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581" r:id="rId2"/>
    <p:sldId id="617" r:id="rId3"/>
    <p:sldId id="582" r:id="rId4"/>
    <p:sldId id="618" r:id="rId5"/>
    <p:sldId id="621" r:id="rId6"/>
    <p:sldId id="623" r:id="rId7"/>
    <p:sldId id="629" r:id="rId8"/>
    <p:sldId id="630" r:id="rId9"/>
    <p:sldId id="624" r:id="rId10"/>
    <p:sldId id="628" r:id="rId11"/>
    <p:sldId id="625" r:id="rId12"/>
    <p:sldId id="616" r:id="rId13"/>
    <p:sldId id="591" r:id="rId1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" initials="LM" lastIdx="5" clrIdx="0">
    <p:extLst>
      <p:ext uri="{19B8F6BF-5375-455C-9EA6-DF929625EA0E}">
        <p15:presenceInfo xmlns:p15="http://schemas.microsoft.com/office/powerpoint/2012/main" userId="Lia Merm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7" autoAdjust="0"/>
    <p:restoredTop sz="94660"/>
  </p:normalViewPr>
  <p:slideViewPr>
    <p:cSldViewPr snapToGrid="0" snapToObjects="1" showGuides="1">
      <p:cViewPr varScale="1">
        <p:scale>
          <a:sx n="121" d="100"/>
          <a:sy n="121" d="100"/>
        </p:scale>
        <p:origin x="1291" y="8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A0D1213-0DA8-4803-AFC6-6399C5B7FB0F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D902334-6DE6-4F77-8F60-7F34F84297C0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F0DE04D-AA33-432E-8641-92B4709D5F76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6DDA803-C5E0-4B37-BCBE-121AC8B043AC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38715E7-9509-4394-91FC-422A56E22B2D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9B91F-EE0B-4AD2-8FC6-E0397D827320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7D201EB0-64B4-457B-89FC-D6BF1871FF3A}" type="datetime1">
              <a:rPr lang="en-US" altLang="en-US" smtClean="0"/>
              <a:t>11/29/2018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M. Kaducak| Performance Oversight 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9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4E55D5A-E29A-452D-9078-12584841939E}" type="datetime1">
              <a:rPr lang="en-US" smtClean="0"/>
              <a:t>11/29/2018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133319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Interfaces with Other Projects</a:t>
            </a:r>
          </a:p>
          <a:p>
            <a:r>
              <a:rPr lang="en-US" sz="1800" dirty="0"/>
              <a:t>Breakout Session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9" y="5136368"/>
            <a:ext cx="4941110" cy="1529241"/>
          </a:xfrm>
        </p:spPr>
        <p:txBody>
          <a:bodyPr/>
          <a:lstStyle/>
          <a:p>
            <a:r>
              <a:rPr lang="en-US" dirty="0"/>
              <a:t>Randy Wielgos</a:t>
            </a:r>
          </a:p>
          <a:p>
            <a:r>
              <a:rPr lang="en-US" dirty="0"/>
              <a:t>PIP-II IPR</a:t>
            </a:r>
          </a:p>
          <a:p>
            <a:r>
              <a:rPr lang="en-US" dirty="0"/>
              <a:t>4-6 December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5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Preliminary Design and Design Maturity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A4E8DC-FC7A-4354-BFD5-A9752C72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8315"/>
            <a:ext cx="8672513" cy="4742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Opportunity for the Laboratory to Provide Infrastructure Improvements Funding Through SLI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CUB Building Expansion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Design Phase 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1Q FY20;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Construction Phase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3Q FY20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Booster Tower Personnel Relocation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Design Phase 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1Q FY21;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Construction Phase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3Q FY21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Booster Tower Demolition Make Ready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Design Phase 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1Q FY22;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Construction Phase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3Q FY22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196285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C697CF-AF54-46DB-8369-3118CDA1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2265"/>
            <a:ext cx="8883900" cy="37373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Schedule Detail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405720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BEE0E-CDF0-426F-983E-E7E3C02FB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Project/Fermilab interfaces are defined and approved;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Potential Fermilab opportunities are being tracked within the project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Risks are understood and are being managed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Project team is motivated, qualified, and ready to deliver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We look forward to your feedback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Thank you for your attention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11/29/2018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66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9253-5941-47FD-8CBD-C1A44BA7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11/29/2018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A8DF-3F5B-43E8-8AFF-D69191CA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2A80C1-4A22-4B21-AC37-2CE7881B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6328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Charge Questions Addressed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25377-06A1-C84C-82BA-BFD7936D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291772"/>
            <a:ext cx="8497937" cy="39978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04C431-56A8-2D4A-BB35-AF1F5A631A85}"/>
              </a:ext>
            </a:extLst>
          </p:cNvPr>
          <p:cNvSpPr/>
          <p:nvPr/>
        </p:nvSpPr>
        <p:spPr>
          <a:xfrm>
            <a:off x="222250" y="4053254"/>
            <a:ext cx="8491587" cy="52753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D36A73-318A-4CCE-9262-DC890D540A74}"/>
              </a:ext>
            </a:extLst>
          </p:cNvPr>
          <p:cNvSpPr/>
          <p:nvPr/>
        </p:nvSpPr>
        <p:spPr>
          <a:xfrm>
            <a:off x="228600" y="4855619"/>
            <a:ext cx="8491587" cy="26150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87EB-A0C9-484F-8B31-6F776B50653F}" type="datetime1">
              <a:rPr lang="en-US" altLang="en-US" smtClean="0"/>
              <a:t>11/29/2018</a:t>
            </a:fld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Interfaces</a:t>
            </a:r>
          </a:p>
          <a:p>
            <a:r>
              <a:rPr lang="en-US" dirty="0"/>
              <a:t>Risks and Mitigations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9447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EB04-0120-46CD-A838-4767E7CE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6F1D6-5CFE-4ACC-ADFE-82AD0B31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AC5548-9045-49E8-8063-55BAE1E5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9110BC-B0A2-424D-BAC8-42CDD0BC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PIP-II Deputy Manager for Conventional Facilities</a:t>
            </a:r>
          </a:p>
          <a:p>
            <a:r>
              <a:rPr lang="en-US" dirty="0"/>
              <a:t>Relevant Experience</a:t>
            </a:r>
          </a:p>
          <a:p>
            <a:pPr lvl="1"/>
            <a:r>
              <a:rPr lang="en-US" dirty="0"/>
              <a:t>Licensed Professional Engineer;</a:t>
            </a:r>
          </a:p>
          <a:p>
            <a:pPr lvl="1"/>
            <a:r>
              <a:rPr lang="en-US" dirty="0"/>
              <a:t>Project Management Professional (PMP);</a:t>
            </a:r>
          </a:p>
          <a:p>
            <a:pPr lvl="1"/>
            <a:r>
              <a:rPr lang="en-US" dirty="0"/>
              <a:t>9+ years at Fermilab;</a:t>
            </a:r>
          </a:p>
          <a:p>
            <a:pPr lvl="1"/>
            <a:r>
              <a:rPr lang="en-US" dirty="0"/>
              <a:t>18+ years utility and infrastructure engineering;</a:t>
            </a:r>
          </a:p>
          <a:p>
            <a:pPr lvl="1"/>
            <a:r>
              <a:rPr lang="en-US" dirty="0"/>
              <a:t>UUP-SLI Project L3 Manager for High Voltage Infrastructure;</a:t>
            </a:r>
          </a:p>
          <a:p>
            <a:pPr lvl="2"/>
            <a:r>
              <a:rPr lang="en-US" dirty="0"/>
              <a:t>2018 CD-4</a:t>
            </a:r>
          </a:p>
          <a:p>
            <a:pPr lvl="1"/>
            <a:r>
              <a:rPr lang="en-US" dirty="0"/>
              <a:t>General Plant Project Manager</a:t>
            </a:r>
          </a:p>
          <a:p>
            <a:pPr lvl="2"/>
            <a:r>
              <a:rPr lang="en-US" dirty="0"/>
              <a:t>Master Substation Bypass;</a:t>
            </a:r>
          </a:p>
          <a:p>
            <a:pPr lvl="2"/>
            <a:r>
              <a:rPr lang="en-US" dirty="0"/>
              <a:t>Computer System Upgrades – VoIP;</a:t>
            </a:r>
          </a:p>
        </p:txBody>
      </p:sp>
    </p:spTree>
    <p:extLst>
      <p:ext uri="{BB962C8B-B14F-4D97-AF65-F5344CB8AC3E}">
        <p14:creationId xmlns:p14="http://schemas.microsoft.com/office/powerpoint/2010/main" val="23250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70FF-C858-4D30-A1C0-710DAB7E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A47F7-54C5-4E5E-B945-7AD9CF7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7E5BA9-2F85-4986-B858-DC5F6682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Functional Requirements Specification </a:t>
            </a:r>
            <a:r>
              <a:rPr lang="en-US" sz="1000" b="0" dirty="0">
                <a:solidFill>
                  <a:srgbClr val="C00000"/>
                </a:solidFill>
              </a:rPr>
              <a:t>[1]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AB8EA-00EA-4153-8807-8C1AD23215E5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1661D-B2E5-4931-B0E7-624CAD4907C4}"/>
              </a:ext>
            </a:extLst>
          </p:cNvPr>
          <p:cNvSpPr txBox="1"/>
          <p:nvPr/>
        </p:nvSpPr>
        <p:spPr>
          <a:xfrm>
            <a:off x="140678" y="6144452"/>
            <a:ext cx="5620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TeamCenter Document ED0006718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57910-BE58-4135-B6AA-A7C6EB08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8" y="1635777"/>
            <a:ext cx="8103005" cy="13717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9828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CA1D-5CE0-4FDB-8758-E0A455B7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647B2-8E6E-4485-8466-2EBB7112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C721FD-87A7-4920-8B9F-77CEF73B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ECA638-7E29-4770-AA30-E7E573C4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u="sng" dirty="0"/>
              <a:t>Project Interfaces </a:t>
            </a:r>
            <a:r>
              <a:rPr lang="en-US" dirty="0"/>
              <a:t>  </a:t>
            </a:r>
            <a:r>
              <a:rPr lang="en-US" i="1" dirty="0"/>
              <a:t>(Managed through PIP-II processes)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ED0007697 – Interface Control Document</a:t>
            </a:r>
          </a:p>
          <a:p>
            <a:r>
              <a:rPr lang="en-US" u="sng" dirty="0"/>
              <a:t>Fermilab Interfaces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Infrastructure Connections </a:t>
            </a:r>
            <a:r>
              <a:rPr lang="en-US" i="1" dirty="0"/>
              <a:t>(Managed through FESS processes)</a:t>
            </a:r>
          </a:p>
          <a:p>
            <a:pPr lvl="1"/>
            <a:r>
              <a:rPr lang="en-US" dirty="0"/>
              <a:t>General Plant Projects </a:t>
            </a:r>
            <a:r>
              <a:rPr lang="en-US" i="1" dirty="0"/>
              <a:t>(Managed through FESS processes)</a:t>
            </a:r>
          </a:p>
          <a:p>
            <a:r>
              <a:rPr lang="en-US" u="sng" dirty="0">
                <a:solidFill>
                  <a:srgbClr val="50504E"/>
                </a:solidFill>
              </a:rPr>
              <a:t>International Interface</a:t>
            </a:r>
            <a:endParaRPr lang="en-US" i="1" dirty="0">
              <a:solidFill>
                <a:srgbClr val="50504E"/>
              </a:solidFill>
            </a:endParaRPr>
          </a:p>
          <a:p>
            <a:pPr lvl="1"/>
            <a:r>
              <a:rPr lang="en-US" dirty="0">
                <a:solidFill>
                  <a:srgbClr val="50504E"/>
                </a:solidFill>
              </a:rPr>
              <a:t>None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1CB2E-C077-4DC1-9EAE-728E57AAD13F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BAFD7-AA79-4091-A8EB-C93BA087FE63}"/>
              </a:ext>
            </a:extLst>
          </p:cNvPr>
          <p:cNvSpPr txBox="1"/>
          <p:nvPr/>
        </p:nvSpPr>
        <p:spPr>
          <a:xfrm>
            <a:off x="242887" y="5965212"/>
            <a:ext cx="421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FESS is the Facilities Engineering Services Section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[1] See PIP-II Systems Engineering Management Plan at PIP-II-doc-1539</a:t>
            </a:r>
          </a:p>
        </p:txBody>
      </p:sp>
    </p:spTree>
    <p:extLst>
      <p:ext uri="{BB962C8B-B14F-4D97-AF65-F5344CB8AC3E}">
        <p14:creationId xmlns:p14="http://schemas.microsoft.com/office/powerpoint/2010/main" val="158887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CA1D-5CE0-4FDB-8758-E0A455B7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647B2-8E6E-4485-8466-2EBB7112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C721FD-87A7-4920-8B9F-77CEF73B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ECA638-7E29-4770-AA30-E7E573C4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u="sng" dirty="0"/>
              <a:t>Project Assumptions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1CB2E-C077-4DC1-9EAE-728E57AAD13F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BAFD7-AA79-4091-A8EB-C93BA087FE63}"/>
              </a:ext>
            </a:extLst>
          </p:cNvPr>
          <p:cNvSpPr txBox="1"/>
          <p:nvPr/>
        </p:nvSpPr>
        <p:spPr>
          <a:xfrm>
            <a:off x="242887" y="5965212"/>
            <a:ext cx="4210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PIP-II Project Assumptions Document at PIP-II-doc-144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D46A4-5B51-4E89-845A-5C472D23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1446458"/>
            <a:ext cx="3408600" cy="43684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33B5A-6D0C-4DC4-A703-9124338C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02" y="1440657"/>
            <a:ext cx="3370872" cy="4368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3894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CA1D-5CE0-4FDB-8758-E0A455B7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647B2-8E6E-4485-8466-2EBB7112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C721FD-87A7-4920-8B9F-77CEF73B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ECA638-7E29-4770-AA30-E7E573C4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u="sng" dirty="0"/>
              <a:t>Fermilab- PIP-II Interfaces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1CB2E-C077-4DC1-9EAE-728E57AAD13F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BAFD7-AA79-4091-A8EB-C93BA087FE63}"/>
              </a:ext>
            </a:extLst>
          </p:cNvPr>
          <p:cNvSpPr txBox="1"/>
          <p:nvPr/>
        </p:nvSpPr>
        <p:spPr>
          <a:xfrm>
            <a:off x="242887" y="5965212"/>
            <a:ext cx="4210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Fermilab - PIP-II Interface Document at PIP-II-doc-528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D46A4-5B51-4E89-845A-5C472D23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1541212"/>
            <a:ext cx="3408600" cy="41789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33B5A-6D0C-4DC4-A703-9124338C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02" y="1587447"/>
            <a:ext cx="3370872" cy="40749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157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Preliminary Design and Design Maturity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A4E8DC-FC7A-4354-BFD5-A9752C72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09785"/>
            <a:ext cx="8672513" cy="51010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Opportunity for the Laboratory to Provide Infrastructure Improvements Funding Through HEP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Utility Corridor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Design Phase (~90% Design)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Anticipate Complete December 2018;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Construction Phase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3Q FY19 – Support the Construction of the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Plant Building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Electrical Feeder Package – Kautz Road Substation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Design Phase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1Q FY20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Construction Phase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3Q FY20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Electrical Feeder Package – Master Substation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Design Phase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1Q FY23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Construction Phase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1Q F23</a:t>
            </a:r>
          </a:p>
          <a:p>
            <a:pPr lvl="2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6964651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20576</TotalTime>
  <Words>409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Charge Questions Addressed</vt:lpstr>
      <vt:lpstr>Outline</vt:lpstr>
      <vt:lpstr>About Me:</vt:lpstr>
      <vt:lpstr>Functional Requirements Specification [1]</vt:lpstr>
      <vt:lpstr>Interfaces</vt:lpstr>
      <vt:lpstr>Interfaces</vt:lpstr>
      <vt:lpstr>Interfaces</vt:lpstr>
      <vt:lpstr>Preliminary Design and Design Maturity</vt:lpstr>
      <vt:lpstr>Preliminary Design and Design Maturity</vt:lpstr>
      <vt:lpstr>Schedule Detail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Steven J. Dixon x8501 10086N</cp:lastModifiedBy>
  <cp:revision>323</cp:revision>
  <cp:lastPrinted>2018-10-24T20:18:16Z</cp:lastPrinted>
  <dcterms:created xsi:type="dcterms:W3CDTF">2014-01-03T20:18:13Z</dcterms:created>
  <dcterms:modified xsi:type="dcterms:W3CDTF">2018-11-29T16:09:03Z</dcterms:modified>
</cp:coreProperties>
</file>