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5" r:id="rId2"/>
  </p:sldMasterIdLst>
  <p:notesMasterIdLst>
    <p:notesMasterId r:id="rId31"/>
  </p:notesMasterIdLst>
  <p:handoutMasterIdLst>
    <p:handoutMasterId r:id="rId32"/>
  </p:handoutMasterIdLst>
  <p:sldIdLst>
    <p:sldId id="597" r:id="rId3"/>
    <p:sldId id="598" r:id="rId4"/>
    <p:sldId id="599" r:id="rId5"/>
    <p:sldId id="600" r:id="rId6"/>
    <p:sldId id="621" r:id="rId7"/>
    <p:sldId id="624" r:id="rId8"/>
    <p:sldId id="601" r:id="rId9"/>
    <p:sldId id="620" r:id="rId10"/>
    <p:sldId id="602" r:id="rId11"/>
    <p:sldId id="603" r:id="rId12"/>
    <p:sldId id="628" r:id="rId13"/>
    <p:sldId id="604" r:id="rId14"/>
    <p:sldId id="629" r:id="rId15"/>
    <p:sldId id="605" r:id="rId16"/>
    <p:sldId id="618" r:id="rId17"/>
    <p:sldId id="617" r:id="rId18"/>
    <p:sldId id="619" r:id="rId19"/>
    <p:sldId id="625" r:id="rId20"/>
    <p:sldId id="606" r:id="rId21"/>
    <p:sldId id="607" r:id="rId22"/>
    <p:sldId id="623" r:id="rId23"/>
    <p:sldId id="614" r:id="rId24"/>
    <p:sldId id="657" r:id="rId25"/>
    <p:sldId id="626" r:id="rId26"/>
    <p:sldId id="627" r:id="rId27"/>
    <p:sldId id="611" r:id="rId28"/>
    <p:sldId id="616" r:id="rId29"/>
    <p:sldId id="613" r:id="rId3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5"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132DA-4EB8-4C95-A1F9-DA3A1CA85122}" v="2" dt="2018-12-03T13:56:45.912"/>
    <p1510:client id="{4BBFFE95-9F2A-450B-A439-CF97E5FA060E}" v="49" dt="2018-12-03T22:51:04.0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9" autoAdjust="0"/>
    <p:restoredTop sz="94660"/>
  </p:normalViewPr>
  <p:slideViewPr>
    <p:cSldViewPr snapToGrid="0" snapToObjects="1" showGuides="1">
      <p:cViewPr varScale="1">
        <p:scale>
          <a:sx n="68" d="100"/>
          <a:sy n="68" d="100"/>
        </p:scale>
        <p:origin x="1470"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70" d="100"/>
        <a:sy n="7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7977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D1AA47D-F158-49F5-B0FA-F1DACDA38035}" type="datetime1">
              <a:rPr lang="en-US" smtClean="0"/>
              <a:t>12/3/2018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96317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541C4EA-8EC8-41B9-BED9-D3F07C3DDE3D}" type="datetime1">
              <a:rPr lang="en-US" smtClean="0"/>
              <a:t>12/3/2018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51187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30CA99A9-3822-4EEB-B87C-6573D1FCDFF4}" type="datetime1">
              <a:rPr lang="en-US" smtClean="0"/>
              <a:t>12/3/2018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81093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7238DFA-1FFB-413E-A1AA-A44166767A22}" type="datetime1">
              <a:rPr lang="en-US" smtClean="0"/>
              <a:t>12/3/2018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593833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1C2FAB34-B18B-4598-B41C-53300E716D82}" type="datetime1">
              <a:rPr lang="en-US" smtClean="0"/>
              <a:t>12/3/2018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93057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5A30998-F746-49C9-B187-1509373B7A0C}" type="datetime1">
              <a:rPr lang="en-US" smtClean="0"/>
              <a:t>12/3/2018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82863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7937D3D4-6DF5-4E71-BFA8-067A4DC32CC9}" type="datetime1">
              <a:rPr lang="en-US" altLang="en-US" smtClean="0"/>
              <a:t>12/3/2018</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1727502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8151199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A0D1213-0DA8-4803-AFC6-6399C5B7FB0F}" type="datetime1">
              <a:rPr lang="en-US" smtClean="0"/>
              <a:t>12/3/2018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902334-6DE6-4F77-8F60-7F34F84297C0}" type="datetime1">
              <a:rPr lang="en-US" smtClean="0"/>
              <a:t>12/3/2018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7F0DE04D-AA33-432E-8641-92B4709D5F76}" type="datetime1">
              <a:rPr lang="en-US" smtClean="0"/>
              <a:t>12/3/2018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 Kaducak| Performance Oversight Group</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6DDA803-C5E0-4B37-BCBE-121AC8B043AC}" type="datetime1">
              <a:rPr lang="en-US" smtClean="0"/>
              <a:t>12/3/2018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F38715E7-9509-4394-91FC-422A56E22B2D}" type="datetime1">
              <a:rPr lang="en-US" smtClean="0"/>
              <a:t>12/3/2018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D29B91F-EE0B-4AD2-8FC6-E0397D827320}" type="datetime1">
              <a:rPr lang="en-US" smtClean="0"/>
              <a:t>12/3/2018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7D201EB0-64B4-457B-89FC-D6BF1871FF3A}" type="datetime1">
              <a:rPr lang="en-US" altLang="en-US" smtClean="0"/>
              <a:t>12/3/2018</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b="1"/>
              <a:t>M. Kaducak| Performance Oversight Group</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8566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6679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4E55D5A-E29A-452D-9078-12584841939E}" type="datetime1">
              <a:rPr lang="en-US" smtClean="0"/>
              <a:t>12/3/2018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4887AB6-5FB8-4458-9AC5-EA880F3E555B}" type="datetime1">
              <a:rPr lang="en-US" smtClean="0"/>
              <a:t>12/3/2018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337372738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000972"/>
            <a:ext cx="8667106" cy="1003049"/>
          </a:xfrm>
        </p:spPr>
        <p:txBody>
          <a:bodyPr>
            <a:normAutofit/>
          </a:bodyPr>
          <a:lstStyle/>
          <a:p>
            <a:r>
              <a:rPr lang="en-US" dirty="0"/>
              <a:t>Accelerator Complex Upgrades (121.05)</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p:txBody>
          <a:bodyPr/>
          <a:lstStyle/>
          <a:p>
            <a:r>
              <a:rPr lang="en-US" dirty="0"/>
              <a:t>Ioanis Kourbanis </a:t>
            </a:r>
          </a:p>
          <a:p>
            <a:r>
              <a:rPr lang="en-US" dirty="0"/>
              <a:t>PIP-II Independent Project Review</a:t>
            </a:r>
          </a:p>
          <a:p>
            <a:r>
              <a:rPr lang="en-US" dirty="0"/>
              <a:t>4-6 December 2018</a:t>
            </a:r>
          </a:p>
          <a:p>
            <a:endParaRPr lang="en-US" dirty="0"/>
          </a:p>
        </p:txBody>
      </p:sp>
      <p:pic>
        <p:nvPicPr>
          <p:cNvPr id="4" name="Picture 3">
            <a:extLst>
              <a:ext uri="{FF2B5EF4-FFF2-40B4-BE49-F238E27FC236}">
                <a16:creationId xmlns:a16="http://schemas.microsoft.com/office/drawing/2014/main" id="{0A8BD15B-8660-45E6-9A6F-B412599FAF08}"/>
              </a:ext>
            </a:extLst>
          </p:cNvPr>
          <p:cNvPicPr>
            <a:picLocks noChangeAspect="1"/>
          </p:cNvPicPr>
          <p:nvPr/>
        </p:nvPicPr>
        <p:blipFill rotWithShape="1">
          <a:blip r:embed="rId2"/>
          <a:srcRect t="10700" b="17543"/>
          <a:stretch/>
        </p:blipFill>
        <p:spPr>
          <a:xfrm>
            <a:off x="1" y="840137"/>
            <a:ext cx="9171958" cy="3303368"/>
          </a:xfrm>
          <a:prstGeom prst="rect">
            <a:avLst/>
          </a:prstGeom>
        </p:spPr>
      </p:pic>
    </p:spTree>
    <p:extLst>
      <p:ext uri="{BB962C8B-B14F-4D97-AF65-F5344CB8AC3E}">
        <p14:creationId xmlns:p14="http://schemas.microsoft.com/office/powerpoint/2010/main" val="264742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25321"/>
            <a:ext cx="8686800" cy="427877"/>
          </a:xfrm>
        </p:spPr>
        <p:txBody>
          <a:bodyPr/>
          <a:lstStyle/>
          <a:p>
            <a:r>
              <a:rPr lang="en-US" dirty="0"/>
              <a:t>Preliminary Design and Design Maturity</a:t>
            </a:r>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043046"/>
            <a:ext cx="8672513" cy="5167749"/>
          </a:xfrm>
        </p:spPr>
        <p:txBody>
          <a:bodyPr>
            <a:normAutofit/>
          </a:bodyPr>
          <a:lstStyle/>
          <a:p>
            <a:r>
              <a:rPr lang="en-US" dirty="0"/>
              <a:t>121.05.02 Beam Transfer Line and Beam Absorber</a:t>
            </a:r>
          </a:p>
          <a:p>
            <a:pPr lvl="1"/>
            <a:r>
              <a:rPr lang="en-US" dirty="0"/>
              <a:t>Lattice design is mature.</a:t>
            </a:r>
          </a:p>
          <a:p>
            <a:pPr lvl="1"/>
            <a:r>
              <a:rPr lang="en-US" dirty="0"/>
              <a:t>Beam Absorber preliminary design completed.</a:t>
            </a:r>
          </a:p>
          <a:p>
            <a:pPr lvl="1"/>
            <a:r>
              <a:rPr lang="en-US" dirty="0"/>
              <a:t>Started preliminary design on beam line collimators.</a:t>
            </a:r>
          </a:p>
          <a:p>
            <a:r>
              <a:rPr lang="en-US" dirty="0"/>
              <a:t>121.05.03 Beam Transfer line Installation</a:t>
            </a:r>
          </a:p>
          <a:p>
            <a:pPr lvl="1"/>
            <a:r>
              <a:rPr lang="en-US" dirty="0"/>
              <a:t>Preliminary installation plan has been developed.</a:t>
            </a:r>
          </a:p>
          <a:p>
            <a:pPr lvl="1"/>
            <a:r>
              <a:rPr lang="en-US" dirty="0"/>
              <a:t>Magnets stands not designed yet.</a:t>
            </a:r>
          </a:p>
          <a:p>
            <a:r>
              <a:rPr lang="en-US" dirty="0"/>
              <a:t>121.05.04 Booster</a:t>
            </a:r>
          </a:p>
          <a:p>
            <a:pPr lvl="1"/>
            <a:r>
              <a:rPr lang="en-US" dirty="0"/>
              <a:t>Started preliminary design for ORBUMP magnets</a:t>
            </a:r>
          </a:p>
          <a:p>
            <a:pPr lvl="1"/>
            <a:r>
              <a:rPr lang="en-US" dirty="0"/>
              <a:t>Gradient magnet design has not started.</a:t>
            </a:r>
          </a:p>
          <a:p>
            <a:pPr lvl="1"/>
            <a:r>
              <a:rPr lang="en-US" dirty="0"/>
              <a:t>The preliminary design for the 800 MeV beam absorber has been completed.</a:t>
            </a:r>
          </a:p>
          <a:p>
            <a:pPr lvl="1"/>
            <a:endParaRPr lang="en-US" dirty="0"/>
          </a:p>
          <a:p>
            <a:pPr lvl="1"/>
            <a:endParaRPr lang="en-US" dirty="0"/>
          </a:p>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415362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25321"/>
            <a:ext cx="8686800" cy="427877"/>
          </a:xfrm>
        </p:spPr>
        <p:txBody>
          <a:bodyPr/>
          <a:lstStyle/>
          <a:p>
            <a:r>
              <a:rPr lang="en-US" dirty="0"/>
              <a:t>Preliminary Design and Design Maturity</a:t>
            </a:r>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043046"/>
            <a:ext cx="8672513" cy="5167749"/>
          </a:xfrm>
        </p:spPr>
        <p:txBody>
          <a:bodyPr>
            <a:normAutofit/>
          </a:bodyPr>
          <a:lstStyle/>
          <a:p>
            <a:r>
              <a:rPr lang="en-US" dirty="0"/>
              <a:t>121.05.05 Main Injector and Recycler Ring</a:t>
            </a:r>
          </a:p>
          <a:p>
            <a:pPr lvl="1"/>
            <a:r>
              <a:rPr lang="en-US" dirty="0"/>
              <a:t>Ready for Main Injector cavity measurements with two Power Amplifiers.</a:t>
            </a:r>
          </a:p>
          <a:p>
            <a:pPr lvl="1"/>
            <a:r>
              <a:rPr lang="en-US" dirty="0"/>
              <a:t>Have a design of the Recycler Cavity tuner to be tested with the prototype cavity.</a:t>
            </a:r>
          </a:p>
          <a:p>
            <a:pPr marL="457200" lvl="1" indent="0">
              <a:buNone/>
            </a:pPr>
            <a:endParaRPr lang="en-US" dirty="0"/>
          </a:p>
          <a:p>
            <a:endParaRPr lang="en-US" dirty="0"/>
          </a:p>
          <a:p>
            <a:pPr lvl="1"/>
            <a:endParaRPr lang="en-US" dirty="0"/>
          </a:p>
          <a:p>
            <a:pPr lvl="1"/>
            <a:endParaRPr lang="en-US" dirty="0"/>
          </a:p>
          <a:p>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ea typeface="Geneva" charset="0"/>
              </a:rPr>
              <a:t>Charge #1</a:t>
            </a:r>
          </a:p>
        </p:txBody>
      </p:sp>
    </p:spTree>
    <p:extLst>
      <p:ext uri="{BB962C8B-B14F-4D97-AF65-F5344CB8AC3E}">
        <p14:creationId xmlns:p14="http://schemas.microsoft.com/office/powerpoint/2010/main" val="74613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6D8E9B-7595-4D9E-ACE5-34E0B2DEECAE}"/>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097E904F-A227-4A34-B7D4-88F2F5E40D70}"/>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
        <p:nvSpPr>
          <p:cNvPr id="6" name="Title 1">
            <a:extLst>
              <a:ext uri="{FF2B5EF4-FFF2-40B4-BE49-F238E27FC236}">
                <a16:creationId xmlns:a16="http://schemas.microsoft.com/office/drawing/2014/main" id="{5CEA3785-05F1-48A3-BE4C-84DFA55F32AA}"/>
              </a:ext>
            </a:extLst>
          </p:cNvPr>
          <p:cNvSpPr>
            <a:spLocks noGrp="1"/>
          </p:cNvSpPr>
          <p:nvPr>
            <p:ph type="title"/>
          </p:nvPr>
        </p:nvSpPr>
        <p:spPr>
          <a:xfrm>
            <a:off x="228600" y="465691"/>
            <a:ext cx="8686800" cy="427877"/>
          </a:xfrm>
        </p:spPr>
        <p:txBody>
          <a:bodyPr/>
          <a:lstStyle/>
          <a:p>
            <a:r>
              <a:rPr lang="en-US" dirty="0"/>
              <a:t>Design Review Plan</a:t>
            </a:r>
          </a:p>
        </p:txBody>
      </p:sp>
      <p:sp>
        <p:nvSpPr>
          <p:cNvPr id="7" name="Content Placeholder 2">
            <a:extLst>
              <a:ext uri="{FF2B5EF4-FFF2-40B4-BE49-F238E27FC236}">
                <a16:creationId xmlns:a16="http://schemas.microsoft.com/office/drawing/2014/main" id="{D2C1310E-200B-4AC6-AE70-F348D5672C3B}"/>
              </a:ext>
            </a:extLst>
          </p:cNvPr>
          <p:cNvSpPr>
            <a:spLocks noGrp="1"/>
          </p:cNvSpPr>
          <p:nvPr>
            <p:ph idx="1"/>
          </p:nvPr>
        </p:nvSpPr>
        <p:spPr>
          <a:xfrm>
            <a:off x="228600" y="1043046"/>
            <a:ext cx="8672513" cy="4987867"/>
          </a:xfrm>
        </p:spPr>
        <p:txBody>
          <a:bodyPr>
            <a:normAutofit/>
          </a:bodyPr>
          <a:lstStyle/>
          <a:p>
            <a:pPr marL="0" indent="0">
              <a:buNone/>
            </a:pPr>
            <a:endParaRPr lang="en-US" dirty="0"/>
          </a:p>
          <a:p>
            <a:endParaRPr lang="en-US" dirty="0"/>
          </a:p>
        </p:txBody>
      </p:sp>
      <p:sp>
        <p:nvSpPr>
          <p:cNvPr id="11" name="TextBox 10">
            <a:extLst>
              <a:ext uri="{FF2B5EF4-FFF2-40B4-BE49-F238E27FC236}">
                <a16:creationId xmlns:a16="http://schemas.microsoft.com/office/drawing/2014/main" id="{0BC73B06-DE7F-4D13-8767-86D6DF95B1D3}"/>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aphicFrame>
        <p:nvGraphicFramePr>
          <p:cNvPr id="3" name="Table 2">
            <a:extLst>
              <a:ext uri="{FF2B5EF4-FFF2-40B4-BE49-F238E27FC236}">
                <a16:creationId xmlns:a16="http://schemas.microsoft.com/office/drawing/2014/main" id="{1F51E4CD-FE7D-4CFB-88C6-E0DA1FAF16F8}"/>
              </a:ext>
            </a:extLst>
          </p:cNvPr>
          <p:cNvGraphicFramePr>
            <a:graphicFrameLocks noGrp="1"/>
          </p:cNvGraphicFramePr>
          <p:nvPr>
            <p:extLst>
              <p:ext uri="{D42A27DB-BD31-4B8C-83A1-F6EECF244321}">
                <p14:modId xmlns:p14="http://schemas.microsoft.com/office/powerpoint/2010/main" val="244070845"/>
              </p:ext>
            </p:extLst>
          </p:nvPr>
        </p:nvGraphicFramePr>
        <p:xfrm>
          <a:off x="636588" y="1789128"/>
          <a:ext cx="7594601" cy="3819525"/>
        </p:xfrm>
        <a:graphic>
          <a:graphicData uri="http://schemas.openxmlformats.org/drawingml/2006/table">
            <a:tbl>
              <a:tblPr/>
              <a:tblGrid>
                <a:gridCol w="1855823">
                  <a:extLst>
                    <a:ext uri="{9D8B030D-6E8A-4147-A177-3AD203B41FA5}">
                      <a16:colId xmlns:a16="http://schemas.microsoft.com/office/drawing/2014/main" val="3208614672"/>
                    </a:ext>
                  </a:extLst>
                </a:gridCol>
                <a:gridCol w="799432">
                  <a:extLst>
                    <a:ext uri="{9D8B030D-6E8A-4147-A177-3AD203B41FA5}">
                      <a16:colId xmlns:a16="http://schemas.microsoft.com/office/drawing/2014/main" val="2732351065"/>
                    </a:ext>
                  </a:extLst>
                </a:gridCol>
                <a:gridCol w="799432">
                  <a:extLst>
                    <a:ext uri="{9D8B030D-6E8A-4147-A177-3AD203B41FA5}">
                      <a16:colId xmlns:a16="http://schemas.microsoft.com/office/drawing/2014/main" val="230390867"/>
                    </a:ext>
                  </a:extLst>
                </a:gridCol>
                <a:gridCol w="824810">
                  <a:extLst>
                    <a:ext uri="{9D8B030D-6E8A-4147-A177-3AD203B41FA5}">
                      <a16:colId xmlns:a16="http://schemas.microsoft.com/office/drawing/2014/main" val="2979616112"/>
                    </a:ext>
                  </a:extLst>
                </a:gridCol>
                <a:gridCol w="2350710">
                  <a:extLst>
                    <a:ext uri="{9D8B030D-6E8A-4147-A177-3AD203B41FA5}">
                      <a16:colId xmlns:a16="http://schemas.microsoft.com/office/drawing/2014/main" val="278111704"/>
                    </a:ext>
                  </a:extLst>
                </a:gridCol>
                <a:gridCol w="964394">
                  <a:extLst>
                    <a:ext uri="{9D8B030D-6E8A-4147-A177-3AD203B41FA5}">
                      <a16:colId xmlns:a16="http://schemas.microsoft.com/office/drawing/2014/main" val="616980133"/>
                    </a:ext>
                  </a:extLst>
                </a:gridCol>
              </a:tblGrid>
              <a:tr h="390525">
                <a:tc>
                  <a:txBody>
                    <a:bodyPr/>
                    <a:lstStyle/>
                    <a:p>
                      <a:pPr algn="ctr" fontAlgn="ctr"/>
                      <a:r>
                        <a:rPr lang="en-US" sz="1100" b="1" i="0" u="none" strike="noStrike">
                          <a:solidFill>
                            <a:srgbClr val="000000"/>
                          </a:solidFill>
                          <a:effectLst/>
                          <a:latin typeface="Calibri" panose="020F0502020204030204" pitchFamily="34" charset="0"/>
                        </a:rPr>
                        <a:t>Review Class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100" b="1" i="0" u="none" strike="noStrike">
                          <a:solidFill>
                            <a:srgbClr val="000000"/>
                          </a:solidFill>
                          <a:effectLst/>
                          <a:latin typeface="Calibri" panose="020F0502020204030204" pitchFamily="34" charset="0"/>
                        </a:rPr>
                        <a:t>L2 WBS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100" b="1" i="0" u="none" strike="noStrike">
                          <a:solidFill>
                            <a:srgbClr val="000000"/>
                          </a:solidFill>
                          <a:effectLst/>
                          <a:latin typeface="Calibri" panose="020F0502020204030204" pitchFamily="34" charset="0"/>
                        </a:rPr>
                        <a:t>L3 WBS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100" b="1" i="0" u="none" strike="noStrike">
                          <a:solidFill>
                            <a:srgbClr val="000000"/>
                          </a:solidFill>
                          <a:effectLst/>
                          <a:latin typeface="Calibri" panose="020F0502020204030204" pitchFamily="34" charset="0"/>
                        </a:rPr>
                        <a:t>Activity 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100" b="1" i="0" u="none" strike="noStrike">
                          <a:solidFill>
                            <a:srgbClr val="000000"/>
                          </a:solidFill>
                          <a:effectLst/>
                          <a:latin typeface="Calibri" panose="020F0502020204030204" pitchFamily="34" charset="0"/>
                        </a:rPr>
                        <a:t>Key Design Elements Reviewed / Activity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100" b="1" i="0" u="none" strike="noStrike">
                          <a:solidFill>
                            <a:srgbClr val="000000"/>
                          </a:solidFill>
                          <a:effectLst/>
                          <a:latin typeface="Calibri" panose="020F0502020204030204" pitchFamily="34" charset="0"/>
                        </a:rPr>
                        <a:t>Review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665917144"/>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MIRR11140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MIRR_MI_Des: T6 MS - Preliminary Design Review (PDR)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dirty="0">
                          <a:solidFill>
                            <a:srgbClr val="000000"/>
                          </a:solidFill>
                          <a:effectLst/>
                          <a:latin typeface="Calibri" panose="020F0502020204030204" pitchFamily="34" charset="0"/>
                        </a:rPr>
                        <a:t>6-Feb-19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46784313"/>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BTLBA11700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dirty="0" err="1">
                          <a:solidFill>
                            <a:srgbClr val="000000"/>
                          </a:solidFill>
                          <a:effectLst/>
                          <a:latin typeface="Calibri" panose="020F0502020204030204" pitchFamily="34" charset="0"/>
                        </a:rPr>
                        <a:t>BTLBA_Abs_Des</a:t>
                      </a:r>
                      <a:r>
                        <a:rPr lang="en-US" sz="1100" b="0" i="0" u="none" strike="noStrike" dirty="0">
                          <a:solidFill>
                            <a:srgbClr val="000000"/>
                          </a:solidFill>
                          <a:effectLst/>
                          <a:latin typeface="Calibri" panose="020F0502020204030204" pitchFamily="34" charset="0"/>
                        </a:rPr>
                        <a:t>: T6 MS - Preliminary Design Review (PDR)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9-Jan-19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71768402"/>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BTLBA11900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BTLBA_Transf_Coll_Des: T6 MS - Preliminary Design Review (PDR)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23-Jan-19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1654630"/>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BSTR21450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BSTR_800MeV_IGMag_ORBUMP_Des: T6 MS - PDR for ORBUMP Magnets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15-Apr-19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45015129"/>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BSTR22030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BSTR_800MeV_IGMag_FSBD_Des: T6 MS - PDR for Foil System, Beam Dump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1-May-19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29395610"/>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MIRR11250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MIRR_RR_Des: T6 MS - Preliminary Design Review (PDR)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6-Jun-19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98880376"/>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121.05.04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BSTR21920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BSTR_800MeV_IGMag_PS_Des: T6 MS - PDR for IG 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17-Jun-19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4496549"/>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a:solidFill>
                            <a:srgbClr val="000000"/>
                          </a:solidFill>
                          <a:effectLst/>
                          <a:latin typeface="Calibri" panose="020F0502020204030204" pitchFamily="34" charset="0"/>
                        </a:rPr>
                        <a:t>121.05.04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a:solidFill>
                            <a:srgbClr val="000000"/>
                          </a:solidFill>
                          <a:effectLst/>
                          <a:latin typeface="Calibri" panose="020F0502020204030204" pitchFamily="34" charset="0"/>
                        </a:rPr>
                        <a:t>BSTR23170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100" b="0" i="0" u="none" strike="noStrike">
                          <a:solidFill>
                            <a:srgbClr val="000000"/>
                          </a:solidFill>
                          <a:effectLst/>
                          <a:latin typeface="Calibri" panose="020F0502020204030204" pitchFamily="34" charset="0"/>
                        </a:rPr>
                        <a:t>BSTR_800MeV_PaintMagSys_Mag_Des: T6 MS - PDR for Painting Magnets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a:solidFill>
                            <a:srgbClr val="000000"/>
                          </a:solidFill>
                          <a:effectLst/>
                          <a:latin typeface="Calibri" panose="020F0502020204030204" pitchFamily="34" charset="0"/>
                        </a:rPr>
                        <a:t>19-May-20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943625480"/>
                  </a:ext>
                </a:extLst>
              </a:tr>
              <a:tr h="381000">
                <a:tc>
                  <a:txBody>
                    <a:bodyPr/>
                    <a:lstStyle/>
                    <a:p>
                      <a:pPr algn="ctr" fontAlgn="ctr"/>
                      <a:r>
                        <a:rPr lang="en-US" sz="1100" b="0" i="0" u="none" strike="noStrike">
                          <a:solidFill>
                            <a:srgbClr val="000000"/>
                          </a:solidFill>
                          <a:effectLst/>
                          <a:latin typeface="Calibri" panose="020F0502020204030204" pitchFamily="34" charset="0"/>
                        </a:rPr>
                        <a:t>Preliminary Design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a:solidFill>
                            <a:srgbClr val="000000"/>
                          </a:solidFill>
                          <a:effectLst/>
                          <a:latin typeface="Calibri" panose="020F0502020204030204" pitchFamily="34" charset="0"/>
                        </a:rPr>
                        <a:t>121.05.04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a:solidFill>
                            <a:srgbClr val="000000"/>
                          </a:solidFill>
                          <a:effectLst/>
                          <a:latin typeface="Calibri" panose="020F0502020204030204" pitchFamily="34" charset="0"/>
                        </a:rPr>
                        <a:t>BSTR21010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1100" b="0" i="0" u="none" strike="noStrike">
                          <a:solidFill>
                            <a:srgbClr val="000000"/>
                          </a:solidFill>
                          <a:effectLst/>
                          <a:latin typeface="Calibri" panose="020F0502020204030204" pitchFamily="34" charset="0"/>
                        </a:rPr>
                        <a:t>BSTR_800MeV_CFMag_Des: T6 MS - PDR for Combined Function Magnets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0" i="0" u="none" strike="noStrike" dirty="0">
                          <a:solidFill>
                            <a:srgbClr val="000000"/>
                          </a:solidFill>
                          <a:effectLst/>
                          <a:latin typeface="Calibri" panose="020F0502020204030204" pitchFamily="34" charset="0"/>
                        </a:rPr>
                        <a:t>24-Sep-20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859269993"/>
                  </a:ext>
                </a:extLst>
              </a:tr>
            </a:tbl>
          </a:graphicData>
        </a:graphic>
      </p:graphicFrame>
    </p:spTree>
    <p:extLst>
      <p:ext uri="{BB962C8B-B14F-4D97-AF65-F5344CB8AC3E}">
        <p14:creationId xmlns:p14="http://schemas.microsoft.com/office/powerpoint/2010/main" val="243050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F8799-0C7A-47CC-85C2-1EC620193F8B}"/>
              </a:ext>
            </a:extLst>
          </p:cNvPr>
          <p:cNvSpPr>
            <a:spLocks noGrp="1"/>
          </p:cNvSpPr>
          <p:nvPr>
            <p:ph type="title"/>
          </p:nvPr>
        </p:nvSpPr>
        <p:spPr/>
        <p:txBody>
          <a:bodyPr/>
          <a:lstStyle/>
          <a:p>
            <a:r>
              <a:rPr lang="en-US"/>
              <a:t>T5 Milestones</a:t>
            </a:r>
          </a:p>
        </p:txBody>
      </p:sp>
      <p:sp>
        <p:nvSpPr>
          <p:cNvPr id="4" name="Date Placeholder 3">
            <a:extLst>
              <a:ext uri="{FF2B5EF4-FFF2-40B4-BE49-F238E27FC236}">
                <a16:creationId xmlns:a16="http://schemas.microsoft.com/office/drawing/2014/main" id="{5A52A488-393F-4BCB-8108-F96F1F600146}"/>
              </a:ext>
            </a:extLst>
          </p:cNvPr>
          <p:cNvSpPr>
            <a:spLocks noGrp="1"/>
          </p:cNvSpPr>
          <p:nvPr>
            <p:ph type="dt" sz="half" idx="2"/>
          </p:nvPr>
        </p:nvSpPr>
        <p:spPr>
          <a:xfrm>
            <a:off x="6519440" y="6485598"/>
            <a:ext cx="795759" cy="255900"/>
          </a:xfrm>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C4644679-0DF3-45C4-B197-EAB87B76073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6" name="Content Placeholder 5">
            <a:extLst>
              <a:ext uri="{FF2B5EF4-FFF2-40B4-BE49-F238E27FC236}">
                <a16:creationId xmlns:a16="http://schemas.microsoft.com/office/drawing/2014/main" id="{4BAD7B96-1B9D-4CF5-922C-BE3DC28AF80A}"/>
              </a:ext>
            </a:extLst>
          </p:cNvPr>
          <p:cNvPicPr>
            <a:picLocks noGrp="1" noChangeAspect="1"/>
          </p:cNvPicPr>
          <p:nvPr>
            <p:ph idx="1"/>
          </p:nvPr>
        </p:nvPicPr>
        <p:blipFill>
          <a:blip r:embed="rId2"/>
          <a:stretch>
            <a:fillRect/>
          </a:stretch>
        </p:blipFill>
        <p:spPr>
          <a:xfrm>
            <a:off x="228600" y="1983347"/>
            <a:ext cx="8672513" cy="3000778"/>
          </a:xfrm>
          <a:prstGeom prst="rect">
            <a:avLst/>
          </a:prstGeom>
        </p:spPr>
      </p:pic>
      <p:sp>
        <p:nvSpPr>
          <p:cNvPr id="7" name="TextBox 6">
            <a:extLst>
              <a:ext uri="{FF2B5EF4-FFF2-40B4-BE49-F238E27FC236}">
                <a16:creationId xmlns:a16="http://schemas.microsoft.com/office/drawing/2014/main" id="{E14B6283-983E-4FD2-B093-519FFB8C1818}"/>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#5</a:t>
            </a:r>
          </a:p>
        </p:txBody>
      </p:sp>
    </p:spTree>
    <p:extLst>
      <p:ext uri="{BB962C8B-B14F-4D97-AF65-F5344CB8AC3E}">
        <p14:creationId xmlns:p14="http://schemas.microsoft.com/office/powerpoint/2010/main" val="393983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228600" y="1043046"/>
            <a:ext cx="8672513" cy="4987867"/>
          </a:xfrm>
        </p:spPr>
        <p:txBody>
          <a:bodyPr/>
          <a:lstStyle/>
          <a:p>
            <a:r>
              <a:rPr lang="en-US" dirty="0"/>
              <a:t>Finalized the Transfer line lattice.</a:t>
            </a:r>
          </a:p>
          <a:p>
            <a:pPr lvl="1"/>
            <a:r>
              <a:rPr lang="en-US" dirty="0"/>
              <a:t>Magnet specifications finalized.</a:t>
            </a:r>
          </a:p>
          <a:p>
            <a:pPr lvl="1"/>
            <a:r>
              <a:rPr lang="en-US" dirty="0"/>
              <a:t>Instrumentation requirements defined.</a:t>
            </a:r>
          </a:p>
          <a:p>
            <a:pPr lvl="1"/>
            <a:r>
              <a:rPr lang="en-US" dirty="0"/>
              <a:t>3-d model</a:t>
            </a:r>
          </a:p>
          <a:p>
            <a:r>
              <a:rPr lang="en-US" dirty="0"/>
              <a:t>Completed the preliminary design of the Beam Absorber.</a:t>
            </a:r>
          </a:p>
          <a:p>
            <a:pPr lvl="1"/>
            <a:r>
              <a:rPr lang="en-US" dirty="0"/>
              <a:t>Incorporated lessons learned from the muon campus beam absorber.</a:t>
            </a:r>
          </a:p>
          <a:p>
            <a:pPr lvl="1"/>
            <a:r>
              <a:rPr lang="en-US" dirty="0"/>
              <a:t>Ready for preliminary design review.</a:t>
            </a:r>
          </a:p>
          <a:p>
            <a:r>
              <a:rPr lang="en-US" dirty="0"/>
              <a:t>Developed a preliminary beam line installation Plan.</a:t>
            </a:r>
          </a:p>
          <a:p>
            <a:endParaRPr lang="en-US" dirty="0"/>
          </a:p>
        </p:txBody>
      </p:sp>
      <p:sp>
        <p:nvSpPr>
          <p:cNvPr id="11" name="TextBox 10">
            <a:extLst>
              <a:ext uri="{FF2B5EF4-FFF2-40B4-BE49-F238E27FC236}">
                <a16:creationId xmlns:a16="http://schemas.microsoft.com/office/drawing/2014/main" id="{B84EB40F-B3E3-4569-8711-3E282087778E}"/>
              </a:ext>
            </a:extLst>
          </p:cNvPr>
          <p:cNvSpPr txBox="1"/>
          <p:nvPr/>
        </p:nvSpPr>
        <p:spPr>
          <a:xfrm>
            <a:off x="7118253" y="425321"/>
            <a:ext cx="1885072" cy="461665"/>
          </a:xfrm>
          <a:prstGeom prst="rect">
            <a:avLst/>
          </a:prstGeom>
          <a:solidFill>
            <a:schemeClr val="tx1"/>
          </a:solidFill>
        </p:spPr>
        <p:txBody>
          <a:bodyPr wrap="square" rtlCol="0">
            <a:spAutoFit/>
          </a:bodyPr>
          <a:lstStyle/>
          <a:p>
            <a:r>
              <a:rPr lang="en-US" dirty="0">
                <a:solidFill>
                  <a:schemeClr val="bg1"/>
                </a:solidFill>
              </a:rPr>
              <a:t>Charge #1, 2</a:t>
            </a:r>
          </a:p>
        </p:txBody>
      </p:sp>
      <p:sp>
        <p:nvSpPr>
          <p:cNvPr id="8" name="TextBox 5">
            <a:extLst>
              <a:ext uri="{FF2B5EF4-FFF2-40B4-BE49-F238E27FC236}">
                <a16:creationId xmlns:a16="http://schemas.microsoft.com/office/drawing/2014/main" id="{23A7DF85-9D7F-43B9-8F03-7C4EE399439F}"/>
              </a:ext>
            </a:extLst>
          </p:cNvPr>
          <p:cNvSpPr txBox="1"/>
          <p:nvPr/>
        </p:nvSpPr>
        <p:spPr>
          <a:xfrm>
            <a:off x="5329210" y="1110838"/>
            <a:ext cx="1554654" cy="27241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en-US"/>
            </a:defPPr>
            <a:lvl1pPr algn="l" defTabSz="457200" rtl="0" fontAlgn="base">
              <a:spcBef>
                <a:spcPct val="0"/>
              </a:spcBef>
              <a:spcAft>
                <a:spcPct val="0"/>
              </a:spcAft>
              <a:defRPr sz="2400" kern="1200">
                <a:solidFill>
                  <a:schemeClr val="dk1"/>
                </a:solidFill>
                <a:latin typeface="+mn-lt"/>
                <a:ea typeface="+mn-ea"/>
                <a:cs typeface="+mn-cs"/>
              </a:defRPr>
            </a:lvl1pPr>
            <a:lvl2pPr marL="457200" algn="l" defTabSz="457200" rtl="0" fontAlgn="base">
              <a:spcBef>
                <a:spcPct val="0"/>
              </a:spcBef>
              <a:spcAft>
                <a:spcPct val="0"/>
              </a:spcAft>
              <a:defRPr sz="2400" kern="1200">
                <a:solidFill>
                  <a:schemeClr val="dk1"/>
                </a:solidFill>
                <a:latin typeface="+mn-lt"/>
                <a:ea typeface="+mn-ea"/>
                <a:cs typeface="+mn-cs"/>
              </a:defRPr>
            </a:lvl2pPr>
            <a:lvl3pPr marL="914400" algn="l" defTabSz="457200" rtl="0" fontAlgn="base">
              <a:spcBef>
                <a:spcPct val="0"/>
              </a:spcBef>
              <a:spcAft>
                <a:spcPct val="0"/>
              </a:spcAft>
              <a:defRPr sz="2400" kern="1200">
                <a:solidFill>
                  <a:schemeClr val="dk1"/>
                </a:solidFill>
                <a:latin typeface="+mn-lt"/>
                <a:ea typeface="+mn-ea"/>
                <a:cs typeface="+mn-cs"/>
              </a:defRPr>
            </a:lvl3pPr>
            <a:lvl4pPr marL="1371600" algn="l" defTabSz="457200" rtl="0" fontAlgn="base">
              <a:spcBef>
                <a:spcPct val="0"/>
              </a:spcBef>
              <a:spcAft>
                <a:spcPct val="0"/>
              </a:spcAft>
              <a:defRPr sz="2400" kern="1200">
                <a:solidFill>
                  <a:schemeClr val="dk1"/>
                </a:solidFill>
                <a:latin typeface="+mn-lt"/>
                <a:ea typeface="+mn-ea"/>
                <a:cs typeface="+mn-cs"/>
              </a:defRPr>
            </a:lvl4pPr>
            <a:lvl5pPr marL="1828800" algn="l" defTabSz="457200" rtl="0" fontAlgn="base">
              <a:spcBef>
                <a:spcPct val="0"/>
              </a:spcBef>
              <a:spcAft>
                <a:spcPct val="0"/>
              </a:spcAft>
              <a:defRPr sz="2400" kern="1200">
                <a:solidFill>
                  <a:schemeClr val="dk1"/>
                </a:solidFill>
                <a:latin typeface="+mn-lt"/>
                <a:ea typeface="+mn-ea"/>
                <a:cs typeface="+mn-cs"/>
              </a:defRPr>
            </a:lvl5pPr>
            <a:lvl6pPr marL="2286000" algn="l" defTabSz="457200" rtl="0" eaLnBrk="1" latinLnBrk="0" hangingPunct="1">
              <a:defRPr sz="2400" kern="1200">
                <a:solidFill>
                  <a:schemeClr val="dk1"/>
                </a:solidFill>
                <a:latin typeface="+mn-lt"/>
                <a:ea typeface="+mn-ea"/>
                <a:cs typeface="+mn-cs"/>
              </a:defRPr>
            </a:lvl6pPr>
            <a:lvl7pPr marL="2743200" algn="l" defTabSz="457200" rtl="0" eaLnBrk="1" latinLnBrk="0" hangingPunct="1">
              <a:defRPr sz="2400" kern="1200">
                <a:solidFill>
                  <a:schemeClr val="dk1"/>
                </a:solidFill>
                <a:latin typeface="+mn-lt"/>
                <a:ea typeface="+mn-ea"/>
                <a:cs typeface="+mn-cs"/>
              </a:defRPr>
            </a:lvl7pPr>
            <a:lvl8pPr marL="3200400" algn="l" defTabSz="457200" rtl="0" eaLnBrk="1" latinLnBrk="0" hangingPunct="1">
              <a:defRPr sz="2400" kern="1200">
                <a:solidFill>
                  <a:schemeClr val="dk1"/>
                </a:solidFill>
                <a:latin typeface="+mn-lt"/>
                <a:ea typeface="+mn-ea"/>
                <a:cs typeface="+mn-cs"/>
              </a:defRPr>
            </a:lvl8pPr>
            <a:lvl9pPr marL="3657600" algn="l" defTabSz="457200" rtl="0" eaLnBrk="1" latinLnBrk="0" hangingPunct="1">
              <a:defRPr sz="2400" kern="1200">
                <a:solidFill>
                  <a:schemeClr val="dk1"/>
                </a:solidFill>
                <a:latin typeface="+mn-lt"/>
                <a:ea typeface="+mn-ea"/>
                <a:cs typeface="+mn-cs"/>
              </a:defRPr>
            </a:lvl9pPr>
          </a:lstStyle>
          <a:p>
            <a:pPr algn="ctr"/>
            <a:r>
              <a:rPr lang="en-US" sz="1600" b="1" dirty="0">
                <a:solidFill>
                  <a:schemeClr val="bg1"/>
                </a:solidFill>
                <a:latin typeface="Helvetica" panose="020B0604020202020204" pitchFamily="34" charset="0"/>
                <a:cs typeface="Helvetica" panose="020B0604020202020204" pitchFamily="34" charset="0"/>
              </a:rPr>
              <a:t>SC2-Xiao</a:t>
            </a:r>
            <a:endParaRPr lang="en-US" sz="1600" dirty="0">
              <a:solidFill>
                <a:schemeClr val="bg1"/>
              </a:solidFill>
              <a:latin typeface="Helvetica" panose="020B0604020202020204" pitchFamily="34" charset="0"/>
              <a:cs typeface="Helvetica" panose="020B0604020202020204" pitchFamily="34" charset="0"/>
            </a:endParaRPr>
          </a:p>
        </p:txBody>
      </p:sp>
      <p:sp>
        <p:nvSpPr>
          <p:cNvPr id="9" name="TextBox 5">
            <a:extLst>
              <a:ext uri="{FF2B5EF4-FFF2-40B4-BE49-F238E27FC236}">
                <a16:creationId xmlns:a16="http://schemas.microsoft.com/office/drawing/2014/main" id="{CC4E373F-4CDC-48EF-AFF7-27B3A77EA558}"/>
              </a:ext>
            </a:extLst>
          </p:cNvPr>
          <p:cNvSpPr txBox="1"/>
          <p:nvPr/>
        </p:nvSpPr>
        <p:spPr>
          <a:xfrm>
            <a:off x="6988175" y="3400771"/>
            <a:ext cx="1554654" cy="27241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en-US"/>
            </a:defPPr>
            <a:lvl1pPr algn="l" defTabSz="457200" rtl="0" fontAlgn="base">
              <a:spcBef>
                <a:spcPct val="0"/>
              </a:spcBef>
              <a:spcAft>
                <a:spcPct val="0"/>
              </a:spcAft>
              <a:defRPr sz="2400" kern="1200">
                <a:solidFill>
                  <a:schemeClr val="dk1"/>
                </a:solidFill>
                <a:latin typeface="+mn-lt"/>
                <a:ea typeface="+mn-ea"/>
                <a:cs typeface="+mn-cs"/>
              </a:defRPr>
            </a:lvl1pPr>
            <a:lvl2pPr marL="457200" algn="l" defTabSz="457200" rtl="0" fontAlgn="base">
              <a:spcBef>
                <a:spcPct val="0"/>
              </a:spcBef>
              <a:spcAft>
                <a:spcPct val="0"/>
              </a:spcAft>
              <a:defRPr sz="2400" kern="1200">
                <a:solidFill>
                  <a:schemeClr val="dk1"/>
                </a:solidFill>
                <a:latin typeface="+mn-lt"/>
                <a:ea typeface="+mn-ea"/>
                <a:cs typeface="+mn-cs"/>
              </a:defRPr>
            </a:lvl2pPr>
            <a:lvl3pPr marL="914400" algn="l" defTabSz="457200" rtl="0" fontAlgn="base">
              <a:spcBef>
                <a:spcPct val="0"/>
              </a:spcBef>
              <a:spcAft>
                <a:spcPct val="0"/>
              </a:spcAft>
              <a:defRPr sz="2400" kern="1200">
                <a:solidFill>
                  <a:schemeClr val="dk1"/>
                </a:solidFill>
                <a:latin typeface="+mn-lt"/>
                <a:ea typeface="+mn-ea"/>
                <a:cs typeface="+mn-cs"/>
              </a:defRPr>
            </a:lvl3pPr>
            <a:lvl4pPr marL="1371600" algn="l" defTabSz="457200" rtl="0" fontAlgn="base">
              <a:spcBef>
                <a:spcPct val="0"/>
              </a:spcBef>
              <a:spcAft>
                <a:spcPct val="0"/>
              </a:spcAft>
              <a:defRPr sz="2400" kern="1200">
                <a:solidFill>
                  <a:schemeClr val="dk1"/>
                </a:solidFill>
                <a:latin typeface="+mn-lt"/>
                <a:ea typeface="+mn-ea"/>
                <a:cs typeface="+mn-cs"/>
              </a:defRPr>
            </a:lvl4pPr>
            <a:lvl5pPr marL="1828800" algn="l" defTabSz="457200" rtl="0" fontAlgn="base">
              <a:spcBef>
                <a:spcPct val="0"/>
              </a:spcBef>
              <a:spcAft>
                <a:spcPct val="0"/>
              </a:spcAft>
              <a:defRPr sz="2400" kern="1200">
                <a:solidFill>
                  <a:schemeClr val="dk1"/>
                </a:solidFill>
                <a:latin typeface="+mn-lt"/>
                <a:ea typeface="+mn-ea"/>
                <a:cs typeface="+mn-cs"/>
              </a:defRPr>
            </a:lvl5pPr>
            <a:lvl6pPr marL="2286000" algn="l" defTabSz="457200" rtl="0" eaLnBrk="1" latinLnBrk="0" hangingPunct="1">
              <a:defRPr sz="2400" kern="1200">
                <a:solidFill>
                  <a:schemeClr val="dk1"/>
                </a:solidFill>
                <a:latin typeface="+mn-lt"/>
                <a:ea typeface="+mn-ea"/>
                <a:cs typeface="+mn-cs"/>
              </a:defRPr>
            </a:lvl6pPr>
            <a:lvl7pPr marL="2743200" algn="l" defTabSz="457200" rtl="0" eaLnBrk="1" latinLnBrk="0" hangingPunct="1">
              <a:defRPr sz="2400" kern="1200">
                <a:solidFill>
                  <a:schemeClr val="dk1"/>
                </a:solidFill>
                <a:latin typeface="+mn-lt"/>
                <a:ea typeface="+mn-ea"/>
                <a:cs typeface="+mn-cs"/>
              </a:defRPr>
            </a:lvl7pPr>
            <a:lvl8pPr marL="3200400" algn="l" defTabSz="457200" rtl="0" eaLnBrk="1" latinLnBrk="0" hangingPunct="1">
              <a:defRPr sz="2400" kern="1200">
                <a:solidFill>
                  <a:schemeClr val="dk1"/>
                </a:solidFill>
                <a:latin typeface="+mn-lt"/>
                <a:ea typeface="+mn-ea"/>
                <a:cs typeface="+mn-cs"/>
              </a:defRPr>
            </a:lvl8pPr>
            <a:lvl9pPr marL="3657600" algn="l" defTabSz="457200" rtl="0" eaLnBrk="1" latinLnBrk="0" hangingPunct="1">
              <a:defRPr sz="2400" kern="1200">
                <a:solidFill>
                  <a:schemeClr val="dk1"/>
                </a:solidFill>
                <a:latin typeface="+mn-lt"/>
                <a:ea typeface="+mn-ea"/>
                <a:cs typeface="+mn-cs"/>
              </a:defRPr>
            </a:lvl9pPr>
          </a:lstStyle>
          <a:p>
            <a:pPr algn="ctr"/>
            <a:r>
              <a:rPr lang="en-US" sz="1600" b="1" dirty="0">
                <a:solidFill>
                  <a:schemeClr val="bg1"/>
                </a:solidFill>
                <a:latin typeface="Helvetica" panose="020B0604020202020204" pitchFamily="34" charset="0"/>
                <a:cs typeface="Helvetica" panose="020B0604020202020204" pitchFamily="34" charset="0"/>
              </a:rPr>
              <a:t>SC2-Xiao</a:t>
            </a:r>
            <a:endParaRPr lang="en-US" sz="1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8725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 (Beam line Absorber)</a:t>
            </a:r>
          </a:p>
        </p:txBody>
      </p:sp>
      <p:pic>
        <p:nvPicPr>
          <p:cNvPr id="2" name="Content Placeholder 1">
            <a:extLst>
              <a:ext uri="{FF2B5EF4-FFF2-40B4-BE49-F238E27FC236}">
                <a16:creationId xmlns:a16="http://schemas.microsoft.com/office/drawing/2014/main" id="{199F6311-344E-44F3-9F76-6857AF59529F}"/>
              </a:ext>
            </a:extLst>
          </p:cNvPr>
          <p:cNvPicPr>
            <a:picLocks noGrp="1" noChangeAspect="1"/>
          </p:cNvPicPr>
          <p:nvPr>
            <p:ph idx="1"/>
          </p:nvPr>
        </p:nvPicPr>
        <p:blipFill>
          <a:blip r:embed="rId2"/>
          <a:stretch>
            <a:fillRect/>
          </a:stretch>
        </p:blipFill>
        <p:spPr>
          <a:xfrm>
            <a:off x="5108706" y="1034091"/>
            <a:ext cx="3710590" cy="1873826"/>
          </a:xfrm>
          <a:prstGeom prst="rect">
            <a:avLst/>
          </a:prstGeom>
        </p:spPr>
      </p:pic>
      <p:sp>
        <p:nvSpPr>
          <p:cNvPr id="11" name="TextBox 10">
            <a:extLst>
              <a:ext uri="{FF2B5EF4-FFF2-40B4-BE49-F238E27FC236}">
                <a16:creationId xmlns:a16="http://schemas.microsoft.com/office/drawing/2014/main" id="{B84EB40F-B3E3-4569-8711-3E282087778E}"/>
              </a:ext>
            </a:extLst>
          </p:cNvPr>
          <p:cNvSpPr txBox="1"/>
          <p:nvPr/>
        </p:nvSpPr>
        <p:spPr>
          <a:xfrm>
            <a:off x="7118253" y="425321"/>
            <a:ext cx="1885072"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#1, 2</a:t>
            </a:r>
          </a:p>
        </p:txBody>
      </p:sp>
      <p:pic>
        <p:nvPicPr>
          <p:cNvPr id="3" name="Picture 2">
            <a:extLst>
              <a:ext uri="{FF2B5EF4-FFF2-40B4-BE49-F238E27FC236}">
                <a16:creationId xmlns:a16="http://schemas.microsoft.com/office/drawing/2014/main" id="{948E951B-99E0-4289-A08F-7948D253FEFE}"/>
              </a:ext>
            </a:extLst>
          </p:cNvPr>
          <p:cNvPicPr>
            <a:picLocks noChangeAspect="1"/>
          </p:cNvPicPr>
          <p:nvPr/>
        </p:nvPicPr>
        <p:blipFill>
          <a:blip r:embed="rId3"/>
          <a:stretch>
            <a:fillRect/>
          </a:stretch>
        </p:blipFill>
        <p:spPr>
          <a:xfrm>
            <a:off x="429419" y="1182599"/>
            <a:ext cx="2621507" cy="1725318"/>
          </a:xfrm>
          <a:prstGeom prst="rect">
            <a:avLst/>
          </a:prstGeom>
        </p:spPr>
      </p:pic>
      <p:sp>
        <p:nvSpPr>
          <p:cNvPr id="9" name="TextBox 8">
            <a:extLst>
              <a:ext uri="{FF2B5EF4-FFF2-40B4-BE49-F238E27FC236}">
                <a16:creationId xmlns:a16="http://schemas.microsoft.com/office/drawing/2014/main" id="{2BB1132B-C95A-4D91-B2C8-A780F6E3E4C9}"/>
              </a:ext>
            </a:extLst>
          </p:cNvPr>
          <p:cNvSpPr txBox="1"/>
          <p:nvPr/>
        </p:nvSpPr>
        <p:spPr>
          <a:xfrm>
            <a:off x="3050926" y="1800309"/>
            <a:ext cx="1865135" cy="1015663"/>
          </a:xfrm>
          <a:prstGeom prst="rect">
            <a:avLst/>
          </a:prstGeom>
          <a:solidFill>
            <a:schemeClr val="accent3">
              <a:lumMod val="20000"/>
              <a:lumOff val="80000"/>
            </a:schemeClr>
          </a:solidFill>
        </p:spPr>
        <p:txBody>
          <a:bodyPr wrap="square" rtlCol="0">
            <a:spAutoFit/>
          </a:bodyPr>
          <a:lstStyle/>
          <a:p>
            <a:r>
              <a:rPr lang="en-US" sz="1200" dirty="0"/>
              <a:t>Graphite core</a:t>
            </a:r>
          </a:p>
          <a:p>
            <a:pPr marL="171450" indent="-171450">
              <a:buFont typeface="Arial" panose="020B0604020202020204" pitchFamily="34" charset="0"/>
              <a:buChar char="•"/>
            </a:pPr>
            <a:r>
              <a:rPr lang="en-US" sz="1200" dirty="0"/>
              <a:t>grade POCO TM</a:t>
            </a:r>
          </a:p>
          <a:p>
            <a:pPr marL="171450" marR="0" lvl="0" indent="-171450">
              <a:spcBef>
                <a:spcPts val="0"/>
              </a:spcBef>
              <a:spcAft>
                <a:spcPts val="0"/>
              </a:spcAft>
              <a:buFont typeface="Arial" panose="020B0604020202020204" pitchFamily="34" charset="0"/>
              <a:buChar char="•"/>
              <a:tabLst>
                <a:tab pos="457200" algn="l"/>
              </a:tabLst>
            </a:pPr>
            <a:r>
              <a:rPr lang="en-US" sz="1200" dirty="0">
                <a:latin typeface="Palatino Linotype" panose="02040502050505030304" pitchFamily="18" charset="0"/>
                <a:ea typeface="Geneva"/>
                <a:cs typeface="Times New Roman" panose="02020603050405020304" pitchFamily="18" charset="0"/>
              </a:rPr>
              <a:t>R 8</a:t>
            </a:r>
            <a:r>
              <a:rPr lang="en-US" sz="1200" dirty="0">
                <a:latin typeface="Palatino Linotype" panose="02040502050505030304" pitchFamily="18" charset="0"/>
                <a:ea typeface="Times New Roman" panose="02020603050405020304" pitchFamily="18" charset="0"/>
                <a:cs typeface="Times New Roman" panose="02020603050405020304" pitchFamily="18" charset="0"/>
              </a:rPr>
              <a:t> cm x </a:t>
            </a:r>
            <a:r>
              <a:rPr lang="en-US" sz="1200" dirty="0">
                <a:latin typeface="Palatino Linotype" panose="02040502050505030304" pitchFamily="18" charset="0"/>
                <a:ea typeface="Geneva"/>
                <a:cs typeface="Times New Roman" panose="02020603050405020304" pitchFamily="18" charset="0"/>
              </a:rPr>
              <a:t>1 m</a:t>
            </a:r>
            <a:endParaRPr lang="en-US" sz="1200" dirty="0">
              <a:latin typeface="Palatino Linotype" panose="02040502050505030304"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t>Shrink-fit to aluminum jacket</a:t>
            </a:r>
          </a:p>
        </p:txBody>
      </p:sp>
      <p:pic>
        <p:nvPicPr>
          <p:cNvPr id="10" name="Picture 9">
            <a:extLst>
              <a:ext uri="{FF2B5EF4-FFF2-40B4-BE49-F238E27FC236}">
                <a16:creationId xmlns:a16="http://schemas.microsoft.com/office/drawing/2014/main" id="{95627199-60C7-43F0-93DB-C5DD5848DB0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29419" y="3453538"/>
            <a:ext cx="2861224" cy="2046510"/>
          </a:xfrm>
          <a:prstGeom prst="rect">
            <a:avLst/>
          </a:prstGeom>
          <a:noFill/>
          <a:ln>
            <a:noFill/>
          </a:ln>
        </p:spPr>
      </p:pic>
      <p:pic>
        <p:nvPicPr>
          <p:cNvPr id="8" name="Picture 7">
            <a:extLst>
              <a:ext uri="{FF2B5EF4-FFF2-40B4-BE49-F238E27FC236}">
                <a16:creationId xmlns:a16="http://schemas.microsoft.com/office/drawing/2014/main" id="{1A944B9C-85C3-4FDD-849B-B16561973C11}"/>
              </a:ext>
            </a:extLst>
          </p:cNvPr>
          <p:cNvPicPr>
            <a:picLocks noChangeAspect="1"/>
          </p:cNvPicPr>
          <p:nvPr/>
        </p:nvPicPr>
        <p:blipFill>
          <a:blip r:embed="rId5"/>
          <a:stretch>
            <a:fillRect/>
          </a:stretch>
        </p:blipFill>
        <p:spPr>
          <a:xfrm>
            <a:off x="5003991" y="3429000"/>
            <a:ext cx="3710590" cy="2216426"/>
          </a:xfrm>
          <a:prstGeom prst="rect">
            <a:avLst/>
          </a:prstGeom>
        </p:spPr>
      </p:pic>
      <p:sp>
        <p:nvSpPr>
          <p:cNvPr id="7" name="TextBox 6">
            <a:extLst>
              <a:ext uri="{FF2B5EF4-FFF2-40B4-BE49-F238E27FC236}">
                <a16:creationId xmlns:a16="http://schemas.microsoft.com/office/drawing/2014/main" id="{5249E294-0571-42D3-83BD-6989DCB03C86}"/>
              </a:ext>
            </a:extLst>
          </p:cNvPr>
          <p:cNvSpPr txBox="1"/>
          <p:nvPr/>
        </p:nvSpPr>
        <p:spPr>
          <a:xfrm>
            <a:off x="636588" y="5764696"/>
            <a:ext cx="3153534" cy="338554"/>
          </a:xfrm>
          <a:prstGeom prst="rect">
            <a:avLst/>
          </a:prstGeom>
          <a:noFill/>
        </p:spPr>
        <p:txBody>
          <a:bodyPr wrap="square" rtlCol="0">
            <a:spAutoFit/>
          </a:bodyPr>
          <a:lstStyle/>
          <a:p>
            <a:r>
              <a:rPr lang="en-US" sz="1600" b="1" dirty="0"/>
              <a:t>Absorber core Temperatures</a:t>
            </a:r>
          </a:p>
        </p:txBody>
      </p:sp>
      <p:sp>
        <p:nvSpPr>
          <p:cNvPr id="12" name="TextBox 11">
            <a:extLst>
              <a:ext uri="{FF2B5EF4-FFF2-40B4-BE49-F238E27FC236}">
                <a16:creationId xmlns:a16="http://schemas.microsoft.com/office/drawing/2014/main" id="{299F2794-B1E1-4C02-B231-F6DD39AC0E3C}"/>
              </a:ext>
            </a:extLst>
          </p:cNvPr>
          <p:cNvSpPr txBox="1"/>
          <p:nvPr/>
        </p:nvSpPr>
        <p:spPr>
          <a:xfrm>
            <a:off x="5340626" y="5823909"/>
            <a:ext cx="3153534" cy="338554"/>
          </a:xfrm>
          <a:prstGeom prst="rect">
            <a:avLst/>
          </a:prstGeom>
          <a:noFill/>
        </p:spPr>
        <p:txBody>
          <a:bodyPr wrap="square" rtlCol="0">
            <a:spAutoFit/>
          </a:bodyPr>
          <a:lstStyle/>
          <a:p>
            <a:pPr algn="ctr"/>
            <a:r>
              <a:rPr lang="en-US" sz="1600" b="1" dirty="0"/>
              <a:t>Residual Radiation</a:t>
            </a:r>
          </a:p>
        </p:txBody>
      </p:sp>
      <p:sp>
        <p:nvSpPr>
          <p:cNvPr id="13" name="TextBox 12">
            <a:extLst>
              <a:ext uri="{FF2B5EF4-FFF2-40B4-BE49-F238E27FC236}">
                <a16:creationId xmlns:a16="http://schemas.microsoft.com/office/drawing/2014/main" id="{ACD07A46-34A7-4E03-9446-39959033E451}"/>
              </a:ext>
            </a:extLst>
          </p:cNvPr>
          <p:cNvSpPr txBox="1"/>
          <p:nvPr/>
        </p:nvSpPr>
        <p:spPr>
          <a:xfrm>
            <a:off x="5989983" y="2954636"/>
            <a:ext cx="1855305" cy="307777"/>
          </a:xfrm>
          <a:prstGeom prst="rect">
            <a:avLst/>
          </a:prstGeom>
          <a:noFill/>
        </p:spPr>
        <p:txBody>
          <a:bodyPr wrap="square" rtlCol="0">
            <a:spAutoFit/>
          </a:bodyPr>
          <a:lstStyle/>
          <a:p>
            <a:r>
              <a:rPr lang="en-US" sz="1400" b="1" dirty="0"/>
              <a:t>Concrete shielding</a:t>
            </a:r>
          </a:p>
        </p:txBody>
      </p:sp>
    </p:spTree>
    <p:extLst>
      <p:ext uri="{BB962C8B-B14F-4D97-AF65-F5344CB8AC3E}">
        <p14:creationId xmlns:p14="http://schemas.microsoft.com/office/powerpoint/2010/main" val="401324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228600" y="1043046"/>
            <a:ext cx="8672513" cy="4987867"/>
          </a:xfrm>
        </p:spPr>
        <p:txBody>
          <a:bodyPr/>
          <a:lstStyle/>
          <a:p>
            <a:r>
              <a:rPr lang="en-US" dirty="0"/>
              <a:t>We have a new Booster Injection Girder design.</a:t>
            </a:r>
          </a:p>
          <a:p>
            <a:pPr lvl="1"/>
            <a:r>
              <a:rPr lang="en-US" dirty="0"/>
              <a:t>Described in PDR.</a:t>
            </a:r>
          </a:p>
          <a:p>
            <a:pPr lvl="1"/>
            <a:r>
              <a:rPr lang="en-US" dirty="0"/>
              <a:t>New stronger ORBUMP magnets.</a:t>
            </a:r>
          </a:p>
          <a:p>
            <a:pPr lvl="1"/>
            <a:r>
              <a:rPr lang="en-US" dirty="0"/>
              <a:t>Shorter Booster Gradient Magnets</a:t>
            </a:r>
          </a:p>
          <a:p>
            <a:pPr lvl="1"/>
            <a:r>
              <a:rPr lang="en-US" dirty="0"/>
              <a:t>Space for An 800 MeV  beam absorber.</a:t>
            </a:r>
          </a:p>
          <a:p>
            <a:r>
              <a:rPr lang="en-US" dirty="0"/>
              <a:t>Verified low level measurements of 2 PA (Power Amplifiers) operation of the MI RF cavity.</a:t>
            </a:r>
          </a:p>
          <a:p>
            <a:pPr lvl="1"/>
            <a:r>
              <a:rPr lang="en-US" dirty="0"/>
              <a:t>Developed a cavity model.</a:t>
            </a:r>
          </a:p>
          <a:p>
            <a:r>
              <a:rPr lang="en-US" dirty="0"/>
              <a:t>Have a design of the Recycler cavity tuner.</a:t>
            </a:r>
          </a:p>
          <a:p>
            <a:pPr lvl="1"/>
            <a:r>
              <a:rPr lang="en-US" dirty="0"/>
              <a:t>Ordered cooling plates for our prototype tuner.</a:t>
            </a:r>
          </a:p>
          <a:p>
            <a:endParaRPr lang="en-US" dirty="0"/>
          </a:p>
        </p:txBody>
      </p:sp>
      <p:sp>
        <p:nvSpPr>
          <p:cNvPr id="11" name="TextBox 10">
            <a:extLst>
              <a:ext uri="{FF2B5EF4-FFF2-40B4-BE49-F238E27FC236}">
                <a16:creationId xmlns:a16="http://schemas.microsoft.com/office/drawing/2014/main" id="{B84EB40F-B3E3-4569-8711-3E282087778E}"/>
              </a:ext>
            </a:extLst>
          </p:cNvPr>
          <p:cNvSpPr txBox="1"/>
          <p:nvPr/>
        </p:nvSpPr>
        <p:spPr>
          <a:xfrm>
            <a:off x="7118253" y="425321"/>
            <a:ext cx="1885072"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#1, 2</a:t>
            </a:r>
          </a:p>
        </p:txBody>
      </p:sp>
      <p:sp>
        <p:nvSpPr>
          <p:cNvPr id="8" name="TextBox 5">
            <a:extLst>
              <a:ext uri="{FF2B5EF4-FFF2-40B4-BE49-F238E27FC236}">
                <a16:creationId xmlns:a16="http://schemas.microsoft.com/office/drawing/2014/main" id="{668353FE-B55D-4C4F-A7A9-CB645CA962B8}"/>
              </a:ext>
            </a:extLst>
          </p:cNvPr>
          <p:cNvSpPr txBox="1"/>
          <p:nvPr/>
        </p:nvSpPr>
        <p:spPr>
          <a:xfrm>
            <a:off x="7118253" y="1098758"/>
            <a:ext cx="1554654" cy="27241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en-US"/>
            </a:defPPr>
            <a:lvl1pPr algn="l" defTabSz="457200" rtl="0" fontAlgn="base">
              <a:spcBef>
                <a:spcPct val="0"/>
              </a:spcBef>
              <a:spcAft>
                <a:spcPct val="0"/>
              </a:spcAft>
              <a:defRPr sz="2400" kern="1200">
                <a:solidFill>
                  <a:schemeClr val="dk1"/>
                </a:solidFill>
                <a:latin typeface="+mn-lt"/>
                <a:ea typeface="+mn-ea"/>
                <a:cs typeface="+mn-cs"/>
              </a:defRPr>
            </a:lvl1pPr>
            <a:lvl2pPr marL="457200" algn="l" defTabSz="457200" rtl="0" fontAlgn="base">
              <a:spcBef>
                <a:spcPct val="0"/>
              </a:spcBef>
              <a:spcAft>
                <a:spcPct val="0"/>
              </a:spcAft>
              <a:defRPr sz="2400" kern="1200">
                <a:solidFill>
                  <a:schemeClr val="dk1"/>
                </a:solidFill>
                <a:latin typeface="+mn-lt"/>
                <a:ea typeface="+mn-ea"/>
                <a:cs typeface="+mn-cs"/>
              </a:defRPr>
            </a:lvl2pPr>
            <a:lvl3pPr marL="914400" algn="l" defTabSz="457200" rtl="0" fontAlgn="base">
              <a:spcBef>
                <a:spcPct val="0"/>
              </a:spcBef>
              <a:spcAft>
                <a:spcPct val="0"/>
              </a:spcAft>
              <a:defRPr sz="2400" kern="1200">
                <a:solidFill>
                  <a:schemeClr val="dk1"/>
                </a:solidFill>
                <a:latin typeface="+mn-lt"/>
                <a:ea typeface="+mn-ea"/>
                <a:cs typeface="+mn-cs"/>
              </a:defRPr>
            </a:lvl3pPr>
            <a:lvl4pPr marL="1371600" algn="l" defTabSz="457200" rtl="0" fontAlgn="base">
              <a:spcBef>
                <a:spcPct val="0"/>
              </a:spcBef>
              <a:spcAft>
                <a:spcPct val="0"/>
              </a:spcAft>
              <a:defRPr sz="2400" kern="1200">
                <a:solidFill>
                  <a:schemeClr val="dk1"/>
                </a:solidFill>
                <a:latin typeface="+mn-lt"/>
                <a:ea typeface="+mn-ea"/>
                <a:cs typeface="+mn-cs"/>
              </a:defRPr>
            </a:lvl4pPr>
            <a:lvl5pPr marL="1828800" algn="l" defTabSz="457200" rtl="0" fontAlgn="base">
              <a:spcBef>
                <a:spcPct val="0"/>
              </a:spcBef>
              <a:spcAft>
                <a:spcPct val="0"/>
              </a:spcAft>
              <a:defRPr sz="2400" kern="1200">
                <a:solidFill>
                  <a:schemeClr val="dk1"/>
                </a:solidFill>
                <a:latin typeface="+mn-lt"/>
                <a:ea typeface="+mn-ea"/>
                <a:cs typeface="+mn-cs"/>
              </a:defRPr>
            </a:lvl5pPr>
            <a:lvl6pPr marL="2286000" algn="l" defTabSz="457200" rtl="0" eaLnBrk="1" latinLnBrk="0" hangingPunct="1">
              <a:defRPr sz="2400" kern="1200">
                <a:solidFill>
                  <a:schemeClr val="dk1"/>
                </a:solidFill>
                <a:latin typeface="+mn-lt"/>
                <a:ea typeface="+mn-ea"/>
                <a:cs typeface="+mn-cs"/>
              </a:defRPr>
            </a:lvl6pPr>
            <a:lvl7pPr marL="2743200" algn="l" defTabSz="457200" rtl="0" eaLnBrk="1" latinLnBrk="0" hangingPunct="1">
              <a:defRPr sz="2400" kern="1200">
                <a:solidFill>
                  <a:schemeClr val="dk1"/>
                </a:solidFill>
                <a:latin typeface="+mn-lt"/>
                <a:ea typeface="+mn-ea"/>
                <a:cs typeface="+mn-cs"/>
              </a:defRPr>
            </a:lvl7pPr>
            <a:lvl8pPr marL="3200400" algn="l" defTabSz="457200" rtl="0" eaLnBrk="1" latinLnBrk="0" hangingPunct="1">
              <a:defRPr sz="2400" kern="1200">
                <a:solidFill>
                  <a:schemeClr val="dk1"/>
                </a:solidFill>
                <a:latin typeface="+mn-lt"/>
                <a:ea typeface="+mn-ea"/>
                <a:cs typeface="+mn-cs"/>
              </a:defRPr>
            </a:lvl8pPr>
            <a:lvl9pPr marL="3657600" algn="l" defTabSz="457200" rtl="0" eaLnBrk="1" latinLnBrk="0" hangingPunct="1">
              <a:defRPr sz="2400" kern="1200">
                <a:solidFill>
                  <a:schemeClr val="dk1"/>
                </a:solidFill>
                <a:latin typeface="+mn-lt"/>
                <a:ea typeface="+mn-ea"/>
                <a:cs typeface="+mn-cs"/>
              </a:defRPr>
            </a:lvl9pPr>
          </a:lstStyle>
          <a:p>
            <a:pPr algn="ctr"/>
            <a:r>
              <a:rPr lang="en-US" sz="1600" b="1" dirty="0">
                <a:solidFill>
                  <a:schemeClr val="bg1"/>
                </a:solidFill>
                <a:latin typeface="Helvetica" panose="020B0604020202020204" pitchFamily="34" charset="0"/>
                <a:cs typeface="Helvetica" panose="020B0604020202020204" pitchFamily="34" charset="0"/>
              </a:rPr>
              <a:t>SC2-Johnson</a:t>
            </a:r>
            <a:endParaRPr lang="en-US" sz="1600" dirty="0">
              <a:solidFill>
                <a:schemeClr val="bg1"/>
              </a:solidFill>
              <a:latin typeface="Helvetica" panose="020B0604020202020204" pitchFamily="34" charset="0"/>
              <a:cs typeface="Helvetica" panose="020B0604020202020204" pitchFamily="34" charset="0"/>
            </a:endParaRPr>
          </a:p>
        </p:txBody>
      </p:sp>
      <p:sp>
        <p:nvSpPr>
          <p:cNvPr id="9" name="TextBox 5">
            <a:extLst>
              <a:ext uri="{FF2B5EF4-FFF2-40B4-BE49-F238E27FC236}">
                <a16:creationId xmlns:a16="http://schemas.microsoft.com/office/drawing/2014/main" id="{668353FE-B55D-4C4F-A7A9-CB645CA962B8}"/>
              </a:ext>
            </a:extLst>
          </p:cNvPr>
          <p:cNvSpPr txBox="1"/>
          <p:nvPr/>
        </p:nvSpPr>
        <p:spPr>
          <a:xfrm>
            <a:off x="4572000" y="3429000"/>
            <a:ext cx="1554654" cy="27241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en-US"/>
            </a:defPPr>
            <a:lvl1pPr algn="l" defTabSz="457200" rtl="0" fontAlgn="base">
              <a:spcBef>
                <a:spcPct val="0"/>
              </a:spcBef>
              <a:spcAft>
                <a:spcPct val="0"/>
              </a:spcAft>
              <a:defRPr sz="2400" kern="1200">
                <a:solidFill>
                  <a:schemeClr val="dk1"/>
                </a:solidFill>
                <a:latin typeface="+mn-lt"/>
                <a:ea typeface="+mn-ea"/>
                <a:cs typeface="+mn-cs"/>
              </a:defRPr>
            </a:lvl1pPr>
            <a:lvl2pPr marL="457200" algn="l" defTabSz="457200" rtl="0" fontAlgn="base">
              <a:spcBef>
                <a:spcPct val="0"/>
              </a:spcBef>
              <a:spcAft>
                <a:spcPct val="0"/>
              </a:spcAft>
              <a:defRPr sz="2400" kern="1200">
                <a:solidFill>
                  <a:schemeClr val="dk1"/>
                </a:solidFill>
                <a:latin typeface="+mn-lt"/>
                <a:ea typeface="+mn-ea"/>
                <a:cs typeface="+mn-cs"/>
              </a:defRPr>
            </a:lvl2pPr>
            <a:lvl3pPr marL="914400" algn="l" defTabSz="457200" rtl="0" fontAlgn="base">
              <a:spcBef>
                <a:spcPct val="0"/>
              </a:spcBef>
              <a:spcAft>
                <a:spcPct val="0"/>
              </a:spcAft>
              <a:defRPr sz="2400" kern="1200">
                <a:solidFill>
                  <a:schemeClr val="dk1"/>
                </a:solidFill>
                <a:latin typeface="+mn-lt"/>
                <a:ea typeface="+mn-ea"/>
                <a:cs typeface="+mn-cs"/>
              </a:defRPr>
            </a:lvl3pPr>
            <a:lvl4pPr marL="1371600" algn="l" defTabSz="457200" rtl="0" fontAlgn="base">
              <a:spcBef>
                <a:spcPct val="0"/>
              </a:spcBef>
              <a:spcAft>
                <a:spcPct val="0"/>
              </a:spcAft>
              <a:defRPr sz="2400" kern="1200">
                <a:solidFill>
                  <a:schemeClr val="dk1"/>
                </a:solidFill>
                <a:latin typeface="+mn-lt"/>
                <a:ea typeface="+mn-ea"/>
                <a:cs typeface="+mn-cs"/>
              </a:defRPr>
            </a:lvl4pPr>
            <a:lvl5pPr marL="1828800" algn="l" defTabSz="457200" rtl="0" fontAlgn="base">
              <a:spcBef>
                <a:spcPct val="0"/>
              </a:spcBef>
              <a:spcAft>
                <a:spcPct val="0"/>
              </a:spcAft>
              <a:defRPr sz="2400" kern="1200">
                <a:solidFill>
                  <a:schemeClr val="dk1"/>
                </a:solidFill>
                <a:latin typeface="+mn-lt"/>
                <a:ea typeface="+mn-ea"/>
                <a:cs typeface="+mn-cs"/>
              </a:defRPr>
            </a:lvl5pPr>
            <a:lvl6pPr marL="2286000" algn="l" defTabSz="457200" rtl="0" eaLnBrk="1" latinLnBrk="0" hangingPunct="1">
              <a:defRPr sz="2400" kern="1200">
                <a:solidFill>
                  <a:schemeClr val="dk1"/>
                </a:solidFill>
                <a:latin typeface="+mn-lt"/>
                <a:ea typeface="+mn-ea"/>
                <a:cs typeface="+mn-cs"/>
              </a:defRPr>
            </a:lvl6pPr>
            <a:lvl7pPr marL="2743200" algn="l" defTabSz="457200" rtl="0" eaLnBrk="1" latinLnBrk="0" hangingPunct="1">
              <a:defRPr sz="2400" kern="1200">
                <a:solidFill>
                  <a:schemeClr val="dk1"/>
                </a:solidFill>
                <a:latin typeface="+mn-lt"/>
                <a:ea typeface="+mn-ea"/>
                <a:cs typeface="+mn-cs"/>
              </a:defRPr>
            </a:lvl7pPr>
            <a:lvl8pPr marL="3200400" algn="l" defTabSz="457200" rtl="0" eaLnBrk="1" latinLnBrk="0" hangingPunct="1">
              <a:defRPr sz="2400" kern="1200">
                <a:solidFill>
                  <a:schemeClr val="dk1"/>
                </a:solidFill>
                <a:latin typeface="+mn-lt"/>
                <a:ea typeface="+mn-ea"/>
                <a:cs typeface="+mn-cs"/>
              </a:defRPr>
            </a:lvl8pPr>
            <a:lvl9pPr marL="3657600" algn="l" defTabSz="457200" rtl="0" eaLnBrk="1" latinLnBrk="0" hangingPunct="1">
              <a:defRPr sz="2400" kern="1200">
                <a:solidFill>
                  <a:schemeClr val="dk1"/>
                </a:solidFill>
                <a:latin typeface="+mn-lt"/>
                <a:ea typeface="+mn-ea"/>
                <a:cs typeface="+mn-cs"/>
              </a:defRPr>
            </a:lvl9pPr>
          </a:lstStyle>
          <a:p>
            <a:pPr algn="ctr"/>
            <a:r>
              <a:rPr lang="en-US" sz="1600" b="1" dirty="0">
                <a:solidFill>
                  <a:schemeClr val="bg1"/>
                </a:solidFill>
                <a:latin typeface="Helvetica" panose="020B0604020202020204" pitchFamily="34" charset="0"/>
                <a:cs typeface="Helvetica" panose="020B0604020202020204" pitchFamily="34" charset="0"/>
              </a:rPr>
              <a:t>SC2-Dey</a:t>
            </a:r>
            <a:endParaRPr lang="en-US" sz="1600" dirty="0">
              <a:solidFill>
                <a:schemeClr val="bg1"/>
              </a:solidFill>
              <a:latin typeface="Helvetica" panose="020B0604020202020204" pitchFamily="34" charset="0"/>
              <a:cs typeface="Helvetica" panose="020B0604020202020204" pitchFamily="34" charset="0"/>
            </a:endParaRPr>
          </a:p>
        </p:txBody>
      </p:sp>
      <p:sp>
        <p:nvSpPr>
          <p:cNvPr id="10" name="TextBox 5">
            <a:extLst>
              <a:ext uri="{FF2B5EF4-FFF2-40B4-BE49-F238E27FC236}">
                <a16:creationId xmlns:a16="http://schemas.microsoft.com/office/drawing/2014/main" id="{668353FE-B55D-4C4F-A7A9-CB645CA962B8}"/>
              </a:ext>
            </a:extLst>
          </p:cNvPr>
          <p:cNvSpPr txBox="1"/>
          <p:nvPr/>
        </p:nvSpPr>
        <p:spPr>
          <a:xfrm>
            <a:off x="6855925" y="4404855"/>
            <a:ext cx="1554654" cy="27241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defPPr>
              <a:defRPr lang="en-US"/>
            </a:defPPr>
            <a:lvl1pPr algn="l" defTabSz="457200" rtl="0" fontAlgn="base">
              <a:spcBef>
                <a:spcPct val="0"/>
              </a:spcBef>
              <a:spcAft>
                <a:spcPct val="0"/>
              </a:spcAft>
              <a:defRPr sz="2400" kern="1200">
                <a:solidFill>
                  <a:schemeClr val="dk1"/>
                </a:solidFill>
                <a:latin typeface="+mn-lt"/>
                <a:ea typeface="+mn-ea"/>
                <a:cs typeface="+mn-cs"/>
              </a:defRPr>
            </a:lvl1pPr>
            <a:lvl2pPr marL="457200" algn="l" defTabSz="457200" rtl="0" fontAlgn="base">
              <a:spcBef>
                <a:spcPct val="0"/>
              </a:spcBef>
              <a:spcAft>
                <a:spcPct val="0"/>
              </a:spcAft>
              <a:defRPr sz="2400" kern="1200">
                <a:solidFill>
                  <a:schemeClr val="dk1"/>
                </a:solidFill>
                <a:latin typeface="+mn-lt"/>
                <a:ea typeface="+mn-ea"/>
                <a:cs typeface="+mn-cs"/>
              </a:defRPr>
            </a:lvl2pPr>
            <a:lvl3pPr marL="914400" algn="l" defTabSz="457200" rtl="0" fontAlgn="base">
              <a:spcBef>
                <a:spcPct val="0"/>
              </a:spcBef>
              <a:spcAft>
                <a:spcPct val="0"/>
              </a:spcAft>
              <a:defRPr sz="2400" kern="1200">
                <a:solidFill>
                  <a:schemeClr val="dk1"/>
                </a:solidFill>
                <a:latin typeface="+mn-lt"/>
                <a:ea typeface="+mn-ea"/>
                <a:cs typeface="+mn-cs"/>
              </a:defRPr>
            </a:lvl3pPr>
            <a:lvl4pPr marL="1371600" algn="l" defTabSz="457200" rtl="0" fontAlgn="base">
              <a:spcBef>
                <a:spcPct val="0"/>
              </a:spcBef>
              <a:spcAft>
                <a:spcPct val="0"/>
              </a:spcAft>
              <a:defRPr sz="2400" kern="1200">
                <a:solidFill>
                  <a:schemeClr val="dk1"/>
                </a:solidFill>
                <a:latin typeface="+mn-lt"/>
                <a:ea typeface="+mn-ea"/>
                <a:cs typeface="+mn-cs"/>
              </a:defRPr>
            </a:lvl4pPr>
            <a:lvl5pPr marL="1828800" algn="l" defTabSz="457200" rtl="0" fontAlgn="base">
              <a:spcBef>
                <a:spcPct val="0"/>
              </a:spcBef>
              <a:spcAft>
                <a:spcPct val="0"/>
              </a:spcAft>
              <a:defRPr sz="2400" kern="1200">
                <a:solidFill>
                  <a:schemeClr val="dk1"/>
                </a:solidFill>
                <a:latin typeface="+mn-lt"/>
                <a:ea typeface="+mn-ea"/>
                <a:cs typeface="+mn-cs"/>
              </a:defRPr>
            </a:lvl5pPr>
            <a:lvl6pPr marL="2286000" algn="l" defTabSz="457200" rtl="0" eaLnBrk="1" latinLnBrk="0" hangingPunct="1">
              <a:defRPr sz="2400" kern="1200">
                <a:solidFill>
                  <a:schemeClr val="dk1"/>
                </a:solidFill>
                <a:latin typeface="+mn-lt"/>
                <a:ea typeface="+mn-ea"/>
                <a:cs typeface="+mn-cs"/>
              </a:defRPr>
            </a:lvl6pPr>
            <a:lvl7pPr marL="2743200" algn="l" defTabSz="457200" rtl="0" eaLnBrk="1" latinLnBrk="0" hangingPunct="1">
              <a:defRPr sz="2400" kern="1200">
                <a:solidFill>
                  <a:schemeClr val="dk1"/>
                </a:solidFill>
                <a:latin typeface="+mn-lt"/>
                <a:ea typeface="+mn-ea"/>
                <a:cs typeface="+mn-cs"/>
              </a:defRPr>
            </a:lvl7pPr>
            <a:lvl8pPr marL="3200400" algn="l" defTabSz="457200" rtl="0" eaLnBrk="1" latinLnBrk="0" hangingPunct="1">
              <a:defRPr sz="2400" kern="1200">
                <a:solidFill>
                  <a:schemeClr val="dk1"/>
                </a:solidFill>
                <a:latin typeface="+mn-lt"/>
                <a:ea typeface="+mn-ea"/>
                <a:cs typeface="+mn-cs"/>
              </a:defRPr>
            </a:lvl8pPr>
            <a:lvl9pPr marL="3657600" algn="l" defTabSz="457200" rtl="0" eaLnBrk="1" latinLnBrk="0" hangingPunct="1">
              <a:defRPr sz="2400" kern="1200">
                <a:solidFill>
                  <a:schemeClr val="dk1"/>
                </a:solidFill>
                <a:latin typeface="+mn-lt"/>
                <a:ea typeface="+mn-ea"/>
                <a:cs typeface="+mn-cs"/>
              </a:defRPr>
            </a:lvl9pPr>
          </a:lstStyle>
          <a:p>
            <a:pPr algn="ctr"/>
            <a:r>
              <a:rPr lang="en-US" sz="1600" b="1" dirty="0">
                <a:solidFill>
                  <a:schemeClr val="bg1"/>
                </a:solidFill>
                <a:latin typeface="Helvetica" panose="020B0604020202020204" pitchFamily="34" charset="0"/>
                <a:cs typeface="Helvetica" panose="020B0604020202020204" pitchFamily="34" charset="0"/>
              </a:rPr>
              <a:t>SC2-Dey</a:t>
            </a:r>
            <a:endParaRPr lang="en-US" sz="1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2749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 (MI RF)</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118253" y="425321"/>
            <a:ext cx="1885072"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#1, 2</a:t>
            </a:r>
          </a:p>
        </p:txBody>
      </p:sp>
      <p:pic>
        <p:nvPicPr>
          <p:cNvPr id="8" name="Content Placeholder 7">
            <a:extLst>
              <a:ext uri="{FF2B5EF4-FFF2-40B4-BE49-F238E27FC236}">
                <a16:creationId xmlns:a16="http://schemas.microsoft.com/office/drawing/2014/main" id="{21DA1B4F-B7AF-4BFC-B022-4E2EF3F3AFCD}"/>
              </a:ext>
            </a:extLst>
          </p:cNvPr>
          <p:cNvPicPr>
            <a:picLocks noGrp="1" noChangeAspect="1"/>
          </p:cNvPicPr>
          <p:nvPr>
            <p:ph idx="1"/>
          </p:nvPr>
        </p:nvPicPr>
        <p:blipFill>
          <a:blip r:embed="rId2"/>
          <a:stretch>
            <a:fillRect/>
          </a:stretch>
        </p:blipFill>
        <p:spPr>
          <a:xfrm>
            <a:off x="636588" y="1099200"/>
            <a:ext cx="4071890" cy="3483429"/>
          </a:xfrm>
          <a:prstGeom prst="rect">
            <a:avLst/>
          </a:prstGeom>
        </p:spPr>
      </p:pic>
      <p:sp>
        <p:nvSpPr>
          <p:cNvPr id="3" name="TextBox 2">
            <a:extLst>
              <a:ext uri="{FF2B5EF4-FFF2-40B4-BE49-F238E27FC236}">
                <a16:creationId xmlns:a16="http://schemas.microsoft.com/office/drawing/2014/main" id="{ACB3919B-7BDC-4710-90B4-C42D779676E7}"/>
              </a:ext>
            </a:extLst>
          </p:cNvPr>
          <p:cNvSpPr txBox="1"/>
          <p:nvPr/>
        </p:nvSpPr>
        <p:spPr>
          <a:xfrm>
            <a:off x="636588" y="5035826"/>
            <a:ext cx="3935412" cy="400110"/>
          </a:xfrm>
          <a:prstGeom prst="rect">
            <a:avLst/>
          </a:prstGeom>
          <a:noFill/>
        </p:spPr>
        <p:txBody>
          <a:bodyPr wrap="square" rtlCol="0">
            <a:spAutoFit/>
          </a:bodyPr>
          <a:lstStyle/>
          <a:p>
            <a:r>
              <a:rPr lang="en-US" sz="2000" b="1" dirty="0"/>
              <a:t>MI Cavity Model with two PAs</a:t>
            </a:r>
          </a:p>
        </p:txBody>
      </p:sp>
      <p:sp>
        <p:nvSpPr>
          <p:cNvPr id="7" name="TextBox 6">
            <a:extLst>
              <a:ext uri="{FF2B5EF4-FFF2-40B4-BE49-F238E27FC236}">
                <a16:creationId xmlns:a16="http://schemas.microsoft.com/office/drawing/2014/main" id="{009E92C3-6077-4114-9033-003BD957CA47}"/>
              </a:ext>
            </a:extLst>
          </p:cNvPr>
          <p:cNvSpPr txBox="1"/>
          <p:nvPr/>
        </p:nvSpPr>
        <p:spPr>
          <a:xfrm>
            <a:off x="5195712" y="5014159"/>
            <a:ext cx="3661358" cy="400110"/>
          </a:xfrm>
          <a:prstGeom prst="rect">
            <a:avLst/>
          </a:prstGeom>
          <a:noFill/>
        </p:spPr>
        <p:txBody>
          <a:bodyPr wrap="square" rtlCol="0">
            <a:spAutoFit/>
          </a:bodyPr>
          <a:lstStyle/>
          <a:p>
            <a:r>
              <a:rPr lang="en-US" sz="2000" b="1" dirty="0"/>
              <a:t>MI Cavity with two PAs.</a:t>
            </a:r>
          </a:p>
        </p:txBody>
      </p:sp>
      <p:pic>
        <p:nvPicPr>
          <p:cNvPr id="9" name="Picture 8">
            <a:extLst>
              <a:ext uri="{FF2B5EF4-FFF2-40B4-BE49-F238E27FC236}">
                <a16:creationId xmlns:a16="http://schemas.microsoft.com/office/drawing/2014/main" id="{2F29BC84-76FD-41A1-B6DF-5C47E236A68A}"/>
              </a:ext>
            </a:extLst>
          </p:cNvPr>
          <p:cNvPicPr>
            <a:picLocks noChangeAspect="1"/>
          </p:cNvPicPr>
          <p:nvPr/>
        </p:nvPicPr>
        <p:blipFill>
          <a:blip r:embed="rId3"/>
          <a:stretch>
            <a:fillRect/>
          </a:stretch>
        </p:blipFill>
        <p:spPr>
          <a:xfrm>
            <a:off x="4708478" y="1135955"/>
            <a:ext cx="4294847" cy="3446674"/>
          </a:xfrm>
          <a:prstGeom prst="rect">
            <a:avLst/>
          </a:prstGeom>
        </p:spPr>
      </p:pic>
    </p:spTree>
    <p:extLst>
      <p:ext uri="{BB962C8B-B14F-4D97-AF65-F5344CB8AC3E}">
        <p14:creationId xmlns:p14="http://schemas.microsoft.com/office/powerpoint/2010/main" val="101090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 (Booster Injection)</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118253" y="425321"/>
            <a:ext cx="1885072"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#1, 2</a:t>
            </a:r>
          </a:p>
        </p:txBody>
      </p:sp>
      <p:sp>
        <p:nvSpPr>
          <p:cNvPr id="3" name="TextBox 2">
            <a:extLst>
              <a:ext uri="{FF2B5EF4-FFF2-40B4-BE49-F238E27FC236}">
                <a16:creationId xmlns:a16="http://schemas.microsoft.com/office/drawing/2014/main" id="{ACB3919B-7BDC-4710-90B4-C42D779676E7}"/>
              </a:ext>
            </a:extLst>
          </p:cNvPr>
          <p:cNvSpPr txBox="1"/>
          <p:nvPr/>
        </p:nvSpPr>
        <p:spPr>
          <a:xfrm>
            <a:off x="890281" y="1389324"/>
            <a:ext cx="393541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000" b="1" dirty="0">
                <a:solidFill>
                  <a:srgbClr val="003087"/>
                </a:solidFill>
              </a:rPr>
              <a:t>New Booster Injection Girder </a:t>
            </a:r>
            <a:endParaRPr kumimoji="0" lang="en-US" sz="2000" b="1" i="0" u="none" strike="noStrike" kern="1200" cap="none" spc="0" normalizeH="0" baseline="0" noProof="0" dirty="0">
              <a:ln>
                <a:noFill/>
              </a:ln>
              <a:solidFill>
                <a:srgbClr val="003087"/>
              </a:solidFill>
              <a:effectLst/>
              <a:uLnTx/>
              <a:uFillTx/>
              <a:latin typeface="Calibri" charset="0"/>
            </a:endParaRPr>
          </a:p>
        </p:txBody>
      </p:sp>
      <p:pic>
        <p:nvPicPr>
          <p:cNvPr id="9" name="Content Placeholder 6">
            <a:extLst>
              <a:ext uri="{FF2B5EF4-FFF2-40B4-BE49-F238E27FC236}">
                <a16:creationId xmlns:a16="http://schemas.microsoft.com/office/drawing/2014/main" id="{B558A74E-DCEA-4CA8-94F4-819B04FADDA9}"/>
              </a:ext>
            </a:extLst>
          </p:cNvPr>
          <p:cNvPicPr>
            <a:picLocks noChangeAspect="1"/>
          </p:cNvPicPr>
          <p:nvPr/>
        </p:nvPicPr>
        <p:blipFill rotWithShape="1">
          <a:blip r:embed="rId2"/>
          <a:srcRect t="10285" b="12886"/>
          <a:stretch/>
        </p:blipFill>
        <p:spPr>
          <a:xfrm rot="5400000">
            <a:off x="802037" y="1696029"/>
            <a:ext cx="4406199" cy="4791077"/>
          </a:xfrm>
          <a:prstGeom prst="rect">
            <a:avLst/>
          </a:prstGeom>
        </p:spPr>
      </p:pic>
      <p:grpSp>
        <p:nvGrpSpPr>
          <p:cNvPr id="10" name="Group 9">
            <a:extLst>
              <a:ext uri="{FF2B5EF4-FFF2-40B4-BE49-F238E27FC236}">
                <a16:creationId xmlns:a16="http://schemas.microsoft.com/office/drawing/2014/main" id="{02D6679E-4BC2-48BA-A524-DAD85F2742D7}"/>
              </a:ext>
            </a:extLst>
          </p:cNvPr>
          <p:cNvGrpSpPr/>
          <p:nvPr/>
        </p:nvGrpSpPr>
        <p:grpSpPr>
          <a:xfrm>
            <a:off x="1314450" y="1867362"/>
            <a:ext cx="3990975" cy="4349399"/>
            <a:chOff x="2752725" y="720718"/>
            <a:chExt cx="5130754" cy="5534143"/>
          </a:xfrm>
        </p:grpSpPr>
        <p:sp>
          <p:nvSpPr>
            <p:cNvPr id="13" name="Freeform: Shape 12">
              <a:extLst>
                <a:ext uri="{FF2B5EF4-FFF2-40B4-BE49-F238E27FC236}">
                  <a16:creationId xmlns:a16="http://schemas.microsoft.com/office/drawing/2014/main" id="{F5AA0C62-EE2F-401E-8A96-4C47CAF851C2}"/>
                </a:ext>
              </a:extLst>
            </p:cNvPr>
            <p:cNvSpPr/>
            <p:nvPr/>
          </p:nvSpPr>
          <p:spPr>
            <a:xfrm>
              <a:off x="2752725" y="2381250"/>
              <a:ext cx="2266950" cy="1114425"/>
            </a:xfrm>
            <a:custGeom>
              <a:avLst/>
              <a:gdLst>
                <a:gd name="connsiteX0" fmla="*/ 0 w 2266950"/>
                <a:gd name="connsiteY0" fmla="*/ 0 h 1114425"/>
                <a:gd name="connsiteX1" fmla="*/ 828675 w 2266950"/>
                <a:gd name="connsiteY1" fmla="*/ 9525 h 1114425"/>
                <a:gd name="connsiteX2" fmla="*/ 962025 w 2266950"/>
                <a:gd name="connsiteY2" fmla="*/ 47625 h 1114425"/>
                <a:gd name="connsiteX3" fmla="*/ 1000125 w 2266950"/>
                <a:gd name="connsiteY3" fmla="*/ 57150 h 1114425"/>
                <a:gd name="connsiteX4" fmla="*/ 1971675 w 2266950"/>
                <a:gd name="connsiteY4" fmla="*/ 1038225 h 1114425"/>
                <a:gd name="connsiteX5" fmla="*/ 2066925 w 2266950"/>
                <a:gd name="connsiteY5" fmla="*/ 1076325 h 1114425"/>
                <a:gd name="connsiteX6" fmla="*/ 2114550 w 2266950"/>
                <a:gd name="connsiteY6" fmla="*/ 1095375 h 1114425"/>
                <a:gd name="connsiteX7" fmla="*/ 2266950 w 2266950"/>
                <a:gd name="connsiteY7" fmla="*/ 1114425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6950" h="1114425">
                  <a:moveTo>
                    <a:pt x="0" y="0"/>
                  </a:moveTo>
                  <a:lnTo>
                    <a:pt x="828675" y="9525"/>
                  </a:lnTo>
                  <a:lnTo>
                    <a:pt x="962025" y="47625"/>
                  </a:lnTo>
                  <a:lnTo>
                    <a:pt x="1000125" y="57150"/>
                  </a:lnTo>
                  <a:lnTo>
                    <a:pt x="1971675" y="1038225"/>
                  </a:lnTo>
                  <a:lnTo>
                    <a:pt x="2066925" y="1076325"/>
                  </a:lnTo>
                  <a:lnTo>
                    <a:pt x="2114550" y="1095375"/>
                  </a:lnTo>
                  <a:lnTo>
                    <a:pt x="2266950" y="1114425"/>
                  </a:lnTo>
                </a:path>
              </a:pathLst>
            </a:custGeom>
            <a:noFill/>
            <a:ln w="57150">
              <a:solidFill>
                <a:schemeClr val="tx1">
                  <a:lumMod val="60000"/>
                  <a:lumOff val="40000"/>
                </a:schemeClr>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DDFB4CC-678E-44C7-89F0-730BD686188E}"/>
                </a:ext>
              </a:extLst>
            </p:cNvPr>
            <p:cNvCxnSpPr>
              <a:cxnSpLocks/>
              <a:stCxn id="28" idx="6"/>
            </p:cNvCxnSpPr>
            <p:nvPr/>
          </p:nvCxnSpPr>
          <p:spPr>
            <a:xfrm flipV="1">
              <a:off x="5028326" y="3480962"/>
              <a:ext cx="1510408" cy="9524"/>
            </a:xfrm>
            <a:prstGeom prst="straightConnector1">
              <a:avLst/>
            </a:prstGeom>
            <a:ln w="5715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Freeform: Shape 14">
              <a:extLst>
                <a:ext uri="{FF2B5EF4-FFF2-40B4-BE49-F238E27FC236}">
                  <a16:creationId xmlns:a16="http://schemas.microsoft.com/office/drawing/2014/main" id="{7597CB8E-0ECD-4442-B7E4-6CD7ECCF8636}"/>
                </a:ext>
              </a:extLst>
            </p:cNvPr>
            <p:cNvSpPr/>
            <p:nvPr/>
          </p:nvSpPr>
          <p:spPr>
            <a:xfrm>
              <a:off x="5038725" y="3495675"/>
              <a:ext cx="2114550" cy="1123950"/>
            </a:xfrm>
            <a:custGeom>
              <a:avLst/>
              <a:gdLst>
                <a:gd name="connsiteX0" fmla="*/ 0 w 2114550"/>
                <a:gd name="connsiteY0" fmla="*/ 0 h 1123950"/>
                <a:gd name="connsiteX1" fmla="*/ 190500 w 2114550"/>
                <a:gd name="connsiteY1" fmla="*/ 19050 h 1123950"/>
                <a:gd name="connsiteX2" fmla="*/ 304800 w 2114550"/>
                <a:gd name="connsiteY2" fmla="*/ 76200 h 1123950"/>
                <a:gd name="connsiteX3" fmla="*/ 504825 w 2114550"/>
                <a:gd name="connsiteY3" fmla="*/ 266700 h 1123950"/>
                <a:gd name="connsiteX4" fmla="*/ 1104900 w 2114550"/>
                <a:gd name="connsiteY4" fmla="*/ 914400 h 1123950"/>
                <a:gd name="connsiteX5" fmla="*/ 1304925 w 2114550"/>
                <a:gd name="connsiteY5" fmla="*/ 1057275 h 1123950"/>
                <a:gd name="connsiteX6" fmla="*/ 1438275 w 2114550"/>
                <a:gd name="connsiteY6" fmla="*/ 1104900 h 1123950"/>
                <a:gd name="connsiteX7" fmla="*/ 1600200 w 2114550"/>
                <a:gd name="connsiteY7" fmla="*/ 1123950 h 1123950"/>
                <a:gd name="connsiteX8" fmla="*/ 2114550 w 2114550"/>
                <a:gd name="connsiteY8" fmla="*/ 112395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550" h="1123950">
                  <a:moveTo>
                    <a:pt x="0" y="0"/>
                  </a:moveTo>
                  <a:lnTo>
                    <a:pt x="190500" y="19050"/>
                  </a:lnTo>
                  <a:lnTo>
                    <a:pt x="304800" y="76200"/>
                  </a:lnTo>
                  <a:lnTo>
                    <a:pt x="504825" y="266700"/>
                  </a:lnTo>
                  <a:lnTo>
                    <a:pt x="1104900" y="914400"/>
                  </a:lnTo>
                  <a:lnTo>
                    <a:pt x="1304925" y="1057275"/>
                  </a:lnTo>
                  <a:lnTo>
                    <a:pt x="1438275" y="1104900"/>
                  </a:lnTo>
                  <a:lnTo>
                    <a:pt x="1600200" y="1123950"/>
                  </a:lnTo>
                  <a:lnTo>
                    <a:pt x="2114550" y="1123950"/>
                  </a:lnTo>
                </a:path>
              </a:pathLst>
            </a:custGeom>
            <a:noFill/>
            <a:ln w="3810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E7DA46-271D-4A62-AF78-5D1755958A51}"/>
                </a:ext>
              </a:extLst>
            </p:cNvPr>
            <p:cNvSpPr/>
            <p:nvPr/>
          </p:nvSpPr>
          <p:spPr>
            <a:xfrm>
              <a:off x="2774927" y="2768666"/>
              <a:ext cx="675776" cy="1466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79532C-2086-4EA9-86D5-A5C8E5FE7F91}"/>
                </a:ext>
              </a:extLst>
            </p:cNvPr>
            <p:cNvSpPr/>
            <p:nvPr/>
          </p:nvSpPr>
          <p:spPr>
            <a:xfrm>
              <a:off x="3557588" y="1032309"/>
              <a:ext cx="328612" cy="1100137"/>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51809F8-1F68-4516-9885-55A8E62D86DC}"/>
                </a:ext>
              </a:extLst>
            </p:cNvPr>
            <p:cNvSpPr/>
            <p:nvPr/>
          </p:nvSpPr>
          <p:spPr>
            <a:xfrm>
              <a:off x="4602152" y="1018021"/>
              <a:ext cx="328612" cy="1114425"/>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FFC077-B684-42EA-B1BF-B9F8B50BFBB7}"/>
                </a:ext>
              </a:extLst>
            </p:cNvPr>
            <p:cNvSpPr/>
            <p:nvPr/>
          </p:nvSpPr>
          <p:spPr>
            <a:xfrm>
              <a:off x="5162550" y="1018021"/>
              <a:ext cx="328612" cy="1114425"/>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A891A7-3311-4DAE-BE20-115166212185}"/>
                </a:ext>
              </a:extLst>
            </p:cNvPr>
            <p:cNvSpPr/>
            <p:nvPr/>
          </p:nvSpPr>
          <p:spPr>
            <a:xfrm>
              <a:off x="6177767" y="1018021"/>
              <a:ext cx="328612" cy="1114425"/>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DAA127-AC98-4D20-9B8C-69C6E7F6E343}"/>
                </a:ext>
              </a:extLst>
            </p:cNvPr>
            <p:cNvSpPr/>
            <p:nvPr/>
          </p:nvSpPr>
          <p:spPr>
            <a:xfrm>
              <a:off x="3545682" y="5154724"/>
              <a:ext cx="328612" cy="1100137"/>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1F2ADA-D77F-4E50-AA68-AB6B9E8A1910}"/>
                </a:ext>
              </a:extLst>
            </p:cNvPr>
            <p:cNvSpPr/>
            <p:nvPr/>
          </p:nvSpPr>
          <p:spPr>
            <a:xfrm>
              <a:off x="6176931" y="5154724"/>
              <a:ext cx="328612" cy="1100137"/>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558D0A-612A-42F3-B91B-334455033E1C}"/>
                </a:ext>
              </a:extLst>
            </p:cNvPr>
            <p:cNvSpPr/>
            <p:nvPr/>
          </p:nvSpPr>
          <p:spPr>
            <a:xfrm>
              <a:off x="5160169" y="5154724"/>
              <a:ext cx="328612" cy="1100137"/>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08B4C88-F6DF-46CE-BCAE-F42F0A13107C}"/>
                </a:ext>
              </a:extLst>
            </p:cNvPr>
            <p:cNvSpPr/>
            <p:nvPr/>
          </p:nvSpPr>
          <p:spPr>
            <a:xfrm>
              <a:off x="4572773" y="5154724"/>
              <a:ext cx="328612" cy="1100137"/>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F696ED-442B-4A63-8F97-90A4FB1927A5}"/>
                </a:ext>
              </a:extLst>
            </p:cNvPr>
            <p:cNvSpPr/>
            <p:nvPr/>
          </p:nvSpPr>
          <p:spPr>
            <a:xfrm>
              <a:off x="7207204" y="2774744"/>
              <a:ext cx="676275" cy="1484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F32D6B-FD02-4BCA-97E3-973650BB0719}"/>
                </a:ext>
              </a:extLst>
            </p:cNvPr>
            <p:cNvSpPr/>
            <p:nvPr/>
          </p:nvSpPr>
          <p:spPr>
            <a:xfrm>
              <a:off x="6610403" y="1037179"/>
              <a:ext cx="309025" cy="309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41C7E1A-BB41-453F-85DF-0373D9D9938F}"/>
                </a:ext>
              </a:extLst>
            </p:cNvPr>
            <p:cNvSpPr/>
            <p:nvPr/>
          </p:nvSpPr>
          <p:spPr>
            <a:xfrm>
              <a:off x="7006955" y="720718"/>
              <a:ext cx="140419" cy="34863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5BC5DCA-6ABD-4B8D-8A8D-C6549D2CD5D5}"/>
                </a:ext>
              </a:extLst>
            </p:cNvPr>
            <p:cNvSpPr/>
            <p:nvPr/>
          </p:nvSpPr>
          <p:spPr>
            <a:xfrm flipH="1">
              <a:off x="4926691" y="2371297"/>
              <a:ext cx="1772968" cy="1119188"/>
            </a:xfrm>
            <a:custGeom>
              <a:avLst/>
              <a:gdLst>
                <a:gd name="connsiteX0" fmla="*/ 0 w 1495425"/>
                <a:gd name="connsiteY0" fmla="*/ 0 h 1085850"/>
                <a:gd name="connsiteX1" fmla="*/ 161925 w 1495425"/>
                <a:gd name="connsiteY1" fmla="*/ 9525 h 1085850"/>
                <a:gd name="connsiteX2" fmla="*/ 266700 w 1495425"/>
                <a:gd name="connsiteY2" fmla="*/ 38100 h 1085850"/>
                <a:gd name="connsiteX3" fmla="*/ 323850 w 1495425"/>
                <a:gd name="connsiteY3" fmla="*/ 95250 h 1085850"/>
                <a:gd name="connsiteX4" fmla="*/ 1247775 w 1495425"/>
                <a:gd name="connsiteY4" fmla="*/ 1028700 h 1085850"/>
                <a:gd name="connsiteX5" fmla="*/ 1333500 w 1495425"/>
                <a:gd name="connsiteY5" fmla="*/ 1057275 h 1085850"/>
                <a:gd name="connsiteX6" fmla="*/ 1409700 w 1495425"/>
                <a:gd name="connsiteY6" fmla="*/ 1085850 h 1085850"/>
                <a:gd name="connsiteX7" fmla="*/ 1495425 w 1495425"/>
                <a:gd name="connsiteY7"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425" h="1085850">
                  <a:moveTo>
                    <a:pt x="0" y="0"/>
                  </a:moveTo>
                  <a:lnTo>
                    <a:pt x="161925" y="9525"/>
                  </a:lnTo>
                  <a:lnTo>
                    <a:pt x="266700" y="38100"/>
                  </a:lnTo>
                  <a:lnTo>
                    <a:pt x="323850" y="95250"/>
                  </a:lnTo>
                  <a:lnTo>
                    <a:pt x="1247775" y="1028700"/>
                  </a:lnTo>
                  <a:lnTo>
                    <a:pt x="1333500" y="1057275"/>
                  </a:lnTo>
                  <a:lnTo>
                    <a:pt x="1409700" y="1085850"/>
                  </a:lnTo>
                  <a:lnTo>
                    <a:pt x="1495425" y="1085850"/>
                  </a:lnTo>
                </a:path>
              </a:pathLst>
            </a:custGeom>
            <a:noFill/>
            <a:ln w="76200">
              <a:solidFill>
                <a:schemeClr val="tx1">
                  <a:lumMod val="60000"/>
                  <a:lumOff val="40000"/>
                </a:schemeClr>
              </a:solidFill>
              <a:headEnd type="triangl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1C02AA3-E64E-49E1-9DF0-749E20DC2C1E}"/>
                </a:ext>
              </a:extLst>
            </p:cNvPr>
            <p:cNvSpPr txBox="1"/>
            <p:nvPr/>
          </p:nvSpPr>
          <p:spPr>
            <a:xfrm>
              <a:off x="2865420" y="1993244"/>
              <a:ext cx="460382" cy="461665"/>
            </a:xfrm>
            <a:prstGeom prst="rect">
              <a:avLst/>
            </a:prstGeom>
            <a:noFill/>
          </p:spPr>
          <p:txBody>
            <a:bodyPr wrap="none" rtlCol="0">
              <a:spAutoFit/>
            </a:bodyPr>
            <a:lstStyle/>
            <a:p>
              <a:r>
                <a:rPr lang="en-US" dirty="0"/>
                <a:t>H</a:t>
              </a:r>
              <a:r>
                <a:rPr lang="en-US" sz="3200" baseline="40000" dirty="0"/>
                <a:t>-</a:t>
              </a:r>
              <a:endParaRPr lang="en-US" baseline="40000" dirty="0"/>
            </a:p>
          </p:txBody>
        </p:sp>
        <p:sp>
          <p:nvSpPr>
            <p:cNvPr id="30" name="TextBox 29">
              <a:extLst>
                <a:ext uri="{FF2B5EF4-FFF2-40B4-BE49-F238E27FC236}">
                  <a16:creationId xmlns:a16="http://schemas.microsoft.com/office/drawing/2014/main" id="{9B32E89D-53FA-421F-AE43-61B97CF46985}"/>
                </a:ext>
              </a:extLst>
            </p:cNvPr>
            <p:cNvSpPr txBox="1"/>
            <p:nvPr/>
          </p:nvSpPr>
          <p:spPr>
            <a:xfrm>
              <a:off x="5927505" y="3901092"/>
              <a:ext cx="513282" cy="461665"/>
            </a:xfrm>
            <a:prstGeom prst="rect">
              <a:avLst/>
            </a:prstGeom>
            <a:noFill/>
          </p:spPr>
          <p:txBody>
            <a:bodyPr wrap="none" rtlCol="0">
              <a:spAutoFit/>
            </a:bodyPr>
            <a:lstStyle/>
            <a:p>
              <a:r>
                <a:rPr lang="en-US" dirty="0"/>
                <a:t>H</a:t>
              </a:r>
              <a:r>
                <a:rPr lang="en-US" sz="3200" baseline="40000" dirty="0"/>
                <a:t>+</a:t>
              </a:r>
              <a:endParaRPr lang="en-US" baseline="40000" dirty="0"/>
            </a:p>
          </p:txBody>
        </p:sp>
        <p:sp>
          <p:nvSpPr>
            <p:cNvPr id="31" name="TextBox 30">
              <a:extLst>
                <a:ext uri="{FF2B5EF4-FFF2-40B4-BE49-F238E27FC236}">
                  <a16:creationId xmlns:a16="http://schemas.microsoft.com/office/drawing/2014/main" id="{8299CEA1-024F-477C-91AD-5005C6182BF9}"/>
                </a:ext>
              </a:extLst>
            </p:cNvPr>
            <p:cNvSpPr txBox="1"/>
            <p:nvPr/>
          </p:nvSpPr>
          <p:spPr>
            <a:xfrm>
              <a:off x="5795914" y="3169591"/>
              <a:ext cx="463588" cy="461665"/>
            </a:xfrm>
            <a:prstGeom prst="rect">
              <a:avLst/>
            </a:prstGeom>
            <a:noFill/>
          </p:spPr>
          <p:txBody>
            <a:bodyPr wrap="none" rtlCol="0">
              <a:spAutoFit/>
            </a:bodyPr>
            <a:lstStyle/>
            <a:p>
              <a:r>
                <a:rPr lang="en-US" dirty="0"/>
                <a:t>H</a:t>
              </a:r>
              <a:r>
                <a:rPr lang="en-US" sz="2000" baseline="40000" dirty="0"/>
                <a:t>0</a:t>
              </a:r>
              <a:endParaRPr lang="en-US" baseline="40000" dirty="0"/>
            </a:p>
          </p:txBody>
        </p:sp>
        <p:sp>
          <p:nvSpPr>
            <p:cNvPr id="32" name="TextBox 31">
              <a:extLst>
                <a:ext uri="{FF2B5EF4-FFF2-40B4-BE49-F238E27FC236}">
                  <a16:creationId xmlns:a16="http://schemas.microsoft.com/office/drawing/2014/main" id="{7167AB01-8053-4C17-B013-0B8FA178966D}"/>
                </a:ext>
              </a:extLst>
            </p:cNvPr>
            <p:cNvSpPr txBox="1"/>
            <p:nvPr/>
          </p:nvSpPr>
          <p:spPr>
            <a:xfrm>
              <a:off x="5742752" y="2340609"/>
              <a:ext cx="460382" cy="461665"/>
            </a:xfrm>
            <a:prstGeom prst="rect">
              <a:avLst/>
            </a:prstGeom>
            <a:noFill/>
          </p:spPr>
          <p:txBody>
            <a:bodyPr wrap="none" rtlCol="0">
              <a:spAutoFit/>
            </a:bodyPr>
            <a:lstStyle/>
            <a:p>
              <a:r>
                <a:rPr lang="en-US" dirty="0"/>
                <a:t>H</a:t>
              </a:r>
              <a:r>
                <a:rPr lang="en-US" sz="3200" baseline="40000" dirty="0"/>
                <a:t>-</a:t>
              </a:r>
              <a:endParaRPr lang="en-US" baseline="40000" dirty="0"/>
            </a:p>
          </p:txBody>
        </p:sp>
        <p:sp>
          <p:nvSpPr>
            <p:cNvPr id="33" name="Rectangle 32">
              <a:extLst>
                <a:ext uri="{FF2B5EF4-FFF2-40B4-BE49-F238E27FC236}">
                  <a16:creationId xmlns:a16="http://schemas.microsoft.com/office/drawing/2014/main" id="{00D5F681-07A6-4243-9CB0-C97179EE986F}"/>
                </a:ext>
              </a:extLst>
            </p:cNvPr>
            <p:cNvSpPr/>
            <p:nvPr/>
          </p:nvSpPr>
          <p:spPr>
            <a:xfrm>
              <a:off x="5022921" y="3021349"/>
              <a:ext cx="45719" cy="56005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9D64FDCE-F508-4297-B1D1-207CA55515B8}"/>
              </a:ext>
            </a:extLst>
          </p:cNvPr>
          <p:cNvSpPr txBox="1"/>
          <p:nvPr/>
        </p:nvSpPr>
        <p:spPr>
          <a:xfrm>
            <a:off x="2926558" y="3315338"/>
            <a:ext cx="444865" cy="338554"/>
          </a:xfrm>
          <a:prstGeom prst="rect">
            <a:avLst/>
          </a:prstGeom>
          <a:noFill/>
        </p:spPr>
        <p:txBody>
          <a:bodyPr wrap="none" rtlCol="0">
            <a:spAutoFit/>
          </a:bodyPr>
          <a:lstStyle/>
          <a:p>
            <a:r>
              <a:rPr lang="en-US" sz="1600" dirty="0"/>
              <a:t>foil</a:t>
            </a:r>
          </a:p>
        </p:txBody>
      </p:sp>
      <p:sp>
        <p:nvSpPr>
          <p:cNvPr id="35" name="TextBox 34">
            <a:extLst>
              <a:ext uri="{FF2B5EF4-FFF2-40B4-BE49-F238E27FC236}">
                <a16:creationId xmlns:a16="http://schemas.microsoft.com/office/drawing/2014/main" id="{6B48F365-DEBA-4974-8336-CCA7CD298CA5}"/>
              </a:ext>
            </a:extLst>
          </p:cNvPr>
          <p:cNvSpPr txBox="1"/>
          <p:nvPr/>
        </p:nvSpPr>
        <p:spPr>
          <a:xfrm>
            <a:off x="4734680" y="3542512"/>
            <a:ext cx="688009" cy="430887"/>
          </a:xfrm>
          <a:prstGeom prst="rect">
            <a:avLst/>
          </a:prstGeom>
          <a:noFill/>
        </p:spPr>
        <p:txBody>
          <a:bodyPr wrap="none" rtlCol="0">
            <a:spAutoFit/>
          </a:bodyPr>
          <a:lstStyle/>
          <a:p>
            <a:pPr algn="ctr"/>
            <a:r>
              <a:rPr lang="en-US" sz="1050" b="1" dirty="0"/>
              <a:t>Gradient</a:t>
            </a:r>
          </a:p>
          <a:p>
            <a:pPr algn="ctr"/>
            <a:r>
              <a:rPr lang="en-US" sz="1050" b="1" dirty="0"/>
              <a:t>Magnet</a:t>
            </a:r>
          </a:p>
        </p:txBody>
      </p:sp>
      <p:sp>
        <p:nvSpPr>
          <p:cNvPr id="36" name="TextBox 35">
            <a:extLst>
              <a:ext uri="{FF2B5EF4-FFF2-40B4-BE49-F238E27FC236}">
                <a16:creationId xmlns:a16="http://schemas.microsoft.com/office/drawing/2014/main" id="{60BB4B7D-D0CA-4EFA-B54B-CA268D5A5161}"/>
              </a:ext>
            </a:extLst>
          </p:cNvPr>
          <p:cNvSpPr txBox="1"/>
          <p:nvPr/>
        </p:nvSpPr>
        <p:spPr>
          <a:xfrm>
            <a:off x="1257246" y="3540139"/>
            <a:ext cx="688009" cy="430887"/>
          </a:xfrm>
          <a:prstGeom prst="rect">
            <a:avLst/>
          </a:prstGeom>
          <a:noFill/>
        </p:spPr>
        <p:txBody>
          <a:bodyPr wrap="none" rtlCol="0">
            <a:spAutoFit/>
          </a:bodyPr>
          <a:lstStyle/>
          <a:p>
            <a:pPr algn="ctr"/>
            <a:r>
              <a:rPr lang="en-US" sz="1050" b="1" dirty="0"/>
              <a:t>Gradient</a:t>
            </a:r>
          </a:p>
          <a:p>
            <a:pPr algn="ctr"/>
            <a:r>
              <a:rPr lang="en-US" sz="1050" b="1" dirty="0"/>
              <a:t>Magnet</a:t>
            </a:r>
          </a:p>
        </p:txBody>
      </p:sp>
      <p:sp>
        <p:nvSpPr>
          <p:cNvPr id="37" name="TextBox 36">
            <a:extLst>
              <a:ext uri="{FF2B5EF4-FFF2-40B4-BE49-F238E27FC236}">
                <a16:creationId xmlns:a16="http://schemas.microsoft.com/office/drawing/2014/main" id="{A8DAC285-828A-4E52-806C-80F9744B6C29}"/>
              </a:ext>
            </a:extLst>
          </p:cNvPr>
          <p:cNvSpPr txBox="1"/>
          <p:nvPr/>
        </p:nvSpPr>
        <p:spPr>
          <a:xfrm rot="16200000">
            <a:off x="1645838" y="2389000"/>
            <a:ext cx="878767" cy="307777"/>
          </a:xfrm>
          <a:prstGeom prst="rect">
            <a:avLst/>
          </a:prstGeom>
          <a:noFill/>
        </p:spPr>
        <p:txBody>
          <a:bodyPr wrap="none" rtlCol="0">
            <a:spAutoFit/>
          </a:bodyPr>
          <a:lstStyle/>
          <a:p>
            <a:r>
              <a:rPr lang="en-US" sz="1400" b="1" dirty="0"/>
              <a:t>ORBUMP</a:t>
            </a:r>
          </a:p>
        </p:txBody>
      </p:sp>
      <p:sp>
        <p:nvSpPr>
          <p:cNvPr id="38" name="TextBox 37">
            <a:extLst>
              <a:ext uri="{FF2B5EF4-FFF2-40B4-BE49-F238E27FC236}">
                <a16:creationId xmlns:a16="http://schemas.microsoft.com/office/drawing/2014/main" id="{856A6D90-0CFD-4A03-9447-9A04839B9827}"/>
              </a:ext>
            </a:extLst>
          </p:cNvPr>
          <p:cNvSpPr txBox="1"/>
          <p:nvPr/>
        </p:nvSpPr>
        <p:spPr>
          <a:xfrm rot="16200000">
            <a:off x="2479525" y="2389000"/>
            <a:ext cx="878767" cy="307777"/>
          </a:xfrm>
          <a:prstGeom prst="rect">
            <a:avLst/>
          </a:prstGeom>
          <a:noFill/>
        </p:spPr>
        <p:txBody>
          <a:bodyPr wrap="none" rtlCol="0">
            <a:spAutoFit/>
          </a:bodyPr>
          <a:lstStyle/>
          <a:p>
            <a:r>
              <a:rPr lang="en-US" sz="1400" b="1" dirty="0"/>
              <a:t>ORBUMP</a:t>
            </a:r>
          </a:p>
        </p:txBody>
      </p:sp>
      <p:sp>
        <p:nvSpPr>
          <p:cNvPr id="39" name="TextBox 38">
            <a:extLst>
              <a:ext uri="{FF2B5EF4-FFF2-40B4-BE49-F238E27FC236}">
                <a16:creationId xmlns:a16="http://schemas.microsoft.com/office/drawing/2014/main" id="{FBFE528F-EF2D-464E-82EE-74FCEEC269AB}"/>
              </a:ext>
            </a:extLst>
          </p:cNvPr>
          <p:cNvSpPr txBox="1"/>
          <p:nvPr/>
        </p:nvSpPr>
        <p:spPr>
          <a:xfrm rot="16200000">
            <a:off x="2916482" y="2378396"/>
            <a:ext cx="878767" cy="307777"/>
          </a:xfrm>
          <a:prstGeom prst="rect">
            <a:avLst/>
          </a:prstGeom>
          <a:noFill/>
        </p:spPr>
        <p:txBody>
          <a:bodyPr wrap="none" rtlCol="0">
            <a:spAutoFit/>
          </a:bodyPr>
          <a:lstStyle/>
          <a:p>
            <a:r>
              <a:rPr lang="en-US" sz="1400" b="1" dirty="0"/>
              <a:t>ORBUMP</a:t>
            </a:r>
          </a:p>
        </p:txBody>
      </p:sp>
      <p:sp>
        <p:nvSpPr>
          <p:cNvPr id="40" name="TextBox 39">
            <a:extLst>
              <a:ext uri="{FF2B5EF4-FFF2-40B4-BE49-F238E27FC236}">
                <a16:creationId xmlns:a16="http://schemas.microsoft.com/office/drawing/2014/main" id="{78E880A4-DDA0-460C-B334-16E77DF2B7FB}"/>
              </a:ext>
            </a:extLst>
          </p:cNvPr>
          <p:cNvSpPr txBox="1"/>
          <p:nvPr/>
        </p:nvSpPr>
        <p:spPr>
          <a:xfrm rot="16200000">
            <a:off x="3704238" y="2380819"/>
            <a:ext cx="878767" cy="307777"/>
          </a:xfrm>
          <a:prstGeom prst="rect">
            <a:avLst/>
          </a:prstGeom>
          <a:noFill/>
        </p:spPr>
        <p:txBody>
          <a:bodyPr wrap="none" rtlCol="0">
            <a:spAutoFit/>
          </a:bodyPr>
          <a:lstStyle/>
          <a:p>
            <a:r>
              <a:rPr lang="en-US" sz="1400" b="1" dirty="0"/>
              <a:t>ORBUMP</a:t>
            </a:r>
          </a:p>
        </p:txBody>
      </p:sp>
      <p:sp>
        <p:nvSpPr>
          <p:cNvPr id="41" name="TextBox 40">
            <a:extLst>
              <a:ext uri="{FF2B5EF4-FFF2-40B4-BE49-F238E27FC236}">
                <a16:creationId xmlns:a16="http://schemas.microsoft.com/office/drawing/2014/main" id="{C10F98AF-7984-468D-AE77-EF058708E26B}"/>
              </a:ext>
            </a:extLst>
          </p:cNvPr>
          <p:cNvSpPr txBox="1"/>
          <p:nvPr/>
        </p:nvSpPr>
        <p:spPr>
          <a:xfrm rot="16200000">
            <a:off x="3896331" y="3494140"/>
            <a:ext cx="1107996" cy="338554"/>
          </a:xfrm>
          <a:prstGeom prst="rect">
            <a:avLst/>
          </a:prstGeom>
          <a:noFill/>
        </p:spPr>
        <p:txBody>
          <a:bodyPr wrap="none" rtlCol="0">
            <a:spAutoFit/>
          </a:bodyPr>
          <a:lstStyle/>
          <a:p>
            <a:r>
              <a:rPr lang="en-US" sz="1600" b="1" dirty="0"/>
              <a:t>ABSORBER</a:t>
            </a:r>
          </a:p>
        </p:txBody>
      </p:sp>
      <p:sp>
        <p:nvSpPr>
          <p:cNvPr id="42" name="TextBox 41">
            <a:extLst>
              <a:ext uri="{FF2B5EF4-FFF2-40B4-BE49-F238E27FC236}">
                <a16:creationId xmlns:a16="http://schemas.microsoft.com/office/drawing/2014/main" id="{FF780140-90A9-4D2F-9F59-F7B66D35278E}"/>
              </a:ext>
            </a:extLst>
          </p:cNvPr>
          <p:cNvSpPr txBox="1"/>
          <p:nvPr/>
        </p:nvSpPr>
        <p:spPr>
          <a:xfrm rot="16200000">
            <a:off x="4286227" y="2869775"/>
            <a:ext cx="761747" cy="276999"/>
          </a:xfrm>
          <a:prstGeom prst="rect">
            <a:avLst/>
          </a:prstGeom>
          <a:noFill/>
        </p:spPr>
        <p:txBody>
          <a:bodyPr wrap="none" rtlCol="0">
            <a:spAutoFit/>
          </a:bodyPr>
          <a:lstStyle/>
          <a:p>
            <a:r>
              <a:rPr lang="en-US" sz="1200" b="1" dirty="0"/>
              <a:t>corrector</a:t>
            </a:r>
          </a:p>
        </p:txBody>
      </p:sp>
      <p:cxnSp>
        <p:nvCxnSpPr>
          <p:cNvPr id="43" name="Straight Connector 42">
            <a:extLst>
              <a:ext uri="{FF2B5EF4-FFF2-40B4-BE49-F238E27FC236}">
                <a16:creationId xmlns:a16="http://schemas.microsoft.com/office/drawing/2014/main" id="{E556D201-E070-432D-B41B-512CC652B8FD}"/>
              </a:ext>
            </a:extLst>
          </p:cNvPr>
          <p:cNvCxnSpPr>
            <a:cxnSpLocks/>
          </p:cNvCxnSpPr>
          <p:nvPr/>
        </p:nvCxnSpPr>
        <p:spPr>
          <a:xfrm>
            <a:off x="4353258" y="2982272"/>
            <a:ext cx="0" cy="1235143"/>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24E47EF7-E354-4371-AFC8-81116017CE75}"/>
              </a:ext>
            </a:extLst>
          </p:cNvPr>
          <p:cNvSpPr txBox="1"/>
          <p:nvPr/>
        </p:nvSpPr>
        <p:spPr>
          <a:xfrm rot="16200000">
            <a:off x="4000315" y="2450172"/>
            <a:ext cx="808426" cy="307777"/>
          </a:xfrm>
          <a:prstGeom prst="rect">
            <a:avLst/>
          </a:prstGeom>
          <a:noFill/>
        </p:spPr>
        <p:txBody>
          <a:bodyPr wrap="none" rtlCol="0">
            <a:spAutoFit/>
          </a:bodyPr>
          <a:lstStyle/>
          <a:p>
            <a:r>
              <a:rPr lang="en-US" sz="1400" dirty="0"/>
              <a:t>detector</a:t>
            </a:r>
          </a:p>
        </p:txBody>
      </p:sp>
      <p:sp>
        <p:nvSpPr>
          <p:cNvPr id="45" name="TextBox 44">
            <a:extLst>
              <a:ext uri="{FF2B5EF4-FFF2-40B4-BE49-F238E27FC236}">
                <a16:creationId xmlns:a16="http://schemas.microsoft.com/office/drawing/2014/main" id="{63866C64-9796-4971-AC56-DCBDEA552C03}"/>
              </a:ext>
            </a:extLst>
          </p:cNvPr>
          <p:cNvSpPr txBox="1"/>
          <p:nvPr/>
        </p:nvSpPr>
        <p:spPr>
          <a:xfrm>
            <a:off x="5504797" y="1736721"/>
            <a:ext cx="3490379" cy="2308324"/>
          </a:xfrm>
          <a:prstGeom prst="rect">
            <a:avLst/>
          </a:prstGeom>
          <a:noFill/>
        </p:spPr>
        <p:txBody>
          <a:bodyPr wrap="none" rtlCol="0">
            <a:spAutoFit/>
          </a:bodyPr>
          <a:lstStyle/>
          <a:p>
            <a:r>
              <a:rPr lang="en-US" sz="1800" dirty="0"/>
              <a:t>Key features:</a:t>
            </a:r>
          </a:p>
          <a:p>
            <a:pPr marL="285750" indent="-285750">
              <a:buFont typeface="Wingdings" panose="05000000000000000000" pitchFamily="2" charset="2"/>
              <a:buChar char="Ø"/>
            </a:pPr>
            <a:r>
              <a:rPr lang="en-US" sz="1800" dirty="0"/>
              <a:t>Absorber moved away from </a:t>
            </a:r>
          </a:p>
          <a:p>
            <a:r>
              <a:rPr lang="en-US" sz="1800" dirty="0"/>
              <a:t>     aperture</a:t>
            </a:r>
          </a:p>
          <a:p>
            <a:pPr marL="285750" indent="-285750">
              <a:buFont typeface="Wingdings" panose="05000000000000000000" pitchFamily="2" charset="2"/>
              <a:buChar char="Ø"/>
            </a:pPr>
            <a:r>
              <a:rPr lang="en-US" sz="1800" dirty="0"/>
              <a:t>Opened up ORBUMP aperture</a:t>
            </a:r>
          </a:p>
          <a:p>
            <a:pPr marL="285750" indent="-285750">
              <a:buFont typeface="Wingdings" panose="05000000000000000000" pitchFamily="2" charset="2"/>
              <a:buChar char="Ø"/>
            </a:pPr>
            <a:r>
              <a:rPr lang="en-US" sz="1800" dirty="0"/>
              <a:t>Reduce GM length by ~0.75 m. </a:t>
            </a:r>
          </a:p>
          <a:p>
            <a:pPr marL="285750" indent="-285750">
              <a:buFont typeface="Wingdings" panose="05000000000000000000" pitchFamily="2" charset="2"/>
              <a:buChar char="Ø"/>
            </a:pPr>
            <a:r>
              <a:rPr lang="en-US" sz="1800" dirty="0"/>
              <a:t>Dedicated phase space painting</a:t>
            </a:r>
          </a:p>
          <a:p>
            <a:r>
              <a:rPr lang="en-US" sz="1800" dirty="0"/>
              <a:t>      outside injection straight</a:t>
            </a:r>
          </a:p>
          <a:p>
            <a:pPr marL="285750" indent="-285750">
              <a:buFont typeface="Wingdings" panose="05000000000000000000" pitchFamily="2" charset="2"/>
              <a:buChar char="Ø"/>
            </a:pPr>
            <a:r>
              <a:rPr lang="en-US" sz="1800" dirty="0"/>
              <a:t>Lattice distortion negligible</a:t>
            </a:r>
          </a:p>
        </p:txBody>
      </p:sp>
    </p:spTree>
    <p:extLst>
      <p:ext uri="{BB962C8B-B14F-4D97-AF65-F5344CB8AC3E}">
        <p14:creationId xmlns:p14="http://schemas.microsoft.com/office/powerpoint/2010/main" val="25509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5944-1899-4184-8ED6-6C55161FA933}"/>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A7826D0E-13D6-44A6-AEEF-10086676AE7A}"/>
              </a:ext>
            </a:extLst>
          </p:cNvPr>
          <p:cNvSpPr>
            <a:spLocks noGrp="1"/>
          </p:cNvSpPr>
          <p:nvPr>
            <p:ph idx="1"/>
          </p:nvPr>
        </p:nvSpPr>
        <p:spPr>
          <a:xfrm>
            <a:off x="228600" y="5789613"/>
            <a:ext cx="8672513" cy="241300"/>
          </a:xfrm>
        </p:spPr>
        <p:txBody>
          <a:bodyPr>
            <a:normAutofit fontScale="77500" lnSpcReduction="20000"/>
          </a:bodyPr>
          <a:lstStyle/>
          <a:p>
            <a:endParaRPr lang="en-US" dirty="0">
              <a:solidFill>
                <a:srgbClr val="FF0000"/>
              </a:solidFill>
            </a:endParaRPr>
          </a:p>
          <a:p>
            <a:endParaRPr lang="en-US" dirty="0"/>
          </a:p>
        </p:txBody>
      </p:sp>
      <p:sp>
        <p:nvSpPr>
          <p:cNvPr id="4" name="Date Placeholder 3">
            <a:extLst>
              <a:ext uri="{FF2B5EF4-FFF2-40B4-BE49-F238E27FC236}">
                <a16:creationId xmlns:a16="http://schemas.microsoft.com/office/drawing/2014/main" id="{9FDEE7B4-7766-4172-8CC8-0143FC7827E2}"/>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42627EE5-9B02-4B01-844D-E66BCD5D2B6E}"/>
              </a:ext>
            </a:extLst>
          </p:cNvPr>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sp>
        <p:nvSpPr>
          <p:cNvPr id="6" name="Text Box 1760">
            <a:extLst>
              <a:ext uri="{FF2B5EF4-FFF2-40B4-BE49-F238E27FC236}">
                <a16:creationId xmlns:a16="http://schemas.microsoft.com/office/drawing/2014/main" id="{11DC8BE4-7059-445F-BF7F-D9D322AA83BB}"/>
              </a:ext>
            </a:extLst>
          </p:cNvPr>
          <p:cNvSpPr txBox="1">
            <a:spLocks noChangeArrowheads="1"/>
          </p:cNvSpPr>
          <p:nvPr/>
        </p:nvSpPr>
        <p:spPr bwMode="auto">
          <a:xfrm>
            <a:off x="3842141" y="3830752"/>
            <a:ext cx="1638634" cy="5192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121.05.04</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Booster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D. Johnson</a:t>
            </a:r>
            <a:endParaRPr lang="en-US" sz="900" b="1" dirty="0">
              <a:effectLst/>
              <a:latin typeface="Helvetica" panose="020B0604020202020204" pitchFamily="34" charset="0"/>
              <a:ea typeface="Helvetica" charset="0"/>
              <a:cs typeface="Helvetica" panose="020B0604020202020204" pitchFamily="34" charset="0"/>
            </a:endParaRPr>
          </a:p>
        </p:txBody>
      </p:sp>
      <p:sp>
        <p:nvSpPr>
          <p:cNvPr id="7" name="Text Box 1760">
            <a:extLst>
              <a:ext uri="{FF2B5EF4-FFF2-40B4-BE49-F238E27FC236}">
                <a16:creationId xmlns:a16="http://schemas.microsoft.com/office/drawing/2014/main" id="{F50FAD86-5F0C-4043-B907-93F38FCC225A}"/>
              </a:ext>
            </a:extLst>
          </p:cNvPr>
          <p:cNvSpPr txBox="1">
            <a:spLocks noChangeArrowheads="1"/>
          </p:cNvSpPr>
          <p:nvPr/>
        </p:nvSpPr>
        <p:spPr bwMode="auto">
          <a:xfrm>
            <a:off x="3844555" y="4454144"/>
            <a:ext cx="1636218" cy="560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121.05.05</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MI/RR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J. </a:t>
            </a:r>
            <a:r>
              <a:rPr lang="en-US" sz="900" b="1" dirty="0" err="1">
                <a:latin typeface="Helvetica" panose="020B0604020202020204" pitchFamily="34" charset="0"/>
                <a:ea typeface="Helvetica" charset="0"/>
                <a:cs typeface="Helvetica" panose="020B0604020202020204" pitchFamily="34" charset="0"/>
              </a:rPr>
              <a:t>Dey</a:t>
            </a:r>
            <a:endParaRPr lang="en-US" sz="900" b="1" dirty="0">
              <a:effectLst/>
              <a:latin typeface="Helvetica" panose="020B0604020202020204" pitchFamily="34" charset="0"/>
              <a:ea typeface="Helvetica" charset="0"/>
              <a:cs typeface="Helvetica" panose="020B0604020202020204" pitchFamily="34" charset="0"/>
            </a:endParaRPr>
          </a:p>
        </p:txBody>
      </p:sp>
      <p:sp>
        <p:nvSpPr>
          <p:cNvPr id="8" name="Text Box 1873">
            <a:extLst>
              <a:ext uri="{FF2B5EF4-FFF2-40B4-BE49-F238E27FC236}">
                <a16:creationId xmlns:a16="http://schemas.microsoft.com/office/drawing/2014/main" id="{6D9C202C-D6B5-453F-8FEC-DAEF3D85035F}"/>
              </a:ext>
            </a:extLst>
          </p:cNvPr>
          <p:cNvSpPr txBox="1">
            <a:spLocks noChangeArrowheads="1"/>
          </p:cNvSpPr>
          <p:nvPr/>
        </p:nvSpPr>
        <p:spPr bwMode="auto">
          <a:xfrm>
            <a:off x="3288637" y="701363"/>
            <a:ext cx="2192137" cy="1043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1200" u="sng" dirty="0">
                <a:latin typeface="Helvetica" panose="020B0604020202020204" pitchFamily="34" charset="0"/>
                <a:ea typeface="Helvetica" charset="0"/>
                <a:cs typeface="Helvetica" panose="020B0604020202020204" pitchFamily="34" charset="0"/>
              </a:rPr>
              <a:t>WBS 121.05</a:t>
            </a:r>
          </a:p>
          <a:p>
            <a:pPr marL="0" marR="0" algn="ctr">
              <a:spcBef>
                <a:spcPts val="0"/>
              </a:spcBef>
              <a:spcAft>
                <a:spcPts val="0"/>
              </a:spcAft>
            </a:pPr>
            <a:r>
              <a:rPr lang="en-US" sz="1200" u="sng" dirty="0">
                <a:latin typeface="Helvetica" panose="020B0604020202020204" pitchFamily="34" charset="0"/>
                <a:ea typeface="Helvetica" charset="0"/>
                <a:cs typeface="Helvetica" panose="020B0604020202020204" pitchFamily="34" charset="0"/>
              </a:rPr>
              <a:t>ACCELERATOR COMPLEX</a:t>
            </a:r>
            <a:r>
              <a:rPr lang="en-US" sz="1200" u="sng" dirty="0">
                <a:effectLst/>
                <a:latin typeface="Helvetica" panose="020B0604020202020204" pitchFamily="34" charset="0"/>
                <a:ea typeface="Helvetica" charset="0"/>
                <a:cs typeface="Helvetica" panose="020B0604020202020204" pitchFamily="34" charset="0"/>
              </a:rPr>
              <a:t> UPGRADES</a:t>
            </a:r>
            <a:endParaRPr lang="en-US" sz="12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9" name="Text Box 1760">
            <a:extLst>
              <a:ext uri="{FF2B5EF4-FFF2-40B4-BE49-F238E27FC236}">
                <a16:creationId xmlns:a16="http://schemas.microsoft.com/office/drawing/2014/main" id="{B1DEB59C-ED98-47DF-9F58-C04BB3D1FD44}"/>
              </a:ext>
            </a:extLst>
          </p:cNvPr>
          <p:cNvSpPr txBox="1">
            <a:spLocks noChangeArrowheads="1"/>
          </p:cNvSpPr>
          <p:nvPr/>
        </p:nvSpPr>
        <p:spPr bwMode="auto">
          <a:xfrm>
            <a:off x="3837063" y="2514215"/>
            <a:ext cx="1636716" cy="5927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121.05.02</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Transfer Line/Beam absorber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M. Xiao</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0" name="Straight Connector 9">
            <a:extLst>
              <a:ext uri="{FF2B5EF4-FFF2-40B4-BE49-F238E27FC236}">
                <a16:creationId xmlns:a16="http://schemas.microsoft.com/office/drawing/2014/main" id="{9CE6392C-CB28-4BBB-8D29-CDA93FD9FD1A}"/>
              </a:ext>
            </a:extLst>
          </p:cNvPr>
          <p:cNvCxnSpPr>
            <a:cxnSpLocks/>
          </p:cNvCxnSpPr>
          <p:nvPr/>
        </p:nvCxnSpPr>
        <p:spPr>
          <a:xfrm flipV="1">
            <a:off x="3512234" y="1745298"/>
            <a:ext cx="14287" cy="3324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760">
            <a:extLst>
              <a:ext uri="{FF2B5EF4-FFF2-40B4-BE49-F238E27FC236}">
                <a16:creationId xmlns:a16="http://schemas.microsoft.com/office/drawing/2014/main" id="{9D99732A-E687-408F-B956-36BA66DB2221}"/>
              </a:ext>
            </a:extLst>
          </p:cNvPr>
          <p:cNvSpPr txBox="1">
            <a:spLocks noChangeArrowheads="1"/>
          </p:cNvSpPr>
          <p:nvPr/>
        </p:nvSpPr>
        <p:spPr bwMode="auto">
          <a:xfrm>
            <a:off x="3835152" y="3175415"/>
            <a:ext cx="1638630" cy="586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WBS 121.05.03</a:t>
            </a:r>
          </a:p>
          <a:p>
            <a:pPr marL="0" marR="0"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Beam Transfer Line </a:t>
            </a:r>
            <a:r>
              <a:rPr lang="en-US" sz="900" dirty="0">
                <a:effectLst/>
                <a:latin typeface="Helvetica" panose="020B0604020202020204" pitchFamily="34" charset="0"/>
                <a:ea typeface="Helvetica" charset="0"/>
                <a:cs typeface="Helvetica" panose="020B0604020202020204" pitchFamily="34" charset="0"/>
              </a:rPr>
              <a:t>Installation</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D. Morris</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2" name="Straight Connector 11">
            <a:extLst>
              <a:ext uri="{FF2B5EF4-FFF2-40B4-BE49-F238E27FC236}">
                <a16:creationId xmlns:a16="http://schemas.microsoft.com/office/drawing/2014/main" id="{596C50C3-07F3-4748-86D7-71C56675A988}"/>
              </a:ext>
            </a:extLst>
          </p:cNvPr>
          <p:cNvCxnSpPr>
            <a:cxnSpLocks/>
          </p:cNvCxnSpPr>
          <p:nvPr/>
        </p:nvCxnSpPr>
        <p:spPr>
          <a:xfrm flipH="1">
            <a:off x="3486727" y="2788276"/>
            <a:ext cx="3578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2D3609-BD99-454B-B126-7873E2CC80BF}"/>
              </a:ext>
            </a:extLst>
          </p:cNvPr>
          <p:cNvCxnSpPr>
            <a:cxnSpLocks/>
            <a:stCxn id="6" idx="1"/>
          </p:cNvCxnSpPr>
          <p:nvPr/>
        </p:nvCxnSpPr>
        <p:spPr>
          <a:xfrm flipH="1">
            <a:off x="3497577" y="4090390"/>
            <a:ext cx="3445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4421B7-4E58-4B6A-B461-61A1EDB4C937}"/>
              </a:ext>
            </a:extLst>
          </p:cNvPr>
          <p:cNvCxnSpPr>
            <a:cxnSpLocks/>
          </p:cNvCxnSpPr>
          <p:nvPr/>
        </p:nvCxnSpPr>
        <p:spPr>
          <a:xfrm flipH="1">
            <a:off x="3514250" y="4734487"/>
            <a:ext cx="32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1760">
            <a:extLst>
              <a:ext uri="{FF2B5EF4-FFF2-40B4-BE49-F238E27FC236}">
                <a16:creationId xmlns:a16="http://schemas.microsoft.com/office/drawing/2014/main" id="{F92DF3FD-9A24-4033-9A20-E165F5B5E9D9}"/>
              </a:ext>
            </a:extLst>
          </p:cNvPr>
          <p:cNvSpPr txBox="1">
            <a:spLocks noChangeArrowheads="1"/>
          </p:cNvSpPr>
          <p:nvPr/>
        </p:nvSpPr>
        <p:spPr bwMode="auto">
          <a:xfrm>
            <a:off x="3837063" y="1823193"/>
            <a:ext cx="1643712" cy="586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1000" dirty="0">
                <a:effectLst/>
                <a:latin typeface="Helvetica" panose="020B0604020202020204" pitchFamily="34" charset="0"/>
                <a:ea typeface="Helvetica" charset="0"/>
                <a:cs typeface="Helvetica" panose="020B0604020202020204" pitchFamily="34" charset="0"/>
              </a:rPr>
              <a:t>WBS 121.05.01 Project Management</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6" name="Straight Connector 15">
            <a:extLst>
              <a:ext uri="{FF2B5EF4-FFF2-40B4-BE49-F238E27FC236}">
                <a16:creationId xmlns:a16="http://schemas.microsoft.com/office/drawing/2014/main" id="{CE2EDA37-465F-461B-A051-B018632E63AD}"/>
              </a:ext>
            </a:extLst>
          </p:cNvPr>
          <p:cNvCxnSpPr>
            <a:cxnSpLocks/>
            <a:stCxn id="15" idx="1"/>
          </p:cNvCxnSpPr>
          <p:nvPr/>
        </p:nvCxnSpPr>
        <p:spPr>
          <a:xfrm flipH="1" flipV="1">
            <a:off x="3526521" y="2110201"/>
            <a:ext cx="310542" cy="6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D929EA-B579-4651-BDF2-692C1817BCB5}"/>
              </a:ext>
            </a:extLst>
          </p:cNvPr>
          <p:cNvCxnSpPr>
            <a:cxnSpLocks/>
            <a:stCxn id="11" idx="1"/>
          </p:cNvCxnSpPr>
          <p:nvPr/>
        </p:nvCxnSpPr>
        <p:spPr>
          <a:xfrm flipH="1" flipV="1">
            <a:off x="3514250" y="3465667"/>
            <a:ext cx="320902" cy="3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73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fld id="{663B87EB-A0C9-484F-8B31-6F776B50653F}" type="datetime1">
              <a:rPr lang="en-US" altLang="en-US" smtClean="0"/>
              <a:t>12/3/2018</a:t>
            </a:fld>
            <a:endParaRPr lang="en-US" altLang="en-US"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fontScale="77500" lnSpcReduction="20000"/>
          </a:bodyPr>
          <a:lstStyle/>
          <a:p>
            <a:r>
              <a:rPr lang="en-US" dirty="0"/>
              <a:t>Scope/Deliverables</a:t>
            </a:r>
          </a:p>
          <a:p>
            <a:r>
              <a:rPr lang="en-US" dirty="0"/>
              <a:t>Requirements</a:t>
            </a:r>
          </a:p>
          <a:p>
            <a:r>
              <a:rPr lang="en-US" dirty="0"/>
              <a:t>Interfaces</a:t>
            </a:r>
          </a:p>
          <a:p>
            <a:r>
              <a:rPr lang="en-US" dirty="0"/>
              <a:t>Preliminary Design, Maturity</a:t>
            </a:r>
          </a:p>
          <a:p>
            <a:r>
              <a:rPr lang="en-US" dirty="0"/>
              <a:t>Design Review Plan</a:t>
            </a:r>
          </a:p>
          <a:p>
            <a:r>
              <a:rPr lang="en-US" dirty="0"/>
              <a:t>Technical Progress to Date</a:t>
            </a:r>
          </a:p>
          <a:p>
            <a:r>
              <a:rPr lang="en-US" dirty="0"/>
              <a:t>Organization</a:t>
            </a:r>
          </a:p>
          <a:p>
            <a:r>
              <a:rPr lang="en-US" dirty="0"/>
              <a:t>Steps to CD-2</a:t>
            </a:r>
          </a:p>
          <a:p>
            <a:r>
              <a:rPr lang="en-US" dirty="0"/>
              <a:t>ESH&amp;Q</a:t>
            </a:r>
          </a:p>
          <a:p>
            <a:r>
              <a:rPr lang="en-US" dirty="0"/>
              <a:t>Risks and Mitigations</a:t>
            </a:r>
          </a:p>
          <a:p>
            <a:r>
              <a:rPr lang="en-US" dirty="0"/>
              <a:t>Responses to CD-1 recommendations</a:t>
            </a:r>
          </a:p>
          <a:p>
            <a:r>
              <a:rPr lang="en-US" dirty="0"/>
              <a:t>Breakout Session topics</a:t>
            </a:r>
          </a:p>
          <a:p>
            <a:r>
              <a:rPr lang="en-US" dirty="0"/>
              <a:t>Summary</a:t>
            </a:r>
          </a:p>
        </p:txBody>
      </p:sp>
    </p:spTree>
    <p:extLst>
      <p:ext uri="{BB962C8B-B14F-4D97-AF65-F5344CB8AC3E}">
        <p14:creationId xmlns:p14="http://schemas.microsoft.com/office/powerpoint/2010/main" val="407067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03D9-3391-4EE6-82AC-7AE98600FCC8}"/>
              </a:ext>
            </a:extLst>
          </p:cNvPr>
          <p:cNvSpPr>
            <a:spLocks noGrp="1"/>
          </p:cNvSpPr>
          <p:nvPr>
            <p:ph type="title"/>
          </p:nvPr>
        </p:nvSpPr>
        <p:spPr/>
        <p:txBody>
          <a:bodyPr/>
          <a:lstStyle/>
          <a:p>
            <a:r>
              <a:rPr lang="en-US" dirty="0"/>
              <a:t>Next Steps toward CD-2/3a</a:t>
            </a:r>
          </a:p>
        </p:txBody>
      </p:sp>
      <p:sp>
        <p:nvSpPr>
          <p:cNvPr id="3" name="Content Placeholder 2">
            <a:extLst>
              <a:ext uri="{FF2B5EF4-FFF2-40B4-BE49-F238E27FC236}">
                <a16:creationId xmlns:a16="http://schemas.microsoft.com/office/drawing/2014/main" id="{9B0E3FEB-8FAF-4713-A102-DC3BD9791BC4}"/>
              </a:ext>
            </a:extLst>
          </p:cNvPr>
          <p:cNvSpPr>
            <a:spLocks noGrp="1"/>
          </p:cNvSpPr>
          <p:nvPr>
            <p:ph idx="1"/>
          </p:nvPr>
        </p:nvSpPr>
        <p:spPr/>
        <p:txBody>
          <a:bodyPr>
            <a:normAutofit fontScale="92500" lnSpcReduction="20000"/>
          </a:bodyPr>
          <a:lstStyle/>
          <a:p>
            <a:r>
              <a:rPr lang="en-US" dirty="0"/>
              <a:t>Finish the BOEs</a:t>
            </a:r>
          </a:p>
          <a:p>
            <a:r>
              <a:rPr lang="en-US" dirty="0"/>
              <a:t>Finish the preliminary design of the beam absorber and beam line collimators.</a:t>
            </a:r>
          </a:p>
          <a:p>
            <a:pPr lvl="1"/>
            <a:r>
              <a:rPr lang="en-US" dirty="0"/>
              <a:t>Preliminary design </a:t>
            </a:r>
            <a:r>
              <a:rPr lang="en-US"/>
              <a:t>review scheduled.</a:t>
            </a:r>
            <a:endParaRPr lang="en-US" dirty="0"/>
          </a:p>
          <a:p>
            <a:r>
              <a:rPr lang="en-US" dirty="0"/>
              <a:t>Finish the preliminary design of the ORBUMP magnets</a:t>
            </a:r>
          </a:p>
          <a:p>
            <a:pPr lvl="1"/>
            <a:r>
              <a:rPr lang="en-US" dirty="0"/>
              <a:t>Preliminary design review scheduled</a:t>
            </a:r>
          </a:p>
          <a:p>
            <a:endParaRPr lang="en-US" dirty="0"/>
          </a:p>
          <a:p>
            <a:r>
              <a:rPr lang="en-US" dirty="0"/>
              <a:t>Drive the spare MI cavity with 2PAs in push pull configuration (test cave) and document its operation.</a:t>
            </a:r>
          </a:p>
          <a:p>
            <a:pPr lvl="1"/>
            <a:r>
              <a:rPr lang="en-US" dirty="0"/>
              <a:t>Preliminary review for MI RF upgrade scheduled in Feb. 2019</a:t>
            </a:r>
          </a:p>
          <a:p>
            <a:pPr lvl="2"/>
            <a:r>
              <a:rPr lang="en-US" dirty="0"/>
              <a:t>Plan of hiring an RF engineer.</a:t>
            </a:r>
          </a:p>
          <a:p>
            <a:pPr marL="914400" lvl="2" indent="0">
              <a:buNone/>
            </a:pPr>
            <a:endParaRPr lang="en-US" dirty="0"/>
          </a:p>
          <a:p>
            <a:r>
              <a:rPr lang="en-US" dirty="0"/>
              <a:t>Build and test a prototype tuner for the new 53 MHz Recycler cavity. Test tuner with the prototype cavity.</a:t>
            </a:r>
          </a:p>
          <a:p>
            <a:pPr lvl="1"/>
            <a:r>
              <a:rPr lang="en-US" dirty="0"/>
              <a:t>Preliminary design review scheduled in June 2019.</a:t>
            </a:r>
          </a:p>
          <a:p>
            <a:pPr marL="457200" lvl="1" indent="0">
              <a:buNone/>
            </a:pPr>
            <a:endParaRPr lang="en-US" dirty="0"/>
          </a:p>
          <a:p>
            <a:endParaRPr lang="en-US" dirty="0"/>
          </a:p>
        </p:txBody>
      </p:sp>
      <p:sp>
        <p:nvSpPr>
          <p:cNvPr id="4" name="Date Placeholder 3">
            <a:extLst>
              <a:ext uri="{FF2B5EF4-FFF2-40B4-BE49-F238E27FC236}">
                <a16:creationId xmlns:a16="http://schemas.microsoft.com/office/drawing/2014/main" id="{B41E6471-173E-40C1-B9A6-A13E067E9BC3}"/>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BD9FB645-1E32-4C58-964B-6D3EBD136B79}"/>
              </a:ext>
            </a:extLst>
          </p:cNvPr>
          <p:cNvSpPr>
            <a:spLocks noGrp="1"/>
          </p:cNvSpPr>
          <p:nvPr>
            <p:ph type="sldNum" sz="quarter" idx="12"/>
          </p:nvPr>
        </p:nvSpPr>
        <p:spPr/>
        <p:txBody>
          <a:bodyPr/>
          <a:lstStyle/>
          <a:p>
            <a:fld id="{D4078CA2-75EA-4F42-B0AF-FB0975373545}" type="slidenum">
              <a:rPr lang="en-US" altLang="en-US" smtClean="0"/>
              <a:pPr/>
              <a:t>20</a:t>
            </a:fld>
            <a:endParaRPr lang="en-US" altLang="en-US" dirty="0"/>
          </a:p>
        </p:txBody>
      </p:sp>
      <p:sp>
        <p:nvSpPr>
          <p:cNvPr id="7" name="TextBox 6">
            <a:extLst>
              <a:ext uri="{FF2B5EF4-FFF2-40B4-BE49-F238E27FC236}">
                <a16:creationId xmlns:a16="http://schemas.microsoft.com/office/drawing/2014/main" id="{03BC0E46-9213-48AF-B48E-1F6459ACAD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#5</a:t>
            </a:r>
          </a:p>
        </p:txBody>
      </p:sp>
    </p:spTree>
    <p:extLst>
      <p:ext uri="{BB962C8B-B14F-4D97-AF65-F5344CB8AC3E}">
        <p14:creationId xmlns:p14="http://schemas.microsoft.com/office/powerpoint/2010/main" val="1683894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21</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ESH</a:t>
            </a:r>
          </a:p>
        </p:txBody>
      </p:sp>
      <p:sp>
        <p:nvSpPr>
          <p:cNvPr id="7" name="Content Placeholder 2">
            <a:extLst>
              <a:ext uri="{FF2B5EF4-FFF2-40B4-BE49-F238E27FC236}">
                <a16:creationId xmlns:a16="http://schemas.microsoft.com/office/drawing/2014/main" id="{E67B82A3-65FD-437F-9F00-852994C4D216}"/>
              </a:ext>
            </a:extLst>
          </p:cNvPr>
          <p:cNvSpPr>
            <a:spLocks noGrp="1"/>
          </p:cNvSpPr>
          <p:nvPr>
            <p:ph idx="1"/>
          </p:nvPr>
        </p:nvSpPr>
        <p:spPr>
          <a:xfrm>
            <a:off x="228600" y="1043046"/>
            <a:ext cx="8672513" cy="4987867"/>
          </a:xfrm>
        </p:spPr>
        <p:txBody>
          <a:bodyPr>
            <a:normAutofit/>
          </a:bodyPr>
          <a:lstStyle/>
          <a:p>
            <a:r>
              <a:rPr lang="en-US" dirty="0"/>
              <a:t>Personnel Safety and environmental and equipment protection are the highest priorities in the PIP-II Project.</a:t>
            </a:r>
          </a:p>
          <a:p>
            <a:pPr lvl="1"/>
            <a:r>
              <a:rPr lang="en-US" dirty="0"/>
              <a:t>included in all work via Safety By Design Assessment</a:t>
            </a:r>
          </a:p>
          <a:p>
            <a:pPr lvl="1"/>
            <a:r>
              <a:rPr lang="en-US" dirty="0"/>
              <a:t>New absorber in the Booster Injection Girder to minimize activation.</a:t>
            </a:r>
          </a:p>
          <a:p>
            <a:pPr lvl="1"/>
            <a:r>
              <a:rPr lang="en-US" dirty="0"/>
              <a:t>Use of marble in collimators in beam line absorber to minimize radiation exposure.</a:t>
            </a:r>
          </a:p>
          <a:p>
            <a:r>
              <a:rPr lang="en-US" dirty="0"/>
              <a:t>Specific hazards in HAR </a:t>
            </a:r>
            <a:r>
              <a:rPr lang="en-US" dirty="0" err="1"/>
              <a:t>DocDB</a:t>
            </a:r>
            <a:r>
              <a:rPr lang="en-US" dirty="0"/>
              <a:t> #140 – L3 Breakouts</a:t>
            </a:r>
          </a:p>
          <a:p>
            <a:r>
              <a:rPr lang="en-US" dirty="0"/>
              <a:t>All activities will be in full compliance with the PIP-II Integrated ESH Management Plan defined in </a:t>
            </a:r>
            <a:r>
              <a:rPr lang="en-US" dirty="0" err="1"/>
              <a:t>DocDB</a:t>
            </a:r>
            <a:r>
              <a:rPr lang="en-US" dirty="0"/>
              <a:t> #141</a:t>
            </a:r>
          </a:p>
          <a:p>
            <a:pPr lvl="1"/>
            <a:r>
              <a:rPr lang="en-US" sz="2400" dirty="0"/>
              <a:t>Laboratory and DOE standards and practices</a:t>
            </a:r>
          </a:p>
          <a:p>
            <a:pPr lvl="2"/>
            <a:r>
              <a:rPr lang="en-US" dirty="0"/>
              <a:t>Fermi ES&amp;H Manual, Radiological Control Manual, </a:t>
            </a:r>
            <a:r>
              <a:rPr lang="en-US" dirty="0" err="1"/>
              <a:t>etc</a:t>
            </a:r>
            <a:endParaRPr lang="en-US" dirty="0"/>
          </a:p>
          <a:p>
            <a:pPr lvl="2"/>
            <a:r>
              <a:rPr lang="en-US" dirty="0"/>
              <a:t>Division/Area specific Hazards Analyses and Training</a:t>
            </a:r>
            <a:endParaRPr lang="en-US" dirty="0">
              <a:solidFill>
                <a:srgbClr val="FF0000"/>
              </a:solidFill>
            </a:endParaRPr>
          </a:p>
          <a:p>
            <a:pPr lvl="1"/>
            <a:endParaRPr lang="en-US" sz="1600" dirty="0"/>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Tree>
    <p:extLst>
      <p:ext uri="{BB962C8B-B14F-4D97-AF65-F5344CB8AC3E}">
        <p14:creationId xmlns:p14="http://schemas.microsoft.com/office/powerpoint/2010/main" val="329844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22</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Quality Management</a:t>
            </a:r>
          </a:p>
        </p:txBody>
      </p:sp>
      <p:sp>
        <p:nvSpPr>
          <p:cNvPr id="7" name="Content Placeholder 2">
            <a:extLst>
              <a:ext uri="{FF2B5EF4-FFF2-40B4-BE49-F238E27FC236}">
                <a16:creationId xmlns:a16="http://schemas.microsoft.com/office/drawing/2014/main" id="{E67B82A3-65FD-437F-9F00-852994C4D216}"/>
              </a:ext>
            </a:extLst>
          </p:cNvPr>
          <p:cNvSpPr>
            <a:spLocks noGrp="1"/>
          </p:cNvSpPr>
          <p:nvPr>
            <p:ph idx="1"/>
          </p:nvPr>
        </p:nvSpPr>
        <p:spPr>
          <a:xfrm>
            <a:off x="228600" y="1043046"/>
            <a:ext cx="8672513" cy="4987867"/>
          </a:xfrm>
        </p:spPr>
        <p:txBody>
          <a:bodyPr>
            <a:normAutofit fontScale="55000" lnSpcReduction="20000"/>
          </a:bodyPr>
          <a:lstStyle/>
          <a:p>
            <a:pPr marL="0" indent="0">
              <a:buNone/>
            </a:pPr>
            <a:endParaRPr lang="en-US" dirty="0"/>
          </a:p>
          <a:p>
            <a:r>
              <a:rPr lang="en-US" sz="4600" dirty="0"/>
              <a:t>Incorporate quality in our design from the beginning.</a:t>
            </a:r>
          </a:p>
          <a:p>
            <a:pPr lvl="2"/>
            <a:r>
              <a:rPr lang="en-US" sz="4200" dirty="0"/>
              <a:t>Most our deliverables will be made in place</a:t>
            </a:r>
          </a:p>
          <a:p>
            <a:pPr lvl="3"/>
            <a:r>
              <a:rPr lang="en-US" sz="3800" dirty="0"/>
              <a:t>QC Plans</a:t>
            </a:r>
          </a:p>
          <a:p>
            <a:pPr lvl="4"/>
            <a:r>
              <a:rPr lang="en-US" sz="2900" dirty="0"/>
              <a:t>Travelers</a:t>
            </a:r>
          </a:p>
          <a:p>
            <a:pPr lvl="4"/>
            <a:r>
              <a:rPr lang="en-US" sz="2900" dirty="0"/>
              <a:t>Training </a:t>
            </a:r>
          </a:p>
          <a:p>
            <a:pPr lvl="4"/>
            <a:r>
              <a:rPr lang="en-US" sz="2900" dirty="0"/>
              <a:t>Work Controls</a:t>
            </a:r>
          </a:p>
          <a:p>
            <a:pPr lvl="4"/>
            <a:r>
              <a:rPr lang="en-US" sz="2900" dirty="0"/>
              <a:t>Issues Management (Corrective Action/Preventive Actions)</a:t>
            </a:r>
            <a:endParaRPr lang="en-US" sz="2200" dirty="0"/>
          </a:p>
          <a:p>
            <a:pPr lvl="3"/>
            <a:r>
              <a:rPr lang="en-US" sz="3800" dirty="0"/>
              <a:t>Incorporating lessons learned in the design</a:t>
            </a:r>
          </a:p>
          <a:p>
            <a:pPr lvl="4"/>
            <a:r>
              <a:rPr lang="en-US" sz="3300" dirty="0"/>
              <a:t>We are using lessons learned from the muon campus beam absorber and </a:t>
            </a:r>
            <a:r>
              <a:rPr lang="en-US" sz="3300" dirty="0" err="1"/>
              <a:t>MiniBoone</a:t>
            </a:r>
            <a:r>
              <a:rPr lang="en-US" sz="3300" dirty="0"/>
              <a:t> horn in our design of the Beam dump.</a:t>
            </a:r>
          </a:p>
          <a:p>
            <a:pPr lvl="5"/>
            <a:r>
              <a:rPr lang="en-US" sz="3500" dirty="0"/>
              <a:t>Be sure that the dump can be serviced and replaced</a:t>
            </a:r>
          </a:p>
          <a:p>
            <a:pPr lvl="5"/>
            <a:r>
              <a:rPr lang="en-US" sz="3500" dirty="0"/>
              <a:t>Avoid materials that corrode and lead to fail</a:t>
            </a:r>
            <a:endParaRPr lang="en-US" sz="2200" dirty="0"/>
          </a:p>
          <a:p>
            <a:r>
              <a:rPr lang="en-US" sz="4200" dirty="0"/>
              <a:t>We are going to use existing vendors for most purchases</a:t>
            </a:r>
          </a:p>
          <a:p>
            <a:pPr lvl="3"/>
            <a:r>
              <a:rPr lang="en-US" sz="3800" dirty="0"/>
              <a:t>QC Plans</a:t>
            </a:r>
          </a:p>
          <a:p>
            <a:pPr lvl="4"/>
            <a:r>
              <a:rPr lang="en-US" sz="3400" dirty="0"/>
              <a:t>Manufacturing Inspection/Test Plans</a:t>
            </a:r>
            <a:endParaRPr lang="en-US" sz="2900" dirty="0"/>
          </a:p>
          <a:p>
            <a:pPr lvl="5"/>
            <a:r>
              <a:rPr lang="en-US" sz="2900" dirty="0"/>
              <a:t>Verification of requirements</a:t>
            </a:r>
          </a:p>
          <a:p>
            <a:pPr lvl="5"/>
            <a:r>
              <a:rPr lang="en-US" sz="2900" dirty="0"/>
              <a:t>Vendor visits</a:t>
            </a:r>
          </a:p>
          <a:p>
            <a:pPr lvl="5"/>
            <a:r>
              <a:rPr lang="en-US" sz="2900" dirty="0"/>
              <a:t>Acceptance testing</a:t>
            </a:r>
          </a:p>
          <a:p>
            <a:endParaRPr lang="en-US" dirty="0"/>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Tree>
    <p:extLst>
      <p:ext uri="{BB962C8B-B14F-4D97-AF65-F5344CB8AC3E}">
        <p14:creationId xmlns:p14="http://schemas.microsoft.com/office/powerpoint/2010/main" val="231905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EF5D-5B0B-43BD-BA1A-F2D186F32E3F}"/>
              </a:ext>
            </a:extLst>
          </p:cNvPr>
          <p:cNvSpPr>
            <a:spLocks noGrp="1"/>
          </p:cNvSpPr>
          <p:nvPr>
            <p:ph type="title"/>
          </p:nvPr>
        </p:nvSpPr>
        <p:spPr/>
        <p:txBody>
          <a:bodyPr/>
          <a:lstStyle/>
          <a:p>
            <a:r>
              <a:rPr lang="en-US" dirty="0"/>
              <a:t>WBS 121.05 Risk Management</a:t>
            </a:r>
          </a:p>
        </p:txBody>
      </p:sp>
      <p:sp>
        <p:nvSpPr>
          <p:cNvPr id="4" name="Date Placeholder 3">
            <a:extLst>
              <a:ext uri="{FF2B5EF4-FFF2-40B4-BE49-F238E27FC236}">
                <a16:creationId xmlns:a16="http://schemas.microsoft.com/office/drawing/2014/main" id="{5E75653F-B629-4E90-BE40-8C5B9385CFEF}"/>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937D3D4-6DF5-4E71-BFA8-067A4DC32CC9}"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389AB183-908B-4939-9170-04286D4B6540}"/>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11" name="TextBox 10">
            <a:extLst>
              <a:ext uri="{FF2B5EF4-FFF2-40B4-BE49-F238E27FC236}">
                <a16:creationId xmlns:a16="http://schemas.microsoft.com/office/drawing/2014/main" id="{447CDD3E-4A80-4646-BE2E-E65AFD6DEC96}"/>
              </a:ext>
            </a:extLst>
          </p:cNvPr>
          <p:cNvSpPr txBox="1"/>
          <p:nvPr/>
        </p:nvSpPr>
        <p:spPr>
          <a:xfrm>
            <a:off x="116059" y="2967335"/>
            <a:ext cx="5179744"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087"/>
                </a:solidFill>
                <a:effectLst/>
                <a:uLnTx/>
                <a:uFillTx/>
                <a:latin typeface="Helvetica" pitchFamily="34" charset="0"/>
              </a:rPr>
              <a:t>High Risk</a:t>
            </a:r>
          </a:p>
        </p:txBody>
      </p:sp>
      <p:sp>
        <p:nvSpPr>
          <p:cNvPr id="12" name="Content Placeholder 3">
            <a:extLst>
              <a:ext uri="{FF2B5EF4-FFF2-40B4-BE49-F238E27FC236}">
                <a16:creationId xmlns:a16="http://schemas.microsoft.com/office/drawing/2014/main" id="{2D6E6D3E-D6F3-44D9-AFFC-757A4F1852B3}"/>
              </a:ext>
            </a:extLst>
          </p:cNvPr>
          <p:cNvSpPr txBox="1">
            <a:spLocks/>
          </p:cNvSpPr>
          <p:nvPr/>
        </p:nvSpPr>
        <p:spPr>
          <a:xfrm>
            <a:off x="116059" y="1309201"/>
            <a:ext cx="8177238" cy="1643882"/>
          </a:xfrm>
          <a:prstGeom prst="rect">
            <a:avLst/>
          </a:prstGeom>
        </p:spPr>
        <p:txBody>
          <a:bodyPr lIns="0" tIns="0" rIns="0" bIns="0">
            <a:normAutofit/>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ts val="1200"/>
              </a:spcBef>
              <a:spcAft>
                <a:spcPct val="0"/>
              </a:spcAft>
              <a:buClrTx/>
              <a:buSzTx/>
              <a:buFont typeface="Arial" charset="0"/>
              <a:buNone/>
              <a:tabLst/>
              <a:defRPr/>
            </a:pPr>
            <a:r>
              <a:rPr kumimoji="0" lang="en-US" sz="2400" b="0" i="0" u="none" strike="noStrike" kern="1200" cap="none" spc="0" normalizeH="0" baseline="0" noProof="0" dirty="0">
                <a:ln>
                  <a:noFill/>
                </a:ln>
                <a:solidFill>
                  <a:srgbClr val="404040"/>
                </a:solidFill>
                <a:effectLst/>
                <a:uLnTx/>
                <a:uFillTx/>
                <a:latin typeface="Helvetica"/>
              </a:rPr>
              <a:t>Accelerator Complex Upgrades Risks</a:t>
            </a:r>
          </a:p>
          <a:p>
            <a:pPr marL="742950" marR="0" lvl="1" indent="-285750" algn="l" defTabSz="457200" rtl="0" eaLnBrk="1" fontAlgn="base" latinLnBrk="0" hangingPunct="1">
              <a:lnSpc>
                <a:spcPct val="100000"/>
              </a:lnSpc>
              <a:spcBef>
                <a:spcPts val="2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505050"/>
                </a:solidFill>
                <a:effectLst/>
                <a:uLnTx/>
                <a:uFillTx/>
                <a:latin typeface="Helvetica"/>
                <a:ea typeface="ＭＳ Ｐゴシック" charset="0"/>
              </a:rPr>
              <a:t>High Risks: </a:t>
            </a:r>
            <a:r>
              <a:rPr kumimoji="0" lang="en-US" sz="2200" b="1" i="0" u="none" strike="noStrike" kern="1200" cap="none" spc="0" normalizeH="0" baseline="0" noProof="0" dirty="0">
                <a:ln>
                  <a:noFill/>
                </a:ln>
                <a:solidFill>
                  <a:srgbClr val="505050"/>
                </a:solidFill>
                <a:effectLst/>
                <a:uLnTx/>
                <a:uFillTx/>
                <a:latin typeface="Helvetica"/>
                <a:ea typeface="ＭＳ Ｐゴシック" charset="0"/>
              </a:rPr>
              <a:t>1 			</a:t>
            </a:r>
          </a:p>
          <a:p>
            <a:pPr marL="742950" marR="0" lvl="1" indent="-285750" algn="l" defTabSz="457200" rtl="0" eaLnBrk="1" fontAlgn="base" latinLnBrk="0" hangingPunct="1">
              <a:lnSpc>
                <a:spcPct val="100000"/>
              </a:lnSpc>
              <a:spcBef>
                <a:spcPts val="2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505050"/>
                </a:solidFill>
                <a:effectLst/>
                <a:uLnTx/>
                <a:uFillTx/>
                <a:latin typeface="Helvetica"/>
                <a:ea typeface="ＭＳ Ｐゴシック" charset="0"/>
              </a:rPr>
              <a:t>Medium Risks: </a:t>
            </a:r>
            <a:r>
              <a:rPr kumimoji="0" lang="en-US" sz="2200" b="1" i="0" u="none" strike="noStrike" kern="1200" cap="none" spc="0" normalizeH="0" baseline="0" noProof="0" dirty="0">
                <a:ln>
                  <a:noFill/>
                </a:ln>
                <a:solidFill>
                  <a:srgbClr val="505050"/>
                </a:solidFill>
                <a:effectLst/>
                <a:uLnTx/>
                <a:uFillTx/>
                <a:latin typeface="Helvetica"/>
                <a:ea typeface="ＭＳ Ｐゴシック" charset="0"/>
              </a:rPr>
              <a:t>0</a:t>
            </a:r>
            <a:endParaRPr kumimoji="0" lang="en-US" sz="2200" b="0" i="0" u="none" strike="noStrike" kern="1200" cap="none" spc="0" normalizeH="0" baseline="0" noProof="0" dirty="0">
              <a:ln>
                <a:noFill/>
              </a:ln>
              <a:solidFill>
                <a:srgbClr val="DB720C"/>
              </a:solidFill>
              <a:effectLst/>
              <a:uLnTx/>
              <a:uFillTx/>
              <a:latin typeface="Helvetica"/>
              <a:ea typeface="ＭＳ Ｐゴシック" charset="0"/>
            </a:endParaRPr>
          </a:p>
          <a:p>
            <a:pPr marL="742950" marR="0" lvl="1" indent="-285750" algn="l" defTabSz="457200" rtl="0" eaLnBrk="1" fontAlgn="base" latinLnBrk="0" hangingPunct="1">
              <a:lnSpc>
                <a:spcPct val="100000"/>
              </a:lnSpc>
              <a:spcBef>
                <a:spcPts val="2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505050"/>
                </a:solidFill>
                <a:effectLst/>
                <a:uLnTx/>
                <a:uFillTx/>
                <a:latin typeface="Helvetica"/>
                <a:ea typeface="ＭＳ Ｐゴシック" charset="0"/>
              </a:rPr>
              <a:t>Low Risks: </a:t>
            </a:r>
            <a:r>
              <a:rPr kumimoji="0" lang="en-US" sz="2200" b="1" i="0" u="none" strike="noStrike" kern="1200" cap="none" spc="0" normalizeH="0" baseline="0" noProof="0" dirty="0">
                <a:ln>
                  <a:noFill/>
                </a:ln>
                <a:solidFill>
                  <a:srgbClr val="505050">
                    <a:lumMod val="50000"/>
                  </a:srgbClr>
                </a:solidFill>
                <a:effectLst/>
                <a:uLnTx/>
                <a:uFillTx/>
                <a:latin typeface="Helvetica"/>
                <a:ea typeface="ＭＳ Ｐゴシック" charset="0"/>
              </a:rPr>
              <a:t>0</a:t>
            </a:r>
          </a:p>
        </p:txBody>
      </p:sp>
      <p:sp>
        <p:nvSpPr>
          <p:cNvPr id="13" name="TextBox 12">
            <a:extLst>
              <a:ext uri="{FF2B5EF4-FFF2-40B4-BE49-F238E27FC236}">
                <a16:creationId xmlns:a16="http://schemas.microsoft.com/office/drawing/2014/main" id="{C98C29B4-7C13-43FD-9328-4506DD7066D6}"/>
              </a:ext>
            </a:extLst>
          </p:cNvPr>
          <p:cNvSpPr txBox="1"/>
          <p:nvPr/>
        </p:nvSpPr>
        <p:spPr>
          <a:xfrm>
            <a:off x="360879" y="5410311"/>
            <a:ext cx="8407956" cy="646331"/>
          </a:xfrm>
          <a:prstGeom prst="rect">
            <a:avLst/>
          </a:prstGeom>
          <a:solidFill>
            <a:srgbClr val="C00000"/>
          </a:solidFill>
        </p:spPr>
        <p:txBody>
          <a:bodyPr wrap="square">
            <a:spAutoFit/>
          </a:bodyPr>
          <a:lstStyle>
            <a:defPPr>
              <a:defRPr lang="en-US"/>
            </a:defPPr>
            <a:lvl1pPr algn="ctr">
              <a:defRPr sz="1800" b="1" i="1">
                <a:solidFill>
                  <a:schemeClr val="bg1"/>
                </a:solidFill>
                <a:latin typeface="Helvetica"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Helvetica" pitchFamily="34" charset="0"/>
              </a:rPr>
              <a:t>Risk is the default MI RF Upgrade with 2PAs will not work.</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Helvetica" pitchFamily="34" charset="0"/>
              </a:rPr>
              <a:t>We are working on verifying the 2PA Upgrade option and retiring the risk.</a:t>
            </a:r>
          </a:p>
        </p:txBody>
      </p:sp>
      <p:sp>
        <p:nvSpPr>
          <p:cNvPr id="9" name="TextBox 8">
            <a:extLst>
              <a:ext uri="{FF2B5EF4-FFF2-40B4-BE49-F238E27FC236}">
                <a16:creationId xmlns:a16="http://schemas.microsoft.com/office/drawing/2014/main" id="{C681BF83-44A4-47EE-B544-529056A54D15}"/>
              </a:ext>
            </a:extLst>
          </p:cNvPr>
          <p:cNvSpPr txBox="1"/>
          <p:nvPr/>
        </p:nvSpPr>
        <p:spPr>
          <a:xfrm>
            <a:off x="7188591" y="425321"/>
            <a:ext cx="181473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#2,7</a:t>
            </a:r>
          </a:p>
        </p:txBody>
      </p:sp>
      <p:graphicFrame>
        <p:nvGraphicFramePr>
          <p:cNvPr id="8" name="Content Placeholder 7">
            <a:extLst>
              <a:ext uri="{FF2B5EF4-FFF2-40B4-BE49-F238E27FC236}">
                <a16:creationId xmlns:a16="http://schemas.microsoft.com/office/drawing/2014/main" id="{01FAB104-C641-484B-96AD-089E799A8B56}"/>
              </a:ext>
            </a:extLst>
          </p:cNvPr>
          <p:cNvGraphicFramePr>
            <a:graphicFrameLocks noGrp="1"/>
          </p:cNvGraphicFramePr>
          <p:nvPr>
            <p:ph idx="1"/>
            <p:extLst/>
          </p:nvPr>
        </p:nvGraphicFramePr>
        <p:xfrm>
          <a:off x="116058" y="3443253"/>
          <a:ext cx="7789985" cy="1014136"/>
        </p:xfrm>
        <a:graphic>
          <a:graphicData uri="http://schemas.openxmlformats.org/drawingml/2006/table">
            <a:tbl>
              <a:tblPr/>
              <a:tblGrid>
                <a:gridCol w="1259741">
                  <a:extLst>
                    <a:ext uri="{9D8B030D-6E8A-4147-A177-3AD203B41FA5}">
                      <a16:colId xmlns:a16="http://schemas.microsoft.com/office/drawing/2014/main" val="3286581154"/>
                    </a:ext>
                  </a:extLst>
                </a:gridCol>
                <a:gridCol w="6530244">
                  <a:extLst>
                    <a:ext uri="{9D8B030D-6E8A-4147-A177-3AD203B41FA5}">
                      <a16:colId xmlns:a16="http://schemas.microsoft.com/office/drawing/2014/main" val="414709428"/>
                    </a:ext>
                  </a:extLst>
                </a:gridCol>
              </a:tblGrid>
              <a:tr h="478007">
                <a:tc>
                  <a:txBody>
                    <a:bodyPr/>
                    <a:lstStyle/>
                    <a:p>
                      <a:pPr algn="l" fontAlgn="b"/>
                      <a:r>
                        <a:rPr lang="en-US" sz="1600" b="1" i="0" u="none" strike="noStrike">
                          <a:solidFill>
                            <a:srgbClr val="FFFFFF"/>
                          </a:solidFill>
                          <a:effectLst/>
                          <a:latin typeface="Calibri" panose="020F0502020204030204" pitchFamily="34" charset="0"/>
                        </a:rPr>
                        <a:t>RI-ID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600" b="1" i="0" u="none" strike="noStrike">
                          <a:solidFill>
                            <a:srgbClr val="FFFFFF"/>
                          </a:solidFill>
                          <a:effectLst/>
                          <a:latin typeface="Calibri" panose="020F0502020204030204" pitchFamily="34" charset="0"/>
                        </a:rPr>
                        <a:t>Title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708711986"/>
                  </a:ext>
                </a:extLst>
              </a:tr>
              <a:tr h="536129">
                <a:tc>
                  <a:txBody>
                    <a:bodyPr/>
                    <a:lstStyle/>
                    <a:p>
                      <a:pPr algn="l" fontAlgn="b"/>
                      <a:r>
                        <a:rPr lang="en-US" sz="1600" b="0" i="0" u="none" strike="noStrike">
                          <a:solidFill>
                            <a:srgbClr val="000000"/>
                          </a:solidFill>
                          <a:effectLst/>
                          <a:latin typeface="Calibri" panose="020F0502020204030204" pitchFamily="34" charset="0"/>
                        </a:rPr>
                        <a:t>RT-121-05-001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600" b="0" i="0" u="none" strike="noStrike" dirty="0">
                          <a:solidFill>
                            <a:srgbClr val="000000"/>
                          </a:solidFill>
                          <a:effectLst/>
                          <a:latin typeface="Calibri" panose="020F0502020204030204" pitchFamily="34" charset="0"/>
                        </a:rPr>
                        <a:t>MI RF upgrade has insufficient power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66445348"/>
                  </a:ext>
                </a:extLst>
              </a:tr>
            </a:tbl>
          </a:graphicData>
        </a:graphic>
      </p:graphicFrame>
    </p:spTree>
    <p:extLst>
      <p:ext uri="{BB962C8B-B14F-4D97-AF65-F5344CB8AC3E}">
        <p14:creationId xmlns:p14="http://schemas.microsoft.com/office/powerpoint/2010/main" val="100199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314DBC-1250-4422-BED9-3FBEEB832213}"/>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Slide Number Placeholder 4">
            <a:extLst>
              <a:ext uri="{FF2B5EF4-FFF2-40B4-BE49-F238E27FC236}">
                <a16:creationId xmlns:a16="http://schemas.microsoft.com/office/drawing/2014/main" id="{83D33053-7B32-4694-8921-6FE4B5ED90A7}"/>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6" name="Title 1">
            <a:extLst>
              <a:ext uri="{FF2B5EF4-FFF2-40B4-BE49-F238E27FC236}">
                <a16:creationId xmlns:a16="http://schemas.microsoft.com/office/drawing/2014/main" id="{1CE8A555-68A0-44E7-8275-61D03ADDBA31}"/>
              </a:ext>
            </a:extLst>
          </p:cNvPr>
          <p:cNvSpPr>
            <a:spLocks noGrp="1"/>
          </p:cNvSpPr>
          <p:nvPr>
            <p:ph type="title"/>
          </p:nvPr>
        </p:nvSpPr>
        <p:spPr>
          <a:xfrm>
            <a:off x="228600" y="465691"/>
            <a:ext cx="8686800" cy="427877"/>
          </a:xfrm>
        </p:spPr>
        <p:txBody>
          <a:bodyPr/>
          <a:lstStyle/>
          <a:p>
            <a:r>
              <a:rPr lang="en-US" dirty="0"/>
              <a:t>Response to Recommendations</a:t>
            </a:r>
          </a:p>
        </p:txBody>
      </p:sp>
      <p:sp>
        <p:nvSpPr>
          <p:cNvPr id="11" name="TextBox 10">
            <a:extLst>
              <a:ext uri="{FF2B5EF4-FFF2-40B4-BE49-F238E27FC236}">
                <a16:creationId xmlns:a16="http://schemas.microsoft.com/office/drawing/2014/main" id="{0F06A8E3-2754-43BB-B5A9-987144BD58AD}"/>
              </a:ext>
            </a:extLst>
          </p:cNvPr>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ea typeface="Geneva" charset="0"/>
              </a:rPr>
              <a:t>Charge # 8</a:t>
            </a:r>
          </a:p>
        </p:txBody>
      </p:sp>
      <p:graphicFrame>
        <p:nvGraphicFramePr>
          <p:cNvPr id="8" name="Table 7">
            <a:extLst>
              <a:ext uri="{FF2B5EF4-FFF2-40B4-BE49-F238E27FC236}">
                <a16:creationId xmlns:a16="http://schemas.microsoft.com/office/drawing/2014/main" id="{F6B0FFBC-12A4-45B7-8F3E-C8108377E1E0}"/>
              </a:ext>
            </a:extLst>
          </p:cNvPr>
          <p:cNvGraphicFramePr>
            <a:graphicFrameLocks noGrp="1"/>
          </p:cNvGraphicFramePr>
          <p:nvPr>
            <p:extLst>
              <p:ext uri="{D42A27DB-BD31-4B8C-83A1-F6EECF244321}">
                <p14:modId xmlns:p14="http://schemas.microsoft.com/office/powerpoint/2010/main" val="833499355"/>
              </p:ext>
            </p:extLst>
          </p:nvPr>
        </p:nvGraphicFramePr>
        <p:xfrm>
          <a:off x="548664" y="2771790"/>
          <a:ext cx="8366736" cy="1752600"/>
        </p:xfrm>
        <a:graphic>
          <a:graphicData uri="http://schemas.openxmlformats.org/drawingml/2006/table">
            <a:tbl>
              <a:tblPr firstRow="1" bandRow="1">
                <a:tableStyleId>{2D5ABB26-0587-4C30-8999-92F81FD0307C}</a:tableStyleId>
              </a:tblPr>
              <a:tblGrid>
                <a:gridCol w="1954065">
                  <a:extLst>
                    <a:ext uri="{9D8B030D-6E8A-4147-A177-3AD203B41FA5}">
                      <a16:colId xmlns:a16="http://schemas.microsoft.com/office/drawing/2014/main" val="2654314221"/>
                    </a:ext>
                  </a:extLst>
                </a:gridCol>
                <a:gridCol w="6412671">
                  <a:extLst>
                    <a:ext uri="{9D8B030D-6E8A-4147-A177-3AD203B41FA5}">
                      <a16:colId xmlns:a16="http://schemas.microsoft.com/office/drawing/2014/main" val="3447261042"/>
                    </a:ext>
                  </a:extLst>
                </a:gridCol>
              </a:tblGrid>
              <a:tr h="370840">
                <a:tc>
                  <a:txBody>
                    <a:bodyPr/>
                    <a:lstStyle/>
                    <a:p>
                      <a:r>
                        <a:rPr lang="en-US" b="1" dirty="0"/>
                        <a:t>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Accelerator Complex Upgrades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8857286"/>
                  </a:ext>
                </a:extLst>
              </a:tr>
              <a:tr h="370840">
                <a:tc>
                  <a:txBody>
                    <a:bodyPr/>
                    <a:lstStyle/>
                    <a:p>
                      <a:r>
                        <a:rPr lang="en-US" b="1" dirty="0"/>
                        <a:t>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 Kourbanis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984239"/>
                  </a:ext>
                </a:extLst>
              </a:tr>
              <a:tr h="370840">
                <a:tc>
                  <a:txBody>
                    <a:bodyPr/>
                    <a:lstStyle/>
                    <a:p>
                      <a:r>
                        <a:rPr lang="en-US" b="1" dirty="0"/>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Down Select Injection Girder design before CD-2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794762"/>
                  </a:ext>
                </a:extLst>
              </a:tr>
              <a:tr h="370840">
                <a:tc>
                  <a:txBody>
                    <a:bodyPr/>
                    <a:lstStyle/>
                    <a:p>
                      <a:r>
                        <a:rPr lang="en-US" b="1" dirty="0"/>
                        <a:t>Project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We have a design for the Booster Injection Girder that is described in PDR and we are working in finalizing the magnet designs.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810133"/>
                  </a:ext>
                </a:extLst>
              </a:tr>
            </a:tbl>
          </a:graphicData>
        </a:graphic>
      </p:graphicFrame>
      <p:graphicFrame>
        <p:nvGraphicFramePr>
          <p:cNvPr id="9" name="Table 8">
            <a:extLst>
              <a:ext uri="{FF2B5EF4-FFF2-40B4-BE49-F238E27FC236}">
                <a16:creationId xmlns:a16="http://schemas.microsoft.com/office/drawing/2014/main" id="{694A7074-9FD3-4D5B-B96D-0C38D4B9A5A8}"/>
              </a:ext>
            </a:extLst>
          </p:cNvPr>
          <p:cNvGraphicFramePr>
            <a:graphicFrameLocks noGrp="1"/>
          </p:cNvGraphicFramePr>
          <p:nvPr>
            <p:extLst>
              <p:ext uri="{D42A27DB-BD31-4B8C-83A1-F6EECF244321}">
                <p14:modId xmlns:p14="http://schemas.microsoft.com/office/powerpoint/2010/main" val="1939459043"/>
              </p:ext>
            </p:extLst>
          </p:nvPr>
        </p:nvGraphicFramePr>
        <p:xfrm>
          <a:off x="548663" y="2030110"/>
          <a:ext cx="8366735" cy="741680"/>
        </p:xfrm>
        <a:graphic>
          <a:graphicData uri="http://schemas.openxmlformats.org/drawingml/2006/table">
            <a:tbl>
              <a:tblPr firstRow="1" bandRow="1">
                <a:tableStyleId>{2D5ABB26-0587-4C30-8999-92F81FD0307C}</a:tableStyleId>
              </a:tblPr>
              <a:tblGrid>
                <a:gridCol w="5143220">
                  <a:extLst>
                    <a:ext uri="{9D8B030D-6E8A-4147-A177-3AD203B41FA5}">
                      <a16:colId xmlns:a16="http://schemas.microsoft.com/office/drawing/2014/main" val="2423137141"/>
                    </a:ext>
                  </a:extLst>
                </a:gridCol>
                <a:gridCol w="1726059">
                  <a:extLst>
                    <a:ext uri="{9D8B030D-6E8A-4147-A177-3AD203B41FA5}">
                      <a16:colId xmlns:a16="http://schemas.microsoft.com/office/drawing/2014/main" val="1639881967"/>
                    </a:ext>
                  </a:extLst>
                </a:gridCol>
                <a:gridCol w="1497456">
                  <a:extLst>
                    <a:ext uri="{9D8B030D-6E8A-4147-A177-3AD203B41FA5}">
                      <a16:colId xmlns:a16="http://schemas.microsoft.com/office/drawing/2014/main" val="4077776543"/>
                    </a:ext>
                  </a:extLst>
                </a:gridCol>
              </a:tblGrid>
              <a:tr h="370840">
                <a:tc rowSpan="2">
                  <a:txBody>
                    <a:bodyPr/>
                    <a:lstStyle/>
                    <a:p>
                      <a:r>
                        <a:rPr lang="en-US" i="1" dirty="0"/>
                        <a:t>PIP-II DOE CD-1 Review Recommendation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Status: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Closed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58159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t> Date Closed: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01/31/2018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6476359"/>
                  </a:ext>
                </a:extLst>
              </a:tr>
            </a:tbl>
          </a:graphicData>
        </a:graphic>
      </p:graphicFrame>
    </p:spTree>
    <p:extLst>
      <p:ext uri="{BB962C8B-B14F-4D97-AF65-F5344CB8AC3E}">
        <p14:creationId xmlns:p14="http://schemas.microsoft.com/office/powerpoint/2010/main" val="3677994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314DBC-1250-4422-BED9-3FBEEB832213}"/>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Slide Number Placeholder 4">
            <a:extLst>
              <a:ext uri="{FF2B5EF4-FFF2-40B4-BE49-F238E27FC236}">
                <a16:creationId xmlns:a16="http://schemas.microsoft.com/office/drawing/2014/main" id="{83D33053-7B32-4694-8921-6FE4B5ED90A7}"/>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6" name="Title 1">
            <a:extLst>
              <a:ext uri="{FF2B5EF4-FFF2-40B4-BE49-F238E27FC236}">
                <a16:creationId xmlns:a16="http://schemas.microsoft.com/office/drawing/2014/main" id="{1CE8A555-68A0-44E7-8275-61D03ADDBA31}"/>
              </a:ext>
            </a:extLst>
          </p:cNvPr>
          <p:cNvSpPr>
            <a:spLocks noGrp="1"/>
          </p:cNvSpPr>
          <p:nvPr>
            <p:ph type="title"/>
          </p:nvPr>
        </p:nvSpPr>
        <p:spPr>
          <a:xfrm>
            <a:off x="228600" y="465691"/>
            <a:ext cx="8686800" cy="427877"/>
          </a:xfrm>
        </p:spPr>
        <p:txBody>
          <a:bodyPr/>
          <a:lstStyle/>
          <a:p>
            <a:r>
              <a:rPr lang="en-US" dirty="0"/>
              <a:t>Response to Recommendations</a:t>
            </a:r>
          </a:p>
        </p:txBody>
      </p:sp>
      <p:sp>
        <p:nvSpPr>
          <p:cNvPr id="11" name="TextBox 10">
            <a:extLst>
              <a:ext uri="{FF2B5EF4-FFF2-40B4-BE49-F238E27FC236}">
                <a16:creationId xmlns:a16="http://schemas.microsoft.com/office/drawing/2014/main" id="{0F06A8E3-2754-43BB-B5A9-987144BD58AD}"/>
              </a:ext>
            </a:extLst>
          </p:cNvPr>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ea typeface="Geneva" charset="0"/>
              </a:rPr>
              <a:t>Charge # 8</a:t>
            </a:r>
          </a:p>
        </p:txBody>
      </p:sp>
      <p:graphicFrame>
        <p:nvGraphicFramePr>
          <p:cNvPr id="8" name="Table 7">
            <a:extLst>
              <a:ext uri="{FF2B5EF4-FFF2-40B4-BE49-F238E27FC236}">
                <a16:creationId xmlns:a16="http://schemas.microsoft.com/office/drawing/2014/main" id="{F6B0FFBC-12A4-45B7-8F3E-C8108377E1E0}"/>
              </a:ext>
            </a:extLst>
          </p:cNvPr>
          <p:cNvGraphicFramePr>
            <a:graphicFrameLocks noGrp="1"/>
          </p:cNvGraphicFramePr>
          <p:nvPr>
            <p:extLst>
              <p:ext uri="{D42A27DB-BD31-4B8C-83A1-F6EECF244321}">
                <p14:modId xmlns:p14="http://schemas.microsoft.com/office/powerpoint/2010/main" val="740363886"/>
              </p:ext>
            </p:extLst>
          </p:nvPr>
        </p:nvGraphicFramePr>
        <p:xfrm>
          <a:off x="548664" y="2771790"/>
          <a:ext cx="8366736" cy="3393440"/>
        </p:xfrm>
        <a:graphic>
          <a:graphicData uri="http://schemas.openxmlformats.org/drawingml/2006/table">
            <a:tbl>
              <a:tblPr firstRow="1" bandRow="1">
                <a:tableStyleId>{2D5ABB26-0587-4C30-8999-92F81FD0307C}</a:tableStyleId>
              </a:tblPr>
              <a:tblGrid>
                <a:gridCol w="1954065">
                  <a:extLst>
                    <a:ext uri="{9D8B030D-6E8A-4147-A177-3AD203B41FA5}">
                      <a16:colId xmlns:a16="http://schemas.microsoft.com/office/drawing/2014/main" val="2654314221"/>
                    </a:ext>
                  </a:extLst>
                </a:gridCol>
                <a:gridCol w="6412671">
                  <a:extLst>
                    <a:ext uri="{9D8B030D-6E8A-4147-A177-3AD203B41FA5}">
                      <a16:colId xmlns:a16="http://schemas.microsoft.com/office/drawing/2014/main" val="3447261042"/>
                    </a:ext>
                  </a:extLst>
                </a:gridCol>
              </a:tblGrid>
              <a:tr h="370840">
                <a:tc>
                  <a:txBody>
                    <a:bodyPr/>
                    <a:lstStyle/>
                    <a:p>
                      <a:r>
                        <a:rPr lang="en-US" b="1" dirty="0"/>
                        <a:t>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Accelerator Complex Upgrades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8857286"/>
                  </a:ext>
                </a:extLst>
              </a:tr>
              <a:tr h="370840">
                <a:tc>
                  <a:txBody>
                    <a:bodyPr/>
                    <a:lstStyle/>
                    <a:p>
                      <a:r>
                        <a:rPr lang="en-US" b="1" dirty="0"/>
                        <a:t>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 Kourbanis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984239"/>
                  </a:ext>
                </a:extLst>
              </a:tr>
              <a:tr h="370840">
                <a:tc>
                  <a:txBody>
                    <a:bodyPr/>
                    <a:lstStyle/>
                    <a:p>
                      <a:r>
                        <a:rPr lang="en-US" b="1" dirty="0"/>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Review Intensity Limits in Booster, Recycler and Main </a:t>
                      </a:r>
                      <a:r>
                        <a:rPr lang="en-US"/>
                        <a:t>Injector before CD2.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794762"/>
                  </a:ext>
                </a:extLst>
              </a:tr>
              <a:tr h="370840">
                <a:tc>
                  <a:txBody>
                    <a:bodyPr/>
                    <a:lstStyle/>
                    <a:p>
                      <a:r>
                        <a:rPr lang="en-US" b="1" dirty="0"/>
                        <a:t>Project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Booster can achieve the PIPII beam intensity, needs to reduce losses. Main Injector needs the RF upgrades to achieve the PIP II intensity. Booster had a high intensity workshop in May 2017.Have developed realistic models for Recycler and Main Injector to study high intensity operation. We are collaborating with CERN and JPARC on high intensity issues.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810133"/>
                  </a:ext>
                </a:extLst>
              </a:tr>
            </a:tbl>
          </a:graphicData>
        </a:graphic>
      </p:graphicFrame>
      <p:graphicFrame>
        <p:nvGraphicFramePr>
          <p:cNvPr id="9" name="Table 8">
            <a:extLst>
              <a:ext uri="{FF2B5EF4-FFF2-40B4-BE49-F238E27FC236}">
                <a16:creationId xmlns:a16="http://schemas.microsoft.com/office/drawing/2014/main" id="{694A7074-9FD3-4D5B-B96D-0C38D4B9A5A8}"/>
              </a:ext>
            </a:extLst>
          </p:cNvPr>
          <p:cNvGraphicFramePr>
            <a:graphicFrameLocks noGrp="1"/>
          </p:cNvGraphicFramePr>
          <p:nvPr>
            <p:extLst>
              <p:ext uri="{D42A27DB-BD31-4B8C-83A1-F6EECF244321}">
                <p14:modId xmlns:p14="http://schemas.microsoft.com/office/powerpoint/2010/main" val="3441017074"/>
              </p:ext>
            </p:extLst>
          </p:nvPr>
        </p:nvGraphicFramePr>
        <p:xfrm>
          <a:off x="548663" y="2030110"/>
          <a:ext cx="8366735" cy="741680"/>
        </p:xfrm>
        <a:graphic>
          <a:graphicData uri="http://schemas.openxmlformats.org/drawingml/2006/table">
            <a:tbl>
              <a:tblPr firstRow="1" bandRow="1">
                <a:tableStyleId>{2D5ABB26-0587-4C30-8999-92F81FD0307C}</a:tableStyleId>
              </a:tblPr>
              <a:tblGrid>
                <a:gridCol w="5143220">
                  <a:extLst>
                    <a:ext uri="{9D8B030D-6E8A-4147-A177-3AD203B41FA5}">
                      <a16:colId xmlns:a16="http://schemas.microsoft.com/office/drawing/2014/main" val="2423137141"/>
                    </a:ext>
                  </a:extLst>
                </a:gridCol>
                <a:gridCol w="1726059">
                  <a:extLst>
                    <a:ext uri="{9D8B030D-6E8A-4147-A177-3AD203B41FA5}">
                      <a16:colId xmlns:a16="http://schemas.microsoft.com/office/drawing/2014/main" val="1639881967"/>
                    </a:ext>
                  </a:extLst>
                </a:gridCol>
                <a:gridCol w="1497456">
                  <a:extLst>
                    <a:ext uri="{9D8B030D-6E8A-4147-A177-3AD203B41FA5}">
                      <a16:colId xmlns:a16="http://schemas.microsoft.com/office/drawing/2014/main" val="4077776543"/>
                    </a:ext>
                  </a:extLst>
                </a:gridCol>
              </a:tblGrid>
              <a:tr h="370840">
                <a:tc rowSpan="2">
                  <a:txBody>
                    <a:bodyPr/>
                    <a:lstStyle/>
                    <a:p>
                      <a:r>
                        <a:rPr lang="en-US" i="1" dirty="0"/>
                        <a:t>PIP-II DOE CD-1 Review Recommendation 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Status: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Closed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58159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t> Date Closed: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10/26/2018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6476359"/>
                  </a:ext>
                </a:extLst>
              </a:tr>
            </a:tbl>
          </a:graphicData>
        </a:graphic>
      </p:graphicFrame>
    </p:spTree>
    <p:extLst>
      <p:ext uri="{BB962C8B-B14F-4D97-AF65-F5344CB8AC3E}">
        <p14:creationId xmlns:p14="http://schemas.microsoft.com/office/powerpoint/2010/main" val="34449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3454-0E54-40ED-A71B-24DC781074A3}"/>
              </a:ext>
            </a:extLst>
          </p:cNvPr>
          <p:cNvSpPr>
            <a:spLocks noGrp="1"/>
          </p:cNvSpPr>
          <p:nvPr>
            <p:ph type="title"/>
          </p:nvPr>
        </p:nvSpPr>
        <p:spPr/>
        <p:txBody>
          <a:bodyPr/>
          <a:lstStyle/>
          <a:p>
            <a:r>
              <a:rPr lang="en-US" dirty="0"/>
              <a:t>Breakout Sessions (Wednesday Dec. 5</a:t>
            </a:r>
            <a:r>
              <a:rPr lang="en-US" baseline="30000" dirty="0"/>
              <a:t>th</a:t>
            </a:r>
            <a:r>
              <a:rPr lang="en-US" dirty="0"/>
              <a:t>)</a:t>
            </a:r>
          </a:p>
        </p:txBody>
      </p:sp>
      <p:sp>
        <p:nvSpPr>
          <p:cNvPr id="3" name="Content Placeholder 2">
            <a:extLst>
              <a:ext uri="{FF2B5EF4-FFF2-40B4-BE49-F238E27FC236}">
                <a16:creationId xmlns:a16="http://schemas.microsoft.com/office/drawing/2014/main" id="{6EE0751D-3E9D-43A4-849F-088F3EC67330}"/>
              </a:ext>
            </a:extLst>
          </p:cNvPr>
          <p:cNvSpPr>
            <a:spLocks noGrp="1"/>
          </p:cNvSpPr>
          <p:nvPr>
            <p:ph idx="1"/>
          </p:nvPr>
        </p:nvSpPr>
        <p:spPr/>
        <p:txBody>
          <a:bodyPr/>
          <a:lstStyle/>
          <a:p>
            <a:endParaRPr lang="en-US" dirty="0"/>
          </a:p>
          <a:p>
            <a:pPr marL="457200" lvl="1" indent="0">
              <a:buNone/>
            </a:pPr>
            <a:endParaRPr lang="en-US" dirty="0"/>
          </a:p>
          <a:p>
            <a:endParaRPr lang="en-US" dirty="0"/>
          </a:p>
        </p:txBody>
      </p:sp>
      <p:sp>
        <p:nvSpPr>
          <p:cNvPr id="4" name="Date Placeholder 3">
            <a:extLst>
              <a:ext uri="{FF2B5EF4-FFF2-40B4-BE49-F238E27FC236}">
                <a16:creationId xmlns:a16="http://schemas.microsoft.com/office/drawing/2014/main" id="{C058D935-7189-49CD-9B45-A86612F63202}"/>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83A576C1-95E2-4F7A-956C-58C43627E038}"/>
              </a:ext>
            </a:extLst>
          </p:cNvPr>
          <p:cNvSpPr>
            <a:spLocks noGrp="1"/>
          </p:cNvSpPr>
          <p:nvPr>
            <p:ph type="sldNum" sz="quarter" idx="12"/>
          </p:nvPr>
        </p:nvSpPr>
        <p:spPr/>
        <p:txBody>
          <a:bodyPr/>
          <a:lstStyle/>
          <a:p>
            <a:fld id="{D4078CA2-75EA-4F42-B0AF-FB0975373545}" type="slidenum">
              <a:rPr lang="en-US" altLang="en-US" smtClean="0"/>
              <a:pPr/>
              <a:t>26</a:t>
            </a:fld>
            <a:endParaRPr lang="en-US" altLang="en-US" dirty="0"/>
          </a:p>
        </p:txBody>
      </p:sp>
      <p:graphicFrame>
        <p:nvGraphicFramePr>
          <p:cNvPr id="8" name="Table 7">
            <a:extLst>
              <a:ext uri="{FF2B5EF4-FFF2-40B4-BE49-F238E27FC236}">
                <a16:creationId xmlns:a16="http://schemas.microsoft.com/office/drawing/2014/main" id="{D4D06A2B-54AF-4092-8A5A-3AE025B97922}"/>
              </a:ext>
            </a:extLst>
          </p:cNvPr>
          <p:cNvGraphicFramePr>
            <a:graphicFrameLocks noGrp="1"/>
          </p:cNvGraphicFramePr>
          <p:nvPr>
            <p:extLst>
              <p:ext uri="{D42A27DB-BD31-4B8C-83A1-F6EECF244321}">
                <p14:modId xmlns:p14="http://schemas.microsoft.com/office/powerpoint/2010/main" val="1730300641"/>
              </p:ext>
            </p:extLst>
          </p:nvPr>
        </p:nvGraphicFramePr>
        <p:xfrm>
          <a:off x="808866" y="2519428"/>
          <a:ext cx="7606264" cy="3391038"/>
        </p:xfrm>
        <a:graphic>
          <a:graphicData uri="http://schemas.openxmlformats.org/drawingml/2006/table">
            <a:tbl>
              <a:tblPr firstRow="1" firstCol="1" bandRow="1">
                <a:tableStyleId>{5C22544A-7EE6-4342-B048-85BDC9FD1C3A}</a:tableStyleId>
              </a:tblPr>
              <a:tblGrid>
                <a:gridCol w="1186298">
                  <a:extLst>
                    <a:ext uri="{9D8B030D-6E8A-4147-A177-3AD203B41FA5}">
                      <a16:colId xmlns:a16="http://schemas.microsoft.com/office/drawing/2014/main" val="2781346732"/>
                    </a:ext>
                  </a:extLst>
                </a:gridCol>
                <a:gridCol w="4145841">
                  <a:extLst>
                    <a:ext uri="{9D8B030D-6E8A-4147-A177-3AD203B41FA5}">
                      <a16:colId xmlns:a16="http://schemas.microsoft.com/office/drawing/2014/main" val="1010691442"/>
                    </a:ext>
                  </a:extLst>
                </a:gridCol>
                <a:gridCol w="2274125">
                  <a:extLst>
                    <a:ext uri="{9D8B030D-6E8A-4147-A177-3AD203B41FA5}">
                      <a16:colId xmlns:a16="http://schemas.microsoft.com/office/drawing/2014/main" val="27348466"/>
                    </a:ext>
                  </a:extLst>
                </a:gridCol>
              </a:tblGrid>
              <a:tr h="376782">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1708617"/>
                  </a:ext>
                </a:extLst>
              </a:tr>
              <a:tr h="376782">
                <a:tc>
                  <a:txBody>
                    <a:bodyPr/>
                    <a:lstStyle/>
                    <a:p>
                      <a:pPr marL="0" marR="0">
                        <a:spcBef>
                          <a:spcPts val="0"/>
                        </a:spcBef>
                        <a:spcAft>
                          <a:spcPts val="0"/>
                        </a:spcAft>
                      </a:pPr>
                      <a:r>
                        <a:rPr lang="en-US" sz="1100">
                          <a:effectLst/>
                        </a:rPr>
                        <a:t>8:00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Beam Commissioning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Fernanda G. Garcia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96451"/>
                  </a:ext>
                </a:extLst>
              </a:tr>
              <a:tr h="376782">
                <a:tc>
                  <a:txBody>
                    <a:bodyPr/>
                    <a:lstStyle/>
                    <a:p>
                      <a:pPr marL="0" marR="0">
                        <a:spcBef>
                          <a:spcPts val="0"/>
                        </a:spcBef>
                        <a:spcAft>
                          <a:spcPts val="0"/>
                        </a:spcAft>
                      </a:pPr>
                      <a:r>
                        <a:rPr lang="en-US" sz="1100">
                          <a:effectLst/>
                        </a:rPr>
                        <a:t>8:20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Accelerator Complex Upgrades Overview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Ioanis Kourbanis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0042808"/>
                  </a:ext>
                </a:extLst>
              </a:tr>
              <a:tr h="376782">
                <a:tc>
                  <a:txBody>
                    <a:bodyPr/>
                    <a:lstStyle/>
                    <a:p>
                      <a:pPr marL="0" marR="0">
                        <a:spcBef>
                          <a:spcPts val="0"/>
                        </a:spcBef>
                        <a:spcAft>
                          <a:spcPts val="0"/>
                        </a:spcAft>
                      </a:pPr>
                      <a:r>
                        <a:rPr lang="en-US" sz="1100">
                          <a:effectLst/>
                        </a:rPr>
                        <a:t>8:30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Booster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a:effectLst/>
                        </a:rPr>
                        <a:t>Dave Johnson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2847439"/>
                  </a:ext>
                </a:extLst>
              </a:tr>
              <a:tr h="376782">
                <a:tc>
                  <a:txBody>
                    <a:bodyPr/>
                    <a:lstStyle/>
                    <a:p>
                      <a:pPr marL="0" marR="0">
                        <a:spcBef>
                          <a:spcPts val="0"/>
                        </a:spcBef>
                        <a:spcAft>
                          <a:spcPts val="0"/>
                        </a:spcAft>
                      </a:pPr>
                      <a:r>
                        <a:rPr lang="en-US" sz="1100">
                          <a:effectLst/>
                        </a:rPr>
                        <a:t>9:00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Main Injector, Recycler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Joe Dey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1687487"/>
                  </a:ext>
                </a:extLst>
              </a:tr>
              <a:tr h="376782">
                <a:tc>
                  <a:txBody>
                    <a:bodyPr/>
                    <a:lstStyle/>
                    <a:p>
                      <a:pPr marL="0" marR="0">
                        <a:spcBef>
                          <a:spcPts val="0"/>
                        </a:spcBef>
                        <a:spcAft>
                          <a:spcPts val="0"/>
                        </a:spcAft>
                      </a:pPr>
                      <a:r>
                        <a:rPr lang="en-US" sz="1100">
                          <a:effectLst/>
                        </a:rPr>
                        <a:t>9:30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Break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0204872"/>
                  </a:ext>
                </a:extLst>
              </a:tr>
              <a:tr h="376782">
                <a:tc>
                  <a:txBody>
                    <a:bodyPr/>
                    <a:lstStyle/>
                    <a:p>
                      <a:pPr marL="0" marR="0">
                        <a:spcBef>
                          <a:spcPts val="0"/>
                        </a:spcBef>
                        <a:spcAft>
                          <a:spcPts val="0"/>
                        </a:spcAft>
                      </a:pPr>
                      <a:r>
                        <a:rPr lang="en-US" sz="1100">
                          <a:effectLst/>
                        </a:rPr>
                        <a:t>9:45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a:effectLst/>
                        </a:rPr>
                        <a:t>Transfer Line, Beam Absorber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b="1" dirty="0" err="1">
                          <a:effectLst/>
                        </a:rPr>
                        <a:t>Meiqin</a:t>
                      </a:r>
                      <a:r>
                        <a:rPr lang="en-US" sz="1400" b="1" dirty="0">
                          <a:effectLst/>
                        </a:rPr>
                        <a:t> Xiao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576116"/>
                  </a:ext>
                </a:extLst>
              </a:tr>
              <a:tr h="376782">
                <a:tc>
                  <a:txBody>
                    <a:bodyPr/>
                    <a:lstStyle/>
                    <a:p>
                      <a:pPr marL="0" marR="0">
                        <a:spcBef>
                          <a:spcPts val="0"/>
                        </a:spcBef>
                        <a:spcAft>
                          <a:spcPts val="0"/>
                        </a:spcAft>
                      </a:pPr>
                      <a:r>
                        <a:rPr lang="en-US" sz="1100">
                          <a:effectLst/>
                        </a:rPr>
                        <a:t>10:15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Open Discussion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8322660"/>
                  </a:ext>
                </a:extLst>
              </a:tr>
              <a:tr h="376782">
                <a:tc>
                  <a:txBody>
                    <a:bodyPr/>
                    <a:lstStyle/>
                    <a:p>
                      <a:pPr marL="0" marR="0">
                        <a:spcBef>
                          <a:spcPts val="0"/>
                        </a:spcBef>
                        <a:spcAft>
                          <a:spcPts val="0"/>
                        </a:spcAft>
                      </a:pPr>
                      <a:r>
                        <a:rPr lang="en-US" sz="1100">
                          <a:effectLst/>
                        </a:rPr>
                        <a:t>12:00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a:effectLst/>
                        </a:rPr>
                        <a:t>Lunch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400" dirty="0">
                          <a:effectLst/>
                        </a:rPr>
                        <a:t>Location - 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9964090"/>
                  </a:ext>
                </a:extLst>
              </a:tr>
            </a:tbl>
          </a:graphicData>
        </a:graphic>
      </p:graphicFrame>
      <p:sp>
        <p:nvSpPr>
          <p:cNvPr id="9" name="Rectangle 2">
            <a:extLst>
              <a:ext uri="{FF2B5EF4-FFF2-40B4-BE49-F238E27FC236}">
                <a16:creationId xmlns:a16="http://schemas.microsoft.com/office/drawing/2014/main" id="{3CE7C02A-B10D-4DA3-B7C0-65CAF7497013}"/>
              </a:ext>
            </a:extLst>
          </p:cNvPr>
          <p:cNvSpPr>
            <a:spLocks noChangeArrowheads="1"/>
          </p:cNvSpPr>
          <p:nvPr/>
        </p:nvSpPr>
        <p:spPr bwMode="auto">
          <a:xfrm>
            <a:off x="808866" y="1564622"/>
            <a:ext cx="9824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sng" strike="noStrike" cap="none" normalizeH="0" baseline="0" dirty="0">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Subcommittee SC 2 Accel. Upgrades, </a:t>
            </a:r>
            <a:r>
              <a:rPr kumimoji="0" lang="en-US" altLang="en-US" sz="1800" b="1" i="1" u="sng" strike="noStrike" cap="none" normalizeH="0" baseline="0" dirty="0" err="1">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Linac</a:t>
            </a:r>
            <a:r>
              <a:rPr kumimoji="0" lang="en-US" altLang="en-US" sz="1800" b="1" i="1" u="sng" strike="noStrike" cap="none" normalizeH="0" baseline="0" dirty="0">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 I&amp;C Breakout Session (</a:t>
            </a:r>
            <a:r>
              <a:rPr lang="en-US" altLang="en-US" sz="1800" b="1" i="1" u="sng" dirty="0">
                <a:solidFill>
                  <a:srgbClr val="1F497D"/>
                </a:solidFill>
                <a:latin typeface="Calibri" panose="020F0502020204030204" pitchFamily="34" charset="0"/>
                <a:ea typeface="Times New Roman" panose="02020603050405020304" pitchFamily="18" charset="0"/>
                <a:cs typeface="Calibri" panose="020F0502020204030204" pitchFamily="34" charset="0"/>
              </a:rPr>
              <a:t>Hornet’s Nest</a:t>
            </a:r>
            <a:r>
              <a:rPr kumimoji="0" lang="en-US" altLang="en-US" sz="1800" b="1" i="1" u="sng" strike="noStrike" cap="none" normalizeH="0" baseline="0" dirty="0">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97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8D-6EF5-4619-A278-D05B290A50A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DBBEE0E-CDF0-426F-983E-E7E3C02FB853}"/>
              </a:ext>
            </a:extLst>
          </p:cNvPr>
          <p:cNvSpPr>
            <a:spLocks noGrp="1"/>
          </p:cNvSpPr>
          <p:nvPr>
            <p:ph idx="1"/>
          </p:nvPr>
        </p:nvSpPr>
        <p:spPr/>
        <p:txBody>
          <a:bodyPr/>
          <a:lstStyle/>
          <a:p>
            <a:r>
              <a:rPr lang="en-US" dirty="0"/>
              <a:t>Our requirements are well defined.</a:t>
            </a:r>
          </a:p>
          <a:p>
            <a:pPr lvl="1"/>
            <a:r>
              <a:rPr lang="en-US" dirty="0"/>
              <a:t>We have made significant progress in critical designs.</a:t>
            </a:r>
          </a:p>
          <a:p>
            <a:r>
              <a:rPr lang="en-US" dirty="0"/>
              <a:t>We understand our risks and we are on track to retire our major risk early next year.</a:t>
            </a:r>
          </a:p>
          <a:p>
            <a:r>
              <a:rPr lang="en-US" dirty="0"/>
              <a:t>ESH and QA plans are in place.</a:t>
            </a:r>
          </a:p>
          <a:p>
            <a:pPr lvl="1"/>
            <a:r>
              <a:rPr lang="en-US" dirty="0"/>
              <a:t> Safety By Design Assessment.</a:t>
            </a:r>
          </a:p>
          <a:p>
            <a:pPr lvl="1"/>
            <a:r>
              <a:rPr lang="en-US" dirty="0"/>
              <a:t>Implementing lessons learned in the design.</a:t>
            </a:r>
          </a:p>
          <a:p>
            <a:r>
              <a:rPr lang="en-US" dirty="0"/>
              <a:t>Project team is motivated, qualified, and ready to deliver.</a:t>
            </a:r>
          </a:p>
          <a:p>
            <a:r>
              <a:rPr lang="en-US" dirty="0"/>
              <a:t>We are on track for CD-2/3a review in June.</a:t>
            </a:r>
          </a:p>
          <a:p>
            <a:endParaRPr lang="en-US" dirty="0"/>
          </a:p>
        </p:txBody>
      </p:sp>
      <p:sp>
        <p:nvSpPr>
          <p:cNvPr id="4" name="Date Placeholder 3">
            <a:extLst>
              <a:ext uri="{FF2B5EF4-FFF2-40B4-BE49-F238E27FC236}">
                <a16:creationId xmlns:a16="http://schemas.microsoft.com/office/drawing/2014/main" id="{E8B71AFE-3689-4927-A941-7826C7D2BF37}"/>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8ED17D5E-AAE5-4AB0-8735-AB2E238015F5}"/>
              </a:ext>
            </a:extLst>
          </p:cNvPr>
          <p:cNvSpPr>
            <a:spLocks noGrp="1"/>
          </p:cNvSpPr>
          <p:nvPr>
            <p:ph type="sldNum" sz="quarter" idx="12"/>
          </p:nvPr>
        </p:nvSpPr>
        <p:spPr/>
        <p:txBody>
          <a:bodyPr/>
          <a:lstStyle/>
          <a:p>
            <a:fld id="{D4078CA2-75EA-4F42-B0AF-FB0975373545}" type="slidenum">
              <a:rPr lang="en-US" altLang="en-US" smtClean="0"/>
              <a:pPr/>
              <a:t>27</a:t>
            </a:fld>
            <a:endParaRPr lang="en-US" altLang="en-US" dirty="0"/>
          </a:p>
        </p:txBody>
      </p:sp>
    </p:spTree>
    <p:extLst>
      <p:ext uri="{BB962C8B-B14F-4D97-AF65-F5344CB8AC3E}">
        <p14:creationId xmlns:p14="http://schemas.microsoft.com/office/powerpoint/2010/main" val="2943664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28</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Tree>
    <p:extLst>
      <p:ext uri="{BB962C8B-B14F-4D97-AF65-F5344CB8AC3E}">
        <p14:creationId xmlns:p14="http://schemas.microsoft.com/office/powerpoint/2010/main" val="391167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48EB04-0120-46CD-A838-4767E7CE7DB3}"/>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CF06F1D6-5CFE-4ACC-ADFE-82AD0B310F72}"/>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6" name="Title 1">
            <a:extLst>
              <a:ext uri="{FF2B5EF4-FFF2-40B4-BE49-F238E27FC236}">
                <a16:creationId xmlns:a16="http://schemas.microsoft.com/office/drawing/2014/main" id="{C5AC5548-9045-49E8-8063-55BAE1E577F0}"/>
              </a:ext>
            </a:extLst>
          </p:cNvPr>
          <p:cNvSpPr>
            <a:spLocks noGrp="1"/>
          </p:cNvSpPr>
          <p:nvPr>
            <p:ph type="title"/>
          </p:nvPr>
        </p:nvSpPr>
        <p:spPr>
          <a:xfrm>
            <a:off x="228600" y="465691"/>
            <a:ext cx="8686800" cy="427877"/>
          </a:xfrm>
        </p:spPr>
        <p:txBody>
          <a:bodyPr/>
          <a:lstStyle/>
          <a:p>
            <a:r>
              <a:rPr lang="en-US" dirty="0"/>
              <a:t>About Me:</a:t>
            </a:r>
          </a:p>
        </p:txBody>
      </p:sp>
      <p:sp>
        <p:nvSpPr>
          <p:cNvPr id="7" name="Content Placeholder 2">
            <a:extLst>
              <a:ext uri="{FF2B5EF4-FFF2-40B4-BE49-F238E27FC236}">
                <a16:creationId xmlns:a16="http://schemas.microsoft.com/office/drawing/2014/main" id="{409110BC-B0A2-424D-BAC8-42CDD0BCE115}"/>
              </a:ext>
            </a:extLst>
          </p:cNvPr>
          <p:cNvSpPr>
            <a:spLocks noGrp="1"/>
          </p:cNvSpPr>
          <p:nvPr>
            <p:ph idx="1"/>
          </p:nvPr>
        </p:nvSpPr>
        <p:spPr>
          <a:xfrm>
            <a:off x="228600" y="1043046"/>
            <a:ext cx="8672513" cy="4987867"/>
          </a:xfrm>
        </p:spPr>
        <p:txBody>
          <a:bodyPr/>
          <a:lstStyle/>
          <a:p>
            <a:r>
              <a:rPr lang="en-US" dirty="0"/>
              <a:t>Ioanis Kourbanis</a:t>
            </a:r>
          </a:p>
          <a:p>
            <a:pPr lvl="1"/>
            <a:r>
              <a:rPr lang="en-US" dirty="0"/>
              <a:t>Role in PIP II:</a:t>
            </a:r>
          </a:p>
          <a:p>
            <a:pPr lvl="2"/>
            <a:r>
              <a:rPr lang="en-US" dirty="0"/>
              <a:t>L2 Manager for Accelerator Complex Upgrades.</a:t>
            </a:r>
          </a:p>
          <a:p>
            <a:pPr lvl="1"/>
            <a:r>
              <a:rPr lang="en-US" dirty="0"/>
              <a:t>Relevant experience</a:t>
            </a:r>
          </a:p>
          <a:p>
            <a:pPr lvl="2"/>
            <a:r>
              <a:rPr lang="en-US" dirty="0"/>
              <a:t>Project Manager of two Muon Campus AIPs.</a:t>
            </a:r>
          </a:p>
          <a:p>
            <a:pPr lvl="2"/>
            <a:r>
              <a:rPr lang="en-US" dirty="0"/>
              <a:t>Level 3 Manager and CAM for the Main Injector Upgrades in the ANU </a:t>
            </a:r>
            <a:r>
              <a:rPr lang="en-US" dirty="0" err="1"/>
              <a:t>NOvA</a:t>
            </a:r>
            <a:r>
              <a:rPr lang="en-US" dirty="0"/>
              <a:t> Plan.</a:t>
            </a:r>
          </a:p>
          <a:p>
            <a:pPr lvl="2"/>
            <a:r>
              <a:rPr lang="en-US" dirty="0"/>
              <a:t>Main Injector Department Head.</a:t>
            </a:r>
          </a:p>
          <a:p>
            <a:pPr lvl="3"/>
            <a:r>
              <a:rPr lang="en-US" dirty="0"/>
              <a:t>In charge of machine upgrades to achieve 700 KW operation.</a:t>
            </a:r>
          </a:p>
        </p:txBody>
      </p:sp>
    </p:spTree>
    <p:extLst>
      <p:ext uri="{BB962C8B-B14F-4D97-AF65-F5344CB8AC3E}">
        <p14:creationId xmlns:p14="http://schemas.microsoft.com/office/powerpoint/2010/main" val="149925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121.05 L2 System Scope </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a:bodyPr>
          <a:lstStyle/>
          <a:p>
            <a:r>
              <a:rPr lang="en-US" dirty="0"/>
              <a:t>WBS Dictionary Definition: pip2-docdb #599</a:t>
            </a:r>
          </a:p>
          <a:p>
            <a:r>
              <a:rPr lang="en-US" sz="2800" dirty="0"/>
              <a:t>Labor, materials, travel, and costs associated with the management, design, procurement, fabrication, and installation of  and upgrades to the Booster, Recycler, and Main Injector to accommodate increased injection energy, increased intensity and higher repetition rates. Includes the design and installation of the beam line from the superconducting </a:t>
            </a:r>
            <a:r>
              <a:rPr lang="en-US" sz="2800" dirty="0" err="1"/>
              <a:t>Linac</a:t>
            </a:r>
            <a:r>
              <a:rPr lang="en-US" sz="2800" dirty="0"/>
              <a:t> to the Booster and the Beam absorber line and beam dump.</a:t>
            </a:r>
          </a:p>
          <a:p>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230240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121.05 L3  Systems Scope and Deliverables</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lnSpcReduction="10000"/>
          </a:bodyPr>
          <a:lstStyle/>
          <a:p>
            <a:r>
              <a:rPr lang="en-US" dirty="0"/>
              <a:t>WBS Dictionary Definition: pip2-docdb #599</a:t>
            </a:r>
          </a:p>
          <a:p>
            <a:r>
              <a:rPr lang="en-US" dirty="0"/>
              <a:t>L3 Systems</a:t>
            </a:r>
          </a:p>
          <a:p>
            <a:pPr lvl="1"/>
            <a:r>
              <a:rPr lang="en-US" dirty="0"/>
              <a:t>121.05.02 Transfer Line and Beam Absorber (BTLBA) </a:t>
            </a:r>
            <a:r>
              <a:rPr lang="en-US" sz="1600" dirty="0">
                <a:solidFill>
                  <a:srgbClr val="7030A0"/>
                </a:solidFill>
              </a:rPr>
              <a:t>NEW SCOPE</a:t>
            </a:r>
          </a:p>
          <a:p>
            <a:pPr lvl="2"/>
            <a:r>
              <a:rPr lang="en-US" dirty="0"/>
              <a:t>Beam Absorbers and Collimators</a:t>
            </a:r>
          </a:p>
          <a:p>
            <a:pPr lvl="2"/>
            <a:r>
              <a:rPr lang="en-US" dirty="0"/>
              <a:t>Beam optics and Lattice</a:t>
            </a:r>
          </a:p>
          <a:p>
            <a:pPr lvl="1"/>
            <a:r>
              <a:rPr lang="en-US" dirty="0"/>
              <a:t>121.05.03 Transfer Line Installation (</a:t>
            </a:r>
            <a:r>
              <a:rPr lang="en-US" dirty="0" err="1"/>
              <a:t>BTLInst</a:t>
            </a:r>
            <a:r>
              <a:rPr lang="en-US" dirty="0"/>
              <a:t>) </a:t>
            </a:r>
            <a:r>
              <a:rPr lang="en-US" sz="1600" dirty="0">
                <a:solidFill>
                  <a:srgbClr val="7030A0"/>
                </a:solidFill>
              </a:rPr>
              <a:t>NEW SCOPE</a:t>
            </a:r>
          </a:p>
          <a:p>
            <a:pPr lvl="2"/>
            <a:r>
              <a:rPr lang="en-US" dirty="0"/>
              <a:t>Installation Plan</a:t>
            </a:r>
          </a:p>
          <a:p>
            <a:pPr lvl="2"/>
            <a:r>
              <a:rPr lang="en-US" dirty="0"/>
              <a:t>Magnet stands</a:t>
            </a:r>
          </a:p>
          <a:p>
            <a:pPr lvl="1"/>
            <a:r>
              <a:rPr lang="en-US" dirty="0"/>
              <a:t>121.05.04  Booster (BSTR)</a:t>
            </a:r>
          </a:p>
          <a:p>
            <a:pPr lvl="2"/>
            <a:r>
              <a:rPr lang="en-US" dirty="0"/>
              <a:t>Booster Injection Girder</a:t>
            </a:r>
          </a:p>
          <a:p>
            <a:pPr lvl="3"/>
            <a:r>
              <a:rPr lang="en-US" dirty="0"/>
              <a:t>ORBUMP Magnets</a:t>
            </a:r>
          </a:p>
          <a:p>
            <a:pPr lvl="3"/>
            <a:r>
              <a:rPr lang="en-US" dirty="0"/>
              <a:t>Shorter Gradient Magnets</a:t>
            </a:r>
          </a:p>
          <a:p>
            <a:pPr lvl="3"/>
            <a:r>
              <a:rPr lang="en-US" dirty="0"/>
              <a:t>800 MeV Absorber</a:t>
            </a:r>
          </a:p>
          <a:p>
            <a:pPr lvl="2"/>
            <a:r>
              <a:rPr lang="en-US" dirty="0"/>
              <a:t>New Capacitor Banks for 20 Hz</a:t>
            </a:r>
          </a:p>
          <a:p>
            <a:pPr lvl="2"/>
            <a:r>
              <a:rPr lang="en-US" dirty="0"/>
              <a:t>Power Supplies for 20 Hz operation.</a:t>
            </a:r>
          </a:p>
          <a:p>
            <a:pPr marL="457200" lvl="1" indent="0">
              <a:buNone/>
            </a:pPr>
            <a:endParaRPr lang="en-US" dirty="0"/>
          </a:p>
          <a:p>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#1</a:t>
            </a:r>
          </a:p>
        </p:txBody>
      </p:sp>
    </p:spTree>
    <p:extLst>
      <p:ext uri="{BB962C8B-B14F-4D97-AF65-F5344CB8AC3E}">
        <p14:creationId xmlns:p14="http://schemas.microsoft.com/office/powerpoint/2010/main" val="248181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121.05 L3  Systems Scope and Deliverables</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a:bodyPr>
          <a:lstStyle/>
          <a:p>
            <a:r>
              <a:rPr lang="en-US" dirty="0"/>
              <a:t>WBS Dictionary Definition: pip2-docdb #599</a:t>
            </a:r>
          </a:p>
          <a:p>
            <a:r>
              <a:rPr lang="en-US" dirty="0"/>
              <a:t>L3 Systems</a:t>
            </a:r>
          </a:p>
          <a:p>
            <a:pPr lvl="1"/>
            <a:r>
              <a:rPr lang="en-US" dirty="0"/>
              <a:t>121.05.05   Main Injector and Recycler Ring (MIRR)</a:t>
            </a:r>
          </a:p>
          <a:p>
            <a:pPr lvl="2"/>
            <a:r>
              <a:rPr lang="en-US" dirty="0"/>
              <a:t>New Recycler RF cavities </a:t>
            </a:r>
          </a:p>
          <a:p>
            <a:pPr lvl="2"/>
            <a:r>
              <a:rPr lang="en-US" dirty="0"/>
              <a:t>Upgraded Main Injector RF Cavities</a:t>
            </a:r>
          </a:p>
          <a:p>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#1</a:t>
            </a:r>
          </a:p>
        </p:txBody>
      </p:sp>
    </p:spTree>
    <p:extLst>
      <p:ext uri="{BB962C8B-B14F-4D97-AF65-F5344CB8AC3E}">
        <p14:creationId xmlns:p14="http://schemas.microsoft.com/office/powerpoint/2010/main" val="124272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121.05 L2 System Requirements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139687"/>
            <a:ext cx="8915400" cy="4891226"/>
          </a:xfrm>
        </p:spPr>
        <p:txBody>
          <a:bodyPr/>
          <a:lstStyle/>
          <a:p>
            <a:r>
              <a:rPr lang="en-US" dirty="0"/>
              <a:t>Necessary to achieve 2 Objective Key Performance Parameters (2,3).</a:t>
            </a:r>
          </a:p>
          <a:p>
            <a:endParaRPr lang="en-US" dirty="0"/>
          </a:p>
          <a:p>
            <a:endParaRPr lang="en-US" dirty="0"/>
          </a:p>
          <a:p>
            <a:endParaRPr lang="en-US" dirty="0"/>
          </a:p>
          <a:p>
            <a:pPr lvl="1"/>
            <a:endParaRPr lang="en-US" dirty="0"/>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graphicFrame>
        <p:nvGraphicFramePr>
          <p:cNvPr id="2" name="Table 1">
            <a:extLst>
              <a:ext uri="{FF2B5EF4-FFF2-40B4-BE49-F238E27FC236}">
                <a16:creationId xmlns:a16="http://schemas.microsoft.com/office/drawing/2014/main" id="{8BD53B5B-BC38-445B-997A-B65E723E5774}"/>
              </a:ext>
            </a:extLst>
          </p:cNvPr>
          <p:cNvGraphicFramePr>
            <a:graphicFrameLocks noGrp="1"/>
          </p:cNvGraphicFramePr>
          <p:nvPr>
            <p:extLst>
              <p:ext uri="{D42A27DB-BD31-4B8C-83A1-F6EECF244321}">
                <p14:modId xmlns:p14="http://schemas.microsoft.com/office/powerpoint/2010/main" val="403151596"/>
              </p:ext>
            </p:extLst>
          </p:nvPr>
        </p:nvGraphicFramePr>
        <p:xfrm>
          <a:off x="579852" y="2445117"/>
          <a:ext cx="8170793" cy="3542726"/>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947416313"/>
                    </a:ext>
                  </a:extLst>
                </a:gridCol>
                <a:gridCol w="1761228">
                  <a:extLst>
                    <a:ext uri="{9D8B030D-6E8A-4147-A177-3AD203B41FA5}">
                      <a16:colId xmlns:a16="http://schemas.microsoft.com/office/drawing/2014/main" val="2865697973"/>
                    </a:ext>
                  </a:extLst>
                </a:gridCol>
                <a:gridCol w="3354849">
                  <a:extLst>
                    <a:ext uri="{9D8B030D-6E8A-4147-A177-3AD203B41FA5}">
                      <a16:colId xmlns:a16="http://schemas.microsoft.com/office/drawing/2014/main" val="3942793136"/>
                    </a:ext>
                  </a:extLst>
                </a:gridCol>
                <a:gridCol w="2892156">
                  <a:extLst>
                    <a:ext uri="{9D8B030D-6E8A-4147-A177-3AD203B41FA5}">
                      <a16:colId xmlns:a16="http://schemas.microsoft.com/office/drawing/2014/main" val="388337573"/>
                    </a:ext>
                  </a:extLst>
                </a:gridCol>
              </a:tblGrid>
              <a:tr h="260976">
                <a:tc>
                  <a:txBody>
                    <a:bodyPr/>
                    <a:lstStyle/>
                    <a:p>
                      <a:pPr marL="0" marR="0" indent="-2540" algn="ctr">
                        <a:spcBef>
                          <a:spcPts val="0"/>
                        </a:spcBef>
                        <a:spcAft>
                          <a:spcPts val="600"/>
                        </a:spcAft>
                      </a:pPr>
                      <a:r>
                        <a:rPr lang="en-US" sz="10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2540" algn="ctr">
                        <a:spcBef>
                          <a:spcPts val="0"/>
                        </a:spcBef>
                        <a:spcAft>
                          <a:spcPts val="600"/>
                        </a:spcAft>
                      </a:pPr>
                      <a:r>
                        <a:rPr lang="en-US" sz="1400" dirty="0">
                          <a:effectLst/>
                        </a:rPr>
                        <a:t>Description of Scope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Threshold KPP</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Objective KPP</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15625542"/>
                  </a:ext>
                </a:extLst>
              </a:tr>
              <a:tr h="765137">
                <a:tc>
                  <a:txBody>
                    <a:bodyPr/>
                    <a:lstStyle/>
                    <a:p>
                      <a:pPr marL="0" marR="0" algn="ctr">
                        <a:spcBef>
                          <a:spcPts val="0"/>
                        </a:spcBef>
                        <a:spcAft>
                          <a:spcPts val="600"/>
                        </a:spcAft>
                      </a:pPr>
                      <a:r>
                        <a:rPr lang="en-US" sz="1000" dirty="0">
                          <a:effectLst/>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b="1" dirty="0">
                          <a:effectLst/>
                        </a:rPr>
                        <a:t>SRF Linac Beam Energy</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a:spcBef>
                          <a:spcPts val="0"/>
                        </a:spcBef>
                        <a:spcAft>
                          <a:spcPts val="600"/>
                        </a:spcAft>
                      </a:pPr>
                      <a:r>
                        <a:rPr lang="en-US" sz="1400" strike="noStrike" dirty="0">
                          <a:effectLst/>
                        </a:rPr>
                        <a:t>6</a:t>
                      </a:r>
                      <a:r>
                        <a:rPr lang="en-US" sz="1400" dirty="0">
                          <a:effectLst/>
                        </a:rPr>
                        <a:t>00  MeV</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tab pos="2290763" algn="l"/>
                        </a:tabLst>
                        <a:defRPr/>
                      </a:pPr>
                      <a:r>
                        <a:rPr lang="en-US" sz="1400" dirty="0">
                          <a:effectLst/>
                        </a:rPr>
                        <a:t>800  MeV</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17815053"/>
                  </a:ext>
                </a:extLst>
              </a:tr>
              <a:tr h="656707">
                <a:tc>
                  <a:txBody>
                    <a:bodyPr/>
                    <a:lstStyle/>
                    <a:p>
                      <a:pPr marL="0" marR="0" algn="ctr" defTabSz="457200" rtl="0" eaLnBrk="1" latinLnBrk="0" hangingPunct="1">
                        <a:spcBef>
                          <a:spcPts val="0"/>
                        </a:spcBef>
                        <a:spcAft>
                          <a:spcPts val="600"/>
                        </a:spcAft>
                      </a:pPr>
                      <a:r>
                        <a:rPr lang="en-US" sz="1000" kern="1200" dirty="0">
                          <a:effectLst/>
                        </a:rPr>
                        <a:t>2</a:t>
                      </a:r>
                      <a:endParaRPr lang="en-US" sz="1000" b="1" kern="1200" dirty="0">
                        <a:solidFill>
                          <a:schemeClr val="lt1"/>
                        </a:solidFill>
                        <a:effectLst/>
                        <a:latin typeface="+mn-lt"/>
                        <a:ea typeface="+mn-ea"/>
                        <a:cs typeface="+mn-cs"/>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400" b="1" dirty="0">
                          <a:effectLst/>
                        </a:rPr>
                        <a:t>Linac Beam</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kern="1200" dirty="0">
                          <a:effectLst/>
                        </a:rPr>
                        <a:t>Beam delivered to the Beamline Dump</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tab pos="2290763" algn="l"/>
                        </a:tabLst>
                        <a:defRPr/>
                      </a:pPr>
                      <a:r>
                        <a:rPr lang="en-US" sz="1400" kern="1200" dirty="0">
                          <a:effectLst/>
                        </a:rPr>
                        <a:t>5.4</a:t>
                      </a:r>
                      <a:r>
                        <a:rPr lang="en-US" sz="1400" dirty="0">
                          <a:effectLst/>
                        </a:rPr>
                        <a:t>E12 particles</a:t>
                      </a:r>
                      <a:r>
                        <a:rPr lang="en-US" sz="1400" kern="1200" dirty="0">
                          <a:effectLst/>
                        </a:rPr>
                        <a:t> per pulse (H-) </a:t>
                      </a:r>
                      <a:r>
                        <a:rPr lang="en-US" sz="1400" dirty="0">
                          <a:effectLst/>
                        </a:rPr>
                        <a:t>at 20 Hz</a:t>
                      </a:r>
                      <a:r>
                        <a:rPr lang="en-US" sz="1400" kern="1200" dirty="0">
                          <a:effectLst/>
                        </a:rPr>
                        <a:t> beam delivered to the Beamline Dump</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74755751"/>
                  </a:ext>
                </a:extLst>
              </a:tr>
              <a:tr h="908935">
                <a:tc>
                  <a:txBody>
                    <a:bodyPr/>
                    <a:lstStyle/>
                    <a:p>
                      <a:pPr marL="0" marR="0" algn="ctr" defTabSz="457200" rtl="0" eaLnBrk="1" latinLnBrk="0" hangingPunct="1">
                        <a:spcBef>
                          <a:spcPts val="0"/>
                        </a:spcBef>
                        <a:spcAft>
                          <a:spcPts val="600"/>
                        </a:spcAft>
                      </a:pPr>
                      <a:r>
                        <a:rPr lang="en-US" sz="1000" kern="1200" dirty="0">
                          <a:effectLst/>
                        </a:rPr>
                        <a:t>3</a:t>
                      </a:r>
                      <a:endParaRPr lang="en-US" sz="10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600"/>
                        </a:spcAft>
                      </a:pPr>
                      <a:r>
                        <a:rPr lang="en-US" sz="1400" b="1" dirty="0">
                          <a:effectLst/>
                        </a:rPr>
                        <a:t>Booster/Recycler/Main Injector upgrades</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a:spcBef>
                          <a:spcPts val="0"/>
                        </a:spcBef>
                        <a:spcAft>
                          <a:spcPts val="600"/>
                        </a:spcAft>
                      </a:pPr>
                      <a:r>
                        <a:rPr lang="en-US" sz="1400" kern="1200" dirty="0">
                          <a:effectLst/>
                        </a:rPr>
                        <a:t>Booster injection region, Recycler RF upgrades, and Main Injector RF upgrades, hardware installed and tested without beam in respective machines. </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600"/>
                        </a:spcAft>
                      </a:pPr>
                      <a:r>
                        <a:rPr lang="en-US" sz="1400" kern="1200" dirty="0">
                          <a:effectLst/>
                        </a:rPr>
                        <a:t>Linac beam injected and circulated in the Booster </a:t>
                      </a:r>
                      <a:endParaRPr lang="en-US"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283926576"/>
                  </a:ext>
                </a:extLst>
              </a:tr>
              <a:tr h="950971">
                <a:tc>
                  <a:txBody>
                    <a:bodyPr/>
                    <a:lstStyle/>
                    <a:p>
                      <a:pPr marL="0" marR="0" algn="ctr" defTabSz="457200" rtl="0" eaLnBrk="1" latinLnBrk="0" hangingPunct="1">
                        <a:spcBef>
                          <a:spcPts val="0"/>
                        </a:spcBef>
                        <a:spcAft>
                          <a:spcPts val="600"/>
                        </a:spcAft>
                      </a:pPr>
                      <a:r>
                        <a:rPr lang="en-US" sz="1000" kern="1200" dirty="0">
                          <a:effectLst/>
                        </a:rPr>
                        <a:t>4</a:t>
                      </a:r>
                      <a:endParaRPr lang="en-US" sz="1000" b="1" kern="1200" dirty="0">
                        <a:solidFill>
                          <a:schemeClr val="lt1"/>
                        </a:solidFill>
                        <a:effectLst/>
                        <a:latin typeface="+mn-lt"/>
                        <a:ea typeface="+mn-ea"/>
                        <a:cs typeface="+mn-cs"/>
                      </a:endParaRPr>
                    </a:p>
                  </a:txBody>
                  <a:tcPr marL="68580" marR="68580" marT="0" marB="0" anchor="ctr"/>
                </a:tc>
                <a:tc>
                  <a:txBody>
                    <a:bodyPr/>
                    <a:lstStyle/>
                    <a:p>
                      <a:pPr marL="0" marR="0" algn="ctr" defTabSz="457200" rtl="0" eaLnBrk="1" latinLnBrk="0" hangingPunct="1">
                        <a:spcBef>
                          <a:spcPts val="0"/>
                        </a:spcBef>
                        <a:spcAft>
                          <a:spcPts val="600"/>
                        </a:spcAft>
                      </a:pPr>
                      <a:r>
                        <a:rPr lang="en-US" sz="1400" b="1" kern="1200" dirty="0">
                          <a:effectLst/>
                        </a:rPr>
                        <a:t>Cryogenic Infrastructure</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l" defTabSz="457200" rtl="0" eaLnBrk="1" latinLnBrk="0" hangingPunct="1">
                        <a:spcBef>
                          <a:spcPts val="0"/>
                        </a:spcBef>
                        <a:spcAft>
                          <a:spcPts val="600"/>
                        </a:spcAft>
                      </a:pPr>
                      <a:r>
                        <a:rPr lang="en-US" sz="1400" kern="1200" dirty="0">
                          <a:effectLst/>
                        </a:rPr>
                        <a:t>Cryogenic plant and associated distribution system are installed and capable to support cavities operation at 2 K</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kern="1200" dirty="0">
                          <a:effectLst/>
                        </a:rPr>
                        <a:t>Cryogenic system installed and is capable to support Linac operation in the CW mode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164365981"/>
                  </a:ext>
                </a:extLst>
              </a:tr>
            </a:tbl>
          </a:graphicData>
        </a:graphic>
      </p:graphicFrame>
      <p:sp>
        <p:nvSpPr>
          <p:cNvPr id="9" name="Rectangle 8">
            <a:extLst>
              <a:ext uri="{FF2B5EF4-FFF2-40B4-BE49-F238E27FC236}">
                <a16:creationId xmlns:a16="http://schemas.microsoft.com/office/drawing/2014/main" id="{375226E8-47FD-4F76-B13D-10167BCAA3AD}"/>
              </a:ext>
            </a:extLst>
          </p:cNvPr>
          <p:cNvSpPr/>
          <p:nvPr/>
        </p:nvSpPr>
        <p:spPr>
          <a:xfrm>
            <a:off x="579852" y="3429000"/>
            <a:ext cx="8170793" cy="1659835"/>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07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140676" y="442214"/>
            <a:ext cx="8686800" cy="427877"/>
          </a:xfrm>
        </p:spPr>
        <p:txBody>
          <a:bodyPr/>
          <a:lstStyle/>
          <a:p>
            <a:r>
              <a:rPr lang="en-US" dirty="0"/>
              <a:t>121.05 L3 Functional Requirements Specifications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043046"/>
            <a:ext cx="8672513" cy="4987867"/>
          </a:xfrm>
        </p:spPr>
        <p:txBody>
          <a:bodyPr/>
          <a:lstStyle/>
          <a:p>
            <a:pPr marL="0" indent="0">
              <a:buNone/>
            </a:pPr>
            <a:endParaRPr lang="en-US" dirty="0"/>
          </a:p>
          <a:p>
            <a:pPr lvl="1"/>
            <a:endParaRPr lang="en-US" dirty="0"/>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#1</a:t>
            </a:r>
          </a:p>
        </p:txBody>
      </p:sp>
      <p:graphicFrame>
        <p:nvGraphicFramePr>
          <p:cNvPr id="2" name="Table 1">
            <a:extLst>
              <a:ext uri="{FF2B5EF4-FFF2-40B4-BE49-F238E27FC236}">
                <a16:creationId xmlns:a16="http://schemas.microsoft.com/office/drawing/2014/main" id="{75D344A2-2A37-4C0C-8329-D67918C7BD20}"/>
              </a:ext>
            </a:extLst>
          </p:cNvPr>
          <p:cNvGraphicFramePr>
            <a:graphicFrameLocks noGrp="1"/>
          </p:cNvGraphicFramePr>
          <p:nvPr>
            <p:extLst>
              <p:ext uri="{D42A27DB-BD31-4B8C-83A1-F6EECF244321}">
                <p14:modId xmlns:p14="http://schemas.microsoft.com/office/powerpoint/2010/main" val="2107324611"/>
              </p:ext>
            </p:extLst>
          </p:nvPr>
        </p:nvGraphicFramePr>
        <p:xfrm>
          <a:off x="636588" y="1371173"/>
          <a:ext cx="8190888" cy="1880030"/>
        </p:xfrm>
        <a:graphic>
          <a:graphicData uri="http://schemas.openxmlformats.org/drawingml/2006/table">
            <a:tbl>
              <a:tblPr firstRow="1" bandRow="1">
                <a:tableStyleId>{5C22544A-7EE6-4342-B048-85BDC9FD1C3A}</a:tableStyleId>
              </a:tblPr>
              <a:tblGrid>
                <a:gridCol w="1330780">
                  <a:extLst>
                    <a:ext uri="{9D8B030D-6E8A-4147-A177-3AD203B41FA5}">
                      <a16:colId xmlns:a16="http://schemas.microsoft.com/office/drawing/2014/main" val="2839377238"/>
                    </a:ext>
                  </a:extLst>
                </a:gridCol>
                <a:gridCol w="4129812">
                  <a:extLst>
                    <a:ext uri="{9D8B030D-6E8A-4147-A177-3AD203B41FA5}">
                      <a16:colId xmlns:a16="http://schemas.microsoft.com/office/drawing/2014/main" val="1516691659"/>
                    </a:ext>
                  </a:extLst>
                </a:gridCol>
                <a:gridCol w="2730296">
                  <a:extLst>
                    <a:ext uri="{9D8B030D-6E8A-4147-A177-3AD203B41FA5}">
                      <a16:colId xmlns:a16="http://schemas.microsoft.com/office/drawing/2014/main" val="3823027999"/>
                    </a:ext>
                  </a:extLst>
                </a:gridCol>
              </a:tblGrid>
              <a:tr h="376006">
                <a:tc>
                  <a:txBody>
                    <a:bodyPr/>
                    <a:lstStyle/>
                    <a:p>
                      <a:r>
                        <a:rPr lang="en-US" dirty="0"/>
                        <a:t>WBS #</a:t>
                      </a:r>
                    </a:p>
                  </a:txBody>
                  <a:tcPr/>
                </a:tc>
                <a:tc>
                  <a:txBody>
                    <a:bodyPr/>
                    <a:lstStyle/>
                    <a:p>
                      <a:r>
                        <a:rPr lang="en-US" dirty="0"/>
                        <a:t>L3 System</a:t>
                      </a:r>
                    </a:p>
                  </a:txBody>
                  <a:tcPr/>
                </a:tc>
                <a:tc>
                  <a:txBody>
                    <a:bodyPr/>
                    <a:lstStyle/>
                    <a:p>
                      <a:r>
                        <a:rPr lang="en-US" dirty="0" err="1"/>
                        <a:t>TeamCenter</a:t>
                      </a:r>
                      <a:r>
                        <a:rPr lang="en-US" dirty="0"/>
                        <a:t> ED#</a:t>
                      </a:r>
                    </a:p>
                  </a:txBody>
                  <a:tcPr/>
                </a:tc>
                <a:extLst>
                  <a:ext uri="{0D108BD9-81ED-4DB2-BD59-A6C34878D82A}">
                    <a16:rowId xmlns:a16="http://schemas.microsoft.com/office/drawing/2014/main" val="3136690064"/>
                  </a:ext>
                </a:extLst>
              </a:tr>
              <a:tr h="376006">
                <a:tc>
                  <a:txBody>
                    <a:bodyPr/>
                    <a:lstStyle/>
                    <a:p>
                      <a:r>
                        <a:rPr lang="en-US" dirty="0"/>
                        <a:t>121.05.02</a:t>
                      </a:r>
                    </a:p>
                  </a:txBody>
                  <a:tcPr/>
                </a:tc>
                <a:tc>
                  <a:txBody>
                    <a:bodyPr/>
                    <a:lstStyle/>
                    <a:p>
                      <a:r>
                        <a:rPr lang="en-US" dirty="0"/>
                        <a:t>Beam Transfer line and Beam Absorber</a:t>
                      </a:r>
                    </a:p>
                  </a:txBody>
                  <a:tcPr/>
                </a:tc>
                <a:tc>
                  <a:txBody>
                    <a:bodyPr/>
                    <a:lstStyle/>
                    <a:p>
                      <a:r>
                        <a:rPr lang="en-US" dirty="0"/>
                        <a:t>8140</a:t>
                      </a:r>
                    </a:p>
                  </a:txBody>
                  <a:tcPr/>
                </a:tc>
                <a:extLst>
                  <a:ext uri="{0D108BD9-81ED-4DB2-BD59-A6C34878D82A}">
                    <a16:rowId xmlns:a16="http://schemas.microsoft.com/office/drawing/2014/main" val="2410831903"/>
                  </a:ext>
                </a:extLst>
              </a:tr>
              <a:tr h="376006">
                <a:tc>
                  <a:txBody>
                    <a:bodyPr/>
                    <a:lstStyle/>
                    <a:p>
                      <a:r>
                        <a:rPr lang="en-US" dirty="0"/>
                        <a:t>121.05.03</a:t>
                      </a:r>
                    </a:p>
                  </a:txBody>
                  <a:tcPr/>
                </a:tc>
                <a:tc>
                  <a:txBody>
                    <a:bodyPr/>
                    <a:lstStyle/>
                    <a:p>
                      <a:r>
                        <a:rPr lang="en-US" dirty="0"/>
                        <a:t>Beam </a:t>
                      </a:r>
                      <a:r>
                        <a:rPr lang="en-US" dirty="0" err="1"/>
                        <a:t>transferline</a:t>
                      </a:r>
                      <a:r>
                        <a:rPr lang="en-US" dirty="0"/>
                        <a:t> Installation</a:t>
                      </a:r>
                    </a:p>
                  </a:txBody>
                  <a:tcPr/>
                </a:tc>
                <a:tc>
                  <a:txBody>
                    <a:bodyPr/>
                    <a:lstStyle/>
                    <a:p>
                      <a:r>
                        <a:rPr lang="en-US" dirty="0"/>
                        <a:t>8080</a:t>
                      </a:r>
                    </a:p>
                  </a:txBody>
                  <a:tcPr/>
                </a:tc>
                <a:extLst>
                  <a:ext uri="{0D108BD9-81ED-4DB2-BD59-A6C34878D82A}">
                    <a16:rowId xmlns:a16="http://schemas.microsoft.com/office/drawing/2014/main" val="253455151"/>
                  </a:ext>
                </a:extLst>
              </a:tr>
              <a:tr h="376006">
                <a:tc>
                  <a:txBody>
                    <a:bodyPr/>
                    <a:lstStyle/>
                    <a:p>
                      <a:r>
                        <a:rPr lang="en-US" dirty="0"/>
                        <a:t>121.05.04</a:t>
                      </a:r>
                    </a:p>
                  </a:txBody>
                  <a:tcPr/>
                </a:tc>
                <a:tc>
                  <a:txBody>
                    <a:bodyPr/>
                    <a:lstStyle/>
                    <a:p>
                      <a:r>
                        <a:rPr lang="en-US" dirty="0"/>
                        <a:t>Booster (BSTR)</a:t>
                      </a:r>
                    </a:p>
                  </a:txBody>
                  <a:tcPr/>
                </a:tc>
                <a:tc>
                  <a:txBody>
                    <a:bodyPr/>
                    <a:lstStyle/>
                    <a:p>
                      <a:r>
                        <a:rPr lang="en-US" dirty="0"/>
                        <a:t>7865</a:t>
                      </a:r>
                    </a:p>
                  </a:txBody>
                  <a:tcPr/>
                </a:tc>
                <a:extLst>
                  <a:ext uri="{0D108BD9-81ED-4DB2-BD59-A6C34878D82A}">
                    <a16:rowId xmlns:a16="http://schemas.microsoft.com/office/drawing/2014/main" val="3142859677"/>
                  </a:ext>
                </a:extLst>
              </a:tr>
              <a:tr h="376006">
                <a:tc>
                  <a:txBody>
                    <a:bodyPr/>
                    <a:lstStyle/>
                    <a:p>
                      <a:r>
                        <a:rPr lang="en-US" dirty="0"/>
                        <a:t>121.05.05</a:t>
                      </a:r>
                    </a:p>
                  </a:txBody>
                  <a:tcPr/>
                </a:tc>
                <a:tc>
                  <a:txBody>
                    <a:bodyPr/>
                    <a:lstStyle/>
                    <a:p>
                      <a:r>
                        <a:rPr lang="en-US" dirty="0"/>
                        <a:t>MI and RR Ring</a:t>
                      </a:r>
                    </a:p>
                  </a:txBody>
                  <a:tcPr/>
                </a:tc>
                <a:tc>
                  <a:txBody>
                    <a:bodyPr/>
                    <a:lstStyle/>
                    <a:p>
                      <a:r>
                        <a:rPr lang="en-US" dirty="0"/>
                        <a:t>8096</a:t>
                      </a:r>
                    </a:p>
                  </a:txBody>
                  <a:tcPr/>
                </a:tc>
                <a:extLst>
                  <a:ext uri="{0D108BD9-81ED-4DB2-BD59-A6C34878D82A}">
                    <a16:rowId xmlns:a16="http://schemas.microsoft.com/office/drawing/2014/main" val="2758716200"/>
                  </a:ext>
                </a:extLst>
              </a:tr>
            </a:tbl>
          </a:graphicData>
        </a:graphic>
      </p:graphicFrame>
    </p:spTree>
    <p:extLst>
      <p:ext uri="{BB962C8B-B14F-4D97-AF65-F5344CB8AC3E}">
        <p14:creationId xmlns:p14="http://schemas.microsoft.com/office/powerpoint/2010/main" val="183205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60CA1D-5CE0-4FDB-8758-E0A455B7708B}"/>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6CE647B2-8E6E-4485-8466-2EBB7112877E}"/>
              </a:ext>
            </a:extLst>
          </p:cNvPr>
          <p:cNvSpPr>
            <a:spLocks noGrp="1"/>
          </p:cNvSpPr>
          <p:nvPr>
            <p:ph type="sldNum" sz="quarter" idx="12"/>
          </p:nvPr>
        </p:nvSpPr>
        <p:spPr/>
        <p:txBody>
          <a:bodyPr/>
          <a:lstStyle/>
          <a:p>
            <a:fld id="{D4078CA2-75EA-4F42-B0AF-FB0975373545}" type="slidenum">
              <a:rPr lang="en-US" altLang="en-US" smtClean="0"/>
              <a:pPr/>
              <a:t>9</a:t>
            </a:fld>
            <a:endParaRPr lang="en-US" altLang="en-US" dirty="0"/>
          </a:p>
        </p:txBody>
      </p:sp>
      <p:sp>
        <p:nvSpPr>
          <p:cNvPr id="6" name="Title 1">
            <a:extLst>
              <a:ext uri="{FF2B5EF4-FFF2-40B4-BE49-F238E27FC236}">
                <a16:creationId xmlns:a16="http://schemas.microsoft.com/office/drawing/2014/main" id="{15C721FD-87A7-4920-8B9F-77CEF73B97DB}"/>
              </a:ext>
            </a:extLst>
          </p:cNvPr>
          <p:cNvSpPr>
            <a:spLocks noGrp="1"/>
          </p:cNvSpPr>
          <p:nvPr>
            <p:ph type="title"/>
          </p:nvPr>
        </p:nvSpPr>
        <p:spPr>
          <a:xfrm>
            <a:off x="228600" y="465691"/>
            <a:ext cx="8686800" cy="427877"/>
          </a:xfrm>
        </p:spPr>
        <p:txBody>
          <a:bodyPr/>
          <a:lstStyle/>
          <a:p>
            <a:r>
              <a:rPr lang="en-US" dirty="0"/>
              <a:t>121.05 L3 Interface Control Documents</a:t>
            </a:r>
          </a:p>
        </p:txBody>
      </p:sp>
      <p:sp>
        <p:nvSpPr>
          <p:cNvPr id="7" name="Content Placeholder 2">
            <a:extLst>
              <a:ext uri="{FF2B5EF4-FFF2-40B4-BE49-F238E27FC236}">
                <a16:creationId xmlns:a16="http://schemas.microsoft.com/office/drawing/2014/main" id="{F5ECA638-7E29-4770-AA30-E7E573C4C7E3}"/>
              </a:ext>
            </a:extLst>
          </p:cNvPr>
          <p:cNvSpPr>
            <a:spLocks noGrp="1"/>
          </p:cNvSpPr>
          <p:nvPr>
            <p:ph idx="1"/>
          </p:nvPr>
        </p:nvSpPr>
        <p:spPr>
          <a:xfrm>
            <a:off x="228600" y="1043046"/>
            <a:ext cx="8672513" cy="4987867"/>
          </a:xfrm>
        </p:spPr>
        <p:txBody>
          <a:bodyPr>
            <a:normAutofit/>
          </a:bodyPr>
          <a:lstStyle/>
          <a:p>
            <a:endParaRPr lang="en-US" dirty="0"/>
          </a:p>
          <a:p>
            <a:pPr lvl="0"/>
            <a:r>
              <a:rPr lang="en-US" u="sng" dirty="0"/>
              <a:t>Project Interfaces </a:t>
            </a:r>
            <a:r>
              <a:rPr lang="en-US" dirty="0"/>
              <a:t>  </a:t>
            </a:r>
            <a:r>
              <a:rPr lang="en-US" i="1" dirty="0"/>
              <a:t>(Managed through PIP-II processes)</a:t>
            </a:r>
            <a:endParaRPr lang="en-US" dirty="0"/>
          </a:p>
          <a:p>
            <a:pPr lvl="1"/>
            <a:r>
              <a:rPr lang="en-US" dirty="0"/>
              <a:t>WBS 121.03 - Accelerator Systems</a:t>
            </a:r>
          </a:p>
          <a:p>
            <a:pPr lvl="1"/>
            <a:r>
              <a:rPr lang="en-US" dirty="0"/>
              <a:t>WBS 121.05 - </a:t>
            </a:r>
            <a:r>
              <a:rPr lang="en-US" dirty="0" err="1"/>
              <a:t>Linac</a:t>
            </a:r>
            <a:r>
              <a:rPr lang="en-US" dirty="0"/>
              <a:t> Installation and Commissioning</a:t>
            </a:r>
          </a:p>
          <a:p>
            <a:pPr lvl="1"/>
            <a:r>
              <a:rPr lang="en-US" dirty="0"/>
              <a:t>WBS 121.06 – Conventional Facilities</a:t>
            </a:r>
          </a:p>
          <a:p>
            <a:pPr lvl="2"/>
            <a:endParaRPr lang="en-US" dirty="0"/>
          </a:p>
        </p:txBody>
      </p:sp>
      <p:sp>
        <p:nvSpPr>
          <p:cNvPr id="11" name="TextBox 10">
            <a:extLst>
              <a:ext uri="{FF2B5EF4-FFF2-40B4-BE49-F238E27FC236}">
                <a16:creationId xmlns:a16="http://schemas.microsoft.com/office/drawing/2014/main" id="{0311CB2E-C077-4DC1-9EAE-728E57AAD13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graphicFrame>
        <p:nvGraphicFramePr>
          <p:cNvPr id="2" name="Table 1">
            <a:extLst>
              <a:ext uri="{FF2B5EF4-FFF2-40B4-BE49-F238E27FC236}">
                <a16:creationId xmlns:a16="http://schemas.microsoft.com/office/drawing/2014/main" id="{2B992D2D-F008-4CA1-A2B1-F0313EE88164}"/>
              </a:ext>
            </a:extLst>
          </p:cNvPr>
          <p:cNvGraphicFramePr>
            <a:graphicFrameLocks noGrp="1"/>
          </p:cNvGraphicFramePr>
          <p:nvPr>
            <p:extLst>
              <p:ext uri="{D42A27DB-BD31-4B8C-83A1-F6EECF244321}">
                <p14:modId xmlns:p14="http://schemas.microsoft.com/office/powerpoint/2010/main" val="673608893"/>
              </p:ext>
            </p:extLst>
          </p:nvPr>
        </p:nvGraphicFramePr>
        <p:xfrm>
          <a:off x="628650" y="3299790"/>
          <a:ext cx="8190888" cy="2515165"/>
        </p:xfrm>
        <a:graphic>
          <a:graphicData uri="http://schemas.openxmlformats.org/drawingml/2006/table">
            <a:tbl>
              <a:tblPr firstRow="1" bandRow="1">
                <a:tableStyleId>{5C22544A-7EE6-4342-B048-85BDC9FD1C3A}</a:tableStyleId>
              </a:tblPr>
              <a:tblGrid>
                <a:gridCol w="1330780">
                  <a:extLst>
                    <a:ext uri="{9D8B030D-6E8A-4147-A177-3AD203B41FA5}">
                      <a16:colId xmlns:a16="http://schemas.microsoft.com/office/drawing/2014/main" val="1932744698"/>
                    </a:ext>
                  </a:extLst>
                </a:gridCol>
                <a:gridCol w="4129812">
                  <a:extLst>
                    <a:ext uri="{9D8B030D-6E8A-4147-A177-3AD203B41FA5}">
                      <a16:colId xmlns:a16="http://schemas.microsoft.com/office/drawing/2014/main" val="262798522"/>
                    </a:ext>
                  </a:extLst>
                </a:gridCol>
                <a:gridCol w="2730296">
                  <a:extLst>
                    <a:ext uri="{9D8B030D-6E8A-4147-A177-3AD203B41FA5}">
                      <a16:colId xmlns:a16="http://schemas.microsoft.com/office/drawing/2014/main" val="3385370024"/>
                    </a:ext>
                  </a:extLst>
                </a:gridCol>
              </a:tblGrid>
              <a:tr h="503033">
                <a:tc>
                  <a:txBody>
                    <a:bodyPr/>
                    <a:lstStyle/>
                    <a:p>
                      <a:r>
                        <a:rPr lang="en-US" dirty="0"/>
                        <a:t>WBS #</a:t>
                      </a:r>
                    </a:p>
                  </a:txBody>
                  <a:tcPr/>
                </a:tc>
                <a:tc>
                  <a:txBody>
                    <a:bodyPr/>
                    <a:lstStyle/>
                    <a:p>
                      <a:r>
                        <a:rPr lang="en-US" dirty="0"/>
                        <a:t>L3 System</a:t>
                      </a:r>
                    </a:p>
                  </a:txBody>
                  <a:tcPr/>
                </a:tc>
                <a:tc>
                  <a:txBody>
                    <a:bodyPr/>
                    <a:lstStyle/>
                    <a:p>
                      <a:r>
                        <a:rPr lang="en-US" dirty="0" err="1"/>
                        <a:t>TeamCenter</a:t>
                      </a:r>
                      <a:r>
                        <a:rPr lang="en-US" dirty="0"/>
                        <a:t> ED#</a:t>
                      </a:r>
                    </a:p>
                  </a:txBody>
                  <a:tcPr/>
                </a:tc>
                <a:extLst>
                  <a:ext uri="{0D108BD9-81ED-4DB2-BD59-A6C34878D82A}">
                    <a16:rowId xmlns:a16="http://schemas.microsoft.com/office/drawing/2014/main" val="758998250"/>
                  </a:ext>
                </a:extLst>
              </a:tr>
              <a:tr h="503033">
                <a:tc>
                  <a:txBody>
                    <a:bodyPr/>
                    <a:lstStyle/>
                    <a:p>
                      <a:r>
                        <a:rPr lang="en-US" dirty="0"/>
                        <a:t>121.05.02</a:t>
                      </a:r>
                    </a:p>
                  </a:txBody>
                  <a:tcPr/>
                </a:tc>
                <a:tc>
                  <a:txBody>
                    <a:bodyPr/>
                    <a:lstStyle/>
                    <a:p>
                      <a:r>
                        <a:rPr lang="en-US" dirty="0"/>
                        <a:t>Beam Transfer line and Beam Absorber</a:t>
                      </a:r>
                    </a:p>
                  </a:txBody>
                  <a:tcPr/>
                </a:tc>
                <a:tc>
                  <a:txBody>
                    <a:bodyPr/>
                    <a:lstStyle/>
                    <a:p>
                      <a:pPr algn="ctr"/>
                      <a:r>
                        <a:rPr lang="en-US" dirty="0"/>
                        <a:t>7705</a:t>
                      </a:r>
                    </a:p>
                  </a:txBody>
                  <a:tcPr/>
                </a:tc>
                <a:extLst>
                  <a:ext uri="{0D108BD9-81ED-4DB2-BD59-A6C34878D82A}">
                    <a16:rowId xmlns:a16="http://schemas.microsoft.com/office/drawing/2014/main" val="3874298493"/>
                  </a:ext>
                </a:extLst>
              </a:tr>
              <a:tr h="503033">
                <a:tc>
                  <a:txBody>
                    <a:bodyPr/>
                    <a:lstStyle/>
                    <a:p>
                      <a:r>
                        <a:rPr lang="en-US" dirty="0"/>
                        <a:t>121.05.03</a:t>
                      </a:r>
                    </a:p>
                  </a:txBody>
                  <a:tcPr/>
                </a:tc>
                <a:tc>
                  <a:txBody>
                    <a:bodyPr/>
                    <a:lstStyle/>
                    <a:p>
                      <a:r>
                        <a:rPr lang="en-US" dirty="0"/>
                        <a:t>Beam </a:t>
                      </a:r>
                      <a:r>
                        <a:rPr lang="en-US" dirty="0" err="1"/>
                        <a:t>transferline</a:t>
                      </a:r>
                      <a:r>
                        <a:rPr lang="en-US" dirty="0"/>
                        <a:t> Installation</a:t>
                      </a:r>
                    </a:p>
                  </a:txBody>
                  <a:tcPr/>
                </a:tc>
                <a:tc>
                  <a:txBody>
                    <a:bodyPr/>
                    <a:lstStyle/>
                    <a:p>
                      <a:pPr algn="ctr"/>
                      <a:r>
                        <a:rPr lang="en-US" dirty="0"/>
                        <a:t>7706</a:t>
                      </a:r>
                    </a:p>
                  </a:txBody>
                  <a:tcPr/>
                </a:tc>
                <a:extLst>
                  <a:ext uri="{0D108BD9-81ED-4DB2-BD59-A6C34878D82A}">
                    <a16:rowId xmlns:a16="http://schemas.microsoft.com/office/drawing/2014/main" val="44572979"/>
                  </a:ext>
                </a:extLst>
              </a:tr>
              <a:tr h="503033">
                <a:tc>
                  <a:txBody>
                    <a:bodyPr/>
                    <a:lstStyle/>
                    <a:p>
                      <a:r>
                        <a:rPr lang="en-US" dirty="0"/>
                        <a:t>121.05.04</a:t>
                      </a:r>
                    </a:p>
                  </a:txBody>
                  <a:tcPr/>
                </a:tc>
                <a:tc>
                  <a:txBody>
                    <a:bodyPr/>
                    <a:lstStyle/>
                    <a:p>
                      <a:r>
                        <a:rPr lang="en-US" dirty="0"/>
                        <a:t>Booster (BSTR)</a:t>
                      </a:r>
                    </a:p>
                  </a:txBody>
                  <a:tcPr/>
                </a:tc>
                <a:tc>
                  <a:txBody>
                    <a:bodyPr/>
                    <a:lstStyle/>
                    <a:p>
                      <a:pPr algn="ctr"/>
                      <a:r>
                        <a:rPr lang="en-US" dirty="0"/>
                        <a:t>7703</a:t>
                      </a:r>
                    </a:p>
                  </a:txBody>
                  <a:tcPr/>
                </a:tc>
                <a:extLst>
                  <a:ext uri="{0D108BD9-81ED-4DB2-BD59-A6C34878D82A}">
                    <a16:rowId xmlns:a16="http://schemas.microsoft.com/office/drawing/2014/main" val="3735326143"/>
                  </a:ext>
                </a:extLst>
              </a:tr>
              <a:tr h="503033">
                <a:tc>
                  <a:txBody>
                    <a:bodyPr/>
                    <a:lstStyle/>
                    <a:p>
                      <a:r>
                        <a:rPr lang="en-US" dirty="0"/>
                        <a:t>121.05.05</a:t>
                      </a:r>
                    </a:p>
                  </a:txBody>
                  <a:tcPr/>
                </a:tc>
                <a:tc>
                  <a:txBody>
                    <a:bodyPr/>
                    <a:lstStyle/>
                    <a:p>
                      <a:r>
                        <a:rPr lang="en-US" dirty="0"/>
                        <a:t>MI and RR Ring</a:t>
                      </a:r>
                    </a:p>
                  </a:txBody>
                  <a:tcPr/>
                </a:tc>
                <a:tc>
                  <a:txBody>
                    <a:bodyPr/>
                    <a:lstStyle/>
                    <a:p>
                      <a:pPr algn="ctr"/>
                      <a:r>
                        <a:rPr lang="en-US" dirty="0"/>
                        <a:t>7704</a:t>
                      </a:r>
                    </a:p>
                  </a:txBody>
                  <a:tcPr/>
                </a:tc>
                <a:extLst>
                  <a:ext uri="{0D108BD9-81ED-4DB2-BD59-A6C34878D82A}">
                    <a16:rowId xmlns:a16="http://schemas.microsoft.com/office/drawing/2014/main" val="2048165353"/>
                  </a:ext>
                </a:extLst>
              </a:tr>
            </a:tbl>
          </a:graphicData>
        </a:graphic>
      </p:graphicFrame>
    </p:spTree>
    <p:extLst>
      <p:ext uri="{BB962C8B-B14F-4D97-AF65-F5344CB8AC3E}">
        <p14:creationId xmlns:p14="http://schemas.microsoft.com/office/powerpoint/2010/main" val="379485878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25166</TotalTime>
  <Words>1976</Words>
  <Application>Microsoft Office PowerPoint</Application>
  <PresentationFormat>On-screen Show (4:3)</PresentationFormat>
  <Paragraphs>474</Paragraphs>
  <Slides>28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MS PGothic</vt:lpstr>
      <vt:lpstr>Arial</vt:lpstr>
      <vt:lpstr>Calibri</vt:lpstr>
      <vt:lpstr>Geneva</vt:lpstr>
      <vt:lpstr>Helvetica</vt:lpstr>
      <vt:lpstr>Palatino Linotype</vt:lpstr>
      <vt:lpstr>Times New Roman</vt:lpstr>
      <vt:lpstr>Wingdings</vt:lpstr>
      <vt:lpstr>Fermilab_PPT_090815</vt:lpstr>
      <vt:lpstr>1_Fermilab_PPT_090815</vt:lpstr>
      <vt:lpstr>PowerPoint Presentation</vt:lpstr>
      <vt:lpstr>Outline</vt:lpstr>
      <vt:lpstr>About Me:</vt:lpstr>
      <vt:lpstr>121.05 L2 System Scope </vt:lpstr>
      <vt:lpstr>121.05 L3  Systems Scope and Deliverables</vt:lpstr>
      <vt:lpstr>121.05 L3  Systems Scope and Deliverables</vt:lpstr>
      <vt:lpstr>121.05 L2 System Requirements</vt:lpstr>
      <vt:lpstr>121.05 L3 Functional Requirements Specifications</vt:lpstr>
      <vt:lpstr>121.05 L3 Interface Control Documents</vt:lpstr>
      <vt:lpstr>Preliminary Design and Design Maturity</vt:lpstr>
      <vt:lpstr>Preliminary Design and Design Maturity</vt:lpstr>
      <vt:lpstr>Design Review Plan</vt:lpstr>
      <vt:lpstr>T5 Milestones</vt:lpstr>
      <vt:lpstr>Progress to date</vt:lpstr>
      <vt:lpstr>Progress to date (Beam line Absorber)</vt:lpstr>
      <vt:lpstr>Progress to date</vt:lpstr>
      <vt:lpstr>Progress to date (MI RF)</vt:lpstr>
      <vt:lpstr>Progress to date (Booster Injection)</vt:lpstr>
      <vt:lpstr>Organization</vt:lpstr>
      <vt:lpstr>Next Steps toward CD-2/3a</vt:lpstr>
      <vt:lpstr>ESH</vt:lpstr>
      <vt:lpstr>Quality Management</vt:lpstr>
      <vt:lpstr>WBS 121.05 Risk Management</vt:lpstr>
      <vt:lpstr>Response to Recommendations</vt:lpstr>
      <vt:lpstr>Response to Recommendations</vt:lpstr>
      <vt:lpstr>Breakout Sessions (Wednesday Dec. 5th)</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Ioanis Kourbanis x4423 09037N</cp:lastModifiedBy>
  <cp:revision>329</cp:revision>
  <cp:lastPrinted>2014-01-20T19:40:21Z</cp:lastPrinted>
  <dcterms:created xsi:type="dcterms:W3CDTF">2014-01-03T20:18:13Z</dcterms:created>
  <dcterms:modified xsi:type="dcterms:W3CDTF">2018-12-03T23:03:27Z</dcterms:modified>
</cp:coreProperties>
</file>