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7"/>
  </p:notesMasterIdLst>
  <p:handoutMasterIdLst>
    <p:handoutMasterId r:id="rId28"/>
  </p:handoutMasterIdLst>
  <p:sldIdLst>
    <p:sldId id="597" r:id="rId2"/>
    <p:sldId id="598" r:id="rId3"/>
    <p:sldId id="599" r:id="rId4"/>
    <p:sldId id="600" r:id="rId5"/>
    <p:sldId id="617" r:id="rId6"/>
    <p:sldId id="618" r:id="rId7"/>
    <p:sldId id="619" r:id="rId8"/>
    <p:sldId id="602" r:id="rId9"/>
    <p:sldId id="603" r:id="rId10"/>
    <p:sldId id="621" r:id="rId11"/>
    <p:sldId id="604" r:id="rId12"/>
    <p:sldId id="605" r:id="rId13"/>
    <p:sldId id="620" r:id="rId14"/>
    <p:sldId id="606" r:id="rId15"/>
    <p:sldId id="607" r:id="rId16"/>
    <p:sldId id="622" r:id="rId17"/>
    <p:sldId id="623" r:id="rId18"/>
    <p:sldId id="624" r:id="rId19"/>
    <p:sldId id="608" r:id="rId20"/>
    <p:sldId id="614" r:id="rId21"/>
    <p:sldId id="658" r:id="rId22"/>
    <p:sldId id="610" r:id="rId23"/>
    <p:sldId id="611" r:id="rId24"/>
    <p:sldId id="616" r:id="rId25"/>
    <p:sldId id="613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5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0504E"/>
    <a:srgbClr val="4E4E4E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42" autoAdjust="0"/>
    <p:restoredTop sz="93155"/>
  </p:normalViewPr>
  <p:slideViewPr>
    <p:cSldViewPr snapToGrid="0" snapToObjects="1" showGuides="1">
      <p:cViewPr varScale="1">
        <p:scale>
          <a:sx n="129" d="100"/>
          <a:sy n="129" d="100"/>
        </p:scale>
        <p:origin x="1522" y="11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Mention that these flow down from Global Requirement Document (</a:t>
            </a:r>
            <a:r>
              <a:rPr lang="en-US" dirty="0" err="1"/>
              <a:t>TeamCenter</a:t>
            </a:r>
            <a:r>
              <a:rPr lang="en-US" dirty="0"/>
              <a:t> </a:t>
            </a:r>
            <a:r>
              <a:rPr lang="en-US" sz="1200" dirty="0">
                <a:solidFill>
                  <a:srgbClr val="C00000"/>
                </a:solidFill>
              </a:rPr>
              <a:t>ED0008053)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20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01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02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93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1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54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12/04/2018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12/04/2018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12/04/2018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12/04/2018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12/04/2018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12/04/2018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M. Kaducak| Performance Oversight Group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566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 userDrawn="1"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4385A-2640-462D-A0F9-1CDE8B819E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832" b="18411"/>
          <a:stretch/>
        </p:blipFill>
        <p:spPr>
          <a:xfrm>
            <a:off x="-17761" y="840137"/>
            <a:ext cx="9189720" cy="33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7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12/04/2018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Kaducak| Performance Oversight Group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pic>
        <p:nvPicPr>
          <p:cNvPr id="13" name="Picture 6" descr="FermiLogo_RGB_NALBlue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84" y="6258863"/>
            <a:ext cx="1094716" cy="19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D3B64A-EA5B-4BBD-B33D-FBB4702EA30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161" y="6204352"/>
            <a:ext cx="1119436" cy="4406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159D21-C2A4-4927-8486-65CB7942BD35}"/>
              </a:ext>
            </a:extLst>
          </p:cNvPr>
          <p:cNvGrpSpPr/>
          <p:nvPr userDrawn="1"/>
        </p:nvGrpSpPr>
        <p:grpSpPr>
          <a:xfrm>
            <a:off x="215900" y="6203027"/>
            <a:ext cx="8720277" cy="440660"/>
            <a:chOff x="215900" y="6203027"/>
            <a:chExt cx="8720277" cy="44066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215900" y="6362733"/>
              <a:ext cx="7538966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C8BDFB-BD51-4DA6-A703-532E369358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7816741" y="6203027"/>
              <a:ext cx="1119436" cy="44066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4" r:id="rId9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945E882-FC58-43CF-8A93-57E3E35DAF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19" y="4000972"/>
            <a:ext cx="8667106" cy="1003049"/>
          </a:xfrm>
        </p:spPr>
        <p:txBody>
          <a:bodyPr>
            <a:normAutofit/>
          </a:bodyPr>
          <a:lstStyle/>
          <a:p>
            <a:r>
              <a:rPr lang="en-US" dirty="0"/>
              <a:t>Conventional Facilities (WBS 121.06)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6E3073-2A0B-4F90-9542-2C3154C13E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Steve Dixon</a:t>
            </a:r>
          </a:p>
          <a:p>
            <a:r>
              <a:rPr lang="en-US" dirty="0"/>
              <a:t>PIP-II Independent Project Review</a:t>
            </a:r>
          </a:p>
          <a:p>
            <a:r>
              <a:rPr lang="en-US" dirty="0"/>
              <a:t>4-6 December 2018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BD15B-8660-45E6-9A6F-B412599FA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00" b="17543"/>
          <a:stretch/>
        </p:blipFill>
        <p:spPr>
          <a:xfrm>
            <a:off x="1" y="840137"/>
            <a:ext cx="9171958" cy="33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28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2508A-5758-47C1-A43D-2A211995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ACF40-A862-468E-A443-FCD41114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4A48CB-D0A5-4588-9FFF-0D216C68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25321"/>
            <a:ext cx="8686800" cy="427877"/>
          </a:xfrm>
        </p:spPr>
        <p:txBody>
          <a:bodyPr/>
          <a:lstStyle/>
          <a:p>
            <a:r>
              <a:rPr lang="en-US" dirty="0"/>
              <a:t>Preliminary Design and Design Maturity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A4E8DC-FC7A-4354-BFD5-A9752C727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67749"/>
          </a:xfrm>
        </p:spPr>
        <p:txBody>
          <a:bodyPr>
            <a:normAutofit/>
          </a:bodyPr>
          <a:lstStyle/>
          <a:p>
            <a:r>
              <a:rPr lang="en-US" dirty="0"/>
              <a:t>Conceptual Design Complete:</a:t>
            </a:r>
          </a:p>
          <a:p>
            <a:pPr lvl="1"/>
            <a:r>
              <a:rPr lang="en-US" dirty="0"/>
              <a:t>Utility  Plant Building (WBS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121.06.04)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Linac Complex (WBS 121.06.05)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High Bay Building</a:t>
            </a:r>
          </a:p>
          <a:p>
            <a:pPr lvl="2"/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Linac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Tunnel</a:t>
            </a:r>
          </a:p>
          <a:p>
            <a:pPr lvl="2"/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Linac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Gallery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Beam Transfer Line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Booster Connection (WBS 121.06.06)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2F8383-EC28-45E9-8E75-E77C99FA6FCC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#1</a:t>
            </a:r>
          </a:p>
        </p:txBody>
      </p:sp>
    </p:spTree>
    <p:extLst>
      <p:ext uri="{BB962C8B-B14F-4D97-AF65-F5344CB8AC3E}">
        <p14:creationId xmlns:p14="http://schemas.microsoft.com/office/powerpoint/2010/main" val="427298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D8E9B-7595-4D9E-ACE5-34E0B2DE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7E904F-A227-4A34-B7D4-88F2F5E4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EA3785-05F1-48A3-BE4C-84DFA55F3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Design Review Plan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C73B06-DE7F-4D13-8767-86D6DF95B1D3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4A4CE1F-935B-4EFD-B568-B05A20908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889230"/>
              </p:ext>
            </p:extLst>
          </p:nvPr>
        </p:nvGraphicFramePr>
        <p:xfrm>
          <a:off x="228600" y="1288881"/>
          <a:ext cx="8686800" cy="2581221"/>
        </p:xfrm>
        <a:graphic>
          <a:graphicData uri="http://schemas.openxmlformats.org/drawingml/2006/table">
            <a:tbl>
              <a:tblPr/>
              <a:tblGrid>
                <a:gridCol w="1454221">
                  <a:extLst>
                    <a:ext uri="{9D8B030D-6E8A-4147-A177-3AD203B41FA5}">
                      <a16:colId xmlns:a16="http://schemas.microsoft.com/office/drawing/2014/main" val="390884693"/>
                    </a:ext>
                  </a:extLst>
                </a:gridCol>
                <a:gridCol w="625989">
                  <a:extLst>
                    <a:ext uri="{9D8B030D-6E8A-4147-A177-3AD203B41FA5}">
                      <a16:colId xmlns:a16="http://schemas.microsoft.com/office/drawing/2014/main" val="2736447005"/>
                    </a:ext>
                  </a:extLst>
                </a:gridCol>
                <a:gridCol w="625989">
                  <a:extLst>
                    <a:ext uri="{9D8B030D-6E8A-4147-A177-3AD203B41FA5}">
                      <a16:colId xmlns:a16="http://schemas.microsoft.com/office/drawing/2014/main" val="1877584507"/>
                    </a:ext>
                  </a:extLst>
                </a:gridCol>
                <a:gridCol w="597097">
                  <a:extLst>
                    <a:ext uri="{9D8B030D-6E8A-4147-A177-3AD203B41FA5}">
                      <a16:colId xmlns:a16="http://schemas.microsoft.com/office/drawing/2014/main" val="1012958066"/>
                    </a:ext>
                  </a:extLst>
                </a:gridCol>
                <a:gridCol w="1762399">
                  <a:extLst>
                    <a:ext uri="{9D8B030D-6E8A-4147-A177-3AD203B41FA5}">
                      <a16:colId xmlns:a16="http://schemas.microsoft.com/office/drawing/2014/main" val="1922646846"/>
                    </a:ext>
                  </a:extLst>
                </a:gridCol>
                <a:gridCol w="751186">
                  <a:extLst>
                    <a:ext uri="{9D8B030D-6E8A-4147-A177-3AD203B41FA5}">
                      <a16:colId xmlns:a16="http://schemas.microsoft.com/office/drawing/2014/main" val="721425525"/>
                    </a:ext>
                  </a:extLst>
                </a:gridCol>
                <a:gridCol w="837862">
                  <a:extLst>
                    <a:ext uri="{9D8B030D-6E8A-4147-A177-3AD203B41FA5}">
                      <a16:colId xmlns:a16="http://schemas.microsoft.com/office/drawing/2014/main" val="2358833539"/>
                    </a:ext>
                  </a:extLst>
                </a:gridCol>
                <a:gridCol w="780079">
                  <a:extLst>
                    <a:ext uri="{9D8B030D-6E8A-4147-A177-3AD203B41FA5}">
                      <a16:colId xmlns:a16="http://schemas.microsoft.com/office/drawing/2014/main" val="1535381620"/>
                    </a:ext>
                  </a:extLst>
                </a:gridCol>
                <a:gridCol w="1251978">
                  <a:extLst>
                    <a:ext uri="{9D8B030D-6E8A-4147-A177-3AD203B41FA5}">
                      <a16:colId xmlns:a16="http://schemas.microsoft.com/office/drawing/2014/main" val="3460035868"/>
                    </a:ext>
                  </a:extLst>
                </a:gridCol>
              </a:tblGrid>
              <a:tr h="3277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Class</a:t>
                      </a:r>
                    </a:p>
                  </a:txBody>
                  <a:tcPr marL="5246" marR="5246" marT="52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 WBS</a:t>
                      </a:r>
                    </a:p>
                  </a:txBody>
                  <a:tcPr marL="5246" marR="5246" marT="5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L3 WBS</a:t>
                      </a:r>
                    </a:p>
                  </a:txBody>
                  <a:tcPr marL="5246" marR="5246" marT="5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Activity ID</a:t>
                      </a:r>
                    </a:p>
                  </a:txBody>
                  <a:tcPr marL="5246" marR="5246" marT="5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Design Elements Reviewed / Activity Name</a:t>
                      </a:r>
                    </a:p>
                  </a:txBody>
                  <a:tcPr marL="5246" marR="5246" marT="5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Date</a:t>
                      </a:r>
                    </a:p>
                  </a:txBody>
                  <a:tcPr marL="5246" marR="5246" marT="5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Teamcenter ED#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Indico Link</a:t>
                      </a:r>
                    </a:p>
                  </a:txBody>
                  <a:tcPr marL="5246" marR="5246" marT="5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Review Record Link</a:t>
                      </a:r>
                    </a:p>
                  </a:txBody>
                  <a:tcPr marL="5246" marR="5246" marT="52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368861"/>
                  </a:ext>
                </a:extLst>
              </a:tr>
              <a:tr h="162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Conceptual Design Review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121.6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Conventional Facilities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19-Sep-16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ED0005473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306508"/>
                  </a:ext>
                </a:extLst>
              </a:tr>
              <a:tr h="162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Conceptual Design Review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121.6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 Engineering of CF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18-Jan-18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PIP-II-doc-1377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520832"/>
                  </a:ext>
                </a:extLst>
              </a:tr>
              <a:tr h="162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Requirements Review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121.6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Conventional Facilities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6-Apr-18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ED0007517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446115"/>
                  </a:ext>
                </a:extLst>
              </a:tr>
              <a:tr h="321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Preliminary Design Review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121.6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121.6.02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CFSP10150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CnvF_SitePrep_Des: T6 MS - PDR for Site Prep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4-Sep-18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ED0008236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264073"/>
                  </a:ext>
                </a:extLst>
              </a:tr>
              <a:tr h="162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Design Review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121.6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121.6.02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Clearing Package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8-Oct-18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FESS CCR Database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302581"/>
                  </a:ext>
                </a:extLst>
              </a:tr>
              <a:tr h="321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Preliminary Design Review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121.6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121.6.03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CFCB21990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CnvF_CryoB_Des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T6 MS - PDR for Cryoplant Building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18-Mar-19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352988"/>
                  </a:ext>
                </a:extLst>
              </a:tr>
              <a:tr h="321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Preliminary Design Review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121.6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121.6.05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CFLC11700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CnvF_Cmplx_Des: T6 MS - PDR for Linac Complex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1-May-20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252275"/>
                  </a:ext>
                </a:extLst>
              </a:tr>
              <a:tr h="321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Preliminary Design Review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121.6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121.6.06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CFBC21790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CnvF_ BstrC_Des: T6 MS - PDR for Booster Connection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1-May-20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933362"/>
                  </a:ext>
                </a:extLst>
              </a:tr>
              <a:tr h="321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Preliminary Design Review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121.6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121.6.04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CFUB21890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CnvF_UtilB_Des: T6 MS - PDR for Utility Building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2-Mar-20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6" marR="5246" marT="52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785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503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3C434-675A-4659-AA73-5227CC09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3C87F0-B503-4F31-A44B-A1F5FECD7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C2250D-ABE2-4BE4-A52A-D1B8B698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Progress to Date Since CD-1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9E3FB2-6236-45CB-A545-913E23ADC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774725" cy="4987867"/>
          </a:xfrm>
        </p:spPr>
        <p:txBody>
          <a:bodyPr/>
          <a:lstStyle/>
          <a:p>
            <a:r>
              <a:rPr lang="en-US" dirty="0"/>
              <a:t>General Progress Milestones</a:t>
            </a:r>
          </a:p>
          <a:p>
            <a:pPr lvl="1"/>
            <a:r>
              <a:rPr lang="en-US" dirty="0"/>
              <a:t>January 2018 - Value Engineering Workshop with the CF team </a:t>
            </a:r>
            <a:r>
              <a:rPr lang="en-US" sz="1000" dirty="0">
                <a:solidFill>
                  <a:srgbClr val="C00000"/>
                </a:solidFill>
              </a:rPr>
              <a:t>[1]</a:t>
            </a:r>
          </a:p>
          <a:p>
            <a:pPr lvl="1"/>
            <a:r>
              <a:rPr lang="en-US" dirty="0"/>
              <a:t>April 2018 – Received updated cost/schedule estimate </a:t>
            </a:r>
            <a:r>
              <a:rPr lang="en-US" sz="800" dirty="0">
                <a:solidFill>
                  <a:srgbClr val="C00000"/>
                </a:solidFill>
              </a:rPr>
              <a:t>[2]</a:t>
            </a:r>
            <a:endParaRPr lang="en-US" dirty="0"/>
          </a:p>
          <a:p>
            <a:pPr lvl="1"/>
            <a:r>
              <a:rPr lang="en-US" dirty="0"/>
              <a:t>June 2018</a:t>
            </a:r>
          </a:p>
          <a:p>
            <a:pPr lvl="2"/>
            <a:r>
              <a:rPr lang="en-US" dirty="0"/>
              <a:t>Completed Geotechnical Engineering Investigation </a:t>
            </a:r>
            <a:r>
              <a:rPr lang="en-US" sz="700" dirty="0">
                <a:solidFill>
                  <a:srgbClr val="C00000"/>
                </a:solidFill>
              </a:rPr>
              <a:t>[3]</a:t>
            </a:r>
          </a:p>
          <a:p>
            <a:pPr lvl="2"/>
            <a:r>
              <a:rPr lang="en-US" dirty="0"/>
              <a:t>Chartered and held the first meeting of the PIP-II Architectural Advisory Board </a:t>
            </a:r>
            <a:r>
              <a:rPr lang="en-US" sz="900" dirty="0">
                <a:solidFill>
                  <a:srgbClr val="C00000"/>
                </a:solidFill>
              </a:rPr>
              <a:t>[4]</a:t>
            </a:r>
            <a:endParaRPr lang="en-US" dirty="0"/>
          </a:p>
          <a:p>
            <a:pPr lvl="1"/>
            <a:r>
              <a:rPr lang="en-US" dirty="0"/>
              <a:t>July 2018  </a:t>
            </a:r>
          </a:p>
          <a:p>
            <a:pPr lvl="2"/>
            <a:r>
              <a:rPr lang="en-US" dirty="0"/>
              <a:t>Received favorable wetland determination for the US ACOE </a:t>
            </a:r>
            <a:r>
              <a:rPr lang="en-US" sz="700" dirty="0">
                <a:solidFill>
                  <a:srgbClr val="C00000"/>
                </a:solidFill>
              </a:rPr>
              <a:t>[5]</a:t>
            </a:r>
          </a:p>
          <a:p>
            <a:pPr lvl="2"/>
            <a:r>
              <a:rPr lang="en-US" dirty="0"/>
              <a:t>Developed preliminary shielding strategy for Cryogenics Plant Building with 121.03 (Accelerator Systems)</a:t>
            </a:r>
          </a:p>
          <a:p>
            <a:pPr lvl="1"/>
            <a:r>
              <a:rPr lang="en-US" dirty="0"/>
              <a:t>November 2018 – Preliminary Design Report</a:t>
            </a:r>
          </a:p>
          <a:p>
            <a:pPr lvl="1"/>
            <a:r>
              <a:rPr lang="en-US" dirty="0"/>
              <a:t>December 2018 – Completed the A/E recompete process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4EB40F-B3E3-4569-8711-3E282087778E}"/>
              </a:ext>
            </a:extLst>
          </p:cNvPr>
          <p:cNvSpPr txBox="1"/>
          <p:nvPr/>
        </p:nvSpPr>
        <p:spPr>
          <a:xfrm>
            <a:off x="7118253" y="425321"/>
            <a:ext cx="188507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#1,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83AA4-4E20-400B-BA62-E32F146408E4}"/>
              </a:ext>
            </a:extLst>
          </p:cNvPr>
          <p:cNvSpPr txBox="1"/>
          <p:nvPr/>
        </p:nvSpPr>
        <p:spPr>
          <a:xfrm>
            <a:off x="429419" y="5480649"/>
            <a:ext cx="56200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[1] See PIP-II-doc-1377</a:t>
            </a:r>
          </a:p>
          <a:p>
            <a:r>
              <a:rPr lang="en-US" sz="1000" dirty="0">
                <a:solidFill>
                  <a:srgbClr val="C00000"/>
                </a:solidFill>
              </a:rPr>
              <a:t>[2] See PIP-II-doc-333</a:t>
            </a:r>
          </a:p>
          <a:p>
            <a:r>
              <a:rPr lang="en-US" sz="1000" dirty="0">
                <a:solidFill>
                  <a:srgbClr val="C00000"/>
                </a:solidFill>
              </a:rPr>
              <a:t>[3] See PIP-II-doc-1533</a:t>
            </a:r>
          </a:p>
          <a:p>
            <a:r>
              <a:rPr lang="en-US" sz="1000" dirty="0">
                <a:solidFill>
                  <a:srgbClr val="C00000"/>
                </a:solidFill>
              </a:rPr>
              <a:t>[4] See PIP-II-doc-1308 and PIP-II-doc-1548</a:t>
            </a:r>
          </a:p>
          <a:p>
            <a:r>
              <a:rPr lang="en-US" sz="1000" dirty="0">
                <a:solidFill>
                  <a:srgbClr val="C00000"/>
                </a:solidFill>
              </a:rPr>
              <a:t>[5] See PIP-II-doc-1630</a:t>
            </a:r>
          </a:p>
        </p:txBody>
      </p:sp>
    </p:spTree>
    <p:extLst>
      <p:ext uri="{BB962C8B-B14F-4D97-AF65-F5344CB8AC3E}">
        <p14:creationId xmlns:p14="http://schemas.microsoft.com/office/powerpoint/2010/main" val="3787252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3C434-675A-4659-AA73-5227CC09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3C87F0-B503-4F31-A44B-A1F5FECD7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C2250D-ABE2-4BE4-A52A-D1B8B698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Progress to Date Since CD-1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9E3FB2-6236-45CB-A545-913E23ADC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r>
              <a:rPr lang="en-US" dirty="0"/>
              <a:t>Site Preparation – WBS 121.06.02</a:t>
            </a:r>
          </a:p>
          <a:p>
            <a:pPr lvl="1"/>
            <a:r>
              <a:rPr lang="en-US" dirty="0"/>
              <a:t>Design is ~90% Complete (scheduled for completion in January 2019)</a:t>
            </a:r>
          </a:p>
          <a:p>
            <a:pPr lvl="1"/>
            <a:r>
              <a:rPr lang="en-US" dirty="0"/>
              <a:t>Developed a Site Clearing construction package </a:t>
            </a:r>
            <a:r>
              <a:rPr lang="en-US" sz="900" dirty="0"/>
              <a:t> </a:t>
            </a:r>
            <a:r>
              <a:rPr lang="en-US" sz="900" dirty="0">
                <a:solidFill>
                  <a:srgbClr val="C00000"/>
                </a:solidFill>
              </a:rPr>
              <a:t>[1]</a:t>
            </a:r>
            <a:endParaRPr lang="en-US" dirty="0"/>
          </a:p>
          <a:p>
            <a:pPr lvl="1"/>
            <a:r>
              <a:rPr lang="en-US" dirty="0"/>
              <a:t>Received Authorization for Site Clearing package </a:t>
            </a:r>
            <a:r>
              <a:rPr lang="en-US" sz="900" dirty="0"/>
              <a:t> </a:t>
            </a:r>
            <a:r>
              <a:rPr lang="en-US" sz="900" dirty="0">
                <a:solidFill>
                  <a:srgbClr val="C00000"/>
                </a:solidFill>
              </a:rPr>
              <a:t>[1]</a:t>
            </a:r>
            <a:endParaRPr lang="en-US" dirty="0"/>
          </a:p>
          <a:p>
            <a:r>
              <a:rPr lang="en-US" dirty="0"/>
              <a:t>Cryo Plant Building – WBS 121.06.03</a:t>
            </a:r>
          </a:p>
          <a:p>
            <a:pPr lvl="1"/>
            <a:r>
              <a:rPr lang="en-US" dirty="0"/>
              <a:t>Completed Technical Requirements Design </a:t>
            </a:r>
            <a:r>
              <a:rPr lang="en-US" sz="900" dirty="0">
                <a:solidFill>
                  <a:srgbClr val="C00000"/>
                </a:solidFill>
              </a:rPr>
              <a:t>[2]</a:t>
            </a:r>
          </a:p>
          <a:p>
            <a:pPr lvl="1"/>
            <a:r>
              <a:rPr lang="en-US" dirty="0"/>
              <a:t>Completed Water Quality Testing </a:t>
            </a:r>
            <a:r>
              <a:rPr lang="en-US" sz="900" dirty="0">
                <a:solidFill>
                  <a:srgbClr val="C00000"/>
                </a:solidFill>
              </a:rPr>
              <a:t>[3]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4EB40F-B3E3-4569-8711-3E282087778E}"/>
              </a:ext>
            </a:extLst>
          </p:cNvPr>
          <p:cNvSpPr txBox="1"/>
          <p:nvPr/>
        </p:nvSpPr>
        <p:spPr>
          <a:xfrm>
            <a:off x="7118253" y="425321"/>
            <a:ext cx="188507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#1,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83AA4-4E20-400B-BA62-E32F146408E4}"/>
              </a:ext>
            </a:extLst>
          </p:cNvPr>
          <p:cNvSpPr txBox="1"/>
          <p:nvPr/>
        </p:nvSpPr>
        <p:spPr>
          <a:xfrm>
            <a:off x="429419" y="5757648"/>
            <a:ext cx="56200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[1] See TeamCenter ED0008374</a:t>
            </a:r>
          </a:p>
          <a:p>
            <a:r>
              <a:rPr lang="en-US" sz="1000" dirty="0">
                <a:solidFill>
                  <a:srgbClr val="C00000"/>
                </a:solidFill>
              </a:rPr>
              <a:t>[2] See TeamCenter ED0008373</a:t>
            </a:r>
          </a:p>
          <a:p>
            <a:r>
              <a:rPr lang="en-US" sz="1000" dirty="0">
                <a:solidFill>
                  <a:srgbClr val="C00000"/>
                </a:solidFill>
              </a:rPr>
              <a:t>[3] See PIP-II-doc-155</a:t>
            </a:r>
          </a:p>
        </p:txBody>
      </p:sp>
    </p:spTree>
    <p:extLst>
      <p:ext uri="{BB962C8B-B14F-4D97-AF65-F5344CB8AC3E}">
        <p14:creationId xmlns:p14="http://schemas.microsoft.com/office/powerpoint/2010/main" val="3719046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5944-1899-4184-8ED6-6C55161FA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EE7B4-7766-4172-8CC8-0143FC782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27EE5-9B02-4B01-844D-E66BCD5D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FB0CA9D-CE8A-4C2A-9B27-CE61F1E178ED}"/>
              </a:ext>
            </a:extLst>
          </p:cNvPr>
          <p:cNvGrpSpPr/>
          <p:nvPr/>
        </p:nvGrpSpPr>
        <p:grpSpPr>
          <a:xfrm>
            <a:off x="935038" y="1147263"/>
            <a:ext cx="1643507" cy="4061946"/>
            <a:chOff x="1516095" y="1367460"/>
            <a:chExt cx="1643507" cy="4061946"/>
          </a:xfrm>
        </p:grpSpPr>
        <p:sp>
          <p:nvSpPr>
            <p:cNvPr id="19" name="Text Box 1760">
              <a:extLst>
                <a:ext uri="{FF2B5EF4-FFF2-40B4-BE49-F238E27FC236}">
                  <a16:creationId xmlns:a16="http://schemas.microsoft.com/office/drawing/2014/main" id="{7E41750D-8F0A-43DE-9D19-522AFE4253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7194" y="2021156"/>
              <a:ext cx="1157036" cy="42962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>
                <a:spcBef>
                  <a:spcPts val="30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WBS 121.06.01</a:t>
              </a:r>
            </a:p>
            <a:p>
              <a:pPr marL="0" marR="0" algn="ctr">
                <a:spcBef>
                  <a:spcPts val="300"/>
                </a:spcBef>
                <a:spcAft>
                  <a:spcPts val="0"/>
                </a:spcAft>
              </a:pPr>
              <a:r>
                <a:rPr lang="en-US" sz="800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Project Management</a:t>
              </a:r>
              <a:endParaRPr lang="en-US" sz="1000" dirty="0">
                <a:effectLst/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endParaRPr>
            </a:p>
            <a:p>
              <a:pPr marL="0" marR="0" algn="ctr">
                <a:spcBef>
                  <a:spcPts val="300"/>
                </a:spcBef>
                <a:spcAft>
                  <a:spcPts val="0"/>
                </a:spcAft>
              </a:pPr>
              <a:r>
                <a:rPr lang="en-US" sz="800" b="1" dirty="0"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rPr>
                <a:t>S. Dixon</a:t>
              </a:r>
              <a:endParaRPr lang="en-US" sz="1000" b="1" dirty="0">
                <a:effectLst/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0322119-359D-497D-8C80-6BD2DABDFB83}"/>
                </a:ext>
              </a:extLst>
            </p:cNvPr>
            <p:cNvGrpSpPr/>
            <p:nvPr/>
          </p:nvGrpSpPr>
          <p:grpSpPr>
            <a:xfrm>
              <a:off x="1516095" y="1367460"/>
              <a:ext cx="1643507" cy="4061946"/>
              <a:chOff x="1516095" y="1367460"/>
              <a:chExt cx="1643507" cy="406194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B25C3BD-DB79-47D8-B61B-192A6D9FB503}"/>
                  </a:ext>
                </a:extLst>
              </p:cNvPr>
              <p:cNvGrpSpPr/>
              <p:nvPr/>
            </p:nvGrpSpPr>
            <p:grpSpPr>
              <a:xfrm>
                <a:off x="1690737" y="1962843"/>
                <a:ext cx="1329211" cy="2825187"/>
                <a:chOff x="7424423" y="3483947"/>
                <a:chExt cx="1329211" cy="2825187"/>
              </a:xfrm>
            </p:grpSpPr>
            <p:sp>
              <p:nvSpPr>
                <p:cNvPr id="8" name="Text Box 1760">
                  <a:extLst>
                    <a:ext uri="{FF2B5EF4-FFF2-40B4-BE49-F238E27FC236}">
                      <a16:creationId xmlns:a16="http://schemas.microsoft.com/office/drawing/2014/main" id="{426A60D5-BB74-4D3B-B7AC-ADF9877A1E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60880" y="4105397"/>
                  <a:ext cx="1188720" cy="486779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CC"/>
                      </a:solidFill>
                    </a14:hiddenFill>
                  </a:ext>
                </a:extLst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marL="0" marR="0" algn="ctr">
                    <a:spcBef>
                      <a:spcPts val="300"/>
                    </a:spcBef>
                    <a:spcAft>
                      <a:spcPts val="0"/>
                    </a:spcAft>
                  </a:pPr>
                  <a:r>
                    <a:rPr lang="en-US" sz="800" dirty="0">
                      <a:effectLst/>
                      <a:latin typeface="Helvetica" panose="020B0604020202020204" pitchFamily="34" charset="0"/>
                      <a:ea typeface="Helvetica" charset="0"/>
                      <a:cs typeface="Helvetica" panose="020B0604020202020204" pitchFamily="34" charset="0"/>
                    </a:rPr>
                    <a:t>WBS 121.06.02</a:t>
                  </a:r>
                </a:p>
                <a:p>
                  <a:pPr marL="0" marR="0" algn="ctr">
                    <a:spcBef>
                      <a:spcPts val="300"/>
                    </a:spcBef>
                    <a:spcAft>
                      <a:spcPts val="0"/>
                    </a:spcAft>
                  </a:pPr>
                  <a:r>
                    <a:rPr lang="en-US" sz="800" dirty="0">
                      <a:effectLst/>
                      <a:latin typeface="Helvetica" panose="020B0604020202020204" pitchFamily="34" charset="0"/>
                      <a:ea typeface="Helvetica" charset="0"/>
                      <a:cs typeface="Helvetica" panose="020B0604020202020204" pitchFamily="34" charset="0"/>
                    </a:rPr>
                    <a:t>Site Preparation </a:t>
                  </a:r>
                  <a:endParaRPr lang="en-US" sz="1000" dirty="0">
                    <a:effectLst/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endParaRPr>
                </a:p>
                <a:p>
                  <a:pPr marL="0" marR="0" algn="ctr">
                    <a:spcBef>
                      <a:spcPts val="300"/>
                    </a:spcBef>
                    <a:spcAft>
                      <a:spcPts val="0"/>
                    </a:spcAft>
                  </a:pPr>
                  <a:r>
                    <a:rPr lang="en-US" sz="800" b="1" dirty="0">
                      <a:latin typeface="Helvetica" pitchFamily="34" charset="0"/>
                    </a:rPr>
                    <a:t>R. </a:t>
                  </a:r>
                  <a:r>
                    <a:rPr lang="en-US" sz="800" b="1" dirty="0" err="1">
                      <a:latin typeface="Helvetica" pitchFamily="34" charset="0"/>
                    </a:rPr>
                    <a:t>Wielgos</a:t>
                  </a:r>
                  <a:endParaRPr lang="en-US" sz="200" b="1" dirty="0">
                    <a:effectLst/>
                    <a:latin typeface="Helvetica" pitchFamily="34" charset="0"/>
                    <a:ea typeface="Helvetica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9" name="Text Box 1760">
                  <a:extLst>
                    <a:ext uri="{FF2B5EF4-FFF2-40B4-BE49-F238E27FC236}">
                      <a16:creationId xmlns:a16="http://schemas.microsoft.com/office/drawing/2014/main" id="{6A956986-24D0-4D44-A6D5-BBAFBE53DA7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60880" y="4668773"/>
                  <a:ext cx="1188720" cy="48677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CC"/>
                      </a:solidFill>
                    </a14:hiddenFill>
                  </a:ext>
                </a:extLst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marL="0" marR="0" algn="ctr">
                    <a:spcBef>
                      <a:spcPts val="300"/>
                    </a:spcBef>
                    <a:spcAft>
                      <a:spcPts val="0"/>
                    </a:spcAft>
                  </a:pPr>
                  <a:r>
                    <a:rPr lang="en-US" sz="800" dirty="0">
                      <a:effectLst/>
                      <a:latin typeface="Helvetica" panose="020B0604020202020204" pitchFamily="34" charset="0"/>
                      <a:ea typeface="Helvetica" charset="0"/>
                      <a:cs typeface="Helvetica" panose="020B0604020202020204" pitchFamily="34" charset="0"/>
                    </a:rPr>
                    <a:t>WBS 121.06.03</a:t>
                  </a:r>
                </a:p>
                <a:p>
                  <a:pPr marL="0" marR="0" algn="ctr">
                    <a:spcBef>
                      <a:spcPts val="300"/>
                    </a:spcBef>
                    <a:spcAft>
                      <a:spcPts val="0"/>
                    </a:spcAft>
                  </a:pPr>
                  <a:r>
                    <a:rPr lang="en-US" sz="800" dirty="0" err="1">
                      <a:effectLst/>
                      <a:latin typeface="Helvetica" panose="020B0604020202020204" pitchFamily="34" charset="0"/>
                      <a:ea typeface="Helvetica" charset="0"/>
                      <a:cs typeface="Helvetica" panose="020B0604020202020204" pitchFamily="34" charset="0"/>
                    </a:rPr>
                    <a:t>Cryoplant</a:t>
                  </a:r>
                  <a:r>
                    <a:rPr lang="en-US" sz="800" dirty="0">
                      <a:effectLst/>
                      <a:latin typeface="Helvetica" panose="020B0604020202020204" pitchFamily="34" charset="0"/>
                      <a:ea typeface="Helvetica" charset="0"/>
                      <a:cs typeface="Helvetica" panose="020B0604020202020204" pitchFamily="34" charset="0"/>
                    </a:rPr>
                    <a:t> Building</a:t>
                  </a:r>
                  <a:endParaRPr lang="en-US" sz="1000" dirty="0">
                    <a:effectLst/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endParaRPr>
                </a:p>
                <a:p>
                  <a:pPr marL="0" marR="0" algn="ctr">
                    <a:spcBef>
                      <a:spcPts val="300"/>
                    </a:spcBef>
                    <a:spcAft>
                      <a:spcPts val="0"/>
                    </a:spcAft>
                  </a:pPr>
                  <a:r>
                    <a:rPr lang="en-US" sz="800" b="1" dirty="0">
                      <a:latin typeface="Helvetica" panose="020B0604020202020204" pitchFamily="34" charset="0"/>
                      <a:ea typeface="Helvetica" charset="0"/>
                      <a:cs typeface="Helvetica" panose="020B0604020202020204" pitchFamily="34" charset="0"/>
                    </a:rPr>
                    <a:t>S. Dixon (Act.)</a:t>
                  </a:r>
                  <a:endParaRPr lang="en-US" sz="1000" b="1" dirty="0">
                    <a:effectLst/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10" name="Text Box 1760">
                  <a:extLst>
                    <a:ext uri="{FF2B5EF4-FFF2-40B4-BE49-F238E27FC236}">
                      <a16:creationId xmlns:a16="http://schemas.microsoft.com/office/drawing/2014/main" id="{E184D5D6-54EE-472B-B2F1-0EAAF0B01C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59815" y="5216397"/>
                  <a:ext cx="1188720" cy="430513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CC"/>
                      </a:solidFill>
                    </a14:hiddenFill>
                  </a:ext>
                </a:extLst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marL="0" marR="0" algn="ctr">
                    <a:spcBef>
                      <a:spcPts val="300"/>
                    </a:spcBef>
                    <a:spcAft>
                      <a:spcPts val="0"/>
                    </a:spcAft>
                  </a:pPr>
                  <a:r>
                    <a:rPr lang="en-US" sz="800" dirty="0">
                      <a:effectLst/>
                      <a:latin typeface="Helvetica" panose="020B0604020202020204" pitchFamily="34" charset="0"/>
                      <a:ea typeface="Helvetica" charset="0"/>
                      <a:cs typeface="Helvetica" panose="020B0604020202020204" pitchFamily="34" charset="0"/>
                    </a:rPr>
                    <a:t>WBS 121.06.04</a:t>
                  </a:r>
                </a:p>
                <a:p>
                  <a:pPr marL="0" marR="0" algn="ctr">
                    <a:spcBef>
                      <a:spcPts val="300"/>
                    </a:spcBef>
                    <a:spcAft>
                      <a:spcPts val="0"/>
                    </a:spcAft>
                  </a:pPr>
                  <a:r>
                    <a:rPr lang="en-US" sz="800" dirty="0">
                      <a:effectLst/>
                      <a:latin typeface="Helvetica" panose="020B0604020202020204" pitchFamily="34" charset="0"/>
                      <a:ea typeface="Helvetica" charset="0"/>
                      <a:cs typeface="Helvetica" panose="020B0604020202020204" pitchFamily="34" charset="0"/>
                    </a:rPr>
                    <a:t>Utility Plant Building </a:t>
                  </a:r>
                  <a:endParaRPr lang="en-US" sz="1000" dirty="0">
                    <a:effectLst/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endParaRPr>
                </a:p>
                <a:p>
                  <a:pPr marL="0" marR="0" algn="ctr">
                    <a:spcBef>
                      <a:spcPts val="300"/>
                    </a:spcBef>
                    <a:spcAft>
                      <a:spcPts val="0"/>
                    </a:spcAft>
                  </a:pPr>
                  <a:r>
                    <a:rPr lang="en-US" sz="800" b="1" dirty="0">
                      <a:latin typeface="Helvetica" pitchFamily="34" charset="0"/>
                    </a:rPr>
                    <a:t>E. </a:t>
                  </a:r>
                  <a:r>
                    <a:rPr lang="en-US" sz="800" b="1" dirty="0" err="1">
                      <a:latin typeface="Helvetica" pitchFamily="34" charset="0"/>
                    </a:rPr>
                    <a:t>Huedem</a:t>
                  </a:r>
                  <a:endParaRPr lang="en-US" sz="100" b="1" dirty="0">
                    <a:effectLst/>
                    <a:latin typeface="Helvetica" pitchFamily="34" charset="0"/>
                    <a:ea typeface="Helvetica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11" name="Text Box 1760">
                  <a:extLst>
                    <a:ext uri="{FF2B5EF4-FFF2-40B4-BE49-F238E27FC236}">
                      <a16:creationId xmlns:a16="http://schemas.microsoft.com/office/drawing/2014/main" id="{2333B8AD-FF25-4C30-A3E9-8D3E652600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64914" y="5842967"/>
                  <a:ext cx="1188720" cy="466167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CC"/>
                      </a:solidFill>
                    </a14:hiddenFill>
                  </a:ext>
                </a:extLst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marL="0" marR="0" algn="ctr">
                    <a:spcBef>
                      <a:spcPts val="300"/>
                    </a:spcBef>
                    <a:spcAft>
                      <a:spcPts val="0"/>
                    </a:spcAft>
                  </a:pPr>
                  <a:r>
                    <a:rPr lang="en-US" sz="800" dirty="0">
                      <a:effectLst/>
                      <a:latin typeface="Helvetica" panose="020B0604020202020204" pitchFamily="34" charset="0"/>
                      <a:ea typeface="Helvetica" charset="0"/>
                      <a:cs typeface="Helvetica" panose="020B0604020202020204" pitchFamily="34" charset="0"/>
                    </a:rPr>
                    <a:t>WBS 121.06.05</a:t>
                  </a:r>
                </a:p>
                <a:p>
                  <a:pPr marL="0" marR="0" algn="ctr">
                    <a:spcBef>
                      <a:spcPts val="300"/>
                    </a:spcBef>
                    <a:spcAft>
                      <a:spcPts val="0"/>
                    </a:spcAft>
                  </a:pPr>
                  <a:r>
                    <a:rPr lang="en-US" sz="800" dirty="0" err="1">
                      <a:effectLst/>
                      <a:latin typeface="Helvetica" panose="020B0604020202020204" pitchFamily="34" charset="0"/>
                      <a:ea typeface="Helvetica" charset="0"/>
                      <a:cs typeface="Helvetica" panose="020B0604020202020204" pitchFamily="34" charset="0"/>
                    </a:rPr>
                    <a:t>Linac</a:t>
                  </a:r>
                  <a:r>
                    <a:rPr lang="en-US" sz="800" dirty="0">
                      <a:effectLst/>
                      <a:latin typeface="Helvetica" panose="020B0604020202020204" pitchFamily="34" charset="0"/>
                      <a:ea typeface="Helvetica" charset="0"/>
                      <a:cs typeface="Helvetica" panose="020B0604020202020204" pitchFamily="34" charset="0"/>
                    </a:rPr>
                    <a:t> Complex </a:t>
                  </a:r>
                  <a:endParaRPr lang="en-US" sz="1000" dirty="0">
                    <a:effectLst/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endParaRPr>
                </a:p>
                <a:p>
                  <a:pPr marL="0" marR="0" algn="ctr">
                    <a:spcBef>
                      <a:spcPts val="300"/>
                    </a:spcBef>
                    <a:spcAft>
                      <a:spcPts val="0"/>
                    </a:spcAft>
                  </a:pPr>
                  <a:r>
                    <a:rPr lang="en-US" sz="800" b="1" dirty="0">
                      <a:latin typeface="Helvetica" panose="020B0604020202020204" pitchFamily="34" charset="0"/>
                      <a:ea typeface="Helvetica" charset="0"/>
                      <a:cs typeface="Helvetica" panose="020B0604020202020204" pitchFamily="34" charset="0"/>
                    </a:rPr>
                    <a:t>S. Dixon</a:t>
                  </a:r>
                  <a:endParaRPr lang="en-US" sz="1000" b="1" dirty="0">
                    <a:effectLst/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endParaRPr>
                </a:p>
              </p:txBody>
            </p:sp>
            <p:cxnSp>
              <p:nvCxnSpPr>
                <p:cNvPr id="12" name="Elbow Connector 52">
                  <a:extLst>
                    <a:ext uri="{FF2B5EF4-FFF2-40B4-BE49-F238E27FC236}">
                      <a16:creationId xmlns:a16="http://schemas.microsoft.com/office/drawing/2014/main" id="{1F69D61D-4020-4CA3-88B9-BFC8E7EDDCE1}"/>
                    </a:ext>
                  </a:extLst>
                </p:cNvPr>
                <p:cNvCxnSpPr>
                  <a:cxnSpLocks/>
                  <a:stCxn id="11" idx="1"/>
                </p:cNvCxnSpPr>
                <p:nvPr/>
              </p:nvCxnSpPr>
              <p:spPr>
                <a:xfrm rot="10800000">
                  <a:off x="7431198" y="3483947"/>
                  <a:ext cx="133717" cy="2592104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5E42B27-03BA-4764-9E51-39BC39CD83BB}"/>
                    </a:ext>
                  </a:extLst>
                </p:cNvPr>
                <p:cNvCxnSpPr>
                  <a:cxnSpLocks/>
                  <a:stCxn id="8" idx="1"/>
                </p:cNvCxnSpPr>
                <p:nvPr/>
              </p:nvCxnSpPr>
              <p:spPr>
                <a:xfrm flipH="1" flipV="1">
                  <a:off x="7436907" y="4345288"/>
                  <a:ext cx="123973" cy="34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9AD913F9-5C0A-408A-B69A-00F30DBF6C20}"/>
                    </a:ext>
                  </a:extLst>
                </p:cNvPr>
                <p:cNvCxnSpPr>
                  <a:cxnSpLocks/>
                  <a:stCxn id="9" idx="1"/>
                </p:cNvCxnSpPr>
                <p:nvPr/>
              </p:nvCxnSpPr>
              <p:spPr>
                <a:xfrm flipH="1" flipV="1">
                  <a:off x="7425488" y="4910314"/>
                  <a:ext cx="135392" cy="184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47485A55-FDF8-46E9-9EA2-5385CC9316E6}"/>
                    </a:ext>
                  </a:extLst>
                </p:cNvPr>
                <p:cNvCxnSpPr>
                  <a:cxnSpLocks/>
                  <a:stCxn id="10" idx="1"/>
                </p:cNvCxnSpPr>
                <p:nvPr/>
              </p:nvCxnSpPr>
              <p:spPr>
                <a:xfrm flipH="1">
                  <a:off x="7424423" y="5431654"/>
                  <a:ext cx="13539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 Box 1873">
                <a:extLst>
                  <a:ext uri="{FF2B5EF4-FFF2-40B4-BE49-F238E27FC236}">
                    <a16:creationId xmlns:a16="http://schemas.microsoft.com/office/drawing/2014/main" id="{559E12B0-DCE4-41E2-8954-3D72AC2E4E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6095" y="1367460"/>
                <a:ext cx="1643507" cy="59538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0" tIns="0" rIns="0" bIns="0" anchor="ctr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u="sng" dirty="0">
                    <a:effectLst/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WBS 121.06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u="sng" dirty="0">
                    <a:effectLst/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CONVENTIONAL FACILITIES</a:t>
                </a:r>
                <a:endParaRPr lang="en-US" sz="1000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b="1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S. Dixon</a:t>
                </a:r>
                <a:endParaRPr lang="en-US" sz="900" b="1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System Manager</a:t>
                </a:r>
                <a:endParaRPr lang="en-US" sz="1000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" name="Text Box 1760">
                <a:extLst>
                  <a:ext uri="{FF2B5EF4-FFF2-40B4-BE49-F238E27FC236}">
                    <a16:creationId xmlns:a16="http://schemas.microsoft.com/office/drawing/2014/main" id="{210E2D2B-05C4-467C-A193-67E7474142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6129" y="4912397"/>
                <a:ext cx="1188720" cy="51700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CFFCC"/>
                    </a:solidFill>
                  </a14:hiddenFill>
                </a:ext>
              </a:extLst>
            </p:spPr>
            <p:txBody>
              <a:bodyPr rot="0" vert="horz" wrap="square" lIns="0" tIns="0" rIns="0" bIns="0" anchor="ctr" anchorCtr="0" upright="1">
                <a:noAutofit/>
              </a:bodyPr>
              <a:lstStyle/>
              <a:p>
                <a:pPr marL="0" marR="0" algn="ctr"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800" dirty="0">
                    <a:effectLst/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WBS 121.06.06</a:t>
                </a:r>
              </a:p>
              <a:p>
                <a:pPr marL="0" marR="0" algn="ctr"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800" dirty="0">
                    <a:effectLst/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Booster Connection</a:t>
                </a:r>
                <a:endParaRPr lang="en-US" sz="1000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endParaRPr>
              </a:p>
              <a:p>
                <a:pPr marL="0" marR="0" algn="ctr"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800" b="1" dirty="0"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R</a:t>
                </a:r>
                <a:r>
                  <a:rPr lang="en-US" sz="800" b="1" dirty="0">
                    <a:effectLst/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. </a:t>
                </a:r>
                <a:r>
                  <a:rPr lang="en-US" sz="800" b="1" dirty="0" err="1">
                    <a:effectLst/>
                    <a:latin typeface="Helvetica" panose="020B0604020202020204" pitchFamily="34" charset="0"/>
                    <a:ea typeface="Helvetica" charset="0"/>
                    <a:cs typeface="Helvetica" panose="020B0604020202020204" pitchFamily="34" charset="0"/>
                  </a:rPr>
                  <a:t>Wielgos</a:t>
                </a:r>
                <a:endParaRPr lang="en-US" sz="1000" b="1" dirty="0">
                  <a:effectLst/>
                  <a:latin typeface="Helvetica" panose="020B0604020202020204" pitchFamily="34" charset="0"/>
                  <a:ea typeface="Helvetica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47FD81A-693B-4B97-8EC8-38E5331277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97512" y="4321863"/>
                <a:ext cx="0" cy="8867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8F8235A-31FE-45C3-AE7F-1CF853D878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0737" y="5187097"/>
                <a:ext cx="125989" cy="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32733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03D9-3391-4EE6-82AC-7AE98600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toward CD-2/3A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E3FEB-8FAF-4713-A102-DC3BD9791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Site Preparation – WBS 121.06.02 </a:t>
            </a:r>
            <a:r>
              <a:rPr lang="en-US" dirty="0">
                <a:solidFill>
                  <a:srgbClr val="C00000"/>
                </a:solidFill>
              </a:rPr>
              <a:t>(CD-3A Request)</a:t>
            </a:r>
            <a:endParaRPr lang="en-US" dirty="0"/>
          </a:p>
          <a:p>
            <a:pPr lvl="1"/>
            <a:r>
              <a:rPr lang="en-US" dirty="0"/>
              <a:t>Complete the Site Clearing construction (FY19)</a:t>
            </a:r>
          </a:p>
          <a:p>
            <a:pPr marL="857250" lvl="2" indent="0">
              <a:buNone/>
            </a:pPr>
            <a:r>
              <a:rPr lang="en-US" i="1" dirty="0"/>
              <a:t>(Goal: Ready to start construction at the time of the Groundbreaking)</a:t>
            </a:r>
          </a:p>
          <a:p>
            <a:r>
              <a:rPr lang="en-US" dirty="0" err="1"/>
              <a:t>Cryo</a:t>
            </a:r>
            <a:r>
              <a:rPr lang="en-US" dirty="0"/>
              <a:t> Plant Building – WBS 121.06.03 </a:t>
            </a:r>
            <a:r>
              <a:rPr lang="en-US" dirty="0">
                <a:solidFill>
                  <a:srgbClr val="C00000"/>
                </a:solidFill>
              </a:rPr>
              <a:t>(CD-3A Request)</a:t>
            </a:r>
          </a:p>
          <a:p>
            <a:pPr lvl="1"/>
            <a:r>
              <a:rPr lang="en-US" dirty="0"/>
              <a:t>Complete Final Design (anticipated for Q3 FY19);</a:t>
            </a:r>
            <a:endParaRPr lang="en-US" sz="900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Initiate Procurement Processes to be ready to start construction  (anticipated for Q2 of FY19);</a:t>
            </a:r>
          </a:p>
          <a:p>
            <a:pPr lvl="1"/>
            <a:r>
              <a:rPr lang="en-US" dirty="0"/>
              <a:t>Construction start dependent CD-3A approval and EA FONSI.</a:t>
            </a:r>
          </a:p>
          <a:p>
            <a:r>
              <a:rPr lang="en-US" dirty="0"/>
              <a:t>CD-2 Activities</a:t>
            </a:r>
          </a:p>
          <a:p>
            <a:pPr lvl="1"/>
            <a:r>
              <a:rPr lang="en-US" dirty="0"/>
              <a:t>Coordination Mock Up of Linac Tunnel (anticipated in FY19);</a:t>
            </a:r>
          </a:p>
          <a:p>
            <a:pPr lvl="1"/>
            <a:r>
              <a:rPr lang="en-US" dirty="0"/>
              <a:t>External Independent Cost Estimate.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E6471-173E-40C1-B9A6-A13E067E9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FB645-1E32-4C58-964B-6D3EBD136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C0E46-9213-48AF-B48E-1F6459ACADE5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3A9DB0-CC05-8E40-A88C-28B2F5059473}"/>
              </a:ext>
            </a:extLst>
          </p:cNvPr>
          <p:cNvSpPr txBox="1"/>
          <p:nvPr/>
        </p:nvSpPr>
        <p:spPr>
          <a:xfrm>
            <a:off x="222250" y="5980336"/>
            <a:ext cx="4210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EA is Environmental Assessment</a:t>
            </a:r>
          </a:p>
          <a:p>
            <a:r>
              <a:rPr lang="en-US" sz="1000" dirty="0">
                <a:solidFill>
                  <a:srgbClr val="C00000"/>
                </a:solidFill>
              </a:rPr>
              <a:t>FONSI is Finding Of No Significant Impact</a:t>
            </a:r>
          </a:p>
        </p:txBody>
      </p:sp>
    </p:spTree>
    <p:extLst>
      <p:ext uri="{BB962C8B-B14F-4D97-AF65-F5344CB8AC3E}">
        <p14:creationId xmlns:p14="http://schemas.microsoft.com/office/powerpoint/2010/main" val="1683894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2508A-5758-47C1-A43D-2A211995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ACF40-A862-468E-A443-FCD41114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4A48CB-D0A5-4588-9FFF-0D216C68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25321"/>
            <a:ext cx="8686800" cy="427877"/>
          </a:xfrm>
        </p:spPr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2F8383-EC28-45E9-8E75-E77C99FA6FCC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DA8171-DFFD-4C61-96A4-AC5FAB3B6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35" y="1365448"/>
            <a:ext cx="8618418" cy="3431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5335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2508A-5758-47C1-A43D-2A211995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ACF40-A862-468E-A443-FCD41114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4A48CB-D0A5-4588-9FFF-0D216C68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25321"/>
            <a:ext cx="8686800" cy="427877"/>
          </a:xfrm>
        </p:spPr>
        <p:txBody>
          <a:bodyPr/>
          <a:lstStyle/>
          <a:p>
            <a:r>
              <a:rPr lang="en-US" dirty="0"/>
              <a:t>Schedule With CD Approval Requests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2F8383-EC28-45E9-8E75-E77C99FA6FCC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DA8171-DFFD-4C61-96A4-AC5FAB3B6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35" y="1365448"/>
            <a:ext cx="8618418" cy="3431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AC8661-D5EE-4C52-8D93-9A70AA735881}"/>
              </a:ext>
            </a:extLst>
          </p:cNvPr>
          <p:cNvSpPr/>
          <p:nvPr/>
        </p:nvSpPr>
        <p:spPr>
          <a:xfrm>
            <a:off x="1944711" y="2408349"/>
            <a:ext cx="4662151" cy="1068947"/>
          </a:xfrm>
          <a:prstGeom prst="rect">
            <a:avLst/>
          </a:prstGeom>
          <a:noFill/>
          <a:ln w="2222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90C3B3-572D-40C0-8254-F114268FBE0D}"/>
              </a:ext>
            </a:extLst>
          </p:cNvPr>
          <p:cNvSpPr txBox="1"/>
          <p:nvPr/>
        </p:nvSpPr>
        <p:spPr>
          <a:xfrm>
            <a:off x="6551693" y="2259981"/>
            <a:ext cx="1768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CD-3A Request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7C04C-2388-4D2F-AD62-7171A66E26ED}"/>
              </a:ext>
            </a:extLst>
          </p:cNvPr>
          <p:cNvSpPr/>
          <p:nvPr/>
        </p:nvSpPr>
        <p:spPr>
          <a:xfrm>
            <a:off x="3870101" y="3894651"/>
            <a:ext cx="3992451" cy="819017"/>
          </a:xfrm>
          <a:prstGeom prst="rect">
            <a:avLst/>
          </a:prstGeom>
          <a:noFill/>
          <a:ln w="22225">
            <a:solidFill>
              <a:schemeClr val="tx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BA9465-F78A-4EC8-B1E1-AF7E779F51D4}"/>
              </a:ext>
            </a:extLst>
          </p:cNvPr>
          <p:cNvSpPr txBox="1"/>
          <p:nvPr/>
        </p:nvSpPr>
        <p:spPr>
          <a:xfrm>
            <a:off x="6281641" y="4029015"/>
            <a:ext cx="157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CD-3B Request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0AEAAD-4088-4F3E-AE34-1E02FCC957C6}"/>
              </a:ext>
            </a:extLst>
          </p:cNvPr>
          <p:cNvSpPr txBox="1"/>
          <p:nvPr/>
        </p:nvSpPr>
        <p:spPr>
          <a:xfrm>
            <a:off x="2789320" y="1952269"/>
            <a:ext cx="2700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3"/>
                </a:solidFill>
              </a:rPr>
              <a:t>Prior to CD-2/3A Approved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FB84F7-43D3-4C00-B749-1495C7138EB5}"/>
              </a:ext>
            </a:extLst>
          </p:cNvPr>
          <p:cNvSpPr/>
          <p:nvPr/>
        </p:nvSpPr>
        <p:spPr>
          <a:xfrm>
            <a:off x="2322490" y="2073498"/>
            <a:ext cx="517302" cy="321971"/>
          </a:xfrm>
          <a:prstGeom prst="rect">
            <a:avLst/>
          </a:prstGeom>
          <a:noFill/>
          <a:ln w="222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13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2508A-5758-47C1-A43D-2A211995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ACF40-A862-468E-A443-FCD41114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4A48CB-D0A5-4588-9FFF-0D216C68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25321"/>
            <a:ext cx="8686800" cy="427877"/>
          </a:xfrm>
        </p:spPr>
        <p:txBody>
          <a:bodyPr/>
          <a:lstStyle/>
          <a:p>
            <a:r>
              <a:rPr lang="en-US" dirty="0"/>
              <a:t>T5 Milestones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2F8383-EC28-45E9-8E75-E77C99FA6FCC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F08D76-55FB-4448-AACD-FC157372B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4" y="1361613"/>
            <a:ext cx="8928100" cy="1629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87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BB3A2-3990-4E5A-A95C-79C7387A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27ADBC-7F06-48B7-82AA-C17E7968C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237AE2-D2FB-4F6C-B67E-A9F421E3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Environment Safety and Health (ES&amp;H)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7B82A3-65FD-437F-9F00-852994C4D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845062" cy="49878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Consider and plan for ES&amp;H issues throughout the project life cycle</a:t>
            </a:r>
          </a:p>
          <a:p>
            <a:r>
              <a:rPr lang="en-US" dirty="0"/>
              <a:t>Conceptual Design Phase </a:t>
            </a:r>
          </a:p>
          <a:p>
            <a:pPr lvl="1"/>
            <a:r>
              <a:rPr lang="en-US" dirty="0"/>
              <a:t>ES&amp;H input includes review of the design, input from Tritium Task Force and Life Safety Analysis </a:t>
            </a:r>
            <a:r>
              <a:rPr lang="en-US" sz="1100" dirty="0">
                <a:solidFill>
                  <a:srgbClr val="C00000"/>
                </a:solidFill>
              </a:rPr>
              <a:t>[1]</a:t>
            </a:r>
          </a:p>
          <a:p>
            <a:r>
              <a:rPr lang="en-US" dirty="0">
                <a:solidFill>
                  <a:schemeClr val="accent6"/>
                </a:solidFill>
              </a:rPr>
              <a:t>Design Phase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ES&amp;H is considered in A/E selection process;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ES&amp;H is included in design reviews;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Implement Safety by Design process;</a:t>
            </a:r>
            <a:endParaRPr lang="en-US" sz="1100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chemeClr val="accent6"/>
                </a:solidFill>
              </a:rPr>
              <a:t>Incorporate Hazard Analysis Report hazards in the design process </a:t>
            </a:r>
            <a:r>
              <a:rPr lang="en-US" sz="1100" dirty="0">
                <a:solidFill>
                  <a:srgbClr val="C00000"/>
                </a:solidFill>
              </a:rPr>
              <a:t>[2]</a:t>
            </a:r>
          </a:p>
          <a:p>
            <a:r>
              <a:rPr lang="en-US" dirty="0">
                <a:solidFill>
                  <a:schemeClr val="accent6"/>
                </a:solidFill>
              </a:rPr>
              <a:t>Procurement/Construction Phase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Include safety performance as part of the subcontractor selection process;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Detail the responsibilities for team members including the Construction Subcontractor and Fermilab Construction Coordinator; 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Independent oversight by ESH&amp;Q</a:t>
            </a:r>
            <a:r>
              <a:rPr lang="en-US" sz="2400" dirty="0">
                <a:solidFill>
                  <a:schemeClr val="accent6"/>
                </a:solidFill>
              </a:rPr>
              <a:t> Section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D99F2F-E2F3-4AC5-A5AF-03DB4CA73AEF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0996C6-BCCA-4B39-A8A2-A1BAB1EADB93}"/>
              </a:ext>
            </a:extLst>
          </p:cNvPr>
          <p:cNvSpPr txBox="1"/>
          <p:nvPr/>
        </p:nvSpPr>
        <p:spPr>
          <a:xfrm>
            <a:off x="145640" y="5976742"/>
            <a:ext cx="5620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[1] Life Safety Analysis can be found at PIP-II-doc-120</a:t>
            </a:r>
          </a:p>
          <a:p>
            <a:r>
              <a:rPr lang="en-US" sz="1000" dirty="0">
                <a:solidFill>
                  <a:srgbClr val="C00000"/>
                </a:solidFill>
              </a:rPr>
              <a:t>[2] Hazard Analysis Report can be found at PIP-II-doc-140</a:t>
            </a:r>
          </a:p>
        </p:txBody>
      </p:sp>
    </p:spTree>
    <p:extLst>
      <p:ext uri="{BB962C8B-B14F-4D97-AF65-F5344CB8AC3E}">
        <p14:creationId xmlns:p14="http://schemas.microsoft.com/office/powerpoint/2010/main" val="257160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72BE1-9095-42AE-8900-45F05D47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BF18ED-C200-4CAA-A399-4631FB1B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CB1093-59EB-4CF5-A277-CC349021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B5BC1D-CA49-440F-9A50-C6EF16D4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Scope/Deliverables</a:t>
            </a:r>
          </a:p>
          <a:p>
            <a:r>
              <a:rPr lang="en-US" dirty="0"/>
              <a:t>Requirements</a:t>
            </a:r>
          </a:p>
          <a:p>
            <a:r>
              <a:rPr lang="en-US" dirty="0"/>
              <a:t>Interfaces</a:t>
            </a:r>
          </a:p>
          <a:p>
            <a:r>
              <a:rPr lang="en-US" dirty="0"/>
              <a:t>Preliminary Design</a:t>
            </a:r>
          </a:p>
          <a:p>
            <a:r>
              <a:rPr lang="en-US" dirty="0"/>
              <a:t>Design Review Plan</a:t>
            </a:r>
          </a:p>
          <a:p>
            <a:r>
              <a:rPr lang="en-US" dirty="0"/>
              <a:t>Technical Progress to Date</a:t>
            </a:r>
          </a:p>
          <a:p>
            <a:r>
              <a:rPr lang="en-US" dirty="0"/>
              <a:t>Organization</a:t>
            </a:r>
          </a:p>
          <a:p>
            <a:r>
              <a:rPr lang="en-US" dirty="0"/>
              <a:t>Steps to CD-2</a:t>
            </a:r>
          </a:p>
          <a:p>
            <a:r>
              <a:rPr lang="en-US" dirty="0"/>
              <a:t>ESH&amp;Q</a:t>
            </a:r>
          </a:p>
          <a:p>
            <a:r>
              <a:rPr lang="en-US" dirty="0"/>
              <a:t>Risks and Mitigations</a:t>
            </a:r>
          </a:p>
          <a:p>
            <a:r>
              <a:rPr lang="en-US" dirty="0"/>
              <a:t>Responses to CD-1 recommendations</a:t>
            </a:r>
          </a:p>
          <a:p>
            <a:r>
              <a:rPr lang="en-US" dirty="0"/>
              <a:t>Breakout Session topics</a:t>
            </a:r>
          </a:p>
          <a:p>
            <a:r>
              <a:rPr lang="en-US" dirty="0"/>
              <a:t>Summary</a:t>
            </a:r>
          </a:p>
        </p:txBody>
      </p:sp>
      <p:pic>
        <p:nvPicPr>
          <p:cNvPr id="6" name="Picture 5" descr="A picture containing map, linedrawing&#10;&#10;Description generated with high confidence">
            <a:extLst>
              <a:ext uri="{FF2B5EF4-FFF2-40B4-BE49-F238E27FC236}">
                <a16:creationId xmlns:a16="http://schemas.microsoft.com/office/drawing/2014/main" id="{8AAF97A2-3844-4ECC-BCC2-D872A1092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206" y="871640"/>
            <a:ext cx="4839286" cy="3417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0671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BB3A2-3990-4E5A-A95C-79C7387A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27ADBC-7F06-48B7-82AA-C17E7968C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237AE2-D2FB-4F6C-B67E-A9F421E3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Quality 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D99F2F-E2F3-4AC5-A5AF-03DB4CA73AEF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9D7838-D389-4CB9-BF2C-A97E609C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820" y="1043046"/>
            <a:ext cx="4335261" cy="30135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9EB155-A62C-4591-BAF8-CCAFE6FE7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2710" b="32648"/>
          <a:stretch/>
        </p:blipFill>
        <p:spPr>
          <a:xfrm>
            <a:off x="3235346" y="2769552"/>
            <a:ext cx="5772736" cy="33106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7B82A3-65FD-437F-9F00-852994C4D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043046"/>
            <a:ext cx="4179276" cy="4987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Integrated Team Approach</a:t>
            </a:r>
          </a:p>
          <a:p>
            <a:pPr marL="512763" lvl="1" indent="-280988"/>
            <a:r>
              <a:rPr lang="en-US" dirty="0"/>
              <a:t>PIP-II Project Processes </a:t>
            </a:r>
            <a:r>
              <a:rPr lang="en-US" sz="1100" dirty="0">
                <a:solidFill>
                  <a:srgbClr val="C00000"/>
                </a:solidFill>
              </a:rPr>
              <a:t>[1]</a:t>
            </a:r>
          </a:p>
          <a:p>
            <a:pPr marL="512763" lvl="1" indent="-280988"/>
            <a:r>
              <a:rPr lang="en-US" dirty="0"/>
              <a:t>A/E Design Processes </a:t>
            </a:r>
            <a:r>
              <a:rPr lang="en-US" sz="1600" dirty="0">
                <a:solidFill>
                  <a:srgbClr val="C00000"/>
                </a:solidFill>
              </a:rPr>
              <a:t>*</a:t>
            </a:r>
          </a:p>
          <a:p>
            <a:pPr marL="512763" lvl="1" indent="-280988"/>
            <a:r>
              <a:rPr lang="en-US" dirty="0"/>
              <a:t>A/E Commissioning </a:t>
            </a:r>
            <a:r>
              <a:rPr lang="en-US" sz="1600" dirty="0">
                <a:solidFill>
                  <a:srgbClr val="C00000"/>
                </a:solidFill>
              </a:rPr>
              <a:t>*</a:t>
            </a:r>
            <a:r>
              <a:rPr lang="en-US" dirty="0"/>
              <a:t> Processes</a:t>
            </a:r>
          </a:p>
          <a:p>
            <a:pPr marL="512763" lvl="1" indent="-280988"/>
            <a:r>
              <a:rPr lang="en-US" dirty="0"/>
              <a:t>FESS Subject Matter Experts</a:t>
            </a:r>
          </a:p>
          <a:p>
            <a:pPr marL="512763" lvl="1" indent="-280988"/>
            <a:r>
              <a:rPr lang="en-US" dirty="0"/>
              <a:t>Laboratory Experts</a:t>
            </a:r>
          </a:p>
          <a:p>
            <a:pPr marL="512763" lvl="1" indent="-280988"/>
            <a:r>
              <a:rPr lang="en-US" dirty="0"/>
              <a:t>Construction Subcontractor </a:t>
            </a:r>
            <a:r>
              <a:rPr lang="en-US" sz="16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A0C7BA-A20B-4C10-BFBC-9427FA8062DE}"/>
              </a:ext>
            </a:extLst>
          </p:cNvPr>
          <p:cNvSpPr/>
          <p:nvPr/>
        </p:nvSpPr>
        <p:spPr>
          <a:xfrm>
            <a:off x="429419" y="3921125"/>
            <a:ext cx="3541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(*) Quality requirements are incorporated into consultant selection and subcontract terms and conditions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14FB4A-7CEB-47AE-83DF-BD70F1D2AD5F}"/>
              </a:ext>
            </a:extLst>
          </p:cNvPr>
          <p:cNvSpPr txBox="1"/>
          <p:nvPr/>
        </p:nvSpPr>
        <p:spPr>
          <a:xfrm>
            <a:off x="429419" y="5980336"/>
            <a:ext cx="3541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[1] PIP-II Quality Assurance Plan is at PIP-II-doc-142</a:t>
            </a:r>
          </a:p>
          <a:p>
            <a:r>
              <a:rPr lang="en-US" sz="1000" dirty="0">
                <a:solidFill>
                  <a:srgbClr val="C00000"/>
                </a:solidFill>
              </a:rPr>
              <a:t>See PIP-II-doc-2291 for Quality Assurance Responsibility Matrix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3275BB-B7B8-4CAC-95CB-7C2857E11D8F}"/>
              </a:ext>
            </a:extLst>
          </p:cNvPr>
          <p:cNvSpPr txBox="1"/>
          <p:nvPr/>
        </p:nvSpPr>
        <p:spPr>
          <a:xfrm>
            <a:off x="7453428" y="910550"/>
            <a:ext cx="1554654" cy="27241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SC4-Dixon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55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EF5D-5B0B-43BD-BA1A-F2D186F3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121.06 Risk Management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5653F-B629-4E90-BE40-8C5B9385C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D3D4-6DF5-4E71-BFA8-067A4DC32CC9}" type="datetime1">
              <a:rPr lang="en-US" altLang="en-US" smtClean="0"/>
              <a:t>12/3/2018</a:t>
            </a:fld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AB183-908B-4939-9170-04286D4B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7CDD3E-4A80-4646-BE2E-E65AFD6DEC96}"/>
              </a:ext>
            </a:extLst>
          </p:cNvPr>
          <p:cNvSpPr txBox="1"/>
          <p:nvPr/>
        </p:nvSpPr>
        <p:spPr>
          <a:xfrm>
            <a:off x="116059" y="2967335"/>
            <a:ext cx="517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34" charset="0"/>
              </a:rPr>
              <a:t>Top 3 Risks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D6E6D3E-D6F3-44D9-AFFC-757A4F1852B3}"/>
              </a:ext>
            </a:extLst>
          </p:cNvPr>
          <p:cNvSpPr txBox="1">
            <a:spLocks/>
          </p:cNvSpPr>
          <p:nvPr/>
        </p:nvSpPr>
        <p:spPr>
          <a:xfrm>
            <a:off x="116059" y="1309201"/>
            <a:ext cx="8177238" cy="16438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Conventional Facilities Risks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High Risks: </a:t>
            </a:r>
            <a:r>
              <a:rPr lang="en-US" b="1" dirty="0">
                <a:solidFill>
                  <a:schemeClr val="accent6"/>
                </a:solidFill>
              </a:rPr>
              <a:t>0			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Medium Risks: </a:t>
            </a:r>
            <a:r>
              <a:rPr lang="en-US" b="1" dirty="0">
                <a:solidFill>
                  <a:schemeClr val="accent6"/>
                </a:solidFill>
              </a:rPr>
              <a:t>13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>
                <a:solidFill>
                  <a:schemeClr val="accent6"/>
                </a:solidFill>
              </a:rPr>
              <a:t>Low Risks: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8C29B4-7C13-43FD-9328-4506DD7066D6}"/>
              </a:ext>
            </a:extLst>
          </p:cNvPr>
          <p:cNvSpPr txBox="1"/>
          <p:nvPr/>
        </p:nvSpPr>
        <p:spPr>
          <a:xfrm>
            <a:off x="228602" y="5548799"/>
            <a:ext cx="8407956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800" b="1" i="1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algn="l"/>
            <a:r>
              <a:rPr lang="en-US" dirty="0"/>
              <a:t>Note: RT-121-01-006 – Inflation Exceeds Assumption is a Project Management Medium Risk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50F5B6-2A3B-40DD-A96E-E47E6D027A4D}"/>
              </a:ext>
            </a:extLst>
          </p:cNvPr>
          <p:cNvSpPr txBox="1"/>
          <p:nvPr/>
        </p:nvSpPr>
        <p:spPr>
          <a:xfrm>
            <a:off x="7188591" y="425321"/>
            <a:ext cx="181473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#2,7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C42C7BB-5060-4CFB-B980-1F29C2088C1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6059" y="3375298"/>
          <a:ext cx="7789984" cy="1582756"/>
        </p:xfrm>
        <a:graphic>
          <a:graphicData uri="http://schemas.openxmlformats.org/drawingml/2006/table">
            <a:tbl>
              <a:tblPr/>
              <a:tblGrid>
                <a:gridCol w="1259741">
                  <a:extLst>
                    <a:ext uri="{9D8B030D-6E8A-4147-A177-3AD203B41FA5}">
                      <a16:colId xmlns:a16="http://schemas.microsoft.com/office/drawing/2014/main" val="359540430"/>
                    </a:ext>
                  </a:extLst>
                </a:gridCol>
                <a:gridCol w="6530243">
                  <a:extLst>
                    <a:ext uri="{9D8B030D-6E8A-4147-A177-3AD203B41FA5}">
                      <a16:colId xmlns:a16="http://schemas.microsoft.com/office/drawing/2014/main" val="1377045833"/>
                    </a:ext>
                  </a:extLst>
                </a:gridCol>
              </a:tblGrid>
              <a:tr h="395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RI-ID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80635"/>
                  </a:ext>
                </a:extLst>
              </a:tr>
              <a:tr h="395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RT-121-06-001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Subproject requirements changes impact the Conventional Facilities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901996"/>
                  </a:ext>
                </a:extLst>
              </a:tr>
              <a:tr h="395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RT-121-06-002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Accelerator shutdown schedule changes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450047"/>
                  </a:ext>
                </a:extLst>
              </a:tr>
              <a:tr h="3956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RT-121-06-003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bids exceed estimates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6931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E5AD50B-45D3-42AB-8711-204740CC68A5}"/>
              </a:ext>
            </a:extLst>
          </p:cNvPr>
          <p:cNvSpPr txBox="1"/>
          <p:nvPr/>
        </p:nvSpPr>
        <p:spPr>
          <a:xfrm>
            <a:off x="7188590" y="906838"/>
            <a:ext cx="1814733" cy="27241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SC4-Dixon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62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14DBC-1250-4422-BED9-3FBEEB832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33053-7B32-4694-8921-6FE4B5ED9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E8A555-68A0-44E7-8275-61D03ADDB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Response to Recommendations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E8F20F-D284-452E-8DBC-58A4841D3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1198375"/>
            <a:ext cx="8672513" cy="4987867"/>
          </a:xfrm>
        </p:spPr>
        <p:txBody>
          <a:bodyPr>
            <a:normAutofit/>
          </a:bodyPr>
          <a:lstStyle/>
          <a:p>
            <a:r>
              <a:rPr lang="en-US" dirty="0"/>
              <a:t>Director’s CD-1 Review (October 2017) </a:t>
            </a:r>
            <a:r>
              <a:rPr lang="en-US" sz="1000" dirty="0">
                <a:solidFill>
                  <a:srgbClr val="C00000"/>
                </a:solidFill>
              </a:rPr>
              <a:t>[1]</a:t>
            </a:r>
            <a:endParaRPr lang="en-US" dirty="0"/>
          </a:p>
          <a:p>
            <a:pPr lvl="1"/>
            <a:r>
              <a:rPr lang="en-US" dirty="0"/>
              <a:t>2 Recommendations, both closed</a:t>
            </a:r>
          </a:p>
          <a:p>
            <a:r>
              <a:rPr lang="en-US" dirty="0"/>
              <a:t>DOE CD-1 Review (December 2017) </a:t>
            </a:r>
            <a:r>
              <a:rPr lang="en-US" sz="1000" dirty="0">
                <a:solidFill>
                  <a:srgbClr val="C00000"/>
                </a:solidFill>
              </a:rPr>
              <a:t>[2]</a:t>
            </a:r>
          </a:p>
          <a:p>
            <a:pPr lvl="1"/>
            <a:r>
              <a:rPr lang="en-US" dirty="0"/>
              <a:t>3 Recommendations, all closed</a:t>
            </a:r>
          </a:p>
          <a:p>
            <a:r>
              <a:rPr lang="en-US" dirty="0"/>
              <a:t>P2MAC Review (March 2018) </a:t>
            </a:r>
            <a:r>
              <a:rPr lang="en-US" sz="1000" dirty="0">
                <a:solidFill>
                  <a:srgbClr val="C00000"/>
                </a:solidFill>
              </a:rPr>
              <a:t>[3]</a:t>
            </a:r>
          </a:p>
          <a:p>
            <a:pPr lvl="1"/>
            <a:r>
              <a:rPr lang="en-US" dirty="0"/>
              <a:t>3 Recommendations, all closed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6A8E3-2754-43BB-B5A9-987144BD58AD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A402D-45FA-4D8C-B0FF-9442A4DF5EF4}"/>
              </a:ext>
            </a:extLst>
          </p:cNvPr>
          <p:cNvSpPr txBox="1"/>
          <p:nvPr/>
        </p:nvSpPr>
        <p:spPr>
          <a:xfrm>
            <a:off x="429419" y="5663529"/>
            <a:ext cx="56200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[1] Review ID 47866</a:t>
            </a:r>
          </a:p>
          <a:p>
            <a:r>
              <a:rPr lang="en-US" sz="1000" dirty="0">
                <a:solidFill>
                  <a:srgbClr val="C00000"/>
                </a:solidFill>
              </a:rPr>
              <a:t>[2] Review ID 48107</a:t>
            </a:r>
          </a:p>
          <a:p>
            <a:r>
              <a:rPr lang="en-US" sz="1000" dirty="0">
                <a:solidFill>
                  <a:srgbClr val="C00000"/>
                </a:solidFill>
              </a:rPr>
              <a:t>[3] Review ID 48469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F2CEBC-B4F1-4A03-A8F8-438F55808BD4}"/>
              </a:ext>
            </a:extLst>
          </p:cNvPr>
          <p:cNvSpPr txBox="1"/>
          <p:nvPr/>
        </p:nvSpPr>
        <p:spPr>
          <a:xfrm>
            <a:off x="7448670" y="958850"/>
            <a:ext cx="1554654" cy="27241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SC4-Dixon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65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D3454-0E54-40ED-A71B-24DC78107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0751D-3E9D-43A4-849F-088F3EC67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Conventional Facilities In Depth</a:t>
            </a:r>
          </a:p>
          <a:p>
            <a:pPr lvl="1"/>
            <a:r>
              <a:rPr lang="en-US" sz="2000" dirty="0"/>
              <a:t>Schedule, Risks, Interfaces, ESH&amp;Q and Review Recommendations</a:t>
            </a:r>
          </a:p>
          <a:p>
            <a:r>
              <a:rPr lang="en-US" dirty="0"/>
              <a:t>Site Preparation</a:t>
            </a:r>
          </a:p>
          <a:p>
            <a:r>
              <a:rPr lang="en-US" dirty="0"/>
              <a:t>Laboratory Interfaces </a:t>
            </a:r>
          </a:p>
          <a:p>
            <a:r>
              <a:rPr lang="en-US" dirty="0"/>
              <a:t>Cryogenics Plant Building (Joint Session with SRF/Cryo)</a:t>
            </a:r>
          </a:p>
          <a:p>
            <a:r>
              <a:rPr lang="en-US" dirty="0"/>
              <a:t>Requirements Documentation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8D935-7189-49CD-9B45-A86612F63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576C1-95E2-4F7A-956C-58C43627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AF2E5-2865-4438-9A12-7F45A0853DBE}"/>
              </a:ext>
            </a:extLst>
          </p:cNvPr>
          <p:cNvSpPr txBox="1"/>
          <p:nvPr/>
        </p:nvSpPr>
        <p:spPr>
          <a:xfrm>
            <a:off x="4982366" y="1095057"/>
            <a:ext cx="1554654" cy="27241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SC4-Dixon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2C2A1A-E9C3-4544-AC0F-33115AB4915F}"/>
              </a:ext>
            </a:extLst>
          </p:cNvPr>
          <p:cNvSpPr txBox="1"/>
          <p:nvPr/>
        </p:nvSpPr>
        <p:spPr>
          <a:xfrm>
            <a:off x="2895988" y="1963402"/>
            <a:ext cx="1554654" cy="27241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SC4-Wielgos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6A86B-2B11-43F9-9C4A-5255BFDB3440}"/>
              </a:ext>
            </a:extLst>
          </p:cNvPr>
          <p:cNvSpPr txBox="1"/>
          <p:nvPr/>
        </p:nvSpPr>
        <p:spPr>
          <a:xfrm>
            <a:off x="3518467" y="2467420"/>
            <a:ext cx="1554654" cy="27241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SC4-Wielgos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7F819A-C99F-46FC-9819-618764DBA313}"/>
              </a:ext>
            </a:extLst>
          </p:cNvPr>
          <p:cNvSpPr txBox="1"/>
          <p:nvPr/>
        </p:nvSpPr>
        <p:spPr>
          <a:xfrm>
            <a:off x="7318399" y="3292792"/>
            <a:ext cx="1554654" cy="27241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SC3-Hansen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6C2AFD-C607-4D24-B026-D107CADB3A2A}"/>
              </a:ext>
            </a:extLst>
          </p:cNvPr>
          <p:cNvSpPr txBox="1"/>
          <p:nvPr/>
        </p:nvSpPr>
        <p:spPr>
          <a:xfrm>
            <a:off x="4664687" y="3530705"/>
            <a:ext cx="1554654" cy="27241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SC4-Dixon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4C8EDA-B543-43DF-8515-12C4AB4C9794}"/>
              </a:ext>
            </a:extLst>
          </p:cNvPr>
          <p:cNvSpPr txBox="1"/>
          <p:nvPr/>
        </p:nvSpPr>
        <p:spPr>
          <a:xfrm>
            <a:off x="4664687" y="3841489"/>
            <a:ext cx="1554654" cy="27241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SC2-Hunt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5A683A-1EFB-4D4A-AC35-68A27C3A1A43}"/>
              </a:ext>
            </a:extLst>
          </p:cNvPr>
          <p:cNvSpPr txBox="1"/>
          <p:nvPr/>
        </p:nvSpPr>
        <p:spPr>
          <a:xfrm>
            <a:off x="7318399" y="3590435"/>
            <a:ext cx="1554654" cy="27241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SC4-Dixon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3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9F48D-6EF5-4619-A278-D05B290A5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BEE0E-CDF0-426F-983E-E7E3C02FB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Conventional Facilities scope and deliverables are understood and are based on requirements;</a:t>
            </a:r>
          </a:p>
          <a:p>
            <a:r>
              <a:rPr lang="en-US" dirty="0"/>
              <a:t>Project Processes are in place and functioning;</a:t>
            </a:r>
          </a:p>
          <a:p>
            <a:pPr marL="457200" lvl="1" indent="0">
              <a:buNone/>
            </a:pPr>
            <a:r>
              <a:rPr lang="en-US" dirty="0"/>
              <a:t>(Risk Management, ES&amp;H, Quality Management, Reviews)</a:t>
            </a:r>
          </a:p>
          <a:p>
            <a:r>
              <a:rPr lang="en-US" dirty="0"/>
              <a:t>CD-3A Scope (Site Preparation and Cryo Plant Building) is understood and progressing;</a:t>
            </a:r>
          </a:p>
          <a:p>
            <a:r>
              <a:rPr lang="en-US" dirty="0"/>
              <a:t>We are on track for CD-2/3A </a:t>
            </a:r>
          </a:p>
          <a:p>
            <a:r>
              <a:rPr lang="en-US"/>
              <a:t>Thank </a:t>
            </a:r>
            <a:r>
              <a:rPr lang="en-US" dirty="0"/>
              <a:t>you for your attention and we look forward to your feedback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71AFE-3689-4927-A941-7826C7D2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17D5E-AAE5-4AB0-8735-AB2E2380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3664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D9253-5941-47FD-8CBD-C1A44BA76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1A8DF-3F5B-43E8-8AFF-D69191CA3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2A80C1-4A22-4B21-AC37-2CE7881B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911670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8EB04-0120-46CD-A838-4767E7CE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6F1D6-5CFE-4ACC-ADFE-82AD0B31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AC5548-9045-49E8-8063-55BAE1E57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About Me: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9110BC-B0A2-424D-BAC8-42CDD0BCE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r>
              <a:rPr lang="en-US" dirty="0"/>
              <a:t>PIP-II Level 2 Manager for Conventional Facilities</a:t>
            </a:r>
          </a:p>
          <a:p>
            <a:r>
              <a:rPr lang="en-US" dirty="0"/>
              <a:t>Relevant Experience</a:t>
            </a:r>
          </a:p>
          <a:p>
            <a:pPr lvl="1"/>
            <a:r>
              <a:rPr lang="en-US" dirty="0"/>
              <a:t>Licensed Architect;</a:t>
            </a:r>
          </a:p>
          <a:p>
            <a:pPr lvl="1"/>
            <a:r>
              <a:rPr lang="en-US" dirty="0"/>
              <a:t>Project Management Professional (PMP);</a:t>
            </a:r>
          </a:p>
          <a:p>
            <a:pPr lvl="1"/>
            <a:r>
              <a:rPr lang="en-US" dirty="0"/>
              <a:t>LEED Accredited Professional;</a:t>
            </a:r>
          </a:p>
          <a:p>
            <a:pPr lvl="1"/>
            <a:r>
              <a:rPr lang="en-US" dirty="0"/>
              <a:t>26+ years at Fermilab;</a:t>
            </a:r>
          </a:p>
          <a:p>
            <a:pPr lvl="1"/>
            <a:r>
              <a:rPr lang="en-US" dirty="0"/>
              <a:t>NOvA Project L2 Manager for Site and Buildings;</a:t>
            </a:r>
          </a:p>
          <a:p>
            <a:pPr lvl="2"/>
            <a:r>
              <a:rPr lang="en-US" dirty="0"/>
              <a:t>2014 CD-4</a:t>
            </a:r>
          </a:p>
          <a:p>
            <a:pPr lvl="2"/>
            <a:r>
              <a:rPr lang="en-US" dirty="0"/>
              <a:t>2015 U.S. DOE Secretary’s Award for Excellence</a:t>
            </a:r>
          </a:p>
          <a:p>
            <a:pPr lvl="1"/>
            <a:r>
              <a:rPr lang="en-US" dirty="0"/>
              <a:t>General Plant Project Manager for 15+ years</a:t>
            </a:r>
          </a:p>
          <a:p>
            <a:pPr lvl="2"/>
            <a:r>
              <a:rPr lang="en-US" dirty="0"/>
              <a:t>Short Baseline Neutrino (SBN) Near Detector Building;</a:t>
            </a:r>
          </a:p>
          <a:p>
            <a:pPr lvl="2"/>
            <a:r>
              <a:rPr lang="en-US" dirty="0"/>
              <a:t>Short Baseline Neutrino (SBN) Far Detector Building;</a:t>
            </a:r>
          </a:p>
          <a:p>
            <a:pPr lvl="2"/>
            <a:r>
              <a:rPr lang="en-US" dirty="0"/>
              <a:t>Experimental Operations Center;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5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38DE8-646A-488F-ACA3-92AE9756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29286-96C1-42BC-A6A6-E5BAD497F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730014-4C64-4174-8B89-37231CF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Scope and Deliverables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C27172-1D56-453F-AC28-C864C8C1C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>
            <a:normAutofit/>
          </a:bodyPr>
          <a:lstStyle/>
          <a:p>
            <a:r>
              <a:rPr lang="en-US" dirty="0"/>
              <a:t>Conventional Facilities includes the design, procurement and construction of the utilities, roads, structures, enclosures and buildings to support the installation, assembly and operation of the technical components. </a:t>
            </a:r>
            <a:r>
              <a:rPr lang="en-US" sz="1000" dirty="0">
                <a:solidFill>
                  <a:srgbClr val="C00000"/>
                </a:solidFill>
              </a:rPr>
              <a:t>[1]</a:t>
            </a:r>
          </a:p>
          <a:p>
            <a:r>
              <a:rPr lang="en-US" dirty="0"/>
              <a:t>WBS</a:t>
            </a:r>
          </a:p>
          <a:p>
            <a:pPr lvl="1"/>
            <a:r>
              <a:rPr lang="en-US" dirty="0"/>
              <a:t>121.06.01 – Project Management and Coordination</a:t>
            </a:r>
          </a:p>
          <a:p>
            <a:pPr lvl="1"/>
            <a:r>
              <a:rPr lang="en-US" dirty="0"/>
              <a:t>121.06.02 – Site Preparation</a:t>
            </a:r>
          </a:p>
          <a:p>
            <a:pPr lvl="1"/>
            <a:r>
              <a:rPr lang="en-US" dirty="0"/>
              <a:t>121.06.03 – Cryogenics Plant Building (23,245 square feet)</a:t>
            </a:r>
          </a:p>
          <a:p>
            <a:pPr lvl="1"/>
            <a:r>
              <a:rPr lang="en-US" dirty="0"/>
              <a:t>121.06.04 – Utility Plant Building (21,275 square feet)</a:t>
            </a:r>
          </a:p>
          <a:p>
            <a:pPr lvl="1"/>
            <a:r>
              <a:rPr lang="en-US" dirty="0"/>
              <a:t>121.06.05 – Linac Complex (88,550 square feet)</a:t>
            </a:r>
          </a:p>
          <a:p>
            <a:pPr lvl="1"/>
            <a:r>
              <a:rPr lang="en-US" dirty="0"/>
              <a:t>121.06.06 – Booster Connection (7,750 square feet)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2CE696-1033-4344-A6D4-2ECA35CB7815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54067-2D43-4827-9997-23085F22B713}"/>
              </a:ext>
            </a:extLst>
          </p:cNvPr>
          <p:cNvSpPr txBox="1"/>
          <p:nvPr/>
        </p:nvSpPr>
        <p:spPr>
          <a:xfrm>
            <a:off x="228600" y="6057280"/>
            <a:ext cx="37543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[1] See WBS Dictionary in PIP-II-doc-599 for complete description</a:t>
            </a:r>
          </a:p>
        </p:txBody>
      </p:sp>
    </p:spTree>
    <p:extLst>
      <p:ext uri="{BB962C8B-B14F-4D97-AF65-F5344CB8AC3E}">
        <p14:creationId xmlns:p14="http://schemas.microsoft.com/office/powerpoint/2010/main" val="230240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38DE8-646A-488F-ACA3-92AE9756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29286-96C1-42BC-A6A6-E5BAD497F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730014-4C64-4174-8B89-37231CF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Scope and Deliverables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C27172-1D56-453F-AC28-C864C8C1C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>
            <a:normAutofit/>
          </a:bodyPr>
          <a:lstStyle/>
          <a:p>
            <a:r>
              <a:rPr lang="en-US" dirty="0"/>
              <a:t>Conventional Facilities includes the design, procurement and construction of the utilities, roads, structures, enclosures and buildings to support the installation, assembly and operation of the technical components.</a:t>
            </a:r>
          </a:p>
          <a:p>
            <a:r>
              <a:rPr lang="en-US" dirty="0"/>
              <a:t>WBS</a:t>
            </a:r>
          </a:p>
          <a:p>
            <a:pPr lvl="1"/>
            <a:r>
              <a:rPr lang="en-US" dirty="0"/>
              <a:t>121.06.01 – Project Management and Coordination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121.06.02 – Site Preparation – CD-3A Request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121.06.03 – Cryogenics Plant Building – CD-3A Request</a:t>
            </a:r>
          </a:p>
          <a:p>
            <a:pPr lvl="1"/>
            <a:r>
              <a:rPr lang="en-US" dirty="0"/>
              <a:t>121.06.04 – Utility Plant Building</a:t>
            </a:r>
          </a:p>
          <a:p>
            <a:pPr lvl="1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121.06.05 – Linac Complex – CD-3B Request</a:t>
            </a:r>
          </a:p>
          <a:p>
            <a:pPr lvl="1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121.06.06 – Booster Connection – CD-3B Request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2CE696-1033-4344-A6D4-2ECA35CB7815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#1</a:t>
            </a:r>
          </a:p>
        </p:txBody>
      </p:sp>
    </p:spTree>
    <p:extLst>
      <p:ext uri="{BB962C8B-B14F-4D97-AF65-F5344CB8AC3E}">
        <p14:creationId xmlns:p14="http://schemas.microsoft.com/office/powerpoint/2010/main" val="11106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72BE1-9095-42AE-8900-45F05D47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BF18ED-C200-4CAA-A399-4631FB1B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CB1093-59EB-4CF5-A277-CC349021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Scope and Deliverables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AF97A2-3844-4ECC-BCC2-D872A1092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61" y="1180515"/>
            <a:ext cx="8671666" cy="4439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5280C6-8A26-4CFD-9C3C-F2352F898013}"/>
              </a:ext>
            </a:extLst>
          </p:cNvPr>
          <p:cNvSpPr txBox="1"/>
          <p:nvPr/>
        </p:nvSpPr>
        <p:spPr>
          <a:xfrm>
            <a:off x="1915551" y="2048919"/>
            <a:ext cx="132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Cryo Plant Building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6CBEB7-B8BC-4B09-BD64-D453A7F2BDE7}"/>
              </a:ext>
            </a:extLst>
          </p:cNvPr>
          <p:cNvSpPr txBox="1"/>
          <p:nvPr/>
        </p:nvSpPr>
        <p:spPr>
          <a:xfrm>
            <a:off x="6567268" y="1589891"/>
            <a:ext cx="132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Utility Plant Building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3190D4-2718-488D-84F3-12A02DB1C786}"/>
              </a:ext>
            </a:extLst>
          </p:cNvPr>
          <p:cNvSpPr txBox="1"/>
          <p:nvPr/>
        </p:nvSpPr>
        <p:spPr>
          <a:xfrm>
            <a:off x="5699761" y="2695575"/>
            <a:ext cx="1127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Linac Complex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5CFE3-E474-489F-A188-3C3CDA5C797E}"/>
              </a:ext>
            </a:extLst>
          </p:cNvPr>
          <p:cNvSpPr txBox="1"/>
          <p:nvPr/>
        </p:nvSpPr>
        <p:spPr>
          <a:xfrm>
            <a:off x="7730195" y="2037480"/>
            <a:ext cx="1127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Booster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57113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A70FF-C858-4D30-A1C0-710DAB7EB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EA47F7-54C5-4E5E-B945-7AD9CF7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97E5BA9-2F85-4986-B858-DC5F6682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Conventional Facilities System Requirements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6B229C-36CD-495F-9C8A-C909F37D2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Conventional Facilities Systems Function and Configuration Document </a:t>
            </a:r>
            <a:r>
              <a:rPr lang="en-US" sz="1000" dirty="0">
                <a:solidFill>
                  <a:srgbClr val="C00000"/>
                </a:solidFill>
              </a:rPr>
              <a:t>[1]</a:t>
            </a:r>
          </a:p>
          <a:p>
            <a:r>
              <a:rPr lang="en-US" sz="2000" u="sng" dirty="0"/>
              <a:t>Facility Scope</a:t>
            </a:r>
          </a:p>
          <a:p>
            <a:pPr marL="400050" lvl="1" indent="0">
              <a:buNone/>
            </a:pPr>
            <a:r>
              <a:rPr lang="en-US" sz="1400" dirty="0"/>
              <a:t>Associated conventional facilities including enclosures, equipment galleries, and utilities. The linac enclosure will be constructed with a length to accommodate at least two HB650 cryomodules beyond the nominal compliment required for 800 MeV.</a:t>
            </a:r>
            <a:endParaRPr lang="en-US" sz="1500" dirty="0"/>
          </a:p>
          <a:p>
            <a:r>
              <a:rPr lang="en-US" sz="1800" u="sng" dirty="0"/>
              <a:t>Functional Requirements</a:t>
            </a:r>
          </a:p>
          <a:p>
            <a:pPr lvl="1"/>
            <a:r>
              <a:rPr lang="en-US" sz="1400" dirty="0"/>
              <a:t>The siting of the PIP-II facility will be consistent with future replacement of the existing 8-GeV Booster with either an 8 GeV Rapid Cycling Synchrotron or superconducting pulsed linac.</a:t>
            </a:r>
          </a:p>
          <a:p>
            <a:pPr lvl="1"/>
            <a:r>
              <a:rPr lang="en-US" sz="1400" dirty="0"/>
              <a:t>The siting of the PIP-II facility will be consistent with future upgrades to provide 100 kW beams to the Mu2e hall on the Muon Campus.</a:t>
            </a:r>
          </a:p>
          <a:p>
            <a:pPr lvl="1"/>
            <a:r>
              <a:rPr lang="en-US" sz="1400" dirty="0"/>
              <a:t>The SC Linac will be constructed in a manner that allows installation and commissioning without interruption to ongoing accelerator operations.</a:t>
            </a:r>
          </a:p>
          <a:p>
            <a:pPr lvl="1"/>
            <a:r>
              <a:rPr lang="en-US" sz="1400" dirty="0"/>
              <a:t>Facility Lifetime equal to or greater than 40 years</a:t>
            </a:r>
          </a:p>
          <a:p>
            <a:r>
              <a:rPr lang="en-US" sz="1800" u="sng" dirty="0"/>
              <a:t>Safety Requirements</a:t>
            </a:r>
          </a:p>
          <a:p>
            <a:pPr marL="400050" lvl="1" indent="0">
              <a:buNone/>
            </a:pPr>
            <a:r>
              <a:rPr lang="en-US" sz="1400" dirty="0"/>
              <a:t>The Project will be built to applicable DOE and FNAL engineering, safety, and radiation standards as outlined in the Fermilab Engineering Manual and Fermilab ES&amp;H Manual.</a:t>
            </a: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6AB8EA-00EA-4153-8807-8C1AD23215E5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D3D254-9131-4AEE-A671-8E5089BA1A4B}"/>
              </a:ext>
            </a:extLst>
          </p:cNvPr>
          <p:cNvSpPr txBox="1"/>
          <p:nvPr/>
        </p:nvSpPr>
        <p:spPr>
          <a:xfrm>
            <a:off x="140678" y="6144452"/>
            <a:ext cx="659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[1] Conventional Facilities Systems Function and  Configuration Document, TeamCenter Document ED0008133</a:t>
            </a:r>
          </a:p>
        </p:txBody>
      </p:sp>
    </p:spTree>
    <p:extLst>
      <p:ext uri="{BB962C8B-B14F-4D97-AF65-F5344CB8AC3E}">
        <p14:creationId xmlns:p14="http://schemas.microsoft.com/office/powerpoint/2010/main" val="2470409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0CA1D-5CE0-4FDB-8758-E0A455B7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647B2-8E6E-4485-8466-2EBB71128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C721FD-87A7-4920-8B9F-77CEF73B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</p:spPr>
        <p:txBody>
          <a:bodyPr/>
          <a:lstStyle/>
          <a:p>
            <a:r>
              <a:rPr lang="en-US" dirty="0"/>
              <a:t>Interfaces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ECA638-7E29-4770-AA30-E7E573C4C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Project Interfaces </a:t>
            </a:r>
            <a:r>
              <a:rPr lang="en-US" dirty="0"/>
              <a:t>  </a:t>
            </a:r>
          </a:p>
          <a:p>
            <a:pPr lvl="1"/>
            <a:r>
              <a:rPr lang="en-US" i="1" dirty="0"/>
              <a:t>Managed through PIP-II processes </a:t>
            </a:r>
            <a:r>
              <a:rPr lang="en-US" sz="800" dirty="0">
                <a:solidFill>
                  <a:srgbClr val="C00000"/>
                </a:solidFill>
              </a:rPr>
              <a:t>[1]</a:t>
            </a:r>
          </a:p>
          <a:p>
            <a:pPr lvl="1"/>
            <a:r>
              <a:rPr lang="en-US" dirty="0"/>
              <a:t>ED0007697 – Site Preparation </a:t>
            </a:r>
          </a:p>
          <a:p>
            <a:pPr lvl="1"/>
            <a:r>
              <a:rPr lang="en-US" dirty="0"/>
              <a:t>ED0007698 – Cryogenic Plant Building</a:t>
            </a:r>
          </a:p>
          <a:p>
            <a:pPr lvl="1"/>
            <a:r>
              <a:rPr lang="en-US" dirty="0"/>
              <a:t>ED0007699 – Utility Plant Building</a:t>
            </a:r>
          </a:p>
          <a:p>
            <a:pPr lvl="1"/>
            <a:r>
              <a:rPr lang="en-US" dirty="0"/>
              <a:t>ED0007700 – Linac Complex</a:t>
            </a:r>
          </a:p>
          <a:p>
            <a:pPr lvl="1"/>
            <a:r>
              <a:rPr lang="en-US" dirty="0"/>
              <a:t>ED0007702 – Booster Connection </a:t>
            </a:r>
          </a:p>
          <a:p>
            <a:pPr marL="457200" lvl="1" indent="0">
              <a:buNone/>
            </a:pPr>
            <a:r>
              <a:rPr lang="en-US" dirty="0"/>
              <a:t>Conventional Facilities interfaces with all Level 2 subprojects</a:t>
            </a:r>
          </a:p>
          <a:p>
            <a:r>
              <a:rPr lang="en-US" u="sng" dirty="0"/>
              <a:t>Fermilab Interfaces 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Infrastructure Connections </a:t>
            </a:r>
            <a:r>
              <a:rPr lang="en-US" i="1" dirty="0"/>
              <a:t>(Managed through FESS processes)</a:t>
            </a:r>
          </a:p>
          <a:p>
            <a:pPr lvl="1"/>
            <a:r>
              <a:rPr lang="en-US" dirty="0"/>
              <a:t>General Plant Projects </a:t>
            </a:r>
            <a:r>
              <a:rPr lang="en-US" i="1" dirty="0"/>
              <a:t>(Managed through FESS processes)</a:t>
            </a:r>
          </a:p>
          <a:p>
            <a:pPr lvl="1"/>
            <a:r>
              <a:rPr lang="en-US" dirty="0"/>
              <a:t>Accelerator Operations </a:t>
            </a:r>
            <a:r>
              <a:rPr lang="en-US" i="1" dirty="0"/>
              <a:t>(Managed through AD processes)</a:t>
            </a:r>
          </a:p>
          <a:p>
            <a:r>
              <a:rPr lang="en-US" u="sng" dirty="0"/>
              <a:t>International Interface </a:t>
            </a:r>
            <a:r>
              <a:rPr lang="en-US" i="1" dirty="0"/>
              <a:t>(Managed through WBS 121.02)</a:t>
            </a:r>
          </a:p>
          <a:p>
            <a:pPr lvl="1"/>
            <a:r>
              <a:rPr lang="en-US" dirty="0"/>
              <a:t>Cryogenic plant is Indian partner deliverable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11CB2E-C077-4DC1-9EAE-728E57AAD13F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D24C75-39C4-4F03-8274-F483433F8FCA}"/>
              </a:ext>
            </a:extLst>
          </p:cNvPr>
          <p:cNvSpPr txBox="1"/>
          <p:nvPr/>
        </p:nvSpPr>
        <p:spPr>
          <a:xfrm>
            <a:off x="222250" y="5980336"/>
            <a:ext cx="4210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[1] See PIP-II Systems Engineering Management Plan at PIP-II-doc-1539</a:t>
            </a:r>
          </a:p>
          <a:p>
            <a:r>
              <a:rPr lang="en-US" sz="1000" dirty="0">
                <a:solidFill>
                  <a:srgbClr val="C00000"/>
                </a:solidFill>
              </a:rPr>
              <a:t>FESS is Facilities Engineering Services Section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7A0DB5-48E4-412A-98B9-7A7837E1C59E}"/>
              </a:ext>
            </a:extLst>
          </p:cNvPr>
          <p:cNvSpPr txBox="1"/>
          <p:nvPr/>
        </p:nvSpPr>
        <p:spPr>
          <a:xfrm>
            <a:off x="7435781" y="958850"/>
            <a:ext cx="1567543" cy="27241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SC4-Dixon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58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2508A-5758-47C1-A43D-2A211995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12/04/2018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ACF40-A862-468E-A443-FCD41114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4A48CB-D0A5-4588-9FFF-0D216C68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25321"/>
            <a:ext cx="8686800" cy="427877"/>
          </a:xfrm>
        </p:spPr>
        <p:txBody>
          <a:bodyPr/>
          <a:lstStyle/>
          <a:p>
            <a:r>
              <a:rPr lang="en-US" dirty="0"/>
              <a:t>Preliminary Design and Design Maturity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A4E8DC-FC7A-4354-BFD5-A9752C727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67749"/>
          </a:xfrm>
        </p:spPr>
        <p:txBody>
          <a:bodyPr>
            <a:normAutofit/>
          </a:bodyPr>
          <a:lstStyle/>
          <a:p>
            <a:r>
              <a:rPr lang="en-US" dirty="0"/>
              <a:t>Site Preparation (WBS 121.06.02) </a:t>
            </a:r>
          </a:p>
          <a:p>
            <a:pPr lvl="1"/>
            <a:r>
              <a:rPr lang="en-US" dirty="0"/>
              <a:t>Site Clearing construction package</a:t>
            </a:r>
            <a:r>
              <a:rPr lang="en-US" sz="1000" dirty="0">
                <a:solidFill>
                  <a:srgbClr val="C00000"/>
                </a:solidFill>
              </a:rPr>
              <a:t>[1]</a:t>
            </a:r>
          </a:p>
          <a:p>
            <a:pPr lvl="1"/>
            <a:r>
              <a:rPr lang="en-US" dirty="0"/>
              <a:t>Site Work construction package</a:t>
            </a:r>
            <a:r>
              <a:rPr lang="en-US" sz="900" dirty="0">
                <a:solidFill>
                  <a:srgbClr val="C00000"/>
                </a:solidFill>
              </a:rPr>
              <a:t>[2]</a:t>
            </a:r>
            <a:endParaRPr lang="en-US" dirty="0"/>
          </a:p>
          <a:p>
            <a:pPr lvl="1"/>
            <a:r>
              <a:rPr lang="en-US" dirty="0"/>
              <a:t>Electrical Feeder construction package</a:t>
            </a:r>
            <a:r>
              <a:rPr lang="en-US" sz="900" dirty="0">
                <a:solidFill>
                  <a:srgbClr val="C00000"/>
                </a:solidFill>
              </a:rPr>
              <a:t>[2]</a:t>
            </a:r>
            <a:endParaRPr lang="en-US" dirty="0"/>
          </a:p>
          <a:p>
            <a:pPr lvl="1"/>
            <a:r>
              <a:rPr lang="en-US" dirty="0"/>
              <a:t>Site Restoration/Landscaping construction package</a:t>
            </a:r>
            <a:r>
              <a:rPr lang="en-US" sz="900" dirty="0">
                <a:solidFill>
                  <a:srgbClr val="C00000"/>
                </a:solidFill>
              </a:rPr>
              <a:t>[2]</a:t>
            </a:r>
          </a:p>
          <a:p>
            <a:pPr lvl="1"/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Final Design Completion scheduled for January 2019</a:t>
            </a:r>
          </a:p>
          <a:p>
            <a:r>
              <a:rPr lang="en-US" dirty="0"/>
              <a:t>Cryogenics Plant Building (WBS 121.06.03)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Technical Requirements Complete </a:t>
            </a:r>
            <a:r>
              <a:rPr lang="en-US" sz="900" dirty="0">
                <a:solidFill>
                  <a:srgbClr val="C00000"/>
                </a:solidFill>
              </a:rPr>
              <a:t>[3]</a:t>
            </a:r>
          </a:p>
          <a:p>
            <a:pPr lvl="1"/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Final Design Completion scheduled for Q2 FY19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2F8383-EC28-45E9-8E75-E77C99FA6FCC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AAF758-8108-480A-9C62-925C5111D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89" y="4549608"/>
            <a:ext cx="4474726" cy="15166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27C547-0665-4CB2-A4FA-44E84AFDBA69}"/>
              </a:ext>
            </a:extLst>
          </p:cNvPr>
          <p:cNvSpPr txBox="1"/>
          <p:nvPr/>
        </p:nvSpPr>
        <p:spPr>
          <a:xfrm>
            <a:off x="636588" y="6095346"/>
            <a:ext cx="1719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/>
                </a:solidFill>
              </a:rPr>
              <a:t>View Looking Southwest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3C5B08-D84E-4237-9752-9334F32CB3C6}"/>
              </a:ext>
            </a:extLst>
          </p:cNvPr>
          <p:cNvSpPr txBox="1"/>
          <p:nvPr/>
        </p:nvSpPr>
        <p:spPr>
          <a:xfrm>
            <a:off x="7126086" y="5678933"/>
            <a:ext cx="18772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[1] See TeamCenter ED0008374</a:t>
            </a:r>
          </a:p>
          <a:p>
            <a:r>
              <a:rPr lang="en-US" sz="1000" dirty="0">
                <a:solidFill>
                  <a:srgbClr val="C00000"/>
                </a:solidFill>
              </a:rPr>
              <a:t>[2] See TeamCenter ED0008459</a:t>
            </a:r>
          </a:p>
          <a:p>
            <a:r>
              <a:rPr lang="en-US" sz="1000" dirty="0">
                <a:solidFill>
                  <a:srgbClr val="C00000"/>
                </a:solidFill>
              </a:rPr>
              <a:t>[3] See TeamCenter ED0008373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D60D14-7E1E-4FFF-893E-76C54AED2AF1}"/>
              </a:ext>
            </a:extLst>
          </p:cNvPr>
          <p:cNvSpPr txBox="1"/>
          <p:nvPr/>
        </p:nvSpPr>
        <p:spPr>
          <a:xfrm>
            <a:off x="6671343" y="3429000"/>
            <a:ext cx="1554654" cy="27241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SC4-Dixon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10BA8A-C2B7-42CF-AFE9-805E700DFFE0}"/>
              </a:ext>
            </a:extLst>
          </p:cNvPr>
          <p:cNvSpPr txBox="1"/>
          <p:nvPr/>
        </p:nvSpPr>
        <p:spPr>
          <a:xfrm>
            <a:off x="5278580" y="1116050"/>
            <a:ext cx="1554654" cy="27241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SC4-Wielgos</a:t>
            </a:r>
            <a:endParaRPr lang="en-US" sz="1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62468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0716 [Read-Only]" id="{B81737F8-D419-4D0C-9352-DF10F5D39923}" vid="{3CF56E4B-1339-4923-B68D-C89D45FFEC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22865</TotalTime>
  <Words>1847</Words>
  <Application>Microsoft Office PowerPoint</Application>
  <PresentationFormat>On-screen Show (4:3)</PresentationFormat>
  <Paragraphs>427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  <vt:lpstr>Outline</vt:lpstr>
      <vt:lpstr>About Me:</vt:lpstr>
      <vt:lpstr>Scope and Deliverables</vt:lpstr>
      <vt:lpstr>Scope and Deliverables</vt:lpstr>
      <vt:lpstr>Scope and Deliverables</vt:lpstr>
      <vt:lpstr>Conventional Facilities System Requirements</vt:lpstr>
      <vt:lpstr>Interfaces</vt:lpstr>
      <vt:lpstr>Preliminary Design and Design Maturity</vt:lpstr>
      <vt:lpstr>Preliminary Design and Design Maturity</vt:lpstr>
      <vt:lpstr>Design Review Plan</vt:lpstr>
      <vt:lpstr>Progress to Date Since CD-1</vt:lpstr>
      <vt:lpstr>Progress to Date Since CD-1</vt:lpstr>
      <vt:lpstr>Organization</vt:lpstr>
      <vt:lpstr>Next Steps toward CD-2/3A</vt:lpstr>
      <vt:lpstr>Schedule</vt:lpstr>
      <vt:lpstr>Schedule With CD Approval Requests</vt:lpstr>
      <vt:lpstr>T5 Milestones</vt:lpstr>
      <vt:lpstr>Environment Safety and Health (ES&amp;H)</vt:lpstr>
      <vt:lpstr>Quality Management</vt:lpstr>
      <vt:lpstr>WBS 121.06 Risk Management</vt:lpstr>
      <vt:lpstr>Response to Recommendations</vt:lpstr>
      <vt:lpstr>Breakout Sessions</vt:lpstr>
      <vt:lpstr>Summary</vt:lpstr>
      <vt:lpstr>END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Steven J. Dixon x8501 10086N</cp:lastModifiedBy>
  <cp:revision>382</cp:revision>
  <cp:lastPrinted>2014-01-20T19:40:21Z</cp:lastPrinted>
  <dcterms:created xsi:type="dcterms:W3CDTF">2014-01-03T20:18:13Z</dcterms:created>
  <dcterms:modified xsi:type="dcterms:W3CDTF">2018-12-03T19:56:37Z</dcterms:modified>
</cp:coreProperties>
</file>