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581" r:id="rId2"/>
    <p:sldId id="582" r:id="rId3"/>
    <p:sldId id="583" r:id="rId4"/>
    <p:sldId id="584" r:id="rId5"/>
    <p:sldId id="617" r:id="rId6"/>
    <p:sldId id="629" r:id="rId7"/>
    <p:sldId id="585" r:id="rId8"/>
    <p:sldId id="618" r:id="rId9"/>
    <p:sldId id="586" r:id="rId10"/>
    <p:sldId id="625" r:id="rId11"/>
    <p:sldId id="587" r:id="rId12"/>
    <p:sldId id="621" r:id="rId13"/>
    <p:sldId id="620" r:id="rId14"/>
    <p:sldId id="588" r:id="rId15"/>
    <p:sldId id="622" r:id="rId16"/>
    <p:sldId id="623" r:id="rId17"/>
    <p:sldId id="589" r:id="rId18"/>
    <p:sldId id="615" r:id="rId19"/>
    <p:sldId id="624" r:id="rId20"/>
    <p:sldId id="590" r:id="rId21"/>
    <p:sldId id="626" r:id="rId22"/>
    <p:sldId id="627" r:id="rId23"/>
    <p:sldId id="607" r:id="rId24"/>
    <p:sldId id="616" r:id="rId25"/>
    <p:sldId id="591" r:id="rId26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" initials="LM" lastIdx="5" clrIdx="0">
    <p:extLst>
      <p:ext uri="{19B8F6BF-5375-455C-9EA6-DF929625EA0E}">
        <p15:presenceInfo xmlns:p15="http://schemas.microsoft.com/office/powerpoint/2012/main" userId="Lia Mermin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50"/>
    <a:srgbClr val="50504E"/>
    <a:srgbClr val="4E4E4E"/>
    <a:srgbClr val="004C97"/>
    <a:srgbClr val="63666A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7" autoAdjust="0"/>
    <p:restoredTop sz="94660"/>
  </p:normalViewPr>
  <p:slideViewPr>
    <p:cSldViewPr snapToGrid="0" snapToObjects="1" showGuides="1">
      <p:cViewPr varScale="1">
        <p:scale>
          <a:sx n="101" d="100"/>
          <a:sy n="101" d="100"/>
        </p:scale>
        <p:origin x="666" y="10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B04DDC-DD6D-4D46-86F2-81B11B985A1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558AA1-9397-439A-BC18-723DBDBEC3E1}">
      <dgm:prSet phldrT="[Text]"/>
      <dgm:spPr/>
      <dgm:t>
        <a:bodyPr/>
        <a:lstStyle/>
        <a:p>
          <a:r>
            <a:rPr lang="en-US" dirty="0"/>
            <a:t>WBS 121.03.03</a:t>
          </a:r>
        </a:p>
        <a:p>
          <a:r>
            <a:rPr lang="en-US" dirty="0"/>
            <a:t>Linac-RF Power</a:t>
          </a:r>
        </a:p>
      </dgm:t>
    </dgm:pt>
    <dgm:pt modelId="{23761546-BAFB-4ECC-8454-89DA0AF02720}" type="parTrans" cxnId="{4E508B8E-8BE4-4BF4-85E1-2B20BF2028B1}">
      <dgm:prSet/>
      <dgm:spPr/>
      <dgm:t>
        <a:bodyPr/>
        <a:lstStyle/>
        <a:p>
          <a:endParaRPr lang="en-US"/>
        </a:p>
      </dgm:t>
    </dgm:pt>
    <dgm:pt modelId="{945A1720-A062-4A5B-9848-CB72B2021381}" type="sibTrans" cxnId="{4E508B8E-8BE4-4BF4-85E1-2B20BF2028B1}">
      <dgm:prSet/>
      <dgm:spPr/>
      <dgm:t>
        <a:bodyPr/>
        <a:lstStyle/>
        <a:p>
          <a:endParaRPr lang="en-US"/>
        </a:p>
      </dgm:t>
    </dgm:pt>
    <dgm:pt modelId="{A5515308-A172-4E57-9939-12C994D93D04}">
      <dgm:prSet phldrT="[Text]"/>
      <dgm:spPr/>
      <dgm:t>
        <a:bodyPr/>
        <a:lstStyle/>
        <a:p>
          <a:r>
            <a:rPr lang="en-US" dirty="0"/>
            <a:t>WBS 121.03.04</a:t>
          </a:r>
        </a:p>
        <a:p>
          <a:r>
            <a:rPr lang="en-US" dirty="0"/>
            <a:t>LLRF</a:t>
          </a:r>
        </a:p>
        <a:p>
          <a:r>
            <a:rPr lang="en-US" dirty="0"/>
            <a:t>LLRF I/O signals, RF Protection</a:t>
          </a:r>
        </a:p>
      </dgm:t>
    </dgm:pt>
    <dgm:pt modelId="{73F8B81A-E23B-4EC6-814D-E450572C92CC}" type="parTrans" cxnId="{F8D7B3C4-8651-4F1B-950A-373FA8D8FF7C}">
      <dgm:prSet/>
      <dgm:spPr/>
      <dgm:t>
        <a:bodyPr/>
        <a:lstStyle/>
        <a:p>
          <a:endParaRPr lang="en-US"/>
        </a:p>
      </dgm:t>
    </dgm:pt>
    <dgm:pt modelId="{B5998792-D1B4-46F3-AC5C-7755C19720C5}" type="sibTrans" cxnId="{F8D7B3C4-8651-4F1B-950A-373FA8D8FF7C}">
      <dgm:prSet/>
      <dgm:spPr/>
      <dgm:t>
        <a:bodyPr/>
        <a:lstStyle/>
        <a:p>
          <a:endParaRPr lang="en-US"/>
        </a:p>
      </dgm:t>
    </dgm:pt>
    <dgm:pt modelId="{05C1FEC9-756C-471C-8A1C-CDE8F7100A2E}">
      <dgm:prSet phldrT="[Text]"/>
      <dgm:spPr/>
      <dgm:t>
        <a:bodyPr/>
        <a:lstStyle/>
        <a:p>
          <a:r>
            <a:rPr lang="en-US" dirty="0"/>
            <a:t>WBS 121.03.07</a:t>
          </a:r>
        </a:p>
        <a:p>
          <a:r>
            <a:rPr lang="en-US" dirty="0"/>
            <a:t>Controls</a:t>
          </a:r>
        </a:p>
        <a:p>
          <a:r>
            <a:rPr lang="en-US" dirty="0"/>
            <a:t>Control of Amplifiers, Communication with PLC </a:t>
          </a:r>
        </a:p>
      </dgm:t>
    </dgm:pt>
    <dgm:pt modelId="{63AD768B-E061-44B6-B066-688CF337FF67}" type="parTrans" cxnId="{CD925B4E-7DEF-4EDB-82A5-EE81F6A43AD4}">
      <dgm:prSet/>
      <dgm:spPr/>
      <dgm:t>
        <a:bodyPr/>
        <a:lstStyle/>
        <a:p>
          <a:endParaRPr lang="en-US"/>
        </a:p>
      </dgm:t>
    </dgm:pt>
    <dgm:pt modelId="{FE61EB52-8DE7-4995-8E5D-97DB77725235}" type="sibTrans" cxnId="{CD925B4E-7DEF-4EDB-82A5-EE81F6A43AD4}">
      <dgm:prSet/>
      <dgm:spPr/>
      <dgm:t>
        <a:bodyPr/>
        <a:lstStyle/>
        <a:p>
          <a:endParaRPr lang="en-US"/>
        </a:p>
      </dgm:t>
    </dgm:pt>
    <dgm:pt modelId="{816CE96B-AB1B-4191-A368-46F34BA14032}">
      <dgm:prSet phldrT="[Text]"/>
      <dgm:spPr/>
      <dgm:t>
        <a:bodyPr/>
        <a:lstStyle/>
        <a:p>
          <a:r>
            <a:rPr lang="en-US" dirty="0"/>
            <a:t>WBS 121.02.02-04</a:t>
          </a:r>
        </a:p>
        <a:p>
          <a:r>
            <a:rPr lang="en-US" dirty="0"/>
            <a:t>Cavity Input Couplers</a:t>
          </a:r>
        </a:p>
        <a:p>
          <a:r>
            <a:rPr lang="en-US" dirty="0"/>
            <a:t>Dictate RF Connectors and Transition sections</a:t>
          </a:r>
        </a:p>
      </dgm:t>
    </dgm:pt>
    <dgm:pt modelId="{5AF53294-A0F1-4215-9D10-8DC6A8F9903E}" type="parTrans" cxnId="{B80AC5C1-22BB-406D-A6B9-86EF446E9C88}">
      <dgm:prSet/>
      <dgm:spPr/>
      <dgm:t>
        <a:bodyPr/>
        <a:lstStyle/>
        <a:p>
          <a:endParaRPr lang="en-US"/>
        </a:p>
      </dgm:t>
    </dgm:pt>
    <dgm:pt modelId="{FDAD5E0E-C376-4C62-ACB6-C226ECF24276}" type="sibTrans" cxnId="{B80AC5C1-22BB-406D-A6B9-86EF446E9C88}">
      <dgm:prSet/>
      <dgm:spPr/>
      <dgm:t>
        <a:bodyPr/>
        <a:lstStyle/>
        <a:p>
          <a:endParaRPr lang="en-US"/>
        </a:p>
      </dgm:t>
    </dgm:pt>
    <dgm:pt modelId="{E0DB9EF5-B064-4808-97A6-374AFA382C20}">
      <dgm:prSet/>
      <dgm:spPr/>
      <dgm:t>
        <a:bodyPr/>
        <a:lstStyle/>
        <a:p>
          <a:r>
            <a:rPr lang="en-US" dirty="0"/>
            <a:t>WBS 121.06 &amp; 121.04.04</a:t>
          </a:r>
        </a:p>
        <a:p>
          <a:r>
            <a:rPr lang="en-US" dirty="0"/>
            <a:t>Conventional Facilities</a:t>
          </a:r>
        </a:p>
        <a:p>
          <a:r>
            <a:rPr lang="en-US" dirty="0"/>
            <a:t>Equipment footprints, Cooling Water and HVAC, AC Power</a:t>
          </a:r>
        </a:p>
      </dgm:t>
    </dgm:pt>
    <dgm:pt modelId="{068FE88C-E33A-4D5C-A1D7-D900FC62D719}" type="parTrans" cxnId="{11242984-DA1C-4040-B08B-FDA505B9DD14}">
      <dgm:prSet/>
      <dgm:spPr/>
      <dgm:t>
        <a:bodyPr/>
        <a:lstStyle/>
        <a:p>
          <a:endParaRPr lang="en-US"/>
        </a:p>
      </dgm:t>
    </dgm:pt>
    <dgm:pt modelId="{2C68B6EB-7796-4F38-9CB8-D47DDE8D7A89}" type="sibTrans" cxnId="{11242984-DA1C-4040-B08B-FDA505B9DD14}">
      <dgm:prSet/>
      <dgm:spPr/>
      <dgm:t>
        <a:bodyPr/>
        <a:lstStyle/>
        <a:p>
          <a:endParaRPr lang="en-US"/>
        </a:p>
      </dgm:t>
    </dgm:pt>
    <dgm:pt modelId="{256C0B61-4356-4E3D-81BE-7AEEAA3288A1}" type="pres">
      <dgm:prSet presAssocID="{1FB04DDC-DD6D-4D46-86F2-81B11B985A1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3CF0D9-DFA3-4EA2-A499-9B0AAF9B6A9A}" type="pres">
      <dgm:prSet presAssocID="{58558AA1-9397-439A-BC18-723DBDBEC3E1}" presName="centerShape" presStyleLbl="node0" presStyleIdx="0" presStyleCnt="1"/>
      <dgm:spPr/>
    </dgm:pt>
    <dgm:pt modelId="{C4DD0858-651D-459C-B7E7-E8AE7440AAEB}" type="pres">
      <dgm:prSet presAssocID="{73F8B81A-E23B-4EC6-814D-E450572C92CC}" presName="parTrans" presStyleLbl="bgSibTrans2D1" presStyleIdx="0" presStyleCnt="4"/>
      <dgm:spPr/>
    </dgm:pt>
    <dgm:pt modelId="{4E53E2C4-FF61-4375-8D61-0EC32A5028D6}" type="pres">
      <dgm:prSet presAssocID="{A5515308-A172-4E57-9939-12C994D93D04}" presName="node" presStyleLbl="node1" presStyleIdx="0" presStyleCnt="4">
        <dgm:presLayoutVars>
          <dgm:bulletEnabled val="1"/>
        </dgm:presLayoutVars>
      </dgm:prSet>
      <dgm:spPr/>
    </dgm:pt>
    <dgm:pt modelId="{4A16FED8-75AC-4F3F-A1CF-4A2420FA2966}" type="pres">
      <dgm:prSet presAssocID="{63AD768B-E061-44B6-B066-688CF337FF67}" presName="parTrans" presStyleLbl="bgSibTrans2D1" presStyleIdx="1" presStyleCnt="4"/>
      <dgm:spPr/>
    </dgm:pt>
    <dgm:pt modelId="{66A41A31-4C6A-4E91-AA33-CF887908DA9A}" type="pres">
      <dgm:prSet presAssocID="{05C1FEC9-756C-471C-8A1C-CDE8F7100A2E}" presName="node" presStyleLbl="node1" presStyleIdx="1" presStyleCnt="4">
        <dgm:presLayoutVars>
          <dgm:bulletEnabled val="1"/>
        </dgm:presLayoutVars>
      </dgm:prSet>
      <dgm:spPr/>
    </dgm:pt>
    <dgm:pt modelId="{2E7D659E-4FF4-41F5-9208-1DB6B8B95B3B}" type="pres">
      <dgm:prSet presAssocID="{5AF53294-A0F1-4215-9D10-8DC6A8F9903E}" presName="parTrans" presStyleLbl="bgSibTrans2D1" presStyleIdx="2" presStyleCnt="4"/>
      <dgm:spPr/>
    </dgm:pt>
    <dgm:pt modelId="{22EFD0B7-BC88-41F2-A563-C8586CE00168}" type="pres">
      <dgm:prSet presAssocID="{816CE96B-AB1B-4191-A368-46F34BA14032}" presName="node" presStyleLbl="node1" presStyleIdx="2" presStyleCnt="4">
        <dgm:presLayoutVars>
          <dgm:bulletEnabled val="1"/>
        </dgm:presLayoutVars>
      </dgm:prSet>
      <dgm:spPr/>
    </dgm:pt>
    <dgm:pt modelId="{4B6E5406-444E-42AE-94FB-9C21AD291D78}" type="pres">
      <dgm:prSet presAssocID="{068FE88C-E33A-4D5C-A1D7-D900FC62D719}" presName="parTrans" presStyleLbl="bgSibTrans2D1" presStyleIdx="3" presStyleCnt="4"/>
      <dgm:spPr/>
    </dgm:pt>
    <dgm:pt modelId="{6065FF16-B9FD-4274-B5E0-411145A36DE9}" type="pres">
      <dgm:prSet presAssocID="{E0DB9EF5-B064-4808-97A6-374AFA382C20}" presName="node" presStyleLbl="node1" presStyleIdx="3" presStyleCnt="4">
        <dgm:presLayoutVars>
          <dgm:bulletEnabled val="1"/>
        </dgm:presLayoutVars>
      </dgm:prSet>
      <dgm:spPr/>
    </dgm:pt>
  </dgm:ptLst>
  <dgm:cxnLst>
    <dgm:cxn modelId="{4D055631-36A8-4C9F-8A12-7AED24DE25FB}" type="presOf" srcId="{73F8B81A-E23B-4EC6-814D-E450572C92CC}" destId="{C4DD0858-651D-459C-B7E7-E8AE7440AAEB}" srcOrd="0" destOrd="0" presId="urn:microsoft.com/office/officeart/2005/8/layout/radial4"/>
    <dgm:cxn modelId="{E4647A38-5AF9-4011-B875-1995F238C41E}" type="presOf" srcId="{05C1FEC9-756C-471C-8A1C-CDE8F7100A2E}" destId="{66A41A31-4C6A-4E91-AA33-CF887908DA9A}" srcOrd="0" destOrd="0" presId="urn:microsoft.com/office/officeart/2005/8/layout/radial4"/>
    <dgm:cxn modelId="{8F8F4F39-9228-4B8E-9978-3C9349A6305A}" type="presOf" srcId="{5AF53294-A0F1-4215-9D10-8DC6A8F9903E}" destId="{2E7D659E-4FF4-41F5-9208-1DB6B8B95B3B}" srcOrd="0" destOrd="0" presId="urn:microsoft.com/office/officeart/2005/8/layout/radial4"/>
    <dgm:cxn modelId="{9BAFE041-FAFF-4B5F-A7F6-D4D9A2DA2DF2}" type="presOf" srcId="{068FE88C-E33A-4D5C-A1D7-D900FC62D719}" destId="{4B6E5406-444E-42AE-94FB-9C21AD291D78}" srcOrd="0" destOrd="0" presId="urn:microsoft.com/office/officeart/2005/8/layout/radial4"/>
    <dgm:cxn modelId="{1C9A9C49-5ADB-42FE-A2B1-AC11863B606A}" type="presOf" srcId="{1FB04DDC-DD6D-4D46-86F2-81B11B985A17}" destId="{256C0B61-4356-4E3D-81BE-7AEEAA3288A1}" srcOrd="0" destOrd="0" presId="urn:microsoft.com/office/officeart/2005/8/layout/radial4"/>
    <dgm:cxn modelId="{91F6084C-ECE6-4A63-8007-626E2B0F2F71}" type="presOf" srcId="{A5515308-A172-4E57-9939-12C994D93D04}" destId="{4E53E2C4-FF61-4375-8D61-0EC32A5028D6}" srcOrd="0" destOrd="0" presId="urn:microsoft.com/office/officeart/2005/8/layout/radial4"/>
    <dgm:cxn modelId="{CD925B4E-7DEF-4EDB-82A5-EE81F6A43AD4}" srcId="{58558AA1-9397-439A-BC18-723DBDBEC3E1}" destId="{05C1FEC9-756C-471C-8A1C-CDE8F7100A2E}" srcOrd="1" destOrd="0" parTransId="{63AD768B-E061-44B6-B066-688CF337FF67}" sibTransId="{FE61EB52-8DE7-4995-8E5D-97DB77725235}"/>
    <dgm:cxn modelId="{4AB4C055-17A9-4EB2-BA9D-FE1D89F95798}" type="presOf" srcId="{E0DB9EF5-B064-4808-97A6-374AFA382C20}" destId="{6065FF16-B9FD-4274-B5E0-411145A36DE9}" srcOrd="0" destOrd="0" presId="urn:microsoft.com/office/officeart/2005/8/layout/radial4"/>
    <dgm:cxn modelId="{11242984-DA1C-4040-B08B-FDA505B9DD14}" srcId="{58558AA1-9397-439A-BC18-723DBDBEC3E1}" destId="{E0DB9EF5-B064-4808-97A6-374AFA382C20}" srcOrd="3" destOrd="0" parTransId="{068FE88C-E33A-4D5C-A1D7-D900FC62D719}" sibTransId="{2C68B6EB-7796-4F38-9CB8-D47DDE8D7A89}"/>
    <dgm:cxn modelId="{F1136687-B10B-4D90-A8C5-76568D90354D}" type="presOf" srcId="{816CE96B-AB1B-4191-A368-46F34BA14032}" destId="{22EFD0B7-BC88-41F2-A563-C8586CE00168}" srcOrd="0" destOrd="0" presId="urn:microsoft.com/office/officeart/2005/8/layout/radial4"/>
    <dgm:cxn modelId="{4E508B8E-8BE4-4BF4-85E1-2B20BF2028B1}" srcId="{1FB04DDC-DD6D-4D46-86F2-81B11B985A17}" destId="{58558AA1-9397-439A-BC18-723DBDBEC3E1}" srcOrd="0" destOrd="0" parTransId="{23761546-BAFB-4ECC-8454-89DA0AF02720}" sibTransId="{945A1720-A062-4A5B-9848-CB72B2021381}"/>
    <dgm:cxn modelId="{7995C1BC-73EB-439E-869F-0AEBBF9DA8DA}" type="presOf" srcId="{58558AA1-9397-439A-BC18-723DBDBEC3E1}" destId="{B33CF0D9-DFA3-4EA2-A499-9B0AAF9B6A9A}" srcOrd="0" destOrd="0" presId="urn:microsoft.com/office/officeart/2005/8/layout/radial4"/>
    <dgm:cxn modelId="{B80AC5C1-22BB-406D-A6B9-86EF446E9C88}" srcId="{58558AA1-9397-439A-BC18-723DBDBEC3E1}" destId="{816CE96B-AB1B-4191-A368-46F34BA14032}" srcOrd="2" destOrd="0" parTransId="{5AF53294-A0F1-4215-9D10-8DC6A8F9903E}" sibTransId="{FDAD5E0E-C376-4C62-ACB6-C226ECF24276}"/>
    <dgm:cxn modelId="{F8D7B3C4-8651-4F1B-950A-373FA8D8FF7C}" srcId="{58558AA1-9397-439A-BC18-723DBDBEC3E1}" destId="{A5515308-A172-4E57-9939-12C994D93D04}" srcOrd="0" destOrd="0" parTransId="{73F8B81A-E23B-4EC6-814D-E450572C92CC}" sibTransId="{B5998792-D1B4-46F3-AC5C-7755C19720C5}"/>
    <dgm:cxn modelId="{1AC91FEF-C7B6-4CBD-B9CD-1CE708238627}" type="presOf" srcId="{63AD768B-E061-44B6-B066-688CF337FF67}" destId="{4A16FED8-75AC-4F3F-A1CF-4A2420FA2966}" srcOrd="0" destOrd="0" presId="urn:microsoft.com/office/officeart/2005/8/layout/radial4"/>
    <dgm:cxn modelId="{10304296-2896-4EA7-85F3-B3E77BEA583A}" type="presParOf" srcId="{256C0B61-4356-4E3D-81BE-7AEEAA3288A1}" destId="{B33CF0D9-DFA3-4EA2-A499-9B0AAF9B6A9A}" srcOrd="0" destOrd="0" presId="urn:microsoft.com/office/officeart/2005/8/layout/radial4"/>
    <dgm:cxn modelId="{28F3B704-FCD3-4953-8420-E56CBCE17D6D}" type="presParOf" srcId="{256C0B61-4356-4E3D-81BE-7AEEAA3288A1}" destId="{C4DD0858-651D-459C-B7E7-E8AE7440AAEB}" srcOrd="1" destOrd="0" presId="urn:microsoft.com/office/officeart/2005/8/layout/radial4"/>
    <dgm:cxn modelId="{A9D0AAA3-1D51-444E-B2E9-D5BED52FCDD1}" type="presParOf" srcId="{256C0B61-4356-4E3D-81BE-7AEEAA3288A1}" destId="{4E53E2C4-FF61-4375-8D61-0EC32A5028D6}" srcOrd="2" destOrd="0" presId="urn:microsoft.com/office/officeart/2005/8/layout/radial4"/>
    <dgm:cxn modelId="{5D63E6B1-F28A-4F27-8900-9D8231CA0358}" type="presParOf" srcId="{256C0B61-4356-4E3D-81BE-7AEEAA3288A1}" destId="{4A16FED8-75AC-4F3F-A1CF-4A2420FA2966}" srcOrd="3" destOrd="0" presId="urn:microsoft.com/office/officeart/2005/8/layout/radial4"/>
    <dgm:cxn modelId="{DDA7E917-2AE8-4E47-9DE9-4B9BD1A730D6}" type="presParOf" srcId="{256C0B61-4356-4E3D-81BE-7AEEAA3288A1}" destId="{66A41A31-4C6A-4E91-AA33-CF887908DA9A}" srcOrd="4" destOrd="0" presId="urn:microsoft.com/office/officeart/2005/8/layout/radial4"/>
    <dgm:cxn modelId="{EC676287-BA0A-48C6-98F2-63460EC5BDB4}" type="presParOf" srcId="{256C0B61-4356-4E3D-81BE-7AEEAA3288A1}" destId="{2E7D659E-4FF4-41F5-9208-1DB6B8B95B3B}" srcOrd="5" destOrd="0" presId="urn:microsoft.com/office/officeart/2005/8/layout/radial4"/>
    <dgm:cxn modelId="{A8A1DB6A-0538-4BF8-920E-9735F00604CE}" type="presParOf" srcId="{256C0B61-4356-4E3D-81BE-7AEEAA3288A1}" destId="{22EFD0B7-BC88-41F2-A563-C8586CE00168}" srcOrd="6" destOrd="0" presId="urn:microsoft.com/office/officeart/2005/8/layout/radial4"/>
    <dgm:cxn modelId="{0E2F3A0F-125A-48AC-B691-86E87FA982FC}" type="presParOf" srcId="{256C0B61-4356-4E3D-81BE-7AEEAA3288A1}" destId="{4B6E5406-444E-42AE-94FB-9C21AD291D78}" srcOrd="7" destOrd="0" presId="urn:microsoft.com/office/officeart/2005/8/layout/radial4"/>
    <dgm:cxn modelId="{D5D2673E-9A0F-4AE2-B697-D7B60AED6EB2}" type="presParOf" srcId="{256C0B61-4356-4E3D-81BE-7AEEAA3288A1}" destId="{6065FF16-B9FD-4274-B5E0-411145A36DE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F0D9-DFA3-4EA2-A499-9B0AAF9B6A9A}">
      <dsp:nvSpPr>
        <dsp:cNvPr id="0" name=""/>
        <dsp:cNvSpPr/>
      </dsp:nvSpPr>
      <dsp:spPr>
        <a:xfrm>
          <a:off x="2448569" y="2581607"/>
          <a:ext cx="1811270" cy="18112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WBS 121.03.03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Linac-RF Power</a:t>
          </a:r>
        </a:p>
      </dsp:txBody>
      <dsp:txXfrm>
        <a:off x="2713823" y="2846861"/>
        <a:ext cx="1280762" cy="1280762"/>
      </dsp:txXfrm>
    </dsp:sp>
    <dsp:sp modelId="{C4DD0858-651D-459C-B7E7-E8AE7440AAEB}">
      <dsp:nvSpPr>
        <dsp:cNvPr id="0" name=""/>
        <dsp:cNvSpPr/>
      </dsp:nvSpPr>
      <dsp:spPr>
        <a:xfrm rot="11700000">
          <a:off x="834512" y="2766055"/>
          <a:ext cx="1582896" cy="51621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3E2C4-FF61-4375-8D61-0EC32A5028D6}">
      <dsp:nvSpPr>
        <dsp:cNvPr id="0" name=""/>
        <dsp:cNvSpPr/>
      </dsp:nvSpPr>
      <dsp:spPr>
        <a:xfrm>
          <a:off x="1126" y="2131036"/>
          <a:ext cx="1720707" cy="13765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WBS 121.03.04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LLRF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LLRF I/O signals, RF Protection</a:t>
          </a:r>
        </a:p>
      </dsp:txBody>
      <dsp:txXfrm>
        <a:off x="41444" y="2171354"/>
        <a:ext cx="1640071" cy="1295929"/>
      </dsp:txXfrm>
    </dsp:sp>
    <dsp:sp modelId="{4A16FED8-75AC-4F3F-A1CF-4A2420FA2966}">
      <dsp:nvSpPr>
        <dsp:cNvPr id="0" name=""/>
        <dsp:cNvSpPr/>
      </dsp:nvSpPr>
      <dsp:spPr>
        <a:xfrm rot="14700000">
          <a:off x="1806603" y="1607562"/>
          <a:ext cx="1582896" cy="51621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838933"/>
            <a:satOff val="-33333"/>
            <a:lumOff val="-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41A31-4C6A-4E91-AA33-CF887908DA9A}">
      <dsp:nvSpPr>
        <dsp:cNvPr id="0" name=""/>
        <dsp:cNvSpPr/>
      </dsp:nvSpPr>
      <dsp:spPr>
        <a:xfrm>
          <a:off x="1403218" y="460089"/>
          <a:ext cx="1720707" cy="1376565"/>
        </a:xfrm>
        <a:prstGeom prst="roundRect">
          <a:avLst>
            <a:gd name="adj" fmla="val 10000"/>
          </a:avLst>
        </a:prstGeom>
        <a:solidFill>
          <a:schemeClr val="accent5">
            <a:hueOff val="-3838933"/>
            <a:satOff val="-33333"/>
            <a:lumOff val="-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WBS 121.03.07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Controls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Control of Amplifiers, Communication with PLC </a:t>
          </a:r>
        </a:p>
      </dsp:txBody>
      <dsp:txXfrm>
        <a:off x="1443536" y="500407"/>
        <a:ext cx="1640071" cy="1295929"/>
      </dsp:txXfrm>
    </dsp:sp>
    <dsp:sp modelId="{2E7D659E-4FF4-41F5-9208-1DB6B8B95B3B}">
      <dsp:nvSpPr>
        <dsp:cNvPr id="0" name=""/>
        <dsp:cNvSpPr/>
      </dsp:nvSpPr>
      <dsp:spPr>
        <a:xfrm rot="17700000">
          <a:off x="3318909" y="1607562"/>
          <a:ext cx="1582896" cy="51621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677866"/>
            <a:satOff val="-66667"/>
            <a:lumOff val="-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FD0B7-BC88-41F2-A563-C8586CE00168}">
      <dsp:nvSpPr>
        <dsp:cNvPr id="0" name=""/>
        <dsp:cNvSpPr/>
      </dsp:nvSpPr>
      <dsp:spPr>
        <a:xfrm>
          <a:off x="3584484" y="460089"/>
          <a:ext cx="1720707" cy="1376565"/>
        </a:xfrm>
        <a:prstGeom prst="roundRect">
          <a:avLst>
            <a:gd name="adj" fmla="val 10000"/>
          </a:avLst>
        </a:prstGeom>
        <a:solidFill>
          <a:schemeClr val="accent5">
            <a:hueOff val="-7677866"/>
            <a:satOff val="-66667"/>
            <a:lumOff val="-8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WBS 121.02.02-04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Cavity Input Couplers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Dictate RF Connectors and Transition sections</a:t>
          </a:r>
        </a:p>
      </dsp:txBody>
      <dsp:txXfrm>
        <a:off x="3624802" y="500407"/>
        <a:ext cx="1640071" cy="1295929"/>
      </dsp:txXfrm>
    </dsp:sp>
    <dsp:sp modelId="{4B6E5406-444E-42AE-94FB-9C21AD291D78}">
      <dsp:nvSpPr>
        <dsp:cNvPr id="0" name=""/>
        <dsp:cNvSpPr/>
      </dsp:nvSpPr>
      <dsp:spPr>
        <a:xfrm rot="20700000">
          <a:off x="4291000" y="2766055"/>
          <a:ext cx="1582896" cy="51621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1516798"/>
            <a:satOff val="-100000"/>
            <a:lumOff val="-1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5FF16-B9FD-4274-B5E0-411145A36DE9}">
      <dsp:nvSpPr>
        <dsp:cNvPr id="0" name=""/>
        <dsp:cNvSpPr/>
      </dsp:nvSpPr>
      <dsp:spPr>
        <a:xfrm>
          <a:off x="4986576" y="2131036"/>
          <a:ext cx="1720707" cy="1376565"/>
        </a:xfrm>
        <a:prstGeom prst="roundRect">
          <a:avLst>
            <a:gd name="adj" fmla="val 10000"/>
          </a:avLst>
        </a:prstGeom>
        <a:solidFill>
          <a:schemeClr val="accent5">
            <a:hueOff val="-11516798"/>
            <a:satOff val="-100000"/>
            <a:lumOff val="-1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WBS 121.06 &amp; 121.04.04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Conventional Facilities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Equipment footprints, Cooling Water and HVAC, AC Power</a:t>
          </a:r>
        </a:p>
      </dsp:txBody>
      <dsp:txXfrm>
        <a:off x="5026894" y="2171354"/>
        <a:ext cx="1640071" cy="1295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A0D1213-0DA8-4803-AFC6-6399C5B7FB0F}" type="datetime1">
              <a:rPr lang="en-US" smtClean="0"/>
              <a:t>11/28/2018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D902334-6DE6-4F77-8F60-7F34F84297C0}" type="datetime1">
              <a:rPr lang="en-US" smtClean="0"/>
              <a:t>11/28/2018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F0DE04D-AA33-432E-8641-92B4709D5F76}" type="datetime1">
              <a:rPr lang="en-US" smtClean="0"/>
              <a:t>11/28/2018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DDA803-C5E0-4B37-BCBE-121AC8B043AC}" type="datetime1">
              <a:rPr lang="en-US" smtClean="0"/>
              <a:t>11/28/2018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F38715E7-9509-4394-91FC-422A56E22B2D}" type="datetime1">
              <a:rPr lang="en-US" smtClean="0"/>
              <a:t>11/28/2018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29B91F-EE0B-4AD2-8FC6-E0397D827320}" type="datetime1">
              <a:rPr lang="en-US" smtClean="0"/>
              <a:t>11/28/2018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832" b="18411"/>
          <a:stretch/>
        </p:blipFill>
        <p:spPr>
          <a:xfrm>
            <a:off x="-17761" y="840137"/>
            <a:ext cx="918972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M. Kaducak| Performance Oversight Group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92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4E55D5A-E29A-452D-9078-12584841939E}" type="datetime1">
              <a:rPr lang="en-US" smtClean="0"/>
              <a:t>11/28/2018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84" y="6258863"/>
            <a:ext cx="1094716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161" y="6204352"/>
            <a:ext cx="1119436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45E882-FC58-43CF-8A93-57E3E35DA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4133319"/>
            <a:ext cx="8667106" cy="10030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121.03.03  </a:t>
            </a:r>
            <a:r>
              <a:rPr lang="en-US" dirty="0" err="1"/>
              <a:t>AccS</a:t>
            </a:r>
            <a:r>
              <a:rPr lang="en-US" dirty="0"/>
              <a:t> – High Power Radio Frequency and RF Distribution (HPRF-</a:t>
            </a:r>
            <a:r>
              <a:rPr lang="en-US" dirty="0" err="1"/>
              <a:t>RFDist</a:t>
            </a:r>
            <a:r>
              <a:rPr lang="en-US" dirty="0"/>
              <a:t>)</a:t>
            </a:r>
          </a:p>
          <a:p>
            <a:r>
              <a:rPr lang="en-US" sz="1800" dirty="0"/>
              <a:t>Breakout Session:  High Power RF and RF Distribution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E3073-2A0B-4F90-9542-2C3154C1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719" y="5136368"/>
            <a:ext cx="4941110" cy="1529241"/>
          </a:xfrm>
        </p:spPr>
        <p:txBody>
          <a:bodyPr/>
          <a:lstStyle/>
          <a:p>
            <a:r>
              <a:rPr lang="en-US" dirty="0"/>
              <a:t>Jim Steimel</a:t>
            </a:r>
          </a:p>
          <a:p>
            <a:r>
              <a:rPr lang="en-US" dirty="0"/>
              <a:t>PIP-II IPR</a:t>
            </a:r>
          </a:p>
          <a:p>
            <a:r>
              <a:rPr lang="en-US" dirty="0"/>
              <a:t>4-6 December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5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0CA1D-5CE0-4FDB-8758-E0A455B7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647B2-8E6E-4485-8466-2EBB7112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C721FD-87A7-4920-8B9F-77CEF73B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ECA638-7E29-4770-AA30-E7E573C4C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sz="2000" dirty="0"/>
              <a:t>Overall HPRF Interface Control Document (ICD) ED0007688-PIP-II Interface Control Document – High Power Radio Frequency (HPRF)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Technical interface specification documents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ED0006360 – 650 MHz 40kW RFPA Interface Control Document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ED0006356 – 325 MHz 7 kW Solid State RFPA Interface Control Document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Interface to Conventional Facilities contained in Room Data Sheets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1CB2E-C077-4DC1-9EAE-728E57AAD13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26624B7-ECD6-4429-B446-962085DE870C}"/>
              </a:ext>
            </a:extLst>
          </p:cNvPr>
          <p:cNvGraphicFramePr>
            <a:graphicFrameLocks noGrp="1"/>
          </p:cNvGraphicFramePr>
          <p:nvPr/>
        </p:nvGraphicFramePr>
        <p:xfrm>
          <a:off x="222250" y="3715348"/>
          <a:ext cx="8549422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593">
                  <a:extLst>
                    <a:ext uri="{9D8B030D-6E8A-4147-A177-3AD203B41FA5}">
                      <a16:colId xmlns:a16="http://schemas.microsoft.com/office/drawing/2014/main" val="3960350015"/>
                    </a:ext>
                  </a:extLst>
                </a:gridCol>
                <a:gridCol w="354380">
                  <a:extLst>
                    <a:ext uri="{9D8B030D-6E8A-4147-A177-3AD203B41FA5}">
                      <a16:colId xmlns:a16="http://schemas.microsoft.com/office/drawing/2014/main" val="567037342"/>
                    </a:ext>
                  </a:extLst>
                </a:gridCol>
                <a:gridCol w="376529">
                  <a:extLst>
                    <a:ext uri="{9D8B030D-6E8A-4147-A177-3AD203B41FA5}">
                      <a16:colId xmlns:a16="http://schemas.microsoft.com/office/drawing/2014/main" val="1795225894"/>
                    </a:ext>
                  </a:extLst>
                </a:gridCol>
                <a:gridCol w="716143">
                  <a:extLst>
                    <a:ext uri="{9D8B030D-6E8A-4147-A177-3AD203B41FA5}">
                      <a16:colId xmlns:a16="http://schemas.microsoft.com/office/drawing/2014/main" val="1462170183"/>
                    </a:ext>
                  </a:extLst>
                </a:gridCol>
                <a:gridCol w="856419">
                  <a:extLst>
                    <a:ext uri="{9D8B030D-6E8A-4147-A177-3AD203B41FA5}">
                      <a16:colId xmlns:a16="http://schemas.microsoft.com/office/drawing/2014/main" val="700057488"/>
                    </a:ext>
                  </a:extLst>
                </a:gridCol>
                <a:gridCol w="856419">
                  <a:extLst>
                    <a:ext uri="{9D8B030D-6E8A-4147-A177-3AD203B41FA5}">
                      <a16:colId xmlns:a16="http://schemas.microsoft.com/office/drawing/2014/main" val="1158211597"/>
                    </a:ext>
                  </a:extLst>
                </a:gridCol>
                <a:gridCol w="915482">
                  <a:extLst>
                    <a:ext uri="{9D8B030D-6E8A-4147-A177-3AD203B41FA5}">
                      <a16:colId xmlns:a16="http://schemas.microsoft.com/office/drawing/2014/main" val="1249478575"/>
                    </a:ext>
                  </a:extLst>
                </a:gridCol>
                <a:gridCol w="472507">
                  <a:extLst>
                    <a:ext uri="{9D8B030D-6E8A-4147-A177-3AD203B41FA5}">
                      <a16:colId xmlns:a16="http://schemas.microsoft.com/office/drawing/2014/main" val="881580234"/>
                    </a:ext>
                  </a:extLst>
                </a:gridCol>
                <a:gridCol w="634931">
                  <a:extLst>
                    <a:ext uri="{9D8B030D-6E8A-4147-A177-3AD203B41FA5}">
                      <a16:colId xmlns:a16="http://schemas.microsoft.com/office/drawing/2014/main" val="308775820"/>
                    </a:ext>
                  </a:extLst>
                </a:gridCol>
                <a:gridCol w="420826">
                  <a:extLst>
                    <a:ext uri="{9D8B030D-6E8A-4147-A177-3AD203B41FA5}">
                      <a16:colId xmlns:a16="http://schemas.microsoft.com/office/drawing/2014/main" val="380195497"/>
                    </a:ext>
                  </a:extLst>
                </a:gridCol>
                <a:gridCol w="398678">
                  <a:extLst>
                    <a:ext uri="{9D8B030D-6E8A-4147-A177-3AD203B41FA5}">
                      <a16:colId xmlns:a16="http://schemas.microsoft.com/office/drawing/2014/main" val="3530504987"/>
                    </a:ext>
                  </a:extLst>
                </a:gridCol>
                <a:gridCol w="398678">
                  <a:extLst>
                    <a:ext uri="{9D8B030D-6E8A-4147-A177-3AD203B41FA5}">
                      <a16:colId xmlns:a16="http://schemas.microsoft.com/office/drawing/2014/main" val="3365331783"/>
                    </a:ext>
                  </a:extLst>
                </a:gridCol>
                <a:gridCol w="620165">
                  <a:extLst>
                    <a:ext uri="{9D8B030D-6E8A-4147-A177-3AD203B41FA5}">
                      <a16:colId xmlns:a16="http://schemas.microsoft.com/office/drawing/2014/main" val="2143304942"/>
                    </a:ext>
                  </a:extLst>
                </a:gridCol>
                <a:gridCol w="546336">
                  <a:extLst>
                    <a:ext uri="{9D8B030D-6E8A-4147-A177-3AD203B41FA5}">
                      <a16:colId xmlns:a16="http://schemas.microsoft.com/office/drawing/2014/main" val="3262462273"/>
                    </a:ext>
                  </a:extLst>
                </a:gridCol>
                <a:gridCol w="546336">
                  <a:extLst>
                    <a:ext uri="{9D8B030D-6E8A-4147-A177-3AD203B41FA5}">
                      <a16:colId xmlns:a16="http://schemas.microsoft.com/office/drawing/2014/main" val="2384493320"/>
                    </a:ext>
                  </a:extLst>
                </a:gridCol>
              </a:tblGrid>
              <a:tr h="6308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Identifier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WBS Level 2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WBS ID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WBS Name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Space Designation Location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Sub-System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Component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Quantity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Space Type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Heating (F)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Cooling (F)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Humidity (%)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Cooling Type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Heat Load (KW)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Total Heat Load (KW)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9283145"/>
                  </a:ext>
                </a:extLst>
              </a:tr>
              <a:tr h="2628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DN-015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121.3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121.3.03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HPRF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LG-HWR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HWR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Power Amplifiers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Floor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40-95F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82 +/-4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LCW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15.75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126.00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7282897"/>
                  </a:ext>
                </a:extLst>
              </a:tr>
              <a:tr h="2628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DN-019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121.3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121.3.03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HPRF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LG-SSR1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SSR1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Power Amplifiers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Floor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40-95F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82 +/-4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LCW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15.75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252.00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9699482"/>
                  </a:ext>
                </a:extLst>
              </a:tr>
              <a:tr h="2628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DN-023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121.3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121.3.03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HPRF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LG-SSR2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SSR2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Power Amplifiers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Floor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40-95F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82 +/-4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LCW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1575.00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24693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8580A6A-98A3-45EC-A407-9157F7FADB01}"/>
              </a:ext>
            </a:extLst>
          </p:cNvPr>
          <p:cNvSpPr txBox="1"/>
          <p:nvPr/>
        </p:nvSpPr>
        <p:spPr>
          <a:xfrm>
            <a:off x="2647059" y="5683348"/>
            <a:ext cx="369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Sample of data from RDS</a:t>
            </a:r>
          </a:p>
        </p:txBody>
      </p:sp>
    </p:spTree>
    <p:extLst>
      <p:ext uri="{BB962C8B-B14F-4D97-AF65-F5344CB8AC3E}">
        <p14:creationId xmlns:p14="http://schemas.microsoft.com/office/powerpoint/2010/main" val="1538441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2508A-5758-47C1-A43D-2A211995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ACF40-A862-468E-A443-FCD41114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Preliminary Design and Design Maturity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20E0692-FA30-4EF1-9A8B-47720AFD0FA4}"/>
              </a:ext>
            </a:extLst>
          </p:cNvPr>
          <p:cNvSpPr txBox="1">
            <a:spLocks/>
          </p:cNvSpPr>
          <p:nvPr/>
        </p:nvSpPr>
        <p:spPr>
          <a:xfrm>
            <a:off x="140676" y="868963"/>
            <a:ext cx="3027894" cy="47165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Diagram shows design block diagram from TRS of the 7kW, 325 MHz solid state power amplifier.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This is a common configuration for high power SSPAs, modules with individual high power transistors have their outputs summed for final power specification.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Bandwidth high enough to support microsecond rise times for pulsed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The assumed plan for 20kW units is combining more modules.</a:t>
            </a:r>
          </a:p>
        </p:txBody>
      </p:sp>
      <p:pic>
        <p:nvPicPr>
          <p:cNvPr id="10" name="Content Placeholder 8" descr="7kW PA blockdiagram.tif">
            <a:extLst>
              <a:ext uri="{FF2B5EF4-FFF2-40B4-BE49-F238E27FC236}">
                <a16:creationId xmlns:a16="http://schemas.microsoft.com/office/drawing/2014/main" id="{219B0C2A-237F-4860-9EF2-99B2AADF44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421" y="932402"/>
            <a:ext cx="4270903" cy="5340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64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2508A-5758-47C1-A43D-2A211995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ACF40-A862-468E-A443-FCD41114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Preliminary Design and Design Maturity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408AB16-10A7-4BD7-82B9-F892EA77FB0E}"/>
              </a:ext>
            </a:extLst>
          </p:cNvPr>
          <p:cNvSpPr txBox="1">
            <a:spLocks/>
          </p:cNvSpPr>
          <p:nvPr/>
        </p:nvSpPr>
        <p:spPr>
          <a:xfrm>
            <a:off x="228600" y="995567"/>
            <a:ext cx="3027894" cy="4994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Diagram shows conceptual design block diagram from TRS of the 40 kW, 650 MHz solid state power amplifier.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This configuration combines two, 20kW units that have a similar layout to the 7kW units.  In this case, 13 amplifier modules are combined to make 20kW.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The assumed plan for 70kW, 650 MHz is combining four 20kW units.  This will take considerable real estate in the gallery.</a:t>
            </a:r>
          </a:p>
        </p:txBody>
      </p:sp>
      <p:pic>
        <p:nvPicPr>
          <p:cNvPr id="10" name="Content Placeholder 8" descr="40kw scheme">
            <a:extLst>
              <a:ext uri="{FF2B5EF4-FFF2-40B4-BE49-F238E27FC236}">
                <a16:creationId xmlns:a16="http://schemas.microsoft.com/office/drawing/2014/main" id="{6DFDA51D-7152-4367-9C61-41F9A9492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5026" y="1282474"/>
            <a:ext cx="5285145" cy="34172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41375D-F975-4FE4-BDBF-E11DB52E4FC3}"/>
              </a:ext>
            </a:extLst>
          </p:cNvPr>
          <p:cNvSpPr txBox="1"/>
          <p:nvPr/>
        </p:nvSpPr>
        <p:spPr>
          <a:xfrm>
            <a:off x="4368800" y="4803322"/>
            <a:ext cx="3893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650 MHz, 40kW RF Power Amplifier</a:t>
            </a:r>
          </a:p>
          <a:p>
            <a:r>
              <a:rPr lang="en-US" sz="2000" dirty="0"/>
              <a:t>Block Diagram</a:t>
            </a:r>
          </a:p>
        </p:txBody>
      </p:sp>
    </p:spTree>
    <p:extLst>
      <p:ext uri="{BB962C8B-B14F-4D97-AF65-F5344CB8AC3E}">
        <p14:creationId xmlns:p14="http://schemas.microsoft.com/office/powerpoint/2010/main" val="310897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2508A-5758-47C1-A43D-2A211995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ACF40-A862-468E-A443-FCD41114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Preliminary Design and Design Maturity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A4E8DC-FC7A-4354-BFD5-A9752C727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dirty="0"/>
              <a:t>Design of RF distribution for PIP2IT beam line underway.</a:t>
            </a:r>
          </a:p>
          <a:p>
            <a:r>
              <a:rPr lang="en-US" dirty="0"/>
              <a:t>Pictures below show preliminary solid models of RF distribution for SSR1 cryomodule.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34BE3-B3F5-4EB7-A5E1-CDD73AFF5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908" y="2444157"/>
            <a:ext cx="3680460" cy="2608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A3C30-1EDA-4DD5-81B4-791F9F87A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24" y="2444157"/>
            <a:ext cx="3680460" cy="26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0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11848C0-C86A-4933-8620-EE724ED8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Technical Progress - FNAL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6EB9883-E651-4B83-B8F7-9A9C36B7DFAA}"/>
              </a:ext>
            </a:extLst>
          </p:cNvPr>
          <p:cNvSpPr txBox="1">
            <a:spLocks/>
          </p:cNvSpPr>
          <p:nvPr/>
        </p:nvSpPr>
        <p:spPr>
          <a:xfrm>
            <a:off x="222250" y="1045560"/>
            <a:ext cx="5404827" cy="3804894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Commissioning of 650 MHz IOT amplifier and RF distribution for 650 MHz coupler tests.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Four McManus 162.5 MHz, 7 kW circulators arrived in May.  Two are in use for Buncher 2 and Buncher 3.  Remaining 7kW circulators for HWR and SSR1, 325 MHz have been procured.</a:t>
            </a:r>
          </a:p>
          <a:p>
            <a:endParaRPr lang="en-US" sz="2600" dirty="0"/>
          </a:p>
          <a:p>
            <a:r>
              <a:rPr lang="en-US" sz="2600" dirty="0"/>
              <a:t>First 162.5 MHz, 7 kW CW amplifier has arrived. 8 more units procured in FY2018 due early CY19.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013FA6-0E5C-4D02-BDAE-175AA062A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262" y="3711963"/>
            <a:ext cx="2190271" cy="164270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4153A7-53B5-4098-BAF3-9B9AB5857A22}"/>
              </a:ext>
            </a:extLst>
          </p:cNvPr>
          <p:cNvCxnSpPr>
            <a:cxnSpLocks/>
          </p:cNvCxnSpPr>
          <p:nvPr/>
        </p:nvCxnSpPr>
        <p:spPr>
          <a:xfrm>
            <a:off x="5314860" y="1479347"/>
            <a:ext cx="1161880" cy="30936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71AE99-4DD4-4E00-A578-0D0C2E64ACAB}"/>
              </a:ext>
            </a:extLst>
          </p:cNvPr>
          <p:cNvCxnSpPr>
            <a:cxnSpLocks/>
          </p:cNvCxnSpPr>
          <p:nvPr/>
        </p:nvCxnSpPr>
        <p:spPr>
          <a:xfrm>
            <a:off x="5381605" y="3511025"/>
            <a:ext cx="1181607" cy="38661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ACBE82-28C0-479F-99B4-6058ED8E4322}"/>
              </a:ext>
            </a:extLst>
          </p:cNvPr>
          <p:cNvCxnSpPr>
            <a:cxnSpLocks/>
          </p:cNvCxnSpPr>
          <p:nvPr/>
        </p:nvCxnSpPr>
        <p:spPr>
          <a:xfrm>
            <a:off x="3610290" y="4904319"/>
            <a:ext cx="1056859" cy="4161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D250380-198F-413D-BBD9-A28C4DDD0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21" y="4956869"/>
            <a:ext cx="1708219" cy="9490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61E65-8769-4B17-A122-E891AF2D4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0" y="897849"/>
            <a:ext cx="2008536" cy="267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44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DE39A9-576C-47EA-8345-138412B3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Technical Progress – DAE/BARC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42917E-9184-4BE0-9AC6-9C93879E7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916680" cy="4987867"/>
          </a:xfrm>
        </p:spPr>
        <p:txBody>
          <a:bodyPr>
            <a:normAutofit fontScale="92500"/>
          </a:bodyPr>
          <a:lstStyle/>
          <a:p>
            <a:r>
              <a:rPr lang="en-US" dirty="0"/>
              <a:t>A working, prototype 3kW, 325 MHz amplifier sent to FNAL for evaluation.</a:t>
            </a:r>
          </a:p>
          <a:p>
            <a:r>
              <a:rPr lang="en-US" dirty="0"/>
              <a:t>A working, prototype 7kW, 325 MHz amplifier completed at BARC.</a:t>
            </a:r>
          </a:p>
          <a:p>
            <a:r>
              <a:rPr lang="en-US" dirty="0"/>
              <a:t>Order placed with vendor,  ECIL, for 9 production units.</a:t>
            </a:r>
          </a:p>
          <a:p>
            <a:r>
              <a:rPr lang="en-US" dirty="0"/>
              <a:t>FNAL and BARC engineers will experience acceptance testing of 7kW prototype and ECIL first production unit.  This is planned for February.</a:t>
            </a:r>
          </a:p>
        </p:txBody>
      </p:sp>
      <p:pic>
        <p:nvPicPr>
          <p:cNvPr id="14" name="Picture 4" descr="DSC00097">
            <a:extLst>
              <a:ext uri="{FF2B5EF4-FFF2-40B4-BE49-F238E27FC236}">
                <a16:creationId xmlns:a16="http://schemas.microsoft.com/office/drawing/2014/main" id="{FF47E51D-2B03-406F-88CE-5BA84D0B9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41" y="890646"/>
            <a:ext cx="3071520" cy="4929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0AFC17-2392-48F0-936A-9EAC8E982A7F}"/>
              </a:ext>
            </a:extLst>
          </p:cNvPr>
          <p:cNvSpPr txBox="1"/>
          <p:nvPr/>
        </p:nvSpPr>
        <p:spPr>
          <a:xfrm>
            <a:off x="4704466" y="5880857"/>
            <a:ext cx="398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325 MHz, 7 kW Solid State Amplifier at BARC</a:t>
            </a:r>
          </a:p>
        </p:txBody>
      </p:sp>
    </p:spTree>
    <p:extLst>
      <p:ext uri="{BB962C8B-B14F-4D97-AF65-F5344CB8AC3E}">
        <p14:creationId xmlns:p14="http://schemas.microsoft.com/office/powerpoint/2010/main" val="4115807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B6BB97-9B16-4B76-84F5-C88C579E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Technical Progress – DAE/RRCAT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731065F-FE6B-45A6-B315-D718ECB2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755880" cy="5349263"/>
          </a:xfrm>
        </p:spPr>
        <p:txBody>
          <a:bodyPr/>
          <a:lstStyle/>
          <a:p>
            <a:r>
              <a:rPr lang="en-US" sz="2000" dirty="0"/>
              <a:t>A working, prototype 40kW, 650 MHz amplifier completed at RRCAT.</a:t>
            </a:r>
          </a:p>
          <a:p>
            <a:r>
              <a:rPr lang="en-US" sz="2000" dirty="0"/>
              <a:t>RRCAT contracting ECIL for production versions.</a:t>
            </a:r>
          </a:p>
          <a:p>
            <a:r>
              <a:rPr lang="en-US" sz="2000" dirty="0"/>
              <a:t>FNAL and RRCAT engineers will experience acceptance testing of 40kW prototype (February) and ECIL first production unit.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4" name="Picture 6" descr="C:\Users\Akhilesh\Pictures\Aug2017\IMG_3009.JPG">
            <a:extLst>
              <a:ext uri="{FF2B5EF4-FFF2-40B4-BE49-F238E27FC236}">
                <a16:creationId xmlns:a16="http://schemas.microsoft.com/office/drawing/2014/main" id="{856672D0-22AA-4114-B1A5-3548E184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" t="7443" r="4126" b="15823"/>
          <a:stretch>
            <a:fillRect/>
          </a:stretch>
        </p:blipFill>
        <p:spPr bwMode="auto">
          <a:xfrm>
            <a:off x="3984481" y="1927081"/>
            <a:ext cx="4796640" cy="33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5AB8B0-F01C-497F-9692-5FFC635F99EE}"/>
              </a:ext>
            </a:extLst>
          </p:cNvPr>
          <p:cNvSpPr/>
          <p:nvPr/>
        </p:nvSpPr>
        <p:spPr>
          <a:xfrm>
            <a:off x="4922447" y="5463634"/>
            <a:ext cx="3223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>
                <a:solidFill>
                  <a:srgbClr val="003087"/>
                </a:solidFill>
              </a:rPr>
              <a:t>650 MHz, 40 kW Amplifier at RRCAT</a:t>
            </a:r>
          </a:p>
        </p:txBody>
      </p:sp>
    </p:spTree>
    <p:extLst>
      <p:ext uri="{BB962C8B-B14F-4D97-AF65-F5344CB8AC3E}">
        <p14:creationId xmlns:p14="http://schemas.microsoft.com/office/powerpoint/2010/main" val="1378647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B3A2-3990-4E5A-A95C-79C7387A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7ADBC-7F06-48B7-82AA-C17E7968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7B82A3-65FD-437F-9F00-852994C4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 RF Power systems will conform to Fermilab safety standards</a:t>
            </a:r>
          </a:p>
          <a:p>
            <a:pPr lvl="1"/>
            <a:r>
              <a:rPr lang="en-US" dirty="0"/>
              <a:t>All necessary LOTO procedures will be documented</a:t>
            </a:r>
          </a:p>
          <a:p>
            <a:pPr lvl="1"/>
            <a:r>
              <a:rPr lang="en-US" dirty="0"/>
              <a:t>All cabling will be in accordance with National Electric Code</a:t>
            </a:r>
          </a:p>
          <a:p>
            <a:pPr lvl="1"/>
            <a:r>
              <a:rPr lang="en-US" dirty="0"/>
              <a:t>Grounding will be reviewed as systems are installed</a:t>
            </a:r>
          </a:p>
          <a:p>
            <a:pPr lvl="1"/>
            <a:r>
              <a:rPr lang="en-US" dirty="0"/>
              <a:t>Operational Readiness Clearance (ORC) is required before powering any new amplifier or cavity installation. Areas include</a:t>
            </a:r>
          </a:p>
          <a:p>
            <a:pPr lvl="2"/>
            <a:r>
              <a:rPr lang="en-US" dirty="0"/>
              <a:t>Electrical safety inspection</a:t>
            </a:r>
          </a:p>
          <a:p>
            <a:pPr lvl="2"/>
            <a:r>
              <a:rPr lang="en-US" dirty="0"/>
              <a:t>Interlock verifications</a:t>
            </a:r>
          </a:p>
          <a:p>
            <a:pPr lvl="2"/>
            <a:r>
              <a:rPr lang="en-US" dirty="0"/>
              <a:t>RF leakage checks</a:t>
            </a:r>
          </a:p>
          <a:p>
            <a:pPr lvl="2"/>
            <a:r>
              <a:rPr lang="en-US" dirty="0"/>
              <a:t>Cavity X-ray measurements</a:t>
            </a:r>
          </a:p>
          <a:p>
            <a:pPr lvl="2"/>
            <a:endParaRPr lang="en-US" dirty="0"/>
          </a:p>
          <a:p>
            <a:r>
              <a:rPr lang="en-US" dirty="0"/>
              <a:t>DAE amplifiers will conform as written in TRS to:</a:t>
            </a:r>
          </a:p>
          <a:p>
            <a:pPr lvl="1"/>
            <a:r>
              <a:rPr lang="en-US" dirty="0"/>
              <a:t>Workmanship: IPC-A-610E</a:t>
            </a:r>
          </a:p>
          <a:p>
            <a:pPr lvl="1"/>
            <a:r>
              <a:rPr lang="en-US" dirty="0"/>
              <a:t>Standards for PCBs: Lead free, IPC-A-600</a:t>
            </a:r>
          </a:p>
          <a:p>
            <a:pPr lvl="1"/>
            <a:r>
              <a:rPr lang="en-US" dirty="0"/>
              <a:t>Environmental standards: ROHS Compliant</a:t>
            </a:r>
          </a:p>
          <a:p>
            <a:pPr lvl="1"/>
            <a:r>
              <a:rPr lang="en-US" dirty="0"/>
              <a:t>EMI/EMC standards: IEC-61204-3; IEC61010-1 (safety rules)</a:t>
            </a:r>
          </a:p>
          <a:p>
            <a:pPr lvl="1"/>
            <a:r>
              <a:rPr lang="en-US" dirty="0"/>
              <a:t>Vibration standards for transportation only: IEC-61068-27 &amp; 64 </a:t>
            </a:r>
          </a:p>
          <a:p>
            <a:pPr lvl="1"/>
            <a:endParaRPr lang="en-US" dirty="0"/>
          </a:p>
          <a:p>
            <a:r>
              <a:rPr lang="en-US" dirty="0"/>
              <a:t>PIP-II Preliminary Hazard Analysis Report, Integrated ESH Management Plan and Preliminary Quality Assurance Program (</a:t>
            </a:r>
            <a:r>
              <a:rPr lang="en-US" dirty="0" err="1"/>
              <a:t>docdb</a:t>
            </a:r>
            <a:r>
              <a:rPr lang="en-US" dirty="0"/>
              <a:t> #140, 141 and 142)</a:t>
            </a:r>
          </a:p>
          <a:p>
            <a:r>
              <a:rPr lang="en-US" dirty="0"/>
              <a:t>PIP-II International Risk Mitigation Strategy (</a:t>
            </a:r>
            <a:r>
              <a:rPr lang="en-US" dirty="0" err="1"/>
              <a:t>docdb</a:t>
            </a:r>
            <a:r>
              <a:rPr lang="en-US" dirty="0"/>
              <a:t> #1201)</a:t>
            </a:r>
          </a:p>
          <a:p>
            <a:endParaRPr lang="en-US" dirty="0"/>
          </a:p>
          <a:p>
            <a:r>
              <a:rPr lang="en-US" dirty="0"/>
              <a:t>Safety is the highest priority and we will coordinate activities with ESH&amp;Q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</p:spTree>
    <p:extLst>
      <p:ext uri="{BB962C8B-B14F-4D97-AF65-F5344CB8AC3E}">
        <p14:creationId xmlns:p14="http://schemas.microsoft.com/office/powerpoint/2010/main" val="2875957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B3A2-3990-4E5A-A95C-79C7387A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7ADBC-7F06-48B7-82AA-C17E7968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Quality Management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7B82A3-65FD-437F-9F00-852994C4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318164" cy="49878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RF Amplifier collaboration partner QA plan:</a:t>
            </a:r>
          </a:p>
          <a:p>
            <a:pPr lvl="1"/>
            <a:r>
              <a:rPr lang="en-US" dirty="0"/>
              <a:t>All requirements, preliminary design, and testing plans approved by partners prior to vendor contract.</a:t>
            </a:r>
          </a:p>
          <a:p>
            <a:pPr lvl="1"/>
            <a:r>
              <a:rPr lang="en-US" dirty="0"/>
              <a:t>Testing categories include water flow, interlocks, remote communication, power output, spectrum, and response.  (7kW Testing plan document #’s ED0006507 &amp; ED0006484.)</a:t>
            </a:r>
          </a:p>
          <a:p>
            <a:pPr lvl="1"/>
            <a:r>
              <a:rPr lang="en-US" dirty="0"/>
              <a:t>Prototypes and first production units testing will be observed by FNAL engineers for compliance prior to continued production.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584917-BABD-4C1F-A638-DFBD5E28F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027" y="214169"/>
            <a:ext cx="2227556" cy="58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09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B3A2-3990-4E5A-A95C-79C7387A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7ADBC-7F06-48B7-82AA-C17E7968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Quality Management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7B82A3-65FD-437F-9F00-852994C4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539479" cy="4987867"/>
          </a:xfrm>
        </p:spPr>
        <p:txBody>
          <a:bodyPr>
            <a:normAutofit/>
          </a:bodyPr>
          <a:lstStyle/>
          <a:p>
            <a:r>
              <a:rPr lang="en-US" dirty="0"/>
              <a:t>RF Distribution QA/QC:</a:t>
            </a:r>
          </a:p>
          <a:p>
            <a:pPr lvl="1"/>
            <a:r>
              <a:rPr lang="en-US" dirty="0"/>
              <a:t>Circulators and waveguide are specified to handle 4x the power capability of power amplifiers.</a:t>
            </a:r>
          </a:p>
          <a:p>
            <a:pPr lvl="1"/>
            <a:r>
              <a:rPr lang="en-US" dirty="0"/>
              <a:t>All circulators are tested with full reflection CW at the rated power levels of their power amplifiers.</a:t>
            </a:r>
          </a:p>
          <a:p>
            <a:pPr lvl="1"/>
            <a:r>
              <a:rPr lang="en-US" dirty="0"/>
              <a:t>A number of circulators from different vendors have been tested in the early stages of the project, and we have now have a list of reliable vendors.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</p:spTree>
    <p:extLst>
      <p:ext uri="{BB962C8B-B14F-4D97-AF65-F5344CB8AC3E}">
        <p14:creationId xmlns:p14="http://schemas.microsoft.com/office/powerpoint/2010/main" val="251163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72BE1-9095-42AE-8900-45F05D47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BF18ED-C200-4CAA-A399-4631FB1B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87EB-A0C9-484F-8B31-6F776B50653F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CB1093-59EB-4CF5-A277-CC349021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5BC1D-CA49-440F-9A50-C6EF16D4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Scope/Deliverables</a:t>
            </a:r>
          </a:p>
          <a:p>
            <a:pPr lvl="1"/>
            <a:r>
              <a:rPr lang="en-US" dirty="0"/>
              <a:t>(Including In-Kind Contributions)</a:t>
            </a:r>
          </a:p>
          <a:p>
            <a:r>
              <a:rPr lang="en-US" dirty="0"/>
              <a:t>Requirements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Preliminary Design, Maturity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Risks and Mitigations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9447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1284C-9BBB-4A7D-9406-0E347705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956D4-50CB-48AC-B09B-283696C4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39B9B-E044-4A41-B829-BC524160AD9B}"/>
              </a:ext>
            </a:extLst>
          </p:cNvPr>
          <p:cNvSpPr txBox="1"/>
          <p:nvPr/>
        </p:nvSpPr>
        <p:spPr>
          <a:xfrm>
            <a:off x="7188591" y="425321"/>
            <a:ext cx="181473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72AD53-7858-4A4F-BCC8-DEE33F7F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Risk: RF Power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EB5D40-3D6D-4279-BED2-35AA3B9BC47E}"/>
              </a:ext>
            </a:extLst>
          </p:cNvPr>
          <p:cNvSpPr>
            <a:spLocks noGrp="1"/>
          </p:cNvSpPr>
          <p:nvPr/>
        </p:nvSpPr>
        <p:spPr>
          <a:xfrm>
            <a:off x="228600" y="1195378"/>
            <a:ext cx="8672513" cy="4585662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RT-121-03-002 RF Power Amps Have Technical Issues</a:t>
            </a:r>
          </a:p>
          <a:p>
            <a:pPr lvl="1"/>
            <a:r>
              <a:rPr lang="en-US" dirty="0"/>
              <a:t>Some on-site modifications may be required to make amplifiers operational and meet specifications.</a:t>
            </a:r>
          </a:p>
          <a:p>
            <a:pPr lvl="1"/>
            <a:r>
              <a:rPr lang="en-US" dirty="0"/>
              <a:t>We will receive smaller quantities of production amplifiers during R&amp;D phase.  We can feedback on design issues for construction phase amplifiers.</a:t>
            </a:r>
          </a:p>
          <a:p>
            <a:r>
              <a:rPr lang="en-US" dirty="0"/>
              <a:t>RT-121-03-003 High Power Circulator Fails</a:t>
            </a:r>
          </a:p>
          <a:p>
            <a:pPr lvl="1"/>
            <a:r>
              <a:rPr lang="en-US" dirty="0"/>
              <a:t>This risk is meant to capture possible issues with yield from our circulator vendors.</a:t>
            </a:r>
          </a:p>
          <a:p>
            <a:pPr lvl="1"/>
            <a:r>
              <a:rPr lang="en-US" dirty="0"/>
              <a:t>A few circulators may fail in testing or early operations.</a:t>
            </a:r>
          </a:p>
          <a:p>
            <a:pPr lvl="1"/>
            <a:r>
              <a:rPr lang="en-US" dirty="0"/>
              <a:t>They would be returned for warranty, but this risk covers the labor cost of dismantling, preparing for shipping, and re-installing.</a:t>
            </a:r>
          </a:p>
          <a:p>
            <a:pPr lvl="1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8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14DBC-1250-4422-BED9-3FBEEB832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01EB0-64B4-457B-89FC-D6BF1871FF3A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33053-7B32-4694-8921-6FE4B5ED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E8A555-68A0-44E7-8275-61D03ADD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Response to Recommendations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6A8E3-2754-43BB-B5A9-987144BD58AD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Geneva" charset="0"/>
              </a:rPr>
              <a:t>Charge # 8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B0FFBC-12A4-45B7-8F3E-C8108377E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664176"/>
              </p:ext>
            </p:extLst>
          </p:nvPr>
        </p:nvGraphicFramePr>
        <p:xfrm>
          <a:off x="555014" y="1976458"/>
          <a:ext cx="8366736" cy="284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4065">
                  <a:extLst>
                    <a:ext uri="{9D8B030D-6E8A-4147-A177-3AD203B41FA5}">
                      <a16:colId xmlns:a16="http://schemas.microsoft.com/office/drawing/2014/main" val="2654314221"/>
                    </a:ext>
                  </a:extLst>
                </a:gridCol>
                <a:gridCol w="6412671">
                  <a:extLst>
                    <a:ext uri="{9D8B030D-6E8A-4147-A177-3AD203B41FA5}">
                      <a16:colId xmlns:a16="http://schemas.microsoft.com/office/drawing/2014/main" val="3447261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System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RF Systems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857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Owner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James Steimel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984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Recommendation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to CD-2, specify and document the minimum required MTBF of the RF sources, which may require the SSAs to have redundant power supplies and transistors.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79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Project Response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 preliminary formula for determining MTBF of the RF amplifiers will be developed.  Design and spares strategy will be dependent on overall PIP-II reliability requirements.  These requirements are being developed and will flow down to the amplifier requirements.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81013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94A7074-9FD3-4D5B-B96D-0C38D4B9A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133412"/>
              </p:ext>
            </p:extLst>
          </p:nvPr>
        </p:nvGraphicFramePr>
        <p:xfrm>
          <a:off x="548663" y="1288430"/>
          <a:ext cx="8366735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43220">
                  <a:extLst>
                    <a:ext uri="{9D8B030D-6E8A-4147-A177-3AD203B41FA5}">
                      <a16:colId xmlns:a16="http://schemas.microsoft.com/office/drawing/2014/main" val="2423137141"/>
                    </a:ext>
                  </a:extLst>
                </a:gridCol>
                <a:gridCol w="1726059">
                  <a:extLst>
                    <a:ext uri="{9D8B030D-6E8A-4147-A177-3AD203B41FA5}">
                      <a16:colId xmlns:a16="http://schemas.microsoft.com/office/drawing/2014/main" val="1639881967"/>
                    </a:ext>
                  </a:extLst>
                </a:gridCol>
                <a:gridCol w="1497456">
                  <a:extLst>
                    <a:ext uri="{9D8B030D-6E8A-4147-A177-3AD203B41FA5}">
                      <a16:colId xmlns:a16="http://schemas.microsoft.com/office/drawing/2014/main" val="407777654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i="1" dirty="0"/>
                        <a:t>PIP-II DOE CD-1 Review Recommendation No. 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Status: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Ongoing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05815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Planned Date Closed: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01/16/2019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6476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48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14DBC-1250-4422-BED9-3FBEEB832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01EB0-64B4-457B-89FC-D6BF1871FF3A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11/28/2018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33053-7B32-4694-8921-6FE4B5ED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E8A555-68A0-44E7-8275-61D03ADD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Response to Recommendations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6A8E3-2754-43BB-B5A9-987144BD58AD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Geneva" charset="0"/>
              </a:rPr>
              <a:t>Charge # 8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B0FFBC-12A4-45B7-8F3E-C8108377E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636633"/>
              </p:ext>
            </p:extLst>
          </p:nvPr>
        </p:nvGraphicFramePr>
        <p:xfrm>
          <a:off x="555014" y="1976458"/>
          <a:ext cx="8366736" cy="257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4065">
                  <a:extLst>
                    <a:ext uri="{9D8B030D-6E8A-4147-A177-3AD203B41FA5}">
                      <a16:colId xmlns:a16="http://schemas.microsoft.com/office/drawing/2014/main" val="2654314221"/>
                    </a:ext>
                  </a:extLst>
                </a:gridCol>
                <a:gridCol w="6412671">
                  <a:extLst>
                    <a:ext uri="{9D8B030D-6E8A-4147-A177-3AD203B41FA5}">
                      <a16:colId xmlns:a16="http://schemas.microsoft.com/office/drawing/2014/main" val="3447261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System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RF Systems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857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Owner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James Steimel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984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Recommendation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to CD-2, develop a long term maintenance plan with collaborators and a spares strategy (avoiding obsolesce) for the RF sources.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79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Project Response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Within the scope of finalizing partner deliverables before CD-2, we will include specifications for spare parts of the RF power amplifiers to insure long term operation.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81013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94A7074-9FD3-4D5B-B96D-0C38D4B9A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602660"/>
              </p:ext>
            </p:extLst>
          </p:nvPr>
        </p:nvGraphicFramePr>
        <p:xfrm>
          <a:off x="548663" y="1288430"/>
          <a:ext cx="8366735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43220">
                  <a:extLst>
                    <a:ext uri="{9D8B030D-6E8A-4147-A177-3AD203B41FA5}">
                      <a16:colId xmlns:a16="http://schemas.microsoft.com/office/drawing/2014/main" val="2423137141"/>
                    </a:ext>
                  </a:extLst>
                </a:gridCol>
                <a:gridCol w="1726059">
                  <a:extLst>
                    <a:ext uri="{9D8B030D-6E8A-4147-A177-3AD203B41FA5}">
                      <a16:colId xmlns:a16="http://schemas.microsoft.com/office/drawing/2014/main" val="1639881967"/>
                    </a:ext>
                  </a:extLst>
                </a:gridCol>
                <a:gridCol w="1497456">
                  <a:extLst>
                    <a:ext uri="{9D8B030D-6E8A-4147-A177-3AD203B41FA5}">
                      <a16:colId xmlns:a16="http://schemas.microsoft.com/office/drawing/2014/main" val="407777654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i="1" dirty="0"/>
                        <a:t>PIP-II DOE CD-1 Review Recommendation No. 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Status: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Ongoing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05815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Planned Date Closed: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2/15/2019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6476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324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703D9-3391-4EE6-82AC-7AE98600F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toward CD-2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E3FEB-8FAF-4713-A102-DC3BD9791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5403"/>
            <a:ext cx="8672513" cy="54702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Start using EVMS with RLS and execute monthly reporting cycle.</a:t>
            </a:r>
          </a:p>
          <a:p>
            <a:r>
              <a:rPr lang="en-US" dirty="0"/>
              <a:t>Advance Design to Preliminary Stage</a:t>
            </a:r>
          </a:p>
          <a:p>
            <a:pPr lvl="1"/>
            <a:r>
              <a:rPr lang="en-US" dirty="0"/>
              <a:t>Complete final design reviews for RF distribution of 650 MHz test stands.</a:t>
            </a:r>
          </a:p>
          <a:p>
            <a:pPr lvl="1"/>
            <a:r>
              <a:rPr lang="en-US" dirty="0"/>
              <a:t>Complete final design reviews for RF distribution in PIP2IT.</a:t>
            </a:r>
          </a:p>
          <a:p>
            <a:pPr lvl="1"/>
            <a:r>
              <a:rPr lang="en-US" dirty="0"/>
              <a:t>Complete preliminary design review of 40kW, 650 MHz amplifier.</a:t>
            </a:r>
          </a:p>
          <a:p>
            <a:r>
              <a:rPr lang="en-US" dirty="0"/>
              <a:t>Complete Prototypes necessary to understand performance, cost, &amp; schedule</a:t>
            </a:r>
          </a:p>
          <a:p>
            <a:pPr lvl="1"/>
            <a:r>
              <a:rPr lang="en-US" dirty="0"/>
              <a:t>325 MHz 7 kW amplifier test at BARC</a:t>
            </a:r>
          </a:p>
          <a:p>
            <a:pPr lvl="1"/>
            <a:r>
              <a:rPr lang="en-US" dirty="0"/>
              <a:t>325 MHz 7 kW amplifier test at ECIL</a:t>
            </a:r>
          </a:p>
          <a:p>
            <a:pPr lvl="1"/>
            <a:r>
              <a:rPr lang="en-US" dirty="0"/>
              <a:t>650 MHz 40 kW amplifier test at RRCAT</a:t>
            </a:r>
          </a:p>
          <a:p>
            <a:r>
              <a:rPr lang="en-US" dirty="0"/>
              <a:t>No 3a scope in this L3 section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E6471-173E-40C1-B9A6-A13E067E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FB645-1E32-4C58-964B-6D3EBD13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C0E46-9213-48AF-B48E-1F6459ACAD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#5</a:t>
            </a:r>
          </a:p>
        </p:txBody>
      </p:sp>
    </p:spTree>
    <p:extLst>
      <p:ext uri="{BB962C8B-B14F-4D97-AF65-F5344CB8AC3E}">
        <p14:creationId xmlns:p14="http://schemas.microsoft.com/office/powerpoint/2010/main" val="1683894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F48D-6EF5-4619-A278-D05B290A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BEE0E-CDF0-426F-983E-E7E3C02F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Messages:</a:t>
            </a:r>
          </a:p>
          <a:p>
            <a:pPr lvl="1"/>
            <a:r>
              <a:rPr lang="en-US" dirty="0"/>
              <a:t>Requirements are defined</a:t>
            </a:r>
          </a:p>
          <a:p>
            <a:pPr lvl="1"/>
            <a:r>
              <a:rPr lang="en-US" dirty="0"/>
              <a:t>Design is sound and meets the requirements, validated by design reviews</a:t>
            </a:r>
          </a:p>
          <a:p>
            <a:pPr lvl="1"/>
            <a:r>
              <a:rPr lang="en-US" dirty="0"/>
              <a:t>Risks are understood</a:t>
            </a:r>
          </a:p>
          <a:p>
            <a:pPr lvl="1"/>
            <a:r>
              <a:rPr lang="en-US" dirty="0"/>
              <a:t>ESH and QA plans are in place</a:t>
            </a:r>
          </a:p>
          <a:p>
            <a:pPr lvl="1"/>
            <a:r>
              <a:rPr lang="en-US" dirty="0"/>
              <a:t>Project team is motivated, qualified, and ready to deliver</a:t>
            </a:r>
          </a:p>
          <a:p>
            <a:pPr lvl="1"/>
            <a:r>
              <a:rPr lang="en-US" dirty="0"/>
              <a:t>We are on track for CD-2 and look forward to your feedback</a:t>
            </a:r>
          </a:p>
          <a:p>
            <a:pPr lvl="1"/>
            <a:r>
              <a:rPr lang="en-US" dirty="0"/>
              <a:t>Thank you for your attention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71AFE-3689-4927-A941-7826C7D2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17D5E-AAE5-4AB0-8735-AB2E2380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3664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D9253-5941-47FD-8CBD-C1A44BA7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1A8DF-3F5B-43E8-8AFF-D69191CA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2A80C1-4A22-4B21-AC37-2CE7881B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6328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8EB04-0120-46CD-A838-4767E7CE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6F1D6-5CFE-4ACC-ADFE-82AD0B31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AC5548-9045-49E8-8063-55BAE1E5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9110BC-B0A2-424D-BAC8-42CDD0BCE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sz="2000" dirty="0"/>
              <a:t>Project Role</a:t>
            </a:r>
          </a:p>
          <a:p>
            <a:pPr lvl="1"/>
            <a:r>
              <a:rPr lang="en-US" sz="2000" dirty="0"/>
              <a:t>Deputy Project Engineer (lead engineer for PIP-II electrical systems)</a:t>
            </a:r>
          </a:p>
          <a:p>
            <a:pPr lvl="1"/>
            <a:r>
              <a:rPr lang="en-US" sz="2000" dirty="0"/>
              <a:t>Level 3 Manager for PIP-II High Power RF</a:t>
            </a:r>
          </a:p>
          <a:p>
            <a:pPr lvl="1"/>
            <a:r>
              <a:rPr lang="en-US" sz="2000" dirty="0"/>
              <a:t>IIFC Sub-Project Manager (SPM) for High Power RF</a:t>
            </a:r>
          </a:p>
          <a:p>
            <a:r>
              <a:rPr lang="en-US" sz="2000" dirty="0"/>
              <a:t>Relevant Experience</a:t>
            </a:r>
          </a:p>
          <a:p>
            <a:pPr lvl="1"/>
            <a:r>
              <a:rPr lang="en-US" sz="2000" dirty="0"/>
              <a:t>RF systems engineer for Booster ring RF systems</a:t>
            </a:r>
          </a:p>
          <a:p>
            <a:pPr lvl="1"/>
            <a:r>
              <a:rPr lang="en-US" sz="2000" dirty="0"/>
              <a:t>Designed high bandwidth, beam stability control (damper) systems for Booster, Main Ring, Main Injector, and </a:t>
            </a:r>
            <a:r>
              <a:rPr lang="en-US" sz="2000" dirty="0" err="1"/>
              <a:t>Tevatron</a:t>
            </a:r>
            <a:r>
              <a:rPr lang="en-US" sz="2000" dirty="0"/>
              <a:t> rings</a:t>
            </a:r>
          </a:p>
          <a:p>
            <a:pPr lvl="1"/>
            <a:r>
              <a:rPr lang="en-US" sz="2000" dirty="0"/>
              <a:t>Instrumentation group leader for </a:t>
            </a:r>
            <a:r>
              <a:rPr lang="en-US" sz="2000" dirty="0" err="1"/>
              <a:t>Tevatron</a:t>
            </a:r>
            <a:r>
              <a:rPr lang="en-US" sz="2000" dirty="0"/>
              <a:t> Department (BPM upgrade)</a:t>
            </a:r>
          </a:p>
          <a:p>
            <a:pPr lvl="1"/>
            <a:r>
              <a:rPr lang="en-US" sz="2000" dirty="0"/>
              <a:t>Deputy Department Head for HINS program (linear accelerator construction for testing RF concepts)</a:t>
            </a:r>
          </a:p>
          <a:p>
            <a:pPr lvl="1"/>
            <a:r>
              <a:rPr lang="en-US" sz="2000" dirty="0"/>
              <a:t>Managed construction and commissioning of PIP2IT RFQ</a:t>
            </a:r>
          </a:p>
          <a:p>
            <a:pPr lvl="1"/>
            <a:r>
              <a:rPr lang="en-US" sz="2000" dirty="0"/>
              <a:t>Extensive knowledge and experience in design and interfacing accelerator RF.</a:t>
            </a:r>
          </a:p>
        </p:txBody>
      </p:sp>
    </p:spTree>
    <p:extLst>
      <p:ext uri="{BB962C8B-B14F-4D97-AF65-F5344CB8AC3E}">
        <p14:creationId xmlns:p14="http://schemas.microsoft.com/office/powerpoint/2010/main" val="223505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8DE8-646A-488F-ACA3-92AE9756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29286-96C1-42BC-A6A6-E5BAD497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730014-4C64-4174-8B89-37231CF9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C27172-1D56-453F-AC28-C864C8C1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Scope:</a:t>
            </a:r>
          </a:p>
          <a:p>
            <a:pPr lvl="1"/>
            <a:r>
              <a:rPr lang="en-US" dirty="0"/>
              <a:t>Amplifiers (122 total)</a:t>
            </a:r>
          </a:p>
          <a:p>
            <a:pPr lvl="1"/>
            <a:r>
              <a:rPr lang="en-US" dirty="0"/>
              <a:t>Circulators</a:t>
            </a:r>
          </a:p>
          <a:p>
            <a:pPr lvl="1"/>
            <a:r>
              <a:rPr lang="en-US" dirty="0"/>
              <a:t>RF Distribution</a:t>
            </a:r>
          </a:p>
          <a:p>
            <a:pPr lvl="2"/>
            <a:r>
              <a:rPr lang="en-US" dirty="0"/>
              <a:t>Coax transmission lines and waveguide</a:t>
            </a:r>
          </a:p>
          <a:p>
            <a:pPr lvl="2"/>
            <a:r>
              <a:rPr lang="en-US" dirty="0"/>
              <a:t>Connectors, elbows, adapters, etc.</a:t>
            </a:r>
          </a:p>
          <a:p>
            <a:pPr lvl="2"/>
            <a:r>
              <a:rPr lang="en-US" dirty="0"/>
              <a:t>Directional couplers</a:t>
            </a:r>
          </a:p>
          <a:p>
            <a:pPr lvl="2"/>
            <a:r>
              <a:rPr lang="en-US" dirty="0"/>
              <a:t>Loads</a:t>
            </a:r>
          </a:p>
          <a:p>
            <a:pPr lvl="1"/>
            <a:r>
              <a:rPr lang="en-US" dirty="0"/>
              <a:t>Controls &amp; Amplifier Interlocks </a:t>
            </a:r>
          </a:p>
          <a:p>
            <a:pPr lvl="2"/>
            <a:r>
              <a:rPr lang="en-US" dirty="0"/>
              <a:t>Amplifier reflected power</a:t>
            </a:r>
          </a:p>
          <a:p>
            <a:pPr lvl="2"/>
            <a:r>
              <a:rPr lang="en-US" dirty="0"/>
              <a:t>Interface to accelerator control network</a:t>
            </a:r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/>
              <a:t>Deliverables:</a:t>
            </a:r>
          </a:p>
          <a:p>
            <a:pPr lvl="1"/>
            <a:r>
              <a:rPr lang="en-US" dirty="0"/>
              <a:t>Fermilab provides Circulators, RF distribution and Controls and Interlocks for all systems.</a:t>
            </a:r>
          </a:p>
          <a:p>
            <a:pPr lvl="1"/>
            <a:r>
              <a:rPr lang="en-US" dirty="0"/>
              <a:t>Fermilab provides amplifiers for warm cavity systems and HWR. 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DAE</a:t>
            </a:r>
            <a:r>
              <a:rPr lang="en-US" dirty="0"/>
              <a:t> provides amplifiers for SSR1, SSR2, LB650 and HB650.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CE696-1033-4344-A6D4-2ECA35CB781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90460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8DE8-646A-488F-ACA3-92AE9756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29286-96C1-42BC-A6A6-E5BAD497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730014-4C64-4174-8B89-37231CF9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CE696-1033-4344-A6D4-2ECA35CB781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2328E119-C260-407F-B185-B2064E0640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463095"/>
              </p:ext>
            </p:extLst>
          </p:nvPr>
        </p:nvGraphicFramePr>
        <p:xfrm>
          <a:off x="222250" y="1035171"/>
          <a:ext cx="7394860" cy="5087422"/>
        </p:xfrm>
        <a:graphic>
          <a:graphicData uri="http://schemas.openxmlformats.org/drawingml/2006/table">
            <a:tbl>
              <a:tblPr/>
              <a:tblGrid>
                <a:gridCol w="1724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1421">
                  <a:extLst>
                    <a:ext uri="{9D8B030D-6E8A-4147-A177-3AD203B41FA5}">
                      <a16:colId xmlns:a16="http://schemas.microsoft.com/office/drawing/2014/main" val="299732291"/>
                    </a:ext>
                  </a:extLst>
                </a:gridCol>
              </a:tblGrid>
              <a:tr h="6224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Section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Qty</a:t>
                      </a:r>
                      <a:r>
                        <a:rPr lang="en-US" sz="2000" b="1" u="none" strike="noStrike" baseline="30000" dirty="0">
                          <a:effectLst/>
                        </a:rPr>
                        <a:t>*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Freq</a:t>
                      </a:r>
                    </a:p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(MHz)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Power</a:t>
                      </a:r>
                    </a:p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(kW)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Phase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RFQ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75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R&amp;D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FNAL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Buncher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R&amp;D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FNAL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First HWR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R&amp;D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FNAL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Other HWR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R&amp;D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FNAL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762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SSR1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325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R&amp;D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DAE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445162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SSR1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Construction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DAE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SSR2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R&amp;D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DAE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250184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SSR2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Construction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DAE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LB650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R&amp;D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DAE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459059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LB650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Construction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DAE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HB650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Construction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DAE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A3B7981-BD3D-4B25-B8B1-724297194CE9}"/>
              </a:ext>
            </a:extLst>
          </p:cNvPr>
          <p:cNvSpPr txBox="1"/>
          <p:nvPr/>
        </p:nvSpPr>
        <p:spPr>
          <a:xfrm>
            <a:off x="7690064" y="917847"/>
            <a:ext cx="1730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charset="0"/>
                <a:ea typeface="Geneva" charset="0"/>
              </a:rPr>
              <a:t>Room Temperature Cavities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266D9C-21A4-4567-955E-BA0787CFE2AA}"/>
              </a:ext>
            </a:extLst>
          </p:cNvPr>
          <p:cNvSpPr/>
          <p:nvPr/>
        </p:nvSpPr>
        <p:spPr>
          <a:xfrm>
            <a:off x="7729593" y="1755426"/>
            <a:ext cx="794657" cy="283029"/>
          </a:xfrm>
          <a:prstGeom prst="rect">
            <a:avLst/>
          </a:prstGeom>
          <a:solidFill>
            <a:srgbClr val="FF0101"/>
          </a:soli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EDC3B-15C6-407D-A661-172358CD59BC}"/>
              </a:ext>
            </a:extLst>
          </p:cNvPr>
          <p:cNvSpPr txBox="1"/>
          <p:nvPr/>
        </p:nvSpPr>
        <p:spPr>
          <a:xfrm>
            <a:off x="7690064" y="2308577"/>
            <a:ext cx="1531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  <a:latin typeface="Calibri" charset="0"/>
                <a:ea typeface="Geneva" charset="0"/>
              </a:rPr>
              <a:t>Supercon</a:t>
            </a:r>
            <a:r>
              <a:rPr lang="en-US" sz="1600" dirty="0">
                <a:solidFill>
                  <a:srgbClr val="0070C0"/>
                </a:solidFill>
                <a:latin typeface="Calibri" charset="0"/>
                <a:ea typeface="Geneva" charset="0"/>
              </a:rPr>
              <a:t>-ducting Cavities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D52CE0-3678-472A-9850-09C8015D14A5}"/>
              </a:ext>
            </a:extLst>
          </p:cNvPr>
          <p:cNvSpPr/>
          <p:nvPr/>
        </p:nvSpPr>
        <p:spPr>
          <a:xfrm>
            <a:off x="7729593" y="2935646"/>
            <a:ext cx="412595" cy="283029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8427FC-7D89-4417-9722-289A8DC84522}"/>
              </a:ext>
            </a:extLst>
          </p:cNvPr>
          <p:cNvSpPr/>
          <p:nvPr/>
        </p:nvSpPr>
        <p:spPr>
          <a:xfrm>
            <a:off x="8126921" y="2935646"/>
            <a:ext cx="397329" cy="28302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7836F0-DD05-43FE-BD55-D8EDC14B4CFC}"/>
              </a:ext>
            </a:extLst>
          </p:cNvPr>
          <p:cNvSpPr txBox="1"/>
          <p:nvPr/>
        </p:nvSpPr>
        <p:spPr>
          <a:xfrm>
            <a:off x="7802815" y="3964648"/>
            <a:ext cx="14570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DAE Deliverables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AAC2CDD-331C-45EE-8C6E-289EFC1606ED}"/>
              </a:ext>
            </a:extLst>
          </p:cNvPr>
          <p:cNvSpPr/>
          <p:nvPr/>
        </p:nvSpPr>
        <p:spPr>
          <a:xfrm>
            <a:off x="7617110" y="3366772"/>
            <a:ext cx="308569" cy="2755821"/>
          </a:xfrm>
          <a:prstGeom prst="rightBrac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2A6AE4-C314-42F6-A19D-B39635A5A767}"/>
              </a:ext>
            </a:extLst>
          </p:cNvPr>
          <p:cNvSpPr txBox="1"/>
          <p:nvPr/>
        </p:nvSpPr>
        <p:spPr>
          <a:xfrm>
            <a:off x="3024704" y="6422800"/>
            <a:ext cx="239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/>
              <a:t>*</a:t>
            </a:r>
            <a:r>
              <a:rPr lang="en-US" sz="2000" dirty="0"/>
              <a:t>Not including spares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2325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70FF-C858-4D30-A1C0-710DAB7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47F7-54C5-4E5E-B945-7AD9CF7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121.03.03 L3 System Requirements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877193"/>
          </a:xfrm>
        </p:spPr>
        <p:txBody>
          <a:bodyPr>
            <a:normAutofit fontScale="92500"/>
          </a:bodyPr>
          <a:lstStyle/>
          <a:p>
            <a:r>
              <a:rPr lang="en-US" dirty="0"/>
              <a:t>Necessary to achieve 2 Objective Key Performance Parameters</a:t>
            </a:r>
          </a:p>
          <a:p>
            <a:r>
              <a:rPr lang="en-US" dirty="0"/>
              <a:t>RF Power critical for achieving beam power specifications.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CE635A-D3A9-C941-B4EF-CD13D226C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406657"/>
              </p:ext>
            </p:extLst>
          </p:nvPr>
        </p:nvGraphicFramePr>
        <p:xfrm>
          <a:off x="228600" y="2081180"/>
          <a:ext cx="8198085" cy="3749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120">
                  <a:extLst>
                    <a:ext uri="{9D8B030D-6E8A-4147-A177-3AD203B41FA5}">
                      <a16:colId xmlns:a16="http://schemas.microsoft.com/office/drawing/2014/main" val="72949223"/>
                    </a:ext>
                  </a:extLst>
                </a:gridCol>
                <a:gridCol w="1683008">
                  <a:extLst>
                    <a:ext uri="{9D8B030D-6E8A-4147-A177-3AD203B41FA5}">
                      <a16:colId xmlns:a16="http://schemas.microsoft.com/office/drawing/2014/main" val="1003115708"/>
                    </a:ext>
                  </a:extLst>
                </a:gridCol>
                <a:gridCol w="3356971">
                  <a:extLst>
                    <a:ext uri="{9D8B030D-6E8A-4147-A177-3AD203B41FA5}">
                      <a16:colId xmlns:a16="http://schemas.microsoft.com/office/drawing/2014/main" val="3129195036"/>
                    </a:ext>
                  </a:extLst>
                </a:gridCol>
                <a:gridCol w="2893986">
                  <a:extLst>
                    <a:ext uri="{9D8B030D-6E8A-4147-A177-3AD203B41FA5}">
                      <a16:colId xmlns:a16="http://schemas.microsoft.com/office/drawing/2014/main" val="461316772"/>
                    </a:ext>
                  </a:extLst>
                </a:gridCol>
              </a:tblGrid>
              <a:tr h="276174">
                <a:tc>
                  <a:txBody>
                    <a:bodyPr/>
                    <a:lstStyle/>
                    <a:p>
                      <a:pPr marL="0" marR="0" indent="-254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#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-254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Description of Scope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Threshold KPP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Objective KPP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8941876"/>
                  </a:ext>
                </a:extLst>
              </a:tr>
              <a:tr h="80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effectLst/>
                        </a:rPr>
                        <a:t>SRF Linac Beam Energy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strike="noStrike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</a:rPr>
                        <a:t>00  MeV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2290763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</a:rPr>
                        <a:t>800  MeV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5818296"/>
                  </a:ext>
                </a:extLst>
              </a:tr>
              <a:tr h="694951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2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Linac Beam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Beam delivered to the Beamline Dump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2290763" algn="l"/>
                        </a:tabLst>
                        <a:defRPr/>
                      </a:pPr>
                      <a:r>
                        <a:rPr lang="en-US" sz="1400" kern="1200" dirty="0">
                          <a:solidFill>
                            <a:srgbClr val="C00000"/>
                          </a:solidFill>
                          <a:effectLst/>
                        </a:rPr>
                        <a:t>5.4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</a:rPr>
                        <a:t>E12</a:t>
                      </a:r>
                      <a:r>
                        <a:rPr lang="en-US" sz="1400" dirty="0">
                          <a:effectLst/>
                        </a:rPr>
                        <a:t> particles</a:t>
                      </a:r>
                      <a:r>
                        <a:rPr lang="en-US" sz="1400" kern="1200" dirty="0">
                          <a:effectLst/>
                        </a:rPr>
                        <a:t> per pulse (H-) </a:t>
                      </a:r>
                      <a:r>
                        <a:rPr lang="en-US" sz="1400" dirty="0">
                          <a:effectLst/>
                        </a:rPr>
                        <a:t>at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</a:rPr>
                        <a:t> 20 Hz</a:t>
                      </a:r>
                      <a:r>
                        <a:rPr lang="en-US" sz="1400" kern="12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>
                          <a:effectLst/>
                        </a:rPr>
                        <a:t>beam delivered to the Beamline Dump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865535"/>
                  </a:ext>
                </a:extLst>
              </a:tr>
              <a:tr h="961868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3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effectLst/>
                        </a:rPr>
                        <a:t>Booster/Recycler/Main Injector upgrades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Booster injection region, Recycler RF upgrades, and Main Injector RF upgrades, hardware installed and tested without beam in respective machines.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Linac beam injected and circulated in the Booster 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2724843"/>
                  </a:ext>
                </a:extLst>
              </a:tr>
              <a:tr h="1006352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Cryogenic Infrastructure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Cryogenic plant and associated distribution system are installed and capable to support cavities operation at 2 K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Cryogenic system installed and is capable to support Linac operation in the CW mode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3367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283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70FF-C858-4D30-A1C0-710DAB7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47F7-54C5-4E5E-B945-7AD9CF7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68BAE7F-45CD-4405-8701-A2069B347C62}"/>
              </a:ext>
            </a:extLst>
          </p:cNvPr>
          <p:cNvSpPr txBox="1">
            <a:spLocks/>
          </p:cNvSpPr>
          <p:nvPr/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</a:rPr>
              <a:t>This WBS entry covers design, procurement, fabrication, and testing of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</a:rPr>
              <a:t>linac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</a:rPr>
              <a:t> RF power amplifiers and transmission hardware.  It includes development of systems at 162.5 MHz, 325 MHz, and 650 MHz, for both test infrastructure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</a:rPr>
              <a:t>linac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</a:rPr>
              <a:t> systems.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</a:rPr>
              <a:t>Functional Requirement Specifications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ED0008023-RF Power Systems FRS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</a:rPr>
              <a:t>ED0003408-325 MHz SOLID STATE 7kW AMPLIFIER, FRS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</a:rPr>
              <a:t>ED0003669-325 MHz SOLID STATE 20 kW AMPLIFIER, FRS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</a:rPr>
              <a:t>ED0003413-650 MHz SOLID STATE 40 kW AMPLIFIER, FRS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</a:rPr>
              <a:t>ED0003680-650 MHz SOLID STATE 70 kW AMPLIFIER, FRS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</a:rPr>
              <a:t>FRSs for RF Distribution currently under development.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Helvetic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</a:rPr>
              <a:t>Technical Requirement Specifications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</a:rPr>
              <a:t>ED0004290-7 kW RF POWER AMPLIFIER, TRS - SSR1 325 MHz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</a:rPr>
              <a:t>ED0005489-TRS 40 kW, 650 MHz Solid State RF Power Amplifier System</a:t>
            </a:r>
          </a:p>
        </p:txBody>
      </p:sp>
    </p:spTree>
    <p:extLst>
      <p:ext uri="{BB962C8B-B14F-4D97-AF65-F5344CB8AC3E}">
        <p14:creationId xmlns:p14="http://schemas.microsoft.com/office/powerpoint/2010/main" val="2692662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70FF-C858-4D30-A1C0-710DAB7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47F7-54C5-4E5E-B945-7AD9CF7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Power and frequency requirements for SRF amplifiers based on Accel. Physics calculations that assume up to 2mA of beam, and 30% overhead for RF dynamics and power loss.</a:t>
            </a:r>
          </a:p>
          <a:p>
            <a:r>
              <a:rPr lang="en-US" dirty="0"/>
              <a:t>RF dynamics overhead dictates required linearity and bandwidth of amplifiers, and also circulator power handling capability.</a:t>
            </a:r>
          </a:p>
          <a:p>
            <a:r>
              <a:rPr lang="en-US" dirty="0"/>
              <a:t>Amplifiers are critical devices in radiation safety system, requiring verifiable shutdown mechanism used by Safety Systems.</a:t>
            </a:r>
          </a:p>
          <a:p>
            <a:r>
              <a:rPr lang="en-US" dirty="0"/>
              <a:t>Amplifiers shall protect themselves from damage due to overdrive, reflected power, </a:t>
            </a:r>
            <a:r>
              <a:rPr lang="en-US" dirty="0" err="1"/>
              <a:t>overtemp</a:t>
            </a:r>
            <a:r>
              <a:rPr lang="en-US" dirty="0"/>
              <a:t>, or loss of cooling.</a:t>
            </a:r>
          </a:p>
          <a:p>
            <a:r>
              <a:rPr lang="en-US" dirty="0"/>
              <a:t>The RF system shall provide necessary diagnostics and control to protect cavities from damage due to RF power (part of LLRF-RFPI system).</a:t>
            </a:r>
          </a:p>
          <a:p>
            <a:r>
              <a:rPr lang="en-US" dirty="0"/>
              <a:t>The amplifiers shall have remote control and diagnostics available to the control system.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10819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0CA1D-5CE0-4FDB-8758-E0A455B7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11/28/2018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647B2-8E6E-4485-8466-2EBB7112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C721FD-87A7-4920-8B9F-77CEF73B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1CB2E-C077-4DC1-9EAE-728E57AAD13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09E0B14-D2F9-4605-B027-D5990D45F7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591352"/>
              </p:ext>
            </p:extLst>
          </p:nvPr>
        </p:nvGraphicFramePr>
        <p:xfrm>
          <a:off x="1217795" y="1305461"/>
          <a:ext cx="6708410" cy="4852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343688F-79CD-4FCB-98FE-951033BCB9B3}"/>
              </a:ext>
            </a:extLst>
          </p:cNvPr>
          <p:cNvSpPr txBox="1"/>
          <p:nvPr/>
        </p:nvSpPr>
        <p:spPr>
          <a:xfrm>
            <a:off x="236539" y="919381"/>
            <a:ext cx="4203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Top 4 systems this WBS interfaces to:</a:t>
            </a:r>
          </a:p>
        </p:txBody>
      </p:sp>
    </p:spTree>
    <p:extLst>
      <p:ext uri="{BB962C8B-B14F-4D97-AF65-F5344CB8AC3E}">
        <p14:creationId xmlns:p14="http://schemas.microsoft.com/office/powerpoint/2010/main" val="229199517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20755</TotalTime>
  <Words>2207</Words>
  <Application>Microsoft Office PowerPoint</Application>
  <PresentationFormat>On-screen Show (4:3)</PresentationFormat>
  <Paragraphs>440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Geneva</vt:lpstr>
      <vt:lpstr>Helvetica</vt:lpstr>
      <vt:lpstr>Times New Roman</vt:lpstr>
      <vt:lpstr>Fermilab_PPT_090815</vt:lpstr>
      <vt:lpstr>PowerPoint Presentation</vt:lpstr>
      <vt:lpstr>Outline</vt:lpstr>
      <vt:lpstr>About Me:</vt:lpstr>
      <vt:lpstr>Scope and Deliverables</vt:lpstr>
      <vt:lpstr>Scope and Deliverables</vt:lpstr>
      <vt:lpstr>121.03.03 L3 System Requirements</vt:lpstr>
      <vt:lpstr>WBS L3 System Requirements</vt:lpstr>
      <vt:lpstr>WBS L3 System Requirements</vt:lpstr>
      <vt:lpstr>Interfaces</vt:lpstr>
      <vt:lpstr>Interfaces</vt:lpstr>
      <vt:lpstr>Preliminary Design and Design Maturity</vt:lpstr>
      <vt:lpstr>Preliminary Design and Design Maturity</vt:lpstr>
      <vt:lpstr>Preliminary Design and Design Maturity</vt:lpstr>
      <vt:lpstr>Technical Progress - FNAL</vt:lpstr>
      <vt:lpstr>Technical Progress – DAE/BARC </vt:lpstr>
      <vt:lpstr>Technical Progress – DAE/RRCAT</vt:lpstr>
      <vt:lpstr>ESH</vt:lpstr>
      <vt:lpstr>Quality Management</vt:lpstr>
      <vt:lpstr>Quality Management</vt:lpstr>
      <vt:lpstr>Risk: RF Power</vt:lpstr>
      <vt:lpstr>Response to Recommendations</vt:lpstr>
      <vt:lpstr>Response to Recommendations</vt:lpstr>
      <vt:lpstr>Next Steps toward CD-2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James M Steimel</cp:lastModifiedBy>
  <cp:revision>330</cp:revision>
  <cp:lastPrinted>2018-10-24T20:18:16Z</cp:lastPrinted>
  <dcterms:created xsi:type="dcterms:W3CDTF">2014-01-03T20:18:13Z</dcterms:created>
  <dcterms:modified xsi:type="dcterms:W3CDTF">2018-11-28T18:51:08Z</dcterms:modified>
</cp:coreProperties>
</file>