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25"/>
  </p:notesMasterIdLst>
  <p:handoutMasterIdLst>
    <p:handoutMasterId r:id="rId26"/>
  </p:handoutMasterIdLst>
  <p:sldIdLst>
    <p:sldId id="581" r:id="rId2"/>
    <p:sldId id="582" r:id="rId3"/>
    <p:sldId id="583" r:id="rId4"/>
    <p:sldId id="584" r:id="rId5"/>
    <p:sldId id="619" r:id="rId6"/>
    <p:sldId id="618" r:id="rId7"/>
    <p:sldId id="617" r:id="rId8"/>
    <p:sldId id="585" r:id="rId9"/>
    <p:sldId id="622" r:id="rId10"/>
    <p:sldId id="586" r:id="rId11"/>
    <p:sldId id="621" r:id="rId12"/>
    <p:sldId id="587" r:id="rId13"/>
    <p:sldId id="620" r:id="rId14"/>
    <p:sldId id="623" r:id="rId15"/>
    <p:sldId id="624" r:id="rId16"/>
    <p:sldId id="625" r:id="rId17"/>
    <p:sldId id="626" r:id="rId18"/>
    <p:sldId id="588" r:id="rId19"/>
    <p:sldId id="589" r:id="rId20"/>
    <p:sldId id="615" r:id="rId21"/>
    <p:sldId id="590" r:id="rId22"/>
    <p:sldId id="616" r:id="rId23"/>
    <p:sldId id="591" r:id="rId24"/>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a Merminga" initials="LM" lastIdx="5" clrIdx="0">
    <p:extLst>
      <p:ext uri="{19B8F6BF-5375-455C-9EA6-DF929625EA0E}">
        <p15:presenceInfo xmlns:p15="http://schemas.microsoft.com/office/powerpoint/2012/main" userId="Lia Merming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4E"/>
    <a:srgbClr val="4E4E4E"/>
    <a:srgbClr val="404040"/>
    <a:srgbClr val="004C97"/>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987" autoAdjust="0"/>
    <p:restoredTop sz="94660"/>
  </p:normalViewPr>
  <p:slideViewPr>
    <p:cSldViewPr snapToGrid="0" snapToObjects="1" showGuides="1">
      <p:cViewPr varScale="1">
        <p:scale>
          <a:sx n="69" d="100"/>
          <a:sy n="69" d="100"/>
        </p:scale>
        <p:origin x="1470" y="72"/>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3" d="2"/>
        <a:sy n="3" d="2"/>
      </p:scale>
      <p:origin x="0" y="0"/>
    </p:cViewPr>
  </p:notesTextViewPr>
  <p:sorterViewPr>
    <p:cViewPr>
      <p:scale>
        <a:sx n="70" d="100"/>
        <a:sy n="7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8" rIns="91435" bIns="45718"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35" tIns="45718" rIns="91435" bIns="45718"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11/30/2018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35" tIns="45718" rIns="91435" bIns="45718"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35" tIns="45718" rIns="91435" bIns="45718"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8" rIns="91435" bIns="45718"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35" tIns="45718" rIns="91435" bIns="45718"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11/30/2018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5" tIns="45718" rIns="91435" bIns="45718"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5" tIns="45718" rIns="91435" bIns="45718"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35" tIns="45718" rIns="91435" bIns="45718"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35" tIns="45718" rIns="91435" bIns="45718"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1A0D1213-0DA8-4803-AFC6-6399C5B7FB0F}" type="datetime1">
              <a:rPr lang="en-US" smtClean="0"/>
              <a:t>11/30/2018</a:t>
            </a:fld>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 Kaducak| Performance Oversight Group</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CD902334-6DE6-4F77-8F60-7F34F84297C0}" type="datetime1">
              <a:rPr lang="en-US" smtClean="0"/>
              <a:t>11/30/2018</a:t>
            </a:fld>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 Kaducak| Performance Oversight Group</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7F0DE04D-AA33-432E-8641-92B4709D5F76}" type="datetime1">
              <a:rPr lang="en-US" smtClean="0"/>
              <a:t>11/30/2018</a:t>
            </a:fld>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M. Kaducak| Performance Oversight Group</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76DDA803-C5E0-4B37-BCBE-121AC8B043AC}" type="datetime1">
              <a:rPr lang="en-US" smtClean="0"/>
              <a:t>11/30/2018</a:t>
            </a:fld>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 Kaducak| Performance Oversight Group</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F38715E7-9509-4394-91FC-422A56E22B2D}" type="datetime1">
              <a:rPr lang="en-US" smtClean="0"/>
              <a:t>11/30/2018</a:t>
            </a:fld>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M. Kaducak| Performance Oversight Group</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Drag picture to placeholder or click icon to add</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5D29B91F-EE0B-4AD2-8FC6-E0397D827320}" type="datetime1">
              <a:rPr lang="en-US" smtClean="0"/>
              <a:t>11/30/2018</a:t>
            </a:fld>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M. Kaducak| Performance Oversight Group</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Fermilab + Extra Logos Title">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219719" y="4963772"/>
            <a:ext cx="4941110"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dirty="0"/>
              <a:t>Edit Master text styles</a:t>
            </a:r>
          </a:p>
        </p:txBody>
      </p:sp>
      <p:cxnSp>
        <p:nvCxnSpPr>
          <p:cNvPr id="16" name="Straight Connector 15"/>
          <p:cNvCxnSpPr/>
          <p:nvPr userDrawn="1"/>
        </p:nvCxnSpPr>
        <p:spPr>
          <a:xfrm>
            <a:off x="5574189" y="6360810"/>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1"/>
          </p:nvPr>
        </p:nvSpPr>
        <p:spPr>
          <a:xfrm>
            <a:off x="219718" y="3951841"/>
            <a:ext cx="8667106" cy="1003049"/>
          </a:xfrm>
          <a:prstGeom prst="rect">
            <a:avLst/>
          </a:prstGeom>
        </p:spPr>
        <p:txBody>
          <a:bodyPr vert="horz" wrap="square" lIns="0" tIns="27432"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33" name="Picture 32"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1" y="288917"/>
            <a:ext cx="9010786" cy="301891"/>
          </a:xfrm>
          <a:prstGeom prst="rect">
            <a:avLst/>
          </a:prstGeom>
        </p:spPr>
      </p:pic>
      <p:sp>
        <p:nvSpPr>
          <p:cNvPr id="10" name="TextBox 9">
            <a:extLst>
              <a:ext uri="{FF2B5EF4-FFF2-40B4-BE49-F238E27FC236}">
                <a16:creationId xmlns:a16="http://schemas.microsoft.com/office/drawing/2014/main" id="{530E44DA-468D-4764-9AF0-0922B4266F82}"/>
              </a:ext>
            </a:extLst>
          </p:cNvPr>
          <p:cNvSpPr txBox="1"/>
          <p:nvPr userDrawn="1"/>
        </p:nvSpPr>
        <p:spPr>
          <a:xfrm>
            <a:off x="5541484" y="5027249"/>
            <a:ext cx="3386284" cy="1231106"/>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In partnership with: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a:t>
            </a:r>
            <a:r>
              <a:rPr lang="en-US" sz="1600" kern="1200" baseline="0" dirty="0" err="1">
                <a:solidFill>
                  <a:schemeClr val="tx1"/>
                </a:solidFill>
                <a:latin typeface="Helvetica"/>
                <a:ea typeface="Geneva" charset="0"/>
                <a:cs typeface="Helvetica"/>
              </a:rPr>
              <a:t>Irfu</a:t>
            </a:r>
            <a:r>
              <a:rPr lang="en-US" sz="1600" kern="1200" baseline="0" dirty="0">
                <a:solidFill>
                  <a:schemeClr val="tx1"/>
                </a:solidFill>
                <a:latin typeface="Helvetica"/>
                <a:ea typeface="Geneva" charset="0"/>
                <a:cs typeface="Helvetica"/>
              </a:rPr>
              <a:t>, CNRS/IN2P3 </a:t>
            </a:r>
            <a:endParaRPr lang="en-US" sz="1600" kern="1200" baseline="0" dirty="0">
              <a:solidFill>
                <a:schemeClr val="tx1"/>
              </a:solidFill>
              <a:latin typeface="Helvetica"/>
              <a:cs typeface="Helvetica"/>
            </a:endParaRPr>
          </a:p>
        </p:txBody>
      </p:sp>
      <p:pic>
        <p:nvPicPr>
          <p:cNvPr id="4" name="Picture 3">
            <a:extLst>
              <a:ext uri="{FF2B5EF4-FFF2-40B4-BE49-F238E27FC236}">
                <a16:creationId xmlns:a16="http://schemas.microsoft.com/office/drawing/2014/main" id="{E1D4385A-2640-462D-A0F9-1CDE8B819E56}"/>
              </a:ext>
            </a:extLst>
          </p:cNvPr>
          <p:cNvPicPr>
            <a:picLocks noChangeAspect="1"/>
          </p:cNvPicPr>
          <p:nvPr userDrawn="1"/>
        </p:nvPicPr>
        <p:blipFill rotWithShape="1">
          <a:blip r:embed="rId3"/>
          <a:srcRect t="9832" b="18411"/>
          <a:stretch/>
        </p:blipFill>
        <p:spPr>
          <a:xfrm>
            <a:off x="-17761" y="840137"/>
            <a:ext cx="9189720" cy="3303368"/>
          </a:xfrm>
          <a:prstGeom prst="rect">
            <a:avLst/>
          </a:prstGeom>
        </p:spPr>
      </p:pic>
    </p:spTree>
    <p:extLst>
      <p:ext uri="{BB962C8B-B14F-4D97-AF65-F5344CB8AC3E}">
        <p14:creationId xmlns:p14="http://schemas.microsoft.com/office/powerpoint/2010/main" val="396747724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1" y="103664"/>
            <a:ext cx="8672512"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3" name="Content Placeholder 2"/>
          <p:cNvSpPr>
            <a:spLocks noGrp="1"/>
          </p:cNvSpPr>
          <p:nvPr>
            <p:ph idx="1"/>
          </p:nvPr>
        </p:nvSpPr>
        <p:spPr>
          <a:xfrm>
            <a:off x="228600" y="1043046"/>
            <a:ext cx="8672513" cy="4987867"/>
          </a:xfrm>
          <a:prstGeom prst="rect">
            <a:avLst/>
          </a:prstGeom>
        </p:spPr>
        <p:txBody>
          <a:bodyPr lIns="0" tIns="0" rIns="0" bIns="0">
            <a:normAutofit/>
          </a:bodyPr>
          <a:lstStyle>
            <a:lvl1pPr>
              <a:spcBef>
                <a:spcPts val="1200"/>
              </a:spcBef>
              <a:defRPr sz="2400">
                <a:solidFill>
                  <a:srgbClr val="404040"/>
                </a:solidFill>
              </a:defRPr>
            </a:lvl1pPr>
            <a:lvl2pPr>
              <a:spcBef>
                <a:spcPts val="200"/>
              </a:spcBef>
              <a:defRPr sz="2200">
                <a:solidFill>
                  <a:srgbClr val="404040"/>
                </a:solidFill>
              </a:defRPr>
            </a:lvl2pPr>
            <a:lvl3pPr>
              <a:spcBef>
                <a:spcPts val="0"/>
              </a:spcBef>
              <a:defRPr sz="2000">
                <a:solidFill>
                  <a:srgbClr val="404040"/>
                </a:solidFill>
              </a:defRPr>
            </a:lvl3pPr>
            <a:lvl4pPr>
              <a:spcBef>
                <a:spcPts val="0"/>
              </a:spcBef>
              <a:defRPr sz="1800">
                <a:solidFill>
                  <a:srgbClr val="404040"/>
                </a:solidFill>
              </a:defRPr>
            </a:lvl4pPr>
            <a:lvl5pPr marL="2057400" indent="-228600">
              <a:spcBef>
                <a:spcPts val="0"/>
              </a:spcBef>
              <a:buFont typeface="Arial"/>
              <a:buChar char="•"/>
              <a:defRPr sz="180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450013" y="6515100"/>
            <a:ext cx="1076325" cy="241300"/>
          </a:xfrm>
        </p:spPr>
        <p:txBody>
          <a:bodyPr/>
          <a:lstStyle>
            <a:lvl1pPr>
              <a:defRPr/>
            </a:lvl1pPr>
          </a:lstStyle>
          <a:p>
            <a:fld id="{7D201EB0-64B4-457B-89FC-D6BF1871FF3A}" type="datetime1">
              <a:rPr lang="en-US" altLang="en-US" smtClean="0"/>
              <a:t>11/30/2018</a:t>
            </a:fld>
            <a:endParaRPr lang="en-US" altLang="en-US" dirty="0"/>
          </a:p>
        </p:txBody>
      </p:sp>
      <p:sp>
        <p:nvSpPr>
          <p:cNvPr id="5" name="Footer Placeholder 4"/>
          <p:cNvSpPr>
            <a:spLocks noGrp="1"/>
          </p:cNvSpPr>
          <p:nvPr>
            <p:ph type="ftr" sz="quarter" idx="11"/>
          </p:nvPr>
        </p:nvSpPr>
        <p:spPr>
          <a:xfrm>
            <a:off x="827007" y="6515100"/>
            <a:ext cx="4433370" cy="241300"/>
          </a:xfrm>
        </p:spPr>
        <p:txBody>
          <a:bodyPr/>
          <a:lstStyle>
            <a:lvl1pPr>
              <a:defRPr sz="1200">
                <a:solidFill>
                  <a:srgbClr val="004C97"/>
                </a:solidFill>
              </a:defRPr>
            </a:lvl1pPr>
          </a:lstStyle>
          <a:p>
            <a:pPr>
              <a:defRPr/>
            </a:pPr>
            <a:r>
              <a:rPr lang="en-US" b="1"/>
              <a:t>M. Kaducak| Performance Oversight Group</a:t>
            </a:r>
            <a:endParaRPr lang="en-US" b="1" dirty="0"/>
          </a:p>
        </p:txBody>
      </p:sp>
      <p:sp>
        <p:nvSpPr>
          <p:cNvPr id="6" name="Slide Number Placeholder 5"/>
          <p:cNvSpPr>
            <a:spLocks noGrp="1"/>
          </p:cNvSpPr>
          <p:nvPr>
            <p:ph type="sldNum" sz="quarter" idx="12"/>
          </p:nvPr>
        </p:nvSpPr>
        <p:spPr/>
        <p:txBody>
          <a:bodyPr/>
          <a:lstStyle>
            <a:lvl1pPr>
              <a:defRPr/>
            </a:lvl1pPr>
          </a:lstStyle>
          <a:p>
            <a:fld id="{D4078CA2-75EA-4F42-B0AF-FB0975373545}" type="slidenum">
              <a:rPr lang="en-US" altLang="en-US"/>
              <a:pPr/>
              <a:t>‹#›</a:t>
            </a:fld>
            <a:endParaRPr lang="en-US" altLang="en-US" dirty="0"/>
          </a:p>
        </p:txBody>
      </p:sp>
    </p:spTree>
    <p:extLst>
      <p:ext uri="{BB962C8B-B14F-4D97-AF65-F5344CB8AC3E}">
        <p14:creationId xmlns:p14="http://schemas.microsoft.com/office/powerpoint/2010/main" val="2330926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44E55D5A-E29A-452D-9078-12584841939E}" type="datetime1">
              <a:rPr lang="en-US" smtClean="0"/>
              <a:t>11/30/2018</a:t>
            </a:fld>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 Kaducak| Performance Oversight Group</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pic>
        <p:nvPicPr>
          <p:cNvPr id="13" name="Picture 6" descr="FermiLogo_RGB_NALBlue.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820684" y="6258863"/>
            <a:ext cx="1094716" cy="1979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09D3B64A-EA5B-4BBD-B33D-FBB4702EA300}"/>
              </a:ext>
            </a:extLst>
          </p:cNvPr>
          <p:cNvPicPr>
            <a:picLocks noChangeAspect="1"/>
          </p:cNvPicPr>
          <p:nvPr userDrawn="1"/>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Lst>
          </a:blip>
          <a:stretch>
            <a:fillRect/>
          </a:stretch>
        </p:blipFill>
        <p:spPr>
          <a:xfrm>
            <a:off x="7817161" y="6204352"/>
            <a:ext cx="1119436" cy="440660"/>
          </a:xfrm>
          <a:prstGeom prst="rect">
            <a:avLst/>
          </a:prstGeom>
        </p:spPr>
      </p:pic>
      <p:grpSp>
        <p:nvGrpSpPr>
          <p:cNvPr id="6" name="Group 5">
            <a:extLst>
              <a:ext uri="{FF2B5EF4-FFF2-40B4-BE49-F238E27FC236}">
                <a16:creationId xmlns:a16="http://schemas.microsoft.com/office/drawing/2014/main" id="{B6159D21-C2A4-4927-8486-65CB7942BD35}"/>
              </a:ext>
            </a:extLst>
          </p:cNvPr>
          <p:cNvGrpSpPr/>
          <p:nvPr userDrawn="1"/>
        </p:nvGrpSpPr>
        <p:grpSpPr>
          <a:xfrm>
            <a:off x="215900" y="6203027"/>
            <a:ext cx="8720277" cy="440660"/>
            <a:chOff x="215900" y="6203027"/>
            <a:chExt cx="8720277" cy="440660"/>
          </a:xfrm>
        </p:grpSpPr>
        <p:cxnSp>
          <p:nvCxnSpPr>
            <p:cNvPr id="10" name="Straight Connector 9"/>
            <p:cNvCxnSpPr/>
            <p:nvPr userDrawn="1"/>
          </p:nvCxnSpPr>
          <p:spPr>
            <a:xfrm>
              <a:off x="215900" y="6362733"/>
              <a:ext cx="7538966"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79C8BDFB-BD51-4DA6-A703-532E3693586B}"/>
                </a:ext>
              </a:extLst>
            </p:cNvPr>
            <p:cNvPicPr>
              <a:picLocks noChangeAspect="1"/>
            </p:cNvPicPr>
            <p:nvPr userDrawn="1"/>
          </p:nvPicPr>
          <p:blipFill>
            <a:blip r:embed="rId14"/>
            <a:stretch>
              <a:fillRect/>
            </a:stretch>
          </p:blipFill>
          <p:spPr>
            <a:xfrm>
              <a:off x="7816741" y="6203027"/>
              <a:ext cx="1119436" cy="440660"/>
            </a:xfrm>
            <a:prstGeom prst="rect">
              <a:avLst/>
            </a:prstGeom>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 id="2147484123" r:id="rId8"/>
    <p:sldLayoutId id="2147484124" r:id="rId9"/>
  </p:sldLayoutIdLst>
  <p:hf hdr="0" ft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oleObject" Target="../embeddings/oleObject2.bin"/><Relationship Id="rId4" Type="http://schemas.openxmlformats.org/officeDocument/2006/relationships/image" Target="../media/image11.wmf"/></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3945E882-FC58-43CF-8A93-57E3E35DAF98}"/>
              </a:ext>
            </a:extLst>
          </p:cNvPr>
          <p:cNvSpPr>
            <a:spLocks noGrp="1"/>
          </p:cNvSpPr>
          <p:nvPr>
            <p:ph type="body" sz="quarter" idx="11"/>
          </p:nvPr>
        </p:nvSpPr>
        <p:spPr>
          <a:xfrm>
            <a:off x="219719" y="4133319"/>
            <a:ext cx="8667106" cy="1003049"/>
          </a:xfrm>
        </p:spPr>
        <p:txBody>
          <a:bodyPr>
            <a:normAutofit/>
          </a:bodyPr>
          <a:lstStyle/>
          <a:p>
            <a:r>
              <a:rPr lang="en-US" dirty="0"/>
              <a:t>121.03.05 </a:t>
            </a:r>
            <a:r>
              <a:rPr lang="en-US" dirty="0" err="1"/>
              <a:t>AccS-MagPS</a:t>
            </a:r>
            <a:endParaRPr lang="en-US" dirty="0"/>
          </a:p>
          <a:p>
            <a:r>
              <a:rPr lang="en-US" sz="1800" dirty="0"/>
              <a:t>Magnets and Power Supplies</a:t>
            </a:r>
          </a:p>
        </p:txBody>
      </p:sp>
      <p:sp>
        <p:nvSpPr>
          <p:cNvPr id="8" name="Text Placeholder 7">
            <a:extLst>
              <a:ext uri="{FF2B5EF4-FFF2-40B4-BE49-F238E27FC236}">
                <a16:creationId xmlns:a16="http://schemas.microsoft.com/office/drawing/2014/main" id="{706E3073-2A0B-4F90-9542-2C3154C13E9F}"/>
              </a:ext>
            </a:extLst>
          </p:cNvPr>
          <p:cNvSpPr>
            <a:spLocks noGrp="1"/>
          </p:cNvSpPr>
          <p:nvPr>
            <p:ph type="body" sz="quarter" idx="10"/>
          </p:nvPr>
        </p:nvSpPr>
        <p:spPr>
          <a:xfrm>
            <a:off x="219719" y="5136368"/>
            <a:ext cx="4941110" cy="1529241"/>
          </a:xfrm>
        </p:spPr>
        <p:txBody>
          <a:bodyPr/>
          <a:lstStyle/>
          <a:p>
            <a:r>
              <a:rPr lang="en-US" dirty="0"/>
              <a:t>Bruce Hanna</a:t>
            </a:r>
          </a:p>
          <a:p>
            <a:r>
              <a:rPr lang="en-US" dirty="0"/>
              <a:t>PIP-II IPR</a:t>
            </a:r>
          </a:p>
          <a:p>
            <a:r>
              <a:rPr lang="en-US" dirty="0"/>
              <a:t>4-6 December 2018</a:t>
            </a:r>
          </a:p>
          <a:p>
            <a:endParaRPr lang="en-US" dirty="0"/>
          </a:p>
        </p:txBody>
      </p:sp>
    </p:spTree>
    <p:extLst>
      <p:ext uri="{BB962C8B-B14F-4D97-AF65-F5344CB8AC3E}">
        <p14:creationId xmlns:p14="http://schemas.microsoft.com/office/powerpoint/2010/main" val="3970657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460CA1D-5CE0-4FDB-8758-E0A455B7708B}"/>
              </a:ext>
            </a:extLst>
          </p:cNvPr>
          <p:cNvSpPr>
            <a:spLocks noGrp="1"/>
          </p:cNvSpPr>
          <p:nvPr>
            <p:ph type="dt" sz="half" idx="10"/>
          </p:nvPr>
        </p:nvSpPr>
        <p:spPr/>
        <p:txBody>
          <a:bodyPr/>
          <a:lstStyle/>
          <a:p>
            <a:fld id="{7D201EB0-64B4-457B-89FC-D6BF1871FF3A}" type="datetime1">
              <a:rPr lang="en-US" altLang="en-US" smtClean="0"/>
              <a:t>11/30/2018</a:t>
            </a:fld>
            <a:endParaRPr lang="en-US" altLang="en-US" dirty="0"/>
          </a:p>
        </p:txBody>
      </p:sp>
      <p:sp>
        <p:nvSpPr>
          <p:cNvPr id="5" name="Slide Number Placeholder 4">
            <a:extLst>
              <a:ext uri="{FF2B5EF4-FFF2-40B4-BE49-F238E27FC236}">
                <a16:creationId xmlns:a16="http://schemas.microsoft.com/office/drawing/2014/main" id="{6CE647B2-8E6E-4485-8466-2EBB7112877E}"/>
              </a:ext>
            </a:extLst>
          </p:cNvPr>
          <p:cNvSpPr>
            <a:spLocks noGrp="1"/>
          </p:cNvSpPr>
          <p:nvPr>
            <p:ph type="sldNum" sz="quarter" idx="12"/>
          </p:nvPr>
        </p:nvSpPr>
        <p:spPr/>
        <p:txBody>
          <a:bodyPr/>
          <a:lstStyle/>
          <a:p>
            <a:fld id="{D4078CA2-75EA-4F42-B0AF-FB0975373545}" type="slidenum">
              <a:rPr lang="en-US" altLang="en-US" smtClean="0"/>
              <a:pPr/>
              <a:t>10</a:t>
            </a:fld>
            <a:endParaRPr lang="en-US" altLang="en-US" dirty="0"/>
          </a:p>
        </p:txBody>
      </p:sp>
      <p:sp>
        <p:nvSpPr>
          <p:cNvPr id="6" name="Title 1">
            <a:extLst>
              <a:ext uri="{FF2B5EF4-FFF2-40B4-BE49-F238E27FC236}">
                <a16:creationId xmlns:a16="http://schemas.microsoft.com/office/drawing/2014/main" id="{15C721FD-87A7-4920-8B9F-77CEF73B97DB}"/>
              </a:ext>
            </a:extLst>
          </p:cNvPr>
          <p:cNvSpPr>
            <a:spLocks noGrp="1"/>
          </p:cNvSpPr>
          <p:nvPr>
            <p:ph type="title"/>
          </p:nvPr>
        </p:nvSpPr>
        <p:spPr>
          <a:xfrm>
            <a:off x="228600" y="465691"/>
            <a:ext cx="8686800" cy="427877"/>
          </a:xfrm>
        </p:spPr>
        <p:txBody>
          <a:bodyPr/>
          <a:lstStyle/>
          <a:p>
            <a:r>
              <a:rPr lang="en-US" dirty="0"/>
              <a:t>Interfaces</a:t>
            </a:r>
          </a:p>
        </p:txBody>
      </p:sp>
      <p:sp>
        <p:nvSpPr>
          <p:cNvPr id="7" name="Content Placeholder 2">
            <a:extLst>
              <a:ext uri="{FF2B5EF4-FFF2-40B4-BE49-F238E27FC236}">
                <a16:creationId xmlns:a16="http://schemas.microsoft.com/office/drawing/2014/main" id="{F5ECA638-7E29-4770-AA30-E7E573C4C7E3}"/>
              </a:ext>
            </a:extLst>
          </p:cNvPr>
          <p:cNvSpPr>
            <a:spLocks noGrp="1"/>
          </p:cNvSpPr>
          <p:nvPr>
            <p:ph idx="1"/>
          </p:nvPr>
        </p:nvSpPr>
        <p:spPr>
          <a:xfrm>
            <a:off x="228600" y="1043046"/>
            <a:ext cx="8672513" cy="4987867"/>
          </a:xfrm>
        </p:spPr>
        <p:txBody>
          <a:bodyPr>
            <a:normAutofit/>
          </a:bodyPr>
          <a:lstStyle/>
          <a:p>
            <a:r>
              <a:rPr lang="en-US" dirty="0"/>
              <a:t>BTL Magnet Interfaces :</a:t>
            </a:r>
          </a:p>
          <a:p>
            <a:pPr lvl="1"/>
            <a:r>
              <a:rPr lang="en-US" dirty="0"/>
              <a:t>Interface with building and installation WBS’s to insure magnet structure and utility needs (such as water cooling) are addressed as well as appropriate cabling is used</a:t>
            </a:r>
          </a:p>
          <a:p>
            <a:pPr lvl="2"/>
            <a:r>
              <a:rPr lang="en-US" dirty="0"/>
              <a:t>Technical Requirement Specification documents are being developed that incorporate the scope from the Project Interface Control Document:</a:t>
            </a:r>
          </a:p>
          <a:p>
            <a:pPr lvl="3"/>
            <a:r>
              <a:rPr lang="en-US" dirty="0"/>
              <a:t>Optics requirements</a:t>
            </a:r>
          </a:p>
          <a:p>
            <a:pPr lvl="3"/>
            <a:r>
              <a:rPr lang="en-US" dirty="0"/>
              <a:t>Alignment requirements and referencing</a:t>
            </a:r>
          </a:p>
          <a:p>
            <a:pPr lvl="3"/>
            <a:r>
              <a:rPr lang="en-US" dirty="0"/>
              <a:t>Beam Tube requirements</a:t>
            </a:r>
          </a:p>
          <a:p>
            <a:pPr lvl="3"/>
            <a:r>
              <a:rPr lang="en-US" dirty="0"/>
              <a:t>Rigging requirements</a:t>
            </a:r>
          </a:p>
          <a:p>
            <a:pPr lvl="3"/>
            <a:r>
              <a:rPr lang="en-US" dirty="0"/>
              <a:t>Stand requirements</a:t>
            </a:r>
          </a:p>
          <a:p>
            <a:pPr lvl="3"/>
            <a:r>
              <a:rPr lang="en-US" dirty="0"/>
              <a:t>Grounding</a:t>
            </a:r>
          </a:p>
          <a:p>
            <a:endParaRPr lang="en-US" dirty="0"/>
          </a:p>
          <a:p>
            <a:pPr lvl="2"/>
            <a:endParaRPr lang="en-US" dirty="0"/>
          </a:p>
        </p:txBody>
      </p:sp>
      <p:sp>
        <p:nvSpPr>
          <p:cNvPr id="11" name="TextBox 10">
            <a:extLst>
              <a:ext uri="{FF2B5EF4-FFF2-40B4-BE49-F238E27FC236}">
                <a16:creationId xmlns:a16="http://schemas.microsoft.com/office/drawing/2014/main" id="{0311CB2E-C077-4DC1-9EAE-728E57AAD13F}"/>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spTree>
    <p:extLst>
      <p:ext uri="{BB962C8B-B14F-4D97-AF65-F5344CB8AC3E}">
        <p14:creationId xmlns:p14="http://schemas.microsoft.com/office/powerpoint/2010/main" val="2291995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460CA1D-5CE0-4FDB-8758-E0A455B7708B}"/>
              </a:ext>
            </a:extLst>
          </p:cNvPr>
          <p:cNvSpPr>
            <a:spLocks noGrp="1"/>
          </p:cNvSpPr>
          <p:nvPr>
            <p:ph type="dt" sz="half" idx="10"/>
          </p:nvPr>
        </p:nvSpPr>
        <p:spPr/>
        <p:txBody>
          <a:bodyPr/>
          <a:lstStyle/>
          <a:p>
            <a:fld id="{7D201EB0-64B4-457B-89FC-D6BF1871FF3A}" type="datetime1">
              <a:rPr lang="en-US" altLang="en-US" smtClean="0"/>
              <a:t>11/30/2018</a:t>
            </a:fld>
            <a:endParaRPr lang="en-US" altLang="en-US" dirty="0"/>
          </a:p>
        </p:txBody>
      </p:sp>
      <p:sp>
        <p:nvSpPr>
          <p:cNvPr id="5" name="Slide Number Placeholder 4">
            <a:extLst>
              <a:ext uri="{FF2B5EF4-FFF2-40B4-BE49-F238E27FC236}">
                <a16:creationId xmlns:a16="http://schemas.microsoft.com/office/drawing/2014/main" id="{6CE647B2-8E6E-4485-8466-2EBB7112877E}"/>
              </a:ext>
            </a:extLst>
          </p:cNvPr>
          <p:cNvSpPr>
            <a:spLocks noGrp="1"/>
          </p:cNvSpPr>
          <p:nvPr>
            <p:ph type="sldNum" sz="quarter" idx="12"/>
          </p:nvPr>
        </p:nvSpPr>
        <p:spPr/>
        <p:txBody>
          <a:bodyPr/>
          <a:lstStyle/>
          <a:p>
            <a:fld id="{D4078CA2-75EA-4F42-B0AF-FB0975373545}" type="slidenum">
              <a:rPr lang="en-US" altLang="en-US" smtClean="0"/>
              <a:pPr/>
              <a:t>11</a:t>
            </a:fld>
            <a:endParaRPr lang="en-US" altLang="en-US" dirty="0"/>
          </a:p>
        </p:txBody>
      </p:sp>
      <p:sp>
        <p:nvSpPr>
          <p:cNvPr id="6" name="Title 1">
            <a:extLst>
              <a:ext uri="{FF2B5EF4-FFF2-40B4-BE49-F238E27FC236}">
                <a16:creationId xmlns:a16="http://schemas.microsoft.com/office/drawing/2014/main" id="{15C721FD-87A7-4920-8B9F-77CEF73B97DB}"/>
              </a:ext>
            </a:extLst>
          </p:cNvPr>
          <p:cNvSpPr>
            <a:spLocks noGrp="1"/>
          </p:cNvSpPr>
          <p:nvPr>
            <p:ph type="title"/>
          </p:nvPr>
        </p:nvSpPr>
        <p:spPr>
          <a:xfrm>
            <a:off x="228600" y="465691"/>
            <a:ext cx="8686800" cy="427877"/>
          </a:xfrm>
        </p:spPr>
        <p:txBody>
          <a:bodyPr/>
          <a:lstStyle/>
          <a:p>
            <a:r>
              <a:rPr lang="en-US" dirty="0"/>
              <a:t>Interfaces</a:t>
            </a:r>
          </a:p>
        </p:txBody>
      </p:sp>
      <p:sp>
        <p:nvSpPr>
          <p:cNvPr id="7" name="Content Placeholder 2">
            <a:extLst>
              <a:ext uri="{FF2B5EF4-FFF2-40B4-BE49-F238E27FC236}">
                <a16:creationId xmlns:a16="http://schemas.microsoft.com/office/drawing/2014/main" id="{F5ECA638-7E29-4770-AA30-E7E573C4C7E3}"/>
              </a:ext>
            </a:extLst>
          </p:cNvPr>
          <p:cNvSpPr>
            <a:spLocks noGrp="1"/>
          </p:cNvSpPr>
          <p:nvPr>
            <p:ph idx="1"/>
          </p:nvPr>
        </p:nvSpPr>
        <p:spPr>
          <a:xfrm>
            <a:off x="228600" y="1043046"/>
            <a:ext cx="8672513" cy="4987867"/>
          </a:xfrm>
        </p:spPr>
        <p:txBody>
          <a:bodyPr>
            <a:normAutofit fontScale="92500" lnSpcReduction="20000"/>
          </a:bodyPr>
          <a:lstStyle/>
          <a:p>
            <a:r>
              <a:rPr lang="en-US" dirty="0"/>
              <a:t>Power Supply Interfaces:</a:t>
            </a:r>
          </a:p>
          <a:p>
            <a:pPr lvl="1"/>
            <a:r>
              <a:rPr lang="en-US" dirty="0"/>
              <a:t>Interface with Controls</a:t>
            </a:r>
          </a:p>
          <a:p>
            <a:pPr lvl="2"/>
            <a:r>
              <a:rPr lang="en-US" dirty="0"/>
              <a:t>Power supply controls and readback</a:t>
            </a:r>
          </a:p>
          <a:p>
            <a:pPr lvl="2"/>
            <a:r>
              <a:rPr lang="en-US" dirty="0"/>
              <a:t>Machine Protection</a:t>
            </a:r>
          </a:p>
          <a:p>
            <a:pPr lvl="1"/>
            <a:r>
              <a:rPr lang="en-US" dirty="0"/>
              <a:t>Installation and building</a:t>
            </a:r>
          </a:p>
          <a:p>
            <a:pPr lvl="2"/>
            <a:r>
              <a:rPr lang="en-US" dirty="0"/>
              <a:t>AC power requirements</a:t>
            </a:r>
          </a:p>
          <a:p>
            <a:pPr lvl="2"/>
            <a:r>
              <a:rPr lang="en-US" dirty="0"/>
              <a:t>Cooling requirements</a:t>
            </a:r>
          </a:p>
          <a:p>
            <a:pPr lvl="2"/>
            <a:r>
              <a:rPr lang="en-US" dirty="0"/>
              <a:t>Adequate space</a:t>
            </a:r>
          </a:p>
          <a:p>
            <a:pPr lvl="2"/>
            <a:r>
              <a:rPr lang="en-US" dirty="0"/>
              <a:t>Proper grounding</a:t>
            </a:r>
          </a:p>
          <a:p>
            <a:pPr lvl="1"/>
            <a:r>
              <a:rPr lang="en-US" dirty="0"/>
              <a:t>Interface with High Power RF:</a:t>
            </a:r>
          </a:p>
          <a:p>
            <a:pPr lvl="2"/>
            <a:r>
              <a:rPr lang="en-US" dirty="0"/>
              <a:t>Coupler HV bias supply requirements and connections</a:t>
            </a:r>
          </a:p>
          <a:p>
            <a:pPr lvl="1"/>
            <a:r>
              <a:rPr lang="en-US" dirty="0"/>
              <a:t>Interface with Cryomodules:</a:t>
            </a:r>
          </a:p>
          <a:p>
            <a:pPr lvl="2"/>
            <a:r>
              <a:rPr lang="en-US" dirty="0"/>
              <a:t>Appropriate cable connections</a:t>
            </a:r>
          </a:p>
          <a:p>
            <a:pPr lvl="2"/>
            <a:r>
              <a:rPr lang="en-US" dirty="0"/>
              <a:t>Appropriate internal cabling for design current</a:t>
            </a:r>
          </a:p>
          <a:p>
            <a:pPr lvl="2"/>
            <a:r>
              <a:rPr lang="en-US" dirty="0"/>
              <a:t>Appropriate monitoring of critical parameters</a:t>
            </a:r>
          </a:p>
          <a:p>
            <a:pPr lvl="1"/>
            <a:r>
              <a:rPr lang="en-US" dirty="0"/>
              <a:t>Electrical Safety System</a:t>
            </a:r>
          </a:p>
          <a:p>
            <a:r>
              <a:rPr lang="en-US" dirty="0"/>
              <a:t>Interfaces identified and being managed</a:t>
            </a:r>
          </a:p>
          <a:p>
            <a:pPr lvl="1"/>
            <a:r>
              <a:rPr lang="en-US" dirty="0" err="1"/>
              <a:t>MagPS</a:t>
            </a:r>
            <a:r>
              <a:rPr lang="en-US" dirty="0"/>
              <a:t> has 54 entries in the Project ICD document</a:t>
            </a:r>
          </a:p>
          <a:p>
            <a:pPr lvl="1"/>
            <a:r>
              <a:rPr lang="en-US" dirty="0"/>
              <a:t>L3 ICD TC document ED0007690</a:t>
            </a:r>
          </a:p>
          <a:p>
            <a:endParaRPr lang="en-US" dirty="0"/>
          </a:p>
          <a:p>
            <a:pPr lvl="2"/>
            <a:endParaRPr lang="en-US" dirty="0"/>
          </a:p>
        </p:txBody>
      </p:sp>
      <p:sp>
        <p:nvSpPr>
          <p:cNvPr id="11" name="TextBox 10">
            <a:extLst>
              <a:ext uri="{FF2B5EF4-FFF2-40B4-BE49-F238E27FC236}">
                <a16:creationId xmlns:a16="http://schemas.microsoft.com/office/drawing/2014/main" id="{0311CB2E-C077-4DC1-9EAE-728E57AAD13F}"/>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spTree>
    <p:extLst>
      <p:ext uri="{BB962C8B-B14F-4D97-AF65-F5344CB8AC3E}">
        <p14:creationId xmlns:p14="http://schemas.microsoft.com/office/powerpoint/2010/main" val="2978905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492508A-5758-47C1-A43D-2A211995B053}"/>
              </a:ext>
            </a:extLst>
          </p:cNvPr>
          <p:cNvSpPr>
            <a:spLocks noGrp="1"/>
          </p:cNvSpPr>
          <p:nvPr>
            <p:ph type="dt" sz="half" idx="10"/>
          </p:nvPr>
        </p:nvSpPr>
        <p:spPr/>
        <p:txBody>
          <a:bodyPr/>
          <a:lstStyle/>
          <a:p>
            <a:fld id="{7D201EB0-64B4-457B-89FC-D6BF1871FF3A}" type="datetime1">
              <a:rPr lang="en-US" altLang="en-US" smtClean="0"/>
              <a:t>11/30/2018</a:t>
            </a:fld>
            <a:endParaRPr lang="en-US" altLang="en-US" dirty="0"/>
          </a:p>
        </p:txBody>
      </p:sp>
      <p:sp>
        <p:nvSpPr>
          <p:cNvPr id="5" name="Slide Number Placeholder 4">
            <a:extLst>
              <a:ext uri="{FF2B5EF4-FFF2-40B4-BE49-F238E27FC236}">
                <a16:creationId xmlns:a16="http://schemas.microsoft.com/office/drawing/2014/main" id="{866ACF40-A862-468E-A443-FCD411144337}"/>
              </a:ext>
            </a:extLst>
          </p:cNvPr>
          <p:cNvSpPr>
            <a:spLocks noGrp="1"/>
          </p:cNvSpPr>
          <p:nvPr>
            <p:ph type="sldNum" sz="quarter" idx="12"/>
          </p:nvPr>
        </p:nvSpPr>
        <p:spPr/>
        <p:txBody>
          <a:bodyPr/>
          <a:lstStyle/>
          <a:p>
            <a:fld id="{D4078CA2-75EA-4F42-B0AF-FB0975373545}" type="slidenum">
              <a:rPr lang="en-US" altLang="en-US" smtClean="0"/>
              <a:pPr/>
              <a:t>12</a:t>
            </a:fld>
            <a:endParaRPr lang="en-US" altLang="en-US" dirty="0"/>
          </a:p>
        </p:txBody>
      </p:sp>
      <p:sp>
        <p:nvSpPr>
          <p:cNvPr id="6" name="Title 1">
            <a:extLst>
              <a:ext uri="{FF2B5EF4-FFF2-40B4-BE49-F238E27FC236}">
                <a16:creationId xmlns:a16="http://schemas.microsoft.com/office/drawing/2014/main" id="{C04A48CB-D0A5-4588-9FFF-0D216C689EBC}"/>
              </a:ext>
            </a:extLst>
          </p:cNvPr>
          <p:cNvSpPr>
            <a:spLocks noGrp="1"/>
          </p:cNvSpPr>
          <p:nvPr>
            <p:ph type="title"/>
          </p:nvPr>
        </p:nvSpPr>
        <p:spPr>
          <a:xfrm>
            <a:off x="228600" y="465691"/>
            <a:ext cx="8686800" cy="427877"/>
          </a:xfrm>
        </p:spPr>
        <p:txBody>
          <a:bodyPr/>
          <a:lstStyle/>
          <a:p>
            <a:r>
              <a:rPr lang="en-US" dirty="0"/>
              <a:t>Preliminary Design and Design Maturity</a:t>
            </a:r>
          </a:p>
        </p:txBody>
      </p:sp>
      <p:sp>
        <p:nvSpPr>
          <p:cNvPr id="7" name="Content Placeholder 2">
            <a:extLst>
              <a:ext uri="{FF2B5EF4-FFF2-40B4-BE49-F238E27FC236}">
                <a16:creationId xmlns:a16="http://schemas.microsoft.com/office/drawing/2014/main" id="{65A4E8DC-FC7A-4354-BFD5-A9752C727FA2}"/>
              </a:ext>
            </a:extLst>
          </p:cNvPr>
          <p:cNvSpPr>
            <a:spLocks noGrp="1"/>
          </p:cNvSpPr>
          <p:nvPr>
            <p:ph idx="1"/>
          </p:nvPr>
        </p:nvSpPr>
        <p:spPr>
          <a:xfrm>
            <a:off x="228600" y="1043046"/>
            <a:ext cx="8672513" cy="5167749"/>
          </a:xfrm>
        </p:spPr>
        <p:txBody>
          <a:bodyPr>
            <a:normAutofit fontScale="92500"/>
          </a:bodyPr>
          <a:lstStyle/>
          <a:p>
            <a:r>
              <a:rPr lang="en-US" dirty="0"/>
              <a:t>QPM system has been prototyped and tested on a cold SSR1 solenoid at IB1</a:t>
            </a:r>
          </a:p>
          <a:p>
            <a:pPr lvl="1"/>
            <a:r>
              <a:rPr lang="en-US" dirty="0"/>
              <a:t>A Final Design Review and Procurement Readiness Review has been completed</a:t>
            </a:r>
          </a:p>
          <a:p>
            <a:pPr lvl="1"/>
            <a:r>
              <a:rPr lang="en-US" dirty="0"/>
              <a:t>Chair Report doc is in TC # ED0008375</a:t>
            </a:r>
          </a:p>
          <a:p>
            <a:r>
              <a:rPr lang="en-US" dirty="0"/>
              <a:t>Prototyping and testing of the 80 amp DC switcher module is complete</a:t>
            </a:r>
          </a:p>
          <a:p>
            <a:r>
              <a:rPr lang="en-US" dirty="0"/>
              <a:t>Currently completing design of the new 50 amp DC switcher</a:t>
            </a:r>
          </a:p>
          <a:p>
            <a:pPr lvl="1"/>
            <a:r>
              <a:rPr lang="en-US" dirty="0"/>
              <a:t>Plan to test a 50 amp prototype in December</a:t>
            </a:r>
          </a:p>
          <a:p>
            <a:r>
              <a:rPr lang="en-US" dirty="0"/>
              <a:t>Preliminary designs have been completed for all warm magnet systems</a:t>
            </a:r>
          </a:p>
          <a:p>
            <a:pPr lvl="1"/>
            <a:r>
              <a:rPr lang="en-US" dirty="0"/>
              <a:t>650 MHz warm Quad design from India is in TC doc ED0008430</a:t>
            </a:r>
          </a:p>
          <a:p>
            <a:pPr lvl="1"/>
            <a:r>
              <a:rPr lang="en-US" dirty="0"/>
              <a:t>Dipole corrector design is waiting on lattice calculations that will affect spacing and fringe fields</a:t>
            </a:r>
          </a:p>
          <a:p>
            <a:endParaRPr lang="en-US" dirty="0"/>
          </a:p>
          <a:p>
            <a:endParaRPr lang="en-US" dirty="0"/>
          </a:p>
        </p:txBody>
      </p:sp>
      <p:sp>
        <p:nvSpPr>
          <p:cNvPr id="11" name="TextBox 10">
            <a:extLst>
              <a:ext uri="{FF2B5EF4-FFF2-40B4-BE49-F238E27FC236}">
                <a16:creationId xmlns:a16="http://schemas.microsoft.com/office/drawing/2014/main" id="{932F8383-EC28-45E9-8E75-E77C99FA6FCC}"/>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spTree>
    <p:extLst>
      <p:ext uri="{BB962C8B-B14F-4D97-AF65-F5344CB8AC3E}">
        <p14:creationId xmlns:p14="http://schemas.microsoft.com/office/powerpoint/2010/main" val="443649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492508A-5758-47C1-A43D-2A211995B053}"/>
              </a:ext>
            </a:extLst>
          </p:cNvPr>
          <p:cNvSpPr>
            <a:spLocks noGrp="1"/>
          </p:cNvSpPr>
          <p:nvPr>
            <p:ph type="dt" sz="half" idx="10"/>
          </p:nvPr>
        </p:nvSpPr>
        <p:spPr/>
        <p:txBody>
          <a:bodyPr/>
          <a:lstStyle/>
          <a:p>
            <a:fld id="{7D201EB0-64B4-457B-89FC-D6BF1871FF3A}" type="datetime1">
              <a:rPr lang="en-US" altLang="en-US" smtClean="0"/>
              <a:t>11/30/2018</a:t>
            </a:fld>
            <a:endParaRPr lang="en-US" altLang="en-US" dirty="0"/>
          </a:p>
        </p:txBody>
      </p:sp>
      <p:sp>
        <p:nvSpPr>
          <p:cNvPr id="5" name="Slide Number Placeholder 4">
            <a:extLst>
              <a:ext uri="{FF2B5EF4-FFF2-40B4-BE49-F238E27FC236}">
                <a16:creationId xmlns:a16="http://schemas.microsoft.com/office/drawing/2014/main" id="{866ACF40-A862-468E-A443-FCD411144337}"/>
              </a:ext>
            </a:extLst>
          </p:cNvPr>
          <p:cNvSpPr>
            <a:spLocks noGrp="1"/>
          </p:cNvSpPr>
          <p:nvPr>
            <p:ph type="sldNum" sz="quarter" idx="12"/>
          </p:nvPr>
        </p:nvSpPr>
        <p:spPr/>
        <p:txBody>
          <a:bodyPr/>
          <a:lstStyle/>
          <a:p>
            <a:fld id="{D4078CA2-75EA-4F42-B0AF-FB0975373545}" type="slidenum">
              <a:rPr lang="en-US" altLang="en-US" smtClean="0"/>
              <a:pPr/>
              <a:t>13</a:t>
            </a:fld>
            <a:endParaRPr lang="en-US" altLang="en-US" dirty="0"/>
          </a:p>
        </p:txBody>
      </p:sp>
      <p:sp>
        <p:nvSpPr>
          <p:cNvPr id="6" name="Title 1">
            <a:extLst>
              <a:ext uri="{FF2B5EF4-FFF2-40B4-BE49-F238E27FC236}">
                <a16:creationId xmlns:a16="http://schemas.microsoft.com/office/drawing/2014/main" id="{C04A48CB-D0A5-4588-9FFF-0D216C689EBC}"/>
              </a:ext>
            </a:extLst>
          </p:cNvPr>
          <p:cNvSpPr>
            <a:spLocks noGrp="1"/>
          </p:cNvSpPr>
          <p:nvPr>
            <p:ph type="title"/>
          </p:nvPr>
        </p:nvSpPr>
        <p:spPr>
          <a:xfrm>
            <a:off x="228600" y="465691"/>
            <a:ext cx="8686800" cy="427877"/>
          </a:xfrm>
        </p:spPr>
        <p:txBody>
          <a:bodyPr/>
          <a:lstStyle/>
          <a:p>
            <a:r>
              <a:rPr lang="en-US" dirty="0"/>
              <a:t>Preliminary Design and Design Maturity</a:t>
            </a:r>
          </a:p>
        </p:txBody>
      </p:sp>
      <p:sp>
        <p:nvSpPr>
          <p:cNvPr id="7" name="Content Placeholder 2">
            <a:extLst>
              <a:ext uri="{FF2B5EF4-FFF2-40B4-BE49-F238E27FC236}">
                <a16:creationId xmlns:a16="http://schemas.microsoft.com/office/drawing/2014/main" id="{65A4E8DC-FC7A-4354-BFD5-A9752C727FA2}"/>
              </a:ext>
            </a:extLst>
          </p:cNvPr>
          <p:cNvSpPr>
            <a:spLocks noGrp="1"/>
          </p:cNvSpPr>
          <p:nvPr>
            <p:ph idx="1"/>
          </p:nvPr>
        </p:nvSpPr>
        <p:spPr>
          <a:xfrm>
            <a:off x="228600" y="1043046"/>
            <a:ext cx="8672513" cy="5167749"/>
          </a:xfrm>
        </p:spPr>
        <p:txBody>
          <a:bodyPr>
            <a:normAutofit fontScale="92500"/>
          </a:bodyPr>
          <a:lstStyle/>
          <a:p>
            <a:r>
              <a:rPr lang="en-US" dirty="0"/>
              <a:t>All BTL magnet designs are based on previous magnet designs </a:t>
            </a:r>
          </a:p>
          <a:p>
            <a:r>
              <a:rPr lang="en-US" dirty="0"/>
              <a:t>We have done preliminary designs on all warm BTL magnets</a:t>
            </a:r>
          </a:p>
          <a:p>
            <a:pPr lvl="1"/>
            <a:r>
              <a:rPr lang="en-US" dirty="0"/>
              <a:t>BTL Dipole design has 24 turns and nominal current of 420 amps</a:t>
            </a:r>
          </a:p>
          <a:p>
            <a:pPr lvl="1"/>
            <a:r>
              <a:rPr lang="en-US" dirty="0"/>
              <a:t>Regular BTL quads have a maximum current of 150 amps</a:t>
            </a:r>
          </a:p>
          <a:p>
            <a:pPr lvl="2"/>
            <a:r>
              <a:rPr lang="en-US" dirty="0"/>
              <a:t>Nominal current is less than 100 amps</a:t>
            </a:r>
          </a:p>
          <a:p>
            <a:pPr lvl="2"/>
            <a:r>
              <a:rPr lang="en-US" dirty="0"/>
              <a:t>This allows the same design to be used for the higher gradient End of Line quads</a:t>
            </a:r>
          </a:p>
          <a:p>
            <a:pPr lvl="2"/>
            <a:r>
              <a:rPr lang="en-US" dirty="0"/>
              <a:t>Uses direct water cooling; design is robust and reliable</a:t>
            </a:r>
          </a:p>
          <a:p>
            <a:pPr lvl="2"/>
            <a:r>
              <a:rPr lang="en-US" dirty="0"/>
              <a:t>Large aperture quad design has been completed</a:t>
            </a:r>
          </a:p>
          <a:p>
            <a:pPr lvl="3"/>
            <a:r>
              <a:rPr lang="en-US" dirty="0"/>
              <a:t>Will need further work to optimize pole tip shape</a:t>
            </a:r>
          </a:p>
          <a:p>
            <a:pPr lvl="1"/>
            <a:r>
              <a:rPr lang="en-US" dirty="0"/>
              <a:t>Three Way Septum magnet magnetic and mechanical preliminary design has been completed</a:t>
            </a:r>
          </a:p>
          <a:p>
            <a:pPr lvl="2"/>
            <a:r>
              <a:rPr lang="en-US" dirty="0"/>
              <a:t>This design can also be used for the Booster Injection C-Magnet</a:t>
            </a:r>
          </a:p>
          <a:p>
            <a:pPr lvl="1"/>
            <a:r>
              <a:rPr lang="en-US" dirty="0"/>
              <a:t>The Fast Switch magnet for moving beam between the BTL abort Line and Booster Injection will be a repurposed Tevatron A0 abort magnet</a:t>
            </a:r>
          </a:p>
          <a:p>
            <a:pPr lvl="2"/>
            <a:r>
              <a:rPr lang="en-US" dirty="0"/>
              <a:t>Magnet will need some modifications</a:t>
            </a:r>
          </a:p>
          <a:p>
            <a:endParaRPr lang="en-US" dirty="0"/>
          </a:p>
          <a:p>
            <a:endParaRPr lang="en-US" dirty="0"/>
          </a:p>
        </p:txBody>
      </p:sp>
      <p:sp>
        <p:nvSpPr>
          <p:cNvPr id="11" name="TextBox 10">
            <a:extLst>
              <a:ext uri="{FF2B5EF4-FFF2-40B4-BE49-F238E27FC236}">
                <a16:creationId xmlns:a16="http://schemas.microsoft.com/office/drawing/2014/main" id="{932F8383-EC28-45E9-8E75-E77C99FA6FCC}"/>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spTree>
    <p:extLst>
      <p:ext uri="{BB962C8B-B14F-4D97-AF65-F5344CB8AC3E}">
        <p14:creationId xmlns:p14="http://schemas.microsoft.com/office/powerpoint/2010/main" val="2081998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492508A-5758-47C1-A43D-2A211995B053}"/>
              </a:ext>
            </a:extLst>
          </p:cNvPr>
          <p:cNvSpPr>
            <a:spLocks noGrp="1"/>
          </p:cNvSpPr>
          <p:nvPr>
            <p:ph type="dt" sz="half" idx="10"/>
          </p:nvPr>
        </p:nvSpPr>
        <p:spPr/>
        <p:txBody>
          <a:bodyPr/>
          <a:lstStyle/>
          <a:p>
            <a:fld id="{7D201EB0-64B4-457B-89FC-D6BF1871FF3A}" type="datetime1">
              <a:rPr lang="en-US" altLang="en-US" smtClean="0"/>
              <a:t>11/30/2018</a:t>
            </a:fld>
            <a:endParaRPr lang="en-US" altLang="en-US" dirty="0"/>
          </a:p>
        </p:txBody>
      </p:sp>
      <p:sp>
        <p:nvSpPr>
          <p:cNvPr id="5" name="Slide Number Placeholder 4">
            <a:extLst>
              <a:ext uri="{FF2B5EF4-FFF2-40B4-BE49-F238E27FC236}">
                <a16:creationId xmlns:a16="http://schemas.microsoft.com/office/drawing/2014/main" id="{866ACF40-A862-468E-A443-FCD411144337}"/>
              </a:ext>
            </a:extLst>
          </p:cNvPr>
          <p:cNvSpPr>
            <a:spLocks noGrp="1"/>
          </p:cNvSpPr>
          <p:nvPr>
            <p:ph type="sldNum" sz="quarter" idx="12"/>
          </p:nvPr>
        </p:nvSpPr>
        <p:spPr/>
        <p:txBody>
          <a:bodyPr/>
          <a:lstStyle/>
          <a:p>
            <a:fld id="{D4078CA2-75EA-4F42-B0AF-FB0975373545}" type="slidenum">
              <a:rPr lang="en-US" altLang="en-US" smtClean="0"/>
              <a:pPr/>
              <a:t>14</a:t>
            </a:fld>
            <a:endParaRPr lang="en-US" altLang="en-US" dirty="0"/>
          </a:p>
        </p:txBody>
      </p:sp>
      <p:sp>
        <p:nvSpPr>
          <p:cNvPr id="6" name="Title 1">
            <a:extLst>
              <a:ext uri="{FF2B5EF4-FFF2-40B4-BE49-F238E27FC236}">
                <a16:creationId xmlns:a16="http://schemas.microsoft.com/office/drawing/2014/main" id="{C04A48CB-D0A5-4588-9FFF-0D216C689EBC}"/>
              </a:ext>
            </a:extLst>
          </p:cNvPr>
          <p:cNvSpPr>
            <a:spLocks noGrp="1"/>
          </p:cNvSpPr>
          <p:nvPr>
            <p:ph type="title"/>
          </p:nvPr>
        </p:nvSpPr>
        <p:spPr>
          <a:xfrm>
            <a:off x="228600" y="465691"/>
            <a:ext cx="8686800" cy="427877"/>
          </a:xfrm>
        </p:spPr>
        <p:txBody>
          <a:bodyPr/>
          <a:lstStyle/>
          <a:p>
            <a:r>
              <a:rPr lang="en-US" dirty="0"/>
              <a:t>Preliminary Design and Design </a:t>
            </a:r>
            <a:r>
              <a:rPr lang="en-US" dirty="0" err="1"/>
              <a:t>Maturity;Dipole</a:t>
            </a:r>
            <a:endParaRPr lang="en-US" dirty="0"/>
          </a:p>
        </p:txBody>
      </p:sp>
      <p:sp>
        <p:nvSpPr>
          <p:cNvPr id="7" name="Content Placeholder 2">
            <a:extLst>
              <a:ext uri="{FF2B5EF4-FFF2-40B4-BE49-F238E27FC236}">
                <a16:creationId xmlns:a16="http://schemas.microsoft.com/office/drawing/2014/main" id="{65A4E8DC-FC7A-4354-BFD5-A9752C727FA2}"/>
              </a:ext>
            </a:extLst>
          </p:cNvPr>
          <p:cNvSpPr>
            <a:spLocks noGrp="1"/>
          </p:cNvSpPr>
          <p:nvPr>
            <p:ph idx="1"/>
          </p:nvPr>
        </p:nvSpPr>
        <p:spPr>
          <a:xfrm>
            <a:off x="228600" y="1043046"/>
            <a:ext cx="8672513" cy="5167749"/>
          </a:xfrm>
        </p:spPr>
        <p:txBody>
          <a:bodyPr>
            <a:normAutofit/>
          </a:bodyPr>
          <a:lstStyle/>
          <a:p>
            <a:endParaRPr lang="en-US" dirty="0"/>
          </a:p>
          <a:p>
            <a:endParaRPr lang="en-US" dirty="0"/>
          </a:p>
        </p:txBody>
      </p:sp>
      <p:sp>
        <p:nvSpPr>
          <p:cNvPr id="11" name="TextBox 10">
            <a:extLst>
              <a:ext uri="{FF2B5EF4-FFF2-40B4-BE49-F238E27FC236}">
                <a16:creationId xmlns:a16="http://schemas.microsoft.com/office/drawing/2014/main" id="{932F8383-EC28-45E9-8E75-E77C99FA6FCC}"/>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pic>
        <p:nvPicPr>
          <p:cNvPr id="8" name="Picture 7">
            <a:extLst>
              <a:ext uri="{FF2B5EF4-FFF2-40B4-BE49-F238E27FC236}">
                <a16:creationId xmlns:a16="http://schemas.microsoft.com/office/drawing/2014/main" id="{F1EDB069-7616-4EA1-B85C-0EF28A3EAE8C}"/>
              </a:ext>
            </a:extLst>
          </p:cNvPr>
          <p:cNvPicPr>
            <a:picLocks noChangeAspect="1"/>
          </p:cNvPicPr>
          <p:nvPr/>
        </p:nvPicPr>
        <p:blipFill>
          <a:blip r:embed="rId2"/>
          <a:stretch>
            <a:fillRect/>
          </a:stretch>
        </p:blipFill>
        <p:spPr>
          <a:xfrm>
            <a:off x="-1" y="926148"/>
            <a:ext cx="8482925" cy="4643811"/>
          </a:xfrm>
          <a:prstGeom prst="rect">
            <a:avLst/>
          </a:prstGeom>
        </p:spPr>
      </p:pic>
      <p:sp>
        <p:nvSpPr>
          <p:cNvPr id="2" name="TextBox 1">
            <a:extLst>
              <a:ext uri="{FF2B5EF4-FFF2-40B4-BE49-F238E27FC236}">
                <a16:creationId xmlns:a16="http://schemas.microsoft.com/office/drawing/2014/main" id="{E9CD75E8-4490-4348-8392-2F01F1515D0E}"/>
              </a:ext>
            </a:extLst>
          </p:cNvPr>
          <p:cNvSpPr txBox="1"/>
          <p:nvPr/>
        </p:nvSpPr>
        <p:spPr>
          <a:xfrm>
            <a:off x="0" y="5576541"/>
            <a:ext cx="8294254" cy="461665"/>
          </a:xfrm>
          <a:prstGeom prst="rect">
            <a:avLst/>
          </a:prstGeom>
          <a:noFill/>
        </p:spPr>
        <p:txBody>
          <a:bodyPr wrap="square" rtlCol="0">
            <a:spAutoFit/>
          </a:bodyPr>
          <a:lstStyle/>
          <a:p>
            <a:r>
              <a:rPr lang="en-US" dirty="0"/>
              <a:t>Dipole field from M. Yu showing field strength and coil design</a:t>
            </a:r>
          </a:p>
        </p:txBody>
      </p:sp>
    </p:spTree>
    <p:extLst>
      <p:ext uri="{BB962C8B-B14F-4D97-AF65-F5344CB8AC3E}">
        <p14:creationId xmlns:p14="http://schemas.microsoft.com/office/powerpoint/2010/main" val="2192541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492508A-5758-47C1-A43D-2A211995B053}"/>
              </a:ext>
            </a:extLst>
          </p:cNvPr>
          <p:cNvSpPr>
            <a:spLocks noGrp="1"/>
          </p:cNvSpPr>
          <p:nvPr>
            <p:ph type="dt" sz="half" idx="10"/>
          </p:nvPr>
        </p:nvSpPr>
        <p:spPr/>
        <p:txBody>
          <a:bodyPr/>
          <a:lstStyle/>
          <a:p>
            <a:fld id="{7D201EB0-64B4-457B-89FC-D6BF1871FF3A}" type="datetime1">
              <a:rPr lang="en-US" altLang="en-US" smtClean="0"/>
              <a:t>11/30/2018</a:t>
            </a:fld>
            <a:endParaRPr lang="en-US" altLang="en-US" dirty="0"/>
          </a:p>
        </p:txBody>
      </p:sp>
      <p:sp>
        <p:nvSpPr>
          <p:cNvPr id="5" name="Slide Number Placeholder 4">
            <a:extLst>
              <a:ext uri="{FF2B5EF4-FFF2-40B4-BE49-F238E27FC236}">
                <a16:creationId xmlns:a16="http://schemas.microsoft.com/office/drawing/2014/main" id="{866ACF40-A862-468E-A443-FCD411144337}"/>
              </a:ext>
            </a:extLst>
          </p:cNvPr>
          <p:cNvSpPr>
            <a:spLocks noGrp="1"/>
          </p:cNvSpPr>
          <p:nvPr>
            <p:ph type="sldNum" sz="quarter" idx="12"/>
          </p:nvPr>
        </p:nvSpPr>
        <p:spPr/>
        <p:txBody>
          <a:bodyPr/>
          <a:lstStyle/>
          <a:p>
            <a:fld id="{D4078CA2-75EA-4F42-B0AF-FB0975373545}" type="slidenum">
              <a:rPr lang="en-US" altLang="en-US" smtClean="0"/>
              <a:pPr/>
              <a:t>15</a:t>
            </a:fld>
            <a:endParaRPr lang="en-US" altLang="en-US" dirty="0"/>
          </a:p>
        </p:txBody>
      </p:sp>
      <p:sp>
        <p:nvSpPr>
          <p:cNvPr id="6" name="Title 1">
            <a:extLst>
              <a:ext uri="{FF2B5EF4-FFF2-40B4-BE49-F238E27FC236}">
                <a16:creationId xmlns:a16="http://schemas.microsoft.com/office/drawing/2014/main" id="{C04A48CB-D0A5-4588-9FFF-0D216C689EBC}"/>
              </a:ext>
            </a:extLst>
          </p:cNvPr>
          <p:cNvSpPr>
            <a:spLocks noGrp="1"/>
          </p:cNvSpPr>
          <p:nvPr>
            <p:ph type="title"/>
          </p:nvPr>
        </p:nvSpPr>
        <p:spPr>
          <a:xfrm>
            <a:off x="228600" y="465691"/>
            <a:ext cx="8686800" cy="427877"/>
          </a:xfrm>
        </p:spPr>
        <p:txBody>
          <a:bodyPr/>
          <a:lstStyle/>
          <a:p>
            <a:r>
              <a:rPr lang="en-US" dirty="0"/>
              <a:t>Preliminary Design and Design </a:t>
            </a:r>
            <a:r>
              <a:rPr lang="en-US" dirty="0" err="1"/>
              <a:t>Maturity;Dipole</a:t>
            </a:r>
            <a:endParaRPr lang="en-US" dirty="0"/>
          </a:p>
        </p:txBody>
      </p:sp>
      <p:sp>
        <p:nvSpPr>
          <p:cNvPr id="7" name="Content Placeholder 2">
            <a:extLst>
              <a:ext uri="{FF2B5EF4-FFF2-40B4-BE49-F238E27FC236}">
                <a16:creationId xmlns:a16="http://schemas.microsoft.com/office/drawing/2014/main" id="{65A4E8DC-FC7A-4354-BFD5-A9752C727FA2}"/>
              </a:ext>
            </a:extLst>
          </p:cNvPr>
          <p:cNvSpPr>
            <a:spLocks noGrp="1"/>
          </p:cNvSpPr>
          <p:nvPr>
            <p:ph idx="1"/>
          </p:nvPr>
        </p:nvSpPr>
        <p:spPr>
          <a:xfrm>
            <a:off x="228600" y="1043046"/>
            <a:ext cx="8672513" cy="5167749"/>
          </a:xfrm>
        </p:spPr>
        <p:txBody>
          <a:bodyPr>
            <a:normAutofit/>
          </a:bodyPr>
          <a:lstStyle/>
          <a:p>
            <a:endParaRPr lang="en-US" dirty="0"/>
          </a:p>
          <a:p>
            <a:endParaRPr lang="en-US" dirty="0"/>
          </a:p>
        </p:txBody>
      </p:sp>
      <p:sp>
        <p:nvSpPr>
          <p:cNvPr id="11" name="TextBox 10">
            <a:extLst>
              <a:ext uri="{FF2B5EF4-FFF2-40B4-BE49-F238E27FC236}">
                <a16:creationId xmlns:a16="http://schemas.microsoft.com/office/drawing/2014/main" id="{932F8383-EC28-45E9-8E75-E77C99FA6FCC}"/>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sp>
        <p:nvSpPr>
          <p:cNvPr id="2" name="TextBox 1">
            <a:extLst>
              <a:ext uri="{FF2B5EF4-FFF2-40B4-BE49-F238E27FC236}">
                <a16:creationId xmlns:a16="http://schemas.microsoft.com/office/drawing/2014/main" id="{E9CD75E8-4490-4348-8392-2F01F1515D0E}"/>
              </a:ext>
            </a:extLst>
          </p:cNvPr>
          <p:cNvSpPr txBox="1"/>
          <p:nvPr/>
        </p:nvSpPr>
        <p:spPr>
          <a:xfrm>
            <a:off x="242887" y="5591920"/>
            <a:ext cx="8294254" cy="830997"/>
          </a:xfrm>
          <a:prstGeom prst="rect">
            <a:avLst/>
          </a:prstGeom>
          <a:noFill/>
        </p:spPr>
        <p:txBody>
          <a:bodyPr wrap="square" rtlCol="0">
            <a:spAutoFit/>
          </a:bodyPr>
          <a:lstStyle/>
          <a:p>
            <a:r>
              <a:rPr lang="en-US" dirty="0"/>
              <a:t>Quadrupole coil design from V. </a:t>
            </a:r>
            <a:r>
              <a:rPr lang="en-US" dirty="0" err="1"/>
              <a:t>Kashikin</a:t>
            </a:r>
            <a:r>
              <a:rPr lang="en-US" dirty="0"/>
              <a:t> for direct cooling, 100 amp design</a:t>
            </a:r>
          </a:p>
        </p:txBody>
      </p:sp>
      <p:pic>
        <p:nvPicPr>
          <p:cNvPr id="3" name="Picture 2">
            <a:extLst>
              <a:ext uri="{FF2B5EF4-FFF2-40B4-BE49-F238E27FC236}">
                <a16:creationId xmlns:a16="http://schemas.microsoft.com/office/drawing/2014/main" id="{059A1296-8EA7-4519-B92F-3AA4256A61B6}"/>
              </a:ext>
            </a:extLst>
          </p:cNvPr>
          <p:cNvPicPr>
            <a:picLocks noChangeAspect="1"/>
          </p:cNvPicPr>
          <p:nvPr/>
        </p:nvPicPr>
        <p:blipFill>
          <a:blip r:embed="rId2"/>
          <a:stretch>
            <a:fillRect/>
          </a:stretch>
        </p:blipFill>
        <p:spPr>
          <a:xfrm>
            <a:off x="222250" y="908684"/>
            <a:ext cx="5439298" cy="4802220"/>
          </a:xfrm>
          <a:prstGeom prst="rect">
            <a:avLst/>
          </a:prstGeom>
        </p:spPr>
      </p:pic>
    </p:spTree>
    <p:extLst>
      <p:ext uri="{BB962C8B-B14F-4D97-AF65-F5344CB8AC3E}">
        <p14:creationId xmlns:p14="http://schemas.microsoft.com/office/powerpoint/2010/main" val="3652589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492508A-5758-47C1-A43D-2A211995B053}"/>
              </a:ext>
            </a:extLst>
          </p:cNvPr>
          <p:cNvSpPr>
            <a:spLocks noGrp="1"/>
          </p:cNvSpPr>
          <p:nvPr>
            <p:ph type="dt" sz="half" idx="10"/>
          </p:nvPr>
        </p:nvSpPr>
        <p:spPr/>
        <p:txBody>
          <a:bodyPr/>
          <a:lstStyle/>
          <a:p>
            <a:fld id="{7D201EB0-64B4-457B-89FC-D6BF1871FF3A}" type="datetime1">
              <a:rPr lang="en-US" altLang="en-US" smtClean="0"/>
              <a:t>11/30/2018</a:t>
            </a:fld>
            <a:endParaRPr lang="en-US" altLang="en-US" dirty="0"/>
          </a:p>
        </p:txBody>
      </p:sp>
      <p:sp>
        <p:nvSpPr>
          <p:cNvPr id="5" name="Slide Number Placeholder 4">
            <a:extLst>
              <a:ext uri="{FF2B5EF4-FFF2-40B4-BE49-F238E27FC236}">
                <a16:creationId xmlns:a16="http://schemas.microsoft.com/office/drawing/2014/main" id="{866ACF40-A862-468E-A443-FCD411144337}"/>
              </a:ext>
            </a:extLst>
          </p:cNvPr>
          <p:cNvSpPr>
            <a:spLocks noGrp="1"/>
          </p:cNvSpPr>
          <p:nvPr>
            <p:ph type="sldNum" sz="quarter" idx="12"/>
          </p:nvPr>
        </p:nvSpPr>
        <p:spPr/>
        <p:txBody>
          <a:bodyPr/>
          <a:lstStyle/>
          <a:p>
            <a:fld id="{D4078CA2-75EA-4F42-B0AF-FB0975373545}" type="slidenum">
              <a:rPr lang="en-US" altLang="en-US" smtClean="0"/>
              <a:pPr/>
              <a:t>16</a:t>
            </a:fld>
            <a:endParaRPr lang="en-US" altLang="en-US" dirty="0"/>
          </a:p>
        </p:txBody>
      </p:sp>
      <p:sp>
        <p:nvSpPr>
          <p:cNvPr id="6" name="Title 1">
            <a:extLst>
              <a:ext uri="{FF2B5EF4-FFF2-40B4-BE49-F238E27FC236}">
                <a16:creationId xmlns:a16="http://schemas.microsoft.com/office/drawing/2014/main" id="{C04A48CB-D0A5-4588-9FFF-0D216C689EBC}"/>
              </a:ext>
            </a:extLst>
          </p:cNvPr>
          <p:cNvSpPr>
            <a:spLocks noGrp="1"/>
          </p:cNvSpPr>
          <p:nvPr>
            <p:ph type="title"/>
          </p:nvPr>
        </p:nvSpPr>
        <p:spPr>
          <a:xfrm>
            <a:off x="228600" y="465691"/>
            <a:ext cx="8686800" cy="427877"/>
          </a:xfrm>
        </p:spPr>
        <p:txBody>
          <a:bodyPr/>
          <a:lstStyle/>
          <a:p>
            <a:r>
              <a:rPr lang="en-US" dirty="0"/>
              <a:t>Preliminary Design and Design </a:t>
            </a:r>
            <a:r>
              <a:rPr lang="en-US" dirty="0" err="1"/>
              <a:t>Maturity;Dipole</a:t>
            </a:r>
            <a:endParaRPr lang="en-US" dirty="0"/>
          </a:p>
        </p:txBody>
      </p:sp>
      <p:sp>
        <p:nvSpPr>
          <p:cNvPr id="7" name="Content Placeholder 2">
            <a:extLst>
              <a:ext uri="{FF2B5EF4-FFF2-40B4-BE49-F238E27FC236}">
                <a16:creationId xmlns:a16="http://schemas.microsoft.com/office/drawing/2014/main" id="{65A4E8DC-FC7A-4354-BFD5-A9752C727FA2}"/>
              </a:ext>
            </a:extLst>
          </p:cNvPr>
          <p:cNvSpPr>
            <a:spLocks noGrp="1"/>
          </p:cNvSpPr>
          <p:nvPr>
            <p:ph idx="1"/>
          </p:nvPr>
        </p:nvSpPr>
        <p:spPr>
          <a:xfrm>
            <a:off x="228600" y="893568"/>
            <a:ext cx="8672513" cy="5167749"/>
          </a:xfrm>
        </p:spPr>
        <p:txBody>
          <a:bodyPr>
            <a:normAutofit/>
          </a:bodyPr>
          <a:lstStyle/>
          <a:p>
            <a:endParaRPr lang="en-US" dirty="0"/>
          </a:p>
          <a:p>
            <a:endParaRPr lang="en-US" dirty="0"/>
          </a:p>
        </p:txBody>
      </p:sp>
      <p:sp>
        <p:nvSpPr>
          <p:cNvPr id="11" name="TextBox 10">
            <a:extLst>
              <a:ext uri="{FF2B5EF4-FFF2-40B4-BE49-F238E27FC236}">
                <a16:creationId xmlns:a16="http://schemas.microsoft.com/office/drawing/2014/main" id="{932F8383-EC28-45E9-8E75-E77C99FA6FCC}"/>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sp>
        <p:nvSpPr>
          <p:cNvPr id="2" name="TextBox 1">
            <a:extLst>
              <a:ext uri="{FF2B5EF4-FFF2-40B4-BE49-F238E27FC236}">
                <a16:creationId xmlns:a16="http://schemas.microsoft.com/office/drawing/2014/main" id="{E9CD75E8-4490-4348-8392-2F01F1515D0E}"/>
              </a:ext>
            </a:extLst>
          </p:cNvPr>
          <p:cNvSpPr txBox="1"/>
          <p:nvPr/>
        </p:nvSpPr>
        <p:spPr>
          <a:xfrm>
            <a:off x="242887" y="5591920"/>
            <a:ext cx="8294254" cy="830997"/>
          </a:xfrm>
          <a:prstGeom prst="rect">
            <a:avLst/>
          </a:prstGeom>
          <a:noFill/>
        </p:spPr>
        <p:txBody>
          <a:bodyPr wrap="square" rtlCol="0">
            <a:spAutoFit/>
          </a:bodyPr>
          <a:lstStyle/>
          <a:p>
            <a:r>
              <a:rPr lang="en-US" dirty="0"/>
              <a:t>Mechanical design for ½ of the 3-way septum magnet from A. Makarov</a:t>
            </a:r>
          </a:p>
        </p:txBody>
      </p:sp>
      <p:pic>
        <p:nvPicPr>
          <p:cNvPr id="9" name="Picture 8">
            <a:extLst>
              <a:ext uri="{FF2B5EF4-FFF2-40B4-BE49-F238E27FC236}">
                <a16:creationId xmlns:a16="http://schemas.microsoft.com/office/drawing/2014/main" id="{DBD61B30-2B8C-4848-BFE1-3E3735354539}"/>
              </a:ext>
            </a:extLst>
          </p:cNvPr>
          <p:cNvPicPr>
            <a:picLocks noChangeAspect="1"/>
          </p:cNvPicPr>
          <p:nvPr/>
        </p:nvPicPr>
        <p:blipFill rotWithShape="1">
          <a:blip r:embed="rId2"/>
          <a:srcRect l="12288" t="19717" r="51102" b="6460"/>
          <a:stretch/>
        </p:blipFill>
        <p:spPr>
          <a:xfrm>
            <a:off x="1598" y="836989"/>
            <a:ext cx="7346259" cy="4166282"/>
          </a:xfrm>
          <a:prstGeom prst="rect">
            <a:avLst/>
          </a:prstGeom>
        </p:spPr>
      </p:pic>
    </p:spTree>
    <p:extLst>
      <p:ext uri="{BB962C8B-B14F-4D97-AF65-F5344CB8AC3E}">
        <p14:creationId xmlns:p14="http://schemas.microsoft.com/office/powerpoint/2010/main" val="451749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492508A-5758-47C1-A43D-2A211995B053}"/>
              </a:ext>
            </a:extLst>
          </p:cNvPr>
          <p:cNvSpPr>
            <a:spLocks noGrp="1"/>
          </p:cNvSpPr>
          <p:nvPr>
            <p:ph type="dt" sz="half" idx="10"/>
          </p:nvPr>
        </p:nvSpPr>
        <p:spPr/>
        <p:txBody>
          <a:bodyPr/>
          <a:lstStyle/>
          <a:p>
            <a:fld id="{7D201EB0-64B4-457B-89FC-D6BF1871FF3A}" type="datetime1">
              <a:rPr lang="en-US" altLang="en-US" smtClean="0"/>
              <a:t>12/3/2018</a:t>
            </a:fld>
            <a:endParaRPr lang="en-US" altLang="en-US" dirty="0"/>
          </a:p>
        </p:txBody>
      </p:sp>
      <p:sp>
        <p:nvSpPr>
          <p:cNvPr id="5" name="Slide Number Placeholder 4">
            <a:extLst>
              <a:ext uri="{FF2B5EF4-FFF2-40B4-BE49-F238E27FC236}">
                <a16:creationId xmlns:a16="http://schemas.microsoft.com/office/drawing/2014/main" id="{866ACF40-A862-468E-A443-FCD411144337}"/>
              </a:ext>
            </a:extLst>
          </p:cNvPr>
          <p:cNvSpPr>
            <a:spLocks noGrp="1"/>
          </p:cNvSpPr>
          <p:nvPr>
            <p:ph type="sldNum" sz="quarter" idx="12"/>
          </p:nvPr>
        </p:nvSpPr>
        <p:spPr/>
        <p:txBody>
          <a:bodyPr/>
          <a:lstStyle/>
          <a:p>
            <a:fld id="{D4078CA2-75EA-4F42-B0AF-FB0975373545}" type="slidenum">
              <a:rPr lang="en-US" altLang="en-US" smtClean="0"/>
              <a:pPr/>
              <a:t>17</a:t>
            </a:fld>
            <a:endParaRPr lang="en-US" altLang="en-US" dirty="0"/>
          </a:p>
        </p:txBody>
      </p:sp>
      <p:sp>
        <p:nvSpPr>
          <p:cNvPr id="6" name="Title 1">
            <a:extLst>
              <a:ext uri="{FF2B5EF4-FFF2-40B4-BE49-F238E27FC236}">
                <a16:creationId xmlns:a16="http://schemas.microsoft.com/office/drawing/2014/main" id="{C04A48CB-D0A5-4588-9FFF-0D216C689EBC}"/>
              </a:ext>
            </a:extLst>
          </p:cNvPr>
          <p:cNvSpPr>
            <a:spLocks noGrp="1"/>
          </p:cNvSpPr>
          <p:nvPr>
            <p:ph type="title"/>
          </p:nvPr>
        </p:nvSpPr>
        <p:spPr>
          <a:xfrm>
            <a:off x="228600" y="465691"/>
            <a:ext cx="8686800" cy="427877"/>
          </a:xfrm>
        </p:spPr>
        <p:txBody>
          <a:bodyPr/>
          <a:lstStyle/>
          <a:p>
            <a:r>
              <a:rPr lang="en-US" dirty="0"/>
              <a:t>Preliminary Design and Design Maturity; Switchers</a:t>
            </a:r>
          </a:p>
        </p:txBody>
      </p:sp>
      <p:sp>
        <p:nvSpPr>
          <p:cNvPr id="7" name="Content Placeholder 2">
            <a:extLst>
              <a:ext uri="{FF2B5EF4-FFF2-40B4-BE49-F238E27FC236}">
                <a16:creationId xmlns:a16="http://schemas.microsoft.com/office/drawing/2014/main" id="{65A4E8DC-FC7A-4354-BFD5-A9752C727FA2}"/>
              </a:ext>
            </a:extLst>
          </p:cNvPr>
          <p:cNvSpPr>
            <a:spLocks noGrp="1"/>
          </p:cNvSpPr>
          <p:nvPr>
            <p:ph idx="1"/>
          </p:nvPr>
        </p:nvSpPr>
        <p:spPr>
          <a:xfrm>
            <a:off x="228600" y="893568"/>
            <a:ext cx="8672513" cy="5167749"/>
          </a:xfrm>
        </p:spPr>
        <p:txBody>
          <a:bodyPr>
            <a:normAutofit/>
          </a:bodyPr>
          <a:lstStyle/>
          <a:p>
            <a:endParaRPr lang="en-US" dirty="0"/>
          </a:p>
          <a:p>
            <a:endParaRPr lang="en-US" dirty="0"/>
          </a:p>
        </p:txBody>
      </p:sp>
      <p:sp>
        <p:nvSpPr>
          <p:cNvPr id="11" name="TextBox 10">
            <a:extLst>
              <a:ext uri="{FF2B5EF4-FFF2-40B4-BE49-F238E27FC236}">
                <a16:creationId xmlns:a16="http://schemas.microsoft.com/office/drawing/2014/main" id="{932F8383-EC28-45E9-8E75-E77C99FA6FCC}"/>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graphicFrame>
        <p:nvGraphicFramePr>
          <p:cNvPr id="3" name="Object 2">
            <a:extLst>
              <a:ext uri="{FF2B5EF4-FFF2-40B4-BE49-F238E27FC236}">
                <a16:creationId xmlns:a16="http://schemas.microsoft.com/office/drawing/2014/main" id="{BCDBBE7D-0D06-46D5-8C0B-459BAEC0C4BD}"/>
              </a:ext>
            </a:extLst>
          </p:cNvPr>
          <p:cNvGraphicFramePr>
            <a:graphicFrameLocks noChangeAspect="1"/>
          </p:cNvGraphicFramePr>
          <p:nvPr>
            <p:extLst>
              <p:ext uri="{D42A27DB-BD31-4B8C-83A1-F6EECF244321}">
                <p14:modId xmlns:p14="http://schemas.microsoft.com/office/powerpoint/2010/main" val="554447645"/>
              </p:ext>
            </p:extLst>
          </p:nvPr>
        </p:nvGraphicFramePr>
        <p:xfrm>
          <a:off x="140677" y="846098"/>
          <a:ext cx="4431324" cy="3362426"/>
        </p:xfrm>
        <a:graphic>
          <a:graphicData uri="http://schemas.openxmlformats.org/presentationml/2006/ole">
            <mc:AlternateContent xmlns:mc="http://schemas.openxmlformats.org/markup-compatibility/2006">
              <mc:Choice xmlns:v="urn:schemas-microsoft-com:vml" Requires="v">
                <p:oleObj spid="_x0000_s1028" name="Bitmap Image" r:id="rId3" imgW="5962680" imgH="4524480" progId="Paint.Picture">
                  <p:embed/>
                </p:oleObj>
              </mc:Choice>
              <mc:Fallback>
                <p:oleObj name="Bitmap Image" r:id="rId3" imgW="5962680" imgH="4524480" progId="Paint.Picture">
                  <p:embed/>
                  <p:pic>
                    <p:nvPicPr>
                      <p:cNvPr id="0" name=""/>
                      <p:cNvPicPr/>
                      <p:nvPr/>
                    </p:nvPicPr>
                    <p:blipFill>
                      <a:blip r:embed="rId4"/>
                      <a:stretch>
                        <a:fillRect/>
                      </a:stretch>
                    </p:blipFill>
                    <p:spPr>
                      <a:xfrm>
                        <a:off x="140677" y="846098"/>
                        <a:ext cx="4431324" cy="3362426"/>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843FD1C0-BD5A-46C5-8716-2C3C88B9712D}"/>
              </a:ext>
            </a:extLst>
          </p:cNvPr>
          <p:cNvGraphicFramePr>
            <a:graphicFrameLocks noChangeAspect="1"/>
          </p:cNvGraphicFramePr>
          <p:nvPr>
            <p:extLst>
              <p:ext uri="{D42A27DB-BD31-4B8C-83A1-F6EECF244321}">
                <p14:modId xmlns:p14="http://schemas.microsoft.com/office/powerpoint/2010/main" val="378179050"/>
              </p:ext>
            </p:extLst>
          </p:nvPr>
        </p:nvGraphicFramePr>
        <p:xfrm>
          <a:off x="4653671" y="846098"/>
          <a:ext cx="4490329" cy="3362426"/>
        </p:xfrm>
        <a:graphic>
          <a:graphicData uri="http://schemas.openxmlformats.org/presentationml/2006/ole">
            <mc:AlternateContent xmlns:mc="http://schemas.openxmlformats.org/markup-compatibility/2006">
              <mc:Choice xmlns:v="urn:schemas-microsoft-com:vml" Requires="v">
                <p:oleObj spid="_x0000_s1029" name="Bitmap Image" r:id="rId5" imgW="6029280" imgH="4514760" progId="Paint.Picture">
                  <p:embed/>
                </p:oleObj>
              </mc:Choice>
              <mc:Fallback>
                <p:oleObj name="Bitmap Image" r:id="rId5" imgW="6029280" imgH="4514760" progId="Paint.Picture">
                  <p:embed/>
                  <p:pic>
                    <p:nvPicPr>
                      <p:cNvPr id="0" name=""/>
                      <p:cNvPicPr/>
                      <p:nvPr/>
                    </p:nvPicPr>
                    <p:blipFill>
                      <a:blip r:embed="rId6"/>
                      <a:stretch>
                        <a:fillRect/>
                      </a:stretch>
                    </p:blipFill>
                    <p:spPr>
                      <a:xfrm>
                        <a:off x="4653671" y="846098"/>
                        <a:ext cx="4490329" cy="3362426"/>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EF33EC88-24E3-4FE3-8ACF-5EE1BFC30C96}"/>
              </a:ext>
            </a:extLst>
          </p:cNvPr>
          <p:cNvSpPr txBox="1"/>
          <p:nvPr/>
        </p:nvSpPr>
        <p:spPr>
          <a:xfrm>
            <a:off x="140677" y="4475018"/>
            <a:ext cx="4154232" cy="830997"/>
          </a:xfrm>
          <a:prstGeom prst="rect">
            <a:avLst/>
          </a:prstGeom>
          <a:noFill/>
        </p:spPr>
        <p:txBody>
          <a:bodyPr wrap="square" rtlCol="0">
            <a:spAutoFit/>
          </a:bodyPr>
          <a:lstStyle/>
          <a:p>
            <a:r>
              <a:rPr lang="en-US" dirty="0"/>
              <a:t>Re-designed filter/choke board thermal scan</a:t>
            </a:r>
          </a:p>
        </p:txBody>
      </p:sp>
      <p:sp>
        <p:nvSpPr>
          <p:cNvPr id="12" name="TextBox 11">
            <a:extLst>
              <a:ext uri="{FF2B5EF4-FFF2-40B4-BE49-F238E27FC236}">
                <a16:creationId xmlns:a16="http://schemas.microsoft.com/office/drawing/2014/main" id="{6433E152-7E49-4A9F-809A-BD092C7649E5}"/>
              </a:ext>
            </a:extLst>
          </p:cNvPr>
          <p:cNvSpPr txBox="1"/>
          <p:nvPr/>
        </p:nvSpPr>
        <p:spPr>
          <a:xfrm>
            <a:off x="4557714" y="4461163"/>
            <a:ext cx="4343399" cy="1200329"/>
          </a:xfrm>
          <a:prstGeom prst="rect">
            <a:avLst/>
          </a:prstGeom>
          <a:noFill/>
        </p:spPr>
        <p:txBody>
          <a:bodyPr wrap="square" rtlCol="0">
            <a:spAutoFit/>
          </a:bodyPr>
          <a:lstStyle/>
          <a:p>
            <a:r>
              <a:rPr lang="en-US" dirty="0"/>
              <a:t>Re-designed FET card thermal scan. Maximum FET operating temperature is 150 degrees C</a:t>
            </a:r>
          </a:p>
        </p:txBody>
      </p:sp>
    </p:spTree>
    <p:extLst>
      <p:ext uri="{BB962C8B-B14F-4D97-AF65-F5344CB8AC3E}">
        <p14:creationId xmlns:p14="http://schemas.microsoft.com/office/powerpoint/2010/main" val="3271352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E43C434-675A-4659-AA73-5227CC090D5B}"/>
              </a:ext>
            </a:extLst>
          </p:cNvPr>
          <p:cNvSpPr>
            <a:spLocks noGrp="1"/>
          </p:cNvSpPr>
          <p:nvPr>
            <p:ph type="dt" sz="half" idx="10"/>
          </p:nvPr>
        </p:nvSpPr>
        <p:spPr/>
        <p:txBody>
          <a:bodyPr/>
          <a:lstStyle/>
          <a:p>
            <a:fld id="{7D201EB0-64B4-457B-89FC-D6BF1871FF3A}" type="datetime1">
              <a:rPr lang="en-US" altLang="en-US" smtClean="0"/>
              <a:t>11/30/2018</a:t>
            </a:fld>
            <a:endParaRPr lang="en-US" altLang="en-US" dirty="0"/>
          </a:p>
        </p:txBody>
      </p:sp>
      <p:sp>
        <p:nvSpPr>
          <p:cNvPr id="5" name="Slide Number Placeholder 4">
            <a:extLst>
              <a:ext uri="{FF2B5EF4-FFF2-40B4-BE49-F238E27FC236}">
                <a16:creationId xmlns:a16="http://schemas.microsoft.com/office/drawing/2014/main" id="{043C87F0-B503-4F31-A44B-A1F5FECD78FB}"/>
              </a:ext>
            </a:extLst>
          </p:cNvPr>
          <p:cNvSpPr>
            <a:spLocks noGrp="1"/>
          </p:cNvSpPr>
          <p:nvPr>
            <p:ph type="sldNum" sz="quarter" idx="12"/>
          </p:nvPr>
        </p:nvSpPr>
        <p:spPr/>
        <p:txBody>
          <a:bodyPr/>
          <a:lstStyle/>
          <a:p>
            <a:fld id="{D4078CA2-75EA-4F42-B0AF-FB0975373545}" type="slidenum">
              <a:rPr lang="en-US" altLang="en-US" smtClean="0"/>
              <a:pPr/>
              <a:t>18</a:t>
            </a:fld>
            <a:endParaRPr lang="en-US" altLang="en-US" dirty="0"/>
          </a:p>
        </p:txBody>
      </p:sp>
      <p:sp>
        <p:nvSpPr>
          <p:cNvPr id="6" name="Title 1">
            <a:extLst>
              <a:ext uri="{FF2B5EF4-FFF2-40B4-BE49-F238E27FC236}">
                <a16:creationId xmlns:a16="http://schemas.microsoft.com/office/drawing/2014/main" id="{78C2250D-ABE2-4BE4-A52A-D1B8B6981631}"/>
              </a:ext>
            </a:extLst>
          </p:cNvPr>
          <p:cNvSpPr>
            <a:spLocks noGrp="1"/>
          </p:cNvSpPr>
          <p:nvPr>
            <p:ph type="title"/>
          </p:nvPr>
        </p:nvSpPr>
        <p:spPr>
          <a:xfrm>
            <a:off x="228600" y="465691"/>
            <a:ext cx="8686800" cy="427877"/>
          </a:xfrm>
        </p:spPr>
        <p:txBody>
          <a:bodyPr/>
          <a:lstStyle/>
          <a:p>
            <a:r>
              <a:rPr lang="en-US" dirty="0"/>
              <a:t>Progress to date( QPM Test w/cold SSR1 solenoid</a:t>
            </a:r>
          </a:p>
        </p:txBody>
      </p:sp>
      <p:sp>
        <p:nvSpPr>
          <p:cNvPr id="11" name="TextBox 10">
            <a:extLst>
              <a:ext uri="{FF2B5EF4-FFF2-40B4-BE49-F238E27FC236}">
                <a16:creationId xmlns:a16="http://schemas.microsoft.com/office/drawing/2014/main" id="{B84EB40F-B3E3-4569-8711-3E282087778E}"/>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#1</a:t>
            </a:r>
          </a:p>
        </p:txBody>
      </p:sp>
      <p:pic>
        <p:nvPicPr>
          <p:cNvPr id="8" name="Content Placeholder 7">
            <a:extLst>
              <a:ext uri="{FF2B5EF4-FFF2-40B4-BE49-F238E27FC236}">
                <a16:creationId xmlns:a16="http://schemas.microsoft.com/office/drawing/2014/main" id="{652EB019-1862-4467-A816-F9E999B49966}"/>
              </a:ext>
            </a:extLst>
          </p:cNvPr>
          <p:cNvPicPr>
            <a:picLocks noGrp="1" noChangeAspect="1"/>
          </p:cNvPicPr>
          <p:nvPr>
            <p:ph idx="1"/>
          </p:nvPr>
        </p:nvPicPr>
        <p:blipFill>
          <a:blip r:embed="rId2"/>
          <a:stretch>
            <a:fillRect/>
          </a:stretch>
        </p:blipFill>
        <p:spPr>
          <a:xfrm>
            <a:off x="429419" y="1042988"/>
            <a:ext cx="6847281" cy="4987925"/>
          </a:xfrm>
          <a:prstGeom prst="rect">
            <a:avLst/>
          </a:prstGeom>
        </p:spPr>
      </p:pic>
      <p:sp>
        <p:nvSpPr>
          <p:cNvPr id="2" name="TextBox 1">
            <a:extLst>
              <a:ext uri="{FF2B5EF4-FFF2-40B4-BE49-F238E27FC236}">
                <a16:creationId xmlns:a16="http://schemas.microsoft.com/office/drawing/2014/main" id="{BC3FED25-70BA-4014-9C11-887222DB5269}"/>
              </a:ext>
            </a:extLst>
          </p:cNvPr>
          <p:cNvSpPr txBox="1"/>
          <p:nvPr/>
        </p:nvSpPr>
        <p:spPr>
          <a:xfrm>
            <a:off x="7435781" y="1149927"/>
            <a:ext cx="1479619" cy="3693319"/>
          </a:xfrm>
          <a:prstGeom prst="rect">
            <a:avLst/>
          </a:prstGeom>
          <a:noFill/>
        </p:spPr>
        <p:txBody>
          <a:bodyPr wrap="square" rtlCol="0">
            <a:spAutoFit/>
          </a:bodyPr>
          <a:lstStyle/>
          <a:p>
            <a:r>
              <a:rPr lang="en-US" sz="1800" dirty="0"/>
              <a:t>Plot showing di/dt (blue), voltage across the solenoid (red) and quench voltage (V_measured – LdI/dt; in green). Quench threshold is 1 volt</a:t>
            </a:r>
          </a:p>
        </p:txBody>
      </p:sp>
    </p:spTree>
    <p:extLst>
      <p:ext uri="{BB962C8B-B14F-4D97-AF65-F5344CB8AC3E}">
        <p14:creationId xmlns:p14="http://schemas.microsoft.com/office/powerpoint/2010/main" val="796544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47BB3A2-3990-4E5A-A95C-79C7387A0DE9}"/>
              </a:ext>
            </a:extLst>
          </p:cNvPr>
          <p:cNvSpPr>
            <a:spLocks noGrp="1"/>
          </p:cNvSpPr>
          <p:nvPr>
            <p:ph type="dt" sz="half" idx="10"/>
          </p:nvPr>
        </p:nvSpPr>
        <p:spPr/>
        <p:txBody>
          <a:bodyPr/>
          <a:lstStyle/>
          <a:p>
            <a:fld id="{7D201EB0-64B4-457B-89FC-D6BF1871FF3A}" type="datetime1">
              <a:rPr lang="en-US" altLang="en-US" smtClean="0"/>
              <a:t>11/30/2018</a:t>
            </a:fld>
            <a:endParaRPr lang="en-US" altLang="en-US" dirty="0"/>
          </a:p>
        </p:txBody>
      </p:sp>
      <p:sp>
        <p:nvSpPr>
          <p:cNvPr id="5" name="Slide Number Placeholder 4">
            <a:extLst>
              <a:ext uri="{FF2B5EF4-FFF2-40B4-BE49-F238E27FC236}">
                <a16:creationId xmlns:a16="http://schemas.microsoft.com/office/drawing/2014/main" id="{EE27ADBC-7F06-48B7-82AA-C17E7968C6C4}"/>
              </a:ext>
            </a:extLst>
          </p:cNvPr>
          <p:cNvSpPr>
            <a:spLocks noGrp="1"/>
          </p:cNvSpPr>
          <p:nvPr>
            <p:ph type="sldNum" sz="quarter" idx="12"/>
          </p:nvPr>
        </p:nvSpPr>
        <p:spPr/>
        <p:txBody>
          <a:bodyPr/>
          <a:lstStyle/>
          <a:p>
            <a:fld id="{D4078CA2-75EA-4F42-B0AF-FB0975373545}" type="slidenum">
              <a:rPr lang="en-US" altLang="en-US" smtClean="0"/>
              <a:pPr/>
              <a:t>19</a:t>
            </a:fld>
            <a:endParaRPr lang="en-US" altLang="en-US" dirty="0"/>
          </a:p>
        </p:txBody>
      </p:sp>
      <p:sp>
        <p:nvSpPr>
          <p:cNvPr id="6" name="Title 1">
            <a:extLst>
              <a:ext uri="{FF2B5EF4-FFF2-40B4-BE49-F238E27FC236}">
                <a16:creationId xmlns:a16="http://schemas.microsoft.com/office/drawing/2014/main" id="{7F237AE2-D2FB-4F6C-B67E-A9F421E3C65A}"/>
              </a:ext>
            </a:extLst>
          </p:cNvPr>
          <p:cNvSpPr>
            <a:spLocks noGrp="1"/>
          </p:cNvSpPr>
          <p:nvPr>
            <p:ph type="title"/>
          </p:nvPr>
        </p:nvSpPr>
        <p:spPr>
          <a:xfrm>
            <a:off x="228600" y="465691"/>
            <a:ext cx="8686800" cy="427877"/>
          </a:xfrm>
        </p:spPr>
        <p:txBody>
          <a:bodyPr/>
          <a:lstStyle/>
          <a:p>
            <a:r>
              <a:rPr lang="en-US" dirty="0"/>
              <a:t>ESH</a:t>
            </a:r>
          </a:p>
        </p:txBody>
      </p:sp>
      <p:sp>
        <p:nvSpPr>
          <p:cNvPr id="7" name="Content Placeholder 2">
            <a:extLst>
              <a:ext uri="{FF2B5EF4-FFF2-40B4-BE49-F238E27FC236}">
                <a16:creationId xmlns:a16="http://schemas.microsoft.com/office/drawing/2014/main" id="{E67B82A3-65FD-437F-9F00-852994C4D216}"/>
              </a:ext>
            </a:extLst>
          </p:cNvPr>
          <p:cNvSpPr>
            <a:spLocks noGrp="1"/>
          </p:cNvSpPr>
          <p:nvPr>
            <p:ph idx="1"/>
          </p:nvPr>
        </p:nvSpPr>
        <p:spPr>
          <a:xfrm>
            <a:off x="228600" y="1043046"/>
            <a:ext cx="8672513" cy="4987867"/>
          </a:xfrm>
        </p:spPr>
        <p:txBody>
          <a:bodyPr>
            <a:normAutofit fontScale="85000" lnSpcReduction="20000"/>
          </a:bodyPr>
          <a:lstStyle/>
          <a:p>
            <a:r>
              <a:rPr lang="en-US" dirty="0"/>
              <a:t>Safety by Design (</a:t>
            </a:r>
            <a:r>
              <a:rPr lang="en-US" dirty="0" err="1"/>
              <a:t>SbD</a:t>
            </a:r>
            <a:r>
              <a:rPr lang="en-US" dirty="0"/>
              <a:t>) has been incorporated into all aspects of this WBS</a:t>
            </a:r>
          </a:p>
          <a:p>
            <a:pPr lvl="1"/>
            <a:r>
              <a:rPr lang="en-US" dirty="0"/>
              <a:t>Safety by Design (</a:t>
            </a:r>
            <a:r>
              <a:rPr lang="en-US" dirty="0" err="1"/>
              <a:t>SbD</a:t>
            </a:r>
            <a:r>
              <a:rPr lang="en-US" dirty="0"/>
              <a:t>) was incorporated into the QPM Final Design Review</a:t>
            </a:r>
          </a:p>
          <a:p>
            <a:r>
              <a:rPr lang="en-US" dirty="0"/>
              <a:t>EE Support Department and Division ESH practices are documented and all procedures are being followed</a:t>
            </a:r>
          </a:p>
          <a:p>
            <a:pPr lvl="1"/>
            <a:r>
              <a:rPr lang="en-US" dirty="0"/>
              <a:t>ESHQ-FESHM </a:t>
            </a:r>
            <a:r>
              <a:rPr lang="en-US" dirty="0" err="1"/>
              <a:t>Fermilab</a:t>
            </a:r>
            <a:r>
              <a:rPr lang="en-US" dirty="0"/>
              <a:t> Environment, Safety and Health Manuel</a:t>
            </a:r>
          </a:p>
          <a:p>
            <a:pPr lvl="1"/>
            <a:r>
              <a:rPr lang="en-US" dirty="0"/>
              <a:t>EE Support Risk Assessment Spread Sheet</a:t>
            </a:r>
          </a:p>
          <a:p>
            <a:pPr lvl="1"/>
            <a:r>
              <a:rPr lang="en-US" dirty="0"/>
              <a:t>PIP-II Integrated ESH Management Plan </a:t>
            </a:r>
            <a:r>
              <a:rPr lang="en-US"/>
              <a:t>(pip2-docdb </a:t>
            </a:r>
            <a:r>
              <a:rPr lang="en-US" dirty="0"/>
              <a:t>#141)</a:t>
            </a:r>
          </a:p>
          <a:p>
            <a:r>
              <a:rPr lang="en-US" dirty="0"/>
              <a:t>Safety is the highest priority and all CD-1 requirements have been met.</a:t>
            </a:r>
          </a:p>
          <a:p>
            <a:r>
              <a:rPr lang="en-US" dirty="0"/>
              <a:t>ESH for Power Supplies</a:t>
            </a:r>
          </a:p>
          <a:p>
            <a:pPr lvl="1"/>
            <a:r>
              <a:rPr lang="en-US" dirty="0"/>
              <a:t>All power supply systems will conform to </a:t>
            </a:r>
            <a:r>
              <a:rPr lang="en-US" dirty="0" err="1"/>
              <a:t>Fermilab</a:t>
            </a:r>
            <a:r>
              <a:rPr lang="en-US" dirty="0"/>
              <a:t> electrical standards</a:t>
            </a:r>
          </a:p>
          <a:p>
            <a:pPr lvl="2"/>
            <a:r>
              <a:rPr lang="en-US" dirty="0"/>
              <a:t>All necessary LOTO procedures will be documented</a:t>
            </a:r>
          </a:p>
          <a:p>
            <a:pPr lvl="2"/>
            <a:r>
              <a:rPr lang="en-US" dirty="0"/>
              <a:t>All cabling will be in accordance with NEC code</a:t>
            </a:r>
          </a:p>
          <a:p>
            <a:pPr lvl="2"/>
            <a:r>
              <a:rPr lang="en-US" dirty="0"/>
              <a:t>Grounding will be reviewed as systems are installed</a:t>
            </a:r>
          </a:p>
          <a:p>
            <a:r>
              <a:rPr lang="en-US" dirty="0"/>
              <a:t>ESH for Beam Transfer Line Magnets</a:t>
            </a:r>
          </a:p>
          <a:p>
            <a:pPr lvl="1"/>
            <a:r>
              <a:rPr lang="en-US" sz="2000" dirty="0"/>
              <a:t>Communicating and working with magnet vendor</a:t>
            </a:r>
          </a:p>
          <a:p>
            <a:pPr lvl="1"/>
            <a:endParaRPr lang="en-US" sz="2000" dirty="0"/>
          </a:p>
          <a:p>
            <a:endParaRPr lang="en-US" dirty="0"/>
          </a:p>
          <a:p>
            <a:endParaRPr lang="en-US" dirty="0"/>
          </a:p>
          <a:p>
            <a:endParaRPr lang="en-US" dirty="0"/>
          </a:p>
        </p:txBody>
      </p:sp>
      <p:sp>
        <p:nvSpPr>
          <p:cNvPr id="11" name="TextBox 10">
            <a:extLst>
              <a:ext uri="{FF2B5EF4-FFF2-40B4-BE49-F238E27FC236}">
                <a16:creationId xmlns:a16="http://schemas.microsoft.com/office/drawing/2014/main" id="{12D99F2F-E2F3-4AC5-A5AF-03DB4CA73AEF}"/>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#6</a:t>
            </a:r>
          </a:p>
        </p:txBody>
      </p:sp>
    </p:spTree>
    <p:extLst>
      <p:ext uri="{BB962C8B-B14F-4D97-AF65-F5344CB8AC3E}">
        <p14:creationId xmlns:p14="http://schemas.microsoft.com/office/powerpoint/2010/main" val="2875957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5B72BE1-9095-42AE-8900-45F05D47F048}"/>
              </a:ext>
            </a:extLst>
          </p:cNvPr>
          <p:cNvSpPr>
            <a:spLocks noGrp="1"/>
          </p:cNvSpPr>
          <p:nvPr>
            <p:ph type="sldNum" sz="quarter" idx="12"/>
          </p:nvPr>
        </p:nvSpPr>
        <p:spPr/>
        <p:txBody>
          <a:bodyPr/>
          <a:lstStyle/>
          <a:p>
            <a:fld id="{D4078CA2-75EA-4F42-B0AF-FB0975373545}" type="slidenum">
              <a:rPr lang="en-US" altLang="en-US" smtClean="0"/>
              <a:pPr/>
              <a:t>2</a:t>
            </a:fld>
            <a:endParaRPr lang="en-US" altLang="en-US" dirty="0"/>
          </a:p>
        </p:txBody>
      </p:sp>
      <p:sp>
        <p:nvSpPr>
          <p:cNvPr id="8" name="Date Placeholder 7">
            <a:extLst>
              <a:ext uri="{FF2B5EF4-FFF2-40B4-BE49-F238E27FC236}">
                <a16:creationId xmlns:a16="http://schemas.microsoft.com/office/drawing/2014/main" id="{DBBF18ED-C200-4CAA-A399-4631FB1B5735}"/>
              </a:ext>
            </a:extLst>
          </p:cNvPr>
          <p:cNvSpPr>
            <a:spLocks noGrp="1"/>
          </p:cNvSpPr>
          <p:nvPr>
            <p:ph type="dt" sz="half" idx="10"/>
          </p:nvPr>
        </p:nvSpPr>
        <p:spPr/>
        <p:txBody>
          <a:bodyPr/>
          <a:lstStyle/>
          <a:p>
            <a:fld id="{663B87EB-A0C9-484F-8B31-6F776B50653F}" type="datetime1">
              <a:rPr lang="en-US" altLang="en-US" smtClean="0"/>
              <a:t>11/30/2018</a:t>
            </a:fld>
            <a:endParaRPr lang="en-US" altLang="en-US" dirty="0"/>
          </a:p>
        </p:txBody>
      </p:sp>
      <p:sp>
        <p:nvSpPr>
          <p:cNvPr id="10" name="Title 1">
            <a:extLst>
              <a:ext uri="{FF2B5EF4-FFF2-40B4-BE49-F238E27FC236}">
                <a16:creationId xmlns:a16="http://schemas.microsoft.com/office/drawing/2014/main" id="{97CB1093-59EB-4CF5-A277-CC349021855A}"/>
              </a:ext>
            </a:extLst>
          </p:cNvPr>
          <p:cNvSpPr>
            <a:spLocks noGrp="1"/>
          </p:cNvSpPr>
          <p:nvPr>
            <p:ph type="title"/>
          </p:nvPr>
        </p:nvSpPr>
        <p:spPr>
          <a:xfrm>
            <a:off x="228600" y="465691"/>
            <a:ext cx="8686800" cy="427877"/>
          </a:xfrm>
        </p:spPr>
        <p:txBody>
          <a:bodyPr/>
          <a:lstStyle/>
          <a:p>
            <a:r>
              <a:rPr lang="en-US" dirty="0"/>
              <a:t>Outline</a:t>
            </a:r>
          </a:p>
        </p:txBody>
      </p:sp>
      <p:sp>
        <p:nvSpPr>
          <p:cNvPr id="11" name="Content Placeholder 2">
            <a:extLst>
              <a:ext uri="{FF2B5EF4-FFF2-40B4-BE49-F238E27FC236}">
                <a16:creationId xmlns:a16="http://schemas.microsoft.com/office/drawing/2014/main" id="{F6B5BC1D-CA49-440F-9A50-C6EF16D4C00A}"/>
              </a:ext>
            </a:extLst>
          </p:cNvPr>
          <p:cNvSpPr>
            <a:spLocks noGrp="1"/>
          </p:cNvSpPr>
          <p:nvPr>
            <p:ph idx="1"/>
          </p:nvPr>
        </p:nvSpPr>
        <p:spPr>
          <a:xfrm>
            <a:off x="228600" y="1043046"/>
            <a:ext cx="8672513" cy="4987867"/>
          </a:xfrm>
        </p:spPr>
        <p:txBody>
          <a:bodyPr>
            <a:normAutofit/>
          </a:bodyPr>
          <a:lstStyle/>
          <a:p>
            <a:r>
              <a:rPr lang="en-US" dirty="0"/>
              <a:t>Scope/Deliverables</a:t>
            </a:r>
          </a:p>
          <a:p>
            <a:pPr lvl="1"/>
            <a:r>
              <a:rPr lang="en-US" dirty="0"/>
              <a:t>(Including In-Kind Contributions)</a:t>
            </a:r>
          </a:p>
          <a:p>
            <a:r>
              <a:rPr lang="en-US" dirty="0"/>
              <a:t>Requirements</a:t>
            </a:r>
          </a:p>
          <a:p>
            <a:r>
              <a:rPr lang="en-US" dirty="0"/>
              <a:t>Interfaces</a:t>
            </a:r>
          </a:p>
          <a:p>
            <a:r>
              <a:rPr lang="en-US" dirty="0"/>
              <a:t>Preliminary Design, Maturity</a:t>
            </a:r>
          </a:p>
          <a:p>
            <a:r>
              <a:rPr lang="en-US" dirty="0"/>
              <a:t>Technical Progress to Date</a:t>
            </a:r>
          </a:p>
          <a:p>
            <a:r>
              <a:rPr lang="en-US" dirty="0"/>
              <a:t>ESH&amp;Q</a:t>
            </a:r>
          </a:p>
          <a:p>
            <a:r>
              <a:rPr lang="en-US" dirty="0"/>
              <a:t>Risks and Mitigations</a:t>
            </a:r>
          </a:p>
          <a:p>
            <a:r>
              <a:rPr lang="en-US" dirty="0"/>
              <a:t>Summary</a:t>
            </a:r>
          </a:p>
        </p:txBody>
      </p:sp>
    </p:spTree>
    <p:extLst>
      <p:ext uri="{BB962C8B-B14F-4D97-AF65-F5344CB8AC3E}">
        <p14:creationId xmlns:p14="http://schemas.microsoft.com/office/powerpoint/2010/main" val="794477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47BB3A2-3990-4E5A-A95C-79C7387A0DE9}"/>
              </a:ext>
            </a:extLst>
          </p:cNvPr>
          <p:cNvSpPr>
            <a:spLocks noGrp="1"/>
          </p:cNvSpPr>
          <p:nvPr>
            <p:ph type="dt" sz="half" idx="10"/>
          </p:nvPr>
        </p:nvSpPr>
        <p:spPr/>
        <p:txBody>
          <a:bodyPr/>
          <a:lstStyle/>
          <a:p>
            <a:fld id="{7D201EB0-64B4-457B-89FC-D6BF1871FF3A}" type="datetime1">
              <a:rPr lang="en-US" altLang="en-US" smtClean="0"/>
              <a:t>11/30/2018</a:t>
            </a:fld>
            <a:endParaRPr lang="en-US" altLang="en-US" dirty="0"/>
          </a:p>
        </p:txBody>
      </p:sp>
      <p:sp>
        <p:nvSpPr>
          <p:cNvPr id="5" name="Slide Number Placeholder 4">
            <a:extLst>
              <a:ext uri="{FF2B5EF4-FFF2-40B4-BE49-F238E27FC236}">
                <a16:creationId xmlns:a16="http://schemas.microsoft.com/office/drawing/2014/main" id="{EE27ADBC-7F06-48B7-82AA-C17E7968C6C4}"/>
              </a:ext>
            </a:extLst>
          </p:cNvPr>
          <p:cNvSpPr>
            <a:spLocks noGrp="1"/>
          </p:cNvSpPr>
          <p:nvPr>
            <p:ph type="sldNum" sz="quarter" idx="12"/>
          </p:nvPr>
        </p:nvSpPr>
        <p:spPr/>
        <p:txBody>
          <a:bodyPr/>
          <a:lstStyle/>
          <a:p>
            <a:fld id="{D4078CA2-75EA-4F42-B0AF-FB0975373545}" type="slidenum">
              <a:rPr lang="en-US" altLang="en-US" smtClean="0"/>
              <a:pPr/>
              <a:t>20</a:t>
            </a:fld>
            <a:endParaRPr lang="en-US" altLang="en-US" dirty="0"/>
          </a:p>
        </p:txBody>
      </p:sp>
      <p:sp>
        <p:nvSpPr>
          <p:cNvPr id="6" name="Title 1">
            <a:extLst>
              <a:ext uri="{FF2B5EF4-FFF2-40B4-BE49-F238E27FC236}">
                <a16:creationId xmlns:a16="http://schemas.microsoft.com/office/drawing/2014/main" id="{7F237AE2-D2FB-4F6C-B67E-A9F421E3C65A}"/>
              </a:ext>
            </a:extLst>
          </p:cNvPr>
          <p:cNvSpPr>
            <a:spLocks noGrp="1"/>
          </p:cNvSpPr>
          <p:nvPr>
            <p:ph type="title"/>
          </p:nvPr>
        </p:nvSpPr>
        <p:spPr>
          <a:xfrm>
            <a:off x="228600" y="465691"/>
            <a:ext cx="8686800" cy="427877"/>
          </a:xfrm>
        </p:spPr>
        <p:txBody>
          <a:bodyPr/>
          <a:lstStyle/>
          <a:p>
            <a:r>
              <a:rPr lang="en-US" dirty="0"/>
              <a:t>Quality Management</a:t>
            </a:r>
          </a:p>
        </p:txBody>
      </p:sp>
      <p:sp>
        <p:nvSpPr>
          <p:cNvPr id="7" name="Content Placeholder 2">
            <a:extLst>
              <a:ext uri="{FF2B5EF4-FFF2-40B4-BE49-F238E27FC236}">
                <a16:creationId xmlns:a16="http://schemas.microsoft.com/office/drawing/2014/main" id="{E67B82A3-65FD-437F-9F00-852994C4D216}"/>
              </a:ext>
            </a:extLst>
          </p:cNvPr>
          <p:cNvSpPr>
            <a:spLocks noGrp="1"/>
          </p:cNvSpPr>
          <p:nvPr>
            <p:ph idx="1"/>
          </p:nvPr>
        </p:nvSpPr>
        <p:spPr>
          <a:xfrm>
            <a:off x="228600" y="1043046"/>
            <a:ext cx="8672513" cy="4987867"/>
          </a:xfrm>
        </p:spPr>
        <p:txBody>
          <a:bodyPr>
            <a:normAutofit fontScale="77500" lnSpcReduction="20000"/>
          </a:bodyPr>
          <a:lstStyle/>
          <a:p>
            <a:r>
              <a:rPr lang="en-US" dirty="0"/>
              <a:t>PIP-II Project Quality Assurance Plan (pip2-docdb #142)</a:t>
            </a:r>
          </a:p>
          <a:p>
            <a:r>
              <a:rPr lang="en-US" dirty="0"/>
              <a:t>Quality Management for Magnets includes:</a:t>
            </a:r>
          </a:p>
          <a:p>
            <a:pPr lvl="1"/>
            <a:r>
              <a:rPr lang="en-US" dirty="0"/>
              <a:t>Prototype magnets for testing</a:t>
            </a:r>
          </a:p>
          <a:p>
            <a:pPr lvl="1"/>
            <a:r>
              <a:rPr lang="en-US" dirty="0"/>
              <a:t>Vendor visits to insure magnet production meets our requirements</a:t>
            </a:r>
          </a:p>
          <a:p>
            <a:pPr lvl="2"/>
            <a:r>
              <a:rPr lang="en-US" dirty="0"/>
              <a:t>This includes visits to any vendor with whom we have no experience to insure they have proper quality control</a:t>
            </a:r>
          </a:p>
          <a:p>
            <a:pPr lvl="1"/>
            <a:r>
              <a:rPr lang="en-US" dirty="0"/>
              <a:t>All magnets will go through a standard QA assessment at APS-TD (Applied Physics and Superconducting Technology Division):</a:t>
            </a:r>
          </a:p>
          <a:p>
            <a:pPr lvl="2"/>
            <a:r>
              <a:rPr lang="en-US" dirty="0"/>
              <a:t>Mechanical and electrical tests</a:t>
            </a:r>
          </a:p>
          <a:p>
            <a:pPr lvl="2"/>
            <a:r>
              <a:rPr lang="en-US" dirty="0"/>
              <a:t>Magnetic measurements</a:t>
            </a:r>
          </a:p>
          <a:p>
            <a:r>
              <a:rPr lang="en-US" dirty="0"/>
              <a:t>Quality Management for Power Supplies includes:</a:t>
            </a:r>
          </a:p>
          <a:p>
            <a:pPr lvl="1"/>
            <a:r>
              <a:rPr lang="en-US" dirty="0"/>
              <a:t>Incoming inspections and testing of components and power supplies</a:t>
            </a:r>
          </a:p>
          <a:p>
            <a:pPr lvl="2"/>
            <a:r>
              <a:rPr lang="en-US" dirty="0"/>
              <a:t>ADDP-EE-2003 Maintenance and Quality Control Guidelines</a:t>
            </a:r>
          </a:p>
          <a:p>
            <a:pPr lvl="2"/>
            <a:r>
              <a:rPr lang="en-US" dirty="0"/>
              <a:t>ADDP-EE-2004 Quality Control and Maintenance Considerations in Equipment Design</a:t>
            </a:r>
          </a:p>
          <a:p>
            <a:pPr lvl="1"/>
            <a:r>
              <a:rPr lang="en-US" dirty="0"/>
              <a:t>Vendor visits to insure power supply production meets our requirements</a:t>
            </a:r>
          </a:p>
          <a:p>
            <a:pPr lvl="2"/>
            <a:r>
              <a:rPr lang="en-US" dirty="0"/>
              <a:t>This includes visits to any vendor with whom we have no experience to insure they have proper quality control</a:t>
            </a:r>
          </a:p>
          <a:p>
            <a:r>
              <a:rPr lang="en-US" dirty="0"/>
              <a:t>Quality assurance is being incorporated into all aspects of the </a:t>
            </a:r>
            <a:r>
              <a:rPr lang="en-US" dirty="0" err="1"/>
              <a:t>MagPS</a:t>
            </a:r>
            <a:r>
              <a:rPr lang="en-US" dirty="0"/>
              <a:t> WBS</a:t>
            </a:r>
          </a:p>
          <a:p>
            <a:pPr lvl="1"/>
            <a:endParaRPr lang="en-US" dirty="0"/>
          </a:p>
          <a:p>
            <a:endParaRPr lang="en-US" dirty="0"/>
          </a:p>
        </p:txBody>
      </p:sp>
      <p:sp>
        <p:nvSpPr>
          <p:cNvPr id="11" name="TextBox 10">
            <a:extLst>
              <a:ext uri="{FF2B5EF4-FFF2-40B4-BE49-F238E27FC236}">
                <a16:creationId xmlns:a16="http://schemas.microsoft.com/office/drawing/2014/main" id="{12D99F2F-E2F3-4AC5-A5AF-03DB4CA73AEF}"/>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#6</a:t>
            </a:r>
          </a:p>
        </p:txBody>
      </p:sp>
    </p:spTree>
    <p:extLst>
      <p:ext uri="{BB962C8B-B14F-4D97-AF65-F5344CB8AC3E}">
        <p14:creationId xmlns:p14="http://schemas.microsoft.com/office/powerpoint/2010/main" val="3741209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9B48E-6CBC-434E-8E6E-ABB4AD19AF67}"/>
              </a:ext>
            </a:extLst>
          </p:cNvPr>
          <p:cNvSpPr>
            <a:spLocks noGrp="1"/>
          </p:cNvSpPr>
          <p:nvPr>
            <p:ph type="title"/>
          </p:nvPr>
        </p:nvSpPr>
        <p:spPr/>
        <p:txBody>
          <a:bodyPr/>
          <a:lstStyle/>
          <a:p>
            <a:r>
              <a:rPr lang="en-US" dirty="0"/>
              <a:t>Risk Management</a:t>
            </a:r>
          </a:p>
        </p:txBody>
      </p:sp>
      <p:sp>
        <p:nvSpPr>
          <p:cNvPr id="3" name="Content Placeholder 2">
            <a:extLst>
              <a:ext uri="{FF2B5EF4-FFF2-40B4-BE49-F238E27FC236}">
                <a16:creationId xmlns:a16="http://schemas.microsoft.com/office/drawing/2014/main" id="{EC508813-CD76-4DC4-BF1F-40FB37436F30}"/>
              </a:ext>
            </a:extLst>
          </p:cNvPr>
          <p:cNvSpPr>
            <a:spLocks noGrp="1"/>
          </p:cNvSpPr>
          <p:nvPr>
            <p:ph idx="1"/>
          </p:nvPr>
        </p:nvSpPr>
        <p:spPr/>
        <p:txBody>
          <a:bodyPr>
            <a:normAutofit fontScale="85000" lnSpcReduction="10000"/>
          </a:bodyPr>
          <a:lstStyle/>
          <a:p>
            <a:r>
              <a:rPr lang="en-US" dirty="0"/>
              <a:t>Risks associated with magnets:</a:t>
            </a:r>
          </a:p>
          <a:p>
            <a:pPr lvl="1"/>
            <a:r>
              <a:rPr lang="en-US" dirty="0"/>
              <a:t>Fast Switch Magnet needs to be redesigned (RT121-03-15; Medium Risk)</a:t>
            </a:r>
          </a:p>
          <a:p>
            <a:pPr lvl="2"/>
            <a:r>
              <a:rPr lang="en-US" dirty="0"/>
              <a:t>We are using an existing A0 Abort magnet. If testing shows this does not work we will need to fabricate a new magnet</a:t>
            </a:r>
          </a:p>
          <a:p>
            <a:pPr lvl="3"/>
            <a:r>
              <a:rPr lang="en-US" dirty="0"/>
              <a:t>A magnetic preliminary design has been completed for a new magnet</a:t>
            </a:r>
          </a:p>
          <a:p>
            <a:pPr lvl="3"/>
            <a:r>
              <a:rPr lang="en-US" dirty="0"/>
              <a:t>We have a preliminary design for the </a:t>
            </a:r>
            <a:r>
              <a:rPr lang="en-US" dirty="0" err="1"/>
              <a:t>pulser</a:t>
            </a:r>
            <a:r>
              <a:rPr lang="en-US" dirty="0"/>
              <a:t> and plan on testing the overall system</a:t>
            </a:r>
          </a:p>
          <a:p>
            <a:pPr lvl="1"/>
            <a:r>
              <a:rPr lang="en-US" dirty="0"/>
              <a:t>Three Way Septum Magnet needs to be redesigned or the production schedule slips (RT-121-03-019; Low Risk)</a:t>
            </a:r>
          </a:p>
          <a:p>
            <a:pPr lvl="2"/>
            <a:r>
              <a:rPr lang="en-US" dirty="0"/>
              <a:t>Similar magnets for G-2 caused many problems</a:t>
            </a:r>
          </a:p>
          <a:p>
            <a:pPr lvl="2"/>
            <a:r>
              <a:rPr lang="en-US" dirty="0"/>
              <a:t>Lessons learned have been incorporated into our design</a:t>
            </a:r>
          </a:p>
          <a:p>
            <a:r>
              <a:rPr lang="en-US" dirty="0"/>
              <a:t>Risks associated with Power Supplies:</a:t>
            </a:r>
          </a:p>
          <a:p>
            <a:pPr lvl="1"/>
            <a:r>
              <a:rPr lang="en-US" dirty="0"/>
              <a:t>QPM system is inadequate for the higher inductance SSR2 solenoids</a:t>
            </a:r>
          </a:p>
          <a:p>
            <a:pPr lvl="2"/>
            <a:r>
              <a:rPr lang="en-US" dirty="0"/>
              <a:t>RT121-03-023; Low Risk</a:t>
            </a:r>
          </a:p>
          <a:p>
            <a:pPr lvl="2"/>
            <a:r>
              <a:rPr lang="en-US" dirty="0"/>
              <a:t>Calculations have been completed that indicate our system will work and that a dump is not needed</a:t>
            </a:r>
          </a:p>
          <a:p>
            <a:pPr lvl="3"/>
            <a:r>
              <a:rPr lang="en-US" dirty="0"/>
              <a:t>These calculations indicate large voltages can be developed between windings; we must work closely with our International partners to insure adequate insulation is incorporated into these magnets</a:t>
            </a:r>
          </a:p>
          <a:p>
            <a:r>
              <a:rPr lang="en-US" dirty="0"/>
              <a:t>Risks are understood and are being managed</a:t>
            </a:r>
          </a:p>
          <a:p>
            <a:endParaRPr lang="en-US" dirty="0"/>
          </a:p>
          <a:p>
            <a:pPr marL="457200" lvl="1" indent="0">
              <a:buNone/>
            </a:pPr>
            <a:endParaRPr lang="en-US" dirty="0"/>
          </a:p>
        </p:txBody>
      </p:sp>
      <p:sp>
        <p:nvSpPr>
          <p:cNvPr id="4" name="Date Placeholder 3">
            <a:extLst>
              <a:ext uri="{FF2B5EF4-FFF2-40B4-BE49-F238E27FC236}">
                <a16:creationId xmlns:a16="http://schemas.microsoft.com/office/drawing/2014/main" id="{71D1284C-9BBB-4A7D-9406-0E3477051FE5}"/>
              </a:ext>
            </a:extLst>
          </p:cNvPr>
          <p:cNvSpPr>
            <a:spLocks noGrp="1"/>
          </p:cNvSpPr>
          <p:nvPr>
            <p:ph type="dt" sz="half" idx="10"/>
          </p:nvPr>
        </p:nvSpPr>
        <p:spPr/>
        <p:txBody>
          <a:bodyPr/>
          <a:lstStyle/>
          <a:p>
            <a:fld id="{7D201EB0-64B4-457B-89FC-D6BF1871FF3A}" type="datetime1">
              <a:rPr lang="en-US" altLang="en-US" smtClean="0"/>
              <a:t>11/30/2018</a:t>
            </a:fld>
            <a:endParaRPr lang="en-US" altLang="en-US" dirty="0"/>
          </a:p>
        </p:txBody>
      </p:sp>
      <p:sp>
        <p:nvSpPr>
          <p:cNvPr id="5" name="Slide Number Placeholder 4">
            <a:extLst>
              <a:ext uri="{FF2B5EF4-FFF2-40B4-BE49-F238E27FC236}">
                <a16:creationId xmlns:a16="http://schemas.microsoft.com/office/drawing/2014/main" id="{581956D4-50CB-48AC-B09B-283696C42F7C}"/>
              </a:ext>
            </a:extLst>
          </p:cNvPr>
          <p:cNvSpPr>
            <a:spLocks noGrp="1"/>
          </p:cNvSpPr>
          <p:nvPr>
            <p:ph type="sldNum" sz="quarter" idx="12"/>
          </p:nvPr>
        </p:nvSpPr>
        <p:spPr/>
        <p:txBody>
          <a:bodyPr/>
          <a:lstStyle/>
          <a:p>
            <a:fld id="{D4078CA2-75EA-4F42-B0AF-FB0975373545}" type="slidenum">
              <a:rPr lang="en-US" altLang="en-US" smtClean="0"/>
              <a:pPr/>
              <a:t>21</a:t>
            </a:fld>
            <a:endParaRPr lang="en-US" altLang="en-US" dirty="0"/>
          </a:p>
        </p:txBody>
      </p:sp>
      <p:sp>
        <p:nvSpPr>
          <p:cNvPr id="6" name="TextBox 5">
            <a:extLst>
              <a:ext uri="{FF2B5EF4-FFF2-40B4-BE49-F238E27FC236}">
                <a16:creationId xmlns:a16="http://schemas.microsoft.com/office/drawing/2014/main" id="{34939B9B-E044-4A41-B829-BC524160AD9B}"/>
              </a:ext>
            </a:extLst>
          </p:cNvPr>
          <p:cNvSpPr txBox="1"/>
          <p:nvPr/>
        </p:nvSpPr>
        <p:spPr>
          <a:xfrm>
            <a:off x="7188591" y="425321"/>
            <a:ext cx="1814733" cy="461665"/>
          </a:xfrm>
          <a:prstGeom prst="rect">
            <a:avLst/>
          </a:prstGeom>
          <a:solidFill>
            <a:schemeClr val="tx1"/>
          </a:solidFill>
        </p:spPr>
        <p:txBody>
          <a:bodyPr wrap="square" rtlCol="0">
            <a:spAutoFit/>
          </a:bodyPr>
          <a:lstStyle/>
          <a:p>
            <a:r>
              <a:rPr lang="en-US" dirty="0">
                <a:solidFill>
                  <a:schemeClr val="bg1"/>
                </a:solidFill>
              </a:rPr>
              <a:t>Charge #2,7</a:t>
            </a:r>
          </a:p>
        </p:txBody>
      </p:sp>
    </p:spTree>
    <p:extLst>
      <p:ext uri="{BB962C8B-B14F-4D97-AF65-F5344CB8AC3E}">
        <p14:creationId xmlns:p14="http://schemas.microsoft.com/office/powerpoint/2010/main" val="2095286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9F48D-6EF5-4619-A278-D05B290A50AD}"/>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EDBBEE0E-CDF0-426F-983E-E7E3C02FB853}"/>
              </a:ext>
            </a:extLst>
          </p:cNvPr>
          <p:cNvSpPr>
            <a:spLocks noGrp="1"/>
          </p:cNvSpPr>
          <p:nvPr>
            <p:ph idx="1"/>
          </p:nvPr>
        </p:nvSpPr>
        <p:spPr/>
        <p:txBody>
          <a:bodyPr>
            <a:normAutofit fontScale="92500" lnSpcReduction="20000"/>
          </a:bodyPr>
          <a:lstStyle/>
          <a:p>
            <a:r>
              <a:rPr lang="en-US" dirty="0"/>
              <a:t>Magnet and power supply requirements are defined:</a:t>
            </a:r>
          </a:p>
          <a:p>
            <a:pPr lvl="1"/>
            <a:r>
              <a:rPr lang="en-US" sz="2400" dirty="0"/>
              <a:t>Project team for PIP2IT power supplies has been assembled and is actively working on the project</a:t>
            </a:r>
          </a:p>
          <a:p>
            <a:pPr lvl="1"/>
            <a:r>
              <a:rPr lang="en-US" dirty="0"/>
              <a:t>QPM system has been designed, tested and reviewed and PIP2IT QPMs are being built</a:t>
            </a:r>
          </a:p>
          <a:p>
            <a:pPr lvl="1"/>
            <a:r>
              <a:rPr lang="en-US" dirty="0"/>
              <a:t>New switcher modules have been designed and have either been tested or soon will be</a:t>
            </a:r>
          </a:p>
          <a:p>
            <a:r>
              <a:rPr lang="en-US" dirty="0"/>
              <a:t>Preliminary designs are sound and meets the requirements.</a:t>
            </a:r>
          </a:p>
          <a:p>
            <a:pPr lvl="1"/>
            <a:r>
              <a:rPr lang="en-US" dirty="0"/>
              <a:t>These will be validated by design reviews</a:t>
            </a:r>
          </a:p>
          <a:p>
            <a:r>
              <a:rPr lang="en-US" dirty="0"/>
              <a:t>Risks are understood</a:t>
            </a:r>
          </a:p>
          <a:p>
            <a:r>
              <a:rPr lang="en-US" dirty="0"/>
              <a:t>ESH and QA plans are in place</a:t>
            </a:r>
          </a:p>
          <a:p>
            <a:r>
              <a:rPr lang="en-US" dirty="0"/>
              <a:t>Project team is motivated, qualified, and ready to deliver</a:t>
            </a:r>
          </a:p>
          <a:p>
            <a:r>
              <a:rPr lang="en-US" dirty="0"/>
              <a:t>We are on track </a:t>
            </a:r>
            <a:r>
              <a:rPr lang="en-US"/>
              <a:t>for CD-2 </a:t>
            </a:r>
            <a:r>
              <a:rPr lang="en-US" dirty="0"/>
              <a:t>and look forward to your feedback</a:t>
            </a:r>
          </a:p>
          <a:p>
            <a:r>
              <a:rPr lang="en-US" dirty="0"/>
              <a:t>Thank you for your attention</a:t>
            </a:r>
          </a:p>
          <a:p>
            <a:endParaRPr lang="en-US" dirty="0"/>
          </a:p>
          <a:p>
            <a:endParaRPr lang="en-US" dirty="0"/>
          </a:p>
        </p:txBody>
      </p:sp>
      <p:sp>
        <p:nvSpPr>
          <p:cNvPr id="4" name="Date Placeholder 3">
            <a:extLst>
              <a:ext uri="{FF2B5EF4-FFF2-40B4-BE49-F238E27FC236}">
                <a16:creationId xmlns:a16="http://schemas.microsoft.com/office/drawing/2014/main" id="{E8B71AFE-3689-4927-A941-7826C7D2BF37}"/>
              </a:ext>
            </a:extLst>
          </p:cNvPr>
          <p:cNvSpPr>
            <a:spLocks noGrp="1"/>
          </p:cNvSpPr>
          <p:nvPr>
            <p:ph type="dt" sz="half" idx="10"/>
          </p:nvPr>
        </p:nvSpPr>
        <p:spPr/>
        <p:txBody>
          <a:bodyPr/>
          <a:lstStyle/>
          <a:p>
            <a:fld id="{7D201EB0-64B4-457B-89FC-D6BF1871FF3A}" type="datetime1">
              <a:rPr lang="en-US" altLang="en-US" smtClean="0"/>
              <a:t>11/30/2018</a:t>
            </a:fld>
            <a:endParaRPr lang="en-US" altLang="en-US" dirty="0"/>
          </a:p>
        </p:txBody>
      </p:sp>
      <p:sp>
        <p:nvSpPr>
          <p:cNvPr id="5" name="Slide Number Placeholder 4">
            <a:extLst>
              <a:ext uri="{FF2B5EF4-FFF2-40B4-BE49-F238E27FC236}">
                <a16:creationId xmlns:a16="http://schemas.microsoft.com/office/drawing/2014/main" id="{8ED17D5E-AAE5-4AB0-8735-AB2E238015F5}"/>
              </a:ext>
            </a:extLst>
          </p:cNvPr>
          <p:cNvSpPr>
            <a:spLocks noGrp="1"/>
          </p:cNvSpPr>
          <p:nvPr>
            <p:ph type="sldNum" sz="quarter" idx="12"/>
          </p:nvPr>
        </p:nvSpPr>
        <p:spPr/>
        <p:txBody>
          <a:bodyPr/>
          <a:lstStyle/>
          <a:p>
            <a:fld id="{D4078CA2-75EA-4F42-B0AF-FB0975373545}" type="slidenum">
              <a:rPr lang="en-US" altLang="en-US" smtClean="0"/>
              <a:pPr/>
              <a:t>22</a:t>
            </a:fld>
            <a:endParaRPr lang="en-US" altLang="en-US" dirty="0"/>
          </a:p>
        </p:txBody>
      </p:sp>
    </p:spTree>
    <p:extLst>
      <p:ext uri="{BB962C8B-B14F-4D97-AF65-F5344CB8AC3E}">
        <p14:creationId xmlns:p14="http://schemas.microsoft.com/office/powerpoint/2010/main" val="2943664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C1D9253-5941-47FD-8CBD-C1A44BA7608B}"/>
              </a:ext>
            </a:extLst>
          </p:cNvPr>
          <p:cNvSpPr>
            <a:spLocks noGrp="1"/>
          </p:cNvSpPr>
          <p:nvPr>
            <p:ph type="dt" sz="half" idx="10"/>
          </p:nvPr>
        </p:nvSpPr>
        <p:spPr/>
        <p:txBody>
          <a:bodyPr/>
          <a:lstStyle/>
          <a:p>
            <a:fld id="{7D201EB0-64B4-457B-89FC-D6BF1871FF3A}" type="datetime1">
              <a:rPr lang="en-US" altLang="en-US" smtClean="0"/>
              <a:t>11/30/2018</a:t>
            </a:fld>
            <a:endParaRPr lang="en-US" altLang="en-US" dirty="0"/>
          </a:p>
        </p:txBody>
      </p:sp>
      <p:sp>
        <p:nvSpPr>
          <p:cNvPr id="5" name="Slide Number Placeholder 4">
            <a:extLst>
              <a:ext uri="{FF2B5EF4-FFF2-40B4-BE49-F238E27FC236}">
                <a16:creationId xmlns:a16="http://schemas.microsoft.com/office/drawing/2014/main" id="{ED21A8DF-3F5B-43E8-8AFF-D69191CA38E6}"/>
              </a:ext>
            </a:extLst>
          </p:cNvPr>
          <p:cNvSpPr>
            <a:spLocks noGrp="1"/>
          </p:cNvSpPr>
          <p:nvPr>
            <p:ph type="sldNum" sz="quarter" idx="12"/>
          </p:nvPr>
        </p:nvSpPr>
        <p:spPr/>
        <p:txBody>
          <a:bodyPr/>
          <a:lstStyle/>
          <a:p>
            <a:fld id="{D4078CA2-75EA-4F42-B0AF-FB0975373545}" type="slidenum">
              <a:rPr lang="en-US" altLang="en-US" smtClean="0"/>
              <a:pPr/>
              <a:t>23</a:t>
            </a:fld>
            <a:endParaRPr lang="en-US" altLang="en-US" dirty="0"/>
          </a:p>
        </p:txBody>
      </p:sp>
      <p:sp>
        <p:nvSpPr>
          <p:cNvPr id="6" name="Title 1">
            <a:extLst>
              <a:ext uri="{FF2B5EF4-FFF2-40B4-BE49-F238E27FC236}">
                <a16:creationId xmlns:a16="http://schemas.microsoft.com/office/drawing/2014/main" id="{892A80C1-4A22-4B21-AC37-2CE7881BF32E}"/>
              </a:ext>
            </a:extLst>
          </p:cNvPr>
          <p:cNvSpPr>
            <a:spLocks noGrp="1"/>
          </p:cNvSpPr>
          <p:nvPr>
            <p:ph type="title"/>
          </p:nvPr>
        </p:nvSpPr>
        <p:spPr>
          <a:xfrm>
            <a:off x="228600" y="465691"/>
            <a:ext cx="8686800" cy="427877"/>
          </a:xfrm>
        </p:spPr>
        <p:txBody>
          <a:bodyPr/>
          <a:lstStyle/>
          <a:p>
            <a:r>
              <a:rPr lang="en-US" dirty="0"/>
              <a:t>END</a:t>
            </a:r>
          </a:p>
        </p:txBody>
      </p:sp>
    </p:spTree>
    <p:extLst>
      <p:ext uri="{BB962C8B-B14F-4D97-AF65-F5344CB8AC3E}">
        <p14:creationId xmlns:p14="http://schemas.microsoft.com/office/powerpoint/2010/main" val="4263289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E48EB04-0120-46CD-A838-4767E7CE7DB3}"/>
              </a:ext>
            </a:extLst>
          </p:cNvPr>
          <p:cNvSpPr>
            <a:spLocks noGrp="1"/>
          </p:cNvSpPr>
          <p:nvPr>
            <p:ph type="dt" sz="half" idx="10"/>
          </p:nvPr>
        </p:nvSpPr>
        <p:spPr/>
        <p:txBody>
          <a:bodyPr/>
          <a:lstStyle/>
          <a:p>
            <a:fld id="{7D201EB0-64B4-457B-89FC-D6BF1871FF3A}" type="datetime1">
              <a:rPr lang="en-US" altLang="en-US" smtClean="0"/>
              <a:t>11/30/2018</a:t>
            </a:fld>
            <a:endParaRPr lang="en-US" altLang="en-US" dirty="0"/>
          </a:p>
        </p:txBody>
      </p:sp>
      <p:sp>
        <p:nvSpPr>
          <p:cNvPr id="5" name="Slide Number Placeholder 4">
            <a:extLst>
              <a:ext uri="{FF2B5EF4-FFF2-40B4-BE49-F238E27FC236}">
                <a16:creationId xmlns:a16="http://schemas.microsoft.com/office/drawing/2014/main" id="{CF06F1D6-5CFE-4ACC-ADFE-82AD0B310F72}"/>
              </a:ext>
            </a:extLst>
          </p:cNvPr>
          <p:cNvSpPr>
            <a:spLocks noGrp="1"/>
          </p:cNvSpPr>
          <p:nvPr>
            <p:ph type="sldNum" sz="quarter" idx="12"/>
          </p:nvPr>
        </p:nvSpPr>
        <p:spPr/>
        <p:txBody>
          <a:bodyPr/>
          <a:lstStyle/>
          <a:p>
            <a:fld id="{D4078CA2-75EA-4F42-B0AF-FB0975373545}" type="slidenum">
              <a:rPr lang="en-US" altLang="en-US" smtClean="0"/>
              <a:pPr/>
              <a:t>3</a:t>
            </a:fld>
            <a:endParaRPr lang="en-US" altLang="en-US" dirty="0"/>
          </a:p>
        </p:txBody>
      </p:sp>
      <p:sp>
        <p:nvSpPr>
          <p:cNvPr id="6" name="Title 1">
            <a:extLst>
              <a:ext uri="{FF2B5EF4-FFF2-40B4-BE49-F238E27FC236}">
                <a16:creationId xmlns:a16="http://schemas.microsoft.com/office/drawing/2014/main" id="{C5AC5548-9045-49E8-8063-55BAE1E577F0}"/>
              </a:ext>
            </a:extLst>
          </p:cNvPr>
          <p:cNvSpPr>
            <a:spLocks noGrp="1"/>
          </p:cNvSpPr>
          <p:nvPr>
            <p:ph type="title"/>
          </p:nvPr>
        </p:nvSpPr>
        <p:spPr>
          <a:xfrm>
            <a:off x="228600" y="465691"/>
            <a:ext cx="8686800" cy="427877"/>
          </a:xfrm>
        </p:spPr>
        <p:txBody>
          <a:bodyPr/>
          <a:lstStyle/>
          <a:p>
            <a:r>
              <a:rPr lang="en-US" dirty="0"/>
              <a:t>About Me:</a:t>
            </a:r>
          </a:p>
        </p:txBody>
      </p:sp>
      <p:sp>
        <p:nvSpPr>
          <p:cNvPr id="7" name="Content Placeholder 2">
            <a:extLst>
              <a:ext uri="{FF2B5EF4-FFF2-40B4-BE49-F238E27FC236}">
                <a16:creationId xmlns:a16="http://schemas.microsoft.com/office/drawing/2014/main" id="{409110BC-B0A2-424D-BAC8-42CDD0BCE115}"/>
              </a:ext>
            </a:extLst>
          </p:cNvPr>
          <p:cNvSpPr>
            <a:spLocks noGrp="1"/>
          </p:cNvSpPr>
          <p:nvPr>
            <p:ph idx="1"/>
          </p:nvPr>
        </p:nvSpPr>
        <p:spPr>
          <a:xfrm>
            <a:off x="228600" y="1043046"/>
            <a:ext cx="8672513" cy="4987867"/>
          </a:xfrm>
        </p:spPr>
        <p:txBody>
          <a:bodyPr>
            <a:normAutofit fontScale="92500" lnSpcReduction="10000"/>
          </a:bodyPr>
          <a:lstStyle/>
          <a:p>
            <a:r>
              <a:rPr lang="en-US" dirty="0"/>
              <a:t>I have been involved in PIP2IT since 2013 and have worked on the LEBT and MEBT as well as on preparations for cryomodule installation and infrastructure at MDB for SRF testing.</a:t>
            </a:r>
          </a:p>
          <a:p>
            <a:r>
              <a:rPr lang="en-US" dirty="0"/>
              <a:t>I have been involved in the design and testing of the Quench Protection Monitor for the PIP-II Cryogenic magnets as well as in the preliminary design of the warm BTL magnets and power supply systems</a:t>
            </a:r>
          </a:p>
          <a:p>
            <a:r>
              <a:rPr lang="en-US" dirty="0"/>
              <a:t>Before working on PIP2 I was involved in Tevatron operations. This work required knowledge of cryogenic systems and their diagnosis as well as beam tuning taking care not to induce beam losses that would result in quenches.</a:t>
            </a:r>
          </a:p>
          <a:p>
            <a:pPr lvl="1"/>
            <a:r>
              <a:rPr lang="en-US" dirty="0"/>
              <a:t>Involved in the technical aspects of the Separator project and the A0 Abort Project</a:t>
            </a:r>
          </a:p>
          <a:p>
            <a:pPr lvl="1"/>
            <a:r>
              <a:rPr lang="en-US" dirty="0"/>
              <a:t>Project Manager for the Proton Injection Kicker Upgrade</a:t>
            </a:r>
          </a:p>
          <a:p>
            <a:pPr lvl="1"/>
            <a:r>
              <a:rPr lang="en-US" dirty="0"/>
              <a:t>Project Manager for the Pbar Kicker Upgrade Project</a:t>
            </a:r>
          </a:p>
          <a:p>
            <a:endParaRPr lang="en-US" dirty="0"/>
          </a:p>
        </p:txBody>
      </p:sp>
    </p:spTree>
    <p:extLst>
      <p:ext uri="{BB962C8B-B14F-4D97-AF65-F5344CB8AC3E}">
        <p14:creationId xmlns:p14="http://schemas.microsoft.com/office/powerpoint/2010/main" val="2235056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38DE8-646A-488F-ACA3-92AE97569A32}"/>
              </a:ext>
            </a:extLst>
          </p:cNvPr>
          <p:cNvSpPr>
            <a:spLocks noGrp="1"/>
          </p:cNvSpPr>
          <p:nvPr>
            <p:ph type="dt" sz="half" idx="10"/>
          </p:nvPr>
        </p:nvSpPr>
        <p:spPr/>
        <p:txBody>
          <a:bodyPr/>
          <a:lstStyle/>
          <a:p>
            <a:fld id="{7D201EB0-64B4-457B-89FC-D6BF1871FF3A}" type="datetime1">
              <a:rPr lang="en-US" altLang="en-US" smtClean="0"/>
              <a:t>11/30/2018</a:t>
            </a:fld>
            <a:endParaRPr lang="en-US" altLang="en-US" dirty="0"/>
          </a:p>
        </p:txBody>
      </p:sp>
      <p:sp>
        <p:nvSpPr>
          <p:cNvPr id="5" name="Slide Number Placeholder 4">
            <a:extLst>
              <a:ext uri="{FF2B5EF4-FFF2-40B4-BE49-F238E27FC236}">
                <a16:creationId xmlns:a16="http://schemas.microsoft.com/office/drawing/2014/main" id="{DA329286-96C1-42BC-A6A6-E5BAD497FB4A}"/>
              </a:ext>
            </a:extLst>
          </p:cNvPr>
          <p:cNvSpPr>
            <a:spLocks noGrp="1"/>
          </p:cNvSpPr>
          <p:nvPr>
            <p:ph type="sldNum" sz="quarter" idx="12"/>
          </p:nvPr>
        </p:nvSpPr>
        <p:spPr/>
        <p:txBody>
          <a:bodyPr/>
          <a:lstStyle/>
          <a:p>
            <a:fld id="{D4078CA2-75EA-4F42-B0AF-FB0975373545}" type="slidenum">
              <a:rPr lang="en-US" altLang="en-US" smtClean="0"/>
              <a:pPr/>
              <a:t>4</a:t>
            </a:fld>
            <a:endParaRPr lang="en-US" altLang="en-US" dirty="0"/>
          </a:p>
        </p:txBody>
      </p:sp>
      <p:sp>
        <p:nvSpPr>
          <p:cNvPr id="6" name="Title 1">
            <a:extLst>
              <a:ext uri="{FF2B5EF4-FFF2-40B4-BE49-F238E27FC236}">
                <a16:creationId xmlns:a16="http://schemas.microsoft.com/office/drawing/2014/main" id="{8E730014-4C64-4174-8B89-37231CF93FD4}"/>
              </a:ext>
            </a:extLst>
          </p:cNvPr>
          <p:cNvSpPr>
            <a:spLocks noGrp="1"/>
          </p:cNvSpPr>
          <p:nvPr>
            <p:ph type="title"/>
          </p:nvPr>
        </p:nvSpPr>
        <p:spPr>
          <a:xfrm>
            <a:off x="228600" y="465691"/>
            <a:ext cx="8686800" cy="427877"/>
          </a:xfrm>
        </p:spPr>
        <p:txBody>
          <a:bodyPr/>
          <a:lstStyle/>
          <a:p>
            <a:r>
              <a:rPr lang="en-US" sz="2100" dirty="0"/>
              <a:t>Scope and Deliverables (PIP2IT Power Supply and TI)</a:t>
            </a:r>
          </a:p>
        </p:txBody>
      </p:sp>
      <p:sp>
        <p:nvSpPr>
          <p:cNvPr id="7" name="Content Placeholder 2">
            <a:extLst>
              <a:ext uri="{FF2B5EF4-FFF2-40B4-BE49-F238E27FC236}">
                <a16:creationId xmlns:a16="http://schemas.microsoft.com/office/drawing/2014/main" id="{5EC27172-1D56-453F-AC28-C864C8C1C5C1}"/>
              </a:ext>
            </a:extLst>
          </p:cNvPr>
          <p:cNvSpPr>
            <a:spLocks noGrp="1"/>
          </p:cNvSpPr>
          <p:nvPr>
            <p:ph idx="1"/>
          </p:nvPr>
        </p:nvSpPr>
        <p:spPr>
          <a:xfrm>
            <a:off x="228600" y="1043046"/>
            <a:ext cx="8672513" cy="4987867"/>
          </a:xfrm>
        </p:spPr>
        <p:txBody>
          <a:bodyPr>
            <a:normAutofit/>
          </a:bodyPr>
          <a:lstStyle/>
          <a:p>
            <a:r>
              <a:rPr lang="en-US" sz="2300" dirty="0"/>
              <a:t>PIP2IT:</a:t>
            </a:r>
          </a:p>
          <a:p>
            <a:pPr lvl="1"/>
            <a:r>
              <a:rPr lang="en-US" sz="2100" dirty="0"/>
              <a:t>Twelve 65 amp switchers</a:t>
            </a:r>
          </a:p>
          <a:p>
            <a:pPr lvl="1"/>
            <a:r>
              <a:rPr lang="en-US" sz="2100" dirty="0"/>
              <a:t>Sixteen 10 amp switchers</a:t>
            </a:r>
          </a:p>
          <a:p>
            <a:pPr lvl="1"/>
            <a:r>
              <a:rPr lang="en-US" sz="2100" dirty="0"/>
              <a:t>Sixteen 40 amp switchers</a:t>
            </a:r>
          </a:p>
          <a:p>
            <a:pPr lvl="1"/>
            <a:r>
              <a:rPr lang="en-US" sz="2100" dirty="0"/>
              <a:t>Eight QPM’s</a:t>
            </a:r>
          </a:p>
          <a:p>
            <a:pPr lvl="1"/>
            <a:r>
              <a:rPr lang="en-US" sz="2100" dirty="0"/>
              <a:t>Eight Bulk Supply systems</a:t>
            </a:r>
          </a:p>
          <a:p>
            <a:pPr lvl="1"/>
            <a:r>
              <a:rPr lang="en-US" sz="2100" dirty="0"/>
              <a:t>Eight Crowbar systems</a:t>
            </a:r>
          </a:p>
          <a:p>
            <a:pPr lvl="1"/>
            <a:r>
              <a:rPr lang="en-US" sz="2100" dirty="0"/>
              <a:t>Sixteen HV power supplies for biasing RF couplers for HWR and SSR1</a:t>
            </a:r>
          </a:p>
          <a:p>
            <a:r>
              <a:rPr lang="en-US" sz="2300" dirty="0"/>
              <a:t>Test Infrastructure upgrade for SSR2 Testing:</a:t>
            </a:r>
          </a:p>
          <a:p>
            <a:pPr lvl="1"/>
            <a:r>
              <a:rPr lang="en-US" sz="2100" dirty="0"/>
              <a:t>Fabricate four 80 amp switchers</a:t>
            </a:r>
          </a:p>
          <a:p>
            <a:pPr lvl="1"/>
            <a:r>
              <a:rPr lang="en-US" sz="2100" dirty="0"/>
              <a:t>Fabricate sixteen 50 amp switchers</a:t>
            </a:r>
          </a:p>
          <a:p>
            <a:pPr marL="0" indent="0">
              <a:buNone/>
            </a:pPr>
            <a:endParaRPr lang="en-US" sz="2300" dirty="0"/>
          </a:p>
          <a:p>
            <a:endParaRPr lang="en-US" dirty="0"/>
          </a:p>
        </p:txBody>
      </p:sp>
      <p:sp>
        <p:nvSpPr>
          <p:cNvPr id="11" name="TextBox 10">
            <a:extLst>
              <a:ext uri="{FF2B5EF4-FFF2-40B4-BE49-F238E27FC236}">
                <a16:creationId xmlns:a16="http://schemas.microsoft.com/office/drawing/2014/main" id="{0E2CE696-1033-4344-A6D4-2ECA35CB7815}"/>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spTree>
    <p:extLst>
      <p:ext uri="{BB962C8B-B14F-4D97-AF65-F5344CB8AC3E}">
        <p14:creationId xmlns:p14="http://schemas.microsoft.com/office/powerpoint/2010/main" val="2904607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38DE8-646A-488F-ACA3-92AE97569A32}"/>
              </a:ext>
            </a:extLst>
          </p:cNvPr>
          <p:cNvSpPr>
            <a:spLocks noGrp="1"/>
          </p:cNvSpPr>
          <p:nvPr>
            <p:ph type="dt" sz="half" idx="10"/>
          </p:nvPr>
        </p:nvSpPr>
        <p:spPr/>
        <p:txBody>
          <a:bodyPr/>
          <a:lstStyle/>
          <a:p>
            <a:fld id="{7D201EB0-64B4-457B-89FC-D6BF1871FF3A}" type="datetime1">
              <a:rPr lang="en-US" altLang="en-US" smtClean="0"/>
              <a:t>11/30/2018</a:t>
            </a:fld>
            <a:endParaRPr lang="en-US" altLang="en-US" dirty="0"/>
          </a:p>
        </p:txBody>
      </p:sp>
      <p:sp>
        <p:nvSpPr>
          <p:cNvPr id="5" name="Slide Number Placeholder 4">
            <a:extLst>
              <a:ext uri="{FF2B5EF4-FFF2-40B4-BE49-F238E27FC236}">
                <a16:creationId xmlns:a16="http://schemas.microsoft.com/office/drawing/2014/main" id="{DA329286-96C1-42BC-A6A6-E5BAD497FB4A}"/>
              </a:ext>
            </a:extLst>
          </p:cNvPr>
          <p:cNvSpPr>
            <a:spLocks noGrp="1"/>
          </p:cNvSpPr>
          <p:nvPr>
            <p:ph type="sldNum" sz="quarter" idx="12"/>
          </p:nvPr>
        </p:nvSpPr>
        <p:spPr/>
        <p:txBody>
          <a:bodyPr/>
          <a:lstStyle/>
          <a:p>
            <a:fld id="{D4078CA2-75EA-4F42-B0AF-FB0975373545}" type="slidenum">
              <a:rPr lang="en-US" altLang="en-US" smtClean="0"/>
              <a:pPr/>
              <a:t>5</a:t>
            </a:fld>
            <a:endParaRPr lang="en-US" altLang="en-US" dirty="0"/>
          </a:p>
        </p:txBody>
      </p:sp>
      <p:sp>
        <p:nvSpPr>
          <p:cNvPr id="6" name="Title 1">
            <a:extLst>
              <a:ext uri="{FF2B5EF4-FFF2-40B4-BE49-F238E27FC236}">
                <a16:creationId xmlns:a16="http://schemas.microsoft.com/office/drawing/2014/main" id="{8E730014-4C64-4174-8B89-37231CF93FD4}"/>
              </a:ext>
            </a:extLst>
          </p:cNvPr>
          <p:cNvSpPr>
            <a:spLocks noGrp="1"/>
          </p:cNvSpPr>
          <p:nvPr>
            <p:ph type="title"/>
          </p:nvPr>
        </p:nvSpPr>
        <p:spPr>
          <a:xfrm>
            <a:off x="228600" y="465691"/>
            <a:ext cx="8686800" cy="427877"/>
          </a:xfrm>
        </p:spPr>
        <p:txBody>
          <a:bodyPr/>
          <a:lstStyle/>
          <a:p>
            <a:r>
              <a:rPr lang="en-US" dirty="0"/>
              <a:t>Scope and Deliverables (PIP-II Power Supply)</a:t>
            </a:r>
          </a:p>
        </p:txBody>
      </p:sp>
      <p:sp>
        <p:nvSpPr>
          <p:cNvPr id="7" name="Content Placeholder 2">
            <a:extLst>
              <a:ext uri="{FF2B5EF4-FFF2-40B4-BE49-F238E27FC236}">
                <a16:creationId xmlns:a16="http://schemas.microsoft.com/office/drawing/2014/main" id="{5EC27172-1D56-453F-AC28-C864C8C1C5C1}"/>
              </a:ext>
            </a:extLst>
          </p:cNvPr>
          <p:cNvSpPr>
            <a:spLocks noGrp="1"/>
          </p:cNvSpPr>
          <p:nvPr>
            <p:ph idx="1"/>
          </p:nvPr>
        </p:nvSpPr>
        <p:spPr>
          <a:xfrm>
            <a:off x="228600" y="1043046"/>
            <a:ext cx="8672513" cy="4987867"/>
          </a:xfrm>
        </p:spPr>
        <p:txBody>
          <a:bodyPr>
            <a:normAutofit fontScale="77500" lnSpcReduction="20000"/>
          </a:bodyPr>
          <a:lstStyle/>
          <a:p>
            <a:r>
              <a:rPr lang="en-US" sz="2300" dirty="0"/>
              <a:t>Switcher Modules</a:t>
            </a:r>
          </a:p>
          <a:p>
            <a:pPr lvl="1"/>
            <a:r>
              <a:rPr lang="en-US" sz="2100" dirty="0"/>
              <a:t>Thirty Seven (37) 80 amp switcher modules for solenoids</a:t>
            </a:r>
          </a:p>
          <a:p>
            <a:pPr lvl="1"/>
            <a:r>
              <a:rPr lang="en-US" sz="2100" dirty="0"/>
              <a:t>One hundred sixteen (116) 50 amp switchers for SSR1 &amp; 2 correctors</a:t>
            </a:r>
          </a:p>
          <a:p>
            <a:pPr lvl="1"/>
            <a:r>
              <a:rPr lang="en-US" sz="2100" dirty="0"/>
              <a:t>One hundred thirteen (113) 10 amp switchers for HWR, Warm Unit &amp; BTL correctors</a:t>
            </a:r>
          </a:p>
          <a:p>
            <a:r>
              <a:rPr lang="en-US" sz="2300" dirty="0"/>
              <a:t>Thirty three (33) QPM systems</a:t>
            </a:r>
          </a:p>
          <a:p>
            <a:r>
              <a:rPr lang="en-US" sz="2300" dirty="0"/>
              <a:t>Thirty five (35) Bulk supply systems</a:t>
            </a:r>
          </a:p>
          <a:p>
            <a:r>
              <a:rPr lang="en-US" sz="2300" dirty="0"/>
              <a:t>Forty Four (44) commercially available 1500 watt supplies</a:t>
            </a:r>
          </a:p>
          <a:p>
            <a:pPr lvl="1"/>
            <a:r>
              <a:rPr lang="en-US" sz="2100" dirty="0"/>
              <a:t>For warm 650 MHz quads</a:t>
            </a:r>
          </a:p>
          <a:p>
            <a:r>
              <a:rPr lang="en-US" sz="2300" dirty="0"/>
              <a:t>One Hundred sixteen (116) High Voltage power supplies for SRF cavity couplers</a:t>
            </a:r>
          </a:p>
          <a:p>
            <a:r>
              <a:rPr lang="en-US" sz="2300" dirty="0"/>
              <a:t>Eight (8) commercially available 10000 watt supplies</a:t>
            </a:r>
          </a:p>
          <a:p>
            <a:pPr lvl="1"/>
            <a:r>
              <a:rPr lang="en-US" sz="2100" dirty="0"/>
              <a:t>Four for BTL individual dipoles and 4 for BTL quad loops</a:t>
            </a:r>
          </a:p>
          <a:p>
            <a:r>
              <a:rPr lang="en-US" sz="2300" dirty="0"/>
              <a:t>Five (5) 75 kW supply for dipole strings</a:t>
            </a:r>
          </a:p>
          <a:p>
            <a:r>
              <a:rPr lang="en-US" sz="2300" dirty="0"/>
              <a:t>Two (1) 135 kW supply for 3 way septum and Booster C- magnet</a:t>
            </a:r>
          </a:p>
          <a:p>
            <a:r>
              <a:rPr lang="en-US" sz="2300" dirty="0"/>
              <a:t>Six (6) 2.4 kW supplies (individual quadrupoles)</a:t>
            </a:r>
          </a:p>
          <a:p>
            <a:r>
              <a:rPr lang="en-US" sz="2300" dirty="0"/>
              <a:t>Six (6) 3.3 kW supplies (end of line quads)</a:t>
            </a:r>
          </a:p>
          <a:p>
            <a:pPr marL="0" indent="0">
              <a:buNone/>
            </a:pPr>
            <a:endParaRPr lang="en-US" sz="2300" dirty="0"/>
          </a:p>
          <a:p>
            <a:endParaRPr lang="en-US" dirty="0"/>
          </a:p>
        </p:txBody>
      </p:sp>
      <p:sp>
        <p:nvSpPr>
          <p:cNvPr id="11" name="TextBox 10">
            <a:extLst>
              <a:ext uri="{FF2B5EF4-FFF2-40B4-BE49-F238E27FC236}">
                <a16:creationId xmlns:a16="http://schemas.microsoft.com/office/drawing/2014/main" id="{0E2CE696-1033-4344-A6D4-2ECA35CB7815}"/>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spTree>
    <p:extLst>
      <p:ext uri="{BB962C8B-B14F-4D97-AF65-F5344CB8AC3E}">
        <p14:creationId xmlns:p14="http://schemas.microsoft.com/office/powerpoint/2010/main" val="2968405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38DE8-646A-488F-ACA3-92AE97569A32}"/>
              </a:ext>
            </a:extLst>
          </p:cNvPr>
          <p:cNvSpPr>
            <a:spLocks noGrp="1"/>
          </p:cNvSpPr>
          <p:nvPr>
            <p:ph type="dt" sz="half" idx="10"/>
          </p:nvPr>
        </p:nvSpPr>
        <p:spPr/>
        <p:txBody>
          <a:bodyPr/>
          <a:lstStyle/>
          <a:p>
            <a:fld id="{7D201EB0-64B4-457B-89FC-D6BF1871FF3A}" type="datetime1">
              <a:rPr lang="en-US" altLang="en-US" smtClean="0"/>
              <a:t>11/30/2018</a:t>
            </a:fld>
            <a:endParaRPr lang="en-US" altLang="en-US" dirty="0"/>
          </a:p>
        </p:txBody>
      </p:sp>
      <p:sp>
        <p:nvSpPr>
          <p:cNvPr id="5" name="Slide Number Placeholder 4">
            <a:extLst>
              <a:ext uri="{FF2B5EF4-FFF2-40B4-BE49-F238E27FC236}">
                <a16:creationId xmlns:a16="http://schemas.microsoft.com/office/drawing/2014/main" id="{DA329286-96C1-42BC-A6A6-E5BAD497FB4A}"/>
              </a:ext>
            </a:extLst>
          </p:cNvPr>
          <p:cNvSpPr>
            <a:spLocks noGrp="1"/>
          </p:cNvSpPr>
          <p:nvPr>
            <p:ph type="sldNum" sz="quarter" idx="12"/>
          </p:nvPr>
        </p:nvSpPr>
        <p:spPr/>
        <p:txBody>
          <a:bodyPr/>
          <a:lstStyle/>
          <a:p>
            <a:fld id="{D4078CA2-75EA-4F42-B0AF-FB0975373545}" type="slidenum">
              <a:rPr lang="en-US" altLang="en-US" smtClean="0"/>
              <a:pPr/>
              <a:t>6</a:t>
            </a:fld>
            <a:endParaRPr lang="en-US" altLang="en-US" dirty="0"/>
          </a:p>
        </p:txBody>
      </p:sp>
      <p:sp>
        <p:nvSpPr>
          <p:cNvPr id="6" name="Title 1">
            <a:extLst>
              <a:ext uri="{FF2B5EF4-FFF2-40B4-BE49-F238E27FC236}">
                <a16:creationId xmlns:a16="http://schemas.microsoft.com/office/drawing/2014/main" id="{8E730014-4C64-4174-8B89-37231CF93FD4}"/>
              </a:ext>
            </a:extLst>
          </p:cNvPr>
          <p:cNvSpPr>
            <a:spLocks noGrp="1"/>
          </p:cNvSpPr>
          <p:nvPr>
            <p:ph type="title"/>
          </p:nvPr>
        </p:nvSpPr>
        <p:spPr>
          <a:xfrm>
            <a:off x="228600" y="465691"/>
            <a:ext cx="8686800" cy="427877"/>
          </a:xfrm>
        </p:spPr>
        <p:txBody>
          <a:bodyPr/>
          <a:lstStyle/>
          <a:p>
            <a:r>
              <a:rPr lang="en-US" dirty="0"/>
              <a:t>Scope and Deliverables (Warm </a:t>
            </a:r>
            <a:r>
              <a:rPr lang="en-US" dirty="0" err="1"/>
              <a:t>Linac</a:t>
            </a:r>
            <a:r>
              <a:rPr lang="en-US" dirty="0"/>
              <a:t> Magnets)</a:t>
            </a:r>
          </a:p>
        </p:txBody>
      </p:sp>
      <p:sp>
        <p:nvSpPr>
          <p:cNvPr id="7" name="Content Placeholder 2">
            <a:extLst>
              <a:ext uri="{FF2B5EF4-FFF2-40B4-BE49-F238E27FC236}">
                <a16:creationId xmlns:a16="http://schemas.microsoft.com/office/drawing/2014/main" id="{5EC27172-1D56-453F-AC28-C864C8C1C5C1}"/>
              </a:ext>
            </a:extLst>
          </p:cNvPr>
          <p:cNvSpPr>
            <a:spLocks noGrp="1"/>
          </p:cNvSpPr>
          <p:nvPr>
            <p:ph idx="1"/>
          </p:nvPr>
        </p:nvSpPr>
        <p:spPr>
          <a:xfrm>
            <a:off x="228600" y="1043046"/>
            <a:ext cx="8672513" cy="4987867"/>
          </a:xfrm>
        </p:spPr>
        <p:txBody>
          <a:bodyPr>
            <a:normAutofit/>
          </a:bodyPr>
          <a:lstStyle/>
          <a:p>
            <a:r>
              <a:rPr lang="en-US" dirty="0"/>
              <a:t>India Deliverables for the 650 MHz warm magnets:</a:t>
            </a:r>
          </a:p>
          <a:p>
            <a:pPr lvl="2"/>
            <a:r>
              <a:rPr lang="en-US" dirty="0"/>
              <a:t>Forty four quadrupole magnets</a:t>
            </a:r>
          </a:p>
          <a:p>
            <a:pPr lvl="2"/>
            <a:r>
              <a:rPr lang="en-US" dirty="0"/>
              <a:t>Twenty 2-plane Corrector dipole magnets </a:t>
            </a:r>
          </a:p>
          <a:p>
            <a:pPr lvl="2"/>
            <a:r>
              <a:rPr lang="en-US" dirty="0"/>
              <a:t>Delivery of prototypes is expected in Jan 2020</a:t>
            </a:r>
          </a:p>
          <a:p>
            <a:r>
              <a:rPr lang="en-US" dirty="0"/>
              <a:t>Since this magnet is similar to the regular BTL quads, the transfer line quadrupoles and dipole correctors may also be in-kind deliverables</a:t>
            </a:r>
          </a:p>
          <a:p>
            <a:endParaRPr lang="en-US" dirty="0"/>
          </a:p>
        </p:txBody>
      </p:sp>
      <p:sp>
        <p:nvSpPr>
          <p:cNvPr id="11" name="TextBox 10">
            <a:extLst>
              <a:ext uri="{FF2B5EF4-FFF2-40B4-BE49-F238E27FC236}">
                <a16:creationId xmlns:a16="http://schemas.microsoft.com/office/drawing/2014/main" id="{0E2CE696-1033-4344-A6D4-2ECA35CB7815}"/>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spTree>
    <p:extLst>
      <p:ext uri="{BB962C8B-B14F-4D97-AF65-F5344CB8AC3E}">
        <p14:creationId xmlns:p14="http://schemas.microsoft.com/office/powerpoint/2010/main" val="21881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38DE8-646A-488F-ACA3-92AE97569A32}"/>
              </a:ext>
            </a:extLst>
          </p:cNvPr>
          <p:cNvSpPr>
            <a:spLocks noGrp="1"/>
          </p:cNvSpPr>
          <p:nvPr>
            <p:ph type="dt" sz="half" idx="10"/>
          </p:nvPr>
        </p:nvSpPr>
        <p:spPr/>
        <p:txBody>
          <a:bodyPr/>
          <a:lstStyle/>
          <a:p>
            <a:fld id="{7D201EB0-64B4-457B-89FC-D6BF1871FF3A}" type="datetime1">
              <a:rPr lang="en-US" altLang="en-US" smtClean="0"/>
              <a:t>11/30/2018</a:t>
            </a:fld>
            <a:endParaRPr lang="en-US" altLang="en-US" dirty="0"/>
          </a:p>
        </p:txBody>
      </p:sp>
      <p:sp>
        <p:nvSpPr>
          <p:cNvPr id="5" name="Slide Number Placeholder 4">
            <a:extLst>
              <a:ext uri="{FF2B5EF4-FFF2-40B4-BE49-F238E27FC236}">
                <a16:creationId xmlns:a16="http://schemas.microsoft.com/office/drawing/2014/main" id="{DA329286-96C1-42BC-A6A6-E5BAD497FB4A}"/>
              </a:ext>
            </a:extLst>
          </p:cNvPr>
          <p:cNvSpPr>
            <a:spLocks noGrp="1"/>
          </p:cNvSpPr>
          <p:nvPr>
            <p:ph type="sldNum" sz="quarter" idx="12"/>
          </p:nvPr>
        </p:nvSpPr>
        <p:spPr/>
        <p:txBody>
          <a:bodyPr/>
          <a:lstStyle/>
          <a:p>
            <a:fld id="{D4078CA2-75EA-4F42-B0AF-FB0975373545}" type="slidenum">
              <a:rPr lang="en-US" altLang="en-US" smtClean="0"/>
              <a:pPr/>
              <a:t>7</a:t>
            </a:fld>
            <a:endParaRPr lang="en-US" altLang="en-US" dirty="0"/>
          </a:p>
        </p:txBody>
      </p:sp>
      <p:sp>
        <p:nvSpPr>
          <p:cNvPr id="6" name="Title 1">
            <a:extLst>
              <a:ext uri="{FF2B5EF4-FFF2-40B4-BE49-F238E27FC236}">
                <a16:creationId xmlns:a16="http://schemas.microsoft.com/office/drawing/2014/main" id="{8E730014-4C64-4174-8B89-37231CF93FD4}"/>
              </a:ext>
            </a:extLst>
          </p:cNvPr>
          <p:cNvSpPr>
            <a:spLocks noGrp="1"/>
          </p:cNvSpPr>
          <p:nvPr>
            <p:ph type="title"/>
          </p:nvPr>
        </p:nvSpPr>
        <p:spPr>
          <a:xfrm>
            <a:off x="228600" y="465691"/>
            <a:ext cx="8686800" cy="427877"/>
          </a:xfrm>
        </p:spPr>
        <p:txBody>
          <a:bodyPr/>
          <a:lstStyle/>
          <a:p>
            <a:r>
              <a:rPr lang="en-US" dirty="0"/>
              <a:t>Scope and Deliverables (Beam Transfer Line)</a:t>
            </a:r>
          </a:p>
        </p:txBody>
      </p:sp>
      <p:sp>
        <p:nvSpPr>
          <p:cNvPr id="7" name="Content Placeholder 2">
            <a:extLst>
              <a:ext uri="{FF2B5EF4-FFF2-40B4-BE49-F238E27FC236}">
                <a16:creationId xmlns:a16="http://schemas.microsoft.com/office/drawing/2014/main" id="{5EC27172-1D56-453F-AC28-C864C8C1C5C1}"/>
              </a:ext>
            </a:extLst>
          </p:cNvPr>
          <p:cNvSpPr>
            <a:spLocks noGrp="1"/>
          </p:cNvSpPr>
          <p:nvPr>
            <p:ph idx="1"/>
          </p:nvPr>
        </p:nvSpPr>
        <p:spPr>
          <a:xfrm>
            <a:off x="228600" y="1043046"/>
            <a:ext cx="8672513" cy="4987867"/>
          </a:xfrm>
        </p:spPr>
        <p:txBody>
          <a:bodyPr>
            <a:normAutofit/>
          </a:bodyPr>
          <a:lstStyle/>
          <a:p>
            <a:r>
              <a:rPr lang="en-US" dirty="0"/>
              <a:t>Beam Transfer Line Magnets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1" name="TextBox 10">
            <a:extLst>
              <a:ext uri="{FF2B5EF4-FFF2-40B4-BE49-F238E27FC236}">
                <a16:creationId xmlns:a16="http://schemas.microsoft.com/office/drawing/2014/main" id="{0E2CE696-1033-4344-A6D4-2ECA35CB7815}"/>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graphicFrame>
        <p:nvGraphicFramePr>
          <p:cNvPr id="3" name="Table 2">
            <a:extLst>
              <a:ext uri="{FF2B5EF4-FFF2-40B4-BE49-F238E27FC236}">
                <a16:creationId xmlns:a16="http://schemas.microsoft.com/office/drawing/2014/main" id="{AD6EEF43-6BED-4340-96EF-77DCCD09ED55}"/>
              </a:ext>
            </a:extLst>
          </p:cNvPr>
          <p:cNvGraphicFramePr>
            <a:graphicFrameLocks noGrp="1"/>
          </p:cNvGraphicFramePr>
          <p:nvPr>
            <p:extLst>
              <p:ext uri="{D42A27DB-BD31-4B8C-83A1-F6EECF244321}">
                <p14:modId xmlns:p14="http://schemas.microsoft.com/office/powerpoint/2010/main" val="1339085889"/>
              </p:ext>
            </p:extLst>
          </p:nvPr>
        </p:nvGraphicFramePr>
        <p:xfrm>
          <a:off x="1523999" y="1396999"/>
          <a:ext cx="5569526" cy="4633908"/>
        </p:xfrm>
        <a:graphic>
          <a:graphicData uri="http://schemas.openxmlformats.org/drawingml/2006/table">
            <a:tbl>
              <a:tblPr firstRow="1" bandRow="1">
                <a:tableStyleId>{5C22544A-7EE6-4342-B048-85BDC9FD1C3A}</a:tableStyleId>
              </a:tblPr>
              <a:tblGrid>
                <a:gridCol w="2784763">
                  <a:extLst>
                    <a:ext uri="{9D8B030D-6E8A-4147-A177-3AD203B41FA5}">
                      <a16:colId xmlns:a16="http://schemas.microsoft.com/office/drawing/2014/main" val="1187634789"/>
                    </a:ext>
                  </a:extLst>
                </a:gridCol>
                <a:gridCol w="2784763">
                  <a:extLst>
                    <a:ext uri="{9D8B030D-6E8A-4147-A177-3AD203B41FA5}">
                      <a16:colId xmlns:a16="http://schemas.microsoft.com/office/drawing/2014/main" val="1634430942"/>
                    </a:ext>
                  </a:extLst>
                </a:gridCol>
              </a:tblGrid>
              <a:tr h="386159">
                <a:tc>
                  <a:txBody>
                    <a:bodyPr/>
                    <a:lstStyle/>
                    <a:p>
                      <a:pPr algn="l" fontAlgn="b"/>
                      <a:r>
                        <a:rPr lang="en-US" sz="1800" b="1" i="0" u="none" strike="noStrike" dirty="0">
                          <a:solidFill>
                            <a:srgbClr val="000000"/>
                          </a:solidFill>
                          <a:effectLst/>
                          <a:latin typeface="Calibri" panose="020F0502020204030204" pitchFamily="34" charset="0"/>
                        </a:rPr>
                        <a:t>Device</a:t>
                      </a:r>
                    </a:p>
                  </a:txBody>
                  <a:tcPr marL="9525" marR="9525" marT="9525" marB="0" anchor="b"/>
                </a:tc>
                <a:tc>
                  <a:txBody>
                    <a:bodyPr/>
                    <a:lstStyle/>
                    <a:p>
                      <a:pPr algn="ctr" fontAlgn="b"/>
                      <a:r>
                        <a:rPr lang="en-US" sz="1800" b="1" i="0" u="none" strike="noStrike" dirty="0">
                          <a:solidFill>
                            <a:srgbClr val="000000"/>
                          </a:solidFill>
                          <a:effectLst/>
                          <a:latin typeface="Calibri" panose="020F0502020204030204" pitchFamily="34" charset="0"/>
                        </a:rPr>
                        <a:t>Quantity</a:t>
                      </a:r>
                    </a:p>
                  </a:txBody>
                  <a:tcPr marL="9525" marR="9525" marT="9525" marB="0" anchor="b"/>
                </a:tc>
                <a:extLst>
                  <a:ext uri="{0D108BD9-81ED-4DB2-BD59-A6C34878D82A}">
                    <a16:rowId xmlns:a16="http://schemas.microsoft.com/office/drawing/2014/main" val="624633066"/>
                  </a:ext>
                </a:extLst>
              </a:tr>
              <a:tr h="386159">
                <a:tc>
                  <a:txBody>
                    <a:bodyPr/>
                    <a:lstStyle/>
                    <a:p>
                      <a:pPr algn="l" fontAlgn="b"/>
                      <a:r>
                        <a:rPr lang="en-US" sz="1800" b="0" i="0" u="none" strike="noStrike" dirty="0">
                          <a:solidFill>
                            <a:srgbClr val="000000"/>
                          </a:solidFill>
                          <a:effectLst/>
                          <a:latin typeface="Calibri" panose="020F0502020204030204" pitchFamily="34" charset="0"/>
                        </a:rPr>
                        <a:t>3</a:t>
                      </a:r>
                      <a:r>
                        <a:rPr lang="en-US" sz="1800" b="0" i="0" u="none" strike="noStrike" baseline="0" dirty="0">
                          <a:solidFill>
                            <a:srgbClr val="000000"/>
                          </a:solidFill>
                          <a:effectLst/>
                          <a:latin typeface="Calibri" panose="020F0502020204030204" pitchFamily="34" charset="0"/>
                        </a:rPr>
                        <a:t> Way Septum Magnet</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3049488365"/>
                  </a:ext>
                </a:extLst>
              </a:tr>
              <a:tr h="386159">
                <a:tc>
                  <a:txBody>
                    <a:bodyPr/>
                    <a:lstStyle/>
                    <a:p>
                      <a:pPr algn="l" fontAlgn="b"/>
                      <a:r>
                        <a:rPr lang="en-US" sz="1800" b="0" i="0" u="none" strike="noStrike" dirty="0">
                          <a:solidFill>
                            <a:srgbClr val="000000"/>
                          </a:solidFill>
                          <a:effectLst/>
                          <a:latin typeface="Calibri" panose="020F0502020204030204" pitchFamily="34" charset="0"/>
                        </a:rPr>
                        <a:t>Dipole</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32</a:t>
                      </a:r>
                    </a:p>
                  </a:txBody>
                  <a:tcPr marL="9525" marR="9525" marT="9525" marB="0" anchor="b"/>
                </a:tc>
                <a:extLst>
                  <a:ext uri="{0D108BD9-81ED-4DB2-BD59-A6C34878D82A}">
                    <a16:rowId xmlns:a16="http://schemas.microsoft.com/office/drawing/2014/main" val="780918127"/>
                  </a:ext>
                </a:extLst>
              </a:tr>
              <a:tr h="386159">
                <a:tc>
                  <a:txBody>
                    <a:bodyPr/>
                    <a:lstStyle/>
                    <a:p>
                      <a:pPr algn="l" fontAlgn="b"/>
                      <a:r>
                        <a:rPr lang="en-US" sz="1800" b="0" i="0" u="none" strike="noStrike" dirty="0">
                          <a:solidFill>
                            <a:srgbClr val="000000"/>
                          </a:solidFill>
                          <a:effectLst/>
                          <a:latin typeface="Calibri" panose="020F0502020204030204" pitchFamily="34" charset="0"/>
                        </a:rPr>
                        <a:t>Dipole, C-magnet</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3928801586"/>
                  </a:ext>
                </a:extLst>
              </a:tr>
              <a:tr h="386159">
                <a:tc>
                  <a:txBody>
                    <a:bodyPr/>
                    <a:lstStyle/>
                    <a:p>
                      <a:pPr algn="l" fontAlgn="b"/>
                      <a:r>
                        <a:rPr lang="en-US" sz="1800" b="0" i="0" u="none" strike="noStrike" dirty="0">
                          <a:solidFill>
                            <a:srgbClr val="000000"/>
                          </a:solidFill>
                          <a:effectLst/>
                          <a:latin typeface="Calibri" panose="020F0502020204030204" pitchFamily="34" charset="0"/>
                        </a:rPr>
                        <a:t>Dipole, Booster Injection</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a:t>
                      </a:r>
                    </a:p>
                  </a:txBody>
                  <a:tcPr marL="9525" marR="9525" marT="9525" marB="0" anchor="b"/>
                </a:tc>
                <a:extLst>
                  <a:ext uri="{0D108BD9-81ED-4DB2-BD59-A6C34878D82A}">
                    <a16:rowId xmlns:a16="http://schemas.microsoft.com/office/drawing/2014/main" val="3520433521"/>
                  </a:ext>
                </a:extLst>
              </a:tr>
              <a:tr h="386159">
                <a:tc>
                  <a:txBody>
                    <a:bodyPr/>
                    <a:lstStyle/>
                    <a:p>
                      <a:pPr algn="l" fontAlgn="b"/>
                      <a:r>
                        <a:rPr lang="en-US" sz="1800" b="0" i="0" u="none" strike="noStrike" dirty="0">
                          <a:solidFill>
                            <a:srgbClr val="000000"/>
                          </a:solidFill>
                          <a:effectLst/>
                          <a:latin typeface="Calibri" panose="020F0502020204030204" pitchFamily="34" charset="0"/>
                        </a:rPr>
                        <a:t>Dipole, fast switch magnet</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4253914010"/>
                  </a:ext>
                </a:extLst>
              </a:tr>
              <a:tr h="386159">
                <a:tc>
                  <a:txBody>
                    <a:bodyPr/>
                    <a:lstStyle/>
                    <a:p>
                      <a:pPr algn="l" fontAlgn="b"/>
                      <a:r>
                        <a:rPr lang="en-US" sz="1800" b="0" i="0" u="none" strike="noStrike" dirty="0">
                          <a:solidFill>
                            <a:srgbClr val="000000"/>
                          </a:solidFill>
                          <a:effectLst/>
                          <a:latin typeface="Calibri" panose="020F0502020204030204" pitchFamily="34" charset="0"/>
                        </a:rPr>
                        <a:t>Dipole, Beam Dump</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a:t>
                      </a:r>
                    </a:p>
                  </a:txBody>
                  <a:tcPr marL="9525" marR="9525" marT="9525" marB="0" anchor="b"/>
                </a:tc>
                <a:extLst>
                  <a:ext uri="{0D108BD9-81ED-4DB2-BD59-A6C34878D82A}">
                    <a16:rowId xmlns:a16="http://schemas.microsoft.com/office/drawing/2014/main" val="1368209958"/>
                  </a:ext>
                </a:extLst>
              </a:tr>
              <a:tr h="386159">
                <a:tc>
                  <a:txBody>
                    <a:bodyPr/>
                    <a:lstStyle/>
                    <a:p>
                      <a:pPr algn="l" fontAlgn="b"/>
                      <a:r>
                        <a:rPr lang="en-US" sz="1800" b="0" i="0" u="none" strike="noStrike">
                          <a:solidFill>
                            <a:srgbClr val="000000"/>
                          </a:solidFill>
                          <a:effectLst/>
                          <a:latin typeface="Calibri" panose="020F0502020204030204" pitchFamily="34" charset="0"/>
                        </a:rPr>
                        <a:t>V &amp; H dipole corrector</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56</a:t>
                      </a:r>
                    </a:p>
                  </a:txBody>
                  <a:tcPr marL="9525" marR="9525" marT="9525" marB="0" anchor="b"/>
                </a:tc>
                <a:extLst>
                  <a:ext uri="{0D108BD9-81ED-4DB2-BD59-A6C34878D82A}">
                    <a16:rowId xmlns:a16="http://schemas.microsoft.com/office/drawing/2014/main" val="280181154"/>
                  </a:ext>
                </a:extLst>
              </a:tr>
              <a:tr h="386159">
                <a:tc>
                  <a:txBody>
                    <a:bodyPr/>
                    <a:lstStyle/>
                    <a:p>
                      <a:pPr algn="l" fontAlgn="b"/>
                      <a:r>
                        <a:rPr lang="en-US" sz="1800" b="0" i="0" u="none" strike="noStrike" dirty="0">
                          <a:solidFill>
                            <a:srgbClr val="000000"/>
                          </a:solidFill>
                          <a:effectLst/>
                          <a:latin typeface="Calibri" panose="020F0502020204030204" pitchFamily="34" charset="0"/>
                        </a:rPr>
                        <a:t>Quad, large aperture F</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299275285"/>
                  </a:ext>
                </a:extLst>
              </a:tr>
              <a:tr h="386159">
                <a:tc>
                  <a:txBody>
                    <a:bodyPr/>
                    <a:lstStyle/>
                    <a:p>
                      <a:pPr algn="l" fontAlgn="b"/>
                      <a:r>
                        <a:rPr lang="en-US" sz="1800" b="0" i="0" u="none" strike="noStrike" dirty="0">
                          <a:solidFill>
                            <a:srgbClr val="000000"/>
                          </a:solidFill>
                          <a:effectLst/>
                          <a:latin typeface="Calibri" panose="020F0502020204030204" pitchFamily="34" charset="0"/>
                        </a:rPr>
                        <a:t>Quad, large aperture D</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2291291491"/>
                  </a:ext>
                </a:extLst>
              </a:tr>
              <a:tr h="386159">
                <a:tc>
                  <a:txBody>
                    <a:bodyPr/>
                    <a:lstStyle/>
                    <a:p>
                      <a:pPr algn="l" fontAlgn="b"/>
                      <a:r>
                        <a:rPr lang="en-US" sz="1800" b="0" i="0" u="none" strike="noStrike">
                          <a:solidFill>
                            <a:srgbClr val="000000"/>
                          </a:solidFill>
                          <a:effectLst/>
                          <a:latin typeface="Calibri" panose="020F0502020204030204" pitchFamily="34" charset="0"/>
                        </a:rPr>
                        <a:t>Quad, cental line F-D</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49</a:t>
                      </a:r>
                    </a:p>
                  </a:txBody>
                  <a:tcPr marL="9525" marR="9525" marT="9525" marB="0" anchor="b"/>
                </a:tc>
                <a:extLst>
                  <a:ext uri="{0D108BD9-81ED-4DB2-BD59-A6C34878D82A}">
                    <a16:rowId xmlns:a16="http://schemas.microsoft.com/office/drawing/2014/main" val="724105405"/>
                  </a:ext>
                </a:extLst>
              </a:tr>
              <a:tr h="386159">
                <a:tc>
                  <a:txBody>
                    <a:bodyPr/>
                    <a:lstStyle/>
                    <a:p>
                      <a:pPr algn="l" fontAlgn="b"/>
                      <a:r>
                        <a:rPr lang="en-US" sz="1800" b="0" i="0" u="none" strike="noStrike" dirty="0">
                          <a:solidFill>
                            <a:srgbClr val="000000"/>
                          </a:solidFill>
                          <a:effectLst/>
                          <a:latin typeface="Calibri" panose="020F0502020204030204" pitchFamily="34" charset="0"/>
                        </a:rPr>
                        <a:t>Quad, Booster Injection</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6</a:t>
                      </a:r>
                    </a:p>
                  </a:txBody>
                  <a:tcPr marL="9525" marR="9525" marT="9525" marB="0" anchor="b"/>
                </a:tc>
                <a:extLst>
                  <a:ext uri="{0D108BD9-81ED-4DB2-BD59-A6C34878D82A}">
                    <a16:rowId xmlns:a16="http://schemas.microsoft.com/office/drawing/2014/main" val="3161978355"/>
                  </a:ext>
                </a:extLst>
              </a:tr>
            </a:tbl>
          </a:graphicData>
        </a:graphic>
      </p:graphicFrame>
    </p:spTree>
    <p:extLst>
      <p:ext uri="{BB962C8B-B14F-4D97-AF65-F5344CB8AC3E}">
        <p14:creationId xmlns:p14="http://schemas.microsoft.com/office/powerpoint/2010/main" val="1364289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99A70FF-C858-4D30-A1C0-710DAB7EBE17}"/>
              </a:ext>
            </a:extLst>
          </p:cNvPr>
          <p:cNvSpPr>
            <a:spLocks noGrp="1"/>
          </p:cNvSpPr>
          <p:nvPr>
            <p:ph type="dt" sz="half" idx="10"/>
          </p:nvPr>
        </p:nvSpPr>
        <p:spPr/>
        <p:txBody>
          <a:bodyPr/>
          <a:lstStyle/>
          <a:p>
            <a:fld id="{7D201EB0-64B4-457B-89FC-D6BF1871FF3A}" type="datetime1">
              <a:rPr lang="en-US" altLang="en-US" smtClean="0"/>
              <a:t>11/30/2018</a:t>
            </a:fld>
            <a:endParaRPr lang="en-US" altLang="en-US" dirty="0"/>
          </a:p>
        </p:txBody>
      </p:sp>
      <p:sp>
        <p:nvSpPr>
          <p:cNvPr id="5" name="Slide Number Placeholder 4">
            <a:extLst>
              <a:ext uri="{FF2B5EF4-FFF2-40B4-BE49-F238E27FC236}">
                <a16:creationId xmlns:a16="http://schemas.microsoft.com/office/drawing/2014/main" id="{ADEA47F7-54C5-4E5E-B945-7AD9CF77D696}"/>
              </a:ext>
            </a:extLst>
          </p:cNvPr>
          <p:cNvSpPr>
            <a:spLocks noGrp="1"/>
          </p:cNvSpPr>
          <p:nvPr>
            <p:ph type="sldNum" sz="quarter" idx="12"/>
          </p:nvPr>
        </p:nvSpPr>
        <p:spPr/>
        <p:txBody>
          <a:bodyPr/>
          <a:lstStyle/>
          <a:p>
            <a:fld id="{D4078CA2-75EA-4F42-B0AF-FB0975373545}" type="slidenum">
              <a:rPr lang="en-US" altLang="en-US" smtClean="0"/>
              <a:pPr/>
              <a:t>8</a:t>
            </a:fld>
            <a:endParaRPr lang="en-US" altLang="en-US" dirty="0"/>
          </a:p>
        </p:txBody>
      </p:sp>
      <p:sp>
        <p:nvSpPr>
          <p:cNvPr id="6" name="Title 1">
            <a:extLst>
              <a:ext uri="{FF2B5EF4-FFF2-40B4-BE49-F238E27FC236}">
                <a16:creationId xmlns:a16="http://schemas.microsoft.com/office/drawing/2014/main" id="{C97E5BA9-2F85-4986-B858-DC5F6682A50B}"/>
              </a:ext>
            </a:extLst>
          </p:cNvPr>
          <p:cNvSpPr>
            <a:spLocks noGrp="1"/>
          </p:cNvSpPr>
          <p:nvPr>
            <p:ph type="title"/>
          </p:nvPr>
        </p:nvSpPr>
        <p:spPr>
          <a:xfrm>
            <a:off x="228600" y="465691"/>
            <a:ext cx="8686800" cy="427877"/>
          </a:xfrm>
        </p:spPr>
        <p:txBody>
          <a:bodyPr/>
          <a:lstStyle/>
          <a:p>
            <a:r>
              <a:rPr lang="en-US" dirty="0"/>
              <a:t>WBS L3 System Requirements</a:t>
            </a:r>
          </a:p>
        </p:txBody>
      </p:sp>
      <p:sp>
        <p:nvSpPr>
          <p:cNvPr id="7" name="Content Placeholder 2">
            <a:extLst>
              <a:ext uri="{FF2B5EF4-FFF2-40B4-BE49-F238E27FC236}">
                <a16:creationId xmlns:a16="http://schemas.microsoft.com/office/drawing/2014/main" id="{A86B229C-36CD-495F-9C8A-C909F37D2C8C}"/>
              </a:ext>
            </a:extLst>
          </p:cNvPr>
          <p:cNvSpPr>
            <a:spLocks noGrp="1"/>
          </p:cNvSpPr>
          <p:nvPr>
            <p:ph idx="1"/>
          </p:nvPr>
        </p:nvSpPr>
        <p:spPr>
          <a:xfrm>
            <a:off x="228600" y="1043046"/>
            <a:ext cx="8672513" cy="4987867"/>
          </a:xfrm>
        </p:spPr>
        <p:txBody>
          <a:bodyPr>
            <a:normAutofit/>
          </a:bodyPr>
          <a:lstStyle/>
          <a:p>
            <a:pPr algn="just">
              <a:lnSpc>
                <a:spcPct val="90000"/>
              </a:lnSpc>
            </a:pPr>
            <a:r>
              <a:rPr lang="en-US" sz="2200" dirty="0"/>
              <a:t>Magnets and specifications from Preliminary Design Report</a:t>
            </a:r>
          </a:p>
          <a:p>
            <a:pPr algn="just">
              <a:lnSpc>
                <a:spcPct val="90000"/>
              </a:lnSpc>
            </a:pPr>
            <a:endParaRPr lang="en-US" sz="2200" dirty="0"/>
          </a:p>
          <a:p>
            <a:pPr marL="457200" lvl="1" indent="0">
              <a:buNone/>
            </a:pPr>
            <a:endParaRPr lang="en-US" dirty="0"/>
          </a:p>
        </p:txBody>
      </p:sp>
      <p:sp>
        <p:nvSpPr>
          <p:cNvPr id="11" name="TextBox 10">
            <a:extLst>
              <a:ext uri="{FF2B5EF4-FFF2-40B4-BE49-F238E27FC236}">
                <a16:creationId xmlns:a16="http://schemas.microsoft.com/office/drawing/2014/main" id="{A46AB8EA-00EA-4153-8807-8C1AD23215E5}"/>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graphicFrame>
        <p:nvGraphicFramePr>
          <p:cNvPr id="3" name="Table 2">
            <a:extLst>
              <a:ext uri="{FF2B5EF4-FFF2-40B4-BE49-F238E27FC236}">
                <a16:creationId xmlns:a16="http://schemas.microsoft.com/office/drawing/2014/main" id="{DB9FA3B4-2E33-482E-9226-FB465F269982}"/>
              </a:ext>
            </a:extLst>
          </p:cNvPr>
          <p:cNvGraphicFramePr>
            <a:graphicFrameLocks noGrp="1"/>
          </p:cNvGraphicFramePr>
          <p:nvPr>
            <p:extLst>
              <p:ext uri="{D42A27DB-BD31-4B8C-83A1-F6EECF244321}">
                <p14:modId xmlns:p14="http://schemas.microsoft.com/office/powerpoint/2010/main" val="493342893"/>
              </p:ext>
            </p:extLst>
          </p:nvPr>
        </p:nvGraphicFramePr>
        <p:xfrm>
          <a:off x="554002" y="1366868"/>
          <a:ext cx="6456398" cy="4414835"/>
        </p:xfrm>
        <a:graphic>
          <a:graphicData uri="http://schemas.openxmlformats.org/drawingml/2006/table">
            <a:tbl>
              <a:tblPr firstRow="1" firstCol="1" bandRow="1">
                <a:tableStyleId>{5C22544A-7EE6-4342-B048-85BDC9FD1C3A}</a:tableStyleId>
              </a:tblPr>
              <a:tblGrid>
                <a:gridCol w="1508104">
                  <a:extLst>
                    <a:ext uri="{9D8B030D-6E8A-4147-A177-3AD203B41FA5}">
                      <a16:colId xmlns:a16="http://schemas.microsoft.com/office/drawing/2014/main" val="3219469259"/>
                    </a:ext>
                  </a:extLst>
                </a:gridCol>
                <a:gridCol w="450912">
                  <a:extLst>
                    <a:ext uri="{9D8B030D-6E8A-4147-A177-3AD203B41FA5}">
                      <a16:colId xmlns:a16="http://schemas.microsoft.com/office/drawing/2014/main" val="1995579889"/>
                    </a:ext>
                  </a:extLst>
                </a:gridCol>
                <a:gridCol w="639425">
                  <a:extLst>
                    <a:ext uri="{9D8B030D-6E8A-4147-A177-3AD203B41FA5}">
                      <a16:colId xmlns:a16="http://schemas.microsoft.com/office/drawing/2014/main" val="3206754514"/>
                    </a:ext>
                  </a:extLst>
                </a:gridCol>
                <a:gridCol w="852797">
                  <a:extLst>
                    <a:ext uri="{9D8B030D-6E8A-4147-A177-3AD203B41FA5}">
                      <a16:colId xmlns:a16="http://schemas.microsoft.com/office/drawing/2014/main" val="4118021204"/>
                    </a:ext>
                  </a:extLst>
                </a:gridCol>
                <a:gridCol w="919088">
                  <a:extLst>
                    <a:ext uri="{9D8B030D-6E8A-4147-A177-3AD203B41FA5}">
                      <a16:colId xmlns:a16="http://schemas.microsoft.com/office/drawing/2014/main" val="3457760862"/>
                    </a:ext>
                  </a:extLst>
                </a:gridCol>
                <a:gridCol w="610423">
                  <a:extLst>
                    <a:ext uri="{9D8B030D-6E8A-4147-A177-3AD203B41FA5}">
                      <a16:colId xmlns:a16="http://schemas.microsoft.com/office/drawing/2014/main" val="386122669"/>
                    </a:ext>
                  </a:extLst>
                </a:gridCol>
                <a:gridCol w="743694">
                  <a:extLst>
                    <a:ext uri="{9D8B030D-6E8A-4147-A177-3AD203B41FA5}">
                      <a16:colId xmlns:a16="http://schemas.microsoft.com/office/drawing/2014/main" val="1348749654"/>
                    </a:ext>
                  </a:extLst>
                </a:gridCol>
                <a:gridCol w="731955">
                  <a:extLst>
                    <a:ext uri="{9D8B030D-6E8A-4147-A177-3AD203B41FA5}">
                      <a16:colId xmlns:a16="http://schemas.microsoft.com/office/drawing/2014/main" val="2024900078"/>
                    </a:ext>
                  </a:extLst>
                </a:gridCol>
              </a:tblGrid>
              <a:tr h="366266">
                <a:tc>
                  <a:txBody>
                    <a:bodyPr/>
                    <a:lstStyle/>
                    <a:p>
                      <a:pPr marL="0" marR="0">
                        <a:lnSpc>
                          <a:spcPct val="107000"/>
                        </a:lnSpc>
                        <a:spcBef>
                          <a:spcPts val="0"/>
                        </a:spcBef>
                        <a:spcAft>
                          <a:spcPts val="0"/>
                        </a:spcAft>
                      </a:pPr>
                      <a:r>
                        <a:rPr lang="en-US" sz="800">
                          <a:effectLst/>
                        </a:rPr>
                        <a:t>Style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Qua-ntity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Effect. length</a:t>
                      </a:r>
                    </a:p>
                    <a:p>
                      <a:pPr marL="0" marR="0" algn="ctr">
                        <a:lnSpc>
                          <a:spcPct val="107000"/>
                        </a:lnSpc>
                        <a:spcBef>
                          <a:spcPts val="0"/>
                        </a:spcBef>
                        <a:spcAft>
                          <a:spcPts val="0"/>
                        </a:spcAft>
                      </a:pPr>
                      <a:r>
                        <a:rPr lang="en-US" sz="800">
                          <a:effectLst/>
                        </a:rPr>
                        <a:t>[m]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Field integral</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Gap or apertu-re (2a)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Good field region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Uniformi-ty, DB/B or DG/G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Opera-ting tem-perature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extLst>
                  <a:ext uri="{0D108BD9-81ED-4DB2-BD59-A6C34878D82A}">
                    <a16:rowId xmlns:a16="http://schemas.microsoft.com/office/drawing/2014/main" val="331028234"/>
                  </a:ext>
                </a:extLst>
              </a:tr>
              <a:tr h="118433">
                <a:tc>
                  <a:txBody>
                    <a:bodyPr/>
                    <a:lstStyle/>
                    <a:p>
                      <a:pPr marL="0" marR="0">
                        <a:lnSpc>
                          <a:spcPct val="107000"/>
                        </a:lnSpc>
                        <a:spcBef>
                          <a:spcPts val="0"/>
                        </a:spcBef>
                        <a:spcAft>
                          <a:spcPts val="0"/>
                        </a:spcAft>
                      </a:pPr>
                      <a:r>
                        <a:rPr lang="en-US" sz="800">
                          <a:effectLst/>
                        </a:rPr>
                        <a:t>HWR solenoids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2 T</a:t>
                      </a:r>
                      <a:r>
                        <a:rPr lang="en-US" sz="800" baseline="30000">
                          <a:effectLst/>
                        </a:rPr>
                        <a:t>2</a:t>
                      </a:r>
                      <a:r>
                        <a:rPr lang="en-US" sz="800">
                          <a:effectLst/>
                        </a:rPr>
                        <a:t>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33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cold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extLst>
                  <a:ext uri="{0D108BD9-81ED-4DB2-BD59-A6C34878D82A}">
                    <a16:rowId xmlns:a16="http://schemas.microsoft.com/office/drawing/2014/main" val="1106549534"/>
                  </a:ext>
                </a:extLst>
              </a:tr>
              <a:tr h="242350">
                <a:tc>
                  <a:txBody>
                    <a:bodyPr/>
                    <a:lstStyle/>
                    <a:p>
                      <a:pPr marL="0" marR="0">
                        <a:lnSpc>
                          <a:spcPct val="107000"/>
                        </a:lnSpc>
                        <a:spcBef>
                          <a:spcPts val="0"/>
                        </a:spcBef>
                        <a:spcAft>
                          <a:spcPts val="0"/>
                        </a:spcAft>
                      </a:pPr>
                      <a:r>
                        <a:rPr lang="en-US" sz="800">
                          <a:effectLst/>
                        </a:rPr>
                        <a:t>HWR 2-plane dip. corr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±2.5 mT∙m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33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cold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extLst>
                  <a:ext uri="{0D108BD9-81ED-4DB2-BD59-A6C34878D82A}">
                    <a16:rowId xmlns:a16="http://schemas.microsoft.com/office/drawing/2014/main" val="1871379692"/>
                  </a:ext>
                </a:extLst>
              </a:tr>
              <a:tr h="118433">
                <a:tc>
                  <a:txBody>
                    <a:bodyPr/>
                    <a:lstStyle/>
                    <a:p>
                      <a:pPr marL="0" marR="0">
                        <a:lnSpc>
                          <a:spcPct val="107000"/>
                        </a:lnSpc>
                        <a:spcBef>
                          <a:spcPts val="0"/>
                        </a:spcBef>
                        <a:spcAft>
                          <a:spcPts val="0"/>
                        </a:spcAft>
                      </a:pPr>
                      <a:r>
                        <a:rPr lang="en-US" sz="800">
                          <a:effectLst/>
                        </a:rPr>
                        <a:t>SSR1 solenoids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4 T</a:t>
                      </a:r>
                      <a:r>
                        <a:rPr lang="en-US" sz="800" baseline="30000">
                          <a:effectLst/>
                        </a:rPr>
                        <a:t>2</a:t>
                      </a:r>
                      <a:r>
                        <a:rPr lang="en-US" sz="800">
                          <a:effectLst/>
                        </a:rPr>
                        <a:t>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30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cold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extLst>
                  <a:ext uri="{0D108BD9-81ED-4DB2-BD59-A6C34878D82A}">
                    <a16:rowId xmlns:a16="http://schemas.microsoft.com/office/drawing/2014/main" val="298015803"/>
                  </a:ext>
                </a:extLst>
              </a:tr>
              <a:tr h="118433">
                <a:tc>
                  <a:txBody>
                    <a:bodyPr/>
                    <a:lstStyle/>
                    <a:p>
                      <a:pPr marL="0" marR="0">
                        <a:lnSpc>
                          <a:spcPct val="107000"/>
                        </a:lnSpc>
                        <a:spcBef>
                          <a:spcPts val="0"/>
                        </a:spcBef>
                        <a:spcAft>
                          <a:spcPts val="0"/>
                        </a:spcAft>
                      </a:pPr>
                      <a:r>
                        <a:rPr lang="en-US" sz="800">
                          <a:effectLst/>
                        </a:rPr>
                        <a:t>SSR1 2-plane dip. corr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±2.5 mT∙m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30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cold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extLst>
                  <a:ext uri="{0D108BD9-81ED-4DB2-BD59-A6C34878D82A}">
                    <a16:rowId xmlns:a16="http://schemas.microsoft.com/office/drawing/2014/main" val="1700151708"/>
                  </a:ext>
                </a:extLst>
              </a:tr>
              <a:tr h="118433">
                <a:tc>
                  <a:txBody>
                    <a:bodyPr/>
                    <a:lstStyle/>
                    <a:p>
                      <a:pPr marL="0" marR="0">
                        <a:lnSpc>
                          <a:spcPct val="107000"/>
                        </a:lnSpc>
                        <a:spcBef>
                          <a:spcPts val="0"/>
                        </a:spcBef>
                        <a:spcAft>
                          <a:spcPts val="0"/>
                        </a:spcAft>
                      </a:pPr>
                      <a:r>
                        <a:rPr lang="en-US" sz="800">
                          <a:effectLst/>
                        </a:rPr>
                        <a:t>SSR2 solenoids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21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5 T</a:t>
                      </a:r>
                      <a:r>
                        <a:rPr lang="en-US" sz="800" baseline="30000">
                          <a:effectLst/>
                        </a:rPr>
                        <a:t>2</a:t>
                      </a:r>
                      <a:r>
                        <a:rPr lang="en-US" sz="800">
                          <a:effectLst/>
                        </a:rPr>
                        <a:t>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40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cold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extLst>
                  <a:ext uri="{0D108BD9-81ED-4DB2-BD59-A6C34878D82A}">
                    <a16:rowId xmlns:a16="http://schemas.microsoft.com/office/drawing/2014/main" val="2742938667"/>
                  </a:ext>
                </a:extLst>
              </a:tr>
              <a:tr h="118433">
                <a:tc>
                  <a:txBody>
                    <a:bodyPr/>
                    <a:lstStyle/>
                    <a:p>
                      <a:pPr marL="0" marR="0">
                        <a:lnSpc>
                          <a:spcPct val="107000"/>
                        </a:lnSpc>
                        <a:spcBef>
                          <a:spcPts val="0"/>
                        </a:spcBef>
                        <a:spcAft>
                          <a:spcPts val="0"/>
                        </a:spcAft>
                      </a:pPr>
                      <a:r>
                        <a:rPr lang="en-US" sz="800">
                          <a:effectLst/>
                        </a:rPr>
                        <a:t>SSR2 2-plane dip. corr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21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±5.0 mT∙m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40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cold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extLst>
                  <a:ext uri="{0D108BD9-81ED-4DB2-BD59-A6C34878D82A}">
                    <a16:rowId xmlns:a16="http://schemas.microsoft.com/office/drawing/2014/main" val="3526295345"/>
                  </a:ext>
                </a:extLst>
              </a:tr>
              <a:tr h="242350">
                <a:tc>
                  <a:txBody>
                    <a:bodyPr/>
                    <a:lstStyle/>
                    <a:p>
                      <a:pPr marL="0" marR="0">
                        <a:lnSpc>
                          <a:spcPct val="107000"/>
                        </a:lnSpc>
                        <a:spcBef>
                          <a:spcPts val="0"/>
                        </a:spcBef>
                        <a:spcAft>
                          <a:spcPts val="0"/>
                        </a:spcAft>
                      </a:pPr>
                      <a:r>
                        <a:rPr lang="en-US" sz="800">
                          <a:effectLst/>
                        </a:rPr>
                        <a:t>SC linac quads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40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0.2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3 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52 mm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Ø24 mm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0.1%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warm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extLst>
                  <a:ext uri="{0D108BD9-81ED-4DB2-BD59-A6C34878D82A}">
                    <a16:rowId xmlns:a16="http://schemas.microsoft.com/office/drawing/2014/main" val="126775851"/>
                  </a:ext>
                </a:extLst>
              </a:tr>
              <a:tr h="242350">
                <a:tc>
                  <a:txBody>
                    <a:bodyPr/>
                    <a:lstStyle/>
                    <a:p>
                      <a:pPr marL="0" marR="0">
                        <a:lnSpc>
                          <a:spcPct val="107000"/>
                        </a:lnSpc>
                        <a:spcBef>
                          <a:spcPts val="0"/>
                        </a:spcBef>
                        <a:spcAft>
                          <a:spcPts val="0"/>
                        </a:spcAft>
                      </a:pPr>
                      <a:r>
                        <a:rPr lang="en-US" sz="800">
                          <a:effectLst/>
                        </a:rPr>
                        <a:t>SC linac 2-plane dip. corr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20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~0.1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±10.0 mT∙m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52 mm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Ø24 mm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warm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extLst>
                  <a:ext uri="{0D108BD9-81ED-4DB2-BD59-A6C34878D82A}">
                    <a16:rowId xmlns:a16="http://schemas.microsoft.com/office/drawing/2014/main" val="1024591496"/>
                  </a:ext>
                </a:extLst>
              </a:tr>
              <a:tr h="242350">
                <a:tc>
                  <a:txBody>
                    <a:bodyPr/>
                    <a:lstStyle/>
                    <a:p>
                      <a:pPr marL="0" marR="0">
                        <a:lnSpc>
                          <a:spcPct val="107000"/>
                        </a:lnSpc>
                        <a:spcBef>
                          <a:spcPts val="0"/>
                        </a:spcBef>
                        <a:spcAft>
                          <a:spcPts val="0"/>
                        </a:spcAft>
                      </a:pPr>
                      <a:r>
                        <a:rPr lang="en-US" sz="800">
                          <a:effectLst/>
                        </a:rPr>
                        <a:t>SC linac skew-quads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~0.1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1 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52 mm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Ø24 mm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0.3%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warm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extLst>
                  <a:ext uri="{0D108BD9-81ED-4DB2-BD59-A6C34878D82A}">
                    <a16:rowId xmlns:a16="http://schemas.microsoft.com/office/drawing/2014/main" val="2075172508"/>
                  </a:ext>
                </a:extLst>
              </a:tr>
              <a:tr h="242350">
                <a:tc>
                  <a:txBody>
                    <a:bodyPr/>
                    <a:lstStyle/>
                    <a:p>
                      <a:pPr marL="0" marR="0">
                        <a:lnSpc>
                          <a:spcPct val="107000"/>
                        </a:lnSpc>
                        <a:spcBef>
                          <a:spcPts val="0"/>
                        </a:spcBef>
                        <a:spcAft>
                          <a:spcPts val="0"/>
                        </a:spcAft>
                      </a:pPr>
                      <a:r>
                        <a:rPr lang="en-US" sz="800">
                          <a:effectLst/>
                        </a:rPr>
                        <a:t>Transport line regular quads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49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0.2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2 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52 mm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Ø24 mm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0.1%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warm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extLst>
                  <a:ext uri="{0D108BD9-81ED-4DB2-BD59-A6C34878D82A}">
                    <a16:rowId xmlns:a16="http://schemas.microsoft.com/office/drawing/2014/main" val="987641144"/>
                  </a:ext>
                </a:extLst>
              </a:tr>
              <a:tr h="242350">
                <a:tc>
                  <a:txBody>
                    <a:bodyPr/>
                    <a:lstStyle/>
                    <a:p>
                      <a:pPr marL="0" marR="0">
                        <a:lnSpc>
                          <a:spcPct val="107000"/>
                        </a:lnSpc>
                        <a:spcBef>
                          <a:spcPts val="0"/>
                        </a:spcBef>
                        <a:spcAft>
                          <a:spcPts val="0"/>
                        </a:spcAft>
                      </a:pPr>
                      <a:r>
                        <a:rPr lang="en-US" sz="800">
                          <a:effectLst/>
                        </a:rPr>
                        <a:t>Transport line large bore quads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0.4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2 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80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150×10 mm</a:t>
                      </a:r>
                      <a:r>
                        <a:rPr lang="en-US" sz="800" baseline="30000">
                          <a:effectLst/>
                        </a:rPr>
                        <a:t>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0.1%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warm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extLst>
                  <a:ext uri="{0D108BD9-81ED-4DB2-BD59-A6C34878D82A}">
                    <a16:rowId xmlns:a16="http://schemas.microsoft.com/office/drawing/2014/main" val="3306297056"/>
                  </a:ext>
                </a:extLst>
              </a:tr>
              <a:tr h="242350">
                <a:tc>
                  <a:txBody>
                    <a:bodyPr/>
                    <a:lstStyle/>
                    <a:p>
                      <a:pPr marL="0" marR="0">
                        <a:lnSpc>
                          <a:spcPct val="107000"/>
                        </a:lnSpc>
                        <a:spcBef>
                          <a:spcPts val="0"/>
                        </a:spcBef>
                        <a:spcAft>
                          <a:spcPts val="0"/>
                        </a:spcAft>
                      </a:pPr>
                      <a:r>
                        <a:rPr lang="en-US" sz="800">
                          <a:effectLst/>
                        </a:rPr>
                        <a:t>End of Booster line quads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0.2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3T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52 mm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Ø24 mm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0.1%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warm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extLst>
                  <a:ext uri="{0D108BD9-81ED-4DB2-BD59-A6C34878D82A}">
                    <a16:rowId xmlns:a16="http://schemas.microsoft.com/office/drawing/2014/main" val="1487239530"/>
                  </a:ext>
                </a:extLst>
              </a:tr>
              <a:tr h="242350">
                <a:tc>
                  <a:txBody>
                    <a:bodyPr/>
                    <a:lstStyle/>
                    <a:p>
                      <a:pPr marL="0" marR="0">
                        <a:lnSpc>
                          <a:spcPct val="107000"/>
                        </a:lnSpc>
                        <a:spcBef>
                          <a:spcPts val="0"/>
                        </a:spcBef>
                        <a:spcAft>
                          <a:spcPts val="0"/>
                        </a:spcAft>
                      </a:pPr>
                      <a:r>
                        <a:rPr lang="en-US" sz="800">
                          <a:effectLst/>
                        </a:rPr>
                        <a:t>Tr. line one-plane dip. correctors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56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~0.1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±10.0 mT∙m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52 mm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Ø24 mm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warm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extLst>
                  <a:ext uri="{0D108BD9-81ED-4DB2-BD59-A6C34878D82A}">
                    <a16:rowId xmlns:a16="http://schemas.microsoft.com/office/drawing/2014/main" val="2255664856"/>
                  </a:ext>
                </a:extLst>
              </a:tr>
              <a:tr h="242350">
                <a:tc>
                  <a:txBody>
                    <a:bodyPr/>
                    <a:lstStyle/>
                    <a:p>
                      <a:pPr marL="0" marR="0">
                        <a:lnSpc>
                          <a:spcPct val="107000"/>
                        </a:lnSpc>
                        <a:spcBef>
                          <a:spcPts val="0"/>
                        </a:spcBef>
                        <a:spcAft>
                          <a:spcPts val="0"/>
                        </a:spcAft>
                      </a:pPr>
                      <a:r>
                        <a:rPr lang="en-US" sz="800">
                          <a:effectLst/>
                        </a:rPr>
                        <a:t>Transport line dipoles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37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2.45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0.7 T∙m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52 mm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Ø24 mm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0.02%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warm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extLst>
                  <a:ext uri="{0D108BD9-81ED-4DB2-BD59-A6C34878D82A}">
                    <a16:rowId xmlns:a16="http://schemas.microsoft.com/office/drawing/2014/main" val="3881429350"/>
                  </a:ext>
                </a:extLst>
              </a:tr>
              <a:tr h="242350">
                <a:tc>
                  <a:txBody>
                    <a:bodyPr/>
                    <a:lstStyle/>
                    <a:p>
                      <a:pPr marL="0" marR="0">
                        <a:lnSpc>
                          <a:spcPct val="107000"/>
                        </a:lnSpc>
                        <a:spcBef>
                          <a:spcPts val="0"/>
                        </a:spcBef>
                        <a:spcAft>
                          <a:spcPts val="0"/>
                        </a:spcAft>
                      </a:pPr>
                      <a:r>
                        <a:rPr lang="en-US" sz="800">
                          <a:effectLst/>
                        </a:rPr>
                        <a:t>End of transport line dipoles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1.8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0.52 T∙m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52 mm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Ø24 mm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0.02%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warm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extLst>
                  <a:ext uri="{0D108BD9-81ED-4DB2-BD59-A6C34878D82A}">
                    <a16:rowId xmlns:a16="http://schemas.microsoft.com/office/drawing/2014/main" val="1407674643"/>
                  </a:ext>
                </a:extLst>
              </a:tr>
              <a:tr h="242350">
                <a:tc>
                  <a:txBody>
                    <a:bodyPr/>
                    <a:lstStyle/>
                    <a:p>
                      <a:pPr marL="0" marR="0">
                        <a:lnSpc>
                          <a:spcPct val="107000"/>
                        </a:lnSpc>
                        <a:spcBef>
                          <a:spcPts val="0"/>
                        </a:spcBef>
                        <a:spcAft>
                          <a:spcPts val="0"/>
                        </a:spcAft>
                      </a:pPr>
                      <a:r>
                        <a:rPr lang="en-US" sz="800">
                          <a:effectLst/>
                        </a:rPr>
                        <a:t>C-dipole of Booster injection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1.8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0.69 T∙m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52 mm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Ø24 mm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0.05%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warm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extLst>
                  <a:ext uri="{0D108BD9-81ED-4DB2-BD59-A6C34878D82A}">
                    <a16:rowId xmlns:a16="http://schemas.microsoft.com/office/drawing/2014/main" val="3438569769"/>
                  </a:ext>
                </a:extLst>
              </a:tr>
              <a:tr h="242350">
                <a:tc>
                  <a:txBody>
                    <a:bodyPr/>
                    <a:lstStyle/>
                    <a:p>
                      <a:pPr marL="0" marR="0">
                        <a:lnSpc>
                          <a:spcPct val="107000"/>
                        </a:lnSpc>
                        <a:spcBef>
                          <a:spcPts val="0"/>
                        </a:spcBef>
                        <a:spcAft>
                          <a:spcPts val="0"/>
                        </a:spcAft>
                      </a:pPr>
                      <a:r>
                        <a:rPr lang="en-US" sz="800">
                          <a:effectLst/>
                        </a:rPr>
                        <a:t>Fast dipole switch</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15 mT∙m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45 mm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Ø24 mm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warm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extLst>
                  <a:ext uri="{0D108BD9-81ED-4DB2-BD59-A6C34878D82A}">
                    <a16:rowId xmlns:a16="http://schemas.microsoft.com/office/drawing/2014/main" val="3729111495"/>
                  </a:ext>
                </a:extLst>
              </a:tr>
              <a:tr h="242350">
                <a:tc>
                  <a:txBody>
                    <a:bodyPr/>
                    <a:lstStyle/>
                    <a:p>
                      <a:pPr marL="0" marR="0">
                        <a:lnSpc>
                          <a:spcPct val="107000"/>
                        </a:lnSpc>
                        <a:spcBef>
                          <a:spcPts val="0"/>
                        </a:spcBef>
                        <a:spcAft>
                          <a:spcPts val="0"/>
                        </a:spcAft>
                      </a:pPr>
                      <a:r>
                        <a:rPr lang="en-US" sz="800">
                          <a:effectLst/>
                        </a:rPr>
                        <a:t>3-way septum magnet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2.6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0.73 T∙m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34×34 mm</a:t>
                      </a:r>
                      <a:r>
                        <a:rPr lang="en-US" sz="800" baseline="30000">
                          <a:effectLst/>
                        </a:rPr>
                        <a:t>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Ø30 mm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0.2%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warm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extLst>
                  <a:ext uri="{0D108BD9-81ED-4DB2-BD59-A6C34878D82A}">
                    <a16:rowId xmlns:a16="http://schemas.microsoft.com/office/drawing/2014/main" val="2966904832"/>
                  </a:ext>
                </a:extLst>
              </a:tr>
              <a:tr h="242350">
                <a:tc>
                  <a:txBody>
                    <a:bodyPr/>
                    <a:lstStyle/>
                    <a:p>
                      <a:pPr marL="0" marR="0">
                        <a:lnSpc>
                          <a:spcPct val="107000"/>
                        </a:lnSpc>
                        <a:spcBef>
                          <a:spcPts val="0"/>
                        </a:spcBef>
                        <a:spcAft>
                          <a:spcPts val="0"/>
                        </a:spcAft>
                      </a:pPr>
                      <a:r>
                        <a:rPr lang="en-US" sz="800">
                          <a:effectLst/>
                        </a:rPr>
                        <a:t>Beam dump sweep magnet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dirty="0">
                          <a:effectLst/>
                        </a:rPr>
                        <a:t>0.5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0.05 T∙m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52 mm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dirty="0">
                          <a:effectLst/>
                        </a:rPr>
                        <a:t>Ø24 mm</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a:effectLst/>
                        </a:rPr>
                        <a:t>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tc>
                  <a:txBody>
                    <a:bodyPr/>
                    <a:lstStyle/>
                    <a:p>
                      <a:pPr marL="0" marR="0" algn="ctr">
                        <a:lnSpc>
                          <a:spcPct val="107000"/>
                        </a:lnSpc>
                        <a:spcBef>
                          <a:spcPts val="0"/>
                        </a:spcBef>
                        <a:spcAft>
                          <a:spcPts val="0"/>
                        </a:spcAft>
                      </a:pPr>
                      <a:r>
                        <a:rPr lang="en-US" sz="800" dirty="0">
                          <a:effectLst/>
                        </a:rPr>
                        <a:t>warm</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nchor="ctr"/>
                </a:tc>
                <a:extLst>
                  <a:ext uri="{0D108BD9-81ED-4DB2-BD59-A6C34878D82A}">
                    <a16:rowId xmlns:a16="http://schemas.microsoft.com/office/drawing/2014/main" val="3700140042"/>
                  </a:ext>
                </a:extLst>
              </a:tr>
            </a:tbl>
          </a:graphicData>
        </a:graphic>
      </p:graphicFrame>
    </p:spTree>
    <p:extLst>
      <p:ext uri="{BB962C8B-B14F-4D97-AF65-F5344CB8AC3E}">
        <p14:creationId xmlns:p14="http://schemas.microsoft.com/office/powerpoint/2010/main" val="2692662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99A70FF-C858-4D30-A1C0-710DAB7EBE17}"/>
              </a:ext>
            </a:extLst>
          </p:cNvPr>
          <p:cNvSpPr>
            <a:spLocks noGrp="1"/>
          </p:cNvSpPr>
          <p:nvPr>
            <p:ph type="dt" sz="half" idx="10"/>
          </p:nvPr>
        </p:nvSpPr>
        <p:spPr/>
        <p:txBody>
          <a:bodyPr/>
          <a:lstStyle/>
          <a:p>
            <a:fld id="{7D201EB0-64B4-457B-89FC-D6BF1871FF3A}" type="datetime1">
              <a:rPr lang="en-US" altLang="en-US" smtClean="0"/>
              <a:t>11/30/2018</a:t>
            </a:fld>
            <a:endParaRPr lang="en-US" altLang="en-US" dirty="0"/>
          </a:p>
        </p:txBody>
      </p:sp>
      <p:sp>
        <p:nvSpPr>
          <p:cNvPr id="5" name="Slide Number Placeholder 4">
            <a:extLst>
              <a:ext uri="{FF2B5EF4-FFF2-40B4-BE49-F238E27FC236}">
                <a16:creationId xmlns:a16="http://schemas.microsoft.com/office/drawing/2014/main" id="{ADEA47F7-54C5-4E5E-B945-7AD9CF77D696}"/>
              </a:ext>
            </a:extLst>
          </p:cNvPr>
          <p:cNvSpPr>
            <a:spLocks noGrp="1"/>
          </p:cNvSpPr>
          <p:nvPr>
            <p:ph type="sldNum" sz="quarter" idx="12"/>
          </p:nvPr>
        </p:nvSpPr>
        <p:spPr/>
        <p:txBody>
          <a:bodyPr/>
          <a:lstStyle/>
          <a:p>
            <a:fld id="{D4078CA2-75EA-4F42-B0AF-FB0975373545}" type="slidenum">
              <a:rPr lang="en-US" altLang="en-US" smtClean="0"/>
              <a:pPr/>
              <a:t>9</a:t>
            </a:fld>
            <a:endParaRPr lang="en-US" altLang="en-US" dirty="0"/>
          </a:p>
        </p:txBody>
      </p:sp>
      <p:sp>
        <p:nvSpPr>
          <p:cNvPr id="6" name="Title 1">
            <a:extLst>
              <a:ext uri="{FF2B5EF4-FFF2-40B4-BE49-F238E27FC236}">
                <a16:creationId xmlns:a16="http://schemas.microsoft.com/office/drawing/2014/main" id="{C97E5BA9-2F85-4986-B858-DC5F6682A50B}"/>
              </a:ext>
            </a:extLst>
          </p:cNvPr>
          <p:cNvSpPr>
            <a:spLocks noGrp="1"/>
          </p:cNvSpPr>
          <p:nvPr>
            <p:ph type="title"/>
          </p:nvPr>
        </p:nvSpPr>
        <p:spPr>
          <a:xfrm>
            <a:off x="228600" y="465691"/>
            <a:ext cx="8686800" cy="427877"/>
          </a:xfrm>
        </p:spPr>
        <p:txBody>
          <a:bodyPr/>
          <a:lstStyle/>
          <a:p>
            <a:r>
              <a:rPr lang="en-US" dirty="0"/>
              <a:t>WBS L3 System Requirements</a:t>
            </a:r>
          </a:p>
        </p:txBody>
      </p:sp>
      <p:sp>
        <p:nvSpPr>
          <p:cNvPr id="7" name="Content Placeholder 2">
            <a:extLst>
              <a:ext uri="{FF2B5EF4-FFF2-40B4-BE49-F238E27FC236}">
                <a16:creationId xmlns:a16="http://schemas.microsoft.com/office/drawing/2014/main" id="{A86B229C-36CD-495F-9C8A-C909F37D2C8C}"/>
              </a:ext>
            </a:extLst>
          </p:cNvPr>
          <p:cNvSpPr>
            <a:spLocks noGrp="1"/>
          </p:cNvSpPr>
          <p:nvPr>
            <p:ph idx="1"/>
          </p:nvPr>
        </p:nvSpPr>
        <p:spPr>
          <a:xfrm>
            <a:off x="228600" y="1043046"/>
            <a:ext cx="8672513" cy="4987867"/>
          </a:xfrm>
        </p:spPr>
        <p:txBody>
          <a:bodyPr>
            <a:normAutofit fontScale="92500" lnSpcReduction="10000"/>
          </a:bodyPr>
          <a:lstStyle/>
          <a:p>
            <a:pPr algn="just">
              <a:lnSpc>
                <a:spcPct val="90000"/>
              </a:lnSpc>
            </a:pPr>
            <a:r>
              <a:rPr lang="en-US" sz="2200" dirty="0"/>
              <a:t>WBS 121.03.05 </a:t>
            </a:r>
            <a:r>
              <a:rPr lang="en-US" sz="2200" dirty="0" err="1"/>
              <a:t>Linac</a:t>
            </a:r>
            <a:r>
              <a:rPr lang="en-US" sz="2200" dirty="0"/>
              <a:t> - Power Supplies</a:t>
            </a:r>
          </a:p>
          <a:p>
            <a:pPr lvl="1" algn="just">
              <a:lnSpc>
                <a:spcPct val="90000"/>
              </a:lnSpc>
            </a:pPr>
            <a:r>
              <a:rPr lang="en-US" sz="2000" dirty="0"/>
              <a:t>There are several different systems each with there own requirements</a:t>
            </a:r>
          </a:p>
          <a:p>
            <a:pPr lvl="2" algn="just">
              <a:lnSpc>
                <a:spcPct val="90000"/>
              </a:lnSpc>
            </a:pPr>
            <a:r>
              <a:rPr lang="en-US" sz="1900" dirty="0"/>
              <a:t>All cryogenic magnets will require quench protection as well as bipolar switching modules to provide current for both solenoids and correctors</a:t>
            </a:r>
          </a:p>
          <a:p>
            <a:pPr lvl="3" algn="just">
              <a:lnSpc>
                <a:spcPct val="90000"/>
              </a:lnSpc>
            </a:pPr>
            <a:r>
              <a:rPr lang="en-US" sz="1700" dirty="0"/>
              <a:t>Solenoids operate up to 75 amps</a:t>
            </a:r>
          </a:p>
          <a:p>
            <a:pPr lvl="3" algn="just">
              <a:lnSpc>
                <a:spcPct val="90000"/>
              </a:lnSpc>
            </a:pPr>
            <a:r>
              <a:rPr lang="en-US" sz="1700" dirty="0"/>
              <a:t>Correctors operate up to 50 amps</a:t>
            </a:r>
          </a:p>
          <a:p>
            <a:pPr lvl="2" algn="just">
              <a:lnSpc>
                <a:spcPct val="90000"/>
              </a:lnSpc>
            </a:pPr>
            <a:r>
              <a:rPr lang="en-US" sz="1900" dirty="0"/>
              <a:t>Low Beta and High Beta warm Magnets</a:t>
            </a:r>
          </a:p>
          <a:p>
            <a:pPr lvl="3" algn="just">
              <a:lnSpc>
                <a:spcPct val="90000"/>
              </a:lnSpc>
            </a:pPr>
            <a:r>
              <a:rPr lang="en-US" sz="1700" dirty="0"/>
              <a:t>Forty Four Quadrupoles operate up to 100 amps</a:t>
            </a:r>
          </a:p>
          <a:p>
            <a:pPr lvl="3" algn="just">
              <a:lnSpc>
                <a:spcPct val="90000"/>
              </a:lnSpc>
            </a:pPr>
            <a:r>
              <a:rPr lang="en-US" sz="1700" dirty="0"/>
              <a:t>Forty Correctors operate up to +/- 10 amps</a:t>
            </a:r>
          </a:p>
          <a:p>
            <a:pPr lvl="2" algn="just">
              <a:lnSpc>
                <a:spcPct val="90000"/>
              </a:lnSpc>
            </a:pPr>
            <a:r>
              <a:rPr lang="en-US" sz="1900" dirty="0"/>
              <a:t>Beam Lines </a:t>
            </a:r>
          </a:p>
          <a:p>
            <a:pPr lvl="3" algn="just">
              <a:lnSpc>
                <a:spcPct val="90000"/>
              </a:lnSpc>
            </a:pPr>
            <a:r>
              <a:rPr lang="en-US" sz="1700" dirty="0"/>
              <a:t>Nine dipole circuits operate up to 500 amps</a:t>
            </a:r>
          </a:p>
          <a:p>
            <a:pPr lvl="3" algn="just">
              <a:lnSpc>
                <a:spcPct val="90000"/>
              </a:lnSpc>
            </a:pPr>
            <a:r>
              <a:rPr lang="en-US" sz="1700" dirty="0"/>
              <a:t>Eleven quadrupole circuits operate up to 150 amps</a:t>
            </a:r>
          </a:p>
          <a:p>
            <a:pPr lvl="3" algn="just">
              <a:lnSpc>
                <a:spcPct val="90000"/>
              </a:lnSpc>
            </a:pPr>
            <a:r>
              <a:rPr lang="en-US" sz="1700" dirty="0"/>
              <a:t>Fifty six corrector circuits operate up to +/-10 amps</a:t>
            </a:r>
          </a:p>
          <a:p>
            <a:pPr lvl="3" algn="just">
              <a:lnSpc>
                <a:spcPct val="90000"/>
              </a:lnSpc>
            </a:pPr>
            <a:r>
              <a:rPr lang="en-US" sz="1700" dirty="0"/>
              <a:t>Three specialty dipoles : fast dipole switch magnet,3 way septum magnet and beam dump sweep magnet</a:t>
            </a:r>
          </a:p>
          <a:p>
            <a:pPr>
              <a:lnSpc>
                <a:spcPct val="90000"/>
              </a:lnSpc>
            </a:pPr>
            <a:r>
              <a:rPr lang="en-US" sz="2200" dirty="0"/>
              <a:t>Warm </a:t>
            </a:r>
            <a:r>
              <a:rPr lang="en-US" sz="2200" dirty="0" err="1"/>
              <a:t>Linac</a:t>
            </a:r>
            <a:r>
              <a:rPr lang="en-US" sz="2200" dirty="0"/>
              <a:t>, Beam Transfer Line and Beam Absorber Line Magnets</a:t>
            </a:r>
          </a:p>
          <a:p>
            <a:pPr lvl="1">
              <a:lnSpc>
                <a:spcPct val="90000"/>
              </a:lnSpc>
            </a:pPr>
            <a:r>
              <a:rPr lang="en-US" sz="2100" dirty="0"/>
              <a:t>Minimize H- stripping due to magnetic bending</a:t>
            </a:r>
          </a:p>
          <a:p>
            <a:pPr lvl="2">
              <a:lnSpc>
                <a:spcPct val="90000"/>
              </a:lnSpc>
            </a:pPr>
            <a:r>
              <a:rPr lang="en-US" sz="1900" dirty="0"/>
              <a:t>The transfer line elements are designed for 1 GeV which limits the maximum dipole field to 2.8 </a:t>
            </a:r>
            <a:r>
              <a:rPr lang="en-US" sz="1900" dirty="0" err="1"/>
              <a:t>kG</a:t>
            </a:r>
            <a:endParaRPr lang="en-US" sz="1900" dirty="0"/>
          </a:p>
          <a:p>
            <a:pPr lvl="1">
              <a:lnSpc>
                <a:spcPct val="90000"/>
              </a:lnSpc>
            </a:pPr>
            <a:r>
              <a:rPr lang="en-US" sz="2100" dirty="0"/>
              <a:t>Magnets must be designed to provide appropriate focusing and steering as specified in the Preliminary Design Report</a:t>
            </a:r>
          </a:p>
          <a:p>
            <a:pPr marL="457200" lvl="1" indent="0">
              <a:buNone/>
            </a:pPr>
            <a:endParaRPr lang="en-US" dirty="0"/>
          </a:p>
        </p:txBody>
      </p:sp>
      <p:sp>
        <p:nvSpPr>
          <p:cNvPr id="11" name="TextBox 10">
            <a:extLst>
              <a:ext uri="{FF2B5EF4-FFF2-40B4-BE49-F238E27FC236}">
                <a16:creationId xmlns:a16="http://schemas.microsoft.com/office/drawing/2014/main" id="{A46AB8EA-00EA-4153-8807-8C1AD23215E5}"/>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spTree>
    <p:extLst>
      <p:ext uri="{BB962C8B-B14F-4D97-AF65-F5344CB8AC3E}">
        <p14:creationId xmlns:p14="http://schemas.microsoft.com/office/powerpoint/2010/main" val="3804254279"/>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0716 [Read-Only]" id="{B81737F8-D419-4D0C-9352-DF10F5D39923}" vid="{3CF56E4B-1339-4923-B68D-C89D45FFEC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45493</TotalTime>
  <Words>2238</Words>
  <Application>Microsoft Office PowerPoint</Application>
  <PresentationFormat>On-screen Show (4:3)</PresentationFormat>
  <Paragraphs>457</Paragraphs>
  <Slides>23</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1" baseType="lpstr">
      <vt:lpstr>ＭＳ Ｐゴシック</vt:lpstr>
      <vt:lpstr>Arial</vt:lpstr>
      <vt:lpstr>Calibri</vt:lpstr>
      <vt:lpstr>Geneva</vt:lpstr>
      <vt:lpstr>Helvetica</vt:lpstr>
      <vt:lpstr>Times New Roman</vt:lpstr>
      <vt:lpstr>Fermilab_PPT_090815</vt:lpstr>
      <vt:lpstr>Paintbrush Picture</vt:lpstr>
      <vt:lpstr>PowerPoint Presentation</vt:lpstr>
      <vt:lpstr>Outline</vt:lpstr>
      <vt:lpstr>About Me:</vt:lpstr>
      <vt:lpstr>Scope and Deliverables (PIP2IT Power Supply and TI)</vt:lpstr>
      <vt:lpstr>Scope and Deliverables (PIP-II Power Supply)</vt:lpstr>
      <vt:lpstr>Scope and Deliverables (Warm Linac Magnets)</vt:lpstr>
      <vt:lpstr>Scope and Deliverables (Beam Transfer Line)</vt:lpstr>
      <vt:lpstr>WBS L3 System Requirements</vt:lpstr>
      <vt:lpstr>WBS L3 System Requirements</vt:lpstr>
      <vt:lpstr>Interfaces</vt:lpstr>
      <vt:lpstr>Interfaces</vt:lpstr>
      <vt:lpstr>Preliminary Design and Design Maturity</vt:lpstr>
      <vt:lpstr>Preliminary Design and Design Maturity</vt:lpstr>
      <vt:lpstr>Preliminary Design and Design Maturity;Dipole</vt:lpstr>
      <vt:lpstr>Preliminary Design and Design Maturity;Dipole</vt:lpstr>
      <vt:lpstr>Preliminary Design and Design Maturity;Dipole</vt:lpstr>
      <vt:lpstr>Preliminary Design and Design Maturity; Switchers</vt:lpstr>
      <vt:lpstr>Progress to date( QPM Test w/cold SSR1 solenoid</vt:lpstr>
      <vt:lpstr>ESH</vt:lpstr>
      <vt:lpstr>Quality Management</vt:lpstr>
      <vt:lpstr>Risk Management</vt:lpstr>
      <vt:lpstr>Summary</vt:lpstr>
      <vt:lpstr>END</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Sandbox Studio</dc:creator>
  <cp:lastModifiedBy>Bruce M Hanna</cp:lastModifiedBy>
  <cp:revision>327</cp:revision>
  <cp:lastPrinted>2018-11-30T23:20:10Z</cp:lastPrinted>
  <dcterms:created xsi:type="dcterms:W3CDTF">2014-01-03T20:18:13Z</dcterms:created>
  <dcterms:modified xsi:type="dcterms:W3CDTF">2018-12-03T15:56:52Z</dcterms:modified>
</cp:coreProperties>
</file>