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6"/>
  </p:notesMasterIdLst>
  <p:handoutMasterIdLst>
    <p:handoutMasterId r:id="rId27"/>
  </p:handoutMasterIdLst>
  <p:sldIdLst>
    <p:sldId id="581" r:id="rId2"/>
    <p:sldId id="582" r:id="rId3"/>
    <p:sldId id="583" r:id="rId4"/>
    <p:sldId id="617" r:id="rId5"/>
    <p:sldId id="620" r:id="rId6"/>
    <p:sldId id="618" r:id="rId7"/>
    <p:sldId id="621" r:id="rId8"/>
    <p:sldId id="622" r:id="rId9"/>
    <p:sldId id="623" r:id="rId10"/>
    <p:sldId id="586" r:id="rId11"/>
    <p:sldId id="626" r:id="rId12"/>
    <p:sldId id="625" r:id="rId13"/>
    <p:sldId id="588" r:id="rId14"/>
    <p:sldId id="627" r:id="rId15"/>
    <p:sldId id="640" r:id="rId16"/>
    <p:sldId id="637" r:id="rId17"/>
    <p:sldId id="639" r:id="rId18"/>
    <p:sldId id="630" r:id="rId19"/>
    <p:sldId id="631" r:id="rId20"/>
    <p:sldId id="633" r:id="rId21"/>
    <p:sldId id="635" r:id="rId22"/>
    <p:sldId id="636" r:id="rId23"/>
    <p:sldId id="634" r:id="rId24"/>
    <p:sldId id="616" r:id="rId25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" initials="LM" lastIdx="5" clrIdx="0">
    <p:extLst>
      <p:ext uri="{19B8F6BF-5375-455C-9EA6-DF929625EA0E}">
        <p15:presenceInfo xmlns:p15="http://schemas.microsoft.com/office/powerpoint/2012/main" userId="Lia Mermin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008F8F"/>
    <a:srgbClr val="00FF00"/>
    <a:srgbClr val="F0F000"/>
    <a:srgbClr val="FC5454"/>
    <a:srgbClr val="00E1E1"/>
    <a:srgbClr val="50504E"/>
    <a:srgbClr val="4E4E4E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5" autoAdjust="0"/>
    <p:restoredTop sz="94660"/>
  </p:normalViewPr>
  <p:slideViewPr>
    <p:cSldViewPr snapToGrid="0" snapToObjects="1" showGuides="1">
      <p:cViewPr varScale="1">
        <p:scale>
          <a:sx n="104" d="100"/>
          <a:sy n="104" d="100"/>
        </p:scale>
        <p:origin x="1920" y="1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B04DDC-DD6D-4D46-86F2-81B11B985A17}" type="doc">
      <dgm:prSet loTypeId="urn:microsoft.com/office/officeart/2005/8/layout/radial5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558AA1-9397-439A-BC18-723DBDBEC3E1}">
      <dgm:prSet phldrT="[Text]"/>
      <dgm:spPr/>
      <dgm:t>
        <a:bodyPr/>
        <a:lstStyle/>
        <a:p>
          <a:r>
            <a:rPr lang="en-US" dirty="0"/>
            <a:t>WBS 121.4.02</a:t>
          </a:r>
        </a:p>
        <a:p>
          <a:r>
            <a:rPr lang="en-US" dirty="0"/>
            <a:t>WFE</a:t>
          </a:r>
        </a:p>
      </dgm:t>
    </dgm:pt>
    <dgm:pt modelId="{23761546-BAFB-4ECC-8454-89DA0AF02720}" type="parTrans" cxnId="{4E508B8E-8BE4-4BF4-85E1-2B20BF2028B1}">
      <dgm:prSet/>
      <dgm:spPr/>
      <dgm:t>
        <a:bodyPr/>
        <a:lstStyle/>
        <a:p>
          <a:endParaRPr lang="en-US"/>
        </a:p>
      </dgm:t>
    </dgm:pt>
    <dgm:pt modelId="{945A1720-A062-4A5B-9848-CB72B2021381}" type="sibTrans" cxnId="{4E508B8E-8BE4-4BF4-85E1-2B20BF2028B1}">
      <dgm:prSet/>
      <dgm:spPr/>
      <dgm:t>
        <a:bodyPr/>
        <a:lstStyle/>
        <a:p>
          <a:endParaRPr lang="en-US"/>
        </a:p>
      </dgm:t>
    </dgm:pt>
    <dgm:pt modelId="{64E270EA-A1EA-42B2-8CC9-25D5754E8AEF}">
      <dgm:prSet/>
      <dgm:spPr/>
      <dgm:t>
        <a:bodyPr/>
        <a:lstStyle/>
        <a:p>
          <a:endParaRPr lang="en-US" dirty="0"/>
        </a:p>
      </dgm:t>
    </dgm:pt>
    <dgm:pt modelId="{DB01F6D8-4BD7-4F4F-8B4C-CD8E9631051A}" type="parTrans" cxnId="{1D08F967-7481-4C57-9125-6456813A805B}">
      <dgm:prSet/>
      <dgm:spPr/>
      <dgm:t>
        <a:bodyPr/>
        <a:lstStyle/>
        <a:p>
          <a:endParaRPr lang="en-US"/>
        </a:p>
      </dgm:t>
    </dgm:pt>
    <dgm:pt modelId="{689DE2DD-9EC9-4F59-87A4-99A2C0CDA3D5}" type="sibTrans" cxnId="{1D08F967-7481-4C57-9125-6456813A805B}">
      <dgm:prSet/>
      <dgm:spPr/>
      <dgm:t>
        <a:bodyPr/>
        <a:lstStyle/>
        <a:p>
          <a:endParaRPr lang="en-US"/>
        </a:p>
      </dgm:t>
    </dgm:pt>
    <dgm:pt modelId="{66C6EC48-60A5-453A-B64C-8CF69F763763}">
      <dgm:prSet/>
      <dgm:spPr/>
      <dgm:t>
        <a:bodyPr/>
        <a:lstStyle/>
        <a:p>
          <a:r>
            <a:rPr lang="en-US" dirty="0"/>
            <a:t>WBS 121.2.03 SSR</a:t>
          </a:r>
        </a:p>
      </dgm:t>
    </dgm:pt>
    <dgm:pt modelId="{218206AB-7D0E-46A8-AC12-806BF668BBEF}" type="parTrans" cxnId="{9BD320A9-5E20-498C-BA0A-BD65B91B1D83}">
      <dgm:prSet/>
      <dgm:spPr/>
      <dgm:t>
        <a:bodyPr/>
        <a:lstStyle/>
        <a:p>
          <a:endParaRPr lang="en-US"/>
        </a:p>
      </dgm:t>
    </dgm:pt>
    <dgm:pt modelId="{60140BB5-2972-4C67-9999-9320AC56F6D1}" type="sibTrans" cxnId="{9BD320A9-5E20-498C-BA0A-BD65B91B1D83}">
      <dgm:prSet/>
      <dgm:spPr/>
      <dgm:t>
        <a:bodyPr/>
        <a:lstStyle/>
        <a:p>
          <a:endParaRPr lang="en-US"/>
        </a:p>
      </dgm:t>
    </dgm:pt>
    <dgm:pt modelId="{B6D29A7D-474A-4113-93EC-D4486E8E688A}">
      <dgm:prSet phldrT="[Text]"/>
      <dgm:spPr/>
      <dgm:t>
        <a:bodyPr/>
        <a:lstStyle/>
        <a:p>
          <a:r>
            <a:rPr lang="en-US" dirty="0"/>
            <a:t>WBS 121.2.02 HWR</a:t>
          </a:r>
        </a:p>
      </dgm:t>
    </dgm:pt>
    <dgm:pt modelId="{5BF7B035-5229-411B-AEC8-BE48B858FBDA}" type="parTrans" cxnId="{A4A28A4B-AF25-4A13-8BDC-8500718681DE}">
      <dgm:prSet/>
      <dgm:spPr/>
      <dgm:t>
        <a:bodyPr/>
        <a:lstStyle/>
        <a:p>
          <a:endParaRPr lang="en-US"/>
        </a:p>
      </dgm:t>
    </dgm:pt>
    <dgm:pt modelId="{633840AD-2552-42F8-B274-7B63DE773776}" type="sibTrans" cxnId="{A4A28A4B-AF25-4A13-8BDC-8500718681DE}">
      <dgm:prSet/>
      <dgm:spPr/>
      <dgm:t>
        <a:bodyPr/>
        <a:lstStyle/>
        <a:p>
          <a:endParaRPr lang="en-US"/>
        </a:p>
      </dgm:t>
    </dgm:pt>
    <dgm:pt modelId="{3395690E-7A4E-49D2-B950-4AAC88944E1A}">
      <dgm:prSet phldrT="[Text]"/>
      <dgm:spPr/>
      <dgm:t>
        <a:bodyPr/>
        <a:lstStyle/>
        <a:p>
          <a:r>
            <a:rPr lang="en-US" dirty="0"/>
            <a:t>WBS 121.3.03 HPRF</a:t>
          </a:r>
        </a:p>
      </dgm:t>
    </dgm:pt>
    <dgm:pt modelId="{E3AC2F64-E0CE-4566-8F19-45A1355891F1}" type="parTrans" cxnId="{FA2186E4-2B07-4958-8F65-7A314C514622}">
      <dgm:prSet/>
      <dgm:spPr/>
      <dgm:t>
        <a:bodyPr/>
        <a:lstStyle/>
        <a:p>
          <a:endParaRPr lang="en-US"/>
        </a:p>
      </dgm:t>
    </dgm:pt>
    <dgm:pt modelId="{36635FBB-03BD-4A50-9455-8948F4329014}" type="sibTrans" cxnId="{FA2186E4-2B07-4958-8F65-7A314C514622}">
      <dgm:prSet/>
      <dgm:spPr/>
      <dgm:t>
        <a:bodyPr/>
        <a:lstStyle/>
        <a:p>
          <a:endParaRPr lang="en-US"/>
        </a:p>
      </dgm:t>
    </dgm:pt>
    <dgm:pt modelId="{CD2814FF-A159-4A6D-BCEB-843A3316BE09}">
      <dgm:prSet phldrT="[Text]"/>
      <dgm:spPr/>
      <dgm:t>
        <a:bodyPr/>
        <a:lstStyle/>
        <a:p>
          <a:r>
            <a:rPr lang="en-US" dirty="0"/>
            <a:t>WBS 121.3.04 LLRF</a:t>
          </a:r>
        </a:p>
      </dgm:t>
    </dgm:pt>
    <dgm:pt modelId="{D3DD93B8-4373-4A44-BBC5-4D4E31F7A12B}" type="parTrans" cxnId="{ADFE4E8D-476E-4CD7-B25D-BCBE79FDE35A}">
      <dgm:prSet/>
      <dgm:spPr/>
      <dgm:t>
        <a:bodyPr/>
        <a:lstStyle/>
        <a:p>
          <a:endParaRPr lang="en-US"/>
        </a:p>
      </dgm:t>
    </dgm:pt>
    <dgm:pt modelId="{947AE62E-33CC-4BFC-AE4A-20FC44D2051C}" type="sibTrans" cxnId="{ADFE4E8D-476E-4CD7-B25D-BCBE79FDE35A}">
      <dgm:prSet/>
      <dgm:spPr/>
      <dgm:t>
        <a:bodyPr/>
        <a:lstStyle/>
        <a:p>
          <a:endParaRPr lang="en-US"/>
        </a:p>
      </dgm:t>
    </dgm:pt>
    <dgm:pt modelId="{579011D3-7EFF-4CD8-90B8-66D9155A1711}">
      <dgm:prSet phldrT="[Text]"/>
      <dgm:spPr/>
      <dgm:t>
        <a:bodyPr/>
        <a:lstStyle/>
        <a:p>
          <a:r>
            <a:rPr lang="en-US" dirty="0"/>
            <a:t>WBS 121.3.07 </a:t>
          </a:r>
          <a:r>
            <a:rPr lang="en-US" dirty="0" err="1"/>
            <a:t>Cntrl</a:t>
          </a:r>
          <a:r>
            <a:rPr lang="en-US" dirty="0"/>
            <a:t>.</a:t>
          </a:r>
        </a:p>
      </dgm:t>
    </dgm:pt>
    <dgm:pt modelId="{805AD256-978C-41B5-8210-0FEF59A1BD08}" type="parTrans" cxnId="{DA4FA6BB-7660-4A0D-9A3E-164046B74A76}">
      <dgm:prSet/>
      <dgm:spPr/>
      <dgm:t>
        <a:bodyPr/>
        <a:lstStyle/>
        <a:p>
          <a:endParaRPr lang="en-US"/>
        </a:p>
      </dgm:t>
    </dgm:pt>
    <dgm:pt modelId="{0805C379-126A-42C0-9539-3F1A94A5F63C}" type="sibTrans" cxnId="{DA4FA6BB-7660-4A0D-9A3E-164046B74A76}">
      <dgm:prSet/>
      <dgm:spPr/>
      <dgm:t>
        <a:bodyPr/>
        <a:lstStyle/>
        <a:p>
          <a:endParaRPr lang="en-US"/>
        </a:p>
      </dgm:t>
    </dgm:pt>
    <dgm:pt modelId="{584BCF23-5C0F-4BFF-B20B-27A8BF66F540}">
      <dgm:prSet phldrT="[Text]"/>
      <dgm:spPr/>
      <dgm:t>
        <a:bodyPr/>
        <a:lstStyle/>
        <a:p>
          <a:r>
            <a:rPr lang="en-US" dirty="0"/>
            <a:t>WBS 121.3.08 SS</a:t>
          </a:r>
        </a:p>
      </dgm:t>
    </dgm:pt>
    <dgm:pt modelId="{A7799ED4-1C4E-4684-BC06-4443A52072AA}" type="parTrans" cxnId="{A996AF55-9AF3-4519-A3C9-EC2576507101}">
      <dgm:prSet/>
      <dgm:spPr/>
      <dgm:t>
        <a:bodyPr/>
        <a:lstStyle/>
        <a:p>
          <a:endParaRPr lang="en-US"/>
        </a:p>
      </dgm:t>
    </dgm:pt>
    <dgm:pt modelId="{E103740B-0D6B-4C2A-88FE-FF44E9CA7A74}" type="sibTrans" cxnId="{A996AF55-9AF3-4519-A3C9-EC2576507101}">
      <dgm:prSet/>
      <dgm:spPr/>
      <dgm:t>
        <a:bodyPr/>
        <a:lstStyle/>
        <a:p>
          <a:endParaRPr lang="en-US"/>
        </a:p>
      </dgm:t>
    </dgm:pt>
    <dgm:pt modelId="{57C87AAD-502A-41FB-B88A-52E5FA78903C}">
      <dgm:prSet phldrT="[Text]"/>
      <dgm:spPr/>
      <dgm:t>
        <a:bodyPr/>
        <a:lstStyle/>
        <a:p>
          <a:r>
            <a:rPr lang="en-US" dirty="0"/>
            <a:t>WBS 121.4.04 </a:t>
          </a:r>
          <a:r>
            <a:rPr lang="en-US" dirty="0" err="1"/>
            <a:t>Bldg</a:t>
          </a:r>
          <a:r>
            <a:rPr lang="en-US" dirty="0"/>
            <a:t> </a:t>
          </a:r>
          <a:r>
            <a:rPr lang="en-US" dirty="0" err="1"/>
            <a:t>Infr</a:t>
          </a:r>
          <a:r>
            <a:rPr lang="en-US" dirty="0"/>
            <a:t>.</a:t>
          </a:r>
        </a:p>
      </dgm:t>
    </dgm:pt>
    <dgm:pt modelId="{1ABCAF7A-8212-4050-9490-6F946270E1DF}" type="parTrans" cxnId="{A99C9AF8-493E-48C4-930C-17EB445CD948}">
      <dgm:prSet/>
      <dgm:spPr/>
      <dgm:t>
        <a:bodyPr/>
        <a:lstStyle/>
        <a:p>
          <a:endParaRPr lang="en-US"/>
        </a:p>
      </dgm:t>
    </dgm:pt>
    <dgm:pt modelId="{830F05C4-B83F-4270-86EF-CA08F700BD8C}" type="sibTrans" cxnId="{A99C9AF8-493E-48C4-930C-17EB445CD948}">
      <dgm:prSet/>
      <dgm:spPr/>
      <dgm:t>
        <a:bodyPr/>
        <a:lstStyle/>
        <a:p>
          <a:endParaRPr lang="en-US"/>
        </a:p>
      </dgm:t>
    </dgm:pt>
    <dgm:pt modelId="{F765CFDA-4131-4CCC-8DB9-60C02B160F93}">
      <dgm:prSet phldrT="[Text]"/>
      <dgm:spPr/>
      <dgm:t>
        <a:bodyPr/>
        <a:lstStyle/>
        <a:p>
          <a:r>
            <a:rPr lang="en-US" dirty="0"/>
            <a:t>WBS 121.6.05 </a:t>
          </a:r>
          <a:r>
            <a:rPr lang="en-US" dirty="0" err="1"/>
            <a:t>Cmplx</a:t>
          </a:r>
          <a:endParaRPr lang="en-US" dirty="0"/>
        </a:p>
      </dgm:t>
    </dgm:pt>
    <dgm:pt modelId="{913AA6DF-3D4B-41C9-A9C1-2A429A84BA99}" type="parTrans" cxnId="{3B7A764F-7A28-4447-B2B1-3C7FEA869AB4}">
      <dgm:prSet/>
      <dgm:spPr/>
      <dgm:t>
        <a:bodyPr/>
        <a:lstStyle/>
        <a:p>
          <a:endParaRPr lang="en-US"/>
        </a:p>
      </dgm:t>
    </dgm:pt>
    <dgm:pt modelId="{1622746F-5175-4D74-B339-33D48CC8C28A}" type="sibTrans" cxnId="{3B7A764F-7A28-4447-B2B1-3C7FEA869AB4}">
      <dgm:prSet/>
      <dgm:spPr/>
      <dgm:t>
        <a:bodyPr/>
        <a:lstStyle/>
        <a:p>
          <a:endParaRPr lang="en-US"/>
        </a:p>
      </dgm:t>
    </dgm:pt>
    <dgm:pt modelId="{A5917624-A4C0-4E8C-A9EC-13CED060B7CB}">
      <dgm:prSet phldrT="[Text]"/>
      <dgm:spPr/>
      <dgm:t>
        <a:bodyPr/>
        <a:lstStyle/>
        <a:p>
          <a:r>
            <a:rPr lang="en-US" dirty="0"/>
            <a:t>WBS 121.3.06 Vac.</a:t>
          </a:r>
        </a:p>
      </dgm:t>
    </dgm:pt>
    <dgm:pt modelId="{40248F0F-BF1A-4AC4-BD03-AADCFF7EBBFD}" type="parTrans" cxnId="{BF18C3DD-D835-4480-83D2-3C5B8EDD88C3}">
      <dgm:prSet/>
      <dgm:spPr/>
      <dgm:t>
        <a:bodyPr/>
        <a:lstStyle/>
        <a:p>
          <a:endParaRPr lang="en-US"/>
        </a:p>
      </dgm:t>
    </dgm:pt>
    <dgm:pt modelId="{695FA44E-3645-4D16-B7BF-6BDDB039CDC2}" type="sibTrans" cxnId="{BF18C3DD-D835-4480-83D2-3C5B8EDD88C3}">
      <dgm:prSet/>
      <dgm:spPr/>
      <dgm:t>
        <a:bodyPr/>
        <a:lstStyle/>
        <a:p>
          <a:endParaRPr lang="en-US"/>
        </a:p>
      </dgm:t>
    </dgm:pt>
    <dgm:pt modelId="{BBBC74D3-8E2D-430C-989A-92972505D889}">
      <dgm:prSet phldrT="[Text]"/>
      <dgm:spPr/>
      <dgm:t>
        <a:bodyPr/>
        <a:lstStyle/>
        <a:p>
          <a:r>
            <a:rPr lang="en-US" dirty="0"/>
            <a:t>WBS 121.3.09 BI</a:t>
          </a:r>
        </a:p>
      </dgm:t>
    </dgm:pt>
    <dgm:pt modelId="{0F49302F-AE49-4830-BB3A-5E6D1D470C80}" type="parTrans" cxnId="{CBD1C366-6B7E-47C3-90FD-2541DF41F866}">
      <dgm:prSet/>
      <dgm:spPr/>
      <dgm:t>
        <a:bodyPr/>
        <a:lstStyle/>
        <a:p>
          <a:endParaRPr lang="en-US"/>
        </a:p>
      </dgm:t>
    </dgm:pt>
    <dgm:pt modelId="{54F463F4-5480-496F-8FEC-8CBA6BDAF082}" type="sibTrans" cxnId="{CBD1C366-6B7E-47C3-90FD-2541DF41F866}">
      <dgm:prSet/>
      <dgm:spPr/>
      <dgm:t>
        <a:bodyPr/>
        <a:lstStyle/>
        <a:p>
          <a:endParaRPr lang="en-US"/>
        </a:p>
      </dgm:t>
    </dgm:pt>
    <dgm:pt modelId="{AEE286FA-BEEC-4AC4-92DB-84409BFD1F35}" type="pres">
      <dgm:prSet presAssocID="{1FB04DDC-DD6D-4D46-86F2-81B11B985A1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54646A7-B321-4ECB-91AA-F5FD84688C0B}" type="pres">
      <dgm:prSet presAssocID="{58558AA1-9397-439A-BC18-723DBDBEC3E1}" presName="centerShape" presStyleLbl="node0" presStyleIdx="0" presStyleCnt="1" custScaleX="90909" custScaleY="90909"/>
      <dgm:spPr/>
    </dgm:pt>
    <dgm:pt modelId="{B0B8A574-9BC3-4568-8A94-95F15096A611}" type="pres">
      <dgm:prSet presAssocID="{913AA6DF-3D4B-41C9-A9C1-2A429A84BA99}" presName="parTrans" presStyleLbl="sibTrans2D1" presStyleIdx="0" presStyleCnt="10" custScaleX="142828"/>
      <dgm:spPr>
        <a:prstGeom prst="leftArrow">
          <a:avLst/>
        </a:prstGeom>
      </dgm:spPr>
    </dgm:pt>
    <dgm:pt modelId="{846A1D1F-5D49-4BBB-B5E2-25BB0BF9DBE5}" type="pres">
      <dgm:prSet presAssocID="{913AA6DF-3D4B-41C9-A9C1-2A429A84BA99}" presName="connectorText" presStyleLbl="sibTrans2D1" presStyleIdx="0" presStyleCnt="10"/>
      <dgm:spPr/>
    </dgm:pt>
    <dgm:pt modelId="{7FC5D182-9D13-4893-9BEE-856616BD7ECA}" type="pres">
      <dgm:prSet presAssocID="{F765CFDA-4131-4CCC-8DB9-60C02B160F93}" presName="node" presStyleLbl="node1" presStyleIdx="0" presStyleCnt="10">
        <dgm:presLayoutVars>
          <dgm:bulletEnabled val="1"/>
        </dgm:presLayoutVars>
      </dgm:prSet>
      <dgm:spPr/>
    </dgm:pt>
    <dgm:pt modelId="{DE58A4C2-2240-4111-8493-B0E375F269F4}" type="pres">
      <dgm:prSet presAssocID="{1ABCAF7A-8212-4050-9490-6F946270E1DF}" presName="parTrans" presStyleLbl="sibTrans2D1" presStyleIdx="1" presStyleCnt="10" custScaleX="142828"/>
      <dgm:spPr>
        <a:prstGeom prst="leftArrow">
          <a:avLst/>
        </a:prstGeom>
      </dgm:spPr>
    </dgm:pt>
    <dgm:pt modelId="{01801C8C-4011-4606-AFB2-3808AF2CBA02}" type="pres">
      <dgm:prSet presAssocID="{1ABCAF7A-8212-4050-9490-6F946270E1DF}" presName="connectorText" presStyleLbl="sibTrans2D1" presStyleIdx="1" presStyleCnt="10"/>
      <dgm:spPr/>
    </dgm:pt>
    <dgm:pt modelId="{B673DACE-33A9-45A7-87D2-24FAC3AAFFFE}" type="pres">
      <dgm:prSet presAssocID="{57C87AAD-502A-41FB-B88A-52E5FA78903C}" presName="node" presStyleLbl="node1" presStyleIdx="1" presStyleCnt="10">
        <dgm:presLayoutVars>
          <dgm:bulletEnabled val="1"/>
        </dgm:presLayoutVars>
      </dgm:prSet>
      <dgm:spPr/>
    </dgm:pt>
    <dgm:pt modelId="{C1D25B43-17CD-4759-9CD0-5581C5766405}" type="pres">
      <dgm:prSet presAssocID="{0F49302F-AE49-4830-BB3A-5E6D1D470C80}" presName="parTrans" presStyleLbl="sibTrans2D1" presStyleIdx="2" presStyleCnt="10" custScaleX="142828"/>
      <dgm:spPr>
        <a:prstGeom prst="leftRightArrow">
          <a:avLst/>
        </a:prstGeom>
      </dgm:spPr>
    </dgm:pt>
    <dgm:pt modelId="{8FD4DC3F-9980-4AF6-BA26-39F76CBADBCD}" type="pres">
      <dgm:prSet presAssocID="{0F49302F-AE49-4830-BB3A-5E6D1D470C80}" presName="connectorText" presStyleLbl="sibTrans2D1" presStyleIdx="2" presStyleCnt="10"/>
      <dgm:spPr/>
    </dgm:pt>
    <dgm:pt modelId="{7B283969-3FF8-4DA1-A763-9EBB3F777531}" type="pres">
      <dgm:prSet presAssocID="{BBBC74D3-8E2D-430C-989A-92972505D889}" presName="node" presStyleLbl="node1" presStyleIdx="2" presStyleCnt="10">
        <dgm:presLayoutVars>
          <dgm:bulletEnabled val="1"/>
        </dgm:presLayoutVars>
      </dgm:prSet>
      <dgm:spPr/>
    </dgm:pt>
    <dgm:pt modelId="{7C0A61DA-C705-49D3-91E3-5E09D449280D}" type="pres">
      <dgm:prSet presAssocID="{A7799ED4-1C4E-4684-BC06-4443A52072AA}" presName="parTrans" presStyleLbl="sibTrans2D1" presStyleIdx="3" presStyleCnt="10" custScaleX="142828"/>
      <dgm:spPr>
        <a:prstGeom prst="rightArrow">
          <a:avLst/>
        </a:prstGeom>
      </dgm:spPr>
    </dgm:pt>
    <dgm:pt modelId="{6A8EB6DD-AB0E-4B73-9016-4FF81993A827}" type="pres">
      <dgm:prSet presAssocID="{A7799ED4-1C4E-4684-BC06-4443A52072AA}" presName="connectorText" presStyleLbl="sibTrans2D1" presStyleIdx="3" presStyleCnt="10"/>
      <dgm:spPr/>
    </dgm:pt>
    <dgm:pt modelId="{BE621C6E-4AD1-4D61-A82D-34BD39403BF1}" type="pres">
      <dgm:prSet presAssocID="{584BCF23-5C0F-4BFF-B20B-27A8BF66F540}" presName="node" presStyleLbl="node1" presStyleIdx="3" presStyleCnt="10">
        <dgm:presLayoutVars>
          <dgm:bulletEnabled val="1"/>
        </dgm:presLayoutVars>
      </dgm:prSet>
      <dgm:spPr/>
    </dgm:pt>
    <dgm:pt modelId="{5360159E-B8EA-419F-82FC-B671422D87C2}" type="pres">
      <dgm:prSet presAssocID="{805AD256-978C-41B5-8210-0FEF59A1BD08}" presName="parTrans" presStyleLbl="sibTrans2D1" presStyleIdx="4" presStyleCnt="10" custScaleX="142828"/>
      <dgm:spPr>
        <a:prstGeom prst="leftRightArrow">
          <a:avLst/>
        </a:prstGeom>
      </dgm:spPr>
    </dgm:pt>
    <dgm:pt modelId="{A0C7D8E0-6973-4EF6-8BD4-40F1548C675A}" type="pres">
      <dgm:prSet presAssocID="{805AD256-978C-41B5-8210-0FEF59A1BD08}" presName="connectorText" presStyleLbl="sibTrans2D1" presStyleIdx="4" presStyleCnt="10"/>
      <dgm:spPr/>
    </dgm:pt>
    <dgm:pt modelId="{453D1C81-87B4-48C6-AD3F-F0F86737FA86}" type="pres">
      <dgm:prSet presAssocID="{579011D3-7EFF-4CD8-90B8-66D9155A1711}" presName="node" presStyleLbl="node1" presStyleIdx="4" presStyleCnt="10">
        <dgm:presLayoutVars>
          <dgm:bulletEnabled val="1"/>
        </dgm:presLayoutVars>
      </dgm:prSet>
      <dgm:spPr/>
    </dgm:pt>
    <dgm:pt modelId="{E9903D3D-CA34-4647-9C92-C3CD8DF0C7B1}" type="pres">
      <dgm:prSet presAssocID="{40248F0F-BF1A-4AC4-BD03-AADCFF7EBBFD}" presName="parTrans" presStyleLbl="sibTrans2D1" presStyleIdx="5" presStyleCnt="10" custScaleX="142828"/>
      <dgm:spPr>
        <a:prstGeom prst="leftArrow">
          <a:avLst/>
        </a:prstGeom>
      </dgm:spPr>
    </dgm:pt>
    <dgm:pt modelId="{62DDE3BF-D39A-4273-A62F-C89E32AF67C5}" type="pres">
      <dgm:prSet presAssocID="{40248F0F-BF1A-4AC4-BD03-AADCFF7EBBFD}" presName="connectorText" presStyleLbl="sibTrans2D1" presStyleIdx="5" presStyleCnt="10"/>
      <dgm:spPr/>
    </dgm:pt>
    <dgm:pt modelId="{54A34AF7-CF5C-4402-BB0A-0B1FA07AD2B9}" type="pres">
      <dgm:prSet presAssocID="{A5917624-A4C0-4E8C-A9EC-13CED060B7CB}" presName="node" presStyleLbl="node1" presStyleIdx="5" presStyleCnt="10">
        <dgm:presLayoutVars>
          <dgm:bulletEnabled val="1"/>
        </dgm:presLayoutVars>
      </dgm:prSet>
      <dgm:spPr/>
    </dgm:pt>
    <dgm:pt modelId="{60643361-14C2-4835-A501-853D5D032712}" type="pres">
      <dgm:prSet presAssocID="{D3DD93B8-4373-4A44-BBC5-4D4E31F7A12B}" presName="parTrans" presStyleLbl="sibTrans2D1" presStyleIdx="6" presStyleCnt="10" custScaleX="143391"/>
      <dgm:spPr>
        <a:prstGeom prst="leftRightArrow">
          <a:avLst/>
        </a:prstGeom>
      </dgm:spPr>
    </dgm:pt>
    <dgm:pt modelId="{9D07E978-04FF-4D8F-9361-AE50BFA011C9}" type="pres">
      <dgm:prSet presAssocID="{D3DD93B8-4373-4A44-BBC5-4D4E31F7A12B}" presName="connectorText" presStyleLbl="sibTrans2D1" presStyleIdx="6" presStyleCnt="10"/>
      <dgm:spPr/>
    </dgm:pt>
    <dgm:pt modelId="{E877E957-81A8-441A-B7C2-38E0E8C1BC88}" type="pres">
      <dgm:prSet presAssocID="{CD2814FF-A159-4A6D-BCEB-843A3316BE09}" presName="node" presStyleLbl="node1" presStyleIdx="6" presStyleCnt="10">
        <dgm:presLayoutVars>
          <dgm:bulletEnabled val="1"/>
        </dgm:presLayoutVars>
      </dgm:prSet>
      <dgm:spPr/>
    </dgm:pt>
    <dgm:pt modelId="{1B26DD35-BE01-4C28-B461-F559F5065BA7}" type="pres">
      <dgm:prSet presAssocID="{E3AC2F64-E0CE-4566-8F19-45A1355891F1}" presName="parTrans" presStyleLbl="sibTrans2D1" presStyleIdx="7" presStyleCnt="10" custScaleX="142828"/>
      <dgm:spPr>
        <a:prstGeom prst="leftRightArrow">
          <a:avLst/>
        </a:prstGeom>
      </dgm:spPr>
    </dgm:pt>
    <dgm:pt modelId="{F8E9E12D-9D8B-4DCC-97CF-C5D9CCBDF575}" type="pres">
      <dgm:prSet presAssocID="{E3AC2F64-E0CE-4566-8F19-45A1355891F1}" presName="connectorText" presStyleLbl="sibTrans2D1" presStyleIdx="7" presStyleCnt="10"/>
      <dgm:spPr/>
    </dgm:pt>
    <dgm:pt modelId="{816C45E0-D68E-4BA1-A2BF-B48458E2105A}" type="pres">
      <dgm:prSet presAssocID="{3395690E-7A4E-49D2-B950-4AAC88944E1A}" presName="node" presStyleLbl="node1" presStyleIdx="7" presStyleCnt="10">
        <dgm:presLayoutVars>
          <dgm:bulletEnabled val="1"/>
        </dgm:presLayoutVars>
      </dgm:prSet>
      <dgm:spPr/>
    </dgm:pt>
    <dgm:pt modelId="{E54F38E2-F309-4D86-ABBE-DF5354ABEC78}" type="pres">
      <dgm:prSet presAssocID="{218206AB-7D0E-46A8-AC12-806BF668BBEF}" presName="parTrans" presStyleLbl="sibTrans2D1" presStyleIdx="8" presStyleCnt="10" custScaleX="142828"/>
      <dgm:spPr>
        <a:prstGeom prst="rightArrow">
          <a:avLst/>
        </a:prstGeom>
      </dgm:spPr>
    </dgm:pt>
    <dgm:pt modelId="{2ACC8E27-BD14-4D68-87D2-57C1E25D1B71}" type="pres">
      <dgm:prSet presAssocID="{218206AB-7D0E-46A8-AC12-806BF668BBEF}" presName="connectorText" presStyleLbl="sibTrans2D1" presStyleIdx="8" presStyleCnt="10"/>
      <dgm:spPr/>
    </dgm:pt>
    <dgm:pt modelId="{9D6FB73C-AD68-453A-BA81-663450F6BEAE}" type="pres">
      <dgm:prSet presAssocID="{66C6EC48-60A5-453A-B64C-8CF69F763763}" presName="node" presStyleLbl="node1" presStyleIdx="8" presStyleCnt="10">
        <dgm:presLayoutVars>
          <dgm:bulletEnabled val="1"/>
        </dgm:presLayoutVars>
      </dgm:prSet>
      <dgm:spPr/>
    </dgm:pt>
    <dgm:pt modelId="{983B4C97-8D56-43C8-A0B0-DA53E8A3E1AA}" type="pres">
      <dgm:prSet presAssocID="{5BF7B035-5229-411B-AEC8-BE48B858FBDA}" presName="parTrans" presStyleLbl="sibTrans2D1" presStyleIdx="9" presStyleCnt="10" custScaleX="142828"/>
      <dgm:spPr>
        <a:prstGeom prst="rightArrow">
          <a:avLst/>
        </a:prstGeom>
      </dgm:spPr>
    </dgm:pt>
    <dgm:pt modelId="{DF042649-D1E6-4B81-84E9-CFB6F2F504A7}" type="pres">
      <dgm:prSet presAssocID="{5BF7B035-5229-411B-AEC8-BE48B858FBDA}" presName="connectorText" presStyleLbl="sibTrans2D1" presStyleIdx="9" presStyleCnt="10"/>
      <dgm:spPr/>
    </dgm:pt>
    <dgm:pt modelId="{2BADF194-AB13-449F-8307-0FA1AAAE7F11}" type="pres">
      <dgm:prSet presAssocID="{B6D29A7D-474A-4113-93EC-D4486E8E688A}" presName="node" presStyleLbl="node1" presStyleIdx="9" presStyleCnt="10">
        <dgm:presLayoutVars>
          <dgm:bulletEnabled val="1"/>
        </dgm:presLayoutVars>
      </dgm:prSet>
      <dgm:spPr/>
    </dgm:pt>
  </dgm:ptLst>
  <dgm:cxnLst>
    <dgm:cxn modelId="{E1E66005-4462-4FFA-ACB8-BF1C94A112A3}" type="presOf" srcId="{58558AA1-9397-439A-BC18-723DBDBEC3E1}" destId="{954646A7-B321-4ECB-91AA-F5FD84688C0B}" srcOrd="0" destOrd="0" presId="urn:microsoft.com/office/officeart/2005/8/layout/radial5"/>
    <dgm:cxn modelId="{EC88E109-E89E-40F5-9AEF-9FB454F5B0A0}" type="presOf" srcId="{584BCF23-5C0F-4BFF-B20B-27A8BF66F540}" destId="{BE621C6E-4AD1-4D61-A82D-34BD39403BF1}" srcOrd="0" destOrd="0" presId="urn:microsoft.com/office/officeart/2005/8/layout/radial5"/>
    <dgm:cxn modelId="{02878212-C3AD-4CE9-91E0-C806F8CC7F26}" type="presOf" srcId="{5BF7B035-5229-411B-AEC8-BE48B858FBDA}" destId="{DF042649-D1E6-4B81-84E9-CFB6F2F504A7}" srcOrd="1" destOrd="0" presId="urn:microsoft.com/office/officeart/2005/8/layout/radial5"/>
    <dgm:cxn modelId="{364A5A13-4626-48AA-937C-0D4390E660ED}" type="presOf" srcId="{1ABCAF7A-8212-4050-9490-6F946270E1DF}" destId="{DE58A4C2-2240-4111-8493-B0E375F269F4}" srcOrd="0" destOrd="0" presId="urn:microsoft.com/office/officeart/2005/8/layout/radial5"/>
    <dgm:cxn modelId="{219C0F16-8376-4E2D-970E-C57BE6633F1B}" type="presOf" srcId="{B6D29A7D-474A-4113-93EC-D4486E8E688A}" destId="{2BADF194-AB13-449F-8307-0FA1AAAE7F11}" srcOrd="0" destOrd="0" presId="urn:microsoft.com/office/officeart/2005/8/layout/radial5"/>
    <dgm:cxn modelId="{E67FF71B-1BA4-4C2A-AD72-28E13BF31DD0}" type="presOf" srcId="{A7799ED4-1C4E-4684-BC06-4443A52072AA}" destId="{6A8EB6DD-AB0E-4B73-9016-4FF81993A827}" srcOrd="1" destOrd="0" presId="urn:microsoft.com/office/officeart/2005/8/layout/radial5"/>
    <dgm:cxn modelId="{75161528-E2B3-403D-9E93-5C8F629BA3D6}" type="presOf" srcId="{66C6EC48-60A5-453A-B64C-8CF69F763763}" destId="{9D6FB73C-AD68-453A-BA81-663450F6BEAE}" srcOrd="0" destOrd="0" presId="urn:microsoft.com/office/officeart/2005/8/layout/radial5"/>
    <dgm:cxn modelId="{6AA8E631-91D2-4ABF-8899-B6142B02A78B}" type="presOf" srcId="{579011D3-7EFF-4CD8-90B8-66D9155A1711}" destId="{453D1C81-87B4-48C6-AD3F-F0F86737FA86}" srcOrd="0" destOrd="0" presId="urn:microsoft.com/office/officeart/2005/8/layout/radial5"/>
    <dgm:cxn modelId="{839A8034-2870-42C9-B54C-66DC17F8A639}" type="presOf" srcId="{218206AB-7D0E-46A8-AC12-806BF668BBEF}" destId="{E54F38E2-F309-4D86-ABBE-DF5354ABEC78}" srcOrd="0" destOrd="0" presId="urn:microsoft.com/office/officeart/2005/8/layout/radial5"/>
    <dgm:cxn modelId="{BF868739-153F-479C-BF4A-27A677A9A8A6}" type="presOf" srcId="{40248F0F-BF1A-4AC4-BD03-AADCFF7EBBFD}" destId="{62DDE3BF-D39A-4273-A62F-C89E32AF67C5}" srcOrd="1" destOrd="0" presId="urn:microsoft.com/office/officeart/2005/8/layout/radial5"/>
    <dgm:cxn modelId="{F4192B3B-9E58-4C46-9160-21ED838C4E62}" type="presOf" srcId="{E3AC2F64-E0CE-4566-8F19-45A1355891F1}" destId="{F8E9E12D-9D8B-4DCC-97CF-C5D9CCBDF575}" srcOrd="1" destOrd="0" presId="urn:microsoft.com/office/officeart/2005/8/layout/radial5"/>
    <dgm:cxn modelId="{E60F763C-6A3A-40AD-8FC0-CB637D573291}" type="presOf" srcId="{805AD256-978C-41B5-8210-0FEF59A1BD08}" destId="{5360159E-B8EA-419F-82FC-B671422D87C2}" srcOrd="0" destOrd="0" presId="urn:microsoft.com/office/officeart/2005/8/layout/radial5"/>
    <dgm:cxn modelId="{F8D72540-E0D9-45B0-BCE6-739C500E9EC5}" type="presOf" srcId="{57C87AAD-502A-41FB-B88A-52E5FA78903C}" destId="{B673DACE-33A9-45A7-87D2-24FAC3AAFFFE}" srcOrd="0" destOrd="0" presId="urn:microsoft.com/office/officeart/2005/8/layout/radial5"/>
    <dgm:cxn modelId="{55829D5E-588D-41E8-99EB-71A291BD4E14}" type="presOf" srcId="{A7799ED4-1C4E-4684-BC06-4443A52072AA}" destId="{7C0A61DA-C705-49D3-91E3-5E09D449280D}" srcOrd="0" destOrd="0" presId="urn:microsoft.com/office/officeart/2005/8/layout/radial5"/>
    <dgm:cxn modelId="{F117B045-04D5-4F26-A6B4-5BED407CAF71}" type="presOf" srcId="{F765CFDA-4131-4CCC-8DB9-60C02B160F93}" destId="{7FC5D182-9D13-4893-9BEE-856616BD7ECA}" srcOrd="0" destOrd="0" presId="urn:microsoft.com/office/officeart/2005/8/layout/radial5"/>
    <dgm:cxn modelId="{CBD1C366-6B7E-47C3-90FD-2541DF41F866}" srcId="{58558AA1-9397-439A-BC18-723DBDBEC3E1}" destId="{BBBC74D3-8E2D-430C-989A-92972505D889}" srcOrd="2" destOrd="0" parTransId="{0F49302F-AE49-4830-BB3A-5E6D1D470C80}" sibTransId="{54F463F4-5480-496F-8FEC-8CBA6BDAF082}"/>
    <dgm:cxn modelId="{1D08F967-7481-4C57-9125-6456813A805B}" srcId="{1FB04DDC-DD6D-4D46-86F2-81B11B985A17}" destId="{64E270EA-A1EA-42B2-8CC9-25D5754E8AEF}" srcOrd="1" destOrd="0" parTransId="{DB01F6D8-4BD7-4F4F-8B4C-CD8E9631051A}" sibTransId="{689DE2DD-9EC9-4F59-87A4-99A2C0CDA3D5}"/>
    <dgm:cxn modelId="{478A884B-C6D0-4395-99A7-816708B17F69}" type="presOf" srcId="{BBBC74D3-8E2D-430C-989A-92972505D889}" destId="{7B283969-3FF8-4DA1-A763-9EBB3F777531}" srcOrd="0" destOrd="0" presId="urn:microsoft.com/office/officeart/2005/8/layout/radial5"/>
    <dgm:cxn modelId="{A4A28A4B-AF25-4A13-8BDC-8500718681DE}" srcId="{58558AA1-9397-439A-BC18-723DBDBEC3E1}" destId="{B6D29A7D-474A-4113-93EC-D4486E8E688A}" srcOrd="9" destOrd="0" parTransId="{5BF7B035-5229-411B-AEC8-BE48B858FBDA}" sibTransId="{633840AD-2552-42F8-B274-7B63DE773776}"/>
    <dgm:cxn modelId="{3B7A764F-7A28-4447-B2B1-3C7FEA869AB4}" srcId="{58558AA1-9397-439A-BC18-723DBDBEC3E1}" destId="{F765CFDA-4131-4CCC-8DB9-60C02B160F93}" srcOrd="0" destOrd="0" parTransId="{913AA6DF-3D4B-41C9-A9C1-2A429A84BA99}" sibTransId="{1622746F-5175-4D74-B339-33D48CC8C28A}"/>
    <dgm:cxn modelId="{2BB9A570-57F4-404D-B9FE-2AA1EB831D5E}" type="presOf" srcId="{CD2814FF-A159-4A6D-BCEB-843A3316BE09}" destId="{E877E957-81A8-441A-B7C2-38E0E8C1BC88}" srcOrd="0" destOrd="0" presId="urn:microsoft.com/office/officeart/2005/8/layout/radial5"/>
    <dgm:cxn modelId="{5BAC9F72-7B0C-4F4C-9F50-57B36AEB5A9C}" type="presOf" srcId="{1ABCAF7A-8212-4050-9490-6F946270E1DF}" destId="{01801C8C-4011-4606-AFB2-3808AF2CBA02}" srcOrd="1" destOrd="0" presId="urn:microsoft.com/office/officeart/2005/8/layout/radial5"/>
    <dgm:cxn modelId="{A996AF55-9AF3-4519-A3C9-EC2576507101}" srcId="{58558AA1-9397-439A-BC18-723DBDBEC3E1}" destId="{584BCF23-5C0F-4BFF-B20B-27A8BF66F540}" srcOrd="3" destOrd="0" parTransId="{A7799ED4-1C4E-4684-BC06-4443A52072AA}" sibTransId="{E103740B-0D6B-4C2A-88FE-FF44E9CA7A74}"/>
    <dgm:cxn modelId="{E6429057-46D5-436A-BD15-D80323BB38F3}" type="presOf" srcId="{5BF7B035-5229-411B-AEC8-BE48B858FBDA}" destId="{983B4C97-8D56-43C8-A0B0-DA53E8A3E1AA}" srcOrd="0" destOrd="0" presId="urn:microsoft.com/office/officeart/2005/8/layout/radial5"/>
    <dgm:cxn modelId="{B85B1681-70A2-4D96-8ABC-41CFF94DDBD0}" type="presOf" srcId="{1FB04DDC-DD6D-4D46-86F2-81B11B985A17}" destId="{AEE286FA-BEEC-4AC4-92DB-84409BFD1F35}" srcOrd="0" destOrd="0" presId="urn:microsoft.com/office/officeart/2005/8/layout/radial5"/>
    <dgm:cxn modelId="{117EE987-1089-41C4-B4AD-7ACD4254C79C}" type="presOf" srcId="{218206AB-7D0E-46A8-AC12-806BF668BBEF}" destId="{2ACC8E27-BD14-4D68-87D2-57C1E25D1B71}" srcOrd="1" destOrd="0" presId="urn:microsoft.com/office/officeart/2005/8/layout/radial5"/>
    <dgm:cxn modelId="{ADFE4E8D-476E-4CD7-B25D-BCBE79FDE35A}" srcId="{58558AA1-9397-439A-BC18-723DBDBEC3E1}" destId="{CD2814FF-A159-4A6D-BCEB-843A3316BE09}" srcOrd="6" destOrd="0" parTransId="{D3DD93B8-4373-4A44-BBC5-4D4E31F7A12B}" sibTransId="{947AE62E-33CC-4BFC-AE4A-20FC44D2051C}"/>
    <dgm:cxn modelId="{4E508B8E-8BE4-4BF4-85E1-2B20BF2028B1}" srcId="{1FB04DDC-DD6D-4D46-86F2-81B11B985A17}" destId="{58558AA1-9397-439A-BC18-723DBDBEC3E1}" srcOrd="0" destOrd="0" parTransId="{23761546-BAFB-4ECC-8454-89DA0AF02720}" sibTransId="{945A1720-A062-4A5B-9848-CB72B2021381}"/>
    <dgm:cxn modelId="{9933178F-273B-4020-B0AD-157F0B141DCD}" type="presOf" srcId="{0F49302F-AE49-4830-BB3A-5E6D1D470C80}" destId="{8FD4DC3F-9980-4AF6-BA26-39F76CBADBCD}" srcOrd="1" destOrd="0" presId="urn:microsoft.com/office/officeart/2005/8/layout/radial5"/>
    <dgm:cxn modelId="{A7345192-6123-4232-AB89-9E92E65C234C}" type="presOf" srcId="{913AA6DF-3D4B-41C9-A9C1-2A429A84BA99}" destId="{846A1D1F-5D49-4BBB-B5E2-25BB0BF9DBE5}" srcOrd="1" destOrd="0" presId="urn:microsoft.com/office/officeart/2005/8/layout/radial5"/>
    <dgm:cxn modelId="{36E20CA0-C4F2-401B-8F2B-184D6A4E15C6}" type="presOf" srcId="{E3AC2F64-E0CE-4566-8F19-45A1355891F1}" destId="{1B26DD35-BE01-4C28-B461-F559F5065BA7}" srcOrd="0" destOrd="0" presId="urn:microsoft.com/office/officeart/2005/8/layout/radial5"/>
    <dgm:cxn modelId="{54D6F8A2-2A41-4FD7-8D49-4F35BA086902}" type="presOf" srcId="{D3DD93B8-4373-4A44-BBC5-4D4E31F7A12B}" destId="{60643361-14C2-4835-A501-853D5D032712}" srcOrd="0" destOrd="0" presId="urn:microsoft.com/office/officeart/2005/8/layout/radial5"/>
    <dgm:cxn modelId="{9BD320A9-5E20-498C-BA0A-BD65B91B1D83}" srcId="{58558AA1-9397-439A-BC18-723DBDBEC3E1}" destId="{66C6EC48-60A5-453A-B64C-8CF69F763763}" srcOrd="8" destOrd="0" parTransId="{218206AB-7D0E-46A8-AC12-806BF668BBEF}" sibTransId="{60140BB5-2972-4C67-9999-9320AC56F6D1}"/>
    <dgm:cxn modelId="{283A79B7-C95A-41BF-AB04-232711B1B10E}" type="presOf" srcId="{805AD256-978C-41B5-8210-0FEF59A1BD08}" destId="{A0C7D8E0-6973-4EF6-8BD4-40F1548C675A}" srcOrd="1" destOrd="0" presId="urn:microsoft.com/office/officeart/2005/8/layout/radial5"/>
    <dgm:cxn modelId="{DA4FA6BB-7660-4A0D-9A3E-164046B74A76}" srcId="{58558AA1-9397-439A-BC18-723DBDBEC3E1}" destId="{579011D3-7EFF-4CD8-90B8-66D9155A1711}" srcOrd="4" destOrd="0" parTransId="{805AD256-978C-41B5-8210-0FEF59A1BD08}" sibTransId="{0805C379-126A-42C0-9539-3F1A94A5F63C}"/>
    <dgm:cxn modelId="{28B3DEC8-81B6-482C-ADB5-4C7EFEBB7F3E}" type="presOf" srcId="{40248F0F-BF1A-4AC4-BD03-AADCFF7EBBFD}" destId="{E9903D3D-CA34-4647-9C92-C3CD8DF0C7B1}" srcOrd="0" destOrd="0" presId="urn:microsoft.com/office/officeart/2005/8/layout/radial5"/>
    <dgm:cxn modelId="{8621FCD0-BA3D-4E0D-ACD3-521D077C7CF9}" type="presOf" srcId="{3395690E-7A4E-49D2-B950-4AAC88944E1A}" destId="{816C45E0-D68E-4BA1-A2BF-B48458E2105A}" srcOrd="0" destOrd="0" presId="urn:microsoft.com/office/officeart/2005/8/layout/radial5"/>
    <dgm:cxn modelId="{CF3265D3-33DF-40BA-81A8-3D7E18659A20}" type="presOf" srcId="{913AA6DF-3D4B-41C9-A9C1-2A429A84BA99}" destId="{B0B8A574-9BC3-4568-8A94-95F15096A611}" srcOrd="0" destOrd="0" presId="urn:microsoft.com/office/officeart/2005/8/layout/radial5"/>
    <dgm:cxn modelId="{5D7532DC-59C4-4BDA-89F2-C1621D7EC043}" type="presOf" srcId="{A5917624-A4C0-4E8C-A9EC-13CED060B7CB}" destId="{54A34AF7-CF5C-4402-BB0A-0B1FA07AD2B9}" srcOrd="0" destOrd="0" presId="urn:microsoft.com/office/officeart/2005/8/layout/radial5"/>
    <dgm:cxn modelId="{BF18C3DD-D835-4480-83D2-3C5B8EDD88C3}" srcId="{58558AA1-9397-439A-BC18-723DBDBEC3E1}" destId="{A5917624-A4C0-4E8C-A9EC-13CED060B7CB}" srcOrd="5" destOrd="0" parTransId="{40248F0F-BF1A-4AC4-BD03-AADCFF7EBBFD}" sibTransId="{695FA44E-3645-4D16-B7BF-6BDDB039CDC2}"/>
    <dgm:cxn modelId="{FA2186E4-2B07-4958-8F65-7A314C514622}" srcId="{58558AA1-9397-439A-BC18-723DBDBEC3E1}" destId="{3395690E-7A4E-49D2-B950-4AAC88944E1A}" srcOrd="7" destOrd="0" parTransId="{E3AC2F64-E0CE-4566-8F19-45A1355891F1}" sibTransId="{36635FBB-03BD-4A50-9455-8948F4329014}"/>
    <dgm:cxn modelId="{B6770AF6-1DEC-4016-936C-9B70EFE71291}" type="presOf" srcId="{D3DD93B8-4373-4A44-BBC5-4D4E31F7A12B}" destId="{9D07E978-04FF-4D8F-9361-AE50BFA011C9}" srcOrd="1" destOrd="0" presId="urn:microsoft.com/office/officeart/2005/8/layout/radial5"/>
    <dgm:cxn modelId="{A99C9AF8-493E-48C4-930C-17EB445CD948}" srcId="{58558AA1-9397-439A-BC18-723DBDBEC3E1}" destId="{57C87AAD-502A-41FB-B88A-52E5FA78903C}" srcOrd="1" destOrd="0" parTransId="{1ABCAF7A-8212-4050-9490-6F946270E1DF}" sibTransId="{830F05C4-B83F-4270-86EF-CA08F700BD8C}"/>
    <dgm:cxn modelId="{2EA62CF9-4323-4B00-BC82-542C6EF3D848}" type="presOf" srcId="{0F49302F-AE49-4830-BB3A-5E6D1D470C80}" destId="{C1D25B43-17CD-4759-9CD0-5581C5766405}" srcOrd="0" destOrd="0" presId="urn:microsoft.com/office/officeart/2005/8/layout/radial5"/>
    <dgm:cxn modelId="{926C1C63-D6E2-4210-8D80-5D2C31846E05}" type="presParOf" srcId="{AEE286FA-BEEC-4AC4-92DB-84409BFD1F35}" destId="{954646A7-B321-4ECB-91AA-F5FD84688C0B}" srcOrd="0" destOrd="0" presId="urn:microsoft.com/office/officeart/2005/8/layout/radial5"/>
    <dgm:cxn modelId="{F78FB924-3884-4B96-BC13-42ED39AC9536}" type="presParOf" srcId="{AEE286FA-BEEC-4AC4-92DB-84409BFD1F35}" destId="{B0B8A574-9BC3-4568-8A94-95F15096A611}" srcOrd="1" destOrd="0" presId="urn:microsoft.com/office/officeart/2005/8/layout/radial5"/>
    <dgm:cxn modelId="{8EF81565-78D6-4610-8781-C04210F81A4A}" type="presParOf" srcId="{B0B8A574-9BC3-4568-8A94-95F15096A611}" destId="{846A1D1F-5D49-4BBB-B5E2-25BB0BF9DBE5}" srcOrd="0" destOrd="0" presId="urn:microsoft.com/office/officeart/2005/8/layout/radial5"/>
    <dgm:cxn modelId="{DEDBE9A2-BC26-4BC3-A5B8-C665A86841CF}" type="presParOf" srcId="{AEE286FA-BEEC-4AC4-92DB-84409BFD1F35}" destId="{7FC5D182-9D13-4893-9BEE-856616BD7ECA}" srcOrd="2" destOrd="0" presId="urn:microsoft.com/office/officeart/2005/8/layout/radial5"/>
    <dgm:cxn modelId="{82C9C483-E9EE-42BA-BA9D-29F2DB1E7E4C}" type="presParOf" srcId="{AEE286FA-BEEC-4AC4-92DB-84409BFD1F35}" destId="{DE58A4C2-2240-4111-8493-B0E375F269F4}" srcOrd="3" destOrd="0" presId="urn:microsoft.com/office/officeart/2005/8/layout/radial5"/>
    <dgm:cxn modelId="{DAACF4FB-EA84-41B1-BD14-0A78937ADC3E}" type="presParOf" srcId="{DE58A4C2-2240-4111-8493-B0E375F269F4}" destId="{01801C8C-4011-4606-AFB2-3808AF2CBA02}" srcOrd="0" destOrd="0" presId="urn:microsoft.com/office/officeart/2005/8/layout/radial5"/>
    <dgm:cxn modelId="{8B8B9819-DC49-43F9-B924-5391F4BA437D}" type="presParOf" srcId="{AEE286FA-BEEC-4AC4-92DB-84409BFD1F35}" destId="{B673DACE-33A9-45A7-87D2-24FAC3AAFFFE}" srcOrd="4" destOrd="0" presId="urn:microsoft.com/office/officeart/2005/8/layout/radial5"/>
    <dgm:cxn modelId="{25F90CF6-A1A1-44D3-9DF7-830A3B4B0154}" type="presParOf" srcId="{AEE286FA-BEEC-4AC4-92DB-84409BFD1F35}" destId="{C1D25B43-17CD-4759-9CD0-5581C5766405}" srcOrd="5" destOrd="0" presId="urn:microsoft.com/office/officeart/2005/8/layout/radial5"/>
    <dgm:cxn modelId="{B72B4777-5642-4AFB-8768-DBCA60DB24B7}" type="presParOf" srcId="{C1D25B43-17CD-4759-9CD0-5581C5766405}" destId="{8FD4DC3F-9980-4AF6-BA26-39F76CBADBCD}" srcOrd="0" destOrd="0" presId="urn:microsoft.com/office/officeart/2005/8/layout/radial5"/>
    <dgm:cxn modelId="{7CDBFB3A-1966-4DE3-BF35-C2C448E73ADF}" type="presParOf" srcId="{AEE286FA-BEEC-4AC4-92DB-84409BFD1F35}" destId="{7B283969-3FF8-4DA1-A763-9EBB3F777531}" srcOrd="6" destOrd="0" presId="urn:microsoft.com/office/officeart/2005/8/layout/radial5"/>
    <dgm:cxn modelId="{3C798C25-1B7F-43ED-9A6F-A54878043485}" type="presParOf" srcId="{AEE286FA-BEEC-4AC4-92DB-84409BFD1F35}" destId="{7C0A61DA-C705-49D3-91E3-5E09D449280D}" srcOrd="7" destOrd="0" presId="urn:microsoft.com/office/officeart/2005/8/layout/radial5"/>
    <dgm:cxn modelId="{84AB4B05-7CD5-4249-B89F-E77FD3906984}" type="presParOf" srcId="{7C0A61DA-C705-49D3-91E3-5E09D449280D}" destId="{6A8EB6DD-AB0E-4B73-9016-4FF81993A827}" srcOrd="0" destOrd="0" presId="urn:microsoft.com/office/officeart/2005/8/layout/radial5"/>
    <dgm:cxn modelId="{3BBB1F78-8396-4223-9D1C-01528A7CB6A8}" type="presParOf" srcId="{AEE286FA-BEEC-4AC4-92DB-84409BFD1F35}" destId="{BE621C6E-4AD1-4D61-A82D-34BD39403BF1}" srcOrd="8" destOrd="0" presId="urn:microsoft.com/office/officeart/2005/8/layout/radial5"/>
    <dgm:cxn modelId="{F53E5185-5407-48C6-B30B-A4CE73A9E88B}" type="presParOf" srcId="{AEE286FA-BEEC-4AC4-92DB-84409BFD1F35}" destId="{5360159E-B8EA-419F-82FC-B671422D87C2}" srcOrd="9" destOrd="0" presId="urn:microsoft.com/office/officeart/2005/8/layout/radial5"/>
    <dgm:cxn modelId="{54669753-9E4E-4947-A51B-A678AFA7FFF9}" type="presParOf" srcId="{5360159E-B8EA-419F-82FC-B671422D87C2}" destId="{A0C7D8E0-6973-4EF6-8BD4-40F1548C675A}" srcOrd="0" destOrd="0" presId="urn:microsoft.com/office/officeart/2005/8/layout/radial5"/>
    <dgm:cxn modelId="{3D8AF8E0-BB7B-4FF9-8FDC-7029B3B5D251}" type="presParOf" srcId="{AEE286FA-BEEC-4AC4-92DB-84409BFD1F35}" destId="{453D1C81-87B4-48C6-AD3F-F0F86737FA86}" srcOrd="10" destOrd="0" presId="urn:microsoft.com/office/officeart/2005/8/layout/radial5"/>
    <dgm:cxn modelId="{526309B8-67EA-4302-9F48-022B6B0F60D5}" type="presParOf" srcId="{AEE286FA-BEEC-4AC4-92DB-84409BFD1F35}" destId="{E9903D3D-CA34-4647-9C92-C3CD8DF0C7B1}" srcOrd="11" destOrd="0" presId="urn:microsoft.com/office/officeart/2005/8/layout/radial5"/>
    <dgm:cxn modelId="{1EE00543-410E-45A7-A1D8-FC5E98597D6E}" type="presParOf" srcId="{E9903D3D-CA34-4647-9C92-C3CD8DF0C7B1}" destId="{62DDE3BF-D39A-4273-A62F-C89E32AF67C5}" srcOrd="0" destOrd="0" presId="urn:microsoft.com/office/officeart/2005/8/layout/radial5"/>
    <dgm:cxn modelId="{404EE825-52AF-436F-B365-55D3D3FF6539}" type="presParOf" srcId="{AEE286FA-BEEC-4AC4-92DB-84409BFD1F35}" destId="{54A34AF7-CF5C-4402-BB0A-0B1FA07AD2B9}" srcOrd="12" destOrd="0" presId="urn:microsoft.com/office/officeart/2005/8/layout/radial5"/>
    <dgm:cxn modelId="{2EFA53EC-891D-435F-8050-271344B9E1B9}" type="presParOf" srcId="{AEE286FA-BEEC-4AC4-92DB-84409BFD1F35}" destId="{60643361-14C2-4835-A501-853D5D032712}" srcOrd="13" destOrd="0" presId="urn:microsoft.com/office/officeart/2005/8/layout/radial5"/>
    <dgm:cxn modelId="{2DA64DF4-DFA5-4839-8CFD-DE822E515123}" type="presParOf" srcId="{60643361-14C2-4835-A501-853D5D032712}" destId="{9D07E978-04FF-4D8F-9361-AE50BFA011C9}" srcOrd="0" destOrd="0" presId="urn:microsoft.com/office/officeart/2005/8/layout/radial5"/>
    <dgm:cxn modelId="{7BD5DD0B-E167-4B6D-86FB-6B8C1C4393D3}" type="presParOf" srcId="{AEE286FA-BEEC-4AC4-92DB-84409BFD1F35}" destId="{E877E957-81A8-441A-B7C2-38E0E8C1BC88}" srcOrd="14" destOrd="0" presId="urn:microsoft.com/office/officeart/2005/8/layout/radial5"/>
    <dgm:cxn modelId="{5B7760B5-EB40-46F3-ADE7-7BB5BD55E7AE}" type="presParOf" srcId="{AEE286FA-BEEC-4AC4-92DB-84409BFD1F35}" destId="{1B26DD35-BE01-4C28-B461-F559F5065BA7}" srcOrd="15" destOrd="0" presId="urn:microsoft.com/office/officeart/2005/8/layout/radial5"/>
    <dgm:cxn modelId="{18A09B7C-DF4C-4A81-9C5C-C5FE38422C36}" type="presParOf" srcId="{1B26DD35-BE01-4C28-B461-F559F5065BA7}" destId="{F8E9E12D-9D8B-4DCC-97CF-C5D9CCBDF575}" srcOrd="0" destOrd="0" presId="urn:microsoft.com/office/officeart/2005/8/layout/radial5"/>
    <dgm:cxn modelId="{ABB1F4F9-F325-4540-BD91-AD1D3CA1FDDA}" type="presParOf" srcId="{AEE286FA-BEEC-4AC4-92DB-84409BFD1F35}" destId="{816C45E0-D68E-4BA1-A2BF-B48458E2105A}" srcOrd="16" destOrd="0" presId="urn:microsoft.com/office/officeart/2005/8/layout/radial5"/>
    <dgm:cxn modelId="{53515958-CA6A-4E35-857F-62F83F800C5D}" type="presParOf" srcId="{AEE286FA-BEEC-4AC4-92DB-84409BFD1F35}" destId="{E54F38E2-F309-4D86-ABBE-DF5354ABEC78}" srcOrd="17" destOrd="0" presId="urn:microsoft.com/office/officeart/2005/8/layout/radial5"/>
    <dgm:cxn modelId="{EAB12ED5-2E32-46FD-9153-B0833CE2908B}" type="presParOf" srcId="{E54F38E2-F309-4D86-ABBE-DF5354ABEC78}" destId="{2ACC8E27-BD14-4D68-87D2-57C1E25D1B71}" srcOrd="0" destOrd="0" presId="urn:microsoft.com/office/officeart/2005/8/layout/radial5"/>
    <dgm:cxn modelId="{BAECFD04-4F68-46BA-9262-3A9B3F91E0C6}" type="presParOf" srcId="{AEE286FA-BEEC-4AC4-92DB-84409BFD1F35}" destId="{9D6FB73C-AD68-453A-BA81-663450F6BEAE}" srcOrd="18" destOrd="0" presId="urn:microsoft.com/office/officeart/2005/8/layout/radial5"/>
    <dgm:cxn modelId="{9A460071-D43E-4040-9BC1-9F7E0663C110}" type="presParOf" srcId="{AEE286FA-BEEC-4AC4-92DB-84409BFD1F35}" destId="{983B4C97-8D56-43C8-A0B0-DA53E8A3E1AA}" srcOrd="19" destOrd="0" presId="urn:microsoft.com/office/officeart/2005/8/layout/radial5"/>
    <dgm:cxn modelId="{0B20346C-9D90-4699-8C8E-D3992B41B545}" type="presParOf" srcId="{983B4C97-8D56-43C8-A0B0-DA53E8A3E1AA}" destId="{DF042649-D1E6-4B81-84E9-CFB6F2F504A7}" srcOrd="0" destOrd="0" presId="urn:microsoft.com/office/officeart/2005/8/layout/radial5"/>
    <dgm:cxn modelId="{B3F62A3C-0738-4409-B1D0-958DD582DB6E}" type="presParOf" srcId="{AEE286FA-BEEC-4AC4-92DB-84409BFD1F35}" destId="{2BADF194-AB13-449F-8307-0FA1AAAE7F11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646A7-B321-4ECB-91AA-F5FD84688C0B}">
      <dsp:nvSpPr>
        <dsp:cNvPr id="0" name=""/>
        <dsp:cNvSpPr/>
      </dsp:nvSpPr>
      <dsp:spPr>
        <a:xfrm>
          <a:off x="2653845" y="1798095"/>
          <a:ext cx="991875" cy="9918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WBS 121.4.02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WFE</a:t>
          </a:r>
        </a:p>
      </dsp:txBody>
      <dsp:txXfrm>
        <a:off x="2799102" y="1943352"/>
        <a:ext cx="701361" cy="701361"/>
      </dsp:txXfrm>
    </dsp:sp>
    <dsp:sp modelId="{B0B8A574-9BC3-4568-8A94-95F15096A611}">
      <dsp:nvSpPr>
        <dsp:cNvPr id="0" name=""/>
        <dsp:cNvSpPr/>
      </dsp:nvSpPr>
      <dsp:spPr>
        <a:xfrm rot="16200000">
          <a:off x="2806882" y="1173223"/>
          <a:ext cx="685800" cy="370961"/>
        </a:xfrm>
        <a:prstGeom prst="left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862526" y="1303059"/>
        <a:ext cx="574512" cy="222577"/>
      </dsp:txXfrm>
    </dsp:sp>
    <dsp:sp modelId="{7FC5D182-9D13-4893-9BEE-856616BD7ECA}">
      <dsp:nvSpPr>
        <dsp:cNvPr id="0" name=""/>
        <dsp:cNvSpPr/>
      </dsp:nvSpPr>
      <dsp:spPr>
        <a:xfrm>
          <a:off x="2713357" y="19284"/>
          <a:ext cx="872851" cy="8728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WBS 121.6.05 </a:t>
          </a:r>
          <a:r>
            <a:rPr lang="en-US" sz="1200" kern="1200" dirty="0" err="1"/>
            <a:t>Cmplx</a:t>
          </a:r>
          <a:endParaRPr lang="en-US" sz="1200" kern="1200" dirty="0"/>
        </a:p>
      </dsp:txBody>
      <dsp:txXfrm>
        <a:off x="2841183" y="147110"/>
        <a:ext cx="617199" cy="617199"/>
      </dsp:txXfrm>
    </dsp:sp>
    <dsp:sp modelId="{DE58A4C2-2240-4111-8493-B0E375F269F4}">
      <dsp:nvSpPr>
        <dsp:cNvPr id="0" name=""/>
        <dsp:cNvSpPr/>
      </dsp:nvSpPr>
      <dsp:spPr>
        <a:xfrm rot="18360000">
          <a:off x="3356654" y="1351855"/>
          <a:ext cx="685800" cy="370961"/>
        </a:xfrm>
        <a:prstGeom prst="leftArrow">
          <a:avLst/>
        </a:prstGeom>
        <a:solidFill>
          <a:schemeClr val="accent5">
            <a:hueOff val="-1279644"/>
            <a:satOff val="-11111"/>
            <a:lumOff val="-143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379591" y="1471064"/>
        <a:ext cx="574512" cy="222577"/>
      </dsp:txXfrm>
    </dsp:sp>
    <dsp:sp modelId="{B673DACE-33A9-45A7-87D2-24FAC3AAFFFE}">
      <dsp:nvSpPr>
        <dsp:cNvPr id="0" name=""/>
        <dsp:cNvSpPr/>
      </dsp:nvSpPr>
      <dsp:spPr>
        <a:xfrm>
          <a:off x="3793896" y="370372"/>
          <a:ext cx="872851" cy="872851"/>
        </a:xfrm>
        <a:prstGeom prst="ellipse">
          <a:avLst/>
        </a:prstGeom>
        <a:solidFill>
          <a:schemeClr val="accent5">
            <a:hueOff val="-1279644"/>
            <a:satOff val="-11111"/>
            <a:lumOff val="-143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WBS 121.4.04 </a:t>
          </a:r>
          <a:r>
            <a:rPr lang="en-US" sz="1200" kern="1200" dirty="0" err="1"/>
            <a:t>Bldg</a:t>
          </a:r>
          <a:r>
            <a:rPr lang="en-US" sz="1200" kern="1200" dirty="0"/>
            <a:t> </a:t>
          </a:r>
          <a:r>
            <a:rPr lang="en-US" sz="1200" kern="1200" dirty="0" err="1"/>
            <a:t>Infr</a:t>
          </a:r>
          <a:r>
            <a:rPr lang="en-US" sz="1200" kern="1200" dirty="0"/>
            <a:t>.</a:t>
          </a:r>
        </a:p>
      </dsp:txBody>
      <dsp:txXfrm>
        <a:off x="3921722" y="498198"/>
        <a:ext cx="617199" cy="617199"/>
      </dsp:txXfrm>
    </dsp:sp>
    <dsp:sp modelId="{C1D25B43-17CD-4759-9CD0-5581C5766405}">
      <dsp:nvSpPr>
        <dsp:cNvPr id="0" name=""/>
        <dsp:cNvSpPr/>
      </dsp:nvSpPr>
      <dsp:spPr>
        <a:xfrm rot="20520000">
          <a:off x="3696432" y="1819519"/>
          <a:ext cx="685800" cy="370961"/>
        </a:xfrm>
        <a:prstGeom prst="leftRightArrow">
          <a:avLst/>
        </a:prstGeom>
        <a:solidFill>
          <a:schemeClr val="accent5">
            <a:hueOff val="-2559288"/>
            <a:satOff val="-22222"/>
            <a:lumOff val="-287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699155" y="1910906"/>
        <a:ext cx="574512" cy="222577"/>
      </dsp:txXfrm>
    </dsp:sp>
    <dsp:sp modelId="{7B283969-3FF8-4DA1-A763-9EBB3F777531}">
      <dsp:nvSpPr>
        <dsp:cNvPr id="0" name=""/>
        <dsp:cNvSpPr/>
      </dsp:nvSpPr>
      <dsp:spPr>
        <a:xfrm>
          <a:off x="4461706" y="1289534"/>
          <a:ext cx="872851" cy="872851"/>
        </a:xfrm>
        <a:prstGeom prst="ellipse">
          <a:avLst/>
        </a:prstGeom>
        <a:solidFill>
          <a:schemeClr val="accent5">
            <a:hueOff val="-2559288"/>
            <a:satOff val="-22222"/>
            <a:lumOff val="-287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WBS 121.3.09 BI</a:t>
          </a:r>
        </a:p>
      </dsp:txBody>
      <dsp:txXfrm>
        <a:off x="4589532" y="1417360"/>
        <a:ext cx="617199" cy="617199"/>
      </dsp:txXfrm>
    </dsp:sp>
    <dsp:sp modelId="{7C0A61DA-C705-49D3-91E3-5E09D449280D}">
      <dsp:nvSpPr>
        <dsp:cNvPr id="0" name=""/>
        <dsp:cNvSpPr/>
      </dsp:nvSpPr>
      <dsp:spPr>
        <a:xfrm rot="1080000">
          <a:off x="3696432" y="2397584"/>
          <a:ext cx="685800" cy="370961"/>
        </a:xfrm>
        <a:prstGeom prst="rightArrow">
          <a:avLst/>
        </a:prstGeom>
        <a:solidFill>
          <a:schemeClr val="accent5">
            <a:hueOff val="-3838933"/>
            <a:satOff val="-33333"/>
            <a:lumOff val="-431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699155" y="2454581"/>
        <a:ext cx="574512" cy="222577"/>
      </dsp:txXfrm>
    </dsp:sp>
    <dsp:sp modelId="{BE621C6E-4AD1-4D61-A82D-34BD39403BF1}">
      <dsp:nvSpPr>
        <dsp:cNvPr id="0" name=""/>
        <dsp:cNvSpPr/>
      </dsp:nvSpPr>
      <dsp:spPr>
        <a:xfrm>
          <a:off x="4461706" y="2425680"/>
          <a:ext cx="872851" cy="872851"/>
        </a:xfrm>
        <a:prstGeom prst="ellipse">
          <a:avLst/>
        </a:prstGeom>
        <a:solidFill>
          <a:schemeClr val="accent5">
            <a:hueOff val="-3838933"/>
            <a:satOff val="-33333"/>
            <a:lumOff val="-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WBS 121.3.08 SS</a:t>
          </a:r>
        </a:p>
      </dsp:txBody>
      <dsp:txXfrm>
        <a:off x="4589532" y="2553506"/>
        <a:ext cx="617199" cy="617199"/>
      </dsp:txXfrm>
    </dsp:sp>
    <dsp:sp modelId="{5360159E-B8EA-419F-82FC-B671422D87C2}">
      <dsp:nvSpPr>
        <dsp:cNvPr id="0" name=""/>
        <dsp:cNvSpPr/>
      </dsp:nvSpPr>
      <dsp:spPr>
        <a:xfrm rot="3240000">
          <a:off x="3356654" y="2865248"/>
          <a:ext cx="685800" cy="370961"/>
        </a:xfrm>
        <a:prstGeom prst="leftRightArrow">
          <a:avLst/>
        </a:prstGeom>
        <a:solidFill>
          <a:schemeClr val="accent5">
            <a:hueOff val="-5118577"/>
            <a:satOff val="-44444"/>
            <a:lumOff val="-575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379591" y="2894423"/>
        <a:ext cx="574512" cy="222577"/>
      </dsp:txXfrm>
    </dsp:sp>
    <dsp:sp modelId="{453D1C81-87B4-48C6-AD3F-F0F86737FA86}">
      <dsp:nvSpPr>
        <dsp:cNvPr id="0" name=""/>
        <dsp:cNvSpPr/>
      </dsp:nvSpPr>
      <dsp:spPr>
        <a:xfrm>
          <a:off x="3793896" y="3344841"/>
          <a:ext cx="872851" cy="872851"/>
        </a:xfrm>
        <a:prstGeom prst="ellipse">
          <a:avLst/>
        </a:prstGeom>
        <a:solidFill>
          <a:schemeClr val="accent5">
            <a:hueOff val="-5118577"/>
            <a:satOff val="-44444"/>
            <a:lumOff val="-57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WBS 121.3.07 </a:t>
          </a:r>
          <a:r>
            <a:rPr lang="en-US" sz="1200" kern="1200" dirty="0" err="1"/>
            <a:t>Cntrl</a:t>
          </a:r>
          <a:r>
            <a:rPr lang="en-US" sz="1200" kern="1200" dirty="0"/>
            <a:t>.</a:t>
          </a:r>
        </a:p>
      </dsp:txBody>
      <dsp:txXfrm>
        <a:off x="3921722" y="3472667"/>
        <a:ext cx="617199" cy="617199"/>
      </dsp:txXfrm>
    </dsp:sp>
    <dsp:sp modelId="{E9903D3D-CA34-4647-9C92-C3CD8DF0C7B1}">
      <dsp:nvSpPr>
        <dsp:cNvPr id="0" name=""/>
        <dsp:cNvSpPr/>
      </dsp:nvSpPr>
      <dsp:spPr>
        <a:xfrm rot="5400000">
          <a:off x="2806882" y="3043880"/>
          <a:ext cx="685800" cy="370961"/>
        </a:xfrm>
        <a:prstGeom prst="leftArrow">
          <a:avLst/>
        </a:prstGeom>
        <a:solidFill>
          <a:schemeClr val="accent5">
            <a:hueOff val="-6398221"/>
            <a:satOff val="-55556"/>
            <a:lumOff val="-718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862526" y="3062428"/>
        <a:ext cx="574512" cy="222577"/>
      </dsp:txXfrm>
    </dsp:sp>
    <dsp:sp modelId="{54A34AF7-CF5C-4402-BB0A-0B1FA07AD2B9}">
      <dsp:nvSpPr>
        <dsp:cNvPr id="0" name=""/>
        <dsp:cNvSpPr/>
      </dsp:nvSpPr>
      <dsp:spPr>
        <a:xfrm>
          <a:off x="2713357" y="3695930"/>
          <a:ext cx="872851" cy="872851"/>
        </a:xfrm>
        <a:prstGeom prst="ellipse">
          <a:avLst/>
        </a:prstGeom>
        <a:solidFill>
          <a:schemeClr val="accent5">
            <a:hueOff val="-6398221"/>
            <a:satOff val="-55556"/>
            <a:lumOff val="-718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WBS 121.3.06 Vac.</a:t>
          </a:r>
        </a:p>
      </dsp:txBody>
      <dsp:txXfrm>
        <a:off x="2841183" y="3823756"/>
        <a:ext cx="617199" cy="617199"/>
      </dsp:txXfrm>
    </dsp:sp>
    <dsp:sp modelId="{60643361-14C2-4835-A501-853D5D032712}">
      <dsp:nvSpPr>
        <dsp:cNvPr id="0" name=""/>
        <dsp:cNvSpPr/>
      </dsp:nvSpPr>
      <dsp:spPr>
        <a:xfrm rot="7560000">
          <a:off x="2255758" y="2865248"/>
          <a:ext cx="688503" cy="370961"/>
        </a:xfrm>
        <a:prstGeom prst="leftRightArrow">
          <a:avLst/>
        </a:prstGeom>
        <a:solidFill>
          <a:schemeClr val="accent5">
            <a:hueOff val="-7677866"/>
            <a:satOff val="-66667"/>
            <a:lumOff val="-8627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344109" y="2894423"/>
        <a:ext cx="577215" cy="222577"/>
      </dsp:txXfrm>
    </dsp:sp>
    <dsp:sp modelId="{E877E957-81A8-441A-B7C2-38E0E8C1BC88}">
      <dsp:nvSpPr>
        <dsp:cNvPr id="0" name=""/>
        <dsp:cNvSpPr/>
      </dsp:nvSpPr>
      <dsp:spPr>
        <a:xfrm>
          <a:off x="1632817" y="3344841"/>
          <a:ext cx="872851" cy="872851"/>
        </a:xfrm>
        <a:prstGeom prst="ellipse">
          <a:avLst/>
        </a:prstGeom>
        <a:solidFill>
          <a:schemeClr val="accent5">
            <a:hueOff val="-7677866"/>
            <a:satOff val="-66667"/>
            <a:lumOff val="-862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WBS 121.3.04 LLRF</a:t>
          </a:r>
        </a:p>
      </dsp:txBody>
      <dsp:txXfrm>
        <a:off x="1760643" y="3472667"/>
        <a:ext cx="617199" cy="617199"/>
      </dsp:txXfrm>
    </dsp:sp>
    <dsp:sp modelId="{1B26DD35-BE01-4C28-B461-F559F5065BA7}">
      <dsp:nvSpPr>
        <dsp:cNvPr id="0" name=""/>
        <dsp:cNvSpPr/>
      </dsp:nvSpPr>
      <dsp:spPr>
        <a:xfrm rot="9720000">
          <a:off x="1917332" y="2397584"/>
          <a:ext cx="685800" cy="370961"/>
        </a:xfrm>
        <a:prstGeom prst="leftRightArrow">
          <a:avLst/>
        </a:prstGeom>
        <a:solidFill>
          <a:schemeClr val="accent5">
            <a:hueOff val="-8957510"/>
            <a:satOff val="-77778"/>
            <a:lumOff val="-1006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025897" y="2454581"/>
        <a:ext cx="574512" cy="222577"/>
      </dsp:txXfrm>
    </dsp:sp>
    <dsp:sp modelId="{816C45E0-D68E-4BA1-A2BF-B48458E2105A}">
      <dsp:nvSpPr>
        <dsp:cNvPr id="0" name=""/>
        <dsp:cNvSpPr/>
      </dsp:nvSpPr>
      <dsp:spPr>
        <a:xfrm>
          <a:off x="965008" y="2425680"/>
          <a:ext cx="872851" cy="872851"/>
        </a:xfrm>
        <a:prstGeom prst="ellipse">
          <a:avLst/>
        </a:prstGeom>
        <a:solidFill>
          <a:schemeClr val="accent5">
            <a:hueOff val="-8957510"/>
            <a:satOff val="-77778"/>
            <a:lumOff val="-1006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WBS 121.3.03 HPRF</a:t>
          </a:r>
        </a:p>
      </dsp:txBody>
      <dsp:txXfrm>
        <a:off x="1092834" y="2553506"/>
        <a:ext cx="617199" cy="617199"/>
      </dsp:txXfrm>
    </dsp:sp>
    <dsp:sp modelId="{E54F38E2-F309-4D86-ABBE-DF5354ABEC78}">
      <dsp:nvSpPr>
        <dsp:cNvPr id="0" name=""/>
        <dsp:cNvSpPr/>
      </dsp:nvSpPr>
      <dsp:spPr>
        <a:xfrm rot="11880000">
          <a:off x="1917332" y="1819519"/>
          <a:ext cx="685800" cy="370961"/>
        </a:xfrm>
        <a:prstGeom prst="rightArrow">
          <a:avLst/>
        </a:prstGeom>
        <a:solidFill>
          <a:schemeClr val="accent5">
            <a:hueOff val="-10237154"/>
            <a:satOff val="-88889"/>
            <a:lumOff val="-1150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025897" y="1910906"/>
        <a:ext cx="574512" cy="222577"/>
      </dsp:txXfrm>
    </dsp:sp>
    <dsp:sp modelId="{9D6FB73C-AD68-453A-BA81-663450F6BEAE}">
      <dsp:nvSpPr>
        <dsp:cNvPr id="0" name=""/>
        <dsp:cNvSpPr/>
      </dsp:nvSpPr>
      <dsp:spPr>
        <a:xfrm>
          <a:off x="965008" y="1289534"/>
          <a:ext cx="872851" cy="872851"/>
        </a:xfrm>
        <a:prstGeom prst="ellipse">
          <a:avLst/>
        </a:prstGeom>
        <a:solidFill>
          <a:schemeClr val="accent5">
            <a:hueOff val="-10237154"/>
            <a:satOff val="-88889"/>
            <a:lumOff val="-1150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WBS 121.2.03 SSR</a:t>
          </a:r>
        </a:p>
      </dsp:txBody>
      <dsp:txXfrm>
        <a:off x="1092834" y="1417360"/>
        <a:ext cx="617199" cy="617199"/>
      </dsp:txXfrm>
    </dsp:sp>
    <dsp:sp modelId="{983B4C97-8D56-43C8-A0B0-DA53E8A3E1AA}">
      <dsp:nvSpPr>
        <dsp:cNvPr id="0" name=""/>
        <dsp:cNvSpPr/>
      </dsp:nvSpPr>
      <dsp:spPr>
        <a:xfrm rot="14040000">
          <a:off x="2257110" y="1351855"/>
          <a:ext cx="685800" cy="370961"/>
        </a:xfrm>
        <a:prstGeom prst="rightArrow">
          <a:avLst/>
        </a:prstGeom>
        <a:solidFill>
          <a:schemeClr val="accent5">
            <a:hueOff val="-11516798"/>
            <a:satOff val="-100000"/>
            <a:lumOff val="-1294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345461" y="1471064"/>
        <a:ext cx="574512" cy="222577"/>
      </dsp:txXfrm>
    </dsp:sp>
    <dsp:sp modelId="{2BADF194-AB13-449F-8307-0FA1AAAE7F11}">
      <dsp:nvSpPr>
        <dsp:cNvPr id="0" name=""/>
        <dsp:cNvSpPr/>
      </dsp:nvSpPr>
      <dsp:spPr>
        <a:xfrm>
          <a:off x="1632817" y="370372"/>
          <a:ext cx="872851" cy="872851"/>
        </a:xfrm>
        <a:prstGeom prst="ellipse">
          <a:avLst/>
        </a:prstGeom>
        <a:solidFill>
          <a:schemeClr val="accent5">
            <a:hueOff val="-11516798"/>
            <a:satOff val="-100000"/>
            <a:lumOff val="-1294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WBS 121.2.02 HWR</a:t>
          </a:r>
        </a:p>
      </dsp:txBody>
      <dsp:txXfrm>
        <a:off x="1760643" y="498198"/>
        <a:ext cx="617199" cy="617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12/4/2018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L. Prost | PIP-II IPR | SC2 WBS 121.04.02 Warm Front End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12/4/2018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L. Prost | PIP-II IPR | SC2 WBS 121.04.02 Warm Front End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12/4/2018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L. Prost | PIP-II IPR | SC2 WBS 121.04.02 Warm Front End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12/4/2018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L. Prost | PIP-II IPR | SC2 WBS 121.04.02 Warm Front End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12/4/2018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L. Prost | PIP-II IPR | SC2 WBS 121.04.02 Warm Front End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12/4/2018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L. Prost | PIP-II IPR | SC2 WBS 121.04.02 Warm Front End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832" b="18411"/>
          <a:stretch/>
        </p:blipFill>
        <p:spPr>
          <a:xfrm>
            <a:off x="-17761" y="840137"/>
            <a:ext cx="918972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77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6" y="6515100"/>
            <a:ext cx="4711151" cy="241300"/>
          </a:xfrm>
        </p:spPr>
        <p:txBody>
          <a:bodyPr/>
          <a:lstStyle>
            <a:lvl1pPr>
              <a:defRPr sz="1200" b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L. Prost | PIP-II IPR | SC2 WBS 121.04.02 Warm Front End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092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12/4/2018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L. Prost | PIP-II IPR | SC2 WBS 121.04.02 Warm Front End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pic>
        <p:nvPicPr>
          <p:cNvPr id="13" name="Picture 6" descr="FermiLogo_RGB_NALBlue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84" y="6258863"/>
            <a:ext cx="1094716" cy="1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3B64A-EA5B-4BBD-B33D-FBB4702EA30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161" y="6204352"/>
            <a:ext cx="1119436" cy="440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159D21-C2A4-4927-8486-65CB7942BD35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C8BDFB-BD51-4DA6-A703-532E36935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945E882-FC58-43CF-8A93-57E3E35DA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719" y="4133319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121.04.02 Inst – Warm Front End (WFE)</a:t>
            </a:r>
          </a:p>
          <a:p>
            <a:r>
              <a:rPr lang="en-US" sz="1800" dirty="0"/>
              <a:t>SC2: Accelerator Complex Upgrades, </a:t>
            </a:r>
            <a:r>
              <a:rPr lang="en-US" sz="1800" dirty="0" err="1"/>
              <a:t>Linac</a:t>
            </a:r>
            <a:r>
              <a:rPr lang="en-US" sz="1800" dirty="0"/>
              <a:t> Install. and Comm.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6E3073-2A0B-4F90-9542-2C3154C13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719" y="5136368"/>
            <a:ext cx="4941110" cy="1529241"/>
          </a:xfrm>
        </p:spPr>
        <p:txBody>
          <a:bodyPr/>
          <a:lstStyle/>
          <a:p>
            <a:r>
              <a:rPr lang="en-US" dirty="0"/>
              <a:t>Lionel Prost</a:t>
            </a:r>
          </a:p>
          <a:p>
            <a:r>
              <a:rPr lang="en-US" dirty="0"/>
              <a:t>PIP-II IPR</a:t>
            </a:r>
          </a:p>
          <a:p>
            <a:r>
              <a:rPr lang="en-US" dirty="0"/>
              <a:t>4-6 December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5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0CA1D-5CE0-4FDB-8758-E0A455B7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647B2-8E6E-4485-8466-2EBB7112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C721FD-87A7-4920-8B9F-77CEF73B9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WFE Interfaces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ECA638-7E29-4770-AA30-E7E573C4C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94" y="997382"/>
            <a:ext cx="3904837" cy="983352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Interface Control Document (ED0007532)</a:t>
            </a:r>
          </a:p>
          <a:p>
            <a:pPr lvl="1"/>
            <a:r>
              <a:rPr lang="en-US" sz="2000" dirty="0"/>
              <a:t>Unique L3-to-L3 interface IDs</a:t>
            </a:r>
          </a:p>
          <a:p>
            <a:pPr lvl="1"/>
            <a:r>
              <a:rPr lang="en-US" sz="2000" dirty="0"/>
              <a:t>Cross-checks on-going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11CB2E-C077-4DC1-9EAE-728E57AAD13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E8CD02-9E33-4126-96C6-DC22765D4F93}"/>
              </a:ext>
            </a:extLst>
          </p:cNvPr>
          <p:cNvGrpSpPr/>
          <p:nvPr/>
        </p:nvGrpSpPr>
        <p:grpSpPr>
          <a:xfrm>
            <a:off x="2844434" y="656153"/>
            <a:ext cx="6299566" cy="4588066"/>
            <a:chOff x="1454546" y="679629"/>
            <a:chExt cx="6299566" cy="4588066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D6B881D6-6C8B-4CC3-B116-C476B79D551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13805635"/>
                </p:ext>
              </p:extLst>
            </p:nvPr>
          </p:nvGraphicFramePr>
          <p:xfrm>
            <a:off x="1454546" y="679629"/>
            <a:ext cx="6299566" cy="45880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966D266-9683-48D6-B156-2D1DCDDFB3E6}"/>
                </a:ext>
              </a:extLst>
            </p:cNvPr>
            <p:cNvSpPr txBox="1"/>
            <p:nvPr/>
          </p:nvSpPr>
          <p:spPr>
            <a:xfrm rot="19290474">
              <a:off x="3803677" y="2120789"/>
              <a:ext cx="488633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ID# 1787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3B7794-3647-4255-ABEF-72DA3FE19377}"/>
                </a:ext>
              </a:extLst>
            </p:cNvPr>
            <p:cNvSpPr txBox="1"/>
            <p:nvPr/>
          </p:nvSpPr>
          <p:spPr>
            <a:xfrm rot="17462832">
              <a:off x="3477463" y="2608296"/>
              <a:ext cx="488633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ID# 1849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5777D4-314B-4E34-A421-EFC99882D7FE}"/>
                </a:ext>
              </a:extLst>
            </p:cNvPr>
            <p:cNvSpPr txBox="1"/>
            <p:nvPr/>
          </p:nvSpPr>
          <p:spPr>
            <a:xfrm>
              <a:off x="4360012" y="3855482"/>
              <a:ext cx="488633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ID# 2659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764AD9-DDB1-486C-BE2D-ECB6050C3C51}"/>
                </a:ext>
              </a:extLst>
            </p:cNvPr>
            <p:cNvSpPr txBox="1"/>
            <p:nvPr/>
          </p:nvSpPr>
          <p:spPr>
            <a:xfrm rot="19219858">
              <a:off x="4909005" y="3652326"/>
              <a:ext cx="488633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ID# 2705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D8D0B1-977C-4CB7-8E35-5D10CACBB51D}"/>
                </a:ext>
              </a:extLst>
            </p:cNvPr>
            <p:cNvSpPr txBox="1"/>
            <p:nvPr/>
          </p:nvSpPr>
          <p:spPr>
            <a:xfrm rot="4411951">
              <a:off x="3473752" y="3186374"/>
              <a:ext cx="488633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ID# 2515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8A822D-7AC9-467A-982C-3AB14C9FE6D6}"/>
                </a:ext>
              </a:extLst>
            </p:cNvPr>
            <p:cNvSpPr txBox="1"/>
            <p:nvPr/>
          </p:nvSpPr>
          <p:spPr>
            <a:xfrm rot="2150386">
              <a:off x="3815743" y="3653924"/>
              <a:ext cx="488633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ID# 2564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CA9502-DBDE-4C88-BC3A-2AC27A4DC0AC}"/>
                </a:ext>
              </a:extLst>
            </p:cNvPr>
            <p:cNvSpPr txBox="1"/>
            <p:nvPr/>
          </p:nvSpPr>
          <p:spPr>
            <a:xfrm rot="17337795">
              <a:off x="5251867" y="3195226"/>
              <a:ext cx="488633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ID# 2750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63A33B-A8E1-4BDF-AFC1-D2F4C1F3C7F8}"/>
                </a:ext>
              </a:extLst>
            </p:cNvPr>
            <p:cNvSpPr txBox="1"/>
            <p:nvPr/>
          </p:nvSpPr>
          <p:spPr>
            <a:xfrm rot="4414939">
              <a:off x="5258419" y="2615953"/>
              <a:ext cx="488633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ID# 2794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8A2DA1-58EF-4FB4-85DF-E4739A7B85E1}"/>
                </a:ext>
              </a:extLst>
            </p:cNvPr>
            <p:cNvSpPr txBox="1"/>
            <p:nvPr/>
          </p:nvSpPr>
          <p:spPr>
            <a:xfrm rot="2431359" flipH="1">
              <a:off x="4950321" y="2098780"/>
              <a:ext cx="488633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ID# 3181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710467-FABC-43E6-98D5-F069B47E0ABD}"/>
                </a:ext>
              </a:extLst>
            </p:cNvPr>
            <p:cNvSpPr txBox="1"/>
            <p:nvPr/>
          </p:nvSpPr>
          <p:spPr>
            <a:xfrm>
              <a:off x="4373104" y="1963908"/>
              <a:ext cx="488633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/>
                <a:t>ID# 3207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B7F608C-3A88-4125-81AA-926E886C1859}"/>
              </a:ext>
            </a:extLst>
          </p:cNvPr>
          <p:cNvSpPr txBox="1">
            <a:spLocks/>
          </p:cNvSpPr>
          <p:nvPr/>
        </p:nvSpPr>
        <p:spPr>
          <a:xfrm>
            <a:off x="352950" y="4886411"/>
            <a:ext cx="3823924" cy="13511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Also identifies “integration” roles</a:t>
            </a:r>
          </a:p>
          <a:p>
            <a:pPr lvl="1"/>
            <a:r>
              <a:rPr lang="en-US" sz="1700" dirty="0"/>
              <a:t>“Integrator” </a:t>
            </a:r>
            <a:r>
              <a:rPr lang="en-US" sz="1700" dirty="0">
                <a:latin typeface="Mathcad UniMath" panose="02000503020000020003" pitchFamily="50" charset="0"/>
              </a:rPr>
              <a:t>≡ </a:t>
            </a:r>
            <a:r>
              <a:rPr lang="en-US" sz="1700" dirty="0"/>
              <a:t>Facilitates realization of the interface between the interface’s owner and supplier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6F805A-04D5-41F7-9B23-93B99B522731}"/>
              </a:ext>
            </a:extLst>
          </p:cNvPr>
          <p:cNvSpPr/>
          <p:nvPr/>
        </p:nvSpPr>
        <p:spPr>
          <a:xfrm>
            <a:off x="2020823" y="2424264"/>
            <a:ext cx="1665319" cy="223992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SSR1/HEBT beam line interface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4CAB29-AD65-4F12-B675-A0DC9516AB61}"/>
              </a:ext>
            </a:extLst>
          </p:cNvPr>
          <p:cNvSpPr/>
          <p:nvPr/>
        </p:nvSpPr>
        <p:spPr>
          <a:xfrm>
            <a:off x="996695" y="3187356"/>
            <a:ext cx="2757409" cy="70440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RFQ RF power input connection interface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RFQ RF input connection interface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RFQ RF input coupler air flow interlock interface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RFQ RF input coupler air temperature interlock interface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RFQ RF sensing loop monitor connection interface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C8D0BB7-BE54-4B74-A445-B7E950C63388}"/>
              </a:ext>
            </a:extLst>
          </p:cNvPr>
          <p:cNvSpPr/>
          <p:nvPr/>
        </p:nvSpPr>
        <p:spPr>
          <a:xfrm>
            <a:off x="1929384" y="4273300"/>
            <a:ext cx="2471738" cy="431819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RFQ RF cavity field connections interface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Bunching cavities RF field cavity connections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Beam pattern generator chopper drive connections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EF00AA-9AC4-455D-A59F-A62FB87744D3}"/>
              </a:ext>
            </a:extLst>
          </p:cNvPr>
          <p:cNvSpPr/>
          <p:nvPr/>
        </p:nvSpPr>
        <p:spPr>
          <a:xfrm>
            <a:off x="5404105" y="5353268"/>
            <a:ext cx="1376284" cy="552569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RFQ vacuum interface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MEBT vacuum interface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LEBT chopping system vacuum interface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B1203C0-673D-4A05-9DBF-F47A004ABA99}"/>
              </a:ext>
            </a:extLst>
          </p:cNvPr>
          <p:cNvSpPr/>
          <p:nvPr/>
        </p:nvSpPr>
        <p:spPr>
          <a:xfrm>
            <a:off x="7324344" y="4881428"/>
            <a:ext cx="1591056" cy="861004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WFE timing interface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WFE motion control interface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WFE power supplies control interface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WFE MPS control interface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9012A15-1CDA-44E7-BC95-67CF33E042D6}"/>
              </a:ext>
            </a:extLst>
          </p:cNvPr>
          <p:cNvSpPr/>
          <p:nvPr/>
        </p:nvSpPr>
        <p:spPr>
          <a:xfrm>
            <a:off x="7985534" y="3920982"/>
            <a:ext cx="934408" cy="427876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WFE Critical Devices interface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5EACAC9-42D5-4E3C-8F75-44C84755DBEC}"/>
              </a:ext>
            </a:extLst>
          </p:cNvPr>
          <p:cNvSpPr/>
          <p:nvPr/>
        </p:nvSpPr>
        <p:spPr>
          <a:xfrm>
            <a:off x="8031329" y="1796253"/>
            <a:ext cx="809274" cy="194934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…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98B9D98-4A6D-461D-84BC-631DD78030BF}"/>
              </a:ext>
            </a:extLst>
          </p:cNvPr>
          <p:cNvSpPr/>
          <p:nvPr/>
        </p:nvSpPr>
        <p:spPr>
          <a:xfrm>
            <a:off x="7526338" y="1204111"/>
            <a:ext cx="809274" cy="19493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…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20B4BCC-80DD-4F96-B47A-5C1C1314D39E}"/>
              </a:ext>
            </a:extLst>
          </p:cNvPr>
          <p:cNvSpPr/>
          <p:nvPr/>
        </p:nvSpPr>
        <p:spPr>
          <a:xfrm>
            <a:off x="5576188" y="421854"/>
            <a:ext cx="809274" cy="165685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…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00D7D31-1B39-43CF-AAB6-92778BA7F396}"/>
              </a:ext>
            </a:extLst>
          </p:cNvPr>
          <p:cNvSpPr/>
          <p:nvPr/>
        </p:nvSpPr>
        <p:spPr>
          <a:xfrm>
            <a:off x="3754105" y="746702"/>
            <a:ext cx="1650000" cy="231112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5"/>
                </a:solidFill>
              </a:rPr>
              <a:t>MEBT/HWR beam line interface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27123F-EC1C-4B2F-8061-B0E928D94FC6}"/>
              </a:ext>
            </a:extLst>
          </p:cNvPr>
          <p:cNvSpPr txBox="1"/>
          <p:nvPr/>
        </p:nvSpPr>
        <p:spPr>
          <a:xfrm>
            <a:off x="261438" y="1991932"/>
            <a:ext cx="141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Also in PIP-II </a:t>
            </a:r>
            <a:r>
              <a:rPr lang="en-US" sz="1600" dirty="0" err="1"/>
              <a:t>DocDB</a:t>
            </a:r>
            <a:r>
              <a:rPr lang="en-US" sz="1600" dirty="0"/>
              <a:t> #2495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4116120-27F2-426B-A586-C672FCF7B176}"/>
              </a:ext>
            </a:extLst>
          </p:cNvPr>
          <p:cNvSpPr/>
          <p:nvPr/>
        </p:nvSpPr>
        <p:spPr>
          <a:xfrm>
            <a:off x="308624" y="1298448"/>
            <a:ext cx="358888" cy="685800"/>
          </a:xfrm>
          <a:custGeom>
            <a:avLst/>
            <a:gdLst>
              <a:gd name="connsiteX0" fmla="*/ 358888 w 358888"/>
              <a:gd name="connsiteY0" fmla="*/ 0 h 685800"/>
              <a:gd name="connsiteX1" fmla="*/ 20560 w 358888"/>
              <a:gd name="connsiteY1" fmla="*/ 146304 h 685800"/>
              <a:gd name="connsiteX2" fmla="*/ 66280 w 358888"/>
              <a:gd name="connsiteY2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888" h="685800">
                <a:moveTo>
                  <a:pt x="358888" y="0"/>
                </a:moveTo>
                <a:cubicBezTo>
                  <a:pt x="214108" y="16002"/>
                  <a:pt x="69328" y="32004"/>
                  <a:pt x="20560" y="146304"/>
                </a:cubicBezTo>
                <a:cubicBezTo>
                  <a:pt x="-28208" y="260604"/>
                  <a:pt x="19036" y="473202"/>
                  <a:pt x="66280" y="685800"/>
                </a:cubicBezTo>
              </a:path>
            </a:pathLst>
          </a:custGeom>
          <a:noFill/>
          <a:ln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95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2508A-5758-47C1-A43D-2A211995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ACF40-A862-468E-A443-FCD41114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4A48CB-D0A5-4588-9FFF-0D216C689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WFE Design Is Mature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F8383-EC28-45E9-8E75-E77C99FA6FCC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30E71FB-168C-41A9-8F61-866C756AE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3" t="16983" r="8095" b="52757"/>
          <a:stretch/>
        </p:blipFill>
        <p:spPr>
          <a:xfrm>
            <a:off x="636588" y="4065576"/>
            <a:ext cx="7838109" cy="211475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758C2-0423-4891-9ADE-D4DBEA73C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24134"/>
            <a:ext cx="8672513" cy="4987925"/>
          </a:xfrm>
        </p:spPr>
        <p:txBody>
          <a:bodyPr>
            <a:normAutofit/>
          </a:bodyPr>
          <a:lstStyle/>
          <a:p>
            <a:r>
              <a:rPr lang="en-US" dirty="0"/>
              <a:t>Focuses on factors that may determine reliability and uptime</a:t>
            </a:r>
          </a:p>
          <a:p>
            <a:pPr lvl="1"/>
            <a:r>
              <a:rPr lang="en-US" dirty="0"/>
              <a:t>Two ion sources with switching magnet (30 </a:t>
            </a:r>
            <a:r>
              <a:rPr lang="en-US" dirty="0" err="1"/>
              <a:t>keV</a:t>
            </a:r>
            <a:r>
              <a:rPr lang="en-US" dirty="0"/>
              <a:t>, 15 mA DC)</a:t>
            </a:r>
          </a:p>
          <a:p>
            <a:pPr lvl="1"/>
            <a:r>
              <a:rPr lang="en-US" dirty="0"/>
              <a:t>2-m long LEBT with partial neutralization transport scheme</a:t>
            </a:r>
          </a:p>
          <a:p>
            <a:pPr lvl="2"/>
            <a:r>
              <a:rPr lang="en-US" dirty="0"/>
              <a:t>Chopper for creating “macro” pulses</a:t>
            </a:r>
          </a:p>
          <a:p>
            <a:pPr lvl="1"/>
            <a:r>
              <a:rPr lang="en-US" dirty="0"/>
              <a:t>4.4-m long, 4-vane RFQ, 2.1 MeV, 162.5 MHz CW</a:t>
            </a:r>
          </a:p>
          <a:p>
            <a:pPr lvl="1"/>
            <a:r>
              <a:rPr lang="en-US" dirty="0"/>
              <a:t>14-m long MEBT with:</a:t>
            </a:r>
          </a:p>
          <a:p>
            <a:pPr lvl="2"/>
            <a:r>
              <a:rPr lang="en-US" dirty="0"/>
              <a:t>Bunch-by-bunch chopping system; scraping system</a:t>
            </a:r>
          </a:p>
          <a:p>
            <a:pPr lvl="2"/>
            <a:r>
              <a:rPr lang="en-US" dirty="0"/>
              <a:t>Radiation protection wall</a:t>
            </a:r>
          </a:p>
          <a:p>
            <a:pPr lvl="2"/>
            <a:r>
              <a:rPr lang="en-US" dirty="0"/>
              <a:t>Differential pumping section after absorber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A9037E-DE09-4EF2-8398-5E9F792A9D3A}"/>
              </a:ext>
            </a:extLst>
          </p:cNvPr>
          <p:cNvSpPr txBox="1"/>
          <p:nvPr/>
        </p:nvSpPr>
        <p:spPr>
          <a:xfrm>
            <a:off x="2239523" y="5482937"/>
            <a:ext cx="2332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PIP-II High Bay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8404AE-DF12-496A-A5A7-A9ED0215B0C6}"/>
              </a:ext>
            </a:extLst>
          </p:cNvPr>
          <p:cNvSpPr txBox="1"/>
          <p:nvPr/>
        </p:nvSpPr>
        <p:spPr>
          <a:xfrm>
            <a:off x="5966691" y="5355888"/>
            <a:ext cx="2332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PIP-II </a:t>
            </a:r>
            <a:r>
              <a:rPr lang="en-US" sz="2000" dirty="0" err="1">
                <a:solidFill>
                  <a:schemeClr val="accent1"/>
                </a:solidFill>
              </a:rPr>
              <a:t>Linac</a:t>
            </a:r>
            <a:r>
              <a:rPr lang="en-US" sz="2000" dirty="0">
                <a:solidFill>
                  <a:schemeClr val="accent1"/>
                </a:solidFill>
              </a:rPr>
              <a:t> tunnel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E37D4-9910-4265-A0D8-60515864495A}"/>
              </a:ext>
            </a:extLst>
          </p:cNvPr>
          <p:cNvSpPr txBox="1"/>
          <p:nvPr/>
        </p:nvSpPr>
        <p:spPr>
          <a:xfrm>
            <a:off x="687795" y="4067425"/>
            <a:ext cx="766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Ion sources &amp; LEBT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D17289-43B2-438A-B675-59A944F91367}"/>
              </a:ext>
            </a:extLst>
          </p:cNvPr>
          <p:cNvSpPr txBox="1"/>
          <p:nvPr/>
        </p:nvSpPr>
        <p:spPr>
          <a:xfrm>
            <a:off x="1560335" y="4227146"/>
            <a:ext cx="766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RFQ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020AD6-F160-4A6F-8882-8175D6762A61}"/>
              </a:ext>
            </a:extLst>
          </p:cNvPr>
          <p:cNvSpPr txBox="1"/>
          <p:nvPr/>
        </p:nvSpPr>
        <p:spPr>
          <a:xfrm>
            <a:off x="3805382" y="4221313"/>
            <a:ext cx="766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MEBT</a:t>
            </a:r>
          </a:p>
        </p:txBody>
      </p:sp>
    </p:spTree>
    <p:extLst>
      <p:ext uri="{BB962C8B-B14F-4D97-AF65-F5344CB8AC3E}">
        <p14:creationId xmlns:p14="http://schemas.microsoft.com/office/powerpoint/2010/main" val="1518883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2508A-5758-47C1-A43D-2A211995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ACF40-A862-468E-A443-FCD41114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4A48CB-D0A5-4588-9FFF-0D216C689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PIP-II WFE Design Development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A4E8DC-FC7A-4354-BFD5-A9752C727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2781831"/>
          </a:xfrm>
        </p:spPr>
        <p:txBody>
          <a:bodyPr>
            <a:normAutofit/>
          </a:bodyPr>
          <a:lstStyle/>
          <a:p>
            <a:r>
              <a:rPr lang="en-US" i="1" dirty="0"/>
              <a:t>PIP-II</a:t>
            </a:r>
            <a:r>
              <a:rPr lang="en-US" dirty="0"/>
              <a:t> MEBT longer by ~3.5 m than the </a:t>
            </a:r>
            <a:r>
              <a:rPr lang="en-US" i="1" dirty="0"/>
              <a:t>PIP2IT</a:t>
            </a:r>
            <a:r>
              <a:rPr lang="en-US" dirty="0"/>
              <a:t> MEBT</a:t>
            </a:r>
          </a:p>
          <a:p>
            <a:pPr lvl="1"/>
            <a:r>
              <a:rPr lang="en-US" dirty="0"/>
              <a:t>3 more focusing triplets and one more bunching cavity</a:t>
            </a:r>
          </a:p>
          <a:p>
            <a:pPr lvl="2"/>
            <a:r>
              <a:rPr lang="en-US" dirty="0"/>
              <a:t>Protection of SRF from absorber vacuum failure (increased distance)</a:t>
            </a:r>
          </a:p>
          <a:p>
            <a:pPr lvl="1"/>
            <a:r>
              <a:rPr lang="en-US" dirty="0"/>
              <a:t>Free space to accommodate shielding wall from high energy part</a:t>
            </a:r>
          </a:p>
          <a:p>
            <a:pPr lvl="2"/>
            <a:r>
              <a:rPr lang="en-US" dirty="0"/>
              <a:t>Public viewing (no </a:t>
            </a:r>
            <a:r>
              <a:rPr lang="en-US" i="1" dirty="0"/>
              <a:t>residual</a:t>
            </a:r>
            <a:r>
              <a:rPr lang="en-US" dirty="0"/>
              <a:t> radiation at 2.1 MeV but minimum safety distance when in operation)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F8383-EC28-45E9-8E75-E77C99FA6FCC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CFC1CE-498D-4393-9001-BC124C304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3" t="16983" r="8095" b="51942"/>
          <a:stretch/>
        </p:blipFill>
        <p:spPr>
          <a:xfrm>
            <a:off x="230645" y="3831771"/>
            <a:ext cx="8704681" cy="2411805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29A4AC9B-E9B3-4E5C-8C18-4FD228AA4090}"/>
              </a:ext>
            </a:extLst>
          </p:cNvPr>
          <p:cNvSpPr/>
          <p:nvPr/>
        </p:nvSpPr>
        <p:spPr>
          <a:xfrm>
            <a:off x="6366616" y="5281308"/>
            <a:ext cx="581114" cy="256374"/>
          </a:xfrm>
          <a:prstGeom prst="lef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05DD6-903C-45FD-AF7D-921FF2B96E11}"/>
              </a:ext>
            </a:extLst>
          </p:cNvPr>
          <p:cNvSpPr txBox="1"/>
          <p:nvPr/>
        </p:nvSpPr>
        <p:spPr>
          <a:xfrm>
            <a:off x="6971545" y="5101718"/>
            <a:ext cx="10157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PIP2IT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(11/2017)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9AE24-9725-4D1E-BDFC-8E69BCEFFF74}"/>
              </a:ext>
            </a:extLst>
          </p:cNvPr>
          <p:cNvSpPr txBox="1"/>
          <p:nvPr/>
        </p:nvSpPr>
        <p:spPr>
          <a:xfrm>
            <a:off x="2181391" y="3805534"/>
            <a:ext cx="212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PIP-II High Bay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64310C-C4EA-4FFC-8AEA-0691EE4F369C}"/>
              </a:ext>
            </a:extLst>
          </p:cNvPr>
          <p:cNvSpPr txBox="1"/>
          <p:nvPr/>
        </p:nvSpPr>
        <p:spPr>
          <a:xfrm>
            <a:off x="6657173" y="3831460"/>
            <a:ext cx="212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PIP-II </a:t>
            </a:r>
            <a:r>
              <a:rPr lang="en-US" sz="2000" dirty="0" err="1">
                <a:solidFill>
                  <a:schemeClr val="accent1"/>
                </a:solidFill>
              </a:rPr>
              <a:t>Linac</a:t>
            </a:r>
            <a:r>
              <a:rPr lang="en-US" sz="2000" dirty="0">
                <a:solidFill>
                  <a:schemeClr val="accent1"/>
                </a:solidFill>
              </a:rPr>
              <a:t> Tunnel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691EC6-BCB9-4654-B50B-EAB89B0A5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30" y="5035558"/>
            <a:ext cx="6073082" cy="81684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54F540-8D58-453D-87AD-47CE8555C69B}"/>
              </a:ext>
            </a:extLst>
          </p:cNvPr>
          <p:cNvCxnSpPr/>
          <p:nvPr/>
        </p:nvCxnSpPr>
        <p:spPr>
          <a:xfrm>
            <a:off x="5187297" y="4392538"/>
            <a:ext cx="0" cy="1589518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959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Progress Since CD-1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3" name="Picture 2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535515CA-6DA5-4863-814A-9FB1F1EAD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2" t="16602"/>
          <a:stretch/>
        </p:blipFill>
        <p:spPr>
          <a:xfrm>
            <a:off x="4676603" y="3620654"/>
            <a:ext cx="4238797" cy="25785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4B75EC-BD9C-4E99-B087-5CD2F22C3F80}"/>
              </a:ext>
            </a:extLst>
          </p:cNvPr>
          <p:cNvSpPr txBox="1"/>
          <p:nvPr/>
        </p:nvSpPr>
        <p:spPr>
          <a:xfrm>
            <a:off x="6520873" y="3319125"/>
            <a:ext cx="24519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HEBT 3D model (preliminary)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Hamerla, S. Wesseln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2B4A4BF9-0572-4368-8C24-E6EEADE4E3C0}"/>
              </a:ext>
            </a:extLst>
          </p:cNvPr>
          <p:cNvSpPr/>
          <p:nvPr/>
        </p:nvSpPr>
        <p:spPr>
          <a:xfrm>
            <a:off x="7998691" y="1505477"/>
            <a:ext cx="184728" cy="134034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88B358-86F4-4A84-AD56-8A024AFC893E}"/>
              </a:ext>
            </a:extLst>
          </p:cNvPr>
          <p:cNvSpPr txBox="1"/>
          <p:nvPr/>
        </p:nvSpPr>
        <p:spPr>
          <a:xfrm>
            <a:off x="8128000" y="1822724"/>
            <a:ext cx="87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slides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9E3FB2-6236-45CB-A545-913E23ADC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One ~3-month beam running period at PIP2IT</a:t>
            </a:r>
          </a:p>
          <a:p>
            <a:pPr lvl="1"/>
            <a:r>
              <a:rPr lang="en-US" dirty="0"/>
              <a:t>Focused on high power operation </a:t>
            </a:r>
            <a:r>
              <a:rPr lang="en-US" dirty="0">
                <a:sym typeface="Wingdings" panose="05000000000000000000" pitchFamily="2" charset="2"/>
              </a:rPr>
              <a:t> </a:t>
            </a:r>
            <a:r>
              <a:rPr lang="en-US" u="sng" dirty="0">
                <a:sym typeface="Wingdings" panose="05000000000000000000" pitchFamily="2" charset="2"/>
              </a:rPr>
              <a:t>Machine Protection System (MPS) development</a:t>
            </a:r>
            <a:endParaRPr lang="en-US" u="sng" dirty="0"/>
          </a:p>
          <a:p>
            <a:pPr lvl="1"/>
            <a:r>
              <a:rPr lang="en-US" dirty="0"/>
              <a:t>Finalized prototype kickers characterization</a:t>
            </a:r>
          </a:p>
          <a:p>
            <a:pPr lvl="1"/>
            <a:r>
              <a:rPr lang="en-US" dirty="0"/>
              <a:t>Continued beam optics measurements (transverse and longitudinal)</a:t>
            </a:r>
          </a:p>
          <a:p>
            <a:r>
              <a:rPr lang="en-US" dirty="0"/>
              <a:t>Then, shifted focus on design effort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MEBT-HWR transition region</a:t>
            </a:r>
            <a:endParaRPr lang="en-US" dirty="0"/>
          </a:p>
          <a:p>
            <a:pPr lvl="1"/>
            <a:r>
              <a:rPr lang="en-US" dirty="0"/>
              <a:t>Kickers Final Design</a:t>
            </a:r>
            <a:br>
              <a:rPr lang="en-US" dirty="0"/>
            </a:br>
            <a:r>
              <a:rPr lang="en-US" dirty="0"/>
              <a:t>Review (FDR) (August 2018)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High Energy Beam Transport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Review expected in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January 2019</a:t>
            </a:r>
          </a:p>
        </p:txBody>
      </p:sp>
    </p:spTree>
    <p:extLst>
      <p:ext uri="{BB962C8B-B14F-4D97-AF65-F5344CB8AC3E}">
        <p14:creationId xmlns:p14="http://schemas.microsoft.com/office/powerpoint/2010/main" val="796544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Demonstrated RFQ Reliable CW RF Operation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759109-5ED6-4F2A-B793-30F0D1EE8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5275458"/>
          </a:xfrm>
        </p:spPr>
        <p:txBody>
          <a:bodyPr>
            <a:normAutofit/>
          </a:bodyPr>
          <a:lstStyle/>
          <a:p>
            <a:r>
              <a:rPr lang="en-US" dirty="0"/>
              <a:t>Increased reliability of couplers at high power</a:t>
            </a:r>
          </a:p>
          <a:p>
            <a:pPr lvl="1"/>
            <a:r>
              <a:rPr lang="en-US" dirty="0"/>
              <a:t>Replaced brazed RF windows in the couplers by ones sealed with O-rings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S. Kazakov, O. </a:t>
            </a:r>
            <a:r>
              <a:rPr lang="en-US" sz="1800" i="1" dirty="0" err="1">
                <a:solidFill>
                  <a:schemeClr val="bg1">
                    <a:lumMod val="50000"/>
                  </a:schemeClr>
                </a:solidFill>
              </a:rPr>
              <a:t>Pronichev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Total time of operation in CW: 350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en-US" dirty="0"/>
              <a:t>No indication of problems</a:t>
            </a:r>
          </a:p>
          <a:p>
            <a:endParaRPr lang="en-US" dirty="0"/>
          </a:p>
          <a:p>
            <a:r>
              <a:rPr lang="en-US" dirty="0"/>
              <a:t>Addressed difficulty to bring the RFQ to</a:t>
            </a:r>
            <a:br>
              <a:rPr lang="en-US" dirty="0"/>
            </a:br>
            <a:r>
              <a:rPr lang="en-US" dirty="0"/>
              <a:t>162.50 MHz with CW RF</a:t>
            </a:r>
          </a:p>
          <a:p>
            <a:pPr lvl="1"/>
            <a:r>
              <a:rPr lang="en-US" dirty="0"/>
              <a:t>Increased nominal resonant frequency by </a:t>
            </a:r>
            <a:br>
              <a:rPr lang="en-US" dirty="0"/>
            </a:br>
            <a:r>
              <a:rPr lang="en-US" dirty="0"/>
              <a:t>~50 kHz by replacing all 80 plug tuners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J. Steimel, C. Baffes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66F198-2AF8-498E-B93E-2CD1575F0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056" y="1790875"/>
            <a:ext cx="2752344" cy="20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05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MEBT Chopping System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9E3FB2-6236-45CB-A545-913E23ADC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/>
              <a:t>Two traveling-wave kickers working </a:t>
            </a:r>
            <a:r>
              <a:rPr lang="en-US" i="1" u="sng" dirty="0"/>
              <a:t>synchronously</a:t>
            </a:r>
            <a:r>
              <a:rPr lang="en-US" dirty="0"/>
              <a:t> followed by a high-power absorber</a:t>
            </a:r>
          </a:p>
          <a:p>
            <a:pPr lvl="1"/>
            <a:r>
              <a:rPr lang="en-US" dirty="0"/>
              <a:t>Operated successfully</a:t>
            </a:r>
          </a:p>
          <a:p>
            <a:pPr lvl="1"/>
            <a:r>
              <a:rPr lang="en-US" dirty="0"/>
              <a:t>Kickers do not significantly deteriorate</a:t>
            </a:r>
            <a:br>
              <a:rPr lang="en-US" dirty="0"/>
            </a:br>
            <a:r>
              <a:rPr lang="en-US" dirty="0"/>
              <a:t>the transverse emittance of the beam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21CE43-C3AC-4B13-AA3C-139620B90516}"/>
              </a:ext>
            </a:extLst>
          </p:cNvPr>
          <p:cNvSpPr txBox="1"/>
          <p:nvPr/>
        </p:nvSpPr>
        <p:spPr>
          <a:xfrm>
            <a:off x="6054727" y="1532103"/>
            <a:ext cx="289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mA beam collimated to 1.5 mA and deflected by the 200-Ohm kicker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E22653-B791-43A9-8BC1-D32FAE042FE0}"/>
              </a:ext>
            </a:extLst>
          </p:cNvPr>
          <p:cNvGrpSpPr/>
          <p:nvPr/>
        </p:nvGrpSpPr>
        <p:grpSpPr>
          <a:xfrm>
            <a:off x="6087711" y="2082976"/>
            <a:ext cx="2785303" cy="2433943"/>
            <a:chOff x="6055410" y="1407432"/>
            <a:chExt cx="2785303" cy="243394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2C448B-49EE-4E56-998A-F73B4E2E4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59" t="10741" r="41545" b="24052"/>
            <a:stretch/>
          </p:blipFill>
          <p:spPr>
            <a:xfrm>
              <a:off x="6126480" y="1407432"/>
              <a:ext cx="2714233" cy="23007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ED73C1-5701-4A33-9E83-CFCBCC9E408A}"/>
                </a:ext>
              </a:extLst>
            </p:cNvPr>
            <p:cNvSpPr txBox="1"/>
            <p:nvPr/>
          </p:nvSpPr>
          <p:spPr>
            <a:xfrm rot="16200000">
              <a:off x="5012777" y="2450065"/>
              <a:ext cx="2300710" cy="215444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6"/>
                  </a:solidFill>
                </a:rPr>
                <a:t>Angle, </a:t>
              </a:r>
              <a:r>
                <a:rPr lang="en-US" sz="800" dirty="0" err="1">
                  <a:solidFill>
                    <a:schemeClr val="accent6"/>
                  </a:solidFill>
                </a:rPr>
                <a:t>mrad</a:t>
              </a:r>
              <a:endParaRPr lang="en-US" sz="800" dirty="0">
                <a:solidFill>
                  <a:schemeClr val="accent6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D942D33-0519-4252-9758-B9FD83B9B201}"/>
                </a:ext>
              </a:extLst>
            </p:cNvPr>
            <p:cNvSpPr txBox="1"/>
            <p:nvPr/>
          </p:nvSpPr>
          <p:spPr>
            <a:xfrm>
              <a:off x="6055411" y="3625931"/>
              <a:ext cx="2785302" cy="215444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6"/>
                  </a:solidFill>
                </a:rPr>
                <a:t>Position, mm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3DA01A1-D424-4633-80B1-6DB0F559D9F9}"/>
              </a:ext>
            </a:extLst>
          </p:cNvPr>
          <p:cNvSpPr txBox="1"/>
          <p:nvPr/>
        </p:nvSpPr>
        <p:spPr>
          <a:xfrm>
            <a:off x="224169" y="5617184"/>
            <a:ext cx="3551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vertical envelope simulated with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Tracewin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showing both the passing and the deflected bunches in the configuration with both kickers used in sync.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Saini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8E93A4-7BD6-4598-A12A-C7FCF776A261}"/>
              </a:ext>
            </a:extLst>
          </p:cNvPr>
          <p:cNvGrpSpPr/>
          <p:nvPr/>
        </p:nvGrpSpPr>
        <p:grpSpPr>
          <a:xfrm>
            <a:off x="300353" y="3126787"/>
            <a:ext cx="3475598" cy="2464175"/>
            <a:chOff x="376536" y="3479425"/>
            <a:chExt cx="3940233" cy="279359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23A4A34-6F0A-4C2D-A17C-7A1414D60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3" t="2214" r="4727" b="1505"/>
            <a:stretch/>
          </p:blipFill>
          <p:spPr>
            <a:xfrm>
              <a:off x="376536" y="3479425"/>
              <a:ext cx="3940233" cy="279359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7838FB8-6785-414C-8D70-31359EB6FF12}"/>
                </a:ext>
              </a:extLst>
            </p:cNvPr>
            <p:cNvSpPr txBox="1"/>
            <p:nvPr/>
          </p:nvSpPr>
          <p:spPr>
            <a:xfrm>
              <a:off x="1447774" y="5106244"/>
              <a:ext cx="714895" cy="41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50-Ohm Kicker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A87E36E-D97B-4B42-998E-6BAF4BB2CF31}"/>
                </a:ext>
              </a:extLst>
            </p:cNvPr>
            <p:cNvSpPr txBox="1"/>
            <p:nvPr/>
          </p:nvSpPr>
          <p:spPr>
            <a:xfrm>
              <a:off x="2194930" y="5108250"/>
              <a:ext cx="714895" cy="41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200-Ohm Kicker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DEB1621-91FB-4340-9DC7-6DC908ACD284}"/>
                </a:ext>
              </a:extLst>
            </p:cNvPr>
            <p:cNvSpPr txBox="1"/>
            <p:nvPr/>
          </p:nvSpPr>
          <p:spPr>
            <a:xfrm>
              <a:off x="3164426" y="5383242"/>
              <a:ext cx="389708" cy="261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DPI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1F6E06-811C-4969-B7A7-EEC493256851}"/>
                </a:ext>
              </a:extLst>
            </p:cNvPr>
            <p:cNvSpPr txBox="1"/>
            <p:nvPr/>
          </p:nvSpPr>
          <p:spPr>
            <a:xfrm>
              <a:off x="2644385" y="4097366"/>
              <a:ext cx="714895" cy="261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F-scraper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E55C9F9-FAE6-490F-8AF2-071475914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14" y="4596836"/>
            <a:ext cx="4757799" cy="159194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162886A-B3C2-4B83-B949-8D69E4BBA7A2}"/>
              </a:ext>
            </a:extLst>
          </p:cNvPr>
          <p:cNvSpPr/>
          <p:nvPr/>
        </p:nvSpPr>
        <p:spPr>
          <a:xfrm>
            <a:off x="3943927" y="1533236"/>
            <a:ext cx="1801091" cy="443346"/>
          </a:xfrm>
          <a:custGeom>
            <a:avLst/>
            <a:gdLst>
              <a:gd name="connsiteX0" fmla="*/ 0 w 1801091"/>
              <a:gd name="connsiteY0" fmla="*/ 443346 h 443346"/>
              <a:gd name="connsiteX1" fmla="*/ 1108364 w 1801091"/>
              <a:gd name="connsiteY1" fmla="*/ 295564 h 443346"/>
              <a:gd name="connsiteX2" fmla="*/ 1801091 w 1801091"/>
              <a:gd name="connsiteY2" fmla="*/ 0 h 44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091" h="443346">
                <a:moveTo>
                  <a:pt x="0" y="443346"/>
                </a:moveTo>
                <a:cubicBezTo>
                  <a:pt x="404091" y="406400"/>
                  <a:pt x="808182" y="369455"/>
                  <a:pt x="1108364" y="295564"/>
                </a:cubicBezTo>
                <a:cubicBezTo>
                  <a:pt x="1408546" y="221673"/>
                  <a:pt x="1604818" y="110836"/>
                  <a:pt x="1801091" y="0"/>
                </a:cubicBezTo>
              </a:path>
            </a:pathLst>
          </a:custGeom>
          <a:noFill/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43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52E1580-60AF-4DAC-9D6F-B8DF2D51F5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550" y="2430221"/>
            <a:ext cx="3989901" cy="221200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Realized Bunch-by-Bunch Chopping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C79120-53F1-4495-BDDF-3D0EF6588A9C}"/>
              </a:ext>
            </a:extLst>
          </p:cNvPr>
          <p:cNvGrpSpPr/>
          <p:nvPr/>
        </p:nvGrpSpPr>
        <p:grpSpPr>
          <a:xfrm>
            <a:off x="4950211" y="2162873"/>
            <a:ext cx="3965189" cy="1848209"/>
            <a:chOff x="4950211" y="2624681"/>
            <a:chExt cx="3965189" cy="18482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E52499-BDB3-47F2-A05D-3C1437EF7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486" t="20394" r="30000" b="13672"/>
            <a:stretch/>
          </p:blipFill>
          <p:spPr>
            <a:xfrm>
              <a:off x="4950211" y="2649641"/>
              <a:ext cx="3965189" cy="1694321"/>
            </a:xfrm>
            <a:prstGeom prst="rect">
              <a:avLst/>
            </a:prstGeom>
          </p:spPr>
        </p:pic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6FA25B0F-3E7E-41EE-9CA0-BF022ACE5EF2}"/>
                </a:ext>
              </a:extLst>
            </p:cNvPr>
            <p:cNvSpPr/>
            <p:nvPr/>
          </p:nvSpPr>
          <p:spPr>
            <a:xfrm rot="10800000">
              <a:off x="5590403" y="3735621"/>
              <a:ext cx="209880" cy="28075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77D82D-0561-4214-8C76-DDE66EAA4E8C}"/>
                </a:ext>
              </a:extLst>
            </p:cNvPr>
            <p:cNvSpPr txBox="1"/>
            <p:nvPr/>
          </p:nvSpPr>
          <p:spPr>
            <a:xfrm>
              <a:off x="5480502" y="4053679"/>
              <a:ext cx="463864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Kick</a:t>
              </a: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12433382-2DBE-49A0-8506-CB362086BC72}"/>
                </a:ext>
              </a:extLst>
            </p:cNvPr>
            <p:cNvSpPr/>
            <p:nvPr/>
          </p:nvSpPr>
          <p:spPr>
            <a:xfrm rot="10800000">
              <a:off x="6748563" y="3718529"/>
              <a:ext cx="209880" cy="28075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34EE35-3DE4-4CCF-85CC-C7E7A8CED067}"/>
                </a:ext>
              </a:extLst>
            </p:cNvPr>
            <p:cNvSpPr txBox="1"/>
            <p:nvPr/>
          </p:nvSpPr>
          <p:spPr>
            <a:xfrm>
              <a:off x="6289703" y="4103558"/>
              <a:ext cx="1129686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Top scraper partially inserted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014891-454E-4D7A-AC31-DB96D5619FB4}"/>
                </a:ext>
              </a:extLst>
            </p:cNvPr>
            <p:cNvSpPr txBox="1"/>
            <p:nvPr/>
          </p:nvSpPr>
          <p:spPr>
            <a:xfrm>
              <a:off x="5169807" y="2691714"/>
              <a:ext cx="10510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6"/>
                  </a:solidFill>
                </a:rPr>
                <a:t>200-Ohm kicker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4D475A-CF9D-4D0A-B90D-5C549A832CBF}"/>
                </a:ext>
              </a:extLst>
            </p:cNvPr>
            <p:cNvSpPr txBox="1"/>
            <p:nvPr/>
          </p:nvSpPr>
          <p:spPr>
            <a:xfrm>
              <a:off x="7502340" y="2862496"/>
              <a:ext cx="4018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6"/>
                  </a:solidFill>
                </a:rPr>
                <a:t>DPI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55D95A-D77E-4B16-B26A-F7947093C6E0}"/>
                </a:ext>
              </a:extLst>
            </p:cNvPr>
            <p:cNvSpPr txBox="1"/>
            <p:nvPr/>
          </p:nvSpPr>
          <p:spPr>
            <a:xfrm>
              <a:off x="8142177" y="2624681"/>
              <a:ext cx="7158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>
                  <a:solidFill>
                    <a:schemeClr val="bg1">
                      <a:lumMod val="50000"/>
                    </a:schemeClr>
                  </a:solidFill>
                </a:rPr>
                <a:t>T. Hamerla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46A3E05-73EA-468B-9820-BB1BBC8E4439}"/>
              </a:ext>
            </a:extLst>
          </p:cNvPr>
          <p:cNvSpPr txBox="1"/>
          <p:nvPr/>
        </p:nvSpPr>
        <p:spPr>
          <a:xfrm>
            <a:off x="274551" y="4622627"/>
            <a:ext cx="4431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of the RWCM signal recording the 0.55-ms Booster injection sequence (orange), superimposed over the signal when the kicker is off (blue)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Frolov, G. Saewert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5C7358A-3D59-408D-9CC2-7DA9885A3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806" y="4213477"/>
            <a:ext cx="3128307" cy="1993009"/>
          </a:xfrm>
          <a:prstGeom prst="rect">
            <a:avLst/>
          </a:prstGeom>
        </p:spPr>
      </p:pic>
      <p:sp>
        <p:nvSpPr>
          <p:cNvPr id="29" name="Arrow: Down 28">
            <a:extLst>
              <a:ext uri="{FF2B5EF4-FFF2-40B4-BE49-F238E27FC236}">
                <a16:creationId xmlns:a16="http://schemas.microsoft.com/office/drawing/2014/main" id="{3E12FAD6-3D79-44A0-9106-AABAD938C493}"/>
              </a:ext>
            </a:extLst>
          </p:cNvPr>
          <p:cNvSpPr/>
          <p:nvPr/>
        </p:nvSpPr>
        <p:spPr>
          <a:xfrm rot="10800000">
            <a:off x="8437880" y="3261310"/>
            <a:ext cx="209880" cy="28075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785912-3ECB-4FDD-9B7A-D91D2079B7FD}"/>
              </a:ext>
            </a:extLst>
          </p:cNvPr>
          <p:cNvSpPr txBox="1"/>
          <p:nvPr/>
        </p:nvSpPr>
        <p:spPr>
          <a:xfrm>
            <a:off x="8175868" y="3610342"/>
            <a:ext cx="715835" cy="184666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RWCM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861385-AC10-4511-BA42-09DE23536BD2}"/>
              </a:ext>
            </a:extLst>
          </p:cNvPr>
          <p:cNvSpPr txBox="1"/>
          <p:nvPr/>
        </p:nvSpPr>
        <p:spPr>
          <a:xfrm>
            <a:off x="1409003" y="5536864"/>
            <a:ext cx="43034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RWCM signal with “</a:t>
            </a:r>
            <a:r>
              <a:rPr lang="en-US" sz="1400" dirty="0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2e waveform” pattern (i.e. square wave where all bunches are passed for 0.2 </a:t>
            </a:r>
            <a:r>
              <a:rPr lang="en-US" sz="1400" dirty="0" err="1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followed by 1.8 </a:t>
            </a:r>
            <a:r>
              <a:rPr lang="en-US" sz="1400" dirty="0" err="1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all bunches removed)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Frolov, C. Richard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65E140-DD8B-4645-9EA6-1EE8D95B181D}"/>
              </a:ext>
            </a:extLst>
          </p:cNvPr>
          <p:cNvCxnSpPr/>
          <p:nvPr/>
        </p:nvCxnSpPr>
        <p:spPr>
          <a:xfrm>
            <a:off x="5818759" y="4411513"/>
            <a:ext cx="3054472" cy="0"/>
          </a:xfrm>
          <a:prstGeom prst="straightConnector1">
            <a:avLst/>
          </a:prstGeom>
          <a:ln w="19050">
            <a:solidFill>
              <a:schemeClr val="bg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F0DC8D1-028E-4EC4-B764-0FADCA7D438D}"/>
              </a:ext>
            </a:extLst>
          </p:cNvPr>
          <p:cNvSpPr txBox="1"/>
          <p:nvPr/>
        </p:nvSpPr>
        <p:spPr>
          <a:xfrm>
            <a:off x="7121472" y="4159280"/>
            <a:ext cx="535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16 </a:t>
            </a:r>
            <a:r>
              <a:rPr lang="en-US" sz="1200" dirty="0" err="1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200" dirty="0" err="1">
                <a:solidFill>
                  <a:schemeClr val="bg1"/>
                </a:solidFill>
              </a:rPr>
              <a:t>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9E3FB2-6236-45CB-A545-913E23ADC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153312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Arbitrary chopping patterns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out </a:t>
            </a:r>
            <a:r>
              <a:rPr lang="en-US" dirty="0"/>
              <a:t>of 162.5 MHz bunch trains at 20 Hz </a:t>
            </a:r>
            <a:r>
              <a:rPr lang="en-US" sz="2200" dirty="0"/>
              <a:t>(</a:t>
            </a:r>
            <a:r>
              <a:rPr lang="en-US" sz="2200" i="1" dirty="0"/>
              <a:t>using a single “200-Ohm” kicker</a:t>
            </a:r>
            <a:r>
              <a:rPr lang="en-US" sz="2200" dirty="0"/>
              <a:t>)</a:t>
            </a:r>
          </a:p>
          <a:p>
            <a:pPr lvl="1"/>
            <a:r>
              <a:rPr lang="en-US" sz="1800" dirty="0"/>
              <a:t>Kicked bunches intercepted with a scraper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→ passing bunches recorded with Resistive Wall Current Monitor (RWCM)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14103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Transverse Optics Have Been Measured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4ADCDF8A-FF98-4D5C-8445-381D2079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550" y="3195213"/>
            <a:ext cx="4260850" cy="2931026"/>
          </a:xfrm>
          <a:prstGeom prst="rect">
            <a:avLst/>
          </a:prstGeom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C58E4948-CC3A-4E0B-A31D-72DD8CC82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00" y="3142089"/>
            <a:ext cx="4251325" cy="3002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CA49D7-77C0-4D9D-B76C-E8EC2363AAC3}"/>
              </a:ext>
            </a:extLst>
          </p:cNvPr>
          <p:cNvSpPr txBox="1"/>
          <p:nvPr/>
        </p:nvSpPr>
        <p:spPr>
          <a:xfrm>
            <a:off x="230000" y="5925442"/>
            <a:ext cx="869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beam size measurements along the MEBT and envelope simulation with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TraceWin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(light green). Error bars are ±10%.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Saini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DDE64-B776-41E6-A38F-31595E383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795" y="1398898"/>
            <a:ext cx="2314605" cy="200274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9E3FB2-6236-45CB-A545-913E23ADC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24757"/>
            <a:ext cx="8672513" cy="2358596"/>
          </a:xfrm>
        </p:spPr>
        <p:txBody>
          <a:bodyPr>
            <a:normAutofit/>
          </a:bodyPr>
          <a:lstStyle/>
          <a:p>
            <a:r>
              <a:rPr lang="en-US" dirty="0"/>
              <a:t>Beam envelope (rms) in the MEBT is understood</a:t>
            </a:r>
            <a:br>
              <a:rPr lang="en-US" dirty="0"/>
            </a:br>
            <a:r>
              <a:rPr lang="en-US" dirty="0"/>
              <a:t>and can be predicted to within 10%</a:t>
            </a:r>
          </a:p>
          <a:p>
            <a:pPr lvl="1"/>
            <a:r>
              <a:rPr lang="en-US" dirty="0"/>
              <a:t>Quadrupole strength calibrations obtained</a:t>
            </a:r>
            <a:br>
              <a:rPr lang="en-US" dirty="0"/>
            </a:br>
            <a:r>
              <a:rPr lang="en-US" dirty="0"/>
              <a:t>from differential trajectory measurements</a:t>
            </a:r>
          </a:p>
          <a:p>
            <a:pPr lvl="1"/>
            <a:r>
              <a:rPr lang="en-US" dirty="0"/>
              <a:t>Beam sizes measured with scrapers along</a:t>
            </a:r>
            <a:br>
              <a:rPr lang="en-US" dirty="0"/>
            </a:br>
            <a:r>
              <a:rPr lang="en-US" dirty="0"/>
              <a:t>the beamline</a:t>
            </a:r>
          </a:p>
        </p:txBody>
      </p:sp>
    </p:spTree>
    <p:extLst>
      <p:ext uri="{BB962C8B-B14F-4D97-AF65-F5344CB8AC3E}">
        <p14:creationId xmlns:p14="http://schemas.microsoft.com/office/powerpoint/2010/main" val="2220206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Measured Longitudinal Bunch Parameters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D94939-5D36-4DDA-9F63-9FDEA73DAB48}"/>
              </a:ext>
            </a:extLst>
          </p:cNvPr>
          <p:cNvSpPr txBox="1"/>
          <p:nvPr/>
        </p:nvSpPr>
        <p:spPr>
          <a:xfrm>
            <a:off x="539496" y="5147344"/>
            <a:ext cx="326440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4C97"/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RMS bunch length across the beam (vertical) at 5 mA and corresponding simulation with </a:t>
            </a:r>
            <a:r>
              <a:rPr lang="en-US" sz="1600" dirty="0" err="1">
                <a:solidFill>
                  <a:srgbClr val="004C97"/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TraceWin</a:t>
            </a:r>
            <a:r>
              <a:rPr lang="en-US" sz="1600" dirty="0">
                <a:solidFill>
                  <a:srgbClr val="004C97"/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 (red line)</a:t>
            </a:r>
            <a:br>
              <a:rPr lang="en-US" sz="1600" dirty="0">
                <a:solidFill>
                  <a:srgbClr val="004C97"/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B. Hanna,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J.-P. Carneiro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9E3FB2-6236-45CB-A545-913E23ADC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7"/>
            <a:ext cx="8686800" cy="2971169"/>
          </a:xfrm>
        </p:spPr>
        <p:txBody>
          <a:bodyPr>
            <a:normAutofit/>
          </a:bodyPr>
          <a:lstStyle/>
          <a:p>
            <a:r>
              <a:rPr lang="en-US" dirty="0"/>
              <a:t>Measured bunch length downstream of 2</a:t>
            </a:r>
            <a:r>
              <a:rPr lang="en-US" baseline="30000" dirty="0"/>
              <a:t>nd</a:t>
            </a:r>
            <a:r>
              <a:rPr lang="en-US" dirty="0"/>
              <a:t> bunching cavity with a Fast Faraday Cup (FFC) designed in-house </a:t>
            </a:r>
            <a:r>
              <a:rPr lang="en-US" sz="1900" dirty="0"/>
              <a:t>(</a:t>
            </a:r>
            <a:r>
              <a:rPr lang="en-US" sz="1900" i="1" dirty="0">
                <a:solidFill>
                  <a:schemeClr val="bg1">
                    <a:lumMod val="50000"/>
                  </a:schemeClr>
                </a:solidFill>
              </a:rPr>
              <a:t>D. Sun and A. Shemyakin</a:t>
            </a:r>
            <a:r>
              <a:rPr lang="en-US" sz="1900" dirty="0"/>
              <a:t>)</a:t>
            </a:r>
          </a:p>
          <a:p>
            <a:pPr lvl="1"/>
            <a:r>
              <a:rPr lang="en-US" dirty="0"/>
              <a:t>Revealed </a:t>
            </a:r>
            <a:r>
              <a:rPr lang="en-US" dirty="0">
                <a:solidFill>
                  <a:srgbClr val="FF0000"/>
                </a:solidFill>
              </a:rPr>
              <a:t>transverse-to-longitudinal correlation</a:t>
            </a:r>
          </a:p>
          <a:p>
            <a:pPr lvl="2"/>
            <a:r>
              <a:rPr lang="en-US" dirty="0"/>
              <a:t>Induced by space charge and </a:t>
            </a:r>
            <a:r>
              <a:rPr lang="en-US" u="sng" dirty="0"/>
              <a:t>predicted in simulations</a:t>
            </a:r>
          </a:p>
          <a:p>
            <a:pPr lvl="1"/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Estimated emittance: &lt; 0.3 mm </a:t>
            </a:r>
            <a:r>
              <a:rPr lang="en-US" dirty="0" err="1">
                <a:solidFill>
                  <a:schemeClr val="accent6"/>
                </a:solidFill>
                <a:sym typeface="Wingdings" panose="05000000000000000000" pitchFamily="2" charset="2"/>
              </a:rPr>
              <a:t>mrad</a:t>
            </a: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 (rms, normalized) from fitting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EBBE9C-3D90-49F3-BA68-CAAD2E3E5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9" t="2435" r="7723"/>
          <a:stretch/>
        </p:blipFill>
        <p:spPr>
          <a:xfrm>
            <a:off x="4005252" y="3602736"/>
            <a:ext cx="4916498" cy="25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93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Demonstrated Stable Operation of the Injector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9E3FB2-6236-45CB-A545-913E23ADC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15613"/>
            <a:ext cx="8686800" cy="5302059"/>
          </a:xfrm>
        </p:spPr>
        <p:txBody>
          <a:bodyPr>
            <a:normAutofit/>
          </a:bodyPr>
          <a:lstStyle/>
          <a:p>
            <a:r>
              <a:rPr lang="en-US" dirty="0"/>
              <a:t>Successfully delivered beam to the dump at nominal parameters (5 mA, 0.55 </a:t>
            </a:r>
            <a:r>
              <a:rPr lang="en-US" dirty="0" err="1"/>
              <a:t>ms</a:t>
            </a:r>
            <a:r>
              <a:rPr lang="en-US" dirty="0"/>
              <a:t>, 20 Hz) with low losses and all aperture restrictions</a:t>
            </a:r>
          </a:p>
          <a:p>
            <a:pPr lvl="1"/>
            <a:r>
              <a:rPr lang="en-US" dirty="0"/>
              <a:t>“200-Ohm” kicker @ 500 V “Booster</a:t>
            </a:r>
            <a:br>
              <a:rPr lang="en-US" dirty="0"/>
            </a:br>
            <a:r>
              <a:rPr lang="en-US" dirty="0"/>
              <a:t>injection” waveform</a:t>
            </a:r>
          </a:p>
          <a:p>
            <a:pPr lvl="1"/>
            <a:r>
              <a:rPr lang="en-US" dirty="0"/>
              <a:t>2 interruptions (1 hour total)</a:t>
            </a:r>
          </a:p>
          <a:p>
            <a:pPr lvl="2"/>
            <a:r>
              <a:rPr lang="en-US" dirty="0"/>
              <a:t>Beam availability ~96%</a:t>
            </a:r>
          </a:p>
          <a:p>
            <a:r>
              <a:rPr lang="en-US" dirty="0"/>
              <a:t>Multiple-day runs failed at duty</a:t>
            </a:r>
            <a:br>
              <a:rPr lang="en-US" dirty="0"/>
            </a:br>
            <a:r>
              <a:rPr lang="en-US" dirty="0"/>
              <a:t>factors &gt; ~10% (too many beam</a:t>
            </a:r>
            <a:br>
              <a:rPr lang="en-US" dirty="0"/>
            </a:br>
            <a:r>
              <a:rPr lang="en-US" dirty="0"/>
              <a:t>interruptions)</a:t>
            </a:r>
          </a:p>
          <a:p>
            <a:pPr lvl="1"/>
            <a:r>
              <a:rPr lang="en-US" dirty="0"/>
              <a:t>False MPS trips; RFQ and bunching</a:t>
            </a:r>
            <a:br>
              <a:rPr lang="en-US" dirty="0"/>
            </a:br>
            <a:r>
              <a:rPr lang="en-US" dirty="0"/>
              <a:t>cavities RF trips; </a:t>
            </a:r>
            <a:r>
              <a:rPr lang="en-US" u="heavy" dirty="0">
                <a:uFill>
                  <a:solidFill>
                    <a:srgbClr val="FF0000"/>
                  </a:solidFill>
                </a:uFill>
              </a:rPr>
              <a:t>trips induced by kickers’ protection electrodes and DPI </a:t>
            </a:r>
            <a:r>
              <a:rPr lang="en-US" dirty="0"/>
              <a:t>(</a:t>
            </a:r>
            <a:r>
              <a:rPr lang="en-US" i="1" dirty="0"/>
              <a:t>real beam drifts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Operated at up to 50% duty factors for tens of minutes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FBB1B-D70B-487C-869E-AF8592EC17A4}"/>
              </a:ext>
            </a:extLst>
          </p:cNvPr>
          <p:cNvSpPr txBox="1"/>
          <p:nvPr/>
        </p:nvSpPr>
        <p:spPr>
          <a:xfrm>
            <a:off x="7141500" y="3025968"/>
            <a:ext cx="474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3hr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7F78B4-FCA6-4F8B-95C0-F5958FB842C9}"/>
              </a:ext>
            </a:extLst>
          </p:cNvPr>
          <p:cNvGrpSpPr/>
          <p:nvPr/>
        </p:nvGrpSpPr>
        <p:grpSpPr>
          <a:xfrm>
            <a:off x="5549916" y="1851085"/>
            <a:ext cx="3328415" cy="3155829"/>
            <a:chOff x="5586984" y="3022357"/>
            <a:chExt cx="3328415" cy="31558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CEB82E0-B0FE-450E-B0FB-F7316193F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739" t="5353" r="639"/>
            <a:stretch/>
          </p:blipFill>
          <p:spPr>
            <a:xfrm>
              <a:off x="5586984" y="3022357"/>
              <a:ext cx="3328415" cy="3155829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2D81B90-DDD6-4695-8639-B1C53530F763}"/>
                </a:ext>
              </a:extLst>
            </p:cNvPr>
            <p:cNvCxnSpPr>
              <a:cxnSpLocks/>
            </p:cNvCxnSpPr>
            <p:nvPr/>
          </p:nvCxnSpPr>
          <p:spPr>
            <a:xfrm>
              <a:off x="5861304" y="5843113"/>
              <a:ext cx="2725254" cy="0"/>
            </a:xfrm>
            <a:prstGeom prst="straightConnector1">
              <a:avLst/>
            </a:prstGeom>
            <a:ln>
              <a:solidFill>
                <a:schemeClr val="bg2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AA95AD-B423-41AD-A198-0FDC8B89F527}"/>
                </a:ext>
              </a:extLst>
            </p:cNvPr>
            <p:cNvSpPr txBox="1"/>
            <p:nvPr/>
          </p:nvSpPr>
          <p:spPr>
            <a:xfrm>
              <a:off x="6684263" y="5495880"/>
              <a:ext cx="842075" cy="307777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24 hours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DAA5FC-CB5B-4131-A6EA-F95E227629E5}"/>
                </a:ext>
              </a:extLst>
            </p:cNvPr>
            <p:cNvSpPr txBox="1"/>
            <p:nvPr/>
          </p:nvSpPr>
          <p:spPr>
            <a:xfrm>
              <a:off x="5999720" y="3112988"/>
              <a:ext cx="606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FF00"/>
                  </a:solidFill>
                </a:rPr>
                <a:t>RFQ voltage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90C801-8F11-44BA-BB92-F3394474BEFA}"/>
                </a:ext>
              </a:extLst>
            </p:cNvPr>
            <p:cNvSpPr txBox="1"/>
            <p:nvPr/>
          </p:nvSpPr>
          <p:spPr>
            <a:xfrm>
              <a:off x="7955324" y="3483864"/>
              <a:ext cx="5284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6060"/>
                  </a:solidFill>
                </a:rPr>
                <a:t>DCCT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7CC4F0-9442-4916-863C-4DCD2B9F9C78}"/>
                </a:ext>
              </a:extLst>
            </p:cNvPr>
            <p:cNvSpPr txBox="1"/>
            <p:nvPr/>
          </p:nvSpPr>
          <p:spPr>
            <a:xfrm>
              <a:off x="7378716" y="4004812"/>
              <a:ext cx="971792" cy="246221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FF00"/>
                  </a:solidFill>
                </a:rPr>
                <a:t>Dump current</a:t>
              </a:r>
            </a:p>
          </p:txBody>
        </p:sp>
      </p:grp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7252CA6D-41CB-47CE-9F85-2CBDAC83E77B}"/>
              </a:ext>
            </a:extLst>
          </p:cNvPr>
          <p:cNvSpPr/>
          <p:nvPr/>
        </p:nvSpPr>
        <p:spPr>
          <a:xfrm flipH="1">
            <a:off x="6450013" y="5394831"/>
            <a:ext cx="418796" cy="328278"/>
          </a:xfrm>
          <a:prstGeom prst="bentUpArrow">
            <a:avLst>
              <a:gd name="adj1" fmla="val 33441"/>
              <a:gd name="adj2" fmla="val 36254"/>
              <a:gd name="adj3" fmla="val 47509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FF0000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2F8C0-EABB-4EFF-99AC-528630B9E332}"/>
              </a:ext>
            </a:extLst>
          </p:cNvPr>
          <p:cNvSpPr txBox="1"/>
          <p:nvPr/>
        </p:nvSpPr>
        <p:spPr>
          <a:xfrm>
            <a:off x="6868809" y="5397317"/>
            <a:ext cx="1917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MPS works</a:t>
            </a:r>
          </a:p>
        </p:txBody>
      </p:sp>
    </p:spTree>
    <p:extLst>
      <p:ext uri="{BB962C8B-B14F-4D97-AF65-F5344CB8AC3E}">
        <p14:creationId xmlns:p14="http://schemas.microsoft.com/office/powerpoint/2010/main" val="422564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72BE1-9095-42AE-8900-45F05D47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BF18ED-C200-4CAA-A399-4631FB1B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CB1093-59EB-4CF5-A277-CC349021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5BC1D-CA49-440F-9A50-C6EF16D4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Scope/Deliverables</a:t>
            </a:r>
          </a:p>
          <a:p>
            <a:r>
              <a:rPr lang="en-US" dirty="0"/>
              <a:t>Requirements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Design Maturity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Risks and Mitigations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94477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BB3A2-3990-4E5A-A95C-79C7387A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7ADBC-7F06-48B7-82AA-C17E7968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237AE2-D2FB-4F6C-B67E-A9F421E3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ESH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99F2F-E2F3-4AC5-A5AF-03DB4CA73AE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#6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DA2B21-685A-4C75-BFB7-E5C0B653C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6140"/>
            <a:ext cx="8672513" cy="37970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 team is committed to construct PIP-II in a safe, environmentally respectful, and cost efficient manner that meets our stakeholder’s needs </a:t>
            </a:r>
          </a:p>
          <a:p>
            <a:pPr lvl="1"/>
            <a:r>
              <a:rPr lang="en-US" dirty="0"/>
              <a:t>Project Integrated Safety Management Plan (</a:t>
            </a:r>
            <a:r>
              <a:rPr lang="en-US" dirty="0" err="1"/>
              <a:t>DocDB</a:t>
            </a:r>
            <a:r>
              <a:rPr lang="en-US" dirty="0"/>
              <a:t> #141)</a:t>
            </a:r>
          </a:p>
          <a:p>
            <a:pPr lvl="1"/>
            <a:r>
              <a:rPr lang="en-US" dirty="0"/>
              <a:t>Laboratory and DOE standards and practices</a:t>
            </a:r>
          </a:p>
          <a:p>
            <a:pPr lvl="2"/>
            <a:r>
              <a:rPr lang="en-US" dirty="0"/>
              <a:t>Fermi Radiological Control Manual, Fermi ES&amp;H Manual</a:t>
            </a:r>
          </a:p>
          <a:p>
            <a:pPr lvl="2"/>
            <a:r>
              <a:rPr lang="en-US" dirty="0"/>
              <a:t>AD Operation Readiness Clearance (ORC)</a:t>
            </a:r>
          </a:p>
          <a:p>
            <a:pPr lvl="3"/>
            <a:r>
              <a:rPr lang="en-US" dirty="0"/>
              <a:t>Conducted at PIP2IT for each new configuration</a:t>
            </a:r>
          </a:p>
          <a:p>
            <a:pPr lvl="2"/>
            <a:r>
              <a:rPr lang="en-US" dirty="0"/>
              <a:t>Radiation surveys are conducted as the beam power increases</a:t>
            </a:r>
          </a:p>
          <a:p>
            <a:r>
              <a:rPr lang="en-US" dirty="0"/>
              <a:t>Preliminary Hazard Analysis for PIP2IT (</a:t>
            </a:r>
            <a:r>
              <a:rPr lang="en-US" dirty="0" err="1"/>
              <a:t>DocDB</a:t>
            </a:r>
            <a:r>
              <a:rPr lang="en-US" dirty="0"/>
              <a:t> #40)</a:t>
            </a:r>
          </a:p>
          <a:p>
            <a:pPr lvl="1"/>
            <a:r>
              <a:rPr lang="en-US" dirty="0"/>
              <a:t>Up to 2.1 MeV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FA7F9-4A75-47DA-81BA-20DC657A9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4855740"/>
            <a:ext cx="8672513" cy="11102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6EF3D1-23EC-445C-9817-6D5DFF2C7B48}"/>
              </a:ext>
            </a:extLst>
          </p:cNvPr>
          <p:cNvSpPr txBox="1"/>
          <p:nvPr/>
        </p:nvSpPr>
        <p:spPr>
          <a:xfrm>
            <a:off x="6119170" y="4529811"/>
            <a:ext cx="27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ESH&amp;Q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Fermipoint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screenshot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12FE47-E202-47CF-A9D9-4427DB229999}"/>
              </a:ext>
            </a:extLst>
          </p:cNvPr>
          <p:cNvSpPr/>
          <p:nvPr/>
        </p:nvSpPr>
        <p:spPr>
          <a:xfrm flipH="1">
            <a:off x="137160" y="3017520"/>
            <a:ext cx="883418" cy="1755647"/>
          </a:xfrm>
          <a:custGeom>
            <a:avLst/>
            <a:gdLst>
              <a:gd name="connsiteX0" fmla="*/ 0 w 558225"/>
              <a:gd name="connsiteY0" fmla="*/ 0 h 1298960"/>
              <a:gd name="connsiteX1" fmla="*/ 435836 w 558225"/>
              <a:gd name="connsiteY1" fmla="*/ 162370 h 1298960"/>
              <a:gd name="connsiteX2" fmla="*/ 555477 w 558225"/>
              <a:gd name="connsiteY2" fmla="*/ 700755 h 1298960"/>
              <a:gd name="connsiteX3" fmla="*/ 350378 w 558225"/>
              <a:gd name="connsiteY3" fmla="*/ 1298960 h 129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25" h="1298960">
                <a:moveTo>
                  <a:pt x="0" y="0"/>
                </a:moveTo>
                <a:cubicBezTo>
                  <a:pt x="171628" y="22789"/>
                  <a:pt x="343257" y="45578"/>
                  <a:pt x="435836" y="162370"/>
                </a:cubicBezTo>
                <a:cubicBezTo>
                  <a:pt x="528415" y="279162"/>
                  <a:pt x="569720" y="511323"/>
                  <a:pt x="555477" y="700755"/>
                </a:cubicBezTo>
                <a:cubicBezTo>
                  <a:pt x="541234" y="890187"/>
                  <a:pt x="445806" y="1094573"/>
                  <a:pt x="350378" y="1298960"/>
                </a:cubicBezTo>
              </a:path>
            </a:pathLst>
          </a:custGeom>
          <a:noFill/>
          <a:ln w="34925">
            <a:gradFill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5400000" scaled="1"/>
            </a:gradFill>
            <a:prstDash val="sysDash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30FE9-6618-48BF-876F-BA86339E749B}"/>
              </a:ext>
            </a:extLst>
          </p:cNvPr>
          <p:cNvSpPr/>
          <p:nvPr/>
        </p:nvSpPr>
        <p:spPr>
          <a:xfrm>
            <a:off x="1930400" y="5492750"/>
            <a:ext cx="6959600" cy="1651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598B4-3B0F-4679-BB7B-4018FB3D1289}"/>
              </a:ext>
            </a:extLst>
          </p:cNvPr>
          <p:cNvSpPr txBox="1"/>
          <p:nvPr/>
        </p:nvSpPr>
        <p:spPr>
          <a:xfrm>
            <a:off x="4127500" y="5072289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 before last PIP2IT run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58563C-61A4-43C5-864F-94565CA78850}"/>
              </a:ext>
            </a:extLst>
          </p:cNvPr>
          <p:cNvCxnSpPr/>
          <p:nvPr/>
        </p:nvCxnSpPr>
        <p:spPr>
          <a:xfrm flipH="1">
            <a:off x="4810125" y="5292451"/>
            <a:ext cx="107950" cy="165363"/>
          </a:xfrm>
          <a:prstGeom prst="straightConnector1">
            <a:avLst/>
          </a:prstGeom>
          <a:ln w="1905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17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BB3A2-3990-4E5A-A95C-79C7387A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7ADBC-7F06-48B7-82AA-C17E7968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237AE2-D2FB-4F6C-B67E-A9F421E3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Quality Management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7B82A3-65FD-437F-9F00-852994C4D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Proceed in accordance with the Project’s Quality Assurance Plan (</a:t>
            </a:r>
            <a:r>
              <a:rPr lang="en-US" dirty="0" err="1"/>
              <a:t>DocDB</a:t>
            </a:r>
            <a:r>
              <a:rPr lang="en-US" dirty="0"/>
              <a:t> #142)</a:t>
            </a:r>
          </a:p>
          <a:p>
            <a:pPr lvl="1"/>
            <a:r>
              <a:rPr lang="en-US" dirty="0"/>
              <a:t>Communicate and work with vendors and collaborators</a:t>
            </a:r>
          </a:p>
          <a:p>
            <a:pPr lvl="2"/>
            <a:r>
              <a:rPr lang="en-US" dirty="0"/>
              <a:t>MEBT Bunching cavities from vendor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99F2F-E2F3-4AC5-A5AF-03DB4CA73AE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273AD2-F3CB-4E2A-A79D-F38FC26FB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52" y="3096049"/>
            <a:ext cx="8697948" cy="3084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E59321-7E1D-46DB-8C14-CDF306128466}"/>
              </a:ext>
            </a:extLst>
          </p:cNvPr>
          <p:cNvSpPr txBox="1"/>
          <p:nvPr/>
        </p:nvSpPr>
        <p:spPr>
          <a:xfrm>
            <a:off x="6787824" y="2459761"/>
            <a:ext cx="2356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“Vector” screenshot summarizing all travelers available for the MEBT bunching cavities</a:t>
            </a:r>
          </a:p>
        </p:txBody>
      </p:sp>
    </p:spTree>
    <p:extLst>
      <p:ext uri="{BB962C8B-B14F-4D97-AF65-F5344CB8AC3E}">
        <p14:creationId xmlns:p14="http://schemas.microsoft.com/office/powerpoint/2010/main" val="1173871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BB3A2-3990-4E5A-A95C-79C7387A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7ADBC-7F06-48B7-82AA-C17E7968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237AE2-D2FB-4F6C-B67E-A9F421E3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Quality Management (</a:t>
            </a:r>
            <a:r>
              <a:rPr lang="en-US" dirty="0" err="1"/>
              <a:t>cont</a:t>
            </a:r>
            <a:r>
              <a:rPr lang="en-US" dirty="0"/>
              <a:t>’)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7B82A3-65FD-437F-9F00-852994C4D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Incoming inspection of MEBT magnets delivered by BARC, India</a:t>
            </a:r>
          </a:p>
          <a:p>
            <a:pPr lvl="1"/>
            <a:r>
              <a:rPr lang="en-US" dirty="0"/>
              <a:t>Qualified their manufacturing process and documentation with extensive measurements of the first prototypes delivered to Fermilab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99F2F-E2F3-4AC5-A5AF-03DB4CA73AE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60D96-28AE-4D8E-A588-F8BA91943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2949860"/>
            <a:ext cx="8739520" cy="31491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C912F9-EF5C-4B6E-9573-B5B8B854DDF0}"/>
              </a:ext>
            </a:extLst>
          </p:cNvPr>
          <p:cNvSpPr txBox="1"/>
          <p:nvPr/>
        </p:nvSpPr>
        <p:spPr>
          <a:xfrm>
            <a:off x="4103807" y="4524453"/>
            <a:ext cx="2356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“Vector” screenshot of the top of the 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Incoming Inspection Traveler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MEBT magnets from BARC</a:t>
            </a:r>
          </a:p>
        </p:txBody>
      </p:sp>
    </p:spTree>
    <p:extLst>
      <p:ext uri="{BB962C8B-B14F-4D97-AF65-F5344CB8AC3E}">
        <p14:creationId xmlns:p14="http://schemas.microsoft.com/office/powerpoint/2010/main" val="1073808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B48E-6CBC-434E-8E6E-ABB4AD19A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08813-CD76-4DC4-BF1F-40FB37436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20594"/>
          </a:xfrm>
        </p:spPr>
        <p:txBody>
          <a:bodyPr>
            <a:normAutofit/>
          </a:bodyPr>
          <a:lstStyle/>
          <a:p>
            <a:r>
              <a:rPr lang="en-US" dirty="0"/>
              <a:t>It is one of the purposes of the PIP2IT program to retire risks associated with the WFE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“MEBT kickers performance is unsatisfactory” </a:t>
            </a:r>
            <a:r>
              <a:rPr lang="en-US" dirty="0">
                <a:solidFill>
                  <a:schemeClr val="accent6"/>
                </a:solidFill>
              </a:rPr>
              <a:t>(RT-121-04-013)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Medium risk</a:t>
            </a:r>
          </a:p>
          <a:p>
            <a:pPr lvl="3"/>
            <a:r>
              <a:rPr lang="en-US" dirty="0"/>
              <a:t>Need to test two kickers </a:t>
            </a:r>
            <a:r>
              <a:rPr lang="en-US" i="1" dirty="0"/>
              <a:t>of the same type </a:t>
            </a:r>
            <a:r>
              <a:rPr lang="en-US" dirty="0"/>
              <a:t>working synchronously</a:t>
            </a:r>
          </a:p>
          <a:p>
            <a:pPr lvl="3"/>
            <a:r>
              <a:rPr lang="en-US" dirty="0"/>
              <a:t>Possible long-term reliability concerns for the drivers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“Unable to maintain proper vacuum between MEBT absorber and SRF” </a:t>
            </a:r>
            <a:r>
              <a:rPr lang="en-US" dirty="0">
                <a:solidFill>
                  <a:schemeClr val="accent6"/>
                </a:solidFill>
              </a:rPr>
              <a:t>(RT-121-04-020)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Low risk </a:t>
            </a:r>
            <a:r>
              <a:rPr lang="en-US" dirty="0"/>
              <a:t>following recent measurements at PIP2IT simulating vacuum failures and measuring the amount of gas propagating down to the location of the first cryomodule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A. Chen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600" dirty="0"/>
          </a:p>
          <a:p>
            <a:pPr lvl="3"/>
            <a:r>
              <a:rPr lang="en-US" dirty="0"/>
              <a:t>Worst case scenario simulated </a:t>
            </a:r>
            <a:r>
              <a:rPr lang="en-US" dirty="0">
                <a:sym typeface="Wingdings" panose="05000000000000000000" pitchFamily="2" charset="2"/>
              </a:rPr>
              <a:t> monolayer coverage-equivalent of the superconducting surfaces ~40 cm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(negligible)</a:t>
            </a:r>
            <a:endParaRPr lang="en-US" dirty="0"/>
          </a:p>
          <a:p>
            <a:pPr lvl="3"/>
            <a:r>
              <a:rPr lang="en-US" dirty="0"/>
              <a:t>Ultimate base pressure without baking nor cleanroom cleaning, 6×10</a:t>
            </a:r>
            <a:r>
              <a:rPr lang="en-US" baseline="30000" dirty="0"/>
              <a:t>-9</a:t>
            </a:r>
            <a:r>
              <a:rPr lang="en-US" dirty="0"/>
              <a:t> torr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1284C-9BBB-4A7D-9406-0E347705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956D4-50CB-48AC-B09B-283696C4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39B9B-E044-4A41-B829-BC524160AD9B}"/>
              </a:ext>
            </a:extLst>
          </p:cNvPr>
          <p:cNvSpPr txBox="1"/>
          <p:nvPr/>
        </p:nvSpPr>
        <p:spPr>
          <a:xfrm>
            <a:off x="7188591" y="425321"/>
            <a:ext cx="181473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#2,7</a:t>
            </a:r>
          </a:p>
        </p:txBody>
      </p:sp>
    </p:spTree>
    <p:extLst>
      <p:ext uri="{BB962C8B-B14F-4D97-AF65-F5344CB8AC3E}">
        <p14:creationId xmlns:p14="http://schemas.microsoft.com/office/powerpoint/2010/main" val="26771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F48D-6EF5-4619-A278-D05B290A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BEE0E-CDF0-426F-983E-E7E3C02F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PIP-II Warm Front End design is almost complete and an integrated system has been constructed (i.e. PIP-II Injector Test at the Cryo-Module Test facility)</a:t>
            </a:r>
          </a:p>
          <a:p>
            <a:pPr lvl="1"/>
            <a:r>
              <a:rPr lang="en-US" dirty="0"/>
              <a:t>Most sub-systems have been fabricated (at least at the prototype level), assembled and tested with beam</a:t>
            </a:r>
          </a:p>
          <a:p>
            <a:pPr lvl="2"/>
            <a:r>
              <a:rPr lang="en-US" dirty="0"/>
              <a:t>All beam parameter requirements have been met so far</a:t>
            </a:r>
          </a:p>
          <a:p>
            <a:endParaRPr lang="en-US" dirty="0"/>
          </a:p>
          <a:p>
            <a:r>
              <a:rPr lang="en-US" dirty="0"/>
              <a:t>Most of PIP2IT is destined for installation in the PIP-II High-Bay building with minor to no modifications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71AFE-3689-4927-A941-7826C7D2B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17D5E-AAE5-4AB0-8735-AB2E2380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3664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8EB04-0120-46CD-A838-4767E7CE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6F1D6-5CFE-4ACC-ADFE-82AD0B31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AC5548-9045-49E8-8063-55BAE1E5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9110BC-B0A2-424D-BAC8-42CDD0BCE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/>
              <a:t>Level 3 Manager for the </a:t>
            </a:r>
            <a:r>
              <a:rPr lang="en-US" dirty="0" err="1"/>
              <a:t>Linac</a:t>
            </a:r>
            <a:r>
              <a:rPr lang="en-US" dirty="0"/>
              <a:t> Warm Front End</a:t>
            </a:r>
          </a:p>
          <a:p>
            <a:pPr lvl="1"/>
            <a:r>
              <a:rPr lang="en-US" dirty="0"/>
              <a:t>Senior Scientist (&gt;15 years experience with accelerator systems)</a:t>
            </a:r>
          </a:p>
          <a:p>
            <a:pPr lvl="1"/>
            <a:r>
              <a:rPr lang="en-US" dirty="0"/>
              <a:t>Contributed to the Recycler Electron Cooler project at Fermilab</a:t>
            </a:r>
          </a:p>
          <a:p>
            <a:pPr lvl="2"/>
            <a:r>
              <a:rPr lang="en-US" dirty="0"/>
              <a:t>Highest energy electron cooler in the world</a:t>
            </a:r>
          </a:p>
          <a:p>
            <a:pPr lvl="2"/>
            <a:r>
              <a:rPr lang="en-US" dirty="0"/>
              <a:t>Beam power ~4MW</a:t>
            </a:r>
          </a:p>
          <a:p>
            <a:r>
              <a:rPr lang="en-US" dirty="0"/>
              <a:t>IS/LEBT Design</a:t>
            </a:r>
          </a:p>
          <a:p>
            <a:r>
              <a:rPr lang="en-US" dirty="0"/>
              <a:t>WFE commissioning at PIP2IT</a:t>
            </a:r>
          </a:p>
        </p:txBody>
      </p:sp>
    </p:spTree>
    <p:extLst>
      <p:ext uri="{BB962C8B-B14F-4D97-AF65-F5344CB8AC3E}">
        <p14:creationId xmlns:p14="http://schemas.microsoft.com/office/powerpoint/2010/main" val="223505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3CB5E-17E8-485C-953F-EC01485B5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Front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F8C0F-0196-4B03-9308-248BEA6F0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8394"/>
            <a:ext cx="8672513" cy="28448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Warm Front End</a:t>
            </a:r>
            <a:r>
              <a:rPr lang="en-US" dirty="0"/>
              <a:t> (</a:t>
            </a:r>
            <a:r>
              <a:rPr lang="en-US" dirty="0">
                <a:solidFill>
                  <a:schemeClr val="accent6"/>
                </a:solidFill>
              </a:rPr>
              <a:t>WFE</a:t>
            </a:r>
            <a:r>
              <a:rPr lang="en-US" dirty="0"/>
              <a:t>) prepares a H</a:t>
            </a:r>
            <a:r>
              <a:rPr lang="en-US" baseline="30000" dirty="0"/>
              <a:t>-</a:t>
            </a:r>
            <a:r>
              <a:rPr lang="en-US" dirty="0"/>
              <a:t> beam </a:t>
            </a:r>
            <a:r>
              <a:rPr lang="en-US" u="sng" dirty="0"/>
              <a:t>optimized for injection into the Booster</a:t>
            </a:r>
            <a:r>
              <a:rPr lang="en-US" dirty="0"/>
              <a:t> and provides capabilities for future Continuous Wave (CW) operation</a:t>
            </a:r>
          </a:p>
          <a:p>
            <a:pPr lvl="1"/>
            <a:r>
              <a:rPr lang="en-US" dirty="0"/>
              <a:t>A low emittance beam is required to </a:t>
            </a:r>
            <a:r>
              <a:rPr lang="en-US" u="sng" dirty="0"/>
              <a:t>minimize beam loss</a:t>
            </a:r>
            <a:r>
              <a:rPr lang="en-US" dirty="0"/>
              <a:t> in the Superconducting Radio Frequency (SRF) </a:t>
            </a:r>
            <a:r>
              <a:rPr lang="en-US" dirty="0" err="1"/>
              <a:t>linac</a:t>
            </a:r>
            <a:r>
              <a:rPr lang="en-US" dirty="0"/>
              <a:t> and at injection into the Booster (KPP #1)</a:t>
            </a:r>
          </a:p>
          <a:p>
            <a:r>
              <a:rPr lang="en-US" dirty="0">
                <a:solidFill>
                  <a:schemeClr val="tx2"/>
                </a:solidFill>
              </a:rPr>
              <a:t>PIP-II Injector Test </a:t>
            </a:r>
            <a:r>
              <a:rPr lang="en-US" dirty="0"/>
              <a:t>(PIP2IT): Complete system test that replicates the front end of PIP-II </a:t>
            </a:r>
            <a:r>
              <a:rPr lang="en-US" dirty="0" err="1"/>
              <a:t>linac</a:t>
            </a:r>
            <a:r>
              <a:rPr lang="en-US" dirty="0"/>
              <a:t> through the first Single Spoke Resonator Type 1 (SSR1) cryomodule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BF712-1C2D-4C9A-BC98-5E8A7143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D616F-A1D8-4652-A4C8-A044F5EC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826F09-B962-4E27-A6C5-F8210B981D8E}"/>
              </a:ext>
            </a:extLst>
          </p:cNvPr>
          <p:cNvGrpSpPr/>
          <p:nvPr/>
        </p:nvGrpSpPr>
        <p:grpSpPr>
          <a:xfrm>
            <a:off x="878875" y="3752461"/>
            <a:ext cx="7371962" cy="2471947"/>
            <a:chOff x="903825" y="3166212"/>
            <a:chExt cx="7371962" cy="24719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97670B-0575-4A5D-907A-35BCAA5AA930}"/>
                </a:ext>
              </a:extLst>
            </p:cNvPr>
            <p:cNvSpPr txBox="1"/>
            <p:nvPr/>
          </p:nvSpPr>
          <p:spPr>
            <a:xfrm>
              <a:off x="903825" y="3166212"/>
              <a:ext cx="18201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+mn-lt"/>
                  <a:ea typeface="SimSun-ExtB" panose="02010609060101010101" pitchFamily="49" charset="-122"/>
                  <a:cs typeface="Times New Roman" panose="02020603050405020304" pitchFamily="18" charset="0"/>
                </a:rPr>
                <a:t>Warm Front End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41A2AB-3090-4E22-8E69-9D2FAA2EC371}"/>
                </a:ext>
              </a:extLst>
            </p:cNvPr>
            <p:cNvSpPr txBox="1"/>
            <p:nvPr/>
          </p:nvSpPr>
          <p:spPr>
            <a:xfrm>
              <a:off x="3391897" y="3166212"/>
              <a:ext cx="17321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+mn-lt"/>
                  <a:ea typeface="SimSun-ExtB" panose="02010609060101010101" pitchFamily="49" charset="-122"/>
                  <a:cs typeface="Times New Roman" panose="02020603050405020304" pitchFamily="18" charset="0"/>
                </a:rPr>
                <a:t>PIP-II Injector Test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C24BBA-2666-4520-9CEF-64538CA6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2703" y="3744897"/>
              <a:ext cx="7223084" cy="1893262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50220CB-7F4C-4854-846D-BFC4BAEF78ED}"/>
                </a:ext>
              </a:extLst>
            </p:cNvPr>
            <p:cNvSpPr/>
            <p:nvPr/>
          </p:nvSpPr>
          <p:spPr>
            <a:xfrm>
              <a:off x="1321720" y="3540734"/>
              <a:ext cx="2428243" cy="838909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C7D9AF8-D21B-4699-B34C-01624BA0FE05}"/>
                </a:ext>
              </a:extLst>
            </p:cNvPr>
            <p:cNvSpPr/>
            <p:nvPr/>
          </p:nvSpPr>
          <p:spPr>
            <a:xfrm>
              <a:off x="1321719" y="3517488"/>
              <a:ext cx="2936245" cy="862155"/>
            </a:xfrm>
            <a:prstGeom prst="ellipse">
              <a:avLst/>
            </a:prstGeom>
            <a:noFill/>
            <a:ln w="34925"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8876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8DE8-646A-488F-ACA3-92AE9756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29286-96C1-42BC-A6A6-E5BAD497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730014-4C64-4174-8B89-37231CF93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WFE WBS </a:t>
            </a:r>
            <a:r>
              <a:rPr lang="en-US" i="1" dirty="0"/>
              <a:t>Current</a:t>
            </a:r>
            <a:r>
              <a:rPr lang="en-US" dirty="0"/>
              <a:t> Deliverables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C27172-1D56-453F-AC28-C864C8C1C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15337"/>
            <a:ext cx="8672513" cy="53492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Included in the PIP2IT program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Medium Energy Beam Transport (MEBT) kickers (</a:t>
            </a:r>
            <a:r>
              <a:rPr lang="en-US" i="1" dirty="0"/>
              <a:t>2</a:t>
            </a:r>
            <a:r>
              <a:rPr lang="en-US" i="1" baseline="30000" dirty="0"/>
              <a:t>nd</a:t>
            </a:r>
            <a:r>
              <a:rPr lang="en-US" i="1" dirty="0"/>
              <a:t> prototypes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MEBT absorber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MEBT scraping systems (2 out of 4)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2 complete systems already installed at PIP2IT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MEBT-to-Half-Wave Resonator (HWR) cryomodule transition section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High Energy Beam Transport (HEBT)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Including new shielding for the beam dump</a:t>
            </a:r>
          </a:p>
          <a:p>
            <a:pPr>
              <a:lnSpc>
                <a:spcPct val="110000"/>
              </a:lnSpc>
            </a:pPr>
            <a:r>
              <a:rPr lang="en-US" dirty="0"/>
              <a:t>Beyond PIP2IT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MEBT kickers (</a:t>
            </a:r>
            <a:r>
              <a:rPr lang="en-US" i="1" dirty="0"/>
              <a:t>production</a:t>
            </a:r>
            <a:r>
              <a:rPr lang="en-US" dirty="0"/>
              <a:t>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New driver electronics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Ion Source assembly (1) and components to complete the 2</a:t>
            </a:r>
            <a:r>
              <a:rPr lang="en-US" baseline="30000" dirty="0"/>
              <a:t>nd</a:t>
            </a:r>
            <a:r>
              <a:rPr lang="en-US" dirty="0"/>
              <a:t> leg of the Low Energy Beam Transport (LEBT)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Including power supplies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MEBT components not included in the PIP2IT beam line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Additional bunching cavities (2), quadrupole triplets assemblies (3)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CE696-1033-4344-A6D4-2ECA35CB781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698306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8DE8-646A-488F-ACA3-92AE9756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29286-96C1-42BC-A6A6-E5BAD497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730014-4C64-4174-8B89-37231CF93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WFE WBS </a:t>
            </a:r>
            <a:r>
              <a:rPr lang="en-US" i="1" dirty="0"/>
              <a:t>Past</a:t>
            </a:r>
            <a:r>
              <a:rPr lang="en-US" dirty="0"/>
              <a:t> Deliverables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C27172-1D56-453F-AC28-C864C8C1C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3092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significant fraction of the PIP2IT hardware (</a:t>
            </a:r>
            <a:r>
              <a:rPr lang="en-US" i="1" dirty="0"/>
              <a:t>already commissioned or to be commissioned</a:t>
            </a:r>
            <a:r>
              <a:rPr lang="en-US" dirty="0"/>
              <a:t>) will be used for PIP-II</a:t>
            </a:r>
          </a:p>
          <a:p>
            <a:pPr lvl="1"/>
            <a:r>
              <a:rPr lang="en-US" dirty="0"/>
              <a:t>Ion source assembly, Radio Frequency Quadrupole (RFQ) (including Power Amplifiers (PA) and water cooling skids), focusing/steering elements (LEBT &amp; MEBT including most power supplies), chopping systems (LEBT &amp; MEBT), scraping systems, most diagnostics, vacuum equipment…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CE696-1033-4344-A6D4-2ECA35CB781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8E5C21-1A33-4A59-8619-3CEE96D44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3414278"/>
            <a:ext cx="4129755" cy="2756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8A424C-C9E7-4247-B271-313D151BC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65"/>
          <a:stretch/>
        </p:blipFill>
        <p:spPr>
          <a:xfrm>
            <a:off x="5546221" y="3414278"/>
            <a:ext cx="3264580" cy="2756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EBE353-0EDB-490B-89EF-008B671FE81E}"/>
              </a:ext>
            </a:extLst>
          </p:cNvPr>
          <p:cNvSpPr txBox="1"/>
          <p:nvPr/>
        </p:nvSpPr>
        <p:spPr>
          <a:xfrm>
            <a:off x="3603743" y="3501469"/>
            <a:ext cx="683909" cy="64633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IS &amp; LEBT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BE326-70FC-45FE-814F-4F51A27054A8}"/>
              </a:ext>
            </a:extLst>
          </p:cNvPr>
          <p:cNvSpPr txBox="1"/>
          <p:nvPr/>
        </p:nvSpPr>
        <p:spPr>
          <a:xfrm>
            <a:off x="8014968" y="3501469"/>
            <a:ext cx="683909" cy="3693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RFQ</a:t>
            </a:r>
          </a:p>
        </p:txBody>
      </p:sp>
    </p:spTree>
    <p:extLst>
      <p:ext uri="{BB962C8B-B14F-4D97-AF65-F5344CB8AC3E}">
        <p14:creationId xmlns:p14="http://schemas.microsoft.com/office/powerpoint/2010/main" val="2707420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8DE8-646A-488F-ACA3-92AE9756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29286-96C1-42BC-A6A6-E5BAD497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730014-4C64-4174-8B89-37231CF93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International Partners Deliverables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C27172-1D56-453F-AC28-C864C8C1C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15615"/>
            <a:ext cx="8672513" cy="2559689"/>
          </a:xfrm>
        </p:spPr>
        <p:txBody>
          <a:bodyPr>
            <a:normAutofit fontScale="92500"/>
          </a:bodyPr>
          <a:lstStyle/>
          <a:p>
            <a:r>
              <a:rPr lang="en-US" dirty="0"/>
              <a:t>Bhabha Atomic Research Centre (BARC) has designed the MEBT focusing and steering elements (quadrupole and dipole magnets)</a:t>
            </a:r>
          </a:p>
          <a:p>
            <a:pPr lvl="1"/>
            <a:r>
              <a:rPr lang="en-US" dirty="0"/>
              <a:t>Installed in </a:t>
            </a:r>
            <a:r>
              <a:rPr lang="en-US" i="1" dirty="0">
                <a:solidFill>
                  <a:srgbClr val="004C97"/>
                </a:solidFill>
              </a:rPr>
              <a:t>PIP2IT</a:t>
            </a:r>
            <a:r>
              <a:rPr lang="en-US" dirty="0"/>
              <a:t> beamline</a:t>
            </a:r>
          </a:p>
          <a:p>
            <a:r>
              <a:rPr lang="en-US" dirty="0"/>
              <a:t>It is </a:t>
            </a:r>
            <a:r>
              <a:rPr lang="en-US" b="1" i="1" dirty="0"/>
              <a:t>assumed</a:t>
            </a:r>
            <a:r>
              <a:rPr lang="en-US" dirty="0"/>
              <a:t> that BARC will provide 3 long quadrupoles and 6 short quadrupoles for the </a:t>
            </a:r>
            <a:r>
              <a:rPr lang="en-US" i="1" dirty="0">
                <a:solidFill>
                  <a:srgbClr val="004C97"/>
                </a:solidFill>
              </a:rPr>
              <a:t>PIP-II</a:t>
            </a:r>
            <a:r>
              <a:rPr lang="en-US" dirty="0"/>
              <a:t> MEBT</a:t>
            </a:r>
          </a:p>
          <a:p>
            <a:pPr lvl="1"/>
            <a:r>
              <a:rPr lang="en-US" dirty="0"/>
              <a:t>The details concerning deliverables and schedule will be finalized by CD-2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CE696-1033-4344-A6D4-2ECA35CB781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9" name="Picture 8" descr="A commercial kitchen&#10;&#10;Description automatically generated">
            <a:extLst>
              <a:ext uri="{FF2B5EF4-FFF2-40B4-BE49-F238E27FC236}">
                <a16:creationId xmlns:a16="http://schemas.microsoft.com/office/drawing/2014/main" id="{55E12BF5-EBEF-4BC9-86D3-16B6FB24D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649" y="3483864"/>
            <a:ext cx="4105363" cy="2735198"/>
          </a:xfrm>
          <a:prstGeom prst="rect">
            <a:avLst/>
          </a:prstGeom>
        </p:spPr>
      </p:pic>
      <p:pic>
        <p:nvPicPr>
          <p:cNvPr id="14" name="Picture 13" descr="A picture containing indoor, building&#10;&#10;Description automatically generated">
            <a:extLst>
              <a:ext uri="{FF2B5EF4-FFF2-40B4-BE49-F238E27FC236}">
                <a16:creationId xmlns:a16="http://schemas.microsoft.com/office/drawing/2014/main" id="{C27AC78A-7542-46D3-9F76-633BC2901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85" y="3483864"/>
            <a:ext cx="4105363" cy="27351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B1CF53-72FE-4022-BF35-3BBBFCBEE062}"/>
              </a:ext>
            </a:extLst>
          </p:cNvPr>
          <p:cNvSpPr txBox="1"/>
          <p:nvPr/>
        </p:nvSpPr>
        <p:spPr>
          <a:xfrm>
            <a:off x="1178077" y="3512685"/>
            <a:ext cx="1234789" cy="67710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MEBT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(kicker &amp; prototype absorber)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FD4469-BACC-43CE-90C5-31EF86BE8067}"/>
              </a:ext>
            </a:extLst>
          </p:cNvPr>
          <p:cNvSpPr txBox="1"/>
          <p:nvPr/>
        </p:nvSpPr>
        <p:spPr>
          <a:xfrm>
            <a:off x="7807897" y="3512685"/>
            <a:ext cx="823309" cy="3693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MEBT</a:t>
            </a:r>
          </a:p>
        </p:txBody>
      </p:sp>
    </p:spTree>
    <p:extLst>
      <p:ext uri="{BB962C8B-B14F-4D97-AF65-F5344CB8AC3E}">
        <p14:creationId xmlns:p14="http://schemas.microsoft.com/office/powerpoint/2010/main" val="4233772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70FF-C858-4D30-A1C0-710DAB7E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A47F7-54C5-4E5E-B945-7AD9CF7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6976"/>
            <a:ext cx="7297738" cy="727450"/>
          </a:xfrm>
        </p:spPr>
        <p:txBody>
          <a:bodyPr/>
          <a:lstStyle/>
          <a:p>
            <a:r>
              <a:rPr lang="en-US" dirty="0"/>
              <a:t>WFE Requirements Have Been Demonstrated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6B229C-36CD-495F-9C8A-C909F37D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73" y="5614416"/>
            <a:ext cx="8009046" cy="603504"/>
          </a:xfrm>
        </p:spPr>
        <p:txBody>
          <a:bodyPr>
            <a:normAutofit/>
          </a:bodyPr>
          <a:lstStyle/>
          <a:p>
            <a:r>
              <a:rPr lang="en-US" sz="1800" dirty="0"/>
              <a:t>Emittance requirements are specified for an ion source beam current (DC) in </a:t>
            </a:r>
            <a:r>
              <a:rPr lang="en-US" sz="1800" u="sng" dirty="0">
                <a:solidFill>
                  <a:srgbClr val="C00000"/>
                </a:solidFill>
              </a:rPr>
              <a:t>the range of 2-5 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0C07E7C4-0766-48A2-870E-C0C6E50F6B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788213"/>
              </p:ext>
            </p:extLst>
          </p:nvPr>
        </p:nvGraphicFramePr>
        <p:xfrm>
          <a:off x="377572" y="1371896"/>
          <a:ext cx="8388855" cy="380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7266">
                  <a:extLst>
                    <a:ext uri="{9D8B030D-6E8A-4147-A177-3AD203B41FA5}">
                      <a16:colId xmlns:a16="http://schemas.microsoft.com/office/drawing/2014/main" val="3839193253"/>
                    </a:ext>
                  </a:extLst>
                </a:gridCol>
                <a:gridCol w="1868704">
                  <a:extLst>
                    <a:ext uri="{9D8B030D-6E8A-4147-A177-3AD203B41FA5}">
                      <a16:colId xmlns:a16="http://schemas.microsoft.com/office/drawing/2014/main" val="818466008"/>
                    </a:ext>
                  </a:extLst>
                </a:gridCol>
                <a:gridCol w="1272885">
                  <a:extLst>
                    <a:ext uri="{9D8B030D-6E8A-4147-A177-3AD203B41FA5}">
                      <a16:colId xmlns:a16="http://schemas.microsoft.com/office/drawing/2014/main" val="3008551080"/>
                    </a:ext>
                  </a:extLst>
                </a:gridCol>
              </a:tblGrid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Parameter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Requirement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Units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4004128317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Particle</a:t>
                      </a:r>
                      <a:r>
                        <a:rPr lang="en-US" sz="1700" baseline="0" dirty="0"/>
                        <a:t> species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H</a:t>
                      </a:r>
                      <a:r>
                        <a:rPr lang="en-US" sz="1700" baseline="30000" dirty="0"/>
                        <a:t>-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1486348280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Output</a:t>
                      </a:r>
                      <a:r>
                        <a:rPr lang="en-US" sz="1700" baseline="0" dirty="0"/>
                        <a:t> beam energy (kinetic)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2.1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MeV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902250351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Bunch repetition rate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162.5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MHz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3181201922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Nominal</a:t>
                      </a:r>
                      <a:r>
                        <a:rPr lang="en-US" sz="1700" baseline="0" dirty="0"/>
                        <a:t> output beam current (average)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mA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1499369333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Nominal charge per bunch (RFQ current)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30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pC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45403934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Sequence of bunches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Programmable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2793740455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Beam pulse duration</a:t>
                      </a:r>
                      <a:r>
                        <a:rPr lang="en-US" sz="1700" baseline="30000" dirty="0"/>
                        <a:t>*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0.55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ms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2741597385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Beam pulse repetition rate</a:t>
                      </a:r>
                      <a:r>
                        <a:rPr lang="en-US" sz="1700" baseline="30000" dirty="0"/>
                        <a:t>*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Hz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214409190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Normalized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baseline="0" dirty="0" err="1"/>
                        <a:t>rms</a:t>
                      </a:r>
                      <a:r>
                        <a:rPr lang="en-US" sz="1700" baseline="0" dirty="0"/>
                        <a:t> beam emittance - Transverse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Mathcad UniMath" panose="02000503020000020003" pitchFamily="50" charset="0"/>
                        </a:rPr>
                        <a:t>≤ </a:t>
                      </a:r>
                      <a:r>
                        <a:rPr lang="en-US" sz="1700" dirty="0"/>
                        <a:t>0.3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mm </a:t>
                      </a:r>
                      <a:r>
                        <a:rPr lang="en-US" sz="1700" dirty="0" err="1"/>
                        <a:t>mrad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2559984785"/>
                  </a:ext>
                </a:extLst>
              </a:tr>
              <a:tr h="36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Normalized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baseline="0" dirty="0" err="1"/>
                        <a:t>rms</a:t>
                      </a:r>
                      <a:r>
                        <a:rPr lang="en-US" sz="1700" baseline="0" dirty="0"/>
                        <a:t> beam emittance - Longitudinal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latin typeface="Mathcad UniMath" panose="02000503020000020003" pitchFamily="50" charset="0"/>
                        </a:rPr>
                        <a:t>≤ </a:t>
                      </a:r>
                      <a:r>
                        <a:rPr lang="en-US" sz="1700" dirty="0"/>
                        <a:t>0.35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mm </a:t>
                      </a:r>
                      <a:r>
                        <a:rPr lang="en-US" sz="1700" dirty="0" err="1"/>
                        <a:t>mrad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389507873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F659D5D-5154-40DA-95A4-6D2110DC9035}"/>
              </a:ext>
            </a:extLst>
          </p:cNvPr>
          <p:cNvSpPr txBox="1"/>
          <p:nvPr/>
        </p:nvSpPr>
        <p:spPr>
          <a:xfrm>
            <a:off x="396803" y="5179337"/>
            <a:ext cx="252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*</a:t>
            </a:r>
            <a:r>
              <a:rPr lang="en-US" sz="1400" dirty="0"/>
              <a:t> </a:t>
            </a:r>
            <a:r>
              <a:rPr lang="en-US" sz="1400" i="1" dirty="0"/>
              <a:t>For injection into the Booster</a:t>
            </a:r>
          </a:p>
        </p:txBody>
      </p:sp>
    </p:spTree>
    <p:extLst>
      <p:ext uri="{BB962C8B-B14F-4D97-AF65-F5344CB8AC3E}">
        <p14:creationId xmlns:p14="http://schemas.microsoft.com/office/powerpoint/2010/main" val="2007070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70FF-C858-4D30-A1C0-710DAB7E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12/4/2018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A47F7-54C5-4E5E-B945-7AD9CF7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WFE Requirements Are Documented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6B229C-36CD-495F-9C8A-C909F37D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48025"/>
          </a:xfrm>
        </p:spPr>
        <p:txBody>
          <a:bodyPr>
            <a:normAutofit/>
          </a:bodyPr>
          <a:lstStyle/>
          <a:p>
            <a:r>
              <a:rPr lang="en-US" dirty="0"/>
              <a:t>Requirements are captured in a set of Functional Requirements Specifications (FRS) and, at the sub-systems level, Technical Requirements Specifications (TRS) within our Project Document Database (Teamcenter)</a:t>
            </a:r>
          </a:p>
          <a:p>
            <a:pPr lvl="1"/>
            <a:r>
              <a:rPr lang="en-US" dirty="0"/>
              <a:t>ED0008004 (</a:t>
            </a:r>
            <a:r>
              <a:rPr lang="en-US" i="1" dirty="0"/>
              <a:t>WFE FRS</a:t>
            </a:r>
            <a:r>
              <a:rPr lang="en-US" dirty="0"/>
              <a:t>)</a:t>
            </a:r>
          </a:p>
          <a:p>
            <a:pPr lvl="2"/>
            <a:r>
              <a:rPr lang="en-US" sz="1900" dirty="0"/>
              <a:t>ED0001288 (</a:t>
            </a:r>
            <a:r>
              <a:rPr lang="en-US" sz="1900" i="1" dirty="0"/>
              <a:t>IS FRS</a:t>
            </a:r>
            <a:r>
              <a:rPr lang="en-US" sz="1900" dirty="0"/>
              <a:t>)</a:t>
            </a:r>
          </a:p>
          <a:p>
            <a:pPr lvl="2"/>
            <a:r>
              <a:rPr lang="en-US" sz="1900" dirty="0"/>
              <a:t>ED0001289-A (</a:t>
            </a:r>
            <a:r>
              <a:rPr lang="en-US" sz="1900" i="1" dirty="0"/>
              <a:t>LEBT FRS</a:t>
            </a:r>
            <a:r>
              <a:rPr lang="en-US" sz="1900" dirty="0"/>
              <a:t>)</a:t>
            </a:r>
          </a:p>
          <a:p>
            <a:pPr lvl="2"/>
            <a:r>
              <a:rPr lang="en-US" sz="1900" dirty="0"/>
              <a:t>ED0001300 (</a:t>
            </a:r>
            <a:r>
              <a:rPr lang="en-US" sz="1900" i="1" dirty="0"/>
              <a:t>RFQ</a:t>
            </a:r>
            <a:r>
              <a:rPr lang="en-US" sz="1900" dirty="0"/>
              <a:t>)</a:t>
            </a:r>
          </a:p>
          <a:p>
            <a:pPr lvl="2"/>
            <a:r>
              <a:rPr lang="en-US" sz="1900" dirty="0"/>
              <a:t>ED0001303 (</a:t>
            </a:r>
            <a:r>
              <a:rPr lang="en-US" sz="1900" i="1" dirty="0"/>
              <a:t>MEBT</a:t>
            </a:r>
            <a:r>
              <a:rPr lang="en-US" sz="1900" dirty="0"/>
              <a:t>)</a:t>
            </a:r>
          </a:p>
          <a:p>
            <a:endParaRPr lang="en-US" sz="2300" dirty="0"/>
          </a:p>
          <a:p>
            <a:r>
              <a:rPr lang="en-US" sz="2300" dirty="0"/>
              <a:t>Engineering designs</a:t>
            </a:r>
            <a:br>
              <a:rPr lang="en-US" sz="2300" dirty="0"/>
            </a:br>
            <a:r>
              <a:rPr lang="en-US" sz="2300" dirty="0"/>
              <a:t>documentation is captured</a:t>
            </a:r>
            <a:br>
              <a:rPr lang="en-US" sz="2300" dirty="0"/>
            </a:br>
            <a:r>
              <a:rPr lang="en-US" sz="2300" dirty="0"/>
              <a:t>in Engineering Process</a:t>
            </a:r>
            <a:br>
              <a:rPr lang="en-US" sz="2300" dirty="0"/>
            </a:br>
            <a:r>
              <a:rPr lang="en-US" sz="2300" dirty="0"/>
              <a:t>Data Management files (EPDM) within Teamcenter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551FCF-0925-4BD3-85F9-970DFC354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484" y="2734057"/>
            <a:ext cx="4595916" cy="23258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95892C-3EC0-420E-B7E3-B02F60AB883F}"/>
              </a:ext>
            </a:extLst>
          </p:cNvPr>
          <p:cNvSpPr txBox="1"/>
          <p:nvPr/>
        </p:nvSpPr>
        <p:spPr>
          <a:xfrm>
            <a:off x="6341619" y="2395503"/>
            <a:ext cx="2559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030A0"/>
                </a:solidFill>
              </a:rPr>
              <a:t>Partial list from </a:t>
            </a:r>
            <a:r>
              <a:rPr lang="en-US" sz="1600" i="1" dirty="0" err="1">
                <a:solidFill>
                  <a:srgbClr val="7030A0"/>
                </a:solidFill>
              </a:rPr>
              <a:t>Teamcenter</a:t>
            </a:r>
            <a:endParaRPr lang="en-US" sz="1600" i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179FC-8E7B-4757-8DE0-A5A190D4AF30}"/>
              </a:ext>
            </a:extLst>
          </p:cNvPr>
          <p:cNvSpPr txBox="1"/>
          <p:nvPr/>
        </p:nvSpPr>
        <p:spPr>
          <a:xfrm>
            <a:off x="242887" y="3989296"/>
            <a:ext cx="1399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Also in PIP-II </a:t>
            </a:r>
            <a:r>
              <a:rPr lang="en-US" sz="1600" dirty="0" err="1"/>
              <a:t>DocDB</a:t>
            </a:r>
            <a:r>
              <a:rPr lang="en-US" sz="1600" dirty="0"/>
              <a:t> #2495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69A9D1-3D20-4F79-A883-1933A15ACA3C}"/>
              </a:ext>
            </a:extLst>
          </p:cNvPr>
          <p:cNvSpPr/>
          <p:nvPr/>
        </p:nvSpPr>
        <p:spPr>
          <a:xfrm>
            <a:off x="516127" y="2773842"/>
            <a:ext cx="426276" cy="1215453"/>
          </a:xfrm>
          <a:custGeom>
            <a:avLst/>
            <a:gdLst>
              <a:gd name="connsiteX0" fmla="*/ 358888 w 358888"/>
              <a:gd name="connsiteY0" fmla="*/ 0 h 685800"/>
              <a:gd name="connsiteX1" fmla="*/ 20560 w 358888"/>
              <a:gd name="connsiteY1" fmla="*/ 146304 h 685800"/>
              <a:gd name="connsiteX2" fmla="*/ 66280 w 358888"/>
              <a:gd name="connsiteY2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888" h="685800">
                <a:moveTo>
                  <a:pt x="358888" y="0"/>
                </a:moveTo>
                <a:cubicBezTo>
                  <a:pt x="214108" y="16002"/>
                  <a:pt x="69328" y="32004"/>
                  <a:pt x="20560" y="146304"/>
                </a:cubicBezTo>
                <a:cubicBezTo>
                  <a:pt x="-28208" y="260604"/>
                  <a:pt x="19036" y="473202"/>
                  <a:pt x="66280" y="685800"/>
                </a:cubicBezTo>
              </a:path>
            </a:pathLst>
          </a:custGeom>
          <a:noFill/>
          <a:ln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9026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B81737F8-D419-4D0C-9352-DF10F5D39923}" vid="{3CF56E4B-1339-4923-B68D-C89D45FFEC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24847</TotalTime>
  <Words>1975</Words>
  <Application>Microsoft Office PowerPoint</Application>
  <PresentationFormat>On-screen Show (4:3)</PresentationFormat>
  <Paragraphs>347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ＭＳ Ｐゴシック</vt:lpstr>
      <vt:lpstr>SimSun-ExtB</vt:lpstr>
      <vt:lpstr>Arial</vt:lpstr>
      <vt:lpstr>Calibri</vt:lpstr>
      <vt:lpstr>Geneva</vt:lpstr>
      <vt:lpstr>Helvetica</vt:lpstr>
      <vt:lpstr>Mathcad UniMath</vt:lpstr>
      <vt:lpstr>Symbol</vt:lpstr>
      <vt:lpstr>Times New Roman</vt:lpstr>
      <vt:lpstr>Wingdings</vt:lpstr>
      <vt:lpstr>Fermilab_PPT_090815</vt:lpstr>
      <vt:lpstr>PowerPoint Presentation</vt:lpstr>
      <vt:lpstr>Outline</vt:lpstr>
      <vt:lpstr>About Me:</vt:lpstr>
      <vt:lpstr>Warm Front End</vt:lpstr>
      <vt:lpstr>WFE WBS Current Deliverables</vt:lpstr>
      <vt:lpstr>WFE WBS Past Deliverables</vt:lpstr>
      <vt:lpstr>International Partners Deliverables</vt:lpstr>
      <vt:lpstr>WFE Requirements Have Been Demonstrated</vt:lpstr>
      <vt:lpstr>WFE Requirements Are Documented</vt:lpstr>
      <vt:lpstr>WFE Interfaces</vt:lpstr>
      <vt:lpstr>WFE Design Is Mature</vt:lpstr>
      <vt:lpstr>PIP-II WFE Design Development</vt:lpstr>
      <vt:lpstr>Progress Since CD-1</vt:lpstr>
      <vt:lpstr>Demonstrated RFQ Reliable CW RF Operation</vt:lpstr>
      <vt:lpstr>MEBT Chopping System</vt:lpstr>
      <vt:lpstr>Realized Bunch-by-Bunch Chopping</vt:lpstr>
      <vt:lpstr>Transverse Optics Have Been Measured</vt:lpstr>
      <vt:lpstr>Measured Longitudinal Bunch Parameters</vt:lpstr>
      <vt:lpstr>Demonstrated Stable Operation of the Injector</vt:lpstr>
      <vt:lpstr>ESH</vt:lpstr>
      <vt:lpstr>Quality Management</vt:lpstr>
      <vt:lpstr>Quality Management (cont’)</vt:lpstr>
      <vt:lpstr>Risk Management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Lionel R Prost</cp:lastModifiedBy>
  <cp:revision>455</cp:revision>
  <cp:lastPrinted>2018-10-24T20:18:16Z</cp:lastPrinted>
  <dcterms:created xsi:type="dcterms:W3CDTF">2014-01-03T20:18:13Z</dcterms:created>
  <dcterms:modified xsi:type="dcterms:W3CDTF">2018-11-28T23:05:12Z</dcterms:modified>
</cp:coreProperties>
</file>