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19"/>
  </p:notesMasterIdLst>
  <p:handoutMasterIdLst>
    <p:handoutMasterId r:id="rId20"/>
  </p:handoutMasterIdLst>
  <p:sldIdLst>
    <p:sldId id="581" r:id="rId2"/>
    <p:sldId id="582" r:id="rId3"/>
    <p:sldId id="630" r:id="rId4"/>
    <p:sldId id="632" r:id="rId5"/>
    <p:sldId id="616" r:id="rId6"/>
    <p:sldId id="624" r:id="rId7"/>
    <p:sldId id="623" r:id="rId8"/>
    <p:sldId id="626" r:id="rId9"/>
    <p:sldId id="627" r:id="rId10"/>
    <p:sldId id="620" r:id="rId11"/>
    <p:sldId id="617" r:id="rId12"/>
    <p:sldId id="621" r:id="rId13"/>
    <p:sldId id="619" r:id="rId14"/>
    <p:sldId id="609" r:id="rId15"/>
    <p:sldId id="628" r:id="rId16"/>
    <p:sldId id="622" r:id="rId17"/>
    <p:sldId id="629" r:id="rId18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a Merminga" initials="LM" lastIdx="5" clrIdx="0">
    <p:extLst>
      <p:ext uri="{19B8F6BF-5375-455C-9EA6-DF929625EA0E}">
        <p15:presenceInfo xmlns:p15="http://schemas.microsoft.com/office/powerpoint/2012/main" userId="Lia Merming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D6EA"/>
    <a:srgbClr val="50504E"/>
    <a:srgbClr val="4E4E4E"/>
    <a:srgbClr val="404040"/>
    <a:srgbClr val="004C97"/>
    <a:srgbClr val="63666A"/>
    <a:srgbClr val="505050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35" autoAdjust="0"/>
    <p:restoredTop sz="94660"/>
  </p:normalViewPr>
  <p:slideViewPr>
    <p:cSldViewPr snapToGrid="0" snapToObjects="1" showGuides="1">
      <p:cViewPr varScale="1">
        <p:scale>
          <a:sx n="78" d="100"/>
          <a:sy n="78" d="100"/>
        </p:scale>
        <p:origin x="1344" y="77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11/29/2018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11/29/2018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565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12/04/2018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 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12/04/2018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 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12/04/2018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 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12/04/2018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 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/>
              <a:t>12/04/2018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/>
              <a:t> 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12/04/2018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/>
              <a:t> 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ermilab + Extra Logos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219719" y="4963772"/>
            <a:ext cx="4941110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5574189" y="6360810"/>
            <a:ext cx="3257550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219718" y="3951841"/>
            <a:ext cx="8667106" cy="1003049"/>
          </a:xfrm>
          <a:prstGeom prst="rect">
            <a:avLst/>
          </a:prstGeom>
        </p:spPr>
        <p:txBody>
          <a:bodyPr vert="horz" wrap="square" lIns="0" tIns="27432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33" name="Picture 32" descr="FermiLogoBar_DOE_KO_horiz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88917"/>
            <a:ext cx="9010786" cy="30189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30E44DA-468D-4764-9AF0-0922B4266F82}"/>
              </a:ext>
            </a:extLst>
          </p:cNvPr>
          <p:cNvSpPr txBox="1"/>
          <p:nvPr userDrawn="1"/>
        </p:nvSpPr>
        <p:spPr>
          <a:xfrm>
            <a:off x="5541484" y="5027249"/>
            <a:ext cx="3386284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atin typeface="Helvetica"/>
                <a:cs typeface="Helvetica"/>
              </a:rPr>
              <a:t>In partnership with: 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India/DAE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Italy/INFN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UK/STFC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France/CEA/</a:t>
            </a:r>
            <a:r>
              <a:rPr lang="en-US" sz="1600" kern="1200" baseline="0" dirty="0" err="1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Irfu</a:t>
            </a: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, CNRS/IN2P3 </a:t>
            </a:r>
            <a:endParaRPr lang="en-US" sz="1600" kern="1200" baseline="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D4385A-2640-462D-A0F9-1CDE8B819E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9832" b="18411"/>
          <a:stretch/>
        </p:blipFill>
        <p:spPr>
          <a:xfrm>
            <a:off x="-17761" y="840137"/>
            <a:ext cx="9189720" cy="3303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4772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103664"/>
            <a:ext cx="8672512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spcBef>
                <a:spcPts val="1200"/>
              </a:spcBef>
              <a:defRPr sz="2400">
                <a:solidFill>
                  <a:srgbClr val="404040"/>
                </a:solidFill>
              </a:defRPr>
            </a:lvl1pPr>
            <a:lvl2pPr>
              <a:spcBef>
                <a:spcPts val="200"/>
              </a:spcBef>
              <a:defRPr sz="2200">
                <a:solidFill>
                  <a:srgbClr val="404040"/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rgbClr val="404040"/>
                </a:solidFill>
              </a:defRPr>
            </a:lvl3pPr>
            <a:lvl4pPr>
              <a:spcBef>
                <a:spcPts val="0"/>
              </a:spcBef>
              <a:defRPr sz="1800">
                <a:solidFill>
                  <a:srgbClr val="404040"/>
                </a:solidFill>
              </a:defRPr>
            </a:lvl4pPr>
            <a:lvl5pPr marL="2057400" indent="-228600">
              <a:spcBef>
                <a:spcPts val="0"/>
              </a:spcBef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31221" y="651697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12/04/2018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078CA2-75EA-4F42-B0AF-FB097537354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30926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microsoft.com/office/2007/relationships/hdphoto" Target="../media/hdphoto1.wd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12/04/2018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 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pic>
        <p:nvPicPr>
          <p:cNvPr id="13" name="Picture 6" descr="FermiLogo_RGB_NALBlue.pn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684" y="6258863"/>
            <a:ext cx="1094716" cy="197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9D3B64A-EA5B-4BBD-B33D-FBB4702EA300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17161" y="6204352"/>
            <a:ext cx="1119436" cy="44066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6159D21-C2A4-4927-8486-65CB7942BD35}"/>
              </a:ext>
            </a:extLst>
          </p:cNvPr>
          <p:cNvGrpSpPr/>
          <p:nvPr userDrawn="1"/>
        </p:nvGrpSpPr>
        <p:grpSpPr>
          <a:xfrm>
            <a:off x="215900" y="6203027"/>
            <a:ext cx="8720277" cy="440660"/>
            <a:chOff x="215900" y="6203027"/>
            <a:chExt cx="8720277" cy="440660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215900" y="6362733"/>
              <a:ext cx="7538966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9C8BDFB-BD51-4DA6-A703-532E369358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/>
            <a:stretch>
              <a:fillRect/>
            </a:stretch>
          </p:blipFill>
          <p:spPr>
            <a:xfrm>
              <a:off x="7816741" y="6203027"/>
              <a:ext cx="1119436" cy="440660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  <p:sldLayoutId id="2147484123" r:id="rId8"/>
    <p:sldLayoutId id="2147484124" r:id="rId9"/>
  </p:sldLayoutIdLst>
  <p:hf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3945E882-FC58-43CF-8A93-57E3E35DAF9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9719" y="4133319"/>
            <a:ext cx="8667106" cy="1003049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WBS121.04.06 – Linac Installation and Commissioning Overview</a:t>
            </a:r>
          </a:p>
          <a:p>
            <a:r>
              <a:rPr lang="en-US" sz="1800" dirty="0"/>
              <a:t>SC2 Accelerator Complex Upgrades, Linac Install. and Comm.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06E3073-2A0B-4F90-9542-2C3154C13E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9719" y="5136368"/>
            <a:ext cx="4941110" cy="1529241"/>
          </a:xfrm>
        </p:spPr>
        <p:txBody>
          <a:bodyPr/>
          <a:lstStyle/>
          <a:p>
            <a:r>
              <a:rPr lang="en-US" dirty="0"/>
              <a:t>Fernanda G. Garcia</a:t>
            </a:r>
          </a:p>
          <a:p>
            <a:r>
              <a:rPr lang="en-US" dirty="0"/>
              <a:t>PIP-II IPR</a:t>
            </a:r>
          </a:p>
          <a:p>
            <a:r>
              <a:rPr lang="en-US" dirty="0"/>
              <a:t>4-6 December 2018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657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9F48D-6EF5-4619-A278-D05B290A5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" y="137160"/>
            <a:ext cx="8672512" cy="641739"/>
          </a:xfrm>
        </p:spPr>
        <p:txBody>
          <a:bodyPr/>
          <a:lstStyle/>
          <a:p>
            <a:r>
              <a:rPr lang="en-US" dirty="0"/>
              <a:t>Overview of changes from CD-1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B71AFE-3689-4927-A941-7826C7D2B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12/04/2018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D17D5E-AAE5-4AB0-8735-AB2E23801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10</a:t>
            </a:fld>
            <a:endParaRPr lang="en-US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2B9F5D-8D9A-42F0-9FEB-0FB9757D3B25}"/>
              </a:ext>
            </a:extLst>
          </p:cNvPr>
          <p:cNvSpPr txBox="1"/>
          <p:nvPr/>
        </p:nvSpPr>
        <p:spPr>
          <a:xfrm>
            <a:off x="119221" y="1044340"/>
            <a:ext cx="8616950" cy="4769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Organization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Significant modified from CD-1 to provide more effective structure for managing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The 121.04 WBS was created as a result of the new structure 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Split Installation and General System Services into 3 pieces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121.04.05 Linac Installation 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121.04.06 Beam Commissioning 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121.04.04 Building Infrastructure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Scope of work was re-distributed accordingly among the L3 levels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Reflected on the Interfaces and Requirement documents</a:t>
            </a:r>
          </a:p>
        </p:txBody>
      </p:sp>
    </p:spTree>
    <p:extLst>
      <p:ext uri="{BB962C8B-B14F-4D97-AF65-F5344CB8AC3E}">
        <p14:creationId xmlns:p14="http://schemas.microsoft.com/office/powerpoint/2010/main" val="9494283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9F48D-6EF5-4619-A278-D05B290A5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" y="137160"/>
            <a:ext cx="8672512" cy="641739"/>
          </a:xfrm>
        </p:spPr>
        <p:txBody>
          <a:bodyPr/>
          <a:lstStyle/>
          <a:p>
            <a:r>
              <a:rPr lang="en-US" dirty="0"/>
              <a:t>Changes since CD-1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B71AFE-3689-4927-A941-7826C7D2B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12/04/2018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D17D5E-AAE5-4AB0-8735-AB2E23801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11</a:t>
            </a:fld>
            <a:endParaRPr lang="en-US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4D2F14-5516-4B2D-AF73-4EB124871943}"/>
              </a:ext>
            </a:extLst>
          </p:cNvPr>
          <p:cNvSpPr txBox="1"/>
          <p:nvPr/>
        </p:nvSpPr>
        <p:spPr>
          <a:xfrm>
            <a:off x="222251" y="940215"/>
            <a:ext cx="853264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Warm Front End</a:t>
            </a:r>
          </a:p>
          <a:p>
            <a:pPr marL="690563" indent="-2921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Scope unchanged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5B01EB-2483-4BCA-B29D-98CF33A623AD}"/>
              </a:ext>
            </a:extLst>
          </p:cNvPr>
          <p:cNvSpPr txBox="1"/>
          <p:nvPr/>
        </p:nvSpPr>
        <p:spPr>
          <a:xfrm>
            <a:off x="126458" y="1744503"/>
            <a:ext cx="9017541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8463" indent="-398463"/>
            <a:r>
              <a:rPr lang="en-US" sz="2000" b="1" dirty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Test Infrastructure</a:t>
            </a:r>
          </a:p>
          <a:p>
            <a:pPr marL="690563" indent="-2921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Scope inherited/added</a:t>
            </a:r>
          </a:p>
          <a:p>
            <a:pPr marL="968375" lvl="1" indent="-173038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Added PIP2IT cave setup to test PIP-II 650 cryomodules in conjunction with SSR</a:t>
            </a:r>
          </a:p>
          <a:p>
            <a:pPr marL="968375" lvl="1" indent="-173038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Added Horizontal Test Stand -2 (HTS-2) at Meson Detector Building (MDB) </a:t>
            </a:r>
          </a:p>
          <a:p>
            <a:pPr marL="968375" lvl="1" indent="-173038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Inherited cryogenic distribution line scope for PIP2IT from SRFCRYO</a:t>
            </a:r>
          </a:p>
          <a:p>
            <a:pPr marL="511175" indent="-173038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Scope removed</a:t>
            </a:r>
          </a:p>
          <a:p>
            <a:pPr marL="968375" lvl="1" indent="-173038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Modifications to CMTS1 to test PIP-II 650 cryomodules</a:t>
            </a:r>
          </a:p>
          <a:p>
            <a:pPr marL="398463" indent="-339725"/>
            <a:endParaRPr lang="en-US" sz="1800" dirty="0">
              <a:solidFill>
                <a:schemeClr val="accent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E75C397-73D3-42E6-849D-080702243CAB}"/>
              </a:ext>
            </a:extLst>
          </p:cNvPr>
          <p:cNvGrpSpPr/>
          <p:nvPr/>
        </p:nvGrpSpPr>
        <p:grpSpPr>
          <a:xfrm>
            <a:off x="3518560" y="3960494"/>
            <a:ext cx="5319133" cy="2307679"/>
            <a:chOff x="177073" y="1911103"/>
            <a:chExt cx="5992730" cy="242996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9B99875-5FE0-4902-BAC3-31D4D2A7868F}"/>
                </a:ext>
              </a:extLst>
            </p:cNvPr>
            <p:cNvSpPr txBox="1"/>
            <p:nvPr/>
          </p:nvSpPr>
          <p:spPr>
            <a:xfrm>
              <a:off x="4472770" y="1911103"/>
              <a:ext cx="1697033" cy="3538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PIP2IT Test Cave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376E0FD-B0A7-488A-B82B-3F025E0D4E1C}"/>
                </a:ext>
              </a:extLst>
            </p:cNvPr>
            <p:cNvGrpSpPr/>
            <p:nvPr/>
          </p:nvGrpSpPr>
          <p:grpSpPr>
            <a:xfrm>
              <a:off x="177073" y="2091699"/>
              <a:ext cx="5772959" cy="2249372"/>
              <a:chOff x="-21612" y="2022381"/>
              <a:chExt cx="5772959" cy="2484578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FD64A64-20C8-4EFC-8970-3965E129FEEE}"/>
                  </a:ext>
                </a:extLst>
              </p:cNvPr>
              <p:cNvSpPr txBox="1"/>
              <p:nvPr/>
            </p:nvSpPr>
            <p:spPr>
              <a:xfrm>
                <a:off x="-21612" y="2022381"/>
                <a:ext cx="2330757" cy="3907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r>
                  <a:rPr lang="en-US" sz="1400" b="1" dirty="0">
                    <a:ln/>
                    <a:solidFill>
                      <a:schemeClr val="accent4"/>
                    </a:solidFill>
                  </a:rPr>
                  <a:t>SSR 325MHz Test Stand</a:t>
                </a:r>
              </a:p>
            </p:txBody>
          </p:sp>
          <p:pic>
            <p:nvPicPr>
              <p:cNvPr id="14" name="Content Placeholder 6" descr="PXIE layout pic.png">
                <a:extLst>
                  <a:ext uri="{FF2B5EF4-FFF2-40B4-BE49-F238E27FC236}">
                    <a16:creationId xmlns:a16="http://schemas.microsoft.com/office/drawing/2014/main" id="{529040CB-0974-4B50-B626-20313496078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22250" y="2470314"/>
                <a:ext cx="5529097" cy="2036645"/>
              </a:xfrm>
              <a:prstGeom prst="rect">
                <a:avLst/>
              </a:prstGeom>
            </p:spPr>
          </p:pic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5FBF2EE-9E0E-4578-B429-99CB2B9F251C}"/>
                  </a:ext>
                </a:extLst>
              </p:cNvPr>
              <p:cNvSpPr txBox="1"/>
              <p:nvPr/>
            </p:nvSpPr>
            <p:spPr>
              <a:xfrm>
                <a:off x="2140247" y="2055039"/>
                <a:ext cx="2449456" cy="361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r>
                  <a:rPr lang="en-US" sz="1400" b="1" dirty="0">
                    <a:ln/>
                    <a:solidFill>
                      <a:schemeClr val="accent3">
                        <a:lumMod val="75000"/>
                      </a:schemeClr>
                    </a:solidFill>
                  </a:rPr>
                  <a:t>HWR/650 MHz Test Stand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0DD44C8-9413-420E-BBFE-DBB2AE1C6DDF}"/>
                  </a:ext>
                </a:extLst>
              </p:cNvPr>
              <p:cNvSpPr/>
              <p:nvPr/>
            </p:nvSpPr>
            <p:spPr>
              <a:xfrm>
                <a:off x="1875686" y="3648708"/>
                <a:ext cx="748991" cy="288894"/>
              </a:xfrm>
              <a:prstGeom prst="rect">
                <a:avLst/>
              </a:prstGeom>
              <a:solidFill>
                <a:srgbClr val="FF0000">
                  <a:alpha val="29000"/>
                </a:srgb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Rounded Rectangle 8">
                <a:extLst>
                  <a:ext uri="{FF2B5EF4-FFF2-40B4-BE49-F238E27FC236}">
                    <a16:creationId xmlns:a16="http://schemas.microsoft.com/office/drawing/2014/main" id="{4508A5AF-9715-49D9-8BAD-099EA752B062}"/>
                  </a:ext>
                </a:extLst>
              </p:cNvPr>
              <p:cNvSpPr/>
              <p:nvPr/>
            </p:nvSpPr>
            <p:spPr>
              <a:xfrm>
                <a:off x="659772" y="3363837"/>
                <a:ext cx="4863548" cy="821635"/>
              </a:xfrm>
              <a:prstGeom prst="roundRect">
                <a:avLst/>
              </a:prstGeom>
              <a:noFill/>
              <a:ln w="47625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792E91A6-EE9A-4733-A3D3-1FECA4A2630A}"/>
                  </a:ext>
                </a:extLst>
              </p:cNvPr>
              <p:cNvSpPr/>
              <p:nvPr/>
            </p:nvSpPr>
            <p:spPr>
              <a:xfrm>
                <a:off x="2642899" y="3642895"/>
                <a:ext cx="748991" cy="288894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  <a:alpha val="43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4BA9D533-3A78-43CA-A315-C70EEEC443A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72471" y="2296657"/>
                <a:ext cx="477710" cy="1282263"/>
              </a:xfrm>
              <a:prstGeom prst="straightConnector1">
                <a:avLst/>
              </a:prstGeom>
              <a:ln>
                <a:solidFill>
                  <a:schemeClr val="accent4">
                    <a:lumMod val="40000"/>
                    <a:lumOff val="60000"/>
                  </a:schemeClr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3232265B-A9D5-4E00-8EC6-9CA6DB992A4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85484" y="2468936"/>
                <a:ext cx="301117" cy="1085724"/>
              </a:xfrm>
              <a:prstGeom prst="straightConnector1">
                <a:avLst/>
              </a:prstGeom>
              <a:ln>
                <a:solidFill>
                  <a:schemeClr val="accent3">
                    <a:lumMod val="75000"/>
                  </a:schemeClr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A42071A0-CD33-4705-898D-7C59285D6D7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010349" y="2174082"/>
                <a:ext cx="359311" cy="110609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2" name="Picture 21" descr="A sign on the grass&#10;&#10;Description automatically generated">
            <a:extLst>
              <a:ext uri="{FF2B5EF4-FFF2-40B4-BE49-F238E27FC236}">
                <a16:creationId xmlns:a16="http://schemas.microsoft.com/office/drawing/2014/main" id="{CA6BC1F0-8C92-42C2-A0E1-1F9C1A5205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687" y="4191987"/>
            <a:ext cx="3133344" cy="208483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E85186E8-7FA2-423D-804E-4E002979D791}"/>
              </a:ext>
            </a:extLst>
          </p:cNvPr>
          <p:cNvSpPr txBox="1"/>
          <p:nvPr/>
        </p:nvSpPr>
        <p:spPr>
          <a:xfrm>
            <a:off x="7331411" y="1228059"/>
            <a:ext cx="1554654" cy="272415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SC2-Prost</a:t>
            </a:r>
            <a:endParaRPr lang="en-US" sz="16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955311D-C9FC-4524-9B12-C8A816C18508}"/>
              </a:ext>
            </a:extLst>
          </p:cNvPr>
          <p:cNvSpPr txBox="1"/>
          <p:nvPr/>
        </p:nvSpPr>
        <p:spPr>
          <a:xfrm>
            <a:off x="7331411" y="3568518"/>
            <a:ext cx="1554654" cy="272415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SC2-Leibfritz</a:t>
            </a:r>
            <a:endParaRPr lang="en-US" sz="16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7940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9F48D-6EF5-4619-A278-D05B290A5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" y="137160"/>
            <a:ext cx="8672512" cy="641739"/>
          </a:xfrm>
        </p:spPr>
        <p:txBody>
          <a:bodyPr/>
          <a:lstStyle/>
          <a:p>
            <a:r>
              <a:rPr lang="en-US" dirty="0"/>
              <a:t>Changes since CD-1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B71AFE-3689-4927-A941-7826C7D2B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12/04/2018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D17D5E-AAE5-4AB0-8735-AB2E23801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12</a:t>
            </a:fld>
            <a:endParaRPr lang="en-US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4D2F14-5516-4B2D-AF73-4EB124871943}"/>
              </a:ext>
            </a:extLst>
          </p:cNvPr>
          <p:cNvSpPr txBox="1"/>
          <p:nvPr/>
        </p:nvSpPr>
        <p:spPr>
          <a:xfrm>
            <a:off x="222250" y="943870"/>
            <a:ext cx="86725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5663" lvl="1" indent="-796925"/>
            <a:r>
              <a:rPr lang="en-US" sz="1800" b="1" dirty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Building Infrastructure</a:t>
            </a:r>
          </a:p>
          <a:p>
            <a:pPr marL="690563" lvl="1" indent="-2921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New WBS L3 structure since CD-1</a:t>
            </a:r>
          </a:p>
          <a:p>
            <a:pPr marL="1147763" lvl="2" indent="-2921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Scope inherited/added</a:t>
            </a:r>
          </a:p>
          <a:p>
            <a:pPr marL="1604963" lvl="3" indent="-2921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Inherited general system services scope from Installation</a:t>
            </a:r>
          </a:p>
          <a:p>
            <a:pPr marL="2062163" lvl="4" indent="-2921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Close collaboration with conventional facility </a:t>
            </a:r>
          </a:p>
          <a:p>
            <a:pPr marL="1604963" lvl="3" indent="-2921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Added cables and connectors procurement </a:t>
            </a:r>
          </a:p>
          <a:p>
            <a:pPr marL="690563" lvl="1" indent="-292100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accent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98463" lvl="1" indent="-339725"/>
            <a:endParaRPr lang="en-US" sz="1800" dirty="0">
              <a:solidFill>
                <a:schemeClr val="accent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23F1278-BF09-4867-AABC-DFC957D7B205}"/>
              </a:ext>
            </a:extLst>
          </p:cNvPr>
          <p:cNvSpPr/>
          <p:nvPr/>
        </p:nvSpPr>
        <p:spPr>
          <a:xfrm>
            <a:off x="222250" y="3429000"/>
            <a:ext cx="86995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8463" lvl="1" indent="-339725"/>
            <a:r>
              <a:rPr lang="en-US" sz="1800" b="1" dirty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Linac Installation</a:t>
            </a:r>
          </a:p>
          <a:p>
            <a:pPr marL="574675" lvl="1" indent="-2921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Scope changed since CD-1</a:t>
            </a:r>
          </a:p>
          <a:p>
            <a:pPr marL="1031875" lvl="2" indent="-2921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Scope removed:</a:t>
            </a:r>
          </a:p>
          <a:p>
            <a:pPr marL="1489075" lvl="3" indent="-2921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beam transfer lines installation move to Rings Installation under Accelerator Upgrades</a:t>
            </a:r>
          </a:p>
          <a:p>
            <a:pPr marL="1031875" lvl="2" indent="-2921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Scope inherited/added:</a:t>
            </a:r>
          </a:p>
          <a:p>
            <a:pPr marL="1489075" lvl="3" indent="-2921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Added design and build of the warm unit structures</a:t>
            </a:r>
          </a:p>
          <a:p>
            <a:pPr marL="1489075" lvl="3" indent="-2921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Added cryomodules ready for installation transportation from storage area to the PIP-II complex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822025-A6C4-4F98-9BB7-2E8E741F1C93}"/>
              </a:ext>
            </a:extLst>
          </p:cNvPr>
          <p:cNvSpPr txBox="1"/>
          <p:nvPr/>
        </p:nvSpPr>
        <p:spPr>
          <a:xfrm>
            <a:off x="7123478" y="975767"/>
            <a:ext cx="1554654" cy="272415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SC2-Hunt</a:t>
            </a:r>
            <a:endParaRPr lang="en-US" sz="16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9EB174-1732-4F09-8B4C-ED4C2C5DFF96}"/>
              </a:ext>
            </a:extLst>
          </p:cNvPr>
          <p:cNvSpPr txBox="1"/>
          <p:nvPr/>
        </p:nvSpPr>
        <p:spPr>
          <a:xfrm>
            <a:off x="7132622" y="3469599"/>
            <a:ext cx="1554654" cy="272415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SC2-Baffes</a:t>
            </a:r>
            <a:endParaRPr lang="en-US" sz="16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1137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B71AFE-3689-4927-A941-7826C7D2B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12/04/2018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D17D5E-AAE5-4AB0-8735-AB2E23801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13</a:t>
            </a:fld>
            <a:endParaRPr lang="en-US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2B9F5D-8D9A-42F0-9FEB-0FB9757D3B25}"/>
              </a:ext>
            </a:extLst>
          </p:cNvPr>
          <p:cNvSpPr txBox="1"/>
          <p:nvPr/>
        </p:nvSpPr>
        <p:spPr>
          <a:xfrm>
            <a:off x="170882" y="1148827"/>
            <a:ext cx="81955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8463" lvl="1" indent="-339725"/>
            <a:r>
              <a:rPr lang="en-US" sz="1800" b="1" dirty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Beam Commissioning</a:t>
            </a:r>
          </a:p>
          <a:p>
            <a:pPr marL="574675" lvl="1" indent="-2921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New WBS L3 structure since CD-1</a:t>
            </a:r>
          </a:p>
          <a:p>
            <a:pPr marL="1031875" lvl="2" indent="-2921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Scope  inherited/added</a:t>
            </a:r>
          </a:p>
          <a:p>
            <a:pPr marL="1489075" lvl="3" indent="-2921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Added PIP2IT beam commissioning </a:t>
            </a:r>
          </a:p>
          <a:p>
            <a:pPr marL="1489075" lvl="3" indent="-2921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Inherited High Level Applications development </a:t>
            </a:r>
          </a:p>
          <a:p>
            <a:pPr marL="1489075" lvl="3" indent="-2921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Added Accelerator Readiness Review (ARR)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4516143-98F4-4BDA-AEEA-4324255BE09B}"/>
              </a:ext>
            </a:extLst>
          </p:cNvPr>
          <p:cNvSpPr txBox="1">
            <a:spLocks/>
          </p:cNvSpPr>
          <p:nvPr/>
        </p:nvSpPr>
        <p:spPr>
          <a:xfrm>
            <a:off x="91440" y="139102"/>
            <a:ext cx="8354437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/>
              <a:t>Changes since CD-1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D7130E-6223-4D34-9851-2E459B22E429}"/>
              </a:ext>
            </a:extLst>
          </p:cNvPr>
          <p:cNvSpPr txBox="1"/>
          <p:nvPr/>
        </p:nvSpPr>
        <p:spPr>
          <a:xfrm>
            <a:off x="7123478" y="1283839"/>
            <a:ext cx="1554654" cy="272415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SC2-Garcia</a:t>
            </a:r>
            <a:endParaRPr lang="en-US" sz="16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2675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9B48E-6CBC-434E-8E6E-ABB4AD19A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" y="228135"/>
            <a:ext cx="8672512" cy="641739"/>
          </a:xfrm>
        </p:spPr>
        <p:txBody>
          <a:bodyPr/>
          <a:lstStyle/>
          <a:p>
            <a:r>
              <a:rPr lang="en-US" dirty="0"/>
              <a:t>Boundaries between </a:t>
            </a:r>
            <a:br>
              <a:rPr lang="en-US" dirty="0"/>
            </a:br>
            <a:r>
              <a:rPr lang="en-US" dirty="0"/>
              <a:t>Conventional Facility / Building Infrastructure / Installation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1956D4-50CB-48AC-B09B-283696C42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2250" y="6504213"/>
            <a:ext cx="414338" cy="237285"/>
          </a:xfrm>
        </p:spPr>
        <p:txBody>
          <a:bodyPr/>
          <a:lstStyle/>
          <a:p>
            <a:fld id="{D4078CA2-75EA-4F42-B0AF-FB0975373545}" type="slidenum">
              <a:rPr lang="en-US" altLang="en-US" smtClean="0"/>
              <a:pPr/>
              <a:t>14</a:t>
            </a:fld>
            <a:endParaRPr lang="en-US" alt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EA2D68F1-CC0D-4DC7-B6D9-F44545A4A7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89163" y="6515100"/>
            <a:ext cx="1076325" cy="241300"/>
          </a:xfrm>
        </p:spPr>
        <p:txBody>
          <a:bodyPr/>
          <a:lstStyle/>
          <a:p>
            <a:r>
              <a:rPr lang="en-US" altLang="en-US"/>
              <a:t>12/4/2018</a:t>
            </a:r>
            <a:endParaRPr lang="en-US" alt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39932A-89B9-490A-BA00-182A0DD606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50" y="1186745"/>
            <a:ext cx="8763052" cy="478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2512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56D31C-42FA-43E1-A51E-69796C167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12/04/2018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0781B1-57CB-4A68-870E-1CF12A874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15</a:t>
            </a:fld>
            <a:endParaRPr lang="en-US" alt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AF98799-FD91-4F95-BE03-1A257DFA4168}"/>
              </a:ext>
            </a:extLst>
          </p:cNvPr>
          <p:cNvSpPr txBox="1">
            <a:spLocks/>
          </p:cNvSpPr>
          <p:nvPr/>
        </p:nvSpPr>
        <p:spPr>
          <a:xfrm>
            <a:off x="381000" y="1195446"/>
            <a:ext cx="8672513" cy="498786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342900" indent="-342900" algn="l" defTabSz="457200" rtl="0" eaLnBrk="1" fontAlgn="base" hangingPunct="1">
              <a:spcBef>
                <a:spcPts val="12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ts val="2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ts val="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ts val="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ts val="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3CDFF95-B092-45ED-A68C-79D4142944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Installation and Commissioning</a:t>
            </a:r>
          </a:p>
          <a:p>
            <a:pPr lvl="1"/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WBS 121.04 overview</a:t>
            </a:r>
          </a:p>
          <a:p>
            <a:pPr lvl="1"/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What’s in this presentation and what you will see in this session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Statement about PIP2IT mission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Changes since CD-1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boundaries between CF - Building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Infr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. - Linac Installation</a:t>
            </a:r>
          </a:p>
          <a:p>
            <a:r>
              <a:rPr lang="en-US" dirty="0"/>
              <a:t>Risks</a:t>
            </a:r>
          </a:p>
          <a:p>
            <a:r>
              <a:rPr lang="en-US" dirty="0">
                <a:solidFill>
                  <a:schemeClr val="accent6"/>
                </a:solidFill>
              </a:rPr>
              <a:t>Final Remarks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3215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9B48E-6CBC-434E-8E6E-ABB4AD19A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" y="50166"/>
            <a:ext cx="8672512" cy="641739"/>
          </a:xfrm>
        </p:spPr>
        <p:txBody>
          <a:bodyPr/>
          <a:lstStyle/>
          <a:p>
            <a:r>
              <a:rPr lang="en-US" dirty="0"/>
              <a:t>Risk Management (121.04)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1956D4-50CB-48AC-B09B-283696C42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2250" y="6504213"/>
            <a:ext cx="414338" cy="237285"/>
          </a:xfrm>
        </p:spPr>
        <p:txBody>
          <a:bodyPr/>
          <a:lstStyle/>
          <a:p>
            <a:fld id="{D4078CA2-75EA-4F42-B0AF-FB0975373545}" type="slidenum">
              <a:rPr lang="en-US" altLang="en-US" smtClean="0"/>
              <a:pPr/>
              <a:t>16</a:t>
            </a:fld>
            <a:endParaRPr lang="en-US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939B9B-E044-4A41-B829-BC524160AD9B}"/>
              </a:ext>
            </a:extLst>
          </p:cNvPr>
          <p:cNvSpPr txBox="1"/>
          <p:nvPr/>
        </p:nvSpPr>
        <p:spPr>
          <a:xfrm>
            <a:off x="7188591" y="425321"/>
            <a:ext cx="181473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Charge #2,7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EA2D68F1-CC0D-4DC7-B6D9-F44545A4A7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89163" y="6515100"/>
            <a:ext cx="1076325" cy="241300"/>
          </a:xfrm>
        </p:spPr>
        <p:txBody>
          <a:bodyPr/>
          <a:lstStyle/>
          <a:p>
            <a:r>
              <a:rPr lang="en-US" altLang="en-US"/>
              <a:t>12/4/2018</a:t>
            </a:r>
            <a:endParaRPr lang="en-US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971B107-FB27-486D-8D97-F911AE9BAF86}"/>
              </a:ext>
            </a:extLst>
          </p:cNvPr>
          <p:cNvSpPr/>
          <p:nvPr/>
        </p:nvSpPr>
        <p:spPr>
          <a:xfrm>
            <a:off x="188700" y="5829426"/>
            <a:ext cx="72779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Link to Risk Register: https://fermipoint.fnal.gov/organization/ocoo/ippm/Lists/Risk%20Register/all-risks.aspx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E17E6011-ACF5-4120-A5DF-E09DCD6D15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76" y="739832"/>
            <a:ext cx="8177238" cy="1643882"/>
          </a:xfrm>
        </p:spPr>
        <p:txBody>
          <a:bodyPr>
            <a:normAutofit/>
          </a:bodyPr>
          <a:lstStyle/>
          <a:p>
            <a:r>
              <a:rPr lang="en-US" dirty="0"/>
              <a:t>Linac Installation and Commissioning Risks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High Risk: </a:t>
            </a:r>
            <a:r>
              <a:rPr lang="en-US" b="1" dirty="0">
                <a:solidFill>
                  <a:schemeClr val="accent6"/>
                </a:solidFill>
              </a:rPr>
              <a:t>0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Medium Risk: </a:t>
            </a:r>
            <a:r>
              <a:rPr lang="en-US" b="1" dirty="0">
                <a:solidFill>
                  <a:schemeClr val="accent2"/>
                </a:solidFill>
              </a:rPr>
              <a:t>5</a:t>
            </a:r>
            <a:r>
              <a:rPr lang="en-US" dirty="0">
                <a:solidFill>
                  <a:schemeClr val="accent6"/>
                </a:solidFill>
              </a:rPr>
              <a:t> 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Low Risk: </a:t>
            </a:r>
            <a:r>
              <a:rPr lang="en-US" b="1" dirty="0">
                <a:solidFill>
                  <a:schemeClr val="accent6"/>
                </a:solidFill>
              </a:rPr>
              <a:t>4</a:t>
            </a:r>
          </a:p>
          <a:p>
            <a:pPr marL="457200" lvl="1" indent="0">
              <a:buNone/>
            </a:pPr>
            <a:endParaRPr lang="en-US" b="1" dirty="0">
              <a:solidFill>
                <a:schemeClr val="accent6"/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8CFADFB-4525-4AD6-B753-9B09645F4E24}"/>
              </a:ext>
            </a:extLst>
          </p:cNvPr>
          <p:cNvGrpSpPr/>
          <p:nvPr/>
        </p:nvGrpSpPr>
        <p:grpSpPr>
          <a:xfrm>
            <a:off x="140676" y="2159827"/>
            <a:ext cx="8676017" cy="3669599"/>
            <a:chOff x="209910" y="2602109"/>
            <a:chExt cx="8676017" cy="3669599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4206D5CC-D6E3-4C6A-9A94-3AD7518654CE}"/>
                </a:ext>
              </a:extLst>
            </p:cNvPr>
            <p:cNvGrpSpPr/>
            <p:nvPr/>
          </p:nvGrpSpPr>
          <p:grpSpPr>
            <a:xfrm>
              <a:off x="209910" y="2602109"/>
              <a:ext cx="8672792" cy="3669599"/>
              <a:chOff x="196416" y="2602109"/>
              <a:chExt cx="8672792" cy="3669599"/>
            </a:xfrm>
          </p:grpSpPr>
          <p:pic>
            <p:nvPicPr>
              <p:cNvPr id="26" name="Picture 25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574B334F-1613-4904-84CA-A9663DC0FB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96416" y="2602109"/>
                <a:ext cx="8672512" cy="371520"/>
              </a:xfrm>
              <a:prstGeom prst="rect">
                <a:avLst/>
              </a:prstGeom>
            </p:spPr>
          </p:pic>
          <p:pic>
            <p:nvPicPr>
              <p:cNvPr id="27" name="Picture 26" descr="A screenshot of a cell phone&#10;&#10;Description automatically generated">
                <a:extLst>
                  <a:ext uri="{FF2B5EF4-FFF2-40B4-BE49-F238E27FC236}">
                    <a16:creationId xmlns:a16="http://schemas.microsoft.com/office/drawing/2014/main" id="{FAC408F8-1425-4FAF-88C8-07E863E3F4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2586" y="2982381"/>
                <a:ext cx="8666622" cy="3289327"/>
              </a:xfrm>
              <a:prstGeom prst="rect">
                <a:avLst/>
              </a:prstGeom>
            </p:spPr>
          </p:pic>
        </p:grp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553703C-26D3-451F-BF08-87D1B47A24B9}"/>
                </a:ext>
              </a:extLst>
            </p:cNvPr>
            <p:cNvSpPr/>
            <p:nvPr/>
          </p:nvSpPr>
          <p:spPr>
            <a:xfrm>
              <a:off x="243052" y="5268578"/>
              <a:ext cx="8633745" cy="307512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B979176-6139-4CDB-8CA3-16F92F20CB3B}"/>
                </a:ext>
              </a:extLst>
            </p:cNvPr>
            <p:cNvSpPr/>
            <p:nvPr/>
          </p:nvSpPr>
          <p:spPr>
            <a:xfrm>
              <a:off x="235745" y="3838266"/>
              <a:ext cx="8628929" cy="1056077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272DE47-5512-4BB3-9215-17344884E7CA}"/>
                </a:ext>
              </a:extLst>
            </p:cNvPr>
            <p:cNvSpPr/>
            <p:nvPr/>
          </p:nvSpPr>
          <p:spPr>
            <a:xfrm>
              <a:off x="252182" y="3002373"/>
              <a:ext cx="8633745" cy="307512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847B0C8E-BC10-4572-A7C8-1E57F3E87067}"/>
              </a:ext>
            </a:extLst>
          </p:cNvPr>
          <p:cNvSpPr/>
          <p:nvPr/>
        </p:nvSpPr>
        <p:spPr>
          <a:xfrm>
            <a:off x="5132439" y="1404417"/>
            <a:ext cx="3684254" cy="707886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b="1" i="1" dirty="0">
                <a:solidFill>
                  <a:schemeClr val="bg1"/>
                </a:solidFill>
                <a:latin typeface="Helvetica" pitchFamily="34" charset="0"/>
              </a:rPr>
              <a:t>Details during individual sub-systems presentations</a:t>
            </a:r>
          </a:p>
        </p:txBody>
      </p:sp>
    </p:spTree>
    <p:extLst>
      <p:ext uri="{BB962C8B-B14F-4D97-AF65-F5344CB8AC3E}">
        <p14:creationId xmlns:p14="http://schemas.microsoft.com/office/powerpoint/2010/main" val="20405127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9B48E-6CBC-434E-8E6E-ABB4AD19A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" y="137160"/>
            <a:ext cx="8672512" cy="641739"/>
          </a:xfrm>
        </p:spPr>
        <p:txBody>
          <a:bodyPr/>
          <a:lstStyle/>
          <a:p>
            <a:r>
              <a:rPr lang="en-US" dirty="0"/>
              <a:t>Final Remarks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1956D4-50CB-48AC-B09B-283696C42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2250" y="6504213"/>
            <a:ext cx="414338" cy="237285"/>
          </a:xfrm>
        </p:spPr>
        <p:txBody>
          <a:bodyPr/>
          <a:lstStyle/>
          <a:p>
            <a:fld id="{D4078CA2-75EA-4F42-B0AF-FB0975373545}" type="slidenum">
              <a:rPr lang="en-US" altLang="en-US" smtClean="0"/>
              <a:pPr/>
              <a:t>17</a:t>
            </a:fld>
            <a:endParaRPr lang="en-US" alt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EA2D68F1-CC0D-4DC7-B6D9-F44545A4A7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89163" y="6515100"/>
            <a:ext cx="1076325" cy="241300"/>
          </a:xfrm>
        </p:spPr>
        <p:txBody>
          <a:bodyPr/>
          <a:lstStyle/>
          <a:p>
            <a:r>
              <a:rPr lang="en-US" altLang="en-US"/>
              <a:t>12/4/2018</a:t>
            </a:r>
            <a:endParaRPr lang="en-US" alt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726578-F31D-485B-A797-85D2F66EE8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1" y="886986"/>
            <a:ext cx="8672512" cy="5348714"/>
          </a:xfrm>
        </p:spPr>
        <p:txBody>
          <a:bodyPr>
            <a:normAutofit/>
          </a:bodyPr>
          <a:lstStyle/>
          <a:p>
            <a:r>
              <a:rPr lang="en-US" dirty="0"/>
              <a:t>Since the previous IPR considerable work has been conducted in preparation for CD-2/3A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Management</a:t>
            </a:r>
          </a:p>
          <a:p>
            <a:pPr lvl="2"/>
            <a:r>
              <a:rPr lang="en-US" dirty="0"/>
              <a:t>New WBS structure implemented and scope adjusted accordingly</a:t>
            </a:r>
          </a:p>
          <a:p>
            <a:pPr lvl="2"/>
            <a:r>
              <a:rPr lang="en-US" dirty="0"/>
              <a:t>Build up staff</a:t>
            </a:r>
          </a:p>
          <a:p>
            <a:pPr lvl="2"/>
            <a:r>
              <a:rPr lang="en-US" dirty="0"/>
              <a:t>Ongoing work on developing a comprehensive resource loading schedule</a:t>
            </a:r>
          </a:p>
          <a:p>
            <a:pPr lvl="2"/>
            <a:r>
              <a:rPr lang="en-US" dirty="0"/>
              <a:t>All functional requirements and interfaces were revised </a:t>
            </a:r>
          </a:p>
          <a:p>
            <a:pPr lvl="3"/>
            <a:r>
              <a:rPr lang="en-US" dirty="0"/>
              <a:t>currently under review – next step approval process</a:t>
            </a:r>
          </a:p>
          <a:p>
            <a:pPr lvl="2"/>
            <a:r>
              <a:rPr lang="en-US" dirty="0"/>
              <a:t>Risks were revised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Next presentations more details on all fronts </a:t>
            </a:r>
          </a:p>
          <a:p>
            <a:pPr lvl="2"/>
            <a:r>
              <a:rPr lang="en-US" dirty="0"/>
              <a:t>requirements, interfaces, technical status and detailed risks</a:t>
            </a:r>
          </a:p>
          <a:p>
            <a:pPr lvl="2"/>
            <a:endParaRPr lang="en-US" dirty="0"/>
          </a:p>
          <a:p>
            <a:pPr marL="914400" lvl="2" indent="0">
              <a:buNone/>
            </a:pPr>
            <a:r>
              <a:rPr lang="en-US" dirty="0"/>
              <a:t>                                 </a:t>
            </a:r>
            <a:r>
              <a:rPr lang="en-US" sz="2400" dirty="0">
                <a:solidFill>
                  <a:schemeClr val="accent2"/>
                </a:solidFill>
              </a:rPr>
              <a:t>Let’s start!   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79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B72BE1-9095-42AE-8900-45F05D47F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2</a:t>
            </a:fld>
            <a:endParaRPr lang="en-US" alt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DBBF18ED-C200-4CAA-A399-4631FB1B5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12/04/2018</a:t>
            </a:r>
            <a:endParaRPr lang="en-US" alt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7CB1093-59EB-4CF5-A277-CC3490218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465691"/>
            <a:ext cx="8686800" cy="427877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6B5BC1D-CA49-440F-9A50-C6EF16D4C0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</p:spPr>
        <p:txBody>
          <a:bodyPr>
            <a:normAutofit/>
          </a:bodyPr>
          <a:lstStyle/>
          <a:p>
            <a:r>
              <a:rPr lang="en-US" dirty="0"/>
              <a:t>Installation and Commissioning</a:t>
            </a:r>
          </a:p>
          <a:p>
            <a:pPr lvl="1"/>
            <a:r>
              <a:rPr lang="en-US" sz="2000" dirty="0"/>
              <a:t>WBS 121.04 overview</a:t>
            </a:r>
          </a:p>
          <a:p>
            <a:r>
              <a:rPr lang="en-US" dirty="0"/>
              <a:t>Statement about PIP2IT mission</a:t>
            </a:r>
          </a:p>
          <a:p>
            <a:r>
              <a:rPr lang="en-US" dirty="0"/>
              <a:t>Changes since CD-1</a:t>
            </a:r>
          </a:p>
          <a:p>
            <a:pPr lvl="1"/>
            <a:r>
              <a:rPr lang="en-US" sz="2000" dirty="0"/>
              <a:t>boundaries between CF - Building Infrastructure - Linac Installation</a:t>
            </a:r>
          </a:p>
          <a:p>
            <a:r>
              <a:rPr lang="en-US" dirty="0"/>
              <a:t>Risks</a:t>
            </a:r>
          </a:p>
          <a:p>
            <a:r>
              <a:rPr lang="en-US" dirty="0"/>
              <a:t>Final Remarks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477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329286-96C1-42BC-A6A6-E5BAD497F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2250" y="6504213"/>
            <a:ext cx="414338" cy="237285"/>
          </a:xfrm>
        </p:spPr>
        <p:txBody>
          <a:bodyPr/>
          <a:lstStyle/>
          <a:p>
            <a:fld id="{D4078CA2-75EA-4F42-B0AF-FB0975373545}" type="slidenum">
              <a:rPr lang="en-US" altLang="en-US" smtClean="0"/>
              <a:pPr/>
              <a:t>3</a:t>
            </a:fld>
            <a:endParaRPr lang="en-US" alt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E730014-4C64-4174-8B89-37231CF93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" y="137160"/>
            <a:ext cx="8686800" cy="427877"/>
          </a:xfrm>
        </p:spPr>
        <p:txBody>
          <a:bodyPr/>
          <a:lstStyle/>
          <a:p>
            <a:r>
              <a:rPr lang="en-US" dirty="0"/>
              <a:t>WBS 121.04 Overview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F222AC-8FCA-4365-98D1-9293A881CC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89163" y="6515100"/>
            <a:ext cx="1076325" cy="241300"/>
          </a:xfrm>
        </p:spPr>
        <p:txBody>
          <a:bodyPr/>
          <a:lstStyle/>
          <a:p>
            <a:r>
              <a:rPr lang="en-US" altLang="en-US"/>
              <a:t>12/4/2018</a:t>
            </a:r>
            <a:endParaRPr lang="en-US" altLang="en-US" dirty="0"/>
          </a:p>
        </p:txBody>
      </p:sp>
      <p:sp>
        <p:nvSpPr>
          <p:cNvPr id="36" name="Content Placeholder 4">
            <a:extLst>
              <a:ext uri="{FF2B5EF4-FFF2-40B4-BE49-F238E27FC236}">
                <a16:creationId xmlns:a16="http://schemas.microsoft.com/office/drawing/2014/main" id="{C6559DAA-8EA1-45ED-A0F7-C8832F06E1C7}"/>
              </a:ext>
            </a:extLst>
          </p:cNvPr>
          <p:cNvSpPr txBox="1">
            <a:spLocks/>
          </p:cNvSpPr>
          <p:nvPr/>
        </p:nvSpPr>
        <p:spPr>
          <a:xfrm>
            <a:off x="0" y="602989"/>
            <a:ext cx="9144000" cy="57023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7F7F7F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Scope of WBS 121.04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WBS 121.04.01    Project Management</a:t>
            </a:r>
          </a:p>
          <a:p>
            <a:pPr lvl="1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WBS 121.04.02    Warm Front-End</a:t>
            </a:r>
          </a:p>
          <a:p>
            <a:pPr lvl="2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 normal conducting warm front end, PIP2IT HEBT line </a:t>
            </a:r>
          </a:p>
          <a:p>
            <a:pPr lvl="1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WBS 121.04.03    Test Infrastructure </a:t>
            </a:r>
            <a:endParaRPr lang="en-US" sz="1400" dirty="0">
              <a:solidFill>
                <a:schemeClr val="accent6">
                  <a:lumMod val="50000"/>
                </a:schemeClr>
              </a:solidFill>
            </a:endParaRPr>
          </a:p>
          <a:p>
            <a:pPr lvl="2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3  test stands for PIP-II cavities test and cryomodules RF cold test, including cryogenics distribution</a:t>
            </a:r>
            <a:endParaRPr lang="en-US" sz="1600" i="1" dirty="0">
              <a:solidFill>
                <a:schemeClr val="accent6">
                  <a:lumMod val="50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WBS 121.04.04    Building Infrastructure </a:t>
            </a:r>
          </a:p>
          <a:p>
            <a:pPr lvl="2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cooling/power/compress gas/racks/cables proc.</a:t>
            </a:r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WBS 121.04.05    Linac Installation </a:t>
            </a:r>
          </a:p>
          <a:p>
            <a:pPr lvl="2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cable pulls and termination, alignment network, installation machine components, design cryomodule stands, mover and warm units support, logistic </a:t>
            </a:r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WBS 121.06.06 	  Beam Commissioning</a:t>
            </a:r>
          </a:p>
          <a:p>
            <a:pPr lvl="2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Beam commissioning plan for PIP2IT and PIP-II, high level applications, temporary diagnostic carts</a:t>
            </a:r>
            <a:endParaRPr lang="en-US" i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1800" i="1" dirty="0">
                <a:solidFill>
                  <a:schemeClr val="accent6">
                    <a:lumMod val="50000"/>
                  </a:schemeClr>
                </a:solidFill>
              </a:rPr>
              <a:t>Completion 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of WBS 121.04</a:t>
            </a:r>
          </a:p>
          <a:p>
            <a:pPr lvl="2"/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When PIP-II achieve all 4 key performance parameters</a:t>
            </a:r>
          </a:p>
          <a:p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Execution</a:t>
            </a:r>
          </a:p>
          <a:p>
            <a:pPr lvl="1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WBS 12.04 primarily contains DOE funded tasks performed at Fermilab</a:t>
            </a:r>
          </a:p>
          <a:p>
            <a:pPr lvl="1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There are also in-kind contribution towards magnets for the WFE and 650 warm region which means there are joint design efforts and integration for these elements</a:t>
            </a:r>
          </a:p>
        </p:txBody>
      </p:sp>
    </p:spTree>
    <p:extLst>
      <p:ext uri="{BB962C8B-B14F-4D97-AF65-F5344CB8AC3E}">
        <p14:creationId xmlns:p14="http://schemas.microsoft.com/office/powerpoint/2010/main" val="2707712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E15E80-3131-4779-B03D-054C2B056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12/04/2018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6FF11F-CC37-4136-8CF6-59CE0C24A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4</a:t>
            </a:fld>
            <a:endParaRPr lang="en-US" alt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DB194BD-837C-42C2-A187-82B386B5B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Installation and Commissioning</a:t>
            </a:r>
          </a:p>
          <a:p>
            <a:pPr lvl="1"/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WBS 121.04 overview</a:t>
            </a:r>
          </a:p>
          <a:p>
            <a:pPr lvl="1"/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What’s in this presentation and what you will see in this session</a:t>
            </a:r>
          </a:p>
          <a:p>
            <a:r>
              <a:rPr lang="en-US" dirty="0"/>
              <a:t>Statement about PIP2IT mission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Changes since CD-1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boundaries between CF - Building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Infr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. - Linac Installation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Intermediate Milestones (?)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Risks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Final Remarks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064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9F48D-6EF5-4619-A278-D05B290A5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" y="137160"/>
            <a:ext cx="8672512" cy="641739"/>
          </a:xfrm>
        </p:spPr>
        <p:txBody>
          <a:bodyPr/>
          <a:lstStyle/>
          <a:p>
            <a:r>
              <a:rPr lang="en-US" dirty="0"/>
              <a:t>PIP-II Injector Test (PIP2IT)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B71AFE-3689-4927-A941-7826C7D2B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12/04/2018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D17D5E-AAE5-4AB0-8735-AB2E23801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5</a:t>
            </a:fld>
            <a:endParaRPr lang="en-US" alt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70297AC-6FA1-4F45-B095-2224BFBD95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508" y="980157"/>
            <a:ext cx="8368643" cy="219352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BABEA66-CFCE-491A-A115-C2DF5F31754B}"/>
              </a:ext>
            </a:extLst>
          </p:cNvPr>
          <p:cNvSpPr txBox="1"/>
          <p:nvPr/>
        </p:nvSpPr>
        <p:spPr>
          <a:xfrm>
            <a:off x="2247900" y="3429000"/>
            <a:ext cx="3790950" cy="462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PIP-II Injector Test (PIP2IT)</a:t>
            </a:r>
          </a:p>
        </p:txBody>
      </p:sp>
      <p:cxnSp>
        <p:nvCxnSpPr>
          <p:cNvPr id="10" name="Connector: Curved 9">
            <a:extLst>
              <a:ext uri="{FF2B5EF4-FFF2-40B4-BE49-F238E27FC236}">
                <a16:creationId xmlns:a16="http://schemas.microsoft.com/office/drawing/2014/main" id="{D34DC105-5B70-434C-89E2-06481976C7A6}"/>
              </a:ext>
            </a:extLst>
          </p:cNvPr>
          <p:cNvCxnSpPr>
            <a:cxnSpLocks/>
            <a:endCxn id="9" idx="1"/>
          </p:cNvCxnSpPr>
          <p:nvPr/>
        </p:nvCxnSpPr>
        <p:spPr>
          <a:xfrm rot="16200000" flipH="1">
            <a:off x="172993" y="1585526"/>
            <a:ext cx="2266422" cy="1883392"/>
          </a:xfrm>
          <a:prstGeom prst="curvedConnector2">
            <a:avLst/>
          </a:prstGeom>
          <a:ln>
            <a:solidFill>
              <a:srgbClr val="C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B7F2470-C3AF-4604-ACDC-E03E32B81F61}"/>
              </a:ext>
            </a:extLst>
          </p:cNvPr>
          <p:cNvGrpSpPr/>
          <p:nvPr/>
        </p:nvGrpSpPr>
        <p:grpSpPr>
          <a:xfrm>
            <a:off x="99859" y="3918602"/>
            <a:ext cx="8897940" cy="2202984"/>
            <a:chOff x="93663" y="845016"/>
            <a:chExt cx="8897940" cy="220298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0711A92-CC81-483F-9182-70A7C3F029AA}"/>
                </a:ext>
              </a:extLst>
            </p:cNvPr>
            <p:cNvGrpSpPr/>
            <p:nvPr/>
          </p:nvGrpSpPr>
          <p:grpSpPr>
            <a:xfrm>
              <a:off x="304800" y="2647890"/>
              <a:ext cx="8534400" cy="400110"/>
              <a:chOff x="304800" y="2495550"/>
              <a:chExt cx="8534400" cy="400110"/>
            </a:xfrm>
          </p:grpSpPr>
          <p:sp>
            <p:nvSpPr>
              <p:cNvPr id="34" name="TextBox 13">
                <a:extLst>
                  <a:ext uri="{FF2B5EF4-FFF2-40B4-BE49-F238E27FC236}">
                    <a16:creationId xmlns:a16="http://schemas.microsoft.com/office/drawing/2014/main" id="{DF546DF2-A609-4E3B-8A45-26E9ADCE85E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52800" y="2495550"/>
                <a:ext cx="213360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SzPct val="80000"/>
                  <a:buFont typeface="Wingdings" pitchFamily="2" charset="2"/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SzPct val="80000"/>
                  <a:buFont typeface="Wingdings" pitchFamily="2" charset="2"/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SzPct val="80000"/>
                  <a:buFont typeface="Wingdings" pitchFamily="2" charset="2"/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SzPct val="80000"/>
                  <a:buFont typeface="Wingdings" pitchFamily="2" charset="2"/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sz="2000" dirty="0"/>
                  <a:t>40 m, ~25 MeV</a:t>
                </a:r>
              </a:p>
            </p:txBody>
          </p:sp>
          <p:cxnSp>
            <p:nvCxnSpPr>
              <p:cNvPr id="35" name="Straight Arrow Connector 34">
                <a:extLst>
                  <a:ext uri="{FF2B5EF4-FFF2-40B4-BE49-F238E27FC236}">
                    <a16:creationId xmlns:a16="http://schemas.microsoft.com/office/drawing/2014/main" id="{F0DFC32D-7508-482C-9323-67155BFBB006}"/>
                  </a:ext>
                </a:extLst>
              </p:cNvPr>
              <p:cNvCxnSpPr/>
              <p:nvPr/>
            </p:nvCxnSpPr>
            <p:spPr>
              <a:xfrm flipV="1">
                <a:off x="5486400" y="2686050"/>
                <a:ext cx="3352800" cy="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CD20CD07-A2CD-4D0E-901B-A62D536D1A99}"/>
                  </a:ext>
                </a:extLst>
              </p:cNvPr>
              <p:cNvCxnSpPr/>
              <p:nvPr/>
            </p:nvCxnSpPr>
            <p:spPr>
              <a:xfrm flipH="1" flipV="1">
                <a:off x="304800" y="2684463"/>
                <a:ext cx="3048000" cy="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53FB000-56B4-4484-83FF-2580E5B20787}"/>
                </a:ext>
              </a:extLst>
            </p:cNvPr>
            <p:cNvGrpSpPr/>
            <p:nvPr/>
          </p:nvGrpSpPr>
          <p:grpSpPr>
            <a:xfrm>
              <a:off x="93663" y="845016"/>
              <a:ext cx="8897940" cy="1673429"/>
              <a:chOff x="93663" y="845016"/>
              <a:chExt cx="8897940" cy="1673429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A8D7DA6-C38B-45C8-907E-A29F76119A14}"/>
                  </a:ext>
                </a:extLst>
              </p:cNvPr>
              <p:cNvSpPr txBox="1"/>
              <p:nvPr/>
            </p:nvSpPr>
            <p:spPr>
              <a:xfrm>
                <a:off x="344708" y="1139252"/>
                <a:ext cx="92348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chemeClr val="tx2"/>
                    </a:solidFill>
                  </a:rPr>
                  <a:t>30 keV</a:t>
                </a:r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4DE282AA-7896-4057-A0C4-D25270CD9B64}"/>
                  </a:ext>
                </a:extLst>
              </p:cNvPr>
              <p:cNvGrpSpPr/>
              <p:nvPr/>
            </p:nvGrpSpPr>
            <p:grpSpPr>
              <a:xfrm>
                <a:off x="93663" y="1120555"/>
                <a:ext cx="8897940" cy="1397890"/>
                <a:chOff x="93663" y="1120555"/>
                <a:chExt cx="8897940" cy="1397890"/>
              </a:xfrm>
            </p:grpSpPr>
            <p:grpSp>
              <p:nvGrpSpPr>
                <p:cNvPr id="19" name="Group 4">
                  <a:extLst>
                    <a:ext uri="{FF2B5EF4-FFF2-40B4-BE49-F238E27FC236}">
                      <a16:creationId xmlns:a16="http://schemas.microsoft.com/office/drawing/2014/main" id="{0186C8E6-E3DF-4E58-BC5E-857EE7507A0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3663" y="1493027"/>
                  <a:ext cx="8897940" cy="1025418"/>
                  <a:chOff x="85409" y="1749187"/>
                  <a:chExt cx="9058591" cy="1025628"/>
                </a:xfrm>
              </p:grpSpPr>
              <p:pic>
                <p:nvPicPr>
                  <p:cNvPr id="27" name="Picture 3">
                    <a:extLst>
                      <a:ext uri="{FF2B5EF4-FFF2-40B4-BE49-F238E27FC236}">
                        <a16:creationId xmlns:a16="http://schemas.microsoft.com/office/drawing/2014/main" id="{9BDE1563-280E-4D21-80CF-744C663A5EAB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45473" y="1846744"/>
                    <a:ext cx="8998527" cy="92807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sp>
                <p:nvSpPr>
                  <p:cNvPr id="28" name="TextBox 6">
                    <a:extLst>
                      <a:ext uri="{FF2B5EF4-FFF2-40B4-BE49-F238E27FC236}">
                        <a16:creationId xmlns:a16="http://schemas.microsoft.com/office/drawing/2014/main" id="{D8A3683E-B0AE-4F28-B21C-41EF6C99C91F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74350" y="1760561"/>
                    <a:ext cx="811403" cy="40019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00"/>
                      </a:buClr>
                      <a:buSzPct val="80000"/>
                      <a:buFont typeface="Wingdings" pitchFamily="2" charset="2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00"/>
                      </a:buClr>
                      <a:buSzPct val="80000"/>
                      <a:buFont typeface="Wingdings" pitchFamily="2" charset="2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00"/>
                      </a:buClr>
                      <a:buSzPct val="80000"/>
                      <a:buFont typeface="Wingdings" pitchFamily="2" charset="2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00"/>
                      </a:buClr>
                      <a:buSzPct val="80000"/>
                      <a:buFont typeface="Wingdings" pitchFamily="2" charset="2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/>
                    <a:r>
                      <a:rPr lang="en-US" sz="2000" dirty="0">
                        <a:solidFill>
                          <a:srgbClr val="C00000"/>
                        </a:solidFill>
                      </a:rPr>
                      <a:t>RFQ </a:t>
                    </a:r>
                  </a:p>
                </p:txBody>
              </p:sp>
              <p:sp>
                <p:nvSpPr>
                  <p:cNvPr id="29" name="TextBox 7">
                    <a:extLst>
                      <a:ext uri="{FF2B5EF4-FFF2-40B4-BE49-F238E27FC236}">
                        <a16:creationId xmlns:a16="http://schemas.microsoft.com/office/drawing/2014/main" id="{67BC17D4-2148-4463-8820-FCA8D8342420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02811" y="1749187"/>
                    <a:ext cx="981321" cy="40019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00"/>
                      </a:buClr>
                      <a:buSzPct val="80000"/>
                      <a:buFont typeface="Wingdings" pitchFamily="2" charset="2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00"/>
                      </a:buClr>
                      <a:buSzPct val="80000"/>
                      <a:buFont typeface="Wingdings" pitchFamily="2" charset="2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00"/>
                      </a:buClr>
                      <a:buSzPct val="80000"/>
                      <a:buFont typeface="Wingdings" pitchFamily="2" charset="2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00"/>
                      </a:buClr>
                      <a:buSzPct val="80000"/>
                      <a:buFont typeface="Wingdings" pitchFamily="2" charset="2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/>
                    <a:r>
                      <a:rPr lang="en-US" sz="2000" dirty="0">
                        <a:solidFill>
                          <a:srgbClr val="C00000"/>
                        </a:solidFill>
                      </a:rPr>
                      <a:t>MEBT </a:t>
                    </a:r>
                  </a:p>
                </p:txBody>
              </p:sp>
              <p:sp>
                <p:nvSpPr>
                  <p:cNvPr id="30" name="TextBox 8">
                    <a:extLst>
                      <a:ext uri="{FF2B5EF4-FFF2-40B4-BE49-F238E27FC236}">
                        <a16:creationId xmlns:a16="http://schemas.microsoft.com/office/drawing/2014/main" id="{AE9BC1E8-C945-40AE-9D62-E961EC43C417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056919" y="1757151"/>
                    <a:ext cx="813036" cy="40019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00"/>
                      </a:buClr>
                      <a:buSzPct val="80000"/>
                      <a:buFont typeface="Wingdings" pitchFamily="2" charset="2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00"/>
                      </a:buClr>
                      <a:buSzPct val="80000"/>
                      <a:buFont typeface="Wingdings" pitchFamily="2" charset="2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00"/>
                      </a:buClr>
                      <a:buSzPct val="80000"/>
                      <a:buFont typeface="Wingdings" pitchFamily="2" charset="2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00"/>
                      </a:buClr>
                      <a:buSzPct val="80000"/>
                      <a:buFont typeface="Wingdings" pitchFamily="2" charset="2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/>
                    <a:r>
                      <a:rPr lang="en-US" sz="2000" dirty="0">
                        <a:solidFill>
                          <a:srgbClr val="C00000"/>
                        </a:solidFill>
                      </a:rPr>
                      <a:t>HWR</a:t>
                    </a:r>
                  </a:p>
                </p:txBody>
              </p:sp>
              <p:sp>
                <p:nvSpPr>
                  <p:cNvPr id="31" name="TextBox 9">
                    <a:extLst>
                      <a:ext uri="{FF2B5EF4-FFF2-40B4-BE49-F238E27FC236}">
                        <a16:creationId xmlns:a16="http://schemas.microsoft.com/office/drawing/2014/main" id="{106354F5-24AB-4199-B54C-62F3EAD378C7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714496" y="1757150"/>
                    <a:ext cx="871760" cy="40011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00"/>
                      </a:buClr>
                      <a:buSzPct val="80000"/>
                      <a:buFont typeface="Wingdings" pitchFamily="2" charset="2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00"/>
                      </a:buClr>
                      <a:buSzPct val="80000"/>
                      <a:buFont typeface="Wingdings" pitchFamily="2" charset="2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00"/>
                      </a:buClr>
                      <a:buSzPct val="80000"/>
                      <a:buFont typeface="Wingdings" pitchFamily="2" charset="2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00"/>
                      </a:buClr>
                      <a:buSzPct val="80000"/>
                      <a:buFont typeface="Wingdings" pitchFamily="2" charset="2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/>
                    <a:r>
                      <a:rPr lang="en-US" sz="2000" dirty="0">
                        <a:solidFill>
                          <a:srgbClr val="C00000"/>
                        </a:solidFill>
                      </a:rPr>
                      <a:t>SSR1</a:t>
                    </a:r>
                  </a:p>
                </p:txBody>
              </p:sp>
              <p:sp>
                <p:nvSpPr>
                  <p:cNvPr id="32" name="TextBox 10">
                    <a:extLst>
                      <a:ext uri="{FF2B5EF4-FFF2-40B4-BE49-F238E27FC236}">
                        <a16:creationId xmlns:a16="http://schemas.microsoft.com/office/drawing/2014/main" id="{D166C33A-873A-4B62-B8B0-A6D44F2C6F32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920832" y="1757353"/>
                    <a:ext cx="1164985" cy="40019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00"/>
                      </a:buClr>
                      <a:buSzPct val="80000"/>
                      <a:buFont typeface="Wingdings" pitchFamily="2" charset="2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00"/>
                      </a:buClr>
                      <a:buSzPct val="80000"/>
                      <a:buFont typeface="Wingdings" pitchFamily="2" charset="2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00"/>
                      </a:buClr>
                      <a:buSzPct val="80000"/>
                      <a:buFont typeface="Wingdings" pitchFamily="2" charset="2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00"/>
                      </a:buClr>
                      <a:buSzPct val="80000"/>
                      <a:buFont typeface="Wingdings" pitchFamily="2" charset="2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/>
                    <a:r>
                      <a:rPr lang="en-US" sz="2000" dirty="0">
                        <a:solidFill>
                          <a:srgbClr val="C00000"/>
                        </a:solidFill>
                      </a:rPr>
                      <a:t>HEBT</a:t>
                    </a:r>
                  </a:p>
                </p:txBody>
              </p:sp>
              <p:sp>
                <p:nvSpPr>
                  <p:cNvPr id="33" name="TextBox 11">
                    <a:extLst>
                      <a:ext uri="{FF2B5EF4-FFF2-40B4-BE49-F238E27FC236}">
                        <a16:creationId xmlns:a16="http://schemas.microsoft.com/office/drawing/2014/main" id="{7F293F83-47FB-4CAA-B8EB-20ED20EC0B7A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5409" y="1906935"/>
                    <a:ext cx="842411" cy="40019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00"/>
                      </a:buClr>
                      <a:buSzPct val="80000"/>
                      <a:buFont typeface="Wingdings" pitchFamily="2" charset="2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00"/>
                      </a:buClr>
                      <a:buSzPct val="80000"/>
                      <a:buFont typeface="Wingdings" pitchFamily="2" charset="2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00"/>
                      </a:buClr>
                      <a:buSzPct val="80000"/>
                      <a:buFont typeface="Wingdings" pitchFamily="2" charset="2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00"/>
                      </a:buClr>
                      <a:buSzPct val="80000"/>
                      <a:buFont typeface="Wingdings" pitchFamily="2" charset="2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/>
                    <a:r>
                      <a:rPr lang="en-US" sz="2000" dirty="0">
                        <a:solidFill>
                          <a:srgbClr val="C00000"/>
                        </a:solidFill>
                      </a:rPr>
                      <a:t>LEBT</a:t>
                    </a:r>
                  </a:p>
                </p:txBody>
              </p:sp>
            </p:grp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CFE8F4D5-A9A8-4B55-8F52-9BD9CC8991BC}"/>
                    </a:ext>
                  </a:extLst>
                </p:cNvPr>
                <p:cNvSpPr txBox="1"/>
                <p:nvPr/>
              </p:nvSpPr>
              <p:spPr>
                <a:xfrm>
                  <a:off x="1748392" y="1144347"/>
                  <a:ext cx="1112707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b="1" dirty="0">
                      <a:solidFill>
                        <a:schemeClr val="tx2"/>
                      </a:solidFill>
                    </a:rPr>
                    <a:t>2.1 MeV</a:t>
                  </a:r>
                </a:p>
              </p:txBody>
            </p: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4369EDD2-B3B2-49E2-8878-BC7A7ED49338}"/>
                    </a:ext>
                  </a:extLst>
                </p:cNvPr>
                <p:cNvSpPr txBox="1"/>
                <p:nvPr/>
              </p:nvSpPr>
              <p:spPr>
                <a:xfrm>
                  <a:off x="5659021" y="1120555"/>
                  <a:ext cx="107944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b="1" dirty="0">
                      <a:solidFill>
                        <a:schemeClr val="tx2"/>
                      </a:solidFill>
                    </a:rPr>
                    <a:t>10 MeV</a:t>
                  </a:r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E41590B9-82C2-400C-B6EE-2124A3045111}"/>
                    </a:ext>
                  </a:extLst>
                </p:cNvPr>
                <p:cNvSpPr txBox="1"/>
                <p:nvPr/>
              </p:nvSpPr>
              <p:spPr>
                <a:xfrm>
                  <a:off x="7083802" y="1139252"/>
                  <a:ext cx="117161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1" dirty="0">
                      <a:solidFill>
                        <a:schemeClr val="tx2"/>
                      </a:solidFill>
                    </a:rPr>
                    <a:t>25 MeV</a:t>
                  </a:r>
                </a:p>
              </p:txBody>
            </p:sp>
            <p:cxnSp>
              <p:nvCxnSpPr>
                <p:cNvPr id="23" name="Straight Arrow Connector 22">
                  <a:extLst>
                    <a:ext uri="{FF2B5EF4-FFF2-40B4-BE49-F238E27FC236}">
                      <a16:creationId xmlns:a16="http://schemas.microsoft.com/office/drawing/2014/main" id="{5C692F93-7F73-45B2-AC92-536E759C8D8E}"/>
                    </a:ext>
                  </a:extLst>
                </p:cNvPr>
                <p:cNvCxnSpPr/>
                <p:nvPr/>
              </p:nvCxnSpPr>
              <p:spPr>
                <a:xfrm>
                  <a:off x="806450" y="1540604"/>
                  <a:ext cx="0" cy="221705"/>
                </a:xfrm>
                <a:prstGeom prst="straightConnector1">
                  <a:avLst/>
                </a:prstGeom>
                <a:ln>
                  <a:solidFill>
                    <a:schemeClr val="tx2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Arrow Connector 23">
                  <a:extLst>
                    <a:ext uri="{FF2B5EF4-FFF2-40B4-BE49-F238E27FC236}">
                      <a16:creationId xmlns:a16="http://schemas.microsoft.com/office/drawing/2014/main" id="{CB8F1726-E6EC-45EB-B5FC-1675859DCC79}"/>
                    </a:ext>
                  </a:extLst>
                </p:cNvPr>
                <p:cNvCxnSpPr/>
                <p:nvPr/>
              </p:nvCxnSpPr>
              <p:spPr>
                <a:xfrm>
                  <a:off x="2234198" y="1532540"/>
                  <a:ext cx="0" cy="221705"/>
                </a:xfrm>
                <a:prstGeom prst="straightConnector1">
                  <a:avLst/>
                </a:prstGeom>
                <a:ln>
                  <a:solidFill>
                    <a:schemeClr val="tx2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Arrow Connector 24">
                  <a:extLst>
                    <a:ext uri="{FF2B5EF4-FFF2-40B4-BE49-F238E27FC236}">
                      <a16:creationId xmlns:a16="http://schemas.microsoft.com/office/drawing/2014/main" id="{9365A00A-5F9B-4D26-9499-4E16CB041891}"/>
                    </a:ext>
                  </a:extLst>
                </p:cNvPr>
                <p:cNvCxnSpPr/>
                <p:nvPr/>
              </p:nvCxnSpPr>
              <p:spPr>
                <a:xfrm>
                  <a:off x="6200525" y="1535109"/>
                  <a:ext cx="0" cy="221705"/>
                </a:xfrm>
                <a:prstGeom prst="straightConnector1">
                  <a:avLst/>
                </a:prstGeom>
                <a:ln>
                  <a:solidFill>
                    <a:schemeClr val="tx2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Arrow Connector 25">
                  <a:extLst>
                    <a:ext uri="{FF2B5EF4-FFF2-40B4-BE49-F238E27FC236}">
                      <a16:creationId xmlns:a16="http://schemas.microsoft.com/office/drawing/2014/main" id="{8F9F2F26-F097-4596-8DC4-53B89E946D2B}"/>
                    </a:ext>
                  </a:extLst>
                </p:cNvPr>
                <p:cNvCxnSpPr/>
                <p:nvPr/>
              </p:nvCxnSpPr>
              <p:spPr>
                <a:xfrm>
                  <a:off x="7668460" y="1548424"/>
                  <a:ext cx="0" cy="221705"/>
                </a:xfrm>
                <a:prstGeom prst="straightConnector1">
                  <a:avLst/>
                </a:prstGeom>
                <a:ln>
                  <a:solidFill>
                    <a:schemeClr val="tx2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E4A3C24F-E8DB-4D4C-AEA5-255C91295608}"/>
                  </a:ext>
                </a:extLst>
              </p:cNvPr>
              <p:cNvCxnSpPr>
                <a:cxnSpLocks/>
                <a:endCxn id="18" idx="1"/>
              </p:cNvCxnSpPr>
              <p:nvPr/>
            </p:nvCxnSpPr>
            <p:spPr>
              <a:xfrm flipV="1">
                <a:off x="193559" y="1052955"/>
                <a:ext cx="7924485" cy="154"/>
              </a:xfrm>
              <a:prstGeom prst="straightConnector1">
                <a:avLst/>
              </a:prstGeom>
              <a:ln>
                <a:solidFill>
                  <a:srgbClr val="0066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B6F1555-67A3-4CF5-B557-6D871AF7DF17}"/>
                  </a:ext>
                </a:extLst>
              </p:cNvPr>
              <p:cNvSpPr txBox="1"/>
              <p:nvPr/>
            </p:nvSpPr>
            <p:spPr>
              <a:xfrm>
                <a:off x="3948196" y="845016"/>
                <a:ext cx="818584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rgbClr val="006600"/>
                    </a:solidFill>
                  </a:rPr>
                  <a:t>Now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FE33850-80F0-4CD1-B0C9-6E3BC3F1E405}"/>
                  </a:ext>
                </a:extLst>
              </p:cNvPr>
              <p:cNvSpPr txBox="1"/>
              <p:nvPr/>
            </p:nvSpPr>
            <p:spPr>
              <a:xfrm>
                <a:off x="8118044" y="852900"/>
                <a:ext cx="818584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rgbClr val="006600"/>
                    </a:solidFill>
                  </a:rPr>
                  <a:t>FY20</a:t>
                </a:r>
              </a:p>
            </p:txBody>
          </p:sp>
        </p:grpSp>
      </p:grpSp>
      <p:sp>
        <p:nvSpPr>
          <p:cNvPr id="39" name="Oval 38">
            <a:extLst>
              <a:ext uri="{FF2B5EF4-FFF2-40B4-BE49-F238E27FC236}">
                <a16:creationId xmlns:a16="http://schemas.microsoft.com/office/drawing/2014/main" id="{5A021307-4159-4BAD-9454-A3EA3621C241}"/>
              </a:ext>
            </a:extLst>
          </p:cNvPr>
          <p:cNvSpPr/>
          <p:nvPr/>
        </p:nvSpPr>
        <p:spPr>
          <a:xfrm>
            <a:off x="364508" y="745403"/>
            <a:ext cx="3954573" cy="1122308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dash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664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41ACE-1818-4105-98D9-1DCB1D851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" y="137160"/>
            <a:ext cx="8672512" cy="641739"/>
          </a:xfrm>
        </p:spPr>
        <p:txBody>
          <a:bodyPr/>
          <a:lstStyle/>
          <a:p>
            <a:r>
              <a:rPr lang="en-US" dirty="0"/>
              <a:t>Slide from P. Derwent presented at CD-1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7FFABF-D00E-47CD-8BFA-647E838A6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12/04/2018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7A44C0-7F18-465F-AA5C-A1F0AD191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6</a:t>
            </a:fld>
            <a:endParaRPr lang="en-US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E74DF2-83FB-4E45-8930-021099B09C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1" y="829979"/>
            <a:ext cx="7301752" cy="538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914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9F48D-6EF5-4619-A278-D05B290A5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" y="137160"/>
            <a:ext cx="8672512" cy="641739"/>
          </a:xfrm>
        </p:spPr>
        <p:txBody>
          <a:bodyPr/>
          <a:lstStyle/>
          <a:p>
            <a:r>
              <a:rPr lang="en-US" dirty="0"/>
              <a:t>PIP-II Injector Test (PIP2IT)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B71AFE-3689-4927-A941-7826C7D2B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12/04/2018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D17D5E-AAE5-4AB0-8735-AB2E23801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7</a:t>
            </a:fld>
            <a:endParaRPr lang="en-US" altLang="en-US" dirty="0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7DED487C-C0AB-4449-AE06-EF5DD579AB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683" y="1527645"/>
            <a:ext cx="8279465" cy="37524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A94BA06-86CD-4D74-A4C0-E62B0D049638}"/>
              </a:ext>
            </a:extLst>
          </p:cNvPr>
          <p:cNvSpPr txBox="1"/>
          <p:nvPr/>
        </p:nvSpPr>
        <p:spPr>
          <a:xfrm>
            <a:off x="5106163" y="1065980"/>
            <a:ext cx="3794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All Hands Meeting May’2018</a:t>
            </a:r>
          </a:p>
        </p:txBody>
      </p:sp>
    </p:spTree>
    <p:extLst>
      <p:ext uri="{BB962C8B-B14F-4D97-AF65-F5344CB8AC3E}">
        <p14:creationId xmlns:p14="http://schemas.microsoft.com/office/powerpoint/2010/main" val="4202633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9F48D-6EF5-4619-A278-D05B290A5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" y="137160"/>
            <a:ext cx="8672512" cy="641739"/>
          </a:xfrm>
        </p:spPr>
        <p:txBody>
          <a:bodyPr/>
          <a:lstStyle/>
          <a:p>
            <a:r>
              <a:rPr lang="en-US" dirty="0"/>
              <a:t>PIP-II Injector Test (PIP2IT)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B71AFE-3689-4927-A941-7826C7D2B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12/04/2018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D17D5E-AAE5-4AB0-8735-AB2E23801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8</a:t>
            </a:fld>
            <a:endParaRPr lang="en-US" alt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EC59C89-A276-4BCD-8FA4-D18216B19E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2803379"/>
            <a:ext cx="8672513" cy="371359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sk-SK" b="1" dirty="0" err="1"/>
              <a:t>Phase</a:t>
            </a:r>
            <a:r>
              <a:rPr lang="sk-SK" b="1" dirty="0"/>
              <a:t> 1</a:t>
            </a:r>
            <a:r>
              <a:rPr lang="sk-SK" dirty="0"/>
              <a:t>: retirement of risks associated with operation of the </a:t>
            </a:r>
            <a:r>
              <a:rPr lang="sk-SK" b="1" dirty="0"/>
              <a:t>PIP-II linac in pulsed mode </a:t>
            </a:r>
            <a:r>
              <a:rPr lang="sk-SK" dirty="0"/>
              <a:t>as required for neutrino operations and described in the CDR (1% duty factor). The primary risks to be retired during </a:t>
            </a:r>
            <a:r>
              <a:rPr lang="sk-SK" dirty="0" err="1"/>
              <a:t>this</a:t>
            </a:r>
            <a:r>
              <a:rPr lang="sk-SK" dirty="0"/>
              <a:t> </a:t>
            </a:r>
            <a:r>
              <a:rPr lang="sk-SK" dirty="0" err="1"/>
              <a:t>period</a:t>
            </a:r>
            <a:r>
              <a:rPr lang="sk-SK" dirty="0"/>
              <a:t> (now-2020) include:</a:t>
            </a:r>
          </a:p>
          <a:p>
            <a:r>
              <a:rPr lang="sk-SK" dirty="0"/>
              <a:t>Achievement of required beam characteristics from the ion source through the SSR1 cryomodule</a:t>
            </a:r>
          </a:p>
          <a:p>
            <a:pPr lvl="1"/>
            <a:r>
              <a:rPr lang="sk-SK" dirty="0" err="1"/>
              <a:t>Operated</a:t>
            </a:r>
            <a:r>
              <a:rPr lang="sk-SK" dirty="0"/>
              <a:t> 2 mA, 20 Hz, 550 </a:t>
            </a:r>
            <a:r>
              <a:rPr lang="sk-SK" dirty="0">
                <a:latin typeface="Symbol" charset="2"/>
                <a:ea typeface="Symbol" charset="2"/>
                <a:cs typeface="Symbol" charset="2"/>
              </a:rPr>
              <a:t>m</a:t>
            </a:r>
            <a:r>
              <a:rPr lang="sk-SK" dirty="0"/>
              <a:t>sec </a:t>
            </a:r>
            <a:r>
              <a:rPr lang="sk-SK" dirty="0" err="1"/>
              <a:t>through</a:t>
            </a:r>
            <a:r>
              <a:rPr lang="sk-SK" dirty="0"/>
              <a:t> MEBT</a:t>
            </a:r>
            <a:r>
              <a:rPr lang="en-US" dirty="0"/>
              <a:t> </a:t>
            </a:r>
            <a:r>
              <a:rPr lang="en-US" dirty="0">
                <a:solidFill>
                  <a:schemeClr val="accent3"/>
                </a:solidFill>
              </a:rPr>
              <a:t>✓</a:t>
            </a:r>
            <a:endParaRPr lang="sk-SK" dirty="0">
              <a:solidFill>
                <a:schemeClr val="accent3"/>
              </a:solidFill>
            </a:endParaRPr>
          </a:p>
          <a:p>
            <a:r>
              <a:rPr lang="sk-SK" dirty="0"/>
              <a:t>Demonstration of MEBT chopper operations at a level required for </a:t>
            </a:r>
            <a:r>
              <a:rPr lang="sk-SK" dirty="0" err="1"/>
              <a:t>Booster</a:t>
            </a:r>
            <a:r>
              <a:rPr lang="sk-SK" dirty="0"/>
              <a:t> </a:t>
            </a:r>
            <a:r>
              <a:rPr lang="sk-SK" dirty="0" err="1"/>
              <a:t>injection</a:t>
            </a:r>
            <a:endParaRPr lang="sk-SK" dirty="0"/>
          </a:p>
          <a:p>
            <a:pPr lvl="1"/>
            <a:r>
              <a:rPr lang="sk-SK" dirty="0" err="1"/>
              <a:t>Operated</a:t>
            </a:r>
            <a:r>
              <a:rPr lang="sk-SK" dirty="0"/>
              <a:t> 1 (of 2) prototype </a:t>
            </a:r>
            <a:r>
              <a:rPr lang="sk-SK" dirty="0" err="1"/>
              <a:t>kickers</a:t>
            </a:r>
            <a:r>
              <a:rPr lang="sk-SK" dirty="0"/>
              <a:t> </a:t>
            </a:r>
            <a:r>
              <a:rPr lang="sk-SK" dirty="0" err="1"/>
              <a:t>with</a:t>
            </a:r>
            <a:r>
              <a:rPr lang="sk-SK" dirty="0"/>
              <a:t> </a:t>
            </a:r>
            <a:r>
              <a:rPr lang="sk-SK" dirty="0" err="1"/>
              <a:t>these</a:t>
            </a:r>
            <a:r>
              <a:rPr lang="sk-SK" dirty="0"/>
              <a:t> </a:t>
            </a:r>
            <a:r>
              <a:rPr lang="sk-SK" dirty="0" err="1"/>
              <a:t>parameters</a:t>
            </a:r>
            <a:r>
              <a:rPr lang="en-US" dirty="0"/>
              <a:t> </a:t>
            </a:r>
            <a:r>
              <a:rPr lang="en-US" dirty="0">
                <a:solidFill>
                  <a:schemeClr val="accent3"/>
                </a:solidFill>
              </a:rPr>
              <a:t>✓</a:t>
            </a:r>
            <a:endParaRPr lang="sk-SK" dirty="0">
              <a:solidFill>
                <a:schemeClr val="accent3"/>
              </a:solidFill>
            </a:endParaRPr>
          </a:p>
          <a:p>
            <a:r>
              <a:rPr lang="sk-SK" dirty="0"/>
              <a:t>Demonstration of the operation of the HWR cryomodule, with beam, in close proximity to the MEBT beam absorber</a:t>
            </a:r>
          </a:p>
          <a:p>
            <a:r>
              <a:rPr lang="sk-SK" dirty="0"/>
              <a:t>Demonstration of stable beam acceleration in the </a:t>
            </a:r>
            <a:r>
              <a:rPr lang="en-US" dirty="0"/>
              <a:t>proto</a:t>
            </a:r>
            <a:r>
              <a:rPr lang="sk-SK" dirty="0"/>
              <a:t>SSR1 cryomodule, under the full control of prototype RF control systems, including resonance control within the cavities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EB49033-39B7-46AF-982E-0D8227717036}"/>
              </a:ext>
            </a:extLst>
          </p:cNvPr>
          <p:cNvGrpSpPr/>
          <p:nvPr/>
        </p:nvGrpSpPr>
        <p:grpSpPr>
          <a:xfrm>
            <a:off x="228600" y="2343090"/>
            <a:ext cx="8534400" cy="400110"/>
            <a:chOff x="304800" y="2495550"/>
            <a:chExt cx="8534400" cy="400110"/>
          </a:xfrm>
        </p:grpSpPr>
        <p:sp>
          <p:nvSpPr>
            <p:cNvPr id="10" name="TextBox 13">
              <a:extLst>
                <a:ext uri="{FF2B5EF4-FFF2-40B4-BE49-F238E27FC236}">
                  <a16:creationId xmlns:a16="http://schemas.microsoft.com/office/drawing/2014/main" id="{093D8598-EA4E-4CFA-A281-82BADDDA00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52800" y="2495550"/>
              <a:ext cx="21336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4C97"/>
                  </a:solidFill>
                  <a:effectLst/>
                  <a:uLnTx/>
                  <a:uFillTx/>
                  <a:latin typeface="Arial" charset="0"/>
                </a:rPr>
                <a:t>40 m, ~25 MeV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865FBE30-07C8-4D58-938A-03BEA4927AEE}"/>
                </a:ext>
              </a:extLst>
            </p:cNvPr>
            <p:cNvCxnSpPr/>
            <p:nvPr/>
          </p:nvCxnSpPr>
          <p:spPr>
            <a:xfrm flipV="1">
              <a:off x="5486400" y="2686050"/>
              <a:ext cx="3352800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1AE8DD18-B078-4DDF-913B-3B462896F5EB}"/>
                </a:ext>
              </a:extLst>
            </p:cNvPr>
            <p:cNvCxnSpPr/>
            <p:nvPr/>
          </p:nvCxnSpPr>
          <p:spPr>
            <a:xfrm flipH="1" flipV="1">
              <a:off x="304800" y="2684463"/>
              <a:ext cx="3048000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FF1F583-2479-4E34-8F1D-FAE44E3A1C11}"/>
              </a:ext>
            </a:extLst>
          </p:cNvPr>
          <p:cNvGrpSpPr/>
          <p:nvPr/>
        </p:nvGrpSpPr>
        <p:grpSpPr>
          <a:xfrm>
            <a:off x="3173" y="745403"/>
            <a:ext cx="8897940" cy="1673429"/>
            <a:chOff x="93663" y="845016"/>
            <a:chExt cx="8897940" cy="1673429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5BC8C7B-FCFF-4CE4-B069-EFC79557F3CC}"/>
                </a:ext>
              </a:extLst>
            </p:cNvPr>
            <p:cNvSpPr txBox="1"/>
            <p:nvPr/>
          </p:nvSpPr>
          <p:spPr>
            <a:xfrm>
              <a:off x="344708" y="1139252"/>
              <a:ext cx="9234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tx2"/>
                  </a:solidFill>
                </a:rPr>
                <a:t>30 keV</a:t>
              </a: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CAD80060-9B02-4D6A-AAD9-B0FB0949DEEA}"/>
                </a:ext>
              </a:extLst>
            </p:cNvPr>
            <p:cNvGrpSpPr/>
            <p:nvPr/>
          </p:nvGrpSpPr>
          <p:grpSpPr>
            <a:xfrm>
              <a:off x="93663" y="1120555"/>
              <a:ext cx="8897940" cy="1397890"/>
              <a:chOff x="93663" y="1120555"/>
              <a:chExt cx="8897940" cy="1397890"/>
            </a:xfrm>
          </p:grpSpPr>
          <p:grpSp>
            <p:nvGrpSpPr>
              <p:cNvPr id="43" name="Group 4">
                <a:extLst>
                  <a:ext uri="{FF2B5EF4-FFF2-40B4-BE49-F238E27FC236}">
                    <a16:creationId xmlns:a16="http://schemas.microsoft.com/office/drawing/2014/main" id="{8D21D29E-9743-4AC4-88A3-A4651EE64D0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3663" y="1493027"/>
                <a:ext cx="8897940" cy="1025418"/>
                <a:chOff x="85409" y="1749187"/>
                <a:chExt cx="9058591" cy="1025628"/>
              </a:xfrm>
            </p:grpSpPr>
            <p:pic>
              <p:nvPicPr>
                <p:cNvPr id="51" name="Picture 3">
                  <a:extLst>
                    <a:ext uri="{FF2B5EF4-FFF2-40B4-BE49-F238E27FC236}">
                      <a16:creationId xmlns:a16="http://schemas.microsoft.com/office/drawing/2014/main" id="{99CEE301-BD88-41C9-BF62-A4116F9C2D8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5473" y="1846744"/>
                  <a:ext cx="8998527" cy="92807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52" name="TextBox 6">
                  <a:extLst>
                    <a:ext uri="{FF2B5EF4-FFF2-40B4-BE49-F238E27FC236}">
                      <a16:creationId xmlns:a16="http://schemas.microsoft.com/office/drawing/2014/main" id="{A9A7CDFB-C587-4DDD-9104-5BD197AD40D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174350" y="1760561"/>
                  <a:ext cx="811403" cy="400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00"/>
                    </a:buClr>
                    <a:buSzPct val="80000"/>
                    <a:buFont typeface="Wingdings" pitchFamily="2" charset="2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00"/>
                    </a:buClr>
                    <a:buSzPct val="80000"/>
                    <a:buFont typeface="Wingdings" pitchFamily="2" charset="2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00"/>
                    </a:buClr>
                    <a:buSzPct val="80000"/>
                    <a:buFont typeface="Wingdings" pitchFamily="2" charset="2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00"/>
                    </a:buClr>
                    <a:buSzPct val="80000"/>
                    <a:buFont typeface="Wingdings" pitchFamily="2" charset="2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r>
                    <a:rPr lang="en-US" sz="2000" dirty="0">
                      <a:solidFill>
                        <a:srgbClr val="C00000"/>
                      </a:solidFill>
                    </a:rPr>
                    <a:t>RFQ </a:t>
                  </a:r>
                </a:p>
              </p:txBody>
            </p:sp>
            <p:sp>
              <p:nvSpPr>
                <p:cNvPr id="53" name="TextBox 7">
                  <a:extLst>
                    <a:ext uri="{FF2B5EF4-FFF2-40B4-BE49-F238E27FC236}">
                      <a16:creationId xmlns:a16="http://schemas.microsoft.com/office/drawing/2014/main" id="{7C889E08-B98C-4474-9EEC-8858E36B7DB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02811" y="1749187"/>
                  <a:ext cx="981321" cy="400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00"/>
                    </a:buClr>
                    <a:buSzPct val="80000"/>
                    <a:buFont typeface="Wingdings" pitchFamily="2" charset="2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00"/>
                    </a:buClr>
                    <a:buSzPct val="80000"/>
                    <a:buFont typeface="Wingdings" pitchFamily="2" charset="2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00"/>
                    </a:buClr>
                    <a:buSzPct val="80000"/>
                    <a:buFont typeface="Wingdings" pitchFamily="2" charset="2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00"/>
                    </a:buClr>
                    <a:buSzPct val="80000"/>
                    <a:buFont typeface="Wingdings" pitchFamily="2" charset="2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r>
                    <a:rPr lang="en-US" sz="2000" dirty="0">
                      <a:solidFill>
                        <a:srgbClr val="C00000"/>
                      </a:solidFill>
                    </a:rPr>
                    <a:t>MEBT </a:t>
                  </a:r>
                </a:p>
              </p:txBody>
            </p:sp>
            <p:sp>
              <p:nvSpPr>
                <p:cNvPr id="54" name="TextBox 8">
                  <a:extLst>
                    <a:ext uri="{FF2B5EF4-FFF2-40B4-BE49-F238E27FC236}">
                      <a16:creationId xmlns:a16="http://schemas.microsoft.com/office/drawing/2014/main" id="{C28EF544-0C97-4C58-A5E7-079E03E0074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056919" y="1757151"/>
                  <a:ext cx="813036" cy="400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00"/>
                    </a:buClr>
                    <a:buSzPct val="80000"/>
                    <a:buFont typeface="Wingdings" pitchFamily="2" charset="2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00"/>
                    </a:buClr>
                    <a:buSzPct val="80000"/>
                    <a:buFont typeface="Wingdings" pitchFamily="2" charset="2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00"/>
                    </a:buClr>
                    <a:buSzPct val="80000"/>
                    <a:buFont typeface="Wingdings" pitchFamily="2" charset="2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00"/>
                    </a:buClr>
                    <a:buSzPct val="80000"/>
                    <a:buFont typeface="Wingdings" pitchFamily="2" charset="2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r>
                    <a:rPr lang="en-US" sz="2000" dirty="0">
                      <a:solidFill>
                        <a:srgbClr val="C00000"/>
                      </a:solidFill>
                    </a:rPr>
                    <a:t>HWR</a:t>
                  </a:r>
                </a:p>
              </p:txBody>
            </p:sp>
            <p:sp>
              <p:nvSpPr>
                <p:cNvPr id="55" name="TextBox 9">
                  <a:extLst>
                    <a:ext uri="{FF2B5EF4-FFF2-40B4-BE49-F238E27FC236}">
                      <a16:creationId xmlns:a16="http://schemas.microsoft.com/office/drawing/2014/main" id="{57BA3533-2769-4EC9-AC31-2D07269E288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714496" y="1757150"/>
                  <a:ext cx="871760" cy="4001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00"/>
                    </a:buClr>
                    <a:buSzPct val="80000"/>
                    <a:buFont typeface="Wingdings" pitchFamily="2" charset="2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00"/>
                    </a:buClr>
                    <a:buSzPct val="80000"/>
                    <a:buFont typeface="Wingdings" pitchFamily="2" charset="2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00"/>
                    </a:buClr>
                    <a:buSzPct val="80000"/>
                    <a:buFont typeface="Wingdings" pitchFamily="2" charset="2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00"/>
                    </a:buClr>
                    <a:buSzPct val="80000"/>
                    <a:buFont typeface="Wingdings" pitchFamily="2" charset="2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r>
                    <a:rPr lang="en-US" sz="2000" dirty="0">
                      <a:solidFill>
                        <a:srgbClr val="C00000"/>
                      </a:solidFill>
                    </a:rPr>
                    <a:t>SSR1</a:t>
                  </a:r>
                </a:p>
              </p:txBody>
            </p:sp>
            <p:sp>
              <p:nvSpPr>
                <p:cNvPr id="56" name="TextBox 10">
                  <a:extLst>
                    <a:ext uri="{FF2B5EF4-FFF2-40B4-BE49-F238E27FC236}">
                      <a16:creationId xmlns:a16="http://schemas.microsoft.com/office/drawing/2014/main" id="{441A279D-634B-4BE3-A3A1-3E50753C02C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920832" y="1757353"/>
                  <a:ext cx="1164985" cy="400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00"/>
                    </a:buClr>
                    <a:buSzPct val="80000"/>
                    <a:buFont typeface="Wingdings" pitchFamily="2" charset="2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00"/>
                    </a:buClr>
                    <a:buSzPct val="80000"/>
                    <a:buFont typeface="Wingdings" pitchFamily="2" charset="2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00"/>
                    </a:buClr>
                    <a:buSzPct val="80000"/>
                    <a:buFont typeface="Wingdings" pitchFamily="2" charset="2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00"/>
                    </a:buClr>
                    <a:buSzPct val="80000"/>
                    <a:buFont typeface="Wingdings" pitchFamily="2" charset="2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r>
                    <a:rPr lang="en-US" sz="2000" dirty="0">
                      <a:solidFill>
                        <a:srgbClr val="C00000"/>
                      </a:solidFill>
                    </a:rPr>
                    <a:t>HEBT</a:t>
                  </a:r>
                </a:p>
              </p:txBody>
            </p:sp>
            <p:sp>
              <p:nvSpPr>
                <p:cNvPr id="57" name="TextBox 11">
                  <a:extLst>
                    <a:ext uri="{FF2B5EF4-FFF2-40B4-BE49-F238E27FC236}">
                      <a16:creationId xmlns:a16="http://schemas.microsoft.com/office/drawing/2014/main" id="{5BA2822D-9FD1-40F0-BF1F-612A4A7185D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5409" y="1906935"/>
                  <a:ext cx="842411" cy="400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00"/>
                    </a:buClr>
                    <a:buSzPct val="80000"/>
                    <a:buFont typeface="Wingdings" pitchFamily="2" charset="2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00"/>
                    </a:buClr>
                    <a:buSzPct val="80000"/>
                    <a:buFont typeface="Wingdings" pitchFamily="2" charset="2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00"/>
                    </a:buClr>
                    <a:buSzPct val="80000"/>
                    <a:buFont typeface="Wingdings" pitchFamily="2" charset="2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00"/>
                    </a:buClr>
                    <a:buSzPct val="80000"/>
                    <a:buFont typeface="Wingdings" pitchFamily="2" charset="2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r>
                    <a:rPr lang="en-US" sz="2000" dirty="0">
                      <a:solidFill>
                        <a:srgbClr val="C00000"/>
                      </a:solidFill>
                    </a:rPr>
                    <a:t>LEBT</a:t>
                  </a:r>
                </a:p>
              </p:txBody>
            </p:sp>
          </p:grp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76AD6D6E-0582-4CF9-A0D9-72FB0EA33AAE}"/>
                  </a:ext>
                </a:extLst>
              </p:cNvPr>
              <p:cNvSpPr txBox="1"/>
              <p:nvPr/>
            </p:nvSpPr>
            <p:spPr>
              <a:xfrm>
                <a:off x="1748392" y="1144347"/>
                <a:ext cx="111270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chemeClr val="tx2"/>
                    </a:solidFill>
                  </a:rPr>
                  <a:t>2.1 MeV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33B83A0D-B4EF-43E2-89FB-E8CC8019DC6C}"/>
                  </a:ext>
                </a:extLst>
              </p:cNvPr>
              <p:cNvSpPr txBox="1"/>
              <p:nvPr/>
            </p:nvSpPr>
            <p:spPr>
              <a:xfrm>
                <a:off x="5659021" y="1120555"/>
                <a:ext cx="107944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chemeClr val="tx2"/>
                    </a:solidFill>
                  </a:rPr>
                  <a:t>10 MeV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D60ABA4-277F-44BA-94BE-AB59B95D3CFC}"/>
                  </a:ext>
                </a:extLst>
              </p:cNvPr>
              <p:cNvSpPr txBox="1"/>
              <p:nvPr/>
            </p:nvSpPr>
            <p:spPr>
              <a:xfrm>
                <a:off x="7083802" y="1139252"/>
                <a:ext cx="117161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chemeClr val="tx2"/>
                    </a:solidFill>
                  </a:rPr>
                  <a:t>25 MeV</a:t>
                </a:r>
              </a:p>
            </p:txBody>
          </p:sp>
          <p:cxnSp>
            <p:nvCxnSpPr>
              <p:cNvPr id="47" name="Straight Arrow Connector 46">
                <a:extLst>
                  <a:ext uri="{FF2B5EF4-FFF2-40B4-BE49-F238E27FC236}">
                    <a16:creationId xmlns:a16="http://schemas.microsoft.com/office/drawing/2014/main" id="{CE5FEFD0-F50C-4835-84DF-0DC6982F0E4E}"/>
                  </a:ext>
                </a:extLst>
              </p:cNvPr>
              <p:cNvCxnSpPr/>
              <p:nvPr/>
            </p:nvCxnSpPr>
            <p:spPr>
              <a:xfrm>
                <a:off x="806450" y="1540604"/>
                <a:ext cx="0" cy="221705"/>
              </a:xfrm>
              <a:prstGeom prst="straightConnector1">
                <a:avLst/>
              </a:prstGeom>
              <a:ln>
                <a:solidFill>
                  <a:schemeClr val="tx2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>
                <a:extLst>
                  <a:ext uri="{FF2B5EF4-FFF2-40B4-BE49-F238E27FC236}">
                    <a16:creationId xmlns:a16="http://schemas.microsoft.com/office/drawing/2014/main" id="{475F5AC7-08F5-4003-99B4-3F304ECE2972}"/>
                  </a:ext>
                </a:extLst>
              </p:cNvPr>
              <p:cNvCxnSpPr/>
              <p:nvPr/>
            </p:nvCxnSpPr>
            <p:spPr>
              <a:xfrm>
                <a:off x="2234198" y="1532540"/>
                <a:ext cx="0" cy="221705"/>
              </a:xfrm>
              <a:prstGeom prst="straightConnector1">
                <a:avLst/>
              </a:prstGeom>
              <a:ln>
                <a:solidFill>
                  <a:schemeClr val="tx2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>
                <a:extLst>
                  <a:ext uri="{FF2B5EF4-FFF2-40B4-BE49-F238E27FC236}">
                    <a16:creationId xmlns:a16="http://schemas.microsoft.com/office/drawing/2014/main" id="{1DD2E92E-F848-413C-9310-8E5140E785F2}"/>
                  </a:ext>
                </a:extLst>
              </p:cNvPr>
              <p:cNvCxnSpPr/>
              <p:nvPr/>
            </p:nvCxnSpPr>
            <p:spPr>
              <a:xfrm>
                <a:off x="6200525" y="1535109"/>
                <a:ext cx="0" cy="221705"/>
              </a:xfrm>
              <a:prstGeom prst="straightConnector1">
                <a:avLst/>
              </a:prstGeom>
              <a:ln>
                <a:solidFill>
                  <a:schemeClr val="tx2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>
                <a:extLst>
                  <a:ext uri="{FF2B5EF4-FFF2-40B4-BE49-F238E27FC236}">
                    <a16:creationId xmlns:a16="http://schemas.microsoft.com/office/drawing/2014/main" id="{2B6EAA4A-2278-40B6-9F36-DC992AA3DACC}"/>
                  </a:ext>
                </a:extLst>
              </p:cNvPr>
              <p:cNvCxnSpPr/>
              <p:nvPr/>
            </p:nvCxnSpPr>
            <p:spPr>
              <a:xfrm>
                <a:off x="7668460" y="1548424"/>
                <a:ext cx="0" cy="221705"/>
              </a:xfrm>
              <a:prstGeom prst="straightConnector1">
                <a:avLst/>
              </a:prstGeom>
              <a:ln>
                <a:solidFill>
                  <a:schemeClr val="tx2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B4475EA0-066A-424E-B7B3-25FA66502763}"/>
                </a:ext>
              </a:extLst>
            </p:cNvPr>
            <p:cNvCxnSpPr>
              <a:cxnSpLocks/>
              <a:endCxn id="42" idx="1"/>
            </p:cNvCxnSpPr>
            <p:nvPr/>
          </p:nvCxnSpPr>
          <p:spPr>
            <a:xfrm flipV="1">
              <a:off x="193559" y="1052955"/>
              <a:ext cx="7924485" cy="154"/>
            </a:xfrm>
            <a:prstGeom prst="straightConnector1">
              <a:avLst/>
            </a:prstGeom>
            <a:ln>
              <a:solidFill>
                <a:srgbClr val="0066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4A7DD91-A99E-488C-A6F8-4943BC636F3E}"/>
                </a:ext>
              </a:extLst>
            </p:cNvPr>
            <p:cNvSpPr txBox="1"/>
            <p:nvPr/>
          </p:nvSpPr>
          <p:spPr>
            <a:xfrm>
              <a:off x="3948196" y="845016"/>
              <a:ext cx="818584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006600"/>
                  </a:solidFill>
                </a:rPr>
                <a:t>Now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FAB8C63D-36E3-4612-8810-4535E2C047CD}"/>
                </a:ext>
              </a:extLst>
            </p:cNvPr>
            <p:cNvSpPr txBox="1"/>
            <p:nvPr/>
          </p:nvSpPr>
          <p:spPr>
            <a:xfrm>
              <a:off x="8118044" y="852900"/>
              <a:ext cx="818584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006600"/>
                  </a:solidFill>
                </a:rPr>
                <a:t>FY20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F037E428-A8F6-45D8-A5DF-1F911F4337F7}"/>
              </a:ext>
            </a:extLst>
          </p:cNvPr>
          <p:cNvSpPr txBox="1"/>
          <p:nvPr/>
        </p:nvSpPr>
        <p:spPr>
          <a:xfrm>
            <a:off x="6922310" y="314575"/>
            <a:ext cx="1554654" cy="272415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SC2-Prost</a:t>
            </a:r>
            <a:endParaRPr lang="en-US" sz="16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08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56D31C-42FA-43E1-A51E-69796C167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12/04/2018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0781B1-57CB-4A68-870E-1CF12A874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9</a:t>
            </a:fld>
            <a:endParaRPr lang="en-US" alt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AF98799-FD91-4F95-BE03-1A257DFA4168}"/>
              </a:ext>
            </a:extLst>
          </p:cNvPr>
          <p:cNvSpPr txBox="1">
            <a:spLocks/>
          </p:cNvSpPr>
          <p:nvPr/>
        </p:nvSpPr>
        <p:spPr>
          <a:xfrm>
            <a:off x="381000" y="1195446"/>
            <a:ext cx="8672513" cy="498786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342900" indent="-342900" algn="l" defTabSz="457200" rtl="0" eaLnBrk="1" fontAlgn="base" hangingPunct="1">
              <a:spcBef>
                <a:spcPts val="12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ts val="2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ts val="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ts val="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ts val="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84A5A85-6BA4-40B4-B1E9-050C7A4CA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Installation and Commissioning</a:t>
            </a:r>
          </a:p>
          <a:p>
            <a:pPr lvl="1"/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WBS 121.04 overview</a:t>
            </a:r>
          </a:p>
          <a:p>
            <a:pPr lvl="1"/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What’s in this presentation and what you will see in this session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Statement about PIP2IT mission</a:t>
            </a:r>
          </a:p>
          <a:p>
            <a:r>
              <a:rPr lang="en-US" dirty="0"/>
              <a:t>Changes since CD-1</a:t>
            </a:r>
          </a:p>
          <a:p>
            <a:pPr lvl="1"/>
            <a:r>
              <a:rPr lang="en-US" dirty="0"/>
              <a:t>boundaries between </a:t>
            </a:r>
          </a:p>
          <a:p>
            <a:pPr lvl="2"/>
            <a:r>
              <a:rPr lang="en-US" dirty="0"/>
              <a:t>Conventional Facility</a:t>
            </a:r>
          </a:p>
          <a:p>
            <a:pPr lvl="2"/>
            <a:r>
              <a:rPr lang="en-US" dirty="0"/>
              <a:t>Building Infrastructure</a:t>
            </a:r>
          </a:p>
          <a:p>
            <a:pPr lvl="2"/>
            <a:r>
              <a:rPr lang="en-US" dirty="0"/>
              <a:t>Linac Installation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Risks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Final Remarks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017183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NAL_PowerPoint_4x3_100716 [Read-Only]" id="{B81737F8-D419-4D0C-9352-DF10F5D39923}" vid="{3CF56E4B-1339-4923-B68D-C89D45FFEC3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21418</TotalTime>
  <Words>902</Words>
  <Application>Microsoft Office PowerPoint</Application>
  <PresentationFormat>On-screen Show (4:3)</PresentationFormat>
  <Paragraphs>205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ＭＳ Ｐゴシック</vt:lpstr>
      <vt:lpstr>Arial</vt:lpstr>
      <vt:lpstr>Calibri</vt:lpstr>
      <vt:lpstr>Geneva</vt:lpstr>
      <vt:lpstr>Helvetica</vt:lpstr>
      <vt:lpstr>Symbol</vt:lpstr>
      <vt:lpstr>Fermilab_PPT_090815</vt:lpstr>
      <vt:lpstr>PowerPoint Presentation</vt:lpstr>
      <vt:lpstr>Outline</vt:lpstr>
      <vt:lpstr>WBS 121.04 Overview</vt:lpstr>
      <vt:lpstr>PowerPoint Presentation</vt:lpstr>
      <vt:lpstr>PIP-II Injector Test (PIP2IT)</vt:lpstr>
      <vt:lpstr>Slide from P. Derwent presented at CD-1</vt:lpstr>
      <vt:lpstr>PIP-II Injector Test (PIP2IT)</vt:lpstr>
      <vt:lpstr>PIP-II Injector Test (PIP2IT)</vt:lpstr>
      <vt:lpstr>PowerPoint Presentation</vt:lpstr>
      <vt:lpstr>Overview of changes from CD-1</vt:lpstr>
      <vt:lpstr>Changes since CD-1</vt:lpstr>
      <vt:lpstr>Changes since CD-1</vt:lpstr>
      <vt:lpstr>PowerPoint Presentation</vt:lpstr>
      <vt:lpstr>Boundaries between  Conventional Facility / Building Infrastructure / Installation</vt:lpstr>
      <vt:lpstr>PowerPoint Presentation</vt:lpstr>
      <vt:lpstr>Risk Management (121.04)</vt:lpstr>
      <vt:lpstr>Final Remarks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Sandbox Studio</dc:creator>
  <cp:lastModifiedBy>Fernanda G. Garcia x3798 13038N</cp:lastModifiedBy>
  <cp:revision>373</cp:revision>
  <cp:lastPrinted>2018-10-24T20:18:16Z</cp:lastPrinted>
  <dcterms:created xsi:type="dcterms:W3CDTF">2014-01-03T20:18:13Z</dcterms:created>
  <dcterms:modified xsi:type="dcterms:W3CDTF">2018-11-29T18:12:28Z</dcterms:modified>
</cp:coreProperties>
</file>