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8"/>
  </p:notesMasterIdLst>
  <p:handoutMasterIdLst>
    <p:handoutMasterId r:id="rId19"/>
  </p:handoutMasterIdLst>
  <p:sldIdLst>
    <p:sldId id="500" r:id="rId2"/>
    <p:sldId id="620" r:id="rId3"/>
    <p:sldId id="598" r:id="rId4"/>
    <p:sldId id="599" r:id="rId5"/>
    <p:sldId id="600" r:id="rId6"/>
    <p:sldId id="601" r:id="rId7"/>
    <p:sldId id="602" r:id="rId8"/>
    <p:sldId id="604" r:id="rId9"/>
    <p:sldId id="605" r:id="rId10"/>
    <p:sldId id="603" r:id="rId11"/>
    <p:sldId id="619" r:id="rId12"/>
    <p:sldId id="624" r:id="rId13"/>
    <p:sldId id="625" r:id="rId14"/>
    <p:sldId id="621" r:id="rId15"/>
    <p:sldId id="623" r:id="rId16"/>
    <p:sldId id="591" r:id="rId1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50504E"/>
    <a:srgbClr val="4E4E4E"/>
    <a:srgbClr val="404040"/>
    <a:srgbClr val="004C97"/>
    <a:srgbClr val="63666A"/>
    <a:srgbClr val="99D6EA"/>
    <a:srgbClr val="505050"/>
    <a:srgbClr val="A7A8AA"/>
    <a:srgbClr val="003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84" autoAdjust="0"/>
    <p:restoredTop sz="94660"/>
  </p:normalViewPr>
  <p:slideViewPr>
    <p:cSldViewPr snapToGrid="0" snapToObjects="1" showGuides="1">
      <p:cViewPr varScale="1">
        <p:scale>
          <a:sx n="113" d="100"/>
          <a:sy n="113" d="100"/>
        </p:scale>
        <p:origin x="1662" y="108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 L Kaducak" userId="fd7db0a2-3cc4-43c8-8fdd-807e73ab72af" providerId="ADAL" clId="{E6B4D3E5-BBE6-4563-BE39-57A8DB15CCBA}"/>
    <pc:docChg chg="custSel addSld delSld modSld sldOrd delMainMaster">
      <pc:chgData name="Marc L Kaducak" userId="fd7db0a2-3cc4-43c8-8fdd-807e73ab72af" providerId="ADAL" clId="{E6B4D3E5-BBE6-4563-BE39-57A8DB15CCBA}" dt="2018-12-04T01:47:56.301" v="65"/>
      <pc:docMkLst>
        <pc:docMk/>
      </pc:docMkLst>
      <pc:sldChg chg="del">
        <pc:chgData name="Marc L Kaducak" userId="fd7db0a2-3cc4-43c8-8fdd-807e73ab72af" providerId="ADAL" clId="{E6B4D3E5-BBE6-4563-BE39-57A8DB15CCBA}" dt="2018-12-04T01:38:46.864" v="39" actId="2696"/>
        <pc:sldMkLst>
          <pc:docMk/>
          <pc:sldMk cId="800720942" sldId="496"/>
        </pc:sldMkLst>
      </pc:sldChg>
      <pc:sldChg chg="del">
        <pc:chgData name="Marc L Kaducak" userId="fd7db0a2-3cc4-43c8-8fdd-807e73ab72af" providerId="ADAL" clId="{E6B4D3E5-BBE6-4563-BE39-57A8DB15CCBA}" dt="2018-12-04T01:38:58.282" v="40" actId="2696"/>
        <pc:sldMkLst>
          <pc:docMk/>
          <pc:sldMk cId="3162021673" sldId="501"/>
        </pc:sldMkLst>
      </pc:sldChg>
      <pc:sldChg chg="del">
        <pc:chgData name="Marc L Kaducak" userId="fd7db0a2-3cc4-43c8-8fdd-807e73ab72af" providerId="ADAL" clId="{E6B4D3E5-BBE6-4563-BE39-57A8DB15CCBA}" dt="2018-12-04T01:40:13.247" v="41" actId="2696"/>
        <pc:sldMkLst>
          <pc:docMk/>
          <pc:sldMk cId="763663350" sldId="555"/>
        </pc:sldMkLst>
      </pc:sldChg>
      <pc:sldChg chg="modSp">
        <pc:chgData name="Marc L Kaducak" userId="fd7db0a2-3cc4-43c8-8fdd-807e73ab72af" providerId="ADAL" clId="{E6B4D3E5-BBE6-4563-BE39-57A8DB15CCBA}" dt="2018-12-04T01:46:00.912" v="60" actId="5793"/>
        <pc:sldMkLst>
          <pc:docMk/>
          <pc:sldMk cId="1449340903" sldId="598"/>
        </pc:sldMkLst>
        <pc:graphicFrameChg chg="modGraphic">
          <ac:chgData name="Marc L Kaducak" userId="fd7db0a2-3cc4-43c8-8fdd-807e73ab72af" providerId="ADAL" clId="{E6B4D3E5-BBE6-4563-BE39-57A8DB15CCBA}" dt="2018-12-04T01:46:00.912" v="60" actId="5793"/>
          <ac:graphicFrameMkLst>
            <pc:docMk/>
            <pc:sldMk cId="1449340903" sldId="598"/>
            <ac:graphicFrameMk id="6" creationId="{380299BF-FF8A-4947-BD2D-14766592469E}"/>
          </ac:graphicFrameMkLst>
        </pc:graphicFrameChg>
      </pc:sldChg>
      <pc:sldChg chg="modSp">
        <pc:chgData name="Marc L Kaducak" userId="fd7db0a2-3cc4-43c8-8fdd-807e73ab72af" providerId="ADAL" clId="{E6B4D3E5-BBE6-4563-BE39-57A8DB15CCBA}" dt="2018-12-04T01:47:27.958" v="64" actId="20577"/>
        <pc:sldMkLst>
          <pc:docMk/>
          <pc:sldMk cId="3256854331" sldId="605"/>
        </pc:sldMkLst>
        <pc:graphicFrameChg chg="modGraphic">
          <ac:chgData name="Marc L Kaducak" userId="fd7db0a2-3cc4-43c8-8fdd-807e73ab72af" providerId="ADAL" clId="{E6B4D3E5-BBE6-4563-BE39-57A8DB15CCBA}" dt="2018-12-04T01:47:27.958" v="64" actId="20577"/>
          <ac:graphicFrameMkLst>
            <pc:docMk/>
            <pc:sldMk cId="3256854331" sldId="605"/>
            <ac:graphicFrameMk id="6" creationId="{380299BF-FF8A-4947-BD2D-14766592469E}"/>
          </ac:graphicFrameMkLst>
        </pc:graphicFrameChg>
      </pc:sldChg>
      <pc:sldChg chg="modSp add ord">
        <pc:chgData name="Marc L Kaducak" userId="fd7db0a2-3cc4-43c8-8fdd-807e73ab72af" providerId="ADAL" clId="{E6B4D3E5-BBE6-4563-BE39-57A8DB15CCBA}" dt="2018-12-04T01:47:56.301" v="65"/>
        <pc:sldMkLst>
          <pc:docMk/>
          <pc:sldMk cId="4057209306" sldId="619"/>
        </pc:sldMkLst>
        <pc:spChg chg="mod">
          <ac:chgData name="Marc L Kaducak" userId="fd7db0a2-3cc4-43c8-8fdd-807e73ab72af" providerId="ADAL" clId="{E6B4D3E5-BBE6-4563-BE39-57A8DB15CCBA}" dt="2018-12-04T01:36:35.535" v="37" actId="6549"/>
          <ac:spMkLst>
            <pc:docMk/>
            <pc:sldMk cId="4057209306" sldId="619"/>
            <ac:spMk id="6" creationId="{C04A48CB-D0A5-4588-9FFF-0D216C689EBC}"/>
          </ac:spMkLst>
        </pc:spChg>
      </pc:sldChg>
      <pc:sldChg chg="addSp delSp modSp">
        <pc:chgData name="Marc L Kaducak" userId="fd7db0a2-3cc4-43c8-8fdd-807e73ab72af" providerId="ADAL" clId="{E6B4D3E5-BBE6-4563-BE39-57A8DB15CCBA}" dt="2018-12-04T01:44:39.592" v="47" actId="167"/>
        <pc:sldMkLst>
          <pc:docMk/>
          <pc:sldMk cId="891253413" sldId="621"/>
        </pc:sldMkLst>
        <pc:spChg chg="add del">
          <ac:chgData name="Marc L Kaducak" userId="fd7db0a2-3cc4-43c8-8fdd-807e73ab72af" providerId="ADAL" clId="{E6B4D3E5-BBE6-4563-BE39-57A8DB15CCBA}" dt="2018-12-04T01:40:33.524" v="43" actId="478"/>
          <ac:spMkLst>
            <pc:docMk/>
            <pc:sldMk cId="891253413" sldId="621"/>
            <ac:spMk id="115" creationId="{1A6359CA-4DF2-4958-9AB3-8F6102514A57}"/>
          </ac:spMkLst>
        </pc:spChg>
        <pc:picChg chg="del">
          <ac:chgData name="Marc L Kaducak" userId="fd7db0a2-3cc4-43c8-8fdd-807e73ab72af" providerId="ADAL" clId="{E6B4D3E5-BBE6-4563-BE39-57A8DB15CCBA}" dt="2018-12-04T01:44:16.863" v="44" actId="478"/>
          <ac:picMkLst>
            <pc:docMk/>
            <pc:sldMk cId="891253413" sldId="621"/>
            <ac:picMk id="6" creationId="{7B767BE4-F9E0-422E-9466-5C545040FE58}"/>
          </ac:picMkLst>
        </pc:picChg>
        <pc:picChg chg="add mod ord">
          <ac:chgData name="Marc L Kaducak" userId="fd7db0a2-3cc4-43c8-8fdd-807e73ab72af" providerId="ADAL" clId="{E6B4D3E5-BBE6-4563-BE39-57A8DB15CCBA}" dt="2018-12-04T01:44:39.592" v="47" actId="167"/>
          <ac:picMkLst>
            <pc:docMk/>
            <pc:sldMk cId="891253413" sldId="621"/>
            <ac:picMk id="116" creationId="{D6DD2FE6-6160-40CD-9283-53395DD6F02C}"/>
          </ac:picMkLst>
        </pc:picChg>
      </pc:sldChg>
      <pc:sldChg chg="del">
        <pc:chgData name="Marc L Kaducak" userId="fd7db0a2-3cc4-43c8-8fdd-807e73ab72af" providerId="ADAL" clId="{E6B4D3E5-BBE6-4563-BE39-57A8DB15CCBA}" dt="2018-12-04T01:36:12.916" v="1" actId="2696"/>
        <pc:sldMkLst>
          <pc:docMk/>
          <pc:sldMk cId="568425256" sldId="622"/>
        </pc:sldMkLst>
      </pc:sldChg>
      <pc:sldChg chg="add ord">
        <pc:chgData name="Marc L Kaducak" userId="fd7db0a2-3cc4-43c8-8fdd-807e73ab72af" providerId="ADAL" clId="{E6B4D3E5-BBE6-4563-BE39-57A8DB15CCBA}" dt="2018-12-04T01:44:58.071" v="48"/>
        <pc:sldMkLst>
          <pc:docMk/>
          <pc:sldMk cId="87004236" sldId="624"/>
        </pc:sldMkLst>
      </pc:sldChg>
      <pc:sldChg chg="add ord">
        <pc:chgData name="Marc L Kaducak" userId="fd7db0a2-3cc4-43c8-8fdd-807e73ab72af" providerId="ADAL" clId="{E6B4D3E5-BBE6-4563-BE39-57A8DB15CCBA}" dt="2018-12-04T01:44:58.071" v="48"/>
        <pc:sldMkLst>
          <pc:docMk/>
          <pc:sldMk cId="4081070560" sldId="625"/>
        </pc:sldMkLst>
      </pc:sldChg>
      <pc:sldMasterChg chg="del delSldLayout">
        <pc:chgData name="Marc L Kaducak" userId="fd7db0a2-3cc4-43c8-8fdd-807e73ab72af" providerId="ADAL" clId="{E6B4D3E5-BBE6-4563-BE39-57A8DB15CCBA}" dt="2018-12-04T01:36:12.941" v="13" actId="2696"/>
        <pc:sldMasterMkLst>
          <pc:docMk/>
          <pc:sldMasterMk cId="2925720976" sldId="2147484127"/>
        </pc:sldMasterMkLst>
        <pc:sldLayoutChg chg="del">
          <pc:chgData name="Marc L Kaducak" userId="fd7db0a2-3cc4-43c8-8fdd-807e73ab72af" providerId="ADAL" clId="{E6B4D3E5-BBE6-4563-BE39-57A8DB15CCBA}" dt="2018-12-04T01:36:12.917" v="2" actId="2696"/>
          <pc:sldLayoutMkLst>
            <pc:docMk/>
            <pc:sldMasterMk cId="2925720976" sldId="2147484127"/>
            <pc:sldLayoutMk cId="1844011350" sldId="2147484128"/>
          </pc:sldLayoutMkLst>
        </pc:sldLayoutChg>
        <pc:sldLayoutChg chg="del">
          <pc:chgData name="Marc L Kaducak" userId="fd7db0a2-3cc4-43c8-8fdd-807e73ab72af" providerId="ADAL" clId="{E6B4D3E5-BBE6-4563-BE39-57A8DB15CCBA}" dt="2018-12-04T01:36:12.918" v="3" actId="2696"/>
          <pc:sldLayoutMkLst>
            <pc:docMk/>
            <pc:sldMasterMk cId="2925720976" sldId="2147484127"/>
            <pc:sldLayoutMk cId="513906227" sldId="2147484129"/>
          </pc:sldLayoutMkLst>
        </pc:sldLayoutChg>
        <pc:sldLayoutChg chg="del">
          <pc:chgData name="Marc L Kaducak" userId="fd7db0a2-3cc4-43c8-8fdd-807e73ab72af" providerId="ADAL" clId="{E6B4D3E5-BBE6-4563-BE39-57A8DB15CCBA}" dt="2018-12-04T01:36:12.920" v="4" actId="2696"/>
          <pc:sldLayoutMkLst>
            <pc:docMk/>
            <pc:sldMasterMk cId="2925720976" sldId="2147484127"/>
            <pc:sldLayoutMk cId="3145679533" sldId="2147484130"/>
          </pc:sldLayoutMkLst>
        </pc:sldLayoutChg>
        <pc:sldLayoutChg chg="del">
          <pc:chgData name="Marc L Kaducak" userId="fd7db0a2-3cc4-43c8-8fdd-807e73ab72af" providerId="ADAL" clId="{E6B4D3E5-BBE6-4563-BE39-57A8DB15CCBA}" dt="2018-12-04T01:36:12.922" v="5" actId="2696"/>
          <pc:sldLayoutMkLst>
            <pc:docMk/>
            <pc:sldMasterMk cId="2925720976" sldId="2147484127"/>
            <pc:sldLayoutMk cId="1528317911" sldId="2147484131"/>
          </pc:sldLayoutMkLst>
        </pc:sldLayoutChg>
        <pc:sldLayoutChg chg="del">
          <pc:chgData name="Marc L Kaducak" userId="fd7db0a2-3cc4-43c8-8fdd-807e73ab72af" providerId="ADAL" clId="{E6B4D3E5-BBE6-4563-BE39-57A8DB15CCBA}" dt="2018-12-04T01:36:12.924" v="6" actId="2696"/>
          <pc:sldLayoutMkLst>
            <pc:docMk/>
            <pc:sldMasterMk cId="2925720976" sldId="2147484127"/>
            <pc:sldLayoutMk cId="4085659616" sldId="2147484132"/>
          </pc:sldLayoutMkLst>
        </pc:sldLayoutChg>
        <pc:sldLayoutChg chg="del">
          <pc:chgData name="Marc L Kaducak" userId="fd7db0a2-3cc4-43c8-8fdd-807e73ab72af" providerId="ADAL" clId="{E6B4D3E5-BBE6-4563-BE39-57A8DB15CCBA}" dt="2018-12-04T01:36:12.926" v="7" actId="2696"/>
          <pc:sldLayoutMkLst>
            <pc:docMk/>
            <pc:sldMasterMk cId="2925720976" sldId="2147484127"/>
            <pc:sldLayoutMk cId="3682239881" sldId="2147484133"/>
          </pc:sldLayoutMkLst>
        </pc:sldLayoutChg>
        <pc:sldLayoutChg chg="del">
          <pc:chgData name="Marc L Kaducak" userId="fd7db0a2-3cc4-43c8-8fdd-807e73ab72af" providerId="ADAL" clId="{E6B4D3E5-BBE6-4563-BE39-57A8DB15CCBA}" dt="2018-12-04T01:36:12.926" v="8" actId="2696"/>
          <pc:sldLayoutMkLst>
            <pc:docMk/>
            <pc:sldMasterMk cId="2925720976" sldId="2147484127"/>
            <pc:sldLayoutMk cId="922077145" sldId="2147484134"/>
          </pc:sldLayoutMkLst>
        </pc:sldLayoutChg>
        <pc:sldLayoutChg chg="del">
          <pc:chgData name="Marc L Kaducak" userId="fd7db0a2-3cc4-43c8-8fdd-807e73ab72af" providerId="ADAL" clId="{E6B4D3E5-BBE6-4563-BE39-57A8DB15CCBA}" dt="2018-12-04T01:36:12.928" v="9" actId="2696"/>
          <pc:sldLayoutMkLst>
            <pc:docMk/>
            <pc:sldMasterMk cId="2925720976" sldId="2147484127"/>
            <pc:sldLayoutMk cId="1160664251" sldId="2147484135"/>
          </pc:sldLayoutMkLst>
        </pc:sldLayoutChg>
        <pc:sldLayoutChg chg="del">
          <pc:chgData name="Marc L Kaducak" userId="fd7db0a2-3cc4-43c8-8fdd-807e73ab72af" providerId="ADAL" clId="{E6B4D3E5-BBE6-4563-BE39-57A8DB15CCBA}" dt="2018-12-04T01:36:12.930" v="10" actId="2696"/>
          <pc:sldLayoutMkLst>
            <pc:docMk/>
            <pc:sldMasterMk cId="2925720976" sldId="2147484127"/>
            <pc:sldLayoutMk cId="5507356" sldId="2147484136"/>
          </pc:sldLayoutMkLst>
        </pc:sldLayoutChg>
        <pc:sldLayoutChg chg="del">
          <pc:chgData name="Marc L Kaducak" userId="fd7db0a2-3cc4-43c8-8fdd-807e73ab72af" providerId="ADAL" clId="{E6B4D3E5-BBE6-4563-BE39-57A8DB15CCBA}" dt="2018-12-04T01:36:12.932" v="11" actId="2696"/>
          <pc:sldLayoutMkLst>
            <pc:docMk/>
            <pc:sldMasterMk cId="2925720976" sldId="2147484127"/>
            <pc:sldLayoutMk cId="3721565654" sldId="2147484137"/>
          </pc:sldLayoutMkLst>
        </pc:sldLayoutChg>
        <pc:sldLayoutChg chg="del">
          <pc:chgData name="Marc L Kaducak" userId="fd7db0a2-3cc4-43c8-8fdd-807e73ab72af" providerId="ADAL" clId="{E6B4D3E5-BBE6-4563-BE39-57A8DB15CCBA}" dt="2018-12-04T01:36:12.933" v="12" actId="2696"/>
          <pc:sldLayoutMkLst>
            <pc:docMk/>
            <pc:sldMasterMk cId="2925720976" sldId="2147484127"/>
            <pc:sldLayoutMk cId="1587006473" sldId="2147484138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12/3/2018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12/3/2018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371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2DAEDA1-7432-42C2-93B9-E1EB845F72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10700" b="17543"/>
          <a:stretch/>
        </p:blipFill>
        <p:spPr>
          <a:xfrm>
            <a:off x="1" y="840137"/>
            <a:ext cx="9171958" cy="330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A0D1213-0DA8-4803-AFC6-6399C5B7FB0F}" type="datetime1">
              <a:rPr lang="en-US" smtClean="0"/>
              <a:t>12/3/2018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M. Kaducak| Performance Oversight Group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D902334-6DE6-4F77-8F60-7F34F84297C0}" type="datetime1">
              <a:rPr lang="en-US" smtClean="0"/>
              <a:t>12/3/2018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M. Kaducak| Performance Oversight Group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7F0DE04D-AA33-432E-8641-92B4709D5F76}" type="datetime1">
              <a:rPr lang="en-US" smtClean="0"/>
              <a:t>12/3/2018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M. Kaducak| Performance Oversight Group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76DDA803-C5E0-4B37-BCBE-121AC8B043AC}" type="datetime1">
              <a:rPr lang="en-US" smtClean="0"/>
              <a:t>12/3/2018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M. Kaducak| Performance Oversight Group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F38715E7-9509-4394-91FC-422A56E22B2D}" type="datetime1">
              <a:rPr lang="en-US" smtClean="0"/>
              <a:t>12/3/2018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M. Kaducak| Performance Oversight Group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29B91F-EE0B-4AD2-8FC6-E0397D827320}" type="datetime1">
              <a:rPr lang="en-US" smtClean="0"/>
              <a:t>12/3/2018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M. Kaducak| Performance Oversight Group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ermilab + Extra Logo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219719" y="4963772"/>
            <a:ext cx="4941110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5574189" y="6360810"/>
            <a:ext cx="3257550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219718" y="3951841"/>
            <a:ext cx="8667106" cy="1003049"/>
          </a:xfrm>
          <a:prstGeom prst="rect">
            <a:avLst/>
          </a:prstGeom>
        </p:spPr>
        <p:txBody>
          <a:bodyPr vert="horz" wrap="square" lIns="0" tIns="27432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33" name="Picture 32" descr="FermiLogoBar_DOE_KO_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88917"/>
            <a:ext cx="9010786" cy="3018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30E44DA-468D-4764-9AF0-0922B4266F82}"/>
              </a:ext>
            </a:extLst>
          </p:cNvPr>
          <p:cNvSpPr txBox="1"/>
          <p:nvPr userDrawn="1"/>
        </p:nvSpPr>
        <p:spPr>
          <a:xfrm>
            <a:off x="5541484" y="5027249"/>
            <a:ext cx="3386284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Helvetica"/>
                <a:cs typeface="Helvetica"/>
              </a:rPr>
              <a:t>In partnership with: 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India/DAE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Italy/INFN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UK/STFC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France/CEA/</a:t>
            </a:r>
            <a:r>
              <a:rPr lang="en-US" sz="1600" kern="1200" baseline="0" dirty="0" err="1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Irfu</a:t>
            </a: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, CNRS/IN2P3 </a:t>
            </a:r>
            <a:endParaRPr lang="en-US" sz="1600" kern="1200" baseline="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D4385A-2640-462D-A0F9-1CDE8B819E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0700" b="17543"/>
          <a:stretch/>
        </p:blipFill>
        <p:spPr>
          <a:xfrm>
            <a:off x="1" y="840137"/>
            <a:ext cx="9171958" cy="330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2603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03664"/>
            <a:ext cx="8672512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spcBef>
                <a:spcPts val="1200"/>
              </a:spcBef>
              <a:defRPr sz="2400">
                <a:solidFill>
                  <a:srgbClr val="404040"/>
                </a:solidFill>
              </a:defRPr>
            </a:lvl1pPr>
            <a:lvl2pPr>
              <a:spcBef>
                <a:spcPts val="200"/>
              </a:spcBef>
              <a:defRPr sz="2200">
                <a:solidFill>
                  <a:srgbClr val="404040"/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rgbClr val="404040"/>
                </a:solidFill>
              </a:defRPr>
            </a:lvl3pPr>
            <a:lvl4pPr>
              <a:spcBef>
                <a:spcPts val="0"/>
              </a:spcBef>
              <a:defRPr sz="1800">
                <a:solidFill>
                  <a:srgbClr val="404040"/>
                </a:solidFill>
              </a:defRPr>
            </a:lvl4pPr>
            <a:lvl5pPr marL="2057400" indent="-228600">
              <a:spcBef>
                <a:spcPts val="0"/>
              </a:spcBef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fld id="{7D201EB0-64B4-457B-89FC-D6BF1871FF3A}" type="datetime1">
              <a:rPr lang="en-US" altLang="en-US" smtClean="0"/>
              <a:t>12/3/2018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27007" y="6515100"/>
            <a:ext cx="4433370" cy="241300"/>
          </a:xfrm>
        </p:spPr>
        <p:txBody>
          <a:bodyPr/>
          <a:lstStyle>
            <a:lvl1pPr>
              <a:defRPr sz="12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b="1"/>
              <a:t>M. Kaducak| Performance Oversight Group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78CA2-75EA-4F42-B0AF-FB097537354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65734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44E55D5A-E29A-452D-9078-12584841939E}" type="datetime1">
              <a:rPr lang="en-US" smtClean="0"/>
              <a:t>12/3/2018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M. Kaducak| Performance Oversight Group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pic>
        <p:nvPicPr>
          <p:cNvPr id="13" name="Picture 6" descr="FermiLogo_RGB_NALBlue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684" y="6258863"/>
            <a:ext cx="1094716" cy="197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9D3B64A-EA5B-4BBD-B33D-FBB4702EA300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17161" y="6204352"/>
            <a:ext cx="1119436" cy="44066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6159D21-C2A4-4927-8486-65CB7942BD35}"/>
              </a:ext>
            </a:extLst>
          </p:cNvPr>
          <p:cNvGrpSpPr/>
          <p:nvPr userDrawn="1"/>
        </p:nvGrpSpPr>
        <p:grpSpPr>
          <a:xfrm>
            <a:off x="215900" y="6203027"/>
            <a:ext cx="8720277" cy="440660"/>
            <a:chOff x="215900" y="6203027"/>
            <a:chExt cx="8720277" cy="440660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215900" y="6362733"/>
              <a:ext cx="7538966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9C8BDFB-BD51-4DA6-A703-532E369358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/>
            <a:stretch>
              <a:fillRect/>
            </a:stretch>
          </p:blipFill>
          <p:spPr>
            <a:xfrm>
              <a:off x="7816741" y="6203027"/>
              <a:ext cx="1119436" cy="440660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  <p:sldLayoutId id="2147484123" r:id="rId8"/>
    <p:sldLayoutId id="2147484125" r:id="rId9"/>
  </p:sldLayoutIdLst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19719" y="5004021"/>
            <a:ext cx="4941110" cy="1529241"/>
          </a:xfrm>
        </p:spPr>
        <p:txBody>
          <a:bodyPr/>
          <a:lstStyle/>
          <a:p>
            <a:r>
              <a:rPr lang="en-US" dirty="0"/>
              <a:t>Marc Kaducak</a:t>
            </a:r>
          </a:p>
          <a:p>
            <a:r>
              <a:rPr lang="en-US" dirty="0"/>
              <a:t>PIP-II Independent Project Review</a:t>
            </a:r>
          </a:p>
          <a:p>
            <a:r>
              <a:rPr lang="en-US" dirty="0"/>
              <a:t>4-6 December 2018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19719" y="4000972"/>
            <a:ext cx="8667106" cy="1003049"/>
          </a:xfrm>
        </p:spPr>
        <p:txBody>
          <a:bodyPr>
            <a:normAutofit/>
          </a:bodyPr>
          <a:lstStyle/>
          <a:p>
            <a:r>
              <a:rPr lang="en-US" dirty="0"/>
              <a:t>CD-2/3a Preparation Status</a:t>
            </a:r>
          </a:p>
        </p:txBody>
      </p:sp>
    </p:spTree>
    <p:extLst>
      <p:ext uri="{BB962C8B-B14F-4D97-AF65-F5344CB8AC3E}">
        <p14:creationId xmlns:p14="http://schemas.microsoft.com/office/powerpoint/2010/main" val="2466307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CBEEA-ACDF-45E4-8F3D-9EB5DB9FF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PIP-II Specific Requirements for CD-2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80299BF-FF8A-4947-BD2D-1476659246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1596584"/>
              </p:ext>
            </p:extLst>
          </p:nvPr>
        </p:nvGraphicFramePr>
        <p:xfrm>
          <a:off x="249238" y="747382"/>
          <a:ext cx="8672512" cy="2194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68128">
                  <a:extLst>
                    <a:ext uri="{9D8B030D-6E8A-4147-A177-3AD203B41FA5}">
                      <a16:colId xmlns:a16="http://schemas.microsoft.com/office/drawing/2014/main" val="266803078"/>
                    </a:ext>
                  </a:extLst>
                </a:gridCol>
                <a:gridCol w="2168128">
                  <a:extLst>
                    <a:ext uri="{9D8B030D-6E8A-4147-A177-3AD203B41FA5}">
                      <a16:colId xmlns:a16="http://schemas.microsoft.com/office/drawing/2014/main" val="4205327838"/>
                    </a:ext>
                  </a:extLst>
                </a:gridCol>
                <a:gridCol w="2168128">
                  <a:extLst>
                    <a:ext uri="{9D8B030D-6E8A-4147-A177-3AD203B41FA5}">
                      <a16:colId xmlns:a16="http://schemas.microsoft.com/office/drawing/2014/main" val="1308558701"/>
                    </a:ext>
                  </a:extLst>
                </a:gridCol>
                <a:gridCol w="2168128">
                  <a:extLst>
                    <a:ext uri="{9D8B030D-6E8A-4147-A177-3AD203B41FA5}">
                      <a16:colId xmlns:a16="http://schemas.microsoft.com/office/drawing/2014/main" val="15734245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CD-2 Deliverable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Planned Completion Date for CD-2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934833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International Agreement Plan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Draft exists.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January 2019 (6 months prior to ESAAB)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548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Project Planning Documents (PPDs)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 preparation now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Signed versions for ESAAB (August.2019)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1844547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8026B4-BD43-4140-8AEA-3A82A6C8E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01EB0-64B4-457B-89FC-D6BF1871FF3A}" type="datetime1">
              <a:rPr lang="en-US" altLang="en-US" smtClean="0"/>
              <a:t>12/3/2018</a:t>
            </a:fld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DF475A-5780-4EED-99C9-199076BAB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39197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92508A-5758-47C1-A43D-2A211995B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12/04/2018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6ACF40-A862-468E-A443-FCD411144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11</a:t>
            </a:fld>
            <a:endParaRPr lang="en-US" alt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04A48CB-D0A5-4588-9FFF-0D216C689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</p:spPr>
        <p:txBody>
          <a:bodyPr/>
          <a:lstStyle/>
          <a:p>
            <a:r>
              <a:rPr lang="en-US" dirty="0" err="1"/>
              <a:t>Cryoplant</a:t>
            </a:r>
            <a:r>
              <a:rPr lang="en-US" dirty="0"/>
              <a:t> Building Schedule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2F8383-EC28-45E9-8E75-E77C99FA6FCC}"/>
              </a:ext>
            </a:extLst>
          </p:cNvPr>
          <p:cNvSpPr txBox="1"/>
          <p:nvPr/>
        </p:nvSpPr>
        <p:spPr>
          <a:xfrm>
            <a:off x="7435781" y="425321"/>
            <a:ext cx="156754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Charge #2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E66FFE-35B5-4D35-AC80-9029A132DAB3}"/>
              </a:ext>
            </a:extLst>
          </p:cNvPr>
          <p:cNvSpPr txBox="1"/>
          <p:nvPr/>
        </p:nvSpPr>
        <p:spPr>
          <a:xfrm>
            <a:off x="222861" y="6018787"/>
            <a:ext cx="23071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solidFill>
                  <a:srgbClr val="FF0000"/>
                </a:solidFill>
              </a:rPr>
              <a:t>From 18OCT18 Integrated Project Team Meeting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3104AB6-9821-4E35-B09A-E72D385C9B12}"/>
              </a:ext>
            </a:extLst>
          </p:cNvPr>
          <p:cNvGrpSpPr/>
          <p:nvPr/>
        </p:nvGrpSpPr>
        <p:grpSpPr>
          <a:xfrm>
            <a:off x="222861" y="1150386"/>
            <a:ext cx="8698277" cy="4858141"/>
            <a:chOff x="222861" y="1150386"/>
            <a:chExt cx="8698277" cy="485814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8822A7F-38E9-4F01-9E65-9367F07D0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2861" y="1150386"/>
              <a:ext cx="8698277" cy="4858141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D446BF0-6487-A147-BB10-51916A96D5EC}"/>
                </a:ext>
              </a:extLst>
            </p:cNvPr>
            <p:cNvSpPr/>
            <p:nvPr/>
          </p:nvSpPr>
          <p:spPr>
            <a:xfrm>
              <a:off x="1556951" y="1150386"/>
              <a:ext cx="3200400" cy="16793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Arrow: Down 2">
            <a:extLst>
              <a:ext uri="{FF2B5EF4-FFF2-40B4-BE49-F238E27FC236}">
                <a16:creationId xmlns:a16="http://schemas.microsoft.com/office/drawing/2014/main" id="{83C9B835-6586-4569-A98B-A8F23D6BC320}"/>
              </a:ext>
            </a:extLst>
          </p:cNvPr>
          <p:cNvSpPr/>
          <p:nvPr/>
        </p:nvSpPr>
        <p:spPr>
          <a:xfrm>
            <a:off x="2699083" y="2054180"/>
            <a:ext cx="521369" cy="75679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3BDBE4-D098-45D0-8BAC-63C6328C0866}"/>
              </a:ext>
            </a:extLst>
          </p:cNvPr>
          <p:cNvSpPr txBox="1"/>
          <p:nvPr/>
        </p:nvSpPr>
        <p:spPr>
          <a:xfrm>
            <a:off x="3157151" y="1499615"/>
            <a:ext cx="52073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Cryo Plant Building and Site Preparation Design Complete </a:t>
            </a:r>
          </a:p>
          <a:p>
            <a:r>
              <a:rPr lang="en-US" dirty="0"/>
              <a:t>Schedule and Cost Known</a:t>
            </a:r>
          </a:p>
        </p:txBody>
      </p:sp>
    </p:spTree>
    <p:extLst>
      <p:ext uri="{BB962C8B-B14F-4D97-AF65-F5344CB8AC3E}">
        <p14:creationId xmlns:p14="http://schemas.microsoft.com/office/powerpoint/2010/main" val="4057209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85723-05DD-40F7-BF8C-50362E4C4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16" y="-12775"/>
            <a:ext cx="8686800" cy="427877"/>
          </a:xfrm>
        </p:spPr>
        <p:txBody>
          <a:bodyPr/>
          <a:lstStyle/>
          <a:p>
            <a:r>
              <a:rPr lang="en-US" dirty="0"/>
              <a:t>RLS Detailed Status as of 11-May-2018</a:t>
            </a:r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6A3EB4A2-B7D0-4255-8121-78247B8A19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7168" y="510059"/>
            <a:ext cx="6972681" cy="486707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92665A-B457-4E63-AEB1-33A87A461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12</a:t>
            </a:fld>
            <a:endParaRPr lang="en-US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A5337C-D80F-435A-A04F-F3A06A3F09CB}"/>
              </a:ext>
            </a:extLst>
          </p:cNvPr>
          <p:cNvSpPr txBox="1"/>
          <p:nvPr/>
        </p:nvSpPr>
        <p:spPr>
          <a:xfrm>
            <a:off x="7402538" y="33165"/>
            <a:ext cx="156754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Charge # 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B5EEA3-D9E1-486F-9966-BAC74D50D7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50" y="5398300"/>
            <a:ext cx="3457575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04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85723-05DD-40F7-BF8C-50362E4C4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78" y="-3448"/>
            <a:ext cx="8686800" cy="427877"/>
          </a:xfrm>
        </p:spPr>
        <p:txBody>
          <a:bodyPr/>
          <a:lstStyle/>
          <a:p>
            <a:r>
              <a:rPr lang="en-US" dirty="0"/>
              <a:t>RLS Detailed Status Today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CDDB1D-E04B-4500-B944-9890E1B82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318" y="5385597"/>
            <a:ext cx="3457575" cy="866775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F64096-A143-4FEE-9612-BF2851C13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13</a:t>
            </a:fld>
            <a:endParaRPr lang="en-US" alt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F2823B-A42F-43FB-9CC3-C9EB4E118A54}"/>
              </a:ext>
            </a:extLst>
          </p:cNvPr>
          <p:cNvSpPr txBox="1"/>
          <p:nvPr/>
        </p:nvSpPr>
        <p:spPr>
          <a:xfrm>
            <a:off x="7402538" y="33165"/>
            <a:ext cx="156754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Charge # 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16D3EA-1559-412A-89CF-2D7A18C37E32}"/>
              </a:ext>
            </a:extLst>
          </p:cNvPr>
          <p:cNvSpPr txBox="1"/>
          <p:nvPr/>
        </p:nvSpPr>
        <p:spPr>
          <a:xfrm>
            <a:off x="3812344" y="5306534"/>
            <a:ext cx="4842119" cy="1013841"/>
          </a:xfrm>
          <a:prstGeom prst="rect">
            <a:avLst/>
          </a:prstGeom>
          <a:noFill/>
        </p:spPr>
        <p:txBody>
          <a:bodyPr wrap="square" rtlCol="0">
            <a:normAutofit fontScale="85000" lnSpcReduction="20000"/>
          </a:bodyPr>
          <a:lstStyle/>
          <a:p>
            <a:pPr marL="285750" indent="-285750">
              <a:spcBef>
                <a:spcPts val="200"/>
              </a:spcBef>
              <a:buFont typeface="Arial" charset="0"/>
              <a:buChar char="–"/>
            </a:pPr>
            <a:r>
              <a:rPr lang="en-US" sz="2000" dirty="0">
                <a:solidFill>
                  <a:srgbClr val="404040"/>
                </a:solidFill>
                <a:latin typeface="Helvetica"/>
                <a:ea typeface="ＭＳ Ｐゴシック" charset="0"/>
              </a:rPr>
              <a:t>Extensive efforts with L2/L3/CAMs to develop CD-2 level schedule</a:t>
            </a:r>
          </a:p>
          <a:p>
            <a:pPr marL="285750" indent="-285750">
              <a:spcBef>
                <a:spcPts val="200"/>
              </a:spcBef>
              <a:buFont typeface="Arial" charset="0"/>
              <a:buChar char="–"/>
            </a:pPr>
            <a:r>
              <a:rPr lang="en-US" sz="2000" dirty="0">
                <a:solidFill>
                  <a:srgbClr val="404040"/>
                </a:solidFill>
                <a:latin typeface="Helvetica"/>
                <a:ea typeface="ＭＳ Ｐゴシック" charset="0"/>
              </a:rPr>
              <a:t>Incorporating international partner deliverables and schedules into RLS</a:t>
            </a:r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4B586D-B48C-4353-861D-C7EF3795C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D7AF7-991D-49A9-AD4E-510E32979E50}" type="datetime1">
              <a:rPr lang="en-US" altLang="en-US" smtClean="0"/>
              <a:t>12/3/2018</a:t>
            </a:fld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1C42BE-B378-4A51-ABE3-A35EBBF617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419" y="503838"/>
            <a:ext cx="6886575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070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115">
            <a:extLst>
              <a:ext uri="{FF2B5EF4-FFF2-40B4-BE49-F238E27FC236}">
                <a16:creationId xmlns:a16="http://schemas.microsoft.com/office/drawing/2014/main" id="{D6DD2FE6-6160-40CD-9283-53395DD6F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0816"/>
            <a:ext cx="9144000" cy="58005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FB9A23-AD41-43D8-AF27-A01453860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1" y="-246253"/>
            <a:ext cx="8672512" cy="641739"/>
          </a:xfrm>
        </p:spPr>
        <p:txBody>
          <a:bodyPr/>
          <a:lstStyle/>
          <a:p>
            <a:r>
              <a:rPr lang="en-US" dirty="0"/>
              <a:t>CD-2 Preparation Schedule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7065BA-D1EF-4AE9-912F-BBB588FEB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01EB0-64B4-457B-89FC-D6BF1871FF3A}" type="datetime1">
              <a:rPr lang="en-US" altLang="en-US" smtClean="0"/>
              <a:t>12/3/2018</a:t>
            </a:fld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95E121-8C9E-42C5-81A7-CF725AF6F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14</a:t>
            </a:fld>
            <a:endParaRPr lang="en-US" altLang="en-US" dirty="0"/>
          </a:p>
        </p:txBody>
      </p: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8FA866B2-8019-4212-AE2E-BB5ED7E345C3}"/>
              </a:ext>
            </a:extLst>
          </p:cNvPr>
          <p:cNvSpPr/>
          <p:nvPr/>
        </p:nvSpPr>
        <p:spPr>
          <a:xfrm>
            <a:off x="4868333" y="3234267"/>
            <a:ext cx="2387600" cy="194733"/>
          </a:xfrm>
          <a:prstGeom prst="roundRect">
            <a:avLst/>
          </a:prstGeom>
          <a:noFill/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F3A42B4B-8B94-4DD0-AA2D-29409B2F432F}"/>
              </a:ext>
            </a:extLst>
          </p:cNvPr>
          <p:cNvSpPr txBox="1"/>
          <p:nvPr/>
        </p:nvSpPr>
        <p:spPr>
          <a:xfrm>
            <a:off x="3556001" y="2922691"/>
            <a:ext cx="1134533" cy="27699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Next campaign</a:t>
            </a:r>
          </a:p>
        </p:txBody>
      </p: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65A2409A-905A-462E-9DA0-4D722E913B47}"/>
              </a:ext>
            </a:extLst>
          </p:cNvPr>
          <p:cNvCxnSpPr/>
          <p:nvPr/>
        </p:nvCxnSpPr>
        <p:spPr>
          <a:xfrm>
            <a:off x="4690534" y="3064933"/>
            <a:ext cx="438679" cy="169334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1253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16D91-E84B-4B2D-9599-4DC125990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B2282-8051-48B0-A319-5D52F8956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09196"/>
            <a:ext cx="8672513" cy="4987867"/>
          </a:xfrm>
        </p:spPr>
        <p:txBody>
          <a:bodyPr>
            <a:normAutofit/>
          </a:bodyPr>
          <a:lstStyle/>
          <a:p>
            <a:r>
              <a:rPr lang="en-US" dirty="0"/>
              <a:t>Tremendous momentum and progress on RLS development</a:t>
            </a:r>
          </a:p>
          <a:p>
            <a:r>
              <a:rPr lang="en-US" dirty="0"/>
              <a:t>We understand the steps required to achieve CD-2/3a</a:t>
            </a:r>
          </a:p>
          <a:p>
            <a:pPr lvl="1"/>
            <a:r>
              <a:rPr lang="en-US" dirty="0"/>
              <a:t>Next major PM efforts are:</a:t>
            </a:r>
          </a:p>
          <a:p>
            <a:pPr lvl="2"/>
            <a:r>
              <a:rPr lang="en-US" dirty="0"/>
              <a:t>Resource loading remainder of RLS</a:t>
            </a:r>
          </a:p>
          <a:p>
            <a:pPr lvl="2"/>
            <a:r>
              <a:rPr lang="en-US" dirty="0"/>
              <a:t>Aligning with funding profile</a:t>
            </a:r>
          </a:p>
          <a:p>
            <a:pPr lvl="2"/>
            <a:r>
              <a:rPr lang="en-US" dirty="0"/>
              <a:t>Updating BOEs</a:t>
            </a:r>
          </a:p>
          <a:p>
            <a:pPr lvl="2"/>
            <a:r>
              <a:rPr lang="en-US" dirty="0"/>
              <a:t>Implementing formal change control, EVMS monthly </a:t>
            </a:r>
            <a:r>
              <a:rPr lang="en-US" dirty="0" err="1"/>
              <a:t>statusing</a:t>
            </a:r>
            <a:r>
              <a:rPr lang="en-US" dirty="0"/>
              <a:t> and reporting</a:t>
            </a:r>
          </a:p>
          <a:p>
            <a:r>
              <a:rPr lang="en-US" dirty="0"/>
              <a:t>Much work to do, but on track for June 2019 CD-2/3a ESAAB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A2B98-AC56-4CD4-9891-B9DAD5812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201EB0-64B4-457B-89FC-D6BF1871FF3A}" type="datetime1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12/3/2018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BA7453-DBEA-456A-BF75-3ABCACE38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078CA2-75EA-4F42-B0AF-FB097537354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061305-5FB6-4EA8-BF01-7122FC92AC90}"/>
              </a:ext>
            </a:extLst>
          </p:cNvPr>
          <p:cNvSpPr txBox="1"/>
          <p:nvPr/>
        </p:nvSpPr>
        <p:spPr>
          <a:xfrm>
            <a:off x="2695112" y="5866891"/>
            <a:ext cx="3739487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</a:rPr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94040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D9253-5941-47FD-8CBD-C1A44BA76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01EB0-64B4-457B-89FC-D6BF1871FF3A}" type="datetime1">
              <a:rPr lang="en-US" altLang="en-US" smtClean="0"/>
              <a:t>12/3/2018</a:t>
            </a:fld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21A8DF-3F5B-43E8-8AFF-D69191CA3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16</a:t>
            </a:fld>
            <a:endParaRPr lang="en-US" alt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92A80C1-4A22-4B21-AC37-2CE7881BF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</p:spPr>
        <p:txBody>
          <a:bodyPr/>
          <a:lstStyle/>
          <a:p>
            <a:r>
              <a:rPr lang="en-US" dirty="0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4263289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16D91-E84B-4B2D-9599-4DC125990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Management Progress since Feb. 2018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B2282-8051-48B0-A319-5D52F8956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Expanded project management office functions and staffing</a:t>
            </a:r>
          </a:p>
          <a:p>
            <a:r>
              <a:rPr lang="en-US" dirty="0"/>
              <a:t>Co-located project management team</a:t>
            </a:r>
          </a:p>
          <a:p>
            <a:r>
              <a:rPr lang="en-US" dirty="0"/>
              <a:t>Resource Loaded Schedule Development</a:t>
            </a:r>
          </a:p>
          <a:p>
            <a:pPr lvl="1"/>
            <a:r>
              <a:rPr lang="en-US" dirty="0"/>
              <a:t>Extensive efforts with L2/L3/CAMs to develop CD-2 level schedule</a:t>
            </a:r>
          </a:p>
          <a:p>
            <a:pPr lvl="1"/>
            <a:r>
              <a:rPr lang="en-US" dirty="0"/>
              <a:t>Incorporated international partner deliverables and schedules into RLS</a:t>
            </a:r>
          </a:p>
          <a:p>
            <a:pPr lvl="1"/>
            <a:r>
              <a:rPr lang="en-US" dirty="0"/>
              <a:t>Updated BOE format and instructions</a:t>
            </a:r>
          </a:p>
          <a:p>
            <a:r>
              <a:rPr lang="en-US" dirty="0"/>
              <a:t>Increased engagement with procurement department</a:t>
            </a:r>
          </a:p>
          <a:p>
            <a:r>
              <a:rPr lang="en-US" dirty="0"/>
              <a:t>International partners contributed to risk workshop (July 2018)</a:t>
            </a:r>
          </a:p>
          <a:p>
            <a:r>
              <a:rPr lang="en-US" dirty="0"/>
              <a:t>Supported CD-1 ESAAB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A2B98-AC56-4CD4-9891-B9DAD5812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01EB0-64B4-457B-89FC-D6BF1871FF3A}" type="datetime1">
              <a:rPr lang="en-US" altLang="en-US" smtClean="0"/>
              <a:t>12/3/2018</a:t>
            </a:fld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BA7453-DBEA-456A-BF75-3ABCACE38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87887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CBEEA-ACDF-45E4-8F3D-9EB5DB9FF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CD-2 Requirements (DOE O 413.3b)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80299BF-FF8A-4947-BD2D-1476659246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2724643"/>
              </p:ext>
            </p:extLst>
          </p:nvPr>
        </p:nvGraphicFramePr>
        <p:xfrm>
          <a:off x="249238" y="747382"/>
          <a:ext cx="8672512" cy="5029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68128">
                  <a:extLst>
                    <a:ext uri="{9D8B030D-6E8A-4147-A177-3AD203B41FA5}">
                      <a16:colId xmlns:a16="http://schemas.microsoft.com/office/drawing/2014/main" val="266803078"/>
                    </a:ext>
                  </a:extLst>
                </a:gridCol>
                <a:gridCol w="2168128">
                  <a:extLst>
                    <a:ext uri="{9D8B030D-6E8A-4147-A177-3AD203B41FA5}">
                      <a16:colId xmlns:a16="http://schemas.microsoft.com/office/drawing/2014/main" val="4205327838"/>
                    </a:ext>
                  </a:extLst>
                </a:gridCol>
                <a:gridCol w="2168128">
                  <a:extLst>
                    <a:ext uri="{9D8B030D-6E8A-4147-A177-3AD203B41FA5}">
                      <a16:colId xmlns:a16="http://schemas.microsoft.com/office/drawing/2014/main" val="1308558701"/>
                    </a:ext>
                  </a:extLst>
                </a:gridCol>
                <a:gridCol w="2168128">
                  <a:extLst>
                    <a:ext uri="{9D8B030D-6E8A-4147-A177-3AD203B41FA5}">
                      <a16:colId xmlns:a16="http://schemas.microsoft.com/office/drawing/2014/main" val="15734245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CD-2 Deliverable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Planned Completion Date for CD-2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9348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Approve an updated </a:t>
                      </a:r>
                      <a:r>
                        <a:rPr lang="en-US" b="1" dirty="0"/>
                        <a:t>Acquisition Strategy</a:t>
                      </a:r>
                      <a:r>
                        <a:rPr lang="en-US" dirty="0"/>
                        <a:t>, if there are any major changes to the acquisition approach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Current version prepared for CD-1 July 2018.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FPD advises that AS does not need to be updated for CD-2.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826498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Approve updated </a:t>
                      </a:r>
                      <a:r>
                        <a:rPr lang="en-US" b="1" dirty="0"/>
                        <a:t>Project Execution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Current version prepared for CD-1 July 2018.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Submit April 2019.  Complete with signatures for ESAAB (August 2019)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Update KPPs, cost/schedule estimates, funding profile, tailoring strategy, international agreements, risks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548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Establish a </a:t>
                      </a:r>
                      <a:r>
                        <a:rPr lang="en-US" b="1" dirty="0"/>
                        <a:t>Performance Baseline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Plan to establish internal baseline Feb.2019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Final baseline officially established at CD-2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This is probably our biggest management hurdle to CD-2.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1844547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8026B4-BD43-4140-8AEA-3A82A6C8E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01EB0-64B4-457B-89FC-D6BF1871FF3A}" type="datetime1">
              <a:rPr lang="en-US" altLang="en-US" smtClean="0"/>
              <a:t>12/3/2018</a:t>
            </a:fld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DF475A-5780-4EED-99C9-199076BAB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49340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CBEEA-ACDF-45E4-8F3D-9EB5DB9FF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CD-2 Requirements (DOE O 413.3b)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80299BF-FF8A-4947-BD2D-1476659246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7383195"/>
              </p:ext>
            </p:extLst>
          </p:nvPr>
        </p:nvGraphicFramePr>
        <p:xfrm>
          <a:off x="249238" y="747382"/>
          <a:ext cx="8672512" cy="5669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68128">
                  <a:extLst>
                    <a:ext uri="{9D8B030D-6E8A-4147-A177-3AD203B41FA5}">
                      <a16:colId xmlns:a16="http://schemas.microsoft.com/office/drawing/2014/main" val="266803078"/>
                    </a:ext>
                  </a:extLst>
                </a:gridCol>
                <a:gridCol w="2168128">
                  <a:extLst>
                    <a:ext uri="{9D8B030D-6E8A-4147-A177-3AD203B41FA5}">
                      <a16:colId xmlns:a16="http://schemas.microsoft.com/office/drawing/2014/main" val="4205327838"/>
                    </a:ext>
                  </a:extLst>
                </a:gridCol>
                <a:gridCol w="2168128">
                  <a:extLst>
                    <a:ext uri="{9D8B030D-6E8A-4147-A177-3AD203B41FA5}">
                      <a16:colId xmlns:a16="http://schemas.microsoft.com/office/drawing/2014/main" val="1308558701"/>
                    </a:ext>
                  </a:extLst>
                </a:gridCol>
                <a:gridCol w="2168128">
                  <a:extLst>
                    <a:ext uri="{9D8B030D-6E8A-4147-A177-3AD203B41FA5}">
                      <a16:colId xmlns:a16="http://schemas.microsoft.com/office/drawing/2014/main" val="15734245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CD-2 Deliverable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Planned Completion Date for CD-2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9348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Develop a </a:t>
                      </a:r>
                      <a:r>
                        <a:rPr lang="en-US" b="1" dirty="0"/>
                        <a:t>Project Management Plan</a:t>
                      </a:r>
                      <a:r>
                        <a:rPr lang="en-US" dirty="0"/>
                        <a:t>, if applicable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Draft version posted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Signed version for CD-2 IPR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826498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Perform a Performance Baseline External Independent Review (EIR) or an </a:t>
                      </a:r>
                      <a:r>
                        <a:rPr lang="en-US" b="1" dirty="0"/>
                        <a:t>Independent Project Review (IPR)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June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548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Complete a </a:t>
                      </a:r>
                      <a:r>
                        <a:rPr lang="en-US" b="1" dirty="0"/>
                        <a:t>Preliminary and/or Final 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First version of Preliminary Design Report prepared.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Design maturity commensurate with CD-2 June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Will be reviewed by P2MAC March 2019.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1844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Employ an </a:t>
                      </a:r>
                      <a:r>
                        <a:rPr lang="en-US" b="1" dirty="0"/>
                        <a:t>Earned Value Management System </a:t>
                      </a:r>
                      <a:r>
                        <a:rPr lang="en-US" dirty="0"/>
                        <a:t>compliant with EIA-748C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FRA has compliant EVMS, maintained by OPSS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Implement EVMS </a:t>
                      </a:r>
                      <a:r>
                        <a:rPr lang="en-US" dirty="0" err="1"/>
                        <a:t>statusing</a:t>
                      </a:r>
                      <a:r>
                        <a:rPr lang="en-US" dirty="0"/>
                        <a:t> and reporting 01-Feb-2019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Requires completion of internal baseline before implementing EVMS on PIP-II.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4126995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8026B4-BD43-4140-8AEA-3A82A6C8E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01EB0-64B4-457B-89FC-D6BF1871FF3A}" type="datetime1">
              <a:rPr lang="en-US" altLang="en-US" smtClean="0"/>
              <a:t>12/3/2018</a:t>
            </a:fld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DF475A-5780-4EED-99C9-199076BAB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26914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CBEEA-ACDF-45E4-8F3D-9EB5DB9FF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CD-2 Requirements (DOE O 413.3b)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80299BF-FF8A-4947-BD2D-1476659246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1420990"/>
              </p:ext>
            </p:extLst>
          </p:nvPr>
        </p:nvGraphicFramePr>
        <p:xfrm>
          <a:off x="249238" y="747382"/>
          <a:ext cx="8672512" cy="46634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68128">
                  <a:extLst>
                    <a:ext uri="{9D8B030D-6E8A-4147-A177-3AD203B41FA5}">
                      <a16:colId xmlns:a16="http://schemas.microsoft.com/office/drawing/2014/main" val="266803078"/>
                    </a:ext>
                  </a:extLst>
                </a:gridCol>
                <a:gridCol w="2168128">
                  <a:extLst>
                    <a:ext uri="{9D8B030D-6E8A-4147-A177-3AD203B41FA5}">
                      <a16:colId xmlns:a16="http://schemas.microsoft.com/office/drawing/2014/main" val="4205327838"/>
                    </a:ext>
                  </a:extLst>
                </a:gridCol>
                <a:gridCol w="2168128">
                  <a:extLst>
                    <a:ext uri="{9D8B030D-6E8A-4147-A177-3AD203B41FA5}">
                      <a16:colId xmlns:a16="http://schemas.microsoft.com/office/drawing/2014/main" val="1308558701"/>
                    </a:ext>
                  </a:extLst>
                </a:gridCol>
                <a:gridCol w="2168128">
                  <a:extLst>
                    <a:ext uri="{9D8B030D-6E8A-4147-A177-3AD203B41FA5}">
                      <a16:colId xmlns:a16="http://schemas.microsoft.com/office/drawing/2014/main" val="15734245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CD-2 Deliverable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Planned Completion Date for CD-2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9348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For projects with a TPC ≥ $100M, the </a:t>
                      </a:r>
                      <a:r>
                        <a:rPr lang="en-US" b="1" dirty="0"/>
                        <a:t>PMRC</a:t>
                      </a:r>
                      <a:r>
                        <a:rPr lang="en-US" dirty="0"/>
                        <a:t> will review and analyze the CD and make recommendations to the ESAAB, CE, or PME, as applicable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July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826498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Conduct a </a:t>
                      </a:r>
                      <a:r>
                        <a:rPr lang="en-US" b="1" dirty="0"/>
                        <a:t>Project Definition Rating Index Analysis</a:t>
                      </a:r>
                      <a:r>
                        <a:rPr lang="en-US" dirty="0"/>
                        <a:t>, as appropriate, for projects with a TPC ≥ $100M.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Advised that SC does not use PDRI.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548703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8026B4-BD43-4140-8AEA-3A82A6C8E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01EB0-64B4-457B-89FC-D6BF1871FF3A}" type="datetime1">
              <a:rPr lang="en-US" altLang="en-US" smtClean="0"/>
              <a:t>12/3/2018</a:t>
            </a:fld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DF475A-5780-4EED-99C9-199076BAB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10371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CBEEA-ACDF-45E4-8F3D-9EB5DB9FF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CD-2 Requirements (DOE O 413.3b)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80299BF-FF8A-4947-BD2D-1476659246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3023218"/>
              </p:ext>
            </p:extLst>
          </p:nvPr>
        </p:nvGraphicFramePr>
        <p:xfrm>
          <a:off x="249238" y="747382"/>
          <a:ext cx="8672512" cy="57607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68128">
                  <a:extLst>
                    <a:ext uri="{9D8B030D-6E8A-4147-A177-3AD203B41FA5}">
                      <a16:colId xmlns:a16="http://schemas.microsoft.com/office/drawing/2014/main" val="266803078"/>
                    </a:ext>
                  </a:extLst>
                </a:gridCol>
                <a:gridCol w="2168128">
                  <a:extLst>
                    <a:ext uri="{9D8B030D-6E8A-4147-A177-3AD203B41FA5}">
                      <a16:colId xmlns:a16="http://schemas.microsoft.com/office/drawing/2014/main" val="4205327838"/>
                    </a:ext>
                  </a:extLst>
                </a:gridCol>
                <a:gridCol w="2168128">
                  <a:extLst>
                    <a:ext uri="{9D8B030D-6E8A-4147-A177-3AD203B41FA5}">
                      <a16:colId xmlns:a16="http://schemas.microsoft.com/office/drawing/2014/main" val="1308558701"/>
                    </a:ext>
                  </a:extLst>
                </a:gridCol>
                <a:gridCol w="2168128">
                  <a:extLst>
                    <a:ext uri="{9D8B030D-6E8A-4147-A177-3AD203B41FA5}">
                      <a16:colId xmlns:a16="http://schemas.microsoft.com/office/drawing/2014/main" val="15734245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CD-2 Deliverable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Planned Completion Date for CD-2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934833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Issue the final Environmental Impact Statement or Environmental Assessment and </a:t>
                      </a:r>
                      <a:r>
                        <a:rPr lang="en-US" b="1" dirty="0"/>
                        <a:t>Finding of No Significant Impact</a:t>
                      </a:r>
                      <a:r>
                        <a:rPr lang="en-US" dirty="0"/>
                        <a:t>,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Public comments close 15-Nov-2018. No significant comments yet, just encouragement to proceed.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On schedule to receive FONSI Dec. 2018.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548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For Major System Projects, or first-of-a-kind engineering endeavors, conduct a </a:t>
                      </a:r>
                      <a:r>
                        <a:rPr lang="en-US" b="1" dirty="0"/>
                        <a:t>Technology Readiness Assessment </a:t>
                      </a:r>
                      <a:r>
                        <a:rPr lang="en-US" dirty="0"/>
                        <a:t>and develop a Technology Maturation Plan, as appropriate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Investigated TRA, but OHEP suggested using alternate means of representing design maturity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1844547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8026B4-BD43-4140-8AEA-3A82A6C8E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01EB0-64B4-457B-89FC-D6BF1871FF3A}" type="datetime1">
              <a:rPr lang="en-US" altLang="en-US" smtClean="0"/>
              <a:t>12/3/2018</a:t>
            </a:fld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DF475A-5780-4EED-99C9-199076BAB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29335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CBEEA-ACDF-45E4-8F3D-9EB5DB9FF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CD-2 Requirements (DOE O 413.3b)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80299BF-FF8A-4947-BD2D-1476659246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8926801"/>
              </p:ext>
            </p:extLst>
          </p:nvPr>
        </p:nvGraphicFramePr>
        <p:xfrm>
          <a:off x="249238" y="747382"/>
          <a:ext cx="8672512" cy="2743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68128">
                  <a:extLst>
                    <a:ext uri="{9D8B030D-6E8A-4147-A177-3AD203B41FA5}">
                      <a16:colId xmlns:a16="http://schemas.microsoft.com/office/drawing/2014/main" val="266803078"/>
                    </a:ext>
                  </a:extLst>
                </a:gridCol>
                <a:gridCol w="2168128">
                  <a:extLst>
                    <a:ext uri="{9D8B030D-6E8A-4147-A177-3AD203B41FA5}">
                      <a16:colId xmlns:a16="http://schemas.microsoft.com/office/drawing/2014/main" val="4205327838"/>
                    </a:ext>
                  </a:extLst>
                </a:gridCol>
                <a:gridCol w="2168128">
                  <a:extLst>
                    <a:ext uri="{9D8B030D-6E8A-4147-A177-3AD203B41FA5}">
                      <a16:colId xmlns:a16="http://schemas.microsoft.com/office/drawing/2014/main" val="1308558701"/>
                    </a:ext>
                  </a:extLst>
                </a:gridCol>
                <a:gridCol w="2168128">
                  <a:extLst>
                    <a:ext uri="{9D8B030D-6E8A-4147-A177-3AD203B41FA5}">
                      <a16:colId xmlns:a16="http://schemas.microsoft.com/office/drawing/2014/main" val="15734245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CD-2 Deliverable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Planned Completion Date for CD-2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934833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Prepare a </a:t>
                      </a:r>
                      <a:r>
                        <a:rPr lang="en-US" b="1" dirty="0"/>
                        <a:t>Hazard Analysis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Draft posted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Feb.2019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known issues.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548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Determine that the </a:t>
                      </a:r>
                      <a:r>
                        <a:rPr lang="en-US" b="1" dirty="0"/>
                        <a:t>Quality Assurance Program </a:t>
                      </a:r>
                      <a:r>
                        <a:rPr lang="en-US" dirty="0"/>
                        <a:t>is acceptable and continues to apply.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Draft posted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Mar.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Primary challenge is addressing international partner aspects.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1844547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8026B4-BD43-4140-8AEA-3A82A6C8E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01EB0-64B4-457B-89FC-D6BF1871FF3A}" type="datetime1">
              <a:rPr lang="en-US" altLang="en-US" smtClean="0"/>
              <a:t>12/3/2018</a:t>
            </a:fld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DF475A-5780-4EED-99C9-199076BAB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8757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CBEEA-ACDF-45E4-8F3D-9EB5DB9FF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Typical Expectations for CD-2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80299BF-FF8A-4947-BD2D-1476659246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5654324"/>
              </p:ext>
            </p:extLst>
          </p:nvPr>
        </p:nvGraphicFramePr>
        <p:xfrm>
          <a:off x="249238" y="747382"/>
          <a:ext cx="8672512" cy="5669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68128">
                  <a:extLst>
                    <a:ext uri="{9D8B030D-6E8A-4147-A177-3AD203B41FA5}">
                      <a16:colId xmlns:a16="http://schemas.microsoft.com/office/drawing/2014/main" val="266803078"/>
                    </a:ext>
                  </a:extLst>
                </a:gridCol>
                <a:gridCol w="2168128">
                  <a:extLst>
                    <a:ext uri="{9D8B030D-6E8A-4147-A177-3AD203B41FA5}">
                      <a16:colId xmlns:a16="http://schemas.microsoft.com/office/drawing/2014/main" val="4205327838"/>
                    </a:ext>
                  </a:extLst>
                </a:gridCol>
                <a:gridCol w="2168128">
                  <a:extLst>
                    <a:ext uri="{9D8B030D-6E8A-4147-A177-3AD203B41FA5}">
                      <a16:colId xmlns:a16="http://schemas.microsoft.com/office/drawing/2014/main" val="1308558701"/>
                    </a:ext>
                  </a:extLst>
                </a:gridCol>
                <a:gridCol w="2168128">
                  <a:extLst>
                    <a:ext uri="{9D8B030D-6E8A-4147-A177-3AD203B41FA5}">
                      <a16:colId xmlns:a16="http://schemas.microsoft.com/office/drawing/2014/main" val="15734245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CD-2 Deliverable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Planned Completion Date for CD-2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9348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Risk Monte Carlo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Updating risk register now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March 2019.  Priority is RLS/EVMS.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Need updated risk register, RLS before performing monte </a:t>
                      </a:r>
                      <a:r>
                        <a:rPr lang="en-US" dirty="0" err="1"/>
                        <a:t>carlo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1844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Updated BOEs including recent quotes for large procurements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Updating now. Detailed instructions provided to CAMs.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Feb.2019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512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Assumptions Document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Updating now.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Jan.2019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Several details to work out between project and other </a:t>
                      </a:r>
                      <a:r>
                        <a:rPr lang="en-US" dirty="0" err="1"/>
                        <a:t>Fermilab</a:t>
                      </a:r>
                      <a:r>
                        <a:rPr lang="en-US" dirty="0"/>
                        <a:t> organizations.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7851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Scope Contingency Identified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Revised KPPs.  Identifying associated scope contingency now.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Feb.2019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First priority is completing baseline RLS.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582528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8026B4-BD43-4140-8AEA-3A82A6C8E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01EB0-64B4-457B-89FC-D6BF1871FF3A}" type="datetime1">
              <a:rPr lang="en-US" altLang="en-US" smtClean="0"/>
              <a:t>12/3/2018</a:t>
            </a:fld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DF475A-5780-4EED-99C9-199076BAB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27044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CBEEA-ACDF-45E4-8F3D-9EB5DB9FF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Typical Expectations for CD-2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80299BF-FF8A-4947-BD2D-1476659246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3806926"/>
              </p:ext>
            </p:extLst>
          </p:nvPr>
        </p:nvGraphicFramePr>
        <p:xfrm>
          <a:off x="249238" y="747382"/>
          <a:ext cx="8672512" cy="35661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68128">
                  <a:extLst>
                    <a:ext uri="{9D8B030D-6E8A-4147-A177-3AD203B41FA5}">
                      <a16:colId xmlns:a16="http://schemas.microsoft.com/office/drawing/2014/main" val="266803078"/>
                    </a:ext>
                  </a:extLst>
                </a:gridCol>
                <a:gridCol w="2168128">
                  <a:extLst>
                    <a:ext uri="{9D8B030D-6E8A-4147-A177-3AD203B41FA5}">
                      <a16:colId xmlns:a16="http://schemas.microsoft.com/office/drawing/2014/main" val="4205327838"/>
                    </a:ext>
                  </a:extLst>
                </a:gridCol>
                <a:gridCol w="2168128">
                  <a:extLst>
                    <a:ext uri="{9D8B030D-6E8A-4147-A177-3AD203B41FA5}">
                      <a16:colId xmlns:a16="http://schemas.microsoft.com/office/drawing/2014/main" val="1308558701"/>
                    </a:ext>
                  </a:extLst>
                </a:gridCol>
                <a:gridCol w="2168128">
                  <a:extLst>
                    <a:ext uri="{9D8B030D-6E8A-4147-A177-3AD203B41FA5}">
                      <a16:colId xmlns:a16="http://schemas.microsoft.com/office/drawing/2014/main" val="15734245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CD-2 Deliverable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Planned Completion Date for CD-2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934833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Configuration Management Plan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Just started.  Have several examples.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Jan.2019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Primary challenge is addressing international partner aspects.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548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Procurement Management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CD-1 version exists.  Will be updated by new procurement manager.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Feb.2019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 known issues with concepts, but list of notable procurements will require an update.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1844547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8026B4-BD43-4140-8AEA-3A82A6C8E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01EB0-64B4-457B-89FC-D6BF1871FF3A}" type="datetime1">
              <a:rPr lang="en-US" altLang="en-US" smtClean="0"/>
              <a:t>12/3/2018</a:t>
            </a:fld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DF475A-5780-4EED-99C9-199076BAB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56854331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NAL_PowerPoint_4x3_100716 [Read-Only]" id="{B81737F8-D419-4D0C-9352-DF10F5D39923}" vid="{3CF56E4B-1339-4923-B68D-C89D45FFEC3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31416</TotalTime>
  <Words>932</Words>
  <Application>Microsoft Office PowerPoint</Application>
  <PresentationFormat>On-screen Show (4:3)</PresentationFormat>
  <Paragraphs>185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MS PGothic</vt:lpstr>
      <vt:lpstr>Arial</vt:lpstr>
      <vt:lpstr>Calibri</vt:lpstr>
      <vt:lpstr>Geneva</vt:lpstr>
      <vt:lpstr>Helvetica</vt:lpstr>
      <vt:lpstr>Fermilab_PPT_090815</vt:lpstr>
      <vt:lpstr>PowerPoint Presentation</vt:lpstr>
      <vt:lpstr>Project Management Progress since Feb. 2018</vt:lpstr>
      <vt:lpstr>CD-2 Requirements (DOE O 413.3b)</vt:lpstr>
      <vt:lpstr>CD-2 Requirements (DOE O 413.3b)</vt:lpstr>
      <vt:lpstr>CD-2 Requirements (DOE O 413.3b)</vt:lpstr>
      <vt:lpstr>CD-2 Requirements (DOE O 413.3b)</vt:lpstr>
      <vt:lpstr>CD-2 Requirements (DOE O 413.3b)</vt:lpstr>
      <vt:lpstr>Other Typical Expectations for CD-2</vt:lpstr>
      <vt:lpstr>Other Typical Expectations for CD-2</vt:lpstr>
      <vt:lpstr>PIP-II Specific Requirements for CD-2</vt:lpstr>
      <vt:lpstr>Cryoplant Building Schedule</vt:lpstr>
      <vt:lpstr>RLS Detailed Status as of 11-May-2018</vt:lpstr>
      <vt:lpstr>RLS Detailed Status Today</vt:lpstr>
      <vt:lpstr>CD-2 Preparation Schedule</vt:lpstr>
      <vt:lpstr>Summary</vt:lpstr>
      <vt:lpstr>END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Marc L. Kaducak x5192 13409N</cp:lastModifiedBy>
  <cp:revision>325</cp:revision>
  <cp:lastPrinted>2014-01-20T19:40:21Z</cp:lastPrinted>
  <dcterms:created xsi:type="dcterms:W3CDTF">2014-01-03T20:18:13Z</dcterms:created>
  <dcterms:modified xsi:type="dcterms:W3CDTF">2018-12-04T01:50:47Z</dcterms:modified>
</cp:coreProperties>
</file>