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25"/>
  </p:notesMasterIdLst>
  <p:handoutMasterIdLst>
    <p:handoutMasterId r:id="rId26"/>
  </p:handoutMasterIdLst>
  <p:sldIdLst>
    <p:sldId id="581" r:id="rId2"/>
    <p:sldId id="582" r:id="rId3"/>
    <p:sldId id="639" r:id="rId4"/>
    <p:sldId id="583" r:id="rId5"/>
    <p:sldId id="584" r:id="rId6"/>
    <p:sldId id="627" r:id="rId7"/>
    <p:sldId id="585" r:id="rId8"/>
    <p:sldId id="586" r:id="rId9"/>
    <p:sldId id="587" r:id="rId10"/>
    <p:sldId id="635" r:id="rId11"/>
    <p:sldId id="636" r:id="rId12"/>
    <p:sldId id="588" r:id="rId13"/>
    <p:sldId id="633" r:id="rId14"/>
    <p:sldId id="638" r:id="rId15"/>
    <p:sldId id="621" r:id="rId16"/>
    <p:sldId id="628" r:id="rId17"/>
    <p:sldId id="630" r:id="rId18"/>
    <p:sldId id="589" r:id="rId19"/>
    <p:sldId id="615" r:id="rId20"/>
    <p:sldId id="590" r:id="rId21"/>
    <p:sldId id="640" r:id="rId22"/>
    <p:sldId id="616" r:id="rId23"/>
    <p:sldId id="591" r:id="rId24"/>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initials="LM" lastIdx="5" clrIdx="0">
    <p:extLst>
      <p:ext uri="{19B8F6BF-5375-455C-9EA6-DF929625EA0E}">
        <p15:presenceInfo xmlns:p15="http://schemas.microsoft.com/office/powerpoint/2012/main" userId="Lia Merm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C70F62"/>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94660"/>
  </p:normalViewPr>
  <p:slideViewPr>
    <p:cSldViewPr snapToGrid="0" snapToObjects="1" showGuides="1">
      <p:cViewPr varScale="1">
        <p:scale>
          <a:sx n="94" d="100"/>
          <a:sy n="94" d="100"/>
        </p:scale>
        <p:origin x="692" y="7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120" d="100"/>
        <a:sy n="120" d="100"/>
      </p:scale>
      <p:origin x="0" y="-4032"/>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12/05/2018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12/05/2018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12/05/2018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 </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12/05/2018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12/05/2018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12/05/2018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17761" y="840137"/>
            <a:ext cx="9189720" cy="3303368"/>
          </a:xfrm>
          <a:prstGeom prst="rect">
            <a:avLst/>
          </a:prstGeom>
        </p:spPr>
      </p:pic>
    </p:spTree>
    <p:extLst>
      <p:ext uri="{BB962C8B-B14F-4D97-AF65-F5344CB8AC3E}">
        <p14:creationId xmlns:p14="http://schemas.microsoft.com/office/powerpoint/2010/main" val="396747724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31221" y="6516970"/>
            <a:ext cx="1076325" cy="241300"/>
          </a:xfrm>
        </p:spPr>
        <p:txBody>
          <a:bodyPr/>
          <a:lstStyle>
            <a:lvl1pPr>
              <a:defRPr/>
            </a:lvl1pPr>
          </a:lstStyle>
          <a:p>
            <a:r>
              <a:rPr lang="en-US" altLang="en-US"/>
              <a:t>12/05/2018</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endParaRPr lang="en-US" b="1" dirty="0"/>
          </a:p>
          <a:p>
            <a:pPr>
              <a:defRPr/>
            </a:pP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330926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12/05/2018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4"/>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openxmlformats.org/officeDocument/2006/relationships/image" Target="../media/image140.png"/><Relationship Id="rId4" Type="http://schemas.openxmlformats.org/officeDocument/2006/relationships/image" Target="../media/image1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945E882-FC58-43CF-8A93-57E3E35DAF98}"/>
              </a:ext>
            </a:extLst>
          </p:cNvPr>
          <p:cNvSpPr>
            <a:spLocks noGrp="1"/>
          </p:cNvSpPr>
          <p:nvPr>
            <p:ph type="body" sz="quarter" idx="11"/>
          </p:nvPr>
        </p:nvSpPr>
        <p:spPr>
          <a:xfrm>
            <a:off x="219719" y="4133319"/>
            <a:ext cx="8667106" cy="1003049"/>
          </a:xfrm>
        </p:spPr>
        <p:txBody>
          <a:bodyPr>
            <a:normAutofit/>
          </a:bodyPr>
          <a:lstStyle/>
          <a:p>
            <a:r>
              <a:rPr lang="en-US" dirty="0"/>
              <a:t>WBS121.04.06 – Beam Commissioning</a:t>
            </a:r>
          </a:p>
          <a:p>
            <a:r>
              <a:rPr lang="en-US" sz="1800" dirty="0"/>
              <a:t>SC2 Accelerator Complex Upgrades, Linac Install. and Comm.</a:t>
            </a:r>
          </a:p>
        </p:txBody>
      </p:sp>
      <p:sp>
        <p:nvSpPr>
          <p:cNvPr id="8" name="Text Placeholder 7">
            <a:extLst>
              <a:ext uri="{FF2B5EF4-FFF2-40B4-BE49-F238E27FC236}">
                <a16:creationId xmlns:a16="http://schemas.microsoft.com/office/drawing/2014/main" id="{706E3073-2A0B-4F90-9542-2C3154C13E9F}"/>
              </a:ext>
            </a:extLst>
          </p:cNvPr>
          <p:cNvSpPr>
            <a:spLocks noGrp="1"/>
          </p:cNvSpPr>
          <p:nvPr>
            <p:ph type="body" sz="quarter" idx="10"/>
          </p:nvPr>
        </p:nvSpPr>
        <p:spPr>
          <a:xfrm>
            <a:off x="219719" y="5136368"/>
            <a:ext cx="4941110" cy="1529241"/>
          </a:xfrm>
        </p:spPr>
        <p:txBody>
          <a:bodyPr/>
          <a:lstStyle/>
          <a:p>
            <a:r>
              <a:rPr lang="en-US" dirty="0"/>
              <a:t>Fernanda G. Garcia</a:t>
            </a:r>
          </a:p>
          <a:p>
            <a:r>
              <a:rPr lang="en-US" dirty="0"/>
              <a:t>PIP-II IPR</a:t>
            </a:r>
          </a:p>
          <a:p>
            <a:r>
              <a:rPr lang="en-US" dirty="0"/>
              <a:t>4-6 December 2018</a:t>
            </a:r>
          </a:p>
          <a:p>
            <a:endParaRPr lang="en-US" dirty="0"/>
          </a:p>
        </p:txBody>
      </p:sp>
    </p:spTree>
    <p:extLst>
      <p:ext uri="{BB962C8B-B14F-4D97-AF65-F5344CB8AC3E}">
        <p14:creationId xmlns:p14="http://schemas.microsoft.com/office/powerpoint/2010/main" val="397065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D558-A016-4233-8CA8-52516AEAF62C}"/>
              </a:ext>
            </a:extLst>
          </p:cNvPr>
          <p:cNvSpPr>
            <a:spLocks noGrp="1"/>
          </p:cNvSpPr>
          <p:nvPr>
            <p:ph type="title"/>
          </p:nvPr>
        </p:nvSpPr>
        <p:spPr>
          <a:xfrm>
            <a:off x="228601" y="263028"/>
            <a:ext cx="8672512" cy="641739"/>
          </a:xfrm>
        </p:spPr>
        <p:txBody>
          <a:bodyPr/>
          <a:lstStyle/>
          <a:p>
            <a:r>
              <a:rPr lang="en-US" dirty="0"/>
              <a:t>Parameters Affecting the Commissioning</a:t>
            </a:r>
            <a:br>
              <a:rPr lang="en-US" dirty="0"/>
            </a:br>
            <a:r>
              <a:rPr lang="en-US" dirty="0"/>
              <a:t>Strategy</a:t>
            </a:r>
          </a:p>
        </p:txBody>
      </p:sp>
      <p:sp>
        <p:nvSpPr>
          <p:cNvPr id="3" name="Content Placeholder 2">
            <a:extLst>
              <a:ext uri="{FF2B5EF4-FFF2-40B4-BE49-F238E27FC236}">
                <a16:creationId xmlns:a16="http://schemas.microsoft.com/office/drawing/2014/main" id="{BA089658-4A98-46F9-A19A-5DF9D4A2FB9D}"/>
              </a:ext>
            </a:extLst>
          </p:cNvPr>
          <p:cNvSpPr>
            <a:spLocks noGrp="1"/>
          </p:cNvSpPr>
          <p:nvPr>
            <p:ph idx="1"/>
          </p:nvPr>
        </p:nvSpPr>
        <p:spPr>
          <a:xfrm>
            <a:off x="222250" y="2907005"/>
            <a:ext cx="8546006" cy="3336274"/>
          </a:xfrm>
        </p:spPr>
        <p:txBody>
          <a:bodyPr>
            <a:normAutofit/>
          </a:bodyPr>
          <a:lstStyle/>
          <a:p>
            <a:r>
              <a:rPr lang="en-US" dirty="0"/>
              <a:t>PIP-II superconducting section starts at 2.1 MeV </a:t>
            </a:r>
          </a:p>
          <a:p>
            <a:pPr lvl="1"/>
            <a:r>
              <a:rPr lang="en-US" sz="2100" dirty="0"/>
              <a:t>Low energy compared to SNS (185 MeV) and  ESS (90 MeV)</a:t>
            </a:r>
          </a:p>
          <a:p>
            <a:pPr lvl="2"/>
            <a:r>
              <a:rPr lang="en-US" sz="1900" dirty="0"/>
              <a:t>SNS/ESS normal conducting section use insertable devices</a:t>
            </a:r>
          </a:p>
          <a:p>
            <a:pPr lvl="1"/>
            <a:r>
              <a:rPr lang="en-US" sz="2100" dirty="0"/>
              <a:t>Large phase advance through low-energy SRF</a:t>
            </a:r>
          </a:p>
          <a:p>
            <a:pPr lvl="2"/>
            <a:r>
              <a:rPr lang="en-US" dirty="0"/>
              <a:t>~10</a:t>
            </a:r>
            <a:r>
              <a:rPr lang="el-GR" dirty="0"/>
              <a:t>π</a:t>
            </a:r>
            <a:r>
              <a:rPr lang="en-US" dirty="0"/>
              <a:t> to 185 MeV and ~4</a:t>
            </a:r>
            <a:r>
              <a:rPr lang="el-GR" dirty="0"/>
              <a:t>π</a:t>
            </a:r>
            <a:r>
              <a:rPr lang="en-US" dirty="0"/>
              <a:t> to 800 MeV</a:t>
            </a:r>
          </a:p>
          <a:p>
            <a:pPr lvl="2"/>
            <a:r>
              <a:rPr lang="en-US" dirty="0"/>
              <a:t>Similar to SNS/ESS for the same energies</a:t>
            </a:r>
          </a:p>
          <a:p>
            <a:r>
              <a:rPr lang="en-US" dirty="0"/>
              <a:t>No insertable devices in SC linac (2.1 – 800 MeV)</a:t>
            </a:r>
          </a:p>
          <a:p>
            <a:pPr lvl="1"/>
            <a:r>
              <a:rPr lang="en-US" sz="2000" dirty="0"/>
              <a:t>Diagnostics: beam position monitors, laser wires, current monitors</a:t>
            </a:r>
          </a:p>
        </p:txBody>
      </p:sp>
      <p:sp>
        <p:nvSpPr>
          <p:cNvPr id="4" name="Date Placeholder 3">
            <a:extLst>
              <a:ext uri="{FF2B5EF4-FFF2-40B4-BE49-F238E27FC236}">
                <a16:creationId xmlns:a16="http://schemas.microsoft.com/office/drawing/2014/main" id="{A6A0A381-A9F8-4CA9-B094-7937435CDDEC}"/>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F05F8E00-19DD-4C14-B17D-EE969E5061C6}"/>
              </a:ext>
            </a:extLst>
          </p:cNvPr>
          <p:cNvSpPr>
            <a:spLocks noGrp="1"/>
          </p:cNvSpPr>
          <p:nvPr>
            <p:ph type="sldNum" sz="quarter" idx="12"/>
          </p:nvPr>
        </p:nvSpPr>
        <p:spPr/>
        <p:txBody>
          <a:bodyPr/>
          <a:lstStyle/>
          <a:p>
            <a:fld id="{D4078CA2-75EA-4F42-B0AF-FB0975373545}" type="slidenum">
              <a:rPr lang="en-US" altLang="en-US" smtClean="0"/>
              <a:pPr/>
              <a:t>10</a:t>
            </a:fld>
            <a:endParaRPr lang="en-US" altLang="en-US" dirty="0"/>
          </a:p>
        </p:txBody>
      </p:sp>
      <p:pic>
        <p:nvPicPr>
          <p:cNvPr id="7" name="Picture 6">
            <a:extLst>
              <a:ext uri="{FF2B5EF4-FFF2-40B4-BE49-F238E27FC236}">
                <a16:creationId xmlns:a16="http://schemas.microsoft.com/office/drawing/2014/main" id="{C8D8CCBF-F6A5-4DDD-8073-BCEC07CB1694}"/>
              </a:ext>
            </a:extLst>
          </p:cNvPr>
          <p:cNvPicPr>
            <a:picLocks noChangeAspect="1"/>
          </p:cNvPicPr>
          <p:nvPr/>
        </p:nvPicPr>
        <p:blipFill>
          <a:blip r:embed="rId2"/>
          <a:stretch>
            <a:fillRect/>
          </a:stretch>
        </p:blipFill>
        <p:spPr>
          <a:xfrm>
            <a:off x="1124712" y="1029296"/>
            <a:ext cx="6089904" cy="1771358"/>
          </a:xfrm>
          <a:prstGeom prst="rect">
            <a:avLst/>
          </a:prstGeom>
        </p:spPr>
      </p:pic>
      <p:sp>
        <p:nvSpPr>
          <p:cNvPr id="8" name="TextBox 7">
            <a:extLst>
              <a:ext uri="{FF2B5EF4-FFF2-40B4-BE49-F238E27FC236}">
                <a16:creationId xmlns:a16="http://schemas.microsoft.com/office/drawing/2014/main" id="{FE71B1A4-485D-4918-A0DD-3D5C27CEDC46}"/>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414662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C551-44BE-4FF6-98CF-A0E83377193D}"/>
              </a:ext>
            </a:extLst>
          </p:cNvPr>
          <p:cNvSpPr>
            <a:spLocks noGrp="1"/>
          </p:cNvSpPr>
          <p:nvPr>
            <p:ph type="title"/>
          </p:nvPr>
        </p:nvSpPr>
        <p:spPr>
          <a:xfrm>
            <a:off x="228601" y="232968"/>
            <a:ext cx="8672512" cy="641739"/>
          </a:xfrm>
        </p:spPr>
        <p:txBody>
          <a:bodyPr/>
          <a:lstStyle/>
          <a:p>
            <a:r>
              <a:rPr lang="en-US" dirty="0"/>
              <a:t>PIP-II Phase Advance Through the SCL</a:t>
            </a:r>
          </a:p>
        </p:txBody>
      </p:sp>
      <p:sp>
        <p:nvSpPr>
          <p:cNvPr id="4" name="Date Placeholder 3">
            <a:extLst>
              <a:ext uri="{FF2B5EF4-FFF2-40B4-BE49-F238E27FC236}">
                <a16:creationId xmlns:a16="http://schemas.microsoft.com/office/drawing/2014/main" id="{8E04379E-F0B2-4095-9C17-D2B4D3F5D1D6}"/>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9F189CDE-3310-41A2-9CE4-9A638E9EE87F}"/>
              </a:ext>
            </a:extLst>
          </p:cNvPr>
          <p:cNvSpPr>
            <a:spLocks noGrp="1"/>
          </p:cNvSpPr>
          <p:nvPr>
            <p:ph type="sldNum" sz="quarter" idx="12"/>
          </p:nvPr>
        </p:nvSpPr>
        <p:spPr/>
        <p:txBody>
          <a:bodyPr/>
          <a:lstStyle/>
          <a:p>
            <a:fld id="{D4078CA2-75EA-4F42-B0AF-FB0975373545}" type="slidenum">
              <a:rPr lang="en-US" altLang="en-US" smtClean="0"/>
              <a:pPr/>
              <a:t>11</a:t>
            </a:fld>
            <a:endParaRPr lang="en-US" altLang="en-US" dirty="0"/>
          </a:p>
        </p:txBody>
      </p:sp>
      <p:grpSp>
        <p:nvGrpSpPr>
          <p:cNvPr id="21" name="Group 20">
            <a:extLst>
              <a:ext uri="{FF2B5EF4-FFF2-40B4-BE49-F238E27FC236}">
                <a16:creationId xmlns:a16="http://schemas.microsoft.com/office/drawing/2014/main" id="{EDE71C0B-5874-4257-B08A-5DE22EAE7D6C}"/>
              </a:ext>
            </a:extLst>
          </p:cNvPr>
          <p:cNvGrpSpPr>
            <a:grpSpLocks noChangeAspect="1"/>
          </p:cNvGrpSpPr>
          <p:nvPr/>
        </p:nvGrpSpPr>
        <p:grpSpPr>
          <a:xfrm>
            <a:off x="106131" y="1375133"/>
            <a:ext cx="4234088" cy="3406010"/>
            <a:chOff x="322569" y="2046056"/>
            <a:chExt cx="4860925" cy="3910254"/>
          </a:xfrm>
        </p:grpSpPr>
        <p:pic>
          <p:nvPicPr>
            <p:cNvPr id="7" name="Picture 6">
              <a:extLst>
                <a:ext uri="{FF2B5EF4-FFF2-40B4-BE49-F238E27FC236}">
                  <a16:creationId xmlns:a16="http://schemas.microsoft.com/office/drawing/2014/main" id="{C3FACE2F-A9B0-4522-BD22-A6F53EF54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569" y="2101225"/>
              <a:ext cx="4860925" cy="3855085"/>
            </a:xfrm>
            <a:prstGeom prst="rect">
              <a:avLst/>
            </a:prstGeom>
            <a:noFill/>
          </p:spPr>
        </p:pic>
        <p:grpSp>
          <p:nvGrpSpPr>
            <p:cNvPr id="8" name="Group 7">
              <a:extLst>
                <a:ext uri="{FF2B5EF4-FFF2-40B4-BE49-F238E27FC236}">
                  <a16:creationId xmlns:a16="http://schemas.microsoft.com/office/drawing/2014/main" id="{95C79A89-873C-4061-A5CC-F05AD748189B}"/>
                </a:ext>
              </a:extLst>
            </p:cNvPr>
            <p:cNvGrpSpPr/>
            <p:nvPr/>
          </p:nvGrpSpPr>
          <p:grpSpPr>
            <a:xfrm>
              <a:off x="1220660" y="2046056"/>
              <a:ext cx="3054139" cy="278765"/>
              <a:chOff x="0" y="0"/>
              <a:chExt cx="3054350" cy="278765"/>
            </a:xfrm>
          </p:grpSpPr>
          <p:sp>
            <p:nvSpPr>
              <p:cNvPr id="11" name="Arrow: Down 10">
                <a:extLst>
                  <a:ext uri="{FF2B5EF4-FFF2-40B4-BE49-F238E27FC236}">
                    <a16:creationId xmlns:a16="http://schemas.microsoft.com/office/drawing/2014/main" id="{748D265A-CAF0-4E50-98B6-79CB8D4DBCB8}"/>
                  </a:ext>
                </a:extLst>
              </p:cNvPr>
              <p:cNvSpPr/>
              <p:nvPr/>
            </p:nvSpPr>
            <p:spPr>
              <a:xfrm>
                <a:off x="0" y="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Arrow: Down 11">
                <a:extLst>
                  <a:ext uri="{FF2B5EF4-FFF2-40B4-BE49-F238E27FC236}">
                    <a16:creationId xmlns:a16="http://schemas.microsoft.com/office/drawing/2014/main" id="{EAD751DC-CC47-40DF-BB97-B40D8C02AC72}"/>
                  </a:ext>
                </a:extLst>
              </p:cNvPr>
              <p:cNvSpPr/>
              <p:nvPr/>
            </p:nvSpPr>
            <p:spPr>
              <a:xfrm>
                <a:off x="330200" y="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Arrow: Down 12">
                <a:extLst>
                  <a:ext uri="{FF2B5EF4-FFF2-40B4-BE49-F238E27FC236}">
                    <a16:creationId xmlns:a16="http://schemas.microsoft.com/office/drawing/2014/main" id="{57D5C30E-9C7D-4348-86DB-B30652B39054}"/>
                  </a:ext>
                </a:extLst>
              </p:cNvPr>
              <p:cNvSpPr/>
              <p:nvPr/>
            </p:nvSpPr>
            <p:spPr>
              <a:xfrm>
                <a:off x="1041400" y="635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Arrow: Down 13">
                <a:extLst>
                  <a:ext uri="{FF2B5EF4-FFF2-40B4-BE49-F238E27FC236}">
                    <a16:creationId xmlns:a16="http://schemas.microsoft.com/office/drawing/2014/main" id="{A81761BA-46FD-4C77-9FC7-23C913E4FD9C}"/>
                  </a:ext>
                </a:extLst>
              </p:cNvPr>
              <p:cNvSpPr/>
              <p:nvPr/>
            </p:nvSpPr>
            <p:spPr>
              <a:xfrm>
                <a:off x="1422400" y="635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Arrow: Down 14">
                <a:extLst>
                  <a:ext uri="{FF2B5EF4-FFF2-40B4-BE49-F238E27FC236}">
                    <a16:creationId xmlns:a16="http://schemas.microsoft.com/office/drawing/2014/main" id="{978D7A48-D249-4C9D-AD64-688F196342F9}"/>
                  </a:ext>
                </a:extLst>
              </p:cNvPr>
              <p:cNvSpPr/>
              <p:nvPr/>
            </p:nvSpPr>
            <p:spPr>
              <a:xfrm>
                <a:off x="1797050" y="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Arrow: Down 15">
                <a:extLst>
                  <a:ext uri="{FF2B5EF4-FFF2-40B4-BE49-F238E27FC236}">
                    <a16:creationId xmlns:a16="http://schemas.microsoft.com/office/drawing/2014/main" id="{EBE316CF-31EE-4032-8F8E-087D4348BEDB}"/>
                  </a:ext>
                </a:extLst>
              </p:cNvPr>
              <p:cNvSpPr/>
              <p:nvPr/>
            </p:nvSpPr>
            <p:spPr>
              <a:xfrm>
                <a:off x="2178050" y="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Arrow: Down 16">
                <a:extLst>
                  <a:ext uri="{FF2B5EF4-FFF2-40B4-BE49-F238E27FC236}">
                    <a16:creationId xmlns:a16="http://schemas.microsoft.com/office/drawing/2014/main" id="{D2C7B626-ABA0-40F2-A69D-6BC81AC3B1DC}"/>
                  </a:ext>
                </a:extLst>
              </p:cNvPr>
              <p:cNvSpPr/>
              <p:nvPr/>
            </p:nvSpPr>
            <p:spPr>
              <a:xfrm>
                <a:off x="2571750" y="635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Arrow: Down 17">
                <a:extLst>
                  <a:ext uri="{FF2B5EF4-FFF2-40B4-BE49-F238E27FC236}">
                    <a16:creationId xmlns:a16="http://schemas.microsoft.com/office/drawing/2014/main" id="{D5A2AAF1-9173-47FE-9643-B888CC4C8434}"/>
                  </a:ext>
                </a:extLst>
              </p:cNvPr>
              <p:cNvSpPr/>
              <p:nvPr/>
            </p:nvSpPr>
            <p:spPr>
              <a:xfrm>
                <a:off x="2940050" y="635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a:extLst>
                  <a:ext uri="{FF2B5EF4-FFF2-40B4-BE49-F238E27FC236}">
                    <a16:creationId xmlns:a16="http://schemas.microsoft.com/office/drawing/2014/main" id="{02B81748-E02F-4BA4-A596-F5D81FEFB03E}"/>
                  </a:ext>
                </a:extLst>
              </p:cNvPr>
              <p:cNvSpPr/>
              <p:nvPr/>
            </p:nvSpPr>
            <p:spPr>
              <a:xfrm>
                <a:off x="241300" y="88900"/>
                <a:ext cx="107950" cy="1333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a:extLst>
                  <a:ext uri="{FF2B5EF4-FFF2-40B4-BE49-F238E27FC236}">
                    <a16:creationId xmlns:a16="http://schemas.microsoft.com/office/drawing/2014/main" id="{1C05274F-9E52-49E3-A400-AA554AD44861}"/>
                  </a:ext>
                </a:extLst>
              </p:cNvPr>
              <p:cNvSpPr/>
              <p:nvPr/>
            </p:nvSpPr>
            <p:spPr>
              <a:xfrm>
                <a:off x="2851150" y="57150"/>
                <a:ext cx="107950" cy="1333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32" name="Group 31">
            <a:extLst>
              <a:ext uri="{FF2B5EF4-FFF2-40B4-BE49-F238E27FC236}">
                <a16:creationId xmlns:a16="http://schemas.microsoft.com/office/drawing/2014/main" id="{EEFAAF6A-255B-4679-A227-935CF513EBE5}"/>
              </a:ext>
            </a:extLst>
          </p:cNvPr>
          <p:cNvGrpSpPr>
            <a:grpSpLocks noChangeAspect="1"/>
          </p:cNvGrpSpPr>
          <p:nvPr/>
        </p:nvGrpSpPr>
        <p:grpSpPr>
          <a:xfrm>
            <a:off x="4400457" y="1400041"/>
            <a:ext cx="4522381" cy="3381102"/>
            <a:chOff x="3906525" y="2036217"/>
            <a:chExt cx="5029200" cy="3680698"/>
          </a:xfrm>
        </p:grpSpPr>
        <p:pic>
          <p:nvPicPr>
            <p:cNvPr id="22" name="Picture 21" descr="C:\Users\asaini\Documents\TraceWin\Work\CWLinac\PIP_II\CDR_Optics\CDR_v_1_2-PIP-II_OpticdDatabase\800MeVLinac\Output\Data\phase_advance_5mA_80_180.png">
              <a:extLst>
                <a:ext uri="{FF2B5EF4-FFF2-40B4-BE49-F238E27FC236}">
                  <a16:creationId xmlns:a16="http://schemas.microsoft.com/office/drawing/2014/main" id="{A67F3D3F-984F-43E1-8B9B-73FCDF6125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6525" y="2101225"/>
              <a:ext cx="5029200" cy="3615690"/>
            </a:xfrm>
            <a:prstGeom prst="rect">
              <a:avLst/>
            </a:prstGeom>
            <a:noFill/>
            <a:ln>
              <a:noFill/>
            </a:ln>
          </p:spPr>
        </p:pic>
        <p:grpSp>
          <p:nvGrpSpPr>
            <p:cNvPr id="23" name="Group 22">
              <a:extLst>
                <a:ext uri="{FF2B5EF4-FFF2-40B4-BE49-F238E27FC236}">
                  <a16:creationId xmlns:a16="http://schemas.microsoft.com/office/drawing/2014/main" id="{DB3170B2-70D3-4F45-86FA-346E9121BB19}"/>
                </a:ext>
              </a:extLst>
            </p:cNvPr>
            <p:cNvGrpSpPr/>
            <p:nvPr/>
          </p:nvGrpSpPr>
          <p:grpSpPr>
            <a:xfrm>
              <a:off x="4691334" y="2036217"/>
              <a:ext cx="3867150" cy="285115"/>
              <a:chOff x="0" y="0"/>
              <a:chExt cx="3867150" cy="285115"/>
            </a:xfrm>
          </p:grpSpPr>
          <p:sp>
            <p:nvSpPr>
              <p:cNvPr id="24" name="Arrow: Down 23">
                <a:extLst>
                  <a:ext uri="{FF2B5EF4-FFF2-40B4-BE49-F238E27FC236}">
                    <a16:creationId xmlns:a16="http://schemas.microsoft.com/office/drawing/2014/main" id="{719F8EB8-058D-404D-B0DE-D345385F3DB6}"/>
                  </a:ext>
                </a:extLst>
              </p:cNvPr>
              <p:cNvSpPr/>
              <p:nvPr/>
            </p:nvSpPr>
            <p:spPr>
              <a:xfrm>
                <a:off x="0" y="635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Arrow: Down 24">
                <a:extLst>
                  <a:ext uri="{FF2B5EF4-FFF2-40B4-BE49-F238E27FC236}">
                    <a16:creationId xmlns:a16="http://schemas.microsoft.com/office/drawing/2014/main" id="{47F05801-09BE-4600-91A8-98DB57DC831C}"/>
                  </a:ext>
                </a:extLst>
              </p:cNvPr>
              <p:cNvSpPr/>
              <p:nvPr/>
            </p:nvSpPr>
            <p:spPr>
              <a:xfrm>
                <a:off x="381000" y="635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Arrow: Down 25">
                <a:extLst>
                  <a:ext uri="{FF2B5EF4-FFF2-40B4-BE49-F238E27FC236}">
                    <a16:creationId xmlns:a16="http://schemas.microsoft.com/office/drawing/2014/main" id="{EA5FAF13-7C2C-4D8F-8DCE-7259775B11D2}"/>
                  </a:ext>
                </a:extLst>
              </p:cNvPr>
              <p:cNvSpPr/>
              <p:nvPr/>
            </p:nvSpPr>
            <p:spPr>
              <a:xfrm>
                <a:off x="793750" y="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Arrow: Down 26">
                <a:extLst>
                  <a:ext uri="{FF2B5EF4-FFF2-40B4-BE49-F238E27FC236}">
                    <a16:creationId xmlns:a16="http://schemas.microsoft.com/office/drawing/2014/main" id="{BEC3E5DA-A3EA-4645-9BCE-51ED0D09ACDA}"/>
                  </a:ext>
                </a:extLst>
              </p:cNvPr>
              <p:cNvSpPr/>
              <p:nvPr/>
            </p:nvSpPr>
            <p:spPr>
              <a:xfrm>
                <a:off x="1377950" y="1270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Arrow: Down 27">
                <a:extLst>
                  <a:ext uri="{FF2B5EF4-FFF2-40B4-BE49-F238E27FC236}">
                    <a16:creationId xmlns:a16="http://schemas.microsoft.com/office/drawing/2014/main" id="{CB95C1DD-58D8-4122-86B8-E0B5A67D3778}"/>
                  </a:ext>
                </a:extLst>
              </p:cNvPr>
              <p:cNvSpPr/>
              <p:nvPr/>
            </p:nvSpPr>
            <p:spPr>
              <a:xfrm>
                <a:off x="1987550" y="1270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Arrow: Down 28">
                <a:extLst>
                  <a:ext uri="{FF2B5EF4-FFF2-40B4-BE49-F238E27FC236}">
                    <a16:creationId xmlns:a16="http://schemas.microsoft.com/office/drawing/2014/main" id="{2797C173-0B3E-44E2-B4D0-5EACF04E8FA5}"/>
                  </a:ext>
                </a:extLst>
              </p:cNvPr>
              <p:cNvSpPr/>
              <p:nvPr/>
            </p:nvSpPr>
            <p:spPr>
              <a:xfrm>
                <a:off x="2806700" y="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Arrow: Down 29">
                <a:extLst>
                  <a:ext uri="{FF2B5EF4-FFF2-40B4-BE49-F238E27FC236}">
                    <a16:creationId xmlns:a16="http://schemas.microsoft.com/office/drawing/2014/main" id="{2593C165-8E7F-4220-9B27-4E151C7CE3C7}"/>
                  </a:ext>
                </a:extLst>
              </p:cNvPr>
              <p:cNvSpPr/>
              <p:nvPr/>
            </p:nvSpPr>
            <p:spPr>
              <a:xfrm>
                <a:off x="3644900" y="0"/>
                <a:ext cx="114300" cy="2724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a:extLst>
                  <a:ext uri="{FF2B5EF4-FFF2-40B4-BE49-F238E27FC236}">
                    <a16:creationId xmlns:a16="http://schemas.microsoft.com/office/drawing/2014/main" id="{21842734-75E6-4166-ADAF-279E9B5A1111}"/>
                  </a:ext>
                </a:extLst>
              </p:cNvPr>
              <p:cNvSpPr/>
              <p:nvPr/>
            </p:nvSpPr>
            <p:spPr>
              <a:xfrm>
                <a:off x="3759200" y="50800"/>
                <a:ext cx="107950" cy="1333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3" name="TextBox 32">
            <a:extLst>
              <a:ext uri="{FF2B5EF4-FFF2-40B4-BE49-F238E27FC236}">
                <a16:creationId xmlns:a16="http://schemas.microsoft.com/office/drawing/2014/main" id="{0717A88D-38EC-414B-B755-59F7B5EB4027}"/>
              </a:ext>
            </a:extLst>
          </p:cNvPr>
          <p:cNvSpPr txBox="1"/>
          <p:nvPr/>
        </p:nvSpPr>
        <p:spPr>
          <a:xfrm>
            <a:off x="197387" y="4921335"/>
            <a:ext cx="8734939"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(A. Saini). Red arrows – LWs, green rectangles – ACCT</a:t>
            </a:r>
            <a:endParaRPr lang="en-US"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0EC9970B-0EF3-4DE3-A672-CD528D694228}"/>
              </a:ext>
            </a:extLst>
          </p:cNvPr>
          <p:cNvSpPr txBox="1"/>
          <p:nvPr/>
        </p:nvSpPr>
        <p:spPr>
          <a:xfrm>
            <a:off x="269818" y="998093"/>
            <a:ext cx="8371202" cy="461665"/>
          </a:xfrm>
          <a:prstGeom prst="rect">
            <a:avLst/>
          </a:prstGeom>
          <a:noFill/>
        </p:spPr>
        <p:txBody>
          <a:bodyPr wrap="none" rtlCol="0">
            <a:spAutoFit/>
          </a:bodyPr>
          <a:lstStyle/>
          <a:p>
            <a:r>
              <a:rPr lang="en-US" dirty="0"/>
              <a:t>HWR      </a:t>
            </a:r>
            <a:r>
              <a:rPr lang="en-US" dirty="0">
                <a:solidFill>
                  <a:schemeClr val="accent6">
                    <a:lumMod val="50000"/>
                  </a:schemeClr>
                </a:solidFill>
              </a:rPr>
              <a:t>SSR1                     </a:t>
            </a:r>
            <a:r>
              <a:rPr lang="en-US" dirty="0">
                <a:solidFill>
                  <a:schemeClr val="accent3"/>
                </a:solidFill>
              </a:rPr>
              <a:t>SSR2                               </a:t>
            </a:r>
            <a:r>
              <a:rPr lang="en-US" dirty="0">
                <a:solidFill>
                  <a:schemeClr val="accent4"/>
                </a:solidFill>
              </a:rPr>
              <a:t>LB650           </a:t>
            </a:r>
            <a:r>
              <a:rPr lang="en-US" dirty="0">
                <a:solidFill>
                  <a:srgbClr val="C70F62"/>
                </a:solidFill>
              </a:rPr>
              <a:t>HB650</a:t>
            </a:r>
          </a:p>
        </p:txBody>
      </p:sp>
    </p:spTree>
    <p:extLst>
      <p:ext uri="{BB962C8B-B14F-4D97-AF65-F5344CB8AC3E}">
        <p14:creationId xmlns:p14="http://schemas.microsoft.com/office/powerpoint/2010/main" val="120282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2250" y="423927"/>
            <a:ext cx="8686800" cy="427877"/>
          </a:xfrm>
        </p:spPr>
        <p:txBody>
          <a:bodyPr/>
          <a:lstStyle/>
          <a:p>
            <a:r>
              <a:rPr lang="en-US" dirty="0"/>
              <a:t>Progress to Date</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222250" y="1003961"/>
            <a:ext cx="8781074" cy="5239822"/>
          </a:xfrm>
        </p:spPr>
        <p:txBody>
          <a:bodyPr>
            <a:normAutofit/>
          </a:bodyPr>
          <a:lstStyle/>
          <a:p>
            <a:r>
              <a:rPr lang="en-US" sz="2200" dirty="0"/>
              <a:t>Organization</a:t>
            </a:r>
          </a:p>
          <a:p>
            <a:pPr lvl="1" indent="-280988"/>
            <a:r>
              <a:rPr lang="en-US" sz="2000" dirty="0"/>
              <a:t>Bi-weekly commissioning meetings started in Q1FY19</a:t>
            </a:r>
          </a:p>
          <a:p>
            <a:pPr lvl="2" indent="-280988"/>
            <a:r>
              <a:rPr lang="en-US" sz="1800" dirty="0"/>
              <a:t>Frequency will be adjusted </a:t>
            </a:r>
            <a:r>
              <a:rPr lang="en-GB" sz="1800" dirty="0"/>
              <a:t>as needed throughout commissioning</a:t>
            </a:r>
          </a:p>
          <a:p>
            <a:r>
              <a:rPr lang="en-GB" sz="2200" dirty="0"/>
              <a:t>Tasks to perform</a:t>
            </a:r>
          </a:p>
          <a:p>
            <a:pPr lvl="1"/>
            <a:r>
              <a:rPr lang="en-GB" sz="2000" dirty="0"/>
              <a:t>PIP2IT beam is the precursor for PIP-II beam commissioning plan</a:t>
            </a:r>
          </a:p>
          <a:p>
            <a:pPr lvl="2"/>
            <a:r>
              <a:rPr lang="en-GB" sz="1800" dirty="0"/>
              <a:t>WFE prepares the beam with the proper characteristics</a:t>
            </a:r>
          </a:p>
          <a:p>
            <a:pPr lvl="2"/>
            <a:r>
              <a:rPr lang="en-GB" sz="1800" dirty="0"/>
              <a:t>Goal: accelerate beam through the HWR and protoSSR1</a:t>
            </a:r>
          </a:p>
          <a:p>
            <a:pPr lvl="3"/>
            <a:r>
              <a:rPr lang="en-GB" dirty="0"/>
              <a:t>gain experience accelerating proton beam through superconducting cavities</a:t>
            </a:r>
          </a:p>
          <a:p>
            <a:pPr lvl="3"/>
            <a:r>
              <a:rPr lang="en-GB" dirty="0"/>
              <a:t>understand the beam loss at frequency transition (longitudinal tails)</a:t>
            </a:r>
          </a:p>
          <a:p>
            <a:pPr lvl="3"/>
            <a:r>
              <a:rPr lang="en-GB" dirty="0"/>
              <a:t>develop/optimize LLRF resonance control loops algorithms  </a:t>
            </a:r>
          </a:p>
          <a:p>
            <a:pPr lvl="3"/>
            <a:r>
              <a:rPr lang="en-GB" dirty="0">
                <a:solidFill>
                  <a:srgbClr val="50504E"/>
                </a:solidFill>
              </a:rPr>
              <a:t>test the MPS compatibility with SRF tolerance</a:t>
            </a:r>
          </a:p>
          <a:p>
            <a:pPr lvl="1"/>
            <a:r>
              <a:rPr lang="en-GB" sz="2000" dirty="0"/>
              <a:t>Apply lessons learned post PIP2IT to further develop PIP-II commissioning </a:t>
            </a:r>
          </a:p>
          <a:p>
            <a:pPr lvl="2"/>
            <a:r>
              <a:rPr lang="en-GB" sz="1800" dirty="0"/>
              <a:t>Review beam commissioning experience</a:t>
            </a:r>
          </a:p>
          <a:p>
            <a:pPr lvl="2"/>
            <a:r>
              <a:rPr lang="en-GB" sz="1800" dirty="0"/>
              <a:t>Review the tools/applications/simulations/monitoring required for the commissioning phase</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321936"/>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79654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4A11-D8F8-4861-A54C-A532EB174078}"/>
              </a:ext>
            </a:extLst>
          </p:cNvPr>
          <p:cNvSpPr>
            <a:spLocks noGrp="1"/>
          </p:cNvSpPr>
          <p:nvPr>
            <p:ph type="title"/>
          </p:nvPr>
        </p:nvSpPr>
        <p:spPr>
          <a:xfrm>
            <a:off x="228601" y="251445"/>
            <a:ext cx="8672512" cy="641739"/>
          </a:xfrm>
        </p:spPr>
        <p:txBody>
          <a:bodyPr/>
          <a:lstStyle/>
          <a:p>
            <a:r>
              <a:rPr lang="en-US" dirty="0"/>
              <a:t>Preparation for PIP-II Commissioning at PIP2IT</a:t>
            </a:r>
          </a:p>
        </p:txBody>
      </p:sp>
      <p:sp>
        <p:nvSpPr>
          <p:cNvPr id="3" name="Content Placeholder 2">
            <a:extLst>
              <a:ext uri="{FF2B5EF4-FFF2-40B4-BE49-F238E27FC236}">
                <a16:creationId xmlns:a16="http://schemas.microsoft.com/office/drawing/2014/main" id="{8A0565E8-F6CB-4A07-A2F4-16FC84E0B706}"/>
              </a:ext>
            </a:extLst>
          </p:cNvPr>
          <p:cNvSpPr>
            <a:spLocks noGrp="1"/>
          </p:cNvSpPr>
          <p:nvPr>
            <p:ph idx="1"/>
          </p:nvPr>
        </p:nvSpPr>
        <p:spPr>
          <a:xfrm>
            <a:off x="228600" y="971119"/>
            <a:ext cx="8780228" cy="1158132"/>
          </a:xfrm>
        </p:spPr>
        <p:txBody>
          <a:bodyPr>
            <a:normAutofit fontScale="92500" lnSpcReduction="10000"/>
          </a:bodyPr>
          <a:lstStyle/>
          <a:p>
            <a:r>
              <a:rPr lang="en-US" dirty="0"/>
              <a:t>LEBT scheme provides constant beam properties throughout the pulse</a:t>
            </a:r>
            <a:endParaRPr lang="en-US" sz="2000" dirty="0"/>
          </a:p>
          <a:p>
            <a:pPr lvl="1"/>
            <a:r>
              <a:rPr lang="en-US" sz="2000" dirty="0"/>
              <a:t>Beam parameters at 10 µs and at the end of a 0.55 </a:t>
            </a:r>
            <a:r>
              <a:rPr lang="en-US" sz="2000" dirty="0" err="1"/>
              <a:t>ms</a:t>
            </a:r>
            <a:r>
              <a:rPr lang="en-US" sz="2000" dirty="0"/>
              <a:t> pulse are the same to within several %</a:t>
            </a:r>
            <a:endParaRPr lang="en-US" sz="2400" dirty="0"/>
          </a:p>
        </p:txBody>
      </p:sp>
      <p:sp>
        <p:nvSpPr>
          <p:cNvPr id="4" name="Date Placeholder 3">
            <a:extLst>
              <a:ext uri="{FF2B5EF4-FFF2-40B4-BE49-F238E27FC236}">
                <a16:creationId xmlns:a16="http://schemas.microsoft.com/office/drawing/2014/main" id="{34481E48-E493-4919-8BE7-0F9D96C5D8C2}"/>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AC8CBF09-F711-4B74-BDC7-17248E08B137}"/>
              </a:ext>
            </a:extLst>
          </p:cNvPr>
          <p:cNvSpPr>
            <a:spLocks noGrp="1"/>
          </p:cNvSpPr>
          <p:nvPr>
            <p:ph type="sldNum" sz="quarter" idx="12"/>
          </p:nvPr>
        </p:nvSpPr>
        <p:spPr/>
        <p:txBody>
          <a:bodyPr/>
          <a:lstStyle/>
          <a:p>
            <a:fld id="{D4078CA2-75EA-4F42-B0AF-FB0975373545}" type="slidenum">
              <a:rPr lang="en-US" altLang="en-US" smtClean="0"/>
              <a:pPr/>
              <a:t>13</a:t>
            </a:fld>
            <a:endParaRPr lang="en-US" altLang="en-US" dirty="0"/>
          </a:p>
        </p:txBody>
      </p:sp>
      <p:grpSp>
        <p:nvGrpSpPr>
          <p:cNvPr id="14" name="Group 13">
            <a:extLst>
              <a:ext uri="{FF2B5EF4-FFF2-40B4-BE49-F238E27FC236}">
                <a16:creationId xmlns:a16="http://schemas.microsoft.com/office/drawing/2014/main" id="{AA882D70-652A-4258-8B93-BD7D665A3780}"/>
              </a:ext>
            </a:extLst>
          </p:cNvPr>
          <p:cNvGrpSpPr/>
          <p:nvPr/>
        </p:nvGrpSpPr>
        <p:grpSpPr>
          <a:xfrm>
            <a:off x="410566" y="2207186"/>
            <a:ext cx="7980218" cy="3227778"/>
            <a:chOff x="204530" y="1727690"/>
            <a:chExt cx="8734939" cy="3063509"/>
          </a:xfrm>
        </p:grpSpPr>
        <p:pic>
          <p:nvPicPr>
            <p:cNvPr id="9" name="Picture 8">
              <a:extLst>
                <a:ext uri="{FF2B5EF4-FFF2-40B4-BE49-F238E27FC236}">
                  <a16:creationId xmlns:a16="http://schemas.microsoft.com/office/drawing/2014/main" id="{E643076F-505E-4DBD-8579-C1A904A3F9FD}"/>
                </a:ext>
              </a:extLst>
            </p:cNvPr>
            <p:cNvPicPr>
              <a:picLocks noChangeAspect="1"/>
            </p:cNvPicPr>
            <p:nvPr/>
          </p:nvPicPr>
          <p:blipFill>
            <a:blip r:embed="rId2"/>
            <a:stretch>
              <a:fillRect/>
            </a:stretch>
          </p:blipFill>
          <p:spPr>
            <a:xfrm>
              <a:off x="228601" y="1727690"/>
              <a:ext cx="4240032" cy="2548531"/>
            </a:xfrm>
            <a:prstGeom prst="rect">
              <a:avLst/>
            </a:prstGeom>
          </p:spPr>
        </p:pic>
        <p:pic>
          <p:nvPicPr>
            <p:cNvPr id="10" name="Picture 9">
              <a:extLst>
                <a:ext uri="{FF2B5EF4-FFF2-40B4-BE49-F238E27FC236}">
                  <a16:creationId xmlns:a16="http://schemas.microsoft.com/office/drawing/2014/main" id="{4AE7E074-8CB8-4CB0-B7A9-8D47C8FFD2F9}"/>
                </a:ext>
              </a:extLst>
            </p:cNvPr>
            <p:cNvPicPr>
              <a:picLocks noChangeAspect="1"/>
            </p:cNvPicPr>
            <p:nvPr/>
          </p:nvPicPr>
          <p:blipFill>
            <a:blip r:embed="rId3"/>
            <a:stretch>
              <a:fillRect/>
            </a:stretch>
          </p:blipFill>
          <p:spPr>
            <a:xfrm>
              <a:off x="4551363" y="1727691"/>
              <a:ext cx="4358250" cy="2542776"/>
            </a:xfrm>
            <a:prstGeom prst="rect">
              <a:avLst/>
            </a:prstGeom>
          </p:spPr>
        </p:pic>
        <p:sp>
          <p:nvSpPr>
            <p:cNvPr id="12" name="TextBox 11">
              <a:extLst>
                <a:ext uri="{FF2B5EF4-FFF2-40B4-BE49-F238E27FC236}">
                  <a16:creationId xmlns:a16="http://schemas.microsoft.com/office/drawing/2014/main" id="{E4D09680-8EE6-4B64-882C-A1872A44B38D}"/>
                </a:ext>
              </a:extLst>
            </p:cNvPr>
            <p:cNvSpPr txBox="1"/>
            <p:nvPr/>
          </p:nvSpPr>
          <p:spPr>
            <a:xfrm>
              <a:off x="204530" y="4236184"/>
              <a:ext cx="8734939" cy="555015"/>
            </a:xfrm>
            <a:prstGeom prst="rect">
              <a:avLst/>
            </a:prstGeom>
            <a:noFill/>
          </p:spPr>
          <p:txBody>
            <a:bodyPr wrap="square" rtlCol="0">
              <a:spAutoFit/>
            </a:bodyPr>
            <a:lstStyle/>
            <a:p>
              <a:r>
                <a:rPr lang="en-US" sz="1600" dirty="0">
                  <a:solidFill>
                    <a:schemeClr val="accent6">
                      <a:lumMod val="50000"/>
                    </a:schemeClr>
                  </a:solidFill>
                  <a:latin typeface="Times New Roman" panose="02020603050405020304" pitchFamily="18" charset="0"/>
                  <a:cs typeface="Times New Roman" panose="02020603050405020304" pitchFamily="18" charset="0"/>
                </a:rPr>
                <a:t>Variation of beam parameters through 0.5 </a:t>
              </a:r>
              <a:r>
                <a:rPr lang="en-US" sz="1600" dirty="0" err="1">
                  <a:solidFill>
                    <a:schemeClr val="accent6">
                      <a:lumMod val="50000"/>
                    </a:schemeClr>
                  </a:solidFill>
                  <a:latin typeface="Times New Roman" panose="02020603050405020304" pitchFamily="18" charset="0"/>
                  <a:cs typeface="Times New Roman" panose="02020603050405020304" pitchFamily="18" charset="0"/>
                </a:rPr>
                <a:t>ms</a:t>
              </a:r>
              <a:r>
                <a:rPr lang="en-US" sz="1600" dirty="0">
                  <a:solidFill>
                    <a:schemeClr val="accent6">
                      <a:lumMod val="50000"/>
                    </a:schemeClr>
                  </a:solidFill>
                  <a:latin typeface="Times New Roman" panose="02020603050405020304" pitchFamily="18" charset="0"/>
                  <a:cs typeface="Times New Roman" panose="02020603050405020304" pitchFamily="18" charset="0"/>
                </a:rPr>
                <a:t> pulse. Left – normalized vertical emittance and image integral (proportional to the beam current). Right – Twiss parameters.</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8DEA6BA6-DEE6-48D0-9567-879A8D24F0ED}"/>
              </a:ext>
            </a:extLst>
          </p:cNvPr>
          <p:cNvSpPr txBox="1"/>
          <p:nvPr/>
        </p:nvSpPr>
        <p:spPr>
          <a:xfrm>
            <a:off x="7435781" y="321936"/>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
        <p:nvSpPr>
          <p:cNvPr id="13" name="Rectangle 12">
            <a:extLst>
              <a:ext uri="{FF2B5EF4-FFF2-40B4-BE49-F238E27FC236}">
                <a16:creationId xmlns:a16="http://schemas.microsoft.com/office/drawing/2014/main" id="{4F1E0151-4411-4A78-91D7-7120DCC790AC}"/>
              </a:ext>
            </a:extLst>
          </p:cNvPr>
          <p:cNvSpPr/>
          <p:nvPr/>
        </p:nvSpPr>
        <p:spPr>
          <a:xfrm>
            <a:off x="110181" y="5434964"/>
            <a:ext cx="8893143" cy="646331"/>
          </a:xfrm>
          <a:prstGeom prst="rect">
            <a:avLst/>
          </a:prstGeom>
          <a:solidFill>
            <a:srgbClr val="C00000"/>
          </a:solidFill>
        </p:spPr>
        <p:txBody>
          <a:bodyPr wrap="square">
            <a:spAutoFit/>
          </a:bodyPr>
          <a:lstStyle/>
          <a:p>
            <a:pPr algn="ctr"/>
            <a:r>
              <a:rPr lang="en-US" sz="1800" b="1" i="1" dirty="0">
                <a:solidFill>
                  <a:schemeClr val="bg1"/>
                </a:solidFill>
                <a:latin typeface="Helvetica" pitchFamily="34" charset="0"/>
              </a:rPr>
              <a:t>First beam thru superconducting linac will be at low intensity, short pulse length (10 µs ) and low repetition rate </a:t>
            </a:r>
            <a:r>
              <a:rPr lang="en-US" sz="1600" b="1" i="1" dirty="0">
                <a:solidFill>
                  <a:schemeClr val="bg1"/>
                </a:solidFill>
                <a:latin typeface="Helvetica" pitchFamily="34" charset="0"/>
              </a:rPr>
              <a:t>“diagnostic mode”</a:t>
            </a:r>
            <a:endParaRPr lang="en-US" sz="2000" b="1" i="1" dirty="0">
              <a:solidFill>
                <a:schemeClr val="bg1"/>
              </a:solidFill>
              <a:latin typeface="Helvetica" pitchFamily="34" charset="0"/>
            </a:endParaRPr>
          </a:p>
        </p:txBody>
      </p:sp>
    </p:spTree>
    <p:extLst>
      <p:ext uri="{BB962C8B-B14F-4D97-AF65-F5344CB8AC3E}">
        <p14:creationId xmlns:p14="http://schemas.microsoft.com/office/powerpoint/2010/main" val="416346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4A11-D8F8-4861-A54C-A532EB174078}"/>
              </a:ext>
            </a:extLst>
          </p:cNvPr>
          <p:cNvSpPr>
            <a:spLocks noGrp="1"/>
          </p:cNvSpPr>
          <p:nvPr>
            <p:ph type="title"/>
          </p:nvPr>
        </p:nvSpPr>
        <p:spPr>
          <a:xfrm>
            <a:off x="228601" y="269914"/>
            <a:ext cx="8672512" cy="641739"/>
          </a:xfrm>
        </p:spPr>
        <p:txBody>
          <a:bodyPr/>
          <a:lstStyle/>
          <a:p>
            <a:r>
              <a:rPr lang="en-US" dirty="0"/>
              <a:t>Preparation for PIP-II Commissioning at PIP2IT</a:t>
            </a:r>
          </a:p>
        </p:txBody>
      </p:sp>
      <p:sp>
        <p:nvSpPr>
          <p:cNvPr id="3" name="Content Placeholder 2">
            <a:extLst>
              <a:ext uri="{FF2B5EF4-FFF2-40B4-BE49-F238E27FC236}">
                <a16:creationId xmlns:a16="http://schemas.microsoft.com/office/drawing/2014/main" id="{8A0565E8-F6CB-4A07-A2F4-16FC84E0B706}"/>
              </a:ext>
            </a:extLst>
          </p:cNvPr>
          <p:cNvSpPr>
            <a:spLocks noGrp="1"/>
          </p:cNvSpPr>
          <p:nvPr>
            <p:ph idx="1"/>
          </p:nvPr>
        </p:nvSpPr>
        <p:spPr>
          <a:xfrm>
            <a:off x="228600" y="1030884"/>
            <a:ext cx="8595807" cy="1170616"/>
          </a:xfrm>
        </p:spPr>
        <p:txBody>
          <a:bodyPr>
            <a:normAutofit/>
          </a:bodyPr>
          <a:lstStyle/>
          <a:p>
            <a:r>
              <a:rPr lang="en-US" sz="2200" dirty="0"/>
              <a:t>Initially, the beam to be accelerated thru the superconducting region will be scraped in the MEBT with two set of scrapers </a:t>
            </a:r>
          </a:p>
          <a:p>
            <a:pPr lvl="1"/>
            <a:r>
              <a:rPr lang="en-US" sz="2000" dirty="0"/>
              <a:t>4 plates in each, ~90</a:t>
            </a:r>
            <a:r>
              <a:rPr lang="en-US" sz="2000" dirty="0">
                <a:latin typeface="Times New Roman" panose="02020603050405020304" pitchFamily="18" charset="0"/>
                <a:cs typeface="Times New Roman" panose="02020603050405020304" pitchFamily="18" charset="0"/>
              </a:rPr>
              <a:t>º </a:t>
            </a:r>
            <a:r>
              <a:rPr lang="en-US" sz="2000" dirty="0">
                <a:ea typeface="Geneva" charset="0"/>
              </a:rPr>
              <a:t>phase advance</a:t>
            </a:r>
          </a:p>
        </p:txBody>
      </p:sp>
      <p:sp>
        <p:nvSpPr>
          <p:cNvPr id="4" name="Date Placeholder 3">
            <a:extLst>
              <a:ext uri="{FF2B5EF4-FFF2-40B4-BE49-F238E27FC236}">
                <a16:creationId xmlns:a16="http://schemas.microsoft.com/office/drawing/2014/main" id="{34481E48-E493-4919-8BE7-0F9D96C5D8C2}"/>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AC8CBF09-F711-4B74-BDC7-17248E08B137}"/>
              </a:ext>
            </a:extLst>
          </p:cNvPr>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
        <p:nvSpPr>
          <p:cNvPr id="9" name="Rectangle 8">
            <a:extLst>
              <a:ext uri="{FF2B5EF4-FFF2-40B4-BE49-F238E27FC236}">
                <a16:creationId xmlns:a16="http://schemas.microsoft.com/office/drawing/2014/main" id="{2286AF19-F642-456F-9C03-0C711B1CC1AD}"/>
              </a:ext>
            </a:extLst>
          </p:cNvPr>
          <p:cNvSpPr/>
          <p:nvPr/>
        </p:nvSpPr>
        <p:spPr>
          <a:xfrm>
            <a:off x="3976948" y="2175852"/>
            <a:ext cx="3803670" cy="461665"/>
          </a:xfrm>
          <a:prstGeom prst="rect">
            <a:avLst/>
          </a:prstGeom>
        </p:spPr>
        <p:txBody>
          <a:bodyPr wrap="none">
            <a:spAutoFit/>
          </a:bodyPr>
          <a:lstStyle/>
          <a:p>
            <a:r>
              <a:rPr lang="en-US" dirty="0"/>
              <a:t>“</a:t>
            </a:r>
            <a:r>
              <a:rPr lang="en-US" i="1" dirty="0"/>
              <a:t>low-emittance beam</a:t>
            </a:r>
            <a:r>
              <a:rPr lang="en-US" dirty="0"/>
              <a:t>” mode</a:t>
            </a:r>
          </a:p>
        </p:txBody>
      </p:sp>
      <p:grpSp>
        <p:nvGrpSpPr>
          <p:cNvPr id="10" name="Group 9">
            <a:extLst>
              <a:ext uri="{FF2B5EF4-FFF2-40B4-BE49-F238E27FC236}">
                <a16:creationId xmlns:a16="http://schemas.microsoft.com/office/drawing/2014/main" id="{7713E149-87DE-4ED3-B835-58DFCFE7F44F}"/>
              </a:ext>
            </a:extLst>
          </p:cNvPr>
          <p:cNvGrpSpPr/>
          <p:nvPr/>
        </p:nvGrpSpPr>
        <p:grpSpPr>
          <a:xfrm>
            <a:off x="319597" y="2590572"/>
            <a:ext cx="7646622" cy="3608260"/>
            <a:chOff x="429419" y="2385551"/>
            <a:chExt cx="7279025" cy="3965816"/>
          </a:xfrm>
        </p:grpSpPr>
        <p:pic>
          <p:nvPicPr>
            <p:cNvPr id="11" name="Picture 10">
              <a:extLst>
                <a:ext uri="{FF2B5EF4-FFF2-40B4-BE49-F238E27FC236}">
                  <a16:creationId xmlns:a16="http://schemas.microsoft.com/office/drawing/2014/main" id="{384781FB-F62D-4EA1-9382-DE57D9A3B285}"/>
                </a:ext>
              </a:extLst>
            </p:cNvPr>
            <p:cNvPicPr>
              <a:picLocks noChangeAspect="1"/>
            </p:cNvPicPr>
            <p:nvPr/>
          </p:nvPicPr>
          <p:blipFill>
            <a:blip r:embed="rId2"/>
            <a:stretch>
              <a:fillRect/>
            </a:stretch>
          </p:blipFill>
          <p:spPr>
            <a:xfrm>
              <a:off x="4070763" y="2385551"/>
              <a:ext cx="3467281" cy="3111347"/>
            </a:xfrm>
            <a:prstGeom prst="rect">
              <a:avLst/>
            </a:prstGeom>
          </p:spPr>
        </p:pic>
        <p:pic>
          <p:nvPicPr>
            <p:cNvPr id="15" name="Picture 14">
              <a:extLst>
                <a:ext uri="{FF2B5EF4-FFF2-40B4-BE49-F238E27FC236}">
                  <a16:creationId xmlns:a16="http://schemas.microsoft.com/office/drawing/2014/main" id="{16147069-FE4A-4542-9E1D-5DC106B1D6DF}"/>
                </a:ext>
              </a:extLst>
            </p:cNvPr>
            <p:cNvPicPr>
              <a:picLocks noChangeAspect="1"/>
            </p:cNvPicPr>
            <p:nvPr/>
          </p:nvPicPr>
          <p:blipFill>
            <a:blip r:embed="rId3"/>
            <a:stretch>
              <a:fillRect/>
            </a:stretch>
          </p:blipFill>
          <p:spPr>
            <a:xfrm>
              <a:off x="545293" y="2385551"/>
              <a:ext cx="3421242" cy="3070034"/>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13FAC9B-3E40-4E13-9D43-6E4B7A10F51E}"/>
                    </a:ext>
                  </a:extLst>
                </p:cNvPr>
                <p:cNvSpPr txBox="1"/>
                <p:nvPr/>
              </p:nvSpPr>
              <p:spPr>
                <a:xfrm>
                  <a:off x="4039493" y="5440415"/>
                  <a:ext cx="3668951" cy="910952"/>
                </a:xfrm>
                <a:prstGeom prst="rect">
                  <a:avLst/>
                </a:prstGeom>
                <a:noFill/>
              </p:spPr>
              <p:txBody>
                <a:bodyPr wrap="square" rtlCol="0">
                  <a:spAutoFit/>
                </a:bodyPr>
                <a:lstStyle/>
                <a:p>
                  <a:r>
                    <a:rPr lang="en-US" sz="1800" dirty="0">
                      <a:solidFill>
                        <a:schemeClr val="accent6">
                          <a:lumMod val="50000"/>
                        </a:schemeClr>
                      </a:solidFill>
                      <a:latin typeface="Times New Roman" panose="02020603050405020304" pitchFamily="18" charset="0"/>
                      <a:cs typeface="Times New Roman" panose="02020603050405020304" pitchFamily="18" charset="0"/>
                    </a:rPr>
                    <a:t>5 mA beam is scraped vertically to 1.5 mA. </a:t>
                  </a:r>
                  <a14:m>
                    <m:oMath xmlns:m="http://schemas.openxmlformats.org/officeDocument/2006/math">
                      <m:sSub>
                        <m:sSubPr>
                          <m:ctrlPr>
                            <a:rPr lang="en-US" sz="1800" i="1">
                              <a:solidFill>
                                <a:schemeClr val="accent6">
                                  <a:lumMod val="50000"/>
                                </a:schemeClr>
                              </a:solidFill>
                              <a:latin typeface="Cambria Math" panose="02040503050406030204" pitchFamily="18" charset="0"/>
                              <a:cs typeface="Times New Roman" panose="020206030504050203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en-US" sz="1800" i="1">
                              <a:solidFill>
                                <a:schemeClr val="accent6">
                                  <a:lumMod val="50000"/>
                                </a:schemeClr>
                              </a:solidFill>
                              <a:latin typeface="Cambria Math" panose="02040503050406030204" pitchFamily="18" charset="0"/>
                              <a:cs typeface="Times New Roman" panose="02020603050405020304" pitchFamily="18" charset="0"/>
                            </a:rPr>
                            <m:t>𝑉</m:t>
                          </m:r>
                          <m:r>
                            <a:rPr lang="en-US" sz="1800" i="1">
                              <a:solidFill>
                                <a:schemeClr val="accent6">
                                  <a:lumMod val="50000"/>
                                </a:schemeClr>
                              </a:solidFill>
                              <a:latin typeface="Cambria Math" panose="02040503050406030204" pitchFamily="18" charset="0"/>
                              <a:cs typeface="Times New Roman" panose="02020603050405020304" pitchFamily="18" charset="0"/>
                            </a:rPr>
                            <m:t>_</m:t>
                          </m:r>
                          <m:r>
                            <a:rPr lang="en-US" sz="1800" i="1">
                              <a:solidFill>
                                <a:schemeClr val="accent6">
                                  <a:lumMod val="50000"/>
                                </a:schemeClr>
                              </a:solidFill>
                              <a:latin typeface="Cambria Math" panose="02040503050406030204" pitchFamily="18" charset="0"/>
                              <a:cs typeface="Times New Roman" panose="02020603050405020304" pitchFamily="18" charset="0"/>
                            </a:rPr>
                            <m:t>𝑟𝑚𝑠</m:t>
                          </m:r>
                          <m:r>
                            <a:rPr lang="en-US" sz="1800" i="1">
                              <a:solidFill>
                                <a:schemeClr val="accent6">
                                  <a:lumMod val="50000"/>
                                </a:schemeClr>
                              </a:solidFill>
                              <a:latin typeface="Cambria Math" panose="02040503050406030204" pitchFamily="18" charset="0"/>
                              <a:cs typeface="Times New Roman" panose="02020603050405020304" pitchFamily="18" charset="0"/>
                            </a:rPr>
                            <m:t>_</m:t>
                          </m:r>
                          <m:r>
                            <a:rPr lang="en-US" sz="1800" i="1">
                              <a:solidFill>
                                <a:schemeClr val="accent6">
                                  <a:lumMod val="50000"/>
                                </a:schemeClr>
                              </a:solidFill>
                              <a:latin typeface="Cambria Math" panose="02040503050406030204" pitchFamily="18" charset="0"/>
                              <a:cs typeface="Times New Roman" panose="02020603050405020304" pitchFamily="18" charset="0"/>
                            </a:rPr>
                            <m:t>𝑛</m:t>
                          </m:r>
                        </m:sub>
                      </m:sSub>
                      <m:r>
                        <a:rPr lang="en-US" sz="1800" i="1">
                          <a:solidFill>
                            <a:schemeClr val="accent6">
                              <a:lumMod val="50000"/>
                            </a:schemeClr>
                          </a:solidFill>
                          <a:latin typeface="Cambria Math" panose="02040503050406030204" pitchFamily="18" charset="0"/>
                          <a:cs typeface="Times New Roman" panose="02020603050405020304" pitchFamily="18" charset="0"/>
                        </a:rPr>
                        <m:t>=0.04 </m:t>
                      </m:r>
                      <m:r>
                        <a:rPr lang="en-US" sz="1800" i="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𝜇</m:t>
                      </m:r>
                      <m:r>
                        <a:rPr lang="en-US" sz="1800" i="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𝑚</m:t>
                      </m:r>
                    </m:oMath>
                  </a14:m>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E13FAC9B-3E40-4E13-9D43-6E4B7A10F51E}"/>
                    </a:ext>
                  </a:extLst>
                </p:cNvPr>
                <p:cNvSpPr txBox="1">
                  <a:spLocks noRot="1" noChangeAspect="1" noMove="1" noResize="1" noEditPoints="1" noAdjustHandles="1" noChangeArrowheads="1" noChangeShapeType="1" noTextEdit="1"/>
                </p:cNvSpPr>
                <p:nvPr/>
              </p:nvSpPr>
              <p:spPr>
                <a:xfrm>
                  <a:off x="4039493" y="5440415"/>
                  <a:ext cx="3668951" cy="910952"/>
                </a:xfrm>
                <a:prstGeom prst="rect">
                  <a:avLst/>
                </a:prstGeom>
                <a:blipFill>
                  <a:blip r:embed="rId4"/>
                  <a:stretch>
                    <a:fillRect l="-1424" t="-4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16B1BE5-B997-4F90-89CE-B199F7452A05}"/>
                    </a:ext>
                  </a:extLst>
                </p:cNvPr>
                <p:cNvSpPr txBox="1"/>
                <p:nvPr/>
              </p:nvSpPr>
              <p:spPr>
                <a:xfrm>
                  <a:off x="429419" y="5467609"/>
                  <a:ext cx="3444539" cy="655629"/>
                </a:xfrm>
                <a:prstGeom prst="rect">
                  <a:avLst/>
                </a:prstGeom>
                <a:noFill/>
              </p:spPr>
              <p:txBody>
                <a:bodyPr wrap="square" rtlCol="0">
                  <a:spAutoFit/>
                </a:bodyPr>
                <a:lstStyle/>
                <a:p>
                  <a:r>
                    <a:rPr lang="en-US" sz="1800" dirty="0">
                      <a:solidFill>
                        <a:schemeClr val="accent6">
                          <a:lumMod val="50000"/>
                        </a:schemeClr>
                      </a:solidFill>
                      <a:latin typeface="Times New Roman" panose="02020603050405020304" pitchFamily="18" charset="0"/>
                      <a:cs typeface="Times New Roman" panose="02020603050405020304" pitchFamily="18" charset="0"/>
                    </a:rPr>
                    <a:t>Phase portrait of the nominal 5 mA beam. </a:t>
                  </a:r>
                  <a14:m>
                    <m:oMath xmlns:m="http://schemas.openxmlformats.org/officeDocument/2006/math">
                      <m:sSub>
                        <m:sSubPr>
                          <m:ctrlPr>
                            <a:rPr lang="en-US" sz="1800" i="1">
                              <a:solidFill>
                                <a:schemeClr val="accent6">
                                  <a:lumMod val="50000"/>
                                </a:schemeClr>
                              </a:solidFill>
                              <a:latin typeface="Cambria Math" panose="02040503050406030204" pitchFamily="18" charset="0"/>
                              <a:cs typeface="Times New Roman" panose="02020603050405020304" pitchFamily="18" charset="0"/>
                            </a:rPr>
                          </m:ctrlPr>
                        </m:sSubPr>
                        <m:e>
                          <m:r>
                            <a:rPr lang="en-US" sz="1800" i="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𝜀</m:t>
                          </m:r>
                        </m:e>
                        <m:sub>
                          <m:r>
                            <a:rPr lang="en-US" sz="1800" i="1">
                              <a:solidFill>
                                <a:schemeClr val="accent6">
                                  <a:lumMod val="50000"/>
                                </a:schemeClr>
                              </a:solidFill>
                              <a:latin typeface="Cambria Math" panose="02040503050406030204" pitchFamily="18" charset="0"/>
                              <a:cs typeface="Times New Roman" panose="02020603050405020304" pitchFamily="18" charset="0"/>
                            </a:rPr>
                            <m:t>𝑉</m:t>
                          </m:r>
                          <m:r>
                            <a:rPr lang="en-US" sz="1800" i="1">
                              <a:solidFill>
                                <a:schemeClr val="accent6">
                                  <a:lumMod val="50000"/>
                                </a:schemeClr>
                              </a:solidFill>
                              <a:latin typeface="Cambria Math" panose="02040503050406030204" pitchFamily="18" charset="0"/>
                              <a:cs typeface="Times New Roman" panose="02020603050405020304" pitchFamily="18" charset="0"/>
                            </a:rPr>
                            <m:t>_</m:t>
                          </m:r>
                          <m:r>
                            <a:rPr lang="en-US" sz="1800" i="1">
                              <a:solidFill>
                                <a:schemeClr val="accent6">
                                  <a:lumMod val="50000"/>
                                </a:schemeClr>
                              </a:solidFill>
                              <a:latin typeface="Cambria Math" panose="02040503050406030204" pitchFamily="18" charset="0"/>
                              <a:cs typeface="Times New Roman" panose="02020603050405020304" pitchFamily="18" charset="0"/>
                            </a:rPr>
                            <m:t>𝑟𝑚𝑠</m:t>
                          </m:r>
                          <m:r>
                            <a:rPr lang="en-US" sz="1800" i="1">
                              <a:solidFill>
                                <a:schemeClr val="accent6">
                                  <a:lumMod val="50000"/>
                                </a:schemeClr>
                              </a:solidFill>
                              <a:latin typeface="Cambria Math" panose="02040503050406030204" pitchFamily="18" charset="0"/>
                              <a:cs typeface="Times New Roman" panose="02020603050405020304" pitchFamily="18" charset="0"/>
                            </a:rPr>
                            <m:t>_</m:t>
                          </m:r>
                          <m:r>
                            <a:rPr lang="en-US" sz="1800" i="1">
                              <a:solidFill>
                                <a:schemeClr val="accent6">
                                  <a:lumMod val="50000"/>
                                </a:schemeClr>
                              </a:solidFill>
                              <a:latin typeface="Cambria Math" panose="02040503050406030204" pitchFamily="18" charset="0"/>
                              <a:cs typeface="Times New Roman" panose="02020603050405020304" pitchFamily="18" charset="0"/>
                            </a:rPr>
                            <m:t>𝑛</m:t>
                          </m:r>
                        </m:sub>
                      </m:sSub>
                      <m:r>
                        <a:rPr lang="en-US" sz="1800" i="1">
                          <a:solidFill>
                            <a:schemeClr val="accent6">
                              <a:lumMod val="50000"/>
                            </a:schemeClr>
                          </a:solidFill>
                          <a:latin typeface="Cambria Math" panose="02040503050406030204" pitchFamily="18" charset="0"/>
                          <a:cs typeface="Times New Roman" panose="02020603050405020304" pitchFamily="18" charset="0"/>
                        </a:rPr>
                        <m:t>=0.</m:t>
                      </m:r>
                      <m:r>
                        <a:rPr lang="en-US" sz="1800" b="0" i="1" smtClean="0">
                          <a:solidFill>
                            <a:schemeClr val="accent6">
                              <a:lumMod val="50000"/>
                            </a:schemeClr>
                          </a:solidFill>
                          <a:latin typeface="Cambria Math" panose="02040503050406030204" pitchFamily="18" charset="0"/>
                          <a:cs typeface="Times New Roman" panose="02020603050405020304" pitchFamily="18" charset="0"/>
                        </a:rPr>
                        <m:t>2</m:t>
                      </m:r>
                      <m:r>
                        <a:rPr lang="en-US" sz="1800" i="1">
                          <a:solidFill>
                            <a:schemeClr val="accent6">
                              <a:lumMod val="50000"/>
                            </a:schemeClr>
                          </a:solidFill>
                          <a:latin typeface="Cambria Math" panose="02040503050406030204" pitchFamily="18" charset="0"/>
                          <a:cs typeface="Times New Roman" panose="02020603050405020304" pitchFamily="18" charset="0"/>
                        </a:rPr>
                        <m:t> </m:t>
                      </m:r>
                      <m:r>
                        <a:rPr lang="en-US" sz="1800" i="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𝜇</m:t>
                      </m:r>
                      <m:r>
                        <a:rPr lang="en-US" sz="1800" i="1">
                          <a:solidFill>
                            <a:schemeClr val="accent6">
                              <a:lumMod val="50000"/>
                            </a:schemeClr>
                          </a:solidFill>
                          <a:latin typeface="Cambria Math" panose="02040503050406030204" pitchFamily="18" charset="0"/>
                          <a:ea typeface="Cambria Math" panose="02040503050406030204" pitchFamily="18" charset="0"/>
                          <a:cs typeface="Times New Roman" panose="02020603050405020304" pitchFamily="18" charset="0"/>
                        </a:rPr>
                        <m:t>𝑚</m:t>
                      </m:r>
                    </m:oMath>
                  </a14:m>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516B1BE5-B997-4F90-89CE-B199F7452A05}"/>
                    </a:ext>
                  </a:extLst>
                </p:cNvPr>
                <p:cNvSpPr txBox="1">
                  <a:spLocks noRot="1" noChangeAspect="1" noMove="1" noResize="1" noEditPoints="1" noAdjustHandles="1" noChangeArrowheads="1" noChangeShapeType="1" noTextEdit="1"/>
                </p:cNvSpPr>
                <p:nvPr/>
              </p:nvSpPr>
              <p:spPr>
                <a:xfrm>
                  <a:off x="429419" y="5467609"/>
                  <a:ext cx="3444539" cy="655629"/>
                </a:xfrm>
                <a:prstGeom prst="rect">
                  <a:avLst/>
                </a:prstGeom>
                <a:blipFill>
                  <a:blip r:embed="rId5"/>
                  <a:stretch>
                    <a:fillRect l="-1471" t="-5376" b="-30108"/>
                  </a:stretch>
                </a:blipFill>
              </p:spPr>
              <p:txBody>
                <a:bodyPr/>
                <a:lstStyle/>
                <a:p>
                  <a:r>
                    <a:rPr lang="en-US">
                      <a:noFill/>
                    </a:rPr>
                    <a:t> </a:t>
                  </a:r>
                </a:p>
              </p:txBody>
            </p:sp>
          </mc:Fallback>
        </mc:AlternateContent>
      </p:grpSp>
      <p:sp>
        <p:nvSpPr>
          <p:cNvPr id="13" name="TextBox 12">
            <a:extLst>
              <a:ext uri="{FF2B5EF4-FFF2-40B4-BE49-F238E27FC236}">
                <a16:creationId xmlns:a16="http://schemas.microsoft.com/office/drawing/2014/main" id="{70F830C4-135B-4027-9C97-FCED06C1D308}"/>
              </a:ext>
            </a:extLst>
          </p:cNvPr>
          <p:cNvSpPr txBox="1"/>
          <p:nvPr/>
        </p:nvSpPr>
        <p:spPr>
          <a:xfrm>
            <a:off x="7435781" y="321936"/>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spTree>
    <p:extLst>
      <p:ext uri="{BB962C8B-B14F-4D97-AF65-F5344CB8AC3E}">
        <p14:creationId xmlns:p14="http://schemas.microsoft.com/office/powerpoint/2010/main" val="411524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15</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Phased Commissioning</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228600" y="1043046"/>
            <a:ext cx="8672513" cy="5454585"/>
          </a:xfrm>
        </p:spPr>
        <p:txBody>
          <a:bodyPr>
            <a:normAutofit/>
          </a:bodyPr>
          <a:lstStyle/>
          <a:p>
            <a:r>
              <a:rPr lang="en-US" dirty="0"/>
              <a:t>Beam commissioning at PIP-II foreseen to occur in series </a:t>
            </a:r>
            <a:r>
              <a:rPr lang="en-US" dirty="0">
                <a:solidFill>
                  <a:srgbClr val="50504E"/>
                </a:solidFill>
              </a:rPr>
              <a:t>with installation activities</a:t>
            </a:r>
          </a:p>
          <a:p>
            <a:pPr lvl="1">
              <a:lnSpc>
                <a:spcPct val="150000"/>
              </a:lnSpc>
            </a:pPr>
            <a:r>
              <a:rPr lang="en-US" sz="2400" dirty="0">
                <a:solidFill>
                  <a:srgbClr val="50504E"/>
                </a:solidFill>
              </a:rPr>
              <a:t>Phased commissioning approach</a:t>
            </a:r>
          </a:p>
          <a:p>
            <a:pPr lvl="2">
              <a:lnSpc>
                <a:spcPct val="150000"/>
              </a:lnSpc>
            </a:pPr>
            <a:r>
              <a:rPr lang="en-US" sz="2400" dirty="0">
                <a:solidFill>
                  <a:srgbClr val="50504E"/>
                </a:solidFill>
              </a:rPr>
              <a:t>Warm Front End (WFE) (2.1 MeV)</a:t>
            </a:r>
          </a:p>
          <a:p>
            <a:pPr lvl="2">
              <a:lnSpc>
                <a:spcPct val="150000"/>
              </a:lnSpc>
            </a:pPr>
            <a:r>
              <a:rPr lang="en-US" sz="2400" dirty="0">
                <a:solidFill>
                  <a:srgbClr val="50504E"/>
                </a:solidFill>
              </a:rPr>
              <a:t>Superconducting Linac – Phase 1 &amp; 2 </a:t>
            </a:r>
          </a:p>
          <a:p>
            <a:pPr lvl="2">
              <a:lnSpc>
                <a:spcPct val="150000"/>
              </a:lnSpc>
            </a:pPr>
            <a:r>
              <a:rPr lang="en-US" sz="2400" dirty="0">
                <a:solidFill>
                  <a:srgbClr val="50504E"/>
                </a:solidFill>
              </a:rPr>
              <a:t>Beam transmitted to the straight ahead dump</a:t>
            </a:r>
          </a:p>
          <a:p>
            <a:pPr lvl="2">
              <a:lnSpc>
                <a:spcPct val="150000"/>
              </a:lnSpc>
            </a:pPr>
            <a:r>
              <a:rPr lang="en-US" sz="2400" dirty="0">
                <a:solidFill>
                  <a:srgbClr val="50504E"/>
                </a:solidFill>
              </a:rPr>
              <a:t>Beam transmitted to the main absorber (BAL)</a:t>
            </a:r>
          </a:p>
          <a:p>
            <a:pPr lvl="2">
              <a:lnSpc>
                <a:spcPct val="150000"/>
              </a:lnSpc>
            </a:pPr>
            <a:r>
              <a:rPr lang="en-US" sz="2400" dirty="0"/>
              <a:t>Beam transmitted to the Booster injection region (BTL)</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34269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228600" y="1043046"/>
            <a:ext cx="8672513" cy="5454585"/>
          </a:xfrm>
        </p:spPr>
        <p:txBody>
          <a:bodyPr>
            <a:normAutofit fontScale="92500" lnSpcReduction="10000"/>
          </a:bodyPr>
          <a:lstStyle/>
          <a:p>
            <a:r>
              <a:rPr lang="en-US" sz="2200" b="1" dirty="0"/>
              <a:t>WFE (0.030 - 2.1 MeV)</a:t>
            </a:r>
          </a:p>
          <a:p>
            <a:pPr lvl="1"/>
            <a:r>
              <a:rPr lang="en-US" sz="2000" b="1" dirty="0"/>
              <a:t>Goal</a:t>
            </a:r>
            <a:r>
              <a:rPr lang="en-US" sz="2000" dirty="0"/>
              <a:t>:  </a:t>
            </a:r>
          </a:p>
          <a:p>
            <a:pPr lvl="2"/>
            <a:r>
              <a:rPr lang="en-US" sz="1800" dirty="0"/>
              <a:t>recover WFE beam parameters obtained</a:t>
            </a:r>
          </a:p>
          <a:p>
            <a:pPr marL="914400" lvl="2" indent="0">
              <a:buNone/>
            </a:pPr>
            <a:r>
              <a:rPr lang="en-US" sz="1800" dirty="0"/>
              <a:t> at PIP2IT and set up the machine for </a:t>
            </a:r>
          </a:p>
          <a:p>
            <a:pPr marL="914400" lvl="2" indent="0">
              <a:buNone/>
            </a:pPr>
            <a:r>
              <a:rPr lang="en-US" sz="1800" dirty="0"/>
              <a:t> SCL beam commissioning</a:t>
            </a:r>
          </a:p>
          <a:p>
            <a:pPr lvl="1"/>
            <a:r>
              <a:rPr lang="en-US" sz="2000" b="1" dirty="0"/>
              <a:t>Configuration:</a:t>
            </a:r>
            <a:r>
              <a:rPr lang="en-US" sz="2000" dirty="0"/>
              <a:t> </a:t>
            </a:r>
          </a:p>
          <a:p>
            <a:pPr lvl="2"/>
            <a:r>
              <a:rPr lang="en-US" sz="1800" dirty="0"/>
              <a:t>Ion Source (IS), Low Energy Beam Transport (LEBT), RFQ, and MEBT</a:t>
            </a:r>
          </a:p>
          <a:p>
            <a:pPr lvl="1"/>
            <a:r>
              <a:rPr lang="en-US" sz="2000" b="1" dirty="0">
                <a:solidFill>
                  <a:srgbClr val="50504E"/>
                </a:solidFill>
              </a:rPr>
              <a:t>Beam mode</a:t>
            </a:r>
            <a:r>
              <a:rPr lang="en-US" sz="2000" dirty="0">
                <a:solidFill>
                  <a:srgbClr val="50504E"/>
                </a:solidFill>
              </a:rPr>
              <a:t>: </a:t>
            </a:r>
          </a:p>
          <a:p>
            <a:pPr lvl="2"/>
            <a:r>
              <a:rPr lang="en-US" sz="1800" dirty="0">
                <a:solidFill>
                  <a:srgbClr val="50504E"/>
                </a:solidFill>
              </a:rPr>
              <a:t>up to full power to the MEBT absorber</a:t>
            </a:r>
            <a:endParaRPr lang="en-US" sz="1800" dirty="0"/>
          </a:p>
          <a:p>
            <a:r>
              <a:rPr lang="en-US" b="1" dirty="0"/>
              <a:t>Superconducting section (2.1 – 800 MeV)</a:t>
            </a:r>
          </a:p>
          <a:p>
            <a:pPr lvl="1"/>
            <a:r>
              <a:rPr lang="en-US" sz="2000" b="1" dirty="0">
                <a:solidFill>
                  <a:srgbClr val="505050">
                    <a:lumMod val="50000"/>
                  </a:srgbClr>
                </a:solidFill>
                <a:latin typeface="Helvetica" panose="020B0604020202020204" pitchFamily="34" charset="0"/>
                <a:cs typeface="Helvetica" panose="020B0604020202020204" pitchFamily="34" charset="0"/>
              </a:rPr>
              <a:t>Goal:</a:t>
            </a:r>
            <a:r>
              <a:rPr lang="en-US" sz="2000" dirty="0">
                <a:solidFill>
                  <a:srgbClr val="505050">
                    <a:lumMod val="50000"/>
                  </a:srgbClr>
                </a:solidFill>
                <a:latin typeface="Helvetica" panose="020B0604020202020204" pitchFamily="34" charset="0"/>
                <a:cs typeface="Helvetica" panose="020B0604020202020204" pitchFamily="34" charset="0"/>
              </a:rPr>
              <a:t> </a:t>
            </a:r>
          </a:p>
          <a:p>
            <a:pPr lvl="2"/>
            <a:r>
              <a:rPr lang="en-US" sz="1800" dirty="0">
                <a:solidFill>
                  <a:srgbClr val="50504E"/>
                </a:solidFill>
              </a:rPr>
              <a:t>instrumentation commissioning, RF synchronization, pass beam through the superconducting section, measure rms beam properties, beam transmission</a:t>
            </a:r>
            <a:endParaRPr lang="en-US" sz="1800" dirty="0"/>
          </a:p>
          <a:p>
            <a:pPr lvl="1"/>
            <a:r>
              <a:rPr lang="en-US" sz="2000" b="1" dirty="0"/>
              <a:t>Configuration:</a:t>
            </a:r>
            <a:r>
              <a:rPr lang="en-US" sz="2000" dirty="0"/>
              <a:t> two commissioning break-points</a:t>
            </a:r>
          </a:p>
          <a:p>
            <a:pPr lvl="2"/>
            <a:r>
              <a:rPr lang="en-US" sz="1800" dirty="0"/>
              <a:t> Phase 1 (~ 35 MeV – end of SSR1)  </a:t>
            </a:r>
          </a:p>
          <a:p>
            <a:pPr lvl="2"/>
            <a:r>
              <a:rPr lang="en-US" sz="1800" dirty="0"/>
              <a:t> Phase 2 (~185 MeV – end of SSR2)</a:t>
            </a:r>
          </a:p>
          <a:p>
            <a:pPr lvl="2"/>
            <a:r>
              <a:rPr lang="en-US" dirty="0"/>
              <a:t>temporary diagnostic line with a low-power beam stop for each</a:t>
            </a:r>
          </a:p>
          <a:p>
            <a:pPr lvl="1"/>
            <a:r>
              <a:rPr lang="en-US" sz="2000" b="1" dirty="0"/>
              <a:t>Beam mode: </a:t>
            </a:r>
          </a:p>
          <a:p>
            <a:pPr lvl="2"/>
            <a:r>
              <a:rPr lang="en-US" sz="1800" dirty="0"/>
              <a:t>low-emittance mode with low duty factor</a:t>
            </a:r>
            <a:endParaRPr lang="en-GB" sz="1800" dirty="0">
              <a:solidFill>
                <a:srgbClr val="505050">
                  <a:lumMod val="50000"/>
                </a:srgbClr>
              </a:solidFill>
              <a:latin typeface="Helvetica" panose="020B0604020202020204" pitchFamily="34" charset="0"/>
              <a:cs typeface="Helvetica" panose="020B0604020202020204" pitchFamily="34" charset="0"/>
            </a:endParaRPr>
          </a:p>
          <a:p>
            <a:pPr lvl="3"/>
            <a:endParaRPr lang="en-GB" sz="1600" b="1" dirty="0">
              <a:solidFill>
                <a:srgbClr val="505050">
                  <a:lumMod val="50000"/>
                </a:srgbClr>
              </a:solidFill>
              <a:latin typeface="Helvetica" panose="020B0604020202020204" pitchFamily="34" charset="0"/>
              <a:cs typeface="Helvetica" panose="020B0604020202020204" pitchFamily="34" charset="0"/>
            </a:endParaRPr>
          </a:p>
          <a:p>
            <a:endParaRPr lang="en-US" dirty="0">
              <a:solidFill>
                <a:srgbClr val="FF0000"/>
              </a:solidFill>
            </a:endParaRPr>
          </a:p>
        </p:txBody>
      </p:sp>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16</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Phases in the WFE &amp; Superconducting Linac</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grpSp>
        <p:nvGrpSpPr>
          <p:cNvPr id="21" name="Group 20">
            <a:extLst>
              <a:ext uri="{FF2B5EF4-FFF2-40B4-BE49-F238E27FC236}">
                <a16:creationId xmlns:a16="http://schemas.microsoft.com/office/drawing/2014/main" id="{E8E67DC2-10BD-48B6-9273-857FCDAD065B}"/>
              </a:ext>
            </a:extLst>
          </p:cNvPr>
          <p:cNvGrpSpPr/>
          <p:nvPr/>
        </p:nvGrpSpPr>
        <p:grpSpPr>
          <a:xfrm>
            <a:off x="5534779" y="980638"/>
            <a:ext cx="3522225" cy="1617679"/>
            <a:chOff x="4327317" y="1235518"/>
            <a:chExt cx="4701628" cy="2382330"/>
          </a:xfrm>
        </p:grpSpPr>
        <p:grpSp>
          <p:nvGrpSpPr>
            <p:cNvPr id="9" name="Group 8">
              <a:extLst>
                <a:ext uri="{FF2B5EF4-FFF2-40B4-BE49-F238E27FC236}">
                  <a16:creationId xmlns:a16="http://schemas.microsoft.com/office/drawing/2014/main" id="{24A177F1-C9FD-421C-A865-FD6CF1142C0A}"/>
                </a:ext>
              </a:extLst>
            </p:cNvPr>
            <p:cNvGrpSpPr/>
            <p:nvPr/>
          </p:nvGrpSpPr>
          <p:grpSpPr>
            <a:xfrm>
              <a:off x="4327317" y="1235518"/>
              <a:ext cx="4701628" cy="2382330"/>
              <a:chOff x="0" y="1052434"/>
              <a:chExt cx="9144000" cy="4753131"/>
            </a:xfrm>
          </p:grpSpPr>
          <p:pic>
            <p:nvPicPr>
              <p:cNvPr id="17" name="Picture 16" descr="A close up of a map&#10;&#10;Description automatically generated">
                <a:extLst>
                  <a:ext uri="{FF2B5EF4-FFF2-40B4-BE49-F238E27FC236}">
                    <a16:creationId xmlns:a16="http://schemas.microsoft.com/office/drawing/2014/main" id="{E5B181C1-FED3-4FB7-AECA-EAE3BA8B35E6}"/>
                  </a:ext>
                </a:extLst>
              </p:cNvPr>
              <p:cNvPicPr>
                <a:picLocks noChangeAspect="1"/>
              </p:cNvPicPr>
              <p:nvPr/>
            </p:nvPicPr>
            <p:blipFill>
              <a:blip r:embed="rId2"/>
              <a:stretch>
                <a:fillRect/>
              </a:stretch>
            </p:blipFill>
            <p:spPr>
              <a:xfrm>
                <a:off x="0" y="1052434"/>
                <a:ext cx="9144000" cy="4753131"/>
              </a:xfrm>
              <a:prstGeom prst="rect">
                <a:avLst/>
              </a:prstGeom>
            </p:spPr>
          </p:pic>
          <p:sp>
            <p:nvSpPr>
              <p:cNvPr id="18" name="Rectangle 17">
                <a:extLst>
                  <a:ext uri="{FF2B5EF4-FFF2-40B4-BE49-F238E27FC236}">
                    <a16:creationId xmlns:a16="http://schemas.microsoft.com/office/drawing/2014/main" id="{C3C2AA93-8FFC-4FD6-B462-BA05E5E710A9}"/>
                  </a:ext>
                </a:extLst>
              </p:cNvPr>
              <p:cNvSpPr/>
              <p:nvPr/>
            </p:nvSpPr>
            <p:spPr>
              <a:xfrm>
                <a:off x="4190999" y="2504188"/>
                <a:ext cx="4864443" cy="2413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WFE</a:t>
                </a:r>
              </a:p>
            </p:txBody>
          </p:sp>
        </p:grpSp>
        <p:sp>
          <p:nvSpPr>
            <p:cNvPr id="10" name="TextBox 9">
              <a:extLst>
                <a:ext uri="{FF2B5EF4-FFF2-40B4-BE49-F238E27FC236}">
                  <a16:creationId xmlns:a16="http://schemas.microsoft.com/office/drawing/2014/main" id="{368304EA-E08D-400B-92D4-F6AF601A4BC5}"/>
                </a:ext>
              </a:extLst>
            </p:cNvPr>
            <p:cNvSpPr txBox="1"/>
            <p:nvPr/>
          </p:nvSpPr>
          <p:spPr>
            <a:xfrm>
              <a:off x="7793732" y="2748813"/>
              <a:ext cx="722264" cy="374878"/>
            </a:xfrm>
            <a:prstGeom prst="rect">
              <a:avLst/>
            </a:prstGeom>
            <a:noFill/>
          </p:spPr>
          <p:txBody>
            <a:bodyPr wrap="none" rtlCol="0">
              <a:spAutoFit/>
            </a:bodyPr>
            <a:lstStyle/>
            <a:p>
              <a:r>
                <a:rPr lang="en-US" sz="1600" dirty="0">
                  <a:solidFill>
                    <a:schemeClr val="accent4"/>
                  </a:solidFill>
                  <a:latin typeface="Helvetica" panose="020B0604020202020204" pitchFamily="34" charset="0"/>
                  <a:cs typeface="Helvetica" panose="020B0604020202020204" pitchFamily="34" charset="0"/>
                </a:rPr>
                <a:t>WFE</a:t>
              </a:r>
            </a:p>
          </p:txBody>
        </p:sp>
        <p:sp>
          <p:nvSpPr>
            <p:cNvPr id="12" name="TextBox 11">
              <a:extLst>
                <a:ext uri="{FF2B5EF4-FFF2-40B4-BE49-F238E27FC236}">
                  <a16:creationId xmlns:a16="http://schemas.microsoft.com/office/drawing/2014/main" id="{C5E825D0-6B16-4B8C-A7E2-823EA4CC21A8}"/>
                </a:ext>
              </a:extLst>
            </p:cNvPr>
            <p:cNvSpPr txBox="1"/>
            <p:nvPr/>
          </p:nvSpPr>
          <p:spPr>
            <a:xfrm>
              <a:off x="6482230" y="2756911"/>
              <a:ext cx="1187683" cy="374878"/>
            </a:xfrm>
            <a:prstGeom prst="rect">
              <a:avLst/>
            </a:prstGeom>
            <a:noFill/>
          </p:spPr>
          <p:txBody>
            <a:bodyPr wrap="none" rtlCol="0">
              <a:spAutoFit/>
            </a:bodyPr>
            <a:lstStyle/>
            <a:p>
              <a:r>
                <a:rPr lang="en-US" sz="1600" dirty="0">
                  <a:solidFill>
                    <a:schemeClr val="accent5"/>
                  </a:solidFill>
                  <a:latin typeface="Helvetica" panose="020B0604020202020204" pitchFamily="34" charset="0"/>
                  <a:cs typeface="Helvetica" panose="020B0604020202020204" pitchFamily="34" charset="0"/>
                </a:rPr>
                <a:t>SCL linac</a:t>
              </a:r>
            </a:p>
          </p:txBody>
        </p:sp>
        <p:sp>
          <p:nvSpPr>
            <p:cNvPr id="13" name="TextBox 12">
              <a:extLst>
                <a:ext uri="{FF2B5EF4-FFF2-40B4-BE49-F238E27FC236}">
                  <a16:creationId xmlns:a16="http://schemas.microsoft.com/office/drawing/2014/main" id="{FAD68F34-3857-4912-A19D-064ED70F39CD}"/>
                </a:ext>
              </a:extLst>
            </p:cNvPr>
            <p:cNvSpPr txBox="1"/>
            <p:nvPr/>
          </p:nvSpPr>
          <p:spPr>
            <a:xfrm>
              <a:off x="5073651" y="2217535"/>
              <a:ext cx="2844377" cy="498583"/>
            </a:xfrm>
            <a:prstGeom prst="rect">
              <a:avLst/>
            </a:prstGeom>
            <a:noFill/>
          </p:spPr>
          <p:txBody>
            <a:bodyPr wrap="square" rtlCol="0">
              <a:spAutoFit/>
            </a:bodyPr>
            <a:lstStyle/>
            <a:p>
              <a:r>
                <a:rPr lang="en-US" sz="1600" dirty="0">
                  <a:solidFill>
                    <a:schemeClr val="bg1">
                      <a:lumMod val="65000"/>
                    </a:schemeClr>
                  </a:solidFill>
                  <a:latin typeface="Helvetica" panose="020B0604020202020204" pitchFamily="34" charset="0"/>
                  <a:cs typeface="Helvetica" panose="020B0604020202020204" pitchFamily="34" charset="0"/>
                </a:rPr>
                <a:t>main absorber / BAL</a:t>
              </a:r>
            </a:p>
          </p:txBody>
        </p:sp>
        <p:sp>
          <p:nvSpPr>
            <p:cNvPr id="14" name="TextBox 13">
              <a:extLst>
                <a:ext uri="{FF2B5EF4-FFF2-40B4-BE49-F238E27FC236}">
                  <a16:creationId xmlns:a16="http://schemas.microsoft.com/office/drawing/2014/main" id="{C84EFD32-4939-48BE-AEF3-5E83B907E9EF}"/>
                </a:ext>
              </a:extLst>
            </p:cNvPr>
            <p:cNvSpPr txBox="1"/>
            <p:nvPr/>
          </p:nvSpPr>
          <p:spPr>
            <a:xfrm>
              <a:off x="5530878" y="1324854"/>
              <a:ext cx="1160180" cy="498583"/>
            </a:xfrm>
            <a:prstGeom prst="rect">
              <a:avLst/>
            </a:prstGeom>
            <a:noFill/>
          </p:spPr>
          <p:txBody>
            <a:bodyPr wrap="none" rtlCol="0">
              <a:spAutoFit/>
            </a:bodyPr>
            <a:lstStyle/>
            <a:p>
              <a:r>
                <a:rPr lang="en-US" sz="1600" dirty="0">
                  <a:solidFill>
                    <a:schemeClr val="bg1">
                      <a:lumMod val="65000"/>
                    </a:schemeClr>
                  </a:solidFill>
                  <a:latin typeface="Helvetica" panose="020B0604020202020204" pitchFamily="34" charset="0"/>
                  <a:cs typeface="Helvetica" panose="020B0604020202020204" pitchFamily="34" charset="0"/>
                </a:rPr>
                <a:t>booster</a:t>
              </a:r>
            </a:p>
          </p:txBody>
        </p:sp>
        <p:sp>
          <p:nvSpPr>
            <p:cNvPr id="2" name="Rectangle 1">
              <a:extLst>
                <a:ext uri="{FF2B5EF4-FFF2-40B4-BE49-F238E27FC236}">
                  <a16:creationId xmlns:a16="http://schemas.microsoft.com/office/drawing/2014/main" id="{1DC11860-706B-4630-87E9-45B0886A6D02}"/>
                </a:ext>
              </a:extLst>
            </p:cNvPr>
            <p:cNvSpPr/>
            <p:nvPr/>
          </p:nvSpPr>
          <p:spPr>
            <a:xfrm>
              <a:off x="7965440" y="3172582"/>
              <a:ext cx="358987" cy="37487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66F29B8-5FBF-4E16-9A0F-6E39A089A266}"/>
                </a:ext>
              </a:extLst>
            </p:cNvPr>
            <p:cNvSpPr/>
            <p:nvPr/>
          </p:nvSpPr>
          <p:spPr>
            <a:xfrm>
              <a:off x="6387256" y="3224346"/>
              <a:ext cx="1530773" cy="19247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552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17</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187669"/>
            <a:ext cx="8686800" cy="427877"/>
          </a:xfrm>
        </p:spPr>
        <p:txBody>
          <a:bodyPr/>
          <a:lstStyle/>
          <a:p>
            <a:r>
              <a:rPr lang="en-US" dirty="0"/>
              <a:t>Phases for Transfer Lines </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222250" y="662606"/>
            <a:ext cx="8672513" cy="5454585"/>
          </a:xfrm>
        </p:spPr>
        <p:txBody>
          <a:bodyPr>
            <a:normAutofit fontScale="92500" lnSpcReduction="20000"/>
          </a:bodyPr>
          <a:lstStyle/>
          <a:p>
            <a:r>
              <a:rPr lang="en-US" b="1" dirty="0"/>
              <a:t>Beam to the straight ahead dump and main absorber </a:t>
            </a:r>
          </a:p>
          <a:p>
            <a:pPr lvl="1"/>
            <a:r>
              <a:rPr lang="en-US" b="1" dirty="0"/>
              <a:t>Goal</a:t>
            </a:r>
            <a:r>
              <a:rPr lang="en-US" dirty="0"/>
              <a:t>: </a:t>
            </a:r>
          </a:p>
          <a:p>
            <a:pPr lvl="2"/>
            <a:r>
              <a:rPr lang="en-US" dirty="0"/>
              <a:t>measure transverse optics of the </a:t>
            </a:r>
          </a:p>
          <a:p>
            <a:pPr marL="914400" lvl="2" indent="0">
              <a:buNone/>
            </a:pPr>
            <a:r>
              <a:rPr lang="en-US" dirty="0"/>
              <a:t>transfer line; demonstrate long beam </a:t>
            </a:r>
          </a:p>
          <a:p>
            <a:pPr marL="914400" lvl="2" indent="0">
              <a:buNone/>
            </a:pPr>
            <a:r>
              <a:rPr lang="en-US" dirty="0"/>
              <a:t>pulses operation, achieve KPP#1&amp;2</a:t>
            </a:r>
          </a:p>
          <a:p>
            <a:pPr lvl="1"/>
            <a:r>
              <a:rPr lang="en-US" b="1" dirty="0"/>
              <a:t>Configuration</a:t>
            </a:r>
            <a:r>
              <a:rPr lang="en-US" dirty="0"/>
              <a:t>: </a:t>
            </a:r>
          </a:p>
          <a:p>
            <a:pPr lvl="2"/>
            <a:r>
              <a:rPr lang="en-US" dirty="0"/>
              <a:t>all cryomodules and warm units </a:t>
            </a:r>
          </a:p>
          <a:p>
            <a:pPr marL="914400" lvl="2" indent="0">
              <a:buNone/>
            </a:pPr>
            <a:r>
              <a:rPr lang="en-US" dirty="0"/>
              <a:t>installed and checked out,</a:t>
            </a:r>
          </a:p>
          <a:p>
            <a:pPr lvl="2"/>
            <a:r>
              <a:rPr lang="en-US" dirty="0"/>
              <a:t>upstream hardware fully operational including LLRF beam-loading compensation</a:t>
            </a:r>
          </a:p>
          <a:p>
            <a:pPr lvl="2"/>
            <a:r>
              <a:rPr lang="en-US" dirty="0"/>
              <a:t>transfer line up to main absorber installed and checked out</a:t>
            </a:r>
          </a:p>
          <a:p>
            <a:pPr lvl="1"/>
            <a:r>
              <a:rPr lang="en-US" b="1" dirty="0"/>
              <a:t>Beam mode</a:t>
            </a:r>
            <a:r>
              <a:rPr lang="en-US" dirty="0"/>
              <a:t>: diagnostic mode, capability for long beam pulses </a:t>
            </a:r>
          </a:p>
          <a:p>
            <a:r>
              <a:rPr lang="en-US" b="1" dirty="0"/>
              <a:t>Beam to Booster Injection</a:t>
            </a:r>
          </a:p>
          <a:p>
            <a:pPr lvl="1"/>
            <a:r>
              <a:rPr lang="en-US" b="1" dirty="0"/>
              <a:t>Goal</a:t>
            </a:r>
            <a:r>
              <a:rPr lang="en-US" dirty="0"/>
              <a:t>: </a:t>
            </a:r>
          </a:p>
          <a:p>
            <a:pPr lvl="2"/>
            <a:r>
              <a:rPr lang="en-US" dirty="0"/>
              <a:t>transport beam to the booster injection region and inject into the ring, achieve KPP#3</a:t>
            </a:r>
          </a:p>
          <a:p>
            <a:pPr lvl="1"/>
            <a:r>
              <a:rPr lang="en-US" b="1" dirty="0"/>
              <a:t>Configuration:</a:t>
            </a:r>
            <a:r>
              <a:rPr lang="en-US" dirty="0"/>
              <a:t> last portion of the booster transfer line </a:t>
            </a:r>
          </a:p>
          <a:p>
            <a:pPr lvl="2"/>
            <a:r>
              <a:rPr lang="en-US" dirty="0"/>
              <a:t>equipment installed and checked out</a:t>
            </a:r>
          </a:p>
          <a:p>
            <a:pPr lvl="2"/>
            <a:r>
              <a:rPr lang="en-US" dirty="0"/>
              <a:t>Booster injection region installed and checked out </a:t>
            </a:r>
          </a:p>
          <a:p>
            <a:pPr lvl="1"/>
            <a:r>
              <a:rPr lang="en-US" b="1" dirty="0"/>
              <a:t>Beam mode</a:t>
            </a:r>
            <a:r>
              <a:rPr lang="en-US" dirty="0"/>
              <a:t>: </a:t>
            </a:r>
          </a:p>
          <a:p>
            <a:pPr lvl="2"/>
            <a:r>
              <a:rPr lang="en-US" dirty="0"/>
              <a:t>diagnostic mode, establish circulating beam in the Booster</a:t>
            </a:r>
          </a:p>
          <a:p>
            <a:pPr lvl="1"/>
            <a:endParaRPr lang="en-US" dirty="0"/>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176103"/>
            <a:ext cx="1567543" cy="461665"/>
          </a:xfrm>
          <a:prstGeom prst="rect">
            <a:avLst/>
          </a:prstGeom>
          <a:solidFill>
            <a:schemeClr val="tx1"/>
          </a:solidFill>
        </p:spPr>
        <p:txBody>
          <a:bodyPr wrap="square" rtlCol="0">
            <a:spAutoFit/>
          </a:bodyPr>
          <a:lstStyle/>
          <a:p>
            <a:r>
              <a:rPr lang="en-US" dirty="0">
                <a:solidFill>
                  <a:schemeClr val="bg1"/>
                </a:solidFill>
              </a:rPr>
              <a:t>Charge #1</a:t>
            </a:r>
          </a:p>
        </p:txBody>
      </p:sp>
      <p:grpSp>
        <p:nvGrpSpPr>
          <p:cNvPr id="19" name="Group 18">
            <a:extLst>
              <a:ext uri="{FF2B5EF4-FFF2-40B4-BE49-F238E27FC236}">
                <a16:creationId xmlns:a16="http://schemas.microsoft.com/office/drawing/2014/main" id="{F29F7623-589E-44D2-9780-03DA53C9072C}"/>
              </a:ext>
            </a:extLst>
          </p:cNvPr>
          <p:cNvGrpSpPr/>
          <p:nvPr/>
        </p:nvGrpSpPr>
        <p:grpSpPr>
          <a:xfrm>
            <a:off x="5534779" y="980638"/>
            <a:ext cx="3522225" cy="1617679"/>
            <a:chOff x="4327317" y="1235518"/>
            <a:chExt cx="4701628" cy="2382330"/>
          </a:xfrm>
        </p:grpSpPr>
        <p:grpSp>
          <p:nvGrpSpPr>
            <p:cNvPr id="20" name="Group 19">
              <a:extLst>
                <a:ext uri="{FF2B5EF4-FFF2-40B4-BE49-F238E27FC236}">
                  <a16:creationId xmlns:a16="http://schemas.microsoft.com/office/drawing/2014/main" id="{C0EDEA03-AAE2-4E70-AE6C-87B8092E075B}"/>
                </a:ext>
              </a:extLst>
            </p:cNvPr>
            <p:cNvGrpSpPr/>
            <p:nvPr/>
          </p:nvGrpSpPr>
          <p:grpSpPr>
            <a:xfrm>
              <a:off x="4327317" y="1235518"/>
              <a:ext cx="4701628" cy="2382330"/>
              <a:chOff x="0" y="1052434"/>
              <a:chExt cx="9144000" cy="4753131"/>
            </a:xfrm>
          </p:grpSpPr>
          <p:pic>
            <p:nvPicPr>
              <p:cNvPr id="27" name="Picture 26" descr="A close up of a map&#10;&#10;Description automatically generated">
                <a:extLst>
                  <a:ext uri="{FF2B5EF4-FFF2-40B4-BE49-F238E27FC236}">
                    <a16:creationId xmlns:a16="http://schemas.microsoft.com/office/drawing/2014/main" id="{6AC0C10D-CF2E-4D2E-AE0F-49B86ACF7DAE}"/>
                  </a:ext>
                </a:extLst>
              </p:cNvPr>
              <p:cNvPicPr>
                <a:picLocks noChangeAspect="1"/>
              </p:cNvPicPr>
              <p:nvPr/>
            </p:nvPicPr>
            <p:blipFill>
              <a:blip r:embed="rId2"/>
              <a:stretch>
                <a:fillRect/>
              </a:stretch>
            </p:blipFill>
            <p:spPr>
              <a:xfrm>
                <a:off x="0" y="1052434"/>
                <a:ext cx="9144000" cy="4753131"/>
              </a:xfrm>
              <a:prstGeom prst="rect">
                <a:avLst/>
              </a:prstGeom>
            </p:spPr>
          </p:pic>
          <p:sp>
            <p:nvSpPr>
              <p:cNvPr id="28" name="Rectangle 27">
                <a:extLst>
                  <a:ext uri="{FF2B5EF4-FFF2-40B4-BE49-F238E27FC236}">
                    <a16:creationId xmlns:a16="http://schemas.microsoft.com/office/drawing/2014/main" id="{92CC9AB5-CF33-4C2F-8D82-31EBE7325576}"/>
                  </a:ext>
                </a:extLst>
              </p:cNvPr>
              <p:cNvSpPr/>
              <p:nvPr/>
            </p:nvSpPr>
            <p:spPr>
              <a:xfrm>
                <a:off x="4190999" y="2504188"/>
                <a:ext cx="4864443" cy="2413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WFE</a:t>
                </a:r>
              </a:p>
            </p:txBody>
          </p:sp>
        </p:grpSp>
        <p:sp>
          <p:nvSpPr>
            <p:cNvPr id="21" name="TextBox 20">
              <a:extLst>
                <a:ext uri="{FF2B5EF4-FFF2-40B4-BE49-F238E27FC236}">
                  <a16:creationId xmlns:a16="http://schemas.microsoft.com/office/drawing/2014/main" id="{5E599D3B-8AD2-468F-B358-941DB913201B}"/>
                </a:ext>
              </a:extLst>
            </p:cNvPr>
            <p:cNvSpPr txBox="1"/>
            <p:nvPr/>
          </p:nvSpPr>
          <p:spPr>
            <a:xfrm>
              <a:off x="7793732" y="2748813"/>
              <a:ext cx="854193" cy="498583"/>
            </a:xfrm>
            <a:prstGeom prst="rect">
              <a:avLst/>
            </a:prstGeom>
            <a:noFill/>
          </p:spPr>
          <p:txBody>
            <a:bodyPr wrap="none" rtlCol="0">
              <a:spAutoFit/>
            </a:bodyPr>
            <a:lstStyle/>
            <a:p>
              <a:r>
                <a:rPr lang="en-US" sz="1600" dirty="0">
                  <a:solidFill>
                    <a:schemeClr val="bg1">
                      <a:lumMod val="65000"/>
                    </a:schemeClr>
                  </a:solidFill>
                  <a:latin typeface="Helvetica" panose="020B0604020202020204" pitchFamily="34" charset="0"/>
                  <a:cs typeface="Helvetica" panose="020B0604020202020204" pitchFamily="34" charset="0"/>
                </a:rPr>
                <a:t>WFE</a:t>
              </a:r>
            </a:p>
          </p:txBody>
        </p:sp>
        <p:sp>
          <p:nvSpPr>
            <p:cNvPr id="22" name="TextBox 21">
              <a:extLst>
                <a:ext uri="{FF2B5EF4-FFF2-40B4-BE49-F238E27FC236}">
                  <a16:creationId xmlns:a16="http://schemas.microsoft.com/office/drawing/2014/main" id="{24A1296B-36C9-4A00-B377-47F1CCD80E83}"/>
                </a:ext>
              </a:extLst>
            </p:cNvPr>
            <p:cNvSpPr txBox="1"/>
            <p:nvPr/>
          </p:nvSpPr>
          <p:spPr>
            <a:xfrm>
              <a:off x="6482230" y="2756911"/>
              <a:ext cx="1404626" cy="498583"/>
            </a:xfrm>
            <a:prstGeom prst="rect">
              <a:avLst/>
            </a:prstGeom>
            <a:noFill/>
          </p:spPr>
          <p:txBody>
            <a:bodyPr wrap="none" rtlCol="0">
              <a:spAutoFit/>
            </a:bodyPr>
            <a:lstStyle/>
            <a:p>
              <a:r>
                <a:rPr lang="en-US" sz="1600" dirty="0">
                  <a:solidFill>
                    <a:schemeClr val="bg1">
                      <a:lumMod val="65000"/>
                    </a:schemeClr>
                  </a:solidFill>
                  <a:latin typeface="Helvetica" panose="020B0604020202020204" pitchFamily="34" charset="0"/>
                  <a:cs typeface="Helvetica" panose="020B0604020202020204" pitchFamily="34" charset="0"/>
                </a:rPr>
                <a:t>SCL linac</a:t>
              </a:r>
            </a:p>
          </p:txBody>
        </p:sp>
        <p:sp>
          <p:nvSpPr>
            <p:cNvPr id="23" name="TextBox 22">
              <a:extLst>
                <a:ext uri="{FF2B5EF4-FFF2-40B4-BE49-F238E27FC236}">
                  <a16:creationId xmlns:a16="http://schemas.microsoft.com/office/drawing/2014/main" id="{F2F7C24C-9C51-4ADE-8799-C1123A988C49}"/>
                </a:ext>
              </a:extLst>
            </p:cNvPr>
            <p:cNvSpPr txBox="1"/>
            <p:nvPr/>
          </p:nvSpPr>
          <p:spPr>
            <a:xfrm>
              <a:off x="5073651" y="2217535"/>
              <a:ext cx="2844377" cy="498583"/>
            </a:xfrm>
            <a:prstGeom prst="rect">
              <a:avLst/>
            </a:prstGeom>
            <a:noFill/>
          </p:spPr>
          <p:txBody>
            <a:bodyPr wrap="square" rtlCol="0">
              <a:spAutoFit/>
            </a:bodyPr>
            <a:lstStyle/>
            <a:p>
              <a:r>
                <a:rPr lang="en-US" sz="1600" dirty="0">
                  <a:solidFill>
                    <a:schemeClr val="accent6">
                      <a:lumMod val="50000"/>
                    </a:schemeClr>
                  </a:solidFill>
                  <a:latin typeface="Helvetica" panose="020B0604020202020204" pitchFamily="34" charset="0"/>
                  <a:cs typeface="Helvetica" panose="020B0604020202020204" pitchFamily="34" charset="0"/>
                </a:rPr>
                <a:t>main absorber / BAL</a:t>
              </a:r>
            </a:p>
          </p:txBody>
        </p:sp>
        <p:sp>
          <p:nvSpPr>
            <p:cNvPr id="24" name="TextBox 23">
              <a:extLst>
                <a:ext uri="{FF2B5EF4-FFF2-40B4-BE49-F238E27FC236}">
                  <a16:creationId xmlns:a16="http://schemas.microsoft.com/office/drawing/2014/main" id="{FA5AB62D-3EA2-4A3C-B694-7DEE8D030F40}"/>
                </a:ext>
              </a:extLst>
            </p:cNvPr>
            <p:cNvSpPr txBox="1"/>
            <p:nvPr/>
          </p:nvSpPr>
          <p:spPr>
            <a:xfrm>
              <a:off x="5530878" y="1324854"/>
              <a:ext cx="1190137" cy="498583"/>
            </a:xfrm>
            <a:prstGeom prst="rect">
              <a:avLst/>
            </a:prstGeom>
            <a:noFill/>
          </p:spPr>
          <p:txBody>
            <a:bodyPr wrap="none" rtlCol="0">
              <a:spAutoFit/>
            </a:bodyPr>
            <a:lstStyle/>
            <a:p>
              <a:r>
                <a:rPr lang="en-US" sz="1600" dirty="0">
                  <a:solidFill>
                    <a:schemeClr val="accent6">
                      <a:lumMod val="50000"/>
                    </a:schemeClr>
                  </a:solidFill>
                  <a:latin typeface="Helvetica" panose="020B0604020202020204" pitchFamily="34" charset="0"/>
                  <a:cs typeface="Helvetica" panose="020B0604020202020204" pitchFamily="34" charset="0"/>
                </a:rPr>
                <a:t>Booster</a:t>
              </a:r>
            </a:p>
          </p:txBody>
        </p:sp>
      </p:grpSp>
      <p:sp>
        <p:nvSpPr>
          <p:cNvPr id="2" name="Rectangle 1">
            <a:extLst>
              <a:ext uri="{FF2B5EF4-FFF2-40B4-BE49-F238E27FC236}">
                <a16:creationId xmlns:a16="http://schemas.microsoft.com/office/drawing/2014/main" id="{FA1B74DB-13E1-4190-B831-07D9921433A4}"/>
              </a:ext>
            </a:extLst>
          </p:cNvPr>
          <p:cNvSpPr/>
          <p:nvPr/>
        </p:nvSpPr>
        <p:spPr>
          <a:xfrm rot="19162216">
            <a:off x="6112314" y="1668471"/>
            <a:ext cx="177565" cy="92974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6AEE6A9-4464-4A8F-BC90-C3EFBAA59A7D}"/>
              </a:ext>
            </a:extLst>
          </p:cNvPr>
          <p:cNvSpPr/>
          <p:nvPr/>
        </p:nvSpPr>
        <p:spPr>
          <a:xfrm rot="14476509">
            <a:off x="5977459" y="960467"/>
            <a:ext cx="190858" cy="83390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FBB5B3F0-4D17-4D5C-B29E-5063B5862C2C}"/>
              </a:ext>
            </a:extLst>
          </p:cNvPr>
          <p:cNvSpPr txBox="1"/>
          <p:nvPr/>
        </p:nvSpPr>
        <p:spPr>
          <a:xfrm>
            <a:off x="5086231" y="2236483"/>
            <a:ext cx="2130865" cy="276999"/>
          </a:xfrm>
          <a:prstGeom prst="rect">
            <a:avLst/>
          </a:prstGeom>
          <a:noFill/>
        </p:spPr>
        <p:txBody>
          <a:bodyPr wrap="square" rtlCol="0">
            <a:spAutoFit/>
          </a:bodyPr>
          <a:lstStyle/>
          <a:p>
            <a:r>
              <a:rPr lang="en-US" sz="1200" dirty="0">
                <a:solidFill>
                  <a:schemeClr val="accent6">
                    <a:lumMod val="50000"/>
                  </a:schemeClr>
                </a:solidFill>
                <a:latin typeface="Helvetica" panose="020B0604020202020204" pitchFamily="34" charset="0"/>
                <a:cs typeface="Helvetica" panose="020B0604020202020204" pitchFamily="34" charset="0"/>
              </a:rPr>
              <a:t>Straight-ahead dump</a:t>
            </a:r>
          </a:p>
        </p:txBody>
      </p:sp>
    </p:spTree>
    <p:extLst>
      <p:ext uri="{BB962C8B-B14F-4D97-AF65-F5344CB8AC3E}">
        <p14:creationId xmlns:p14="http://schemas.microsoft.com/office/powerpoint/2010/main" val="2676511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18</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ESH</a:t>
            </a:r>
          </a:p>
        </p:txBody>
      </p:sp>
      <p:sp>
        <p:nvSpPr>
          <p:cNvPr id="7" name="Content Placeholder 2">
            <a:extLst>
              <a:ext uri="{FF2B5EF4-FFF2-40B4-BE49-F238E27FC236}">
                <a16:creationId xmlns:a16="http://schemas.microsoft.com/office/drawing/2014/main" id="{E67B82A3-65FD-437F-9F00-852994C4D216}"/>
              </a:ext>
            </a:extLst>
          </p:cNvPr>
          <p:cNvSpPr>
            <a:spLocks noGrp="1"/>
          </p:cNvSpPr>
          <p:nvPr>
            <p:ph idx="1"/>
          </p:nvPr>
        </p:nvSpPr>
        <p:spPr>
          <a:xfrm>
            <a:off x="228600" y="1043047"/>
            <a:ext cx="8672513" cy="5473924"/>
          </a:xfrm>
        </p:spPr>
        <p:txBody>
          <a:bodyPr>
            <a:normAutofit fontScale="85000" lnSpcReduction="10000"/>
          </a:bodyPr>
          <a:lstStyle/>
          <a:p>
            <a:r>
              <a:rPr lang="en-US" dirty="0"/>
              <a:t>Beam commissioning activities will follow the Fermilab and PIP-II safety standards and practices</a:t>
            </a:r>
          </a:p>
          <a:p>
            <a:pPr lvl="1"/>
            <a:r>
              <a:rPr lang="en-US" sz="2000" dirty="0"/>
              <a:t>PIP-II Integrated Safety Management Plan        </a:t>
            </a:r>
            <a:r>
              <a:rPr lang="en-US" sz="2000" i="1" dirty="0">
                <a:solidFill>
                  <a:srgbClr val="C00000"/>
                </a:solidFill>
              </a:rPr>
              <a:t>pip2-docdb #141</a:t>
            </a:r>
            <a:endParaRPr lang="en-US" dirty="0"/>
          </a:p>
          <a:p>
            <a:pPr lvl="1"/>
            <a:r>
              <a:rPr lang="en-US" dirty="0"/>
              <a:t>Laboratory and DOE standards and practices</a:t>
            </a:r>
          </a:p>
          <a:p>
            <a:pPr lvl="2"/>
            <a:r>
              <a:rPr lang="en-US" dirty="0"/>
              <a:t>Prior to beginning beam commissioning, an Accelerator Readiness Review is required</a:t>
            </a:r>
          </a:p>
          <a:p>
            <a:pPr lvl="3"/>
            <a:r>
              <a:rPr lang="en-US" dirty="0"/>
              <a:t>Requirements established in DOE O 420.2C, “Implementation Guide for Safety of Accelerator Facilities” </a:t>
            </a:r>
          </a:p>
          <a:p>
            <a:pPr lvl="3"/>
            <a:r>
              <a:rPr lang="en-US" dirty="0"/>
              <a:t>Beam commissioning is planned as a staged approach which will result on a staged Accelerator Readiness Review </a:t>
            </a:r>
          </a:p>
          <a:p>
            <a:pPr lvl="3"/>
            <a:r>
              <a:rPr lang="en-US" dirty="0"/>
              <a:t>Plan will be worked out with Fermi Site Office and appropriate documented</a:t>
            </a:r>
          </a:p>
          <a:p>
            <a:pPr lvl="2"/>
            <a:r>
              <a:rPr lang="en-US" dirty="0"/>
              <a:t>Fermi Radiological Control Manual, Fermi ES&amp;H Manual</a:t>
            </a:r>
            <a:endParaRPr lang="en-US" sz="2000" dirty="0"/>
          </a:p>
          <a:p>
            <a:r>
              <a:rPr lang="en-US" dirty="0"/>
              <a:t>Planning Phase</a:t>
            </a:r>
          </a:p>
          <a:p>
            <a:pPr lvl="2"/>
            <a:r>
              <a:rPr lang="en-US" dirty="0"/>
              <a:t>Implement Safety by Design process</a:t>
            </a:r>
          </a:p>
          <a:p>
            <a:pPr lvl="2"/>
            <a:r>
              <a:rPr lang="en-US" dirty="0"/>
              <a:t>Incorporate Project Hazard Analysis Report (PHAR) in the planning process</a:t>
            </a:r>
          </a:p>
          <a:p>
            <a:pPr lvl="3"/>
            <a:r>
              <a:rPr lang="en-US" dirty="0"/>
              <a:t>Hazards include:</a:t>
            </a:r>
          </a:p>
          <a:p>
            <a:pPr lvl="4"/>
            <a:r>
              <a:rPr lang="en-US" dirty="0"/>
              <a:t>Radiation Hazards:</a:t>
            </a:r>
          </a:p>
          <a:p>
            <a:pPr lvl="5"/>
            <a:r>
              <a:rPr lang="en-US" dirty="0">
                <a:solidFill>
                  <a:schemeClr val="accent6">
                    <a:lumMod val="50000"/>
                  </a:schemeClr>
                </a:solidFill>
              </a:rPr>
              <a:t>Residual radioactivity after beam operations</a:t>
            </a:r>
          </a:p>
          <a:p>
            <a:pPr lvl="5"/>
            <a:r>
              <a:rPr lang="en-US" dirty="0">
                <a:solidFill>
                  <a:schemeClr val="accent6">
                    <a:lumMod val="50000"/>
                  </a:schemeClr>
                </a:solidFill>
              </a:rPr>
              <a:t>Radiation dose rates in excess outside the enclosure</a:t>
            </a:r>
            <a:endParaRPr lang="en-US" dirty="0"/>
          </a:p>
          <a:p>
            <a:pPr lvl="3"/>
            <a:r>
              <a:rPr lang="en-US" dirty="0">
                <a:solidFill>
                  <a:srgbClr val="FF0000"/>
                </a:solidFill>
                <a:latin typeface="Calibri" panose="020F0502020204030204" pitchFamily="34" charset="0"/>
              </a:rPr>
              <a:t>Radiation safety is a significant part of the PIP-II Project – within L3 Accel. Phys. WBS</a:t>
            </a:r>
            <a:endParaRPr lang="en-US" dirty="0">
              <a:solidFill>
                <a:schemeClr val="accent6">
                  <a:lumMod val="50000"/>
                </a:schemeClr>
              </a:solidFill>
            </a:endParaRPr>
          </a:p>
          <a:p>
            <a:pPr lvl="5"/>
            <a:endParaRPr lang="en-US" dirty="0"/>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Tree>
    <p:extLst>
      <p:ext uri="{BB962C8B-B14F-4D97-AF65-F5344CB8AC3E}">
        <p14:creationId xmlns:p14="http://schemas.microsoft.com/office/powerpoint/2010/main" val="287595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7BB3A2-3990-4E5A-A95C-79C7387A0DE9}"/>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EE27ADBC-7F06-48B7-82AA-C17E7968C6C4}"/>
              </a:ext>
            </a:extLst>
          </p:cNvPr>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sp>
        <p:nvSpPr>
          <p:cNvPr id="6" name="Title 1">
            <a:extLst>
              <a:ext uri="{FF2B5EF4-FFF2-40B4-BE49-F238E27FC236}">
                <a16:creationId xmlns:a16="http://schemas.microsoft.com/office/drawing/2014/main" id="{7F237AE2-D2FB-4F6C-B67E-A9F421E3C65A}"/>
              </a:ext>
            </a:extLst>
          </p:cNvPr>
          <p:cNvSpPr>
            <a:spLocks noGrp="1"/>
          </p:cNvSpPr>
          <p:nvPr>
            <p:ph type="title"/>
          </p:nvPr>
        </p:nvSpPr>
        <p:spPr>
          <a:xfrm>
            <a:off x="228600" y="465691"/>
            <a:ext cx="8686800" cy="427877"/>
          </a:xfrm>
        </p:spPr>
        <p:txBody>
          <a:bodyPr/>
          <a:lstStyle/>
          <a:p>
            <a:r>
              <a:rPr lang="en-US" dirty="0"/>
              <a:t>Quality Management</a:t>
            </a:r>
          </a:p>
        </p:txBody>
      </p:sp>
      <p:sp>
        <p:nvSpPr>
          <p:cNvPr id="7" name="Content Placeholder 2">
            <a:extLst>
              <a:ext uri="{FF2B5EF4-FFF2-40B4-BE49-F238E27FC236}">
                <a16:creationId xmlns:a16="http://schemas.microsoft.com/office/drawing/2014/main" id="{E67B82A3-65FD-437F-9F00-852994C4D216}"/>
              </a:ext>
            </a:extLst>
          </p:cNvPr>
          <p:cNvSpPr>
            <a:spLocks noGrp="1"/>
          </p:cNvSpPr>
          <p:nvPr>
            <p:ph idx="1"/>
          </p:nvPr>
        </p:nvSpPr>
        <p:spPr>
          <a:xfrm>
            <a:off x="228600" y="1043046"/>
            <a:ext cx="8672513" cy="5349263"/>
          </a:xfrm>
        </p:spPr>
        <p:txBody>
          <a:bodyPr>
            <a:normAutofit lnSpcReduction="10000"/>
          </a:bodyPr>
          <a:lstStyle/>
          <a:p>
            <a:r>
              <a:rPr lang="en-US" sz="2300" dirty="0"/>
              <a:t>Quality Assurance and Control</a:t>
            </a:r>
          </a:p>
          <a:p>
            <a:pPr lvl="1"/>
            <a:r>
              <a:rPr lang="en-US" dirty="0"/>
              <a:t>PIP-II Project Quality Assurance Plan </a:t>
            </a:r>
            <a:r>
              <a:rPr lang="en-US" sz="2000" i="1" dirty="0">
                <a:solidFill>
                  <a:srgbClr val="C00000"/>
                </a:solidFill>
              </a:rPr>
              <a:t>pip2-docdb #142</a:t>
            </a:r>
            <a:endParaRPr lang="en-US" i="1" dirty="0">
              <a:solidFill>
                <a:srgbClr val="C00000"/>
              </a:solidFill>
            </a:endParaRPr>
          </a:p>
          <a:p>
            <a:r>
              <a:rPr lang="en-US" dirty="0"/>
              <a:t>Create the details QC plan of the beam commissioning phase</a:t>
            </a:r>
          </a:p>
          <a:p>
            <a:pPr lvl="1"/>
            <a:r>
              <a:rPr lang="en-US" dirty="0"/>
              <a:t>Documentation</a:t>
            </a:r>
          </a:p>
          <a:p>
            <a:pPr lvl="2"/>
            <a:r>
              <a:rPr lang="en-US" dirty="0"/>
              <a:t>Daily savings</a:t>
            </a:r>
          </a:p>
          <a:p>
            <a:pPr lvl="2"/>
            <a:r>
              <a:rPr lang="en-US" dirty="0"/>
              <a:t>Develop machine operation procedures and documentation</a:t>
            </a:r>
          </a:p>
          <a:p>
            <a:pPr lvl="1"/>
            <a:r>
              <a:rPr lang="en-US" dirty="0"/>
              <a:t>Apply lessons learned from similar accelerators</a:t>
            </a:r>
          </a:p>
          <a:p>
            <a:pPr lvl="2"/>
            <a:r>
              <a:rPr lang="en-US" dirty="0"/>
              <a:t> From SNS, significant testing and operational experience led to better understanding of the systems</a:t>
            </a:r>
          </a:p>
          <a:p>
            <a:pPr lvl="1"/>
            <a:r>
              <a:rPr lang="en-US" dirty="0"/>
              <a:t>Transition to operations</a:t>
            </a:r>
          </a:p>
          <a:p>
            <a:pPr lvl="2"/>
            <a:r>
              <a:rPr lang="en-US" dirty="0"/>
              <a:t>Involve Accelerator Division Operation Department (AD/Ops) at earliest opportunity</a:t>
            </a:r>
          </a:p>
          <a:p>
            <a:pPr lvl="3"/>
            <a:r>
              <a:rPr lang="en-US" dirty="0"/>
              <a:t>Possibly during commissioning at a limited scope </a:t>
            </a:r>
          </a:p>
          <a:p>
            <a:pPr lvl="2"/>
            <a:r>
              <a:rPr lang="en-US" dirty="0"/>
              <a:t>Collaborate with AD/Ops to integrate with accelerator complex  standards</a:t>
            </a:r>
          </a:p>
          <a:p>
            <a:pPr lvl="3"/>
            <a:r>
              <a:rPr lang="en-US" dirty="0"/>
              <a:t>LOTO procedures, monitoring tools and programs, saves, e-log,</a:t>
            </a:r>
          </a:p>
          <a:p>
            <a:pPr lvl="3"/>
            <a:r>
              <a:rPr lang="en-US" dirty="0"/>
              <a:t>Provide support during transition </a:t>
            </a:r>
          </a:p>
        </p:txBody>
      </p:sp>
      <p:sp>
        <p:nvSpPr>
          <p:cNvPr id="11" name="TextBox 10">
            <a:extLst>
              <a:ext uri="{FF2B5EF4-FFF2-40B4-BE49-F238E27FC236}">
                <a16:creationId xmlns:a16="http://schemas.microsoft.com/office/drawing/2014/main" id="{12D99F2F-E2F3-4AC5-A5AF-03DB4CA73AE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#6</a:t>
            </a:r>
          </a:p>
        </p:txBody>
      </p:sp>
    </p:spTree>
    <p:extLst>
      <p:ext uri="{BB962C8B-B14F-4D97-AF65-F5344CB8AC3E}">
        <p14:creationId xmlns:p14="http://schemas.microsoft.com/office/powerpoint/2010/main" val="374120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r>
              <a:rPr lang="en-US" altLang="en-US"/>
              <a:t>12/05/2018</a:t>
            </a:r>
            <a:endParaRPr lang="en-US" altLang="en-US" dirty="0"/>
          </a:p>
        </p:txBody>
      </p:sp>
      <p:sp>
        <p:nvSpPr>
          <p:cNvPr id="10" name="Title 1">
            <a:extLst>
              <a:ext uri="{FF2B5EF4-FFF2-40B4-BE49-F238E27FC236}">
                <a16:creationId xmlns:a16="http://schemas.microsoft.com/office/drawing/2014/main" id="{97CB1093-59EB-4CF5-A277-CC349021855A}"/>
              </a:ext>
            </a:extLst>
          </p:cNvPr>
          <p:cNvSpPr>
            <a:spLocks noGrp="1"/>
          </p:cNvSpPr>
          <p:nvPr>
            <p:ph type="title"/>
          </p:nvPr>
        </p:nvSpPr>
        <p:spPr>
          <a:xfrm>
            <a:off x="228600" y="465691"/>
            <a:ext cx="8686800" cy="427877"/>
          </a:xfrm>
        </p:spPr>
        <p:txBody>
          <a:bodyPr/>
          <a:lstStyle/>
          <a:p>
            <a:r>
              <a:rPr lang="en-US" dirty="0"/>
              <a:t>Outline</a:t>
            </a:r>
          </a:p>
        </p:txBody>
      </p:sp>
      <p:sp>
        <p:nvSpPr>
          <p:cNvPr id="11" name="Content Placeholder 2">
            <a:extLst>
              <a:ext uri="{FF2B5EF4-FFF2-40B4-BE49-F238E27FC236}">
                <a16:creationId xmlns:a16="http://schemas.microsoft.com/office/drawing/2014/main" id="{F6B5BC1D-CA49-440F-9A50-C6EF16D4C00A}"/>
              </a:ext>
            </a:extLst>
          </p:cNvPr>
          <p:cNvSpPr>
            <a:spLocks noGrp="1"/>
          </p:cNvSpPr>
          <p:nvPr>
            <p:ph idx="1"/>
          </p:nvPr>
        </p:nvSpPr>
        <p:spPr>
          <a:xfrm>
            <a:off x="228600" y="1043046"/>
            <a:ext cx="8672513" cy="4987867"/>
          </a:xfrm>
        </p:spPr>
        <p:txBody>
          <a:bodyPr>
            <a:normAutofit/>
          </a:bodyPr>
          <a:lstStyle/>
          <a:p>
            <a:r>
              <a:rPr lang="en-US" dirty="0"/>
              <a:t>Scope/Deliverables</a:t>
            </a:r>
          </a:p>
          <a:p>
            <a:r>
              <a:rPr lang="en-US" dirty="0"/>
              <a:t>Requirements</a:t>
            </a:r>
          </a:p>
          <a:p>
            <a:r>
              <a:rPr lang="en-US" dirty="0"/>
              <a:t>Interfaces</a:t>
            </a:r>
          </a:p>
          <a:p>
            <a:r>
              <a:rPr lang="en-US" dirty="0"/>
              <a:t>Preliminary Design, Maturity</a:t>
            </a:r>
          </a:p>
          <a:p>
            <a:r>
              <a:rPr lang="en-US" dirty="0"/>
              <a:t>Technical Progress to Date</a:t>
            </a:r>
          </a:p>
          <a:p>
            <a:r>
              <a:rPr lang="en-US" dirty="0"/>
              <a:t>ESH&amp;Q</a:t>
            </a:r>
          </a:p>
          <a:p>
            <a:r>
              <a:rPr lang="en-US" dirty="0"/>
              <a:t>Risks and Mitigations</a:t>
            </a:r>
          </a:p>
          <a:p>
            <a:r>
              <a:rPr lang="en-US" dirty="0"/>
              <a:t>Summary</a:t>
            </a:r>
          </a:p>
        </p:txBody>
      </p:sp>
    </p:spTree>
    <p:extLst>
      <p:ext uri="{BB962C8B-B14F-4D97-AF65-F5344CB8AC3E}">
        <p14:creationId xmlns:p14="http://schemas.microsoft.com/office/powerpoint/2010/main" val="794477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B48E-6CBC-434E-8E6E-ABB4AD19AF67}"/>
              </a:ext>
            </a:extLst>
          </p:cNvPr>
          <p:cNvSpPr>
            <a:spLocks noGrp="1"/>
          </p:cNvSpPr>
          <p:nvPr>
            <p:ph type="title"/>
          </p:nvPr>
        </p:nvSpPr>
        <p:spPr/>
        <p:txBody>
          <a:bodyPr/>
          <a:lstStyle/>
          <a:p>
            <a:r>
              <a:rPr lang="en-US" dirty="0"/>
              <a:t>WBS 121.04.06 Risk Management</a:t>
            </a:r>
          </a:p>
        </p:txBody>
      </p:sp>
      <p:sp>
        <p:nvSpPr>
          <p:cNvPr id="3" name="Content Placeholder 2">
            <a:extLst>
              <a:ext uri="{FF2B5EF4-FFF2-40B4-BE49-F238E27FC236}">
                <a16:creationId xmlns:a16="http://schemas.microsoft.com/office/drawing/2014/main" id="{EC508813-CD76-4DC4-BF1F-40FB37436F30}"/>
              </a:ext>
            </a:extLst>
          </p:cNvPr>
          <p:cNvSpPr>
            <a:spLocks noGrp="1"/>
          </p:cNvSpPr>
          <p:nvPr>
            <p:ph idx="1"/>
          </p:nvPr>
        </p:nvSpPr>
        <p:spPr/>
        <p:txBody>
          <a:bodyPr/>
          <a:lstStyle/>
          <a:p>
            <a:pPr lvl="1"/>
            <a:endParaRPr lang="en-US" dirty="0"/>
          </a:p>
          <a:p>
            <a:pPr marL="461963" indent="0">
              <a:buNone/>
              <a:tabLst>
                <a:tab pos="573088" algn="l"/>
              </a:tabLst>
            </a:pPr>
            <a:endParaRPr lang="en-US" dirty="0"/>
          </a:p>
        </p:txBody>
      </p:sp>
      <p:sp>
        <p:nvSpPr>
          <p:cNvPr id="4" name="Date Placeholder 3">
            <a:extLst>
              <a:ext uri="{FF2B5EF4-FFF2-40B4-BE49-F238E27FC236}">
                <a16:creationId xmlns:a16="http://schemas.microsoft.com/office/drawing/2014/main" id="{71D1284C-9BBB-4A7D-9406-0E3477051FE5}"/>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581956D4-50CB-48AC-B09B-283696C42F7C}"/>
              </a:ext>
            </a:extLst>
          </p:cNvPr>
          <p:cNvSpPr>
            <a:spLocks noGrp="1"/>
          </p:cNvSpPr>
          <p:nvPr>
            <p:ph type="sldNum" sz="quarter" idx="12"/>
          </p:nvPr>
        </p:nvSpPr>
        <p:spPr/>
        <p:txBody>
          <a:bodyPr/>
          <a:lstStyle/>
          <a:p>
            <a:fld id="{D4078CA2-75EA-4F42-B0AF-FB0975373545}" type="slidenum">
              <a:rPr lang="en-US" altLang="en-US" smtClean="0"/>
              <a:pPr/>
              <a:t>20</a:t>
            </a:fld>
            <a:endParaRPr lang="en-US" altLang="en-US" dirty="0"/>
          </a:p>
        </p:txBody>
      </p:sp>
      <p:sp>
        <p:nvSpPr>
          <p:cNvPr id="6" name="TextBox 5">
            <a:extLst>
              <a:ext uri="{FF2B5EF4-FFF2-40B4-BE49-F238E27FC236}">
                <a16:creationId xmlns:a16="http://schemas.microsoft.com/office/drawing/2014/main" id="{34939B9B-E044-4A41-B829-BC524160AD9B}"/>
              </a:ext>
            </a:extLst>
          </p:cNvPr>
          <p:cNvSpPr txBox="1"/>
          <p:nvPr/>
        </p:nvSpPr>
        <p:spPr>
          <a:xfrm>
            <a:off x="7188591" y="425321"/>
            <a:ext cx="1814733" cy="461665"/>
          </a:xfrm>
          <a:prstGeom prst="rect">
            <a:avLst/>
          </a:prstGeom>
          <a:solidFill>
            <a:schemeClr val="tx1"/>
          </a:solidFill>
        </p:spPr>
        <p:txBody>
          <a:bodyPr wrap="square" rtlCol="0">
            <a:spAutoFit/>
          </a:bodyPr>
          <a:lstStyle/>
          <a:p>
            <a:r>
              <a:rPr lang="en-US" dirty="0">
                <a:solidFill>
                  <a:schemeClr val="bg1"/>
                </a:solidFill>
              </a:rPr>
              <a:t>Charge #2,7</a:t>
            </a:r>
          </a:p>
        </p:txBody>
      </p:sp>
      <p:sp>
        <p:nvSpPr>
          <p:cNvPr id="7" name="Content Placeholder 3">
            <a:extLst>
              <a:ext uri="{FF2B5EF4-FFF2-40B4-BE49-F238E27FC236}">
                <a16:creationId xmlns:a16="http://schemas.microsoft.com/office/drawing/2014/main" id="{01B20F23-2DCF-4C15-A096-FF5763DD36A5}"/>
              </a:ext>
            </a:extLst>
          </p:cNvPr>
          <p:cNvSpPr txBox="1">
            <a:spLocks/>
          </p:cNvSpPr>
          <p:nvPr/>
        </p:nvSpPr>
        <p:spPr>
          <a:xfrm>
            <a:off x="284374" y="931335"/>
            <a:ext cx="8616739" cy="1430908"/>
          </a:xfrm>
          <a:prstGeom prst="rect">
            <a:avLst/>
          </a:prstGeom>
        </p:spPr>
        <p:txBody>
          <a:bodyPr lIns="0" tIns="0" rIns="0" bIns="0">
            <a:normAutofit lnSpcReduction="10000"/>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Beam Commissioning Risks</a:t>
            </a:r>
          </a:p>
          <a:p>
            <a:pPr lvl="1"/>
            <a:r>
              <a:rPr lang="en-US" dirty="0">
                <a:solidFill>
                  <a:schemeClr val="accent6"/>
                </a:solidFill>
              </a:rPr>
              <a:t>High Risk: 0</a:t>
            </a:r>
            <a:endParaRPr lang="en-US" b="1" dirty="0">
              <a:solidFill>
                <a:schemeClr val="accent6"/>
              </a:solidFill>
            </a:endParaRPr>
          </a:p>
          <a:p>
            <a:pPr lvl="1"/>
            <a:r>
              <a:rPr lang="en-US" b="1" dirty="0">
                <a:solidFill>
                  <a:schemeClr val="accent2">
                    <a:lumMod val="75000"/>
                  </a:schemeClr>
                </a:solidFill>
              </a:rPr>
              <a:t>Medium Risk: 2</a:t>
            </a:r>
          </a:p>
          <a:p>
            <a:pPr lvl="1"/>
            <a:r>
              <a:rPr lang="en-US" dirty="0">
                <a:solidFill>
                  <a:schemeClr val="accent6"/>
                </a:solidFill>
              </a:rPr>
              <a:t>Low Risk: 1</a:t>
            </a:r>
            <a:endParaRPr lang="en-US" b="1" dirty="0">
              <a:solidFill>
                <a:schemeClr val="accent6"/>
              </a:solidFill>
            </a:endParaRPr>
          </a:p>
        </p:txBody>
      </p:sp>
      <p:sp>
        <p:nvSpPr>
          <p:cNvPr id="8" name="Rectangle 7">
            <a:extLst>
              <a:ext uri="{FF2B5EF4-FFF2-40B4-BE49-F238E27FC236}">
                <a16:creationId xmlns:a16="http://schemas.microsoft.com/office/drawing/2014/main" id="{7A44F12D-0A7B-4F8A-982D-6FF3A572B2DF}"/>
              </a:ext>
            </a:extLst>
          </p:cNvPr>
          <p:cNvSpPr/>
          <p:nvPr/>
        </p:nvSpPr>
        <p:spPr>
          <a:xfrm>
            <a:off x="222250" y="2318512"/>
            <a:ext cx="8672511" cy="3754874"/>
          </a:xfrm>
          <a:prstGeom prst="rect">
            <a:avLst/>
          </a:prstGeom>
        </p:spPr>
        <p:txBody>
          <a:bodyPr wrap="square" numCol="1">
            <a:spAutoFit/>
          </a:bodyPr>
          <a:lstStyle/>
          <a:p>
            <a:pPr marL="457200" indent="-457200">
              <a:buFont typeface="+mj-lt"/>
              <a:buAutoNum type="arabicPeriod"/>
            </a:pPr>
            <a:r>
              <a:rPr lang="en-US" sz="2000" b="1" dirty="0">
                <a:solidFill>
                  <a:schemeClr val="accent2">
                    <a:lumMod val="75000"/>
                  </a:schemeClr>
                </a:solidFill>
                <a:latin typeface="Helvetica" panose="020B0604020202020204" pitchFamily="34" charset="0"/>
                <a:cs typeface="Helvetica" panose="020B0604020202020204" pitchFamily="34" charset="0"/>
              </a:rPr>
              <a:t>RT-121-04-002 Machine has performance problems during commissioning</a:t>
            </a:r>
          </a:p>
          <a:p>
            <a:pPr marL="461963"/>
            <a:r>
              <a:rPr lang="en-US" sz="1800" b="1" dirty="0">
                <a:solidFill>
                  <a:schemeClr val="accent6">
                    <a:lumMod val="50000"/>
                  </a:schemeClr>
                </a:solidFill>
                <a:latin typeface="Helvetica" panose="020B0604020202020204" pitchFamily="34" charset="0"/>
                <a:cs typeface="Helvetica" panose="020B0604020202020204" pitchFamily="34" charset="0"/>
              </a:rPr>
              <a:t>Mitigation: </a:t>
            </a:r>
            <a:r>
              <a:rPr lang="en-US" sz="1800" dirty="0">
                <a:solidFill>
                  <a:schemeClr val="accent6">
                    <a:lumMod val="50000"/>
                  </a:schemeClr>
                </a:solidFill>
                <a:latin typeface="Helvetica" panose="020B0604020202020204" pitchFamily="34" charset="0"/>
                <a:cs typeface="Helvetica" panose="020B0604020202020204" pitchFamily="34" charset="0"/>
              </a:rPr>
              <a:t>This is a technical risk with a high impact to schedule &amp; cost</a:t>
            </a:r>
          </a:p>
          <a:p>
            <a:pPr marL="285750" indent="-285750">
              <a:buFont typeface="Arial" panose="020B0604020202020204" pitchFamily="34" charset="0"/>
              <a:buChar char="•"/>
            </a:pPr>
            <a:endParaRPr lang="en-US" sz="1800" dirty="0">
              <a:solidFill>
                <a:schemeClr val="accent6">
                  <a:lumMod val="50000"/>
                </a:schemeClr>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PIP2IT will enable a variety of system-level tests to be performed on many critical systems providing opportunity for the majority of the issues to be identified and addressed before the accelerator components are installed in PIP-II tunnel </a:t>
            </a:r>
          </a:p>
          <a:p>
            <a:pPr marL="285750"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Perform cold RF-cryomodule test on all cryomodules</a:t>
            </a:r>
          </a:p>
          <a:p>
            <a:pPr marL="285750"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Verification of RF power systems before and after installation</a:t>
            </a:r>
          </a:p>
          <a:p>
            <a:pPr marL="285750"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First version of machine protection system is functional and has been tested at PIP2IT. Further development is needed to meet all requirements. However, is inevitable that problems will be discovered during commissioning</a:t>
            </a:r>
          </a:p>
        </p:txBody>
      </p:sp>
    </p:spTree>
    <p:extLst>
      <p:ext uri="{BB962C8B-B14F-4D97-AF65-F5344CB8AC3E}">
        <p14:creationId xmlns:p14="http://schemas.microsoft.com/office/powerpoint/2010/main" val="209528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B48E-6CBC-434E-8E6E-ABB4AD19AF67}"/>
              </a:ext>
            </a:extLst>
          </p:cNvPr>
          <p:cNvSpPr>
            <a:spLocks noGrp="1"/>
          </p:cNvSpPr>
          <p:nvPr>
            <p:ph type="title"/>
          </p:nvPr>
        </p:nvSpPr>
        <p:spPr/>
        <p:txBody>
          <a:bodyPr/>
          <a:lstStyle/>
          <a:p>
            <a:r>
              <a:rPr lang="en-US" dirty="0"/>
              <a:t>WBS 121.04.06 Risk Management</a:t>
            </a:r>
          </a:p>
        </p:txBody>
      </p:sp>
      <p:sp>
        <p:nvSpPr>
          <p:cNvPr id="3" name="Content Placeholder 2">
            <a:extLst>
              <a:ext uri="{FF2B5EF4-FFF2-40B4-BE49-F238E27FC236}">
                <a16:creationId xmlns:a16="http://schemas.microsoft.com/office/drawing/2014/main" id="{EC508813-CD76-4DC4-BF1F-40FB37436F30}"/>
              </a:ext>
            </a:extLst>
          </p:cNvPr>
          <p:cNvSpPr>
            <a:spLocks noGrp="1"/>
          </p:cNvSpPr>
          <p:nvPr>
            <p:ph idx="1"/>
          </p:nvPr>
        </p:nvSpPr>
        <p:spPr/>
        <p:txBody>
          <a:bodyPr/>
          <a:lstStyle/>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71D1284C-9BBB-4A7D-9406-0E3477051FE5}"/>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581956D4-50CB-48AC-B09B-283696C42F7C}"/>
              </a:ext>
            </a:extLst>
          </p:cNvPr>
          <p:cNvSpPr>
            <a:spLocks noGrp="1"/>
          </p:cNvSpPr>
          <p:nvPr>
            <p:ph type="sldNum" sz="quarter" idx="12"/>
          </p:nvPr>
        </p:nvSpPr>
        <p:spPr/>
        <p:txBody>
          <a:bodyPr/>
          <a:lstStyle/>
          <a:p>
            <a:fld id="{D4078CA2-75EA-4F42-B0AF-FB0975373545}" type="slidenum">
              <a:rPr lang="en-US" altLang="en-US" smtClean="0"/>
              <a:pPr/>
              <a:t>21</a:t>
            </a:fld>
            <a:endParaRPr lang="en-US" altLang="en-US" dirty="0"/>
          </a:p>
        </p:txBody>
      </p:sp>
      <p:sp>
        <p:nvSpPr>
          <p:cNvPr id="6" name="TextBox 5">
            <a:extLst>
              <a:ext uri="{FF2B5EF4-FFF2-40B4-BE49-F238E27FC236}">
                <a16:creationId xmlns:a16="http://schemas.microsoft.com/office/drawing/2014/main" id="{34939B9B-E044-4A41-B829-BC524160AD9B}"/>
              </a:ext>
            </a:extLst>
          </p:cNvPr>
          <p:cNvSpPr txBox="1"/>
          <p:nvPr/>
        </p:nvSpPr>
        <p:spPr>
          <a:xfrm>
            <a:off x="7188591" y="425321"/>
            <a:ext cx="1814733" cy="461665"/>
          </a:xfrm>
          <a:prstGeom prst="rect">
            <a:avLst/>
          </a:prstGeom>
          <a:solidFill>
            <a:schemeClr val="tx1"/>
          </a:solidFill>
        </p:spPr>
        <p:txBody>
          <a:bodyPr wrap="square" rtlCol="0">
            <a:spAutoFit/>
          </a:bodyPr>
          <a:lstStyle/>
          <a:p>
            <a:r>
              <a:rPr lang="en-US" dirty="0">
                <a:solidFill>
                  <a:schemeClr val="bg1"/>
                </a:solidFill>
              </a:rPr>
              <a:t>Charge #2,7</a:t>
            </a:r>
          </a:p>
        </p:txBody>
      </p:sp>
      <p:sp>
        <p:nvSpPr>
          <p:cNvPr id="7" name="Content Placeholder 3">
            <a:extLst>
              <a:ext uri="{FF2B5EF4-FFF2-40B4-BE49-F238E27FC236}">
                <a16:creationId xmlns:a16="http://schemas.microsoft.com/office/drawing/2014/main" id="{01B20F23-2DCF-4C15-A096-FF5763DD36A5}"/>
              </a:ext>
            </a:extLst>
          </p:cNvPr>
          <p:cNvSpPr txBox="1">
            <a:spLocks/>
          </p:cNvSpPr>
          <p:nvPr/>
        </p:nvSpPr>
        <p:spPr>
          <a:xfrm>
            <a:off x="284374" y="931335"/>
            <a:ext cx="8616739" cy="1430908"/>
          </a:xfrm>
          <a:prstGeom prst="rect">
            <a:avLst/>
          </a:prstGeom>
        </p:spPr>
        <p:txBody>
          <a:bodyPr lIns="0" tIns="0" rIns="0" bIns="0">
            <a:normAutofit lnSpcReduction="10000"/>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Beam Commissioning Risks</a:t>
            </a:r>
          </a:p>
          <a:p>
            <a:pPr lvl="1"/>
            <a:r>
              <a:rPr lang="en-US" dirty="0">
                <a:solidFill>
                  <a:schemeClr val="accent6">
                    <a:lumMod val="50000"/>
                  </a:schemeClr>
                </a:solidFill>
              </a:rPr>
              <a:t>High Risk: 0</a:t>
            </a:r>
            <a:endParaRPr lang="en-US" b="1" dirty="0">
              <a:solidFill>
                <a:schemeClr val="accent6">
                  <a:lumMod val="50000"/>
                </a:schemeClr>
              </a:solidFill>
            </a:endParaRPr>
          </a:p>
          <a:p>
            <a:pPr lvl="1"/>
            <a:r>
              <a:rPr lang="en-US" b="1" dirty="0">
                <a:solidFill>
                  <a:schemeClr val="accent2">
                    <a:lumMod val="75000"/>
                  </a:schemeClr>
                </a:solidFill>
              </a:rPr>
              <a:t>Medium Risk: 2</a:t>
            </a:r>
          </a:p>
          <a:p>
            <a:pPr lvl="1"/>
            <a:r>
              <a:rPr lang="en-US" dirty="0">
                <a:solidFill>
                  <a:schemeClr val="accent6">
                    <a:lumMod val="50000"/>
                  </a:schemeClr>
                </a:solidFill>
              </a:rPr>
              <a:t>Low Risk: 1</a:t>
            </a:r>
            <a:endParaRPr lang="en-US" b="1" dirty="0">
              <a:solidFill>
                <a:schemeClr val="accent6">
                  <a:lumMod val="50000"/>
                </a:schemeClr>
              </a:solidFill>
            </a:endParaRPr>
          </a:p>
        </p:txBody>
      </p:sp>
      <p:sp>
        <p:nvSpPr>
          <p:cNvPr id="8" name="Rectangle 7">
            <a:extLst>
              <a:ext uri="{FF2B5EF4-FFF2-40B4-BE49-F238E27FC236}">
                <a16:creationId xmlns:a16="http://schemas.microsoft.com/office/drawing/2014/main" id="{7A44F12D-0A7B-4F8A-982D-6FF3A572B2DF}"/>
              </a:ext>
            </a:extLst>
          </p:cNvPr>
          <p:cNvSpPr/>
          <p:nvPr/>
        </p:nvSpPr>
        <p:spPr>
          <a:xfrm>
            <a:off x="222250" y="2343771"/>
            <a:ext cx="8672511" cy="2616101"/>
          </a:xfrm>
          <a:prstGeom prst="rect">
            <a:avLst/>
          </a:prstGeom>
        </p:spPr>
        <p:txBody>
          <a:bodyPr wrap="square" numCol="1">
            <a:spAutoFit/>
          </a:bodyPr>
          <a:lstStyle/>
          <a:p>
            <a:pPr marL="457200" indent="-457200">
              <a:buFont typeface="+mj-lt"/>
              <a:buAutoNum type="arabicPeriod" startAt="2"/>
            </a:pPr>
            <a:r>
              <a:rPr lang="en-US" sz="2000" b="1" dirty="0">
                <a:solidFill>
                  <a:schemeClr val="accent2">
                    <a:lumMod val="75000"/>
                  </a:schemeClr>
                </a:solidFill>
                <a:latin typeface="Helvetica" panose="020B0604020202020204" pitchFamily="34" charset="0"/>
                <a:cs typeface="Helvetica" panose="020B0604020202020204" pitchFamily="34" charset="0"/>
              </a:rPr>
              <a:t>RT-121-04-019 Vacuum incident during beam commissioning</a:t>
            </a:r>
          </a:p>
          <a:p>
            <a:pPr marL="461963"/>
            <a:r>
              <a:rPr lang="en-US" sz="1800" b="1" dirty="0">
                <a:solidFill>
                  <a:schemeClr val="accent6">
                    <a:lumMod val="50000"/>
                  </a:schemeClr>
                </a:solidFill>
                <a:latin typeface="Helvetica" panose="020B0604020202020204" pitchFamily="34" charset="0"/>
                <a:cs typeface="Helvetica" panose="020B0604020202020204" pitchFamily="34" charset="0"/>
              </a:rPr>
              <a:t>Mitigation: </a:t>
            </a:r>
            <a:r>
              <a:rPr lang="en-US" sz="1800" dirty="0">
                <a:solidFill>
                  <a:schemeClr val="accent6">
                    <a:lumMod val="50000"/>
                  </a:schemeClr>
                </a:solidFill>
                <a:latin typeface="Helvetica" panose="020B0604020202020204" pitchFamily="34" charset="0"/>
                <a:cs typeface="Helvetica" panose="020B0604020202020204" pitchFamily="34" charset="0"/>
              </a:rPr>
              <a:t>This is a technical risk with a high impact to schedule &amp; cost</a:t>
            </a:r>
          </a:p>
          <a:p>
            <a:pPr marL="285750" indent="-285750">
              <a:buFont typeface="Arial" panose="020B0604020202020204" pitchFamily="34" charset="0"/>
              <a:buChar char="•"/>
            </a:pPr>
            <a:endParaRPr lang="en-US" sz="1800" dirty="0">
              <a:solidFill>
                <a:schemeClr val="accent6">
                  <a:lumMod val="50000"/>
                </a:schemeClr>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The design of the MEBT takes in to account vacuum management techniques to protect the superconducting section of the machine. Furthermore, the final MEBT for PIP-II will be longer to increase the separation between the absorber and the first cryomodule</a:t>
            </a:r>
          </a:p>
          <a:p>
            <a:pPr marL="285750" indent="-285750">
              <a:buFont typeface="Arial" panose="020B0604020202020204" pitchFamily="34" charset="0"/>
              <a:buChar char="•"/>
            </a:pPr>
            <a:endParaRPr lang="en-US" sz="1800" dirty="0">
              <a:solidFill>
                <a:schemeClr val="accent6">
                  <a:lumMod val="50000"/>
                </a:schemeClr>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System is installed at the PIP2IT - awaiting beam tests in FY20</a:t>
            </a:r>
          </a:p>
        </p:txBody>
      </p:sp>
    </p:spTree>
    <p:extLst>
      <p:ext uri="{BB962C8B-B14F-4D97-AF65-F5344CB8AC3E}">
        <p14:creationId xmlns:p14="http://schemas.microsoft.com/office/powerpoint/2010/main" val="213312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8D-6EF5-4619-A278-D05B290A50A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DBBEE0E-CDF0-426F-983E-E7E3C02FB853}"/>
              </a:ext>
            </a:extLst>
          </p:cNvPr>
          <p:cNvSpPr>
            <a:spLocks noGrp="1"/>
          </p:cNvSpPr>
          <p:nvPr>
            <p:ph idx="1"/>
          </p:nvPr>
        </p:nvSpPr>
        <p:spPr/>
        <p:txBody>
          <a:bodyPr>
            <a:normAutofit/>
          </a:bodyPr>
          <a:lstStyle/>
          <a:p>
            <a:pPr lvl="1">
              <a:lnSpc>
                <a:spcPct val="150000"/>
              </a:lnSpc>
            </a:pPr>
            <a:r>
              <a:rPr lang="en-US" dirty="0"/>
              <a:t>Requirements and </a:t>
            </a:r>
            <a:r>
              <a:rPr lang="en-US" i="1" dirty="0"/>
              <a:t>interfaces</a:t>
            </a:r>
            <a:r>
              <a:rPr lang="en-US" dirty="0"/>
              <a:t> are identified </a:t>
            </a:r>
          </a:p>
          <a:p>
            <a:pPr lvl="1">
              <a:lnSpc>
                <a:spcPct val="150000"/>
              </a:lnSpc>
            </a:pPr>
            <a:r>
              <a:rPr lang="en-US" dirty="0">
                <a:solidFill>
                  <a:schemeClr val="accent6"/>
                </a:solidFill>
              </a:rPr>
              <a:t>Conceptual beam commissioning plan is in place</a:t>
            </a:r>
          </a:p>
          <a:p>
            <a:pPr lvl="1">
              <a:lnSpc>
                <a:spcPct val="150000"/>
              </a:lnSpc>
            </a:pPr>
            <a:r>
              <a:rPr lang="en-US" dirty="0">
                <a:solidFill>
                  <a:schemeClr val="accent6"/>
                </a:solidFill>
              </a:rPr>
              <a:t>PIP2IT has been and will be an important part of PIP-II </a:t>
            </a:r>
          </a:p>
          <a:p>
            <a:pPr lvl="2">
              <a:lnSpc>
                <a:spcPct val="150000"/>
              </a:lnSpc>
            </a:pPr>
            <a:r>
              <a:rPr lang="en-US" dirty="0">
                <a:solidFill>
                  <a:schemeClr val="accent6"/>
                </a:solidFill>
              </a:rPr>
              <a:t>WFE beam parameters already demonstrated </a:t>
            </a:r>
          </a:p>
          <a:p>
            <a:pPr lvl="2">
              <a:lnSpc>
                <a:spcPct val="150000"/>
              </a:lnSpc>
            </a:pPr>
            <a:r>
              <a:rPr lang="en-US" dirty="0">
                <a:solidFill>
                  <a:schemeClr val="accent6"/>
                </a:solidFill>
              </a:rPr>
              <a:t>Superconducting beam running period will refine the PIP-II beam commissioning plan</a:t>
            </a:r>
          </a:p>
          <a:p>
            <a:pPr lvl="1">
              <a:lnSpc>
                <a:spcPct val="150000"/>
              </a:lnSpc>
            </a:pPr>
            <a:r>
              <a:rPr lang="en-US" dirty="0"/>
              <a:t>Risks are identified and mitigation in place</a:t>
            </a:r>
          </a:p>
          <a:p>
            <a:pPr lvl="1">
              <a:lnSpc>
                <a:spcPct val="150000"/>
              </a:lnSpc>
            </a:pPr>
            <a:r>
              <a:rPr lang="en-US" dirty="0"/>
              <a:t>Initial assessment of hazards analysis</a:t>
            </a:r>
          </a:p>
          <a:p>
            <a:pPr marL="457200" lvl="1" indent="0">
              <a:buNone/>
            </a:pPr>
            <a:endParaRPr lang="en-US" dirty="0"/>
          </a:p>
          <a:p>
            <a:pPr lvl="1"/>
            <a:r>
              <a:rPr lang="en-US" dirty="0"/>
              <a:t>Thank you for your attention</a:t>
            </a:r>
          </a:p>
          <a:p>
            <a:endParaRPr lang="en-US" dirty="0"/>
          </a:p>
        </p:txBody>
      </p:sp>
      <p:sp>
        <p:nvSpPr>
          <p:cNvPr id="4" name="Date Placeholder 3">
            <a:extLst>
              <a:ext uri="{FF2B5EF4-FFF2-40B4-BE49-F238E27FC236}">
                <a16:creationId xmlns:a16="http://schemas.microsoft.com/office/drawing/2014/main" id="{E8B71AFE-3689-4927-A941-7826C7D2BF37}"/>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8ED17D5E-AAE5-4AB0-8735-AB2E238015F5}"/>
              </a:ext>
            </a:extLst>
          </p:cNvPr>
          <p:cNvSpPr>
            <a:spLocks noGrp="1"/>
          </p:cNvSpPr>
          <p:nvPr>
            <p:ph type="sldNum" sz="quarter" idx="12"/>
          </p:nvPr>
        </p:nvSpPr>
        <p:spPr/>
        <p:txBody>
          <a:bodyPr/>
          <a:lstStyle/>
          <a:p>
            <a:fld id="{D4078CA2-75EA-4F42-B0AF-FB0975373545}" type="slidenum">
              <a:rPr lang="en-US" altLang="en-US" smtClean="0"/>
              <a:pPr/>
              <a:t>22</a:t>
            </a:fld>
            <a:endParaRPr lang="en-US" altLang="en-US" dirty="0"/>
          </a:p>
        </p:txBody>
      </p:sp>
    </p:spTree>
    <p:extLst>
      <p:ext uri="{BB962C8B-B14F-4D97-AF65-F5344CB8AC3E}">
        <p14:creationId xmlns:p14="http://schemas.microsoft.com/office/powerpoint/2010/main" val="294366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23</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Tree>
    <p:extLst>
      <p:ext uri="{BB962C8B-B14F-4D97-AF65-F5344CB8AC3E}">
        <p14:creationId xmlns:p14="http://schemas.microsoft.com/office/powerpoint/2010/main" val="426328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r>
              <a:rPr lang="en-US" altLang="en-US"/>
              <a:t>12/05/2018</a:t>
            </a:r>
            <a:endParaRPr lang="en-US" altLang="en-US" dirty="0"/>
          </a:p>
        </p:txBody>
      </p:sp>
      <p:sp>
        <p:nvSpPr>
          <p:cNvPr id="2" name="Rectangle 1">
            <a:extLst>
              <a:ext uri="{FF2B5EF4-FFF2-40B4-BE49-F238E27FC236}">
                <a16:creationId xmlns:a16="http://schemas.microsoft.com/office/drawing/2014/main" id="{8E993E8C-E78C-4193-A118-5FC05072A47A}"/>
              </a:ext>
            </a:extLst>
          </p:cNvPr>
          <p:cNvSpPr/>
          <p:nvPr/>
        </p:nvSpPr>
        <p:spPr>
          <a:xfrm>
            <a:off x="838200" y="2433489"/>
            <a:ext cx="7467600" cy="1200329"/>
          </a:xfrm>
          <a:prstGeom prst="rect">
            <a:avLst/>
          </a:prstGeom>
        </p:spPr>
        <p:txBody>
          <a:bodyPr wrap="square">
            <a:spAutoFit/>
          </a:bodyPr>
          <a:lstStyle/>
          <a:p>
            <a:pPr algn="ctr"/>
            <a:r>
              <a:rPr lang="en-US" dirty="0"/>
              <a:t> Many thanks to the Beam Commissioning team</a:t>
            </a:r>
          </a:p>
          <a:p>
            <a:pPr algn="ctr"/>
            <a:r>
              <a:rPr lang="en-US" dirty="0"/>
              <a:t> A. Shemyakin , L. Prost, A. Saini</a:t>
            </a:r>
          </a:p>
          <a:p>
            <a:pPr algn="ctr"/>
            <a:r>
              <a:rPr lang="en-US" dirty="0"/>
              <a:t> for their valuable discussion and contributions to this talk</a:t>
            </a:r>
          </a:p>
        </p:txBody>
      </p:sp>
    </p:spTree>
    <p:extLst>
      <p:ext uri="{BB962C8B-B14F-4D97-AF65-F5344CB8AC3E}">
        <p14:creationId xmlns:p14="http://schemas.microsoft.com/office/powerpoint/2010/main" val="290304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E48EB04-0120-46CD-A838-4767E7CE7DB3}"/>
              </a:ext>
            </a:extLst>
          </p:cNvPr>
          <p:cNvSpPr>
            <a:spLocks noGrp="1"/>
          </p:cNvSpPr>
          <p:nvPr>
            <p:ph type="dt" sz="half" idx="10"/>
          </p:nvPr>
        </p:nvSpPr>
        <p:spPr/>
        <p:txBody>
          <a:bodyPr/>
          <a:lstStyle/>
          <a:p>
            <a:r>
              <a:rPr lang="en-US" altLang="en-US" dirty="0"/>
              <a:t>12/05/2018</a:t>
            </a:r>
          </a:p>
        </p:txBody>
      </p:sp>
      <p:sp>
        <p:nvSpPr>
          <p:cNvPr id="5" name="Slide Number Placeholder 4">
            <a:extLst>
              <a:ext uri="{FF2B5EF4-FFF2-40B4-BE49-F238E27FC236}">
                <a16:creationId xmlns:a16="http://schemas.microsoft.com/office/drawing/2014/main" id="{CF06F1D6-5CFE-4ACC-ADFE-82AD0B310F72}"/>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
        <p:nvSpPr>
          <p:cNvPr id="6" name="Title 1">
            <a:extLst>
              <a:ext uri="{FF2B5EF4-FFF2-40B4-BE49-F238E27FC236}">
                <a16:creationId xmlns:a16="http://schemas.microsoft.com/office/drawing/2014/main" id="{C5AC5548-9045-49E8-8063-55BAE1E577F0}"/>
              </a:ext>
            </a:extLst>
          </p:cNvPr>
          <p:cNvSpPr>
            <a:spLocks noGrp="1"/>
          </p:cNvSpPr>
          <p:nvPr>
            <p:ph type="title"/>
          </p:nvPr>
        </p:nvSpPr>
        <p:spPr>
          <a:xfrm>
            <a:off x="228600" y="465691"/>
            <a:ext cx="8686800" cy="427877"/>
          </a:xfrm>
        </p:spPr>
        <p:txBody>
          <a:bodyPr/>
          <a:lstStyle/>
          <a:p>
            <a:r>
              <a:rPr lang="en-US" dirty="0"/>
              <a:t>About Me:</a:t>
            </a:r>
          </a:p>
        </p:txBody>
      </p:sp>
      <p:sp>
        <p:nvSpPr>
          <p:cNvPr id="8" name="Content Placeholder 2">
            <a:extLst>
              <a:ext uri="{FF2B5EF4-FFF2-40B4-BE49-F238E27FC236}">
                <a16:creationId xmlns:a16="http://schemas.microsoft.com/office/drawing/2014/main" id="{0E98FC33-B3A5-4CD5-A4E7-89418251165A}"/>
              </a:ext>
            </a:extLst>
          </p:cNvPr>
          <p:cNvSpPr txBox="1">
            <a:spLocks/>
          </p:cNvSpPr>
          <p:nvPr/>
        </p:nvSpPr>
        <p:spPr>
          <a:xfrm>
            <a:off x="381000" y="1195446"/>
            <a:ext cx="8672513" cy="4987867"/>
          </a:xfrm>
          <a:prstGeom prst="rect">
            <a:avLst/>
          </a:prstGeom>
        </p:spPr>
        <p:txBody>
          <a:bodyPr lIns="0" tIns="0" rIns="0" bIns="0">
            <a:normAutofit lnSpcReduction="10000"/>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Role</a:t>
            </a:r>
          </a:p>
          <a:p>
            <a:pPr lvl="1"/>
            <a:r>
              <a:rPr lang="en-US" dirty="0"/>
              <a:t>L2 manager for Installation and Commissioning</a:t>
            </a:r>
          </a:p>
          <a:p>
            <a:pPr lvl="1"/>
            <a:r>
              <a:rPr lang="en-US" dirty="0"/>
              <a:t>L3 manager for Beam Commissioning</a:t>
            </a:r>
          </a:p>
          <a:p>
            <a:r>
              <a:rPr lang="en-US" dirty="0"/>
              <a:t>Relevant Experience</a:t>
            </a:r>
          </a:p>
          <a:p>
            <a:pPr lvl="1"/>
            <a:r>
              <a:rPr lang="en-US" dirty="0"/>
              <a:t>Scientist – 22 years of experience at the lab</a:t>
            </a:r>
          </a:p>
          <a:p>
            <a:pPr lvl="1"/>
            <a:r>
              <a:rPr lang="en-US" dirty="0"/>
              <a:t>14 years in Accelerator Division</a:t>
            </a:r>
          </a:p>
          <a:p>
            <a:pPr lvl="2"/>
            <a:r>
              <a:rPr lang="en-US" dirty="0"/>
              <a:t>10 years Linac Group Leader</a:t>
            </a:r>
          </a:p>
          <a:p>
            <a:pPr lvl="2"/>
            <a:r>
              <a:rPr lang="en-US" dirty="0"/>
              <a:t>PIP Deputy Project Manager</a:t>
            </a:r>
          </a:p>
          <a:p>
            <a:pPr lvl="2"/>
            <a:r>
              <a:rPr lang="en-US" dirty="0"/>
              <a:t>PIP L2 manager for Linac Upgrade</a:t>
            </a:r>
          </a:p>
          <a:p>
            <a:pPr lvl="2"/>
            <a:r>
              <a:rPr lang="en-US" dirty="0"/>
              <a:t>PIP L3 manager for Linac 200 MHz RF Power Upgrade</a:t>
            </a:r>
          </a:p>
          <a:p>
            <a:pPr lvl="1"/>
            <a:r>
              <a:rPr lang="en-US" dirty="0"/>
              <a:t>L2 manager for SBN-FD (ICARUS) Installation and Integration (2015-2018)</a:t>
            </a:r>
          </a:p>
          <a:p>
            <a:pPr lvl="1"/>
            <a:r>
              <a:rPr lang="en-US" dirty="0"/>
              <a:t>Head of 400 MeV Transfer Line (2004-2008)</a:t>
            </a:r>
          </a:p>
          <a:p>
            <a:pPr lvl="2"/>
            <a:r>
              <a:rPr lang="en-US" dirty="0"/>
              <a:t>Designed new injection scheme lattice into Booster</a:t>
            </a:r>
          </a:p>
          <a:p>
            <a:pPr lvl="2"/>
            <a:r>
              <a:rPr lang="en-US" dirty="0"/>
              <a:t>Leadership role during installation and commissioning phase</a:t>
            </a:r>
          </a:p>
        </p:txBody>
      </p:sp>
    </p:spTree>
    <p:extLst>
      <p:ext uri="{BB962C8B-B14F-4D97-AF65-F5344CB8AC3E}">
        <p14:creationId xmlns:p14="http://schemas.microsoft.com/office/powerpoint/2010/main" val="223505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3B59131-1DA8-4F05-A910-C2D304EE71BA}"/>
              </a:ext>
            </a:extLst>
          </p:cNvPr>
          <p:cNvSpPr>
            <a:spLocks noGrp="1"/>
          </p:cNvSpPr>
          <p:nvPr>
            <p:ph idx="1"/>
          </p:nvPr>
        </p:nvSpPr>
        <p:spPr>
          <a:xfrm>
            <a:off x="136123" y="1192575"/>
            <a:ext cx="8867202" cy="2595160"/>
          </a:xfrm>
        </p:spPr>
        <p:txBody>
          <a:bodyPr>
            <a:normAutofit fontScale="92500" lnSpcReduction="10000"/>
          </a:bodyPr>
          <a:lstStyle/>
          <a:p>
            <a:r>
              <a:rPr lang="en-US" dirty="0"/>
              <a:t>The PIP-II Beam Commissioning WBS scope includes the work related with </a:t>
            </a:r>
          </a:p>
          <a:p>
            <a:pPr lvl="1"/>
            <a:r>
              <a:rPr lang="en-US" sz="2000" dirty="0">
                <a:solidFill>
                  <a:schemeClr val="accent6"/>
                </a:solidFill>
                <a:latin typeface="Helvetica" panose="020B0604020202020204" pitchFamily="34" charset="0"/>
                <a:cs typeface="Helvetica" panose="020B0604020202020204" pitchFamily="34" charset="0"/>
              </a:rPr>
              <a:t>Beam commissioning of the accelerator sections (</a:t>
            </a:r>
            <a:r>
              <a:rPr lang="en-US" sz="2000" dirty="0">
                <a:solidFill>
                  <a:schemeClr val="accent4"/>
                </a:solidFill>
                <a:latin typeface="Helvetica" panose="020B0604020202020204" pitchFamily="34" charset="0"/>
                <a:cs typeface="Helvetica" panose="020B0604020202020204" pitchFamily="34" charset="0"/>
              </a:rPr>
              <a:t>Warm Front End (WFE)</a:t>
            </a:r>
            <a:r>
              <a:rPr lang="en-US" sz="2000" dirty="0">
                <a:solidFill>
                  <a:schemeClr val="accent6"/>
                </a:solidFill>
                <a:latin typeface="Helvetica" panose="020B0604020202020204" pitchFamily="34" charset="0"/>
                <a:cs typeface="Helvetica" panose="020B0604020202020204" pitchFamily="34" charset="0"/>
              </a:rPr>
              <a:t>, </a:t>
            </a:r>
            <a:r>
              <a:rPr lang="en-US" sz="2000" dirty="0">
                <a:solidFill>
                  <a:schemeClr val="accent5"/>
                </a:solidFill>
                <a:latin typeface="Helvetica" panose="020B0604020202020204" pitchFamily="34" charset="0"/>
                <a:cs typeface="Helvetica" panose="020B0604020202020204" pitchFamily="34" charset="0"/>
              </a:rPr>
              <a:t>Super-Conducting Linac (SCL)</a:t>
            </a:r>
            <a:r>
              <a:rPr lang="en-US" sz="2000" dirty="0">
                <a:solidFill>
                  <a:schemeClr val="accent6"/>
                </a:solidFill>
                <a:latin typeface="Helvetica" panose="020B0604020202020204" pitchFamily="34" charset="0"/>
                <a:cs typeface="Helvetica" panose="020B0604020202020204" pitchFamily="34" charset="0"/>
              </a:rPr>
              <a:t>, Beam Transfer Line (BTL)/Beam Absorber Line (BAL)), including beam commissioning of booster</a:t>
            </a:r>
          </a:p>
          <a:p>
            <a:pPr lvl="2"/>
            <a:r>
              <a:rPr lang="en-US" sz="1800" dirty="0"/>
              <a:t>Ensure readiness of plans/procedures for commissioning preparation and commissioning</a:t>
            </a:r>
          </a:p>
          <a:p>
            <a:pPr lvl="2"/>
            <a:r>
              <a:rPr lang="en-US" sz="1800" dirty="0"/>
              <a:t>Ensure readiness of tools</a:t>
            </a:r>
          </a:p>
          <a:p>
            <a:pPr lvl="2"/>
            <a:r>
              <a:rPr lang="en-US" sz="1800" dirty="0"/>
              <a:t>Establish teams</a:t>
            </a:r>
          </a:p>
          <a:p>
            <a:pPr lvl="2"/>
            <a:r>
              <a:rPr lang="en-US" sz="1800" dirty="0"/>
              <a:t>Organize, execute, analyze beam commissioning data </a:t>
            </a:r>
            <a:r>
              <a:rPr lang="en-US" sz="1800" dirty="0">
                <a:solidFill>
                  <a:schemeClr val="accent6"/>
                </a:solidFill>
                <a:latin typeface="Helvetica" panose="020B0604020202020204" pitchFamily="34" charset="0"/>
                <a:cs typeface="Helvetica" panose="020B0604020202020204" pitchFamily="34" charset="0"/>
              </a:rPr>
              <a:t>  </a:t>
            </a:r>
            <a:endParaRPr lang="en-US" dirty="0"/>
          </a:p>
          <a:p>
            <a:pPr marL="0" indent="0">
              <a:buNone/>
            </a:pPr>
            <a:endParaRPr lang="en-US" sz="2800" dirty="0">
              <a:solidFill>
                <a:srgbClr val="505050"/>
              </a:solidFill>
              <a:latin typeface="Helvetica" panose="020B0604020202020204" pitchFamily="34" charset="0"/>
              <a:cs typeface="Helvetica" panose="020B0604020202020204" pitchFamily="34" charset="0"/>
            </a:endParaRPr>
          </a:p>
        </p:txBody>
      </p:sp>
      <p:sp>
        <p:nvSpPr>
          <p:cNvPr id="4" name="Date Placeholder 3">
            <a:extLst>
              <a:ext uri="{FF2B5EF4-FFF2-40B4-BE49-F238E27FC236}">
                <a16:creationId xmlns:a16="http://schemas.microsoft.com/office/drawing/2014/main" id="{F6C38DE8-646A-488F-ACA3-92AE97569A32}"/>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DA329286-96C1-42BC-A6A6-E5BAD497FB4A}"/>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
        <p:nvSpPr>
          <p:cNvPr id="6" name="Title 1">
            <a:extLst>
              <a:ext uri="{FF2B5EF4-FFF2-40B4-BE49-F238E27FC236}">
                <a16:creationId xmlns:a16="http://schemas.microsoft.com/office/drawing/2014/main" id="{8E730014-4C64-4174-8B89-37231CF93FD4}"/>
              </a:ext>
            </a:extLst>
          </p:cNvPr>
          <p:cNvSpPr>
            <a:spLocks noGrp="1"/>
          </p:cNvSpPr>
          <p:nvPr>
            <p:ph type="title"/>
          </p:nvPr>
        </p:nvSpPr>
        <p:spPr>
          <a:xfrm>
            <a:off x="228600" y="465691"/>
            <a:ext cx="8686800" cy="427877"/>
          </a:xfrm>
        </p:spPr>
        <p:txBody>
          <a:bodyPr/>
          <a:lstStyle/>
          <a:p>
            <a:r>
              <a:rPr lang="en-US" dirty="0"/>
              <a:t>Scope and Deliverables</a:t>
            </a:r>
          </a:p>
        </p:txBody>
      </p:sp>
      <p:sp>
        <p:nvSpPr>
          <p:cNvPr id="11" name="TextBox 10">
            <a:extLst>
              <a:ext uri="{FF2B5EF4-FFF2-40B4-BE49-F238E27FC236}">
                <a16:creationId xmlns:a16="http://schemas.microsoft.com/office/drawing/2014/main" id="{0E2CE696-1033-4344-A6D4-2ECA35CB781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9" name="TextBox 8">
            <a:extLst>
              <a:ext uri="{FF2B5EF4-FFF2-40B4-BE49-F238E27FC236}">
                <a16:creationId xmlns:a16="http://schemas.microsoft.com/office/drawing/2014/main" id="{AAAD3B45-6BDB-4F04-B8C0-D58D76F5CB41}"/>
              </a:ext>
            </a:extLst>
          </p:cNvPr>
          <p:cNvSpPr txBox="1"/>
          <p:nvPr/>
        </p:nvSpPr>
        <p:spPr>
          <a:xfrm>
            <a:off x="6274868" y="902054"/>
            <a:ext cx="2919051" cy="307777"/>
          </a:xfrm>
          <a:prstGeom prst="rect">
            <a:avLst/>
          </a:prstGeom>
          <a:noFill/>
        </p:spPr>
        <p:txBody>
          <a:bodyPr wrap="square" rtlCol="0">
            <a:spAutoFit/>
          </a:bodyPr>
          <a:lstStyle/>
          <a:p>
            <a:r>
              <a:rPr lang="en-US" sz="1400" i="1" dirty="0">
                <a:solidFill>
                  <a:srgbClr val="C00000"/>
                </a:solidFill>
                <a:latin typeface="Helvetica" panose="020B0604020202020204" pitchFamily="34" charset="0"/>
                <a:cs typeface="Helvetica" panose="020B0604020202020204" pitchFamily="34" charset="0"/>
              </a:rPr>
              <a:t>WBS Dictionary  pip2-docdb#599</a:t>
            </a:r>
          </a:p>
        </p:txBody>
      </p:sp>
      <p:grpSp>
        <p:nvGrpSpPr>
          <p:cNvPr id="13" name="Group 12">
            <a:extLst>
              <a:ext uri="{FF2B5EF4-FFF2-40B4-BE49-F238E27FC236}">
                <a16:creationId xmlns:a16="http://schemas.microsoft.com/office/drawing/2014/main" id="{C49929C0-477C-4CA4-9D45-2474F48B74C2}"/>
              </a:ext>
            </a:extLst>
          </p:cNvPr>
          <p:cNvGrpSpPr/>
          <p:nvPr/>
        </p:nvGrpSpPr>
        <p:grpSpPr>
          <a:xfrm>
            <a:off x="4169664" y="3787735"/>
            <a:ext cx="4701628" cy="2382330"/>
            <a:chOff x="4838358" y="2844800"/>
            <a:chExt cx="4165600" cy="2151496"/>
          </a:xfrm>
        </p:grpSpPr>
        <p:grpSp>
          <p:nvGrpSpPr>
            <p:cNvPr id="14" name="Group 13">
              <a:extLst>
                <a:ext uri="{FF2B5EF4-FFF2-40B4-BE49-F238E27FC236}">
                  <a16:creationId xmlns:a16="http://schemas.microsoft.com/office/drawing/2014/main" id="{A7CDDFF3-8DA1-4A92-92E1-2224C81DC224}"/>
                </a:ext>
              </a:extLst>
            </p:cNvPr>
            <p:cNvGrpSpPr/>
            <p:nvPr/>
          </p:nvGrpSpPr>
          <p:grpSpPr>
            <a:xfrm>
              <a:off x="4838358" y="2844800"/>
              <a:ext cx="4165600" cy="2151496"/>
              <a:chOff x="0" y="1052434"/>
              <a:chExt cx="9144000" cy="4753131"/>
            </a:xfrm>
          </p:grpSpPr>
          <p:pic>
            <p:nvPicPr>
              <p:cNvPr id="21" name="Picture 20" descr="A close up of a map&#10;&#10;Description automatically generated">
                <a:extLst>
                  <a:ext uri="{FF2B5EF4-FFF2-40B4-BE49-F238E27FC236}">
                    <a16:creationId xmlns:a16="http://schemas.microsoft.com/office/drawing/2014/main" id="{F5235B6D-AD43-4C19-8EBE-E7A6AFB3F7F9}"/>
                  </a:ext>
                </a:extLst>
              </p:cNvPr>
              <p:cNvPicPr>
                <a:picLocks noChangeAspect="1"/>
              </p:cNvPicPr>
              <p:nvPr/>
            </p:nvPicPr>
            <p:blipFill>
              <a:blip r:embed="rId2"/>
              <a:stretch>
                <a:fillRect/>
              </a:stretch>
            </p:blipFill>
            <p:spPr>
              <a:xfrm>
                <a:off x="0" y="1052434"/>
                <a:ext cx="9144000" cy="4753131"/>
              </a:xfrm>
              <a:prstGeom prst="rect">
                <a:avLst/>
              </a:prstGeom>
            </p:spPr>
          </p:pic>
          <p:sp>
            <p:nvSpPr>
              <p:cNvPr id="22" name="Rectangle 21">
                <a:extLst>
                  <a:ext uri="{FF2B5EF4-FFF2-40B4-BE49-F238E27FC236}">
                    <a16:creationId xmlns:a16="http://schemas.microsoft.com/office/drawing/2014/main" id="{7849FDC8-A0E3-423E-A0E8-86D2CA55AD78}"/>
                  </a:ext>
                </a:extLst>
              </p:cNvPr>
              <p:cNvSpPr/>
              <p:nvPr/>
            </p:nvSpPr>
            <p:spPr>
              <a:xfrm>
                <a:off x="4190999" y="2504188"/>
                <a:ext cx="4864443" cy="2413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WFE</a:t>
                </a:r>
              </a:p>
            </p:txBody>
          </p:sp>
        </p:grpSp>
        <p:sp>
          <p:nvSpPr>
            <p:cNvPr id="15" name="TextBox 14">
              <a:extLst>
                <a:ext uri="{FF2B5EF4-FFF2-40B4-BE49-F238E27FC236}">
                  <a16:creationId xmlns:a16="http://schemas.microsoft.com/office/drawing/2014/main" id="{C07A3807-3CD1-4742-B26E-D2F75E9E6100}"/>
                </a:ext>
              </a:extLst>
            </p:cNvPr>
            <p:cNvSpPr txBox="1"/>
            <p:nvPr/>
          </p:nvSpPr>
          <p:spPr>
            <a:xfrm>
              <a:off x="7937346" y="4303790"/>
              <a:ext cx="639919" cy="338554"/>
            </a:xfrm>
            <a:prstGeom prst="rect">
              <a:avLst/>
            </a:prstGeom>
            <a:noFill/>
          </p:spPr>
          <p:txBody>
            <a:bodyPr wrap="none" rtlCol="0">
              <a:spAutoFit/>
            </a:bodyPr>
            <a:lstStyle/>
            <a:p>
              <a:r>
                <a:rPr lang="en-US" sz="1600" dirty="0">
                  <a:solidFill>
                    <a:schemeClr val="accent4"/>
                  </a:solidFill>
                  <a:latin typeface="Helvetica" panose="020B0604020202020204" pitchFamily="34" charset="0"/>
                  <a:cs typeface="Helvetica" panose="020B0604020202020204" pitchFamily="34" charset="0"/>
                </a:rPr>
                <a:t>WFE</a:t>
              </a:r>
            </a:p>
          </p:txBody>
        </p:sp>
        <p:sp>
          <p:nvSpPr>
            <p:cNvPr id="16" name="TextBox 15">
              <a:extLst>
                <a:ext uri="{FF2B5EF4-FFF2-40B4-BE49-F238E27FC236}">
                  <a16:creationId xmlns:a16="http://schemas.microsoft.com/office/drawing/2014/main" id="{8E235E89-4D99-49ED-8A5D-D4DE32765DE5}"/>
                </a:ext>
              </a:extLst>
            </p:cNvPr>
            <p:cNvSpPr txBox="1"/>
            <p:nvPr/>
          </p:nvSpPr>
          <p:spPr>
            <a:xfrm>
              <a:off x="6356366" y="4292423"/>
              <a:ext cx="1052276" cy="338554"/>
            </a:xfrm>
            <a:prstGeom prst="rect">
              <a:avLst/>
            </a:prstGeom>
            <a:noFill/>
          </p:spPr>
          <p:txBody>
            <a:bodyPr wrap="none" rtlCol="0">
              <a:spAutoFit/>
            </a:bodyPr>
            <a:lstStyle/>
            <a:p>
              <a:r>
                <a:rPr lang="en-US" sz="1600" dirty="0">
                  <a:solidFill>
                    <a:schemeClr val="accent5"/>
                  </a:solidFill>
                  <a:latin typeface="Helvetica" panose="020B0604020202020204" pitchFamily="34" charset="0"/>
                  <a:cs typeface="Helvetica" panose="020B0604020202020204" pitchFamily="34" charset="0"/>
                </a:rPr>
                <a:t>SCL linac</a:t>
              </a:r>
            </a:p>
          </p:txBody>
        </p:sp>
        <p:sp>
          <p:nvSpPr>
            <p:cNvPr id="17" name="TextBox 16">
              <a:extLst>
                <a:ext uri="{FF2B5EF4-FFF2-40B4-BE49-F238E27FC236}">
                  <a16:creationId xmlns:a16="http://schemas.microsoft.com/office/drawing/2014/main" id="{17DC71AF-4E20-4064-A982-4BA8F441F1C6}"/>
                </a:ext>
              </a:extLst>
            </p:cNvPr>
            <p:cNvSpPr txBox="1"/>
            <p:nvPr/>
          </p:nvSpPr>
          <p:spPr>
            <a:xfrm>
              <a:off x="5522304" y="3733087"/>
              <a:ext cx="2216024" cy="338554"/>
            </a:xfrm>
            <a:prstGeom prst="rect">
              <a:avLst/>
            </a:prstGeom>
            <a:noFill/>
          </p:spPr>
          <p:txBody>
            <a:bodyPr wrap="square" rtlCol="0">
              <a:spAutoFit/>
            </a:bodyPr>
            <a:lstStyle/>
            <a:p>
              <a:r>
                <a:rPr lang="en-US" sz="1600" dirty="0">
                  <a:solidFill>
                    <a:schemeClr val="accent6">
                      <a:lumMod val="50000"/>
                    </a:schemeClr>
                  </a:solidFill>
                  <a:latin typeface="Helvetica" panose="020B0604020202020204" pitchFamily="34" charset="0"/>
                  <a:cs typeface="Helvetica" panose="020B0604020202020204" pitchFamily="34" charset="0"/>
                </a:rPr>
                <a:t>main absorber / BAL</a:t>
              </a:r>
            </a:p>
          </p:txBody>
        </p:sp>
        <p:sp>
          <p:nvSpPr>
            <p:cNvPr id="18" name="TextBox 17">
              <a:extLst>
                <a:ext uri="{FF2B5EF4-FFF2-40B4-BE49-F238E27FC236}">
                  <a16:creationId xmlns:a16="http://schemas.microsoft.com/office/drawing/2014/main" id="{C6367C6B-C685-4287-A8A3-EE9F27AF8A06}"/>
                </a:ext>
              </a:extLst>
            </p:cNvPr>
            <p:cNvSpPr txBox="1"/>
            <p:nvPr/>
          </p:nvSpPr>
          <p:spPr>
            <a:xfrm>
              <a:off x="5927402" y="2926901"/>
              <a:ext cx="869149" cy="338554"/>
            </a:xfrm>
            <a:prstGeom prst="rect">
              <a:avLst/>
            </a:prstGeom>
            <a:noFill/>
          </p:spPr>
          <p:txBody>
            <a:bodyPr wrap="none" rtlCol="0">
              <a:spAutoFit/>
            </a:bodyPr>
            <a:lstStyle/>
            <a:p>
              <a:r>
                <a:rPr lang="en-US" sz="1600" dirty="0">
                  <a:solidFill>
                    <a:schemeClr val="accent6">
                      <a:lumMod val="50000"/>
                    </a:schemeClr>
                  </a:solidFill>
                  <a:latin typeface="Helvetica" panose="020B0604020202020204" pitchFamily="34" charset="0"/>
                  <a:cs typeface="Helvetica" panose="020B0604020202020204" pitchFamily="34" charset="0"/>
                </a:rPr>
                <a:t>booster</a:t>
              </a:r>
            </a:p>
          </p:txBody>
        </p:sp>
        <p:sp>
          <p:nvSpPr>
            <p:cNvPr id="19" name="TextBox 18">
              <a:extLst>
                <a:ext uri="{FF2B5EF4-FFF2-40B4-BE49-F238E27FC236}">
                  <a16:creationId xmlns:a16="http://schemas.microsoft.com/office/drawing/2014/main" id="{DB606F8D-71AF-43FF-92B1-FA67C43B0EB2}"/>
                </a:ext>
              </a:extLst>
            </p:cNvPr>
            <p:cNvSpPr txBox="1"/>
            <p:nvPr/>
          </p:nvSpPr>
          <p:spPr>
            <a:xfrm>
              <a:off x="7509371" y="3755480"/>
              <a:ext cx="1454244" cy="461665"/>
            </a:xfrm>
            <a:prstGeom prst="rect">
              <a:avLst/>
            </a:prstGeom>
            <a:noFill/>
          </p:spPr>
          <p:txBody>
            <a:bodyPr wrap="none" rtlCol="0">
              <a:spAutoFit/>
            </a:bodyPr>
            <a:lstStyle/>
            <a:p>
              <a:r>
                <a:rPr lang="en-US" sz="1200" dirty="0">
                  <a:solidFill>
                    <a:schemeClr val="accent4"/>
                  </a:solidFill>
                  <a:latin typeface="Helvetica" panose="020B0604020202020204" pitchFamily="34" charset="0"/>
                  <a:cs typeface="Helvetica" panose="020B0604020202020204" pitchFamily="34" charset="0"/>
                </a:rPr>
                <a:t>does not require</a:t>
              </a:r>
            </a:p>
            <a:p>
              <a:r>
                <a:rPr lang="en-US" sz="1200" dirty="0">
                  <a:solidFill>
                    <a:schemeClr val="accent4"/>
                  </a:solidFill>
                  <a:latin typeface="Helvetica" panose="020B0604020202020204" pitchFamily="34" charset="0"/>
                  <a:cs typeface="Helvetica" panose="020B0604020202020204" pitchFamily="34" charset="0"/>
                </a:rPr>
                <a:t>program shutdown</a:t>
              </a:r>
            </a:p>
          </p:txBody>
        </p:sp>
        <p:sp>
          <p:nvSpPr>
            <p:cNvPr id="20" name="Rectangle 19">
              <a:extLst>
                <a:ext uri="{FF2B5EF4-FFF2-40B4-BE49-F238E27FC236}">
                  <a16:creationId xmlns:a16="http://schemas.microsoft.com/office/drawing/2014/main" id="{54EEAF34-1FD0-4414-8B04-C586AC57994A}"/>
                </a:ext>
              </a:extLst>
            </p:cNvPr>
            <p:cNvSpPr/>
            <p:nvPr/>
          </p:nvSpPr>
          <p:spPr>
            <a:xfrm>
              <a:off x="5336964" y="3791585"/>
              <a:ext cx="3626651" cy="1188667"/>
            </a:xfrm>
            <a:prstGeom prst="rect">
              <a:avLst/>
            </a:prstGeom>
            <a:noFill/>
            <a:ln w="28575" cap="flat" cmpd="sng" algn="ctr">
              <a:solidFill>
                <a:schemeClr val="accent4"/>
              </a:solidFill>
              <a:prstDash val="dashDot"/>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id="{23D4CEA2-08B2-4405-8A6D-1BA4DD1118B7}"/>
              </a:ext>
            </a:extLst>
          </p:cNvPr>
          <p:cNvSpPr/>
          <p:nvPr/>
        </p:nvSpPr>
        <p:spPr>
          <a:xfrm>
            <a:off x="136123" y="3878645"/>
            <a:ext cx="3988006" cy="1446550"/>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accent6"/>
                </a:solidFill>
                <a:latin typeface="Helvetica" panose="020B0604020202020204" pitchFamily="34" charset="0"/>
                <a:cs typeface="Helvetica" panose="020B0604020202020204" pitchFamily="34" charset="0"/>
              </a:rPr>
              <a:t>Deliverable is a machine achieving objective KPP’s that is handed off to operations </a:t>
            </a:r>
          </a:p>
        </p:txBody>
      </p:sp>
      <p:sp>
        <p:nvSpPr>
          <p:cNvPr id="23" name="TextBox 22">
            <a:extLst>
              <a:ext uri="{FF2B5EF4-FFF2-40B4-BE49-F238E27FC236}">
                <a16:creationId xmlns:a16="http://schemas.microsoft.com/office/drawing/2014/main" id="{CB34E53A-06CA-47E0-8C39-ACAAB6F0F22D}"/>
              </a:ext>
            </a:extLst>
          </p:cNvPr>
          <p:cNvSpPr txBox="1"/>
          <p:nvPr/>
        </p:nvSpPr>
        <p:spPr>
          <a:xfrm>
            <a:off x="5102456" y="5396032"/>
            <a:ext cx="559769" cy="338554"/>
          </a:xfrm>
          <a:prstGeom prst="rect">
            <a:avLst/>
          </a:prstGeom>
          <a:noFill/>
        </p:spPr>
        <p:txBody>
          <a:bodyPr wrap="none" rtlCol="0">
            <a:spAutoFit/>
          </a:bodyPr>
          <a:lstStyle/>
          <a:p>
            <a:r>
              <a:rPr lang="en-US" sz="1600" dirty="0">
                <a:solidFill>
                  <a:schemeClr val="accent6"/>
                </a:solidFill>
                <a:latin typeface="Helvetica" panose="020B0604020202020204" pitchFamily="34" charset="0"/>
                <a:cs typeface="Helvetica" panose="020B0604020202020204" pitchFamily="34" charset="0"/>
              </a:rPr>
              <a:t>BTL</a:t>
            </a:r>
          </a:p>
        </p:txBody>
      </p:sp>
    </p:spTree>
    <p:extLst>
      <p:ext uri="{BB962C8B-B14F-4D97-AF65-F5344CB8AC3E}">
        <p14:creationId xmlns:p14="http://schemas.microsoft.com/office/powerpoint/2010/main" val="290460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E43C434-675A-4659-AA73-5227CC090D5B}"/>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043C87F0-B503-4F31-A44B-A1F5FECD78FB}"/>
              </a:ext>
            </a:extLst>
          </p:cNvPr>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
        <p:nvSpPr>
          <p:cNvPr id="6" name="Title 1">
            <a:extLst>
              <a:ext uri="{FF2B5EF4-FFF2-40B4-BE49-F238E27FC236}">
                <a16:creationId xmlns:a16="http://schemas.microsoft.com/office/drawing/2014/main" id="{78C2250D-ABE2-4BE4-A52A-D1B8B6981631}"/>
              </a:ext>
            </a:extLst>
          </p:cNvPr>
          <p:cNvSpPr>
            <a:spLocks noGrp="1"/>
          </p:cNvSpPr>
          <p:nvPr>
            <p:ph type="title"/>
          </p:nvPr>
        </p:nvSpPr>
        <p:spPr>
          <a:xfrm>
            <a:off x="228600" y="465691"/>
            <a:ext cx="8686800" cy="427877"/>
          </a:xfrm>
        </p:spPr>
        <p:txBody>
          <a:bodyPr/>
          <a:lstStyle/>
          <a:p>
            <a:r>
              <a:rPr lang="en-US" dirty="0"/>
              <a:t>PIP-II Beam Parameters</a:t>
            </a:r>
          </a:p>
        </p:txBody>
      </p:sp>
      <p:sp>
        <p:nvSpPr>
          <p:cNvPr id="7" name="Content Placeholder 2">
            <a:extLst>
              <a:ext uri="{FF2B5EF4-FFF2-40B4-BE49-F238E27FC236}">
                <a16:creationId xmlns:a16="http://schemas.microsoft.com/office/drawing/2014/main" id="{3A9E3FB2-6236-45CB-A545-913E23ADC842}"/>
              </a:ext>
            </a:extLst>
          </p:cNvPr>
          <p:cNvSpPr>
            <a:spLocks noGrp="1"/>
          </p:cNvSpPr>
          <p:nvPr>
            <p:ph idx="1"/>
          </p:nvPr>
        </p:nvSpPr>
        <p:spPr>
          <a:xfrm>
            <a:off x="0" y="1000372"/>
            <a:ext cx="8686799" cy="1462259"/>
          </a:xfrm>
        </p:spPr>
        <p:txBody>
          <a:bodyPr>
            <a:normAutofit/>
          </a:bodyPr>
          <a:lstStyle/>
          <a:p>
            <a:pPr marL="688975" lvl="2" indent="-342900"/>
            <a:r>
              <a:rPr lang="en-US" dirty="0"/>
              <a:t>Requirements for future injection into the Booster:</a:t>
            </a:r>
          </a:p>
          <a:p>
            <a:pPr marL="1146175" lvl="3" indent="-342900"/>
            <a:r>
              <a:rPr lang="en-US" dirty="0"/>
              <a:t>0.55 </a:t>
            </a:r>
            <a:r>
              <a:rPr lang="en-US" dirty="0" err="1"/>
              <a:t>ms</a:t>
            </a:r>
            <a:r>
              <a:rPr lang="en-US" dirty="0"/>
              <a:t> x 20 Hz at 5 mA from the Radio Frequency Quadrupole (RFQ) </a:t>
            </a:r>
          </a:p>
          <a:p>
            <a:pPr marL="1146175" lvl="3" indent="-342900"/>
            <a:r>
              <a:rPr lang="en-US" dirty="0"/>
              <a:t>Medium Energy Beam Transport (MEBT) chopping system removes ~half of all bunches to create a non-periodic pattern optimized for filling the Booster RF buckets.</a:t>
            </a:r>
          </a:p>
        </p:txBody>
      </p:sp>
      <p:sp>
        <p:nvSpPr>
          <p:cNvPr id="11" name="TextBox 10">
            <a:extLst>
              <a:ext uri="{FF2B5EF4-FFF2-40B4-BE49-F238E27FC236}">
                <a16:creationId xmlns:a16="http://schemas.microsoft.com/office/drawing/2014/main" id="{B84EB40F-B3E3-4569-8711-3E282087778E}"/>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grpSp>
        <p:nvGrpSpPr>
          <p:cNvPr id="15" name="Group 14">
            <a:extLst>
              <a:ext uri="{FF2B5EF4-FFF2-40B4-BE49-F238E27FC236}">
                <a16:creationId xmlns:a16="http://schemas.microsoft.com/office/drawing/2014/main" id="{EFC62A72-34F2-4D0A-81A1-EE17858E0EBE}"/>
              </a:ext>
            </a:extLst>
          </p:cNvPr>
          <p:cNvGrpSpPr/>
          <p:nvPr/>
        </p:nvGrpSpPr>
        <p:grpSpPr>
          <a:xfrm>
            <a:off x="1244833" y="2383405"/>
            <a:ext cx="6458803" cy="3902269"/>
            <a:chOff x="1561508" y="2993090"/>
            <a:chExt cx="5707875" cy="2949196"/>
          </a:xfrm>
        </p:grpSpPr>
        <p:pic>
          <p:nvPicPr>
            <p:cNvPr id="9" name="Picture 8" descr="A screenshot of a cell phone&#10;&#10;Description automatically generated">
              <a:extLst>
                <a:ext uri="{FF2B5EF4-FFF2-40B4-BE49-F238E27FC236}">
                  <a16:creationId xmlns:a16="http://schemas.microsoft.com/office/drawing/2014/main" id="{6375C6E0-0AF0-4551-9C94-2322E5C12DE0}"/>
                </a:ext>
              </a:extLst>
            </p:cNvPr>
            <p:cNvPicPr>
              <a:picLocks noChangeAspect="1"/>
            </p:cNvPicPr>
            <p:nvPr/>
          </p:nvPicPr>
          <p:blipFill>
            <a:blip r:embed="rId2"/>
            <a:stretch>
              <a:fillRect/>
            </a:stretch>
          </p:blipFill>
          <p:spPr>
            <a:xfrm>
              <a:off x="1561508" y="2993090"/>
              <a:ext cx="5707875" cy="2949196"/>
            </a:xfrm>
            <a:prstGeom prst="rect">
              <a:avLst/>
            </a:prstGeom>
          </p:spPr>
        </p:pic>
        <p:sp>
          <p:nvSpPr>
            <p:cNvPr id="10" name="Rectangle 9">
              <a:extLst>
                <a:ext uri="{FF2B5EF4-FFF2-40B4-BE49-F238E27FC236}">
                  <a16:creationId xmlns:a16="http://schemas.microsoft.com/office/drawing/2014/main" id="{E2824B7B-7A48-45CB-B796-E2AE5825F5AD}"/>
                </a:ext>
              </a:extLst>
            </p:cNvPr>
            <p:cNvSpPr/>
            <p:nvPr/>
          </p:nvSpPr>
          <p:spPr>
            <a:xfrm>
              <a:off x="1561508" y="4552057"/>
              <a:ext cx="5707875" cy="19230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CFC6D5DD-AAAA-4F5F-A890-BFD26DCDA037}"/>
                </a:ext>
              </a:extLst>
            </p:cNvPr>
            <p:cNvSpPr/>
            <p:nvPr/>
          </p:nvSpPr>
          <p:spPr>
            <a:xfrm>
              <a:off x="1561508" y="4931249"/>
              <a:ext cx="5707875" cy="644865"/>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025C9942-6957-497F-9559-D3E7381A78D2}"/>
                </a:ext>
              </a:extLst>
            </p:cNvPr>
            <p:cNvSpPr/>
            <p:nvPr/>
          </p:nvSpPr>
          <p:spPr>
            <a:xfrm>
              <a:off x="1561508" y="3917069"/>
              <a:ext cx="5707875" cy="229483"/>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77364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9A70FF-C858-4D30-A1C0-710DAB7EBE17}"/>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ADEA47F7-54C5-4E5E-B945-7AD9CF77D696}"/>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
        <p:nvSpPr>
          <p:cNvPr id="6" name="Title 1">
            <a:extLst>
              <a:ext uri="{FF2B5EF4-FFF2-40B4-BE49-F238E27FC236}">
                <a16:creationId xmlns:a16="http://schemas.microsoft.com/office/drawing/2014/main" id="{C97E5BA9-2F85-4986-B858-DC5F6682A50B}"/>
              </a:ext>
            </a:extLst>
          </p:cNvPr>
          <p:cNvSpPr>
            <a:spLocks noGrp="1"/>
          </p:cNvSpPr>
          <p:nvPr>
            <p:ph type="title"/>
          </p:nvPr>
        </p:nvSpPr>
        <p:spPr>
          <a:xfrm>
            <a:off x="228600" y="465691"/>
            <a:ext cx="8686800" cy="427877"/>
          </a:xfrm>
        </p:spPr>
        <p:txBody>
          <a:bodyPr/>
          <a:lstStyle/>
          <a:p>
            <a:r>
              <a:rPr lang="en-US" dirty="0"/>
              <a:t>Beam Commissioning Requirements</a:t>
            </a:r>
          </a:p>
        </p:txBody>
      </p:sp>
      <p:sp>
        <p:nvSpPr>
          <p:cNvPr id="7" name="Content Placeholder 2">
            <a:extLst>
              <a:ext uri="{FF2B5EF4-FFF2-40B4-BE49-F238E27FC236}">
                <a16:creationId xmlns:a16="http://schemas.microsoft.com/office/drawing/2014/main" id="{A86B229C-36CD-495F-9C8A-C909F37D2C8C}"/>
              </a:ext>
            </a:extLst>
          </p:cNvPr>
          <p:cNvSpPr>
            <a:spLocks noGrp="1"/>
          </p:cNvSpPr>
          <p:nvPr>
            <p:ph idx="1"/>
          </p:nvPr>
        </p:nvSpPr>
        <p:spPr>
          <a:xfrm>
            <a:off x="228600" y="1043046"/>
            <a:ext cx="8672513" cy="5246918"/>
          </a:xfrm>
        </p:spPr>
        <p:txBody>
          <a:bodyPr>
            <a:normAutofit/>
          </a:bodyPr>
          <a:lstStyle/>
          <a:p>
            <a:r>
              <a:rPr lang="en-US" sz="2200" dirty="0">
                <a:solidFill>
                  <a:srgbClr val="C00000"/>
                </a:solidFill>
              </a:rPr>
              <a:t>FRS: ED0008026, </a:t>
            </a:r>
            <a:endParaRPr lang="en-US" sz="2000" dirty="0">
              <a:solidFill>
                <a:srgbClr val="C00000"/>
              </a:solidFill>
            </a:endParaRPr>
          </a:p>
          <a:p>
            <a:r>
              <a:rPr lang="en-US" sz="2200" dirty="0">
                <a:solidFill>
                  <a:schemeClr val="accent6">
                    <a:lumMod val="50000"/>
                  </a:schemeClr>
                </a:solidFill>
              </a:rPr>
              <a:t>Beam commissioning plan</a:t>
            </a:r>
          </a:p>
          <a:p>
            <a:pPr lvl="1"/>
            <a:r>
              <a:rPr lang="en-US" sz="2000" dirty="0">
                <a:solidFill>
                  <a:schemeClr val="accent6">
                    <a:lumMod val="50000"/>
                  </a:schemeClr>
                </a:solidFill>
              </a:rPr>
              <a:t>Complete suite of procedures, documentation and schedule for beam measurements</a:t>
            </a:r>
          </a:p>
          <a:p>
            <a:r>
              <a:rPr lang="en-US" sz="2200" dirty="0">
                <a:solidFill>
                  <a:schemeClr val="accent6">
                    <a:lumMod val="50000"/>
                  </a:schemeClr>
                </a:solidFill>
              </a:rPr>
              <a:t>High Level Applications</a:t>
            </a:r>
          </a:p>
          <a:p>
            <a:pPr lvl="1"/>
            <a:r>
              <a:rPr lang="en-US" sz="2000" dirty="0">
                <a:solidFill>
                  <a:schemeClr val="accent6">
                    <a:lumMod val="50000"/>
                  </a:schemeClr>
                </a:solidFill>
              </a:rPr>
              <a:t>Provide list of applications needs during beam commissioning to Controls</a:t>
            </a:r>
          </a:p>
          <a:p>
            <a:pPr lvl="1"/>
            <a:r>
              <a:rPr lang="en-US" sz="2000" dirty="0">
                <a:solidFill>
                  <a:schemeClr val="accent6">
                    <a:lumMod val="50000"/>
                  </a:schemeClr>
                </a:solidFill>
              </a:rPr>
              <a:t>Support development and test of applications</a:t>
            </a:r>
          </a:p>
          <a:p>
            <a:r>
              <a:rPr lang="en-US" sz="2200" dirty="0">
                <a:solidFill>
                  <a:schemeClr val="accent6">
                    <a:lumMod val="50000"/>
                  </a:schemeClr>
                </a:solidFill>
              </a:rPr>
              <a:t>Beam commissioning shifts</a:t>
            </a:r>
          </a:p>
          <a:p>
            <a:pPr lvl="1"/>
            <a:r>
              <a:rPr lang="en-US" sz="2000" dirty="0">
                <a:solidFill>
                  <a:schemeClr val="accent6">
                    <a:lumMod val="50000"/>
                  </a:schemeClr>
                </a:solidFill>
              </a:rPr>
              <a:t>Setup tools to document results and findings during shifts</a:t>
            </a:r>
            <a:endParaRPr lang="en-US" dirty="0">
              <a:solidFill>
                <a:schemeClr val="accent6">
                  <a:lumMod val="50000"/>
                </a:schemeClr>
              </a:solidFill>
            </a:endParaRPr>
          </a:p>
          <a:p>
            <a:pPr lvl="1"/>
            <a:r>
              <a:rPr lang="en-US" sz="2000" dirty="0">
                <a:solidFill>
                  <a:schemeClr val="accent6">
                    <a:lumMod val="50000"/>
                  </a:schemeClr>
                </a:solidFill>
              </a:rPr>
              <a:t>Collaborate with Accelerator Physics lattice group</a:t>
            </a:r>
          </a:p>
          <a:p>
            <a:pPr lvl="2"/>
            <a:r>
              <a:rPr lang="en-US" sz="1800" dirty="0">
                <a:solidFill>
                  <a:schemeClr val="accent6">
                    <a:lumMod val="50000"/>
                  </a:schemeClr>
                </a:solidFill>
              </a:rPr>
              <a:t>Perform and communicate optics results to AP lattice group</a:t>
            </a:r>
          </a:p>
          <a:p>
            <a:pPr lvl="2"/>
            <a:r>
              <a:rPr lang="en-US" sz="1800" dirty="0">
                <a:solidFill>
                  <a:schemeClr val="accent6">
                    <a:lumMod val="50000"/>
                  </a:schemeClr>
                </a:solidFill>
              </a:rPr>
              <a:t>Optimize accelerator performance based on simulation results </a:t>
            </a:r>
          </a:p>
          <a:p>
            <a:pPr lvl="1"/>
            <a:r>
              <a:rPr lang="en-US" sz="2000" dirty="0">
                <a:solidFill>
                  <a:schemeClr val="accent6">
                    <a:lumMod val="50000"/>
                  </a:schemeClr>
                </a:solidFill>
              </a:rPr>
              <a:t>  Shielding Validation</a:t>
            </a:r>
          </a:p>
          <a:p>
            <a:pPr lvl="2"/>
            <a:r>
              <a:rPr lang="en-US" sz="1800" dirty="0">
                <a:solidFill>
                  <a:schemeClr val="accent6">
                    <a:lumMod val="50000"/>
                  </a:schemeClr>
                </a:solidFill>
              </a:rPr>
              <a:t>Support shielding validation effort</a:t>
            </a:r>
          </a:p>
        </p:txBody>
      </p:sp>
      <p:sp>
        <p:nvSpPr>
          <p:cNvPr id="11" name="TextBox 10">
            <a:extLst>
              <a:ext uri="{FF2B5EF4-FFF2-40B4-BE49-F238E27FC236}">
                <a16:creationId xmlns:a16="http://schemas.microsoft.com/office/drawing/2014/main" id="{A46AB8EA-00EA-4153-8807-8C1AD23215E5}"/>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8" name="Rectangle 7">
            <a:extLst>
              <a:ext uri="{FF2B5EF4-FFF2-40B4-BE49-F238E27FC236}">
                <a16:creationId xmlns:a16="http://schemas.microsoft.com/office/drawing/2014/main" id="{CA0DA534-9E1D-41FE-BC05-D9A1AC798229}"/>
              </a:ext>
            </a:extLst>
          </p:cNvPr>
          <p:cNvSpPr/>
          <p:nvPr/>
        </p:nvSpPr>
        <p:spPr>
          <a:xfrm>
            <a:off x="2810704" y="997654"/>
            <a:ext cx="1994457" cy="400110"/>
          </a:xfrm>
          <a:prstGeom prst="rect">
            <a:avLst/>
          </a:prstGeom>
        </p:spPr>
        <p:txBody>
          <a:bodyPr wrap="none">
            <a:spAutoFit/>
          </a:bodyPr>
          <a:lstStyle/>
          <a:p>
            <a:r>
              <a:rPr lang="en-US" sz="2000" i="1" dirty="0">
                <a:solidFill>
                  <a:srgbClr val="C00000"/>
                </a:solidFill>
              </a:rPr>
              <a:t>pip2-docdb#2495</a:t>
            </a:r>
          </a:p>
        </p:txBody>
      </p:sp>
    </p:spTree>
    <p:extLst>
      <p:ext uri="{BB962C8B-B14F-4D97-AF65-F5344CB8AC3E}">
        <p14:creationId xmlns:p14="http://schemas.microsoft.com/office/powerpoint/2010/main" val="269266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60CA1D-5CE0-4FDB-8758-E0A455B7708B}"/>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6CE647B2-8E6E-4485-8466-2EBB7112877E}"/>
              </a:ext>
            </a:extLst>
          </p:cNvPr>
          <p:cNvSpPr>
            <a:spLocks noGrp="1"/>
          </p:cNvSpPr>
          <p:nvPr>
            <p:ph type="sldNum" sz="quarter" idx="12"/>
          </p:nvPr>
        </p:nvSpPr>
        <p:spPr/>
        <p:txBody>
          <a:bodyPr/>
          <a:lstStyle/>
          <a:p>
            <a:fld id="{D4078CA2-75EA-4F42-B0AF-FB0975373545}" type="slidenum">
              <a:rPr lang="en-US" altLang="en-US" smtClean="0"/>
              <a:pPr/>
              <a:t>8</a:t>
            </a:fld>
            <a:endParaRPr lang="en-US" altLang="en-US" dirty="0"/>
          </a:p>
        </p:txBody>
      </p:sp>
      <p:sp>
        <p:nvSpPr>
          <p:cNvPr id="6" name="Title 1">
            <a:extLst>
              <a:ext uri="{FF2B5EF4-FFF2-40B4-BE49-F238E27FC236}">
                <a16:creationId xmlns:a16="http://schemas.microsoft.com/office/drawing/2014/main" id="{15C721FD-87A7-4920-8B9F-77CEF73B97DB}"/>
              </a:ext>
            </a:extLst>
          </p:cNvPr>
          <p:cNvSpPr>
            <a:spLocks noGrp="1"/>
          </p:cNvSpPr>
          <p:nvPr>
            <p:ph type="title"/>
          </p:nvPr>
        </p:nvSpPr>
        <p:spPr>
          <a:xfrm>
            <a:off x="228600" y="465691"/>
            <a:ext cx="8686800" cy="427877"/>
          </a:xfrm>
        </p:spPr>
        <p:txBody>
          <a:bodyPr/>
          <a:lstStyle/>
          <a:p>
            <a:r>
              <a:rPr lang="en-US" dirty="0"/>
              <a:t>Interfaces</a:t>
            </a:r>
          </a:p>
        </p:txBody>
      </p:sp>
      <p:sp>
        <p:nvSpPr>
          <p:cNvPr id="7" name="Content Placeholder 2">
            <a:extLst>
              <a:ext uri="{FF2B5EF4-FFF2-40B4-BE49-F238E27FC236}">
                <a16:creationId xmlns:a16="http://schemas.microsoft.com/office/drawing/2014/main" id="{F5ECA638-7E29-4770-AA30-E7E573C4C7E3}"/>
              </a:ext>
            </a:extLst>
          </p:cNvPr>
          <p:cNvSpPr>
            <a:spLocks noGrp="1"/>
          </p:cNvSpPr>
          <p:nvPr>
            <p:ph idx="1"/>
          </p:nvPr>
        </p:nvSpPr>
        <p:spPr>
          <a:xfrm>
            <a:off x="228600" y="1043046"/>
            <a:ext cx="8672513" cy="5154554"/>
          </a:xfrm>
        </p:spPr>
        <p:txBody>
          <a:bodyPr>
            <a:normAutofit fontScale="92500" lnSpcReduction="10000"/>
          </a:bodyPr>
          <a:lstStyle/>
          <a:p>
            <a:r>
              <a:rPr lang="en-US" dirty="0"/>
              <a:t>The nature of interfaces of this WBS is organization and scheduling</a:t>
            </a:r>
          </a:p>
          <a:p>
            <a:pPr lvl="1"/>
            <a:r>
              <a:rPr lang="en-US" dirty="0"/>
              <a:t>Therefore, does not fit in the normal structure of an Interface document</a:t>
            </a:r>
          </a:p>
          <a:p>
            <a:r>
              <a:rPr lang="en-US" dirty="0"/>
              <a:t>Interfacing with mostly all Accelerator Systems WBS as far as coordination and schedule of beam commissioning period</a:t>
            </a:r>
          </a:p>
          <a:p>
            <a:pPr lvl="1"/>
            <a:r>
              <a:rPr lang="en-US" dirty="0"/>
              <a:t>Accelerator Physics</a:t>
            </a:r>
          </a:p>
          <a:p>
            <a:pPr lvl="2"/>
            <a:r>
              <a:rPr lang="en-US" dirty="0"/>
              <a:t>Beam dynamics and simulation</a:t>
            </a:r>
          </a:p>
          <a:p>
            <a:pPr lvl="2"/>
            <a:r>
              <a:rPr lang="en-US" dirty="0"/>
              <a:t>Instrumentation</a:t>
            </a:r>
          </a:p>
          <a:p>
            <a:pPr lvl="2"/>
            <a:r>
              <a:rPr lang="en-US" dirty="0"/>
              <a:t>LLRF</a:t>
            </a:r>
          </a:p>
          <a:p>
            <a:pPr lvl="2"/>
            <a:r>
              <a:rPr lang="en-US" dirty="0"/>
              <a:t>Controls</a:t>
            </a:r>
          </a:p>
          <a:p>
            <a:pPr lvl="3"/>
            <a:r>
              <a:rPr lang="en-US" dirty="0">
                <a:solidFill>
                  <a:schemeClr val="accent6"/>
                </a:solidFill>
              </a:rPr>
              <a:t>High level applications</a:t>
            </a:r>
          </a:p>
          <a:p>
            <a:r>
              <a:rPr lang="en-US" dirty="0"/>
              <a:t>and interfacing within the 121.04 WBS	</a:t>
            </a:r>
          </a:p>
          <a:p>
            <a:pPr lvl="1"/>
            <a:r>
              <a:rPr lang="en-US" dirty="0"/>
              <a:t>Linac Installation</a:t>
            </a:r>
          </a:p>
          <a:p>
            <a:pPr lvl="2"/>
            <a:r>
              <a:rPr lang="en-US" dirty="0"/>
              <a:t>Schedule coordination</a:t>
            </a:r>
          </a:p>
          <a:p>
            <a:pPr lvl="2"/>
            <a:r>
              <a:rPr lang="en-US" dirty="0"/>
              <a:t>Documentation handoff</a:t>
            </a:r>
          </a:p>
          <a:p>
            <a:pPr lvl="2"/>
            <a:r>
              <a:rPr lang="en-US" dirty="0"/>
              <a:t>Hardware checkout</a:t>
            </a:r>
          </a:p>
          <a:p>
            <a:pPr lvl="2"/>
            <a:endParaRPr lang="en-US" dirty="0"/>
          </a:p>
        </p:txBody>
      </p:sp>
      <p:sp>
        <p:nvSpPr>
          <p:cNvPr id="11" name="TextBox 10">
            <a:extLst>
              <a:ext uri="{FF2B5EF4-FFF2-40B4-BE49-F238E27FC236}">
                <a16:creationId xmlns:a16="http://schemas.microsoft.com/office/drawing/2014/main" id="{0311CB2E-C077-4DC1-9EAE-728E57AAD13F}"/>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Tree>
    <p:extLst>
      <p:ext uri="{BB962C8B-B14F-4D97-AF65-F5344CB8AC3E}">
        <p14:creationId xmlns:p14="http://schemas.microsoft.com/office/powerpoint/2010/main" val="229199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492508A-5758-47C1-A43D-2A211995B053}"/>
              </a:ext>
            </a:extLst>
          </p:cNvPr>
          <p:cNvSpPr>
            <a:spLocks noGrp="1"/>
          </p:cNvSpPr>
          <p:nvPr>
            <p:ph type="dt" sz="half" idx="10"/>
          </p:nvPr>
        </p:nvSpPr>
        <p:spPr/>
        <p:txBody>
          <a:bodyPr/>
          <a:lstStyle/>
          <a:p>
            <a:r>
              <a:rPr lang="en-US" altLang="en-US"/>
              <a:t>12/05/2018</a:t>
            </a:r>
            <a:endParaRPr lang="en-US" altLang="en-US" dirty="0"/>
          </a:p>
        </p:txBody>
      </p:sp>
      <p:sp>
        <p:nvSpPr>
          <p:cNvPr id="5" name="Slide Number Placeholder 4">
            <a:extLst>
              <a:ext uri="{FF2B5EF4-FFF2-40B4-BE49-F238E27FC236}">
                <a16:creationId xmlns:a16="http://schemas.microsoft.com/office/drawing/2014/main" id="{866ACF40-A862-468E-A443-FCD411144337}"/>
              </a:ext>
            </a:extLst>
          </p:cNvPr>
          <p:cNvSpPr>
            <a:spLocks noGrp="1"/>
          </p:cNvSpPr>
          <p:nvPr>
            <p:ph type="sldNum" sz="quarter" idx="12"/>
          </p:nvPr>
        </p:nvSpPr>
        <p:spPr/>
        <p:txBody>
          <a:bodyPr/>
          <a:lstStyle/>
          <a:p>
            <a:fld id="{D4078CA2-75EA-4F42-B0AF-FB0975373545}" type="slidenum">
              <a:rPr lang="en-US" altLang="en-US" smtClean="0"/>
              <a:pPr/>
              <a:t>9</a:t>
            </a:fld>
            <a:endParaRPr lang="en-US" altLang="en-US" dirty="0"/>
          </a:p>
        </p:txBody>
      </p:sp>
      <p:sp>
        <p:nvSpPr>
          <p:cNvPr id="6" name="Title 1">
            <a:extLst>
              <a:ext uri="{FF2B5EF4-FFF2-40B4-BE49-F238E27FC236}">
                <a16:creationId xmlns:a16="http://schemas.microsoft.com/office/drawing/2014/main" id="{C04A48CB-D0A5-4588-9FFF-0D216C689EBC}"/>
              </a:ext>
            </a:extLst>
          </p:cNvPr>
          <p:cNvSpPr>
            <a:spLocks noGrp="1"/>
          </p:cNvSpPr>
          <p:nvPr>
            <p:ph type="title"/>
          </p:nvPr>
        </p:nvSpPr>
        <p:spPr>
          <a:xfrm>
            <a:off x="228600" y="465691"/>
            <a:ext cx="8686800" cy="427877"/>
          </a:xfrm>
        </p:spPr>
        <p:txBody>
          <a:bodyPr/>
          <a:lstStyle/>
          <a:p>
            <a:r>
              <a:rPr lang="en-US" dirty="0"/>
              <a:t>Preliminary Design and Design Maturity</a:t>
            </a:r>
          </a:p>
        </p:txBody>
      </p:sp>
      <p:sp>
        <p:nvSpPr>
          <p:cNvPr id="7" name="Content Placeholder 2">
            <a:extLst>
              <a:ext uri="{FF2B5EF4-FFF2-40B4-BE49-F238E27FC236}">
                <a16:creationId xmlns:a16="http://schemas.microsoft.com/office/drawing/2014/main" id="{65A4E8DC-FC7A-4354-BFD5-A9752C727FA2}"/>
              </a:ext>
            </a:extLst>
          </p:cNvPr>
          <p:cNvSpPr>
            <a:spLocks noGrp="1"/>
          </p:cNvSpPr>
          <p:nvPr>
            <p:ph idx="1"/>
          </p:nvPr>
        </p:nvSpPr>
        <p:spPr>
          <a:xfrm>
            <a:off x="228600" y="1108434"/>
            <a:ext cx="8672513" cy="4125047"/>
          </a:xfrm>
        </p:spPr>
        <p:txBody>
          <a:bodyPr>
            <a:normAutofit/>
          </a:bodyPr>
          <a:lstStyle/>
          <a:p>
            <a:pPr marL="344488" indent="-341313"/>
            <a:r>
              <a:rPr lang="en-US" dirty="0">
                <a:solidFill>
                  <a:schemeClr val="accent6">
                    <a:lumMod val="50000"/>
                  </a:schemeClr>
                </a:solidFill>
              </a:rPr>
              <a:t>Developing a phased commissioning strategy </a:t>
            </a:r>
          </a:p>
          <a:p>
            <a:pPr marL="744538" lvl="1" indent="-341313">
              <a:lnSpc>
                <a:spcPct val="150000"/>
              </a:lnSpc>
            </a:pPr>
            <a:r>
              <a:rPr lang="en-US" sz="2000" dirty="0">
                <a:solidFill>
                  <a:schemeClr val="accent6">
                    <a:lumMod val="50000"/>
                  </a:schemeClr>
                </a:solidFill>
              </a:rPr>
              <a:t>At a conceptual level </a:t>
            </a:r>
          </a:p>
          <a:p>
            <a:pPr marL="744538" lvl="1" indent="-341313">
              <a:lnSpc>
                <a:spcPct val="150000"/>
              </a:lnSpc>
            </a:pPr>
            <a:r>
              <a:rPr lang="en-US" sz="2000" dirty="0">
                <a:solidFill>
                  <a:schemeClr val="accent6">
                    <a:lumMod val="50000"/>
                  </a:schemeClr>
                </a:solidFill>
              </a:rPr>
              <a:t>Based on beam commissioning experience at similar machines</a:t>
            </a:r>
          </a:p>
          <a:p>
            <a:pPr marL="1144588" lvl="2" indent="-341313">
              <a:lnSpc>
                <a:spcPct val="150000"/>
              </a:lnSpc>
            </a:pPr>
            <a:r>
              <a:rPr lang="en-US" dirty="0">
                <a:solidFill>
                  <a:schemeClr val="accent6">
                    <a:lumMod val="50000"/>
                  </a:schemeClr>
                </a:solidFill>
              </a:rPr>
              <a:t>SNS had 7 stages interleaved with installation activities, </a:t>
            </a:r>
          </a:p>
          <a:p>
            <a:pPr marL="803275" lvl="2" indent="0">
              <a:lnSpc>
                <a:spcPct val="150000"/>
              </a:lnSpc>
              <a:buNone/>
            </a:pPr>
            <a:r>
              <a:rPr lang="en-US" dirty="0">
                <a:solidFill>
                  <a:srgbClr val="50504E"/>
                </a:solidFill>
              </a:rPr>
              <a:t> </a:t>
            </a:r>
            <a:r>
              <a:rPr lang="en-US" i="1" dirty="0">
                <a:solidFill>
                  <a:schemeClr val="tx2"/>
                </a:solidFill>
              </a:rPr>
              <a:t>“… Although having many beam commissioning stages complicated planning and installation activities, the benefit was well worth this complication.” </a:t>
            </a:r>
          </a:p>
          <a:p>
            <a:pPr marL="403225" lvl="1" indent="0">
              <a:buNone/>
            </a:pPr>
            <a:endParaRPr lang="en-US" sz="1800" dirty="0">
              <a:solidFill>
                <a:srgbClr val="50504E"/>
              </a:solidFill>
            </a:endParaRPr>
          </a:p>
          <a:p>
            <a:r>
              <a:rPr lang="en-US" dirty="0"/>
              <a:t>No reviews in this WBS have taken place, yet</a:t>
            </a:r>
          </a:p>
        </p:txBody>
      </p:sp>
      <p:sp>
        <p:nvSpPr>
          <p:cNvPr id="11" name="TextBox 10">
            <a:extLst>
              <a:ext uri="{FF2B5EF4-FFF2-40B4-BE49-F238E27FC236}">
                <a16:creationId xmlns:a16="http://schemas.microsoft.com/office/drawing/2014/main" id="{932F8383-EC28-45E9-8E75-E77C99FA6FCC}"/>
              </a:ext>
            </a:extLst>
          </p:cNvPr>
          <p:cNvSpPr txBox="1"/>
          <p:nvPr/>
        </p:nvSpPr>
        <p:spPr>
          <a:xfrm>
            <a:off x="7435781" y="425321"/>
            <a:ext cx="1567543" cy="461665"/>
          </a:xfrm>
          <a:prstGeom prst="rect">
            <a:avLst/>
          </a:prstGeom>
          <a:solidFill>
            <a:schemeClr val="tx1"/>
          </a:solidFill>
        </p:spPr>
        <p:txBody>
          <a:bodyPr wrap="square" rtlCol="0">
            <a:spAutoFit/>
          </a:bodyPr>
          <a:lstStyle/>
          <a:p>
            <a:r>
              <a:rPr lang="en-US" dirty="0">
                <a:solidFill>
                  <a:schemeClr val="bg1"/>
                </a:solidFill>
              </a:rPr>
              <a:t>Charge #2</a:t>
            </a:r>
          </a:p>
        </p:txBody>
      </p:sp>
      <p:sp>
        <p:nvSpPr>
          <p:cNvPr id="3" name="TextBox 2">
            <a:extLst>
              <a:ext uri="{FF2B5EF4-FFF2-40B4-BE49-F238E27FC236}">
                <a16:creationId xmlns:a16="http://schemas.microsoft.com/office/drawing/2014/main" id="{0ADC21CF-21F6-4B72-B134-BBB849811CA5}"/>
              </a:ext>
            </a:extLst>
          </p:cNvPr>
          <p:cNvSpPr txBox="1"/>
          <p:nvPr/>
        </p:nvSpPr>
        <p:spPr>
          <a:xfrm>
            <a:off x="2585096" y="3877143"/>
            <a:ext cx="2213619" cy="369332"/>
          </a:xfrm>
          <a:prstGeom prst="rect">
            <a:avLst/>
          </a:prstGeom>
          <a:noFill/>
        </p:spPr>
        <p:txBody>
          <a:bodyPr wrap="none" rtlCol="0">
            <a:spAutoFit/>
          </a:bodyPr>
          <a:lstStyle/>
          <a:p>
            <a:r>
              <a:rPr lang="en-US" sz="1800" i="1" dirty="0">
                <a:solidFill>
                  <a:schemeClr val="accent6"/>
                </a:solidFill>
              </a:rPr>
              <a:t>J. Galambos, HB2006 </a:t>
            </a:r>
          </a:p>
        </p:txBody>
      </p:sp>
    </p:spTree>
    <p:extLst>
      <p:ext uri="{BB962C8B-B14F-4D97-AF65-F5344CB8AC3E}">
        <p14:creationId xmlns:p14="http://schemas.microsoft.com/office/powerpoint/2010/main" val="44364962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22154</TotalTime>
  <Words>1900</Words>
  <Application>Microsoft Office PowerPoint</Application>
  <PresentationFormat>On-screen Show (4:3)</PresentationFormat>
  <Paragraphs>314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Cambria Math</vt:lpstr>
      <vt:lpstr>Geneva</vt:lpstr>
      <vt:lpstr>Helvetica</vt:lpstr>
      <vt:lpstr>Times New Roman</vt:lpstr>
      <vt:lpstr>Fermilab_PPT_090815</vt:lpstr>
      <vt:lpstr>PowerPoint Presentation</vt:lpstr>
      <vt:lpstr>Outline</vt:lpstr>
      <vt:lpstr>PowerPoint Presentation</vt:lpstr>
      <vt:lpstr>About Me:</vt:lpstr>
      <vt:lpstr>Scope and Deliverables</vt:lpstr>
      <vt:lpstr>PIP-II Beam Parameters</vt:lpstr>
      <vt:lpstr>Beam Commissioning Requirements</vt:lpstr>
      <vt:lpstr>Interfaces</vt:lpstr>
      <vt:lpstr>Preliminary Design and Design Maturity</vt:lpstr>
      <vt:lpstr>Parameters Affecting the Commissioning Strategy</vt:lpstr>
      <vt:lpstr>PIP-II Phase Advance Through the SCL</vt:lpstr>
      <vt:lpstr>Progress to Date</vt:lpstr>
      <vt:lpstr>Preparation for PIP-II Commissioning at PIP2IT</vt:lpstr>
      <vt:lpstr>Preparation for PIP-II Commissioning at PIP2IT</vt:lpstr>
      <vt:lpstr>Phased Commissioning</vt:lpstr>
      <vt:lpstr>Phases in the WFE &amp; Superconducting Linac</vt:lpstr>
      <vt:lpstr>Phases for Transfer Lines </vt:lpstr>
      <vt:lpstr>ESH</vt:lpstr>
      <vt:lpstr>Quality Management</vt:lpstr>
      <vt:lpstr>WBS 121.04.06 Risk Management</vt:lpstr>
      <vt:lpstr>WBS 121.04.06 Risk Management</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Fernanda G. Garcia x3798 13038N</cp:lastModifiedBy>
  <cp:revision>443</cp:revision>
  <cp:lastPrinted>2018-11-21T19:44:37Z</cp:lastPrinted>
  <dcterms:created xsi:type="dcterms:W3CDTF">2014-01-03T20:18:13Z</dcterms:created>
  <dcterms:modified xsi:type="dcterms:W3CDTF">2018-12-03T17:12:20Z</dcterms:modified>
</cp:coreProperties>
</file>