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1"/>
  </p:sldMasterIdLst>
  <p:notesMasterIdLst>
    <p:notesMasterId r:id="rId23"/>
  </p:notesMasterIdLst>
  <p:handoutMasterIdLst>
    <p:handoutMasterId r:id="rId24"/>
  </p:handoutMasterIdLst>
  <p:sldIdLst>
    <p:sldId id="500" r:id="rId2"/>
    <p:sldId id="646" r:id="rId3"/>
    <p:sldId id="633" r:id="rId4"/>
    <p:sldId id="635" r:id="rId5"/>
    <p:sldId id="634" r:id="rId6"/>
    <p:sldId id="448" r:id="rId7"/>
    <p:sldId id="637" r:id="rId8"/>
    <p:sldId id="645" r:id="rId9"/>
    <p:sldId id="650" r:id="rId10"/>
    <p:sldId id="624" r:id="rId11"/>
    <p:sldId id="625" r:id="rId12"/>
    <p:sldId id="636" r:id="rId13"/>
    <p:sldId id="638" r:id="rId14"/>
    <p:sldId id="639" r:id="rId15"/>
    <p:sldId id="640" r:id="rId16"/>
    <p:sldId id="641" r:id="rId17"/>
    <p:sldId id="643" r:id="rId18"/>
    <p:sldId id="644" r:id="rId19"/>
    <p:sldId id="652" r:id="rId20"/>
    <p:sldId id="623" r:id="rId21"/>
    <p:sldId id="591" r:id="rId22"/>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C90006"/>
    <a:srgbClr val="FF0000"/>
    <a:srgbClr val="50504E"/>
    <a:srgbClr val="4E4E4E"/>
    <a:srgbClr val="404040"/>
    <a:srgbClr val="004C97"/>
    <a:srgbClr val="63666A"/>
    <a:srgbClr val="99D6EA"/>
    <a:srgbClr val="5050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90" autoAdjust="0"/>
    <p:restoredTop sz="94660"/>
  </p:normalViewPr>
  <p:slideViewPr>
    <p:cSldViewPr snapToGrid="0" snapToObjects="1" showGuides="1">
      <p:cViewPr varScale="1">
        <p:scale>
          <a:sx n="120" d="100"/>
          <a:sy n="120" d="100"/>
        </p:scale>
        <p:origin x="492" y="96"/>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3" d="2"/>
        <a:sy n="3" d="2"/>
      </p:scale>
      <p:origin x="0" y="0"/>
    </p:cViewPr>
  </p:notesTextViewPr>
  <p:sorterViewPr>
    <p:cViewPr>
      <p:scale>
        <a:sx n="100" d="100"/>
        <a:sy n="10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 L Kaducak" userId="fd7db0a2-3cc4-43c8-8fdd-807e73ab72af" providerId="ADAL" clId="{CA783A66-78A9-4292-B769-8ED52F93A65C}"/>
    <pc:docChg chg="custSel modSld">
      <pc:chgData name="Marc L Kaducak" userId="fd7db0a2-3cc4-43c8-8fdd-807e73ab72af" providerId="ADAL" clId="{CA783A66-78A9-4292-B769-8ED52F93A65C}" dt="2018-12-04T02:00:26.385" v="735" actId="20577"/>
      <pc:docMkLst>
        <pc:docMk/>
      </pc:docMkLst>
      <pc:sldChg chg="addSp modSp">
        <pc:chgData name="Marc L Kaducak" userId="fd7db0a2-3cc4-43c8-8fdd-807e73ab72af" providerId="ADAL" clId="{CA783A66-78A9-4292-B769-8ED52F93A65C}" dt="2018-12-03T21:06:03.737" v="478" actId="14100"/>
        <pc:sldMkLst>
          <pc:docMk/>
          <pc:sldMk cId="3026523688" sldId="625"/>
        </pc:sldMkLst>
        <pc:spChg chg="add mod">
          <ac:chgData name="Marc L Kaducak" userId="fd7db0a2-3cc4-43c8-8fdd-807e73ab72af" providerId="ADAL" clId="{CA783A66-78A9-4292-B769-8ED52F93A65C}" dt="2018-12-03T21:03:13.446" v="330" actId="1582"/>
          <ac:spMkLst>
            <pc:docMk/>
            <pc:sldMk cId="3026523688" sldId="625"/>
            <ac:spMk id="2" creationId="{3CA65267-87C2-43B9-BF17-03CF29F571D3}"/>
          </ac:spMkLst>
        </pc:spChg>
        <pc:spChg chg="add mod">
          <ac:chgData name="Marc L Kaducak" userId="fd7db0a2-3cc4-43c8-8fdd-807e73ab72af" providerId="ADAL" clId="{CA783A66-78A9-4292-B769-8ED52F93A65C}" dt="2018-12-03T21:06:00.690" v="477" actId="1076"/>
          <ac:spMkLst>
            <pc:docMk/>
            <pc:sldMk cId="3026523688" sldId="625"/>
            <ac:spMk id="6" creationId="{A8D09683-70B7-47E6-9C41-76579EC61232}"/>
          </ac:spMkLst>
        </pc:spChg>
        <pc:cxnChg chg="add mod">
          <ac:chgData name="Marc L Kaducak" userId="fd7db0a2-3cc4-43c8-8fdd-807e73ab72af" providerId="ADAL" clId="{CA783A66-78A9-4292-B769-8ED52F93A65C}" dt="2018-12-03T21:06:03.737" v="478" actId="14100"/>
          <ac:cxnSpMkLst>
            <pc:docMk/>
            <pc:sldMk cId="3026523688" sldId="625"/>
            <ac:cxnSpMk id="9" creationId="{563E81D2-8B11-4497-BDB7-6EDA27423A26}"/>
          </ac:cxnSpMkLst>
        </pc:cxnChg>
      </pc:sldChg>
      <pc:sldChg chg="modSp">
        <pc:chgData name="Marc L Kaducak" userId="fd7db0a2-3cc4-43c8-8fdd-807e73ab72af" providerId="ADAL" clId="{CA783A66-78A9-4292-B769-8ED52F93A65C}" dt="2018-12-04T01:55:43.506" v="726"/>
        <pc:sldMkLst>
          <pc:docMk/>
          <pc:sldMk cId="3980800277" sldId="638"/>
        </pc:sldMkLst>
        <pc:graphicFrameChg chg="mod modGraphic">
          <ac:chgData name="Marc L Kaducak" userId="fd7db0a2-3cc4-43c8-8fdd-807e73ab72af" providerId="ADAL" clId="{CA783A66-78A9-4292-B769-8ED52F93A65C}" dt="2018-12-04T01:55:43.506" v="726"/>
          <ac:graphicFrameMkLst>
            <pc:docMk/>
            <pc:sldMk cId="3980800277" sldId="638"/>
            <ac:graphicFrameMk id="8" creationId="{5DFEC2AC-04CF-47B2-B185-DEE29BE0FFB9}"/>
          </ac:graphicFrameMkLst>
        </pc:graphicFrameChg>
      </pc:sldChg>
      <pc:sldChg chg="modSp">
        <pc:chgData name="Marc L Kaducak" userId="fd7db0a2-3cc4-43c8-8fdd-807e73ab72af" providerId="ADAL" clId="{CA783A66-78A9-4292-B769-8ED52F93A65C}" dt="2018-12-04T01:56:52.995" v="728" actId="113"/>
        <pc:sldMkLst>
          <pc:docMk/>
          <pc:sldMk cId="247437159" sldId="639"/>
        </pc:sldMkLst>
        <pc:graphicFrameChg chg="modGraphic">
          <ac:chgData name="Marc L Kaducak" userId="fd7db0a2-3cc4-43c8-8fdd-807e73ab72af" providerId="ADAL" clId="{CA783A66-78A9-4292-B769-8ED52F93A65C}" dt="2018-12-04T01:56:52.995" v="728" actId="113"/>
          <ac:graphicFrameMkLst>
            <pc:docMk/>
            <pc:sldMk cId="247437159" sldId="639"/>
            <ac:graphicFrameMk id="8" creationId="{5DFEC2AC-04CF-47B2-B185-DEE29BE0FFB9}"/>
          </ac:graphicFrameMkLst>
        </pc:graphicFrameChg>
      </pc:sldChg>
      <pc:sldChg chg="modSp">
        <pc:chgData name="Marc L Kaducak" userId="fd7db0a2-3cc4-43c8-8fdd-807e73ab72af" providerId="ADAL" clId="{CA783A66-78A9-4292-B769-8ED52F93A65C}" dt="2018-12-03T21:07:53.758" v="605" actId="6549"/>
        <pc:sldMkLst>
          <pc:docMk/>
          <pc:sldMk cId="4189037827" sldId="641"/>
        </pc:sldMkLst>
        <pc:graphicFrameChg chg="modGraphic">
          <ac:chgData name="Marc L Kaducak" userId="fd7db0a2-3cc4-43c8-8fdd-807e73ab72af" providerId="ADAL" clId="{CA783A66-78A9-4292-B769-8ED52F93A65C}" dt="2018-12-03T21:07:53.758" v="605" actId="6549"/>
          <ac:graphicFrameMkLst>
            <pc:docMk/>
            <pc:sldMk cId="4189037827" sldId="641"/>
            <ac:graphicFrameMk id="8" creationId="{5DFEC2AC-04CF-47B2-B185-DEE29BE0FFB9}"/>
          </ac:graphicFrameMkLst>
        </pc:graphicFrameChg>
      </pc:sldChg>
      <pc:sldChg chg="modSp">
        <pc:chgData name="Marc L Kaducak" userId="fd7db0a2-3cc4-43c8-8fdd-807e73ab72af" providerId="ADAL" clId="{CA783A66-78A9-4292-B769-8ED52F93A65C}" dt="2018-12-04T02:00:26.385" v="735" actId="20577"/>
        <pc:sldMkLst>
          <pc:docMk/>
          <pc:sldMk cId="4089346385" sldId="643"/>
        </pc:sldMkLst>
        <pc:graphicFrameChg chg="modGraphic">
          <ac:chgData name="Marc L Kaducak" userId="fd7db0a2-3cc4-43c8-8fdd-807e73ab72af" providerId="ADAL" clId="{CA783A66-78A9-4292-B769-8ED52F93A65C}" dt="2018-12-04T02:00:26.385" v="735" actId="20577"/>
          <ac:graphicFrameMkLst>
            <pc:docMk/>
            <pc:sldMk cId="4089346385" sldId="643"/>
            <ac:graphicFrameMk id="8" creationId="{5DFEC2AC-04CF-47B2-B185-DEE29BE0FFB9}"/>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12/3/2018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12/3/2018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1</a:t>
            </a:fld>
            <a:endParaRPr lang="en-US"/>
          </a:p>
        </p:txBody>
      </p:sp>
    </p:spTree>
    <p:extLst>
      <p:ext uri="{BB962C8B-B14F-4D97-AF65-F5344CB8AC3E}">
        <p14:creationId xmlns:p14="http://schemas.microsoft.com/office/powerpoint/2010/main" val="22783711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pic>
        <p:nvPicPr>
          <p:cNvPr id="10" name="Picture 9">
            <a:extLst>
              <a:ext uri="{FF2B5EF4-FFF2-40B4-BE49-F238E27FC236}">
                <a16:creationId xmlns:a16="http://schemas.microsoft.com/office/drawing/2014/main" id="{A2DAEDA1-7432-42C2-93B9-E1EB845F727E}"/>
              </a:ext>
            </a:extLst>
          </p:cNvPr>
          <p:cNvPicPr>
            <a:picLocks noChangeAspect="1"/>
          </p:cNvPicPr>
          <p:nvPr userDrawn="1"/>
        </p:nvPicPr>
        <p:blipFill rotWithShape="1">
          <a:blip r:embed="rId4"/>
          <a:srcRect t="10700" b="17543"/>
          <a:stretch/>
        </p:blipFill>
        <p:spPr>
          <a:xfrm>
            <a:off x="1" y="840137"/>
            <a:ext cx="9171958" cy="3303368"/>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05162" y="2214860"/>
            <a:ext cx="6357114" cy="1475091"/>
          </a:xfrm>
          <a:prstGeom prst="rect">
            <a:avLst/>
          </a:prstGeom>
          <a:noFill/>
        </p:spPr>
        <p:txBody>
          <a:bodyPr lIns="0" tIns="0" rIns="0" bIns="0">
            <a:normAutofit/>
          </a:bodyPr>
          <a:lstStyle>
            <a:lvl1pPr algn="l">
              <a:defRPr sz="3600" b="0">
                <a:solidFill>
                  <a:schemeClr val="accent2"/>
                </a:solidFill>
              </a:defRPr>
            </a:lvl1pPr>
          </a:lstStyle>
          <a:p>
            <a:r>
              <a:rPr lang="en-US" dirty="0"/>
              <a:t>Click to edit Master title style</a:t>
            </a:r>
          </a:p>
        </p:txBody>
      </p:sp>
      <p:sp>
        <p:nvSpPr>
          <p:cNvPr id="3" name="Subtitle 2"/>
          <p:cNvSpPr>
            <a:spLocks noGrp="1"/>
          </p:cNvSpPr>
          <p:nvPr>
            <p:ph type="subTitle" idx="1"/>
          </p:nvPr>
        </p:nvSpPr>
        <p:spPr>
          <a:xfrm>
            <a:off x="1405162" y="3689951"/>
            <a:ext cx="4664981" cy="1340580"/>
          </a:xfrm>
          <a:prstGeom prst="rect">
            <a:avLst/>
          </a:prstGeom>
        </p:spPr>
        <p:txBody>
          <a:bodyPr lIns="0" tIns="0" rIns="0" bIns="0" anchor="ctr" anchorCtr="0">
            <a:normAutofit/>
          </a:bodyPr>
          <a:lstStyle>
            <a:lvl1pPr marL="0" indent="0" algn="l">
              <a:spcBef>
                <a:spcPts val="600"/>
              </a:spcBef>
              <a:buNone/>
              <a:defRPr sz="2200" b="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9" name="Slide Number Placeholder 8"/>
          <p:cNvSpPr>
            <a:spLocks noGrp="1"/>
          </p:cNvSpPr>
          <p:nvPr>
            <p:ph type="sldNum" sz="quarter" idx="12"/>
          </p:nvPr>
        </p:nvSpPr>
        <p:spPr/>
        <p:txBody>
          <a:bodyPr/>
          <a:lstStyle/>
          <a:p>
            <a:fld id="{AB3C1F1C-F708-3F4B-8ECB-6D467F0718B5}" type="slidenum">
              <a:rPr lang="en-US" smtClean="0"/>
              <a:pPr/>
              <a:t>‹#›</a:t>
            </a:fld>
            <a:endParaRPr lang="en-US" dirty="0"/>
          </a:p>
        </p:txBody>
      </p:sp>
      <p:sp>
        <p:nvSpPr>
          <p:cNvPr id="8" name="Footer Placeholder 5"/>
          <p:cNvSpPr>
            <a:spLocks noGrp="1"/>
          </p:cNvSpPr>
          <p:nvPr>
            <p:ph type="ftr" sz="quarter" idx="3"/>
          </p:nvPr>
        </p:nvSpPr>
        <p:spPr>
          <a:xfrm>
            <a:off x="3527743" y="6516686"/>
            <a:ext cx="4923188" cy="278247"/>
          </a:xfrm>
          <a:prstGeom prst="rect">
            <a:avLst/>
          </a:prstGeom>
        </p:spPr>
        <p:txBody>
          <a:bodyPr/>
          <a:lstStyle>
            <a:lvl1pPr>
              <a:defRPr sz="1400"/>
            </a:lvl1pPr>
          </a:lstStyle>
          <a:p>
            <a:r>
              <a:rPr lang="en-US"/>
              <a:t>Risk workshop – 402.8 Timing Layer</a:t>
            </a:r>
            <a:endParaRPr lang="en-US" dirty="0"/>
          </a:p>
        </p:txBody>
      </p:sp>
      <p:sp>
        <p:nvSpPr>
          <p:cNvPr id="10" name="Date Placeholder 4"/>
          <p:cNvSpPr>
            <a:spLocks noGrp="1"/>
          </p:cNvSpPr>
          <p:nvPr>
            <p:ph type="dt" sz="half" idx="2"/>
          </p:nvPr>
        </p:nvSpPr>
        <p:spPr>
          <a:xfrm>
            <a:off x="0" y="6504780"/>
            <a:ext cx="2817628" cy="302058"/>
          </a:xfrm>
          <a:prstGeom prst="rect">
            <a:avLst/>
          </a:prstGeom>
        </p:spPr>
        <p:txBody>
          <a:bodyPr/>
          <a:lstStyle>
            <a:lvl1pPr>
              <a:defRPr sz="1400"/>
            </a:lvl1pPr>
          </a:lstStyle>
          <a:p>
            <a:r>
              <a:rPr lang="en-US"/>
              <a:t>Lucas Taylor, 12th September 2018</a:t>
            </a:r>
            <a:endParaRPr lang="en-US" dirty="0"/>
          </a:p>
        </p:txBody>
      </p:sp>
    </p:spTree>
    <p:extLst>
      <p:ext uri="{BB962C8B-B14F-4D97-AF65-F5344CB8AC3E}">
        <p14:creationId xmlns:p14="http://schemas.microsoft.com/office/powerpoint/2010/main" val="3166767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1A0D1213-0DA8-4803-AFC6-6399C5B7FB0F}" type="datetime1">
              <a:rPr lang="en-US" smtClean="0"/>
              <a:t>12/3/2018</a:t>
            </a:fld>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M. Kaducak| Performance Oversight Group</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CD902334-6DE6-4F77-8F60-7F34F84297C0}" type="datetime1">
              <a:rPr lang="en-US" smtClean="0"/>
              <a:t>12/3/2018</a:t>
            </a:fld>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M. Kaducak| Performance Oversight Group</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fld id="{7F0DE04D-AA33-432E-8641-92B4709D5F76}" type="datetime1">
              <a:rPr lang="en-US" smtClean="0"/>
              <a:t>12/3/2018</a:t>
            </a:fld>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M. Kaducak| Performance Oversight Group</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76DDA803-C5E0-4B37-BCBE-121AC8B043AC}" type="datetime1">
              <a:rPr lang="en-US" smtClean="0"/>
              <a:t>12/3/2018</a:t>
            </a:fld>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M. Kaducak| Performance Oversight Group</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fld id="{F38715E7-9509-4394-91FC-422A56E22B2D}" type="datetime1">
              <a:rPr lang="en-US" smtClean="0"/>
              <a:t>12/3/2018</a:t>
            </a:fld>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M. Kaducak| Performance Oversight Group</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Drag picture to placeholder or click icon to add</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5D29B91F-EE0B-4AD2-8FC6-E0397D827320}" type="datetime1">
              <a:rPr lang="en-US" smtClean="0"/>
              <a:t>12/3/2018</a:t>
            </a:fld>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M. Kaducak| Performance Oversight Group</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Drag picture to placeholder or click icon to add</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Fermilab + Extra Logos Title">
    <p:spTree>
      <p:nvGrpSpPr>
        <p:cNvPr id="1" name=""/>
        <p:cNvGrpSpPr/>
        <p:nvPr/>
      </p:nvGrpSpPr>
      <p:grpSpPr>
        <a:xfrm>
          <a:off x="0" y="0"/>
          <a:ext cx="0" cy="0"/>
          <a:chOff x="0" y="0"/>
          <a:chExt cx="0" cy="0"/>
        </a:xfrm>
      </p:grpSpPr>
      <p:sp>
        <p:nvSpPr>
          <p:cNvPr id="24" name="Text Placeholder 23"/>
          <p:cNvSpPr>
            <a:spLocks noGrp="1"/>
          </p:cNvSpPr>
          <p:nvPr>
            <p:ph type="body" sz="quarter" idx="10"/>
          </p:nvPr>
        </p:nvSpPr>
        <p:spPr>
          <a:xfrm>
            <a:off x="219719" y="4963772"/>
            <a:ext cx="4941110"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cxnSp>
        <p:nvCxnSpPr>
          <p:cNvPr id="16" name="Straight Connector 15"/>
          <p:cNvCxnSpPr/>
          <p:nvPr userDrawn="1"/>
        </p:nvCxnSpPr>
        <p:spPr>
          <a:xfrm>
            <a:off x="5574189" y="6360810"/>
            <a:ext cx="3257550" cy="0"/>
          </a:xfrm>
          <a:prstGeom prst="line">
            <a:avLst/>
          </a:prstGeom>
          <a:ln w="28575" cmpd="sng">
            <a:solidFill>
              <a:srgbClr val="99D6EA"/>
            </a:solidFill>
          </a:ln>
          <a:effectLst/>
        </p:spPr>
        <p:style>
          <a:lnRef idx="2">
            <a:schemeClr val="accent1"/>
          </a:lnRef>
          <a:fillRef idx="0">
            <a:schemeClr val="accent1"/>
          </a:fillRef>
          <a:effectRef idx="1">
            <a:schemeClr val="accent1"/>
          </a:effectRef>
          <a:fontRef idx="minor">
            <a:schemeClr val="tx1"/>
          </a:fontRef>
        </p:style>
      </p:cxnSp>
      <p:sp>
        <p:nvSpPr>
          <p:cNvPr id="3" name="Rectangle 2"/>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 Placeholder 24"/>
          <p:cNvSpPr>
            <a:spLocks noGrp="1"/>
          </p:cNvSpPr>
          <p:nvPr>
            <p:ph type="body" sz="quarter" idx="11"/>
          </p:nvPr>
        </p:nvSpPr>
        <p:spPr>
          <a:xfrm>
            <a:off x="219718" y="3951841"/>
            <a:ext cx="8667106" cy="1003049"/>
          </a:xfrm>
          <a:prstGeom prst="rect">
            <a:avLst/>
          </a:prstGeom>
        </p:spPr>
        <p:txBody>
          <a:bodyPr vert="horz" wrap="square" lIns="0" tIns="27432"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33" name="Picture 32" descr="FermiLogoBar_DOE_KO_horiz.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761" y="288917"/>
            <a:ext cx="9010786" cy="301891"/>
          </a:xfrm>
          <a:prstGeom prst="rect">
            <a:avLst/>
          </a:prstGeom>
        </p:spPr>
      </p:pic>
      <p:sp>
        <p:nvSpPr>
          <p:cNvPr id="10" name="TextBox 9">
            <a:extLst>
              <a:ext uri="{FF2B5EF4-FFF2-40B4-BE49-F238E27FC236}">
                <a16:creationId xmlns:a16="http://schemas.microsoft.com/office/drawing/2014/main" id="{530E44DA-468D-4764-9AF0-0922B4266F82}"/>
              </a:ext>
            </a:extLst>
          </p:cNvPr>
          <p:cNvSpPr txBox="1"/>
          <p:nvPr userDrawn="1"/>
        </p:nvSpPr>
        <p:spPr>
          <a:xfrm>
            <a:off x="5541484" y="5027249"/>
            <a:ext cx="3386284" cy="1231106"/>
          </a:xfrm>
          <a:prstGeom prst="rect">
            <a:avLst/>
          </a:prstGeom>
          <a:noFill/>
        </p:spPr>
        <p:txBody>
          <a:bodyPr wrap="square" lIns="0" tIns="0" rIns="0" bIns="0" rtlCol="0">
            <a:spAutoFit/>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sz="1600" dirty="0">
                <a:latin typeface="Helvetica"/>
                <a:cs typeface="Helvetica"/>
              </a:rPr>
              <a:t>In partnership with: </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India/DAE</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Italy/INFN</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UK/STFC</a:t>
            </a:r>
          </a:p>
          <a:p>
            <a:pPr marL="109538" marR="0" indent="0" algn="l" defTabSz="457200" rtl="0" eaLnBrk="1" fontAlgn="base" latinLnBrk="0" hangingPunct="1">
              <a:lnSpc>
                <a:spcPct val="100000"/>
              </a:lnSpc>
              <a:spcBef>
                <a:spcPct val="0"/>
              </a:spcBef>
              <a:spcAft>
                <a:spcPct val="0"/>
              </a:spcAft>
              <a:buClrTx/>
              <a:buSzTx/>
              <a:buFontTx/>
              <a:buNone/>
              <a:tabLst/>
              <a:defRPr/>
            </a:pPr>
            <a:r>
              <a:rPr lang="en-US" sz="1600" kern="1200" baseline="0" dirty="0">
                <a:solidFill>
                  <a:schemeClr val="tx1"/>
                </a:solidFill>
                <a:latin typeface="Helvetica"/>
                <a:ea typeface="Geneva" charset="0"/>
                <a:cs typeface="Helvetica"/>
              </a:rPr>
              <a:t>France/CEA/</a:t>
            </a:r>
            <a:r>
              <a:rPr lang="en-US" sz="1600" kern="1200" baseline="0" dirty="0" err="1">
                <a:solidFill>
                  <a:schemeClr val="tx1"/>
                </a:solidFill>
                <a:latin typeface="Helvetica"/>
                <a:ea typeface="Geneva" charset="0"/>
                <a:cs typeface="Helvetica"/>
              </a:rPr>
              <a:t>Irfu</a:t>
            </a:r>
            <a:r>
              <a:rPr lang="en-US" sz="1600" kern="1200" baseline="0" dirty="0">
                <a:solidFill>
                  <a:schemeClr val="tx1"/>
                </a:solidFill>
                <a:latin typeface="Helvetica"/>
                <a:ea typeface="Geneva" charset="0"/>
                <a:cs typeface="Helvetica"/>
              </a:rPr>
              <a:t>, CNRS/IN2P3 </a:t>
            </a:r>
            <a:endParaRPr lang="en-US" sz="1600" kern="1200" baseline="0" dirty="0">
              <a:solidFill>
                <a:schemeClr val="tx1"/>
              </a:solidFill>
              <a:latin typeface="Helvetica"/>
              <a:cs typeface="Helvetica"/>
            </a:endParaRPr>
          </a:p>
        </p:txBody>
      </p:sp>
      <p:pic>
        <p:nvPicPr>
          <p:cNvPr id="4" name="Picture 3">
            <a:extLst>
              <a:ext uri="{FF2B5EF4-FFF2-40B4-BE49-F238E27FC236}">
                <a16:creationId xmlns:a16="http://schemas.microsoft.com/office/drawing/2014/main" id="{E1D4385A-2640-462D-A0F9-1CDE8B819E56}"/>
              </a:ext>
            </a:extLst>
          </p:cNvPr>
          <p:cNvPicPr>
            <a:picLocks noChangeAspect="1"/>
          </p:cNvPicPr>
          <p:nvPr userDrawn="1"/>
        </p:nvPicPr>
        <p:blipFill rotWithShape="1">
          <a:blip r:embed="rId3"/>
          <a:srcRect t="10700" b="17543"/>
          <a:stretch/>
        </p:blipFill>
        <p:spPr>
          <a:xfrm>
            <a:off x="1" y="840137"/>
            <a:ext cx="9171958" cy="3303368"/>
          </a:xfrm>
          <a:prstGeom prst="rect">
            <a:avLst/>
          </a:prstGeom>
        </p:spPr>
      </p:pic>
    </p:spTree>
    <p:extLst>
      <p:ext uri="{BB962C8B-B14F-4D97-AF65-F5344CB8AC3E}">
        <p14:creationId xmlns:p14="http://schemas.microsoft.com/office/powerpoint/2010/main" val="2661260377"/>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1" y="103664"/>
            <a:ext cx="8672512" cy="641739"/>
          </a:xfrm>
          <a:prstGeom prst="rect">
            <a:avLst/>
          </a:prstGeom>
        </p:spPr>
        <p:txBody>
          <a:bodyPr lIns="0" tIns="0" rIns="0" bIns="0" anchor="b" anchorCtr="0"/>
          <a:lstStyle>
            <a:lvl1pPr>
              <a:defRPr sz="2400">
                <a:solidFill>
                  <a:srgbClr val="004C97"/>
                </a:solidFill>
              </a:defRPr>
            </a:lvl1pPr>
          </a:lstStyle>
          <a:p>
            <a:r>
              <a:rPr lang="en-US" dirty="0"/>
              <a:t>Click to edit Master title style</a:t>
            </a:r>
          </a:p>
        </p:txBody>
      </p:sp>
      <p:sp>
        <p:nvSpPr>
          <p:cNvPr id="3" name="Content Placeholder 2"/>
          <p:cNvSpPr>
            <a:spLocks noGrp="1"/>
          </p:cNvSpPr>
          <p:nvPr>
            <p:ph idx="1"/>
          </p:nvPr>
        </p:nvSpPr>
        <p:spPr>
          <a:xfrm>
            <a:off x="228600" y="1043046"/>
            <a:ext cx="8672513" cy="4987867"/>
          </a:xfrm>
          <a:prstGeom prst="rect">
            <a:avLst/>
          </a:prstGeom>
        </p:spPr>
        <p:txBody>
          <a:bodyPr lIns="0" tIns="0" rIns="0" bIns="0">
            <a:normAutofit/>
          </a:bodyPr>
          <a:lstStyle>
            <a:lvl1pPr>
              <a:spcBef>
                <a:spcPts val="1200"/>
              </a:spcBef>
              <a:defRPr sz="2400">
                <a:solidFill>
                  <a:srgbClr val="404040"/>
                </a:solidFill>
              </a:defRPr>
            </a:lvl1pPr>
            <a:lvl2pPr>
              <a:spcBef>
                <a:spcPts val="200"/>
              </a:spcBef>
              <a:defRPr sz="2200">
                <a:solidFill>
                  <a:srgbClr val="404040"/>
                </a:solidFill>
              </a:defRPr>
            </a:lvl2pPr>
            <a:lvl3pPr>
              <a:spcBef>
                <a:spcPts val="0"/>
              </a:spcBef>
              <a:defRPr sz="2000">
                <a:solidFill>
                  <a:srgbClr val="404040"/>
                </a:solidFill>
              </a:defRPr>
            </a:lvl3pPr>
            <a:lvl4pPr>
              <a:spcBef>
                <a:spcPts val="0"/>
              </a:spcBef>
              <a:defRPr sz="1800">
                <a:solidFill>
                  <a:srgbClr val="404040"/>
                </a:solidFill>
              </a:defRPr>
            </a:lvl4pPr>
            <a:lvl5pPr marL="2057400" indent="-228600">
              <a:spcBef>
                <a:spcPts val="0"/>
              </a:spcBef>
              <a:buFont typeface="Arial"/>
              <a:buChar char="•"/>
              <a:defRPr sz="1800">
                <a:solidFill>
                  <a:srgbClr val="40404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450013" y="6515100"/>
            <a:ext cx="1076325" cy="241300"/>
          </a:xfrm>
        </p:spPr>
        <p:txBody>
          <a:bodyPr/>
          <a:lstStyle>
            <a:lvl1pPr>
              <a:defRPr/>
            </a:lvl1pPr>
          </a:lstStyle>
          <a:p>
            <a:fld id="{7D201EB0-64B4-457B-89FC-D6BF1871FF3A}" type="datetime1">
              <a:rPr lang="en-US" altLang="en-US" smtClean="0"/>
              <a:t>12/3/2018</a:t>
            </a:fld>
            <a:endParaRPr lang="en-US" altLang="en-US" dirty="0"/>
          </a:p>
        </p:txBody>
      </p:sp>
      <p:sp>
        <p:nvSpPr>
          <p:cNvPr id="5" name="Footer Placeholder 4"/>
          <p:cNvSpPr>
            <a:spLocks noGrp="1"/>
          </p:cNvSpPr>
          <p:nvPr>
            <p:ph type="ftr" sz="quarter" idx="11"/>
          </p:nvPr>
        </p:nvSpPr>
        <p:spPr>
          <a:xfrm>
            <a:off x="827007" y="6515100"/>
            <a:ext cx="4433370" cy="241300"/>
          </a:xfrm>
        </p:spPr>
        <p:txBody>
          <a:bodyPr/>
          <a:lstStyle>
            <a:lvl1pPr>
              <a:defRPr sz="1200">
                <a:solidFill>
                  <a:srgbClr val="004C97"/>
                </a:solidFill>
              </a:defRPr>
            </a:lvl1pPr>
          </a:lstStyle>
          <a:p>
            <a:pPr>
              <a:defRPr/>
            </a:pPr>
            <a:r>
              <a:rPr lang="en-US" b="1"/>
              <a:t>M. Kaducak| Performance Oversight Group</a:t>
            </a:r>
            <a:endParaRPr lang="en-US" b="1" dirty="0"/>
          </a:p>
        </p:txBody>
      </p:sp>
      <p:sp>
        <p:nvSpPr>
          <p:cNvPr id="6" name="Slide Number Placeholder 5"/>
          <p:cNvSpPr>
            <a:spLocks noGrp="1"/>
          </p:cNvSpPr>
          <p:nvPr>
            <p:ph type="sldNum" sz="quarter" idx="12"/>
          </p:nvPr>
        </p:nvSpPr>
        <p:spPr/>
        <p:txBody>
          <a:bodyPr/>
          <a:lstStyle>
            <a:lvl1pPr>
              <a:defRPr/>
            </a:lvl1pPr>
          </a:lstStyle>
          <a:p>
            <a:fld id="{D4078CA2-75EA-4F42-B0AF-FB0975373545}" type="slidenum">
              <a:rPr lang="en-US" altLang="en-US"/>
              <a:pPr/>
              <a:t>‹#›</a:t>
            </a:fld>
            <a:endParaRPr lang="en-US" altLang="en-US" dirty="0"/>
          </a:p>
        </p:txBody>
      </p:sp>
    </p:spTree>
    <p:extLst>
      <p:ext uri="{BB962C8B-B14F-4D97-AF65-F5344CB8AC3E}">
        <p14:creationId xmlns:p14="http://schemas.microsoft.com/office/powerpoint/2010/main" val="2265734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fld id="{44E55D5A-E29A-452D-9078-12584841939E}" type="datetime1">
              <a:rPr lang="en-US" smtClean="0"/>
              <a:t>12/3/2018</a:t>
            </a:fld>
            <a:endParaRPr lang="en-US" dirty="0"/>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M. Kaducak| Performance Oversight Group</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pic>
        <p:nvPicPr>
          <p:cNvPr id="13" name="Picture 6" descr="FermiLogo_RGB_NALBlue.png"/>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7820684" y="6258863"/>
            <a:ext cx="1094716" cy="1979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09D3B64A-EA5B-4BBD-B33D-FBB4702EA300}"/>
              </a:ext>
            </a:extLst>
          </p:cNvPr>
          <p:cNvPicPr>
            <a:picLocks noChangeAspect="1"/>
          </p:cNvPicPr>
          <p:nvPr userDrawn="1"/>
        </p:nvPicPr>
        <p:blipFill>
          <a:blip r:embed="rId13">
            <a:extLst>
              <a:ext uri="{BEBA8EAE-BF5A-486C-A8C5-ECC9F3942E4B}">
                <a14:imgProps xmlns:a14="http://schemas.microsoft.com/office/drawing/2010/main">
                  <a14:imgLayer r:embed="rId14">
                    <a14:imgEffect>
                      <a14:backgroundRemoval t="10000" b="90000" l="10000" r="90000"/>
                    </a14:imgEffect>
                  </a14:imgLayer>
                </a14:imgProps>
              </a:ext>
            </a:extLst>
          </a:blip>
          <a:stretch>
            <a:fillRect/>
          </a:stretch>
        </p:blipFill>
        <p:spPr>
          <a:xfrm>
            <a:off x="7817161" y="6204352"/>
            <a:ext cx="1119436" cy="440660"/>
          </a:xfrm>
          <a:prstGeom prst="rect">
            <a:avLst/>
          </a:prstGeom>
        </p:spPr>
      </p:pic>
      <p:grpSp>
        <p:nvGrpSpPr>
          <p:cNvPr id="6" name="Group 5">
            <a:extLst>
              <a:ext uri="{FF2B5EF4-FFF2-40B4-BE49-F238E27FC236}">
                <a16:creationId xmlns:a16="http://schemas.microsoft.com/office/drawing/2014/main" id="{B6159D21-C2A4-4927-8486-65CB7942BD35}"/>
              </a:ext>
            </a:extLst>
          </p:cNvPr>
          <p:cNvGrpSpPr/>
          <p:nvPr userDrawn="1"/>
        </p:nvGrpSpPr>
        <p:grpSpPr>
          <a:xfrm>
            <a:off x="215900" y="6203027"/>
            <a:ext cx="8720277" cy="440660"/>
            <a:chOff x="215900" y="6203027"/>
            <a:chExt cx="8720277" cy="440660"/>
          </a:xfrm>
        </p:grpSpPr>
        <p:cxnSp>
          <p:nvCxnSpPr>
            <p:cNvPr id="10" name="Straight Connector 9"/>
            <p:cNvCxnSpPr/>
            <p:nvPr userDrawn="1"/>
          </p:nvCxnSpPr>
          <p:spPr>
            <a:xfrm>
              <a:off x="215900" y="6362733"/>
              <a:ext cx="7538966"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5" name="Picture 4">
              <a:extLst>
                <a:ext uri="{FF2B5EF4-FFF2-40B4-BE49-F238E27FC236}">
                  <a16:creationId xmlns:a16="http://schemas.microsoft.com/office/drawing/2014/main" id="{79C8BDFB-BD51-4DA6-A703-532E3693586B}"/>
                </a:ext>
              </a:extLst>
            </p:cNvPr>
            <p:cNvPicPr>
              <a:picLocks noChangeAspect="1"/>
            </p:cNvPicPr>
            <p:nvPr userDrawn="1"/>
          </p:nvPicPr>
          <p:blipFill>
            <a:blip r:embed="rId15"/>
            <a:stretch>
              <a:fillRect/>
            </a:stretch>
          </p:blipFill>
          <p:spPr>
            <a:xfrm>
              <a:off x="7816741" y="6203027"/>
              <a:ext cx="1119436" cy="440660"/>
            </a:xfrm>
            <a:prstGeom prst="rect">
              <a:avLst/>
            </a:prstGeom>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 id="2147484123" r:id="rId8"/>
    <p:sldLayoutId id="2147484125" r:id="rId9"/>
    <p:sldLayoutId id="2147484126" r:id="rId10"/>
  </p:sldLayoutIdLst>
  <p:hf hdr="0" ft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fermipoint.fnal.gov/organization/ocoo/ippm/SitePages/Operations%20Risk%20Management.aspx" TargetMode="External"/><Relationship Id="rId2" Type="http://schemas.openxmlformats.org/officeDocument/2006/relationships/hyperlink" Target="https://fermipoint.fnal.gov/organization/ocoo/ippm/SitePages/Enterprise%20Risk%20Management.aspx" TargetMode="External"/><Relationship Id="rId1" Type="http://schemas.openxmlformats.org/officeDocument/2006/relationships/slideLayout" Target="../slideLayouts/slideLayout9.xml"/><Relationship Id="rId4" Type="http://schemas.openxmlformats.org/officeDocument/2006/relationships/hyperlink" Target="https://fermipoint.fnal.gov/organization/ocoo/ippm/SitePages/Project%20Risk%20Management.aspx"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hyperlink" Target="https://go.usa.gov/xPEm2"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19719" y="5004021"/>
            <a:ext cx="4941110" cy="1529241"/>
          </a:xfrm>
        </p:spPr>
        <p:txBody>
          <a:bodyPr/>
          <a:lstStyle/>
          <a:p>
            <a:r>
              <a:rPr lang="en-US" dirty="0"/>
              <a:t>Marc Kaducak</a:t>
            </a:r>
          </a:p>
          <a:p>
            <a:r>
              <a:rPr lang="en-US" dirty="0"/>
              <a:t>PIP-II Independent Project Review</a:t>
            </a:r>
          </a:p>
          <a:p>
            <a:r>
              <a:rPr lang="en-US" dirty="0"/>
              <a:t>4-6 December 2018</a:t>
            </a:r>
          </a:p>
        </p:txBody>
      </p:sp>
      <p:sp>
        <p:nvSpPr>
          <p:cNvPr id="5" name="Text Placeholder 4"/>
          <p:cNvSpPr>
            <a:spLocks noGrp="1"/>
          </p:cNvSpPr>
          <p:nvPr>
            <p:ph type="body" sz="quarter" idx="11"/>
          </p:nvPr>
        </p:nvSpPr>
        <p:spPr>
          <a:xfrm>
            <a:off x="219719" y="4000972"/>
            <a:ext cx="8667106" cy="1003049"/>
          </a:xfrm>
        </p:spPr>
        <p:txBody>
          <a:bodyPr>
            <a:normAutofit/>
          </a:bodyPr>
          <a:lstStyle/>
          <a:p>
            <a:r>
              <a:rPr lang="en-US" dirty="0"/>
              <a:t>Top Project Risks</a:t>
            </a:r>
          </a:p>
        </p:txBody>
      </p:sp>
      <p:sp>
        <p:nvSpPr>
          <p:cNvPr id="4" name="TextBox 3">
            <a:extLst>
              <a:ext uri="{FF2B5EF4-FFF2-40B4-BE49-F238E27FC236}">
                <a16:creationId xmlns:a16="http://schemas.microsoft.com/office/drawing/2014/main" id="{F434BEDD-776D-4158-9ECF-1D3DA582B5EC}"/>
              </a:ext>
            </a:extLst>
          </p:cNvPr>
          <p:cNvSpPr txBox="1"/>
          <p:nvPr/>
        </p:nvSpPr>
        <p:spPr>
          <a:xfrm>
            <a:off x="7109548" y="4271663"/>
            <a:ext cx="1814733" cy="461665"/>
          </a:xfrm>
          <a:prstGeom prst="rect">
            <a:avLst/>
          </a:prstGeom>
          <a:solidFill>
            <a:schemeClr val="tx1"/>
          </a:solidFill>
        </p:spPr>
        <p:txBody>
          <a:bodyPr wrap="square" rtlCol="0">
            <a:spAutoFit/>
          </a:bodyPr>
          <a:lstStyle/>
          <a:p>
            <a:r>
              <a:rPr lang="en-US" dirty="0">
                <a:solidFill>
                  <a:schemeClr val="bg1"/>
                </a:solidFill>
              </a:rPr>
              <a:t>Charge #2,7</a:t>
            </a:r>
          </a:p>
        </p:txBody>
      </p:sp>
    </p:spTree>
    <p:extLst>
      <p:ext uri="{BB962C8B-B14F-4D97-AF65-F5344CB8AC3E}">
        <p14:creationId xmlns:p14="http://schemas.microsoft.com/office/powerpoint/2010/main" val="2466307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93A42B-22E2-4CAE-80EB-FBAA5C22F935}"/>
              </a:ext>
            </a:extLst>
          </p:cNvPr>
          <p:cNvSpPr>
            <a:spLocks noGrp="1"/>
          </p:cNvSpPr>
          <p:nvPr>
            <p:ph type="title"/>
          </p:nvPr>
        </p:nvSpPr>
        <p:spPr/>
        <p:txBody>
          <a:bodyPr/>
          <a:lstStyle/>
          <a:p>
            <a:r>
              <a:rPr lang="en-US" dirty="0"/>
              <a:t>Risk Ranking Matrix</a:t>
            </a:r>
          </a:p>
        </p:txBody>
      </p:sp>
      <p:sp>
        <p:nvSpPr>
          <p:cNvPr id="4" name="Date Placeholder 3">
            <a:extLst>
              <a:ext uri="{FF2B5EF4-FFF2-40B4-BE49-F238E27FC236}">
                <a16:creationId xmlns:a16="http://schemas.microsoft.com/office/drawing/2014/main" id="{EE5A7267-7A07-47B7-B3A0-05FFAFBB92E7}"/>
              </a:ext>
            </a:extLst>
          </p:cNvPr>
          <p:cNvSpPr>
            <a:spLocks noGrp="1"/>
          </p:cNvSpPr>
          <p:nvPr>
            <p:ph type="dt" sz="half" idx="2"/>
          </p:nvPr>
        </p:nvSpPr>
        <p:spPr/>
        <p:txBody>
          <a:bodyPr/>
          <a:lstStyle/>
          <a:p>
            <a:pPr>
              <a:defRPr/>
            </a:pPr>
            <a:fld id="{1A0D1213-0DA8-4803-AFC6-6399C5B7FB0F}" type="datetime1">
              <a:rPr lang="en-US" smtClean="0"/>
              <a:t>12/3/2018</a:t>
            </a:fld>
            <a:endParaRPr lang="en-US" dirty="0"/>
          </a:p>
        </p:txBody>
      </p:sp>
      <p:sp>
        <p:nvSpPr>
          <p:cNvPr id="5" name="Slide Number Placeholder 4">
            <a:extLst>
              <a:ext uri="{FF2B5EF4-FFF2-40B4-BE49-F238E27FC236}">
                <a16:creationId xmlns:a16="http://schemas.microsoft.com/office/drawing/2014/main" id="{6060E9C0-A410-411C-8358-042180E3444B}"/>
              </a:ext>
            </a:extLst>
          </p:cNvPr>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pic>
        <p:nvPicPr>
          <p:cNvPr id="1026" name="34CF7D13-9561-435A-9E27-FCC7C56341C2" descr="A160DA7F-6EE0-4573-B627-C7E8D67F0182@cern">
            <a:extLst>
              <a:ext uri="{FF2B5EF4-FFF2-40B4-BE49-F238E27FC236}">
                <a16:creationId xmlns:a16="http://schemas.microsoft.com/office/drawing/2014/main" id="{0178520F-4A4D-41F9-AF4D-D83027CEFB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0" y="758376"/>
            <a:ext cx="7502024" cy="55116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399421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2779B4-36B3-4ABB-B5FB-60F180428F97}"/>
              </a:ext>
            </a:extLst>
          </p:cNvPr>
          <p:cNvSpPr>
            <a:spLocks noGrp="1"/>
          </p:cNvSpPr>
          <p:nvPr>
            <p:ph type="title"/>
          </p:nvPr>
        </p:nvSpPr>
        <p:spPr/>
        <p:txBody>
          <a:bodyPr/>
          <a:lstStyle/>
          <a:p>
            <a:r>
              <a:rPr lang="en-US" dirty="0"/>
              <a:t>High Rank Risks (across all WBS L2s)</a:t>
            </a:r>
          </a:p>
        </p:txBody>
      </p:sp>
      <p:sp>
        <p:nvSpPr>
          <p:cNvPr id="4" name="Date Placeholder 3">
            <a:extLst>
              <a:ext uri="{FF2B5EF4-FFF2-40B4-BE49-F238E27FC236}">
                <a16:creationId xmlns:a16="http://schemas.microsoft.com/office/drawing/2014/main" id="{D1823486-C8AC-4E95-B71C-3D93A2284C68}"/>
              </a:ext>
            </a:extLst>
          </p:cNvPr>
          <p:cNvSpPr>
            <a:spLocks noGrp="1"/>
          </p:cNvSpPr>
          <p:nvPr>
            <p:ph type="dt" sz="half" idx="2"/>
          </p:nvPr>
        </p:nvSpPr>
        <p:spPr/>
        <p:txBody>
          <a:bodyPr/>
          <a:lstStyle/>
          <a:p>
            <a:pPr>
              <a:defRPr/>
            </a:pPr>
            <a:fld id="{1A0D1213-0DA8-4803-AFC6-6399C5B7FB0F}" type="datetime1">
              <a:rPr lang="en-US" smtClean="0"/>
              <a:t>12/3/2018</a:t>
            </a:fld>
            <a:endParaRPr lang="en-US" dirty="0"/>
          </a:p>
        </p:txBody>
      </p:sp>
      <p:sp>
        <p:nvSpPr>
          <p:cNvPr id="5" name="Slide Number Placeholder 4">
            <a:extLst>
              <a:ext uri="{FF2B5EF4-FFF2-40B4-BE49-F238E27FC236}">
                <a16:creationId xmlns:a16="http://schemas.microsoft.com/office/drawing/2014/main" id="{5A96089B-A094-4B10-ADF9-B1A4A9B7F491}"/>
              </a:ext>
            </a:extLst>
          </p:cNvPr>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pic>
        <p:nvPicPr>
          <p:cNvPr id="7" name="Picture 6">
            <a:extLst>
              <a:ext uri="{FF2B5EF4-FFF2-40B4-BE49-F238E27FC236}">
                <a16:creationId xmlns:a16="http://schemas.microsoft.com/office/drawing/2014/main" id="{64157202-8C28-4983-BB54-7F4C7606DECF}"/>
              </a:ext>
            </a:extLst>
          </p:cNvPr>
          <p:cNvPicPr>
            <a:picLocks noChangeAspect="1"/>
          </p:cNvPicPr>
          <p:nvPr/>
        </p:nvPicPr>
        <p:blipFill>
          <a:blip r:embed="rId2"/>
          <a:stretch>
            <a:fillRect/>
          </a:stretch>
        </p:blipFill>
        <p:spPr>
          <a:xfrm>
            <a:off x="0" y="1534762"/>
            <a:ext cx="9144000" cy="3788475"/>
          </a:xfrm>
          <a:prstGeom prst="rect">
            <a:avLst/>
          </a:prstGeom>
        </p:spPr>
      </p:pic>
      <p:sp>
        <p:nvSpPr>
          <p:cNvPr id="2" name="Rectangle: Rounded Corners 1">
            <a:extLst>
              <a:ext uri="{FF2B5EF4-FFF2-40B4-BE49-F238E27FC236}">
                <a16:creationId xmlns:a16="http://schemas.microsoft.com/office/drawing/2014/main" id="{3CA65267-87C2-43B9-BF17-03CF29F571D3}"/>
              </a:ext>
            </a:extLst>
          </p:cNvPr>
          <p:cNvSpPr/>
          <p:nvPr/>
        </p:nvSpPr>
        <p:spPr>
          <a:xfrm>
            <a:off x="0" y="2319130"/>
            <a:ext cx="4837043" cy="622853"/>
          </a:xfrm>
          <a:prstGeom prst="roundRect">
            <a:avLst/>
          </a:prstGeom>
          <a:noFill/>
          <a:ln w="381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8D09683-70B7-47E6-9C41-76579EC61232}"/>
              </a:ext>
            </a:extLst>
          </p:cNvPr>
          <p:cNvSpPr txBox="1"/>
          <p:nvPr/>
        </p:nvSpPr>
        <p:spPr>
          <a:xfrm>
            <a:off x="1815548" y="679629"/>
            <a:ext cx="3578087" cy="830997"/>
          </a:xfrm>
          <a:prstGeom prst="rect">
            <a:avLst/>
          </a:prstGeom>
          <a:noFill/>
          <a:ln w="12700">
            <a:solidFill>
              <a:schemeClr val="tx1"/>
            </a:solidFill>
          </a:ln>
        </p:spPr>
        <p:txBody>
          <a:bodyPr wrap="square" rtlCol="0">
            <a:spAutoFit/>
          </a:bodyPr>
          <a:lstStyle/>
          <a:p>
            <a:r>
              <a:rPr lang="en-US" sz="1600" dirty="0"/>
              <a:t>International Risk Mitigation Plan has been developed.   See L. Merminga breakout presentation.</a:t>
            </a:r>
          </a:p>
        </p:txBody>
      </p:sp>
      <p:cxnSp>
        <p:nvCxnSpPr>
          <p:cNvPr id="9" name="Straight Arrow Connector 8">
            <a:extLst>
              <a:ext uri="{FF2B5EF4-FFF2-40B4-BE49-F238E27FC236}">
                <a16:creationId xmlns:a16="http://schemas.microsoft.com/office/drawing/2014/main" id="{563E81D2-8B11-4497-BDB7-6EDA27423A26}"/>
              </a:ext>
            </a:extLst>
          </p:cNvPr>
          <p:cNvCxnSpPr>
            <a:cxnSpLocks/>
            <a:stCxn id="6" idx="2"/>
          </p:cNvCxnSpPr>
          <p:nvPr/>
        </p:nvCxnSpPr>
        <p:spPr>
          <a:xfrm flipH="1">
            <a:off x="2610678" y="1510626"/>
            <a:ext cx="993914" cy="78436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026523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92A720-D41B-48E1-9187-9F2A5EB80F70}"/>
              </a:ext>
            </a:extLst>
          </p:cNvPr>
          <p:cNvSpPr>
            <a:spLocks noGrp="1"/>
          </p:cNvSpPr>
          <p:nvPr>
            <p:ph type="title"/>
          </p:nvPr>
        </p:nvSpPr>
        <p:spPr/>
        <p:txBody>
          <a:bodyPr/>
          <a:lstStyle/>
          <a:p>
            <a:r>
              <a:rPr lang="en-US" dirty="0"/>
              <a:t>Project Management Risks</a:t>
            </a:r>
          </a:p>
        </p:txBody>
      </p:sp>
      <p:sp>
        <p:nvSpPr>
          <p:cNvPr id="4" name="Date Placeholder 3">
            <a:extLst>
              <a:ext uri="{FF2B5EF4-FFF2-40B4-BE49-F238E27FC236}">
                <a16:creationId xmlns:a16="http://schemas.microsoft.com/office/drawing/2014/main" id="{4706EB92-577D-43EB-9B24-43F59E699DA8}"/>
              </a:ext>
            </a:extLst>
          </p:cNvPr>
          <p:cNvSpPr>
            <a:spLocks noGrp="1"/>
          </p:cNvSpPr>
          <p:nvPr>
            <p:ph type="dt" sz="half" idx="2"/>
          </p:nvPr>
        </p:nvSpPr>
        <p:spPr/>
        <p:txBody>
          <a:bodyPr/>
          <a:lstStyle/>
          <a:p>
            <a:pPr>
              <a:defRPr/>
            </a:pPr>
            <a:fld id="{1A0D1213-0DA8-4803-AFC6-6399C5B7FB0F}" type="datetime1">
              <a:rPr lang="en-US" smtClean="0"/>
              <a:t>12/3/2018</a:t>
            </a:fld>
            <a:endParaRPr lang="en-US" dirty="0"/>
          </a:p>
        </p:txBody>
      </p:sp>
      <p:sp>
        <p:nvSpPr>
          <p:cNvPr id="5" name="Slide Number Placeholder 4">
            <a:extLst>
              <a:ext uri="{FF2B5EF4-FFF2-40B4-BE49-F238E27FC236}">
                <a16:creationId xmlns:a16="http://schemas.microsoft.com/office/drawing/2014/main" id="{758AA0E9-CEFA-45A1-806C-96E3A7301829}"/>
              </a:ext>
            </a:extLst>
          </p:cNvPr>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graphicFrame>
        <p:nvGraphicFramePr>
          <p:cNvPr id="8" name="Content Placeholder 7">
            <a:extLst>
              <a:ext uri="{FF2B5EF4-FFF2-40B4-BE49-F238E27FC236}">
                <a16:creationId xmlns:a16="http://schemas.microsoft.com/office/drawing/2014/main" id="{5DFEC2AC-04CF-47B2-B185-DEE29BE0FFB9}"/>
              </a:ext>
            </a:extLst>
          </p:cNvPr>
          <p:cNvGraphicFramePr>
            <a:graphicFrameLocks noGrp="1"/>
          </p:cNvGraphicFramePr>
          <p:nvPr>
            <p:ph idx="1"/>
            <p:extLst>
              <p:ext uri="{D42A27DB-BD31-4B8C-83A1-F6EECF244321}">
                <p14:modId xmlns:p14="http://schemas.microsoft.com/office/powerpoint/2010/main" val="3272975678"/>
              </p:ext>
            </p:extLst>
          </p:nvPr>
        </p:nvGraphicFramePr>
        <p:xfrm>
          <a:off x="228600" y="971550"/>
          <a:ext cx="8672514" cy="4216400"/>
        </p:xfrm>
        <a:graphic>
          <a:graphicData uri="http://schemas.openxmlformats.org/drawingml/2006/table">
            <a:tbl>
              <a:tblPr firstRow="1" bandRow="1">
                <a:tableStyleId>{D7AC3CCA-C797-4891-BE02-D94E43425B78}</a:tableStyleId>
              </a:tblPr>
              <a:tblGrid>
                <a:gridCol w="1467853">
                  <a:extLst>
                    <a:ext uri="{9D8B030D-6E8A-4147-A177-3AD203B41FA5}">
                      <a16:colId xmlns:a16="http://schemas.microsoft.com/office/drawing/2014/main" val="2744472301"/>
                    </a:ext>
                  </a:extLst>
                </a:gridCol>
                <a:gridCol w="7204661">
                  <a:extLst>
                    <a:ext uri="{9D8B030D-6E8A-4147-A177-3AD203B41FA5}">
                      <a16:colId xmlns:a16="http://schemas.microsoft.com/office/drawing/2014/main" val="182838284"/>
                    </a:ext>
                  </a:extLst>
                </a:gridCol>
              </a:tblGrid>
              <a:tr h="370840">
                <a:tc>
                  <a:txBody>
                    <a:bodyPr/>
                    <a:lstStyle/>
                    <a:p>
                      <a:r>
                        <a:rPr lang="en-US" dirty="0"/>
                        <a:t>ID</a:t>
                      </a:r>
                    </a:p>
                  </a:txBody>
                  <a:tcPr/>
                </a:tc>
                <a:tc>
                  <a:txBody>
                    <a:bodyPr/>
                    <a:lstStyle/>
                    <a:p>
                      <a:r>
                        <a:rPr lang="en-US" dirty="0"/>
                        <a:t>RT-121-01-022</a:t>
                      </a:r>
                    </a:p>
                  </a:txBody>
                  <a:tcPr/>
                </a:tc>
                <a:extLst>
                  <a:ext uri="{0D108BD9-81ED-4DB2-BD59-A6C34878D82A}">
                    <a16:rowId xmlns:a16="http://schemas.microsoft.com/office/drawing/2014/main" val="1502365483"/>
                  </a:ext>
                </a:extLst>
              </a:tr>
              <a:tr h="370840">
                <a:tc>
                  <a:txBody>
                    <a:bodyPr/>
                    <a:lstStyle/>
                    <a:p>
                      <a:r>
                        <a:rPr lang="en-US" dirty="0"/>
                        <a:t>Title</a:t>
                      </a:r>
                    </a:p>
                  </a:txBody>
                  <a:tcPr/>
                </a:tc>
                <a:tc>
                  <a:txBody>
                    <a:bodyPr/>
                    <a:lstStyle/>
                    <a:p>
                      <a:r>
                        <a:rPr lang="en-US" dirty="0"/>
                        <a:t>Failure to complete IIFC R&amp;D-related deliverables on schedule</a:t>
                      </a:r>
                    </a:p>
                  </a:txBody>
                  <a:tcPr/>
                </a:tc>
                <a:extLst>
                  <a:ext uri="{0D108BD9-81ED-4DB2-BD59-A6C34878D82A}">
                    <a16:rowId xmlns:a16="http://schemas.microsoft.com/office/drawing/2014/main" val="210673167"/>
                  </a:ext>
                </a:extLst>
              </a:tr>
              <a:tr h="370840">
                <a:tc>
                  <a:txBody>
                    <a:bodyPr/>
                    <a:lstStyle/>
                    <a:p>
                      <a:r>
                        <a:rPr lang="en-US" dirty="0"/>
                        <a:t>Description</a:t>
                      </a:r>
                    </a:p>
                  </a:txBody>
                  <a:tcPr/>
                </a:tc>
                <a:tc>
                  <a:txBody>
                    <a:bodyPr/>
                    <a:lstStyle/>
                    <a:p>
                      <a:r>
                        <a:rPr lang="en-US" dirty="0">
                          <a:effectLst/>
                        </a:rPr>
                        <a:t>​If </a:t>
                      </a:r>
                      <a:r>
                        <a:rPr lang="en-US" dirty="0" err="1">
                          <a:effectLst/>
                        </a:rPr>
                        <a:t>Fermilab</a:t>
                      </a:r>
                      <a:r>
                        <a:rPr lang="en-US" dirty="0">
                          <a:effectLst/>
                        </a:rPr>
                        <a:t> fails to complete the IIFC R&amp;D-related deliverables on schedule then the construction deliverable agreement will be delayed or could be at risk of being cancelled.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effectLst/>
                        </a:rPr>
                        <a:t>Potential triggers for this risk include delay in completion of the HB650 prototype and delay in resolution of export control and/or intellectual property issues.  The mostly likely delay appears to be HB650, which will be challenging to complete in 2020.</a:t>
                      </a:r>
                      <a:endParaRPr lang="en-US" dirty="0"/>
                    </a:p>
                  </a:txBody>
                  <a:tcPr/>
                </a:tc>
                <a:extLst>
                  <a:ext uri="{0D108BD9-81ED-4DB2-BD59-A6C34878D82A}">
                    <a16:rowId xmlns:a16="http://schemas.microsoft.com/office/drawing/2014/main" val="770693731"/>
                  </a:ext>
                </a:extLst>
              </a:tr>
              <a:tr h="370840">
                <a:tc>
                  <a:txBody>
                    <a:bodyPr/>
                    <a:lstStyle/>
                    <a:p>
                      <a:r>
                        <a:rPr lang="en-US" dirty="0"/>
                        <a:t>Mitigation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effectLst/>
                        </a:rPr>
                        <a:t>​Expediting procurements of HB650 cavities, converting PIP2IT cave to a test stand earlier than initially planned, assembling cryomodule during anticipated gap between LCLS-II and LCLS-II HE.  Working with Department of Commerce on export control issues.  Pursuing extension of IIFC R&amp;D phase by one year.</a:t>
                      </a:r>
                    </a:p>
                  </a:txBody>
                  <a:tcPr/>
                </a:tc>
                <a:extLst>
                  <a:ext uri="{0D108BD9-81ED-4DB2-BD59-A6C34878D82A}">
                    <a16:rowId xmlns:a16="http://schemas.microsoft.com/office/drawing/2014/main" val="2432435573"/>
                  </a:ext>
                </a:extLst>
              </a:tr>
            </a:tbl>
          </a:graphicData>
        </a:graphic>
      </p:graphicFrame>
    </p:spTree>
    <p:extLst>
      <p:ext uri="{BB962C8B-B14F-4D97-AF65-F5344CB8AC3E}">
        <p14:creationId xmlns:p14="http://schemas.microsoft.com/office/powerpoint/2010/main" val="19354680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92A720-D41B-48E1-9187-9F2A5EB80F70}"/>
              </a:ext>
            </a:extLst>
          </p:cNvPr>
          <p:cNvSpPr>
            <a:spLocks noGrp="1"/>
          </p:cNvSpPr>
          <p:nvPr>
            <p:ph type="title"/>
          </p:nvPr>
        </p:nvSpPr>
        <p:spPr/>
        <p:txBody>
          <a:bodyPr/>
          <a:lstStyle/>
          <a:p>
            <a:r>
              <a:rPr lang="en-US" dirty="0"/>
              <a:t>Project Management Risks</a:t>
            </a:r>
          </a:p>
        </p:txBody>
      </p:sp>
      <p:sp>
        <p:nvSpPr>
          <p:cNvPr id="4" name="Date Placeholder 3">
            <a:extLst>
              <a:ext uri="{FF2B5EF4-FFF2-40B4-BE49-F238E27FC236}">
                <a16:creationId xmlns:a16="http://schemas.microsoft.com/office/drawing/2014/main" id="{4706EB92-577D-43EB-9B24-43F59E699DA8}"/>
              </a:ext>
            </a:extLst>
          </p:cNvPr>
          <p:cNvSpPr>
            <a:spLocks noGrp="1"/>
          </p:cNvSpPr>
          <p:nvPr>
            <p:ph type="dt" sz="half" idx="2"/>
          </p:nvPr>
        </p:nvSpPr>
        <p:spPr/>
        <p:txBody>
          <a:bodyPr/>
          <a:lstStyle/>
          <a:p>
            <a:pPr>
              <a:defRPr/>
            </a:pPr>
            <a:fld id="{1A0D1213-0DA8-4803-AFC6-6399C5B7FB0F}" type="datetime1">
              <a:rPr lang="en-US" smtClean="0"/>
              <a:t>12/3/2018</a:t>
            </a:fld>
            <a:endParaRPr lang="en-US" dirty="0"/>
          </a:p>
        </p:txBody>
      </p:sp>
      <p:sp>
        <p:nvSpPr>
          <p:cNvPr id="5" name="Slide Number Placeholder 4">
            <a:extLst>
              <a:ext uri="{FF2B5EF4-FFF2-40B4-BE49-F238E27FC236}">
                <a16:creationId xmlns:a16="http://schemas.microsoft.com/office/drawing/2014/main" id="{758AA0E9-CEFA-45A1-806C-96E3A7301829}"/>
              </a:ext>
            </a:extLst>
          </p:cNvPr>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graphicFrame>
        <p:nvGraphicFramePr>
          <p:cNvPr id="8" name="Content Placeholder 7">
            <a:extLst>
              <a:ext uri="{FF2B5EF4-FFF2-40B4-BE49-F238E27FC236}">
                <a16:creationId xmlns:a16="http://schemas.microsoft.com/office/drawing/2014/main" id="{5DFEC2AC-04CF-47B2-B185-DEE29BE0FFB9}"/>
              </a:ext>
            </a:extLst>
          </p:cNvPr>
          <p:cNvGraphicFramePr>
            <a:graphicFrameLocks noGrp="1"/>
          </p:cNvGraphicFramePr>
          <p:nvPr>
            <p:ph idx="1"/>
            <p:extLst>
              <p:ext uri="{D42A27DB-BD31-4B8C-83A1-F6EECF244321}">
                <p14:modId xmlns:p14="http://schemas.microsoft.com/office/powerpoint/2010/main" val="1215456742"/>
              </p:ext>
            </p:extLst>
          </p:nvPr>
        </p:nvGraphicFramePr>
        <p:xfrm>
          <a:off x="228600" y="971550"/>
          <a:ext cx="8672514" cy="3393440"/>
        </p:xfrm>
        <a:graphic>
          <a:graphicData uri="http://schemas.openxmlformats.org/drawingml/2006/table">
            <a:tbl>
              <a:tblPr firstRow="1" bandRow="1">
                <a:tableStyleId>{D7AC3CCA-C797-4891-BE02-D94E43425B78}</a:tableStyleId>
              </a:tblPr>
              <a:tblGrid>
                <a:gridCol w="1467853">
                  <a:extLst>
                    <a:ext uri="{9D8B030D-6E8A-4147-A177-3AD203B41FA5}">
                      <a16:colId xmlns:a16="http://schemas.microsoft.com/office/drawing/2014/main" val="2744472301"/>
                    </a:ext>
                  </a:extLst>
                </a:gridCol>
                <a:gridCol w="7204661">
                  <a:extLst>
                    <a:ext uri="{9D8B030D-6E8A-4147-A177-3AD203B41FA5}">
                      <a16:colId xmlns:a16="http://schemas.microsoft.com/office/drawing/2014/main" val="182838284"/>
                    </a:ext>
                  </a:extLst>
                </a:gridCol>
              </a:tblGrid>
              <a:tr h="370840">
                <a:tc>
                  <a:txBody>
                    <a:bodyPr/>
                    <a:lstStyle/>
                    <a:p>
                      <a:r>
                        <a:rPr lang="en-US" dirty="0"/>
                        <a:t>ID</a:t>
                      </a:r>
                    </a:p>
                  </a:txBody>
                  <a:tcPr/>
                </a:tc>
                <a:tc>
                  <a:txBody>
                    <a:bodyPr/>
                    <a:lstStyle/>
                    <a:p>
                      <a:r>
                        <a:rPr lang="en-US" dirty="0"/>
                        <a:t>RT-121-01-001</a:t>
                      </a:r>
                    </a:p>
                  </a:txBody>
                  <a:tcPr/>
                </a:tc>
                <a:extLst>
                  <a:ext uri="{0D108BD9-81ED-4DB2-BD59-A6C34878D82A}">
                    <a16:rowId xmlns:a16="http://schemas.microsoft.com/office/drawing/2014/main" val="1502365483"/>
                  </a:ext>
                </a:extLst>
              </a:tr>
              <a:tr h="370840">
                <a:tc>
                  <a:txBody>
                    <a:bodyPr/>
                    <a:lstStyle/>
                    <a:p>
                      <a:r>
                        <a:rPr lang="en-US" dirty="0"/>
                        <a:t>Title</a:t>
                      </a:r>
                    </a:p>
                  </a:txBody>
                  <a:tcPr/>
                </a:tc>
                <a:tc>
                  <a:txBody>
                    <a:bodyPr/>
                    <a:lstStyle/>
                    <a:p>
                      <a:r>
                        <a:rPr lang="en-US" dirty="0"/>
                        <a:t>International partner deliverables have technical issues</a:t>
                      </a:r>
                    </a:p>
                  </a:txBody>
                  <a:tcPr/>
                </a:tc>
                <a:extLst>
                  <a:ext uri="{0D108BD9-81ED-4DB2-BD59-A6C34878D82A}">
                    <a16:rowId xmlns:a16="http://schemas.microsoft.com/office/drawing/2014/main" val="210673167"/>
                  </a:ext>
                </a:extLst>
              </a:tr>
              <a:tr h="370840">
                <a:tc>
                  <a:txBody>
                    <a:bodyPr/>
                    <a:lstStyle/>
                    <a:p>
                      <a:r>
                        <a:rPr lang="en-US" dirty="0"/>
                        <a:t>Description</a:t>
                      </a:r>
                    </a:p>
                  </a:txBody>
                  <a:tcPr/>
                </a:tc>
                <a:tc>
                  <a:txBody>
                    <a:bodyPr/>
                    <a:lstStyle/>
                    <a:p>
                      <a:r>
                        <a:rPr lang="en-US" dirty="0">
                          <a:effectLst/>
                        </a:rPr>
                        <a:t>​​If international in-kind contributions do not meet U.S. safety and manufacturing standards or if such contributions do not adhere to </a:t>
                      </a:r>
                      <a:r>
                        <a:rPr lang="en-US" dirty="0" err="1">
                          <a:effectLst/>
                        </a:rPr>
                        <a:t>Fermilab</a:t>
                      </a:r>
                      <a:r>
                        <a:rPr lang="en-US" dirty="0">
                          <a:effectLst/>
                        </a:rPr>
                        <a:t> requirements, then the fabricated parts or systems may have to be repaired or replaced, jeopardizing the Project's cost, schedule and technical goals. </a:t>
                      </a:r>
                      <a:endParaRPr lang="en-US" dirty="0"/>
                    </a:p>
                  </a:txBody>
                  <a:tcPr/>
                </a:tc>
                <a:extLst>
                  <a:ext uri="{0D108BD9-81ED-4DB2-BD59-A6C34878D82A}">
                    <a16:rowId xmlns:a16="http://schemas.microsoft.com/office/drawing/2014/main" val="770693731"/>
                  </a:ext>
                </a:extLst>
              </a:tr>
              <a:tr h="370840">
                <a:tc>
                  <a:txBody>
                    <a:bodyPr/>
                    <a:lstStyle/>
                    <a:p>
                      <a:r>
                        <a:rPr lang="en-US" dirty="0"/>
                        <a:t>Mitigation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effectLst/>
                        </a:rPr>
                        <a:t>​​Technical Integration team to assure all requirements and specifications for international contributions conform with U.S. safety standards and PIP-II requirements.  </a:t>
                      </a:r>
                      <a:r>
                        <a:rPr lang="en-US" b="0" dirty="0" err="1">
                          <a:effectLst/>
                        </a:rPr>
                        <a:t>Fermilab</a:t>
                      </a:r>
                      <a:r>
                        <a:rPr lang="en-US" b="0" dirty="0">
                          <a:effectLst/>
                        </a:rPr>
                        <a:t> will retain expertise, facilities, and capability to repair and/or replace in-kind deliverables.</a:t>
                      </a:r>
                    </a:p>
                  </a:txBody>
                  <a:tcPr/>
                </a:tc>
                <a:extLst>
                  <a:ext uri="{0D108BD9-81ED-4DB2-BD59-A6C34878D82A}">
                    <a16:rowId xmlns:a16="http://schemas.microsoft.com/office/drawing/2014/main" val="2432435573"/>
                  </a:ext>
                </a:extLst>
              </a:tr>
            </a:tbl>
          </a:graphicData>
        </a:graphic>
      </p:graphicFrame>
    </p:spTree>
    <p:extLst>
      <p:ext uri="{BB962C8B-B14F-4D97-AF65-F5344CB8AC3E}">
        <p14:creationId xmlns:p14="http://schemas.microsoft.com/office/powerpoint/2010/main" val="3980800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92A720-D41B-48E1-9187-9F2A5EB80F70}"/>
              </a:ext>
            </a:extLst>
          </p:cNvPr>
          <p:cNvSpPr>
            <a:spLocks noGrp="1"/>
          </p:cNvSpPr>
          <p:nvPr>
            <p:ph type="title"/>
          </p:nvPr>
        </p:nvSpPr>
        <p:spPr/>
        <p:txBody>
          <a:bodyPr/>
          <a:lstStyle/>
          <a:p>
            <a:r>
              <a:rPr lang="en-US" dirty="0"/>
              <a:t>Project Management Risks</a:t>
            </a:r>
          </a:p>
        </p:txBody>
      </p:sp>
      <p:sp>
        <p:nvSpPr>
          <p:cNvPr id="4" name="Date Placeholder 3">
            <a:extLst>
              <a:ext uri="{FF2B5EF4-FFF2-40B4-BE49-F238E27FC236}">
                <a16:creationId xmlns:a16="http://schemas.microsoft.com/office/drawing/2014/main" id="{4706EB92-577D-43EB-9B24-43F59E699DA8}"/>
              </a:ext>
            </a:extLst>
          </p:cNvPr>
          <p:cNvSpPr>
            <a:spLocks noGrp="1"/>
          </p:cNvSpPr>
          <p:nvPr>
            <p:ph type="dt" sz="half" idx="2"/>
          </p:nvPr>
        </p:nvSpPr>
        <p:spPr/>
        <p:txBody>
          <a:bodyPr/>
          <a:lstStyle/>
          <a:p>
            <a:pPr>
              <a:defRPr/>
            </a:pPr>
            <a:fld id="{1A0D1213-0DA8-4803-AFC6-6399C5B7FB0F}" type="datetime1">
              <a:rPr lang="en-US" smtClean="0"/>
              <a:t>12/3/2018</a:t>
            </a:fld>
            <a:endParaRPr lang="en-US" dirty="0"/>
          </a:p>
        </p:txBody>
      </p:sp>
      <p:sp>
        <p:nvSpPr>
          <p:cNvPr id="5" name="Slide Number Placeholder 4">
            <a:extLst>
              <a:ext uri="{FF2B5EF4-FFF2-40B4-BE49-F238E27FC236}">
                <a16:creationId xmlns:a16="http://schemas.microsoft.com/office/drawing/2014/main" id="{758AA0E9-CEFA-45A1-806C-96E3A7301829}"/>
              </a:ext>
            </a:extLst>
          </p:cNvPr>
          <p:cNvSpPr>
            <a:spLocks noGrp="1"/>
          </p:cNvSpPr>
          <p:nvPr>
            <p:ph type="sldNum" sz="quarter" idx="4"/>
          </p:nvPr>
        </p:nvSpPr>
        <p:spPr/>
        <p:txBody>
          <a:bodyPr/>
          <a:lstStyle/>
          <a:p>
            <a:pPr>
              <a:defRPr/>
            </a:pPr>
            <a:fld id="{148C009B-CB69-E04A-B9B3-34B26D69E9CF}" type="slidenum">
              <a:rPr lang="en-US" smtClean="0"/>
              <a:pPr>
                <a:defRPr/>
              </a:pPr>
              <a:t>14</a:t>
            </a:fld>
            <a:endParaRPr lang="en-US" dirty="0"/>
          </a:p>
        </p:txBody>
      </p:sp>
      <p:graphicFrame>
        <p:nvGraphicFramePr>
          <p:cNvPr id="8" name="Content Placeholder 7">
            <a:extLst>
              <a:ext uri="{FF2B5EF4-FFF2-40B4-BE49-F238E27FC236}">
                <a16:creationId xmlns:a16="http://schemas.microsoft.com/office/drawing/2014/main" id="{5DFEC2AC-04CF-47B2-B185-DEE29BE0FFB9}"/>
              </a:ext>
            </a:extLst>
          </p:cNvPr>
          <p:cNvGraphicFramePr>
            <a:graphicFrameLocks noGrp="1"/>
          </p:cNvGraphicFramePr>
          <p:nvPr>
            <p:ph idx="1"/>
            <p:extLst>
              <p:ext uri="{D42A27DB-BD31-4B8C-83A1-F6EECF244321}">
                <p14:modId xmlns:p14="http://schemas.microsoft.com/office/powerpoint/2010/main" val="1911799711"/>
              </p:ext>
            </p:extLst>
          </p:nvPr>
        </p:nvGraphicFramePr>
        <p:xfrm>
          <a:off x="228600" y="971550"/>
          <a:ext cx="8672514" cy="3667760"/>
        </p:xfrm>
        <a:graphic>
          <a:graphicData uri="http://schemas.openxmlformats.org/drawingml/2006/table">
            <a:tbl>
              <a:tblPr firstRow="1" bandRow="1">
                <a:tableStyleId>{D7AC3CCA-C797-4891-BE02-D94E43425B78}</a:tableStyleId>
              </a:tblPr>
              <a:tblGrid>
                <a:gridCol w="1467853">
                  <a:extLst>
                    <a:ext uri="{9D8B030D-6E8A-4147-A177-3AD203B41FA5}">
                      <a16:colId xmlns:a16="http://schemas.microsoft.com/office/drawing/2014/main" val="2744472301"/>
                    </a:ext>
                  </a:extLst>
                </a:gridCol>
                <a:gridCol w="7204661">
                  <a:extLst>
                    <a:ext uri="{9D8B030D-6E8A-4147-A177-3AD203B41FA5}">
                      <a16:colId xmlns:a16="http://schemas.microsoft.com/office/drawing/2014/main" val="182838284"/>
                    </a:ext>
                  </a:extLst>
                </a:gridCol>
              </a:tblGrid>
              <a:tr h="370840">
                <a:tc>
                  <a:txBody>
                    <a:bodyPr/>
                    <a:lstStyle/>
                    <a:p>
                      <a:r>
                        <a:rPr lang="en-US" dirty="0"/>
                        <a:t>ID</a:t>
                      </a:r>
                    </a:p>
                  </a:txBody>
                  <a:tcPr/>
                </a:tc>
                <a:tc>
                  <a:txBody>
                    <a:bodyPr/>
                    <a:lstStyle/>
                    <a:p>
                      <a:r>
                        <a:rPr lang="en-US" dirty="0"/>
                        <a:t>RT-121-01-014</a:t>
                      </a:r>
                    </a:p>
                  </a:txBody>
                  <a:tcPr/>
                </a:tc>
                <a:extLst>
                  <a:ext uri="{0D108BD9-81ED-4DB2-BD59-A6C34878D82A}">
                    <a16:rowId xmlns:a16="http://schemas.microsoft.com/office/drawing/2014/main" val="1502365483"/>
                  </a:ext>
                </a:extLst>
              </a:tr>
              <a:tr h="370840">
                <a:tc>
                  <a:txBody>
                    <a:bodyPr/>
                    <a:lstStyle/>
                    <a:p>
                      <a:r>
                        <a:rPr lang="en-US" dirty="0"/>
                        <a:t>Title</a:t>
                      </a:r>
                    </a:p>
                  </a:txBody>
                  <a:tcPr/>
                </a:tc>
                <a:tc>
                  <a:txBody>
                    <a:bodyPr/>
                    <a:lstStyle/>
                    <a:p>
                      <a:r>
                        <a:rPr lang="en-US" dirty="0"/>
                        <a:t>Delay in formalizing international in-kind contributions </a:t>
                      </a:r>
                    </a:p>
                  </a:txBody>
                  <a:tcPr/>
                </a:tc>
                <a:extLst>
                  <a:ext uri="{0D108BD9-81ED-4DB2-BD59-A6C34878D82A}">
                    <a16:rowId xmlns:a16="http://schemas.microsoft.com/office/drawing/2014/main" val="210673167"/>
                  </a:ext>
                </a:extLst>
              </a:tr>
              <a:tr h="370840">
                <a:tc>
                  <a:txBody>
                    <a:bodyPr/>
                    <a:lstStyle/>
                    <a:p>
                      <a:r>
                        <a:rPr lang="en-US" dirty="0"/>
                        <a:t>Description</a:t>
                      </a:r>
                    </a:p>
                  </a:txBody>
                  <a:tcPr/>
                </a:tc>
                <a:tc>
                  <a:txBody>
                    <a:bodyPr/>
                    <a:lstStyle/>
                    <a:p>
                      <a:r>
                        <a:rPr lang="en-US" dirty="0">
                          <a:effectLst/>
                        </a:rPr>
                        <a:t>​If international commitments to the PIP-II Project are not formalized in a timely manner (formal plan submitted six months in advance of scheduled DOE CD-2/CD-3A and PPDs and SOIs submitted to CD-2/CD-3A reviewers), then the DOE may not baseline the Project and/or provide authorization for long lead item procurements as scheduled, jeopardizing the ability the Project to achieve cost and schedule goals.  </a:t>
                      </a:r>
                      <a:endParaRPr lang="en-US" dirty="0"/>
                    </a:p>
                  </a:txBody>
                  <a:tcPr/>
                </a:tc>
                <a:extLst>
                  <a:ext uri="{0D108BD9-81ED-4DB2-BD59-A6C34878D82A}">
                    <a16:rowId xmlns:a16="http://schemas.microsoft.com/office/drawing/2014/main" val="770693731"/>
                  </a:ext>
                </a:extLst>
              </a:tr>
              <a:tr h="370840">
                <a:tc>
                  <a:txBody>
                    <a:bodyPr/>
                    <a:lstStyle/>
                    <a:p>
                      <a:r>
                        <a:rPr lang="en-US" dirty="0"/>
                        <a:t>Mitigation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effectLst/>
                        </a:rPr>
                        <a:t>Close coordination between </a:t>
                      </a:r>
                      <a:r>
                        <a:rPr lang="en-US" dirty="0" err="1">
                          <a:effectLst/>
                        </a:rPr>
                        <a:t>Fermilab</a:t>
                      </a:r>
                      <a:r>
                        <a:rPr lang="en-US" dirty="0">
                          <a:effectLst/>
                        </a:rPr>
                        <a:t>, DOE, and International Partners to agree on governance, agreement document framework, and scope and schedule of deliverables.  </a:t>
                      </a:r>
                      <a:r>
                        <a:rPr lang="en-US" b="0" dirty="0">
                          <a:effectLst/>
                        </a:rPr>
                        <a:t>Governance structure defined at each level of stakeholder (INC, P2LDC, P2PEB).</a:t>
                      </a:r>
                    </a:p>
                  </a:txBody>
                  <a:tcPr/>
                </a:tc>
                <a:extLst>
                  <a:ext uri="{0D108BD9-81ED-4DB2-BD59-A6C34878D82A}">
                    <a16:rowId xmlns:a16="http://schemas.microsoft.com/office/drawing/2014/main" val="2432435573"/>
                  </a:ext>
                </a:extLst>
              </a:tr>
            </a:tbl>
          </a:graphicData>
        </a:graphic>
      </p:graphicFrame>
    </p:spTree>
    <p:extLst>
      <p:ext uri="{BB962C8B-B14F-4D97-AF65-F5344CB8AC3E}">
        <p14:creationId xmlns:p14="http://schemas.microsoft.com/office/powerpoint/2010/main" val="247437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92A720-D41B-48E1-9187-9F2A5EB80F70}"/>
              </a:ext>
            </a:extLst>
          </p:cNvPr>
          <p:cNvSpPr>
            <a:spLocks noGrp="1"/>
          </p:cNvSpPr>
          <p:nvPr>
            <p:ph type="title"/>
          </p:nvPr>
        </p:nvSpPr>
        <p:spPr/>
        <p:txBody>
          <a:bodyPr/>
          <a:lstStyle/>
          <a:p>
            <a:r>
              <a:rPr lang="en-US" dirty="0"/>
              <a:t>Project Management Risks</a:t>
            </a:r>
          </a:p>
        </p:txBody>
      </p:sp>
      <p:sp>
        <p:nvSpPr>
          <p:cNvPr id="4" name="Date Placeholder 3">
            <a:extLst>
              <a:ext uri="{FF2B5EF4-FFF2-40B4-BE49-F238E27FC236}">
                <a16:creationId xmlns:a16="http://schemas.microsoft.com/office/drawing/2014/main" id="{4706EB92-577D-43EB-9B24-43F59E699DA8}"/>
              </a:ext>
            </a:extLst>
          </p:cNvPr>
          <p:cNvSpPr>
            <a:spLocks noGrp="1"/>
          </p:cNvSpPr>
          <p:nvPr>
            <p:ph type="dt" sz="half" idx="2"/>
          </p:nvPr>
        </p:nvSpPr>
        <p:spPr/>
        <p:txBody>
          <a:bodyPr/>
          <a:lstStyle/>
          <a:p>
            <a:pPr>
              <a:defRPr/>
            </a:pPr>
            <a:fld id="{1A0D1213-0DA8-4803-AFC6-6399C5B7FB0F}" type="datetime1">
              <a:rPr lang="en-US" smtClean="0"/>
              <a:t>12/3/2018</a:t>
            </a:fld>
            <a:endParaRPr lang="en-US" dirty="0"/>
          </a:p>
        </p:txBody>
      </p:sp>
      <p:sp>
        <p:nvSpPr>
          <p:cNvPr id="5" name="Slide Number Placeholder 4">
            <a:extLst>
              <a:ext uri="{FF2B5EF4-FFF2-40B4-BE49-F238E27FC236}">
                <a16:creationId xmlns:a16="http://schemas.microsoft.com/office/drawing/2014/main" id="{758AA0E9-CEFA-45A1-806C-96E3A7301829}"/>
              </a:ext>
            </a:extLst>
          </p:cNvPr>
          <p:cNvSpPr>
            <a:spLocks noGrp="1"/>
          </p:cNvSpPr>
          <p:nvPr>
            <p:ph type="sldNum" sz="quarter" idx="4"/>
          </p:nvPr>
        </p:nvSpPr>
        <p:spPr/>
        <p:txBody>
          <a:bodyPr/>
          <a:lstStyle/>
          <a:p>
            <a:pPr>
              <a:defRPr/>
            </a:pPr>
            <a:fld id="{148C009B-CB69-E04A-B9B3-34B26D69E9CF}" type="slidenum">
              <a:rPr lang="en-US" smtClean="0"/>
              <a:pPr>
                <a:defRPr/>
              </a:pPr>
              <a:t>15</a:t>
            </a:fld>
            <a:endParaRPr lang="en-US" dirty="0"/>
          </a:p>
        </p:txBody>
      </p:sp>
      <p:graphicFrame>
        <p:nvGraphicFramePr>
          <p:cNvPr id="8" name="Content Placeholder 7">
            <a:extLst>
              <a:ext uri="{FF2B5EF4-FFF2-40B4-BE49-F238E27FC236}">
                <a16:creationId xmlns:a16="http://schemas.microsoft.com/office/drawing/2014/main" id="{5DFEC2AC-04CF-47B2-B185-DEE29BE0FFB9}"/>
              </a:ext>
            </a:extLst>
          </p:cNvPr>
          <p:cNvGraphicFramePr>
            <a:graphicFrameLocks noGrp="1"/>
          </p:cNvGraphicFramePr>
          <p:nvPr>
            <p:ph idx="1"/>
            <p:extLst>
              <p:ext uri="{D42A27DB-BD31-4B8C-83A1-F6EECF244321}">
                <p14:modId xmlns:p14="http://schemas.microsoft.com/office/powerpoint/2010/main" val="3862204719"/>
              </p:ext>
            </p:extLst>
          </p:nvPr>
        </p:nvGraphicFramePr>
        <p:xfrm>
          <a:off x="228600" y="971550"/>
          <a:ext cx="8672514" cy="2296160"/>
        </p:xfrm>
        <a:graphic>
          <a:graphicData uri="http://schemas.openxmlformats.org/drawingml/2006/table">
            <a:tbl>
              <a:tblPr firstRow="1" bandRow="1">
                <a:tableStyleId>{D7AC3CCA-C797-4891-BE02-D94E43425B78}</a:tableStyleId>
              </a:tblPr>
              <a:tblGrid>
                <a:gridCol w="1467853">
                  <a:extLst>
                    <a:ext uri="{9D8B030D-6E8A-4147-A177-3AD203B41FA5}">
                      <a16:colId xmlns:a16="http://schemas.microsoft.com/office/drawing/2014/main" val="2744472301"/>
                    </a:ext>
                  </a:extLst>
                </a:gridCol>
                <a:gridCol w="7204661">
                  <a:extLst>
                    <a:ext uri="{9D8B030D-6E8A-4147-A177-3AD203B41FA5}">
                      <a16:colId xmlns:a16="http://schemas.microsoft.com/office/drawing/2014/main" val="182838284"/>
                    </a:ext>
                  </a:extLst>
                </a:gridCol>
              </a:tblGrid>
              <a:tr h="370840">
                <a:tc>
                  <a:txBody>
                    <a:bodyPr/>
                    <a:lstStyle/>
                    <a:p>
                      <a:r>
                        <a:rPr lang="en-US" dirty="0"/>
                        <a:t>ID</a:t>
                      </a:r>
                    </a:p>
                  </a:txBody>
                  <a:tcPr/>
                </a:tc>
                <a:tc>
                  <a:txBody>
                    <a:bodyPr/>
                    <a:lstStyle/>
                    <a:p>
                      <a:r>
                        <a:rPr lang="en-US" dirty="0"/>
                        <a:t>RT-121-01-003</a:t>
                      </a:r>
                    </a:p>
                  </a:txBody>
                  <a:tcPr/>
                </a:tc>
                <a:extLst>
                  <a:ext uri="{0D108BD9-81ED-4DB2-BD59-A6C34878D82A}">
                    <a16:rowId xmlns:a16="http://schemas.microsoft.com/office/drawing/2014/main" val="1502365483"/>
                  </a:ext>
                </a:extLst>
              </a:tr>
              <a:tr h="370840">
                <a:tc>
                  <a:txBody>
                    <a:bodyPr/>
                    <a:lstStyle/>
                    <a:p>
                      <a:r>
                        <a:rPr lang="en-US" dirty="0"/>
                        <a:t>Title</a:t>
                      </a:r>
                    </a:p>
                  </a:txBody>
                  <a:tcPr/>
                </a:tc>
                <a:tc>
                  <a:txBody>
                    <a:bodyPr/>
                    <a:lstStyle/>
                    <a:p>
                      <a:r>
                        <a:rPr lang="en-US" dirty="0"/>
                        <a:t>US budget has continuing resolution</a:t>
                      </a:r>
                    </a:p>
                  </a:txBody>
                  <a:tcPr/>
                </a:tc>
                <a:extLst>
                  <a:ext uri="{0D108BD9-81ED-4DB2-BD59-A6C34878D82A}">
                    <a16:rowId xmlns:a16="http://schemas.microsoft.com/office/drawing/2014/main" val="210673167"/>
                  </a:ext>
                </a:extLst>
              </a:tr>
              <a:tr h="370840">
                <a:tc>
                  <a:txBody>
                    <a:bodyPr/>
                    <a:lstStyle/>
                    <a:p>
                      <a:r>
                        <a:rPr lang="en-US" dirty="0"/>
                        <a:t>Description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effectLst/>
                        </a:rPr>
                        <a:t>​​Project Plans for 3 months of CR every FY. If the CR continues for longer than 3 months then the projects ability to award major procurements will be impacted jeopardizing the schedule.</a:t>
                      </a:r>
                      <a:endParaRPr lang="en-US" dirty="0"/>
                    </a:p>
                  </a:txBody>
                  <a:tcPr/>
                </a:tc>
                <a:extLst>
                  <a:ext uri="{0D108BD9-81ED-4DB2-BD59-A6C34878D82A}">
                    <a16:rowId xmlns:a16="http://schemas.microsoft.com/office/drawing/2014/main" val="770693731"/>
                  </a:ext>
                </a:extLst>
              </a:tr>
              <a:tr h="370840">
                <a:tc>
                  <a:txBody>
                    <a:bodyPr/>
                    <a:lstStyle/>
                    <a:p>
                      <a:r>
                        <a:rPr lang="en-US" dirty="0"/>
                        <a:t>Mitigation</a:t>
                      </a:r>
                    </a:p>
                  </a:txBody>
                  <a:tcPr/>
                </a:tc>
                <a:tc>
                  <a:txBody>
                    <a:bodyPr/>
                    <a:lstStyle/>
                    <a:p>
                      <a:r>
                        <a:rPr lang="en-US" dirty="0">
                          <a:effectLst/>
                        </a:rPr>
                        <a:t>We are planning for 3 months delay in budget approval by avoiding awards of major procurements in the first quarter of each FY.  </a:t>
                      </a:r>
                    </a:p>
                  </a:txBody>
                  <a:tcPr/>
                </a:tc>
                <a:extLst>
                  <a:ext uri="{0D108BD9-81ED-4DB2-BD59-A6C34878D82A}">
                    <a16:rowId xmlns:a16="http://schemas.microsoft.com/office/drawing/2014/main" val="2432435573"/>
                  </a:ext>
                </a:extLst>
              </a:tr>
            </a:tbl>
          </a:graphicData>
        </a:graphic>
      </p:graphicFrame>
    </p:spTree>
    <p:extLst>
      <p:ext uri="{BB962C8B-B14F-4D97-AF65-F5344CB8AC3E}">
        <p14:creationId xmlns:p14="http://schemas.microsoft.com/office/powerpoint/2010/main" val="3618022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92A720-D41B-48E1-9187-9F2A5EB80F70}"/>
              </a:ext>
            </a:extLst>
          </p:cNvPr>
          <p:cNvSpPr>
            <a:spLocks noGrp="1"/>
          </p:cNvSpPr>
          <p:nvPr>
            <p:ph type="title"/>
          </p:nvPr>
        </p:nvSpPr>
        <p:spPr/>
        <p:txBody>
          <a:bodyPr/>
          <a:lstStyle/>
          <a:p>
            <a:r>
              <a:rPr lang="en-US" dirty="0"/>
              <a:t>SRF Risks</a:t>
            </a:r>
          </a:p>
        </p:txBody>
      </p:sp>
      <p:sp>
        <p:nvSpPr>
          <p:cNvPr id="4" name="Date Placeholder 3">
            <a:extLst>
              <a:ext uri="{FF2B5EF4-FFF2-40B4-BE49-F238E27FC236}">
                <a16:creationId xmlns:a16="http://schemas.microsoft.com/office/drawing/2014/main" id="{4706EB92-577D-43EB-9B24-43F59E699DA8}"/>
              </a:ext>
            </a:extLst>
          </p:cNvPr>
          <p:cNvSpPr>
            <a:spLocks noGrp="1"/>
          </p:cNvSpPr>
          <p:nvPr>
            <p:ph type="dt" sz="half" idx="2"/>
          </p:nvPr>
        </p:nvSpPr>
        <p:spPr/>
        <p:txBody>
          <a:bodyPr/>
          <a:lstStyle/>
          <a:p>
            <a:pPr>
              <a:defRPr/>
            </a:pPr>
            <a:fld id="{1A0D1213-0DA8-4803-AFC6-6399C5B7FB0F}" type="datetime1">
              <a:rPr lang="en-US" smtClean="0"/>
              <a:t>12/3/2018</a:t>
            </a:fld>
            <a:endParaRPr lang="en-US" dirty="0"/>
          </a:p>
        </p:txBody>
      </p:sp>
      <p:sp>
        <p:nvSpPr>
          <p:cNvPr id="5" name="Slide Number Placeholder 4">
            <a:extLst>
              <a:ext uri="{FF2B5EF4-FFF2-40B4-BE49-F238E27FC236}">
                <a16:creationId xmlns:a16="http://schemas.microsoft.com/office/drawing/2014/main" id="{758AA0E9-CEFA-45A1-806C-96E3A7301829}"/>
              </a:ext>
            </a:extLst>
          </p:cNvPr>
          <p:cNvSpPr>
            <a:spLocks noGrp="1"/>
          </p:cNvSpPr>
          <p:nvPr>
            <p:ph type="sldNum" sz="quarter" idx="4"/>
          </p:nvPr>
        </p:nvSpPr>
        <p:spPr/>
        <p:txBody>
          <a:bodyPr/>
          <a:lstStyle/>
          <a:p>
            <a:pPr>
              <a:defRPr/>
            </a:pPr>
            <a:fld id="{148C009B-CB69-E04A-B9B3-34B26D69E9CF}" type="slidenum">
              <a:rPr lang="en-US" smtClean="0"/>
              <a:pPr>
                <a:defRPr/>
              </a:pPr>
              <a:t>16</a:t>
            </a:fld>
            <a:endParaRPr lang="en-US" dirty="0"/>
          </a:p>
        </p:txBody>
      </p:sp>
      <p:graphicFrame>
        <p:nvGraphicFramePr>
          <p:cNvPr id="8" name="Content Placeholder 7">
            <a:extLst>
              <a:ext uri="{FF2B5EF4-FFF2-40B4-BE49-F238E27FC236}">
                <a16:creationId xmlns:a16="http://schemas.microsoft.com/office/drawing/2014/main" id="{5DFEC2AC-04CF-47B2-B185-DEE29BE0FFB9}"/>
              </a:ext>
            </a:extLst>
          </p:cNvPr>
          <p:cNvGraphicFramePr>
            <a:graphicFrameLocks noGrp="1"/>
          </p:cNvGraphicFramePr>
          <p:nvPr>
            <p:ph idx="1"/>
            <p:extLst>
              <p:ext uri="{D42A27DB-BD31-4B8C-83A1-F6EECF244321}">
                <p14:modId xmlns:p14="http://schemas.microsoft.com/office/powerpoint/2010/main" val="2147044185"/>
              </p:ext>
            </p:extLst>
          </p:nvPr>
        </p:nvGraphicFramePr>
        <p:xfrm>
          <a:off x="228600" y="971550"/>
          <a:ext cx="8672514" cy="3393440"/>
        </p:xfrm>
        <a:graphic>
          <a:graphicData uri="http://schemas.openxmlformats.org/drawingml/2006/table">
            <a:tbl>
              <a:tblPr firstRow="1" bandRow="1">
                <a:tableStyleId>{D7AC3CCA-C797-4891-BE02-D94E43425B78}</a:tableStyleId>
              </a:tblPr>
              <a:tblGrid>
                <a:gridCol w="1467853">
                  <a:extLst>
                    <a:ext uri="{9D8B030D-6E8A-4147-A177-3AD203B41FA5}">
                      <a16:colId xmlns:a16="http://schemas.microsoft.com/office/drawing/2014/main" val="2744472301"/>
                    </a:ext>
                  </a:extLst>
                </a:gridCol>
                <a:gridCol w="7204661">
                  <a:extLst>
                    <a:ext uri="{9D8B030D-6E8A-4147-A177-3AD203B41FA5}">
                      <a16:colId xmlns:a16="http://schemas.microsoft.com/office/drawing/2014/main" val="182838284"/>
                    </a:ext>
                  </a:extLst>
                </a:gridCol>
              </a:tblGrid>
              <a:tr h="370840">
                <a:tc>
                  <a:txBody>
                    <a:bodyPr/>
                    <a:lstStyle/>
                    <a:p>
                      <a:r>
                        <a:rPr lang="en-US" dirty="0"/>
                        <a:t>ID</a:t>
                      </a:r>
                    </a:p>
                  </a:txBody>
                  <a:tcPr/>
                </a:tc>
                <a:tc>
                  <a:txBody>
                    <a:bodyPr/>
                    <a:lstStyle/>
                    <a:p>
                      <a:r>
                        <a:rPr lang="en-US" dirty="0"/>
                        <a:t>RT-121-02-001</a:t>
                      </a:r>
                    </a:p>
                  </a:txBody>
                  <a:tcPr/>
                </a:tc>
                <a:extLst>
                  <a:ext uri="{0D108BD9-81ED-4DB2-BD59-A6C34878D82A}">
                    <a16:rowId xmlns:a16="http://schemas.microsoft.com/office/drawing/2014/main" val="1502365483"/>
                  </a:ext>
                </a:extLst>
              </a:tr>
              <a:tr h="370840">
                <a:tc>
                  <a:txBody>
                    <a:bodyPr/>
                    <a:lstStyle/>
                    <a:p>
                      <a:r>
                        <a:rPr lang="en-US" dirty="0"/>
                        <a:t>Title</a:t>
                      </a:r>
                    </a:p>
                  </a:txBody>
                  <a:tcPr/>
                </a:tc>
                <a:tc>
                  <a:txBody>
                    <a:bodyPr/>
                    <a:lstStyle/>
                    <a:p>
                      <a:r>
                        <a:rPr lang="en-US" dirty="0"/>
                        <a:t>650 Cryomodule is damaged during transportation</a:t>
                      </a:r>
                    </a:p>
                  </a:txBody>
                  <a:tcPr/>
                </a:tc>
                <a:extLst>
                  <a:ext uri="{0D108BD9-81ED-4DB2-BD59-A6C34878D82A}">
                    <a16:rowId xmlns:a16="http://schemas.microsoft.com/office/drawing/2014/main" val="210673167"/>
                  </a:ext>
                </a:extLst>
              </a:tr>
              <a:tr h="370840">
                <a:tc>
                  <a:txBody>
                    <a:bodyPr/>
                    <a:lstStyle/>
                    <a:p>
                      <a:r>
                        <a:rPr lang="en-US" dirty="0"/>
                        <a:t>Description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effectLst/>
                        </a:rPr>
                        <a:t>​​​If the 650 CMs are damaged during overseas transportation, then the cryomodule(s) must be repaired which jeopardizes 650 CM testing at CMTS and subsequent LINAC installation and commissioning.</a:t>
                      </a:r>
                      <a:endParaRPr lang="en-US" dirty="0"/>
                    </a:p>
                  </a:txBody>
                  <a:tcPr/>
                </a:tc>
                <a:extLst>
                  <a:ext uri="{0D108BD9-81ED-4DB2-BD59-A6C34878D82A}">
                    <a16:rowId xmlns:a16="http://schemas.microsoft.com/office/drawing/2014/main" val="770693731"/>
                  </a:ext>
                </a:extLst>
              </a:tr>
              <a:tr h="370840">
                <a:tc>
                  <a:txBody>
                    <a:bodyPr/>
                    <a:lstStyle/>
                    <a:p>
                      <a:r>
                        <a:rPr lang="en-US" dirty="0"/>
                        <a:t>Mitigation</a:t>
                      </a:r>
                    </a:p>
                  </a:txBody>
                  <a:tcPr/>
                </a:tc>
                <a:tc>
                  <a:txBody>
                    <a:bodyPr/>
                    <a:lstStyle/>
                    <a:p>
                      <a:r>
                        <a:rPr lang="en-US" dirty="0">
                          <a:effectLst/>
                        </a:rPr>
                        <a:t>Incorporate lessons learned from LCLS-II and 3.9GHz shipment to DESY.  Include transportation requirements in the design and create ease of access to observe sensitive areas of the cryomodule.  Added transportation tests with prototype cryomodules, which will be performed before production starts.  Perform additional transportation analyses/calculations. Explore insurance options.</a:t>
                      </a:r>
                    </a:p>
                  </a:txBody>
                  <a:tcPr/>
                </a:tc>
                <a:extLst>
                  <a:ext uri="{0D108BD9-81ED-4DB2-BD59-A6C34878D82A}">
                    <a16:rowId xmlns:a16="http://schemas.microsoft.com/office/drawing/2014/main" val="2432435573"/>
                  </a:ext>
                </a:extLst>
              </a:tr>
            </a:tbl>
          </a:graphicData>
        </a:graphic>
      </p:graphicFrame>
    </p:spTree>
    <p:extLst>
      <p:ext uri="{BB962C8B-B14F-4D97-AF65-F5344CB8AC3E}">
        <p14:creationId xmlns:p14="http://schemas.microsoft.com/office/powerpoint/2010/main" val="4189037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92A720-D41B-48E1-9187-9F2A5EB80F70}"/>
              </a:ext>
            </a:extLst>
          </p:cNvPr>
          <p:cNvSpPr>
            <a:spLocks noGrp="1"/>
          </p:cNvSpPr>
          <p:nvPr>
            <p:ph type="title"/>
          </p:nvPr>
        </p:nvSpPr>
        <p:spPr/>
        <p:txBody>
          <a:bodyPr/>
          <a:lstStyle/>
          <a:p>
            <a:r>
              <a:rPr lang="en-US" dirty="0"/>
              <a:t>SRF Risks</a:t>
            </a:r>
          </a:p>
        </p:txBody>
      </p:sp>
      <p:sp>
        <p:nvSpPr>
          <p:cNvPr id="4" name="Date Placeholder 3">
            <a:extLst>
              <a:ext uri="{FF2B5EF4-FFF2-40B4-BE49-F238E27FC236}">
                <a16:creationId xmlns:a16="http://schemas.microsoft.com/office/drawing/2014/main" id="{4706EB92-577D-43EB-9B24-43F59E699DA8}"/>
              </a:ext>
            </a:extLst>
          </p:cNvPr>
          <p:cNvSpPr>
            <a:spLocks noGrp="1"/>
          </p:cNvSpPr>
          <p:nvPr>
            <p:ph type="dt" sz="half" idx="2"/>
          </p:nvPr>
        </p:nvSpPr>
        <p:spPr/>
        <p:txBody>
          <a:bodyPr/>
          <a:lstStyle/>
          <a:p>
            <a:pPr>
              <a:defRPr/>
            </a:pPr>
            <a:fld id="{1A0D1213-0DA8-4803-AFC6-6399C5B7FB0F}" type="datetime1">
              <a:rPr lang="en-US" smtClean="0"/>
              <a:t>12/3/2018</a:t>
            </a:fld>
            <a:endParaRPr lang="en-US" dirty="0"/>
          </a:p>
        </p:txBody>
      </p:sp>
      <p:sp>
        <p:nvSpPr>
          <p:cNvPr id="5" name="Slide Number Placeholder 4">
            <a:extLst>
              <a:ext uri="{FF2B5EF4-FFF2-40B4-BE49-F238E27FC236}">
                <a16:creationId xmlns:a16="http://schemas.microsoft.com/office/drawing/2014/main" id="{758AA0E9-CEFA-45A1-806C-96E3A7301829}"/>
              </a:ext>
            </a:extLst>
          </p:cNvPr>
          <p:cNvSpPr>
            <a:spLocks noGrp="1"/>
          </p:cNvSpPr>
          <p:nvPr>
            <p:ph type="sldNum" sz="quarter" idx="4"/>
          </p:nvPr>
        </p:nvSpPr>
        <p:spPr/>
        <p:txBody>
          <a:bodyPr/>
          <a:lstStyle/>
          <a:p>
            <a:pPr>
              <a:defRPr/>
            </a:pPr>
            <a:fld id="{148C009B-CB69-E04A-B9B3-34B26D69E9CF}" type="slidenum">
              <a:rPr lang="en-US" smtClean="0"/>
              <a:pPr>
                <a:defRPr/>
              </a:pPr>
              <a:t>17</a:t>
            </a:fld>
            <a:endParaRPr lang="en-US" dirty="0"/>
          </a:p>
        </p:txBody>
      </p:sp>
      <p:graphicFrame>
        <p:nvGraphicFramePr>
          <p:cNvPr id="8" name="Content Placeholder 7">
            <a:extLst>
              <a:ext uri="{FF2B5EF4-FFF2-40B4-BE49-F238E27FC236}">
                <a16:creationId xmlns:a16="http://schemas.microsoft.com/office/drawing/2014/main" id="{5DFEC2AC-04CF-47B2-B185-DEE29BE0FFB9}"/>
              </a:ext>
            </a:extLst>
          </p:cNvPr>
          <p:cNvGraphicFramePr>
            <a:graphicFrameLocks noGrp="1"/>
          </p:cNvGraphicFramePr>
          <p:nvPr>
            <p:ph idx="1"/>
            <p:extLst>
              <p:ext uri="{D42A27DB-BD31-4B8C-83A1-F6EECF244321}">
                <p14:modId xmlns:p14="http://schemas.microsoft.com/office/powerpoint/2010/main" val="2783505398"/>
              </p:ext>
            </p:extLst>
          </p:nvPr>
        </p:nvGraphicFramePr>
        <p:xfrm>
          <a:off x="228600" y="971550"/>
          <a:ext cx="8672514" cy="3388360"/>
        </p:xfrm>
        <a:graphic>
          <a:graphicData uri="http://schemas.openxmlformats.org/drawingml/2006/table">
            <a:tbl>
              <a:tblPr firstRow="1" bandRow="1">
                <a:tableStyleId>{D7AC3CCA-C797-4891-BE02-D94E43425B78}</a:tableStyleId>
              </a:tblPr>
              <a:tblGrid>
                <a:gridCol w="1467853">
                  <a:extLst>
                    <a:ext uri="{9D8B030D-6E8A-4147-A177-3AD203B41FA5}">
                      <a16:colId xmlns:a16="http://schemas.microsoft.com/office/drawing/2014/main" val="2744472301"/>
                    </a:ext>
                  </a:extLst>
                </a:gridCol>
                <a:gridCol w="7204661">
                  <a:extLst>
                    <a:ext uri="{9D8B030D-6E8A-4147-A177-3AD203B41FA5}">
                      <a16:colId xmlns:a16="http://schemas.microsoft.com/office/drawing/2014/main" val="182838284"/>
                    </a:ext>
                  </a:extLst>
                </a:gridCol>
              </a:tblGrid>
              <a:tr h="370840">
                <a:tc>
                  <a:txBody>
                    <a:bodyPr/>
                    <a:lstStyle/>
                    <a:p>
                      <a:r>
                        <a:rPr lang="en-US" dirty="0"/>
                        <a:t>ID</a:t>
                      </a:r>
                    </a:p>
                  </a:txBody>
                  <a:tcPr/>
                </a:tc>
                <a:tc>
                  <a:txBody>
                    <a:bodyPr/>
                    <a:lstStyle/>
                    <a:p>
                      <a:r>
                        <a:rPr lang="en-US" dirty="0"/>
                        <a:t>RT-121-02-003/</a:t>
                      </a:r>
                      <a:r>
                        <a:rPr lang="en-US" dirty="0">
                          <a:solidFill>
                            <a:schemeClr val="accent4"/>
                          </a:solidFill>
                        </a:rPr>
                        <a:t>B</a:t>
                      </a:r>
                      <a:r>
                        <a:rPr lang="en-US" dirty="0"/>
                        <a:t>/</a:t>
                      </a:r>
                      <a:r>
                        <a:rPr lang="en-US" dirty="0">
                          <a:solidFill>
                            <a:schemeClr val="bg2"/>
                          </a:solidFill>
                        </a:rPr>
                        <a:t>C</a:t>
                      </a:r>
                    </a:p>
                  </a:txBody>
                  <a:tcPr/>
                </a:tc>
                <a:extLst>
                  <a:ext uri="{0D108BD9-81ED-4DB2-BD59-A6C34878D82A}">
                    <a16:rowId xmlns:a16="http://schemas.microsoft.com/office/drawing/2014/main" val="1502365483"/>
                  </a:ext>
                </a:extLst>
              </a:tr>
              <a:tr h="370840">
                <a:tc>
                  <a:txBody>
                    <a:bodyPr/>
                    <a:lstStyle/>
                    <a:p>
                      <a:r>
                        <a:rPr lang="en-US" dirty="0"/>
                        <a:t>Title</a:t>
                      </a:r>
                    </a:p>
                  </a:txBody>
                  <a:tcPr/>
                </a:tc>
                <a:tc>
                  <a:txBody>
                    <a:bodyPr/>
                    <a:lstStyle/>
                    <a:p>
                      <a:r>
                        <a:rPr lang="en-US" dirty="0"/>
                        <a:t>Underestimated resources for design optimization of SSR1 CM (1)/</a:t>
                      </a:r>
                      <a:r>
                        <a:rPr lang="en-US" dirty="0">
                          <a:solidFill>
                            <a:schemeClr val="accent4"/>
                          </a:solidFill>
                        </a:rPr>
                        <a:t>HB650 CM(1)</a:t>
                      </a:r>
                      <a:r>
                        <a:rPr lang="en-US" dirty="0"/>
                        <a:t>/</a:t>
                      </a:r>
                      <a:r>
                        <a:rPr lang="en-US" dirty="0">
                          <a:solidFill>
                            <a:schemeClr val="bg2"/>
                          </a:solidFill>
                        </a:rPr>
                        <a:t>SSR2 CM(1)</a:t>
                      </a:r>
                    </a:p>
                  </a:txBody>
                  <a:tcPr/>
                </a:tc>
                <a:extLst>
                  <a:ext uri="{0D108BD9-81ED-4DB2-BD59-A6C34878D82A}">
                    <a16:rowId xmlns:a16="http://schemas.microsoft.com/office/drawing/2014/main" val="210673167"/>
                  </a:ext>
                </a:extLst>
              </a:tr>
              <a:tr h="370840">
                <a:tc>
                  <a:txBody>
                    <a:bodyPr/>
                    <a:lstStyle/>
                    <a:p>
                      <a:r>
                        <a:rPr lang="en-US" dirty="0"/>
                        <a:t>Description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effectLst/>
                        </a:rPr>
                        <a:t>​​​​If the </a:t>
                      </a:r>
                      <a:r>
                        <a:rPr lang="en-US" dirty="0"/>
                        <a:t>SSR1 CM (1)/</a:t>
                      </a:r>
                      <a:r>
                        <a:rPr lang="en-US" dirty="0">
                          <a:solidFill>
                            <a:schemeClr val="accent4"/>
                          </a:solidFill>
                        </a:rPr>
                        <a:t>HB650 CM(1)</a:t>
                      </a:r>
                      <a:r>
                        <a:rPr lang="en-US" dirty="0"/>
                        <a:t>/</a:t>
                      </a:r>
                      <a:r>
                        <a:rPr lang="en-US" dirty="0">
                          <a:solidFill>
                            <a:schemeClr val="bg2"/>
                          </a:solidFill>
                        </a:rPr>
                        <a:t>SSR2 CM(1)</a:t>
                      </a:r>
                      <a:r>
                        <a:rPr lang="en-US" dirty="0">
                          <a:effectLst/>
                        </a:rPr>
                        <a:t>does not meet technical performance requirements during testing, then the module must be removed from the test stand and a repair strategy implemented that may include cold-mass disassembly which will jeopardize subsequent testing and CM assembly plans, and final designs.</a:t>
                      </a:r>
                      <a:endParaRPr lang="en-US" dirty="0"/>
                    </a:p>
                  </a:txBody>
                  <a:tcPr/>
                </a:tc>
                <a:extLst>
                  <a:ext uri="{0D108BD9-81ED-4DB2-BD59-A6C34878D82A}">
                    <a16:rowId xmlns:a16="http://schemas.microsoft.com/office/drawing/2014/main" val="770693731"/>
                  </a:ext>
                </a:extLst>
              </a:tr>
              <a:tr h="370840">
                <a:tc>
                  <a:txBody>
                    <a:bodyPr/>
                    <a:lstStyle/>
                    <a:p>
                      <a:r>
                        <a:rPr lang="en-US" dirty="0"/>
                        <a:t>Mitigation</a:t>
                      </a:r>
                    </a:p>
                  </a:txBody>
                  <a:tcPr/>
                </a:tc>
                <a:tc>
                  <a:txBody>
                    <a:bodyPr/>
                    <a:lstStyle/>
                    <a:p>
                      <a:r>
                        <a:rPr lang="en-US" dirty="0">
                          <a:effectLst/>
                        </a:rPr>
                        <a:t>Critical device testing is implemented in the project plan.  ​All cavities, RF couplers, and tuners will be tested at high power at STC prior to string assembly.  Prototype designs will be subject to design reviews.</a:t>
                      </a:r>
                    </a:p>
                  </a:txBody>
                  <a:tcPr/>
                </a:tc>
                <a:extLst>
                  <a:ext uri="{0D108BD9-81ED-4DB2-BD59-A6C34878D82A}">
                    <a16:rowId xmlns:a16="http://schemas.microsoft.com/office/drawing/2014/main" val="2432435573"/>
                  </a:ext>
                </a:extLst>
              </a:tr>
            </a:tbl>
          </a:graphicData>
        </a:graphic>
      </p:graphicFrame>
    </p:spTree>
    <p:extLst>
      <p:ext uri="{BB962C8B-B14F-4D97-AF65-F5344CB8AC3E}">
        <p14:creationId xmlns:p14="http://schemas.microsoft.com/office/powerpoint/2010/main" val="4089346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92A720-D41B-48E1-9187-9F2A5EB80F70}"/>
              </a:ext>
            </a:extLst>
          </p:cNvPr>
          <p:cNvSpPr>
            <a:spLocks noGrp="1"/>
          </p:cNvSpPr>
          <p:nvPr>
            <p:ph type="title"/>
          </p:nvPr>
        </p:nvSpPr>
        <p:spPr/>
        <p:txBody>
          <a:bodyPr/>
          <a:lstStyle/>
          <a:p>
            <a:r>
              <a:rPr lang="en-US" dirty="0"/>
              <a:t>Accelerator Complex Upgrade Risk</a:t>
            </a:r>
          </a:p>
        </p:txBody>
      </p:sp>
      <p:sp>
        <p:nvSpPr>
          <p:cNvPr id="4" name="Date Placeholder 3">
            <a:extLst>
              <a:ext uri="{FF2B5EF4-FFF2-40B4-BE49-F238E27FC236}">
                <a16:creationId xmlns:a16="http://schemas.microsoft.com/office/drawing/2014/main" id="{4706EB92-577D-43EB-9B24-43F59E699DA8}"/>
              </a:ext>
            </a:extLst>
          </p:cNvPr>
          <p:cNvSpPr>
            <a:spLocks noGrp="1"/>
          </p:cNvSpPr>
          <p:nvPr>
            <p:ph type="dt" sz="half" idx="2"/>
          </p:nvPr>
        </p:nvSpPr>
        <p:spPr/>
        <p:txBody>
          <a:bodyPr/>
          <a:lstStyle/>
          <a:p>
            <a:pPr>
              <a:defRPr/>
            </a:pPr>
            <a:fld id="{1A0D1213-0DA8-4803-AFC6-6399C5B7FB0F}" type="datetime1">
              <a:rPr lang="en-US" smtClean="0"/>
              <a:t>12/3/2018</a:t>
            </a:fld>
            <a:endParaRPr lang="en-US" dirty="0"/>
          </a:p>
        </p:txBody>
      </p:sp>
      <p:sp>
        <p:nvSpPr>
          <p:cNvPr id="5" name="Slide Number Placeholder 4">
            <a:extLst>
              <a:ext uri="{FF2B5EF4-FFF2-40B4-BE49-F238E27FC236}">
                <a16:creationId xmlns:a16="http://schemas.microsoft.com/office/drawing/2014/main" id="{758AA0E9-CEFA-45A1-806C-96E3A7301829}"/>
              </a:ext>
            </a:extLst>
          </p:cNvPr>
          <p:cNvSpPr>
            <a:spLocks noGrp="1"/>
          </p:cNvSpPr>
          <p:nvPr>
            <p:ph type="sldNum" sz="quarter" idx="4"/>
          </p:nvPr>
        </p:nvSpPr>
        <p:spPr/>
        <p:txBody>
          <a:bodyPr/>
          <a:lstStyle/>
          <a:p>
            <a:pPr>
              <a:defRPr/>
            </a:pPr>
            <a:fld id="{148C009B-CB69-E04A-B9B3-34B26D69E9CF}" type="slidenum">
              <a:rPr lang="en-US" smtClean="0"/>
              <a:pPr>
                <a:defRPr/>
              </a:pPr>
              <a:t>18</a:t>
            </a:fld>
            <a:endParaRPr lang="en-US" dirty="0"/>
          </a:p>
        </p:txBody>
      </p:sp>
      <p:graphicFrame>
        <p:nvGraphicFramePr>
          <p:cNvPr id="8" name="Content Placeholder 7">
            <a:extLst>
              <a:ext uri="{FF2B5EF4-FFF2-40B4-BE49-F238E27FC236}">
                <a16:creationId xmlns:a16="http://schemas.microsoft.com/office/drawing/2014/main" id="{5DFEC2AC-04CF-47B2-B185-DEE29BE0FFB9}"/>
              </a:ext>
            </a:extLst>
          </p:cNvPr>
          <p:cNvGraphicFramePr>
            <a:graphicFrameLocks noGrp="1"/>
          </p:cNvGraphicFramePr>
          <p:nvPr>
            <p:ph idx="1"/>
            <p:extLst>
              <p:ext uri="{D42A27DB-BD31-4B8C-83A1-F6EECF244321}">
                <p14:modId xmlns:p14="http://schemas.microsoft.com/office/powerpoint/2010/main" val="3972160140"/>
              </p:ext>
            </p:extLst>
          </p:nvPr>
        </p:nvGraphicFramePr>
        <p:xfrm>
          <a:off x="228600" y="971550"/>
          <a:ext cx="8672514" cy="2296160"/>
        </p:xfrm>
        <a:graphic>
          <a:graphicData uri="http://schemas.openxmlformats.org/drawingml/2006/table">
            <a:tbl>
              <a:tblPr firstRow="1" bandRow="1">
                <a:tableStyleId>{D7AC3CCA-C797-4891-BE02-D94E43425B78}</a:tableStyleId>
              </a:tblPr>
              <a:tblGrid>
                <a:gridCol w="1467853">
                  <a:extLst>
                    <a:ext uri="{9D8B030D-6E8A-4147-A177-3AD203B41FA5}">
                      <a16:colId xmlns:a16="http://schemas.microsoft.com/office/drawing/2014/main" val="2744472301"/>
                    </a:ext>
                  </a:extLst>
                </a:gridCol>
                <a:gridCol w="7204661">
                  <a:extLst>
                    <a:ext uri="{9D8B030D-6E8A-4147-A177-3AD203B41FA5}">
                      <a16:colId xmlns:a16="http://schemas.microsoft.com/office/drawing/2014/main" val="182838284"/>
                    </a:ext>
                  </a:extLst>
                </a:gridCol>
              </a:tblGrid>
              <a:tr h="370840">
                <a:tc>
                  <a:txBody>
                    <a:bodyPr/>
                    <a:lstStyle/>
                    <a:p>
                      <a:r>
                        <a:rPr lang="en-US" dirty="0"/>
                        <a:t>ID</a:t>
                      </a:r>
                    </a:p>
                  </a:txBody>
                  <a:tcPr/>
                </a:tc>
                <a:tc>
                  <a:txBody>
                    <a:bodyPr/>
                    <a:lstStyle/>
                    <a:p>
                      <a:r>
                        <a:rPr lang="en-US" dirty="0"/>
                        <a:t>RT-121-05-001</a:t>
                      </a:r>
                    </a:p>
                  </a:txBody>
                  <a:tcPr/>
                </a:tc>
                <a:extLst>
                  <a:ext uri="{0D108BD9-81ED-4DB2-BD59-A6C34878D82A}">
                    <a16:rowId xmlns:a16="http://schemas.microsoft.com/office/drawing/2014/main" val="1502365483"/>
                  </a:ext>
                </a:extLst>
              </a:tr>
              <a:tr h="370840">
                <a:tc>
                  <a:txBody>
                    <a:bodyPr/>
                    <a:lstStyle/>
                    <a:p>
                      <a:r>
                        <a:rPr lang="en-US" dirty="0"/>
                        <a:t>Title</a:t>
                      </a:r>
                    </a:p>
                  </a:txBody>
                  <a:tcPr/>
                </a:tc>
                <a:tc>
                  <a:txBody>
                    <a:bodyPr/>
                    <a:lstStyle/>
                    <a:p>
                      <a:r>
                        <a:rPr lang="en-US" dirty="0"/>
                        <a:t>MI RF upgrade has insufficient power</a:t>
                      </a:r>
                    </a:p>
                  </a:txBody>
                  <a:tcPr/>
                </a:tc>
                <a:extLst>
                  <a:ext uri="{0D108BD9-81ED-4DB2-BD59-A6C34878D82A}">
                    <a16:rowId xmlns:a16="http://schemas.microsoft.com/office/drawing/2014/main" val="210673167"/>
                  </a:ext>
                </a:extLst>
              </a:tr>
              <a:tr h="370840">
                <a:tc>
                  <a:txBody>
                    <a:bodyPr/>
                    <a:lstStyle/>
                    <a:p>
                      <a:r>
                        <a:rPr lang="en-US" dirty="0"/>
                        <a:t>Description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effectLst/>
                        </a:rPr>
                        <a:t>​​​​​If the default option of using two PAs per RF Station in MI will not have enough RF Power it will result in reduced bunch intensity in MI jeopardizing the 1.2MW goal.</a:t>
                      </a:r>
                      <a:endParaRPr lang="en-US" dirty="0"/>
                    </a:p>
                  </a:txBody>
                  <a:tcPr/>
                </a:tc>
                <a:extLst>
                  <a:ext uri="{0D108BD9-81ED-4DB2-BD59-A6C34878D82A}">
                    <a16:rowId xmlns:a16="http://schemas.microsoft.com/office/drawing/2014/main" val="770693731"/>
                  </a:ext>
                </a:extLst>
              </a:tr>
              <a:tr h="370840">
                <a:tc>
                  <a:txBody>
                    <a:bodyPr/>
                    <a:lstStyle/>
                    <a:p>
                      <a:r>
                        <a:rPr lang="en-US" dirty="0"/>
                        <a:t>Mitigation</a:t>
                      </a:r>
                    </a:p>
                  </a:txBody>
                  <a:tcPr/>
                </a:tc>
                <a:tc>
                  <a:txBody>
                    <a:bodyPr/>
                    <a:lstStyle/>
                    <a:p>
                      <a:r>
                        <a:rPr lang="en-US" dirty="0">
                          <a:effectLst/>
                        </a:rPr>
                        <a:t>​Backup option being developed.  Baseline option expected to be validated in FY19.</a:t>
                      </a:r>
                    </a:p>
                  </a:txBody>
                  <a:tcPr/>
                </a:tc>
                <a:extLst>
                  <a:ext uri="{0D108BD9-81ED-4DB2-BD59-A6C34878D82A}">
                    <a16:rowId xmlns:a16="http://schemas.microsoft.com/office/drawing/2014/main" val="2432435573"/>
                  </a:ext>
                </a:extLst>
              </a:tr>
            </a:tbl>
          </a:graphicData>
        </a:graphic>
      </p:graphicFrame>
    </p:spTree>
    <p:extLst>
      <p:ext uri="{BB962C8B-B14F-4D97-AF65-F5344CB8AC3E}">
        <p14:creationId xmlns:p14="http://schemas.microsoft.com/office/powerpoint/2010/main" val="294855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Are the proposed contingencies acceptable?</a:t>
            </a:r>
          </a:p>
        </p:txBody>
      </p:sp>
      <p:sp>
        <p:nvSpPr>
          <p:cNvPr id="3" name="Content Placeholder 2"/>
          <p:cNvSpPr>
            <a:spLocks noGrp="1"/>
          </p:cNvSpPr>
          <p:nvPr>
            <p:ph idx="1"/>
          </p:nvPr>
        </p:nvSpPr>
        <p:spPr>
          <a:xfrm>
            <a:off x="228600" y="926354"/>
            <a:ext cx="8672513" cy="5104560"/>
          </a:xfrm>
        </p:spPr>
        <p:txBody>
          <a:bodyPr/>
          <a:lstStyle/>
          <a:p>
            <a:r>
              <a:rPr lang="en-US" dirty="0"/>
              <a:t>Prior to CD-2, will use Primavera Risk Analysis MC to model risks in RLS to determine cost and schedule contingency</a:t>
            </a:r>
          </a:p>
        </p:txBody>
      </p:sp>
      <p:sp>
        <p:nvSpPr>
          <p:cNvPr id="4" name="Date Placeholder 3"/>
          <p:cNvSpPr>
            <a:spLocks noGrp="1"/>
          </p:cNvSpPr>
          <p:nvPr>
            <p:ph type="dt" sz="half" idx="10"/>
          </p:nvPr>
        </p:nvSpPr>
        <p:spPr/>
        <p:txBody>
          <a:bodyPr/>
          <a:lstStyle/>
          <a:p>
            <a:fld id="{7D201EB0-64B4-457B-89FC-D6BF1871FF3A}" type="datetime1">
              <a:rPr lang="en-US" altLang="en-US" smtClean="0"/>
              <a:t>12/3/2018</a:t>
            </a:fld>
            <a:endParaRPr lang="en-US" altLang="en-US" dirty="0"/>
          </a:p>
        </p:txBody>
      </p:sp>
      <p:sp>
        <p:nvSpPr>
          <p:cNvPr id="5" name="Slide Number Placeholder 4"/>
          <p:cNvSpPr>
            <a:spLocks noGrp="1"/>
          </p:cNvSpPr>
          <p:nvPr>
            <p:ph type="sldNum" sz="quarter" idx="12"/>
          </p:nvPr>
        </p:nvSpPr>
        <p:spPr/>
        <p:txBody>
          <a:bodyPr/>
          <a:lstStyle/>
          <a:p>
            <a:fld id="{D4078CA2-75EA-4F42-B0AF-FB0975373545}" type="slidenum">
              <a:rPr lang="en-US" altLang="en-US" smtClean="0"/>
              <a:pPr/>
              <a:t>19</a:t>
            </a:fld>
            <a:endParaRPr lang="en-US" altLang="en-US" dirty="0"/>
          </a:p>
        </p:txBody>
      </p:sp>
      <p:pic>
        <p:nvPicPr>
          <p:cNvPr id="6" name="Picture 5" descr="22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591" y="5001131"/>
            <a:ext cx="2016000" cy="1256926"/>
          </a:xfrm>
          <a:prstGeom prst="rect">
            <a:avLst/>
          </a:prstGeom>
          <a:ln>
            <a:solidFill>
              <a:schemeClr val="bg1">
                <a:lumMod val="50000"/>
              </a:schemeClr>
            </a:solidFill>
          </a:ln>
          <a:effectLst>
            <a:outerShdw blurRad="50800" dist="38100" dir="18900000" algn="bl" rotWithShape="0">
              <a:prstClr val="black">
                <a:alpha val="40000"/>
              </a:prstClr>
            </a:outerShdw>
          </a:effectLst>
        </p:spPr>
      </p:pic>
      <p:pic>
        <p:nvPicPr>
          <p:cNvPr id="7" name="Picture 6" descr="33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9159" y="5001132"/>
            <a:ext cx="2266143" cy="1256926"/>
          </a:xfrm>
          <a:prstGeom prst="rect">
            <a:avLst/>
          </a:prstGeom>
          <a:ln>
            <a:solidFill>
              <a:schemeClr val="bg1">
                <a:lumMod val="50000"/>
              </a:schemeClr>
            </a:solidFill>
          </a:ln>
          <a:effectLst>
            <a:outerShdw blurRad="50800" dist="38100" dir="18900000" algn="bl" rotWithShape="0">
              <a:prstClr val="black">
                <a:alpha val="40000"/>
              </a:prstClr>
            </a:outerShdw>
          </a:effectLst>
        </p:spPr>
      </p:pic>
      <p:sp>
        <p:nvSpPr>
          <p:cNvPr id="8" name="TextBox 7"/>
          <p:cNvSpPr txBox="1"/>
          <p:nvPr/>
        </p:nvSpPr>
        <p:spPr>
          <a:xfrm rot="20312671">
            <a:off x="4081005" y="5458313"/>
            <a:ext cx="674133" cy="553998"/>
          </a:xfrm>
          <a:prstGeom prst="rect">
            <a:avLst/>
          </a:prstGeom>
          <a:gradFill flip="none" rotWithShape="1">
            <a:gsLst>
              <a:gs pos="0">
                <a:srgbClr val="FFFF00">
                  <a:alpha val="27000"/>
                </a:srgbClr>
              </a:gs>
              <a:gs pos="100000">
                <a:schemeClr val="bg1">
                  <a:alpha val="27000"/>
                </a:schemeClr>
              </a:gs>
            </a:gsLst>
            <a:path path="circle">
              <a:fillToRect l="50000" t="50000" r="50000" b="50000"/>
            </a:path>
            <a:tileRect/>
          </a:gradFill>
        </p:spPr>
        <p:txBody>
          <a:bodyPr wrap="square" lIns="0" tIns="0" rIns="0" bIns="0" rtlCol="0" anchor="ctr" anchorCtr="1">
            <a:spAutoFit/>
          </a:bodyPr>
          <a:lstStyle/>
          <a:p>
            <a:pPr algn="ctr"/>
            <a:r>
              <a:rPr lang="en-US" sz="1200" dirty="0">
                <a:solidFill>
                  <a:schemeClr val="accent2"/>
                </a:solidFill>
              </a:rPr>
              <a:t>Cost and schedule drivers</a:t>
            </a:r>
          </a:p>
        </p:txBody>
      </p:sp>
      <p:sp>
        <p:nvSpPr>
          <p:cNvPr id="9" name="TextBox 8"/>
          <p:cNvSpPr txBox="1"/>
          <p:nvPr/>
        </p:nvSpPr>
        <p:spPr>
          <a:xfrm rot="20312671">
            <a:off x="1073517" y="5185956"/>
            <a:ext cx="782307" cy="738664"/>
          </a:xfrm>
          <a:prstGeom prst="rect">
            <a:avLst/>
          </a:prstGeom>
          <a:gradFill flip="none" rotWithShape="1">
            <a:gsLst>
              <a:gs pos="0">
                <a:srgbClr val="FFFF00">
                  <a:alpha val="27000"/>
                </a:srgbClr>
              </a:gs>
              <a:gs pos="100000">
                <a:schemeClr val="bg1">
                  <a:alpha val="27000"/>
                </a:schemeClr>
              </a:gs>
            </a:gsLst>
            <a:path path="circle">
              <a:fillToRect l="50000" t="50000" r="50000" b="50000"/>
            </a:path>
            <a:tileRect/>
          </a:gradFill>
        </p:spPr>
        <p:txBody>
          <a:bodyPr wrap="square" lIns="0" tIns="0" rIns="0" bIns="0" rtlCol="0" anchor="ctr" anchorCtr="1">
            <a:spAutoFit/>
          </a:bodyPr>
          <a:lstStyle/>
          <a:p>
            <a:pPr algn="ctr"/>
            <a:r>
              <a:rPr lang="en-US" sz="1200" dirty="0">
                <a:solidFill>
                  <a:schemeClr val="accent2"/>
                </a:solidFill>
              </a:rPr>
              <a:t>Cost and schedule probability distributions</a:t>
            </a:r>
          </a:p>
        </p:txBody>
      </p:sp>
      <p:sp>
        <p:nvSpPr>
          <p:cNvPr id="10" name="Rectangle 9"/>
          <p:cNvSpPr/>
          <p:nvPr/>
        </p:nvSpPr>
        <p:spPr bwMode="auto">
          <a:xfrm>
            <a:off x="1558375" y="3487027"/>
            <a:ext cx="1800000" cy="1080000"/>
          </a:xfrm>
          <a:prstGeom prst="rect">
            <a:avLst/>
          </a:prstGeom>
          <a:solidFill>
            <a:srgbClr val="FFECEC"/>
          </a:solidFill>
          <a:ln w="19050">
            <a:solidFill>
              <a:schemeClr val="tx1"/>
            </a:solidFill>
          </a:ln>
          <a:effectLst>
            <a:outerShdw blurRad="63500" dist="63500" dir="189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36000" tIns="36000" rIns="36000" bIns="36000" anchor="ctr"/>
          <a:lstStyle/>
          <a:p>
            <a:pPr algn="ctr">
              <a:defRPr/>
            </a:pPr>
            <a:r>
              <a:rPr lang="en-US" sz="1200" b="1" dirty="0">
                <a:solidFill>
                  <a:srgbClr val="D50001"/>
                </a:solidFill>
                <a:latin typeface="Helvetica"/>
              </a:rPr>
              <a:t>PRA Risk Model</a:t>
            </a:r>
          </a:p>
          <a:p>
            <a:pPr>
              <a:spcBef>
                <a:spcPts val="300"/>
              </a:spcBef>
              <a:defRPr/>
            </a:pPr>
            <a:r>
              <a:rPr lang="en-US" sz="1000" dirty="0">
                <a:solidFill>
                  <a:schemeClr val="tx2"/>
                </a:solidFill>
                <a:latin typeface="Helvetica"/>
              </a:rPr>
              <a:t>Full resource-loaded schedule</a:t>
            </a:r>
          </a:p>
          <a:p>
            <a:pPr>
              <a:defRPr/>
            </a:pPr>
            <a:r>
              <a:rPr lang="en-US" sz="1000" dirty="0">
                <a:solidFill>
                  <a:schemeClr val="tx2"/>
                </a:solidFill>
                <a:latin typeface="Helvetica"/>
              </a:rPr>
              <a:t>Uncertain costs and durations</a:t>
            </a:r>
          </a:p>
          <a:p>
            <a:pPr>
              <a:defRPr/>
            </a:pPr>
            <a:r>
              <a:rPr lang="en-US" sz="1000" dirty="0">
                <a:solidFill>
                  <a:schemeClr val="tx2"/>
                </a:solidFill>
                <a:latin typeface="Helvetica"/>
              </a:rPr>
              <a:t>Probabilistic risk events</a:t>
            </a:r>
          </a:p>
          <a:p>
            <a:pPr>
              <a:defRPr/>
            </a:pPr>
            <a:r>
              <a:rPr lang="en-US" sz="1000" dirty="0">
                <a:solidFill>
                  <a:schemeClr val="tx2"/>
                </a:solidFill>
                <a:latin typeface="Helvetica"/>
              </a:rPr>
              <a:t>Cost &amp; schedule impact PDFs</a:t>
            </a:r>
          </a:p>
          <a:p>
            <a:pPr>
              <a:defRPr/>
            </a:pPr>
            <a:r>
              <a:rPr lang="en-US" sz="1000" dirty="0">
                <a:solidFill>
                  <a:schemeClr val="tx2"/>
                </a:solidFill>
                <a:latin typeface="Helvetica"/>
              </a:rPr>
              <a:t>Correlations and burn rates</a:t>
            </a:r>
          </a:p>
        </p:txBody>
      </p:sp>
      <p:cxnSp>
        <p:nvCxnSpPr>
          <p:cNvPr id="11" name="Straight Connector 49"/>
          <p:cNvCxnSpPr/>
          <p:nvPr/>
        </p:nvCxnSpPr>
        <p:spPr bwMode="auto">
          <a:xfrm>
            <a:off x="1841708" y="3660731"/>
            <a:ext cx="0" cy="342900"/>
          </a:xfrm>
          <a:prstGeom prst="straightConnector1">
            <a:avLst/>
          </a:prstGeom>
          <a:ln w="19050" cmpd="sng">
            <a:noFill/>
            <a:headEnd type="triangl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12" name="Straight Connector 25"/>
          <p:cNvCxnSpPr/>
          <p:nvPr/>
        </p:nvCxnSpPr>
        <p:spPr bwMode="auto">
          <a:xfrm>
            <a:off x="1625831" y="4048015"/>
            <a:ext cx="1127125" cy="669924"/>
          </a:xfrm>
          <a:prstGeom prst="straightConnector1">
            <a:avLst/>
          </a:prstGeom>
          <a:ln w="19050" cmpd="sng">
            <a:noFill/>
            <a:tailEnd type="triangle" w="lg" len="lg"/>
          </a:ln>
        </p:spPr>
        <p:style>
          <a:lnRef idx="2">
            <a:schemeClr val="accent1"/>
          </a:lnRef>
          <a:fillRef idx="0">
            <a:schemeClr val="accent1"/>
          </a:fillRef>
          <a:effectRef idx="1">
            <a:schemeClr val="accent1"/>
          </a:effectRef>
          <a:fontRef idx="minor">
            <a:schemeClr val="tx1"/>
          </a:fontRef>
        </p:style>
      </p:cxnSp>
      <p:cxnSp>
        <p:nvCxnSpPr>
          <p:cNvPr id="13" name="Straight Connector 25"/>
          <p:cNvCxnSpPr/>
          <p:nvPr/>
        </p:nvCxnSpPr>
        <p:spPr bwMode="auto">
          <a:xfrm flipV="1">
            <a:off x="1179743" y="3842603"/>
            <a:ext cx="2076450" cy="77788"/>
          </a:xfrm>
          <a:prstGeom prst="straightConnector1">
            <a:avLst/>
          </a:prstGeom>
          <a:ln w="19050" cmpd="sng">
            <a:noFill/>
            <a:tailEnd type="triangle" w="lg" len="lg"/>
          </a:ln>
        </p:spPr>
        <p:style>
          <a:lnRef idx="2">
            <a:schemeClr val="accent1"/>
          </a:lnRef>
          <a:fillRef idx="0">
            <a:schemeClr val="accent1"/>
          </a:fillRef>
          <a:effectRef idx="1">
            <a:schemeClr val="accent1"/>
          </a:effectRef>
          <a:fontRef idx="minor">
            <a:schemeClr val="tx1"/>
          </a:fontRef>
        </p:style>
      </p:cxnSp>
      <p:cxnSp>
        <p:nvCxnSpPr>
          <p:cNvPr id="14" name="Straight Connector 22"/>
          <p:cNvCxnSpPr>
            <a:stCxn id="16" idx="2"/>
            <a:endCxn id="10" idx="0"/>
          </p:cNvCxnSpPr>
          <p:nvPr/>
        </p:nvCxnSpPr>
        <p:spPr bwMode="auto">
          <a:xfrm rot="5400000">
            <a:off x="2877853" y="2572650"/>
            <a:ext cx="494900" cy="1333855"/>
          </a:xfrm>
          <a:prstGeom prst="bentConnector3">
            <a:avLst>
              <a:gd name="adj1" fmla="val 50000"/>
            </a:avLst>
          </a:prstGeom>
          <a:ln w="28575" cmpd="sng">
            <a:solidFill>
              <a:schemeClr val="tx2"/>
            </a:solidFill>
            <a:prstDash val="solid"/>
            <a:tailEnd type="triangle" w="lg" len="lg"/>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bwMode="auto">
          <a:xfrm>
            <a:off x="349591" y="1912822"/>
            <a:ext cx="1800000" cy="1080000"/>
          </a:xfrm>
          <a:prstGeom prst="rect">
            <a:avLst/>
          </a:prstGeom>
          <a:solidFill>
            <a:srgbClr val="FAFFC0"/>
          </a:solidFill>
          <a:ln w="19050">
            <a:solidFill>
              <a:schemeClr val="tx1"/>
            </a:solidFill>
          </a:ln>
          <a:effectLst>
            <a:outerShdw blurRad="63500" dist="63500" dir="189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36000" tIns="36000" rIns="36000" bIns="36000" anchor="ctr"/>
          <a:lstStyle/>
          <a:p>
            <a:pPr algn="ctr">
              <a:defRPr/>
            </a:pPr>
            <a:r>
              <a:rPr lang="en-US" sz="1200" b="1" dirty="0">
                <a:solidFill>
                  <a:srgbClr val="D50001"/>
                </a:solidFill>
                <a:latin typeface="Helvetica"/>
              </a:rPr>
              <a:t>P6 RLS</a:t>
            </a:r>
          </a:p>
          <a:p>
            <a:pPr marL="176213" indent="-87313">
              <a:spcBef>
                <a:spcPts val="300"/>
              </a:spcBef>
              <a:defRPr/>
            </a:pPr>
            <a:r>
              <a:rPr lang="en-US" sz="1000" dirty="0">
                <a:solidFill>
                  <a:schemeClr val="tx2"/>
                </a:solidFill>
                <a:latin typeface="Helvetica"/>
              </a:rPr>
              <a:t>Activities</a:t>
            </a:r>
          </a:p>
          <a:p>
            <a:pPr marL="176213" indent="-87313">
              <a:defRPr/>
            </a:pPr>
            <a:r>
              <a:rPr lang="en-US" sz="1000" dirty="0">
                <a:solidFill>
                  <a:schemeClr val="tx2"/>
                </a:solidFill>
                <a:latin typeface="Helvetica"/>
              </a:rPr>
              <a:t>Schedule logic</a:t>
            </a:r>
          </a:p>
          <a:p>
            <a:pPr marL="176213" indent="-87313">
              <a:defRPr/>
            </a:pPr>
            <a:r>
              <a:rPr lang="en-US" sz="1000" dirty="0">
                <a:solidFill>
                  <a:schemeClr val="tx2"/>
                </a:solidFill>
                <a:latin typeface="Helvetica"/>
              </a:rPr>
              <a:t>Milestones</a:t>
            </a:r>
          </a:p>
          <a:p>
            <a:pPr marL="176213" indent="-87313">
              <a:defRPr/>
            </a:pPr>
            <a:r>
              <a:rPr lang="en-US" sz="1000" dirty="0">
                <a:solidFill>
                  <a:schemeClr val="tx2"/>
                </a:solidFill>
                <a:latin typeface="Helvetica"/>
              </a:rPr>
              <a:t>Fully burdened costs</a:t>
            </a:r>
          </a:p>
          <a:p>
            <a:pPr marL="176213" indent="-87313">
              <a:defRPr/>
            </a:pPr>
            <a:r>
              <a:rPr lang="en-US" sz="1000" dirty="0">
                <a:solidFill>
                  <a:schemeClr val="tx2"/>
                </a:solidFill>
                <a:latin typeface="Helvetica"/>
              </a:rPr>
              <a:t>Activity-level uncertainties</a:t>
            </a:r>
          </a:p>
        </p:txBody>
      </p:sp>
      <p:sp>
        <p:nvSpPr>
          <p:cNvPr id="16" name="Rectangle 15"/>
          <p:cNvSpPr/>
          <p:nvPr/>
        </p:nvSpPr>
        <p:spPr bwMode="auto">
          <a:xfrm>
            <a:off x="2892230" y="1912127"/>
            <a:ext cx="1800000" cy="1080000"/>
          </a:xfrm>
          <a:prstGeom prst="rect">
            <a:avLst/>
          </a:prstGeom>
          <a:solidFill>
            <a:srgbClr val="FAFFC0"/>
          </a:solidFill>
          <a:ln w="19050">
            <a:solidFill>
              <a:schemeClr val="tx1"/>
            </a:solidFill>
          </a:ln>
          <a:effectLst>
            <a:outerShdw blurRad="63500" dist="63500" dir="189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36000" tIns="36000" rIns="36000" bIns="36000" anchor="ctr"/>
          <a:lstStyle/>
          <a:p>
            <a:pPr algn="ctr">
              <a:defRPr/>
            </a:pPr>
            <a:r>
              <a:rPr lang="en-US" sz="1200" b="1" dirty="0">
                <a:solidFill>
                  <a:schemeClr val="accent2"/>
                </a:solidFill>
                <a:latin typeface="Helvetica"/>
              </a:rPr>
              <a:t>Risk Register</a:t>
            </a:r>
          </a:p>
          <a:p>
            <a:pPr marL="176213" indent="-87313">
              <a:spcBef>
                <a:spcPts val="300"/>
              </a:spcBef>
              <a:defRPr/>
            </a:pPr>
            <a:r>
              <a:rPr lang="en-US" sz="1000" dirty="0">
                <a:solidFill>
                  <a:schemeClr val="tx2"/>
                </a:solidFill>
                <a:latin typeface="Helvetica"/>
              </a:rPr>
              <a:t>Risk description, owner,</a:t>
            </a:r>
            <a:r>
              <a:rPr lang="is-IS" sz="1000" dirty="0">
                <a:solidFill>
                  <a:schemeClr val="tx2"/>
                </a:solidFill>
                <a:latin typeface="Helvetica"/>
              </a:rPr>
              <a:t>…</a:t>
            </a:r>
            <a:r>
              <a:rPr lang="en-US" sz="1000" dirty="0">
                <a:solidFill>
                  <a:schemeClr val="tx2"/>
                </a:solidFill>
                <a:latin typeface="Helvetica"/>
              </a:rPr>
              <a:t> </a:t>
            </a:r>
          </a:p>
          <a:p>
            <a:pPr marL="176213" indent="-87313">
              <a:defRPr/>
            </a:pPr>
            <a:r>
              <a:rPr lang="en-US" sz="1000" dirty="0">
                <a:solidFill>
                  <a:schemeClr val="tx2"/>
                </a:solidFill>
                <a:latin typeface="Helvetica"/>
              </a:rPr>
              <a:t>Risk probability </a:t>
            </a:r>
          </a:p>
          <a:p>
            <a:pPr marL="176213" indent="-87313">
              <a:defRPr/>
            </a:pPr>
            <a:r>
              <a:rPr lang="en-US" sz="1000" dirty="0">
                <a:solidFill>
                  <a:schemeClr val="tx2"/>
                </a:solidFill>
                <a:latin typeface="Helvetica"/>
              </a:rPr>
              <a:t>Impact: tech, cost, schedule </a:t>
            </a:r>
          </a:p>
          <a:p>
            <a:pPr marL="176213" indent="-87313">
              <a:defRPr/>
            </a:pPr>
            <a:r>
              <a:rPr lang="en-US" sz="1000" dirty="0">
                <a:solidFill>
                  <a:schemeClr val="tx2"/>
                </a:solidFill>
                <a:latin typeface="Helvetica"/>
              </a:rPr>
              <a:t>Standing army, escal’n burn</a:t>
            </a:r>
          </a:p>
          <a:p>
            <a:pPr marL="176213" indent="-87313">
              <a:defRPr/>
            </a:pPr>
            <a:r>
              <a:rPr lang="en-US" sz="1000" dirty="0">
                <a:solidFill>
                  <a:schemeClr val="tx2"/>
                </a:solidFill>
                <a:latin typeface="Helvetica"/>
              </a:rPr>
              <a:t>Mitigation &amp;response plans</a:t>
            </a:r>
          </a:p>
        </p:txBody>
      </p:sp>
      <p:cxnSp>
        <p:nvCxnSpPr>
          <p:cNvPr id="17" name="Straight Connector 22"/>
          <p:cNvCxnSpPr>
            <a:stCxn id="10" idx="2"/>
            <a:endCxn id="7" idx="0"/>
          </p:cNvCxnSpPr>
          <p:nvPr/>
        </p:nvCxnSpPr>
        <p:spPr bwMode="auto">
          <a:xfrm rot="16200000" flipH="1">
            <a:off x="2908251" y="4117151"/>
            <a:ext cx="434105" cy="1333856"/>
          </a:xfrm>
          <a:prstGeom prst="bentConnector3">
            <a:avLst>
              <a:gd name="adj1" fmla="val 50000"/>
            </a:avLst>
          </a:prstGeom>
          <a:ln w="28575" cmpd="sng">
            <a:solidFill>
              <a:schemeClr val="tx2"/>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8" name="Straight Connector 22"/>
          <p:cNvCxnSpPr>
            <a:stCxn id="10" idx="2"/>
            <a:endCxn id="6" idx="0"/>
          </p:cNvCxnSpPr>
          <p:nvPr/>
        </p:nvCxnSpPr>
        <p:spPr bwMode="auto">
          <a:xfrm rot="5400000">
            <a:off x="1636931" y="4179687"/>
            <a:ext cx="434104" cy="1208784"/>
          </a:xfrm>
          <a:prstGeom prst="bentConnector3">
            <a:avLst>
              <a:gd name="adj1" fmla="val 50000"/>
            </a:avLst>
          </a:prstGeom>
          <a:ln w="28575" cmpd="sng">
            <a:solidFill>
              <a:schemeClr val="tx2"/>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9" name="Straight Connector 22"/>
          <p:cNvCxnSpPr>
            <a:stCxn id="15" idx="2"/>
            <a:endCxn id="10" idx="0"/>
          </p:cNvCxnSpPr>
          <p:nvPr/>
        </p:nvCxnSpPr>
        <p:spPr bwMode="auto">
          <a:xfrm rot="16200000" flipH="1">
            <a:off x="1606881" y="2635532"/>
            <a:ext cx="494205" cy="1208784"/>
          </a:xfrm>
          <a:prstGeom prst="bentConnector3">
            <a:avLst>
              <a:gd name="adj1" fmla="val 50000"/>
            </a:avLst>
          </a:prstGeom>
          <a:ln w="28575" cmpd="sng">
            <a:solidFill>
              <a:schemeClr val="tx2"/>
            </a:solidFill>
            <a:prstDash val="solid"/>
            <a:tailEnd type="triangle" w="lg" len="lg"/>
          </a:ln>
        </p:spPr>
        <p:style>
          <a:lnRef idx="2">
            <a:schemeClr val="accent1"/>
          </a:lnRef>
          <a:fillRef idx="0">
            <a:schemeClr val="accent1"/>
          </a:fillRef>
          <a:effectRef idx="1">
            <a:schemeClr val="accent1"/>
          </a:effectRef>
          <a:fontRef idx="minor">
            <a:schemeClr val="tx1"/>
          </a:fontRef>
        </p:style>
      </p:cxnSp>
      <p:grpSp>
        <p:nvGrpSpPr>
          <p:cNvPr id="20" name="Group 19"/>
          <p:cNvGrpSpPr/>
          <p:nvPr/>
        </p:nvGrpSpPr>
        <p:grpSpPr>
          <a:xfrm>
            <a:off x="5633832" y="2019464"/>
            <a:ext cx="3258856" cy="4191917"/>
            <a:chOff x="5633832" y="2071761"/>
            <a:chExt cx="3258856" cy="4191917"/>
          </a:xfrm>
        </p:grpSpPr>
        <p:sp>
          <p:nvSpPr>
            <p:cNvPr id="21" name="Rectangle 20"/>
            <p:cNvSpPr/>
            <p:nvPr/>
          </p:nvSpPr>
          <p:spPr>
            <a:xfrm>
              <a:off x="5633832" y="2071761"/>
              <a:ext cx="3258856" cy="4191917"/>
            </a:xfrm>
            <a:prstGeom prst="rect">
              <a:avLst/>
            </a:prstGeom>
            <a:solidFill>
              <a:schemeClr val="bg1">
                <a:lumMod val="95000"/>
              </a:schemeClr>
            </a:solidFill>
            <a:ln>
              <a:solidFill>
                <a:schemeClr val="bg1">
                  <a:lumMod val="50000"/>
                </a:schemeClr>
              </a:solidFill>
            </a:ln>
            <a:effectLst>
              <a:outerShdw blurRad="63500" dist="63500" dir="18900000" algn="tl" rotWithShape="0">
                <a:srgbClr val="000000">
                  <a:alpha val="43000"/>
                </a:srgbClr>
              </a:outerShdw>
            </a:effectLst>
          </p:spPr>
          <p:txBody>
            <a:bodyPr wrap="square">
              <a:spAutoFit/>
            </a:bodyPr>
            <a:lstStyle/>
            <a:p>
              <a:pPr>
                <a:lnSpc>
                  <a:spcPct val="90000"/>
                </a:lnSpc>
                <a:buClr>
                  <a:schemeClr val="accent2"/>
                </a:buClr>
              </a:pPr>
              <a:r>
                <a:rPr lang="en-US" sz="1600" b="1" dirty="0">
                  <a:solidFill>
                    <a:srgbClr val="A0282E"/>
                  </a:solidFill>
                  <a:latin typeface="Helvetica"/>
                  <a:cs typeface="Helvetica"/>
                </a:rPr>
                <a:t>For each iteration of risk MC:</a:t>
              </a:r>
            </a:p>
            <a:p>
              <a:pPr marL="342900" indent="-255588">
                <a:spcBef>
                  <a:spcPts val="1200"/>
                </a:spcBef>
                <a:buFont typeface="+mj-lt"/>
                <a:buAutoNum type="arabicPeriod"/>
              </a:pPr>
              <a:r>
                <a:rPr lang="en-US" sz="1400" dirty="0">
                  <a:latin typeface="Helvetica"/>
                  <a:cs typeface="Helvetica"/>
                </a:rPr>
                <a:t>Risks do / don’t happen according to estimated probability</a:t>
              </a:r>
            </a:p>
            <a:p>
              <a:pPr marL="342900" indent="-255588">
                <a:spcBef>
                  <a:spcPts val="1200"/>
                </a:spcBef>
                <a:buFont typeface="+mj-lt"/>
                <a:buAutoNum type="arabicPeriod"/>
              </a:pPr>
              <a:r>
                <a:rPr lang="en-US" sz="1400" dirty="0">
                  <a:latin typeface="Helvetica"/>
                  <a:cs typeface="Helvetica"/>
                </a:rPr>
                <a:t>If risk happens, choose cost and schedule impacts from p.d.f. (usually a triangle function)</a:t>
              </a:r>
            </a:p>
            <a:p>
              <a:pPr marL="342900" indent="-255588">
                <a:spcBef>
                  <a:spcPts val="12000"/>
                </a:spcBef>
                <a:buFont typeface="+mj-lt"/>
                <a:buAutoNum type="arabicPeriod"/>
              </a:pPr>
              <a:r>
                <a:rPr lang="en-US" sz="1400" dirty="0">
                  <a:latin typeface="Helvetica"/>
                  <a:cs typeface="Helvetica"/>
                </a:rPr>
                <a:t>Update RLS (costs and delays)</a:t>
              </a:r>
            </a:p>
            <a:p>
              <a:pPr marL="342900" indent="-255588">
                <a:spcBef>
                  <a:spcPts val="1200"/>
                </a:spcBef>
                <a:buFont typeface="+mj-lt"/>
                <a:buAutoNum type="arabicPeriod"/>
              </a:pPr>
              <a:r>
                <a:rPr lang="en-US" sz="1400" dirty="0">
                  <a:latin typeface="Helvetica"/>
                  <a:cs typeface="Helvetica"/>
                </a:rPr>
                <a:t>Re-compute entire schedule </a:t>
              </a:r>
            </a:p>
            <a:p>
              <a:pPr marL="342900" indent="-255588">
                <a:spcBef>
                  <a:spcPts val="1200"/>
                </a:spcBef>
                <a:buFont typeface="+mj-lt"/>
                <a:buAutoNum type="arabicPeriod"/>
              </a:pPr>
              <a:r>
                <a:rPr lang="en-US" sz="1400" dirty="0">
                  <a:latin typeface="Helvetica"/>
                  <a:cs typeface="Helvetica"/>
                </a:rPr>
                <a:t>Determine cost and finish dates</a:t>
              </a:r>
            </a:p>
          </p:txBody>
        </p:sp>
        <p:cxnSp>
          <p:nvCxnSpPr>
            <p:cNvPr id="22" name="Straight Connector 21"/>
            <p:cNvCxnSpPr/>
            <p:nvPr/>
          </p:nvCxnSpPr>
          <p:spPr>
            <a:xfrm>
              <a:off x="6397090" y="4077170"/>
              <a:ext cx="0" cy="702671"/>
            </a:xfrm>
            <a:prstGeom prst="line">
              <a:avLst/>
            </a:prstGeom>
            <a:ln>
              <a:solidFill>
                <a:schemeClr val="tx2"/>
              </a:solidFill>
              <a:headEnd type="triangle" w="lg" len="lg"/>
              <a:tailEnd type="none"/>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6395958" y="4779841"/>
              <a:ext cx="1737292" cy="0"/>
            </a:xfrm>
            <a:prstGeom prst="line">
              <a:avLst/>
            </a:prstGeom>
            <a:ln>
              <a:solidFill>
                <a:schemeClr val="tx2"/>
              </a:solidFill>
              <a:headEnd type="triangle" w="lg" len="lg"/>
              <a:tailEnd type="none"/>
            </a:ln>
            <a:effectLst/>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5951790" y="3822061"/>
              <a:ext cx="889987" cy="276999"/>
            </a:xfrm>
            <a:prstGeom prst="rect">
              <a:avLst/>
            </a:prstGeom>
          </p:spPr>
          <p:txBody>
            <a:bodyPr wrap="none">
              <a:spAutoFit/>
            </a:bodyPr>
            <a:lstStyle/>
            <a:p>
              <a:r>
                <a:rPr lang="en-US" sz="1200" b="1" dirty="0">
                  <a:solidFill>
                    <a:schemeClr val="tx2"/>
                  </a:solidFill>
                </a:rPr>
                <a:t>Probability</a:t>
              </a:r>
            </a:p>
          </p:txBody>
        </p:sp>
        <p:sp>
          <p:nvSpPr>
            <p:cNvPr id="25" name="Rectangle 24"/>
            <p:cNvSpPr/>
            <p:nvPr/>
          </p:nvSpPr>
          <p:spPr>
            <a:xfrm>
              <a:off x="8075280" y="4619142"/>
              <a:ext cx="627170" cy="276999"/>
            </a:xfrm>
            <a:prstGeom prst="rect">
              <a:avLst/>
            </a:prstGeom>
          </p:spPr>
          <p:txBody>
            <a:bodyPr wrap="none">
              <a:spAutoFit/>
            </a:bodyPr>
            <a:lstStyle/>
            <a:p>
              <a:r>
                <a:rPr lang="en-US" sz="1200" b="1" dirty="0">
                  <a:solidFill>
                    <a:schemeClr val="tx2"/>
                  </a:solidFill>
                </a:rPr>
                <a:t>Impact</a:t>
              </a:r>
            </a:p>
          </p:txBody>
        </p:sp>
        <p:cxnSp>
          <p:nvCxnSpPr>
            <p:cNvPr id="26" name="Straight Connector 25"/>
            <p:cNvCxnSpPr/>
            <p:nvPr/>
          </p:nvCxnSpPr>
          <p:spPr>
            <a:xfrm flipV="1">
              <a:off x="6674456" y="4045712"/>
              <a:ext cx="381687" cy="734129"/>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flipV="1">
              <a:off x="7056143" y="4045712"/>
              <a:ext cx="836133" cy="742531"/>
            </a:xfrm>
            <a:prstGeom prst="line">
              <a:avLst/>
            </a:prstGeom>
            <a:ln>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a:off x="7048930" y="3883104"/>
              <a:ext cx="7214" cy="905139"/>
            </a:xfrm>
            <a:prstGeom prst="line">
              <a:avLst/>
            </a:prstGeom>
            <a:ln w="12700">
              <a:solidFill>
                <a:schemeClr val="tx2">
                  <a:lumMod val="60000"/>
                  <a:lumOff val="40000"/>
                </a:schemeClr>
              </a:solidFill>
              <a:prstDash val="sysDash"/>
              <a:headEnd type="none" w="lg" len="lg"/>
              <a:tailEnd type="none"/>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215211" y="4045712"/>
              <a:ext cx="451" cy="329835"/>
            </a:xfrm>
            <a:prstGeom prst="line">
              <a:avLst/>
            </a:prstGeom>
            <a:ln w="12700">
              <a:solidFill>
                <a:srgbClr val="008000"/>
              </a:solidFill>
              <a:prstDash val="sysDash"/>
              <a:headEnd type="none" w="lg" len="lg"/>
              <a:tailEnd type="none"/>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7892276" y="4577380"/>
              <a:ext cx="0" cy="300543"/>
            </a:xfrm>
            <a:prstGeom prst="line">
              <a:avLst/>
            </a:prstGeom>
            <a:ln w="12700">
              <a:solidFill>
                <a:schemeClr val="tx2">
                  <a:lumMod val="60000"/>
                  <a:lumOff val="40000"/>
                </a:schemeClr>
              </a:solidFill>
              <a:prstDash val="sysDash"/>
              <a:headEnd type="none" w="lg" len="lg"/>
              <a:tailEnd type="none"/>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6674456" y="4577380"/>
              <a:ext cx="0" cy="300543"/>
            </a:xfrm>
            <a:prstGeom prst="line">
              <a:avLst/>
            </a:prstGeom>
            <a:ln w="12700">
              <a:solidFill>
                <a:schemeClr val="tx2">
                  <a:lumMod val="60000"/>
                  <a:lumOff val="40000"/>
                </a:schemeClr>
              </a:solidFill>
              <a:prstDash val="sysDash"/>
              <a:headEnd type="none" w="lg" len="lg"/>
              <a:tailEnd type="none"/>
            </a:ln>
            <a:effectLst/>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6522703" y="4348426"/>
              <a:ext cx="289029" cy="215444"/>
            </a:xfrm>
            <a:prstGeom prst="rect">
              <a:avLst/>
            </a:prstGeom>
          </p:spPr>
          <p:txBody>
            <a:bodyPr wrap="none" lIns="0" tIns="0" rIns="0" bIns="0" anchor="t" anchorCtr="0">
              <a:noAutofit/>
            </a:bodyPr>
            <a:lstStyle/>
            <a:p>
              <a:r>
                <a:rPr lang="en-US" sz="1200" b="1" dirty="0">
                  <a:solidFill>
                    <a:schemeClr val="tx2">
                      <a:lumMod val="60000"/>
                      <a:lumOff val="40000"/>
                    </a:schemeClr>
                  </a:solidFill>
                </a:rPr>
                <a:t>Min</a:t>
              </a:r>
            </a:p>
          </p:txBody>
        </p:sp>
        <p:sp>
          <p:nvSpPr>
            <p:cNvPr id="33" name="Rectangle 32"/>
            <p:cNvSpPr/>
            <p:nvPr/>
          </p:nvSpPr>
          <p:spPr>
            <a:xfrm>
              <a:off x="6563844" y="4813511"/>
              <a:ext cx="1064987" cy="473976"/>
            </a:xfrm>
            <a:prstGeom prst="rect">
              <a:avLst/>
            </a:prstGeom>
          </p:spPr>
          <p:txBody>
            <a:bodyPr wrap="none" lIns="0" tIns="0" rIns="0" bIns="0" anchor="t" anchorCtr="0">
              <a:noAutofit/>
            </a:bodyPr>
            <a:lstStyle/>
            <a:p>
              <a:pPr algn="ctr">
                <a:lnSpc>
                  <a:spcPct val="80000"/>
                </a:lnSpc>
              </a:pPr>
              <a:r>
                <a:rPr lang="en-US" sz="1200" b="1" dirty="0">
                  <a:solidFill>
                    <a:schemeClr val="tx2">
                      <a:lumMod val="60000"/>
                      <a:lumOff val="40000"/>
                    </a:schemeClr>
                  </a:solidFill>
                </a:rPr>
                <a:t>Likely</a:t>
              </a:r>
            </a:p>
            <a:p>
              <a:pPr algn="ctr">
                <a:lnSpc>
                  <a:spcPct val="80000"/>
                </a:lnSpc>
              </a:pPr>
              <a:r>
                <a:rPr lang="en-US" sz="1100" dirty="0">
                  <a:solidFill>
                    <a:schemeClr val="tx2">
                      <a:lumMod val="60000"/>
                      <a:lumOff val="40000"/>
                    </a:schemeClr>
                  </a:solidFill>
                </a:rPr>
                <a:t>(point estimate)</a:t>
              </a:r>
            </a:p>
          </p:txBody>
        </p:sp>
        <p:sp>
          <p:nvSpPr>
            <p:cNvPr id="34" name="Rectangle 33"/>
            <p:cNvSpPr/>
            <p:nvPr/>
          </p:nvSpPr>
          <p:spPr>
            <a:xfrm>
              <a:off x="7731792" y="4343350"/>
              <a:ext cx="320601" cy="215444"/>
            </a:xfrm>
            <a:prstGeom prst="rect">
              <a:avLst/>
            </a:prstGeom>
          </p:spPr>
          <p:txBody>
            <a:bodyPr wrap="none" lIns="0" tIns="0" rIns="0" bIns="0" anchor="t" anchorCtr="0">
              <a:noAutofit/>
            </a:bodyPr>
            <a:lstStyle/>
            <a:p>
              <a:r>
                <a:rPr lang="en-US" sz="1200" b="1" dirty="0">
                  <a:solidFill>
                    <a:schemeClr val="tx2">
                      <a:lumMod val="60000"/>
                      <a:lumOff val="40000"/>
                    </a:schemeClr>
                  </a:solidFill>
                </a:rPr>
                <a:t>Max</a:t>
              </a:r>
            </a:p>
          </p:txBody>
        </p:sp>
        <p:sp>
          <p:nvSpPr>
            <p:cNvPr id="35" name="Rectangle 34"/>
            <p:cNvSpPr/>
            <p:nvPr/>
          </p:nvSpPr>
          <p:spPr>
            <a:xfrm>
              <a:off x="7016174" y="3804815"/>
              <a:ext cx="555185" cy="276999"/>
            </a:xfrm>
            <a:prstGeom prst="rect">
              <a:avLst/>
            </a:prstGeom>
          </p:spPr>
          <p:txBody>
            <a:bodyPr wrap="none">
              <a:spAutoFit/>
            </a:bodyPr>
            <a:lstStyle/>
            <a:p>
              <a:r>
                <a:rPr lang="en-US" sz="1200" b="1" dirty="0">
                  <a:solidFill>
                    <a:srgbClr val="008000"/>
                  </a:solidFill>
                </a:rPr>
                <a:t>Mean</a:t>
              </a:r>
            </a:p>
          </p:txBody>
        </p:sp>
      </p:grpSp>
    </p:spTree>
    <p:extLst>
      <p:ext uri="{BB962C8B-B14F-4D97-AF65-F5344CB8AC3E}">
        <p14:creationId xmlns:p14="http://schemas.microsoft.com/office/powerpoint/2010/main" val="1528863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28505-7AC1-495F-B393-C43116E21148}"/>
              </a:ext>
            </a:extLst>
          </p:cNvPr>
          <p:cNvSpPr>
            <a:spLocks noGrp="1"/>
          </p:cNvSpPr>
          <p:nvPr>
            <p:ph type="title"/>
          </p:nvPr>
        </p:nvSpPr>
        <p:spPr/>
        <p:txBody>
          <a:bodyPr/>
          <a:lstStyle/>
          <a:p>
            <a:r>
              <a:rPr lang="en-US" dirty="0"/>
              <a:t>Review Charge</a:t>
            </a:r>
          </a:p>
        </p:txBody>
      </p:sp>
      <p:sp>
        <p:nvSpPr>
          <p:cNvPr id="4" name="Date Placeholder 3">
            <a:extLst>
              <a:ext uri="{FF2B5EF4-FFF2-40B4-BE49-F238E27FC236}">
                <a16:creationId xmlns:a16="http://schemas.microsoft.com/office/drawing/2014/main" id="{30A78FC4-FBB4-4DB0-B712-21B90A0C96E9}"/>
              </a:ext>
            </a:extLst>
          </p:cNvPr>
          <p:cNvSpPr>
            <a:spLocks noGrp="1"/>
          </p:cNvSpPr>
          <p:nvPr>
            <p:ph type="dt" sz="half" idx="10"/>
          </p:nvPr>
        </p:nvSpPr>
        <p:spPr/>
        <p:txBody>
          <a:bodyPr/>
          <a:lstStyle/>
          <a:p>
            <a:fld id="{7D201EB0-64B4-457B-89FC-D6BF1871FF3A}" type="datetime1">
              <a:rPr lang="en-US" altLang="en-US" smtClean="0"/>
              <a:t>12/3/2018</a:t>
            </a:fld>
            <a:endParaRPr lang="en-US" altLang="en-US" dirty="0"/>
          </a:p>
        </p:txBody>
      </p:sp>
      <p:sp>
        <p:nvSpPr>
          <p:cNvPr id="5" name="Slide Number Placeholder 4">
            <a:extLst>
              <a:ext uri="{FF2B5EF4-FFF2-40B4-BE49-F238E27FC236}">
                <a16:creationId xmlns:a16="http://schemas.microsoft.com/office/drawing/2014/main" id="{0653838C-64D3-4C5E-9F15-9CC3EB01D12D}"/>
              </a:ext>
            </a:extLst>
          </p:cNvPr>
          <p:cNvSpPr>
            <a:spLocks noGrp="1"/>
          </p:cNvSpPr>
          <p:nvPr>
            <p:ph type="sldNum" sz="quarter" idx="12"/>
          </p:nvPr>
        </p:nvSpPr>
        <p:spPr/>
        <p:txBody>
          <a:bodyPr/>
          <a:lstStyle/>
          <a:p>
            <a:fld id="{D4078CA2-75EA-4F42-B0AF-FB0975373545}" type="slidenum">
              <a:rPr lang="en-US" altLang="en-US" smtClean="0"/>
              <a:pPr/>
              <a:t>2</a:t>
            </a:fld>
            <a:endParaRPr lang="en-US" altLang="en-US" dirty="0"/>
          </a:p>
        </p:txBody>
      </p:sp>
      <p:sp>
        <p:nvSpPr>
          <p:cNvPr id="6" name="Content Placeholder 1">
            <a:extLst>
              <a:ext uri="{FF2B5EF4-FFF2-40B4-BE49-F238E27FC236}">
                <a16:creationId xmlns:a16="http://schemas.microsoft.com/office/drawing/2014/main" id="{DB1ED28A-F74A-448D-B652-AE42E06FCBD4}"/>
              </a:ext>
            </a:extLst>
          </p:cNvPr>
          <p:cNvSpPr txBox="1">
            <a:spLocks/>
          </p:cNvSpPr>
          <p:nvPr/>
        </p:nvSpPr>
        <p:spPr>
          <a:xfrm>
            <a:off x="222250" y="1100570"/>
            <a:ext cx="8672513" cy="5059363"/>
          </a:xfrm>
          <a:prstGeom prst="rect">
            <a:avLst/>
          </a:prstGeom>
        </p:spPr>
        <p:txBody>
          <a:bodyPr lIns="0" tIns="0" rIns="0" bIns="0">
            <a:normAutofit/>
          </a:bodyPr>
          <a:lstStyle>
            <a:lvl1pPr marL="342900" indent="-342900" algn="l" defTabSz="457200" rtl="0" eaLnBrk="1" fontAlgn="base" hangingPunct="1">
              <a:spcBef>
                <a:spcPts val="1200"/>
              </a:spcBef>
              <a:spcAft>
                <a:spcPct val="0"/>
              </a:spcAft>
              <a:buFont typeface="Arial" charset="0"/>
              <a:buChar char="•"/>
              <a:defRPr sz="2400" kern="1200">
                <a:solidFill>
                  <a:srgbClr val="404040"/>
                </a:solidFill>
                <a:latin typeface="Helvetica"/>
                <a:ea typeface="Geneva" charset="0"/>
                <a:cs typeface="ＭＳ Ｐゴシック" charset="0"/>
              </a:defRPr>
            </a:lvl1pPr>
            <a:lvl2pPr marL="742950" indent="-285750" algn="l" defTabSz="457200" rtl="0" eaLnBrk="1" fontAlgn="base" hangingPunct="1">
              <a:spcBef>
                <a:spcPts val="200"/>
              </a:spcBef>
              <a:spcAft>
                <a:spcPct val="0"/>
              </a:spcAft>
              <a:buFont typeface="Arial" charset="0"/>
              <a:buChar char="–"/>
              <a:defRPr sz="2200" kern="1200">
                <a:solidFill>
                  <a:srgbClr val="404040"/>
                </a:solidFill>
                <a:latin typeface="Helvetica"/>
                <a:ea typeface="ＭＳ Ｐゴシック" charset="0"/>
                <a:cs typeface="ＭＳ Ｐゴシック" charset="0"/>
              </a:defRPr>
            </a:lvl2pPr>
            <a:lvl3pPr marL="1143000" indent="-228600" algn="l" defTabSz="457200" rtl="0" eaLnBrk="1" fontAlgn="base" hangingPunct="1">
              <a:spcBef>
                <a:spcPts val="0"/>
              </a:spcBef>
              <a:spcAft>
                <a:spcPct val="0"/>
              </a:spcAft>
              <a:buFont typeface="Arial" charset="0"/>
              <a:buChar char="•"/>
              <a:defRPr sz="2000" kern="1200">
                <a:solidFill>
                  <a:srgbClr val="404040"/>
                </a:solidFill>
                <a:latin typeface="Helvetica"/>
                <a:ea typeface="ＭＳ Ｐゴシック" charset="0"/>
                <a:cs typeface="ＭＳ Ｐゴシック" charset="0"/>
              </a:defRPr>
            </a:lvl3pPr>
            <a:lvl4pPr marL="1600200" indent="-228600" algn="l" defTabSz="457200" rtl="0" eaLnBrk="1" fontAlgn="base" hangingPunct="1">
              <a:spcBef>
                <a:spcPts val="0"/>
              </a:spcBef>
              <a:spcAft>
                <a:spcPct val="0"/>
              </a:spcAft>
              <a:buFont typeface="Arial" charset="0"/>
              <a:buChar char="–"/>
              <a:defRPr sz="1800" kern="1200">
                <a:solidFill>
                  <a:srgbClr val="404040"/>
                </a:solidFill>
                <a:latin typeface="Helvetica"/>
                <a:ea typeface="ＭＳ Ｐゴシック" charset="0"/>
                <a:cs typeface="ＭＳ Ｐゴシック" charset="0"/>
              </a:defRPr>
            </a:lvl4pPr>
            <a:lvl5pPr marL="2057400" indent="-228600" algn="l" defTabSz="457200" rtl="0" eaLnBrk="1" fontAlgn="base" hangingPunct="1">
              <a:spcBef>
                <a:spcPts val="0"/>
              </a:spcBef>
              <a:spcAft>
                <a:spcPct val="0"/>
              </a:spcAft>
              <a:buFont typeface="Arial"/>
              <a:buChar char="•"/>
              <a:defRPr sz="1800" kern="1200">
                <a:solidFill>
                  <a:srgbClr val="40404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spcBef>
                <a:spcPts val="600"/>
              </a:spcBef>
              <a:buFont typeface="Arial" charset="0"/>
              <a:buAutoNum type="arabicPeriod"/>
            </a:pPr>
            <a:r>
              <a:rPr lang="en-US" sz="1800" dirty="0"/>
              <a:t>Is the project making adequate technical progress to ensure that the completed project will perform as planned and meet the key performance parameters? </a:t>
            </a:r>
          </a:p>
          <a:p>
            <a:pPr marL="457200" indent="-457200">
              <a:spcBef>
                <a:spcPts val="600"/>
              </a:spcBef>
              <a:buFont typeface="Arial" charset="0"/>
              <a:buAutoNum type="arabicPeriod"/>
            </a:pPr>
            <a:r>
              <a:rPr lang="en-US" sz="1800" dirty="0"/>
              <a:t>Will execution of PIP-II design plans and planned R&amp;D program activities ensure most major technical risks will be appropriately mitigated or retired prior to CD-3? </a:t>
            </a:r>
          </a:p>
          <a:p>
            <a:pPr marL="457200" indent="-457200">
              <a:spcBef>
                <a:spcPts val="600"/>
              </a:spcBef>
              <a:buFont typeface="Arial" charset="0"/>
              <a:buAutoNum type="arabicPeriod"/>
            </a:pPr>
            <a:r>
              <a:rPr lang="en-US" sz="1800" dirty="0"/>
              <a:t>Has the project made adequate progress on its resource-loaded schedule to complete it by the time of CD-2? </a:t>
            </a:r>
          </a:p>
          <a:p>
            <a:pPr marL="457200" indent="-457200">
              <a:spcBef>
                <a:spcPts val="600"/>
              </a:spcBef>
              <a:buFont typeface="Arial" charset="0"/>
              <a:buAutoNum type="arabicPeriod"/>
            </a:pPr>
            <a:r>
              <a:rPr lang="en-US" sz="1800" dirty="0"/>
              <a:t>Are preparations for defining, documenting, and managing the international in-kind contributions suitable to ensure their timely delivery and technical fidelity? </a:t>
            </a:r>
          </a:p>
          <a:p>
            <a:pPr marL="457200" indent="-457200">
              <a:spcBef>
                <a:spcPts val="600"/>
              </a:spcBef>
              <a:buFont typeface="Arial" charset="0"/>
              <a:buAutoNum type="arabicPeriod"/>
            </a:pPr>
            <a:r>
              <a:rPr lang="en-US" sz="1800" dirty="0"/>
              <a:t>Is the proposed CD-2 timeline reasonable and consistent with the current project status? </a:t>
            </a:r>
          </a:p>
          <a:p>
            <a:pPr marL="457200" indent="-457200">
              <a:spcBef>
                <a:spcPts val="600"/>
              </a:spcBef>
              <a:buFont typeface="Arial" charset="0"/>
              <a:buAutoNum type="arabicPeriod"/>
            </a:pPr>
            <a:r>
              <a:rPr lang="en-US" sz="1800" dirty="0"/>
              <a:t>Is ESH&amp;Q being handled appropriately? </a:t>
            </a:r>
          </a:p>
          <a:p>
            <a:pPr marL="457200" indent="-457200">
              <a:spcBef>
                <a:spcPts val="600"/>
              </a:spcBef>
              <a:buFont typeface="Arial" charset="0"/>
              <a:buAutoNum type="arabicPeriod"/>
            </a:pPr>
            <a:r>
              <a:rPr lang="en-US" sz="1800" dirty="0"/>
              <a:t>Are the proposed risk mitigation strategies reasonable and are the proposed contingencies acceptable? </a:t>
            </a:r>
          </a:p>
          <a:p>
            <a:pPr marL="457200" indent="-457200">
              <a:spcBef>
                <a:spcPts val="600"/>
              </a:spcBef>
              <a:buFont typeface="Arial" charset="0"/>
              <a:buAutoNum type="arabicPeriod"/>
            </a:pPr>
            <a:r>
              <a:rPr lang="en-US" sz="1800" dirty="0"/>
              <a:t>Has the project satisfactorily responded to the recommendations from previous reviews? </a:t>
            </a:r>
          </a:p>
          <a:p>
            <a:pPr marL="457200" indent="-457200">
              <a:spcBef>
                <a:spcPts val="600"/>
              </a:spcBef>
              <a:buFont typeface="Arial" charset="0"/>
              <a:buAutoNum type="arabicPeriod"/>
            </a:pPr>
            <a:r>
              <a:rPr lang="en-US" sz="1800" dirty="0"/>
              <a:t>Are there any other significant issues that require HEP or project’s attention? </a:t>
            </a:r>
          </a:p>
          <a:p>
            <a:pPr marL="457200" indent="-457200">
              <a:buFont typeface="Arial" charset="0"/>
              <a:buAutoNum type="arabicPeriod"/>
            </a:pPr>
            <a:endParaRPr lang="en-US" sz="2000" dirty="0"/>
          </a:p>
        </p:txBody>
      </p:sp>
      <p:sp>
        <p:nvSpPr>
          <p:cNvPr id="7" name="Rectangle: Rounded Corners 6">
            <a:extLst>
              <a:ext uri="{FF2B5EF4-FFF2-40B4-BE49-F238E27FC236}">
                <a16:creationId xmlns:a16="http://schemas.microsoft.com/office/drawing/2014/main" id="{D705BA3F-813B-4CB3-85D2-020FD59A6AEA}"/>
              </a:ext>
            </a:extLst>
          </p:cNvPr>
          <p:cNvSpPr/>
          <p:nvPr/>
        </p:nvSpPr>
        <p:spPr>
          <a:xfrm>
            <a:off x="84221" y="1636295"/>
            <a:ext cx="8939463" cy="641739"/>
          </a:xfrm>
          <a:prstGeom prst="roundRect">
            <a:avLst/>
          </a:prstGeom>
          <a:noFill/>
          <a:ln w="28575">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9D2864DD-2DF6-4CEB-9B78-ED1FFE1FA25C}"/>
              </a:ext>
            </a:extLst>
          </p:cNvPr>
          <p:cNvSpPr/>
          <p:nvPr/>
        </p:nvSpPr>
        <p:spPr>
          <a:xfrm>
            <a:off x="84220" y="4503766"/>
            <a:ext cx="8939463" cy="641739"/>
          </a:xfrm>
          <a:prstGeom prst="roundRect">
            <a:avLst/>
          </a:prstGeom>
          <a:no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5771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16D91-E84B-4B2D-9599-4DC125990963}"/>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262B2282-8051-48B0-A319-5D52F8956765}"/>
              </a:ext>
            </a:extLst>
          </p:cNvPr>
          <p:cNvSpPr>
            <a:spLocks noGrp="1"/>
          </p:cNvSpPr>
          <p:nvPr>
            <p:ph idx="1"/>
          </p:nvPr>
        </p:nvSpPr>
        <p:spPr>
          <a:xfrm>
            <a:off x="222250" y="1136318"/>
            <a:ext cx="8672513" cy="4987867"/>
          </a:xfrm>
        </p:spPr>
        <p:txBody>
          <a:bodyPr>
            <a:normAutofit/>
          </a:bodyPr>
          <a:lstStyle/>
          <a:p>
            <a:r>
              <a:rPr lang="en-US" dirty="0"/>
              <a:t>PIP-II is using </a:t>
            </a:r>
            <a:r>
              <a:rPr lang="en-US" dirty="0" err="1"/>
              <a:t>Fermilab’s</a:t>
            </a:r>
            <a:r>
              <a:rPr lang="en-US" dirty="0"/>
              <a:t> established project risk management system</a:t>
            </a:r>
          </a:p>
          <a:p>
            <a:r>
              <a:rPr lang="en-US" dirty="0"/>
              <a:t>The PIP-II project plan is informed by its risks</a:t>
            </a:r>
          </a:p>
          <a:p>
            <a:r>
              <a:rPr lang="en-US" dirty="0"/>
              <a:t>The high risks are understood and are being mitigated</a:t>
            </a:r>
          </a:p>
          <a:p>
            <a:r>
              <a:rPr lang="en-US" dirty="0"/>
              <a:t>Completion of risk analysis process is on track for June 2019 CD-2/3a ESAAB</a:t>
            </a:r>
          </a:p>
          <a:p>
            <a:endParaRPr lang="en-US" dirty="0"/>
          </a:p>
          <a:p>
            <a:endParaRPr lang="en-US" dirty="0"/>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D8AA2B98-AC56-4CD4-9891-B9DAD58128FD}"/>
              </a:ext>
            </a:extLst>
          </p:cNvPr>
          <p:cNvSpPr>
            <a:spLocks noGrp="1"/>
          </p:cNvSpPr>
          <p:nvPr>
            <p:ph type="dt" sz="half" idx="10"/>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7D201EB0-64B4-457B-89FC-D6BF1871FF3A}" type="datetime1">
              <a:rPr kumimoji="0" lang="en-US" altLang="en-US" sz="12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12/3/2018</a:t>
            </a:fld>
            <a:endParaRPr kumimoji="0" lang="en-US" altLang="en-US" sz="1200" b="0" i="0" u="none" strike="noStrike" kern="1200" cap="none" spc="0" normalizeH="0" baseline="0" noProof="0" dirty="0">
              <a:ln>
                <a:noFill/>
              </a:ln>
              <a:solidFill>
                <a:srgbClr val="004C97"/>
              </a:solidFill>
              <a:effectLst/>
              <a:uLnTx/>
              <a:uFillTx/>
              <a:latin typeface="Helvetica" charset="0"/>
            </a:endParaRPr>
          </a:p>
        </p:txBody>
      </p:sp>
      <p:sp>
        <p:nvSpPr>
          <p:cNvPr id="5" name="Slide Number Placeholder 4">
            <a:extLst>
              <a:ext uri="{FF2B5EF4-FFF2-40B4-BE49-F238E27FC236}">
                <a16:creationId xmlns:a16="http://schemas.microsoft.com/office/drawing/2014/main" id="{0CBA7453-DBEA-456A-BF75-3ABCACE38ACE}"/>
              </a:ext>
            </a:extLst>
          </p:cNvPr>
          <p:cNvSpPr>
            <a:spLocks noGrp="1"/>
          </p:cNvSpPr>
          <p:nvPr>
            <p:ph type="sldNum" sz="quarter" idx="1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D4078CA2-75EA-4F42-B0AF-FB0975373545}" type="slidenum">
              <a:rPr kumimoji="0" lang="en-US" altLang="en-US" sz="12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dirty="0">
              <a:ln>
                <a:noFill/>
              </a:ln>
              <a:solidFill>
                <a:srgbClr val="004C97"/>
              </a:solidFill>
              <a:effectLst/>
              <a:uLnTx/>
              <a:uFillTx/>
              <a:latin typeface="Helvetica" charset="0"/>
            </a:endParaRPr>
          </a:p>
        </p:txBody>
      </p:sp>
      <p:sp>
        <p:nvSpPr>
          <p:cNvPr id="6" name="TextBox 5">
            <a:extLst>
              <a:ext uri="{FF2B5EF4-FFF2-40B4-BE49-F238E27FC236}">
                <a16:creationId xmlns:a16="http://schemas.microsoft.com/office/drawing/2014/main" id="{A1061305-5FB6-4EA8-BF01-7122FC92AC90}"/>
              </a:ext>
            </a:extLst>
          </p:cNvPr>
          <p:cNvSpPr txBox="1"/>
          <p:nvPr/>
        </p:nvSpPr>
        <p:spPr>
          <a:xfrm>
            <a:off x="2695112" y="5866891"/>
            <a:ext cx="3739487" cy="461665"/>
          </a:xfrm>
          <a:prstGeom prst="rect">
            <a:avLst/>
          </a:prstGeom>
          <a:solidFill>
            <a:schemeClr val="tx1"/>
          </a:solid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FFFFFF"/>
                </a:solidFill>
                <a:effectLst/>
                <a:uLnTx/>
                <a:uFillTx/>
                <a:latin typeface="Calibri" charset="0"/>
              </a:rPr>
              <a:t>Thank you for your attention</a:t>
            </a:r>
          </a:p>
        </p:txBody>
      </p:sp>
    </p:spTree>
    <p:extLst>
      <p:ext uri="{BB962C8B-B14F-4D97-AF65-F5344CB8AC3E}">
        <p14:creationId xmlns:p14="http://schemas.microsoft.com/office/powerpoint/2010/main" val="94040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C1D9253-5941-47FD-8CBD-C1A44BA7608B}"/>
              </a:ext>
            </a:extLst>
          </p:cNvPr>
          <p:cNvSpPr>
            <a:spLocks noGrp="1"/>
          </p:cNvSpPr>
          <p:nvPr>
            <p:ph type="dt" sz="half" idx="10"/>
          </p:nvPr>
        </p:nvSpPr>
        <p:spPr/>
        <p:txBody>
          <a:bodyPr/>
          <a:lstStyle/>
          <a:p>
            <a:fld id="{7D201EB0-64B4-457B-89FC-D6BF1871FF3A}" type="datetime1">
              <a:rPr lang="en-US" altLang="en-US" smtClean="0"/>
              <a:t>12/3/2018</a:t>
            </a:fld>
            <a:endParaRPr lang="en-US" altLang="en-US" dirty="0"/>
          </a:p>
        </p:txBody>
      </p:sp>
      <p:sp>
        <p:nvSpPr>
          <p:cNvPr id="5" name="Slide Number Placeholder 4">
            <a:extLst>
              <a:ext uri="{FF2B5EF4-FFF2-40B4-BE49-F238E27FC236}">
                <a16:creationId xmlns:a16="http://schemas.microsoft.com/office/drawing/2014/main" id="{ED21A8DF-3F5B-43E8-8AFF-D69191CA38E6}"/>
              </a:ext>
            </a:extLst>
          </p:cNvPr>
          <p:cNvSpPr>
            <a:spLocks noGrp="1"/>
          </p:cNvSpPr>
          <p:nvPr>
            <p:ph type="sldNum" sz="quarter" idx="12"/>
          </p:nvPr>
        </p:nvSpPr>
        <p:spPr/>
        <p:txBody>
          <a:bodyPr/>
          <a:lstStyle/>
          <a:p>
            <a:fld id="{D4078CA2-75EA-4F42-B0AF-FB0975373545}" type="slidenum">
              <a:rPr lang="en-US" altLang="en-US" smtClean="0"/>
              <a:pPr/>
              <a:t>21</a:t>
            </a:fld>
            <a:endParaRPr lang="en-US" altLang="en-US" dirty="0"/>
          </a:p>
        </p:txBody>
      </p:sp>
      <p:sp>
        <p:nvSpPr>
          <p:cNvPr id="6" name="Title 1">
            <a:extLst>
              <a:ext uri="{FF2B5EF4-FFF2-40B4-BE49-F238E27FC236}">
                <a16:creationId xmlns:a16="http://schemas.microsoft.com/office/drawing/2014/main" id="{892A80C1-4A22-4B21-AC37-2CE7881BF32E}"/>
              </a:ext>
            </a:extLst>
          </p:cNvPr>
          <p:cNvSpPr>
            <a:spLocks noGrp="1"/>
          </p:cNvSpPr>
          <p:nvPr>
            <p:ph type="title"/>
          </p:nvPr>
        </p:nvSpPr>
        <p:spPr>
          <a:xfrm>
            <a:off x="228600" y="465691"/>
            <a:ext cx="8686800" cy="427877"/>
          </a:xfrm>
        </p:spPr>
        <p:txBody>
          <a:bodyPr/>
          <a:lstStyle/>
          <a:p>
            <a:r>
              <a:rPr lang="en-US" dirty="0"/>
              <a:t>END</a:t>
            </a:r>
          </a:p>
        </p:txBody>
      </p:sp>
    </p:spTree>
    <p:extLst>
      <p:ext uri="{BB962C8B-B14F-4D97-AF65-F5344CB8AC3E}">
        <p14:creationId xmlns:p14="http://schemas.microsoft.com/office/powerpoint/2010/main" val="4263289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5EBB5-580E-4AE6-96B7-F0E5A0053B31}"/>
              </a:ext>
            </a:extLst>
          </p:cNvPr>
          <p:cNvSpPr>
            <a:spLocks noGrp="1"/>
          </p:cNvSpPr>
          <p:nvPr>
            <p:ph type="title"/>
          </p:nvPr>
        </p:nvSpPr>
        <p:spPr/>
        <p:txBody>
          <a:bodyPr/>
          <a:lstStyle/>
          <a:p>
            <a:r>
              <a:rPr lang="en-US" dirty="0"/>
              <a:t>Risk Management at </a:t>
            </a:r>
            <a:r>
              <a:rPr lang="en-US" dirty="0" err="1"/>
              <a:t>Fermilab</a:t>
            </a:r>
            <a:endParaRPr lang="en-US" dirty="0"/>
          </a:p>
        </p:txBody>
      </p:sp>
      <p:sp>
        <p:nvSpPr>
          <p:cNvPr id="4" name="Date Placeholder 3">
            <a:extLst>
              <a:ext uri="{FF2B5EF4-FFF2-40B4-BE49-F238E27FC236}">
                <a16:creationId xmlns:a16="http://schemas.microsoft.com/office/drawing/2014/main" id="{C6409CE7-2D20-4D50-9ED3-B8572A03834A}"/>
              </a:ext>
            </a:extLst>
          </p:cNvPr>
          <p:cNvSpPr>
            <a:spLocks noGrp="1"/>
          </p:cNvSpPr>
          <p:nvPr>
            <p:ph type="dt" sz="half" idx="10"/>
          </p:nvPr>
        </p:nvSpPr>
        <p:spPr/>
        <p:txBody>
          <a:bodyPr/>
          <a:lstStyle/>
          <a:p>
            <a:fld id="{7D201EB0-64B4-457B-89FC-D6BF1871FF3A}" type="datetime1">
              <a:rPr lang="en-US" altLang="en-US" smtClean="0"/>
              <a:t>12/3/2018</a:t>
            </a:fld>
            <a:endParaRPr lang="en-US" altLang="en-US" dirty="0"/>
          </a:p>
        </p:txBody>
      </p:sp>
      <p:sp>
        <p:nvSpPr>
          <p:cNvPr id="5" name="Slide Number Placeholder 4">
            <a:extLst>
              <a:ext uri="{FF2B5EF4-FFF2-40B4-BE49-F238E27FC236}">
                <a16:creationId xmlns:a16="http://schemas.microsoft.com/office/drawing/2014/main" id="{B119078C-324D-42AD-9619-DF54CFD9DF87}"/>
              </a:ext>
            </a:extLst>
          </p:cNvPr>
          <p:cNvSpPr>
            <a:spLocks noGrp="1"/>
          </p:cNvSpPr>
          <p:nvPr>
            <p:ph type="sldNum" sz="quarter" idx="12"/>
          </p:nvPr>
        </p:nvSpPr>
        <p:spPr/>
        <p:txBody>
          <a:bodyPr/>
          <a:lstStyle/>
          <a:p>
            <a:fld id="{D4078CA2-75EA-4F42-B0AF-FB0975373545}" type="slidenum">
              <a:rPr lang="en-US" altLang="en-US" smtClean="0"/>
              <a:pPr/>
              <a:t>3</a:t>
            </a:fld>
            <a:endParaRPr lang="en-US" altLang="en-US" dirty="0"/>
          </a:p>
        </p:txBody>
      </p:sp>
      <p:sp>
        <p:nvSpPr>
          <p:cNvPr id="6" name="Content Placeholder 2">
            <a:extLst>
              <a:ext uri="{FF2B5EF4-FFF2-40B4-BE49-F238E27FC236}">
                <a16:creationId xmlns:a16="http://schemas.microsoft.com/office/drawing/2014/main" id="{7949ED3A-1F22-47BB-88E1-B91121861956}"/>
              </a:ext>
            </a:extLst>
          </p:cNvPr>
          <p:cNvSpPr>
            <a:spLocks noGrp="1"/>
          </p:cNvSpPr>
          <p:nvPr>
            <p:ph idx="1"/>
          </p:nvPr>
        </p:nvSpPr>
        <p:spPr>
          <a:xfrm>
            <a:off x="228600" y="1043046"/>
            <a:ext cx="8672513" cy="4987867"/>
          </a:xfrm>
        </p:spPr>
        <p:txBody>
          <a:bodyPr/>
          <a:lstStyle/>
          <a:p>
            <a:r>
              <a:rPr lang="en-US" b="1" u="sng" dirty="0">
                <a:hlinkClick r:id="rId2"/>
              </a:rPr>
              <a:t>Enterprise risk management</a:t>
            </a:r>
            <a:r>
              <a:rPr lang="en-US" dirty="0"/>
              <a:t> (ERM) addresses major, cross-cutting risks that may jeopardize the high-level objectives of </a:t>
            </a:r>
            <a:r>
              <a:rPr lang="en-US" dirty="0" err="1"/>
              <a:t>Fermilab</a:t>
            </a:r>
            <a:r>
              <a:rPr lang="en-US" dirty="0"/>
              <a:t>.</a:t>
            </a:r>
          </a:p>
          <a:p>
            <a:r>
              <a:rPr lang="en-US" b="1" u="sng" dirty="0">
                <a:hlinkClick r:id="rId3"/>
              </a:rPr>
              <a:t>Operations risk management</a:t>
            </a:r>
            <a:r>
              <a:rPr lang="en-US" dirty="0"/>
              <a:t> addresses risks to accelerator, experiments and facilities operations, and business processes (ES&amp;H, finance, legal, HR, IT, etc.)</a:t>
            </a:r>
          </a:p>
          <a:p>
            <a:r>
              <a:rPr lang="en-US" b="1" u="sng" dirty="0">
                <a:hlinkClick r:id="rId4"/>
              </a:rPr>
              <a:t>Project risk management</a:t>
            </a:r>
            <a:r>
              <a:rPr lang="en-US" dirty="0"/>
              <a:t> addresses technical, cost and schedule risks to DOE 413.3b projects and other major projects.   </a:t>
            </a:r>
          </a:p>
          <a:p>
            <a:endParaRPr lang="en-US" dirty="0"/>
          </a:p>
        </p:txBody>
      </p:sp>
      <p:sp>
        <p:nvSpPr>
          <p:cNvPr id="7" name="TextBox 6">
            <a:extLst>
              <a:ext uri="{FF2B5EF4-FFF2-40B4-BE49-F238E27FC236}">
                <a16:creationId xmlns:a16="http://schemas.microsoft.com/office/drawing/2014/main" id="{3D610644-CB09-4F2C-866D-79D99AC68BBD}"/>
              </a:ext>
            </a:extLst>
          </p:cNvPr>
          <p:cNvSpPr txBox="1"/>
          <p:nvPr/>
        </p:nvSpPr>
        <p:spPr>
          <a:xfrm>
            <a:off x="1031846" y="4773336"/>
            <a:ext cx="6509857" cy="830997"/>
          </a:xfrm>
          <a:prstGeom prst="rect">
            <a:avLst/>
          </a:prstGeom>
          <a:noFill/>
          <a:ln>
            <a:solidFill>
              <a:schemeClr val="tx1"/>
            </a:solidFill>
          </a:ln>
        </p:spPr>
        <p:txBody>
          <a:bodyPr wrap="square" rtlCol="0">
            <a:spAutoFit/>
          </a:bodyPr>
          <a:lstStyle/>
          <a:p>
            <a:r>
              <a:rPr lang="en-US" dirty="0"/>
              <a:t>-All above risk types reside in a common database.</a:t>
            </a:r>
          </a:p>
          <a:p>
            <a:r>
              <a:rPr lang="en-US" dirty="0"/>
              <a:t>-Risks can be transferred from one type to another.</a:t>
            </a:r>
          </a:p>
        </p:txBody>
      </p:sp>
    </p:spTree>
    <p:extLst>
      <p:ext uri="{BB962C8B-B14F-4D97-AF65-F5344CB8AC3E}">
        <p14:creationId xmlns:p14="http://schemas.microsoft.com/office/powerpoint/2010/main" val="25569805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56C14-A57B-4FA3-870A-03604E92D4A4}"/>
              </a:ext>
            </a:extLst>
          </p:cNvPr>
          <p:cNvSpPr>
            <a:spLocks noGrp="1"/>
          </p:cNvSpPr>
          <p:nvPr>
            <p:ph type="title"/>
          </p:nvPr>
        </p:nvSpPr>
        <p:spPr/>
        <p:txBody>
          <a:bodyPr/>
          <a:lstStyle/>
          <a:p>
            <a:r>
              <a:rPr lang="en-US" dirty="0"/>
              <a:t>Example Enterprise High Risks</a:t>
            </a:r>
          </a:p>
        </p:txBody>
      </p:sp>
      <p:sp>
        <p:nvSpPr>
          <p:cNvPr id="4" name="Date Placeholder 3">
            <a:extLst>
              <a:ext uri="{FF2B5EF4-FFF2-40B4-BE49-F238E27FC236}">
                <a16:creationId xmlns:a16="http://schemas.microsoft.com/office/drawing/2014/main" id="{BEAD7B9B-349E-4E10-A5CC-C1D67A0EC7A6}"/>
              </a:ext>
            </a:extLst>
          </p:cNvPr>
          <p:cNvSpPr>
            <a:spLocks noGrp="1"/>
          </p:cNvSpPr>
          <p:nvPr>
            <p:ph type="dt" sz="half" idx="10"/>
          </p:nvPr>
        </p:nvSpPr>
        <p:spPr/>
        <p:txBody>
          <a:bodyPr/>
          <a:lstStyle/>
          <a:p>
            <a:fld id="{7D201EB0-64B4-457B-89FC-D6BF1871FF3A}" type="datetime1">
              <a:rPr lang="en-US" altLang="en-US" smtClean="0"/>
              <a:t>12/3/2018</a:t>
            </a:fld>
            <a:endParaRPr lang="en-US" altLang="en-US" dirty="0"/>
          </a:p>
        </p:txBody>
      </p:sp>
      <p:sp>
        <p:nvSpPr>
          <p:cNvPr id="5" name="Slide Number Placeholder 4">
            <a:extLst>
              <a:ext uri="{FF2B5EF4-FFF2-40B4-BE49-F238E27FC236}">
                <a16:creationId xmlns:a16="http://schemas.microsoft.com/office/drawing/2014/main" id="{774BA88C-A669-412F-8671-C115170975D5}"/>
              </a:ext>
            </a:extLst>
          </p:cNvPr>
          <p:cNvSpPr>
            <a:spLocks noGrp="1"/>
          </p:cNvSpPr>
          <p:nvPr>
            <p:ph type="sldNum" sz="quarter" idx="12"/>
          </p:nvPr>
        </p:nvSpPr>
        <p:spPr/>
        <p:txBody>
          <a:bodyPr/>
          <a:lstStyle/>
          <a:p>
            <a:fld id="{D4078CA2-75EA-4F42-B0AF-FB0975373545}" type="slidenum">
              <a:rPr lang="en-US" altLang="en-US" smtClean="0"/>
              <a:pPr/>
              <a:t>4</a:t>
            </a:fld>
            <a:endParaRPr lang="en-US" altLang="en-US" dirty="0"/>
          </a:p>
        </p:txBody>
      </p:sp>
      <p:pic>
        <p:nvPicPr>
          <p:cNvPr id="6" name="Picture 5">
            <a:extLst>
              <a:ext uri="{FF2B5EF4-FFF2-40B4-BE49-F238E27FC236}">
                <a16:creationId xmlns:a16="http://schemas.microsoft.com/office/drawing/2014/main" id="{06BE09CF-B53A-455E-A55F-FCAAB6D3529B}"/>
              </a:ext>
            </a:extLst>
          </p:cNvPr>
          <p:cNvPicPr>
            <a:picLocks noChangeAspect="1"/>
          </p:cNvPicPr>
          <p:nvPr/>
        </p:nvPicPr>
        <p:blipFill>
          <a:blip r:embed="rId2"/>
          <a:stretch>
            <a:fillRect/>
          </a:stretch>
        </p:blipFill>
        <p:spPr>
          <a:xfrm>
            <a:off x="228601" y="1359568"/>
            <a:ext cx="7923391" cy="3803733"/>
          </a:xfrm>
          <a:prstGeom prst="rect">
            <a:avLst/>
          </a:prstGeom>
        </p:spPr>
      </p:pic>
    </p:spTree>
    <p:extLst>
      <p:ext uri="{BB962C8B-B14F-4D97-AF65-F5344CB8AC3E}">
        <p14:creationId xmlns:p14="http://schemas.microsoft.com/office/powerpoint/2010/main" val="198856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B3BC0-E9D8-4898-96F4-37CDBCB727E4}"/>
              </a:ext>
            </a:extLst>
          </p:cNvPr>
          <p:cNvSpPr>
            <a:spLocks noGrp="1"/>
          </p:cNvSpPr>
          <p:nvPr>
            <p:ph type="title"/>
          </p:nvPr>
        </p:nvSpPr>
        <p:spPr/>
        <p:txBody>
          <a:bodyPr/>
          <a:lstStyle/>
          <a:p>
            <a:r>
              <a:rPr lang="en-US" dirty="0"/>
              <a:t>Relevant Risk Documents</a:t>
            </a:r>
          </a:p>
        </p:txBody>
      </p:sp>
      <p:sp>
        <p:nvSpPr>
          <p:cNvPr id="4" name="Date Placeholder 3">
            <a:extLst>
              <a:ext uri="{FF2B5EF4-FFF2-40B4-BE49-F238E27FC236}">
                <a16:creationId xmlns:a16="http://schemas.microsoft.com/office/drawing/2014/main" id="{B01B1E29-D83B-4CA2-900C-A6BC88F6FA2D}"/>
              </a:ext>
            </a:extLst>
          </p:cNvPr>
          <p:cNvSpPr>
            <a:spLocks noGrp="1"/>
          </p:cNvSpPr>
          <p:nvPr>
            <p:ph type="dt" sz="half" idx="10"/>
          </p:nvPr>
        </p:nvSpPr>
        <p:spPr/>
        <p:txBody>
          <a:bodyPr/>
          <a:lstStyle/>
          <a:p>
            <a:fld id="{7D201EB0-64B4-457B-89FC-D6BF1871FF3A}" type="datetime1">
              <a:rPr lang="en-US" altLang="en-US" smtClean="0"/>
              <a:t>12/3/2018</a:t>
            </a:fld>
            <a:endParaRPr lang="en-US" altLang="en-US" dirty="0"/>
          </a:p>
        </p:txBody>
      </p:sp>
      <p:sp>
        <p:nvSpPr>
          <p:cNvPr id="5" name="Slide Number Placeholder 4">
            <a:extLst>
              <a:ext uri="{FF2B5EF4-FFF2-40B4-BE49-F238E27FC236}">
                <a16:creationId xmlns:a16="http://schemas.microsoft.com/office/drawing/2014/main" id="{C816481A-E84A-4C8E-B602-9AB334E2C1F6}"/>
              </a:ext>
            </a:extLst>
          </p:cNvPr>
          <p:cNvSpPr>
            <a:spLocks noGrp="1"/>
          </p:cNvSpPr>
          <p:nvPr>
            <p:ph type="sldNum" sz="quarter" idx="12"/>
          </p:nvPr>
        </p:nvSpPr>
        <p:spPr/>
        <p:txBody>
          <a:bodyPr/>
          <a:lstStyle/>
          <a:p>
            <a:fld id="{D4078CA2-75EA-4F42-B0AF-FB0975373545}" type="slidenum">
              <a:rPr lang="en-US" altLang="en-US" smtClean="0"/>
              <a:pPr/>
              <a:t>5</a:t>
            </a:fld>
            <a:endParaRPr lang="en-US" altLang="en-US" dirty="0"/>
          </a:p>
        </p:txBody>
      </p:sp>
      <p:pic>
        <p:nvPicPr>
          <p:cNvPr id="6" name="Picture 5">
            <a:extLst>
              <a:ext uri="{FF2B5EF4-FFF2-40B4-BE49-F238E27FC236}">
                <a16:creationId xmlns:a16="http://schemas.microsoft.com/office/drawing/2014/main" id="{A67E0EF2-C7C5-4D49-9283-CCBF9FA42FC5}"/>
              </a:ext>
            </a:extLst>
          </p:cNvPr>
          <p:cNvPicPr>
            <a:picLocks noChangeAspect="1"/>
          </p:cNvPicPr>
          <p:nvPr/>
        </p:nvPicPr>
        <p:blipFill>
          <a:blip r:embed="rId2"/>
          <a:stretch>
            <a:fillRect/>
          </a:stretch>
        </p:blipFill>
        <p:spPr>
          <a:xfrm>
            <a:off x="539866" y="985837"/>
            <a:ext cx="3467100" cy="4886325"/>
          </a:xfrm>
          <a:prstGeom prst="rect">
            <a:avLst/>
          </a:prstGeom>
          <a:ln w="25400">
            <a:solidFill>
              <a:schemeClr val="tx1"/>
            </a:solidFill>
          </a:ln>
          <a:effectLst>
            <a:outerShdw blurRad="50800" dist="50800" dir="7500000" algn="ctr" rotWithShape="0">
              <a:schemeClr val="bg1">
                <a:alpha val="0"/>
              </a:schemeClr>
            </a:outerShdw>
          </a:effectLst>
        </p:spPr>
      </p:pic>
      <p:pic>
        <p:nvPicPr>
          <p:cNvPr id="7" name="Picture 6">
            <a:extLst>
              <a:ext uri="{FF2B5EF4-FFF2-40B4-BE49-F238E27FC236}">
                <a16:creationId xmlns:a16="http://schemas.microsoft.com/office/drawing/2014/main" id="{C6EAB300-3A15-4B01-BCFF-99F77BDBACA1}"/>
              </a:ext>
            </a:extLst>
          </p:cNvPr>
          <p:cNvPicPr>
            <a:picLocks noChangeAspect="1"/>
          </p:cNvPicPr>
          <p:nvPr/>
        </p:nvPicPr>
        <p:blipFill>
          <a:blip r:embed="rId3"/>
          <a:stretch>
            <a:fillRect/>
          </a:stretch>
        </p:blipFill>
        <p:spPr>
          <a:xfrm>
            <a:off x="4404250" y="985535"/>
            <a:ext cx="3724682" cy="4886627"/>
          </a:xfrm>
          <a:prstGeom prst="rect">
            <a:avLst/>
          </a:prstGeom>
          <a:ln w="25400">
            <a:solidFill>
              <a:schemeClr val="tx1"/>
            </a:solidFill>
          </a:ln>
        </p:spPr>
      </p:pic>
    </p:spTree>
    <p:extLst>
      <p:ext uri="{BB962C8B-B14F-4D97-AF65-F5344CB8AC3E}">
        <p14:creationId xmlns:p14="http://schemas.microsoft.com/office/powerpoint/2010/main" val="2673582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sz="1600" dirty="0"/>
              <a:t>PIP-II follows the standard </a:t>
            </a:r>
            <a:r>
              <a:rPr lang="en-US" sz="1600" b="1" dirty="0"/>
              <a:t>Fermilab Risk Management Procedure</a:t>
            </a:r>
            <a:r>
              <a:rPr lang="en-US" sz="1600" dirty="0"/>
              <a:t>: </a:t>
            </a:r>
            <a:r>
              <a:rPr lang="en-US" sz="1600" dirty="0">
                <a:hlinkClick r:id="rId2"/>
              </a:rPr>
              <a:t>https://go.usa.gov/xPEm2</a:t>
            </a:r>
            <a:r>
              <a:rPr lang="en-US" sz="1600" dirty="0"/>
              <a:t>  </a:t>
            </a:r>
          </a:p>
          <a:p>
            <a:r>
              <a:rPr lang="en-US" sz="1600" b="1" dirty="0"/>
              <a:t>Project Director (PD) </a:t>
            </a:r>
            <a:r>
              <a:rPr lang="en-US" sz="1600" dirty="0"/>
              <a:t>– together with Project Manager (PM) and Risk Manager (RM):</a:t>
            </a:r>
            <a:endParaRPr lang="en-US" sz="1600" b="1" dirty="0"/>
          </a:p>
          <a:p>
            <a:pPr lvl="1"/>
            <a:r>
              <a:rPr lang="en-US" sz="1600" dirty="0"/>
              <a:t>Establishes a risk management plan, helps identify and analyze risks, monitors risks, and executes risk response plans throughout the lifecycle of the Project</a:t>
            </a:r>
          </a:p>
          <a:p>
            <a:pPr lvl="1"/>
            <a:r>
              <a:rPr lang="en-US" sz="1600" b="1" dirty="0"/>
              <a:t>PD chairs the RMB will meet ~monthly to address matters of risk </a:t>
            </a:r>
          </a:p>
          <a:p>
            <a:pPr lvl="1"/>
            <a:r>
              <a:rPr lang="en-US" sz="1600" b="1" dirty="0"/>
              <a:t>RMB membership</a:t>
            </a:r>
            <a:r>
              <a:rPr lang="en-US" sz="1600" dirty="0"/>
              <a:t> includes the PM, RM, L2s, Deputies, and others as needed (e.g. CAMs, ES&amp;H personnel, technical experts) </a:t>
            </a:r>
          </a:p>
          <a:p>
            <a:r>
              <a:rPr lang="en-US" sz="1600" b="1" dirty="0"/>
              <a:t>Project Director (PD) and Project Manager (PM)  </a:t>
            </a:r>
          </a:p>
          <a:p>
            <a:pPr lvl="1"/>
            <a:r>
              <a:rPr lang="en-US" sz="1600" dirty="0"/>
              <a:t>Assign each risk a Risk Owner – often the SME – to manage the risk</a:t>
            </a:r>
          </a:p>
          <a:p>
            <a:pPr lvl="1"/>
            <a:r>
              <a:rPr lang="en-US" sz="1600" dirty="0"/>
              <a:t>Manage risk contingency funds subject to the established change control process</a:t>
            </a:r>
          </a:p>
          <a:p>
            <a:pPr lvl="1"/>
            <a:r>
              <a:rPr lang="en-US" sz="1600" dirty="0"/>
              <a:t>Report on matters of risk to the Project oversight bodies </a:t>
            </a:r>
          </a:p>
          <a:p>
            <a:r>
              <a:rPr lang="en-US" sz="1600" b="1" dirty="0"/>
              <a:t>L2 Managers and Control Account Managers </a:t>
            </a:r>
            <a:r>
              <a:rPr lang="en-US" sz="1600" dirty="0"/>
              <a:t>(CAMs): identify risks to their subproject; assess their probabilities and impacts; and develop and execute risk mitigation and response plans. They report on risk-related issues to the RMB. </a:t>
            </a:r>
          </a:p>
          <a:p>
            <a:r>
              <a:rPr lang="en-US" sz="1600" b="1" dirty="0"/>
              <a:t>Risk Manager (RM) </a:t>
            </a:r>
            <a:r>
              <a:rPr lang="en-US" sz="1600" dirty="0"/>
              <a:t>is responsible for the Project’s risk processes, tools, training and guidance. The RM maintains the risk register and performs project-wide risk analysis using MC techniques to aggregate cost and schedule impacts for the entire Project.</a:t>
            </a:r>
          </a:p>
          <a:p>
            <a:endParaRPr lang="en-US" sz="1600" dirty="0"/>
          </a:p>
        </p:txBody>
      </p:sp>
      <p:sp>
        <p:nvSpPr>
          <p:cNvPr id="3" name="Title 2"/>
          <p:cNvSpPr>
            <a:spLocks noGrp="1"/>
          </p:cNvSpPr>
          <p:nvPr>
            <p:ph type="title"/>
          </p:nvPr>
        </p:nvSpPr>
        <p:spPr/>
        <p:txBody>
          <a:bodyPr/>
          <a:lstStyle/>
          <a:p>
            <a:r>
              <a:rPr lang="en-US" dirty="0"/>
              <a:t>PIP-II Risk Management Plan</a:t>
            </a:r>
          </a:p>
        </p:txBody>
      </p:sp>
      <p:sp>
        <p:nvSpPr>
          <p:cNvPr id="4" name="TextBox 3">
            <a:extLst>
              <a:ext uri="{FF2B5EF4-FFF2-40B4-BE49-F238E27FC236}">
                <a16:creationId xmlns:a16="http://schemas.microsoft.com/office/drawing/2014/main" id="{80CEAD17-9A12-479E-89F2-3AFC3A696B28}"/>
              </a:ext>
            </a:extLst>
          </p:cNvPr>
          <p:cNvSpPr txBox="1"/>
          <p:nvPr/>
        </p:nvSpPr>
        <p:spPr>
          <a:xfrm>
            <a:off x="7399422" y="5792688"/>
            <a:ext cx="1600199" cy="261610"/>
          </a:xfrm>
          <a:prstGeom prst="rect">
            <a:avLst/>
          </a:prstGeom>
          <a:noFill/>
          <a:ln>
            <a:solidFill>
              <a:schemeClr val="tx1"/>
            </a:solidFill>
          </a:ln>
        </p:spPr>
        <p:txBody>
          <a:bodyPr wrap="square" rtlCol="0">
            <a:spAutoFit/>
          </a:bodyPr>
          <a:lstStyle/>
          <a:p>
            <a:r>
              <a:rPr lang="en-US" sz="1100" dirty="0"/>
              <a:t>Slide from Lucas Taylor</a:t>
            </a:r>
          </a:p>
        </p:txBody>
      </p:sp>
    </p:spTree>
    <p:extLst>
      <p:ext uri="{BB962C8B-B14F-4D97-AF65-F5344CB8AC3E}">
        <p14:creationId xmlns:p14="http://schemas.microsoft.com/office/powerpoint/2010/main" val="2153963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8ED042-3331-4BC7-8951-4EAEA9A56C97}"/>
              </a:ext>
            </a:extLst>
          </p:cNvPr>
          <p:cNvSpPr>
            <a:spLocks noGrp="1"/>
          </p:cNvSpPr>
          <p:nvPr>
            <p:ph type="title"/>
          </p:nvPr>
        </p:nvSpPr>
        <p:spPr/>
        <p:txBody>
          <a:bodyPr/>
          <a:lstStyle/>
          <a:p>
            <a:r>
              <a:rPr lang="en-US" dirty="0"/>
              <a:t>Risk in the Cost Estimating Process</a:t>
            </a:r>
          </a:p>
        </p:txBody>
      </p:sp>
      <p:sp>
        <p:nvSpPr>
          <p:cNvPr id="4" name="Date Placeholder 3">
            <a:extLst>
              <a:ext uri="{FF2B5EF4-FFF2-40B4-BE49-F238E27FC236}">
                <a16:creationId xmlns:a16="http://schemas.microsoft.com/office/drawing/2014/main" id="{4F8BEFBD-C98B-4FA6-B0E7-AFCE7098FB28}"/>
              </a:ext>
            </a:extLst>
          </p:cNvPr>
          <p:cNvSpPr>
            <a:spLocks noGrp="1"/>
          </p:cNvSpPr>
          <p:nvPr>
            <p:ph type="dt" sz="half" idx="2"/>
          </p:nvPr>
        </p:nvSpPr>
        <p:spPr/>
        <p:txBody>
          <a:bodyPr/>
          <a:lstStyle/>
          <a:p>
            <a:pPr>
              <a:defRPr/>
            </a:pPr>
            <a:fld id="{1A0D1213-0DA8-4803-AFC6-6399C5B7FB0F}" type="datetime1">
              <a:rPr lang="en-US" smtClean="0"/>
              <a:t>12/3/2018</a:t>
            </a:fld>
            <a:endParaRPr lang="en-US" dirty="0"/>
          </a:p>
        </p:txBody>
      </p:sp>
      <p:sp>
        <p:nvSpPr>
          <p:cNvPr id="5" name="Slide Number Placeholder 4">
            <a:extLst>
              <a:ext uri="{FF2B5EF4-FFF2-40B4-BE49-F238E27FC236}">
                <a16:creationId xmlns:a16="http://schemas.microsoft.com/office/drawing/2014/main" id="{22E95278-081F-4BB9-8CE5-A39D7167CEDB}"/>
              </a:ext>
            </a:extLst>
          </p:cNvPr>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cxnSp>
        <p:nvCxnSpPr>
          <p:cNvPr id="6" name="Straight Connector 22">
            <a:extLst>
              <a:ext uri="{FF2B5EF4-FFF2-40B4-BE49-F238E27FC236}">
                <a16:creationId xmlns:a16="http://schemas.microsoft.com/office/drawing/2014/main" id="{E8422DC3-36A1-4C23-95F6-6164D775E52D}"/>
              </a:ext>
            </a:extLst>
          </p:cNvPr>
          <p:cNvCxnSpPr>
            <a:stCxn id="12" idx="3"/>
            <a:endCxn id="7" idx="1"/>
          </p:cNvCxnSpPr>
          <p:nvPr/>
        </p:nvCxnSpPr>
        <p:spPr bwMode="auto">
          <a:xfrm>
            <a:off x="4393355" y="3451229"/>
            <a:ext cx="362556" cy="0"/>
          </a:xfrm>
          <a:prstGeom prst="straightConnector1">
            <a:avLst/>
          </a:prstGeom>
          <a:ln w="38100" cmpd="sng">
            <a:solidFill>
              <a:srgbClr val="D50001"/>
            </a:solidFill>
            <a:tailEnd type="triangle" w="lg" len="lg"/>
          </a:ln>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B46489BA-966C-473D-BF44-4C370ED6E019}"/>
              </a:ext>
            </a:extLst>
          </p:cNvPr>
          <p:cNvSpPr/>
          <p:nvPr/>
        </p:nvSpPr>
        <p:spPr bwMode="auto">
          <a:xfrm>
            <a:off x="4755911" y="2761526"/>
            <a:ext cx="1903847" cy="1379406"/>
          </a:xfrm>
          <a:prstGeom prst="rect">
            <a:avLst/>
          </a:prstGeom>
          <a:solidFill>
            <a:srgbClr val="FDFFEA"/>
          </a:solidFill>
          <a:ln w="28575" cmpd="sng">
            <a:solidFill>
              <a:schemeClr val="accent4"/>
            </a:solidFill>
          </a:ln>
          <a:effectLst>
            <a:outerShdw blurRad="76200" dist="76200" dir="189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lIns="0" tIns="54000" rIns="0" bIns="36000" anchor="t" anchorCtr="0"/>
          <a:lstStyle/>
          <a:p>
            <a:pPr algn="ctr">
              <a:defRPr/>
            </a:pPr>
            <a:r>
              <a:rPr lang="en-US" sz="2000" b="1" dirty="0">
                <a:solidFill>
                  <a:srgbClr val="D50001"/>
                </a:solidFill>
                <a:latin typeface="Helvetica"/>
              </a:rPr>
              <a:t>Risk</a:t>
            </a:r>
            <a:endParaRPr lang="en-US" sz="1600" b="1" dirty="0">
              <a:solidFill>
                <a:srgbClr val="D50001"/>
              </a:solidFill>
              <a:latin typeface="Helvetica"/>
            </a:endParaRPr>
          </a:p>
          <a:p>
            <a:pPr algn="ctr">
              <a:defRPr/>
            </a:pPr>
            <a:r>
              <a:rPr lang="en-US" sz="1100" b="1" dirty="0">
                <a:solidFill>
                  <a:srgbClr val="D50001"/>
                </a:solidFill>
                <a:latin typeface="Helvetica"/>
              </a:rPr>
              <a:t>Assessment</a:t>
            </a:r>
            <a:endParaRPr lang="en-US" sz="1600" b="1" dirty="0">
              <a:solidFill>
                <a:srgbClr val="D50001"/>
              </a:solidFill>
              <a:latin typeface="Helvetica"/>
            </a:endParaRPr>
          </a:p>
          <a:p>
            <a:pPr marL="177800" indent="-88900">
              <a:spcBef>
                <a:spcPts val="900"/>
              </a:spcBef>
              <a:buFont typeface="Arial"/>
              <a:buChar char="•"/>
              <a:defRPr/>
            </a:pPr>
            <a:r>
              <a:rPr lang="en-US" sz="1400" dirty="0">
                <a:solidFill>
                  <a:schemeClr val="tx2"/>
                </a:solidFill>
                <a:latin typeface="Helvetica"/>
              </a:rPr>
              <a:t>Identify Risks</a:t>
            </a:r>
          </a:p>
          <a:p>
            <a:pPr marL="177800" indent="-88900">
              <a:buFont typeface="Arial"/>
              <a:buChar char="•"/>
              <a:defRPr/>
            </a:pPr>
            <a:r>
              <a:rPr lang="en-US" sz="1400" dirty="0">
                <a:solidFill>
                  <a:schemeClr val="tx2"/>
                </a:solidFill>
                <a:latin typeface="Helvetica"/>
              </a:rPr>
              <a:t>Estimate P &amp; Impacts</a:t>
            </a:r>
          </a:p>
          <a:p>
            <a:pPr marL="177800" indent="-88900">
              <a:buFont typeface="Arial"/>
              <a:buChar char="•"/>
              <a:defRPr/>
            </a:pPr>
            <a:r>
              <a:rPr lang="en-US" sz="1400" dirty="0">
                <a:solidFill>
                  <a:schemeClr val="tx2"/>
                </a:solidFill>
                <a:latin typeface="Helvetica"/>
              </a:rPr>
              <a:t>Develop Mitigations</a:t>
            </a:r>
          </a:p>
        </p:txBody>
      </p:sp>
      <p:cxnSp>
        <p:nvCxnSpPr>
          <p:cNvPr id="8" name="Straight Connector 12">
            <a:extLst>
              <a:ext uri="{FF2B5EF4-FFF2-40B4-BE49-F238E27FC236}">
                <a16:creationId xmlns:a16="http://schemas.microsoft.com/office/drawing/2014/main" id="{1E918998-CC8D-4ACA-9DE3-8EFC716710C2}"/>
              </a:ext>
            </a:extLst>
          </p:cNvPr>
          <p:cNvCxnSpPr/>
          <p:nvPr/>
        </p:nvCxnSpPr>
        <p:spPr bwMode="auto">
          <a:xfrm>
            <a:off x="3831587" y="2872314"/>
            <a:ext cx="0" cy="344487"/>
          </a:xfrm>
          <a:prstGeom prst="straightConnector1">
            <a:avLst/>
          </a:prstGeom>
          <a:ln w="19050" cmpd="sng">
            <a:noFill/>
            <a:tailEnd type="triangle" w="lg" len="lg"/>
          </a:ln>
        </p:spPr>
        <p:style>
          <a:lnRef idx="2">
            <a:schemeClr val="accent1"/>
          </a:lnRef>
          <a:fillRef idx="0">
            <a:schemeClr val="accent1"/>
          </a:fillRef>
          <a:effectRef idx="1">
            <a:schemeClr val="accent1"/>
          </a:effectRef>
          <a:fontRef idx="minor">
            <a:schemeClr val="tx1"/>
          </a:fontRef>
        </p:style>
      </p:cxnSp>
      <p:cxnSp>
        <p:nvCxnSpPr>
          <p:cNvPr id="9" name="Straight Connector 49">
            <a:extLst>
              <a:ext uri="{FF2B5EF4-FFF2-40B4-BE49-F238E27FC236}">
                <a16:creationId xmlns:a16="http://schemas.microsoft.com/office/drawing/2014/main" id="{D91CB710-30EF-47CC-B8E5-AFC2969DE960}"/>
              </a:ext>
            </a:extLst>
          </p:cNvPr>
          <p:cNvCxnSpPr/>
          <p:nvPr/>
        </p:nvCxnSpPr>
        <p:spPr bwMode="auto">
          <a:xfrm>
            <a:off x="4645236" y="2925724"/>
            <a:ext cx="0" cy="342900"/>
          </a:xfrm>
          <a:prstGeom prst="straightConnector1">
            <a:avLst/>
          </a:prstGeom>
          <a:ln w="19050" cmpd="sng">
            <a:noFill/>
            <a:headEnd type="triangl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10" name="Straight Connector 25">
            <a:extLst>
              <a:ext uri="{FF2B5EF4-FFF2-40B4-BE49-F238E27FC236}">
                <a16:creationId xmlns:a16="http://schemas.microsoft.com/office/drawing/2014/main" id="{51A2C766-16EF-4619-87AC-CDA287319B66}"/>
              </a:ext>
            </a:extLst>
          </p:cNvPr>
          <p:cNvCxnSpPr/>
          <p:nvPr/>
        </p:nvCxnSpPr>
        <p:spPr bwMode="auto">
          <a:xfrm flipV="1">
            <a:off x="3983271" y="3107596"/>
            <a:ext cx="2076450" cy="77788"/>
          </a:xfrm>
          <a:prstGeom prst="straightConnector1">
            <a:avLst/>
          </a:prstGeom>
          <a:ln w="19050" cmpd="sng">
            <a:noFill/>
            <a:tailEnd type="triangle" w="lg" len="lg"/>
          </a:ln>
        </p:spPr>
        <p:style>
          <a:lnRef idx="2">
            <a:schemeClr val="accent1"/>
          </a:lnRef>
          <a:fillRef idx="0">
            <a:schemeClr val="accent1"/>
          </a:fillRef>
          <a:effectRef idx="1">
            <a:schemeClr val="accent1"/>
          </a:effectRef>
          <a:fontRef idx="minor">
            <a:schemeClr val="tx1"/>
          </a:fontRef>
        </p:style>
      </p:cxnSp>
      <p:cxnSp>
        <p:nvCxnSpPr>
          <p:cNvPr id="11" name="Straight Connector 22">
            <a:extLst>
              <a:ext uri="{FF2B5EF4-FFF2-40B4-BE49-F238E27FC236}">
                <a16:creationId xmlns:a16="http://schemas.microsoft.com/office/drawing/2014/main" id="{8DF86170-1839-4420-B2B0-89496C7F72F1}"/>
              </a:ext>
            </a:extLst>
          </p:cNvPr>
          <p:cNvCxnSpPr>
            <a:stCxn id="7" idx="2"/>
            <a:endCxn id="20" idx="0"/>
          </p:cNvCxnSpPr>
          <p:nvPr/>
        </p:nvCxnSpPr>
        <p:spPr bwMode="auto">
          <a:xfrm>
            <a:off x="5707835" y="4140932"/>
            <a:ext cx="5705" cy="394961"/>
          </a:xfrm>
          <a:prstGeom prst="straightConnector1">
            <a:avLst/>
          </a:prstGeom>
          <a:ln w="28575" cmpd="sng">
            <a:solidFill>
              <a:schemeClr val="tx2"/>
            </a:solidFill>
            <a:prstDash val="solid"/>
            <a:tailEnd type="triangle" w="lg" len="lg"/>
          </a:ln>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198D7B7F-4DD1-4263-8C97-36CA3471E1F5}"/>
              </a:ext>
            </a:extLst>
          </p:cNvPr>
          <p:cNvSpPr/>
          <p:nvPr/>
        </p:nvSpPr>
        <p:spPr bwMode="auto">
          <a:xfrm>
            <a:off x="2489508" y="2761526"/>
            <a:ext cx="1903847" cy="1379406"/>
          </a:xfrm>
          <a:prstGeom prst="rect">
            <a:avLst/>
          </a:prstGeom>
          <a:solidFill>
            <a:srgbClr val="FDFFEA"/>
          </a:solidFill>
          <a:ln w="28575" cmpd="sng">
            <a:solidFill>
              <a:schemeClr val="accent4"/>
            </a:solidFill>
          </a:ln>
          <a:effectLst>
            <a:outerShdw blurRad="76200" dist="76200" dir="189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lIns="0" tIns="54000" rIns="0" bIns="36000" anchor="t" anchorCtr="0"/>
          <a:lstStyle/>
          <a:p>
            <a:pPr algn="ctr">
              <a:defRPr/>
            </a:pPr>
            <a:r>
              <a:rPr lang="en-US" sz="2000" b="1" dirty="0">
                <a:solidFill>
                  <a:srgbClr val="D50001"/>
                </a:solidFill>
                <a:latin typeface="Helvetica"/>
              </a:rPr>
              <a:t>Schedule</a:t>
            </a:r>
          </a:p>
          <a:p>
            <a:pPr algn="ctr">
              <a:defRPr/>
            </a:pPr>
            <a:r>
              <a:rPr lang="en-US" sz="1100" b="1" dirty="0">
                <a:solidFill>
                  <a:srgbClr val="D50001"/>
                </a:solidFill>
                <a:latin typeface="Helvetica"/>
              </a:rPr>
              <a:t>Development</a:t>
            </a:r>
            <a:endParaRPr lang="en-US" sz="1600" b="1" dirty="0">
              <a:solidFill>
                <a:srgbClr val="D50001"/>
              </a:solidFill>
              <a:latin typeface="Helvetica"/>
            </a:endParaRPr>
          </a:p>
          <a:p>
            <a:pPr marL="177800" indent="-88900">
              <a:spcBef>
                <a:spcPts val="900"/>
              </a:spcBef>
              <a:buFont typeface="Arial"/>
              <a:buChar char="•"/>
              <a:defRPr/>
            </a:pPr>
            <a:r>
              <a:rPr lang="en-US" sz="1400" dirty="0">
                <a:solidFill>
                  <a:schemeClr val="tx2"/>
                </a:solidFill>
                <a:latin typeface="Helvetica"/>
              </a:rPr>
              <a:t>Define Activities</a:t>
            </a:r>
          </a:p>
          <a:p>
            <a:pPr marL="177800" indent="-88900">
              <a:buFont typeface="Arial"/>
              <a:buChar char="•"/>
              <a:defRPr/>
            </a:pPr>
            <a:r>
              <a:rPr lang="en-US" sz="1400" dirty="0">
                <a:solidFill>
                  <a:schemeClr val="tx2"/>
                </a:solidFill>
                <a:latin typeface="Helvetica"/>
              </a:rPr>
              <a:t>Build Logic</a:t>
            </a:r>
          </a:p>
          <a:p>
            <a:pPr marL="177800" indent="-88900">
              <a:buFont typeface="Arial"/>
              <a:buChar char="•"/>
              <a:defRPr/>
            </a:pPr>
            <a:r>
              <a:rPr lang="en-US" sz="1400" dirty="0">
                <a:solidFill>
                  <a:schemeClr val="tx2"/>
                </a:solidFill>
                <a:latin typeface="Helvetica"/>
              </a:rPr>
              <a:t>Load Resources</a:t>
            </a:r>
          </a:p>
        </p:txBody>
      </p:sp>
      <p:sp>
        <p:nvSpPr>
          <p:cNvPr id="13" name="Rectangle 12">
            <a:extLst>
              <a:ext uri="{FF2B5EF4-FFF2-40B4-BE49-F238E27FC236}">
                <a16:creationId xmlns:a16="http://schemas.microsoft.com/office/drawing/2014/main" id="{DB8B15B6-661F-43E9-8206-84EF7EB6416C}"/>
              </a:ext>
            </a:extLst>
          </p:cNvPr>
          <p:cNvSpPr/>
          <p:nvPr/>
        </p:nvSpPr>
        <p:spPr bwMode="auto">
          <a:xfrm>
            <a:off x="223105" y="2761526"/>
            <a:ext cx="1903847" cy="1379406"/>
          </a:xfrm>
          <a:prstGeom prst="rect">
            <a:avLst/>
          </a:prstGeom>
          <a:solidFill>
            <a:srgbClr val="FDFFEA"/>
          </a:solidFill>
          <a:ln w="28575" cmpd="sng">
            <a:solidFill>
              <a:schemeClr val="accent4"/>
            </a:solidFill>
          </a:ln>
          <a:effectLst>
            <a:outerShdw blurRad="76200" dist="76200" dir="189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lIns="0" tIns="54000" rIns="0" bIns="36000" anchor="t" anchorCtr="0"/>
          <a:lstStyle/>
          <a:p>
            <a:pPr algn="ctr">
              <a:defRPr/>
            </a:pPr>
            <a:r>
              <a:rPr lang="en-US" sz="2000" b="1" dirty="0">
                <a:solidFill>
                  <a:srgbClr val="C90006"/>
                </a:solidFill>
                <a:latin typeface="Helvetica"/>
              </a:rPr>
              <a:t>Cost</a:t>
            </a:r>
            <a:endParaRPr lang="en-US" sz="1600" b="1" dirty="0">
              <a:solidFill>
                <a:srgbClr val="C90006"/>
              </a:solidFill>
              <a:latin typeface="Helvetica"/>
            </a:endParaRPr>
          </a:p>
          <a:p>
            <a:pPr algn="ctr">
              <a:defRPr/>
            </a:pPr>
            <a:r>
              <a:rPr lang="en-US" sz="1200" b="1" dirty="0">
                <a:solidFill>
                  <a:srgbClr val="C90006"/>
                </a:solidFill>
                <a:latin typeface="Helvetica"/>
              </a:rPr>
              <a:t>Estimation</a:t>
            </a:r>
            <a:endParaRPr lang="en-US" b="1" dirty="0">
              <a:solidFill>
                <a:srgbClr val="C90006"/>
              </a:solidFill>
              <a:latin typeface="Helvetica"/>
            </a:endParaRPr>
          </a:p>
          <a:p>
            <a:pPr marL="177800" lvl="1" indent="-88900">
              <a:spcBef>
                <a:spcPts val="900"/>
              </a:spcBef>
              <a:buFont typeface="Arial"/>
              <a:buChar char="•"/>
            </a:pPr>
            <a:r>
              <a:rPr lang="is-IS" sz="1400" dirty="0">
                <a:solidFill>
                  <a:schemeClr val="tx2"/>
                </a:solidFill>
                <a:latin typeface="Helvetica"/>
              </a:rPr>
              <a:t>Elucidate Scope</a:t>
            </a:r>
          </a:p>
          <a:p>
            <a:pPr marL="177800" lvl="1" indent="-88900">
              <a:buFont typeface="Arial"/>
              <a:buChar char="•"/>
            </a:pPr>
            <a:r>
              <a:rPr lang="is-IS" sz="1400" dirty="0">
                <a:solidFill>
                  <a:schemeClr val="tx2"/>
                </a:solidFill>
                <a:latin typeface="Helvetica"/>
              </a:rPr>
              <a:t>Estimate M&amp;S $</a:t>
            </a:r>
          </a:p>
          <a:p>
            <a:pPr marL="177800" lvl="1" indent="-88900">
              <a:buFont typeface="Arial"/>
              <a:buChar char="•"/>
            </a:pPr>
            <a:r>
              <a:rPr lang="is-IS" sz="1400" dirty="0">
                <a:solidFill>
                  <a:schemeClr val="tx2"/>
                </a:solidFill>
                <a:latin typeface="Helvetica"/>
              </a:rPr>
              <a:t>Estimate Labor Hrs</a:t>
            </a:r>
          </a:p>
        </p:txBody>
      </p:sp>
      <p:cxnSp>
        <p:nvCxnSpPr>
          <p:cNvPr id="14" name="Straight Connector 22">
            <a:extLst>
              <a:ext uri="{FF2B5EF4-FFF2-40B4-BE49-F238E27FC236}">
                <a16:creationId xmlns:a16="http://schemas.microsoft.com/office/drawing/2014/main" id="{0340C807-E56D-4113-870D-71417BC764BB}"/>
              </a:ext>
            </a:extLst>
          </p:cNvPr>
          <p:cNvCxnSpPr>
            <a:stCxn id="13" idx="3"/>
            <a:endCxn id="12" idx="1"/>
          </p:cNvCxnSpPr>
          <p:nvPr/>
        </p:nvCxnSpPr>
        <p:spPr bwMode="auto">
          <a:xfrm>
            <a:off x="2126952" y="3451229"/>
            <a:ext cx="362556" cy="0"/>
          </a:xfrm>
          <a:prstGeom prst="straightConnector1">
            <a:avLst/>
          </a:prstGeom>
          <a:ln w="38100" cmpd="sng">
            <a:solidFill>
              <a:srgbClr val="D50001"/>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5" name="Straight Connector 22">
            <a:extLst>
              <a:ext uri="{FF2B5EF4-FFF2-40B4-BE49-F238E27FC236}">
                <a16:creationId xmlns:a16="http://schemas.microsoft.com/office/drawing/2014/main" id="{90BE3C6E-77EB-4060-BDB5-850B0A27FE22}"/>
              </a:ext>
            </a:extLst>
          </p:cNvPr>
          <p:cNvCxnSpPr>
            <a:stCxn id="27" idx="2"/>
            <a:endCxn id="12" idx="0"/>
          </p:cNvCxnSpPr>
          <p:nvPr/>
        </p:nvCxnSpPr>
        <p:spPr bwMode="auto">
          <a:xfrm flipH="1">
            <a:off x="3441432" y="2317203"/>
            <a:ext cx="1658" cy="444323"/>
          </a:xfrm>
          <a:prstGeom prst="straightConnector1">
            <a:avLst/>
          </a:prstGeom>
          <a:ln w="28575" cmpd="sng">
            <a:solidFill>
              <a:schemeClr val="tx2"/>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6" name="Straight Connector 22">
            <a:extLst>
              <a:ext uri="{FF2B5EF4-FFF2-40B4-BE49-F238E27FC236}">
                <a16:creationId xmlns:a16="http://schemas.microsoft.com/office/drawing/2014/main" id="{F447F133-BB65-4DA0-9035-190E55F5FA4D}"/>
              </a:ext>
            </a:extLst>
          </p:cNvPr>
          <p:cNvCxnSpPr>
            <a:stCxn id="13" idx="2"/>
            <a:endCxn id="23" idx="0"/>
          </p:cNvCxnSpPr>
          <p:nvPr/>
        </p:nvCxnSpPr>
        <p:spPr bwMode="auto">
          <a:xfrm>
            <a:off x="1175029" y="4140932"/>
            <a:ext cx="103" cy="394961"/>
          </a:xfrm>
          <a:prstGeom prst="straightConnector1">
            <a:avLst/>
          </a:prstGeom>
          <a:ln w="28575" cmpd="sng">
            <a:solidFill>
              <a:schemeClr val="tx2"/>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17" name="Straight Connector 22">
            <a:extLst>
              <a:ext uri="{FF2B5EF4-FFF2-40B4-BE49-F238E27FC236}">
                <a16:creationId xmlns:a16="http://schemas.microsoft.com/office/drawing/2014/main" id="{299C7479-5042-4239-A061-FB2D622C8A12}"/>
              </a:ext>
            </a:extLst>
          </p:cNvPr>
          <p:cNvCxnSpPr>
            <a:stCxn id="18" idx="2"/>
            <a:endCxn id="13" idx="0"/>
          </p:cNvCxnSpPr>
          <p:nvPr/>
        </p:nvCxnSpPr>
        <p:spPr bwMode="auto">
          <a:xfrm>
            <a:off x="1173371" y="2318746"/>
            <a:ext cx="1658" cy="442780"/>
          </a:xfrm>
          <a:prstGeom prst="straightConnector1">
            <a:avLst/>
          </a:prstGeom>
          <a:ln w="28575" cmpd="sng">
            <a:solidFill>
              <a:schemeClr val="tx2"/>
            </a:solidFill>
            <a:tailEnd type="triangle" w="lg" len="lg"/>
          </a:ln>
        </p:spPr>
        <p:style>
          <a:lnRef idx="2">
            <a:schemeClr val="accent1"/>
          </a:lnRef>
          <a:fillRef idx="0">
            <a:schemeClr val="accent1"/>
          </a:fillRef>
          <a:effectRef idx="1">
            <a:schemeClr val="accent1"/>
          </a:effectRef>
          <a:fontRef idx="minor">
            <a:schemeClr val="tx1"/>
          </a:fontRef>
        </p:style>
      </p:cxnSp>
      <p:sp>
        <p:nvSpPr>
          <p:cNvPr id="18" name="Rectangle 17">
            <a:extLst>
              <a:ext uri="{FF2B5EF4-FFF2-40B4-BE49-F238E27FC236}">
                <a16:creationId xmlns:a16="http://schemas.microsoft.com/office/drawing/2014/main" id="{25145E0C-25F6-4FA3-AB5D-89FB407BA76E}"/>
              </a:ext>
            </a:extLst>
          </p:cNvPr>
          <p:cNvSpPr/>
          <p:nvPr/>
        </p:nvSpPr>
        <p:spPr>
          <a:xfrm>
            <a:off x="186714" y="1330719"/>
            <a:ext cx="1973313" cy="988027"/>
          </a:xfrm>
          <a:prstGeom prst="rect">
            <a:avLst/>
          </a:prstGeom>
        </p:spPr>
        <p:txBody>
          <a:bodyPr wrap="square" lIns="144000" rIns="0" bIns="46800" anchor="b" anchorCtr="0">
            <a:spAutoFit/>
          </a:bodyPr>
          <a:lstStyle/>
          <a:p>
            <a:pPr marL="92075" lvl="1" indent="-92075">
              <a:lnSpc>
                <a:spcPct val="90000"/>
              </a:lnSpc>
              <a:spcBef>
                <a:spcPts val="300"/>
              </a:spcBef>
              <a:buFont typeface="Arial"/>
              <a:buChar char="•"/>
            </a:pPr>
            <a:r>
              <a:rPr lang="is-IS" sz="1400" dirty="0">
                <a:solidFill>
                  <a:schemeClr val="tx2"/>
                </a:solidFill>
                <a:latin typeface="Helvetica"/>
              </a:rPr>
              <a:t>Estimating Guidance </a:t>
            </a:r>
          </a:p>
          <a:p>
            <a:pPr marL="92075" lvl="1" indent="-92075">
              <a:lnSpc>
                <a:spcPct val="90000"/>
              </a:lnSpc>
              <a:spcBef>
                <a:spcPts val="300"/>
              </a:spcBef>
              <a:buFont typeface="Arial"/>
              <a:buChar char="•"/>
            </a:pPr>
            <a:r>
              <a:rPr lang="is-IS" sz="1400" dirty="0">
                <a:solidFill>
                  <a:schemeClr val="tx2"/>
                </a:solidFill>
                <a:latin typeface="Helvetica"/>
              </a:rPr>
              <a:t>Vendor Information</a:t>
            </a:r>
          </a:p>
          <a:p>
            <a:pPr marL="92075" lvl="1" indent="-92075">
              <a:lnSpc>
                <a:spcPct val="90000"/>
              </a:lnSpc>
              <a:spcBef>
                <a:spcPts val="300"/>
              </a:spcBef>
              <a:buFont typeface="Arial"/>
              <a:buChar char="•"/>
            </a:pPr>
            <a:r>
              <a:rPr lang="is-IS" sz="1400" dirty="0">
                <a:solidFill>
                  <a:schemeClr val="tx2"/>
                </a:solidFill>
                <a:latin typeface="Helvetica"/>
              </a:rPr>
              <a:t>Prior Experience</a:t>
            </a:r>
          </a:p>
          <a:p>
            <a:pPr marL="92075" lvl="1" indent="-92075">
              <a:lnSpc>
                <a:spcPct val="90000"/>
              </a:lnSpc>
              <a:spcBef>
                <a:spcPts val="300"/>
              </a:spcBef>
              <a:buFont typeface="Arial"/>
              <a:buChar char="•"/>
            </a:pPr>
            <a:r>
              <a:rPr lang="is-IS" sz="1400" dirty="0">
                <a:solidFill>
                  <a:schemeClr val="tx2"/>
                </a:solidFill>
                <a:latin typeface="Helvetica"/>
              </a:rPr>
              <a:t>Standard Costs</a:t>
            </a:r>
          </a:p>
        </p:txBody>
      </p:sp>
      <p:sp>
        <p:nvSpPr>
          <p:cNvPr id="19" name="Rectangle 18">
            <a:extLst>
              <a:ext uri="{FF2B5EF4-FFF2-40B4-BE49-F238E27FC236}">
                <a16:creationId xmlns:a16="http://schemas.microsoft.com/office/drawing/2014/main" id="{E3637CCE-1142-4955-9475-B3A84683BDA0}"/>
              </a:ext>
            </a:extLst>
          </p:cNvPr>
          <p:cNvSpPr/>
          <p:nvPr/>
        </p:nvSpPr>
        <p:spPr>
          <a:xfrm>
            <a:off x="2460950" y="4535893"/>
            <a:ext cx="1973313" cy="988027"/>
          </a:xfrm>
          <a:prstGeom prst="rect">
            <a:avLst/>
          </a:prstGeom>
        </p:spPr>
        <p:txBody>
          <a:bodyPr wrap="square" lIns="144000" rIns="0" bIns="46800">
            <a:spAutoFit/>
          </a:bodyPr>
          <a:lstStyle/>
          <a:p>
            <a:pPr marL="92075" lvl="1" indent="-92075">
              <a:lnSpc>
                <a:spcPct val="90000"/>
              </a:lnSpc>
              <a:spcBef>
                <a:spcPts val="300"/>
              </a:spcBef>
              <a:buFont typeface="Arial"/>
              <a:buChar char="•"/>
            </a:pPr>
            <a:r>
              <a:rPr lang="is-IS" sz="1400" dirty="0">
                <a:solidFill>
                  <a:schemeClr val="tx2"/>
                </a:solidFill>
                <a:latin typeface="Helvetica"/>
              </a:rPr>
              <a:t>Cost Book &amp; Drivers</a:t>
            </a:r>
          </a:p>
          <a:p>
            <a:pPr marL="92075" lvl="1" indent="-92075">
              <a:lnSpc>
                <a:spcPct val="90000"/>
              </a:lnSpc>
              <a:spcBef>
                <a:spcPts val="300"/>
              </a:spcBef>
              <a:buFont typeface="Arial"/>
              <a:buChar char="•"/>
            </a:pPr>
            <a:r>
              <a:rPr lang="is-IS" sz="1400" dirty="0">
                <a:solidFill>
                  <a:schemeClr val="tx2"/>
                </a:solidFill>
                <a:latin typeface="Helvetica"/>
              </a:rPr>
              <a:t>Schedule</a:t>
            </a:r>
          </a:p>
          <a:p>
            <a:pPr marL="92075" lvl="1" indent="-92075">
              <a:lnSpc>
                <a:spcPct val="90000"/>
              </a:lnSpc>
              <a:spcBef>
                <a:spcPts val="300"/>
              </a:spcBef>
              <a:buFont typeface="Arial"/>
              <a:buChar char="•"/>
            </a:pPr>
            <a:r>
              <a:rPr lang="is-IS" sz="1400" dirty="0">
                <a:solidFill>
                  <a:schemeClr val="tx2"/>
                </a:solidFill>
                <a:latin typeface="Helvetica"/>
              </a:rPr>
              <a:t>Milestones</a:t>
            </a:r>
          </a:p>
          <a:p>
            <a:pPr marL="92075" lvl="1" indent="-92075">
              <a:lnSpc>
                <a:spcPct val="90000"/>
              </a:lnSpc>
              <a:spcBef>
                <a:spcPts val="300"/>
              </a:spcBef>
              <a:buFont typeface="Arial"/>
              <a:buChar char="•"/>
            </a:pPr>
            <a:r>
              <a:rPr lang="is-IS" sz="1400" dirty="0">
                <a:solidFill>
                  <a:schemeClr val="tx2"/>
                </a:solidFill>
                <a:latin typeface="Helvetica"/>
              </a:rPr>
              <a:t>Critical Path and float</a:t>
            </a:r>
          </a:p>
        </p:txBody>
      </p:sp>
      <p:sp>
        <p:nvSpPr>
          <p:cNvPr id="20" name="Rectangle 19">
            <a:extLst>
              <a:ext uri="{FF2B5EF4-FFF2-40B4-BE49-F238E27FC236}">
                <a16:creationId xmlns:a16="http://schemas.microsoft.com/office/drawing/2014/main" id="{A78A6615-9586-4FF2-8499-7AB5CA3DE6A1}"/>
              </a:ext>
            </a:extLst>
          </p:cNvPr>
          <p:cNvSpPr/>
          <p:nvPr/>
        </p:nvSpPr>
        <p:spPr>
          <a:xfrm>
            <a:off x="4683146" y="4535893"/>
            <a:ext cx="2060788" cy="755656"/>
          </a:xfrm>
          <a:prstGeom prst="rect">
            <a:avLst/>
          </a:prstGeom>
        </p:spPr>
        <p:txBody>
          <a:bodyPr wrap="square" lIns="144000" rIns="0" bIns="46800">
            <a:spAutoFit/>
          </a:bodyPr>
          <a:lstStyle/>
          <a:p>
            <a:pPr marL="92075" lvl="1" indent="-92075">
              <a:lnSpc>
                <a:spcPct val="90000"/>
              </a:lnSpc>
              <a:spcBef>
                <a:spcPts val="300"/>
              </a:spcBef>
              <a:buFont typeface="Arial"/>
              <a:buChar char="•"/>
            </a:pPr>
            <a:r>
              <a:rPr lang="is-IS" sz="1400" dirty="0">
                <a:solidFill>
                  <a:schemeClr val="tx2"/>
                </a:solidFill>
                <a:latin typeface="Helvetica"/>
              </a:rPr>
              <a:t>Risk Register</a:t>
            </a:r>
          </a:p>
          <a:p>
            <a:pPr marL="92075" lvl="1" indent="-92075">
              <a:lnSpc>
                <a:spcPct val="90000"/>
              </a:lnSpc>
              <a:spcBef>
                <a:spcPts val="300"/>
              </a:spcBef>
              <a:buFont typeface="Arial"/>
              <a:buChar char="•"/>
            </a:pPr>
            <a:r>
              <a:rPr lang="is-IS" sz="1400" dirty="0">
                <a:solidFill>
                  <a:schemeClr val="tx2"/>
                </a:solidFill>
                <a:latin typeface="Helvetica"/>
              </a:rPr>
              <a:t>General Uncertainties</a:t>
            </a:r>
          </a:p>
          <a:p>
            <a:pPr marL="92075" lvl="1" indent="-92075">
              <a:lnSpc>
                <a:spcPct val="90000"/>
              </a:lnSpc>
              <a:spcBef>
                <a:spcPts val="300"/>
              </a:spcBef>
              <a:buFont typeface="Arial"/>
              <a:buChar char="•"/>
            </a:pPr>
            <a:r>
              <a:rPr lang="is-IS" sz="1400" dirty="0">
                <a:solidFill>
                  <a:schemeClr val="tx2"/>
                </a:solidFill>
                <a:latin typeface="Helvetica"/>
              </a:rPr>
              <a:t>Standing Army Costs</a:t>
            </a:r>
          </a:p>
        </p:txBody>
      </p:sp>
      <p:cxnSp>
        <p:nvCxnSpPr>
          <p:cNvPr id="21" name="Straight Connector 22">
            <a:extLst>
              <a:ext uri="{FF2B5EF4-FFF2-40B4-BE49-F238E27FC236}">
                <a16:creationId xmlns:a16="http://schemas.microsoft.com/office/drawing/2014/main" id="{7BDFF598-462F-417C-A063-EF021621D768}"/>
              </a:ext>
            </a:extLst>
          </p:cNvPr>
          <p:cNvCxnSpPr>
            <a:stCxn id="7" idx="3"/>
            <a:endCxn id="24" idx="1"/>
          </p:cNvCxnSpPr>
          <p:nvPr/>
        </p:nvCxnSpPr>
        <p:spPr bwMode="auto">
          <a:xfrm>
            <a:off x="6659758" y="3451229"/>
            <a:ext cx="362555" cy="0"/>
          </a:xfrm>
          <a:prstGeom prst="straightConnector1">
            <a:avLst/>
          </a:prstGeom>
          <a:ln w="38100" cmpd="sng">
            <a:solidFill>
              <a:srgbClr val="D50001"/>
            </a:solidFill>
            <a:tailEnd type="triangle" w="lg" len="lg"/>
          </a:ln>
        </p:spPr>
        <p:style>
          <a:lnRef idx="2">
            <a:schemeClr val="accent1"/>
          </a:lnRef>
          <a:fillRef idx="0">
            <a:schemeClr val="accent1"/>
          </a:fillRef>
          <a:effectRef idx="1">
            <a:schemeClr val="accent1"/>
          </a:effectRef>
          <a:fontRef idx="minor">
            <a:schemeClr val="tx1"/>
          </a:fontRef>
        </p:style>
      </p:cxnSp>
      <p:sp>
        <p:nvSpPr>
          <p:cNvPr id="22" name="Rectangle 21">
            <a:extLst>
              <a:ext uri="{FF2B5EF4-FFF2-40B4-BE49-F238E27FC236}">
                <a16:creationId xmlns:a16="http://schemas.microsoft.com/office/drawing/2014/main" id="{980AAFC7-00DD-4376-8A9C-62961F5C8DB6}"/>
              </a:ext>
            </a:extLst>
          </p:cNvPr>
          <p:cNvSpPr/>
          <p:nvPr/>
        </p:nvSpPr>
        <p:spPr>
          <a:xfrm>
            <a:off x="6942933" y="4535893"/>
            <a:ext cx="2065769" cy="755656"/>
          </a:xfrm>
          <a:prstGeom prst="rect">
            <a:avLst/>
          </a:prstGeom>
        </p:spPr>
        <p:txBody>
          <a:bodyPr wrap="square" lIns="144000" rIns="0" bIns="46800">
            <a:spAutoFit/>
          </a:bodyPr>
          <a:lstStyle/>
          <a:p>
            <a:pPr marL="92075" indent="-92075">
              <a:lnSpc>
                <a:spcPct val="90000"/>
              </a:lnSpc>
              <a:spcBef>
                <a:spcPts val="300"/>
              </a:spcBef>
              <a:buFont typeface="Arial"/>
              <a:buChar char="•"/>
              <a:defRPr/>
            </a:pPr>
            <a:r>
              <a:rPr lang="en-US" sz="1400" dirty="0">
                <a:solidFill>
                  <a:schemeClr val="tx2"/>
                </a:solidFill>
                <a:latin typeface="Helvetica"/>
              </a:rPr>
              <a:t>Cost and Contingency</a:t>
            </a:r>
          </a:p>
          <a:p>
            <a:pPr marL="92075" indent="-92075">
              <a:lnSpc>
                <a:spcPct val="90000"/>
              </a:lnSpc>
              <a:spcBef>
                <a:spcPts val="300"/>
              </a:spcBef>
              <a:buFont typeface="Arial"/>
              <a:buChar char="•"/>
              <a:defRPr/>
            </a:pPr>
            <a:r>
              <a:rPr lang="en-US" sz="1400" dirty="0">
                <a:solidFill>
                  <a:schemeClr val="tx2"/>
                </a:solidFill>
                <a:latin typeface="Helvetica"/>
              </a:rPr>
              <a:t>Finish Dates</a:t>
            </a:r>
          </a:p>
          <a:p>
            <a:pPr marL="92075" indent="-92075">
              <a:lnSpc>
                <a:spcPct val="90000"/>
              </a:lnSpc>
              <a:spcBef>
                <a:spcPts val="300"/>
              </a:spcBef>
              <a:buFont typeface="Arial"/>
              <a:buChar char="•"/>
              <a:defRPr/>
            </a:pPr>
            <a:r>
              <a:rPr lang="en-US" sz="1400" dirty="0">
                <a:solidFill>
                  <a:schemeClr val="tx2"/>
                </a:solidFill>
                <a:latin typeface="Helvetica"/>
              </a:rPr>
              <a:t>Schedule Float</a:t>
            </a:r>
          </a:p>
        </p:txBody>
      </p:sp>
      <p:sp>
        <p:nvSpPr>
          <p:cNvPr id="23" name="Rectangle 22">
            <a:extLst>
              <a:ext uri="{FF2B5EF4-FFF2-40B4-BE49-F238E27FC236}">
                <a16:creationId xmlns:a16="http://schemas.microsoft.com/office/drawing/2014/main" id="{682C0167-EEC8-4AE7-84F5-0D9959686715}"/>
              </a:ext>
            </a:extLst>
          </p:cNvPr>
          <p:cNvSpPr/>
          <p:nvPr/>
        </p:nvSpPr>
        <p:spPr>
          <a:xfrm>
            <a:off x="188475" y="4535893"/>
            <a:ext cx="1973313" cy="523285"/>
          </a:xfrm>
          <a:prstGeom prst="rect">
            <a:avLst/>
          </a:prstGeom>
        </p:spPr>
        <p:txBody>
          <a:bodyPr wrap="square" lIns="144000" rIns="0" bIns="46800">
            <a:spAutoFit/>
          </a:bodyPr>
          <a:lstStyle/>
          <a:p>
            <a:pPr marL="92075" lvl="1" indent="-92075">
              <a:lnSpc>
                <a:spcPct val="90000"/>
              </a:lnSpc>
              <a:spcBef>
                <a:spcPts val="300"/>
              </a:spcBef>
              <a:buFont typeface="Arial"/>
              <a:buChar char="•"/>
            </a:pPr>
            <a:r>
              <a:rPr lang="is-IS" sz="1400" dirty="0">
                <a:solidFill>
                  <a:schemeClr val="tx2"/>
                </a:solidFill>
                <a:latin typeface="Helvetica"/>
              </a:rPr>
              <a:t>BoEs by WBS</a:t>
            </a:r>
          </a:p>
          <a:p>
            <a:pPr marL="92075" lvl="1" indent="-92075">
              <a:lnSpc>
                <a:spcPct val="90000"/>
              </a:lnSpc>
              <a:spcBef>
                <a:spcPts val="300"/>
              </a:spcBef>
              <a:buFont typeface="Arial"/>
              <a:buChar char="•"/>
            </a:pPr>
            <a:r>
              <a:rPr lang="is-IS" sz="1400" dirty="0">
                <a:solidFill>
                  <a:schemeClr val="tx2"/>
                </a:solidFill>
                <a:latin typeface="Helvetica"/>
              </a:rPr>
              <a:t>Supporting Material</a:t>
            </a:r>
          </a:p>
        </p:txBody>
      </p:sp>
      <p:sp>
        <p:nvSpPr>
          <p:cNvPr id="24" name="Rectangle 23">
            <a:extLst>
              <a:ext uri="{FF2B5EF4-FFF2-40B4-BE49-F238E27FC236}">
                <a16:creationId xmlns:a16="http://schemas.microsoft.com/office/drawing/2014/main" id="{695F375D-2243-486A-AB5C-26D85938637C}"/>
              </a:ext>
            </a:extLst>
          </p:cNvPr>
          <p:cNvSpPr/>
          <p:nvPr/>
        </p:nvSpPr>
        <p:spPr bwMode="auto">
          <a:xfrm>
            <a:off x="7022313" y="2761526"/>
            <a:ext cx="1903847" cy="1379406"/>
          </a:xfrm>
          <a:prstGeom prst="rect">
            <a:avLst/>
          </a:prstGeom>
          <a:solidFill>
            <a:srgbClr val="FDFFEA"/>
          </a:solidFill>
          <a:ln w="28575" cmpd="sng">
            <a:solidFill>
              <a:schemeClr val="accent4"/>
            </a:solidFill>
          </a:ln>
          <a:effectLst>
            <a:outerShdw blurRad="76200" dist="76200" dir="189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lIns="0" tIns="54000" rIns="0" bIns="36000" anchor="t" anchorCtr="0"/>
          <a:lstStyle/>
          <a:p>
            <a:pPr algn="ctr">
              <a:defRPr/>
            </a:pPr>
            <a:r>
              <a:rPr lang="en-US" sz="2000" b="1" dirty="0">
                <a:solidFill>
                  <a:srgbClr val="D50001"/>
                </a:solidFill>
                <a:latin typeface="Helvetica"/>
              </a:rPr>
              <a:t>Contingency</a:t>
            </a:r>
            <a:endParaRPr lang="en-US" sz="1600" b="1" dirty="0">
              <a:solidFill>
                <a:srgbClr val="D50001"/>
              </a:solidFill>
              <a:latin typeface="Helvetica"/>
            </a:endParaRPr>
          </a:p>
          <a:p>
            <a:pPr algn="ctr">
              <a:defRPr/>
            </a:pPr>
            <a:r>
              <a:rPr lang="en-US" sz="1100" b="1" dirty="0">
                <a:solidFill>
                  <a:srgbClr val="D50001"/>
                </a:solidFill>
                <a:latin typeface="Helvetica"/>
              </a:rPr>
              <a:t>Analysis</a:t>
            </a:r>
          </a:p>
          <a:p>
            <a:pPr marL="177800" indent="-85725">
              <a:spcBef>
                <a:spcPts val="900"/>
              </a:spcBef>
              <a:buFont typeface="Arial"/>
              <a:buChar char="•"/>
              <a:defRPr/>
            </a:pPr>
            <a:r>
              <a:rPr lang="en-US" sz="1400" dirty="0">
                <a:solidFill>
                  <a:schemeClr val="tx2"/>
                </a:solidFill>
                <a:latin typeface="Helvetica"/>
              </a:rPr>
              <a:t>Model Risk Events</a:t>
            </a:r>
          </a:p>
          <a:p>
            <a:pPr marL="177800" indent="-85725">
              <a:buFont typeface="Arial"/>
              <a:buChar char="•"/>
              <a:defRPr/>
            </a:pPr>
            <a:r>
              <a:rPr lang="en-US" sz="1400" dirty="0">
                <a:solidFill>
                  <a:schemeClr val="tx2"/>
                </a:solidFill>
                <a:latin typeface="Helvetica"/>
              </a:rPr>
              <a:t>Adjust Plans</a:t>
            </a:r>
          </a:p>
          <a:p>
            <a:pPr marL="177800" indent="-85725">
              <a:buFont typeface="Arial"/>
              <a:buChar char="•"/>
              <a:defRPr/>
            </a:pPr>
            <a:r>
              <a:rPr lang="en-US" sz="1400" dirty="0">
                <a:solidFill>
                  <a:schemeClr val="tx2"/>
                </a:solidFill>
                <a:latin typeface="Helvetica"/>
              </a:rPr>
              <a:t>Calc. Contingency</a:t>
            </a:r>
            <a:endParaRPr lang="en-US" sz="1400" b="1" dirty="0">
              <a:solidFill>
                <a:srgbClr val="D50001"/>
              </a:solidFill>
              <a:latin typeface="Helvetica"/>
            </a:endParaRPr>
          </a:p>
        </p:txBody>
      </p:sp>
      <p:cxnSp>
        <p:nvCxnSpPr>
          <p:cNvPr id="25" name="Straight Connector 22">
            <a:extLst>
              <a:ext uri="{FF2B5EF4-FFF2-40B4-BE49-F238E27FC236}">
                <a16:creationId xmlns:a16="http://schemas.microsoft.com/office/drawing/2014/main" id="{7F936F96-68C1-4986-8898-829EBAAF18F6}"/>
              </a:ext>
            </a:extLst>
          </p:cNvPr>
          <p:cNvCxnSpPr>
            <a:stCxn id="24" idx="2"/>
            <a:endCxn id="22" idx="0"/>
          </p:cNvCxnSpPr>
          <p:nvPr/>
        </p:nvCxnSpPr>
        <p:spPr bwMode="auto">
          <a:xfrm>
            <a:off x="7974237" y="4140932"/>
            <a:ext cx="1581" cy="394961"/>
          </a:xfrm>
          <a:prstGeom prst="straightConnector1">
            <a:avLst/>
          </a:prstGeom>
          <a:ln w="28575" cmpd="sng">
            <a:solidFill>
              <a:schemeClr val="tx2"/>
            </a:solidFill>
            <a:tailEnd type="triangle" w="lg" len="lg"/>
          </a:ln>
        </p:spPr>
        <p:style>
          <a:lnRef idx="2">
            <a:schemeClr val="accent1"/>
          </a:lnRef>
          <a:fillRef idx="0">
            <a:schemeClr val="accent1"/>
          </a:fillRef>
          <a:effectRef idx="1">
            <a:schemeClr val="accent1"/>
          </a:effectRef>
          <a:fontRef idx="minor">
            <a:schemeClr val="tx1"/>
          </a:fontRef>
        </p:style>
      </p:cxnSp>
      <p:cxnSp>
        <p:nvCxnSpPr>
          <p:cNvPr id="26" name="Straight Connector 22">
            <a:extLst>
              <a:ext uri="{FF2B5EF4-FFF2-40B4-BE49-F238E27FC236}">
                <a16:creationId xmlns:a16="http://schemas.microsoft.com/office/drawing/2014/main" id="{1F880B36-02D3-4AEC-9A10-6137BBEBB86B}"/>
              </a:ext>
            </a:extLst>
          </p:cNvPr>
          <p:cNvCxnSpPr>
            <a:stCxn id="12" idx="2"/>
            <a:endCxn id="19" idx="0"/>
          </p:cNvCxnSpPr>
          <p:nvPr/>
        </p:nvCxnSpPr>
        <p:spPr bwMode="auto">
          <a:xfrm>
            <a:off x="3441432" y="4140932"/>
            <a:ext cx="6175" cy="394961"/>
          </a:xfrm>
          <a:prstGeom prst="straightConnector1">
            <a:avLst/>
          </a:prstGeom>
          <a:ln w="28575" cmpd="sng">
            <a:solidFill>
              <a:schemeClr val="tx2"/>
            </a:solidFill>
            <a:prstDash val="solid"/>
            <a:tailEnd type="triangle" w="lg" len="lg"/>
          </a:ln>
        </p:spPr>
        <p:style>
          <a:lnRef idx="2">
            <a:schemeClr val="accent1"/>
          </a:lnRef>
          <a:fillRef idx="0">
            <a:schemeClr val="accent1"/>
          </a:fillRef>
          <a:effectRef idx="1">
            <a:schemeClr val="accent1"/>
          </a:effectRef>
          <a:fontRef idx="minor">
            <a:schemeClr val="tx1"/>
          </a:fontRef>
        </p:style>
      </p:cxnSp>
      <p:sp>
        <p:nvSpPr>
          <p:cNvPr id="27" name="Rectangle 26">
            <a:extLst>
              <a:ext uri="{FF2B5EF4-FFF2-40B4-BE49-F238E27FC236}">
                <a16:creationId xmlns:a16="http://schemas.microsoft.com/office/drawing/2014/main" id="{79CC55EA-F6BE-4B64-B407-3052D876A3A9}"/>
              </a:ext>
            </a:extLst>
          </p:cNvPr>
          <p:cNvSpPr/>
          <p:nvPr/>
        </p:nvSpPr>
        <p:spPr>
          <a:xfrm>
            <a:off x="2456433" y="1329176"/>
            <a:ext cx="1973313" cy="988027"/>
          </a:xfrm>
          <a:prstGeom prst="rect">
            <a:avLst/>
          </a:prstGeom>
        </p:spPr>
        <p:txBody>
          <a:bodyPr wrap="square" lIns="144000" rIns="0" bIns="46800" anchor="b" anchorCtr="0">
            <a:spAutoFit/>
          </a:bodyPr>
          <a:lstStyle/>
          <a:p>
            <a:pPr marL="92075" lvl="1" indent="-92075">
              <a:lnSpc>
                <a:spcPct val="90000"/>
              </a:lnSpc>
              <a:spcBef>
                <a:spcPts val="300"/>
              </a:spcBef>
              <a:buFont typeface="Arial"/>
              <a:buChar char="•"/>
            </a:pPr>
            <a:r>
              <a:rPr lang="is-IS" sz="1400" dirty="0">
                <a:solidFill>
                  <a:schemeClr val="tx2"/>
                </a:solidFill>
                <a:latin typeface="Helvetica"/>
              </a:rPr>
              <a:t>Escalation</a:t>
            </a:r>
          </a:p>
          <a:p>
            <a:pPr marL="92075" lvl="1" indent="-92075">
              <a:lnSpc>
                <a:spcPct val="90000"/>
              </a:lnSpc>
              <a:spcBef>
                <a:spcPts val="300"/>
              </a:spcBef>
              <a:buFont typeface="Arial"/>
              <a:buChar char="•"/>
            </a:pPr>
            <a:r>
              <a:rPr lang="is-IS" sz="1400" dirty="0">
                <a:solidFill>
                  <a:schemeClr val="tx2"/>
                </a:solidFill>
                <a:latin typeface="Helvetica"/>
              </a:rPr>
              <a:t>Indirect rates</a:t>
            </a:r>
          </a:p>
          <a:p>
            <a:pPr marL="92075" lvl="1" indent="-92075">
              <a:lnSpc>
                <a:spcPct val="90000"/>
              </a:lnSpc>
              <a:spcBef>
                <a:spcPts val="300"/>
              </a:spcBef>
              <a:buFont typeface="Arial"/>
              <a:buChar char="•"/>
            </a:pPr>
            <a:r>
              <a:rPr lang="is-IS" sz="1400" dirty="0">
                <a:solidFill>
                  <a:schemeClr val="tx2"/>
                </a:solidFill>
                <a:latin typeface="Helvetica"/>
              </a:rPr>
              <a:t>Labor rates</a:t>
            </a:r>
          </a:p>
          <a:p>
            <a:pPr marL="92075" lvl="1" indent="-92075">
              <a:lnSpc>
                <a:spcPct val="90000"/>
              </a:lnSpc>
              <a:spcBef>
                <a:spcPts val="300"/>
              </a:spcBef>
              <a:buFont typeface="Arial"/>
              <a:buChar char="•"/>
            </a:pPr>
            <a:r>
              <a:rPr lang="is-IS" sz="1400" dirty="0">
                <a:solidFill>
                  <a:schemeClr val="tx2"/>
                </a:solidFill>
                <a:latin typeface="Helvetica"/>
              </a:rPr>
              <a:t>External Constraints</a:t>
            </a:r>
          </a:p>
        </p:txBody>
      </p:sp>
      <p:cxnSp>
        <p:nvCxnSpPr>
          <p:cNvPr id="28" name="Straight Connector 22">
            <a:extLst>
              <a:ext uri="{FF2B5EF4-FFF2-40B4-BE49-F238E27FC236}">
                <a16:creationId xmlns:a16="http://schemas.microsoft.com/office/drawing/2014/main" id="{5884873D-838F-4632-8329-ACA0748DE14A}"/>
              </a:ext>
            </a:extLst>
          </p:cNvPr>
          <p:cNvCxnSpPr>
            <a:stCxn id="29" idx="2"/>
            <a:endCxn id="7" idx="0"/>
          </p:cNvCxnSpPr>
          <p:nvPr/>
        </p:nvCxnSpPr>
        <p:spPr bwMode="auto">
          <a:xfrm>
            <a:off x="5706177" y="2320289"/>
            <a:ext cx="1658" cy="441237"/>
          </a:xfrm>
          <a:prstGeom prst="straightConnector1">
            <a:avLst/>
          </a:prstGeom>
          <a:ln w="28575" cmpd="sng">
            <a:solidFill>
              <a:schemeClr val="tx2"/>
            </a:solidFill>
            <a:tailEnd type="triangle" w="lg" len="lg"/>
          </a:ln>
        </p:spPr>
        <p:style>
          <a:lnRef idx="2">
            <a:schemeClr val="accent1"/>
          </a:lnRef>
          <a:fillRef idx="0">
            <a:schemeClr val="accent1"/>
          </a:fillRef>
          <a:effectRef idx="1">
            <a:schemeClr val="accent1"/>
          </a:effectRef>
          <a:fontRef idx="minor">
            <a:schemeClr val="tx1"/>
          </a:fontRef>
        </p:style>
      </p:cxnSp>
      <p:sp>
        <p:nvSpPr>
          <p:cNvPr id="29" name="Rectangle 28">
            <a:extLst>
              <a:ext uri="{FF2B5EF4-FFF2-40B4-BE49-F238E27FC236}">
                <a16:creationId xmlns:a16="http://schemas.microsoft.com/office/drawing/2014/main" id="{A0433989-1376-466B-BC09-B4F1DD25BE1D}"/>
              </a:ext>
            </a:extLst>
          </p:cNvPr>
          <p:cNvSpPr/>
          <p:nvPr/>
        </p:nvSpPr>
        <p:spPr>
          <a:xfrm>
            <a:off x="4719520" y="1332262"/>
            <a:ext cx="1973313" cy="988027"/>
          </a:xfrm>
          <a:prstGeom prst="rect">
            <a:avLst/>
          </a:prstGeom>
        </p:spPr>
        <p:txBody>
          <a:bodyPr wrap="square" lIns="144000" rIns="0" bIns="46800" anchor="b" anchorCtr="0">
            <a:spAutoFit/>
          </a:bodyPr>
          <a:lstStyle/>
          <a:p>
            <a:pPr marL="92075" lvl="1" indent="-92075">
              <a:lnSpc>
                <a:spcPct val="90000"/>
              </a:lnSpc>
              <a:spcBef>
                <a:spcPts val="300"/>
              </a:spcBef>
              <a:buFont typeface="Arial"/>
              <a:buChar char="•"/>
            </a:pPr>
            <a:r>
              <a:rPr lang="is-IS" sz="1400" dirty="0">
                <a:solidFill>
                  <a:schemeClr val="tx2"/>
                </a:solidFill>
                <a:latin typeface="Helvetica"/>
              </a:rPr>
              <a:t>Technical Challenges</a:t>
            </a:r>
          </a:p>
          <a:p>
            <a:pPr marL="92075" lvl="1" indent="-92075">
              <a:lnSpc>
                <a:spcPct val="90000"/>
              </a:lnSpc>
              <a:spcBef>
                <a:spcPts val="300"/>
              </a:spcBef>
              <a:buFont typeface="Arial"/>
              <a:buChar char="•"/>
            </a:pPr>
            <a:r>
              <a:rPr lang="is-IS" sz="1400" dirty="0">
                <a:solidFill>
                  <a:schemeClr val="tx2"/>
                </a:solidFill>
                <a:latin typeface="Helvetica"/>
              </a:rPr>
              <a:t>Economic Factors</a:t>
            </a:r>
          </a:p>
          <a:p>
            <a:pPr marL="92075" lvl="1" indent="-92075">
              <a:lnSpc>
                <a:spcPct val="90000"/>
              </a:lnSpc>
              <a:spcBef>
                <a:spcPts val="300"/>
              </a:spcBef>
              <a:buFont typeface="Arial"/>
              <a:buChar char="•"/>
            </a:pPr>
            <a:r>
              <a:rPr lang="is-IS" sz="1400" dirty="0">
                <a:solidFill>
                  <a:schemeClr val="tx2"/>
                </a:solidFill>
                <a:latin typeface="Helvetica"/>
              </a:rPr>
              <a:t>Vendors</a:t>
            </a:r>
          </a:p>
          <a:p>
            <a:pPr marL="92075" lvl="1" indent="-92075">
              <a:lnSpc>
                <a:spcPct val="90000"/>
              </a:lnSpc>
              <a:spcBef>
                <a:spcPts val="300"/>
              </a:spcBef>
              <a:buFont typeface="Arial"/>
              <a:buChar char="•"/>
            </a:pPr>
            <a:r>
              <a:rPr lang="is-IS" sz="1400" dirty="0">
                <a:solidFill>
                  <a:schemeClr val="tx2"/>
                </a:solidFill>
                <a:latin typeface="Helvetica"/>
              </a:rPr>
              <a:t>External Constraints</a:t>
            </a:r>
          </a:p>
        </p:txBody>
      </p:sp>
      <p:sp>
        <p:nvSpPr>
          <p:cNvPr id="30" name="Rectangle 29">
            <a:extLst>
              <a:ext uri="{FF2B5EF4-FFF2-40B4-BE49-F238E27FC236}">
                <a16:creationId xmlns:a16="http://schemas.microsoft.com/office/drawing/2014/main" id="{5FFCEE01-AC8E-43A1-BEEB-F72485A9D8EB}"/>
              </a:ext>
            </a:extLst>
          </p:cNvPr>
          <p:cNvSpPr/>
          <p:nvPr/>
        </p:nvSpPr>
        <p:spPr>
          <a:xfrm>
            <a:off x="3092562" y="5556813"/>
            <a:ext cx="2692777" cy="677621"/>
          </a:xfrm>
          <a:prstGeom prst="rect">
            <a:avLst/>
          </a:prstGeom>
          <a:solidFill>
            <a:schemeClr val="bg1">
              <a:lumMod val="95000"/>
            </a:schemeClr>
          </a:solidFill>
          <a:ln>
            <a:solidFill>
              <a:schemeClr val="bg1">
                <a:lumMod val="50000"/>
              </a:schemeClr>
            </a:solidFill>
          </a:ln>
          <a:effectLst>
            <a:outerShdw blurRad="63500" dist="63500" dir="18900000" algn="tl" rotWithShape="0">
              <a:srgbClr val="000000">
                <a:alpha val="43000"/>
              </a:srgbClr>
            </a:outerShdw>
          </a:effectLst>
        </p:spPr>
        <p:txBody>
          <a:bodyPr wrap="none">
            <a:spAutoFit/>
          </a:bodyPr>
          <a:lstStyle/>
          <a:p>
            <a:pPr>
              <a:lnSpc>
                <a:spcPct val="90000"/>
              </a:lnSpc>
              <a:tabLst>
                <a:tab pos="541338" algn="l"/>
              </a:tabLst>
            </a:pPr>
            <a:r>
              <a:rPr lang="en-US" sz="1400" b="1" dirty="0">
                <a:solidFill>
                  <a:schemeClr val="bg1">
                    <a:lumMod val="50000"/>
                  </a:schemeClr>
                </a:solidFill>
              </a:rPr>
              <a:t>Tools: 	</a:t>
            </a:r>
            <a:r>
              <a:rPr lang="en-US" sz="1400" dirty="0">
                <a:solidFill>
                  <a:schemeClr val="bg1">
                    <a:lumMod val="50000"/>
                  </a:schemeClr>
                </a:solidFill>
              </a:rPr>
              <a:t>Oracle Primavera P6 (RLS)</a:t>
            </a:r>
          </a:p>
          <a:p>
            <a:pPr>
              <a:lnSpc>
                <a:spcPct val="90000"/>
              </a:lnSpc>
              <a:tabLst>
                <a:tab pos="541338" algn="l"/>
              </a:tabLst>
            </a:pPr>
            <a:r>
              <a:rPr lang="en-US" sz="1400" dirty="0">
                <a:solidFill>
                  <a:schemeClr val="bg1">
                    <a:lumMod val="50000"/>
                  </a:schemeClr>
                </a:solidFill>
              </a:rPr>
              <a:t>	Primavera Risk Analysis</a:t>
            </a:r>
          </a:p>
          <a:p>
            <a:pPr>
              <a:lnSpc>
                <a:spcPct val="90000"/>
              </a:lnSpc>
              <a:tabLst>
                <a:tab pos="541338" algn="l"/>
              </a:tabLst>
            </a:pPr>
            <a:r>
              <a:rPr lang="en-US" sz="1400" dirty="0">
                <a:solidFill>
                  <a:schemeClr val="bg1">
                    <a:lumMod val="50000"/>
                  </a:schemeClr>
                </a:solidFill>
              </a:rPr>
              <a:t>	Deltek Cobra (costs/EVMS) </a:t>
            </a:r>
          </a:p>
        </p:txBody>
      </p:sp>
      <p:sp>
        <p:nvSpPr>
          <p:cNvPr id="31" name="TextBox 30">
            <a:extLst>
              <a:ext uri="{FF2B5EF4-FFF2-40B4-BE49-F238E27FC236}">
                <a16:creationId xmlns:a16="http://schemas.microsoft.com/office/drawing/2014/main" id="{47EC24BC-AAA7-4529-8074-A96101089CB6}"/>
              </a:ext>
            </a:extLst>
          </p:cNvPr>
          <p:cNvSpPr txBox="1"/>
          <p:nvPr/>
        </p:nvSpPr>
        <p:spPr>
          <a:xfrm>
            <a:off x="7399422" y="5792688"/>
            <a:ext cx="1600199" cy="261610"/>
          </a:xfrm>
          <a:prstGeom prst="rect">
            <a:avLst/>
          </a:prstGeom>
          <a:noFill/>
          <a:ln>
            <a:solidFill>
              <a:schemeClr val="tx1"/>
            </a:solidFill>
          </a:ln>
        </p:spPr>
        <p:txBody>
          <a:bodyPr wrap="square" rtlCol="0">
            <a:spAutoFit/>
          </a:bodyPr>
          <a:lstStyle/>
          <a:p>
            <a:r>
              <a:rPr lang="en-US" sz="1100" dirty="0"/>
              <a:t>Slide from Lucas Taylor</a:t>
            </a:r>
          </a:p>
        </p:txBody>
      </p:sp>
    </p:spTree>
    <p:extLst>
      <p:ext uri="{BB962C8B-B14F-4D97-AF65-F5344CB8AC3E}">
        <p14:creationId xmlns:p14="http://schemas.microsoft.com/office/powerpoint/2010/main" val="15277241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D1ADDA-29A3-4C67-9B04-D88517E22F6E}"/>
              </a:ext>
            </a:extLst>
          </p:cNvPr>
          <p:cNvSpPr>
            <a:spLocks noGrp="1"/>
          </p:cNvSpPr>
          <p:nvPr>
            <p:ph type="title"/>
          </p:nvPr>
        </p:nvSpPr>
        <p:spPr/>
        <p:txBody>
          <a:bodyPr/>
          <a:lstStyle/>
          <a:p>
            <a:r>
              <a:rPr lang="en-US" dirty="0"/>
              <a:t>Risk Workshop – July 12-13, 2018</a:t>
            </a:r>
          </a:p>
        </p:txBody>
      </p:sp>
      <p:sp>
        <p:nvSpPr>
          <p:cNvPr id="4" name="Date Placeholder 3">
            <a:extLst>
              <a:ext uri="{FF2B5EF4-FFF2-40B4-BE49-F238E27FC236}">
                <a16:creationId xmlns:a16="http://schemas.microsoft.com/office/drawing/2014/main" id="{8CFCEE9E-18BC-429A-93B1-8FD8EAC6E7D2}"/>
              </a:ext>
            </a:extLst>
          </p:cNvPr>
          <p:cNvSpPr>
            <a:spLocks noGrp="1"/>
          </p:cNvSpPr>
          <p:nvPr>
            <p:ph type="dt" sz="half" idx="2"/>
          </p:nvPr>
        </p:nvSpPr>
        <p:spPr/>
        <p:txBody>
          <a:bodyPr/>
          <a:lstStyle/>
          <a:p>
            <a:pPr>
              <a:defRPr/>
            </a:pPr>
            <a:fld id="{1A0D1213-0DA8-4803-AFC6-6399C5B7FB0F}" type="datetime1">
              <a:rPr lang="en-US" smtClean="0"/>
              <a:t>12/3/2018</a:t>
            </a:fld>
            <a:endParaRPr lang="en-US" dirty="0"/>
          </a:p>
        </p:txBody>
      </p:sp>
      <p:sp>
        <p:nvSpPr>
          <p:cNvPr id="5" name="Slide Number Placeholder 4">
            <a:extLst>
              <a:ext uri="{FF2B5EF4-FFF2-40B4-BE49-F238E27FC236}">
                <a16:creationId xmlns:a16="http://schemas.microsoft.com/office/drawing/2014/main" id="{1ED98589-4B14-43E8-BBC7-B3949AD73D56}"/>
              </a:ext>
            </a:extLst>
          </p:cNvPr>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sp>
        <p:nvSpPr>
          <p:cNvPr id="6" name="Content Placeholder 2">
            <a:extLst>
              <a:ext uri="{FF2B5EF4-FFF2-40B4-BE49-F238E27FC236}">
                <a16:creationId xmlns:a16="http://schemas.microsoft.com/office/drawing/2014/main" id="{02449237-7943-443F-87C2-273339713CA4}"/>
              </a:ext>
            </a:extLst>
          </p:cNvPr>
          <p:cNvSpPr txBox="1">
            <a:spLocks/>
          </p:cNvSpPr>
          <p:nvPr/>
        </p:nvSpPr>
        <p:spPr>
          <a:xfrm>
            <a:off x="222250" y="992739"/>
            <a:ext cx="8672513" cy="5198363"/>
          </a:xfrm>
          <a:prstGeom prst="rect">
            <a:avLst/>
          </a:prstGeom>
        </p:spPr>
        <p:txBody>
          <a:bodyPr lIns="0" tIns="0" rIns="0" bIns="0">
            <a:normAutofit fontScale="77500" lnSpcReduction="20000"/>
          </a:bodyPr>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Moderated by Keith Molenaar.  Guidance by Lucas Taylor.  Database management by Mohammed Elrafih.</a:t>
            </a:r>
          </a:p>
          <a:p>
            <a:r>
              <a:rPr lang="en-US" dirty="0"/>
              <a:t>Opening session:</a:t>
            </a:r>
          </a:p>
          <a:p>
            <a:pPr lvl="1"/>
            <a:r>
              <a:rPr lang="en-US" dirty="0"/>
              <a:t>Organization of Workshop, Roles and Responsibilities</a:t>
            </a:r>
          </a:p>
          <a:p>
            <a:pPr lvl="1"/>
            <a:r>
              <a:rPr lang="en-US" dirty="0"/>
              <a:t>PIP-II Risk Management System</a:t>
            </a:r>
          </a:p>
          <a:p>
            <a:pPr lvl="1"/>
            <a:r>
              <a:rPr lang="en-US" dirty="0"/>
              <a:t>PIP-II Risk Registry Overview</a:t>
            </a:r>
          </a:p>
          <a:p>
            <a:r>
              <a:rPr lang="en-US" dirty="0"/>
              <a:t>Four sessions by WBS:</a:t>
            </a:r>
          </a:p>
          <a:p>
            <a:pPr lvl="1"/>
            <a:r>
              <a:rPr lang="en-US" dirty="0"/>
              <a:t>Conventional Facilities WBS 121.06</a:t>
            </a:r>
          </a:p>
          <a:p>
            <a:pPr lvl="1"/>
            <a:r>
              <a:rPr lang="en-US" dirty="0"/>
              <a:t>Accelerator Systems, Commissioning/Install, Upgrades (combined WBS 121.03,.04,.05)</a:t>
            </a:r>
          </a:p>
          <a:p>
            <a:pPr lvl="1"/>
            <a:r>
              <a:rPr lang="en-US" dirty="0"/>
              <a:t>SRF </a:t>
            </a:r>
            <a:r>
              <a:rPr lang="en-US" dirty="0" err="1"/>
              <a:t>Cryo</a:t>
            </a:r>
            <a:r>
              <a:rPr lang="en-US" dirty="0"/>
              <a:t> WBS 121.02</a:t>
            </a:r>
          </a:p>
          <a:p>
            <a:pPr lvl="1"/>
            <a:r>
              <a:rPr lang="en-US" dirty="0"/>
              <a:t>Project Management WBS 121.01</a:t>
            </a:r>
          </a:p>
          <a:p>
            <a:r>
              <a:rPr lang="en-US" dirty="0"/>
              <a:t>Each WBS session included:</a:t>
            </a:r>
          </a:p>
          <a:p>
            <a:pPr lvl="1"/>
            <a:r>
              <a:rPr lang="en-US" dirty="0"/>
              <a:t>Brief summary of the technical scope and critical technology elements. Key assumptions for scope, design, estimate and/or schedule.  Key system interfaces.  </a:t>
            </a:r>
          </a:p>
          <a:p>
            <a:pPr lvl="1"/>
            <a:r>
              <a:rPr lang="en-US" dirty="0"/>
              <a:t>Review major existing risks.</a:t>
            </a:r>
          </a:p>
          <a:p>
            <a:pPr lvl="1"/>
            <a:r>
              <a:rPr lang="en-US" dirty="0"/>
              <a:t>Invitation to identify new risks, particularly from external participants.</a:t>
            </a:r>
          </a:p>
          <a:p>
            <a:pPr lvl="1"/>
            <a:r>
              <a:rPr lang="en-US" dirty="0"/>
              <a:t>Review existing risk handling strategies, quantify effectiveness of mitigation actions, and capture any new risk handling strategies.</a:t>
            </a:r>
          </a:p>
          <a:p>
            <a:pPr lvl="2"/>
            <a:endParaRPr lang="en-US" dirty="0"/>
          </a:p>
          <a:p>
            <a:pPr lvl="1"/>
            <a:endParaRPr lang="en-US" dirty="0"/>
          </a:p>
          <a:p>
            <a:pPr lvl="1"/>
            <a:endParaRPr lang="en-US" dirty="0"/>
          </a:p>
          <a:p>
            <a:pPr lvl="1"/>
            <a:endParaRPr lang="en-US" dirty="0"/>
          </a:p>
          <a:p>
            <a:pPr lvl="1"/>
            <a:endParaRPr lang="en-US" dirty="0"/>
          </a:p>
          <a:p>
            <a:pPr lvl="1"/>
            <a:endParaRPr lang="en-US" dirty="0"/>
          </a:p>
          <a:p>
            <a:pPr marL="0" indent="0">
              <a:buFont typeface="Arial" charset="0"/>
              <a:buNone/>
            </a:pPr>
            <a:endParaRPr lang="en-US" dirty="0"/>
          </a:p>
        </p:txBody>
      </p:sp>
      <p:sp>
        <p:nvSpPr>
          <p:cNvPr id="7" name="TextBox 6">
            <a:extLst>
              <a:ext uri="{FF2B5EF4-FFF2-40B4-BE49-F238E27FC236}">
                <a16:creationId xmlns:a16="http://schemas.microsoft.com/office/drawing/2014/main" id="{055C31D1-192D-4751-9D52-2AEA9AD360A6}"/>
              </a:ext>
            </a:extLst>
          </p:cNvPr>
          <p:cNvSpPr txBox="1"/>
          <p:nvPr/>
        </p:nvSpPr>
        <p:spPr>
          <a:xfrm>
            <a:off x="529388" y="5825164"/>
            <a:ext cx="8392361" cy="365938"/>
          </a:xfrm>
          <a:prstGeom prst="rect">
            <a:avLst/>
          </a:prstGeom>
          <a:solidFill>
            <a:srgbClr val="C00000"/>
          </a:solidFill>
        </p:spPr>
        <p:txBody>
          <a:bodyPr wrap="square">
            <a:spAutoFit/>
          </a:bodyPr>
          <a:lstStyle>
            <a:defPPr>
              <a:defRPr lang="en-US"/>
            </a:defPPr>
            <a:lvl1pPr algn="ctr">
              <a:defRPr sz="1800" b="1" i="1">
                <a:solidFill>
                  <a:schemeClr val="bg1"/>
                </a:solidFill>
                <a:latin typeface="Helvetica" pitchFamily="34" charset="0"/>
              </a:defRPr>
            </a:lvl1pPr>
          </a:lstStyle>
          <a:p>
            <a:r>
              <a:rPr lang="en-US" dirty="0"/>
              <a:t> Included presentations from BARC/RRCAT, CEA-</a:t>
            </a:r>
            <a:r>
              <a:rPr lang="en-US" dirty="0" err="1"/>
              <a:t>Saclay</a:t>
            </a:r>
            <a:r>
              <a:rPr lang="en-US" dirty="0"/>
              <a:t>, Daresbury</a:t>
            </a:r>
          </a:p>
        </p:txBody>
      </p:sp>
    </p:spTree>
    <p:extLst>
      <p:ext uri="{BB962C8B-B14F-4D97-AF65-F5344CB8AC3E}">
        <p14:creationId xmlns:p14="http://schemas.microsoft.com/office/powerpoint/2010/main" val="455414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12060"/>
            <a:ext cx="8686800" cy="478116"/>
          </a:xfrm>
        </p:spPr>
        <p:txBody>
          <a:bodyPr/>
          <a:lstStyle/>
          <a:p>
            <a:r>
              <a:rPr lang="en-US" dirty="0"/>
              <a:t>PIP-II Risk Register – </a:t>
            </a:r>
            <a:r>
              <a:rPr lang="en-US" b="0" dirty="0"/>
              <a:t>covers broad spectrum of risks</a:t>
            </a:r>
            <a:endParaRPr lang="en-US" dirty="0"/>
          </a:p>
        </p:txBody>
      </p:sp>
      <p:sp>
        <p:nvSpPr>
          <p:cNvPr id="4" name="Date Placeholder 3"/>
          <p:cNvSpPr>
            <a:spLocks noGrp="1"/>
          </p:cNvSpPr>
          <p:nvPr>
            <p:ph type="dt" sz="half" idx="2"/>
          </p:nvPr>
        </p:nvSpPr>
        <p:spPr/>
        <p:txBody>
          <a:bodyPr/>
          <a:lstStyle/>
          <a:p>
            <a:pPr>
              <a:defRPr/>
            </a:pPr>
            <a:fld id="{1A0D1213-0DA8-4803-AFC6-6399C5B7FB0F}" type="datetime1">
              <a:rPr lang="en-US" smtClean="0"/>
              <a:t>12/3/2018</a:t>
            </a:fld>
            <a:endParaRPr lang="en-US"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pic>
        <p:nvPicPr>
          <p:cNvPr id="6" name="Picture 5"/>
          <p:cNvPicPr>
            <a:picLocks noChangeAspect="1"/>
          </p:cNvPicPr>
          <p:nvPr/>
        </p:nvPicPr>
        <p:blipFill>
          <a:blip r:embed="rId2"/>
          <a:stretch>
            <a:fillRect/>
          </a:stretch>
        </p:blipFill>
        <p:spPr>
          <a:xfrm>
            <a:off x="649959" y="677778"/>
            <a:ext cx="7799293" cy="5612395"/>
          </a:xfrm>
          <a:prstGeom prst="rect">
            <a:avLst/>
          </a:prstGeom>
        </p:spPr>
      </p:pic>
      <p:sp>
        <p:nvSpPr>
          <p:cNvPr id="7" name="TextBox 6"/>
          <p:cNvSpPr txBox="1"/>
          <p:nvPr/>
        </p:nvSpPr>
        <p:spPr>
          <a:xfrm>
            <a:off x="2029404" y="1765147"/>
            <a:ext cx="741660" cy="262800"/>
          </a:xfrm>
          <a:prstGeom prst="rect">
            <a:avLst/>
          </a:prstGeom>
          <a:noFill/>
          <a:ln>
            <a:noFill/>
          </a:ln>
        </p:spPr>
        <p:txBody>
          <a:bodyPr wrap="none" lIns="36000" tIns="10800" rIns="36000" bIns="10800" rtlCol="0" anchor="ctr" anchorCtr="1">
            <a:noAutofit/>
          </a:bodyPr>
          <a:lstStyle/>
          <a:p>
            <a:pPr algn="r"/>
            <a:r>
              <a:rPr lang="en-US" sz="1600" b="1" dirty="0">
                <a:solidFill>
                  <a:srgbClr val="C90006"/>
                </a:solidFill>
              </a:rPr>
              <a:t>2 risks</a:t>
            </a:r>
          </a:p>
        </p:txBody>
      </p:sp>
      <p:sp>
        <p:nvSpPr>
          <p:cNvPr id="8" name="TextBox 7"/>
          <p:cNvSpPr txBox="1"/>
          <p:nvPr/>
        </p:nvSpPr>
        <p:spPr>
          <a:xfrm>
            <a:off x="2231121" y="6027900"/>
            <a:ext cx="741660" cy="262800"/>
          </a:xfrm>
          <a:prstGeom prst="rect">
            <a:avLst/>
          </a:prstGeom>
          <a:noFill/>
          <a:ln>
            <a:noFill/>
          </a:ln>
        </p:spPr>
        <p:txBody>
          <a:bodyPr wrap="none" lIns="36000" tIns="10800" rIns="36000" bIns="10800" rtlCol="0" anchor="ctr" anchorCtr="1">
            <a:noAutofit/>
          </a:bodyPr>
          <a:lstStyle/>
          <a:p>
            <a:pPr algn="r"/>
            <a:r>
              <a:rPr lang="en-US" sz="1600" b="1" dirty="0">
                <a:solidFill>
                  <a:srgbClr val="C90006"/>
                </a:solidFill>
              </a:rPr>
              <a:t>38 risks</a:t>
            </a:r>
          </a:p>
        </p:txBody>
      </p:sp>
      <p:sp>
        <p:nvSpPr>
          <p:cNvPr id="9" name="TextBox 8"/>
          <p:cNvSpPr txBox="1"/>
          <p:nvPr/>
        </p:nvSpPr>
        <p:spPr>
          <a:xfrm>
            <a:off x="2111585" y="2106392"/>
            <a:ext cx="741660" cy="262800"/>
          </a:xfrm>
          <a:prstGeom prst="rect">
            <a:avLst/>
          </a:prstGeom>
          <a:noFill/>
          <a:ln>
            <a:noFill/>
          </a:ln>
        </p:spPr>
        <p:txBody>
          <a:bodyPr wrap="none" lIns="36000" tIns="10800" rIns="36000" bIns="10800" rtlCol="0" anchor="ctr" anchorCtr="1">
            <a:noAutofit/>
          </a:bodyPr>
          <a:lstStyle/>
          <a:p>
            <a:pPr algn="r"/>
            <a:r>
              <a:rPr lang="en-US" sz="1600" b="1" dirty="0">
                <a:solidFill>
                  <a:srgbClr val="C90006"/>
                </a:solidFill>
              </a:rPr>
              <a:t>15 risks</a:t>
            </a:r>
          </a:p>
        </p:txBody>
      </p:sp>
      <p:sp>
        <p:nvSpPr>
          <p:cNvPr id="10" name="TextBox 9"/>
          <p:cNvSpPr txBox="1"/>
          <p:nvPr/>
        </p:nvSpPr>
        <p:spPr>
          <a:xfrm>
            <a:off x="2021933" y="2754460"/>
            <a:ext cx="741660" cy="262800"/>
          </a:xfrm>
          <a:prstGeom prst="rect">
            <a:avLst/>
          </a:prstGeom>
          <a:noFill/>
          <a:ln>
            <a:noFill/>
          </a:ln>
        </p:spPr>
        <p:txBody>
          <a:bodyPr wrap="none" lIns="36000" tIns="10800" rIns="36000" bIns="10800" rtlCol="0" anchor="ctr" anchorCtr="1">
            <a:noAutofit/>
          </a:bodyPr>
          <a:lstStyle/>
          <a:p>
            <a:pPr algn="r"/>
            <a:r>
              <a:rPr lang="en-US" sz="1600" b="1" dirty="0">
                <a:solidFill>
                  <a:srgbClr val="C90006"/>
                </a:solidFill>
              </a:rPr>
              <a:t>3 risks</a:t>
            </a:r>
          </a:p>
        </p:txBody>
      </p:sp>
      <p:sp>
        <p:nvSpPr>
          <p:cNvPr id="11" name="TextBox 10"/>
          <p:cNvSpPr txBox="1"/>
          <p:nvPr/>
        </p:nvSpPr>
        <p:spPr>
          <a:xfrm>
            <a:off x="2021933" y="3304090"/>
            <a:ext cx="741660" cy="262800"/>
          </a:xfrm>
          <a:prstGeom prst="rect">
            <a:avLst/>
          </a:prstGeom>
          <a:noFill/>
          <a:ln>
            <a:noFill/>
          </a:ln>
        </p:spPr>
        <p:txBody>
          <a:bodyPr wrap="none" lIns="36000" tIns="10800" rIns="36000" bIns="10800" rtlCol="0" anchor="ctr" anchorCtr="1">
            <a:noAutofit/>
          </a:bodyPr>
          <a:lstStyle/>
          <a:p>
            <a:pPr algn="r"/>
            <a:r>
              <a:rPr lang="en-US" sz="1600" b="1" dirty="0">
                <a:solidFill>
                  <a:srgbClr val="C90006"/>
                </a:solidFill>
              </a:rPr>
              <a:t>12 risks</a:t>
            </a:r>
          </a:p>
        </p:txBody>
      </p:sp>
      <p:sp>
        <p:nvSpPr>
          <p:cNvPr id="12" name="TextBox 11"/>
          <p:cNvSpPr txBox="1"/>
          <p:nvPr/>
        </p:nvSpPr>
        <p:spPr>
          <a:xfrm>
            <a:off x="2021933" y="4061041"/>
            <a:ext cx="741660" cy="262800"/>
          </a:xfrm>
          <a:prstGeom prst="rect">
            <a:avLst/>
          </a:prstGeom>
          <a:noFill/>
          <a:ln>
            <a:noFill/>
          </a:ln>
        </p:spPr>
        <p:txBody>
          <a:bodyPr wrap="none" lIns="36000" tIns="10800" rIns="36000" bIns="10800" rtlCol="0" anchor="ctr" anchorCtr="1">
            <a:noAutofit/>
          </a:bodyPr>
          <a:lstStyle/>
          <a:p>
            <a:pPr algn="r"/>
            <a:r>
              <a:rPr lang="en-US" sz="1600" b="1" dirty="0">
                <a:solidFill>
                  <a:srgbClr val="C90006"/>
                </a:solidFill>
              </a:rPr>
              <a:t>8 risks</a:t>
            </a:r>
          </a:p>
        </p:txBody>
      </p:sp>
      <p:sp>
        <p:nvSpPr>
          <p:cNvPr id="13" name="TextBox 12"/>
          <p:cNvSpPr txBox="1"/>
          <p:nvPr/>
        </p:nvSpPr>
        <p:spPr>
          <a:xfrm>
            <a:off x="2021933" y="4609308"/>
            <a:ext cx="741660" cy="262800"/>
          </a:xfrm>
          <a:prstGeom prst="rect">
            <a:avLst/>
          </a:prstGeom>
          <a:noFill/>
          <a:ln>
            <a:noFill/>
          </a:ln>
        </p:spPr>
        <p:txBody>
          <a:bodyPr wrap="none" lIns="36000" tIns="10800" rIns="36000" bIns="10800" rtlCol="0" anchor="ctr" anchorCtr="1">
            <a:noAutofit/>
          </a:bodyPr>
          <a:lstStyle/>
          <a:p>
            <a:pPr algn="r"/>
            <a:r>
              <a:rPr lang="en-US" sz="1600" b="1" dirty="0">
                <a:solidFill>
                  <a:srgbClr val="C90006"/>
                </a:solidFill>
              </a:rPr>
              <a:t>8 risks</a:t>
            </a:r>
          </a:p>
        </p:txBody>
      </p:sp>
      <p:sp>
        <p:nvSpPr>
          <p:cNvPr id="14" name="TextBox 13"/>
          <p:cNvSpPr txBox="1"/>
          <p:nvPr/>
        </p:nvSpPr>
        <p:spPr>
          <a:xfrm>
            <a:off x="4656088" y="1757676"/>
            <a:ext cx="741660" cy="262800"/>
          </a:xfrm>
          <a:prstGeom prst="rect">
            <a:avLst/>
          </a:prstGeom>
          <a:noFill/>
          <a:ln>
            <a:noFill/>
          </a:ln>
        </p:spPr>
        <p:txBody>
          <a:bodyPr wrap="none" lIns="36000" tIns="10800" rIns="36000" bIns="10800" rtlCol="0" anchor="ctr" anchorCtr="1">
            <a:noAutofit/>
          </a:bodyPr>
          <a:lstStyle/>
          <a:p>
            <a:pPr algn="r"/>
            <a:r>
              <a:rPr lang="en-US" sz="1600" b="1" dirty="0">
                <a:solidFill>
                  <a:srgbClr val="C90006"/>
                </a:solidFill>
              </a:rPr>
              <a:t>5 risks</a:t>
            </a:r>
          </a:p>
        </p:txBody>
      </p:sp>
      <p:sp>
        <p:nvSpPr>
          <p:cNvPr id="15" name="TextBox 14"/>
          <p:cNvSpPr txBox="1"/>
          <p:nvPr/>
        </p:nvSpPr>
        <p:spPr>
          <a:xfrm>
            <a:off x="5126761" y="6018893"/>
            <a:ext cx="741660" cy="262800"/>
          </a:xfrm>
          <a:prstGeom prst="rect">
            <a:avLst/>
          </a:prstGeom>
          <a:noFill/>
          <a:ln>
            <a:noFill/>
          </a:ln>
        </p:spPr>
        <p:txBody>
          <a:bodyPr wrap="none" lIns="36000" tIns="10800" rIns="36000" bIns="10800" rtlCol="0" anchor="ctr" anchorCtr="1">
            <a:noAutofit/>
          </a:bodyPr>
          <a:lstStyle/>
          <a:p>
            <a:pPr algn="r"/>
            <a:r>
              <a:rPr lang="en-US" sz="1600" b="1" dirty="0">
                <a:solidFill>
                  <a:srgbClr val="C90006"/>
                </a:solidFill>
              </a:rPr>
              <a:t>3 risks</a:t>
            </a:r>
          </a:p>
        </p:txBody>
      </p:sp>
      <p:sp>
        <p:nvSpPr>
          <p:cNvPr id="16" name="TextBox 15"/>
          <p:cNvSpPr txBox="1"/>
          <p:nvPr/>
        </p:nvSpPr>
        <p:spPr>
          <a:xfrm>
            <a:off x="4656088" y="2471928"/>
            <a:ext cx="741660" cy="262800"/>
          </a:xfrm>
          <a:prstGeom prst="rect">
            <a:avLst/>
          </a:prstGeom>
          <a:noFill/>
          <a:ln>
            <a:noFill/>
          </a:ln>
        </p:spPr>
        <p:txBody>
          <a:bodyPr wrap="none" lIns="36000" tIns="10800" rIns="36000" bIns="10800" rtlCol="0" anchor="ctr" anchorCtr="1">
            <a:noAutofit/>
          </a:bodyPr>
          <a:lstStyle/>
          <a:p>
            <a:pPr algn="r"/>
            <a:r>
              <a:rPr lang="en-US" sz="1600" b="1" dirty="0">
                <a:solidFill>
                  <a:srgbClr val="C90006"/>
                </a:solidFill>
              </a:rPr>
              <a:t>1 risk</a:t>
            </a:r>
          </a:p>
        </p:txBody>
      </p:sp>
      <p:sp>
        <p:nvSpPr>
          <p:cNvPr id="17" name="TextBox 16"/>
          <p:cNvSpPr txBox="1"/>
          <p:nvPr/>
        </p:nvSpPr>
        <p:spPr>
          <a:xfrm>
            <a:off x="5029638" y="3113851"/>
            <a:ext cx="741660" cy="262800"/>
          </a:xfrm>
          <a:prstGeom prst="rect">
            <a:avLst/>
          </a:prstGeom>
          <a:noFill/>
          <a:ln>
            <a:noFill/>
          </a:ln>
        </p:spPr>
        <p:txBody>
          <a:bodyPr wrap="none" lIns="36000" tIns="10800" rIns="36000" bIns="10800" rtlCol="0" anchor="ctr" anchorCtr="1">
            <a:noAutofit/>
          </a:bodyPr>
          <a:lstStyle/>
          <a:p>
            <a:pPr algn="r"/>
            <a:r>
              <a:rPr lang="en-US" sz="1600" b="1" dirty="0">
                <a:solidFill>
                  <a:srgbClr val="C90006"/>
                </a:solidFill>
              </a:rPr>
              <a:t>6 risks</a:t>
            </a:r>
          </a:p>
        </p:txBody>
      </p:sp>
      <p:sp>
        <p:nvSpPr>
          <p:cNvPr id="18" name="TextBox 17"/>
          <p:cNvSpPr txBox="1"/>
          <p:nvPr/>
        </p:nvSpPr>
        <p:spPr>
          <a:xfrm>
            <a:off x="4753211" y="3727820"/>
            <a:ext cx="741660" cy="262800"/>
          </a:xfrm>
          <a:prstGeom prst="rect">
            <a:avLst/>
          </a:prstGeom>
          <a:noFill/>
          <a:ln>
            <a:noFill/>
          </a:ln>
        </p:spPr>
        <p:txBody>
          <a:bodyPr wrap="none" lIns="36000" tIns="10800" rIns="36000" bIns="10800" rtlCol="0" anchor="ctr" anchorCtr="1">
            <a:noAutofit/>
          </a:bodyPr>
          <a:lstStyle/>
          <a:p>
            <a:pPr algn="r"/>
            <a:r>
              <a:rPr lang="en-US" sz="1600" b="1" dirty="0">
                <a:solidFill>
                  <a:srgbClr val="C90006"/>
                </a:solidFill>
              </a:rPr>
              <a:t>1 risks</a:t>
            </a:r>
          </a:p>
        </p:txBody>
      </p:sp>
      <p:sp>
        <p:nvSpPr>
          <p:cNvPr id="19" name="TextBox 18"/>
          <p:cNvSpPr txBox="1"/>
          <p:nvPr/>
        </p:nvSpPr>
        <p:spPr>
          <a:xfrm>
            <a:off x="7436542" y="1765147"/>
            <a:ext cx="741660" cy="262800"/>
          </a:xfrm>
          <a:prstGeom prst="rect">
            <a:avLst/>
          </a:prstGeom>
          <a:noFill/>
          <a:ln>
            <a:noFill/>
          </a:ln>
        </p:spPr>
        <p:txBody>
          <a:bodyPr wrap="none" lIns="36000" tIns="10800" rIns="36000" bIns="10800" rtlCol="0" anchor="ctr" anchorCtr="1">
            <a:noAutofit/>
          </a:bodyPr>
          <a:lstStyle/>
          <a:p>
            <a:pPr algn="r"/>
            <a:r>
              <a:rPr lang="en-US" sz="1600" b="1" dirty="0">
                <a:solidFill>
                  <a:srgbClr val="C90006"/>
                </a:solidFill>
              </a:rPr>
              <a:t>9 risks</a:t>
            </a:r>
          </a:p>
        </p:txBody>
      </p:sp>
      <p:sp>
        <p:nvSpPr>
          <p:cNvPr id="20" name="TextBox 19"/>
          <p:cNvSpPr txBox="1"/>
          <p:nvPr/>
        </p:nvSpPr>
        <p:spPr>
          <a:xfrm>
            <a:off x="7436542" y="2398264"/>
            <a:ext cx="741660" cy="262800"/>
          </a:xfrm>
          <a:prstGeom prst="rect">
            <a:avLst/>
          </a:prstGeom>
          <a:noFill/>
          <a:ln>
            <a:noFill/>
          </a:ln>
        </p:spPr>
        <p:txBody>
          <a:bodyPr wrap="none" lIns="36000" tIns="10800" rIns="36000" bIns="10800" rtlCol="0" anchor="ctr" anchorCtr="1">
            <a:noAutofit/>
          </a:bodyPr>
          <a:lstStyle/>
          <a:p>
            <a:pPr algn="r"/>
            <a:r>
              <a:rPr lang="en-US" sz="1600" b="1" dirty="0">
                <a:solidFill>
                  <a:srgbClr val="C90006"/>
                </a:solidFill>
              </a:rPr>
              <a:t>2 risks</a:t>
            </a:r>
          </a:p>
        </p:txBody>
      </p:sp>
      <p:sp>
        <p:nvSpPr>
          <p:cNvPr id="21" name="TextBox 20"/>
          <p:cNvSpPr txBox="1"/>
          <p:nvPr/>
        </p:nvSpPr>
        <p:spPr>
          <a:xfrm>
            <a:off x="7436542" y="3041639"/>
            <a:ext cx="741660" cy="262800"/>
          </a:xfrm>
          <a:prstGeom prst="rect">
            <a:avLst/>
          </a:prstGeom>
          <a:noFill/>
          <a:ln>
            <a:noFill/>
          </a:ln>
        </p:spPr>
        <p:txBody>
          <a:bodyPr wrap="none" lIns="36000" tIns="10800" rIns="36000" bIns="10800" rtlCol="0" anchor="ctr" anchorCtr="1">
            <a:noAutofit/>
          </a:bodyPr>
          <a:lstStyle/>
          <a:p>
            <a:pPr algn="r"/>
            <a:r>
              <a:rPr lang="en-US" sz="1600" b="1" dirty="0">
                <a:solidFill>
                  <a:srgbClr val="C90006"/>
                </a:solidFill>
              </a:rPr>
              <a:t>8 risks</a:t>
            </a:r>
          </a:p>
        </p:txBody>
      </p:sp>
      <p:sp>
        <p:nvSpPr>
          <p:cNvPr id="22" name="TextBox 21"/>
          <p:cNvSpPr txBox="1"/>
          <p:nvPr/>
        </p:nvSpPr>
        <p:spPr>
          <a:xfrm>
            <a:off x="7436542" y="3790892"/>
            <a:ext cx="741660" cy="262800"/>
          </a:xfrm>
          <a:prstGeom prst="rect">
            <a:avLst/>
          </a:prstGeom>
          <a:noFill/>
          <a:ln>
            <a:noFill/>
          </a:ln>
        </p:spPr>
        <p:txBody>
          <a:bodyPr wrap="none" lIns="36000" tIns="10800" rIns="36000" bIns="10800" rtlCol="0" anchor="ctr" anchorCtr="1">
            <a:noAutofit/>
          </a:bodyPr>
          <a:lstStyle/>
          <a:p>
            <a:pPr algn="r"/>
            <a:r>
              <a:rPr lang="en-US" sz="1600" b="1" dirty="0">
                <a:solidFill>
                  <a:srgbClr val="C90006"/>
                </a:solidFill>
              </a:rPr>
              <a:t>4 risks</a:t>
            </a:r>
          </a:p>
        </p:txBody>
      </p:sp>
      <p:sp>
        <p:nvSpPr>
          <p:cNvPr id="23" name="TextBox 22"/>
          <p:cNvSpPr txBox="1"/>
          <p:nvPr/>
        </p:nvSpPr>
        <p:spPr>
          <a:xfrm>
            <a:off x="7436542" y="4432831"/>
            <a:ext cx="741660" cy="262800"/>
          </a:xfrm>
          <a:prstGeom prst="rect">
            <a:avLst/>
          </a:prstGeom>
          <a:noFill/>
          <a:ln>
            <a:noFill/>
          </a:ln>
        </p:spPr>
        <p:txBody>
          <a:bodyPr wrap="none" lIns="36000" tIns="10800" rIns="36000" bIns="10800" rtlCol="0" anchor="ctr" anchorCtr="1">
            <a:noAutofit/>
          </a:bodyPr>
          <a:lstStyle/>
          <a:p>
            <a:pPr algn="r"/>
            <a:r>
              <a:rPr lang="en-US" sz="1600" b="1" dirty="0">
                <a:solidFill>
                  <a:srgbClr val="C90006"/>
                </a:solidFill>
              </a:rPr>
              <a:t>3 risks</a:t>
            </a:r>
          </a:p>
        </p:txBody>
      </p:sp>
      <p:sp>
        <p:nvSpPr>
          <p:cNvPr id="24" name="TextBox 23"/>
          <p:cNvSpPr txBox="1"/>
          <p:nvPr/>
        </p:nvSpPr>
        <p:spPr>
          <a:xfrm>
            <a:off x="4753211" y="4865973"/>
            <a:ext cx="741660" cy="262800"/>
          </a:xfrm>
          <a:prstGeom prst="rect">
            <a:avLst/>
          </a:prstGeom>
          <a:noFill/>
          <a:ln>
            <a:noFill/>
          </a:ln>
        </p:spPr>
        <p:txBody>
          <a:bodyPr wrap="none" lIns="36000" tIns="10800" rIns="36000" bIns="10800" rtlCol="0" anchor="ctr" anchorCtr="1">
            <a:noAutofit/>
          </a:bodyPr>
          <a:lstStyle/>
          <a:p>
            <a:pPr algn="r"/>
            <a:r>
              <a:rPr lang="en-US" sz="1600" b="1" dirty="0">
                <a:solidFill>
                  <a:srgbClr val="C90006"/>
                </a:solidFill>
              </a:rPr>
              <a:t>6 risks</a:t>
            </a:r>
          </a:p>
        </p:txBody>
      </p:sp>
    </p:spTree>
    <p:extLst>
      <p:ext uri="{BB962C8B-B14F-4D97-AF65-F5344CB8AC3E}">
        <p14:creationId xmlns:p14="http://schemas.microsoft.com/office/powerpoint/2010/main" val="845976049"/>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NAL_PowerPoint_4x3_100716 [Read-Only]" id="{B81737F8-D419-4D0C-9352-DF10F5D39923}" vid="{3CF56E4B-1339-4923-B68D-C89D45FFEC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32857</TotalTime>
  <Words>1480</Words>
  <Application>Microsoft Office PowerPoint</Application>
  <PresentationFormat>On-screen Show (4:3)</PresentationFormat>
  <Paragraphs>277</Paragraphs>
  <Slides>21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MS PGothic</vt:lpstr>
      <vt:lpstr>Arial</vt:lpstr>
      <vt:lpstr>Calibri</vt:lpstr>
      <vt:lpstr>Geneva</vt:lpstr>
      <vt:lpstr>Helvetica</vt:lpstr>
      <vt:lpstr>Fermilab_PPT_090815</vt:lpstr>
      <vt:lpstr>PowerPoint Presentation</vt:lpstr>
      <vt:lpstr>Review Charge</vt:lpstr>
      <vt:lpstr>Risk Management at Fermilab</vt:lpstr>
      <vt:lpstr>Example Enterprise High Risks</vt:lpstr>
      <vt:lpstr>Relevant Risk Documents</vt:lpstr>
      <vt:lpstr>PIP-II Risk Management Plan</vt:lpstr>
      <vt:lpstr>Risk in the Cost Estimating Process</vt:lpstr>
      <vt:lpstr>Risk Workshop – July 12-13, 2018</vt:lpstr>
      <vt:lpstr>PIP-II Risk Register – covers broad spectrum of risks</vt:lpstr>
      <vt:lpstr>Risk Ranking Matrix</vt:lpstr>
      <vt:lpstr>High Rank Risks (across all WBS L2s)</vt:lpstr>
      <vt:lpstr>Project Management Risks</vt:lpstr>
      <vt:lpstr>Project Management Risks</vt:lpstr>
      <vt:lpstr>Project Management Risks</vt:lpstr>
      <vt:lpstr>Project Management Risks</vt:lpstr>
      <vt:lpstr>SRF Risks</vt:lpstr>
      <vt:lpstr>SRF Risks</vt:lpstr>
      <vt:lpstr>Accelerator Complex Upgrade Risk</vt:lpstr>
      <vt:lpstr> Are the proposed contingencies acceptable?</vt:lpstr>
      <vt:lpstr>Summary</vt:lpstr>
      <vt:lpstr>END</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Sandbox Studio</dc:creator>
  <cp:lastModifiedBy>Marc L. Kaducak x5192 13409N</cp:lastModifiedBy>
  <cp:revision>345</cp:revision>
  <cp:lastPrinted>2014-01-20T19:40:21Z</cp:lastPrinted>
  <dcterms:created xsi:type="dcterms:W3CDTF">2014-01-03T20:18:13Z</dcterms:created>
  <dcterms:modified xsi:type="dcterms:W3CDTF">2018-12-04T02:02:04Z</dcterms:modified>
</cp:coreProperties>
</file>