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1"/>
  </p:notesMasterIdLst>
  <p:handoutMasterIdLst>
    <p:handoutMasterId r:id="rId22"/>
  </p:handoutMasterIdLst>
  <p:sldIdLst>
    <p:sldId id="581" r:id="rId2"/>
    <p:sldId id="582" r:id="rId3"/>
    <p:sldId id="621" r:id="rId4"/>
    <p:sldId id="583" r:id="rId5"/>
    <p:sldId id="584" r:id="rId6"/>
    <p:sldId id="585" r:id="rId7"/>
    <p:sldId id="617" r:id="rId8"/>
    <p:sldId id="618" r:id="rId9"/>
    <p:sldId id="586" r:id="rId10"/>
    <p:sldId id="587" r:id="rId11"/>
    <p:sldId id="619" r:id="rId12"/>
    <p:sldId id="588" r:id="rId13"/>
    <p:sldId id="620" r:id="rId14"/>
    <p:sldId id="589" r:id="rId15"/>
    <p:sldId id="615" r:id="rId16"/>
    <p:sldId id="590" r:id="rId17"/>
    <p:sldId id="616" r:id="rId18"/>
    <p:sldId id="622" r:id="rId19"/>
    <p:sldId id="591" r:id="rId20"/>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28" userDrawn="1">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initials="LM" lastIdx="5" clrIdx="0">
    <p:extLst>
      <p:ext uri="{19B8F6BF-5375-455C-9EA6-DF929625EA0E}">
        <p15:presenceInfo xmlns:p15="http://schemas.microsoft.com/office/powerpoint/2012/main" userId="Lia Mermi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504E"/>
    <a:srgbClr val="4E4E4E"/>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6" autoAdjust="0"/>
    <p:restoredTop sz="93111"/>
  </p:normalViewPr>
  <p:slideViewPr>
    <p:cSldViewPr snapToGrid="0" snapToObjects="1" showGuides="1">
      <p:cViewPr varScale="1">
        <p:scale>
          <a:sx n="119" d="100"/>
          <a:sy n="119" d="100"/>
        </p:scale>
        <p:origin x="1243" y="91"/>
      </p:cViewPr>
      <p:guideLst>
        <p:guide orient="horz" pos="4128"/>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70" d="100"/>
        <a:sy n="7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L Kaducak" userId="fd7db0a2-3cc4-43c8-8fdd-807e73ab72af" providerId="ADAL" clId="{5DB87026-84E4-40C3-AD20-4F51268EC1DC}"/>
    <pc:docChg chg="addSld modSld">
      <pc:chgData name="Marc L Kaducak" userId="fd7db0a2-3cc4-43c8-8fdd-807e73ab72af" providerId="ADAL" clId="{5DB87026-84E4-40C3-AD20-4F51268EC1DC}" dt="2018-10-29T01:05:40.633" v="147" actId="20577"/>
      <pc:docMkLst>
        <pc:docMk/>
      </pc:docMkLst>
      <pc:sldChg chg="add">
        <pc:chgData name="Marc L Kaducak" userId="fd7db0a2-3cc4-43c8-8fdd-807e73ab72af" providerId="ADAL" clId="{5DB87026-84E4-40C3-AD20-4F51268EC1DC}" dt="2018-10-29T01:03:12.725" v="0" actId="20577"/>
        <pc:sldMkLst>
          <pc:docMk/>
          <pc:sldMk cId="3970657932" sldId="581"/>
        </pc:sldMkLst>
      </pc:sldChg>
      <pc:sldChg chg="add">
        <pc:chgData name="Marc L Kaducak" userId="fd7db0a2-3cc4-43c8-8fdd-807e73ab72af" providerId="ADAL" clId="{5DB87026-84E4-40C3-AD20-4F51268EC1DC}" dt="2018-10-29T01:03:12.725" v="0" actId="20577"/>
        <pc:sldMkLst>
          <pc:docMk/>
          <pc:sldMk cId="794477756" sldId="582"/>
        </pc:sldMkLst>
      </pc:sldChg>
      <pc:sldChg chg="add">
        <pc:chgData name="Marc L Kaducak" userId="fd7db0a2-3cc4-43c8-8fdd-807e73ab72af" providerId="ADAL" clId="{5DB87026-84E4-40C3-AD20-4F51268EC1DC}" dt="2018-10-29T01:03:12.725" v="0" actId="20577"/>
        <pc:sldMkLst>
          <pc:docMk/>
          <pc:sldMk cId="2235056869" sldId="583"/>
        </pc:sldMkLst>
      </pc:sldChg>
      <pc:sldChg chg="add">
        <pc:chgData name="Marc L Kaducak" userId="fd7db0a2-3cc4-43c8-8fdd-807e73ab72af" providerId="ADAL" clId="{5DB87026-84E4-40C3-AD20-4F51268EC1DC}" dt="2018-10-29T01:03:12.725" v="0" actId="20577"/>
        <pc:sldMkLst>
          <pc:docMk/>
          <pc:sldMk cId="2904607375" sldId="584"/>
        </pc:sldMkLst>
      </pc:sldChg>
      <pc:sldChg chg="add">
        <pc:chgData name="Marc L Kaducak" userId="fd7db0a2-3cc4-43c8-8fdd-807e73ab72af" providerId="ADAL" clId="{5DB87026-84E4-40C3-AD20-4F51268EC1DC}" dt="2018-10-29T01:03:12.725" v="0" actId="20577"/>
        <pc:sldMkLst>
          <pc:docMk/>
          <pc:sldMk cId="2692662914" sldId="585"/>
        </pc:sldMkLst>
      </pc:sldChg>
      <pc:sldChg chg="add">
        <pc:chgData name="Marc L Kaducak" userId="fd7db0a2-3cc4-43c8-8fdd-807e73ab72af" providerId="ADAL" clId="{5DB87026-84E4-40C3-AD20-4F51268EC1DC}" dt="2018-10-29T01:03:12.725" v="0" actId="20577"/>
        <pc:sldMkLst>
          <pc:docMk/>
          <pc:sldMk cId="2291995175" sldId="586"/>
        </pc:sldMkLst>
      </pc:sldChg>
      <pc:sldChg chg="add">
        <pc:chgData name="Marc L Kaducak" userId="fd7db0a2-3cc4-43c8-8fdd-807e73ab72af" providerId="ADAL" clId="{5DB87026-84E4-40C3-AD20-4F51268EC1DC}" dt="2018-10-29T01:03:12.725" v="0" actId="20577"/>
        <pc:sldMkLst>
          <pc:docMk/>
          <pc:sldMk cId="443649626" sldId="587"/>
        </pc:sldMkLst>
      </pc:sldChg>
      <pc:sldChg chg="add">
        <pc:chgData name="Marc L Kaducak" userId="fd7db0a2-3cc4-43c8-8fdd-807e73ab72af" providerId="ADAL" clId="{5DB87026-84E4-40C3-AD20-4F51268EC1DC}" dt="2018-10-29T01:03:12.725" v="0" actId="20577"/>
        <pc:sldMkLst>
          <pc:docMk/>
          <pc:sldMk cId="796544456" sldId="588"/>
        </pc:sldMkLst>
      </pc:sldChg>
      <pc:sldChg chg="add">
        <pc:chgData name="Marc L Kaducak" userId="fd7db0a2-3cc4-43c8-8fdd-807e73ab72af" providerId="ADAL" clId="{5DB87026-84E4-40C3-AD20-4F51268EC1DC}" dt="2018-10-29T01:03:12.725" v="0" actId="20577"/>
        <pc:sldMkLst>
          <pc:docMk/>
          <pc:sldMk cId="2875957194" sldId="589"/>
        </pc:sldMkLst>
      </pc:sldChg>
      <pc:sldChg chg="add">
        <pc:chgData name="Marc L Kaducak" userId="fd7db0a2-3cc4-43c8-8fdd-807e73ab72af" providerId="ADAL" clId="{5DB87026-84E4-40C3-AD20-4F51268EC1DC}" dt="2018-10-29T01:03:12.725" v="0" actId="20577"/>
        <pc:sldMkLst>
          <pc:docMk/>
          <pc:sldMk cId="2095286564" sldId="590"/>
        </pc:sldMkLst>
      </pc:sldChg>
      <pc:sldChg chg="add">
        <pc:chgData name="Marc L Kaducak" userId="fd7db0a2-3cc4-43c8-8fdd-807e73ab72af" providerId="ADAL" clId="{5DB87026-84E4-40C3-AD20-4F51268EC1DC}" dt="2018-10-29T01:03:12.725" v="0" actId="20577"/>
        <pc:sldMkLst>
          <pc:docMk/>
          <pc:sldMk cId="4263289501" sldId="591"/>
        </pc:sldMkLst>
      </pc:sldChg>
      <pc:sldChg chg="add">
        <pc:chgData name="Marc L Kaducak" userId="fd7db0a2-3cc4-43c8-8fdd-807e73ab72af" providerId="ADAL" clId="{5DB87026-84E4-40C3-AD20-4F51268EC1DC}" dt="2018-10-29T01:03:12.725" v="0" actId="20577"/>
        <pc:sldMkLst>
          <pc:docMk/>
          <pc:sldMk cId="3741209267" sldId="615"/>
        </pc:sldMkLst>
      </pc:sldChg>
      <pc:sldChg chg="modSp add">
        <pc:chgData name="Marc L Kaducak" userId="fd7db0a2-3cc4-43c8-8fdd-807e73ab72af" providerId="ADAL" clId="{5DB87026-84E4-40C3-AD20-4F51268EC1DC}" dt="2018-10-29T01:05:40.633" v="147" actId="20577"/>
        <pc:sldMkLst>
          <pc:docMk/>
          <pc:sldMk cId="2943664041" sldId="616"/>
        </pc:sldMkLst>
        <pc:spChg chg="mod">
          <ac:chgData name="Marc L Kaducak" userId="fd7db0a2-3cc4-43c8-8fdd-807e73ab72af" providerId="ADAL" clId="{5DB87026-84E4-40C3-AD20-4F51268EC1DC}" dt="2018-10-29T01:03:49.995" v="8" actId="20577"/>
          <ac:spMkLst>
            <pc:docMk/>
            <pc:sldMk cId="2943664041" sldId="616"/>
            <ac:spMk id="2" creationId="{C459F48D-6EF5-4619-A278-D05B290A50AD}"/>
          </ac:spMkLst>
        </pc:spChg>
        <pc:spChg chg="mod">
          <ac:chgData name="Marc L Kaducak" userId="fd7db0a2-3cc4-43c8-8fdd-807e73ab72af" providerId="ADAL" clId="{5DB87026-84E4-40C3-AD20-4F51268EC1DC}" dt="2018-10-29T01:05:40.633" v="147" actId="20577"/>
          <ac:spMkLst>
            <pc:docMk/>
            <pc:sldMk cId="2943664041" sldId="616"/>
            <ac:spMk id="3" creationId="{EDBBEE0E-CDF0-426F-983E-E7E3C02FB8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11/29/2018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3586416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12/04/2018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12/04/2018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12/04/2018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 Kaducak| Performance Oversight Group</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12/04/2018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12/04/2018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 Kaducak| Performance Oversight Group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12/04/2018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 Kaducak| Performance Oversight Group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39674772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12/04/2018</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b="1"/>
              <a:t>M. Kaducak| Performance Oversight Group</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33092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12/04/2018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133319"/>
            <a:ext cx="8667106" cy="1003049"/>
          </a:xfrm>
        </p:spPr>
        <p:txBody>
          <a:bodyPr>
            <a:normAutofit/>
          </a:bodyPr>
          <a:lstStyle/>
          <a:p>
            <a:r>
              <a:rPr lang="en-US" dirty="0"/>
              <a:t>Cryogenics Plant Building (WBS 121.06.03)</a:t>
            </a:r>
          </a:p>
          <a:p>
            <a:r>
              <a:rPr lang="en-US" sz="1800" dirty="0"/>
              <a:t>Breakout Session</a:t>
            </a:r>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a:xfrm>
            <a:off x="219719" y="5136368"/>
            <a:ext cx="4941110" cy="1529241"/>
          </a:xfrm>
        </p:spPr>
        <p:txBody>
          <a:bodyPr/>
          <a:lstStyle/>
          <a:p>
            <a:r>
              <a:rPr lang="en-US" dirty="0"/>
              <a:t>Steve Dixon</a:t>
            </a:r>
          </a:p>
          <a:p>
            <a:r>
              <a:rPr lang="en-US" dirty="0"/>
              <a:t>PIP-II IPR</a:t>
            </a:r>
          </a:p>
          <a:p>
            <a:r>
              <a:rPr lang="en-US" dirty="0"/>
              <a:t>4-6 December 2018</a:t>
            </a:r>
          </a:p>
          <a:p>
            <a:endParaRPr lang="en-US" dirty="0"/>
          </a:p>
        </p:txBody>
      </p:sp>
    </p:spTree>
    <p:extLst>
      <p:ext uri="{BB962C8B-B14F-4D97-AF65-F5344CB8AC3E}">
        <p14:creationId xmlns:p14="http://schemas.microsoft.com/office/powerpoint/2010/main" val="397065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Maturity</a:t>
            </a:r>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1043046"/>
            <a:ext cx="8672513" cy="5167749"/>
          </a:xfrm>
        </p:spPr>
        <p:txBody>
          <a:bodyPr>
            <a:normAutofit/>
          </a:bodyPr>
          <a:lstStyle/>
          <a:p>
            <a:r>
              <a:rPr lang="en-US" dirty="0"/>
              <a:t>Technical Requirements Phase</a:t>
            </a:r>
          </a:p>
          <a:p>
            <a:pPr lvl="1"/>
            <a:r>
              <a:rPr lang="en-US" dirty="0"/>
              <a:t>Started in May 2018;</a:t>
            </a:r>
          </a:p>
          <a:p>
            <a:pPr lvl="1"/>
            <a:r>
              <a:rPr lang="en-US" dirty="0"/>
              <a:t>Completed in September 2018;</a:t>
            </a:r>
          </a:p>
          <a:p>
            <a:r>
              <a:rPr lang="en-US" dirty="0"/>
              <a:t>Detailed/Final Design</a:t>
            </a:r>
          </a:p>
          <a:p>
            <a:pPr lvl="1"/>
            <a:r>
              <a:rPr lang="en-US" dirty="0"/>
              <a:t>Goal is to start in December 2018</a:t>
            </a:r>
          </a:p>
          <a:p>
            <a:pPr lvl="1"/>
            <a:r>
              <a:rPr lang="en-US" dirty="0"/>
              <a:t>Complete in May 2019</a:t>
            </a:r>
          </a:p>
          <a:p>
            <a:pPr lvl="1"/>
            <a:r>
              <a:rPr lang="en-US" dirty="0"/>
              <a:t>Dependent on architect/engineer award; </a:t>
            </a:r>
          </a:p>
          <a:p>
            <a:r>
              <a:rPr lang="en-US" dirty="0"/>
              <a:t>Goal: </a:t>
            </a:r>
            <a:r>
              <a:rPr lang="en-US" b="1" dirty="0"/>
              <a:t>90% Design Maturity by CD-3A Review</a:t>
            </a:r>
          </a:p>
          <a:p>
            <a:pPr marL="0" indent="0">
              <a:buNone/>
            </a:pPr>
            <a:endParaRPr lang="en-US" dirty="0"/>
          </a:p>
          <a:p>
            <a:endParaRPr lang="en-US" dirty="0"/>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44364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11</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Schedule Detail</a:t>
            </a:r>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TextBox 8">
            <a:extLst>
              <a:ext uri="{FF2B5EF4-FFF2-40B4-BE49-F238E27FC236}">
                <a16:creationId xmlns:a16="http://schemas.microsoft.com/office/drawing/2014/main" id="{C2E66FFE-35B5-4D35-AC80-9029A132DAB3}"/>
              </a:ext>
            </a:extLst>
          </p:cNvPr>
          <p:cNvSpPr txBox="1"/>
          <p:nvPr/>
        </p:nvSpPr>
        <p:spPr>
          <a:xfrm>
            <a:off x="222861" y="6018787"/>
            <a:ext cx="2307101" cy="215444"/>
          </a:xfrm>
          <a:prstGeom prst="rect">
            <a:avLst/>
          </a:prstGeom>
          <a:noFill/>
        </p:spPr>
        <p:txBody>
          <a:bodyPr wrap="square" rtlCol="0">
            <a:spAutoFit/>
          </a:bodyPr>
          <a:lstStyle/>
          <a:p>
            <a:r>
              <a:rPr lang="en-US" sz="800" i="1" dirty="0">
                <a:solidFill>
                  <a:srgbClr val="FF0000"/>
                </a:solidFill>
              </a:rPr>
              <a:t>From 18OCT18 Integrated Project Team Meeting</a:t>
            </a:r>
          </a:p>
        </p:txBody>
      </p:sp>
      <p:grpSp>
        <p:nvGrpSpPr>
          <p:cNvPr id="7" name="Group 6">
            <a:extLst>
              <a:ext uri="{FF2B5EF4-FFF2-40B4-BE49-F238E27FC236}">
                <a16:creationId xmlns:a16="http://schemas.microsoft.com/office/drawing/2014/main" id="{33104AB6-9821-4E35-B09A-E72D385C9B12}"/>
              </a:ext>
            </a:extLst>
          </p:cNvPr>
          <p:cNvGrpSpPr/>
          <p:nvPr/>
        </p:nvGrpSpPr>
        <p:grpSpPr>
          <a:xfrm>
            <a:off x="222861" y="1150386"/>
            <a:ext cx="8698277" cy="4858141"/>
            <a:chOff x="222861" y="1150386"/>
            <a:chExt cx="8698277" cy="4858141"/>
          </a:xfrm>
        </p:grpSpPr>
        <p:pic>
          <p:nvPicPr>
            <p:cNvPr id="8" name="Picture 7">
              <a:extLst>
                <a:ext uri="{FF2B5EF4-FFF2-40B4-BE49-F238E27FC236}">
                  <a16:creationId xmlns:a16="http://schemas.microsoft.com/office/drawing/2014/main" id="{48822A7F-38E9-4F01-9E65-9367F07D08EE}"/>
                </a:ext>
              </a:extLst>
            </p:cNvPr>
            <p:cNvPicPr>
              <a:picLocks noChangeAspect="1"/>
            </p:cNvPicPr>
            <p:nvPr/>
          </p:nvPicPr>
          <p:blipFill>
            <a:blip r:embed="rId2"/>
            <a:stretch>
              <a:fillRect/>
            </a:stretch>
          </p:blipFill>
          <p:spPr>
            <a:xfrm>
              <a:off x="222861" y="1150386"/>
              <a:ext cx="8698277" cy="4858141"/>
            </a:xfrm>
            <a:prstGeom prst="rect">
              <a:avLst/>
            </a:prstGeom>
          </p:spPr>
        </p:pic>
        <p:sp>
          <p:nvSpPr>
            <p:cNvPr id="2" name="Rectangle 1">
              <a:extLst>
                <a:ext uri="{FF2B5EF4-FFF2-40B4-BE49-F238E27FC236}">
                  <a16:creationId xmlns:a16="http://schemas.microsoft.com/office/drawing/2014/main" id="{3D446BF0-6487-A147-BB10-51916A96D5EC}"/>
                </a:ext>
              </a:extLst>
            </p:cNvPr>
            <p:cNvSpPr/>
            <p:nvPr/>
          </p:nvSpPr>
          <p:spPr>
            <a:xfrm>
              <a:off x="1556951" y="1150386"/>
              <a:ext cx="3200400" cy="1679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Arrow: Down 2">
            <a:extLst>
              <a:ext uri="{FF2B5EF4-FFF2-40B4-BE49-F238E27FC236}">
                <a16:creationId xmlns:a16="http://schemas.microsoft.com/office/drawing/2014/main" id="{83C9B835-6586-4569-A98B-A8F23D6BC320}"/>
              </a:ext>
            </a:extLst>
          </p:cNvPr>
          <p:cNvSpPr/>
          <p:nvPr/>
        </p:nvSpPr>
        <p:spPr>
          <a:xfrm>
            <a:off x="2699083" y="2054180"/>
            <a:ext cx="521369" cy="75679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3BDBE4-D098-45D0-8BAC-63C6328C0866}"/>
              </a:ext>
            </a:extLst>
          </p:cNvPr>
          <p:cNvSpPr txBox="1"/>
          <p:nvPr/>
        </p:nvSpPr>
        <p:spPr>
          <a:xfrm>
            <a:off x="3157151" y="1499615"/>
            <a:ext cx="5207359" cy="1200329"/>
          </a:xfrm>
          <a:prstGeom prst="rect">
            <a:avLst/>
          </a:prstGeom>
          <a:noFill/>
        </p:spPr>
        <p:txBody>
          <a:bodyPr wrap="square" rtlCol="0">
            <a:spAutoFit/>
          </a:bodyPr>
          <a:lstStyle/>
          <a:p>
            <a:r>
              <a:rPr lang="en-US" dirty="0"/>
              <a:t>Cryo Plant Building and Site Preparation Design Complete </a:t>
            </a:r>
          </a:p>
          <a:p>
            <a:r>
              <a:rPr lang="en-US" dirty="0"/>
              <a:t>Schedule and Cost Known</a:t>
            </a:r>
          </a:p>
        </p:txBody>
      </p:sp>
    </p:spTree>
    <p:extLst>
      <p:ext uri="{BB962C8B-B14F-4D97-AF65-F5344CB8AC3E}">
        <p14:creationId xmlns:p14="http://schemas.microsoft.com/office/powerpoint/2010/main" val="405720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12</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to Date</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228600" y="1043046"/>
            <a:ext cx="8672513" cy="4987867"/>
          </a:xfrm>
        </p:spPr>
        <p:txBody>
          <a:bodyPr/>
          <a:lstStyle/>
          <a:p>
            <a:r>
              <a:rPr lang="en-US" dirty="0"/>
              <a:t>Developed preliminary shielding strategy with 121.03 (Accelerator Systems)</a:t>
            </a:r>
          </a:p>
          <a:p>
            <a:r>
              <a:rPr lang="en-US" dirty="0"/>
              <a:t>Requirement and Specification Review </a:t>
            </a:r>
            <a:r>
              <a:rPr lang="en-US" sz="1000" dirty="0">
                <a:solidFill>
                  <a:srgbClr val="C00000"/>
                </a:solidFill>
              </a:rPr>
              <a:t>[1]</a:t>
            </a:r>
          </a:p>
          <a:p>
            <a:r>
              <a:rPr lang="en-US" dirty="0"/>
              <a:t>Industrial Cooling Water Quality Testing Complete </a:t>
            </a:r>
            <a:r>
              <a:rPr lang="en-US" sz="1000" dirty="0">
                <a:solidFill>
                  <a:srgbClr val="C00000"/>
                </a:solidFill>
              </a:rPr>
              <a:t>[2]</a:t>
            </a:r>
            <a:endParaRPr lang="en-US" dirty="0"/>
          </a:p>
          <a:p>
            <a:r>
              <a:rPr lang="en-US" dirty="0"/>
              <a:t>Technical Requirements Phase (40% Design) </a:t>
            </a:r>
            <a:r>
              <a:rPr lang="en-US" sz="1000" dirty="0">
                <a:solidFill>
                  <a:srgbClr val="C00000"/>
                </a:solidFill>
              </a:rPr>
              <a:t>[3]</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pic>
        <p:nvPicPr>
          <p:cNvPr id="8" name="Picture 7">
            <a:extLst>
              <a:ext uri="{FF2B5EF4-FFF2-40B4-BE49-F238E27FC236}">
                <a16:creationId xmlns:a16="http://schemas.microsoft.com/office/drawing/2014/main" id="{D10C4465-158E-4DED-8102-C300C9945FFB}"/>
              </a:ext>
            </a:extLst>
          </p:cNvPr>
          <p:cNvPicPr>
            <a:picLocks noChangeAspect="1"/>
          </p:cNvPicPr>
          <p:nvPr/>
        </p:nvPicPr>
        <p:blipFill>
          <a:blip r:embed="rId3"/>
          <a:stretch>
            <a:fillRect/>
          </a:stretch>
        </p:blipFill>
        <p:spPr>
          <a:xfrm>
            <a:off x="5512067" y="3449110"/>
            <a:ext cx="3329669" cy="2570470"/>
          </a:xfrm>
          <a:prstGeom prst="rect">
            <a:avLst/>
          </a:prstGeom>
          <a:ln>
            <a:solidFill>
              <a:srgbClr val="404040"/>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5B6267F1-034F-4130-8359-C98ED41EC669}"/>
              </a:ext>
            </a:extLst>
          </p:cNvPr>
          <p:cNvSpPr txBox="1"/>
          <p:nvPr/>
        </p:nvSpPr>
        <p:spPr>
          <a:xfrm>
            <a:off x="5512067" y="6045948"/>
            <a:ext cx="2446671" cy="246221"/>
          </a:xfrm>
          <a:prstGeom prst="rect">
            <a:avLst/>
          </a:prstGeom>
          <a:noFill/>
        </p:spPr>
        <p:txBody>
          <a:bodyPr wrap="square" rtlCol="0">
            <a:spAutoFit/>
          </a:bodyPr>
          <a:lstStyle/>
          <a:p>
            <a:r>
              <a:rPr lang="en-US" sz="1000" dirty="0">
                <a:solidFill>
                  <a:srgbClr val="C00000"/>
                </a:solidFill>
              </a:rPr>
              <a:t>From  TeamCenter Document ED0008373</a:t>
            </a:r>
          </a:p>
        </p:txBody>
      </p:sp>
      <p:sp>
        <p:nvSpPr>
          <p:cNvPr id="2" name="Rectangle 1">
            <a:extLst>
              <a:ext uri="{FF2B5EF4-FFF2-40B4-BE49-F238E27FC236}">
                <a16:creationId xmlns:a16="http://schemas.microsoft.com/office/drawing/2014/main" id="{78E7F387-4D5E-48E2-8CE9-26E1042AB711}"/>
              </a:ext>
            </a:extLst>
          </p:cNvPr>
          <p:cNvSpPr/>
          <p:nvPr/>
        </p:nvSpPr>
        <p:spPr>
          <a:xfrm>
            <a:off x="204078" y="5814954"/>
            <a:ext cx="2049517" cy="553998"/>
          </a:xfrm>
          <a:prstGeom prst="rect">
            <a:avLst/>
          </a:prstGeom>
        </p:spPr>
        <p:txBody>
          <a:bodyPr wrap="square">
            <a:spAutoFit/>
          </a:bodyPr>
          <a:lstStyle/>
          <a:p>
            <a:r>
              <a:rPr lang="en-US" sz="1000" dirty="0">
                <a:solidFill>
                  <a:srgbClr val="C00000"/>
                </a:solidFill>
              </a:rPr>
              <a:t>[1] See TeamCenter ED0008588</a:t>
            </a:r>
          </a:p>
          <a:p>
            <a:r>
              <a:rPr lang="en-US" sz="1000" dirty="0">
                <a:solidFill>
                  <a:srgbClr val="C00000"/>
                </a:solidFill>
              </a:rPr>
              <a:t>[2] See PIP-II-doc-155</a:t>
            </a:r>
          </a:p>
          <a:p>
            <a:r>
              <a:rPr lang="en-US" sz="1000" dirty="0">
                <a:solidFill>
                  <a:srgbClr val="C00000"/>
                </a:solidFill>
              </a:rPr>
              <a:t>[3] See TeamCenter ED0008373</a:t>
            </a:r>
          </a:p>
        </p:txBody>
      </p:sp>
    </p:spTree>
    <p:extLst>
      <p:ext uri="{BB962C8B-B14F-4D97-AF65-F5344CB8AC3E}">
        <p14:creationId xmlns:p14="http://schemas.microsoft.com/office/powerpoint/2010/main" val="79654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13</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Progress to Date</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pic>
        <p:nvPicPr>
          <p:cNvPr id="8" name="Picture 7">
            <a:extLst>
              <a:ext uri="{FF2B5EF4-FFF2-40B4-BE49-F238E27FC236}">
                <a16:creationId xmlns:a16="http://schemas.microsoft.com/office/drawing/2014/main" id="{D10C4465-158E-4DED-8102-C300C9945FFB}"/>
              </a:ext>
            </a:extLst>
          </p:cNvPr>
          <p:cNvPicPr>
            <a:picLocks noChangeAspect="1"/>
          </p:cNvPicPr>
          <p:nvPr/>
        </p:nvPicPr>
        <p:blipFill>
          <a:blip r:embed="rId2"/>
          <a:stretch>
            <a:fillRect/>
          </a:stretch>
        </p:blipFill>
        <p:spPr>
          <a:xfrm>
            <a:off x="228600" y="1008651"/>
            <a:ext cx="6338735" cy="4890499"/>
          </a:xfrm>
          <a:prstGeom prst="rect">
            <a:avLst/>
          </a:prstGeom>
          <a:ln>
            <a:solidFill>
              <a:srgbClr val="404040"/>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5B6267F1-034F-4130-8359-C98ED41EC669}"/>
              </a:ext>
            </a:extLst>
          </p:cNvPr>
          <p:cNvSpPr txBox="1"/>
          <p:nvPr/>
        </p:nvSpPr>
        <p:spPr>
          <a:xfrm>
            <a:off x="222250" y="5899150"/>
            <a:ext cx="5620042" cy="246221"/>
          </a:xfrm>
          <a:prstGeom prst="rect">
            <a:avLst/>
          </a:prstGeom>
          <a:noFill/>
        </p:spPr>
        <p:txBody>
          <a:bodyPr wrap="square" rtlCol="0">
            <a:spAutoFit/>
          </a:bodyPr>
          <a:lstStyle/>
          <a:p>
            <a:r>
              <a:rPr lang="en-US" sz="1000" dirty="0">
                <a:solidFill>
                  <a:srgbClr val="C00000"/>
                </a:solidFill>
              </a:rPr>
              <a:t>From  TeamCenter Document ED0008373</a:t>
            </a:r>
          </a:p>
        </p:txBody>
      </p:sp>
      <p:pic>
        <p:nvPicPr>
          <p:cNvPr id="10" name="Picture 9">
            <a:extLst>
              <a:ext uri="{FF2B5EF4-FFF2-40B4-BE49-F238E27FC236}">
                <a16:creationId xmlns:a16="http://schemas.microsoft.com/office/drawing/2014/main" id="{F43FAD7D-F9FC-41A9-B0D8-440261DB5EE2}"/>
              </a:ext>
            </a:extLst>
          </p:cNvPr>
          <p:cNvPicPr>
            <a:picLocks noChangeAspect="1"/>
          </p:cNvPicPr>
          <p:nvPr/>
        </p:nvPicPr>
        <p:blipFill>
          <a:blip r:embed="rId3"/>
          <a:stretch>
            <a:fillRect/>
          </a:stretch>
        </p:blipFill>
        <p:spPr>
          <a:xfrm>
            <a:off x="6614470" y="1390533"/>
            <a:ext cx="2303072" cy="1773266"/>
          </a:xfrm>
          <a:prstGeom prst="rect">
            <a:avLst/>
          </a:prstGeom>
          <a:ln>
            <a:solidFill>
              <a:srgbClr val="404040"/>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6A46CFA-90CE-4544-B6E2-E4EDCDA9D530}"/>
              </a:ext>
            </a:extLst>
          </p:cNvPr>
          <p:cNvPicPr>
            <a:picLocks noChangeAspect="1"/>
          </p:cNvPicPr>
          <p:nvPr/>
        </p:nvPicPr>
        <p:blipFill>
          <a:blip r:embed="rId4"/>
          <a:stretch>
            <a:fillRect/>
          </a:stretch>
        </p:blipFill>
        <p:spPr>
          <a:xfrm>
            <a:off x="6614470" y="3656328"/>
            <a:ext cx="2300930" cy="1773266"/>
          </a:xfrm>
          <a:prstGeom prst="rect">
            <a:avLst/>
          </a:prstGeom>
          <a:ln>
            <a:solidFill>
              <a:srgbClr val="40404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532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14</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Environment Safety and Health (ES&amp;H)</a:t>
            </a:r>
          </a:p>
        </p:txBody>
      </p:sp>
      <p:sp>
        <p:nvSpPr>
          <p:cNvPr id="7" name="Content Placeholder 2">
            <a:extLst>
              <a:ext uri="{FF2B5EF4-FFF2-40B4-BE49-F238E27FC236}">
                <a16:creationId xmlns:a16="http://schemas.microsoft.com/office/drawing/2014/main" id="{E67B82A3-65FD-437F-9F00-852994C4D216}"/>
              </a:ext>
            </a:extLst>
          </p:cNvPr>
          <p:cNvSpPr>
            <a:spLocks noGrp="1"/>
          </p:cNvSpPr>
          <p:nvPr>
            <p:ph idx="1"/>
          </p:nvPr>
        </p:nvSpPr>
        <p:spPr>
          <a:xfrm>
            <a:off x="228600" y="1043046"/>
            <a:ext cx="8672513" cy="4987867"/>
          </a:xfrm>
        </p:spPr>
        <p:txBody>
          <a:bodyPr/>
          <a:lstStyle/>
          <a:p>
            <a:r>
              <a:rPr lang="en-US" dirty="0"/>
              <a:t>Design Phase Incorporates:</a:t>
            </a:r>
          </a:p>
          <a:p>
            <a:pPr lvl="1"/>
            <a:r>
              <a:rPr lang="en-US" dirty="0"/>
              <a:t>Architect/Engineer selection included ES&amp;H considerations;</a:t>
            </a:r>
          </a:p>
          <a:p>
            <a:pPr lvl="1"/>
            <a:r>
              <a:rPr lang="en-US" dirty="0"/>
              <a:t>Life Safety Assessment requirements; </a:t>
            </a:r>
            <a:r>
              <a:rPr lang="en-US" sz="1000" dirty="0">
                <a:solidFill>
                  <a:srgbClr val="C00000"/>
                </a:solidFill>
              </a:rPr>
              <a:t>[1]</a:t>
            </a:r>
          </a:p>
          <a:p>
            <a:pPr lvl="1"/>
            <a:r>
              <a:rPr lang="en-US" dirty="0"/>
              <a:t>Safety By Design process;</a:t>
            </a:r>
          </a:p>
          <a:p>
            <a:pPr lvl="1"/>
            <a:r>
              <a:rPr lang="en-US" dirty="0"/>
              <a:t>Input from Tritium Task Force;</a:t>
            </a:r>
          </a:p>
          <a:p>
            <a:pPr lvl="1"/>
            <a:r>
              <a:rPr lang="en-US" dirty="0"/>
              <a:t>Input from Hazard Analysis Report (HAR) hazards </a:t>
            </a:r>
            <a:r>
              <a:rPr lang="en-US" sz="1000" dirty="0">
                <a:solidFill>
                  <a:srgbClr val="C00000"/>
                </a:solidFill>
              </a:rPr>
              <a:t>[2]</a:t>
            </a:r>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
        <p:nvSpPr>
          <p:cNvPr id="10" name="TextBox 9">
            <a:extLst>
              <a:ext uri="{FF2B5EF4-FFF2-40B4-BE49-F238E27FC236}">
                <a16:creationId xmlns:a16="http://schemas.microsoft.com/office/drawing/2014/main" id="{751041DC-4932-4645-811E-B79CC27593A5}"/>
              </a:ext>
            </a:extLst>
          </p:cNvPr>
          <p:cNvSpPr txBox="1"/>
          <p:nvPr/>
        </p:nvSpPr>
        <p:spPr>
          <a:xfrm>
            <a:off x="145640" y="5976742"/>
            <a:ext cx="5620042" cy="400110"/>
          </a:xfrm>
          <a:prstGeom prst="rect">
            <a:avLst/>
          </a:prstGeom>
          <a:noFill/>
        </p:spPr>
        <p:txBody>
          <a:bodyPr wrap="square" rtlCol="0">
            <a:spAutoFit/>
          </a:bodyPr>
          <a:lstStyle/>
          <a:p>
            <a:r>
              <a:rPr lang="en-US" sz="1000" dirty="0">
                <a:solidFill>
                  <a:srgbClr val="C00000"/>
                </a:solidFill>
              </a:rPr>
              <a:t>[1] Life Safety Analysis can be found at PIP-II-doc-120</a:t>
            </a:r>
          </a:p>
          <a:p>
            <a:r>
              <a:rPr lang="en-US" sz="1000" dirty="0">
                <a:solidFill>
                  <a:srgbClr val="C00000"/>
                </a:solidFill>
              </a:rPr>
              <a:t>[2] Hazard Analysis Report can be found at PIP-II-doc-140</a:t>
            </a:r>
          </a:p>
        </p:txBody>
      </p:sp>
    </p:spTree>
    <p:extLst>
      <p:ext uri="{BB962C8B-B14F-4D97-AF65-F5344CB8AC3E}">
        <p14:creationId xmlns:p14="http://schemas.microsoft.com/office/powerpoint/2010/main" val="287595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15</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Quality Management</a:t>
            </a:r>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
        <p:nvSpPr>
          <p:cNvPr id="2" name="Content Placeholder 1">
            <a:extLst>
              <a:ext uri="{FF2B5EF4-FFF2-40B4-BE49-F238E27FC236}">
                <a16:creationId xmlns:a16="http://schemas.microsoft.com/office/drawing/2014/main" id="{51F8FA74-BD9D-4449-BFC1-EB002A2AAF5D}"/>
              </a:ext>
            </a:extLst>
          </p:cNvPr>
          <p:cNvSpPr>
            <a:spLocks noGrp="1"/>
          </p:cNvSpPr>
          <p:nvPr>
            <p:ph idx="1"/>
          </p:nvPr>
        </p:nvSpPr>
        <p:spPr/>
        <p:txBody>
          <a:bodyPr/>
          <a:lstStyle/>
          <a:p>
            <a:r>
              <a:rPr lang="en-US" dirty="0"/>
              <a:t>Process to date include:</a:t>
            </a:r>
          </a:p>
          <a:p>
            <a:pPr lvl="1"/>
            <a:r>
              <a:rPr lang="en-US" dirty="0"/>
              <a:t>Requirement and Specification Review (PIP-II process)</a:t>
            </a:r>
          </a:p>
          <a:p>
            <a:pPr lvl="1"/>
            <a:r>
              <a:rPr lang="en-US" dirty="0"/>
              <a:t>Comment and Compliance Review (FESS/E process)</a:t>
            </a:r>
          </a:p>
          <a:p>
            <a:pPr lvl="1"/>
            <a:r>
              <a:rPr lang="en-US" dirty="0"/>
              <a:t>QAQC Process Report (A/E process)</a:t>
            </a:r>
          </a:p>
          <a:p>
            <a:pPr lvl="1"/>
            <a:endParaRPr lang="en-US" dirty="0"/>
          </a:p>
        </p:txBody>
      </p:sp>
      <p:pic>
        <p:nvPicPr>
          <p:cNvPr id="8" name="Picture 7">
            <a:extLst>
              <a:ext uri="{FF2B5EF4-FFF2-40B4-BE49-F238E27FC236}">
                <a16:creationId xmlns:a16="http://schemas.microsoft.com/office/drawing/2014/main" id="{162BE880-093E-4781-99E5-18512E6AC1A8}"/>
              </a:ext>
            </a:extLst>
          </p:cNvPr>
          <p:cNvPicPr>
            <a:picLocks noChangeAspect="1"/>
          </p:cNvPicPr>
          <p:nvPr/>
        </p:nvPicPr>
        <p:blipFill>
          <a:blip r:embed="rId2"/>
          <a:stretch>
            <a:fillRect/>
          </a:stretch>
        </p:blipFill>
        <p:spPr>
          <a:xfrm>
            <a:off x="935038" y="2640093"/>
            <a:ext cx="2580672" cy="3357894"/>
          </a:xfrm>
          <a:prstGeom prst="rect">
            <a:avLst/>
          </a:prstGeom>
          <a:ln>
            <a:solidFill>
              <a:srgbClr val="404040"/>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24DA09D-6069-AC40-882B-33C3DB5CF383}"/>
              </a:ext>
            </a:extLst>
          </p:cNvPr>
          <p:cNvPicPr>
            <a:picLocks noChangeAspect="1"/>
          </p:cNvPicPr>
          <p:nvPr/>
        </p:nvPicPr>
        <p:blipFill>
          <a:blip r:embed="rId3"/>
          <a:stretch>
            <a:fillRect/>
          </a:stretch>
        </p:blipFill>
        <p:spPr>
          <a:xfrm>
            <a:off x="4282382" y="2640093"/>
            <a:ext cx="4335261" cy="30135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120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B48E-6CBC-434E-8E6E-ABB4AD19AF67}"/>
              </a:ext>
            </a:extLst>
          </p:cNvPr>
          <p:cNvSpPr>
            <a:spLocks noGrp="1"/>
          </p:cNvSpPr>
          <p:nvPr>
            <p:ph type="title"/>
          </p:nvPr>
        </p:nvSpPr>
        <p:spPr/>
        <p:txBody>
          <a:bodyPr/>
          <a:lstStyle/>
          <a:p>
            <a:r>
              <a:rPr lang="en-US" dirty="0"/>
              <a:t>Risk Management</a:t>
            </a:r>
          </a:p>
        </p:txBody>
      </p:sp>
      <p:sp>
        <p:nvSpPr>
          <p:cNvPr id="3" name="Content Placeholder 2">
            <a:extLst>
              <a:ext uri="{FF2B5EF4-FFF2-40B4-BE49-F238E27FC236}">
                <a16:creationId xmlns:a16="http://schemas.microsoft.com/office/drawing/2014/main" id="{EC508813-CD76-4DC4-BF1F-40FB37436F30}"/>
              </a:ext>
            </a:extLst>
          </p:cNvPr>
          <p:cNvSpPr>
            <a:spLocks noGrp="1"/>
          </p:cNvSpPr>
          <p:nvPr>
            <p:ph idx="1"/>
          </p:nvPr>
        </p:nvSpPr>
        <p:spPr/>
        <p:txBody>
          <a:bodyPr/>
          <a:lstStyle/>
          <a:p>
            <a:pPr marL="57150" indent="0">
              <a:buNone/>
            </a:pPr>
            <a:r>
              <a:rPr lang="en-US" dirty="0"/>
              <a:t>Cryogenic Plant Building Related Risks</a:t>
            </a:r>
          </a:p>
          <a:p>
            <a:r>
              <a:rPr lang="en-US" sz="2000" dirty="0"/>
              <a:t>RT-121-06-001 – Subproject Requirement Change</a:t>
            </a:r>
          </a:p>
          <a:p>
            <a:r>
              <a:rPr lang="en-US" sz="2000" dirty="0"/>
              <a:t>RT-121-06-003 – Construction Bids Exceed Estimates</a:t>
            </a:r>
          </a:p>
          <a:p>
            <a:r>
              <a:rPr lang="en-US" sz="2000" dirty="0">
                <a:solidFill>
                  <a:srgbClr val="C00000"/>
                </a:solidFill>
              </a:rPr>
              <a:t>RT-121-06-005 – Cryoplant Design Requirements </a:t>
            </a:r>
          </a:p>
          <a:p>
            <a:r>
              <a:rPr lang="en-US" sz="2000" dirty="0">
                <a:solidFill>
                  <a:srgbClr val="C00000"/>
                </a:solidFill>
              </a:rPr>
              <a:t>RT-121-06-008 – Cryoplant Cooling Water</a:t>
            </a:r>
          </a:p>
          <a:p>
            <a:r>
              <a:rPr lang="en-US" sz="2000" dirty="0">
                <a:solidFill>
                  <a:srgbClr val="C00000"/>
                </a:solidFill>
              </a:rPr>
              <a:t>RT-121-06-039 – Cryogenic Plant Building BO Delayed</a:t>
            </a:r>
          </a:p>
          <a:p>
            <a:endParaRPr lang="en-US" sz="2000" dirty="0"/>
          </a:p>
          <a:p>
            <a:pPr marL="457200" lvl="1"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71D1284C-9BBB-4A7D-9406-0E3477051FE5}"/>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581956D4-50CB-48AC-B09B-283696C42F7C}"/>
              </a:ext>
            </a:extLst>
          </p:cNvPr>
          <p:cNvSpPr>
            <a:spLocks noGrp="1"/>
          </p:cNvSpPr>
          <p:nvPr>
            <p:ph type="sldNum" sz="quarter" idx="12"/>
          </p:nvPr>
        </p:nvSpPr>
        <p:spPr/>
        <p:txBody>
          <a:bodyPr/>
          <a:lstStyle/>
          <a:p>
            <a:fld id="{D4078CA2-75EA-4F42-B0AF-FB0975373545}" type="slidenum">
              <a:rPr lang="en-US" altLang="en-US" smtClean="0"/>
              <a:pPr/>
              <a:t>16</a:t>
            </a:fld>
            <a:endParaRPr lang="en-US" altLang="en-US" dirty="0"/>
          </a:p>
        </p:txBody>
      </p:sp>
      <p:sp>
        <p:nvSpPr>
          <p:cNvPr id="6" name="TextBox 5">
            <a:extLst>
              <a:ext uri="{FF2B5EF4-FFF2-40B4-BE49-F238E27FC236}">
                <a16:creationId xmlns:a16="http://schemas.microsoft.com/office/drawing/2014/main" id="{34939B9B-E044-4A41-B829-BC524160AD9B}"/>
              </a:ext>
            </a:extLst>
          </p:cNvPr>
          <p:cNvSpPr txBox="1"/>
          <p:nvPr/>
        </p:nvSpPr>
        <p:spPr>
          <a:xfrm>
            <a:off x="7188591" y="425321"/>
            <a:ext cx="1814733" cy="461665"/>
          </a:xfrm>
          <a:prstGeom prst="rect">
            <a:avLst/>
          </a:prstGeom>
          <a:solidFill>
            <a:schemeClr val="tx1"/>
          </a:solidFill>
        </p:spPr>
        <p:txBody>
          <a:bodyPr wrap="square" rtlCol="0">
            <a:spAutoFit/>
          </a:bodyPr>
          <a:lstStyle/>
          <a:p>
            <a:r>
              <a:rPr lang="en-US" dirty="0">
                <a:solidFill>
                  <a:schemeClr val="bg1"/>
                </a:solidFill>
              </a:rPr>
              <a:t>Charge #2,7</a:t>
            </a:r>
          </a:p>
        </p:txBody>
      </p:sp>
    </p:spTree>
    <p:extLst>
      <p:ext uri="{BB962C8B-B14F-4D97-AF65-F5344CB8AC3E}">
        <p14:creationId xmlns:p14="http://schemas.microsoft.com/office/powerpoint/2010/main" val="209528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8D-6EF5-4619-A278-D05B290A50AD}"/>
              </a:ext>
            </a:extLst>
          </p:cNvPr>
          <p:cNvSpPr>
            <a:spLocks noGrp="1"/>
          </p:cNvSpPr>
          <p:nvPr>
            <p:ph type="title"/>
          </p:nvPr>
        </p:nvSpPr>
        <p:spPr/>
        <p:txBody>
          <a:bodyPr/>
          <a:lstStyle/>
          <a:p>
            <a:r>
              <a:rPr lang="en-US" dirty="0"/>
              <a:t>Steps to CD-3A (Cryogenics Plant Building)</a:t>
            </a:r>
          </a:p>
        </p:txBody>
      </p:sp>
      <p:sp>
        <p:nvSpPr>
          <p:cNvPr id="3" name="Content Placeholder 2">
            <a:extLst>
              <a:ext uri="{FF2B5EF4-FFF2-40B4-BE49-F238E27FC236}">
                <a16:creationId xmlns:a16="http://schemas.microsoft.com/office/drawing/2014/main" id="{EDBBEE0E-CDF0-426F-983E-E7E3C02FB853}"/>
              </a:ext>
            </a:extLst>
          </p:cNvPr>
          <p:cNvSpPr>
            <a:spLocks noGrp="1"/>
          </p:cNvSpPr>
          <p:nvPr>
            <p:ph idx="1"/>
          </p:nvPr>
        </p:nvSpPr>
        <p:spPr/>
        <p:txBody>
          <a:bodyPr>
            <a:normAutofit/>
          </a:bodyPr>
          <a:lstStyle/>
          <a:p>
            <a:r>
              <a:rPr lang="en-US" dirty="0"/>
              <a:t>Complete the Construction Package</a:t>
            </a:r>
          </a:p>
          <a:p>
            <a:pPr lvl="1"/>
            <a:r>
              <a:rPr lang="en-US" dirty="0"/>
              <a:t>Design complete;</a:t>
            </a:r>
          </a:p>
          <a:p>
            <a:pPr lvl="1"/>
            <a:r>
              <a:rPr lang="en-US" dirty="0"/>
              <a:t>Specifications complete;</a:t>
            </a:r>
          </a:p>
          <a:p>
            <a:pPr lvl="1"/>
            <a:r>
              <a:rPr lang="en-US" dirty="0"/>
              <a:t>Updated cost/schedule estimate</a:t>
            </a:r>
          </a:p>
          <a:p>
            <a:pPr lvl="1"/>
            <a:r>
              <a:rPr lang="en-US" dirty="0"/>
              <a:t>Anticipated for May 2019</a:t>
            </a:r>
          </a:p>
          <a:p>
            <a:r>
              <a:rPr lang="en-US" dirty="0"/>
              <a:t>Favorable EA FONSI</a:t>
            </a:r>
          </a:p>
          <a:p>
            <a:pPr lvl="1"/>
            <a:r>
              <a:rPr lang="en-US" dirty="0"/>
              <a:t>Anticipated in December 2018;</a:t>
            </a:r>
          </a:p>
          <a:p>
            <a:r>
              <a:rPr lang="en-US" dirty="0"/>
              <a:t>Procurement Process</a:t>
            </a:r>
          </a:p>
          <a:p>
            <a:pPr lvl="1"/>
            <a:r>
              <a:rPr lang="en-US" dirty="0"/>
              <a:t>Advanced Acquisition Plan (start in January 2019)</a:t>
            </a:r>
          </a:p>
          <a:p>
            <a:pPr lvl="1"/>
            <a:r>
              <a:rPr lang="en-US" dirty="0"/>
              <a:t>Subcontractor Outreach Program</a:t>
            </a:r>
          </a:p>
          <a:p>
            <a:endParaRPr lang="en-US" dirty="0"/>
          </a:p>
          <a:p>
            <a:endParaRPr lang="en-US" dirty="0"/>
          </a:p>
        </p:txBody>
      </p:sp>
      <p:sp>
        <p:nvSpPr>
          <p:cNvPr id="4" name="Date Placeholder 3">
            <a:extLst>
              <a:ext uri="{FF2B5EF4-FFF2-40B4-BE49-F238E27FC236}">
                <a16:creationId xmlns:a16="http://schemas.microsoft.com/office/drawing/2014/main" id="{E8B71AFE-3689-4927-A941-7826C7D2BF37}"/>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8ED17D5E-AAE5-4AB0-8735-AB2E238015F5}"/>
              </a:ext>
            </a:extLst>
          </p:cNvPr>
          <p:cNvSpPr>
            <a:spLocks noGrp="1"/>
          </p:cNvSpPr>
          <p:nvPr>
            <p:ph type="sldNum" sz="quarter" idx="12"/>
          </p:nvPr>
        </p:nvSpPr>
        <p:spPr/>
        <p:txBody>
          <a:bodyPr/>
          <a:lstStyle/>
          <a:p>
            <a:fld id="{D4078CA2-75EA-4F42-B0AF-FB0975373545}" type="slidenum">
              <a:rPr lang="en-US" altLang="en-US" smtClean="0"/>
              <a:pPr/>
              <a:t>17</a:t>
            </a:fld>
            <a:endParaRPr lang="en-US" altLang="en-US" dirty="0"/>
          </a:p>
        </p:txBody>
      </p:sp>
      <p:sp>
        <p:nvSpPr>
          <p:cNvPr id="6" name="TextBox 5">
            <a:extLst>
              <a:ext uri="{FF2B5EF4-FFF2-40B4-BE49-F238E27FC236}">
                <a16:creationId xmlns:a16="http://schemas.microsoft.com/office/drawing/2014/main" id="{10BE6E53-553F-B64F-A91C-ED246BBC6F77}"/>
              </a:ext>
            </a:extLst>
          </p:cNvPr>
          <p:cNvSpPr txBox="1"/>
          <p:nvPr/>
        </p:nvSpPr>
        <p:spPr>
          <a:xfrm>
            <a:off x="222250" y="5980336"/>
            <a:ext cx="4210538" cy="400110"/>
          </a:xfrm>
          <a:prstGeom prst="rect">
            <a:avLst/>
          </a:prstGeom>
          <a:noFill/>
        </p:spPr>
        <p:txBody>
          <a:bodyPr wrap="square" rtlCol="0">
            <a:spAutoFit/>
          </a:bodyPr>
          <a:lstStyle/>
          <a:p>
            <a:r>
              <a:rPr lang="en-US" sz="1000" dirty="0">
                <a:solidFill>
                  <a:srgbClr val="C00000"/>
                </a:solidFill>
              </a:rPr>
              <a:t>EA is Environmental Assessment</a:t>
            </a:r>
          </a:p>
          <a:p>
            <a:r>
              <a:rPr lang="en-US" sz="1000" dirty="0">
                <a:solidFill>
                  <a:srgbClr val="C00000"/>
                </a:solidFill>
              </a:rPr>
              <a:t>FONSI is Finding Of No Significant Impact</a:t>
            </a:r>
          </a:p>
        </p:txBody>
      </p:sp>
    </p:spTree>
    <p:extLst>
      <p:ext uri="{BB962C8B-B14F-4D97-AF65-F5344CB8AC3E}">
        <p14:creationId xmlns:p14="http://schemas.microsoft.com/office/powerpoint/2010/main" val="294366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8D-6EF5-4619-A278-D05B290A50A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DBBEE0E-CDF0-426F-983E-E7E3C02FB853}"/>
              </a:ext>
            </a:extLst>
          </p:cNvPr>
          <p:cNvSpPr>
            <a:spLocks noGrp="1"/>
          </p:cNvSpPr>
          <p:nvPr>
            <p:ph idx="1"/>
          </p:nvPr>
        </p:nvSpPr>
        <p:spPr/>
        <p:txBody>
          <a:bodyPr/>
          <a:lstStyle/>
          <a:p>
            <a:r>
              <a:rPr lang="en-US" dirty="0"/>
              <a:t>Cryogenics Plant Building is a CD-3A request;</a:t>
            </a:r>
          </a:p>
          <a:p>
            <a:r>
              <a:rPr lang="en-US" dirty="0"/>
              <a:t>Good progress on the design since CD-1;</a:t>
            </a:r>
          </a:p>
          <a:p>
            <a:r>
              <a:rPr lang="en-US" dirty="0"/>
              <a:t>Design of the Cryogenic Plant Building is based on the requirements from two potential cryogenics plant vendors;</a:t>
            </a:r>
          </a:p>
          <a:p>
            <a:r>
              <a:rPr lang="en-US" dirty="0"/>
              <a:t>On track for a CD-3A Review in Q3 FY19;</a:t>
            </a:r>
          </a:p>
          <a:p>
            <a:r>
              <a:rPr lang="en-US" dirty="0"/>
              <a:t>On track to achieving the goal of having the building and supporting infrastructure ready in advance </a:t>
            </a:r>
            <a:r>
              <a:rPr lang="en-US"/>
              <a:t>of cryogenic equipment </a:t>
            </a:r>
            <a:r>
              <a:rPr lang="en-US" dirty="0"/>
              <a:t>arrival;</a:t>
            </a:r>
          </a:p>
          <a:p>
            <a:r>
              <a:rPr lang="en-US" dirty="0"/>
              <a:t>Thanks for your time.</a:t>
            </a:r>
          </a:p>
          <a:p>
            <a:endParaRPr lang="en-US" dirty="0"/>
          </a:p>
        </p:txBody>
      </p:sp>
      <p:sp>
        <p:nvSpPr>
          <p:cNvPr id="4" name="Date Placeholder 3">
            <a:extLst>
              <a:ext uri="{FF2B5EF4-FFF2-40B4-BE49-F238E27FC236}">
                <a16:creationId xmlns:a16="http://schemas.microsoft.com/office/drawing/2014/main" id="{E8B71AFE-3689-4927-A941-7826C7D2BF37}"/>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8ED17D5E-AAE5-4AB0-8735-AB2E238015F5}"/>
              </a:ext>
            </a:extLst>
          </p:cNvPr>
          <p:cNvSpPr>
            <a:spLocks noGrp="1"/>
          </p:cNvSpPr>
          <p:nvPr>
            <p:ph type="sldNum" sz="quarter" idx="12"/>
          </p:nvPr>
        </p:nvSpPr>
        <p:spPr/>
        <p:txBody>
          <a:bodyPr/>
          <a:lstStyle/>
          <a:p>
            <a:fld id="{D4078CA2-75EA-4F42-B0AF-FB0975373545}" type="slidenum">
              <a:rPr lang="en-US" altLang="en-US" smtClean="0"/>
              <a:pPr/>
              <a:t>18</a:t>
            </a:fld>
            <a:endParaRPr lang="en-US" altLang="en-US" dirty="0"/>
          </a:p>
        </p:txBody>
      </p:sp>
    </p:spTree>
    <p:extLst>
      <p:ext uri="{BB962C8B-B14F-4D97-AF65-F5344CB8AC3E}">
        <p14:creationId xmlns:p14="http://schemas.microsoft.com/office/powerpoint/2010/main" val="117061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19</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Tree>
    <p:extLst>
      <p:ext uri="{BB962C8B-B14F-4D97-AF65-F5344CB8AC3E}">
        <p14:creationId xmlns:p14="http://schemas.microsoft.com/office/powerpoint/2010/main" val="426328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r>
              <a:rPr lang="en-US" altLang="en-US"/>
              <a:t>12/04/2018</a:t>
            </a:r>
            <a:endParaRPr lang="en-US" altLang="en-US"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Charge Questions Addressed</a:t>
            </a:r>
          </a:p>
        </p:txBody>
      </p:sp>
      <p:pic>
        <p:nvPicPr>
          <p:cNvPr id="3" name="Picture 2">
            <a:extLst>
              <a:ext uri="{FF2B5EF4-FFF2-40B4-BE49-F238E27FC236}">
                <a16:creationId xmlns:a16="http://schemas.microsoft.com/office/drawing/2014/main" id="{90C25377-06A1-C84C-82BA-BFD7936D7DCD}"/>
              </a:ext>
            </a:extLst>
          </p:cNvPr>
          <p:cNvPicPr>
            <a:picLocks noChangeAspect="1"/>
          </p:cNvPicPr>
          <p:nvPr/>
        </p:nvPicPr>
        <p:blipFill>
          <a:blip r:embed="rId2"/>
          <a:stretch>
            <a:fillRect/>
          </a:stretch>
        </p:blipFill>
        <p:spPr>
          <a:xfrm>
            <a:off x="222250" y="1291772"/>
            <a:ext cx="8497937" cy="3997823"/>
          </a:xfrm>
          <a:prstGeom prst="rect">
            <a:avLst/>
          </a:prstGeom>
        </p:spPr>
      </p:pic>
      <p:sp>
        <p:nvSpPr>
          <p:cNvPr id="4" name="Rectangle 3">
            <a:extLst>
              <a:ext uri="{FF2B5EF4-FFF2-40B4-BE49-F238E27FC236}">
                <a16:creationId xmlns:a16="http://schemas.microsoft.com/office/drawing/2014/main" id="{16C97B8E-8CAB-BC48-8AFA-996D1A54A451}"/>
              </a:ext>
            </a:extLst>
          </p:cNvPr>
          <p:cNvSpPr/>
          <p:nvPr/>
        </p:nvSpPr>
        <p:spPr>
          <a:xfrm>
            <a:off x="228600" y="1291773"/>
            <a:ext cx="8491587" cy="1132114"/>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04C431-56A8-2D4A-BB35-AF1F5A631A85}"/>
              </a:ext>
            </a:extLst>
          </p:cNvPr>
          <p:cNvSpPr/>
          <p:nvPr/>
        </p:nvSpPr>
        <p:spPr>
          <a:xfrm>
            <a:off x="250006" y="3765342"/>
            <a:ext cx="8491587" cy="806658"/>
          </a:xfrm>
          <a:prstGeom prst="rect">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47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r>
              <a:rPr lang="en-US" altLang="en-US"/>
              <a:t>12/04/2018</a:t>
            </a:r>
            <a:endParaRPr lang="en-US" altLang="en-US"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Outline</a:t>
            </a:r>
          </a:p>
        </p:txBody>
      </p:sp>
      <p:sp>
        <p:nvSpPr>
          <p:cNvPr id="11" name="Content Placeholder 2">
            <a:extLst>
              <a:ext uri="{FF2B5EF4-FFF2-40B4-BE49-F238E27FC236}">
                <a16:creationId xmlns:a16="http://schemas.microsoft.com/office/drawing/2014/main" id="{F6B5BC1D-CA49-440F-9A50-C6EF16D4C00A}"/>
              </a:ext>
            </a:extLst>
          </p:cNvPr>
          <p:cNvSpPr>
            <a:spLocks noGrp="1"/>
          </p:cNvSpPr>
          <p:nvPr>
            <p:ph idx="1"/>
          </p:nvPr>
        </p:nvSpPr>
        <p:spPr>
          <a:xfrm>
            <a:off x="228600" y="1043046"/>
            <a:ext cx="8672513" cy="4987867"/>
          </a:xfrm>
        </p:spPr>
        <p:txBody>
          <a:bodyPr>
            <a:normAutofit/>
          </a:bodyPr>
          <a:lstStyle/>
          <a:p>
            <a:r>
              <a:rPr lang="en-US" dirty="0"/>
              <a:t>Scope/Deliverables</a:t>
            </a:r>
          </a:p>
          <a:p>
            <a:r>
              <a:rPr lang="en-US" dirty="0"/>
              <a:t>Requirements</a:t>
            </a:r>
          </a:p>
          <a:p>
            <a:r>
              <a:rPr lang="en-US" dirty="0"/>
              <a:t>Interfaces</a:t>
            </a:r>
          </a:p>
          <a:p>
            <a:r>
              <a:rPr lang="en-US" dirty="0"/>
              <a:t>Preliminary Design, Maturity</a:t>
            </a:r>
          </a:p>
          <a:p>
            <a:r>
              <a:rPr lang="en-US" dirty="0"/>
              <a:t>Technical Progress to Date</a:t>
            </a:r>
          </a:p>
          <a:p>
            <a:r>
              <a:rPr lang="en-US" dirty="0"/>
              <a:t>ESH&amp;Q</a:t>
            </a:r>
          </a:p>
          <a:p>
            <a:r>
              <a:rPr lang="en-US" dirty="0"/>
              <a:t>Risks and Mitigations</a:t>
            </a:r>
          </a:p>
          <a:p>
            <a:r>
              <a:rPr lang="en-US" dirty="0"/>
              <a:t>Summary</a:t>
            </a:r>
          </a:p>
        </p:txBody>
      </p:sp>
    </p:spTree>
    <p:extLst>
      <p:ext uri="{BB962C8B-B14F-4D97-AF65-F5344CB8AC3E}">
        <p14:creationId xmlns:p14="http://schemas.microsoft.com/office/powerpoint/2010/main" val="128000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48EB04-0120-46CD-A838-4767E7CE7DB3}"/>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CF06F1D6-5CFE-4ACC-ADFE-82AD0B310F72}"/>
              </a:ext>
            </a:extLst>
          </p:cNvPr>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
        <p:nvSpPr>
          <p:cNvPr id="6" name="Title 1">
            <a:extLst>
              <a:ext uri="{FF2B5EF4-FFF2-40B4-BE49-F238E27FC236}">
                <a16:creationId xmlns:a16="http://schemas.microsoft.com/office/drawing/2014/main" id="{C5AC5548-9045-49E8-8063-55BAE1E577F0}"/>
              </a:ext>
            </a:extLst>
          </p:cNvPr>
          <p:cNvSpPr>
            <a:spLocks noGrp="1"/>
          </p:cNvSpPr>
          <p:nvPr>
            <p:ph type="title"/>
          </p:nvPr>
        </p:nvSpPr>
        <p:spPr>
          <a:xfrm>
            <a:off x="228600" y="465691"/>
            <a:ext cx="8686800" cy="427877"/>
          </a:xfrm>
        </p:spPr>
        <p:txBody>
          <a:bodyPr/>
          <a:lstStyle/>
          <a:p>
            <a:r>
              <a:rPr lang="en-US" dirty="0"/>
              <a:t>About Me:</a:t>
            </a:r>
          </a:p>
        </p:txBody>
      </p:sp>
      <p:sp>
        <p:nvSpPr>
          <p:cNvPr id="7" name="Content Placeholder 2">
            <a:extLst>
              <a:ext uri="{FF2B5EF4-FFF2-40B4-BE49-F238E27FC236}">
                <a16:creationId xmlns:a16="http://schemas.microsoft.com/office/drawing/2014/main" id="{409110BC-B0A2-424D-BAC8-42CDD0BCE115}"/>
              </a:ext>
            </a:extLst>
          </p:cNvPr>
          <p:cNvSpPr>
            <a:spLocks noGrp="1"/>
          </p:cNvSpPr>
          <p:nvPr>
            <p:ph idx="1"/>
          </p:nvPr>
        </p:nvSpPr>
        <p:spPr>
          <a:xfrm>
            <a:off x="228600" y="1043046"/>
            <a:ext cx="8672513" cy="4987867"/>
          </a:xfrm>
        </p:spPr>
        <p:txBody>
          <a:bodyPr/>
          <a:lstStyle/>
          <a:p>
            <a:r>
              <a:rPr lang="en-US" dirty="0"/>
              <a:t>PIP-II Level 2 Manager for Conventional Facilities</a:t>
            </a:r>
          </a:p>
          <a:p>
            <a:r>
              <a:rPr lang="en-US" dirty="0"/>
              <a:t>Relevant Experience</a:t>
            </a:r>
          </a:p>
          <a:p>
            <a:pPr lvl="1"/>
            <a:r>
              <a:rPr lang="en-US" dirty="0"/>
              <a:t>Licensed Architect;</a:t>
            </a:r>
          </a:p>
          <a:p>
            <a:pPr lvl="1"/>
            <a:r>
              <a:rPr lang="en-US" dirty="0"/>
              <a:t>Project Management Professional (PMP);</a:t>
            </a:r>
          </a:p>
          <a:p>
            <a:pPr lvl="1"/>
            <a:r>
              <a:rPr lang="en-US" dirty="0"/>
              <a:t>LEED Accredited Professional;</a:t>
            </a:r>
          </a:p>
          <a:p>
            <a:pPr lvl="1"/>
            <a:r>
              <a:rPr lang="en-US" dirty="0"/>
              <a:t>26+ years at Fermilab;</a:t>
            </a:r>
          </a:p>
          <a:p>
            <a:pPr lvl="1"/>
            <a:r>
              <a:rPr lang="en-US" dirty="0" err="1"/>
              <a:t>NOvA</a:t>
            </a:r>
            <a:r>
              <a:rPr lang="en-US" dirty="0"/>
              <a:t> Project L2 Manager for Site and Buildings;</a:t>
            </a:r>
          </a:p>
          <a:p>
            <a:pPr lvl="2"/>
            <a:r>
              <a:rPr lang="en-US" dirty="0"/>
              <a:t>2014 CD-4</a:t>
            </a:r>
          </a:p>
          <a:p>
            <a:pPr lvl="2"/>
            <a:r>
              <a:rPr lang="en-US" dirty="0"/>
              <a:t>2015 U.S. DOE Secretary’s Award for Excellence</a:t>
            </a:r>
          </a:p>
          <a:p>
            <a:pPr lvl="1"/>
            <a:r>
              <a:rPr lang="en-US" dirty="0"/>
              <a:t>General Plant Project Manager for 15+ years</a:t>
            </a:r>
          </a:p>
          <a:p>
            <a:pPr lvl="2"/>
            <a:r>
              <a:rPr lang="en-US" dirty="0"/>
              <a:t>Short Baseline Neutrino (SBN) Near Detector Building;</a:t>
            </a:r>
          </a:p>
          <a:p>
            <a:pPr lvl="2"/>
            <a:r>
              <a:rPr lang="en-US" dirty="0"/>
              <a:t>Short Baseline Neutrino (SBN) Far Detector Building;</a:t>
            </a:r>
          </a:p>
          <a:p>
            <a:pPr lvl="2"/>
            <a:r>
              <a:rPr lang="en-US" dirty="0"/>
              <a:t>Experimental Operations Center;</a:t>
            </a:r>
          </a:p>
        </p:txBody>
      </p:sp>
    </p:spTree>
    <p:extLst>
      <p:ext uri="{BB962C8B-B14F-4D97-AF65-F5344CB8AC3E}">
        <p14:creationId xmlns:p14="http://schemas.microsoft.com/office/powerpoint/2010/main" val="223505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Scope and Deliverables </a:t>
            </a:r>
            <a:r>
              <a:rPr lang="en-US" sz="1200" b="0" dirty="0">
                <a:solidFill>
                  <a:srgbClr val="C00000"/>
                </a:solidFill>
              </a:rPr>
              <a:t>[1]</a:t>
            </a:r>
          </a:p>
        </p:txBody>
      </p:sp>
      <p:sp>
        <p:nvSpPr>
          <p:cNvPr id="7" name="Content Placeholder 2">
            <a:extLst>
              <a:ext uri="{FF2B5EF4-FFF2-40B4-BE49-F238E27FC236}">
                <a16:creationId xmlns:a16="http://schemas.microsoft.com/office/drawing/2014/main" id="{5EC27172-1D56-453F-AC28-C864C8C1C5C1}"/>
              </a:ext>
            </a:extLst>
          </p:cNvPr>
          <p:cNvSpPr>
            <a:spLocks noGrp="1"/>
          </p:cNvSpPr>
          <p:nvPr>
            <p:ph idx="1"/>
          </p:nvPr>
        </p:nvSpPr>
        <p:spPr>
          <a:xfrm>
            <a:off x="228600" y="1043046"/>
            <a:ext cx="8672513" cy="4987867"/>
          </a:xfrm>
        </p:spPr>
        <p:txBody>
          <a:bodyPr>
            <a:normAutofit fontScale="92500" lnSpcReduction="20000"/>
          </a:bodyPr>
          <a:lstStyle/>
          <a:p>
            <a:r>
              <a:rPr lang="en-US" b="1" dirty="0"/>
              <a:t>WBS 121.06.03.01 – Project Management and Coordination</a:t>
            </a:r>
          </a:p>
          <a:p>
            <a:pPr marL="400050" lvl="1" indent="0">
              <a:buNone/>
            </a:pPr>
            <a:r>
              <a:rPr lang="en-US" i="1" dirty="0"/>
              <a:t>Project management for the Cryoplant Building including the oversight and coordination of the technical effort, project planning and scheduling, cost estimating, risk and contingency analysis, and reporting.  Includes travel costs for management, technical coordination, and vendor visits.</a:t>
            </a:r>
          </a:p>
          <a:p>
            <a:r>
              <a:rPr lang="en-US" b="1" dirty="0"/>
              <a:t>WBS 121.06.03.02 – Detailed and Final Design</a:t>
            </a:r>
          </a:p>
          <a:p>
            <a:pPr marL="400050" lvl="1" indent="0">
              <a:buNone/>
            </a:pPr>
            <a:r>
              <a:rPr lang="en-US" i="1" dirty="0"/>
              <a:t>Services needed for the design of the Cryo Plant Building work scope.  It describes the labor resources, materials and services, including architectural/engineering services, necessary for planning, oversight and engineering and design.</a:t>
            </a:r>
          </a:p>
          <a:p>
            <a:r>
              <a:rPr lang="en-US" b="1" dirty="0"/>
              <a:t>WBS 121.06.03.03 – Construction on Site</a:t>
            </a:r>
          </a:p>
          <a:p>
            <a:pPr marL="400050" lvl="1" indent="0">
              <a:buNone/>
            </a:pPr>
            <a:r>
              <a:rPr lang="en-US" i="1" dirty="0"/>
              <a:t>Procurement and management for all contracted labor, materials, tools, equipment, and services needed for the construction of the Cryo Plant Building work scope.  It describes the labor resources, materials and services necessary organization, planning, oversight and engineering, design, inspection and administration (EDIA) of the construction work on the Fermilab site.</a:t>
            </a:r>
          </a:p>
          <a:p>
            <a:pPr marL="0" indent="0">
              <a:buNone/>
            </a:pPr>
            <a:endParaRPr lang="en-US" dirty="0"/>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TextBox 7">
            <a:extLst>
              <a:ext uri="{FF2B5EF4-FFF2-40B4-BE49-F238E27FC236}">
                <a16:creationId xmlns:a16="http://schemas.microsoft.com/office/drawing/2014/main" id="{7A8E42A8-948A-466F-AA48-D6362BC37EC1}"/>
              </a:ext>
            </a:extLst>
          </p:cNvPr>
          <p:cNvSpPr txBox="1"/>
          <p:nvPr/>
        </p:nvSpPr>
        <p:spPr>
          <a:xfrm>
            <a:off x="140678" y="6144452"/>
            <a:ext cx="5620042" cy="246221"/>
          </a:xfrm>
          <a:prstGeom prst="rect">
            <a:avLst/>
          </a:prstGeom>
          <a:noFill/>
        </p:spPr>
        <p:txBody>
          <a:bodyPr wrap="square" rtlCol="0">
            <a:spAutoFit/>
          </a:bodyPr>
          <a:lstStyle/>
          <a:p>
            <a:r>
              <a:rPr lang="en-US" sz="1000" dirty="0">
                <a:solidFill>
                  <a:srgbClr val="C00000"/>
                </a:solidFill>
              </a:rPr>
              <a:t>[1] Definitions from WBS Dictionary, PIP-II-doc-599</a:t>
            </a:r>
          </a:p>
        </p:txBody>
      </p:sp>
    </p:spTree>
    <p:extLst>
      <p:ext uri="{BB962C8B-B14F-4D97-AF65-F5344CB8AC3E}">
        <p14:creationId xmlns:p14="http://schemas.microsoft.com/office/powerpoint/2010/main" val="290460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WBS L3 System Requirements</a:t>
            </a:r>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pic>
        <p:nvPicPr>
          <p:cNvPr id="8" name="Picture 7">
            <a:extLst>
              <a:ext uri="{FF2B5EF4-FFF2-40B4-BE49-F238E27FC236}">
                <a16:creationId xmlns:a16="http://schemas.microsoft.com/office/drawing/2014/main" id="{576097C9-8C95-4447-9AC9-FDFD1346E607}"/>
              </a:ext>
            </a:extLst>
          </p:cNvPr>
          <p:cNvPicPr>
            <a:picLocks noChangeAspect="1"/>
          </p:cNvPicPr>
          <p:nvPr/>
        </p:nvPicPr>
        <p:blipFill>
          <a:blip r:embed="rId2"/>
          <a:stretch>
            <a:fillRect/>
          </a:stretch>
        </p:blipFill>
        <p:spPr>
          <a:xfrm>
            <a:off x="280817" y="1004028"/>
            <a:ext cx="8637730" cy="4682005"/>
          </a:xfrm>
          <a:prstGeom prst="rect">
            <a:avLst/>
          </a:prstGeom>
          <a:ln>
            <a:solidFill>
              <a:srgbClr val="404040"/>
            </a:solidFill>
          </a:ln>
          <a:effectLst>
            <a:outerShdw blurRad="50800" dist="38100" dir="2700000" algn="tl" rotWithShape="0">
              <a:prstClr val="black">
                <a:alpha val="40000"/>
              </a:prstClr>
            </a:outerShdw>
          </a:effectLst>
        </p:spPr>
      </p:pic>
      <p:sp>
        <p:nvSpPr>
          <p:cNvPr id="2" name="Rectangle: Rounded Corners 1">
            <a:extLst>
              <a:ext uri="{FF2B5EF4-FFF2-40B4-BE49-F238E27FC236}">
                <a16:creationId xmlns:a16="http://schemas.microsoft.com/office/drawing/2014/main" id="{5874D8DE-E593-4A29-9D7A-8FA55D6E809B}"/>
              </a:ext>
            </a:extLst>
          </p:cNvPr>
          <p:cNvSpPr/>
          <p:nvPr/>
        </p:nvSpPr>
        <p:spPr>
          <a:xfrm>
            <a:off x="2025867" y="3271345"/>
            <a:ext cx="1694795" cy="2611593"/>
          </a:xfrm>
          <a:prstGeom prst="roundRect">
            <a:avLst/>
          </a:prstGeom>
          <a:noFill/>
          <a:ln w="31750">
            <a:solidFill>
              <a:srgbClr val="C0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66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Functional Requirements Specification </a:t>
            </a:r>
            <a:r>
              <a:rPr lang="en-US" sz="1000" b="0" dirty="0">
                <a:solidFill>
                  <a:srgbClr val="C00000"/>
                </a:solidFill>
              </a:rPr>
              <a:t>[1]</a:t>
            </a:r>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0" name="TextBox 9">
            <a:extLst>
              <a:ext uri="{FF2B5EF4-FFF2-40B4-BE49-F238E27FC236}">
                <a16:creationId xmlns:a16="http://schemas.microsoft.com/office/drawing/2014/main" id="{6A61661D-B2E5-4931-B0E7-624CAD4907C4}"/>
              </a:ext>
            </a:extLst>
          </p:cNvPr>
          <p:cNvSpPr txBox="1"/>
          <p:nvPr/>
        </p:nvSpPr>
        <p:spPr>
          <a:xfrm>
            <a:off x="140678" y="6144452"/>
            <a:ext cx="5620042" cy="246221"/>
          </a:xfrm>
          <a:prstGeom prst="rect">
            <a:avLst/>
          </a:prstGeom>
          <a:noFill/>
        </p:spPr>
        <p:txBody>
          <a:bodyPr wrap="square" rtlCol="0">
            <a:spAutoFit/>
          </a:bodyPr>
          <a:lstStyle/>
          <a:p>
            <a:r>
              <a:rPr lang="en-US" sz="1000" dirty="0">
                <a:solidFill>
                  <a:srgbClr val="C00000"/>
                </a:solidFill>
              </a:rPr>
              <a:t>[1] See TeamCenter Document ED0006718</a:t>
            </a:r>
          </a:p>
        </p:txBody>
      </p:sp>
      <p:pic>
        <p:nvPicPr>
          <p:cNvPr id="12" name="Picture 11">
            <a:extLst>
              <a:ext uri="{FF2B5EF4-FFF2-40B4-BE49-F238E27FC236}">
                <a16:creationId xmlns:a16="http://schemas.microsoft.com/office/drawing/2014/main" id="{390D05AE-E9B3-4299-BCAB-9742B9DDFBEE}"/>
              </a:ext>
            </a:extLst>
          </p:cNvPr>
          <p:cNvPicPr>
            <a:picLocks noChangeAspect="1"/>
          </p:cNvPicPr>
          <p:nvPr/>
        </p:nvPicPr>
        <p:blipFill>
          <a:blip r:embed="rId2"/>
          <a:stretch>
            <a:fillRect/>
          </a:stretch>
        </p:blipFill>
        <p:spPr>
          <a:xfrm>
            <a:off x="228600" y="958850"/>
            <a:ext cx="7460256" cy="5179020"/>
          </a:xfrm>
          <a:prstGeom prst="rect">
            <a:avLst/>
          </a:prstGeom>
          <a:ln>
            <a:solidFill>
              <a:srgbClr val="40404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828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8</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Technical Requirements Specification </a:t>
            </a:r>
            <a:r>
              <a:rPr lang="en-US" sz="1000" b="0" dirty="0">
                <a:solidFill>
                  <a:srgbClr val="C00000"/>
                </a:solidFill>
              </a:rPr>
              <a:t>[1]</a:t>
            </a:r>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0" name="TextBox 9">
            <a:extLst>
              <a:ext uri="{FF2B5EF4-FFF2-40B4-BE49-F238E27FC236}">
                <a16:creationId xmlns:a16="http://schemas.microsoft.com/office/drawing/2014/main" id="{6A61661D-B2E5-4931-B0E7-624CAD4907C4}"/>
              </a:ext>
            </a:extLst>
          </p:cNvPr>
          <p:cNvSpPr txBox="1"/>
          <p:nvPr/>
        </p:nvSpPr>
        <p:spPr>
          <a:xfrm>
            <a:off x="140678" y="6144452"/>
            <a:ext cx="5620042" cy="246221"/>
          </a:xfrm>
          <a:prstGeom prst="rect">
            <a:avLst/>
          </a:prstGeom>
          <a:noFill/>
        </p:spPr>
        <p:txBody>
          <a:bodyPr wrap="square" rtlCol="0">
            <a:spAutoFit/>
          </a:bodyPr>
          <a:lstStyle/>
          <a:p>
            <a:r>
              <a:rPr lang="en-US" sz="1000" dirty="0">
                <a:solidFill>
                  <a:srgbClr val="C00000"/>
                </a:solidFill>
              </a:rPr>
              <a:t>[1] See TeamCenter Document ED0006719</a:t>
            </a:r>
          </a:p>
        </p:txBody>
      </p:sp>
      <p:pic>
        <p:nvPicPr>
          <p:cNvPr id="8" name="Picture 7">
            <a:extLst>
              <a:ext uri="{FF2B5EF4-FFF2-40B4-BE49-F238E27FC236}">
                <a16:creationId xmlns:a16="http://schemas.microsoft.com/office/drawing/2014/main" id="{1C266382-C2BD-4CD7-AF99-A5E811E69245}"/>
              </a:ext>
            </a:extLst>
          </p:cNvPr>
          <p:cNvPicPr>
            <a:picLocks noChangeAspect="1"/>
          </p:cNvPicPr>
          <p:nvPr/>
        </p:nvPicPr>
        <p:blipFill>
          <a:blip r:embed="rId2"/>
          <a:stretch>
            <a:fillRect/>
          </a:stretch>
        </p:blipFill>
        <p:spPr>
          <a:xfrm>
            <a:off x="228600" y="1007108"/>
            <a:ext cx="5200980" cy="5023804"/>
          </a:xfrm>
          <a:prstGeom prst="rect">
            <a:avLst/>
          </a:prstGeom>
          <a:ln>
            <a:solidFill>
              <a:srgbClr val="404040"/>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F61270A-EF7B-49FE-B62E-17E5984BAFB5}"/>
              </a:ext>
            </a:extLst>
          </p:cNvPr>
          <p:cNvPicPr>
            <a:picLocks noChangeAspect="1"/>
          </p:cNvPicPr>
          <p:nvPr/>
        </p:nvPicPr>
        <p:blipFill>
          <a:blip r:embed="rId3"/>
          <a:stretch>
            <a:fillRect/>
          </a:stretch>
        </p:blipFill>
        <p:spPr>
          <a:xfrm>
            <a:off x="5893155" y="1007108"/>
            <a:ext cx="2920290" cy="3793799"/>
          </a:xfrm>
          <a:prstGeom prst="rect">
            <a:avLst/>
          </a:prstGeom>
          <a:ln>
            <a:solidFill>
              <a:srgbClr val="40404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107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60CA1D-5CE0-4FDB-8758-E0A455B7708B}"/>
              </a:ext>
            </a:extLst>
          </p:cNvPr>
          <p:cNvSpPr>
            <a:spLocks noGrp="1"/>
          </p:cNvSpPr>
          <p:nvPr>
            <p:ph type="dt" sz="half" idx="10"/>
          </p:nvPr>
        </p:nvSpPr>
        <p:spPr/>
        <p:txBody>
          <a:bodyPr/>
          <a:lstStyle/>
          <a:p>
            <a:r>
              <a:rPr lang="en-US" altLang="en-US"/>
              <a:t>12/04/2018</a:t>
            </a:r>
            <a:endParaRPr lang="en-US" altLang="en-US" dirty="0"/>
          </a:p>
        </p:txBody>
      </p:sp>
      <p:sp>
        <p:nvSpPr>
          <p:cNvPr id="5" name="Slide Number Placeholder 4">
            <a:extLst>
              <a:ext uri="{FF2B5EF4-FFF2-40B4-BE49-F238E27FC236}">
                <a16:creationId xmlns:a16="http://schemas.microsoft.com/office/drawing/2014/main" id="{6CE647B2-8E6E-4485-8466-2EBB7112877E}"/>
              </a:ext>
            </a:extLst>
          </p:cNvPr>
          <p:cNvSpPr>
            <a:spLocks noGrp="1"/>
          </p:cNvSpPr>
          <p:nvPr>
            <p:ph type="sldNum" sz="quarter" idx="12"/>
          </p:nvPr>
        </p:nvSpPr>
        <p:spPr/>
        <p:txBody>
          <a:bodyPr/>
          <a:lstStyle/>
          <a:p>
            <a:fld id="{D4078CA2-75EA-4F42-B0AF-FB0975373545}" type="slidenum">
              <a:rPr lang="en-US" altLang="en-US" smtClean="0"/>
              <a:pPr/>
              <a:t>9</a:t>
            </a:fld>
            <a:endParaRPr lang="en-US" altLang="en-US" dirty="0"/>
          </a:p>
        </p:txBody>
      </p:sp>
      <p:sp>
        <p:nvSpPr>
          <p:cNvPr id="6" name="Title 1">
            <a:extLst>
              <a:ext uri="{FF2B5EF4-FFF2-40B4-BE49-F238E27FC236}">
                <a16:creationId xmlns:a16="http://schemas.microsoft.com/office/drawing/2014/main" id="{15C721FD-87A7-4920-8B9F-77CEF73B97DB}"/>
              </a:ext>
            </a:extLst>
          </p:cNvPr>
          <p:cNvSpPr>
            <a:spLocks noGrp="1"/>
          </p:cNvSpPr>
          <p:nvPr>
            <p:ph type="title"/>
          </p:nvPr>
        </p:nvSpPr>
        <p:spPr>
          <a:xfrm>
            <a:off x="228600" y="465691"/>
            <a:ext cx="8686800" cy="427877"/>
          </a:xfrm>
        </p:spPr>
        <p:txBody>
          <a:bodyPr/>
          <a:lstStyle/>
          <a:p>
            <a:r>
              <a:rPr lang="en-US" dirty="0"/>
              <a:t>Interfaces</a:t>
            </a:r>
          </a:p>
        </p:txBody>
      </p:sp>
      <p:sp>
        <p:nvSpPr>
          <p:cNvPr id="7" name="Content Placeholder 2">
            <a:extLst>
              <a:ext uri="{FF2B5EF4-FFF2-40B4-BE49-F238E27FC236}">
                <a16:creationId xmlns:a16="http://schemas.microsoft.com/office/drawing/2014/main" id="{F5ECA638-7E29-4770-AA30-E7E573C4C7E3}"/>
              </a:ext>
            </a:extLst>
          </p:cNvPr>
          <p:cNvSpPr>
            <a:spLocks noGrp="1"/>
          </p:cNvSpPr>
          <p:nvPr>
            <p:ph idx="1"/>
          </p:nvPr>
        </p:nvSpPr>
        <p:spPr>
          <a:xfrm>
            <a:off x="228600" y="1043046"/>
            <a:ext cx="8672513" cy="4987867"/>
          </a:xfrm>
        </p:spPr>
        <p:txBody>
          <a:bodyPr>
            <a:normAutofit/>
          </a:bodyPr>
          <a:lstStyle/>
          <a:p>
            <a:r>
              <a:rPr lang="en-US" u="sng" dirty="0"/>
              <a:t>Project Interfaces </a:t>
            </a:r>
            <a:r>
              <a:rPr lang="en-US" dirty="0"/>
              <a:t>  </a:t>
            </a:r>
            <a:r>
              <a:rPr lang="en-US" i="1" dirty="0"/>
              <a:t>(Managed through PIP-II processes) </a:t>
            </a:r>
            <a:r>
              <a:rPr lang="en-US" sz="1000" dirty="0">
                <a:solidFill>
                  <a:srgbClr val="C00000"/>
                </a:solidFill>
              </a:rPr>
              <a:t>[1]</a:t>
            </a:r>
          </a:p>
          <a:p>
            <a:pPr lvl="1"/>
            <a:r>
              <a:rPr lang="en-US" dirty="0"/>
              <a:t>ED0007698 – Interface Control Document</a:t>
            </a:r>
          </a:p>
          <a:p>
            <a:pPr lvl="1"/>
            <a:r>
              <a:rPr lang="en-US" dirty="0"/>
              <a:t>WBS 121.02 - SRF &amp; Cryo Systems</a:t>
            </a:r>
          </a:p>
          <a:p>
            <a:pPr lvl="2"/>
            <a:r>
              <a:rPr lang="en-US" dirty="0"/>
              <a:t>WBS 121.02.05 – Cryo Plant (B. Hansen)</a:t>
            </a:r>
          </a:p>
          <a:p>
            <a:pPr lvl="2"/>
            <a:r>
              <a:rPr lang="en-US" dirty="0"/>
              <a:t>WBS 121.02.06 – Cryogenic Distribution (A. Dalesandro)</a:t>
            </a:r>
          </a:p>
          <a:p>
            <a:r>
              <a:rPr lang="en-US" u="sng" dirty="0"/>
              <a:t>Fermilab Interfaces </a:t>
            </a:r>
            <a:r>
              <a:rPr lang="en-US" dirty="0"/>
              <a:t> </a:t>
            </a:r>
          </a:p>
          <a:p>
            <a:pPr lvl="1"/>
            <a:r>
              <a:rPr lang="en-US" dirty="0"/>
              <a:t>Infrastructure Connections </a:t>
            </a:r>
            <a:r>
              <a:rPr lang="en-US" i="1" dirty="0"/>
              <a:t>(Managed through FESS processes)</a:t>
            </a:r>
          </a:p>
          <a:p>
            <a:pPr lvl="1"/>
            <a:r>
              <a:rPr lang="en-US" dirty="0"/>
              <a:t>General Plant Projects </a:t>
            </a:r>
            <a:r>
              <a:rPr lang="en-US" i="1" dirty="0"/>
              <a:t>(Managed through FESS processes)</a:t>
            </a:r>
          </a:p>
          <a:p>
            <a:r>
              <a:rPr lang="en-US" u="sng" dirty="0"/>
              <a:t>International Interface </a:t>
            </a:r>
            <a:r>
              <a:rPr lang="en-US" i="1" dirty="0"/>
              <a:t>(Managed through WBS 121.02)</a:t>
            </a:r>
          </a:p>
          <a:p>
            <a:pPr lvl="1"/>
            <a:r>
              <a:rPr lang="en-US" dirty="0"/>
              <a:t>Cryogenic plant is Indian partner deliverable</a:t>
            </a:r>
          </a:p>
          <a:p>
            <a:endParaRPr lang="en-US" dirty="0"/>
          </a:p>
          <a:p>
            <a:pPr lvl="2"/>
            <a:endParaRPr lang="en-US" dirty="0"/>
          </a:p>
        </p:txBody>
      </p:sp>
      <p:sp>
        <p:nvSpPr>
          <p:cNvPr id="11" name="TextBox 10">
            <a:extLst>
              <a:ext uri="{FF2B5EF4-FFF2-40B4-BE49-F238E27FC236}">
                <a16:creationId xmlns:a16="http://schemas.microsoft.com/office/drawing/2014/main" id="{0311CB2E-C077-4DC1-9EAE-728E57AAD13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TextBox 7">
            <a:extLst>
              <a:ext uri="{FF2B5EF4-FFF2-40B4-BE49-F238E27FC236}">
                <a16:creationId xmlns:a16="http://schemas.microsoft.com/office/drawing/2014/main" id="{232BAFD7-AA79-4091-A8EB-C93BA087FE63}"/>
              </a:ext>
            </a:extLst>
          </p:cNvPr>
          <p:cNvSpPr txBox="1"/>
          <p:nvPr/>
        </p:nvSpPr>
        <p:spPr>
          <a:xfrm>
            <a:off x="242887" y="5965212"/>
            <a:ext cx="4210538" cy="400110"/>
          </a:xfrm>
          <a:prstGeom prst="rect">
            <a:avLst/>
          </a:prstGeom>
          <a:noFill/>
        </p:spPr>
        <p:txBody>
          <a:bodyPr wrap="square" rtlCol="0">
            <a:spAutoFit/>
          </a:bodyPr>
          <a:lstStyle/>
          <a:p>
            <a:r>
              <a:rPr lang="en-US" sz="1000" dirty="0">
                <a:solidFill>
                  <a:srgbClr val="C00000"/>
                </a:solidFill>
              </a:rPr>
              <a:t>FESS is the Facilities Engineering Services Section</a:t>
            </a:r>
          </a:p>
          <a:p>
            <a:r>
              <a:rPr lang="en-US" sz="1000" dirty="0">
                <a:solidFill>
                  <a:srgbClr val="C00000"/>
                </a:solidFill>
              </a:rPr>
              <a:t>[1] See PIP-II Systems Engineering Management Plan at PIP-II-doc-1539</a:t>
            </a:r>
          </a:p>
        </p:txBody>
      </p:sp>
    </p:spTree>
    <p:extLst>
      <p:ext uri="{BB962C8B-B14F-4D97-AF65-F5344CB8AC3E}">
        <p14:creationId xmlns:p14="http://schemas.microsoft.com/office/powerpoint/2010/main" val="229199517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20245</TotalTime>
  <Words>918</Words>
  <Application>Microsoft Office PowerPoint</Application>
  <PresentationFormat>On-screen Show (4:3)</PresentationFormat>
  <Paragraphs>171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Geneva</vt:lpstr>
      <vt:lpstr>Helvetica</vt:lpstr>
      <vt:lpstr>Fermilab_PPT_090815</vt:lpstr>
      <vt:lpstr>PowerPoint Presentation</vt:lpstr>
      <vt:lpstr>Charge Questions Addressed</vt:lpstr>
      <vt:lpstr>Outline</vt:lpstr>
      <vt:lpstr>About Me:</vt:lpstr>
      <vt:lpstr>Scope and Deliverables [1]</vt:lpstr>
      <vt:lpstr>WBS L3 System Requirements</vt:lpstr>
      <vt:lpstr>Functional Requirements Specification [1]</vt:lpstr>
      <vt:lpstr>Technical Requirements Specification [1]</vt:lpstr>
      <vt:lpstr>Interfaces</vt:lpstr>
      <vt:lpstr>Preliminary Design and Design Maturity</vt:lpstr>
      <vt:lpstr>Schedule Detail</vt:lpstr>
      <vt:lpstr>Progress to Date</vt:lpstr>
      <vt:lpstr>Progress to Date</vt:lpstr>
      <vt:lpstr>Environment Safety and Health (ES&amp;H)</vt:lpstr>
      <vt:lpstr>Quality Management</vt:lpstr>
      <vt:lpstr>Risk Management</vt:lpstr>
      <vt:lpstr>Steps to CD-3A (Cryogenics Plant Building)</vt:lpstr>
      <vt:lpstr>Summary</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Steven J. Dixon x8501 10086N</cp:lastModifiedBy>
  <cp:revision>317</cp:revision>
  <cp:lastPrinted>2018-10-24T20:18:16Z</cp:lastPrinted>
  <dcterms:created xsi:type="dcterms:W3CDTF">2014-01-03T20:18:13Z</dcterms:created>
  <dcterms:modified xsi:type="dcterms:W3CDTF">2018-11-29T15:54:56Z</dcterms:modified>
</cp:coreProperties>
</file>