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581" r:id="rId2"/>
    <p:sldId id="582" r:id="rId3"/>
    <p:sldId id="583" r:id="rId4"/>
    <p:sldId id="623" r:id="rId5"/>
    <p:sldId id="584" r:id="rId6"/>
    <p:sldId id="585" r:id="rId7"/>
    <p:sldId id="617" r:id="rId8"/>
    <p:sldId id="619" r:id="rId9"/>
    <p:sldId id="618" r:id="rId10"/>
    <p:sldId id="586" r:id="rId11"/>
    <p:sldId id="620" r:id="rId12"/>
    <p:sldId id="268" r:id="rId13"/>
    <p:sldId id="284" r:id="rId14"/>
    <p:sldId id="587" r:id="rId15"/>
    <p:sldId id="272" r:id="rId16"/>
    <p:sldId id="622" r:id="rId17"/>
    <p:sldId id="269" r:id="rId18"/>
    <p:sldId id="276" r:id="rId19"/>
    <p:sldId id="621" r:id="rId20"/>
    <p:sldId id="589" r:id="rId21"/>
    <p:sldId id="590" r:id="rId22"/>
    <p:sldId id="624" r:id="rId23"/>
    <p:sldId id="625" r:id="rId24"/>
    <p:sldId id="616" r:id="rId25"/>
    <p:sldId id="591" r:id="rId2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5" clrIdx="0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8000"/>
    <a:srgbClr val="50504E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88851"/>
  </p:normalViewPr>
  <p:slideViewPr>
    <p:cSldViewPr snapToGrid="0" snapToObjects="1" showGuides="1">
      <p:cViewPr varScale="1">
        <p:scale>
          <a:sx n="69" d="100"/>
          <a:sy n="69" d="100"/>
        </p:scale>
        <p:origin x="1502" y="7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3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0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2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73B3-748F-43B4-823B-E8C726FE419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6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33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12/5/2018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01800F4-4579-43AA-8D1C-4C601C6F9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51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12/5/2018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Vic Scarpine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54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Vic Scarpine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2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  <p:sldLayoutId id="2147484126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121.03.09 – Beam Instrumentation</a:t>
            </a:r>
          </a:p>
          <a:p>
            <a:r>
              <a:rPr lang="en-US" sz="1800" dirty="0"/>
              <a:t>Instrumentation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9" y="5136368"/>
            <a:ext cx="4941110" cy="1529241"/>
          </a:xfrm>
        </p:spPr>
        <p:txBody>
          <a:bodyPr/>
          <a:lstStyle/>
          <a:p>
            <a:r>
              <a:rPr lang="en-US" dirty="0"/>
              <a:t>L3 Manager – Vic Scarpine &amp; Brian </a:t>
            </a:r>
            <a:r>
              <a:rPr lang="en-US" dirty="0" err="1"/>
              <a:t>Drendel</a:t>
            </a:r>
            <a:endParaRPr lang="en-US" dirty="0"/>
          </a:p>
          <a:p>
            <a:r>
              <a:rPr lang="en-US" dirty="0"/>
              <a:t>PIP-II IPR</a:t>
            </a:r>
          </a:p>
          <a:p>
            <a:r>
              <a:rPr lang="en-US" dirty="0"/>
              <a:t>4-6 December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C721FD-87A7-4920-8B9F-77CEF73B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ECA638-7E29-4770-AA30-E7E573C4C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Important interfaces for beam instrumentation:</a:t>
            </a:r>
          </a:p>
          <a:p>
            <a:pPr lvl="1"/>
            <a:r>
              <a:rPr lang="en-US" dirty="0"/>
              <a:t>Mechanical installation and alignment of detectors on beamline</a:t>
            </a:r>
          </a:p>
          <a:p>
            <a:pPr lvl="1"/>
            <a:r>
              <a:rPr lang="en-US" dirty="0"/>
              <a:t>Timing and controls from Controls system</a:t>
            </a:r>
          </a:p>
          <a:p>
            <a:pPr lvl="1"/>
            <a:r>
              <a:rPr lang="en-US" dirty="0"/>
              <a:t>Clock signals from LLRF</a:t>
            </a:r>
          </a:p>
          <a:p>
            <a:pPr lvl="1"/>
            <a:r>
              <a:rPr lang="en-US" dirty="0"/>
              <a:t>Beam diagnostic information to Controls</a:t>
            </a:r>
          </a:p>
          <a:p>
            <a:pPr lvl="1"/>
            <a:r>
              <a:rPr lang="en-US" dirty="0"/>
              <a:t>Beam information to machine protection (Controls)</a:t>
            </a:r>
          </a:p>
          <a:p>
            <a:pPr lvl="1"/>
            <a:r>
              <a:rPr lang="en-US" dirty="0"/>
              <a:t>Infrastructure:</a:t>
            </a:r>
          </a:p>
          <a:p>
            <a:pPr lvl="2"/>
            <a:r>
              <a:rPr lang="en-US" sz="2200" dirty="0"/>
              <a:t>Power, rack space, cables, </a:t>
            </a:r>
            <a:r>
              <a:rPr lang="en-US" sz="2200" dirty="0" err="1"/>
              <a:t>etc</a:t>
            </a:r>
            <a:endParaRPr lang="en-US" sz="2200" dirty="0"/>
          </a:p>
          <a:p>
            <a:pPr lvl="2"/>
            <a:r>
              <a:rPr lang="en-US" sz="2200" dirty="0"/>
              <a:t>Laser hut and laser-light transport through </a:t>
            </a:r>
            <a:r>
              <a:rPr lang="en-US" sz="2200" dirty="0" err="1"/>
              <a:t>linac</a:t>
            </a:r>
            <a:endParaRPr lang="en-US" sz="2200" dirty="0"/>
          </a:p>
          <a:p>
            <a:pPr lvl="2"/>
            <a:endParaRPr lang="en-US" sz="2200" dirty="0"/>
          </a:p>
          <a:p>
            <a:r>
              <a:rPr lang="en-US" dirty="0"/>
              <a:t>Interfaces identified and being managed though interface controls documents</a:t>
            </a:r>
          </a:p>
          <a:p>
            <a:pPr lvl="1"/>
            <a:r>
              <a:rPr lang="en-US" dirty="0"/>
              <a:t>Teamcenter document ED0007694</a:t>
            </a:r>
          </a:p>
          <a:p>
            <a:pPr lvl="2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1CB2E-C077-4DC1-9EAE-728E57AAD1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9D7B3-DC4E-448C-A1A1-83B659E2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61668-DD63-48FC-9A4F-B29DD9DC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09BBC8-F3B6-4FF0-B64C-77CA33C7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199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A4E8DC-FC7A-4354-BFD5-A9752C727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0966"/>
            <a:ext cx="8672513" cy="5472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Beam Current Measurements</a:t>
            </a:r>
          </a:p>
          <a:p>
            <a:r>
              <a:rPr lang="en-US" sz="2200" dirty="0"/>
              <a:t>Three types of Beam Current Monitor (BCM) pickups</a:t>
            </a:r>
          </a:p>
          <a:p>
            <a:pPr lvl="1"/>
            <a:r>
              <a:rPr lang="en-US" sz="2000" dirty="0" err="1"/>
              <a:t>Toroids</a:t>
            </a:r>
            <a:r>
              <a:rPr lang="en-US" sz="2000" dirty="0"/>
              <a:t> or ACCTs</a:t>
            </a:r>
          </a:p>
          <a:p>
            <a:pPr lvl="1"/>
            <a:r>
              <a:rPr lang="en-US" sz="2000" dirty="0"/>
              <a:t>DC (Direct Current) Current Transformer (DCCT) </a:t>
            </a:r>
          </a:p>
          <a:p>
            <a:pPr lvl="1"/>
            <a:r>
              <a:rPr lang="en-US" sz="2000" dirty="0"/>
              <a:t>Wall current monitors</a:t>
            </a:r>
          </a:p>
          <a:p>
            <a:r>
              <a:rPr lang="en-US" sz="2200" dirty="0"/>
              <a:t>Based on systems currently operating at Fermilab</a:t>
            </a:r>
          </a:p>
          <a:p>
            <a:pPr lvl="1"/>
            <a:r>
              <a:rPr lang="en-US" sz="2000" dirty="0"/>
              <a:t>Raw signals are conditioned in a “transition board,” digitized and processed by a digitizer, and interfaces to the control system through a front-end</a:t>
            </a:r>
          </a:p>
          <a:p>
            <a:pPr lvl="1"/>
            <a:r>
              <a:rPr lang="en-US" sz="2000" dirty="0"/>
              <a:t>All three types of pickups have been installed and operated at PIP2IT</a:t>
            </a:r>
          </a:p>
          <a:p>
            <a:pPr lvl="1"/>
            <a:r>
              <a:rPr lang="en-US" sz="2000" dirty="0"/>
              <a:t>Resources will be applied to the design, programming, and testing of alternatives to the current electronics front end standard</a:t>
            </a:r>
          </a:p>
          <a:p>
            <a:pPr lvl="2"/>
            <a:r>
              <a:rPr lang="en-US" dirty="0"/>
              <a:t>Tie to industry standards to reduce customization</a:t>
            </a:r>
          </a:p>
          <a:p>
            <a:pPr lvl="2"/>
            <a:r>
              <a:rPr lang="en-US" dirty="0"/>
              <a:t>Use common framework for high-performance systems</a:t>
            </a:r>
          </a:p>
          <a:p>
            <a:pPr marL="114300" indent="0">
              <a:buNone/>
            </a:pPr>
            <a:r>
              <a:rPr lang="en-US" dirty="0">
                <a:solidFill>
                  <a:srgbClr val="004C97"/>
                </a:solidFill>
              </a:rPr>
              <a:t>Very Mature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A0343-3ADF-4CFC-A682-6F24D51A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DBC1F-83F6-4915-AE97-99E19F7D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988EFA-A67C-480D-9517-6FF13A96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45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127F-E2D7-444A-B4FA-7496B8B5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7863"/>
            <a:ext cx="8672512" cy="641739"/>
          </a:xfrm>
        </p:spPr>
        <p:txBody>
          <a:bodyPr/>
          <a:lstStyle/>
          <a:p>
            <a:r>
              <a:rPr lang="en-US" dirty="0"/>
              <a:t>Progress to date –</a:t>
            </a:r>
            <a:br>
              <a:rPr lang="en-US" dirty="0"/>
            </a:br>
            <a:r>
              <a:rPr lang="en-US" dirty="0"/>
              <a:t> ACCT at PIP2IT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6EDF561-426D-43A2-9D71-7C2B57F3A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76" y="103665"/>
            <a:ext cx="3378313" cy="338725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35B9F-4DE4-4495-8B75-1784495F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734DC7-09AC-4908-8381-B988DB58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462B9-0556-4052-9F17-0DE4FDEB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00F4-4579-43AA-8D1C-4C601C6F94A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28E2D2-7376-4710-9936-963FC842ACD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95634" y="798245"/>
            <a:ext cx="3786188" cy="3154363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Full scale: ±12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BW: &lt; 3 Hz to 1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Droop: &lt; 2% per </a:t>
            </a:r>
            <a:r>
              <a:rPr lang="en-US" sz="1800" dirty="0" err="1">
                <a:solidFill>
                  <a:schemeClr val="accent6"/>
                </a:solidFill>
              </a:rPr>
              <a:t>ms</a:t>
            </a:r>
            <a:endParaRPr lang="en-US" sz="18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Risetime: 350 ns (10-90%)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Noise at 10 mA: ~1.5 </a:t>
            </a:r>
            <a:r>
              <a:rPr lang="en-US" sz="1800" dirty="0">
                <a:solidFill>
                  <a:schemeClr val="accent6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chemeClr val="accent6"/>
                </a:solidFill>
              </a:rPr>
              <a:t>A 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Sensor saturation: 2 </a:t>
            </a:r>
            <a:r>
              <a:rPr lang="en-US" sz="1800" dirty="0" err="1">
                <a:solidFill>
                  <a:schemeClr val="accent6"/>
                </a:solidFill>
              </a:rPr>
              <a:t>mT</a:t>
            </a:r>
            <a:endParaRPr lang="en-US" sz="18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Magnetic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In-flange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Installed in PIP2IT beamline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5949A5-E24C-4FDC-8A09-A3DAA88A0A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79262" y="3851433"/>
            <a:ext cx="2446613" cy="2519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E8E4DB-DCDF-4BF3-9A37-80974B81F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430" y="3211634"/>
            <a:ext cx="4433370" cy="32562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9E6C5C-6FE5-4ACE-A663-2142CC30BE2E}"/>
              </a:ext>
            </a:extLst>
          </p:cNvPr>
          <p:cNvSpPr txBox="1"/>
          <p:nvPr/>
        </p:nvSpPr>
        <p:spPr>
          <a:xfrm>
            <a:off x="6321425" y="5398007"/>
            <a:ext cx="67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99CC"/>
                </a:solidFill>
              </a:rPr>
              <a:t>ACCT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BB932-C61D-4015-9857-47D63C826A08}"/>
              </a:ext>
            </a:extLst>
          </p:cNvPr>
          <p:cNvSpPr txBox="1"/>
          <p:nvPr/>
        </p:nvSpPr>
        <p:spPr>
          <a:xfrm>
            <a:off x="5133834" y="1143785"/>
            <a:ext cx="106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Installed</a:t>
            </a:r>
          </a:p>
          <a:p>
            <a:r>
              <a:rPr lang="en-US" sz="2000" dirty="0">
                <a:solidFill>
                  <a:srgbClr val="FFFF00"/>
                </a:solidFill>
              </a:rPr>
              <a:t>in MEBT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7030D7-376A-458D-9882-49DD69EB7CB4}"/>
              </a:ext>
            </a:extLst>
          </p:cNvPr>
          <p:cNvSpPr txBox="1"/>
          <p:nvPr/>
        </p:nvSpPr>
        <p:spPr>
          <a:xfrm>
            <a:off x="4760976" y="394056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15 </a:t>
            </a:r>
            <a:r>
              <a:rPr lang="en-US" sz="1800" dirty="0" err="1">
                <a:solidFill>
                  <a:srgbClr val="FFFF00"/>
                </a:solidFill>
              </a:rPr>
              <a:t>ms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EC0AB-3117-49BB-A161-B98A9CB8F89B}"/>
              </a:ext>
            </a:extLst>
          </p:cNvPr>
          <p:cNvSpPr txBox="1"/>
          <p:nvPr/>
        </p:nvSpPr>
        <p:spPr>
          <a:xfrm>
            <a:off x="5960427" y="4383623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Toroid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2963A-1426-438C-A4F3-1BE87F4ED4E8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380472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1714"/>
            <a:ext cx="8618219" cy="64173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Progress to date –</a:t>
            </a:r>
            <a:br>
              <a:rPr lang="en-US" dirty="0"/>
            </a:br>
            <a:r>
              <a:rPr lang="en-US" dirty="0"/>
              <a:t>MEBT Chopper Extinction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838606"/>
            <a:ext cx="4191000" cy="24660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Use downstream Resistive Wall Current Monitors (RWCM)</a:t>
            </a:r>
          </a:p>
          <a:p>
            <a:r>
              <a:rPr lang="en-US" dirty="0"/>
              <a:t>Extinction</a:t>
            </a:r>
          </a:p>
          <a:p>
            <a:pPr lvl="1"/>
            <a:r>
              <a:rPr lang="en-US" sz="1600" dirty="0"/>
              <a:t>Can average over many bunches or take a single shot measurement </a:t>
            </a:r>
          </a:p>
          <a:p>
            <a:pPr lvl="1"/>
            <a:r>
              <a:rPr lang="en-US" sz="1600" dirty="0"/>
              <a:t>Measurement BW &lt; 1 Hz</a:t>
            </a:r>
          </a:p>
          <a:p>
            <a:pPr lvl="1"/>
            <a:r>
              <a:rPr lang="en-US" sz="1600" dirty="0"/>
              <a:t>Fits to bunch shape</a:t>
            </a:r>
          </a:p>
          <a:p>
            <a:pPr lvl="1"/>
            <a:r>
              <a:rPr lang="en-US" sz="1600" dirty="0"/>
              <a:t>Measure impact on adjacent bunches</a:t>
            </a:r>
          </a:p>
          <a:p>
            <a:pPr lvl="1"/>
            <a:r>
              <a:rPr lang="en-US" sz="1600" dirty="0"/>
              <a:t>Installed in PIP2IT MEBT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0" y="836915"/>
            <a:ext cx="4270983" cy="222237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DA1CFE-A3F0-42D4-BCCF-3905B373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17B710E-9B22-4B83-9D6B-172AE1A5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1D341A3-9A2E-45DD-A6EC-6F1C068D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98AEE-0ED8-4C10-AF97-A5D471F1F0BA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5F1346-040D-4E04-AF3D-5E54AFC2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77" y="3350294"/>
            <a:ext cx="3990293" cy="2576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9C08E6-BE64-4907-855C-4A80238A7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405" y="3350295"/>
            <a:ext cx="3990293" cy="2576372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F9F17BB-E520-47B6-84D1-43B36241E2E3}"/>
              </a:ext>
            </a:extLst>
          </p:cNvPr>
          <p:cNvSpPr/>
          <p:nvPr/>
        </p:nvSpPr>
        <p:spPr>
          <a:xfrm>
            <a:off x="4357511" y="4323644"/>
            <a:ext cx="598312" cy="47413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BBE4AC-733B-4B33-A204-F53A8FF77A62}"/>
              </a:ext>
            </a:extLst>
          </p:cNvPr>
          <p:cNvSpPr txBox="1"/>
          <p:nvPr/>
        </p:nvSpPr>
        <p:spPr>
          <a:xfrm>
            <a:off x="3369631" y="5901739"/>
            <a:ext cx="2861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MEBT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2946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BAAF5C-EE90-4BB0-8B69-B4A9E8470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28733"/>
            <a:ext cx="4710113" cy="498786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dirty="0">
                <a:solidFill>
                  <a:srgbClr val="004C97"/>
                </a:solidFill>
              </a:rPr>
              <a:t>Beam Position Monitors</a:t>
            </a:r>
          </a:p>
          <a:p>
            <a:r>
              <a:rPr lang="en-US" sz="1800" dirty="0"/>
              <a:t>4-button BPM vacuum pickup </a:t>
            </a:r>
          </a:p>
          <a:p>
            <a:pPr lvl="1"/>
            <a:r>
              <a:rPr lang="en-US" sz="1800" dirty="0"/>
              <a:t>Separate designs for warm and cold BPMs</a:t>
            </a:r>
          </a:p>
          <a:p>
            <a:r>
              <a:rPr lang="en-US" sz="1800" dirty="0"/>
              <a:t>Electronics </a:t>
            </a:r>
          </a:p>
          <a:p>
            <a:pPr lvl="1"/>
            <a:r>
              <a:rPr lang="en-US" sz="1800" dirty="0"/>
              <a:t>Analog transition boards </a:t>
            </a:r>
          </a:p>
          <a:p>
            <a:pPr lvl="1"/>
            <a:r>
              <a:rPr lang="en-US" sz="1800" dirty="0"/>
              <a:t>FPGA-controlled digitizers for signal analysis </a:t>
            </a:r>
            <a:endParaRPr lang="en-US" sz="1600" dirty="0">
              <a:solidFill>
                <a:srgbClr val="008000"/>
              </a:solidFill>
            </a:endParaRPr>
          </a:p>
          <a:p>
            <a:r>
              <a:rPr lang="en-US" sz="2000" dirty="0"/>
              <a:t>Software</a:t>
            </a:r>
          </a:p>
          <a:p>
            <a:pPr lvl="1"/>
            <a:r>
              <a:rPr lang="en-US" sz="1800" dirty="0"/>
              <a:t>FPGA firmware</a:t>
            </a:r>
          </a:p>
          <a:p>
            <a:pPr lvl="1"/>
            <a:r>
              <a:rPr lang="en-US" sz="1800" dirty="0"/>
              <a:t>Front-end controller</a:t>
            </a:r>
          </a:p>
          <a:p>
            <a:pPr lvl="1"/>
            <a:r>
              <a:rPr lang="en-US" sz="1800" dirty="0"/>
              <a:t>Controls interface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MEBT BPMs installed and operational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3D575-1802-489B-9915-A0EC28C7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A8671-2FBF-41E4-B9E5-60182626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730DD-A6C4-4C19-8DC4-FFD01365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EE8B-F32E-4EAF-A10A-BE24FDF20AE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38713" y="828733"/>
            <a:ext cx="4205287" cy="42005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004C97"/>
                </a:solidFill>
              </a:rPr>
              <a:t>Beam Loss Monitors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Pickups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Ionization beam loss monitors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Fast PMT-based beam loss monitors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Neutron detectors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Electronics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Analog transition boards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FPGA-controlled digitizers for signal analysis </a:t>
            </a:r>
            <a:endParaRPr lang="en-US" sz="16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Software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FPGA firmware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Front-end controller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Controls interface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00AA3D-DC03-4B34-9B6F-CE8F70C8915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3827" y="5816600"/>
            <a:ext cx="4059238" cy="422275"/>
          </a:xfrm>
          <a:prstGeom prst="rect">
            <a:avLst/>
          </a:prstGeom>
        </p:spPr>
        <p:txBody>
          <a:bodyPr/>
          <a:lstStyle/>
          <a:p>
            <a:r>
              <a:rPr lang="en-US" sz="2400" b="0" dirty="0">
                <a:solidFill>
                  <a:schemeClr val="accent6"/>
                </a:solidFill>
              </a:rPr>
              <a:t>Very Mature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6DD415-0425-4489-906B-F9B8B3EA469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960937" y="5810250"/>
            <a:ext cx="4100512" cy="428625"/>
          </a:xfrm>
          <a:prstGeom prst="rect">
            <a:avLst/>
          </a:prstGeom>
        </p:spPr>
        <p:txBody>
          <a:bodyPr/>
          <a:lstStyle/>
          <a:p>
            <a:r>
              <a:rPr lang="en-US" sz="2400" b="0" dirty="0">
                <a:solidFill>
                  <a:schemeClr val="accent6"/>
                </a:solidFill>
              </a:rPr>
              <a:t>Very Mature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44364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34804"/>
            <a:ext cx="8672512" cy="64173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Progress to date – </a:t>
            </a:r>
            <a:br>
              <a:rPr lang="en-US" sz="2800" dirty="0"/>
            </a:br>
            <a:r>
              <a:rPr lang="en-US" sz="2800" dirty="0"/>
              <a:t>MEBT BPM Development at PIP2IT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043047"/>
            <a:ext cx="4790087" cy="18561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Warm 4-buttom BPMs imbedded in quad doublets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Narrow-band DAQ with FPGA-based electronics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12 channel, 14 bit, 125 MHz boards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Analog filter and amplifier boards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3052B7-A949-423B-A041-4428306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D962C9-1759-40AD-B037-90AC6877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F5DFB8-69B5-46B2-A2BB-416A6EA8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00F4-4579-43AA-8D1C-4C601C6F94A5}" type="slidenum">
              <a:rPr lang="en-US" altLang="en-US" smtClean="0"/>
              <a:pPr/>
              <a:t>15</a:t>
            </a:fld>
            <a:endParaRPr lang="en-US" altLang="en-US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284746" y="2379286"/>
            <a:ext cx="844822" cy="6607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33" y="490978"/>
            <a:ext cx="3006549" cy="4008732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813110" y="1265785"/>
            <a:ext cx="2513379" cy="70531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046" y="3052358"/>
            <a:ext cx="4194264" cy="31700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Status: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BPMs operational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Average position, phase, intensity per beam pulse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Position resolution ~10 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</a:rPr>
              <a:t>m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Phase resolution ~0.2 </a:t>
            </a:r>
            <a:r>
              <a:rPr lang="en-US" sz="2000" dirty="0" err="1">
                <a:solidFill>
                  <a:prstClr val="black"/>
                </a:solidFill>
              </a:rPr>
              <a:t>deg</a:t>
            </a:r>
            <a:endParaRPr lang="en-US" sz="2000" dirty="0">
              <a:solidFill>
                <a:prstClr val="black"/>
              </a:solidFill>
            </a:endParaRP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Time-of-flight BPM installed and tested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BPM on movable stage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Energy resolution ~0.3%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7ADFE-ECEE-4B1A-AE7D-542D3A578AFC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C3A378-0D84-4AF7-A319-5BB839F6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729" y="3143642"/>
            <a:ext cx="2773501" cy="35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2C00AA5-2371-4601-A417-C1E29370A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4C97"/>
                </a:solidFill>
              </a:rPr>
              <a:t>Transverse beam profiles</a:t>
            </a:r>
          </a:p>
          <a:p>
            <a:r>
              <a:rPr lang="en-US" sz="2000" dirty="0">
                <a:solidFill>
                  <a:srgbClr val="004C97"/>
                </a:solidFill>
              </a:rPr>
              <a:t>Wire-based transverse profile monitor – Very Mature</a:t>
            </a:r>
          </a:p>
          <a:p>
            <a:pPr lvl="1"/>
            <a:r>
              <a:rPr lang="en-US" sz="2000" dirty="0"/>
              <a:t>Two-wire secondary emission monitors</a:t>
            </a:r>
          </a:p>
          <a:p>
            <a:pPr lvl="1"/>
            <a:r>
              <a:rPr lang="en-US" sz="2000" dirty="0"/>
              <a:t>Linear motion actuators and FPGA-based signal processing electronics</a:t>
            </a:r>
          </a:p>
          <a:p>
            <a:pPr lvl="1"/>
            <a:r>
              <a:rPr lang="en-US" sz="2000" dirty="0"/>
              <a:t>Installed into warm MEBT and transfer beamline</a:t>
            </a:r>
            <a:endParaRPr lang="en-US" dirty="0"/>
          </a:p>
          <a:p>
            <a:r>
              <a:rPr lang="en-US" sz="2000" dirty="0">
                <a:solidFill>
                  <a:srgbClr val="004C97"/>
                </a:solidFill>
              </a:rPr>
              <a:t>Laser-based transverse beam profile monitor – Under Development</a:t>
            </a:r>
          </a:p>
          <a:p>
            <a:pPr lvl="1"/>
            <a:r>
              <a:rPr lang="en-US" sz="2000" dirty="0"/>
              <a:t>Installed in cold section of SC </a:t>
            </a:r>
            <a:r>
              <a:rPr lang="en-US" sz="2000" dirty="0" err="1"/>
              <a:t>Linac</a:t>
            </a:r>
            <a:endParaRPr lang="en-US" sz="2000" dirty="0"/>
          </a:p>
          <a:p>
            <a:pPr lvl="1"/>
            <a:r>
              <a:rPr lang="en-US" sz="2000" dirty="0"/>
              <a:t>Single laser source located in a laser room, outside of the beam enclosure and near the ion source.</a:t>
            </a:r>
          </a:p>
          <a:p>
            <a:pPr lvl="1"/>
            <a:r>
              <a:rPr lang="en-US" sz="2000" dirty="0"/>
              <a:t>Enclosed line transports laser light from the laser room via fiber optics or free-space to each laser transverse profile monitor locations </a:t>
            </a:r>
          </a:p>
          <a:p>
            <a:pPr lvl="1"/>
            <a:r>
              <a:rPr lang="en-US" dirty="0"/>
              <a:t>Laser monitor will include a light-tight optics box with required optics and motion to provide the required laser scanning across the beam, as well as electron collection to measure the profile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BE8CF-FA20-4787-8891-326EEEC7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79A0-4C88-4313-B3AB-0F3E7EAA9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EDB2A-7FE3-4C62-9D16-BB4702B5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394495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D20489-DF82-4329-B1B2-13DC8643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11" y="214656"/>
            <a:ext cx="8672512" cy="715702"/>
          </a:xfrm>
        </p:spPr>
        <p:txBody>
          <a:bodyPr/>
          <a:lstStyle/>
          <a:p>
            <a:r>
              <a:rPr lang="en-US" dirty="0"/>
              <a:t>Progress to date – </a:t>
            </a:r>
            <a:br>
              <a:rPr lang="en-US" dirty="0"/>
            </a:br>
            <a:r>
              <a:rPr lang="en-US" dirty="0"/>
              <a:t>Prototype Wire Scanner at PIP2IT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7A95BCF-B4B1-429E-A618-322105EA0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00" y="1045052"/>
            <a:ext cx="3491794" cy="346213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D4497-A5E6-42FB-9060-2FC252BE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B111A9-CE2F-4CA0-9E80-6CF822D9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CA028A2-A82F-47CC-9BAD-D28FDA1A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00F4-4579-43AA-8D1C-4C601C6F94A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8689B97-6F89-409C-9CE2-8F09B210989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558263" y="103664"/>
            <a:ext cx="3133725" cy="4178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FA12F3-AD1E-4F3E-B11F-404A9F65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57" y="4738162"/>
            <a:ext cx="3932427" cy="157051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DD2F5F-B7E1-4E95-A1E1-D3F0EE08E237}"/>
              </a:ext>
            </a:extLst>
          </p:cNvPr>
          <p:cNvCxnSpPr>
            <a:cxnSpLocks/>
          </p:cNvCxnSpPr>
          <p:nvPr/>
        </p:nvCxnSpPr>
        <p:spPr>
          <a:xfrm flipH="1" flipV="1">
            <a:off x="1473605" y="3980242"/>
            <a:ext cx="337055" cy="9858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E140AB0-8C5B-41B9-A09F-B0CA7BAF4D09}"/>
              </a:ext>
            </a:extLst>
          </p:cNvPr>
          <p:cNvSpPr/>
          <p:nvPr/>
        </p:nvSpPr>
        <p:spPr>
          <a:xfrm>
            <a:off x="4178064" y="1701644"/>
            <a:ext cx="971715" cy="3932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4B96D-90E1-4E44-92DC-EF8306D8ABC4}"/>
              </a:ext>
            </a:extLst>
          </p:cNvPr>
          <p:cNvSpPr txBox="1"/>
          <p:nvPr/>
        </p:nvSpPr>
        <p:spPr>
          <a:xfrm>
            <a:off x="4013964" y="1006310"/>
            <a:ext cx="157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Installed in MEBT</a:t>
            </a:r>
          </a:p>
        </p:txBody>
      </p:sp>
      <p:pic>
        <p:nvPicPr>
          <p:cNvPr id="23" name="Content Placeholder 9">
            <a:extLst>
              <a:ext uri="{FF2B5EF4-FFF2-40B4-BE49-F238E27FC236}">
                <a16:creationId xmlns:a16="http://schemas.microsoft.com/office/drawing/2014/main" id="{036380C6-EE16-43D8-AE0B-AA3D7A94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964" y="3476006"/>
            <a:ext cx="5035552" cy="32044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3EEEAC-2FED-4ACF-B7DD-5E22D6BFFDAD}"/>
              </a:ext>
            </a:extLst>
          </p:cNvPr>
          <p:cNvSpPr txBox="1"/>
          <p:nvPr/>
        </p:nvSpPr>
        <p:spPr>
          <a:xfrm>
            <a:off x="4568067" y="5615782"/>
            <a:ext cx="172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Beam Current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B11996-C6CE-4EC2-9AF4-BA32C839B2F9}"/>
              </a:ext>
            </a:extLst>
          </p:cNvPr>
          <p:cNvSpPr txBox="1"/>
          <p:nvPr/>
        </p:nvSpPr>
        <p:spPr>
          <a:xfrm>
            <a:off x="7193952" y="4986196"/>
            <a:ext cx="69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4C97"/>
                </a:solidFill>
              </a:rPr>
              <a:t>Horz</a:t>
            </a:r>
            <a:endParaRPr lang="en-US" sz="1600" dirty="0">
              <a:solidFill>
                <a:srgbClr val="004C9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5AB140-5546-4FE4-99F3-E405BD77E37B}"/>
              </a:ext>
            </a:extLst>
          </p:cNvPr>
          <p:cNvSpPr txBox="1"/>
          <p:nvPr/>
        </p:nvSpPr>
        <p:spPr>
          <a:xfrm>
            <a:off x="6228851" y="4740500"/>
            <a:ext cx="69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Vert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53F5F-9CE1-4BC4-A062-1B0DF9AEDD05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28305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65A5-8505-44C8-A1C0-4A232E88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7058"/>
            <a:ext cx="8672512" cy="641739"/>
          </a:xfrm>
        </p:spPr>
        <p:txBody>
          <a:bodyPr/>
          <a:lstStyle/>
          <a:p>
            <a:r>
              <a:rPr lang="en-US" dirty="0"/>
              <a:t>Progress to date –</a:t>
            </a:r>
            <a:br>
              <a:rPr lang="en-US" dirty="0"/>
            </a:br>
            <a:r>
              <a:rPr lang="en-US" dirty="0"/>
              <a:t>Prototype Laser Wire Profiler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C6EBD73-AF60-4A98-A8C0-F14DE1918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857" y="275033"/>
            <a:ext cx="4077838" cy="3969589"/>
          </a:xfrm>
          <a:ln w="28575">
            <a:solidFill>
              <a:srgbClr val="004C97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D7492-AD48-440C-BE3C-5A9F8405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1AF10-AA66-4047-9766-B7FB7296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6AC3-D739-4D25-B4F8-B10B66B3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32B91-A72F-4498-86E4-691EA5802D3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960438"/>
            <a:ext cx="4502150" cy="25654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Components all coming together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Laser and optics testing underway in A0 laser lab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Testing and characterizing laserwire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PIP2IT vacuum chamber constructed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PIP2IT Laser hut nearly complete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Need to install safety interlock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2E172-5D6E-4B42-9B8A-0F10CC53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15" y="4004332"/>
            <a:ext cx="2619430" cy="21672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0593E6-61BE-43B9-98F9-2AC4D8F6844F}"/>
              </a:ext>
            </a:extLst>
          </p:cNvPr>
          <p:cNvSpPr txBox="1"/>
          <p:nvPr/>
        </p:nvSpPr>
        <p:spPr>
          <a:xfrm>
            <a:off x="117093" y="4382395"/>
            <a:ext cx="206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Laser System under test in A0 laser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7B9FB-AF36-45C2-A19F-2085CD335EE3}"/>
              </a:ext>
            </a:extLst>
          </p:cNvPr>
          <p:cNvSpPr txBox="1"/>
          <p:nvPr/>
        </p:nvSpPr>
        <p:spPr>
          <a:xfrm>
            <a:off x="5894660" y="2876388"/>
            <a:ext cx="139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Laserwire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6C5590-35AA-4AB0-9FA3-7EAAB2299461}"/>
              </a:ext>
            </a:extLst>
          </p:cNvPr>
          <p:cNvCxnSpPr>
            <a:cxnSpLocks/>
          </p:cNvCxnSpPr>
          <p:nvPr/>
        </p:nvCxnSpPr>
        <p:spPr>
          <a:xfrm>
            <a:off x="3582984" y="2435171"/>
            <a:ext cx="2671060" cy="25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A92874D7-EA3B-45EA-A306-8A37585D0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74" y="3788122"/>
            <a:ext cx="3937834" cy="2953375"/>
          </a:xfrm>
          <a:prstGeom prst="rect">
            <a:avLst/>
          </a:prstGeom>
          <a:ln w="28575">
            <a:solidFill>
              <a:srgbClr val="004C97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640B5-B54D-4E3B-A52B-2B11777755C9}"/>
              </a:ext>
            </a:extLst>
          </p:cNvPr>
          <p:cNvCxnSpPr>
            <a:cxnSpLocks/>
          </p:cNvCxnSpPr>
          <p:nvPr/>
        </p:nvCxnSpPr>
        <p:spPr>
          <a:xfrm>
            <a:off x="3944436" y="3317146"/>
            <a:ext cx="1016342" cy="7815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D091C3-512A-4EF5-8A31-0FF0B7733DAA}"/>
              </a:ext>
            </a:extLst>
          </p:cNvPr>
          <p:cNvSpPr txBox="1"/>
          <p:nvPr/>
        </p:nvSpPr>
        <p:spPr>
          <a:xfrm>
            <a:off x="5366917" y="4352828"/>
            <a:ext cx="97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Laser Hut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59498-506D-4EB8-9016-AB7F427A4B14}"/>
              </a:ext>
            </a:extLst>
          </p:cNvPr>
          <p:cNvSpPr txBox="1"/>
          <p:nvPr/>
        </p:nvSpPr>
        <p:spPr>
          <a:xfrm>
            <a:off x="6893891" y="5562181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PIP2IT Door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646457-0C77-475C-8B8F-C8E7C3AD5B81}"/>
              </a:ext>
            </a:extLst>
          </p:cNvPr>
          <p:cNvSpPr txBox="1"/>
          <p:nvPr/>
        </p:nvSpPr>
        <p:spPr>
          <a:xfrm>
            <a:off x="7435781" y="25175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AFED93-39E6-495F-BBA5-88911D08C532}"/>
              </a:ext>
            </a:extLst>
          </p:cNvPr>
          <p:cNvCxnSpPr>
            <a:cxnSpLocks/>
          </p:cNvCxnSpPr>
          <p:nvPr/>
        </p:nvCxnSpPr>
        <p:spPr>
          <a:xfrm flipH="1" flipV="1">
            <a:off x="5625324" y="1430484"/>
            <a:ext cx="815056" cy="6062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Design and Design Maturity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2C00AA5-2371-4601-A417-C1E29370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5031777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Transverse emittance monitor systems</a:t>
            </a:r>
          </a:p>
          <a:p>
            <a:pPr lvl="1"/>
            <a:r>
              <a:rPr lang="en-US" dirty="0"/>
              <a:t>LEBT and MEBT</a:t>
            </a:r>
          </a:p>
          <a:p>
            <a:pPr lvl="2"/>
            <a:r>
              <a:rPr lang="en-US" dirty="0"/>
              <a:t>Allison-style emittance scanners</a:t>
            </a:r>
          </a:p>
          <a:p>
            <a:pPr lvl="2"/>
            <a:r>
              <a:rPr lang="en-US" dirty="0"/>
              <a:t>PC-based data acquisition and controls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Very mature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Transfer line</a:t>
            </a:r>
          </a:p>
          <a:p>
            <a:pPr lvl="2"/>
            <a:r>
              <a:rPr lang="en-US" dirty="0"/>
              <a:t>laser-based emittance scanner</a:t>
            </a:r>
          </a:p>
          <a:p>
            <a:pPr lvl="3"/>
            <a:r>
              <a:rPr lang="en-US" dirty="0"/>
              <a:t>Similar to existing system at Spallation Neutron Source (SNS)</a:t>
            </a:r>
          </a:p>
          <a:p>
            <a:pPr lvl="2"/>
            <a:r>
              <a:rPr lang="en-US" dirty="0">
                <a:solidFill>
                  <a:srgbClr val="004C97"/>
                </a:solidFill>
              </a:rPr>
              <a:t>Under development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845EC-4F42-4E85-A0BD-0D926B5F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D952D-657D-4E0F-B27A-C5193204D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D045E-466A-46F2-B76B-B817EBAF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315201" y="251752"/>
            <a:ext cx="16881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#1,2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042F41-0C8B-4C66-ACC1-59B384E5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250" y="2196375"/>
            <a:ext cx="3513149" cy="3069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F39D7-E06F-46A7-9516-EDC1E4536DBC}"/>
              </a:ext>
            </a:extLst>
          </p:cNvPr>
          <p:cNvSpPr txBox="1"/>
          <p:nvPr/>
        </p:nvSpPr>
        <p:spPr>
          <a:xfrm>
            <a:off x="5957888" y="1791860"/>
            <a:ext cx="223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MEBT Emittance</a:t>
            </a:r>
          </a:p>
        </p:txBody>
      </p:sp>
    </p:spTree>
    <p:extLst>
      <p:ext uri="{BB962C8B-B14F-4D97-AF65-F5344CB8AC3E}">
        <p14:creationId xmlns:p14="http://schemas.microsoft.com/office/powerpoint/2010/main" val="251670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Preliminary Design, Maturity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Risks and Mitigations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95E6D-C4E0-4D37-BAC8-F5F3C1AE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5B41-17E7-4560-8F02-0D520125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200B3-5799-474F-88D8-1080FDF6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44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3534"/>
            <a:ext cx="8672513" cy="53896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Safety is an essential element in all work we do</a:t>
            </a:r>
          </a:p>
          <a:p>
            <a:pPr lvl="1"/>
            <a:r>
              <a:rPr lang="en-US" sz="2000" dirty="0"/>
              <a:t>Project Integrated ES&amp;H Management Plan (</a:t>
            </a:r>
            <a:r>
              <a:rPr lang="en-US" sz="2000" dirty="0" err="1"/>
              <a:t>docdb</a:t>
            </a:r>
            <a:r>
              <a:rPr lang="en-US" sz="2000" dirty="0"/>
              <a:t> #141)</a:t>
            </a:r>
          </a:p>
          <a:p>
            <a:pPr lvl="1"/>
            <a:r>
              <a:rPr lang="en-US" sz="2000" dirty="0"/>
              <a:t>Laboratory and DOE standards and practices</a:t>
            </a:r>
          </a:p>
          <a:p>
            <a:pPr lvl="2"/>
            <a:r>
              <a:rPr lang="en-US" sz="1800" dirty="0"/>
              <a:t>Fermi Radiological Control Manual</a:t>
            </a:r>
          </a:p>
          <a:p>
            <a:pPr lvl="2"/>
            <a:r>
              <a:rPr lang="en-US" sz="1800" dirty="0"/>
              <a:t>Fermi ES&amp;H Manual</a:t>
            </a:r>
          </a:p>
          <a:p>
            <a:pPr marL="0" indent="0">
              <a:buNone/>
            </a:pPr>
            <a:r>
              <a:rPr lang="en-US" sz="2000" dirty="0"/>
              <a:t>Quality Assurance and Control</a:t>
            </a:r>
          </a:p>
          <a:p>
            <a:pPr lvl="1"/>
            <a:r>
              <a:rPr lang="en-US" sz="2000" dirty="0"/>
              <a:t>Project Quality Assurance Plan (</a:t>
            </a:r>
            <a:r>
              <a:rPr lang="en-US" sz="2000" dirty="0" err="1"/>
              <a:t>docdb</a:t>
            </a:r>
            <a:r>
              <a:rPr lang="en-US" sz="2000" dirty="0"/>
              <a:t> #142)</a:t>
            </a:r>
          </a:p>
          <a:p>
            <a:pPr marL="0" indent="0">
              <a:buNone/>
            </a:pPr>
            <a:r>
              <a:rPr lang="en-US" sz="2100" dirty="0"/>
              <a:t>Primary issues for beam instrumentation are electrical and laser safety</a:t>
            </a:r>
          </a:p>
          <a:p>
            <a:pPr lvl="0"/>
            <a:r>
              <a:rPr lang="en-US" sz="2100" dirty="0"/>
              <a:t>Electrical hazards associated with these systems are covered under the codes below:</a:t>
            </a:r>
          </a:p>
          <a:p>
            <a:pPr lvl="1"/>
            <a:r>
              <a:rPr lang="en-US" sz="1800" dirty="0"/>
              <a:t>National Electrical Code, NFPA 70 </a:t>
            </a:r>
          </a:p>
          <a:p>
            <a:pPr lvl="1"/>
            <a:r>
              <a:rPr lang="en-US" sz="1800" dirty="0"/>
              <a:t>OSHA 29 CFR, Part 1910, Subpart S, Electrical </a:t>
            </a:r>
          </a:p>
          <a:p>
            <a:pPr lvl="1"/>
            <a:r>
              <a:rPr lang="en-US" sz="1800" dirty="0"/>
              <a:t>Fermilab ESH&amp;Q Manual, Fermilab Electrical Safety Program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Lasers present a unique hazard for PIP-II profile instrumentation. These systems are covered under safety documents: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Fermilab FESHM 4260 – Lasers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ANSI Z136.1 – Safe Use of Lasers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Inclusion of lab laser safety officer in design and development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2352-00B3-4FCA-951E-610C7653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0964E-9E28-486F-8AC2-11B78DC9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934DF9-201B-4791-B469-B629F52F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595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8813-CD76-4DC4-BF1F-40FB3743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6566"/>
            <a:ext cx="8672513" cy="53987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Medium-level and low-level risks for beam instrumentation in project risk registry: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RT-121-03-008 – Choice of laser profiling technology impacts infrastructure design 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medium risk</a:t>
            </a:r>
          </a:p>
          <a:p>
            <a:pPr marL="857250" lvl="1" indent="-457200"/>
            <a:r>
              <a:rPr lang="en-US" dirty="0"/>
              <a:t>Low-power laser system VS high-power laser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Beam instrumentation integration into MPS –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medium risks</a:t>
            </a:r>
          </a:p>
          <a:p>
            <a:pPr marL="857250" lvl="1" indent="-457200"/>
            <a:r>
              <a:rPr lang="en-US" dirty="0"/>
              <a:t>RT-121-03-010 – Adequate real-time bandwidth between instrumentation and MPS</a:t>
            </a:r>
          </a:p>
          <a:p>
            <a:pPr marL="1257300" lvl="2" indent="-457200"/>
            <a:r>
              <a:rPr lang="en-US" dirty="0"/>
              <a:t>Does communication between MPS and instrumentation meet performance requirements?</a:t>
            </a:r>
          </a:p>
          <a:p>
            <a:pPr marL="857250" lvl="1" indent="-457200"/>
            <a:r>
              <a:rPr lang="en-US" dirty="0"/>
              <a:t>RT-121-03-009 – Adequate instrumentation performance for MPS</a:t>
            </a:r>
          </a:p>
          <a:p>
            <a:pPr marL="1257300" lvl="2" indent="-457200"/>
            <a:r>
              <a:rPr lang="en-US" dirty="0"/>
              <a:t>Does beam instruments supplying MPS information have adequate performance?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RT-121-03-016 – Adequate </a:t>
            </a:r>
            <a:r>
              <a:rPr lang="en-US" dirty="0" err="1"/>
              <a:t>linac</a:t>
            </a:r>
            <a:r>
              <a:rPr lang="en-US" dirty="0"/>
              <a:t> physical space for beam instrumentation –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low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35708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ACA4-C2D3-4C4E-ACFF-042A732D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DDE6F-C4DA-46D8-B246-F8E627131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50A8C3-D524-4FF5-A1E2-641BD879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5286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14059"/>
            <a:ext cx="6959990" cy="641739"/>
          </a:xfrm>
        </p:spPr>
        <p:txBody>
          <a:bodyPr/>
          <a:lstStyle/>
          <a:p>
            <a:r>
              <a:rPr lang="en-US" dirty="0"/>
              <a:t>Risk Mitigation: Choice of laser profiling technology for transverse beam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8813-CD76-4DC4-BF1F-40FB3743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89633"/>
          </a:xfrm>
        </p:spPr>
        <p:txBody>
          <a:bodyPr/>
          <a:lstStyle/>
          <a:p>
            <a:r>
              <a:rPr lang="en-US" dirty="0"/>
              <a:t>Two options for laser profiling: (1) low-power lasers or (2) high-power lasers</a:t>
            </a:r>
          </a:p>
          <a:p>
            <a:r>
              <a:rPr lang="en-US" dirty="0"/>
              <a:t>Low-power laser option is preferred but needs beam measurements as proof of operation</a:t>
            </a:r>
          </a:p>
          <a:p>
            <a:r>
              <a:rPr lang="en-US" dirty="0"/>
              <a:t>High-power laser option has been demonstrated at SNS but is more complicated and has risk of damage to optical vacuum windows from laser power</a:t>
            </a:r>
          </a:p>
          <a:p>
            <a:r>
              <a:rPr lang="en-US" dirty="0"/>
              <a:t>Plan to test low-power option with beam at PIP2IT in MEBT and HEBT – </a:t>
            </a:r>
            <a:r>
              <a:rPr lang="en-US" i="1" dirty="0">
                <a:solidFill>
                  <a:srgbClr val="FF0000"/>
                </a:solidFill>
              </a:rPr>
              <a:t>this is critical to laser profiling system choice</a:t>
            </a:r>
          </a:p>
          <a:p>
            <a:r>
              <a:rPr lang="en-US" dirty="0"/>
              <a:t>If unsuccessful then fall back to high-power option for PIP-II</a:t>
            </a:r>
          </a:p>
          <a:p>
            <a:r>
              <a:rPr lang="en-US" dirty="0"/>
              <a:t>Laser profiling PIP-II infrastructure design allows for possibility of either laser option as final choice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D8294-F08D-4747-85B1-6A82B14D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630E-F7AF-4BC6-978D-0DA7071B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636C0-14E5-45DA-B21B-B9CAF44D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2485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14059"/>
            <a:ext cx="6959990" cy="641739"/>
          </a:xfrm>
        </p:spPr>
        <p:txBody>
          <a:bodyPr/>
          <a:lstStyle/>
          <a:p>
            <a:r>
              <a:rPr lang="en-US" dirty="0"/>
              <a:t>Risk Mitigation: Beam instrumentation integration into 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8813-CD76-4DC4-BF1F-40FB3743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8963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RT-121-03-010 – Adequate real-time bandwidth between instrumentation and MPS</a:t>
            </a:r>
          </a:p>
          <a:p>
            <a:pPr marL="857250" lvl="1" indent="-457200"/>
            <a:r>
              <a:rPr lang="en-US" dirty="0"/>
              <a:t>Mitigate by architecture of instrumentation and MPS systems</a:t>
            </a:r>
          </a:p>
          <a:p>
            <a:pPr marL="857250" lvl="1" indent="-457200"/>
            <a:r>
              <a:rPr lang="en-US" dirty="0"/>
              <a:t>Architecture drives design of instrumentation electronics and software development requirements</a:t>
            </a:r>
          </a:p>
          <a:p>
            <a:pPr marL="857250" lvl="1" indent="-457200"/>
            <a:r>
              <a:rPr lang="en-US" dirty="0"/>
              <a:t>Test system performance on bench and PIP2IT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RT-121-03-009 – Adequate instrumentation performance for MPS</a:t>
            </a:r>
          </a:p>
          <a:p>
            <a:pPr marL="857250" lvl="1" indent="-457200"/>
            <a:r>
              <a:rPr lang="en-US" dirty="0"/>
              <a:t>Mitigate by choice of instrumentation architecture</a:t>
            </a:r>
          </a:p>
          <a:p>
            <a:pPr marL="1257300" lvl="2" indent="-457200"/>
            <a:r>
              <a:rPr lang="en-US" dirty="0"/>
              <a:t>Pickups and electronics</a:t>
            </a:r>
          </a:p>
          <a:p>
            <a:pPr marL="857250" lvl="1" indent="-457200"/>
            <a:r>
              <a:rPr lang="en-US" dirty="0"/>
              <a:t>System noise presents biggest unknown</a:t>
            </a:r>
          </a:p>
          <a:p>
            <a:pPr marL="1257300" lvl="2" indent="-457200"/>
            <a:r>
              <a:rPr lang="en-US" dirty="0"/>
              <a:t>Using PIP2IT to understand noise issues</a:t>
            </a:r>
          </a:p>
          <a:p>
            <a:pPr marL="1257300" lvl="2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E0AED-649D-4FCE-961F-BCEEECC1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6E717-458D-4433-B7CE-57717E0C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3DB01-99D2-482E-AB96-3F034315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3182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F48D-6EF5-4619-A278-D05B290A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EE0E-CDF0-426F-983E-E7E3C02F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Instrumentation development for PIP-II proceeding</a:t>
            </a:r>
          </a:p>
          <a:p>
            <a:r>
              <a:rPr lang="en-US" dirty="0"/>
              <a:t>Instrumentation designs based on well tested technology</a:t>
            </a:r>
          </a:p>
          <a:p>
            <a:pPr lvl="1"/>
            <a:r>
              <a:rPr lang="en-US" dirty="0"/>
              <a:t>Many systems evolved for other FNAL beam instrumentation</a:t>
            </a:r>
          </a:p>
          <a:p>
            <a:pPr lvl="1"/>
            <a:r>
              <a:rPr lang="en-US" dirty="0"/>
              <a:t>New systems (e.g. laser profiling) leveraging experience from other laboratories</a:t>
            </a:r>
          </a:p>
          <a:p>
            <a:r>
              <a:rPr lang="en-US" dirty="0"/>
              <a:t>Path to completing preliminary design is understood</a:t>
            </a:r>
          </a:p>
          <a:p>
            <a:r>
              <a:rPr lang="en-US" dirty="0"/>
              <a:t>Many instrumentation systems being tested at PIP2IT</a:t>
            </a:r>
          </a:p>
          <a:p>
            <a:pPr lvl="1"/>
            <a:r>
              <a:rPr lang="en-US" dirty="0"/>
              <a:t>Testing at PIP2IT invaluable to instrumentation development</a:t>
            </a:r>
          </a:p>
          <a:p>
            <a:pPr lvl="1"/>
            <a:r>
              <a:rPr lang="en-US" dirty="0"/>
              <a:t>PIP2IT is essential to reducing project risk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A4F93-8E28-400B-A8F4-FEF9233B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F3E0-137D-48ED-BDDD-D4131DA4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E54FB9-0A89-4366-B82C-E3E89AE5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664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2A80C1-4A22-4B21-AC37-2CE7881B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5836-C8CF-431B-A832-F9BF77B3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F0CC4-DA36-4F8F-9126-F5E8F6B3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B3C04-CE5C-4BE5-8519-CE7EA01B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28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9110BC-B0A2-424D-BAC8-42CDD0BC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07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Vic Scarpine </a:t>
            </a:r>
            <a:r>
              <a:rPr lang="en-US" sz="2800" dirty="0">
                <a:solidFill>
                  <a:srgbClr val="000000"/>
                </a:solidFill>
              </a:rPr>
              <a:t>– </a:t>
            </a:r>
            <a:r>
              <a:rPr lang="en-US" dirty="0">
                <a:solidFill>
                  <a:srgbClr val="000000"/>
                </a:solidFill>
              </a:rPr>
              <a:t>L3</a:t>
            </a:r>
            <a:r>
              <a:rPr lang="en-US" dirty="0"/>
              <a:t> Manager for PIP-II beam instrumentation</a:t>
            </a:r>
          </a:p>
          <a:p>
            <a:pPr lvl="1"/>
            <a:r>
              <a:rPr lang="en-US" dirty="0"/>
              <a:t>Accelerator Division Application Physicist III in FNAL AD Instrumentation Department</a:t>
            </a:r>
          </a:p>
          <a:p>
            <a:pPr lvl="1"/>
            <a:r>
              <a:rPr lang="en-US" dirty="0"/>
              <a:t>15 years experience in development and operation of beam instrumentation</a:t>
            </a:r>
          </a:p>
          <a:p>
            <a:pPr lvl="1"/>
            <a:r>
              <a:rPr lang="en-US" dirty="0"/>
              <a:t>Relevant </a:t>
            </a:r>
            <a:r>
              <a:rPr lang="en-US" dirty="0" err="1"/>
              <a:t>linac</a:t>
            </a:r>
            <a:r>
              <a:rPr lang="en-US" dirty="0"/>
              <a:t> experience</a:t>
            </a:r>
          </a:p>
          <a:p>
            <a:pPr lvl="2"/>
            <a:r>
              <a:rPr lang="en-US" sz="2200" dirty="0"/>
              <a:t>Development of HINS front-end beam instrumentation</a:t>
            </a:r>
          </a:p>
          <a:p>
            <a:pPr lvl="2"/>
            <a:r>
              <a:rPr lang="en-US" sz="2200" dirty="0"/>
              <a:t>Development of Fermilab RFQ commissioning beam instrumentation</a:t>
            </a:r>
          </a:p>
          <a:p>
            <a:pPr lvl="2"/>
            <a:r>
              <a:rPr lang="en-US" sz="2200" dirty="0"/>
              <a:t>Development of PIP2IT beam instrumentation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B82C3-C387-4520-B2DE-53DA99ED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AE6DC-95CA-4767-BD14-8BBE167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8C5788-6DF5-4F02-9942-AC9412D7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50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9110BC-B0A2-424D-BAC8-42CDD0BC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07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Brian </a:t>
            </a:r>
            <a:r>
              <a:rPr lang="en-US" dirty="0" err="1"/>
              <a:t>Drendel</a:t>
            </a:r>
            <a:r>
              <a:rPr lang="en-US" dirty="0"/>
              <a:t> – CAM for PIP-II beam instrumentation</a:t>
            </a:r>
          </a:p>
          <a:p>
            <a:pPr lvl="1" indent="-342900"/>
            <a:r>
              <a:rPr lang="en-US" dirty="0"/>
              <a:t>Engineering Physicist</a:t>
            </a:r>
          </a:p>
          <a:p>
            <a:pPr lvl="1" indent="-342900"/>
            <a:r>
              <a:rPr lang="en-US" dirty="0"/>
              <a:t>27 years of operational accelerator experience with an emphasis on controls and instrumentation</a:t>
            </a:r>
          </a:p>
          <a:p>
            <a:pPr lvl="1" indent="-342900"/>
            <a:r>
              <a:rPr lang="en-US" dirty="0"/>
              <a:t>Seven years of Level 3 and CAM project management experience</a:t>
            </a:r>
          </a:p>
          <a:p>
            <a:pPr lvl="2"/>
            <a:r>
              <a:rPr lang="en-US" sz="2200" dirty="0"/>
              <a:t>FNAL AD/Muon Department</a:t>
            </a:r>
          </a:p>
          <a:p>
            <a:pPr lvl="2"/>
            <a:r>
              <a:rPr lang="en-US" sz="2200" dirty="0"/>
              <a:t>L3 AIP Controls and Instrumentation (completed)</a:t>
            </a:r>
          </a:p>
          <a:p>
            <a:pPr lvl="2"/>
            <a:r>
              <a:rPr lang="en-US" sz="2200" dirty="0"/>
              <a:t>L3 and CAM g-2  Controls and Instrumentation (completed)</a:t>
            </a:r>
          </a:p>
          <a:p>
            <a:pPr lvl="2"/>
            <a:r>
              <a:rPr lang="en-US" sz="2200" dirty="0"/>
              <a:t>L3 and CAM Mu2e Controls and Instrumentation (currently in implementation phase)</a:t>
            </a:r>
          </a:p>
          <a:p>
            <a:pPr lvl="2"/>
            <a:r>
              <a:rPr lang="en-US" sz="2200" dirty="0"/>
              <a:t>CAM PIP2 Controls</a:t>
            </a:r>
          </a:p>
          <a:p>
            <a:pPr marL="914400" lvl="2" indent="0">
              <a:buNone/>
            </a:pPr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568B4-0DE0-4157-8DC3-9F672C89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C4F9B-5FEB-4644-BE68-1961EC85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3FAA8E-7F72-4F32-9C08-984E8CD3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345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C27172-1D56-453F-AC28-C864C8C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54554"/>
          </a:xfrm>
        </p:spPr>
        <p:txBody>
          <a:bodyPr>
            <a:normAutofit/>
          </a:bodyPr>
          <a:lstStyle/>
          <a:p>
            <a:r>
              <a:rPr lang="en-US" dirty="0"/>
              <a:t>Scope</a:t>
            </a:r>
          </a:p>
          <a:p>
            <a:pPr lvl="1"/>
            <a:r>
              <a:rPr lang="en-US" dirty="0"/>
              <a:t>Design, procurement, fabrication, and testing of beam instrumentation systems for the </a:t>
            </a:r>
            <a:r>
              <a:rPr lang="en-US" b="1" i="1" dirty="0"/>
              <a:t>commissioning</a:t>
            </a:r>
            <a:r>
              <a:rPr lang="en-US" dirty="0"/>
              <a:t> and operation of the PIP-II accelerator.</a:t>
            </a:r>
          </a:p>
          <a:p>
            <a:pPr lvl="2"/>
            <a:r>
              <a:rPr lang="en-US" dirty="0"/>
              <a:t>Includes warm front-end, SC </a:t>
            </a:r>
            <a:r>
              <a:rPr lang="en-US" dirty="0" err="1"/>
              <a:t>linac</a:t>
            </a:r>
            <a:r>
              <a:rPr lang="en-US" dirty="0"/>
              <a:t> and </a:t>
            </a:r>
            <a:r>
              <a:rPr lang="en-US" dirty="0" err="1"/>
              <a:t>linac</a:t>
            </a:r>
            <a:r>
              <a:rPr lang="en-US" dirty="0"/>
              <a:t>-to-booster transfer line</a:t>
            </a:r>
          </a:p>
          <a:p>
            <a:pPr lvl="2"/>
            <a:r>
              <a:rPr lang="en-US" dirty="0"/>
              <a:t>Includes PIP2IT</a:t>
            </a:r>
          </a:p>
          <a:p>
            <a:pPr lvl="1"/>
            <a:r>
              <a:rPr lang="en-US" dirty="0"/>
              <a:t>PIP-II beam instrumentation WBS is divided into:</a:t>
            </a:r>
          </a:p>
          <a:p>
            <a:pPr lvl="2"/>
            <a:r>
              <a:rPr lang="en-US" dirty="0"/>
              <a:t>Beam Position Monitor System</a:t>
            </a:r>
          </a:p>
          <a:p>
            <a:pPr lvl="2"/>
            <a:r>
              <a:rPr lang="en-US" dirty="0"/>
              <a:t>Beam Current Monitor System</a:t>
            </a:r>
          </a:p>
          <a:p>
            <a:pPr lvl="2"/>
            <a:r>
              <a:rPr lang="en-US" dirty="0"/>
              <a:t>Beam Loss Monitor System</a:t>
            </a:r>
          </a:p>
          <a:p>
            <a:pPr lvl="2"/>
            <a:r>
              <a:rPr lang="en-US" dirty="0"/>
              <a:t>Beam Profile Monitor Systems</a:t>
            </a:r>
          </a:p>
          <a:p>
            <a:pPr lvl="3"/>
            <a:r>
              <a:rPr lang="en-US" dirty="0"/>
              <a:t>Transverse Profile Monitors</a:t>
            </a:r>
          </a:p>
          <a:p>
            <a:pPr lvl="3"/>
            <a:r>
              <a:rPr lang="en-US" dirty="0"/>
              <a:t>Transverse Emittance Monitors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There are no in-kind contributions for PIP-II or PIP2IT beam instrumentation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FB34-20DE-4A6B-8344-BA1C3AAB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EA218-E8F3-4633-8FAA-75DF3063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212B7A-8B99-4C7F-890C-C091EB1C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460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Beam instrumentation functional requirements defined in FRS ED0008303</a:t>
            </a:r>
          </a:p>
          <a:p>
            <a:pPr lvl="1"/>
            <a:r>
              <a:rPr lang="en-US" dirty="0"/>
              <a:t>Beam instrumentation systems shall be capable of measurements of short commissioning beam pulses as well as nominal length operational beam pulses, for pulses repetition rates up to 20 Hz.</a:t>
            </a:r>
          </a:p>
          <a:p>
            <a:r>
              <a:rPr lang="en-US" dirty="0"/>
              <a:t>Beam position monitor (BPM) system shall:</a:t>
            </a:r>
          </a:p>
          <a:p>
            <a:pPr lvl="1"/>
            <a:r>
              <a:rPr lang="en-US" dirty="0"/>
              <a:t>Measure the average transverse position, phase and intensity via warm and cold BPMs for each beam pulse</a:t>
            </a:r>
          </a:p>
          <a:p>
            <a:pPr lvl="1"/>
            <a:r>
              <a:rPr lang="en-US" dirty="0"/>
              <a:t>Measure the beam energy in the </a:t>
            </a:r>
            <a:r>
              <a:rPr lang="en-US" dirty="0" err="1"/>
              <a:t>linac</a:t>
            </a:r>
            <a:r>
              <a:rPr lang="en-US" dirty="0"/>
              <a:t>-to-booster transfer line dispersion region for each beam pulse</a:t>
            </a:r>
          </a:p>
          <a:p>
            <a:pPr lvl="2"/>
            <a:r>
              <a:rPr lang="en-US" dirty="0"/>
              <a:t>FRS ED0008303 – Beam Instrumentation</a:t>
            </a:r>
          </a:p>
          <a:p>
            <a:pPr lvl="2"/>
            <a:r>
              <a:rPr lang="en-US" dirty="0"/>
              <a:t>FRS ED0003675 – </a:t>
            </a:r>
            <a:r>
              <a:rPr lang="en-US"/>
              <a:t>MEBT BPM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3D189-E0E5-4BF4-9E8F-A6866BC9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C4407-DE3D-4986-BEC5-CCE90C7B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Vic Scarpine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129104-66EF-43B0-A4B1-8F81EDD8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266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Beam loss monitor (BLM) system shall:</a:t>
            </a:r>
          </a:p>
          <a:p>
            <a:pPr lvl="1"/>
            <a:r>
              <a:rPr lang="en-US" dirty="0"/>
              <a:t>Detect beam loss through the measure of ionizing particles and neutrons</a:t>
            </a:r>
          </a:p>
          <a:p>
            <a:pPr lvl="1"/>
            <a:r>
              <a:rPr lang="en-US" dirty="0"/>
              <a:t>Measure relative beam loss for each beam pulse in the </a:t>
            </a:r>
            <a:r>
              <a:rPr lang="en-US" dirty="0" err="1"/>
              <a:t>linac</a:t>
            </a:r>
            <a:r>
              <a:rPr lang="en-US" dirty="0"/>
              <a:t> and transport line.</a:t>
            </a:r>
          </a:p>
          <a:p>
            <a:pPr lvl="1"/>
            <a:r>
              <a:rPr lang="en-US" dirty="0"/>
              <a:t>Provide relative beam loss information for each beam pulse to the Machine Protection System.</a:t>
            </a:r>
          </a:p>
          <a:p>
            <a:pPr lvl="2"/>
            <a:r>
              <a:rPr lang="en-US" dirty="0"/>
              <a:t>FRS ED0008303 – Beam Instrumentation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0FBF4-5A90-4E69-91B7-4372F4CF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45DFD-27B9-4873-B88E-4E1D4AE8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A8BC5C-1B76-4ABB-B9F2-F47ECE71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492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Beam current monitor (BCM) system shall:</a:t>
            </a:r>
          </a:p>
          <a:p>
            <a:pPr lvl="1"/>
            <a:r>
              <a:rPr lang="en-US" dirty="0"/>
              <a:t>Measure the average current and intensity of the beam transported through the warm front-end, SC </a:t>
            </a:r>
            <a:r>
              <a:rPr lang="en-US" dirty="0" err="1"/>
              <a:t>Linac</a:t>
            </a:r>
            <a:r>
              <a:rPr lang="en-US" dirty="0"/>
              <a:t>, and </a:t>
            </a:r>
            <a:r>
              <a:rPr lang="en-US" dirty="0" err="1"/>
              <a:t>linac</a:t>
            </a:r>
            <a:r>
              <a:rPr lang="en-US" dirty="0"/>
              <a:t>-to-booster transfer beamline for each beam pulse. </a:t>
            </a:r>
          </a:p>
          <a:p>
            <a:pPr lvl="1"/>
            <a:r>
              <a:rPr lang="en-US" dirty="0"/>
              <a:t>Provide differential beam current measurements to the Machine Protection System for each beam pulse.</a:t>
            </a:r>
          </a:p>
          <a:p>
            <a:pPr lvl="1"/>
            <a:r>
              <a:rPr lang="en-US" dirty="0"/>
              <a:t>Measure the MEBT chopper bunch-by-bunch extinction efficiency</a:t>
            </a:r>
          </a:p>
          <a:p>
            <a:pPr lvl="2"/>
            <a:r>
              <a:rPr lang="en-US" dirty="0"/>
              <a:t>FRS ED0008303 – Beam Instrumentation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BE99E-08FA-425D-B65A-4C93B26D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A8AEF-57DC-4160-8BAF-175C4128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50976A-F544-4C61-8A61-CF3C073D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521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Beam transverse profile monitor (BTP) systems shall:</a:t>
            </a:r>
          </a:p>
          <a:p>
            <a:pPr lvl="1"/>
            <a:r>
              <a:rPr lang="en-US" dirty="0"/>
              <a:t>Measure average beam transverse profiles in the warm front-end, SC </a:t>
            </a:r>
            <a:r>
              <a:rPr lang="en-US" dirty="0" err="1"/>
              <a:t>linac</a:t>
            </a:r>
            <a:r>
              <a:rPr lang="en-US" dirty="0"/>
              <a:t> and </a:t>
            </a:r>
            <a:r>
              <a:rPr lang="en-US" dirty="0" err="1"/>
              <a:t>linac</a:t>
            </a:r>
            <a:r>
              <a:rPr lang="en-US" dirty="0"/>
              <a:t>-to-booster transfer line when requested</a:t>
            </a:r>
          </a:p>
          <a:p>
            <a:pPr lvl="1"/>
            <a:r>
              <a:rPr lang="en-US" dirty="0"/>
              <a:t>Be non-invasive and meet particle-free requirements in the SC </a:t>
            </a:r>
            <a:r>
              <a:rPr lang="en-US" dirty="0" err="1"/>
              <a:t>linac</a:t>
            </a:r>
            <a:endParaRPr lang="en-US" dirty="0"/>
          </a:p>
          <a:p>
            <a:pPr lvl="2"/>
            <a:r>
              <a:rPr lang="en-US" dirty="0"/>
              <a:t>FRS ED0008303 – Beam Instrumentation</a:t>
            </a:r>
          </a:p>
          <a:p>
            <a:pPr lvl="2"/>
            <a:r>
              <a:rPr lang="en-US" dirty="0"/>
              <a:t>FRS ED0004340 – MEBT wire scanner</a:t>
            </a:r>
          </a:p>
          <a:p>
            <a:pPr marL="457200"/>
            <a:r>
              <a:rPr lang="en-US" dirty="0"/>
              <a:t>Beam transverse emittance monitor (BTE) systems shall:</a:t>
            </a:r>
          </a:p>
          <a:p>
            <a:pPr marL="857250" lvl="1"/>
            <a:r>
              <a:rPr lang="en-US" dirty="0"/>
              <a:t>Measure the beam transverse emittance in the warm front-end, SC </a:t>
            </a:r>
            <a:r>
              <a:rPr lang="en-US" dirty="0" err="1"/>
              <a:t>linac</a:t>
            </a:r>
            <a:r>
              <a:rPr lang="en-US" dirty="0"/>
              <a:t> and </a:t>
            </a:r>
            <a:r>
              <a:rPr lang="en-US" dirty="0" err="1"/>
              <a:t>linac</a:t>
            </a:r>
            <a:r>
              <a:rPr lang="en-US" dirty="0"/>
              <a:t>-to-booster transfer line when requested</a:t>
            </a:r>
          </a:p>
          <a:p>
            <a:pPr marL="1257300" lvl="2"/>
            <a:r>
              <a:rPr lang="en-US" dirty="0"/>
              <a:t>FRS ED0008303 – Beam Instrumentation</a:t>
            </a:r>
          </a:p>
          <a:p>
            <a:pPr marL="1257300" lvl="2"/>
            <a:r>
              <a:rPr lang="en-US" dirty="0"/>
              <a:t>FRS ED0004080 – MEBT emittance scanner</a:t>
            </a:r>
          </a:p>
          <a:p>
            <a:pPr marL="1257300" lvl="2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A9E1A-A334-4E99-B429-1A240B43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12/5/2018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8B747-60D3-467A-898E-5DC257C7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Vic Scarpine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36C9F-910F-458E-8B60-72DB5775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19849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20872</TotalTime>
  <Words>1832</Words>
  <Application>Microsoft Office PowerPoint</Application>
  <PresentationFormat>On-screen Show (4:3)</PresentationFormat>
  <Paragraphs>360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Symbol</vt:lpstr>
      <vt:lpstr>Fermilab_PPT_090815</vt:lpstr>
      <vt:lpstr>PowerPoint Presentation</vt:lpstr>
      <vt:lpstr>Outline</vt:lpstr>
      <vt:lpstr>About Me:</vt:lpstr>
      <vt:lpstr>About Me:</vt:lpstr>
      <vt:lpstr>Scope and Deliverables</vt:lpstr>
      <vt:lpstr>WBS L3 System Requirements</vt:lpstr>
      <vt:lpstr>WBS L3 System Requirements</vt:lpstr>
      <vt:lpstr>WBS L3 System Requirements</vt:lpstr>
      <vt:lpstr>WBS L3 System Requirements</vt:lpstr>
      <vt:lpstr>Interfaces</vt:lpstr>
      <vt:lpstr>Preliminary Design and Design Maturity</vt:lpstr>
      <vt:lpstr>Progress to date –  ACCT at PIP2IT</vt:lpstr>
      <vt:lpstr> Progress to date – MEBT Chopper Extinction Measurement</vt:lpstr>
      <vt:lpstr>Preliminary Design and Design Maturity</vt:lpstr>
      <vt:lpstr>Progress to date –  MEBT BPM Development at PIP2IT</vt:lpstr>
      <vt:lpstr>Preliminary Design and Design Maturity</vt:lpstr>
      <vt:lpstr>Progress to date –  Prototype Wire Scanner at PIP2IT</vt:lpstr>
      <vt:lpstr>Progress to date – Prototype Laser Wire Profiler</vt:lpstr>
      <vt:lpstr>Preliminary Design and Design Maturity</vt:lpstr>
      <vt:lpstr>ESH&amp;Q</vt:lpstr>
      <vt:lpstr>Risk Management</vt:lpstr>
      <vt:lpstr>Risk Mitigation: Choice of laser profiling technology for transverse beam profiles</vt:lpstr>
      <vt:lpstr>Risk Mitigation: Beam instrumentation integration into MPS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Victor E Scarpine</cp:lastModifiedBy>
  <cp:revision>359</cp:revision>
  <cp:lastPrinted>2018-10-24T20:18:16Z</cp:lastPrinted>
  <dcterms:created xsi:type="dcterms:W3CDTF">2014-01-03T20:18:13Z</dcterms:created>
  <dcterms:modified xsi:type="dcterms:W3CDTF">2018-12-03T17:31:57Z</dcterms:modified>
</cp:coreProperties>
</file>