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5"/>
  </p:notesMasterIdLst>
  <p:handoutMasterIdLst>
    <p:handoutMasterId r:id="rId26"/>
  </p:handoutMasterIdLst>
  <p:sldIdLst>
    <p:sldId id="294" r:id="rId2"/>
    <p:sldId id="782" r:id="rId3"/>
    <p:sldId id="550" r:id="rId4"/>
    <p:sldId id="511" r:id="rId5"/>
    <p:sldId id="813" r:id="rId6"/>
    <p:sldId id="812" r:id="rId7"/>
    <p:sldId id="533" r:id="rId8"/>
    <p:sldId id="285" r:id="rId9"/>
    <p:sldId id="811" r:id="rId10"/>
    <p:sldId id="576" r:id="rId11"/>
    <p:sldId id="575" r:id="rId12"/>
    <p:sldId id="814" r:id="rId13"/>
    <p:sldId id="554" r:id="rId14"/>
    <p:sldId id="809" r:id="rId15"/>
    <p:sldId id="810" r:id="rId16"/>
    <p:sldId id="295" r:id="rId17"/>
    <p:sldId id="781" r:id="rId18"/>
    <p:sldId id="281" r:id="rId19"/>
    <p:sldId id="282" r:id="rId20"/>
    <p:sldId id="283" r:id="rId21"/>
    <p:sldId id="286" r:id="rId22"/>
    <p:sldId id="287" r:id="rId23"/>
    <p:sldId id="288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96E676"/>
    <a:srgbClr val="000000"/>
    <a:srgbClr val="00B0F0"/>
    <a:srgbClr val="FFFFFF"/>
    <a:srgbClr val="0F2D62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8" autoAdjust="0"/>
    <p:restoredTop sz="50000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848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5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0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59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47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2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9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1" name="Picture 10" descr="Aerial Diagram (low res)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750871"/>
            <a:ext cx="9183407" cy="3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1456" y="790575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456" y="12802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9365" y="81688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61661" y="81688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5489323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1889" y="11859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6A65-E8AF-3E4E-85AB-E90070EA6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0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4C97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773" y="1050561"/>
            <a:ext cx="8710220" cy="5036729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 marL="461963" indent="-234950">
              <a:defRPr sz="2000"/>
            </a:lvl2pPr>
            <a:lvl3pPr marL="687388" indent="-225425">
              <a:defRPr sz="1800"/>
            </a:lvl3pPr>
            <a:lvl4pPr marL="914400" indent="-227013">
              <a:defRPr sz="1600"/>
            </a:lvl4pPr>
            <a:lvl5pPr marL="1141413" indent="-227013"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1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515786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2250" y="6381538"/>
            <a:ext cx="788066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20243" y="6202888"/>
            <a:ext cx="1965336" cy="65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7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Peter Wilson – SBN Program Coordinator</a:t>
            </a:r>
          </a:p>
          <a:p>
            <a:r>
              <a:rPr lang="en-US" dirty="0"/>
              <a:t>SBN Oversight Board</a:t>
            </a:r>
          </a:p>
          <a:p>
            <a:r>
              <a:rPr lang="en-US" dirty="0"/>
              <a:t>30 November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SBN Program Status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TPC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9419" y="4169059"/>
            <a:ext cx="3904143" cy="22335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/>
              <a:t> 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8601" y="737630"/>
            <a:ext cx="4975171" cy="551780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Joint responsibility of UK, US-NSF, FNAL </a:t>
            </a:r>
          </a:p>
          <a:p>
            <a:r>
              <a:rPr lang="en-US" sz="1800" dirty="0"/>
              <a:t>UK: Cathode plane, two anode planes, HV feedthrough</a:t>
            </a:r>
          </a:p>
          <a:p>
            <a:r>
              <a:rPr lang="en-US" sz="1800" dirty="0"/>
              <a:t>US-NSF: field cage, two anode planes, HV feedthrough</a:t>
            </a:r>
          </a:p>
          <a:p>
            <a:r>
              <a:rPr lang="en-US" sz="1800" dirty="0"/>
              <a:t>FNAL: support integration and assembly</a:t>
            </a:r>
          </a:p>
          <a:p>
            <a:pPr marL="0" indent="0">
              <a:buNone/>
            </a:pPr>
            <a:r>
              <a:rPr lang="en-US" sz="1800" dirty="0"/>
              <a:t>Recent Milestones:</a:t>
            </a:r>
          </a:p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1800" dirty="0"/>
              <a:t>Aug 2018 1</a:t>
            </a:r>
            <a:r>
              <a:rPr lang="en-US" sz="1800" baseline="30000" dirty="0"/>
              <a:t>st</a:t>
            </a:r>
            <a:r>
              <a:rPr lang="en-US" sz="1800" dirty="0"/>
              <a:t> UK and US  anode planes completed</a:t>
            </a:r>
          </a:p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1800" dirty="0"/>
              <a:t>Sept 2018 Field cage completed</a:t>
            </a:r>
          </a:p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1800" dirty="0"/>
              <a:t>Oct 2018 1</a:t>
            </a:r>
            <a:r>
              <a:rPr lang="en-US" sz="1800" baseline="30000" dirty="0"/>
              <a:t>st</a:t>
            </a:r>
            <a:r>
              <a:rPr lang="en-US" sz="1800" dirty="0"/>
              <a:t> UK anode delivered to FNAL</a:t>
            </a:r>
          </a:p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1800" dirty="0"/>
              <a:t>Sept 2018 Test of assembly fixture at FNAL</a:t>
            </a:r>
          </a:p>
          <a:p>
            <a:pPr>
              <a:buClr>
                <a:srgbClr val="008000"/>
              </a:buClr>
              <a:buFont typeface="Wingdings" charset="2"/>
              <a:buChar char="ü"/>
            </a:pPr>
            <a:r>
              <a:rPr lang="en-US" sz="1800" dirty="0"/>
              <a:t>Nov 2018 2</a:t>
            </a:r>
            <a:r>
              <a:rPr lang="en-US" sz="1800" baseline="30000" dirty="0"/>
              <a:t>nd</a:t>
            </a:r>
            <a:r>
              <a:rPr lang="en-US" sz="1800" dirty="0"/>
              <a:t> US anode plane completed</a:t>
            </a:r>
          </a:p>
          <a:p>
            <a:pPr>
              <a:buClr>
                <a:schemeClr val="accent6"/>
              </a:buClr>
            </a:pPr>
            <a:r>
              <a:rPr lang="en-US" sz="1800" dirty="0"/>
              <a:t>Dec 2018 US anodes delivered to FNAL</a:t>
            </a:r>
          </a:p>
          <a:p>
            <a:pPr>
              <a:buClr>
                <a:schemeClr val="accent6"/>
              </a:buClr>
            </a:pPr>
            <a:r>
              <a:rPr lang="en-US" sz="1800" dirty="0"/>
              <a:t>Feb 2019 2</a:t>
            </a:r>
            <a:r>
              <a:rPr lang="en-US" sz="1800" baseline="30000" dirty="0"/>
              <a:t>nd</a:t>
            </a:r>
            <a:r>
              <a:rPr lang="en-US" sz="1800" dirty="0"/>
              <a:t> UK anode delivered to FNAL</a:t>
            </a:r>
          </a:p>
          <a:p>
            <a:pPr marL="0" indent="0">
              <a:buClr>
                <a:schemeClr val="accent6"/>
              </a:buClr>
              <a:buNone/>
            </a:pPr>
            <a:endParaRPr lang="en-US" sz="18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F1DA97-DA7F-4CB9-B592-7AE883F756BB}"/>
              </a:ext>
            </a:extLst>
          </p:cNvPr>
          <p:cNvSpPr txBox="1"/>
          <p:nvPr/>
        </p:nvSpPr>
        <p:spPr>
          <a:xfrm>
            <a:off x="7525461" y="5113065"/>
            <a:ext cx="1545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Assembly facility at </a:t>
            </a:r>
            <a:r>
              <a:rPr lang="en-US" sz="1400" b="1" dirty="0" err="1"/>
              <a:t>Dzero</a:t>
            </a:r>
            <a:r>
              <a:rPr lang="en-US" sz="1400" b="1" dirty="0"/>
              <a:t> Assembly</a:t>
            </a:r>
          </a:p>
          <a:p>
            <a:pPr algn="ctr"/>
            <a:r>
              <a:rPr lang="en-US" sz="1400" b="1" dirty="0"/>
              <a:t>building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D5BEAE7-0D8F-EB4B-B706-0EBCFEDD3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715" y="4301108"/>
            <a:ext cx="2505746" cy="188557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EC0547-75D5-B748-AAFC-3EC6B5B34517}"/>
              </a:ext>
            </a:extLst>
          </p:cNvPr>
          <p:cNvSpPr txBox="1"/>
          <p:nvPr/>
        </p:nvSpPr>
        <p:spPr>
          <a:xfrm>
            <a:off x="7728696" y="657498"/>
            <a:ext cx="1456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</a:t>
            </a:r>
            <a:r>
              <a:rPr lang="en-US" sz="1400" b="1" baseline="30000" dirty="0"/>
              <a:t>st</a:t>
            </a:r>
            <a:r>
              <a:rPr lang="en-US" sz="1400" b="1" dirty="0"/>
              <a:t> Manchester APA at FNAL in </a:t>
            </a:r>
            <a:r>
              <a:rPr lang="en-US" sz="1400" b="1" dirty="0" err="1"/>
              <a:t>DZero</a:t>
            </a:r>
            <a:r>
              <a:rPr lang="en-US" sz="1400" b="1" dirty="0"/>
              <a:t> clean tent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A26518-CAC3-A54F-896F-73C6AE8E3689}"/>
              </a:ext>
            </a:extLst>
          </p:cNvPr>
          <p:cNvSpPr txBox="1"/>
          <p:nvPr/>
        </p:nvSpPr>
        <p:spPr>
          <a:xfrm>
            <a:off x="4564856" y="3220137"/>
            <a:ext cx="153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Yale – 2</a:t>
            </a:r>
            <a:r>
              <a:rPr lang="en-US" sz="1400" b="1" baseline="30000" dirty="0"/>
              <a:t>nd</a:t>
            </a:r>
            <a:r>
              <a:rPr lang="en-US" sz="1400" b="1" dirty="0"/>
              <a:t>  APA ready to ship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484E8C-54DA-5844-B827-D007EB8E5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123" y="199555"/>
            <a:ext cx="2853598" cy="213691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CF37A6-2DDC-6940-9F08-F0B2899B3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332" y="2161377"/>
            <a:ext cx="3094257" cy="217241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17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5780C7-A171-8E42-B527-CDED983B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852" y="1823469"/>
            <a:ext cx="2554783" cy="265697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4586" y="508844"/>
            <a:ext cx="5845266" cy="5584128"/>
          </a:xfrm>
        </p:spPr>
        <p:txBody>
          <a:bodyPr/>
          <a:lstStyle/>
          <a:p>
            <a:r>
              <a:rPr lang="en-US" sz="1800" dirty="0"/>
              <a:t>Cold electronics (BNL):</a:t>
            </a:r>
          </a:p>
          <a:p>
            <a:pPr lvl="1"/>
            <a:r>
              <a:rPr lang="en-US" sz="1600" dirty="0"/>
              <a:t>Design very similar to </a:t>
            </a:r>
            <a:r>
              <a:rPr lang="en-US" sz="1600" dirty="0" err="1"/>
              <a:t>ProtoDUNE</a:t>
            </a:r>
            <a:r>
              <a:rPr lang="en-US" sz="1600" dirty="0"/>
              <a:t> (</a:t>
            </a:r>
            <a:r>
              <a:rPr lang="en-US" sz="1600" dirty="0" err="1"/>
              <a:t>eg</a:t>
            </a:r>
            <a:r>
              <a:rPr lang="en-US" sz="1600" dirty="0"/>
              <a:t> same FE ASIC)</a:t>
            </a:r>
          </a:p>
          <a:p>
            <a:pPr lvl="1"/>
            <a:r>
              <a:rPr lang="en-US" sz="1600" dirty="0"/>
              <a:t>Use </a:t>
            </a:r>
            <a:r>
              <a:rPr lang="en-US" sz="1800" dirty="0"/>
              <a:t>cold qualified commercial off the shelf ADC</a:t>
            </a:r>
          </a:p>
          <a:p>
            <a:r>
              <a:rPr lang="en-US" sz="1800" dirty="0"/>
              <a:t>Warm backend (Columbia – Nevis)</a:t>
            </a:r>
          </a:p>
          <a:p>
            <a:pPr lvl="1"/>
            <a:r>
              <a:rPr lang="en-US" sz="1600" dirty="0"/>
              <a:t>Update of MicroBooNE design</a:t>
            </a:r>
          </a:p>
          <a:p>
            <a:r>
              <a:rPr lang="en-US" sz="1800" dirty="0"/>
              <a:t>Vertical slice test in summer 2018 with </a:t>
            </a:r>
            <a:r>
              <a:rPr lang="en-US" sz="1800" dirty="0" err="1"/>
              <a:t>LArIAT</a:t>
            </a:r>
            <a:r>
              <a:rPr lang="en-US" sz="1800" dirty="0"/>
              <a:t> TPC</a:t>
            </a:r>
          </a:p>
          <a:p>
            <a:pPr lvl="1"/>
            <a:r>
              <a:rPr lang="en-US" sz="1600" dirty="0"/>
              <a:t>good noise performance</a:t>
            </a:r>
          </a:p>
          <a:p>
            <a:pPr lvl="1"/>
            <a:r>
              <a:rPr lang="en-US" sz="1600" dirty="0"/>
              <a:t>No major issues with Nevis electronics</a:t>
            </a:r>
          </a:p>
          <a:p>
            <a:pPr lvl="1"/>
            <a:r>
              <a:rPr lang="en-US" sz="1600" dirty="0"/>
              <a:t>Proximity of HV to cables and electronics caused FE channel failures and data corruption, very different detector configuration than SBND</a:t>
            </a:r>
          </a:p>
          <a:p>
            <a:r>
              <a:rPr lang="en-US" sz="1800" dirty="0"/>
              <a:t>Addressing lessons from </a:t>
            </a:r>
            <a:r>
              <a:rPr lang="en-US" sz="1800" dirty="0" err="1"/>
              <a:t>ProtoDUNE</a:t>
            </a:r>
            <a:endParaRPr lang="en-US" sz="1800" dirty="0"/>
          </a:p>
          <a:p>
            <a:pPr lvl="1"/>
            <a:r>
              <a:rPr lang="en-US" sz="1600" dirty="0"/>
              <a:t>FE ASIC “ledge effect” – large charge depositions cause a dead period of several hundred microsecs </a:t>
            </a:r>
          </a:p>
          <a:p>
            <a:pPr lvl="1"/>
            <a:r>
              <a:rPr lang="en-US" sz="1600" dirty="0"/>
              <a:t>Ongoing investigations by </a:t>
            </a:r>
            <a:r>
              <a:rPr lang="en-US" sz="1600" dirty="0" err="1"/>
              <a:t>ProtoDUNE</a:t>
            </a:r>
            <a:r>
              <a:rPr lang="en-US" sz="1600" dirty="0"/>
              <a:t> and at BNL</a:t>
            </a:r>
          </a:p>
          <a:p>
            <a:pPr lvl="1"/>
            <a:r>
              <a:rPr lang="en-US" sz="1600" dirty="0"/>
              <a:t>Mitigated by modifying layout of FE board to include 1-2GOhm resistor and operation with higher baseline setting </a:t>
            </a:r>
          </a:p>
          <a:p>
            <a:pPr lvl="1"/>
            <a:r>
              <a:rPr lang="en-US" sz="1600" dirty="0"/>
              <a:t>Continuing study of physics effects</a:t>
            </a:r>
          </a:p>
          <a:p>
            <a:r>
              <a:rPr lang="en-US" sz="1800" dirty="0"/>
              <a:t>Production Readiness Review – Nov 29</a:t>
            </a:r>
          </a:p>
          <a:p>
            <a:pPr lvl="1"/>
            <a:r>
              <a:rPr lang="en-US" sz="1600" dirty="0"/>
              <a:t>Recommends proceeding with production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TPC Electronics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FA7FE6F-CF4C-A14E-ADF9-E64274158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54" y="78819"/>
            <a:ext cx="2035781" cy="151396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7B4017-D98B-FF48-8732-19935A384417}"/>
              </a:ext>
            </a:extLst>
          </p:cNvPr>
          <p:cNvSpPr txBox="1"/>
          <p:nvPr/>
        </p:nvSpPr>
        <p:spPr>
          <a:xfrm>
            <a:off x="5889123" y="534718"/>
            <a:ext cx="1083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LArIAT</a:t>
            </a:r>
            <a:r>
              <a:rPr lang="en-US" sz="1400" b="1" dirty="0"/>
              <a:t> TPC w/ SBND electronics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88C458-54CE-6B4C-A4C5-39639FCB8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115" y="4539165"/>
            <a:ext cx="2554784" cy="1470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A535D1-23C4-1C4E-BDDA-EFFF2B331D3E}"/>
              </a:ext>
            </a:extLst>
          </p:cNvPr>
          <p:cNvSpPr txBox="1"/>
          <p:nvPr/>
        </p:nvSpPr>
        <p:spPr>
          <a:xfrm>
            <a:off x="7769557" y="3525146"/>
            <a:ext cx="1219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Ledge effect </a:t>
            </a:r>
            <a:r>
              <a:rPr lang="en-US" sz="1400" b="1" dirty="0"/>
              <a:t>@</a:t>
            </a:r>
            <a:r>
              <a:rPr lang="en-US" sz="1400" b="1" dirty="0" err="1"/>
              <a:t>protoDUNE</a:t>
            </a:r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EBB225-5AA8-A540-BDAC-9C61E178D24B}"/>
              </a:ext>
            </a:extLst>
          </p:cNvPr>
          <p:cNvSpPr txBox="1"/>
          <p:nvPr/>
        </p:nvSpPr>
        <p:spPr>
          <a:xfrm rot="16200000">
            <a:off x="5468607" y="2490552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amplitude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56EBA8-3B9C-9447-BC34-57927214027F}"/>
              </a:ext>
            </a:extLst>
          </p:cNvPr>
          <p:cNvSpPr txBox="1"/>
          <p:nvPr/>
        </p:nvSpPr>
        <p:spPr>
          <a:xfrm>
            <a:off x="6240040" y="3417424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Time tic</a:t>
            </a:r>
          </a:p>
        </p:txBody>
      </p:sp>
    </p:spTree>
    <p:extLst>
      <p:ext uri="{BB962C8B-B14F-4D97-AF65-F5344CB8AC3E}">
        <p14:creationId xmlns:p14="http://schemas.microsoft.com/office/powerpoint/2010/main" val="76383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4981" y="636198"/>
            <a:ext cx="5613659" cy="5059363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120 SBND PMTs are now in the Coherent CAPTAIN-Mills Detector (CCM)</a:t>
            </a:r>
          </a:p>
          <a:p>
            <a:pPr lvl="1"/>
            <a:r>
              <a:rPr lang="en-US" sz="1600" dirty="0"/>
              <a:t>Fill with </a:t>
            </a:r>
            <a:r>
              <a:rPr lang="en-US" sz="1600" dirty="0" err="1"/>
              <a:t>LAr</a:t>
            </a:r>
            <a:r>
              <a:rPr lang="en-US" sz="1600" dirty="0"/>
              <a:t> ~now</a:t>
            </a:r>
          </a:p>
          <a:p>
            <a:r>
              <a:rPr lang="en-US" sz="1800" dirty="0"/>
              <a:t>Electronics and DAQ are ready, the HV breakout boxes will be finished soon</a:t>
            </a:r>
          </a:p>
          <a:p>
            <a:endParaRPr lang="en-US" sz="1800" dirty="0"/>
          </a:p>
          <a:p>
            <a:r>
              <a:rPr lang="en-US" sz="1800" dirty="0"/>
              <a:t>ARAPUCA group has made prototypes to be tested in argon at the end of November</a:t>
            </a:r>
          </a:p>
          <a:p>
            <a:r>
              <a:rPr lang="en-US" sz="1800" dirty="0"/>
              <a:t>ARAPUCA group ready to purchase feedthroughs as soon as bar group makes a final decision about connectors and costs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Photo Detection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DEE14-6202-E74C-8B66-1DE1BFEE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706" y="405301"/>
            <a:ext cx="1894242" cy="312475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142C9-F3D5-B843-B193-05F715184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663" y="3881712"/>
            <a:ext cx="2499783" cy="165319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585721-49F6-9B46-8A89-92270777D0F3}"/>
              </a:ext>
            </a:extLst>
          </p:cNvPr>
          <p:cNvSpPr txBox="1"/>
          <p:nvPr/>
        </p:nvSpPr>
        <p:spPr>
          <a:xfrm>
            <a:off x="8060686" y="1497291"/>
            <a:ext cx="10833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CCM preparing to test PMTs at LANL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51DE54-5F2F-344A-A806-9214F45EAB6D}"/>
              </a:ext>
            </a:extLst>
          </p:cNvPr>
          <p:cNvSpPr txBox="1"/>
          <p:nvPr/>
        </p:nvSpPr>
        <p:spPr>
          <a:xfrm>
            <a:off x="6447648" y="5624949"/>
            <a:ext cx="108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ARAPUCA prototypes</a:t>
            </a:r>
          </a:p>
        </p:txBody>
      </p:sp>
    </p:spTree>
    <p:extLst>
      <p:ext uri="{BB962C8B-B14F-4D97-AF65-F5344CB8AC3E}">
        <p14:creationId xmlns:p14="http://schemas.microsoft.com/office/powerpoint/2010/main" val="2730404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5408510" cy="5059363"/>
          </a:xfrm>
        </p:spPr>
        <p:txBody>
          <a:bodyPr/>
          <a:lstStyle/>
          <a:p>
            <a:r>
              <a:rPr lang="en-US" sz="1800" dirty="0"/>
              <a:t>Outer steel structure + GTT designed membrane cryostat</a:t>
            </a:r>
          </a:p>
          <a:p>
            <a:pPr lvl="1"/>
            <a:r>
              <a:rPr lang="en-US" sz="1600" dirty="0"/>
              <a:t>Joint responsibility of CERN, FNAL and INFN</a:t>
            </a:r>
          </a:p>
          <a:p>
            <a:r>
              <a:rPr lang="en-US" sz="1800" dirty="0"/>
              <a:t>SBND will be 3</a:t>
            </a:r>
            <a:r>
              <a:rPr lang="en-US" sz="1800" baseline="30000" dirty="0"/>
              <a:t>rd</a:t>
            </a:r>
            <a:r>
              <a:rPr lang="en-US" sz="1800" dirty="0"/>
              <a:t> generation prototype for DUNE designed by CERN:</a:t>
            </a:r>
          </a:p>
          <a:p>
            <a:pPr lvl="1"/>
            <a:r>
              <a:rPr lang="en-US" sz="1600" dirty="0"/>
              <a:t>WA105 1x1x3 </a:t>
            </a:r>
            <a:r>
              <a:rPr lang="en-US" sz="1600" dirty="0">
                <a:sym typeface="Wingdings"/>
              </a:rPr>
              <a:t></a:t>
            </a:r>
            <a:r>
              <a:rPr lang="en-US" sz="1600" dirty="0"/>
              <a:t> </a:t>
            </a:r>
            <a:r>
              <a:rPr lang="en-US" sz="1600" dirty="0" err="1"/>
              <a:t>protoDUNEs</a:t>
            </a:r>
            <a:r>
              <a:rPr lang="en-US" sz="1600" dirty="0"/>
              <a:t> </a:t>
            </a:r>
            <a:r>
              <a:rPr lang="en-US" sz="1600" dirty="0">
                <a:sym typeface="Wingdings"/>
              </a:rPr>
              <a:t></a:t>
            </a:r>
            <a:r>
              <a:rPr lang="en-US" sz="1600" dirty="0"/>
              <a:t> SBND</a:t>
            </a:r>
          </a:p>
          <a:p>
            <a:pPr lvl="1"/>
            <a:r>
              <a:rPr lang="en-US" sz="1600" dirty="0"/>
              <a:t>Steel structure design updated to match LBNF/DUNE as closely as possible</a:t>
            </a:r>
          </a:p>
          <a:p>
            <a:r>
              <a:rPr lang="en-US" sz="1800" dirty="0"/>
              <a:t>Status:</a:t>
            </a:r>
          </a:p>
          <a:p>
            <a:pPr lvl="1"/>
            <a:r>
              <a:rPr lang="en-US" sz="1600" dirty="0"/>
              <a:t>General agreement between CERN-FNAL-INFN on sharing of responsibilities</a:t>
            </a:r>
          </a:p>
          <a:p>
            <a:pPr lvl="1"/>
            <a:r>
              <a:rPr lang="en-US" sz="1600" dirty="0"/>
              <a:t>Final design of steel structure nearly complete</a:t>
            </a:r>
          </a:p>
          <a:p>
            <a:pPr lvl="1"/>
            <a:r>
              <a:rPr lang="en-US" sz="1600" dirty="0"/>
              <a:t>Ready to start final design study for membrane cryostat by GTT</a:t>
            </a:r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SBND Cryostat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64" t="4762" r="22897" b="8030"/>
          <a:stretch/>
        </p:blipFill>
        <p:spPr>
          <a:xfrm>
            <a:off x="5651157" y="56518"/>
            <a:ext cx="3433800" cy="3186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4776" y="3436347"/>
            <a:ext cx="3348102" cy="26091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9422" y="3126493"/>
            <a:ext cx="2420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SBND Cryostat Model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82175" y="5883211"/>
            <a:ext cx="2569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Cryostat </a:t>
            </a:r>
            <a:r>
              <a:rPr lang="en-US" sz="2000"/>
              <a:t>Top Interfaces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4808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</p:spPr>
        <p:txBody>
          <a:bodyPr/>
          <a:lstStyle/>
          <a:p>
            <a:r>
              <a:rPr lang="en-US" dirty="0"/>
              <a:t>SBND Milestones to S-1 SBND ready to move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98970A4D-C05E-BB4D-92EA-A6D4EE2CF9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9489" y="1049967"/>
          <a:ext cx="7763508" cy="4193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574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297546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070046">
                  <a:extLst>
                    <a:ext uri="{9D8B030D-6E8A-4147-A177-3AD203B41FA5}">
                      <a16:colId xmlns:a16="http://schemas.microsoft.com/office/drawing/2014/main" val="2016182898"/>
                    </a:ext>
                  </a:extLst>
                </a:gridCol>
                <a:gridCol w="1070046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460594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1011702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5248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  <a:p>
                      <a:pPr algn="ctr"/>
                      <a:r>
                        <a:rPr lang="en-US" sz="1400" dirty="0"/>
                        <a:t>(Schedule)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First set of APAs shipped to Fermilab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K. </a:t>
                      </a:r>
                      <a:r>
                        <a:rPr lang="en-US" sz="1200" dirty="0" err="1"/>
                        <a:t>Mavrokoridis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24-Sept 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FF0000"/>
                          </a:solidFill>
                        </a:rPr>
                        <a:t>28-Dec-2018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PO for COTS ADCs placed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H. 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30-Nov-2018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30-Oct-2018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All TPC Components at Fermilab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K. </a:t>
                      </a:r>
                      <a:r>
                        <a:rPr lang="en-US" sz="1200" dirty="0" err="1"/>
                        <a:t>Mavrokoridis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26-Feb-2019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Complete </a:t>
                      </a:r>
                      <a:r>
                        <a:rPr lang="en-US" sz="1200" dirty="0" err="1"/>
                        <a:t>atf</a:t>
                      </a:r>
                      <a:r>
                        <a:rPr lang="en-US" sz="1200" dirty="0"/>
                        <a:t> assembly at DAB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J. </a:t>
                      </a:r>
                      <a:r>
                        <a:rPr lang="en-US" sz="1200" dirty="0" err="1"/>
                        <a:t>Zennamo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50% of motherboards delivered to Fermilab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H. 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045016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APAs and CPAs installed in </a:t>
                      </a:r>
                      <a:r>
                        <a:rPr lang="en-US" sz="1200" dirty="0" err="1"/>
                        <a:t>atf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J. </a:t>
                      </a:r>
                      <a:r>
                        <a:rPr lang="en-US" sz="1200" dirty="0" err="1"/>
                        <a:t>Zennamo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770095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Field cage assembly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J. </a:t>
                      </a:r>
                      <a:r>
                        <a:rPr lang="en-US" sz="1200" dirty="0" err="1"/>
                        <a:t>Zennamo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629145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Cold electronics installed and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H. Chen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S1: TPC  ready to move to SBN ND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</a:t>
                      </a:r>
                      <a:r>
                        <a:rPr lang="en-US" sz="1200" dirty="0" err="1"/>
                        <a:t>Schukraft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382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</p:spPr>
        <p:txBody>
          <a:bodyPr/>
          <a:lstStyle/>
          <a:p>
            <a:r>
              <a:rPr lang="en-US" dirty="0"/>
              <a:t>SBND Milestones to S-2 Ready to Fill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98970A4D-C05E-BB4D-92EA-A6D4EE2CF9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36827" y="1380790"/>
          <a:ext cx="7763508" cy="4444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574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297546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070046">
                  <a:extLst>
                    <a:ext uri="{9D8B030D-6E8A-4147-A177-3AD203B41FA5}">
                      <a16:colId xmlns:a16="http://schemas.microsoft.com/office/drawing/2014/main" val="2016182898"/>
                    </a:ext>
                  </a:extLst>
                </a:gridCol>
                <a:gridCol w="1070046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543652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928644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5248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GTT Design Study Begins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Nessi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1-Jan-2019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Delivery of warm box steel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Nessi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452408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Warm vessel installation complete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Nessi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7177019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TPC Transport to ND building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J. </a:t>
                      </a:r>
                      <a:r>
                        <a:rPr lang="en-US" sz="1200" dirty="0" err="1"/>
                        <a:t>Zennamo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5074319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Cryostat material arrives at </a:t>
                      </a:r>
                      <a:r>
                        <a:rPr lang="en-US" sz="1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Fermilab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Nessi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Cryostat top plug is ready to attach to </a:t>
                      </a:r>
                      <a:r>
                        <a:rPr lang="en-US" sz="12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atf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Nessi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23-Sept-2019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700258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Membrane Cryostat Completed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Kim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1-Mar-2020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22-Jan-2020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8856037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Plug welded to cryostat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Kim, J. </a:t>
                      </a:r>
                      <a:r>
                        <a:rPr lang="en-US" sz="1200" dirty="0" err="1"/>
                        <a:t>Zennamo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15-Apr-2020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6-Mar-2020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Cryogenic operation approved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Geynisman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1-Jul-2020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1-Jun-2020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173006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S2: SBND detector is ready to fill with liquid Argon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</a:t>
                      </a:r>
                      <a:r>
                        <a:rPr lang="en-US" sz="1200" dirty="0" err="1"/>
                        <a:t>Schukraft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15-Jul-2020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1-Jun-2020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352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5325077"/>
          </a:xfrm>
        </p:spPr>
        <p:txBody>
          <a:bodyPr/>
          <a:lstStyle/>
          <a:p>
            <a:r>
              <a:rPr lang="en-US" sz="1800" dirty="0"/>
              <a:t>A Director’s Review for SBN will be held Dec 17-19 2018</a:t>
            </a:r>
          </a:p>
          <a:p>
            <a:endParaRPr lang="en-US" sz="1800" dirty="0"/>
          </a:p>
          <a:p>
            <a:r>
              <a:rPr lang="en-US" sz="1800" dirty="0"/>
              <a:t>The charge and review format will be similar to the June 2018 review:</a:t>
            </a:r>
          </a:p>
          <a:p>
            <a:pPr lvl="1"/>
            <a:r>
              <a:rPr lang="en-US" sz="1600" dirty="0"/>
              <a:t>Focus on schedule elements and integrated schedule</a:t>
            </a:r>
          </a:p>
          <a:p>
            <a:pPr lvl="1"/>
            <a:r>
              <a:rPr lang="en-US" sz="1600" dirty="0"/>
              <a:t>Will include more detail on commissioning plans</a:t>
            </a:r>
          </a:p>
          <a:p>
            <a:pPr lvl="1"/>
            <a:r>
              <a:rPr lang="en-US" sz="1600" dirty="0"/>
              <a:t>Session on DOE costs 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Charge is posted on the </a:t>
            </a:r>
            <a:r>
              <a:rPr lang="en-US" sz="1800" dirty="0" err="1"/>
              <a:t>indico</a:t>
            </a:r>
            <a:r>
              <a:rPr lang="en-US" sz="1800" dirty="0"/>
              <a:t> page for this meeting </a:t>
            </a:r>
          </a:p>
          <a:p>
            <a:endParaRPr lang="en-US" sz="1800" dirty="0"/>
          </a:p>
          <a:p>
            <a:r>
              <a:rPr lang="en-US" sz="1800" dirty="0"/>
              <a:t>Review agenda is being finalized now</a:t>
            </a:r>
          </a:p>
          <a:p>
            <a:endParaRPr lang="en-US" sz="1800" dirty="0"/>
          </a:p>
          <a:p>
            <a:r>
              <a:rPr lang="en-US" sz="1800" dirty="0"/>
              <a:t>Preparation for review</a:t>
            </a:r>
          </a:p>
          <a:p>
            <a:pPr lvl="1"/>
            <a:r>
              <a:rPr lang="en-US" sz="1600" dirty="0"/>
              <a:t>Schedules for both ICARUS and SBND have been updated in October </a:t>
            </a:r>
          </a:p>
          <a:p>
            <a:pPr lvl="2"/>
            <a:r>
              <a:rPr lang="en-US" sz="1400" dirty="0"/>
              <a:t>Includes integration of commissioning milestones</a:t>
            </a:r>
          </a:p>
          <a:p>
            <a:pPr lvl="1"/>
            <a:r>
              <a:rPr lang="en-US" sz="1600" dirty="0"/>
              <a:t>Updated estimate of DOE costs including commissioning costs</a:t>
            </a:r>
          </a:p>
          <a:p>
            <a:pPr marL="0" indent="0">
              <a:buNone/>
            </a:pPr>
            <a:endParaRPr lang="en-US" sz="1800" dirty="0"/>
          </a:p>
          <a:p>
            <a:pPr marL="2286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Director’s Review – Dec 2018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1E0B11-3F8E-5E4C-8B94-B3FABC8E6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6968" y="6504213"/>
            <a:ext cx="1418544" cy="237285"/>
          </a:xfrm>
        </p:spPr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CF0696-179B-7E4F-84CD-F248217CA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1062" y="6504212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ED4B03E5-AFCF-D84F-9F94-8D3C09E10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82685" y="6504213"/>
            <a:ext cx="4810035" cy="242873"/>
          </a:xfrm>
        </p:spPr>
        <p:txBody>
          <a:bodyPr/>
          <a:lstStyle/>
          <a:p>
            <a:pPr>
              <a:defRPr/>
            </a:pPr>
            <a:r>
              <a:rPr lang="en-US" b="1"/>
              <a:t>SBN Oversight Board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6693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250" y="2902484"/>
            <a:ext cx="8686800" cy="427877"/>
          </a:xfrm>
        </p:spPr>
        <p:txBody>
          <a:bodyPr/>
          <a:lstStyle/>
          <a:p>
            <a:pPr algn="ctr"/>
            <a:r>
              <a:rPr lang="en-US" sz="4400" dirty="0"/>
              <a:t>Backup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0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Milestones to I-2 Detector Filled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FF4996-B499-4DD9-97BA-B06BE6629D7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31882" y="1113103"/>
          <a:ext cx="7888032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5059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077248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022685">
                  <a:extLst>
                    <a:ext uri="{9D8B030D-6E8A-4147-A177-3AD203B41FA5}">
                      <a16:colId xmlns:a16="http://schemas.microsoft.com/office/drawing/2014/main" val="3743694273"/>
                    </a:ext>
                  </a:extLst>
                </a:gridCol>
                <a:gridCol w="1069488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584733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998819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Cold shield cooldown complete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</a:t>
                      </a:r>
                      <a:r>
                        <a:rPr lang="en-US" sz="1200" dirty="0" err="1"/>
                        <a:t>Montanari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7-Aug-2019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Vessels filled with </a:t>
                      </a:r>
                      <a:r>
                        <a:rPr lang="en-US" sz="1200" dirty="0" err="1"/>
                        <a:t>LAr</a:t>
                      </a:r>
                      <a:r>
                        <a:rPr lang="en-US" sz="1200" dirty="0"/>
                        <a:t>, ready for HV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Geynisman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9664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Drift HV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F. Garcia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1258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PMTs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G. </a:t>
                      </a:r>
                      <a:r>
                        <a:rPr lang="en-US" sz="1200" dirty="0" err="1"/>
                        <a:t>Raselli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784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Cryogenics commissioning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Geynisman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Cosmic tracks are observed in the TPC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: detector is filled with liquid argon and ready for physics commissioning (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LAr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purity adequate for physics has been achieved)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22-Oct-2019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91640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96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Milestones to I-3a ready for physics data – CRT operational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FF4996-B499-4DD9-97BA-B06BE6629D7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31882" y="1245453"/>
          <a:ext cx="7888032" cy="345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5059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077248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034716">
                  <a:extLst>
                    <a:ext uri="{9D8B030D-6E8A-4147-A177-3AD203B41FA5}">
                      <a16:colId xmlns:a16="http://schemas.microsoft.com/office/drawing/2014/main" val="3743694273"/>
                    </a:ext>
                  </a:extLst>
                </a:gridCol>
                <a:gridCol w="1057457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584733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998819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Top CRT panels delivered to Fermilab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U. </a:t>
                      </a:r>
                      <a:r>
                        <a:rPr lang="en-US" sz="1200" dirty="0" err="1"/>
                        <a:t>Kose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8022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Slow controls operational for all detector 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K. </a:t>
                      </a:r>
                      <a:r>
                        <a:rPr lang="en-US" sz="1200" dirty="0" err="1"/>
                        <a:t>Biery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865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DAQ operational with &gt;5Hz 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K. </a:t>
                      </a:r>
                      <a:r>
                        <a:rPr lang="en-US" sz="1200" dirty="0" err="1"/>
                        <a:t>Biery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30-Sept-2019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3723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Detector system timing synchronized with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K. </a:t>
                      </a:r>
                      <a:r>
                        <a:rPr lang="en-US" sz="1200" dirty="0" err="1"/>
                        <a:t>Biery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30-Nov-2019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31-Oct-2019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633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Trigger system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</a:t>
                      </a:r>
                      <a:r>
                        <a:rPr lang="en-US" sz="1200" dirty="0" err="1"/>
                        <a:t>Guglielmi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31-Dec-2019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30-Nov-2019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697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Top CRT panels are installed and </a:t>
                      </a:r>
                      <a:r>
                        <a:rPr lang="en-US" sz="1200" dirty="0" err="1"/>
                        <a:t>ORC’ed</a:t>
                      </a:r>
                      <a:r>
                        <a:rPr lang="en-US" sz="12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U. </a:t>
                      </a:r>
                      <a:r>
                        <a:rPr lang="en-US" sz="1200" dirty="0" err="1"/>
                        <a:t>Kose</a:t>
                      </a:r>
                      <a:r>
                        <a:rPr lang="en-US" sz="1200" dirty="0"/>
                        <a:t>/A.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31-Jan-2020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5-Dec-2019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I3a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: ICARUS detectors are ready for physics data – CRT is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31-Jan-2020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5-Dec-2019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91640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9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ICARUS technical progress</a:t>
            </a:r>
          </a:p>
          <a:p>
            <a:r>
              <a:rPr lang="en-US" dirty="0"/>
              <a:t>SBND technical progress</a:t>
            </a:r>
          </a:p>
          <a:p>
            <a:r>
              <a:rPr lang="en-US" dirty="0"/>
              <a:t>December Director’s review</a:t>
            </a:r>
          </a:p>
          <a:p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18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Milestones to I-3a ready for physics data – shielding in place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FF4996-B499-4DD9-97BA-B06BE6629D7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31882" y="1305611"/>
          <a:ext cx="7888032" cy="134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5059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077248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046748">
                  <a:extLst>
                    <a:ext uri="{9D8B030D-6E8A-4147-A177-3AD203B41FA5}">
                      <a16:colId xmlns:a16="http://schemas.microsoft.com/office/drawing/2014/main" val="3743694273"/>
                    </a:ext>
                  </a:extLst>
                </a:gridCol>
                <a:gridCol w="1045425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584733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998819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Shielding blocks in place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28-Feb-2020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6-Feb-2020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I3b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200" b="1" dirty="0">
                          <a:solidFill>
                            <a:srgbClr val="003087"/>
                          </a:solidFill>
                        </a:rPr>
                        <a:t>ICARUS detectors are ready for physics data – Shielding in place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28-Feb-2020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6-Feb-2020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91640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73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136189"/>
            <a:ext cx="8710221" cy="462188"/>
          </a:xfrm>
        </p:spPr>
        <p:txBody>
          <a:bodyPr/>
          <a:lstStyle/>
          <a:p>
            <a:r>
              <a:rPr lang="en-US" dirty="0"/>
              <a:t>SBND Milestones to S3 Detector Filled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98970A4D-C05E-BB4D-92EA-A6D4EE2CF9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0239" y="838013"/>
          <a:ext cx="8603521" cy="3512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0524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286539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244010">
                  <a:extLst>
                    <a:ext uri="{9D8B030D-6E8A-4147-A177-3AD203B41FA5}">
                      <a16:colId xmlns:a16="http://schemas.microsoft.com/office/drawing/2014/main" val="2016182898"/>
                    </a:ext>
                  </a:extLst>
                </a:gridCol>
                <a:gridCol w="1041990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550981">
                  <a:extLst>
                    <a:ext uri="{9D8B030D-6E8A-4147-A177-3AD203B41FA5}">
                      <a16:colId xmlns:a16="http://schemas.microsoft.com/office/drawing/2014/main" val="442014648"/>
                    </a:ext>
                  </a:extLst>
                </a:gridCol>
                <a:gridCol w="1039477">
                  <a:extLst>
                    <a:ext uri="{9D8B030D-6E8A-4147-A177-3AD203B41FA5}">
                      <a16:colId xmlns:a16="http://schemas.microsoft.com/office/drawing/2014/main" val="1068487227"/>
                    </a:ext>
                  </a:extLst>
                </a:gridCol>
              </a:tblGrid>
              <a:tr h="5001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36342">
                <a:tc>
                  <a:txBody>
                    <a:bodyPr/>
                    <a:lstStyle/>
                    <a:p>
                      <a:r>
                        <a:rPr lang="en-US" sz="1200" dirty="0"/>
                        <a:t>Laser system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I. </a:t>
                      </a:r>
                      <a:r>
                        <a:rPr lang="en-US" sz="1200" dirty="0" err="1"/>
                        <a:t>Kreslo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1-Oct-2020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31-Mar-2020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1240830"/>
                  </a:ext>
                </a:extLst>
              </a:tr>
              <a:tr h="336342">
                <a:tc>
                  <a:txBody>
                    <a:bodyPr/>
                    <a:lstStyle/>
                    <a:p>
                      <a:r>
                        <a:rPr lang="en-US" sz="1200" dirty="0"/>
                        <a:t>Detector checkout at 130-150 K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Stancari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15-Nov-2020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16-Oct-2020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0564944"/>
                  </a:ext>
                </a:extLst>
              </a:tr>
              <a:tr h="33634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Vessels filled with </a:t>
                      </a:r>
                      <a:r>
                        <a:rPr lang="en-US" sz="1200" dirty="0" err="1"/>
                        <a:t>LAr</a:t>
                      </a:r>
                      <a:r>
                        <a:rPr lang="en-US" sz="1200" dirty="0"/>
                        <a:t>, ready for HV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Geynisman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21-Dec-2020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30-Oct-2020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781881"/>
                  </a:ext>
                </a:extLst>
              </a:tr>
              <a:tr h="3363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Drift HV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A. </a:t>
                      </a:r>
                      <a:r>
                        <a:rPr lang="en-US" sz="1200" dirty="0" err="1"/>
                        <a:t>Schukraft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31-Jan-2021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1-Dec-2020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2760276"/>
                  </a:ext>
                </a:extLst>
              </a:tr>
              <a:tr h="3363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PMTs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R. Van de 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31-Jan-2021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20-Nov-2020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332195"/>
                  </a:ext>
                </a:extLst>
              </a:tr>
              <a:tr h="33634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Cryogenics commissioning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Geynisman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28-Feb-2021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15-Dec-2020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6503225"/>
                  </a:ext>
                </a:extLst>
              </a:tr>
              <a:tr h="33634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Cosmic tracks are observed in the TPC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Stancari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28-Feb-2021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15-Dec-2020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824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S3: SBND detector is filled with liquid argon and ready for physics commissioning (</a:t>
                      </a:r>
                      <a:r>
                        <a:rPr lang="en-US" sz="1200" dirty="0" err="1">
                          <a:solidFill>
                            <a:srgbClr val="003087"/>
                          </a:solidFill>
                        </a:rPr>
                        <a:t>LAr</a:t>
                      </a:r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 purity adequate for physics has been achieved) </a:t>
                      </a:r>
                      <a:endParaRPr lang="en-US" sz="1200" kern="1200" dirty="0">
                        <a:solidFill>
                          <a:srgbClr val="0030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Schukraft/M. </a:t>
                      </a:r>
                      <a:r>
                        <a:rPr lang="en-US" sz="1200" dirty="0" err="1"/>
                        <a:t>Stancari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28-Feb-2021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15-Dec-2020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082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715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</p:spPr>
        <p:txBody>
          <a:bodyPr/>
          <a:lstStyle/>
          <a:p>
            <a:r>
              <a:rPr lang="en-US" dirty="0"/>
              <a:t>SBND Milestones to S-4a ready for physics data – CRT operational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98970A4D-C05E-BB4D-92EA-A6D4EE2CF9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7096" y="1297600"/>
          <a:ext cx="8488131" cy="2993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5053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976122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107859">
                  <a:extLst>
                    <a:ext uri="{9D8B030D-6E8A-4147-A177-3AD203B41FA5}">
                      <a16:colId xmlns:a16="http://schemas.microsoft.com/office/drawing/2014/main" val="2016182898"/>
                    </a:ext>
                  </a:extLst>
                </a:gridCol>
                <a:gridCol w="1105786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725320">
                  <a:extLst>
                    <a:ext uri="{9D8B030D-6E8A-4147-A177-3AD203B41FA5}">
                      <a16:colId xmlns:a16="http://schemas.microsoft.com/office/drawing/2014/main" val="633344922"/>
                    </a:ext>
                  </a:extLst>
                </a:gridCol>
                <a:gridCol w="997991">
                  <a:extLst>
                    <a:ext uri="{9D8B030D-6E8A-4147-A177-3AD203B41FA5}">
                      <a16:colId xmlns:a16="http://schemas.microsoft.com/office/drawing/2014/main" val="3861643087"/>
                    </a:ext>
                  </a:extLst>
                </a:gridCol>
              </a:tblGrid>
              <a:tr h="5248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25979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Top CRT panels delivered to Fermilab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I. </a:t>
                      </a:r>
                      <a:r>
                        <a:rPr lang="en-US" sz="1200" dirty="0" err="1"/>
                        <a:t>Kreslo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659758"/>
                  </a:ext>
                </a:extLst>
              </a:tr>
              <a:tr h="259792">
                <a:tc>
                  <a:txBody>
                    <a:bodyPr/>
                    <a:lstStyle/>
                    <a:p>
                      <a:r>
                        <a:rPr lang="en-US" sz="1200" dirty="0"/>
                        <a:t>Slow controls operational for all detector 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S. </a:t>
                      </a:r>
                      <a:r>
                        <a:rPr lang="en-US" sz="1200" dirty="0" err="1"/>
                        <a:t>Gallopini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15-Sept-2020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17-Jul-2020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0757366"/>
                  </a:ext>
                </a:extLst>
              </a:tr>
              <a:tr h="259792">
                <a:tc>
                  <a:txBody>
                    <a:bodyPr/>
                    <a:lstStyle/>
                    <a:p>
                      <a:r>
                        <a:rPr lang="en-US" sz="1200" dirty="0"/>
                        <a:t>DAQ operational with &gt;5Hz 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W. </a:t>
                      </a:r>
                      <a:r>
                        <a:rPr lang="en-US" sz="1200" dirty="0" err="1"/>
                        <a:t>Badgett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1-Nov-2020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2-Oct-2020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3854510"/>
                  </a:ext>
                </a:extLst>
              </a:tr>
              <a:tr h="25979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Detector system timing synchronized with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W. </a:t>
                      </a:r>
                      <a:r>
                        <a:rPr lang="en-US" sz="1200" dirty="0" err="1"/>
                        <a:t>Badgett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15-Nov-2020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11-Sept-2020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683432"/>
                  </a:ext>
                </a:extLst>
              </a:tr>
              <a:tr h="25979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Trigger system operational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W. </a:t>
                      </a:r>
                      <a:r>
                        <a:rPr lang="en-US" sz="1200" dirty="0" err="1"/>
                        <a:t>Badgett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15-Jan-2021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15-Dec-2020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047345"/>
                  </a:ext>
                </a:extLst>
              </a:tr>
              <a:tr h="25979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Top CRT panels are installed and </a:t>
                      </a:r>
                      <a:r>
                        <a:rPr lang="en-US" sz="1200" dirty="0" err="1"/>
                        <a:t>ORC’ed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I. </a:t>
                      </a:r>
                      <a:r>
                        <a:rPr lang="en-US" sz="1200" dirty="0" err="1"/>
                        <a:t>Kreslo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31-Mar-2021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11-Jan-2021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5418010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rgbClr val="0030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S4a: </a:t>
                      </a:r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SBND detectors are ready for physics data – CRT is operational</a:t>
                      </a:r>
                      <a:endParaRPr lang="en-US" sz="1200" i="1" dirty="0">
                        <a:solidFill>
                          <a:srgbClr val="00308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Stancari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31-Mar-2021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19-Jan-2021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2961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68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3" y="365127"/>
            <a:ext cx="8710221" cy="462188"/>
          </a:xfrm>
        </p:spPr>
        <p:txBody>
          <a:bodyPr/>
          <a:lstStyle/>
          <a:p>
            <a:r>
              <a:rPr lang="en-US" dirty="0"/>
              <a:t>SBND Milestones to S-4b ready for physics data – shielding in place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98970A4D-C05E-BB4D-92EA-A6D4EE2CF9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36588" y="1481187"/>
          <a:ext cx="7962881" cy="1814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1524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041990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190847">
                  <a:extLst>
                    <a:ext uri="{9D8B030D-6E8A-4147-A177-3AD203B41FA5}">
                      <a16:colId xmlns:a16="http://schemas.microsoft.com/office/drawing/2014/main" val="2016182898"/>
                    </a:ext>
                  </a:extLst>
                </a:gridCol>
                <a:gridCol w="1158949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744279">
                  <a:extLst>
                    <a:ext uri="{9D8B030D-6E8A-4147-A177-3AD203B41FA5}">
                      <a16:colId xmlns:a16="http://schemas.microsoft.com/office/drawing/2014/main" val="4048220903"/>
                    </a:ext>
                  </a:extLst>
                </a:gridCol>
                <a:gridCol w="965292">
                  <a:extLst>
                    <a:ext uri="{9D8B030D-6E8A-4147-A177-3AD203B41FA5}">
                      <a16:colId xmlns:a16="http://schemas.microsoft.com/office/drawing/2014/main" val="3668698396"/>
                    </a:ext>
                  </a:extLst>
                </a:gridCol>
              </a:tblGrid>
              <a:tr h="5248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Shielding blocks in place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21-Apr-2021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8-Feb-2021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9667606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lvl="0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CRT system complete and fully commissioned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I. </a:t>
                      </a:r>
                      <a:r>
                        <a:rPr lang="en-US" sz="1200" dirty="0" err="1"/>
                        <a:t>Kreslo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30-Apr-2021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15-Feb-2021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5612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S4b: </a:t>
                      </a:r>
                      <a:r>
                        <a:rPr lang="en-US" sz="1200" dirty="0">
                          <a:solidFill>
                            <a:srgbClr val="003087"/>
                          </a:solidFill>
                        </a:rPr>
                        <a:t>SBND detectors are ready for physics data – Shielding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M. </a:t>
                      </a:r>
                      <a:r>
                        <a:rPr lang="en-US" sz="1200" dirty="0" err="1"/>
                        <a:t>Stancari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30-Apr-2021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15-Feb-2021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600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695D3EA-F931-6E40-8372-E27F5863B992}"/>
              </a:ext>
            </a:extLst>
          </p:cNvPr>
          <p:cNvGrpSpPr/>
          <p:nvPr/>
        </p:nvGrpSpPr>
        <p:grpSpPr>
          <a:xfrm>
            <a:off x="85876" y="200859"/>
            <a:ext cx="8957959" cy="6076159"/>
            <a:chOff x="85876" y="334971"/>
            <a:chExt cx="8957959" cy="607615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BD6EC0E-FA6D-4F48-B0B4-897D86467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76" y="334971"/>
              <a:ext cx="8957959" cy="6076159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873D6-C693-7E4C-80FE-E81A237200DE}"/>
                </a:ext>
              </a:extLst>
            </p:cNvPr>
            <p:cNvSpPr txBox="1"/>
            <p:nvPr/>
          </p:nvSpPr>
          <p:spPr>
            <a:xfrm>
              <a:off x="686758" y="2260862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Exterior Filters</a:t>
              </a:r>
              <a:endParaRPr lang="en-US" sz="1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0D4693-201F-D345-9F56-B444FDEC4BCA}"/>
                </a:ext>
              </a:extLst>
            </p:cNvPr>
            <p:cNvSpPr txBox="1"/>
            <p:nvPr/>
          </p:nvSpPr>
          <p:spPr>
            <a:xfrm>
              <a:off x="132903" y="485728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Cryogenic </a:t>
              </a:r>
              <a:r>
                <a:rPr lang="en-US" sz="1400" dirty="0" err="1"/>
                <a:t>Dewars</a:t>
              </a:r>
              <a:endParaRPr lang="en-US" sz="14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EB926F-818E-8E4D-AA01-EE6019FE9A3F}"/>
                </a:ext>
              </a:extLst>
            </p:cNvPr>
            <p:cNvSpPr txBox="1"/>
            <p:nvPr/>
          </p:nvSpPr>
          <p:spPr>
            <a:xfrm>
              <a:off x="2247900" y="5288919"/>
              <a:ext cx="151130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Cold Vessels (TPCs </a:t>
              </a:r>
              <a:r>
                <a:rPr lang="en-US" sz="1400"/>
                <a:t>and PMTs inside</a:t>
              </a:r>
              <a:r>
                <a:rPr lang="en-US" sz="1400" dirty="0"/>
                <a:t>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2DECB3C-7BEB-FF40-8C50-AE21B6ED64CE}"/>
                </a:ext>
              </a:extLst>
            </p:cNvPr>
            <p:cNvSpPr txBox="1"/>
            <p:nvPr/>
          </p:nvSpPr>
          <p:spPr>
            <a:xfrm>
              <a:off x="1412195" y="4166709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Proximity Cryogenics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87CEEC-5908-A843-9D16-F1234A1D288C}"/>
                </a:ext>
              </a:extLst>
            </p:cNvPr>
            <p:cNvSpPr txBox="1"/>
            <p:nvPr/>
          </p:nvSpPr>
          <p:spPr>
            <a:xfrm>
              <a:off x="676602" y="2740220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Removable Wall Panel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B4B1D27-99B1-D84D-88A7-8DE3FC407586}"/>
                </a:ext>
              </a:extLst>
            </p:cNvPr>
            <p:cNvCxnSpPr>
              <a:stCxn id="30" idx="3"/>
            </p:cNvCxnSpPr>
            <p:nvPr/>
          </p:nvCxnSpPr>
          <p:spPr>
            <a:xfrm flipV="1">
              <a:off x="1912572" y="2740220"/>
              <a:ext cx="335328" cy="26161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C7569B-E82E-B042-B99F-EAA36457D853}"/>
                </a:ext>
              </a:extLst>
            </p:cNvPr>
            <p:cNvCxnSpPr>
              <a:stCxn id="29" idx="3"/>
            </p:cNvCxnSpPr>
            <p:nvPr/>
          </p:nvCxnSpPr>
          <p:spPr>
            <a:xfrm flipV="1">
              <a:off x="2648165" y="4073626"/>
              <a:ext cx="1758735" cy="354693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A8ADA54-FB88-D846-8345-5B2C4FD9FBA9}"/>
                </a:ext>
              </a:extLst>
            </p:cNvPr>
            <p:cNvCxnSpPr/>
            <p:nvPr/>
          </p:nvCxnSpPr>
          <p:spPr>
            <a:xfrm>
              <a:off x="2648165" y="4441127"/>
              <a:ext cx="1111035" cy="34188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3530BC9-5EDD-904A-9A2F-9A012B72B651}"/>
                </a:ext>
              </a:extLst>
            </p:cNvPr>
            <p:cNvCxnSpPr>
              <a:stCxn id="28" idx="3"/>
            </p:cNvCxnSpPr>
            <p:nvPr/>
          </p:nvCxnSpPr>
          <p:spPr>
            <a:xfrm flipV="1">
              <a:off x="3759200" y="5248783"/>
              <a:ext cx="1435100" cy="30174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C1B999-65DC-6247-9835-4776C5294A59}"/>
                </a:ext>
              </a:extLst>
            </p:cNvPr>
            <p:cNvSpPr txBox="1"/>
            <p:nvPr/>
          </p:nvSpPr>
          <p:spPr>
            <a:xfrm>
              <a:off x="7769765" y="6002035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Side CRT</a:t>
              </a:r>
              <a:endParaRPr lang="en-US" sz="1400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83EFA6A-08BD-1C45-B73D-E84FFF8063AB}"/>
                </a:ext>
              </a:extLst>
            </p:cNvPr>
            <p:cNvCxnSpPr/>
            <p:nvPr/>
          </p:nvCxnSpPr>
          <p:spPr>
            <a:xfrm flipH="1" flipV="1">
              <a:off x="7531100" y="5576744"/>
              <a:ext cx="852291" cy="44562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7A757E-82E4-4840-9103-D3C23002D669}"/>
                </a:ext>
              </a:extLst>
            </p:cNvPr>
            <p:cNvSpPr txBox="1"/>
            <p:nvPr/>
          </p:nvSpPr>
          <p:spPr>
            <a:xfrm>
              <a:off x="7531100" y="1445211"/>
              <a:ext cx="1235970" cy="738664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Top CRT and Overburden</a:t>
              </a:r>
            </a:p>
            <a:p>
              <a:pPr algn="ctr"/>
              <a:r>
                <a:rPr lang="en-US" sz="1400" dirty="0"/>
                <a:t>(not shown)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E988FB8-6BE6-9443-A943-400F71AC2631}"/>
                </a:ext>
              </a:extLst>
            </p:cNvPr>
            <p:cNvCxnSpPr>
              <a:stCxn id="37" idx="2"/>
            </p:cNvCxnSpPr>
            <p:nvPr/>
          </p:nvCxnSpPr>
          <p:spPr>
            <a:xfrm flipH="1">
              <a:off x="6543044" y="2183875"/>
              <a:ext cx="1606041" cy="144412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509FE-8D53-DC47-B79C-9886419EA7A1}"/>
                </a:ext>
              </a:extLst>
            </p:cNvPr>
            <p:cNvSpPr txBox="1"/>
            <p:nvPr/>
          </p:nvSpPr>
          <p:spPr>
            <a:xfrm>
              <a:off x="176225" y="4790824"/>
              <a:ext cx="1746503" cy="95410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/>
                <a:t>Not shown in alcoves (mezzanine and pit):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DAQ racks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400" dirty="0"/>
                <a:t>Controls racks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D6C2AE4-2090-5045-B640-251E8DB39ED8}"/>
                </a:ext>
              </a:extLst>
            </p:cNvPr>
            <p:cNvSpPr txBox="1"/>
            <p:nvPr/>
          </p:nvSpPr>
          <p:spPr>
            <a:xfrm>
              <a:off x="3946870" y="6037365"/>
              <a:ext cx="1235970" cy="307777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Bottom CRT</a:t>
              </a:r>
              <a:endParaRPr lang="en-US" sz="1400" dirty="0"/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18E518-DB86-3040-B491-639E2B6001D9}"/>
                </a:ext>
              </a:extLst>
            </p:cNvPr>
            <p:cNvCxnSpPr>
              <a:stCxn id="40" idx="0"/>
            </p:cNvCxnSpPr>
            <p:nvPr/>
          </p:nvCxnSpPr>
          <p:spPr>
            <a:xfrm flipV="1">
              <a:off x="4564855" y="5744931"/>
              <a:ext cx="691371" cy="29243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24E8CE-641C-F442-BE1E-FDE23FCCA970}"/>
                </a:ext>
              </a:extLst>
            </p:cNvPr>
            <p:cNvSpPr txBox="1"/>
            <p:nvPr/>
          </p:nvSpPr>
          <p:spPr>
            <a:xfrm>
              <a:off x="5878406" y="1075717"/>
              <a:ext cx="1329276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TPC Electronics</a:t>
              </a:r>
              <a:endParaRPr lang="en-US" sz="1400" dirty="0"/>
            </a:p>
            <a:p>
              <a:pPr algn="ctr"/>
              <a:r>
                <a:rPr lang="en-US" sz="1400" dirty="0"/>
                <a:t>(not shown)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6B3D79C-EE4A-3947-B6E0-060E75743BA2}"/>
                </a:ext>
              </a:extLst>
            </p:cNvPr>
            <p:cNvCxnSpPr/>
            <p:nvPr/>
          </p:nvCxnSpPr>
          <p:spPr>
            <a:xfrm flipH="1">
              <a:off x="4910540" y="1598937"/>
              <a:ext cx="1632504" cy="2679469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249A01-4934-064B-95EF-90613DD3305D}"/>
                </a:ext>
              </a:extLst>
            </p:cNvPr>
            <p:cNvSpPr txBox="1"/>
            <p:nvPr/>
          </p:nvSpPr>
          <p:spPr>
            <a:xfrm>
              <a:off x="750888" y="3473054"/>
              <a:ext cx="1235970" cy="523220"/>
            </a:xfrm>
            <a:prstGeom prst="rect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Two 33 ton cranes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600C4FA-B97E-B447-B90B-656B3FC49FE0}"/>
                </a:ext>
              </a:extLst>
            </p:cNvPr>
            <p:cNvCxnSpPr/>
            <p:nvPr/>
          </p:nvCxnSpPr>
          <p:spPr>
            <a:xfrm flipV="1">
              <a:off x="1995216" y="2183875"/>
              <a:ext cx="1074373" cy="154267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Far Detector - ICARUS</a:t>
            </a:r>
          </a:p>
        </p:txBody>
      </p:sp>
    </p:spTree>
    <p:extLst>
      <p:ext uri="{BB962C8B-B14F-4D97-AF65-F5344CB8AC3E}">
        <p14:creationId xmlns:p14="http://schemas.microsoft.com/office/powerpoint/2010/main" val="3587432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84027" y="679629"/>
            <a:ext cx="5076158" cy="5804438"/>
          </a:xfrm>
        </p:spPr>
        <p:txBody>
          <a:bodyPr/>
          <a:lstStyle/>
          <a:p>
            <a:pPr marL="344488" indent="-230188"/>
            <a:r>
              <a:rPr lang="en-US" sz="2000" dirty="0">
                <a:latin typeface="Helvetica" charset="0"/>
              </a:rPr>
              <a:t>Post rigging installation on schedule: </a:t>
            </a:r>
            <a:endParaRPr lang="en-US" sz="1800" dirty="0">
              <a:latin typeface="Helvetica" charset="0"/>
            </a:endParaRP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/>
              <a:t>Vacuum test completed</a:t>
            </a:r>
            <a:endParaRPr lang="en-US" sz="1400" dirty="0"/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Top cold shield installed and complete system pressure tested</a:t>
            </a: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Warm vessel roof installed, welded and leak checked</a:t>
            </a: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Installation of steel structures completed:</a:t>
            </a:r>
            <a:endParaRPr lang="en-US" sz="18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</a:endParaRPr>
          </a:p>
          <a:p>
            <a:pPr marL="803275" lvl="2" indent="-234950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CRT top steel, cryogenic platform and stairs</a:t>
            </a:r>
          </a:p>
          <a:p>
            <a:pPr marL="803275" lvl="2" indent="-234950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Guardrails</a:t>
            </a:r>
          </a:p>
          <a:p>
            <a:pPr marL="574675" lvl="1" indent="-234950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Installation of feedthrough crosses is in progress </a:t>
            </a:r>
          </a:p>
          <a:p>
            <a:pPr marL="574675" lvl="1" indent="-234950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Installation of feedthrough flanges to start next week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</a:endParaRPr>
          </a:p>
          <a:p>
            <a:pPr marL="574675" lvl="1" indent="-234950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Proximity cryogenics components in transit from CERN</a:t>
            </a:r>
          </a:p>
          <a:p>
            <a:pPr marL="803275" lvl="2" indent="-234950"/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Arrived in New York this week, delivery to FNAL early December</a:t>
            </a:r>
          </a:p>
          <a:p>
            <a:pPr marL="574675" lvl="1" indent="-234950"/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Demaco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 (CERN contractor) scheduled to start proximity cryogenics installation on Jan 28</a:t>
            </a:r>
          </a:p>
          <a:p>
            <a:pPr marL="574675" lvl="1" indent="-234950"/>
            <a:endParaRPr lang="en-US" sz="1600" dirty="0">
              <a:latin typeface="Helvetica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Installation Progress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3405" y="487508"/>
            <a:ext cx="2078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TPC 1 Complete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14023" y="0"/>
            <a:ext cx="2078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Vessel 2 Ready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71C12B-CA29-374D-9B94-7B058CDA0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336" y="3581848"/>
            <a:ext cx="2506231" cy="1879673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197DC0-88C8-C54D-8E72-F32FB13C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433" y="3868513"/>
            <a:ext cx="1778514" cy="2371352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29A2B4-DF46-AE49-BBE0-8C808E8D6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08" y="274045"/>
            <a:ext cx="2506232" cy="1879674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B4C982-E230-4F4A-897E-0C800A5DD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882" y="1326366"/>
            <a:ext cx="1720829" cy="2294439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5A3350-E54B-1A47-BB5E-EF5381D3A2EE}"/>
              </a:ext>
            </a:extLst>
          </p:cNvPr>
          <p:cNvSpPr txBox="1"/>
          <p:nvPr/>
        </p:nvSpPr>
        <p:spPr>
          <a:xfrm>
            <a:off x="7675196" y="239086"/>
            <a:ext cx="1401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Chimney Installation</a:t>
            </a:r>
          </a:p>
          <a:p>
            <a:pPr algn="ctr"/>
            <a:r>
              <a:rPr lang="en-US" sz="1400" b="1" dirty="0"/>
              <a:t>(collaboration)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6EF9CB-D565-0F48-9837-FE9A3B8CD782}"/>
              </a:ext>
            </a:extLst>
          </p:cNvPr>
          <p:cNvSpPr txBox="1"/>
          <p:nvPr/>
        </p:nvSpPr>
        <p:spPr>
          <a:xfrm>
            <a:off x="6053540" y="2551326"/>
            <a:ext cx="1252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Cold shield pressure test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59B0E9-4ED4-7242-8216-BAFAEBA7530F}"/>
              </a:ext>
            </a:extLst>
          </p:cNvPr>
          <p:cNvSpPr txBox="1"/>
          <p:nvPr/>
        </p:nvSpPr>
        <p:spPr>
          <a:xfrm>
            <a:off x="5662831" y="5664276"/>
            <a:ext cx="140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Warm vessel roof installation</a:t>
            </a:r>
          </a:p>
        </p:txBody>
      </p:sp>
    </p:spTree>
    <p:extLst>
      <p:ext uri="{BB962C8B-B14F-4D97-AF65-F5344CB8AC3E}">
        <p14:creationId xmlns:p14="http://schemas.microsoft.com/office/powerpoint/2010/main" val="224078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84027" y="679629"/>
            <a:ext cx="5076158" cy="5804438"/>
          </a:xfrm>
        </p:spPr>
        <p:txBody>
          <a:bodyPr/>
          <a:lstStyle/>
          <a:p>
            <a:pPr marL="344488" indent="-230188"/>
            <a:r>
              <a:rPr lang="en-US" sz="2000" dirty="0">
                <a:latin typeface="Helvetica" charset="0"/>
              </a:rPr>
              <a:t>Post rigging installation on schedule: </a:t>
            </a:r>
            <a:endParaRPr lang="en-US" sz="1800" dirty="0">
              <a:latin typeface="Helvetica" charset="0"/>
            </a:endParaRP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/>
              <a:t>Vacuum test completed</a:t>
            </a:r>
            <a:endParaRPr lang="en-US" sz="1400" dirty="0"/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Top cold shield installed and complete system pressure tested</a:t>
            </a: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Warm vessel roof installed, welded and leak checked</a:t>
            </a: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Installation of steel structures completed:</a:t>
            </a:r>
            <a:endParaRPr lang="en-US" sz="1800" dirty="0">
              <a:latin typeface="Helvetica" charset="0"/>
            </a:endParaRPr>
          </a:p>
          <a:p>
            <a:pPr marL="803275" lvl="2" indent="-234950"/>
            <a:r>
              <a:rPr lang="en-US" sz="1600" dirty="0">
                <a:latin typeface="Helvetica" charset="0"/>
              </a:rPr>
              <a:t>CRT top steel, cryogenic platform and stairs</a:t>
            </a:r>
          </a:p>
          <a:p>
            <a:pPr marL="803275" lvl="2" indent="-234950"/>
            <a:r>
              <a:rPr lang="en-US" sz="1600" dirty="0">
                <a:latin typeface="Helvetica" charset="0"/>
              </a:rPr>
              <a:t>Guardrails</a:t>
            </a:r>
          </a:p>
          <a:p>
            <a:pPr marL="574675" lvl="1" indent="-234950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Installation of feedthrough crosses is in progress </a:t>
            </a:r>
          </a:p>
          <a:p>
            <a:pPr marL="574675" lvl="1" indent="-234950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Installation of feedthrough flanges to start next week</a:t>
            </a:r>
            <a:endParaRPr lang="en-US" sz="1400" dirty="0">
              <a:solidFill>
                <a:schemeClr val="accent6">
                  <a:lumMod val="60000"/>
                  <a:lumOff val="40000"/>
                </a:schemeClr>
              </a:solidFill>
              <a:latin typeface="Helvetica" charset="0"/>
            </a:endParaRPr>
          </a:p>
          <a:p>
            <a:pPr marL="574675" lvl="1" indent="-234950"/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Proximity cryogenics components in transit from CERN</a:t>
            </a:r>
          </a:p>
          <a:p>
            <a:pPr marL="803275" lvl="2" indent="-234950"/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Arrived in New York this week, delivery to FNAL early December</a:t>
            </a:r>
          </a:p>
          <a:p>
            <a:pPr marL="574675" lvl="1" indent="-234950"/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Demaco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charset="0"/>
              </a:rPr>
              <a:t> (CERN contractor) scheduled to start proximity cryogenics installation on Jan 28</a:t>
            </a:r>
          </a:p>
          <a:p>
            <a:pPr marL="574675" lvl="1" indent="-234950"/>
            <a:endParaRPr lang="en-US" sz="1600" dirty="0">
              <a:latin typeface="Helvetica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Installation Progress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3405" y="487508"/>
            <a:ext cx="2078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TPC 1 Complete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14023" y="0"/>
            <a:ext cx="2078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Vessel 2 Ready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177B787-3CDC-1B4B-B1AC-02E9C210E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70" y="4483658"/>
            <a:ext cx="3150310" cy="1772049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7179EA-9D19-7845-8450-C3A4AD7A6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6882" y="2160201"/>
            <a:ext cx="3279229" cy="184456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Content Placeholder 9">
            <a:extLst>
              <a:ext uri="{FF2B5EF4-FFF2-40B4-BE49-F238E27FC236}">
                <a16:creationId xmlns:a16="http://schemas.microsoft.com/office/drawing/2014/main" id="{FA5DE918-A00F-694E-8AD3-F6269F052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46" y="355798"/>
            <a:ext cx="2585155" cy="145415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641B412-780E-F644-90F1-D27757F34E26}"/>
              </a:ext>
            </a:extLst>
          </p:cNvPr>
          <p:cNvSpPr txBox="1"/>
          <p:nvPr/>
        </p:nvSpPr>
        <p:spPr>
          <a:xfrm>
            <a:off x="7689815" y="657928"/>
            <a:ext cx="140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Top CRT structure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CF22EB-A3D5-1B49-BF3C-ABFD979A7DCD}"/>
              </a:ext>
            </a:extLst>
          </p:cNvPr>
          <p:cNvSpPr txBox="1"/>
          <p:nvPr/>
        </p:nvSpPr>
        <p:spPr>
          <a:xfrm>
            <a:off x="5632553" y="2315142"/>
            <a:ext cx="140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Access stairs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822F06-1971-8F47-9E0B-4DA69AFA1951}"/>
              </a:ext>
            </a:extLst>
          </p:cNvPr>
          <p:cNvSpPr txBox="1"/>
          <p:nvPr/>
        </p:nvSpPr>
        <p:spPr>
          <a:xfrm>
            <a:off x="5360185" y="3893859"/>
            <a:ext cx="140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Cryogenics platform</a:t>
            </a:r>
          </a:p>
        </p:txBody>
      </p:sp>
    </p:spTree>
    <p:extLst>
      <p:ext uri="{BB962C8B-B14F-4D97-AF65-F5344CB8AC3E}">
        <p14:creationId xmlns:p14="http://schemas.microsoft.com/office/powerpoint/2010/main" val="156658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84027" y="679629"/>
            <a:ext cx="5076158" cy="5804438"/>
          </a:xfrm>
        </p:spPr>
        <p:txBody>
          <a:bodyPr/>
          <a:lstStyle/>
          <a:p>
            <a:pPr marL="344488" indent="-230188"/>
            <a:r>
              <a:rPr lang="en-US" sz="2000" dirty="0">
                <a:latin typeface="Helvetica" charset="0"/>
              </a:rPr>
              <a:t>Post rigging installation on schedule: </a:t>
            </a:r>
            <a:endParaRPr lang="en-US" sz="1800" dirty="0">
              <a:latin typeface="Helvetica" charset="0"/>
            </a:endParaRP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/>
              <a:t>Vacuum test completed</a:t>
            </a:r>
            <a:endParaRPr lang="en-US" sz="1400" dirty="0"/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Top cold shield installed and complete system pressure tested</a:t>
            </a: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Warm vessel roof installed, welded and leak checked</a:t>
            </a:r>
          </a:p>
          <a:p>
            <a:pPr marL="625475" lvl="1" indent="-285750">
              <a:buClr>
                <a:schemeClr val="accent3"/>
              </a:buClr>
              <a:buFont typeface="Arial Unicode MS" panose="020B0604020202020204" pitchFamily="34" charset="-128"/>
              <a:buChar char="✓"/>
            </a:pPr>
            <a:r>
              <a:rPr lang="en-US" sz="1600" dirty="0">
                <a:latin typeface="Helvetica" charset="0"/>
              </a:rPr>
              <a:t>Installation of steel structures completed:</a:t>
            </a:r>
            <a:endParaRPr lang="en-US" sz="1800" dirty="0">
              <a:latin typeface="Helvetica" charset="0"/>
            </a:endParaRPr>
          </a:p>
          <a:p>
            <a:pPr marL="803275" lvl="2" indent="-234950"/>
            <a:r>
              <a:rPr lang="en-US" sz="1600" dirty="0">
                <a:latin typeface="Helvetica" charset="0"/>
              </a:rPr>
              <a:t>CRT top steel, cryogenic platform and stairs</a:t>
            </a:r>
          </a:p>
          <a:p>
            <a:pPr marL="803275" lvl="2" indent="-234950"/>
            <a:r>
              <a:rPr lang="en-US" sz="1600" dirty="0">
                <a:latin typeface="Helvetica" charset="0"/>
              </a:rPr>
              <a:t>Guardrails</a:t>
            </a:r>
          </a:p>
          <a:p>
            <a:pPr marL="574675" lvl="1" indent="-234950"/>
            <a:r>
              <a:rPr lang="en-US" sz="1600" dirty="0">
                <a:latin typeface="Helvetica" charset="0"/>
              </a:rPr>
              <a:t>Installation of feedthrough crosses is in progress </a:t>
            </a:r>
          </a:p>
          <a:p>
            <a:pPr marL="574675" lvl="1" indent="-234950"/>
            <a:r>
              <a:rPr lang="en-US" sz="1600" dirty="0">
                <a:latin typeface="Helvetica" charset="0"/>
              </a:rPr>
              <a:t>Installation of feedthrough flanges to start next week</a:t>
            </a:r>
            <a:endParaRPr lang="en-US" sz="1400" dirty="0">
              <a:latin typeface="Helvetica" charset="0"/>
            </a:endParaRPr>
          </a:p>
          <a:p>
            <a:pPr marL="574675" lvl="1" indent="-234950"/>
            <a:r>
              <a:rPr lang="en-US" sz="1600" dirty="0">
                <a:latin typeface="Helvetica" charset="0"/>
              </a:rPr>
              <a:t>Proximity cryogenics components (far and near detector) in transit from CERN</a:t>
            </a:r>
          </a:p>
          <a:p>
            <a:pPr marL="803275" lvl="2" indent="-234950"/>
            <a:r>
              <a:rPr lang="en-US" sz="1400" dirty="0">
                <a:latin typeface="Helvetica" charset="0"/>
              </a:rPr>
              <a:t>Six of ten containers at port in New York, delivery to FNAL in early December</a:t>
            </a:r>
          </a:p>
          <a:p>
            <a:pPr marL="574675" lvl="1" indent="-234950"/>
            <a:r>
              <a:rPr lang="en-US" sz="1600" dirty="0" err="1">
                <a:latin typeface="Helvetica" charset="0"/>
              </a:rPr>
              <a:t>Demaco</a:t>
            </a:r>
            <a:r>
              <a:rPr lang="en-US" sz="1600" dirty="0">
                <a:latin typeface="Helvetica" charset="0"/>
              </a:rPr>
              <a:t> (CERN contractor) scheduled to start proximity cryogenics installation on Jan 28</a:t>
            </a:r>
          </a:p>
          <a:p>
            <a:pPr marL="574675" lvl="1" indent="-234950"/>
            <a:endParaRPr lang="en-US" sz="1600" dirty="0">
              <a:latin typeface="Helvetica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Installation Progress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3405" y="487508"/>
            <a:ext cx="2078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TPC 1 Complete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14023" y="0"/>
            <a:ext cx="207876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Vessel 2 Ready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BE4433-B30D-E943-A2EE-F8DC7A616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564" y="826842"/>
            <a:ext cx="3181814" cy="178977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6615786-3180-F848-9D8D-35328E3DDFEE}"/>
              </a:ext>
            </a:extLst>
          </p:cNvPr>
          <p:cNvSpPr txBox="1">
            <a:spLocks/>
          </p:cNvSpPr>
          <p:nvPr/>
        </p:nvSpPr>
        <p:spPr>
          <a:xfrm>
            <a:off x="5514023" y="2688077"/>
            <a:ext cx="3082896" cy="7407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400" b="1" dirty="0">
                <a:solidFill>
                  <a:schemeClr val="tx1"/>
                </a:solidFill>
                <a:latin typeface="+mn-lt"/>
              </a:rPr>
              <a:t>Installing feedthrough crosses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3403E0-FE36-3A47-88E3-6F4380A8B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27"/>
          <a:stretch/>
        </p:blipFill>
        <p:spPr>
          <a:xfrm>
            <a:off x="6553405" y="3946033"/>
            <a:ext cx="2485857" cy="1665177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1D5B8-AC2D-274D-A972-305162D2B662}"/>
              </a:ext>
            </a:extLst>
          </p:cNvPr>
          <p:cNvSpPr txBox="1">
            <a:spLocks/>
          </p:cNvSpPr>
          <p:nvPr/>
        </p:nvSpPr>
        <p:spPr>
          <a:xfrm>
            <a:off x="5250876" y="4396692"/>
            <a:ext cx="1302529" cy="7407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400" b="1" dirty="0">
                <a:solidFill>
                  <a:schemeClr val="tx1"/>
                </a:solidFill>
                <a:latin typeface="+mn-lt"/>
              </a:rPr>
              <a:t>Attaching decoupling cards to flanges</a:t>
            </a:r>
          </a:p>
        </p:txBody>
      </p:sp>
    </p:spTree>
    <p:extLst>
      <p:ext uri="{BB962C8B-B14F-4D97-AF65-F5344CB8AC3E}">
        <p14:creationId xmlns:p14="http://schemas.microsoft.com/office/powerpoint/2010/main" val="3314465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5187" y="2276113"/>
            <a:ext cx="2152997" cy="161474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4851399" cy="4857295"/>
          </a:xfrm>
        </p:spPr>
        <p:txBody>
          <a:bodyPr/>
          <a:lstStyle/>
          <a:p>
            <a:r>
              <a:rPr lang="en-US" sz="1800" dirty="0"/>
              <a:t>TPC electronics production in final phase (INFN)</a:t>
            </a:r>
          </a:p>
          <a:p>
            <a:pPr lvl="1"/>
            <a:r>
              <a:rPr lang="en-US" sz="1400" dirty="0"/>
              <a:t>On track to complete delivery to FNAL by May</a:t>
            </a:r>
          </a:p>
          <a:p>
            <a:r>
              <a:rPr lang="en-US" sz="1800" dirty="0"/>
              <a:t>Cosmic Ray Tagger (CRT) </a:t>
            </a:r>
          </a:p>
          <a:p>
            <a:pPr lvl="1"/>
            <a:r>
              <a:rPr lang="en-US" sz="1600" dirty="0"/>
              <a:t>Bottom modules installed in 2017 (Double </a:t>
            </a:r>
            <a:r>
              <a:rPr lang="en-US" sz="1600" dirty="0" err="1"/>
              <a:t>Chooz</a:t>
            </a:r>
            <a:r>
              <a:rPr lang="en-US" sz="1600" dirty="0"/>
              <a:t> spares courtesy of U. Chicago)</a:t>
            </a:r>
          </a:p>
          <a:p>
            <a:pPr lvl="1"/>
            <a:r>
              <a:rPr lang="en-US" sz="1600" dirty="0"/>
              <a:t>Top module production has at Frascati (CERN/INFN)</a:t>
            </a:r>
          </a:p>
          <a:p>
            <a:pPr lvl="2"/>
            <a:r>
              <a:rPr lang="en-US" sz="1400" dirty="0"/>
              <a:t>First modules complete in January 2019  </a:t>
            </a:r>
          </a:p>
          <a:p>
            <a:pPr lvl="2"/>
            <a:r>
              <a:rPr lang="en-US" sz="1400" dirty="0"/>
              <a:t>Complete assembly in summer 2019</a:t>
            </a:r>
          </a:p>
          <a:p>
            <a:pPr lvl="1"/>
            <a:r>
              <a:rPr lang="en-US" sz="1600" dirty="0"/>
              <a:t>Sides re-use MINOS far detector modules (FNAL/US), completing design of </a:t>
            </a:r>
            <a:r>
              <a:rPr lang="en-US" sz="1600" dirty="0" err="1"/>
              <a:t>SiPM</a:t>
            </a:r>
            <a:r>
              <a:rPr lang="en-US" sz="1600" dirty="0"/>
              <a:t> board</a:t>
            </a:r>
          </a:p>
          <a:p>
            <a:pPr lvl="2"/>
            <a:r>
              <a:rPr lang="en-US" sz="1400" dirty="0"/>
              <a:t>Review of final prototype in January 2019</a:t>
            </a:r>
          </a:p>
          <a:p>
            <a:pPr lvl="2"/>
            <a:r>
              <a:rPr lang="en-US" sz="1400" dirty="0" err="1"/>
              <a:t>SiPMs</a:t>
            </a:r>
            <a:r>
              <a:rPr lang="en-US" sz="1400" dirty="0"/>
              <a:t> ordered</a:t>
            </a:r>
          </a:p>
          <a:p>
            <a:pPr lvl="1"/>
            <a:r>
              <a:rPr lang="en-US" sz="1600" dirty="0"/>
              <a:t>Common electronics for top, sides and SBND – designed by U. Bern, commercialized by CAEN</a:t>
            </a:r>
          </a:p>
          <a:p>
            <a:pPr lvl="1"/>
            <a:r>
              <a:rPr lang="en-US" sz="1600" dirty="0"/>
              <a:t>DAQ/event builder code</a:t>
            </a:r>
          </a:p>
          <a:p>
            <a:pPr lvl="1"/>
            <a:endParaRPr lang="en-US" sz="1600" dirty="0"/>
          </a:p>
          <a:p>
            <a:r>
              <a:rPr lang="en-US" sz="1800" dirty="0"/>
              <a:t>DAQ servers ordered (FNAL/INFN)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Progress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3251" y="4735369"/>
            <a:ext cx="1667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Prototype </a:t>
            </a:r>
            <a:r>
              <a:rPr lang="en-US" sz="1400" b="1" dirty="0" err="1"/>
              <a:t>SiPM</a:t>
            </a:r>
            <a:r>
              <a:rPr lang="en-US" sz="1400" b="1" dirty="0"/>
              <a:t> board and cable shroud for  MINOS Modules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94" t="24444" r="1024" b="33678"/>
          <a:stretch/>
        </p:blipFill>
        <p:spPr>
          <a:xfrm>
            <a:off x="4977672" y="14582"/>
            <a:ext cx="4127815" cy="10816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54092" y="1096255"/>
            <a:ext cx="1494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PreProduction</a:t>
            </a:r>
            <a:r>
              <a:rPr lang="en-US" sz="1400" b="1" dirty="0"/>
              <a:t> Top CRT Module</a:t>
            </a:r>
          </a:p>
          <a:p>
            <a:pPr algn="ctr"/>
            <a:r>
              <a:rPr lang="en-US" sz="1400" b="1" dirty="0"/>
              <a:t>@ Bologna</a:t>
            </a:r>
          </a:p>
        </p:txBody>
      </p:sp>
      <p:pic>
        <p:nvPicPr>
          <p:cNvPr id="20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345" y="1149944"/>
            <a:ext cx="2040681" cy="153051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278" y="4104074"/>
            <a:ext cx="2972930" cy="49635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5C52AE-C579-E34E-BBFD-2D7EE8644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815" y="4671663"/>
            <a:ext cx="2246606" cy="1614748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168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2E73A-03EF-4B63-B7BE-4CCC1979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ICARUS Milestones to I-1 Ready to Fill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FF4996-B499-4DD9-97BA-B06BE6629D7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31882" y="944656"/>
          <a:ext cx="7888032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5059">
                  <a:extLst>
                    <a:ext uri="{9D8B030D-6E8A-4147-A177-3AD203B41FA5}">
                      <a16:colId xmlns:a16="http://schemas.microsoft.com/office/drawing/2014/main" val="1801467799"/>
                    </a:ext>
                  </a:extLst>
                </a:gridCol>
                <a:gridCol w="1041154">
                  <a:extLst>
                    <a:ext uri="{9D8B030D-6E8A-4147-A177-3AD203B41FA5}">
                      <a16:colId xmlns:a16="http://schemas.microsoft.com/office/drawing/2014/main" val="11700656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743694273"/>
                    </a:ext>
                  </a:extLst>
                </a:gridCol>
                <a:gridCol w="1106905">
                  <a:extLst>
                    <a:ext uri="{9D8B030D-6E8A-4147-A177-3AD203B41FA5}">
                      <a16:colId xmlns:a16="http://schemas.microsoft.com/office/drawing/2014/main" val="3208227888"/>
                    </a:ext>
                  </a:extLst>
                </a:gridCol>
                <a:gridCol w="463095">
                  <a:extLst>
                    <a:ext uri="{9D8B030D-6E8A-4147-A177-3AD203B41FA5}">
                      <a16:colId xmlns:a16="http://schemas.microsoft.com/office/drawing/2014/main" val="3574627960"/>
                    </a:ext>
                  </a:extLst>
                </a:gridCol>
                <a:gridCol w="998819">
                  <a:extLst>
                    <a:ext uri="{9D8B030D-6E8A-4147-A177-3AD203B41FA5}">
                      <a16:colId xmlns:a16="http://schemas.microsoft.com/office/drawing/2014/main" val="1027717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Intermediate Milestone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Baseline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Forecast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Actual Date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4691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Vessels rigged into building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16-Aug-2018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16-Aug-2018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16-Aug-2018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950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Manholes welded and vacuum test successful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Montanari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03-Oct-2018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11-Oct-2018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242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Warm Vessel roof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15-Nov-2018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9-Nov-2018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31-Oct-2018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46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/>
                        <a:t>Cryo</a:t>
                      </a:r>
                      <a:r>
                        <a:rPr lang="en-US" sz="1200" dirty="0"/>
                        <a:t> Platform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James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15-Dec-2018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12-Oct-2018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04-Oct-2018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219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Proximity cryogenics installation begins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15-Jan-2019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30-Jan-2019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770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DBB &amp; flanges installation complete and tested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21-Feb-2019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0700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Cold proximity cryogenics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23-Apr-2019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8629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1</a:t>
                      </a:r>
                      <a:r>
                        <a:rPr lang="en-US" sz="1200" baseline="30000" dirty="0"/>
                        <a:t>st</a:t>
                      </a:r>
                      <a:r>
                        <a:rPr lang="en-US" sz="1200" dirty="0"/>
                        <a:t> T300 readout installation complete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11-Mar-2019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580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All detector readout installed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A. Fava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19-Apr-2019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234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Begin vacuum pumping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C. Montanari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964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Cryogenic operation approved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B. Norris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15-Jul-2019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28-Jun-2019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995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I1: ICARUS detectors ready to fill with </a:t>
                      </a:r>
                      <a:r>
                        <a:rPr lang="en-US" sz="1200" dirty="0" err="1"/>
                        <a:t>LAr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P. Wilson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30-May-2019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28-Jun-2019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891640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98F53-8553-4633-99E3-253FD51E9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11/30/18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DC17D-7A78-4BBF-A96D-1B48D139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SBN Oversight Board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CA7B0-0A21-4CA3-AEC6-258F451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AE0E-F504-41F6-B389-7D9DBE26C7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4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C5DB6-34EA-A249-AA20-514AA94B1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0" b="6822"/>
          <a:stretch/>
        </p:blipFill>
        <p:spPr>
          <a:xfrm>
            <a:off x="-85352" y="601434"/>
            <a:ext cx="9144000" cy="56551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0D4693-201F-D345-9F56-B444FDEC4BCA}"/>
              </a:ext>
            </a:extLst>
          </p:cNvPr>
          <p:cNvSpPr txBox="1"/>
          <p:nvPr/>
        </p:nvSpPr>
        <p:spPr>
          <a:xfrm>
            <a:off x="-72362" y="2049763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Cryogenic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B926F-818E-8E4D-AA01-EE6019FE9A3F}"/>
              </a:ext>
            </a:extLst>
          </p:cNvPr>
          <p:cNvSpPr txBox="1"/>
          <p:nvPr/>
        </p:nvSpPr>
        <p:spPr>
          <a:xfrm>
            <a:off x="1466307" y="5055136"/>
            <a:ext cx="691371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TPC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DECB3C-7BEB-FF40-8C50-AE21B6ED64CE}"/>
              </a:ext>
            </a:extLst>
          </p:cNvPr>
          <p:cNvSpPr txBox="1"/>
          <p:nvPr/>
        </p:nvSpPr>
        <p:spPr>
          <a:xfrm>
            <a:off x="230337" y="3855750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Proximity Cryogenics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4B1D27-99B1-D84D-88A7-8DE3FC407586}"/>
              </a:ext>
            </a:extLst>
          </p:cNvPr>
          <p:cNvCxnSpPr>
            <a:cxnSpLocks/>
          </p:cNvCxnSpPr>
          <p:nvPr/>
        </p:nvCxnSpPr>
        <p:spPr>
          <a:xfrm flipV="1">
            <a:off x="1912572" y="2606108"/>
            <a:ext cx="335328" cy="26161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C7569B-E82E-B042-B99F-EAA36457D853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466307" y="2728890"/>
            <a:ext cx="1737375" cy="13884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3530BC9-5EDD-904A-9A2F-9A012B72B65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157678" y="5164768"/>
            <a:ext cx="2570733" cy="4425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4C1B999-65DC-6247-9835-4776C5294A59}"/>
              </a:ext>
            </a:extLst>
          </p:cNvPr>
          <p:cNvSpPr txBox="1"/>
          <p:nvPr/>
        </p:nvSpPr>
        <p:spPr>
          <a:xfrm>
            <a:off x="7672286" y="591872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Side CRT</a:t>
            </a:r>
            <a:endParaRPr lang="en-US" sz="1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3EFA6A-08BD-1C45-B73D-E84FFF8063AB}"/>
              </a:ext>
            </a:extLst>
          </p:cNvPr>
          <p:cNvCxnSpPr>
            <a:cxnSpLocks/>
          </p:cNvCxnSpPr>
          <p:nvPr/>
        </p:nvCxnSpPr>
        <p:spPr>
          <a:xfrm flipH="1" flipV="1">
            <a:off x="5726792" y="5666872"/>
            <a:ext cx="1945494" cy="40574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7A757E-82E4-4840-9103-D3C23002D669}"/>
              </a:ext>
            </a:extLst>
          </p:cNvPr>
          <p:cNvSpPr txBox="1"/>
          <p:nvPr/>
        </p:nvSpPr>
        <p:spPr>
          <a:xfrm>
            <a:off x="7410785" y="353787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 and Overburden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988FB8-6BE6-9443-A943-400F71AC263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5504804" y="877007"/>
            <a:ext cx="2523966" cy="285970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95509FE-8D53-DC47-B79C-9886419EA7A1}"/>
              </a:ext>
            </a:extLst>
          </p:cNvPr>
          <p:cNvSpPr txBox="1"/>
          <p:nvPr/>
        </p:nvSpPr>
        <p:spPr>
          <a:xfrm>
            <a:off x="52158" y="4802781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Readout racks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49A01-4934-064B-95EF-90613DD3305D}"/>
              </a:ext>
            </a:extLst>
          </p:cNvPr>
          <p:cNvSpPr txBox="1"/>
          <p:nvPr/>
        </p:nvSpPr>
        <p:spPr>
          <a:xfrm>
            <a:off x="686758" y="33738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ton crane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00C4FA-B97E-B447-B90B-656B3FC49FE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1922728" y="491273"/>
            <a:ext cx="1146861" cy="155849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11/30/18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SBN Oversight Board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Near Detector - SBND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7A63A60-D54C-6A44-B916-ACCBB96D670C}"/>
              </a:ext>
            </a:extLst>
          </p:cNvPr>
          <p:cNvCxnSpPr>
            <a:cxnSpLocks/>
          </p:cNvCxnSpPr>
          <p:nvPr/>
        </p:nvCxnSpPr>
        <p:spPr>
          <a:xfrm flipV="1">
            <a:off x="1288128" y="4307015"/>
            <a:ext cx="1208030" cy="66809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3B36029-A332-E748-9267-54CC156AC516}"/>
              </a:ext>
            </a:extLst>
          </p:cNvPr>
          <p:cNvSpPr txBox="1"/>
          <p:nvPr/>
        </p:nvSpPr>
        <p:spPr>
          <a:xfrm>
            <a:off x="7672286" y="4914649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F250C2-018D-0040-800E-83EAAD813F2E}"/>
              </a:ext>
            </a:extLst>
          </p:cNvPr>
          <p:cNvSpPr txBox="1"/>
          <p:nvPr/>
        </p:nvSpPr>
        <p:spPr>
          <a:xfrm>
            <a:off x="1163608" y="5830514"/>
            <a:ext cx="9940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Cryostat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DA6E04-2221-294E-8ABF-17C6D648C25D}"/>
              </a:ext>
            </a:extLst>
          </p:cNvPr>
          <p:cNvCxnSpPr>
            <a:cxnSpLocks/>
          </p:cNvCxnSpPr>
          <p:nvPr/>
        </p:nvCxnSpPr>
        <p:spPr>
          <a:xfrm flipV="1">
            <a:off x="2157678" y="5582867"/>
            <a:ext cx="1832885" cy="4015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781E92-1611-904F-BA52-B5387425A939}"/>
              </a:ext>
            </a:extLst>
          </p:cNvPr>
          <p:cNvCxnSpPr>
            <a:cxnSpLocks/>
          </p:cNvCxnSpPr>
          <p:nvPr/>
        </p:nvCxnSpPr>
        <p:spPr>
          <a:xfrm flipV="1">
            <a:off x="1466307" y="3241560"/>
            <a:ext cx="1737375" cy="91156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16352"/>
      </p:ext>
    </p:extLst>
  </p:cSld>
  <p:clrMapOvr>
    <a:masterClrMapping/>
  </p:clrMapOvr>
</p:sld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63026</TotalTime>
  <Words>2134</Words>
  <Application>Microsoft Macintosh PowerPoint</Application>
  <PresentationFormat>On-screen Show (4:3)</PresentationFormat>
  <Paragraphs>591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 Unicode MS</vt:lpstr>
      <vt:lpstr>Arial</vt:lpstr>
      <vt:lpstr>Calibri</vt:lpstr>
      <vt:lpstr>Comic Sans MS</vt:lpstr>
      <vt:lpstr>Helvetica</vt:lpstr>
      <vt:lpstr>Wingdings</vt:lpstr>
      <vt:lpstr>SBN_PPT_113015</vt:lpstr>
      <vt:lpstr>PowerPoint Presentation</vt:lpstr>
      <vt:lpstr>Outline</vt:lpstr>
      <vt:lpstr>Far Detector - ICARUS</vt:lpstr>
      <vt:lpstr>ICARUS Installation Progress</vt:lpstr>
      <vt:lpstr>ICARUS Installation Progress</vt:lpstr>
      <vt:lpstr>ICARUS Installation Progress</vt:lpstr>
      <vt:lpstr>ICARUS Progress</vt:lpstr>
      <vt:lpstr>ICARUS Milestones to I-1 Ready to Fill</vt:lpstr>
      <vt:lpstr>Near Detector - SBND</vt:lpstr>
      <vt:lpstr>SBND TPC Progress</vt:lpstr>
      <vt:lpstr>SBND TPC Electronics Progress</vt:lpstr>
      <vt:lpstr>SBND Photo Detection Progress</vt:lpstr>
      <vt:lpstr>SBND Cryostat</vt:lpstr>
      <vt:lpstr>SBND Milestones to S-1 SBND ready to move</vt:lpstr>
      <vt:lpstr>SBND Milestones to S-2 Ready to Fill </vt:lpstr>
      <vt:lpstr>SBN Director’s Review – Dec 2018</vt:lpstr>
      <vt:lpstr>Backup</vt:lpstr>
      <vt:lpstr>ICARUS Milestones to I-2 Detector Filled</vt:lpstr>
      <vt:lpstr>ICARUS Milestones to I-3a ready for physics data – CRT operational</vt:lpstr>
      <vt:lpstr>ICARUS Milestones to I-3a ready for physics data – shielding in place</vt:lpstr>
      <vt:lpstr>SBND Milestones to S3 Detector Filled</vt:lpstr>
      <vt:lpstr>SBND Milestones to S-4a ready for physics data – CRT operational</vt:lpstr>
      <vt:lpstr>SBND Milestones to S-4b ready for physics data – shielding in place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Peter J Wilson</cp:lastModifiedBy>
  <cp:revision>1114</cp:revision>
  <cp:lastPrinted>2018-11-29T23:21:34Z</cp:lastPrinted>
  <dcterms:created xsi:type="dcterms:W3CDTF">2014-01-03T20:18:13Z</dcterms:created>
  <dcterms:modified xsi:type="dcterms:W3CDTF">2018-11-29T23:21:35Z</dcterms:modified>
</cp:coreProperties>
</file>