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4"/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9753600" cx="13004800"/>
  <p:notesSz cx="6858000" cy="9144000"/>
  <p:embeddedFontLst>
    <p:embeddedFont>
      <p:font typeface="Carme"/>
      <p:regular r:id="rId16"/>
    </p:embeddedFon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GillSans-regular.fntdata"/><Relationship Id="rId16" Type="http://schemas.openxmlformats.org/officeDocument/2006/relationships/font" Target="fonts/Carme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Gill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684657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270000" y="1943100"/>
            <a:ext cx="10464800" cy="7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684657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70000" y="1943100"/>
            <a:ext cx="10464800" cy="7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684657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8400"/>
              <a:buFont typeface="Carme"/>
              <a:buNone/>
            </a:pPr>
            <a:r>
              <a:rPr b="0" i="0" lang="en-US" sz="84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SLATE Client and Server Architecture</a:t>
            </a:r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508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Chris Weaver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August 29, 2018</a:t>
            </a: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6489700"/>
            <a:ext cx="3251200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4150" y="139700"/>
            <a:ext cx="13373100" cy="10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1270000" y="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45" name="Google Shape;45;p8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46" name="Google Shape;46;p8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47" name="Google Shape;47;p8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8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1270000" y="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SLATE Goals</a:t>
            </a:r>
            <a:endParaRPr/>
          </a:p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57" name="Google Shape;57;p9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58" name="Google Shape;58;p9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" name="Google Shape;59;p9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76200" y="1143000"/>
            <a:ext cx="12814300" cy="8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65760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Simplicity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Many potential users have no experience with Kubernetes. Well written Helm charts should enable them to install applications anyway. 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0" marL="838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Security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Allowing only curated charts simplifies what we ask site administrators to trust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Limited access to edge clusters—SLATE is a regular, limited cluster user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0" marL="838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Flexibility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Both dedicated and otherwise existing clusters should be able to participate in SLATE federation</a:t>
            </a:r>
            <a:endParaRPr sz="3600"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270000" y="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Web Portal</a:t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435100"/>
            <a:ext cx="5080000" cy="4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0600" y="1968500"/>
            <a:ext cx="50800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200" y="6056312"/>
            <a:ext cx="5080000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0600" y="6196012"/>
            <a:ext cx="5080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73" name="Google Shape;73;p10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74" name="Google Shape;74;p10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10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76" name="Google Shape;76;p10"/>
          <p:cNvCxnSpPr/>
          <p:nvPr/>
        </p:nvCxnSpPr>
        <p:spPr>
          <a:xfrm rot="10800000">
            <a:off x="5661025" y="3352800"/>
            <a:ext cx="1731962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77" name="Google Shape;77;p10"/>
          <p:cNvSpPr txBox="1"/>
          <p:nvPr/>
        </p:nvSpPr>
        <p:spPr>
          <a:xfrm>
            <a:off x="5653087" y="3409950"/>
            <a:ext cx="1660525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Globus Auth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Signup/Login</a:t>
            </a:r>
            <a:endParaRPr/>
          </a:p>
        </p:txBody>
      </p:sp>
      <p:cxnSp>
        <p:nvCxnSpPr>
          <p:cNvPr id="78" name="Google Shape;78;p10"/>
          <p:cNvCxnSpPr/>
          <p:nvPr/>
        </p:nvCxnSpPr>
        <p:spPr>
          <a:xfrm flipH="1" rot="10800000">
            <a:off x="5497512" y="4203700"/>
            <a:ext cx="1944687" cy="19431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 rot="10800000">
            <a:off x="9880600" y="4838700"/>
            <a:ext cx="0" cy="156845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0" name="Google Shape;80;p10"/>
          <p:cNvSpPr txBox="1"/>
          <p:nvPr/>
        </p:nvSpPr>
        <p:spPr>
          <a:xfrm>
            <a:off x="6172200" y="5334000"/>
            <a:ext cx="21336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 and Cluster Admins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9944100" y="53975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Cluster Admins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1270000" y="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Command-Line Interface</a:t>
            </a:r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127000" y="1295400"/>
            <a:ext cx="12738100" cy="64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Niobium-III $ ./slate-client cluster list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us-chicago-minikube Cluster_71da4abf-6340-4169-aec9-446816d36d79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Niobium-III $ ./slate-client app list --dev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 Version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Chart Version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slate-dev/elasticsearch                  0                                        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slate-dev/fluentbit-kibana               0.1                                      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slate-dev/jupyterhub         v0.8.1      v0.7-dev      Multi-user Jupyter installation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slate-dev/osg-frontier-squid squid-3     0.2.0         A Helm chart for configuration and deployment...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slate-dev/perfsonar          1.0         0.1.0         A Helm chart for Kubernetes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Niobium-III $ ./slate-client app install --dev --vo test-vo --cluster us-chicago-minikube osg-frontier-squid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Successfully installed application "osg-frontier-squid" as instance "osg-frontier-squid" with ID "Instance_e4357b8c-8176-482e-be2e-5917b686159d"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Niobium-III $ ./slate-client instance info Instance_e4357b8c-8176-482e-be2e-5917b686159d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Started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Cluster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i="0" lang="en-US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osg-frontier-squid 2018-Jul-13 16:24:45 UTC test-vo us-chicago-minikube Instance_e4357b8c-8176-482e-be2e-5917b686159d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</a:pPr>
            <a:r>
              <a:t/>
            </a:r>
            <a:endParaRPr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</a:pPr>
            <a:r>
              <a:rPr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Services: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rPr i="0" lang="en-US" sz="160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                      Cluster IP   External IP ports        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rPr i="0" lang="en-US" sz="160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osg-frontier-squid-global 10.96.65.120 &lt;pending&gt;   3128:30822/TCP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</a:pPr>
            <a:r>
              <a:t/>
            </a:r>
            <a:endParaRPr i="0" sz="1600" u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rPr i="0" lang="en-US" sz="160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Configuration: (default)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92" name="Google Shape;92;p11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93" name="Google Shape;93;p11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11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1270000" y="7785100"/>
            <a:ext cx="104649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65760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Interface very much inspired by kubectl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0" marL="838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Similar, but simpler, set of capabilities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1270000" y="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API Server Structure</a:t>
            </a:r>
            <a:endParaRPr/>
          </a:p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139700" y="6032500"/>
            <a:ext cx="1271269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409194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API server performs authentication and authorization checks on all user requests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9194" lvl="0" marL="838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authorized, carries them out by issuing commands to kubectl, helm, or recording information in the Persistent Store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9194" lvl="0" marL="838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itself has no important state</a:t>
            </a:r>
            <a:endParaRPr sz="3600"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400" y="850900"/>
            <a:ext cx="10160000" cy="53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105" name="Google Shape;105;p12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106" name="Google Shape;106;p12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107" name="Google Shape;107;p12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12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635000" y="0"/>
            <a:ext cx="1173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Design Choices</a:t>
            </a:r>
            <a:endParaRPr/>
          </a:p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203200" y="1270000"/>
            <a:ext cx="12585700" cy="80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65760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lang="en-US" sz="3600"/>
              <a:t>SLATE uses RBAC and a Kubernetes plugin developed by the Pacific Research Platform group to isolate user groups (VOs) while requiring minimal privileges on the Kubernetes cluster</a:t>
            </a:r>
            <a:endParaRPr sz="3600"/>
          </a:p>
          <a:p>
            <a:pPr indent="-365760" lvl="1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lang="en-US" sz="3600"/>
              <a:t>This enables SLATE to work within cluster admins' security choices</a:t>
            </a:r>
            <a:endParaRPr sz="3600"/>
          </a:p>
          <a:p>
            <a:pPr indent="-365760" lvl="1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lang="en-US" sz="3600"/>
              <a:t>A single cluster can belong to more than one SLATE federation</a:t>
            </a:r>
            <a:endParaRPr sz="3600"/>
          </a:p>
          <a:p>
            <a:pPr indent="-365760" lvl="0" marL="838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lang="en-US" sz="3600"/>
              <a:t>The VOs which may access a cluster can be controlled by that cluster's admins via a whitelist</a:t>
            </a:r>
            <a:endParaRPr sz="3600"/>
          </a:p>
          <a:p>
            <a:pPr indent="-365760" lvl="1" marL="128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lang="en-US" sz="3600"/>
              <a:t>Cluster admins can likewise choose to limit exactly which applications an admitted VO may deploy on that cluster</a:t>
            </a:r>
            <a:endParaRPr sz="3600"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117" name="Google Shape;117;p13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119" name="Google Shape;119;p13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635000" y="0"/>
            <a:ext cx="1173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7200"/>
              <a:buFont typeface="Carme"/>
              <a:buNone/>
            </a:pPr>
            <a:r>
              <a:rPr b="0" i="0" lang="en-US" sz="7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rPr>
              <a:t>Design Choices</a:t>
            </a:r>
            <a:endParaRPr/>
          </a:p>
        </p:txBody>
      </p:sp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0" y="1231900"/>
            <a:ext cx="12966700" cy="80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0800" wrap="square" tIns="45700">
            <a:noAutofit/>
          </a:bodyPr>
          <a:lstStyle/>
          <a:p>
            <a:pPr indent="-365760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Helm and curating charts can boost confidence in available applications and make getting started easy for new users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Charts need to be written, which isn’t always easy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2" marL="172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still figuring out best practices ourselves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Requiring Helm means that we can’t directly use applications containerized in other ways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2" marL="172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Are Helm charts useful </a:t>
            </a:r>
            <a:r>
              <a:rPr lang="en-US" sz="3600"/>
              <a:t>to Kubernetes user outside SLATE</a:t>
            </a: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5760" lvl="1" marL="12827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Helm itself can be a somewhat awkward tool, which is part of why we wrap it up as an internal detail of our API</a:t>
            </a:r>
            <a:endParaRPr sz="3600"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266700"/>
            <a:ext cx="812800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12655550" y="9309100"/>
            <a:ext cx="228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>
            <a:off x="-115887" y="9309100"/>
            <a:ext cx="13206412" cy="368300"/>
            <a:chOff x="0" y="0"/>
            <a:chExt cx="13206412" cy="368300"/>
          </a:xfrm>
        </p:grpSpPr>
        <p:sp>
          <p:nvSpPr>
            <p:cNvPr id="130" name="Google Shape;130;p14"/>
            <p:cNvSpPr txBox="1"/>
            <p:nvPr/>
          </p:nvSpPr>
          <p:spPr>
            <a:xfrm>
              <a:off x="115887" y="0"/>
              <a:ext cx="16510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August 29, 2018</a:t>
              </a:r>
              <a:endParaRPr/>
            </a:p>
          </p:txBody>
        </p:sp>
        <p:cxnSp>
          <p:nvCxnSpPr>
            <p:cNvPr id="131" name="Google Shape;131;p14"/>
            <p:cNvCxnSpPr/>
            <p:nvPr/>
          </p:nvCxnSpPr>
          <p:spPr>
            <a:xfrm>
              <a:off x="0" y="1587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4"/>
            <p:cNvCxnSpPr/>
            <p:nvPr/>
          </p:nvCxnSpPr>
          <p:spPr>
            <a:xfrm>
              <a:off x="26987" y="368300"/>
              <a:ext cx="13179425" cy="0"/>
            </a:xfrm>
            <a:prstGeom prst="straightConnector1">
              <a:avLst/>
            </a:prstGeom>
            <a:noFill/>
            <a:ln cap="flat" cmpd="sng" w="12700">
              <a:solidFill>
                <a:srgbClr val="00008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&amp; Bullets">
  <a:themeElements>
    <a:clrScheme name="Title &amp; Bullet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- Top">
  <a:themeElements>
    <a:clrScheme name="Title - Top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&amp; Subtitle">
  <a:themeElements>
    <a:clrScheme name="Title &amp; Subtitl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