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 Slab"/>
      <p:regular r:id="rId15"/>
      <p:bold r:id="rId16"/>
    </p:embeddedFon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Slab-regular.fntdata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font" Target="fonts/RobotoSlab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85312ac36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85312ac36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85312ac36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85312ac36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85312ac36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85312ac36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85312ac36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85312ac36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85312ac36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85312ac36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85312ac36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85312ac36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85312ac36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85312ac36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85312ac36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85312ac36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github.com/slateci/XCache" TargetMode="External"/><Relationship Id="rId4" Type="http://schemas.openxmlformats.org/officeDocument/2006/relationships/hyperlink" Target="https://hub.docker.com/r/slateci/xcache/" TargetMode="External"/><Relationship Id="rId5" Type="http://schemas.openxmlformats.org/officeDocument/2006/relationships/hyperlink" Target="http://slateci.io/XCache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XCache deployment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experience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is XCache?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Basically an xrootd proxy server that also stores data passing through it. On next access it delivers data from disk.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It needs: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lphaLcParenR"/>
            </a:pPr>
            <a:r>
              <a:rPr lang="en-GB"/>
              <a:t>“Dedicated” node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en-GB"/>
              <a:t>Local storage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en-GB"/>
              <a:t>IP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en-GB"/>
              <a:t>Secrets (to authenticate against origin servers)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en-GB"/>
              <a:t>Integration with ATLAS workflows (RUCIO, AGIS, monitoring)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First big choice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Xcache can be setup as a standalone or as a cluster.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I chose standalone: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Simpler deployment (only xrootd service, no cmsd needed)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Reliability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External control of individual nodes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Cluster anyhow does not rebalances disk usage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We are still far from utilizing single node instances fully and efficiently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Docker container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Everything in a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github repo</a:t>
            </a:r>
            <a:r>
              <a:rPr lang="en-GB"/>
              <a:t> and docker image built automatically in </a:t>
            </a:r>
            <a:r>
              <a:rPr lang="en-GB" u="sng">
                <a:solidFill>
                  <a:schemeClr val="hlink"/>
                </a:solidFill>
                <a:hlinkClick r:id="rId4"/>
              </a:rPr>
              <a:t>dockerhub</a:t>
            </a:r>
            <a:r>
              <a:rPr lang="en-GB"/>
              <a:t>, </a:t>
            </a:r>
            <a:r>
              <a:rPr lang="en-GB" u="sng">
                <a:solidFill>
                  <a:schemeClr val="hlink"/>
                </a:solidFill>
                <a:hlinkClick r:id="rId5"/>
              </a:rPr>
              <a:t>documentation</a:t>
            </a:r>
            <a:r>
              <a:rPr lang="en-GB"/>
              <a:t> in github too.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The image is rather basic: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Based on centos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Xrootd-server, xrootd-client, vomsxrd, fetch-crl, python,...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xrootd user has fixed GID and UID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Creates all directories needed, makes them owned by xrootd (but only if needed!)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Containers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5"/>
            <a:ext cx="41841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 containers run in each pod: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xcache - server itself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x509 - renews proxy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reporter - collects info on cached files and sends to logstash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All server configuration done through environment variables. </a:t>
            </a:r>
            <a:endParaRPr/>
          </a:p>
        </p:txBody>
      </p:sp>
      <p:sp>
        <p:nvSpPr>
          <p:cNvPr id="89" name="Google Shape;89;p17"/>
          <p:cNvSpPr txBox="1"/>
          <p:nvPr/>
        </p:nvSpPr>
        <p:spPr>
          <a:xfrm>
            <a:off x="4779525" y="458025"/>
            <a:ext cx="4089900" cy="41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XCache: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Sets few default environment variables if not already defined.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Sleeps 2 min for x509 container to finish first update of CA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Starts server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Activates itself in AGIS using REST API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Sleeps indefinitely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X509: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Updated x509 proxy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Fetches crls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sleeps  6 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Reporter: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Collects info from .cinfo files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Reports to 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Sleeps 1h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Server - K8s deployment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87900" y="1261225"/>
            <a:ext cx="54000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Secrets: service certificate (2 files)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/>
              <a:t>As k8s deployment (not a simple pod)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/>
              <a:t>Since it requires special node it uses nodeSelector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/>
              <a:t>You don’t want anything else using this node so * 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/>
              <a:t>Volume to be used for caching is a hostPath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/>
              <a:t>Liveness probe on server container 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600"/>
              <a:t>All configs done through environment variables. In hindsight it would be nicer to use ConfigMaps.  </a:t>
            </a:r>
            <a:endParaRPr sz="1600"/>
          </a:p>
        </p:txBody>
      </p:sp>
      <p:sp>
        <p:nvSpPr>
          <p:cNvPr id="96" name="Google Shape;96;p18"/>
          <p:cNvSpPr txBox="1"/>
          <p:nvPr/>
        </p:nvSpPr>
        <p:spPr>
          <a:xfrm>
            <a:off x="5974975" y="3044025"/>
            <a:ext cx="2679300" cy="151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livenessProbe</a:t>
            </a:r>
            <a:r>
              <a:rPr lang="en-GB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GB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tcpSocket</a:t>
            </a:r>
            <a:r>
              <a:rPr lang="en-GB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lang="en-GB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port</a:t>
            </a:r>
            <a:r>
              <a:rPr lang="en-GB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20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1094</a:t>
            </a:r>
            <a:endParaRPr sz="1200">
              <a:solidFill>
                <a:srgbClr val="B5CEA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</a:t>
            </a:r>
            <a:r>
              <a:rPr lang="en-GB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initialDelaySeconds</a:t>
            </a:r>
            <a:r>
              <a:rPr lang="en-GB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20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180</a:t>
            </a:r>
            <a:endParaRPr sz="1200">
              <a:solidFill>
                <a:srgbClr val="B5CEA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</a:t>
            </a:r>
            <a:r>
              <a:rPr lang="en-GB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periodSeconds</a:t>
            </a:r>
            <a:r>
              <a:rPr lang="en-GB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20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60</a:t>
            </a:r>
            <a:endParaRPr sz="1200">
              <a:solidFill>
                <a:srgbClr val="B5CEA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5975050" y="2086125"/>
            <a:ext cx="2466600" cy="889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- </a:t>
            </a:r>
            <a:r>
              <a:rPr lang="en-GB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name</a:t>
            </a:r>
            <a:r>
              <a:rPr lang="en-GB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20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xcache-data</a:t>
            </a:r>
            <a:endParaRPr sz="120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GB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hostPath</a:t>
            </a:r>
            <a:r>
              <a:rPr lang="en-GB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20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</a:t>
            </a:r>
            <a:r>
              <a:rPr lang="en-GB" sz="120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path</a:t>
            </a:r>
            <a:r>
              <a:rPr lang="en-GB" sz="120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20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/scratch</a:t>
            </a:r>
            <a:endParaRPr sz="120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98" name="Google Shape;98;p18"/>
          <p:cNvCxnSpPr>
            <a:endCxn id="96" idx="1"/>
          </p:cNvCxnSpPr>
          <p:nvPr/>
        </p:nvCxnSpPr>
        <p:spPr>
          <a:xfrm>
            <a:off x="3716275" y="3743175"/>
            <a:ext cx="2258700" cy="567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9" name="Google Shape;99;p18"/>
          <p:cNvCxnSpPr>
            <a:endCxn id="97" idx="1"/>
          </p:cNvCxnSpPr>
          <p:nvPr/>
        </p:nvCxnSpPr>
        <p:spPr>
          <a:xfrm flipH="1" rot="10800000">
            <a:off x="4559350" y="2531025"/>
            <a:ext cx="1415700" cy="7044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0" name="Google Shape;100;p18"/>
          <p:cNvSpPr txBox="1"/>
          <p:nvPr/>
        </p:nvSpPr>
        <p:spPr>
          <a:xfrm>
            <a:off x="5943600" y="533400"/>
            <a:ext cx="2847900" cy="137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tolerations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-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key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"special"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operator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"Exists"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value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true</a:t>
            </a:r>
            <a:endParaRPr sz="1050">
              <a:solidFill>
                <a:srgbClr val="569CD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effect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PreferNoSchedule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101" name="Google Shape;101;p18"/>
          <p:cNvCxnSpPr>
            <a:endCxn id="100" idx="1"/>
          </p:cNvCxnSpPr>
          <p:nvPr/>
        </p:nvCxnSpPr>
        <p:spPr>
          <a:xfrm flipH="1" rot="10800000">
            <a:off x="4875300" y="1222500"/>
            <a:ext cx="1068300" cy="1591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2" name="Google Shape;102;p18"/>
          <p:cNvSpPr txBox="1"/>
          <p:nvPr/>
        </p:nvSpPr>
        <p:spPr>
          <a:xfrm>
            <a:off x="1320000" y="4805175"/>
            <a:ext cx="76110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52400" marR="152400" rtl="0" algn="l">
              <a:lnSpc>
                <a:spcPct val="14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en-GB" sz="12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*  </a:t>
            </a:r>
            <a:r>
              <a:rPr b="1" lang="en-GB" sz="12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kubectl taint nodes "xcache nodename" special=true:PreferNoSchedule</a:t>
            </a:r>
            <a:endParaRPr b="1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/>
          <p:nvPr>
            <p:ph type="title"/>
          </p:nvPr>
        </p:nvSpPr>
        <p:spPr>
          <a:xfrm>
            <a:off x="387900" y="3490271"/>
            <a:ext cx="8368200" cy="261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Stress test - k8s deployment</a:t>
            </a:r>
            <a:endParaRPr/>
          </a:p>
        </p:txBody>
      </p:sp>
      <p:sp>
        <p:nvSpPr>
          <p:cNvPr id="108" name="Google Shape;108;p19"/>
          <p:cNvSpPr txBox="1"/>
          <p:nvPr>
            <p:ph idx="1" type="body"/>
          </p:nvPr>
        </p:nvSpPr>
        <p:spPr>
          <a:xfrm>
            <a:off x="387900" y="3882683"/>
            <a:ext cx="8368200" cy="117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Used to stress test any xcache instance and report about results.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Uses the same image, same secrets, just runs different code. </a:t>
            </a:r>
            <a:endParaRPr/>
          </a:p>
        </p:txBody>
      </p:sp>
      <p:sp>
        <p:nvSpPr>
          <p:cNvPr id="109" name="Google Shape;109;p19"/>
          <p:cNvSpPr txBox="1"/>
          <p:nvPr/>
        </p:nvSpPr>
        <p:spPr>
          <a:xfrm>
            <a:off x="5612850" y="457200"/>
            <a:ext cx="2988300" cy="231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type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NodePort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ports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-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protocol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TCP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name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xrootd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port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1094</a:t>
            </a:r>
            <a:endParaRPr sz="1050">
              <a:solidFill>
                <a:srgbClr val="B5CEA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targetPort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1094</a:t>
            </a:r>
            <a:endParaRPr sz="1050">
              <a:solidFill>
                <a:srgbClr val="B5CEA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nodePort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31094</a:t>
            </a:r>
            <a:endParaRPr sz="1050">
              <a:solidFill>
                <a:srgbClr val="B5CEA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externalIPs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- </a:t>
            </a:r>
            <a:r>
              <a:rPr lang="en-GB" sz="105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192.170.227.151</a:t>
            </a:r>
            <a:endParaRPr sz="1050">
              <a:solidFill>
                <a:srgbClr val="B5CEA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0" name="Google Shape;110;p19"/>
          <p:cNvSpPr txBox="1"/>
          <p:nvPr/>
        </p:nvSpPr>
        <p:spPr>
          <a:xfrm>
            <a:off x="381000" y="914400"/>
            <a:ext cx="4999800" cy="1501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Service is a NodePort.  IP is fixed.</a:t>
            </a:r>
            <a:endParaRPr/>
          </a:p>
        </p:txBody>
      </p:sp>
      <p:cxnSp>
        <p:nvCxnSpPr>
          <p:cNvPr id="111" name="Google Shape;111;p19"/>
          <p:cNvCxnSpPr>
            <a:endCxn id="109" idx="1"/>
          </p:cNvCxnSpPr>
          <p:nvPr/>
        </p:nvCxnSpPr>
        <p:spPr>
          <a:xfrm>
            <a:off x="3697050" y="1549800"/>
            <a:ext cx="1915800" cy="654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Helm chart</a:t>
            </a:r>
            <a:endParaRPr/>
          </a:p>
        </p:txBody>
      </p:sp>
      <p:sp>
        <p:nvSpPr>
          <p:cNvPr id="117" name="Google Shape;117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Maybe an overkill for app this simple, but required by slate and makes config more readable. Basically replaced values with placeholders like this: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2825575" y="2323675"/>
            <a:ext cx="5766000" cy="2312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containers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-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name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{{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.Chart.Name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}}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image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"{{ .Values.image.repository }}:{{ .Values.image.tag }}"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imagePullPolicy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{{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.Values.image.pullPolicy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}}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env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 -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name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XC_SPACE_HIGH_WM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  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value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"{{ .Values.XCacheConfig.HighWaterMark }}"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 -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name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XC_SPACE_LOW_WM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         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value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"{{ .Values.XCacheConfig.LowWaterMark }}"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Helm values</a:t>
            </a:r>
            <a:endParaRPr/>
          </a:p>
        </p:txBody>
      </p:sp>
      <p:sp>
        <p:nvSpPr>
          <p:cNvPr id="124" name="Google Shape;124;p21"/>
          <p:cNvSpPr txBox="1"/>
          <p:nvPr>
            <p:ph idx="1" type="body"/>
          </p:nvPr>
        </p:nvSpPr>
        <p:spPr>
          <a:xfrm>
            <a:off x="387900" y="1489825"/>
            <a:ext cx="33285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Clean and with a lot of comments (not shown here).</a:t>
            </a:r>
            <a:endParaRPr/>
          </a:p>
        </p:txBody>
      </p:sp>
      <p:sp>
        <p:nvSpPr>
          <p:cNvPr id="125" name="Google Shape;125;p21"/>
          <p:cNvSpPr txBox="1"/>
          <p:nvPr/>
        </p:nvSpPr>
        <p:spPr>
          <a:xfrm>
            <a:off x="4536900" y="103450"/>
            <a:ext cx="4251300" cy="4932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Instance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global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Service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050">
              <a:solidFill>
                <a:srgbClr val="6A995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Port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1094</a:t>
            </a:r>
            <a:endParaRPr sz="1050">
              <a:solidFill>
                <a:srgbClr val="6A995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ExternalIP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192.170.227.151</a:t>
            </a:r>
            <a:endParaRPr sz="1050">
              <a:solidFill>
                <a:srgbClr val="B5CEA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SiteConfig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Name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MWT2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AGISprotocolID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433</a:t>
            </a:r>
            <a:endParaRPr sz="1050">
              <a:solidFill>
                <a:srgbClr val="B5CEA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Monitoring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Collector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http://uct2-collectd.mwt2.org:8080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XCacheConfig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050">
              <a:solidFill>
                <a:srgbClr val="6A995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CacheDirectory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/scratch</a:t>
            </a:r>
            <a:endParaRPr sz="1050">
              <a:solidFill>
                <a:srgbClr val="6A995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HighWaterMark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0.95</a:t>
            </a:r>
            <a:endParaRPr sz="1050">
              <a:solidFill>
                <a:srgbClr val="B5CEA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LowWaterMark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0.90</a:t>
            </a:r>
            <a:endParaRPr sz="1050">
              <a:solidFill>
                <a:srgbClr val="6A995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RamSize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16g</a:t>
            </a:r>
            <a:endParaRPr sz="1050">
              <a:solidFill>
                <a:srgbClr val="6A995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BlockSize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1M</a:t>
            </a:r>
            <a:endParaRPr sz="1050">
              <a:solidFill>
                <a:srgbClr val="6A995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Prefetch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B5CEA8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endParaRPr sz="1050">
              <a:solidFill>
                <a:srgbClr val="6A995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CertSecret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xcache-cert-secret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image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050">
              <a:solidFill>
                <a:srgbClr val="D4D4D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repository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slateci/xcache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tag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latest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050">
                <a:solidFill>
                  <a:srgbClr val="569CD6"/>
                </a:solidFill>
                <a:latin typeface="Consolas"/>
                <a:ea typeface="Consolas"/>
                <a:cs typeface="Consolas"/>
                <a:sym typeface="Consolas"/>
              </a:rPr>
              <a:t>pullPolicy</a:t>
            </a:r>
            <a:r>
              <a:rPr lang="en-GB" sz="1050">
                <a:solidFill>
                  <a:srgbClr val="D4D4D4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-GB" sz="1050">
                <a:solidFill>
                  <a:srgbClr val="CE9178"/>
                </a:solidFill>
                <a:latin typeface="Consolas"/>
                <a:ea typeface="Consolas"/>
                <a:cs typeface="Consolas"/>
                <a:sym typeface="Consolas"/>
              </a:rPr>
              <a:t>IfNotPresent</a:t>
            </a:r>
            <a:endParaRPr sz="1050">
              <a:solidFill>
                <a:srgbClr val="CE9178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