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613" r:id="rId4"/>
    <p:sldId id="614" r:id="rId5"/>
    <p:sldId id="259" r:id="rId6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pyru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pyru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pyru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pyru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pyru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pyru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pyru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pyru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pyru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92"/>
  </p:normalViewPr>
  <p:slideViewPr>
    <p:cSldViewPr snapToGrid="0" snapToObjects="1">
      <p:cViewPr varScale="1">
        <p:scale>
          <a:sx n="100" d="100"/>
          <a:sy n="100" d="100"/>
        </p:scale>
        <p:origin x="21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D8211-FAEF-264E-82BA-4A9071B8AB99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AC96C-6AC2-A94B-B7ED-498E4355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925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0BB4B-7210-CE47-B58C-A1967974215E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8" y="3475038"/>
            <a:ext cx="7680325" cy="32908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B8F9D-A206-5B44-AB46-15D45222C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04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0EEE620-EE62-7C49-B5CF-A2EC2021EC39}" type="datetime1">
              <a:rPr lang="en-US" smtClean="0"/>
              <a:t>11/30/18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  <a:p>
            <a:endParaRPr lang="en-US" dirty="0"/>
          </a:p>
          <a:p>
            <a:fld id="{01A0B35B-92FC-4436-A986-B881E1E75555}" type="slidenum">
              <a:rPr lang="en-US" smtClean="0">
                <a:latin typeface="+mj-lt"/>
              </a:rPr>
              <a:pPr/>
              <a:t>‹#›</a:t>
            </a:fld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DCB9228-F74B-4A45-BF40-1509403E56C2}" type="datetime1">
              <a:rPr lang="en-US" smtClean="0"/>
              <a:t>11/30/18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  <a:p>
            <a:fld id="{01A0B35B-92FC-4436-A986-B881E1E75555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Edit Master text styles</a:t>
            </a:r>
          </a:p>
          <a:p>
            <a:pPr marL="256032" marR="0" lvl="1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Second level</a:t>
            </a:r>
          </a:p>
          <a:p>
            <a:pPr marL="256032" marR="0" lvl="2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Third level</a:t>
            </a:r>
          </a:p>
          <a:p>
            <a:pPr marL="256032" marR="0" lvl="3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Fourth level</a:t>
            </a:r>
          </a:p>
          <a:p>
            <a:pPr marL="256032" marR="0" lvl="4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E7C65CA-9574-A442-8779-303AB663CC9F}" type="datetime1">
              <a:rPr lang="en-US" smtClean="0"/>
              <a:t>11/30/18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  <a:p>
            <a:fld id="{01A0B35B-92FC-4436-A986-B881E1E75555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3F66C95-12C9-564B-BD90-AB80DE195325}" type="datetime1">
              <a:rPr lang="en-US" smtClean="0"/>
              <a:t>11/30/18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fld id="{3BA15A8C-074D-4538-9F00-2FB86F4CAC9A}" type="slidenum">
              <a:rPr lang="en-US" smtClean="0">
                <a:latin typeface="+mn-lt"/>
              </a:rPr>
              <a:pPr/>
              <a:t>‹#›</a:t>
            </a:fld>
            <a:endParaRPr lang="en-US" sz="10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96D5E04-F7E8-C840-99C1-97A0BAEBA8AE}" type="datetime1">
              <a:rPr lang="en-US" smtClean="0"/>
              <a:t>11/30/18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fld id="{3BA15A8C-074D-4538-9F00-2FB86F4CAC9A}" type="slidenum">
              <a:rPr lang="en-US" smtClean="0">
                <a:latin typeface="+mn-lt"/>
              </a:rPr>
              <a:pPr/>
              <a:t>‹#›</a:t>
            </a:fld>
            <a:endParaRPr lang="en-US" sz="10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3B11BA-84A6-6D49-87D0-5A852778CB1B}" type="datetime1">
              <a:rPr lang="en-US" smtClean="0"/>
              <a:t>11/30/18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fld id="{3BA15A8C-074D-4538-9F00-2FB86F4CAC9A}" type="slidenum">
              <a:rPr lang="en-US" smtClean="0">
                <a:latin typeface="+mn-lt"/>
              </a:rPr>
              <a:pPr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7EEDA8F-C02D-E847-B702-0E06B22E5475}" type="datetime1">
              <a:rPr lang="en-US" smtClean="0"/>
              <a:t>11/30/18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fld id="{3BA15A8C-074D-4538-9F00-2FB86F4CAC9A}" type="slidenum">
              <a:rPr lang="en-US" smtClean="0">
                <a:latin typeface="+mn-lt"/>
              </a:rPr>
              <a:pPr/>
              <a:t>‹#›</a:t>
            </a:fld>
            <a:endParaRPr lang="en-US" sz="10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2F969A-BF0B-0644-A6DF-E48A1D9C3409}" type="datetime1">
              <a:rPr lang="en-US" smtClean="0"/>
              <a:t>11/30/18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5E4570-D6F6-43C8-A4F7-30C0A76FD776}" type="slidenum">
              <a:rPr lang="en-US" smtClean="0">
                <a:latin typeface="+mn-lt"/>
              </a:rPr>
              <a:pPr/>
              <a:t>‹#›</a:t>
            </a:fld>
            <a:endParaRPr lang="en-US">
              <a:latin typeface="+mn-lt"/>
            </a:endParaRPr>
          </a:p>
          <a:p>
            <a:endParaRPr lang="en-US"/>
          </a:p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xfrm>
            <a:off x="202420" y="168275"/>
            <a:ext cx="8695583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405620" y="1487897"/>
            <a:ext cx="8695582" cy="5083495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Clr>
                <a:srgbClr val="50505F"/>
              </a:buClr>
              <a:buChar char="•"/>
              <a:defRPr sz="1950">
                <a:solidFill>
                  <a:srgbClr val="404040"/>
                </a:solidFill>
                <a:uFill>
                  <a:solidFill>
                    <a:srgbClr val="595959"/>
                  </a:solidFill>
                </a:uFill>
              </a:defRPr>
            </a:lvl1pPr>
            <a:lvl2pPr marL="342900" indent="-171450">
              <a:buChar char="-"/>
              <a:defRPr sz="1650">
                <a:solidFill>
                  <a:srgbClr val="404040"/>
                </a:solidFill>
                <a:uFill>
                  <a:solidFill>
                    <a:srgbClr val="595959"/>
                  </a:solidFill>
                </a:uFill>
              </a:defRPr>
            </a:lvl2pPr>
            <a:lvl3pPr marL="514350" indent="-171450">
              <a:defRPr sz="1500">
                <a:solidFill>
                  <a:srgbClr val="404040"/>
                </a:solidFill>
                <a:uFill>
                  <a:solidFill>
                    <a:srgbClr val="595959"/>
                  </a:solidFill>
                </a:uFill>
              </a:defRPr>
            </a:lvl3pPr>
            <a:lvl4pPr marL="685800" indent="-171450">
              <a:buChar char="-"/>
              <a:defRPr sz="1350">
                <a:solidFill>
                  <a:srgbClr val="404040"/>
                </a:solidFill>
                <a:uFill>
                  <a:solidFill>
                    <a:srgbClr val="595959"/>
                  </a:solidFill>
                </a:uFill>
              </a:defRPr>
            </a:lvl4pPr>
            <a:lvl5pPr marL="857250" indent="-171450">
              <a:buClr>
                <a:srgbClr val="50505F"/>
              </a:buClr>
              <a:buChar char="•"/>
              <a:defRPr>
                <a:solidFill>
                  <a:srgbClr val="404040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02420" y="6496050"/>
            <a:ext cx="335757" cy="18415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8434" y="6200973"/>
            <a:ext cx="8695583" cy="287738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8" name="Table"/>
          <p:cNvGraphicFramePr/>
          <p:nvPr/>
        </p:nvGraphicFramePr>
        <p:xfrm>
          <a:off x="1346656" y="3876609"/>
          <a:ext cx="4451803" cy="306070"/>
        </p:xfrm>
        <a:graphic>
          <a:graphicData uri="http://schemas.openxmlformats.org/drawingml/2006/table">
            <a:tbl>
              <a:tblPr/>
              <a:tblGrid>
                <a:gridCol w="4451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07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defRPr sz="2400" b="0" i="0">
                          <a:solidFill>
                            <a:schemeClr val="accent1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  <a:endParaRPr sz="1200"/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72428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9D82A88-C6FC-8343-9605-D50DFC601577}" type="datetime1">
              <a:rPr lang="en-US" smtClean="0"/>
              <a:t>11/30/18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fld id="{3BA15A8C-074D-4538-9F00-2FB86F4CAC9A}" type="slidenum">
              <a:rPr lang="en-US" smtClean="0">
                <a:latin typeface="+mn-lt"/>
              </a:rPr>
              <a:pPr/>
              <a:t>‹#›</a:t>
            </a:fld>
            <a:endParaRPr lang="en-US" sz="1050" dirty="0">
              <a:latin typeface="+mn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770299" y="6506136"/>
            <a:ext cx="1101070" cy="2204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0" i="0" dirty="0">
                <a:solidFill>
                  <a:schemeClr val="tx1"/>
                </a:solidFill>
                <a:latin typeface="Baskerville SemiBold"/>
                <a:cs typeface="Baskerville SemiBold"/>
              </a:rPr>
              <a:t>Oregon State University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DUNE Computing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Heidi Schellman, Oregon State University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FF2E-D26C-7D4A-BC09-B8738134B069}" type="datetime1">
              <a:rPr lang="en-US" smtClean="0"/>
              <a:t>11/30/18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4570-D6F6-43C8-A4F7-30C0A76FD776}" type="slidenum">
              <a:rPr lang="en-US" smtClean="0">
                <a:latin typeface="+mn-lt"/>
              </a:rPr>
              <a:pPr/>
              <a:t>1</a:t>
            </a:fld>
            <a:endParaRPr lang="en-US">
              <a:latin typeface="+mn-lt"/>
            </a:endParaRP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22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Processing with v07_08_00_04 is almost done</a:t>
            </a:r>
          </a:p>
          <a:p>
            <a:r>
              <a:rPr lang="en-US" dirty="0"/>
              <a:t>Warnings – some duplicates and some files were done with v07_08_00_03 which has incomplete e beam info. </a:t>
            </a:r>
          </a:p>
          <a:p>
            <a:pPr marL="0" indent="0">
              <a:buNone/>
            </a:pPr>
            <a:r>
              <a:rPr lang="en-US" dirty="0" err="1"/>
              <a:t>samweb</a:t>
            </a:r>
            <a:r>
              <a:rPr lang="en-US" dirty="0"/>
              <a:t> list-files "</a:t>
            </a:r>
            <a:r>
              <a:rPr lang="en-US" dirty="0" err="1"/>
              <a:t>run_type</a:t>
            </a:r>
            <a:r>
              <a:rPr lang="en-US" dirty="0"/>
              <a:t> </a:t>
            </a:r>
            <a:r>
              <a:rPr lang="en-US" dirty="0" err="1"/>
              <a:t>protodune-sp</a:t>
            </a:r>
            <a:r>
              <a:rPr lang="en-US" dirty="0"/>
              <a:t> and </a:t>
            </a:r>
            <a:r>
              <a:rPr lang="en-US" dirty="0" err="1"/>
              <a:t>data_quality.online_good_run_list</a:t>
            </a:r>
            <a:r>
              <a:rPr lang="en-US" dirty="0"/>
              <a:t> 1 and </a:t>
            </a:r>
            <a:r>
              <a:rPr lang="en-US" dirty="0" err="1"/>
              <a:t>data_tier</a:t>
            </a:r>
            <a:r>
              <a:rPr lang="en-US" dirty="0"/>
              <a:t> raw " --summary</a:t>
            </a:r>
          </a:p>
          <a:p>
            <a:pPr marL="0" indent="0">
              <a:buNone/>
            </a:pPr>
            <a:r>
              <a:rPr lang="en-US" dirty="0"/>
              <a:t>File count: 62322</a:t>
            </a:r>
          </a:p>
          <a:p>
            <a:pPr marL="0" indent="0">
              <a:buNone/>
            </a:pPr>
            <a:r>
              <a:rPr lang="en-US" dirty="0"/>
              <a:t>Total size: 509,599,300,319,977</a:t>
            </a:r>
          </a:p>
          <a:p>
            <a:pPr marL="0" indent="0">
              <a:buNone/>
            </a:pPr>
            <a:r>
              <a:rPr lang="en-US" dirty="0"/>
              <a:t>Event count: 7920209</a:t>
            </a:r>
          </a:p>
          <a:p>
            <a:pPr marL="0" indent="0">
              <a:buNone/>
            </a:pPr>
            <a:r>
              <a:rPr lang="en-US" dirty="0" err="1"/>
              <a:t>samweb</a:t>
            </a:r>
            <a:r>
              <a:rPr lang="en-US" dirty="0"/>
              <a:t> list-files "</a:t>
            </a:r>
            <a:r>
              <a:rPr lang="en-US" dirty="0" err="1"/>
              <a:t>run_type</a:t>
            </a:r>
            <a:r>
              <a:rPr lang="en-US" dirty="0"/>
              <a:t> </a:t>
            </a:r>
            <a:r>
              <a:rPr lang="en-US" dirty="0" err="1"/>
              <a:t>protodune-sp</a:t>
            </a:r>
            <a:r>
              <a:rPr lang="en-US" dirty="0"/>
              <a:t> and </a:t>
            </a:r>
            <a:r>
              <a:rPr lang="en-US" dirty="0" err="1"/>
              <a:t>data_quality.online_good_run_list</a:t>
            </a:r>
            <a:r>
              <a:rPr lang="en-US" dirty="0"/>
              <a:t> 1 and </a:t>
            </a:r>
            <a:r>
              <a:rPr lang="en-US" dirty="0" err="1"/>
              <a:t>data_tier</a:t>
            </a:r>
            <a:r>
              <a:rPr lang="en-US" dirty="0"/>
              <a:t> full-reconstructed and version v07_08_00_%" --summary</a:t>
            </a:r>
          </a:p>
          <a:p>
            <a:pPr marL="0" indent="0">
              <a:buNone/>
            </a:pPr>
            <a:r>
              <a:rPr lang="en-US" dirty="0"/>
              <a:t>File count: 62566</a:t>
            </a:r>
          </a:p>
          <a:p>
            <a:pPr marL="0" indent="0">
              <a:buNone/>
            </a:pPr>
            <a:r>
              <a:rPr lang="en-US" dirty="0"/>
              <a:t>Total size: 1,044,574,293,215,059</a:t>
            </a:r>
          </a:p>
          <a:p>
            <a:pPr marL="0" indent="0">
              <a:buNone/>
            </a:pPr>
            <a:r>
              <a:rPr lang="en-US" dirty="0"/>
              <a:t>Event count: 7940505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C2F969A-BF0B-0644-A6DF-E48A1D9C3409}" type="datetime1">
              <a:rPr lang="en-US" smtClean="0"/>
              <a:t>11/30/18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5E4570-D6F6-43C8-A4F7-30C0A76FD776}" type="slidenum">
              <a:rPr lang="en-US" smtClean="0">
                <a:latin typeface="+mn-lt"/>
              </a:rPr>
              <a:pPr/>
              <a:t>2</a:t>
            </a:fld>
            <a:endParaRPr lang="en-US">
              <a:latin typeface="+mn-lt"/>
            </a:endParaRP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74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E3710-7B64-0A48-8B93-55523841C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Worldwide contributions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FF74B6-FFD7-C34B-ACB6-B17067D88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52574" y="744348"/>
            <a:ext cx="4148795" cy="3178743"/>
          </a:xfrm>
        </p:spPr>
        <p:txBody>
          <a:bodyPr/>
          <a:lstStyle/>
          <a:p>
            <a:r>
              <a:rPr lang="en-US" dirty="0"/>
              <a:t>Location of grid jobs in November</a:t>
            </a:r>
          </a:p>
          <a:p>
            <a:r>
              <a:rPr lang="en-US" dirty="0"/>
              <a:t>A total of ~250,000 reconstruction and simulation jobs were run. </a:t>
            </a:r>
          </a:p>
          <a:p>
            <a:r>
              <a:rPr lang="en-US" dirty="0"/>
              <a:t>60% were external to the dedicated resources at FNAL</a:t>
            </a:r>
          </a:p>
          <a:p>
            <a:endParaRPr lang="en-US" dirty="0"/>
          </a:p>
        </p:txBody>
      </p:sp>
      <p:pic>
        <p:nvPicPr>
          <p:cNvPr id="1025" name="Picture 1" descr="/var/folders/pd/7wc4sw_n3t381mwknqqdyr3w0000gr/T/com.microsoft.Powerpoint/WebArchiveCopyPasteTempFiles/p39773">
            <a:extLst>
              <a:ext uri="{FF2B5EF4-FFF2-40B4-BE49-F238E27FC236}">
                <a16:creationId xmlns:a16="http://schemas.microsoft.com/office/drawing/2014/main" id="{8DC42C56-A8BF-1940-A2E9-DF3810A16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69" y="2333719"/>
            <a:ext cx="5641731" cy="4374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42433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B8271BB-DA45-084D-94CD-32793A816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data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7C0A14-1C17-094B-902C-CF520FC9299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Look on dune-</a:t>
            </a:r>
            <a:r>
              <a:rPr lang="en-US" dirty="0" err="1"/>
              <a:t>data.fnal.gov</a:t>
            </a:r>
            <a:r>
              <a:rPr lang="en-US" dirty="0"/>
              <a:t>  for sim</a:t>
            </a:r>
          </a:p>
          <a:p>
            <a:r>
              <a:rPr lang="en-US" dirty="0"/>
              <a:t>setup </a:t>
            </a:r>
            <a:r>
              <a:rPr lang="en-US" dirty="0" err="1"/>
              <a:t>sam_web_client</a:t>
            </a:r>
            <a:r>
              <a:rPr lang="en-US" dirty="0"/>
              <a:t> –t</a:t>
            </a:r>
          </a:p>
          <a:p>
            <a:r>
              <a:rPr lang="en-US" dirty="0" err="1"/>
              <a:t>Samweb</a:t>
            </a:r>
            <a:r>
              <a:rPr lang="en-US" dirty="0"/>
              <a:t> list-data-disks  gives location list</a:t>
            </a:r>
          </a:p>
          <a:p>
            <a:pPr marL="0" indent="0">
              <a:buNone/>
            </a:pPr>
            <a:r>
              <a:rPr lang="en-US" dirty="0" err="1"/>
              <a:t>samweb</a:t>
            </a:r>
            <a:r>
              <a:rPr lang="en-US" dirty="0"/>
              <a:t> list-file-locations --dim="</a:t>
            </a:r>
            <a:r>
              <a:rPr lang="en-US" dirty="0" err="1"/>
              <a:t>full_path</a:t>
            </a:r>
            <a:r>
              <a:rPr lang="en-US" dirty="0"/>
              <a:t> </a:t>
            </a:r>
            <a:r>
              <a:rPr lang="en-US" dirty="0" err="1"/>
              <a:t>cern-eos</a:t>
            </a:r>
            <a:r>
              <a:rPr lang="en-US" dirty="0"/>
              <a:t>%  and </a:t>
            </a:r>
            <a:r>
              <a:rPr lang="en-US" dirty="0" err="1"/>
              <a:t>data_tier</a:t>
            </a:r>
            <a:r>
              <a:rPr lang="en-US" dirty="0"/>
              <a:t> full-reconstructed and </a:t>
            </a:r>
            <a:r>
              <a:rPr lang="en-US" dirty="0" err="1"/>
              <a:t>run_number</a:t>
            </a:r>
            <a:r>
              <a:rPr lang="en-US" dirty="0"/>
              <a:t> 5766" --schema=root  </a:t>
            </a:r>
          </a:p>
          <a:p>
            <a:r>
              <a:rPr lang="en-US" dirty="0"/>
              <a:t>lists locations for reconstructed 5766 on </a:t>
            </a:r>
            <a:r>
              <a:rPr lang="en-US" dirty="0" err="1"/>
              <a:t>eos</a:t>
            </a:r>
            <a:endParaRPr lang="en-US" dirty="0"/>
          </a:p>
          <a:p>
            <a:r>
              <a:rPr lang="en-US" dirty="0"/>
              <a:t>Sam dataset definitions for raw and reco:</a:t>
            </a:r>
          </a:p>
          <a:p>
            <a:pPr lvl="1"/>
            <a:r>
              <a:rPr lang="en-US" dirty="0"/>
              <a:t>runset-5432-reco-v07_08_00_04-hv-180kV-beam-2GeV-v0</a:t>
            </a:r>
          </a:p>
          <a:p>
            <a:pPr lvl="1"/>
            <a:r>
              <a:rPr lang="en-US" dirty="0"/>
              <a:t>runset-5432-raw-hv-180kV-beam-2GeV-v0</a:t>
            </a:r>
          </a:p>
          <a:p>
            <a:r>
              <a:rPr lang="en-US" dirty="0"/>
              <a:t>These have been generated for all good runs.</a:t>
            </a:r>
          </a:p>
          <a:p>
            <a:endParaRPr lang="en-US" dirty="0"/>
          </a:p>
          <a:p>
            <a:pPr marL="274638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C4951A-926B-4248-BAD5-E062636323E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DCB9228-F74B-4A45-BF40-1509403E56C2}" type="datetime1">
              <a:rPr lang="en-US" smtClean="0"/>
              <a:t>11/30/18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9EA230-72D3-D240-A634-D8DF4722D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/>
          </a:p>
          <a:p>
            <a:fld id="{01A0B35B-92FC-4436-A986-B881E1E75555}" type="slidenum">
              <a:rPr lang="en-US" smtClean="0"/>
              <a:pPr/>
              <a:t>4</a:t>
            </a:fld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26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so good news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Much of this was written to a small (but fast) </a:t>
            </a:r>
            <a:r>
              <a:rPr lang="en-US" dirty="0" err="1"/>
              <a:t>dcache</a:t>
            </a:r>
            <a:r>
              <a:rPr lang="en-US" dirty="0"/>
              <a:t> pool</a:t>
            </a:r>
          </a:p>
          <a:p>
            <a:r>
              <a:rPr lang="en-US" dirty="0"/>
              <a:t>To get a particular run</a:t>
            </a:r>
          </a:p>
          <a:p>
            <a:pPr marL="0" indent="0">
              <a:buNone/>
            </a:pPr>
            <a:r>
              <a:rPr lang="en-US" dirty="0" err="1"/>
              <a:t>nohup</a:t>
            </a:r>
            <a:r>
              <a:rPr lang="en-US" dirty="0"/>
              <a:t> </a:t>
            </a:r>
            <a:r>
              <a:rPr lang="en-US" dirty="0" err="1"/>
              <a:t>samweb</a:t>
            </a:r>
            <a:r>
              <a:rPr lang="en-US" dirty="0"/>
              <a:t> </a:t>
            </a:r>
            <a:r>
              <a:rPr lang="en-US" dirty="0" err="1"/>
              <a:t>prestage</a:t>
            </a:r>
            <a:r>
              <a:rPr lang="en-US" dirty="0"/>
              <a:t>-dataset --</a:t>
            </a:r>
            <a:r>
              <a:rPr lang="en-US" dirty="0" err="1"/>
              <a:t>defname</a:t>
            </a:r>
            <a:r>
              <a:rPr lang="en-US" dirty="0"/>
              <a:t>=runset-5432-reco-v07_08_00_04-hv-180kV-beam-2GeV-v0 --parallel=5 &amp;</a:t>
            </a:r>
          </a:p>
          <a:p>
            <a:pPr marL="0" indent="0">
              <a:buNone/>
            </a:pPr>
            <a:r>
              <a:rPr lang="en-US" dirty="0"/>
              <a:t>To check on </a:t>
            </a:r>
            <a:r>
              <a:rPr lang="en-US" dirty="0" err="1"/>
              <a:t>prestage</a:t>
            </a:r>
            <a:r>
              <a:rPr lang="en-US" dirty="0"/>
              <a:t> status</a:t>
            </a:r>
          </a:p>
          <a:p>
            <a:pPr marL="0" indent="0">
              <a:buNone/>
            </a:pPr>
            <a:r>
              <a:rPr lang="en-US" dirty="0"/>
              <a:t>Need very recent </a:t>
            </a:r>
            <a:r>
              <a:rPr lang="en-US" dirty="0" err="1"/>
              <a:t>duneutils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cache-</a:t>
            </a:r>
            <a:r>
              <a:rPr lang="en-US" dirty="0" err="1"/>
              <a:t>state.py</a:t>
            </a:r>
            <a:r>
              <a:rPr lang="en-US" dirty="0"/>
              <a:t> –d Dataset    # or –q dimensions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DCB9228-F74B-4A45-BF40-1509403E56C2}" type="datetime1">
              <a:rPr lang="en-US" smtClean="0"/>
              <a:t>11/30/18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4FE059-140A-438A-8EDA-29F03401E607}" type="slidenum">
              <a:rPr lang="en-US" smtClean="0"/>
              <a:pPr/>
              <a:t>5</a:t>
            </a:fld>
            <a:endParaRPr lang="en-US"/>
          </a:p>
          <a:p>
            <a:fld id="{01A0B35B-92FC-4436-A986-B881E1E75555}" type="slidenum">
              <a:rPr lang="en-US" smtClean="0"/>
              <a:pPr/>
              <a:t>5</a:t>
            </a:fld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824457"/>
      </p:ext>
    </p:extLst>
  </p:cSld>
  <p:clrMapOvr>
    <a:masterClrMapping/>
  </p:clrMapOvr>
</p:sld>
</file>

<file path=ppt/theme/theme1.xml><?xml version="1.0" encoding="utf-8"?>
<a:theme xmlns:a="http://schemas.openxmlformats.org/drawingml/2006/main" name="DU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_Template" id="{50D38FC7-D0FB-4342-87F3-CEEFEFA75ECF}" vid="{C0BCEEF5-1009-C242-AFE8-975740A170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</Template>
  <TotalTime>20</TotalTime>
  <Words>245</Words>
  <Application>Microsoft Macintosh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Baskerville SemiBold</vt:lpstr>
      <vt:lpstr>Calibri</vt:lpstr>
      <vt:lpstr>Geneva</vt:lpstr>
      <vt:lpstr>Helvetica</vt:lpstr>
      <vt:lpstr>Lucida Grande</vt:lpstr>
      <vt:lpstr>Papyrus</vt:lpstr>
      <vt:lpstr>DUNE</vt:lpstr>
      <vt:lpstr>DUNE Computing Meeting</vt:lpstr>
      <vt:lpstr>Updates</vt:lpstr>
      <vt:lpstr>Worldwide contributions</vt:lpstr>
      <vt:lpstr>Accessing data</vt:lpstr>
      <vt:lpstr>Not so good news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Computing Meeting</dc:title>
  <dc:creator>Microsoft Office User</dc:creator>
  <cp:lastModifiedBy>Microsoft Office User</cp:lastModifiedBy>
  <cp:revision>4</cp:revision>
  <cp:lastPrinted>2018-11-30T14:50:48Z</cp:lastPrinted>
  <dcterms:created xsi:type="dcterms:W3CDTF">2018-11-30T14:30:05Z</dcterms:created>
  <dcterms:modified xsi:type="dcterms:W3CDTF">2018-11-30T14:51:04Z</dcterms:modified>
</cp:coreProperties>
</file>