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5" r:id="rId1"/>
    <p:sldMasterId id="2147483876" r:id="rId2"/>
    <p:sldMasterId id="2147483882" r:id="rId3"/>
    <p:sldMasterId id="2147483890" r:id="rId4"/>
    <p:sldMasterId id="2147483896" r:id="rId5"/>
    <p:sldMasterId id="2147483912" r:id="rId6"/>
    <p:sldMasterId id="2147483921" r:id="rId7"/>
    <p:sldMasterId id="2147483926" r:id="rId8"/>
    <p:sldMasterId id="2147483940" r:id="rId9"/>
    <p:sldMasterId id="2147483945" r:id="rId10"/>
    <p:sldMasterId id="2147483951" r:id="rId11"/>
    <p:sldMasterId id="2147483957" r:id="rId12"/>
    <p:sldMasterId id="2147483964" r:id="rId13"/>
    <p:sldMasterId id="2147483970" r:id="rId14"/>
  </p:sldMasterIdLst>
  <p:notesMasterIdLst>
    <p:notesMasterId r:id="rId39"/>
  </p:notesMasterIdLst>
  <p:sldIdLst>
    <p:sldId id="344" r:id="rId15"/>
    <p:sldId id="1891" r:id="rId16"/>
    <p:sldId id="1892" r:id="rId17"/>
    <p:sldId id="1894" r:id="rId18"/>
    <p:sldId id="1897" r:id="rId19"/>
    <p:sldId id="1910" r:id="rId20"/>
    <p:sldId id="1915" r:id="rId21"/>
    <p:sldId id="1916" r:id="rId22"/>
    <p:sldId id="1917" r:id="rId23"/>
    <p:sldId id="1904" r:id="rId24"/>
    <p:sldId id="1909" r:id="rId25"/>
    <p:sldId id="1908" r:id="rId26"/>
    <p:sldId id="1907" r:id="rId27"/>
    <p:sldId id="1905" r:id="rId28"/>
    <p:sldId id="1906" r:id="rId29"/>
    <p:sldId id="1919" r:id="rId30"/>
    <p:sldId id="1898" r:id="rId31"/>
    <p:sldId id="1899" r:id="rId32"/>
    <p:sldId id="1900" r:id="rId33"/>
    <p:sldId id="1918" r:id="rId34"/>
    <p:sldId id="1901" r:id="rId35"/>
    <p:sldId id="1914" r:id="rId36"/>
    <p:sldId id="1902" r:id="rId37"/>
    <p:sldId id="1913" r:id="rId3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C7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1" autoAdjust="0"/>
    <p:restoredTop sz="94728" autoAdjust="0"/>
  </p:normalViewPr>
  <p:slideViewPr>
    <p:cSldViewPr snapToGrid="0">
      <p:cViewPr varScale="1">
        <p:scale>
          <a:sx n="91" d="100"/>
          <a:sy n="91" d="100"/>
        </p:scale>
        <p:origin x="1832" y="176"/>
      </p:cViewPr>
      <p:guideLst/>
    </p:cSldViewPr>
  </p:slideViewPr>
  <p:notesTextViewPr>
    <p:cViewPr>
      <p:scale>
        <a:sx n="1" d="1"/>
        <a:sy n="1" d="1"/>
      </p:scale>
      <p:origin x="0" y="0"/>
    </p:cViewPr>
  </p:notesTextViewPr>
  <p:sorterViewPr>
    <p:cViewPr>
      <p:scale>
        <a:sx n="100" d="100"/>
        <a:sy n="100" d="100"/>
      </p:scale>
      <p:origin x="0" y="-11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87D8E37-E104-49F7-9832-CE3EE24065A3}" type="datetimeFigureOut">
              <a:rPr lang="en-US" smtClean="0"/>
              <a:t>12/16/18</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51D08758-88D7-4612-8A3A-8985CC27DF1B}" type="slidenum">
              <a:rPr lang="en-US" smtClean="0"/>
              <a:t>‹#›</a:t>
            </a:fld>
            <a:endParaRPr lang="en-US"/>
          </a:p>
        </p:txBody>
      </p:sp>
    </p:spTree>
    <p:extLst>
      <p:ext uri="{BB962C8B-B14F-4D97-AF65-F5344CB8AC3E}">
        <p14:creationId xmlns:p14="http://schemas.microsoft.com/office/powerpoint/2010/main" val="91081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2</a:t>
            </a:fld>
            <a:endParaRPr lang="en-US"/>
          </a:p>
        </p:txBody>
      </p:sp>
    </p:spTree>
    <p:extLst>
      <p:ext uri="{BB962C8B-B14F-4D97-AF65-F5344CB8AC3E}">
        <p14:creationId xmlns:p14="http://schemas.microsoft.com/office/powerpoint/2010/main" val="1208426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11</a:t>
            </a:fld>
            <a:endParaRPr lang="en-US"/>
          </a:p>
        </p:txBody>
      </p:sp>
    </p:spTree>
    <p:extLst>
      <p:ext uri="{BB962C8B-B14F-4D97-AF65-F5344CB8AC3E}">
        <p14:creationId xmlns:p14="http://schemas.microsoft.com/office/powerpoint/2010/main" val="305354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12</a:t>
            </a:fld>
            <a:endParaRPr lang="en-US"/>
          </a:p>
        </p:txBody>
      </p:sp>
    </p:spTree>
    <p:extLst>
      <p:ext uri="{BB962C8B-B14F-4D97-AF65-F5344CB8AC3E}">
        <p14:creationId xmlns:p14="http://schemas.microsoft.com/office/powerpoint/2010/main" val="2785783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13</a:t>
            </a:fld>
            <a:endParaRPr lang="en-US"/>
          </a:p>
        </p:txBody>
      </p:sp>
    </p:spTree>
    <p:extLst>
      <p:ext uri="{BB962C8B-B14F-4D97-AF65-F5344CB8AC3E}">
        <p14:creationId xmlns:p14="http://schemas.microsoft.com/office/powerpoint/2010/main" val="804185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14</a:t>
            </a:fld>
            <a:endParaRPr lang="en-US"/>
          </a:p>
        </p:txBody>
      </p:sp>
    </p:spTree>
    <p:extLst>
      <p:ext uri="{BB962C8B-B14F-4D97-AF65-F5344CB8AC3E}">
        <p14:creationId xmlns:p14="http://schemas.microsoft.com/office/powerpoint/2010/main" val="138697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15</a:t>
            </a:fld>
            <a:endParaRPr lang="en-US"/>
          </a:p>
        </p:txBody>
      </p:sp>
    </p:spTree>
    <p:extLst>
      <p:ext uri="{BB962C8B-B14F-4D97-AF65-F5344CB8AC3E}">
        <p14:creationId xmlns:p14="http://schemas.microsoft.com/office/powerpoint/2010/main" val="957358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16</a:t>
            </a:fld>
            <a:endParaRPr lang="en-US"/>
          </a:p>
        </p:txBody>
      </p:sp>
    </p:spTree>
    <p:extLst>
      <p:ext uri="{BB962C8B-B14F-4D97-AF65-F5344CB8AC3E}">
        <p14:creationId xmlns:p14="http://schemas.microsoft.com/office/powerpoint/2010/main" val="4151047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17</a:t>
            </a:fld>
            <a:endParaRPr lang="en-US"/>
          </a:p>
        </p:txBody>
      </p:sp>
    </p:spTree>
    <p:extLst>
      <p:ext uri="{BB962C8B-B14F-4D97-AF65-F5344CB8AC3E}">
        <p14:creationId xmlns:p14="http://schemas.microsoft.com/office/powerpoint/2010/main" val="3168377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18</a:t>
            </a:fld>
            <a:endParaRPr lang="en-US"/>
          </a:p>
        </p:txBody>
      </p:sp>
    </p:spTree>
    <p:extLst>
      <p:ext uri="{BB962C8B-B14F-4D97-AF65-F5344CB8AC3E}">
        <p14:creationId xmlns:p14="http://schemas.microsoft.com/office/powerpoint/2010/main" val="3239420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19</a:t>
            </a:fld>
            <a:endParaRPr lang="en-US"/>
          </a:p>
        </p:txBody>
      </p:sp>
    </p:spTree>
    <p:extLst>
      <p:ext uri="{BB962C8B-B14F-4D97-AF65-F5344CB8AC3E}">
        <p14:creationId xmlns:p14="http://schemas.microsoft.com/office/powerpoint/2010/main" val="265674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20</a:t>
            </a:fld>
            <a:endParaRPr lang="en-US"/>
          </a:p>
        </p:txBody>
      </p:sp>
    </p:spTree>
    <p:extLst>
      <p:ext uri="{BB962C8B-B14F-4D97-AF65-F5344CB8AC3E}">
        <p14:creationId xmlns:p14="http://schemas.microsoft.com/office/powerpoint/2010/main" val="376798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3</a:t>
            </a:fld>
            <a:endParaRPr lang="en-US"/>
          </a:p>
        </p:txBody>
      </p:sp>
    </p:spTree>
    <p:extLst>
      <p:ext uri="{BB962C8B-B14F-4D97-AF65-F5344CB8AC3E}">
        <p14:creationId xmlns:p14="http://schemas.microsoft.com/office/powerpoint/2010/main" val="3010474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21</a:t>
            </a:fld>
            <a:endParaRPr lang="en-US"/>
          </a:p>
        </p:txBody>
      </p:sp>
    </p:spTree>
    <p:extLst>
      <p:ext uri="{BB962C8B-B14F-4D97-AF65-F5344CB8AC3E}">
        <p14:creationId xmlns:p14="http://schemas.microsoft.com/office/powerpoint/2010/main" val="2245228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22</a:t>
            </a:fld>
            <a:endParaRPr lang="en-US"/>
          </a:p>
        </p:txBody>
      </p:sp>
    </p:spTree>
    <p:extLst>
      <p:ext uri="{BB962C8B-B14F-4D97-AF65-F5344CB8AC3E}">
        <p14:creationId xmlns:p14="http://schemas.microsoft.com/office/powerpoint/2010/main" val="3309633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23</a:t>
            </a:fld>
            <a:endParaRPr lang="en-US"/>
          </a:p>
        </p:txBody>
      </p:sp>
    </p:spTree>
    <p:extLst>
      <p:ext uri="{BB962C8B-B14F-4D97-AF65-F5344CB8AC3E}">
        <p14:creationId xmlns:p14="http://schemas.microsoft.com/office/powerpoint/2010/main" val="3127120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D08758-88D7-4612-8A3A-8985CC27DF1B}" type="slidenum">
              <a:rPr lang="en-US" smtClean="0"/>
              <a:t>24</a:t>
            </a:fld>
            <a:endParaRPr lang="en-US"/>
          </a:p>
        </p:txBody>
      </p:sp>
    </p:spTree>
    <p:extLst>
      <p:ext uri="{BB962C8B-B14F-4D97-AF65-F5344CB8AC3E}">
        <p14:creationId xmlns:p14="http://schemas.microsoft.com/office/powerpoint/2010/main" val="312216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4</a:t>
            </a:fld>
            <a:endParaRPr lang="en-US"/>
          </a:p>
        </p:txBody>
      </p:sp>
    </p:spTree>
    <p:extLst>
      <p:ext uri="{BB962C8B-B14F-4D97-AF65-F5344CB8AC3E}">
        <p14:creationId xmlns:p14="http://schemas.microsoft.com/office/powerpoint/2010/main" val="120840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5</a:t>
            </a:fld>
            <a:endParaRPr lang="en-US"/>
          </a:p>
        </p:txBody>
      </p:sp>
    </p:spTree>
    <p:extLst>
      <p:ext uri="{BB962C8B-B14F-4D97-AF65-F5344CB8AC3E}">
        <p14:creationId xmlns:p14="http://schemas.microsoft.com/office/powerpoint/2010/main" val="283408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6</a:t>
            </a:fld>
            <a:endParaRPr lang="en-US"/>
          </a:p>
        </p:txBody>
      </p:sp>
    </p:spTree>
    <p:extLst>
      <p:ext uri="{BB962C8B-B14F-4D97-AF65-F5344CB8AC3E}">
        <p14:creationId xmlns:p14="http://schemas.microsoft.com/office/powerpoint/2010/main" val="406603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LBNC --&gt; LBNF milestone slid</a:t>
            </a:r>
          </a:p>
          <a:p>
            <a:r>
              <a:rPr lang="en-US" dirty="0"/>
              <a:t>- more positive words on the successful bidding</a:t>
            </a:r>
          </a:p>
        </p:txBody>
      </p:sp>
      <p:sp>
        <p:nvSpPr>
          <p:cNvPr id="4" name="Slide Number Placeholder 3"/>
          <p:cNvSpPr>
            <a:spLocks noGrp="1"/>
          </p:cNvSpPr>
          <p:nvPr>
            <p:ph type="sldNum" sz="quarter" idx="10"/>
          </p:nvPr>
        </p:nvSpPr>
        <p:spPr/>
        <p:txBody>
          <a:bodyPr/>
          <a:lstStyle/>
          <a:p>
            <a:fld id="{51D08758-88D7-4612-8A3A-8985CC27DF1B}" type="slidenum">
              <a:rPr lang="en-US" smtClean="0"/>
              <a:t>7</a:t>
            </a:fld>
            <a:endParaRPr lang="en-US"/>
          </a:p>
        </p:txBody>
      </p:sp>
    </p:spTree>
    <p:extLst>
      <p:ext uri="{BB962C8B-B14F-4D97-AF65-F5344CB8AC3E}">
        <p14:creationId xmlns:p14="http://schemas.microsoft.com/office/powerpoint/2010/main" val="65510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"good" out of first bullet</a:t>
            </a:r>
          </a:p>
          <a:p>
            <a:r>
              <a:rPr lang="en-US" dirty="0"/>
              <a:t>- Last bullet: explicitly say that they need to show the comparison (we got a verbal answer only)</a:t>
            </a:r>
          </a:p>
          <a:p>
            <a:r>
              <a:rPr lang="en-US" dirty="0"/>
              <a:t>- Third bullet: explicit "near site". Also, the cost of the beamline is clear, it's just the decision on an option that is still needed.</a:t>
            </a:r>
          </a:p>
        </p:txBody>
      </p:sp>
      <p:sp>
        <p:nvSpPr>
          <p:cNvPr id="4" name="Slide Number Placeholder 3"/>
          <p:cNvSpPr>
            <a:spLocks noGrp="1"/>
          </p:cNvSpPr>
          <p:nvPr>
            <p:ph type="sldNum" sz="quarter" idx="10"/>
          </p:nvPr>
        </p:nvSpPr>
        <p:spPr/>
        <p:txBody>
          <a:bodyPr/>
          <a:lstStyle/>
          <a:p>
            <a:fld id="{51D08758-88D7-4612-8A3A-8985CC27DF1B}" type="slidenum">
              <a:rPr lang="en-US" smtClean="0"/>
              <a:t>8</a:t>
            </a:fld>
            <a:endParaRPr lang="en-US"/>
          </a:p>
        </p:txBody>
      </p:sp>
    </p:spTree>
    <p:extLst>
      <p:ext uri="{BB962C8B-B14F-4D97-AF65-F5344CB8AC3E}">
        <p14:creationId xmlns:p14="http://schemas.microsoft.com/office/powerpoint/2010/main" val="358813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operational --&gt; operation (reword it and make it less ambitious)</a:t>
            </a:r>
          </a:p>
          <a:p>
            <a:r>
              <a:rPr lang="en-US" dirty="0"/>
              <a:t>Remove "recommendation"</a:t>
            </a:r>
          </a:p>
        </p:txBody>
      </p:sp>
      <p:sp>
        <p:nvSpPr>
          <p:cNvPr id="4" name="Slide Number Placeholder 3"/>
          <p:cNvSpPr>
            <a:spLocks noGrp="1"/>
          </p:cNvSpPr>
          <p:nvPr>
            <p:ph type="sldNum" sz="quarter" idx="10"/>
          </p:nvPr>
        </p:nvSpPr>
        <p:spPr/>
        <p:txBody>
          <a:bodyPr/>
          <a:lstStyle/>
          <a:p>
            <a:fld id="{51D08758-88D7-4612-8A3A-8985CC27DF1B}" type="slidenum">
              <a:rPr lang="en-US" smtClean="0"/>
              <a:t>9</a:t>
            </a:fld>
            <a:endParaRPr lang="en-US"/>
          </a:p>
        </p:txBody>
      </p:sp>
    </p:spTree>
    <p:extLst>
      <p:ext uri="{BB962C8B-B14F-4D97-AF65-F5344CB8AC3E}">
        <p14:creationId xmlns:p14="http://schemas.microsoft.com/office/powerpoint/2010/main" val="3265911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8758-88D7-4612-8A3A-8985CC27DF1B}" type="slidenum">
              <a:rPr lang="en-US" smtClean="0"/>
              <a:t>10</a:t>
            </a:fld>
            <a:endParaRPr lang="en-US"/>
          </a:p>
        </p:txBody>
      </p:sp>
    </p:spTree>
    <p:extLst>
      <p:ext uri="{BB962C8B-B14F-4D97-AF65-F5344CB8AC3E}">
        <p14:creationId xmlns:p14="http://schemas.microsoft.com/office/powerpoint/2010/main" val="586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Lankford</a:t>
            </a:r>
          </a:p>
        </p:txBody>
      </p:sp>
      <p:sp>
        <p:nvSpPr>
          <p:cNvPr id="6" name="Slide Number Placeholder 5"/>
          <p:cNvSpPr>
            <a:spLocks noGrp="1"/>
          </p:cNvSpPr>
          <p:nvPr>
            <p:ph type="sldNum" sz="quarter" idx="12"/>
          </p:nvPr>
        </p:nvSpPr>
        <p:spPr/>
        <p:txBody>
          <a:bodyPr/>
          <a:lstStyle>
            <a:lvl1pPr>
              <a:defRPr/>
            </a:lvl1pPr>
          </a:lstStyle>
          <a:p>
            <a:fld id="{6C845D95-9298-47CD-B007-2AF0A3C499FA}" type="slidenum">
              <a:rPr lang="en-US"/>
              <a:pPr/>
              <a:t>‹#›</a:t>
            </a:fld>
            <a:endParaRPr lang="en-US"/>
          </a:p>
        </p:txBody>
      </p:sp>
    </p:spTree>
    <p:extLst>
      <p:ext uri="{BB962C8B-B14F-4D97-AF65-F5344CB8AC3E}">
        <p14:creationId xmlns:p14="http://schemas.microsoft.com/office/powerpoint/2010/main" val="319041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Lankford</a:t>
            </a:r>
          </a:p>
        </p:txBody>
      </p:sp>
      <p:sp>
        <p:nvSpPr>
          <p:cNvPr id="6" name="Slide Number Placeholder 5"/>
          <p:cNvSpPr>
            <a:spLocks noGrp="1"/>
          </p:cNvSpPr>
          <p:nvPr>
            <p:ph type="sldNum" sz="quarter" idx="12"/>
          </p:nvPr>
        </p:nvSpPr>
        <p:spPr/>
        <p:txBody>
          <a:bodyPr/>
          <a:lstStyle>
            <a:lvl1pPr>
              <a:defRPr/>
            </a:lvl1pPr>
          </a:lstStyle>
          <a:p>
            <a:fld id="{746FD0E5-B483-4785-A1C7-0DB38B9E3775}" type="slidenum">
              <a:rPr lang="en-US"/>
              <a:pPr/>
              <a:t>‹#›</a:t>
            </a:fld>
            <a:endParaRPr lang="en-US"/>
          </a:p>
        </p:txBody>
      </p:sp>
    </p:spTree>
    <p:extLst>
      <p:ext uri="{BB962C8B-B14F-4D97-AF65-F5344CB8AC3E}">
        <p14:creationId xmlns:p14="http://schemas.microsoft.com/office/powerpoint/2010/main" val="33185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Lankford</a:t>
            </a:r>
          </a:p>
        </p:txBody>
      </p:sp>
      <p:sp>
        <p:nvSpPr>
          <p:cNvPr id="6" name="Slide Number Placeholder 5"/>
          <p:cNvSpPr>
            <a:spLocks noGrp="1"/>
          </p:cNvSpPr>
          <p:nvPr>
            <p:ph type="sldNum" sz="quarter" idx="12"/>
          </p:nvPr>
        </p:nvSpPr>
        <p:spPr/>
        <p:txBody>
          <a:bodyPr/>
          <a:lstStyle>
            <a:lvl1pPr>
              <a:defRPr/>
            </a:lvl1pPr>
          </a:lstStyle>
          <a:p>
            <a:fld id="{887E2315-14A4-4B0F-BE89-4076069437AD}" type="slidenum">
              <a:rPr lang="en-US"/>
              <a:pPr/>
              <a:t>‹#›</a:t>
            </a:fld>
            <a:endParaRPr lang="en-US"/>
          </a:p>
        </p:txBody>
      </p:sp>
    </p:spTree>
    <p:extLst>
      <p:ext uri="{BB962C8B-B14F-4D97-AF65-F5344CB8AC3E}">
        <p14:creationId xmlns:p14="http://schemas.microsoft.com/office/powerpoint/2010/main" val="3898106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3784464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defRPr b="1"/>
            </a:lvl1pPr>
          </a:lstStyle>
          <a:p>
            <a:pPr fontAlgn="auto">
              <a:spcBef>
                <a:spcPts val="0"/>
              </a:spcBef>
              <a:spcAft>
                <a:spcPts val="0"/>
              </a:spcAft>
            </a:pPr>
            <a:r>
              <a:rPr lang="en-US">
                <a:solidFill>
                  <a:srgbClr val="0F6636"/>
                </a:solidFill>
              </a:rPr>
              <a:t>Lankford</a:t>
            </a:r>
            <a:endParaRPr lang="en-US" dirty="0">
              <a:solidFill>
                <a:srgbClr val="0F6636"/>
              </a:solidFill>
            </a:endParaRPr>
          </a:p>
        </p:txBody>
      </p:sp>
    </p:spTree>
    <p:extLst>
      <p:ext uri="{BB962C8B-B14F-4D97-AF65-F5344CB8AC3E}">
        <p14:creationId xmlns:p14="http://schemas.microsoft.com/office/powerpoint/2010/main" val="281743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267615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Lankford</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30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rPr>
              <a:t>Lankford</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2806763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a:t>Click to edit Master title style</a:t>
            </a:r>
            <a:endParaRPr lang="en-US" dirty="0"/>
          </a:p>
        </p:txBody>
      </p:sp>
    </p:spTree>
    <p:extLst>
      <p:ext uri="{BB962C8B-B14F-4D97-AF65-F5344CB8AC3E}">
        <p14:creationId xmlns:p14="http://schemas.microsoft.com/office/powerpoint/2010/main" val="3168617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Lankford</a:t>
            </a:r>
          </a:p>
        </p:txBody>
      </p:sp>
    </p:spTree>
    <p:extLst>
      <p:ext uri="{BB962C8B-B14F-4D97-AF65-F5344CB8AC3E}">
        <p14:creationId xmlns:p14="http://schemas.microsoft.com/office/powerpoint/2010/main" val="282012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2549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Lankford</a:t>
            </a:r>
          </a:p>
        </p:txBody>
      </p:sp>
      <p:sp>
        <p:nvSpPr>
          <p:cNvPr id="6" name="Slide Number Placeholder 5"/>
          <p:cNvSpPr>
            <a:spLocks noGrp="1"/>
          </p:cNvSpPr>
          <p:nvPr>
            <p:ph type="sldNum" sz="quarter" idx="12"/>
          </p:nvPr>
        </p:nvSpPr>
        <p:spPr/>
        <p:txBody>
          <a:bodyPr/>
          <a:lstStyle>
            <a:lvl1pPr>
              <a:defRPr/>
            </a:lvl1pPr>
          </a:lstStyle>
          <a:p>
            <a:fld id="{CCB96C0A-2132-45E5-B06F-88DC32717411}" type="slidenum">
              <a:rPr lang="en-US"/>
              <a:pPr/>
              <a:t>‹#›</a:t>
            </a:fld>
            <a:endParaRPr lang="en-US"/>
          </a:p>
        </p:txBody>
      </p:sp>
    </p:spTree>
    <p:extLst>
      <p:ext uri="{BB962C8B-B14F-4D97-AF65-F5344CB8AC3E}">
        <p14:creationId xmlns:p14="http://schemas.microsoft.com/office/powerpoint/2010/main" val="4262271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Lankford</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2595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b="1">
              <a:solidFill>
                <a:srgbClr val="000000"/>
              </a:solidFill>
              <a:latin typeface="Arial"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a:solidFill>
                  <a:srgbClr val="0F6636"/>
                </a:solidFill>
              </a:rPr>
              <a:t>Lankford</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526391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5"/>
          <p:cNvSpPr/>
          <p:nvPr userDrawn="1"/>
        </p:nvSpPr>
        <p:spPr>
          <a:xfrm>
            <a:off x="-69011" y="0"/>
            <a:ext cx="92906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endParaRPr>
          </a:p>
        </p:txBody>
      </p:sp>
      <p:sp>
        <p:nvSpPr>
          <p:cNvPr id="3" name="Rectangle 6"/>
          <p:cNvSpPr>
            <a:spLocks noGrp="1" noChangeArrowheads="1"/>
          </p:cNvSpPr>
          <p:nvPr>
            <p:ph type="sldNum" sz="quarter" idx="10"/>
          </p:nvPr>
        </p:nvSpPr>
        <p:spPr>
          <a:ln/>
        </p:spPr>
        <p:txBody>
          <a:bodyPr/>
          <a:lstStyle>
            <a:lvl1pPr>
              <a:defRPr/>
            </a:lvl1pPr>
          </a:lstStyle>
          <a:p>
            <a:pPr>
              <a:defRPr/>
            </a:pPr>
            <a:fld id="{3C702BBD-2EB0-4C44-92BD-C12C7EDA54A5}" type="slidenum">
              <a:rPr lang="en-US">
                <a:solidFill>
                  <a:srgbClr val="0F6636"/>
                </a:solidFill>
              </a:rPr>
              <a:pPr>
                <a:defRPr/>
              </a:pPr>
              <a:t>‹#›</a:t>
            </a:fld>
            <a:endParaRPr lang="en-US">
              <a:solidFill>
                <a:srgbClr val="0F6636"/>
              </a:solidFill>
            </a:endParaRPr>
          </a:p>
        </p:txBody>
      </p:sp>
      <p:sp>
        <p:nvSpPr>
          <p:cNvPr id="4"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5" name="Footer Placeholder 2"/>
          <p:cNvSpPr>
            <a:spLocks noGrp="1"/>
          </p:cNvSpPr>
          <p:nvPr>
            <p:ph type="ftr" sz="quarter" idx="11"/>
          </p:nvPr>
        </p:nvSpPr>
        <p:spPr>
          <a:xfrm>
            <a:off x="3124200" y="6356350"/>
            <a:ext cx="5334000" cy="365125"/>
          </a:xfrm>
        </p:spPr>
        <p:txBody>
          <a:bodyPr/>
          <a:lstStyle>
            <a:lvl1pPr>
              <a:defRPr/>
            </a:lvl1pPr>
          </a:lstStyle>
          <a:p>
            <a:r>
              <a:rPr lang="en-US">
                <a:solidFill>
                  <a:srgbClr val="0F6636"/>
                </a:solidFill>
              </a:rPr>
              <a:t>Lankford</a:t>
            </a:r>
            <a:endParaRPr lang="en-US" dirty="0">
              <a:solidFill>
                <a:srgbClr val="0F6636"/>
              </a:solidFill>
            </a:endParaRPr>
          </a:p>
        </p:txBody>
      </p:sp>
    </p:spTree>
    <p:extLst>
      <p:ext uri="{BB962C8B-B14F-4D97-AF65-F5344CB8AC3E}">
        <p14:creationId xmlns:p14="http://schemas.microsoft.com/office/powerpoint/2010/main" val="39527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1913410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defRPr b="1"/>
            </a:lvl1pPr>
          </a:lstStyle>
          <a:p>
            <a:r>
              <a:rPr lang="en-US">
                <a:solidFill>
                  <a:srgbClr val="0F6636"/>
                </a:solidFill>
              </a:rPr>
              <a:t>Lankford</a:t>
            </a:r>
            <a:endParaRPr lang="en-US" dirty="0">
              <a:solidFill>
                <a:srgbClr val="0F6636"/>
              </a:solidFill>
            </a:endParaRPr>
          </a:p>
        </p:txBody>
      </p:sp>
    </p:spTree>
    <p:extLst>
      <p:ext uri="{BB962C8B-B14F-4D97-AF65-F5344CB8AC3E}">
        <p14:creationId xmlns:p14="http://schemas.microsoft.com/office/powerpoint/2010/main" val="2252097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3152930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Lankford</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8168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rPr>
              <a:t>Lankford</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2275925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a:t>Click to edit Master title style</a:t>
            </a:r>
            <a:endParaRPr lang="en-US" dirty="0"/>
          </a:p>
        </p:txBody>
      </p:sp>
    </p:spTree>
    <p:extLst>
      <p:ext uri="{BB962C8B-B14F-4D97-AF65-F5344CB8AC3E}">
        <p14:creationId xmlns:p14="http://schemas.microsoft.com/office/powerpoint/2010/main" val="1096689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lgn="l">
              <a:defRPr b="1"/>
            </a:lvl1pPr>
          </a:lstStyle>
          <a:p>
            <a:r>
              <a:rPr lang="en-US">
                <a:solidFill>
                  <a:srgbClr val="0F6636"/>
                </a:solidFill>
              </a:rPr>
              <a:t>Lankford</a:t>
            </a:r>
            <a:endParaRPr lang="en-US" dirty="0">
              <a:solidFill>
                <a:srgbClr val="0F6636"/>
              </a:solidFill>
            </a:endParaRPr>
          </a:p>
        </p:txBody>
      </p:sp>
    </p:spTree>
    <p:extLst>
      <p:ext uri="{BB962C8B-B14F-4D97-AF65-F5344CB8AC3E}">
        <p14:creationId xmlns:p14="http://schemas.microsoft.com/office/powerpoint/2010/main" val="115847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Lankford</a:t>
            </a:r>
          </a:p>
        </p:txBody>
      </p:sp>
      <p:sp>
        <p:nvSpPr>
          <p:cNvPr id="6" name="Slide Number Placeholder 5"/>
          <p:cNvSpPr>
            <a:spLocks noGrp="1"/>
          </p:cNvSpPr>
          <p:nvPr>
            <p:ph type="sldNum" sz="quarter" idx="12"/>
          </p:nvPr>
        </p:nvSpPr>
        <p:spPr/>
        <p:txBody>
          <a:bodyPr/>
          <a:lstStyle>
            <a:lvl1pPr>
              <a:defRPr/>
            </a:lvl1pPr>
          </a:lstStyle>
          <a:p>
            <a:fld id="{C5463FC4-075A-4CE3-870E-09DBA8B03DD0}" type="slidenum">
              <a:rPr lang="en-US"/>
              <a:pPr/>
              <a:t>‹#›</a:t>
            </a:fld>
            <a:endParaRPr lang="en-US"/>
          </a:p>
        </p:txBody>
      </p:sp>
    </p:spTree>
    <p:extLst>
      <p:ext uri="{BB962C8B-B14F-4D97-AF65-F5344CB8AC3E}">
        <p14:creationId xmlns:p14="http://schemas.microsoft.com/office/powerpoint/2010/main" val="834376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3677918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Lankford</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7866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a:solidFill>
                <a:srgbClr val="FFFFFF"/>
              </a:solidFill>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195887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793776"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630841" y="6504213"/>
            <a:ext cx="616187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Anna Grassellino - SRF @ FNAL</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ext uri="{BB962C8B-B14F-4D97-AF65-F5344CB8AC3E}">
        <p14:creationId xmlns:p14="http://schemas.microsoft.com/office/powerpoint/2010/main" val="659892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Anna Grassellino - SRF @ FNAL</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201418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Anna Grassellino - SRF @ FNAL</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95673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Anna Grassellino - SRF @ FNAL</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601551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Anna Grassellino - SRF @ FNAL</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384966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Anna Grassellino - SRF @ FNAL</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767030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Anna Grassellino - SRF @ FNAL</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129863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Lankford</a:t>
            </a:r>
          </a:p>
        </p:txBody>
      </p:sp>
      <p:sp>
        <p:nvSpPr>
          <p:cNvPr id="7" name="Slide Number Placeholder 5"/>
          <p:cNvSpPr>
            <a:spLocks noGrp="1"/>
          </p:cNvSpPr>
          <p:nvPr>
            <p:ph type="sldNum" sz="quarter" idx="12"/>
          </p:nvPr>
        </p:nvSpPr>
        <p:spPr/>
        <p:txBody>
          <a:bodyPr/>
          <a:lstStyle>
            <a:lvl1pPr>
              <a:defRPr/>
            </a:lvl1pPr>
          </a:lstStyle>
          <a:p>
            <a:fld id="{C52B85B5-8F28-4C1D-9CC4-3E747ECB2C81}" type="slidenum">
              <a:rPr lang="en-US"/>
              <a:pPr/>
              <a:t>‹#›</a:t>
            </a:fld>
            <a:endParaRPr lang="en-US"/>
          </a:p>
        </p:txBody>
      </p:sp>
    </p:spTree>
    <p:extLst>
      <p:ext uri="{BB962C8B-B14F-4D97-AF65-F5344CB8AC3E}">
        <p14:creationId xmlns:p14="http://schemas.microsoft.com/office/powerpoint/2010/main" val="1555198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a:t>Click to edit Master title style</a:t>
            </a:r>
            <a:endParaRPr lang="en-US" dirty="0"/>
          </a:p>
        </p:txBody>
      </p:sp>
    </p:spTree>
    <p:extLst>
      <p:ext uri="{BB962C8B-B14F-4D97-AF65-F5344CB8AC3E}">
        <p14:creationId xmlns:p14="http://schemas.microsoft.com/office/powerpoint/2010/main" val="230082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lgn="l">
              <a:defRPr b="1"/>
            </a:lvl1pPr>
          </a:lstStyle>
          <a:p>
            <a:r>
              <a:rPr lang="en-US">
                <a:solidFill>
                  <a:srgbClr val="0F6636"/>
                </a:solidFill>
              </a:rPr>
              <a:t>FY2017 IF Comparative Review Pre-Panel           Rockville Hilton          Sep 30 2016</a:t>
            </a:r>
            <a:endParaRPr lang="en-US" dirty="0">
              <a:solidFill>
                <a:srgbClr val="0F6636"/>
              </a:solidFill>
            </a:endParaRPr>
          </a:p>
        </p:txBody>
      </p:sp>
    </p:spTree>
    <p:extLst>
      <p:ext uri="{BB962C8B-B14F-4D97-AF65-F5344CB8AC3E}">
        <p14:creationId xmlns:p14="http://schemas.microsoft.com/office/powerpoint/2010/main" val="3639629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2748660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HEP Program Status &amp; Funding Opportuntis at FNAL Users Meeting - 6/15/2016</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5369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a:t>Click to edit Master title style</a:t>
            </a:r>
            <a:endParaRPr lang="en-US" dirty="0"/>
          </a:p>
        </p:txBody>
      </p:sp>
    </p:spTree>
    <p:extLst>
      <p:ext uri="{BB962C8B-B14F-4D97-AF65-F5344CB8AC3E}">
        <p14:creationId xmlns:p14="http://schemas.microsoft.com/office/powerpoint/2010/main" val="2382728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Strategic Messaging &amp; Communications - 4/13/2015</a:t>
            </a:r>
          </a:p>
        </p:txBody>
      </p:sp>
    </p:spTree>
    <p:extLst>
      <p:ext uri="{BB962C8B-B14F-4D97-AF65-F5344CB8AC3E}">
        <p14:creationId xmlns:p14="http://schemas.microsoft.com/office/powerpoint/2010/main" val="3747010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79050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Strategic Messaging &amp; Communications - 4/13/2015</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11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5"/>
          <p:cNvSpPr/>
          <p:nvPr userDrawn="1"/>
        </p:nvSpPr>
        <p:spPr>
          <a:xfrm>
            <a:off x="-69011" y="0"/>
            <a:ext cx="92906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endParaRPr>
          </a:p>
        </p:txBody>
      </p:sp>
      <p:sp>
        <p:nvSpPr>
          <p:cNvPr id="3" name="Rectangle 6"/>
          <p:cNvSpPr>
            <a:spLocks noGrp="1" noChangeArrowheads="1"/>
          </p:cNvSpPr>
          <p:nvPr>
            <p:ph type="sldNum" sz="quarter" idx="10"/>
          </p:nvPr>
        </p:nvSpPr>
        <p:spPr>
          <a:ln/>
        </p:spPr>
        <p:txBody>
          <a:bodyPr/>
          <a:lstStyle>
            <a:lvl1pPr>
              <a:defRPr/>
            </a:lvl1pPr>
          </a:lstStyle>
          <a:p>
            <a:pPr>
              <a:defRPr/>
            </a:pPr>
            <a:fld id="{3C702BBD-2EB0-4C44-92BD-C12C7EDA54A5}" type="slidenum">
              <a:rPr lang="en-US">
                <a:solidFill>
                  <a:srgbClr val="0F6636"/>
                </a:solidFill>
              </a:rPr>
              <a:pPr>
                <a:defRPr/>
              </a:pPr>
              <a:t>‹#›</a:t>
            </a:fld>
            <a:endParaRPr lang="en-US">
              <a:solidFill>
                <a:srgbClr val="0F6636"/>
              </a:solidFill>
            </a:endParaRPr>
          </a:p>
        </p:txBody>
      </p:sp>
      <p:sp>
        <p:nvSpPr>
          <p:cNvPr id="4"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5" name="Footer Placeholder 2"/>
          <p:cNvSpPr>
            <a:spLocks noGrp="1"/>
          </p:cNvSpPr>
          <p:nvPr>
            <p:ph type="ftr" sz="quarter" idx="11"/>
          </p:nvPr>
        </p:nvSpPr>
        <p:spPr>
          <a:xfrm>
            <a:off x="3124200" y="6356350"/>
            <a:ext cx="5334000" cy="365125"/>
          </a:xfrm>
        </p:spPr>
        <p:txBody>
          <a:bodyPr/>
          <a:lstStyle>
            <a:lvl1pPr>
              <a:defRPr/>
            </a:lvl1pPr>
          </a:lstStyle>
          <a:p>
            <a:r>
              <a:rPr lang="en-US">
                <a:solidFill>
                  <a:srgbClr val="0F6636"/>
                </a:solidFill>
              </a:rPr>
              <a:t>High Energy Physics Program Overview for NRI-MEXT Survey - 2/5/2015</a:t>
            </a:r>
            <a:endParaRPr lang="en-US" dirty="0">
              <a:solidFill>
                <a:srgbClr val="0F6636"/>
              </a:solidFill>
            </a:endParaRPr>
          </a:p>
        </p:txBody>
      </p:sp>
    </p:spTree>
    <p:extLst>
      <p:ext uri="{BB962C8B-B14F-4D97-AF65-F5344CB8AC3E}">
        <p14:creationId xmlns:p14="http://schemas.microsoft.com/office/powerpoint/2010/main" val="3799229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Short Title and Content">
    <p:spTree>
      <p:nvGrpSpPr>
        <p:cNvPr id="1" name=""/>
        <p:cNvGrpSpPr/>
        <p:nvPr/>
      </p:nvGrpSpPr>
      <p:grpSpPr>
        <a:xfrm>
          <a:off x="0" y="0"/>
          <a:ext cx="0" cy="0"/>
          <a:chOff x="0" y="0"/>
          <a:chExt cx="0" cy="0"/>
        </a:xfrm>
      </p:grpSpPr>
      <p:sp>
        <p:nvSpPr>
          <p:cNvPr id="8" name="Rectangle 7"/>
          <p:cNvSpPr/>
          <p:nvPr userDrawn="1"/>
        </p:nvSpPr>
        <p:spPr>
          <a:xfrm>
            <a:off x="228600" y="1371600"/>
            <a:ext cx="868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152400"/>
            <a:ext cx="7924800" cy="53340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874594"/>
            <a:ext cx="8229600" cy="5526206"/>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077200" y="6553202"/>
            <a:ext cx="990600" cy="365125"/>
          </a:xfrm>
        </p:spPr>
        <p:txBody>
          <a:bodyPr/>
          <a:lstStyle/>
          <a:p>
            <a:fld id="{91DFA1AB-09A5-4294-9136-F290C8005C6B}" type="slidenum">
              <a:rPr lang="en-US" smtClean="0">
                <a:solidFill>
                  <a:srgbClr val="2185AA"/>
                </a:solidFill>
              </a:rPr>
              <a:pPr/>
              <a:t>‹#›</a:t>
            </a:fld>
            <a:endParaRPr lang="en-US" dirty="0">
              <a:solidFill>
                <a:srgbClr val="2185AA"/>
              </a:solidFill>
            </a:endParaRPr>
          </a:p>
        </p:txBody>
      </p:sp>
      <p:cxnSp>
        <p:nvCxnSpPr>
          <p:cNvPr id="7" name="Straight Connector 6"/>
          <p:cNvCxnSpPr/>
          <p:nvPr userDrawn="1"/>
        </p:nvCxnSpPr>
        <p:spPr>
          <a:xfrm>
            <a:off x="152400" y="762000"/>
            <a:ext cx="8534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52402"/>
            <a:ext cx="533400" cy="525103"/>
          </a:xfrm>
          <a:prstGeom prst="rect">
            <a:avLst/>
          </a:prstGeom>
        </p:spPr>
      </p:pic>
    </p:spTree>
    <p:extLst>
      <p:ext uri="{BB962C8B-B14F-4D97-AF65-F5344CB8AC3E}">
        <p14:creationId xmlns:p14="http://schemas.microsoft.com/office/powerpoint/2010/main" val="418209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Lankford</a:t>
            </a:r>
          </a:p>
        </p:txBody>
      </p:sp>
      <p:sp>
        <p:nvSpPr>
          <p:cNvPr id="9" name="Slide Number Placeholder 5"/>
          <p:cNvSpPr>
            <a:spLocks noGrp="1"/>
          </p:cNvSpPr>
          <p:nvPr>
            <p:ph type="sldNum" sz="quarter" idx="12"/>
          </p:nvPr>
        </p:nvSpPr>
        <p:spPr/>
        <p:txBody>
          <a:bodyPr/>
          <a:lstStyle>
            <a:lvl1pPr>
              <a:defRPr/>
            </a:lvl1pPr>
          </a:lstStyle>
          <a:p>
            <a:fld id="{B445FA13-D4CF-4AF8-B30A-74532102A221}" type="slidenum">
              <a:rPr lang="en-US"/>
              <a:pPr/>
              <a:t>‹#›</a:t>
            </a:fld>
            <a:endParaRPr lang="en-US"/>
          </a:p>
        </p:txBody>
      </p:sp>
    </p:spTree>
    <p:extLst>
      <p:ext uri="{BB962C8B-B14F-4D97-AF65-F5344CB8AC3E}">
        <p14:creationId xmlns:p14="http://schemas.microsoft.com/office/powerpoint/2010/main" val="793842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userDrawn="1"/>
        </p:nvSpPr>
        <p:spPr>
          <a:xfrm>
            <a:off x="228600" y="1371600"/>
            <a:ext cx="868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457200" y="152400"/>
            <a:ext cx="8229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688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1551316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defRPr b="1"/>
            </a:lvl1pPr>
          </a:lstStyle>
          <a:p>
            <a:pPr fontAlgn="auto">
              <a:spcBef>
                <a:spcPts val="0"/>
              </a:spcBef>
              <a:spcAft>
                <a:spcPts val="0"/>
              </a:spcAft>
            </a:pPr>
            <a:r>
              <a:rPr lang="en-US">
                <a:solidFill>
                  <a:srgbClr val="0F6636"/>
                </a:solidFill>
              </a:rPr>
              <a:t>APS DPF Executive Committee Meeting - January 2017</a:t>
            </a:r>
            <a:endParaRPr lang="en-US" dirty="0">
              <a:solidFill>
                <a:srgbClr val="0F6636"/>
              </a:solidFill>
            </a:endParaRPr>
          </a:p>
        </p:txBody>
      </p:sp>
    </p:spTree>
    <p:extLst>
      <p:ext uri="{BB962C8B-B14F-4D97-AF65-F5344CB8AC3E}">
        <p14:creationId xmlns:p14="http://schemas.microsoft.com/office/powerpoint/2010/main" val="585827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3634190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APS DPF Executive Committee Meeting - January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514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2"/>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1763905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US-China - December 2017</a:t>
            </a:r>
          </a:p>
        </p:txBody>
      </p:sp>
    </p:spTree>
    <p:extLst>
      <p:ext uri="{BB962C8B-B14F-4D97-AF65-F5344CB8AC3E}">
        <p14:creationId xmlns:p14="http://schemas.microsoft.com/office/powerpoint/2010/main" val="452554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3769833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US-China - December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2" name="Text Placeholder 2"/>
          <p:cNvSpPr>
            <a:spLocks noGrp="1"/>
          </p:cNvSpPr>
          <p:nvPr>
            <p:ph idx="1"/>
          </p:nvPr>
        </p:nvSpPr>
        <p:spPr>
          <a:xfrm>
            <a:off x="152401"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3894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5208" y="197436"/>
            <a:ext cx="5165725" cy="723900"/>
          </a:xfrm>
        </p:spPr>
        <p:txBody>
          <a:bodyPr/>
          <a:lstStyle>
            <a:lvl1pPr marL="0" indent="0">
              <a:defRPr b="1">
                <a:solidFill>
                  <a:srgbClr val="285C00"/>
                </a:solidFill>
                <a:latin typeface="Cambria" pitchFamily="18" charset="0"/>
              </a:defRPr>
            </a:lvl1pPr>
          </a:lstStyle>
          <a:p>
            <a:r>
              <a:rPr lang="en-US" dirty="0"/>
              <a:t>Click to edit Master title style</a:t>
            </a:r>
          </a:p>
        </p:txBody>
      </p:sp>
      <p:sp>
        <p:nvSpPr>
          <p:cNvPr id="3" name="Rectangle 6"/>
          <p:cNvSpPr>
            <a:spLocks noGrp="1" noChangeArrowheads="1"/>
          </p:cNvSpPr>
          <p:nvPr>
            <p:ph type="sldNum" sz="quarter" idx="10"/>
          </p:nvPr>
        </p:nvSpPr>
        <p:spPr/>
        <p:txBody>
          <a:bodyPr rtlCol="0"/>
          <a:lstStyle>
            <a:lvl1pPr fontAlgn="auto">
              <a:spcBef>
                <a:spcPts val="0"/>
              </a:spcBef>
              <a:spcAft>
                <a:spcPts val="0"/>
              </a:spcAft>
              <a:defRPr>
                <a:latin typeface="Arial" pitchFamily="34" charset="0"/>
                <a:cs typeface="Arial" pitchFamily="34" charset="0"/>
              </a:defRPr>
            </a:lvl1pPr>
          </a:lstStyle>
          <a:p>
            <a:pPr>
              <a:defRPr/>
            </a:pPr>
            <a:fld id="{1FFB7871-1E57-4C91-9CAF-C8320E468525}" type="slidenum">
              <a:rPr lang="en-US"/>
              <a:pPr>
                <a:defRPr/>
              </a:pPr>
              <a:t>‹#›</a:t>
            </a:fld>
            <a:endParaRPr lang="en-US"/>
          </a:p>
        </p:txBody>
      </p:sp>
    </p:spTree>
    <p:extLst>
      <p:ext uri="{BB962C8B-B14F-4D97-AF65-F5344CB8AC3E}">
        <p14:creationId xmlns:p14="http://schemas.microsoft.com/office/powerpoint/2010/main" val="177134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Lankford</a:t>
            </a:r>
          </a:p>
        </p:txBody>
      </p:sp>
      <p:sp>
        <p:nvSpPr>
          <p:cNvPr id="5" name="Slide Number Placeholder 5"/>
          <p:cNvSpPr>
            <a:spLocks noGrp="1"/>
          </p:cNvSpPr>
          <p:nvPr>
            <p:ph type="sldNum" sz="quarter" idx="12"/>
          </p:nvPr>
        </p:nvSpPr>
        <p:spPr/>
        <p:txBody>
          <a:bodyPr/>
          <a:lstStyle>
            <a:lvl1pPr>
              <a:defRPr/>
            </a:lvl1pPr>
          </a:lstStyle>
          <a:p>
            <a:fld id="{8CF047EE-7620-40A6-9064-25EB24A898A8}" type="slidenum">
              <a:rPr lang="en-US"/>
              <a:pPr/>
              <a:t>‹#›</a:t>
            </a:fld>
            <a:endParaRPr lang="en-US"/>
          </a:p>
        </p:txBody>
      </p:sp>
    </p:spTree>
    <p:extLst>
      <p:ext uri="{BB962C8B-B14F-4D97-AF65-F5344CB8AC3E}">
        <p14:creationId xmlns:p14="http://schemas.microsoft.com/office/powerpoint/2010/main" val="4196302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2205496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HEP Program Overview - April 2017</a:t>
            </a:r>
          </a:p>
        </p:txBody>
      </p:sp>
    </p:spTree>
    <p:extLst>
      <p:ext uri="{BB962C8B-B14F-4D97-AF65-F5344CB8AC3E}">
        <p14:creationId xmlns:p14="http://schemas.microsoft.com/office/powerpoint/2010/main" val="2216945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3334196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HEP Program Overview - April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5519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REMOV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rPr>
              <a:t>HEP Program Overview - April 2017</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12231100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dirty="0">
              <a:solidFill>
                <a:srgbClr val="FFFFFF"/>
              </a:solidFill>
            </a:endParaRPr>
          </a:p>
        </p:txBody>
      </p:sp>
      <p:pic>
        <p:nvPicPr>
          <p:cNvPr id="8" name="Picture 7" descr="horizontal-logo-green-text.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33996051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US-China - December 2017</a:t>
            </a:r>
          </a:p>
        </p:txBody>
      </p:sp>
    </p:spTree>
    <p:extLst>
      <p:ext uri="{BB962C8B-B14F-4D97-AF65-F5344CB8AC3E}">
        <p14:creationId xmlns:p14="http://schemas.microsoft.com/office/powerpoint/2010/main" val="41135098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16651929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US-China - December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0">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293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REMOV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US-China - December 2017</a:t>
            </a:r>
          </a:p>
        </p:txBody>
      </p:sp>
      <p:sp>
        <p:nvSpPr>
          <p:cNvPr id="4" name="Slide Number Placeholder 3"/>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341342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Lankford</a:t>
            </a:r>
          </a:p>
        </p:txBody>
      </p:sp>
      <p:sp>
        <p:nvSpPr>
          <p:cNvPr id="4" name="Slide Number Placeholder 5"/>
          <p:cNvSpPr>
            <a:spLocks noGrp="1"/>
          </p:cNvSpPr>
          <p:nvPr>
            <p:ph type="sldNum" sz="quarter" idx="12"/>
          </p:nvPr>
        </p:nvSpPr>
        <p:spPr/>
        <p:txBody>
          <a:bodyPr/>
          <a:lstStyle>
            <a:lvl1pPr>
              <a:defRPr/>
            </a:lvl1pPr>
          </a:lstStyle>
          <a:p>
            <a:fld id="{36ED128E-3816-4FFB-861C-BEA12F42EE4B}" type="slidenum">
              <a:rPr lang="en-US"/>
              <a:pPr/>
              <a:t>‹#›</a:t>
            </a:fld>
            <a:endParaRPr lang="en-US"/>
          </a:p>
        </p:txBody>
      </p:sp>
    </p:spTree>
    <p:extLst>
      <p:ext uri="{BB962C8B-B14F-4D97-AF65-F5344CB8AC3E}">
        <p14:creationId xmlns:p14="http://schemas.microsoft.com/office/powerpoint/2010/main" val="33752398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8209550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a:solidFill>
                  <a:srgbClr val="0F6636"/>
                </a:solidFill>
              </a:rPr>
              <a:t>CERN Council Session – September 2017</a:t>
            </a:r>
          </a:p>
        </p:txBody>
      </p:sp>
    </p:spTree>
    <p:extLst>
      <p:ext uri="{BB962C8B-B14F-4D97-AF65-F5344CB8AC3E}">
        <p14:creationId xmlns:p14="http://schemas.microsoft.com/office/powerpoint/2010/main" val="2471703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16581236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CERN Council Session – September 2017</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91891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REMOV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rPr>
              <a:t>CERN Council Session – September 2017</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2479355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a:t>Click to edit Master title style</a:t>
            </a:r>
          </a:p>
        </p:txBody>
      </p:sp>
    </p:spTree>
    <p:extLst>
      <p:ext uri="{BB962C8B-B14F-4D97-AF65-F5344CB8AC3E}">
        <p14:creationId xmlns:p14="http://schemas.microsoft.com/office/powerpoint/2010/main" val="2945911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b="1"/>
            </a:lvl1pPr>
          </a:lstStyle>
          <a:p>
            <a:fld id="{26CA2777-A89F-4130-B308-73BB65955918}" type="slidenum">
              <a:rPr lang="en-US" smtClean="0">
                <a:solidFill>
                  <a:srgbClr val="0F6636"/>
                </a:solidFill>
              </a:rPr>
              <a:pPr/>
              <a:t>‹#›</a:t>
            </a:fld>
            <a:endParaRPr lang="en-US" dirty="0">
              <a:solidFill>
                <a:srgbClr val="0F6636"/>
              </a:solidFill>
            </a:endParaRPr>
          </a:p>
        </p:txBody>
      </p:sp>
      <p:sp>
        <p:nvSpPr>
          <p:cNvPr id="10" name="Footer Placeholder 9"/>
          <p:cNvSpPr>
            <a:spLocks noGrp="1"/>
          </p:cNvSpPr>
          <p:nvPr>
            <p:ph type="ftr" sz="quarter" idx="12"/>
          </p:nvPr>
        </p:nvSpPr>
        <p:spPr/>
        <p:txBody>
          <a:bodyPr/>
          <a:lstStyle>
            <a:lvl1pPr>
              <a:defRPr b="1"/>
            </a:lvl1pPr>
          </a:lstStyle>
          <a:p>
            <a:r>
              <a:rPr lang="en-US">
                <a:solidFill>
                  <a:srgbClr val="0F6636"/>
                </a:solidFill>
              </a:rPr>
              <a:t>2016 US LHC Users Association Meeting</a:t>
            </a:r>
            <a:endParaRPr lang="en-US" dirty="0">
              <a:solidFill>
                <a:srgbClr val="0F6636"/>
              </a:solidFill>
            </a:endParaRPr>
          </a:p>
        </p:txBody>
      </p:sp>
    </p:spTree>
    <p:extLst>
      <p:ext uri="{BB962C8B-B14F-4D97-AF65-F5344CB8AC3E}">
        <p14:creationId xmlns:p14="http://schemas.microsoft.com/office/powerpoint/2010/main" val="26259367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b="0"/>
            </a:lvl1pPr>
          </a:lstStyle>
          <a:p>
            <a:pPr>
              <a:defRPr/>
            </a:pPr>
            <a:fld id="{56929663-6CA7-4931-8F5D-849FE6A4CD44}" type="slidenum">
              <a:rPr lang="en-US" smtClean="0">
                <a:solidFill>
                  <a:srgbClr val="0F6636"/>
                </a:solidFill>
              </a:rPr>
              <a:pPr>
                <a:defRPr/>
              </a:pPr>
              <a:t>‹#›</a:t>
            </a:fld>
            <a:endParaRPr lang="en-US" dirty="0">
              <a:solidFill>
                <a:srgbClr val="0F6636"/>
              </a:solidFill>
            </a:endParaRPr>
          </a:p>
        </p:txBody>
      </p:sp>
    </p:spTree>
    <p:extLst>
      <p:ext uri="{BB962C8B-B14F-4D97-AF65-F5344CB8AC3E}">
        <p14:creationId xmlns:p14="http://schemas.microsoft.com/office/powerpoint/2010/main" val="615664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a:solidFill>
                  <a:srgbClr val="0F6636"/>
                </a:solidFill>
              </a:rPr>
              <a:t>2016 US LHC Users Association Meeting</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51238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b="1">
              <a:solidFill>
                <a:srgbClr val="000000"/>
              </a:solidFill>
              <a:latin typeface="Arial" charset="0"/>
            </a:endParaRPr>
          </a:p>
        </p:txBody>
      </p:sp>
      <p:sp>
        <p:nvSpPr>
          <p:cNvPr id="3" name="Footer Placeholder 2"/>
          <p:cNvSpPr>
            <a:spLocks noGrp="1"/>
          </p:cNvSpPr>
          <p:nvPr>
            <p:ph type="ftr" sz="quarter" idx="11"/>
          </p:nvPr>
        </p:nvSpPr>
        <p:spPr/>
        <p:txBody>
          <a:bodyPr/>
          <a:lstStyle/>
          <a:p>
            <a:r>
              <a:rPr lang="en-US">
                <a:solidFill>
                  <a:srgbClr val="0F6636"/>
                </a:solidFill>
              </a:rPr>
              <a:t>2016 US LHC Users Association Meeting</a:t>
            </a:r>
          </a:p>
        </p:txBody>
      </p:sp>
      <p:sp>
        <p:nvSpPr>
          <p:cNvPr id="4" name="Slide Number Placeholder 3"/>
          <p:cNvSpPr>
            <a:spLocks noGrp="1"/>
          </p:cNvSpPr>
          <p:nvPr>
            <p:ph type="sldNum" sz="quarter" idx="12"/>
          </p:nvPr>
        </p:nvSpPr>
        <p:spPr/>
        <p:txBody>
          <a:bodyPr/>
          <a:lstStyle/>
          <a:p>
            <a:fld id="{2E8A42B4-63F8-3749-8A9F-29B7B746D444}" type="slidenum">
              <a:rPr lang="en-US" smtClean="0">
                <a:solidFill>
                  <a:srgbClr val="0F6636"/>
                </a:solidFill>
              </a:rPr>
              <a:pPr/>
              <a:t>‹#›</a:t>
            </a:fld>
            <a:endParaRPr lang="en-US">
              <a:solidFill>
                <a:srgbClr val="0F6636"/>
              </a:solidFill>
            </a:endParaRPr>
          </a:p>
        </p:txBody>
      </p:sp>
    </p:spTree>
    <p:extLst>
      <p:ext uri="{BB962C8B-B14F-4D97-AF65-F5344CB8AC3E}">
        <p14:creationId xmlns:p14="http://schemas.microsoft.com/office/powerpoint/2010/main" val="27871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Lankford</a:t>
            </a:r>
          </a:p>
        </p:txBody>
      </p:sp>
      <p:sp>
        <p:nvSpPr>
          <p:cNvPr id="7" name="Slide Number Placeholder 5"/>
          <p:cNvSpPr>
            <a:spLocks noGrp="1"/>
          </p:cNvSpPr>
          <p:nvPr>
            <p:ph type="sldNum" sz="quarter" idx="12"/>
          </p:nvPr>
        </p:nvSpPr>
        <p:spPr/>
        <p:txBody>
          <a:bodyPr/>
          <a:lstStyle>
            <a:lvl1pPr>
              <a:defRPr/>
            </a:lvl1pPr>
          </a:lstStyle>
          <a:p>
            <a:fld id="{35533105-71E5-4A04-8460-AE194AA187AF}" type="slidenum">
              <a:rPr lang="en-US"/>
              <a:pPr/>
              <a:t>‹#›</a:t>
            </a:fld>
            <a:endParaRPr lang="en-US"/>
          </a:p>
        </p:txBody>
      </p:sp>
    </p:spTree>
    <p:extLst>
      <p:ext uri="{BB962C8B-B14F-4D97-AF65-F5344CB8AC3E}">
        <p14:creationId xmlns:p14="http://schemas.microsoft.com/office/powerpoint/2010/main" val="338317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Lankford</a:t>
            </a:r>
          </a:p>
        </p:txBody>
      </p:sp>
      <p:sp>
        <p:nvSpPr>
          <p:cNvPr id="7" name="Slide Number Placeholder 5"/>
          <p:cNvSpPr>
            <a:spLocks noGrp="1"/>
          </p:cNvSpPr>
          <p:nvPr>
            <p:ph type="sldNum" sz="quarter" idx="12"/>
          </p:nvPr>
        </p:nvSpPr>
        <p:spPr/>
        <p:txBody>
          <a:bodyPr/>
          <a:lstStyle>
            <a:lvl1pPr>
              <a:defRPr/>
            </a:lvl1pPr>
          </a:lstStyle>
          <a:p>
            <a:fld id="{0C81075F-FBF0-4F39-B24C-2A544DB0A4B8}" type="slidenum">
              <a:rPr lang="en-US"/>
              <a:pPr/>
              <a:t>‹#›</a:t>
            </a:fld>
            <a:endParaRPr lang="en-US"/>
          </a:p>
        </p:txBody>
      </p:sp>
    </p:spTree>
    <p:extLst>
      <p:ext uri="{BB962C8B-B14F-4D97-AF65-F5344CB8AC3E}">
        <p14:creationId xmlns:p14="http://schemas.microsoft.com/office/powerpoint/2010/main" val="167347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57.xml"/><Relationship Id="rId7" Type="http://schemas.openxmlformats.org/officeDocument/2006/relationships/image" Target="../media/image1.jpe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1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2.xml"/><Relationship Id="rId7" Type="http://schemas.openxmlformats.org/officeDocument/2006/relationships/image" Target="../media/image1.jpe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1.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7.xml"/><Relationship Id="rId7" Type="http://schemas.openxmlformats.org/officeDocument/2006/relationships/image" Target="../media/image1.jpe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2.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72.xml"/><Relationship Id="rId7" Type="http://schemas.openxmlformats.org/officeDocument/2006/relationships/image" Target="../media/image1.jpe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3.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7.xml"/><Relationship Id="rId7" Type="http://schemas.openxmlformats.org/officeDocument/2006/relationships/image" Target="../media/image1.jpe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4.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5.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7.png"/><Relationship Id="rId4" Type="http://schemas.openxmlformats.org/officeDocument/2006/relationships/slideLayout" Target="../slideLayouts/slideLayout3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5.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5.jpeg"/><Relationship Id="rId4" Type="http://schemas.openxmlformats.org/officeDocument/2006/relationships/slideLayout" Target="../slideLayouts/slideLayout47.xml"/><Relationship Id="rId9"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5.jpe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jpeg"/><Relationship Id="rId5" Type="http://schemas.openxmlformats.org/officeDocument/2006/relationships/theme" Target="../theme/theme9.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381000" y="990600"/>
            <a:ext cx="83058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r>
              <a:rPr lang="en-US" dirty="0"/>
              <a:t>US-Japan, 4/19/2017</a:t>
            </a:r>
          </a:p>
        </p:txBody>
      </p:sp>
      <p:sp>
        <p:nvSpPr>
          <p:cNvPr id="5" name="Footer Placeholder 4"/>
          <p:cNvSpPr>
            <a:spLocks noGrp="1"/>
          </p:cNvSpPr>
          <p:nvPr>
            <p:ph type="ftr" sz="quarter" idx="3"/>
          </p:nvPr>
        </p:nvSpPr>
        <p:spPr>
          <a:xfrm>
            <a:off x="2667000" y="6492875"/>
            <a:ext cx="38100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r>
              <a:rPr lang="en-US" dirty="0"/>
              <a:t>Lankford: U.S. Long-term View</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E1290F3-2817-4ED7-9521-F844CC7DE6FB}"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258257761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dt="0"/>
  <p:txStyles>
    <p:titleStyle>
      <a:lvl1pPr algn="ctr" rtl="0" eaLnBrk="0" fontAlgn="base" hangingPunct="0">
        <a:spcBef>
          <a:spcPct val="0"/>
        </a:spcBef>
        <a:spcAft>
          <a:spcPct val="0"/>
        </a:spcAft>
        <a:defRPr sz="36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36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36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36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3600" b="1">
          <a:solidFill>
            <a:schemeClr val="tx1"/>
          </a:solidFill>
          <a:latin typeface="Times New Roman" pitchFamily="18" charset="0"/>
          <a:cs typeface="Times New Roman" pitchFamily="18"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1"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6"/>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r>
              <a:rPr lang="en-US">
                <a:solidFill>
                  <a:srgbClr val="0F6636"/>
                </a:solidFill>
              </a:rPr>
              <a:t>US-China - December 2017</a:t>
            </a:r>
            <a:endParaRPr lang="en-US" dirty="0">
              <a:solidFill>
                <a:srgbClr val="0F6636"/>
              </a:solidFill>
            </a:endParaRPr>
          </a:p>
        </p:txBody>
      </p:sp>
      <p:sp>
        <p:nvSpPr>
          <p:cNvPr id="6" name="Slide Number Placeholder 5"/>
          <p:cNvSpPr>
            <a:spLocks noGrp="1"/>
          </p:cNvSpPr>
          <p:nvPr>
            <p:ph type="sldNum" sz="quarter" idx="4"/>
          </p:nvPr>
        </p:nvSpPr>
        <p:spPr>
          <a:xfrm>
            <a:off x="8414464" y="6351656"/>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userDrawn="1"/>
        </p:nvPicPr>
        <p:blipFill>
          <a:blip r:embed="rId8" cstate="print"/>
          <a:srcRect/>
          <a:stretch>
            <a:fillRect/>
          </a:stretch>
        </p:blipFill>
        <p:spPr bwMode="auto">
          <a:xfrm>
            <a:off x="457200" y="6354765"/>
            <a:ext cx="2438400" cy="407987"/>
          </a:xfrm>
          <a:prstGeom prst="rect">
            <a:avLst/>
          </a:prstGeom>
          <a:noFill/>
          <a:ln w="9525">
            <a:noFill/>
            <a:miter lim="800000"/>
            <a:headEnd/>
            <a:tailEnd/>
          </a:ln>
        </p:spPr>
      </p:pic>
    </p:spTree>
    <p:extLst>
      <p:ext uri="{BB962C8B-B14F-4D97-AF65-F5344CB8AC3E}">
        <p14:creationId xmlns:p14="http://schemas.microsoft.com/office/powerpoint/2010/main" val="427065249"/>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defTabSz="914400"/>
            <a:r>
              <a:rPr lang="en-US">
                <a:solidFill>
                  <a:srgbClr val="0F6636"/>
                </a:solidFill>
              </a:rPr>
              <a:t>HEP Program Overview - April 2017</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defTabSz="914400"/>
            <a:fld id="{26CA2777-A89F-4130-B308-73BB65955918}" type="slidenum">
              <a:rPr lang="en-US" smtClean="0">
                <a:solidFill>
                  <a:srgbClr val="0F6636"/>
                </a:solidFill>
              </a:rPr>
              <a:pPr defTabSz="914400"/>
              <a:t>‹#›</a:t>
            </a:fld>
            <a:endParaRPr lang="en-US" dirty="0">
              <a:solidFill>
                <a:srgbClr val="0F6636"/>
              </a:solidFill>
            </a:endParaRPr>
          </a:p>
        </p:txBody>
      </p:sp>
      <p:pic>
        <p:nvPicPr>
          <p:cNvPr id="7" name="Picture 9" descr="horizontal-logo-green-text.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13677856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fontAlgn="auto">
              <a:spcBef>
                <a:spcPts val="0"/>
              </a:spcBef>
              <a:spcAft>
                <a:spcPts val="0"/>
              </a:spcAft>
            </a:pPr>
            <a:r>
              <a:rPr lang="en-US" b="0">
                <a:solidFill>
                  <a:srgbClr val="0F6636"/>
                </a:solidFill>
              </a:rPr>
              <a:t>US-China - December 2017</a:t>
            </a:r>
            <a:endParaRPr lang="en-US" b="0"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fontAlgn="auto">
              <a:spcBef>
                <a:spcPts val="0"/>
              </a:spcBef>
              <a:spcAft>
                <a:spcPts val="0"/>
              </a:spcAft>
            </a:pPr>
            <a:fld id="{26CA2777-A89F-4130-B308-73BB65955918}" type="slidenum">
              <a:rPr lang="en-US" b="0" smtClean="0">
                <a:solidFill>
                  <a:srgbClr val="0F6636"/>
                </a:solidFill>
              </a:rPr>
              <a:pPr fontAlgn="auto">
                <a:spcBef>
                  <a:spcPts val="0"/>
                </a:spcBef>
                <a:spcAft>
                  <a:spcPts val="0"/>
                </a:spcAft>
              </a:pPr>
              <a:t>‹#›</a:t>
            </a:fld>
            <a:endParaRPr lang="en-US" b="0" dirty="0">
              <a:solidFill>
                <a:srgbClr val="0F6636"/>
              </a:solidFill>
            </a:endParaRPr>
          </a:p>
        </p:txBody>
      </p:sp>
      <p:pic>
        <p:nvPicPr>
          <p:cNvPr id="7" name="Picture 9" descr="horizontal-logo-green-text.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77505568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defTabSz="914400"/>
            <a:r>
              <a:rPr lang="en-US">
                <a:solidFill>
                  <a:srgbClr val="0F6636"/>
                </a:solidFill>
              </a:rPr>
              <a:t>CERN Council Session – September 2017</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defTabSz="914400"/>
            <a:fld id="{26CA2777-A89F-4130-B308-73BB65955918}" type="slidenum">
              <a:rPr lang="en-US" smtClean="0">
                <a:solidFill>
                  <a:srgbClr val="0F6636"/>
                </a:solidFill>
              </a:rPr>
              <a:pPr defTabSz="914400"/>
              <a:t>‹#›</a:t>
            </a:fld>
            <a:endParaRPr lang="en-US" dirty="0">
              <a:solidFill>
                <a:srgbClr val="0F6636"/>
              </a:solidFill>
            </a:endParaRPr>
          </a:p>
        </p:txBody>
      </p:sp>
      <p:pic>
        <p:nvPicPr>
          <p:cNvPr id="7" name="Picture 9" descr="horizontal-logo-green-text.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284272449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pPr defTabSz="914400"/>
            <a:r>
              <a:rPr lang="en-US">
                <a:solidFill>
                  <a:srgbClr val="0F6636"/>
                </a:solidFill>
              </a:rPr>
              <a:t>2016 US LHC Users Association Meeting</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pPr defTabSz="914400"/>
            <a:fld id="{26CA2777-A89F-4130-B308-73BB65955918}" type="slidenum">
              <a:rPr lang="en-US" smtClean="0">
                <a:solidFill>
                  <a:srgbClr val="0F6636"/>
                </a:solidFill>
              </a:rPr>
              <a:pPr defTabSz="914400"/>
              <a:t>‹#›</a:t>
            </a:fld>
            <a:endParaRPr lang="en-US" dirty="0">
              <a:solidFill>
                <a:srgbClr val="0F6636"/>
              </a:solidFill>
            </a:endParaRPr>
          </a:p>
        </p:txBody>
      </p:sp>
      <p:pic>
        <p:nvPicPr>
          <p:cNvPr id="7" name="Picture 9" descr="horizontal-logo-green-text.jpg"/>
          <p:cNvPicPr>
            <a:picLocks noChangeAspect="1"/>
          </p:cNvPicPr>
          <p:nvPr/>
        </p:nvPicPr>
        <p:blipFill>
          <a:blip r:embed="rId8"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401031606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r>
              <a:rPr lang="en-US">
                <a:solidFill>
                  <a:srgbClr val="0F6636"/>
                </a:solidFill>
              </a:rPr>
              <a:t>Lankford</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22183869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50000"/>
              <a:lumOff val="50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r>
              <a:rPr lang="en-US">
                <a:solidFill>
                  <a:srgbClr val="0F6636"/>
                </a:solidFill>
              </a:rPr>
              <a:t>Lankford</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9"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423548627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9" r:id="rId6"/>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rgbClr val="0070C0"/>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r>
              <a:rPr lang="en-US">
                <a:solidFill>
                  <a:srgbClr val="0F6636"/>
                </a:solidFill>
              </a:rPr>
              <a:t>Lankford</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8"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16262468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pPr fontAlgn="base">
              <a:spcBef>
                <a:spcPct val="0"/>
              </a:spcBef>
              <a:spcAft>
                <a:spcPct val="0"/>
              </a:spcAft>
            </a:pPr>
            <a:r>
              <a:rPr lang="en-US">
                <a:solidFill>
                  <a:srgbClr val="0F6636"/>
                </a:solidFill>
              </a:rPr>
              <a:t>Lankford</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userDrawn="1"/>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69879980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225425" indent="-225425"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688975" indent="-231775"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081088" indent="-166688"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defTabSz="457200" fontAlgn="base">
              <a:spcBef>
                <a:spcPct val="0"/>
              </a:spcBef>
              <a:spcAft>
                <a:spcPct val="0"/>
              </a:spcAft>
              <a:defRPr/>
            </a:pPr>
            <a:endParaRPr lang="en-US" dirty="0">
              <a:ea typeface="Geneva" charset="0"/>
            </a:endParaRP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defTabSz="457200" fontAlgn="base">
              <a:spcBef>
                <a:spcPct val="0"/>
              </a:spcBef>
              <a:spcAft>
                <a:spcPct val="0"/>
              </a:spcAft>
              <a:defRPr/>
            </a:pPr>
            <a:r>
              <a:rPr lang="en-US"/>
              <a:t>Anna Grassellino - SRF @ FNAL</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defTabSz="457200" fontAlgn="base">
              <a:spcBef>
                <a:spcPct val="0"/>
              </a:spcBef>
              <a:spcAft>
                <a:spcPct val="0"/>
              </a:spcAft>
              <a:defRPr/>
            </a:pPr>
            <a:fld id="{148C009B-CB69-E04A-B9B3-34B26D69E9CF}" type="slidenum">
              <a:rPr lang="en-US">
                <a:ea typeface="Geneva" charset="0"/>
              </a:rPr>
              <a:pPr defTabSz="457200" fontAlgn="base">
                <a:spcBef>
                  <a:spcPct val="0"/>
                </a:spcBef>
                <a:spcAft>
                  <a:spcPct val="0"/>
                </a:spcAft>
                <a:defRPr/>
              </a:pPr>
              <a:t>‹#›</a:t>
            </a:fld>
            <a:endParaRPr lang="en-US" dirty="0">
              <a:ea typeface="Geneva" charset="0"/>
            </a:endParaRPr>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6459045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hf sldNum="0" hd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pPr fontAlgn="base">
              <a:spcBef>
                <a:spcPct val="0"/>
              </a:spcBef>
              <a:spcAft>
                <a:spcPct val="0"/>
              </a:spcAft>
            </a:pPr>
            <a:r>
              <a:rPr lang="en-US" dirty="0">
                <a:solidFill>
                  <a:srgbClr val="0F6636"/>
                </a:solidFill>
              </a:rPr>
              <a:t>FY2017 IF Comparative Review Panel              Rockville Hilton              Sep 30 2016</a:t>
            </a: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userDrawn="1"/>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0148598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225425" indent="-225425"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688975" indent="-231775" algn="l" defTabSz="914400" rtl="0" eaLnBrk="1" latinLnBrk="0" hangingPunct="1">
        <a:spcBef>
          <a:spcPct val="20000"/>
        </a:spcBef>
        <a:buFont typeface="Arial" pitchFamily="34" charset="0"/>
        <a:buChar char="–"/>
        <a:defRPr sz="2200" b="1" kern="1200">
          <a:solidFill>
            <a:schemeClr val="tx1">
              <a:lumMod val="85000"/>
              <a:lumOff val="15000"/>
            </a:schemeClr>
          </a:solidFill>
          <a:latin typeface="+mn-lt"/>
          <a:ea typeface="+mn-ea"/>
          <a:cs typeface="Arial" pitchFamily="34" charset="0"/>
        </a:defRPr>
      </a:lvl2pPr>
      <a:lvl3pPr marL="1081088" indent="-166688" algn="l" defTabSz="914400" rtl="0" eaLnBrk="1" latinLnBrk="0" hangingPunct="1">
        <a:spcBef>
          <a:spcPct val="20000"/>
        </a:spcBef>
        <a:buFont typeface="Arial" pitchFamily="34" charset="0"/>
        <a:buChar char="•"/>
        <a:defRPr sz="2000" b="1"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r>
              <a:rPr lang="en-US">
                <a:solidFill>
                  <a:srgbClr val="0F6636"/>
                </a:solidFill>
              </a:rPr>
              <a:t>Strategic Messaging &amp; Communications - 4/13/2015</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10"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45764383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2" r:id="rId5"/>
    <p:sldLayoutId id="2147483933" r:id="rId6"/>
    <p:sldLayoutId id="2147483934" r:id="rId7"/>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rgbClr val="0070C0"/>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r>
              <a:rPr lang="en-US">
                <a:solidFill>
                  <a:srgbClr val="0F6636"/>
                </a:solidFill>
              </a:rPr>
              <a:t>APS DPF Executive Committee Meeting - January 2017</a:t>
            </a:r>
            <a:endParaRPr lang="en-US"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b="1">
                <a:solidFill>
                  <a:schemeClr val="accent1"/>
                </a:solidFill>
                <a:latin typeface="+mn-lt"/>
                <a:cs typeface="Arial" pitchFamily="34" charset="0"/>
              </a:defRPr>
            </a:lvl1pPr>
          </a:lstStyle>
          <a:p>
            <a:fld id="{26CA2777-A89F-4130-B308-73BB65955918}" type="slidenum">
              <a:rPr lang="en-US" smtClean="0">
                <a:solidFill>
                  <a:srgbClr val="0F6636"/>
                </a:solidFill>
              </a:rPr>
              <a:pPr/>
              <a:t>‹#›</a:t>
            </a:fld>
            <a:endParaRPr lang="en-US" dirty="0">
              <a:solidFill>
                <a:srgbClr val="0F6636"/>
              </a:solidFill>
            </a:endParaRPr>
          </a:p>
        </p:txBody>
      </p:sp>
      <p:pic>
        <p:nvPicPr>
          <p:cNvPr id="7" name="Picture 9" descr="horizontal-logo-green-text.jpg"/>
          <p:cNvPicPr>
            <a:picLocks noChangeAspect="1"/>
          </p:cNvPicPr>
          <p:nvPr/>
        </p:nvPicPr>
        <p:blipFill>
          <a:blip r:embed="rId7"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2535572152"/>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Lst>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lumMod val="65000"/>
              <a:lumOff val="3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tx1">
              <a:lumMod val="50000"/>
              <a:lumOff val="50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p:nvPr>
        </p:nvSpPr>
        <p:spPr>
          <a:xfrm>
            <a:off x="304800" y="1828800"/>
            <a:ext cx="8305800" cy="1470025"/>
          </a:xfrm>
        </p:spPr>
        <p:txBody>
          <a:bodyPr/>
          <a:lstStyle/>
          <a:p>
            <a:pPr eaLnBrk="1" hangingPunct="1"/>
            <a:r>
              <a:rPr lang="en-US" altLang="en-US" sz="3200" dirty="0">
                <a:solidFill>
                  <a:srgbClr val="C00000"/>
                </a:solidFill>
                <a:latin typeface="Arial" panose="020B0604020202020204" pitchFamily="34" charset="0"/>
                <a:cs typeface="Arial" panose="020B0604020202020204" pitchFamily="34" charset="0"/>
              </a:rPr>
              <a:t>Long Baseline Neutrino Committee</a:t>
            </a:r>
            <a:br>
              <a:rPr lang="en-US" altLang="en-US" sz="3200" dirty="0">
                <a:solidFill>
                  <a:srgbClr val="C00000"/>
                </a:solidFill>
                <a:latin typeface="Arial" panose="020B0604020202020204" pitchFamily="34" charset="0"/>
                <a:cs typeface="Arial" panose="020B0604020202020204" pitchFamily="34" charset="0"/>
              </a:rPr>
            </a:br>
            <a:r>
              <a:rPr lang="en-US" altLang="en-US" sz="2000" i="1" dirty="0">
                <a:solidFill>
                  <a:srgbClr val="0070C0"/>
                </a:solidFill>
                <a:latin typeface="Arial" panose="020B0604020202020204" pitchFamily="34" charset="0"/>
                <a:cs typeface="Arial" panose="020B0604020202020204" pitchFamily="34" charset="0"/>
              </a:rPr>
              <a:t>December 2018</a:t>
            </a:r>
            <a:br>
              <a:rPr lang="en-US" altLang="en-US" sz="2000" i="1" dirty="0">
                <a:solidFill>
                  <a:srgbClr val="0070C0"/>
                </a:solidFill>
                <a:latin typeface="Arial" panose="020B0604020202020204" pitchFamily="34" charset="0"/>
                <a:cs typeface="Arial" panose="020B0604020202020204" pitchFamily="34" charset="0"/>
              </a:rPr>
            </a:br>
            <a:r>
              <a:rPr lang="en-US" altLang="en-US" sz="2000" i="1" dirty="0">
                <a:solidFill>
                  <a:srgbClr val="0070C0"/>
                </a:solidFill>
                <a:latin typeface="Arial" panose="020B0604020202020204" pitchFamily="34" charset="0"/>
                <a:cs typeface="Arial" panose="020B0604020202020204" pitchFamily="34" charset="0"/>
              </a:rPr>
              <a:t>CERN, Geneva Switzerland</a:t>
            </a:r>
            <a:endParaRPr lang="en-US" altLang="en-US"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4343400"/>
            <a:ext cx="6400800" cy="1752600"/>
          </a:xfrm>
        </p:spPr>
        <p:txBody>
          <a:bodyPr rtlCol="0">
            <a:normAutofit/>
          </a:bodyPr>
          <a:lstStyle/>
          <a:p>
            <a:pPr eaLnBrk="1" fontAlgn="auto" hangingPunct="1">
              <a:spcAft>
                <a:spcPts val="0"/>
              </a:spcAft>
              <a:defRPr/>
            </a:pPr>
            <a:r>
              <a:rPr lang="en-US" dirty="0"/>
              <a:t>CLOSEOUT Report </a:t>
            </a:r>
          </a:p>
          <a:p>
            <a:pPr eaLnBrk="1" fontAlgn="auto" hangingPunct="1">
              <a:spcAft>
                <a:spcPts val="0"/>
              </a:spcAft>
              <a:defRPr/>
            </a:pPr>
            <a:r>
              <a:rPr lang="en-US" dirty="0"/>
              <a:t>December 9, 2018</a:t>
            </a:r>
          </a:p>
        </p:txBody>
      </p:sp>
    </p:spTree>
    <p:extLst>
      <p:ext uri="{BB962C8B-B14F-4D97-AF65-F5344CB8AC3E}">
        <p14:creationId xmlns:p14="http://schemas.microsoft.com/office/powerpoint/2010/main" val="256816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9893"/>
            <a:ext cx="8229600" cy="563562"/>
          </a:xfrm>
        </p:spPr>
        <p:txBody>
          <a:bodyPr>
            <a:normAutofit fontScale="90000"/>
          </a:bodyPr>
          <a:lstStyle/>
          <a:p>
            <a:r>
              <a:rPr lang="en-US" b="0" dirty="0"/>
              <a:t>PD SP Status: </a:t>
            </a:r>
            <a:r>
              <a:rPr lang="en-US" sz="2700" dirty="0"/>
              <a:t>Charlton</a:t>
            </a:r>
            <a:r>
              <a:rPr lang="en-US" sz="2700" b="0" dirty="0"/>
              <a:t>, Fava, Montgomery, Liu</a:t>
            </a:r>
            <a:r>
              <a:rPr lang="it-IT" sz="2700" b="0" dirty="0"/>
              <a:t> </a:t>
            </a:r>
            <a:endParaRPr lang="en-US" sz="2700" b="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172328" y="753792"/>
            <a:ext cx="8873198" cy="603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t>The LBNC offers its warm congratulations to </a:t>
            </a:r>
            <a:r>
              <a:rPr lang="en-US" sz="2000" b="0" dirty="0" err="1"/>
              <a:t>ProtoDUNE</a:t>
            </a:r>
            <a:r>
              <a:rPr lang="en-US" sz="2000" b="0" dirty="0"/>
              <a:t> on the construction, filling, operation and successful data-taking of PD SP</a:t>
            </a:r>
          </a:p>
          <a:p>
            <a:r>
              <a:rPr lang="en-US" sz="2000" b="0" dirty="0"/>
              <a:t>The rapid attainment of a 500 V/cm drift field, a 6(+) </a:t>
            </a:r>
            <a:r>
              <a:rPr lang="en-US" sz="2000" b="0" dirty="0" err="1"/>
              <a:t>ms</a:t>
            </a:r>
            <a:r>
              <a:rPr lang="en-US" sz="2000" b="0" dirty="0"/>
              <a:t> e- lifetime, and noise of 500-600 ENC are highly impressive and very promising for DUNE</a:t>
            </a:r>
          </a:p>
          <a:p>
            <a:r>
              <a:rPr lang="en-US" sz="2000" b="0" dirty="0"/>
              <a:t>We look forward to seeing more results from analysis of beam and CR data from analyses underway or starting – crucial to support the TDRs</a:t>
            </a:r>
          </a:p>
          <a:p>
            <a:r>
              <a:rPr lang="en-US" sz="2000" b="0" dirty="0"/>
              <a:t>We would like to see progress on photon detector data/performance</a:t>
            </a:r>
          </a:p>
          <a:p>
            <a:r>
              <a:rPr lang="en-US" sz="2000" b="0" dirty="0"/>
              <a:t>Prompt documentation on lessons learnt is important throughout, including root cause analyses</a:t>
            </a:r>
          </a:p>
          <a:p>
            <a:r>
              <a:rPr lang="en-US" sz="2000" b="0" dirty="0"/>
              <a:t>Operation of PD SP during 2019 has the strong support of the LBNC</a:t>
            </a:r>
          </a:p>
          <a:p>
            <a:r>
              <a:rPr lang="en-US" sz="2000" b="0" dirty="0"/>
              <a:t>The push to make rapidly a detailed prioritization and scheduling of goals for 2019 operations is strongly supported, informed by needs for the DUNE TDR</a:t>
            </a:r>
          </a:p>
          <a:p>
            <a:r>
              <a:rPr lang="en-US" sz="2000" b="0" dirty="0"/>
              <a:t>The LBNC emphasizes the importance of establishing and studying the operational baseline and its long-term stability, for the TDR</a:t>
            </a:r>
          </a:p>
          <a:p>
            <a:r>
              <a:rPr lang="en-US" sz="2000" b="0" dirty="0"/>
              <a:t>We see the interest of addition of </a:t>
            </a:r>
            <a:r>
              <a:rPr lang="en-US" sz="2000" b="0" dirty="0" err="1"/>
              <a:t>Xe</a:t>
            </a:r>
            <a:r>
              <a:rPr lang="en-US" sz="2000" b="0" dirty="0"/>
              <a:t> at the end of the run, provided the photon detector performance is sufficient.</a:t>
            </a:r>
          </a:p>
        </p:txBody>
      </p:sp>
    </p:spTree>
    <p:extLst>
      <p:ext uri="{BB962C8B-B14F-4D97-AF65-F5344CB8AC3E}">
        <p14:creationId xmlns:p14="http://schemas.microsoft.com/office/powerpoint/2010/main" val="246249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862184"/>
          </a:xfrm>
        </p:spPr>
        <p:txBody>
          <a:bodyPr>
            <a:normAutofit fontScale="90000"/>
          </a:bodyPr>
          <a:lstStyle/>
          <a:p>
            <a:pPr algn="l"/>
            <a:r>
              <a:rPr lang="en-US" sz="3100" b="0" dirty="0"/>
              <a:t>DUAL Phase Status</a:t>
            </a:r>
            <a:r>
              <a:rPr lang="en-US" b="0" dirty="0"/>
              <a:t>: </a:t>
            </a:r>
            <a:r>
              <a:rPr lang="en-US" sz="2400" dirty="0"/>
              <a:t>Proudfoot</a:t>
            </a:r>
            <a:r>
              <a:rPr lang="en-US" sz="2400" b="0" dirty="0"/>
              <a:t>, </a:t>
            </a:r>
            <a:r>
              <a:rPr lang="en-US" sz="2400" b="0" dirty="0" err="1"/>
              <a:t>Fuerst</a:t>
            </a:r>
            <a:r>
              <a:rPr lang="en-US" sz="2400" b="0" dirty="0"/>
              <a:t>, Galbiati, Liu, Mondal, Monroe</a:t>
            </a:r>
            <a:br>
              <a:rPr lang="en-US" sz="2700" b="0" dirty="0"/>
            </a:br>
            <a:r>
              <a:rPr lang="en-US" sz="2800" b="0" dirty="0"/>
              <a:t>Results from the 1x1x3 m^3 Demonstrator</a:t>
            </a:r>
            <a:br>
              <a:rPr lang="en-US" sz="1400" b="0" dirty="0"/>
            </a:br>
            <a:endParaRPr lang="en-US" sz="2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26292"/>
            <a:ext cx="8229600" cy="5430926"/>
          </a:xfrm>
        </p:spPr>
        <p:txBody>
          <a:bodyPr>
            <a:noAutofit/>
          </a:bodyPr>
          <a:lstStyle/>
          <a:p>
            <a:pPr marL="0" indent="0">
              <a:buNone/>
            </a:pPr>
            <a:r>
              <a:rPr lang="en-US" dirty="0"/>
              <a:t> </a:t>
            </a:r>
          </a:p>
        </p:txBody>
      </p:sp>
      <p:sp>
        <p:nvSpPr>
          <p:cNvPr id="5" name="Content Placeholder 2"/>
          <p:cNvSpPr txBox="1">
            <a:spLocks/>
          </p:cNvSpPr>
          <p:nvPr/>
        </p:nvSpPr>
        <p:spPr bwMode="auto">
          <a:xfrm>
            <a:off x="457200" y="1136822"/>
            <a:ext cx="8229600" cy="562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0" dirty="0"/>
              <a:t>The 1x1x3 took 400K </a:t>
            </a:r>
            <a:r>
              <a:rPr lang="en-US" sz="1800" b="0" dirty="0" err="1"/>
              <a:t>cosmics</a:t>
            </a:r>
            <a:r>
              <a:rPr lang="en-US" sz="1800" b="0" dirty="0"/>
              <a:t> in the period July-November 2017 and demonstrated many key technical and performance measures for a Liquid Argon Dual Phase TPC, for example 500v/cm drift field, electron lifetime ~4msec, equal charge sharing between anode collection planes, stable liquid argon level during recirculation, correlation between scintillation light and collected charge. Stable operating conditions required a compromise between the voltages across the induction plane, the LEM and the absolute grid HV; LEMs were operated with electric fields in the range from 23 and 31 kV/cm, most of the data were taken at 28kV/cm corresponding to an effective gain in the range of ~3. Global trips occurred after operating the LEMs for ~ 1hr and it was not possible to bring the LEMs to high fields – prompting a change in the LEM design to incorporate a larger guard ring. A number of additional design changes were implemented based on the results of the demonstrator testing. These results have recently been published in JINST.</a:t>
            </a:r>
          </a:p>
          <a:p>
            <a:pPr marL="0" indent="0">
              <a:buFont typeface="Arial" panose="020B0604020202020204" pitchFamily="34" charset="0"/>
              <a:buNone/>
            </a:pPr>
            <a:endParaRPr lang="en-US" sz="1800" b="0" dirty="0"/>
          </a:p>
          <a:p>
            <a:pPr marL="0" indent="0">
              <a:buFont typeface="Arial" panose="020B0604020202020204" pitchFamily="34" charset="0"/>
              <a:buNone/>
            </a:pPr>
            <a:r>
              <a:rPr lang="en-US" sz="1800" b="0" dirty="0">
                <a:solidFill>
                  <a:schemeClr val="tx1"/>
                </a:solidFill>
              </a:rPr>
              <a:t>Recommendations</a:t>
            </a:r>
          </a:p>
          <a:p>
            <a:pPr marL="0" indent="0">
              <a:buFont typeface="Arial" panose="020B0604020202020204" pitchFamily="34" charset="0"/>
              <a:buNone/>
            </a:pPr>
            <a:endParaRPr lang="en-US" sz="1800" b="0" dirty="0"/>
          </a:p>
          <a:p>
            <a:r>
              <a:rPr lang="en-US" sz="1800" b="0" dirty="0"/>
              <a:t>None</a:t>
            </a:r>
            <a:endParaRPr lang="en-US" sz="2000" b="0" dirty="0"/>
          </a:p>
        </p:txBody>
      </p:sp>
    </p:spTree>
    <p:extLst>
      <p:ext uri="{BB962C8B-B14F-4D97-AF65-F5344CB8AC3E}">
        <p14:creationId xmlns:p14="http://schemas.microsoft.com/office/powerpoint/2010/main" val="386942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1" y="274638"/>
            <a:ext cx="8855675" cy="862184"/>
          </a:xfrm>
        </p:spPr>
        <p:txBody>
          <a:bodyPr>
            <a:normAutofit fontScale="90000"/>
          </a:bodyPr>
          <a:lstStyle/>
          <a:p>
            <a:pPr algn="l"/>
            <a:r>
              <a:rPr lang="en-US" sz="3100" b="0" dirty="0"/>
              <a:t>DUAL Phase Status: Proudfoot, </a:t>
            </a:r>
            <a:r>
              <a:rPr lang="en-US" sz="3100" b="0" dirty="0" err="1"/>
              <a:t>Fuerst</a:t>
            </a:r>
            <a:r>
              <a:rPr lang="en-US" sz="3100" b="0" dirty="0"/>
              <a:t>, </a:t>
            </a:r>
            <a:r>
              <a:rPr lang="en-US" sz="3100" b="0" dirty="0" err="1"/>
              <a:t>Galbiati</a:t>
            </a:r>
            <a:r>
              <a:rPr lang="en-US" sz="3100" b="0" dirty="0"/>
              <a:t>, Liu, Mondal, Monroe </a:t>
            </a:r>
            <a:r>
              <a:rPr lang="en-US" sz="2800" b="0" dirty="0"/>
              <a:t>LEM Production &amp; Testing</a:t>
            </a:r>
            <a:br>
              <a:rPr lang="en-US" sz="1400" b="0" dirty="0"/>
            </a:br>
            <a:endParaRPr lang="en-US" sz="2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220" y="1136822"/>
            <a:ext cx="8229600" cy="5416378"/>
          </a:xfrm>
        </p:spPr>
        <p:txBody>
          <a:bodyPr>
            <a:noAutofit/>
          </a:bodyPr>
          <a:lstStyle/>
          <a:p>
            <a:pPr marL="0" indent="0">
              <a:buNone/>
            </a:pPr>
            <a:r>
              <a:rPr lang="en-US" sz="1600" b="0" dirty="0"/>
              <a:t>Results were presented for the 74 LEMs produced and tested for CRP1 &amp; CRP2</a:t>
            </a:r>
          </a:p>
          <a:p>
            <a:pPr marL="0" indent="0">
              <a:buNone/>
            </a:pPr>
            <a:r>
              <a:rPr lang="en-US" sz="1600" b="0" dirty="0"/>
              <a:t>LEMs were tested up to 3.5 kV (35kV/cm) in </a:t>
            </a:r>
            <a:r>
              <a:rPr lang="en-US" sz="1600" b="0" dirty="0" err="1"/>
              <a:t>Ar</a:t>
            </a:r>
            <a:r>
              <a:rPr lang="en-US" sz="1600" b="0" dirty="0"/>
              <a:t> at 3.3 bar and have &lt;1 spark/20 minutes</a:t>
            </a:r>
          </a:p>
          <a:p>
            <a:pPr marL="0" indent="0">
              <a:buNone/>
            </a:pPr>
            <a:r>
              <a:rPr lang="en-US" sz="1600" b="0" dirty="0"/>
              <a:t>For an optimum induction voltage of 1 kV, stable operation in the cold box was not achieved for HV configurations which give an effective gain ~20; the source of instability is not fully understood. Stable configurations can be achieved by decreasing the induction field between the anode and the top of the LEM and can achieve an effective gain from 24-31</a:t>
            </a:r>
          </a:p>
          <a:p>
            <a:pPr marL="0" indent="0">
              <a:buNone/>
            </a:pPr>
            <a:r>
              <a:rPr lang="en-US" sz="1600" b="0" dirty="0"/>
              <a:t>Dark spots were seen in the corner of LEMs in CRP1 following removal from cold box; this was attributed to uncontrolled sparking due to a lack of protection in the power supply.  </a:t>
            </a:r>
          </a:p>
          <a:p>
            <a:pPr marL="0" indent="0">
              <a:buNone/>
            </a:pPr>
            <a:r>
              <a:rPr lang="en-US" sz="1600" b="0" dirty="0"/>
              <a:t>Following rework, two CRPs are operational though with the limitation above on the induction field and corresponding LEM HV (bottom HV on the LEM)</a:t>
            </a:r>
          </a:p>
          <a:p>
            <a:pPr marL="0" indent="0">
              <a:buNone/>
            </a:pPr>
            <a:r>
              <a:rPr lang="en-US" sz="1600" b="0" dirty="0"/>
              <a:t>Further understanding/improvement of LEM design is being addressed; the committee is concerned at the impact of sparking on LEM performance and viability for DUNE-DP</a:t>
            </a:r>
          </a:p>
          <a:p>
            <a:pPr marL="0" indent="0">
              <a:buNone/>
            </a:pPr>
            <a:endParaRPr lang="en-US" sz="1600" b="0" dirty="0"/>
          </a:p>
          <a:p>
            <a:pPr marL="0" indent="0">
              <a:buNone/>
            </a:pPr>
            <a:r>
              <a:rPr lang="en-US" sz="1600" b="0" dirty="0">
                <a:solidFill>
                  <a:schemeClr val="tx1"/>
                </a:solidFill>
              </a:rPr>
              <a:t>Recommendations</a:t>
            </a:r>
          </a:p>
          <a:p>
            <a:r>
              <a:rPr lang="en-US" sz="1600" b="0" dirty="0"/>
              <a:t>Develop an R&amp;D plan to improve the LEM design to the specification needed for DUNE-DP (stability, gain, reliability, spark rate, operational lifetime)</a:t>
            </a:r>
          </a:p>
        </p:txBody>
      </p:sp>
    </p:spTree>
    <p:extLst>
      <p:ext uri="{BB962C8B-B14F-4D97-AF65-F5344CB8AC3E}">
        <p14:creationId xmlns:p14="http://schemas.microsoft.com/office/powerpoint/2010/main" val="353302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1" y="274638"/>
            <a:ext cx="8855675" cy="862184"/>
          </a:xfrm>
        </p:spPr>
        <p:txBody>
          <a:bodyPr>
            <a:normAutofit fontScale="90000"/>
          </a:bodyPr>
          <a:lstStyle/>
          <a:p>
            <a:pPr algn="l"/>
            <a:r>
              <a:rPr lang="en-US" sz="3100" b="0" dirty="0"/>
              <a:t>DUAL Phase Status: Proudfoot, </a:t>
            </a:r>
            <a:r>
              <a:rPr lang="en-US" sz="3100" b="0" dirty="0" err="1"/>
              <a:t>Fuerst</a:t>
            </a:r>
            <a:r>
              <a:rPr lang="en-US" sz="3100" b="0" dirty="0"/>
              <a:t>, </a:t>
            </a:r>
            <a:r>
              <a:rPr lang="en-US" sz="3100" b="0" dirty="0" err="1"/>
              <a:t>Galbiati</a:t>
            </a:r>
            <a:r>
              <a:rPr lang="en-US" sz="3100" b="0" dirty="0"/>
              <a:t>, Liu, Mondal, Monroe </a:t>
            </a:r>
            <a:r>
              <a:rPr lang="fr-FR" sz="2800" b="0" dirty="0"/>
              <a:t>CRP </a:t>
            </a:r>
            <a:r>
              <a:rPr lang="fr-FR" sz="2800" b="0" dirty="0" err="1"/>
              <a:t>Assembly</a:t>
            </a:r>
            <a:r>
              <a:rPr lang="fr-FR" sz="2800" b="0" dirty="0"/>
              <a:t> &amp; Cold-Box </a:t>
            </a:r>
            <a:r>
              <a:rPr lang="fr-FR" sz="2800" b="0" dirty="0" err="1"/>
              <a:t>Testing</a:t>
            </a:r>
            <a:r>
              <a:rPr lang="fr-FR" sz="2800" b="0" dirty="0"/>
              <a:t> </a:t>
            </a:r>
            <a:endParaRPr lang="en-US" sz="2700"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222421" y="1350257"/>
            <a:ext cx="8229600" cy="521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0" dirty="0"/>
              <a:t>The cold-box has proven to be an effective tool for CRP testing and substantially enhances the capabilities of the CERN NP infrastructure; the planarity of CRP distance to liquid level in the CB is stable to within 1.75mm and the relative distance between the liquid and the CRP is stable to 0.25mm.</a:t>
            </a:r>
          </a:p>
          <a:p>
            <a:pPr marL="0" indent="0">
              <a:buNone/>
            </a:pPr>
            <a:endParaRPr lang="en-US" sz="1600" b="0" dirty="0"/>
          </a:p>
          <a:p>
            <a:pPr marL="0" indent="0">
              <a:buNone/>
            </a:pPr>
            <a:r>
              <a:rPr lang="en-US" sz="1600" b="0" dirty="0"/>
              <a:t>4 CRPs are being prepared for installation in </a:t>
            </a:r>
            <a:r>
              <a:rPr lang="en-US" sz="1600" b="0" dirty="0" err="1"/>
              <a:t>ProtoDUNE</a:t>
            </a:r>
            <a:r>
              <a:rPr lang="en-US" sz="1600" b="0" dirty="0"/>
              <a:t>-DP, two of these will be dummies (i.e. with no LEMs or anodes); construction time was approximately 1 CRP/month; CRP4 will be delivered to CERN at the end of January</a:t>
            </a:r>
          </a:p>
          <a:p>
            <a:pPr marL="0" indent="0">
              <a:buFont typeface="Arial" panose="020B0604020202020204" pitchFamily="34" charset="0"/>
              <a:buNone/>
            </a:pPr>
            <a:endParaRPr lang="en-US" sz="1600" b="0" dirty="0"/>
          </a:p>
          <a:p>
            <a:pPr marL="0" indent="0">
              <a:buFont typeface="Arial" panose="020B0604020202020204" pitchFamily="34" charset="0"/>
              <a:buNone/>
            </a:pPr>
            <a:r>
              <a:rPr lang="en-US" sz="1600" b="0" dirty="0"/>
              <a:t>Following initial tests: modifications to grid tension, HV connection and HV distribution were implemented; for CRP1, 4 LEMs were removed cleaned and re-installed (see above); for CRP2, 1 LEM was replaced by a spare (insufficient time to clean)</a:t>
            </a:r>
          </a:p>
          <a:p>
            <a:pPr marL="0" indent="0">
              <a:buFont typeface="Arial" panose="020B0604020202020204" pitchFamily="34" charset="0"/>
              <a:buNone/>
            </a:pPr>
            <a:endParaRPr lang="en-US" sz="1600" b="0" dirty="0"/>
          </a:p>
          <a:p>
            <a:pPr marL="0" indent="0">
              <a:buFont typeface="Arial" panose="020B0604020202020204" pitchFamily="34" charset="0"/>
              <a:buNone/>
            </a:pPr>
            <a:r>
              <a:rPr lang="en-US" sz="1600" b="0" dirty="0"/>
              <a:t>Recommendations</a:t>
            </a:r>
          </a:p>
          <a:p>
            <a:r>
              <a:rPr lang="en-US" sz="1600" b="0" dirty="0"/>
              <a:t>Feed back lessons learned from assembly defects requiring rework into CRP construction and QA/QC plan (e.g. residual flux on wires, grid wire tension at cold, HV shorts on grid)</a:t>
            </a:r>
          </a:p>
        </p:txBody>
      </p:sp>
    </p:spTree>
    <p:extLst>
      <p:ext uri="{BB962C8B-B14F-4D97-AF65-F5344CB8AC3E}">
        <p14:creationId xmlns:p14="http://schemas.microsoft.com/office/powerpoint/2010/main" val="68376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1" y="274638"/>
            <a:ext cx="8855675" cy="862184"/>
          </a:xfrm>
        </p:spPr>
        <p:txBody>
          <a:bodyPr>
            <a:normAutofit fontScale="90000"/>
          </a:bodyPr>
          <a:lstStyle/>
          <a:p>
            <a:pPr algn="l"/>
            <a:r>
              <a:rPr lang="en-US" sz="3100" b="0" dirty="0"/>
              <a:t>DUAL Phase Status: Proudfoot, </a:t>
            </a:r>
            <a:r>
              <a:rPr lang="en-US" sz="3100" b="0" dirty="0" err="1"/>
              <a:t>Fuerst</a:t>
            </a:r>
            <a:r>
              <a:rPr lang="en-US" sz="3100" b="0" dirty="0"/>
              <a:t>, </a:t>
            </a:r>
            <a:r>
              <a:rPr lang="en-US" sz="3100" b="0" dirty="0" err="1"/>
              <a:t>Galbiati</a:t>
            </a:r>
            <a:r>
              <a:rPr lang="en-US" sz="3100" b="0" dirty="0"/>
              <a:t>, Liu, Mondal, Monroe </a:t>
            </a:r>
            <a:r>
              <a:rPr lang="fr-FR" sz="2800" b="0" dirty="0" err="1"/>
              <a:t>ProtoDUNE</a:t>
            </a:r>
            <a:r>
              <a:rPr lang="fr-FR" sz="2800" b="0" dirty="0"/>
              <a:t>-DP Installation</a:t>
            </a:r>
            <a:br>
              <a:rPr lang="en-US" sz="1400" b="0" dirty="0"/>
            </a:br>
            <a:endParaRPr lang="en-US" sz="27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22421" y="1136821"/>
            <a:ext cx="8229600" cy="548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0" dirty="0"/>
              <a:t>The external cryogenic system has been completed following the conclusion of PD-SP operation with beam.</a:t>
            </a:r>
          </a:p>
          <a:p>
            <a:pPr marL="0" indent="0">
              <a:buNone/>
            </a:pPr>
            <a:r>
              <a:rPr lang="en-US" sz="1800" b="0" dirty="0"/>
              <a:t>Proximity cryogenic systems were installed in SEP2018.</a:t>
            </a:r>
          </a:p>
          <a:p>
            <a:pPr marL="0" indent="0">
              <a:buNone/>
            </a:pPr>
            <a:r>
              <a:rPr lang="en-US" sz="1800" b="0" dirty="0"/>
              <a:t>Installation of 4 CRPS in the DP cryostat is in progress, two of these CRPS will be dummies</a:t>
            </a:r>
          </a:p>
          <a:p>
            <a:pPr marL="0" indent="0">
              <a:buNone/>
            </a:pPr>
            <a:r>
              <a:rPr lang="en-US" sz="1800" b="0" dirty="0"/>
              <a:t>A problem appeared during the insertion of CRP3 in the cryostat where 3 wires broke in the process and 7 more in the following days</a:t>
            </a:r>
          </a:p>
          <a:p>
            <a:pPr marL="0" indent="0">
              <a:buFont typeface="Arial" panose="020B0604020202020204" pitchFamily="34" charset="0"/>
              <a:buNone/>
            </a:pPr>
            <a:r>
              <a:rPr lang="en-US" sz="1800" b="0" dirty="0"/>
              <a:t>The installation schedule presently shows closing of the TCO by week 14 of 2019, with filling and purification completing by week 28, 2019 (22nd July)</a:t>
            </a:r>
          </a:p>
          <a:p>
            <a:pPr marL="0" indent="0">
              <a:buFont typeface="Arial" panose="020B0604020202020204" pitchFamily="34" charset="0"/>
              <a:buNone/>
            </a:pPr>
            <a:r>
              <a:rPr lang="en-US" sz="1800" b="0" dirty="0"/>
              <a:t>No cosmic data-taking plan was presented</a:t>
            </a:r>
          </a:p>
          <a:p>
            <a:pPr marL="0" indent="0">
              <a:buFont typeface="Arial" panose="020B0604020202020204" pitchFamily="34" charset="0"/>
              <a:buNone/>
            </a:pPr>
            <a:r>
              <a:rPr lang="en-US" sz="1800" b="0" dirty="0"/>
              <a:t>Lessons learned from </a:t>
            </a:r>
            <a:r>
              <a:rPr lang="en-US" sz="1800" b="0" dirty="0" err="1"/>
              <a:t>ProtoDUNE</a:t>
            </a:r>
            <a:r>
              <a:rPr lang="en-US" sz="1800" b="0" dirty="0"/>
              <a:t>-SP operations will be of use in </a:t>
            </a:r>
            <a:r>
              <a:rPr lang="en-US" sz="1800" b="0" dirty="0" err="1"/>
              <a:t>ProtoDUNE</a:t>
            </a:r>
            <a:r>
              <a:rPr lang="en-US" sz="1800" b="0" dirty="0"/>
              <a:t>-DP operations</a:t>
            </a:r>
          </a:p>
          <a:p>
            <a:pPr marL="0" indent="0">
              <a:buFont typeface="Arial" panose="020B0604020202020204" pitchFamily="34" charset="0"/>
              <a:buNone/>
            </a:pPr>
            <a:endParaRPr lang="en-US" sz="1800" b="0" dirty="0"/>
          </a:p>
          <a:p>
            <a:pPr marL="0" indent="0">
              <a:buFont typeface="Arial" panose="020B0604020202020204" pitchFamily="34" charset="0"/>
              <a:buNone/>
            </a:pPr>
            <a:r>
              <a:rPr lang="en-US" sz="1800" b="0" dirty="0">
                <a:solidFill>
                  <a:schemeClr val="tx1"/>
                </a:solidFill>
              </a:rPr>
              <a:t>Recommendations</a:t>
            </a:r>
          </a:p>
          <a:p>
            <a:r>
              <a:rPr lang="en-US" sz="1800" b="0" dirty="0"/>
              <a:t>Develop a plan for incorporation of commissioning measurements, and if possible cosmic ray data, from </a:t>
            </a:r>
            <a:r>
              <a:rPr lang="en-US" sz="1800" b="0" dirty="0" err="1"/>
              <a:t>ProtoDUNE</a:t>
            </a:r>
            <a:r>
              <a:rPr lang="en-US" sz="1800" b="0" dirty="0"/>
              <a:t>-DP which will inform the DUNE-DP TDR on key performance metrics</a:t>
            </a:r>
          </a:p>
          <a:p>
            <a:pPr marL="0" indent="0">
              <a:buFont typeface="Arial" panose="020B0604020202020204" pitchFamily="34" charset="0"/>
              <a:buNone/>
            </a:pPr>
            <a:endParaRPr lang="en-US" sz="2000" b="0" dirty="0"/>
          </a:p>
        </p:txBody>
      </p:sp>
    </p:spTree>
    <p:extLst>
      <p:ext uri="{BB962C8B-B14F-4D97-AF65-F5344CB8AC3E}">
        <p14:creationId xmlns:p14="http://schemas.microsoft.com/office/powerpoint/2010/main" val="106034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1" y="274638"/>
            <a:ext cx="8855675" cy="862184"/>
          </a:xfrm>
        </p:spPr>
        <p:txBody>
          <a:bodyPr>
            <a:normAutofit fontScale="90000"/>
          </a:bodyPr>
          <a:lstStyle/>
          <a:p>
            <a:pPr algn="l"/>
            <a:r>
              <a:rPr lang="en-US" sz="3100" b="0" dirty="0"/>
              <a:t>DUAL Phase Status: Proudfoot, </a:t>
            </a:r>
            <a:r>
              <a:rPr lang="en-US" sz="3100" b="0" dirty="0" err="1"/>
              <a:t>Fuerst</a:t>
            </a:r>
            <a:r>
              <a:rPr lang="en-US" sz="3100" b="0" dirty="0"/>
              <a:t>, </a:t>
            </a:r>
            <a:r>
              <a:rPr lang="en-US" sz="3100" b="0" dirty="0" err="1"/>
              <a:t>Galbiati</a:t>
            </a:r>
            <a:r>
              <a:rPr lang="en-US" sz="3100" b="0" dirty="0"/>
              <a:t>, Liu, Mondal, Monroe </a:t>
            </a:r>
            <a:r>
              <a:rPr lang="fr-FR" sz="2800" b="0" dirty="0"/>
              <a:t>DUNE-DP IDR &amp; TDR </a:t>
            </a:r>
            <a:r>
              <a:rPr lang="fr-FR" sz="2800" b="0" dirty="0" err="1"/>
              <a:t>Status</a:t>
            </a:r>
            <a:br>
              <a:rPr lang="en-US" sz="1400" b="0" dirty="0"/>
            </a:br>
            <a:endParaRPr lang="en-US" sz="2700" b="1" dirty="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5458" y="1176578"/>
            <a:ext cx="8229600" cy="507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0" dirty="0"/>
              <a:t>CISC scope for DP will be identical to SP except for the inclusion of additional instrumentation to monitor temperatures and pressures in the gas phase region of the cryostat.  Mention was also made regarding the performance of extended computational fluid dynamics (CFD) simulations of the </a:t>
            </a:r>
            <a:r>
              <a:rPr lang="en-US" sz="2000" b="0" dirty="0" err="1"/>
              <a:t>LAr</a:t>
            </a:r>
            <a:r>
              <a:rPr lang="en-US" sz="2000" b="0" dirty="0"/>
              <a:t> volume.</a:t>
            </a:r>
          </a:p>
          <a:p>
            <a:pPr marL="0" indent="0">
              <a:buNone/>
            </a:pPr>
            <a:endParaRPr lang="en-US" sz="2000" b="0" dirty="0"/>
          </a:p>
          <a:p>
            <a:pPr marL="0" indent="0">
              <a:buFont typeface="Arial" panose="020B0604020202020204" pitchFamily="34" charset="0"/>
              <a:buNone/>
            </a:pPr>
            <a:r>
              <a:rPr lang="en-US" sz="2000" b="0" dirty="0"/>
              <a:t>The </a:t>
            </a:r>
            <a:r>
              <a:rPr lang="en-US" sz="2000" b="0" dirty="0" err="1"/>
              <a:t>ProtoDUNE</a:t>
            </a:r>
            <a:r>
              <a:rPr lang="en-US" sz="2000" b="0" dirty="0"/>
              <a:t> design is used as the basis for the TDR, and is described in detail in the IDR</a:t>
            </a:r>
          </a:p>
          <a:p>
            <a:pPr marL="0" indent="0">
              <a:buFont typeface="Arial" panose="020B0604020202020204" pitchFamily="34" charset="0"/>
              <a:buNone/>
            </a:pPr>
            <a:endParaRPr lang="en-US" sz="2000" b="0" dirty="0"/>
          </a:p>
          <a:p>
            <a:pPr marL="0" indent="0">
              <a:buNone/>
            </a:pPr>
            <a:r>
              <a:rPr lang="en-US" sz="2000" b="0" dirty="0"/>
              <a:t>The last chapter of the DUNE-DP TDR, DP-CRP, is to be submitted 28/6/19 </a:t>
            </a:r>
            <a:r>
              <a:rPr lang="mr-IN" sz="2000" b="0" dirty="0"/>
              <a:t>–</a:t>
            </a:r>
            <a:r>
              <a:rPr lang="en-US" sz="2000" b="0" dirty="0"/>
              <a:t> this is before </a:t>
            </a:r>
            <a:r>
              <a:rPr lang="en-US" sz="2000" b="0" dirty="0" err="1"/>
              <a:t>ProtoDUNE</a:t>
            </a:r>
            <a:r>
              <a:rPr lang="en-US" sz="2000" b="0" dirty="0"/>
              <a:t>-DP is planned to take any cosmic data</a:t>
            </a:r>
          </a:p>
          <a:p>
            <a:pPr marL="0" indent="0">
              <a:buNone/>
            </a:pPr>
            <a:endParaRPr lang="en-US" sz="2000" b="0" dirty="0"/>
          </a:p>
          <a:p>
            <a:pPr marL="0" indent="0">
              <a:buNone/>
            </a:pPr>
            <a:r>
              <a:rPr lang="en-US" sz="2000" b="0" dirty="0"/>
              <a:t>It was not clear when there would be reviewable design for the 600kV supply and its use in the DUNE-DP cathode for a 12m drift.</a:t>
            </a:r>
          </a:p>
          <a:p>
            <a:pPr marL="0" indent="0">
              <a:buFont typeface="Arial" panose="020B0604020202020204" pitchFamily="34" charset="0"/>
              <a:buNone/>
            </a:pPr>
            <a:endParaRPr lang="en-US" sz="2000" b="0" dirty="0"/>
          </a:p>
        </p:txBody>
      </p:sp>
    </p:spTree>
    <p:extLst>
      <p:ext uri="{BB962C8B-B14F-4D97-AF65-F5344CB8AC3E}">
        <p14:creationId xmlns:p14="http://schemas.microsoft.com/office/powerpoint/2010/main" val="124789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1" y="274638"/>
            <a:ext cx="8855675" cy="862184"/>
          </a:xfrm>
        </p:spPr>
        <p:txBody>
          <a:bodyPr>
            <a:normAutofit fontScale="90000"/>
          </a:bodyPr>
          <a:lstStyle/>
          <a:p>
            <a:pPr algn="l"/>
            <a:r>
              <a:rPr lang="en-US" sz="3100" b="0" dirty="0"/>
              <a:t>DUAL Phase Status: Proudfoot, </a:t>
            </a:r>
            <a:r>
              <a:rPr lang="en-US" sz="3100" b="0" dirty="0" err="1"/>
              <a:t>Fuerst</a:t>
            </a:r>
            <a:r>
              <a:rPr lang="en-US" sz="3100" b="0" dirty="0"/>
              <a:t>, </a:t>
            </a:r>
            <a:r>
              <a:rPr lang="en-US" sz="3100" b="0" dirty="0" err="1"/>
              <a:t>Galbiati</a:t>
            </a:r>
            <a:r>
              <a:rPr lang="en-US" sz="3100" b="0" dirty="0"/>
              <a:t>, Liu, Mondal, Monroe </a:t>
            </a:r>
            <a:r>
              <a:rPr lang="fr-FR" sz="2800" b="0" dirty="0"/>
              <a:t>DUNE-DP IDR &amp; TDR </a:t>
            </a:r>
            <a:r>
              <a:rPr lang="fr-FR" sz="2800" b="0" dirty="0" err="1"/>
              <a:t>Status</a:t>
            </a:r>
            <a:br>
              <a:rPr lang="en-US" sz="1400" b="0" dirty="0"/>
            </a:br>
            <a:endParaRPr lang="en-US" sz="2700" b="1" dirty="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5458" y="1176579"/>
            <a:ext cx="8229600" cy="482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0" dirty="0">
                <a:solidFill>
                  <a:schemeClr val="tx1"/>
                </a:solidFill>
              </a:rPr>
              <a:t>Recommendations</a:t>
            </a:r>
          </a:p>
          <a:p>
            <a:pPr marL="0" indent="0">
              <a:buFont typeface="Arial" panose="020B0604020202020204" pitchFamily="34" charset="0"/>
              <a:buNone/>
            </a:pPr>
            <a:endParaRPr lang="en-US" sz="2000" b="0" dirty="0"/>
          </a:p>
          <a:p>
            <a:r>
              <a:rPr lang="en-US" sz="2000" b="0" dirty="0"/>
              <a:t>Develop a plan whereby performance data from operation of cold box and </a:t>
            </a:r>
            <a:r>
              <a:rPr lang="en-US" sz="2000" b="0" dirty="0" err="1"/>
              <a:t>ProtoDUNE</a:t>
            </a:r>
            <a:r>
              <a:rPr lang="en-US" sz="2000" b="0" dirty="0"/>
              <a:t>-DP/SP tests can be incorporated into the DUNE-DP TDR</a:t>
            </a:r>
          </a:p>
          <a:p>
            <a:r>
              <a:rPr lang="en-US" sz="2000" b="0" dirty="0"/>
              <a:t>Quantify the tradeoff between LEM gain and physics performance and scope</a:t>
            </a:r>
          </a:p>
          <a:p>
            <a:r>
              <a:rPr lang="en-US" sz="2000" b="0" dirty="0"/>
              <a:t>Develop a combined simulation and performance measurement plan to demonstrate the validity of the extrapolation of </a:t>
            </a:r>
            <a:r>
              <a:rPr lang="en-US" sz="2000" b="0" dirty="0" err="1"/>
              <a:t>ProtoDUNE</a:t>
            </a:r>
            <a:r>
              <a:rPr lang="en-US" sz="2000" b="0" dirty="0"/>
              <a:t>-DP performance to a 12m drift distance</a:t>
            </a:r>
          </a:p>
          <a:p>
            <a:r>
              <a:rPr lang="en-US" sz="2000" b="0" dirty="0"/>
              <a:t>A number of optimizations are planned to the design of the field cage, cathode and ground in extending the </a:t>
            </a:r>
            <a:r>
              <a:rPr lang="en-US" sz="2000" b="0" dirty="0" err="1"/>
              <a:t>ProtoDUNE</a:t>
            </a:r>
            <a:r>
              <a:rPr lang="en-US" sz="2000" b="0" dirty="0"/>
              <a:t>-DP designs to the full 12 m detector required for DUNE-DP.  The DUNE-DP TDR should present the plan by which these changes to the design are qualified. </a:t>
            </a:r>
          </a:p>
        </p:txBody>
      </p:sp>
    </p:spTree>
    <p:extLst>
      <p:ext uri="{BB962C8B-B14F-4D97-AF65-F5344CB8AC3E}">
        <p14:creationId xmlns:p14="http://schemas.microsoft.com/office/powerpoint/2010/main" val="279534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51"/>
            <a:ext cx="8229600" cy="563562"/>
          </a:xfrm>
        </p:spPr>
        <p:txBody>
          <a:bodyPr>
            <a:normAutofit fontScale="90000"/>
          </a:bodyPr>
          <a:lstStyle/>
          <a:p>
            <a:pPr marL="0" indent="0">
              <a:buNone/>
            </a:pPr>
            <a:r>
              <a:rPr lang="en-US" b="0" dirty="0"/>
              <a:t>TDR Overall Status: </a:t>
            </a:r>
            <a:r>
              <a:rPr lang="en-US" sz="2700" dirty="0"/>
              <a:t>Charlton</a:t>
            </a:r>
            <a:r>
              <a:rPr lang="en-US" sz="2700" b="0" dirty="0"/>
              <a:t>, Montgomery</a:t>
            </a: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p:txBody>
      </p:sp>
      <p:sp>
        <p:nvSpPr>
          <p:cNvPr id="4" name="Content Placeholder 2"/>
          <p:cNvSpPr txBox="1">
            <a:spLocks/>
          </p:cNvSpPr>
          <p:nvPr/>
        </p:nvSpPr>
        <p:spPr bwMode="auto">
          <a:xfrm>
            <a:off x="112542" y="889818"/>
            <a:ext cx="8918916" cy="57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240">
              <a:spcBef>
                <a:spcPts val="360"/>
              </a:spcBef>
              <a:buClr>
                <a:srgbClr val="0070C0"/>
              </a:buClr>
              <a:buFont typeface="Arial"/>
              <a:buChar char="•"/>
            </a:pPr>
            <a:r>
              <a:rPr lang="en-GB" sz="2000" b="0" spc="-1" dirty="0">
                <a:latin typeface="Arial"/>
              </a:rPr>
              <a:t>The general organisation and planning of the TDRs looks good, including the provision to the LBNC of “2nd drafts” early, mixed across TDR volumes</a:t>
            </a:r>
          </a:p>
          <a:p>
            <a:pPr indent="-228240">
              <a:spcBef>
                <a:spcPts val="360"/>
              </a:spcBef>
              <a:buClr>
                <a:srgbClr val="0070C0"/>
              </a:buClr>
              <a:buFont typeface="Arial"/>
              <a:buChar char="•"/>
            </a:pPr>
            <a:r>
              <a:rPr lang="en-GB" sz="2000" b="0" spc="-1" dirty="0">
                <a:latin typeface="Arial"/>
              </a:rPr>
              <a:t>The committee appreciates the willingness of the collaboration to share these drafts to facilitate timely review</a:t>
            </a:r>
          </a:p>
          <a:p>
            <a:pPr indent="-228240">
              <a:spcBef>
                <a:spcPts val="360"/>
              </a:spcBef>
              <a:buClr>
                <a:srgbClr val="0070C0"/>
              </a:buClr>
              <a:buFont typeface="Arial"/>
              <a:buChar char="•"/>
            </a:pPr>
            <a:r>
              <a:rPr lang="en-GB" sz="2000" b="0" spc="-1" dirty="0">
                <a:latin typeface="Arial"/>
              </a:rPr>
              <a:t>The LBNC expects to need multiple, detailed, iterations on the design and performance as outlined in the individual chapters</a:t>
            </a:r>
          </a:p>
          <a:p>
            <a:pPr indent="-228240">
              <a:spcBef>
                <a:spcPts val="360"/>
              </a:spcBef>
              <a:spcAft>
                <a:spcPts val="1200"/>
              </a:spcAft>
              <a:buClr>
                <a:srgbClr val="0070C0"/>
              </a:buClr>
              <a:buFont typeface="Arial"/>
              <a:buChar char="•"/>
            </a:pPr>
            <a:r>
              <a:rPr lang="en-GB" sz="2000" b="0" spc="-1" dirty="0">
                <a:latin typeface="Arial"/>
              </a:rPr>
              <a:t>It is important that an overview of each volume, including the big picture design and relation to physics requirements, is available at the start of the review process – this should contain the drivers of the design described in the rest of the volume, not simply summarise that design</a:t>
            </a:r>
          </a:p>
          <a:p>
            <a:pPr marL="0" indent="0">
              <a:lnSpc>
                <a:spcPct val="100000"/>
              </a:lnSpc>
              <a:spcBef>
                <a:spcPts val="360"/>
              </a:spcBef>
              <a:buNone/>
            </a:pPr>
            <a:r>
              <a:rPr lang="en-GB" sz="2000" b="0" spc="-1" dirty="0">
                <a:solidFill>
                  <a:schemeClr val="tx1"/>
                </a:solidFill>
                <a:latin typeface="Arial"/>
              </a:rPr>
              <a:t>Recommendations </a:t>
            </a:r>
          </a:p>
          <a:p>
            <a:pPr marL="360" indent="0">
              <a:spcBef>
                <a:spcPts val="360"/>
              </a:spcBef>
              <a:buClr>
                <a:srgbClr val="0070C0"/>
              </a:buClr>
              <a:buNone/>
            </a:pPr>
            <a:r>
              <a:rPr lang="en-GB" sz="2000" b="0" spc="-1" dirty="0">
                <a:latin typeface="Arial"/>
              </a:rPr>
              <a:t>The LBNC appreciates the production of the “DUNE Far Detector (Single Phase) Design Choices and Physics Connections” document, but asks to see the physics connections further developed in the TDR</a:t>
            </a:r>
            <a:endParaRPr lang="en-US"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r>
              <a:rPr lang="en-US" sz="2000" b="0" dirty="0"/>
              <a:t>Recommendations</a:t>
            </a:r>
          </a:p>
        </p:txBody>
      </p:sp>
    </p:spTree>
    <p:extLst>
      <p:ext uri="{BB962C8B-B14F-4D97-AF65-F5344CB8AC3E}">
        <p14:creationId xmlns:p14="http://schemas.microsoft.com/office/powerpoint/2010/main" val="248839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51"/>
            <a:ext cx="8229600" cy="563562"/>
          </a:xfrm>
        </p:spPr>
        <p:txBody>
          <a:bodyPr>
            <a:normAutofit fontScale="90000"/>
          </a:bodyPr>
          <a:lstStyle/>
          <a:p>
            <a:r>
              <a:rPr lang="en-US" b="0" dirty="0"/>
              <a:t>Physics TDR Status: </a:t>
            </a:r>
            <a:r>
              <a:rPr lang="en-US" sz="2700" dirty="0"/>
              <a:t>Heinemann,</a:t>
            </a:r>
            <a:r>
              <a:rPr lang="en-US" sz="2700" b="0" dirty="0"/>
              <a:t> Huber</a:t>
            </a:r>
            <a:endParaRPr lang="en-US" sz="2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p:txBody>
      </p:sp>
      <p:sp>
        <p:nvSpPr>
          <p:cNvPr id="4" name="Content Placeholder 2"/>
          <p:cNvSpPr txBox="1">
            <a:spLocks/>
          </p:cNvSpPr>
          <p:nvPr/>
        </p:nvSpPr>
        <p:spPr bwMode="auto">
          <a:xfrm>
            <a:off x="0" y="664702"/>
            <a:ext cx="9144000" cy="53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charset="0"/>
              <a:buChar char="•"/>
            </a:pPr>
            <a:r>
              <a:rPr lang="en-US" sz="2000" b="0" spc="-1" dirty="0">
                <a:uFill>
                  <a:solidFill>
                    <a:srgbClr val="FFFFFF"/>
                  </a:solidFill>
                </a:uFill>
                <a:latin typeface="Arial"/>
              </a:rPr>
              <a:t>The committee is impressed by the advanced outline of the physics TDR, and encouraged that much material has been collected in a first draft. </a:t>
            </a:r>
            <a:endParaRPr lang="en-US" spc="-1" dirty="0">
              <a:uFill>
                <a:solidFill>
                  <a:srgbClr val="FFFFFF"/>
                </a:solidFill>
              </a:uFill>
              <a:latin typeface="Arial"/>
            </a:endParaRPr>
          </a:p>
          <a:p>
            <a:pPr marL="342900" indent="-342900">
              <a:buFont typeface="Arial" charset="0"/>
              <a:buChar char="•"/>
            </a:pPr>
            <a:r>
              <a:rPr lang="en-US" sz="2000" b="0" spc="-1" dirty="0">
                <a:uFill>
                  <a:solidFill>
                    <a:srgbClr val="FFFFFF"/>
                  </a:solidFill>
                </a:uFill>
                <a:latin typeface="Arial"/>
              </a:rPr>
              <a:t>The structure and scope of the document seems adequate but no scientific results were presented</a:t>
            </a:r>
            <a:endParaRPr lang="en-US" spc="-1" dirty="0">
              <a:uFill>
                <a:solidFill>
                  <a:srgbClr val="FFFFFF"/>
                </a:solidFill>
              </a:uFill>
              <a:latin typeface="Arial"/>
            </a:endParaRPr>
          </a:p>
          <a:p>
            <a:pPr marL="342900" indent="-342900">
              <a:buFont typeface="Arial" charset="0"/>
              <a:buChar char="•"/>
            </a:pPr>
            <a:r>
              <a:rPr lang="en-US" sz="2000" b="0" spc="-1" dirty="0">
                <a:uFill>
                  <a:solidFill>
                    <a:srgbClr val="FFFFFF"/>
                  </a:solidFill>
                </a:uFill>
                <a:latin typeface="Arial"/>
              </a:rPr>
              <a:t>The tools &amp; methods chapter appears to be on good track to provide a realistic (albeit maybe pessimistic) basis for the physics analysis chapters</a:t>
            </a:r>
            <a:endParaRPr lang="en-US" spc="-1" dirty="0">
              <a:uFill>
                <a:solidFill>
                  <a:srgbClr val="FFFFFF"/>
                </a:solidFill>
              </a:uFill>
              <a:latin typeface="Arial"/>
            </a:endParaRPr>
          </a:p>
          <a:p>
            <a:pPr marL="342900" indent="-342900">
              <a:buFont typeface="Arial" charset="0"/>
              <a:buChar char="•"/>
            </a:pPr>
            <a:r>
              <a:rPr lang="en-US" sz="2000" b="0" spc="-1" dirty="0">
                <a:uFill>
                  <a:solidFill>
                    <a:srgbClr val="FFFFFF"/>
                  </a:solidFill>
                </a:uFill>
                <a:latin typeface="Arial"/>
              </a:rPr>
              <a:t>The committee looks forward to a concise summary (planned in the Exec. Summary) of which physics analyses place the most stringent requirements on which aspects of the detector performance</a:t>
            </a:r>
            <a:endParaRPr lang="en-US" spc="-1" dirty="0">
              <a:uFill>
                <a:solidFill>
                  <a:srgbClr val="FFFFFF"/>
                </a:solidFill>
              </a:uFill>
              <a:latin typeface="Arial"/>
            </a:endParaRPr>
          </a:p>
          <a:p>
            <a:pPr marL="342900" indent="-342900">
              <a:buFont typeface="Arial" charset="0"/>
              <a:buChar char="•"/>
            </a:pPr>
            <a:r>
              <a:rPr lang="en-US" sz="2000" b="0" spc="-1" dirty="0">
                <a:uFill>
                  <a:solidFill>
                    <a:srgbClr val="FFFFFF"/>
                  </a:solidFill>
                </a:uFill>
                <a:latin typeface="Arial"/>
              </a:rPr>
              <a:t>The strategy to use full simulation and reconstruction for the most important science drivers and parametric simulation for others is sensible</a:t>
            </a:r>
            <a:endParaRPr lang="en-US" spc="-1" dirty="0">
              <a:uFill>
                <a:solidFill>
                  <a:srgbClr val="FFFFFF"/>
                </a:solidFill>
              </a:uFill>
              <a:latin typeface="Arial"/>
            </a:endParaRPr>
          </a:p>
          <a:p>
            <a:pPr marL="342900" indent="-342900">
              <a:spcAft>
                <a:spcPts val="1200"/>
              </a:spcAft>
              <a:buFont typeface="Arial" charset="0"/>
              <a:buChar char="•"/>
            </a:pPr>
            <a:r>
              <a:rPr lang="en-US" sz="2000" b="0" spc="-1" dirty="0">
                <a:uFill>
                  <a:solidFill>
                    <a:srgbClr val="FFFFFF"/>
                  </a:solidFill>
                </a:uFill>
                <a:latin typeface="Arial"/>
              </a:rPr>
              <a:t>In particular in the oscillation section, adequate attention appears to be paid to systematic uncertainties (including the use of different event generators)</a:t>
            </a:r>
            <a:endParaRPr lang="en-US" b="0" spc="-1" dirty="0">
              <a:uFill>
                <a:solidFill>
                  <a:srgbClr val="FFFFFF"/>
                </a:solidFill>
              </a:uFill>
              <a:latin typeface="Arial"/>
            </a:endParaRPr>
          </a:p>
          <a:p>
            <a:pPr marL="0" indent="0">
              <a:lnSpc>
                <a:spcPct val="100000"/>
              </a:lnSpc>
              <a:buNone/>
            </a:pPr>
            <a:r>
              <a:rPr lang="en-US" sz="2000" b="0" spc="-1" dirty="0">
                <a:solidFill>
                  <a:schemeClr val="tx1"/>
                </a:solidFill>
                <a:uFill>
                  <a:solidFill>
                    <a:srgbClr val="FFFFFF"/>
                  </a:solidFill>
                </a:uFill>
                <a:latin typeface="Arial"/>
              </a:rPr>
              <a:t>Recommendations -</a:t>
            </a:r>
          </a:p>
          <a:p>
            <a:pPr marL="342900" indent="-342900">
              <a:buFont typeface="Arial" charset="0"/>
              <a:buChar char="•"/>
            </a:pPr>
            <a:r>
              <a:rPr lang="en-US" sz="2000" b="0" spc="-1" dirty="0">
                <a:uFill>
                  <a:solidFill>
                    <a:srgbClr val="FFFFFF"/>
                  </a:solidFill>
                </a:uFill>
                <a:latin typeface="Arial"/>
              </a:rPr>
              <a:t>The ~250 pages envisaged should not be exceeded. Details should be outsourced into separate documents and/or appendices if needed</a:t>
            </a:r>
            <a:endParaRPr lang="en-US" b="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7119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51"/>
            <a:ext cx="8229600" cy="563562"/>
          </a:xfrm>
        </p:spPr>
        <p:txBody>
          <a:bodyPr>
            <a:normAutofit fontScale="90000"/>
          </a:bodyPr>
          <a:lstStyle/>
          <a:p>
            <a:r>
              <a:rPr lang="en-US" b="0" dirty="0"/>
              <a:t>Computing Plans: </a:t>
            </a:r>
            <a:r>
              <a:rPr lang="en-US" sz="2700" dirty="0" err="1"/>
              <a:t>Boehnlein</a:t>
            </a:r>
            <a:r>
              <a:rPr lang="en-US" sz="2700" b="0" dirty="0"/>
              <a:t>, Heinemann</a:t>
            </a:r>
            <a:endParaRPr lang="en-US" sz="2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p:txBody>
      </p:sp>
      <p:sp>
        <p:nvSpPr>
          <p:cNvPr id="4" name="Content Placeholder 2"/>
          <p:cNvSpPr txBox="1">
            <a:spLocks/>
          </p:cNvSpPr>
          <p:nvPr/>
        </p:nvSpPr>
        <p:spPr bwMode="auto">
          <a:xfrm>
            <a:off x="71563" y="763209"/>
            <a:ext cx="9008828" cy="563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0" dirty="0"/>
              <a:t>We congratulate the Computing Operations team on the success of </a:t>
            </a:r>
            <a:r>
              <a:rPr lang="en-US" sz="2000" b="0" dirty="0" err="1"/>
              <a:t>ProtoDune</a:t>
            </a:r>
            <a:r>
              <a:rPr lang="en-US" sz="2000" b="0" dirty="0"/>
              <a:t> physics data collection and reconstruction as well as MC11</a:t>
            </a:r>
          </a:p>
          <a:p>
            <a:r>
              <a:rPr lang="en-US" sz="2000" b="0" dirty="0"/>
              <a:t>All 7M ‘good beam data/triggers’ were processed within 3 calendar weeks. </a:t>
            </a:r>
          </a:p>
          <a:p>
            <a:r>
              <a:rPr lang="en-US" sz="2000" b="0" dirty="0"/>
              <a:t>The reconstruction is demonstrably working and 2</a:t>
            </a:r>
            <a:r>
              <a:rPr lang="en-US" sz="2000" b="0" baseline="30000" dirty="0"/>
              <a:t>nd</a:t>
            </a:r>
            <a:r>
              <a:rPr lang="en-US" sz="2000" b="0" dirty="0"/>
              <a:t> gen algorithms are being developed, benefiting from the </a:t>
            </a:r>
            <a:r>
              <a:rPr lang="en-US" sz="2000" b="0" dirty="0" err="1"/>
              <a:t>LArSoft</a:t>
            </a:r>
            <a:r>
              <a:rPr lang="en-US" sz="2000" b="0" dirty="0"/>
              <a:t> shared algorithm base.</a:t>
            </a:r>
          </a:p>
          <a:p>
            <a:r>
              <a:rPr lang="en-US" sz="2000" b="0" dirty="0"/>
              <a:t>Distributed resources are being used extensively</a:t>
            </a:r>
          </a:p>
          <a:p>
            <a:r>
              <a:rPr lang="en-US" sz="2000" b="0" dirty="0" err="1"/>
              <a:t>ProtoDune</a:t>
            </a:r>
            <a:r>
              <a:rPr lang="en-US" sz="2000" b="0" dirty="0"/>
              <a:t> Computing “Lessons Learned” documents are being written</a:t>
            </a:r>
          </a:p>
          <a:p>
            <a:r>
              <a:rPr lang="en-US" sz="2000" b="0" dirty="0"/>
              <a:t>The </a:t>
            </a:r>
            <a:r>
              <a:rPr lang="en-US" sz="2000" b="0" dirty="0" err="1"/>
              <a:t>ProtoDune</a:t>
            </a:r>
            <a:r>
              <a:rPr lang="en-US" sz="2000" b="0" dirty="0"/>
              <a:t> experience gives confidence that the scale of Computing for DUNE is tractable</a:t>
            </a:r>
          </a:p>
          <a:p>
            <a:pPr marL="0" indent="0">
              <a:buNone/>
            </a:pPr>
            <a:r>
              <a:rPr lang="en-US" sz="2000" b="0" dirty="0"/>
              <a:t>The Computing Consortium is in the process of being formed</a:t>
            </a:r>
          </a:p>
          <a:p>
            <a:r>
              <a:rPr lang="en-US" sz="2000" b="0" dirty="0"/>
              <a:t>A logical set of organizing principles is being developed.</a:t>
            </a:r>
          </a:p>
          <a:p>
            <a:r>
              <a:rPr lang="en-US" sz="2000" b="0" dirty="0"/>
              <a:t>These include a WLCG-like model &amp; working within the broader HEP computing community</a:t>
            </a:r>
          </a:p>
          <a:p>
            <a:r>
              <a:rPr lang="en-US" sz="2000" b="0" dirty="0"/>
              <a:t>A new management team is being assembled; this is an essential next step. A positive development is the appointment of a new technical lead from FNAL.  </a:t>
            </a:r>
          </a:p>
        </p:txBody>
      </p:sp>
    </p:spTree>
    <p:extLst>
      <p:ext uri="{BB962C8B-B14F-4D97-AF65-F5344CB8AC3E}">
        <p14:creationId xmlns:p14="http://schemas.microsoft.com/office/powerpoint/2010/main" val="278786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latin typeface="Arial" panose="020B0604020202020204" pitchFamily="34" charset="0"/>
                <a:cs typeface="Arial" panose="020B0604020202020204" pitchFamily="34" charset="0"/>
              </a:rPr>
              <a:t>Ackowledgements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89818"/>
            <a:ext cx="8229600" cy="5867400"/>
          </a:xfrm>
        </p:spPr>
        <p:txBody>
          <a:bodyPr>
            <a:noAutofit/>
          </a:bodyPr>
          <a:lstStyle/>
          <a:p>
            <a:pPr marL="0" indent="0" algn="ctr">
              <a:buNone/>
            </a:pPr>
            <a:endParaRPr lang="en-US" sz="2400" b="1" i="1" dirty="0">
              <a:solidFill>
                <a:srgbClr val="0070C0"/>
              </a:solidFill>
            </a:endParaRPr>
          </a:p>
          <a:p>
            <a:pPr marL="0" indent="0" algn="ctr">
              <a:buNone/>
            </a:pPr>
            <a:endParaRPr lang="en-US" i="1" dirty="0"/>
          </a:p>
          <a:p>
            <a:pPr marL="0" indent="0" algn="ctr">
              <a:buNone/>
            </a:pPr>
            <a:r>
              <a:rPr lang="en-US" sz="2400" b="1" i="1" dirty="0">
                <a:solidFill>
                  <a:srgbClr val="0070C0"/>
                </a:solidFill>
              </a:rPr>
              <a:t>The LBNC recognizes the effort put into the preparation of the presentations and material by the DUNE Collaboration, and the frank responses to questions and queries.</a:t>
            </a:r>
          </a:p>
          <a:p>
            <a:pPr marL="0" indent="0" algn="ctr">
              <a:buNone/>
            </a:pPr>
            <a:endParaRPr lang="en-US" sz="2400" b="1" i="1" dirty="0">
              <a:solidFill>
                <a:srgbClr val="0070C0"/>
              </a:solidFill>
            </a:endParaRPr>
          </a:p>
          <a:p>
            <a:pPr marL="0" indent="0" algn="ctr">
              <a:buNone/>
            </a:pPr>
            <a:r>
              <a:rPr lang="en-US" i="1" dirty="0"/>
              <a:t>The committee also appreciated the hospitality by the CERN Neutrino Platform organization and leadership, CERN itself, and Fermilab for their hospitality</a:t>
            </a:r>
            <a:endParaRPr lang="en-US" b="1" i="1" dirty="0"/>
          </a:p>
        </p:txBody>
      </p:sp>
      <p:sp>
        <p:nvSpPr>
          <p:cNvPr id="5" name="Slide Number Placeholder 4"/>
          <p:cNvSpPr>
            <a:spLocks noGrp="1"/>
          </p:cNvSpPr>
          <p:nvPr>
            <p:ph type="sldNum" sz="quarter" idx="12"/>
          </p:nvPr>
        </p:nvSpPr>
        <p:spPr/>
        <p:txBody>
          <a:bodyPr/>
          <a:lstStyle/>
          <a:p>
            <a:fld id="{91DFA1AB-09A5-4294-9136-F290C8005C6B}" type="slidenum">
              <a:rPr lang="en-US" smtClean="0">
                <a:solidFill>
                  <a:srgbClr val="2185AA"/>
                </a:solidFill>
              </a:rPr>
              <a:pPr/>
              <a:t>2</a:t>
            </a:fld>
            <a:endParaRPr lang="en-US" dirty="0">
              <a:solidFill>
                <a:srgbClr val="2185AA"/>
              </a:solidFill>
            </a:endParaRPr>
          </a:p>
        </p:txBody>
      </p:sp>
    </p:spTree>
    <p:extLst>
      <p:ext uri="{BB962C8B-B14F-4D97-AF65-F5344CB8AC3E}">
        <p14:creationId xmlns:p14="http://schemas.microsoft.com/office/powerpoint/2010/main" val="3156132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51"/>
            <a:ext cx="8229600" cy="563562"/>
          </a:xfrm>
        </p:spPr>
        <p:txBody>
          <a:bodyPr>
            <a:normAutofit fontScale="90000"/>
          </a:bodyPr>
          <a:lstStyle/>
          <a:p>
            <a:r>
              <a:rPr lang="en-US" b="0" dirty="0"/>
              <a:t>Computing Plans: </a:t>
            </a:r>
            <a:r>
              <a:rPr lang="en-US" sz="2700" dirty="0" err="1"/>
              <a:t>Boehnlein</a:t>
            </a:r>
            <a:r>
              <a:rPr lang="en-US" sz="2700" b="0" dirty="0"/>
              <a:t>, Heinemann</a:t>
            </a:r>
            <a:endParaRPr lang="en-US" sz="2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p:txBody>
      </p:sp>
      <p:sp>
        <p:nvSpPr>
          <p:cNvPr id="4" name="Content Placeholder 2"/>
          <p:cNvSpPr txBox="1">
            <a:spLocks/>
          </p:cNvSpPr>
          <p:nvPr/>
        </p:nvSpPr>
        <p:spPr bwMode="auto">
          <a:xfrm>
            <a:off x="71563" y="763208"/>
            <a:ext cx="9008828" cy="59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0" dirty="0"/>
              <a:t> </a:t>
            </a:r>
          </a:p>
          <a:p>
            <a:pPr marL="0" indent="0">
              <a:spcAft>
                <a:spcPts val="1200"/>
              </a:spcAft>
              <a:buNone/>
            </a:pPr>
            <a:r>
              <a:rPr lang="en-US" sz="2000" b="0" dirty="0">
                <a:solidFill>
                  <a:schemeClr val="tx1"/>
                </a:solidFill>
              </a:rPr>
              <a:t>Recommendations </a:t>
            </a:r>
            <a:r>
              <a:rPr lang="en-US" sz="2000" b="0" dirty="0"/>
              <a:t> </a:t>
            </a:r>
          </a:p>
          <a:p>
            <a:pPr marL="0" indent="0">
              <a:spcAft>
                <a:spcPts val="1200"/>
              </a:spcAft>
              <a:buNone/>
            </a:pPr>
            <a:r>
              <a:rPr lang="en-US" sz="2000" b="0" dirty="0"/>
              <a:t>For the computing strategy summary in the TDR we recommend a tight focus, stressing the impact of the </a:t>
            </a:r>
            <a:r>
              <a:rPr lang="en-US" sz="2000" b="0" dirty="0" err="1"/>
              <a:t>ProtoDune</a:t>
            </a:r>
            <a:r>
              <a:rPr lang="en-US" sz="2000" b="0" dirty="0"/>
              <a:t> experience, a short description of the consortium model and long lead-time items, such as SURF WAN.</a:t>
            </a:r>
          </a:p>
        </p:txBody>
      </p:sp>
    </p:spTree>
    <p:extLst>
      <p:ext uri="{BB962C8B-B14F-4D97-AF65-F5344CB8AC3E}">
        <p14:creationId xmlns:p14="http://schemas.microsoft.com/office/powerpoint/2010/main" val="277988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8" y="119894"/>
            <a:ext cx="8229600" cy="563562"/>
          </a:xfrm>
        </p:spPr>
        <p:txBody>
          <a:bodyPr>
            <a:normAutofit fontScale="90000"/>
          </a:bodyPr>
          <a:lstStyle/>
          <a:p>
            <a:pPr marL="0" indent="0">
              <a:buNone/>
            </a:pPr>
            <a:r>
              <a:rPr lang="en-US" b="0" dirty="0"/>
              <a:t>APA TDR Status: </a:t>
            </a:r>
            <a:r>
              <a:rPr lang="en-US" sz="2700" dirty="0"/>
              <a:t>Monroe,</a:t>
            </a:r>
            <a:r>
              <a:rPr lang="en-US" sz="2700" b="0" dirty="0"/>
              <a:t> MacFarlane</a:t>
            </a:r>
            <a:r>
              <a:rPr lang="en-US" b="0" dirty="0"/>
              <a:t> </a:t>
            </a: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p:txBody>
      </p:sp>
      <p:sp>
        <p:nvSpPr>
          <p:cNvPr id="4" name="Content Placeholder 2">
            <a:extLst>
              <a:ext uri="{FF2B5EF4-FFF2-40B4-BE49-F238E27FC236}">
                <a16:creationId xmlns:a16="http://schemas.microsoft.com/office/drawing/2014/main" id="{261A7F3D-D45B-3044-A9AE-3CE176FF3340}"/>
              </a:ext>
            </a:extLst>
          </p:cNvPr>
          <p:cNvSpPr txBox="1">
            <a:spLocks/>
          </p:cNvSpPr>
          <p:nvPr/>
        </p:nvSpPr>
        <p:spPr bwMode="auto">
          <a:xfrm>
            <a:off x="98474" y="838200"/>
            <a:ext cx="8904849"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t>The APA TDR is well-informed by the </a:t>
            </a:r>
            <a:r>
              <a:rPr lang="en-US" sz="2000" b="0" dirty="0" err="1"/>
              <a:t>ProtoDUNE</a:t>
            </a:r>
            <a:r>
              <a:rPr lang="en-US" sz="2000" b="0" dirty="0"/>
              <a:t> </a:t>
            </a:r>
            <a:r>
              <a:rPr lang="en-US" sz="2000" b="0" dirty="0" err="1"/>
              <a:t>programme</a:t>
            </a:r>
            <a:r>
              <a:rPr lang="en-US" sz="2000" b="0" dirty="0"/>
              <a:t>.</a:t>
            </a:r>
          </a:p>
          <a:p>
            <a:r>
              <a:rPr lang="en-US" sz="2000" b="0" dirty="0"/>
              <a:t>The APA design is mature.  A small number of changes are proposed with respect to the design used in </a:t>
            </a:r>
            <a:r>
              <a:rPr lang="en-US" sz="2000" b="0" dirty="0" err="1"/>
              <a:t>ProtoDUNE</a:t>
            </a:r>
            <a:r>
              <a:rPr lang="en-US" sz="2000" b="0" dirty="0"/>
              <a:t>.</a:t>
            </a:r>
          </a:p>
          <a:p>
            <a:r>
              <a:rPr lang="en-US" sz="2000" b="0" dirty="0"/>
              <a:t>Full APA production is planned to start in 2020 in the UK and 2021 in 3 sites in the US.</a:t>
            </a:r>
          </a:p>
          <a:p>
            <a:r>
              <a:rPr lang="en-US" sz="2000" b="0" dirty="0"/>
              <a:t>We encourage the collaboration to systematically examine the PSL vs. Daresbury APAs for differences in production or performance, in time to inform the QA/QC plan for the TDR.</a:t>
            </a:r>
          </a:p>
          <a:p>
            <a:r>
              <a:rPr lang="en-US" sz="2000" b="0" dirty="0"/>
              <a:t>The timescale for testing the three final-version APAs of mid-2020 is approximately 6 months after full APA production launch in the UK is planned.  We encourage the collaboration to consider this ordering.</a:t>
            </a:r>
          </a:p>
          <a:p>
            <a:r>
              <a:rPr lang="en-US" sz="2000" b="0" dirty="0"/>
              <a:t>The statement was made that the studies of </a:t>
            </a:r>
            <a:r>
              <a:rPr lang="en-US" sz="2000" b="0" dirty="0" err="1"/>
              <a:t>ProtoDUNE</a:t>
            </a:r>
            <a:r>
              <a:rPr lang="en-US" sz="2000" b="0" dirty="0"/>
              <a:t>-SP that feed into the TDR will be decided in Jan. 2019.  This seems late given the goal of TDR 2nd draft delivery to the LBNC in Dec. 2018.</a:t>
            </a:r>
          </a:p>
          <a:p>
            <a:r>
              <a:rPr lang="en-US" sz="2000" b="0" dirty="0"/>
              <a:t>The TDR should address the issue of testing longevity vs. further optimization of detector components. We emphasize the importance of system-level longevity testing for the cold electronics.</a:t>
            </a:r>
          </a:p>
        </p:txBody>
      </p:sp>
    </p:spTree>
    <p:extLst>
      <p:ext uri="{BB962C8B-B14F-4D97-AF65-F5344CB8AC3E}">
        <p14:creationId xmlns:p14="http://schemas.microsoft.com/office/powerpoint/2010/main" val="162025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8" y="119894"/>
            <a:ext cx="8229600" cy="563562"/>
          </a:xfrm>
        </p:spPr>
        <p:txBody>
          <a:bodyPr>
            <a:normAutofit fontScale="90000"/>
          </a:bodyPr>
          <a:lstStyle/>
          <a:p>
            <a:pPr marL="0" indent="0">
              <a:buNone/>
            </a:pPr>
            <a:r>
              <a:rPr lang="en-US" b="0" dirty="0"/>
              <a:t>APA TDR Status: </a:t>
            </a:r>
            <a:r>
              <a:rPr lang="en-US" sz="2700" dirty="0"/>
              <a:t>Monroe,</a:t>
            </a:r>
            <a:r>
              <a:rPr lang="en-US" sz="2700" b="0" dirty="0"/>
              <a:t> MacFarlane</a:t>
            </a:r>
            <a:r>
              <a:rPr lang="en-US" b="0" dirty="0"/>
              <a:t> </a:t>
            </a: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p:txBody>
      </p:sp>
      <p:sp>
        <p:nvSpPr>
          <p:cNvPr id="4" name="Content Placeholder 2">
            <a:extLst>
              <a:ext uri="{FF2B5EF4-FFF2-40B4-BE49-F238E27FC236}">
                <a16:creationId xmlns:a16="http://schemas.microsoft.com/office/drawing/2014/main" id="{261A7F3D-D45B-3044-A9AE-3CE176FF3340}"/>
              </a:ext>
            </a:extLst>
          </p:cNvPr>
          <p:cNvSpPr txBox="1">
            <a:spLocks/>
          </p:cNvSpPr>
          <p:nvPr/>
        </p:nvSpPr>
        <p:spPr bwMode="auto">
          <a:xfrm>
            <a:off x="98474" y="838200"/>
            <a:ext cx="8904849" cy="376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US" sz="2000" b="0" dirty="0">
                <a:solidFill>
                  <a:schemeClr val="tx1"/>
                </a:solidFill>
              </a:rPr>
              <a:t>Recommendations - </a:t>
            </a:r>
          </a:p>
          <a:p>
            <a:r>
              <a:rPr lang="en-US" sz="2000" b="0" dirty="0"/>
              <a:t>The requirements that connect the physics drivers to the technical specifications of the APAs should be concisely, quantitatively stated in the TDR.  The trade-offs between the low vs. high performance range of technical specifications should be articulated clearly. </a:t>
            </a:r>
          </a:p>
          <a:p>
            <a:r>
              <a:rPr lang="en-US" sz="2000" b="0" dirty="0"/>
              <a:t>The criteria, process and time line for down-selection decisions should be specified in the cases where multiple technology options go forward in the TDR. </a:t>
            </a:r>
          </a:p>
          <a:p>
            <a:r>
              <a:rPr lang="en-US" sz="2000" b="0" dirty="0"/>
              <a:t>The TDR should specify how sites will be qualified to mitigate differences in production site performance.</a:t>
            </a:r>
          </a:p>
        </p:txBody>
      </p:sp>
    </p:spTree>
    <p:extLst>
      <p:ext uri="{BB962C8B-B14F-4D97-AF65-F5344CB8AC3E}">
        <p14:creationId xmlns:p14="http://schemas.microsoft.com/office/powerpoint/2010/main" val="307680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51"/>
            <a:ext cx="8229600" cy="563562"/>
          </a:xfrm>
        </p:spPr>
        <p:txBody>
          <a:bodyPr>
            <a:normAutofit fontScale="90000"/>
          </a:bodyPr>
          <a:lstStyle/>
          <a:p>
            <a:pPr marL="0" indent="0">
              <a:buNone/>
            </a:pPr>
            <a:r>
              <a:rPr lang="en-US" b="0" dirty="0"/>
              <a:t>Near Detector Status	</a:t>
            </a:r>
            <a:r>
              <a:rPr lang="en-US" sz="2700" dirty="0" err="1"/>
              <a:t>Mondal</a:t>
            </a:r>
            <a:r>
              <a:rPr lang="en-US" sz="2700" b="0" dirty="0"/>
              <a:t>, Huber, Fava</a:t>
            </a: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p:txBody>
      </p:sp>
      <p:sp>
        <p:nvSpPr>
          <p:cNvPr id="4" name="Content Placeholder 2"/>
          <p:cNvSpPr txBox="1">
            <a:spLocks/>
          </p:cNvSpPr>
          <p:nvPr/>
        </p:nvSpPr>
        <p:spPr bwMode="auto">
          <a:xfrm>
            <a:off x="140677" y="1176579"/>
            <a:ext cx="9003323" cy="53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000" b="0" dirty="0"/>
              <a:t>Proposed Near Detector suite consists of a </a:t>
            </a:r>
            <a:r>
              <a:rPr lang="en-IN" sz="2000" b="0" dirty="0" err="1"/>
              <a:t>LArTPC</a:t>
            </a:r>
            <a:r>
              <a:rPr lang="en-IN" sz="2000" b="0" dirty="0"/>
              <a:t> , a Multi-Purpose Detector (MPD) consisting of a </a:t>
            </a:r>
            <a:r>
              <a:rPr lang="en-IN" sz="2000" b="0" dirty="0" err="1"/>
              <a:t>HPgTPC</a:t>
            </a:r>
            <a:r>
              <a:rPr lang="en-IN" sz="2000" b="0" dirty="0"/>
              <a:t>, an ECAL and 3D Scintillator Tracker (3DST) in a magnet.</a:t>
            </a:r>
          </a:p>
          <a:p>
            <a:r>
              <a:rPr lang="en-IN" sz="2000" b="0" dirty="0"/>
              <a:t>The DUNE –PRISM concept envisage </a:t>
            </a:r>
            <a:r>
              <a:rPr lang="en-IN" sz="2000" b="0" dirty="0" err="1"/>
              <a:t>LArTPC</a:t>
            </a:r>
            <a:r>
              <a:rPr lang="en-IN" sz="2000" b="0" dirty="0"/>
              <a:t> and probably MPD to be mobile and make measurements at several off-axis positions along with on-axis measurements.  will help to simultaneously constrain neutrino flux, cross sections and energy smearing.</a:t>
            </a:r>
          </a:p>
          <a:p>
            <a:r>
              <a:rPr lang="en-IN" sz="2000" b="0" dirty="0"/>
              <a:t>Detailed simulation effort is ongoing to understand the systematics reach of this detector concept.</a:t>
            </a:r>
          </a:p>
          <a:p>
            <a:r>
              <a:rPr lang="en-IN" sz="2000" b="0" dirty="0"/>
              <a:t>The concept appears to be interesting and LBNC looks forward for a full review of the design and its capabilities and its cost in the summer of 2019.</a:t>
            </a:r>
          </a:p>
          <a:p>
            <a:pPr>
              <a:spcAft>
                <a:spcPts val="1200"/>
              </a:spcAft>
            </a:pPr>
            <a:r>
              <a:rPr lang="en-IN" sz="2000" b="0" dirty="0"/>
              <a:t>There are several milestones  coming up  that will need a clear and approved time line for Near Detector.</a:t>
            </a:r>
          </a:p>
          <a:p>
            <a:pPr marL="277813" indent="-277813">
              <a:buNone/>
            </a:pPr>
            <a:r>
              <a:rPr lang="en-US" sz="2000" b="0" dirty="0">
                <a:solidFill>
                  <a:schemeClr val="tx1"/>
                </a:solidFill>
              </a:rPr>
              <a:t>Recommendations - </a:t>
            </a:r>
            <a:r>
              <a:rPr lang="en-US" sz="2000" b="0" dirty="0"/>
              <a:t>none</a:t>
            </a:r>
            <a:br>
              <a:rPr lang="en-US" sz="2000" dirty="0"/>
            </a:br>
            <a:endParaRPr lang="en-US" sz="2000" b="0" dirty="0"/>
          </a:p>
        </p:txBody>
      </p:sp>
    </p:spTree>
    <p:extLst>
      <p:ext uri="{BB962C8B-B14F-4D97-AF65-F5344CB8AC3E}">
        <p14:creationId xmlns:p14="http://schemas.microsoft.com/office/powerpoint/2010/main" val="1476202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58" y="119894"/>
            <a:ext cx="8229600" cy="563562"/>
          </a:xfrm>
        </p:spPr>
        <p:txBody>
          <a:bodyPr>
            <a:normAutofit fontScale="90000"/>
          </a:bodyPr>
          <a:lstStyle/>
          <a:p>
            <a:r>
              <a:rPr lang="en-US" b="0" dirty="0"/>
              <a:t>Exec Summary: </a:t>
            </a:r>
            <a:r>
              <a:rPr lang="en-US" sz="2700" dirty="0"/>
              <a:t>Montgomery</a:t>
            </a:r>
            <a:endParaRPr lang="en-US" sz="27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bwMode="auto">
          <a:xfrm>
            <a:off x="118353" y="1109869"/>
            <a:ext cx="8926256" cy="536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0" dirty="0"/>
              <a:t>DUNE and LBNF have made good progress on a number of fronts.</a:t>
            </a:r>
          </a:p>
          <a:p>
            <a:r>
              <a:rPr lang="en-US" sz="1800" b="0" dirty="0"/>
              <a:t>There are numerous technical issues that will need to be decided on a weekly basis. The EB needs to be aware and to weigh in on the important ones.</a:t>
            </a:r>
          </a:p>
          <a:p>
            <a:r>
              <a:rPr lang="en-US" sz="1800" b="0" dirty="0"/>
              <a:t>The DUNE approach to detector requirements and their justification needs further refinement to tighten connections with the physics performance.</a:t>
            </a:r>
          </a:p>
          <a:p>
            <a:r>
              <a:rPr lang="en-US" sz="1800" b="0" dirty="0"/>
              <a:t>DUNE should be complimented on the Computing Consortium developments.</a:t>
            </a:r>
          </a:p>
          <a:p>
            <a:r>
              <a:rPr lang="en-US" sz="1800" b="0" dirty="0"/>
              <a:t>Congratulations to the Collaboration for the success of </a:t>
            </a:r>
            <a:r>
              <a:rPr lang="en-US" sz="1800" b="0" dirty="0" err="1"/>
              <a:t>ProtoDUNE</a:t>
            </a:r>
            <a:r>
              <a:rPr lang="en-US" sz="1800" b="0" dirty="0"/>
              <a:t>-SP. This leads to the need for a plan for 2019 operations.</a:t>
            </a:r>
          </a:p>
          <a:p>
            <a:r>
              <a:rPr lang="en-US" sz="1800" b="0" dirty="0"/>
              <a:t>The progress with the DP has been slower than planned. </a:t>
            </a:r>
          </a:p>
          <a:p>
            <a:pPr lvl="1"/>
            <a:r>
              <a:rPr lang="en-US" b="0" dirty="0">
                <a:solidFill>
                  <a:srgbClr val="0070C0"/>
                </a:solidFill>
              </a:rPr>
              <a:t>Several technical challenges have been encountered.</a:t>
            </a:r>
          </a:p>
          <a:p>
            <a:pPr lvl="1"/>
            <a:r>
              <a:rPr lang="en-US" b="0" dirty="0">
                <a:solidFill>
                  <a:srgbClr val="0070C0"/>
                </a:solidFill>
              </a:rPr>
              <a:t>The operation of NP02 will occur in the second half of 2019; we encourage the continued strong support of CERN for the Dual Phase effort.</a:t>
            </a:r>
          </a:p>
          <a:p>
            <a:pPr lvl="1"/>
            <a:r>
              <a:rPr lang="en-US" b="0" dirty="0">
                <a:solidFill>
                  <a:srgbClr val="0070C0"/>
                </a:solidFill>
              </a:rPr>
              <a:t>A program of R&amp;D at the level of the LEM is needed and planned, in parallel with the performance assessment in </a:t>
            </a:r>
            <a:r>
              <a:rPr lang="en-US" b="0" dirty="0" err="1">
                <a:solidFill>
                  <a:srgbClr val="0070C0"/>
                </a:solidFill>
              </a:rPr>
              <a:t>ProtoDUNE</a:t>
            </a:r>
            <a:r>
              <a:rPr lang="en-US" b="0" dirty="0">
                <a:solidFill>
                  <a:srgbClr val="0070C0"/>
                </a:solidFill>
              </a:rPr>
              <a:t>-DP</a:t>
            </a:r>
          </a:p>
          <a:p>
            <a:pPr>
              <a:spcAft>
                <a:spcPts val="1200"/>
              </a:spcAft>
            </a:pPr>
            <a:r>
              <a:rPr lang="en-US" sz="1800" b="0" dirty="0"/>
              <a:t>The Near Detector concept is being developed and should be reviewed in mid 2019.</a:t>
            </a:r>
          </a:p>
          <a:p>
            <a:pPr marL="0" indent="0">
              <a:buNone/>
            </a:pPr>
            <a:r>
              <a:rPr lang="en-US" sz="1800" b="0" dirty="0">
                <a:solidFill>
                  <a:schemeClr val="tx1"/>
                </a:solidFill>
              </a:rPr>
              <a:t>Recommendations - </a:t>
            </a:r>
          </a:p>
        </p:txBody>
      </p:sp>
    </p:spTree>
    <p:extLst>
      <p:ext uri="{BB962C8B-B14F-4D97-AF65-F5344CB8AC3E}">
        <p14:creationId xmlns:p14="http://schemas.microsoft.com/office/powerpoint/2010/main" val="227646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Charge</a:t>
            </a:r>
          </a:p>
        </p:txBody>
      </p:sp>
      <p:sp>
        <p:nvSpPr>
          <p:cNvPr id="3" name="Content Placeholder 2"/>
          <p:cNvSpPr>
            <a:spLocks noGrp="1"/>
          </p:cNvSpPr>
          <p:nvPr>
            <p:ph idx="1"/>
          </p:nvPr>
        </p:nvSpPr>
        <p:spPr>
          <a:xfrm>
            <a:off x="457200" y="889818"/>
            <a:ext cx="8229600" cy="5867400"/>
          </a:xfrm>
        </p:spPr>
        <p:txBody>
          <a:bodyPr>
            <a:noAutofit/>
          </a:bodyPr>
          <a:lstStyle/>
          <a:p>
            <a:r>
              <a:rPr lang="en-US" sz="2000" b="0" dirty="0"/>
              <a:t>The LBNC will hear about the progress in a number of areas including the general progress of each of DUNE, LBNF, and </a:t>
            </a:r>
            <a:r>
              <a:rPr lang="en-US" sz="2000" b="0" dirty="0" err="1"/>
              <a:t>ProtoDUNE</a:t>
            </a:r>
            <a:r>
              <a:rPr lang="en-US" sz="2000" b="0" dirty="0"/>
              <a:t>. There will be in depth presentations covering the development of the Dual Phase option, including a look forward to 2019 with </a:t>
            </a:r>
            <a:r>
              <a:rPr lang="en-US" sz="2000" b="0" dirty="0" err="1"/>
              <a:t>ProtoDUNE</a:t>
            </a:r>
            <a:r>
              <a:rPr lang="en-US" sz="2000" b="0" dirty="0"/>
              <a:t> DP, and preparations for a TDR. We will also hear about TDR and CDR preparations in a few key areas.</a:t>
            </a:r>
          </a:p>
          <a:p>
            <a:pPr marL="0" indent="0">
              <a:buNone/>
            </a:pPr>
            <a:endParaRPr lang="en-US" sz="2000" b="0" dirty="0"/>
          </a:p>
          <a:p>
            <a:r>
              <a:rPr lang="en-US" sz="2000" b="0" dirty="0"/>
              <a:t>The LBNC will prepare a written report, which will include descriptions of the status of each of these items. Inter alia, this report will inform a presentation of the overall preparations of DUNE, which may be requested for the DOE LBNF-DUNE IPR in early January, 2019. </a:t>
            </a:r>
          </a:p>
          <a:p>
            <a:endParaRPr lang="en-US" sz="2000" b="0" dirty="0"/>
          </a:p>
          <a:p>
            <a:r>
              <a:rPr lang="en-US" sz="2000" b="0" dirty="0"/>
              <a:t>An abbreviated verbal closeout will be presented on Sunday afternoon.</a:t>
            </a:r>
          </a:p>
          <a:p>
            <a:endParaRPr lang="en-US" sz="2000" b="0" dirty="0"/>
          </a:p>
          <a:p>
            <a:r>
              <a:rPr lang="en-US" sz="2000" b="0" dirty="0"/>
              <a:t>Our goal will be to leave CERN with an advanced draft of the full report in hand.</a:t>
            </a:r>
          </a:p>
          <a:p>
            <a:pPr marL="0" indent="0">
              <a:buNone/>
            </a:pPr>
            <a:endParaRPr lang="en-US" dirty="0"/>
          </a:p>
        </p:txBody>
      </p:sp>
      <p:sp>
        <p:nvSpPr>
          <p:cNvPr id="5" name="Slide Number Placeholder 4"/>
          <p:cNvSpPr>
            <a:spLocks noGrp="1"/>
          </p:cNvSpPr>
          <p:nvPr>
            <p:ph type="sldNum" sz="quarter" idx="12"/>
          </p:nvPr>
        </p:nvSpPr>
        <p:spPr/>
        <p:txBody>
          <a:bodyPr/>
          <a:lstStyle/>
          <a:p>
            <a:fld id="{91DFA1AB-09A5-4294-9136-F290C8005C6B}" type="slidenum">
              <a:rPr lang="en-US" smtClean="0">
                <a:solidFill>
                  <a:srgbClr val="2185AA"/>
                </a:solidFill>
              </a:rPr>
              <a:pPr/>
              <a:t>3</a:t>
            </a:fld>
            <a:endParaRPr lang="en-US" dirty="0">
              <a:solidFill>
                <a:srgbClr val="2185AA"/>
              </a:solidFill>
            </a:endParaRPr>
          </a:p>
        </p:txBody>
      </p:sp>
    </p:spTree>
    <p:extLst>
      <p:ext uri="{BB962C8B-B14F-4D97-AF65-F5344CB8AC3E}">
        <p14:creationId xmlns:p14="http://schemas.microsoft.com/office/powerpoint/2010/main" val="421485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Approach</a:t>
            </a: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a:p>
            <a:r>
              <a:rPr lang="en-US" sz="1800" b="0" dirty="0"/>
              <a:t>In order to facilitate achieving this, we have made tentative assignments for the attending LBNC members. </a:t>
            </a:r>
          </a:p>
          <a:p>
            <a:endParaRPr lang="en-US" sz="1800" b="0" dirty="0"/>
          </a:p>
          <a:p>
            <a:r>
              <a:rPr lang="en-US" sz="1800" b="0" dirty="0"/>
              <a:t>Note that both Angela Fava, our Scientific Secretary and David MacFarlane, our outgoing chair are expected to be active participants. </a:t>
            </a:r>
          </a:p>
          <a:p>
            <a:endParaRPr lang="en-US" sz="1800" b="0" dirty="0"/>
          </a:p>
          <a:p>
            <a:r>
              <a:rPr lang="en-US" sz="1800" b="0" dirty="0"/>
              <a:t>The assignments are shown below; </a:t>
            </a:r>
          </a:p>
          <a:p>
            <a:pPr lvl="1"/>
            <a:r>
              <a:rPr lang="en-US" sz="1400" b="0" dirty="0">
                <a:solidFill>
                  <a:srgbClr val="0070C0"/>
                </a:solidFill>
              </a:rPr>
              <a:t>the name in Bold Face is requested to take the lead in writing. </a:t>
            </a:r>
          </a:p>
          <a:p>
            <a:pPr lvl="1"/>
            <a:r>
              <a:rPr lang="en-US" sz="1400" b="0" dirty="0">
                <a:solidFill>
                  <a:srgbClr val="0070C0"/>
                </a:solidFill>
              </a:rPr>
              <a:t>We are looking for approximately 0.5 – 0.75 pages per item except for the Dual Phase which has several sub sections, so should be longer. </a:t>
            </a:r>
          </a:p>
          <a:p>
            <a:pPr lvl="1"/>
            <a:r>
              <a:rPr lang="en-US" sz="1400" b="0" dirty="0">
                <a:solidFill>
                  <a:srgbClr val="0070C0"/>
                </a:solidFill>
              </a:rPr>
              <a:t>We will discuss the expectations in the Executive session at the beginning of the meeting, but if anyone feels that the task is not acceptable, please contact mont@jlab.org</a:t>
            </a:r>
            <a:r>
              <a:rPr lang="en-US" sz="1200" b="0" dirty="0"/>
              <a:t>.</a:t>
            </a:r>
          </a:p>
        </p:txBody>
      </p:sp>
      <p:sp>
        <p:nvSpPr>
          <p:cNvPr id="5" name="Slide Number Placeholder 4"/>
          <p:cNvSpPr>
            <a:spLocks noGrp="1"/>
          </p:cNvSpPr>
          <p:nvPr>
            <p:ph type="sldNum" sz="quarter" idx="12"/>
          </p:nvPr>
        </p:nvSpPr>
        <p:spPr/>
        <p:txBody>
          <a:bodyPr/>
          <a:lstStyle/>
          <a:p>
            <a:fld id="{91DFA1AB-09A5-4294-9136-F290C8005C6B}" type="slidenum">
              <a:rPr lang="en-US" smtClean="0">
                <a:solidFill>
                  <a:srgbClr val="2185AA"/>
                </a:solidFill>
              </a:rPr>
              <a:pPr/>
              <a:t>4</a:t>
            </a:fld>
            <a:endParaRPr lang="en-US" dirty="0">
              <a:solidFill>
                <a:srgbClr val="2185AA"/>
              </a:solidFill>
            </a:endParaRPr>
          </a:p>
        </p:txBody>
      </p:sp>
    </p:spTree>
    <p:extLst>
      <p:ext uri="{BB962C8B-B14F-4D97-AF65-F5344CB8AC3E}">
        <p14:creationId xmlns:p14="http://schemas.microsoft.com/office/powerpoint/2010/main" val="126585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Assignments</a:t>
            </a: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a:p>
            <a:r>
              <a:rPr lang="en-US" sz="1400" b="0" dirty="0"/>
              <a:t>DUNE Overall Status 50 </a:t>
            </a:r>
            <a:r>
              <a:rPr lang="en-US" sz="1400" b="0" dirty="0" err="1"/>
              <a:t>mins</a:t>
            </a:r>
            <a:r>
              <a:rPr lang="en-US" sz="1400" b="0" dirty="0"/>
              <a:t> (35+15) Stefan </a:t>
            </a:r>
            <a:r>
              <a:rPr lang="en-US" sz="1400" b="0" dirty="0" err="1"/>
              <a:t>Soldner</a:t>
            </a:r>
            <a:r>
              <a:rPr lang="en-US" sz="1400" b="0" dirty="0"/>
              <a:t> Rembold  --						Exec Summary: </a:t>
            </a:r>
            <a:r>
              <a:rPr lang="en-US" sz="1400" dirty="0"/>
              <a:t>Montgomery</a:t>
            </a:r>
          </a:p>
          <a:p>
            <a:endParaRPr lang="en-US" sz="1400" dirty="0"/>
          </a:p>
          <a:p>
            <a:r>
              <a:rPr lang="en-US" sz="1400" b="0" dirty="0"/>
              <a:t>LBNF Status 45 </a:t>
            </a:r>
            <a:r>
              <a:rPr lang="en-US" sz="1400" b="0" dirty="0" err="1"/>
              <a:t>mins</a:t>
            </a:r>
            <a:r>
              <a:rPr lang="en-US" sz="1400" b="0" dirty="0"/>
              <a:t> (30+10) Chris Mossey </a:t>
            </a:r>
          </a:p>
          <a:p>
            <a:pPr marL="0" indent="0">
              <a:buNone/>
            </a:pPr>
            <a:r>
              <a:rPr lang="en-US" sz="1400" b="0" dirty="0"/>
              <a:t>			LBNF Status: </a:t>
            </a:r>
            <a:r>
              <a:rPr lang="en-US" sz="1400" dirty="0"/>
              <a:t>Laxdal</a:t>
            </a:r>
            <a:r>
              <a:rPr lang="en-US" sz="1400" b="0" dirty="0"/>
              <a:t>, MacFarlane</a:t>
            </a:r>
          </a:p>
          <a:p>
            <a:endParaRPr lang="en-US" sz="1400" b="0" dirty="0"/>
          </a:p>
          <a:p>
            <a:r>
              <a:rPr lang="en-US" sz="1400" b="0" dirty="0" err="1"/>
              <a:t>ProtoDUNE</a:t>
            </a:r>
            <a:r>
              <a:rPr lang="en-US" sz="1400" b="0" dirty="0"/>
              <a:t>-SP Report (and lessons-learned) 45 min (35+10) Gina Rameika </a:t>
            </a:r>
          </a:p>
          <a:p>
            <a:pPr marL="0" indent="0">
              <a:buNone/>
            </a:pPr>
            <a:r>
              <a:rPr lang="en-US" sz="1400" b="0" dirty="0"/>
              <a:t>			PD SP Status: </a:t>
            </a:r>
            <a:r>
              <a:rPr lang="en-US" sz="1400" dirty="0"/>
              <a:t>Charlton</a:t>
            </a:r>
            <a:r>
              <a:rPr lang="en-US" sz="1400" b="0" dirty="0"/>
              <a:t>, Fava, Montgomery</a:t>
            </a:r>
          </a:p>
          <a:p>
            <a:pPr marL="0" indent="0">
              <a:buNone/>
            </a:pPr>
            <a:endParaRPr lang="en-US" sz="1400" b="0" dirty="0"/>
          </a:p>
          <a:p>
            <a:r>
              <a:rPr lang="en-US" sz="1400" b="0" dirty="0"/>
              <a:t>Dual-Phase </a:t>
            </a:r>
          </a:p>
          <a:p>
            <a:pPr lvl="1"/>
            <a:r>
              <a:rPr lang="en-US" sz="1400" b="0" dirty="0">
                <a:solidFill>
                  <a:srgbClr val="0070C0"/>
                </a:solidFill>
              </a:rPr>
              <a:t>Results from the 1x1x3 m^3 Demonstrator 30 </a:t>
            </a:r>
            <a:r>
              <a:rPr lang="en-US" sz="1400" b="0" dirty="0" err="1">
                <a:solidFill>
                  <a:srgbClr val="0070C0"/>
                </a:solidFill>
              </a:rPr>
              <a:t>mins</a:t>
            </a:r>
            <a:r>
              <a:rPr lang="en-US" sz="1400" b="0" dirty="0">
                <a:solidFill>
                  <a:srgbClr val="0070C0"/>
                </a:solidFill>
              </a:rPr>
              <a:t> (20+10) Sebastien Murphy </a:t>
            </a:r>
          </a:p>
          <a:p>
            <a:pPr lvl="1"/>
            <a:r>
              <a:rPr lang="en-US" sz="1400" b="0" dirty="0">
                <a:solidFill>
                  <a:srgbClr val="0070C0"/>
                </a:solidFill>
              </a:rPr>
              <a:t>LEM Production &amp; Testing 30 </a:t>
            </a:r>
            <a:r>
              <a:rPr lang="en-US" sz="1400" b="0" dirty="0" err="1">
                <a:solidFill>
                  <a:srgbClr val="0070C0"/>
                </a:solidFill>
              </a:rPr>
              <a:t>mins</a:t>
            </a:r>
            <a:r>
              <a:rPr lang="en-US" sz="1400" b="0" dirty="0">
                <a:solidFill>
                  <a:srgbClr val="0070C0"/>
                </a:solidFill>
              </a:rPr>
              <a:t> (20+10) </a:t>
            </a:r>
            <a:r>
              <a:rPr lang="en-US" sz="1400" b="0" dirty="0" err="1">
                <a:solidFill>
                  <a:srgbClr val="0070C0"/>
                </a:solidFill>
              </a:rPr>
              <a:t>Edoardo</a:t>
            </a:r>
            <a:r>
              <a:rPr lang="en-US" sz="1400" b="0" dirty="0">
                <a:solidFill>
                  <a:srgbClr val="0070C0"/>
                </a:solidFill>
              </a:rPr>
              <a:t> </a:t>
            </a:r>
            <a:r>
              <a:rPr lang="en-US" sz="1400" b="0" dirty="0" err="1">
                <a:solidFill>
                  <a:srgbClr val="0070C0"/>
                </a:solidFill>
              </a:rPr>
              <a:t>Mazzucato</a:t>
            </a:r>
            <a:r>
              <a:rPr lang="en-US" sz="1400" b="0" dirty="0">
                <a:solidFill>
                  <a:srgbClr val="0070C0"/>
                </a:solidFill>
              </a:rPr>
              <a:t> </a:t>
            </a:r>
          </a:p>
          <a:p>
            <a:pPr lvl="1"/>
            <a:r>
              <a:rPr lang="fr-FR" sz="1400" b="0" dirty="0">
                <a:solidFill>
                  <a:srgbClr val="0070C0"/>
                </a:solidFill>
              </a:rPr>
              <a:t>CRP </a:t>
            </a:r>
            <a:r>
              <a:rPr lang="fr-FR" sz="1400" b="0" dirty="0" err="1">
                <a:solidFill>
                  <a:srgbClr val="0070C0"/>
                </a:solidFill>
              </a:rPr>
              <a:t>Assembly</a:t>
            </a:r>
            <a:r>
              <a:rPr lang="fr-FR" sz="1400" b="0" dirty="0">
                <a:solidFill>
                  <a:srgbClr val="0070C0"/>
                </a:solidFill>
              </a:rPr>
              <a:t> &amp; Cold-Box </a:t>
            </a:r>
            <a:r>
              <a:rPr lang="fr-FR" sz="1400" b="0" dirty="0" err="1">
                <a:solidFill>
                  <a:srgbClr val="0070C0"/>
                </a:solidFill>
              </a:rPr>
              <a:t>Testing</a:t>
            </a:r>
            <a:r>
              <a:rPr lang="fr-FR" sz="1400" b="0" dirty="0">
                <a:solidFill>
                  <a:srgbClr val="0070C0"/>
                </a:solidFill>
              </a:rPr>
              <a:t> 30 </a:t>
            </a:r>
            <a:r>
              <a:rPr lang="fr-FR" sz="1400" b="0" dirty="0" err="1">
                <a:solidFill>
                  <a:srgbClr val="0070C0"/>
                </a:solidFill>
              </a:rPr>
              <a:t>mins</a:t>
            </a:r>
            <a:r>
              <a:rPr lang="fr-FR" sz="1400" b="0" dirty="0">
                <a:solidFill>
                  <a:srgbClr val="0070C0"/>
                </a:solidFill>
              </a:rPr>
              <a:t> (20+10) Dominique </a:t>
            </a:r>
            <a:r>
              <a:rPr lang="fr-FR" sz="1400" b="0" dirty="0" err="1">
                <a:solidFill>
                  <a:srgbClr val="0070C0"/>
                </a:solidFill>
              </a:rPr>
              <a:t>Duchesneau</a:t>
            </a:r>
            <a:r>
              <a:rPr lang="fr-FR" sz="1400" b="0" dirty="0">
                <a:solidFill>
                  <a:srgbClr val="0070C0"/>
                </a:solidFill>
              </a:rPr>
              <a:t> </a:t>
            </a:r>
            <a:endParaRPr lang="en-US" sz="1400" b="0" dirty="0">
              <a:solidFill>
                <a:srgbClr val="0070C0"/>
              </a:solidFill>
            </a:endParaRPr>
          </a:p>
          <a:p>
            <a:pPr lvl="1"/>
            <a:r>
              <a:rPr lang="fr-FR" sz="1400" b="0" dirty="0" err="1">
                <a:solidFill>
                  <a:srgbClr val="0070C0"/>
                </a:solidFill>
              </a:rPr>
              <a:t>ProtoDUNE</a:t>
            </a:r>
            <a:r>
              <a:rPr lang="fr-FR" sz="1400" b="0" dirty="0">
                <a:solidFill>
                  <a:srgbClr val="0070C0"/>
                </a:solidFill>
              </a:rPr>
              <a:t>-DP Installation 30 </a:t>
            </a:r>
            <a:r>
              <a:rPr lang="fr-FR" sz="1400" b="0" dirty="0" err="1">
                <a:solidFill>
                  <a:srgbClr val="0070C0"/>
                </a:solidFill>
              </a:rPr>
              <a:t>mins</a:t>
            </a:r>
            <a:r>
              <a:rPr lang="fr-FR" sz="1400" b="0" dirty="0">
                <a:solidFill>
                  <a:srgbClr val="0070C0"/>
                </a:solidFill>
              </a:rPr>
              <a:t> (20+10) Filippo </a:t>
            </a:r>
            <a:r>
              <a:rPr lang="fr-FR" sz="1400" b="0" dirty="0" err="1">
                <a:solidFill>
                  <a:srgbClr val="0070C0"/>
                </a:solidFill>
              </a:rPr>
              <a:t>Resnati</a:t>
            </a:r>
            <a:r>
              <a:rPr lang="fr-FR" sz="1400" b="0" dirty="0">
                <a:solidFill>
                  <a:srgbClr val="0070C0"/>
                </a:solidFill>
              </a:rPr>
              <a:t> </a:t>
            </a:r>
            <a:endParaRPr lang="en-US" sz="1400" b="0" dirty="0">
              <a:solidFill>
                <a:srgbClr val="0070C0"/>
              </a:solidFill>
            </a:endParaRPr>
          </a:p>
          <a:p>
            <a:pPr lvl="1"/>
            <a:r>
              <a:rPr lang="fr-FR" sz="1400" b="0" dirty="0">
                <a:solidFill>
                  <a:srgbClr val="0070C0"/>
                </a:solidFill>
              </a:rPr>
              <a:t>DUNE-DP IDR &amp; TDR </a:t>
            </a:r>
            <a:r>
              <a:rPr lang="fr-FR" sz="1400" b="0" dirty="0" err="1">
                <a:solidFill>
                  <a:srgbClr val="0070C0"/>
                </a:solidFill>
              </a:rPr>
              <a:t>Status</a:t>
            </a:r>
            <a:r>
              <a:rPr lang="fr-FR" sz="1400" b="0" dirty="0">
                <a:solidFill>
                  <a:srgbClr val="0070C0"/>
                </a:solidFill>
              </a:rPr>
              <a:t> 30 </a:t>
            </a:r>
            <a:r>
              <a:rPr lang="fr-FR" sz="1400" b="0" dirty="0" err="1">
                <a:solidFill>
                  <a:srgbClr val="0070C0"/>
                </a:solidFill>
              </a:rPr>
              <a:t>mins</a:t>
            </a:r>
            <a:r>
              <a:rPr lang="fr-FR" sz="1400" b="0" dirty="0">
                <a:solidFill>
                  <a:srgbClr val="0070C0"/>
                </a:solidFill>
              </a:rPr>
              <a:t> (20+10) Dario </a:t>
            </a:r>
            <a:r>
              <a:rPr lang="fr-FR" sz="1400" b="0" dirty="0" err="1">
                <a:solidFill>
                  <a:srgbClr val="0070C0"/>
                </a:solidFill>
              </a:rPr>
              <a:t>Autiero</a:t>
            </a:r>
            <a:r>
              <a:rPr lang="fr-FR" sz="1400" b="0" dirty="0">
                <a:solidFill>
                  <a:srgbClr val="0070C0"/>
                </a:solidFill>
              </a:rPr>
              <a:t> </a:t>
            </a:r>
            <a:endParaRPr lang="en-US" sz="900" b="0" dirty="0">
              <a:solidFill>
                <a:srgbClr val="0070C0"/>
              </a:solidFill>
            </a:endParaRPr>
          </a:p>
          <a:p>
            <a:pPr marL="0" indent="0">
              <a:buNone/>
            </a:pPr>
            <a:r>
              <a:rPr lang="en-US" sz="1400" b="0" dirty="0"/>
              <a:t>			DUAL Phase Status: 	</a:t>
            </a:r>
            <a:r>
              <a:rPr lang="en-US" sz="1400" dirty="0"/>
              <a:t>Proudfoot</a:t>
            </a:r>
            <a:r>
              <a:rPr lang="en-US" sz="1400" b="0" dirty="0"/>
              <a:t>, </a:t>
            </a:r>
            <a:r>
              <a:rPr lang="en-US" sz="1400" b="0" dirty="0" err="1"/>
              <a:t>Fuerst</a:t>
            </a:r>
            <a:r>
              <a:rPr lang="en-US" sz="1400" b="0" dirty="0"/>
              <a:t>, Galbiati, </a:t>
            </a:r>
            <a:r>
              <a:rPr lang="en-US" sz="1400" b="0" dirty="0" err="1"/>
              <a:t>Mondal</a:t>
            </a:r>
            <a:r>
              <a:rPr lang="en-US" sz="1400" b="0" dirty="0"/>
              <a:t> </a:t>
            </a:r>
          </a:p>
          <a:p>
            <a:pPr marL="0" indent="0">
              <a:buNone/>
            </a:pPr>
            <a:endParaRPr lang="en-US" sz="2000" b="0" dirty="0"/>
          </a:p>
        </p:txBody>
      </p:sp>
    </p:spTree>
    <p:extLst>
      <p:ext uri="{BB962C8B-B14F-4D97-AF65-F5344CB8AC3E}">
        <p14:creationId xmlns:p14="http://schemas.microsoft.com/office/powerpoint/2010/main" val="267554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Assignments</a:t>
            </a:r>
          </a:p>
        </p:txBody>
      </p:sp>
      <p:sp>
        <p:nvSpPr>
          <p:cNvPr id="3" name="Content Placeholder 2"/>
          <p:cNvSpPr>
            <a:spLocks noGrp="1"/>
          </p:cNvSpPr>
          <p:nvPr>
            <p:ph idx="1"/>
          </p:nvPr>
        </p:nvSpPr>
        <p:spPr>
          <a:xfrm>
            <a:off x="457200" y="889818"/>
            <a:ext cx="8229600" cy="5867400"/>
          </a:xfrm>
        </p:spPr>
        <p:txBody>
          <a:bodyPr>
            <a:noAutofit/>
          </a:bodyPr>
          <a:lstStyle/>
          <a:p>
            <a:pPr marL="0" indent="0">
              <a:buNone/>
            </a:pPr>
            <a:r>
              <a:rPr lang="en-US" dirty="0"/>
              <a:t> </a:t>
            </a:r>
          </a:p>
          <a:p>
            <a:r>
              <a:rPr lang="en-US" sz="1800" b="0" dirty="0"/>
              <a:t>TDR/CDR Preparation Status </a:t>
            </a:r>
          </a:p>
          <a:p>
            <a:pPr lvl="1"/>
            <a:r>
              <a:rPr lang="en-US" b="0" dirty="0">
                <a:solidFill>
                  <a:srgbClr val="0070C0"/>
                </a:solidFill>
              </a:rPr>
              <a:t>Overall View/Plan/Status 35 </a:t>
            </a:r>
            <a:r>
              <a:rPr lang="en-US" b="0" dirty="0" err="1">
                <a:solidFill>
                  <a:srgbClr val="0070C0"/>
                </a:solidFill>
              </a:rPr>
              <a:t>mins</a:t>
            </a:r>
            <a:r>
              <a:rPr lang="en-US" b="0" dirty="0">
                <a:solidFill>
                  <a:srgbClr val="0070C0"/>
                </a:solidFill>
              </a:rPr>
              <a:t> (25+10) Tim Bolton (Remote) </a:t>
            </a:r>
          </a:p>
          <a:p>
            <a:pPr marL="0" indent="0">
              <a:buNone/>
            </a:pPr>
            <a:r>
              <a:rPr lang="en-US" sz="1800" b="0" dirty="0"/>
              <a:t>		TDR Overall Status:	</a:t>
            </a:r>
            <a:r>
              <a:rPr lang="en-US" sz="1800" dirty="0"/>
              <a:t>Charlton</a:t>
            </a:r>
            <a:r>
              <a:rPr lang="en-US" sz="1800" b="0" dirty="0"/>
              <a:t>, Montgomery</a:t>
            </a:r>
          </a:p>
          <a:p>
            <a:pPr marL="0" indent="0">
              <a:buNone/>
            </a:pPr>
            <a:endParaRPr lang="en-US" sz="1800" b="0" dirty="0"/>
          </a:p>
          <a:p>
            <a:pPr lvl="1"/>
            <a:r>
              <a:rPr lang="en-US" sz="2000" b="0" dirty="0">
                <a:solidFill>
                  <a:srgbClr val="0070C0"/>
                </a:solidFill>
              </a:rPr>
              <a:t>Physics TDR Status/Preview 35 </a:t>
            </a:r>
            <a:r>
              <a:rPr lang="en-US" sz="2000" b="0" dirty="0" err="1">
                <a:solidFill>
                  <a:srgbClr val="0070C0"/>
                </a:solidFill>
              </a:rPr>
              <a:t>mins</a:t>
            </a:r>
            <a:r>
              <a:rPr lang="en-US" sz="2000" b="0" dirty="0">
                <a:solidFill>
                  <a:srgbClr val="0070C0"/>
                </a:solidFill>
              </a:rPr>
              <a:t> (25+10) Jon </a:t>
            </a:r>
            <a:r>
              <a:rPr lang="en-US" sz="2000" b="0" dirty="0" err="1">
                <a:solidFill>
                  <a:srgbClr val="0070C0"/>
                </a:solidFill>
              </a:rPr>
              <a:t>Urheim</a:t>
            </a:r>
            <a:r>
              <a:rPr lang="en-US" sz="2000" b="0" dirty="0">
                <a:solidFill>
                  <a:srgbClr val="0070C0"/>
                </a:solidFill>
              </a:rPr>
              <a:t> </a:t>
            </a:r>
          </a:p>
          <a:p>
            <a:pPr marL="0" indent="0">
              <a:buNone/>
            </a:pPr>
            <a:r>
              <a:rPr lang="en-US" sz="1800" b="0" dirty="0"/>
              <a:t>		Physics TDR Status:	</a:t>
            </a:r>
            <a:r>
              <a:rPr lang="en-US" sz="1800" dirty="0"/>
              <a:t>Heinemann</a:t>
            </a:r>
            <a:r>
              <a:rPr lang="en-US" sz="1800" b="0" dirty="0"/>
              <a:t>, Huber</a:t>
            </a:r>
          </a:p>
          <a:p>
            <a:endParaRPr lang="en-US" sz="1800" b="0" dirty="0"/>
          </a:p>
          <a:p>
            <a:pPr lvl="1"/>
            <a:r>
              <a:rPr lang="en-US" b="0" dirty="0">
                <a:solidFill>
                  <a:srgbClr val="0070C0"/>
                </a:solidFill>
              </a:rPr>
              <a:t>Computing Organization Status 35 </a:t>
            </a:r>
            <a:r>
              <a:rPr lang="en-US" b="0" dirty="0" err="1">
                <a:solidFill>
                  <a:srgbClr val="0070C0"/>
                </a:solidFill>
              </a:rPr>
              <a:t>mins</a:t>
            </a:r>
            <a:r>
              <a:rPr lang="en-US" b="0" dirty="0">
                <a:solidFill>
                  <a:srgbClr val="0070C0"/>
                </a:solidFill>
              </a:rPr>
              <a:t> (25+10) Heidi Schellman </a:t>
            </a:r>
            <a:endParaRPr lang="en-US" sz="1200" b="0" dirty="0">
              <a:solidFill>
                <a:srgbClr val="0070C0"/>
              </a:solidFill>
            </a:endParaRPr>
          </a:p>
          <a:p>
            <a:pPr marL="0" indent="0">
              <a:buNone/>
            </a:pPr>
            <a:r>
              <a:rPr lang="en-US" sz="1800" b="0" dirty="0"/>
              <a:t>		Computing Plans:		</a:t>
            </a:r>
            <a:r>
              <a:rPr lang="en-US" sz="1800" dirty="0"/>
              <a:t>Boehnlein</a:t>
            </a:r>
            <a:r>
              <a:rPr lang="en-US" sz="1800" b="0" dirty="0"/>
              <a:t>, Heinemann</a:t>
            </a:r>
          </a:p>
          <a:p>
            <a:endParaRPr lang="en-US" sz="1800" b="0" dirty="0"/>
          </a:p>
          <a:p>
            <a:pPr lvl="1"/>
            <a:r>
              <a:rPr lang="en-US" b="0" dirty="0">
                <a:solidFill>
                  <a:srgbClr val="0070C0"/>
                </a:solidFill>
              </a:rPr>
              <a:t>APA TDR Status/Preview 35 </a:t>
            </a:r>
            <a:r>
              <a:rPr lang="en-US" b="0" dirty="0" err="1">
                <a:solidFill>
                  <a:srgbClr val="0070C0"/>
                </a:solidFill>
              </a:rPr>
              <a:t>mins</a:t>
            </a:r>
            <a:r>
              <a:rPr lang="en-US" b="0" dirty="0">
                <a:solidFill>
                  <a:srgbClr val="0070C0"/>
                </a:solidFill>
              </a:rPr>
              <a:t> (25+10) Christos </a:t>
            </a:r>
            <a:r>
              <a:rPr lang="en-US" b="0" dirty="0" err="1">
                <a:solidFill>
                  <a:srgbClr val="0070C0"/>
                </a:solidFill>
              </a:rPr>
              <a:t>Touramanis</a:t>
            </a:r>
            <a:r>
              <a:rPr lang="en-US" b="0" dirty="0">
                <a:solidFill>
                  <a:srgbClr val="0070C0"/>
                </a:solidFill>
              </a:rPr>
              <a:t> </a:t>
            </a:r>
          </a:p>
          <a:p>
            <a:pPr marL="0" indent="0">
              <a:buNone/>
            </a:pPr>
            <a:r>
              <a:rPr lang="en-US" sz="1800" b="0" dirty="0"/>
              <a:t>		APA TDR Status:		</a:t>
            </a:r>
            <a:r>
              <a:rPr lang="en-US" sz="1800" dirty="0"/>
              <a:t>Monroe,</a:t>
            </a:r>
            <a:r>
              <a:rPr lang="en-US" sz="1800" b="0" dirty="0"/>
              <a:t> MacFarlane, </a:t>
            </a:r>
          </a:p>
          <a:p>
            <a:pPr marL="0" indent="0">
              <a:buNone/>
            </a:pPr>
            <a:r>
              <a:rPr lang="en-US" sz="1800" b="0" dirty="0"/>
              <a:t> </a:t>
            </a:r>
          </a:p>
          <a:p>
            <a:r>
              <a:rPr lang="en-US" sz="1800" b="0" dirty="0"/>
              <a:t>Near Detector CDR Status/Preview 35 </a:t>
            </a:r>
            <a:r>
              <a:rPr lang="en-US" sz="1800" b="0" dirty="0" err="1"/>
              <a:t>mins</a:t>
            </a:r>
            <a:r>
              <a:rPr lang="en-US" sz="1800" b="0" dirty="0"/>
              <a:t> (25+10) Alan Bross </a:t>
            </a:r>
          </a:p>
          <a:p>
            <a:pPr marL="0" indent="0">
              <a:buNone/>
            </a:pPr>
            <a:r>
              <a:rPr lang="en-US" sz="1800" b="0" dirty="0"/>
              <a:t>		Near Detector Status	</a:t>
            </a:r>
            <a:r>
              <a:rPr lang="en-US" sz="1800" dirty="0" err="1"/>
              <a:t>Mondal</a:t>
            </a:r>
            <a:r>
              <a:rPr lang="en-US" sz="1800" dirty="0"/>
              <a:t>,</a:t>
            </a:r>
            <a:r>
              <a:rPr lang="en-US" sz="1800" b="0" dirty="0"/>
              <a:t> Huber, Fava</a:t>
            </a:r>
          </a:p>
        </p:txBody>
      </p:sp>
    </p:spTree>
    <p:extLst>
      <p:ext uri="{BB962C8B-B14F-4D97-AF65-F5344CB8AC3E}">
        <p14:creationId xmlns:p14="http://schemas.microsoft.com/office/powerpoint/2010/main" val="73324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97565" y="1734556"/>
            <a:ext cx="8229600" cy="562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 </a:t>
            </a:r>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p:txBody>
      </p:sp>
      <p:sp>
        <p:nvSpPr>
          <p:cNvPr id="3" name="TextBox 2"/>
          <p:cNvSpPr txBox="1"/>
          <p:nvPr/>
        </p:nvSpPr>
        <p:spPr>
          <a:xfrm>
            <a:off x="168964" y="805057"/>
            <a:ext cx="8806069" cy="5016758"/>
          </a:xfrm>
          <a:prstGeom prst="rect">
            <a:avLst/>
          </a:prstGeom>
          <a:noFill/>
        </p:spPr>
        <p:txBody>
          <a:bodyPr wrap="square" rtlCol="0">
            <a:spAutoFit/>
          </a:bodyPr>
          <a:lstStyle/>
          <a:p>
            <a:pPr marL="285750" lvl="1" indent="-285750">
              <a:buFont typeface="Arial" panose="020B0604020202020204" pitchFamily="34" charset="0"/>
              <a:buChar char="•"/>
            </a:pPr>
            <a:r>
              <a:rPr lang="en-CA" sz="2000" dirty="0">
                <a:solidFill>
                  <a:srgbClr val="0070C0"/>
                </a:solidFill>
              </a:rPr>
              <a:t>LBNF is making sustained progress with major advances at the far site:</a:t>
            </a:r>
          </a:p>
          <a:p>
            <a:pPr marL="582613" lvl="1" indent="-284163">
              <a:buFont typeface="Arial" panose="020B0604020202020204" pitchFamily="34" charset="0"/>
              <a:buChar char="•"/>
            </a:pPr>
            <a:r>
              <a:rPr lang="en-CA" sz="2000" dirty="0">
                <a:solidFill>
                  <a:srgbClr val="0070C0"/>
                </a:solidFill>
              </a:rPr>
              <a:t>Reliability projects have commenced following the work safety stoppage </a:t>
            </a:r>
          </a:p>
          <a:p>
            <a:pPr marL="582613" lvl="1" indent="-284163">
              <a:buFont typeface="Arial" panose="020B0604020202020204" pitchFamily="34" charset="0"/>
              <a:buChar char="•"/>
            </a:pPr>
            <a:r>
              <a:rPr lang="en-CA" sz="2000" dirty="0">
                <a:solidFill>
                  <a:srgbClr val="0070C0"/>
                </a:solidFill>
              </a:rPr>
              <a:t>There is now 100M$ earmarked for pre-excavation work with no road blocks foreseen</a:t>
            </a:r>
          </a:p>
          <a:p>
            <a:pPr marL="582613" lvl="1" indent="-284163">
              <a:buFont typeface="Arial" panose="020B0604020202020204" pitchFamily="34" charset="0"/>
              <a:buChar char="•"/>
            </a:pPr>
            <a:r>
              <a:rPr lang="en-CA" sz="2000" dirty="0">
                <a:solidFill>
                  <a:srgbClr val="0070C0"/>
                </a:solidFill>
              </a:rPr>
              <a:t>Critical Pre-excavation construction packages (16/17) have been awarded </a:t>
            </a:r>
          </a:p>
          <a:p>
            <a:pPr marL="582613" lvl="1" indent="-284163">
              <a:buFont typeface="Arial" panose="020B0604020202020204" pitchFamily="34" charset="0"/>
              <a:buChar char="•"/>
            </a:pPr>
            <a:r>
              <a:rPr lang="en-CA" sz="2000" dirty="0">
                <a:solidFill>
                  <a:srgbClr val="0070C0"/>
                </a:solidFill>
              </a:rPr>
              <a:t>Significant progress on the design of the Far Site excavation phase (60% design complete in November 2018 with interface workshops planned at CERN in early 2019). </a:t>
            </a:r>
          </a:p>
          <a:p>
            <a:pPr marL="285750" lvl="1" indent="-285750">
              <a:buFont typeface="Arial" panose="020B0604020202020204" pitchFamily="34" charset="0"/>
              <a:buChar char="•"/>
            </a:pPr>
            <a:r>
              <a:rPr lang="en-CA" sz="2000" dirty="0">
                <a:solidFill>
                  <a:srgbClr val="0070C0"/>
                </a:solidFill>
              </a:rPr>
              <a:t>Nevertheless some LBNF milestones have moved since August due to vendor feedback in the far site and a lack of definition in the near site. </a:t>
            </a:r>
          </a:p>
          <a:p>
            <a:pPr marL="285750" lvl="1" indent="-285750">
              <a:buFont typeface="Arial" panose="020B0604020202020204" pitchFamily="34" charset="0"/>
              <a:buChar char="•"/>
            </a:pPr>
            <a:r>
              <a:rPr lang="en-CA" sz="2000" dirty="0">
                <a:solidFill>
                  <a:srgbClr val="0070C0"/>
                </a:solidFill>
              </a:rPr>
              <a:t>DUNE appears to be well engaged and involved in interface management and review of the Far Site excavation design. We note that the range of design options that can be exercised will continue to narrow at the 90% (Feb 2019) and 100% (May 2019) design review stages </a:t>
            </a:r>
          </a:p>
          <a:p>
            <a:pPr marL="582613" lvl="1" indent="-284163">
              <a:buFont typeface="Arial" panose="020B0604020202020204" pitchFamily="34" charset="0"/>
              <a:buChar char="•"/>
            </a:pPr>
            <a:r>
              <a:rPr lang="en-CA" sz="2000" dirty="0">
                <a:solidFill>
                  <a:srgbClr val="0070C0"/>
                </a:solidFill>
              </a:rPr>
              <a:t>It will be important to maintain a centralized document server and document approval protocol to support this activity. </a:t>
            </a:r>
          </a:p>
        </p:txBody>
      </p:sp>
      <p:sp>
        <p:nvSpPr>
          <p:cNvPr id="7" name="Title 1">
            <a:extLst>
              <a:ext uri="{FF2B5EF4-FFF2-40B4-BE49-F238E27FC236}">
                <a16:creationId xmlns:a16="http://schemas.microsoft.com/office/drawing/2014/main" id="{7EF19E43-46A9-0B41-BA02-888855655BA5}"/>
              </a:ext>
            </a:extLst>
          </p:cNvPr>
          <p:cNvSpPr txBox="1">
            <a:spLocks/>
          </p:cNvSpPr>
          <p:nvPr/>
        </p:nvSpPr>
        <p:spPr bwMode="auto">
          <a:xfrm>
            <a:off x="457199" y="119456"/>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sz="36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36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36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36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3600" b="1">
                <a:solidFill>
                  <a:schemeClr val="tx1"/>
                </a:solidFill>
                <a:latin typeface="Times New Roman" pitchFamily="18" charset="0"/>
                <a:cs typeface="Times New Roman" pitchFamily="18" charset="0"/>
              </a:defRPr>
            </a:lvl9pPr>
          </a:lstStyle>
          <a:p>
            <a:r>
              <a:rPr lang="en-US" b="0"/>
              <a:t>LBNF Status: </a:t>
            </a:r>
            <a:r>
              <a:rPr lang="en-US" sz="2700"/>
              <a:t>Laxdal</a:t>
            </a:r>
            <a:r>
              <a:rPr lang="en-US" sz="2700" b="0"/>
              <a:t>, MacFarlane</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51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9456"/>
            <a:ext cx="8229600" cy="563562"/>
          </a:xfrm>
        </p:spPr>
        <p:txBody>
          <a:bodyPr>
            <a:normAutofit fontScale="90000"/>
          </a:bodyPr>
          <a:lstStyle/>
          <a:p>
            <a:r>
              <a:rPr lang="en-US" b="0" dirty="0"/>
              <a:t>LBNF Status: </a:t>
            </a:r>
            <a:r>
              <a:rPr lang="en-US" sz="2700" dirty="0"/>
              <a:t>Laxdal</a:t>
            </a:r>
            <a:r>
              <a:rPr lang="en-US" sz="2700" b="0" dirty="0"/>
              <a:t>, MacFarlane</a:t>
            </a:r>
            <a:endParaRPr lang="en-US" sz="27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97565" y="805058"/>
            <a:ext cx="8229600" cy="56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 </a:t>
            </a:r>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p:txBody>
      </p:sp>
      <p:sp>
        <p:nvSpPr>
          <p:cNvPr id="3" name="TextBox 2"/>
          <p:cNvSpPr txBox="1"/>
          <p:nvPr/>
        </p:nvSpPr>
        <p:spPr>
          <a:xfrm>
            <a:off x="0" y="798759"/>
            <a:ext cx="9144000" cy="4770537"/>
          </a:xfrm>
          <a:prstGeom prst="rect">
            <a:avLst/>
          </a:prstGeom>
          <a:noFill/>
        </p:spPr>
        <p:txBody>
          <a:bodyPr wrap="square" rtlCol="0">
            <a:spAutoFit/>
          </a:bodyPr>
          <a:lstStyle/>
          <a:p>
            <a:pPr marL="277813" lvl="1" indent="-265113">
              <a:buFont typeface="Arial" panose="020B0604020202020204" pitchFamily="34" charset="0"/>
              <a:buChar char="•"/>
            </a:pPr>
            <a:r>
              <a:rPr lang="en-CA" sz="1900" dirty="0">
                <a:solidFill>
                  <a:srgbClr val="0070C0"/>
                </a:solidFill>
              </a:rPr>
              <a:t>The limitations on the near site funding and uncertainties on the Near Detector (ND) size impacts the Near Site Conventional Facility (NSCF) definition and the NSCF timeline. </a:t>
            </a:r>
          </a:p>
          <a:p>
            <a:pPr marL="582613" lvl="1" indent="-260350">
              <a:buFont typeface="Arial" panose="020B0604020202020204" pitchFamily="34" charset="0"/>
              <a:buChar char="•"/>
            </a:pPr>
            <a:r>
              <a:rPr lang="en-CA" sz="1900" dirty="0">
                <a:solidFill>
                  <a:srgbClr val="0070C0"/>
                </a:solidFill>
              </a:rPr>
              <a:t>Progress was presented towards a ND concept following adoption by the DUNE EB of the ND task force recommendations and the formation of a ND consortium </a:t>
            </a:r>
          </a:p>
          <a:p>
            <a:pPr marL="582613" lvl="1" indent="-260350">
              <a:buFont typeface="Arial" panose="020B0604020202020204" pitchFamily="34" charset="0"/>
              <a:buChar char="•"/>
            </a:pPr>
            <a:r>
              <a:rPr lang="en-CA" sz="1900" dirty="0">
                <a:solidFill>
                  <a:srgbClr val="0070C0"/>
                </a:solidFill>
              </a:rPr>
              <a:t>ND options may lead to a more costly NSCF.</a:t>
            </a:r>
          </a:p>
          <a:p>
            <a:pPr marL="582613" lvl="1" indent="-260350">
              <a:buFont typeface="Arial" panose="020B0604020202020204" pitchFamily="34" charset="0"/>
              <a:buChar char="•"/>
            </a:pPr>
            <a:r>
              <a:rPr lang="en-CA" sz="1900" dirty="0">
                <a:solidFill>
                  <a:srgbClr val="0070C0"/>
                </a:solidFill>
              </a:rPr>
              <a:t>LBNF needs to understand the upper limit on Near Site facility costs by Jan 2019 and shaft and cavern size for preliminary design work as early as July 2019</a:t>
            </a:r>
          </a:p>
          <a:p>
            <a:pPr marL="582613" lvl="1" indent="-260350">
              <a:buFont typeface="Arial" panose="020B0604020202020204" pitchFamily="34" charset="0"/>
              <a:buChar char="•"/>
            </a:pPr>
            <a:r>
              <a:rPr lang="en-CA" sz="1900" dirty="0">
                <a:solidFill>
                  <a:srgbClr val="0070C0"/>
                </a:solidFill>
              </a:rPr>
              <a:t>A clear science case for the various ND configurations needs to be concluded with some urgency in order to support the LBNF strategy to baseline costs in 2019 (while scheduling contracts in 2022).</a:t>
            </a:r>
          </a:p>
          <a:p>
            <a:pPr marL="277813" lvl="1" indent="-265113">
              <a:buFont typeface="Arial" panose="020B0604020202020204" pitchFamily="34" charset="0"/>
              <a:buChar char="•"/>
            </a:pPr>
            <a:r>
              <a:rPr lang="en-CA" sz="1900" dirty="0">
                <a:solidFill>
                  <a:srgbClr val="0070C0"/>
                </a:solidFill>
              </a:rPr>
              <a:t>The Beamline work continues to evolve . While progress is being made in identifying international partners, a significant portion of the scope still needs to be assigned. Sufficient resources need to be mobilized to provide CD-2 costing in 2019.</a:t>
            </a:r>
          </a:p>
          <a:p>
            <a:pPr marL="277813" lvl="1" indent="-265113">
              <a:buFont typeface="Arial" panose="020B0604020202020204" pitchFamily="34" charset="0"/>
              <a:buChar char="•"/>
            </a:pPr>
            <a:r>
              <a:rPr lang="en-CA" sz="1900" dirty="0">
                <a:solidFill>
                  <a:srgbClr val="0070C0"/>
                </a:solidFill>
              </a:rPr>
              <a:t>Recruitment of key personnel is ramping up, including a logistics manager for the Far Site. A comparison between resource actuals and resource planning from the Resource Loaded Schedule would be useful in future meetings. </a:t>
            </a:r>
          </a:p>
        </p:txBody>
      </p:sp>
    </p:spTree>
    <p:extLst>
      <p:ext uri="{BB962C8B-B14F-4D97-AF65-F5344CB8AC3E}">
        <p14:creationId xmlns:p14="http://schemas.microsoft.com/office/powerpoint/2010/main" val="59807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97565" y="1734556"/>
            <a:ext cx="8229600" cy="562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ct val="20000"/>
              </a:spcBef>
              <a:spcAft>
                <a:spcPct val="0"/>
              </a:spcAft>
              <a:buFont typeface="Arial" panose="020B0604020202020204" pitchFamily="34" charset="0"/>
              <a:buChar char="•"/>
              <a:defRPr sz="2400" b="1" kern="1200">
                <a:solidFill>
                  <a:srgbClr val="0070C0"/>
                </a:solidFill>
                <a:latin typeface="Arial" pitchFamily="34" charset="0"/>
                <a:ea typeface="+mn-ea"/>
                <a:cs typeface="Arial" pitchFamily="34" charset="0"/>
              </a:defRPr>
            </a:lvl1pPr>
            <a:lvl2pPr marL="565150" indent="-222250" algn="l" rtl="0" eaLnBrk="0" fontAlgn="base" hangingPunct="0">
              <a:spcBef>
                <a:spcPct val="20000"/>
              </a:spcBef>
              <a:spcAft>
                <a:spcPct val="0"/>
              </a:spcAft>
              <a:buFont typeface="Courier New" panose="02070309020205020404" pitchFamily="49" charset="0"/>
              <a:buChar char="o"/>
              <a:defRPr b="1" kern="1200">
                <a:solidFill>
                  <a:srgbClr val="339933"/>
                </a:solidFill>
                <a:latin typeface="Arial" pitchFamily="34" charset="0"/>
                <a:ea typeface="+mn-ea"/>
                <a:cs typeface="Arial" pitchFamily="34" charset="0"/>
              </a:defRPr>
            </a:lvl2pPr>
            <a:lvl3pPr marL="8001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3pPr>
            <a:lvl4pPr marL="10287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4pPr>
            <a:lvl5pPr marL="1257300" indent="-165100" algn="l" rtl="0" eaLnBrk="0" fontAlgn="base" hangingPunct="0">
              <a:spcBef>
                <a:spcPct val="20000"/>
              </a:spcBef>
              <a:spcAft>
                <a:spcPct val="0"/>
              </a:spcAft>
              <a:buFont typeface="Arial" panose="020B0604020202020204" pitchFamily="34" charset="0"/>
              <a:buChar char="»"/>
              <a:defRPr sz="16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 </a:t>
            </a:r>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a:p>
            <a:pPr marL="0" indent="0">
              <a:buFont typeface="Arial" panose="020B0604020202020204" pitchFamily="34" charset="0"/>
              <a:buNone/>
            </a:pPr>
            <a:endParaRPr lang="en-US" sz="2000" b="0" dirty="0"/>
          </a:p>
        </p:txBody>
      </p:sp>
      <p:sp>
        <p:nvSpPr>
          <p:cNvPr id="3" name="TextBox 2"/>
          <p:cNvSpPr txBox="1"/>
          <p:nvPr/>
        </p:nvSpPr>
        <p:spPr>
          <a:xfrm>
            <a:off x="168965" y="1044209"/>
            <a:ext cx="8806069" cy="2554545"/>
          </a:xfrm>
          <a:prstGeom prst="rect">
            <a:avLst/>
          </a:prstGeom>
          <a:noFill/>
        </p:spPr>
        <p:txBody>
          <a:bodyPr wrap="square" rtlCol="0">
            <a:spAutoFit/>
          </a:bodyPr>
          <a:lstStyle/>
          <a:p>
            <a:pPr marL="285750" lvl="1" indent="-285750">
              <a:buFont typeface="Arial" panose="020B0604020202020204" pitchFamily="34" charset="0"/>
              <a:buChar char="•"/>
            </a:pPr>
            <a:r>
              <a:rPr lang="en-US" sz="2000" dirty="0">
                <a:solidFill>
                  <a:srgbClr val="0070C0"/>
                </a:solidFill>
              </a:rPr>
              <a:t>LBNF needs to extract as much experience as possible from the p-Dune experience. An operating model would be useful to help clarify LBNF and Dune start-up and future operational needs, e.g., requirements or expectations for the time needed to reach sufficient purity - does the realization of moisture leaching from the </a:t>
            </a:r>
            <a:r>
              <a:rPr lang="en-US" sz="2000" dirty="0" err="1">
                <a:solidFill>
                  <a:srgbClr val="0070C0"/>
                </a:solidFill>
              </a:rPr>
              <a:t>protoDUNE</a:t>
            </a:r>
            <a:r>
              <a:rPr lang="en-US" sz="2000" dirty="0">
                <a:solidFill>
                  <a:srgbClr val="0070C0"/>
                </a:solidFill>
              </a:rPr>
              <a:t> detector modify the equipment required for DUNE operation. </a:t>
            </a:r>
          </a:p>
          <a:p>
            <a:pPr marL="0" lvl="1"/>
            <a:endParaRPr lang="en-CA" sz="2000" dirty="0">
              <a:solidFill>
                <a:srgbClr val="0070C0"/>
              </a:solidFill>
            </a:endParaRPr>
          </a:p>
          <a:p>
            <a:pPr marL="0" lvl="1"/>
            <a:r>
              <a:rPr lang="en-CA" sz="2000" dirty="0"/>
              <a:t>Recommendations -</a:t>
            </a:r>
          </a:p>
        </p:txBody>
      </p:sp>
      <p:sp>
        <p:nvSpPr>
          <p:cNvPr id="7" name="Title 1">
            <a:extLst>
              <a:ext uri="{FF2B5EF4-FFF2-40B4-BE49-F238E27FC236}">
                <a16:creationId xmlns:a16="http://schemas.microsoft.com/office/drawing/2014/main" id="{CCEA2676-A916-3F46-B90B-89425385A0D1}"/>
              </a:ext>
            </a:extLst>
          </p:cNvPr>
          <p:cNvSpPr txBox="1">
            <a:spLocks/>
          </p:cNvSpPr>
          <p:nvPr/>
        </p:nvSpPr>
        <p:spPr bwMode="auto">
          <a:xfrm>
            <a:off x="457199" y="119456"/>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sz="36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6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36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36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36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3600" b="1">
                <a:solidFill>
                  <a:schemeClr val="tx1"/>
                </a:solidFill>
                <a:latin typeface="Times New Roman" pitchFamily="18" charset="0"/>
                <a:cs typeface="Times New Roman" pitchFamily="18" charset="0"/>
              </a:defRPr>
            </a:lvl9pPr>
          </a:lstStyle>
          <a:p>
            <a:r>
              <a:rPr lang="en-US" b="0" dirty="0"/>
              <a:t>LBNF Status: </a:t>
            </a:r>
            <a:r>
              <a:rPr lang="en-US" sz="2700" dirty="0" err="1"/>
              <a:t>Laxdal</a:t>
            </a:r>
            <a:r>
              <a:rPr lang="en-US" sz="2700" b="0" dirty="0"/>
              <a:t>, MacFarlane</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206588"/>
      </p:ext>
    </p:extLst>
  </p:cSld>
  <p:clrMapOvr>
    <a:masterClrMapping/>
  </p:clrMapOvr>
</p:sld>
</file>

<file path=ppt/theme/theme1.xml><?xml version="1.0" encoding="utf-8"?>
<a:theme xmlns:a="http://schemas.openxmlformats.org/drawingml/2006/main" name="2_DUSE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EP Strategic Communications">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E_template_gc_ichep_talk.pptx" id="{9CD26D5D-0B43-40CD-8F19-C2C42119603D}" vid="{73DCC2DB-0C08-451B-A555-C487BE876BDD}"/>
    </a:ext>
  </a:extLst>
</a:theme>
</file>

<file path=ppt/theme/theme6.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E_template_gc_ichep_talk.pptx" id="{9CD26D5D-0B43-40CD-8F19-C2C42119603D}" vid="{73DCC2DB-0C08-451B-A555-C487BE876BDD}"/>
    </a:ext>
  </a:extLst>
</a:theme>
</file>

<file path=ppt/theme/theme8.xml><?xml version="1.0" encoding="utf-8"?>
<a:theme xmlns:a="http://schemas.openxmlformats.org/drawingml/2006/main" name="1_HEP Strategic Communications">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20664</TotalTime>
  <Words>2931</Words>
  <Application>Microsoft Macintosh PowerPoint</Application>
  <PresentationFormat>On-screen Show (4:3)</PresentationFormat>
  <Paragraphs>280</Paragraphs>
  <Slides>24</Slides>
  <Notes>23</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24</vt:i4>
      </vt:variant>
    </vt:vector>
  </HeadingPairs>
  <TitlesOfParts>
    <vt:vector size="46" baseType="lpstr">
      <vt:lpstr>ＭＳ Ｐゴシック</vt:lpstr>
      <vt:lpstr>Arial</vt:lpstr>
      <vt:lpstr>Calibri</vt:lpstr>
      <vt:lpstr>Cambria</vt:lpstr>
      <vt:lpstr>Courier New</vt:lpstr>
      <vt:lpstr>Geneva</vt:lpstr>
      <vt:lpstr>Helvetica</vt:lpstr>
      <vt:lpstr>Times New Roman</vt:lpstr>
      <vt:lpstr>2_DUSEL template</vt:lpstr>
      <vt:lpstr>1_Office Theme</vt:lpstr>
      <vt:lpstr>HEP Strategic Communications</vt:lpstr>
      <vt:lpstr>8_Office Theme</vt:lpstr>
      <vt:lpstr>Office Theme</vt:lpstr>
      <vt:lpstr>Fermilab_PPT_090815</vt:lpstr>
      <vt:lpstr>2_Office Theme</vt:lpstr>
      <vt:lpstr>1_HEP Strategic Communications</vt:lpstr>
      <vt:lpstr>7_Office Theme</vt:lpstr>
      <vt:lpstr>5_Office Theme</vt:lpstr>
      <vt:lpstr>13_Office Theme</vt:lpstr>
      <vt:lpstr>9_Office Theme</vt:lpstr>
      <vt:lpstr>4_Office Theme</vt:lpstr>
      <vt:lpstr>10_Office Theme</vt:lpstr>
      <vt:lpstr>Long Baseline Neutrino Committee December 2018 CERN, Geneva Switzerland</vt:lpstr>
      <vt:lpstr>Ackowledgements</vt:lpstr>
      <vt:lpstr>Charge</vt:lpstr>
      <vt:lpstr>Approach</vt:lpstr>
      <vt:lpstr>Assignments</vt:lpstr>
      <vt:lpstr>Assignments</vt:lpstr>
      <vt:lpstr>PowerPoint Presentation</vt:lpstr>
      <vt:lpstr>LBNF Status: Laxdal, MacFarlane</vt:lpstr>
      <vt:lpstr>PowerPoint Presentation</vt:lpstr>
      <vt:lpstr>PD SP Status: Charlton, Fava, Montgomery, Liu </vt:lpstr>
      <vt:lpstr>DUAL Phase Status: Proudfoot, Fuerst, Galbiati, Liu, Mondal, Monroe Results from the 1x1x3 m^3 Demonstrator </vt:lpstr>
      <vt:lpstr>DUAL Phase Status: Proudfoot, Fuerst, Galbiati, Liu, Mondal, Monroe LEM Production &amp; Testing </vt:lpstr>
      <vt:lpstr>DUAL Phase Status: Proudfoot, Fuerst, Galbiati, Liu, Mondal, Monroe CRP Assembly &amp; Cold-Box Testing </vt:lpstr>
      <vt:lpstr>DUAL Phase Status: Proudfoot, Fuerst, Galbiati, Liu, Mondal, Monroe ProtoDUNE-DP Installation </vt:lpstr>
      <vt:lpstr>DUAL Phase Status: Proudfoot, Fuerst, Galbiati, Liu, Mondal, Monroe DUNE-DP IDR &amp; TDR Status </vt:lpstr>
      <vt:lpstr>DUAL Phase Status: Proudfoot, Fuerst, Galbiati, Liu, Mondal, Monroe DUNE-DP IDR &amp; TDR Status </vt:lpstr>
      <vt:lpstr>TDR Overall Status: Charlton, Montgomery</vt:lpstr>
      <vt:lpstr>Physics TDR Status: Heinemann, Huber</vt:lpstr>
      <vt:lpstr>Computing Plans: Boehnlein, Heinemann</vt:lpstr>
      <vt:lpstr>Computing Plans: Boehnlein, Heinemann</vt:lpstr>
      <vt:lpstr>APA TDR Status: Monroe, MacFarlane </vt:lpstr>
      <vt:lpstr>APA TDR Status: Monroe, MacFarlane </vt:lpstr>
      <vt:lpstr>Near Detector Status Mondal, Huber, Fava</vt:lpstr>
      <vt:lpstr>Exec Summary: Montgomery</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Andrew Lankford</dc:creator>
  <cp:lastModifiedBy>Microsoft Office User</cp:lastModifiedBy>
  <cp:revision>409</cp:revision>
  <cp:lastPrinted>2018-04-16T23:08:31Z</cp:lastPrinted>
  <dcterms:created xsi:type="dcterms:W3CDTF">2015-08-04T13:47:48Z</dcterms:created>
  <dcterms:modified xsi:type="dcterms:W3CDTF">2018-12-17T01:25:13Z</dcterms:modified>
</cp:coreProperties>
</file>