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Book"/>
        <a:ea typeface="Avenir Book"/>
        <a:cs typeface="Avenir Book"/>
        <a:sym typeface="Avenir Book"/>
      </a:defRPr>
    </a:lvl1pPr>
    <a:lvl2pPr marL="0" marR="0" indent="342900" algn="l"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Book"/>
        <a:ea typeface="Avenir Book"/>
        <a:cs typeface="Avenir Book"/>
        <a:sym typeface="Avenir Book"/>
      </a:defRPr>
    </a:lvl2pPr>
    <a:lvl3pPr marL="0" marR="0" indent="685800" algn="l"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Book"/>
        <a:ea typeface="Avenir Book"/>
        <a:cs typeface="Avenir Book"/>
        <a:sym typeface="Avenir Book"/>
      </a:defRPr>
    </a:lvl3pPr>
    <a:lvl4pPr marL="0" marR="0" indent="1028700" algn="l"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Book"/>
        <a:ea typeface="Avenir Book"/>
        <a:cs typeface="Avenir Book"/>
        <a:sym typeface="Avenir Book"/>
      </a:defRPr>
    </a:lvl4pPr>
    <a:lvl5pPr marL="0" marR="0" indent="1371600" algn="l"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Book"/>
        <a:ea typeface="Avenir Book"/>
        <a:cs typeface="Avenir Book"/>
        <a:sym typeface="Avenir Book"/>
      </a:defRPr>
    </a:lvl5pPr>
    <a:lvl6pPr marL="0" marR="0" indent="1714500" algn="l"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Book"/>
        <a:ea typeface="Avenir Book"/>
        <a:cs typeface="Avenir Book"/>
        <a:sym typeface="Avenir Book"/>
      </a:defRPr>
    </a:lvl6pPr>
    <a:lvl7pPr marL="0" marR="0" indent="2057400" algn="l"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Book"/>
        <a:ea typeface="Avenir Book"/>
        <a:cs typeface="Avenir Book"/>
        <a:sym typeface="Avenir Book"/>
      </a:defRPr>
    </a:lvl7pPr>
    <a:lvl8pPr marL="0" marR="0" indent="2400300" algn="l"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Book"/>
        <a:ea typeface="Avenir Book"/>
        <a:cs typeface="Avenir Book"/>
        <a:sym typeface="Avenir Book"/>
      </a:defRPr>
    </a:lvl8pPr>
    <a:lvl9pPr marL="0" marR="0" indent="2743200" algn="l"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Book"/>
        <a:ea typeface="Avenir Book"/>
        <a:cs typeface="Avenir Book"/>
        <a:sym typeface="Avenir Boo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Ref idx="maj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Ref idx="maj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aj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5" name="Shape 35"/>
          <p:cNvSpPr/>
          <p:nvPr>
            <p:ph type="sldImg"/>
          </p:nvPr>
        </p:nvSpPr>
        <p:spPr>
          <a:xfrm>
            <a:off x="1143000" y="685800"/>
            <a:ext cx="4572000" cy="3429000"/>
          </a:xfrm>
          <a:prstGeom prst="rect">
            <a:avLst/>
          </a:prstGeom>
        </p:spPr>
        <p:txBody>
          <a:bodyPr/>
          <a:lstStyle/>
          <a:p>
            <a:pPr/>
          </a:p>
        </p:txBody>
      </p:sp>
      <p:sp>
        <p:nvSpPr>
          <p:cNvPr id="36" name="Shape 3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ody">
    <p:spTree>
      <p:nvGrpSpPr>
        <p:cNvPr id="1" name=""/>
        <p:cNvGrpSpPr/>
        <p:nvPr/>
      </p:nvGrpSpPr>
      <p:grpSpPr>
        <a:xfrm>
          <a:off x="0" y="0"/>
          <a:ext cx="0" cy="0"/>
          <a:chOff x="0" y="0"/>
          <a:chExt cx="0" cy="0"/>
        </a:xfrm>
      </p:grpSpPr>
      <p:sp>
        <p:nvSpPr>
          <p:cNvPr id="15" name="Title Text"/>
          <p:cNvSpPr txBox="1"/>
          <p:nvPr>
            <p:ph type="title"/>
          </p:nvPr>
        </p:nvSpPr>
        <p:spPr>
          <a:prstGeom prst="rect">
            <a:avLst/>
          </a:prstGeom>
        </p:spPr>
        <p:txBody>
          <a:bodyPr/>
          <a:lstStyle/>
          <a:p>
            <a:pPr/>
            <a:r>
              <a:t>Title Text</a:t>
            </a: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ody">
    <p:spTree>
      <p:nvGrpSpPr>
        <p:cNvPr id="1" name=""/>
        <p:cNvGrpSpPr/>
        <p:nvPr/>
      </p:nvGrpSpPr>
      <p:grpSpPr>
        <a:xfrm>
          <a:off x="0" y="0"/>
          <a:ext cx="0" cy="0"/>
          <a:chOff x="0" y="0"/>
          <a:chExt cx="0" cy="0"/>
        </a:xfrm>
      </p:grpSpPr>
      <p:sp>
        <p:nvSpPr>
          <p:cNvPr id="23" name="Line"/>
          <p:cNvSpPr/>
          <p:nvPr/>
        </p:nvSpPr>
        <p:spPr>
          <a:xfrm>
            <a:off x="190486" y="735827"/>
            <a:ext cx="9588527" cy="1"/>
          </a:xfrm>
          <a:prstGeom prst="line">
            <a:avLst/>
          </a:prstGeom>
          <a:ln w="12700">
            <a:solidFill>
              <a:schemeClr val="accent1"/>
            </a:solidFill>
            <a:miter lim="400000"/>
          </a:ln>
        </p:spPr>
        <p:txBody>
          <a:bodyPr lIns="50800" tIns="50800" rIns="50800" bIns="50800" anchor="ctr"/>
          <a:lstStyle/>
          <a:p>
            <a:pPr defTabSz="457200">
              <a:defRPr sz="1200">
                <a:latin typeface="+mj-lt"/>
                <a:ea typeface="+mj-ea"/>
                <a:cs typeface="+mj-cs"/>
                <a:sym typeface="Helvetica"/>
              </a:defRPr>
            </a:pPr>
          </a:p>
        </p:txBody>
      </p:sp>
      <p:sp>
        <p:nvSpPr>
          <p:cNvPr id="24" name="Title Text"/>
          <p:cNvSpPr txBox="1"/>
          <p:nvPr>
            <p:ph type="title"/>
          </p:nvPr>
        </p:nvSpPr>
        <p:spPr>
          <a:xfrm>
            <a:off x="190500" y="96022"/>
            <a:ext cx="8384580" cy="622301"/>
          </a:xfrm>
          <a:prstGeom prst="rect">
            <a:avLst/>
          </a:prstGeom>
        </p:spPr>
        <p:txBody>
          <a:bodyPr/>
          <a:lstStyle>
            <a:lvl1pPr>
              <a:defRPr>
                <a:solidFill>
                  <a:srgbClr val="072465"/>
                </a:solidFill>
                <a:latin typeface="Helvetica Neue"/>
                <a:ea typeface="Helvetica Neue"/>
                <a:cs typeface="Helvetica Neue"/>
                <a:sym typeface="Helvetica Neue"/>
              </a:defRPr>
            </a:lvl1pPr>
          </a:lstStyle>
          <a:p>
            <a:pPr/>
            <a:r>
              <a:t>Title Text</a:t>
            </a:r>
          </a:p>
        </p:txBody>
      </p:sp>
      <p:sp>
        <p:nvSpPr>
          <p:cNvPr id="25" name="Slide Number"/>
          <p:cNvSpPr txBox="1"/>
          <p:nvPr>
            <p:ph type="sldNum" sz="quarter" idx="2"/>
          </p:nvPr>
        </p:nvSpPr>
        <p:spPr>
          <a:prstGeom prst="rect">
            <a:avLst/>
          </a:prstGeom>
        </p:spPr>
        <p:txBody>
          <a:bodyPr/>
          <a:lstStyle/>
          <a:p>
            <a:pPr/>
            <a:fld id="{86CB4B4D-7CA3-9044-876B-883B54F8677D}" type="slidenum"/>
          </a:p>
        </p:txBody>
      </p:sp>
      <p:pic>
        <p:nvPicPr>
          <p:cNvPr id="26" name="Screen Shot 2014-08-25 at 10.29.15.png" descr="Screen Shot 2014-08-25 at 10.29.15.png"/>
          <p:cNvPicPr>
            <a:picLocks noChangeAspect="1"/>
          </p:cNvPicPr>
          <p:nvPr/>
        </p:nvPicPr>
        <p:blipFill>
          <a:blip r:embed="rId2">
            <a:extLst/>
          </a:blip>
          <a:stretch>
            <a:fillRect/>
          </a:stretch>
        </p:blipFill>
        <p:spPr>
          <a:xfrm>
            <a:off x="11271225" y="96308"/>
            <a:ext cx="1670198" cy="447775"/>
          </a:xfrm>
          <a:prstGeom prst="rect">
            <a:avLst/>
          </a:prstGeom>
          <a:ln w="12700">
            <a:miter lim="400000"/>
          </a:ln>
        </p:spPr>
      </p:pic>
      <p:sp>
        <p:nvSpPr>
          <p:cNvPr id="27" name="Sebastien  Murphy ETHZ,                                                                                                                                                                               PD-DP PI meeting CERN November 17th 2017"/>
          <p:cNvSpPr txBox="1"/>
          <p:nvPr/>
        </p:nvSpPr>
        <p:spPr>
          <a:xfrm>
            <a:off x="226864" y="9390175"/>
            <a:ext cx="12526254"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solidFill>
                  <a:srgbClr val="A6AAA9"/>
                </a:solidFill>
                <a:latin typeface="+mj-lt"/>
                <a:ea typeface="+mj-ea"/>
                <a:cs typeface="+mj-cs"/>
                <a:sym typeface="Helvetica"/>
              </a:defRPr>
            </a:lvl1pPr>
          </a:lstStyle>
          <a:p>
            <a:pPr/>
            <a:r>
              <a:t>Sebastien  Murphy ETHZ,                                                                                                                                                                               PD-DP PI meeting CERN November 17th 2017</a:t>
            </a:r>
          </a:p>
        </p:txBody>
      </p:sp>
      <p:sp>
        <p:nvSpPr>
          <p:cNvPr id="28" name="Line"/>
          <p:cNvSpPr/>
          <p:nvPr/>
        </p:nvSpPr>
        <p:spPr>
          <a:xfrm>
            <a:off x="190486" y="799327"/>
            <a:ext cx="8027571" cy="1"/>
          </a:xfrm>
          <a:prstGeom prst="line">
            <a:avLst/>
          </a:prstGeom>
          <a:ln w="12700">
            <a:solidFill>
              <a:schemeClr val="accent1">
                <a:satOff val="-3355"/>
                <a:lumOff val="26614"/>
              </a:schemeClr>
            </a:solidFill>
            <a:miter lim="400000"/>
          </a:ln>
        </p:spPr>
        <p:txBody>
          <a:bodyPr lIns="50800" tIns="50800" rIns="50800" bIns="50800" anchor="ctr"/>
          <a:lstStyle/>
          <a:p>
            <a:pPr defTabSz="457200">
              <a:defRPr sz="1200">
                <a:latin typeface="+mj-lt"/>
                <a:ea typeface="+mj-ea"/>
                <a:cs typeface="+mj-cs"/>
                <a:sym typeface="Helvetica"/>
              </a:defRPr>
            </a:pPr>
          </a:p>
        </p:txBody>
      </p:sp>
      <p:pic>
        <p:nvPicPr>
          <p:cNvPr id="29" name="ETH-logo_0300dpi.pdf" descr="ETH-logo_0300dpi.pdf"/>
          <p:cNvPicPr>
            <a:picLocks noChangeAspect="1"/>
          </p:cNvPicPr>
          <p:nvPr/>
        </p:nvPicPr>
        <p:blipFill>
          <a:blip r:embed="rId3">
            <a:extLst/>
          </a:blip>
          <a:stretch>
            <a:fillRect/>
          </a:stretch>
        </p:blipFill>
        <p:spPr>
          <a:xfrm>
            <a:off x="10393274" y="177568"/>
            <a:ext cx="836996" cy="285255"/>
          </a:xfrm>
          <a:prstGeom prst="rect">
            <a:avLst/>
          </a:prstGeom>
          <a:ln w="12700">
            <a:miter lim="400000"/>
          </a:ln>
        </p:spPr>
      </p:pic>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2532" y="96023"/>
            <a:ext cx="8981732" cy="73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lide Number"/>
          <p:cNvSpPr txBox="1"/>
          <p:nvPr>
            <p:ph type="sldNum" sz="quarter" idx="2"/>
          </p:nvPr>
        </p:nvSpPr>
        <p:spPr>
          <a:xfrm>
            <a:off x="6324600" y="9423400"/>
            <a:ext cx="342900" cy="358589"/>
          </a:xfrm>
          <a:prstGeom prst="rect">
            <a:avLst/>
          </a:prstGeom>
          <a:ln w="12700">
            <a:miter lim="400000"/>
          </a:ln>
        </p:spPr>
        <p:txBody>
          <a:bodyPr wrap="none" lIns="50800" tIns="50800" rIns="50800" bIns="50800">
            <a:normAutofit fontScale="100000" lnSpcReduction="0"/>
          </a:bodyPr>
          <a:lstStyle>
            <a:lvl1pPr algn="ctr">
              <a:defRPr sz="1800">
                <a:solidFill>
                  <a:srgbClr val="7A7A7A"/>
                </a:solidFill>
                <a:latin typeface="+mn-lt"/>
                <a:ea typeface="+mn-ea"/>
                <a:cs typeface="+mn-cs"/>
                <a:sym typeface="Times New Roman"/>
              </a:defRPr>
            </a:lvl1pPr>
          </a:lstStyle>
          <a:p>
            <a:pPr/>
            <a:fld id="{86CB4B4D-7CA3-9044-876B-883B54F8677D}" type="slidenum"/>
          </a:p>
        </p:txBody>
      </p:sp>
      <p:sp>
        <p:nvSpPr>
          <p:cNvPr id="4" name="Sebastien Murphy ETHZ                                                                                                                                                                                                               LBNC  review CERN Dec. 2018"/>
          <p:cNvSpPr txBox="1"/>
          <p:nvPr/>
        </p:nvSpPr>
        <p:spPr>
          <a:xfrm>
            <a:off x="116992" y="9349167"/>
            <a:ext cx="13055601" cy="2876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A6AAA9"/>
                </a:solidFill>
                <a:latin typeface="Helvetica Neue Light"/>
                <a:ea typeface="Helvetica Neue Light"/>
                <a:cs typeface="Helvetica Neue Light"/>
                <a:sym typeface="Helvetica Neue Light"/>
              </a:defRPr>
            </a:lvl1pPr>
          </a:lstStyle>
          <a:p>
            <a:pPr/>
            <a:r>
              <a:t>Sebastien Murphy ETHZ                                                                                                                                                                                                               LBNC  review CERN Dec. 2018                                                                               </a:t>
            </a:r>
          </a:p>
        </p:txBody>
      </p:sp>
      <p:sp>
        <p:nvSpPr>
          <p:cNvPr id="5" name="Line"/>
          <p:cNvSpPr/>
          <p:nvPr/>
        </p:nvSpPr>
        <p:spPr>
          <a:xfrm>
            <a:off x="78111" y="827230"/>
            <a:ext cx="8184293" cy="1"/>
          </a:xfrm>
          <a:prstGeom prst="line">
            <a:avLst/>
          </a:prstGeom>
          <a:ln w="25400">
            <a:solidFill>
              <a:srgbClr val="009193"/>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 name="Line"/>
          <p:cNvSpPr/>
          <p:nvPr/>
        </p:nvSpPr>
        <p:spPr>
          <a:xfrm>
            <a:off x="65411" y="942419"/>
            <a:ext cx="10664999" cy="1"/>
          </a:xfrm>
          <a:prstGeom prst="line">
            <a:avLst/>
          </a:prstGeom>
          <a:ln w="25400">
            <a:solidFill>
              <a:srgbClr val="4CAC6B"/>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7" name="Logo_IPA_ETH_pos.png" descr="Logo_IPA_ETH_pos.png"/>
          <p:cNvPicPr>
            <a:picLocks noChangeAspect="1"/>
          </p:cNvPicPr>
          <p:nvPr/>
        </p:nvPicPr>
        <p:blipFill>
          <a:blip r:embed="rId2">
            <a:extLst/>
          </a:blip>
          <a:stretch>
            <a:fillRect/>
          </a:stretch>
        </p:blipFill>
        <p:spPr>
          <a:xfrm>
            <a:off x="10623089" y="118300"/>
            <a:ext cx="2186064" cy="380703"/>
          </a:xfrm>
          <a:prstGeom prst="rect">
            <a:avLst/>
          </a:prstGeom>
          <a:ln w="12700">
            <a:miter lim="400000"/>
          </a:ln>
        </p:spPr>
      </p:pic>
      <p:sp>
        <p:nvSpPr>
          <p:cNvPr id="8" name="Body Level One…"/>
          <p:cNvSpPr txBox="1"/>
          <p:nvPr>
            <p:ph type="body" idx="1"/>
          </p:nvPr>
        </p:nvSpPr>
        <p:spPr>
          <a:xfrm>
            <a:off x="381000" y="1257300"/>
            <a:ext cx="12446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6223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Lst>
  <p:transition xmlns:p14="http://schemas.microsoft.com/office/powerpoint/2010/main" spd="med" advClick="1"/>
  <p:txStyles>
    <p:titleStyle>
      <a:lvl1pPr marL="0" marR="0" indent="0" algn="just" defTabSz="584200" latinLnBrk="0">
        <a:lnSpc>
          <a:spcPct val="100000"/>
        </a:lnSpc>
        <a:spcBef>
          <a:spcPts val="0"/>
        </a:spcBef>
        <a:spcAft>
          <a:spcPts val="0"/>
        </a:spcAft>
        <a:buClrTx/>
        <a:buSzTx/>
        <a:buFontTx/>
        <a:buNone/>
        <a:tabLst/>
        <a:defRPr b="0" baseline="0" cap="none" i="0" spc="0" strike="noStrike" sz="3400" u="none">
          <a:ln>
            <a:noFill/>
          </a:ln>
          <a:solidFill>
            <a:srgbClr val="009193"/>
          </a:solidFill>
          <a:uFillTx/>
          <a:latin typeface="Avenir Medium"/>
          <a:ea typeface="Avenir Medium"/>
          <a:cs typeface="Avenir Medium"/>
          <a:sym typeface="Avenir Medium"/>
        </a:defRPr>
      </a:lvl1pPr>
      <a:lvl2pPr marL="0" marR="0" indent="228600" algn="just" defTabSz="584200" latinLnBrk="0">
        <a:lnSpc>
          <a:spcPct val="100000"/>
        </a:lnSpc>
        <a:spcBef>
          <a:spcPts val="0"/>
        </a:spcBef>
        <a:spcAft>
          <a:spcPts val="0"/>
        </a:spcAft>
        <a:buClrTx/>
        <a:buSzTx/>
        <a:buFontTx/>
        <a:buNone/>
        <a:tabLst/>
        <a:defRPr b="0" baseline="0" cap="none" i="0" spc="0" strike="noStrike" sz="3400" u="none">
          <a:ln>
            <a:noFill/>
          </a:ln>
          <a:solidFill>
            <a:srgbClr val="009193"/>
          </a:solidFill>
          <a:uFillTx/>
          <a:latin typeface="Avenir Medium"/>
          <a:ea typeface="Avenir Medium"/>
          <a:cs typeface="Avenir Medium"/>
          <a:sym typeface="Avenir Medium"/>
        </a:defRPr>
      </a:lvl2pPr>
      <a:lvl3pPr marL="0" marR="0" indent="457200" algn="just" defTabSz="584200" latinLnBrk="0">
        <a:lnSpc>
          <a:spcPct val="100000"/>
        </a:lnSpc>
        <a:spcBef>
          <a:spcPts val="0"/>
        </a:spcBef>
        <a:spcAft>
          <a:spcPts val="0"/>
        </a:spcAft>
        <a:buClrTx/>
        <a:buSzTx/>
        <a:buFontTx/>
        <a:buNone/>
        <a:tabLst/>
        <a:defRPr b="0" baseline="0" cap="none" i="0" spc="0" strike="noStrike" sz="3400" u="none">
          <a:ln>
            <a:noFill/>
          </a:ln>
          <a:solidFill>
            <a:srgbClr val="009193"/>
          </a:solidFill>
          <a:uFillTx/>
          <a:latin typeface="Avenir Medium"/>
          <a:ea typeface="Avenir Medium"/>
          <a:cs typeface="Avenir Medium"/>
          <a:sym typeface="Avenir Medium"/>
        </a:defRPr>
      </a:lvl3pPr>
      <a:lvl4pPr marL="0" marR="0" indent="685800" algn="just" defTabSz="584200" latinLnBrk="0">
        <a:lnSpc>
          <a:spcPct val="100000"/>
        </a:lnSpc>
        <a:spcBef>
          <a:spcPts val="0"/>
        </a:spcBef>
        <a:spcAft>
          <a:spcPts val="0"/>
        </a:spcAft>
        <a:buClrTx/>
        <a:buSzTx/>
        <a:buFontTx/>
        <a:buNone/>
        <a:tabLst/>
        <a:defRPr b="0" baseline="0" cap="none" i="0" spc="0" strike="noStrike" sz="3400" u="none">
          <a:ln>
            <a:noFill/>
          </a:ln>
          <a:solidFill>
            <a:srgbClr val="009193"/>
          </a:solidFill>
          <a:uFillTx/>
          <a:latin typeface="Avenir Medium"/>
          <a:ea typeface="Avenir Medium"/>
          <a:cs typeface="Avenir Medium"/>
          <a:sym typeface="Avenir Medium"/>
        </a:defRPr>
      </a:lvl4pPr>
      <a:lvl5pPr marL="0" marR="0" indent="914400" algn="just" defTabSz="584200" latinLnBrk="0">
        <a:lnSpc>
          <a:spcPct val="100000"/>
        </a:lnSpc>
        <a:spcBef>
          <a:spcPts val="0"/>
        </a:spcBef>
        <a:spcAft>
          <a:spcPts val="0"/>
        </a:spcAft>
        <a:buClrTx/>
        <a:buSzTx/>
        <a:buFontTx/>
        <a:buNone/>
        <a:tabLst/>
        <a:defRPr b="0" baseline="0" cap="none" i="0" spc="0" strike="noStrike" sz="3400" u="none">
          <a:ln>
            <a:noFill/>
          </a:ln>
          <a:solidFill>
            <a:srgbClr val="009193"/>
          </a:solidFill>
          <a:uFillTx/>
          <a:latin typeface="Avenir Medium"/>
          <a:ea typeface="Avenir Medium"/>
          <a:cs typeface="Avenir Medium"/>
          <a:sym typeface="Avenir Medium"/>
        </a:defRPr>
      </a:lvl5pPr>
      <a:lvl6pPr marL="0" marR="0" indent="1143000" algn="just" defTabSz="584200" latinLnBrk="0">
        <a:lnSpc>
          <a:spcPct val="100000"/>
        </a:lnSpc>
        <a:spcBef>
          <a:spcPts val="0"/>
        </a:spcBef>
        <a:spcAft>
          <a:spcPts val="0"/>
        </a:spcAft>
        <a:buClrTx/>
        <a:buSzTx/>
        <a:buFontTx/>
        <a:buNone/>
        <a:tabLst/>
        <a:defRPr b="0" baseline="0" cap="none" i="0" spc="0" strike="noStrike" sz="3400" u="none">
          <a:ln>
            <a:noFill/>
          </a:ln>
          <a:solidFill>
            <a:srgbClr val="009193"/>
          </a:solidFill>
          <a:uFillTx/>
          <a:latin typeface="Avenir Medium"/>
          <a:ea typeface="Avenir Medium"/>
          <a:cs typeface="Avenir Medium"/>
          <a:sym typeface="Avenir Medium"/>
        </a:defRPr>
      </a:lvl6pPr>
      <a:lvl7pPr marL="0" marR="0" indent="1371600" algn="just" defTabSz="584200" latinLnBrk="0">
        <a:lnSpc>
          <a:spcPct val="100000"/>
        </a:lnSpc>
        <a:spcBef>
          <a:spcPts val="0"/>
        </a:spcBef>
        <a:spcAft>
          <a:spcPts val="0"/>
        </a:spcAft>
        <a:buClrTx/>
        <a:buSzTx/>
        <a:buFontTx/>
        <a:buNone/>
        <a:tabLst/>
        <a:defRPr b="0" baseline="0" cap="none" i="0" spc="0" strike="noStrike" sz="3400" u="none">
          <a:ln>
            <a:noFill/>
          </a:ln>
          <a:solidFill>
            <a:srgbClr val="009193"/>
          </a:solidFill>
          <a:uFillTx/>
          <a:latin typeface="Avenir Medium"/>
          <a:ea typeface="Avenir Medium"/>
          <a:cs typeface="Avenir Medium"/>
          <a:sym typeface="Avenir Medium"/>
        </a:defRPr>
      </a:lvl7pPr>
      <a:lvl8pPr marL="0" marR="0" indent="1600200" algn="just" defTabSz="584200" latinLnBrk="0">
        <a:lnSpc>
          <a:spcPct val="100000"/>
        </a:lnSpc>
        <a:spcBef>
          <a:spcPts val="0"/>
        </a:spcBef>
        <a:spcAft>
          <a:spcPts val="0"/>
        </a:spcAft>
        <a:buClrTx/>
        <a:buSzTx/>
        <a:buFontTx/>
        <a:buNone/>
        <a:tabLst/>
        <a:defRPr b="0" baseline="0" cap="none" i="0" spc="0" strike="noStrike" sz="3400" u="none">
          <a:ln>
            <a:noFill/>
          </a:ln>
          <a:solidFill>
            <a:srgbClr val="009193"/>
          </a:solidFill>
          <a:uFillTx/>
          <a:latin typeface="Avenir Medium"/>
          <a:ea typeface="Avenir Medium"/>
          <a:cs typeface="Avenir Medium"/>
          <a:sym typeface="Avenir Medium"/>
        </a:defRPr>
      </a:lvl8pPr>
      <a:lvl9pPr marL="0" marR="0" indent="1828800" algn="just" defTabSz="584200" latinLnBrk="0">
        <a:lnSpc>
          <a:spcPct val="100000"/>
        </a:lnSpc>
        <a:spcBef>
          <a:spcPts val="0"/>
        </a:spcBef>
        <a:spcAft>
          <a:spcPts val="0"/>
        </a:spcAft>
        <a:buClrTx/>
        <a:buSzTx/>
        <a:buFontTx/>
        <a:buNone/>
        <a:tabLst/>
        <a:defRPr b="0" baseline="0" cap="none" i="0" spc="0" strike="noStrike" sz="3400" u="none">
          <a:ln>
            <a:noFill/>
          </a:ln>
          <a:solidFill>
            <a:srgbClr val="009193"/>
          </a:solidFill>
          <a:uFillTx/>
          <a:latin typeface="Avenir Medium"/>
          <a:ea typeface="Avenir Medium"/>
          <a:cs typeface="Avenir Medium"/>
          <a:sym typeface="Avenir Medium"/>
        </a:defRPr>
      </a:lvl9pPr>
    </p:titleStyle>
    <p:bodyStyle>
      <a:lvl1pPr marL="812120" marR="0" indent="-494620" algn="l" defTabSz="584200" latinLnBrk="0">
        <a:lnSpc>
          <a:spcPct val="100000"/>
        </a:lnSpc>
        <a:spcBef>
          <a:spcPts val="3800"/>
        </a:spcBef>
        <a:spcAft>
          <a:spcPts val="0"/>
        </a:spcAft>
        <a:buClrTx/>
        <a:buSzPct val="171000"/>
        <a:buFontTx/>
        <a:buChar char="•"/>
        <a:tabLst/>
        <a:defRPr b="0" baseline="0" cap="none" i="0" spc="0" strike="noStrike" sz="1800" u="none">
          <a:ln>
            <a:noFill/>
          </a:ln>
          <a:solidFill>
            <a:srgbClr val="000000"/>
          </a:solidFill>
          <a:uFillTx/>
          <a:latin typeface="Gill Sans"/>
          <a:ea typeface="Gill Sans"/>
          <a:cs typeface="Gill Sans"/>
          <a:sym typeface="Gill Sans"/>
        </a:defRPr>
      </a:lvl1pPr>
      <a:lvl2pPr marL="1256620" marR="0" indent="-494620" algn="l" defTabSz="584200" latinLnBrk="0">
        <a:lnSpc>
          <a:spcPct val="100000"/>
        </a:lnSpc>
        <a:spcBef>
          <a:spcPts val="3800"/>
        </a:spcBef>
        <a:spcAft>
          <a:spcPts val="0"/>
        </a:spcAft>
        <a:buClrTx/>
        <a:buSzPct val="171000"/>
        <a:buFontTx/>
        <a:buChar char="•"/>
        <a:tabLst/>
        <a:defRPr b="0" baseline="0" cap="none" i="0" spc="0" strike="noStrike" sz="1800" u="none">
          <a:ln>
            <a:noFill/>
          </a:ln>
          <a:solidFill>
            <a:srgbClr val="000000"/>
          </a:solidFill>
          <a:uFillTx/>
          <a:latin typeface="Gill Sans"/>
          <a:ea typeface="Gill Sans"/>
          <a:cs typeface="Gill Sans"/>
          <a:sym typeface="Gill Sans"/>
        </a:defRPr>
      </a:lvl2pPr>
      <a:lvl3pPr marL="1701120" marR="0" indent="-494620" algn="l" defTabSz="584200" latinLnBrk="0">
        <a:lnSpc>
          <a:spcPct val="100000"/>
        </a:lnSpc>
        <a:spcBef>
          <a:spcPts val="3800"/>
        </a:spcBef>
        <a:spcAft>
          <a:spcPts val="0"/>
        </a:spcAft>
        <a:buClrTx/>
        <a:buSzPct val="171000"/>
        <a:buFontTx/>
        <a:buChar char="•"/>
        <a:tabLst/>
        <a:defRPr b="0" baseline="0" cap="none" i="0" spc="0" strike="noStrike" sz="1800" u="none">
          <a:ln>
            <a:noFill/>
          </a:ln>
          <a:solidFill>
            <a:srgbClr val="000000"/>
          </a:solidFill>
          <a:uFillTx/>
          <a:latin typeface="Gill Sans"/>
          <a:ea typeface="Gill Sans"/>
          <a:cs typeface="Gill Sans"/>
          <a:sym typeface="Gill Sans"/>
        </a:defRPr>
      </a:lvl3pPr>
      <a:lvl4pPr marL="2145620" marR="0" indent="-494620" algn="l" defTabSz="584200" latinLnBrk="0">
        <a:lnSpc>
          <a:spcPct val="100000"/>
        </a:lnSpc>
        <a:spcBef>
          <a:spcPts val="3800"/>
        </a:spcBef>
        <a:spcAft>
          <a:spcPts val="0"/>
        </a:spcAft>
        <a:buClrTx/>
        <a:buSzPct val="171000"/>
        <a:buFontTx/>
        <a:buChar char="•"/>
        <a:tabLst/>
        <a:defRPr b="0" baseline="0" cap="none" i="0" spc="0" strike="noStrike" sz="1800" u="none">
          <a:ln>
            <a:noFill/>
          </a:ln>
          <a:solidFill>
            <a:srgbClr val="000000"/>
          </a:solidFill>
          <a:uFillTx/>
          <a:latin typeface="Gill Sans"/>
          <a:ea typeface="Gill Sans"/>
          <a:cs typeface="Gill Sans"/>
          <a:sym typeface="Gill Sans"/>
        </a:defRPr>
      </a:lvl4pPr>
      <a:lvl5pPr marL="2590120" marR="0" indent="-494620" algn="l" defTabSz="584200" latinLnBrk="0">
        <a:lnSpc>
          <a:spcPct val="100000"/>
        </a:lnSpc>
        <a:spcBef>
          <a:spcPts val="3800"/>
        </a:spcBef>
        <a:spcAft>
          <a:spcPts val="0"/>
        </a:spcAft>
        <a:buClrTx/>
        <a:buSzPct val="171000"/>
        <a:buFontTx/>
        <a:buChar char="•"/>
        <a:tabLst/>
        <a:defRPr b="0" baseline="0" cap="none" i="0" spc="0" strike="noStrike" sz="1800" u="none">
          <a:ln>
            <a:noFill/>
          </a:ln>
          <a:solidFill>
            <a:srgbClr val="000000"/>
          </a:solidFill>
          <a:uFillTx/>
          <a:latin typeface="Gill Sans"/>
          <a:ea typeface="Gill Sans"/>
          <a:cs typeface="Gill Sans"/>
          <a:sym typeface="Gill Sans"/>
        </a:defRPr>
      </a:lvl5pPr>
      <a:lvl6pPr marL="2945720" marR="0" indent="-494620" algn="l" defTabSz="584200" latinLnBrk="0">
        <a:lnSpc>
          <a:spcPct val="100000"/>
        </a:lnSpc>
        <a:spcBef>
          <a:spcPts val="3800"/>
        </a:spcBef>
        <a:spcAft>
          <a:spcPts val="0"/>
        </a:spcAft>
        <a:buClrTx/>
        <a:buSzPct val="171000"/>
        <a:buFontTx/>
        <a:buChar char="•"/>
        <a:tabLst/>
        <a:defRPr b="0" baseline="0" cap="none" i="0" spc="0" strike="noStrike" sz="1800" u="none">
          <a:ln>
            <a:noFill/>
          </a:ln>
          <a:solidFill>
            <a:srgbClr val="000000"/>
          </a:solidFill>
          <a:uFillTx/>
          <a:latin typeface="Gill Sans"/>
          <a:ea typeface="Gill Sans"/>
          <a:cs typeface="Gill Sans"/>
          <a:sym typeface="Gill Sans"/>
        </a:defRPr>
      </a:lvl6pPr>
      <a:lvl7pPr marL="3301320" marR="0" indent="-494620" algn="l" defTabSz="584200" latinLnBrk="0">
        <a:lnSpc>
          <a:spcPct val="100000"/>
        </a:lnSpc>
        <a:spcBef>
          <a:spcPts val="3800"/>
        </a:spcBef>
        <a:spcAft>
          <a:spcPts val="0"/>
        </a:spcAft>
        <a:buClrTx/>
        <a:buSzPct val="171000"/>
        <a:buFontTx/>
        <a:buChar char="•"/>
        <a:tabLst/>
        <a:defRPr b="0" baseline="0" cap="none" i="0" spc="0" strike="noStrike" sz="1800" u="none">
          <a:ln>
            <a:noFill/>
          </a:ln>
          <a:solidFill>
            <a:srgbClr val="000000"/>
          </a:solidFill>
          <a:uFillTx/>
          <a:latin typeface="Gill Sans"/>
          <a:ea typeface="Gill Sans"/>
          <a:cs typeface="Gill Sans"/>
          <a:sym typeface="Gill Sans"/>
        </a:defRPr>
      </a:lvl7pPr>
      <a:lvl8pPr marL="3656920" marR="0" indent="-494620" algn="l" defTabSz="584200" latinLnBrk="0">
        <a:lnSpc>
          <a:spcPct val="100000"/>
        </a:lnSpc>
        <a:spcBef>
          <a:spcPts val="3800"/>
        </a:spcBef>
        <a:spcAft>
          <a:spcPts val="0"/>
        </a:spcAft>
        <a:buClrTx/>
        <a:buSzPct val="171000"/>
        <a:buFontTx/>
        <a:buChar char="•"/>
        <a:tabLst/>
        <a:defRPr b="0" baseline="0" cap="none" i="0" spc="0" strike="noStrike" sz="1800" u="none">
          <a:ln>
            <a:noFill/>
          </a:ln>
          <a:solidFill>
            <a:srgbClr val="000000"/>
          </a:solidFill>
          <a:uFillTx/>
          <a:latin typeface="Gill Sans"/>
          <a:ea typeface="Gill Sans"/>
          <a:cs typeface="Gill Sans"/>
          <a:sym typeface="Gill Sans"/>
        </a:defRPr>
      </a:lvl8pPr>
      <a:lvl9pPr marL="4012520" marR="0" indent="-494620" algn="l" defTabSz="584200" latinLnBrk="0">
        <a:lnSpc>
          <a:spcPct val="100000"/>
        </a:lnSpc>
        <a:spcBef>
          <a:spcPts val="3800"/>
        </a:spcBef>
        <a:spcAft>
          <a:spcPts val="0"/>
        </a:spcAft>
        <a:buClrTx/>
        <a:buSzPct val="171000"/>
        <a:buFontTx/>
        <a:buChar char="•"/>
        <a:tabLst/>
        <a:defRPr b="0" baseline="0" cap="none" i="0" spc="0" strike="noStrike" sz="1800" u="none">
          <a:ln>
            <a:noFill/>
          </a:ln>
          <a:solidFill>
            <a:srgbClr val="000000"/>
          </a:solidFill>
          <a:uFillTx/>
          <a:latin typeface="Gill Sans"/>
          <a:ea typeface="Gill Sans"/>
          <a:cs typeface="Gill San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Times New Roman"/>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Times New Roman"/>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Times New Roman"/>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Times New Roman"/>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Times New Roman"/>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Times New Roman"/>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Times New Roman"/>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Times New Roman"/>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Times New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1.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 Id="rId3" Type="http://schemas.openxmlformats.org/officeDocument/2006/relationships/hyperlink" Target="https://arxiv.org/abs/1611.02085"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4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5.png"/><Relationship Id="rId4" Type="http://schemas.openxmlformats.org/officeDocument/2006/relationships/image" Target="../media/image4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 Id="rId3" Type="http://schemas.openxmlformats.org/officeDocument/2006/relationships/image" Target="../media/image5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 Id="rId3" Type="http://schemas.openxmlformats.org/officeDocument/2006/relationships/image" Target="../media/image36.png"/><Relationship Id="rId4" Type="http://schemas.openxmlformats.org/officeDocument/2006/relationships/image" Target="../media/image59.png"/><Relationship Id="rId5" Type="http://schemas.openxmlformats.org/officeDocument/2006/relationships/image" Target="../media/image6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6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 Id="rId3" Type="http://schemas.openxmlformats.org/officeDocument/2006/relationships/image" Target="../media/image5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 Id="rId3" Type="http://schemas.openxmlformats.org/officeDocument/2006/relationships/image" Target="../media/image7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35.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png"/><Relationship Id="rId10" Type="http://schemas.openxmlformats.org/officeDocument/2006/relationships/image" Target="../media/image86.png"/><Relationship Id="rId11" Type="http://schemas.openxmlformats.org/officeDocument/2006/relationships/image" Target="../media/image87.png"/><Relationship Id="rId12" Type="http://schemas.openxmlformats.org/officeDocument/2006/relationships/image" Target="../media/image88.png"/><Relationship Id="rId13" Type="http://schemas.openxmlformats.org/officeDocument/2006/relationships/image" Target="../media/image89.png"/><Relationship Id="rId14" Type="http://schemas.openxmlformats.org/officeDocument/2006/relationships/image" Target="../media/image90.png"/><Relationship Id="rId15" Type="http://schemas.openxmlformats.org/officeDocument/2006/relationships/image" Target="../media/image91.png"/><Relationship Id="rId16" Type="http://schemas.openxmlformats.org/officeDocument/2006/relationships/image" Target="../media/image92.png"/><Relationship Id="rId17" Type="http://schemas.openxmlformats.org/officeDocument/2006/relationships/image" Target="../media/image9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hyperlink" Target="http://iopscience.iop.org/article/10.1088/1748-0221/13/11/P11003"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 name="Screen Shot 2018-05-25 at 17.10.48.png" descr="Screen Shot 2018-05-25 at 17.10.48.png"/>
          <p:cNvPicPr>
            <a:picLocks noChangeAspect="1"/>
          </p:cNvPicPr>
          <p:nvPr/>
        </p:nvPicPr>
        <p:blipFill>
          <a:blip r:embed="rId2">
            <a:extLst/>
          </a:blip>
          <a:stretch>
            <a:fillRect/>
          </a:stretch>
        </p:blipFill>
        <p:spPr>
          <a:xfrm>
            <a:off x="-6695" y="-213917"/>
            <a:ext cx="13018190" cy="10181434"/>
          </a:xfrm>
          <a:prstGeom prst="rect">
            <a:avLst/>
          </a:prstGeom>
          <a:ln w="12700">
            <a:miter lim="400000"/>
          </a:ln>
        </p:spPr>
      </p:pic>
      <p:sp>
        <p:nvSpPr>
          <p:cNvPr id="39" name="Slide Number"/>
          <p:cNvSpPr/>
          <p:nvPr>
            <p:ph type="sldNum" sz="quarter" idx="2"/>
          </p:nvPr>
        </p:nvSpPr>
        <p:spPr>
          <a:xfrm>
            <a:off x="6381749" y="9423400"/>
            <a:ext cx="228601"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 name="Logo_IPA_ETH_pos.png" descr="Logo_IPA_ETH_pos.png"/>
          <p:cNvPicPr>
            <a:picLocks noChangeAspect="1"/>
          </p:cNvPicPr>
          <p:nvPr/>
        </p:nvPicPr>
        <p:blipFill>
          <a:blip r:embed="rId3">
            <a:extLst/>
          </a:blip>
          <a:stretch>
            <a:fillRect/>
          </a:stretch>
        </p:blipFill>
        <p:spPr>
          <a:xfrm>
            <a:off x="10623089" y="118300"/>
            <a:ext cx="2186064" cy="380703"/>
          </a:xfrm>
          <a:prstGeom prst="rect">
            <a:avLst/>
          </a:prstGeom>
          <a:ln w="12700">
            <a:miter lim="400000"/>
          </a:ln>
        </p:spPr>
      </p:pic>
      <p:pic>
        <p:nvPicPr>
          <p:cNvPr id="41" name="Logo_IPA_ETH_pos.png" descr="Logo_IPA_ETH_pos.png"/>
          <p:cNvPicPr>
            <a:picLocks noChangeAspect="1"/>
          </p:cNvPicPr>
          <p:nvPr/>
        </p:nvPicPr>
        <p:blipFill>
          <a:blip r:embed="rId3">
            <a:extLst/>
          </a:blip>
          <a:stretch>
            <a:fillRect/>
          </a:stretch>
        </p:blipFill>
        <p:spPr>
          <a:xfrm>
            <a:off x="3452160" y="7477699"/>
            <a:ext cx="4748630" cy="826973"/>
          </a:xfrm>
          <a:prstGeom prst="rect">
            <a:avLst/>
          </a:prstGeom>
          <a:ln w="12700">
            <a:miter lim="400000"/>
          </a:ln>
        </p:spPr>
      </p:pic>
      <p:sp>
        <p:nvSpPr>
          <p:cNvPr id="42" name="Results from the 3x1x1 m3 demonstrator"/>
          <p:cNvSpPr/>
          <p:nvPr/>
        </p:nvSpPr>
        <p:spPr>
          <a:xfrm>
            <a:off x="1311293" y="775368"/>
            <a:ext cx="9693018" cy="3264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ctr">
              <a:lnSpc>
                <a:spcPct val="140000"/>
              </a:lnSpc>
              <a:defRPr sz="6100">
                <a:solidFill>
                  <a:srgbClr val="FFFFFF"/>
                </a:solidFill>
                <a:latin typeface="Helvetica Neue"/>
                <a:ea typeface="Helvetica Neue"/>
                <a:cs typeface="Helvetica Neue"/>
                <a:sym typeface="Helvetica Neue"/>
              </a:defRPr>
            </a:pPr>
            <a:r>
              <a:t>Results from the 3x1x1 m</a:t>
            </a:r>
            <a:r>
              <a:rPr baseline="31999"/>
              <a:t>3</a:t>
            </a:r>
            <a:r>
              <a:t> demonstrator</a:t>
            </a:r>
          </a:p>
        </p:txBody>
      </p:sp>
      <p:sp>
        <p:nvSpPr>
          <p:cNvPr id="43" name="Sebastien Murphy"/>
          <p:cNvSpPr txBox="1"/>
          <p:nvPr/>
        </p:nvSpPr>
        <p:spPr>
          <a:xfrm>
            <a:off x="4554710" y="5616708"/>
            <a:ext cx="2848611"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rgbClr val="FFFFFF"/>
                </a:solidFill>
                <a:latin typeface="Helvetica Neue"/>
                <a:ea typeface="Helvetica Neue"/>
                <a:cs typeface="Helvetica Neue"/>
                <a:sym typeface="Helvetica Neue"/>
              </a:defRPr>
            </a:lvl1pPr>
          </a:lstStyle>
          <a:p>
            <a:pPr/>
            <a:r>
              <a:t>Sebastien Murphy</a:t>
            </a:r>
          </a:p>
        </p:txBody>
      </p:sp>
      <p:sp>
        <p:nvSpPr>
          <p:cNvPr id="44" name="LBNC meeting, CERN Nov 2018"/>
          <p:cNvSpPr txBox="1"/>
          <p:nvPr/>
        </p:nvSpPr>
        <p:spPr>
          <a:xfrm>
            <a:off x="3654190" y="6272340"/>
            <a:ext cx="4872039"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rgbClr val="FFFFFF"/>
                </a:solidFill>
                <a:latin typeface="Helvetica Neue"/>
                <a:ea typeface="Helvetica Neue"/>
                <a:cs typeface="Helvetica Neue"/>
                <a:sym typeface="Helvetica Neue"/>
              </a:defRPr>
            </a:lvl1pPr>
          </a:lstStyle>
          <a:p>
            <a:pPr/>
            <a:r>
              <a:t>LBNC meeting, CERN Nov 2018</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Remark on the liquid argon level"/>
          <p:cNvSpPr/>
          <p:nvPr>
            <p:ph type="title"/>
          </p:nvPr>
        </p:nvSpPr>
        <p:spPr>
          <a:prstGeom prst="rect">
            <a:avLst/>
          </a:prstGeom>
        </p:spPr>
        <p:txBody>
          <a:bodyPr/>
          <a:lstStyle/>
          <a:p>
            <a:pPr/>
            <a:r>
              <a:t>Remark on the liquid argon level</a:t>
            </a:r>
          </a:p>
        </p:txBody>
      </p:sp>
      <p:sp>
        <p:nvSpPr>
          <p:cNvPr id="14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 name="Screen Shot 2017-11-14 at 13.41.25.png" descr="Screen Shot 2017-11-14 at 13.41.25.png"/>
          <p:cNvPicPr>
            <a:picLocks noChangeAspect="1"/>
          </p:cNvPicPr>
          <p:nvPr/>
        </p:nvPicPr>
        <p:blipFill>
          <a:blip r:embed="rId2">
            <a:extLst/>
          </a:blip>
          <a:stretch>
            <a:fillRect/>
          </a:stretch>
        </p:blipFill>
        <p:spPr>
          <a:xfrm>
            <a:off x="374223" y="1251360"/>
            <a:ext cx="3999072" cy="2091388"/>
          </a:xfrm>
          <a:prstGeom prst="rect">
            <a:avLst/>
          </a:prstGeom>
          <a:ln w="25400">
            <a:solidFill>
              <a:srgbClr val="F3F7F5"/>
            </a:solidFill>
            <a:miter lim="400000"/>
          </a:ln>
          <a:effectLst>
            <a:outerShdw sx="100000" sy="100000" kx="0" ky="0" algn="b" rotWithShape="0" blurRad="50800" dist="25400" dir="3600000">
              <a:srgbClr val="000000">
                <a:alpha val="64194"/>
              </a:srgbClr>
            </a:outerShdw>
          </a:effectLst>
        </p:spPr>
      </p:pic>
      <p:sp>
        <p:nvSpPr>
          <p:cNvPr id="144" name="Rectangle"/>
          <p:cNvSpPr/>
          <p:nvPr/>
        </p:nvSpPr>
        <p:spPr>
          <a:xfrm>
            <a:off x="371059" y="2752827"/>
            <a:ext cx="4005398" cy="582493"/>
          </a:xfrm>
          <a:prstGeom prst="rect">
            <a:avLst/>
          </a:prstGeom>
          <a:solidFill>
            <a:srgbClr val="73FDFF">
              <a:alpha val="59218"/>
            </a:srgbClr>
          </a:solidFill>
          <a:ln w="12700">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5" name="an important point on requirement of level position:…"/>
          <p:cNvSpPr txBox="1"/>
          <p:nvPr/>
        </p:nvSpPr>
        <p:spPr>
          <a:xfrm>
            <a:off x="4671157" y="993930"/>
            <a:ext cx="8170800" cy="41002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u="sng">
                <a:latin typeface="Helvetica Neue Light"/>
                <a:ea typeface="Helvetica Neue Light"/>
                <a:cs typeface="Helvetica Neue Light"/>
                <a:sym typeface="Helvetica Neue Light"/>
              </a:defRPr>
            </a:pPr>
            <a:r>
              <a:t>an important point on requirement of level position: </a:t>
            </a:r>
          </a:p>
          <a:p>
            <a:pPr marL="228600" indent="-228600">
              <a:lnSpc>
                <a:spcPct val="110000"/>
              </a:lnSpc>
              <a:buSzPct val="100000"/>
              <a:buChar char="•"/>
              <a:defRPr>
                <a:latin typeface="Helvetica Neue Light"/>
                <a:ea typeface="Helvetica Neue Light"/>
                <a:cs typeface="Helvetica Neue Light"/>
                <a:sym typeface="Helvetica Neue Light"/>
              </a:defRPr>
            </a:pPr>
            <a:r>
              <a:t>for a given ΔV</a:t>
            </a:r>
            <a:r>
              <a:rPr baseline="-5999"/>
              <a:t>LEM-grid  </a:t>
            </a:r>
            <a:r>
              <a:t>the extraction</a:t>
            </a:r>
            <a:r>
              <a:rPr i="1">
                <a:latin typeface="Helvetica Neue"/>
                <a:ea typeface="Helvetica Neue"/>
                <a:cs typeface="Helvetica Neue"/>
                <a:sym typeface="Helvetica Neue"/>
              </a:rPr>
              <a:t> field</a:t>
            </a:r>
            <a:r>
              <a:t> depends on the position of the LAr level.</a:t>
            </a:r>
          </a:p>
          <a:p>
            <a:pPr marL="228600" indent="-228600">
              <a:lnSpc>
                <a:spcPct val="110000"/>
              </a:lnSpc>
              <a:buSzPct val="100000"/>
              <a:buChar char="•"/>
              <a:defRPr>
                <a:latin typeface="Helvetica Neue Light"/>
                <a:ea typeface="Helvetica Neue Light"/>
                <a:cs typeface="Helvetica Neue Light"/>
                <a:sym typeface="Helvetica Neue Light"/>
              </a:defRPr>
            </a:pPr>
            <a:r>
              <a:t>At sufficiently large ΔV</a:t>
            </a:r>
            <a:r>
              <a:rPr baseline="-5999"/>
              <a:t>LEM-grid  (</a:t>
            </a:r>
            <a:r>
              <a:t>&gt;~2.5 kV) the extraction</a:t>
            </a:r>
            <a:r>
              <a:rPr i="1">
                <a:latin typeface="Helvetica Neue"/>
                <a:ea typeface="Helvetica Neue"/>
                <a:cs typeface="Helvetica Neue"/>
                <a:sym typeface="Helvetica Neue"/>
              </a:rPr>
              <a:t> efficiency </a:t>
            </a:r>
            <a:r>
              <a:t>(hence the gain) is near maximal and therefore almost independent of the liquid level.</a:t>
            </a:r>
          </a:p>
          <a:p>
            <a:pPr marL="228600" indent="-228600">
              <a:lnSpc>
                <a:spcPct val="110000"/>
              </a:lnSpc>
              <a:buSzPct val="100000"/>
              <a:buChar char="•"/>
              <a:defRPr>
                <a:latin typeface="Helvetica Neue Light"/>
                <a:ea typeface="Helvetica Neue Light"/>
                <a:cs typeface="Helvetica Neue Light"/>
                <a:sym typeface="Helvetica Neue Light"/>
              </a:defRPr>
            </a:pPr>
            <a:r>
              <a:t>The boundary conditions are (of course) that the liquid should not touch the LEMs and the grid stays immersed.</a:t>
            </a:r>
          </a:p>
          <a:p>
            <a:pPr marL="228600" indent="-228600">
              <a:lnSpc>
                <a:spcPct val="110000"/>
              </a:lnSpc>
              <a:buSzPct val="100000"/>
              <a:buChar char="•"/>
              <a:defRPr>
                <a:latin typeface="Helvetica Neue Light"/>
                <a:ea typeface="Helvetica Neue Light"/>
                <a:cs typeface="Helvetica Neue Light"/>
                <a:sym typeface="Helvetica Neue Light"/>
              </a:defRPr>
            </a:pPr>
            <a:r>
              <a:t>-&gt;LAr level and CRP alignment to the LAr level within 1 mm and monitoring within 100 microns</a:t>
            </a:r>
          </a:p>
        </p:txBody>
      </p:sp>
      <p:sp>
        <p:nvSpPr>
          <p:cNvPr id="146" name="Line"/>
          <p:cNvSpPr/>
          <p:nvPr/>
        </p:nvSpPr>
        <p:spPr>
          <a:xfrm flipV="1">
            <a:off x="2663712" y="2547983"/>
            <a:ext cx="1" cy="537296"/>
          </a:xfrm>
          <a:prstGeom prst="line">
            <a:avLst/>
          </a:prstGeom>
          <a:ln w="25400">
            <a:solidFill>
              <a:srgbClr val="000000"/>
            </a:solidFill>
            <a:miter lim="400000"/>
            <a:headEnd type="triangle"/>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7" name="?"/>
          <p:cNvSpPr txBox="1"/>
          <p:nvPr/>
        </p:nvSpPr>
        <p:spPr>
          <a:xfrm>
            <a:off x="2992328" y="2539381"/>
            <a:ext cx="284798"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Neue Light"/>
                <a:ea typeface="Helvetica Neue Light"/>
                <a:cs typeface="Helvetica Neue Light"/>
                <a:sym typeface="Helvetica Neue Light"/>
              </a:defRPr>
            </a:lvl1pPr>
          </a:lstStyle>
          <a:p>
            <a:pPr/>
            <a:r>
              <a:t>?</a:t>
            </a:r>
          </a:p>
        </p:txBody>
      </p:sp>
      <p:pic>
        <p:nvPicPr>
          <p:cNvPr id="148" name="Group" descr="Group"/>
          <p:cNvPicPr>
            <a:picLocks noChangeAspect="1"/>
          </p:cNvPicPr>
          <p:nvPr/>
        </p:nvPicPr>
        <p:blipFill>
          <a:blip r:embed="rId3">
            <a:extLst/>
          </a:blip>
          <a:srcRect l="49033" t="0" r="0" b="0"/>
          <a:stretch>
            <a:fillRect/>
          </a:stretch>
        </p:blipFill>
        <p:spPr>
          <a:xfrm>
            <a:off x="11157" y="5078256"/>
            <a:ext cx="5811116" cy="4275655"/>
          </a:xfrm>
          <a:prstGeom prst="rect">
            <a:avLst/>
          </a:prstGeom>
          <a:ln w="12700">
            <a:miter lim="400000"/>
          </a:ln>
        </p:spPr>
      </p:pic>
      <p:pic>
        <p:nvPicPr>
          <p:cNvPr id="149" name="extrField_LAr-2.pdf" descr="extrField_LAr-2.pdf"/>
          <p:cNvPicPr>
            <a:picLocks noChangeAspect="1"/>
          </p:cNvPicPr>
          <p:nvPr/>
        </p:nvPicPr>
        <p:blipFill>
          <a:blip r:embed="rId4">
            <a:extLst/>
          </a:blip>
          <a:stretch>
            <a:fillRect/>
          </a:stretch>
        </p:blipFill>
        <p:spPr>
          <a:xfrm>
            <a:off x="6548555" y="5005646"/>
            <a:ext cx="6493873" cy="4420874"/>
          </a:xfrm>
          <a:prstGeom prst="rect">
            <a:avLst/>
          </a:prstGeom>
          <a:ln w="12700">
            <a:miter lim="400000"/>
          </a:ln>
        </p:spPr>
      </p:pic>
      <p:sp>
        <p:nvSpPr>
          <p:cNvPr id="150" name="80 % εextraction"/>
          <p:cNvSpPr txBox="1"/>
          <p:nvPr/>
        </p:nvSpPr>
        <p:spPr>
          <a:xfrm>
            <a:off x="10734406" y="7136574"/>
            <a:ext cx="1088493" cy="2876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200">
                <a:solidFill>
                  <a:schemeClr val="accent4">
                    <a:hueOff val="384618"/>
                    <a:satOff val="3869"/>
                    <a:lumOff val="5802"/>
                  </a:schemeClr>
                </a:solidFill>
                <a:latin typeface="Helvetica Neue"/>
                <a:ea typeface="Helvetica Neue"/>
                <a:cs typeface="Helvetica Neue"/>
                <a:sym typeface="Helvetica Neue"/>
              </a:defRPr>
            </a:pPr>
            <a:r>
              <a:t>80 % ε</a:t>
            </a:r>
            <a:r>
              <a:rPr baseline="-5999"/>
              <a:t>extraction</a:t>
            </a:r>
          </a:p>
        </p:txBody>
      </p:sp>
      <p:sp>
        <p:nvSpPr>
          <p:cNvPr id="151" name="90 % εextraction"/>
          <p:cNvSpPr txBox="1"/>
          <p:nvPr/>
        </p:nvSpPr>
        <p:spPr>
          <a:xfrm>
            <a:off x="10734406" y="6601100"/>
            <a:ext cx="1088493" cy="2876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200">
                <a:solidFill>
                  <a:schemeClr val="accent5"/>
                </a:solidFill>
                <a:latin typeface="Helvetica Neue"/>
                <a:ea typeface="Helvetica Neue"/>
                <a:cs typeface="Helvetica Neue"/>
                <a:sym typeface="Helvetica Neue"/>
              </a:defRPr>
            </a:pPr>
            <a:r>
              <a:t>90 % ε</a:t>
            </a:r>
            <a:r>
              <a:rPr baseline="-5999"/>
              <a:t>extraction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Cryostat and cryogenics - liquid argon level"/>
          <p:cNvSpPr/>
          <p:nvPr>
            <p:ph type="title"/>
          </p:nvPr>
        </p:nvSpPr>
        <p:spPr>
          <a:prstGeom prst="rect">
            <a:avLst/>
          </a:prstGeom>
        </p:spPr>
        <p:txBody>
          <a:bodyPr/>
          <a:lstStyle/>
          <a:p>
            <a:pPr/>
            <a:r>
              <a:t>Cryostat and cryogenics - liquid argon level</a:t>
            </a:r>
          </a:p>
        </p:txBody>
      </p:sp>
      <p:sp>
        <p:nvSpPr>
          <p:cNvPr id="154" name="Slide Number"/>
          <p:cNvSpPr/>
          <p:nvPr>
            <p:ph type="sldNum" sz="quarter" idx="2"/>
          </p:nvPr>
        </p:nvSpPr>
        <p:spPr>
          <a:xfrm>
            <a:off x="6328841" y="9423400"/>
            <a:ext cx="334418"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 name="Screen Shot 2017-06-14 at 20.39.24.png" descr="Screen Shot 2017-06-14 at 20.39.24.png"/>
          <p:cNvPicPr>
            <a:picLocks noChangeAspect="1"/>
          </p:cNvPicPr>
          <p:nvPr/>
        </p:nvPicPr>
        <p:blipFill>
          <a:blip r:embed="rId2">
            <a:extLst/>
          </a:blip>
          <a:srcRect l="0" t="5239" r="0" b="5239"/>
          <a:stretch>
            <a:fillRect/>
          </a:stretch>
        </p:blipFill>
        <p:spPr>
          <a:xfrm>
            <a:off x="127230" y="1026024"/>
            <a:ext cx="6095246" cy="4247683"/>
          </a:xfrm>
          <a:prstGeom prst="rect">
            <a:avLst/>
          </a:prstGeom>
          <a:ln w="12700">
            <a:miter lim="400000"/>
          </a:ln>
        </p:spPr>
      </p:pic>
      <p:pic>
        <p:nvPicPr>
          <p:cNvPr id="156" name="Screen Shot 2017-07-12 at 18.07.41.png" descr="Screen Shot 2017-07-12 at 18.07.41.png"/>
          <p:cNvPicPr>
            <a:picLocks noChangeAspect="1"/>
          </p:cNvPicPr>
          <p:nvPr/>
        </p:nvPicPr>
        <p:blipFill>
          <a:blip r:embed="rId3">
            <a:extLst/>
          </a:blip>
          <a:srcRect l="1608" t="6618" r="9429" b="519"/>
          <a:stretch>
            <a:fillRect/>
          </a:stretch>
        </p:blipFill>
        <p:spPr>
          <a:xfrm>
            <a:off x="4302385" y="4345298"/>
            <a:ext cx="8494299" cy="4539486"/>
          </a:xfrm>
          <a:prstGeom prst="rect">
            <a:avLst/>
          </a:prstGeom>
          <a:ln w="12700">
            <a:miter lim="400000"/>
          </a:ln>
        </p:spPr>
      </p:pic>
      <p:pic>
        <p:nvPicPr>
          <p:cNvPr id="157" name="Screen Shot 2016-09-11 at 21.34.07.png" descr="Screen Shot 2016-09-11 at 21.34.07.png"/>
          <p:cNvPicPr>
            <a:picLocks noChangeAspect="1"/>
          </p:cNvPicPr>
          <p:nvPr/>
        </p:nvPicPr>
        <p:blipFill>
          <a:blip r:embed="rId4">
            <a:extLst/>
          </a:blip>
          <a:stretch>
            <a:fillRect/>
          </a:stretch>
        </p:blipFill>
        <p:spPr>
          <a:xfrm>
            <a:off x="6596016" y="991742"/>
            <a:ext cx="3907053" cy="2637757"/>
          </a:xfrm>
          <a:prstGeom prst="rect">
            <a:avLst/>
          </a:prstGeom>
          <a:ln w="12700">
            <a:miter lim="400000"/>
          </a:ln>
        </p:spPr>
      </p:pic>
      <p:sp>
        <p:nvSpPr>
          <p:cNvPr id="158" name="readings from 7 level meters (fluctuations at the 100 micron level)"/>
          <p:cNvSpPr txBox="1"/>
          <p:nvPr/>
        </p:nvSpPr>
        <p:spPr>
          <a:xfrm>
            <a:off x="5965783" y="4763578"/>
            <a:ext cx="5007909" cy="1235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500">
                <a:latin typeface="Helvetica Neue"/>
                <a:ea typeface="Helvetica Neue"/>
                <a:cs typeface="Helvetica Neue"/>
                <a:sym typeface="Helvetica Neue"/>
              </a:defRPr>
            </a:lvl1pPr>
          </a:lstStyle>
          <a:p>
            <a:pPr/>
            <a:r>
              <a:t>readings from 7 level meters (fluctuations at the 100 micron level)</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Cryostat and cryogenics - performance"/>
          <p:cNvSpPr/>
          <p:nvPr>
            <p:ph type="title"/>
          </p:nvPr>
        </p:nvSpPr>
        <p:spPr>
          <a:prstGeom prst="rect">
            <a:avLst/>
          </a:prstGeom>
        </p:spPr>
        <p:txBody>
          <a:bodyPr/>
          <a:lstStyle/>
          <a:p>
            <a:pPr/>
            <a:r>
              <a:t>Cryostat and cryogenics - performance</a:t>
            </a:r>
          </a:p>
        </p:txBody>
      </p:sp>
      <p:sp>
        <p:nvSpPr>
          <p:cNvPr id="16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 name="Screen Shot 2017-11-15 at 15.57.28.png" descr="Screen Shot 2017-11-15 at 15.57.28.png"/>
          <p:cNvPicPr>
            <a:picLocks noChangeAspect="1"/>
          </p:cNvPicPr>
          <p:nvPr/>
        </p:nvPicPr>
        <p:blipFill>
          <a:blip r:embed="rId2">
            <a:extLst/>
          </a:blip>
          <a:stretch>
            <a:fillRect/>
          </a:stretch>
        </p:blipFill>
        <p:spPr>
          <a:xfrm>
            <a:off x="7114315" y="5124656"/>
            <a:ext cx="5935818" cy="4302723"/>
          </a:xfrm>
          <a:prstGeom prst="rect">
            <a:avLst/>
          </a:prstGeom>
          <a:ln w="12700">
            <a:miter lim="400000"/>
          </a:ln>
        </p:spPr>
      </p:pic>
      <p:pic>
        <p:nvPicPr>
          <p:cNvPr id="163" name="Screen Shot 2017-11-12 at 16.30.05.png" descr="Screen Shot 2017-11-12 at 16.30.05.png"/>
          <p:cNvPicPr>
            <a:picLocks noChangeAspect="1"/>
          </p:cNvPicPr>
          <p:nvPr/>
        </p:nvPicPr>
        <p:blipFill>
          <a:blip r:embed="rId3">
            <a:extLst/>
          </a:blip>
          <a:stretch>
            <a:fillRect/>
          </a:stretch>
        </p:blipFill>
        <p:spPr>
          <a:xfrm>
            <a:off x="7460214" y="1017549"/>
            <a:ext cx="5244021" cy="3831736"/>
          </a:xfrm>
          <a:prstGeom prst="rect">
            <a:avLst/>
          </a:prstGeom>
          <a:ln w="12700">
            <a:miter lim="400000"/>
          </a:ln>
        </p:spPr>
      </p:pic>
      <p:sp>
        <p:nvSpPr>
          <p:cNvPr id="164" name="~3 cm above the LEMs 4 points over the CRP area"/>
          <p:cNvSpPr txBox="1"/>
          <p:nvPr/>
        </p:nvSpPr>
        <p:spPr>
          <a:xfrm>
            <a:off x="8166620" y="1146315"/>
            <a:ext cx="2988197" cy="6537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atin typeface="Helvetica Neue Light"/>
                <a:ea typeface="Helvetica Neue Light"/>
                <a:cs typeface="Helvetica Neue Light"/>
                <a:sym typeface="Helvetica Neue Light"/>
              </a:defRPr>
            </a:lvl1pPr>
          </a:lstStyle>
          <a:p>
            <a:pPr/>
            <a:r>
              <a:t>~3 cm above the LEMs 4 points over the CRP area</a:t>
            </a:r>
          </a:p>
        </p:txBody>
      </p:sp>
      <p:sp>
        <p:nvSpPr>
          <p:cNvPr id="165" name="Pressure is stable at 999±1mbar decoupled from external pressure variations"/>
          <p:cNvSpPr txBox="1"/>
          <p:nvPr/>
        </p:nvSpPr>
        <p:spPr>
          <a:xfrm>
            <a:off x="279833" y="6331549"/>
            <a:ext cx="6635917" cy="879791"/>
          </a:xfrm>
          <a:prstGeom prst="rect">
            <a:avLst/>
          </a:prstGeom>
          <a:ln w="25400">
            <a:solidFill>
              <a:schemeClr val="accent5"/>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indent="-228600">
              <a:buSzPct val="100000"/>
              <a:buChar char="•"/>
              <a:defRPr sz="2500">
                <a:latin typeface="Helvetica Neue Light"/>
                <a:ea typeface="Helvetica Neue Light"/>
                <a:cs typeface="Helvetica Neue Light"/>
                <a:sym typeface="Helvetica Neue Light"/>
              </a:defRPr>
            </a:lvl1pPr>
          </a:lstStyle>
          <a:p>
            <a:pPr/>
            <a:r>
              <a:t>Pressure is stable at 999±1mbar decoupled from external pressure variations</a:t>
            </a:r>
          </a:p>
        </p:txBody>
      </p:sp>
      <p:sp>
        <p:nvSpPr>
          <p:cNvPr id="166" name="Temperature is uniform across the CRP.…"/>
          <p:cNvSpPr txBox="1"/>
          <p:nvPr/>
        </p:nvSpPr>
        <p:spPr>
          <a:xfrm>
            <a:off x="382595" y="2044775"/>
            <a:ext cx="6430393" cy="1260792"/>
          </a:xfrm>
          <a:prstGeom prst="rect">
            <a:avLst/>
          </a:prstGeom>
          <a:ln w="25400">
            <a:solidFill>
              <a:schemeClr val="accent5"/>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SzPct val="100000"/>
              <a:buChar char="•"/>
              <a:defRPr sz="2500">
                <a:latin typeface="Helvetica Neue Light"/>
                <a:ea typeface="Helvetica Neue Light"/>
                <a:cs typeface="Helvetica Neue Light"/>
                <a:sym typeface="Helvetica Neue Light"/>
              </a:defRPr>
            </a:pPr>
            <a:r>
              <a:t>Temperature is uniform across the CRP.</a:t>
            </a:r>
          </a:p>
          <a:p>
            <a:pPr marL="228600" indent="-228600">
              <a:buSzPct val="100000"/>
              <a:buChar char="•"/>
              <a:defRPr sz="2500">
                <a:latin typeface="Helvetica Neue Light"/>
                <a:ea typeface="Helvetica Neue Light"/>
                <a:cs typeface="Helvetica Neue Light"/>
                <a:sym typeface="Helvetica Neue Light"/>
              </a:defRPr>
            </a:pPr>
            <a:r>
              <a:t>measured gradient near LAr surface is uniform at ~2 K/cm</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Charge amplification and readout - the CRP"/>
          <p:cNvSpPr/>
          <p:nvPr>
            <p:ph type="title"/>
          </p:nvPr>
        </p:nvSpPr>
        <p:spPr>
          <a:prstGeom prst="rect">
            <a:avLst/>
          </a:prstGeom>
        </p:spPr>
        <p:txBody>
          <a:bodyPr/>
          <a:lstStyle/>
          <a:p>
            <a:pPr/>
            <a:r>
              <a:t>Charge amplification and readout - the CRP</a:t>
            </a:r>
          </a:p>
        </p:txBody>
      </p:sp>
      <p:sp>
        <p:nvSpPr>
          <p:cNvPr id="16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0" name="Screen Shot 2018-11-29 at 18.13.06.png" descr="Screen Shot 2018-11-29 at 18.13.06.png"/>
          <p:cNvPicPr>
            <a:picLocks noChangeAspect="1"/>
          </p:cNvPicPr>
          <p:nvPr/>
        </p:nvPicPr>
        <p:blipFill>
          <a:blip r:embed="rId2">
            <a:extLst/>
          </a:blip>
          <a:stretch>
            <a:fillRect/>
          </a:stretch>
        </p:blipFill>
        <p:spPr>
          <a:xfrm>
            <a:off x="4921523" y="1055914"/>
            <a:ext cx="9012414" cy="3587823"/>
          </a:xfrm>
          <a:prstGeom prst="rect">
            <a:avLst/>
          </a:prstGeom>
          <a:ln w="12700">
            <a:miter lim="400000"/>
          </a:ln>
        </p:spPr>
      </p:pic>
      <p:pic>
        <p:nvPicPr>
          <p:cNvPr id="171" name="Screen Shot 2018-11-29 at 18.16.25.png" descr="Screen Shot 2018-11-29 at 18.16.25.png"/>
          <p:cNvPicPr>
            <a:picLocks noChangeAspect="1"/>
          </p:cNvPicPr>
          <p:nvPr/>
        </p:nvPicPr>
        <p:blipFill>
          <a:blip r:embed="rId3">
            <a:extLst/>
          </a:blip>
          <a:stretch>
            <a:fillRect/>
          </a:stretch>
        </p:blipFill>
        <p:spPr>
          <a:xfrm>
            <a:off x="176582" y="1055914"/>
            <a:ext cx="5571003" cy="3832764"/>
          </a:xfrm>
          <a:prstGeom prst="rect">
            <a:avLst/>
          </a:prstGeom>
          <a:ln w="12700">
            <a:miter lim="400000"/>
          </a:ln>
        </p:spPr>
      </p:pic>
      <p:sp>
        <p:nvSpPr>
          <p:cNvPr id="172" name="Precisely machined frame that allows to position the extraction-grid, LEMs and anodes with well determined inter-stage distances.…"/>
          <p:cNvSpPr txBox="1"/>
          <p:nvPr/>
        </p:nvSpPr>
        <p:spPr>
          <a:xfrm>
            <a:off x="5218443" y="4887268"/>
            <a:ext cx="7694222"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Precisely machined frame that allows to position the extraction-grid, LEMs and anodes with well determined inter-stage distances.</a:t>
            </a:r>
          </a:p>
          <a:p>
            <a:pPr/>
            <a:r>
              <a:t>The frame is remotely adjustable to the liquid argon level with a precision of around 100 microns</a:t>
            </a:r>
          </a:p>
          <a:p>
            <a:pPr/>
            <a:r>
              <a:rPr u="sng"/>
              <a:t>Demonstrate</a:t>
            </a:r>
            <a:r>
              <a:t>:</a:t>
            </a:r>
          </a:p>
          <a:p>
            <a:pPr marL="228600" indent="-228600">
              <a:buSzPct val="100000"/>
              <a:buChar char="➡"/>
            </a:pPr>
            <a:r>
              <a:t>collective operation with gain of twelve LEMs arranged side by side</a:t>
            </a:r>
          </a:p>
          <a:p>
            <a:pPr marL="228600" indent="-228600">
              <a:buSzPct val="100000"/>
              <a:buChar char="➡"/>
            </a:pPr>
            <a:r>
              <a:t>extraction on 3m2 area and charge readout on 3m long strips</a:t>
            </a:r>
          </a:p>
        </p:txBody>
      </p:sp>
      <p:pic>
        <p:nvPicPr>
          <p:cNvPr id="173" name="IMG_9930.jpeg" descr="IMG_9930.jpeg"/>
          <p:cNvPicPr>
            <a:picLocks noChangeAspect="1"/>
          </p:cNvPicPr>
          <p:nvPr/>
        </p:nvPicPr>
        <p:blipFill>
          <a:blip r:embed="rId4">
            <a:extLst/>
          </a:blip>
          <a:stretch>
            <a:fillRect/>
          </a:stretch>
        </p:blipFill>
        <p:spPr>
          <a:xfrm>
            <a:off x="317613" y="4900158"/>
            <a:ext cx="4601338" cy="3451004"/>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5" name="Charge amplification and readout - CRP QA/QC"/>
          <p:cNvSpPr/>
          <p:nvPr>
            <p:ph type="title"/>
          </p:nvPr>
        </p:nvSpPr>
        <p:spPr>
          <a:xfrm>
            <a:off x="162532" y="96023"/>
            <a:ext cx="10219837" cy="732901"/>
          </a:xfrm>
          <a:prstGeom prst="rect">
            <a:avLst/>
          </a:prstGeom>
        </p:spPr>
        <p:txBody>
          <a:bodyPr/>
          <a:lstStyle/>
          <a:p>
            <a:pPr lvl="1"/>
            <a:r>
              <a:t>Charge amplification and readout - CRP QA/QC</a:t>
            </a:r>
          </a:p>
        </p:txBody>
      </p:sp>
      <p:sp>
        <p:nvSpPr>
          <p:cNvPr id="176" name="Slide Number"/>
          <p:cNvSpPr/>
          <p:nvPr>
            <p:ph type="sldNum" sz="quarter" idx="2"/>
          </p:nvPr>
        </p:nvSpPr>
        <p:spPr>
          <a:xfrm>
            <a:off x="6356356" y="9423400"/>
            <a:ext cx="279388"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7" name="2 view collection anodes with fine 3 mm segmentation: designed to provide identical charge sharing between both views"/>
          <p:cNvSpPr txBox="1"/>
          <p:nvPr/>
        </p:nvSpPr>
        <p:spPr>
          <a:xfrm>
            <a:off x="-9415" y="5148220"/>
            <a:ext cx="10219836" cy="9557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SzPct val="100000"/>
              <a:buChar char="•"/>
            </a:pPr>
            <a:r>
              <a:rPr>
                <a:latin typeface="Avenir Heavy"/>
                <a:ea typeface="Avenir Heavy"/>
                <a:cs typeface="Avenir Heavy"/>
                <a:sym typeface="Avenir Heavy"/>
              </a:rPr>
              <a:t>2 view collection anodes</a:t>
            </a:r>
            <a:r>
              <a:t> </a:t>
            </a:r>
            <a:r>
              <a:rPr>
                <a:latin typeface="Avenir Heavy"/>
                <a:ea typeface="Avenir Heavy"/>
                <a:cs typeface="Avenir Heavy"/>
                <a:sym typeface="Avenir Heavy"/>
              </a:rPr>
              <a:t>with fine 3 mm segmentation</a:t>
            </a:r>
            <a:r>
              <a:t>: designed to provide identical charge sharing between both views </a:t>
            </a:r>
          </a:p>
        </p:txBody>
      </p:sp>
      <p:pic>
        <p:nvPicPr>
          <p:cNvPr id="178" name="Screen Shot 2018-11-29 at 20.07.54.png" descr="Screen Shot 2018-11-29 at 20.07.54.png"/>
          <p:cNvPicPr>
            <a:picLocks noChangeAspect="1"/>
          </p:cNvPicPr>
          <p:nvPr/>
        </p:nvPicPr>
        <p:blipFill>
          <a:blip r:embed="rId2">
            <a:extLst/>
          </a:blip>
          <a:stretch>
            <a:fillRect/>
          </a:stretch>
        </p:blipFill>
        <p:spPr>
          <a:xfrm>
            <a:off x="8112058" y="6641017"/>
            <a:ext cx="4170764" cy="2681206"/>
          </a:xfrm>
          <a:prstGeom prst="rect">
            <a:avLst/>
          </a:prstGeom>
          <a:ln w="12700">
            <a:miter lim="400000"/>
          </a:ln>
        </p:spPr>
      </p:pic>
      <p:sp>
        <p:nvSpPr>
          <p:cNvPr id="179" name="LEMs:"/>
          <p:cNvSpPr txBox="1"/>
          <p:nvPr/>
        </p:nvSpPr>
        <p:spPr>
          <a:xfrm>
            <a:off x="417608" y="1608482"/>
            <a:ext cx="1194942"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a:latin typeface="Avenir Heavy"/>
                <a:ea typeface="Avenir Heavy"/>
                <a:cs typeface="Avenir Heavy"/>
                <a:sym typeface="Avenir Heavy"/>
              </a:defRPr>
            </a:lvl1pPr>
          </a:lstStyle>
          <a:p>
            <a:pPr/>
            <a:r>
              <a:t>LEMs:</a:t>
            </a:r>
          </a:p>
        </p:txBody>
      </p:sp>
      <p:pic>
        <p:nvPicPr>
          <p:cNvPr id="180" name="Line" descr="Line"/>
          <p:cNvPicPr>
            <a:picLocks noChangeAspect="0"/>
          </p:cNvPicPr>
          <p:nvPr/>
        </p:nvPicPr>
        <p:blipFill>
          <a:blip r:embed="rId3">
            <a:extLst/>
          </a:blip>
          <a:stretch>
            <a:fillRect/>
          </a:stretch>
        </p:blipFill>
        <p:spPr>
          <a:xfrm rot="1690">
            <a:off x="1024861" y="4873285"/>
            <a:ext cx="10955078" cy="101601"/>
          </a:xfrm>
          <a:prstGeom prst="rect">
            <a:avLst/>
          </a:prstGeom>
        </p:spPr>
      </p:pic>
      <p:sp>
        <p:nvSpPr>
          <p:cNvPr id="182" name="CRP individual components"/>
          <p:cNvSpPr txBox="1"/>
          <p:nvPr/>
        </p:nvSpPr>
        <p:spPr>
          <a:xfrm>
            <a:off x="3562537" y="1044908"/>
            <a:ext cx="4008389"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venir Heavy"/>
                <a:ea typeface="Avenir Heavy"/>
                <a:cs typeface="Avenir Heavy"/>
                <a:sym typeface="Avenir Heavy"/>
              </a:defRPr>
            </a:lvl1pPr>
          </a:lstStyle>
          <a:p>
            <a:pPr/>
            <a:r>
              <a:t>CRP individual components</a:t>
            </a:r>
          </a:p>
        </p:txBody>
      </p:sp>
      <p:pic>
        <p:nvPicPr>
          <p:cNvPr id="183" name="image19.tif" descr="image19.tif"/>
          <p:cNvPicPr>
            <a:picLocks noChangeAspect="1"/>
          </p:cNvPicPr>
          <p:nvPr/>
        </p:nvPicPr>
        <p:blipFill>
          <a:blip r:embed="rId4">
            <a:extLst/>
          </a:blip>
          <a:stretch>
            <a:fillRect/>
          </a:stretch>
        </p:blipFill>
        <p:spPr>
          <a:xfrm>
            <a:off x="8513812" y="1385836"/>
            <a:ext cx="3367255" cy="2525441"/>
          </a:xfrm>
          <a:prstGeom prst="rect">
            <a:avLst/>
          </a:prstGeom>
          <a:ln w="12700">
            <a:miter lim="400000"/>
          </a:ln>
        </p:spPr>
      </p:pic>
      <p:sp>
        <p:nvSpPr>
          <p:cNvPr id="184" name="Precise survey of LEM/anodes. The thickness of all 50x50 LEMs installed in the 3x1x1 were measured with an accuracy of around 2 microns."/>
          <p:cNvSpPr txBox="1"/>
          <p:nvPr/>
        </p:nvSpPr>
        <p:spPr>
          <a:xfrm>
            <a:off x="207696" y="1880468"/>
            <a:ext cx="12874192" cy="9557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pPr>
            <a:r>
              <a:rPr>
                <a:latin typeface="Avenir Heavy"/>
                <a:ea typeface="Avenir Heavy"/>
                <a:cs typeface="Avenir Heavy"/>
                <a:sym typeface="Avenir Heavy"/>
              </a:rPr>
              <a:t>Precise survey of LEM/anodes</a:t>
            </a:r>
            <a:r>
              <a:t>. The thickness of all 50x50 LEMs installed in the 3x1x1 were measured with an accuracy of around 2 microns.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Charge amplification and readout - the CRP"/>
          <p:cNvSpPr/>
          <p:nvPr>
            <p:ph type="title"/>
          </p:nvPr>
        </p:nvSpPr>
        <p:spPr>
          <a:prstGeom prst="rect">
            <a:avLst/>
          </a:prstGeom>
        </p:spPr>
        <p:txBody>
          <a:bodyPr/>
          <a:lstStyle/>
          <a:p>
            <a:pPr lvl="1"/>
            <a:r>
              <a:t>Charge amplification and readout - the CRP</a:t>
            </a:r>
          </a:p>
        </p:txBody>
      </p:sp>
      <p:sp>
        <p:nvSpPr>
          <p:cNvPr id="18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8" name="Line" descr="Line"/>
          <p:cNvPicPr>
            <a:picLocks noChangeAspect="0"/>
          </p:cNvPicPr>
          <p:nvPr/>
        </p:nvPicPr>
        <p:blipFill>
          <a:blip r:embed="rId2">
            <a:extLst/>
          </a:blip>
          <a:stretch>
            <a:fillRect/>
          </a:stretch>
        </p:blipFill>
        <p:spPr>
          <a:xfrm>
            <a:off x="98273" y="5572631"/>
            <a:ext cx="12349131" cy="101601"/>
          </a:xfrm>
          <a:prstGeom prst="rect">
            <a:avLst/>
          </a:prstGeom>
        </p:spPr>
      </p:pic>
      <p:sp>
        <p:nvSpPr>
          <p:cNvPr id="190" name="CRP Mechanical behaviour at cold: open bath LN2 test (shock cooling) with mechanical deformations monitored by photogrammetry"/>
          <p:cNvSpPr txBox="1"/>
          <p:nvPr/>
        </p:nvSpPr>
        <p:spPr>
          <a:xfrm>
            <a:off x="219686" y="5680824"/>
            <a:ext cx="12349132" cy="9557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SzPct val="100000"/>
              <a:buChar char="•"/>
            </a:pPr>
            <a:r>
              <a:rPr>
                <a:latin typeface="Avenir Heavy"/>
                <a:ea typeface="Avenir Heavy"/>
                <a:cs typeface="Avenir Heavy"/>
                <a:sym typeface="Avenir Heavy"/>
              </a:rPr>
              <a:t>CRP Mechanical behaviour at cold:</a:t>
            </a:r>
            <a:r>
              <a:t> open bath LN2 test (shock cooling) with mechanical deformations monitored by photogrammetry</a:t>
            </a:r>
          </a:p>
        </p:txBody>
      </p:sp>
      <p:pic>
        <p:nvPicPr>
          <p:cNvPr id="191" name="2015-05-28 12.11.52.jpeg" descr="2015-05-28 12.11.52.jpeg"/>
          <p:cNvPicPr>
            <a:picLocks noChangeAspect="1"/>
          </p:cNvPicPr>
          <p:nvPr/>
        </p:nvPicPr>
        <p:blipFill>
          <a:blip r:embed="rId3">
            <a:extLst/>
          </a:blip>
          <a:stretch>
            <a:fillRect/>
          </a:stretch>
        </p:blipFill>
        <p:spPr>
          <a:xfrm>
            <a:off x="4456221" y="6750775"/>
            <a:ext cx="4362480" cy="2453895"/>
          </a:xfrm>
          <a:prstGeom prst="rect">
            <a:avLst/>
          </a:prstGeom>
          <a:ln w="25400">
            <a:solidFill>
              <a:srgbClr val="000000"/>
            </a:solidFill>
            <a:miter lim="400000"/>
          </a:ln>
        </p:spPr>
      </p:pic>
      <p:pic>
        <p:nvPicPr>
          <p:cNvPr id="192" name="2015-05-28 10.27.39.jpeg" descr="2015-05-28 10.27.39.jpeg"/>
          <p:cNvPicPr>
            <a:picLocks noChangeAspect="1"/>
          </p:cNvPicPr>
          <p:nvPr/>
        </p:nvPicPr>
        <p:blipFill>
          <a:blip r:embed="rId4">
            <a:extLst/>
          </a:blip>
          <a:stretch>
            <a:fillRect/>
          </a:stretch>
        </p:blipFill>
        <p:spPr>
          <a:xfrm>
            <a:off x="292956" y="6757948"/>
            <a:ext cx="4362479" cy="2453895"/>
          </a:xfrm>
          <a:prstGeom prst="rect">
            <a:avLst/>
          </a:prstGeom>
          <a:ln w="25400">
            <a:solidFill>
              <a:srgbClr val="000000"/>
            </a:solidFill>
            <a:miter lim="400000"/>
          </a:ln>
        </p:spPr>
      </p:pic>
      <p:pic>
        <p:nvPicPr>
          <p:cNvPr id="193" name="2015-05-28 14.25.03.jpeg" descr="2015-05-28 14.25.03.jpeg"/>
          <p:cNvPicPr>
            <a:picLocks noChangeAspect="1"/>
          </p:cNvPicPr>
          <p:nvPr/>
        </p:nvPicPr>
        <p:blipFill>
          <a:blip r:embed="rId5">
            <a:extLst/>
          </a:blip>
          <a:stretch>
            <a:fillRect/>
          </a:stretch>
        </p:blipFill>
        <p:spPr>
          <a:xfrm>
            <a:off x="8495234" y="6745248"/>
            <a:ext cx="4380710" cy="2464150"/>
          </a:xfrm>
          <a:prstGeom prst="rect">
            <a:avLst/>
          </a:prstGeom>
          <a:ln w="25400">
            <a:solidFill>
              <a:srgbClr val="000000"/>
            </a:solidFill>
            <a:miter lim="400000"/>
          </a:ln>
        </p:spPr>
      </p:pic>
      <p:sp>
        <p:nvSpPr>
          <p:cNvPr id="194" name="Two view collection anodes with fine 3 mm segmentation: designed to provide identical charge sharing between both views with strip capacitance per unit length as low as 150 pF/m"/>
          <p:cNvSpPr txBox="1"/>
          <p:nvPr/>
        </p:nvSpPr>
        <p:spPr>
          <a:xfrm>
            <a:off x="257162" y="3347224"/>
            <a:ext cx="7826191"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SzPct val="100000"/>
              <a:buChar char="•"/>
            </a:pPr>
            <a:r>
              <a:rPr u="sng"/>
              <a:t>Two view collection anodes with fine 3 mm segmentation</a:t>
            </a:r>
            <a:r>
              <a:t>: designed to provide identical charge sharing between both views with strip capacitance per unit length as low as 150 pF/m</a:t>
            </a:r>
          </a:p>
        </p:txBody>
      </p:sp>
      <p:sp>
        <p:nvSpPr>
          <p:cNvPr id="195" name="large area LEMs (50x50 cm2) o(150) holes per cm2. Intrinsic geometrical parameters (rim, hole, pitch) optimised from test on smaller devices."/>
          <p:cNvSpPr txBox="1"/>
          <p:nvPr/>
        </p:nvSpPr>
        <p:spPr>
          <a:xfrm>
            <a:off x="243643" y="1788667"/>
            <a:ext cx="7262920" cy="135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SzPct val="100000"/>
              <a:buChar char="•"/>
            </a:pPr>
            <a:r>
              <a:rPr u="sng"/>
              <a:t>large area LEMs (50x50 cm2) </a:t>
            </a:r>
            <a:r>
              <a:t>o(150) holes per cm</a:t>
            </a:r>
            <a:r>
              <a:rPr baseline="31999"/>
              <a:t>2. </a:t>
            </a:r>
            <a:r>
              <a:t>Intrinsic geometrical parameters (rim, hole, pitch) optimised from test on smaller devices.</a:t>
            </a:r>
          </a:p>
        </p:txBody>
      </p:sp>
      <p:pic>
        <p:nvPicPr>
          <p:cNvPr id="196" name="Screen Shot 2015-06-07 at 14.45.31.png" descr="Screen Shot 2015-06-07 at 14.45.31.png"/>
          <p:cNvPicPr>
            <a:picLocks noChangeAspect="1"/>
          </p:cNvPicPr>
          <p:nvPr/>
        </p:nvPicPr>
        <p:blipFill>
          <a:blip r:embed="rId6">
            <a:extLst/>
          </a:blip>
          <a:stretch>
            <a:fillRect/>
          </a:stretch>
        </p:blipFill>
        <p:spPr>
          <a:xfrm>
            <a:off x="7665894" y="1385836"/>
            <a:ext cx="2398684" cy="1792423"/>
          </a:xfrm>
          <a:prstGeom prst="rect">
            <a:avLst/>
          </a:prstGeom>
          <a:ln w="12700">
            <a:miter lim="400000"/>
          </a:ln>
        </p:spPr>
      </p:pic>
      <p:pic>
        <p:nvPicPr>
          <p:cNvPr id="197" name="Screen Shot 2017-09-25 at 18.11.55.png" descr="Screen Shot 2017-09-25 at 18.11.55.png"/>
          <p:cNvPicPr>
            <a:picLocks noChangeAspect="1"/>
          </p:cNvPicPr>
          <p:nvPr/>
        </p:nvPicPr>
        <p:blipFill>
          <a:blip r:embed="rId7">
            <a:extLst/>
          </a:blip>
          <a:stretch>
            <a:fillRect/>
          </a:stretch>
        </p:blipFill>
        <p:spPr>
          <a:xfrm>
            <a:off x="7785297" y="3735170"/>
            <a:ext cx="4448735" cy="1564791"/>
          </a:xfrm>
          <a:prstGeom prst="rect">
            <a:avLst/>
          </a:prstGeom>
          <a:ln w="12700">
            <a:miter lim="400000"/>
          </a:ln>
        </p:spPr>
      </p:pic>
      <p:sp>
        <p:nvSpPr>
          <p:cNvPr id="198" name="LEMs and anode"/>
          <p:cNvSpPr txBox="1"/>
          <p:nvPr/>
        </p:nvSpPr>
        <p:spPr>
          <a:xfrm>
            <a:off x="69475" y="1219199"/>
            <a:ext cx="2707036"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a:latin typeface="Avenir Heavy"/>
                <a:ea typeface="Avenir Heavy"/>
                <a:cs typeface="Avenir Heavy"/>
                <a:sym typeface="Avenir Heavy"/>
              </a:defRPr>
            </a:lvl1pPr>
          </a:lstStyle>
          <a:p>
            <a:pPr>
              <a:defRPr>
                <a:latin typeface="Avenir Book"/>
                <a:ea typeface="Avenir Book"/>
                <a:cs typeface="Avenir Book"/>
                <a:sym typeface="Avenir Book"/>
              </a:defRPr>
            </a:pPr>
            <a:r>
              <a:rPr>
                <a:latin typeface="Avenir Heavy"/>
                <a:ea typeface="Avenir Heavy"/>
                <a:cs typeface="Avenir Heavy"/>
                <a:sym typeface="Avenir Heavy"/>
              </a:rPr>
              <a:t>LEMs and anode</a:t>
            </a:r>
          </a:p>
        </p:txBody>
      </p:sp>
      <p:sp>
        <p:nvSpPr>
          <p:cNvPr id="199" name="literature…"/>
          <p:cNvSpPr txBox="1"/>
          <p:nvPr/>
        </p:nvSpPr>
        <p:spPr>
          <a:xfrm>
            <a:off x="10230258" y="1392186"/>
            <a:ext cx="2569883" cy="1698651"/>
          </a:xfrm>
          <a:prstGeom prst="rect">
            <a:avLst/>
          </a:prstGeom>
          <a:solidFill>
            <a:srgbClr val="FFFB00"/>
          </a:solidFill>
          <a:ln w="12700">
            <a:solidFill>
              <a:srgbClr val="8064A2"/>
            </a:solidFill>
            <a:miter lim="400000"/>
          </a:ln>
          <a:extLst>
            <a:ext uri="{C572A759-6A51-4108-AA02-DFA0A04FC94B}">
              <ma14:wrappingTextBoxFlag xmlns:ma14="http://schemas.microsoft.com/office/mac/drawingml/2011/main" val="1"/>
            </a:ext>
          </a:extLst>
        </p:spPr>
        <p:txBody>
          <a:bodyPr lIns="45719" rIns="45719">
            <a:spAutoFit/>
          </a:bodyPr>
          <a:lstStyle/>
          <a:p>
            <a:pPr defTabSz="914400">
              <a:defRPr sz="1600">
                <a:latin typeface="Helvetica Neue"/>
                <a:ea typeface="Helvetica Neue"/>
                <a:cs typeface="Helvetica Neue"/>
                <a:sym typeface="Helvetica Neue"/>
              </a:defRPr>
            </a:pPr>
            <a:r>
              <a:t>literature</a:t>
            </a:r>
          </a:p>
          <a:p>
            <a:pPr defTabSz="914400">
              <a:defRPr sz="1600">
                <a:latin typeface="Helvetica Neue"/>
                <a:ea typeface="Helvetica Neue"/>
                <a:cs typeface="Helvetica Neue"/>
                <a:sym typeface="Helvetica Neue"/>
              </a:defRPr>
            </a:pPr>
            <a:r>
              <a:t>NIM A617 (2010) p188-192 NIM A641 (2011) p 48-57 JINST 7 (2012) P08026 JINST 8 (2013) P04012 JINST 9 (2014) P03017 JINST 10 (2015) P03017</a:t>
            </a:r>
          </a:p>
        </p:txBody>
      </p:sp>
      <p:pic>
        <p:nvPicPr>
          <p:cNvPr id="200" name="CombinedCanvas.pdf" descr="CombinedCanvas.pdf"/>
          <p:cNvPicPr>
            <a:picLocks noChangeAspect="1"/>
          </p:cNvPicPr>
          <p:nvPr/>
        </p:nvPicPr>
        <p:blipFill>
          <a:blip r:embed="rId8">
            <a:extLst/>
          </a:blip>
          <a:stretch>
            <a:fillRect/>
          </a:stretch>
        </p:blipFill>
        <p:spPr>
          <a:xfrm>
            <a:off x="11254440" y="3228338"/>
            <a:ext cx="1644530" cy="127327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Front end amplifiers"/>
          <p:cNvSpPr/>
          <p:nvPr>
            <p:ph type="title"/>
          </p:nvPr>
        </p:nvSpPr>
        <p:spPr>
          <a:xfrm>
            <a:off x="162532" y="96023"/>
            <a:ext cx="9377887" cy="732901"/>
          </a:xfrm>
          <a:prstGeom prst="rect">
            <a:avLst/>
          </a:prstGeom>
        </p:spPr>
        <p:txBody>
          <a:bodyPr/>
          <a:lstStyle/>
          <a:p>
            <a:pPr/>
            <a:r>
              <a:t>Front end amplifiers</a:t>
            </a:r>
          </a:p>
        </p:txBody>
      </p:sp>
      <p:sp>
        <p:nvSpPr>
          <p:cNvPr id="20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4" name="Screen Shot 2018-11-29 at 17.38.21.png" descr="Screen Shot 2018-11-29 at 17.38.21.png"/>
          <p:cNvPicPr>
            <a:picLocks noChangeAspect="1"/>
          </p:cNvPicPr>
          <p:nvPr/>
        </p:nvPicPr>
        <p:blipFill>
          <a:blip r:embed="rId2">
            <a:extLst/>
          </a:blip>
          <a:stretch>
            <a:fillRect/>
          </a:stretch>
        </p:blipFill>
        <p:spPr>
          <a:xfrm>
            <a:off x="223200" y="1264169"/>
            <a:ext cx="4692427" cy="5883822"/>
          </a:xfrm>
          <a:prstGeom prst="rect">
            <a:avLst/>
          </a:prstGeom>
          <a:ln w="12700">
            <a:miter lim="400000"/>
          </a:ln>
        </p:spPr>
      </p:pic>
      <p:pic>
        <p:nvPicPr>
          <p:cNvPr id="205" name="Screen Shot 2018-11-29 at 17.39.06.png" descr="Screen Shot 2018-11-29 at 17.39.06.png"/>
          <p:cNvPicPr>
            <a:picLocks noChangeAspect="1"/>
          </p:cNvPicPr>
          <p:nvPr/>
        </p:nvPicPr>
        <p:blipFill>
          <a:blip r:embed="rId3">
            <a:extLst/>
          </a:blip>
          <a:stretch>
            <a:fillRect/>
          </a:stretch>
        </p:blipFill>
        <p:spPr>
          <a:xfrm>
            <a:off x="4512502" y="6446954"/>
            <a:ext cx="8587282" cy="3013081"/>
          </a:xfrm>
          <a:prstGeom prst="rect">
            <a:avLst/>
          </a:prstGeom>
          <a:ln w="12700">
            <a:miter lim="400000"/>
          </a:ln>
        </p:spPr>
      </p:pic>
      <p:sp>
        <p:nvSpPr>
          <p:cNvPr id="206" name="DP detector design that allows:…"/>
          <p:cNvSpPr txBox="1"/>
          <p:nvPr/>
        </p:nvSpPr>
        <p:spPr>
          <a:xfrm>
            <a:off x="5426754" y="1223132"/>
            <a:ext cx="7056185" cy="3975436"/>
          </a:xfrm>
          <a:prstGeom prst="rect">
            <a:avLst/>
          </a:prstGeom>
          <a:ln w="50800">
            <a:solidFill>
              <a:srgbClr val="A6AAA9"/>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DP detector design that allows:</a:t>
            </a:r>
          </a:p>
          <a:p>
            <a:pPr marL="228600" indent="-228600">
              <a:buSzPct val="100000"/>
              <a:buChar char="•"/>
            </a:pPr>
            <a:r>
              <a:t>the operation of FE amplifiers at </a:t>
            </a:r>
            <a:r>
              <a:rPr>
                <a:latin typeface="Avenir Heavy"/>
                <a:ea typeface="Avenir Heavy"/>
                <a:cs typeface="Avenir Heavy"/>
                <a:sym typeface="Avenir Heavy"/>
              </a:rPr>
              <a:t>cryogenic temperatures</a:t>
            </a:r>
            <a:r>
              <a:t> (stable ~140 K as measured during 3x1x1 data taking)</a:t>
            </a:r>
          </a:p>
          <a:p>
            <a:pPr marL="228600" indent="-228600">
              <a:buSzPct val="100000"/>
              <a:buChar char="•"/>
            </a:pPr>
            <a:r>
              <a:t>the positioning  of the FE amplifiers </a:t>
            </a:r>
            <a:r>
              <a:rPr>
                <a:latin typeface="Avenir Heavy"/>
                <a:ea typeface="Avenir Heavy"/>
                <a:cs typeface="Avenir Heavy"/>
                <a:sym typeface="Avenir Heavy"/>
              </a:rPr>
              <a:t>close to the anodes.</a:t>
            </a:r>
          </a:p>
          <a:p>
            <a:pPr marL="228600" indent="-228600">
              <a:buSzPct val="100000"/>
              <a:buChar char="•"/>
            </a:pPr>
            <a:r>
              <a:t>the </a:t>
            </a:r>
            <a:r>
              <a:rPr>
                <a:latin typeface="Avenir Heavy"/>
                <a:ea typeface="Avenir Heavy"/>
                <a:cs typeface="Avenir Heavy"/>
                <a:sym typeface="Avenir Heavy"/>
              </a:rPr>
              <a:t>accessibility</a:t>
            </a:r>
            <a:r>
              <a:t> of the FE cards at any time during detector operation for replacement or maintenance.</a:t>
            </a:r>
          </a:p>
        </p:txBody>
      </p:sp>
      <p:sp>
        <p:nvSpPr>
          <p:cNvPr id="207" name="Equivalent Noise charge vs detector capacitance"/>
          <p:cNvSpPr txBox="1"/>
          <p:nvPr/>
        </p:nvSpPr>
        <p:spPr>
          <a:xfrm>
            <a:off x="9621602" y="5466581"/>
            <a:ext cx="2653829"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a:lvl1pPr>
          </a:lstStyle>
          <a:p>
            <a:pPr/>
            <a:r>
              <a:t>Equivalent Noise charge vs detector capacitance</a:t>
            </a:r>
          </a:p>
        </p:txBody>
      </p:sp>
      <p:pic>
        <p:nvPicPr>
          <p:cNvPr id="208" name="2016-06-22 11.49.56.jpeg" descr="2016-06-22 11.49.56.jpeg"/>
          <p:cNvPicPr>
            <a:picLocks noChangeAspect="1"/>
          </p:cNvPicPr>
          <p:nvPr/>
        </p:nvPicPr>
        <p:blipFill>
          <a:blip r:embed="rId4">
            <a:extLst/>
          </a:blip>
          <a:stretch>
            <a:fillRect/>
          </a:stretch>
        </p:blipFill>
        <p:spPr>
          <a:xfrm>
            <a:off x="3002613" y="6260633"/>
            <a:ext cx="1725935" cy="3072327"/>
          </a:xfrm>
          <a:prstGeom prst="rect">
            <a:avLst/>
          </a:prstGeom>
          <a:ln w="25400">
            <a:miter lim="400000"/>
          </a:ln>
        </p:spPr>
      </p:pic>
      <p:sp>
        <p:nvSpPr>
          <p:cNvPr id="209" name="Double slope gain with dynamic range up to 1200 fC"/>
          <p:cNvSpPr txBox="1"/>
          <p:nvPr/>
        </p:nvSpPr>
        <p:spPr>
          <a:xfrm>
            <a:off x="5636051" y="5466581"/>
            <a:ext cx="3078047" cy="113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Double slope gain with dynamic range up to 1200 fC</a:t>
            </a:r>
          </a:p>
        </p:txBody>
      </p:sp>
      <p:sp>
        <p:nvSpPr>
          <p:cNvPr id="210" name="FE ASIC amplifiers located inside custom made “signal” feedthroughs isolated from main argon volume"/>
          <p:cNvSpPr txBox="1"/>
          <p:nvPr/>
        </p:nvSpPr>
        <p:spPr>
          <a:xfrm>
            <a:off x="76184" y="7969305"/>
            <a:ext cx="3078048" cy="1270001"/>
          </a:xfrm>
          <a:prstGeom prst="rect">
            <a:avLst/>
          </a:prstGeom>
          <a:solidFill>
            <a:schemeClr val="accent1">
              <a:satOff val="-3355"/>
              <a:lumOff val="26614"/>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lvl1pPr>
          </a:lstStyle>
          <a:p>
            <a:pPr/>
            <a:r>
              <a:t>FE ASIC amplifiers located inside custom made “signal” feedthroughs isolated from main argon volume</a:t>
            </a:r>
          </a:p>
        </p:txBody>
      </p:sp>
      <p:sp>
        <p:nvSpPr>
          <p:cNvPr id="211" name="digitisers (uTCA standard) located outside the cryostat"/>
          <p:cNvSpPr txBox="1"/>
          <p:nvPr/>
        </p:nvSpPr>
        <p:spPr>
          <a:xfrm>
            <a:off x="419480" y="2399613"/>
            <a:ext cx="3078048" cy="736601"/>
          </a:xfrm>
          <a:prstGeom prst="rect">
            <a:avLst/>
          </a:prstGeom>
          <a:solidFill>
            <a:schemeClr val="accent1">
              <a:satOff val="-3355"/>
              <a:lumOff val="26614"/>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digitisers (uTCA standard) located outside the cryostat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Electronic noise"/>
          <p:cNvSpPr txBox="1"/>
          <p:nvPr>
            <p:ph type="title"/>
          </p:nvPr>
        </p:nvSpPr>
        <p:spPr>
          <a:prstGeom prst="rect">
            <a:avLst/>
          </a:prstGeom>
        </p:spPr>
        <p:txBody>
          <a:bodyPr/>
          <a:lstStyle/>
          <a:p>
            <a:pPr/>
            <a:r>
              <a:t>Electronic noise</a:t>
            </a:r>
          </a:p>
        </p:txBody>
      </p:sp>
      <p:sp>
        <p:nvSpPr>
          <p:cNvPr id="2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5" name="Noise at cryogenic temperature stable at around 1550 e-…"/>
          <p:cNvSpPr txBox="1"/>
          <p:nvPr/>
        </p:nvSpPr>
        <p:spPr>
          <a:xfrm>
            <a:off x="172831" y="7184366"/>
            <a:ext cx="11434935" cy="15662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SzPct val="100000"/>
              <a:buChar char="•"/>
              <a:defRPr>
                <a:latin typeface="Helvetica Neue"/>
                <a:ea typeface="Helvetica Neue"/>
                <a:cs typeface="Helvetica Neue"/>
                <a:sym typeface="Helvetica Neue"/>
              </a:defRPr>
            </a:pPr>
            <a:r>
              <a:t>Noise at </a:t>
            </a:r>
            <a:r>
              <a:rPr>
                <a:solidFill>
                  <a:srgbClr val="297DD1"/>
                </a:solidFill>
              </a:rPr>
              <a:t>cryogenic temperature stable at around 1550 e</a:t>
            </a:r>
            <a:r>
              <a:rPr baseline="31999">
                <a:solidFill>
                  <a:srgbClr val="297DD1"/>
                </a:solidFill>
              </a:rPr>
              <a:t>- </a:t>
            </a:r>
            <a:endParaRPr baseline="31999"/>
          </a:p>
          <a:p>
            <a:pPr marL="228600" indent="-228600">
              <a:buSzPct val="100000"/>
              <a:buChar char="•"/>
              <a:defRPr>
                <a:latin typeface="Helvetica Neue"/>
                <a:ea typeface="Helvetica Neue"/>
                <a:cs typeface="Helvetica Neue"/>
                <a:sym typeface="Helvetica Neue"/>
              </a:defRPr>
            </a:pPr>
            <a:r>
              <a:t>M.I.P Signal on one channel expected around (infinite electron lifetime): </a:t>
            </a:r>
          </a:p>
          <a:p>
            <a:pPr lvl="1" marL="457200" indent="-228600">
              <a:buSzPct val="100000"/>
              <a:buChar char="•"/>
              <a:defRPr>
                <a:latin typeface="Helvetica Neue"/>
                <a:ea typeface="Helvetica Neue"/>
                <a:cs typeface="Helvetica Neue"/>
                <a:sym typeface="Helvetica Neue"/>
              </a:defRPr>
            </a:pPr>
            <a:r>
              <a:rPr>
                <a:solidFill>
                  <a:schemeClr val="accent5"/>
                </a:solidFill>
              </a:rPr>
              <a:t>~10 ke for effective gain 2 (S/N=10)</a:t>
            </a:r>
            <a:endParaRPr b="1">
              <a:solidFill>
                <a:schemeClr val="accent5"/>
              </a:solidFill>
            </a:endParaRPr>
          </a:p>
          <a:p>
            <a:pPr lvl="1" marL="457200" indent="-228600">
              <a:buSzPct val="100000"/>
              <a:buChar char="•"/>
              <a:defRPr>
                <a:latin typeface="Helvetica Neue"/>
                <a:ea typeface="Helvetica Neue"/>
                <a:cs typeface="Helvetica Neue"/>
                <a:sym typeface="Helvetica Neue"/>
              </a:defRPr>
            </a:pPr>
            <a:r>
              <a:rPr>
                <a:solidFill>
                  <a:schemeClr val="accent5"/>
                </a:solidFill>
              </a:rPr>
              <a:t> ~100 ke for effective gain 20 (S/N=100)</a:t>
            </a:r>
          </a:p>
        </p:txBody>
      </p:sp>
      <p:sp>
        <p:nvSpPr>
          <p:cNvPr id="216" name="View 1, 3m, 960 channels"/>
          <p:cNvSpPr txBox="1"/>
          <p:nvPr/>
        </p:nvSpPr>
        <p:spPr>
          <a:xfrm>
            <a:off x="4484951" y="1506924"/>
            <a:ext cx="3705531" cy="5419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latin typeface="Gill Sans Light"/>
                <a:ea typeface="Gill Sans Light"/>
                <a:cs typeface="Gill Sans Light"/>
                <a:sym typeface="Gill Sans Light"/>
              </a:defRPr>
            </a:lvl1pPr>
          </a:lstStyle>
          <a:p>
            <a:pPr/>
            <a:r>
              <a:t>View 1, 3m, 960 channels</a:t>
            </a:r>
          </a:p>
        </p:txBody>
      </p:sp>
      <p:sp>
        <p:nvSpPr>
          <p:cNvPr id="217" name="View 0…"/>
          <p:cNvSpPr txBox="1"/>
          <p:nvPr/>
        </p:nvSpPr>
        <p:spPr>
          <a:xfrm>
            <a:off x="10588371" y="2793828"/>
            <a:ext cx="1983059" cy="13850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a:latin typeface="Gill Sans Light"/>
                <a:ea typeface="Gill Sans Light"/>
                <a:cs typeface="Gill Sans Light"/>
                <a:sym typeface="Gill Sans Light"/>
              </a:defRPr>
            </a:pPr>
            <a:r>
              <a:t>View 0</a:t>
            </a:r>
          </a:p>
          <a:p>
            <a:pPr>
              <a:defRPr>
                <a:latin typeface="Gill Sans Light"/>
                <a:ea typeface="Gill Sans Light"/>
                <a:cs typeface="Gill Sans Light"/>
                <a:sym typeface="Gill Sans Light"/>
              </a:defRPr>
            </a:pPr>
            <a:r>
              <a:t>1m</a:t>
            </a:r>
          </a:p>
          <a:p>
            <a:pPr>
              <a:defRPr>
                <a:latin typeface="Gill Sans Light"/>
                <a:ea typeface="Gill Sans Light"/>
                <a:cs typeface="Gill Sans Light"/>
                <a:sym typeface="Gill Sans Light"/>
              </a:defRPr>
            </a:pPr>
            <a:r>
              <a:t>320 channels</a:t>
            </a:r>
          </a:p>
        </p:txBody>
      </p:sp>
      <p:sp>
        <p:nvSpPr>
          <p:cNvPr id="218" name="Line"/>
          <p:cNvSpPr/>
          <p:nvPr/>
        </p:nvSpPr>
        <p:spPr>
          <a:xfrm>
            <a:off x="10590760" y="2186745"/>
            <a:ext cx="1" cy="2599249"/>
          </a:xfrm>
          <a:prstGeom prst="line">
            <a:avLst/>
          </a:prstGeom>
          <a:ln w="38100">
            <a:solidFill>
              <a:srgbClr val="000000"/>
            </a:solidFill>
            <a:miter lim="400000"/>
            <a:headEnd type="triangle"/>
            <a:tailEnd type="triangle"/>
          </a:ln>
        </p:spPr>
        <p:txBody>
          <a:bodyPr lIns="50800" tIns="50800" rIns="50800" bIns="50800" anchor="ctr"/>
          <a:lstStyle/>
          <a:p>
            <a:pPr algn="ctr">
              <a:defRPr>
                <a:latin typeface="Helvetica Light"/>
                <a:ea typeface="Helvetica Light"/>
                <a:cs typeface="Helvetica Light"/>
                <a:sym typeface="Helvetica Light"/>
              </a:defRPr>
            </a:pPr>
          </a:p>
        </p:txBody>
      </p:sp>
      <p:sp>
        <p:nvSpPr>
          <p:cNvPr id="219" name="Line"/>
          <p:cNvSpPr/>
          <p:nvPr/>
        </p:nvSpPr>
        <p:spPr>
          <a:xfrm>
            <a:off x="2385114" y="2079323"/>
            <a:ext cx="7905206" cy="1"/>
          </a:xfrm>
          <a:prstGeom prst="line">
            <a:avLst/>
          </a:prstGeom>
          <a:ln w="38100">
            <a:solidFill>
              <a:srgbClr val="000000"/>
            </a:solidFill>
            <a:miter lim="400000"/>
            <a:headEnd type="triangle"/>
            <a:tailEnd type="triangle"/>
          </a:ln>
        </p:spPr>
        <p:txBody>
          <a:bodyPr lIns="50800" tIns="50800" rIns="50800" bIns="50800" anchor="ctr"/>
          <a:lstStyle/>
          <a:p>
            <a:pPr algn="ctr">
              <a:defRPr>
                <a:latin typeface="Helvetica Light"/>
                <a:ea typeface="Helvetica Light"/>
                <a:cs typeface="Helvetica Light"/>
                <a:sym typeface="Helvetica Light"/>
              </a:defRPr>
            </a:pPr>
          </a:p>
        </p:txBody>
      </p:sp>
      <p:pic>
        <p:nvPicPr>
          <p:cNvPr id="220" name="Image" descr="Image"/>
          <p:cNvPicPr>
            <a:picLocks noChangeAspect="1"/>
          </p:cNvPicPr>
          <p:nvPr/>
        </p:nvPicPr>
        <p:blipFill>
          <a:blip r:embed="rId2">
            <a:extLst/>
          </a:blip>
          <a:stretch>
            <a:fillRect/>
          </a:stretch>
        </p:blipFill>
        <p:spPr>
          <a:xfrm>
            <a:off x="635525" y="1710406"/>
            <a:ext cx="10311859" cy="4875427"/>
          </a:xfrm>
          <a:prstGeom prst="rect">
            <a:avLst/>
          </a:prstGeom>
          <a:ln w="12700">
            <a:miter lim="400000"/>
          </a:ln>
        </p:spPr>
      </p:pic>
      <p:sp>
        <p:nvSpPr>
          <p:cNvPr id="221" name="Noise is below 2’000 electrons on 3 m long strips"/>
          <p:cNvSpPr txBox="1"/>
          <p:nvPr/>
        </p:nvSpPr>
        <p:spPr>
          <a:xfrm>
            <a:off x="1583174" y="8826362"/>
            <a:ext cx="7239602" cy="48260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2500">
                <a:latin typeface="+mj-lt"/>
                <a:ea typeface="+mj-ea"/>
                <a:cs typeface="+mj-cs"/>
                <a:sym typeface="Helvetica"/>
              </a:defRPr>
            </a:lvl1pPr>
          </a:lstStyle>
          <a:p>
            <a:pPr/>
            <a:r>
              <a:t>Noise is below 2’000 electrons on 3 m long strips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Cathode_100kV (3).png" descr="Cathode_100kV (3).png"/>
          <p:cNvPicPr>
            <a:picLocks noChangeAspect="1"/>
          </p:cNvPicPr>
          <p:nvPr/>
        </p:nvPicPr>
        <p:blipFill>
          <a:blip r:embed="rId2">
            <a:extLst/>
          </a:blip>
          <a:stretch>
            <a:fillRect/>
          </a:stretch>
        </p:blipFill>
        <p:spPr>
          <a:xfrm>
            <a:off x="1654063" y="1044908"/>
            <a:ext cx="8657054" cy="5083200"/>
          </a:xfrm>
          <a:prstGeom prst="rect">
            <a:avLst/>
          </a:prstGeom>
          <a:ln w="12700">
            <a:miter lim="400000"/>
          </a:ln>
        </p:spPr>
      </p:pic>
      <p:sp>
        <p:nvSpPr>
          <p:cNvPr id="224" name="Cathode VHV during data taking"/>
          <p:cNvSpPr/>
          <p:nvPr>
            <p:ph type="title"/>
          </p:nvPr>
        </p:nvSpPr>
        <p:spPr>
          <a:prstGeom prst="rect">
            <a:avLst/>
          </a:prstGeom>
        </p:spPr>
        <p:txBody>
          <a:bodyPr/>
          <a:lstStyle/>
          <a:p>
            <a:pPr/>
            <a:r>
              <a:t>Cathode VHV during data taking</a:t>
            </a:r>
          </a:p>
        </p:txBody>
      </p:sp>
      <p:sp>
        <p:nvSpPr>
          <p:cNvPr id="22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 name="stable:…"/>
          <p:cNvSpPr txBox="1"/>
          <p:nvPr/>
        </p:nvSpPr>
        <p:spPr>
          <a:xfrm>
            <a:off x="203775" y="5665375"/>
            <a:ext cx="7702918" cy="13841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defRPr sz="2500">
                <a:latin typeface="Helvetica Neue Light"/>
                <a:ea typeface="Helvetica Neue Light"/>
                <a:cs typeface="Helvetica Neue Light"/>
                <a:sym typeface="Helvetica Neue Light"/>
              </a:defRPr>
            </a:pPr>
            <a:r>
              <a:t>stable:</a:t>
            </a:r>
          </a:p>
          <a:p>
            <a:pPr marL="228600" indent="-228600">
              <a:lnSpc>
                <a:spcPct val="120000"/>
              </a:lnSpc>
              <a:buSzPct val="100000"/>
              <a:buChar char="•"/>
              <a:defRPr sz="2500">
                <a:latin typeface="Helvetica Neue Light"/>
                <a:ea typeface="Helvetica Neue Light"/>
                <a:cs typeface="Helvetica Neue Light"/>
                <a:sym typeface="Helvetica Neue Light"/>
              </a:defRPr>
            </a:pPr>
            <a:r>
              <a:t>current of 50 ±0.08 uA (as expected from the divider)</a:t>
            </a:r>
          </a:p>
          <a:p>
            <a:pPr marL="228600" indent="-228600">
              <a:lnSpc>
                <a:spcPct val="120000"/>
              </a:lnSpc>
              <a:buSzPct val="100000"/>
              <a:buChar char="•"/>
              <a:defRPr sz="2500">
                <a:latin typeface="Helvetica Neue Light"/>
                <a:ea typeface="Helvetica Neue Light"/>
                <a:cs typeface="Helvetica Neue Light"/>
                <a:sym typeface="Helvetica Neue Light"/>
              </a:defRPr>
            </a:pPr>
            <a:r>
              <a:t>voltage 56.5 ± 0.01 kV</a:t>
            </a:r>
          </a:p>
        </p:txBody>
      </p:sp>
      <p:sp>
        <p:nvSpPr>
          <p:cNvPr id="227" name="max voltages:…"/>
          <p:cNvSpPr txBox="1"/>
          <p:nvPr/>
        </p:nvSpPr>
        <p:spPr>
          <a:xfrm>
            <a:off x="179124" y="7549936"/>
            <a:ext cx="12321452" cy="12987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20000"/>
              </a:lnSpc>
              <a:defRPr sz="2300">
                <a:latin typeface="Helvetica Neue Light"/>
                <a:ea typeface="Helvetica Neue Light"/>
                <a:cs typeface="Helvetica Neue Light"/>
                <a:sym typeface="Helvetica Neue Light"/>
              </a:defRPr>
            </a:pPr>
            <a:r>
              <a:t>max voltages:</a:t>
            </a:r>
          </a:p>
          <a:p>
            <a:pPr>
              <a:lnSpc>
                <a:spcPct val="120000"/>
              </a:lnSpc>
              <a:defRPr sz="2300">
                <a:latin typeface="Helvetica Neue Light"/>
                <a:ea typeface="Helvetica Neue Light"/>
                <a:cs typeface="Helvetica Neue Light"/>
                <a:sym typeface="Helvetica Neue Light"/>
              </a:defRPr>
            </a:pPr>
            <a:r>
              <a:t>-on feedthrough alone: -300 kV</a:t>
            </a:r>
          </a:p>
          <a:p>
            <a:pPr>
              <a:lnSpc>
                <a:spcPct val="120000"/>
              </a:lnSpc>
              <a:defRPr sz="2300">
                <a:latin typeface="Helvetica Neue Light"/>
                <a:ea typeface="Helvetica Neue Light"/>
                <a:cs typeface="Helvetica Neue Light"/>
                <a:sym typeface="Helvetica Neue Light"/>
              </a:defRPr>
            </a:pPr>
            <a:r>
              <a:t>-on 3x1x1 cathode -65 kV for the entire duration of the data taking (no discharges, stable current)</a:t>
            </a:r>
          </a:p>
        </p:txBody>
      </p:sp>
      <p:sp>
        <p:nvSpPr>
          <p:cNvPr id="228" name="JINST 12 P03021 arXiv:1611.02085">
            <a:hlinkClick r:id="rId3" invalidUrl="" action="" tgtFrame="" tooltip="" history="1" highlightClick="0" endSnd="0"/>
          </p:cNvPr>
          <p:cNvSpPr txBox="1"/>
          <p:nvPr/>
        </p:nvSpPr>
        <p:spPr>
          <a:xfrm>
            <a:off x="4251977" y="8013904"/>
            <a:ext cx="346122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b="1" sz="1800">
                <a:solidFill>
                  <a:srgbClr val="0433FF"/>
                </a:solidFill>
                <a:latin typeface="Calibri"/>
                <a:ea typeface="Calibri"/>
                <a:cs typeface="Calibri"/>
                <a:sym typeface="Calibri"/>
              </a:defRPr>
            </a:lvl1pPr>
          </a:lstStyle>
          <a:p>
            <a:pPr/>
            <a:r>
              <a:t>JINST 12 P03021 arXiv:1611.02085</a:t>
            </a:r>
          </a:p>
        </p:txBody>
      </p:sp>
      <p:sp>
        <p:nvSpPr>
          <p:cNvPr id="229" name="Heinzinger PNChp 100000 –neg, ethernet readout"/>
          <p:cNvSpPr txBox="1"/>
          <p:nvPr/>
        </p:nvSpPr>
        <p:spPr>
          <a:xfrm>
            <a:off x="8001006" y="1055914"/>
            <a:ext cx="4511346" cy="3243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atin typeface="Helvetica Neue Light"/>
                <a:ea typeface="Helvetica Neue Light"/>
                <a:cs typeface="Helvetica Neue Light"/>
                <a:sym typeface="Helvetica Neue Light"/>
              </a:defRPr>
            </a:lvl1pPr>
          </a:lstStyle>
          <a:p>
            <a:pPr/>
            <a:r>
              <a:t>Heinzinger PNChp 100000 –neg, ethernet readout</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1" name="CRP HV during data taking"/>
          <p:cNvSpPr txBox="1"/>
          <p:nvPr>
            <p:ph type="title"/>
          </p:nvPr>
        </p:nvSpPr>
        <p:spPr>
          <a:prstGeom prst="rect">
            <a:avLst/>
          </a:prstGeom>
        </p:spPr>
        <p:txBody>
          <a:bodyPr/>
          <a:lstStyle/>
          <a:p>
            <a:pPr/>
            <a:r>
              <a:t>CRP HV during data taking</a:t>
            </a:r>
          </a:p>
        </p:txBody>
      </p:sp>
      <p:sp>
        <p:nvSpPr>
          <p:cNvPr id="232" name="Slide Number"/>
          <p:cNvSpPr txBox="1"/>
          <p:nvPr>
            <p:ph type="sldNum" sz="quarter" idx="2"/>
          </p:nvPr>
        </p:nvSpPr>
        <p:spPr>
          <a:xfrm>
            <a:off x="6356356" y="9423400"/>
            <a:ext cx="279388"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 name="Screen Shot 2018-11-29 at 21.15.01.png" descr="Screen Shot 2018-11-29 at 21.15.01.png"/>
          <p:cNvPicPr>
            <a:picLocks noChangeAspect="1"/>
          </p:cNvPicPr>
          <p:nvPr/>
        </p:nvPicPr>
        <p:blipFill>
          <a:blip r:embed="rId2">
            <a:extLst/>
          </a:blip>
          <a:stretch>
            <a:fillRect/>
          </a:stretch>
        </p:blipFill>
        <p:spPr>
          <a:xfrm>
            <a:off x="223953" y="831076"/>
            <a:ext cx="11785601" cy="4711701"/>
          </a:xfrm>
          <a:prstGeom prst="rect">
            <a:avLst/>
          </a:prstGeom>
          <a:ln w="12700">
            <a:miter lim="400000"/>
          </a:ln>
        </p:spPr>
      </p:pic>
      <p:pic>
        <p:nvPicPr>
          <p:cNvPr id="234" name="Screen Shot 2018-11-29 at 21.21.32.png" descr="Screen Shot 2018-11-29 at 21.21.32.png"/>
          <p:cNvPicPr>
            <a:picLocks noChangeAspect="1"/>
          </p:cNvPicPr>
          <p:nvPr/>
        </p:nvPicPr>
        <p:blipFill>
          <a:blip r:embed="rId3">
            <a:extLst/>
          </a:blip>
          <a:stretch>
            <a:fillRect/>
          </a:stretch>
        </p:blipFill>
        <p:spPr>
          <a:xfrm>
            <a:off x="483202" y="5874850"/>
            <a:ext cx="11797915" cy="343832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 name="Title"/>
          <p:cNvSpPr/>
          <p:nvPr>
            <p:ph type="title"/>
          </p:nvPr>
        </p:nvSpPr>
        <p:spPr>
          <a:prstGeom prst="rect">
            <a:avLst/>
          </a:prstGeom>
        </p:spPr>
        <p:txBody>
          <a:bodyPr/>
          <a:lstStyle/>
          <a:p>
            <a:pPr/>
          </a:p>
        </p:txBody>
      </p:sp>
      <p:sp>
        <p:nvSpPr>
          <p:cNvPr id="47" name="Slide Number"/>
          <p:cNvSpPr/>
          <p:nvPr>
            <p:ph type="sldNum" sz="quarter" idx="2"/>
          </p:nvPr>
        </p:nvSpPr>
        <p:spPr>
          <a:xfrm>
            <a:off x="6381749" y="9423400"/>
            <a:ext cx="228601"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 name="3x1x1.jpeg" descr="3x1x1.jpeg"/>
          <p:cNvPicPr>
            <a:picLocks noChangeAspect="1"/>
          </p:cNvPicPr>
          <p:nvPr/>
        </p:nvPicPr>
        <p:blipFill>
          <a:blip r:embed="rId2">
            <a:extLst/>
          </a:blip>
          <a:srcRect l="0" t="0" r="17019" b="6572"/>
          <a:stretch>
            <a:fillRect/>
          </a:stretch>
        </p:blipFill>
        <p:spPr>
          <a:xfrm>
            <a:off x="-583855" y="-383726"/>
            <a:ext cx="13650203" cy="10222681"/>
          </a:xfrm>
          <a:prstGeom prst="rect">
            <a:avLst/>
          </a:prstGeom>
          <a:ln w="12700">
            <a:miter lim="400000"/>
          </a:ln>
        </p:spPr>
      </p:pic>
      <p:pic>
        <p:nvPicPr>
          <p:cNvPr id="49" name="Screen Shot 2017-11-14 at 10.45.56.png" descr="Screen Shot 2017-11-14 at 10.45.56.png"/>
          <p:cNvPicPr>
            <a:picLocks noChangeAspect="1"/>
          </p:cNvPicPr>
          <p:nvPr/>
        </p:nvPicPr>
        <p:blipFill>
          <a:blip r:embed="rId3">
            <a:extLst/>
          </a:blip>
          <a:stretch>
            <a:fillRect/>
          </a:stretch>
        </p:blipFill>
        <p:spPr>
          <a:xfrm>
            <a:off x="399294" y="269683"/>
            <a:ext cx="4732491" cy="2957807"/>
          </a:xfrm>
          <a:prstGeom prst="rect">
            <a:avLst/>
          </a:prstGeom>
          <a:ln w="25400">
            <a:solidFill>
              <a:schemeClr val="accent5"/>
            </a:solidFill>
            <a:miter lim="400000"/>
          </a:ln>
        </p:spPr>
      </p:pic>
      <p:sp>
        <p:nvSpPr>
          <p:cNvPr id="50" name="1 m"/>
          <p:cNvSpPr txBox="1"/>
          <p:nvPr/>
        </p:nvSpPr>
        <p:spPr>
          <a:xfrm>
            <a:off x="4534999" y="5425355"/>
            <a:ext cx="537717" cy="406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FFFFFF"/>
                </a:solidFill>
                <a:latin typeface="+mj-lt"/>
                <a:ea typeface="+mj-ea"/>
                <a:cs typeface="+mj-cs"/>
                <a:sym typeface="Helvetica"/>
              </a:defRPr>
            </a:lvl1pPr>
          </a:lstStyle>
          <a:p>
            <a:pPr/>
            <a:r>
              <a:t>1 m</a:t>
            </a:r>
          </a:p>
        </p:txBody>
      </p:sp>
      <p:sp>
        <p:nvSpPr>
          <p:cNvPr id="51" name="Line"/>
          <p:cNvSpPr/>
          <p:nvPr/>
        </p:nvSpPr>
        <p:spPr>
          <a:xfrm flipH="1">
            <a:off x="5188199" y="3545073"/>
            <a:ext cx="1" cy="3406521"/>
          </a:xfrm>
          <a:prstGeom prst="line">
            <a:avLst/>
          </a:prstGeom>
          <a:ln w="38100">
            <a:solidFill>
              <a:srgbClr val="000000"/>
            </a:solidFill>
            <a:miter lim="400000"/>
            <a:headEnd type="triangle"/>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2" name="3 m"/>
          <p:cNvSpPr txBox="1"/>
          <p:nvPr/>
        </p:nvSpPr>
        <p:spPr>
          <a:xfrm>
            <a:off x="11029131" y="4110623"/>
            <a:ext cx="537717" cy="406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FFFFFF"/>
                </a:solidFill>
                <a:latin typeface="+mj-lt"/>
                <a:ea typeface="+mj-ea"/>
                <a:cs typeface="+mj-cs"/>
                <a:sym typeface="Helvetica"/>
              </a:defRPr>
            </a:lvl1pPr>
          </a:lstStyle>
          <a:p>
            <a:pPr/>
            <a:r>
              <a:t>3 m</a:t>
            </a:r>
          </a:p>
        </p:txBody>
      </p:sp>
      <p:sp>
        <p:nvSpPr>
          <p:cNvPr id="53" name="Line"/>
          <p:cNvSpPr/>
          <p:nvPr/>
        </p:nvSpPr>
        <p:spPr>
          <a:xfrm flipH="1" flipV="1">
            <a:off x="8685681" y="3269267"/>
            <a:ext cx="3904868" cy="1052875"/>
          </a:xfrm>
          <a:prstGeom prst="line">
            <a:avLst/>
          </a:prstGeom>
          <a:ln w="38100">
            <a:solidFill>
              <a:srgbClr val="000000"/>
            </a:solidFill>
            <a:miter lim="400000"/>
            <a:headEnd type="triangle"/>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4" name="Line"/>
          <p:cNvSpPr/>
          <p:nvPr/>
        </p:nvSpPr>
        <p:spPr>
          <a:xfrm flipV="1">
            <a:off x="5247607" y="3149778"/>
            <a:ext cx="3334952" cy="360074"/>
          </a:xfrm>
          <a:prstGeom prst="line">
            <a:avLst/>
          </a:prstGeom>
          <a:ln w="38100">
            <a:solidFill>
              <a:srgbClr val="000000"/>
            </a:solidFill>
            <a:miter lim="400000"/>
            <a:headEnd type="triangle"/>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 name="1 m"/>
          <p:cNvSpPr txBox="1"/>
          <p:nvPr/>
        </p:nvSpPr>
        <p:spPr>
          <a:xfrm>
            <a:off x="6709992" y="3592504"/>
            <a:ext cx="537717" cy="406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FFFFFF"/>
                </a:solidFill>
                <a:latin typeface="+mj-lt"/>
                <a:ea typeface="+mj-ea"/>
                <a:cs typeface="+mj-cs"/>
                <a:sym typeface="Helvetica"/>
              </a:defRPr>
            </a:lvl1pPr>
          </a:lstStyle>
          <a:p>
            <a:pPr/>
            <a:r>
              <a:t>1 m</a:t>
            </a:r>
          </a:p>
        </p:txBody>
      </p:sp>
      <p:sp>
        <p:nvSpPr>
          <p:cNvPr id="56" name="300 kV rated HV-Feedthrough"/>
          <p:cNvSpPr txBox="1"/>
          <p:nvPr/>
        </p:nvSpPr>
        <p:spPr>
          <a:xfrm>
            <a:off x="9805730" y="7023175"/>
            <a:ext cx="2982882" cy="355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FFFF"/>
                </a:solidFill>
                <a:latin typeface="+mj-lt"/>
                <a:ea typeface="+mj-ea"/>
                <a:cs typeface="+mj-cs"/>
                <a:sym typeface="Helvetica"/>
              </a:defRPr>
            </a:lvl1pPr>
          </a:lstStyle>
          <a:p>
            <a:pPr/>
            <a:r>
              <a:t>300 kV rated HV-Feedthrough</a:t>
            </a:r>
          </a:p>
        </p:txBody>
      </p:sp>
      <p:sp>
        <p:nvSpPr>
          <p:cNvPr id="57" name="Line"/>
          <p:cNvSpPr/>
          <p:nvPr/>
        </p:nvSpPr>
        <p:spPr>
          <a:xfrm>
            <a:off x="10690343" y="5538108"/>
            <a:ext cx="1272158" cy="1525213"/>
          </a:xfrm>
          <a:prstGeom prst="line">
            <a:avLst/>
          </a:prstGeom>
          <a:ln w="25400">
            <a:solidFill>
              <a:srgbClr val="000000"/>
            </a:solidFill>
            <a:miter lim="400000"/>
            <a:headEnd type="oval"/>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8" name="5 PMTs"/>
          <p:cNvSpPr txBox="1"/>
          <p:nvPr/>
        </p:nvSpPr>
        <p:spPr>
          <a:xfrm>
            <a:off x="9333401" y="8245175"/>
            <a:ext cx="834108" cy="355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FFFF"/>
                </a:solidFill>
                <a:latin typeface="+mj-lt"/>
                <a:ea typeface="+mj-ea"/>
                <a:cs typeface="+mj-cs"/>
                <a:sym typeface="Helvetica"/>
              </a:defRPr>
            </a:lvl1pPr>
          </a:lstStyle>
          <a:p>
            <a:pPr/>
            <a:r>
              <a:t>5 PMTs</a:t>
            </a:r>
          </a:p>
        </p:txBody>
      </p:sp>
      <p:sp>
        <p:nvSpPr>
          <p:cNvPr id="59" name="Charge Readout Plane (electron amplification + readout)"/>
          <p:cNvSpPr txBox="1"/>
          <p:nvPr/>
        </p:nvSpPr>
        <p:spPr>
          <a:xfrm>
            <a:off x="5211800" y="2576341"/>
            <a:ext cx="5520972" cy="355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FFFF"/>
                </a:solidFill>
                <a:latin typeface="+mj-lt"/>
                <a:ea typeface="+mj-ea"/>
                <a:cs typeface="+mj-cs"/>
                <a:sym typeface="Helvetica"/>
              </a:defRPr>
            </a:lvl1pPr>
          </a:lstStyle>
          <a:p>
            <a:pPr/>
            <a:r>
              <a:t>Charge Readout Plane (electron amplification + readout)</a:t>
            </a:r>
          </a:p>
        </p:txBody>
      </p:sp>
      <p:sp>
        <p:nvSpPr>
          <p:cNvPr id="60" name="Line"/>
          <p:cNvSpPr/>
          <p:nvPr/>
        </p:nvSpPr>
        <p:spPr>
          <a:xfrm flipH="1" flipV="1">
            <a:off x="5074981" y="2917047"/>
            <a:ext cx="861070" cy="628022"/>
          </a:xfrm>
          <a:prstGeom prst="line">
            <a:avLst/>
          </a:prstGeom>
          <a:ln w="25400">
            <a:solidFill>
              <a:srgbClr val="000000"/>
            </a:solidFill>
            <a:miter lim="400000"/>
            <a:headEnd type="oval"/>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1" name="1 m passive insulation"/>
          <p:cNvSpPr txBox="1"/>
          <p:nvPr/>
        </p:nvSpPr>
        <p:spPr>
          <a:xfrm>
            <a:off x="362498" y="5450755"/>
            <a:ext cx="2238407" cy="355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FFFF"/>
                </a:solidFill>
                <a:latin typeface="+mj-lt"/>
                <a:ea typeface="+mj-ea"/>
                <a:cs typeface="+mj-cs"/>
                <a:sym typeface="Helvetica"/>
              </a:defRPr>
            </a:lvl1pPr>
          </a:lstStyle>
          <a:p>
            <a:pPr/>
            <a:r>
              <a:t>1 m passive insulation</a:t>
            </a:r>
          </a:p>
        </p:txBody>
      </p:sp>
      <p:sp>
        <p:nvSpPr>
          <p:cNvPr id="62" name="Line"/>
          <p:cNvSpPr/>
          <p:nvPr/>
        </p:nvSpPr>
        <p:spPr>
          <a:xfrm flipV="1">
            <a:off x="264613" y="4873387"/>
            <a:ext cx="2434176" cy="61242"/>
          </a:xfrm>
          <a:prstGeom prst="line">
            <a:avLst/>
          </a:prstGeom>
          <a:ln w="38100">
            <a:solidFill>
              <a:srgbClr val="000000"/>
            </a:solidFill>
            <a:miter lim="400000"/>
            <a:headEnd type="triangle"/>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3" name="3x1x1 m3 active LAr (4.2 tons)"/>
          <p:cNvSpPr txBox="1"/>
          <p:nvPr/>
        </p:nvSpPr>
        <p:spPr>
          <a:xfrm>
            <a:off x="1878216" y="8852896"/>
            <a:ext cx="5550364" cy="5842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solidFill>
                  <a:srgbClr val="FFFFFF"/>
                </a:solidFill>
                <a:latin typeface="+mj-lt"/>
                <a:ea typeface="+mj-ea"/>
                <a:cs typeface="+mj-cs"/>
                <a:sym typeface="Helvetica"/>
              </a:defRPr>
            </a:pPr>
            <a:r>
              <a:t>3x1x1 m</a:t>
            </a:r>
            <a:r>
              <a:rPr baseline="31999"/>
              <a:t>3</a:t>
            </a:r>
            <a:r>
              <a:t> active LAr (4.2 tons)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CRP HV during data taking"/>
          <p:cNvSpPr txBox="1"/>
          <p:nvPr>
            <p:ph type="title"/>
          </p:nvPr>
        </p:nvSpPr>
        <p:spPr>
          <a:prstGeom prst="rect">
            <a:avLst/>
          </a:prstGeom>
        </p:spPr>
        <p:txBody>
          <a:bodyPr/>
          <a:lstStyle/>
          <a:p>
            <a:pPr/>
            <a:r>
              <a:t>CRP HV during data taking</a:t>
            </a:r>
          </a:p>
        </p:txBody>
      </p:sp>
      <p:sp>
        <p:nvSpPr>
          <p:cNvPr id="2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8" name="Screen Shot 2018-11-29 at 21.11.19.png" descr="Screen Shot 2018-11-29 at 21.11.19.png"/>
          <p:cNvPicPr>
            <a:picLocks noChangeAspect="1"/>
          </p:cNvPicPr>
          <p:nvPr/>
        </p:nvPicPr>
        <p:blipFill>
          <a:blip r:embed="rId2">
            <a:extLst/>
          </a:blip>
          <a:stretch>
            <a:fillRect/>
          </a:stretch>
        </p:blipFill>
        <p:spPr>
          <a:xfrm>
            <a:off x="1909330" y="1068614"/>
            <a:ext cx="8605056" cy="4302529"/>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239" name="The extraction grid discharged at around -5 kV while the nominal voltage (for an effective gain of 20) is set to around -6.8 kV.…"/>
          <p:cNvSpPr txBox="1"/>
          <p:nvPr/>
        </p:nvSpPr>
        <p:spPr>
          <a:xfrm>
            <a:off x="254363" y="5799105"/>
            <a:ext cx="12496074" cy="3454401"/>
          </a:xfrm>
          <a:prstGeom prst="rect">
            <a:avLst/>
          </a:prstGeom>
          <a:solidFill>
            <a:srgbClr val="FFFFFF"/>
          </a:solidFill>
          <a:ln w="25400">
            <a:solidFill>
              <a:schemeClr val="accent2">
                <a:hueOff val="-2473792"/>
                <a:satOff val="-50209"/>
                <a:lumOff val="23543"/>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228600">
              <a:buSzPct val="100000"/>
              <a:buChar char="•"/>
            </a:pPr>
            <a:r>
              <a:t>The extraction grid discharged at around -5 kV while the nominal voltage (for an effective gain of 20) is set to around -6.8 kV.</a:t>
            </a:r>
          </a:p>
          <a:p>
            <a:pPr marL="457200" indent="-228600">
              <a:buSzPct val="100000"/>
              <a:buChar char="•"/>
            </a:pPr>
            <a:r>
              <a:t>Evidence (after dedicated tests and visual inspection) points to a group of 32 wires which were not correctly tensioned and a faulty HV contact.</a:t>
            </a:r>
          </a:p>
          <a:p>
            <a:pPr marL="457200" indent="-228600">
              <a:buSzPct val="100000"/>
              <a:buChar char="•"/>
            </a:pPr>
            <a:r>
              <a:t>As a consequence we were not able to operate the detector at its full potential with the nominal voltages shown above.</a:t>
            </a:r>
          </a:p>
          <a:p>
            <a:pPr marL="457200" indent="-228600">
              <a:buSzPct val="100000"/>
              <a:buChar char="•"/>
            </a:pPr>
            <a:r>
              <a:rPr>
                <a:latin typeface="Avenir Heavy"/>
                <a:ea typeface="Avenir Heavy"/>
                <a:cs typeface="Avenir Heavy"/>
                <a:sym typeface="Avenir Heavy"/>
              </a:rPr>
              <a:t>Nevertheless we collected a large amount of good quality data at various field configurations.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CRP HV scanned ranges and data taking settings"/>
          <p:cNvSpPr txBox="1"/>
          <p:nvPr>
            <p:ph type="title"/>
          </p:nvPr>
        </p:nvSpPr>
        <p:spPr>
          <a:prstGeom prst="rect">
            <a:avLst/>
          </a:prstGeom>
        </p:spPr>
        <p:txBody>
          <a:bodyPr/>
          <a:lstStyle>
            <a:lvl1pPr defTabSz="537463">
              <a:defRPr sz="3128"/>
            </a:lvl1pPr>
          </a:lstStyle>
          <a:p>
            <a:pPr/>
            <a:r>
              <a:t>CRP HV scanned ranges and data taking settings</a:t>
            </a:r>
          </a:p>
        </p:txBody>
      </p:sp>
      <p:sp>
        <p:nvSpPr>
          <p:cNvPr id="2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3" name="Screen Shot 2018-11-29 at 21.21.32.png" descr="Screen Shot 2018-11-29 at 21.21.32.png"/>
          <p:cNvPicPr>
            <a:picLocks noChangeAspect="1"/>
          </p:cNvPicPr>
          <p:nvPr/>
        </p:nvPicPr>
        <p:blipFill>
          <a:blip r:embed="rId2">
            <a:extLst/>
          </a:blip>
          <a:stretch>
            <a:fillRect/>
          </a:stretch>
        </p:blipFill>
        <p:spPr>
          <a:xfrm>
            <a:off x="263339" y="2106691"/>
            <a:ext cx="12478122" cy="3636561"/>
          </a:xfrm>
          <a:prstGeom prst="rect">
            <a:avLst/>
          </a:prstGeom>
          <a:ln w="12700">
            <a:miter lim="400000"/>
          </a:ln>
          <a:effectLst>
            <a:outerShdw sx="100000" sy="100000" kx="0" ky="0" algn="b" rotWithShape="0" blurRad="50800" dist="25400" dir="3600000">
              <a:srgbClr val="000000">
                <a:alpha val="70000"/>
              </a:srgbClr>
            </a:outerShdw>
          </a:effectLst>
        </p:spPr>
      </p:pic>
      <p:pic>
        <p:nvPicPr>
          <p:cNvPr id="244" name="Stable data taking settings. best compromise taking into account the limitation on the absolute grid HV" descr="Stable data taking settings. best compromise taking into account the limitation on the absolute grid HV"/>
          <p:cNvPicPr>
            <a:picLocks noChangeAspect="0"/>
          </p:cNvPicPr>
          <p:nvPr/>
        </p:nvPicPr>
        <p:blipFill>
          <a:blip r:embed="rId3">
            <a:extLst/>
          </a:blip>
          <a:stretch>
            <a:fillRect/>
          </a:stretch>
        </p:blipFill>
        <p:spPr>
          <a:xfrm>
            <a:off x="6733678" y="6163557"/>
            <a:ext cx="4756199" cy="1257301"/>
          </a:xfrm>
          <a:prstGeom prst="rect">
            <a:avLst/>
          </a:prstGeom>
        </p:spPr>
      </p:pic>
      <p:pic>
        <p:nvPicPr>
          <p:cNvPr id="245" name="scanned ranges with max electric fields obtained independently on each element by reducing the other field values in order to be compatible with the overall limitation imposed by the grid HV." descr="scanned ranges with max electric fields obtained independently on each element by reducing the other field values in order to be compatible with the overall limitation imposed by the grid HV."/>
          <p:cNvPicPr>
            <a:picLocks noChangeAspect="0"/>
          </p:cNvPicPr>
          <p:nvPr/>
        </p:nvPicPr>
        <p:blipFill>
          <a:blip r:embed="rId4">
            <a:extLst/>
          </a:blip>
          <a:stretch>
            <a:fillRect/>
          </a:stretch>
        </p:blipFill>
        <p:spPr>
          <a:xfrm>
            <a:off x="293290" y="6163557"/>
            <a:ext cx="6131715" cy="2019301"/>
          </a:xfrm>
          <a:prstGeom prst="rect">
            <a:avLst/>
          </a:prstGeom>
        </p:spPr>
      </p:pic>
      <p:sp>
        <p:nvSpPr>
          <p:cNvPr id="246" name="Rectangle"/>
          <p:cNvSpPr/>
          <p:nvPr/>
        </p:nvSpPr>
        <p:spPr>
          <a:xfrm>
            <a:off x="3677402" y="3407063"/>
            <a:ext cx="2322174" cy="2153509"/>
          </a:xfrm>
          <a:prstGeom prst="rect">
            <a:avLst/>
          </a:prstGeom>
          <a:ln w="76200">
            <a:solidFill>
              <a:schemeClr val="accent1">
                <a:satOff val="-3355"/>
                <a:lumOff val="26614"/>
              </a:schemeClr>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7" name="Rectangle"/>
          <p:cNvSpPr/>
          <p:nvPr/>
        </p:nvSpPr>
        <p:spPr>
          <a:xfrm>
            <a:off x="6472236" y="3407063"/>
            <a:ext cx="2915351" cy="2153509"/>
          </a:xfrm>
          <a:prstGeom prst="rect">
            <a:avLst/>
          </a:prstGeom>
          <a:ln w="76200">
            <a:solidFill>
              <a:schemeClr val="accent2">
                <a:hueOff val="-2473792"/>
                <a:satOff val="-50209"/>
                <a:lumOff val="23543"/>
              </a:schemeClr>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Data taking July-November 2017"/>
          <p:cNvSpPr/>
          <p:nvPr>
            <p:ph type="title"/>
          </p:nvPr>
        </p:nvSpPr>
        <p:spPr>
          <a:prstGeom prst="rect">
            <a:avLst/>
          </a:prstGeom>
        </p:spPr>
        <p:txBody>
          <a:bodyPr/>
          <a:lstStyle/>
          <a:p>
            <a:pPr/>
            <a:r>
              <a:t>Data taking July-November 2017</a:t>
            </a:r>
          </a:p>
        </p:txBody>
      </p:sp>
      <p:sp>
        <p:nvSpPr>
          <p:cNvPr id="250"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1" name="Screen Shot 2018-05-28 at 16.55.10.png" descr="Screen Shot 2018-05-28 at 16.55.10.png"/>
          <p:cNvPicPr>
            <a:picLocks noChangeAspect="1"/>
          </p:cNvPicPr>
          <p:nvPr/>
        </p:nvPicPr>
        <p:blipFill>
          <a:blip r:embed="rId2">
            <a:extLst/>
          </a:blip>
          <a:stretch>
            <a:fillRect/>
          </a:stretch>
        </p:blipFill>
        <p:spPr>
          <a:xfrm>
            <a:off x="276225" y="1730144"/>
            <a:ext cx="3598462" cy="2521016"/>
          </a:xfrm>
          <a:prstGeom prst="rect">
            <a:avLst/>
          </a:prstGeom>
          <a:ln w="12700">
            <a:miter lim="400000"/>
          </a:ln>
        </p:spPr>
      </p:pic>
      <p:sp>
        <p:nvSpPr>
          <p:cNvPr id="252" name="showers (EM)"/>
          <p:cNvSpPr txBox="1"/>
          <p:nvPr/>
        </p:nvSpPr>
        <p:spPr>
          <a:xfrm>
            <a:off x="356203" y="1655396"/>
            <a:ext cx="1910183"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showers (EM)</a:t>
            </a:r>
          </a:p>
        </p:txBody>
      </p:sp>
      <p:pic>
        <p:nvPicPr>
          <p:cNvPr id="253" name="Screenshot 2018-11-28 at 17.18.38.png" descr="Screenshot 2018-11-28 at 17.18.38.png"/>
          <p:cNvPicPr>
            <a:picLocks noChangeAspect="1"/>
          </p:cNvPicPr>
          <p:nvPr/>
        </p:nvPicPr>
        <p:blipFill>
          <a:blip r:embed="rId3">
            <a:extLst/>
          </a:blip>
          <a:stretch>
            <a:fillRect/>
          </a:stretch>
        </p:blipFill>
        <p:spPr>
          <a:xfrm>
            <a:off x="280278" y="7248335"/>
            <a:ext cx="4420318" cy="2332947"/>
          </a:xfrm>
          <a:prstGeom prst="rect">
            <a:avLst/>
          </a:prstGeom>
          <a:ln w="12700">
            <a:miter lim="400000"/>
          </a:ln>
        </p:spPr>
      </p:pic>
      <p:pic>
        <p:nvPicPr>
          <p:cNvPr id="254" name="Screenshot 2018-11-28 at 17.18.14.png" descr="Screenshot 2018-11-28 at 17.18.14.png"/>
          <p:cNvPicPr>
            <a:picLocks noChangeAspect="1"/>
          </p:cNvPicPr>
          <p:nvPr/>
        </p:nvPicPr>
        <p:blipFill>
          <a:blip r:embed="rId4">
            <a:extLst/>
          </a:blip>
          <a:stretch>
            <a:fillRect/>
          </a:stretch>
        </p:blipFill>
        <p:spPr>
          <a:xfrm>
            <a:off x="255127" y="4297240"/>
            <a:ext cx="3524326" cy="2866451"/>
          </a:xfrm>
          <a:prstGeom prst="rect">
            <a:avLst/>
          </a:prstGeom>
          <a:ln w="12700">
            <a:miter lim="400000"/>
          </a:ln>
        </p:spPr>
      </p:pic>
      <p:pic>
        <p:nvPicPr>
          <p:cNvPr id="255" name="Screenshot 2018-11-28 at 17.19.30.png" descr="Screenshot 2018-11-28 at 17.19.30.png"/>
          <p:cNvPicPr>
            <a:picLocks noChangeAspect="1"/>
          </p:cNvPicPr>
          <p:nvPr/>
        </p:nvPicPr>
        <p:blipFill>
          <a:blip r:embed="rId5">
            <a:extLst/>
          </a:blip>
          <a:stretch>
            <a:fillRect/>
          </a:stretch>
        </p:blipFill>
        <p:spPr>
          <a:xfrm>
            <a:off x="4721919" y="7235989"/>
            <a:ext cx="4224264" cy="2332946"/>
          </a:xfrm>
          <a:prstGeom prst="rect">
            <a:avLst/>
          </a:prstGeom>
          <a:ln w="12700">
            <a:miter lim="400000"/>
          </a:ln>
        </p:spPr>
      </p:pic>
      <p:pic>
        <p:nvPicPr>
          <p:cNvPr id="256" name="Screenshot 2018-11-28 at 17.20.50.png" descr="Screenshot 2018-11-28 at 17.20.50.png"/>
          <p:cNvPicPr>
            <a:picLocks noChangeAspect="1"/>
          </p:cNvPicPr>
          <p:nvPr/>
        </p:nvPicPr>
        <p:blipFill>
          <a:blip r:embed="rId6">
            <a:extLst/>
          </a:blip>
          <a:stretch>
            <a:fillRect/>
          </a:stretch>
        </p:blipFill>
        <p:spPr>
          <a:xfrm>
            <a:off x="3966485" y="1723798"/>
            <a:ext cx="3098801" cy="2527301"/>
          </a:xfrm>
          <a:prstGeom prst="rect">
            <a:avLst/>
          </a:prstGeom>
          <a:ln w="12700">
            <a:miter lim="400000"/>
          </a:ln>
        </p:spPr>
      </p:pic>
      <p:pic>
        <p:nvPicPr>
          <p:cNvPr id="257" name="Screenshot 2018-11-28 at 17.22.10.png" descr="Screenshot 2018-11-28 at 17.22.10.png"/>
          <p:cNvPicPr>
            <a:picLocks noChangeAspect="1"/>
          </p:cNvPicPr>
          <p:nvPr/>
        </p:nvPicPr>
        <p:blipFill>
          <a:blip r:embed="rId7">
            <a:extLst/>
          </a:blip>
          <a:stretch>
            <a:fillRect/>
          </a:stretch>
        </p:blipFill>
        <p:spPr>
          <a:xfrm>
            <a:off x="8970422" y="7222470"/>
            <a:ext cx="2680406" cy="2332946"/>
          </a:xfrm>
          <a:prstGeom prst="rect">
            <a:avLst/>
          </a:prstGeom>
          <a:ln w="12700">
            <a:miter lim="400000"/>
          </a:ln>
        </p:spPr>
      </p:pic>
      <p:pic>
        <p:nvPicPr>
          <p:cNvPr id="258" name="Screenshot 2018-11-28 at 17.24.42.png" descr="Screenshot 2018-11-28 at 17.24.42.png"/>
          <p:cNvPicPr>
            <a:picLocks noChangeAspect="1"/>
          </p:cNvPicPr>
          <p:nvPr/>
        </p:nvPicPr>
        <p:blipFill>
          <a:blip r:embed="rId8">
            <a:extLst/>
          </a:blip>
          <a:stretch>
            <a:fillRect/>
          </a:stretch>
        </p:blipFill>
        <p:spPr>
          <a:xfrm>
            <a:off x="3801143" y="4302769"/>
            <a:ext cx="3321336" cy="2855393"/>
          </a:xfrm>
          <a:prstGeom prst="rect">
            <a:avLst/>
          </a:prstGeom>
          <a:ln w="12700">
            <a:miter lim="400000"/>
          </a:ln>
        </p:spPr>
      </p:pic>
      <p:pic>
        <p:nvPicPr>
          <p:cNvPr id="259" name="Screenshot 2018-11-28 at 17.25.38.png" descr="Screenshot 2018-11-28 at 17.25.38.png"/>
          <p:cNvPicPr>
            <a:picLocks noChangeAspect="1"/>
          </p:cNvPicPr>
          <p:nvPr/>
        </p:nvPicPr>
        <p:blipFill>
          <a:blip r:embed="rId9">
            <a:extLst/>
          </a:blip>
          <a:stretch>
            <a:fillRect/>
          </a:stretch>
        </p:blipFill>
        <p:spPr>
          <a:xfrm>
            <a:off x="7176049" y="4289250"/>
            <a:ext cx="5107981" cy="2855393"/>
          </a:xfrm>
          <a:prstGeom prst="rect">
            <a:avLst/>
          </a:prstGeom>
          <a:ln w="12700">
            <a:miter lim="400000"/>
          </a:ln>
        </p:spPr>
      </p:pic>
      <p:pic>
        <p:nvPicPr>
          <p:cNvPr id="260" name="Screenshot 2018-11-28 at 17.21.24.png" descr="Screenshot 2018-11-28 at 17.21.24.png"/>
          <p:cNvPicPr>
            <a:picLocks noChangeAspect="1"/>
          </p:cNvPicPr>
          <p:nvPr/>
        </p:nvPicPr>
        <p:blipFill>
          <a:blip r:embed="rId10">
            <a:extLst/>
          </a:blip>
          <a:stretch>
            <a:fillRect/>
          </a:stretch>
        </p:blipFill>
        <p:spPr>
          <a:xfrm>
            <a:off x="7121098" y="1720299"/>
            <a:ext cx="3517929" cy="2514285"/>
          </a:xfrm>
          <a:prstGeom prst="rect">
            <a:avLst/>
          </a:prstGeom>
          <a:ln w="12700">
            <a:miter lim="400000"/>
          </a:ln>
        </p:spPr>
      </p:pic>
      <p:sp>
        <p:nvSpPr>
          <p:cNvPr id="261" name="straight tracks (MIPs)"/>
          <p:cNvSpPr txBox="1"/>
          <p:nvPr/>
        </p:nvSpPr>
        <p:spPr>
          <a:xfrm>
            <a:off x="387835" y="7263223"/>
            <a:ext cx="2903526"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straight tracks (MIPs)</a:t>
            </a:r>
          </a:p>
        </p:txBody>
      </p:sp>
      <p:sp>
        <p:nvSpPr>
          <p:cNvPr id="262" name="showers (HADR)"/>
          <p:cNvSpPr txBox="1"/>
          <p:nvPr/>
        </p:nvSpPr>
        <p:spPr>
          <a:xfrm>
            <a:off x="329166" y="4302769"/>
            <a:ext cx="2293926"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showers (HADR)</a:t>
            </a:r>
          </a:p>
        </p:txBody>
      </p:sp>
      <p:sp>
        <p:nvSpPr>
          <p:cNvPr id="263" name="more than 400 k cosmic events collected"/>
          <p:cNvSpPr txBox="1"/>
          <p:nvPr/>
        </p:nvSpPr>
        <p:spPr>
          <a:xfrm>
            <a:off x="1485849" y="1044908"/>
            <a:ext cx="5652821" cy="520701"/>
          </a:xfrm>
          <a:prstGeom prst="rect">
            <a:avLst/>
          </a:prstGeom>
          <a:solidFill>
            <a:schemeClr val="accent1">
              <a:satOff val="-3355"/>
              <a:lumOff val="26614"/>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more than 400 k cosmic events collected</a:t>
            </a:r>
          </a:p>
        </p:txBody>
      </p:sp>
      <p:sp>
        <p:nvSpPr>
          <p:cNvPr id="264" name="HV: data taking settings"/>
          <p:cNvSpPr txBox="1"/>
          <p:nvPr/>
        </p:nvSpPr>
        <p:spPr>
          <a:xfrm>
            <a:off x="9531386" y="1055914"/>
            <a:ext cx="3336342"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HV: data taking settings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Crossing muons"/>
          <p:cNvSpPr/>
          <p:nvPr>
            <p:ph type="title"/>
          </p:nvPr>
        </p:nvSpPr>
        <p:spPr>
          <a:prstGeom prst="rect">
            <a:avLst/>
          </a:prstGeom>
        </p:spPr>
        <p:txBody>
          <a:bodyPr/>
          <a:lstStyle/>
          <a:p>
            <a:pPr/>
            <a:r>
              <a:t>Crossing muons</a:t>
            </a:r>
          </a:p>
        </p:txBody>
      </p:sp>
      <p:sp>
        <p:nvSpPr>
          <p:cNvPr id="26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8" name="Crossing muons (MIPs): easy to reconstruct in 3D and deposits a know amount of charge of ~10 fC/cm in liquid argon (at 500 V/cm and w/o attenuation due to drift)…"/>
          <p:cNvSpPr txBox="1"/>
          <p:nvPr/>
        </p:nvSpPr>
        <p:spPr>
          <a:xfrm>
            <a:off x="242252" y="5509731"/>
            <a:ext cx="12520296" cy="161639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latin typeface="Helvetica Neue Light"/>
                <a:ea typeface="Helvetica Neue Light"/>
                <a:cs typeface="Helvetica Neue Light"/>
                <a:sym typeface="Helvetica Neue Light"/>
              </a:defRPr>
            </a:pPr>
            <a:r>
              <a:t>Crossing muons (MIPs): easy to reconstruct in 3D and deposits a know amount of charge of ~10 fC/cm in liquid argon </a:t>
            </a:r>
            <a:r>
              <a:rPr sz="1700"/>
              <a:t>(at 500 V/cm and w/o attenuation due to drift)</a:t>
            </a:r>
            <a:endParaRPr sz="1700"/>
          </a:p>
          <a:p>
            <a:pPr>
              <a:defRPr sz="2500">
                <a:latin typeface="Helvetica Neue Light"/>
                <a:ea typeface="Helvetica Neue Light"/>
                <a:cs typeface="Helvetica Neue Light"/>
                <a:sym typeface="Helvetica Neue Light"/>
              </a:defRPr>
            </a:pPr>
            <a:r>
              <a:t>=&gt;characterise the TPC in terms of amplification (effective gain), LAr purity, charge sharing between views,..</a:t>
            </a:r>
          </a:p>
        </p:txBody>
      </p:sp>
      <p:pic>
        <p:nvPicPr>
          <p:cNvPr id="269" name="Screen Shot 2018-05-28 at 16.39.46.png" descr="Screen Shot 2018-05-28 at 16.39.46.png"/>
          <p:cNvPicPr>
            <a:picLocks noChangeAspect="1"/>
          </p:cNvPicPr>
          <p:nvPr/>
        </p:nvPicPr>
        <p:blipFill>
          <a:blip r:embed="rId2">
            <a:extLst/>
          </a:blip>
          <a:stretch>
            <a:fillRect/>
          </a:stretch>
        </p:blipFill>
        <p:spPr>
          <a:xfrm>
            <a:off x="-266409" y="1152237"/>
            <a:ext cx="13004801" cy="4268752"/>
          </a:xfrm>
          <a:prstGeom prst="rect">
            <a:avLst/>
          </a:prstGeom>
          <a:ln w="12700">
            <a:miter lim="400000"/>
          </a:ln>
        </p:spPr>
      </p:pic>
      <p:pic>
        <p:nvPicPr>
          <p:cNvPr id="270" name="Image" descr="Image"/>
          <p:cNvPicPr>
            <a:picLocks noChangeAspect="1"/>
          </p:cNvPicPr>
          <p:nvPr/>
        </p:nvPicPr>
        <p:blipFill>
          <a:blip r:embed="rId3">
            <a:extLst/>
          </a:blip>
          <a:stretch>
            <a:fillRect/>
          </a:stretch>
        </p:blipFill>
        <p:spPr>
          <a:xfrm>
            <a:off x="369580" y="8439299"/>
            <a:ext cx="11192177" cy="688609"/>
          </a:xfrm>
          <a:prstGeom prst="rect">
            <a:avLst/>
          </a:prstGeom>
          <a:ln w="12700">
            <a:miter lim="400000"/>
          </a:ln>
        </p:spPr>
      </p:pic>
      <p:sp>
        <p:nvSpPr>
          <p:cNvPr id="271" name="charge sharing between views…"/>
          <p:cNvSpPr txBox="1"/>
          <p:nvPr/>
        </p:nvSpPr>
        <p:spPr>
          <a:xfrm>
            <a:off x="2227120" y="7355437"/>
            <a:ext cx="3492755" cy="716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2000">
                <a:latin typeface="Helvetica Neue Light"/>
                <a:ea typeface="Helvetica Neue Light"/>
                <a:cs typeface="Helvetica Neue Light"/>
                <a:sym typeface="Helvetica Neue Light"/>
              </a:defRPr>
            </a:pPr>
            <a:r>
              <a:t>charge sharing between views</a:t>
            </a:r>
          </a:p>
          <a:p>
            <a:pPr algn="ctr">
              <a:defRPr b="1" sz="2000">
                <a:solidFill>
                  <a:schemeClr val="accent2">
                    <a:hueOff val="-2473792"/>
                    <a:satOff val="-50209"/>
                    <a:lumOff val="23543"/>
                  </a:schemeClr>
                </a:solidFill>
                <a:latin typeface="Helvetica Neue"/>
                <a:ea typeface="Helvetica Neue"/>
                <a:cs typeface="Helvetica Neue"/>
                <a:sym typeface="Helvetica Neue"/>
              </a:defRPr>
            </a:pPr>
            <a:r>
              <a:t>50% charge sharing</a:t>
            </a:r>
          </a:p>
        </p:txBody>
      </p:sp>
      <p:sp>
        <p:nvSpPr>
          <p:cNvPr id="272" name="Rectangle"/>
          <p:cNvSpPr/>
          <p:nvPr/>
        </p:nvSpPr>
        <p:spPr>
          <a:xfrm>
            <a:off x="4852336" y="8438667"/>
            <a:ext cx="4562684" cy="749399"/>
          </a:xfrm>
          <a:prstGeom prst="rect">
            <a:avLst/>
          </a:prstGeom>
          <a:ln w="25400">
            <a:solidFill>
              <a:srgbClr val="85888D"/>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3" name="effective gain…"/>
          <p:cNvSpPr txBox="1"/>
          <p:nvPr/>
        </p:nvSpPr>
        <p:spPr>
          <a:xfrm>
            <a:off x="6454416" y="7349087"/>
            <a:ext cx="1804417" cy="7292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b="1" sz="2000">
                <a:latin typeface="Helvetica Neue"/>
                <a:ea typeface="Helvetica Neue"/>
                <a:cs typeface="Helvetica Neue"/>
                <a:sym typeface="Helvetica Neue"/>
              </a:defRPr>
            </a:pPr>
            <a:r>
              <a:t>effective gain</a:t>
            </a:r>
          </a:p>
          <a:p>
            <a:pPr algn="ctr">
              <a:defRPr b="1" sz="2000">
                <a:latin typeface="Helvetica Neue"/>
                <a:ea typeface="Helvetica Neue"/>
                <a:cs typeface="Helvetica Neue"/>
                <a:sym typeface="Helvetica Neue"/>
              </a:defRPr>
            </a:pPr>
            <a:r>
              <a:t>goal 20</a:t>
            </a:r>
          </a:p>
        </p:txBody>
      </p:sp>
      <p:sp>
        <p:nvSpPr>
          <p:cNvPr id="274" name="Rectangle"/>
          <p:cNvSpPr/>
          <p:nvPr/>
        </p:nvSpPr>
        <p:spPr>
          <a:xfrm>
            <a:off x="9720512" y="8418023"/>
            <a:ext cx="1996101" cy="758961"/>
          </a:xfrm>
          <a:prstGeom prst="rect">
            <a:avLst/>
          </a:prstGeom>
          <a:ln w="25400">
            <a:solidFill>
              <a:srgbClr val="85888D"/>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5" name="10 fC/cm (at 500 V/cm drift)"/>
          <p:cNvSpPr txBox="1"/>
          <p:nvPr/>
        </p:nvSpPr>
        <p:spPr>
          <a:xfrm>
            <a:off x="9502905" y="7682505"/>
            <a:ext cx="3598438" cy="4117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10 fC/cm</a:t>
            </a:r>
            <a:r>
              <a:t> (at 500 V/cm drift)</a:t>
            </a:r>
          </a:p>
        </p:txBody>
      </p:sp>
      <p:sp>
        <p:nvSpPr>
          <p:cNvPr id="276" name="Rectangle"/>
          <p:cNvSpPr/>
          <p:nvPr/>
        </p:nvSpPr>
        <p:spPr>
          <a:xfrm>
            <a:off x="2475245" y="8418023"/>
            <a:ext cx="2061757" cy="792844"/>
          </a:xfrm>
          <a:prstGeom prst="rect">
            <a:avLst/>
          </a:prstGeom>
          <a:ln w="25400">
            <a:solidFill>
              <a:srgbClr val="85888D"/>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7" name="Rectangle"/>
          <p:cNvSpPr/>
          <p:nvPr/>
        </p:nvSpPr>
        <p:spPr>
          <a:xfrm>
            <a:off x="338175" y="8406941"/>
            <a:ext cx="1865314" cy="792844"/>
          </a:xfrm>
          <a:prstGeom prst="rect">
            <a:avLst/>
          </a:prstGeom>
          <a:ln w="25400">
            <a:solidFill>
              <a:srgbClr val="85888D"/>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8" name="The signal…"/>
          <p:cNvSpPr txBox="1"/>
          <p:nvPr/>
        </p:nvSpPr>
        <p:spPr>
          <a:xfrm>
            <a:off x="371370" y="7214865"/>
            <a:ext cx="1798924" cy="10086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latin typeface="Helvetica Neue Light"/>
                <a:ea typeface="Helvetica Neue Light"/>
                <a:cs typeface="Helvetica Neue Light"/>
                <a:sym typeface="Helvetica Neue Light"/>
              </a:defRPr>
            </a:pPr>
            <a:r>
              <a:t>The signal</a:t>
            </a:r>
          </a:p>
          <a:p>
            <a:pPr>
              <a:defRPr sz="2000">
                <a:latin typeface="Helvetica Neue Light"/>
                <a:ea typeface="Helvetica Neue Light"/>
                <a:cs typeface="Helvetica Neue Light"/>
                <a:sym typeface="Helvetica Neue Light"/>
              </a:defRPr>
            </a:pPr>
            <a:r>
              <a:t>measured on one view</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Charge sharing between views"/>
          <p:cNvSpPr/>
          <p:nvPr>
            <p:ph type="title"/>
          </p:nvPr>
        </p:nvSpPr>
        <p:spPr>
          <a:prstGeom prst="rect">
            <a:avLst/>
          </a:prstGeom>
        </p:spPr>
        <p:txBody>
          <a:bodyPr/>
          <a:lstStyle/>
          <a:p>
            <a:pPr/>
            <a:r>
              <a:t>Charge sharing between views</a:t>
            </a:r>
          </a:p>
        </p:txBody>
      </p:sp>
      <p:sp>
        <p:nvSpPr>
          <p:cNvPr id="28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2" name="dqds_lifetime_corrected.pdf" descr="dqds_lifetime_corrected.pdf"/>
          <p:cNvPicPr>
            <a:picLocks noChangeAspect="1"/>
          </p:cNvPicPr>
          <p:nvPr/>
        </p:nvPicPr>
        <p:blipFill>
          <a:blip r:embed="rId2">
            <a:extLst/>
          </a:blip>
          <a:stretch>
            <a:fillRect/>
          </a:stretch>
        </p:blipFill>
        <p:spPr>
          <a:xfrm>
            <a:off x="373263" y="5975543"/>
            <a:ext cx="9222973" cy="3773774"/>
          </a:xfrm>
          <a:prstGeom prst="rect">
            <a:avLst/>
          </a:prstGeom>
          <a:ln w="12700">
            <a:miter lim="400000"/>
          </a:ln>
        </p:spPr>
      </p:pic>
      <p:pic>
        <p:nvPicPr>
          <p:cNvPr id="283" name="Screen Shot 2017-09-25 at 18.11.55.png" descr="Screen Shot 2017-09-25 at 18.11.55.png"/>
          <p:cNvPicPr>
            <a:picLocks noChangeAspect="1"/>
          </p:cNvPicPr>
          <p:nvPr/>
        </p:nvPicPr>
        <p:blipFill>
          <a:blip r:embed="rId3">
            <a:extLst/>
          </a:blip>
          <a:stretch>
            <a:fillRect/>
          </a:stretch>
        </p:blipFill>
        <p:spPr>
          <a:xfrm>
            <a:off x="6433003" y="945922"/>
            <a:ext cx="3828689" cy="1346697"/>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284" name="Screen Shot 2018-05-27 at 22.59.07.png" descr="Screen Shot 2018-05-27 at 22.59.07.png"/>
          <p:cNvPicPr>
            <a:picLocks noChangeAspect="1"/>
          </p:cNvPicPr>
          <p:nvPr/>
        </p:nvPicPr>
        <p:blipFill>
          <a:blip r:embed="rId4">
            <a:extLst/>
          </a:blip>
          <a:stretch>
            <a:fillRect/>
          </a:stretch>
        </p:blipFill>
        <p:spPr>
          <a:xfrm rot="5400000">
            <a:off x="9217107" y="4226764"/>
            <a:ext cx="5185341" cy="1300072"/>
          </a:xfrm>
          <a:prstGeom prst="rect">
            <a:avLst/>
          </a:prstGeom>
          <a:ln w="12700">
            <a:miter lim="400000"/>
          </a:ln>
        </p:spPr>
      </p:pic>
      <p:sp>
        <p:nvSpPr>
          <p:cNvPr id="285" name="ΔQ"/>
          <p:cNvSpPr txBox="1"/>
          <p:nvPr/>
        </p:nvSpPr>
        <p:spPr>
          <a:xfrm>
            <a:off x="11723703" y="5262054"/>
            <a:ext cx="563564"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chemeClr val="accent5">
                    <a:hueOff val="-444211"/>
                    <a:satOff val="-14915"/>
                    <a:lumOff val="22857"/>
                  </a:schemeClr>
                </a:solidFill>
                <a:latin typeface="Helvetica Neue Light"/>
                <a:ea typeface="Helvetica Neue Light"/>
                <a:cs typeface="Helvetica Neue Light"/>
                <a:sym typeface="Helvetica Neue Light"/>
              </a:defRPr>
            </a:lvl1pPr>
          </a:lstStyle>
          <a:p>
            <a:pPr/>
            <a:r>
              <a:t>ΔQ</a:t>
            </a:r>
          </a:p>
        </p:txBody>
      </p:sp>
      <p:sp>
        <p:nvSpPr>
          <p:cNvPr id="286" name="Δx"/>
          <p:cNvSpPr txBox="1"/>
          <p:nvPr/>
        </p:nvSpPr>
        <p:spPr>
          <a:xfrm>
            <a:off x="11688778" y="6035268"/>
            <a:ext cx="481014"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chemeClr val="accent3"/>
                </a:solidFill>
                <a:latin typeface="Helvetica Neue Light"/>
                <a:ea typeface="Helvetica Neue Light"/>
                <a:cs typeface="Helvetica Neue Light"/>
                <a:sym typeface="Helvetica Neue Light"/>
              </a:defRPr>
            </a:lvl1pPr>
          </a:lstStyle>
          <a:p>
            <a:pPr/>
            <a:r>
              <a:t>Δx</a:t>
            </a:r>
          </a:p>
        </p:txBody>
      </p:sp>
      <p:sp>
        <p:nvSpPr>
          <p:cNvPr id="287" name="example hits view 0"/>
          <p:cNvSpPr txBox="1"/>
          <p:nvPr/>
        </p:nvSpPr>
        <p:spPr>
          <a:xfrm>
            <a:off x="11059652" y="2016278"/>
            <a:ext cx="1891666" cy="3246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500">
                <a:solidFill>
                  <a:schemeClr val="accent5"/>
                </a:solidFill>
                <a:latin typeface="Helvetica Neue"/>
                <a:ea typeface="Helvetica Neue"/>
                <a:cs typeface="Helvetica Neue"/>
                <a:sym typeface="Helvetica Neue"/>
              </a:defRPr>
            </a:lvl1pPr>
          </a:lstStyle>
          <a:p>
            <a:pPr/>
            <a:r>
              <a:t>example hits view 0</a:t>
            </a:r>
          </a:p>
        </p:txBody>
      </p:sp>
      <p:sp>
        <p:nvSpPr>
          <p:cNvPr id="288" name="anode requirements:…"/>
          <p:cNvSpPr txBox="1"/>
          <p:nvPr/>
        </p:nvSpPr>
        <p:spPr>
          <a:xfrm>
            <a:off x="319337" y="1240867"/>
            <a:ext cx="5878834" cy="2493797"/>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latin typeface="Helvetica Neue Light"/>
                <a:ea typeface="Helvetica Neue Light"/>
                <a:cs typeface="Helvetica Neue Light"/>
                <a:sym typeface="Helvetica Neue Light"/>
              </a:defRPr>
            </a:pPr>
            <a:r>
              <a:t>anode requirements: </a:t>
            </a:r>
          </a:p>
          <a:p>
            <a:pPr marL="228600" indent="-228600">
              <a:buSzPct val="100000"/>
              <a:buChar char="•"/>
              <a:defRPr sz="2200">
                <a:latin typeface="Helvetica Neue Light"/>
                <a:ea typeface="Helvetica Neue Light"/>
                <a:cs typeface="Helvetica Neue Light"/>
                <a:sym typeface="Helvetica Neue Light"/>
              </a:defRPr>
            </a:pPr>
            <a:r>
              <a:t>low capacitance per unit length (&lt;2000 e- noise equivalent)</a:t>
            </a:r>
          </a:p>
          <a:p>
            <a:pPr marL="228600" indent="-228600">
              <a:buSzPct val="100000"/>
              <a:buChar char="•"/>
              <a:defRPr sz="2200">
                <a:latin typeface="Helvetica Neue Light"/>
                <a:ea typeface="Helvetica Neue Light"/>
                <a:cs typeface="Helvetica Neue Light"/>
                <a:sym typeface="Helvetica Neue Light"/>
              </a:defRPr>
            </a:pPr>
            <a:r>
              <a:t>50:50 charge sharing between the strips.</a:t>
            </a:r>
          </a:p>
          <a:p>
            <a:pPr>
              <a:defRPr sz="2200">
                <a:latin typeface="Helvetica Neue Light"/>
                <a:ea typeface="Helvetica Neue Light"/>
                <a:cs typeface="Helvetica Neue Light"/>
                <a:sym typeface="Helvetica Neue Light"/>
              </a:defRPr>
            </a:pPr>
            <a:r>
              <a:t>Tested at the cm strip scale </a:t>
            </a:r>
            <a:r>
              <a:rPr sz="1600"/>
              <a:t>(JINST 9 (2014) P03017)</a:t>
            </a:r>
          </a:p>
          <a:p>
            <a:pPr>
              <a:defRPr sz="2200" u="sng">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50:50 charge sharing demonstrated here on 3x1 m2 strips</a:t>
            </a:r>
          </a:p>
        </p:txBody>
      </p:sp>
      <p:sp>
        <p:nvSpPr>
          <p:cNvPr id="289" name="From 3D reconstructed tracks:…"/>
          <p:cNvSpPr txBox="1"/>
          <p:nvPr/>
        </p:nvSpPr>
        <p:spPr>
          <a:xfrm>
            <a:off x="493598" y="5071554"/>
            <a:ext cx="4952683" cy="854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latin typeface="Helvetica Neue Light"/>
                <a:ea typeface="Helvetica Neue Light"/>
                <a:cs typeface="Helvetica Neue Light"/>
                <a:sym typeface="Helvetica Neue Light"/>
              </a:defRPr>
            </a:pPr>
            <a:r>
              <a:t>From 3D reconstructed tracks:</a:t>
            </a:r>
          </a:p>
          <a:p>
            <a:pPr>
              <a:defRPr sz="2500">
                <a:latin typeface="Helvetica Neue Light"/>
                <a:ea typeface="Helvetica Neue Light"/>
                <a:cs typeface="Helvetica Neue Light"/>
                <a:sym typeface="Helvetica Neue Light"/>
              </a:defRPr>
            </a:pPr>
            <a:r>
              <a:t>calculate the ΔQ/Δx per view</a:t>
            </a:r>
          </a:p>
        </p:txBody>
      </p:sp>
      <p:sp>
        <p:nvSpPr>
          <p:cNvPr id="290" name="Rectangle"/>
          <p:cNvSpPr/>
          <p:nvPr/>
        </p:nvSpPr>
        <p:spPr>
          <a:xfrm>
            <a:off x="342900" y="6146800"/>
            <a:ext cx="4609555" cy="3554215"/>
          </a:xfrm>
          <a:prstGeom prst="rect">
            <a:avLst/>
          </a:prstGeom>
          <a:solidFill>
            <a:schemeClr val="accent1">
              <a:satOff val="-3355"/>
              <a:lumOff val="26614"/>
              <a:alpha val="8599"/>
            </a:schemeClr>
          </a:solidFill>
          <a:ln w="12700">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1" name="Rectangle"/>
          <p:cNvSpPr/>
          <p:nvPr/>
        </p:nvSpPr>
        <p:spPr>
          <a:xfrm>
            <a:off x="4965700" y="6121400"/>
            <a:ext cx="4609555" cy="3554215"/>
          </a:xfrm>
          <a:prstGeom prst="rect">
            <a:avLst/>
          </a:prstGeom>
          <a:solidFill>
            <a:schemeClr val="accent5">
              <a:alpha val="8599"/>
            </a:schemeClr>
          </a:solidFill>
          <a:ln w="12700">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292" name="Screen Shot 2018-05-28 at 00.31.09.png" descr="Screen Shot 2018-05-28 at 00.31.09.png"/>
          <p:cNvPicPr>
            <a:picLocks noChangeAspect="1"/>
          </p:cNvPicPr>
          <p:nvPr/>
        </p:nvPicPr>
        <p:blipFill>
          <a:blip r:embed="rId5">
            <a:extLst/>
          </a:blip>
          <a:stretch>
            <a:fillRect/>
          </a:stretch>
        </p:blipFill>
        <p:spPr>
          <a:xfrm>
            <a:off x="6471721" y="2326472"/>
            <a:ext cx="4516070" cy="3773774"/>
          </a:xfrm>
          <a:prstGeom prst="rect">
            <a:avLst/>
          </a:prstGeom>
          <a:ln w="12700">
            <a:miter lim="400000"/>
          </a:ln>
        </p:spPr>
      </p:pic>
      <p:sp>
        <p:nvSpPr>
          <p:cNvPr id="293" name="hits view 0"/>
          <p:cNvSpPr txBox="1"/>
          <p:nvPr/>
        </p:nvSpPr>
        <p:spPr>
          <a:xfrm>
            <a:off x="8980998" y="4829481"/>
            <a:ext cx="1707516"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chemeClr val="accent1">
                    <a:satOff val="-3355"/>
                    <a:lumOff val="26614"/>
                  </a:schemeClr>
                </a:solidFill>
                <a:latin typeface="Helvetica Neue"/>
                <a:ea typeface="Helvetica Neue"/>
                <a:cs typeface="Helvetica Neue"/>
                <a:sym typeface="Helvetica Neue"/>
              </a:defRPr>
            </a:lvl1pPr>
          </a:lstStyle>
          <a:p>
            <a:pPr/>
            <a:r>
              <a:t>hits view 0</a:t>
            </a:r>
          </a:p>
        </p:txBody>
      </p:sp>
      <p:sp>
        <p:nvSpPr>
          <p:cNvPr id="294" name="hits view 1"/>
          <p:cNvSpPr txBox="1"/>
          <p:nvPr/>
        </p:nvSpPr>
        <p:spPr>
          <a:xfrm>
            <a:off x="8980998" y="5262054"/>
            <a:ext cx="1707516"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chemeClr val="accent5"/>
                </a:solidFill>
                <a:latin typeface="Helvetica Neue"/>
                <a:ea typeface="Helvetica Neue"/>
                <a:cs typeface="Helvetica Neue"/>
                <a:sym typeface="Helvetica Neue"/>
              </a:defRPr>
            </a:lvl1pPr>
          </a:lstStyle>
          <a:p>
            <a:pPr/>
            <a:r>
              <a:t>hits view 1</a:t>
            </a:r>
          </a:p>
        </p:txBody>
      </p:sp>
      <p:sp>
        <p:nvSpPr>
          <p:cNvPr id="295" name="JINST 9 (2014) P03017"/>
          <p:cNvSpPr txBox="1"/>
          <p:nvPr/>
        </p:nvSpPr>
        <p:spPr>
          <a:xfrm>
            <a:off x="8833561" y="928877"/>
            <a:ext cx="1403859" cy="2504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000">
                <a:latin typeface="Helvetica Neue"/>
                <a:ea typeface="Helvetica Neue"/>
                <a:cs typeface="Helvetica Neue"/>
                <a:sym typeface="Helvetica Neue"/>
              </a:defRPr>
            </a:lvl1pPr>
          </a:lstStyle>
          <a:p>
            <a:pPr/>
            <a:r>
              <a:t>JINST 9 (2014) P03017</a:t>
            </a:r>
          </a:p>
        </p:txBody>
      </p:sp>
      <p:sp>
        <p:nvSpPr>
          <p:cNvPr id="296" name="Line"/>
          <p:cNvSpPr/>
          <p:nvPr/>
        </p:nvSpPr>
        <p:spPr>
          <a:xfrm flipV="1">
            <a:off x="11664949" y="5991116"/>
            <a:ext cx="32694" cy="536296"/>
          </a:xfrm>
          <a:prstGeom prst="line">
            <a:avLst/>
          </a:prstGeom>
          <a:ln w="25400">
            <a:solidFill>
              <a:schemeClr val="accent3">
                <a:satOff val="18648"/>
                <a:lumOff val="5971"/>
              </a:schemeClr>
            </a:solidFill>
            <a:miter lim="400000"/>
            <a:headEnd type="triangle"/>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7" name="Rounded Rectangle"/>
          <p:cNvSpPr/>
          <p:nvPr/>
        </p:nvSpPr>
        <p:spPr>
          <a:xfrm>
            <a:off x="6746712" y="8089900"/>
            <a:ext cx="2022575" cy="494574"/>
          </a:xfrm>
          <a:prstGeom prst="roundRect">
            <a:avLst>
              <a:gd name="adj" fmla="val 38518"/>
            </a:avLst>
          </a:prstGeom>
          <a:ln w="25400">
            <a:solidFill>
              <a:srgbClr val="000000"/>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8" name="Rounded Rectangle"/>
          <p:cNvSpPr/>
          <p:nvPr/>
        </p:nvSpPr>
        <p:spPr>
          <a:xfrm>
            <a:off x="2200112" y="8089900"/>
            <a:ext cx="2022575" cy="494574"/>
          </a:xfrm>
          <a:prstGeom prst="roundRect">
            <a:avLst>
              <a:gd name="adj" fmla="val 38518"/>
            </a:avLst>
          </a:prstGeom>
          <a:ln w="25400">
            <a:solidFill>
              <a:srgbClr val="000000"/>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9" name="charge is equally shared between views"/>
          <p:cNvSpPr txBox="1"/>
          <p:nvPr/>
        </p:nvSpPr>
        <p:spPr>
          <a:xfrm>
            <a:off x="10020236" y="7887590"/>
            <a:ext cx="2202183" cy="1084465"/>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100">
                <a:latin typeface="Helvetica Neue"/>
                <a:ea typeface="Helvetica Neue"/>
                <a:cs typeface="Helvetica Neue"/>
                <a:sym typeface="Helvetica Neue"/>
              </a:defRPr>
            </a:lvl1pPr>
          </a:lstStyle>
          <a:p>
            <a:pPr/>
            <a:r>
              <a:t>charge is equally shared between views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Liquid Argon Purity"/>
          <p:cNvSpPr/>
          <p:nvPr>
            <p:ph type="title"/>
          </p:nvPr>
        </p:nvSpPr>
        <p:spPr>
          <a:prstGeom prst="rect">
            <a:avLst/>
          </a:prstGeom>
        </p:spPr>
        <p:txBody>
          <a:bodyPr/>
          <a:lstStyle/>
          <a:p>
            <a:pPr/>
            <a:r>
              <a:t>Liquid Argon Purity</a:t>
            </a:r>
          </a:p>
        </p:txBody>
      </p:sp>
      <p:sp>
        <p:nvSpPr>
          <p:cNvPr id="30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dqds_drift_fit-2.pdf" descr="dqds_drift_fit-2.pdf"/>
          <p:cNvPicPr>
            <a:picLocks noChangeAspect="1"/>
          </p:cNvPicPr>
          <p:nvPr/>
        </p:nvPicPr>
        <p:blipFill>
          <a:blip r:embed="rId2">
            <a:extLst/>
          </a:blip>
          <a:stretch>
            <a:fillRect/>
          </a:stretch>
        </p:blipFill>
        <p:spPr>
          <a:xfrm>
            <a:off x="394611" y="5281765"/>
            <a:ext cx="11961578" cy="4092676"/>
          </a:xfrm>
          <a:prstGeom prst="rect">
            <a:avLst/>
          </a:prstGeom>
          <a:ln w="12700">
            <a:miter lim="400000"/>
          </a:ln>
        </p:spPr>
      </p:pic>
      <p:pic>
        <p:nvPicPr>
          <p:cNvPr id="304" name="Screen Shot 2018-05-28 at 13.48.17.png" descr="Screen Shot 2018-05-28 at 13.48.17.png"/>
          <p:cNvPicPr>
            <a:picLocks noChangeAspect="1"/>
          </p:cNvPicPr>
          <p:nvPr/>
        </p:nvPicPr>
        <p:blipFill>
          <a:blip r:embed="rId3">
            <a:extLst/>
          </a:blip>
          <a:stretch>
            <a:fillRect/>
          </a:stretch>
        </p:blipFill>
        <p:spPr>
          <a:xfrm>
            <a:off x="150484" y="856476"/>
            <a:ext cx="8551028" cy="4025617"/>
          </a:xfrm>
          <a:prstGeom prst="rect">
            <a:avLst/>
          </a:prstGeom>
          <a:ln w="12700">
            <a:miter lim="400000"/>
          </a:ln>
        </p:spPr>
      </p:pic>
      <p:sp>
        <p:nvSpPr>
          <p:cNvPr id="305" name="Select tracks that cross the entire 1 m drift. Compute the dQ/dx as a function of drift."/>
          <p:cNvSpPr txBox="1"/>
          <p:nvPr/>
        </p:nvSpPr>
        <p:spPr>
          <a:xfrm>
            <a:off x="9005232" y="931704"/>
            <a:ext cx="3413711" cy="161639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500">
                <a:latin typeface="Helvetica Neue Light"/>
                <a:ea typeface="Helvetica Neue Light"/>
                <a:cs typeface="Helvetica Neue Light"/>
                <a:sym typeface="Helvetica Neue Light"/>
              </a:defRPr>
            </a:lvl1pPr>
          </a:lstStyle>
          <a:p>
            <a:pPr/>
            <a:r>
              <a:t>Select tracks that cross the entire 1 m drift. Compute the dQ/dx as a function of drift.</a:t>
            </a:r>
          </a:p>
        </p:txBody>
      </p:sp>
      <p:pic>
        <p:nvPicPr>
          <p:cNvPr id="306" name="Image" descr="Image"/>
          <p:cNvPicPr>
            <a:picLocks noChangeAspect="1"/>
          </p:cNvPicPr>
          <p:nvPr/>
        </p:nvPicPr>
        <p:blipFill>
          <a:blip r:embed="rId4">
            <a:extLst/>
          </a:blip>
          <a:stretch>
            <a:fillRect/>
          </a:stretch>
        </p:blipFill>
        <p:spPr>
          <a:xfrm>
            <a:off x="8800738" y="2930000"/>
            <a:ext cx="3822701" cy="546101"/>
          </a:xfrm>
          <a:prstGeom prst="rect">
            <a:avLst/>
          </a:prstGeom>
          <a:ln w="12700">
            <a:miter lim="400000"/>
          </a:ln>
        </p:spPr>
      </p:pic>
      <p:sp>
        <p:nvSpPr>
          <p:cNvPr id="307" name="electron lifetime of few milliseconds achieved"/>
          <p:cNvSpPr txBox="1"/>
          <p:nvPr/>
        </p:nvSpPr>
        <p:spPr>
          <a:xfrm>
            <a:off x="9091500" y="4400457"/>
            <a:ext cx="3732869" cy="854392"/>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indent="-228600">
              <a:buSzPct val="100000"/>
              <a:buChar char="✓"/>
              <a:defRPr sz="2500">
                <a:latin typeface="Helvetica Neue Light"/>
                <a:ea typeface="Helvetica Neue Light"/>
                <a:cs typeface="Helvetica Neue Light"/>
                <a:sym typeface="Helvetica Neue Light"/>
              </a:defRPr>
            </a:lvl1pPr>
          </a:lstStyle>
          <a:p>
            <a:pPr/>
            <a:r>
              <a:t>electron lifetime of few milliseconds achieved</a:t>
            </a:r>
          </a:p>
        </p:txBody>
      </p:sp>
      <p:sp>
        <p:nvSpPr>
          <p:cNvPr id="308" name="Line"/>
          <p:cNvSpPr/>
          <p:nvPr/>
        </p:nvSpPr>
        <p:spPr>
          <a:xfrm flipV="1">
            <a:off x="1359147" y="1158313"/>
            <a:ext cx="58789" cy="3421944"/>
          </a:xfrm>
          <a:prstGeom prst="line">
            <a:avLst/>
          </a:prstGeom>
          <a:ln w="25400">
            <a:solidFill>
              <a:srgbClr val="FFFFFF"/>
            </a:solidFill>
            <a:miter lim="400000"/>
            <a:headEnd type="triangle"/>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09" name="1 m"/>
          <p:cNvSpPr txBox="1"/>
          <p:nvPr/>
        </p:nvSpPr>
        <p:spPr>
          <a:xfrm>
            <a:off x="377666" y="2953654"/>
            <a:ext cx="643573"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FFFFFF"/>
                </a:solidFill>
                <a:latin typeface="Helvetica Neue Light"/>
                <a:ea typeface="Helvetica Neue Light"/>
                <a:cs typeface="Helvetica Neue Light"/>
                <a:sym typeface="Helvetica Neue Light"/>
              </a:defRPr>
            </a:lvl1pPr>
          </a:lstStyle>
          <a:p>
            <a:pPr/>
            <a:r>
              <a:t>1 m</a:t>
            </a:r>
          </a:p>
        </p:txBody>
      </p:sp>
      <p:sp>
        <p:nvSpPr>
          <p:cNvPr id="310" name="Line"/>
          <p:cNvSpPr/>
          <p:nvPr/>
        </p:nvSpPr>
        <p:spPr>
          <a:xfrm flipV="1">
            <a:off x="1292919" y="7164777"/>
            <a:ext cx="4692400" cy="23863"/>
          </a:xfrm>
          <a:prstGeom prst="line">
            <a:avLst/>
          </a:prstGeom>
          <a:ln w="38100">
            <a:solidFill>
              <a:srgbClr val="FFFFFF"/>
            </a:solidFill>
            <a:miter lim="400000"/>
            <a:headEnd type="triangle"/>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11" name="Line"/>
          <p:cNvSpPr/>
          <p:nvPr/>
        </p:nvSpPr>
        <p:spPr>
          <a:xfrm flipV="1">
            <a:off x="7312719" y="7190177"/>
            <a:ext cx="4692400" cy="23863"/>
          </a:xfrm>
          <a:prstGeom prst="line">
            <a:avLst/>
          </a:prstGeom>
          <a:ln w="38100">
            <a:solidFill>
              <a:srgbClr val="FFFFFF"/>
            </a:solidFill>
            <a:miter lim="400000"/>
            <a:headEnd type="triangle"/>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12" name="1 m"/>
          <p:cNvSpPr txBox="1"/>
          <p:nvPr/>
        </p:nvSpPr>
        <p:spPr>
          <a:xfrm>
            <a:off x="3108166" y="7195455"/>
            <a:ext cx="666751"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rgbClr val="FFFFFF"/>
                </a:solidFill>
                <a:latin typeface="Helvetica Neue"/>
                <a:ea typeface="Helvetica Neue"/>
                <a:cs typeface="Helvetica Neue"/>
                <a:sym typeface="Helvetica Neue"/>
              </a:defRPr>
            </a:lvl1pPr>
          </a:lstStyle>
          <a:p>
            <a:pPr/>
            <a:r>
              <a:t>1 m</a:t>
            </a:r>
          </a:p>
        </p:txBody>
      </p:sp>
      <p:sp>
        <p:nvSpPr>
          <p:cNvPr id="313" name="1 m"/>
          <p:cNvSpPr txBox="1"/>
          <p:nvPr/>
        </p:nvSpPr>
        <p:spPr>
          <a:xfrm>
            <a:off x="9115266" y="7208155"/>
            <a:ext cx="666751"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rgbClr val="FFFFFF"/>
                </a:solidFill>
                <a:latin typeface="Helvetica Neue"/>
                <a:ea typeface="Helvetica Neue"/>
                <a:cs typeface="Helvetica Neue"/>
                <a:sym typeface="Helvetica Neue"/>
              </a:defRPr>
            </a:lvl1pPr>
          </a:lstStyle>
          <a:p>
            <a:pPr/>
            <a:r>
              <a:t>1 m</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bothviews.png" descr="bothviews.png"/>
          <p:cNvPicPr>
            <a:picLocks noChangeAspect="1"/>
          </p:cNvPicPr>
          <p:nvPr/>
        </p:nvPicPr>
        <p:blipFill>
          <a:blip r:embed="rId2">
            <a:extLst/>
          </a:blip>
          <a:stretch>
            <a:fillRect/>
          </a:stretch>
        </p:blipFill>
        <p:spPr>
          <a:xfrm>
            <a:off x="49187" y="4116376"/>
            <a:ext cx="12549673" cy="3625676"/>
          </a:xfrm>
          <a:prstGeom prst="rect">
            <a:avLst/>
          </a:prstGeom>
          <a:ln w="12700">
            <a:miter lim="400000"/>
          </a:ln>
        </p:spPr>
      </p:pic>
      <p:sp>
        <p:nvSpPr>
          <p:cNvPr id="316" name="Charge collection - waveforms"/>
          <p:cNvSpPr txBox="1"/>
          <p:nvPr>
            <p:ph type="title"/>
          </p:nvPr>
        </p:nvSpPr>
        <p:spPr>
          <a:prstGeom prst="rect">
            <a:avLst/>
          </a:prstGeom>
        </p:spPr>
        <p:txBody>
          <a:bodyPr/>
          <a:lstStyle/>
          <a:p>
            <a:pPr/>
            <a:r>
              <a:t>Charge collection - waveforms</a:t>
            </a:r>
          </a:p>
        </p:txBody>
      </p:sp>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840-29-163.png" descr="840-29-163.png"/>
          <p:cNvPicPr>
            <a:picLocks noChangeAspect="1"/>
          </p:cNvPicPr>
          <p:nvPr/>
        </p:nvPicPr>
        <p:blipFill>
          <a:blip r:embed="rId3">
            <a:extLst/>
          </a:blip>
          <a:stretch>
            <a:fillRect/>
          </a:stretch>
        </p:blipFill>
        <p:spPr>
          <a:xfrm>
            <a:off x="722842" y="856476"/>
            <a:ext cx="10052540" cy="3317171"/>
          </a:xfrm>
          <a:prstGeom prst="rect">
            <a:avLst/>
          </a:prstGeom>
          <a:ln w="12700">
            <a:miter lim="400000"/>
          </a:ln>
        </p:spPr>
      </p:pic>
      <p:sp>
        <p:nvSpPr>
          <p:cNvPr id="319" name="similar amplitudes on both views: visual confirmation 50/50 charge sharing between views"/>
          <p:cNvSpPr txBox="1"/>
          <p:nvPr/>
        </p:nvSpPr>
        <p:spPr>
          <a:xfrm>
            <a:off x="215155" y="8504190"/>
            <a:ext cx="12549672"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indent="-228600">
              <a:buSzPct val="100000"/>
              <a:buChar char="•"/>
              <a:defRPr sz="2500">
                <a:latin typeface="+mj-lt"/>
                <a:ea typeface="+mj-ea"/>
                <a:cs typeface="+mj-cs"/>
                <a:sym typeface="Helvetica"/>
              </a:defRPr>
            </a:lvl1pPr>
          </a:lstStyle>
          <a:p>
            <a:pPr/>
            <a:r>
              <a:t>similar amplitudes on both views: visual confirmation 50/50 charge sharing between views</a:t>
            </a:r>
          </a:p>
        </p:txBody>
      </p:sp>
      <p:sp>
        <p:nvSpPr>
          <p:cNvPr id="320" name="Line"/>
          <p:cNvSpPr/>
          <p:nvPr/>
        </p:nvSpPr>
        <p:spPr>
          <a:xfrm flipH="1">
            <a:off x="3248998" y="3633527"/>
            <a:ext cx="1" cy="1350618"/>
          </a:xfrm>
          <a:prstGeom prst="line">
            <a:avLst/>
          </a:prstGeom>
          <a:ln w="114300">
            <a:solidFill>
              <a:srgbClr val="000000"/>
            </a:solidFill>
            <a:miter lim="400000"/>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21" name="Line"/>
          <p:cNvSpPr/>
          <p:nvPr/>
        </p:nvSpPr>
        <p:spPr>
          <a:xfrm>
            <a:off x="9212059" y="3653197"/>
            <a:ext cx="1" cy="1350618"/>
          </a:xfrm>
          <a:prstGeom prst="line">
            <a:avLst/>
          </a:prstGeom>
          <a:ln w="114300">
            <a:solidFill>
              <a:srgbClr val="000000"/>
            </a:solidFill>
            <a:miter lim="400000"/>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22" name="view 0"/>
          <p:cNvSpPr txBox="1"/>
          <p:nvPr/>
        </p:nvSpPr>
        <p:spPr>
          <a:xfrm>
            <a:off x="1791593" y="1750739"/>
            <a:ext cx="8342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atin typeface="+mj-lt"/>
                <a:ea typeface="+mj-ea"/>
                <a:cs typeface="+mj-cs"/>
                <a:sym typeface="Helvetica"/>
              </a:defRPr>
            </a:lvl1pPr>
          </a:lstStyle>
          <a:p>
            <a:pPr/>
            <a:r>
              <a:t>view 0</a:t>
            </a:r>
          </a:p>
        </p:txBody>
      </p:sp>
      <p:sp>
        <p:nvSpPr>
          <p:cNvPr id="323" name="view 1"/>
          <p:cNvSpPr txBox="1"/>
          <p:nvPr/>
        </p:nvSpPr>
        <p:spPr>
          <a:xfrm>
            <a:off x="8479130" y="1750739"/>
            <a:ext cx="8342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atin typeface="+mj-lt"/>
                <a:ea typeface="+mj-ea"/>
                <a:cs typeface="+mj-cs"/>
                <a:sym typeface="Helvetica"/>
              </a:defRPr>
            </a:lvl1pPr>
          </a:lstStyle>
          <a:p>
            <a:pPr/>
            <a:r>
              <a:t>view 1</a:t>
            </a:r>
          </a:p>
        </p:txBody>
      </p:sp>
      <p:sp>
        <p:nvSpPr>
          <p:cNvPr id="324" name="selected track crosses strips at phi~45°."/>
          <p:cNvSpPr txBox="1"/>
          <p:nvPr/>
        </p:nvSpPr>
        <p:spPr>
          <a:xfrm>
            <a:off x="10880962" y="1679521"/>
            <a:ext cx="1493125" cy="781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Helvetica Neue Light"/>
                <a:ea typeface="Helvetica Neue Light"/>
                <a:cs typeface="Helvetica Neue Light"/>
                <a:sym typeface="Helvetica Neue Light"/>
              </a:defRPr>
            </a:lvl1pPr>
          </a:lstStyle>
          <a:p>
            <a:pPr/>
            <a:r>
              <a:t>selected track crosses strips at phi~45°.</a:t>
            </a:r>
          </a:p>
        </p:txBody>
      </p:sp>
      <p:sp>
        <p:nvSpPr>
          <p:cNvPr id="325" name="Two views with similar unipolar response, signals well above the ambient noise."/>
          <p:cNvSpPr txBox="1"/>
          <p:nvPr/>
        </p:nvSpPr>
        <p:spPr>
          <a:xfrm>
            <a:off x="507457" y="7811994"/>
            <a:ext cx="11862576" cy="48260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defRPr sz="2500">
                <a:latin typeface="+mj-lt"/>
                <a:ea typeface="+mj-ea"/>
                <a:cs typeface="+mj-cs"/>
                <a:sym typeface="Helvetica"/>
              </a:defRPr>
            </a:pPr>
            <a:r>
              <a:t>Two views with </a:t>
            </a:r>
            <a:r>
              <a:rPr b="1"/>
              <a:t>similar</a:t>
            </a:r>
            <a:r>
              <a:t> </a:t>
            </a:r>
            <a:r>
              <a:rPr b="1"/>
              <a:t>unipolar response</a:t>
            </a:r>
            <a:r>
              <a:t>, signals well above the ambient noise.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Effective gain"/>
          <p:cNvSpPr txBox="1"/>
          <p:nvPr>
            <p:ph type="title"/>
          </p:nvPr>
        </p:nvSpPr>
        <p:spPr>
          <a:prstGeom prst="rect">
            <a:avLst/>
          </a:prstGeom>
        </p:spPr>
        <p:txBody>
          <a:bodyPr/>
          <a:lstStyle/>
          <a:p>
            <a:pPr/>
            <a:r>
              <a:t>Effective gain</a:t>
            </a:r>
          </a:p>
        </p:txBody>
      </p:sp>
      <p:sp>
        <p:nvSpPr>
          <p:cNvPr id="3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9" name="hvscan_dqds_view0.pdf" descr="hvscan_dqds_view0.pdf"/>
          <p:cNvPicPr>
            <a:picLocks noChangeAspect="1"/>
          </p:cNvPicPr>
          <p:nvPr/>
        </p:nvPicPr>
        <p:blipFill>
          <a:blip r:embed="rId2">
            <a:extLst/>
          </a:blip>
          <a:srcRect l="0" t="0" r="0" b="4283"/>
          <a:stretch>
            <a:fillRect/>
          </a:stretch>
        </p:blipFill>
        <p:spPr>
          <a:xfrm>
            <a:off x="107950" y="2284015"/>
            <a:ext cx="12093658" cy="5185579"/>
          </a:xfrm>
          <a:prstGeom prst="rect">
            <a:avLst/>
          </a:prstGeom>
          <a:ln w="12700">
            <a:miter lim="400000"/>
          </a:ln>
        </p:spPr>
      </p:pic>
      <p:sp>
        <p:nvSpPr>
          <p:cNvPr id="330" name="&lt;dQ/ds&gt;view0"/>
          <p:cNvSpPr txBox="1"/>
          <p:nvPr/>
        </p:nvSpPr>
        <p:spPr>
          <a:xfrm>
            <a:off x="2476789" y="3778249"/>
            <a:ext cx="188748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57200">
              <a:lnSpc>
                <a:spcPts val="6400"/>
              </a:lnSpc>
              <a:spcBef>
                <a:spcPts val="1200"/>
              </a:spcBef>
              <a:defRPr>
                <a:latin typeface="Gill Sans"/>
                <a:ea typeface="Gill Sans"/>
                <a:cs typeface="Gill Sans"/>
                <a:sym typeface="Gill Sans"/>
              </a:defRPr>
            </a:pPr>
            <a:r>
              <a:rPr b="1">
                <a:latin typeface="+mj-lt"/>
                <a:ea typeface="+mj-ea"/>
                <a:cs typeface="+mj-cs"/>
                <a:sym typeface="Helvetica"/>
              </a:rPr>
              <a:t>&lt;dQ/ds&gt;</a:t>
            </a:r>
            <a:r>
              <a:rPr b="1" baseline="-5999">
                <a:latin typeface="+mj-lt"/>
                <a:ea typeface="+mj-ea"/>
                <a:cs typeface="+mj-cs"/>
                <a:sym typeface="Helvetica"/>
              </a:rPr>
              <a:t>view0</a:t>
            </a:r>
          </a:p>
        </p:txBody>
      </p:sp>
      <p:pic>
        <p:nvPicPr>
          <p:cNvPr id="331" name="Image" descr="Image"/>
          <p:cNvPicPr>
            <a:picLocks noChangeAspect="1"/>
          </p:cNvPicPr>
          <p:nvPr/>
        </p:nvPicPr>
        <p:blipFill>
          <a:blip r:embed="rId3">
            <a:extLst/>
          </a:blip>
          <a:stretch>
            <a:fillRect/>
          </a:stretch>
        </p:blipFill>
        <p:spPr>
          <a:xfrm>
            <a:off x="369580" y="8439299"/>
            <a:ext cx="11192177" cy="688609"/>
          </a:xfrm>
          <a:prstGeom prst="rect">
            <a:avLst/>
          </a:prstGeom>
          <a:ln w="12700">
            <a:miter lim="400000"/>
          </a:ln>
        </p:spPr>
      </p:pic>
      <p:sp>
        <p:nvSpPr>
          <p:cNvPr id="332" name="charge sharing between views…"/>
          <p:cNvSpPr txBox="1"/>
          <p:nvPr/>
        </p:nvSpPr>
        <p:spPr>
          <a:xfrm>
            <a:off x="2138220" y="7506965"/>
            <a:ext cx="3492755" cy="716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2000">
                <a:latin typeface="Helvetica Neue Light"/>
                <a:ea typeface="Helvetica Neue Light"/>
                <a:cs typeface="Helvetica Neue Light"/>
                <a:sym typeface="Helvetica Neue Light"/>
              </a:defRPr>
            </a:pPr>
            <a:r>
              <a:t>charge sharing between views</a:t>
            </a:r>
          </a:p>
          <a:p>
            <a:pPr algn="ctr">
              <a:defRPr b="1" sz="2000">
                <a:solidFill>
                  <a:schemeClr val="accent2">
                    <a:hueOff val="-2473792"/>
                    <a:satOff val="-50209"/>
                    <a:lumOff val="23543"/>
                  </a:schemeClr>
                </a:solidFill>
                <a:latin typeface="Helvetica Neue"/>
                <a:ea typeface="Helvetica Neue"/>
                <a:cs typeface="Helvetica Neue"/>
                <a:sym typeface="Helvetica Neue"/>
              </a:defRPr>
            </a:pPr>
            <a:r>
              <a:t>50% charge sharing</a:t>
            </a:r>
          </a:p>
        </p:txBody>
      </p:sp>
      <p:sp>
        <p:nvSpPr>
          <p:cNvPr id="333" name="Rectangle"/>
          <p:cNvSpPr/>
          <p:nvPr/>
        </p:nvSpPr>
        <p:spPr>
          <a:xfrm>
            <a:off x="4852336" y="8438667"/>
            <a:ext cx="4562684" cy="749399"/>
          </a:xfrm>
          <a:prstGeom prst="rect">
            <a:avLst/>
          </a:prstGeom>
          <a:ln w="25400">
            <a:solidFill>
              <a:srgbClr val="85888D"/>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4" name="effective gain…"/>
          <p:cNvSpPr txBox="1"/>
          <p:nvPr/>
        </p:nvSpPr>
        <p:spPr>
          <a:xfrm>
            <a:off x="6454416" y="7632849"/>
            <a:ext cx="1804417" cy="7292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b="1" sz="2000">
                <a:latin typeface="Helvetica Neue"/>
                <a:ea typeface="Helvetica Neue"/>
                <a:cs typeface="Helvetica Neue"/>
                <a:sym typeface="Helvetica Neue"/>
              </a:defRPr>
            </a:pPr>
            <a:r>
              <a:t>effective gain</a:t>
            </a:r>
          </a:p>
          <a:p>
            <a:pPr algn="ctr">
              <a:defRPr b="1" sz="2000">
                <a:latin typeface="Helvetica Neue"/>
                <a:ea typeface="Helvetica Neue"/>
                <a:cs typeface="Helvetica Neue"/>
                <a:sym typeface="Helvetica Neue"/>
              </a:defRPr>
            </a:pPr>
            <a:r>
              <a:t>goal 20</a:t>
            </a:r>
          </a:p>
        </p:txBody>
      </p:sp>
      <p:sp>
        <p:nvSpPr>
          <p:cNvPr id="335" name="Rectangle"/>
          <p:cNvSpPr/>
          <p:nvPr/>
        </p:nvSpPr>
        <p:spPr>
          <a:xfrm>
            <a:off x="9720512" y="8418023"/>
            <a:ext cx="1996101" cy="758961"/>
          </a:xfrm>
          <a:prstGeom prst="rect">
            <a:avLst/>
          </a:prstGeom>
          <a:ln w="25400">
            <a:solidFill>
              <a:srgbClr val="85888D"/>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6" name="10 fC/cm (at 500 V/cm drift)"/>
          <p:cNvSpPr txBox="1"/>
          <p:nvPr/>
        </p:nvSpPr>
        <p:spPr>
          <a:xfrm>
            <a:off x="9350505" y="7731587"/>
            <a:ext cx="3598438" cy="4117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10 fC/cm</a:t>
            </a:r>
            <a:r>
              <a:t> (at 500 V/cm drift)</a:t>
            </a:r>
          </a:p>
        </p:txBody>
      </p:sp>
      <p:sp>
        <p:nvSpPr>
          <p:cNvPr id="337" name="Rectangle"/>
          <p:cNvSpPr/>
          <p:nvPr/>
        </p:nvSpPr>
        <p:spPr>
          <a:xfrm>
            <a:off x="2475245" y="8418023"/>
            <a:ext cx="2061757" cy="792844"/>
          </a:xfrm>
          <a:prstGeom prst="rect">
            <a:avLst/>
          </a:prstGeom>
          <a:ln w="25400">
            <a:solidFill>
              <a:srgbClr val="85888D"/>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8" name="Rectangle"/>
          <p:cNvSpPr/>
          <p:nvPr/>
        </p:nvSpPr>
        <p:spPr>
          <a:xfrm>
            <a:off x="338175" y="8406941"/>
            <a:ext cx="1865314" cy="792844"/>
          </a:xfrm>
          <a:prstGeom prst="rect">
            <a:avLst/>
          </a:prstGeom>
          <a:ln w="25400">
            <a:solidFill>
              <a:srgbClr val="85888D"/>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9" name="The signal…"/>
          <p:cNvSpPr txBox="1"/>
          <p:nvPr/>
        </p:nvSpPr>
        <p:spPr>
          <a:xfrm>
            <a:off x="371370" y="7214865"/>
            <a:ext cx="1798924" cy="10086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latin typeface="Helvetica Neue Light"/>
                <a:ea typeface="Helvetica Neue Light"/>
                <a:cs typeface="Helvetica Neue Light"/>
                <a:sym typeface="Helvetica Neue Light"/>
              </a:defRPr>
            </a:pPr>
            <a:r>
              <a:t>The signal</a:t>
            </a:r>
          </a:p>
          <a:p>
            <a:pPr>
              <a:defRPr sz="2000">
                <a:latin typeface="Helvetica Neue Light"/>
                <a:ea typeface="Helvetica Neue Light"/>
                <a:cs typeface="Helvetica Neue Light"/>
                <a:sym typeface="Helvetica Neue Light"/>
              </a:defRPr>
            </a:pPr>
            <a:r>
              <a:t>measured on one view</a:t>
            </a:r>
          </a:p>
        </p:txBody>
      </p:sp>
      <p:sp>
        <p:nvSpPr>
          <p:cNvPr id="340" name="increase of the mean and MP value of the dQ/dx distributions as a function of the LEM fields. 28 kV/cm of LEM field corresponds to an operation of the 3x1x1 TPC at Geff ≈3."/>
          <p:cNvSpPr txBox="1"/>
          <p:nvPr/>
        </p:nvSpPr>
        <p:spPr>
          <a:xfrm>
            <a:off x="836503" y="1169122"/>
            <a:ext cx="11732529" cy="1273491"/>
          </a:xfrm>
          <a:prstGeom prst="rect">
            <a:avLst/>
          </a:prstGeom>
          <a:ln w="38100">
            <a:solidFill>
              <a:schemeClr val="accent5"/>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latin typeface="Helvetica Neue Light"/>
                <a:ea typeface="Helvetica Neue Light"/>
                <a:cs typeface="Helvetica Neue Light"/>
                <a:sym typeface="Helvetica Neue Light"/>
              </a:defRPr>
            </a:pPr>
            <a:r>
              <a:t>increase of the mean and MP value of the dQ/dx distributions as a function of the LEM fields. 28 kV/cm of LEM field corresponds to an operation of the 3x1x1 TPC at G</a:t>
            </a:r>
            <a:r>
              <a:rPr baseline="-5999"/>
              <a:t>eff</a:t>
            </a:r>
            <a:r>
              <a:t> ≈3.</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42" name="Title"/>
          <p:cNvSpPr/>
          <p:nvPr>
            <p:ph type="title"/>
          </p:nvPr>
        </p:nvSpPr>
        <p:spPr>
          <a:prstGeom prst="rect">
            <a:avLst/>
          </a:prstGeom>
        </p:spPr>
        <p:txBody>
          <a:bodyPr/>
          <a:lstStyle/>
          <a:p>
            <a:pPr/>
          </a:p>
        </p:txBody>
      </p:sp>
      <p:sp>
        <p:nvSpPr>
          <p:cNvPr id="343" name="Slide Number"/>
          <p:cNvSpPr/>
          <p:nvPr>
            <p:ph type="sldNum" sz="quarter" idx="2"/>
          </p:nvPr>
        </p:nvSpPr>
        <p:spPr>
          <a:xfrm>
            <a:off x="6356356" y="9423400"/>
            <a:ext cx="279388"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Screen Shot 2018-11-30 at 10.39.12.png" descr="Screen Shot 2018-11-30 at 10.39.12.png"/>
          <p:cNvPicPr>
            <a:picLocks noChangeAspect="1"/>
          </p:cNvPicPr>
          <p:nvPr/>
        </p:nvPicPr>
        <p:blipFill>
          <a:blip r:embed="rId2">
            <a:extLst/>
          </a:blip>
          <a:stretch>
            <a:fillRect/>
          </a:stretch>
        </p:blipFill>
        <p:spPr>
          <a:xfrm>
            <a:off x="6308955" y="929719"/>
            <a:ext cx="6525445" cy="4844490"/>
          </a:xfrm>
          <a:prstGeom prst="rect">
            <a:avLst/>
          </a:prstGeom>
          <a:ln w="12700">
            <a:miter lim="400000"/>
          </a:ln>
        </p:spPr>
      </p:pic>
      <p:sp>
        <p:nvSpPr>
          <p:cNvPr id="346" name="Scintillation in liquid and gas argon"/>
          <p:cNvSpPr/>
          <p:nvPr>
            <p:ph type="title"/>
          </p:nvPr>
        </p:nvSpPr>
        <p:spPr>
          <a:prstGeom prst="rect">
            <a:avLst/>
          </a:prstGeom>
        </p:spPr>
        <p:txBody>
          <a:bodyPr/>
          <a:lstStyle/>
          <a:p>
            <a:pPr/>
            <a:r>
              <a:t>Scintillation in liquid and gas argon</a:t>
            </a:r>
          </a:p>
        </p:txBody>
      </p:sp>
      <p:sp>
        <p:nvSpPr>
          <p:cNvPr id="34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8" name="Clearly visible light from primary and secondary scintillation.…"/>
          <p:cNvSpPr txBox="1"/>
          <p:nvPr/>
        </p:nvSpPr>
        <p:spPr>
          <a:xfrm>
            <a:off x="761745" y="6448780"/>
            <a:ext cx="5834742" cy="29379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SzPct val="100000"/>
              <a:buChar char="•"/>
              <a:defRPr sz="2300">
                <a:latin typeface="Helvetica Neue Thin"/>
                <a:ea typeface="Helvetica Neue Thin"/>
                <a:cs typeface="Helvetica Neue Thin"/>
                <a:sym typeface="Helvetica Neue Thin"/>
              </a:defRPr>
            </a:pPr>
            <a:r>
              <a:t>Clearly visible light from primary and secondary scintillation.</a:t>
            </a:r>
          </a:p>
          <a:p>
            <a:pPr marL="228600" indent="-228600">
              <a:buSzPct val="100000"/>
              <a:buChar char="•"/>
              <a:defRPr sz="2300">
                <a:latin typeface="Helvetica Neue Thin"/>
                <a:ea typeface="Helvetica Neue Thin"/>
                <a:cs typeface="Helvetica Neue Thin"/>
                <a:sym typeface="Helvetica Neue Thin"/>
              </a:defRPr>
            </a:pPr>
            <a:r>
              <a:t>First check of correct event matching between charge and light events. Correlation between the quantity of light and charge detected between matched events.</a:t>
            </a:r>
          </a:p>
          <a:p>
            <a:pPr marL="228600" indent="-228600">
              <a:buSzPct val="100000"/>
              <a:buChar char="•"/>
              <a:defRPr sz="2300">
                <a:latin typeface="Helvetica Neue Thin"/>
                <a:ea typeface="Helvetica Neue Thin"/>
                <a:cs typeface="Helvetica Neue Thin"/>
                <a:sym typeface="Helvetica Neue Thin"/>
              </a:defRPr>
            </a:pPr>
            <a:r>
              <a:t>Comparison between the light simulation and data.</a:t>
            </a:r>
          </a:p>
        </p:txBody>
      </p:sp>
      <p:pic>
        <p:nvPicPr>
          <p:cNvPr id="349" name="Screen Shot 2018-05-29 at 16.57.24.png" descr="Screen Shot 2018-05-29 at 16.57.24.png"/>
          <p:cNvPicPr>
            <a:picLocks noChangeAspect="1"/>
          </p:cNvPicPr>
          <p:nvPr/>
        </p:nvPicPr>
        <p:blipFill>
          <a:blip r:embed="rId3">
            <a:extLst/>
          </a:blip>
          <a:stretch>
            <a:fillRect/>
          </a:stretch>
        </p:blipFill>
        <p:spPr>
          <a:xfrm>
            <a:off x="6605242" y="5394492"/>
            <a:ext cx="6525445" cy="3986037"/>
          </a:xfrm>
          <a:prstGeom prst="rect">
            <a:avLst/>
          </a:prstGeom>
          <a:ln w="12700">
            <a:miter lim="400000"/>
          </a:ln>
        </p:spPr>
      </p:pic>
      <p:pic>
        <p:nvPicPr>
          <p:cNvPr id="350" name="Screen Shot 2018-05-30 at 16.01.25.png" descr="Screen Shot 2018-05-30 at 16.01.25.png"/>
          <p:cNvPicPr>
            <a:picLocks noChangeAspect="1"/>
          </p:cNvPicPr>
          <p:nvPr/>
        </p:nvPicPr>
        <p:blipFill>
          <a:blip r:embed="rId4">
            <a:extLst/>
          </a:blip>
          <a:stretch>
            <a:fillRect/>
          </a:stretch>
        </p:blipFill>
        <p:spPr>
          <a:xfrm>
            <a:off x="206842" y="1055914"/>
            <a:ext cx="2662517" cy="5025635"/>
          </a:xfrm>
          <a:prstGeom prst="rect">
            <a:avLst/>
          </a:prstGeom>
          <a:ln w="12700">
            <a:miter lim="400000"/>
          </a:ln>
        </p:spPr>
      </p:pic>
      <p:sp>
        <p:nvSpPr>
          <p:cNvPr id="351" name="Line"/>
          <p:cNvSpPr/>
          <p:nvPr/>
        </p:nvSpPr>
        <p:spPr>
          <a:xfrm>
            <a:off x="8549476" y="3549305"/>
            <a:ext cx="3146438" cy="9200"/>
          </a:xfrm>
          <a:prstGeom prst="line">
            <a:avLst/>
          </a:prstGeom>
          <a:ln w="25400">
            <a:solidFill>
              <a:srgbClr val="000000"/>
            </a:solidFill>
            <a:miter lim="400000"/>
            <a:headEnd type="triangle"/>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52" name="1 m drift"/>
          <p:cNvSpPr txBox="1"/>
          <p:nvPr/>
        </p:nvSpPr>
        <p:spPr>
          <a:xfrm>
            <a:off x="9243441" y="3030858"/>
            <a:ext cx="124904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Neue Light"/>
                <a:ea typeface="Helvetica Neue Light"/>
                <a:cs typeface="Helvetica Neue Light"/>
                <a:sym typeface="Helvetica Neue Light"/>
              </a:defRPr>
            </a:lvl1pPr>
          </a:lstStyle>
          <a:p>
            <a:pPr/>
            <a:r>
              <a:t>1 m drift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 name="Title"/>
          <p:cNvSpPr/>
          <p:nvPr>
            <p:ph type="title"/>
          </p:nvPr>
        </p:nvSpPr>
        <p:spPr>
          <a:prstGeom prst="rect">
            <a:avLst/>
          </a:prstGeom>
        </p:spPr>
        <p:txBody>
          <a:bodyPr/>
          <a:lstStyle/>
          <a:p>
            <a:pPr/>
          </a:p>
        </p:txBody>
      </p:sp>
      <p:sp>
        <p:nvSpPr>
          <p:cNvPr id="66" name="Slide Number"/>
          <p:cNvSpPr/>
          <p:nvPr>
            <p:ph type="sldNum" sz="quarter" idx="2"/>
          </p:nvPr>
        </p:nvSpPr>
        <p:spPr>
          <a:xfrm>
            <a:off x="6381749" y="9423400"/>
            <a:ext cx="228601"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 name="3x1x1.jpeg" descr="3x1x1.jpeg"/>
          <p:cNvPicPr>
            <a:picLocks noChangeAspect="1"/>
          </p:cNvPicPr>
          <p:nvPr/>
        </p:nvPicPr>
        <p:blipFill>
          <a:blip r:embed="rId2">
            <a:extLst/>
          </a:blip>
          <a:srcRect l="0" t="0" r="17019" b="6572"/>
          <a:stretch>
            <a:fillRect/>
          </a:stretch>
        </p:blipFill>
        <p:spPr>
          <a:xfrm>
            <a:off x="-583855" y="-383726"/>
            <a:ext cx="13650203" cy="10222681"/>
          </a:xfrm>
          <a:prstGeom prst="rect">
            <a:avLst/>
          </a:prstGeom>
          <a:ln w="12700">
            <a:miter lim="400000"/>
          </a:ln>
        </p:spPr>
      </p:pic>
      <p:sp>
        <p:nvSpPr>
          <p:cNvPr id="68" name="Line"/>
          <p:cNvSpPr/>
          <p:nvPr/>
        </p:nvSpPr>
        <p:spPr>
          <a:xfrm flipV="1">
            <a:off x="6196174" y="4214076"/>
            <a:ext cx="3401119" cy="2446322"/>
          </a:xfrm>
          <a:prstGeom prst="line">
            <a:avLst/>
          </a:prstGeom>
          <a:ln w="50800">
            <a:solidFill>
              <a:srgbClr val="FF2F92"/>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9" name="∿∿∿∿→"/>
          <p:cNvSpPr txBox="1"/>
          <p:nvPr/>
        </p:nvSpPr>
        <p:spPr>
          <a:xfrm rot="11913688">
            <a:off x="5972266" y="5615937"/>
            <a:ext cx="1128144" cy="5024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chemeClr val="accent4"/>
                </a:solidFill>
                <a:latin typeface="STIXVariants-Regular"/>
                <a:ea typeface="STIXVariants-Regular"/>
                <a:cs typeface="STIXVariants-Regular"/>
                <a:sym typeface="STIXVariants-Regular"/>
              </a:defRPr>
            </a:lvl1pPr>
          </a:lstStyle>
          <a:p>
            <a:pPr/>
            <a:r>
              <a:t>∿∿∿∿→</a:t>
            </a:r>
          </a:p>
        </p:txBody>
      </p:sp>
      <p:sp>
        <p:nvSpPr>
          <p:cNvPr id="70" name="∿∿∿∿→"/>
          <p:cNvSpPr txBox="1"/>
          <p:nvPr/>
        </p:nvSpPr>
        <p:spPr>
          <a:xfrm rot="6074242">
            <a:off x="6531858" y="6391826"/>
            <a:ext cx="1128144" cy="5024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chemeClr val="accent4"/>
                </a:solidFill>
                <a:latin typeface="STIXVariants-Regular"/>
                <a:ea typeface="STIXVariants-Regular"/>
                <a:cs typeface="STIXVariants-Regular"/>
                <a:sym typeface="STIXVariants-Regular"/>
              </a:defRPr>
            </a:lvl1pPr>
          </a:lstStyle>
          <a:p>
            <a:pPr/>
            <a:r>
              <a:t>∿∿∿∿→</a:t>
            </a:r>
          </a:p>
        </p:txBody>
      </p:sp>
      <p:sp>
        <p:nvSpPr>
          <p:cNvPr id="71" name="∿∿∿∿→"/>
          <p:cNvSpPr txBox="1"/>
          <p:nvPr/>
        </p:nvSpPr>
        <p:spPr>
          <a:xfrm rot="2700000">
            <a:off x="7091450" y="6126789"/>
            <a:ext cx="1128144" cy="5024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chemeClr val="accent4"/>
                </a:solidFill>
                <a:latin typeface="STIXVariants-Regular"/>
                <a:ea typeface="STIXVariants-Regular"/>
                <a:cs typeface="STIXVariants-Regular"/>
                <a:sym typeface="STIXVariants-Regular"/>
              </a:defRPr>
            </a:lvl1pPr>
          </a:lstStyle>
          <a:p>
            <a:pPr/>
            <a:r>
              <a:t>∿∿∿∿→</a:t>
            </a:r>
          </a:p>
        </p:txBody>
      </p:sp>
      <p:sp>
        <p:nvSpPr>
          <p:cNvPr id="72" name="Line"/>
          <p:cNvSpPr/>
          <p:nvPr/>
        </p:nvSpPr>
        <p:spPr>
          <a:xfrm flipV="1">
            <a:off x="7096844" y="5050418"/>
            <a:ext cx="1" cy="833279"/>
          </a:xfrm>
          <a:prstGeom prst="line">
            <a:avLst/>
          </a:prstGeom>
          <a:ln w="25400">
            <a:solidFill>
              <a:srgbClr val="00FA92"/>
            </a:solidFill>
            <a:miter lim="400000"/>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3" name="Line"/>
          <p:cNvSpPr/>
          <p:nvPr/>
        </p:nvSpPr>
        <p:spPr>
          <a:xfrm flipV="1">
            <a:off x="7264400" y="5047503"/>
            <a:ext cx="1" cy="719861"/>
          </a:xfrm>
          <a:prstGeom prst="line">
            <a:avLst/>
          </a:prstGeom>
          <a:ln w="25400">
            <a:solidFill>
              <a:srgbClr val="00FA92"/>
            </a:solidFill>
            <a:miter lim="400000"/>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4" name="Line"/>
          <p:cNvSpPr/>
          <p:nvPr/>
        </p:nvSpPr>
        <p:spPr>
          <a:xfrm flipV="1">
            <a:off x="7404918" y="5040096"/>
            <a:ext cx="1" cy="665009"/>
          </a:xfrm>
          <a:prstGeom prst="line">
            <a:avLst/>
          </a:prstGeom>
          <a:ln w="25400">
            <a:solidFill>
              <a:srgbClr val="00FA92"/>
            </a:solidFill>
            <a:miter lim="400000"/>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5" name="~6500 e /mm"/>
          <p:cNvSpPr txBox="1"/>
          <p:nvPr/>
        </p:nvSpPr>
        <p:spPr>
          <a:xfrm>
            <a:off x="5866030" y="5207500"/>
            <a:ext cx="1117449" cy="330201"/>
          </a:xfrm>
          <a:prstGeom prst="rect">
            <a:avLst/>
          </a:prstGeom>
          <a:solidFill>
            <a:srgbClr val="00FA9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~6500 e /mm</a:t>
            </a:r>
          </a:p>
        </p:txBody>
      </p:sp>
      <p:sp>
        <p:nvSpPr>
          <p:cNvPr id="76" name="~4000 γ/mm (128 nm)"/>
          <p:cNvSpPr txBox="1"/>
          <p:nvPr/>
        </p:nvSpPr>
        <p:spPr>
          <a:xfrm>
            <a:off x="7604195" y="6041746"/>
            <a:ext cx="1757635" cy="330401"/>
          </a:xfrm>
          <a:prstGeom prst="rect">
            <a:avLst/>
          </a:prstGeom>
          <a:solidFill>
            <a:schemeClr val="accent4">
              <a:hueOff val="384618"/>
              <a:satOff val="3869"/>
              <a:lumOff val="580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~4000 γ/mm (128 nm)</a:t>
            </a:r>
          </a:p>
        </p:txBody>
      </p:sp>
      <p:sp>
        <p:nvSpPr>
          <p:cNvPr id="77" name="MIP"/>
          <p:cNvSpPr txBox="1"/>
          <p:nvPr/>
        </p:nvSpPr>
        <p:spPr>
          <a:xfrm>
            <a:off x="8553586" y="4235700"/>
            <a:ext cx="399594" cy="330201"/>
          </a:xfrm>
          <a:prstGeom prst="rect">
            <a:avLst/>
          </a:prstGeom>
          <a:solidFill>
            <a:srgbClr val="FF2F9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MIP</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Conclusions"/>
          <p:cNvSpPr txBox="1"/>
          <p:nvPr>
            <p:ph type="title"/>
          </p:nvPr>
        </p:nvSpPr>
        <p:spPr>
          <a:prstGeom prst="rect">
            <a:avLst/>
          </a:prstGeom>
        </p:spPr>
        <p:txBody>
          <a:bodyPr/>
          <a:lstStyle/>
          <a:p>
            <a:pPr/>
            <a:r>
              <a:t>Conclusions </a:t>
            </a:r>
          </a:p>
        </p:txBody>
      </p:sp>
      <p:sp>
        <p:nvSpPr>
          <p:cNvPr id="3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6" name="Despite technical issues that prevented from stably operating the TPC at Geff of 20, we have demonstrated the high quality of the dual-phase TPC imaging and provided a proof of principle that such devices can be constructed and operated at the ton scale.…"/>
          <p:cNvSpPr txBox="1"/>
          <p:nvPr/>
        </p:nvSpPr>
        <p:spPr>
          <a:xfrm>
            <a:off x="170716" y="1527800"/>
            <a:ext cx="12383968" cy="688437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228600" defTabSz="914400">
              <a:lnSpc>
                <a:spcPct val="160000"/>
              </a:lnSpc>
              <a:buSzPct val="100000"/>
              <a:buChar char="•"/>
              <a:defRPr>
                <a:latin typeface="Helvetica Neue Thin"/>
                <a:ea typeface="Helvetica Neue Thin"/>
                <a:cs typeface="Helvetica Neue Thin"/>
                <a:sym typeface="Helvetica Neue Thin"/>
              </a:defRPr>
            </a:pPr>
            <a:r>
              <a:t>Despite technical issues that prevented from stably operating the TPC at G</a:t>
            </a:r>
            <a:r>
              <a:rPr baseline="-5999"/>
              <a:t>eff</a:t>
            </a:r>
            <a:r>
              <a:t> of 20, we have demonstrated the high quality of the dual-phase TPC imaging and provided a proof of principle that such devices can be constructed and operated at the ton scale.</a:t>
            </a:r>
          </a:p>
          <a:p>
            <a:pPr marL="457200" indent="-228600" defTabSz="914400">
              <a:lnSpc>
                <a:spcPct val="160000"/>
              </a:lnSpc>
              <a:buSzPct val="100000"/>
              <a:buChar char="•"/>
              <a:defRPr>
                <a:latin typeface="Helvetica Neue Thin"/>
                <a:ea typeface="Helvetica Neue Thin"/>
                <a:cs typeface="Helvetica Neue Thin"/>
                <a:sym typeface="Helvetica Neue Thin"/>
              </a:defRPr>
            </a:pPr>
            <a:r>
              <a:t>A total of about </a:t>
            </a:r>
            <a:r>
              <a:rPr b="1" u="sng">
                <a:latin typeface="Helvetica Neue"/>
                <a:ea typeface="Helvetica Neue"/>
                <a:cs typeface="Helvetica Neue"/>
                <a:sym typeface="Helvetica Neue"/>
              </a:rPr>
              <a:t>400 k high quality cosmic events retrieved in many different field configuration</a:t>
            </a:r>
            <a:r>
              <a:t>. </a:t>
            </a:r>
          </a:p>
          <a:p>
            <a:pPr marL="457200" indent="-228600" defTabSz="914400">
              <a:lnSpc>
                <a:spcPct val="160000"/>
              </a:lnSpc>
              <a:buSzPct val="100000"/>
              <a:buChar char="•"/>
              <a:defRPr>
                <a:latin typeface="Helvetica Neue Thin"/>
                <a:ea typeface="Helvetica Neue Thin"/>
                <a:cs typeface="Helvetica Neue Thin"/>
                <a:sym typeface="Helvetica Neue Thin"/>
              </a:defRPr>
            </a:pPr>
            <a:r>
              <a:rPr b="1">
                <a:latin typeface="Helvetica Neue"/>
                <a:ea typeface="Helvetica Neue"/>
                <a:cs typeface="Helvetica Neue"/>
                <a:sym typeface="Helvetica Neue"/>
              </a:rPr>
              <a:t>Good performance of cryostat and cryogenic system</a:t>
            </a:r>
            <a:r>
              <a:t>: purity compatible with ms electron lifetime and LAr level stable at sub-mm scale.</a:t>
            </a:r>
          </a:p>
          <a:p>
            <a:pPr marL="457200" indent="-228600" defTabSz="914400">
              <a:lnSpc>
                <a:spcPct val="160000"/>
              </a:lnSpc>
              <a:buSzPct val="100000"/>
              <a:buChar char="•"/>
              <a:defRPr>
                <a:latin typeface="Helvetica Neue Thin"/>
                <a:ea typeface="Helvetica Neue Thin"/>
                <a:cs typeface="Helvetica Neue Thin"/>
                <a:sym typeface="Helvetica Neue Thin"/>
              </a:defRPr>
            </a:pPr>
            <a:r>
              <a:t>Stable 500 V/cm drift field over one meter</a:t>
            </a:r>
          </a:p>
          <a:p>
            <a:pPr marL="457200" indent="-228600" defTabSz="914400">
              <a:lnSpc>
                <a:spcPct val="160000"/>
              </a:lnSpc>
              <a:buSzPct val="100000"/>
              <a:buChar char="•"/>
              <a:defRPr>
                <a:latin typeface="Helvetica Neue Thin"/>
                <a:ea typeface="Helvetica Neue Thin"/>
                <a:cs typeface="Helvetica Neue Thin"/>
                <a:sym typeface="Helvetica Neue Thin"/>
              </a:defRPr>
            </a:pPr>
            <a:r>
              <a:rPr b="1" u="sng">
                <a:latin typeface="Helvetica Neue"/>
                <a:ea typeface="Helvetica Neue"/>
                <a:cs typeface="Helvetica Neue"/>
                <a:sym typeface="Helvetica Neue"/>
              </a:rPr>
              <a:t>First time ever, charge extraction over 3m</a:t>
            </a:r>
            <a:r>
              <a:rPr b="1" baseline="31999" u="sng">
                <a:latin typeface="Helvetica Neue"/>
                <a:ea typeface="Helvetica Neue"/>
                <a:cs typeface="Helvetica Neue"/>
                <a:sym typeface="Helvetica Neue"/>
              </a:rPr>
              <a:t>2</a:t>
            </a:r>
            <a:r>
              <a:rPr b="1" u="sng">
                <a:latin typeface="Helvetica Neue"/>
                <a:ea typeface="Helvetica Neue"/>
                <a:cs typeface="Helvetica Neue"/>
                <a:sym typeface="Helvetica Neue"/>
              </a:rPr>
              <a:t> area</a:t>
            </a:r>
            <a:r>
              <a:t> and </a:t>
            </a:r>
            <a:r>
              <a:rPr b="1">
                <a:latin typeface="Helvetica Neue"/>
                <a:ea typeface="Helvetica Neue"/>
                <a:cs typeface="Helvetica Neue"/>
                <a:sym typeface="Helvetica Neue"/>
              </a:rPr>
              <a:t>LEM amplification demonstrated on 50x50 cm</a:t>
            </a:r>
            <a:r>
              <a:rPr b="1" baseline="31999">
                <a:latin typeface="Helvetica Neue"/>
                <a:ea typeface="Helvetica Neue"/>
                <a:cs typeface="Helvetica Neue"/>
                <a:sym typeface="Helvetica Neue"/>
              </a:rPr>
              <a:t>2</a:t>
            </a:r>
            <a:r>
              <a:rPr b="1">
                <a:latin typeface="Helvetica Neue"/>
                <a:ea typeface="Helvetica Neue"/>
                <a:cs typeface="Helvetica Neue"/>
                <a:sym typeface="Helvetica Neue"/>
              </a:rPr>
              <a:t> modules</a:t>
            </a:r>
            <a:r>
              <a:t>.</a:t>
            </a:r>
          </a:p>
          <a:p>
            <a:pPr marL="457200" indent="-228600" defTabSz="914400">
              <a:lnSpc>
                <a:spcPct val="160000"/>
              </a:lnSpc>
              <a:buSzPct val="100000"/>
              <a:buChar char="•"/>
              <a:defRPr>
                <a:latin typeface="Helvetica Neue Thin"/>
                <a:ea typeface="Helvetica Neue Thin"/>
                <a:cs typeface="Helvetica Neue Thin"/>
                <a:sym typeface="Helvetica Neue Thin"/>
              </a:defRPr>
            </a:pPr>
            <a:r>
              <a:t>stable performance of FE electronics, low noise and no evidence of channels dying during detector operation.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Conclusions II"/>
          <p:cNvSpPr/>
          <p:nvPr>
            <p:ph type="title"/>
          </p:nvPr>
        </p:nvSpPr>
        <p:spPr>
          <a:prstGeom prst="rect">
            <a:avLst/>
          </a:prstGeom>
        </p:spPr>
        <p:txBody>
          <a:bodyPr/>
          <a:lstStyle/>
          <a:p>
            <a:pPr/>
            <a:r>
              <a:t>Conclusions II</a:t>
            </a:r>
          </a:p>
        </p:txBody>
      </p:sp>
      <p:sp>
        <p:nvSpPr>
          <p:cNvPr id="35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0" name="First LAr TPC operation in a membrane tank and excellent performance of cryogenic system…"/>
          <p:cNvSpPr txBox="1"/>
          <p:nvPr/>
        </p:nvSpPr>
        <p:spPr>
          <a:xfrm>
            <a:off x="226863" y="1112036"/>
            <a:ext cx="12526255" cy="7529528"/>
          </a:xfrm>
          <a:prstGeom prst="rect">
            <a:avLst/>
          </a:prstGeom>
          <a:ln w="25400">
            <a:solidFill>
              <a:schemeClr val="accent5"/>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nSpc>
                <a:spcPct val="120000"/>
              </a:lnSpc>
              <a:buSzPct val="100000"/>
              <a:buChar char="•"/>
              <a:defRPr>
                <a:solidFill>
                  <a:schemeClr val="accent1"/>
                </a:solidFill>
                <a:latin typeface="Helvetica Neue Light"/>
                <a:ea typeface="Helvetica Neue Light"/>
                <a:cs typeface="Helvetica Neue Light"/>
                <a:sym typeface="Helvetica Neue Light"/>
              </a:defRPr>
            </a:pPr>
            <a:r>
              <a:t>First LAr TPC operation in a membrane tank and excellent performance of cryogenic system</a:t>
            </a:r>
          </a:p>
          <a:p>
            <a:pPr marL="228600" indent="-228600">
              <a:lnSpc>
                <a:spcPct val="120000"/>
              </a:lnSpc>
              <a:buSzPct val="100000"/>
              <a:buChar char="•"/>
              <a:defRPr>
                <a:solidFill>
                  <a:schemeClr val="accent4"/>
                </a:solidFill>
                <a:latin typeface="Helvetica Neue Light"/>
                <a:ea typeface="Helvetica Neue Light"/>
                <a:cs typeface="Helvetica Neue Light"/>
                <a:sym typeface="Helvetica Neue Light"/>
              </a:defRPr>
            </a:pPr>
            <a:r>
              <a:t>proof of stable charge extraction over a 1 cm gap on a 3 m</a:t>
            </a:r>
            <a:r>
              <a:rPr baseline="31999"/>
              <a:t>2</a:t>
            </a:r>
            <a:r>
              <a:t> surface in 17m3 of LAr</a:t>
            </a:r>
          </a:p>
          <a:p>
            <a:pPr marL="228600" indent="-228600">
              <a:lnSpc>
                <a:spcPct val="120000"/>
              </a:lnSpc>
              <a:buSzPct val="100000"/>
              <a:buChar char="•"/>
              <a:defRPr>
                <a:solidFill>
                  <a:schemeClr val="accent4"/>
                </a:solidFill>
                <a:latin typeface="Helvetica Neue Light"/>
                <a:ea typeface="Helvetica Neue Light"/>
                <a:cs typeface="Helvetica Neue Light"/>
                <a:sym typeface="Helvetica Neue Light"/>
              </a:defRPr>
            </a:pPr>
            <a:r>
              <a:t>First time operation of multiple side by side 50x50 cm</a:t>
            </a:r>
            <a:r>
              <a:rPr baseline="31999"/>
              <a:t>2</a:t>
            </a:r>
            <a:r>
              <a:t> LEMs with gain</a:t>
            </a:r>
          </a:p>
          <a:p>
            <a:pPr marL="228600" indent="-228600">
              <a:lnSpc>
                <a:spcPct val="120000"/>
              </a:lnSpc>
              <a:buSzPct val="100000"/>
              <a:buChar char="•"/>
              <a:defRPr>
                <a:solidFill>
                  <a:schemeClr val="accent4"/>
                </a:solidFill>
                <a:latin typeface="Helvetica Neue Light"/>
                <a:ea typeface="Helvetica Neue Light"/>
                <a:cs typeface="Helvetica Neue Light"/>
                <a:sym typeface="Helvetica Neue Light"/>
              </a:defRPr>
            </a:pPr>
            <a:r>
              <a:t>Operation of an entire 3m2 CRP (anode, LEM + grid) and gained a detailed understanding of the capacitive couplings between each stage.</a:t>
            </a:r>
          </a:p>
          <a:p>
            <a:pPr marL="228600" indent="-228600">
              <a:lnSpc>
                <a:spcPct val="120000"/>
              </a:lnSpc>
              <a:buSzPct val="100000"/>
              <a:buChar char="•"/>
              <a:defRPr>
                <a:solidFill>
                  <a:schemeClr val="accent4"/>
                </a:solidFill>
                <a:latin typeface="Helvetica Neue Light"/>
                <a:ea typeface="Helvetica Neue Light"/>
                <a:cs typeface="Helvetica Neue Light"/>
                <a:sym typeface="Helvetica Neue Light"/>
              </a:defRPr>
            </a:pPr>
            <a:r>
              <a:t>Many methods developed to monitor level (precision level meters, LEM-grid capacitive measurements ..)</a:t>
            </a:r>
          </a:p>
          <a:p>
            <a:pPr marL="228600" indent="-228600">
              <a:lnSpc>
                <a:spcPct val="120000"/>
              </a:lnSpc>
              <a:buSzPct val="100000"/>
              <a:buChar char="•"/>
              <a:defRPr>
                <a:latin typeface="Helvetica Neue Light"/>
                <a:ea typeface="Helvetica Neue Light"/>
                <a:cs typeface="Helvetica Neue Light"/>
                <a:sym typeface="Helvetica Neue Light"/>
              </a:defRPr>
            </a:pPr>
            <a:r>
              <a:t>First time use in a LAr TPC of accessible cold front end electronics: they have shown to be robust to discharges and offer excellent noise performance even with readouts of ~500 pF (3 m strips) </a:t>
            </a:r>
          </a:p>
          <a:p>
            <a:pPr marL="228600" indent="-228600">
              <a:lnSpc>
                <a:spcPct val="120000"/>
              </a:lnSpc>
              <a:buSzPct val="100000"/>
              <a:buChar char="•"/>
              <a:defRPr>
                <a:latin typeface="Helvetica Neue Light"/>
                <a:ea typeface="Helvetica Neue Light"/>
                <a:cs typeface="Helvetica Neue Light"/>
                <a:sym typeface="Helvetica Neue Light"/>
              </a:defRPr>
            </a:pPr>
            <a:r>
              <a:t>Stable operation of the drift cage with cathode at 60 kV</a:t>
            </a:r>
          </a:p>
          <a:p>
            <a:pPr marL="228600" indent="-228600">
              <a:lnSpc>
                <a:spcPct val="120000"/>
              </a:lnSpc>
              <a:buSzPct val="100000"/>
              <a:buChar char="•"/>
              <a:defRPr>
                <a:solidFill>
                  <a:schemeClr val="accent5"/>
                </a:solidFill>
                <a:latin typeface="Helvetica Neue Light"/>
                <a:ea typeface="Helvetica Neue Light"/>
                <a:cs typeface="Helvetica Neue Light"/>
                <a:sym typeface="Helvetica Neue Light"/>
              </a:defRPr>
            </a:pPr>
            <a:r>
              <a:t>excellent quality of charge readout offered by two collection views and gain.</a:t>
            </a:r>
          </a:p>
          <a:p>
            <a:pPr marL="228600" indent="-228600">
              <a:lnSpc>
                <a:spcPct val="120000"/>
              </a:lnSpc>
              <a:buSzPct val="100000"/>
              <a:buChar char="•"/>
              <a:defRPr>
                <a:solidFill>
                  <a:schemeClr val="accent5"/>
                </a:solidFill>
                <a:latin typeface="Helvetica Neue Light"/>
                <a:ea typeface="Helvetica Neue Light"/>
                <a:cs typeface="Helvetica Neue Light"/>
                <a:sym typeface="Helvetica Neue Light"/>
              </a:defRPr>
            </a:pPr>
            <a:r>
              <a:t>Noise filtering and track reconstruction, many complex “neutrino like” events, unique opportunity to test and tune reconstruction algorithms. </a:t>
            </a:r>
          </a:p>
          <a:p>
            <a:pPr marL="228600" indent="-228600">
              <a:lnSpc>
                <a:spcPct val="120000"/>
              </a:lnSpc>
              <a:buSzPct val="100000"/>
              <a:buChar char="•"/>
              <a:defRPr>
                <a:solidFill>
                  <a:schemeClr val="accent5"/>
                </a:solidFill>
                <a:latin typeface="Helvetica Neue Light"/>
                <a:ea typeface="Helvetica Neue Light"/>
                <a:cs typeface="Helvetica Neue Light"/>
                <a:sym typeface="Helvetica Neue Light"/>
              </a:defRPr>
            </a:pPr>
            <a:r>
              <a:t>light data: observation of S2 at different extraction and LEM fields, effect of purity, drift field,.. on S1. In general comparison of response with simulations to validate and tune photon propagation models for future LAr-TPCs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THANK YOU"/>
          <p:cNvSpPr/>
          <p:nvPr>
            <p:ph type="title"/>
          </p:nvPr>
        </p:nvSpPr>
        <p:spPr>
          <a:prstGeom prst="rect">
            <a:avLst/>
          </a:prstGeom>
        </p:spPr>
        <p:txBody>
          <a:bodyPr/>
          <a:lstStyle>
            <a:lvl1pPr defTabSz="303783">
              <a:defRPr sz="3639">
                <a:solidFill>
                  <a:srgbClr val="FFFFFF"/>
                </a:solidFill>
              </a:defRPr>
            </a:lvl1pPr>
          </a:lstStyle>
          <a:p>
            <a:pPr/>
            <a:r>
              <a:t>THANK YOU</a:t>
            </a:r>
          </a:p>
        </p:txBody>
      </p:sp>
      <p:sp>
        <p:nvSpPr>
          <p:cNvPr id="36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4" name="Screen Shot 2018-05-30 at 15.09.06.png" descr="Screen Shot 2018-05-30 at 15.09.06.png"/>
          <p:cNvPicPr>
            <a:picLocks noChangeAspect="1"/>
          </p:cNvPicPr>
          <p:nvPr/>
        </p:nvPicPr>
        <p:blipFill>
          <a:blip r:embed="rId2">
            <a:extLst/>
          </a:blip>
          <a:stretch>
            <a:fillRect/>
          </a:stretch>
        </p:blipFill>
        <p:spPr>
          <a:xfrm>
            <a:off x="-564587" y="-46985"/>
            <a:ext cx="14109156" cy="9847570"/>
          </a:xfrm>
          <a:prstGeom prst="rect">
            <a:avLst/>
          </a:prstGeom>
          <a:ln w="12700">
            <a:miter lim="400000"/>
          </a:ln>
        </p:spPr>
      </p:pic>
      <p:sp>
        <p:nvSpPr>
          <p:cNvPr id="365" name="hits view 0"/>
          <p:cNvSpPr txBox="1"/>
          <p:nvPr/>
        </p:nvSpPr>
        <p:spPr>
          <a:xfrm>
            <a:off x="10591021" y="8408095"/>
            <a:ext cx="1707516"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chemeClr val="accent1">
                    <a:satOff val="-3355"/>
                    <a:lumOff val="26614"/>
                  </a:schemeClr>
                </a:solidFill>
                <a:latin typeface="Helvetica Neue"/>
                <a:ea typeface="Helvetica Neue"/>
                <a:cs typeface="Helvetica Neue"/>
                <a:sym typeface="Helvetica Neue"/>
              </a:defRPr>
            </a:lvl1pPr>
          </a:lstStyle>
          <a:p>
            <a:pPr/>
            <a:r>
              <a:t>hits view 0</a:t>
            </a:r>
          </a:p>
        </p:txBody>
      </p:sp>
      <p:sp>
        <p:nvSpPr>
          <p:cNvPr id="366" name="hits view 1"/>
          <p:cNvSpPr txBox="1"/>
          <p:nvPr/>
        </p:nvSpPr>
        <p:spPr>
          <a:xfrm>
            <a:off x="10639521" y="8901427"/>
            <a:ext cx="1707516"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chemeClr val="accent5"/>
                </a:solidFill>
                <a:latin typeface="Helvetica Neue"/>
                <a:ea typeface="Helvetica Neue"/>
                <a:cs typeface="Helvetica Neue"/>
                <a:sym typeface="Helvetica Neue"/>
              </a:defRPr>
            </a:lvl1pPr>
          </a:lstStyle>
          <a:p>
            <a:pPr/>
            <a:r>
              <a:t>hits view 1</a:t>
            </a:r>
          </a:p>
        </p:txBody>
      </p:sp>
      <p:sp>
        <p:nvSpPr>
          <p:cNvPr id="367" name="Backup"/>
          <p:cNvSpPr/>
          <p:nvPr/>
        </p:nvSpPr>
        <p:spPr>
          <a:xfrm>
            <a:off x="1020995" y="7755291"/>
            <a:ext cx="5634935" cy="17789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just">
              <a:defRPr sz="7000">
                <a:solidFill>
                  <a:srgbClr val="FFFFFF"/>
                </a:solidFill>
                <a:latin typeface="Helvetica Neue"/>
                <a:ea typeface="Helvetica Neue"/>
                <a:cs typeface="Helvetica Neue"/>
                <a:sym typeface="Helvetica Neue"/>
              </a:defRPr>
            </a:lvl1pPr>
          </a:lstStyle>
          <a:p>
            <a:pPr/>
            <a:r>
              <a:t>Backup</a:t>
            </a:r>
          </a:p>
        </p:txBody>
      </p:sp>
      <p:sp>
        <p:nvSpPr>
          <p:cNvPr id="368" name="THANK YOU"/>
          <p:cNvSpPr/>
          <p:nvPr/>
        </p:nvSpPr>
        <p:spPr>
          <a:xfrm>
            <a:off x="6987988" y="52921"/>
            <a:ext cx="5634936" cy="17789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just">
              <a:defRPr sz="7000">
                <a:solidFill>
                  <a:srgbClr val="FFFFFF"/>
                </a:solidFill>
                <a:latin typeface="Helvetica Neue"/>
                <a:ea typeface="Helvetica Neue"/>
                <a:cs typeface="Helvetica Neue"/>
                <a:sym typeface="Helvetica Neue"/>
              </a:defRPr>
            </a:lvl1pPr>
          </a:lstStyle>
          <a:p>
            <a:pPr/>
            <a:r>
              <a:t>THANK YOU</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Gas Argon evolution purity during purge"/>
          <p:cNvSpPr/>
          <p:nvPr>
            <p:ph type="title"/>
          </p:nvPr>
        </p:nvSpPr>
        <p:spPr>
          <a:prstGeom prst="rect">
            <a:avLst/>
          </a:prstGeom>
        </p:spPr>
        <p:txBody>
          <a:bodyPr/>
          <a:lstStyle/>
          <a:p>
            <a:pPr/>
            <a:r>
              <a:t>Gas Argon evolution purity during purge</a:t>
            </a:r>
          </a:p>
        </p:txBody>
      </p:sp>
      <p:sp>
        <p:nvSpPr>
          <p:cNvPr id="37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 name="Screen Shot 2018-11-29 at 17.27.33.png" descr="Screen Shot 2018-11-29 at 17.27.33.png"/>
          <p:cNvPicPr>
            <a:picLocks noChangeAspect="1"/>
          </p:cNvPicPr>
          <p:nvPr/>
        </p:nvPicPr>
        <p:blipFill>
          <a:blip r:embed="rId2">
            <a:extLst/>
          </a:blip>
          <a:stretch>
            <a:fillRect/>
          </a:stretch>
        </p:blipFill>
        <p:spPr>
          <a:xfrm>
            <a:off x="314156" y="2620569"/>
            <a:ext cx="11977375" cy="6011062"/>
          </a:xfrm>
          <a:prstGeom prst="rect">
            <a:avLst/>
          </a:prstGeom>
          <a:ln w="12700">
            <a:miter lim="400000"/>
          </a:ln>
        </p:spPr>
      </p:pic>
      <p:sp>
        <p:nvSpPr>
          <p:cNvPr id="373" name="Evolution of the impurities measured in the gas during open, closed loop piston purge and cooling down. The measured temperatures inside the gas near the bottom, middle and top of the main cryostat volume are indicated in blue."/>
          <p:cNvSpPr txBox="1"/>
          <p:nvPr/>
        </p:nvSpPr>
        <p:spPr>
          <a:xfrm>
            <a:off x="271833" y="1202988"/>
            <a:ext cx="12949734"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Evolution of the impurities measured in the gas during open, closed loop piston purge and cooling down. The measured temperatures inside the gas near the bottom, middle and top of the main cryostat volume are indicated in blue.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Front end electronics"/>
          <p:cNvSpPr/>
          <p:nvPr>
            <p:ph type="title"/>
          </p:nvPr>
        </p:nvSpPr>
        <p:spPr>
          <a:prstGeom prst="rect">
            <a:avLst/>
          </a:prstGeom>
        </p:spPr>
        <p:txBody>
          <a:bodyPr/>
          <a:lstStyle/>
          <a:p>
            <a:pPr/>
            <a:r>
              <a:t>Front end electronics</a:t>
            </a:r>
          </a:p>
        </p:txBody>
      </p:sp>
      <p:sp>
        <p:nvSpPr>
          <p:cNvPr id="376"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7" name="Screen Shot 2017-08-31 at 16.39.35.png" descr="Screen Shot 2017-08-31 at 16.39.35.png"/>
          <p:cNvPicPr>
            <a:picLocks noChangeAspect="1"/>
          </p:cNvPicPr>
          <p:nvPr/>
        </p:nvPicPr>
        <p:blipFill>
          <a:blip r:embed="rId2">
            <a:extLst/>
          </a:blip>
          <a:stretch>
            <a:fillRect/>
          </a:stretch>
        </p:blipFill>
        <p:spPr>
          <a:xfrm>
            <a:off x="4490401" y="4806547"/>
            <a:ext cx="8172120" cy="4625173"/>
          </a:xfrm>
          <a:prstGeom prst="rect">
            <a:avLst/>
          </a:prstGeom>
          <a:ln w="12700">
            <a:miter lim="400000"/>
          </a:ln>
        </p:spPr>
      </p:pic>
      <p:pic>
        <p:nvPicPr>
          <p:cNvPr id="378" name="Screen Shot 2017-08-31 at 16.40.22.png" descr="Screen Shot 2017-08-31 at 16.40.22.png"/>
          <p:cNvPicPr>
            <a:picLocks noChangeAspect="1"/>
          </p:cNvPicPr>
          <p:nvPr/>
        </p:nvPicPr>
        <p:blipFill>
          <a:blip r:embed="rId3">
            <a:extLst/>
          </a:blip>
          <a:stretch>
            <a:fillRect/>
          </a:stretch>
        </p:blipFill>
        <p:spPr>
          <a:xfrm>
            <a:off x="4661785" y="1092463"/>
            <a:ext cx="8044765" cy="3427298"/>
          </a:xfrm>
          <a:prstGeom prst="rect">
            <a:avLst/>
          </a:prstGeom>
          <a:ln w="12700">
            <a:miter lim="400000"/>
          </a:ln>
        </p:spPr>
      </p:pic>
      <p:pic>
        <p:nvPicPr>
          <p:cNvPr id="379" name="Screen Shot 2016-05-11 at 08.31.06.png" descr="Screen Shot 2016-05-11 at 08.31.06.png"/>
          <p:cNvPicPr>
            <a:picLocks noChangeAspect="1"/>
          </p:cNvPicPr>
          <p:nvPr/>
        </p:nvPicPr>
        <p:blipFill>
          <a:blip r:embed="rId4">
            <a:extLst/>
          </a:blip>
          <a:stretch>
            <a:fillRect/>
          </a:stretch>
        </p:blipFill>
        <p:spPr>
          <a:xfrm>
            <a:off x="308782" y="1630383"/>
            <a:ext cx="4499543" cy="5631593"/>
          </a:xfrm>
          <a:prstGeom prst="rect">
            <a:avLst/>
          </a:prstGeom>
          <a:ln w="12700">
            <a:miter lim="400000"/>
          </a:ln>
        </p:spPr>
      </p:pic>
      <p:sp>
        <p:nvSpPr>
          <p:cNvPr id="380" name="SGFT 1"/>
          <p:cNvSpPr txBox="1"/>
          <p:nvPr/>
        </p:nvSpPr>
        <p:spPr>
          <a:xfrm>
            <a:off x="1693437" y="1092463"/>
            <a:ext cx="120840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chemeClr val="accent3">
                    <a:satOff val="18648"/>
                    <a:lumOff val="5971"/>
                  </a:schemeClr>
                </a:solidFill>
                <a:latin typeface="Helvetica Neue"/>
                <a:ea typeface="Helvetica Neue"/>
                <a:cs typeface="Helvetica Neue"/>
                <a:sym typeface="Helvetica Neue"/>
              </a:defRPr>
            </a:lvl1pPr>
          </a:lstStyle>
          <a:p>
            <a:pPr/>
            <a:r>
              <a:t>SGFT 1</a:t>
            </a:r>
          </a:p>
        </p:txBody>
      </p:sp>
      <p:sp>
        <p:nvSpPr>
          <p:cNvPr id="381" name="SGFT 2"/>
          <p:cNvSpPr txBox="1"/>
          <p:nvPr/>
        </p:nvSpPr>
        <p:spPr>
          <a:xfrm>
            <a:off x="99768" y="2171245"/>
            <a:ext cx="1208406"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chemeClr val="accent2">
                    <a:hueOff val="-2473792"/>
                    <a:satOff val="-50209"/>
                    <a:lumOff val="23543"/>
                  </a:schemeClr>
                </a:solidFill>
                <a:latin typeface="Helvetica Neue"/>
                <a:ea typeface="Helvetica Neue"/>
                <a:cs typeface="Helvetica Neue"/>
                <a:sym typeface="Helvetica Neue"/>
              </a:defRPr>
            </a:lvl1pPr>
          </a:lstStyle>
          <a:p>
            <a:pPr/>
            <a:r>
              <a:t>SGFT 2</a:t>
            </a:r>
          </a:p>
        </p:txBody>
      </p:sp>
      <p:sp>
        <p:nvSpPr>
          <p:cNvPr id="382" name="SGFT 3"/>
          <p:cNvSpPr txBox="1"/>
          <p:nvPr/>
        </p:nvSpPr>
        <p:spPr>
          <a:xfrm>
            <a:off x="99768" y="3364776"/>
            <a:ext cx="1208406"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chemeClr val="accent5"/>
                </a:solidFill>
                <a:latin typeface="Helvetica Neue"/>
                <a:ea typeface="Helvetica Neue"/>
                <a:cs typeface="Helvetica Neue"/>
                <a:sym typeface="Helvetica Neue"/>
              </a:defRPr>
            </a:lvl1pPr>
          </a:lstStyle>
          <a:p>
            <a:pPr/>
            <a:r>
              <a:t>SGFT 3</a:t>
            </a:r>
          </a:p>
        </p:txBody>
      </p:sp>
      <p:sp>
        <p:nvSpPr>
          <p:cNvPr id="383" name="SGFT 4"/>
          <p:cNvSpPr txBox="1"/>
          <p:nvPr/>
        </p:nvSpPr>
        <p:spPr>
          <a:xfrm>
            <a:off x="384176" y="5809702"/>
            <a:ext cx="1208406"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chemeClr val="accent1">
                    <a:satOff val="-3355"/>
                    <a:lumOff val="26614"/>
                  </a:schemeClr>
                </a:solidFill>
                <a:latin typeface="Helvetica Neue"/>
                <a:ea typeface="Helvetica Neue"/>
                <a:cs typeface="Helvetica Neue"/>
                <a:sym typeface="Helvetica Neue"/>
              </a:defRPr>
            </a:lvl1pPr>
          </a:lstStyle>
          <a:p>
            <a:pPr/>
            <a:r>
              <a:t>SGFT 4</a:t>
            </a:r>
          </a:p>
        </p:txBody>
      </p:sp>
      <p:sp>
        <p:nvSpPr>
          <p:cNvPr id="384" name="temperature FE: ~140 ±5 K…"/>
          <p:cNvSpPr txBox="1"/>
          <p:nvPr/>
        </p:nvSpPr>
        <p:spPr>
          <a:xfrm>
            <a:off x="257294" y="7667798"/>
            <a:ext cx="4602520" cy="16176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latin typeface="Helvetica Neue Light"/>
                <a:ea typeface="Helvetica Neue Light"/>
                <a:cs typeface="Helvetica Neue Light"/>
                <a:sym typeface="Helvetica Neue Light"/>
              </a:defRPr>
            </a:pPr>
            <a:r>
              <a:t>temperature FE: </a:t>
            </a:r>
            <a:r>
              <a:rPr b="1">
                <a:latin typeface="Helvetica Neue"/>
                <a:ea typeface="Helvetica Neue"/>
                <a:cs typeface="Helvetica Neue"/>
                <a:sym typeface="Helvetica Neue"/>
              </a:rPr>
              <a:t>~140 ±5 K</a:t>
            </a:r>
            <a:endParaRPr b="1">
              <a:latin typeface="Helvetica Neue"/>
              <a:ea typeface="Helvetica Neue"/>
              <a:cs typeface="Helvetica Neue"/>
              <a:sym typeface="Helvetica Neue"/>
            </a:endParaRPr>
          </a:p>
          <a:p>
            <a:pPr>
              <a:defRPr sz="2500">
                <a:latin typeface="Helvetica Neue Light"/>
                <a:ea typeface="Helvetica Neue Light"/>
                <a:cs typeface="Helvetica Neue Light"/>
                <a:sym typeface="Helvetica Neue Light"/>
              </a:defRPr>
            </a:pPr>
            <a:r>
              <a:t>without SGFT cooling coils.</a:t>
            </a:r>
          </a:p>
          <a:p>
            <a:pPr>
              <a:defRPr sz="2500">
                <a:latin typeface="Helvetica Neue Light"/>
                <a:ea typeface="Helvetica Neue Light"/>
                <a:cs typeface="Helvetica Neue Light"/>
                <a:sym typeface="Helvetica Neue Light"/>
              </a:defRPr>
            </a:pPr>
            <a:r>
              <a:t>(see Franco’s slides for effect of cooling)</a:t>
            </a:r>
          </a:p>
        </p:txBody>
      </p:sp>
      <p:sp>
        <p:nvSpPr>
          <p:cNvPr id="385" name="Rectangle"/>
          <p:cNvSpPr/>
          <p:nvPr/>
        </p:nvSpPr>
        <p:spPr>
          <a:xfrm>
            <a:off x="7759595" y="2292768"/>
            <a:ext cx="2066344" cy="1726776"/>
          </a:xfrm>
          <a:prstGeom prst="rect">
            <a:avLst/>
          </a:prstGeom>
          <a:ln w="25400">
            <a:solidFill>
              <a:srgbClr val="85888D"/>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6" name="Line"/>
          <p:cNvSpPr/>
          <p:nvPr/>
        </p:nvSpPr>
        <p:spPr>
          <a:xfrm>
            <a:off x="8798740" y="4031586"/>
            <a:ext cx="1" cy="769900"/>
          </a:xfrm>
          <a:prstGeom prst="line">
            <a:avLst/>
          </a:prstGeom>
          <a:ln w="25400">
            <a:solidFill>
              <a:srgbClr val="000000"/>
            </a:solidFill>
            <a:miter lim="400000"/>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Charge amplification and readout - the CRP"/>
          <p:cNvSpPr/>
          <p:nvPr>
            <p:ph type="title"/>
          </p:nvPr>
        </p:nvSpPr>
        <p:spPr>
          <a:prstGeom prst="rect">
            <a:avLst/>
          </a:prstGeom>
        </p:spPr>
        <p:txBody>
          <a:bodyPr/>
          <a:lstStyle/>
          <a:p>
            <a:pPr/>
            <a:r>
              <a:t>Charge amplification and readout - the CRP</a:t>
            </a:r>
          </a:p>
        </p:txBody>
      </p:sp>
      <p:sp>
        <p:nvSpPr>
          <p:cNvPr id="38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0" name="Screen Shot 2018-11-29 at 18.13.31.png" descr="Screen Shot 2018-11-29 at 18.13.31.png"/>
          <p:cNvPicPr>
            <a:picLocks noChangeAspect="1"/>
          </p:cNvPicPr>
          <p:nvPr/>
        </p:nvPicPr>
        <p:blipFill>
          <a:blip r:embed="rId2">
            <a:extLst/>
          </a:blip>
          <a:stretch>
            <a:fillRect/>
          </a:stretch>
        </p:blipFill>
        <p:spPr>
          <a:xfrm>
            <a:off x="575585" y="1385836"/>
            <a:ext cx="10636965" cy="2438405"/>
          </a:xfrm>
          <a:prstGeom prst="rect">
            <a:avLst/>
          </a:prstGeom>
          <a:ln w="12700">
            <a:miter lim="400000"/>
          </a:ln>
        </p:spPr>
      </p:pic>
      <p:sp>
        <p:nvSpPr>
          <p:cNvPr id="391" name="The system can be represented by a network of capacitively coupled electrodes including the anode, the LEM down, the LEM up, the grid and the field cage. We have measured all the involved capacitance and define a ramping up procedure where all the currents involved are adjusted taking into account the capacitive couplings."/>
          <p:cNvSpPr txBox="1"/>
          <p:nvPr/>
        </p:nvSpPr>
        <p:spPr>
          <a:xfrm>
            <a:off x="542203" y="4090709"/>
            <a:ext cx="11166033" cy="219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The system can be represented by a network of capacitively coupled electrodes including the anode, the LEM down, the LEM up, the grid and the field cage. We have measured all the involved capacitance and define a ramping up procedure where all the currents involved are adjusted taking into account the capacitive couplings.</a:t>
            </a:r>
          </a:p>
        </p:txBody>
      </p:sp>
      <p:pic>
        <p:nvPicPr>
          <p:cNvPr id="392" name="Screen Shot 2018-11-29 at 18.21.32.png" descr="Screen Shot 2018-11-29 at 18.21.32.png"/>
          <p:cNvPicPr>
            <a:picLocks noChangeAspect="1"/>
          </p:cNvPicPr>
          <p:nvPr/>
        </p:nvPicPr>
        <p:blipFill>
          <a:blip r:embed="rId3">
            <a:extLst/>
          </a:blip>
          <a:stretch>
            <a:fillRect/>
          </a:stretch>
        </p:blipFill>
        <p:spPr>
          <a:xfrm>
            <a:off x="3097407" y="6381388"/>
            <a:ext cx="9220187" cy="2948434"/>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Title"/>
          <p:cNvSpPr/>
          <p:nvPr>
            <p:ph type="title"/>
          </p:nvPr>
        </p:nvSpPr>
        <p:spPr>
          <a:prstGeom prst="rect">
            <a:avLst/>
          </a:prstGeom>
        </p:spPr>
        <p:txBody>
          <a:bodyPr/>
          <a:lstStyle/>
          <a:p>
            <a:pPr/>
          </a:p>
        </p:txBody>
      </p:sp>
      <p:sp>
        <p:nvSpPr>
          <p:cNvPr id="39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6" name="Screen Shot 2018-11-29 at 17.41.52.png" descr="Screen Shot 2018-11-29 at 17.41.52.png"/>
          <p:cNvPicPr>
            <a:picLocks noChangeAspect="1"/>
          </p:cNvPicPr>
          <p:nvPr/>
        </p:nvPicPr>
        <p:blipFill>
          <a:blip r:embed="rId2">
            <a:extLst/>
          </a:blip>
          <a:stretch>
            <a:fillRect/>
          </a:stretch>
        </p:blipFill>
        <p:spPr>
          <a:xfrm>
            <a:off x="1198552" y="1781815"/>
            <a:ext cx="10109201" cy="46101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Title"/>
          <p:cNvSpPr/>
          <p:nvPr>
            <p:ph type="title"/>
          </p:nvPr>
        </p:nvSpPr>
        <p:spPr>
          <a:prstGeom prst="rect">
            <a:avLst/>
          </a:prstGeom>
        </p:spPr>
        <p:txBody>
          <a:bodyPr/>
          <a:lstStyle/>
          <a:p>
            <a:pPr/>
          </a:p>
        </p:txBody>
      </p:sp>
      <p:sp>
        <p:nvSpPr>
          <p:cNvPr id="39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0" name="Screen Shot 2018-11-29 at 17.26.00.png" descr="Screen Shot 2018-11-29 at 17.26.00.png"/>
          <p:cNvPicPr>
            <a:picLocks noChangeAspect="1"/>
          </p:cNvPicPr>
          <p:nvPr/>
        </p:nvPicPr>
        <p:blipFill>
          <a:blip r:embed="rId2">
            <a:extLst/>
          </a:blip>
          <a:stretch>
            <a:fillRect/>
          </a:stretch>
        </p:blipFill>
        <p:spPr>
          <a:xfrm>
            <a:off x="1207529" y="1706908"/>
            <a:ext cx="10312401" cy="427990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Screenshot 2018-11-28 at 15.27.14.png" descr="Screenshot 2018-11-28 at 15.27.14.png"/>
          <p:cNvPicPr>
            <a:picLocks noChangeAspect="1"/>
          </p:cNvPicPr>
          <p:nvPr/>
        </p:nvPicPr>
        <p:blipFill>
          <a:blip r:embed="rId2">
            <a:extLst/>
          </a:blip>
          <a:stretch>
            <a:fillRect/>
          </a:stretch>
        </p:blipFill>
        <p:spPr>
          <a:xfrm>
            <a:off x="2216478" y="4830700"/>
            <a:ext cx="3029469" cy="1762740"/>
          </a:xfrm>
          <a:prstGeom prst="rect">
            <a:avLst/>
          </a:prstGeom>
          <a:ln w="12700">
            <a:miter lim="400000"/>
          </a:ln>
        </p:spPr>
      </p:pic>
      <p:sp>
        <p:nvSpPr>
          <p:cNvPr id="403" name="Dual phase R&amp;D prior to the 3x1x1 2005-2015"/>
          <p:cNvSpPr/>
          <p:nvPr>
            <p:ph type="title"/>
          </p:nvPr>
        </p:nvSpPr>
        <p:spPr>
          <a:prstGeom prst="rect">
            <a:avLst/>
          </a:prstGeom>
        </p:spPr>
        <p:txBody>
          <a:bodyPr/>
          <a:lstStyle>
            <a:lvl1pPr defTabSz="572516">
              <a:defRPr sz="3332"/>
            </a:lvl1pPr>
          </a:lstStyle>
          <a:p>
            <a:pPr/>
            <a:r>
              <a:t>Dual phase R&amp;D prior to the 3x1x1 2005-2015</a:t>
            </a:r>
          </a:p>
        </p:txBody>
      </p:sp>
      <p:sp>
        <p:nvSpPr>
          <p:cNvPr id="404"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5" name="Screen Shot 2016-01-07 at 14.36.04.png" descr="Screen Shot 2016-01-07 at 14.36.04.png"/>
          <p:cNvPicPr>
            <a:picLocks noChangeAspect="1"/>
          </p:cNvPicPr>
          <p:nvPr/>
        </p:nvPicPr>
        <p:blipFill>
          <a:blip r:embed="rId3">
            <a:extLst/>
          </a:blip>
          <a:stretch>
            <a:fillRect/>
          </a:stretch>
        </p:blipFill>
        <p:spPr>
          <a:xfrm>
            <a:off x="2750221" y="1631975"/>
            <a:ext cx="1645795" cy="1625601"/>
          </a:xfrm>
          <a:prstGeom prst="rect">
            <a:avLst/>
          </a:prstGeom>
          <a:ln w="12700">
            <a:miter lim="400000"/>
          </a:ln>
        </p:spPr>
      </p:pic>
      <p:pic>
        <p:nvPicPr>
          <p:cNvPr id="406" name="Screen Shot 2017-04-11 at 10.40.43.png" descr="Screen Shot 2017-04-11 at 10.40.43.png"/>
          <p:cNvPicPr>
            <a:picLocks noChangeAspect="1"/>
          </p:cNvPicPr>
          <p:nvPr/>
        </p:nvPicPr>
        <p:blipFill>
          <a:blip r:embed="rId4">
            <a:extLst/>
          </a:blip>
          <a:stretch>
            <a:fillRect/>
          </a:stretch>
        </p:blipFill>
        <p:spPr>
          <a:xfrm>
            <a:off x="221886" y="1620675"/>
            <a:ext cx="2458718" cy="1826868"/>
          </a:xfrm>
          <a:prstGeom prst="rect">
            <a:avLst/>
          </a:prstGeom>
          <a:ln w="12700">
            <a:miter lim="400000"/>
          </a:ln>
        </p:spPr>
      </p:pic>
      <p:sp>
        <p:nvSpPr>
          <p:cNvPr id="407" name="CRP: optimal design of LEMs, anodes, extraction grid, FE amplifiers"/>
          <p:cNvSpPr txBox="1"/>
          <p:nvPr/>
        </p:nvSpPr>
        <p:spPr>
          <a:xfrm>
            <a:off x="7483" y="994653"/>
            <a:ext cx="8527035" cy="482601"/>
          </a:xfrm>
          <a:prstGeom prst="rect">
            <a:avLst/>
          </a:prstGeom>
          <a:solidFill>
            <a:schemeClr val="accent4">
              <a:hueOff val="384618"/>
              <a:satOff val="3869"/>
              <a:lumOff val="580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CRP: optimal design of LEMs, anodes, extraction grid, FE amplifiers</a:t>
            </a:r>
          </a:p>
        </p:txBody>
      </p:sp>
      <p:pic>
        <p:nvPicPr>
          <p:cNvPr id="408" name="Screen Shot 2015-03-16 at 21.04.00.png" descr="Screen Shot 2015-03-16 at 21.04.00.png"/>
          <p:cNvPicPr>
            <a:picLocks noChangeAspect="1"/>
          </p:cNvPicPr>
          <p:nvPr/>
        </p:nvPicPr>
        <p:blipFill>
          <a:blip r:embed="rId5">
            <a:extLst/>
          </a:blip>
          <a:stretch>
            <a:fillRect/>
          </a:stretch>
        </p:blipFill>
        <p:spPr>
          <a:xfrm>
            <a:off x="6858730" y="1476231"/>
            <a:ext cx="3974834" cy="2927250"/>
          </a:xfrm>
          <a:prstGeom prst="rect">
            <a:avLst/>
          </a:prstGeom>
          <a:ln w="12700">
            <a:miter lim="400000"/>
          </a:ln>
        </p:spPr>
      </p:pic>
      <p:pic>
        <p:nvPicPr>
          <p:cNvPr id="409" name="Screen Shot 2015-06-07 at 14.45.31.png" descr="Screen Shot 2015-06-07 at 14.45.31.png"/>
          <p:cNvPicPr>
            <a:picLocks noChangeAspect="1"/>
          </p:cNvPicPr>
          <p:nvPr/>
        </p:nvPicPr>
        <p:blipFill>
          <a:blip r:embed="rId6">
            <a:extLst/>
          </a:blip>
          <a:stretch>
            <a:fillRect/>
          </a:stretch>
        </p:blipFill>
        <p:spPr>
          <a:xfrm>
            <a:off x="4465633" y="1599388"/>
            <a:ext cx="2501751" cy="1869441"/>
          </a:xfrm>
          <a:prstGeom prst="rect">
            <a:avLst/>
          </a:prstGeom>
          <a:ln w="12700">
            <a:miter lim="400000"/>
          </a:ln>
        </p:spPr>
      </p:pic>
      <p:pic>
        <p:nvPicPr>
          <p:cNvPr id="410" name="Screen Shot 2015-06-03 at 14.25.41.png" descr="Screen Shot 2015-06-03 at 14.25.41.png"/>
          <p:cNvPicPr>
            <a:picLocks noChangeAspect="1"/>
          </p:cNvPicPr>
          <p:nvPr/>
        </p:nvPicPr>
        <p:blipFill>
          <a:blip r:embed="rId7">
            <a:extLst/>
          </a:blip>
          <a:stretch>
            <a:fillRect/>
          </a:stretch>
        </p:blipFill>
        <p:spPr>
          <a:xfrm>
            <a:off x="216086" y="7193498"/>
            <a:ext cx="1364962" cy="1826869"/>
          </a:xfrm>
          <a:prstGeom prst="rect">
            <a:avLst/>
          </a:prstGeom>
          <a:ln w="12700">
            <a:miter lim="400000"/>
          </a:ln>
          <a:effectLst>
            <a:outerShdw sx="100000" sy="100000" kx="0" ky="0" algn="b" rotWithShape="0" blurRad="127000" dist="76200" dir="2700000">
              <a:srgbClr val="000000">
                <a:alpha val="75000"/>
              </a:srgbClr>
            </a:outerShdw>
          </a:effectLst>
        </p:spPr>
      </p:pic>
      <p:pic>
        <p:nvPicPr>
          <p:cNvPr id="411" name="Screen Shot 2014-10-31 at 15.55.00.png" descr="Screen Shot 2014-10-31 at 15.55.00.png"/>
          <p:cNvPicPr>
            <a:picLocks noChangeAspect="1"/>
          </p:cNvPicPr>
          <p:nvPr/>
        </p:nvPicPr>
        <p:blipFill>
          <a:blip r:embed="rId8">
            <a:extLst/>
          </a:blip>
          <a:stretch>
            <a:fillRect/>
          </a:stretch>
        </p:blipFill>
        <p:spPr>
          <a:xfrm>
            <a:off x="3672417" y="6637003"/>
            <a:ext cx="1961962" cy="2668601"/>
          </a:xfrm>
          <a:prstGeom prst="rect">
            <a:avLst/>
          </a:prstGeom>
          <a:ln w="12700">
            <a:miter lim="400000"/>
          </a:ln>
        </p:spPr>
      </p:pic>
      <p:pic>
        <p:nvPicPr>
          <p:cNvPr id="412" name="Screenshot 2018-11-28 at 14.54.15.png" descr="Screenshot 2018-11-28 at 14.54.15.png"/>
          <p:cNvPicPr>
            <a:picLocks noChangeAspect="1"/>
          </p:cNvPicPr>
          <p:nvPr/>
        </p:nvPicPr>
        <p:blipFill>
          <a:blip r:embed="rId9">
            <a:extLst/>
          </a:blip>
          <a:stretch>
            <a:fillRect/>
          </a:stretch>
        </p:blipFill>
        <p:spPr>
          <a:xfrm>
            <a:off x="9528916" y="1084088"/>
            <a:ext cx="3061768" cy="1625601"/>
          </a:xfrm>
          <a:prstGeom prst="rect">
            <a:avLst/>
          </a:prstGeom>
          <a:ln w="12700">
            <a:miter lim="400000"/>
          </a:ln>
        </p:spPr>
      </p:pic>
      <p:pic>
        <p:nvPicPr>
          <p:cNvPr id="413" name="Screenshot 2018-11-28 at 14.56.44.png" descr="Screenshot 2018-11-28 at 14.56.44.png"/>
          <p:cNvPicPr>
            <a:picLocks noChangeAspect="1"/>
          </p:cNvPicPr>
          <p:nvPr/>
        </p:nvPicPr>
        <p:blipFill>
          <a:blip r:embed="rId10">
            <a:extLst/>
          </a:blip>
          <a:stretch>
            <a:fillRect/>
          </a:stretch>
        </p:blipFill>
        <p:spPr>
          <a:xfrm>
            <a:off x="8611782" y="2939946"/>
            <a:ext cx="4214037" cy="1712231"/>
          </a:xfrm>
          <a:prstGeom prst="rect">
            <a:avLst/>
          </a:prstGeom>
          <a:ln w="12700">
            <a:miter lim="400000"/>
          </a:ln>
        </p:spPr>
      </p:pic>
      <p:pic>
        <p:nvPicPr>
          <p:cNvPr id="414" name="Screenshot 2018-11-28 at 14.58.09.png" descr="Screenshot 2018-11-28 at 14.58.09.png"/>
          <p:cNvPicPr>
            <a:picLocks noChangeAspect="1"/>
          </p:cNvPicPr>
          <p:nvPr/>
        </p:nvPicPr>
        <p:blipFill>
          <a:blip r:embed="rId11">
            <a:extLst/>
          </a:blip>
          <a:stretch>
            <a:fillRect/>
          </a:stretch>
        </p:blipFill>
        <p:spPr>
          <a:xfrm>
            <a:off x="3294271" y="3210924"/>
            <a:ext cx="3648504" cy="1170275"/>
          </a:xfrm>
          <a:prstGeom prst="rect">
            <a:avLst/>
          </a:prstGeom>
          <a:ln w="12700">
            <a:miter lim="400000"/>
          </a:ln>
        </p:spPr>
      </p:pic>
      <p:pic>
        <p:nvPicPr>
          <p:cNvPr id="415" name="Screenshot 2018-11-28 at 15.03.24.png" descr="Screenshot 2018-11-28 at 15.03.24.png"/>
          <p:cNvPicPr>
            <a:picLocks noChangeAspect="1"/>
          </p:cNvPicPr>
          <p:nvPr/>
        </p:nvPicPr>
        <p:blipFill>
          <a:blip r:embed="rId12">
            <a:extLst/>
          </a:blip>
          <a:stretch>
            <a:fillRect/>
          </a:stretch>
        </p:blipFill>
        <p:spPr>
          <a:xfrm>
            <a:off x="8202745" y="6222441"/>
            <a:ext cx="4534249" cy="2927250"/>
          </a:xfrm>
          <a:prstGeom prst="rect">
            <a:avLst/>
          </a:prstGeom>
          <a:ln w="12700">
            <a:miter lim="400000"/>
          </a:ln>
        </p:spPr>
      </p:pic>
      <p:pic>
        <p:nvPicPr>
          <p:cNvPr id="416" name="Screenshot 2018-11-28 at 15.06.10.png" descr="Screenshot 2018-11-28 at 15.06.10.png"/>
          <p:cNvPicPr>
            <a:picLocks noChangeAspect="1"/>
          </p:cNvPicPr>
          <p:nvPr/>
        </p:nvPicPr>
        <p:blipFill>
          <a:blip r:embed="rId13">
            <a:extLst/>
          </a:blip>
          <a:stretch>
            <a:fillRect/>
          </a:stretch>
        </p:blipFill>
        <p:spPr>
          <a:xfrm>
            <a:off x="7369109" y="5000054"/>
            <a:ext cx="2954075" cy="2058748"/>
          </a:xfrm>
          <a:prstGeom prst="rect">
            <a:avLst/>
          </a:prstGeom>
          <a:ln w="12700">
            <a:miter lim="400000"/>
          </a:ln>
        </p:spPr>
      </p:pic>
      <p:pic>
        <p:nvPicPr>
          <p:cNvPr id="417" name="Screenshot 2018-11-28 at 15.04.05.png" descr="Screenshot 2018-11-28 at 15.04.05.png"/>
          <p:cNvPicPr>
            <a:picLocks noChangeAspect="1"/>
          </p:cNvPicPr>
          <p:nvPr/>
        </p:nvPicPr>
        <p:blipFill>
          <a:blip r:embed="rId14">
            <a:extLst/>
          </a:blip>
          <a:stretch>
            <a:fillRect/>
          </a:stretch>
        </p:blipFill>
        <p:spPr>
          <a:xfrm>
            <a:off x="376936" y="4750354"/>
            <a:ext cx="1783983" cy="1967788"/>
          </a:xfrm>
          <a:prstGeom prst="rect">
            <a:avLst/>
          </a:prstGeom>
          <a:ln w="12700">
            <a:miter lim="400000"/>
          </a:ln>
        </p:spPr>
      </p:pic>
      <p:pic>
        <p:nvPicPr>
          <p:cNvPr id="418" name="Screenshot 2018-11-28 at 15.02.38.png" descr="Screenshot 2018-11-28 at 15.02.38.png"/>
          <p:cNvPicPr>
            <a:picLocks noChangeAspect="1"/>
          </p:cNvPicPr>
          <p:nvPr/>
        </p:nvPicPr>
        <p:blipFill>
          <a:blip r:embed="rId15">
            <a:extLst/>
          </a:blip>
          <a:stretch>
            <a:fillRect/>
          </a:stretch>
        </p:blipFill>
        <p:spPr>
          <a:xfrm>
            <a:off x="7236125" y="7921334"/>
            <a:ext cx="1738653" cy="1625601"/>
          </a:xfrm>
          <a:prstGeom prst="rect">
            <a:avLst/>
          </a:prstGeom>
          <a:ln w="12700">
            <a:miter lim="400000"/>
          </a:ln>
        </p:spPr>
      </p:pic>
      <p:pic>
        <p:nvPicPr>
          <p:cNvPr id="419" name="Screenshot 2018-11-28 at 15.03.40.png" descr="Screenshot 2018-11-28 at 15.03.40.png"/>
          <p:cNvPicPr>
            <a:picLocks noChangeAspect="1"/>
          </p:cNvPicPr>
          <p:nvPr/>
        </p:nvPicPr>
        <p:blipFill>
          <a:blip r:embed="rId16">
            <a:extLst/>
          </a:blip>
          <a:stretch>
            <a:fillRect/>
          </a:stretch>
        </p:blipFill>
        <p:spPr>
          <a:xfrm>
            <a:off x="1623083" y="7188798"/>
            <a:ext cx="2087871" cy="1925414"/>
          </a:xfrm>
          <a:prstGeom prst="rect">
            <a:avLst/>
          </a:prstGeom>
          <a:ln w="12700">
            <a:miter lim="400000"/>
          </a:ln>
        </p:spPr>
      </p:pic>
      <p:sp>
        <p:nvSpPr>
          <p:cNvPr id="420" name="all components designed to be scalable to k-tonne devices"/>
          <p:cNvSpPr txBox="1"/>
          <p:nvPr/>
        </p:nvSpPr>
        <p:spPr>
          <a:xfrm>
            <a:off x="4524104" y="9103959"/>
            <a:ext cx="8136027" cy="520701"/>
          </a:xfrm>
          <a:prstGeom prst="rect">
            <a:avLst/>
          </a:prstGeom>
          <a:solidFill>
            <a:schemeClr val="accent1">
              <a:satOff val="-3355"/>
              <a:lumOff val="26614"/>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all components designed to be scalable to k-tonne devices</a:t>
            </a:r>
          </a:p>
        </p:txBody>
      </p:sp>
      <p:sp>
        <p:nvSpPr>
          <p:cNvPr id="421" name="instrumentation, slow control"/>
          <p:cNvSpPr txBox="1"/>
          <p:nvPr/>
        </p:nvSpPr>
        <p:spPr>
          <a:xfrm>
            <a:off x="178923" y="4563371"/>
            <a:ext cx="3719399" cy="482601"/>
          </a:xfrm>
          <a:prstGeom prst="rect">
            <a:avLst/>
          </a:prstGeom>
          <a:solidFill>
            <a:schemeClr val="accent4">
              <a:hueOff val="384618"/>
              <a:satOff val="3869"/>
              <a:lumOff val="580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instrumentation, slow control</a:t>
            </a:r>
          </a:p>
        </p:txBody>
      </p:sp>
      <p:sp>
        <p:nvSpPr>
          <p:cNvPr id="422" name="PMTs"/>
          <p:cNvSpPr txBox="1"/>
          <p:nvPr/>
        </p:nvSpPr>
        <p:spPr>
          <a:xfrm>
            <a:off x="465103" y="6811179"/>
            <a:ext cx="771730" cy="482601"/>
          </a:xfrm>
          <a:prstGeom prst="rect">
            <a:avLst/>
          </a:prstGeom>
          <a:solidFill>
            <a:schemeClr val="accent4">
              <a:hueOff val="384618"/>
              <a:satOff val="3869"/>
              <a:lumOff val="580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PMTs</a:t>
            </a:r>
          </a:p>
        </p:txBody>
      </p:sp>
      <p:pic>
        <p:nvPicPr>
          <p:cNvPr id="423" name="Screenshot 2018-11-28 at 15.34.11.png" descr="Screenshot 2018-11-28 at 15.34.11.png"/>
          <p:cNvPicPr>
            <a:picLocks noChangeAspect="1"/>
          </p:cNvPicPr>
          <p:nvPr/>
        </p:nvPicPr>
        <p:blipFill>
          <a:blip r:embed="rId17">
            <a:extLst/>
          </a:blip>
          <a:stretch>
            <a:fillRect/>
          </a:stretch>
        </p:blipFill>
        <p:spPr>
          <a:xfrm>
            <a:off x="10107565" y="5230561"/>
            <a:ext cx="2756185" cy="1967788"/>
          </a:xfrm>
          <a:prstGeom prst="rect">
            <a:avLst/>
          </a:prstGeom>
          <a:ln w="12700">
            <a:miter lim="400000"/>
          </a:ln>
        </p:spPr>
      </p:pic>
      <p:sp>
        <p:nvSpPr>
          <p:cNvPr id="424" name="Cryogenics, membrane cryostats"/>
          <p:cNvSpPr txBox="1"/>
          <p:nvPr/>
        </p:nvSpPr>
        <p:spPr>
          <a:xfrm>
            <a:off x="6881690" y="5050460"/>
            <a:ext cx="3816097" cy="444501"/>
          </a:xfrm>
          <a:prstGeom prst="rect">
            <a:avLst/>
          </a:prstGeom>
          <a:solidFill>
            <a:schemeClr val="accent4">
              <a:hueOff val="384618"/>
              <a:satOff val="3869"/>
              <a:lumOff val="580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Cryogenics, membrane cryostats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Title"/>
          <p:cNvSpPr/>
          <p:nvPr>
            <p:ph type="title"/>
          </p:nvPr>
        </p:nvSpPr>
        <p:spPr>
          <a:prstGeom prst="rect">
            <a:avLst/>
          </a:prstGeom>
        </p:spPr>
        <p:txBody>
          <a:bodyPr/>
          <a:lstStyle/>
          <a:p>
            <a:pPr/>
          </a:p>
        </p:txBody>
      </p:sp>
      <p:sp>
        <p:nvSpPr>
          <p:cNvPr id="80" name="Slide Number"/>
          <p:cNvSpPr/>
          <p:nvPr>
            <p:ph type="sldNum" sz="quarter" idx="2"/>
          </p:nvPr>
        </p:nvSpPr>
        <p:spPr>
          <a:xfrm>
            <a:off x="6381749" y="9423400"/>
            <a:ext cx="228601"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 name="3x1x1.jpeg" descr="3x1x1.jpeg"/>
          <p:cNvPicPr>
            <a:picLocks noChangeAspect="1"/>
          </p:cNvPicPr>
          <p:nvPr/>
        </p:nvPicPr>
        <p:blipFill>
          <a:blip r:embed="rId2">
            <a:extLst/>
          </a:blip>
          <a:srcRect l="0" t="0" r="17019" b="6572"/>
          <a:stretch>
            <a:fillRect/>
          </a:stretch>
        </p:blipFill>
        <p:spPr>
          <a:xfrm>
            <a:off x="-583855" y="-383726"/>
            <a:ext cx="13650203" cy="10222681"/>
          </a:xfrm>
          <a:prstGeom prst="rect">
            <a:avLst/>
          </a:prstGeom>
          <a:ln w="12700">
            <a:miter lim="400000"/>
          </a:ln>
        </p:spPr>
      </p:pic>
      <p:sp>
        <p:nvSpPr>
          <p:cNvPr id="82" name="Line"/>
          <p:cNvSpPr/>
          <p:nvPr/>
        </p:nvSpPr>
        <p:spPr>
          <a:xfrm flipV="1">
            <a:off x="6196174" y="4214076"/>
            <a:ext cx="3401119" cy="2446322"/>
          </a:xfrm>
          <a:prstGeom prst="line">
            <a:avLst/>
          </a:prstGeom>
          <a:ln w="50800">
            <a:solidFill>
              <a:srgbClr val="FF2F92"/>
            </a:solidFill>
            <a:miter lim="400000"/>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3" name="∿∿∿∿→"/>
          <p:cNvSpPr txBox="1"/>
          <p:nvPr/>
        </p:nvSpPr>
        <p:spPr>
          <a:xfrm rot="11913688">
            <a:off x="5972266" y="5615937"/>
            <a:ext cx="1128144" cy="5024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chemeClr val="accent4"/>
                </a:solidFill>
                <a:latin typeface="STIXVariants-Regular"/>
                <a:ea typeface="STIXVariants-Regular"/>
                <a:cs typeface="STIXVariants-Regular"/>
                <a:sym typeface="STIXVariants-Regular"/>
              </a:defRPr>
            </a:lvl1pPr>
          </a:lstStyle>
          <a:p>
            <a:pPr/>
            <a:r>
              <a:t>∿∿∿∿→</a:t>
            </a:r>
          </a:p>
        </p:txBody>
      </p:sp>
      <p:sp>
        <p:nvSpPr>
          <p:cNvPr id="84" name="∿∿∿∿→"/>
          <p:cNvSpPr txBox="1"/>
          <p:nvPr/>
        </p:nvSpPr>
        <p:spPr>
          <a:xfrm rot="6074242">
            <a:off x="6531858" y="6391826"/>
            <a:ext cx="1128144" cy="5024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chemeClr val="accent4"/>
                </a:solidFill>
                <a:latin typeface="STIXVariants-Regular"/>
                <a:ea typeface="STIXVariants-Regular"/>
                <a:cs typeface="STIXVariants-Regular"/>
                <a:sym typeface="STIXVariants-Regular"/>
              </a:defRPr>
            </a:lvl1pPr>
          </a:lstStyle>
          <a:p>
            <a:pPr/>
            <a:r>
              <a:t>∿∿∿∿→</a:t>
            </a:r>
          </a:p>
        </p:txBody>
      </p:sp>
      <p:sp>
        <p:nvSpPr>
          <p:cNvPr id="85" name="∿∿∿∿→"/>
          <p:cNvSpPr txBox="1"/>
          <p:nvPr/>
        </p:nvSpPr>
        <p:spPr>
          <a:xfrm rot="2700000">
            <a:off x="7091450" y="6126789"/>
            <a:ext cx="1128144" cy="5024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900">
                <a:solidFill>
                  <a:schemeClr val="accent4"/>
                </a:solidFill>
                <a:latin typeface="STIXVariants-Regular"/>
                <a:ea typeface="STIXVariants-Regular"/>
                <a:cs typeface="STIXVariants-Regular"/>
                <a:sym typeface="STIXVariants-Regular"/>
              </a:defRPr>
            </a:lvl1pPr>
          </a:lstStyle>
          <a:p>
            <a:pPr/>
            <a:r>
              <a:t>∿∿∿∿→</a:t>
            </a:r>
          </a:p>
        </p:txBody>
      </p:sp>
      <p:sp>
        <p:nvSpPr>
          <p:cNvPr id="86" name="Line"/>
          <p:cNvSpPr/>
          <p:nvPr/>
        </p:nvSpPr>
        <p:spPr>
          <a:xfrm flipV="1">
            <a:off x="7096844" y="5050418"/>
            <a:ext cx="1" cy="833279"/>
          </a:xfrm>
          <a:prstGeom prst="line">
            <a:avLst/>
          </a:prstGeom>
          <a:ln w="25400">
            <a:solidFill>
              <a:srgbClr val="00FA92"/>
            </a:solidFill>
            <a:miter lim="400000"/>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7" name="Line"/>
          <p:cNvSpPr/>
          <p:nvPr/>
        </p:nvSpPr>
        <p:spPr>
          <a:xfrm flipV="1">
            <a:off x="7264400" y="5047503"/>
            <a:ext cx="1" cy="719861"/>
          </a:xfrm>
          <a:prstGeom prst="line">
            <a:avLst/>
          </a:prstGeom>
          <a:ln w="25400">
            <a:solidFill>
              <a:srgbClr val="00FA92"/>
            </a:solidFill>
            <a:miter lim="400000"/>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8" name="Line"/>
          <p:cNvSpPr/>
          <p:nvPr/>
        </p:nvSpPr>
        <p:spPr>
          <a:xfrm flipV="1">
            <a:off x="7404918" y="5040096"/>
            <a:ext cx="1" cy="665009"/>
          </a:xfrm>
          <a:prstGeom prst="line">
            <a:avLst/>
          </a:prstGeom>
          <a:ln w="25400">
            <a:solidFill>
              <a:srgbClr val="00FA92"/>
            </a:solidFill>
            <a:miter lim="400000"/>
            <a:tailEnd type="triangle"/>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9" name="~6500 e /mm"/>
          <p:cNvSpPr txBox="1"/>
          <p:nvPr/>
        </p:nvSpPr>
        <p:spPr>
          <a:xfrm>
            <a:off x="5866030" y="5207500"/>
            <a:ext cx="1117449" cy="330201"/>
          </a:xfrm>
          <a:prstGeom prst="rect">
            <a:avLst/>
          </a:prstGeom>
          <a:solidFill>
            <a:srgbClr val="00FA9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~6500 e /mm</a:t>
            </a:r>
          </a:p>
        </p:txBody>
      </p:sp>
      <p:sp>
        <p:nvSpPr>
          <p:cNvPr id="90" name="~4000 γ/mm (128 nm)"/>
          <p:cNvSpPr txBox="1"/>
          <p:nvPr/>
        </p:nvSpPr>
        <p:spPr>
          <a:xfrm>
            <a:off x="7604195" y="6041746"/>
            <a:ext cx="1757635" cy="330401"/>
          </a:xfrm>
          <a:prstGeom prst="rect">
            <a:avLst/>
          </a:prstGeom>
          <a:solidFill>
            <a:schemeClr val="accent4">
              <a:hueOff val="384618"/>
              <a:satOff val="3869"/>
              <a:lumOff val="580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~4000 γ/mm (128 nm)</a:t>
            </a:r>
          </a:p>
        </p:txBody>
      </p:sp>
      <p:sp>
        <p:nvSpPr>
          <p:cNvPr id="91" name="MIP"/>
          <p:cNvSpPr txBox="1"/>
          <p:nvPr/>
        </p:nvSpPr>
        <p:spPr>
          <a:xfrm>
            <a:off x="8553586" y="4235700"/>
            <a:ext cx="399594" cy="330201"/>
          </a:xfrm>
          <a:prstGeom prst="rect">
            <a:avLst/>
          </a:prstGeom>
          <a:solidFill>
            <a:srgbClr val="FF2F9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MIP</a:t>
            </a:r>
          </a:p>
        </p:txBody>
      </p:sp>
      <p:pic>
        <p:nvPicPr>
          <p:cNvPr id="92" name="Screenshot 2018-11-28 at 14.18.15.png" descr="Screenshot 2018-11-28 at 14.18.15.png"/>
          <p:cNvPicPr>
            <a:picLocks noChangeAspect="1"/>
          </p:cNvPicPr>
          <p:nvPr/>
        </p:nvPicPr>
        <p:blipFill>
          <a:blip r:embed="rId3">
            <a:extLst/>
          </a:blip>
          <a:stretch>
            <a:fillRect/>
          </a:stretch>
        </p:blipFill>
        <p:spPr>
          <a:xfrm>
            <a:off x="1294568" y="4214076"/>
            <a:ext cx="11214101" cy="5181601"/>
          </a:xfrm>
          <a:prstGeom prst="rect">
            <a:avLst/>
          </a:prstGeom>
          <a:ln w="63500">
            <a:solidFill>
              <a:srgbClr val="000000"/>
            </a:solidFill>
            <a:miter lim="400000"/>
          </a:ln>
          <a:effectLst>
            <a:outerShdw sx="100000" sy="100000" kx="0" ky="0" algn="b" rotWithShape="0" blurRad="63500" dist="25400" dir="5400000">
              <a:srgbClr val="000000">
                <a:alpha val="50000"/>
              </a:srgbClr>
            </a:outerShdw>
          </a:effectLst>
        </p:spPr>
      </p:pic>
      <p:sp>
        <p:nvSpPr>
          <p:cNvPr id="93" name="Line"/>
          <p:cNvSpPr/>
          <p:nvPr/>
        </p:nvSpPr>
        <p:spPr>
          <a:xfrm flipV="1">
            <a:off x="4594327" y="3494938"/>
            <a:ext cx="1493409" cy="734096"/>
          </a:xfrm>
          <a:prstGeom prst="line">
            <a:avLst/>
          </a:prstGeom>
          <a:ln w="63500">
            <a:solidFill>
              <a:srgbClr val="000000"/>
            </a:solidFill>
            <a:miter lim="400000"/>
            <a:tailEnd type="oval"/>
          </a:ln>
        </p:spPr>
        <p:txBody>
          <a:bodyPr lIns="50800" tIns="50800" rIns="50800" bIns="50800" anchor="ctr"/>
          <a:lstStyle/>
          <a:p>
            <a:pPr algn="ct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94" name="Screen Shot 2018-02-06 at 11.54.43.png" descr="Screen Shot 2018-02-06 at 11.54.43.png"/>
          <p:cNvPicPr>
            <a:picLocks noChangeAspect="1"/>
          </p:cNvPicPr>
          <p:nvPr/>
        </p:nvPicPr>
        <p:blipFill>
          <a:blip r:embed="rId4">
            <a:extLst/>
          </a:blip>
          <a:stretch>
            <a:fillRect/>
          </a:stretch>
        </p:blipFill>
        <p:spPr>
          <a:xfrm rot="10800000">
            <a:off x="10830067" y="6804950"/>
            <a:ext cx="2077798" cy="1961720"/>
          </a:xfrm>
          <a:prstGeom prst="rect">
            <a:avLst/>
          </a:prstGeom>
          <a:ln w="12700">
            <a:miter lim="400000"/>
          </a:ln>
        </p:spPr>
      </p:pic>
      <p:sp>
        <p:nvSpPr>
          <p:cNvPr id="95" name="drifting charges are extracted from the liquid to the vapour phase by an electric field in the liquid of around 2 kV/cm…"/>
          <p:cNvSpPr txBox="1"/>
          <p:nvPr/>
        </p:nvSpPr>
        <p:spPr>
          <a:xfrm>
            <a:off x="657943" y="470349"/>
            <a:ext cx="11973697" cy="2260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SzPct val="100000"/>
              <a:buChar char="•"/>
              <a:defRPr sz="2500"/>
            </a:pPr>
            <a:r>
              <a:t>drifting charges are extracted from the liquid to the vapour phase by an electric field in the liquid of around 2 kV/cm</a:t>
            </a:r>
          </a:p>
          <a:p>
            <a:pPr marL="228600" indent="-228600">
              <a:buSzPct val="100000"/>
              <a:buChar char="•"/>
              <a:defRPr sz="2500"/>
            </a:pPr>
            <a:r>
              <a:t>the charges once in pure argon vapour are multiplied inside 50x50 cm2 area LEMs (Large Electron Multipliers) assembled side by side</a:t>
            </a:r>
          </a:p>
          <a:p>
            <a:pPr marL="228600" indent="-228600">
              <a:buSzPct val="100000"/>
              <a:buChar char="•"/>
              <a:defRPr sz="2500"/>
            </a:pPr>
            <a:r>
              <a:t>the amplified charges are collected on a 2D segmented anode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 name="3x1x1 construction 2015-2016"/>
          <p:cNvSpPr txBox="1"/>
          <p:nvPr>
            <p:ph type="title"/>
          </p:nvPr>
        </p:nvSpPr>
        <p:spPr>
          <a:prstGeom prst="rect">
            <a:avLst/>
          </a:prstGeom>
        </p:spPr>
        <p:txBody>
          <a:bodyPr/>
          <a:lstStyle/>
          <a:p>
            <a:pPr/>
            <a:r>
              <a:t>3x1x1 construction 2015-2016</a:t>
            </a:r>
          </a:p>
        </p:txBody>
      </p:sp>
      <p:sp>
        <p:nvSpPr>
          <p:cNvPr id="98" name="Slide Number"/>
          <p:cNvSpPr txBox="1"/>
          <p:nvPr>
            <p:ph type="sldNum" sz="quarter" idx="2"/>
          </p:nvPr>
        </p:nvSpPr>
        <p:spPr>
          <a:xfrm>
            <a:off x="6381749" y="9423400"/>
            <a:ext cx="228601"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9" name="2015"/>
          <p:cNvSpPr txBox="1"/>
          <p:nvPr/>
        </p:nvSpPr>
        <p:spPr>
          <a:xfrm>
            <a:off x="297884" y="1408976"/>
            <a:ext cx="11313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600">
                <a:solidFill>
                  <a:srgbClr val="FFFFFF"/>
                </a:solidFill>
                <a:latin typeface="+mj-lt"/>
                <a:ea typeface="+mj-ea"/>
                <a:cs typeface="+mj-cs"/>
                <a:sym typeface="Helvetica"/>
              </a:defRPr>
            </a:lvl1pPr>
          </a:lstStyle>
          <a:p>
            <a:pPr/>
            <a:r>
              <a:t>2015</a:t>
            </a:r>
          </a:p>
        </p:txBody>
      </p:sp>
      <p:pic>
        <p:nvPicPr>
          <p:cNvPr id="100" name="Screen Shot 2017-03-20 at 12.27.42.png" descr="Screen Shot 2017-03-20 at 12.27.42.png"/>
          <p:cNvPicPr>
            <a:picLocks noChangeAspect="1"/>
          </p:cNvPicPr>
          <p:nvPr/>
        </p:nvPicPr>
        <p:blipFill>
          <a:blip r:embed="rId2">
            <a:extLst/>
          </a:blip>
          <a:srcRect l="3419" t="0" r="0" b="0"/>
          <a:stretch>
            <a:fillRect/>
          </a:stretch>
        </p:blipFill>
        <p:spPr>
          <a:xfrm>
            <a:off x="8145024" y="1248984"/>
            <a:ext cx="4733722" cy="2757385"/>
          </a:xfrm>
          <a:prstGeom prst="rect">
            <a:avLst/>
          </a:prstGeom>
          <a:ln w="12700">
            <a:miter lim="400000"/>
          </a:ln>
        </p:spPr>
      </p:pic>
      <p:pic>
        <p:nvPicPr>
          <p:cNvPr id="101" name="Image" descr="Image"/>
          <p:cNvPicPr>
            <a:picLocks noChangeAspect="1"/>
          </p:cNvPicPr>
          <p:nvPr/>
        </p:nvPicPr>
        <p:blipFill>
          <a:blip r:embed="rId3">
            <a:extLst/>
          </a:blip>
          <a:stretch>
            <a:fillRect/>
          </a:stretch>
        </p:blipFill>
        <p:spPr>
          <a:xfrm>
            <a:off x="283977" y="1189366"/>
            <a:ext cx="2643894" cy="3878747"/>
          </a:xfrm>
          <a:prstGeom prst="rect">
            <a:avLst/>
          </a:prstGeom>
          <a:ln w="12700">
            <a:miter lim="400000"/>
          </a:ln>
        </p:spPr>
      </p:pic>
      <p:sp>
        <p:nvSpPr>
          <p:cNvPr id="102" name="2015 - Cryostat constructed"/>
          <p:cNvSpPr txBox="1"/>
          <p:nvPr/>
        </p:nvSpPr>
        <p:spPr>
          <a:xfrm>
            <a:off x="1037716" y="4502150"/>
            <a:ext cx="2003221" cy="749301"/>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000">
                <a:latin typeface="+mj-lt"/>
                <a:ea typeface="+mj-ea"/>
                <a:cs typeface="+mj-cs"/>
                <a:sym typeface="Helvetica"/>
              </a:defRPr>
            </a:pPr>
            <a:r>
              <a:rPr>
                <a:solidFill>
                  <a:schemeClr val="accent5"/>
                </a:solidFill>
              </a:rPr>
              <a:t>2015 - </a:t>
            </a:r>
            <a:r>
              <a:t>Cryostat constructed</a:t>
            </a:r>
          </a:p>
        </p:txBody>
      </p:sp>
      <p:grpSp>
        <p:nvGrpSpPr>
          <p:cNvPr id="105" name="Group"/>
          <p:cNvGrpSpPr/>
          <p:nvPr/>
        </p:nvGrpSpPr>
        <p:grpSpPr>
          <a:xfrm>
            <a:off x="3390720" y="1212144"/>
            <a:ext cx="4647538" cy="3589484"/>
            <a:chOff x="7098" y="0"/>
            <a:chExt cx="4647536" cy="3589482"/>
          </a:xfrm>
        </p:grpSpPr>
        <p:pic>
          <p:nvPicPr>
            <p:cNvPr id="103" name="Image" descr="Image"/>
            <p:cNvPicPr>
              <a:picLocks noChangeAspect="1"/>
            </p:cNvPicPr>
            <p:nvPr/>
          </p:nvPicPr>
          <p:blipFill>
            <a:blip r:embed="rId4">
              <a:extLst/>
            </a:blip>
            <a:srcRect l="0" t="0" r="5291" b="0"/>
            <a:stretch>
              <a:fillRect/>
            </a:stretch>
          </p:blipFill>
          <p:spPr>
            <a:xfrm>
              <a:off x="7098" y="0"/>
              <a:ext cx="4647537" cy="3274874"/>
            </a:xfrm>
            <a:prstGeom prst="rect">
              <a:avLst/>
            </a:prstGeom>
            <a:ln w="12700" cap="flat">
              <a:noFill/>
              <a:miter lim="400000"/>
            </a:ln>
            <a:effectLst/>
          </p:spPr>
        </p:pic>
        <p:sp>
          <p:nvSpPr>
            <p:cNvPr id="104" name="2016 - Detector installation completed"/>
            <p:cNvSpPr txBox="1"/>
            <p:nvPr/>
          </p:nvSpPr>
          <p:spPr>
            <a:xfrm>
              <a:off x="1242124" y="2840182"/>
              <a:ext cx="2952278" cy="749301"/>
            </a:xfrm>
            <a:prstGeom prst="rect">
              <a:avLst/>
            </a:prstGeom>
            <a:solidFill>
              <a:srgbClr val="FFFFFF"/>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2000">
                  <a:latin typeface="+mj-lt"/>
                  <a:ea typeface="+mj-ea"/>
                  <a:cs typeface="+mj-cs"/>
                  <a:sym typeface="Helvetica"/>
                </a:defRPr>
              </a:pPr>
              <a:r>
                <a:rPr>
                  <a:solidFill>
                    <a:schemeClr val="accent5"/>
                  </a:solidFill>
                </a:rPr>
                <a:t>2016 -</a:t>
              </a:r>
              <a:r>
                <a:t> Detector installation completed</a:t>
              </a:r>
            </a:p>
          </p:txBody>
        </p:sp>
      </p:grpSp>
      <p:pic>
        <p:nvPicPr>
          <p:cNvPr id="106" name="i74^pimgpsh_fullsize_distr.png" descr="i74^pimgpsh_fullsize_distr.png"/>
          <p:cNvPicPr>
            <a:picLocks noChangeAspect="1"/>
          </p:cNvPicPr>
          <p:nvPr/>
        </p:nvPicPr>
        <p:blipFill>
          <a:blip r:embed="rId5">
            <a:extLst/>
          </a:blip>
          <a:srcRect l="18209" t="0" r="25273" b="6099"/>
          <a:stretch>
            <a:fillRect/>
          </a:stretch>
        </p:blipFill>
        <p:spPr>
          <a:xfrm>
            <a:off x="214083" y="5680659"/>
            <a:ext cx="2783521" cy="2601402"/>
          </a:xfrm>
          <a:prstGeom prst="rect">
            <a:avLst/>
          </a:prstGeom>
          <a:ln w="12700">
            <a:miter lim="400000"/>
          </a:ln>
        </p:spPr>
      </p:pic>
      <p:sp>
        <p:nvSpPr>
          <p:cNvPr id="107" name="Jan 2017 - Commissioning started"/>
          <p:cNvSpPr txBox="1"/>
          <p:nvPr/>
        </p:nvSpPr>
        <p:spPr>
          <a:xfrm>
            <a:off x="8916069" y="3915724"/>
            <a:ext cx="3191439" cy="749301"/>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000">
                <a:latin typeface="+mj-lt"/>
                <a:ea typeface="+mj-ea"/>
                <a:cs typeface="+mj-cs"/>
                <a:sym typeface="Helvetica"/>
              </a:defRPr>
            </a:pPr>
            <a:r>
              <a:rPr>
                <a:solidFill>
                  <a:schemeClr val="accent5"/>
                </a:solidFill>
              </a:rPr>
              <a:t>Jan 2017 - </a:t>
            </a:r>
            <a:r>
              <a:t>Commissioning started</a:t>
            </a:r>
          </a:p>
        </p:txBody>
      </p:sp>
      <p:sp>
        <p:nvSpPr>
          <p:cNvPr id="108" name="Mar 2017 - Operation ‘frozen’ due to cryostat issues"/>
          <p:cNvSpPr txBox="1"/>
          <p:nvPr/>
        </p:nvSpPr>
        <p:spPr>
          <a:xfrm>
            <a:off x="140714" y="7946634"/>
            <a:ext cx="2930420" cy="1054101"/>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000">
                <a:latin typeface="+mj-lt"/>
                <a:ea typeface="+mj-ea"/>
                <a:cs typeface="+mj-cs"/>
                <a:sym typeface="Helvetica"/>
              </a:defRPr>
            </a:pPr>
            <a:r>
              <a:rPr>
                <a:solidFill>
                  <a:schemeClr val="accent5"/>
                </a:solidFill>
              </a:rPr>
              <a:t>Mar 2017 - </a:t>
            </a:r>
            <a:r>
              <a:t>Operation ‘frozen’ due to cryostat issues</a:t>
            </a:r>
          </a:p>
        </p:txBody>
      </p:sp>
      <p:pic>
        <p:nvPicPr>
          <p:cNvPr id="109" name="Picture 2" descr="Picture 2"/>
          <p:cNvPicPr>
            <a:picLocks noChangeAspect="1"/>
          </p:cNvPicPr>
          <p:nvPr/>
        </p:nvPicPr>
        <p:blipFill>
          <a:blip r:embed="rId6">
            <a:extLst/>
          </a:blip>
          <a:srcRect l="17483" t="3464" r="0" b="0"/>
          <a:stretch>
            <a:fillRect/>
          </a:stretch>
        </p:blipFill>
        <p:spPr>
          <a:xfrm>
            <a:off x="8276383" y="4923113"/>
            <a:ext cx="4673388" cy="2921381"/>
          </a:xfrm>
          <a:prstGeom prst="rect">
            <a:avLst/>
          </a:prstGeom>
          <a:ln w="12700">
            <a:miter lim="400000"/>
          </a:ln>
        </p:spPr>
      </p:pic>
      <p:sp>
        <p:nvSpPr>
          <p:cNvPr id="110" name="June 21st 2017 - First tracks observed"/>
          <p:cNvSpPr txBox="1"/>
          <p:nvPr/>
        </p:nvSpPr>
        <p:spPr>
          <a:xfrm>
            <a:off x="9310088" y="8102600"/>
            <a:ext cx="2930420" cy="749301"/>
          </a:xfrm>
          <a:prstGeom prst="rect">
            <a:avLst/>
          </a:prstGeom>
          <a:solidFill>
            <a:schemeClr val="accent2">
              <a:hueOff val="-2473792"/>
              <a:satOff val="-50209"/>
              <a:lumOff val="23543"/>
            </a:schemeClr>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000">
                <a:latin typeface="+mj-lt"/>
                <a:ea typeface="+mj-ea"/>
                <a:cs typeface="+mj-cs"/>
                <a:sym typeface="Helvetica"/>
              </a:defRPr>
            </a:pPr>
            <a:r>
              <a:rPr>
                <a:solidFill>
                  <a:schemeClr val="accent5"/>
                </a:solidFill>
              </a:rPr>
              <a:t>June 21</a:t>
            </a:r>
            <a:r>
              <a:rPr baseline="31999">
                <a:solidFill>
                  <a:schemeClr val="accent5"/>
                </a:solidFill>
              </a:rPr>
              <a:t>st</a:t>
            </a:r>
            <a:r>
              <a:rPr>
                <a:solidFill>
                  <a:schemeClr val="accent5"/>
                </a:solidFill>
              </a:rPr>
              <a:t> 2017 - </a:t>
            </a:r>
            <a:r>
              <a:t>First tracks observed</a:t>
            </a:r>
          </a:p>
        </p:txBody>
      </p:sp>
      <p:sp>
        <p:nvSpPr>
          <p:cNvPr id="111" name="June 12th - Recirculation started"/>
          <p:cNvSpPr txBox="1"/>
          <p:nvPr/>
        </p:nvSpPr>
        <p:spPr>
          <a:xfrm>
            <a:off x="3462926" y="7950200"/>
            <a:ext cx="1749221" cy="1054101"/>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000">
                <a:latin typeface="+mj-lt"/>
                <a:ea typeface="+mj-ea"/>
                <a:cs typeface="+mj-cs"/>
                <a:sym typeface="Helvetica"/>
              </a:defRPr>
            </a:pPr>
            <a:r>
              <a:rPr>
                <a:solidFill>
                  <a:schemeClr val="accent5"/>
                </a:solidFill>
              </a:rPr>
              <a:t>June 12</a:t>
            </a:r>
            <a:r>
              <a:rPr baseline="31999">
                <a:solidFill>
                  <a:schemeClr val="accent5"/>
                </a:solidFill>
              </a:rPr>
              <a:t>th</a:t>
            </a:r>
            <a:r>
              <a:rPr>
                <a:solidFill>
                  <a:schemeClr val="accent5"/>
                </a:solidFill>
              </a:rPr>
              <a:t> -</a:t>
            </a:r>
            <a:r>
              <a:t> Recirculation started </a:t>
            </a:r>
          </a:p>
        </p:txBody>
      </p:sp>
      <p:sp>
        <p:nvSpPr>
          <p:cNvPr id="112" name="Line"/>
          <p:cNvSpPr/>
          <p:nvPr/>
        </p:nvSpPr>
        <p:spPr>
          <a:xfrm>
            <a:off x="5205193" y="8473684"/>
            <a:ext cx="760137" cy="1"/>
          </a:xfrm>
          <a:prstGeom prst="line">
            <a:avLst/>
          </a:prstGeom>
          <a:ln w="38100">
            <a:solidFill>
              <a:srgbClr val="000000"/>
            </a:solidFill>
            <a:miter lim="400000"/>
            <a:tailEnd type="triangle"/>
          </a:ln>
        </p:spPr>
        <p:txBody>
          <a:bodyPr lIns="50800" tIns="50800" rIns="50800" bIns="50800" anchor="ctr"/>
          <a:lstStyle/>
          <a:p>
            <a:pPr algn="ctr">
              <a:defRPr>
                <a:latin typeface="Helvetica Light"/>
                <a:ea typeface="Helvetica Light"/>
                <a:cs typeface="Helvetica Light"/>
                <a:sym typeface="Helvetica Light"/>
              </a:defRPr>
            </a:pPr>
          </a:p>
        </p:txBody>
      </p:sp>
      <p:sp>
        <p:nvSpPr>
          <p:cNvPr id="113" name="June 15th - evidence of extraction from LAr to GAr"/>
          <p:cNvSpPr txBox="1"/>
          <p:nvPr/>
        </p:nvSpPr>
        <p:spPr>
          <a:xfrm>
            <a:off x="5958220" y="7950200"/>
            <a:ext cx="2605794" cy="1054101"/>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000">
                <a:latin typeface="+mj-lt"/>
                <a:ea typeface="+mj-ea"/>
                <a:cs typeface="+mj-cs"/>
                <a:sym typeface="Helvetica"/>
              </a:defRPr>
            </a:pPr>
            <a:r>
              <a:rPr>
                <a:solidFill>
                  <a:schemeClr val="accent5"/>
                </a:solidFill>
              </a:rPr>
              <a:t>June 15</a:t>
            </a:r>
            <a:r>
              <a:rPr baseline="31999">
                <a:solidFill>
                  <a:schemeClr val="accent5"/>
                </a:solidFill>
              </a:rPr>
              <a:t>th</a:t>
            </a:r>
            <a:r>
              <a:rPr>
                <a:solidFill>
                  <a:schemeClr val="accent5"/>
                </a:solidFill>
              </a:rPr>
              <a:t> - </a:t>
            </a:r>
            <a:r>
              <a:t>evidence of extraction from LAr to GAr</a:t>
            </a:r>
          </a:p>
        </p:txBody>
      </p:sp>
      <p:pic>
        <p:nvPicPr>
          <p:cNvPr id="114" name="Screen Shot 2018-02-16 at 11.22.09.png" descr="Screen Shot 2018-02-16 at 11.22.09.png"/>
          <p:cNvPicPr>
            <a:picLocks noChangeAspect="1"/>
          </p:cNvPicPr>
          <p:nvPr/>
        </p:nvPicPr>
        <p:blipFill>
          <a:blip r:embed="rId7">
            <a:extLst/>
          </a:blip>
          <a:stretch>
            <a:fillRect/>
          </a:stretch>
        </p:blipFill>
        <p:spPr>
          <a:xfrm>
            <a:off x="3660498" y="5529853"/>
            <a:ext cx="4566227" cy="2085808"/>
          </a:xfrm>
          <a:prstGeom prst="rect">
            <a:avLst/>
          </a:prstGeom>
          <a:ln w="12700">
            <a:miter lim="400000"/>
          </a:ln>
        </p:spPr>
      </p:pic>
      <p:sp>
        <p:nvSpPr>
          <p:cNvPr id="115" name="Line"/>
          <p:cNvSpPr/>
          <p:nvPr/>
        </p:nvSpPr>
        <p:spPr>
          <a:xfrm flipV="1">
            <a:off x="8556904" y="8470899"/>
            <a:ext cx="760137" cy="2"/>
          </a:xfrm>
          <a:prstGeom prst="line">
            <a:avLst/>
          </a:prstGeom>
          <a:ln w="38100">
            <a:solidFill>
              <a:srgbClr val="000000"/>
            </a:solidFill>
            <a:miter lim="400000"/>
            <a:tailEnd type="triangle"/>
          </a:ln>
        </p:spPr>
        <p:txBody>
          <a:bodyPr lIns="50800" tIns="50800" rIns="50800" bIns="50800" anchor="ctr"/>
          <a:lstStyle/>
          <a:p>
            <a:pPr algn="ctr">
              <a:defRPr>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0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0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02"/>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07"/>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08"/>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11"/>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110"/>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 grpId="7"/>
      <p:bldP build="whole" bldLvl="1" animBg="1" rev="0" advAuto="0" spid="107" grpId="4"/>
      <p:bldP build="whole" bldLvl="1" animBg="1" rev="0" advAuto="0" spid="109" grpId="1"/>
      <p:bldP build="whole" bldLvl="1" animBg="1" rev="0" advAuto="0" spid="113" grpId="8"/>
      <p:bldP build="whole" bldLvl="1" animBg="1" rev="0" advAuto="0" spid="102" grpId="3"/>
      <p:bldP build="whole" bldLvl="1" animBg="1" rev="0" advAuto="0" spid="108" grpId="5"/>
      <p:bldP build="whole" bldLvl="1" animBg="1" rev="0" advAuto="0" spid="100" grpId="2"/>
      <p:bldP build="whole" bldLvl="1" animBg="1" rev="0" advAuto="0" spid="111" grpId="6"/>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Data taking July-November 2017"/>
          <p:cNvSpPr/>
          <p:nvPr>
            <p:ph type="title"/>
          </p:nvPr>
        </p:nvSpPr>
        <p:spPr>
          <a:prstGeom prst="rect">
            <a:avLst/>
          </a:prstGeom>
        </p:spPr>
        <p:txBody>
          <a:bodyPr/>
          <a:lstStyle/>
          <a:p>
            <a:pPr/>
            <a:r>
              <a:t>Data taking July-November 2017</a:t>
            </a:r>
          </a:p>
        </p:txBody>
      </p:sp>
      <p:sp>
        <p:nvSpPr>
          <p:cNvPr id="118" name="Slide Number"/>
          <p:cNvSpPr/>
          <p:nvPr>
            <p:ph type="sldNum" sz="quarter" idx="2"/>
          </p:nvPr>
        </p:nvSpPr>
        <p:spPr>
          <a:xfrm>
            <a:off x="6381749" y="9423400"/>
            <a:ext cx="228601"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 name="Screen Shot 2018-03-27 at 13.22.31.png" descr="Screen Shot 2018-03-27 at 13.22.31.png"/>
          <p:cNvPicPr>
            <a:picLocks noChangeAspect="1"/>
          </p:cNvPicPr>
          <p:nvPr/>
        </p:nvPicPr>
        <p:blipFill>
          <a:blip r:embed="rId2">
            <a:extLst/>
          </a:blip>
          <a:stretch>
            <a:fillRect/>
          </a:stretch>
        </p:blipFill>
        <p:spPr>
          <a:xfrm>
            <a:off x="222674" y="1117159"/>
            <a:ext cx="6195434" cy="7271814"/>
          </a:xfrm>
          <a:prstGeom prst="rect">
            <a:avLst/>
          </a:prstGeom>
          <a:ln w="12700">
            <a:miter lim="400000"/>
          </a:ln>
        </p:spPr>
      </p:pic>
      <p:sp>
        <p:nvSpPr>
          <p:cNvPr id="120" name="350 k cosmic events recorded  with a ton scale dual phase LAr TPC. The operation allowed for tests and results concerning the activities of task 8.2 (purification), 8.3 (charge readout) 8.4 (light readout) and 8.5 (Very high voltage). Includes interface to WP13 for the event reconstruction.…"/>
          <p:cNvSpPr txBox="1"/>
          <p:nvPr/>
        </p:nvSpPr>
        <p:spPr>
          <a:xfrm>
            <a:off x="6445906" y="4895371"/>
            <a:ext cx="6195436" cy="551532"/>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lnSpc>
                <a:spcPct val="120000"/>
              </a:lnSpc>
              <a:defRPr b="1" sz="2800">
                <a:latin typeface="Helvetica Neue"/>
                <a:ea typeface="Helvetica Neue"/>
                <a:cs typeface="Helvetica Neue"/>
                <a:sym typeface="Helvetica Neue"/>
              </a:defRPr>
            </a:lvl1pPr>
          </a:lstStyle>
          <a:p>
            <a:pPr/>
            <a:r>
              <a:t>~400 k cosmic events recorded.</a:t>
            </a:r>
          </a:p>
        </p:txBody>
      </p:sp>
      <p:sp>
        <p:nvSpPr>
          <p:cNvPr id="121" name="hadronic and EM showers from cosmic rays recorder in the 3x1x1"/>
          <p:cNvSpPr txBox="1"/>
          <p:nvPr/>
        </p:nvSpPr>
        <p:spPr>
          <a:xfrm>
            <a:off x="95644" y="8317631"/>
            <a:ext cx="6195434" cy="732279"/>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sz="2000">
                <a:latin typeface="Helvetica Neue Thin"/>
                <a:ea typeface="Helvetica Neue Thin"/>
                <a:cs typeface="Helvetica Neue Thin"/>
                <a:sym typeface="Helvetica Neue Thin"/>
              </a:defRPr>
            </a:lvl1pPr>
          </a:lstStyle>
          <a:p>
            <a:pPr/>
            <a:r>
              <a:t>hadronic and EM showers from cosmic rays recorder in the 3x1x1</a:t>
            </a:r>
          </a:p>
        </p:txBody>
      </p:sp>
      <p:pic>
        <p:nvPicPr>
          <p:cNvPr id="122" name="Screen Shot 2017-09-17 at 15.58.39.png" descr="Screen Shot 2017-09-17 at 15.58.39.png"/>
          <p:cNvPicPr>
            <a:picLocks noChangeAspect="1"/>
          </p:cNvPicPr>
          <p:nvPr/>
        </p:nvPicPr>
        <p:blipFill>
          <a:blip r:embed="rId3">
            <a:alphaModFix amt="91446"/>
            <a:extLst/>
          </a:blip>
          <a:stretch>
            <a:fillRect/>
          </a:stretch>
        </p:blipFill>
        <p:spPr>
          <a:xfrm>
            <a:off x="7216395" y="1446582"/>
            <a:ext cx="3626173" cy="272053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Article published in 2018"/>
          <p:cNvSpPr/>
          <p:nvPr>
            <p:ph type="title"/>
          </p:nvPr>
        </p:nvSpPr>
        <p:spPr>
          <a:prstGeom prst="rect">
            <a:avLst/>
          </a:prstGeom>
        </p:spPr>
        <p:txBody>
          <a:bodyPr/>
          <a:lstStyle/>
          <a:p>
            <a:pPr/>
            <a:r>
              <a:t>Article published in 2018</a:t>
            </a:r>
          </a:p>
        </p:txBody>
      </p:sp>
      <p:sp>
        <p:nvSpPr>
          <p:cNvPr id="125" name="Slide Number"/>
          <p:cNvSpPr/>
          <p:nvPr>
            <p:ph type="sldNum" sz="quarter" idx="2"/>
          </p:nvPr>
        </p:nvSpPr>
        <p:spPr>
          <a:xfrm>
            <a:off x="6381749" y="9423400"/>
            <a:ext cx="228601"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 name="Screenshot 2018-11-28 at 15.41.40.png" descr="Screenshot 2018-11-28 at 15.41.40.png"/>
          <p:cNvPicPr>
            <a:picLocks noChangeAspect="1"/>
          </p:cNvPicPr>
          <p:nvPr/>
        </p:nvPicPr>
        <p:blipFill>
          <a:blip r:embed="rId2">
            <a:extLst/>
          </a:blip>
          <a:stretch>
            <a:fillRect/>
          </a:stretch>
        </p:blipFill>
        <p:spPr>
          <a:xfrm>
            <a:off x="423054" y="1233149"/>
            <a:ext cx="5503469" cy="2207477"/>
          </a:xfrm>
          <a:prstGeom prst="rect">
            <a:avLst/>
          </a:prstGeom>
          <a:ln w="12700">
            <a:miter lim="400000"/>
          </a:ln>
          <a:effectLst>
            <a:outerShdw sx="100000" sy="100000" kx="0" ky="0" algn="b" rotWithShape="0" blurRad="50800" dist="25400" dir="3600000">
              <a:srgbClr val="000000">
                <a:alpha val="70000"/>
              </a:srgbClr>
            </a:outerShdw>
          </a:effectLst>
        </p:spPr>
      </p:pic>
      <p:grpSp>
        <p:nvGrpSpPr>
          <p:cNvPr id="129" name="Group"/>
          <p:cNvGrpSpPr/>
          <p:nvPr/>
        </p:nvGrpSpPr>
        <p:grpSpPr>
          <a:xfrm>
            <a:off x="6915770" y="1385836"/>
            <a:ext cx="5790146" cy="7699640"/>
            <a:chOff x="0" y="0"/>
            <a:chExt cx="5790145" cy="7699639"/>
          </a:xfrm>
        </p:grpSpPr>
        <p:pic>
          <p:nvPicPr>
            <p:cNvPr id="127" name="Screenshot 2018-11-28 at 15.42.18.png" descr="Screenshot 2018-11-28 at 15.42.18.png"/>
            <p:cNvPicPr>
              <a:picLocks noChangeAspect="1"/>
            </p:cNvPicPr>
            <p:nvPr/>
          </p:nvPicPr>
          <p:blipFill>
            <a:blip r:embed="rId3">
              <a:extLst/>
            </a:blip>
            <a:stretch>
              <a:fillRect/>
            </a:stretch>
          </p:blipFill>
          <p:spPr>
            <a:xfrm>
              <a:off x="24793" y="0"/>
              <a:ext cx="5682892" cy="2461949"/>
            </a:xfrm>
            <a:prstGeom prst="rect">
              <a:avLst/>
            </a:prstGeom>
            <a:ln w="12700" cap="flat">
              <a:noFill/>
              <a:miter lim="400000"/>
            </a:ln>
            <a:effectLst/>
          </p:spPr>
        </p:pic>
        <p:pic>
          <p:nvPicPr>
            <p:cNvPr id="128" name="Screenshot 2018-11-28 at 15.42.46.png" descr="Screenshot 2018-11-28 at 15.42.46.png"/>
            <p:cNvPicPr>
              <a:picLocks noChangeAspect="1"/>
            </p:cNvPicPr>
            <p:nvPr/>
          </p:nvPicPr>
          <p:blipFill>
            <a:blip r:embed="rId4">
              <a:extLst/>
            </a:blip>
            <a:stretch>
              <a:fillRect/>
            </a:stretch>
          </p:blipFill>
          <p:spPr>
            <a:xfrm>
              <a:off x="0" y="2418517"/>
              <a:ext cx="5790146" cy="5281123"/>
            </a:xfrm>
            <a:prstGeom prst="rect">
              <a:avLst/>
            </a:prstGeom>
            <a:ln w="12700" cap="flat">
              <a:noFill/>
              <a:miter lim="400000"/>
            </a:ln>
            <a:effectLst/>
          </p:spPr>
        </p:pic>
      </p:grpSp>
      <p:sp>
        <p:nvSpPr>
          <p:cNvPr id="130" name="Submitted to Arxiv in June 2018, published in JINST November 2018…"/>
          <p:cNvSpPr txBox="1"/>
          <p:nvPr/>
        </p:nvSpPr>
        <p:spPr>
          <a:xfrm>
            <a:off x="339425" y="4016529"/>
            <a:ext cx="6125288" cy="28676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nSpc>
                <a:spcPct val="140000"/>
              </a:lnSpc>
              <a:buSzPct val="100000"/>
              <a:buChar char="•"/>
            </a:pPr>
            <a:r>
              <a:t>Submitted to Arxiv in June 2018, published in JINST November 2018</a:t>
            </a:r>
          </a:p>
          <a:p>
            <a:pPr marL="228600" indent="-228600">
              <a:lnSpc>
                <a:spcPct val="140000"/>
              </a:lnSpc>
              <a:buSzPct val="100000"/>
              <a:buChar char="•"/>
              <a:defRPr u="sng">
                <a:solidFill>
                  <a:schemeClr val="accent1">
                    <a:satOff val="-3355"/>
                    <a:lumOff val="26614"/>
                  </a:schemeClr>
                </a:solidFill>
              </a:defRPr>
            </a:pPr>
            <a:r>
              <a:rPr>
                <a:hlinkClick r:id="rId5" invalidUrl="" action="" tgtFrame="" tooltip="" history="1" highlightClick="0" endSnd="0"/>
              </a:rPr>
              <a:t>Detailed summary of the detector design and performance in 60 page article.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3x1x1 - key technological milestones"/>
          <p:cNvSpPr/>
          <p:nvPr>
            <p:ph type="title"/>
          </p:nvPr>
        </p:nvSpPr>
        <p:spPr>
          <a:prstGeom prst="rect">
            <a:avLst/>
          </a:prstGeom>
        </p:spPr>
        <p:txBody>
          <a:bodyPr/>
          <a:lstStyle/>
          <a:p>
            <a:pPr/>
            <a:r>
              <a:t>3x1x1 - key technological milestones</a:t>
            </a:r>
          </a:p>
        </p:txBody>
      </p:sp>
      <p:sp>
        <p:nvSpPr>
          <p:cNvPr id="133" name="Slide Number"/>
          <p:cNvSpPr/>
          <p:nvPr>
            <p:ph type="sldNum" sz="quarter" idx="2"/>
          </p:nvPr>
        </p:nvSpPr>
        <p:spPr>
          <a:xfrm>
            <a:off x="6381749" y="9423400"/>
            <a:ext cx="228601"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 name="Screenshot 2018-11-28 at 16.09.42.png" descr="Screenshot 2018-11-28 at 16.09.42.png"/>
          <p:cNvPicPr>
            <a:picLocks noChangeAspect="1"/>
          </p:cNvPicPr>
          <p:nvPr/>
        </p:nvPicPr>
        <p:blipFill>
          <a:blip r:embed="rId2">
            <a:extLst/>
          </a:blip>
          <a:stretch>
            <a:fillRect/>
          </a:stretch>
        </p:blipFill>
        <p:spPr>
          <a:xfrm>
            <a:off x="1362539" y="1004400"/>
            <a:ext cx="9339869" cy="3349316"/>
          </a:xfrm>
          <a:prstGeom prst="rect">
            <a:avLst/>
          </a:prstGeom>
          <a:ln w="12700">
            <a:miter lim="400000"/>
          </a:ln>
        </p:spPr>
      </p:pic>
      <p:sp>
        <p:nvSpPr>
          <p:cNvPr id="135" name="Performance of the cryogenic system and of the 23m3 membrane cryostat.…"/>
          <p:cNvSpPr txBox="1"/>
          <p:nvPr/>
        </p:nvSpPr>
        <p:spPr>
          <a:xfrm>
            <a:off x="293906" y="4859112"/>
            <a:ext cx="12416987" cy="4719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nSpc>
                <a:spcPct val="130000"/>
              </a:lnSpc>
              <a:buSzPct val="100000"/>
              <a:buChar char="•"/>
              <a:defRPr sz="2600"/>
            </a:pPr>
            <a:r>
              <a:t>Performance of the cryogenic system and of the 23m</a:t>
            </a:r>
            <a:r>
              <a:rPr baseline="31999"/>
              <a:t>3</a:t>
            </a:r>
            <a:r>
              <a:t> membrane cryostat. </a:t>
            </a:r>
          </a:p>
          <a:p>
            <a:pPr marL="228600" indent="-228600">
              <a:lnSpc>
                <a:spcPct val="130000"/>
              </a:lnSpc>
              <a:buSzPct val="100000"/>
              <a:buChar char="•"/>
              <a:defRPr sz="2600"/>
            </a:pPr>
            <a:r>
              <a:t>Extraction of the ionisation charge over an area of 3m</a:t>
            </a:r>
            <a:r>
              <a:rPr baseline="31999"/>
              <a:t>2</a:t>
            </a:r>
            <a:r>
              <a:t>. </a:t>
            </a:r>
          </a:p>
          <a:p>
            <a:pPr marL="228600" indent="-228600">
              <a:lnSpc>
                <a:spcPct val="130000"/>
              </a:lnSpc>
              <a:buSzPct val="100000"/>
              <a:buChar char="•"/>
              <a:defRPr sz="2600"/>
            </a:pPr>
            <a:r>
              <a:t>Amplification in pure argon vapour by a combined operation of multiple 50 × 50 cm</a:t>
            </a:r>
            <a:r>
              <a:rPr baseline="31999"/>
              <a:t>2</a:t>
            </a:r>
            <a:r>
              <a:t> LEMs </a:t>
            </a:r>
          </a:p>
          <a:p>
            <a:pPr marL="228600" indent="-228600">
              <a:lnSpc>
                <a:spcPct val="130000"/>
              </a:lnSpc>
              <a:buSzPct val="100000"/>
              <a:buChar char="•"/>
              <a:defRPr sz="2600"/>
            </a:pPr>
            <a:r>
              <a:t>Readout of the signal on two collection planes with strips of up to 3 m length and performance of analogue front-end electronics.</a:t>
            </a:r>
          </a:p>
          <a:p>
            <a:pPr marL="228600" indent="-228600">
              <a:lnSpc>
                <a:spcPct val="130000"/>
              </a:lnSpc>
              <a:buSzPct val="100000"/>
              <a:buChar char="•"/>
              <a:defRPr sz="2600"/>
            </a:pPr>
            <a:r>
              <a:t>Detection of prompt and secondary scintillation.</a:t>
            </a:r>
            <a:b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Cryostat and cryogenics"/>
          <p:cNvSpPr/>
          <p:nvPr>
            <p:ph type="title"/>
          </p:nvPr>
        </p:nvSpPr>
        <p:spPr>
          <a:prstGeom prst="rect">
            <a:avLst/>
          </a:prstGeom>
        </p:spPr>
        <p:txBody>
          <a:bodyPr/>
          <a:lstStyle/>
          <a:p>
            <a:pPr/>
            <a:r>
              <a:t>Cryostat and cryogenics</a:t>
            </a:r>
          </a:p>
        </p:txBody>
      </p:sp>
      <p:sp>
        <p:nvSpPr>
          <p:cNvPr id="138" name="Slide Number"/>
          <p:cNvSpPr/>
          <p:nvPr>
            <p:ph type="sldNum" sz="quarter" idx="2"/>
          </p:nvPr>
        </p:nvSpPr>
        <p:spPr>
          <a:xfrm>
            <a:off x="6381749" y="9423400"/>
            <a:ext cx="228601" cy="35858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9" name="The goal of the cryostat and cryogenic system is to ensure during extended operating periods:…"/>
          <p:cNvSpPr txBox="1"/>
          <p:nvPr/>
        </p:nvSpPr>
        <p:spPr>
          <a:xfrm>
            <a:off x="299603" y="1398535"/>
            <a:ext cx="12405594" cy="780452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60000"/>
              </a:lnSpc>
              <a:defRPr sz="2300">
                <a:latin typeface="Helvetica Neue Light"/>
                <a:ea typeface="Helvetica Neue Light"/>
                <a:cs typeface="Helvetica Neue Light"/>
                <a:sym typeface="Helvetica Neue Light"/>
              </a:defRPr>
            </a:pPr>
            <a:r>
              <a:t>The goal of the cryostat and cryogenic system is to ensure during extended operating periods:</a:t>
            </a:r>
          </a:p>
          <a:p>
            <a:pPr>
              <a:lnSpc>
                <a:spcPct val="160000"/>
              </a:lnSpc>
              <a:defRPr b="1" sz="2300" u="sng">
                <a:latin typeface="Helvetica Neue"/>
                <a:ea typeface="Helvetica Neue"/>
                <a:cs typeface="Helvetica Neue"/>
                <a:sym typeface="Helvetica Neue"/>
              </a:defRPr>
            </a:pPr>
            <a:r>
              <a:t>1. stable thermodynamic conditions</a:t>
            </a:r>
          </a:p>
          <a:p>
            <a:pPr lvl="1" marL="571500" indent="-228600">
              <a:lnSpc>
                <a:spcPct val="160000"/>
              </a:lnSpc>
              <a:buSzPct val="100000"/>
              <a:buChar char="•"/>
              <a:defRPr sz="2300">
                <a:latin typeface="Helvetica Neue Light"/>
                <a:ea typeface="Helvetica Neue Light"/>
                <a:cs typeface="Helvetica Neue Light"/>
                <a:sym typeface="Helvetica Neue Light"/>
              </a:defRPr>
            </a:pPr>
            <a:r>
              <a:t>Uniform and stable gas argon density near 1 Atm and 90 K completely isolated from outside P,T fluctuations</a:t>
            </a:r>
          </a:p>
          <a:p>
            <a:pPr lvl="1" marL="571500" indent="-228600">
              <a:lnSpc>
                <a:spcPct val="160000"/>
              </a:lnSpc>
              <a:buSzPct val="100000"/>
              <a:buChar char="•"/>
              <a:defRPr sz="2300">
                <a:latin typeface="Helvetica Neue Light"/>
                <a:ea typeface="Helvetica Neue Light"/>
                <a:cs typeface="Helvetica Neue Light"/>
                <a:sym typeface="Helvetica Neue Light"/>
              </a:defRPr>
            </a:pPr>
            <a:r>
              <a:t>operation of Front End electronics near 110 K</a:t>
            </a:r>
          </a:p>
          <a:p>
            <a:pPr lvl="1" marL="571500" indent="-228600">
              <a:lnSpc>
                <a:spcPct val="160000"/>
              </a:lnSpc>
              <a:buSzPct val="100000"/>
              <a:buChar char="•"/>
              <a:defRPr sz="2300">
                <a:latin typeface="Helvetica Neue Light"/>
                <a:ea typeface="Helvetica Neue Light"/>
                <a:cs typeface="Helvetica Neue Light"/>
                <a:sym typeface="Helvetica Neue Light"/>
              </a:defRPr>
            </a:pPr>
            <a:r>
              <a:t>compensate the heat input of cryostat by active cooling</a:t>
            </a:r>
          </a:p>
          <a:p>
            <a:pPr>
              <a:lnSpc>
                <a:spcPct val="160000"/>
              </a:lnSpc>
              <a:defRPr sz="2300">
                <a:latin typeface="Helvetica Neue Light"/>
                <a:ea typeface="Helvetica Neue Light"/>
                <a:cs typeface="Helvetica Neue Light"/>
                <a:sym typeface="Helvetica Neue Light"/>
              </a:defRPr>
            </a:pPr>
          </a:p>
          <a:p>
            <a:pPr>
              <a:lnSpc>
                <a:spcPct val="160000"/>
              </a:lnSpc>
              <a:defRPr b="1" sz="2300" u="sng">
                <a:latin typeface="Helvetica Neue"/>
                <a:ea typeface="Helvetica Neue"/>
                <a:cs typeface="Helvetica Neue"/>
                <a:sym typeface="Helvetica Neue"/>
              </a:defRPr>
            </a:pPr>
            <a:r>
              <a:t>2. stable liquid level during liquid recirculation </a:t>
            </a:r>
          </a:p>
          <a:p>
            <a:pPr lvl="1" marL="571500" indent="-228600">
              <a:lnSpc>
                <a:spcPct val="160000"/>
              </a:lnSpc>
              <a:buSzPct val="100000"/>
              <a:buChar char="•"/>
              <a:defRPr sz="2300">
                <a:latin typeface="Helvetica Neue Light"/>
                <a:ea typeface="Helvetica Neue Light"/>
                <a:cs typeface="Helvetica Neue Light"/>
                <a:sym typeface="Helvetica Neue Light"/>
              </a:defRPr>
            </a:pPr>
            <a:r>
              <a:t>Avoid slow fluctuations of level which might be induced by regulation of cryo system</a:t>
            </a:r>
          </a:p>
          <a:p>
            <a:pPr lvl="1" marL="571500" indent="-228600">
              <a:lnSpc>
                <a:spcPct val="160000"/>
              </a:lnSpc>
              <a:buSzPct val="100000"/>
              <a:buChar char="•"/>
              <a:defRPr sz="2300">
                <a:latin typeface="Helvetica Neue Light"/>
                <a:ea typeface="Helvetica Neue Light"/>
                <a:cs typeface="Helvetica Neue Light"/>
                <a:sym typeface="Helvetica Neue Light"/>
              </a:defRPr>
            </a:pPr>
            <a:r>
              <a:t>avoid fast fluctuations (=waves) which might be induce from local heat inputs (i.e bubbling) and defect in cryostat insulation.</a:t>
            </a:r>
          </a:p>
          <a:p>
            <a:pPr lvl="1">
              <a:lnSpc>
                <a:spcPct val="160000"/>
              </a:lnSpc>
              <a:defRPr sz="2300">
                <a:latin typeface="Helvetica Neue Light"/>
                <a:ea typeface="Helvetica Neue Light"/>
                <a:cs typeface="Helvetica Neue Light"/>
                <a:sym typeface="Helvetica Neue Light"/>
              </a:defRPr>
            </a:pPr>
          </a:p>
          <a:p>
            <a:pPr>
              <a:lnSpc>
                <a:spcPct val="160000"/>
              </a:lnSpc>
              <a:defRPr b="1" sz="2300" u="sng">
                <a:latin typeface="Helvetica Neue"/>
                <a:ea typeface="Helvetica Neue"/>
                <a:cs typeface="Helvetica Neue"/>
                <a:sym typeface="Helvetica Neue"/>
              </a:defRPr>
            </a:pPr>
            <a:r>
              <a:t>3. high liquid argon purity:</a:t>
            </a:r>
          </a:p>
          <a:p>
            <a:pPr lvl="1" marL="571500" indent="-228600">
              <a:lnSpc>
                <a:spcPct val="160000"/>
              </a:lnSpc>
              <a:buSzPct val="100000"/>
              <a:buChar char="•"/>
              <a:defRPr sz="2300">
                <a:latin typeface="Helvetica Neue Light"/>
                <a:ea typeface="Helvetica Neue Light"/>
                <a:cs typeface="Helvetica Neue Light"/>
                <a:sym typeface="Helvetica Neue Light"/>
              </a:defRPr>
            </a:pPr>
            <a:r>
              <a:t>better than 3 ms drift or less than 100 ppt 02 equivalent impurities</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Times New Roman"/>
        <a:ea typeface="Times New Roman"/>
        <a:cs typeface="Times New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Times New Roman"/>
        <a:ea typeface="Times New Roman"/>
        <a:cs typeface="Times New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