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7" r:id="rId3"/>
    <p:sldMasterId id="2147483710" r:id="rId4"/>
    <p:sldMasterId id="2147483725" r:id="rId5"/>
  </p:sldMasterIdLst>
  <p:notesMasterIdLst>
    <p:notesMasterId r:id="rId29"/>
  </p:notesMasterIdLst>
  <p:handoutMasterIdLst>
    <p:handoutMasterId r:id="rId30"/>
  </p:handoutMasterIdLst>
  <p:sldIdLst>
    <p:sldId id="262" r:id="rId6"/>
    <p:sldId id="310" r:id="rId7"/>
    <p:sldId id="308" r:id="rId8"/>
    <p:sldId id="306" r:id="rId9"/>
    <p:sldId id="309" r:id="rId10"/>
    <p:sldId id="322" r:id="rId11"/>
    <p:sldId id="313" r:id="rId12"/>
    <p:sldId id="280" r:id="rId13"/>
    <p:sldId id="282" r:id="rId14"/>
    <p:sldId id="281" r:id="rId15"/>
    <p:sldId id="290" r:id="rId16"/>
    <p:sldId id="296" r:id="rId17"/>
    <p:sldId id="297" r:id="rId18"/>
    <p:sldId id="301" r:id="rId19"/>
    <p:sldId id="317" r:id="rId20"/>
    <p:sldId id="316" r:id="rId21"/>
    <p:sldId id="299" r:id="rId22"/>
    <p:sldId id="283" r:id="rId23"/>
    <p:sldId id="288" r:id="rId24"/>
    <p:sldId id="318" r:id="rId25"/>
    <p:sldId id="324" r:id="rId26"/>
    <p:sldId id="323"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2" autoAdjust="0"/>
    <p:restoredTop sz="94660"/>
  </p:normalViewPr>
  <p:slideViewPr>
    <p:cSldViewPr snapToGrid="0">
      <p:cViewPr varScale="1">
        <p:scale>
          <a:sx n="77" d="100"/>
          <a:sy n="77" d="100"/>
        </p:scale>
        <p:origin x="132" y="294"/>
      </p:cViewPr>
      <p:guideLst/>
    </p:cSldViewPr>
  </p:slideViewPr>
  <p:notesTextViewPr>
    <p:cViewPr>
      <p:scale>
        <a:sx n="1" d="1"/>
        <a:sy n="1" d="1"/>
      </p:scale>
      <p:origin x="0" y="0"/>
    </p:cViewPr>
  </p:notesTextViewPr>
  <p:notesViewPr>
    <p:cSldViewPr snapToGrid="0">
      <p:cViewPr varScale="1">
        <p:scale>
          <a:sx n="65" d="100"/>
          <a:sy n="65" d="100"/>
        </p:scale>
        <p:origin x="139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03BA1-CF2C-42C0-B625-F6F046E4EBFA}" type="datetimeFigureOut">
              <a:rPr lang="en-GB" smtClean="0"/>
              <a:t>06/12/2018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D51320-260B-41E6-93E8-5111CE93790F}" type="slidenum">
              <a:rPr lang="en-GB" smtClean="0"/>
              <a:t>‹#›</a:t>
            </a:fld>
            <a:endParaRPr lang="en-GB"/>
          </a:p>
        </p:txBody>
      </p:sp>
    </p:spTree>
    <p:extLst>
      <p:ext uri="{BB962C8B-B14F-4D97-AF65-F5344CB8AC3E}">
        <p14:creationId xmlns:p14="http://schemas.microsoft.com/office/powerpoint/2010/main" val="4107305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FEE6CF-F2F3-4C55-9961-D1BDBBECE64A}" type="datetimeFigureOut">
              <a:rPr lang="en-GB" smtClean="0"/>
              <a:t>06/12/2018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4B8D3-CBAA-4F27-9555-68316D678E55}" type="slidenum">
              <a:rPr lang="en-GB" smtClean="0"/>
              <a:t>‹#›</a:t>
            </a:fld>
            <a:endParaRPr lang="en-GB"/>
          </a:p>
        </p:txBody>
      </p:sp>
    </p:spTree>
    <p:extLst>
      <p:ext uri="{BB962C8B-B14F-4D97-AF65-F5344CB8AC3E}">
        <p14:creationId xmlns:p14="http://schemas.microsoft.com/office/powerpoint/2010/main" val="4289682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5329A-9651-462A-B627-5C2D88832E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504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84B8D3-CBAA-4F27-9555-68316D678E55}" type="slidenum">
              <a:rPr lang="en-GB" smtClean="0"/>
              <a:t>13</a:t>
            </a:fld>
            <a:endParaRPr lang="en-GB"/>
          </a:p>
        </p:txBody>
      </p:sp>
    </p:spTree>
    <p:extLst>
      <p:ext uri="{BB962C8B-B14F-4D97-AF65-F5344CB8AC3E}">
        <p14:creationId xmlns:p14="http://schemas.microsoft.com/office/powerpoint/2010/main" val="2856289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84B8D3-CBAA-4F27-9555-68316D678E55}" type="slidenum">
              <a:rPr lang="en-GB" smtClean="0"/>
              <a:t>14</a:t>
            </a:fld>
            <a:endParaRPr lang="en-GB"/>
          </a:p>
        </p:txBody>
      </p:sp>
    </p:spTree>
    <p:extLst>
      <p:ext uri="{BB962C8B-B14F-4D97-AF65-F5344CB8AC3E}">
        <p14:creationId xmlns:p14="http://schemas.microsoft.com/office/powerpoint/2010/main" val="540960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13A3C-D3E6-4608-9C43-09267A60BA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598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84B8D3-CBAA-4F27-9555-68316D678E55}" type="slidenum">
              <a:rPr lang="en-GB" smtClean="0"/>
              <a:t>17</a:t>
            </a:fld>
            <a:endParaRPr lang="en-GB"/>
          </a:p>
        </p:txBody>
      </p:sp>
    </p:spTree>
    <p:extLst>
      <p:ext uri="{BB962C8B-B14F-4D97-AF65-F5344CB8AC3E}">
        <p14:creationId xmlns:p14="http://schemas.microsoft.com/office/powerpoint/2010/main" val="2005411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5329A-9651-462A-B627-5C2D88832E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833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08687-202E-4E3E-9855-CAB4D853AD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458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84B8D3-CBAA-4F27-9555-68316D678E55}" type="slidenum">
              <a:rPr lang="en-GB" smtClean="0"/>
              <a:t>21</a:t>
            </a:fld>
            <a:endParaRPr lang="en-GB"/>
          </a:p>
        </p:txBody>
      </p:sp>
    </p:spTree>
    <p:extLst>
      <p:ext uri="{BB962C8B-B14F-4D97-AF65-F5344CB8AC3E}">
        <p14:creationId xmlns:p14="http://schemas.microsoft.com/office/powerpoint/2010/main" val="4189215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84B8D3-CBAA-4F27-9555-68316D678E55}" type="slidenum">
              <a:rPr lang="en-GB" smtClean="0"/>
              <a:t>23</a:t>
            </a:fld>
            <a:endParaRPr lang="en-GB"/>
          </a:p>
        </p:txBody>
      </p:sp>
    </p:spTree>
    <p:extLst>
      <p:ext uri="{BB962C8B-B14F-4D97-AF65-F5344CB8AC3E}">
        <p14:creationId xmlns:p14="http://schemas.microsoft.com/office/powerpoint/2010/main" val="110492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8F92-8465-492D-85E4-07E0CB48C7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75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13A3C-D3E6-4608-9C43-09267A60BA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78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08687-202E-4E3E-9855-CAB4D853AD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699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713A3C-D3E6-4608-9C43-09267A60BA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661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08687-202E-4E3E-9855-CAB4D853AD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027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5329A-9651-462A-B627-5C2D88832E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834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B8D3-CBAA-4F27-9555-68316D678E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59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4B106-38D3-4C22-A5BE-2C4FA6246A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091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t>07/12/2018</a:t>
            </a:r>
            <a:endParaRPr lang="en-GB"/>
          </a:p>
        </p:txBody>
      </p:sp>
      <p:sp>
        <p:nvSpPr>
          <p:cNvPr id="5" name="Footer Placeholder 4"/>
          <p:cNvSpPr>
            <a:spLocks noGrp="1"/>
          </p:cNvSpPr>
          <p:nvPr>
            <p:ph type="ftr" sz="quarter" idx="11"/>
          </p:nvPr>
        </p:nvSpPr>
        <p:spPr/>
        <p:txBody>
          <a:bodyPr/>
          <a:lstStyle/>
          <a:p>
            <a:r>
              <a:rPr lang="en-GB" smtClean="0"/>
              <a:t>D. Duchesneau / LBNC review</a:t>
            </a:r>
            <a:endParaRPr lang="en-GB"/>
          </a:p>
        </p:txBody>
      </p:sp>
      <p:sp>
        <p:nvSpPr>
          <p:cNvPr id="6" name="Slide Number Placeholder 5"/>
          <p:cNvSpPr>
            <a:spLocks noGrp="1"/>
          </p:cNvSpPr>
          <p:nvPr>
            <p:ph type="sldNum" sz="quarter" idx="12"/>
          </p:nvPr>
        </p:nvSpPr>
        <p:spPr/>
        <p:txBody>
          <a:bodyPr/>
          <a:lstStyle/>
          <a:p>
            <a:fld id="{D8BA1A39-23FA-4234-9351-4F378CEDED56}" type="slidenum">
              <a:rPr lang="en-GB" smtClean="0"/>
              <a:t>‹#›</a:t>
            </a:fld>
            <a:endParaRPr lang="en-GB"/>
          </a:p>
        </p:txBody>
      </p:sp>
    </p:spTree>
    <p:extLst>
      <p:ext uri="{BB962C8B-B14F-4D97-AF65-F5344CB8AC3E}">
        <p14:creationId xmlns:p14="http://schemas.microsoft.com/office/powerpoint/2010/main" val="2880347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07/12/2018</a:t>
            </a:r>
            <a:endParaRPr lang="en-GB"/>
          </a:p>
        </p:txBody>
      </p:sp>
      <p:sp>
        <p:nvSpPr>
          <p:cNvPr id="5" name="Footer Placeholder 4"/>
          <p:cNvSpPr>
            <a:spLocks noGrp="1"/>
          </p:cNvSpPr>
          <p:nvPr>
            <p:ph type="ftr" sz="quarter" idx="11"/>
          </p:nvPr>
        </p:nvSpPr>
        <p:spPr/>
        <p:txBody>
          <a:bodyPr/>
          <a:lstStyle/>
          <a:p>
            <a:r>
              <a:rPr lang="en-GB" smtClean="0"/>
              <a:t>D. Duchesneau / LBNC review</a:t>
            </a:r>
            <a:endParaRPr lang="en-GB"/>
          </a:p>
        </p:txBody>
      </p:sp>
      <p:sp>
        <p:nvSpPr>
          <p:cNvPr id="6" name="Slide Number Placeholder 5"/>
          <p:cNvSpPr>
            <a:spLocks noGrp="1"/>
          </p:cNvSpPr>
          <p:nvPr>
            <p:ph type="sldNum" sz="quarter" idx="12"/>
          </p:nvPr>
        </p:nvSpPr>
        <p:spPr/>
        <p:txBody>
          <a:bodyPr/>
          <a:lstStyle/>
          <a:p>
            <a:fld id="{D8BA1A39-23FA-4234-9351-4F378CEDED56}" type="slidenum">
              <a:rPr lang="en-GB" smtClean="0"/>
              <a:t>‹#›</a:t>
            </a:fld>
            <a:endParaRPr lang="en-GB"/>
          </a:p>
        </p:txBody>
      </p:sp>
    </p:spTree>
    <p:extLst>
      <p:ext uri="{BB962C8B-B14F-4D97-AF65-F5344CB8AC3E}">
        <p14:creationId xmlns:p14="http://schemas.microsoft.com/office/powerpoint/2010/main" val="1931362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07/12/2018</a:t>
            </a:r>
            <a:endParaRPr lang="en-GB"/>
          </a:p>
        </p:txBody>
      </p:sp>
      <p:sp>
        <p:nvSpPr>
          <p:cNvPr id="5" name="Footer Placeholder 4"/>
          <p:cNvSpPr>
            <a:spLocks noGrp="1"/>
          </p:cNvSpPr>
          <p:nvPr>
            <p:ph type="ftr" sz="quarter" idx="11"/>
          </p:nvPr>
        </p:nvSpPr>
        <p:spPr/>
        <p:txBody>
          <a:bodyPr/>
          <a:lstStyle/>
          <a:p>
            <a:r>
              <a:rPr lang="en-GB" smtClean="0"/>
              <a:t>D. Duchesneau / LBNC review</a:t>
            </a:r>
            <a:endParaRPr lang="en-GB"/>
          </a:p>
        </p:txBody>
      </p:sp>
      <p:sp>
        <p:nvSpPr>
          <p:cNvPr id="6" name="Slide Number Placeholder 5"/>
          <p:cNvSpPr>
            <a:spLocks noGrp="1"/>
          </p:cNvSpPr>
          <p:nvPr>
            <p:ph type="sldNum" sz="quarter" idx="12"/>
          </p:nvPr>
        </p:nvSpPr>
        <p:spPr/>
        <p:txBody>
          <a:bodyPr/>
          <a:lstStyle/>
          <a:p>
            <a:fld id="{D8BA1A39-23FA-4234-9351-4F378CEDED56}" type="slidenum">
              <a:rPr lang="en-GB" smtClean="0"/>
              <a:t>‹#›</a:t>
            </a:fld>
            <a:endParaRPr lang="en-GB"/>
          </a:p>
        </p:txBody>
      </p:sp>
    </p:spTree>
    <p:extLst>
      <p:ext uri="{BB962C8B-B14F-4D97-AF65-F5344CB8AC3E}">
        <p14:creationId xmlns:p14="http://schemas.microsoft.com/office/powerpoint/2010/main" val="745671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F1CD4B7-35A6-471F-B42E-BC791FD8781B}" type="slidenum">
              <a:rPr lang="fr-FR" altLang="fr-FR"/>
              <a:pPr>
                <a:defRPr/>
              </a:pPr>
              <a:t>‹#›</a:t>
            </a:fld>
            <a:endParaRPr lang="fr-FR" altLang="fr-FR"/>
          </a:p>
        </p:txBody>
      </p:sp>
    </p:spTree>
    <p:extLst>
      <p:ext uri="{BB962C8B-B14F-4D97-AF65-F5344CB8AC3E}">
        <p14:creationId xmlns:p14="http://schemas.microsoft.com/office/powerpoint/2010/main" val="880433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84998BB-B763-4A1F-8248-AD8F340487A7}" type="slidenum">
              <a:rPr lang="fr-FR" altLang="fr-FR"/>
              <a:pPr>
                <a:defRPr/>
              </a:pPr>
              <a:t>‹#›</a:t>
            </a:fld>
            <a:endParaRPr lang="fr-FR" altLang="fr-FR"/>
          </a:p>
        </p:txBody>
      </p:sp>
    </p:spTree>
    <p:extLst>
      <p:ext uri="{BB962C8B-B14F-4D97-AF65-F5344CB8AC3E}">
        <p14:creationId xmlns:p14="http://schemas.microsoft.com/office/powerpoint/2010/main" val="3623177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F4E6234-8C88-4379-9409-283724911263}" type="slidenum">
              <a:rPr lang="fr-FR" altLang="fr-FR"/>
              <a:pPr>
                <a:defRPr/>
              </a:pPr>
              <a:t>‹#›</a:t>
            </a:fld>
            <a:endParaRPr lang="fr-FR" altLang="fr-FR"/>
          </a:p>
        </p:txBody>
      </p:sp>
    </p:spTree>
    <p:extLst>
      <p:ext uri="{BB962C8B-B14F-4D97-AF65-F5344CB8AC3E}">
        <p14:creationId xmlns:p14="http://schemas.microsoft.com/office/powerpoint/2010/main" val="1078841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F2166B8-381D-4D69-A63B-F754238DE54C}" type="slidenum">
              <a:rPr lang="fr-FR" altLang="fr-FR"/>
              <a:pPr>
                <a:defRPr/>
              </a:pPr>
              <a:t>‹#›</a:t>
            </a:fld>
            <a:endParaRPr lang="fr-FR" altLang="fr-FR"/>
          </a:p>
        </p:txBody>
      </p:sp>
    </p:spTree>
    <p:extLst>
      <p:ext uri="{BB962C8B-B14F-4D97-AF65-F5344CB8AC3E}">
        <p14:creationId xmlns:p14="http://schemas.microsoft.com/office/powerpoint/2010/main" val="1466645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8"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BB02C937-052F-4A94-8941-C4AAA92AC0F9}" type="slidenum">
              <a:rPr lang="fr-FR" altLang="fr-FR"/>
              <a:pPr>
                <a:defRPr/>
              </a:pPr>
              <a:t>‹#›</a:t>
            </a:fld>
            <a:endParaRPr lang="fr-FR" altLang="fr-FR"/>
          </a:p>
        </p:txBody>
      </p:sp>
    </p:spTree>
    <p:extLst>
      <p:ext uri="{BB962C8B-B14F-4D97-AF65-F5344CB8AC3E}">
        <p14:creationId xmlns:p14="http://schemas.microsoft.com/office/powerpoint/2010/main" val="62678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10357E0F-0AAB-498F-B2E5-9EE175A469DF}" type="slidenum">
              <a:rPr lang="fr-FR" altLang="fr-FR"/>
              <a:pPr>
                <a:defRPr/>
              </a:pPr>
              <a:t>‹#›</a:t>
            </a:fld>
            <a:endParaRPr lang="fr-FR" altLang="fr-FR"/>
          </a:p>
        </p:txBody>
      </p:sp>
    </p:spTree>
    <p:extLst>
      <p:ext uri="{BB962C8B-B14F-4D97-AF65-F5344CB8AC3E}">
        <p14:creationId xmlns:p14="http://schemas.microsoft.com/office/powerpoint/2010/main" val="3995752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LAPP">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239349" y="6487754"/>
            <a:ext cx="2844800" cy="365125"/>
          </a:xfrm>
        </p:spPr>
        <p:txBody>
          <a:bodyPr/>
          <a:lstStyle>
            <a:lvl1pPr>
              <a:defRPr/>
            </a:lvl1pPr>
          </a:lstStyle>
          <a:p>
            <a:pPr>
              <a:defRPr/>
            </a:pPr>
            <a:r>
              <a:rPr lang="en-US" smtClean="0"/>
              <a:t>07/12/2018</a:t>
            </a:r>
            <a:endParaRPr lang="fr-FR" dirty="0"/>
          </a:p>
        </p:txBody>
      </p:sp>
      <p:sp>
        <p:nvSpPr>
          <p:cNvPr id="3" name="Espace réservé du pied de page 4"/>
          <p:cNvSpPr>
            <a:spLocks noGrp="1"/>
          </p:cNvSpPr>
          <p:nvPr>
            <p:ph type="ftr" sz="quarter" idx="11"/>
          </p:nvPr>
        </p:nvSpPr>
        <p:spPr>
          <a:xfrm>
            <a:off x="4165600" y="6500596"/>
            <a:ext cx="3860800" cy="365125"/>
          </a:xfrm>
        </p:spPr>
        <p:txBody>
          <a:bodyPr/>
          <a:lstStyle>
            <a:lvl1pPr>
              <a:defRPr/>
            </a:lvl1pPr>
          </a:lstStyle>
          <a:p>
            <a:pPr>
              <a:defRPr/>
            </a:pPr>
            <a:r>
              <a:rPr lang="en-GB" smtClean="0"/>
              <a:t>D. Duchesneau / LBNC review</a:t>
            </a:r>
            <a:endParaRPr lang="fr-FR" dirty="0"/>
          </a:p>
        </p:txBody>
      </p:sp>
      <p:sp>
        <p:nvSpPr>
          <p:cNvPr id="4" name="Espace réservé du numéro de diapositive 5"/>
          <p:cNvSpPr>
            <a:spLocks noGrp="1"/>
          </p:cNvSpPr>
          <p:nvPr>
            <p:ph type="sldNum" sz="quarter" idx="12"/>
          </p:nvPr>
        </p:nvSpPr>
        <p:spPr>
          <a:xfrm>
            <a:off x="9347200" y="6492876"/>
            <a:ext cx="2844800" cy="365125"/>
          </a:xfrm>
        </p:spPr>
        <p:txBody>
          <a:bodyPr/>
          <a:lstStyle>
            <a:lvl1pPr>
              <a:defRPr/>
            </a:lvl1pPr>
          </a:lstStyle>
          <a:p>
            <a:pPr>
              <a:defRPr/>
            </a:pPr>
            <a:fld id="{D2F59CB3-90F2-47E0-AF60-E678B403DE3D}" type="slidenum">
              <a:rPr lang="fr-FR" altLang="fr-FR"/>
              <a:pPr>
                <a:defRPr/>
              </a:pPr>
              <a:t>‹#›</a:t>
            </a:fld>
            <a:endParaRPr lang="fr-FR" altLang="fr-FR"/>
          </a:p>
        </p:txBody>
      </p:sp>
      <p:pic>
        <p:nvPicPr>
          <p:cNvPr id="5" name="Espace réservé du contenu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07569" y="6517129"/>
            <a:ext cx="1123752" cy="27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1541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D9A6851-01FD-40D1-B91B-9DD315AA3E1A}" type="slidenum">
              <a:rPr lang="fr-FR" altLang="fr-FR"/>
              <a:pPr>
                <a:defRPr/>
              </a:pPr>
              <a:t>‹#›</a:t>
            </a:fld>
            <a:endParaRPr lang="fr-FR" altLang="fr-FR"/>
          </a:p>
        </p:txBody>
      </p:sp>
    </p:spTree>
    <p:extLst>
      <p:ext uri="{BB962C8B-B14F-4D97-AF65-F5344CB8AC3E}">
        <p14:creationId xmlns:p14="http://schemas.microsoft.com/office/powerpoint/2010/main" val="27576518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07/12/2018</a:t>
            </a:r>
            <a:endParaRPr lang="en-GB"/>
          </a:p>
        </p:txBody>
      </p:sp>
      <p:sp>
        <p:nvSpPr>
          <p:cNvPr id="5" name="Footer Placeholder 4"/>
          <p:cNvSpPr>
            <a:spLocks noGrp="1"/>
          </p:cNvSpPr>
          <p:nvPr>
            <p:ph type="ftr" sz="quarter" idx="11"/>
          </p:nvPr>
        </p:nvSpPr>
        <p:spPr/>
        <p:txBody>
          <a:bodyPr/>
          <a:lstStyle/>
          <a:p>
            <a:r>
              <a:rPr lang="en-GB" smtClean="0"/>
              <a:t>D. Duchesneau / LBNC review</a:t>
            </a:r>
            <a:endParaRPr lang="en-GB"/>
          </a:p>
        </p:txBody>
      </p:sp>
      <p:sp>
        <p:nvSpPr>
          <p:cNvPr id="6" name="Slide Number Placeholder 5"/>
          <p:cNvSpPr>
            <a:spLocks noGrp="1"/>
          </p:cNvSpPr>
          <p:nvPr>
            <p:ph type="sldNum" sz="quarter" idx="12"/>
          </p:nvPr>
        </p:nvSpPr>
        <p:spPr/>
        <p:txBody>
          <a:bodyPr/>
          <a:lstStyle/>
          <a:p>
            <a:fld id="{D8BA1A39-23FA-4234-9351-4F378CEDED56}" type="slidenum">
              <a:rPr lang="en-GB" smtClean="0"/>
              <a:t>‹#›</a:t>
            </a:fld>
            <a:endParaRPr lang="en-GB"/>
          </a:p>
        </p:txBody>
      </p:sp>
    </p:spTree>
    <p:extLst>
      <p:ext uri="{BB962C8B-B14F-4D97-AF65-F5344CB8AC3E}">
        <p14:creationId xmlns:p14="http://schemas.microsoft.com/office/powerpoint/2010/main" val="1347339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5F2C24C-F800-4E26-AACA-3941D4728124}" type="slidenum">
              <a:rPr lang="fr-FR" altLang="fr-FR"/>
              <a:pPr>
                <a:defRPr/>
              </a:pPr>
              <a:t>‹#›</a:t>
            </a:fld>
            <a:endParaRPr lang="fr-FR" altLang="fr-FR"/>
          </a:p>
        </p:txBody>
      </p:sp>
    </p:spTree>
    <p:extLst>
      <p:ext uri="{BB962C8B-B14F-4D97-AF65-F5344CB8AC3E}">
        <p14:creationId xmlns:p14="http://schemas.microsoft.com/office/powerpoint/2010/main" val="603031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2C83B92-6930-45E3-829D-47476075598C}" type="slidenum">
              <a:rPr lang="fr-FR" altLang="fr-FR"/>
              <a:pPr>
                <a:defRPr/>
              </a:pPr>
              <a:t>‹#›</a:t>
            </a:fld>
            <a:endParaRPr lang="fr-FR" altLang="fr-FR"/>
          </a:p>
        </p:txBody>
      </p:sp>
    </p:spTree>
    <p:extLst>
      <p:ext uri="{BB962C8B-B14F-4D97-AF65-F5344CB8AC3E}">
        <p14:creationId xmlns:p14="http://schemas.microsoft.com/office/powerpoint/2010/main" val="25999015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2EDA515-3BE2-4485-A0ED-A62818A28194}" type="slidenum">
              <a:rPr lang="fr-FR" altLang="fr-FR"/>
              <a:pPr>
                <a:defRPr/>
              </a:pPr>
              <a:t>‹#›</a:t>
            </a:fld>
            <a:endParaRPr lang="fr-FR" altLang="fr-FR"/>
          </a:p>
        </p:txBody>
      </p:sp>
    </p:spTree>
    <p:extLst>
      <p:ext uri="{BB962C8B-B14F-4D97-AF65-F5344CB8AC3E}">
        <p14:creationId xmlns:p14="http://schemas.microsoft.com/office/powerpoint/2010/main" val="139226253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AF40500B-A95E-4975-8888-30278A857D5B}" type="slidenum">
              <a:rPr lang="fr-FR" altLang="fr-FR"/>
              <a:pPr>
                <a:defRPr/>
              </a:pPr>
              <a:t>‹#›</a:t>
            </a:fld>
            <a:endParaRPr lang="fr-FR" altLang="fr-FR"/>
          </a:p>
        </p:txBody>
      </p:sp>
    </p:spTree>
    <p:extLst>
      <p:ext uri="{BB962C8B-B14F-4D97-AF65-F5344CB8AC3E}">
        <p14:creationId xmlns:p14="http://schemas.microsoft.com/office/powerpoint/2010/main" val="394120894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F1CD4B7-35A6-471F-B42E-BC791FD8781B}" type="slidenum">
              <a:rPr lang="fr-FR" altLang="fr-FR"/>
              <a:pPr>
                <a:defRPr/>
              </a:pPr>
              <a:t>‹#›</a:t>
            </a:fld>
            <a:endParaRPr lang="fr-FR" altLang="fr-FR"/>
          </a:p>
        </p:txBody>
      </p:sp>
    </p:spTree>
    <p:extLst>
      <p:ext uri="{BB962C8B-B14F-4D97-AF65-F5344CB8AC3E}">
        <p14:creationId xmlns:p14="http://schemas.microsoft.com/office/powerpoint/2010/main" val="3334888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84998BB-B763-4A1F-8248-AD8F340487A7}" type="slidenum">
              <a:rPr lang="fr-FR" altLang="fr-FR"/>
              <a:pPr>
                <a:defRPr/>
              </a:pPr>
              <a:t>‹#›</a:t>
            </a:fld>
            <a:endParaRPr lang="fr-FR" altLang="fr-FR"/>
          </a:p>
        </p:txBody>
      </p:sp>
    </p:spTree>
    <p:extLst>
      <p:ext uri="{BB962C8B-B14F-4D97-AF65-F5344CB8AC3E}">
        <p14:creationId xmlns:p14="http://schemas.microsoft.com/office/powerpoint/2010/main" val="1114415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F4E6234-8C88-4379-9409-283724911263}" type="slidenum">
              <a:rPr lang="fr-FR" altLang="fr-FR"/>
              <a:pPr>
                <a:defRPr/>
              </a:pPr>
              <a:t>‹#›</a:t>
            </a:fld>
            <a:endParaRPr lang="fr-FR" altLang="fr-FR"/>
          </a:p>
        </p:txBody>
      </p:sp>
    </p:spTree>
    <p:extLst>
      <p:ext uri="{BB962C8B-B14F-4D97-AF65-F5344CB8AC3E}">
        <p14:creationId xmlns:p14="http://schemas.microsoft.com/office/powerpoint/2010/main" val="469947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F2166B8-381D-4D69-A63B-F754238DE54C}" type="slidenum">
              <a:rPr lang="fr-FR" altLang="fr-FR"/>
              <a:pPr>
                <a:defRPr/>
              </a:pPr>
              <a:t>‹#›</a:t>
            </a:fld>
            <a:endParaRPr lang="fr-FR" altLang="fr-FR"/>
          </a:p>
        </p:txBody>
      </p:sp>
    </p:spTree>
    <p:extLst>
      <p:ext uri="{BB962C8B-B14F-4D97-AF65-F5344CB8AC3E}">
        <p14:creationId xmlns:p14="http://schemas.microsoft.com/office/powerpoint/2010/main" val="117996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8"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BB02C937-052F-4A94-8941-C4AAA92AC0F9}" type="slidenum">
              <a:rPr lang="fr-FR" altLang="fr-FR"/>
              <a:pPr>
                <a:defRPr/>
              </a:pPr>
              <a:t>‹#›</a:t>
            </a:fld>
            <a:endParaRPr lang="fr-FR" altLang="fr-FR"/>
          </a:p>
        </p:txBody>
      </p:sp>
    </p:spTree>
    <p:extLst>
      <p:ext uri="{BB962C8B-B14F-4D97-AF65-F5344CB8AC3E}">
        <p14:creationId xmlns:p14="http://schemas.microsoft.com/office/powerpoint/2010/main" val="1376304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10357E0F-0AAB-498F-B2E5-9EE175A469DF}" type="slidenum">
              <a:rPr lang="fr-FR" altLang="fr-FR"/>
              <a:pPr>
                <a:defRPr/>
              </a:pPr>
              <a:t>‹#›</a:t>
            </a:fld>
            <a:endParaRPr lang="fr-FR" altLang="fr-FR"/>
          </a:p>
        </p:txBody>
      </p:sp>
    </p:spTree>
    <p:extLst>
      <p:ext uri="{BB962C8B-B14F-4D97-AF65-F5344CB8AC3E}">
        <p14:creationId xmlns:p14="http://schemas.microsoft.com/office/powerpoint/2010/main" val="3393222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07/12/2018</a:t>
            </a:r>
            <a:endParaRPr lang="en-GB"/>
          </a:p>
        </p:txBody>
      </p:sp>
      <p:sp>
        <p:nvSpPr>
          <p:cNvPr id="5" name="Footer Placeholder 4"/>
          <p:cNvSpPr>
            <a:spLocks noGrp="1"/>
          </p:cNvSpPr>
          <p:nvPr>
            <p:ph type="ftr" sz="quarter" idx="11"/>
          </p:nvPr>
        </p:nvSpPr>
        <p:spPr/>
        <p:txBody>
          <a:bodyPr/>
          <a:lstStyle/>
          <a:p>
            <a:r>
              <a:rPr lang="en-GB" smtClean="0"/>
              <a:t>D. Duchesneau / LBNC review</a:t>
            </a:r>
            <a:endParaRPr lang="en-GB"/>
          </a:p>
        </p:txBody>
      </p:sp>
      <p:sp>
        <p:nvSpPr>
          <p:cNvPr id="6" name="Slide Number Placeholder 5"/>
          <p:cNvSpPr>
            <a:spLocks noGrp="1"/>
          </p:cNvSpPr>
          <p:nvPr>
            <p:ph type="sldNum" sz="quarter" idx="12"/>
          </p:nvPr>
        </p:nvSpPr>
        <p:spPr/>
        <p:txBody>
          <a:bodyPr/>
          <a:lstStyle/>
          <a:p>
            <a:fld id="{D8BA1A39-23FA-4234-9351-4F378CEDED56}" type="slidenum">
              <a:rPr lang="en-GB" smtClean="0"/>
              <a:t>‹#›</a:t>
            </a:fld>
            <a:endParaRPr lang="en-GB"/>
          </a:p>
        </p:txBody>
      </p:sp>
    </p:spTree>
    <p:extLst>
      <p:ext uri="{BB962C8B-B14F-4D97-AF65-F5344CB8AC3E}">
        <p14:creationId xmlns:p14="http://schemas.microsoft.com/office/powerpoint/2010/main" val="2419924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239349" y="6487754"/>
            <a:ext cx="2844800" cy="365125"/>
          </a:xfrm>
        </p:spPr>
        <p:txBody>
          <a:bodyPr/>
          <a:lstStyle>
            <a:lvl1pPr>
              <a:defRPr/>
            </a:lvl1pPr>
          </a:lstStyle>
          <a:p>
            <a:pPr>
              <a:defRPr/>
            </a:pPr>
            <a:r>
              <a:rPr lang="en-US" smtClean="0"/>
              <a:t>07/12/2018</a:t>
            </a:r>
            <a:endParaRPr lang="fr-FR" dirty="0"/>
          </a:p>
        </p:txBody>
      </p:sp>
      <p:sp>
        <p:nvSpPr>
          <p:cNvPr id="3" name="Espace réservé du pied de page 4"/>
          <p:cNvSpPr>
            <a:spLocks noGrp="1"/>
          </p:cNvSpPr>
          <p:nvPr>
            <p:ph type="ftr" sz="quarter" idx="11"/>
          </p:nvPr>
        </p:nvSpPr>
        <p:spPr>
          <a:xfrm>
            <a:off x="4165600" y="6500596"/>
            <a:ext cx="3860800" cy="365125"/>
          </a:xfrm>
        </p:spPr>
        <p:txBody>
          <a:bodyPr/>
          <a:lstStyle>
            <a:lvl1pPr>
              <a:defRPr/>
            </a:lvl1pPr>
          </a:lstStyle>
          <a:p>
            <a:pPr>
              <a:defRPr/>
            </a:pPr>
            <a:r>
              <a:rPr lang="en-GB" smtClean="0"/>
              <a:t>D. Duchesneau / LBNC review</a:t>
            </a:r>
            <a:endParaRPr lang="fr-FR" dirty="0"/>
          </a:p>
        </p:txBody>
      </p:sp>
      <p:sp>
        <p:nvSpPr>
          <p:cNvPr id="4" name="Espace réservé du numéro de diapositive 5"/>
          <p:cNvSpPr>
            <a:spLocks noGrp="1"/>
          </p:cNvSpPr>
          <p:nvPr>
            <p:ph type="sldNum" sz="quarter" idx="12"/>
          </p:nvPr>
        </p:nvSpPr>
        <p:spPr>
          <a:xfrm>
            <a:off x="9347200" y="6492876"/>
            <a:ext cx="2844800" cy="365125"/>
          </a:xfrm>
        </p:spPr>
        <p:txBody>
          <a:bodyPr/>
          <a:lstStyle>
            <a:lvl1pPr>
              <a:defRPr/>
            </a:lvl1pPr>
          </a:lstStyle>
          <a:p>
            <a:pPr>
              <a:defRPr/>
            </a:pPr>
            <a:fld id="{D2F59CB3-90F2-47E0-AF60-E678B403DE3D}" type="slidenum">
              <a:rPr lang="fr-FR" altLang="fr-FR"/>
              <a:pPr>
                <a:defRPr/>
              </a:pPr>
              <a:t>‹#›</a:t>
            </a:fld>
            <a:endParaRPr lang="fr-FR" altLang="fr-FR"/>
          </a:p>
        </p:txBody>
      </p:sp>
      <p:pic>
        <p:nvPicPr>
          <p:cNvPr id="5" name="Espace réservé du contenu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978180" y="6543184"/>
            <a:ext cx="1123752" cy="27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98982" y="6500595"/>
            <a:ext cx="990653" cy="35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08885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D9A6851-01FD-40D1-B91B-9DD315AA3E1A}" type="slidenum">
              <a:rPr lang="fr-FR" altLang="fr-FR"/>
              <a:pPr>
                <a:defRPr/>
              </a:pPr>
              <a:t>‹#›</a:t>
            </a:fld>
            <a:endParaRPr lang="fr-FR" altLang="fr-FR"/>
          </a:p>
        </p:txBody>
      </p:sp>
    </p:spTree>
    <p:extLst>
      <p:ext uri="{BB962C8B-B14F-4D97-AF65-F5344CB8AC3E}">
        <p14:creationId xmlns:p14="http://schemas.microsoft.com/office/powerpoint/2010/main" val="3179243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5F2C24C-F800-4E26-AACA-3941D4728124}" type="slidenum">
              <a:rPr lang="fr-FR" altLang="fr-FR"/>
              <a:pPr>
                <a:defRPr/>
              </a:pPr>
              <a:t>‹#›</a:t>
            </a:fld>
            <a:endParaRPr lang="fr-FR" altLang="fr-FR"/>
          </a:p>
        </p:txBody>
      </p:sp>
    </p:spTree>
    <p:extLst>
      <p:ext uri="{BB962C8B-B14F-4D97-AF65-F5344CB8AC3E}">
        <p14:creationId xmlns:p14="http://schemas.microsoft.com/office/powerpoint/2010/main" val="4231652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2C83B92-6930-45E3-829D-47476075598C}" type="slidenum">
              <a:rPr lang="fr-FR" altLang="fr-FR"/>
              <a:pPr>
                <a:defRPr/>
              </a:pPr>
              <a:t>‹#›</a:t>
            </a:fld>
            <a:endParaRPr lang="fr-FR" altLang="fr-FR"/>
          </a:p>
        </p:txBody>
      </p:sp>
    </p:spTree>
    <p:extLst>
      <p:ext uri="{BB962C8B-B14F-4D97-AF65-F5344CB8AC3E}">
        <p14:creationId xmlns:p14="http://schemas.microsoft.com/office/powerpoint/2010/main" val="258934912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2EDA515-3BE2-4485-A0ED-A62818A28194}" type="slidenum">
              <a:rPr lang="fr-FR" altLang="fr-FR"/>
              <a:pPr>
                <a:defRPr/>
              </a:pPr>
              <a:t>‹#›</a:t>
            </a:fld>
            <a:endParaRPr lang="fr-FR" altLang="fr-FR"/>
          </a:p>
        </p:txBody>
      </p:sp>
    </p:spTree>
    <p:extLst>
      <p:ext uri="{BB962C8B-B14F-4D97-AF65-F5344CB8AC3E}">
        <p14:creationId xmlns:p14="http://schemas.microsoft.com/office/powerpoint/2010/main" val="286585407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en-US" smtClean="0"/>
              <a:t>07/12/2018</a:t>
            </a:r>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en-GB" smtClean="0"/>
              <a:t>D. Duchesneau / LBNC review</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AF40500B-A95E-4975-8888-30278A857D5B}" type="slidenum">
              <a:rPr lang="fr-FR" altLang="fr-FR"/>
              <a:pPr>
                <a:defRPr/>
              </a:pPr>
              <a:t>‹#›</a:t>
            </a:fld>
            <a:endParaRPr lang="fr-FR" altLang="fr-FR"/>
          </a:p>
        </p:txBody>
      </p:sp>
    </p:spTree>
    <p:extLst>
      <p:ext uri="{BB962C8B-B14F-4D97-AF65-F5344CB8AC3E}">
        <p14:creationId xmlns:p14="http://schemas.microsoft.com/office/powerpoint/2010/main" val="387534278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07/12/2018</a:t>
            </a:r>
            <a:endParaRPr lang="fr-FR" dirty="0"/>
          </a:p>
        </p:txBody>
      </p:sp>
      <p:sp>
        <p:nvSpPr>
          <p:cNvPr id="5" name="Footer Placeholder 4"/>
          <p:cNvSpPr>
            <a:spLocks noGrp="1"/>
          </p:cNvSpPr>
          <p:nvPr>
            <p:ph type="ftr" sz="quarter" idx="11"/>
          </p:nvPr>
        </p:nvSpPr>
        <p:spPr/>
        <p:txBody>
          <a:bodyPr/>
          <a:lstStyle/>
          <a:p>
            <a:r>
              <a:rPr lang="en-GB" smtClean="0"/>
              <a:t>D. Duchesneau / LBNC review</a:t>
            </a:r>
            <a:endParaRPr lang="fr-FR" dirty="0"/>
          </a:p>
        </p:txBody>
      </p:sp>
      <p:sp>
        <p:nvSpPr>
          <p:cNvPr id="6" name="Slide Number Placeholder 5"/>
          <p:cNvSpPr>
            <a:spLocks noGrp="1"/>
          </p:cNvSpPr>
          <p:nvPr>
            <p:ph type="sldNum" sz="quarter" idx="12"/>
          </p:nvPr>
        </p:nvSpPr>
        <p:spPr/>
        <p:txBody>
          <a:bodyPr/>
          <a:lstStyle/>
          <a:p>
            <a:fld id="{B01A516C-F5ED-4818-A945-94B5CADEC050}" type="slidenum">
              <a:rPr lang="fr-FR" smtClean="0"/>
              <a:t>‹#›</a:t>
            </a:fld>
            <a:endParaRPr lang="fr-FR"/>
          </a:p>
        </p:txBody>
      </p:sp>
    </p:spTree>
    <p:extLst>
      <p:ext uri="{BB962C8B-B14F-4D97-AF65-F5344CB8AC3E}">
        <p14:creationId xmlns:p14="http://schemas.microsoft.com/office/powerpoint/2010/main" val="3885747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07/12/2018</a:t>
            </a:r>
            <a:endParaRPr lang="fr-FR" dirty="0"/>
          </a:p>
        </p:txBody>
      </p:sp>
      <p:sp>
        <p:nvSpPr>
          <p:cNvPr id="5" name="Footer Placeholder 4"/>
          <p:cNvSpPr>
            <a:spLocks noGrp="1"/>
          </p:cNvSpPr>
          <p:nvPr>
            <p:ph type="ftr" sz="quarter" idx="11"/>
          </p:nvPr>
        </p:nvSpPr>
        <p:spPr/>
        <p:txBody>
          <a:bodyPr/>
          <a:lstStyle/>
          <a:p>
            <a:r>
              <a:rPr lang="en-GB" smtClean="0"/>
              <a:t>D. Duchesneau / LBNC review</a:t>
            </a:r>
            <a:endParaRPr lang="fr-FR" dirty="0"/>
          </a:p>
        </p:txBody>
      </p:sp>
      <p:sp>
        <p:nvSpPr>
          <p:cNvPr id="6" name="Slide Number Placeholder 5"/>
          <p:cNvSpPr>
            <a:spLocks noGrp="1"/>
          </p:cNvSpPr>
          <p:nvPr>
            <p:ph type="sldNum" sz="quarter" idx="12"/>
          </p:nvPr>
        </p:nvSpPr>
        <p:spPr/>
        <p:txBody>
          <a:bodyPr/>
          <a:lstStyle/>
          <a:p>
            <a:fld id="{B01A516C-F5ED-4818-A945-94B5CADEC050}" type="slidenum">
              <a:rPr lang="fr-FR" smtClean="0"/>
              <a:t>‹#›</a:t>
            </a:fld>
            <a:endParaRPr lang="fr-FR"/>
          </a:p>
        </p:txBody>
      </p:sp>
    </p:spTree>
    <p:extLst>
      <p:ext uri="{BB962C8B-B14F-4D97-AF65-F5344CB8AC3E}">
        <p14:creationId xmlns:p14="http://schemas.microsoft.com/office/powerpoint/2010/main" val="1144425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07/12/2018</a:t>
            </a:r>
            <a:endParaRPr lang="fr-FR" dirty="0"/>
          </a:p>
        </p:txBody>
      </p:sp>
      <p:sp>
        <p:nvSpPr>
          <p:cNvPr id="5" name="Footer Placeholder 4"/>
          <p:cNvSpPr>
            <a:spLocks noGrp="1"/>
          </p:cNvSpPr>
          <p:nvPr>
            <p:ph type="ftr" sz="quarter" idx="11"/>
          </p:nvPr>
        </p:nvSpPr>
        <p:spPr/>
        <p:txBody>
          <a:bodyPr/>
          <a:lstStyle/>
          <a:p>
            <a:r>
              <a:rPr lang="en-GB" smtClean="0"/>
              <a:t>D. Duchesneau / LBNC review</a:t>
            </a:r>
            <a:endParaRPr lang="fr-FR" dirty="0"/>
          </a:p>
        </p:txBody>
      </p:sp>
      <p:sp>
        <p:nvSpPr>
          <p:cNvPr id="6" name="Slide Number Placeholder 5"/>
          <p:cNvSpPr>
            <a:spLocks noGrp="1"/>
          </p:cNvSpPr>
          <p:nvPr>
            <p:ph type="sldNum" sz="quarter" idx="12"/>
          </p:nvPr>
        </p:nvSpPr>
        <p:spPr/>
        <p:txBody>
          <a:bodyPr/>
          <a:lstStyle/>
          <a:p>
            <a:fld id="{B01A516C-F5ED-4818-A945-94B5CADEC050}" type="slidenum">
              <a:rPr lang="fr-FR" smtClean="0"/>
              <a:t>‹#›</a:t>
            </a:fld>
            <a:endParaRPr lang="fr-FR"/>
          </a:p>
        </p:txBody>
      </p:sp>
    </p:spTree>
    <p:extLst>
      <p:ext uri="{BB962C8B-B14F-4D97-AF65-F5344CB8AC3E}">
        <p14:creationId xmlns:p14="http://schemas.microsoft.com/office/powerpoint/2010/main" val="742335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07/12/2018</a:t>
            </a:r>
            <a:endParaRPr lang="fr-FR" dirty="0"/>
          </a:p>
        </p:txBody>
      </p:sp>
      <p:sp>
        <p:nvSpPr>
          <p:cNvPr id="6" name="Footer Placeholder 5"/>
          <p:cNvSpPr>
            <a:spLocks noGrp="1"/>
          </p:cNvSpPr>
          <p:nvPr>
            <p:ph type="ftr" sz="quarter" idx="11"/>
          </p:nvPr>
        </p:nvSpPr>
        <p:spPr/>
        <p:txBody>
          <a:bodyPr/>
          <a:lstStyle/>
          <a:p>
            <a:r>
              <a:rPr lang="en-GB" smtClean="0"/>
              <a:t>D. Duchesneau / LBNC review</a:t>
            </a:r>
            <a:endParaRPr lang="fr-FR" dirty="0"/>
          </a:p>
        </p:txBody>
      </p:sp>
      <p:sp>
        <p:nvSpPr>
          <p:cNvPr id="7" name="Slide Number Placeholder 6"/>
          <p:cNvSpPr>
            <a:spLocks noGrp="1"/>
          </p:cNvSpPr>
          <p:nvPr>
            <p:ph type="sldNum" sz="quarter" idx="12"/>
          </p:nvPr>
        </p:nvSpPr>
        <p:spPr/>
        <p:txBody>
          <a:bodyPr/>
          <a:lstStyle/>
          <a:p>
            <a:fld id="{B01A516C-F5ED-4818-A945-94B5CADEC050}" type="slidenum">
              <a:rPr lang="fr-FR" smtClean="0"/>
              <a:t>‹#›</a:t>
            </a:fld>
            <a:endParaRPr lang="fr-FR"/>
          </a:p>
        </p:txBody>
      </p:sp>
    </p:spTree>
    <p:extLst>
      <p:ext uri="{BB962C8B-B14F-4D97-AF65-F5344CB8AC3E}">
        <p14:creationId xmlns:p14="http://schemas.microsoft.com/office/powerpoint/2010/main" val="186276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t>07/12/2018</a:t>
            </a:r>
            <a:endParaRPr lang="en-GB"/>
          </a:p>
        </p:txBody>
      </p:sp>
      <p:sp>
        <p:nvSpPr>
          <p:cNvPr id="6" name="Footer Placeholder 5"/>
          <p:cNvSpPr>
            <a:spLocks noGrp="1"/>
          </p:cNvSpPr>
          <p:nvPr>
            <p:ph type="ftr" sz="quarter" idx="11"/>
          </p:nvPr>
        </p:nvSpPr>
        <p:spPr/>
        <p:txBody>
          <a:bodyPr/>
          <a:lstStyle/>
          <a:p>
            <a:r>
              <a:rPr lang="en-GB" smtClean="0"/>
              <a:t>D. Duchesneau / LBNC review</a:t>
            </a:r>
            <a:endParaRPr lang="en-GB"/>
          </a:p>
        </p:txBody>
      </p:sp>
      <p:sp>
        <p:nvSpPr>
          <p:cNvPr id="7" name="Slide Number Placeholder 6"/>
          <p:cNvSpPr>
            <a:spLocks noGrp="1"/>
          </p:cNvSpPr>
          <p:nvPr>
            <p:ph type="sldNum" sz="quarter" idx="12"/>
          </p:nvPr>
        </p:nvSpPr>
        <p:spPr/>
        <p:txBody>
          <a:bodyPr/>
          <a:lstStyle/>
          <a:p>
            <a:fld id="{D8BA1A39-23FA-4234-9351-4F378CEDED56}" type="slidenum">
              <a:rPr lang="en-GB" smtClean="0"/>
              <a:t>‹#›</a:t>
            </a:fld>
            <a:endParaRPr lang="en-GB"/>
          </a:p>
        </p:txBody>
      </p:sp>
    </p:spTree>
    <p:extLst>
      <p:ext uri="{BB962C8B-B14F-4D97-AF65-F5344CB8AC3E}">
        <p14:creationId xmlns:p14="http://schemas.microsoft.com/office/powerpoint/2010/main" val="1397215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07/12/2018</a:t>
            </a:r>
            <a:endParaRPr lang="fr-FR" dirty="0"/>
          </a:p>
        </p:txBody>
      </p:sp>
      <p:sp>
        <p:nvSpPr>
          <p:cNvPr id="8" name="Footer Placeholder 7"/>
          <p:cNvSpPr>
            <a:spLocks noGrp="1"/>
          </p:cNvSpPr>
          <p:nvPr>
            <p:ph type="ftr" sz="quarter" idx="11"/>
          </p:nvPr>
        </p:nvSpPr>
        <p:spPr/>
        <p:txBody>
          <a:bodyPr/>
          <a:lstStyle/>
          <a:p>
            <a:r>
              <a:rPr lang="en-GB" smtClean="0"/>
              <a:t>D. Duchesneau / LBNC review</a:t>
            </a:r>
            <a:endParaRPr lang="fr-FR" dirty="0"/>
          </a:p>
        </p:txBody>
      </p:sp>
      <p:sp>
        <p:nvSpPr>
          <p:cNvPr id="9" name="Slide Number Placeholder 8"/>
          <p:cNvSpPr>
            <a:spLocks noGrp="1"/>
          </p:cNvSpPr>
          <p:nvPr>
            <p:ph type="sldNum" sz="quarter" idx="12"/>
          </p:nvPr>
        </p:nvSpPr>
        <p:spPr/>
        <p:txBody>
          <a:bodyPr/>
          <a:lstStyle/>
          <a:p>
            <a:fld id="{B01A516C-F5ED-4818-A945-94B5CADEC050}" type="slidenum">
              <a:rPr lang="fr-FR" smtClean="0"/>
              <a:t>‹#›</a:t>
            </a:fld>
            <a:endParaRPr lang="fr-FR"/>
          </a:p>
        </p:txBody>
      </p:sp>
    </p:spTree>
    <p:extLst>
      <p:ext uri="{BB962C8B-B14F-4D97-AF65-F5344CB8AC3E}">
        <p14:creationId xmlns:p14="http://schemas.microsoft.com/office/powerpoint/2010/main" val="3762696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07/12/2018</a:t>
            </a:r>
            <a:endParaRPr lang="fr-FR" dirty="0"/>
          </a:p>
        </p:txBody>
      </p:sp>
      <p:sp>
        <p:nvSpPr>
          <p:cNvPr id="4" name="Footer Placeholder 3"/>
          <p:cNvSpPr>
            <a:spLocks noGrp="1"/>
          </p:cNvSpPr>
          <p:nvPr>
            <p:ph type="ftr" sz="quarter" idx="11"/>
          </p:nvPr>
        </p:nvSpPr>
        <p:spPr/>
        <p:txBody>
          <a:bodyPr/>
          <a:lstStyle/>
          <a:p>
            <a:r>
              <a:rPr lang="en-GB" smtClean="0"/>
              <a:t>D. Duchesneau / LBNC review</a:t>
            </a:r>
            <a:endParaRPr lang="fr-FR" dirty="0"/>
          </a:p>
        </p:txBody>
      </p:sp>
      <p:sp>
        <p:nvSpPr>
          <p:cNvPr id="5" name="Slide Number Placeholder 4"/>
          <p:cNvSpPr>
            <a:spLocks noGrp="1"/>
          </p:cNvSpPr>
          <p:nvPr>
            <p:ph type="sldNum" sz="quarter" idx="12"/>
          </p:nvPr>
        </p:nvSpPr>
        <p:spPr/>
        <p:txBody>
          <a:bodyPr/>
          <a:lstStyle/>
          <a:p>
            <a:fld id="{B01A516C-F5ED-4818-A945-94B5CADEC050}" type="slidenum">
              <a:rPr lang="fr-FR" smtClean="0"/>
              <a:t>‹#›</a:t>
            </a:fld>
            <a:endParaRPr lang="fr-FR"/>
          </a:p>
        </p:txBody>
      </p:sp>
    </p:spTree>
    <p:extLst>
      <p:ext uri="{BB962C8B-B14F-4D97-AF65-F5344CB8AC3E}">
        <p14:creationId xmlns:p14="http://schemas.microsoft.com/office/powerpoint/2010/main" val="2723349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07/12/2018</a:t>
            </a:r>
            <a:endParaRPr lang="fr-FR" dirty="0"/>
          </a:p>
        </p:txBody>
      </p:sp>
      <p:sp>
        <p:nvSpPr>
          <p:cNvPr id="3" name="Footer Placeholder 2"/>
          <p:cNvSpPr>
            <a:spLocks noGrp="1"/>
          </p:cNvSpPr>
          <p:nvPr>
            <p:ph type="ftr" sz="quarter" idx="11"/>
          </p:nvPr>
        </p:nvSpPr>
        <p:spPr/>
        <p:txBody>
          <a:bodyPr/>
          <a:lstStyle/>
          <a:p>
            <a:r>
              <a:rPr lang="en-GB" smtClean="0"/>
              <a:t>D. Duchesneau / LBNC review</a:t>
            </a:r>
            <a:endParaRPr lang="fr-FR" dirty="0"/>
          </a:p>
        </p:txBody>
      </p:sp>
      <p:sp>
        <p:nvSpPr>
          <p:cNvPr id="4" name="Slide Number Placeholder 3"/>
          <p:cNvSpPr>
            <a:spLocks noGrp="1"/>
          </p:cNvSpPr>
          <p:nvPr>
            <p:ph type="sldNum" sz="quarter" idx="12"/>
          </p:nvPr>
        </p:nvSpPr>
        <p:spPr/>
        <p:txBody>
          <a:bodyPr/>
          <a:lstStyle/>
          <a:p>
            <a:fld id="{B01A516C-F5ED-4818-A945-94B5CADEC050}" type="slidenum">
              <a:rPr lang="fr-FR" smtClean="0"/>
              <a:t>‹#›</a:t>
            </a:fld>
            <a:endParaRPr lang="fr-FR"/>
          </a:p>
        </p:txBody>
      </p:sp>
    </p:spTree>
    <p:extLst>
      <p:ext uri="{BB962C8B-B14F-4D97-AF65-F5344CB8AC3E}">
        <p14:creationId xmlns:p14="http://schemas.microsoft.com/office/powerpoint/2010/main" val="846884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07/12/2018</a:t>
            </a:r>
            <a:endParaRPr lang="fr-FR" dirty="0"/>
          </a:p>
        </p:txBody>
      </p:sp>
      <p:sp>
        <p:nvSpPr>
          <p:cNvPr id="6" name="Footer Placeholder 5"/>
          <p:cNvSpPr>
            <a:spLocks noGrp="1"/>
          </p:cNvSpPr>
          <p:nvPr>
            <p:ph type="ftr" sz="quarter" idx="11"/>
          </p:nvPr>
        </p:nvSpPr>
        <p:spPr/>
        <p:txBody>
          <a:bodyPr/>
          <a:lstStyle/>
          <a:p>
            <a:r>
              <a:rPr lang="en-GB" smtClean="0"/>
              <a:t>D. Duchesneau / LBNC review</a:t>
            </a:r>
            <a:endParaRPr lang="fr-FR" dirty="0"/>
          </a:p>
        </p:txBody>
      </p:sp>
      <p:sp>
        <p:nvSpPr>
          <p:cNvPr id="7" name="Slide Number Placeholder 6"/>
          <p:cNvSpPr>
            <a:spLocks noGrp="1"/>
          </p:cNvSpPr>
          <p:nvPr>
            <p:ph type="sldNum" sz="quarter" idx="12"/>
          </p:nvPr>
        </p:nvSpPr>
        <p:spPr/>
        <p:txBody>
          <a:bodyPr/>
          <a:lstStyle/>
          <a:p>
            <a:fld id="{B01A516C-F5ED-4818-A945-94B5CADEC050}" type="slidenum">
              <a:rPr lang="fr-FR" smtClean="0"/>
              <a:t>‹#›</a:t>
            </a:fld>
            <a:endParaRPr lang="fr-FR"/>
          </a:p>
        </p:txBody>
      </p:sp>
    </p:spTree>
    <p:extLst>
      <p:ext uri="{BB962C8B-B14F-4D97-AF65-F5344CB8AC3E}">
        <p14:creationId xmlns:p14="http://schemas.microsoft.com/office/powerpoint/2010/main" val="38040402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07/12/2018</a:t>
            </a:r>
            <a:endParaRPr lang="fr-FR" dirty="0"/>
          </a:p>
        </p:txBody>
      </p:sp>
      <p:sp>
        <p:nvSpPr>
          <p:cNvPr id="6" name="Footer Placeholder 5"/>
          <p:cNvSpPr>
            <a:spLocks noGrp="1"/>
          </p:cNvSpPr>
          <p:nvPr>
            <p:ph type="ftr" sz="quarter" idx="11"/>
          </p:nvPr>
        </p:nvSpPr>
        <p:spPr/>
        <p:txBody>
          <a:bodyPr/>
          <a:lstStyle/>
          <a:p>
            <a:r>
              <a:rPr lang="en-GB" smtClean="0"/>
              <a:t>D. Duchesneau / LBNC review</a:t>
            </a:r>
            <a:endParaRPr lang="fr-FR" dirty="0"/>
          </a:p>
        </p:txBody>
      </p:sp>
      <p:sp>
        <p:nvSpPr>
          <p:cNvPr id="7" name="Slide Number Placeholder 6"/>
          <p:cNvSpPr>
            <a:spLocks noGrp="1"/>
          </p:cNvSpPr>
          <p:nvPr>
            <p:ph type="sldNum" sz="quarter" idx="12"/>
          </p:nvPr>
        </p:nvSpPr>
        <p:spPr/>
        <p:txBody>
          <a:bodyPr/>
          <a:lstStyle/>
          <a:p>
            <a:fld id="{B01A516C-F5ED-4818-A945-94B5CADEC050}" type="slidenum">
              <a:rPr lang="fr-FR" smtClean="0"/>
              <a:t>‹#›</a:t>
            </a:fld>
            <a:endParaRPr lang="fr-FR"/>
          </a:p>
        </p:txBody>
      </p:sp>
    </p:spTree>
    <p:extLst>
      <p:ext uri="{BB962C8B-B14F-4D97-AF65-F5344CB8AC3E}">
        <p14:creationId xmlns:p14="http://schemas.microsoft.com/office/powerpoint/2010/main" val="1128116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07/12/2018</a:t>
            </a:r>
            <a:endParaRPr lang="fr-FR" dirty="0"/>
          </a:p>
        </p:txBody>
      </p:sp>
      <p:sp>
        <p:nvSpPr>
          <p:cNvPr id="5" name="Footer Placeholder 4"/>
          <p:cNvSpPr>
            <a:spLocks noGrp="1"/>
          </p:cNvSpPr>
          <p:nvPr>
            <p:ph type="ftr" sz="quarter" idx="11"/>
          </p:nvPr>
        </p:nvSpPr>
        <p:spPr/>
        <p:txBody>
          <a:bodyPr/>
          <a:lstStyle/>
          <a:p>
            <a:r>
              <a:rPr lang="en-GB" smtClean="0"/>
              <a:t>D. Duchesneau / LBNC review</a:t>
            </a:r>
            <a:endParaRPr lang="fr-FR" dirty="0"/>
          </a:p>
        </p:txBody>
      </p:sp>
      <p:sp>
        <p:nvSpPr>
          <p:cNvPr id="6" name="Slide Number Placeholder 5"/>
          <p:cNvSpPr>
            <a:spLocks noGrp="1"/>
          </p:cNvSpPr>
          <p:nvPr>
            <p:ph type="sldNum" sz="quarter" idx="12"/>
          </p:nvPr>
        </p:nvSpPr>
        <p:spPr/>
        <p:txBody>
          <a:bodyPr/>
          <a:lstStyle/>
          <a:p>
            <a:fld id="{B01A516C-F5ED-4818-A945-94B5CADEC050}" type="slidenum">
              <a:rPr lang="fr-FR" smtClean="0"/>
              <a:t>‹#›</a:t>
            </a:fld>
            <a:endParaRPr lang="fr-FR"/>
          </a:p>
        </p:txBody>
      </p:sp>
    </p:spTree>
    <p:extLst>
      <p:ext uri="{BB962C8B-B14F-4D97-AF65-F5344CB8AC3E}">
        <p14:creationId xmlns:p14="http://schemas.microsoft.com/office/powerpoint/2010/main" val="982946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07/12/2018</a:t>
            </a:r>
            <a:endParaRPr lang="fr-FR" dirty="0"/>
          </a:p>
        </p:txBody>
      </p:sp>
      <p:sp>
        <p:nvSpPr>
          <p:cNvPr id="5" name="Footer Placeholder 4"/>
          <p:cNvSpPr>
            <a:spLocks noGrp="1"/>
          </p:cNvSpPr>
          <p:nvPr>
            <p:ph type="ftr" sz="quarter" idx="11"/>
          </p:nvPr>
        </p:nvSpPr>
        <p:spPr/>
        <p:txBody>
          <a:bodyPr/>
          <a:lstStyle/>
          <a:p>
            <a:r>
              <a:rPr lang="en-GB" smtClean="0"/>
              <a:t>D. Duchesneau / LBNC review</a:t>
            </a:r>
            <a:endParaRPr lang="fr-FR" dirty="0"/>
          </a:p>
        </p:txBody>
      </p:sp>
      <p:sp>
        <p:nvSpPr>
          <p:cNvPr id="6" name="Slide Number Placeholder 5"/>
          <p:cNvSpPr>
            <a:spLocks noGrp="1"/>
          </p:cNvSpPr>
          <p:nvPr>
            <p:ph type="sldNum" sz="quarter" idx="12"/>
          </p:nvPr>
        </p:nvSpPr>
        <p:spPr/>
        <p:txBody>
          <a:bodyPr/>
          <a:lstStyle/>
          <a:p>
            <a:fld id="{B01A516C-F5ED-4818-A945-94B5CADEC050}" type="slidenum">
              <a:rPr lang="fr-FR" smtClean="0"/>
              <a:t>‹#›</a:t>
            </a:fld>
            <a:endParaRPr lang="fr-FR"/>
          </a:p>
        </p:txBody>
      </p:sp>
    </p:spTree>
    <p:extLst>
      <p:ext uri="{BB962C8B-B14F-4D97-AF65-F5344CB8AC3E}">
        <p14:creationId xmlns:p14="http://schemas.microsoft.com/office/powerpoint/2010/main" val="1987596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1269145"/>
          </a:xfrm>
        </p:spPr>
        <p:txBody>
          <a:bodyPr anchor="b">
            <a:normAutofit/>
          </a:bodyPr>
          <a:lstStyle>
            <a:lvl1pPr algn="ctr" rtl="0" fontAlgn="base">
              <a:spcBef>
                <a:spcPct val="50000"/>
              </a:spcBef>
              <a:spcAft>
                <a:spcPct val="0"/>
              </a:spcAft>
              <a:defRPr lang="en-US" sz="3600" b="1" i="1" u="sng" kern="1200" dirty="0">
                <a:solidFill>
                  <a:srgbClr val="CC0000"/>
                </a:solidFill>
                <a:latin typeface="Arial" charset="0"/>
                <a:ea typeface="+mn-ea"/>
                <a:cs typeface="+mn-cs"/>
              </a:defRPr>
            </a:lvl1pPr>
          </a:lstStyle>
          <a:p>
            <a:r>
              <a:rPr lang="fr-FR" dirty="0" smtClean="0"/>
              <a:t>Modifiez le style du titre</a:t>
            </a:r>
            <a:endParaRPr lang="en-US" dirty="0"/>
          </a:p>
        </p:txBody>
      </p:sp>
      <p:sp>
        <p:nvSpPr>
          <p:cNvPr id="3" name="Subtitle 2"/>
          <p:cNvSpPr>
            <a:spLocks noGrp="1"/>
          </p:cNvSpPr>
          <p:nvPr>
            <p:ph type="subTitle" idx="1" hasCustomPrompt="1"/>
          </p:nvPr>
        </p:nvSpPr>
        <p:spPr>
          <a:xfrm>
            <a:off x="1524000" y="4049255"/>
            <a:ext cx="9144000" cy="367323"/>
          </a:xfrm>
        </p:spPr>
        <p:txBody>
          <a:bodyPr>
            <a:normAutofit/>
          </a:bodyPr>
          <a:lstStyle>
            <a:lvl1pPr marL="0" indent="0" algn="ctr">
              <a:buNone/>
              <a:defRPr sz="1800" i="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Date et évènement</a:t>
            </a:r>
            <a:endParaRPr lang="en-US" dirty="0"/>
          </a:p>
        </p:txBody>
      </p:sp>
      <p:sp>
        <p:nvSpPr>
          <p:cNvPr id="4" name="Date Placeholder 3"/>
          <p:cNvSpPr>
            <a:spLocks noGrp="1"/>
          </p:cNvSpPr>
          <p:nvPr>
            <p:ph type="dt" sz="half" idx="10"/>
          </p:nvPr>
        </p:nvSpPr>
        <p:spPr/>
        <p:txBody>
          <a:bodyPr/>
          <a:lstStyle/>
          <a:p>
            <a:r>
              <a:rPr lang="en-US" smtClean="0"/>
              <a:t>07/12/2018</a:t>
            </a:r>
            <a:endParaRPr lang="fr-FR" dirty="0"/>
          </a:p>
        </p:txBody>
      </p:sp>
      <p:sp>
        <p:nvSpPr>
          <p:cNvPr id="5" name="Footer Placeholder 4"/>
          <p:cNvSpPr>
            <a:spLocks noGrp="1"/>
          </p:cNvSpPr>
          <p:nvPr>
            <p:ph type="ftr" sz="quarter" idx="11"/>
          </p:nvPr>
        </p:nvSpPr>
        <p:spPr/>
        <p:txBody>
          <a:bodyPr/>
          <a:lstStyle/>
          <a:p>
            <a:r>
              <a:rPr lang="en-GB" smtClean="0"/>
              <a:t>D. Duchesneau / LBNC review</a:t>
            </a:r>
            <a:endParaRPr lang="fr-FR" dirty="0"/>
          </a:p>
        </p:txBody>
      </p:sp>
      <p:sp>
        <p:nvSpPr>
          <p:cNvPr id="6" name="Slide Number Placeholder 5"/>
          <p:cNvSpPr>
            <a:spLocks noGrp="1"/>
          </p:cNvSpPr>
          <p:nvPr>
            <p:ph type="sldNum" sz="quarter" idx="12"/>
          </p:nvPr>
        </p:nvSpPr>
        <p:spPr/>
        <p:txBody>
          <a:bodyPr/>
          <a:lstStyle/>
          <a:p>
            <a:fld id="{B01A516C-F5ED-4818-A945-94B5CADEC050}" type="slidenum">
              <a:rPr lang="fr-FR" smtClean="0"/>
              <a:t>‹#›</a:t>
            </a:fld>
            <a:endParaRPr lang="fr-F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1363" y="6160701"/>
            <a:ext cx="1005695" cy="413728"/>
          </a:xfrm>
          <a:prstGeom prst="rect">
            <a:avLst/>
          </a:prstGeom>
        </p:spPr>
      </p:pic>
      <p:pic>
        <p:nvPicPr>
          <p:cNvPr id="9" name="Picture 2" descr="Logo de l'Université."/>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59799" y="6171089"/>
            <a:ext cx="1453479" cy="403341"/>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texte 17"/>
          <p:cNvSpPr>
            <a:spLocks noGrp="1"/>
          </p:cNvSpPr>
          <p:nvPr>
            <p:ph type="body" sz="quarter" idx="13" hasCustomPrompt="1"/>
          </p:nvPr>
        </p:nvSpPr>
        <p:spPr>
          <a:xfrm>
            <a:off x="1524001" y="2703836"/>
            <a:ext cx="9143999" cy="608376"/>
          </a:xfrm>
        </p:spPr>
        <p:txBody>
          <a:bodyPr/>
          <a:lstStyle>
            <a:lvl1pPr marL="0" indent="0" algn="ctr">
              <a:buNone/>
              <a:defRPr lang="fr-FR" sz="2800" b="0" i="1" u="none" kern="1200" dirty="0">
                <a:solidFill>
                  <a:srgbClr val="CC0000"/>
                </a:solidFill>
                <a:latin typeface="Arial" charset="0"/>
                <a:ea typeface="+mn-ea"/>
                <a:cs typeface="+mn-cs"/>
              </a:defRPr>
            </a:lvl1pPr>
          </a:lstStyle>
          <a:p>
            <a:pPr lvl="0"/>
            <a:r>
              <a:rPr lang="fr-FR" dirty="0" smtClean="0"/>
              <a:t>Sous-titre</a:t>
            </a:r>
            <a:endParaRPr lang="fr-FR" dirty="0"/>
          </a:p>
        </p:txBody>
      </p:sp>
      <p:sp>
        <p:nvSpPr>
          <p:cNvPr id="20" name="Espace réservé du texte 19"/>
          <p:cNvSpPr>
            <a:spLocks noGrp="1"/>
          </p:cNvSpPr>
          <p:nvPr>
            <p:ph type="body" sz="quarter" idx="14" hasCustomPrompt="1"/>
          </p:nvPr>
        </p:nvSpPr>
        <p:spPr>
          <a:xfrm>
            <a:off x="2209800" y="4922885"/>
            <a:ext cx="7899400" cy="512763"/>
          </a:xfrm>
        </p:spPr>
        <p:txBody>
          <a:bodyPr/>
          <a:lstStyle>
            <a:lvl1pPr marL="0" indent="0">
              <a:buNone/>
              <a:defRPr lang="fr-FR" sz="2000" b="1" i="1" kern="1200" dirty="0">
                <a:solidFill>
                  <a:srgbClr val="0000CC"/>
                </a:solidFill>
                <a:latin typeface="Arial" charset="0"/>
                <a:ea typeface="+mn-ea"/>
                <a:cs typeface="+mn-cs"/>
              </a:defRPr>
            </a:lvl1pPr>
          </a:lstStyle>
          <a:p>
            <a:pPr lvl="0"/>
            <a:r>
              <a:rPr lang="fr-FR" dirty="0" smtClean="0"/>
              <a:t>Liste des contributeurs</a:t>
            </a:r>
            <a:endParaRPr lang="fr-FR" dirty="0"/>
          </a:p>
        </p:txBody>
      </p:sp>
      <p:pic>
        <p:nvPicPr>
          <p:cNvPr id="1030" name="Picture 6" descr="http://lapp.in2p3.fr/IMG/png/Log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75489" y="201659"/>
            <a:ext cx="2617724" cy="982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22972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2" name="Titre 1"/>
          <p:cNvSpPr>
            <a:spLocks noGrp="1"/>
          </p:cNvSpPr>
          <p:nvPr>
            <p:ph type="title"/>
          </p:nvPr>
        </p:nvSpPr>
        <p:spPr>
          <a:xfrm>
            <a:off x="381000" y="122850"/>
            <a:ext cx="10515600" cy="447674"/>
          </a:xfrm>
        </p:spPr>
        <p:txBody>
          <a:bodyPr>
            <a:normAutofit/>
          </a:bodyPr>
          <a:lstStyle>
            <a:lvl1pPr algn="l" rtl="0" fontAlgn="base">
              <a:spcBef>
                <a:spcPct val="0"/>
              </a:spcBef>
              <a:spcAft>
                <a:spcPct val="0"/>
              </a:spcAft>
              <a:defRPr lang="fr-FR" sz="2000" b="1" i="1" u="none" kern="1200" dirty="0">
                <a:solidFill>
                  <a:srgbClr val="0000CC"/>
                </a:solidFill>
                <a:latin typeface="Arial" charset="0"/>
                <a:ea typeface="+mn-ea"/>
                <a:cs typeface="+mn-cs"/>
              </a:defRPr>
            </a:lvl1pPr>
          </a:lstStyle>
          <a:p>
            <a:r>
              <a:rPr lang="fr-FR" dirty="0" smtClean="0"/>
              <a:t>Modifiez le style du titre</a:t>
            </a:r>
            <a:endParaRPr lang="fr-FR" dirty="0"/>
          </a:p>
        </p:txBody>
      </p:sp>
      <p:sp>
        <p:nvSpPr>
          <p:cNvPr id="3" name="Espace réservé de la date 2"/>
          <p:cNvSpPr>
            <a:spLocks noGrp="1"/>
          </p:cNvSpPr>
          <p:nvPr>
            <p:ph type="dt" sz="half" idx="10"/>
          </p:nvPr>
        </p:nvSpPr>
        <p:spPr>
          <a:xfrm>
            <a:off x="1959056" y="6502400"/>
            <a:ext cx="1354667" cy="264320"/>
          </a:xfrm>
        </p:spPr>
        <p:txBody>
          <a:bodyPr/>
          <a:lstStyle/>
          <a:p>
            <a:r>
              <a:rPr lang="en-US" smtClean="0"/>
              <a:t>07/12/2018</a:t>
            </a:r>
            <a:endParaRPr lang="fr-FR" dirty="0"/>
          </a:p>
        </p:txBody>
      </p:sp>
      <p:sp>
        <p:nvSpPr>
          <p:cNvPr id="4" name="Espace réservé du pied de page 3"/>
          <p:cNvSpPr>
            <a:spLocks noGrp="1"/>
          </p:cNvSpPr>
          <p:nvPr>
            <p:ph type="ftr" sz="quarter" idx="11"/>
          </p:nvPr>
        </p:nvSpPr>
        <p:spPr>
          <a:xfrm>
            <a:off x="4398889" y="6512560"/>
            <a:ext cx="4348871" cy="264320"/>
          </a:xfrm>
        </p:spPr>
        <p:txBody>
          <a:bodyPr/>
          <a:lstStyle/>
          <a:p>
            <a:r>
              <a:rPr lang="en-GB" smtClean="0"/>
              <a:t>D. Duchesneau / LBNC review</a:t>
            </a:r>
            <a:endParaRPr lang="fr-FR" dirty="0"/>
          </a:p>
        </p:txBody>
      </p:sp>
      <p:sp>
        <p:nvSpPr>
          <p:cNvPr id="5" name="Espace réservé du numéro de diapositive 4"/>
          <p:cNvSpPr>
            <a:spLocks noGrp="1"/>
          </p:cNvSpPr>
          <p:nvPr>
            <p:ph type="sldNum" sz="quarter" idx="12"/>
          </p:nvPr>
        </p:nvSpPr>
        <p:spPr>
          <a:xfrm>
            <a:off x="9298353" y="6502400"/>
            <a:ext cx="2743200" cy="264320"/>
          </a:xfrm>
        </p:spPr>
        <p:txBody>
          <a:bodyPr/>
          <a:lstStyle/>
          <a:p>
            <a:fld id="{B01A516C-F5ED-4818-A945-94B5CADEC050}" type="slidenum">
              <a:rPr lang="fr-FR" smtClean="0"/>
              <a:t>‹#›</a:t>
            </a:fld>
            <a:endParaRPr lang="fr-FR"/>
          </a:p>
        </p:txBody>
      </p:sp>
      <p:cxnSp>
        <p:nvCxnSpPr>
          <p:cNvPr id="8" name="Connecteur droit 7"/>
          <p:cNvCxnSpPr/>
          <p:nvPr userDrawn="1"/>
        </p:nvCxnSpPr>
        <p:spPr>
          <a:xfrm>
            <a:off x="254000" y="570524"/>
            <a:ext cx="8813800" cy="0"/>
          </a:xfrm>
          <a:prstGeom prst="line">
            <a:avLst/>
          </a:prstGeom>
          <a:ln>
            <a:solidFill>
              <a:srgbClr val="1600BC"/>
            </a:solidFill>
          </a:ln>
        </p:spPr>
        <p:style>
          <a:lnRef idx="3">
            <a:schemeClr val="accent1"/>
          </a:lnRef>
          <a:fillRef idx="0">
            <a:schemeClr val="accent1"/>
          </a:fillRef>
          <a:effectRef idx="2">
            <a:schemeClr val="accent1"/>
          </a:effectRef>
          <a:fontRef idx="minor">
            <a:schemeClr val="tx1"/>
          </a:fontRef>
        </p:style>
      </p:cxnSp>
      <p:pic>
        <p:nvPicPr>
          <p:cNvPr id="11" name="Imag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4312" y="6363121"/>
            <a:ext cx="2592288" cy="39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58312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u">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a:xfrm>
            <a:off x="481673" y="6429248"/>
            <a:ext cx="1354667" cy="264320"/>
          </a:xfrm>
        </p:spPr>
        <p:txBody>
          <a:bodyPr/>
          <a:lstStyle/>
          <a:p>
            <a:r>
              <a:rPr lang="en-US" smtClean="0"/>
              <a:t>07/12/2018</a:t>
            </a:r>
            <a:endParaRPr lang="fr-FR" dirty="0"/>
          </a:p>
        </p:txBody>
      </p:sp>
      <p:sp>
        <p:nvSpPr>
          <p:cNvPr id="4" name="Espace réservé du pied de page 3"/>
          <p:cNvSpPr>
            <a:spLocks noGrp="1"/>
          </p:cNvSpPr>
          <p:nvPr>
            <p:ph type="ftr" sz="quarter" idx="11"/>
          </p:nvPr>
        </p:nvSpPr>
        <p:spPr>
          <a:xfrm>
            <a:off x="4632569" y="6502400"/>
            <a:ext cx="4114800" cy="264320"/>
          </a:xfrm>
        </p:spPr>
        <p:txBody>
          <a:bodyPr/>
          <a:lstStyle/>
          <a:p>
            <a:r>
              <a:rPr lang="en-GB" smtClean="0"/>
              <a:t>D. Duchesneau / LBNC review</a:t>
            </a:r>
            <a:endParaRPr lang="fr-FR" dirty="0"/>
          </a:p>
        </p:txBody>
      </p:sp>
      <p:sp>
        <p:nvSpPr>
          <p:cNvPr id="5" name="Espace réservé du numéro de diapositive 4"/>
          <p:cNvSpPr>
            <a:spLocks noGrp="1"/>
          </p:cNvSpPr>
          <p:nvPr>
            <p:ph type="sldNum" sz="quarter" idx="12"/>
          </p:nvPr>
        </p:nvSpPr>
        <p:spPr>
          <a:xfrm>
            <a:off x="9298353" y="6502400"/>
            <a:ext cx="2743200" cy="264320"/>
          </a:xfrm>
        </p:spPr>
        <p:txBody>
          <a:bodyPr/>
          <a:lstStyle/>
          <a:p>
            <a:fld id="{B01A516C-F5ED-4818-A945-94B5CADEC050}" type="slidenum">
              <a:rPr lang="fr-FR" smtClean="0"/>
              <a:t>‹#›</a:t>
            </a:fld>
            <a:endParaRPr lang="fr-FR"/>
          </a:p>
        </p:txBody>
      </p:sp>
      <p:pic>
        <p:nvPicPr>
          <p:cNvPr id="7" name="Imag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04312" y="6363121"/>
            <a:ext cx="2592288" cy="39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9782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t>07/12/2018</a:t>
            </a:r>
            <a:endParaRPr lang="en-GB"/>
          </a:p>
        </p:txBody>
      </p:sp>
      <p:sp>
        <p:nvSpPr>
          <p:cNvPr id="8" name="Footer Placeholder 7"/>
          <p:cNvSpPr>
            <a:spLocks noGrp="1"/>
          </p:cNvSpPr>
          <p:nvPr>
            <p:ph type="ftr" sz="quarter" idx="11"/>
          </p:nvPr>
        </p:nvSpPr>
        <p:spPr/>
        <p:txBody>
          <a:bodyPr/>
          <a:lstStyle/>
          <a:p>
            <a:r>
              <a:rPr lang="en-GB" smtClean="0"/>
              <a:t>D. Duchesneau / LBNC review</a:t>
            </a:r>
            <a:endParaRPr lang="en-GB"/>
          </a:p>
        </p:txBody>
      </p:sp>
      <p:sp>
        <p:nvSpPr>
          <p:cNvPr id="9" name="Slide Number Placeholder 8"/>
          <p:cNvSpPr>
            <a:spLocks noGrp="1"/>
          </p:cNvSpPr>
          <p:nvPr>
            <p:ph type="sldNum" sz="quarter" idx="12"/>
          </p:nvPr>
        </p:nvSpPr>
        <p:spPr/>
        <p:txBody>
          <a:bodyPr/>
          <a:lstStyle/>
          <a:p>
            <a:fld id="{D8BA1A39-23FA-4234-9351-4F378CEDED56}" type="slidenum">
              <a:rPr lang="en-GB" smtClean="0"/>
              <a:t>‹#›</a:t>
            </a:fld>
            <a:endParaRPr lang="en-GB"/>
          </a:p>
        </p:txBody>
      </p:sp>
    </p:spTree>
    <p:extLst>
      <p:ext uri="{BB962C8B-B14F-4D97-AF65-F5344CB8AC3E}">
        <p14:creationId xmlns:p14="http://schemas.microsoft.com/office/powerpoint/2010/main" val="12381388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E89E581E-EC95-423C-9645-40E3446A3F6C}" type="datetime1">
              <a:rPr lang="en-US" smtClean="0"/>
              <a:t>12/6/2018</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D. Duchesneau / ProtoDUNE-DP status</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F1CD4B7-35A6-471F-B42E-BC791FD8781B}" type="slidenum">
              <a:rPr lang="fr-FR" altLang="fr-FR"/>
              <a:pPr>
                <a:defRPr/>
              </a:pPr>
              <a:t>‹#›</a:t>
            </a:fld>
            <a:endParaRPr lang="fr-FR" altLang="fr-FR"/>
          </a:p>
        </p:txBody>
      </p:sp>
    </p:spTree>
    <p:extLst>
      <p:ext uri="{BB962C8B-B14F-4D97-AF65-F5344CB8AC3E}">
        <p14:creationId xmlns:p14="http://schemas.microsoft.com/office/powerpoint/2010/main" val="2066883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861F736C-0622-41D0-AA4A-EE1B7A5E142D}" type="datetime1">
              <a:rPr lang="en-US" smtClean="0"/>
              <a:t>12/6/2018</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D. Duchesneau / ProtoDUNE-DP status</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84998BB-B763-4A1F-8248-AD8F340487A7}" type="slidenum">
              <a:rPr lang="fr-FR" altLang="fr-FR"/>
              <a:pPr>
                <a:defRPr/>
              </a:pPr>
              <a:t>‹#›</a:t>
            </a:fld>
            <a:endParaRPr lang="fr-FR" altLang="fr-FR"/>
          </a:p>
        </p:txBody>
      </p:sp>
    </p:spTree>
    <p:extLst>
      <p:ext uri="{BB962C8B-B14F-4D97-AF65-F5344CB8AC3E}">
        <p14:creationId xmlns:p14="http://schemas.microsoft.com/office/powerpoint/2010/main" val="8365895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85BF98C3-2BA8-4DA1-80F3-65B60D182B71}" type="datetime1">
              <a:rPr lang="en-US" smtClean="0"/>
              <a:t>12/6/2018</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D. Duchesneau / ProtoDUNE-DP status</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F4E6234-8C88-4379-9409-283724911263}" type="slidenum">
              <a:rPr lang="fr-FR" altLang="fr-FR"/>
              <a:pPr>
                <a:defRPr/>
              </a:pPr>
              <a:t>‹#›</a:t>
            </a:fld>
            <a:endParaRPr lang="fr-FR" altLang="fr-FR"/>
          </a:p>
        </p:txBody>
      </p:sp>
    </p:spTree>
    <p:extLst>
      <p:ext uri="{BB962C8B-B14F-4D97-AF65-F5344CB8AC3E}">
        <p14:creationId xmlns:p14="http://schemas.microsoft.com/office/powerpoint/2010/main" val="37394588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F97EB313-C9AC-499C-9F81-E3DAC9058961}" type="datetime1">
              <a:rPr lang="en-US" smtClean="0"/>
              <a:t>12/6/2018</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D. Duchesneau / ProtoDUNE-DP status</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F2166B8-381D-4D69-A63B-F754238DE54C}" type="slidenum">
              <a:rPr lang="fr-FR" altLang="fr-FR"/>
              <a:pPr>
                <a:defRPr/>
              </a:pPr>
              <a:t>‹#›</a:t>
            </a:fld>
            <a:endParaRPr lang="fr-FR" altLang="fr-FR"/>
          </a:p>
        </p:txBody>
      </p:sp>
    </p:spTree>
    <p:extLst>
      <p:ext uri="{BB962C8B-B14F-4D97-AF65-F5344CB8AC3E}">
        <p14:creationId xmlns:p14="http://schemas.microsoft.com/office/powerpoint/2010/main" val="562604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CCF7CFC4-037D-46E7-B57F-8E0964881226}" type="datetime1">
              <a:rPr lang="en-US" smtClean="0"/>
              <a:t>12/6/2018</a:t>
            </a:fld>
            <a:endParaRPr lang="fr-FR" dirty="0"/>
          </a:p>
        </p:txBody>
      </p:sp>
      <p:sp>
        <p:nvSpPr>
          <p:cNvPr id="8" name="Espace réservé du pied de page 4"/>
          <p:cNvSpPr>
            <a:spLocks noGrp="1"/>
          </p:cNvSpPr>
          <p:nvPr>
            <p:ph type="ftr" sz="quarter" idx="11"/>
          </p:nvPr>
        </p:nvSpPr>
        <p:spPr/>
        <p:txBody>
          <a:bodyPr/>
          <a:lstStyle>
            <a:lvl1pPr>
              <a:defRPr/>
            </a:lvl1pPr>
          </a:lstStyle>
          <a:p>
            <a:pPr>
              <a:defRPr/>
            </a:pPr>
            <a:r>
              <a:rPr lang="fr-FR" smtClean="0"/>
              <a:t>D. Duchesneau / ProtoDUNE-DP status</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BB02C937-052F-4A94-8941-C4AAA92AC0F9}" type="slidenum">
              <a:rPr lang="fr-FR" altLang="fr-FR"/>
              <a:pPr>
                <a:defRPr/>
              </a:pPr>
              <a:t>‹#›</a:t>
            </a:fld>
            <a:endParaRPr lang="fr-FR" altLang="fr-FR"/>
          </a:p>
        </p:txBody>
      </p:sp>
    </p:spTree>
    <p:extLst>
      <p:ext uri="{BB962C8B-B14F-4D97-AF65-F5344CB8AC3E}">
        <p14:creationId xmlns:p14="http://schemas.microsoft.com/office/powerpoint/2010/main" val="39249717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073DE788-F4EC-49DD-8AE2-11888518D851}" type="datetime1">
              <a:rPr lang="en-US" smtClean="0"/>
              <a:t>12/6/2018</a:t>
            </a:fld>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fr-FR" smtClean="0"/>
              <a:t>D. Duchesneau / ProtoDUNE-DP status</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10357E0F-0AAB-498F-B2E5-9EE175A469DF}" type="slidenum">
              <a:rPr lang="fr-FR" altLang="fr-FR"/>
              <a:pPr>
                <a:defRPr/>
              </a:pPr>
              <a:t>‹#›</a:t>
            </a:fld>
            <a:endParaRPr lang="fr-FR" altLang="fr-FR"/>
          </a:p>
        </p:txBody>
      </p:sp>
    </p:spTree>
    <p:extLst>
      <p:ext uri="{BB962C8B-B14F-4D97-AF65-F5344CB8AC3E}">
        <p14:creationId xmlns:p14="http://schemas.microsoft.com/office/powerpoint/2010/main" val="35575521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239349" y="6487754"/>
            <a:ext cx="2844800" cy="365125"/>
          </a:xfrm>
        </p:spPr>
        <p:txBody>
          <a:bodyPr/>
          <a:lstStyle>
            <a:lvl1pPr>
              <a:defRPr/>
            </a:lvl1pPr>
          </a:lstStyle>
          <a:p>
            <a:pPr>
              <a:defRPr/>
            </a:pPr>
            <a:fld id="{36421936-C54A-429B-BE76-A16F4B07AE74}" type="datetime1">
              <a:rPr lang="en-US" smtClean="0"/>
              <a:t>12/6/2018</a:t>
            </a:fld>
            <a:endParaRPr lang="fr-FR" dirty="0"/>
          </a:p>
        </p:txBody>
      </p:sp>
      <p:sp>
        <p:nvSpPr>
          <p:cNvPr id="3" name="Espace réservé du pied de page 4"/>
          <p:cNvSpPr>
            <a:spLocks noGrp="1"/>
          </p:cNvSpPr>
          <p:nvPr>
            <p:ph type="ftr" sz="quarter" idx="11"/>
          </p:nvPr>
        </p:nvSpPr>
        <p:spPr>
          <a:xfrm>
            <a:off x="4165600" y="6500596"/>
            <a:ext cx="3860800" cy="365125"/>
          </a:xfrm>
        </p:spPr>
        <p:txBody>
          <a:bodyPr/>
          <a:lstStyle>
            <a:lvl1pPr>
              <a:defRPr/>
            </a:lvl1pPr>
          </a:lstStyle>
          <a:p>
            <a:pPr>
              <a:defRPr/>
            </a:pPr>
            <a:r>
              <a:rPr lang="fr-FR" smtClean="0"/>
              <a:t>D. Duchesneau / ProtoDUNE-DP status</a:t>
            </a:r>
            <a:endParaRPr lang="fr-FR" dirty="0"/>
          </a:p>
        </p:txBody>
      </p:sp>
      <p:sp>
        <p:nvSpPr>
          <p:cNvPr id="4" name="Espace réservé du numéro de diapositive 5"/>
          <p:cNvSpPr>
            <a:spLocks noGrp="1"/>
          </p:cNvSpPr>
          <p:nvPr>
            <p:ph type="sldNum" sz="quarter" idx="12"/>
          </p:nvPr>
        </p:nvSpPr>
        <p:spPr>
          <a:xfrm>
            <a:off x="9347200" y="6492876"/>
            <a:ext cx="2844800" cy="365125"/>
          </a:xfrm>
        </p:spPr>
        <p:txBody>
          <a:bodyPr/>
          <a:lstStyle>
            <a:lvl1pPr>
              <a:defRPr/>
            </a:lvl1pPr>
          </a:lstStyle>
          <a:p>
            <a:pPr>
              <a:defRPr/>
            </a:pPr>
            <a:fld id="{D2F59CB3-90F2-47E0-AF60-E678B403DE3D}" type="slidenum">
              <a:rPr lang="fr-FR" altLang="fr-FR"/>
              <a:pPr>
                <a:defRPr/>
              </a:pPr>
              <a:t>‹#›</a:t>
            </a:fld>
            <a:endParaRPr lang="fr-FR" altLang="fr-FR"/>
          </a:p>
        </p:txBody>
      </p:sp>
      <p:pic>
        <p:nvPicPr>
          <p:cNvPr id="5" name="Espace réservé du contenu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978180" y="6543184"/>
            <a:ext cx="1123752" cy="27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98982" y="6500595"/>
            <a:ext cx="990653" cy="35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86712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ABBC6B4-DEF4-425A-A5BB-0558BED294FC}" type="datetime1">
              <a:rPr lang="en-US" smtClean="0"/>
              <a:t>12/6/2018</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D. Duchesneau / ProtoDUNE-DP status</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D9A6851-01FD-40D1-B91B-9DD315AA3E1A}" type="slidenum">
              <a:rPr lang="fr-FR" altLang="fr-FR"/>
              <a:pPr>
                <a:defRPr/>
              </a:pPr>
              <a:t>‹#›</a:t>
            </a:fld>
            <a:endParaRPr lang="fr-FR" altLang="fr-FR"/>
          </a:p>
        </p:txBody>
      </p:sp>
    </p:spTree>
    <p:extLst>
      <p:ext uri="{BB962C8B-B14F-4D97-AF65-F5344CB8AC3E}">
        <p14:creationId xmlns:p14="http://schemas.microsoft.com/office/powerpoint/2010/main" val="42060748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B4368C29-1D6D-483D-B267-6F793807B818}" type="datetime1">
              <a:rPr lang="en-US" smtClean="0"/>
              <a:t>12/6/2018</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D. Duchesneau / ProtoDUNE-DP status</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5F2C24C-F800-4E26-AACA-3941D4728124}" type="slidenum">
              <a:rPr lang="fr-FR" altLang="fr-FR"/>
              <a:pPr>
                <a:defRPr/>
              </a:pPr>
              <a:t>‹#›</a:t>
            </a:fld>
            <a:endParaRPr lang="fr-FR" altLang="fr-FR"/>
          </a:p>
        </p:txBody>
      </p:sp>
    </p:spTree>
    <p:extLst>
      <p:ext uri="{BB962C8B-B14F-4D97-AF65-F5344CB8AC3E}">
        <p14:creationId xmlns:p14="http://schemas.microsoft.com/office/powerpoint/2010/main" val="35710804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61461BB-D32B-42C3-9C79-FB18FF73BF16}" type="datetime1">
              <a:rPr lang="en-US" smtClean="0"/>
              <a:t>12/6/2018</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D. Duchesneau / ProtoDUNE-DP status</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2C83B92-6930-45E3-829D-47476075598C}" type="slidenum">
              <a:rPr lang="fr-FR" altLang="fr-FR"/>
              <a:pPr>
                <a:defRPr/>
              </a:pPr>
              <a:t>‹#›</a:t>
            </a:fld>
            <a:endParaRPr lang="fr-FR" altLang="fr-FR"/>
          </a:p>
        </p:txBody>
      </p:sp>
    </p:spTree>
    <p:extLst>
      <p:ext uri="{BB962C8B-B14F-4D97-AF65-F5344CB8AC3E}">
        <p14:creationId xmlns:p14="http://schemas.microsoft.com/office/powerpoint/2010/main" val="14831148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07/12/2018</a:t>
            </a:r>
            <a:endParaRPr lang="en-GB"/>
          </a:p>
        </p:txBody>
      </p:sp>
      <p:sp>
        <p:nvSpPr>
          <p:cNvPr id="4" name="Footer Placeholder 3"/>
          <p:cNvSpPr>
            <a:spLocks noGrp="1"/>
          </p:cNvSpPr>
          <p:nvPr>
            <p:ph type="ftr" sz="quarter" idx="11"/>
          </p:nvPr>
        </p:nvSpPr>
        <p:spPr/>
        <p:txBody>
          <a:bodyPr/>
          <a:lstStyle/>
          <a:p>
            <a:r>
              <a:rPr lang="en-GB" smtClean="0"/>
              <a:t>D. Duchesneau / LBNC review</a:t>
            </a:r>
            <a:endParaRPr lang="en-GB"/>
          </a:p>
        </p:txBody>
      </p:sp>
      <p:sp>
        <p:nvSpPr>
          <p:cNvPr id="5" name="Slide Number Placeholder 4"/>
          <p:cNvSpPr>
            <a:spLocks noGrp="1"/>
          </p:cNvSpPr>
          <p:nvPr>
            <p:ph type="sldNum" sz="quarter" idx="12"/>
          </p:nvPr>
        </p:nvSpPr>
        <p:spPr/>
        <p:txBody>
          <a:bodyPr/>
          <a:lstStyle/>
          <a:p>
            <a:fld id="{D8BA1A39-23FA-4234-9351-4F378CEDED56}" type="slidenum">
              <a:rPr lang="en-GB" smtClean="0"/>
              <a:t>‹#›</a:t>
            </a:fld>
            <a:endParaRPr lang="en-GB"/>
          </a:p>
        </p:txBody>
      </p:sp>
    </p:spTree>
    <p:extLst>
      <p:ext uri="{BB962C8B-B14F-4D97-AF65-F5344CB8AC3E}">
        <p14:creationId xmlns:p14="http://schemas.microsoft.com/office/powerpoint/2010/main" val="4189603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CDC86EBD-1A91-4866-99E8-B0E4EF62E004}" type="datetime1">
              <a:rPr lang="en-US" smtClean="0"/>
              <a:t>12/6/2018</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D. Duchesneau / ProtoDUNE-DP status</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2EDA515-3BE2-4485-A0ED-A62818A28194}" type="slidenum">
              <a:rPr lang="fr-FR" altLang="fr-FR"/>
              <a:pPr>
                <a:defRPr/>
              </a:pPr>
              <a:t>‹#›</a:t>
            </a:fld>
            <a:endParaRPr lang="fr-FR" altLang="fr-FR"/>
          </a:p>
        </p:txBody>
      </p:sp>
    </p:spTree>
    <p:extLst>
      <p:ext uri="{BB962C8B-B14F-4D97-AF65-F5344CB8AC3E}">
        <p14:creationId xmlns:p14="http://schemas.microsoft.com/office/powerpoint/2010/main" val="374754458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BAEC4A1A-BB1A-4641-9CC3-A592EE402AA8}" type="datetime1">
              <a:rPr lang="en-US" smtClean="0"/>
              <a:t>12/6/2018</a:t>
            </a:fld>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fr-FR" smtClean="0"/>
              <a:t>D. Duchesneau / ProtoDUNE-DP status</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AF40500B-A95E-4975-8888-30278A857D5B}" type="slidenum">
              <a:rPr lang="fr-FR" altLang="fr-FR"/>
              <a:pPr>
                <a:defRPr/>
              </a:pPr>
              <a:t>‹#›</a:t>
            </a:fld>
            <a:endParaRPr lang="fr-FR" altLang="fr-FR"/>
          </a:p>
        </p:txBody>
      </p:sp>
    </p:spTree>
    <p:extLst>
      <p:ext uri="{BB962C8B-B14F-4D97-AF65-F5344CB8AC3E}">
        <p14:creationId xmlns:p14="http://schemas.microsoft.com/office/powerpoint/2010/main" val="32033135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07/12/2018</a:t>
            </a:r>
            <a:endParaRPr lang="en-GB"/>
          </a:p>
        </p:txBody>
      </p:sp>
      <p:sp>
        <p:nvSpPr>
          <p:cNvPr id="3" name="Footer Placeholder 2"/>
          <p:cNvSpPr>
            <a:spLocks noGrp="1"/>
          </p:cNvSpPr>
          <p:nvPr>
            <p:ph type="ftr" sz="quarter" idx="11"/>
          </p:nvPr>
        </p:nvSpPr>
        <p:spPr/>
        <p:txBody>
          <a:bodyPr/>
          <a:lstStyle/>
          <a:p>
            <a:r>
              <a:rPr lang="en-GB" smtClean="0"/>
              <a:t>D. Duchesneau / LBNC review</a:t>
            </a:r>
            <a:endParaRPr lang="en-GB"/>
          </a:p>
        </p:txBody>
      </p:sp>
      <p:sp>
        <p:nvSpPr>
          <p:cNvPr id="4" name="Slide Number Placeholder 3"/>
          <p:cNvSpPr>
            <a:spLocks noGrp="1"/>
          </p:cNvSpPr>
          <p:nvPr>
            <p:ph type="sldNum" sz="quarter" idx="12"/>
          </p:nvPr>
        </p:nvSpPr>
        <p:spPr/>
        <p:txBody>
          <a:bodyPr/>
          <a:lstStyle/>
          <a:p>
            <a:fld id="{D8BA1A39-23FA-4234-9351-4F378CEDED56}" type="slidenum">
              <a:rPr lang="en-GB" smtClean="0"/>
              <a:t>‹#›</a:t>
            </a:fld>
            <a:endParaRPr lang="en-GB"/>
          </a:p>
        </p:txBody>
      </p:sp>
    </p:spTree>
    <p:extLst>
      <p:ext uri="{BB962C8B-B14F-4D97-AF65-F5344CB8AC3E}">
        <p14:creationId xmlns:p14="http://schemas.microsoft.com/office/powerpoint/2010/main" val="3381577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07/12/2018</a:t>
            </a:r>
            <a:endParaRPr lang="en-GB"/>
          </a:p>
        </p:txBody>
      </p:sp>
      <p:sp>
        <p:nvSpPr>
          <p:cNvPr id="6" name="Footer Placeholder 5"/>
          <p:cNvSpPr>
            <a:spLocks noGrp="1"/>
          </p:cNvSpPr>
          <p:nvPr>
            <p:ph type="ftr" sz="quarter" idx="11"/>
          </p:nvPr>
        </p:nvSpPr>
        <p:spPr/>
        <p:txBody>
          <a:bodyPr/>
          <a:lstStyle/>
          <a:p>
            <a:r>
              <a:rPr lang="en-GB" smtClean="0"/>
              <a:t>D. Duchesneau / LBNC review</a:t>
            </a:r>
            <a:endParaRPr lang="en-GB"/>
          </a:p>
        </p:txBody>
      </p:sp>
      <p:sp>
        <p:nvSpPr>
          <p:cNvPr id="7" name="Slide Number Placeholder 6"/>
          <p:cNvSpPr>
            <a:spLocks noGrp="1"/>
          </p:cNvSpPr>
          <p:nvPr>
            <p:ph type="sldNum" sz="quarter" idx="12"/>
          </p:nvPr>
        </p:nvSpPr>
        <p:spPr/>
        <p:txBody>
          <a:bodyPr/>
          <a:lstStyle/>
          <a:p>
            <a:fld id="{D8BA1A39-23FA-4234-9351-4F378CEDED56}" type="slidenum">
              <a:rPr lang="en-GB" smtClean="0"/>
              <a:t>‹#›</a:t>
            </a:fld>
            <a:endParaRPr lang="en-GB"/>
          </a:p>
        </p:txBody>
      </p:sp>
    </p:spTree>
    <p:extLst>
      <p:ext uri="{BB962C8B-B14F-4D97-AF65-F5344CB8AC3E}">
        <p14:creationId xmlns:p14="http://schemas.microsoft.com/office/powerpoint/2010/main" val="2151977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07/12/2018</a:t>
            </a:r>
            <a:endParaRPr lang="en-GB"/>
          </a:p>
        </p:txBody>
      </p:sp>
      <p:sp>
        <p:nvSpPr>
          <p:cNvPr id="6" name="Footer Placeholder 5"/>
          <p:cNvSpPr>
            <a:spLocks noGrp="1"/>
          </p:cNvSpPr>
          <p:nvPr>
            <p:ph type="ftr" sz="quarter" idx="11"/>
          </p:nvPr>
        </p:nvSpPr>
        <p:spPr/>
        <p:txBody>
          <a:bodyPr/>
          <a:lstStyle/>
          <a:p>
            <a:r>
              <a:rPr lang="en-GB" smtClean="0"/>
              <a:t>D. Duchesneau / LBNC review</a:t>
            </a:r>
            <a:endParaRPr lang="en-GB"/>
          </a:p>
        </p:txBody>
      </p:sp>
      <p:sp>
        <p:nvSpPr>
          <p:cNvPr id="7" name="Slide Number Placeholder 6"/>
          <p:cNvSpPr>
            <a:spLocks noGrp="1"/>
          </p:cNvSpPr>
          <p:nvPr>
            <p:ph type="sldNum" sz="quarter" idx="12"/>
          </p:nvPr>
        </p:nvSpPr>
        <p:spPr/>
        <p:txBody>
          <a:bodyPr/>
          <a:lstStyle/>
          <a:p>
            <a:fld id="{D8BA1A39-23FA-4234-9351-4F378CEDED56}" type="slidenum">
              <a:rPr lang="en-GB" smtClean="0"/>
              <a:t>‹#›</a:t>
            </a:fld>
            <a:endParaRPr lang="en-GB"/>
          </a:p>
        </p:txBody>
      </p:sp>
    </p:spTree>
    <p:extLst>
      <p:ext uri="{BB962C8B-B14F-4D97-AF65-F5344CB8AC3E}">
        <p14:creationId xmlns:p14="http://schemas.microsoft.com/office/powerpoint/2010/main" val="1048904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07/12/2018</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D. Duchesneau / LBNC review</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A1A39-23FA-4234-9351-4F378CEDED56}" type="slidenum">
              <a:rPr lang="en-GB" smtClean="0"/>
              <a:t>‹#›</a:t>
            </a:fld>
            <a:endParaRPr lang="en-GB"/>
          </a:p>
        </p:txBody>
      </p:sp>
    </p:spTree>
    <p:extLst>
      <p:ext uri="{BB962C8B-B14F-4D97-AF65-F5344CB8AC3E}">
        <p14:creationId xmlns:p14="http://schemas.microsoft.com/office/powerpoint/2010/main" val="3564118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mn-cs"/>
              </a:defRPr>
            </a:lvl1pPr>
          </a:lstStyle>
          <a:p>
            <a:pPr>
              <a:defRPr/>
            </a:pPr>
            <a:r>
              <a:rPr lang="en-US" smtClean="0"/>
              <a:t>07/12/2018</a:t>
            </a:r>
            <a:endParaRPr lang="fr-FR" dirty="0"/>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mn-cs"/>
              </a:defRPr>
            </a:lvl1pPr>
          </a:lstStyle>
          <a:p>
            <a:pPr>
              <a:defRPr/>
            </a:pPr>
            <a:r>
              <a:rPr lang="en-GB" smtClean="0"/>
              <a:t>D. Duchesneau / LBNC review</a:t>
            </a:r>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3B9449E-212C-4118-9664-8908EC5C6667}" type="slidenum">
              <a:rPr lang="fr-FR" altLang="fr-FR"/>
              <a:pPr>
                <a:defRPr/>
              </a:pPr>
              <a:t>‹#›</a:t>
            </a:fld>
            <a:endParaRPr lang="fr-FR" altLang="fr-FR"/>
          </a:p>
        </p:txBody>
      </p:sp>
    </p:spTree>
    <p:extLst>
      <p:ext uri="{BB962C8B-B14F-4D97-AF65-F5344CB8AC3E}">
        <p14:creationId xmlns:p14="http://schemas.microsoft.com/office/powerpoint/2010/main" val="37635198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mn-cs"/>
              </a:defRPr>
            </a:lvl1pPr>
          </a:lstStyle>
          <a:p>
            <a:pPr>
              <a:defRPr/>
            </a:pPr>
            <a:r>
              <a:rPr lang="en-US" smtClean="0"/>
              <a:t>07/12/2018</a:t>
            </a:r>
            <a:endParaRPr lang="fr-FR" dirty="0"/>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mn-cs"/>
              </a:defRPr>
            </a:lvl1pPr>
          </a:lstStyle>
          <a:p>
            <a:pPr>
              <a:defRPr/>
            </a:pPr>
            <a:r>
              <a:rPr lang="en-GB" smtClean="0"/>
              <a:t>D. Duchesneau / LBNC review</a:t>
            </a:r>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3B9449E-212C-4118-9664-8908EC5C6667}" type="slidenum">
              <a:rPr lang="fr-FR" altLang="fr-FR"/>
              <a:pPr>
                <a:defRPr/>
              </a:pPr>
              <a:t>‹#›</a:t>
            </a:fld>
            <a:endParaRPr lang="fr-FR" altLang="fr-FR"/>
          </a:p>
        </p:txBody>
      </p:sp>
    </p:spTree>
    <p:extLst>
      <p:ext uri="{BB962C8B-B14F-4D97-AF65-F5344CB8AC3E}">
        <p14:creationId xmlns:p14="http://schemas.microsoft.com/office/powerpoint/2010/main" val="359606950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07/12/2018</a:t>
            </a:r>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D. Duchesneau / LBNC review</a:t>
            </a:r>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A516C-F5ED-4818-A945-94B5CADEC050}" type="slidenum">
              <a:rPr lang="fr-FR" smtClean="0"/>
              <a:t>‹#›</a:t>
            </a:fld>
            <a:endParaRPr lang="fr-FR"/>
          </a:p>
        </p:txBody>
      </p:sp>
    </p:spTree>
    <p:extLst>
      <p:ext uri="{BB962C8B-B14F-4D97-AF65-F5344CB8AC3E}">
        <p14:creationId xmlns:p14="http://schemas.microsoft.com/office/powerpoint/2010/main" val="137266971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mn-cs"/>
              </a:defRPr>
            </a:lvl1pPr>
          </a:lstStyle>
          <a:p>
            <a:pPr>
              <a:defRPr/>
            </a:pPr>
            <a:fld id="{DB8C3153-E6D5-4829-9335-EE9D7A21BCBD}" type="datetime1">
              <a:rPr lang="en-US" smtClean="0"/>
              <a:t>12/6/2018</a:t>
            </a:fld>
            <a:endParaRPr lang="fr-FR" dirty="0"/>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mn-cs"/>
              </a:defRPr>
            </a:lvl1pPr>
          </a:lstStyle>
          <a:p>
            <a:pPr>
              <a:defRPr/>
            </a:pPr>
            <a:r>
              <a:rPr lang="fr-FR" smtClean="0"/>
              <a:t>D. Duchesneau / ProtoDUNE-DP status</a:t>
            </a:r>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3B9449E-212C-4118-9664-8908EC5C6667}" type="slidenum">
              <a:rPr lang="fr-FR" altLang="fr-FR"/>
              <a:pPr>
                <a:defRPr/>
              </a:pPr>
              <a:t>‹#›</a:t>
            </a:fld>
            <a:endParaRPr lang="fr-FR" altLang="fr-FR"/>
          </a:p>
        </p:txBody>
      </p:sp>
    </p:spTree>
    <p:extLst>
      <p:ext uri="{BB962C8B-B14F-4D97-AF65-F5344CB8AC3E}">
        <p14:creationId xmlns:p14="http://schemas.microsoft.com/office/powerpoint/2010/main" val="332985789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56.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6.xml"/><Relationship Id="rId4" Type="http://schemas.openxmlformats.org/officeDocument/2006/relationships/image" Target="../media/image8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2.xml"/><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tif"/><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p:txBody>
          <a:bodyPr/>
          <a:lstStyle/>
          <a:p>
            <a:pPr>
              <a:defRPr/>
            </a:pPr>
            <a:r>
              <a:rPr lang="en-GB" smtClean="0"/>
              <a:t>D. Duchesneau / LBNC review</a:t>
            </a:r>
            <a:endParaRPr lang="fr-FR" dirty="0"/>
          </a:p>
        </p:txBody>
      </p:sp>
      <p:sp>
        <p:nvSpPr>
          <p:cNvPr id="18" name="Slide Number Placeholder 1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C0F8F-F490-416E-BA78-3C28282B6F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Rectangle 1"/>
          <p:cNvSpPr/>
          <p:nvPr/>
        </p:nvSpPr>
        <p:spPr>
          <a:xfrm>
            <a:off x="1356255" y="146304"/>
            <a:ext cx="8864983" cy="1077218"/>
          </a:xfrm>
          <a:prstGeom prst="rect">
            <a:avLst/>
          </a:prstGeom>
          <a:ln>
            <a:solidFill>
              <a:srgbClr val="C00000"/>
            </a:solidFill>
          </a:ln>
        </p:spPr>
        <p:txBody>
          <a:bodyPr wrap="square">
            <a:spAutoFit/>
          </a:bodyPr>
          <a:lstStyle/>
          <a:p>
            <a:pPr algn="ctr"/>
            <a:r>
              <a:rPr lang="en-GB" sz="3200" dirty="0" err="1" smtClean="0">
                <a:solidFill>
                  <a:srgbClr val="0070C0"/>
                </a:solidFill>
              </a:rPr>
              <a:t>ProtoDUNE</a:t>
            </a:r>
            <a:r>
              <a:rPr lang="en-GB" sz="3200" dirty="0" smtClean="0">
                <a:solidFill>
                  <a:srgbClr val="0070C0"/>
                </a:solidFill>
              </a:rPr>
              <a:t>-Dual Phase</a:t>
            </a:r>
          </a:p>
          <a:p>
            <a:pPr algn="ctr"/>
            <a:r>
              <a:rPr lang="en-GB" sz="3200" dirty="0" smtClean="0">
                <a:solidFill>
                  <a:srgbClr val="0070C0"/>
                </a:solidFill>
              </a:rPr>
              <a:t>CRP construction, cold box </a:t>
            </a:r>
            <a:r>
              <a:rPr lang="en-GB" sz="3200" dirty="0">
                <a:solidFill>
                  <a:srgbClr val="0070C0"/>
                </a:solidFill>
              </a:rPr>
              <a:t>operation and tests</a:t>
            </a:r>
          </a:p>
        </p:txBody>
      </p:sp>
      <p:sp>
        <p:nvSpPr>
          <p:cNvPr id="13" name="TextBox 12"/>
          <p:cNvSpPr txBox="1"/>
          <p:nvPr/>
        </p:nvSpPr>
        <p:spPr>
          <a:xfrm>
            <a:off x="322650" y="1650384"/>
            <a:ext cx="5522998" cy="1569660"/>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fr-FR" sz="2400" b="0" i="0" u="none" strike="noStrike" kern="1200" cap="none" spc="0" normalizeH="0" baseline="0" noProof="0" dirty="0" smtClean="0">
                <a:ln>
                  <a:noFill/>
                </a:ln>
                <a:solidFill>
                  <a:srgbClr val="0033CC"/>
                </a:solidFill>
                <a:effectLst/>
                <a:uLnTx/>
                <a:uFillTx/>
                <a:latin typeface="Calibri"/>
                <a:ea typeface="+mn-ea"/>
                <a:cs typeface="Arial" panose="020B0604020202020204" pitchFamily="34" charset="0"/>
              </a:rPr>
              <a:t>CRP construction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lang="fr-FR" sz="2400" dirty="0" smtClean="0">
                <a:solidFill>
                  <a:srgbClr val="0033CC"/>
                </a:solidFill>
                <a:latin typeface="Calibri"/>
                <a:cs typeface="Arial" panose="020B0604020202020204" pitchFamily="34" charset="0"/>
              </a:rPr>
              <a:t>Cold box and CRP instrumentation</a:t>
            </a:r>
            <a:endParaRPr kumimoji="0" lang="fr-FR" sz="2400" b="0" i="0" u="none" strike="noStrike" kern="1200" cap="none" spc="0" normalizeH="0" baseline="0" noProof="0" dirty="0" smtClean="0">
              <a:ln>
                <a:noFill/>
              </a:ln>
              <a:solidFill>
                <a:srgbClr val="0033CC"/>
              </a:solidFill>
              <a:effectLst/>
              <a:uLnTx/>
              <a:uFillTx/>
              <a:latin typeface="Calibri"/>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GB" sz="2400" b="0" i="0" u="none" strike="noStrike" kern="1200" cap="none" spc="0" normalizeH="0" baseline="0" noProof="0" dirty="0" smtClean="0">
                <a:ln>
                  <a:noFill/>
                </a:ln>
                <a:solidFill>
                  <a:srgbClr val="0033CC"/>
                </a:solidFill>
                <a:effectLst/>
                <a:uLnTx/>
                <a:uFillTx/>
                <a:latin typeface="Calibri" panose="020F0502020204030204"/>
                <a:ea typeface="+mn-ea"/>
                <a:cs typeface="Arial" panose="020B0604020202020204" pitchFamily="34" charset="0"/>
              </a:rPr>
              <a:t>Lessons from</a:t>
            </a:r>
            <a:r>
              <a:rPr kumimoji="0" lang="en-GB" sz="2400" b="0" i="0" u="none" strike="noStrike" kern="1200" cap="none" spc="0" normalizeH="0" noProof="0" dirty="0" smtClean="0">
                <a:ln>
                  <a:noFill/>
                </a:ln>
                <a:solidFill>
                  <a:srgbClr val="0033CC"/>
                </a:solidFill>
                <a:effectLst/>
                <a:uLnTx/>
                <a:uFillTx/>
                <a:latin typeface="Calibri" panose="020F0502020204030204"/>
                <a:ea typeface="+mn-ea"/>
                <a:cs typeface="Arial" panose="020B0604020202020204" pitchFamily="34" charset="0"/>
              </a:rPr>
              <a:t> cold tests</a:t>
            </a:r>
            <a:endParaRPr kumimoji="0" lang="en-GB" sz="2400" b="0" i="0" u="none" strike="noStrike" kern="1200" cap="none" spc="0" normalizeH="0" baseline="0" noProof="0" dirty="0">
              <a:ln>
                <a:noFill/>
              </a:ln>
              <a:solidFill>
                <a:srgbClr val="0033CC"/>
              </a:solidFill>
              <a:effectLst/>
              <a:uLnTx/>
              <a:uFillTx/>
              <a:latin typeface="Calibri" panose="020F0502020204030204"/>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lang="fr-FR" sz="2400" dirty="0" err="1" smtClean="0">
                <a:solidFill>
                  <a:srgbClr val="0033CC"/>
                </a:solidFill>
                <a:latin typeface="Calibri" panose="020F0502020204030204"/>
                <a:cs typeface="Arial" panose="020B0604020202020204" pitchFamily="34" charset="0"/>
              </a:rPr>
              <a:t>Summary</a:t>
            </a:r>
            <a:endParaRPr kumimoji="0" lang="en-GB" sz="2400" b="0" i="0" u="none" strike="noStrike" kern="1200" cap="none" spc="0" normalizeH="0" baseline="0" noProof="0" dirty="0">
              <a:ln>
                <a:noFill/>
              </a:ln>
              <a:solidFill>
                <a:srgbClr val="0033CC"/>
              </a:solidFill>
              <a:effectLst/>
              <a:uLnTx/>
              <a:uFillTx/>
              <a:latin typeface="Calibri" panose="020F0502020204030204"/>
              <a:ea typeface="+mn-ea"/>
              <a:cs typeface="Arial" panose="020B0604020202020204" pitchFamily="34" charset="0"/>
            </a:endParaRPr>
          </a:p>
        </p:txBody>
      </p:sp>
      <p:sp>
        <p:nvSpPr>
          <p:cNvPr id="7" name="TextBox 6"/>
          <p:cNvSpPr txBox="1"/>
          <p:nvPr/>
        </p:nvSpPr>
        <p:spPr>
          <a:xfrm>
            <a:off x="4823260" y="1450329"/>
            <a:ext cx="1743170" cy="400110"/>
          </a:xfrm>
          <a:prstGeom prst="rect">
            <a:avLst/>
          </a:prstGeom>
          <a:noFill/>
        </p:spPr>
        <p:txBody>
          <a:bodyPr wrap="none" rtlCol="0">
            <a:spAutoFit/>
          </a:bodyPr>
          <a:lstStyle/>
          <a:p>
            <a:r>
              <a:rPr lang="fr-FR" sz="2000" dirty="0" smtClean="0"/>
              <a:t>D. Duchesneau</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1397" y="2693356"/>
            <a:ext cx="4198086" cy="3148564"/>
          </a:xfrm>
          <a:prstGeom prst="rect">
            <a:avLst/>
          </a:prstGeom>
        </p:spPr>
      </p:pic>
      <p:sp>
        <p:nvSpPr>
          <p:cNvPr id="3" name="Date Placeholder 2"/>
          <p:cNvSpPr>
            <a:spLocks noGrp="1"/>
          </p:cNvSpPr>
          <p:nvPr>
            <p:ph type="dt" sz="half" idx="10"/>
          </p:nvPr>
        </p:nvSpPr>
        <p:spPr/>
        <p:txBody>
          <a:bodyPr/>
          <a:lstStyle/>
          <a:p>
            <a:pPr>
              <a:defRPr/>
            </a:pPr>
            <a:r>
              <a:rPr lang="en-US" smtClean="0"/>
              <a:t>07/12/2018</a:t>
            </a:r>
            <a:endParaRPr lang="fr-FR"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124801" y="1943281"/>
            <a:ext cx="4563834" cy="342287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25" y="3549382"/>
            <a:ext cx="4076375" cy="2292538"/>
          </a:xfrm>
          <a:prstGeom prst="rect">
            <a:avLst/>
          </a:prstGeom>
        </p:spPr>
      </p:pic>
    </p:spTree>
    <p:extLst>
      <p:ext uri="{BB962C8B-B14F-4D97-AF65-F5344CB8AC3E}">
        <p14:creationId xmlns:p14="http://schemas.microsoft.com/office/powerpoint/2010/main" val="918802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540" y="221200"/>
            <a:ext cx="3712464" cy="537667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904" y="647621"/>
            <a:ext cx="3816096" cy="6035040"/>
          </a:xfrm>
          <a:prstGeom prst="rect">
            <a:avLst/>
          </a:prstGeom>
        </p:spPr>
      </p:pic>
      <p:sp>
        <p:nvSpPr>
          <p:cNvPr id="2" name="Rectangle 1"/>
          <p:cNvSpPr/>
          <p:nvPr/>
        </p:nvSpPr>
        <p:spPr>
          <a:xfrm>
            <a:off x="37154" y="65520"/>
            <a:ext cx="4886659" cy="461665"/>
          </a:xfrm>
          <a:prstGeom prst="rect">
            <a:avLst/>
          </a:prstGeom>
          <a:ln>
            <a:solidFill>
              <a:srgbClr val="C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5B9BD5">
                    <a:lumMod val="75000"/>
                  </a:srgbClr>
                </a:solidFill>
                <a:effectLst/>
                <a:uLnTx/>
                <a:uFillTx/>
                <a:latin typeface="Calibri" panose="020F0502020204030204"/>
                <a:ea typeface="+mn-ea"/>
                <a:cs typeface="+mn-cs"/>
              </a:rPr>
              <a:t>Cold box monitoring instrumentation:</a:t>
            </a:r>
            <a:endParaRPr kumimoji="0" lang="en-GB"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5" name="Rectangle 4"/>
          <p:cNvSpPr/>
          <p:nvPr/>
        </p:nvSpPr>
        <p:spPr>
          <a:xfrm>
            <a:off x="5455774" y="4122673"/>
            <a:ext cx="1819063"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TT118</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22 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C00000"/>
                </a:solidFill>
                <a:effectLst/>
                <a:uLnTx/>
                <a:uFillTx/>
                <a:latin typeface="Calibri" panose="020F0502020204030204"/>
                <a:ea typeface="+mn-ea"/>
                <a:cs typeface="+mn-cs"/>
              </a:rPr>
              <a:t>TT117   20 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C00000"/>
                </a:solidFill>
                <a:effectLst/>
                <a:uLnTx/>
                <a:uFillTx/>
                <a:latin typeface="Calibri" panose="020F0502020204030204"/>
                <a:ea typeface="+mn-ea"/>
                <a:cs typeface="+mn-cs"/>
              </a:rPr>
              <a:t>TT116   18 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TT115   16 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TT114     4 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TT113     2 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TT112     0 cm</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7013544" y="5739390"/>
            <a:ext cx="444546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2060"/>
                </a:solidFill>
                <a:effectLst/>
                <a:uLnTx/>
                <a:uFillTx/>
                <a:latin typeface="Calibri" panose="020F0502020204030204"/>
                <a:ea typeface="+mn-ea"/>
                <a:cs typeface="+mn-cs"/>
              </a:rPr>
              <a:t>For </a:t>
            </a:r>
            <a:r>
              <a:rPr kumimoji="0" lang="en-GB" sz="1800" b="1" i="0" u="none" strike="noStrike" kern="1200" cap="none" spc="0" normalizeH="0" baseline="0" noProof="0" dirty="0" err="1" smtClean="0">
                <a:ln>
                  <a:noFill/>
                </a:ln>
                <a:solidFill>
                  <a:srgbClr val="002060"/>
                </a:solidFill>
                <a:effectLst/>
                <a:uLnTx/>
                <a:uFillTx/>
                <a:latin typeface="Calibri" panose="020F0502020204030204"/>
                <a:ea typeface="+mn-ea"/>
                <a:cs typeface="+mn-cs"/>
              </a:rPr>
              <a:t>cryo</a:t>
            </a:r>
            <a:r>
              <a:rPr kumimoji="0" lang="en-GB" sz="1800" b="1" i="0" u="none" strike="noStrike" kern="1200" cap="none" spc="0" normalizeH="0" baseline="0" noProof="0" dirty="0" smtClean="0">
                <a:ln>
                  <a:noFill/>
                </a:ln>
                <a:solidFill>
                  <a:srgbClr val="002060"/>
                </a:solidFill>
                <a:effectLst/>
                <a:uLnTx/>
                <a:uFillTx/>
                <a:latin typeface="Calibri" panose="020F0502020204030204"/>
                <a:ea typeface="+mn-ea"/>
                <a:cs typeface="+mn-cs"/>
              </a:rPr>
              <a:t> operation: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smtClean="0">
                <a:ln>
                  <a:noFill/>
                </a:ln>
                <a:solidFill>
                  <a:srgbClr val="002060"/>
                </a:solidFill>
                <a:effectLst/>
                <a:uLnTx/>
                <a:uFillTx/>
                <a:latin typeface="Calibri" panose="020F0502020204030204"/>
                <a:ea typeface="+mn-ea"/>
                <a:cs typeface="+mn-cs"/>
              </a:rPr>
              <a:t>Cylindrical level </a:t>
            </a: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meter AMI LE01</a:t>
            </a:r>
            <a:b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Pressure meter PE04</a:t>
            </a:r>
          </a:p>
        </p:txBody>
      </p:sp>
      <p:sp>
        <p:nvSpPr>
          <p:cNvPr id="3" name="TextBox 2"/>
          <p:cNvSpPr txBox="1"/>
          <p:nvPr/>
        </p:nvSpPr>
        <p:spPr>
          <a:xfrm>
            <a:off x="31315" y="3502342"/>
            <a:ext cx="1693607" cy="923330"/>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camera in the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liquid</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looking</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below</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the CRP:</a:t>
            </a:r>
          </a:p>
        </p:txBody>
      </p:sp>
      <p:cxnSp>
        <p:nvCxnSpPr>
          <p:cNvPr id="9" name="Straight Arrow Connector 8"/>
          <p:cNvCxnSpPr/>
          <p:nvPr/>
        </p:nvCxnSpPr>
        <p:spPr>
          <a:xfrm flipH="1">
            <a:off x="3335383" y="4293326"/>
            <a:ext cx="2159726" cy="590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335383" y="4576361"/>
            <a:ext cx="2207621" cy="422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1"/>
          </p:cNvCxnSpPr>
          <p:nvPr/>
        </p:nvCxnSpPr>
        <p:spPr>
          <a:xfrm flipH="1" flipV="1">
            <a:off x="3335384" y="5071683"/>
            <a:ext cx="2120390" cy="205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309259" y="5128957"/>
            <a:ext cx="2159725" cy="38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315790" y="5411992"/>
            <a:ext cx="217278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366589" y="5496522"/>
            <a:ext cx="2102395" cy="187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366589" y="5580476"/>
            <a:ext cx="2121987" cy="375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0" idx="1"/>
          </p:cNvCxnSpPr>
          <p:nvPr/>
        </p:nvCxnSpPr>
        <p:spPr>
          <a:xfrm flipH="1">
            <a:off x="9774621" y="2531387"/>
            <a:ext cx="606099" cy="1907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3445" t="21630"/>
          <a:stretch/>
        </p:blipFill>
        <p:spPr>
          <a:xfrm>
            <a:off x="9072627" y="4049267"/>
            <a:ext cx="3119373" cy="1898905"/>
          </a:xfrm>
          <a:prstGeom prst="rect">
            <a:avLst/>
          </a:prstGeom>
        </p:spPr>
      </p:pic>
      <p:sp>
        <p:nvSpPr>
          <p:cNvPr id="6" name="Date Placeholder 5"/>
          <p:cNvSpPr>
            <a:spLocks noGrp="1"/>
          </p:cNvSpPr>
          <p:nvPr>
            <p:ph type="dt" sz="half" idx="10"/>
          </p:nvPr>
        </p:nvSpPr>
        <p:spPr/>
        <p:txBody>
          <a:bodyPr/>
          <a:lstStyle/>
          <a:p>
            <a:pPr>
              <a:defRPr/>
            </a:pPr>
            <a:r>
              <a:rPr lang="en-US" smtClean="0"/>
              <a:t>07/12/2018</a:t>
            </a:r>
            <a:endParaRPr lang="fr-FR" dirty="0"/>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D. Duchesneau / LBNC review</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0" name="Slide Number Placeholder 3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8CBFA-E340-4861-8CC4-17B96520FA5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p:cNvSpPr txBox="1"/>
          <p:nvPr/>
        </p:nvSpPr>
        <p:spPr>
          <a:xfrm>
            <a:off x="4669867" y="727875"/>
            <a:ext cx="1739607" cy="1200329"/>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A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third</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camera has been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added</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for the second test:</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6"/>
          <a:stretch>
            <a:fillRect/>
          </a:stretch>
        </p:blipFill>
        <p:spPr>
          <a:xfrm>
            <a:off x="6409474" y="702799"/>
            <a:ext cx="1043189" cy="1213011"/>
          </a:xfrm>
          <a:prstGeom prst="rect">
            <a:avLst/>
          </a:prstGeom>
        </p:spPr>
      </p:pic>
      <p:pic>
        <p:nvPicPr>
          <p:cNvPr id="22" name="Picture 21"/>
          <p:cNvPicPr>
            <a:picLocks noChangeAspect="1"/>
          </p:cNvPicPr>
          <p:nvPr/>
        </p:nvPicPr>
        <p:blipFill>
          <a:blip r:embed="rId7"/>
          <a:stretch>
            <a:fillRect/>
          </a:stretch>
        </p:blipFill>
        <p:spPr>
          <a:xfrm>
            <a:off x="5274575" y="2069722"/>
            <a:ext cx="3349924" cy="1894285"/>
          </a:xfrm>
          <a:prstGeom prst="rect">
            <a:avLst/>
          </a:prstGeom>
        </p:spPr>
      </p:pic>
      <p:sp>
        <p:nvSpPr>
          <p:cNvPr id="14" name="Rectangle 13"/>
          <p:cNvSpPr/>
          <p:nvPr/>
        </p:nvSpPr>
        <p:spPr>
          <a:xfrm>
            <a:off x="3195290" y="6052858"/>
            <a:ext cx="3239016" cy="584775"/>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alibri"/>
                <a:ea typeface="+mn-ea"/>
                <a:cs typeface="+mn-cs"/>
              </a:rPr>
              <a:t>7 temperature probes (distance from the floor in cm):</a:t>
            </a:r>
          </a:p>
        </p:txBody>
      </p:sp>
      <p:cxnSp>
        <p:nvCxnSpPr>
          <p:cNvPr id="15" name="Straight Arrow Connector 14"/>
          <p:cNvCxnSpPr/>
          <p:nvPr/>
        </p:nvCxnSpPr>
        <p:spPr>
          <a:xfrm>
            <a:off x="1724922" y="4425672"/>
            <a:ext cx="1291486" cy="10708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35745" y="4425672"/>
            <a:ext cx="0" cy="7916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380720" y="2069722"/>
            <a:ext cx="1693607" cy="923330"/>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camera in the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gas</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looking</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above</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the CRP:</a:t>
            </a:r>
          </a:p>
        </p:txBody>
      </p:sp>
      <p:cxnSp>
        <p:nvCxnSpPr>
          <p:cNvPr id="33" name="Straight Arrow Connector 32"/>
          <p:cNvCxnSpPr/>
          <p:nvPr/>
        </p:nvCxnSpPr>
        <p:spPr>
          <a:xfrm>
            <a:off x="11227523" y="2993052"/>
            <a:ext cx="0" cy="10562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395516" y="99616"/>
            <a:ext cx="14713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smtClean="0">
                <a:ln>
                  <a:noFill/>
                </a:ln>
                <a:solidFill>
                  <a:srgbClr val="002060"/>
                </a:solidFill>
                <a:effectLst/>
                <a:uLnTx/>
                <a:uFillTx/>
                <a:latin typeface="Calibri"/>
                <a:ea typeface="+mn-ea"/>
                <a:cs typeface="+mn-cs"/>
              </a:rPr>
              <a:t>3 cameras</a:t>
            </a:r>
            <a:endParaRPr kumimoji="0" lang="en-GB" sz="2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57" y="5217322"/>
            <a:ext cx="2621709" cy="1496166"/>
          </a:xfrm>
          <a:prstGeom prst="rect">
            <a:avLst/>
          </a:prstGeom>
        </p:spPr>
      </p:pic>
    </p:spTree>
    <p:extLst>
      <p:ext uri="{BB962C8B-B14F-4D97-AF65-F5344CB8AC3E}">
        <p14:creationId xmlns:p14="http://schemas.microsoft.com/office/powerpoint/2010/main" val="826583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526" y="478955"/>
            <a:ext cx="49028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smtClean="0">
                <a:ln>
                  <a:noFill/>
                </a:ln>
                <a:solidFill>
                  <a:srgbClr val="0070C0"/>
                </a:solidFill>
                <a:effectLst/>
                <a:uLnTx/>
                <a:uFillTx/>
                <a:latin typeface="Calibri" panose="020F0502020204030204"/>
                <a:ea typeface="+mn-ea"/>
                <a:cs typeface="+mn-cs"/>
              </a:rPr>
              <a:t>Used</a:t>
            </a:r>
            <a:r>
              <a:rPr kumimoji="0" lang="fr-FR" sz="2400" b="0" i="0" u="none" strike="noStrike" kern="1200" cap="none" spc="0" normalizeH="0" baseline="0" noProof="0" dirty="0" smtClean="0">
                <a:ln>
                  <a:noFill/>
                </a:ln>
                <a:solidFill>
                  <a:srgbClr val="0070C0"/>
                </a:solidFill>
                <a:effectLst/>
                <a:uLnTx/>
                <a:uFillTx/>
                <a:latin typeface="Calibri" panose="020F0502020204030204"/>
                <a:ea typeface="+mn-ea"/>
                <a:cs typeface="+mn-cs"/>
              </a:rPr>
              <a:t> </a:t>
            </a:r>
            <a:r>
              <a:rPr kumimoji="0" lang="fr-FR" sz="2400" b="0" i="0" u="none" strike="noStrike" kern="1200" cap="none" spc="0" normalizeH="0" baseline="0" noProof="0" dirty="0" err="1" smtClean="0">
                <a:ln>
                  <a:noFill/>
                </a:ln>
                <a:solidFill>
                  <a:srgbClr val="0070C0"/>
                </a:solidFill>
                <a:effectLst/>
                <a:uLnTx/>
                <a:uFillTx/>
                <a:latin typeface="Calibri" panose="020F0502020204030204"/>
                <a:ea typeface="+mn-ea"/>
                <a:cs typeface="+mn-cs"/>
              </a:rPr>
              <a:t>after</a:t>
            </a:r>
            <a:r>
              <a:rPr kumimoji="0" lang="fr-FR" sz="2400" b="0" i="0" u="none" strike="noStrike" kern="1200" cap="none" spc="0" normalizeH="0" baseline="0" noProof="0" dirty="0" smtClean="0">
                <a:ln>
                  <a:noFill/>
                </a:ln>
                <a:solidFill>
                  <a:srgbClr val="0070C0"/>
                </a:solidFill>
                <a:effectLst/>
                <a:uLnTx/>
                <a:uFillTx/>
                <a:latin typeface="Calibri" panose="020F0502020204030204"/>
                <a:ea typeface="+mn-ea"/>
                <a:cs typeface="+mn-cs"/>
              </a:rPr>
              <a:t> the second cold test in</a:t>
            </a:r>
            <a:r>
              <a:rPr kumimoji="0" lang="fr-FR" sz="2400" b="0" i="0" u="none" strike="noStrike" kern="1200" cap="none" spc="0" normalizeH="0" noProof="0" dirty="0" smtClean="0">
                <a:ln>
                  <a:noFill/>
                </a:ln>
                <a:solidFill>
                  <a:srgbClr val="0070C0"/>
                </a:solidFill>
                <a:effectLst/>
                <a:uLnTx/>
                <a:uFillTx/>
                <a:latin typeface="Calibri" panose="020F0502020204030204"/>
                <a:ea typeface="+mn-ea"/>
                <a:cs typeface="+mn-cs"/>
              </a:rPr>
              <a:t> July</a:t>
            </a:r>
            <a:endPar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 name="TextBox 2"/>
          <p:cNvSpPr txBox="1"/>
          <p:nvPr/>
        </p:nvSpPr>
        <p:spPr>
          <a:xfrm>
            <a:off x="602918" y="2189436"/>
            <a:ext cx="248112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4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additional</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level</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meters</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have been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added</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on the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sides</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of the CRP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=&gt; total + 8</a:t>
            </a:r>
          </a:p>
        </p:txBody>
      </p:sp>
      <p:pic>
        <p:nvPicPr>
          <p:cNvPr id="7" name="Picture 6"/>
          <p:cNvPicPr>
            <a:picLocks noChangeAspect="1"/>
          </p:cNvPicPr>
          <p:nvPr/>
        </p:nvPicPr>
        <p:blipFill rotWithShape="1">
          <a:blip r:embed="rId3"/>
          <a:srcRect t="26205"/>
          <a:stretch/>
        </p:blipFill>
        <p:spPr>
          <a:xfrm>
            <a:off x="3358603" y="1035845"/>
            <a:ext cx="3533273" cy="2293360"/>
          </a:xfrm>
          <a:prstGeom prst="rect">
            <a:avLst/>
          </a:prstGeom>
        </p:spPr>
      </p:pic>
      <p:sp>
        <p:nvSpPr>
          <p:cNvPr id="8" name="Rectangle 7"/>
          <p:cNvSpPr/>
          <p:nvPr/>
        </p:nvSpPr>
        <p:spPr>
          <a:xfrm>
            <a:off x="7048500" y="4158762"/>
            <a:ext cx="372110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sensors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have been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added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to the 4 corners to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give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an indication of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horizontality</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and if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liquid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between</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grid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LEMs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 per corner: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1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just</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above</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the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grid</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and the 2</a:t>
            </a:r>
            <a:r>
              <a:rPr kumimoji="0" lang="fr-FR" sz="1800" b="0" i="0" u="none" strike="noStrike" kern="1200" cap="none" spc="0" normalizeH="0" baseline="30000" noProof="0" dirty="0" smtClean="0">
                <a:ln>
                  <a:noFill/>
                </a:ln>
                <a:solidFill>
                  <a:prstClr val="black"/>
                </a:solidFill>
                <a:effectLst/>
                <a:uLnTx/>
                <a:uFillTx/>
                <a:latin typeface="Calibri" panose="020F0502020204030204"/>
                <a:ea typeface="+mn-ea"/>
                <a:cs typeface="+mn-cs"/>
              </a:rPr>
              <a:t>nd</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just</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below</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the LEM</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4"/>
          <a:stretch>
            <a:fillRect/>
          </a:stretch>
        </p:blipFill>
        <p:spPr>
          <a:xfrm>
            <a:off x="6959789" y="74025"/>
            <a:ext cx="3596020" cy="3552825"/>
          </a:xfrm>
          <a:prstGeom prst="rect">
            <a:avLst/>
          </a:prstGeom>
        </p:spPr>
      </p:pic>
      <p:pic>
        <p:nvPicPr>
          <p:cNvPr id="10" name="Picture 9"/>
          <p:cNvPicPr>
            <a:picLocks noChangeAspect="1"/>
          </p:cNvPicPr>
          <p:nvPr/>
        </p:nvPicPr>
        <p:blipFill>
          <a:blip r:embed="rId5"/>
          <a:stretch>
            <a:fillRect/>
          </a:stretch>
        </p:blipFill>
        <p:spPr>
          <a:xfrm>
            <a:off x="602918" y="3960813"/>
            <a:ext cx="6288958" cy="2681288"/>
          </a:xfrm>
          <a:prstGeom prst="rect">
            <a:avLst/>
          </a:prstGeom>
        </p:spPr>
      </p:pic>
      <p:cxnSp>
        <p:nvCxnSpPr>
          <p:cNvPr id="12" name="Straight Arrow Connector 11"/>
          <p:cNvCxnSpPr/>
          <p:nvPr/>
        </p:nvCxnSpPr>
        <p:spPr>
          <a:xfrm>
            <a:off x="2626227" y="3071813"/>
            <a:ext cx="3533273" cy="18049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8250349" y="3418021"/>
            <a:ext cx="1093175" cy="7407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84044" y="24679"/>
            <a:ext cx="35731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Level</a:t>
            </a:r>
            <a:r>
              <a:rPr kumimoji="0" lang="fr-FR" sz="2400" b="0"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fr-FR" sz="24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meters</a:t>
            </a:r>
            <a:r>
              <a:rPr kumimoji="0" lang="fr-FR" sz="2400" b="0" i="0" u="none" strike="noStrike" kern="1200" cap="none" spc="0" normalizeH="0" baseline="0" noProof="0" dirty="0" smtClean="0">
                <a:ln>
                  <a:noFill/>
                </a:ln>
                <a:solidFill>
                  <a:srgbClr val="C00000"/>
                </a:solidFill>
                <a:effectLst/>
                <a:uLnTx/>
                <a:uFillTx/>
                <a:latin typeface="Calibri" panose="020F0502020204030204"/>
                <a:ea typeface="+mn-ea"/>
                <a:cs typeface="+mn-cs"/>
              </a:rPr>
              <a:t> and Pt probes</a:t>
            </a: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8" name="Date Placeholder 17"/>
          <p:cNvSpPr>
            <a:spLocks noGrp="1"/>
          </p:cNvSpPr>
          <p:nvPr>
            <p:ph type="dt" sz="half" idx="10"/>
          </p:nvPr>
        </p:nvSpPr>
        <p:spPr/>
        <p:txBody>
          <a:bodyPr/>
          <a:lstStyle/>
          <a:p>
            <a:pPr>
              <a:defRPr/>
            </a:pPr>
            <a:r>
              <a:rPr lang="en-US" smtClean="0"/>
              <a:t>07/12/2018</a:t>
            </a:r>
            <a:endParaRPr lang="fr-FR" dirty="0"/>
          </a:p>
        </p:txBody>
      </p:sp>
      <p:sp>
        <p:nvSpPr>
          <p:cNvPr id="6" name="Footer Placeholder 5"/>
          <p:cNvSpPr>
            <a:spLocks noGrp="1"/>
          </p:cNvSpPr>
          <p:nvPr>
            <p:ph type="ftr" sz="quarter" idx="11"/>
          </p:nvPr>
        </p:nvSpPr>
        <p:spPr/>
        <p:txBody>
          <a:bodyPr/>
          <a:lstStyle/>
          <a:p>
            <a:r>
              <a:rPr lang="en-GB" smtClean="0"/>
              <a:t>D. Duchesneau / LBNC review</a:t>
            </a:r>
            <a:endParaRPr lang="en-GB"/>
          </a:p>
        </p:txBody>
      </p:sp>
      <p:sp>
        <p:nvSpPr>
          <p:cNvPr id="13" name="Slide Number Placeholder 1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A1A39-23FA-4234-9351-4F378CEDED5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13"/>
          <p:cNvSpPr/>
          <p:nvPr/>
        </p:nvSpPr>
        <p:spPr>
          <a:xfrm>
            <a:off x="37154" y="65520"/>
            <a:ext cx="2843855" cy="461665"/>
          </a:xfrm>
          <a:prstGeom prst="rect">
            <a:avLst/>
          </a:prstGeom>
          <a:ln>
            <a:solidFill>
              <a:srgbClr val="C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5B9BD5">
                    <a:lumMod val="75000"/>
                  </a:srgbClr>
                </a:solidFill>
                <a:effectLst/>
                <a:uLnTx/>
                <a:uFillTx/>
                <a:latin typeface="Calibri" panose="020F0502020204030204"/>
                <a:ea typeface="+mn-ea"/>
                <a:cs typeface="+mn-cs"/>
              </a:rPr>
              <a:t>CRP instrumentation:</a:t>
            </a:r>
            <a:endParaRPr kumimoji="0" lang="en-GB"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pic>
        <p:nvPicPr>
          <p:cNvPr id="15" name="Picture 14"/>
          <p:cNvPicPr>
            <a:picLocks noChangeAspect="1"/>
          </p:cNvPicPr>
          <p:nvPr/>
        </p:nvPicPr>
        <p:blipFill>
          <a:blip r:embed="rId6"/>
          <a:stretch>
            <a:fillRect/>
          </a:stretch>
        </p:blipFill>
        <p:spPr>
          <a:xfrm>
            <a:off x="10701997" y="331200"/>
            <a:ext cx="1476375" cy="3295650"/>
          </a:xfrm>
          <a:prstGeom prst="rect">
            <a:avLst/>
          </a:prstGeom>
        </p:spPr>
      </p:pic>
      <p:sp>
        <p:nvSpPr>
          <p:cNvPr id="16" name="Left Brace 15"/>
          <p:cNvSpPr/>
          <p:nvPr/>
        </p:nvSpPr>
        <p:spPr>
          <a:xfrm>
            <a:off x="10405791" y="1935082"/>
            <a:ext cx="300036" cy="945786"/>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7" name="Straight Arrow Connector 16"/>
          <p:cNvCxnSpPr>
            <a:stCxn id="16" idx="1"/>
          </p:cNvCxnSpPr>
          <p:nvPr/>
        </p:nvCxnSpPr>
        <p:spPr>
          <a:xfrm flipH="1">
            <a:off x="9539844" y="2407975"/>
            <a:ext cx="865947" cy="75026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556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555944"/>
            <a:ext cx="11055465" cy="5589841"/>
          </a:xfrm>
          <a:prstGeom prst="rect">
            <a:avLst/>
          </a:prstGeom>
        </p:spPr>
      </p:pic>
      <p:sp>
        <p:nvSpPr>
          <p:cNvPr id="3" name="TextBox 2"/>
          <p:cNvSpPr txBox="1"/>
          <p:nvPr/>
        </p:nvSpPr>
        <p:spPr>
          <a:xfrm>
            <a:off x="141515" y="104964"/>
            <a:ext cx="88333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Measurements</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done</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with</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the 8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level</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meters</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during</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3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complete</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regulation</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cycles on 9/10/18</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6280517" y="5822619"/>
            <a:ext cx="5547994"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All 8 LM are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seeing</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the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same</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amplitude and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level</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slopes</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are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similar</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and trend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is</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linear</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in</a:t>
            </a:r>
            <a:r>
              <a:rPr kumimoji="0" lang="fr-FR" sz="18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noProof="0" dirty="0" err="1" smtClean="0">
                <a:ln>
                  <a:noFill/>
                </a:ln>
                <a:solidFill>
                  <a:prstClr val="black"/>
                </a:solidFill>
                <a:effectLst/>
                <a:uLnTx/>
                <a:uFillTx/>
                <a:latin typeface="Calibri" panose="020F0502020204030204"/>
                <a:ea typeface="+mn-ea"/>
                <a:cs typeface="+mn-cs"/>
              </a:rPr>
              <a:t>this</a:t>
            </a:r>
            <a:r>
              <a:rPr kumimoji="0" lang="fr-FR" sz="1800" b="0" i="0" u="none" strike="noStrike" kern="1200" cap="none" spc="0" normalizeH="0" noProof="0" dirty="0" smtClean="0">
                <a:ln>
                  <a:noFill/>
                </a:ln>
                <a:solidFill>
                  <a:prstClr val="black"/>
                </a:solidFill>
                <a:effectLst/>
                <a:uLnTx/>
                <a:uFillTx/>
                <a:latin typeface="Calibri" panose="020F0502020204030204"/>
                <a:ea typeface="+mn-ea"/>
                <a:cs typeface="+mn-cs"/>
              </a:rPr>
              <a:t> range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3700962" y="4515846"/>
            <a:ext cx="52739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blue</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LM02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seems</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to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be</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higher</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by 2mm</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solidFill>
                  <a:prstClr val="black"/>
                </a:solidFill>
                <a:latin typeface="Calibri" panose="020F0502020204030204"/>
              </a:rPr>
              <a:t>But </a:t>
            </a:r>
            <a:r>
              <a:rPr lang="fr-FR" dirty="0" err="1" smtClean="0">
                <a:solidFill>
                  <a:prstClr val="black"/>
                </a:solidFill>
                <a:latin typeface="Calibri" panose="020F0502020204030204"/>
              </a:rPr>
              <a:t>same</a:t>
            </a:r>
            <a:r>
              <a:rPr lang="fr-FR" dirty="0" smtClean="0">
                <a:solidFill>
                  <a:prstClr val="black"/>
                </a:solidFill>
                <a:latin typeface="Calibri" panose="020F0502020204030204"/>
              </a:rPr>
              <a:t> </a:t>
            </a:r>
            <a:r>
              <a:rPr lang="fr-FR" dirty="0" err="1" smtClean="0">
                <a:solidFill>
                  <a:prstClr val="black"/>
                </a:solidFill>
                <a:latin typeface="Calibri" panose="020F0502020204030204"/>
              </a:rPr>
              <a:t>systematic</a:t>
            </a:r>
            <a:r>
              <a:rPr lang="fr-FR" dirty="0" smtClean="0">
                <a:solidFill>
                  <a:prstClr val="black"/>
                </a:solidFill>
                <a:latin typeface="Calibri" panose="020F0502020204030204"/>
              </a:rPr>
              <a:t> offset for CRP1, CRP3 and CRP2 =&gt; the </a:t>
            </a:r>
            <a:r>
              <a:rPr lang="fr-FR" dirty="0" err="1" smtClean="0">
                <a:solidFill>
                  <a:prstClr val="black"/>
                </a:solidFill>
                <a:latin typeface="Calibri" panose="020F0502020204030204"/>
              </a:rPr>
              <a:t>mechanical</a:t>
            </a:r>
            <a:r>
              <a:rPr lang="fr-FR" dirty="0" smtClean="0">
                <a:solidFill>
                  <a:prstClr val="black"/>
                </a:solidFill>
                <a:latin typeface="Calibri" panose="020F0502020204030204"/>
              </a:rPr>
              <a:t> support </a:t>
            </a:r>
            <a:r>
              <a:rPr lang="fr-FR" dirty="0" err="1" smtClean="0">
                <a:solidFill>
                  <a:prstClr val="black"/>
                </a:solidFill>
                <a:latin typeface="Calibri" panose="020F0502020204030204"/>
              </a:rPr>
              <a:t>under</a:t>
            </a:r>
            <a:r>
              <a:rPr lang="fr-FR" dirty="0" smtClean="0">
                <a:solidFill>
                  <a:prstClr val="black"/>
                </a:solidFill>
                <a:latin typeface="Calibri" panose="020F0502020204030204"/>
              </a:rPr>
              <a:t> investigation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Arrow Connector 6"/>
          <p:cNvCxnSpPr/>
          <p:nvPr/>
        </p:nvCxnSpPr>
        <p:spPr>
          <a:xfrm>
            <a:off x="10462437" y="2339163"/>
            <a:ext cx="20506" cy="817303"/>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6799" y="1088572"/>
            <a:ext cx="27588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CRP3 test in </a:t>
            </a:r>
            <a:r>
              <a:rPr kumimoji="0" lang="fr-FR"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October</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10462437" y="2563148"/>
            <a:ext cx="17123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0.7 V = 1.75 mm</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Date Placeholder 5"/>
          <p:cNvSpPr>
            <a:spLocks noGrp="1"/>
          </p:cNvSpPr>
          <p:nvPr>
            <p:ph type="dt" sz="half" idx="10"/>
          </p:nvPr>
        </p:nvSpPr>
        <p:spPr/>
        <p:txBody>
          <a:bodyPr/>
          <a:lstStyle/>
          <a:p>
            <a:r>
              <a:rPr lang="en-US" smtClean="0"/>
              <a:t>07/12/2018</a:t>
            </a:r>
            <a:endParaRPr lang="en-GB"/>
          </a:p>
        </p:txBody>
      </p:sp>
      <p:sp>
        <p:nvSpPr>
          <p:cNvPr id="11" name="Footer Placeholder 10"/>
          <p:cNvSpPr>
            <a:spLocks noGrp="1"/>
          </p:cNvSpPr>
          <p:nvPr>
            <p:ph type="ftr" sz="quarter" idx="11"/>
          </p:nvPr>
        </p:nvSpPr>
        <p:spPr/>
        <p:txBody>
          <a:bodyPr/>
          <a:lstStyle/>
          <a:p>
            <a:r>
              <a:rPr lang="en-GB" smtClean="0"/>
              <a:t>D. Duchesneau / LBNC review</a:t>
            </a:r>
            <a:endParaRPr lang="en-GB"/>
          </a:p>
        </p:txBody>
      </p:sp>
      <p:sp>
        <p:nvSpPr>
          <p:cNvPr id="12" name="Slide Number Placeholder 11"/>
          <p:cNvSpPr>
            <a:spLocks noGrp="1"/>
          </p:cNvSpPr>
          <p:nvPr>
            <p:ph type="sldNum" sz="quarter" idx="12"/>
          </p:nvPr>
        </p:nvSpPr>
        <p:spPr/>
        <p:txBody>
          <a:bodyPr/>
          <a:lstStyle/>
          <a:p>
            <a:fld id="{0D4F36D7-03EE-4B7E-8562-4D8A62749725}" type="slidenum">
              <a:rPr lang="en-GB" smtClean="0"/>
              <a:t>12</a:t>
            </a:fld>
            <a:endParaRPr lang="en-GB"/>
          </a:p>
        </p:txBody>
      </p:sp>
      <p:sp>
        <p:nvSpPr>
          <p:cNvPr id="8" name="TextBox 7"/>
          <p:cNvSpPr txBox="1"/>
          <p:nvPr/>
        </p:nvSpPr>
        <p:spPr>
          <a:xfrm>
            <a:off x="10478904" y="3185358"/>
            <a:ext cx="1602798" cy="1754326"/>
          </a:xfrm>
          <a:prstGeom prst="rect">
            <a:avLst/>
          </a:prstGeom>
          <a:noFill/>
          <a:ln>
            <a:solidFill>
              <a:schemeClr val="accent1"/>
            </a:solidFill>
          </a:ln>
        </p:spPr>
        <p:txBody>
          <a:bodyPr wrap="square" rtlCol="0">
            <a:spAutoFit/>
          </a:bodyPr>
          <a:lstStyle/>
          <a:p>
            <a:r>
              <a:rPr lang="fr-FR" dirty="0" err="1" smtClean="0"/>
              <a:t>Similar</a:t>
            </a:r>
            <a:r>
              <a:rPr lang="fr-FR" dirty="0" smtClean="0"/>
              <a:t> spread </a:t>
            </a:r>
            <a:r>
              <a:rPr lang="fr-FR" dirty="0" err="1" smtClean="0"/>
              <a:t>with</a:t>
            </a:r>
            <a:r>
              <a:rPr lang="fr-FR" dirty="0" smtClean="0"/>
              <a:t> CRP1 and CRP2 compatible </a:t>
            </a:r>
            <a:r>
              <a:rPr lang="fr-FR" dirty="0" err="1" smtClean="0"/>
              <a:t>with</a:t>
            </a:r>
            <a:r>
              <a:rPr lang="fr-FR" dirty="0" smtClean="0"/>
              <a:t> </a:t>
            </a:r>
            <a:r>
              <a:rPr lang="fr-FR" dirty="0" err="1" smtClean="0"/>
              <a:t>planarity</a:t>
            </a:r>
            <a:r>
              <a:rPr lang="fr-FR" dirty="0" smtClean="0"/>
              <a:t> </a:t>
            </a:r>
            <a:r>
              <a:rPr lang="fr-FR" dirty="0" err="1" smtClean="0"/>
              <a:t>survey</a:t>
            </a:r>
            <a:endParaRPr lang="en-GB" dirty="0"/>
          </a:p>
        </p:txBody>
      </p:sp>
    </p:spTree>
    <p:extLst>
      <p:ext uri="{BB962C8B-B14F-4D97-AF65-F5344CB8AC3E}">
        <p14:creationId xmlns:p14="http://schemas.microsoft.com/office/powerpoint/2010/main" val="37115806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811" y="511586"/>
            <a:ext cx="10982325" cy="646331"/>
          </a:xfrm>
          <a:prstGeom prst="rect">
            <a:avLst/>
          </a:prstGeom>
        </p:spPr>
        <p:txBody>
          <a:bodyPr wrap="square">
            <a:spAutoFit/>
          </a:bodyPr>
          <a:lstStyle/>
          <a:p>
            <a:r>
              <a:rPr lang="en-GB" dirty="0" smtClean="0"/>
              <a:t>- During CRP1  third test with </a:t>
            </a:r>
            <a:r>
              <a:rPr lang="en-GB" dirty="0"/>
              <a:t>optimum argon level sitting between the grid and </a:t>
            </a:r>
            <a:r>
              <a:rPr lang="en-GB" dirty="0" smtClean="0"/>
              <a:t>LEMs:</a:t>
            </a:r>
          </a:p>
          <a:p>
            <a:r>
              <a:rPr lang="en-GB" dirty="0" smtClean="0"/>
              <a:t>The regulation on CRP LE02 was 57%  </a:t>
            </a:r>
            <a:r>
              <a:rPr lang="en-GB" dirty="0"/>
              <a:t>from </a:t>
            </a:r>
            <a:r>
              <a:rPr lang="en-GB" dirty="0" smtClean="0"/>
              <a:t>24/10 </a:t>
            </a:r>
            <a:r>
              <a:rPr lang="en-GB" dirty="0"/>
              <a:t>to </a:t>
            </a:r>
            <a:r>
              <a:rPr lang="en-GB" dirty="0" smtClean="0"/>
              <a:t>30/10 </a:t>
            </a:r>
            <a:r>
              <a:rPr lang="en-GB" dirty="0"/>
              <a:t> </a:t>
            </a:r>
          </a:p>
        </p:txBody>
      </p:sp>
      <p:sp>
        <p:nvSpPr>
          <p:cNvPr id="4" name="TextBox 3"/>
          <p:cNvSpPr txBox="1"/>
          <p:nvPr/>
        </p:nvSpPr>
        <p:spPr>
          <a:xfrm>
            <a:off x="118263" y="100013"/>
            <a:ext cx="9769662" cy="400110"/>
          </a:xfrm>
          <a:prstGeom prst="rect">
            <a:avLst/>
          </a:prstGeom>
          <a:noFill/>
          <a:ln>
            <a:solidFill>
              <a:srgbClr val="C00000"/>
            </a:solidFill>
          </a:ln>
        </p:spPr>
        <p:txBody>
          <a:bodyPr wrap="none" rtlCol="0">
            <a:spAutoFit/>
          </a:bodyPr>
          <a:lstStyle/>
          <a:p>
            <a:r>
              <a:rPr lang="fr-FR" sz="2000" dirty="0" err="1" smtClean="0">
                <a:solidFill>
                  <a:srgbClr val="0070C0"/>
                </a:solidFill>
              </a:rPr>
              <a:t>Comparisons</a:t>
            </a:r>
            <a:r>
              <a:rPr lang="fr-FR" sz="2000" dirty="0" smtClean="0">
                <a:solidFill>
                  <a:srgbClr val="0070C0"/>
                </a:solidFill>
              </a:rPr>
              <a:t> of </a:t>
            </a:r>
            <a:r>
              <a:rPr lang="fr-FR" sz="2000" dirty="0" err="1" smtClean="0">
                <a:solidFill>
                  <a:srgbClr val="0070C0"/>
                </a:solidFill>
              </a:rPr>
              <a:t>stability</a:t>
            </a:r>
            <a:r>
              <a:rPr lang="fr-FR" sz="2000" dirty="0" smtClean="0">
                <a:solidFill>
                  <a:srgbClr val="0070C0"/>
                </a:solidFill>
              </a:rPr>
              <a:t> of LE01 (coaxial in cold box)  </a:t>
            </a:r>
            <a:r>
              <a:rPr lang="fr-FR" sz="2000" dirty="0" err="1" smtClean="0">
                <a:solidFill>
                  <a:srgbClr val="0070C0"/>
                </a:solidFill>
              </a:rPr>
              <a:t>with</a:t>
            </a:r>
            <a:r>
              <a:rPr lang="fr-FR" sz="2000" dirty="0" smtClean="0">
                <a:solidFill>
                  <a:srgbClr val="0070C0"/>
                </a:solidFill>
              </a:rPr>
              <a:t> respect to  LE02 (CRP </a:t>
            </a:r>
            <a:r>
              <a:rPr lang="fr-FR" sz="2000" dirty="0" err="1" smtClean="0">
                <a:solidFill>
                  <a:srgbClr val="0070C0"/>
                </a:solidFill>
              </a:rPr>
              <a:t>level</a:t>
            </a:r>
            <a:r>
              <a:rPr lang="fr-FR" sz="2000" dirty="0" smtClean="0">
                <a:solidFill>
                  <a:srgbClr val="0070C0"/>
                </a:solidFill>
              </a:rPr>
              <a:t> </a:t>
            </a:r>
            <a:r>
              <a:rPr lang="fr-FR" sz="2000" dirty="0" err="1" smtClean="0">
                <a:solidFill>
                  <a:srgbClr val="0070C0"/>
                </a:solidFill>
              </a:rPr>
              <a:t>meter</a:t>
            </a:r>
            <a:r>
              <a:rPr lang="fr-FR" sz="2000" dirty="0" smtClean="0">
                <a:solidFill>
                  <a:srgbClr val="0070C0"/>
                </a:solidFill>
              </a:rPr>
              <a:t>)</a:t>
            </a:r>
            <a:endParaRPr lang="en-GB" sz="2000" dirty="0">
              <a:solidFill>
                <a:srgbClr val="0070C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90" y="1210309"/>
            <a:ext cx="10601351" cy="5009138"/>
          </a:xfrm>
          <a:prstGeom prst="rect">
            <a:avLst/>
          </a:prstGeom>
        </p:spPr>
      </p:pic>
      <p:sp>
        <p:nvSpPr>
          <p:cNvPr id="8" name="TextBox 7"/>
          <p:cNvSpPr txBox="1"/>
          <p:nvPr/>
        </p:nvSpPr>
        <p:spPr>
          <a:xfrm>
            <a:off x="7582507" y="3857497"/>
            <a:ext cx="2171700" cy="1477328"/>
          </a:xfrm>
          <a:prstGeom prst="rect">
            <a:avLst/>
          </a:prstGeom>
          <a:noFill/>
          <a:ln>
            <a:solidFill>
              <a:srgbClr val="C00000"/>
            </a:solidFill>
          </a:ln>
        </p:spPr>
        <p:txBody>
          <a:bodyPr wrap="square" rtlCol="0">
            <a:spAutoFit/>
          </a:bodyPr>
          <a:lstStyle/>
          <a:p>
            <a:r>
              <a:rPr lang="fr-FR" dirty="0" smtClean="0"/>
              <a:t>Variation of LE01 </a:t>
            </a:r>
            <a:r>
              <a:rPr lang="fr-FR" dirty="0" err="1" smtClean="0"/>
              <a:t>is</a:t>
            </a:r>
            <a:r>
              <a:rPr lang="fr-FR" dirty="0" smtClean="0"/>
              <a:t> of the </a:t>
            </a:r>
            <a:r>
              <a:rPr lang="fr-FR" dirty="0" err="1" smtClean="0"/>
              <a:t>order</a:t>
            </a:r>
            <a:r>
              <a:rPr lang="fr-FR" dirty="0" smtClean="0"/>
              <a:t> of 0.2 </a:t>
            </a:r>
            <a:r>
              <a:rPr lang="fr-FR" dirty="0" err="1" smtClean="0"/>
              <a:t>which</a:t>
            </a:r>
            <a:r>
              <a:rPr lang="fr-FR" dirty="0" smtClean="0"/>
              <a:t> </a:t>
            </a:r>
            <a:r>
              <a:rPr lang="fr-FR" dirty="0"/>
              <a:t> </a:t>
            </a:r>
            <a:r>
              <a:rPr lang="fr-FR" dirty="0" err="1" smtClean="0"/>
              <a:t>could</a:t>
            </a:r>
            <a:r>
              <a:rPr lang="fr-FR" dirty="0" smtClean="0"/>
              <a:t> translate in </a:t>
            </a:r>
            <a:r>
              <a:rPr lang="fr-FR" dirty="0" err="1" smtClean="0"/>
              <a:t>uncertainty</a:t>
            </a:r>
            <a:r>
              <a:rPr lang="fr-FR" dirty="0" smtClean="0"/>
              <a:t> of 2 mm</a:t>
            </a:r>
            <a:endParaRPr lang="en-GB" dirty="0"/>
          </a:p>
        </p:txBody>
      </p:sp>
      <p:sp>
        <p:nvSpPr>
          <p:cNvPr id="9" name="TextBox 8"/>
          <p:cNvSpPr txBox="1"/>
          <p:nvPr/>
        </p:nvSpPr>
        <p:spPr>
          <a:xfrm>
            <a:off x="4476260" y="4969937"/>
            <a:ext cx="2453429" cy="400110"/>
          </a:xfrm>
          <a:prstGeom prst="rect">
            <a:avLst/>
          </a:prstGeom>
          <a:noFill/>
        </p:spPr>
        <p:txBody>
          <a:bodyPr wrap="none" rtlCol="0">
            <a:spAutoFit/>
          </a:bodyPr>
          <a:lstStyle/>
          <a:p>
            <a:r>
              <a:rPr lang="fr-FR" sz="2000" dirty="0" err="1" smtClean="0"/>
              <a:t>Stability</a:t>
            </a:r>
            <a:r>
              <a:rPr lang="fr-FR" sz="2000" dirty="0" smtClean="0"/>
              <a:t> over 5.5 </a:t>
            </a:r>
            <a:r>
              <a:rPr lang="fr-FR" sz="2000" dirty="0" err="1" smtClean="0"/>
              <a:t>days</a:t>
            </a:r>
            <a:endParaRPr lang="en-GB" sz="2000" dirty="0"/>
          </a:p>
        </p:txBody>
      </p:sp>
      <p:pic>
        <p:nvPicPr>
          <p:cNvPr id="10" name="Picture 9"/>
          <p:cNvPicPr>
            <a:picLocks noChangeAspect="1"/>
          </p:cNvPicPr>
          <p:nvPr/>
        </p:nvPicPr>
        <p:blipFill>
          <a:blip r:embed="rId4"/>
          <a:stretch>
            <a:fillRect/>
          </a:stretch>
        </p:blipFill>
        <p:spPr>
          <a:xfrm>
            <a:off x="11482387" y="1799847"/>
            <a:ext cx="638175" cy="4419600"/>
          </a:xfrm>
          <a:prstGeom prst="rect">
            <a:avLst/>
          </a:prstGeom>
        </p:spPr>
      </p:pic>
      <p:pic>
        <p:nvPicPr>
          <p:cNvPr id="12" name="Picture 11"/>
          <p:cNvPicPr>
            <a:picLocks noChangeAspect="1"/>
          </p:cNvPicPr>
          <p:nvPr/>
        </p:nvPicPr>
        <p:blipFill rotWithShape="1">
          <a:blip r:embed="rId5"/>
          <a:srcRect l="28341" t="60666" r="50842" b="9365"/>
          <a:stretch/>
        </p:blipFill>
        <p:spPr>
          <a:xfrm>
            <a:off x="2291335" y="4083311"/>
            <a:ext cx="1926117" cy="1406917"/>
          </a:xfrm>
          <a:prstGeom prst="rect">
            <a:avLst/>
          </a:prstGeom>
        </p:spPr>
      </p:pic>
      <p:pic>
        <p:nvPicPr>
          <p:cNvPr id="13" name="Picture 12"/>
          <p:cNvPicPr>
            <a:picLocks noChangeAspect="1"/>
          </p:cNvPicPr>
          <p:nvPr/>
        </p:nvPicPr>
        <p:blipFill rotWithShape="1">
          <a:blip r:embed="rId6"/>
          <a:srcRect l="28403" t="60154" r="50783" b="10701"/>
          <a:stretch/>
        </p:blipFill>
        <p:spPr>
          <a:xfrm>
            <a:off x="4999432" y="3012542"/>
            <a:ext cx="1960860" cy="1401097"/>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0986" r="15340" b="25986"/>
          <a:stretch/>
        </p:blipFill>
        <p:spPr>
          <a:xfrm>
            <a:off x="10462322" y="338739"/>
            <a:ext cx="1447485" cy="1090626"/>
          </a:xfrm>
          <a:prstGeom prst="rect">
            <a:avLst/>
          </a:prstGeom>
        </p:spPr>
      </p:pic>
      <p:cxnSp>
        <p:nvCxnSpPr>
          <p:cNvPr id="16" name="Straight Arrow Connector 15"/>
          <p:cNvCxnSpPr/>
          <p:nvPr/>
        </p:nvCxnSpPr>
        <p:spPr>
          <a:xfrm flipH="1">
            <a:off x="10258425" y="1199682"/>
            <a:ext cx="631316" cy="110060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9158288" y="3070077"/>
            <a:ext cx="1014412" cy="7874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9349" y="6164614"/>
            <a:ext cx="11857220" cy="400110"/>
          </a:xfrm>
          <a:prstGeom prst="rect">
            <a:avLst/>
          </a:prstGeom>
          <a:noFill/>
          <a:ln>
            <a:solidFill>
              <a:srgbClr val="C00000"/>
            </a:solidFill>
          </a:ln>
        </p:spPr>
        <p:txBody>
          <a:bodyPr wrap="none" rtlCol="0">
            <a:spAutoFit/>
          </a:bodyPr>
          <a:lstStyle/>
          <a:p>
            <a:r>
              <a:rPr lang="fr-FR" sz="2000" dirty="0" smtClean="0">
                <a:solidFill>
                  <a:srgbClr val="0070C0"/>
                </a:solidFill>
              </a:rPr>
              <a:t>The coaxial </a:t>
            </a:r>
            <a:r>
              <a:rPr lang="fr-FR" sz="2000" dirty="0" err="1" smtClean="0">
                <a:solidFill>
                  <a:srgbClr val="0070C0"/>
                </a:solidFill>
              </a:rPr>
              <a:t>level</a:t>
            </a:r>
            <a:r>
              <a:rPr lang="fr-FR" sz="2000" dirty="0" smtClean="0">
                <a:solidFill>
                  <a:srgbClr val="0070C0"/>
                </a:solidFill>
              </a:rPr>
              <a:t> </a:t>
            </a:r>
            <a:r>
              <a:rPr lang="fr-FR" sz="2000" dirty="0" err="1" smtClean="0">
                <a:solidFill>
                  <a:srgbClr val="0070C0"/>
                </a:solidFill>
              </a:rPr>
              <a:t>meter</a:t>
            </a:r>
            <a:r>
              <a:rPr lang="fr-FR" sz="2000" dirty="0" smtClean="0">
                <a:solidFill>
                  <a:srgbClr val="0070C0"/>
                </a:solidFill>
              </a:rPr>
              <a:t> </a:t>
            </a:r>
            <a:r>
              <a:rPr lang="fr-FR" sz="2000" dirty="0" err="1" smtClean="0">
                <a:solidFill>
                  <a:srgbClr val="0070C0"/>
                </a:solidFill>
              </a:rPr>
              <a:t>response</a:t>
            </a:r>
            <a:r>
              <a:rPr lang="fr-FR" sz="2000" dirty="0" smtClean="0">
                <a:solidFill>
                  <a:srgbClr val="0070C0"/>
                </a:solidFill>
              </a:rPr>
              <a:t> varies </a:t>
            </a:r>
            <a:r>
              <a:rPr lang="fr-FR" sz="2000" dirty="0" err="1" smtClean="0">
                <a:solidFill>
                  <a:srgbClr val="0070C0"/>
                </a:solidFill>
              </a:rPr>
              <a:t>with</a:t>
            </a:r>
            <a:r>
              <a:rPr lang="fr-FR" sz="2000" dirty="0" smtClean="0">
                <a:solidFill>
                  <a:srgbClr val="0070C0"/>
                </a:solidFill>
              </a:rPr>
              <a:t> time and </a:t>
            </a:r>
            <a:r>
              <a:rPr lang="fr-FR" sz="2000" dirty="0" err="1" smtClean="0">
                <a:solidFill>
                  <a:srgbClr val="0070C0"/>
                </a:solidFill>
              </a:rPr>
              <a:t>effects</a:t>
            </a:r>
            <a:r>
              <a:rPr lang="fr-FR" sz="2000" dirty="0" smtClean="0">
                <a:solidFill>
                  <a:srgbClr val="0070C0"/>
                </a:solidFill>
              </a:rPr>
              <a:t> </a:t>
            </a:r>
            <a:r>
              <a:rPr lang="fr-FR" sz="2000" dirty="0" err="1" smtClean="0">
                <a:solidFill>
                  <a:srgbClr val="0070C0"/>
                </a:solidFill>
              </a:rPr>
              <a:t>can</a:t>
            </a:r>
            <a:r>
              <a:rPr lang="fr-FR" sz="2000" dirty="0" smtClean="0">
                <a:solidFill>
                  <a:srgbClr val="0070C0"/>
                </a:solidFill>
              </a:rPr>
              <a:t> </a:t>
            </a:r>
            <a:r>
              <a:rPr lang="fr-FR" sz="2000" dirty="0" err="1" smtClean="0">
                <a:solidFill>
                  <a:srgbClr val="0070C0"/>
                </a:solidFill>
              </a:rPr>
              <a:t>be</a:t>
            </a:r>
            <a:r>
              <a:rPr lang="fr-FR" sz="2000" dirty="0" smtClean="0">
                <a:solidFill>
                  <a:srgbClr val="0070C0"/>
                </a:solidFill>
              </a:rPr>
              <a:t> of the </a:t>
            </a:r>
            <a:r>
              <a:rPr lang="fr-FR" sz="2000" dirty="0" err="1" smtClean="0">
                <a:solidFill>
                  <a:srgbClr val="0070C0"/>
                </a:solidFill>
              </a:rPr>
              <a:t>order</a:t>
            </a:r>
            <a:r>
              <a:rPr lang="fr-FR" sz="2000" dirty="0" smtClean="0">
                <a:solidFill>
                  <a:srgbClr val="0070C0"/>
                </a:solidFill>
              </a:rPr>
              <a:t> of a 1-3 mm over </a:t>
            </a:r>
            <a:r>
              <a:rPr lang="fr-FR" sz="2000" dirty="0" err="1" smtClean="0">
                <a:solidFill>
                  <a:srgbClr val="0070C0"/>
                </a:solidFill>
              </a:rPr>
              <a:t>several</a:t>
            </a:r>
            <a:r>
              <a:rPr lang="fr-FR" sz="2000" dirty="0" smtClean="0">
                <a:solidFill>
                  <a:srgbClr val="0070C0"/>
                </a:solidFill>
              </a:rPr>
              <a:t> </a:t>
            </a:r>
            <a:r>
              <a:rPr lang="fr-FR" sz="2000" dirty="0" err="1" smtClean="0">
                <a:solidFill>
                  <a:srgbClr val="0070C0"/>
                </a:solidFill>
              </a:rPr>
              <a:t>hours</a:t>
            </a:r>
            <a:endParaRPr lang="en-GB" sz="2000" dirty="0">
              <a:solidFill>
                <a:srgbClr val="0070C0"/>
              </a:solidFill>
            </a:endParaRPr>
          </a:p>
        </p:txBody>
      </p:sp>
      <p:sp>
        <p:nvSpPr>
          <p:cNvPr id="20" name="TextBox 19"/>
          <p:cNvSpPr txBox="1"/>
          <p:nvPr/>
        </p:nvSpPr>
        <p:spPr>
          <a:xfrm>
            <a:off x="4217452" y="4341003"/>
            <a:ext cx="3330438" cy="369332"/>
          </a:xfrm>
          <a:prstGeom prst="rect">
            <a:avLst/>
          </a:prstGeom>
          <a:noFill/>
        </p:spPr>
        <p:txBody>
          <a:bodyPr wrap="square" rtlCol="0">
            <a:spAutoFit/>
          </a:bodyPr>
          <a:lstStyle/>
          <a:p>
            <a:r>
              <a:rPr lang="fr-FR" dirty="0" smtClean="0"/>
              <a:t>No visible </a:t>
            </a:r>
            <a:r>
              <a:rPr lang="fr-FR" dirty="0" err="1" smtClean="0"/>
              <a:t>level</a:t>
            </a:r>
            <a:r>
              <a:rPr lang="fr-FR" dirty="0" smtClean="0"/>
              <a:t> change</a:t>
            </a:r>
            <a:endParaRPr lang="en-GB" dirty="0"/>
          </a:p>
        </p:txBody>
      </p:sp>
      <p:cxnSp>
        <p:nvCxnSpPr>
          <p:cNvPr id="22" name="Straight Arrow Connector 21"/>
          <p:cNvCxnSpPr/>
          <p:nvPr/>
        </p:nvCxnSpPr>
        <p:spPr>
          <a:xfrm flipH="1" flipV="1">
            <a:off x="2032527" y="4413639"/>
            <a:ext cx="739248" cy="556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702974" y="2729080"/>
            <a:ext cx="276888" cy="710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l="521" t="22291" r="-1" b="16875"/>
          <a:stretch/>
        </p:blipFill>
        <p:spPr>
          <a:xfrm rot="184595">
            <a:off x="9788824" y="3997575"/>
            <a:ext cx="2302876" cy="1056188"/>
          </a:xfrm>
          <a:prstGeom prst="rect">
            <a:avLst/>
          </a:prstGeom>
        </p:spPr>
      </p:pic>
      <p:sp>
        <p:nvSpPr>
          <p:cNvPr id="26" name="TextBox 25"/>
          <p:cNvSpPr txBox="1"/>
          <p:nvPr/>
        </p:nvSpPr>
        <p:spPr>
          <a:xfrm>
            <a:off x="10240098" y="5026516"/>
            <a:ext cx="572593" cy="369332"/>
          </a:xfrm>
          <a:prstGeom prst="rect">
            <a:avLst/>
          </a:prstGeom>
          <a:noFill/>
        </p:spPr>
        <p:txBody>
          <a:bodyPr wrap="none" rtlCol="0">
            <a:spAutoFit/>
          </a:bodyPr>
          <a:lstStyle/>
          <a:p>
            <a:r>
              <a:rPr lang="fr-FR" dirty="0" smtClean="0"/>
              <a:t>AMI</a:t>
            </a:r>
            <a:endParaRPr lang="en-GB" dirty="0"/>
          </a:p>
        </p:txBody>
      </p:sp>
      <p:sp>
        <p:nvSpPr>
          <p:cNvPr id="27" name="TextBox 26"/>
          <p:cNvSpPr txBox="1"/>
          <p:nvPr/>
        </p:nvSpPr>
        <p:spPr>
          <a:xfrm>
            <a:off x="1773453" y="2092812"/>
            <a:ext cx="628698" cy="369332"/>
          </a:xfrm>
          <a:prstGeom prst="rect">
            <a:avLst/>
          </a:prstGeom>
          <a:noFill/>
        </p:spPr>
        <p:txBody>
          <a:bodyPr wrap="none" rtlCol="0">
            <a:spAutoFit/>
          </a:bodyPr>
          <a:lstStyle/>
          <a:p>
            <a:r>
              <a:rPr lang="fr-FR" dirty="0" smtClean="0"/>
              <a:t>LE02</a:t>
            </a:r>
            <a:endParaRPr lang="en-GB" dirty="0"/>
          </a:p>
        </p:txBody>
      </p:sp>
      <p:sp>
        <p:nvSpPr>
          <p:cNvPr id="28" name="TextBox 27"/>
          <p:cNvSpPr txBox="1"/>
          <p:nvPr/>
        </p:nvSpPr>
        <p:spPr>
          <a:xfrm>
            <a:off x="1773453" y="3290900"/>
            <a:ext cx="628698" cy="369332"/>
          </a:xfrm>
          <a:prstGeom prst="rect">
            <a:avLst/>
          </a:prstGeom>
          <a:noFill/>
        </p:spPr>
        <p:txBody>
          <a:bodyPr wrap="none" rtlCol="0">
            <a:spAutoFit/>
          </a:bodyPr>
          <a:lstStyle/>
          <a:p>
            <a:r>
              <a:rPr lang="fr-FR" dirty="0" smtClean="0"/>
              <a:t>LE01</a:t>
            </a:r>
            <a:endParaRPr lang="en-GB" dirty="0"/>
          </a:p>
        </p:txBody>
      </p:sp>
      <p:sp>
        <p:nvSpPr>
          <p:cNvPr id="30" name="TextBox 29"/>
          <p:cNvSpPr txBox="1"/>
          <p:nvPr/>
        </p:nvSpPr>
        <p:spPr>
          <a:xfrm>
            <a:off x="4991499" y="4054934"/>
            <a:ext cx="742511" cy="369332"/>
          </a:xfrm>
          <a:prstGeom prst="rect">
            <a:avLst/>
          </a:prstGeom>
          <a:noFill/>
        </p:spPr>
        <p:txBody>
          <a:bodyPr wrap="none" rtlCol="0">
            <a:spAutoFit/>
          </a:bodyPr>
          <a:lstStyle/>
          <a:p>
            <a:r>
              <a:rPr lang="fr-FR" dirty="0" smtClean="0">
                <a:solidFill>
                  <a:schemeClr val="bg2"/>
                </a:solidFill>
              </a:rPr>
              <a:t>27/10</a:t>
            </a:r>
            <a:endParaRPr lang="en-GB" dirty="0">
              <a:solidFill>
                <a:schemeClr val="bg2"/>
              </a:solidFill>
            </a:endParaRPr>
          </a:p>
        </p:txBody>
      </p:sp>
      <p:sp>
        <p:nvSpPr>
          <p:cNvPr id="31" name="TextBox 30"/>
          <p:cNvSpPr txBox="1"/>
          <p:nvPr/>
        </p:nvSpPr>
        <p:spPr>
          <a:xfrm>
            <a:off x="2211964" y="5174010"/>
            <a:ext cx="742511" cy="369332"/>
          </a:xfrm>
          <a:prstGeom prst="rect">
            <a:avLst/>
          </a:prstGeom>
          <a:noFill/>
        </p:spPr>
        <p:txBody>
          <a:bodyPr wrap="none" rtlCol="0">
            <a:spAutoFit/>
          </a:bodyPr>
          <a:lstStyle/>
          <a:p>
            <a:r>
              <a:rPr lang="fr-FR" dirty="0" smtClean="0">
                <a:solidFill>
                  <a:schemeClr val="bg2"/>
                </a:solidFill>
              </a:rPr>
              <a:t>24/10</a:t>
            </a:r>
            <a:endParaRPr lang="en-GB" dirty="0">
              <a:solidFill>
                <a:schemeClr val="bg2"/>
              </a:solidFill>
            </a:endParaRPr>
          </a:p>
        </p:txBody>
      </p:sp>
      <p:sp>
        <p:nvSpPr>
          <p:cNvPr id="3" name="Date Placeholder 2"/>
          <p:cNvSpPr>
            <a:spLocks noGrp="1"/>
          </p:cNvSpPr>
          <p:nvPr>
            <p:ph type="dt" sz="half" idx="10"/>
          </p:nvPr>
        </p:nvSpPr>
        <p:spPr/>
        <p:txBody>
          <a:bodyPr/>
          <a:lstStyle/>
          <a:p>
            <a:pPr>
              <a:defRPr/>
            </a:pPr>
            <a:r>
              <a:rPr lang="en-US" smtClean="0"/>
              <a:t>07/12/2018</a:t>
            </a:r>
            <a:endParaRPr lang="fr-FR" dirty="0"/>
          </a:p>
        </p:txBody>
      </p:sp>
      <p:sp>
        <p:nvSpPr>
          <p:cNvPr id="5" name="Footer Placeholder 4"/>
          <p:cNvSpPr>
            <a:spLocks noGrp="1"/>
          </p:cNvSpPr>
          <p:nvPr>
            <p:ph type="ftr" sz="quarter" idx="11"/>
          </p:nvPr>
        </p:nvSpPr>
        <p:spPr/>
        <p:txBody>
          <a:bodyPr/>
          <a:lstStyle/>
          <a:p>
            <a:r>
              <a:rPr lang="en-GB" smtClean="0"/>
              <a:t>D. Duchesneau / LBNC review</a:t>
            </a:r>
            <a:endParaRPr lang="en-GB"/>
          </a:p>
        </p:txBody>
      </p:sp>
      <p:sp>
        <p:nvSpPr>
          <p:cNvPr id="7" name="Slide Number Placeholder 6"/>
          <p:cNvSpPr>
            <a:spLocks noGrp="1"/>
          </p:cNvSpPr>
          <p:nvPr>
            <p:ph type="sldNum" sz="quarter" idx="12"/>
          </p:nvPr>
        </p:nvSpPr>
        <p:spPr/>
        <p:txBody>
          <a:bodyPr/>
          <a:lstStyle/>
          <a:p>
            <a:fld id="{0D4F36D7-03EE-4B7E-8562-4D8A62749725}" type="slidenum">
              <a:rPr lang="en-GB" smtClean="0"/>
              <a:t>13</a:t>
            </a:fld>
            <a:endParaRPr lang="en-GB"/>
          </a:p>
        </p:txBody>
      </p:sp>
    </p:spTree>
    <p:extLst>
      <p:ext uri="{BB962C8B-B14F-4D97-AF65-F5344CB8AC3E}">
        <p14:creationId xmlns:p14="http://schemas.microsoft.com/office/powerpoint/2010/main" val="29527429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pPr>
              <a:defRPr/>
            </a:pPr>
            <a:r>
              <a:rPr lang="en-US" smtClean="0"/>
              <a:t>07/12/2018</a:t>
            </a:r>
            <a:endParaRPr lang="fr-FR" dirty="0"/>
          </a:p>
        </p:txBody>
      </p:sp>
      <p:sp>
        <p:nvSpPr>
          <p:cNvPr id="11" name="Footer Placeholder 10"/>
          <p:cNvSpPr>
            <a:spLocks noGrp="1"/>
          </p:cNvSpPr>
          <p:nvPr>
            <p:ph type="ftr" sz="quarter" idx="11"/>
          </p:nvPr>
        </p:nvSpPr>
        <p:spPr/>
        <p:txBody>
          <a:bodyPr/>
          <a:lstStyle/>
          <a:p>
            <a:pPr>
              <a:defRPr/>
            </a:pPr>
            <a:r>
              <a:rPr lang="en-GB" smtClean="0"/>
              <a:t>D. Duchesneau / LBNC review</a:t>
            </a:r>
            <a:endParaRPr lang="fr-FR" dirty="0"/>
          </a:p>
        </p:txBody>
      </p:sp>
      <p:sp>
        <p:nvSpPr>
          <p:cNvPr id="2" name="Slide Number Placeholder 1"/>
          <p:cNvSpPr>
            <a:spLocks noGrp="1"/>
          </p:cNvSpPr>
          <p:nvPr>
            <p:ph type="sldNum" sz="quarter" idx="12"/>
          </p:nvPr>
        </p:nvSpPr>
        <p:spPr/>
        <p:txBody>
          <a:bodyPr/>
          <a:lstStyle/>
          <a:p>
            <a:fld id="{1E8C0F8F-F490-416E-BA78-3C28282B6FEE}" type="slidenum">
              <a:rPr lang="fr-FR" smtClean="0"/>
              <a:t>14</a:t>
            </a:fld>
            <a:endParaRPr lang="fr-FR"/>
          </a:p>
        </p:txBody>
      </p:sp>
      <p:sp>
        <p:nvSpPr>
          <p:cNvPr id="3" name="TextBox 2"/>
          <p:cNvSpPr txBox="1"/>
          <p:nvPr/>
        </p:nvSpPr>
        <p:spPr>
          <a:xfrm>
            <a:off x="159102" y="98228"/>
            <a:ext cx="5842177" cy="461665"/>
          </a:xfrm>
          <a:prstGeom prst="rect">
            <a:avLst/>
          </a:prstGeom>
          <a:noFill/>
          <a:ln>
            <a:solidFill>
              <a:srgbClr val="C00000"/>
            </a:solidFill>
          </a:ln>
        </p:spPr>
        <p:txBody>
          <a:bodyPr wrap="none" rtlCol="0">
            <a:spAutoFit/>
          </a:bodyPr>
          <a:lstStyle/>
          <a:p>
            <a:r>
              <a:rPr lang="fr-FR" sz="2400" dirty="0" smtClean="0">
                <a:solidFill>
                  <a:schemeClr val="accent5"/>
                </a:solidFill>
              </a:rPr>
              <a:t>Cold box tests of CRP </a:t>
            </a:r>
            <a:r>
              <a:rPr lang="fr-FR" sz="2400" dirty="0" err="1" smtClean="0">
                <a:solidFill>
                  <a:schemeClr val="accent5"/>
                </a:solidFill>
              </a:rPr>
              <a:t>from</a:t>
            </a:r>
            <a:r>
              <a:rPr lang="fr-FR" sz="2400" dirty="0" smtClean="0">
                <a:solidFill>
                  <a:schemeClr val="accent5"/>
                </a:solidFill>
              </a:rPr>
              <a:t> </a:t>
            </a:r>
            <a:r>
              <a:rPr lang="fr-FR" sz="2400" dirty="0" err="1" smtClean="0">
                <a:solidFill>
                  <a:schemeClr val="accent5"/>
                </a:solidFill>
              </a:rPr>
              <a:t>June</a:t>
            </a:r>
            <a:r>
              <a:rPr lang="fr-FR" sz="2400" dirty="0" smtClean="0">
                <a:solidFill>
                  <a:schemeClr val="accent5"/>
                </a:solidFill>
              </a:rPr>
              <a:t> to </a:t>
            </a:r>
            <a:r>
              <a:rPr lang="fr-FR" sz="2400" dirty="0" err="1" smtClean="0">
                <a:solidFill>
                  <a:schemeClr val="accent5"/>
                </a:solidFill>
              </a:rPr>
              <a:t>November</a:t>
            </a:r>
            <a:endParaRPr lang="en-GB" sz="2400" dirty="0">
              <a:solidFill>
                <a:schemeClr val="accent5"/>
              </a:solidFill>
            </a:endParaRPr>
          </a:p>
        </p:txBody>
      </p:sp>
      <p:sp>
        <p:nvSpPr>
          <p:cNvPr id="4" name="Right Arrow 3"/>
          <p:cNvSpPr/>
          <p:nvPr/>
        </p:nvSpPr>
        <p:spPr>
          <a:xfrm>
            <a:off x="228600" y="1142975"/>
            <a:ext cx="11771798" cy="671513"/>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28624" y="1316187"/>
            <a:ext cx="1100137" cy="335755"/>
          </a:xfrm>
          <a:prstGeom prst="rect">
            <a:avLst/>
          </a:prstGeom>
          <a:pattFill prst="wdUpDiag">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28600" y="1814488"/>
            <a:ext cx="742511" cy="369332"/>
          </a:xfrm>
          <a:prstGeom prst="rect">
            <a:avLst/>
          </a:prstGeom>
          <a:noFill/>
        </p:spPr>
        <p:txBody>
          <a:bodyPr wrap="none" rtlCol="0">
            <a:spAutoFit/>
          </a:bodyPr>
          <a:lstStyle/>
          <a:p>
            <a:r>
              <a:rPr lang="fr-FR" dirty="0" smtClean="0"/>
              <a:t>22/06</a:t>
            </a:r>
            <a:endParaRPr lang="en-GB" dirty="0"/>
          </a:p>
        </p:txBody>
      </p:sp>
      <p:sp>
        <p:nvSpPr>
          <p:cNvPr id="7" name="TextBox 6"/>
          <p:cNvSpPr txBox="1"/>
          <p:nvPr/>
        </p:nvSpPr>
        <p:spPr>
          <a:xfrm>
            <a:off x="1157505" y="1814488"/>
            <a:ext cx="742511" cy="369332"/>
          </a:xfrm>
          <a:prstGeom prst="rect">
            <a:avLst/>
          </a:prstGeom>
          <a:noFill/>
        </p:spPr>
        <p:txBody>
          <a:bodyPr wrap="none" rtlCol="0">
            <a:spAutoFit/>
          </a:bodyPr>
          <a:lstStyle/>
          <a:p>
            <a:r>
              <a:rPr lang="fr-FR" dirty="0" smtClean="0"/>
              <a:t>09/07</a:t>
            </a:r>
            <a:endParaRPr lang="en-GB" dirty="0"/>
          </a:p>
        </p:txBody>
      </p:sp>
      <p:sp>
        <p:nvSpPr>
          <p:cNvPr id="8" name="TextBox 7"/>
          <p:cNvSpPr txBox="1"/>
          <p:nvPr/>
        </p:nvSpPr>
        <p:spPr>
          <a:xfrm>
            <a:off x="10033900" y="1738732"/>
            <a:ext cx="742511" cy="369332"/>
          </a:xfrm>
          <a:prstGeom prst="rect">
            <a:avLst/>
          </a:prstGeom>
          <a:noFill/>
        </p:spPr>
        <p:txBody>
          <a:bodyPr wrap="none" rtlCol="0">
            <a:spAutoFit/>
          </a:bodyPr>
          <a:lstStyle/>
          <a:p>
            <a:r>
              <a:rPr lang="fr-FR" dirty="0" smtClean="0"/>
              <a:t>27/11</a:t>
            </a:r>
            <a:endParaRPr lang="en-GB" dirty="0"/>
          </a:p>
        </p:txBody>
      </p:sp>
      <p:sp>
        <p:nvSpPr>
          <p:cNvPr id="9" name="TextBox 8"/>
          <p:cNvSpPr txBox="1"/>
          <p:nvPr/>
        </p:nvSpPr>
        <p:spPr>
          <a:xfrm>
            <a:off x="2520418" y="1802702"/>
            <a:ext cx="742511" cy="369332"/>
          </a:xfrm>
          <a:prstGeom prst="rect">
            <a:avLst/>
          </a:prstGeom>
          <a:noFill/>
        </p:spPr>
        <p:txBody>
          <a:bodyPr wrap="none" rtlCol="0">
            <a:spAutoFit/>
          </a:bodyPr>
          <a:lstStyle/>
          <a:p>
            <a:r>
              <a:rPr lang="fr-FR" dirty="0" smtClean="0"/>
              <a:t>27/07</a:t>
            </a:r>
            <a:endParaRPr lang="en-GB" dirty="0"/>
          </a:p>
        </p:txBody>
      </p:sp>
      <p:sp>
        <p:nvSpPr>
          <p:cNvPr id="22" name="Rectangle 21"/>
          <p:cNvSpPr/>
          <p:nvPr/>
        </p:nvSpPr>
        <p:spPr>
          <a:xfrm>
            <a:off x="2881330" y="1309657"/>
            <a:ext cx="1100137" cy="335755"/>
          </a:xfrm>
          <a:prstGeom prst="rect">
            <a:avLst/>
          </a:prstGeom>
          <a:pattFill prst="wdUpDiag">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6762759" y="1306266"/>
            <a:ext cx="552442" cy="335754"/>
          </a:xfrm>
          <a:prstGeom prst="rect">
            <a:avLst/>
          </a:prstGeom>
          <a:pattFill prst="dkVert">
            <a:fgClr>
              <a:schemeClr val="accent6"/>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7510463" y="1306265"/>
            <a:ext cx="1100137" cy="335755"/>
          </a:xfrm>
          <a:prstGeom prst="rect">
            <a:avLst/>
          </a:prstGeom>
          <a:pattFill prst="wdUpDiag">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9202339" y="1311459"/>
            <a:ext cx="1100137" cy="335755"/>
          </a:xfrm>
          <a:prstGeom prst="rect">
            <a:avLst/>
          </a:prstGeom>
          <a:pattFill prst="ltDnDiag">
            <a:fgClr>
              <a:srgbClr val="C0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3610211" y="1819609"/>
            <a:ext cx="742511" cy="369332"/>
          </a:xfrm>
          <a:prstGeom prst="rect">
            <a:avLst/>
          </a:prstGeom>
          <a:noFill/>
        </p:spPr>
        <p:txBody>
          <a:bodyPr wrap="none" rtlCol="0">
            <a:spAutoFit/>
          </a:bodyPr>
          <a:lstStyle/>
          <a:p>
            <a:r>
              <a:rPr lang="fr-FR" dirty="0" smtClean="0"/>
              <a:t>17/08</a:t>
            </a:r>
            <a:endParaRPr lang="en-GB" dirty="0"/>
          </a:p>
        </p:txBody>
      </p:sp>
      <p:sp>
        <p:nvSpPr>
          <p:cNvPr id="27" name="TextBox 26"/>
          <p:cNvSpPr txBox="1"/>
          <p:nvPr/>
        </p:nvSpPr>
        <p:spPr>
          <a:xfrm>
            <a:off x="6281955" y="1745085"/>
            <a:ext cx="742511" cy="369332"/>
          </a:xfrm>
          <a:prstGeom prst="rect">
            <a:avLst/>
          </a:prstGeom>
          <a:noFill/>
        </p:spPr>
        <p:txBody>
          <a:bodyPr wrap="none" rtlCol="0">
            <a:spAutoFit/>
          </a:bodyPr>
          <a:lstStyle/>
          <a:p>
            <a:r>
              <a:rPr lang="fr-FR" dirty="0" smtClean="0"/>
              <a:t>03/10</a:t>
            </a:r>
            <a:endParaRPr lang="en-GB" dirty="0"/>
          </a:p>
        </p:txBody>
      </p:sp>
      <p:sp>
        <p:nvSpPr>
          <p:cNvPr id="28" name="TextBox 27"/>
          <p:cNvSpPr txBox="1"/>
          <p:nvPr/>
        </p:nvSpPr>
        <p:spPr>
          <a:xfrm>
            <a:off x="6848311" y="1923398"/>
            <a:ext cx="742511" cy="369332"/>
          </a:xfrm>
          <a:prstGeom prst="rect">
            <a:avLst/>
          </a:prstGeom>
          <a:noFill/>
        </p:spPr>
        <p:txBody>
          <a:bodyPr wrap="none" rtlCol="0">
            <a:spAutoFit/>
          </a:bodyPr>
          <a:lstStyle/>
          <a:p>
            <a:r>
              <a:rPr lang="fr-FR" dirty="0" smtClean="0"/>
              <a:t>10/10</a:t>
            </a:r>
            <a:endParaRPr lang="en-GB" dirty="0"/>
          </a:p>
        </p:txBody>
      </p:sp>
      <p:sp>
        <p:nvSpPr>
          <p:cNvPr id="29" name="TextBox 28"/>
          <p:cNvSpPr txBox="1"/>
          <p:nvPr/>
        </p:nvSpPr>
        <p:spPr>
          <a:xfrm>
            <a:off x="7337301" y="1748166"/>
            <a:ext cx="742511" cy="369332"/>
          </a:xfrm>
          <a:prstGeom prst="rect">
            <a:avLst/>
          </a:prstGeom>
          <a:noFill/>
        </p:spPr>
        <p:txBody>
          <a:bodyPr wrap="none" rtlCol="0">
            <a:spAutoFit/>
          </a:bodyPr>
          <a:lstStyle/>
          <a:p>
            <a:r>
              <a:rPr lang="fr-FR" dirty="0" smtClean="0"/>
              <a:t>15/10</a:t>
            </a:r>
            <a:endParaRPr lang="en-GB" dirty="0"/>
          </a:p>
        </p:txBody>
      </p:sp>
      <p:sp>
        <p:nvSpPr>
          <p:cNvPr id="30" name="TextBox 29"/>
          <p:cNvSpPr txBox="1"/>
          <p:nvPr/>
        </p:nvSpPr>
        <p:spPr>
          <a:xfrm>
            <a:off x="8147621" y="1732162"/>
            <a:ext cx="742511" cy="369332"/>
          </a:xfrm>
          <a:prstGeom prst="rect">
            <a:avLst/>
          </a:prstGeom>
          <a:noFill/>
        </p:spPr>
        <p:txBody>
          <a:bodyPr wrap="none" rtlCol="0">
            <a:spAutoFit/>
          </a:bodyPr>
          <a:lstStyle/>
          <a:p>
            <a:r>
              <a:rPr lang="fr-FR" dirty="0" smtClean="0"/>
              <a:t>30/10</a:t>
            </a:r>
            <a:endParaRPr lang="en-GB" dirty="0"/>
          </a:p>
        </p:txBody>
      </p:sp>
      <p:sp>
        <p:nvSpPr>
          <p:cNvPr id="31" name="TextBox 30"/>
          <p:cNvSpPr txBox="1"/>
          <p:nvPr/>
        </p:nvSpPr>
        <p:spPr>
          <a:xfrm>
            <a:off x="8907052" y="1730245"/>
            <a:ext cx="742511" cy="369332"/>
          </a:xfrm>
          <a:prstGeom prst="rect">
            <a:avLst/>
          </a:prstGeom>
          <a:noFill/>
        </p:spPr>
        <p:txBody>
          <a:bodyPr wrap="none" rtlCol="0">
            <a:spAutoFit/>
          </a:bodyPr>
          <a:lstStyle/>
          <a:p>
            <a:r>
              <a:rPr lang="fr-FR" dirty="0" smtClean="0"/>
              <a:t>12/11</a:t>
            </a:r>
            <a:endParaRPr lang="en-GB" dirty="0"/>
          </a:p>
        </p:txBody>
      </p:sp>
      <p:sp>
        <p:nvSpPr>
          <p:cNvPr id="32" name="TextBox 31"/>
          <p:cNvSpPr txBox="1"/>
          <p:nvPr/>
        </p:nvSpPr>
        <p:spPr>
          <a:xfrm>
            <a:off x="564155" y="867048"/>
            <a:ext cx="829073" cy="461665"/>
          </a:xfrm>
          <a:prstGeom prst="rect">
            <a:avLst/>
          </a:prstGeom>
          <a:noFill/>
        </p:spPr>
        <p:txBody>
          <a:bodyPr wrap="none" rtlCol="0">
            <a:spAutoFit/>
          </a:bodyPr>
          <a:lstStyle/>
          <a:p>
            <a:r>
              <a:rPr lang="fr-FR" sz="2400" dirty="0" smtClean="0"/>
              <a:t>CRP1</a:t>
            </a:r>
            <a:endParaRPr lang="en-GB" sz="2400" dirty="0"/>
          </a:p>
        </p:txBody>
      </p:sp>
      <p:sp>
        <p:nvSpPr>
          <p:cNvPr id="33" name="TextBox 32"/>
          <p:cNvSpPr txBox="1"/>
          <p:nvPr/>
        </p:nvSpPr>
        <p:spPr>
          <a:xfrm>
            <a:off x="3033727" y="867048"/>
            <a:ext cx="829073" cy="461665"/>
          </a:xfrm>
          <a:prstGeom prst="rect">
            <a:avLst/>
          </a:prstGeom>
          <a:noFill/>
        </p:spPr>
        <p:txBody>
          <a:bodyPr wrap="none" rtlCol="0">
            <a:spAutoFit/>
          </a:bodyPr>
          <a:lstStyle/>
          <a:p>
            <a:r>
              <a:rPr lang="fr-FR" sz="2400" dirty="0" smtClean="0"/>
              <a:t>CRP1</a:t>
            </a:r>
            <a:endParaRPr lang="en-GB" sz="2400" dirty="0"/>
          </a:p>
        </p:txBody>
      </p:sp>
      <p:sp>
        <p:nvSpPr>
          <p:cNvPr id="34" name="TextBox 33"/>
          <p:cNvSpPr txBox="1"/>
          <p:nvPr/>
        </p:nvSpPr>
        <p:spPr>
          <a:xfrm>
            <a:off x="7699548" y="847991"/>
            <a:ext cx="829073" cy="461665"/>
          </a:xfrm>
          <a:prstGeom prst="rect">
            <a:avLst/>
          </a:prstGeom>
          <a:noFill/>
        </p:spPr>
        <p:txBody>
          <a:bodyPr wrap="none" rtlCol="0">
            <a:spAutoFit/>
          </a:bodyPr>
          <a:lstStyle/>
          <a:p>
            <a:r>
              <a:rPr lang="fr-FR" sz="2400" dirty="0" smtClean="0"/>
              <a:t>CRP1</a:t>
            </a:r>
            <a:endParaRPr lang="en-GB" sz="2400" dirty="0"/>
          </a:p>
        </p:txBody>
      </p:sp>
      <p:sp>
        <p:nvSpPr>
          <p:cNvPr id="35" name="TextBox 34"/>
          <p:cNvSpPr txBox="1"/>
          <p:nvPr/>
        </p:nvSpPr>
        <p:spPr>
          <a:xfrm>
            <a:off x="6609930" y="847992"/>
            <a:ext cx="829073" cy="461665"/>
          </a:xfrm>
          <a:prstGeom prst="rect">
            <a:avLst/>
          </a:prstGeom>
          <a:noFill/>
        </p:spPr>
        <p:txBody>
          <a:bodyPr wrap="none" rtlCol="0">
            <a:spAutoFit/>
          </a:bodyPr>
          <a:lstStyle/>
          <a:p>
            <a:r>
              <a:rPr lang="fr-FR" sz="2400" dirty="0" smtClean="0"/>
              <a:t>CRP3</a:t>
            </a:r>
            <a:endParaRPr lang="en-GB" sz="2400" dirty="0"/>
          </a:p>
        </p:txBody>
      </p:sp>
      <p:sp>
        <p:nvSpPr>
          <p:cNvPr id="36" name="TextBox 35"/>
          <p:cNvSpPr txBox="1"/>
          <p:nvPr/>
        </p:nvSpPr>
        <p:spPr>
          <a:xfrm>
            <a:off x="9330290" y="834061"/>
            <a:ext cx="829073" cy="461665"/>
          </a:xfrm>
          <a:prstGeom prst="rect">
            <a:avLst/>
          </a:prstGeom>
          <a:noFill/>
        </p:spPr>
        <p:txBody>
          <a:bodyPr wrap="none" rtlCol="0">
            <a:spAutoFit/>
          </a:bodyPr>
          <a:lstStyle/>
          <a:p>
            <a:r>
              <a:rPr lang="fr-FR" sz="2400" dirty="0" smtClean="0"/>
              <a:t>CRP2</a:t>
            </a:r>
            <a:endParaRPr lang="en-GB" sz="2400" dirty="0"/>
          </a:p>
        </p:txBody>
      </p:sp>
      <p:sp>
        <p:nvSpPr>
          <p:cNvPr id="39" name="TextBox 38"/>
          <p:cNvSpPr txBox="1"/>
          <p:nvPr/>
        </p:nvSpPr>
        <p:spPr>
          <a:xfrm>
            <a:off x="228600" y="2440851"/>
            <a:ext cx="1876245" cy="646331"/>
          </a:xfrm>
          <a:prstGeom prst="rect">
            <a:avLst/>
          </a:prstGeom>
          <a:noFill/>
        </p:spPr>
        <p:txBody>
          <a:bodyPr wrap="square" rtlCol="0">
            <a:spAutoFit/>
          </a:bodyPr>
          <a:lstStyle/>
          <a:p>
            <a:r>
              <a:rPr lang="fr-FR" dirty="0" smtClean="0"/>
              <a:t>Initial HV LEM DB design + </a:t>
            </a:r>
            <a:r>
              <a:rPr lang="fr-FR" dirty="0" err="1" smtClean="0"/>
              <a:t>Grid</a:t>
            </a:r>
            <a:endParaRPr lang="fr-FR" dirty="0" smtClean="0"/>
          </a:p>
        </p:txBody>
      </p:sp>
      <p:cxnSp>
        <p:nvCxnSpPr>
          <p:cNvPr id="58" name="Straight Arrow Connector 57"/>
          <p:cNvCxnSpPr/>
          <p:nvPr/>
        </p:nvCxnSpPr>
        <p:spPr>
          <a:xfrm>
            <a:off x="956647" y="1713302"/>
            <a:ext cx="0" cy="7763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64155" y="5899871"/>
            <a:ext cx="6751046" cy="4336"/>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7439004" y="5899871"/>
            <a:ext cx="4028125" cy="4337"/>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470061" y="5983737"/>
            <a:ext cx="5139869" cy="369332"/>
          </a:xfrm>
          <a:prstGeom prst="rect">
            <a:avLst/>
          </a:prstGeom>
          <a:noFill/>
        </p:spPr>
        <p:txBody>
          <a:bodyPr wrap="none" rtlCol="0">
            <a:spAutoFit/>
          </a:bodyPr>
          <a:lstStyle/>
          <a:p>
            <a:r>
              <a:rPr lang="fr-FR" dirty="0" err="1" smtClean="0"/>
              <a:t>Liquid</a:t>
            </a:r>
            <a:r>
              <a:rPr lang="fr-FR" dirty="0" smtClean="0"/>
              <a:t> argon </a:t>
            </a:r>
            <a:r>
              <a:rPr lang="fr-FR" dirty="0" err="1" smtClean="0"/>
              <a:t>level</a:t>
            </a:r>
            <a:r>
              <a:rPr lang="fr-FR" dirty="0" smtClean="0"/>
              <a:t> </a:t>
            </a:r>
            <a:r>
              <a:rPr lang="fr-FR" dirty="0" err="1" smtClean="0"/>
              <a:t>regulated</a:t>
            </a:r>
            <a:r>
              <a:rPr lang="fr-FR" dirty="0" smtClean="0"/>
              <a:t> </a:t>
            </a:r>
            <a:r>
              <a:rPr lang="fr-FR" dirty="0" err="1" smtClean="0"/>
              <a:t>using</a:t>
            </a:r>
            <a:r>
              <a:rPr lang="fr-FR" dirty="0" smtClean="0"/>
              <a:t> coaxial </a:t>
            </a:r>
            <a:r>
              <a:rPr lang="fr-FR" dirty="0" err="1" smtClean="0"/>
              <a:t>level</a:t>
            </a:r>
            <a:r>
              <a:rPr lang="fr-FR" dirty="0" smtClean="0"/>
              <a:t> </a:t>
            </a:r>
            <a:r>
              <a:rPr lang="fr-FR" dirty="0" err="1" smtClean="0"/>
              <a:t>meter</a:t>
            </a:r>
            <a:endParaRPr lang="en-GB" dirty="0"/>
          </a:p>
        </p:txBody>
      </p:sp>
      <p:sp>
        <p:nvSpPr>
          <p:cNvPr id="74" name="TextBox 73"/>
          <p:cNvSpPr txBox="1"/>
          <p:nvPr/>
        </p:nvSpPr>
        <p:spPr>
          <a:xfrm>
            <a:off x="7566971" y="5985153"/>
            <a:ext cx="3489610" cy="369332"/>
          </a:xfrm>
          <a:prstGeom prst="rect">
            <a:avLst/>
          </a:prstGeom>
          <a:noFill/>
        </p:spPr>
        <p:txBody>
          <a:bodyPr wrap="none" rtlCol="0">
            <a:spAutoFit/>
          </a:bodyPr>
          <a:lstStyle/>
          <a:p>
            <a:r>
              <a:rPr lang="fr-FR" dirty="0" err="1" smtClean="0"/>
              <a:t>Regulation</a:t>
            </a:r>
            <a:r>
              <a:rPr lang="fr-FR" dirty="0" smtClean="0"/>
              <a:t> </a:t>
            </a:r>
            <a:r>
              <a:rPr lang="fr-FR" dirty="0" err="1" smtClean="0"/>
              <a:t>using</a:t>
            </a:r>
            <a:r>
              <a:rPr lang="fr-FR" dirty="0" smtClean="0"/>
              <a:t> 1 CRP  </a:t>
            </a:r>
            <a:r>
              <a:rPr lang="fr-FR" dirty="0" err="1" smtClean="0"/>
              <a:t>level</a:t>
            </a:r>
            <a:r>
              <a:rPr lang="fr-FR" dirty="0" smtClean="0"/>
              <a:t> </a:t>
            </a:r>
            <a:r>
              <a:rPr lang="fr-FR" dirty="0" err="1" smtClean="0"/>
              <a:t>meter</a:t>
            </a:r>
            <a:endParaRPr lang="en-GB" dirty="0"/>
          </a:p>
        </p:txBody>
      </p:sp>
    </p:spTree>
    <p:extLst>
      <p:ext uri="{BB962C8B-B14F-4D97-AF65-F5344CB8AC3E}">
        <p14:creationId xmlns:p14="http://schemas.microsoft.com/office/powerpoint/2010/main" val="1013226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07/12/2018</a:t>
            </a:r>
            <a:endParaRPr lang="fr-FR" dirty="0"/>
          </a:p>
        </p:txBody>
      </p:sp>
      <p:sp>
        <p:nvSpPr>
          <p:cNvPr id="3" name="Footer Placeholder 2"/>
          <p:cNvSpPr>
            <a:spLocks noGrp="1"/>
          </p:cNvSpPr>
          <p:nvPr>
            <p:ph type="ftr" sz="quarter" idx="11"/>
          </p:nvPr>
        </p:nvSpPr>
        <p:spPr/>
        <p:txBody>
          <a:bodyPr/>
          <a:lstStyle/>
          <a:p>
            <a:pPr>
              <a:defRPr/>
            </a:pPr>
            <a:r>
              <a:rPr lang="en-GB" smtClean="0"/>
              <a:t>D. Duchesneau / LBNC review</a:t>
            </a:r>
            <a:endParaRPr lang="fr-FR" dirty="0"/>
          </a:p>
        </p:txBody>
      </p:sp>
      <p:sp>
        <p:nvSpPr>
          <p:cNvPr id="4" name="Slide Number Placeholder 3"/>
          <p:cNvSpPr>
            <a:spLocks noGrp="1"/>
          </p:cNvSpPr>
          <p:nvPr>
            <p:ph type="sldNum" sz="quarter" idx="12"/>
          </p:nvPr>
        </p:nvSpPr>
        <p:spPr/>
        <p:txBody>
          <a:bodyPr/>
          <a:lstStyle/>
          <a:p>
            <a:pPr>
              <a:defRPr/>
            </a:pPr>
            <a:fld id="{D2F59CB3-90F2-47E0-AF60-E678B403DE3D}" type="slidenum">
              <a:rPr lang="fr-FR" altLang="fr-FR" smtClean="0"/>
              <a:pPr>
                <a:defRPr/>
              </a:pPr>
              <a:t>15</a:t>
            </a:fld>
            <a:endParaRPr lang="fr-FR" altLang="fr-FR"/>
          </a:p>
        </p:txBody>
      </p:sp>
      <p:sp>
        <p:nvSpPr>
          <p:cNvPr id="5" name="TextBox 4"/>
          <p:cNvSpPr txBox="1"/>
          <p:nvPr/>
        </p:nvSpPr>
        <p:spPr>
          <a:xfrm>
            <a:off x="62681" y="1451368"/>
            <a:ext cx="10106806" cy="400110"/>
          </a:xfrm>
          <a:prstGeom prst="rect">
            <a:avLst/>
          </a:prstGeom>
          <a:noFill/>
        </p:spPr>
        <p:txBody>
          <a:bodyPr wrap="none" rtlCol="0">
            <a:spAutoFit/>
          </a:bodyPr>
          <a:lstStyle/>
          <a:p>
            <a:r>
              <a:rPr lang="fr-FR" sz="2000" dirty="0" err="1" smtClean="0"/>
              <a:t>Two</a:t>
            </a:r>
            <a:r>
              <a:rPr lang="fr-FR" sz="2000" dirty="0" smtClean="0"/>
              <a:t> Upgrades and modifications on CRP </a:t>
            </a:r>
            <a:r>
              <a:rPr lang="fr-FR" sz="2000" dirty="0" err="1" smtClean="0"/>
              <a:t>were</a:t>
            </a:r>
            <a:r>
              <a:rPr lang="fr-FR" sz="2000" dirty="0" smtClean="0"/>
              <a:t> </a:t>
            </a:r>
            <a:r>
              <a:rPr lang="fr-FR" sz="2000" dirty="0" err="1" smtClean="0"/>
              <a:t>performed</a:t>
            </a:r>
            <a:r>
              <a:rPr lang="fr-FR" sz="2000" dirty="0" smtClean="0"/>
              <a:t> </a:t>
            </a:r>
            <a:r>
              <a:rPr lang="fr-FR" sz="2000" dirty="0" err="1" smtClean="0"/>
              <a:t>after</a:t>
            </a:r>
            <a:r>
              <a:rPr lang="fr-FR" sz="2000" dirty="0" smtClean="0"/>
              <a:t> the first 2 cold box tests of CRP1</a:t>
            </a:r>
            <a:endParaRPr lang="en-GB" sz="2000" dirty="0"/>
          </a:p>
        </p:txBody>
      </p:sp>
      <p:sp>
        <p:nvSpPr>
          <p:cNvPr id="6" name="TextBox 5"/>
          <p:cNvSpPr txBox="1"/>
          <p:nvPr/>
        </p:nvSpPr>
        <p:spPr>
          <a:xfrm>
            <a:off x="1219859" y="1887818"/>
            <a:ext cx="5949577" cy="707886"/>
          </a:xfrm>
          <a:prstGeom prst="rect">
            <a:avLst/>
          </a:prstGeom>
          <a:noFill/>
        </p:spPr>
        <p:txBody>
          <a:bodyPr wrap="none" rtlCol="0">
            <a:spAutoFit/>
          </a:bodyPr>
          <a:lstStyle/>
          <a:p>
            <a:pPr marL="285750" indent="-285750">
              <a:buFont typeface="Wingdings" panose="05000000000000000000" pitchFamily="2" charset="2"/>
              <a:buChar char="Ø"/>
            </a:pPr>
            <a:r>
              <a:rPr lang="fr-FR" sz="2000" dirty="0" smtClean="0"/>
              <a:t>The </a:t>
            </a:r>
            <a:r>
              <a:rPr lang="fr-FR" sz="2000" dirty="0" err="1" smtClean="0"/>
              <a:t>grid</a:t>
            </a:r>
            <a:r>
              <a:rPr lang="fr-FR" sz="2000" dirty="0"/>
              <a:t> </a:t>
            </a:r>
            <a:r>
              <a:rPr lang="fr-FR" sz="2000" dirty="0" smtClean="0"/>
              <a:t>tension and HV </a:t>
            </a:r>
            <a:r>
              <a:rPr lang="fr-FR" sz="2000" dirty="0" err="1" smtClean="0"/>
              <a:t>connection</a:t>
            </a:r>
            <a:endParaRPr lang="fr-FR" sz="2000" dirty="0" smtClean="0"/>
          </a:p>
          <a:p>
            <a:pPr marL="285750" indent="-285750">
              <a:buFont typeface="Wingdings" panose="05000000000000000000" pitchFamily="2" charset="2"/>
              <a:buChar char="Ø"/>
            </a:pPr>
            <a:r>
              <a:rPr lang="fr-FR" sz="2000" dirty="0" smtClean="0"/>
              <a:t>The HV distribution to the LEM top and </a:t>
            </a:r>
            <a:r>
              <a:rPr lang="fr-FR" sz="2000" dirty="0" err="1" smtClean="0"/>
              <a:t>bottom</a:t>
            </a:r>
            <a:r>
              <a:rPr lang="fr-FR" sz="2000" dirty="0" smtClean="0"/>
              <a:t> layer</a:t>
            </a:r>
            <a:endParaRPr lang="en-GB" sz="2000" dirty="0"/>
          </a:p>
        </p:txBody>
      </p:sp>
      <p:sp>
        <p:nvSpPr>
          <p:cNvPr id="8" name="TextBox 7"/>
          <p:cNvSpPr txBox="1"/>
          <p:nvPr/>
        </p:nvSpPr>
        <p:spPr>
          <a:xfrm>
            <a:off x="139248" y="3233053"/>
            <a:ext cx="11670815" cy="707886"/>
          </a:xfrm>
          <a:prstGeom prst="rect">
            <a:avLst/>
          </a:prstGeom>
          <a:noFill/>
        </p:spPr>
        <p:txBody>
          <a:bodyPr wrap="square" rtlCol="0">
            <a:spAutoFit/>
          </a:bodyPr>
          <a:lstStyle/>
          <a:p>
            <a:r>
              <a:rPr lang="fr-FR" sz="2000" dirty="0" smtClean="0"/>
              <a:t>HV </a:t>
            </a:r>
            <a:r>
              <a:rPr lang="fr-FR" sz="2000" dirty="0" err="1" smtClean="0"/>
              <a:t>operation</a:t>
            </a:r>
            <a:r>
              <a:rPr lang="fr-FR" sz="2000" dirty="0" smtClean="0"/>
              <a:t> and operating points of the </a:t>
            </a:r>
            <a:r>
              <a:rPr lang="fr-FR" sz="2000" dirty="0" err="1" smtClean="0"/>
              <a:t>LEMs</a:t>
            </a:r>
            <a:r>
              <a:rPr lang="fr-FR" sz="2000" dirty="0" smtClean="0"/>
              <a:t>  </a:t>
            </a:r>
          </a:p>
          <a:p>
            <a:r>
              <a:rPr lang="fr-FR" sz="2000" dirty="0" smtClean="0"/>
              <a:t>=&gt; 2 interventions </a:t>
            </a:r>
            <a:r>
              <a:rPr lang="fr-FR" sz="2000" dirty="0" err="1" smtClean="0"/>
              <a:t>needed</a:t>
            </a:r>
            <a:r>
              <a:rPr lang="fr-FR" sz="2000" dirty="0" smtClean="0"/>
              <a:t> </a:t>
            </a:r>
            <a:r>
              <a:rPr lang="fr-FR" sz="2000" dirty="0" err="1" smtClean="0"/>
              <a:t>after</a:t>
            </a:r>
            <a:r>
              <a:rPr lang="fr-FR" sz="2000" dirty="0" smtClean="0"/>
              <a:t> the last cold box tests of CRP1 and CRP2</a:t>
            </a:r>
            <a:endParaRPr lang="en-GB" sz="2000" dirty="0"/>
          </a:p>
        </p:txBody>
      </p:sp>
      <p:sp>
        <p:nvSpPr>
          <p:cNvPr id="9" name="TextBox 8"/>
          <p:cNvSpPr txBox="1"/>
          <p:nvPr/>
        </p:nvSpPr>
        <p:spPr>
          <a:xfrm>
            <a:off x="1219859" y="4044350"/>
            <a:ext cx="6376169" cy="707886"/>
          </a:xfrm>
          <a:prstGeom prst="rect">
            <a:avLst/>
          </a:prstGeom>
          <a:noFill/>
        </p:spPr>
        <p:txBody>
          <a:bodyPr wrap="none" rtlCol="0">
            <a:spAutoFit/>
          </a:bodyPr>
          <a:lstStyle/>
          <a:p>
            <a:pPr marL="285750" indent="-285750">
              <a:buFont typeface="Wingdings" panose="05000000000000000000" pitchFamily="2" charset="2"/>
              <a:buChar char="Ø"/>
            </a:pPr>
            <a:r>
              <a:rPr lang="fr-FR" sz="2000" dirty="0" smtClean="0"/>
              <a:t>CRP1: 4 </a:t>
            </a:r>
            <a:r>
              <a:rPr lang="fr-FR" sz="2000" dirty="0" err="1" smtClean="0"/>
              <a:t>LEMs</a:t>
            </a:r>
            <a:r>
              <a:rPr lang="fr-FR" sz="2000" dirty="0" smtClean="0"/>
              <a:t> </a:t>
            </a:r>
            <a:r>
              <a:rPr lang="fr-FR" sz="2000" dirty="0" err="1" smtClean="0"/>
              <a:t>showed</a:t>
            </a:r>
            <a:r>
              <a:rPr lang="fr-FR" sz="2000" dirty="0" smtClean="0"/>
              <a:t> a </a:t>
            </a:r>
            <a:r>
              <a:rPr lang="fr-FR" sz="2000" dirty="0" err="1" smtClean="0"/>
              <a:t>problem</a:t>
            </a:r>
            <a:r>
              <a:rPr lang="fr-FR" sz="2000" dirty="0" smtClean="0"/>
              <a:t> =&gt; </a:t>
            </a:r>
            <a:r>
              <a:rPr lang="fr-FR" sz="2000" dirty="0" err="1" smtClean="0"/>
              <a:t>had</a:t>
            </a:r>
            <a:r>
              <a:rPr lang="fr-FR" sz="2000" dirty="0" smtClean="0"/>
              <a:t> to </a:t>
            </a:r>
            <a:r>
              <a:rPr lang="fr-FR" sz="2000" dirty="0" err="1" smtClean="0"/>
              <a:t>remove</a:t>
            </a:r>
            <a:r>
              <a:rPr lang="fr-FR" sz="2000" dirty="0" smtClean="0"/>
              <a:t> </a:t>
            </a:r>
            <a:r>
              <a:rPr lang="fr-FR" sz="2000" dirty="0" err="1" smtClean="0"/>
              <a:t>them</a:t>
            </a:r>
            <a:endParaRPr lang="fr-FR" sz="2000" dirty="0" smtClean="0"/>
          </a:p>
          <a:p>
            <a:pPr marL="285750" indent="-285750">
              <a:buFont typeface="Wingdings" panose="05000000000000000000" pitchFamily="2" charset="2"/>
              <a:buChar char="Ø"/>
            </a:pPr>
            <a:r>
              <a:rPr lang="fr-FR" sz="2000" dirty="0" smtClean="0"/>
              <a:t>CRP2: 1 LEM </a:t>
            </a:r>
            <a:r>
              <a:rPr lang="fr-FR" sz="2000" dirty="0" err="1"/>
              <a:t>showed</a:t>
            </a:r>
            <a:r>
              <a:rPr lang="fr-FR" sz="2000" dirty="0"/>
              <a:t> a </a:t>
            </a:r>
            <a:r>
              <a:rPr lang="fr-FR" sz="2000" dirty="0" err="1"/>
              <a:t>problem</a:t>
            </a:r>
            <a:r>
              <a:rPr lang="fr-FR" sz="2000" dirty="0"/>
              <a:t> =&gt; </a:t>
            </a:r>
            <a:r>
              <a:rPr lang="fr-FR" sz="2000" dirty="0" err="1"/>
              <a:t>had</a:t>
            </a:r>
            <a:r>
              <a:rPr lang="fr-FR" sz="2000" dirty="0"/>
              <a:t> to </a:t>
            </a:r>
            <a:r>
              <a:rPr lang="fr-FR" sz="2000" dirty="0" err="1"/>
              <a:t>remove</a:t>
            </a:r>
            <a:r>
              <a:rPr lang="fr-FR" sz="2000" dirty="0"/>
              <a:t> </a:t>
            </a:r>
            <a:r>
              <a:rPr lang="fr-FR" sz="2000" dirty="0" err="1" smtClean="0"/>
              <a:t>them</a:t>
            </a:r>
            <a:endParaRPr lang="fr-FR" sz="2000" dirty="0"/>
          </a:p>
        </p:txBody>
      </p:sp>
      <p:sp>
        <p:nvSpPr>
          <p:cNvPr id="10" name="TextBox 9"/>
          <p:cNvSpPr txBox="1"/>
          <p:nvPr/>
        </p:nvSpPr>
        <p:spPr>
          <a:xfrm>
            <a:off x="109362" y="752464"/>
            <a:ext cx="4085286" cy="461665"/>
          </a:xfrm>
          <a:prstGeom prst="rect">
            <a:avLst/>
          </a:prstGeom>
          <a:noFill/>
          <a:ln>
            <a:solidFill>
              <a:srgbClr val="C00000"/>
            </a:solidFill>
          </a:ln>
        </p:spPr>
        <p:txBody>
          <a:bodyPr wrap="none" rtlCol="0">
            <a:spAutoFit/>
          </a:bodyPr>
          <a:lstStyle/>
          <a:p>
            <a:r>
              <a:rPr lang="fr-FR" sz="2400" dirty="0" err="1" smtClean="0">
                <a:solidFill>
                  <a:schemeClr val="tx2"/>
                </a:solidFill>
              </a:rPr>
              <a:t>Lessons</a:t>
            </a:r>
            <a:r>
              <a:rPr lang="fr-FR" sz="2400" dirty="0" smtClean="0">
                <a:solidFill>
                  <a:schemeClr val="tx2"/>
                </a:solidFill>
              </a:rPr>
              <a:t> </a:t>
            </a:r>
            <a:r>
              <a:rPr lang="fr-FR" sz="2400" dirty="0" err="1" smtClean="0">
                <a:solidFill>
                  <a:schemeClr val="tx2"/>
                </a:solidFill>
              </a:rPr>
              <a:t>from</a:t>
            </a:r>
            <a:r>
              <a:rPr lang="fr-FR" sz="2400" dirty="0" smtClean="0">
                <a:solidFill>
                  <a:schemeClr val="tx2"/>
                </a:solidFill>
              </a:rPr>
              <a:t> the cold box tests</a:t>
            </a:r>
            <a:endParaRPr lang="en-GB" sz="2400" dirty="0">
              <a:solidFill>
                <a:schemeClr val="tx2"/>
              </a:solidFill>
            </a:endParaRPr>
          </a:p>
        </p:txBody>
      </p:sp>
      <p:sp>
        <p:nvSpPr>
          <p:cNvPr id="11" name="TextBox 10"/>
          <p:cNvSpPr txBox="1"/>
          <p:nvPr/>
        </p:nvSpPr>
        <p:spPr>
          <a:xfrm>
            <a:off x="8386552" y="3240819"/>
            <a:ext cx="2372444" cy="369332"/>
          </a:xfrm>
          <a:prstGeom prst="rect">
            <a:avLst/>
          </a:prstGeom>
          <a:noFill/>
        </p:spPr>
        <p:txBody>
          <a:bodyPr wrap="none" rtlCol="0">
            <a:spAutoFit/>
          </a:bodyPr>
          <a:lstStyle/>
          <a:p>
            <a:r>
              <a:rPr lang="fr-FR" dirty="0" smtClean="0"/>
              <a:t>(</a:t>
            </a:r>
            <a:r>
              <a:rPr lang="fr-FR" dirty="0" err="1" smtClean="0"/>
              <a:t>cf</a:t>
            </a:r>
            <a:r>
              <a:rPr lang="fr-FR" dirty="0" smtClean="0"/>
              <a:t>: E. </a:t>
            </a:r>
            <a:r>
              <a:rPr lang="fr-FR" dirty="0" err="1" smtClean="0"/>
              <a:t>Mazzucato’s</a:t>
            </a:r>
            <a:r>
              <a:rPr lang="fr-FR" dirty="0" smtClean="0"/>
              <a:t> talk)</a:t>
            </a:r>
            <a:endParaRPr lang="en-GB" dirty="0"/>
          </a:p>
        </p:txBody>
      </p:sp>
    </p:spTree>
    <p:extLst>
      <p:ext uri="{BB962C8B-B14F-4D97-AF65-F5344CB8AC3E}">
        <p14:creationId xmlns:p14="http://schemas.microsoft.com/office/powerpoint/2010/main" val="2897654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980657" y="351492"/>
            <a:ext cx="3602553" cy="2371627"/>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A7C56F-D451-4050-AFE5-93E091DF142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12/6/2018</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Footer Placeholder 9"/>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D. Duchesneau / ProtoDUNE-DP status</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8CBFA-E340-4861-8CC4-17B96520FA5D}" type="slidenum">
              <a:rPr kumimoji="0" lang="en-GB"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898989"/>
              </a:solidFill>
              <a:effectLst/>
              <a:uLnTx/>
              <a:uFillTx/>
              <a:latin typeface="Calibri"/>
              <a:ea typeface="+mn-ea"/>
              <a:cs typeface="+mn-cs"/>
            </a:endParaRPr>
          </a:p>
        </p:txBody>
      </p:sp>
      <p:sp>
        <p:nvSpPr>
          <p:cNvPr id="4" name="Rectangle 3"/>
          <p:cNvSpPr/>
          <p:nvPr/>
        </p:nvSpPr>
        <p:spPr>
          <a:xfrm>
            <a:off x="286328" y="3661253"/>
            <a:ext cx="7051253" cy="1569660"/>
          </a:xfrm>
          <a:prstGeom prst="rect">
            <a:avLst/>
          </a:prstGeom>
          <a:ln>
            <a:solidFill>
              <a:schemeClr val="accent5"/>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Second modification </a:t>
            </a:r>
            <a:r>
              <a:rPr kumimoji="0" lang="en-GB" sz="1600" b="0" i="0" u="none" strike="noStrike" kern="1200" cap="none" spc="0" normalizeH="0" baseline="0" noProof="0" dirty="0">
                <a:ln>
                  <a:noFill/>
                </a:ln>
                <a:solidFill>
                  <a:prstClr val="black"/>
                </a:solidFill>
                <a:effectLst/>
                <a:uLnTx/>
                <a:uFillTx/>
                <a:latin typeface="Calibri"/>
                <a:ea typeface="+mn-ea"/>
                <a:cs typeface="+mn-cs"/>
              </a:rPr>
              <a:t>on the LEM </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top </a:t>
            </a:r>
            <a:r>
              <a:rPr kumimoji="0" lang="en-GB" sz="1600" b="0" i="0" u="none" strike="noStrike" kern="1200" cap="none" spc="0" normalizeH="0" baseline="0" noProof="0" dirty="0">
                <a:ln>
                  <a:noFill/>
                </a:ln>
                <a:solidFill>
                  <a:prstClr val="black"/>
                </a:solidFill>
                <a:effectLst/>
                <a:uLnTx/>
                <a:uFillTx/>
                <a:latin typeface="Calibri"/>
                <a:ea typeface="+mn-ea"/>
                <a:cs typeface="+mn-cs"/>
              </a:rPr>
              <a:t>distribution box (DB) </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done in Sept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a </a:t>
            </a:r>
            <a:r>
              <a:rPr kumimoji="0" lang="en-GB" sz="1600" b="0" i="0" u="none" strike="noStrike" kern="1200" cap="none" spc="0" normalizeH="0" baseline="0" noProof="0" dirty="0">
                <a:ln>
                  <a:noFill/>
                </a:ln>
                <a:solidFill>
                  <a:prstClr val="black"/>
                </a:solidFill>
                <a:effectLst/>
                <a:uLnTx/>
                <a:uFillTx/>
                <a:latin typeface="Calibri"/>
                <a:ea typeface="+mn-ea"/>
                <a:cs typeface="+mn-cs"/>
              </a:rPr>
              <a:t>few channels have lost the contact within the distribution box. This has been traced back, </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600" b="0" i="0" u="none" strike="noStrike" kern="1200" cap="none" spc="0" normalizeH="0" baseline="0" noProof="0" dirty="0">
                <a:ln>
                  <a:noFill/>
                </a:ln>
                <a:solidFill>
                  <a:prstClr val="black"/>
                </a:solidFill>
                <a:effectLst/>
                <a:uLnTx/>
                <a:uFillTx/>
                <a:latin typeface="Calibri"/>
                <a:ea typeface="+mn-ea"/>
                <a:cs typeface="+mn-cs"/>
              </a:rPr>
              <a:t>after a deep investigation, to  a failure of the resistor which is embedded completely </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in </a:t>
            </a:r>
            <a:r>
              <a:rPr kumimoji="0" lang="en-GB" sz="1600" b="0" i="0" u="none" strike="noStrike" kern="1200" cap="none" spc="0" normalizeH="0" baseline="0" noProof="0" dirty="0" err="1" smtClean="0">
                <a:ln>
                  <a:noFill/>
                </a:ln>
                <a:solidFill>
                  <a:prstClr val="black"/>
                </a:solidFill>
                <a:effectLst/>
                <a:uLnTx/>
                <a:uFillTx/>
                <a:latin typeface="Calibri"/>
                <a:ea typeface="+mn-ea"/>
                <a:cs typeface="+mn-cs"/>
              </a:rPr>
              <a:t>Arathane</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600" b="0" i="0" u="none" strike="noStrike" kern="1200" cap="none" spc="0" normalizeH="0" baseline="0" noProof="0" dirty="0">
                <a:ln>
                  <a:noFill/>
                </a:ln>
                <a:solidFill>
                  <a:prstClr val="black"/>
                </a:solidFill>
                <a:effectLst/>
                <a:uLnTx/>
                <a:uFillTx/>
                <a:latin typeface="Calibri"/>
                <a:ea typeface="+mn-ea"/>
                <a:cs typeface="+mn-cs"/>
              </a:rPr>
              <a:t>glue in the box and suffer from some differential thermal behaviour. This happened only on 1 or 2 </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channel per </a:t>
            </a:r>
            <a:r>
              <a:rPr kumimoji="0" lang="en-GB" sz="1600" b="0" i="0" u="none" strike="noStrike" kern="1200" cap="none" spc="0" normalizeH="0" baseline="0" noProof="0" dirty="0">
                <a:ln>
                  <a:noFill/>
                </a:ln>
                <a:solidFill>
                  <a:prstClr val="black"/>
                </a:solidFill>
                <a:effectLst/>
                <a:uLnTx/>
                <a:uFillTx/>
                <a:latin typeface="Calibri"/>
                <a:ea typeface="+mn-ea"/>
                <a:cs typeface="+mn-cs"/>
              </a:rPr>
              <a:t>box (each having 6</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a:t>
            </a:r>
          </a:p>
        </p:txBody>
      </p:sp>
      <p:sp>
        <p:nvSpPr>
          <p:cNvPr id="5" name="TextBox 4"/>
          <p:cNvSpPr txBox="1"/>
          <p:nvPr/>
        </p:nvSpPr>
        <p:spPr>
          <a:xfrm>
            <a:off x="332371" y="571662"/>
            <a:ext cx="3833229" cy="369332"/>
          </a:xfrm>
          <a:prstGeom prst="rect">
            <a:avLst/>
          </a:prstGeom>
          <a:no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smtClean="0">
                <a:ln>
                  <a:noFill/>
                </a:ln>
                <a:solidFill>
                  <a:srgbClr val="0070C0"/>
                </a:solidFill>
                <a:effectLst/>
                <a:uLnTx/>
                <a:uFillTx/>
                <a:latin typeface="Calibri"/>
                <a:ea typeface="+mn-ea"/>
                <a:cs typeface="+mn-cs"/>
              </a:rPr>
              <a:t>After</a:t>
            </a:r>
            <a:r>
              <a:rPr kumimoji="0" lang="fr-FR" sz="1800" b="0" i="0" u="none" strike="noStrike" kern="1200" cap="none" spc="0" normalizeH="0" baseline="0" noProof="0" dirty="0" smtClean="0">
                <a:ln>
                  <a:noFill/>
                </a:ln>
                <a:solidFill>
                  <a:srgbClr val="0070C0"/>
                </a:solidFill>
                <a:effectLst/>
                <a:uLnTx/>
                <a:uFillTx/>
                <a:latin typeface="Calibri"/>
                <a:ea typeface="+mn-ea"/>
                <a:cs typeface="+mn-cs"/>
              </a:rPr>
              <a:t> the</a:t>
            </a:r>
            <a:r>
              <a:rPr kumimoji="0" lang="fr-FR" sz="1800" b="0" i="0" u="none" strike="noStrike" kern="1200" cap="none" spc="0" normalizeH="0" noProof="0" dirty="0" smtClean="0">
                <a:ln>
                  <a:noFill/>
                </a:ln>
                <a:solidFill>
                  <a:srgbClr val="0070C0"/>
                </a:solidFill>
                <a:effectLst/>
                <a:uLnTx/>
                <a:uFillTx/>
                <a:latin typeface="Calibri"/>
                <a:ea typeface="+mn-ea"/>
                <a:cs typeface="+mn-cs"/>
              </a:rPr>
              <a:t> second cold box test of </a:t>
            </a:r>
            <a:r>
              <a:rPr kumimoji="0" lang="fr-FR" sz="1800" b="0" i="0" u="none" strike="noStrike" kern="1200" cap="none" spc="0" normalizeH="0" baseline="0" noProof="0" dirty="0" smtClean="0">
                <a:ln>
                  <a:noFill/>
                </a:ln>
                <a:solidFill>
                  <a:srgbClr val="0070C0"/>
                </a:solidFill>
                <a:effectLst/>
                <a:uLnTx/>
                <a:uFillTx/>
                <a:latin typeface="Calibri"/>
                <a:ea typeface="+mn-ea"/>
                <a:cs typeface="+mn-cs"/>
              </a:rPr>
              <a:t>CRP1:</a:t>
            </a:r>
            <a:endParaRPr kumimoji="0" lang="en-GB" sz="1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6" name="TextBox 5"/>
          <p:cNvSpPr txBox="1"/>
          <p:nvPr/>
        </p:nvSpPr>
        <p:spPr>
          <a:xfrm>
            <a:off x="63331" y="72252"/>
            <a:ext cx="46247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C00000"/>
                </a:solidFill>
                <a:effectLst/>
                <a:uLnTx/>
                <a:uFillTx/>
                <a:latin typeface="Calibri"/>
                <a:ea typeface="+mn-ea"/>
                <a:cs typeface="+mn-cs"/>
              </a:rPr>
              <a:t>Modifications of the HV distribution of the LEM</a:t>
            </a:r>
            <a:endParaRPr kumimoji="0" lang="en-GB" sz="1800" b="0" i="0" u="none" strike="noStrike" kern="1200" cap="none" spc="0" normalizeH="0" baseline="0" noProof="0" dirty="0">
              <a:ln>
                <a:noFill/>
              </a:ln>
              <a:solidFill>
                <a:srgbClr val="C00000"/>
              </a:solidFill>
              <a:effectLst/>
              <a:uLnTx/>
              <a:uFillTx/>
              <a:latin typeface="Calibri"/>
              <a:ea typeface="+mn-ea"/>
              <a:cs typeface="+mn-cs"/>
            </a:endParaRPr>
          </a:p>
        </p:txBody>
      </p:sp>
      <p:sp>
        <p:nvSpPr>
          <p:cNvPr id="7" name="Rectangle 6"/>
          <p:cNvSpPr/>
          <p:nvPr/>
        </p:nvSpPr>
        <p:spPr>
          <a:xfrm>
            <a:off x="286328" y="1095317"/>
            <a:ext cx="4260620"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0070C0"/>
                </a:solidFill>
                <a:effectLst/>
                <a:uLnTx/>
                <a:uFillTx/>
                <a:latin typeface="Calibri"/>
                <a:ea typeface="+mn-ea"/>
                <a:cs typeface="+mn-cs"/>
              </a:rPr>
              <a:t>Firs</a:t>
            </a:r>
            <a:r>
              <a:rPr kumimoji="0" lang="en-GB" sz="1600" b="0" i="0" u="none" strike="noStrike" kern="1200" cap="none" spc="0" normalizeH="0" noProof="0" dirty="0" smtClean="0">
                <a:ln>
                  <a:noFill/>
                </a:ln>
                <a:solidFill>
                  <a:srgbClr val="0070C0"/>
                </a:solidFill>
                <a:effectLst/>
                <a:uLnTx/>
                <a:uFillTx/>
                <a:latin typeface="Calibri"/>
                <a:ea typeface="+mn-ea"/>
                <a:cs typeface="+mn-cs"/>
              </a:rPr>
              <a:t> modification on </a:t>
            </a:r>
            <a:r>
              <a:rPr kumimoji="0" lang="en-GB" sz="1600" b="0" i="0" u="none" strike="noStrike" kern="1200" cap="none" spc="0" normalizeH="0" baseline="0" noProof="0" dirty="0" smtClean="0">
                <a:ln>
                  <a:noFill/>
                </a:ln>
                <a:solidFill>
                  <a:srgbClr val="0070C0"/>
                </a:solidFill>
                <a:effectLst/>
                <a:uLnTx/>
                <a:uFillTx/>
                <a:latin typeface="Calibri"/>
                <a:ea typeface="+mn-ea"/>
                <a:cs typeface="+mn-cs"/>
              </a:rPr>
              <a:t>the </a:t>
            </a:r>
            <a:r>
              <a:rPr kumimoji="0" lang="en-GB" sz="1600" b="0" i="0" u="none" strike="noStrike" kern="1200" cap="none" spc="0" normalizeH="0" baseline="0" noProof="0" dirty="0">
                <a:ln>
                  <a:noFill/>
                </a:ln>
                <a:solidFill>
                  <a:srgbClr val="0070C0"/>
                </a:solidFill>
                <a:effectLst/>
                <a:uLnTx/>
                <a:uFillTx/>
                <a:latin typeface="Calibri"/>
                <a:ea typeface="+mn-ea"/>
                <a:cs typeface="+mn-cs"/>
              </a:rPr>
              <a:t>HV distribution of the LEMs bottom </a:t>
            </a:r>
            <a:r>
              <a:rPr kumimoji="0" lang="en-GB" sz="1600" b="0" i="0" u="none" strike="noStrike" kern="1200" cap="none" spc="0" normalizeH="0" baseline="0" noProof="0" dirty="0">
                <a:ln>
                  <a:noFill/>
                </a:ln>
                <a:solidFill>
                  <a:prstClr val="black"/>
                </a:solidFill>
                <a:effectLst/>
                <a:uLnTx/>
                <a:uFillTx/>
                <a:latin typeface="Calibri"/>
                <a:ea typeface="+mn-ea"/>
                <a:cs typeface="+mn-cs"/>
              </a:rPr>
              <a:t>on the CRP1 in  order to  </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avoid any possible</a:t>
            </a:r>
            <a:r>
              <a:rPr kumimoji="0" lang="en-GB" sz="1600" b="0" i="0" u="none" strike="noStrike" kern="1200" cap="none" spc="0" normalizeH="0" noProof="0" dirty="0" smtClean="0">
                <a:ln>
                  <a:noFill/>
                </a:ln>
                <a:solidFill>
                  <a:prstClr val="black"/>
                </a:solidFill>
                <a:effectLst/>
                <a:uLnTx/>
                <a:uFillTx/>
                <a:latin typeface="Calibri"/>
                <a:ea typeface="+mn-ea"/>
                <a:cs typeface="+mn-cs"/>
              </a:rPr>
              <a:t> limitation due to sparking in the SHV connectors</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=&gt; distribution boxes have been removed during first week of September (3-5/09) and replaced them by 6m long HV cables going directly from LEM to outside of the cryostat</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8033"/>
          <a:stretch/>
        </p:blipFill>
        <p:spPr>
          <a:xfrm>
            <a:off x="8875744" y="320715"/>
            <a:ext cx="2922037" cy="2382951"/>
          </a:xfrm>
          <a:prstGeom prst="rect">
            <a:avLst/>
          </a:prstGeom>
        </p:spPr>
      </p:pic>
      <p:sp>
        <p:nvSpPr>
          <p:cNvPr id="9" name="TextBox 8"/>
          <p:cNvSpPr txBox="1"/>
          <p:nvPr/>
        </p:nvSpPr>
        <p:spPr>
          <a:xfrm>
            <a:off x="8875744" y="351492"/>
            <a:ext cx="2438996" cy="307777"/>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CRP1: new </a:t>
            </a:r>
            <a:r>
              <a:rPr kumimoji="0" lang="fr-FR"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bottom</a:t>
            </a: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LEM </a:t>
            </a:r>
            <a:r>
              <a:rPr kumimoji="0" lang="fr-FR"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cabling</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Arrow Connector 10"/>
          <p:cNvCxnSpPr/>
          <p:nvPr/>
        </p:nvCxnSpPr>
        <p:spPr>
          <a:xfrm>
            <a:off x="7741085" y="1774551"/>
            <a:ext cx="1938624" cy="1466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 4"/>
          <p:cNvPicPr>
            <a:picLocks noChangeAspect="1"/>
          </p:cNvPicPr>
          <p:nvPr/>
        </p:nvPicPr>
        <p:blipFill rotWithShape="1">
          <a:blip r:embed="rId5" cstate="print">
            <a:extLst>
              <a:ext uri="{28A0092B-C50C-407E-A947-70E740481C1C}">
                <a14:useLocalDpi xmlns:a14="http://schemas.microsoft.com/office/drawing/2010/main" val="0"/>
              </a:ext>
            </a:extLst>
          </a:blip>
          <a:srcRect l="44658" t="-3490" r="10750" b="17111"/>
          <a:stretch/>
        </p:blipFill>
        <p:spPr>
          <a:xfrm rot="17371066">
            <a:off x="7883274" y="3611036"/>
            <a:ext cx="986890" cy="1433782"/>
          </a:xfrm>
          <a:prstGeom prst="rect">
            <a:avLst/>
          </a:prstGeom>
        </p:spPr>
      </p:pic>
      <p:pic>
        <p:nvPicPr>
          <p:cNvPr id="13"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046315" y="3623323"/>
            <a:ext cx="1662048" cy="1246725"/>
          </a:xfrm>
          <a:prstGeom prst="rect">
            <a:avLst/>
          </a:prstGeom>
        </p:spPr>
      </p:pic>
      <p:sp>
        <p:nvSpPr>
          <p:cNvPr id="14" name="Right Arrow 13"/>
          <p:cNvSpPr/>
          <p:nvPr/>
        </p:nvSpPr>
        <p:spPr>
          <a:xfrm>
            <a:off x="9309149" y="4146877"/>
            <a:ext cx="645292" cy="3009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7536162" y="4673601"/>
            <a:ext cx="1921874" cy="4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536162" y="3559728"/>
            <a:ext cx="1921874" cy="4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430510" y="5562485"/>
            <a:ext cx="11222182" cy="646331"/>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smtClean="0">
                <a:ln>
                  <a:noFill/>
                </a:ln>
                <a:solidFill>
                  <a:prstClr val="black"/>
                </a:solidFill>
                <a:effectLst/>
                <a:uLnTx/>
                <a:uFillTx/>
                <a:latin typeface="Calibri"/>
              </a:rPr>
              <a:t>The CRP1 and</a:t>
            </a:r>
            <a:r>
              <a:rPr kumimoji="0" lang="en-GB" b="0" i="0" u="none" strike="noStrike" kern="1200" cap="none" spc="0" normalizeH="0" noProof="0" dirty="0" smtClean="0">
                <a:ln>
                  <a:noFill/>
                </a:ln>
                <a:solidFill>
                  <a:prstClr val="black"/>
                </a:solidFill>
                <a:effectLst/>
                <a:uLnTx/>
                <a:uFillTx/>
                <a:latin typeface="Calibri"/>
              </a:rPr>
              <a:t> CRP2 cold box tests in October and November </a:t>
            </a:r>
            <a:r>
              <a:rPr kumimoji="0" lang="en-GB" b="0" i="0" u="none" strike="noStrike" kern="1200" cap="none" spc="0" normalizeH="0" baseline="0" noProof="0" dirty="0" smtClean="0">
                <a:ln>
                  <a:noFill/>
                </a:ln>
                <a:solidFill>
                  <a:prstClr val="black"/>
                </a:solidFill>
                <a:effectLst/>
                <a:uLnTx/>
                <a:uFillTx/>
                <a:latin typeface="Calibri"/>
              </a:rPr>
              <a:t>ran with those modifications</a:t>
            </a:r>
            <a:r>
              <a:rPr lang="en-GB" dirty="0" smtClean="0">
                <a:solidFill>
                  <a:prstClr val="black"/>
                </a:solidFill>
                <a:latin typeface="Calibri"/>
              </a:rPr>
              <a:t>: no problem was seen with this new design </a:t>
            </a:r>
          </a:p>
        </p:txBody>
      </p:sp>
      <p:sp>
        <p:nvSpPr>
          <p:cNvPr id="19" name="Rectangle 18"/>
          <p:cNvSpPr/>
          <p:nvPr/>
        </p:nvSpPr>
        <p:spPr>
          <a:xfrm>
            <a:off x="7536163" y="4909094"/>
            <a:ext cx="4406236" cy="369332"/>
          </a:xfrm>
          <a:prstGeom prst="rect">
            <a:avLst/>
          </a:prstGeom>
        </p:spPr>
        <p:txBody>
          <a:bodyPr wrap="square">
            <a:spAutoFit/>
          </a:bodyPr>
          <a:lstStyle/>
          <a:p>
            <a:r>
              <a:rPr lang="en-GB" dirty="0" smtClean="0">
                <a:solidFill>
                  <a:prstClr val="black"/>
                </a:solidFill>
              </a:rPr>
              <a:t>new </a:t>
            </a:r>
            <a:r>
              <a:rPr lang="en-GB" dirty="0">
                <a:solidFill>
                  <a:prstClr val="black"/>
                </a:solidFill>
              </a:rPr>
              <a:t>PCB </a:t>
            </a:r>
            <a:r>
              <a:rPr lang="en-GB" dirty="0" smtClean="0">
                <a:solidFill>
                  <a:prstClr val="black"/>
                </a:solidFill>
              </a:rPr>
              <a:t>boards without </a:t>
            </a:r>
            <a:r>
              <a:rPr lang="en-GB" dirty="0">
                <a:solidFill>
                  <a:prstClr val="black"/>
                </a:solidFill>
              </a:rPr>
              <a:t>the use of </a:t>
            </a:r>
            <a:r>
              <a:rPr lang="en-GB" dirty="0" err="1" smtClean="0">
                <a:solidFill>
                  <a:prstClr val="black"/>
                </a:solidFill>
              </a:rPr>
              <a:t>Arathane</a:t>
            </a:r>
            <a:endParaRPr lang="en-GB" dirty="0"/>
          </a:p>
        </p:txBody>
      </p:sp>
    </p:spTree>
    <p:extLst>
      <p:ext uri="{BB962C8B-B14F-4D97-AF65-F5344CB8AC3E}">
        <p14:creationId xmlns:p14="http://schemas.microsoft.com/office/powerpoint/2010/main" val="2473760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921" y="1469596"/>
            <a:ext cx="4107150" cy="3080363"/>
          </a:xfrm>
          <a:prstGeom prst="rect">
            <a:avLst/>
          </a:prstGeom>
        </p:spPr>
      </p:pic>
      <p:sp>
        <p:nvSpPr>
          <p:cNvPr id="2" name="TextBox 1"/>
          <p:cNvSpPr txBox="1"/>
          <p:nvPr/>
        </p:nvSpPr>
        <p:spPr>
          <a:xfrm>
            <a:off x="214312" y="111086"/>
            <a:ext cx="4203074" cy="461665"/>
          </a:xfrm>
          <a:prstGeom prst="rect">
            <a:avLst/>
          </a:prstGeom>
          <a:noFill/>
          <a:ln>
            <a:solidFill>
              <a:srgbClr val="C00000"/>
            </a:solidFill>
          </a:ln>
        </p:spPr>
        <p:txBody>
          <a:bodyPr wrap="none" rtlCol="0">
            <a:spAutoFit/>
          </a:bodyPr>
          <a:lstStyle/>
          <a:p>
            <a:r>
              <a:rPr lang="fr-FR" sz="2400" dirty="0" smtClean="0">
                <a:solidFill>
                  <a:srgbClr val="0070C0"/>
                </a:solidFill>
              </a:rPr>
              <a:t>HV distribution for LEM and </a:t>
            </a:r>
            <a:r>
              <a:rPr lang="fr-FR" sz="2400" dirty="0" err="1" smtClean="0">
                <a:solidFill>
                  <a:srgbClr val="0070C0"/>
                </a:solidFill>
              </a:rPr>
              <a:t>grid</a:t>
            </a:r>
            <a:endParaRPr lang="en-GB" sz="2400" dirty="0">
              <a:solidFill>
                <a:srgbClr val="0070C0"/>
              </a:solidFill>
            </a:endParaRPr>
          </a:p>
        </p:txBody>
      </p:sp>
      <p:sp>
        <p:nvSpPr>
          <p:cNvPr id="3" name="TextBox 2"/>
          <p:cNvSpPr txBox="1"/>
          <p:nvPr/>
        </p:nvSpPr>
        <p:spPr>
          <a:xfrm>
            <a:off x="4556397" y="124331"/>
            <a:ext cx="4830490" cy="400110"/>
          </a:xfrm>
          <a:prstGeom prst="rect">
            <a:avLst/>
          </a:prstGeom>
          <a:noFill/>
        </p:spPr>
        <p:txBody>
          <a:bodyPr wrap="none" rtlCol="0">
            <a:spAutoFit/>
          </a:bodyPr>
          <a:lstStyle/>
          <a:p>
            <a:r>
              <a:rPr lang="fr-FR" sz="2000" dirty="0" smtClean="0">
                <a:solidFill>
                  <a:srgbClr val="0070C0"/>
                </a:solidFill>
              </a:rPr>
              <a:t>For tests of CRP1 and CRP2 </a:t>
            </a:r>
            <a:r>
              <a:rPr lang="fr-FR" sz="2000" dirty="0" err="1" smtClean="0">
                <a:solidFill>
                  <a:srgbClr val="0070C0"/>
                </a:solidFill>
              </a:rPr>
              <a:t>after</a:t>
            </a:r>
            <a:r>
              <a:rPr lang="fr-FR" sz="2000" dirty="0" smtClean="0">
                <a:solidFill>
                  <a:srgbClr val="0070C0"/>
                </a:solidFill>
              </a:rPr>
              <a:t> </a:t>
            </a:r>
            <a:r>
              <a:rPr lang="fr-FR" sz="2000" dirty="0" err="1" smtClean="0">
                <a:solidFill>
                  <a:srgbClr val="0070C0"/>
                </a:solidFill>
              </a:rPr>
              <a:t>September</a:t>
            </a:r>
            <a:r>
              <a:rPr lang="fr-FR" sz="2000" dirty="0" smtClean="0">
                <a:solidFill>
                  <a:srgbClr val="0070C0"/>
                </a:solidFill>
              </a:rPr>
              <a:t>:</a:t>
            </a:r>
            <a:endParaRPr lang="en-GB" sz="2000" dirty="0">
              <a:solidFill>
                <a:srgbClr val="0070C0"/>
              </a:solidFill>
            </a:endParaRPr>
          </a:p>
        </p:txBody>
      </p:sp>
      <p:sp>
        <p:nvSpPr>
          <p:cNvPr id="4" name="TextBox 3"/>
          <p:cNvSpPr txBox="1"/>
          <p:nvPr/>
        </p:nvSpPr>
        <p:spPr>
          <a:xfrm>
            <a:off x="308386" y="525358"/>
            <a:ext cx="9078501" cy="923330"/>
          </a:xfrm>
          <a:prstGeom prst="rect">
            <a:avLst/>
          </a:prstGeom>
          <a:noFill/>
        </p:spPr>
        <p:txBody>
          <a:bodyPr wrap="square" rtlCol="0">
            <a:spAutoFit/>
          </a:bodyPr>
          <a:lstStyle/>
          <a:p>
            <a:r>
              <a:rPr lang="fr-FR" dirty="0" err="1" smtClean="0"/>
              <a:t>Connect</a:t>
            </a:r>
            <a:r>
              <a:rPr lang="fr-FR" dirty="0" smtClean="0"/>
              <a:t> </a:t>
            </a:r>
            <a:r>
              <a:rPr lang="fr-FR" dirty="0" err="1" smtClean="0"/>
              <a:t>directly</a:t>
            </a:r>
            <a:r>
              <a:rPr lang="fr-FR" dirty="0" smtClean="0"/>
              <a:t> the </a:t>
            </a:r>
            <a:r>
              <a:rPr lang="fr-FR" dirty="0" err="1" smtClean="0"/>
              <a:t>cables</a:t>
            </a:r>
            <a:r>
              <a:rPr lang="fr-FR" dirty="0" smtClean="0"/>
              <a:t> </a:t>
            </a:r>
            <a:r>
              <a:rPr lang="fr-FR" dirty="0" err="1" smtClean="0"/>
              <a:t>from</a:t>
            </a:r>
            <a:r>
              <a:rPr lang="fr-FR" dirty="0" smtClean="0"/>
              <a:t> the </a:t>
            </a:r>
            <a:r>
              <a:rPr lang="fr-FR" dirty="0" err="1" smtClean="0"/>
              <a:t>LEMs</a:t>
            </a:r>
            <a:r>
              <a:rPr lang="fr-FR" dirty="0" smtClean="0"/>
              <a:t>  </a:t>
            </a:r>
            <a:r>
              <a:rPr lang="fr-FR" dirty="0" err="1" smtClean="0"/>
              <a:t>outside</a:t>
            </a:r>
            <a:r>
              <a:rPr lang="fr-FR" dirty="0" smtClean="0"/>
              <a:t> the box</a:t>
            </a:r>
          </a:p>
          <a:p>
            <a:r>
              <a:rPr lang="fr-FR" dirty="0" smtClean="0"/>
              <a:t>=&gt; </a:t>
            </a:r>
            <a:r>
              <a:rPr lang="fr-FR" dirty="0" err="1" smtClean="0"/>
              <a:t>Cables</a:t>
            </a:r>
            <a:r>
              <a:rPr lang="fr-FR" dirty="0" smtClean="0"/>
              <a:t> </a:t>
            </a:r>
            <a:r>
              <a:rPr lang="fr-FR" dirty="0" err="1" smtClean="0"/>
              <a:t>pass</a:t>
            </a:r>
            <a:r>
              <a:rPr lang="fr-FR" dirty="0" smtClean="0"/>
              <a:t> </a:t>
            </a:r>
            <a:r>
              <a:rPr lang="fr-FR" dirty="0" err="1" smtClean="0"/>
              <a:t>through</a:t>
            </a:r>
            <a:r>
              <a:rPr lang="fr-FR" dirty="0" smtClean="0"/>
              <a:t> </a:t>
            </a:r>
            <a:r>
              <a:rPr lang="fr-FR" dirty="0" err="1" smtClean="0"/>
              <a:t>special</a:t>
            </a:r>
            <a:r>
              <a:rPr lang="fr-FR" dirty="0" smtClean="0"/>
              <a:t> </a:t>
            </a:r>
            <a:r>
              <a:rPr lang="fr-FR" dirty="0" err="1" smtClean="0"/>
              <a:t>flange</a:t>
            </a:r>
            <a:r>
              <a:rPr lang="fr-FR" dirty="0" smtClean="0"/>
              <a:t> </a:t>
            </a:r>
            <a:r>
              <a:rPr lang="fr-FR" dirty="0" err="1" smtClean="0"/>
              <a:t>with</a:t>
            </a:r>
            <a:r>
              <a:rPr lang="fr-FR" dirty="0" smtClean="0"/>
              <a:t> 36 </a:t>
            </a:r>
            <a:r>
              <a:rPr lang="fr-FR" dirty="0" err="1" smtClean="0"/>
              <a:t>cables</a:t>
            </a:r>
            <a:r>
              <a:rPr lang="fr-FR" dirty="0" smtClean="0"/>
              <a:t> for LEM bot, 6 </a:t>
            </a:r>
            <a:r>
              <a:rPr lang="fr-FR" dirty="0" err="1" smtClean="0"/>
              <a:t>cables</a:t>
            </a:r>
            <a:r>
              <a:rPr lang="fr-FR" dirty="0" smtClean="0"/>
              <a:t> for LEM top DB and 1 </a:t>
            </a:r>
            <a:r>
              <a:rPr lang="fr-FR" dirty="0" err="1" smtClean="0"/>
              <a:t>cable</a:t>
            </a:r>
            <a:r>
              <a:rPr lang="fr-FR" dirty="0" smtClean="0"/>
              <a:t> for </a:t>
            </a:r>
            <a:r>
              <a:rPr lang="fr-FR" dirty="0" err="1" smtClean="0"/>
              <a:t>grid</a:t>
            </a:r>
            <a:endParaRPr lang="en-GB"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6785" t="601" r="11503" b="-601"/>
          <a:stretch/>
        </p:blipFill>
        <p:spPr>
          <a:xfrm rot="5400000">
            <a:off x="9623775" y="71423"/>
            <a:ext cx="2200236" cy="2674011"/>
          </a:xfrm>
          <a:prstGeom prst="rect">
            <a:avLst/>
          </a:prstGeom>
        </p:spPr>
      </p:pic>
      <p:cxnSp>
        <p:nvCxnSpPr>
          <p:cNvPr id="9" name="Straight Arrow Connector 8"/>
          <p:cNvCxnSpPr/>
          <p:nvPr/>
        </p:nvCxnSpPr>
        <p:spPr>
          <a:xfrm>
            <a:off x="8172450" y="1557338"/>
            <a:ext cx="1600200" cy="1285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64969" y="2346421"/>
            <a:ext cx="3280746" cy="923330"/>
          </a:xfrm>
          <a:prstGeom prst="rect">
            <a:avLst/>
          </a:prstGeom>
          <a:noFill/>
        </p:spPr>
        <p:txBody>
          <a:bodyPr wrap="square" rtlCol="0">
            <a:spAutoFit/>
          </a:bodyPr>
          <a:lstStyle/>
          <a:p>
            <a:r>
              <a:rPr lang="fr-FR" dirty="0" smtClean="0"/>
              <a:t>The 36 </a:t>
            </a:r>
            <a:r>
              <a:rPr lang="fr-FR" dirty="0" err="1" smtClean="0"/>
              <a:t>cables</a:t>
            </a:r>
            <a:r>
              <a:rPr lang="fr-FR" dirty="0" smtClean="0"/>
              <a:t>  </a:t>
            </a:r>
            <a:r>
              <a:rPr lang="fr-FR" dirty="0" err="1" smtClean="0"/>
              <a:t>with</a:t>
            </a:r>
            <a:r>
              <a:rPr lang="fr-FR" dirty="0" smtClean="0"/>
              <a:t> SHV are </a:t>
            </a:r>
            <a:r>
              <a:rPr lang="fr-FR" dirty="0" err="1" smtClean="0"/>
              <a:t>connected</a:t>
            </a:r>
            <a:r>
              <a:rPr lang="fr-FR" dirty="0" smtClean="0"/>
              <a:t> to a distribution box </a:t>
            </a:r>
            <a:r>
              <a:rPr lang="fr-FR" dirty="0" err="1" smtClean="0"/>
              <a:t>with</a:t>
            </a:r>
            <a:r>
              <a:rPr lang="fr-FR" dirty="0" smtClean="0"/>
              <a:t> 1 output for 6 inputs </a:t>
            </a:r>
            <a:endParaRPr lang="en-GB" dirty="0"/>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8959" t="21042" r="4792" b="17083"/>
          <a:stretch/>
        </p:blipFill>
        <p:spPr>
          <a:xfrm>
            <a:off x="4993481" y="3723129"/>
            <a:ext cx="3729037" cy="226951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518594" y="3680313"/>
            <a:ext cx="3631643" cy="2723732"/>
          </a:xfrm>
          <a:prstGeom prst="rect">
            <a:avLst/>
          </a:prstGeom>
        </p:spPr>
      </p:pic>
      <p:sp>
        <p:nvSpPr>
          <p:cNvPr id="15" name="Down Arrow 14"/>
          <p:cNvSpPr/>
          <p:nvPr/>
        </p:nvSpPr>
        <p:spPr>
          <a:xfrm rot="10800000">
            <a:off x="10691674" y="2261874"/>
            <a:ext cx="420357" cy="13187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Elbow Connector 16"/>
          <p:cNvCxnSpPr/>
          <p:nvPr/>
        </p:nvCxnSpPr>
        <p:spPr>
          <a:xfrm rot="16200000" flipH="1">
            <a:off x="3684176" y="3698462"/>
            <a:ext cx="2255655" cy="2120325"/>
          </a:xfrm>
          <a:prstGeom prst="bentConnector3">
            <a:avLst>
              <a:gd name="adj1" fmla="val -1306"/>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93481" y="1330758"/>
            <a:ext cx="2658124" cy="923330"/>
          </a:xfrm>
          <a:prstGeom prst="rect">
            <a:avLst/>
          </a:prstGeom>
        </p:spPr>
        <p:txBody>
          <a:bodyPr wrap="square">
            <a:spAutoFit/>
          </a:bodyPr>
          <a:lstStyle/>
          <a:p>
            <a:r>
              <a:rPr lang="fr-FR" dirty="0"/>
              <a:t>The 36 </a:t>
            </a:r>
            <a:r>
              <a:rPr lang="fr-FR" dirty="0" err="1"/>
              <a:t>Bottom</a:t>
            </a:r>
            <a:r>
              <a:rPr lang="fr-FR" dirty="0"/>
              <a:t> LEM </a:t>
            </a:r>
            <a:r>
              <a:rPr lang="fr-FR" dirty="0" err="1"/>
              <a:t>cables</a:t>
            </a:r>
            <a:r>
              <a:rPr lang="fr-FR" dirty="0"/>
              <a:t> are </a:t>
            </a:r>
            <a:r>
              <a:rPr lang="fr-FR" dirty="0" err="1"/>
              <a:t>soldered</a:t>
            </a:r>
            <a:r>
              <a:rPr lang="fr-FR" dirty="0"/>
              <a:t> on 3 patch panels</a:t>
            </a:r>
          </a:p>
        </p:txBody>
      </p:sp>
      <p:cxnSp>
        <p:nvCxnSpPr>
          <p:cNvPr id="26" name="Straight Arrow Connector 25"/>
          <p:cNvCxnSpPr/>
          <p:nvPr/>
        </p:nvCxnSpPr>
        <p:spPr>
          <a:xfrm flipH="1">
            <a:off x="1953412" y="1800428"/>
            <a:ext cx="3047212" cy="5459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b="13178"/>
          <a:stretch/>
        </p:blipFill>
        <p:spPr>
          <a:xfrm>
            <a:off x="338628" y="4231184"/>
            <a:ext cx="3858518" cy="2512516"/>
          </a:xfrm>
          <a:prstGeom prst="rect">
            <a:avLst/>
          </a:prstGeom>
        </p:spPr>
      </p:pic>
      <p:sp>
        <p:nvSpPr>
          <p:cNvPr id="18" name="TextBox 17"/>
          <p:cNvSpPr txBox="1"/>
          <p:nvPr/>
        </p:nvSpPr>
        <p:spPr>
          <a:xfrm>
            <a:off x="73522" y="4233724"/>
            <a:ext cx="4583947" cy="369332"/>
          </a:xfrm>
          <a:prstGeom prst="rect">
            <a:avLst/>
          </a:prstGeom>
          <a:solidFill>
            <a:schemeClr val="bg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Power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supply</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crate</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used</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for the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LEMs</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and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grid</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6"/>
          <p:cNvSpPr>
            <a:spLocks noGrp="1"/>
          </p:cNvSpPr>
          <p:nvPr>
            <p:ph type="ftr" sz="quarter" idx="11"/>
          </p:nvPr>
        </p:nvSpPr>
        <p:spPr/>
        <p:txBody>
          <a:bodyPr/>
          <a:lstStyle/>
          <a:p>
            <a:r>
              <a:rPr lang="en-GB" smtClean="0"/>
              <a:t>D. Duchesneau / LBNC review</a:t>
            </a:r>
            <a:endParaRPr lang="en-GB"/>
          </a:p>
        </p:txBody>
      </p:sp>
      <p:sp>
        <p:nvSpPr>
          <p:cNvPr id="8" name="Slide Number Placeholder 7"/>
          <p:cNvSpPr>
            <a:spLocks noGrp="1"/>
          </p:cNvSpPr>
          <p:nvPr>
            <p:ph type="sldNum" sz="quarter" idx="12"/>
          </p:nvPr>
        </p:nvSpPr>
        <p:spPr/>
        <p:txBody>
          <a:bodyPr/>
          <a:lstStyle/>
          <a:p>
            <a:fld id="{0D4F36D7-03EE-4B7E-8562-4D8A62749725}" type="slidenum">
              <a:rPr lang="en-GB" smtClean="0"/>
              <a:t>17</a:t>
            </a:fld>
            <a:endParaRPr lang="en-GB"/>
          </a:p>
        </p:txBody>
      </p:sp>
      <p:sp>
        <p:nvSpPr>
          <p:cNvPr id="5" name="Date Placeholder 4"/>
          <p:cNvSpPr>
            <a:spLocks noGrp="1"/>
          </p:cNvSpPr>
          <p:nvPr>
            <p:ph type="dt" sz="half" idx="10"/>
          </p:nvPr>
        </p:nvSpPr>
        <p:spPr/>
        <p:txBody>
          <a:bodyPr/>
          <a:lstStyle/>
          <a:p>
            <a:pPr>
              <a:defRPr/>
            </a:pPr>
            <a:r>
              <a:rPr lang="en-US" smtClean="0"/>
              <a:t>07/12/2018</a:t>
            </a:r>
            <a:endParaRPr lang="fr-FR" dirty="0"/>
          </a:p>
        </p:txBody>
      </p:sp>
      <p:sp>
        <p:nvSpPr>
          <p:cNvPr id="10" name="TextBox 9"/>
          <p:cNvSpPr txBox="1"/>
          <p:nvPr/>
        </p:nvSpPr>
        <p:spPr>
          <a:xfrm>
            <a:off x="4311480" y="6209736"/>
            <a:ext cx="2239074" cy="369332"/>
          </a:xfrm>
          <a:prstGeom prst="rect">
            <a:avLst/>
          </a:prstGeom>
          <a:noFill/>
        </p:spPr>
        <p:txBody>
          <a:bodyPr wrap="none" rtlCol="0">
            <a:spAutoFit/>
          </a:bodyPr>
          <a:lstStyle/>
          <a:p>
            <a:r>
              <a:rPr lang="fr-FR" dirty="0" smtClean="0"/>
              <a:t>(</a:t>
            </a:r>
            <a:r>
              <a:rPr lang="fr-FR" dirty="0" err="1" smtClean="0"/>
              <a:t>cf</a:t>
            </a:r>
            <a:r>
              <a:rPr lang="fr-FR" dirty="0" smtClean="0"/>
              <a:t>: E. </a:t>
            </a:r>
            <a:r>
              <a:rPr lang="fr-FR" dirty="0" err="1" smtClean="0"/>
              <a:t>Mazzucato</a:t>
            </a:r>
            <a:r>
              <a:rPr lang="fr-FR" dirty="0" smtClean="0"/>
              <a:t> talk)</a:t>
            </a:r>
            <a:endParaRPr lang="en-GB" dirty="0"/>
          </a:p>
        </p:txBody>
      </p:sp>
    </p:spTree>
    <p:extLst>
      <p:ext uri="{BB962C8B-B14F-4D97-AF65-F5344CB8AC3E}">
        <p14:creationId xmlns:p14="http://schemas.microsoft.com/office/powerpoint/2010/main" val="205004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545" y="467067"/>
            <a:ext cx="6800580" cy="400110"/>
          </a:xfrm>
          <a:prstGeom prst="rect">
            <a:avLst/>
          </a:prstGeom>
          <a:ln>
            <a:solidFill>
              <a:srgbClr val="FF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5B9BD5">
                    <a:lumMod val="75000"/>
                  </a:srgbClr>
                </a:solidFill>
                <a:effectLst/>
                <a:uLnTx/>
                <a:uFillTx/>
                <a:latin typeface="Calibri" panose="020F0502020204030204"/>
                <a:ea typeface="+mn-ea"/>
                <a:cs typeface="+mn-cs"/>
              </a:rPr>
              <a:t>Results of the first </a:t>
            </a:r>
            <a:r>
              <a:rPr kumimoji="0" lang="en-GB"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a:t>
            </a:r>
            <a:r>
              <a:rPr kumimoji="0" lang="en-GB" sz="2000" b="0" i="0" u="none" strike="noStrike" kern="1200" cap="none" spc="0" normalizeH="0" baseline="0" noProof="0" dirty="0" smtClean="0">
                <a:ln>
                  <a:noFill/>
                </a:ln>
                <a:solidFill>
                  <a:srgbClr val="5B9BD5">
                    <a:lumMod val="75000"/>
                  </a:srgbClr>
                </a:solidFill>
                <a:effectLst/>
                <a:uLnTx/>
                <a:uFillTx/>
                <a:latin typeface="Calibri" panose="020F0502020204030204"/>
                <a:ea typeface="+mn-ea"/>
                <a:cs typeface="+mn-cs"/>
              </a:rPr>
              <a:t>old box tests of the first CRP (22/06 – 9/07):</a:t>
            </a:r>
            <a:endParaRPr kumimoji="0" lang="en-GB"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3" name="Date Placeholder 2"/>
          <p:cNvSpPr>
            <a:spLocks noGrp="1"/>
          </p:cNvSpPr>
          <p:nvPr>
            <p:ph type="dt" sz="half" idx="10"/>
          </p:nvPr>
        </p:nvSpPr>
        <p:spPr/>
        <p:txBody>
          <a:bodyPr/>
          <a:lstStyle/>
          <a:p>
            <a:pPr>
              <a:defRPr/>
            </a:pPr>
            <a:r>
              <a:rPr lang="en-US" smtClean="0"/>
              <a:t>07/12/2018</a:t>
            </a:r>
            <a:endParaRPr lang="fr-FR"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 Duchesneau / LBNC review</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8CBFA-E340-4861-8CC4-17B96520FA5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TextBox 7"/>
          <p:cNvSpPr txBox="1"/>
          <p:nvPr/>
        </p:nvSpPr>
        <p:spPr>
          <a:xfrm>
            <a:off x="85619" y="948157"/>
            <a:ext cx="7814001" cy="923330"/>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smtClean="0">
                <a:ln>
                  <a:noFill/>
                </a:ln>
                <a:solidFill>
                  <a:schemeClr val="accent1"/>
                </a:solidFill>
                <a:effectLst/>
                <a:uLnTx/>
                <a:uFillTx/>
                <a:latin typeface="Calibri" panose="020F0502020204030204"/>
                <a:ea typeface="+mn-ea"/>
                <a:cs typeface="+mn-cs"/>
              </a:rPr>
              <a:t>HV tests of Grid: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smtClean="0">
                <a:ln>
                  <a:noFill/>
                </a:ln>
                <a:solidFill>
                  <a:schemeClr val="accent1"/>
                </a:solidFill>
                <a:effectLst/>
                <a:uLnTx/>
                <a:uFillTx/>
                <a:latin typeface="Calibri" panose="020F0502020204030204"/>
                <a:ea typeface="+mn-ea"/>
                <a:cs typeface="+mn-cs"/>
              </a:rPr>
              <a:t>Shorts were present with a few (6 to 8) LEMs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smtClean="0">
                <a:ln>
                  <a:noFill/>
                </a:ln>
                <a:solidFill>
                  <a:schemeClr val="accent1"/>
                </a:solidFill>
                <a:effectLst/>
                <a:uLnTx/>
                <a:uFillTx/>
                <a:latin typeface="Calibri" panose="020F0502020204030204"/>
                <a:ea typeface="+mn-ea"/>
                <a:cs typeface="+mn-cs"/>
              </a:rPr>
              <a:t>The maximum voltage was limited of the order of 2 kV  in nominal CRP position</a:t>
            </a:r>
            <a:endParaRPr kumimoji="0" lang="en-GB" sz="18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11" name="TextBox 10"/>
          <p:cNvSpPr txBox="1"/>
          <p:nvPr/>
        </p:nvSpPr>
        <p:spPr>
          <a:xfrm>
            <a:off x="112545" y="0"/>
            <a:ext cx="4662430" cy="461665"/>
          </a:xfrm>
          <a:prstGeom prst="rect">
            <a:avLst/>
          </a:prstGeom>
          <a:noFill/>
        </p:spPr>
        <p:txBody>
          <a:bodyPr wrap="none" rtlCol="0">
            <a:spAutoFit/>
          </a:bodyPr>
          <a:lstStyle/>
          <a:p>
            <a:r>
              <a:rPr lang="fr-FR" sz="2400" dirty="0" smtClean="0"/>
              <a:t>Extraction </a:t>
            </a:r>
            <a:r>
              <a:rPr lang="fr-FR" sz="2400" dirty="0" err="1" smtClean="0"/>
              <a:t>grid</a:t>
            </a:r>
            <a:r>
              <a:rPr lang="fr-FR" sz="2400" dirty="0" smtClean="0"/>
              <a:t> test and </a:t>
            </a:r>
            <a:r>
              <a:rPr lang="fr-FR" sz="2400" dirty="0" err="1" smtClean="0"/>
              <a:t>perfomance</a:t>
            </a:r>
            <a:endParaRPr lang="en-GB" sz="2400" dirty="0"/>
          </a:p>
        </p:txBody>
      </p:sp>
      <p:sp>
        <p:nvSpPr>
          <p:cNvPr id="40" name="TextBox 39"/>
          <p:cNvSpPr txBox="1"/>
          <p:nvPr/>
        </p:nvSpPr>
        <p:spPr>
          <a:xfrm>
            <a:off x="145592" y="2550403"/>
            <a:ext cx="433015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Add  1.5 mm spacers to increase the grid wire tension along the 4 sides of the CRP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 name="Picture 40"/>
          <p:cNvPicPr>
            <a:picLocks noChangeAspect="1"/>
          </p:cNvPicPr>
          <p:nvPr/>
        </p:nvPicPr>
        <p:blipFill rotWithShape="1">
          <a:blip r:embed="rId3" cstate="print">
            <a:extLst>
              <a:ext uri="{28A0092B-C50C-407E-A947-70E740481C1C}">
                <a14:useLocalDpi xmlns:a14="http://schemas.microsoft.com/office/drawing/2010/main" val="0"/>
              </a:ext>
            </a:extLst>
          </a:blip>
          <a:srcRect l="2593" t="25062" b="21358"/>
          <a:stretch/>
        </p:blipFill>
        <p:spPr>
          <a:xfrm rot="5400000">
            <a:off x="7361693" y="2307385"/>
            <a:ext cx="2284133" cy="942313"/>
          </a:xfrm>
          <a:prstGeom prst="rect">
            <a:avLst/>
          </a:prstGeom>
        </p:spPr>
      </p:pic>
      <p:sp>
        <p:nvSpPr>
          <p:cNvPr id="42" name="TextBox 41"/>
          <p:cNvSpPr txBox="1"/>
          <p:nvPr/>
        </p:nvSpPr>
        <p:spPr>
          <a:xfrm>
            <a:off x="9107899" y="2121080"/>
            <a:ext cx="170770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Spacers: 1 m long </a:t>
            </a:r>
            <a:r>
              <a:rPr kumimoji="0" lang="en-GB"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Vetronit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material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3" name="Picture 42"/>
          <p:cNvPicPr>
            <a:picLocks noChangeAspect="1"/>
          </p:cNvPicPr>
          <p:nvPr/>
        </p:nvPicPr>
        <p:blipFill rotWithShape="1">
          <a:blip r:embed="rId4" cstate="print">
            <a:extLst>
              <a:ext uri="{28A0092B-C50C-407E-A947-70E740481C1C}">
                <a14:useLocalDpi xmlns:a14="http://schemas.microsoft.com/office/drawing/2010/main" val="0"/>
              </a:ext>
            </a:extLst>
          </a:blip>
          <a:srcRect t="29259"/>
          <a:stretch/>
        </p:blipFill>
        <p:spPr>
          <a:xfrm>
            <a:off x="4236702" y="2241946"/>
            <a:ext cx="3254986" cy="1726951"/>
          </a:xfrm>
          <a:prstGeom prst="rect">
            <a:avLst/>
          </a:prstGeom>
        </p:spPr>
      </p:pic>
      <p:sp>
        <p:nvSpPr>
          <p:cNvPr id="44" name="TextBox 43"/>
          <p:cNvSpPr txBox="1"/>
          <p:nvPr/>
        </p:nvSpPr>
        <p:spPr>
          <a:xfrm>
            <a:off x="160665" y="3417950"/>
            <a:ext cx="40760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Net result: tension at warm went from 0.6 N to 2 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p:cNvSpPr txBox="1"/>
          <p:nvPr/>
        </p:nvSpPr>
        <p:spPr>
          <a:xfrm>
            <a:off x="145592" y="1829464"/>
            <a:ext cx="63083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4472C4">
                    <a:lumMod val="75000"/>
                  </a:srgbClr>
                </a:solidFill>
                <a:effectLst/>
                <a:uLnTx/>
                <a:uFillTx/>
                <a:latin typeface="Calibri" panose="020F0502020204030204"/>
                <a:ea typeface="+mn-ea"/>
                <a:cs typeface="+mn-cs"/>
              </a:rPr>
              <a:t>Modifications performed on CRP1 from 24/07 to 25/07 to :</a:t>
            </a:r>
            <a:endParaRPr kumimoji="0" lang="en-GB"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46" name="TextBox 45"/>
          <p:cNvSpPr txBox="1"/>
          <p:nvPr/>
        </p:nvSpPr>
        <p:spPr>
          <a:xfrm>
            <a:off x="112545" y="2161586"/>
            <a:ext cx="84474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C00000"/>
                </a:solidFill>
                <a:effectLst/>
                <a:uLnTx/>
                <a:uFillTx/>
                <a:latin typeface="Calibri" panose="020F0502020204030204"/>
                <a:ea typeface="+mn-ea"/>
                <a:cs typeface="+mn-cs"/>
              </a:rPr>
              <a:t>Increase the tension of the grid</a:t>
            </a:r>
          </a:p>
        </p:txBody>
      </p:sp>
      <p:cxnSp>
        <p:nvCxnSpPr>
          <p:cNvPr id="47" name="Straight Arrow Connector 46"/>
          <p:cNvCxnSpPr/>
          <p:nvPr/>
        </p:nvCxnSpPr>
        <p:spPr>
          <a:xfrm flipH="1">
            <a:off x="6893355" y="2689600"/>
            <a:ext cx="1394538" cy="2988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5"/>
          <a:stretch>
            <a:fillRect/>
          </a:stretch>
        </p:blipFill>
        <p:spPr>
          <a:xfrm>
            <a:off x="7899620" y="33771"/>
            <a:ext cx="4292380" cy="1911365"/>
          </a:xfrm>
          <a:prstGeom prst="rect">
            <a:avLst/>
          </a:prstGeom>
        </p:spPr>
      </p:pic>
      <p:cxnSp>
        <p:nvCxnSpPr>
          <p:cNvPr id="49" name="Straight Connector 48"/>
          <p:cNvCxnSpPr/>
          <p:nvPr/>
        </p:nvCxnSpPr>
        <p:spPr>
          <a:xfrm>
            <a:off x="239349" y="4064281"/>
            <a:ext cx="1212444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65880" y="4021203"/>
            <a:ext cx="24499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C00000"/>
                </a:solidFill>
                <a:effectLst/>
                <a:uLnTx/>
                <a:uFillTx/>
                <a:latin typeface="Calibri" panose="020F0502020204030204"/>
                <a:ea typeface="+mn-ea"/>
                <a:cs typeface="+mn-cs"/>
              </a:rPr>
              <a:t>HV connection to grid</a:t>
            </a:r>
            <a:endPar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51" name="Picture 50"/>
          <p:cNvPicPr>
            <a:picLocks noChangeAspect="1"/>
          </p:cNvPicPr>
          <p:nvPr/>
        </p:nvPicPr>
        <p:blipFill rotWithShape="1">
          <a:blip r:embed="rId6"/>
          <a:srcRect l="37012" t="53891" r="24254" b="3555"/>
          <a:stretch/>
        </p:blipFill>
        <p:spPr>
          <a:xfrm>
            <a:off x="4375479" y="4341012"/>
            <a:ext cx="1771065" cy="2019346"/>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1009" y="4398407"/>
            <a:ext cx="2642819" cy="1982114"/>
          </a:xfrm>
          <a:prstGeom prst="rect">
            <a:avLst/>
          </a:prstGeom>
        </p:spPr>
      </p:pic>
      <p:pic>
        <p:nvPicPr>
          <p:cNvPr id="53" name="Picture 52"/>
          <p:cNvPicPr>
            <a:picLocks noChangeAspect="1"/>
          </p:cNvPicPr>
          <p:nvPr/>
        </p:nvPicPr>
        <p:blipFill>
          <a:blip r:embed="rId8"/>
          <a:stretch>
            <a:fillRect/>
          </a:stretch>
        </p:blipFill>
        <p:spPr>
          <a:xfrm>
            <a:off x="298467" y="4367977"/>
            <a:ext cx="1841105" cy="2012544"/>
          </a:xfrm>
          <a:prstGeom prst="rect">
            <a:avLst/>
          </a:prstGeom>
        </p:spPr>
      </p:pic>
      <p:sp>
        <p:nvSpPr>
          <p:cNvPr id="54" name="Rectangle 53"/>
          <p:cNvSpPr/>
          <p:nvPr/>
        </p:nvSpPr>
        <p:spPr>
          <a:xfrm>
            <a:off x="2344736" y="4471986"/>
            <a:ext cx="1836650"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Remove the soldered HV cable to the grid connection and  the cable soldered on the main PCB plate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p:cNvSpPr/>
          <p:nvPr/>
        </p:nvSpPr>
        <p:spPr>
          <a:xfrm>
            <a:off x="6343776" y="4855522"/>
            <a:ext cx="2673984"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Replace the two by soldering an HV cable coming through the flange directly on the grid at the liquid level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6" name="Straight Arrow Connector 55"/>
          <p:cNvCxnSpPr/>
          <p:nvPr/>
        </p:nvCxnSpPr>
        <p:spPr>
          <a:xfrm flipH="1">
            <a:off x="1812942" y="5186072"/>
            <a:ext cx="582533" cy="1646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3939521" y="5750688"/>
            <a:ext cx="1248983" cy="5724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7806386" y="5845732"/>
            <a:ext cx="2578503" cy="3662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5940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07/12/2018</a:t>
            </a:r>
            <a:endParaRPr lang="fr-FR"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D. Duchesneau / LBNC review</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8CBFA-E340-4861-8CC4-17B96520FA5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p:cNvSpPr/>
          <p:nvPr/>
        </p:nvSpPr>
        <p:spPr>
          <a:xfrm>
            <a:off x="84484" y="376555"/>
            <a:ext cx="12192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smtClean="0">
                <a:ln>
                  <a:noFill/>
                </a:ln>
                <a:solidFill>
                  <a:prstClr val="black"/>
                </a:solidFill>
                <a:effectLst/>
                <a:uLnTx/>
                <a:uFillTx/>
                <a:latin typeface="Calibri" panose="020F0502020204030204"/>
                <a:ea typeface="+mn-ea"/>
                <a:cs typeface="+mn-cs"/>
              </a:rPr>
              <a:t>High Voltage tests: </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The 9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m2 </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CRP has been operated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the dual phase configuration with its entire system of 36 LEMs and  grid powered at High voltage for several cycles of liquid argon regulation (more than 10 hours</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138544" y="13232"/>
            <a:ext cx="6730945" cy="400110"/>
          </a:xfrm>
          <a:prstGeom prst="rect">
            <a:avLst/>
          </a:prstGeom>
          <a:solidFill>
            <a:schemeClr val="bg1"/>
          </a:solidFill>
          <a:ln>
            <a:solidFill>
              <a:srgbClr val="C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4472C4"/>
                </a:solidFill>
                <a:effectLst/>
                <a:uLnTx/>
                <a:uFillTx/>
                <a:latin typeface="Calibri" panose="020F0502020204030204"/>
                <a:ea typeface="+mn-ea"/>
                <a:cs typeface="+mn-cs"/>
              </a:rPr>
              <a:t>Extraction grid:</a:t>
            </a:r>
            <a:r>
              <a:rPr kumimoji="0" lang="en-GB" sz="2000" b="0" i="0" u="none" strike="noStrike" kern="1200" cap="none" spc="0" normalizeH="0" noProof="0" dirty="0" smtClean="0">
                <a:ln>
                  <a:noFill/>
                </a:ln>
                <a:solidFill>
                  <a:srgbClr val="4472C4"/>
                </a:solidFill>
                <a:effectLst/>
                <a:uLnTx/>
                <a:uFillTx/>
                <a:latin typeface="Calibri" panose="020F0502020204030204"/>
                <a:ea typeface="+mn-ea"/>
                <a:cs typeface="+mn-cs"/>
              </a:rPr>
              <a:t> </a:t>
            </a:r>
            <a:r>
              <a:rPr kumimoji="0" lang="en-GB" sz="2000" b="0" i="0" u="none" strike="noStrike" kern="1200" cap="none" spc="0" normalizeH="0" baseline="0" noProof="0" dirty="0" smtClean="0">
                <a:ln>
                  <a:noFill/>
                </a:ln>
                <a:solidFill>
                  <a:srgbClr val="4472C4"/>
                </a:solidFill>
                <a:effectLst/>
                <a:uLnTx/>
                <a:uFillTx/>
                <a:latin typeface="Calibri" panose="020F0502020204030204"/>
                <a:ea typeface="+mn-ea"/>
                <a:cs typeface="+mn-cs"/>
              </a:rPr>
              <a:t>Results </a:t>
            </a:r>
            <a:r>
              <a:rPr kumimoji="0" lang="en-GB" sz="2000" b="0" i="0" u="none" strike="noStrike" kern="1200" cap="none" spc="0" normalizeH="0" baseline="0" noProof="0" dirty="0">
                <a:ln>
                  <a:noFill/>
                </a:ln>
                <a:solidFill>
                  <a:srgbClr val="4472C4"/>
                </a:solidFill>
                <a:effectLst/>
                <a:uLnTx/>
                <a:uFillTx/>
                <a:latin typeface="Calibri" panose="020F0502020204030204"/>
                <a:ea typeface="+mn-ea"/>
                <a:cs typeface="+mn-cs"/>
              </a:rPr>
              <a:t>of </a:t>
            </a:r>
            <a:r>
              <a:rPr kumimoji="0" lang="en-GB" sz="2000" b="0" i="0" u="none" strike="noStrike" kern="1200" cap="none" spc="0" normalizeH="0" baseline="0" noProof="0" dirty="0" smtClean="0">
                <a:ln>
                  <a:noFill/>
                </a:ln>
                <a:solidFill>
                  <a:srgbClr val="4472C4"/>
                </a:solidFill>
                <a:effectLst/>
                <a:uLnTx/>
                <a:uFillTx/>
                <a:latin typeface="Calibri" panose="020F0502020204030204"/>
                <a:ea typeface="+mn-ea"/>
                <a:cs typeface="+mn-cs"/>
              </a:rPr>
              <a:t>the second </a:t>
            </a:r>
            <a:r>
              <a:rPr kumimoji="0" lang="en-GB" sz="2000" b="0" i="0" u="none" strike="noStrike" kern="1200" cap="none" spc="0" normalizeH="0" baseline="0" noProof="0" dirty="0">
                <a:ln>
                  <a:noFill/>
                </a:ln>
                <a:solidFill>
                  <a:srgbClr val="4472C4"/>
                </a:solidFill>
                <a:effectLst/>
                <a:uLnTx/>
                <a:uFillTx/>
                <a:latin typeface="Calibri" panose="020F0502020204030204"/>
                <a:ea typeface="+mn-ea"/>
                <a:cs typeface="+mn-cs"/>
              </a:rPr>
              <a:t>cold box </a:t>
            </a:r>
            <a:r>
              <a:rPr kumimoji="0" lang="en-GB" sz="2000" b="0" i="0" u="none" strike="noStrike" kern="1200" cap="none" spc="0" normalizeH="0" baseline="0" noProof="0" dirty="0" smtClean="0">
                <a:ln>
                  <a:noFill/>
                </a:ln>
                <a:solidFill>
                  <a:srgbClr val="4472C4"/>
                </a:solidFill>
                <a:effectLst/>
                <a:uLnTx/>
                <a:uFillTx/>
                <a:latin typeface="Calibri" panose="020F0502020204030204"/>
                <a:ea typeface="+mn-ea"/>
                <a:cs typeface="+mn-cs"/>
              </a:rPr>
              <a:t>test </a:t>
            </a:r>
            <a:r>
              <a:rPr kumimoji="0" lang="en-GB" sz="2000" b="0" i="0" u="none" strike="noStrike" kern="1200" cap="none" spc="0" normalizeH="0" baseline="0" noProof="0" dirty="0">
                <a:ln>
                  <a:noFill/>
                </a:ln>
                <a:solidFill>
                  <a:srgbClr val="4472C4"/>
                </a:solidFill>
                <a:effectLst/>
                <a:uLnTx/>
                <a:uFillTx/>
                <a:latin typeface="Calibri" panose="020F0502020204030204"/>
                <a:ea typeface="+mn-ea"/>
                <a:cs typeface="+mn-cs"/>
              </a:rPr>
              <a:t>for the </a:t>
            </a:r>
            <a:r>
              <a:rPr kumimoji="0" lang="en-GB" sz="2000" b="0" i="0" u="none" strike="noStrike" kern="1200" cap="none" spc="0" normalizeH="0" baseline="0" noProof="0" dirty="0" smtClean="0">
                <a:ln>
                  <a:noFill/>
                </a:ln>
                <a:solidFill>
                  <a:srgbClr val="4472C4"/>
                </a:solidFill>
                <a:effectLst/>
                <a:uLnTx/>
                <a:uFillTx/>
                <a:latin typeface="Calibri" panose="020F0502020204030204"/>
                <a:ea typeface="+mn-ea"/>
                <a:cs typeface="+mn-cs"/>
              </a:rPr>
              <a:t>CRP1</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8738" b="16250"/>
          <a:stretch/>
        </p:blipFill>
        <p:spPr>
          <a:xfrm>
            <a:off x="7824666" y="1875208"/>
            <a:ext cx="3818336" cy="2768037"/>
          </a:xfrm>
          <a:prstGeom prst="rect">
            <a:avLst/>
          </a:prstGeom>
        </p:spPr>
      </p:pic>
      <p:sp>
        <p:nvSpPr>
          <p:cNvPr id="10" name="TextBox 9"/>
          <p:cNvSpPr txBox="1"/>
          <p:nvPr/>
        </p:nvSpPr>
        <p:spPr>
          <a:xfrm>
            <a:off x="4127953" y="2526641"/>
            <a:ext cx="3511806" cy="2031325"/>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chemeClr val="tx2"/>
                </a:solidFill>
                <a:effectLst/>
                <a:uLnTx/>
                <a:uFillTx/>
                <a:latin typeface="Calibri" panose="020F0502020204030204"/>
                <a:ea typeface="+mn-ea"/>
                <a:cs typeface="+mn-cs"/>
              </a:rPr>
              <a:t>The solution </a:t>
            </a:r>
            <a:r>
              <a:rPr kumimoji="0" lang="fr-FR" sz="1800" b="0" i="0" u="none" strike="noStrike" kern="1200" cap="none" spc="0" normalizeH="0" baseline="0" noProof="0" dirty="0" err="1" smtClean="0">
                <a:ln>
                  <a:noFill/>
                </a:ln>
                <a:solidFill>
                  <a:schemeClr val="tx2"/>
                </a:solidFill>
                <a:effectLst/>
                <a:uLnTx/>
                <a:uFillTx/>
                <a:latin typeface="Calibri" panose="020F0502020204030204"/>
                <a:ea typeface="+mn-ea"/>
                <a:cs typeface="+mn-cs"/>
              </a:rPr>
              <a:t>was</a:t>
            </a:r>
            <a:r>
              <a:rPr kumimoji="0" lang="fr-FR" sz="1800" b="0" i="0" u="none" strike="noStrike" kern="1200" cap="none" spc="0" normalizeH="0" baseline="0" noProof="0" dirty="0" smtClean="0">
                <a:ln>
                  <a:noFill/>
                </a:ln>
                <a:solidFill>
                  <a:schemeClr val="tx2"/>
                </a:solidFill>
                <a:effectLst/>
                <a:uLnTx/>
                <a:uFillTx/>
                <a:latin typeface="Calibri" panose="020F0502020204030204"/>
                <a:ea typeface="+mn-ea"/>
                <a:cs typeface="+mn-cs"/>
              </a:rPr>
              <a:t> to </a:t>
            </a:r>
            <a:r>
              <a:rPr kumimoji="0" lang="fr-FR" sz="1800" b="0" i="0" u="none" strike="noStrike" kern="1200" cap="none" spc="0" normalizeH="0" baseline="0" noProof="0" dirty="0" err="1" smtClean="0">
                <a:ln>
                  <a:noFill/>
                </a:ln>
                <a:solidFill>
                  <a:schemeClr val="tx2"/>
                </a:solidFill>
                <a:effectLst/>
                <a:uLnTx/>
                <a:uFillTx/>
                <a:latin typeface="Calibri" panose="020F0502020204030204"/>
                <a:ea typeface="+mn-ea"/>
                <a:cs typeface="+mn-cs"/>
              </a:rPr>
              <a:t>remove</a:t>
            </a:r>
            <a:r>
              <a:rPr kumimoji="0" lang="fr-FR" sz="1800" b="0" i="0" u="none" strike="noStrike" kern="1200" cap="none" spc="0" normalizeH="0" baseline="0" noProof="0" dirty="0" smtClean="0">
                <a:ln>
                  <a:noFill/>
                </a:ln>
                <a:solidFill>
                  <a:schemeClr val="tx2"/>
                </a:solidFill>
                <a:effectLst/>
                <a:uLnTx/>
                <a:uFillTx/>
                <a:latin typeface="Calibri" panose="020F0502020204030204"/>
                <a:ea typeface="+mn-ea"/>
                <a:cs typeface="+mn-cs"/>
              </a:rPr>
              <a:t> the </a:t>
            </a:r>
            <a:r>
              <a:rPr kumimoji="0" lang="fr-FR" sz="1800" b="0" i="0" u="none" strike="noStrike" kern="1200" cap="none" spc="0" normalizeH="0" baseline="0" noProof="0" dirty="0" err="1" smtClean="0">
                <a:ln>
                  <a:noFill/>
                </a:ln>
                <a:solidFill>
                  <a:schemeClr val="tx2"/>
                </a:solidFill>
                <a:effectLst/>
                <a:uLnTx/>
                <a:uFillTx/>
                <a:latin typeface="Calibri" panose="020F0502020204030204"/>
                <a:ea typeface="+mn-ea"/>
                <a:cs typeface="+mn-cs"/>
              </a:rPr>
              <a:t>humidity</a:t>
            </a:r>
            <a:r>
              <a:rPr kumimoji="0" lang="fr-FR" sz="1800" b="0" i="0" u="none" strike="noStrike" kern="1200" cap="none" spc="0" normalizeH="0" baseline="0" noProof="0" dirty="0" smtClean="0">
                <a:ln>
                  <a:noFill/>
                </a:ln>
                <a:solidFill>
                  <a:schemeClr val="tx2"/>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schemeClr val="tx2"/>
                </a:solidFill>
                <a:effectLst/>
                <a:uLnTx/>
                <a:uFillTx/>
                <a:latin typeface="Calibri" panose="020F0502020204030204"/>
                <a:ea typeface="+mn-ea"/>
                <a:cs typeface="+mn-cs"/>
              </a:rPr>
              <a:t>around</a:t>
            </a:r>
            <a:r>
              <a:rPr kumimoji="0" lang="fr-FR" sz="1800" b="0" i="0" u="none" strike="noStrike" kern="1200" cap="none" spc="0" normalizeH="0" baseline="0" noProof="0" dirty="0" smtClean="0">
                <a:ln>
                  <a:noFill/>
                </a:ln>
                <a:solidFill>
                  <a:schemeClr val="tx2"/>
                </a:solidFill>
                <a:effectLst/>
                <a:uLnTx/>
                <a:uFillTx/>
                <a:latin typeface="Calibri" panose="020F0502020204030204"/>
                <a:ea typeface="+mn-ea"/>
                <a:cs typeface="+mn-cs"/>
              </a:rPr>
              <a:t> the SHV </a:t>
            </a:r>
            <a:r>
              <a:rPr kumimoji="0" lang="fr-FR" sz="1800" b="0" i="0" u="none" strike="noStrike" kern="1200" cap="none" spc="0" normalizeH="0" baseline="0" noProof="0" dirty="0" err="1" smtClean="0">
                <a:ln>
                  <a:noFill/>
                </a:ln>
                <a:solidFill>
                  <a:schemeClr val="tx2"/>
                </a:solidFill>
                <a:effectLst/>
                <a:uLnTx/>
                <a:uFillTx/>
                <a:latin typeface="Calibri" panose="020F0502020204030204"/>
                <a:ea typeface="+mn-ea"/>
                <a:cs typeface="+mn-cs"/>
              </a:rPr>
              <a:t>connector</a:t>
            </a:r>
            <a:r>
              <a:rPr kumimoji="0" lang="fr-FR" sz="1800" b="0" i="0" u="none" strike="noStrike" kern="1200" cap="none" spc="0" normalizeH="0" baseline="0" noProof="0" dirty="0" smtClean="0">
                <a:ln>
                  <a:noFill/>
                </a:ln>
                <a:solidFill>
                  <a:schemeClr val="tx2"/>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schemeClr val="tx2"/>
                </a:solidFill>
                <a:effectLst/>
                <a:uLnTx/>
                <a:uFillTx/>
                <a:latin typeface="Calibri" panose="020F0502020204030204"/>
                <a:ea typeface="+mn-ea"/>
                <a:cs typeface="+mn-cs"/>
              </a:rPr>
              <a:t>outside</a:t>
            </a:r>
            <a:r>
              <a:rPr kumimoji="0" lang="fr-FR" sz="1800" b="0" i="0" u="none" strike="noStrike" kern="1200" cap="none" spc="0" normalizeH="0" baseline="0" noProof="0" dirty="0" smtClean="0">
                <a:ln>
                  <a:noFill/>
                </a:ln>
                <a:solidFill>
                  <a:schemeClr val="tx2"/>
                </a:solidFill>
                <a:effectLst/>
                <a:uLnTx/>
                <a:uFillTx/>
                <a:latin typeface="Calibri" panose="020F0502020204030204"/>
                <a:ea typeface="+mn-ea"/>
                <a:cs typeface="+mn-cs"/>
              </a:rPr>
              <a:t> of the cold box to </a:t>
            </a:r>
            <a:r>
              <a:rPr kumimoji="0" lang="fr-FR" sz="1800" b="0" i="0" u="none" strike="noStrike" kern="1200" cap="none" spc="0" normalizeH="0" baseline="0" noProof="0" dirty="0" err="1" smtClean="0">
                <a:ln>
                  <a:noFill/>
                </a:ln>
                <a:solidFill>
                  <a:schemeClr val="tx2"/>
                </a:solidFill>
                <a:effectLst/>
                <a:uLnTx/>
                <a:uFillTx/>
                <a:latin typeface="Calibri" panose="020F0502020204030204"/>
                <a:ea typeface="+mn-ea"/>
                <a:cs typeface="+mn-cs"/>
              </a:rPr>
              <a:t>avoid</a:t>
            </a:r>
            <a:r>
              <a:rPr kumimoji="0" lang="fr-FR" sz="1800" b="0" i="0" u="none" strike="noStrike" kern="1200" cap="none" spc="0" normalizeH="0" baseline="0" noProof="0" dirty="0" smtClean="0">
                <a:ln>
                  <a:noFill/>
                </a:ln>
                <a:solidFill>
                  <a:schemeClr val="tx2"/>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schemeClr val="tx2"/>
                </a:solidFill>
                <a:effectLst/>
                <a:uLnTx/>
                <a:uFillTx/>
                <a:latin typeface="Calibri" panose="020F0502020204030204"/>
                <a:ea typeface="+mn-ea"/>
                <a:cs typeface="+mn-cs"/>
              </a:rPr>
              <a:t>discharges</a:t>
            </a:r>
            <a:r>
              <a:rPr kumimoji="0" lang="fr-FR" sz="1800" b="0" i="0" u="none" strike="noStrike" kern="1200" cap="none" spc="0" normalizeH="0" baseline="0" noProof="0" dirty="0">
                <a:ln>
                  <a:noFill/>
                </a:ln>
                <a:solidFill>
                  <a:schemeClr val="tx2"/>
                </a:solidFill>
                <a:effectLst/>
                <a:uLnTx/>
                <a:uFillTx/>
                <a:latin typeface="Calibri" panose="020F0502020204030204"/>
                <a:ea typeface="+mn-ea"/>
                <a:cs typeface="+mn-cs"/>
              </a:rPr>
              <a:t> </a:t>
            </a:r>
            <a:r>
              <a:rPr kumimoji="0" lang="fr-FR" sz="1800" b="0" i="0" u="none" strike="noStrike" kern="1200" cap="none" spc="0" normalizeH="0" baseline="0" noProof="0" dirty="0" smtClean="0">
                <a:ln>
                  <a:noFill/>
                </a:ln>
                <a:solidFill>
                  <a:schemeClr val="tx2"/>
                </a:solidFill>
                <a:effectLst/>
                <a:uLnTx/>
                <a:uFillTx/>
                <a:latin typeface="Calibri" panose="020F0502020204030204"/>
                <a:ea typeface="+mn-ea"/>
                <a:cs typeface="+mn-cs"/>
              </a:rPr>
              <a:t>in the </a:t>
            </a:r>
            <a:r>
              <a:rPr kumimoji="0" lang="fr-FR" sz="1800" b="0" i="0" u="none" strike="noStrike" kern="1200" cap="none" spc="0" normalizeH="0" baseline="0" noProof="0" dirty="0" err="1" smtClean="0">
                <a:ln>
                  <a:noFill/>
                </a:ln>
                <a:solidFill>
                  <a:schemeClr val="tx2"/>
                </a:solidFill>
                <a:effectLst/>
                <a:uLnTx/>
                <a:uFillTx/>
                <a:latin typeface="Calibri" panose="020F0502020204030204"/>
                <a:ea typeface="+mn-ea"/>
                <a:cs typeface="+mn-cs"/>
              </a:rPr>
              <a:t>connector</a:t>
            </a:r>
            <a:r>
              <a:rPr kumimoji="0" lang="fr-FR" sz="1800" b="0" i="0" u="none" strike="noStrike" kern="1200" cap="none" spc="0" normalizeH="0" baseline="0" noProof="0" dirty="0" smtClean="0">
                <a:ln>
                  <a:noFill/>
                </a:ln>
                <a:solidFill>
                  <a:schemeClr val="tx2"/>
                </a:solidFill>
                <a:effectLst/>
                <a:uLnTx/>
                <a:uFillTx/>
                <a:latin typeface="Calibri" panose="020F0502020204030204"/>
                <a:ea typeface="+mn-ea"/>
                <a:cs typeface="+mn-cs"/>
              </a:rPr>
              <a:t> =&gt; </a:t>
            </a:r>
            <a:r>
              <a:rPr kumimoji="0" lang="fr-FR" sz="1800" b="0" i="0" u="none" strike="noStrike" kern="1200" cap="none" spc="0" normalizeH="0" baseline="0" noProof="0" dirty="0" err="1" smtClean="0">
                <a:ln>
                  <a:noFill/>
                </a:ln>
                <a:solidFill>
                  <a:schemeClr val="tx2"/>
                </a:solidFill>
                <a:effectLst/>
                <a:uLnTx/>
                <a:uFillTx/>
                <a:latin typeface="Calibri" panose="020F0502020204030204"/>
                <a:ea typeface="+mn-ea"/>
                <a:cs typeface="+mn-cs"/>
              </a:rPr>
              <a:t>thanks</a:t>
            </a:r>
            <a:r>
              <a:rPr kumimoji="0" lang="fr-FR" sz="1800" b="0" i="0" u="none" strike="noStrike" kern="1200" cap="none" spc="0" normalizeH="0" baseline="0" noProof="0" dirty="0" smtClean="0">
                <a:ln>
                  <a:noFill/>
                </a:ln>
                <a:solidFill>
                  <a:schemeClr val="tx2"/>
                </a:solidFill>
                <a:effectLst/>
                <a:uLnTx/>
                <a:uFillTx/>
                <a:latin typeface="Calibri" panose="020F0502020204030204"/>
                <a:ea typeface="+mn-ea"/>
                <a:cs typeface="+mn-cs"/>
              </a:rPr>
              <a:t> to the </a:t>
            </a:r>
            <a:r>
              <a:rPr lang="fr-FR" dirty="0" err="1">
                <a:solidFill>
                  <a:schemeClr val="tx2"/>
                </a:solidFill>
                <a:latin typeface="Calibri" panose="020F0502020204030204"/>
              </a:rPr>
              <a:t>h</a:t>
            </a:r>
            <a:r>
              <a:rPr kumimoji="0" lang="fr-FR" sz="1800" b="0" i="0" u="none" strike="noStrike" kern="1200" cap="none" spc="0" normalizeH="0" baseline="0" noProof="0" dirty="0" smtClean="0">
                <a:ln>
                  <a:noFill/>
                </a:ln>
                <a:solidFill>
                  <a:schemeClr val="tx2"/>
                </a:solidFill>
                <a:effectLst/>
                <a:uLnTx/>
                <a:uFillTx/>
                <a:latin typeface="Calibri" panose="020F0502020204030204"/>
                <a:ea typeface="+mn-ea"/>
                <a:cs typeface="+mn-cs"/>
              </a:rPr>
              <a:t>air</a:t>
            </a:r>
            <a:r>
              <a:rPr kumimoji="0" lang="fr-FR" sz="1800" b="0" i="0" u="none" strike="noStrike" kern="1200" cap="none" spc="0" normalizeH="0" noProof="0" dirty="0" smtClean="0">
                <a:ln>
                  <a:noFill/>
                </a:ln>
                <a:solidFill>
                  <a:schemeClr val="tx2"/>
                </a:solidFill>
                <a:effectLst/>
                <a:uLnTx/>
                <a:uFillTx/>
                <a:latin typeface="Calibri" panose="020F0502020204030204"/>
                <a:ea typeface="+mn-ea"/>
                <a:cs typeface="+mn-cs"/>
              </a:rPr>
              <a:t> </a:t>
            </a:r>
            <a:r>
              <a:rPr kumimoji="0" lang="fr-FR" sz="1800" b="0" i="0" u="none" strike="noStrike" kern="1200" cap="none" spc="0" normalizeH="0" noProof="0" dirty="0" err="1" smtClean="0">
                <a:ln>
                  <a:noFill/>
                </a:ln>
                <a:solidFill>
                  <a:schemeClr val="tx2"/>
                </a:solidFill>
                <a:effectLst/>
                <a:uLnTx/>
                <a:uFillTx/>
                <a:latin typeface="Calibri" panose="020F0502020204030204"/>
                <a:ea typeface="+mn-ea"/>
                <a:cs typeface="+mn-cs"/>
              </a:rPr>
              <a:t>dryer</a:t>
            </a:r>
            <a:r>
              <a:rPr kumimoji="0" lang="fr-FR" sz="1800" b="0" i="0" u="none" strike="noStrike" kern="1200" cap="none" spc="0" normalizeH="0" noProof="0" dirty="0" smtClean="0">
                <a:ln>
                  <a:noFill/>
                </a:ln>
                <a:solidFill>
                  <a:schemeClr val="tx2"/>
                </a:solidFill>
                <a:effectLst/>
                <a:uLnTx/>
                <a:uFillTx/>
                <a:latin typeface="Calibri" panose="020F0502020204030204"/>
                <a:ea typeface="+mn-ea"/>
                <a:cs typeface="+mn-cs"/>
              </a:rPr>
              <a:t> </a:t>
            </a:r>
            <a:r>
              <a:rPr kumimoji="0" lang="fr-FR" sz="1800" b="0" i="0" u="none" strike="noStrike" kern="1200" cap="none" spc="0" normalizeH="0" noProof="0" dirty="0" err="1" smtClean="0">
                <a:ln>
                  <a:noFill/>
                </a:ln>
                <a:solidFill>
                  <a:schemeClr val="tx2"/>
                </a:solidFill>
                <a:effectLst/>
                <a:uLnTx/>
                <a:uFillTx/>
                <a:latin typeface="Calibri" panose="020F0502020204030204"/>
                <a:ea typeface="+mn-ea"/>
                <a:cs typeface="+mn-cs"/>
              </a:rPr>
              <a:t>which</a:t>
            </a:r>
            <a:r>
              <a:rPr kumimoji="0" lang="fr-FR" sz="1800" b="0" i="0" u="none" strike="noStrike" kern="1200" cap="none" spc="0" normalizeH="0" noProof="0" dirty="0" smtClean="0">
                <a:ln>
                  <a:noFill/>
                </a:ln>
                <a:solidFill>
                  <a:schemeClr val="tx2"/>
                </a:solidFill>
                <a:effectLst/>
                <a:uLnTx/>
                <a:uFillTx/>
                <a:latin typeface="Calibri" panose="020F0502020204030204"/>
                <a:ea typeface="+mn-ea"/>
                <a:cs typeface="+mn-cs"/>
              </a:rPr>
              <a:t> </a:t>
            </a:r>
            <a:r>
              <a:rPr kumimoji="0" lang="fr-FR" sz="1800" b="0" i="0" u="none" strike="noStrike" kern="1200" cap="none" spc="0" normalizeH="0" noProof="0" dirty="0" err="1" smtClean="0">
                <a:ln>
                  <a:noFill/>
                </a:ln>
                <a:solidFill>
                  <a:schemeClr val="tx2"/>
                </a:solidFill>
                <a:effectLst/>
                <a:uLnTx/>
                <a:uFillTx/>
                <a:latin typeface="Calibri" panose="020F0502020204030204"/>
                <a:ea typeface="+mn-ea"/>
                <a:cs typeface="+mn-cs"/>
              </a:rPr>
              <a:t>was</a:t>
            </a:r>
            <a:r>
              <a:rPr kumimoji="0" lang="fr-FR" sz="1800" b="0" i="0" u="none" strike="noStrike" kern="1200" cap="none" spc="0" normalizeH="0" noProof="0" dirty="0" smtClean="0">
                <a:ln>
                  <a:noFill/>
                </a:ln>
                <a:solidFill>
                  <a:schemeClr val="tx2"/>
                </a:solidFill>
                <a:effectLst/>
                <a:uLnTx/>
                <a:uFillTx/>
                <a:latin typeface="Calibri" panose="020F0502020204030204"/>
                <a:ea typeface="+mn-ea"/>
                <a:cs typeface="+mn-cs"/>
              </a:rPr>
              <a:t> </a:t>
            </a:r>
            <a:r>
              <a:rPr kumimoji="0" lang="fr-FR" sz="1800" b="0" i="0" u="none" strike="noStrike" kern="1200" cap="none" spc="0" normalizeH="0" noProof="0" dirty="0" err="1" smtClean="0">
                <a:ln>
                  <a:noFill/>
                </a:ln>
                <a:solidFill>
                  <a:schemeClr val="tx2"/>
                </a:solidFill>
                <a:effectLst/>
                <a:uLnTx/>
                <a:uFillTx/>
                <a:latin typeface="Calibri" panose="020F0502020204030204"/>
                <a:ea typeface="+mn-ea"/>
                <a:cs typeface="+mn-cs"/>
              </a:rPr>
              <a:t>heating</a:t>
            </a:r>
            <a:r>
              <a:rPr kumimoji="0" lang="fr-FR" sz="1800" b="0" i="0" u="none" strike="noStrike" kern="1200" cap="none" spc="0" normalizeH="0" noProof="0" dirty="0" smtClean="0">
                <a:ln>
                  <a:noFill/>
                </a:ln>
                <a:solidFill>
                  <a:schemeClr val="tx2"/>
                </a:solidFill>
                <a:effectLst/>
                <a:uLnTx/>
                <a:uFillTx/>
                <a:latin typeface="Calibri" panose="020F0502020204030204"/>
                <a:ea typeface="+mn-ea"/>
                <a:cs typeface="+mn-cs"/>
              </a:rPr>
              <a:t> the </a:t>
            </a:r>
            <a:r>
              <a:rPr kumimoji="0" lang="fr-FR" sz="1800" b="0" i="0" u="none" strike="noStrike" kern="1200" cap="none" spc="0" normalizeH="0" noProof="0" dirty="0" err="1" smtClean="0">
                <a:ln>
                  <a:noFill/>
                </a:ln>
                <a:solidFill>
                  <a:schemeClr val="tx2"/>
                </a:solidFill>
                <a:effectLst/>
                <a:uLnTx/>
                <a:uFillTx/>
                <a:latin typeface="Calibri" panose="020F0502020204030204"/>
                <a:ea typeface="+mn-ea"/>
                <a:cs typeface="+mn-cs"/>
              </a:rPr>
              <a:t>outside</a:t>
            </a:r>
            <a:r>
              <a:rPr kumimoji="0" lang="fr-FR" sz="1800" b="0" i="0" u="none" strike="noStrike" kern="1200" cap="none" spc="0" normalizeH="0" noProof="0" dirty="0" smtClean="0">
                <a:ln>
                  <a:noFill/>
                </a:ln>
                <a:solidFill>
                  <a:schemeClr val="tx2"/>
                </a:solidFill>
                <a:effectLst/>
                <a:uLnTx/>
                <a:uFillTx/>
                <a:latin typeface="Calibri" panose="020F0502020204030204"/>
                <a:ea typeface="+mn-ea"/>
                <a:cs typeface="+mn-cs"/>
              </a:rPr>
              <a:t> </a:t>
            </a:r>
            <a:r>
              <a:rPr kumimoji="0" lang="fr-FR" sz="1800" b="0" i="0" u="none" strike="noStrike" kern="1200" cap="none" spc="0" normalizeH="0" noProof="0" dirty="0" err="1" smtClean="0">
                <a:ln>
                  <a:noFill/>
                </a:ln>
                <a:solidFill>
                  <a:schemeClr val="tx2"/>
                </a:solidFill>
                <a:effectLst/>
                <a:uLnTx/>
                <a:uFillTx/>
                <a:latin typeface="Calibri" panose="020F0502020204030204"/>
                <a:ea typeface="+mn-ea"/>
                <a:cs typeface="+mn-cs"/>
              </a:rPr>
              <a:t>connector</a:t>
            </a:r>
            <a:endParaRPr kumimoji="0" lang="fr-FR" sz="1800" b="0" i="0" u="none" strike="noStrike" kern="1200" cap="none" spc="0" normalizeH="0" baseline="0" noProof="0" dirty="0" smtClean="0">
              <a:ln>
                <a:noFill/>
              </a:ln>
              <a:solidFill>
                <a:schemeClr val="tx2"/>
              </a:solidFill>
              <a:effectLst/>
              <a:uLnTx/>
              <a:uFillTx/>
              <a:latin typeface="Calibri" panose="020F0502020204030204"/>
              <a:ea typeface="+mn-ea"/>
              <a:cs typeface="+mn-cs"/>
            </a:endParaRPr>
          </a:p>
        </p:txBody>
      </p:sp>
      <p:sp>
        <p:nvSpPr>
          <p:cNvPr id="18" name="Rectangle 17"/>
          <p:cNvSpPr/>
          <p:nvPr/>
        </p:nvSpPr>
        <p:spPr>
          <a:xfrm>
            <a:off x="6688607" y="1018205"/>
            <a:ext cx="5097188" cy="646331"/>
          </a:xfrm>
          <a:prstGeom prst="rect">
            <a:avLst/>
          </a:prstGeom>
          <a:noFill/>
          <a:ln>
            <a:solidFill>
              <a:srgbClr val="C00000"/>
            </a:solidFill>
          </a:ln>
        </p:spPr>
        <p:txBody>
          <a:bodyPr wrap="square">
            <a:spAutoFit/>
          </a:bodyPr>
          <a:lstStyle/>
          <a:p>
            <a:pPr lvl="0">
              <a:defRPr/>
            </a:pPr>
            <a:r>
              <a:rPr lang="fr-FR" dirty="0" err="1" smtClean="0">
                <a:solidFill>
                  <a:schemeClr val="tx2"/>
                </a:solidFill>
              </a:rPr>
              <a:t>After</a:t>
            </a:r>
            <a:r>
              <a:rPr lang="fr-FR" dirty="0" smtClean="0">
                <a:solidFill>
                  <a:schemeClr val="tx2"/>
                </a:solidFill>
              </a:rPr>
              <a:t> </a:t>
            </a:r>
            <a:r>
              <a:rPr lang="fr-FR" dirty="0" err="1">
                <a:solidFill>
                  <a:schemeClr val="tx2"/>
                </a:solidFill>
              </a:rPr>
              <a:t>d</a:t>
            </a:r>
            <a:r>
              <a:rPr lang="fr-FR" dirty="0" err="1" smtClean="0">
                <a:solidFill>
                  <a:schemeClr val="tx2"/>
                </a:solidFill>
              </a:rPr>
              <a:t>rying</a:t>
            </a:r>
            <a:r>
              <a:rPr lang="fr-FR" dirty="0" smtClean="0">
                <a:solidFill>
                  <a:schemeClr val="tx2"/>
                </a:solidFill>
              </a:rPr>
              <a:t> the </a:t>
            </a:r>
            <a:r>
              <a:rPr lang="fr-FR" dirty="0" err="1" smtClean="0">
                <a:solidFill>
                  <a:schemeClr val="tx2"/>
                </a:solidFill>
              </a:rPr>
              <a:t>connector</a:t>
            </a:r>
            <a:r>
              <a:rPr lang="fr-FR" dirty="0" smtClean="0">
                <a:solidFill>
                  <a:schemeClr val="tx2"/>
                </a:solidFill>
              </a:rPr>
              <a:t> </a:t>
            </a:r>
            <a:r>
              <a:rPr lang="fr-FR" dirty="0" err="1" smtClean="0">
                <a:solidFill>
                  <a:schemeClr val="tx2"/>
                </a:solidFill>
              </a:rPr>
              <a:t>there</a:t>
            </a:r>
            <a:r>
              <a:rPr lang="fr-FR" dirty="0" smtClean="0">
                <a:solidFill>
                  <a:schemeClr val="tx2"/>
                </a:solidFill>
              </a:rPr>
              <a:t> </a:t>
            </a:r>
            <a:r>
              <a:rPr lang="fr-FR" dirty="0" err="1" smtClean="0">
                <a:solidFill>
                  <a:schemeClr val="tx2"/>
                </a:solidFill>
              </a:rPr>
              <a:t>was</a:t>
            </a:r>
            <a:r>
              <a:rPr lang="fr-FR" dirty="0" smtClean="0">
                <a:solidFill>
                  <a:schemeClr val="tx2"/>
                </a:solidFill>
              </a:rPr>
              <a:t> no </a:t>
            </a:r>
            <a:r>
              <a:rPr lang="fr-FR" dirty="0" err="1" smtClean="0">
                <a:solidFill>
                  <a:schemeClr val="tx2"/>
                </a:solidFill>
              </a:rPr>
              <a:t>limit</a:t>
            </a:r>
            <a:r>
              <a:rPr lang="fr-FR" dirty="0" smtClean="0">
                <a:solidFill>
                  <a:schemeClr val="tx2"/>
                </a:solidFill>
              </a:rPr>
              <a:t> for the </a:t>
            </a:r>
            <a:r>
              <a:rPr lang="fr-FR" dirty="0" err="1" smtClean="0">
                <a:solidFill>
                  <a:schemeClr val="tx2"/>
                </a:solidFill>
              </a:rPr>
              <a:t>grid</a:t>
            </a:r>
            <a:r>
              <a:rPr lang="fr-FR" dirty="0" smtClean="0">
                <a:solidFill>
                  <a:schemeClr val="tx2"/>
                </a:solidFill>
              </a:rPr>
              <a:t> voltage &gt;  7500 V </a:t>
            </a:r>
            <a:r>
              <a:rPr lang="fr-FR" dirty="0" err="1" smtClean="0">
                <a:solidFill>
                  <a:schemeClr val="tx2"/>
                </a:solidFill>
              </a:rPr>
              <a:t>with</a:t>
            </a:r>
            <a:r>
              <a:rPr lang="fr-FR" dirty="0" smtClean="0">
                <a:solidFill>
                  <a:schemeClr val="tx2"/>
                </a:solidFill>
              </a:rPr>
              <a:t> </a:t>
            </a:r>
            <a:r>
              <a:rPr lang="fr-FR" dirty="0" err="1" smtClean="0">
                <a:solidFill>
                  <a:schemeClr val="tx2"/>
                </a:solidFill>
              </a:rPr>
              <a:t>current</a:t>
            </a:r>
            <a:r>
              <a:rPr lang="fr-FR" dirty="0" smtClean="0">
                <a:solidFill>
                  <a:schemeClr val="tx2"/>
                </a:solidFill>
              </a:rPr>
              <a:t>  </a:t>
            </a:r>
            <a:r>
              <a:rPr lang="fr-FR" dirty="0" err="1">
                <a:solidFill>
                  <a:schemeClr val="tx2"/>
                </a:solidFill>
              </a:rPr>
              <a:t>less</a:t>
            </a:r>
            <a:r>
              <a:rPr lang="fr-FR" dirty="0">
                <a:solidFill>
                  <a:schemeClr val="tx2"/>
                </a:solidFill>
              </a:rPr>
              <a:t> </a:t>
            </a:r>
            <a:r>
              <a:rPr lang="fr-FR" dirty="0" err="1">
                <a:solidFill>
                  <a:schemeClr val="tx2"/>
                </a:solidFill>
              </a:rPr>
              <a:t>than</a:t>
            </a:r>
            <a:r>
              <a:rPr lang="fr-FR" dirty="0">
                <a:solidFill>
                  <a:schemeClr val="tx2"/>
                </a:solidFill>
              </a:rPr>
              <a:t> </a:t>
            </a:r>
            <a:r>
              <a:rPr lang="fr-FR" dirty="0" smtClean="0">
                <a:solidFill>
                  <a:schemeClr val="tx2"/>
                </a:solidFill>
              </a:rPr>
              <a:t>2 </a:t>
            </a:r>
            <a:r>
              <a:rPr lang="fr-FR" dirty="0" err="1" smtClean="0">
                <a:solidFill>
                  <a:schemeClr val="tx2"/>
                </a:solidFill>
              </a:rPr>
              <a:t>nA</a:t>
            </a:r>
            <a:endParaRPr lang="fr-FR" dirty="0">
              <a:solidFill>
                <a:schemeClr val="tx2"/>
              </a:solidFill>
            </a:endParaRPr>
          </a:p>
        </p:txBody>
      </p:sp>
      <p:cxnSp>
        <p:nvCxnSpPr>
          <p:cNvPr id="22" name="Straight Arrow Connector 21"/>
          <p:cNvCxnSpPr/>
          <p:nvPr/>
        </p:nvCxnSpPr>
        <p:spPr>
          <a:xfrm flipV="1">
            <a:off x="7216034" y="2798538"/>
            <a:ext cx="2517800" cy="9417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a:stretch>
            <a:fillRect/>
          </a:stretch>
        </p:blipFill>
        <p:spPr>
          <a:xfrm>
            <a:off x="189254" y="1074466"/>
            <a:ext cx="3753793" cy="4316542"/>
          </a:xfrm>
          <a:prstGeom prst="rect">
            <a:avLst/>
          </a:prstGeom>
        </p:spPr>
      </p:pic>
      <p:sp>
        <p:nvSpPr>
          <p:cNvPr id="20" name="TextBox 19"/>
          <p:cNvSpPr txBox="1"/>
          <p:nvPr/>
        </p:nvSpPr>
        <p:spPr>
          <a:xfrm>
            <a:off x="3371547" y="1259831"/>
            <a:ext cx="3088081" cy="1200329"/>
          </a:xfrm>
          <a:prstGeom prst="rect">
            <a:avLst/>
          </a:prstGeom>
          <a:solidFill>
            <a:schemeClr val="bg1">
              <a:lumMod val="85000"/>
            </a:schemeClr>
          </a:solidFill>
        </p:spPr>
        <p:txBody>
          <a:bodyPr wrap="square" rtlCol="0">
            <a:spAutoFit/>
          </a:bodyPr>
          <a:lstStyle/>
          <a:p>
            <a:r>
              <a:rPr lang="fr-FR" dirty="0" err="1"/>
              <a:t>B</a:t>
            </a:r>
            <a:r>
              <a:rPr lang="fr-FR" dirty="0" err="1" smtClean="0"/>
              <a:t>efore</a:t>
            </a:r>
            <a:r>
              <a:rPr lang="fr-FR" dirty="0" smtClean="0"/>
              <a:t> </a:t>
            </a:r>
            <a:r>
              <a:rPr lang="fr-FR" dirty="0" err="1" smtClean="0"/>
              <a:t>that</a:t>
            </a:r>
            <a:r>
              <a:rPr lang="fr-FR" dirty="0" smtClean="0"/>
              <a:t> the situation </a:t>
            </a:r>
            <a:r>
              <a:rPr lang="fr-FR" dirty="0" err="1" smtClean="0"/>
              <a:t>was</a:t>
            </a:r>
            <a:r>
              <a:rPr lang="fr-FR" dirty="0" smtClean="0"/>
              <a:t> not simple:</a:t>
            </a:r>
          </a:p>
          <a:p>
            <a:r>
              <a:rPr lang="fr-FR" dirty="0" err="1" smtClean="0"/>
              <a:t>Current</a:t>
            </a:r>
            <a:r>
              <a:rPr lang="fr-FR" dirty="0" smtClean="0"/>
              <a:t> </a:t>
            </a:r>
            <a:r>
              <a:rPr lang="fr-FR" dirty="0" err="1" smtClean="0"/>
              <a:t>fluctuating</a:t>
            </a:r>
            <a:r>
              <a:rPr lang="fr-FR" dirty="0" smtClean="0"/>
              <a:t> and </a:t>
            </a:r>
            <a:r>
              <a:rPr lang="fr-FR" dirty="0" err="1" smtClean="0"/>
              <a:t>some</a:t>
            </a:r>
            <a:r>
              <a:rPr lang="fr-FR" dirty="0" smtClean="0"/>
              <a:t> </a:t>
            </a:r>
            <a:r>
              <a:rPr lang="fr-FR" dirty="0" err="1" smtClean="0"/>
              <a:t>discharges</a:t>
            </a:r>
            <a:r>
              <a:rPr lang="fr-FR" dirty="0" smtClean="0"/>
              <a:t> </a:t>
            </a:r>
            <a:r>
              <a:rPr lang="fr-FR" dirty="0" err="1" smtClean="0"/>
              <a:t>from</a:t>
            </a:r>
            <a:r>
              <a:rPr lang="fr-FR" dirty="0" smtClean="0"/>
              <a:t> time to time</a:t>
            </a:r>
            <a:endParaRPr lang="en-GB" dirty="0"/>
          </a:p>
        </p:txBody>
      </p:sp>
      <p:sp>
        <p:nvSpPr>
          <p:cNvPr id="27" name="Rectangle 26"/>
          <p:cNvSpPr/>
          <p:nvPr/>
        </p:nvSpPr>
        <p:spPr>
          <a:xfrm>
            <a:off x="189254" y="5852652"/>
            <a:ext cx="11541153" cy="707886"/>
          </a:xfrm>
          <a:prstGeom prst="rect">
            <a:avLst/>
          </a:prstGeom>
          <a:solidFill>
            <a:schemeClr val="bg1"/>
          </a:solidFill>
          <a:ln>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solidFill>
                <a:effectLst/>
                <a:uLnTx/>
                <a:uFillTx/>
                <a:latin typeface="Calibri" panose="020F0502020204030204"/>
                <a:ea typeface="+mn-ea"/>
                <a:cs typeface="+mn-cs"/>
              </a:rPr>
              <a:t>Results of </a:t>
            </a:r>
            <a:r>
              <a:rPr kumimoji="0" lang="en-GB" sz="2000" b="0" i="0" u="none" strike="noStrike" kern="1200" cap="none" spc="0" normalizeH="0" baseline="0" noProof="0" dirty="0" smtClean="0">
                <a:ln>
                  <a:noFill/>
                </a:ln>
                <a:solidFill>
                  <a:srgbClr val="4472C4"/>
                </a:solidFill>
                <a:effectLst/>
                <a:uLnTx/>
                <a:uFillTx/>
                <a:latin typeface="Calibri" panose="020F0502020204030204"/>
                <a:ea typeface="+mn-ea"/>
                <a:cs typeface="+mn-cs"/>
              </a:rPr>
              <a:t>the CRP3, last</a:t>
            </a:r>
            <a:r>
              <a:rPr kumimoji="0" lang="en-GB" sz="2000" b="0" i="0" u="none" strike="noStrike" kern="1200" cap="none" spc="0" normalizeH="0" noProof="0" dirty="0" smtClean="0">
                <a:ln>
                  <a:noFill/>
                </a:ln>
                <a:solidFill>
                  <a:srgbClr val="4472C4"/>
                </a:solidFill>
                <a:effectLst/>
                <a:uLnTx/>
                <a:uFillTx/>
                <a:latin typeface="Calibri" panose="020F0502020204030204"/>
                <a:ea typeface="+mn-ea"/>
                <a:cs typeface="+mn-cs"/>
              </a:rPr>
              <a:t> CRP1 and CRP2 tests: </a:t>
            </a:r>
            <a:r>
              <a:rPr kumimoji="0" lang="en-GB" sz="2000" b="0" i="0" u="none" strike="noStrike" kern="1200" cap="none" spc="0" normalizeH="0" noProof="0" dirty="0" smtClean="0">
                <a:ln>
                  <a:noFill/>
                </a:ln>
                <a:solidFill>
                  <a:srgbClr val="00B050"/>
                </a:solidFill>
                <a:effectLst/>
                <a:uLnTx/>
                <a:uFillTx/>
                <a:latin typeface="Calibri" panose="020F0502020204030204"/>
                <a:ea typeface="+mn-ea"/>
                <a:cs typeface="+mn-cs"/>
              </a:rPr>
              <a:t>the grid </a:t>
            </a:r>
            <a:r>
              <a:rPr lang="en-GB" sz="2000" noProof="0" dirty="0" smtClean="0">
                <a:solidFill>
                  <a:srgbClr val="00B050"/>
                </a:solidFill>
                <a:latin typeface="Calibri" panose="020F0502020204030204"/>
              </a:rPr>
              <a:t>has been</a:t>
            </a:r>
            <a:r>
              <a:rPr kumimoji="0" lang="en-GB" sz="2000" b="0" i="0" u="none" strike="noStrike" kern="1200" cap="none" spc="0" normalizeH="0" noProof="0" dirty="0" smtClean="0">
                <a:ln>
                  <a:noFill/>
                </a:ln>
                <a:solidFill>
                  <a:srgbClr val="00B050"/>
                </a:solidFill>
                <a:effectLst/>
                <a:uLnTx/>
                <a:uFillTx/>
                <a:latin typeface="Calibri" panose="020F0502020204030204"/>
                <a:ea typeface="+mn-ea"/>
                <a:cs typeface="+mn-cs"/>
              </a:rPr>
              <a:t> operated successfully at any voltage needed</a:t>
            </a:r>
            <a:r>
              <a:rPr kumimoji="0" lang="en-GB" sz="2000" b="0" i="0" u="none" strike="noStrike" kern="1200" cap="none" spc="0" normalizeH="0" noProof="0" dirty="0" smtClean="0">
                <a:ln>
                  <a:noFill/>
                </a:ln>
                <a:solidFill>
                  <a:srgbClr val="4472C4"/>
                </a:solidFill>
                <a:effectLst/>
                <a:uLnTx/>
                <a:uFillTx/>
                <a:latin typeface="Calibri" panose="020F0502020204030204"/>
                <a:ea typeface="+mn-ea"/>
                <a:cs typeface="+mn-cs"/>
              </a:rPr>
              <a:t>; no problem of humidity anymore for them (HV cable outside was longer)</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Arrow Connector 8"/>
          <p:cNvCxnSpPr/>
          <p:nvPr/>
        </p:nvCxnSpPr>
        <p:spPr>
          <a:xfrm flipH="1">
            <a:off x="8474935" y="1626432"/>
            <a:ext cx="1166986" cy="833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127953" y="4605439"/>
            <a:ext cx="8064047" cy="1200329"/>
          </a:xfrm>
          <a:prstGeom prst="rect">
            <a:avLst/>
          </a:prstGeom>
          <a:ln w="381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36 LEMs have been  operated </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for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several hours at a </a:t>
            </a:r>
            <a:r>
              <a:rPr kumimoji="0" lang="en-GB" sz="1800" b="0" i="0" u="none" strike="noStrike" kern="1200" cap="none" spc="0" normalizeH="0" baseline="0" noProof="0" dirty="0" smtClean="0">
                <a:ln>
                  <a:noFill/>
                </a:ln>
                <a:solidFill>
                  <a:prstClr val="black"/>
                </a:solidFill>
                <a:effectLst/>
                <a:uLnTx/>
                <a:uFillTx/>
                <a:latin typeface="Symbol" panose="05050102010706020507" pitchFamily="18" charset="2"/>
                <a:ea typeface="+mn-ea"/>
                <a:cs typeface="+mn-cs"/>
              </a:rPr>
              <a:t>D</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V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up to </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31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kV/cm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There was no interference nor contact with the grid wires or anything 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The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grid was operated at full capacity up to 7.5 kV together with the 36 LEMs </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turned on over several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days</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501050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GB" smtClean="0"/>
              <a:t>D. Duchesneau / LBNC review</a:t>
            </a:r>
            <a:endParaRPr lang="fr-FR" dirty="0"/>
          </a:p>
        </p:txBody>
      </p:sp>
      <p:sp>
        <p:nvSpPr>
          <p:cNvPr id="4" name="Slide Number Placeholder 3"/>
          <p:cNvSpPr>
            <a:spLocks noGrp="1"/>
          </p:cNvSpPr>
          <p:nvPr>
            <p:ph type="sldNum" sz="quarter" idx="12"/>
          </p:nvPr>
        </p:nvSpPr>
        <p:spPr/>
        <p:txBody>
          <a:bodyPr/>
          <a:lstStyle/>
          <a:p>
            <a:pPr>
              <a:defRPr/>
            </a:pPr>
            <a:fld id="{D2F59CB3-90F2-47E0-AF60-E678B403DE3D}" type="slidenum">
              <a:rPr lang="fr-FR" altLang="fr-FR" smtClean="0"/>
              <a:pPr>
                <a:defRPr/>
              </a:pPr>
              <a:t>2</a:t>
            </a:fld>
            <a:endParaRPr lang="fr-FR" altLang="fr-FR"/>
          </a:p>
        </p:txBody>
      </p:sp>
      <p:grpSp>
        <p:nvGrpSpPr>
          <p:cNvPr id="5" name="Groupe 16"/>
          <p:cNvGrpSpPr/>
          <p:nvPr/>
        </p:nvGrpSpPr>
        <p:grpSpPr>
          <a:xfrm>
            <a:off x="437663" y="2974225"/>
            <a:ext cx="5749259" cy="3301736"/>
            <a:chOff x="858600" y="1207384"/>
            <a:chExt cx="8526555" cy="4455768"/>
          </a:xfrm>
        </p:grpSpPr>
        <p:pic>
          <p:nvPicPr>
            <p:cNvPr id="6" name="Imag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8600" y="1207384"/>
              <a:ext cx="6439466" cy="4455768"/>
            </a:xfrm>
            <a:prstGeom prst="rect">
              <a:avLst/>
            </a:prstGeom>
          </p:spPr>
        </p:pic>
        <p:sp>
          <p:nvSpPr>
            <p:cNvPr id="7" name="ZoneTexte 10"/>
            <p:cNvSpPr txBox="1"/>
            <p:nvPr/>
          </p:nvSpPr>
          <p:spPr>
            <a:xfrm>
              <a:off x="7266634" y="1583192"/>
              <a:ext cx="2093354" cy="352095"/>
            </a:xfrm>
            <a:prstGeom prst="rect">
              <a:avLst/>
            </a:prstGeom>
          </p:spPr>
          <p:txBody>
            <a:bodyPr vert="horz" wrap="square" lIns="91440" tIns="45720" rIns="91440" bIns="45720" rtlCol="0" anchor="t" anchorCtr="0">
              <a:noAutofit/>
            </a:bodyPr>
            <a:lstStyle/>
            <a:p>
              <a:r>
                <a:rPr lang="fr-FR" sz="1400" dirty="0">
                  <a:solidFill>
                    <a:schemeClr val="tx1">
                      <a:lumMod val="65000"/>
                      <a:lumOff val="35000"/>
                    </a:schemeClr>
                  </a:solidFill>
                  <a:latin typeface="+mn-lt"/>
                </a:rPr>
                <a:t>Invar Frame</a:t>
              </a:r>
            </a:p>
          </p:txBody>
        </p:sp>
        <p:sp>
          <p:nvSpPr>
            <p:cNvPr id="8" name="ZoneTexte 11"/>
            <p:cNvSpPr txBox="1"/>
            <p:nvPr/>
          </p:nvSpPr>
          <p:spPr>
            <a:xfrm>
              <a:off x="7291801" y="2197058"/>
              <a:ext cx="2093354" cy="352095"/>
            </a:xfrm>
            <a:prstGeom prst="rect">
              <a:avLst/>
            </a:prstGeom>
          </p:spPr>
          <p:txBody>
            <a:bodyPr vert="horz" wrap="square" lIns="91440" tIns="45720" rIns="91440" bIns="45720" rtlCol="0" anchor="t" anchorCtr="0">
              <a:noAutofit/>
            </a:bodyPr>
            <a:lstStyle/>
            <a:p>
              <a:r>
                <a:rPr lang="fr-FR" sz="1400" dirty="0">
                  <a:solidFill>
                    <a:schemeClr val="tx1">
                      <a:lumMod val="65000"/>
                      <a:lumOff val="35000"/>
                    </a:schemeClr>
                  </a:solidFill>
                  <a:latin typeface="+mn-lt"/>
                </a:rPr>
                <a:t>G10 Frame + Extraction </a:t>
              </a:r>
              <a:r>
                <a:rPr lang="fr-FR" sz="1400" dirty="0" err="1">
                  <a:solidFill>
                    <a:schemeClr val="tx1">
                      <a:lumMod val="65000"/>
                      <a:lumOff val="35000"/>
                    </a:schemeClr>
                  </a:solidFill>
                  <a:latin typeface="+mn-lt"/>
                </a:rPr>
                <a:t>Grid</a:t>
              </a:r>
              <a:endParaRPr lang="fr-FR" sz="1400" dirty="0">
                <a:solidFill>
                  <a:schemeClr val="tx1">
                    <a:lumMod val="65000"/>
                    <a:lumOff val="35000"/>
                  </a:schemeClr>
                </a:solidFill>
                <a:latin typeface="+mn-lt"/>
              </a:endParaRPr>
            </a:p>
            <a:p>
              <a:endParaRPr lang="fr-FR" sz="1400" dirty="0">
                <a:solidFill>
                  <a:schemeClr val="tx1">
                    <a:lumMod val="65000"/>
                    <a:lumOff val="35000"/>
                  </a:schemeClr>
                </a:solidFill>
                <a:latin typeface="+mn-lt"/>
              </a:endParaRPr>
            </a:p>
          </p:txBody>
        </p:sp>
        <p:sp>
          <p:nvSpPr>
            <p:cNvPr id="9" name="ZoneTexte 12"/>
            <p:cNvSpPr txBox="1"/>
            <p:nvPr/>
          </p:nvSpPr>
          <p:spPr>
            <a:xfrm>
              <a:off x="6692491" y="3075523"/>
              <a:ext cx="2093354" cy="352095"/>
            </a:xfrm>
            <a:prstGeom prst="rect">
              <a:avLst/>
            </a:prstGeom>
          </p:spPr>
          <p:txBody>
            <a:bodyPr vert="horz" wrap="square" lIns="91440" tIns="45720" rIns="91440" bIns="45720" rtlCol="0" anchor="t" anchorCtr="0">
              <a:noAutofit/>
            </a:bodyPr>
            <a:lstStyle/>
            <a:p>
              <a:r>
                <a:rPr lang="fr-FR" sz="1400" dirty="0">
                  <a:solidFill>
                    <a:schemeClr val="tx1">
                      <a:lumMod val="65000"/>
                      <a:lumOff val="35000"/>
                    </a:schemeClr>
                  </a:solidFill>
                  <a:latin typeface="+mn-lt"/>
                </a:rPr>
                <a:t>Instrumentation</a:t>
              </a:r>
            </a:p>
          </p:txBody>
        </p:sp>
        <p:sp>
          <p:nvSpPr>
            <p:cNvPr id="10" name="ZoneTexte 13"/>
            <p:cNvSpPr txBox="1"/>
            <p:nvPr/>
          </p:nvSpPr>
          <p:spPr>
            <a:xfrm>
              <a:off x="5716014" y="4823175"/>
              <a:ext cx="2093354" cy="352095"/>
            </a:xfrm>
            <a:prstGeom prst="rect">
              <a:avLst/>
            </a:prstGeom>
          </p:spPr>
          <p:txBody>
            <a:bodyPr vert="horz" wrap="square" lIns="91440" tIns="45720" rIns="91440" bIns="45720" rtlCol="0" anchor="t" anchorCtr="0">
              <a:noAutofit/>
            </a:bodyPr>
            <a:lstStyle/>
            <a:p>
              <a:r>
                <a:rPr lang="fr-FR" sz="1400" dirty="0" err="1">
                  <a:solidFill>
                    <a:schemeClr val="tx1">
                      <a:lumMod val="65000"/>
                      <a:lumOff val="35000"/>
                    </a:schemeClr>
                  </a:solidFill>
                  <a:latin typeface="+mn-lt"/>
                </a:rPr>
                <a:t>Detection</a:t>
              </a:r>
              <a:r>
                <a:rPr lang="fr-FR" sz="1400" dirty="0">
                  <a:solidFill>
                    <a:schemeClr val="tx1">
                      <a:lumMod val="65000"/>
                      <a:lumOff val="35000"/>
                    </a:schemeClr>
                  </a:solidFill>
                  <a:latin typeface="+mn-lt"/>
                </a:rPr>
                <a:t> plane </a:t>
              </a:r>
            </a:p>
            <a:p>
              <a:r>
                <a:rPr lang="fr-FR" sz="1400" dirty="0" smtClean="0">
                  <a:solidFill>
                    <a:schemeClr val="tx1">
                      <a:lumMod val="65000"/>
                      <a:lumOff val="35000"/>
                    </a:schemeClr>
                  </a:solidFill>
                  <a:latin typeface="+mn-lt"/>
                </a:rPr>
                <a:t>LEM + Anodes</a:t>
              </a:r>
              <a:endParaRPr lang="fr-FR" sz="1400" dirty="0">
                <a:solidFill>
                  <a:schemeClr val="tx1">
                    <a:lumMod val="65000"/>
                    <a:lumOff val="35000"/>
                  </a:schemeClr>
                </a:solidFill>
                <a:latin typeface="+mn-lt"/>
              </a:endParaRPr>
            </a:p>
          </p:txBody>
        </p:sp>
      </p:grpSp>
      <p:grpSp>
        <p:nvGrpSpPr>
          <p:cNvPr id="11" name="Groupe 17"/>
          <p:cNvGrpSpPr/>
          <p:nvPr/>
        </p:nvGrpSpPr>
        <p:grpSpPr>
          <a:xfrm>
            <a:off x="437663" y="951812"/>
            <a:ext cx="4956306" cy="1829116"/>
            <a:chOff x="422078" y="2157229"/>
            <a:chExt cx="8357428" cy="3814946"/>
          </a:xfrm>
        </p:grpSpPr>
        <p:pic>
          <p:nvPicPr>
            <p:cNvPr id="12" name="Imag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085" y="2157229"/>
              <a:ext cx="8307421" cy="3572952"/>
            </a:xfrm>
            <a:prstGeom prst="rect">
              <a:avLst/>
            </a:prstGeom>
          </p:spPr>
        </p:pic>
        <p:cxnSp>
          <p:nvCxnSpPr>
            <p:cNvPr id="13" name="Connecteur droit avec flèche 19"/>
            <p:cNvCxnSpPr/>
            <p:nvPr/>
          </p:nvCxnSpPr>
          <p:spPr>
            <a:xfrm flipH="1">
              <a:off x="1426235" y="4629150"/>
              <a:ext cx="7149986" cy="1343025"/>
            </a:xfrm>
            <a:prstGeom prst="straightConnector1">
              <a:avLst/>
            </a:prstGeom>
            <a:ln w="952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20"/>
            <p:cNvCxnSpPr/>
            <p:nvPr/>
          </p:nvCxnSpPr>
          <p:spPr>
            <a:xfrm>
              <a:off x="422078" y="3110056"/>
              <a:ext cx="726147" cy="2791127"/>
            </a:xfrm>
            <a:prstGeom prst="straightConnector1">
              <a:avLst/>
            </a:prstGeom>
            <a:ln w="9525">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20943802">
              <a:off x="4939997" y="5203238"/>
              <a:ext cx="875561" cy="307777"/>
            </a:xfrm>
            <a:prstGeom prst="rect">
              <a:avLst/>
            </a:prstGeom>
          </p:spPr>
          <p:txBody>
            <a:bodyPr wrap="none">
              <a:spAutoFit/>
            </a:bodyPr>
            <a:lstStyle/>
            <a:p>
              <a:r>
                <a:rPr lang="en-US" sz="1400" dirty="0" smtClean="0">
                  <a:solidFill>
                    <a:srgbClr val="8FAFF5"/>
                  </a:solidFill>
                  <a:cs typeface="Arial" panose="020B0604020202020204" pitchFamily="34" charset="0"/>
                </a:rPr>
                <a:t>6000 mm</a:t>
              </a:r>
              <a:endParaRPr lang="fr-FR" dirty="0">
                <a:solidFill>
                  <a:srgbClr val="8FAFF5"/>
                </a:solidFill>
              </a:endParaRPr>
            </a:p>
          </p:txBody>
        </p:sp>
        <p:sp>
          <p:nvSpPr>
            <p:cNvPr id="16" name="Rectangle 15"/>
            <p:cNvSpPr/>
            <p:nvPr/>
          </p:nvSpPr>
          <p:spPr>
            <a:xfrm rot="4500000">
              <a:off x="246247" y="4475261"/>
              <a:ext cx="875561" cy="307777"/>
            </a:xfrm>
            <a:prstGeom prst="rect">
              <a:avLst/>
            </a:prstGeom>
          </p:spPr>
          <p:txBody>
            <a:bodyPr wrap="none">
              <a:spAutoFit/>
            </a:bodyPr>
            <a:lstStyle/>
            <a:p>
              <a:r>
                <a:rPr lang="en-US" sz="1400" dirty="0" smtClean="0">
                  <a:solidFill>
                    <a:srgbClr val="8FAFF5"/>
                  </a:solidFill>
                  <a:cs typeface="Arial" panose="020B0604020202020204" pitchFamily="34" charset="0"/>
                </a:rPr>
                <a:t>6000 mm</a:t>
              </a:r>
              <a:endParaRPr lang="fr-FR" dirty="0">
                <a:solidFill>
                  <a:srgbClr val="8FAFF5"/>
                </a:solidFill>
              </a:endParaRPr>
            </a:p>
          </p:txBody>
        </p:sp>
      </p:grpSp>
      <p:pic>
        <p:nvPicPr>
          <p:cNvPr id="17"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3193" y="89760"/>
            <a:ext cx="5596444" cy="3530994"/>
          </a:xfrm>
          <a:prstGeom prst="rect">
            <a:avLst/>
          </a:prstGeom>
          <a:ln>
            <a:solidFill>
              <a:srgbClr val="C00000"/>
            </a:solidFill>
          </a:ln>
        </p:spPr>
      </p:pic>
      <p:sp>
        <p:nvSpPr>
          <p:cNvPr id="18" name="TextBox 17"/>
          <p:cNvSpPr txBox="1"/>
          <p:nvPr/>
        </p:nvSpPr>
        <p:spPr>
          <a:xfrm>
            <a:off x="49609" y="54655"/>
            <a:ext cx="3106428" cy="400110"/>
          </a:xfrm>
          <a:prstGeom prst="rect">
            <a:avLst/>
          </a:prstGeom>
          <a:noFill/>
          <a:ln>
            <a:solidFill>
              <a:srgbClr val="C00000"/>
            </a:solidFill>
          </a:ln>
        </p:spPr>
        <p:txBody>
          <a:bodyPr wrap="none" rtlCol="0">
            <a:spAutoFit/>
          </a:bodyPr>
          <a:lstStyle/>
          <a:p>
            <a:r>
              <a:rPr lang="fr-FR" sz="2000" dirty="0" smtClean="0"/>
              <a:t>Charge </a:t>
            </a:r>
            <a:r>
              <a:rPr lang="fr-FR" sz="2000" dirty="0" err="1" smtClean="0"/>
              <a:t>Readout</a:t>
            </a:r>
            <a:r>
              <a:rPr lang="fr-FR" sz="2000" dirty="0" smtClean="0"/>
              <a:t> Plane (CRP)</a:t>
            </a:r>
            <a:endParaRPr lang="en-GB" sz="2000" dirty="0"/>
          </a:p>
        </p:txBody>
      </p:sp>
      <p:pic>
        <p:nvPicPr>
          <p:cNvPr id="19" name="Picture 18"/>
          <p:cNvPicPr>
            <a:picLocks noChangeAspect="1"/>
          </p:cNvPicPr>
          <p:nvPr/>
        </p:nvPicPr>
        <p:blipFill>
          <a:blip r:embed="rId5"/>
          <a:stretch>
            <a:fillRect/>
          </a:stretch>
        </p:blipFill>
        <p:spPr>
          <a:xfrm>
            <a:off x="6720618" y="3863088"/>
            <a:ext cx="5380050" cy="2611744"/>
          </a:xfrm>
          <a:prstGeom prst="rect">
            <a:avLst/>
          </a:prstGeom>
          <a:ln>
            <a:noFill/>
          </a:ln>
        </p:spPr>
      </p:pic>
      <p:cxnSp>
        <p:nvCxnSpPr>
          <p:cNvPr id="20" name="Straight Connector 19"/>
          <p:cNvCxnSpPr/>
          <p:nvPr/>
        </p:nvCxnSpPr>
        <p:spPr>
          <a:xfrm>
            <a:off x="6720618" y="3940503"/>
            <a:ext cx="0" cy="1897437"/>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41704" y="5837940"/>
            <a:ext cx="2734805"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23193" y="4500647"/>
            <a:ext cx="307968" cy="923330"/>
          </a:xfrm>
          <a:prstGeom prst="rect">
            <a:avLst/>
          </a:prstGeom>
          <a:noFill/>
          <a:ln>
            <a:solidFill>
              <a:schemeClr val="accent1"/>
            </a:solidFill>
          </a:ln>
        </p:spPr>
        <p:txBody>
          <a:bodyPr wrap="square" rtlCol="0">
            <a:spAutoFit/>
          </a:bodyPr>
          <a:lstStyle/>
          <a:p>
            <a:r>
              <a:rPr lang="fr-FR" dirty="0" smtClean="0"/>
              <a:t>CRP</a:t>
            </a:r>
            <a:endParaRPr lang="en-GB" dirty="0"/>
          </a:p>
        </p:txBody>
      </p:sp>
      <p:sp>
        <p:nvSpPr>
          <p:cNvPr id="23" name="Rectangle 22"/>
          <p:cNvSpPr/>
          <p:nvPr/>
        </p:nvSpPr>
        <p:spPr>
          <a:xfrm>
            <a:off x="6423193" y="3863088"/>
            <a:ext cx="5677475" cy="273761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797670" y="448007"/>
            <a:ext cx="4168834" cy="400110"/>
          </a:xfrm>
          <a:prstGeom prst="rect">
            <a:avLst/>
          </a:prstGeom>
          <a:noFill/>
        </p:spPr>
        <p:txBody>
          <a:bodyPr wrap="none" rtlCol="0">
            <a:spAutoFit/>
          </a:bodyPr>
          <a:lstStyle/>
          <a:p>
            <a:r>
              <a:rPr lang="fr-FR" sz="2000" dirty="0" smtClean="0"/>
              <a:t>Components and operating conditions</a:t>
            </a:r>
            <a:endParaRPr lang="en-GB" sz="2000" dirty="0"/>
          </a:p>
        </p:txBody>
      </p:sp>
      <p:sp>
        <p:nvSpPr>
          <p:cNvPr id="25" name="TextBox 24"/>
          <p:cNvSpPr txBox="1"/>
          <p:nvPr/>
        </p:nvSpPr>
        <p:spPr>
          <a:xfrm>
            <a:off x="5536194" y="762049"/>
            <a:ext cx="851130" cy="923330"/>
          </a:xfrm>
          <a:prstGeom prst="rect">
            <a:avLst/>
          </a:prstGeom>
          <a:noFill/>
        </p:spPr>
        <p:txBody>
          <a:bodyPr wrap="square" rtlCol="0">
            <a:spAutoFit/>
          </a:bodyPr>
          <a:lstStyle/>
          <a:p>
            <a:r>
              <a:rPr lang="fr-FR" dirty="0" err="1" smtClean="0"/>
              <a:t>Seen</a:t>
            </a:r>
            <a:r>
              <a:rPr lang="fr-FR" dirty="0" smtClean="0"/>
              <a:t> </a:t>
            </a:r>
            <a:r>
              <a:rPr lang="fr-FR" dirty="0" err="1" smtClean="0"/>
              <a:t>from</a:t>
            </a:r>
            <a:r>
              <a:rPr lang="fr-FR" dirty="0" smtClean="0"/>
              <a:t> top</a:t>
            </a:r>
            <a:endParaRPr lang="en-GB" dirty="0"/>
          </a:p>
        </p:txBody>
      </p:sp>
      <p:sp>
        <p:nvSpPr>
          <p:cNvPr id="26" name="Right Arrow 25"/>
          <p:cNvSpPr/>
          <p:nvPr/>
        </p:nvSpPr>
        <p:spPr>
          <a:xfrm>
            <a:off x="5461548" y="1653326"/>
            <a:ext cx="819420" cy="257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p:cNvCxnSpPr/>
          <p:nvPr/>
        </p:nvCxnSpPr>
        <p:spPr>
          <a:xfrm flipV="1">
            <a:off x="4446740" y="3863088"/>
            <a:ext cx="2294964" cy="14479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446740" y="5400103"/>
            <a:ext cx="2273878" cy="437837"/>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561309" y="5122465"/>
            <a:ext cx="787395" cy="369332"/>
          </a:xfrm>
          <a:prstGeom prst="rect">
            <a:avLst/>
          </a:prstGeom>
          <a:noFill/>
        </p:spPr>
        <p:txBody>
          <a:bodyPr wrap="none" rtlCol="0">
            <a:spAutoFit/>
          </a:bodyPr>
          <a:lstStyle/>
          <a:p>
            <a:r>
              <a:rPr lang="fr-FR" dirty="0" smtClean="0"/>
              <a:t>17mm</a:t>
            </a:r>
            <a:endParaRPr lang="en-GB" dirty="0"/>
          </a:p>
        </p:txBody>
      </p:sp>
      <p:cxnSp>
        <p:nvCxnSpPr>
          <p:cNvPr id="34" name="Straight Arrow Connector 33"/>
          <p:cNvCxnSpPr/>
          <p:nvPr/>
        </p:nvCxnSpPr>
        <p:spPr>
          <a:xfrm>
            <a:off x="4558328" y="5182841"/>
            <a:ext cx="0" cy="258902"/>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438283" y="2104606"/>
            <a:ext cx="807850" cy="369332"/>
          </a:xfrm>
          <a:prstGeom prst="rect">
            <a:avLst/>
          </a:prstGeom>
          <a:noFill/>
        </p:spPr>
        <p:txBody>
          <a:bodyPr wrap="none" rtlCol="0">
            <a:spAutoFit/>
          </a:bodyPr>
          <a:lstStyle/>
          <a:p>
            <a:r>
              <a:rPr lang="fr-FR" dirty="0" smtClean="0"/>
              <a:t>4 </a:t>
            </a:r>
            <a:r>
              <a:rPr lang="fr-FR" dirty="0" err="1" smtClean="0"/>
              <a:t>CRPs</a:t>
            </a:r>
            <a:endParaRPr lang="en-GB" dirty="0"/>
          </a:p>
        </p:txBody>
      </p:sp>
      <p:sp>
        <p:nvSpPr>
          <p:cNvPr id="30" name="Date Placeholder 29"/>
          <p:cNvSpPr>
            <a:spLocks noGrp="1"/>
          </p:cNvSpPr>
          <p:nvPr>
            <p:ph type="dt" sz="half" idx="10"/>
          </p:nvPr>
        </p:nvSpPr>
        <p:spPr/>
        <p:txBody>
          <a:bodyPr/>
          <a:lstStyle/>
          <a:p>
            <a:pPr>
              <a:defRPr/>
            </a:pPr>
            <a:r>
              <a:rPr lang="en-US" smtClean="0"/>
              <a:t>07/12/2018</a:t>
            </a:r>
            <a:endParaRPr lang="fr-FR" dirty="0"/>
          </a:p>
        </p:txBody>
      </p:sp>
      <p:sp>
        <p:nvSpPr>
          <p:cNvPr id="31" name="TextBox 30"/>
          <p:cNvSpPr txBox="1"/>
          <p:nvPr/>
        </p:nvSpPr>
        <p:spPr>
          <a:xfrm>
            <a:off x="10366202" y="1392857"/>
            <a:ext cx="1653435" cy="830997"/>
          </a:xfrm>
          <a:prstGeom prst="rect">
            <a:avLst/>
          </a:prstGeom>
          <a:noFill/>
        </p:spPr>
        <p:txBody>
          <a:bodyPr wrap="square" rtlCol="0">
            <a:spAutoFit/>
          </a:bodyPr>
          <a:lstStyle/>
          <a:p>
            <a:r>
              <a:rPr lang="fr-FR" sz="2400" b="1" dirty="0" smtClean="0"/>
              <a:t>In NP02 CRYOSTAT</a:t>
            </a:r>
            <a:endParaRPr lang="en-GB" sz="2400" b="1" dirty="0"/>
          </a:p>
        </p:txBody>
      </p:sp>
    </p:spTree>
    <p:extLst>
      <p:ext uri="{BB962C8B-B14F-4D97-AF65-F5344CB8AC3E}">
        <p14:creationId xmlns:p14="http://schemas.microsoft.com/office/powerpoint/2010/main" val="210816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421936-C54A-429B-BE76-A16F4B07AE74}" type="datetime1">
              <a:rPr lang="en-US" smtClean="0"/>
              <a:t>12/6/2018</a:t>
            </a:fld>
            <a:endParaRPr lang="fr-FR" dirty="0"/>
          </a:p>
        </p:txBody>
      </p:sp>
      <p:sp>
        <p:nvSpPr>
          <p:cNvPr id="3" name="Footer Placeholder 2"/>
          <p:cNvSpPr>
            <a:spLocks noGrp="1"/>
          </p:cNvSpPr>
          <p:nvPr>
            <p:ph type="ftr" sz="quarter" idx="11"/>
          </p:nvPr>
        </p:nvSpPr>
        <p:spPr/>
        <p:txBody>
          <a:bodyPr/>
          <a:lstStyle/>
          <a:p>
            <a:pPr>
              <a:defRPr/>
            </a:pPr>
            <a:r>
              <a:rPr lang="fr-FR" smtClean="0"/>
              <a:t>D. Duchesneau / ProtoDUNE-DP status</a:t>
            </a:r>
            <a:endParaRPr lang="fr-FR" dirty="0"/>
          </a:p>
        </p:txBody>
      </p:sp>
      <p:sp>
        <p:nvSpPr>
          <p:cNvPr id="4" name="Slide Number Placeholder 3"/>
          <p:cNvSpPr>
            <a:spLocks noGrp="1"/>
          </p:cNvSpPr>
          <p:nvPr>
            <p:ph type="sldNum" sz="quarter" idx="12"/>
          </p:nvPr>
        </p:nvSpPr>
        <p:spPr/>
        <p:txBody>
          <a:bodyPr/>
          <a:lstStyle/>
          <a:p>
            <a:pPr>
              <a:defRPr/>
            </a:pPr>
            <a:fld id="{D2F59CB3-90F2-47E0-AF60-E678B403DE3D}" type="slidenum">
              <a:rPr lang="fr-FR" altLang="fr-FR" smtClean="0"/>
              <a:pPr>
                <a:defRPr/>
              </a:pPr>
              <a:t>20</a:t>
            </a:fld>
            <a:endParaRPr lang="fr-FR" altLang="fr-FR"/>
          </a:p>
        </p:txBody>
      </p:sp>
      <p:sp>
        <p:nvSpPr>
          <p:cNvPr id="5" name="TextBox 4"/>
          <p:cNvSpPr txBox="1"/>
          <p:nvPr/>
        </p:nvSpPr>
        <p:spPr>
          <a:xfrm>
            <a:off x="206735" y="162218"/>
            <a:ext cx="1455014" cy="461665"/>
          </a:xfrm>
          <a:prstGeom prst="rect">
            <a:avLst/>
          </a:prstGeom>
          <a:noFill/>
          <a:ln>
            <a:solidFill>
              <a:srgbClr val="C00000"/>
            </a:solidFill>
          </a:ln>
        </p:spPr>
        <p:txBody>
          <a:bodyPr wrap="none" rtlCol="0">
            <a:spAutoFit/>
          </a:bodyPr>
          <a:lstStyle/>
          <a:p>
            <a:r>
              <a:rPr lang="fr-FR" sz="2400" dirty="0" err="1" smtClean="0">
                <a:solidFill>
                  <a:schemeClr val="tx2"/>
                </a:solidFill>
              </a:rPr>
              <a:t>Grid</a:t>
            </a:r>
            <a:r>
              <a:rPr lang="fr-FR" sz="2400" dirty="0" smtClean="0">
                <a:solidFill>
                  <a:schemeClr val="tx2"/>
                </a:solidFill>
              </a:rPr>
              <a:t> </a:t>
            </a:r>
            <a:r>
              <a:rPr lang="fr-FR" sz="2400" dirty="0" err="1" smtClean="0">
                <a:solidFill>
                  <a:schemeClr val="tx2"/>
                </a:solidFill>
              </a:rPr>
              <a:t>wires</a:t>
            </a:r>
            <a:endParaRPr lang="en-GB" sz="2400" dirty="0">
              <a:solidFill>
                <a:schemeClr val="tx2"/>
              </a:solidFill>
            </a:endParaRPr>
          </a:p>
        </p:txBody>
      </p:sp>
      <p:sp>
        <p:nvSpPr>
          <p:cNvPr id="6" name="TextBox 5"/>
          <p:cNvSpPr txBox="1"/>
          <p:nvPr/>
        </p:nvSpPr>
        <p:spPr>
          <a:xfrm>
            <a:off x="197558" y="1395853"/>
            <a:ext cx="6258008" cy="1754326"/>
          </a:xfrm>
          <a:prstGeom prst="rect">
            <a:avLst/>
          </a:prstGeom>
          <a:noFill/>
          <a:ln>
            <a:solidFill>
              <a:schemeClr val="accent1"/>
            </a:solidFill>
          </a:ln>
        </p:spPr>
        <p:txBody>
          <a:bodyPr wrap="square" rtlCol="0">
            <a:spAutoFit/>
          </a:bodyPr>
          <a:lstStyle/>
          <a:p>
            <a:pPr marL="285750" indent="-285750">
              <a:buFont typeface="Wingdings" panose="05000000000000000000" pitchFamily="2" charset="2"/>
              <a:buChar char="Ø"/>
            </a:pPr>
            <a:r>
              <a:rPr lang="en-GB" dirty="0" smtClean="0"/>
              <a:t>Unfortunately a problem appeared during the insertion of CRP3  in the cryostat where  3 wires broke in the process and 7 more in the following days.</a:t>
            </a:r>
          </a:p>
          <a:p>
            <a:pPr marL="285750" indent="-285750">
              <a:buFont typeface="Wingdings" panose="05000000000000000000" pitchFamily="2" charset="2"/>
              <a:buChar char="Ø"/>
            </a:pPr>
            <a:r>
              <a:rPr lang="en-GB" dirty="0" smtClean="0"/>
              <a:t>The manipulation was not soft at all due to an abnormal use of the chain hoist and it has been requested to proceed much more smoothly  for the next manipulations</a:t>
            </a:r>
          </a:p>
        </p:txBody>
      </p:sp>
      <p:sp>
        <p:nvSpPr>
          <p:cNvPr id="7" name="TextBox 6"/>
          <p:cNvSpPr txBox="1"/>
          <p:nvPr/>
        </p:nvSpPr>
        <p:spPr>
          <a:xfrm>
            <a:off x="1808843" y="198977"/>
            <a:ext cx="10483767" cy="923330"/>
          </a:xfrm>
          <a:prstGeom prst="rect">
            <a:avLst/>
          </a:prstGeom>
          <a:noFill/>
        </p:spPr>
        <p:txBody>
          <a:bodyPr wrap="none" rtlCol="0">
            <a:spAutoFit/>
          </a:bodyPr>
          <a:lstStyle/>
          <a:p>
            <a:pPr marL="285750" indent="-285750">
              <a:buFont typeface="Arial" panose="020B0604020202020204" pitchFamily="34" charset="0"/>
              <a:buChar char="•"/>
            </a:pPr>
            <a:r>
              <a:rPr lang="en-GB" dirty="0" smtClean="0"/>
              <a:t>There are 1920 wires of 3m long on each CRP grid. </a:t>
            </a:r>
          </a:p>
          <a:p>
            <a:pPr marL="285750" indent="-285750">
              <a:buFont typeface="Arial" panose="020B0604020202020204" pitchFamily="34" charset="0"/>
              <a:buChar char="•"/>
            </a:pPr>
            <a:r>
              <a:rPr lang="en-GB" dirty="0" smtClean="0"/>
              <a:t>For the 3 CRPs tested in the cold there was no broken wire or faulty soldering among the nearly 6000 wires</a:t>
            </a:r>
          </a:p>
          <a:p>
            <a:pPr marL="285750" indent="-285750">
              <a:buFont typeface="Arial" panose="020B0604020202020204" pitchFamily="34" charset="0"/>
              <a:buChar char="•"/>
            </a:pPr>
            <a:r>
              <a:rPr lang="en-GB" dirty="0" smtClean="0"/>
              <a:t>CRP1 did also 3 times the cold test and the grid experienced the manual </a:t>
            </a:r>
            <a:r>
              <a:rPr lang="en-GB" dirty="0" err="1" smtClean="0"/>
              <a:t>retensioning</a:t>
            </a:r>
            <a:r>
              <a:rPr lang="en-GB" dirty="0" smtClean="0"/>
              <a:t> by 2N/wire in July</a:t>
            </a:r>
            <a:endParaRPr lang="en-GB" dirty="0"/>
          </a:p>
        </p:txBody>
      </p:sp>
      <p:pic>
        <p:nvPicPr>
          <p:cNvPr id="8"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4023" y="1471995"/>
            <a:ext cx="2651269" cy="1756035"/>
          </a:xfrm>
          <a:prstGeom prst="rect">
            <a:avLst/>
          </a:prstGeom>
        </p:spPr>
      </p:pic>
      <p:pic>
        <p:nvPicPr>
          <p:cNvPr id="9" name="Imag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7200" y="1471995"/>
            <a:ext cx="2656870" cy="1759745"/>
          </a:xfrm>
          <a:prstGeom prst="rect">
            <a:avLst/>
          </a:prstGeom>
        </p:spPr>
      </p:pic>
      <p:sp>
        <p:nvSpPr>
          <p:cNvPr id="10" name="TextBox 9"/>
          <p:cNvSpPr txBox="1"/>
          <p:nvPr/>
        </p:nvSpPr>
        <p:spPr>
          <a:xfrm>
            <a:off x="197558" y="3332333"/>
            <a:ext cx="11527462" cy="923330"/>
          </a:xfrm>
          <a:prstGeom prst="rect">
            <a:avLst/>
          </a:prstGeom>
          <a:noFill/>
        </p:spPr>
        <p:txBody>
          <a:bodyPr wrap="square" rtlCol="0">
            <a:spAutoFit/>
          </a:bodyPr>
          <a:lstStyle/>
          <a:p>
            <a:r>
              <a:rPr lang="en-GB" dirty="0" smtClean="0"/>
              <a:t>After investigation and careful check of the 1920 wires it appeared that on a few wires of this CRP there was a sort of small coloration with small deposit along the wires. This was usually located  between 1 and 10cm from the PCB supporting plate</a:t>
            </a:r>
            <a:endParaRPr lang="en-GB"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6213" y="4252993"/>
            <a:ext cx="3035474" cy="2276606"/>
          </a:xfrm>
          <a:prstGeom prst="rect">
            <a:avLst/>
          </a:prstGeom>
        </p:spPr>
      </p:pic>
      <p:sp>
        <p:nvSpPr>
          <p:cNvPr id="13" name="TextBox 12"/>
          <p:cNvSpPr txBox="1"/>
          <p:nvPr/>
        </p:nvSpPr>
        <p:spPr>
          <a:xfrm>
            <a:off x="3818972" y="3557392"/>
            <a:ext cx="184731" cy="369332"/>
          </a:xfrm>
          <a:prstGeom prst="rect">
            <a:avLst/>
          </a:prstGeom>
          <a:noFill/>
        </p:spPr>
        <p:txBody>
          <a:bodyPr wrap="none" rtlCol="0">
            <a:spAutoFit/>
          </a:bodyPr>
          <a:lstStyle/>
          <a:p>
            <a:endParaRPr lang="en-GB" dirty="0"/>
          </a:p>
        </p:txBody>
      </p:sp>
      <p:sp>
        <p:nvSpPr>
          <p:cNvPr id="14" name="TextBox 13"/>
          <p:cNvSpPr txBox="1"/>
          <p:nvPr/>
        </p:nvSpPr>
        <p:spPr>
          <a:xfrm>
            <a:off x="229223" y="4223968"/>
            <a:ext cx="8834365" cy="2308324"/>
          </a:xfrm>
          <a:prstGeom prst="rect">
            <a:avLst/>
          </a:prstGeom>
          <a:noFill/>
          <a:ln>
            <a:solidFill>
              <a:srgbClr val="0070C0"/>
            </a:solidFill>
          </a:ln>
        </p:spPr>
        <p:txBody>
          <a:bodyPr wrap="square" rtlCol="0">
            <a:spAutoFit/>
          </a:bodyPr>
          <a:lstStyle/>
          <a:p>
            <a:pPr marL="285750" indent="-285750">
              <a:buFont typeface="Arial" panose="020B0604020202020204" pitchFamily="34" charset="0"/>
              <a:buChar char="•"/>
            </a:pPr>
            <a:r>
              <a:rPr lang="en-GB" dirty="0" smtClean="0"/>
              <a:t>This is identified as a possible remnant of soldering flux which was not cleaned as it should have been after soldering. This flux is usually aggressive and may attack the metal. This could eventually explained the breaking of wires.</a:t>
            </a:r>
          </a:p>
          <a:p>
            <a:pPr marL="285750" indent="-285750">
              <a:buFont typeface="Arial" panose="020B0604020202020204" pitchFamily="34" charset="0"/>
              <a:buChar char="•"/>
            </a:pPr>
            <a:r>
              <a:rPr lang="en-GB" dirty="0" smtClean="0"/>
              <a:t>The process of cleaning with distilled water was not properly done on a few wires for this CRP.</a:t>
            </a:r>
          </a:p>
          <a:p>
            <a:pPr marL="285750" indent="-285750">
              <a:buFont typeface="Arial" panose="020B0604020202020204" pitchFamily="34" charset="0"/>
              <a:buChar char="•"/>
            </a:pPr>
            <a:r>
              <a:rPr lang="en-GB" dirty="0" smtClean="0"/>
              <a:t>We artificially increase the tension of the full grid to see which wires could have been weakened.</a:t>
            </a:r>
          </a:p>
          <a:p>
            <a:pPr marL="285750" indent="-285750">
              <a:buFont typeface="Arial" panose="020B0604020202020204" pitchFamily="34" charset="0"/>
              <a:buChar char="•"/>
            </a:pPr>
            <a:r>
              <a:rPr lang="en-GB" dirty="0" smtClean="0"/>
              <a:t>In the meantime a thorough inspection of the other CRP grid wire by wire is going on.</a:t>
            </a:r>
          </a:p>
        </p:txBody>
      </p:sp>
      <p:cxnSp>
        <p:nvCxnSpPr>
          <p:cNvPr id="16" name="Straight Arrow Connector 15"/>
          <p:cNvCxnSpPr/>
          <p:nvPr/>
        </p:nvCxnSpPr>
        <p:spPr>
          <a:xfrm>
            <a:off x="8855900" y="3960815"/>
            <a:ext cx="1325673" cy="824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6087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pPr>
              <a:defRPr/>
            </a:pPr>
            <a:r>
              <a:rPr lang="en-US" smtClean="0"/>
              <a:t>07/12/2018</a:t>
            </a:r>
            <a:endParaRPr lang="fr-FR" dirty="0"/>
          </a:p>
        </p:txBody>
      </p:sp>
      <p:sp>
        <p:nvSpPr>
          <p:cNvPr id="11" name="Footer Placeholder 10"/>
          <p:cNvSpPr>
            <a:spLocks noGrp="1"/>
          </p:cNvSpPr>
          <p:nvPr>
            <p:ph type="ftr" sz="quarter" idx="11"/>
          </p:nvPr>
        </p:nvSpPr>
        <p:spPr/>
        <p:txBody>
          <a:bodyPr/>
          <a:lstStyle/>
          <a:p>
            <a:pPr>
              <a:defRPr/>
            </a:pPr>
            <a:r>
              <a:rPr lang="en-GB" smtClean="0"/>
              <a:t>D. Duchesneau / LBNC review</a:t>
            </a:r>
            <a:endParaRPr lang="fr-FR" dirty="0"/>
          </a:p>
        </p:txBody>
      </p:sp>
      <p:sp>
        <p:nvSpPr>
          <p:cNvPr id="2" name="Slide Number Placeholder 1"/>
          <p:cNvSpPr>
            <a:spLocks noGrp="1"/>
          </p:cNvSpPr>
          <p:nvPr>
            <p:ph type="sldNum" sz="quarter" idx="12"/>
          </p:nvPr>
        </p:nvSpPr>
        <p:spPr/>
        <p:txBody>
          <a:bodyPr/>
          <a:lstStyle/>
          <a:p>
            <a:fld id="{1E8C0F8F-F490-416E-BA78-3C28282B6FEE}" type="slidenum">
              <a:rPr lang="fr-FR" smtClean="0"/>
              <a:t>21</a:t>
            </a:fld>
            <a:endParaRPr lang="fr-FR"/>
          </a:p>
        </p:txBody>
      </p:sp>
      <p:sp>
        <p:nvSpPr>
          <p:cNvPr id="3" name="TextBox 2"/>
          <p:cNvSpPr txBox="1"/>
          <p:nvPr/>
        </p:nvSpPr>
        <p:spPr>
          <a:xfrm>
            <a:off x="159102" y="98228"/>
            <a:ext cx="5842177" cy="461665"/>
          </a:xfrm>
          <a:prstGeom prst="rect">
            <a:avLst/>
          </a:prstGeom>
          <a:noFill/>
          <a:ln>
            <a:solidFill>
              <a:srgbClr val="C00000"/>
            </a:solidFill>
          </a:ln>
        </p:spPr>
        <p:txBody>
          <a:bodyPr wrap="none" rtlCol="0">
            <a:spAutoFit/>
          </a:bodyPr>
          <a:lstStyle/>
          <a:p>
            <a:r>
              <a:rPr lang="fr-FR" sz="2400" dirty="0" smtClean="0">
                <a:solidFill>
                  <a:schemeClr val="accent5"/>
                </a:solidFill>
              </a:rPr>
              <a:t>Cold box tests of CRP </a:t>
            </a:r>
            <a:r>
              <a:rPr lang="fr-FR" sz="2400" dirty="0" err="1" smtClean="0">
                <a:solidFill>
                  <a:schemeClr val="accent5"/>
                </a:solidFill>
              </a:rPr>
              <a:t>from</a:t>
            </a:r>
            <a:r>
              <a:rPr lang="fr-FR" sz="2400" dirty="0" smtClean="0">
                <a:solidFill>
                  <a:schemeClr val="accent5"/>
                </a:solidFill>
              </a:rPr>
              <a:t> </a:t>
            </a:r>
            <a:r>
              <a:rPr lang="fr-FR" sz="2400" dirty="0" err="1" smtClean="0">
                <a:solidFill>
                  <a:schemeClr val="accent5"/>
                </a:solidFill>
              </a:rPr>
              <a:t>June</a:t>
            </a:r>
            <a:r>
              <a:rPr lang="fr-FR" sz="2400" dirty="0" smtClean="0">
                <a:solidFill>
                  <a:schemeClr val="accent5"/>
                </a:solidFill>
              </a:rPr>
              <a:t> to </a:t>
            </a:r>
            <a:r>
              <a:rPr lang="fr-FR" sz="2400" dirty="0" err="1" smtClean="0">
                <a:solidFill>
                  <a:schemeClr val="accent5"/>
                </a:solidFill>
              </a:rPr>
              <a:t>November</a:t>
            </a:r>
            <a:endParaRPr lang="en-GB" sz="2400" dirty="0">
              <a:solidFill>
                <a:schemeClr val="accent5"/>
              </a:solidFill>
            </a:endParaRPr>
          </a:p>
        </p:txBody>
      </p:sp>
      <p:sp>
        <p:nvSpPr>
          <p:cNvPr id="4" name="Right Arrow 3"/>
          <p:cNvSpPr/>
          <p:nvPr/>
        </p:nvSpPr>
        <p:spPr>
          <a:xfrm>
            <a:off x="228600" y="1142975"/>
            <a:ext cx="11771798" cy="671513"/>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28624" y="1316187"/>
            <a:ext cx="1100137" cy="335755"/>
          </a:xfrm>
          <a:prstGeom prst="rect">
            <a:avLst/>
          </a:prstGeom>
          <a:pattFill prst="wdUpDiag">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28600" y="1814488"/>
            <a:ext cx="742511" cy="369332"/>
          </a:xfrm>
          <a:prstGeom prst="rect">
            <a:avLst/>
          </a:prstGeom>
          <a:noFill/>
        </p:spPr>
        <p:txBody>
          <a:bodyPr wrap="none" rtlCol="0">
            <a:spAutoFit/>
          </a:bodyPr>
          <a:lstStyle/>
          <a:p>
            <a:r>
              <a:rPr lang="fr-FR" dirty="0" smtClean="0"/>
              <a:t>22/06</a:t>
            </a:r>
            <a:endParaRPr lang="en-GB" dirty="0"/>
          </a:p>
        </p:txBody>
      </p:sp>
      <p:sp>
        <p:nvSpPr>
          <p:cNvPr id="7" name="TextBox 6"/>
          <p:cNvSpPr txBox="1"/>
          <p:nvPr/>
        </p:nvSpPr>
        <p:spPr>
          <a:xfrm>
            <a:off x="1157505" y="1814488"/>
            <a:ext cx="742511" cy="369332"/>
          </a:xfrm>
          <a:prstGeom prst="rect">
            <a:avLst/>
          </a:prstGeom>
          <a:noFill/>
        </p:spPr>
        <p:txBody>
          <a:bodyPr wrap="none" rtlCol="0">
            <a:spAutoFit/>
          </a:bodyPr>
          <a:lstStyle/>
          <a:p>
            <a:r>
              <a:rPr lang="fr-FR" dirty="0" smtClean="0"/>
              <a:t>09/07</a:t>
            </a:r>
            <a:endParaRPr lang="en-GB" dirty="0"/>
          </a:p>
        </p:txBody>
      </p:sp>
      <p:sp>
        <p:nvSpPr>
          <p:cNvPr id="8" name="TextBox 7"/>
          <p:cNvSpPr txBox="1"/>
          <p:nvPr/>
        </p:nvSpPr>
        <p:spPr>
          <a:xfrm>
            <a:off x="10033900" y="1738732"/>
            <a:ext cx="742511" cy="369332"/>
          </a:xfrm>
          <a:prstGeom prst="rect">
            <a:avLst/>
          </a:prstGeom>
          <a:noFill/>
        </p:spPr>
        <p:txBody>
          <a:bodyPr wrap="none" rtlCol="0">
            <a:spAutoFit/>
          </a:bodyPr>
          <a:lstStyle/>
          <a:p>
            <a:r>
              <a:rPr lang="fr-FR" dirty="0" smtClean="0"/>
              <a:t>27/11</a:t>
            </a:r>
            <a:endParaRPr lang="en-GB" dirty="0"/>
          </a:p>
        </p:txBody>
      </p:sp>
      <p:sp>
        <p:nvSpPr>
          <p:cNvPr id="9" name="TextBox 8"/>
          <p:cNvSpPr txBox="1"/>
          <p:nvPr/>
        </p:nvSpPr>
        <p:spPr>
          <a:xfrm>
            <a:off x="2520418" y="1802702"/>
            <a:ext cx="742511" cy="369332"/>
          </a:xfrm>
          <a:prstGeom prst="rect">
            <a:avLst/>
          </a:prstGeom>
          <a:noFill/>
        </p:spPr>
        <p:txBody>
          <a:bodyPr wrap="none" rtlCol="0">
            <a:spAutoFit/>
          </a:bodyPr>
          <a:lstStyle/>
          <a:p>
            <a:r>
              <a:rPr lang="fr-FR" dirty="0" smtClean="0"/>
              <a:t>27/07</a:t>
            </a:r>
            <a:endParaRPr lang="en-GB" dirty="0"/>
          </a:p>
        </p:txBody>
      </p:sp>
      <p:sp>
        <p:nvSpPr>
          <p:cNvPr id="22" name="Rectangle 21"/>
          <p:cNvSpPr/>
          <p:nvPr/>
        </p:nvSpPr>
        <p:spPr>
          <a:xfrm>
            <a:off x="2881330" y="1309657"/>
            <a:ext cx="1100137" cy="335755"/>
          </a:xfrm>
          <a:prstGeom prst="rect">
            <a:avLst/>
          </a:prstGeom>
          <a:pattFill prst="wdUpDiag">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6762759" y="1306266"/>
            <a:ext cx="552442" cy="335754"/>
          </a:xfrm>
          <a:prstGeom prst="rect">
            <a:avLst/>
          </a:prstGeom>
          <a:pattFill prst="dkVert">
            <a:fgClr>
              <a:schemeClr val="accent6"/>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7510463" y="1306265"/>
            <a:ext cx="1100137" cy="335755"/>
          </a:xfrm>
          <a:prstGeom prst="rect">
            <a:avLst/>
          </a:prstGeom>
          <a:pattFill prst="wdUpDiag">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9202339" y="1311459"/>
            <a:ext cx="1100137" cy="335755"/>
          </a:xfrm>
          <a:prstGeom prst="rect">
            <a:avLst/>
          </a:prstGeom>
          <a:pattFill prst="ltDnDiag">
            <a:fgClr>
              <a:srgbClr val="C0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3610211" y="1819609"/>
            <a:ext cx="742511" cy="369332"/>
          </a:xfrm>
          <a:prstGeom prst="rect">
            <a:avLst/>
          </a:prstGeom>
          <a:noFill/>
        </p:spPr>
        <p:txBody>
          <a:bodyPr wrap="none" rtlCol="0">
            <a:spAutoFit/>
          </a:bodyPr>
          <a:lstStyle/>
          <a:p>
            <a:r>
              <a:rPr lang="fr-FR" dirty="0" smtClean="0"/>
              <a:t>17/08</a:t>
            </a:r>
            <a:endParaRPr lang="en-GB" dirty="0"/>
          </a:p>
        </p:txBody>
      </p:sp>
      <p:sp>
        <p:nvSpPr>
          <p:cNvPr id="27" name="TextBox 26"/>
          <p:cNvSpPr txBox="1"/>
          <p:nvPr/>
        </p:nvSpPr>
        <p:spPr>
          <a:xfrm>
            <a:off x="6281955" y="1745085"/>
            <a:ext cx="742511" cy="369332"/>
          </a:xfrm>
          <a:prstGeom prst="rect">
            <a:avLst/>
          </a:prstGeom>
          <a:noFill/>
        </p:spPr>
        <p:txBody>
          <a:bodyPr wrap="none" rtlCol="0">
            <a:spAutoFit/>
          </a:bodyPr>
          <a:lstStyle/>
          <a:p>
            <a:r>
              <a:rPr lang="fr-FR" dirty="0" smtClean="0"/>
              <a:t>03/10</a:t>
            </a:r>
            <a:endParaRPr lang="en-GB" dirty="0"/>
          </a:p>
        </p:txBody>
      </p:sp>
      <p:sp>
        <p:nvSpPr>
          <p:cNvPr id="28" name="TextBox 27"/>
          <p:cNvSpPr txBox="1"/>
          <p:nvPr/>
        </p:nvSpPr>
        <p:spPr>
          <a:xfrm>
            <a:off x="6848311" y="1923398"/>
            <a:ext cx="742511" cy="369332"/>
          </a:xfrm>
          <a:prstGeom prst="rect">
            <a:avLst/>
          </a:prstGeom>
          <a:noFill/>
        </p:spPr>
        <p:txBody>
          <a:bodyPr wrap="none" rtlCol="0">
            <a:spAutoFit/>
          </a:bodyPr>
          <a:lstStyle/>
          <a:p>
            <a:r>
              <a:rPr lang="fr-FR" dirty="0" smtClean="0"/>
              <a:t>10/10</a:t>
            </a:r>
            <a:endParaRPr lang="en-GB" dirty="0"/>
          </a:p>
        </p:txBody>
      </p:sp>
      <p:sp>
        <p:nvSpPr>
          <p:cNvPr id="29" name="TextBox 28"/>
          <p:cNvSpPr txBox="1"/>
          <p:nvPr/>
        </p:nvSpPr>
        <p:spPr>
          <a:xfrm>
            <a:off x="7337301" y="1748166"/>
            <a:ext cx="742511" cy="369332"/>
          </a:xfrm>
          <a:prstGeom prst="rect">
            <a:avLst/>
          </a:prstGeom>
          <a:noFill/>
        </p:spPr>
        <p:txBody>
          <a:bodyPr wrap="none" rtlCol="0">
            <a:spAutoFit/>
          </a:bodyPr>
          <a:lstStyle/>
          <a:p>
            <a:r>
              <a:rPr lang="fr-FR" dirty="0" smtClean="0"/>
              <a:t>15/10</a:t>
            </a:r>
            <a:endParaRPr lang="en-GB" dirty="0"/>
          </a:p>
        </p:txBody>
      </p:sp>
      <p:sp>
        <p:nvSpPr>
          <p:cNvPr id="30" name="TextBox 29"/>
          <p:cNvSpPr txBox="1"/>
          <p:nvPr/>
        </p:nvSpPr>
        <p:spPr>
          <a:xfrm>
            <a:off x="8147621" y="1732162"/>
            <a:ext cx="742511" cy="369332"/>
          </a:xfrm>
          <a:prstGeom prst="rect">
            <a:avLst/>
          </a:prstGeom>
          <a:noFill/>
        </p:spPr>
        <p:txBody>
          <a:bodyPr wrap="none" rtlCol="0">
            <a:spAutoFit/>
          </a:bodyPr>
          <a:lstStyle/>
          <a:p>
            <a:r>
              <a:rPr lang="fr-FR" dirty="0" smtClean="0"/>
              <a:t>30/10</a:t>
            </a:r>
            <a:endParaRPr lang="en-GB" dirty="0"/>
          </a:p>
        </p:txBody>
      </p:sp>
      <p:sp>
        <p:nvSpPr>
          <p:cNvPr id="31" name="TextBox 30"/>
          <p:cNvSpPr txBox="1"/>
          <p:nvPr/>
        </p:nvSpPr>
        <p:spPr>
          <a:xfrm>
            <a:off x="8907052" y="1730245"/>
            <a:ext cx="742511" cy="369332"/>
          </a:xfrm>
          <a:prstGeom prst="rect">
            <a:avLst/>
          </a:prstGeom>
          <a:noFill/>
        </p:spPr>
        <p:txBody>
          <a:bodyPr wrap="none" rtlCol="0">
            <a:spAutoFit/>
          </a:bodyPr>
          <a:lstStyle/>
          <a:p>
            <a:r>
              <a:rPr lang="fr-FR" dirty="0" smtClean="0"/>
              <a:t>12/11</a:t>
            </a:r>
            <a:endParaRPr lang="en-GB" dirty="0"/>
          </a:p>
        </p:txBody>
      </p:sp>
      <p:sp>
        <p:nvSpPr>
          <p:cNvPr id="32" name="TextBox 31"/>
          <p:cNvSpPr txBox="1"/>
          <p:nvPr/>
        </p:nvSpPr>
        <p:spPr>
          <a:xfrm>
            <a:off x="564155" y="867048"/>
            <a:ext cx="829073" cy="461665"/>
          </a:xfrm>
          <a:prstGeom prst="rect">
            <a:avLst/>
          </a:prstGeom>
          <a:noFill/>
        </p:spPr>
        <p:txBody>
          <a:bodyPr wrap="none" rtlCol="0">
            <a:spAutoFit/>
          </a:bodyPr>
          <a:lstStyle/>
          <a:p>
            <a:r>
              <a:rPr lang="fr-FR" sz="2400" dirty="0" smtClean="0"/>
              <a:t>CRP1</a:t>
            </a:r>
            <a:endParaRPr lang="en-GB" sz="2400" dirty="0"/>
          </a:p>
        </p:txBody>
      </p:sp>
      <p:sp>
        <p:nvSpPr>
          <p:cNvPr id="33" name="TextBox 32"/>
          <p:cNvSpPr txBox="1"/>
          <p:nvPr/>
        </p:nvSpPr>
        <p:spPr>
          <a:xfrm>
            <a:off x="3033727" y="867048"/>
            <a:ext cx="829073" cy="461665"/>
          </a:xfrm>
          <a:prstGeom prst="rect">
            <a:avLst/>
          </a:prstGeom>
          <a:noFill/>
        </p:spPr>
        <p:txBody>
          <a:bodyPr wrap="none" rtlCol="0">
            <a:spAutoFit/>
          </a:bodyPr>
          <a:lstStyle/>
          <a:p>
            <a:r>
              <a:rPr lang="fr-FR" sz="2400" dirty="0" smtClean="0"/>
              <a:t>CRP1</a:t>
            </a:r>
            <a:endParaRPr lang="en-GB" sz="2400" dirty="0"/>
          </a:p>
        </p:txBody>
      </p:sp>
      <p:sp>
        <p:nvSpPr>
          <p:cNvPr id="34" name="TextBox 33"/>
          <p:cNvSpPr txBox="1"/>
          <p:nvPr/>
        </p:nvSpPr>
        <p:spPr>
          <a:xfrm>
            <a:off x="7699548" y="847991"/>
            <a:ext cx="829073" cy="461665"/>
          </a:xfrm>
          <a:prstGeom prst="rect">
            <a:avLst/>
          </a:prstGeom>
          <a:noFill/>
        </p:spPr>
        <p:txBody>
          <a:bodyPr wrap="none" rtlCol="0">
            <a:spAutoFit/>
          </a:bodyPr>
          <a:lstStyle/>
          <a:p>
            <a:r>
              <a:rPr lang="fr-FR" sz="2400" dirty="0" smtClean="0"/>
              <a:t>CRP1</a:t>
            </a:r>
            <a:endParaRPr lang="en-GB" sz="2400" dirty="0"/>
          </a:p>
        </p:txBody>
      </p:sp>
      <p:sp>
        <p:nvSpPr>
          <p:cNvPr id="35" name="TextBox 34"/>
          <p:cNvSpPr txBox="1"/>
          <p:nvPr/>
        </p:nvSpPr>
        <p:spPr>
          <a:xfrm>
            <a:off x="6609930" y="847992"/>
            <a:ext cx="829073" cy="461665"/>
          </a:xfrm>
          <a:prstGeom prst="rect">
            <a:avLst/>
          </a:prstGeom>
          <a:noFill/>
        </p:spPr>
        <p:txBody>
          <a:bodyPr wrap="none" rtlCol="0">
            <a:spAutoFit/>
          </a:bodyPr>
          <a:lstStyle/>
          <a:p>
            <a:r>
              <a:rPr lang="fr-FR" sz="2400" dirty="0" smtClean="0"/>
              <a:t>CRP3</a:t>
            </a:r>
            <a:endParaRPr lang="en-GB" sz="2400" dirty="0"/>
          </a:p>
        </p:txBody>
      </p:sp>
      <p:sp>
        <p:nvSpPr>
          <p:cNvPr id="36" name="TextBox 35"/>
          <p:cNvSpPr txBox="1"/>
          <p:nvPr/>
        </p:nvSpPr>
        <p:spPr>
          <a:xfrm>
            <a:off x="9330290" y="834061"/>
            <a:ext cx="829073" cy="461665"/>
          </a:xfrm>
          <a:prstGeom prst="rect">
            <a:avLst/>
          </a:prstGeom>
          <a:noFill/>
        </p:spPr>
        <p:txBody>
          <a:bodyPr wrap="none" rtlCol="0">
            <a:spAutoFit/>
          </a:bodyPr>
          <a:lstStyle/>
          <a:p>
            <a:r>
              <a:rPr lang="fr-FR" sz="2400" dirty="0" smtClean="0"/>
              <a:t>CRP2</a:t>
            </a:r>
            <a:endParaRPr lang="en-GB" sz="2400" dirty="0"/>
          </a:p>
        </p:txBody>
      </p:sp>
      <p:sp>
        <p:nvSpPr>
          <p:cNvPr id="37" name="TextBox 36"/>
          <p:cNvSpPr txBox="1"/>
          <p:nvPr/>
        </p:nvSpPr>
        <p:spPr>
          <a:xfrm>
            <a:off x="2264292" y="2474215"/>
            <a:ext cx="2749031" cy="1477328"/>
          </a:xfrm>
          <a:prstGeom prst="rect">
            <a:avLst/>
          </a:prstGeom>
          <a:noFill/>
        </p:spPr>
        <p:txBody>
          <a:bodyPr wrap="square" rtlCol="0">
            <a:spAutoFit/>
          </a:bodyPr>
          <a:lstStyle/>
          <a:p>
            <a:r>
              <a:rPr lang="fr-FR" dirty="0" smtClean="0">
                <a:solidFill>
                  <a:srgbClr val="00B050"/>
                </a:solidFill>
              </a:rPr>
              <a:t>New </a:t>
            </a:r>
            <a:r>
              <a:rPr lang="fr-FR" dirty="0" err="1" smtClean="0">
                <a:solidFill>
                  <a:srgbClr val="00B050"/>
                </a:solidFill>
              </a:rPr>
              <a:t>grid</a:t>
            </a:r>
            <a:r>
              <a:rPr lang="fr-FR" dirty="0" smtClean="0">
                <a:solidFill>
                  <a:srgbClr val="00B050"/>
                </a:solidFill>
              </a:rPr>
              <a:t> </a:t>
            </a:r>
            <a:r>
              <a:rPr lang="fr-FR" dirty="0" err="1" smtClean="0">
                <a:solidFill>
                  <a:srgbClr val="00B050"/>
                </a:solidFill>
              </a:rPr>
              <a:t>tensionning</a:t>
            </a:r>
            <a:r>
              <a:rPr lang="en-GB" dirty="0" smtClean="0">
                <a:solidFill>
                  <a:srgbClr val="00B050"/>
                </a:solidFill>
              </a:rPr>
              <a:t> and HV connection</a:t>
            </a:r>
          </a:p>
          <a:p>
            <a:pPr marL="285750" indent="-285750">
              <a:buFont typeface="Symbol" panose="05050102010706020507" pitchFamily="18" charset="2"/>
              <a:buChar char="Þ"/>
            </a:pPr>
            <a:r>
              <a:rPr lang="fr-FR" dirty="0" err="1" smtClean="0"/>
              <a:t>Validated</a:t>
            </a:r>
            <a:endParaRPr lang="fr-FR" dirty="0" smtClean="0"/>
          </a:p>
          <a:p>
            <a:pPr marL="285750" indent="-285750">
              <a:buFont typeface="Symbol" panose="05050102010706020507" pitchFamily="18" charset="2"/>
              <a:buChar char="Þ"/>
            </a:pPr>
            <a:r>
              <a:rPr lang="fr-FR" dirty="0" err="1" smtClean="0">
                <a:solidFill>
                  <a:srgbClr val="C00000"/>
                </a:solidFill>
              </a:rPr>
              <a:t>Found</a:t>
            </a:r>
            <a:r>
              <a:rPr lang="fr-FR" dirty="0" smtClean="0">
                <a:solidFill>
                  <a:srgbClr val="C00000"/>
                </a:solidFill>
              </a:rPr>
              <a:t> </a:t>
            </a:r>
            <a:r>
              <a:rPr lang="fr-FR" dirty="0" err="1" smtClean="0">
                <a:solidFill>
                  <a:srgbClr val="C00000"/>
                </a:solidFill>
              </a:rPr>
              <a:t>some</a:t>
            </a:r>
            <a:r>
              <a:rPr lang="fr-FR" dirty="0" smtClean="0">
                <a:solidFill>
                  <a:srgbClr val="C00000"/>
                </a:solidFill>
              </a:rPr>
              <a:t> </a:t>
            </a:r>
            <a:r>
              <a:rPr lang="fr-FR" dirty="0" err="1" smtClean="0">
                <a:solidFill>
                  <a:srgbClr val="C00000"/>
                </a:solidFill>
              </a:rPr>
              <a:t>broken</a:t>
            </a:r>
            <a:r>
              <a:rPr lang="fr-FR" dirty="0" smtClean="0">
                <a:solidFill>
                  <a:srgbClr val="C00000"/>
                </a:solidFill>
              </a:rPr>
              <a:t> </a:t>
            </a:r>
            <a:r>
              <a:rPr lang="fr-FR" dirty="0" err="1" smtClean="0">
                <a:solidFill>
                  <a:srgbClr val="C00000"/>
                </a:solidFill>
              </a:rPr>
              <a:t>channels</a:t>
            </a:r>
            <a:r>
              <a:rPr lang="fr-FR" dirty="0" smtClean="0">
                <a:solidFill>
                  <a:srgbClr val="C00000"/>
                </a:solidFill>
              </a:rPr>
              <a:t> on LEM top DB</a:t>
            </a:r>
            <a:endParaRPr lang="en-GB" dirty="0" smtClean="0">
              <a:solidFill>
                <a:srgbClr val="C00000"/>
              </a:solidFill>
            </a:endParaRPr>
          </a:p>
        </p:txBody>
      </p:sp>
      <p:sp>
        <p:nvSpPr>
          <p:cNvPr id="38" name="TextBox 37"/>
          <p:cNvSpPr txBox="1"/>
          <p:nvPr/>
        </p:nvSpPr>
        <p:spPr>
          <a:xfrm>
            <a:off x="5806917" y="2633984"/>
            <a:ext cx="2106386" cy="1200329"/>
          </a:xfrm>
          <a:prstGeom prst="rect">
            <a:avLst/>
          </a:prstGeom>
          <a:noFill/>
        </p:spPr>
        <p:txBody>
          <a:bodyPr wrap="square" rtlCol="0">
            <a:spAutoFit/>
          </a:bodyPr>
          <a:lstStyle/>
          <a:p>
            <a:r>
              <a:rPr lang="fr-FR" dirty="0" err="1" smtClean="0"/>
              <a:t>Fake</a:t>
            </a:r>
            <a:r>
              <a:rPr lang="fr-FR" dirty="0" smtClean="0"/>
              <a:t> anodes: Test of </a:t>
            </a:r>
            <a:r>
              <a:rPr lang="fr-FR" dirty="0" err="1" smtClean="0"/>
              <a:t>grid</a:t>
            </a:r>
            <a:r>
              <a:rPr lang="fr-FR" dirty="0" smtClean="0"/>
              <a:t> + new LEM top DB + </a:t>
            </a:r>
            <a:r>
              <a:rPr lang="fr-FR" dirty="0" err="1" smtClean="0"/>
              <a:t>level</a:t>
            </a:r>
            <a:r>
              <a:rPr lang="fr-FR" dirty="0" smtClean="0"/>
              <a:t> </a:t>
            </a:r>
            <a:r>
              <a:rPr lang="fr-FR" dirty="0" err="1" smtClean="0"/>
              <a:t>meters</a:t>
            </a:r>
            <a:r>
              <a:rPr lang="fr-FR" dirty="0" smtClean="0"/>
              <a:t> =&gt; </a:t>
            </a:r>
            <a:r>
              <a:rPr lang="fr-FR" dirty="0" err="1" smtClean="0">
                <a:solidFill>
                  <a:srgbClr val="00B050"/>
                </a:solidFill>
              </a:rPr>
              <a:t>succesful</a:t>
            </a:r>
            <a:r>
              <a:rPr lang="fr-FR" dirty="0" smtClean="0">
                <a:solidFill>
                  <a:srgbClr val="00B050"/>
                </a:solidFill>
              </a:rPr>
              <a:t> =&gt; EHN1</a:t>
            </a:r>
          </a:p>
        </p:txBody>
      </p:sp>
      <p:sp>
        <p:nvSpPr>
          <p:cNvPr id="39" name="TextBox 38"/>
          <p:cNvSpPr txBox="1"/>
          <p:nvPr/>
        </p:nvSpPr>
        <p:spPr>
          <a:xfrm>
            <a:off x="228600" y="2440851"/>
            <a:ext cx="1876245" cy="1477328"/>
          </a:xfrm>
          <a:prstGeom prst="rect">
            <a:avLst/>
          </a:prstGeom>
          <a:noFill/>
        </p:spPr>
        <p:txBody>
          <a:bodyPr wrap="square" rtlCol="0">
            <a:spAutoFit/>
          </a:bodyPr>
          <a:lstStyle/>
          <a:p>
            <a:r>
              <a:rPr lang="fr-FR" dirty="0" smtClean="0"/>
              <a:t>Initial HV LEM DB design + </a:t>
            </a:r>
            <a:r>
              <a:rPr lang="fr-FR" dirty="0" err="1" smtClean="0"/>
              <a:t>Grid</a:t>
            </a:r>
            <a:endParaRPr lang="fr-FR" dirty="0" smtClean="0"/>
          </a:p>
          <a:p>
            <a:r>
              <a:rPr lang="fr-FR" dirty="0" smtClean="0"/>
              <a:t>=&gt; </a:t>
            </a:r>
            <a:r>
              <a:rPr lang="fr-FR" dirty="0" err="1" smtClean="0">
                <a:solidFill>
                  <a:srgbClr val="C00000"/>
                </a:solidFill>
              </a:rPr>
              <a:t>some</a:t>
            </a:r>
            <a:r>
              <a:rPr lang="fr-FR" dirty="0" smtClean="0">
                <a:solidFill>
                  <a:srgbClr val="C00000"/>
                </a:solidFill>
              </a:rPr>
              <a:t> contacts of </a:t>
            </a:r>
            <a:r>
              <a:rPr lang="fr-FR" dirty="0" err="1" smtClean="0">
                <a:solidFill>
                  <a:srgbClr val="C00000"/>
                </a:solidFill>
              </a:rPr>
              <a:t>grid</a:t>
            </a:r>
            <a:r>
              <a:rPr lang="fr-FR" dirty="0" smtClean="0">
                <a:solidFill>
                  <a:srgbClr val="C00000"/>
                </a:solidFill>
              </a:rPr>
              <a:t> </a:t>
            </a:r>
            <a:r>
              <a:rPr lang="fr-FR" dirty="0" err="1" smtClean="0">
                <a:solidFill>
                  <a:srgbClr val="C00000"/>
                </a:solidFill>
              </a:rPr>
              <a:t>wires</a:t>
            </a:r>
            <a:r>
              <a:rPr lang="fr-FR" dirty="0" smtClean="0">
                <a:solidFill>
                  <a:srgbClr val="C00000"/>
                </a:solidFill>
              </a:rPr>
              <a:t> </a:t>
            </a:r>
            <a:r>
              <a:rPr lang="fr-FR" dirty="0" err="1" smtClean="0">
                <a:solidFill>
                  <a:srgbClr val="C00000"/>
                </a:solidFill>
              </a:rPr>
              <a:t>with</a:t>
            </a:r>
            <a:r>
              <a:rPr lang="fr-FR" dirty="0" smtClean="0">
                <a:solidFill>
                  <a:srgbClr val="C00000"/>
                </a:solidFill>
              </a:rPr>
              <a:t>  </a:t>
            </a:r>
            <a:r>
              <a:rPr lang="fr-FR" dirty="0" err="1" smtClean="0">
                <a:solidFill>
                  <a:srgbClr val="C00000"/>
                </a:solidFill>
              </a:rPr>
              <a:t>some</a:t>
            </a:r>
            <a:r>
              <a:rPr lang="fr-FR" dirty="0" smtClean="0">
                <a:solidFill>
                  <a:srgbClr val="C00000"/>
                </a:solidFill>
              </a:rPr>
              <a:t> </a:t>
            </a:r>
            <a:r>
              <a:rPr lang="fr-FR" dirty="0" err="1" smtClean="0">
                <a:solidFill>
                  <a:srgbClr val="C00000"/>
                </a:solidFill>
              </a:rPr>
              <a:t>LEMs</a:t>
            </a:r>
            <a:endParaRPr lang="fr-FR" dirty="0" smtClean="0">
              <a:solidFill>
                <a:srgbClr val="C00000"/>
              </a:solidFill>
            </a:endParaRPr>
          </a:p>
        </p:txBody>
      </p:sp>
      <p:sp>
        <p:nvSpPr>
          <p:cNvPr id="41" name="TextBox 40"/>
          <p:cNvSpPr txBox="1"/>
          <p:nvPr/>
        </p:nvSpPr>
        <p:spPr>
          <a:xfrm>
            <a:off x="4266198" y="3946922"/>
            <a:ext cx="2410037" cy="1477328"/>
          </a:xfrm>
          <a:prstGeom prst="rect">
            <a:avLst/>
          </a:prstGeom>
          <a:noFill/>
        </p:spPr>
        <p:txBody>
          <a:bodyPr wrap="square" rtlCol="0">
            <a:spAutoFit/>
          </a:bodyPr>
          <a:lstStyle/>
          <a:p>
            <a:r>
              <a:rPr lang="fr-FR" dirty="0" smtClean="0"/>
              <a:t>CRP1: </a:t>
            </a:r>
            <a:r>
              <a:rPr lang="fr-FR" dirty="0" err="1">
                <a:solidFill>
                  <a:srgbClr val="00B050"/>
                </a:solidFill>
              </a:rPr>
              <a:t>r</a:t>
            </a:r>
            <a:r>
              <a:rPr lang="fr-FR" dirty="0" err="1" smtClean="0">
                <a:solidFill>
                  <a:srgbClr val="00B050"/>
                </a:solidFill>
              </a:rPr>
              <a:t>emoval</a:t>
            </a:r>
            <a:r>
              <a:rPr lang="fr-FR" dirty="0" smtClean="0">
                <a:solidFill>
                  <a:srgbClr val="00B050"/>
                </a:solidFill>
              </a:rPr>
              <a:t> of LEM bot HV DB and production of new type of LEM top DB </a:t>
            </a:r>
            <a:r>
              <a:rPr lang="fr-FR" dirty="0" smtClean="0"/>
              <a:t>Construction of CRP3 </a:t>
            </a:r>
            <a:endParaRPr lang="en-GB" dirty="0"/>
          </a:p>
        </p:txBody>
      </p:sp>
      <p:cxnSp>
        <p:nvCxnSpPr>
          <p:cNvPr id="43" name="Straight Arrow Connector 42"/>
          <p:cNvCxnSpPr/>
          <p:nvPr/>
        </p:nvCxnSpPr>
        <p:spPr>
          <a:xfrm>
            <a:off x="8060531" y="1672606"/>
            <a:ext cx="0" cy="21112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8" idx="1"/>
            <a:endCxn id="38" idx="0"/>
          </p:cNvCxnSpPr>
          <p:nvPr/>
        </p:nvCxnSpPr>
        <p:spPr>
          <a:xfrm>
            <a:off x="6848311" y="2108064"/>
            <a:ext cx="11799" cy="5259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5262113" y="1664468"/>
            <a:ext cx="1" cy="22824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526988" y="3859705"/>
            <a:ext cx="1784788" cy="1754326"/>
          </a:xfrm>
          <a:prstGeom prst="rect">
            <a:avLst/>
          </a:prstGeom>
          <a:noFill/>
        </p:spPr>
        <p:txBody>
          <a:bodyPr wrap="square" rtlCol="0">
            <a:spAutoFit/>
          </a:bodyPr>
          <a:lstStyle/>
          <a:p>
            <a:r>
              <a:rPr lang="fr-FR" dirty="0" smtClean="0"/>
              <a:t>CRP1 </a:t>
            </a:r>
            <a:r>
              <a:rPr lang="fr-FR" dirty="0" err="1" smtClean="0"/>
              <a:t>with</a:t>
            </a:r>
            <a:r>
              <a:rPr lang="fr-FR" dirty="0" smtClean="0"/>
              <a:t> </a:t>
            </a:r>
            <a:r>
              <a:rPr lang="fr-FR" dirty="0" err="1" smtClean="0"/>
              <a:t>upgraded</a:t>
            </a:r>
            <a:r>
              <a:rPr lang="fr-FR" dirty="0" smtClean="0"/>
              <a:t> LEM HV DB</a:t>
            </a:r>
          </a:p>
          <a:p>
            <a:r>
              <a:rPr lang="fr-FR" dirty="0" smtClean="0">
                <a:solidFill>
                  <a:srgbClr val="C00000"/>
                </a:solidFill>
              </a:rPr>
              <a:t>4 </a:t>
            </a:r>
            <a:r>
              <a:rPr lang="fr-FR" dirty="0" err="1" smtClean="0">
                <a:solidFill>
                  <a:srgbClr val="C00000"/>
                </a:solidFill>
              </a:rPr>
              <a:t>LEMs</a:t>
            </a:r>
            <a:r>
              <a:rPr lang="fr-FR" dirty="0" smtClean="0">
                <a:solidFill>
                  <a:srgbClr val="C00000"/>
                </a:solidFill>
              </a:rPr>
              <a:t> </a:t>
            </a:r>
            <a:r>
              <a:rPr lang="fr-FR" dirty="0" err="1" smtClean="0">
                <a:solidFill>
                  <a:srgbClr val="C00000"/>
                </a:solidFill>
              </a:rPr>
              <a:t>showed</a:t>
            </a:r>
            <a:r>
              <a:rPr lang="fr-FR" dirty="0" smtClean="0">
                <a:solidFill>
                  <a:srgbClr val="C00000"/>
                </a:solidFill>
              </a:rPr>
              <a:t> </a:t>
            </a:r>
            <a:r>
              <a:rPr lang="fr-FR" dirty="0" err="1" smtClean="0">
                <a:solidFill>
                  <a:srgbClr val="C00000"/>
                </a:solidFill>
              </a:rPr>
              <a:t>bad</a:t>
            </a:r>
            <a:r>
              <a:rPr lang="fr-FR" dirty="0" smtClean="0">
                <a:solidFill>
                  <a:srgbClr val="C00000"/>
                </a:solidFill>
              </a:rPr>
              <a:t> operating </a:t>
            </a:r>
            <a:r>
              <a:rPr lang="fr-FR" dirty="0" err="1" smtClean="0">
                <a:solidFill>
                  <a:srgbClr val="C00000"/>
                </a:solidFill>
              </a:rPr>
              <a:t>behaviour</a:t>
            </a:r>
            <a:endParaRPr lang="en-GB" dirty="0"/>
          </a:p>
        </p:txBody>
      </p:sp>
      <p:cxnSp>
        <p:nvCxnSpPr>
          <p:cNvPr id="52" name="Straight Arrow Connector 51"/>
          <p:cNvCxnSpPr/>
          <p:nvPr/>
        </p:nvCxnSpPr>
        <p:spPr>
          <a:xfrm flipH="1">
            <a:off x="9797686" y="1658683"/>
            <a:ext cx="2755" cy="13193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8907051" y="3049168"/>
            <a:ext cx="1869359" cy="646331"/>
          </a:xfrm>
          <a:prstGeom prst="rect">
            <a:avLst/>
          </a:prstGeom>
          <a:noFill/>
        </p:spPr>
        <p:txBody>
          <a:bodyPr wrap="square" rtlCol="0">
            <a:spAutoFit/>
          </a:bodyPr>
          <a:lstStyle/>
          <a:p>
            <a:r>
              <a:rPr lang="fr-FR" dirty="0" smtClean="0"/>
              <a:t>CRP2 </a:t>
            </a:r>
            <a:r>
              <a:rPr lang="fr-FR" dirty="0" err="1" smtClean="0"/>
              <a:t>constructed</a:t>
            </a:r>
            <a:r>
              <a:rPr lang="fr-FR" dirty="0" smtClean="0"/>
              <a:t> </a:t>
            </a:r>
            <a:r>
              <a:rPr lang="fr-FR" dirty="0" err="1" smtClean="0"/>
              <a:t>with</a:t>
            </a:r>
            <a:r>
              <a:rPr lang="fr-FR" dirty="0" smtClean="0"/>
              <a:t> all  upgrades</a:t>
            </a:r>
            <a:endParaRPr lang="en-GB" dirty="0"/>
          </a:p>
        </p:txBody>
      </p:sp>
      <p:cxnSp>
        <p:nvCxnSpPr>
          <p:cNvPr id="55" name="Straight Arrow Connector 54"/>
          <p:cNvCxnSpPr/>
          <p:nvPr/>
        </p:nvCxnSpPr>
        <p:spPr>
          <a:xfrm>
            <a:off x="3431398" y="1664468"/>
            <a:ext cx="0" cy="7763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956647" y="1713302"/>
            <a:ext cx="0" cy="7763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10878230" y="1633484"/>
            <a:ext cx="13146" cy="23134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0244280" y="4010157"/>
            <a:ext cx="1756118" cy="1754326"/>
          </a:xfrm>
          <a:prstGeom prst="rect">
            <a:avLst/>
          </a:prstGeom>
          <a:noFill/>
        </p:spPr>
        <p:txBody>
          <a:bodyPr wrap="square" rtlCol="0">
            <a:spAutoFit/>
          </a:bodyPr>
          <a:lstStyle/>
          <a:p>
            <a:r>
              <a:rPr lang="fr-FR" dirty="0" smtClean="0"/>
              <a:t>CRP1: 4 </a:t>
            </a:r>
            <a:r>
              <a:rPr lang="fr-FR" dirty="0" err="1" smtClean="0"/>
              <a:t>LEMs</a:t>
            </a:r>
            <a:r>
              <a:rPr lang="fr-FR" dirty="0" smtClean="0"/>
              <a:t> </a:t>
            </a:r>
            <a:r>
              <a:rPr lang="fr-FR" dirty="0" err="1" smtClean="0"/>
              <a:t>reinstalled</a:t>
            </a:r>
            <a:r>
              <a:rPr lang="fr-FR" dirty="0" smtClean="0"/>
              <a:t> </a:t>
            </a:r>
            <a:r>
              <a:rPr lang="fr-FR" dirty="0" err="1" smtClean="0"/>
              <a:t>after</a:t>
            </a:r>
            <a:r>
              <a:rPr lang="fr-FR" dirty="0" smtClean="0"/>
              <a:t> </a:t>
            </a:r>
            <a:r>
              <a:rPr lang="fr-FR" dirty="0" err="1" smtClean="0"/>
              <a:t>cleaning</a:t>
            </a:r>
            <a:r>
              <a:rPr lang="fr-FR" dirty="0" smtClean="0"/>
              <a:t> and tests</a:t>
            </a:r>
          </a:p>
          <a:p>
            <a:r>
              <a:rPr lang="fr-FR" dirty="0" smtClean="0">
                <a:solidFill>
                  <a:srgbClr val="00B050"/>
                </a:solidFill>
              </a:rPr>
              <a:t>New cold test </a:t>
            </a:r>
            <a:r>
              <a:rPr lang="fr-FR" dirty="0" err="1" smtClean="0">
                <a:solidFill>
                  <a:srgbClr val="00B050"/>
                </a:solidFill>
              </a:rPr>
              <a:t>next</a:t>
            </a:r>
            <a:r>
              <a:rPr lang="fr-FR" dirty="0" smtClean="0">
                <a:solidFill>
                  <a:srgbClr val="00B050"/>
                </a:solidFill>
              </a:rPr>
              <a:t> </a:t>
            </a:r>
            <a:r>
              <a:rPr lang="fr-FR" dirty="0" err="1" smtClean="0">
                <a:solidFill>
                  <a:srgbClr val="00B050"/>
                </a:solidFill>
              </a:rPr>
              <a:t>week</a:t>
            </a:r>
            <a:endParaRPr lang="fr-FR" dirty="0" smtClean="0">
              <a:solidFill>
                <a:srgbClr val="00B050"/>
              </a:solidFill>
            </a:endParaRPr>
          </a:p>
        </p:txBody>
      </p:sp>
      <p:cxnSp>
        <p:nvCxnSpPr>
          <p:cNvPr id="64" name="Straight Arrow Connector 63"/>
          <p:cNvCxnSpPr/>
          <p:nvPr/>
        </p:nvCxnSpPr>
        <p:spPr>
          <a:xfrm>
            <a:off x="564155" y="5899871"/>
            <a:ext cx="6751046" cy="4336"/>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7439004" y="5899871"/>
            <a:ext cx="4028125" cy="4337"/>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470061" y="5983737"/>
            <a:ext cx="5139869" cy="369332"/>
          </a:xfrm>
          <a:prstGeom prst="rect">
            <a:avLst/>
          </a:prstGeom>
          <a:noFill/>
        </p:spPr>
        <p:txBody>
          <a:bodyPr wrap="none" rtlCol="0">
            <a:spAutoFit/>
          </a:bodyPr>
          <a:lstStyle/>
          <a:p>
            <a:r>
              <a:rPr lang="fr-FR" dirty="0" err="1" smtClean="0"/>
              <a:t>Liquid</a:t>
            </a:r>
            <a:r>
              <a:rPr lang="fr-FR" dirty="0" smtClean="0"/>
              <a:t> argon </a:t>
            </a:r>
            <a:r>
              <a:rPr lang="fr-FR" dirty="0" err="1" smtClean="0"/>
              <a:t>level</a:t>
            </a:r>
            <a:r>
              <a:rPr lang="fr-FR" dirty="0" smtClean="0"/>
              <a:t> </a:t>
            </a:r>
            <a:r>
              <a:rPr lang="fr-FR" dirty="0" err="1" smtClean="0"/>
              <a:t>regulated</a:t>
            </a:r>
            <a:r>
              <a:rPr lang="fr-FR" dirty="0" smtClean="0"/>
              <a:t> </a:t>
            </a:r>
            <a:r>
              <a:rPr lang="fr-FR" dirty="0" err="1" smtClean="0"/>
              <a:t>using</a:t>
            </a:r>
            <a:r>
              <a:rPr lang="fr-FR" dirty="0" smtClean="0"/>
              <a:t> coaxial </a:t>
            </a:r>
            <a:r>
              <a:rPr lang="fr-FR" dirty="0" err="1" smtClean="0"/>
              <a:t>level</a:t>
            </a:r>
            <a:r>
              <a:rPr lang="fr-FR" dirty="0" smtClean="0"/>
              <a:t> </a:t>
            </a:r>
            <a:r>
              <a:rPr lang="fr-FR" dirty="0" err="1" smtClean="0"/>
              <a:t>meter</a:t>
            </a:r>
            <a:endParaRPr lang="en-GB" dirty="0"/>
          </a:p>
        </p:txBody>
      </p:sp>
      <p:sp>
        <p:nvSpPr>
          <p:cNvPr id="74" name="TextBox 73"/>
          <p:cNvSpPr txBox="1"/>
          <p:nvPr/>
        </p:nvSpPr>
        <p:spPr>
          <a:xfrm>
            <a:off x="7566971" y="5985153"/>
            <a:ext cx="3489610" cy="369332"/>
          </a:xfrm>
          <a:prstGeom prst="rect">
            <a:avLst/>
          </a:prstGeom>
          <a:noFill/>
        </p:spPr>
        <p:txBody>
          <a:bodyPr wrap="none" rtlCol="0">
            <a:spAutoFit/>
          </a:bodyPr>
          <a:lstStyle/>
          <a:p>
            <a:r>
              <a:rPr lang="fr-FR" dirty="0" err="1" smtClean="0"/>
              <a:t>Regulation</a:t>
            </a:r>
            <a:r>
              <a:rPr lang="fr-FR" dirty="0" smtClean="0"/>
              <a:t> </a:t>
            </a:r>
            <a:r>
              <a:rPr lang="fr-FR" dirty="0" err="1" smtClean="0"/>
              <a:t>using</a:t>
            </a:r>
            <a:r>
              <a:rPr lang="fr-FR" dirty="0" smtClean="0"/>
              <a:t> 1 CRP  </a:t>
            </a:r>
            <a:r>
              <a:rPr lang="fr-FR" dirty="0" err="1" smtClean="0"/>
              <a:t>level</a:t>
            </a:r>
            <a:r>
              <a:rPr lang="fr-FR" dirty="0" smtClean="0"/>
              <a:t> </a:t>
            </a:r>
            <a:r>
              <a:rPr lang="fr-FR" dirty="0" err="1" smtClean="0"/>
              <a:t>meter</a:t>
            </a:r>
            <a:endParaRPr lang="en-GB" dirty="0"/>
          </a:p>
        </p:txBody>
      </p:sp>
      <p:sp>
        <p:nvSpPr>
          <p:cNvPr id="12" name="Rectangle 11"/>
          <p:cNvSpPr/>
          <p:nvPr/>
        </p:nvSpPr>
        <p:spPr>
          <a:xfrm>
            <a:off x="10993195" y="2183820"/>
            <a:ext cx="1133199" cy="1200329"/>
          </a:xfrm>
          <a:prstGeom prst="rect">
            <a:avLst/>
          </a:prstGeom>
        </p:spPr>
        <p:txBody>
          <a:bodyPr wrap="square">
            <a:spAutoFit/>
          </a:bodyPr>
          <a:lstStyle/>
          <a:p>
            <a:pPr lvl="0"/>
            <a:r>
              <a:rPr lang="fr-FR" dirty="0">
                <a:solidFill>
                  <a:prstClr val="black"/>
                </a:solidFill>
              </a:rPr>
              <a:t>CRP4 </a:t>
            </a:r>
            <a:r>
              <a:rPr lang="fr-FR" dirty="0" smtClean="0">
                <a:solidFill>
                  <a:prstClr val="black"/>
                </a:solidFill>
              </a:rPr>
              <a:t>to </a:t>
            </a:r>
            <a:r>
              <a:rPr lang="fr-FR" dirty="0" err="1" smtClean="0">
                <a:solidFill>
                  <a:prstClr val="black"/>
                </a:solidFill>
              </a:rPr>
              <a:t>complete</a:t>
            </a:r>
            <a:r>
              <a:rPr lang="fr-FR" dirty="0" smtClean="0">
                <a:solidFill>
                  <a:prstClr val="black"/>
                </a:solidFill>
              </a:rPr>
              <a:t> and test in Jan. ‘19</a:t>
            </a:r>
            <a:endParaRPr lang="en-GB" dirty="0">
              <a:solidFill>
                <a:prstClr val="black"/>
              </a:solidFill>
            </a:endParaRPr>
          </a:p>
        </p:txBody>
      </p:sp>
      <p:cxnSp>
        <p:nvCxnSpPr>
          <p:cNvPr id="48" name="Straight Arrow Connector 47"/>
          <p:cNvCxnSpPr/>
          <p:nvPr/>
        </p:nvCxnSpPr>
        <p:spPr>
          <a:xfrm flipH="1">
            <a:off x="11467129" y="1658683"/>
            <a:ext cx="1" cy="5503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3441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GB" smtClean="0"/>
              <a:t>D. Duchesneau / LBNC review</a:t>
            </a:r>
            <a:endParaRPr lang="fr-FR" dirty="0"/>
          </a:p>
        </p:txBody>
      </p:sp>
      <p:sp>
        <p:nvSpPr>
          <p:cNvPr id="4" name="Slide Number Placeholder 3"/>
          <p:cNvSpPr>
            <a:spLocks noGrp="1"/>
          </p:cNvSpPr>
          <p:nvPr>
            <p:ph type="sldNum" sz="quarter" idx="12"/>
          </p:nvPr>
        </p:nvSpPr>
        <p:spPr/>
        <p:txBody>
          <a:bodyPr/>
          <a:lstStyle/>
          <a:p>
            <a:pPr>
              <a:defRPr/>
            </a:pPr>
            <a:fld id="{D2F59CB3-90F2-47E0-AF60-E678B403DE3D}" type="slidenum">
              <a:rPr lang="fr-FR" altLang="fr-FR" smtClean="0"/>
              <a:pPr>
                <a:defRPr/>
              </a:pPr>
              <a:t>22</a:t>
            </a:fld>
            <a:endParaRPr lang="fr-FR" altLang="fr-FR"/>
          </a:p>
        </p:txBody>
      </p:sp>
      <p:sp>
        <p:nvSpPr>
          <p:cNvPr id="11" name="TextBox 10"/>
          <p:cNvSpPr txBox="1"/>
          <p:nvPr/>
        </p:nvSpPr>
        <p:spPr>
          <a:xfrm>
            <a:off x="1038267" y="1020873"/>
            <a:ext cx="6254665" cy="4708981"/>
          </a:xfrm>
          <a:prstGeom prst="rect">
            <a:avLst/>
          </a:prstGeom>
          <a:noFill/>
          <a:ln>
            <a:solidFill>
              <a:schemeClr val="accent1"/>
            </a:solidFill>
          </a:ln>
        </p:spPr>
        <p:txBody>
          <a:bodyPr wrap="square" rtlCol="0">
            <a:spAutoFit/>
          </a:bodyPr>
          <a:lstStyle/>
          <a:p>
            <a:r>
              <a:rPr lang="en-GB" sz="2000" dirty="0" smtClean="0"/>
              <a:t>CRP#1: </a:t>
            </a:r>
          </a:p>
          <a:p>
            <a:pPr marL="285750" indent="-285750">
              <a:buFont typeface="Arial" panose="020B0604020202020204" pitchFamily="34" charset="0"/>
              <a:buChar char="•"/>
            </a:pPr>
            <a:r>
              <a:rPr lang="en-GB" sz="2000" dirty="0" smtClean="0"/>
              <a:t>Reinstall grid after the replacements of 4  LEMs by 10/12</a:t>
            </a:r>
          </a:p>
          <a:p>
            <a:pPr marL="285750" indent="-285750">
              <a:buFont typeface="Arial" panose="020B0604020202020204" pitchFamily="34" charset="0"/>
              <a:buChar char="•"/>
            </a:pPr>
            <a:r>
              <a:rPr lang="en-GB" sz="2000" dirty="0" smtClean="0"/>
              <a:t>Cold box test in December</a:t>
            </a:r>
          </a:p>
          <a:p>
            <a:pPr marL="285750" indent="-285750">
              <a:buFont typeface="Arial" panose="020B0604020202020204" pitchFamily="34" charset="0"/>
              <a:buChar char="•"/>
            </a:pPr>
            <a:r>
              <a:rPr lang="en-GB" sz="2000" dirty="0" smtClean="0"/>
              <a:t>Bring to EHN1 beginning of January 2019</a:t>
            </a:r>
          </a:p>
          <a:p>
            <a:pPr marL="285750" indent="-285750">
              <a:buFont typeface="Arial" panose="020B0604020202020204" pitchFamily="34" charset="0"/>
              <a:buChar char="•"/>
            </a:pPr>
            <a:endParaRPr lang="en-GB" sz="2000" dirty="0" smtClean="0"/>
          </a:p>
          <a:p>
            <a:r>
              <a:rPr lang="en-GB" sz="2000" dirty="0" smtClean="0"/>
              <a:t>CRP#2: </a:t>
            </a:r>
          </a:p>
          <a:p>
            <a:pPr marL="285750" indent="-285750">
              <a:buFont typeface="Arial" panose="020B0604020202020204" pitchFamily="34" charset="0"/>
              <a:buChar char="•"/>
            </a:pPr>
            <a:r>
              <a:rPr lang="en-GB" sz="2000" dirty="0" smtClean="0"/>
              <a:t>replace 1 LEM and some grid from 11/12 to 14/12</a:t>
            </a:r>
          </a:p>
          <a:p>
            <a:pPr marL="285750" indent="-285750">
              <a:buFont typeface="Arial" panose="020B0604020202020204" pitchFamily="34" charset="0"/>
              <a:buChar char="•"/>
            </a:pPr>
            <a:r>
              <a:rPr lang="en-GB" sz="2000" dirty="0" smtClean="0"/>
              <a:t>Bring to EHN1 before Christmas</a:t>
            </a:r>
          </a:p>
          <a:p>
            <a:pPr marL="285750" indent="-285750">
              <a:buFont typeface="Arial" panose="020B0604020202020204" pitchFamily="34" charset="0"/>
              <a:buChar char="•"/>
            </a:pPr>
            <a:endParaRPr lang="en-GB" sz="2000" dirty="0" smtClean="0"/>
          </a:p>
          <a:p>
            <a:r>
              <a:rPr lang="en-GB" sz="2000" dirty="0" smtClean="0"/>
              <a:t>CRP#4: </a:t>
            </a:r>
          </a:p>
          <a:p>
            <a:pPr marL="285750" indent="-285750">
              <a:buFont typeface="Arial" panose="020B0604020202020204" pitchFamily="34" charset="0"/>
              <a:buChar char="•"/>
            </a:pPr>
            <a:r>
              <a:rPr lang="en-GB" sz="2000" dirty="0" smtClean="0"/>
              <a:t>Resume the assembly and grid production mid January</a:t>
            </a:r>
          </a:p>
          <a:p>
            <a:pPr marL="285750" indent="-285750">
              <a:buFont typeface="Arial" panose="020B0604020202020204" pitchFamily="34" charset="0"/>
              <a:buChar char="•"/>
            </a:pPr>
            <a:r>
              <a:rPr lang="en-GB" sz="2000" dirty="0" smtClean="0"/>
              <a:t>Short cold box test </a:t>
            </a:r>
          </a:p>
          <a:p>
            <a:pPr marL="285750" indent="-285750">
              <a:buFont typeface="Arial" panose="020B0604020202020204" pitchFamily="34" charset="0"/>
              <a:buChar char="•"/>
            </a:pPr>
            <a:r>
              <a:rPr lang="en-GB" sz="2000" dirty="0" smtClean="0"/>
              <a:t>Bring to EHN1 end January</a:t>
            </a:r>
          </a:p>
          <a:p>
            <a:endParaRPr lang="en-GB" sz="2000" dirty="0" smtClean="0"/>
          </a:p>
        </p:txBody>
      </p:sp>
      <p:sp>
        <p:nvSpPr>
          <p:cNvPr id="13" name="Rectangle 12"/>
          <p:cNvSpPr/>
          <p:nvPr/>
        </p:nvSpPr>
        <p:spPr>
          <a:xfrm>
            <a:off x="189017" y="150405"/>
            <a:ext cx="3157339" cy="461665"/>
          </a:xfrm>
          <a:prstGeom prst="rect">
            <a:avLst/>
          </a:prstGeom>
        </p:spPr>
        <p:txBody>
          <a:bodyPr wrap="none">
            <a:spAutoFit/>
          </a:bodyPr>
          <a:lstStyle/>
          <a:p>
            <a:r>
              <a:rPr lang="fr-FR" sz="2400" dirty="0" err="1">
                <a:solidFill>
                  <a:schemeClr val="tx2"/>
                </a:solidFill>
              </a:rPr>
              <a:t>Next</a:t>
            </a:r>
            <a:r>
              <a:rPr lang="fr-FR" sz="2400" dirty="0">
                <a:solidFill>
                  <a:schemeClr val="tx2"/>
                </a:solidFill>
              </a:rPr>
              <a:t> </a:t>
            </a:r>
            <a:r>
              <a:rPr lang="fr-FR" sz="2400" dirty="0" err="1">
                <a:solidFill>
                  <a:schemeClr val="tx2"/>
                </a:solidFill>
              </a:rPr>
              <a:t>steps</a:t>
            </a:r>
            <a:r>
              <a:rPr lang="fr-FR" sz="2400" dirty="0">
                <a:solidFill>
                  <a:schemeClr val="tx2"/>
                </a:solidFill>
              </a:rPr>
              <a:t> for the </a:t>
            </a:r>
            <a:r>
              <a:rPr lang="fr-FR" sz="2400" dirty="0" err="1">
                <a:solidFill>
                  <a:schemeClr val="tx2"/>
                </a:solidFill>
              </a:rPr>
              <a:t>CRPs</a:t>
            </a:r>
            <a:r>
              <a:rPr lang="fr-FR" sz="2400" dirty="0">
                <a:solidFill>
                  <a:schemeClr val="tx2"/>
                </a:solidFill>
              </a:rPr>
              <a:t>:</a:t>
            </a:r>
          </a:p>
        </p:txBody>
      </p:sp>
    </p:spTree>
    <p:extLst>
      <p:ext uri="{BB962C8B-B14F-4D97-AF65-F5344CB8AC3E}">
        <p14:creationId xmlns:p14="http://schemas.microsoft.com/office/powerpoint/2010/main" val="89420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54" y="65520"/>
            <a:ext cx="1669175" cy="523220"/>
          </a:xfrm>
          <a:prstGeom prst="rect">
            <a:avLst/>
          </a:prstGeom>
        </p:spPr>
        <p:txBody>
          <a:bodyPr wrap="none">
            <a:spAutoFit/>
          </a:bodyPr>
          <a:lstStyle/>
          <a:p>
            <a:r>
              <a:rPr lang="en-GB" sz="2800" dirty="0" smtClean="0">
                <a:solidFill>
                  <a:schemeClr val="accent1">
                    <a:lumMod val="75000"/>
                  </a:schemeClr>
                </a:solidFill>
              </a:rPr>
              <a:t>Summary:</a:t>
            </a:r>
            <a:endParaRPr lang="en-GB" sz="2800" dirty="0">
              <a:solidFill>
                <a:schemeClr val="accent1">
                  <a:lumMod val="75000"/>
                </a:schemeClr>
              </a:solidFill>
            </a:endParaRPr>
          </a:p>
        </p:txBody>
      </p:sp>
      <p:sp>
        <p:nvSpPr>
          <p:cNvPr id="3" name="TextBox 2"/>
          <p:cNvSpPr txBox="1"/>
          <p:nvPr/>
        </p:nvSpPr>
        <p:spPr>
          <a:xfrm>
            <a:off x="191508" y="848130"/>
            <a:ext cx="12000492" cy="4401205"/>
          </a:xfrm>
          <a:prstGeom prst="rect">
            <a:avLst/>
          </a:prstGeom>
          <a:noFill/>
        </p:spPr>
        <p:txBody>
          <a:bodyPr wrap="square" rtlCol="0">
            <a:spAutoFit/>
          </a:bodyPr>
          <a:lstStyle/>
          <a:p>
            <a:pPr marL="285750" indent="-285750">
              <a:buFont typeface="Arial" panose="020B0604020202020204" pitchFamily="34" charset="0"/>
              <a:buChar char="•"/>
            </a:pPr>
            <a:r>
              <a:rPr lang="fr-FR" sz="2000" dirty="0" smtClean="0"/>
              <a:t>3 </a:t>
            </a:r>
            <a:r>
              <a:rPr lang="fr-FR" sz="2000" dirty="0" err="1" smtClean="0"/>
              <a:t>CRPs</a:t>
            </a:r>
            <a:r>
              <a:rPr lang="fr-FR" sz="2000" dirty="0" smtClean="0"/>
              <a:t> are </a:t>
            </a:r>
            <a:r>
              <a:rPr lang="fr-FR" sz="2000" dirty="0" err="1" smtClean="0"/>
              <a:t>constructed</a:t>
            </a:r>
            <a:r>
              <a:rPr lang="fr-FR" sz="2000" dirty="0" smtClean="0"/>
              <a:t> and the last one </a:t>
            </a:r>
            <a:r>
              <a:rPr lang="fr-FR" sz="2000" dirty="0" err="1" smtClean="0"/>
              <a:t>will</a:t>
            </a:r>
            <a:r>
              <a:rPr lang="fr-FR" sz="2000" dirty="0" smtClean="0"/>
              <a:t> </a:t>
            </a:r>
            <a:r>
              <a:rPr lang="fr-FR" sz="2000" dirty="0" err="1" smtClean="0"/>
              <a:t>be</a:t>
            </a:r>
            <a:r>
              <a:rPr lang="fr-FR" sz="2000" dirty="0"/>
              <a:t> </a:t>
            </a:r>
            <a:r>
              <a:rPr lang="fr-FR" sz="2000" dirty="0" err="1" smtClean="0"/>
              <a:t>completed</a:t>
            </a:r>
            <a:r>
              <a:rPr lang="fr-FR" sz="2000" dirty="0" smtClean="0"/>
              <a:t> in </a:t>
            </a:r>
            <a:r>
              <a:rPr lang="fr-FR" sz="2000" dirty="0" err="1" smtClean="0"/>
              <a:t>January</a:t>
            </a:r>
            <a:r>
              <a:rPr lang="fr-FR" sz="2000" dirty="0" smtClean="0"/>
              <a:t>.</a:t>
            </a:r>
          </a:p>
          <a:p>
            <a:pPr marL="285750" indent="-285750">
              <a:buFont typeface="Arial" panose="020B0604020202020204" pitchFamily="34" charset="0"/>
              <a:buChar char="•"/>
            </a:pPr>
            <a:endParaRPr lang="fr-FR" sz="2000" dirty="0" smtClean="0"/>
          </a:p>
          <a:p>
            <a:pPr marL="285750" indent="-285750">
              <a:buFont typeface="Arial" panose="020B0604020202020204" pitchFamily="34" charset="0"/>
              <a:buChar char="•"/>
            </a:pPr>
            <a:r>
              <a:rPr lang="fr-FR" sz="2000" dirty="0" err="1" smtClean="0"/>
              <a:t>Several</a:t>
            </a:r>
            <a:r>
              <a:rPr lang="fr-FR" sz="2000" dirty="0" smtClean="0"/>
              <a:t> modifications and upgrades have been </a:t>
            </a:r>
            <a:r>
              <a:rPr lang="fr-FR" sz="2000" dirty="0" err="1" smtClean="0"/>
              <a:t>applied</a:t>
            </a:r>
            <a:r>
              <a:rPr lang="fr-FR" sz="2000" dirty="0" smtClean="0"/>
              <a:t> to CRP1 </a:t>
            </a:r>
            <a:r>
              <a:rPr lang="fr-FR" sz="2000" dirty="0" err="1" smtClean="0"/>
              <a:t>after</a:t>
            </a:r>
            <a:r>
              <a:rPr lang="fr-FR" sz="2000" dirty="0" smtClean="0"/>
              <a:t> the </a:t>
            </a:r>
            <a:r>
              <a:rPr lang="fr-FR" sz="2000" dirty="0" err="1" smtClean="0"/>
              <a:t>various</a:t>
            </a:r>
            <a:r>
              <a:rPr lang="fr-FR" sz="2000" dirty="0" smtClean="0"/>
              <a:t> cold box tests </a:t>
            </a:r>
          </a:p>
          <a:p>
            <a:pPr marL="285750" indent="-285750">
              <a:buFont typeface="Arial" panose="020B0604020202020204" pitchFamily="34" charset="0"/>
              <a:buChar char="•"/>
            </a:pPr>
            <a:endParaRPr lang="fr-FR" sz="2000" dirty="0" smtClean="0"/>
          </a:p>
          <a:p>
            <a:pPr marL="285750" indent="-285750">
              <a:buFont typeface="Arial" panose="020B0604020202020204" pitchFamily="34" charset="0"/>
              <a:buChar char="•"/>
            </a:pPr>
            <a:r>
              <a:rPr lang="fr-FR" sz="2000" dirty="0" smtClean="0"/>
              <a:t>The CRP2 </a:t>
            </a:r>
            <a:r>
              <a:rPr lang="fr-FR" sz="2000" dirty="0" err="1" smtClean="0"/>
              <a:t>is</a:t>
            </a:r>
            <a:r>
              <a:rPr lang="fr-FR" sz="2000" dirty="0" smtClean="0"/>
              <a:t> </a:t>
            </a:r>
            <a:r>
              <a:rPr lang="fr-FR" sz="2000" dirty="0" err="1" smtClean="0"/>
              <a:t>built</a:t>
            </a:r>
            <a:r>
              <a:rPr lang="fr-FR" sz="2000" dirty="0" smtClean="0"/>
              <a:t> </a:t>
            </a:r>
            <a:r>
              <a:rPr lang="fr-FR" sz="2000" dirty="0" err="1" smtClean="0"/>
              <a:t>from</a:t>
            </a:r>
            <a:r>
              <a:rPr lang="fr-FR" sz="2000" dirty="0" smtClean="0"/>
              <a:t> </a:t>
            </a:r>
            <a:r>
              <a:rPr lang="fr-FR" sz="2000" dirty="0" err="1" smtClean="0"/>
              <a:t>this</a:t>
            </a:r>
            <a:r>
              <a:rPr lang="fr-FR" sz="2000" dirty="0" smtClean="0"/>
              <a:t> </a:t>
            </a:r>
            <a:r>
              <a:rPr lang="fr-FR" sz="2000" dirty="0" err="1" smtClean="0"/>
              <a:t>knowledge</a:t>
            </a:r>
            <a:r>
              <a:rPr lang="fr-FR" sz="2000" dirty="0" smtClean="0"/>
              <a:t> and </a:t>
            </a:r>
            <a:r>
              <a:rPr lang="fr-FR" sz="2000" dirty="0" err="1" smtClean="0"/>
              <a:t>is</a:t>
            </a:r>
            <a:r>
              <a:rPr lang="fr-FR" sz="2000" dirty="0" smtClean="0"/>
              <a:t> </a:t>
            </a:r>
            <a:r>
              <a:rPr lang="fr-FR" sz="2000" dirty="0" err="1" smtClean="0"/>
              <a:t>behaving</a:t>
            </a:r>
            <a:r>
              <a:rPr lang="fr-FR" sz="2000" dirty="0" smtClean="0"/>
              <a:t> as </a:t>
            </a:r>
            <a:r>
              <a:rPr lang="fr-FR" sz="2000" dirty="0" err="1" smtClean="0"/>
              <a:t>expected</a:t>
            </a:r>
            <a:endParaRPr lang="fr-FR" sz="2000" dirty="0" smtClean="0"/>
          </a:p>
          <a:p>
            <a:pPr marL="285750" indent="-285750">
              <a:buFont typeface="Arial" panose="020B0604020202020204" pitchFamily="34" charset="0"/>
              <a:buChar char="•"/>
            </a:pPr>
            <a:endParaRPr lang="fr-FR" sz="2000" dirty="0" smtClean="0"/>
          </a:p>
          <a:p>
            <a:pPr marL="285750" indent="-285750">
              <a:buFont typeface="Arial" panose="020B0604020202020204" pitchFamily="34" charset="0"/>
              <a:buChar char="•"/>
            </a:pPr>
            <a:r>
              <a:rPr lang="fr-FR" sz="2000" dirty="0"/>
              <a:t>CRP1 and CRP2 LEM HV have been </a:t>
            </a:r>
            <a:r>
              <a:rPr lang="fr-FR" sz="2000" dirty="0" err="1"/>
              <a:t>studied</a:t>
            </a:r>
            <a:r>
              <a:rPr lang="fr-FR" sz="2000" dirty="0"/>
              <a:t> </a:t>
            </a:r>
            <a:r>
              <a:rPr lang="fr-FR" sz="2000" dirty="0" smtClean="0"/>
              <a:t>in </a:t>
            </a:r>
            <a:r>
              <a:rPr lang="fr-FR" sz="2000" dirty="0" err="1" smtClean="0"/>
              <a:t>details</a:t>
            </a:r>
            <a:r>
              <a:rPr lang="fr-FR" sz="2000" dirty="0" smtClean="0"/>
              <a:t> and </a:t>
            </a:r>
            <a:r>
              <a:rPr lang="fr-FR" sz="2000" dirty="0" err="1"/>
              <a:t>results</a:t>
            </a:r>
            <a:r>
              <a:rPr lang="fr-FR" sz="2000" dirty="0"/>
              <a:t> </a:t>
            </a:r>
            <a:r>
              <a:rPr lang="fr-FR" sz="2000" dirty="0" err="1"/>
              <a:t>will</a:t>
            </a:r>
            <a:r>
              <a:rPr lang="fr-FR" sz="2000" dirty="0"/>
              <a:t> </a:t>
            </a:r>
            <a:r>
              <a:rPr lang="fr-FR" sz="2000" dirty="0" err="1"/>
              <a:t>be</a:t>
            </a:r>
            <a:r>
              <a:rPr lang="fr-FR" sz="2000" dirty="0"/>
              <a:t> </a:t>
            </a:r>
            <a:r>
              <a:rPr lang="fr-FR" sz="2000" dirty="0" err="1"/>
              <a:t>shown</a:t>
            </a:r>
            <a:r>
              <a:rPr lang="fr-FR" sz="2000" dirty="0"/>
              <a:t> in the </a:t>
            </a:r>
            <a:r>
              <a:rPr lang="fr-FR" sz="2000" dirty="0" err="1"/>
              <a:t>next</a:t>
            </a:r>
            <a:r>
              <a:rPr lang="fr-FR" sz="2000" dirty="0"/>
              <a:t> talk</a:t>
            </a:r>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err="1"/>
              <a:t>Grid</a:t>
            </a:r>
            <a:r>
              <a:rPr lang="fr-FR" sz="2000" dirty="0"/>
              <a:t> design and nominal performance have been </a:t>
            </a:r>
            <a:r>
              <a:rPr lang="fr-FR" sz="2000" dirty="0" err="1"/>
              <a:t>reached</a:t>
            </a:r>
            <a:r>
              <a:rPr lang="fr-FR" sz="2000" dirty="0"/>
              <a:t> and </a:t>
            </a:r>
            <a:r>
              <a:rPr lang="fr-FR" sz="2000" dirty="0" err="1"/>
              <a:t>validated</a:t>
            </a:r>
            <a:r>
              <a:rPr lang="fr-FR" sz="2000" dirty="0"/>
              <a:t> for the 3 </a:t>
            </a:r>
            <a:r>
              <a:rPr lang="fr-FR" sz="2000" dirty="0" err="1" smtClean="0"/>
              <a:t>constructed</a:t>
            </a:r>
            <a:r>
              <a:rPr lang="fr-FR" sz="2000" dirty="0" smtClean="0"/>
              <a:t> CRP</a:t>
            </a:r>
            <a:endParaRPr lang="fr-FR" sz="2000" dirty="0"/>
          </a:p>
          <a:p>
            <a:endParaRPr lang="fr-FR" sz="2000" dirty="0"/>
          </a:p>
          <a:p>
            <a:pPr marL="285750" indent="-285750">
              <a:buFont typeface="Arial" panose="020B0604020202020204" pitchFamily="34" charset="0"/>
              <a:buChar char="•"/>
            </a:pPr>
            <a:r>
              <a:rPr lang="fr-FR" sz="2000" dirty="0" smtClean="0"/>
              <a:t>The cold box </a:t>
            </a:r>
            <a:r>
              <a:rPr lang="fr-FR" sz="2000" dirty="0" err="1" smtClean="0"/>
              <a:t>is</a:t>
            </a:r>
            <a:r>
              <a:rPr lang="fr-FR" sz="2000" dirty="0" smtClean="0"/>
              <a:t> operating in an efficient </a:t>
            </a:r>
            <a:r>
              <a:rPr lang="fr-FR" sz="2000" dirty="0" err="1" smtClean="0"/>
              <a:t>way</a:t>
            </a:r>
            <a:r>
              <a:rPr lang="fr-FR" sz="2000" dirty="0" smtClean="0"/>
              <a:t> </a:t>
            </a:r>
            <a:r>
              <a:rPr lang="fr-FR" sz="2000" dirty="0" err="1" smtClean="0"/>
              <a:t>with</a:t>
            </a:r>
            <a:r>
              <a:rPr lang="fr-FR" sz="2000" dirty="0" smtClean="0"/>
              <a:t> a </a:t>
            </a:r>
            <a:r>
              <a:rPr lang="fr-FR" sz="2000" dirty="0" err="1" smtClean="0"/>
              <a:t>reasonable</a:t>
            </a:r>
            <a:r>
              <a:rPr lang="fr-FR" sz="2000" dirty="0" smtClean="0"/>
              <a:t> </a:t>
            </a:r>
            <a:r>
              <a:rPr lang="fr-FR" sz="2000" dirty="0" err="1" smtClean="0"/>
              <a:t>turn</a:t>
            </a:r>
            <a:r>
              <a:rPr lang="fr-FR" sz="2000" dirty="0" smtClean="0"/>
              <a:t> </a:t>
            </a:r>
            <a:r>
              <a:rPr lang="fr-FR" sz="2000" dirty="0" err="1" smtClean="0"/>
              <a:t>around</a:t>
            </a:r>
            <a:r>
              <a:rPr lang="fr-FR" sz="2000" dirty="0" smtClean="0"/>
              <a:t>;</a:t>
            </a:r>
            <a:r>
              <a:rPr lang="fr-FR" sz="2000" dirty="0"/>
              <a:t> </a:t>
            </a:r>
            <a:r>
              <a:rPr lang="fr-FR" sz="2000" dirty="0" smtClean="0"/>
              <a:t>The </a:t>
            </a:r>
            <a:r>
              <a:rPr lang="fr-FR" sz="2000" dirty="0" err="1" smtClean="0"/>
              <a:t>sequence</a:t>
            </a:r>
            <a:r>
              <a:rPr lang="fr-FR" sz="2000" dirty="0" smtClean="0"/>
              <a:t> of </a:t>
            </a:r>
            <a:r>
              <a:rPr lang="fr-FR" sz="2000" dirty="0" err="1" smtClean="0"/>
              <a:t>operation</a:t>
            </a:r>
            <a:r>
              <a:rPr lang="fr-FR" sz="2000" dirty="0" smtClean="0"/>
              <a:t> </a:t>
            </a:r>
            <a:r>
              <a:rPr lang="fr-FR" sz="2000" dirty="0" err="1" smtClean="0"/>
              <a:t>is</a:t>
            </a:r>
            <a:r>
              <a:rPr lang="fr-FR" sz="2000" dirty="0" smtClean="0"/>
              <a:t> </a:t>
            </a:r>
            <a:r>
              <a:rPr lang="fr-FR" sz="2000" dirty="0" err="1" smtClean="0"/>
              <a:t>well</a:t>
            </a:r>
            <a:r>
              <a:rPr lang="fr-FR" sz="2000" dirty="0" smtClean="0"/>
              <a:t> </a:t>
            </a:r>
            <a:r>
              <a:rPr lang="fr-FR" sz="2000" dirty="0" err="1" smtClean="0"/>
              <a:t>defined</a:t>
            </a:r>
            <a:r>
              <a:rPr lang="fr-FR" sz="2000" dirty="0" smtClean="0"/>
              <a:t> and </a:t>
            </a:r>
            <a:r>
              <a:rPr lang="fr-FR" sz="2000" dirty="0" err="1" smtClean="0"/>
              <a:t>can</a:t>
            </a:r>
            <a:r>
              <a:rPr lang="fr-FR" sz="2000" dirty="0" smtClean="0"/>
              <a:t> </a:t>
            </a:r>
            <a:r>
              <a:rPr lang="fr-FR" sz="2000" dirty="0" err="1" smtClean="0"/>
              <a:t>be</a:t>
            </a:r>
            <a:r>
              <a:rPr lang="fr-FR" sz="2000" dirty="0" smtClean="0"/>
              <a:t> set up </a:t>
            </a:r>
            <a:r>
              <a:rPr lang="fr-FR" sz="2000" dirty="0" err="1" smtClean="0"/>
              <a:t>rather</a:t>
            </a:r>
            <a:r>
              <a:rPr lang="fr-FR" sz="2000" dirty="0" smtClean="0"/>
              <a:t> </a:t>
            </a:r>
            <a:r>
              <a:rPr lang="fr-FR" sz="2000" dirty="0" err="1" smtClean="0"/>
              <a:t>rapidly</a:t>
            </a:r>
            <a:r>
              <a:rPr lang="fr-FR" sz="2000" dirty="0" smtClean="0"/>
              <a:t>. It has </a:t>
            </a:r>
            <a:r>
              <a:rPr lang="fr-FR" sz="2000" dirty="0" err="1" smtClean="0"/>
              <a:t>worked</a:t>
            </a:r>
            <a:r>
              <a:rPr lang="fr-FR" sz="2000" dirty="0" smtClean="0"/>
              <a:t> for CRP1, CRP2 and CRP3</a:t>
            </a:r>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smtClean="0"/>
              <a:t>The goal </a:t>
            </a:r>
            <a:r>
              <a:rPr lang="fr-FR" sz="2000" dirty="0" err="1" smtClean="0"/>
              <a:t>is</a:t>
            </a:r>
            <a:r>
              <a:rPr lang="fr-FR" sz="2000" dirty="0" smtClean="0"/>
              <a:t> to </a:t>
            </a:r>
            <a:r>
              <a:rPr lang="fr-FR" sz="2000" dirty="0" err="1" smtClean="0"/>
              <a:t>install</a:t>
            </a:r>
            <a:r>
              <a:rPr lang="fr-FR" sz="2000" dirty="0" smtClean="0"/>
              <a:t> the 4 </a:t>
            </a:r>
            <a:r>
              <a:rPr lang="fr-FR" sz="2000" dirty="0" err="1" smtClean="0"/>
              <a:t>CRPs</a:t>
            </a:r>
            <a:r>
              <a:rPr lang="fr-FR" sz="2000" dirty="0" smtClean="0"/>
              <a:t> in the cryostat by the end of </a:t>
            </a:r>
            <a:r>
              <a:rPr lang="fr-FR" sz="2000" dirty="0" err="1" smtClean="0"/>
              <a:t>January</a:t>
            </a:r>
            <a:endParaRPr lang="fr-FR" sz="2000" dirty="0" smtClean="0"/>
          </a:p>
        </p:txBody>
      </p:sp>
      <p:sp>
        <p:nvSpPr>
          <p:cNvPr id="7" name="Slide Number Placeholder 6"/>
          <p:cNvSpPr>
            <a:spLocks noGrp="1"/>
          </p:cNvSpPr>
          <p:nvPr>
            <p:ph type="sldNum" sz="quarter" idx="12"/>
          </p:nvPr>
        </p:nvSpPr>
        <p:spPr/>
        <p:txBody>
          <a:bodyPr/>
          <a:lstStyle/>
          <a:p>
            <a:fld id="{D8BA1A39-23FA-4234-9351-4F378CEDED56}" type="slidenum">
              <a:rPr lang="en-GB" smtClean="0"/>
              <a:t>23</a:t>
            </a:fld>
            <a:endParaRPr lang="en-GB"/>
          </a:p>
        </p:txBody>
      </p:sp>
      <p:sp>
        <p:nvSpPr>
          <p:cNvPr id="5" name="Footer Placeholder 4"/>
          <p:cNvSpPr>
            <a:spLocks noGrp="1"/>
          </p:cNvSpPr>
          <p:nvPr>
            <p:ph type="ftr" sz="quarter" idx="11"/>
          </p:nvPr>
        </p:nvSpPr>
        <p:spPr/>
        <p:txBody>
          <a:bodyPr/>
          <a:lstStyle/>
          <a:p>
            <a:r>
              <a:rPr lang="en-GB" smtClean="0"/>
              <a:t>D. Duchesneau / LBNC review</a:t>
            </a:r>
            <a:endParaRPr lang="en-GB"/>
          </a:p>
        </p:txBody>
      </p:sp>
      <p:sp>
        <p:nvSpPr>
          <p:cNvPr id="4" name="Date Placeholder 3"/>
          <p:cNvSpPr>
            <a:spLocks noGrp="1"/>
          </p:cNvSpPr>
          <p:nvPr>
            <p:ph type="dt" sz="half" idx="10"/>
          </p:nvPr>
        </p:nvSpPr>
        <p:spPr/>
        <p:txBody>
          <a:bodyPr/>
          <a:lstStyle/>
          <a:p>
            <a:r>
              <a:rPr lang="en-US" smtClean="0"/>
              <a:t>07/12/2018</a:t>
            </a:r>
            <a:endParaRPr lang="en-GB"/>
          </a:p>
        </p:txBody>
      </p:sp>
    </p:spTree>
    <p:extLst>
      <p:ext uri="{BB962C8B-B14F-4D97-AF65-F5344CB8AC3E}">
        <p14:creationId xmlns:p14="http://schemas.microsoft.com/office/powerpoint/2010/main" val="36493001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77864" y="123310"/>
            <a:ext cx="7220068" cy="461665"/>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33CC"/>
                </a:solidFill>
                <a:effectLst/>
                <a:uLnTx/>
                <a:uFillTx/>
                <a:latin typeface="Calibri Light" panose="020F0302020204030204"/>
                <a:ea typeface="+mn-ea"/>
                <a:cs typeface="+mn-cs"/>
              </a:rPr>
              <a:t>CRP construction steps:</a:t>
            </a:r>
            <a:r>
              <a:rPr kumimoji="0" lang="en-GB" sz="2400" b="0" i="0" u="none" strike="noStrike" kern="1200" cap="none" spc="0" normalizeH="0" noProof="0" dirty="0" smtClean="0">
                <a:ln>
                  <a:noFill/>
                </a:ln>
                <a:solidFill>
                  <a:srgbClr val="0033CC"/>
                </a:solidFill>
                <a:effectLst/>
                <a:uLnTx/>
                <a:uFillTx/>
                <a:latin typeface="Calibri Light" panose="020F0302020204030204"/>
                <a:ea typeface="+mn-ea"/>
                <a:cs typeface="+mn-cs"/>
              </a:rPr>
              <a:t> first CRP assembled </a:t>
            </a:r>
            <a:r>
              <a:rPr kumimoji="0" lang="en-GB" sz="2400" b="0" i="0" u="none" strike="noStrike" kern="1200" cap="none" spc="0" normalizeH="0" baseline="0" noProof="0" dirty="0" smtClean="0">
                <a:ln>
                  <a:noFill/>
                </a:ln>
                <a:solidFill>
                  <a:srgbClr val="0033CC"/>
                </a:solidFill>
                <a:effectLst/>
                <a:uLnTx/>
                <a:uFillTx/>
                <a:latin typeface="Calibri Light" panose="020F0302020204030204"/>
                <a:ea typeface="+mn-ea"/>
                <a:cs typeface="+mn-cs"/>
              </a:rPr>
              <a:t> in May 2018</a:t>
            </a:r>
            <a:endParaRPr kumimoji="0" lang="en-GB" sz="2400" b="0" i="0" u="none" strike="noStrike" kern="1200" cap="none" spc="0" normalizeH="0" baseline="0" noProof="0" dirty="0">
              <a:ln>
                <a:noFill/>
              </a:ln>
              <a:solidFill>
                <a:srgbClr val="0033CC"/>
              </a:solidFill>
              <a:effectLst/>
              <a:uLnTx/>
              <a:uFillTx/>
              <a:latin typeface="Calibri Light" panose="020F0302020204030204"/>
              <a:ea typeface="+mn-ea"/>
              <a:cs typeface="+mn-cs"/>
            </a:endParaRPr>
          </a:p>
        </p:txBody>
      </p:sp>
      <p:sp>
        <p:nvSpPr>
          <p:cNvPr id="11" name="TextBox 10"/>
          <p:cNvSpPr txBox="1"/>
          <p:nvPr/>
        </p:nvSpPr>
        <p:spPr>
          <a:xfrm>
            <a:off x="3837112" y="474318"/>
            <a:ext cx="914400" cy="914400"/>
          </a:xfrm>
          <a:prstGeom prst="rect">
            <a:avLst/>
          </a:prstGeom>
        </p:spPr>
        <p:txBody>
          <a:bodyPr vert="horz" wrap="none" lIns="91440" tIns="45720" rIns="91440" bIns="45720" rtlCol="0" anchor="b">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1296" y="1082488"/>
            <a:ext cx="2931620" cy="219871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5708" y="1195947"/>
            <a:ext cx="2959189" cy="2219391"/>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3617" y="1444389"/>
            <a:ext cx="3010201" cy="225765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34345" y="924581"/>
            <a:ext cx="2536079" cy="190206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3593" y="4275106"/>
            <a:ext cx="3018407" cy="2263806"/>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68" y="3584492"/>
            <a:ext cx="2887041" cy="2165280"/>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7517" y="3702040"/>
            <a:ext cx="3018408" cy="2263806"/>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3756" y="4105861"/>
            <a:ext cx="3000652" cy="2250489"/>
          </a:xfrm>
          <a:prstGeom prst="rect">
            <a:avLst/>
          </a:prstGeom>
        </p:spPr>
      </p:pic>
      <p:sp>
        <p:nvSpPr>
          <p:cNvPr id="26" name="TextBox 25"/>
          <p:cNvSpPr txBox="1"/>
          <p:nvPr/>
        </p:nvSpPr>
        <p:spPr>
          <a:xfrm>
            <a:off x="78102" y="2863099"/>
            <a:ext cx="696024" cy="276999"/>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3/05/18</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2316757" y="3015499"/>
            <a:ext cx="696024" cy="276999"/>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3/05/18</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p:cNvSpPr txBox="1"/>
          <p:nvPr/>
        </p:nvSpPr>
        <p:spPr>
          <a:xfrm>
            <a:off x="5610386" y="3139791"/>
            <a:ext cx="696024" cy="276999"/>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9</a:t>
            </a: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/05/18</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8801908" y="3451308"/>
            <a:ext cx="696024" cy="276999"/>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9</a:t>
            </a: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/05/18</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p:cNvSpPr txBox="1"/>
          <p:nvPr/>
        </p:nvSpPr>
        <p:spPr>
          <a:xfrm>
            <a:off x="62114" y="5472773"/>
            <a:ext cx="774571" cy="276999"/>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17/05/18</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p:cNvSpPr txBox="1"/>
          <p:nvPr/>
        </p:nvSpPr>
        <p:spPr>
          <a:xfrm>
            <a:off x="3037517" y="5688847"/>
            <a:ext cx="774571" cy="276999"/>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24/05/18</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a:off x="6126730" y="6077899"/>
            <a:ext cx="774571" cy="276999"/>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25/05/18</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p:cNvSpPr txBox="1"/>
          <p:nvPr/>
        </p:nvSpPr>
        <p:spPr>
          <a:xfrm>
            <a:off x="9172239" y="6261913"/>
            <a:ext cx="774571" cy="276999"/>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alibri" panose="020F0502020204030204"/>
                <a:ea typeface="+mn-ea"/>
                <a:cs typeface="+mn-cs"/>
              </a:rPr>
              <a:t>31/05/18</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2394713" y="733348"/>
            <a:ext cx="283475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Invar frame of 1st CRP in clean room</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33"/>
          <p:cNvSpPr/>
          <p:nvPr/>
        </p:nvSpPr>
        <p:spPr>
          <a:xfrm>
            <a:off x="5471604" y="720047"/>
            <a:ext cx="310677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Complete </a:t>
            </a:r>
            <a:r>
              <a:rPr kumimoji="0" lang="fr-FR"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assembly</a:t>
            </a: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of the G10 frame </a:t>
            </a:r>
            <a:r>
              <a:rPr kumimoji="0" lang="fr-FR"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from</a:t>
            </a: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9 </a:t>
            </a:r>
            <a:r>
              <a:rPr kumimoji="0" lang="fr-FR"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submodules</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p:cNvSpPr/>
          <p:nvPr/>
        </p:nvSpPr>
        <p:spPr>
          <a:xfrm>
            <a:off x="8793617" y="878865"/>
            <a:ext cx="339838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Coupling</a:t>
            </a: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of the G10 </a:t>
            </a:r>
            <a:r>
              <a:rPr kumimoji="0" lang="fr-FR"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with</a:t>
            </a: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invar frame </a:t>
            </a:r>
            <a:r>
              <a:rPr kumimoji="0" lang="fr-FR"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with</a:t>
            </a: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50 </a:t>
            </a:r>
            <a:r>
              <a:rPr kumimoji="0" lang="fr-FR"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special</a:t>
            </a: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decouoling</a:t>
            </a: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devuces</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35"/>
          <p:cNvSpPr/>
          <p:nvPr/>
        </p:nvSpPr>
        <p:spPr>
          <a:xfrm>
            <a:off x="135252" y="5749772"/>
            <a:ext cx="277658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Installation of HV distribution box and </a:t>
            </a:r>
            <a:r>
              <a:rPr kumimoji="0" lang="fr-FR"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cabling</a:t>
            </a: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 anodes</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36"/>
          <p:cNvSpPr/>
          <p:nvPr/>
        </p:nvSpPr>
        <p:spPr>
          <a:xfrm>
            <a:off x="3209695" y="6007209"/>
            <a:ext cx="250158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Calibri" panose="020F0502020204030204"/>
                <a:ea typeface="+mn-ea"/>
                <a:cs typeface="+mn-cs"/>
              </a:rPr>
              <a:t>Installation of anodes and </a:t>
            </a:r>
            <a:r>
              <a:rPr kumimoji="0" lang="fr-FR"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LEMs</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r>
              <a:rPr lang="en-US" smtClean="0"/>
              <a:t>07/12/2018</a:t>
            </a:r>
            <a:endParaRPr lang="fr-FR" dirty="0"/>
          </a:p>
        </p:txBody>
      </p:sp>
      <p:sp>
        <p:nvSpPr>
          <p:cNvPr id="2" name="Footer Placeholder 1"/>
          <p:cNvSpPr>
            <a:spLocks noGrp="1"/>
          </p:cNvSpPr>
          <p:nvPr>
            <p:ph type="ftr" sz="quarter" idx="11"/>
          </p:nvPr>
        </p:nvSpPr>
        <p:spPr/>
        <p:txBody>
          <a:bodyPr/>
          <a:lstStyle/>
          <a:p>
            <a:r>
              <a:rPr lang="en-GB" smtClean="0"/>
              <a:t>D. Duchesneau / LBNC review</a:t>
            </a:r>
            <a:endParaRPr lang="fr-FR" dirty="0"/>
          </a:p>
        </p:txBody>
      </p:sp>
      <p:sp>
        <p:nvSpPr>
          <p:cNvPr id="4" name="Slide Number Placeholder 3"/>
          <p:cNvSpPr>
            <a:spLocks noGrp="1"/>
          </p:cNvSpPr>
          <p:nvPr>
            <p:ph type="sldNum" sz="quarter" idx="12"/>
          </p:nvPr>
        </p:nvSpPr>
        <p:spPr/>
        <p:txBody>
          <a:bodyPr/>
          <a:lstStyle/>
          <a:p>
            <a:fld id="{B01A516C-F5ED-4818-A945-94B5CADEC050}" type="slidenum">
              <a:rPr lang="fr-FR" smtClean="0"/>
              <a:t>3</a:t>
            </a:fld>
            <a:endParaRPr lang="fr-FR"/>
          </a:p>
        </p:txBody>
      </p:sp>
    </p:spTree>
    <p:extLst>
      <p:ext uri="{BB962C8B-B14F-4D97-AF65-F5344CB8AC3E}">
        <p14:creationId xmlns:p14="http://schemas.microsoft.com/office/powerpoint/2010/main" val="39608551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D. Duchesneau / LBNC review</a:t>
            </a: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C0F8F-F490-416E-BA78-3C28282B6FEE}" type="slidenum">
              <a:rPr kumimoji="0" lang="fr-FR"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srgbClr val="898989"/>
              </a:solidFill>
              <a:effectLst/>
              <a:uLnTx/>
              <a:uFillTx/>
              <a:latin typeface="Calibri"/>
              <a:ea typeface="+mn-ea"/>
              <a:cs typeface="+mn-cs"/>
            </a:endParaRPr>
          </a:p>
        </p:txBody>
      </p:sp>
      <p:sp>
        <p:nvSpPr>
          <p:cNvPr id="5" name="TextBox 4"/>
          <p:cNvSpPr txBox="1"/>
          <p:nvPr/>
        </p:nvSpPr>
        <p:spPr>
          <a:xfrm>
            <a:off x="139135" y="81059"/>
            <a:ext cx="2829533" cy="461665"/>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33CC"/>
                </a:solidFill>
                <a:effectLst/>
                <a:uLnTx/>
                <a:uFillTx/>
                <a:latin typeface="Calibri Light" panose="020F0302020204030204"/>
                <a:ea typeface="+mn-ea"/>
                <a:cs typeface="+mn-cs"/>
              </a:rPr>
              <a:t>CRP:</a:t>
            </a:r>
            <a:r>
              <a:rPr kumimoji="0" lang="en-GB" sz="2400" b="0" i="0" u="none" strike="noStrike" kern="1200" cap="none" spc="0" normalizeH="0" noProof="0" dirty="0" smtClean="0">
                <a:ln>
                  <a:noFill/>
                </a:ln>
                <a:solidFill>
                  <a:srgbClr val="0033CC"/>
                </a:solidFill>
                <a:effectLst/>
                <a:uLnTx/>
                <a:uFillTx/>
                <a:latin typeface="Calibri Light" panose="020F0302020204030204"/>
                <a:ea typeface="+mn-ea"/>
                <a:cs typeface="+mn-cs"/>
              </a:rPr>
              <a:t> grid production</a:t>
            </a:r>
            <a:endParaRPr kumimoji="0" lang="en-GB" sz="2400" b="0" i="0" u="none" strike="noStrike" kern="1200" cap="none" spc="0" normalizeH="0" baseline="0" noProof="0" dirty="0">
              <a:ln>
                <a:noFill/>
              </a:ln>
              <a:solidFill>
                <a:srgbClr val="0033CC"/>
              </a:solidFill>
              <a:effectLst/>
              <a:uLnTx/>
              <a:uFillTx/>
              <a:latin typeface="Calibri Light" panose="020F0302020204030204"/>
              <a:ea typeface="+mn-ea"/>
              <a:cs typeface="+mn-cs"/>
            </a:endParaRPr>
          </a:p>
        </p:txBody>
      </p:sp>
      <p:sp>
        <p:nvSpPr>
          <p:cNvPr id="10" name="TextBox 9"/>
          <p:cNvSpPr txBox="1"/>
          <p:nvPr/>
        </p:nvSpPr>
        <p:spPr>
          <a:xfrm>
            <a:off x="0" y="655031"/>
            <a:ext cx="75824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The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grid</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production and installation: for 1 CRP 30 modules =&gt;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less</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than</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10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days</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06" y="1105623"/>
            <a:ext cx="2743606" cy="2057704"/>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b="20218"/>
          <a:stretch/>
        </p:blipFill>
        <p:spPr>
          <a:xfrm>
            <a:off x="239349" y="3708962"/>
            <a:ext cx="2719278" cy="1627126"/>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5088" y="1234334"/>
            <a:ext cx="2130063" cy="159754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7192" y="1252704"/>
            <a:ext cx="2301290" cy="1725968"/>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9962" y="3266671"/>
            <a:ext cx="4178575" cy="3133931"/>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b="17908"/>
          <a:stretch/>
        </p:blipFill>
        <p:spPr>
          <a:xfrm>
            <a:off x="8328206" y="1024363"/>
            <a:ext cx="3342085" cy="2057704"/>
          </a:xfrm>
          <a:prstGeom prst="rect">
            <a:avLst/>
          </a:prstGeom>
        </p:spPr>
      </p:pic>
      <p:sp>
        <p:nvSpPr>
          <p:cNvPr id="24" name="TextBox 23"/>
          <p:cNvSpPr txBox="1"/>
          <p:nvPr/>
        </p:nvSpPr>
        <p:spPr>
          <a:xfrm>
            <a:off x="3259671" y="3701076"/>
            <a:ext cx="4493940" cy="1477328"/>
          </a:xfrm>
          <a:prstGeom prst="rect">
            <a:avLst/>
          </a:prstGeom>
          <a:noFill/>
        </p:spPr>
        <p:txBody>
          <a:bodyPr wrap="square" rtlCol="0">
            <a:spAutoFit/>
          </a:bodyPr>
          <a:lstStyle/>
          <a:p>
            <a:pPr marL="285750" lvl="0" indent="-285750">
              <a:buFont typeface="Arial" panose="020B0604020202020204" pitchFamily="34" charset="0"/>
              <a:buChar char="•"/>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The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grid</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wires</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have a tension at warm of </a:t>
            </a:r>
            <a:r>
              <a:rPr lang="fr-FR" dirty="0" smtClean="0">
                <a:solidFill>
                  <a:prstClr val="black"/>
                </a:solidFill>
              </a:rPr>
              <a:t>1.5N </a:t>
            </a:r>
            <a:r>
              <a:rPr lang="fr-FR" dirty="0">
                <a:solidFill>
                  <a:prstClr val="black"/>
                </a:solidFill>
              </a:rPr>
              <a:t>/</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wire</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(0.6N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originally</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Liquid</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Argon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temperature</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G10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should</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contract</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less</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than</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inox  </a:t>
            </a:r>
          </a:p>
          <a:p>
            <a:pPr marR="0" lvl="0" algn="l"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=&gt;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wire</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tension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should</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increase</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to 3.5 N/</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wire</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8021285" y="5741044"/>
            <a:ext cx="25862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Grid</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combs</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LEMs</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seen</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from</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bottom</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3126700" y="2485431"/>
            <a:ext cx="1779846" cy="369332"/>
          </a:xfrm>
          <a:prstGeom prst="rect">
            <a:avLst/>
          </a:prstGeom>
          <a:noFill/>
        </p:spPr>
        <p:txBody>
          <a:bodyPr wrap="none" rtlCol="0">
            <a:spAutoFit/>
          </a:bodyPr>
          <a:lstStyle/>
          <a:p>
            <a:r>
              <a:rPr lang="fr-FR" dirty="0" smtClean="0"/>
              <a:t>64 </a:t>
            </a:r>
            <a:r>
              <a:rPr lang="fr-FR" dirty="0" err="1" smtClean="0"/>
              <a:t>wires</a:t>
            </a:r>
            <a:r>
              <a:rPr lang="fr-FR" dirty="0" smtClean="0"/>
              <a:t>/module</a:t>
            </a:r>
            <a:endParaRPr lang="en-GB" dirty="0"/>
          </a:p>
        </p:txBody>
      </p:sp>
      <p:sp>
        <p:nvSpPr>
          <p:cNvPr id="19" name="Date Placeholder 18"/>
          <p:cNvSpPr>
            <a:spLocks noGrp="1"/>
          </p:cNvSpPr>
          <p:nvPr>
            <p:ph type="dt" sz="half" idx="10"/>
          </p:nvPr>
        </p:nvSpPr>
        <p:spPr/>
        <p:txBody>
          <a:bodyPr/>
          <a:lstStyle/>
          <a:p>
            <a:pPr>
              <a:defRPr/>
            </a:pPr>
            <a:r>
              <a:rPr lang="en-US" smtClean="0"/>
              <a:t>07/12/2018</a:t>
            </a:r>
            <a:endParaRPr lang="fr-FR" dirty="0"/>
          </a:p>
        </p:txBody>
      </p:sp>
    </p:spTree>
    <p:extLst>
      <p:ext uri="{BB962C8B-B14F-4D97-AF65-F5344CB8AC3E}">
        <p14:creationId xmlns:p14="http://schemas.microsoft.com/office/powerpoint/2010/main" val="34172898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D. Duchesneau / LBNC review</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8CBFA-E340-4861-8CC4-17B96520FA5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5829" y="206032"/>
            <a:ext cx="3635878" cy="2726909"/>
          </a:xfrm>
          <a:prstGeom prst="rect">
            <a:avLst/>
          </a:prstGeom>
        </p:spPr>
      </p:pic>
      <p:sp>
        <p:nvSpPr>
          <p:cNvPr id="9" name="TextBox 8"/>
          <p:cNvSpPr txBox="1"/>
          <p:nvPr/>
        </p:nvSpPr>
        <p:spPr>
          <a:xfrm>
            <a:off x="8393222" y="2566449"/>
            <a:ext cx="3521092" cy="338554"/>
          </a:xfrm>
          <a:prstGeom prst="rect">
            <a:avLst/>
          </a:prstGeom>
          <a:solidFill>
            <a:schemeClr val="bg1">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CRP3:« </a:t>
            </a:r>
            <a:r>
              <a:rPr kumimoji="0" lang="fr-FR"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fake</a:t>
            </a:r>
            <a:r>
              <a:rPr kumimoji="0" lang="fr-F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 anodes </a:t>
            </a:r>
            <a:r>
              <a:rPr kumimoji="0" lang="fr-FR"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installed</a:t>
            </a:r>
            <a:r>
              <a:rPr kumimoji="0" lang="fr-F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on 17/09</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3551" y="53952"/>
            <a:ext cx="3785908" cy="400110"/>
          </a:xfrm>
          <a:prstGeom prst="rect">
            <a:avLst/>
          </a:prstGeom>
          <a:ln>
            <a:solidFill>
              <a:srgbClr val="C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70C0"/>
                </a:solidFill>
                <a:effectLst/>
                <a:uLnTx/>
                <a:uFillTx/>
                <a:latin typeface="Calibri" panose="020F0502020204030204"/>
                <a:ea typeface="+mn-ea"/>
                <a:cs typeface="+mn-cs"/>
              </a:rPr>
              <a:t>CRP3 assembly in September 2018</a:t>
            </a:r>
            <a:endParaRPr kumimoji="0" lang="en-GB"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8" name="Rectangle 7"/>
          <p:cNvSpPr/>
          <p:nvPr/>
        </p:nvSpPr>
        <p:spPr>
          <a:xfrm>
            <a:off x="63551" y="523168"/>
            <a:ext cx="414697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CRP3 and CRP4:  no LEMs </a:t>
            </a:r>
            <a:r>
              <a:rPr kumimoji="0" lang="en-GB" sz="1800" b="0" i="0" u="none" strike="noStrike" kern="1200" cap="none" spc="0" normalizeH="0" baseline="0" noProof="0" dirty="0">
                <a:ln>
                  <a:noFill/>
                </a:ln>
                <a:solidFill>
                  <a:prstClr val="black"/>
                </a:solidFill>
                <a:effectLst/>
                <a:uLnTx/>
                <a:uFillTx/>
                <a:latin typeface="Calibri"/>
                <a:ea typeface="+mn-ea"/>
                <a:cs typeface="+mn-cs"/>
              </a:rPr>
              <a:t>and anodes. </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Those  </a:t>
            </a:r>
            <a:r>
              <a:rPr kumimoji="0" lang="en-GB" sz="1800" b="0" i="0" u="none" strike="noStrike" kern="1200" cap="none" spc="0" normalizeH="0" baseline="0" noProof="0" dirty="0">
                <a:ln>
                  <a:noFill/>
                </a:ln>
                <a:solidFill>
                  <a:prstClr val="black"/>
                </a:solidFill>
                <a:effectLst/>
                <a:uLnTx/>
                <a:uFillTx/>
                <a:latin typeface="Calibri"/>
                <a:ea typeface="+mn-ea"/>
                <a:cs typeface="+mn-cs"/>
              </a:rPr>
              <a:t>are replaced by 'fake anodes' which are similar to real </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anodes but </a:t>
            </a:r>
            <a:r>
              <a:rPr kumimoji="0" lang="en-GB" sz="1800" b="0" i="0" u="none" strike="noStrike" kern="1200" cap="none" spc="0" normalizeH="0" baseline="0" noProof="0" dirty="0">
                <a:ln>
                  <a:noFill/>
                </a:ln>
                <a:solidFill>
                  <a:prstClr val="black"/>
                </a:solidFill>
                <a:effectLst/>
                <a:uLnTx/>
                <a:uFillTx/>
                <a:latin typeface="Calibri"/>
                <a:ea typeface="+mn-ea"/>
                <a:cs typeface="+mn-cs"/>
              </a:rPr>
              <a:t>with a copper surface on one side and no strip. </a:t>
            </a:r>
          </a:p>
        </p:txBody>
      </p:sp>
      <p:sp>
        <p:nvSpPr>
          <p:cNvPr id="16" name="Rectangle 15"/>
          <p:cNvSpPr/>
          <p:nvPr/>
        </p:nvSpPr>
        <p:spPr>
          <a:xfrm>
            <a:off x="33818" y="3783487"/>
            <a:ext cx="4089115" cy="1200329"/>
          </a:xfrm>
          <a:prstGeom prst="rect">
            <a:avLst/>
          </a:prstGeom>
          <a:ln>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70C0"/>
                </a:solidFill>
                <a:effectLst/>
                <a:uLnTx/>
                <a:uFillTx/>
                <a:latin typeface="Calibri"/>
                <a:ea typeface="+mn-ea"/>
                <a:cs typeface="+mn-cs"/>
              </a:rPr>
              <a:t>A </a:t>
            </a:r>
            <a:r>
              <a:rPr kumimoji="0" lang="en-GB" sz="1800" b="1" i="0" u="none" strike="noStrike" kern="1200" cap="none" spc="0" normalizeH="0" baseline="0" noProof="0" dirty="0">
                <a:ln>
                  <a:noFill/>
                </a:ln>
                <a:solidFill>
                  <a:srgbClr val="0070C0"/>
                </a:solidFill>
                <a:effectLst/>
                <a:uLnTx/>
                <a:uFillTx/>
                <a:latin typeface="Calibri"/>
                <a:ea typeface="+mn-ea"/>
                <a:cs typeface="+mn-cs"/>
              </a:rPr>
              <a:t>test in cold box </a:t>
            </a:r>
            <a:r>
              <a:rPr kumimoji="0" lang="en-GB" sz="1800" b="1" i="0" u="none" strike="noStrike" kern="1200" cap="none" spc="0" normalizeH="0" baseline="0" noProof="0" dirty="0" smtClean="0">
                <a:ln>
                  <a:noFill/>
                </a:ln>
                <a:solidFill>
                  <a:srgbClr val="0070C0"/>
                </a:solidFill>
                <a:effectLst/>
                <a:uLnTx/>
                <a:uFillTx/>
                <a:latin typeface="Calibri"/>
                <a:ea typeface="+mn-ea"/>
                <a:cs typeface="+mn-cs"/>
              </a:rPr>
              <a:t>done </a:t>
            </a:r>
            <a:r>
              <a:rPr lang="en-GB" b="1" dirty="0" smtClean="0">
                <a:solidFill>
                  <a:srgbClr val="0070C0"/>
                </a:solidFill>
                <a:latin typeface="Calibri"/>
              </a:rPr>
              <a:t>beginning of October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rgbClr val="0070C0"/>
                </a:solidFill>
                <a:latin typeface="Calibri"/>
              </a:rPr>
              <a:t>Installation in NP02 cryostat: </a:t>
            </a:r>
            <a:r>
              <a:rPr lang="fr-FR" b="1" dirty="0" err="1" smtClean="0">
                <a:solidFill>
                  <a:srgbClr val="0070C0"/>
                </a:solidFill>
                <a:latin typeface="Calibri"/>
              </a:rPr>
              <a:t>Nov</a:t>
            </a:r>
            <a:r>
              <a:rPr lang="fr-FR" b="1" dirty="0" smtClean="0">
                <a:solidFill>
                  <a:srgbClr val="0070C0"/>
                </a:solidFill>
                <a:latin typeface="Calibri"/>
              </a:rPr>
              <a:t> 19th</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2"/>
          <p:cNvGrpSpPr/>
          <p:nvPr/>
        </p:nvGrpSpPr>
        <p:grpSpPr>
          <a:xfrm>
            <a:off x="5235711" y="327008"/>
            <a:ext cx="2459051" cy="2408718"/>
            <a:chOff x="4386362" y="743203"/>
            <a:chExt cx="2324260" cy="2472986"/>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0201"/>
            <a:stretch/>
          </p:blipFill>
          <p:spPr>
            <a:xfrm rot="5400000">
              <a:off x="4311999" y="817566"/>
              <a:ext cx="2472986" cy="2324260"/>
            </a:xfrm>
            <a:prstGeom prst="rect">
              <a:avLst/>
            </a:prstGeom>
          </p:spPr>
        </p:pic>
        <p:sp>
          <p:nvSpPr>
            <p:cNvPr id="13" name="TextBox 12"/>
            <p:cNvSpPr txBox="1"/>
            <p:nvPr/>
          </p:nvSpPr>
          <p:spPr>
            <a:xfrm>
              <a:off x="4386362" y="2908412"/>
              <a:ext cx="1347485" cy="307777"/>
            </a:xfrm>
            <a:prstGeom prst="rect">
              <a:avLst/>
            </a:prstGeom>
            <a:solidFill>
              <a:schemeClr val="accent6">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400" b="0" i="0" u="none" strike="noStrike" kern="1200" cap="none" spc="0" normalizeH="0" baseline="0" noProof="0" dirty="0" err="1" smtClean="0">
                  <a:ln>
                    <a:noFill/>
                  </a:ln>
                  <a:solidFill>
                    <a:prstClr val="black"/>
                  </a:solidFill>
                  <a:effectLst/>
                  <a:uLnTx/>
                  <a:uFillTx/>
                  <a:latin typeface="Calibri"/>
                  <a:ea typeface="+mn-ea"/>
                  <a:cs typeface="+mn-cs"/>
                </a:rPr>
                <a:t>Fake</a:t>
              </a:r>
              <a:r>
                <a:rPr kumimoji="0" lang="fr-FR" sz="1400" b="0" i="0" u="none" strike="noStrike" kern="1200" cap="none" spc="0" normalizeH="0" baseline="0" noProof="0" dirty="0" smtClean="0">
                  <a:ln>
                    <a:noFill/>
                  </a:ln>
                  <a:solidFill>
                    <a:prstClr val="black"/>
                  </a:solidFill>
                  <a:effectLst/>
                  <a:uLnTx/>
                  <a:uFillTx/>
                  <a:latin typeface="Calibri"/>
                  <a:ea typeface="+mn-ea"/>
                  <a:cs typeface="+mn-cs"/>
                </a:rPr>
                <a:t> » anodes</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9756" y="3217242"/>
            <a:ext cx="3961951" cy="2971463"/>
          </a:xfrm>
          <a:prstGeom prst="rect">
            <a:avLst/>
          </a:prstGeom>
        </p:spPr>
      </p:pic>
      <p:pic>
        <p:nvPicPr>
          <p:cNvPr id="21" name="Imag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10524" y="3230362"/>
            <a:ext cx="3548554" cy="3168352"/>
          </a:xfrm>
          <a:prstGeom prst="rect">
            <a:avLst/>
          </a:prstGeom>
        </p:spPr>
      </p:pic>
      <p:sp>
        <p:nvSpPr>
          <p:cNvPr id="17" name="TextBox 16"/>
          <p:cNvSpPr txBox="1"/>
          <p:nvPr/>
        </p:nvSpPr>
        <p:spPr>
          <a:xfrm>
            <a:off x="4237986" y="6050260"/>
            <a:ext cx="2067297" cy="338554"/>
          </a:xfrm>
          <a:prstGeom prst="rect">
            <a:avLst/>
          </a:prstGeom>
          <a:solidFill>
            <a:schemeClr val="bg1">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Entering</a:t>
            </a:r>
            <a:r>
              <a:rPr kumimoji="0" lang="fr-F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CRB on </a:t>
            </a:r>
            <a:r>
              <a:rPr lang="fr-FR" sz="1600" dirty="0" smtClean="0">
                <a:solidFill>
                  <a:prstClr val="black"/>
                </a:solidFill>
                <a:latin typeface="Calibri" panose="020F0502020204030204"/>
              </a:rPr>
              <a:t>17</a:t>
            </a:r>
            <a:r>
              <a:rPr kumimoji="0" lang="fr-FR" sz="1600" b="0" i="0" u="none" strike="noStrike" kern="1200" cap="none" spc="0" normalizeH="0" baseline="0" noProof="0" dirty="0" smtClean="0">
                <a:ln>
                  <a:noFill/>
                </a:ln>
                <a:solidFill>
                  <a:prstClr val="black"/>
                </a:solidFill>
                <a:effectLst/>
                <a:uLnTx/>
                <a:uFillTx/>
                <a:latin typeface="Calibri" panose="020F0502020204030204"/>
                <a:ea typeface="+mn-ea"/>
                <a:cs typeface="+mn-cs"/>
              </a:rPr>
              <a:t>/10</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156816" y="1863390"/>
            <a:ext cx="1980222" cy="369332"/>
          </a:xfrm>
          <a:prstGeom prst="rect">
            <a:avLst/>
          </a:prstGeom>
          <a:noFill/>
        </p:spPr>
        <p:txBody>
          <a:bodyPr wrap="none" rtlCol="0">
            <a:spAutoFit/>
          </a:bodyPr>
          <a:lstStyle/>
          <a:p>
            <a:r>
              <a:rPr lang="fr-FR" dirty="0" smtClean="0"/>
              <a:t>+ full </a:t>
            </a:r>
            <a:r>
              <a:rPr lang="fr-FR" dirty="0" err="1" smtClean="0"/>
              <a:t>grid</a:t>
            </a:r>
            <a:r>
              <a:rPr lang="fr-FR" dirty="0" smtClean="0"/>
              <a:t> </a:t>
            </a:r>
            <a:r>
              <a:rPr lang="fr-FR" dirty="0" err="1" smtClean="0"/>
              <a:t>mounted</a:t>
            </a:r>
            <a:endParaRPr lang="en-GB" dirty="0"/>
          </a:p>
        </p:txBody>
      </p:sp>
      <p:sp>
        <p:nvSpPr>
          <p:cNvPr id="7" name="TextBox 6"/>
          <p:cNvSpPr txBox="1"/>
          <p:nvPr/>
        </p:nvSpPr>
        <p:spPr>
          <a:xfrm>
            <a:off x="156816" y="2435948"/>
            <a:ext cx="3843120" cy="646331"/>
          </a:xfrm>
          <a:prstGeom prst="rect">
            <a:avLst/>
          </a:prstGeom>
          <a:noFill/>
          <a:ln>
            <a:solidFill>
              <a:srgbClr val="C00000"/>
            </a:solidFill>
          </a:ln>
        </p:spPr>
        <p:txBody>
          <a:bodyPr wrap="square" rtlCol="0">
            <a:spAutoFit/>
          </a:bodyPr>
          <a:lstStyle/>
          <a:p>
            <a:r>
              <a:rPr lang="fr-FR" dirty="0" smtClean="0"/>
              <a:t>CRP3 </a:t>
            </a:r>
            <a:r>
              <a:rPr lang="fr-FR" dirty="0" err="1" smtClean="0"/>
              <a:t>started</a:t>
            </a:r>
            <a:r>
              <a:rPr lang="fr-FR" dirty="0" smtClean="0"/>
              <a:t>  </a:t>
            </a:r>
            <a:r>
              <a:rPr lang="fr-FR" dirty="0" err="1" smtClean="0"/>
              <a:t>while</a:t>
            </a:r>
            <a:r>
              <a:rPr lang="fr-FR" dirty="0" smtClean="0"/>
              <a:t> </a:t>
            </a:r>
            <a:r>
              <a:rPr lang="fr-FR" dirty="0" err="1" smtClean="0"/>
              <a:t>waiting</a:t>
            </a:r>
            <a:r>
              <a:rPr lang="fr-FR" dirty="0" smtClean="0"/>
              <a:t> CRP2 LEM and anode production</a:t>
            </a:r>
            <a:endParaRPr lang="en-GB" dirty="0"/>
          </a:p>
        </p:txBody>
      </p:sp>
      <p:sp>
        <p:nvSpPr>
          <p:cNvPr id="11" name="Date Placeholder 10"/>
          <p:cNvSpPr>
            <a:spLocks noGrp="1"/>
          </p:cNvSpPr>
          <p:nvPr>
            <p:ph type="dt" sz="half" idx="10"/>
          </p:nvPr>
        </p:nvSpPr>
        <p:spPr/>
        <p:txBody>
          <a:bodyPr/>
          <a:lstStyle/>
          <a:p>
            <a:pPr>
              <a:defRPr/>
            </a:pPr>
            <a:r>
              <a:rPr lang="en-US" smtClean="0"/>
              <a:t>07/12/2018</a:t>
            </a:r>
            <a:endParaRPr lang="fr-FR" dirty="0"/>
          </a:p>
        </p:txBody>
      </p:sp>
    </p:spTree>
    <p:extLst>
      <p:ext uri="{BB962C8B-B14F-4D97-AF65-F5344CB8AC3E}">
        <p14:creationId xmlns:p14="http://schemas.microsoft.com/office/powerpoint/2010/main" val="24817108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GB" smtClean="0"/>
              <a:t>D. Duchesneau / LBNC review</a:t>
            </a:r>
            <a:endParaRPr lang="fr-FR" dirty="0"/>
          </a:p>
        </p:txBody>
      </p:sp>
      <p:sp>
        <p:nvSpPr>
          <p:cNvPr id="4" name="Slide Number Placeholder 3"/>
          <p:cNvSpPr>
            <a:spLocks noGrp="1"/>
          </p:cNvSpPr>
          <p:nvPr>
            <p:ph type="sldNum" sz="quarter" idx="12"/>
          </p:nvPr>
        </p:nvSpPr>
        <p:spPr/>
        <p:txBody>
          <a:bodyPr/>
          <a:lstStyle/>
          <a:p>
            <a:pPr>
              <a:defRPr/>
            </a:pPr>
            <a:fld id="{D2F59CB3-90F2-47E0-AF60-E678B403DE3D}" type="slidenum">
              <a:rPr lang="fr-FR" altLang="fr-FR" smtClean="0"/>
              <a:pPr>
                <a:defRPr/>
              </a:pPr>
              <a:t>6</a:t>
            </a:fld>
            <a:endParaRPr lang="fr-FR" altLang="fr-FR"/>
          </a:p>
        </p:txBody>
      </p:sp>
      <p:sp>
        <p:nvSpPr>
          <p:cNvPr id="5" name="Rectangle 4"/>
          <p:cNvSpPr/>
          <p:nvPr/>
        </p:nvSpPr>
        <p:spPr>
          <a:xfrm>
            <a:off x="63551" y="2985036"/>
            <a:ext cx="1749197" cy="400110"/>
          </a:xfrm>
          <a:prstGeom prst="rect">
            <a:avLst/>
          </a:prstGeom>
          <a:ln>
            <a:solidFill>
              <a:srgbClr val="C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70C0"/>
                </a:solidFill>
                <a:effectLst/>
                <a:uLnTx/>
                <a:uFillTx/>
                <a:latin typeface="Calibri" panose="020F0502020204030204"/>
                <a:ea typeface="+mn-ea"/>
                <a:cs typeface="+mn-cs"/>
              </a:rPr>
              <a:t>CRP4 assembly</a:t>
            </a:r>
            <a:endParaRPr kumimoji="0" lang="en-GB"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 name="TextBox 5"/>
          <p:cNvSpPr txBox="1"/>
          <p:nvPr/>
        </p:nvSpPr>
        <p:spPr>
          <a:xfrm>
            <a:off x="1857989" y="3026455"/>
            <a:ext cx="7151573" cy="369332"/>
          </a:xfrm>
          <a:prstGeom prst="rect">
            <a:avLst/>
          </a:prstGeom>
          <a:noFill/>
        </p:spPr>
        <p:txBody>
          <a:bodyPr wrap="none" rtlCol="0">
            <a:spAutoFit/>
          </a:bodyPr>
          <a:lstStyle/>
          <a:p>
            <a:r>
              <a:rPr lang="fr-FR" dirty="0" err="1" smtClean="0"/>
              <a:t>Started</a:t>
            </a:r>
            <a:r>
              <a:rPr lang="fr-FR" dirty="0" smtClean="0"/>
              <a:t> in </a:t>
            </a:r>
            <a:r>
              <a:rPr lang="fr-FR" dirty="0" err="1" smtClean="0"/>
              <a:t>November</a:t>
            </a:r>
            <a:r>
              <a:rPr lang="fr-FR" dirty="0" smtClean="0"/>
              <a:t> but </a:t>
            </a:r>
            <a:r>
              <a:rPr lang="fr-FR" dirty="0" err="1" smtClean="0"/>
              <a:t>paused</a:t>
            </a:r>
            <a:r>
              <a:rPr lang="fr-FR" dirty="0" smtClean="0"/>
              <a:t> to </a:t>
            </a:r>
            <a:r>
              <a:rPr lang="fr-FR" dirty="0" err="1" smtClean="0"/>
              <a:t>allow</a:t>
            </a:r>
            <a:r>
              <a:rPr lang="fr-FR" dirty="0" smtClean="0"/>
              <a:t> modifications on CRP1 and CRP2</a:t>
            </a:r>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3313" y="3501548"/>
            <a:ext cx="3991627" cy="2993720"/>
          </a:xfrm>
          <a:prstGeom prst="rect">
            <a:avLst/>
          </a:prstGeom>
        </p:spPr>
      </p:pic>
      <p:sp>
        <p:nvSpPr>
          <p:cNvPr id="9" name="TextBox 8"/>
          <p:cNvSpPr txBox="1"/>
          <p:nvPr/>
        </p:nvSpPr>
        <p:spPr>
          <a:xfrm>
            <a:off x="5320738" y="5407324"/>
            <a:ext cx="3688824" cy="646331"/>
          </a:xfrm>
          <a:prstGeom prst="rect">
            <a:avLst/>
          </a:prstGeom>
          <a:noFill/>
          <a:ln>
            <a:solidFill>
              <a:srgbClr val="C00000"/>
            </a:solidFill>
          </a:ln>
        </p:spPr>
        <p:txBody>
          <a:bodyPr wrap="square" rtlCol="0">
            <a:spAutoFit/>
          </a:bodyPr>
          <a:lstStyle/>
          <a:p>
            <a:r>
              <a:rPr lang="fr-FR" dirty="0" smtClean="0"/>
              <a:t>Will </a:t>
            </a:r>
            <a:r>
              <a:rPr lang="fr-FR" dirty="0" err="1" smtClean="0"/>
              <a:t>be</a:t>
            </a:r>
            <a:r>
              <a:rPr lang="fr-FR" dirty="0" smtClean="0"/>
              <a:t> </a:t>
            </a:r>
            <a:r>
              <a:rPr lang="fr-FR" dirty="0" err="1" smtClean="0"/>
              <a:t>resumed</a:t>
            </a:r>
            <a:r>
              <a:rPr lang="fr-FR" dirty="0" smtClean="0"/>
              <a:t> in </a:t>
            </a:r>
            <a:r>
              <a:rPr lang="fr-FR" dirty="0" err="1" smtClean="0"/>
              <a:t>January</a:t>
            </a:r>
            <a:r>
              <a:rPr lang="fr-FR" dirty="0"/>
              <a:t> </a:t>
            </a:r>
            <a:r>
              <a:rPr lang="fr-FR" dirty="0" err="1" smtClean="0"/>
              <a:t>with</a:t>
            </a:r>
            <a:r>
              <a:rPr lang="fr-FR" dirty="0" smtClean="0"/>
              <a:t> </a:t>
            </a:r>
            <a:r>
              <a:rPr lang="fr-FR" dirty="0" err="1" smtClean="0"/>
              <a:t>grid</a:t>
            </a:r>
            <a:r>
              <a:rPr lang="fr-FR" dirty="0" smtClean="0"/>
              <a:t> production and short cold test</a:t>
            </a:r>
            <a:endParaRPr lang="en-GB" dirty="0"/>
          </a:p>
        </p:txBody>
      </p:sp>
      <p:sp>
        <p:nvSpPr>
          <p:cNvPr id="10" name="Date Placeholder 9"/>
          <p:cNvSpPr>
            <a:spLocks noGrp="1"/>
          </p:cNvSpPr>
          <p:nvPr>
            <p:ph type="dt" sz="half" idx="10"/>
          </p:nvPr>
        </p:nvSpPr>
        <p:spPr>
          <a:xfrm>
            <a:off x="975986" y="6218564"/>
            <a:ext cx="2743200" cy="365125"/>
          </a:xfrm>
        </p:spPr>
        <p:txBody>
          <a:bodyPr/>
          <a:lstStyle/>
          <a:p>
            <a:pPr>
              <a:defRPr/>
            </a:pPr>
            <a:r>
              <a:rPr lang="en-US" smtClean="0"/>
              <a:t>07/12/2018</a:t>
            </a:r>
            <a:endParaRPr lang="fr-FR" dirty="0"/>
          </a:p>
        </p:txBody>
      </p:sp>
      <p:sp>
        <p:nvSpPr>
          <p:cNvPr id="2" name="Oval 1"/>
          <p:cNvSpPr/>
          <p:nvPr/>
        </p:nvSpPr>
        <p:spPr>
          <a:xfrm>
            <a:off x="1250333" y="3887867"/>
            <a:ext cx="2633212" cy="12400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390597" y="3365153"/>
            <a:ext cx="1373708" cy="1754326"/>
          </a:xfrm>
          <a:prstGeom prst="rect">
            <a:avLst/>
          </a:prstGeom>
          <a:noFill/>
        </p:spPr>
        <p:txBody>
          <a:bodyPr wrap="square" rtlCol="0">
            <a:spAutoFit/>
          </a:bodyPr>
          <a:lstStyle/>
          <a:p>
            <a:r>
              <a:rPr lang="fr-FR" dirty="0" smtClean="0"/>
              <a:t>This CRP </a:t>
            </a:r>
            <a:r>
              <a:rPr lang="fr-FR" dirty="0" err="1" smtClean="0"/>
              <a:t>will</a:t>
            </a:r>
            <a:r>
              <a:rPr lang="fr-FR" dirty="0" smtClean="0"/>
              <a:t> have 4 real anodes </a:t>
            </a:r>
            <a:r>
              <a:rPr lang="fr-FR" dirty="0" err="1" smtClean="0"/>
              <a:t>without</a:t>
            </a:r>
            <a:r>
              <a:rPr lang="fr-FR" dirty="0" smtClean="0"/>
              <a:t> </a:t>
            </a:r>
            <a:r>
              <a:rPr lang="fr-FR" dirty="0" err="1" smtClean="0"/>
              <a:t>LEMs</a:t>
            </a:r>
            <a:r>
              <a:rPr lang="fr-FR" dirty="0" smtClean="0"/>
              <a:t> put on </a:t>
            </a:r>
            <a:r>
              <a:rPr lang="fr-FR" dirty="0" err="1" smtClean="0"/>
              <a:t>this</a:t>
            </a:r>
            <a:r>
              <a:rPr lang="fr-FR" dirty="0" smtClean="0"/>
              <a:t> corner</a:t>
            </a:r>
            <a:endParaRPr lang="en-GB" dirty="0"/>
          </a:p>
        </p:txBody>
      </p:sp>
      <p:cxnSp>
        <p:nvCxnSpPr>
          <p:cNvPr id="14" name="Straight Arrow Connector 13"/>
          <p:cNvCxnSpPr/>
          <p:nvPr/>
        </p:nvCxnSpPr>
        <p:spPr>
          <a:xfrm flipH="1">
            <a:off x="3813686" y="3933963"/>
            <a:ext cx="1507052" cy="35444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08369" y="620823"/>
            <a:ext cx="2462495" cy="1846871"/>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b="19485"/>
          <a:stretch/>
        </p:blipFill>
        <p:spPr>
          <a:xfrm>
            <a:off x="6479090" y="372658"/>
            <a:ext cx="4050083" cy="2445697"/>
          </a:xfrm>
          <a:prstGeom prst="rect">
            <a:avLst/>
          </a:prstGeom>
        </p:spPr>
      </p:pic>
      <p:sp>
        <p:nvSpPr>
          <p:cNvPr id="18" name="TextBox 17"/>
          <p:cNvSpPr txBox="1"/>
          <p:nvPr/>
        </p:nvSpPr>
        <p:spPr>
          <a:xfrm>
            <a:off x="9754972" y="1997990"/>
            <a:ext cx="668773" cy="369332"/>
          </a:xfrm>
          <a:prstGeom prst="rect">
            <a:avLst/>
          </a:prstGeom>
          <a:solidFill>
            <a:schemeClr val="bg1">
              <a:lumMod val="75000"/>
            </a:schemeClr>
          </a:solidFill>
        </p:spPr>
        <p:txBody>
          <a:bodyPr wrap="none" rtlCol="0">
            <a:spAutoFit/>
          </a:bodyPr>
          <a:lstStyle/>
          <a:p>
            <a:r>
              <a:rPr lang="fr-FR" dirty="0" smtClean="0"/>
              <a:t>CRP1</a:t>
            </a:r>
            <a:endParaRPr lang="en-GB" dirty="0"/>
          </a:p>
        </p:txBody>
      </p:sp>
      <p:sp>
        <p:nvSpPr>
          <p:cNvPr id="19" name="TextBox 18"/>
          <p:cNvSpPr txBox="1"/>
          <p:nvPr/>
        </p:nvSpPr>
        <p:spPr>
          <a:xfrm>
            <a:off x="10082735" y="1299316"/>
            <a:ext cx="668773" cy="369332"/>
          </a:xfrm>
          <a:prstGeom prst="rect">
            <a:avLst/>
          </a:prstGeom>
          <a:solidFill>
            <a:schemeClr val="bg1">
              <a:lumMod val="75000"/>
            </a:schemeClr>
          </a:solidFill>
        </p:spPr>
        <p:txBody>
          <a:bodyPr wrap="none" rtlCol="0">
            <a:spAutoFit/>
          </a:bodyPr>
          <a:lstStyle/>
          <a:p>
            <a:r>
              <a:rPr lang="fr-FR" dirty="0" smtClean="0"/>
              <a:t>CRP2</a:t>
            </a:r>
            <a:endParaRPr lang="en-GB" dirty="0"/>
          </a:p>
        </p:txBody>
      </p:sp>
      <p:sp>
        <p:nvSpPr>
          <p:cNvPr id="20" name="TextBox 19"/>
          <p:cNvSpPr txBox="1"/>
          <p:nvPr/>
        </p:nvSpPr>
        <p:spPr>
          <a:xfrm>
            <a:off x="1395176" y="1357837"/>
            <a:ext cx="2493568" cy="646331"/>
          </a:xfrm>
          <a:prstGeom prst="rect">
            <a:avLst/>
          </a:prstGeom>
          <a:noFill/>
        </p:spPr>
        <p:txBody>
          <a:bodyPr wrap="none" rtlCol="0">
            <a:spAutoFit/>
          </a:bodyPr>
          <a:lstStyle/>
          <a:p>
            <a:r>
              <a:rPr lang="fr-FR" dirty="0" smtClean="0"/>
              <a:t>New top LEM HV DB</a:t>
            </a:r>
          </a:p>
          <a:p>
            <a:r>
              <a:rPr lang="fr-FR" dirty="0" smtClean="0"/>
              <a:t>And </a:t>
            </a:r>
            <a:r>
              <a:rPr lang="fr-FR" dirty="0" err="1" smtClean="0"/>
              <a:t>Bottom</a:t>
            </a:r>
            <a:r>
              <a:rPr lang="fr-FR" dirty="0" smtClean="0"/>
              <a:t> LEM </a:t>
            </a:r>
            <a:r>
              <a:rPr lang="fr-FR" dirty="0" err="1" smtClean="0"/>
              <a:t>cabling</a:t>
            </a:r>
            <a:endParaRPr lang="en-GB" dirty="0"/>
          </a:p>
        </p:txBody>
      </p:sp>
      <p:cxnSp>
        <p:nvCxnSpPr>
          <p:cNvPr id="21" name="Straight Arrow Connector 20"/>
          <p:cNvCxnSpPr/>
          <p:nvPr/>
        </p:nvCxnSpPr>
        <p:spPr>
          <a:xfrm flipV="1">
            <a:off x="3582456" y="1375609"/>
            <a:ext cx="1590792" cy="113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582456" y="1552302"/>
            <a:ext cx="1590792" cy="128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62098" y="75994"/>
            <a:ext cx="3485954" cy="400110"/>
          </a:xfrm>
          <a:prstGeom prst="rect">
            <a:avLst/>
          </a:prstGeom>
          <a:noFill/>
          <a:ln>
            <a:solidFill>
              <a:srgbClr val="C00000"/>
            </a:solidFill>
          </a:ln>
        </p:spPr>
        <p:txBody>
          <a:bodyPr wrap="none" rtlCol="0">
            <a:spAutoFit/>
          </a:bodyPr>
          <a:lstStyle/>
          <a:p>
            <a:r>
              <a:rPr lang="fr-FR" sz="2000" dirty="0" smtClean="0">
                <a:solidFill>
                  <a:schemeClr val="accent5"/>
                </a:solidFill>
              </a:rPr>
              <a:t>CRP2 </a:t>
            </a:r>
            <a:r>
              <a:rPr lang="fr-FR" sz="2000" dirty="0" err="1" smtClean="0">
                <a:solidFill>
                  <a:schemeClr val="accent5"/>
                </a:solidFill>
              </a:rPr>
              <a:t>assembly</a:t>
            </a:r>
            <a:r>
              <a:rPr lang="fr-FR" sz="2000" dirty="0" smtClean="0">
                <a:solidFill>
                  <a:schemeClr val="accent5"/>
                </a:solidFill>
              </a:rPr>
              <a:t> in </a:t>
            </a:r>
            <a:r>
              <a:rPr lang="fr-FR" sz="2000" dirty="0" err="1" smtClean="0">
                <a:solidFill>
                  <a:schemeClr val="accent5"/>
                </a:solidFill>
              </a:rPr>
              <a:t>October</a:t>
            </a:r>
            <a:r>
              <a:rPr lang="fr-FR" sz="2000" dirty="0" smtClean="0">
                <a:solidFill>
                  <a:schemeClr val="accent5"/>
                </a:solidFill>
              </a:rPr>
              <a:t> 2018</a:t>
            </a:r>
            <a:endParaRPr lang="en-GB" sz="2000" dirty="0">
              <a:solidFill>
                <a:schemeClr val="accent5"/>
              </a:solidFill>
            </a:endParaRPr>
          </a:p>
        </p:txBody>
      </p:sp>
    </p:spTree>
    <p:extLst>
      <p:ext uri="{BB962C8B-B14F-4D97-AF65-F5344CB8AC3E}">
        <p14:creationId xmlns:p14="http://schemas.microsoft.com/office/powerpoint/2010/main" val="210552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GB" smtClean="0"/>
              <a:t>D. Duchesneau / LBNC review</a:t>
            </a:r>
            <a:endParaRPr lang="fr-FR" dirty="0"/>
          </a:p>
        </p:txBody>
      </p:sp>
      <p:sp>
        <p:nvSpPr>
          <p:cNvPr id="4" name="Slide Number Placeholder 3"/>
          <p:cNvSpPr>
            <a:spLocks noGrp="1"/>
          </p:cNvSpPr>
          <p:nvPr>
            <p:ph type="sldNum" sz="quarter" idx="12"/>
          </p:nvPr>
        </p:nvSpPr>
        <p:spPr/>
        <p:txBody>
          <a:bodyPr/>
          <a:lstStyle/>
          <a:p>
            <a:pPr>
              <a:defRPr/>
            </a:pPr>
            <a:fld id="{D2F59CB3-90F2-47E0-AF60-E678B403DE3D}" type="slidenum">
              <a:rPr lang="fr-FR" altLang="fr-FR" smtClean="0"/>
              <a:pPr>
                <a:defRPr/>
              </a:pPr>
              <a:t>7</a:t>
            </a:fld>
            <a:endParaRPr lang="fr-FR" altLang="fr-FR"/>
          </a:p>
        </p:txBody>
      </p:sp>
      <p:sp>
        <p:nvSpPr>
          <p:cNvPr id="5" name="Rectangle 4"/>
          <p:cNvSpPr/>
          <p:nvPr/>
        </p:nvSpPr>
        <p:spPr>
          <a:xfrm>
            <a:off x="92388" y="624622"/>
            <a:ext cx="2650812" cy="1569660"/>
          </a:xfrm>
          <a:prstGeom prst="rect">
            <a:avLst/>
          </a:prstGeom>
        </p:spPr>
        <p:txBody>
          <a:bodyPr wrap="square">
            <a:spAutoFit/>
          </a:bodyPr>
          <a:lstStyle/>
          <a:p>
            <a:pPr algn="just"/>
            <a:r>
              <a:rPr lang="fr-FR" sz="1600" dirty="0" smtClean="0">
                <a:solidFill>
                  <a:schemeClr val="tx1">
                    <a:lumMod val="65000"/>
                    <a:lumOff val="35000"/>
                  </a:schemeClr>
                </a:solidFill>
                <a:latin typeface="+mn-lt"/>
              </a:rPr>
              <a:t>The </a:t>
            </a:r>
            <a:r>
              <a:rPr lang="fr-FR" sz="1600" dirty="0" err="1" smtClean="0">
                <a:solidFill>
                  <a:schemeClr val="tx1">
                    <a:lumMod val="65000"/>
                    <a:lumOff val="35000"/>
                  </a:schemeClr>
                </a:solidFill>
                <a:latin typeface="+mn-lt"/>
              </a:rPr>
              <a:t>planarity</a:t>
            </a:r>
            <a:r>
              <a:rPr lang="fr-FR" sz="1600" dirty="0" smtClean="0">
                <a:solidFill>
                  <a:schemeClr val="tx1">
                    <a:lumMod val="65000"/>
                    <a:lumOff val="35000"/>
                  </a:schemeClr>
                </a:solidFill>
                <a:latin typeface="+mn-lt"/>
              </a:rPr>
              <a:t> of the CRP </a:t>
            </a:r>
            <a:r>
              <a:rPr lang="fr-FR" sz="1600" dirty="0" err="1" smtClean="0">
                <a:solidFill>
                  <a:schemeClr val="tx1">
                    <a:lumMod val="65000"/>
                    <a:lumOff val="35000"/>
                  </a:schemeClr>
                </a:solidFill>
                <a:latin typeface="+mn-lt"/>
              </a:rPr>
              <a:t>is</a:t>
            </a:r>
            <a:r>
              <a:rPr lang="fr-FR" sz="1600" dirty="0" smtClean="0">
                <a:solidFill>
                  <a:schemeClr val="tx1">
                    <a:lumMod val="65000"/>
                    <a:lumOff val="35000"/>
                  </a:schemeClr>
                </a:solidFill>
                <a:latin typeface="+mn-lt"/>
              </a:rPr>
              <a:t> </a:t>
            </a:r>
            <a:r>
              <a:rPr lang="fr-FR" sz="1600" dirty="0" err="1" smtClean="0">
                <a:solidFill>
                  <a:schemeClr val="tx1">
                    <a:lumMod val="65000"/>
                    <a:lumOff val="35000"/>
                  </a:schemeClr>
                </a:solidFill>
                <a:latin typeface="+mn-lt"/>
              </a:rPr>
              <a:t>measured</a:t>
            </a:r>
            <a:r>
              <a:rPr lang="fr-FR" sz="1600" dirty="0" smtClean="0">
                <a:solidFill>
                  <a:schemeClr val="tx1">
                    <a:lumMod val="65000"/>
                    <a:lumOff val="35000"/>
                  </a:schemeClr>
                </a:solidFill>
                <a:latin typeface="+mn-lt"/>
              </a:rPr>
              <a:t> and </a:t>
            </a:r>
            <a:r>
              <a:rPr lang="fr-FR" sz="1600" dirty="0" err="1" smtClean="0">
                <a:solidFill>
                  <a:schemeClr val="tx1">
                    <a:lumMod val="65000"/>
                    <a:lumOff val="35000"/>
                  </a:schemeClr>
                </a:solidFill>
                <a:latin typeface="+mn-lt"/>
              </a:rPr>
              <a:t>adjusted</a:t>
            </a:r>
            <a:r>
              <a:rPr lang="fr-FR" sz="1600" dirty="0" smtClean="0">
                <a:solidFill>
                  <a:schemeClr val="tx1">
                    <a:lumMod val="65000"/>
                    <a:lumOff val="35000"/>
                  </a:schemeClr>
                </a:solidFill>
                <a:latin typeface="+mn-lt"/>
              </a:rPr>
              <a:t> on 50 points and 2-3 </a:t>
            </a:r>
            <a:r>
              <a:rPr lang="fr-FR" sz="1600" dirty="0" err="1" smtClean="0">
                <a:solidFill>
                  <a:schemeClr val="tx1">
                    <a:lumMod val="65000"/>
                    <a:lumOff val="35000"/>
                  </a:schemeClr>
                </a:solidFill>
                <a:latin typeface="+mn-lt"/>
              </a:rPr>
              <a:t>iterations</a:t>
            </a:r>
            <a:r>
              <a:rPr lang="fr-FR" sz="1600" dirty="0" smtClean="0">
                <a:solidFill>
                  <a:schemeClr val="tx1">
                    <a:lumMod val="65000"/>
                    <a:lumOff val="35000"/>
                  </a:schemeClr>
                </a:solidFill>
                <a:latin typeface="+mn-lt"/>
              </a:rPr>
              <a:t>.</a:t>
            </a:r>
          </a:p>
          <a:p>
            <a:pPr algn="just"/>
            <a:endParaRPr lang="fr-FR" sz="1600" dirty="0">
              <a:solidFill>
                <a:schemeClr val="tx1">
                  <a:lumMod val="65000"/>
                  <a:lumOff val="35000"/>
                </a:schemeClr>
              </a:solidFill>
              <a:latin typeface="+mn-lt"/>
            </a:endParaRPr>
          </a:p>
          <a:p>
            <a:pPr algn="just"/>
            <a:r>
              <a:rPr lang="fr-FR" sz="1600" dirty="0" smtClean="0">
                <a:solidFill>
                  <a:schemeClr val="tx1">
                    <a:lumMod val="65000"/>
                    <a:lumOff val="35000"/>
                  </a:schemeClr>
                </a:solidFill>
                <a:latin typeface="+mn-lt"/>
              </a:rPr>
              <a:t>This </a:t>
            </a:r>
            <a:r>
              <a:rPr lang="fr-FR" sz="1600" dirty="0" err="1" smtClean="0">
                <a:solidFill>
                  <a:schemeClr val="tx1">
                    <a:lumMod val="65000"/>
                    <a:lumOff val="35000"/>
                  </a:schemeClr>
                </a:solidFill>
                <a:latin typeface="+mn-lt"/>
              </a:rPr>
              <a:t>is</a:t>
            </a:r>
            <a:r>
              <a:rPr lang="fr-FR" sz="1600" dirty="0" smtClean="0">
                <a:solidFill>
                  <a:schemeClr val="tx1">
                    <a:lumMod val="65000"/>
                    <a:lumOff val="35000"/>
                  </a:schemeClr>
                </a:solidFill>
                <a:latin typeface="+mn-lt"/>
              </a:rPr>
              <a:t> </a:t>
            </a:r>
            <a:r>
              <a:rPr lang="fr-FR" sz="1600" dirty="0" err="1" smtClean="0">
                <a:solidFill>
                  <a:schemeClr val="tx1">
                    <a:lumMod val="65000"/>
                    <a:lumOff val="35000"/>
                  </a:schemeClr>
                </a:solidFill>
                <a:latin typeface="+mn-lt"/>
              </a:rPr>
              <a:t>performed</a:t>
            </a:r>
            <a:r>
              <a:rPr lang="fr-FR" sz="1600" dirty="0" smtClean="0">
                <a:solidFill>
                  <a:schemeClr val="tx1">
                    <a:lumMod val="65000"/>
                    <a:lumOff val="35000"/>
                  </a:schemeClr>
                </a:solidFill>
                <a:latin typeface="+mn-lt"/>
              </a:rPr>
              <a:t> in one </a:t>
            </a:r>
            <a:r>
              <a:rPr lang="fr-FR" sz="1600" dirty="0" err="1" smtClean="0">
                <a:solidFill>
                  <a:schemeClr val="tx1">
                    <a:lumMod val="65000"/>
                    <a:lumOff val="35000"/>
                  </a:schemeClr>
                </a:solidFill>
                <a:latin typeface="+mn-lt"/>
              </a:rPr>
              <a:t>day</a:t>
            </a:r>
            <a:r>
              <a:rPr lang="fr-FR" sz="1600" dirty="0" smtClean="0">
                <a:solidFill>
                  <a:schemeClr val="tx1">
                    <a:lumMod val="65000"/>
                    <a:lumOff val="35000"/>
                  </a:schemeClr>
                </a:solidFill>
                <a:latin typeface="+mn-lt"/>
              </a:rPr>
              <a:t> by CRP.</a:t>
            </a:r>
          </a:p>
        </p:txBody>
      </p:sp>
      <p:pic>
        <p:nvPicPr>
          <p:cNvPr id="6"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6931" y="3413344"/>
            <a:ext cx="3644708" cy="2733531"/>
          </a:xfrm>
          <a:prstGeom prst="rect">
            <a:avLst/>
          </a:prstGeom>
        </p:spPr>
      </p:pic>
      <p:pic>
        <p:nvPicPr>
          <p:cNvPr id="7"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0253" y="116692"/>
            <a:ext cx="4382547" cy="3286910"/>
          </a:xfrm>
          <a:prstGeom prst="rect">
            <a:avLst/>
          </a:prstGeom>
        </p:spPr>
      </p:pic>
      <p:pic>
        <p:nvPicPr>
          <p:cNvPr id="8" name="Imag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46119" y="3673306"/>
            <a:ext cx="2404584" cy="2570010"/>
          </a:xfrm>
          <a:prstGeom prst="rect">
            <a:avLst/>
          </a:prstGeom>
        </p:spPr>
      </p:pic>
      <p:sp>
        <p:nvSpPr>
          <p:cNvPr id="9" name="TextBox 8"/>
          <p:cNvSpPr txBox="1"/>
          <p:nvPr/>
        </p:nvSpPr>
        <p:spPr>
          <a:xfrm>
            <a:off x="92388" y="64978"/>
            <a:ext cx="2305439" cy="400110"/>
          </a:xfrm>
          <a:prstGeom prst="rect">
            <a:avLst/>
          </a:prstGeom>
          <a:noFill/>
          <a:ln>
            <a:solidFill>
              <a:srgbClr val="C00000"/>
            </a:solidFill>
          </a:ln>
        </p:spPr>
        <p:txBody>
          <a:bodyPr wrap="none" rtlCol="0">
            <a:spAutoFit/>
          </a:bodyPr>
          <a:lstStyle/>
          <a:p>
            <a:r>
              <a:rPr lang="fr-FR" sz="2000" dirty="0" smtClean="0">
                <a:solidFill>
                  <a:schemeClr val="tx2"/>
                </a:solidFill>
              </a:rPr>
              <a:t>CRP </a:t>
            </a:r>
            <a:r>
              <a:rPr lang="fr-FR" sz="2000" dirty="0" err="1" smtClean="0">
                <a:solidFill>
                  <a:schemeClr val="tx2"/>
                </a:solidFill>
              </a:rPr>
              <a:t>planarity</a:t>
            </a:r>
            <a:r>
              <a:rPr lang="fr-FR" sz="2000" dirty="0" smtClean="0">
                <a:solidFill>
                  <a:schemeClr val="tx2"/>
                </a:solidFill>
              </a:rPr>
              <a:t> </a:t>
            </a:r>
            <a:r>
              <a:rPr lang="fr-FR" sz="2000" dirty="0" err="1" smtClean="0">
                <a:solidFill>
                  <a:schemeClr val="tx2"/>
                </a:solidFill>
              </a:rPr>
              <a:t>tuning</a:t>
            </a:r>
            <a:endParaRPr lang="en-GB" sz="2000" dirty="0">
              <a:solidFill>
                <a:schemeClr val="tx2"/>
              </a:solidFill>
            </a:endParaRPr>
          </a:p>
        </p:txBody>
      </p:sp>
      <p:sp>
        <p:nvSpPr>
          <p:cNvPr id="10" name="Rectangle 9"/>
          <p:cNvSpPr/>
          <p:nvPr/>
        </p:nvSpPr>
        <p:spPr>
          <a:xfrm>
            <a:off x="7635231" y="21356"/>
            <a:ext cx="3672408" cy="923330"/>
          </a:xfrm>
          <a:prstGeom prst="rect">
            <a:avLst/>
          </a:prstGeom>
        </p:spPr>
        <p:txBody>
          <a:bodyPr wrap="square">
            <a:spAutoFit/>
          </a:bodyPr>
          <a:lstStyle/>
          <a:p>
            <a:r>
              <a:rPr lang="fr-FR" dirty="0" err="1">
                <a:solidFill>
                  <a:schemeClr val="tx1">
                    <a:lumMod val="65000"/>
                    <a:lumOff val="35000"/>
                  </a:schemeClr>
                </a:solidFill>
                <a:latin typeface="+mn-lt"/>
              </a:rPr>
              <a:t>P</a:t>
            </a:r>
            <a:r>
              <a:rPr lang="fr-FR" dirty="0" err="1" smtClean="0">
                <a:solidFill>
                  <a:schemeClr val="tx1">
                    <a:lumMod val="65000"/>
                    <a:lumOff val="35000"/>
                  </a:schemeClr>
                </a:solidFill>
                <a:latin typeface="+mn-lt"/>
              </a:rPr>
              <a:t>lanarity</a:t>
            </a:r>
            <a:r>
              <a:rPr lang="fr-FR" dirty="0" smtClean="0">
                <a:solidFill>
                  <a:schemeClr val="tx1">
                    <a:lumMod val="65000"/>
                    <a:lumOff val="35000"/>
                  </a:schemeClr>
                </a:solidFill>
                <a:latin typeface="+mn-lt"/>
              </a:rPr>
              <a:t> </a:t>
            </a:r>
            <a:r>
              <a:rPr lang="fr-FR" dirty="0" err="1" smtClean="0">
                <a:solidFill>
                  <a:schemeClr val="tx1">
                    <a:lumMod val="65000"/>
                    <a:lumOff val="35000"/>
                  </a:schemeClr>
                </a:solidFill>
                <a:latin typeface="+mn-lt"/>
              </a:rPr>
              <a:t>defect</a:t>
            </a:r>
            <a:r>
              <a:rPr lang="fr-FR" dirty="0" smtClean="0">
                <a:solidFill>
                  <a:schemeClr val="tx1">
                    <a:lumMod val="65000"/>
                    <a:lumOff val="35000"/>
                  </a:schemeClr>
                </a:solidFill>
                <a:latin typeface="+mn-lt"/>
              </a:rPr>
              <a:t> and </a:t>
            </a:r>
            <a:r>
              <a:rPr lang="fr-FR" dirty="0" err="1" smtClean="0">
                <a:solidFill>
                  <a:schemeClr val="tx1">
                    <a:lumMod val="65000"/>
                    <a:lumOff val="35000"/>
                  </a:schemeClr>
                </a:solidFill>
                <a:latin typeface="+mn-lt"/>
              </a:rPr>
              <a:t>defect</a:t>
            </a:r>
            <a:r>
              <a:rPr lang="fr-FR" dirty="0" smtClean="0">
                <a:solidFill>
                  <a:schemeClr val="tx1">
                    <a:lumMod val="65000"/>
                    <a:lumOff val="35000"/>
                  </a:schemeClr>
                </a:solidFill>
                <a:latin typeface="+mn-lt"/>
              </a:rPr>
              <a:t> </a:t>
            </a:r>
            <a:r>
              <a:rPr lang="fr-FR" dirty="0" err="1" smtClean="0">
                <a:solidFill>
                  <a:schemeClr val="tx1">
                    <a:lumMod val="65000"/>
                    <a:lumOff val="35000"/>
                  </a:schemeClr>
                </a:solidFill>
                <a:latin typeface="+mn-lt"/>
              </a:rPr>
              <a:t>repartition</a:t>
            </a:r>
            <a:r>
              <a:rPr lang="fr-FR" dirty="0" smtClean="0">
                <a:solidFill>
                  <a:schemeClr val="tx1">
                    <a:lumMod val="65000"/>
                    <a:lumOff val="35000"/>
                  </a:schemeClr>
                </a:solidFill>
                <a:latin typeface="+mn-lt"/>
              </a:rPr>
              <a:t> for CRP3 :</a:t>
            </a:r>
          </a:p>
          <a:p>
            <a:pPr algn="just">
              <a:lnSpc>
                <a:spcPct val="150000"/>
              </a:lnSpc>
            </a:pPr>
            <a:endParaRPr lang="fr-FR" sz="1200" dirty="0">
              <a:solidFill>
                <a:schemeClr val="tx1">
                  <a:lumMod val="65000"/>
                  <a:lumOff val="35000"/>
                </a:schemeClr>
              </a:solidFill>
              <a:latin typeface="+mn-lt"/>
            </a:endParaRPr>
          </a:p>
        </p:txBody>
      </p:sp>
      <p:pic>
        <p:nvPicPr>
          <p:cNvPr id="11" name="Imag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50703" y="765823"/>
            <a:ext cx="5541297" cy="3592708"/>
          </a:xfrm>
          <a:prstGeom prst="rect">
            <a:avLst/>
          </a:prstGeom>
        </p:spPr>
      </p:pic>
      <p:pic>
        <p:nvPicPr>
          <p:cNvPr id="12" name="Image 10"/>
          <p:cNvPicPr>
            <a:picLocks noChangeAspect="1"/>
          </p:cNvPicPr>
          <p:nvPr/>
        </p:nvPicPr>
        <p:blipFill>
          <a:blip r:embed="rId6"/>
          <a:stretch>
            <a:fillRect/>
          </a:stretch>
        </p:blipFill>
        <p:spPr>
          <a:xfrm>
            <a:off x="6326766" y="4780110"/>
            <a:ext cx="5865234" cy="1732910"/>
          </a:xfrm>
          <a:prstGeom prst="rect">
            <a:avLst/>
          </a:prstGeom>
        </p:spPr>
      </p:pic>
      <p:sp>
        <p:nvSpPr>
          <p:cNvPr id="13" name="Rectangle 12"/>
          <p:cNvSpPr/>
          <p:nvPr/>
        </p:nvSpPr>
        <p:spPr>
          <a:xfrm>
            <a:off x="6807616" y="4317378"/>
            <a:ext cx="4829063" cy="369332"/>
          </a:xfrm>
          <a:prstGeom prst="rect">
            <a:avLst/>
          </a:prstGeom>
        </p:spPr>
        <p:txBody>
          <a:bodyPr wrap="square">
            <a:spAutoFit/>
          </a:bodyPr>
          <a:lstStyle/>
          <a:p>
            <a:r>
              <a:rPr lang="fr-FR" dirty="0" err="1" smtClean="0">
                <a:solidFill>
                  <a:schemeClr val="tx1">
                    <a:lumMod val="65000"/>
                    <a:lumOff val="35000"/>
                  </a:schemeClr>
                </a:solidFill>
                <a:latin typeface="+mn-lt"/>
              </a:rPr>
              <a:t>Results</a:t>
            </a:r>
            <a:r>
              <a:rPr lang="fr-FR" dirty="0" smtClean="0">
                <a:solidFill>
                  <a:schemeClr val="tx1">
                    <a:lumMod val="65000"/>
                    <a:lumOff val="35000"/>
                  </a:schemeClr>
                </a:solidFill>
                <a:latin typeface="+mn-lt"/>
              </a:rPr>
              <a:t> for </a:t>
            </a:r>
            <a:r>
              <a:rPr lang="fr-FR" dirty="0" err="1" smtClean="0">
                <a:solidFill>
                  <a:schemeClr val="tx1">
                    <a:lumMod val="65000"/>
                    <a:lumOff val="35000"/>
                  </a:schemeClr>
                </a:solidFill>
                <a:latin typeface="+mn-lt"/>
              </a:rPr>
              <a:t>measurements</a:t>
            </a:r>
            <a:r>
              <a:rPr lang="fr-FR" dirty="0" smtClean="0">
                <a:solidFill>
                  <a:schemeClr val="tx1">
                    <a:lumMod val="65000"/>
                    <a:lumOff val="35000"/>
                  </a:schemeClr>
                </a:solidFill>
                <a:latin typeface="+mn-lt"/>
              </a:rPr>
              <a:t> in CR185 (four </a:t>
            </a:r>
            <a:r>
              <a:rPr lang="fr-FR" dirty="0" err="1" smtClean="0">
                <a:solidFill>
                  <a:schemeClr val="tx1">
                    <a:lumMod val="65000"/>
                    <a:lumOff val="35000"/>
                  </a:schemeClr>
                </a:solidFill>
                <a:latin typeface="+mn-lt"/>
              </a:rPr>
              <a:t>CRPs</a:t>
            </a:r>
            <a:r>
              <a:rPr lang="fr-FR" dirty="0" smtClean="0">
                <a:solidFill>
                  <a:schemeClr val="tx1">
                    <a:lumMod val="65000"/>
                    <a:lumOff val="35000"/>
                  </a:schemeClr>
                </a:solidFill>
                <a:latin typeface="+mn-lt"/>
              </a:rPr>
              <a:t>) :</a:t>
            </a:r>
          </a:p>
        </p:txBody>
      </p:sp>
      <p:sp>
        <p:nvSpPr>
          <p:cNvPr id="14" name="Oval 13"/>
          <p:cNvSpPr/>
          <p:nvPr/>
        </p:nvSpPr>
        <p:spPr>
          <a:xfrm>
            <a:off x="4768535" y="1590805"/>
            <a:ext cx="304506" cy="2686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p:cNvCxnSpPr/>
          <p:nvPr/>
        </p:nvCxnSpPr>
        <p:spPr>
          <a:xfrm>
            <a:off x="4947781" y="1878904"/>
            <a:ext cx="112734" cy="2304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Date Placeholder 14"/>
          <p:cNvSpPr>
            <a:spLocks noGrp="1"/>
          </p:cNvSpPr>
          <p:nvPr>
            <p:ph type="dt" sz="half" idx="10"/>
          </p:nvPr>
        </p:nvSpPr>
        <p:spPr/>
        <p:txBody>
          <a:bodyPr/>
          <a:lstStyle/>
          <a:p>
            <a:pPr>
              <a:defRPr/>
            </a:pPr>
            <a:r>
              <a:rPr lang="en-US" smtClean="0"/>
              <a:t>07/12/2018</a:t>
            </a:r>
            <a:endParaRPr lang="fr-FR" dirty="0"/>
          </a:p>
        </p:txBody>
      </p:sp>
    </p:spTree>
    <p:extLst>
      <p:ext uri="{BB962C8B-B14F-4D97-AF65-F5344CB8AC3E}">
        <p14:creationId xmlns:p14="http://schemas.microsoft.com/office/powerpoint/2010/main" val="992430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07/12/2018</a:t>
            </a:r>
            <a:endParaRPr lang="fr-FR" dirty="0"/>
          </a:p>
        </p:txBody>
      </p:sp>
      <p:sp>
        <p:nvSpPr>
          <p:cNvPr id="3" name="Footer Placeholder 2"/>
          <p:cNvSpPr>
            <a:spLocks noGrp="1"/>
          </p:cNvSpPr>
          <p:nvPr>
            <p:ph type="ftr" sz="quarter" idx="11"/>
          </p:nvPr>
        </p:nvSpPr>
        <p:spPr/>
        <p:txBody>
          <a:bodyPr/>
          <a:lstStyle/>
          <a:p>
            <a:pPr>
              <a:defRPr/>
            </a:pPr>
            <a:r>
              <a:rPr lang="en-GB" smtClean="0"/>
              <a:t>D. Duchesneau / LBNC review</a:t>
            </a:r>
            <a:endParaRPr lang="fr-FR" dirty="0"/>
          </a:p>
        </p:txBody>
      </p:sp>
      <p:sp>
        <p:nvSpPr>
          <p:cNvPr id="7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642915"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98989"/>
                </a:solidFill>
                <a:effectLst/>
                <a:uLnTx/>
                <a:uFillTx/>
                <a:latin typeface="Helvetica"/>
                <a:ea typeface="+mn-ea"/>
                <a:cs typeface="Helvetica"/>
                <a:sym typeface="Helvetica"/>
              </a:rPr>
              <a:pPr marL="0" marR="0" lvl="0" indent="0" algn="ctr" defTabSz="642915" rtl="0" eaLnBrk="1" fontAlgn="auto" latinLnBrk="0" hangingPunct="0">
                <a:lnSpc>
                  <a:spcPct val="100000"/>
                </a:lnSpc>
                <a:spcBef>
                  <a:spcPts val="0"/>
                </a:spcBef>
                <a:spcAft>
                  <a:spcPts val="0"/>
                </a:spcAft>
                <a:buClrTx/>
                <a:buSzTx/>
                <a:buFontTx/>
                <a:buNone/>
                <a:tabLst/>
                <a:defRPr/>
              </a:pPr>
              <a:t>8</a:t>
            </a:fld>
            <a:endParaRPr kumimoji="0" sz="1200" b="0" i="0" u="none" strike="noStrike" kern="0" cap="none" spc="0" normalizeH="0" baseline="0" noProof="0">
              <a:ln>
                <a:noFill/>
              </a:ln>
              <a:solidFill>
                <a:srgbClr val="898989"/>
              </a:solidFill>
              <a:effectLst/>
              <a:uLnTx/>
              <a:uFillTx/>
              <a:latin typeface="Helvetica"/>
              <a:ea typeface="+mn-ea"/>
              <a:cs typeface="Helvetica"/>
              <a:sym typeface="Helvetica"/>
            </a:endParaRPr>
          </a:p>
        </p:txBody>
      </p:sp>
      <p:sp>
        <p:nvSpPr>
          <p:cNvPr id="74" name="Cold box fulfils the requirements defined in December 2017:…"/>
          <p:cNvSpPr txBox="1"/>
          <p:nvPr/>
        </p:nvSpPr>
        <p:spPr>
          <a:xfrm>
            <a:off x="6396742" y="86217"/>
            <a:ext cx="5703402" cy="1549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0" marR="0" lvl="0" indent="0" algn="l" defTabSz="642915" rtl="0" eaLnBrk="1" fontAlgn="auto" latinLnBrk="0" hangingPunct="0">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a:ea typeface="+mn-ea"/>
                <a:cs typeface="Helvetica"/>
                <a:sym typeface="Helvetica"/>
              </a:rPr>
              <a:t>Cold box fulfils the requirements defined in December 2017:</a:t>
            </a:r>
          </a:p>
          <a:p>
            <a:pPr marL="0" marR="0" lvl="0" indent="0" algn="l" defTabSz="642915" rtl="0" eaLnBrk="1" fontAlgn="auto" latinLnBrk="0" hangingPunct="0">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 Built from January and commissioned in May 2018</a:t>
            </a:r>
          </a:p>
          <a:p>
            <a:pPr marL="0" marR="0" lvl="0" indent="0" algn="l" defTabSz="642915" rtl="0" eaLnBrk="1" fontAlgn="auto" latinLnBrk="0" hangingPunct="0">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 O</a:t>
            </a:r>
            <a:r>
              <a:rPr kumimoji="0" sz="1600" b="0" i="0" u="none" strike="noStrike" kern="0" cap="none" spc="0" normalizeH="0" baseline="-5999" noProof="0" dirty="0">
                <a:ln>
                  <a:noFill/>
                </a:ln>
                <a:solidFill>
                  <a:srgbClr val="000000"/>
                </a:solidFill>
                <a:effectLst/>
                <a:uLnTx/>
                <a:uFillTx/>
                <a:latin typeface="Helvetica"/>
                <a:ea typeface="+mn-ea"/>
                <a:cs typeface="Helvetica"/>
                <a:sym typeface="Helvetica"/>
              </a:rPr>
              <a:t>2</a:t>
            </a: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 contamination &lt; 50 ppm</a:t>
            </a:r>
          </a:p>
          <a:p>
            <a:pPr marL="0" marR="0" lvl="0" indent="0" algn="l" defTabSz="642915" rtl="0" eaLnBrk="1" fontAlgn="auto" latinLnBrk="0" hangingPunct="0">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 </a:t>
            </a:r>
            <a:r>
              <a:rPr kumimoji="0" sz="1600" b="0" i="0" u="none" strike="noStrike" kern="0" cap="none" spc="0" normalizeH="0" baseline="0" noProof="0" dirty="0" err="1">
                <a:ln>
                  <a:noFill/>
                </a:ln>
                <a:solidFill>
                  <a:srgbClr val="000000"/>
                </a:solidFill>
                <a:effectLst/>
                <a:uLnTx/>
                <a:uFillTx/>
                <a:latin typeface="Helvetica"/>
                <a:ea typeface="+mn-ea"/>
                <a:cs typeface="Helvetica"/>
                <a:sym typeface="Helvetica"/>
              </a:rPr>
              <a:t>LAr</a:t>
            </a: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 evaporation less than 1 mm/h (&lt; 700 W heat input)</a:t>
            </a:r>
          </a:p>
          <a:p>
            <a:pPr marL="0" marR="0" lvl="0" indent="0" algn="l" defTabSz="642915" rtl="0" eaLnBrk="1" fontAlgn="auto" latinLnBrk="0" hangingPunct="0">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 No boiling nor bubbles, level very </a:t>
            </a:r>
            <a:r>
              <a:rPr kumimoji="0" sz="1600" b="0" i="0" u="none" strike="noStrike" kern="0" cap="none" spc="0" normalizeH="0" baseline="0" noProof="0" dirty="0" smtClean="0">
                <a:ln>
                  <a:noFill/>
                </a:ln>
                <a:solidFill>
                  <a:srgbClr val="000000"/>
                </a:solidFill>
                <a:effectLst/>
                <a:uLnTx/>
                <a:uFillTx/>
                <a:latin typeface="Helvetica"/>
                <a:ea typeface="+mn-ea"/>
                <a:cs typeface="Helvetica"/>
                <a:sym typeface="Helvetica"/>
              </a:rPr>
              <a:t>quiet</a:t>
            </a:r>
            <a:r>
              <a:rPr kumimoji="0" lang="fr-FR" sz="1600" b="0" i="0" u="none" strike="noStrike" kern="0" cap="none" spc="0" normalizeH="0" baseline="0" noProof="0" dirty="0" smtClean="0">
                <a:ln>
                  <a:noFill/>
                </a:ln>
                <a:solidFill>
                  <a:srgbClr val="000000"/>
                </a:solidFill>
                <a:effectLst/>
                <a:uLnTx/>
                <a:uFillTx/>
                <a:latin typeface="Helvetica"/>
                <a:ea typeface="+mn-ea"/>
                <a:cs typeface="Helvetica"/>
                <a:sym typeface="Helvetica"/>
              </a:rPr>
              <a:t> </a:t>
            </a:r>
            <a:endParaRPr kumimoji="0" sz="1600" b="0" i="0" u="none" strike="noStrike" kern="0" cap="none" spc="0" normalizeH="0" baseline="0" noProof="0" dirty="0">
              <a:ln>
                <a:noFill/>
              </a:ln>
              <a:solidFill>
                <a:srgbClr val="000000"/>
              </a:solidFill>
              <a:effectLst/>
              <a:uLnTx/>
              <a:uFillTx/>
              <a:latin typeface="Helvetica"/>
              <a:ea typeface="+mn-ea"/>
              <a:cs typeface="Helvetica"/>
              <a:sym typeface="Helvetica"/>
            </a:endParaRPr>
          </a:p>
          <a:p>
            <a:pPr marL="0" marR="0" lvl="0" indent="0" algn="l" defTabSz="642915" rtl="0" eaLnBrk="1" fontAlgn="auto" latinLnBrk="0" hangingPunct="0">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 Control level </a:t>
            </a:r>
            <a:r>
              <a:rPr kumimoji="0" sz="1600" b="0" i="0" u="none" strike="noStrike" kern="0" cap="none" spc="0" normalizeH="0" baseline="0" noProof="0" dirty="0" smtClean="0">
                <a:ln>
                  <a:noFill/>
                </a:ln>
                <a:solidFill>
                  <a:srgbClr val="000000"/>
                </a:solidFill>
                <a:effectLst/>
                <a:uLnTx/>
                <a:uFillTx/>
                <a:latin typeface="Helvetica"/>
                <a:ea typeface="+mn-ea"/>
                <a:cs typeface="Helvetica"/>
                <a:sym typeface="Helvetica"/>
              </a:rPr>
              <a:t>+/-</a:t>
            </a:r>
            <a:r>
              <a:rPr kumimoji="0" lang="fr-FR" sz="1600" b="0" i="0" u="none" strike="noStrike" kern="0" cap="none" spc="0" normalizeH="0" baseline="0" noProof="0" dirty="0" smtClean="0">
                <a:ln>
                  <a:noFill/>
                </a:ln>
                <a:solidFill>
                  <a:srgbClr val="000000"/>
                </a:solidFill>
                <a:effectLst/>
                <a:uLnTx/>
                <a:uFillTx/>
                <a:latin typeface="Helvetica"/>
                <a:ea typeface="+mn-ea"/>
                <a:cs typeface="Helvetica"/>
                <a:sym typeface="Helvetica"/>
              </a:rPr>
              <a:t>0</a:t>
            </a:r>
            <a:r>
              <a:rPr kumimoji="0" sz="1600" b="0" i="0" u="none" strike="noStrike" kern="0" cap="none" spc="0" normalizeH="0" baseline="0" noProof="0" dirty="0" smtClean="0">
                <a:ln>
                  <a:noFill/>
                </a:ln>
                <a:solidFill>
                  <a:srgbClr val="000000"/>
                </a:solidFill>
                <a:effectLst/>
                <a:uLnTx/>
                <a:uFillTx/>
                <a:latin typeface="Helvetica"/>
                <a:ea typeface="+mn-ea"/>
                <a:cs typeface="Helvetica"/>
                <a:sym typeface="Helvetica"/>
              </a:rPr>
              <a:t>.5 </a:t>
            </a: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mm with constant </a:t>
            </a:r>
            <a:r>
              <a:rPr kumimoji="0" sz="1600" b="0" i="0" u="none" strike="noStrike" kern="0" cap="none" spc="0" normalizeH="0" baseline="0" noProof="0" dirty="0" smtClean="0">
                <a:ln>
                  <a:noFill/>
                </a:ln>
                <a:solidFill>
                  <a:srgbClr val="000000"/>
                </a:solidFill>
                <a:effectLst/>
                <a:uLnTx/>
                <a:uFillTx/>
                <a:latin typeface="Helvetica"/>
                <a:ea typeface="+mn-ea"/>
                <a:cs typeface="Helvetica"/>
                <a:sym typeface="Helvetica"/>
              </a:rPr>
              <a:t>refilling</a:t>
            </a:r>
            <a:endParaRPr kumimoji="0" sz="16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75" name="Goals: Electrical and mechanical tests of each final CRP in nominal thermodynamic conditions.…"/>
          <p:cNvSpPr txBox="1"/>
          <p:nvPr/>
        </p:nvSpPr>
        <p:spPr>
          <a:xfrm>
            <a:off x="238125" y="507012"/>
            <a:ext cx="5899514" cy="1795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0" marR="0" lvl="0" indent="0" algn="l" defTabSz="642915" rtl="0" eaLnBrk="1" fontAlgn="auto" latinLnBrk="0" hangingPunct="0">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a:ea typeface="+mn-ea"/>
                <a:cs typeface="Helvetica"/>
                <a:sym typeface="Helvetica"/>
              </a:rPr>
              <a:t>Goals: Electrical and mechanical tests of each final CRP in nominal </a:t>
            </a:r>
            <a:r>
              <a:rPr kumimoji="0" sz="1600" b="0"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Helvetica"/>
                <a:ea typeface="+mn-ea"/>
                <a:cs typeface="Helvetica"/>
                <a:sym typeface="Helvetica"/>
              </a:rPr>
              <a:t>conditions</a:t>
            </a:r>
            <a:r>
              <a:rPr kumimoji="0" lang="fr-FR" sz="1600" b="0" i="0" u="none" strike="noStrike" kern="0" cap="none" spc="0" normalizeH="0" noProof="0" dirty="0" smtClean="0">
                <a:ln>
                  <a:noFill/>
                </a:ln>
                <a:solidFill>
                  <a:srgbClr val="000000"/>
                </a:solidFill>
                <a:effectLst>
                  <a:outerShdw blurRad="38100" dist="38100" dir="2700000" algn="tl">
                    <a:srgbClr val="000000">
                      <a:alpha val="43137"/>
                    </a:srgbClr>
                  </a:outerShdw>
                </a:effectLst>
                <a:uLnTx/>
                <a:uFillTx/>
                <a:latin typeface="Helvetica"/>
                <a:ea typeface="+mn-ea"/>
                <a:cs typeface="Helvetica"/>
                <a:sym typeface="Helvetica"/>
              </a:rPr>
              <a:t> o</a:t>
            </a:r>
            <a:r>
              <a:rPr kumimoji="0" lang="fr-FR" sz="1600" b="0"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Helvetica"/>
                <a:ea typeface="+mn-ea"/>
                <a:cs typeface="Helvetica"/>
                <a:sym typeface="Helvetica"/>
              </a:rPr>
              <a:t>n points </a:t>
            </a:r>
            <a:r>
              <a:rPr kumimoji="0" lang="fr-FR" sz="1600" b="0" i="0" u="none" strike="noStrike" kern="0" cap="none" spc="0" normalizeH="0" baseline="0" noProof="0" dirty="0" err="1" smtClean="0">
                <a:ln>
                  <a:noFill/>
                </a:ln>
                <a:solidFill>
                  <a:srgbClr val="000000"/>
                </a:solidFill>
                <a:effectLst>
                  <a:outerShdw blurRad="38100" dist="38100" dir="2700000" algn="tl">
                    <a:srgbClr val="000000">
                      <a:alpha val="43137"/>
                    </a:srgbClr>
                  </a:outerShdw>
                </a:effectLst>
                <a:uLnTx/>
                <a:uFillTx/>
                <a:latin typeface="Helvetica"/>
                <a:ea typeface="+mn-ea"/>
                <a:cs typeface="Helvetica"/>
                <a:sym typeface="Helvetica"/>
              </a:rPr>
              <a:t>where</a:t>
            </a:r>
            <a:r>
              <a:rPr kumimoji="0" lang="fr-FR" sz="1600" b="0"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Helvetica"/>
                <a:ea typeface="+mn-ea"/>
                <a:cs typeface="Helvetica"/>
                <a:sym typeface="Helvetica"/>
              </a:rPr>
              <a:t> the 3x1x1 </a:t>
            </a:r>
            <a:r>
              <a:rPr kumimoji="0" lang="fr-FR" sz="1600" b="0" i="0" u="none" strike="noStrike" kern="0" cap="none" spc="0" normalizeH="0" baseline="0" noProof="0" dirty="0" err="1" smtClean="0">
                <a:ln>
                  <a:noFill/>
                </a:ln>
                <a:solidFill>
                  <a:srgbClr val="000000"/>
                </a:solidFill>
                <a:effectLst>
                  <a:outerShdw blurRad="38100" dist="38100" dir="2700000" algn="tl">
                    <a:srgbClr val="000000">
                      <a:alpha val="43137"/>
                    </a:srgbClr>
                  </a:outerShdw>
                </a:effectLst>
                <a:uLnTx/>
                <a:uFillTx/>
                <a:latin typeface="Helvetica"/>
                <a:ea typeface="+mn-ea"/>
                <a:cs typeface="Helvetica"/>
                <a:sym typeface="Helvetica"/>
              </a:rPr>
              <a:t>showed</a:t>
            </a:r>
            <a:r>
              <a:rPr kumimoji="0" lang="fr-FR" sz="1600" b="0"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Helvetica"/>
                <a:ea typeface="+mn-ea"/>
                <a:cs typeface="Helvetica"/>
                <a:sym typeface="Helvetica"/>
              </a:rPr>
              <a:t> </a:t>
            </a:r>
            <a:r>
              <a:rPr kumimoji="0" lang="fr-FR" sz="1600" b="0" i="0" u="none" strike="noStrike" kern="0" cap="none" spc="0" normalizeH="0" baseline="0" noProof="0" dirty="0" err="1" smtClean="0">
                <a:ln>
                  <a:noFill/>
                </a:ln>
                <a:solidFill>
                  <a:srgbClr val="000000"/>
                </a:solidFill>
                <a:effectLst>
                  <a:outerShdw blurRad="38100" dist="38100" dir="2700000" algn="tl">
                    <a:srgbClr val="000000">
                      <a:alpha val="43137"/>
                    </a:srgbClr>
                  </a:outerShdw>
                </a:effectLst>
                <a:uLnTx/>
                <a:uFillTx/>
                <a:latin typeface="Helvetica"/>
                <a:ea typeface="+mn-ea"/>
                <a:cs typeface="Helvetica"/>
                <a:sym typeface="Helvetica"/>
              </a:rPr>
              <a:t>problems</a:t>
            </a:r>
            <a:endParaRPr kumimoji="0" sz="16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a:ea typeface="+mn-ea"/>
              <a:cs typeface="Helvetica"/>
              <a:sym typeface="Helvetica"/>
            </a:endParaRPr>
          </a:p>
          <a:p>
            <a:pPr marL="0" marR="0" lvl="1" indent="160729" algn="l" defTabSz="642915" rtl="0" eaLnBrk="1" fontAlgn="auto" latinLnBrk="0" hangingPunct="0">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 </a:t>
            </a:r>
            <a:r>
              <a:rPr kumimoji="0" sz="1600" b="0" i="0" u="none" strike="noStrike" kern="0" cap="none" spc="0" normalizeH="0" baseline="0" noProof="0" dirty="0" err="1">
                <a:ln>
                  <a:noFill/>
                </a:ln>
                <a:solidFill>
                  <a:srgbClr val="000000"/>
                </a:solidFill>
                <a:effectLst/>
                <a:uLnTx/>
                <a:uFillTx/>
                <a:latin typeface="Helvetica"/>
                <a:ea typeface="+mn-ea"/>
                <a:cs typeface="Helvetica"/>
                <a:sym typeface="Helvetica"/>
              </a:rPr>
              <a:t>Characterisation</a:t>
            </a: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 of the operation voltage of each LEM</a:t>
            </a:r>
          </a:p>
          <a:p>
            <a:pPr marL="0" marR="0" lvl="1" indent="160729" algn="l" defTabSz="642915" rtl="0" eaLnBrk="1" fontAlgn="auto" latinLnBrk="0" hangingPunct="0">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 </a:t>
            </a:r>
            <a:r>
              <a:rPr kumimoji="0" sz="1600" b="0" i="0" u="none" strike="noStrike" kern="0" cap="none" spc="0" normalizeH="0" baseline="0" noProof="0" dirty="0" err="1">
                <a:ln>
                  <a:noFill/>
                </a:ln>
                <a:solidFill>
                  <a:srgbClr val="000000"/>
                </a:solidFill>
                <a:effectLst/>
                <a:uLnTx/>
                <a:uFillTx/>
                <a:latin typeface="Helvetica"/>
                <a:ea typeface="+mn-ea"/>
                <a:cs typeface="Helvetica"/>
                <a:sym typeface="Helvetica"/>
              </a:rPr>
              <a:t>Characterisation</a:t>
            </a: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 of the operation voltage of the grid</a:t>
            </a:r>
          </a:p>
          <a:p>
            <a:pPr marL="0" marR="0" lvl="1" indent="160729" algn="l" defTabSz="642915" rtl="0" eaLnBrk="1" fontAlgn="auto" latinLnBrk="0" hangingPunct="0">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 Test the planarity of the CRP </a:t>
            </a:r>
            <a:endParaRPr kumimoji="0" lang="fr-FR" sz="1600" b="0" i="0" u="none" strike="noStrike" kern="0" cap="none" spc="0" normalizeH="0" baseline="0" noProof="0" dirty="0" smtClean="0">
              <a:ln>
                <a:noFill/>
              </a:ln>
              <a:solidFill>
                <a:srgbClr val="000000"/>
              </a:solidFill>
              <a:effectLst/>
              <a:uLnTx/>
              <a:uFillTx/>
              <a:latin typeface="Helvetica"/>
              <a:ea typeface="+mn-ea"/>
              <a:cs typeface="Helvetica"/>
              <a:sym typeface="Helvetica"/>
            </a:endParaRPr>
          </a:p>
          <a:p>
            <a:pPr marL="0" marR="0" lvl="1" indent="160729" algn="l" defTabSz="642915" rtl="0" eaLnBrk="1" fontAlgn="auto" latinLnBrk="0" hangingPunct="0">
              <a:lnSpc>
                <a:spcPct val="100000"/>
              </a:lnSpc>
              <a:spcBef>
                <a:spcPts val="0"/>
              </a:spcBef>
              <a:spcAft>
                <a:spcPts val="0"/>
              </a:spcAft>
              <a:buClrTx/>
              <a:buSzTx/>
              <a:buFontTx/>
              <a:buNone/>
              <a:tabLst/>
              <a:defRPr sz="1800"/>
            </a:pPr>
            <a:r>
              <a:rPr kumimoji="0" sz="1600" b="0" i="0" u="none" strike="noStrike" kern="0" cap="none" spc="0" normalizeH="0" baseline="0" noProof="0" dirty="0" smtClean="0">
                <a:ln>
                  <a:noFill/>
                </a:ln>
                <a:solidFill>
                  <a:srgbClr val="000000"/>
                </a:solidFill>
                <a:effectLst/>
                <a:uLnTx/>
                <a:uFillTx/>
                <a:latin typeface="Helvetica"/>
                <a:ea typeface="+mn-ea"/>
                <a:cs typeface="Helvetica"/>
                <a:sym typeface="Helvetica"/>
              </a:rPr>
              <a:t>- </a:t>
            </a: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Test the tensioning of the extraction grid wires</a:t>
            </a:r>
          </a:p>
          <a:p>
            <a:pPr marL="0" marR="0" lvl="1" indent="160729" algn="l" defTabSz="642915" rtl="0" eaLnBrk="1" fontAlgn="auto" latinLnBrk="0" hangingPunct="0">
              <a:lnSpc>
                <a:spcPct val="100000"/>
              </a:lnSpc>
              <a:spcBef>
                <a:spcPts val="0"/>
              </a:spcBef>
              <a:spcAft>
                <a:spcPts val="0"/>
              </a:spcAft>
              <a:buClrTx/>
              <a:buSzTx/>
              <a:buFontTx/>
              <a:buNone/>
              <a:tabLst/>
              <a:defRPr sz="1800"/>
            </a:pPr>
            <a:r>
              <a:rPr kumimoji="0" sz="1600" b="0" i="0" u="none" strike="noStrike" kern="0" cap="none" spc="0" normalizeH="0" baseline="0" noProof="0" dirty="0">
                <a:ln>
                  <a:noFill/>
                </a:ln>
                <a:solidFill>
                  <a:srgbClr val="000000"/>
                </a:solidFill>
                <a:effectLst/>
                <a:uLnTx/>
                <a:uFillTx/>
                <a:latin typeface="Helvetica"/>
                <a:ea typeface="+mn-ea"/>
                <a:cs typeface="Helvetica"/>
                <a:sym typeface="Helvetica"/>
              </a:rPr>
              <a:t>- Test the HV contacts and connections (LEM &amp; grid)</a:t>
            </a:r>
          </a:p>
        </p:txBody>
      </p:sp>
      <p:grpSp>
        <p:nvGrpSpPr>
          <p:cNvPr id="78" name="IMG_5835.jpeg"/>
          <p:cNvGrpSpPr/>
          <p:nvPr/>
        </p:nvGrpSpPr>
        <p:grpSpPr>
          <a:xfrm>
            <a:off x="345831" y="2328995"/>
            <a:ext cx="5057545" cy="3891386"/>
            <a:chOff x="0" y="0"/>
            <a:chExt cx="7192951" cy="5534414"/>
          </a:xfrm>
        </p:grpSpPr>
        <p:pic>
          <p:nvPicPr>
            <p:cNvPr id="77" name="IMG_5835.jpeg" descr="IMG_5835.jpeg"/>
            <p:cNvPicPr>
              <a:picLocks noChangeAspect="1"/>
            </p:cNvPicPr>
            <p:nvPr/>
          </p:nvPicPr>
          <p:blipFill>
            <a:blip r:embed="rId3">
              <a:extLst/>
            </a:blip>
            <a:stretch>
              <a:fillRect/>
            </a:stretch>
          </p:blipFill>
          <p:spPr>
            <a:xfrm>
              <a:off x="127000" y="88899"/>
              <a:ext cx="6938952" cy="5204216"/>
            </a:xfrm>
            <a:prstGeom prst="rect">
              <a:avLst/>
            </a:prstGeom>
            <a:ln>
              <a:noFill/>
            </a:ln>
            <a:effectLst/>
          </p:spPr>
        </p:pic>
        <p:pic>
          <p:nvPicPr>
            <p:cNvPr id="76" name="IMG_5835.jpeg" descr="IMG_5835.jpeg"/>
            <p:cNvPicPr>
              <a:picLocks/>
            </p:cNvPicPr>
            <p:nvPr/>
          </p:nvPicPr>
          <p:blipFill>
            <a:blip r:embed="rId4">
              <a:extLst/>
            </a:blip>
            <a:stretch>
              <a:fillRect/>
            </a:stretch>
          </p:blipFill>
          <p:spPr>
            <a:xfrm>
              <a:off x="0" y="-1"/>
              <a:ext cx="7192952" cy="5534416"/>
            </a:xfrm>
            <a:prstGeom prst="rect">
              <a:avLst/>
            </a:prstGeom>
            <a:effectLst/>
          </p:spPr>
        </p:pic>
      </p:grpSp>
      <p:grpSp>
        <p:nvGrpSpPr>
          <p:cNvPr id="81" name="image005.png"/>
          <p:cNvGrpSpPr/>
          <p:nvPr/>
        </p:nvGrpSpPr>
        <p:grpSpPr>
          <a:xfrm>
            <a:off x="6835151" y="1699229"/>
            <a:ext cx="3849550" cy="2284048"/>
            <a:chOff x="0" y="0"/>
            <a:chExt cx="5213812" cy="2686110"/>
          </a:xfrm>
        </p:grpSpPr>
        <p:pic>
          <p:nvPicPr>
            <p:cNvPr id="80" name="image005.png" descr="image005.png"/>
            <p:cNvPicPr>
              <a:picLocks noChangeAspect="1"/>
            </p:cNvPicPr>
            <p:nvPr/>
          </p:nvPicPr>
          <p:blipFill>
            <a:blip r:embed="rId5">
              <a:extLst/>
            </a:blip>
            <a:srcRect l="11425" t="23214" r="10449" b="15529"/>
            <a:stretch>
              <a:fillRect/>
            </a:stretch>
          </p:blipFill>
          <p:spPr>
            <a:xfrm>
              <a:off x="127000" y="88899"/>
              <a:ext cx="4959813" cy="2355912"/>
            </a:xfrm>
            <a:prstGeom prst="rect">
              <a:avLst/>
            </a:prstGeom>
            <a:ln>
              <a:noFill/>
            </a:ln>
            <a:effectLst/>
          </p:spPr>
        </p:pic>
        <p:pic>
          <p:nvPicPr>
            <p:cNvPr id="79" name="image005.png" descr="image005.png"/>
            <p:cNvPicPr>
              <a:picLocks/>
            </p:cNvPicPr>
            <p:nvPr/>
          </p:nvPicPr>
          <p:blipFill>
            <a:blip r:embed="rId6">
              <a:extLst/>
            </a:blip>
            <a:stretch>
              <a:fillRect/>
            </a:stretch>
          </p:blipFill>
          <p:spPr>
            <a:xfrm>
              <a:off x="0" y="0"/>
              <a:ext cx="5213813" cy="2686111"/>
            </a:xfrm>
            <a:prstGeom prst="rect">
              <a:avLst/>
            </a:prstGeom>
            <a:effectLst/>
          </p:spPr>
        </p:pic>
      </p:grpSp>
      <p:grpSp>
        <p:nvGrpSpPr>
          <p:cNvPr id="84" name="Image"/>
          <p:cNvGrpSpPr/>
          <p:nvPr/>
        </p:nvGrpSpPr>
        <p:grpSpPr>
          <a:xfrm>
            <a:off x="6056399" y="3650410"/>
            <a:ext cx="5565613" cy="2945649"/>
            <a:chOff x="0" y="0"/>
            <a:chExt cx="6786485" cy="3505200"/>
          </a:xfrm>
        </p:grpSpPr>
        <p:pic>
          <p:nvPicPr>
            <p:cNvPr id="83" name="Image" descr="Image"/>
            <p:cNvPicPr>
              <a:picLocks noChangeAspect="1"/>
            </p:cNvPicPr>
            <p:nvPr/>
          </p:nvPicPr>
          <p:blipFill>
            <a:blip r:embed="rId7">
              <a:extLst/>
            </a:blip>
            <a:srcRect l="49806" t="53227" r="570" b="3895"/>
            <a:stretch>
              <a:fillRect/>
            </a:stretch>
          </p:blipFill>
          <p:spPr>
            <a:xfrm>
              <a:off x="126999" y="88900"/>
              <a:ext cx="6532487" cy="3175001"/>
            </a:xfrm>
            <a:prstGeom prst="rect">
              <a:avLst/>
            </a:prstGeom>
            <a:ln>
              <a:noFill/>
            </a:ln>
            <a:effectLst/>
          </p:spPr>
        </p:pic>
        <p:pic>
          <p:nvPicPr>
            <p:cNvPr id="82" name="Image" descr="Image"/>
            <p:cNvPicPr>
              <a:picLocks/>
            </p:cNvPicPr>
            <p:nvPr/>
          </p:nvPicPr>
          <p:blipFill>
            <a:blip r:embed="rId8">
              <a:extLst/>
            </a:blip>
            <a:stretch>
              <a:fillRect/>
            </a:stretch>
          </p:blipFill>
          <p:spPr>
            <a:xfrm>
              <a:off x="0" y="0"/>
              <a:ext cx="6786486" cy="3505201"/>
            </a:xfrm>
            <a:prstGeom prst="rect">
              <a:avLst/>
            </a:prstGeom>
            <a:effectLst/>
          </p:spPr>
        </p:pic>
      </p:grpSp>
      <p:sp>
        <p:nvSpPr>
          <p:cNvPr id="16" name="Rectangle 15"/>
          <p:cNvSpPr/>
          <p:nvPr/>
        </p:nvSpPr>
        <p:spPr>
          <a:xfrm>
            <a:off x="37154" y="65520"/>
            <a:ext cx="1697709" cy="400110"/>
          </a:xfrm>
          <a:prstGeom prst="rect">
            <a:avLst/>
          </a:prstGeom>
          <a:ln>
            <a:solidFill>
              <a:srgbClr val="C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5B9BD5">
                    <a:lumMod val="75000"/>
                  </a:srgbClr>
                </a:solidFill>
                <a:effectLst/>
                <a:uLnTx/>
                <a:uFillTx/>
                <a:latin typeface="Calibri" panose="020F0502020204030204"/>
                <a:ea typeface="+mn-ea"/>
                <a:cs typeface="+mn-cs"/>
              </a:rPr>
              <a:t>NP02 Cold box</a:t>
            </a:r>
            <a:endParaRPr kumimoji="0" lang="en-GB"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17" name="TextBox 16"/>
          <p:cNvSpPr txBox="1"/>
          <p:nvPr/>
        </p:nvSpPr>
        <p:spPr>
          <a:xfrm>
            <a:off x="449984" y="6172554"/>
            <a:ext cx="5268329" cy="400110"/>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0070C0"/>
                </a:solidFill>
                <a:latin typeface="Calibri" panose="020F0502020204030204"/>
              </a:rPr>
              <a:t>5</a:t>
            </a:r>
            <a:r>
              <a:rPr kumimoji="0" lang="fr-FR" sz="2000" b="1" i="0" u="none" strike="noStrike" kern="1200" cap="none" spc="0" normalizeH="0" baseline="0" noProof="0" dirty="0" smtClean="0">
                <a:ln>
                  <a:noFill/>
                </a:ln>
                <a:solidFill>
                  <a:srgbClr val="0070C0"/>
                </a:solidFill>
                <a:effectLst/>
                <a:uLnTx/>
                <a:uFillTx/>
                <a:latin typeface="Calibri" panose="020F0502020204030204"/>
                <a:ea typeface="+mn-ea"/>
                <a:cs typeface="+mn-cs"/>
              </a:rPr>
              <a:t> sessions of cold test:</a:t>
            </a:r>
            <a:r>
              <a:rPr kumimoji="0" lang="fr-FR" sz="2000" b="1" i="0" u="none" strike="noStrike" kern="1200" cap="none" spc="0" normalizeH="0" noProof="0" dirty="0" smtClean="0">
                <a:ln>
                  <a:noFill/>
                </a:ln>
                <a:solidFill>
                  <a:srgbClr val="0070C0"/>
                </a:solidFill>
                <a:effectLst/>
                <a:uLnTx/>
                <a:uFillTx/>
                <a:latin typeface="Calibri" panose="020F0502020204030204"/>
                <a:ea typeface="+mn-ea"/>
                <a:cs typeface="+mn-cs"/>
              </a:rPr>
              <a:t> </a:t>
            </a:r>
            <a:r>
              <a:rPr kumimoji="0" lang="fr-FR" sz="2000" b="1" i="0" u="none" strike="noStrike" kern="1200" cap="none" spc="0" normalizeH="0" baseline="0" noProof="0" dirty="0" smtClean="0">
                <a:ln>
                  <a:noFill/>
                </a:ln>
                <a:solidFill>
                  <a:srgbClr val="0070C0"/>
                </a:solidFill>
                <a:effectLst/>
                <a:uLnTx/>
                <a:uFillTx/>
                <a:latin typeface="Calibri" panose="020F0502020204030204"/>
                <a:ea typeface="+mn-ea"/>
                <a:cs typeface="+mn-cs"/>
              </a:rPr>
              <a:t> CRP1, CRP2 and CRP3</a:t>
            </a:r>
            <a:endParaRPr kumimoji="0" lang="en-GB" sz="2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025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 Duchesneau / LBNC review</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8CBFA-E340-4861-8CC4-17B96520FA5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p:cNvSpPr txBox="1"/>
          <p:nvPr/>
        </p:nvSpPr>
        <p:spPr>
          <a:xfrm>
            <a:off x="78428" y="111242"/>
            <a:ext cx="3163687" cy="461665"/>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B9BD5"/>
                </a:solidFill>
                <a:latin typeface="Calibri" panose="020F0502020204030204"/>
              </a:rPr>
              <a:t>C</a:t>
            </a:r>
            <a:r>
              <a:rPr kumimoji="0" lang="en-GB" sz="2400" b="0" i="0" u="none" strike="noStrike" kern="1200" cap="none" spc="0" normalizeH="0" baseline="0" noProof="0" dirty="0" smtClean="0">
                <a:ln>
                  <a:noFill/>
                </a:ln>
                <a:solidFill>
                  <a:srgbClr val="5B9BD5"/>
                </a:solidFill>
                <a:effectLst/>
                <a:uLnTx/>
                <a:uFillTx/>
                <a:latin typeface="Calibri" panose="020F0502020204030204"/>
                <a:ea typeface="+mn-ea"/>
                <a:cs typeface="+mn-cs"/>
              </a:rPr>
              <a:t>old box test</a:t>
            </a:r>
            <a:r>
              <a:rPr kumimoji="0" lang="en-GB" sz="2400" b="0" i="0" u="none" strike="noStrike" kern="1200" cap="none" spc="0" normalizeH="0" noProof="0" dirty="0" smtClean="0">
                <a:ln>
                  <a:noFill/>
                </a:ln>
                <a:solidFill>
                  <a:srgbClr val="5B9BD5"/>
                </a:solidFill>
                <a:effectLst/>
                <a:uLnTx/>
                <a:uFillTx/>
                <a:latin typeface="Calibri" panose="020F0502020204030204"/>
                <a:ea typeface="+mn-ea"/>
                <a:cs typeface="+mn-cs"/>
              </a:rPr>
              <a:t> procedure</a:t>
            </a:r>
            <a:endParaRPr kumimoji="0" lang="en-GB" sz="24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4" name="TextBox 3"/>
          <p:cNvSpPr txBox="1"/>
          <p:nvPr/>
        </p:nvSpPr>
        <p:spPr>
          <a:xfrm>
            <a:off x="168003" y="601127"/>
            <a:ext cx="440788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When CRP and box closed (1</a:t>
            </a:r>
            <a:r>
              <a:rPr kumimoji="0" lang="en-GB" sz="1800" b="0" i="0" u="none" strike="noStrike" kern="1200" cap="none" spc="0" normalizeH="0" noProof="0" dirty="0" smtClean="0">
                <a:ln>
                  <a:noFill/>
                </a:ln>
                <a:solidFill>
                  <a:prstClr val="black"/>
                </a:solidFill>
                <a:effectLst/>
                <a:uLnTx/>
                <a:uFillTx/>
                <a:latin typeface="Calibri" panose="020F0502020204030204"/>
                <a:ea typeface="+mn-ea"/>
                <a:cs typeface="+mn-cs"/>
              </a:rPr>
              <a:t> hour)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Inject dry air during &gt; 1 day and test the LEM HV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Purge and flush with Gas argon for 1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Cool down </a:t>
            </a:r>
            <a:r>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t>and fill </a:t>
            </a:r>
            <a:r>
              <a:rPr kumimoji="0" lang="en-GB"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LAr</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1800" b="0" i="0" u="none" strike="noStrike" kern="1200" cap="none" spc="0" normalizeH="0" noProof="0" dirty="0" smtClean="0">
                <a:ln>
                  <a:noFill/>
                </a:ln>
                <a:solidFill>
                  <a:prstClr val="black"/>
                </a:solidFill>
                <a:effectLst/>
                <a:uLnTx/>
                <a:uFillTx/>
                <a:latin typeface="Calibri" panose="020F0502020204030204"/>
                <a:ea typeface="+mn-ea"/>
                <a:cs typeface="+mn-cs"/>
              </a:rPr>
              <a:t> 10 hours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start tests of LEMs + grid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188" r="18997"/>
          <a:stretch/>
        </p:blipFill>
        <p:spPr>
          <a:xfrm>
            <a:off x="4575893" y="112982"/>
            <a:ext cx="2642381" cy="27216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8320" y="149141"/>
            <a:ext cx="3418788" cy="2564091"/>
          </a:xfrm>
          <a:prstGeom prst="rect">
            <a:avLst/>
          </a:prstGeom>
        </p:spPr>
      </p:pic>
      <p:sp>
        <p:nvSpPr>
          <p:cNvPr id="11" name="TextBox 10"/>
          <p:cNvSpPr txBox="1"/>
          <p:nvPr/>
        </p:nvSpPr>
        <p:spPr>
          <a:xfrm>
            <a:off x="520179" y="3285495"/>
            <a:ext cx="60891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4472C4"/>
                </a:solidFill>
                <a:effectLst/>
                <a:uLnTx/>
                <a:uFillTx/>
                <a:latin typeface="Calibri" panose="020F0502020204030204"/>
                <a:ea typeface="+mn-ea"/>
                <a:cs typeface="+mn-cs"/>
              </a:rPr>
              <a:t>To adjust horizontality  the CRP </a:t>
            </a:r>
            <a:r>
              <a:rPr kumimoji="0" lang="en-GB" sz="2000" b="0" i="0" u="none" strike="noStrike" kern="1200" cap="none" spc="0" normalizeH="0" baseline="0" noProof="0" dirty="0" err="1" smtClean="0">
                <a:ln>
                  <a:noFill/>
                </a:ln>
                <a:solidFill>
                  <a:srgbClr val="4472C4"/>
                </a:solidFill>
                <a:effectLst/>
                <a:uLnTx/>
                <a:uFillTx/>
                <a:latin typeface="Calibri" panose="020F0502020204030204"/>
                <a:ea typeface="+mn-ea"/>
                <a:cs typeface="+mn-cs"/>
              </a:rPr>
              <a:t>wrt</a:t>
            </a:r>
            <a:r>
              <a:rPr kumimoji="0" lang="en-GB" sz="2000" b="0" i="0" u="none" strike="noStrike" kern="1200" cap="none" spc="0" normalizeH="0" baseline="0" noProof="0" dirty="0" smtClean="0">
                <a:ln>
                  <a:noFill/>
                </a:ln>
                <a:solidFill>
                  <a:srgbClr val="4472C4"/>
                </a:solidFill>
                <a:effectLst/>
                <a:uLnTx/>
                <a:uFillTx/>
                <a:latin typeface="Calibri" panose="020F0502020204030204"/>
                <a:ea typeface="+mn-ea"/>
                <a:cs typeface="+mn-cs"/>
              </a:rPr>
              <a:t> the liquid argon level:</a:t>
            </a:r>
            <a:endParaRPr kumimoji="0" lang="en-GB" sz="20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4" name="TextBox 13"/>
          <p:cNvSpPr txBox="1"/>
          <p:nvPr/>
        </p:nvSpPr>
        <p:spPr>
          <a:xfrm>
            <a:off x="6609346" y="3104248"/>
            <a:ext cx="54381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The CRP is lowered or raised  manually using the 3 suspension feedthroughs.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Arrow Connector 17"/>
          <p:cNvCxnSpPr/>
          <p:nvPr/>
        </p:nvCxnSpPr>
        <p:spPr>
          <a:xfrm flipV="1">
            <a:off x="7340380" y="895351"/>
            <a:ext cx="1451195" cy="22751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340380" y="988291"/>
            <a:ext cx="2311043" cy="21910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332244" y="988291"/>
            <a:ext cx="2568561" cy="21910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37281" y="2825570"/>
            <a:ext cx="4666021" cy="369332"/>
          </a:xfrm>
          <a:prstGeom prst="rect">
            <a:avLst/>
          </a:prstGeom>
          <a:noFill/>
          <a:ln>
            <a:solidFill>
              <a:srgbClr val="C00000"/>
            </a:solidFill>
          </a:ln>
        </p:spPr>
        <p:txBody>
          <a:bodyPr wrap="none" rtlCol="0">
            <a:spAutoFit/>
          </a:bodyPr>
          <a:lstStyle/>
          <a:p>
            <a:r>
              <a:rPr lang="fr-FR" dirty="0" smtClean="0"/>
              <a:t>=&gt; 3 </a:t>
            </a:r>
            <a:r>
              <a:rPr lang="fr-FR" dirty="0" err="1" smtClean="0"/>
              <a:t>days</a:t>
            </a:r>
            <a:r>
              <a:rPr lang="fr-FR" dirty="0" smtClean="0"/>
              <a:t> </a:t>
            </a:r>
            <a:r>
              <a:rPr lang="fr-FR" dirty="0" err="1" smtClean="0"/>
              <a:t>between</a:t>
            </a:r>
            <a:r>
              <a:rPr lang="fr-FR" dirty="0" smtClean="0"/>
              <a:t> </a:t>
            </a:r>
            <a:r>
              <a:rPr lang="fr-FR" dirty="0" err="1" smtClean="0"/>
              <a:t>closure</a:t>
            </a:r>
            <a:r>
              <a:rPr lang="fr-FR" dirty="0" smtClean="0"/>
              <a:t> and cold </a:t>
            </a:r>
            <a:r>
              <a:rPr lang="fr-FR" dirty="0" err="1" smtClean="0"/>
              <a:t>operation</a:t>
            </a:r>
            <a:endParaRPr lang="en-GB" dirty="0"/>
          </a:p>
        </p:txBody>
      </p:sp>
      <p:sp>
        <p:nvSpPr>
          <p:cNvPr id="19" name="Rectangle 18"/>
          <p:cNvSpPr/>
          <p:nvPr/>
        </p:nvSpPr>
        <p:spPr>
          <a:xfrm>
            <a:off x="337281" y="3955284"/>
            <a:ext cx="5557817" cy="1754326"/>
          </a:xfrm>
          <a:prstGeom prst="rect">
            <a:avLst/>
          </a:prstGeom>
        </p:spPr>
        <p:txBody>
          <a:bodyPr wrap="square">
            <a:spAutoFit/>
          </a:bodyPr>
          <a:lstStyle/>
          <a:p>
            <a:r>
              <a:rPr lang="fr-FR" dirty="0" err="1" smtClean="0">
                <a:solidFill>
                  <a:schemeClr val="tx2"/>
                </a:solidFill>
              </a:rPr>
              <a:t>Liquid</a:t>
            </a:r>
            <a:r>
              <a:rPr lang="fr-FR" dirty="0" smtClean="0">
                <a:solidFill>
                  <a:schemeClr val="tx2"/>
                </a:solidFill>
              </a:rPr>
              <a:t> argon </a:t>
            </a:r>
            <a:r>
              <a:rPr lang="fr-FR" dirty="0" err="1" smtClean="0">
                <a:solidFill>
                  <a:schemeClr val="tx2"/>
                </a:solidFill>
              </a:rPr>
              <a:t>consumption</a:t>
            </a:r>
            <a:r>
              <a:rPr lang="fr-FR" dirty="0" smtClean="0">
                <a:solidFill>
                  <a:schemeClr val="tx2"/>
                </a:solidFill>
              </a:rPr>
              <a:t> </a:t>
            </a:r>
            <a:r>
              <a:rPr lang="fr-FR" dirty="0" err="1" smtClean="0">
                <a:solidFill>
                  <a:schemeClr val="tx2"/>
                </a:solidFill>
              </a:rPr>
              <a:t>during</a:t>
            </a:r>
            <a:r>
              <a:rPr lang="fr-FR" dirty="0" smtClean="0">
                <a:solidFill>
                  <a:schemeClr val="tx2"/>
                </a:solidFill>
              </a:rPr>
              <a:t> the </a:t>
            </a:r>
            <a:r>
              <a:rPr lang="fr-FR" dirty="0" err="1" smtClean="0">
                <a:solidFill>
                  <a:schemeClr val="tx2"/>
                </a:solidFill>
              </a:rPr>
              <a:t>various</a:t>
            </a:r>
            <a:r>
              <a:rPr lang="fr-FR" dirty="0" smtClean="0">
                <a:solidFill>
                  <a:schemeClr val="tx2"/>
                </a:solidFill>
              </a:rPr>
              <a:t> </a:t>
            </a:r>
            <a:r>
              <a:rPr lang="fr-FR" dirty="0" err="1" smtClean="0">
                <a:solidFill>
                  <a:schemeClr val="tx2"/>
                </a:solidFill>
              </a:rPr>
              <a:t>processes</a:t>
            </a:r>
            <a:r>
              <a:rPr lang="fr-FR" dirty="0" smtClean="0">
                <a:solidFill>
                  <a:schemeClr val="tx2"/>
                </a:solidFill>
              </a:rPr>
              <a:t>:</a:t>
            </a:r>
            <a:endParaRPr lang="en-GB" dirty="0">
              <a:solidFill>
                <a:schemeClr val="tx2"/>
              </a:solidFill>
            </a:endParaRPr>
          </a:p>
          <a:p>
            <a:endParaRPr lang="en-GB" dirty="0"/>
          </a:p>
          <a:p>
            <a:r>
              <a:rPr lang="en-GB" dirty="0" smtClean="0"/>
              <a:t>- Flushing/purge</a:t>
            </a:r>
            <a:r>
              <a:rPr lang="en-GB" dirty="0"/>
              <a:t>: 500Kg</a:t>
            </a:r>
          </a:p>
          <a:p>
            <a:r>
              <a:rPr lang="en-GB" dirty="0" smtClean="0"/>
              <a:t>- Cool-down</a:t>
            </a:r>
            <a:r>
              <a:rPr lang="en-GB" dirty="0"/>
              <a:t>: 750Kg</a:t>
            </a:r>
          </a:p>
          <a:p>
            <a:r>
              <a:rPr lang="en-GB" dirty="0" smtClean="0"/>
              <a:t>- Filling: </a:t>
            </a:r>
            <a:r>
              <a:rPr lang="en-GB" dirty="0"/>
              <a:t>mini 4000Kg</a:t>
            </a:r>
          </a:p>
          <a:p>
            <a:r>
              <a:rPr lang="en-GB" dirty="0" smtClean="0"/>
              <a:t>- Normal </a:t>
            </a:r>
            <a:r>
              <a:rPr lang="en-GB" dirty="0"/>
              <a:t>operation: 750Kg/24h </a:t>
            </a:r>
            <a:r>
              <a:rPr lang="en-GB" dirty="0" smtClean="0"/>
              <a:t>(about </a:t>
            </a:r>
            <a:r>
              <a:rPr lang="en-GB" dirty="0"/>
              <a:t>1400W)</a:t>
            </a:r>
          </a:p>
        </p:txBody>
      </p:sp>
      <p:pic>
        <p:nvPicPr>
          <p:cNvPr id="20" name="Picture 19"/>
          <p:cNvPicPr>
            <a:picLocks noChangeAspect="1"/>
          </p:cNvPicPr>
          <p:nvPr/>
        </p:nvPicPr>
        <p:blipFill>
          <a:blip r:embed="rId5"/>
          <a:stretch>
            <a:fillRect/>
          </a:stretch>
        </p:blipFill>
        <p:spPr>
          <a:xfrm>
            <a:off x="5897083" y="3740244"/>
            <a:ext cx="6148387" cy="3079521"/>
          </a:xfrm>
          <a:prstGeom prst="rect">
            <a:avLst/>
          </a:prstGeom>
        </p:spPr>
      </p:pic>
      <p:sp>
        <p:nvSpPr>
          <p:cNvPr id="24" name="TextBox 23"/>
          <p:cNvSpPr txBox="1"/>
          <p:nvPr/>
        </p:nvSpPr>
        <p:spPr>
          <a:xfrm>
            <a:off x="8791575" y="4428209"/>
            <a:ext cx="2137508" cy="369332"/>
          </a:xfrm>
          <a:prstGeom prst="rect">
            <a:avLst/>
          </a:prstGeom>
          <a:noFill/>
        </p:spPr>
        <p:txBody>
          <a:bodyPr wrap="none" rtlCol="0">
            <a:spAutoFit/>
          </a:bodyPr>
          <a:lstStyle/>
          <a:p>
            <a:r>
              <a:rPr lang="fr-FR" dirty="0" err="1" smtClean="0"/>
              <a:t>During</a:t>
            </a:r>
            <a:r>
              <a:rPr lang="fr-FR" dirty="0" smtClean="0"/>
              <a:t> last CRP1 test</a:t>
            </a:r>
            <a:endParaRPr lang="en-GB" dirty="0"/>
          </a:p>
        </p:txBody>
      </p:sp>
      <p:cxnSp>
        <p:nvCxnSpPr>
          <p:cNvPr id="27" name="Straight Arrow Connector 26"/>
          <p:cNvCxnSpPr/>
          <p:nvPr/>
        </p:nvCxnSpPr>
        <p:spPr>
          <a:xfrm flipV="1">
            <a:off x="5003302" y="4797541"/>
            <a:ext cx="2878774" cy="749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Date Placeholder 7"/>
          <p:cNvSpPr>
            <a:spLocks noGrp="1"/>
          </p:cNvSpPr>
          <p:nvPr>
            <p:ph type="dt" sz="half" idx="10"/>
          </p:nvPr>
        </p:nvSpPr>
        <p:spPr/>
        <p:txBody>
          <a:bodyPr/>
          <a:lstStyle/>
          <a:p>
            <a:pPr>
              <a:defRPr/>
            </a:pPr>
            <a:r>
              <a:rPr lang="en-US" smtClean="0"/>
              <a:t>07/12/2018</a:t>
            </a:r>
            <a:endParaRPr lang="fr-FR" dirty="0"/>
          </a:p>
        </p:txBody>
      </p:sp>
    </p:spTree>
    <p:extLst>
      <p:ext uri="{BB962C8B-B14F-4D97-AF65-F5344CB8AC3E}">
        <p14:creationId xmlns:p14="http://schemas.microsoft.com/office/powerpoint/2010/main" val="24287651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ème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3497</TotalTime>
  <Words>2515</Words>
  <Application>Microsoft Office PowerPoint</Application>
  <PresentationFormat>Widescreen</PresentationFormat>
  <Paragraphs>366</Paragraphs>
  <Slides>23</Slides>
  <Notes>17</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23</vt:i4>
      </vt:variant>
    </vt:vector>
  </HeadingPairs>
  <TitlesOfParts>
    <vt:vector size="34" baseType="lpstr">
      <vt:lpstr>Arial</vt:lpstr>
      <vt:lpstr>Calibri</vt:lpstr>
      <vt:lpstr>Calibri Light</vt:lpstr>
      <vt:lpstr>Helvetica</vt:lpstr>
      <vt:lpstr>Symbol</vt:lpstr>
      <vt:lpstr>Wingdings</vt:lpstr>
      <vt:lpstr>Office Theme</vt:lpstr>
      <vt:lpstr>1_Conception personnalisée</vt:lpstr>
      <vt:lpstr>2_Conception personnalisée</vt:lpstr>
      <vt:lpstr>1_Thème Office</vt:lpstr>
      <vt:lpstr>3_Conception personnalisée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Dominique Duchesneau</dc:creator>
  <cp:lastModifiedBy>Dominique Duchesneau</cp:lastModifiedBy>
  <cp:revision>245</cp:revision>
  <dcterms:created xsi:type="dcterms:W3CDTF">2018-07-13T12:04:51Z</dcterms:created>
  <dcterms:modified xsi:type="dcterms:W3CDTF">2018-12-06T19:48:29Z</dcterms:modified>
</cp:coreProperties>
</file>