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6" r:id="rId3"/>
    <p:sldId id="289" r:id="rId4"/>
    <p:sldId id="292" r:id="rId5"/>
    <p:sldId id="290" r:id="rId6"/>
    <p:sldId id="291" r:id="rId7"/>
    <p:sldId id="288" r:id="rId8"/>
    <p:sldId id="293" r:id="rId9"/>
    <p:sldId id="294" r:id="rId10"/>
    <p:sldId id="265" r:id="rId11"/>
    <p:sldId id="299" r:id="rId12"/>
    <p:sldId id="296" r:id="rId13"/>
    <p:sldId id="257" r:id="rId14"/>
    <p:sldId id="287" r:id="rId15"/>
    <p:sldId id="263" r:id="rId16"/>
    <p:sldId id="267" r:id="rId17"/>
    <p:sldId id="268" r:id="rId18"/>
    <p:sldId id="302" r:id="rId19"/>
    <p:sldId id="272" r:id="rId20"/>
    <p:sldId id="273" r:id="rId21"/>
    <p:sldId id="278" r:id="rId22"/>
    <p:sldId id="280" r:id="rId23"/>
    <p:sldId id="300" r:id="rId24"/>
    <p:sldId id="285" r:id="rId25"/>
    <p:sldId id="301" r:id="rId26"/>
    <p:sldId id="264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52" y="8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22BD6-FAC5-4330-BBCF-832EC1215539}" type="datetimeFigureOut">
              <a:rPr lang="fr-FR" smtClean="0"/>
              <a:t>07/12/2018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36C22-7216-4B39-8AF1-4DC39E6816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46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8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54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28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5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30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5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4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19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1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817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EC5EA-5555-44E2-A04D-FB2FBAF4AF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18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41157"/>
            <a:ext cx="9144000" cy="2387600"/>
          </a:xfrm>
        </p:spPr>
        <p:txBody>
          <a:bodyPr/>
          <a:lstStyle/>
          <a:p>
            <a:r>
              <a:rPr lang="fr-FR" dirty="0" smtClean="0"/>
              <a:t>LEM Production and Tests in Cold Box for </a:t>
            </a:r>
            <a:r>
              <a:rPr lang="fr-FR" dirty="0" err="1" smtClean="0"/>
              <a:t>ProtoDUNE</a:t>
            </a:r>
            <a:r>
              <a:rPr lang="fr-FR" dirty="0" smtClean="0"/>
              <a:t>-DP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810524"/>
            <a:ext cx="9144000" cy="2173588"/>
          </a:xfrm>
        </p:spPr>
        <p:txBody>
          <a:bodyPr>
            <a:normAutofit/>
          </a:bodyPr>
          <a:lstStyle/>
          <a:p>
            <a:r>
              <a:rPr lang="fr-FR" dirty="0" smtClean="0"/>
              <a:t>E. Mazzucato (CEA Saclay/</a:t>
            </a:r>
            <a:r>
              <a:rPr lang="fr-FR" dirty="0" err="1" smtClean="0"/>
              <a:t>Irfu</a:t>
            </a:r>
            <a:r>
              <a:rPr lang="fr-FR" dirty="0" smtClean="0"/>
              <a:t>)</a:t>
            </a:r>
          </a:p>
          <a:p>
            <a:pPr algn="l"/>
            <a:endParaRPr lang="fr-FR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3000" dirty="0" smtClean="0"/>
              <a:t>LEM Production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3000" dirty="0" smtClean="0"/>
              <a:t>LEM HV Tests in Cold Box</a:t>
            </a:r>
            <a:endParaRPr lang="fr-FR" sz="3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9" y="0"/>
            <a:ext cx="2176461" cy="14387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865" y="179390"/>
            <a:ext cx="4036270" cy="108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4007" y="-1"/>
            <a:ext cx="176799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8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LEM HV Tests in Cold Box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7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9851" y="136492"/>
            <a:ext cx="6789516" cy="1424470"/>
          </a:xfrm>
        </p:spPr>
        <p:txBody>
          <a:bodyPr/>
          <a:lstStyle/>
          <a:p>
            <a:r>
              <a:rPr lang="fr-FR" dirty="0" smtClean="0"/>
              <a:t>CRP1 and CRP2 HV LEM Tests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6776" y="1393448"/>
            <a:ext cx="11515665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 err="1" smtClean="0"/>
              <a:t>Since</a:t>
            </a:r>
            <a:r>
              <a:rPr lang="fr-FR" dirty="0" smtClean="0"/>
              <a:t> last July, CRP test conditions </a:t>
            </a:r>
            <a:r>
              <a:rPr lang="fr-FR" dirty="0" err="1" smtClean="0"/>
              <a:t>with</a:t>
            </a:r>
            <a:r>
              <a:rPr lang="fr-FR" dirty="0" smtClean="0"/>
              <a:t> Cold Box have been </a:t>
            </a:r>
            <a:r>
              <a:rPr lang="fr-FR" dirty="0" err="1" smtClean="0"/>
              <a:t>improving</a:t>
            </a:r>
            <a:r>
              <a:rPr lang="fr-FR" dirty="0" smtClean="0"/>
              <a:t> (LV, TP, </a:t>
            </a:r>
            <a:r>
              <a:rPr lang="fr-FR" dirty="0" err="1" smtClean="0"/>
              <a:t>LAr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</a:t>
            </a:r>
            <a:r>
              <a:rPr lang="fr-FR" dirty="0" err="1" smtClean="0"/>
              <a:t>regulation</a:t>
            </a:r>
            <a:r>
              <a:rPr lang="fr-FR" dirty="0" smtClean="0"/>
              <a:t>, GRID, etc…)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LEM HV system </a:t>
            </a:r>
            <a:r>
              <a:rPr lang="fr-FR" dirty="0" err="1" smtClean="0"/>
              <a:t>modified</a:t>
            </a:r>
            <a:r>
              <a:rPr lang="fr-FR" dirty="0" smtClean="0"/>
              <a:t> (DB, HV connections) for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/>
              <a:t> </a:t>
            </a:r>
            <a:r>
              <a:rPr lang="fr-FR" dirty="0" smtClean="0"/>
              <a:t>  more </a:t>
            </a:r>
            <a:r>
              <a:rPr lang="fr-FR" dirty="0" err="1" smtClean="0"/>
              <a:t>reliable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 in cold </a:t>
            </a:r>
            <a:r>
              <a:rPr lang="fr-FR" dirty="0" err="1" smtClean="0"/>
              <a:t>GAr</a:t>
            </a: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HV PS system and SC monitoring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temporary</a:t>
            </a:r>
            <a:r>
              <a:rPr lang="fr-FR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/>
              <a:t> </a:t>
            </a:r>
            <a:r>
              <a:rPr lang="fr-FR" dirty="0" smtClean="0"/>
              <a:t> 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limited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channels</a:t>
            </a:r>
            <a:r>
              <a:rPr lang="fr-FR" dirty="0" smtClean="0"/>
              <a:t>  (</a:t>
            </a:r>
            <a:r>
              <a:rPr lang="fr-FR" dirty="0" err="1" smtClean="0"/>
              <a:t>LEMs</a:t>
            </a:r>
            <a:r>
              <a:rPr lang="fr-FR" dirty="0" smtClean="0"/>
              <a:t> </a:t>
            </a:r>
            <a:r>
              <a:rPr lang="fr-FR" dirty="0" err="1" smtClean="0"/>
              <a:t>grouped</a:t>
            </a:r>
            <a:endParaRPr lang="fr-FR" dirty="0" smtClean="0"/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/>
              <a:t>   by 6; 14 </a:t>
            </a:r>
            <a:r>
              <a:rPr lang="fr-FR" dirty="0" err="1" smtClean="0"/>
              <a:t>available</a:t>
            </a:r>
            <a:r>
              <a:rPr lang="fr-FR" dirty="0" smtClean="0"/>
              <a:t> LEM HV </a:t>
            </a:r>
            <a:r>
              <a:rPr lang="fr-FR" dirty="0" err="1" smtClean="0"/>
              <a:t>channels</a:t>
            </a:r>
            <a:r>
              <a:rPr lang="fr-FR" dirty="0" smtClean="0"/>
              <a:t> </a:t>
            </a:r>
            <a:r>
              <a:rPr lang="fr-FR" dirty="0" err="1" smtClean="0"/>
              <a:t>instead</a:t>
            </a:r>
            <a:r>
              <a:rPr lang="fr-FR" dirty="0" smtClean="0"/>
              <a:t> of 42)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352" y="2449243"/>
            <a:ext cx="1435943" cy="10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19019" y="2449243"/>
            <a:ext cx="1439782" cy="1080000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9708655" y="2808013"/>
            <a:ext cx="792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33" y="3734707"/>
            <a:ext cx="1440000" cy="108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51" y="4002853"/>
            <a:ext cx="1198731" cy="900000"/>
          </a:xfrm>
          <a:prstGeom prst="rect">
            <a:avLst/>
          </a:prstGeom>
        </p:spPr>
      </p:pic>
      <p:pic>
        <p:nvPicPr>
          <p:cNvPr id="12" name="Espace réservé du contenu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6" y="4665709"/>
            <a:ext cx="2685842" cy="15112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54052" y="5837648"/>
            <a:ext cx="133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CAEN HV PS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41" y="4674544"/>
            <a:ext cx="2685842" cy="151125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85" y="4684418"/>
            <a:ext cx="2268000" cy="1512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747" y="4514128"/>
            <a:ext cx="7806238" cy="182276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78012" y="5057327"/>
            <a:ext cx="1200000" cy="90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0030" y="5057327"/>
            <a:ext cx="674286" cy="900000"/>
          </a:xfrm>
          <a:prstGeom prst="rect">
            <a:avLst/>
          </a:prstGeom>
        </p:spPr>
      </p:pic>
      <p:sp>
        <p:nvSpPr>
          <p:cNvPr id="20" name="Flèche droite 19"/>
          <p:cNvSpPr/>
          <p:nvPr/>
        </p:nvSpPr>
        <p:spPr>
          <a:xfrm rot="1773820">
            <a:off x="9732566" y="4152470"/>
            <a:ext cx="792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094705" y="2338086"/>
            <a:ext cx="3950456" cy="39988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Multiplication 21"/>
          <p:cNvSpPr/>
          <p:nvPr/>
        </p:nvSpPr>
        <p:spPr>
          <a:xfrm>
            <a:off x="8271733" y="2744281"/>
            <a:ext cx="648000" cy="6480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4299921" y="5837648"/>
            <a:ext cx="129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Patch Panel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39637" y="5712659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SCM</a:t>
            </a:r>
            <a:endParaRPr lang="fr-FR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8275124" y="5075664"/>
            <a:ext cx="1239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LEM DB </a:t>
            </a:r>
          </a:p>
          <a:p>
            <a:r>
              <a:rPr lang="fr-FR" sz="2400" b="1" dirty="0" smtClean="0"/>
              <a:t>and HV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0503324" y="3199552"/>
            <a:ext cx="1471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6 LEM TOP/DB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0311831" y="5954190"/>
            <a:ext cx="120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36 LEM BOT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01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993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CRP1 and CRP2 LEM HV Tests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3778" y="1802295"/>
            <a:ext cx="10704443" cy="43703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Will </a:t>
            </a:r>
            <a:r>
              <a:rPr lang="fr-FR" dirty="0" err="1" smtClean="0"/>
              <a:t>mainly</a:t>
            </a:r>
            <a:r>
              <a:rPr lang="fr-FR" dirty="0" smtClean="0"/>
              <a:t> </a:t>
            </a:r>
            <a:r>
              <a:rPr lang="fr-FR" dirty="0" err="1" smtClean="0"/>
              <a:t>address</a:t>
            </a:r>
            <a:r>
              <a:rPr lang="fr-FR" dirty="0" smtClean="0"/>
              <a:t> the CRP1 &amp; CRP2 CB tests of Oct. and Nov. as </a:t>
            </a:r>
            <a:r>
              <a:rPr lang="fr-FR" dirty="0" err="1" smtClean="0"/>
              <a:t>CRPs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in </a:t>
            </a:r>
            <a:r>
              <a:rPr lang="fr-FR" dirty="0" err="1" smtClean="0"/>
              <a:t>their</a:t>
            </a:r>
            <a:r>
              <a:rPr lang="fr-FR" dirty="0" smtClean="0"/>
              <a:t> final configuration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No control on Ar </a:t>
            </a:r>
            <a:r>
              <a:rPr lang="fr-FR" dirty="0" err="1" smtClean="0"/>
              <a:t>purity</a:t>
            </a:r>
            <a:r>
              <a:rPr lang="fr-FR" dirty="0" smtClean="0"/>
              <a:t> (&lt; 100 ppm) and </a:t>
            </a:r>
            <a:r>
              <a:rPr lang="fr-FR" dirty="0" err="1" smtClean="0"/>
              <a:t>GAr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(</a:t>
            </a:r>
            <a:r>
              <a:rPr lang="fr-FR" dirty="0" err="1" smtClean="0"/>
              <a:t>P</a:t>
            </a:r>
            <a:r>
              <a:rPr lang="fr-FR" baseline="-25000" dirty="0" err="1" smtClean="0"/>
              <a:t>atm</a:t>
            </a:r>
            <a:r>
              <a:rPr lang="fr-FR" dirty="0" smtClean="0"/>
              <a:t>)</a:t>
            </a:r>
            <a:endParaRPr lang="fr-FR" baseline="-25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 err="1" smtClean="0"/>
              <a:t>Reminder</a:t>
            </a:r>
            <a:r>
              <a:rPr lang="fr-FR" dirty="0" smtClean="0"/>
              <a:t> : performance goals for </a:t>
            </a:r>
            <a:r>
              <a:rPr lang="fr-FR" dirty="0" err="1" smtClean="0"/>
              <a:t>ProtoDune</a:t>
            </a:r>
            <a:r>
              <a:rPr lang="fr-FR" dirty="0" smtClean="0"/>
              <a:t>-DP (G </a:t>
            </a:r>
            <a:r>
              <a:rPr lang="fr-FR" dirty="0" smtClean="0">
                <a:sym typeface="Symbol" panose="05050102010706020507" pitchFamily="18" charset="2"/>
              </a:rPr>
              <a:t> 20, </a:t>
            </a:r>
            <a:r>
              <a:rPr lang="fr-FR" dirty="0" err="1" smtClean="0">
                <a:sym typeface="Symbol" panose="05050102010706020507" pitchFamily="18" charset="2"/>
              </a:rPr>
              <a:t>stability</a:t>
            </a:r>
            <a:r>
              <a:rPr lang="fr-FR" dirty="0" smtClean="0">
                <a:sym typeface="Symbol" panose="05050102010706020507" pitchFamily="18" charset="2"/>
              </a:rPr>
              <a:t>) are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the </a:t>
            </a:r>
            <a:r>
              <a:rPr lang="fr-FR" dirty="0" err="1" smtClean="0"/>
              <a:t>operation</a:t>
            </a:r>
            <a:r>
              <a:rPr lang="fr-FR" dirty="0" smtClean="0"/>
              <a:t> of a 3L TPC </a:t>
            </a:r>
            <a:r>
              <a:rPr lang="fr-FR" dirty="0" err="1" smtClean="0"/>
              <a:t>with</a:t>
            </a:r>
            <a:r>
              <a:rPr lang="fr-FR" dirty="0" smtClean="0"/>
              <a:t> an active LEM area 900 times </a:t>
            </a:r>
            <a:r>
              <a:rPr lang="fr-FR" dirty="0" err="1" smtClean="0"/>
              <a:t>smaller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one single CRP …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 smtClean="0"/>
              <a:t>CRP1 and CRP2 </a:t>
            </a:r>
            <a:r>
              <a:rPr lang="fr-FR" dirty="0" err="1" smtClean="0"/>
              <a:t>operated</a:t>
            </a:r>
            <a:r>
              <a:rPr lang="fr-FR" dirty="0" smtClean="0"/>
              <a:t> for « long » </a:t>
            </a:r>
            <a:r>
              <a:rPr lang="fr-FR" dirty="0" err="1" smtClean="0"/>
              <a:t>periods</a:t>
            </a:r>
            <a:r>
              <a:rPr lang="fr-FR" dirty="0" smtClean="0"/>
              <a:t> of time at </a:t>
            </a:r>
            <a:r>
              <a:rPr lang="fr-FR" dirty="0" err="1" smtClean="0"/>
              <a:t>different</a:t>
            </a:r>
            <a:r>
              <a:rPr lang="fr-FR" dirty="0" smtClean="0"/>
              <a:t> HV settings </a:t>
            </a:r>
            <a:r>
              <a:rPr lang="fr-FR" dirty="0" err="1" smtClean="0"/>
              <a:t>with</a:t>
            </a:r>
            <a:r>
              <a:rPr lang="fr-FR" dirty="0" smtClean="0"/>
              <a:t> all 36 </a:t>
            </a:r>
            <a:r>
              <a:rPr lang="fr-FR" dirty="0" err="1" smtClean="0"/>
              <a:t>LEMs</a:t>
            </a:r>
            <a:r>
              <a:rPr lang="fr-FR" dirty="0" smtClean="0"/>
              <a:t> </a:t>
            </a:r>
            <a:r>
              <a:rPr lang="fr-FR" dirty="0" err="1" smtClean="0"/>
              <a:t>powered</a:t>
            </a:r>
            <a:r>
              <a:rPr lang="fr-FR" dirty="0" smtClean="0"/>
              <a:t>, </a:t>
            </a:r>
            <a:r>
              <a:rPr lang="fr-FR" dirty="0" err="1" smtClean="0"/>
              <a:t>exceeding</a:t>
            </a:r>
            <a:r>
              <a:rPr lang="fr-FR" dirty="0" smtClean="0"/>
              <a:t> by far LEM </a:t>
            </a:r>
            <a:r>
              <a:rPr lang="fr-FR" dirty="0" err="1" smtClean="0"/>
              <a:t>operation</a:t>
            </a:r>
            <a:r>
              <a:rPr lang="fr-FR" dirty="0" smtClean="0"/>
              <a:t> time </a:t>
            </a:r>
            <a:r>
              <a:rPr lang="fr-FR" dirty="0" err="1" smtClean="0"/>
              <a:t>with</a:t>
            </a:r>
            <a:r>
              <a:rPr lang="fr-FR" dirty="0" smtClean="0"/>
              <a:t> the 311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 err="1" smtClean="0"/>
              <a:t>Still</a:t>
            </a:r>
            <a:r>
              <a:rPr lang="fr-FR" dirty="0" smtClean="0"/>
              <a:t>, </a:t>
            </a:r>
            <a:r>
              <a:rPr lang="fr-FR" dirty="0" err="1" smtClean="0"/>
              <a:t>some</a:t>
            </a:r>
            <a:r>
              <a:rPr lang="fr-FR" dirty="0" smtClean="0"/>
              <a:t> issues </a:t>
            </a:r>
            <a:r>
              <a:rPr lang="fr-FR" dirty="0" err="1" smtClean="0"/>
              <a:t>remain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understood</a:t>
            </a:r>
            <a:r>
              <a:rPr lang="fr-FR" dirty="0" smtClean="0"/>
              <a:t> …  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1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7282" y="321820"/>
            <a:ext cx="5097436" cy="1168843"/>
          </a:xfrm>
        </p:spPr>
        <p:txBody>
          <a:bodyPr/>
          <a:lstStyle/>
          <a:p>
            <a:pPr algn="r"/>
            <a:r>
              <a:rPr lang="fr-FR" dirty="0" err="1" smtClean="0"/>
              <a:t>Atmospheric</a:t>
            </a:r>
            <a:r>
              <a:rPr lang="fr-FR" dirty="0" smtClean="0"/>
              <a:t> Pressure</a:t>
            </a:r>
            <a:endParaRPr lang="fr-FR" dirty="0"/>
          </a:p>
        </p:txBody>
      </p:sp>
      <p:pic>
        <p:nvPicPr>
          <p:cNvPr id="1026" name="96A128D8-EFDA-4145-8CC1-5EF904E979E5" descr="7884D847-D815-4210-965E-FBED4074DD93@ce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94" y="1683193"/>
            <a:ext cx="7428611" cy="443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2489448" y="2466975"/>
            <a:ext cx="707663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2489448" y="5534025"/>
            <a:ext cx="707663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489448" y="3686175"/>
            <a:ext cx="707663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28999" y="1156114"/>
            <a:ext cx="3187732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800" b="1" i="1" dirty="0" err="1" smtClean="0"/>
              <a:t>From</a:t>
            </a:r>
            <a:r>
              <a:rPr lang="fr-FR" sz="2800" b="1" i="1" dirty="0" smtClean="0"/>
              <a:t> </a:t>
            </a:r>
            <a:r>
              <a:rPr lang="fr-FR" sz="2800" b="1" i="1" dirty="0" err="1" smtClean="0"/>
              <a:t>ProtoDUNE</a:t>
            </a:r>
            <a:r>
              <a:rPr lang="fr-FR" sz="2800" b="1" i="1" dirty="0" smtClean="0"/>
              <a:t>-SP</a:t>
            </a:r>
          </a:p>
          <a:p>
            <a:r>
              <a:rPr lang="fr-FR" sz="2800" b="1" i="1" dirty="0" smtClean="0"/>
              <a:t>SC web page</a:t>
            </a:r>
            <a:endParaRPr lang="fr-FR" sz="2800" b="1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9995148" y="5349359"/>
            <a:ext cx="1085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935 mbar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995148" y="3501509"/>
            <a:ext cx="1085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965 mbar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995148" y="2282309"/>
            <a:ext cx="1085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985 mbar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4076700" y="4859655"/>
            <a:ext cx="1287780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6838678" y="4859655"/>
            <a:ext cx="331742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7250602" y="4859655"/>
            <a:ext cx="628478" cy="1906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8583930" y="4859655"/>
            <a:ext cx="982149" cy="0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cteur droit avec flèche 1030"/>
          <p:cNvCxnSpPr/>
          <p:nvPr/>
        </p:nvCxnSpPr>
        <p:spPr>
          <a:xfrm>
            <a:off x="2411730" y="4859655"/>
            <a:ext cx="44196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ZoneTexte 1036"/>
          <p:cNvSpPr txBox="1"/>
          <p:nvPr/>
        </p:nvSpPr>
        <p:spPr>
          <a:xfrm>
            <a:off x="8740617" y="490537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CRP2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038" name="Rectangle 1037"/>
          <p:cNvSpPr/>
          <p:nvPr/>
        </p:nvSpPr>
        <p:spPr>
          <a:xfrm>
            <a:off x="7210307" y="4904837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CRP1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039" name="Rectangle 1038"/>
          <p:cNvSpPr/>
          <p:nvPr/>
        </p:nvSpPr>
        <p:spPr>
          <a:xfrm>
            <a:off x="4386203" y="4904837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CRP1</a:t>
            </a:r>
            <a:endParaRPr lang="fr-FR" dirty="0"/>
          </a:p>
        </p:txBody>
      </p:sp>
      <p:sp>
        <p:nvSpPr>
          <p:cNvPr id="1040" name="Rectangle 1039"/>
          <p:cNvSpPr/>
          <p:nvPr/>
        </p:nvSpPr>
        <p:spPr>
          <a:xfrm>
            <a:off x="6670162" y="4444693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CRP3</a:t>
            </a:r>
            <a:endParaRPr lang="fr-FR" dirty="0"/>
          </a:p>
        </p:txBody>
      </p:sp>
      <p:sp>
        <p:nvSpPr>
          <p:cNvPr id="1041" name="Rectangle 1040"/>
          <p:cNvSpPr/>
          <p:nvPr/>
        </p:nvSpPr>
        <p:spPr>
          <a:xfrm>
            <a:off x="2120591" y="4904837"/>
            <a:ext cx="6687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CRP1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7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6282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Dual Phase </a:t>
            </a:r>
            <a:r>
              <a:rPr lang="fr-FR" dirty="0" err="1" smtClean="0"/>
              <a:t>Principle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65662"/>
              </p:ext>
            </p:extLst>
          </p:nvPr>
        </p:nvGraphicFramePr>
        <p:xfrm>
          <a:off x="2209800" y="1797705"/>
          <a:ext cx="905033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Acrobat Document" r:id="rId3" imgW="18661099" imgH="8968361" progId="AcroExch.Document.2017">
                  <p:embed/>
                </p:oleObj>
              </mc:Choice>
              <mc:Fallback>
                <p:oleObj name="Acrobat Document" r:id="rId3" imgW="18661099" imgH="8968361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9800" y="1797705"/>
                        <a:ext cx="905033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14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429636" y="2090172"/>
            <a:ext cx="731838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GND</a:t>
            </a:r>
          </a:p>
          <a:p>
            <a:pPr algn="r">
              <a:lnSpc>
                <a:spcPct val="200000"/>
              </a:lnSpc>
            </a:pPr>
            <a:r>
              <a:rPr lang="fr-FR" b="1" dirty="0" smtClean="0"/>
              <a:t>-1kV</a:t>
            </a:r>
          </a:p>
          <a:p>
            <a:pPr algn="r"/>
            <a:r>
              <a:rPr lang="fr-FR" b="1" dirty="0" smtClean="0"/>
              <a:t>-4kV</a:t>
            </a:r>
          </a:p>
          <a:p>
            <a:pPr algn="r"/>
            <a:endParaRPr lang="fr-FR" b="1" dirty="0"/>
          </a:p>
          <a:p>
            <a:pPr algn="r"/>
            <a:endParaRPr lang="fr-FR" b="1" dirty="0" smtClean="0"/>
          </a:p>
          <a:p>
            <a:pPr algn="r"/>
            <a:endParaRPr lang="fr-FR" b="1" dirty="0"/>
          </a:p>
          <a:p>
            <a:pPr algn="r"/>
            <a:endParaRPr lang="fr-FR" b="1" dirty="0" smtClean="0"/>
          </a:p>
          <a:p>
            <a:pPr algn="r"/>
            <a:endParaRPr lang="fr-FR" b="1" dirty="0"/>
          </a:p>
          <a:p>
            <a:pPr algn="r"/>
            <a:endParaRPr lang="fr-FR" b="1" dirty="0" smtClean="0"/>
          </a:p>
          <a:p>
            <a:pPr algn="r"/>
            <a:r>
              <a:rPr lang="fr-FR" b="1" dirty="0" smtClean="0"/>
              <a:t>-7kV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30040" y="2090172"/>
            <a:ext cx="1115993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ANODE</a:t>
            </a:r>
          </a:p>
          <a:p>
            <a:pPr>
              <a:lnSpc>
                <a:spcPct val="200000"/>
              </a:lnSpc>
            </a:pPr>
            <a:r>
              <a:rPr lang="fr-FR" b="1" dirty="0" smtClean="0"/>
              <a:t>LEM TOP</a:t>
            </a:r>
          </a:p>
          <a:p>
            <a:r>
              <a:rPr lang="fr-FR" b="1" dirty="0" smtClean="0"/>
              <a:t>LEM BOT</a:t>
            </a:r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r>
              <a:rPr lang="fr-FR" b="1" dirty="0" err="1" smtClean="0"/>
              <a:t>Extr</a:t>
            </a:r>
            <a:r>
              <a:rPr lang="fr-FR" b="1" dirty="0" smtClean="0"/>
              <a:t>. </a:t>
            </a:r>
            <a:r>
              <a:rPr lang="fr-FR" b="1" dirty="0" err="1" smtClean="0"/>
              <a:t>Grid</a:t>
            </a:r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744285" y="2090172"/>
            <a:ext cx="2585755" cy="38318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Induction : 5kV/cm</a:t>
            </a:r>
          </a:p>
          <a:p>
            <a:pPr>
              <a:lnSpc>
                <a:spcPct val="150000"/>
              </a:lnSpc>
            </a:pPr>
            <a:r>
              <a:rPr lang="fr-FR" b="1" dirty="0" smtClean="0"/>
              <a:t>Amplification : 30kV/cm</a:t>
            </a:r>
          </a:p>
          <a:p>
            <a:endParaRPr lang="fr-FR" b="1" dirty="0"/>
          </a:p>
          <a:p>
            <a:r>
              <a:rPr lang="fr-FR" b="1" dirty="0" err="1" smtClean="0"/>
              <a:t>Extr</a:t>
            </a:r>
            <a:r>
              <a:rPr lang="fr-FR" b="1" dirty="0" smtClean="0"/>
              <a:t>. (</a:t>
            </a:r>
            <a:r>
              <a:rPr lang="fr-FR" b="1" dirty="0" err="1" smtClean="0"/>
              <a:t>GAr</a:t>
            </a:r>
            <a:r>
              <a:rPr lang="fr-FR" b="1" dirty="0" smtClean="0"/>
              <a:t>) :  3.6kV/cm</a:t>
            </a:r>
          </a:p>
          <a:p>
            <a:endParaRPr lang="fr-FR" b="1" dirty="0"/>
          </a:p>
          <a:p>
            <a:pPr>
              <a:lnSpc>
                <a:spcPct val="150000"/>
              </a:lnSpc>
            </a:pPr>
            <a:endParaRPr lang="fr-FR" b="1" dirty="0" smtClean="0"/>
          </a:p>
          <a:p>
            <a:pPr>
              <a:lnSpc>
                <a:spcPct val="150000"/>
              </a:lnSpc>
            </a:pPr>
            <a:r>
              <a:rPr lang="fr-FR" b="1" dirty="0" err="1" smtClean="0"/>
              <a:t>Extr</a:t>
            </a:r>
            <a:r>
              <a:rPr lang="fr-FR" b="1" dirty="0" smtClean="0"/>
              <a:t>. (</a:t>
            </a:r>
            <a:r>
              <a:rPr lang="fr-FR" b="1" dirty="0" err="1" smtClean="0"/>
              <a:t>LAr</a:t>
            </a:r>
            <a:r>
              <a:rPr lang="fr-FR" b="1" dirty="0" smtClean="0"/>
              <a:t>) : 2.4kV/cm</a:t>
            </a:r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 smtClean="0"/>
          </a:p>
        </p:txBody>
      </p:sp>
    </p:spTree>
    <p:extLst>
      <p:ext uri="{BB962C8B-B14F-4D97-AF65-F5344CB8AC3E}">
        <p14:creationId xmlns:p14="http://schemas.microsoft.com/office/powerpoint/2010/main" val="378927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0539" y="106716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CRP1 LEM HV Test </a:t>
            </a:r>
            <a:r>
              <a:rPr lang="fr-FR" dirty="0" err="1" smtClean="0"/>
              <a:t>Results</a:t>
            </a:r>
            <a:r>
              <a:rPr lang="fr-FR" dirty="0" smtClean="0"/>
              <a:t>  (Oct. 15</a:t>
            </a:r>
            <a:r>
              <a:rPr lang="fr-FR" baseline="30000" dirty="0" smtClean="0"/>
              <a:t>th </a:t>
            </a:r>
            <a:r>
              <a:rPr lang="fr-FR" dirty="0" smtClean="0"/>
              <a:t>- 30</a:t>
            </a:r>
            <a:r>
              <a:rPr lang="fr-FR" baseline="30000" dirty="0" smtClean="0"/>
              <a:t>th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97692" y="1085279"/>
            <a:ext cx="11021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err="1" smtClean="0"/>
              <a:t>Liquid</a:t>
            </a:r>
            <a:r>
              <a:rPr lang="fr-FR" sz="2400" dirty="0" smtClean="0"/>
              <a:t> </a:t>
            </a:r>
            <a:r>
              <a:rPr lang="fr-FR" sz="2400" dirty="0" err="1" smtClean="0"/>
              <a:t>level</a:t>
            </a:r>
            <a:r>
              <a:rPr lang="fr-FR" sz="2400" dirty="0" smtClean="0"/>
              <a:t> stable to </a:t>
            </a:r>
            <a:r>
              <a:rPr lang="fr-FR" sz="2400" dirty="0" err="1" smtClean="0"/>
              <a:t>within</a:t>
            </a:r>
            <a:r>
              <a:rPr lang="fr-FR" sz="2400" dirty="0" smtClean="0"/>
              <a:t> </a:t>
            </a:r>
            <a:r>
              <a:rPr lang="fr-FR" sz="2400" dirty="0" smtClean="0">
                <a:sym typeface="Symbol" panose="05050102010706020507" pitchFamily="18" charset="2"/>
              </a:rPr>
              <a:t></a:t>
            </a:r>
            <a:r>
              <a:rPr lang="fr-FR" sz="2400" dirty="0" smtClean="0"/>
              <a:t>250µm (2mm </a:t>
            </a:r>
            <a:r>
              <a:rPr lang="fr-FR" sz="2400" dirty="0" err="1" smtClean="0"/>
              <a:t>rapid</a:t>
            </a:r>
            <a:r>
              <a:rPr lang="fr-FR" sz="2400" dirty="0" smtClean="0"/>
              <a:t> </a:t>
            </a:r>
            <a:r>
              <a:rPr lang="fr-FR" sz="2400" dirty="0" err="1" smtClean="0"/>
              <a:t>increase</a:t>
            </a:r>
            <a:r>
              <a:rPr lang="fr-FR" sz="2400" dirty="0" smtClean="0"/>
              <a:t> of </a:t>
            </a:r>
            <a:r>
              <a:rPr lang="fr-FR" sz="2400" dirty="0" err="1" smtClean="0"/>
              <a:t>level</a:t>
            </a:r>
            <a:r>
              <a:rPr lang="fr-FR" sz="2400" dirty="0" smtClean="0"/>
              <a:t> </a:t>
            </a:r>
            <a:r>
              <a:rPr lang="fr-FR" sz="2400" dirty="0" err="1" smtClean="0"/>
              <a:t>occured</a:t>
            </a:r>
            <a:r>
              <a:rPr lang="fr-FR" sz="2400" dirty="0" smtClean="0"/>
              <a:t> </a:t>
            </a:r>
            <a:r>
              <a:rPr lang="fr-FR" sz="2400" dirty="0" err="1" smtClean="0"/>
              <a:t>during</a:t>
            </a:r>
            <a:r>
              <a:rPr lang="fr-FR" sz="2400" dirty="0" smtClean="0"/>
              <a:t> </a:t>
            </a:r>
            <a:r>
              <a:rPr lang="fr-FR" sz="2400" dirty="0" err="1" smtClean="0"/>
              <a:t>LAr</a:t>
            </a:r>
            <a:r>
              <a:rPr lang="fr-FR" sz="2400" dirty="0" smtClean="0"/>
              <a:t> </a:t>
            </a:r>
            <a:r>
              <a:rPr lang="fr-FR" sz="2400" dirty="0" err="1" smtClean="0"/>
              <a:t>delivery</a:t>
            </a:r>
            <a:r>
              <a:rPr lang="fr-FR" sz="2400" dirty="0" smtClean="0"/>
              <a:t> on Oct. 30</a:t>
            </a:r>
            <a:r>
              <a:rPr lang="fr-FR" sz="2400" baseline="30000" dirty="0" smtClean="0"/>
              <a:t>th</a:t>
            </a:r>
            <a:r>
              <a:rPr lang="fr-FR" sz="2400" dirty="0" smtClean="0"/>
              <a:t>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T</a:t>
            </a:r>
            <a:r>
              <a:rPr lang="fr-FR" sz="2400" baseline="-25000" dirty="0" smtClean="0"/>
              <a:t>LEM</a:t>
            </a:r>
            <a:r>
              <a:rPr lang="fr-FR" sz="2400" dirty="0" smtClean="0"/>
              <a:t> </a:t>
            </a:r>
            <a:r>
              <a:rPr lang="fr-FR" sz="2400" dirty="0" smtClean="0">
                <a:sym typeface="Symbol" panose="05050102010706020507" pitchFamily="18" charset="2"/>
              </a:rPr>
              <a:t> 91°K</a:t>
            </a: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>
                <a:sym typeface="Symbol" panose="05050102010706020507" pitchFamily="18" charset="2"/>
              </a:rPr>
              <a:t>V</a:t>
            </a:r>
            <a:r>
              <a:rPr lang="fr-FR" sz="2400" baseline="-25000" dirty="0" smtClean="0">
                <a:sym typeface="Symbol" panose="05050102010706020507" pitchFamily="18" charset="2"/>
              </a:rPr>
              <a:t>LEM-GRID</a:t>
            </a:r>
            <a:r>
              <a:rPr lang="fr-FR" sz="2400" dirty="0" smtClean="0">
                <a:sym typeface="Symbol" panose="05050102010706020507" pitchFamily="18" charset="2"/>
              </a:rPr>
              <a:t> = 3kV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15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97692" y="5524844"/>
            <a:ext cx="1102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 smtClean="0"/>
              <a:t>As V</a:t>
            </a:r>
            <a:r>
              <a:rPr lang="fr-FR" sz="2400" baseline="-25000" dirty="0" smtClean="0"/>
              <a:t>TOP</a:t>
            </a:r>
            <a:r>
              <a:rPr lang="fr-FR" sz="2400" dirty="0" smtClean="0"/>
              <a:t> </a:t>
            </a:r>
            <a:r>
              <a:rPr lang="fr-FR" sz="2400" dirty="0" err="1" smtClean="0"/>
              <a:t>increases</a:t>
            </a:r>
            <a:r>
              <a:rPr lang="fr-FR" sz="2400" dirty="0" smtClean="0"/>
              <a:t> up to the 1kV nominal value, the </a:t>
            </a:r>
            <a:r>
              <a:rPr lang="fr-FR" sz="2400" dirty="0" err="1" smtClean="0"/>
              <a:t>field</a:t>
            </a:r>
            <a:r>
              <a:rPr lang="fr-FR" sz="2400" dirty="0" smtClean="0"/>
              <a:t> </a:t>
            </a:r>
            <a:r>
              <a:rPr lang="fr-FR" sz="2400" dirty="0" err="1" smtClean="0"/>
              <a:t>inside</a:t>
            </a:r>
            <a:r>
              <a:rPr lang="fr-FR" sz="2400" dirty="0" smtClean="0"/>
              <a:t> the LEM </a:t>
            </a:r>
            <a:r>
              <a:rPr lang="fr-FR" sz="2400" dirty="0" err="1" smtClean="0"/>
              <a:t>needs</a:t>
            </a:r>
            <a:r>
              <a:rPr lang="fr-FR" sz="2400" dirty="0" smtClean="0"/>
              <a:t> to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decreased</a:t>
            </a:r>
            <a:r>
              <a:rPr lang="fr-FR" sz="2400" dirty="0" smtClean="0"/>
              <a:t> in </a:t>
            </a:r>
            <a:r>
              <a:rPr lang="fr-FR" sz="2400" dirty="0" err="1" smtClean="0"/>
              <a:t>order</a:t>
            </a:r>
            <a:r>
              <a:rPr lang="fr-FR" sz="2400" dirty="0" smtClean="0"/>
              <a:t> to </a:t>
            </a:r>
            <a:r>
              <a:rPr lang="fr-FR" sz="2400" dirty="0" err="1" smtClean="0"/>
              <a:t>keep</a:t>
            </a:r>
            <a:r>
              <a:rPr lang="fr-FR" sz="2400" dirty="0" smtClean="0"/>
              <a:t> stable </a:t>
            </a:r>
            <a:r>
              <a:rPr lang="fr-FR" sz="2400" dirty="0" err="1" smtClean="0"/>
              <a:t>operation</a:t>
            </a:r>
            <a:r>
              <a:rPr lang="fr-FR" sz="2400" dirty="0" smtClean="0"/>
              <a:t> conditions.  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9121440" y="5155003"/>
            <a:ext cx="24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*</a:t>
            </a:r>
            <a:r>
              <a:rPr lang="fr-FR" dirty="0" smtClean="0"/>
              <a:t> TRIP time set </a:t>
            </a:r>
            <a:r>
              <a:rPr lang="fr-FR" dirty="0" err="1" smtClean="0"/>
              <a:t>too</a:t>
            </a:r>
            <a:r>
              <a:rPr lang="fr-FR" dirty="0" smtClean="0"/>
              <a:t> short</a:t>
            </a:r>
            <a:endParaRPr lang="fr-FR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57410"/>
              </p:ext>
            </p:extLst>
          </p:nvPr>
        </p:nvGraphicFramePr>
        <p:xfrm>
          <a:off x="710259" y="2655193"/>
          <a:ext cx="10796156" cy="2512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308">
                  <a:extLst>
                    <a:ext uri="{9D8B030D-6E8A-4147-A177-3AD203B41FA5}">
                      <a16:colId xmlns:a16="http://schemas.microsoft.com/office/drawing/2014/main" val="2696545029"/>
                    </a:ext>
                  </a:extLst>
                </a:gridCol>
                <a:gridCol w="1542308">
                  <a:extLst>
                    <a:ext uri="{9D8B030D-6E8A-4147-A177-3AD203B41FA5}">
                      <a16:colId xmlns:a16="http://schemas.microsoft.com/office/drawing/2014/main" val="3391724294"/>
                    </a:ext>
                  </a:extLst>
                </a:gridCol>
                <a:gridCol w="1542308">
                  <a:extLst>
                    <a:ext uri="{9D8B030D-6E8A-4147-A177-3AD203B41FA5}">
                      <a16:colId xmlns:a16="http://schemas.microsoft.com/office/drawing/2014/main" val="3628856885"/>
                    </a:ext>
                  </a:extLst>
                </a:gridCol>
                <a:gridCol w="1542308">
                  <a:extLst>
                    <a:ext uri="{9D8B030D-6E8A-4147-A177-3AD203B41FA5}">
                      <a16:colId xmlns:a16="http://schemas.microsoft.com/office/drawing/2014/main" val="226518705"/>
                    </a:ext>
                  </a:extLst>
                </a:gridCol>
                <a:gridCol w="1542308">
                  <a:extLst>
                    <a:ext uri="{9D8B030D-6E8A-4147-A177-3AD203B41FA5}">
                      <a16:colId xmlns:a16="http://schemas.microsoft.com/office/drawing/2014/main" val="3154501915"/>
                    </a:ext>
                  </a:extLst>
                </a:gridCol>
                <a:gridCol w="1542308">
                  <a:extLst>
                    <a:ext uri="{9D8B030D-6E8A-4147-A177-3AD203B41FA5}">
                      <a16:colId xmlns:a16="http://schemas.microsoft.com/office/drawing/2014/main" val="425797571"/>
                    </a:ext>
                  </a:extLst>
                </a:gridCol>
                <a:gridCol w="1542308">
                  <a:extLst>
                    <a:ext uri="{9D8B030D-6E8A-4147-A177-3AD203B41FA5}">
                      <a16:colId xmlns:a16="http://schemas.microsoft.com/office/drawing/2014/main" val="1438002328"/>
                    </a:ext>
                  </a:extLst>
                </a:gridCol>
              </a:tblGrid>
              <a:tr h="648123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</a:t>
                      </a:r>
                      <a:r>
                        <a:rPr lang="fr-FR" baseline="-25000" dirty="0" smtClean="0"/>
                        <a:t>TOP</a:t>
                      </a:r>
                      <a:r>
                        <a:rPr lang="fr-FR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(kV)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</a:t>
                      </a:r>
                      <a:r>
                        <a:rPr lang="fr-FR" baseline="-25000" dirty="0" smtClean="0"/>
                        <a:t>BOT</a:t>
                      </a:r>
                      <a:r>
                        <a:rPr lang="fr-FR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(kV)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</a:t>
                      </a:r>
                      <a:r>
                        <a:rPr lang="fr-FR" baseline="-25000" dirty="0" smtClean="0"/>
                        <a:t>LEM</a:t>
                      </a:r>
                      <a:r>
                        <a:rPr lang="fr-FR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(kV/cm)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Time </a:t>
                      </a:r>
                    </a:p>
                    <a:p>
                      <a:pPr algn="ctr"/>
                      <a:r>
                        <a:rPr lang="fr-FR" dirty="0" smtClean="0"/>
                        <a:t>(h)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Spark</a:t>
                      </a:r>
                      <a:r>
                        <a:rPr lang="fr-FR" baseline="0" dirty="0" smtClean="0"/>
                        <a:t> Rate </a:t>
                      </a:r>
                    </a:p>
                    <a:p>
                      <a:pPr algn="ctr"/>
                      <a:r>
                        <a:rPr lang="fr-FR" baseline="0" dirty="0" smtClean="0"/>
                        <a:t>(h</a:t>
                      </a:r>
                      <a:r>
                        <a:rPr lang="fr-FR" baseline="30000" dirty="0" smtClean="0"/>
                        <a:t>-1</a:t>
                      </a:r>
                      <a:r>
                        <a:rPr lang="fr-FR" baseline="0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err="1" smtClean="0"/>
                        <a:t>P</a:t>
                      </a:r>
                      <a:r>
                        <a:rPr lang="fr-FR" baseline="-25000" dirty="0" err="1" smtClean="0"/>
                        <a:t>atm</a:t>
                      </a:r>
                      <a:endParaRPr lang="fr-FR" baseline="-25000" dirty="0" smtClean="0"/>
                    </a:p>
                    <a:p>
                      <a:pPr algn="ctr"/>
                      <a:r>
                        <a:rPr lang="fr-FR" baseline="0" dirty="0" smtClean="0"/>
                        <a:t>(mbar)</a:t>
                      </a:r>
                      <a:endParaRPr lang="fr-F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G</a:t>
                      </a:r>
                      <a:r>
                        <a:rPr lang="fr-FR" baseline="-25000" dirty="0" err="1" smtClean="0"/>
                        <a:t>eff</a:t>
                      </a:r>
                      <a:r>
                        <a:rPr lang="fr-FR" baseline="-25000" dirty="0" smtClean="0"/>
                        <a:t> </a:t>
                      </a:r>
                    </a:p>
                    <a:p>
                      <a:pPr algn="ctr"/>
                      <a:r>
                        <a:rPr lang="fr-FR" baseline="0" dirty="0" smtClean="0"/>
                        <a:t>(no  ch. up)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390341"/>
                  </a:ext>
                </a:extLst>
              </a:tr>
              <a:tr h="37277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3.35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31.0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968 - 972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20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6349"/>
                  </a:ext>
                </a:extLst>
              </a:tr>
              <a:tr h="37277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3.55-3.60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30.5-31.0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962 - 966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24</a:t>
                      </a:r>
                      <a:r>
                        <a:rPr lang="fr-FR" baseline="0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 - 31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625586"/>
                  </a:ext>
                </a:extLst>
              </a:tr>
              <a:tr h="37277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0.75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3.70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29.5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943 - 953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157554"/>
                  </a:ext>
                </a:extLst>
              </a:tr>
              <a:tr h="37277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1.00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3.80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28.0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 trips</a:t>
                      </a:r>
                      <a:r>
                        <a:rPr lang="fr-FR" baseline="30000" dirty="0" smtClean="0"/>
                        <a:t>*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970 - 976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491539"/>
                  </a:ext>
                </a:extLst>
              </a:tr>
              <a:tr h="372777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1.00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3.85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28.5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 trips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936 - 947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715125"/>
                  </a:ext>
                </a:extLst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10248900" y="3295651"/>
            <a:ext cx="1009650" cy="1104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5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1607" y="187956"/>
            <a:ext cx="3248025" cy="1233488"/>
          </a:xfrm>
        </p:spPr>
        <p:txBody>
          <a:bodyPr/>
          <a:lstStyle/>
          <a:p>
            <a:r>
              <a:rPr lang="fr-FR" dirty="0" smtClean="0"/>
              <a:t>Effective gain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00" y="1888007"/>
            <a:ext cx="3324225" cy="22669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018650" y="402992"/>
            <a:ext cx="932727" cy="4017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b="1" i="1" dirty="0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7574091" y="2635892"/>
            <a:ext cx="143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ym typeface="Symbol" panose="05050102010706020507" pitchFamily="18" charset="2"/>
              </a:rPr>
              <a:t>V</a:t>
            </a:r>
            <a:r>
              <a:rPr lang="fr-FR" b="1" baseline="-25000" dirty="0" smtClean="0">
                <a:sym typeface="Symbol" panose="05050102010706020507" pitchFamily="18" charset="2"/>
              </a:rPr>
              <a:t>GRID-LEM</a:t>
            </a:r>
            <a:r>
              <a:rPr lang="fr-FR" b="1" dirty="0" smtClean="0">
                <a:sym typeface="Symbol" panose="05050102010706020507" pitchFamily="18" charset="2"/>
              </a:rPr>
              <a:t> (V)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8850915" y="2969520"/>
            <a:ext cx="2200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/>
              <a:t>Includes</a:t>
            </a:r>
            <a:r>
              <a:rPr lang="fr-FR" b="1" i="1" dirty="0" smtClean="0"/>
              <a:t> </a:t>
            </a:r>
            <a:r>
              <a:rPr lang="fr-FR" b="1" i="1" dirty="0" err="1" smtClean="0"/>
              <a:t>probability</a:t>
            </a:r>
            <a:endParaRPr lang="fr-FR" b="1" i="1" dirty="0" smtClean="0"/>
          </a:p>
          <a:p>
            <a:r>
              <a:rPr lang="fr-FR" b="1" i="1" dirty="0" smtClean="0"/>
              <a:t>for </a:t>
            </a:r>
            <a:r>
              <a:rPr lang="fr-FR" b="1" i="1" dirty="0" err="1" smtClean="0"/>
              <a:t>electrons</a:t>
            </a:r>
            <a:r>
              <a:rPr lang="fr-FR" b="1" i="1" dirty="0" smtClean="0"/>
              <a:t> to enter</a:t>
            </a:r>
          </a:p>
          <a:p>
            <a:r>
              <a:rPr lang="fr-FR" b="1" i="1" dirty="0" smtClean="0"/>
              <a:t>LEM </a:t>
            </a:r>
            <a:r>
              <a:rPr lang="fr-FR" b="1" i="1" dirty="0" err="1" smtClean="0"/>
              <a:t>holes</a:t>
            </a:r>
            <a:r>
              <a:rPr lang="fr-FR" b="1" i="1" dirty="0" smtClean="0"/>
              <a:t> </a:t>
            </a:r>
            <a:endParaRPr lang="fr-FR" b="1" i="1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7659916" y="4681772"/>
            <a:ext cx="12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V</a:t>
            </a:r>
            <a:r>
              <a:rPr lang="fr-FR" b="1" baseline="-25000" dirty="0" smtClean="0"/>
              <a:t>LEM_TOP</a:t>
            </a:r>
            <a:r>
              <a:rPr lang="fr-FR" b="1" dirty="0" smtClean="0"/>
              <a:t> (V)</a:t>
            </a:r>
            <a:endParaRPr lang="fr-FR" b="1" dirty="0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16</a:t>
            </a:fld>
            <a:endParaRPr lang="fr-FR"/>
          </a:p>
        </p:txBody>
      </p:sp>
      <p:pic>
        <p:nvPicPr>
          <p:cNvPr id="1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4" y="2319329"/>
            <a:ext cx="7129463" cy="4100513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650" y="22494"/>
            <a:ext cx="2614613" cy="19802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67509" y="1747893"/>
            <a:ext cx="469622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000" dirty="0" err="1" smtClean="0"/>
              <a:t>G</a:t>
            </a:r>
            <a:r>
              <a:rPr lang="fr-FR" sz="4000" baseline="-25000" dirty="0" err="1" smtClean="0"/>
              <a:t>eff</a:t>
            </a:r>
            <a:r>
              <a:rPr lang="fr-FR" sz="4000" dirty="0" smtClean="0"/>
              <a:t> = </a:t>
            </a:r>
            <a:r>
              <a:rPr lang="fr-FR" sz="4000" dirty="0" smtClean="0">
                <a:sym typeface="Symbol" panose="05050102010706020507" pitchFamily="18" charset="2"/>
              </a:rPr>
              <a:t></a:t>
            </a:r>
            <a:r>
              <a:rPr lang="fr-FR" sz="4000" baseline="-25000" dirty="0" err="1" smtClean="0">
                <a:sym typeface="Symbol" panose="05050102010706020507" pitchFamily="18" charset="2"/>
              </a:rPr>
              <a:t>extr</a:t>
            </a:r>
            <a:r>
              <a:rPr lang="fr-FR" sz="4000" dirty="0" smtClean="0">
                <a:sym typeface="Symbol" panose="05050102010706020507" pitchFamily="18" charset="2"/>
              </a:rPr>
              <a:t> × G</a:t>
            </a:r>
            <a:r>
              <a:rPr lang="fr-FR" sz="4000" baseline="-25000" dirty="0" smtClean="0">
                <a:sym typeface="Symbol" panose="05050102010706020507" pitchFamily="18" charset="2"/>
              </a:rPr>
              <a:t>LEM</a:t>
            </a:r>
            <a:r>
              <a:rPr lang="fr-FR" sz="4000" dirty="0" smtClean="0">
                <a:sym typeface="Symbol" panose="05050102010706020507" pitchFamily="18" charset="2"/>
              </a:rPr>
              <a:t> × </a:t>
            </a:r>
            <a:r>
              <a:rPr lang="fr-FR" sz="4000" baseline="-25000" dirty="0" err="1" smtClean="0">
                <a:sym typeface="Symbol" panose="05050102010706020507" pitchFamily="18" charset="2"/>
              </a:rPr>
              <a:t>ind</a:t>
            </a:r>
            <a:endParaRPr lang="fr-FR" sz="4000" baseline="-25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00" y="3991125"/>
            <a:ext cx="3324225" cy="22669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78146" y="6073409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ym typeface="Symbol" panose="05050102010706020507" pitchFamily="18" charset="2"/>
              </a:rPr>
              <a:t>V</a:t>
            </a:r>
            <a:r>
              <a:rPr lang="fr-FR" b="1" baseline="-25000" dirty="0" smtClean="0">
                <a:sym typeface="Symbol" panose="05050102010706020507" pitchFamily="18" charset="2"/>
              </a:rPr>
              <a:t>LEM</a:t>
            </a:r>
            <a:r>
              <a:rPr lang="fr-FR" b="1" dirty="0" smtClean="0">
                <a:sym typeface="Symbol" panose="05050102010706020507" pitchFamily="18" charset="2"/>
              </a:rPr>
              <a:t> (V)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6219226" y="736085"/>
            <a:ext cx="2704843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fr-FR" b="1" i="1" dirty="0" err="1" smtClean="0"/>
              <a:t>Gushchin</a:t>
            </a:r>
            <a:r>
              <a:rPr lang="fr-FR" b="1" i="1" dirty="0" smtClean="0"/>
              <a:t> et al., </a:t>
            </a:r>
            <a:r>
              <a:rPr lang="fr-FR" b="1" i="1" dirty="0" err="1" smtClean="0"/>
              <a:t>Sov</a:t>
            </a:r>
            <a:r>
              <a:rPr lang="fr-FR" b="1" i="1" dirty="0" smtClean="0"/>
              <a:t>. Phys. </a:t>
            </a:r>
          </a:p>
          <a:p>
            <a:r>
              <a:rPr lang="fr-FR" b="1" i="1" dirty="0" smtClean="0"/>
              <a:t>JETP 55 (1982) 860-862.</a:t>
            </a:r>
            <a:endParaRPr lang="fr-FR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9098640" y="2058535"/>
            <a:ext cx="211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Extraction </a:t>
            </a:r>
            <a:r>
              <a:rPr lang="fr-FR" b="1" dirty="0" err="1" smtClean="0"/>
              <a:t>efficiency</a:t>
            </a:r>
            <a:endParaRPr lang="fr-FR" b="1" dirty="0"/>
          </a:p>
        </p:txBody>
      </p:sp>
      <p:sp>
        <p:nvSpPr>
          <p:cNvPr id="9" name="Rectangle 8"/>
          <p:cNvSpPr/>
          <p:nvPr/>
        </p:nvSpPr>
        <p:spPr>
          <a:xfrm>
            <a:off x="9114414" y="4184919"/>
            <a:ext cx="2103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Collection </a:t>
            </a:r>
            <a:r>
              <a:rPr lang="fr-FR" b="1" dirty="0" err="1"/>
              <a:t>efficiency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611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9795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First CRP2 </a:t>
            </a:r>
            <a:r>
              <a:rPr lang="fr-FR" dirty="0" err="1" smtClean="0"/>
              <a:t>Results</a:t>
            </a:r>
            <a:r>
              <a:rPr lang="fr-FR" dirty="0" smtClean="0"/>
              <a:t> (Nov. 15</a:t>
            </a:r>
            <a:r>
              <a:rPr lang="fr-FR" baseline="30000" dirty="0" smtClean="0"/>
              <a:t>th</a:t>
            </a:r>
            <a:r>
              <a:rPr lang="fr-FR" dirty="0" smtClean="0"/>
              <a:t> – 26</a:t>
            </a:r>
            <a:r>
              <a:rPr lang="fr-FR" baseline="30000" dirty="0" smtClean="0"/>
              <a:t>th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85354" y="1617110"/>
            <a:ext cx="1102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LEM HV tests in </a:t>
            </a:r>
            <a:r>
              <a:rPr lang="fr-FR" sz="2400" dirty="0" err="1" smtClean="0"/>
              <a:t>DLAr</a:t>
            </a:r>
            <a:r>
              <a:rPr lang="fr-FR" sz="2400" dirty="0" smtClean="0"/>
              <a:t> mode </a:t>
            </a:r>
            <a:r>
              <a:rPr lang="fr-FR" sz="2400" dirty="0" err="1" smtClean="0"/>
              <a:t>started</a:t>
            </a:r>
            <a:r>
              <a:rPr lang="fr-FR" sz="2400" dirty="0" smtClean="0"/>
              <a:t> on Nov. 15</a:t>
            </a:r>
            <a:r>
              <a:rPr lang="fr-FR" sz="2400" baseline="30000" dirty="0" smtClean="0"/>
              <a:t>th</a:t>
            </a:r>
            <a:r>
              <a:rPr lang="fr-FR" sz="2400" dirty="0" smtClean="0"/>
              <a:t> </a:t>
            </a:r>
            <a:r>
              <a:rPr lang="fr-FR" sz="2400" dirty="0" err="1" smtClean="0"/>
              <a:t>after</a:t>
            </a:r>
            <a:r>
              <a:rPr lang="fr-FR" sz="2400" dirty="0" smtClean="0"/>
              <a:t> CRP </a:t>
            </a:r>
            <a:r>
              <a:rPr lang="fr-FR" sz="2400" dirty="0" err="1" smtClean="0"/>
              <a:t>positioned</a:t>
            </a:r>
            <a:r>
              <a:rPr lang="fr-FR" sz="2400" dirty="0" smtClean="0"/>
              <a:t> w.r.t. </a:t>
            </a:r>
            <a:r>
              <a:rPr lang="fr-FR" sz="2400" dirty="0" err="1" smtClean="0"/>
              <a:t>liquid</a:t>
            </a:r>
            <a:r>
              <a:rPr lang="fr-FR" sz="2400" dirty="0" smtClean="0"/>
              <a:t> </a:t>
            </a:r>
            <a:r>
              <a:rPr lang="fr-FR" sz="2400" dirty="0" err="1" smtClean="0"/>
              <a:t>level</a:t>
            </a: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err="1" smtClean="0"/>
              <a:t>Liquid</a:t>
            </a:r>
            <a:r>
              <a:rPr lang="fr-FR" sz="2400" dirty="0" smtClean="0"/>
              <a:t> </a:t>
            </a:r>
            <a:r>
              <a:rPr lang="fr-FR" sz="2400" dirty="0" err="1" smtClean="0"/>
              <a:t>level</a:t>
            </a:r>
            <a:r>
              <a:rPr lang="fr-FR" sz="2400" dirty="0" smtClean="0"/>
              <a:t> </a:t>
            </a:r>
            <a:r>
              <a:rPr lang="fr-FR" sz="2400" dirty="0" err="1" smtClean="0"/>
              <a:t>stability</a:t>
            </a:r>
            <a:r>
              <a:rPr lang="fr-FR" sz="2400" dirty="0" smtClean="0"/>
              <a:t> :  </a:t>
            </a:r>
            <a:r>
              <a:rPr lang="fr-FR" sz="2400" dirty="0" smtClean="0">
                <a:sym typeface="Symbol" panose="05050102010706020507" pitchFamily="18" charset="2"/>
              </a:rPr>
              <a:t></a:t>
            </a:r>
            <a:r>
              <a:rPr lang="fr-FR" sz="2400" dirty="0" smtClean="0"/>
              <a:t>200µm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>
                <a:sym typeface="Symbol" panose="05050102010706020507" pitchFamily="18" charset="2"/>
              </a:rPr>
              <a:t>V</a:t>
            </a:r>
            <a:r>
              <a:rPr lang="fr-FR" sz="2400" baseline="-25000" dirty="0" smtClean="0">
                <a:sym typeface="Symbol" panose="05050102010706020507" pitchFamily="18" charset="2"/>
              </a:rPr>
              <a:t>LEM-GRID</a:t>
            </a:r>
            <a:r>
              <a:rPr lang="fr-FR" sz="2400" dirty="0" smtClean="0">
                <a:sym typeface="Symbol" panose="05050102010706020507" pitchFamily="18" charset="2"/>
              </a:rPr>
              <a:t> = 3kV</a:t>
            </a:r>
            <a:r>
              <a:rPr lang="fr-FR" sz="2400" dirty="0" smtClean="0"/>
              <a:t>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986386"/>
              </p:ext>
            </p:extLst>
          </p:nvPr>
        </p:nvGraphicFramePr>
        <p:xfrm>
          <a:off x="515911" y="2904290"/>
          <a:ext cx="11160177" cy="2495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311">
                  <a:extLst>
                    <a:ext uri="{9D8B030D-6E8A-4147-A177-3AD203B41FA5}">
                      <a16:colId xmlns:a16="http://schemas.microsoft.com/office/drawing/2014/main" val="2696545029"/>
                    </a:ext>
                  </a:extLst>
                </a:gridCol>
                <a:gridCol w="1594311">
                  <a:extLst>
                    <a:ext uri="{9D8B030D-6E8A-4147-A177-3AD203B41FA5}">
                      <a16:colId xmlns:a16="http://schemas.microsoft.com/office/drawing/2014/main" val="3391724294"/>
                    </a:ext>
                  </a:extLst>
                </a:gridCol>
                <a:gridCol w="1594311">
                  <a:extLst>
                    <a:ext uri="{9D8B030D-6E8A-4147-A177-3AD203B41FA5}">
                      <a16:colId xmlns:a16="http://schemas.microsoft.com/office/drawing/2014/main" val="3628856885"/>
                    </a:ext>
                  </a:extLst>
                </a:gridCol>
                <a:gridCol w="1594311">
                  <a:extLst>
                    <a:ext uri="{9D8B030D-6E8A-4147-A177-3AD203B41FA5}">
                      <a16:colId xmlns:a16="http://schemas.microsoft.com/office/drawing/2014/main" val="226518705"/>
                    </a:ext>
                  </a:extLst>
                </a:gridCol>
                <a:gridCol w="1594311">
                  <a:extLst>
                    <a:ext uri="{9D8B030D-6E8A-4147-A177-3AD203B41FA5}">
                      <a16:colId xmlns:a16="http://schemas.microsoft.com/office/drawing/2014/main" val="3154501915"/>
                    </a:ext>
                  </a:extLst>
                </a:gridCol>
                <a:gridCol w="1594311">
                  <a:extLst>
                    <a:ext uri="{9D8B030D-6E8A-4147-A177-3AD203B41FA5}">
                      <a16:colId xmlns:a16="http://schemas.microsoft.com/office/drawing/2014/main" val="2204290420"/>
                    </a:ext>
                  </a:extLst>
                </a:gridCol>
                <a:gridCol w="1594311">
                  <a:extLst>
                    <a:ext uri="{9D8B030D-6E8A-4147-A177-3AD203B41FA5}">
                      <a16:colId xmlns:a16="http://schemas.microsoft.com/office/drawing/2014/main" val="1438002328"/>
                    </a:ext>
                  </a:extLst>
                </a:gridCol>
              </a:tblGrid>
              <a:tr h="95972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</a:t>
                      </a:r>
                      <a:r>
                        <a:rPr lang="fr-FR" baseline="-25000" dirty="0" smtClean="0"/>
                        <a:t>TOP</a:t>
                      </a:r>
                      <a:r>
                        <a:rPr lang="fr-FR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(kV)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</a:t>
                      </a:r>
                      <a:r>
                        <a:rPr lang="fr-FR" baseline="-25000" dirty="0" smtClean="0"/>
                        <a:t>BOT</a:t>
                      </a:r>
                      <a:r>
                        <a:rPr lang="fr-FR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(kV)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</a:t>
                      </a:r>
                      <a:r>
                        <a:rPr lang="fr-FR" baseline="-25000" dirty="0" smtClean="0"/>
                        <a:t>LEM</a:t>
                      </a:r>
                      <a:r>
                        <a:rPr lang="fr-FR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(kV/cm)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Time </a:t>
                      </a:r>
                    </a:p>
                    <a:p>
                      <a:pPr algn="ctr"/>
                      <a:r>
                        <a:rPr lang="fr-FR" dirty="0" smtClean="0"/>
                        <a:t>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Spark</a:t>
                      </a:r>
                      <a:r>
                        <a:rPr lang="fr-FR" baseline="0" dirty="0" smtClean="0"/>
                        <a:t> Rate </a:t>
                      </a:r>
                    </a:p>
                    <a:p>
                      <a:pPr algn="ctr"/>
                      <a:r>
                        <a:rPr lang="fr-FR" baseline="0" dirty="0" smtClean="0"/>
                        <a:t>(h</a:t>
                      </a:r>
                      <a:r>
                        <a:rPr lang="fr-FR" baseline="30000" dirty="0" smtClean="0"/>
                        <a:t>-1</a:t>
                      </a:r>
                      <a:r>
                        <a:rPr lang="fr-FR" baseline="0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err="1" smtClean="0"/>
                        <a:t>P</a:t>
                      </a:r>
                      <a:r>
                        <a:rPr lang="fr-FR" baseline="-25000" dirty="0" err="1" smtClean="0"/>
                        <a:t>atm</a:t>
                      </a:r>
                      <a:endParaRPr lang="fr-FR" baseline="-25000" dirty="0" smtClean="0"/>
                    </a:p>
                    <a:p>
                      <a:pPr algn="ctr"/>
                      <a:r>
                        <a:rPr lang="fr-FR" baseline="0" dirty="0" smtClean="0"/>
                        <a:t>(mbar)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G</a:t>
                      </a:r>
                      <a:r>
                        <a:rPr lang="fr-FR" baseline="-25000" dirty="0" err="1" smtClean="0"/>
                        <a:t>eff</a:t>
                      </a:r>
                      <a:endParaRPr lang="fr-FR" baseline="-25000" dirty="0" smtClean="0"/>
                    </a:p>
                    <a:p>
                      <a:pPr algn="ctr"/>
                      <a:r>
                        <a:rPr lang="fr-FR" baseline="0" dirty="0" smtClean="0"/>
                        <a:t>(no ch. up)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390341"/>
                  </a:ext>
                </a:extLst>
              </a:tr>
              <a:tr h="383889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0.10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3.15 - 3.20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30.5 - 31.0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969 - 973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ym typeface="Symbol" panose="05050102010706020507" pitchFamily="18" charset="2"/>
                        </a:rPr>
                        <a:t>9</a:t>
                      </a:r>
                      <a:r>
                        <a:rPr lang="fr-FR" baseline="0" dirty="0" smtClean="0">
                          <a:sym typeface="Symbol" panose="05050102010706020507" pitchFamily="18" charset="2"/>
                        </a:rPr>
                        <a:t> - 11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6349"/>
                  </a:ext>
                </a:extLst>
              </a:tr>
              <a:tr h="383889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3.34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30.9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968 - 970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ym typeface="Symbol" panose="05050102010706020507" pitchFamily="18" charset="2"/>
                        </a:rPr>
                        <a:t>19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625586"/>
                  </a:ext>
                </a:extLst>
              </a:tr>
              <a:tr h="383889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3.55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957 - 965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157554"/>
                  </a:ext>
                </a:extLst>
              </a:tr>
              <a:tr h="383889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3.555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30.55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962 -</a:t>
                      </a:r>
                      <a:r>
                        <a:rPr lang="fr-FR" baseline="0" dirty="0" smtClean="0"/>
                        <a:t> 964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79753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85354" y="5444468"/>
            <a:ext cx="11021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 err="1" smtClean="0"/>
              <a:t>Similar</a:t>
            </a:r>
            <a:r>
              <a:rPr lang="fr-FR" sz="2400" dirty="0" smtClean="0"/>
              <a:t> trend and HV limitation for CRP2 as CRP1. </a:t>
            </a:r>
            <a:r>
              <a:rPr lang="fr-FR" sz="2400" dirty="0" err="1" smtClean="0"/>
              <a:t>Being</a:t>
            </a:r>
            <a:r>
              <a:rPr lang="fr-FR" sz="2400" dirty="0" smtClean="0"/>
              <a:t> </a:t>
            </a:r>
            <a:r>
              <a:rPr lang="fr-FR" sz="2400" dirty="0" err="1" smtClean="0"/>
              <a:t>investigated</a:t>
            </a:r>
            <a:r>
              <a:rPr lang="fr-FR" sz="2400" dirty="0" smtClean="0"/>
              <a:t>. </a:t>
            </a:r>
            <a:r>
              <a:rPr lang="fr-FR" sz="2400" dirty="0"/>
              <a:t>N</a:t>
            </a:r>
            <a:r>
              <a:rPr lang="fr-FR" sz="2400" dirty="0" smtClean="0"/>
              <a:t>ot </a:t>
            </a:r>
            <a:r>
              <a:rPr lang="fr-FR" sz="2400" dirty="0" err="1" smtClean="0"/>
              <a:t>observed</a:t>
            </a:r>
            <a:r>
              <a:rPr lang="fr-FR" sz="2400" dirty="0" smtClean="0"/>
              <a:t> </a:t>
            </a:r>
            <a:r>
              <a:rPr lang="fr-FR" sz="2400" dirty="0" err="1" smtClean="0"/>
              <a:t>during</a:t>
            </a:r>
            <a:r>
              <a:rPr lang="fr-FR" sz="2400" dirty="0" smtClean="0"/>
              <a:t> source tests up to 35kV/cm in HP </a:t>
            </a:r>
            <a:r>
              <a:rPr lang="fr-FR" sz="2400" dirty="0" err="1" smtClean="0"/>
              <a:t>chamber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single LEM + anode.  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30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496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CRP2 : V</a:t>
            </a:r>
            <a:r>
              <a:rPr lang="fr-FR" baseline="-25000" dirty="0" smtClean="0"/>
              <a:t>TOP</a:t>
            </a:r>
            <a:r>
              <a:rPr lang="fr-FR" dirty="0" smtClean="0"/>
              <a:t> = 0.25kV and V</a:t>
            </a:r>
            <a:r>
              <a:rPr lang="fr-FR" baseline="-25000" dirty="0" smtClean="0"/>
              <a:t>BOT</a:t>
            </a:r>
            <a:r>
              <a:rPr lang="fr-FR" dirty="0" smtClean="0"/>
              <a:t> = 3.34kV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19/11/2018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NP02 ProtoDUNE-DP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18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12" y="1111828"/>
            <a:ext cx="7680975" cy="51206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38700" y="5510508"/>
            <a:ext cx="429040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0</a:t>
            </a:r>
            <a:r>
              <a:rPr lang="fr-FR" b="1" dirty="0" smtClean="0">
                <a:solidFill>
                  <a:srgbClr val="FF0000"/>
                </a:solidFill>
              </a:rPr>
              <a:t> trip, 20 </a:t>
            </a:r>
            <a:r>
              <a:rPr lang="fr-FR" b="1" dirty="0" err="1" smtClean="0">
                <a:solidFill>
                  <a:srgbClr val="FF0000"/>
                </a:solidFill>
              </a:rPr>
              <a:t>sparks</a:t>
            </a:r>
            <a:r>
              <a:rPr lang="fr-FR" b="1" dirty="0" smtClean="0">
                <a:solidFill>
                  <a:srgbClr val="FF0000"/>
                </a:solidFill>
              </a:rPr>
              <a:t> @ 0.25kV/3.34kV in 16 </a:t>
            </a:r>
            <a:r>
              <a:rPr lang="fr-FR" b="1" dirty="0" err="1" smtClean="0">
                <a:solidFill>
                  <a:srgbClr val="FF0000"/>
                </a:solidFill>
              </a:rPr>
              <a:t>hrs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8318" y="4094019"/>
            <a:ext cx="5309755" cy="2909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731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00" y="1149032"/>
            <a:ext cx="7678800" cy="5119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496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CRP1 : V</a:t>
            </a:r>
            <a:r>
              <a:rPr lang="fr-FR" baseline="-25000" dirty="0" smtClean="0"/>
              <a:t>TOP</a:t>
            </a:r>
            <a:r>
              <a:rPr lang="fr-FR" dirty="0" smtClean="0"/>
              <a:t> = 0.50kV and V</a:t>
            </a:r>
            <a:r>
              <a:rPr lang="fr-FR" baseline="-25000" dirty="0" smtClean="0"/>
              <a:t>BOT</a:t>
            </a:r>
            <a:r>
              <a:rPr lang="fr-FR" dirty="0" smtClean="0"/>
              <a:t> = 3.60kV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19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581400" y="5420623"/>
            <a:ext cx="423750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0</a:t>
            </a:r>
            <a:r>
              <a:rPr lang="fr-FR" b="1" dirty="0" smtClean="0">
                <a:solidFill>
                  <a:srgbClr val="FF0000"/>
                </a:solidFill>
              </a:rPr>
              <a:t> trip, 17sparks @ 0.50kV/3.60kV in 13 </a:t>
            </a:r>
            <a:r>
              <a:rPr lang="fr-FR" b="1" dirty="0" err="1" smtClean="0">
                <a:solidFill>
                  <a:srgbClr val="FF0000"/>
                </a:solidFill>
              </a:rPr>
              <a:t>hrs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9509" y="4270664"/>
            <a:ext cx="5611091" cy="28055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75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LEM Production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6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496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CRP1 : V</a:t>
            </a:r>
            <a:r>
              <a:rPr lang="fr-FR" baseline="-25000" dirty="0" smtClean="0"/>
              <a:t>TOP</a:t>
            </a:r>
            <a:r>
              <a:rPr lang="fr-FR" dirty="0" smtClean="0"/>
              <a:t> = 0.75kV and V</a:t>
            </a:r>
            <a:r>
              <a:rPr lang="fr-FR" baseline="-25000" dirty="0" smtClean="0"/>
              <a:t>BOT</a:t>
            </a:r>
            <a:r>
              <a:rPr lang="fr-FR" dirty="0" smtClean="0"/>
              <a:t> = 3.70kV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20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44" y="1237150"/>
            <a:ext cx="7667112" cy="5119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09800" y="4060134"/>
            <a:ext cx="337105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4 trips @ 0.75kV/3.75kV in 24 </a:t>
            </a:r>
            <a:r>
              <a:rPr lang="fr-FR" b="1" dirty="0" err="1" smtClean="0">
                <a:solidFill>
                  <a:srgbClr val="FF0000"/>
                </a:solidFill>
              </a:rPr>
              <a:t>hrs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7728" y="5586961"/>
            <a:ext cx="429040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0</a:t>
            </a:r>
            <a:r>
              <a:rPr lang="fr-FR" b="1" dirty="0" smtClean="0">
                <a:solidFill>
                  <a:srgbClr val="FF0000"/>
                </a:solidFill>
              </a:rPr>
              <a:t> trip, 26 </a:t>
            </a:r>
            <a:r>
              <a:rPr lang="fr-FR" b="1" dirty="0" err="1" smtClean="0">
                <a:solidFill>
                  <a:srgbClr val="FF0000"/>
                </a:solidFill>
              </a:rPr>
              <a:t>sparks</a:t>
            </a:r>
            <a:r>
              <a:rPr lang="fr-FR" b="1" dirty="0" smtClean="0">
                <a:solidFill>
                  <a:srgbClr val="FF0000"/>
                </a:solidFill>
              </a:rPr>
              <a:t> @ 0.75kV/3.70kV in 42 </a:t>
            </a:r>
            <a:r>
              <a:rPr lang="fr-FR" b="1" dirty="0" err="1" smtClean="0">
                <a:solidFill>
                  <a:srgbClr val="FF0000"/>
                </a:solidFill>
              </a:rPr>
              <a:t>hrs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33495" y="4429466"/>
            <a:ext cx="3946923" cy="4023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322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12" y="1157849"/>
            <a:ext cx="7680975" cy="512065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496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CRP1 : V</a:t>
            </a:r>
            <a:r>
              <a:rPr lang="fr-FR" baseline="-25000" dirty="0" smtClean="0"/>
              <a:t>TOP</a:t>
            </a:r>
            <a:r>
              <a:rPr lang="fr-FR" dirty="0" smtClean="0"/>
              <a:t> = 1.00kV and V</a:t>
            </a:r>
            <a:r>
              <a:rPr lang="fr-FR" baseline="-25000" dirty="0" smtClean="0"/>
              <a:t>BOT</a:t>
            </a:r>
            <a:r>
              <a:rPr lang="fr-FR" dirty="0" smtClean="0"/>
              <a:t> = 3.85kV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21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843477" y="5066124"/>
            <a:ext cx="238802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fr-FR" b="1" dirty="0" smtClean="0">
                <a:solidFill>
                  <a:srgbClr val="FF0000"/>
                </a:solidFill>
              </a:rPr>
              <a:t> trips @ 1.0kV/3.85kV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4904509" y="5513306"/>
            <a:ext cx="394855" cy="2153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6794977" y="5528082"/>
            <a:ext cx="388282" cy="292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838986" y="5486443"/>
            <a:ext cx="448018" cy="178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9013644" y="4751145"/>
            <a:ext cx="2818913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Very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unstable</a:t>
            </a:r>
            <a:r>
              <a:rPr lang="fr-FR" b="1" dirty="0" smtClean="0">
                <a:solidFill>
                  <a:srgbClr val="FF0000"/>
                </a:solidFill>
              </a:rPr>
              <a:t> conditions. 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Coincides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LAr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delivery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err="1">
                <a:solidFill>
                  <a:srgbClr val="FF0000"/>
                </a:solidFill>
              </a:rPr>
              <a:t>t</a:t>
            </a:r>
            <a:r>
              <a:rPr lang="fr-FR" b="1" dirty="0" err="1" smtClean="0">
                <a:solidFill>
                  <a:srgbClr val="FF0000"/>
                </a:solidFill>
              </a:rPr>
              <a:t>hat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caused</a:t>
            </a:r>
            <a:r>
              <a:rPr lang="fr-FR" b="1" dirty="0" smtClean="0">
                <a:solidFill>
                  <a:srgbClr val="FF0000"/>
                </a:solidFill>
              </a:rPr>
              <a:t> 2mm </a:t>
            </a:r>
            <a:r>
              <a:rPr lang="fr-FR" b="1" dirty="0" err="1" smtClean="0">
                <a:solidFill>
                  <a:srgbClr val="FF0000"/>
                </a:solidFill>
              </a:rPr>
              <a:t>rapid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increase</a:t>
            </a:r>
            <a:r>
              <a:rPr lang="fr-FR" b="1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level</a:t>
            </a:r>
            <a:r>
              <a:rPr lang="fr-FR" b="1" dirty="0" smtClean="0">
                <a:solidFill>
                  <a:srgbClr val="FF0000"/>
                </a:solidFill>
              </a:rPr>
              <a:t> in CB  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8610600" y="5290207"/>
            <a:ext cx="357953" cy="57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7062995" y="4428038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7431442" y="3991816"/>
            <a:ext cx="120379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Discharges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7431442" y="4410395"/>
            <a:ext cx="394855" cy="2153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434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26134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Issues </a:t>
            </a:r>
            <a:r>
              <a:rPr lang="fr-FR" dirty="0" err="1" smtClean="0"/>
              <a:t>with</a:t>
            </a:r>
            <a:r>
              <a:rPr lang="fr-FR" dirty="0" smtClean="0"/>
              <a:t> CRP1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00" y="1628198"/>
            <a:ext cx="6598799" cy="439920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22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93964" y="2488970"/>
            <a:ext cx="495449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On Oct. 30</a:t>
            </a:r>
            <a:r>
              <a:rPr lang="fr-FR" sz="2400" baseline="30000" dirty="0" smtClean="0"/>
              <a:t>th</a:t>
            </a:r>
            <a:r>
              <a:rPr lang="fr-FR" sz="2400" dirty="0" smtClean="0"/>
              <a:t>, </a:t>
            </a:r>
            <a:r>
              <a:rPr lang="fr-FR" sz="2400" dirty="0" err="1" smtClean="0"/>
              <a:t>found</a:t>
            </a:r>
            <a:r>
              <a:rPr lang="fr-FR" sz="2400" dirty="0" smtClean="0"/>
              <a:t> 3 </a:t>
            </a:r>
            <a:r>
              <a:rPr lang="fr-FR" sz="2400" dirty="0" err="1" smtClean="0"/>
              <a:t>problematic</a:t>
            </a:r>
            <a:r>
              <a:rPr lang="fr-FR" sz="2400" dirty="0" smtClean="0"/>
              <a:t> 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</a:t>
            </a:r>
            <a:r>
              <a:rPr lang="fr-FR" sz="2400" dirty="0" err="1" smtClean="0"/>
              <a:t>LEMs</a:t>
            </a:r>
            <a:r>
              <a:rPr lang="fr-FR" sz="2400" dirty="0" smtClean="0"/>
              <a:t> (16,28,30) </a:t>
            </a:r>
            <a:r>
              <a:rPr lang="fr-FR" sz="2400" dirty="0" err="1" smtClean="0"/>
              <a:t>from</a:t>
            </a:r>
            <a:r>
              <a:rPr lang="fr-FR" sz="2400" dirty="0" smtClean="0"/>
              <a:t> 2 </a:t>
            </a:r>
            <a:r>
              <a:rPr lang="fr-FR" sz="2400" dirty="0" err="1" smtClean="0"/>
              <a:t>different</a:t>
            </a:r>
            <a:r>
              <a:rPr lang="fr-FR" sz="2400" dirty="0" smtClean="0"/>
              <a:t> HV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</a:t>
            </a:r>
            <a:r>
              <a:rPr lang="fr-FR" sz="2400" dirty="0" err="1" smtClean="0"/>
              <a:t>channels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/>
              <a:t> </a:t>
            </a:r>
            <a:r>
              <a:rPr lang="fr-FR" sz="2400" dirty="0" err="1" smtClean="0"/>
              <a:t>similar</a:t>
            </a:r>
            <a:r>
              <a:rPr lang="fr-FR" sz="2400" dirty="0" smtClean="0"/>
              <a:t> </a:t>
            </a:r>
            <a:r>
              <a:rPr lang="fr-FR" sz="2400" dirty="0" err="1" smtClean="0"/>
              <a:t>discharging</a:t>
            </a:r>
            <a:r>
              <a:rPr lang="fr-FR" sz="2400" dirty="0" smtClean="0"/>
              <a:t> 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</a:t>
            </a:r>
            <a:r>
              <a:rPr lang="fr-FR" sz="2400" dirty="0" err="1" smtClean="0"/>
              <a:t>behaviour</a:t>
            </a:r>
            <a:endParaRPr lang="fr-FR" sz="2400" dirty="0" smtClean="0"/>
          </a:p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err="1" smtClean="0"/>
              <a:t>Needed</a:t>
            </a:r>
            <a:r>
              <a:rPr lang="fr-FR" sz="2400" dirty="0" smtClean="0"/>
              <a:t> to </a:t>
            </a:r>
            <a:r>
              <a:rPr lang="fr-FR" sz="2400" dirty="0" err="1" smtClean="0"/>
              <a:t>lower</a:t>
            </a:r>
            <a:r>
              <a:rPr lang="fr-FR" sz="2400" dirty="0" smtClean="0"/>
              <a:t> </a:t>
            </a:r>
            <a:r>
              <a:rPr lang="fr-FR" sz="2400" dirty="0" err="1" smtClean="0"/>
              <a:t>their</a:t>
            </a:r>
            <a:r>
              <a:rPr lang="fr-FR" sz="2400" dirty="0" smtClean="0"/>
              <a:t> V</a:t>
            </a:r>
            <a:r>
              <a:rPr lang="fr-FR" sz="2400" baseline="-25000" dirty="0" smtClean="0"/>
              <a:t>BOT</a:t>
            </a:r>
            <a:r>
              <a:rPr lang="fr-FR" sz="2400" dirty="0" smtClean="0"/>
              <a:t> value to 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</a:t>
            </a:r>
            <a:r>
              <a:rPr lang="fr-FR" sz="2400" dirty="0" err="1" smtClean="0"/>
              <a:t>run</a:t>
            </a:r>
            <a:r>
              <a:rPr lang="fr-FR" sz="2400" dirty="0" smtClean="0"/>
              <a:t> in stable conditions</a:t>
            </a:r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7368222" y="5207490"/>
            <a:ext cx="3206840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</a:t>
            </a:r>
            <a:r>
              <a:rPr lang="fr-FR" b="1" baseline="-25000" dirty="0" smtClean="0">
                <a:solidFill>
                  <a:srgbClr val="FF0000"/>
                </a:solidFill>
              </a:rPr>
              <a:t>TOP</a:t>
            </a:r>
            <a:r>
              <a:rPr lang="fr-FR" b="1" dirty="0" smtClean="0">
                <a:solidFill>
                  <a:srgbClr val="FF0000"/>
                </a:solidFill>
              </a:rPr>
              <a:t> = 0.50kV and V</a:t>
            </a:r>
            <a:r>
              <a:rPr lang="fr-FR" b="1" baseline="-25000" dirty="0" smtClean="0">
                <a:solidFill>
                  <a:srgbClr val="FF0000"/>
                </a:solidFill>
              </a:rPr>
              <a:t>BOT</a:t>
            </a:r>
            <a:r>
              <a:rPr lang="fr-FR" b="1" dirty="0" smtClean="0">
                <a:solidFill>
                  <a:srgbClr val="FF0000"/>
                </a:solidFill>
              </a:rPr>
              <a:t> = 3.50kV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27" y="1902393"/>
            <a:ext cx="6035052" cy="40233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86475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Sparks, trips and </a:t>
            </a:r>
            <a:r>
              <a:rPr lang="fr-FR" dirty="0" err="1" smtClean="0"/>
              <a:t>continuous</a:t>
            </a:r>
            <a:r>
              <a:rPr lang="fr-FR" dirty="0" smtClean="0"/>
              <a:t> </a:t>
            </a:r>
            <a:r>
              <a:rPr lang="fr-FR" dirty="0" err="1" smtClean="0"/>
              <a:t>discharges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23</a:t>
            </a:fld>
            <a:endParaRPr lang="fr-FR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986"/>
          <a:stretch/>
        </p:blipFill>
        <p:spPr>
          <a:xfrm>
            <a:off x="1188742" y="1872000"/>
            <a:ext cx="3840488" cy="2196000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6" b="701"/>
          <a:stretch/>
        </p:blipFill>
        <p:spPr>
          <a:xfrm>
            <a:off x="1188742" y="4169771"/>
            <a:ext cx="3840488" cy="2196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00879" y="1817063"/>
            <a:ext cx="8755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1 </a:t>
            </a:r>
            <a:r>
              <a:rPr lang="fr-FR" b="1" dirty="0" err="1" smtClean="0"/>
              <a:t>spark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99108" y="3507778"/>
            <a:ext cx="297716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Recovery</a:t>
            </a:r>
            <a:r>
              <a:rPr lang="fr-FR" b="1" dirty="0" smtClean="0"/>
              <a:t> time &lt; PS TRIP time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09704" y="4169771"/>
            <a:ext cx="9650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2 </a:t>
            </a:r>
            <a:r>
              <a:rPr lang="fr-FR" b="1" dirty="0" err="1" smtClean="0"/>
              <a:t>sparks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27483" y="6045152"/>
            <a:ext cx="361675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Recovery</a:t>
            </a:r>
            <a:r>
              <a:rPr lang="fr-FR" b="1" dirty="0" smtClean="0"/>
              <a:t> time &gt; PS TRIP time (120s)</a:t>
            </a:r>
            <a:endParaRPr lang="fr-FR" b="1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4038601" y="5884697"/>
            <a:ext cx="286339" cy="78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854299" y="3151266"/>
            <a:ext cx="87652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No Trip</a:t>
            </a:r>
            <a:endParaRPr lang="fr-FR" b="1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3666451" y="3151266"/>
            <a:ext cx="143897" cy="1748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411559" y="5719440"/>
            <a:ext cx="1235342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2 </a:t>
            </a:r>
            <a:r>
              <a:rPr lang="fr-FR" b="1" dirty="0" err="1" smtClean="0"/>
              <a:t>Channels</a:t>
            </a:r>
            <a:r>
              <a:rPr lang="fr-FR" b="1" dirty="0" smtClean="0"/>
              <a:t> </a:t>
            </a:r>
          </a:p>
          <a:p>
            <a:r>
              <a:rPr lang="fr-FR" b="1" dirty="0"/>
              <a:t> </a:t>
            </a:r>
            <a:r>
              <a:rPr lang="fr-FR" b="1" dirty="0" smtClean="0"/>
              <a:t> </a:t>
            </a:r>
            <a:r>
              <a:rPr lang="fr-FR" b="1" dirty="0" err="1"/>
              <a:t>t</a:t>
            </a:r>
            <a:r>
              <a:rPr lang="fr-FR" b="1" dirty="0" err="1" smtClean="0"/>
              <a:t>ripped</a:t>
            </a:r>
            <a:endParaRPr lang="fr-FR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6499274" y="5177598"/>
            <a:ext cx="26918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Recovery</a:t>
            </a:r>
            <a:r>
              <a:rPr lang="fr-FR" b="1" dirty="0" smtClean="0"/>
              <a:t> time &gt; TRIP time</a:t>
            </a:r>
            <a:endParaRPr lang="fr-FR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5177165" y="2064282"/>
            <a:ext cx="25715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Continuously</a:t>
            </a:r>
            <a:r>
              <a:rPr lang="fr-FR" b="1" dirty="0" smtClean="0"/>
              <a:t> </a:t>
            </a:r>
            <a:r>
              <a:rPr lang="fr-FR" b="1" dirty="0" err="1" smtClean="0"/>
              <a:t>discharging</a:t>
            </a:r>
            <a:endParaRPr lang="fr-FR" b="1" dirty="0"/>
          </a:p>
        </p:txBody>
      </p:sp>
      <p:sp>
        <p:nvSpPr>
          <p:cNvPr id="27" name="Ellipse 26"/>
          <p:cNvSpPr/>
          <p:nvPr/>
        </p:nvSpPr>
        <p:spPr>
          <a:xfrm>
            <a:off x="9848548" y="4447864"/>
            <a:ext cx="1274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9310087" y="5099840"/>
            <a:ext cx="412260" cy="242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1169839" y="5083105"/>
            <a:ext cx="833241" cy="36933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fr-FR" b="1" dirty="0"/>
              <a:t>PS </a:t>
            </a:r>
            <a:r>
              <a:rPr lang="fr-FR" b="1" dirty="0" smtClean="0"/>
              <a:t>Trip</a:t>
            </a:r>
            <a:endParaRPr lang="fr-FR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10274262" y="2825359"/>
            <a:ext cx="179754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Can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detected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and </a:t>
            </a:r>
            <a:r>
              <a:rPr lang="fr-FR" b="1" dirty="0" err="1" smtClean="0"/>
              <a:t>stopped</a:t>
            </a:r>
            <a:r>
              <a:rPr lang="fr-FR" b="1" dirty="0" smtClean="0"/>
              <a:t> </a:t>
            </a:r>
          </a:p>
          <a:p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appropriate</a:t>
            </a:r>
            <a:endParaRPr lang="fr-FR" b="1" dirty="0" smtClean="0"/>
          </a:p>
          <a:p>
            <a:r>
              <a:rPr lang="fr-FR" b="1" dirty="0" smtClean="0"/>
              <a:t>SC monitoring </a:t>
            </a:r>
          </a:p>
          <a:p>
            <a:r>
              <a:rPr lang="fr-FR" b="1" dirty="0" smtClean="0"/>
              <a:t>program </a:t>
            </a:r>
            <a:endParaRPr lang="fr-FR" b="1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6419850" y="6045152"/>
            <a:ext cx="450532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8051637" y="6068795"/>
            <a:ext cx="124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8 minutes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572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06" y="1112915"/>
            <a:ext cx="11435787" cy="1295445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/>
              <a:t>Inspection of CRP1</a:t>
            </a:r>
            <a:r>
              <a:rPr lang="fr-FR" sz="2800" baseline="30000" dirty="0" smtClean="0"/>
              <a:t> </a:t>
            </a:r>
            <a:r>
              <a:rPr lang="fr-FR" sz="2800" dirty="0" err="1" smtClean="0"/>
              <a:t>after</a:t>
            </a:r>
            <a:r>
              <a:rPr lang="fr-FR" sz="2800" dirty="0" smtClean="0"/>
              <a:t> </a:t>
            </a:r>
            <a:r>
              <a:rPr lang="fr-FR" sz="2800" dirty="0" err="1" smtClean="0"/>
              <a:t>removal</a:t>
            </a:r>
            <a:r>
              <a:rPr lang="fr-FR" sz="2800" dirty="0" smtClean="0"/>
              <a:t> </a:t>
            </a:r>
            <a:r>
              <a:rPr lang="fr-FR" sz="2800" dirty="0" err="1" smtClean="0"/>
              <a:t>from</a:t>
            </a:r>
            <a:r>
              <a:rPr lang="fr-FR" sz="2800" dirty="0" smtClean="0"/>
              <a:t> the CB </a:t>
            </a:r>
            <a:r>
              <a:rPr lang="fr-FR" sz="2800" dirty="0" err="1" smtClean="0"/>
              <a:t>revealed</a:t>
            </a:r>
            <a:r>
              <a:rPr lang="fr-FR" sz="2800" dirty="0" smtClean="0"/>
              <a:t> </a:t>
            </a:r>
            <a:r>
              <a:rPr lang="fr-FR" sz="2800" dirty="0" err="1" smtClean="0"/>
              <a:t>dark</a:t>
            </a:r>
            <a:r>
              <a:rPr lang="fr-FR" sz="2800" dirty="0" smtClean="0"/>
              <a:t> spots on 4 </a:t>
            </a:r>
            <a:r>
              <a:rPr lang="fr-FR" sz="2800" dirty="0" err="1" smtClean="0"/>
              <a:t>LEMs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3" t="40176" r="23002" b="-180"/>
          <a:stretch/>
        </p:blipFill>
        <p:spPr>
          <a:xfrm>
            <a:off x="3878054" y="2302442"/>
            <a:ext cx="1944027" cy="19438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1" t="40177" r="20379" b="-181"/>
          <a:stretch/>
        </p:blipFill>
        <p:spPr>
          <a:xfrm>
            <a:off x="5953198" y="2302442"/>
            <a:ext cx="1944243" cy="19438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28484" y="3926215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LEM 16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39880" r="21500" b="117"/>
          <a:stretch/>
        </p:blipFill>
        <p:spPr>
          <a:xfrm>
            <a:off x="10103703" y="2302474"/>
            <a:ext cx="1944243" cy="19437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6828" r="45668" b="33172"/>
          <a:stretch/>
        </p:blipFill>
        <p:spPr>
          <a:xfrm rot="10800000">
            <a:off x="8028548" y="2302572"/>
            <a:ext cx="1944027" cy="1943682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331651" y="2417942"/>
            <a:ext cx="540000" cy="54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46572" y="2302442"/>
            <a:ext cx="350009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smtClean="0"/>
              <a:t>Points to a </a:t>
            </a:r>
            <a:r>
              <a:rPr lang="fr-FR" sz="2000" dirty="0" err="1" smtClean="0"/>
              <a:t>weaker</a:t>
            </a:r>
            <a:r>
              <a:rPr lang="fr-FR" sz="2000" dirty="0" smtClean="0"/>
              <a:t> </a:t>
            </a:r>
            <a:r>
              <a:rPr lang="fr-FR" sz="2000" dirty="0" err="1" smtClean="0"/>
              <a:t>regions</a:t>
            </a:r>
            <a:r>
              <a:rPr lang="fr-FR" sz="2000" dirty="0" smtClean="0"/>
              <a:t> of the</a:t>
            </a:r>
            <a:r>
              <a:rPr lang="fr-FR" sz="2000" dirty="0"/>
              <a:t> </a:t>
            </a:r>
            <a:r>
              <a:rPr lang="fr-FR" sz="2000" dirty="0" smtClean="0"/>
              <a:t>LEM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err="1" smtClean="0"/>
              <a:t>Detailed</a:t>
            </a:r>
            <a:r>
              <a:rPr lang="fr-FR" sz="2000" dirty="0" smtClean="0"/>
              <a:t> </a:t>
            </a:r>
            <a:r>
              <a:rPr lang="fr-FR" sz="2000" dirty="0" err="1" smtClean="0"/>
              <a:t>E-field</a:t>
            </a:r>
            <a:r>
              <a:rPr lang="fr-FR" sz="2000" dirty="0" smtClean="0"/>
              <a:t> </a:t>
            </a:r>
            <a:r>
              <a:rPr lang="fr-FR" sz="2000" dirty="0" err="1" smtClean="0"/>
              <a:t>calculations</a:t>
            </a:r>
            <a:r>
              <a:rPr lang="fr-FR" sz="2000" dirty="0" smtClean="0"/>
              <a:t> </a:t>
            </a:r>
            <a:r>
              <a:rPr lang="fr-FR" sz="2000" dirty="0" err="1" smtClean="0"/>
              <a:t>needed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r="8867"/>
          <a:stretch/>
        </p:blipFill>
        <p:spPr>
          <a:xfrm>
            <a:off x="5953441" y="4347013"/>
            <a:ext cx="1944000" cy="1944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r="8617"/>
          <a:stretch/>
        </p:blipFill>
        <p:spPr>
          <a:xfrm>
            <a:off x="10103947" y="4347013"/>
            <a:ext cx="1944000" cy="1944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7" r="1062"/>
          <a:stretch/>
        </p:blipFill>
        <p:spPr>
          <a:xfrm>
            <a:off x="8028575" y="4347013"/>
            <a:ext cx="1944000" cy="1944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43194" y="333892"/>
            <a:ext cx="41056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Issues </a:t>
            </a:r>
            <a:r>
              <a:rPr lang="fr-FR" sz="4400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with</a:t>
            </a:r>
            <a:r>
              <a:rPr lang="fr-FR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fr-FR" sz="44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CRP1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7193433" y="2404245"/>
            <a:ext cx="540000" cy="54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8876725" y="2357287"/>
            <a:ext cx="540000" cy="54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11507946" y="2382824"/>
            <a:ext cx="540000" cy="54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 r="1004"/>
          <a:stretch/>
        </p:blipFill>
        <p:spPr>
          <a:xfrm>
            <a:off x="3878054" y="4343365"/>
            <a:ext cx="1944000" cy="19440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46572" y="3852358"/>
            <a:ext cx="3500095" cy="24350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1900" dirty="0" err="1" smtClean="0"/>
              <a:t>Treated</a:t>
            </a:r>
            <a:r>
              <a:rPr lang="fr-FR" sz="1900" dirty="0" smtClean="0"/>
              <a:t> </a:t>
            </a:r>
            <a:r>
              <a:rPr lang="fr-FR" sz="1900" dirty="0" err="1" smtClean="0"/>
              <a:t>with</a:t>
            </a:r>
            <a:r>
              <a:rPr lang="fr-FR" sz="1900" dirty="0" smtClean="0"/>
              <a:t> potassium </a:t>
            </a:r>
          </a:p>
          <a:p>
            <a:r>
              <a:rPr lang="fr-FR" sz="1900" dirty="0" smtClean="0"/>
              <a:t>      permanganate @ CERN to </a:t>
            </a:r>
          </a:p>
          <a:p>
            <a:r>
              <a:rPr lang="fr-FR" sz="1900" dirty="0" smtClean="0"/>
              <a:t>      </a:t>
            </a:r>
            <a:r>
              <a:rPr lang="fr-FR" sz="1900" dirty="0" err="1" smtClean="0"/>
              <a:t>remove</a:t>
            </a:r>
            <a:r>
              <a:rPr lang="fr-FR" sz="1900" dirty="0" smtClean="0"/>
              <a:t> </a:t>
            </a:r>
            <a:r>
              <a:rPr lang="fr-FR" sz="1900" dirty="0" err="1" smtClean="0"/>
              <a:t>carbonized</a:t>
            </a:r>
            <a:r>
              <a:rPr lang="fr-FR" sz="1900" dirty="0" smtClean="0"/>
              <a:t> FR4 </a:t>
            </a:r>
            <a:r>
              <a:rPr lang="fr-FR" sz="1900" dirty="0" err="1" smtClean="0"/>
              <a:t>inside</a:t>
            </a:r>
            <a:endParaRPr lang="fr-FR" sz="1900" dirty="0" smtClean="0"/>
          </a:p>
          <a:p>
            <a:r>
              <a:rPr lang="fr-FR" sz="1900" dirty="0"/>
              <a:t> </a:t>
            </a:r>
            <a:r>
              <a:rPr lang="fr-FR" sz="1900" dirty="0" smtClean="0"/>
              <a:t>     </a:t>
            </a:r>
            <a:r>
              <a:rPr lang="fr-FR" sz="1900" dirty="0" err="1" smtClean="0"/>
              <a:t>holes</a:t>
            </a:r>
            <a:r>
              <a:rPr lang="fr-FR" sz="1900" dirty="0" smtClean="0"/>
              <a:t>. Copper surface</a:t>
            </a:r>
          </a:p>
          <a:p>
            <a:r>
              <a:rPr lang="fr-FR" sz="1900" dirty="0" smtClean="0"/>
              <a:t>      </a:t>
            </a:r>
            <a:r>
              <a:rPr lang="fr-FR" sz="1900" dirty="0" err="1" smtClean="0"/>
              <a:t>unaffected</a:t>
            </a:r>
            <a:r>
              <a:rPr lang="fr-FR" sz="19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1900" dirty="0" err="1" smtClean="0"/>
              <a:t>Cleaned</a:t>
            </a:r>
            <a:r>
              <a:rPr lang="fr-FR" sz="1900" dirty="0" smtClean="0"/>
              <a:t> at CEA/</a:t>
            </a:r>
            <a:r>
              <a:rPr lang="fr-FR" sz="1900" dirty="0" err="1" smtClean="0"/>
              <a:t>Irfu</a:t>
            </a:r>
            <a:r>
              <a:rPr lang="fr-FR" sz="1900" dirty="0" smtClean="0"/>
              <a:t> and </a:t>
            </a:r>
            <a:r>
              <a:rPr lang="fr-FR" sz="1900" dirty="0" err="1" smtClean="0"/>
              <a:t>tested</a:t>
            </a:r>
            <a:r>
              <a:rPr lang="fr-FR" sz="1900" dirty="0" smtClean="0"/>
              <a:t> up to 3.2kV @ 3.3 bar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1900" dirty="0" smtClean="0"/>
              <a:t>Back on CRP1 </a:t>
            </a:r>
            <a:endParaRPr lang="fr-FR" sz="1900" dirty="0"/>
          </a:p>
        </p:txBody>
      </p:sp>
      <p:sp>
        <p:nvSpPr>
          <p:cNvPr id="22" name="ZoneTexte 21"/>
          <p:cNvSpPr txBox="1"/>
          <p:nvPr/>
        </p:nvSpPr>
        <p:spPr>
          <a:xfrm>
            <a:off x="8028343" y="389841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LEM 30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925173" y="389841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LEM 28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0100624" y="3926215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LEM 14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8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1" y="1067836"/>
            <a:ext cx="7680975" cy="512065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496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CRP2 : V</a:t>
            </a:r>
            <a:r>
              <a:rPr lang="fr-FR" baseline="-25000" dirty="0" smtClean="0"/>
              <a:t>TOP</a:t>
            </a:r>
            <a:r>
              <a:rPr lang="fr-FR" dirty="0" smtClean="0"/>
              <a:t> = 0.50kV and V</a:t>
            </a:r>
            <a:r>
              <a:rPr lang="fr-FR" baseline="-25000" dirty="0" smtClean="0"/>
              <a:t>BOT</a:t>
            </a:r>
            <a:r>
              <a:rPr lang="fr-FR" dirty="0" smtClean="0"/>
              <a:t> = 3.55kV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D9652-E58C-42F4-930C-A4FD124308C5}" type="slidenum">
              <a:rPr lang="fr-FR" smtClean="0"/>
              <a:t>25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63" y="2974660"/>
            <a:ext cx="2741953" cy="205615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20378" y="1420524"/>
            <a:ext cx="3179525" cy="92333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LEM 5 </a:t>
            </a:r>
            <a:r>
              <a:rPr lang="fr-FR" b="1" dirty="0" err="1" smtClean="0"/>
              <a:t>continuously</a:t>
            </a:r>
            <a:r>
              <a:rPr lang="fr-FR" b="1" dirty="0" smtClean="0"/>
              <a:t> </a:t>
            </a:r>
            <a:r>
              <a:rPr lang="fr-FR" b="1" dirty="0" err="1" smtClean="0"/>
              <a:t>discharging</a:t>
            </a:r>
            <a:endParaRPr lang="fr-FR" b="1" dirty="0" smtClean="0"/>
          </a:p>
          <a:p>
            <a:r>
              <a:rPr lang="fr-FR" b="1" dirty="0"/>
              <a:t>f</a:t>
            </a:r>
            <a:r>
              <a:rPr lang="fr-FR" b="1" dirty="0" smtClean="0"/>
              <a:t>or </a:t>
            </a:r>
            <a:r>
              <a:rPr lang="fr-FR" b="1" dirty="0" err="1" smtClean="0"/>
              <a:t>several</a:t>
            </a:r>
            <a:r>
              <a:rPr lang="fr-FR" b="1" dirty="0" smtClean="0"/>
              <a:t> minutes </a:t>
            </a:r>
            <a:r>
              <a:rPr lang="fr-FR" b="1" dirty="0" err="1" smtClean="0"/>
              <a:t>before</a:t>
            </a:r>
            <a:r>
              <a:rPr lang="fr-FR" b="1" dirty="0" smtClean="0"/>
              <a:t> HV </a:t>
            </a:r>
          </a:p>
          <a:p>
            <a:r>
              <a:rPr lang="fr-FR" b="1" dirty="0" err="1" smtClean="0"/>
              <a:t>lowered</a:t>
            </a:r>
            <a:endParaRPr lang="fr-FR" b="1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7554191" y="1953491"/>
            <a:ext cx="520864" cy="498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9627191" y="3589320"/>
            <a:ext cx="540000" cy="54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439163" y="4661481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LEM 5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220378" y="5370416"/>
            <a:ext cx="3036409" cy="646331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LEM 5 of CRP2 to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replaced</a:t>
            </a:r>
            <a:r>
              <a:rPr lang="fr-FR" b="1" dirty="0" smtClean="0"/>
              <a:t> </a:t>
            </a:r>
          </a:p>
          <a:p>
            <a:r>
              <a:rPr lang="fr-FR" b="1" dirty="0" err="1" smtClean="0"/>
              <a:t>with</a:t>
            </a:r>
            <a:r>
              <a:rPr lang="fr-FR" b="1" dirty="0" smtClean="0"/>
              <a:t> a </a:t>
            </a:r>
            <a:r>
              <a:rPr lang="fr-FR" b="1" dirty="0" err="1" smtClean="0"/>
              <a:t>spare</a:t>
            </a:r>
            <a:r>
              <a:rPr lang="fr-FR" b="1" dirty="0" smtClean="0"/>
              <a:t> one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66489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03079"/>
            <a:ext cx="10515600" cy="1325563"/>
          </a:xfrm>
        </p:spPr>
        <p:txBody>
          <a:bodyPr/>
          <a:lstStyle/>
          <a:p>
            <a:pPr algn="ctr"/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9852" y="1528642"/>
            <a:ext cx="11512295" cy="479317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400" dirty="0" err="1" smtClean="0"/>
              <a:t>LEMs</a:t>
            </a:r>
            <a:r>
              <a:rPr lang="fr-FR" sz="2400" dirty="0" smtClean="0"/>
              <a:t> </a:t>
            </a:r>
            <a:r>
              <a:rPr lang="fr-FR" sz="2400" dirty="0" err="1" smtClean="0"/>
              <a:t>manufactured</a:t>
            </a:r>
            <a:r>
              <a:rPr lang="fr-FR" sz="2400" dirty="0" smtClean="0"/>
              <a:t> by ELTOS for </a:t>
            </a:r>
            <a:r>
              <a:rPr lang="fr-FR" sz="2400" dirty="0" err="1" smtClean="0"/>
              <a:t>ProtoDUNE</a:t>
            </a:r>
            <a:r>
              <a:rPr lang="fr-FR" sz="2400" dirty="0" smtClean="0"/>
              <a:t>-DP </a:t>
            </a:r>
            <a:r>
              <a:rPr lang="fr-FR" sz="2400" dirty="0" err="1" smtClean="0"/>
              <a:t>meet</a:t>
            </a:r>
            <a:r>
              <a:rPr lang="fr-FR" sz="2400" dirty="0" smtClean="0"/>
              <a:t> the </a:t>
            </a:r>
            <a:r>
              <a:rPr lang="fr-FR" sz="2400" dirty="0" err="1" smtClean="0"/>
              <a:t>required</a:t>
            </a:r>
            <a:r>
              <a:rPr lang="fr-FR" sz="2400" dirty="0" smtClean="0"/>
              <a:t> </a:t>
            </a:r>
            <a:r>
              <a:rPr lang="fr-FR" sz="2400" dirty="0" err="1" smtClean="0"/>
              <a:t>specifications</a:t>
            </a:r>
            <a:r>
              <a:rPr lang="fr-FR" sz="2400" dirty="0" smtClean="0"/>
              <a:t>. </a:t>
            </a:r>
            <a:r>
              <a:rPr lang="fr-FR" sz="2400" dirty="0" err="1" smtClean="0"/>
              <a:t>However</a:t>
            </a:r>
            <a:r>
              <a:rPr lang="fr-FR" sz="2400" dirty="0" smtClean="0"/>
              <a:t>, the production for 2 </a:t>
            </a:r>
            <a:r>
              <a:rPr lang="fr-FR" sz="2400" dirty="0" err="1" smtClean="0"/>
              <a:t>CRPs</a:t>
            </a:r>
            <a:r>
              <a:rPr lang="fr-FR" sz="2400" dirty="0" smtClean="0"/>
              <a:t> </a:t>
            </a:r>
            <a:r>
              <a:rPr lang="fr-FR" sz="2400" dirty="0" err="1" smtClean="0"/>
              <a:t>took</a:t>
            </a:r>
            <a:r>
              <a:rPr lang="fr-FR" sz="2400" dirty="0" smtClean="0"/>
              <a:t> longer </a:t>
            </a:r>
            <a:r>
              <a:rPr lang="fr-FR" sz="2400" dirty="0" err="1" smtClean="0"/>
              <a:t>than</a:t>
            </a:r>
            <a:r>
              <a:rPr lang="fr-FR" sz="2400" dirty="0" smtClean="0"/>
              <a:t> </a:t>
            </a:r>
            <a:r>
              <a:rPr lang="fr-FR" sz="2400" dirty="0" err="1" smtClean="0"/>
              <a:t>expected</a:t>
            </a:r>
            <a:r>
              <a:rPr lang="fr-FR" sz="2400" dirty="0" smtClean="0"/>
              <a:t> (×2) due to </a:t>
            </a:r>
            <a:r>
              <a:rPr lang="fr-FR" sz="2400" dirty="0" err="1" smtClean="0"/>
              <a:t>manufacturing</a:t>
            </a:r>
            <a:r>
              <a:rPr lang="fr-FR" sz="2400" dirty="0" smtClean="0"/>
              <a:t> </a:t>
            </a:r>
            <a:r>
              <a:rPr lang="fr-FR" sz="2400" dirty="0" err="1" smtClean="0"/>
              <a:t>delays</a:t>
            </a:r>
            <a:r>
              <a:rPr lang="fr-FR" sz="2400" dirty="0" smtClean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smtClean="0"/>
              <a:t>The </a:t>
            </a:r>
            <a:r>
              <a:rPr lang="fr-FR" sz="2400" dirty="0" err="1" smtClean="0"/>
              <a:t>two</a:t>
            </a:r>
            <a:r>
              <a:rPr lang="fr-FR" sz="2400" dirty="0" smtClean="0"/>
              <a:t> </a:t>
            </a:r>
            <a:r>
              <a:rPr lang="fr-FR" sz="2400" dirty="0" err="1" smtClean="0"/>
              <a:t>CRPs</a:t>
            </a:r>
            <a:r>
              <a:rPr lang="fr-FR" sz="2400" dirty="0" smtClean="0"/>
              <a:t> are </a:t>
            </a:r>
            <a:r>
              <a:rPr lang="fr-FR" sz="2400" dirty="0" err="1" smtClean="0"/>
              <a:t>now</a:t>
            </a:r>
            <a:r>
              <a:rPr lang="fr-FR" sz="2400" dirty="0" smtClean="0"/>
              <a:t> </a:t>
            </a:r>
            <a:r>
              <a:rPr lang="fr-FR" sz="2400" dirty="0" err="1" smtClean="0"/>
              <a:t>operational</a:t>
            </a:r>
            <a:r>
              <a:rPr lang="fr-FR" sz="2400" dirty="0" smtClean="0"/>
              <a:t> </a:t>
            </a:r>
            <a:r>
              <a:rPr lang="fr-FR" sz="2400" dirty="0" err="1" smtClean="0"/>
              <a:t>although</a:t>
            </a:r>
            <a:r>
              <a:rPr lang="fr-FR" sz="2400" dirty="0" smtClean="0"/>
              <a:t> </a:t>
            </a:r>
            <a:r>
              <a:rPr lang="fr-FR" sz="2400" dirty="0" err="1" smtClean="0"/>
              <a:t>some</a:t>
            </a:r>
            <a:r>
              <a:rPr lang="fr-FR" sz="2400" dirty="0" smtClean="0"/>
              <a:t> </a:t>
            </a:r>
            <a:r>
              <a:rPr lang="fr-FR" sz="2400" dirty="0" err="1" smtClean="0"/>
              <a:t>problems</a:t>
            </a:r>
            <a:r>
              <a:rPr lang="fr-FR" sz="2400" dirty="0" smtClean="0"/>
              <a:t> </a:t>
            </a:r>
            <a:r>
              <a:rPr lang="fr-FR" sz="2400" dirty="0" err="1" smtClean="0"/>
              <a:t>developped</a:t>
            </a:r>
            <a:r>
              <a:rPr lang="fr-FR" sz="2400" dirty="0" smtClean="0"/>
              <a:t> on a few </a:t>
            </a:r>
            <a:r>
              <a:rPr lang="fr-FR" sz="2400" dirty="0" err="1" smtClean="0"/>
              <a:t>LEMs</a:t>
            </a:r>
            <a:r>
              <a:rPr lang="fr-FR" sz="2400" dirty="0" smtClean="0"/>
              <a:t> (</a:t>
            </a:r>
            <a:r>
              <a:rPr lang="fr-FR" sz="2400" dirty="0" err="1" smtClean="0"/>
              <a:t>cured</a:t>
            </a:r>
            <a:r>
              <a:rPr lang="fr-FR" sz="2400" dirty="0" smtClean="0"/>
              <a:t> </a:t>
            </a:r>
            <a:r>
              <a:rPr lang="fr-FR" sz="2400" dirty="0" err="1" smtClean="0"/>
              <a:t>now</a:t>
            </a:r>
            <a:r>
              <a:rPr lang="fr-FR" sz="2400" dirty="0" smtClean="0"/>
              <a:t>) and </a:t>
            </a:r>
            <a:r>
              <a:rPr lang="fr-FR" sz="2400" dirty="0" err="1" smtClean="0"/>
              <a:t>some</a:t>
            </a:r>
            <a:r>
              <a:rPr lang="fr-FR" sz="2400" dirty="0" smtClean="0"/>
              <a:t> HV limitation </a:t>
            </a:r>
            <a:r>
              <a:rPr lang="fr-FR" sz="2400" dirty="0" err="1" smtClean="0"/>
              <a:t>observed</a:t>
            </a:r>
            <a:r>
              <a:rPr lang="fr-FR" sz="2400" dirty="0" smtClean="0"/>
              <a:t>. </a:t>
            </a:r>
            <a:r>
              <a:rPr lang="fr-FR" sz="2400" dirty="0"/>
              <a:t>N</a:t>
            </a:r>
            <a:r>
              <a:rPr lang="fr-FR" sz="2400" dirty="0" smtClean="0"/>
              <a:t>ominal effective gain of 20 </a:t>
            </a:r>
            <a:r>
              <a:rPr lang="fr-FR" sz="2400" dirty="0" err="1" smtClean="0"/>
              <a:t>before</a:t>
            </a:r>
            <a:r>
              <a:rPr lang="fr-FR" sz="2400" dirty="0" smtClean="0"/>
              <a:t> </a:t>
            </a:r>
            <a:r>
              <a:rPr lang="fr-FR" sz="2400" dirty="0" err="1" smtClean="0"/>
              <a:t>charging</a:t>
            </a:r>
            <a:r>
              <a:rPr lang="fr-FR" sz="2400" dirty="0" smtClean="0"/>
              <a:t> up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within</a:t>
            </a:r>
            <a:r>
              <a:rPr lang="fr-FR" sz="2400" dirty="0" smtClean="0"/>
              <a:t> range.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err="1"/>
              <a:t>N</a:t>
            </a:r>
            <a:r>
              <a:rPr lang="fr-FR" sz="2400" dirty="0" err="1" smtClean="0"/>
              <a:t>eed</a:t>
            </a:r>
            <a:r>
              <a:rPr lang="fr-FR" sz="2400" dirty="0" smtClean="0"/>
              <a:t> « intelligent » SC program to </a:t>
            </a:r>
            <a:r>
              <a:rPr lang="fr-FR" sz="2400" dirty="0" err="1" smtClean="0"/>
              <a:t>better</a:t>
            </a:r>
            <a:r>
              <a:rPr lang="fr-FR" sz="2400" dirty="0" smtClean="0"/>
              <a:t> </a:t>
            </a:r>
            <a:r>
              <a:rPr lang="fr-FR" sz="2400" dirty="0" err="1" smtClean="0"/>
              <a:t>protect</a:t>
            </a:r>
            <a:r>
              <a:rPr lang="fr-FR" sz="2400" dirty="0" smtClean="0"/>
              <a:t> LEM </a:t>
            </a:r>
            <a:r>
              <a:rPr lang="fr-FR" sz="2400" dirty="0" err="1" smtClean="0"/>
              <a:t>against</a:t>
            </a:r>
            <a:r>
              <a:rPr lang="fr-FR" sz="2400" dirty="0" smtClean="0"/>
              <a:t> multiple </a:t>
            </a:r>
            <a:r>
              <a:rPr lang="fr-FR" sz="2400" dirty="0" err="1" smtClean="0"/>
              <a:t>discharges</a:t>
            </a:r>
            <a:r>
              <a:rPr lang="fr-FR" sz="2400" dirty="0" smtClean="0"/>
              <a:t>. Question </a:t>
            </a:r>
            <a:r>
              <a:rPr lang="fr-FR" sz="2400" dirty="0" err="1" smtClean="0"/>
              <a:t>being</a:t>
            </a:r>
            <a:r>
              <a:rPr lang="fr-FR" sz="2400" dirty="0" smtClean="0"/>
              <a:t> </a:t>
            </a:r>
            <a:r>
              <a:rPr lang="fr-FR" sz="2400" dirty="0" err="1" smtClean="0"/>
              <a:t>addressed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CERN-EP-DT-DI for </a:t>
            </a:r>
            <a:r>
              <a:rPr lang="fr-FR" sz="2400" dirty="0" err="1" smtClean="0"/>
              <a:t>ProtoDUNE</a:t>
            </a:r>
            <a:r>
              <a:rPr lang="fr-FR" sz="2400" dirty="0" smtClean="0"/>
              <a:t>-DP.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err="1" smtClean="0"/>
              <a:t>Ready</a:t>
            </a:r>
            <a:r>
              <a:rPr lang="fr-FR" sz="2400" dirty="0" smtClean="0"/>
              <a:t> </a:t>
            </a:r>
            <a:r>
              <a:rPr lang="fr-FR" sz="2400" dirty="0" err="1" smtClean="0"/>
              <a:t>now</a:t>
            </a:r>
            <a:r>
              <a:rPr lang="fr-FR" sz="2400" dirty="0" smtClean="0"/>
              <a:t> to use </a:t>
            </a:r>
            <a:r>
              <a:rPr lang="fr-FR" sz="2400" dirty="0" err="1" smtClean="0"/>
              <a:t>CRPs</a:t>
            </a:r>
            <a:r>
              <a:rPr lang="fr-FR" sz="2400" dirty="0" smtClean="0"/>
              <a:t> in </a:t>
            </a:r>
            <a:r>
              <a:rPr lang="fr-FR" sz="2400" dirty="0" err="1" smtClean="0"/>
              <a:t>ProtoDUNE</a:t>
            </a:r>
            <a:r>
              <a:rPr lang="fr-FR" sz="2400" dirty="0" smtClean="0"/>
              <a:t>-DP and </a:t>
            </a:r>
            <a:r>
              <a:rPr lang="fr-FR" sz="2400" dirty="0" err="1" smtClean="0"/>
              <a:t>operate</a:t>
            </a:r>
            <a:r>
              <a:rPr lang="fr-FR" sz="2400" dirty="0" smtClean="0"/>
              <a:t> </a:t>
            </a:r>
            <a:r>
              <a:rPr lang="fr-FR" sz="2400" dirty="0" err="1" smtClean="0"/>
              <a:t>LEMs</a:t>
            </a:r>
            <a:r>
              <a:rPr lang="fr-FR" sz="2400" dirty="0" smtClean="0"/>
              <a:t> in real conditions (</a:t>
            </a:r>
            <a:r>
              <a:rPr lang="fr-FR" sz="2400" dirty="0" err="1" smtClean="0"/>
              <a:t>LAr</a:t>
            </a:r>
            <a:r>
              <a:rPr lang="fr-FR" sz="2400" dirty="0" smtClean="0"/>
              <a:t> </a:t>
            </a:r>
            <a:r>
              <a:rPr lang="fr-FR" sz="2400" dirty="0" err="1" smtClean="0"/>
              <a:t>purity</a:t>
            </a:r>
            <a:r>
              <a:rPr lang="fr-FR" sz="2400" dirty="0" smtClean="0"/>
              <a:t> and stable </a:t>
            </a:r>
            <a:r>
              <a:rPr lang="fr-FR" sz="2400" dirty="0" err="1" smtClean="0"/>
              <a:t>thermodynamic</a:t>
            </a:r>
            <a:r>
              <a:rPr lang="fr-FR" sz="2400" dirty="0" smtClean="0"/>
              <a:t> conditions, drift </a:t>
            </a:r>
            <a:r>
              <a:rPr lang="fr-FR" sz="2400" dirty="0" err="1" smtClean="0"/>
              <a:t>region</a:t>
            </a:r>
            <a:r>
              <a:rPr lang="fr-FR" sz="2400" dirty="0" smtClean="0"/>
              <a:t>) to </a:t>
            </a:r>
            <a:r>
              <a:rPr lang="fr-FR" sz="2400" dirty="0" err="1" smtClean="0"/>
              <a:t>assess</a:t>
            </a:r>
            <a:r>
              <a:rPr lang="fr-FR" sz="2400" dirty="0" smtClean="0"/>
              <a:t> performance of a large </a:t>
            </a:r>
            <a:r>
              <a:rPr lang="fr-FR" sz="2400" dirty="0" err="1" smtClean="0"/>
              <a:t>scale</a:t>
            </a:r>
            <a:r>
              <a:rPr lang="fr-FR" sz="2400" dirty="0" smtClean="0"/>
              <a:t> </a:t>
            </a:r>
            <a:r>
              <a:rPr lang="fr-FR" sz="2400" dirty="0" err="1" smtClean="0"/>
              <a:t>DLAr</a:t>
            </a:r>
            <a:r>
              <a:rPr lang="fr-FR" sz="2400" dirty="0" smtClean="0"/>
              <a:t> TPC.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err="1" smtClean="0"/>
              <a:t>Understanding</a:t>
            </a:r>
            <a:r>
              <a:rPr lang="fr-FR" sz="2400" dirty="0" smtClean="0"/>
              <a:t>/</a:t>
            </a:r>
            <a:r>
              <a:rPr lang="fr-FR" sz="2400" dirty="0" err="1" smtClean="0"/>
              <a:t>improvement</a:t>
            </a:r>
            <a:r>
              <a:rPr lang="fr-FR" sz="2400" dirty="0" smtClean="0"/>
              <a:t> of LEM performance &amp; design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addressed</a:t>
            </a:r>
            <a:r>
              <a:rPr lang="fr-FR" sz="2400" dirty="0" smtClean="0"/>
              <a:t> </a:t>
            </a:r>
            <a:r>
              <a:rPr lang="fr-FR" sz="2400" dirty="0" err="1" smtClean="0"/>
              <a:t>concurrently</a:t>
            </a:r>
            <a:r>
              <a:rPr lang="fr-FR" sz="2400" dirty="0" smtClean="0"/>
              <a:t>.   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6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16" y="4306210"/>
            <a:ext cx="2719915" cy="2016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87" y="4291151"/>
            <a:ext cx="2719915" cy="2016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135" y="2236858"/>
            <a:ext cx="2719313" cy="2016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709" y="4291151"/>
            <a:ext cx="2709937" cy="2016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t="26820" b="1818"/>
          <a:stretch/>
        </p:blipFill>
        <p:spPr>
          <a:xfrm>
            <a:off x="9669037" y="2220486"/>
            <a:ext cx="2139071" cy="2016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725" y="2216537"/>
            <a:ext cx="2719915" cy="2016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44" y="4291151"/>
            <a:ext cx="2019416" cy="2016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42385" y="546607"/>
            <a:ext cx="37980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latin typeface="+mj-lt"/>
              </a:rPr>
              <a:t>LEM production</a:t>
            </a:r>
            <a:endParaRPr lang="fr-FR" sz="4400" dirty="0"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742405" y="3779723"/>
            <a:ext cx="185326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i="1" dirty="0" err="1" smtClean="0"/>
              <a:t>Cleaning</a:t>
            </a:r>
            <a:r>
              <a:rPr lang="fr-FR" b="1" i="1" dirty="0" smtClean="0"/>
              <a:t> + </a:t>
            </a:r>
            <a:r>
              <a:rPr lang="fr-FR" b="1" i="1" dirty="0" err="1" smtClean="0"/>
              <a:t>drying</a:t>
            </a:r>
            <a:endParaRPr lang="fr-FR" b="1" i="1" dirty="0" smtClean="0"/>
          </a:p>
          <a:p>
            <a:r>
              <a:rPr lang="fr-FR" b="1" i="1" dirty="0" smtClean="0"/>
              <a:t>+ </a:t>
            </a:r>
            <a:r>
              <a:rPr lang="fr-FR" b="1" i="1" dirty="0" err="1" smtClean="0"/>
              <a:t>polymerization</a:t>
            </a:r>
            <a:endParaRPr lang="fr-FR" b="1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3829924" y="3827934"/>
            <a:ext cx="26908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 err="1" smtClean="0"/>
              <a:t>Soldering</a:t>
            </a:r>
            <a:r>
              <a:rPr lang="fr-FR" b="1" i="1" dirty="0" smtClean="0"/>
              <a:t> HV pins + </a:t>
            </a:r>
          </a:p>
          <a:p>
            <a:pPr algn="ctr"/>
            <a:r>
              <a:rPr lang="fr-FR" b="1" i="1" dirty="0" err="1"/>
              <a:t>g</a:t>
            </a:r>
            <a:r>
              <a:rPr lang="fr-FR" b="1" i="1" dirty="0" err="1" smtClean="0"/>
              <a:t>lueing</a:t>
            </a:r>
            <a:r>
              <a:rPr lang="fr-FR" b="1" i="1" dirty="0" smtClean="0"/>
              <a:t> MACOR </a:t>
            </a:r>
            <a:r>
              <a:rPr lang="fr-FR" b="1" i="1" dirty="0" err="1" smtClean="0"/>
              <a:t>insulation</a:t>
            </a:r>
            <a:endParaRPr lang="fr-FR" b="1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295099" y="1657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966367" y="2281780"/>
            <a:ext cx="16442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i="1" dirty="0" err="1" smtClean="0"/>
              <a:t>Ultrasonic</a:t>
            </a:r>
            <a:r>
              <a:rPr lang="fr-FR" b="1" i="1" dirty="0" smtClean="0"/>
              <a:t> bath</a:t>
            </a:r>
            <a:endParaRPr lang="fr-FR" b="1" i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379" y="2216537"/>
            <a:ext cx="2688001" cy="2016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1034" y="3804402"/>
            <a:ext cx="129234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 smtClean="0"/>
              <a:t>LEM Survey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41-09B8-4755-B3FD-E3A79B282EA7}" type="slidenum">
              <a:rPr lang="fr-FR" smtClean="0"/>
              <a:t>3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787101" y="217496"/>
            <a:ext cx="6021007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800" dirty="0" smtClean="0"/>
              <a:t>LEM </a:t>
            </a:r>
            <a:r>
              <a:rPr lang="fr-FR" sz="2800" dirty="0" err="1" smtClean="0"/>
              <a:t>manufacturing</a:t>
            </a:r>
            <a:r>
              <a:rPr lang="fr-FR" sz="2800" dirty="0" smtClean="0"/>
              <a:t> by ELTOS (</a:t>
            </a:r>
            <a:r>
              <a:rPr lang="fr-FR" sz="2800" dirty="0" err="1" smtClean="0"/>
              <a:t>Italy</a:t>
            </a:r>
            <a:r>
              <a:rPr lang="fr-FR" sz="28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800" dirty="0" err="1" smtClean="0"/>
              <a:t>Characterization</a:t>
            </a:r>
            <a:r>
              <a:rPr lang="fr-FR" sz="2800" dirty="0" smtClean="0"/>
              <a:t> and tests @ CEA/</a:t>
            </a:r>
            <a:r>
              <a:rPr lang="fr-FR" sz="2800" dirty="0" err="1" smtClean="0"/>
              <a:t>Irfu</a:t>
            </a:r>
            <a:endParaRPr lang="fr-FR" sz="28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800" dirty="0" smtClean="0"/>
              <a:t>74 </a:t>
            </a:r>
            <a:r>
              <a:rPr lang="fr-FR" sz="2800" dirty="0" err="1" smtClean="0"/>
              <a:t>LEMs</a:t>
            </a:r>
            <a:r>
              <a:rPr lang="fr-FR" sz="2800" dirty="0" smtClean="0"/>
              <a:t> </a:t>
            </a:r>
            <a:r>
              <a:rPr lang="fr-FR" sz="2800" dirty="0" err="1" smtClean="0"/>
              <a:t>produced</a:t>
            </a:r>
            <a:r>
              <a:rPr lang="fr-FR" sz="2800" dirty="0" smtClean="0"/>
              <a:t> and </a:t>
            </a:r>
            <a:r>
              <a:rPr lang="fr-FR" sz="2800" dirty="0" err="1" smtClean="0"/>
              <a:t>tested</a:t>
            </a:r>
            <a:r>
              <a:rPr lang="fr-FR" sz="2800" dirty="0" smtClean="0"/>
              <a:t> for 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CRP1 &amp; CRP2  (Jan. – Oct./2018)</a:t>
            </a:r>
          </a:p>
        </p:txBody>
      </p:sp>
    </p:spTree>
    <p:extLst>
      <p:ext uri="{BB962C8B-B14F-4D97-AF65-F5344CB8AC3E}">
        <p14:creationId xmlns:p14="http://schemas.microsoft.com/office/powerpoint/2010/main" val="28987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66673" y="4189809"/>
            <a:ext cx="3808225" cy="201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9" y="1426939"/>
            <a:ext cx="3934090" cy="391214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43421" y="348665"/>
            <a:ext cx="9705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4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LEM HV Tests in a High Pressure </a:t>
            </a:r>
            <a:r>
              <a:rPr lang="fr-FR" sz="4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Chamber</a:t>
            </a:r>
            <a:r>
              <a:rPr kumimoji="0" lang="fr-FR" sz="4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kumimoji="0" lang="fr-FR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4287336" y="4274163"/>
            <a:ext cx="3919238" cy="1935306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900" dirty="0">
                <a:solidFill>
                  <a:srgbClr val="002060"/>
                </a:solidFill>
              </a:rPr>
              <a:t>A</a:t>
            </a:r>
            <a:r>
              <a:rPr lang="fr-FR" sz="1900" dirty="0" smtClean="0">
                <a:solidFill>
                  <a:srgbClr val="002060"/>
                </a:solidFill>
              </a:rPr>
              <a:t>mplification gain </a:t>
            </a:r>
            <a:r>
              <a:rPr lang="fr-FR" sz="1900" dirty="0" err="1" smtClean="0">
                <a:solidFill>
                  <a:srgbClr val="002060"/>
                </a:solidFill>
              </a:rPr>
              <a:t>inside</a:t>
            </a:r>
            <a:r>
              <a:rPr lang="fr-FR" sz="1900" dirty="0" smtClean="0">
                <a:solidFill>
                  <a:srgbClr val="002060"/>
                </a:solidFill>
              </a:rPr>
              <a:t> the LEM </a:t>
            </a:r>
            <a:r>
              <a:rPr lang="fr-FR" sz="1900" dirty="0" err="1" smtClean="0">
                <a:solidFill>
                  <a:srgbClr val="002060"/>
                </a:solidFill>
              </a:rPr>
              <a:t>depends</a:t>
            </a:r>
            <a:r>
              <a:rPr lang="fr-FR" sz="1900" dirty="0" smtClean="0">
                <a:solidFill>
                  <a:srgbClr val="002060"/>
                </a:solidFill>
              </a:rPr>
              <a:t> on </a:t>
            </a:r>
            <a:r>
              <a:rPr lang="fr-FR" sz="1900" dirty="0" err="1" smtClean="0">
                <a:solidFill>
                  <a:srgbClr val="002060"/>
                </a:solidFill>
              </a:rPr>
              <a:t>gas</a:t>
            </a:r>
            <a:r>
              <a:rPr lang="fr-FR" sz="1900" dirty="0" smtClean="0">
                <a:solidFill>
                  <a:srgbClr val="002060"/>
                </a:solidFill>
              </a:rPr>
              <a:t> </a:t>
            </a:r>
            <a:r>
              <a:rPr lang="fr-FR" sz="1900" dirty="0" err="1" smtClean="0">
                <a:solidFill>
                  <a:srgbClr val="002060"/>
                </a:solidFill>
              </a:rPr>
              <a:t>density</a:t>
            </a:r>
            <a:r>
              <a:rPr lang="fr-FR" sz="1900" dirty="0" smtClean="0">
                <a:solidFill>
                  <a:srgbClr val="002060"/>
                </a:solidFill>
              </a:rPr>
              <a:t> </a:t>
            </a:r>
            <a:r>
              <a:rPr lang="fr-FR" sz="1900" dirty="0" smtClean="0">
                <a:solidFill>
                  <a:srgbClr val="002060"/>
                </a:solidFill>
                <a:sym typeface="Symbol" panose="05050102010706020507" pitchFamily="18" charset="2"/>
              </a:rPr>
              <a:t> </a:t>
            </a:r>
            <a:r>
              <a:rPr lang="fr-FR" sz="1900" dirty="0" smtClean="0">
                <a:solidFill>
                  <a:srgbClr val="002060"/>
                </a:solidFill>
              </a:rPr>
              <a:t>or P/T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 smtClean="0">
                <a:sym typeface="Symbol" panose="05050102010706020507" pitchFamily="18" charset="2"/>
              </a:rPr>
              <a:t>       </a:t>
            </a:r>
            <a:r>
              <a:rPr lang="fr-FR" sz="20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G</a:t>
            </a:r>
            <a:r>
              <a:rPr lang="fr-FR" sz="2000" baseline="-250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eff</a:t>
            </a:r>
            <a:r>
              <a:rPr lang="fr-FR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 = </a:t>
            </a:r>
            <a:r>
              <a:rPr lang="fr-FR" sz="20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Ce</a:t>
            </a:r>
            <a:r>
              <a:rPr lang="fr-FR" sz="2000" baseline="300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d</a:t>
            </a:r>
            <a:r>
              <a:rPr lang="fr-FR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  </a:t>
            </a:r>
            <a:r>
              <a:rPr lang="fr-FR" sz="20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  </a:t>
            </a:r>
            <a:r>
              <a:rPr lang="fr-FR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 = </a:t>
            </a:r>
            <a:r>
              <a:rPr lang="fr-FR" sz="20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Ae</a:t>
            </a:r>
            <a:r>
              <a:rPr lang="fr-FR" sz="2000" baseline="300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-B</a:t>
            </a:r>
            <a:r>
              <a:rPr lang="fr-FR" sz="2000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/E</a:t>
            </a:r>
            <a:r>
              <a:rPr lang="fr-FR" sz="2000" dirty="0" smtClean="0">
                <a:sym typeface="Symbol" panose="05050102010706020507" pitchFamily="18" charset="2"/>
              </a:rPr>
              <a:t>                    </a:t>
            </a:r>
            <a:endParaRPr lang="fr-FR" sz="2000" baseline="30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 err="1" smtClean="0">
                <a:solidFill>
                  <a:srgbClr val="002060"/>
                </a:solidFill>
              </a:rPr>
              <a:t>GAr</a:t>
            </a:r>
            <a:r>
              <a:rPr lang="fr-FR" sz="1800" dirty="0" smtClean="0">
                <a:solidFill>
                  <a:srgbClr val="002060"/>
                </a:solidFill>
              </a:rPr>
              <a:t> @ 88°K and </a:t>
            </a:r>
            <a:r>
              <a:rPr lang="fr-FR" sz="1800" dirty="0" smtClean="0">
                <a:solidFill>
                  <a:srgbClr val="002060"/>
                </a:solidFill>
                <a:sym typeface="Symbol" panose="05050102010706020507" pitchFamily="18" charset="2"/>
              </a:rPr>
              <a:t></a:t>
            </a:r>
            <a:r>
              <a:rPr lang="fr-FR" sz="1800" dirty="0" smtClean="0">
                <a:solidFill>
                  <a:srgbClr val="002060"/>
                </a:solidFill>
              </a:rPr>
              <a:t>1 bar  </a:t>
            </a:r>
            <a:r>
              <a:rPr lang="fr-FR" sz="1800" dirty="0" smtClean="0">
                <a:solidFill>
                  <a:srgbClr val="002060"/>
                </a:solidFill>
                <a:sym typeface="Symbol" panose="05050102010706020507" pitchFamily="18" charset="2"/>
              </a:rPr>
              <a:t>  T = 20°C and P 3.3bar.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01" y="1444337"/>
            <a:ext cx="3457349" cy="25974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548149" y="1462024"/>
            <a:ext cx="216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FF00"/>
                </a:solidFill>
              </a:rPr>
              <a:t>Stack</a:t>
            </a:r>
            <a:r>
              <a:rPr lang="fr-FR" sz="2400" b="1" dirty="0" smtClean="0">
                <a:solidFill>
                  <a:srgbClr val="FFFF00"/>
                </a:solidFill>
              </a:rPr>
              <a:t> of 6 </a:t>
            </a:r>
            <a:r>
              <a:rPr lang="fr-FR" sz="2400" b="1" dirty="0" err="1" smtClean="0">
                <a:solidFill>
                  <a:srgbClr val="FFFF00"/>
                </a:solidFill>
              </a:rPr>
              <a:t>LEMs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595" y="1444337"/>
            <a:ext cx="1960643" cy="259712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737" y="1444456"/>
            <a:ext cx="2088671" cy="26007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96653" y="2040002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b="1" dirty="0" smtClean="0">
                <a:solidFill>
                  <a:srgbClr val="FFFF00"/>
                </a:solidFill>
              </a:rPr>
              <a:t>LEM + ANODE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40349" y="1943499"/>
            <a:ext cx="1101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srgbClr val="FFFF00"/>
                </a:solidFill>
              </a:rPr>
              <a:t>CATHODE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0543484" y="2530813"/>
            <a:ext cx="1186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>
                <a:solidFill>
                  <a:srgbClr val="FFFF00"/>
                </a:solidFill>
                <a:latin typeface="Calibri" panose="020F0502020204030204"/>
                <a:sym typeface="Symbol" panose="05050102010706020507" pitchFamily="18" charset="2"/>
              </a:rPr>
              <a:t>c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ollimated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 s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ource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41-09B8-4755-B3FD-E3A79B282EA7}" type="slidenum">
              <a:rPr lang="fr-FR" smtClean="0"/>
              <a:t>4</a:t>
            </a:fld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05" y="4103545"/>
            <a:ext cx="3802380" cy="21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12155" y="245502"/>
            <a:ext cx="6567687" cy="1113078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LEM Design for </a:t>
            </a:r>
            <a:r>
              <a:rPr lang="fr-FR" dirty="0" err="1" smtClean="0"/>
              <a:t>ProtoDUNE</a:t>
            </a:r>
            <a:r>
              <a:rPr lang="fr-FR" dirty="0" smtClean="0"/>
              <a:t>-DP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6650" y="1938573"/>
            <a:ext cx="4937760" cy="37033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90062" y="1994434"/>
            <a:ext cx="4937760" cy="370332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27883" y="1306889"/>
            <a:ext cx="4178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CFR-34 – 311 prototype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533399" y="1409659"/>
            <a:ext cx="2661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CFR-35 – NP02</a:t>
            </a:r>
            <a:endParaRPr lang="fr-FR" sz="3200" b="1" dirty="0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4327916" y="3358857"/>
            <a:ext cx="452923" cy="10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11223420" y="3262361"/>
            <a:ext cx="474694" cy="10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0405773" y="3492151"/>
            <a:ext cx="1292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5</a:t>
            </a:r>
            <a:r>
              <a:rPr lang="fr-FR" sz="2000" b="1" dirty="0" smtClean="0">
                <a:solidFill>
                  <a:srgbClr val="FF0000"/>
                </a:solidFill>
              </a:rPr>
              <a:t> + 10 mm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clearance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52516" y="3427068"/>
            <a:ext cx="1280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2</a:t>
            </a:r>
            <a:r>
              <a:rPr lang="fr-FR" sz="2000" b="1" dirty="0" smtClean="0">
                <a:solidFill>
                  <a:srgbClr val="FF0000"/>
                </a:solidFill>
              </a:rPr>
              <a:t> + 2 mm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clearance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10194705" y="3262361"/>
            <a:ext cx="452923" cy="10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4925830" y="3358857"/>
            <a:ext cx="474694" cy="10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657733" y="5714006"/>
            <a:ext cx="8876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 smtClean="0"/>
              <a:t>Not </a:t>
            </a:r>
            <a:r>
              <a:rPr lang="fr-FR" sz="3200" i="1" dirty="0" err="1" smtClean="0"/>
              <a:t>necessarily</a:t>
            </a:r>
            <a:r>
              <a:rPr lang="fr-FR" sz="3200" i="1" dirty="0" smtClean="0"/>
              <a:t> the final design for a 10kt detector!</a:t>
            </a:r>
            <a:endParaRPr lang="fr-FR" sz="3200" i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12" y="4067943"/>
            <a:ext cx="2194750" cy="164606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625" y="4107106"/>
            <a:ext cx="2194750" cy="1646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99163" y="5172541"/>
            <a:ext cx="18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b="1" kern="0" dirty="0">
                <a:solidFill>
                  <a:srgbClr val="FF0000"/>
                </a:solidFill>
                <a:sym typeface="Symbol" panose="05050102010706020507" pitchFamily="18" charset="2"/>
              </a:rPr>
              <a:t> 86% active area</a:t>
            </a:r>
            <a:endParaRPr lang="fr-FR" b="1" kern="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30998" y="5116681"/>
            <a:ext cx="18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b="1" kern="0" dirty="0">
                <a:solidFill>
                  <a:srgbClr val="FF0000"/>
                </a:solidFill>
                <a:sym typeface="Symbol" panose="05050102010706020507" pitchFamily="18" charset="2"/>
              </a:rPr>
              <a:t> 96% active area</a:t>
            </a:r>
            <a:endParaRPr lang="fr-FR" b="1" kern="0" dirty="0">
              <a:solidFill>
                <a:srgbClr val="FF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41-09B8-4755-B3FD-E3A79B282EA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6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4244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LEM HV Tests in Ar @ 3.3 bar</a:t>
            </a:r>
            <a:endParaRPr lang="fr-FR" dirty="0"/>
          </a:p>
        </p:txBody>
      </p:sp>
      <p:pic>
        <p:nvPicPr>
          <p:cNvPr id="7" name="Espace réservé du contenu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82" y="1816200"/>
            <a:ext cx="5734400" cy="322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17882" y="1877862"/>
            <a:ext cx="398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400" b="1" dirty="0">
                <a:solidFill>
                  <a:srgbClr val="FFFF00"/>
                </a:solidFill>
                <a:sym typeface="Symbol" panose="05050102010706020507" pitchFamily="18" charset="2"/>
              </a:rPr>
              <a:t>V</a:t>
            </a:r>
            <a:r>
              <a:rPr lang="fr-FR" sz="2400" b="1" baseline="-25000" dirty="0">
                <a:solidFill>
                  <a:srgbClr val="FFFF00"/>
                </a:solidFill>
                <a:sym typeface="Symbol" panose="05050102010706020507" pitchFamily="18" charset="2"/>
              </a:rPr>
              <a:t>LEM</a:t>
            </a:r>
            <a:r>
              <a:rPr lang="fr-FR" sz="2400" b="1" dirty="0">
                <a:solidFill>
                  <a:srgbClr val="FFFF00"/>
                </a:solidFill>
                <a:sym typeface="Symbol" panose="05050102010706020507" pitchFamily="18" charset="2"/>
              </a:rPr>
              <a:t> = 3.5 kV in Ar @ 3.3 bar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53" y="1832284"/>
            <a:ext cx="5673688" cy="31934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0" y="5041800"/>
            <a:ext cx="57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     </a:t>
            </a:r>
            <a:r>
              <a:rPr lang="fr-FR" sz="2400" b="1" dirty="0" smtClean="0"/>
              <a:t>- gain  </a:t>
            </a:r>
            <a:r>
              <a:rPr lang="fr-FR" sz="2400" b="1" dirty="0"/>
              <a:t>&gt; 100 in </a:t>
            </a:r>
            <a:r>
              <a:rPr lang="fr-FR" sz="2400" b="1" dirty="0" err="1" smtClean="0"/>
              <a:t>DLAr</a:t>
            </a:r>
            <a:r>
              <a:rPr lang="fr-FR" sz="2400" b="1" dirty="0" smtClean="0"/>
              <a:t> (</a:t>
            </a:r>
            <a:r>
              <a:rPr lang="fr-FR" sz="2400" b="1" dirty="0" err="1" smtClean="0"/>
              <a:t>before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charging</a:t>
            </a:r>
            <a:r>
              <a:rPr lang="fr-FR" sz="2400" b="1" dirty="0" smtClean="0"/>
              <a:t> up)</a:t>
            </a:r>
            <a:endParaRPr lang="fr-FR" sz="2400" b="1" dirty="0"/>
          </a:p>
          <a:p>
            <a:r>
              <a:rPr lang="fr-FR" sz="2400" b="1" dirty="0"/>
              <a:t>     - n</a:t>
            </a:r>
            <a:r>
              <a:rPr lang="fr-FR" sz="2400" b="1" dirty="0" smtClean="0"/>
              <a:t>o PS trip </a:t>
            </a:r>
            <a:r>
              <a:rPr lang="fr-FR" sz="2400" b="1" dirty="0"/>
              <a:t>for &gt; 40h</a:t>
            </a:r>
          </a:p>
          <a:p>
            <a:r>
              <a:rPr lang="fr-FR" sz="2400" b="1" dirty="0"/>
              <a:t>     - </a:t>
            </a:r>
            <a:r>
              <a:rPr lang="fr-FR" sz="2400" b="1" dirty="0" err="1"/>
              <a:t>s</a:t>
            </a:r>
            <a:r>
              <a:rPr lang="fr-FR" sz="2400" b="1" dirty="0" err="1" smtClean="0"/>
              <a:t>park</a:t>
            </a:r>
            <a:r>
              <a:rPr lang="fr-FR" sz="2400" b="1" dirty="0" smtClean="0"/>
              <a:t> </a:t>
            </a:r>
            <a:r>
              <a:rPr lang="fr-FR" sz="2400" b="1" dirty="0"/>
              <a:t>rate : </a:t>
            </a:r>
            <a:r>
              <a:rPr lang="fr-FR" sz="2400" b="1" dirty="0" smtClean="0">
                <a:sym typeface="Symbol" panose="05050102010706020507" pitchFamily="18" charset="2"/>
              </a:rPr>
              <a:t>3/h</a:t>
            </a:r>
            <a:r>
              <a:rPr lang="fr-FR" sz="2400" b="1" dirty="0" smtClean="0"/>
              <a:t> 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907516" y="1329279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CFR-35 </a:t>
            </a:r>
            <a:r>
              <a:rPr lang="fr-FR" sz="2800" b="1" dirty="0">
                <a:solidFill>
                  <a:srgbClr val="FF0000"/>
                </a:solidFill>
              </a:rPr>
              <a:t>–</a:t>
            </a:r>
            <a:r>
              <a:rPr lang="fr-FR" sz="2800" b="1" dirty="0" smtClean="0">
                <a:solidFill>
                  <a:srgbClr val="FF0000"/>
                </a:solidFill>
              </a:rPr>
              <a:t> NP02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77690" y="1331099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CFR-34 – 311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826" y="5226465"/>
            <a:ext cx="53143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 - </a:t>
            </a:r>
            <a:r>
              <a:rPr lang="fr-FR" sz="2400" b="1" dirty="0" err="1" smtClean="0"/>
              <a:t>spark</a:t>
            </a:r>
            <a:r>
              <a:rPr lang="fr-FR" sz="2400" b="1" dirty="0" smtClean="0"/>
              <a:t> rate : </a:t>
            </a:r>
            <a:r>
              <a:rPr lang="fr-FR" sz="2400" b="1" dirty="0" smtClean="0">
                <a:sym typeface="Symbol" panose="05050102010706020507" pitchFamily="18" charset="2"/>
              </a:rPr>
              <a:t></a:t>
            </a:r>
            <a:r>
              <a:rPr lang="fr-FR" sz="2400" b="1" dirty="0" smtClean="0"/>
              <a:t>20/h </a:t>
            </a:r>
          </a:p>
          <a:p>
            <a:r>
              <a:rPr lang="fr-FR" sz="2400" b="1" dirty="0"/>
              <a:t>  </a:t>
            </a:r>
            <a:r>
              <a:rPr lang="fr-FR" sz="2400" b="1" dirty="0" smtClean="0"/>
              <a:t>(&gt; </a:t>
            </a:r>
            <a:r>
              <a:rPr lang="fr-FR" sz="2400" b="1" dirty="0"/>
              <a:t>45% of </a:t>
            </a:r>
            <a:r>
              <a:rPr lang="fr-FR" sz="2400" b="1" dirty="0" err="1"/>
              <a:t>sparks</a:t>
            </a:r>
            <a:r>
              <a:rPr lang="fr-FR" sz="2400" b="1" dirty="0"/>
              <a:t> </a:t>
            </a:r>
            <a:r>
              <a:rPr lang="fr-FR" sz="2400" b="1" dirty="0" err="1"/>
              <a:t>near</a:t>
            </a:r>
            <a:r>
              <a:rPr lang="fr-FR" sz="2400" b="1" dirty="0"/>
              <a:t> </a:t>
            </a:r>
            <a:r>
              <a:rPr lang="fr-FR" sz="2400" b="1" dirty="0" err="1"/>
              <a:t>edges</a:t>
            </a:r>
            <a:r>
              <a:rPr lang="fr-FR" sz="2400" b="1" dirty="0"/>
              <a:t> or corners)</a:t>
            </a: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6</a:t>
            </a:fld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4008462" y="2149782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134234" y="447037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3785978" y="44819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160738" y="405255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84792" y="2628793"/>
            <a:ext cx="1132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m</a:t>
            </a:r>
            <a:r>
              <a:rPr lang="fr-FR" sz="2000" b="1" dirty="0" smtClean="0">
                <a:solidFill>
                  <a:srgbClr val="FF0000"/>
                </a:solidFill>
              </a:rPr>
              <a:t>ultiple </a:t>
            </a:r>
          </a:p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sparks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340626" y="3644799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4528248" y="2571034"/>
            <a:ext cx="187455" cy="1508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4684792" y="3450900"/>
            <a:ext cx="438232" cy="682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2256242" y="185103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50095" y="1879185"/>
            <a:ext cx="4469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400" b="1" dirty="0">
                <a:solidFill>
                  <a:srgbClr val="FFFF00"/>
                </a:solidFill>
                <a:sym typeface="Symbol" panose="05050102010706020507" pitchFamily="18" charset="2"/>
              </a:rPr>
              <a:t>V</a:t>
            </a:r>
            <a:r>
              <a:rPr lang="fr-FR" sz="2400" b="1" baseline="-25000" dirty="0">
                <a:solidFill>
                  <a:srgbClr val="FFFF00"/>
                </a:solidFill>
                <a:sym typeface="Symbol" panose="05050102010706020507" pitchFamily="18" charset="2"/>
              </a:rPr>
              <a:t>LEM</a:t>
            </a:r>
            <a:r>
              <a:rPr lang="fr-FR" sz="2400" b="1" dirty="0">
                <a:solidFill>
                  <a:srgbClr val="FFFF00"/>
                </a:solidFill>
                <a:sym typeface="Symbol" panose="05050102010706020507" pitchFamily="18" charset="2"/>
              </a:rPr>
              <a:t> = 3.3-3.5 kV in Ar @ 3.3 bar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532" y="187581"/>
            <a:ext cx="4714028" cy="127712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LEM QA/QC by ELTOS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531" y="1622314"/>
            <a:ext cx="4894561" cy="2731094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7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737" y="1719950"/>
            <a:ext cx="3962925" cy="46364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53" y="4411344"/>
            <a:ext cx="2340675" cy="21279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199" y="276101"/>
            <a:ext cx="1854000" cy="13551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277668"/>
            <a:ext cx="1807427" cy="1353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077" y="509235"/>
            <a:ext cx="2340675" cy="17184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00737" y="187581"/>
            <a:ext cx="3835462" cy="153236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0840" y="2458226"/>
            <a:ext cx="2271150" cy="1833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9251" y="4487950"/>
            <a:ext cx="2294325" cy="18684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0128" y="4511017"/>
            <a:ext cx="2294325" cy="184533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690707" y="1208587"/>
            <a:ext cx="2558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LEM </a:t>
            </a:r>
            <a:r>
              <a:rPr lang="fr-FR" sz="2400" b="1" dirty="0" err="1" smtClean="0">
                <a:solidFill>
                  <a:srgbClr val="FF0000"/>
                </a:solidFill>
              </a:rPr>
              <a:t>Specifications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676872" y="578653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RIM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62227" y="2458226"/>
            <a:ext cx="867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HOLE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08245" y="4534391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FR4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46756" y="5593353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PCB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Espace réservé du contenu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315063"/>
              </p:ext>
            </p:extLst>
          </p:nvPr>
        </p:nvGraphicFramePr>
        <p:xfrm>
          <a:off x="8050368" y="68597"/>
          <a:ext cx="3863664" cy="38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Acrobat Document" r:id="rId3" imgW="9659160" imgH="9648000" progId="AcroExch.Document.2017">
                  <p:embed/>
                </p:oleObj>
              </mc:Choice>
              <mc:Fallback>
                <p:oleObj name="Acrobat Document" r:id="rId3" imgW="9659160" imgH="9648000" progId="AcroExch.Document.2017">
                  <p:embed/>
                  <p:pic>
                    <p:nvPicPr>
                      <p:cNvPr id="7" name="Espace réservé du contenu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50368" y="68597"/>
                        <a:ext cx="3863664" cy="385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Espace réservé du contenu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14302" r="47829" b="6274"/>
          <a:stretch/>
        </p:blipFill>
        <p:spPr>
          <a:xfrm>
            <a:off x="4862485" y="1174790"/>
            <a:ext cx="2914453" cy="261473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858"/>
            <a:ext cx="5344645" cy="121094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 LEM Survey @CEA/</a:t>
            </a:r>
            <a:r>
              <a:rPr lang="fr-FR" dirty="0" err="1" smtClean="0"/>
              <a:t>Irfu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59B5-D2FB-4784-A1F9-96D087CD428B}" type="slidenum">
              <a:rPr lang="fr-FR" smtClean="0"/>
              <a:t>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66" y="1244686"/>
            <a:ext cx="4096868" cy="30726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6674" y="5274827"/>
            <a:ext cx="1298863" cy="2437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86672" y="5513069"/>
            <a:ext cx="1234531" cy="512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209799" y="5274826"/>
            <a:ext cx="1298863" cy="245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6672" y="5229106"/>
            <a:ext cx="123453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274129" y="5229107"/>
            <a:ext cx="123453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274129" y="5518553"/>
            <a:ext cx="123453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/>
          <p:cNvCxnSpPr/>
          <p:nvPr/>
        </p:nvCxnSpPr>
        <p:spPr>
          <a:xfrm>
            <a:off x="339090" y="5598438"/>
            <a:ext cx="3989070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665317" y="5274825"/>
            <a:ext cx="0" cy="2838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3508660" y="5274825"/>
            <a:ext cx="264795" cy="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3665315" y="520922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t</a:t>
            </a:r>
            <a:r>
              <a:rPr lang="fr-FR" baseline="-25000" dirty="0" smtClean="0">
                <a:solidFill>
                  <a:schemeClr val="accent1"/>
                </a:solidFill>
              </a:rPr>
              <a:t>1</a:t>
            </a:r>
            <a:endParaRPr lang="fr-FR" baseline="-25000" dirty="0">
              <a:solidFill>
                <a:schemeClr val="accent1"/>
              </a:solidFill>
            </a:endParaRPr>
          </a:p>
        </p:txBody>
      </p:sp>
      <p:cxnSp>
        <p:nvCxnSpPr>
          <p:cNvPr id="46" name="Connecteur droit 45"/>
          <p:cNvCxnSpPr/>
          <p:nvPr/>
        </p:nvCxnSpPr>
        <p:spPr>
          <a:xfrm>
            <a:off x="3508660" y="5229106"/>
            <a:ext cx="52994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H="1">
            <a:off x="4023360" y="5229106"/>
            <a:ext cx="1905" cy="32956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038421" y="5189167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t</a:t>
            </a:r>
            <a:r>
              <a:rPr lang="fr-FR" baseline="-25000" dirty="0" smtClean="0">
                <a:solidFill>
                  <a:srgbClr val="C00000"/>
                </a:solidFill>
              </a:rPr>
              <a:t>2</a:t>
            </a:r>
            <a:endParaRPr lang="fr-FR" baseline="-25000" dirty="0">
              <a:solidFill>
                <a:srgbClr val="C00000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770120" y="13944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6096000" y="267524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1</a:t>
            </a:r>
            <a:endParaRPr lang="fr-FR" baseline="-25000" dirty="0"/>
          </a:p>
        </p:txBody>
      </p:sp>
      <p:sp>
        <p:nvSpPr>
          <p:cNvPr id="57" name="Rectangle 56"/>
          <p:cNvSpPr/>
          <p:nvPr/>
        </p:nvSpPr>
        <p:spPr>
          <a:xfrm>
            <a:off x="6674639" y="2135427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t</a:t>
            </a:r>
            <a:r>
              <a:rPr lang="fr-FR" baseline="-25000" dirty="0"/>
              <a:t>2</a:t>
            </a:r>
          </a:p>
        </p:txBody>
      </p:sp>
      <p:cxnSp>
        <p:nvCxnSpPr>
          <p:cNvPr id="59" name="Connecteur droit avec flèche 58"/>
          <p:cNvCxnSpPr/>
          <p:nvPr/>
        </p:nvCxnSpPr>
        <p:spPr>
          <a:xfrm flipV="1">
            <a:off x="7794250" y="760369"/>
            <a:ext cx="512236" cy="4024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2765" y="3942515"/>
            <a:ext cx="4658176" cy="2439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67425" y="1268729"/>
            <a:ext cx="975360" cy="13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1867" y="5359180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Cu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8445" y="5098076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Cu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3780" y="5240001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1"/>
                </a:solidFill>
              </a:rPr>
              <a:t>FR4</a:t>
            </a:r>
            <a:endParaRPr lang="fr-FR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948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LEM HV training in Ar @ </a:t>
            </a:r>
            <a:r>
              <a:rPr lang="fr-FR" dirty="0" smtClean="0">
                <a:sym typeface="Symbol" panose="05050102010706020507" pitchFamily="18" charset="2"/>
              </a:rPr>
              <a:t>3.3 bar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07/12/2018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EC5EA-5555-44E2-A04D-FB2FBAF4AF44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723" y="1797847"/>
            <a:ext cx="8164554" cy="39207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47636" y="5712405"/>
            <a:ext cx="1169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/>
              <a:t>All </a:t>
            </a:r>
            <a:r>
              <a:rPr lang="fr-FR" sz="2800" i="1" dirty="0" err="1" smtClean="0"/>
              <a:t>LEMs</a:t>
            </a:r>
            <a:r>
              <a:rPr lang="fr-FR" sz="2800" i="1" dirty="0" smtClean="0"/>
              <a:t> in CRP1 and CRP2 </a:t>
            </a:r>
            <a:r>
              <a:rPr lang="fr-FR" sz="2800" i="1" dirty="0" err="1" smtClean="0"/>
              <a:t>tested</a:t>
            </a:r>
            <a:r>
              <a:rPr lang="fr-FR" sz="2800" i="1" dirty="0" smtClean="0"/>
              <a:t> up to 3.4 – 3.5 kV </a:t>
            </a:r>
            <a:r>
              <a:rPr lang="fr-FR" sz="2800" i="1" dirty="0" err="1" smtClean="0"/>
              <a:t>with</a:t>
            </a:r>
            <a:r>
              <a:rPr lang="fr-FR" sz="2800" i="1" dirty="0" smtClean="0"/>
              <a:t> &lt; 1 </a:t>
            </a:r>
            <a:r>
              <a:rPr lang="fr-FR" sz="2800" i="1" dirty="0" err="1" smtClean="0"/>
              <a:t>spark</a:t>
            </a:r>
            <a:r>
              <a:rPr lang="fr-FR" sz="2800" i="1" dirty="0" smtClean="0"/>
              <a:t> / 20 minutes</a:t>
            </a:r>
            <a:endParaRPr lang="fr-FR" sz="28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441344" y="1945536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LEM A143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0600" y="4769000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LEM A143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446172" y="1285629"/>
            <a:ext cx="529965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/>
              <a:t>F</a:t>
            </a:r>
            <a:r>
              <a:rPr lang="fr-FR" sz="2400" b="1" dirty="0" err="1" smtClean="0"/>
              <a:t>ully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automated</a:t>
            </a:r>
            <a:r>
              <a:rPr lang="fr-FR" sz="2400" b="1" dirty="0" smtClean="0"/>
              <a:t> HV training up to 3.5kV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8964781" y="2314868"/>
            <a:ext cx="234012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3 </a:t>
            </a:r>
            <a:r>
              <a:rPr lang="fr-FR" sz="2400" b="1" dirty="0" err="1" smtClean="0"/>
              <a:t>hours</a:t>
            </a:r>
            <a:r>
              <a:rPr lang="fr-FR" sz="2400" b="1" dirty="0" smtClean="0"/>
              <a:t> @ 3.5 kV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724916" y="253981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V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07780" y="3096181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I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045838" y="2766003"/>
            <a:ext cx="244095" cy="12293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038600" y="3330476"/>
            <a:ext cx="244095" cy="12293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3666744" y="3045628"/>
            <a:ext cx="175770" cy="18819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0250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11374</TotalTime>
  <Words>1416</Words>
  <Application>Microsoft Office PowerPoint</Application>
  <PresentationFormat>Grand écran</PresentationFormat>
  <Paragraphs>394</Paragraphs>
  <Slides>26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Wingdings</vt:lpstr>
      <vt:lpstr>Thème Office</vt:lpstr>
      <vt:lpstr>Acrobat Document</vt:lpstr>
      <vt:lpstr>LEM Production and Tests in Cold Box for ProtoDUNE-DP </vt:lpstr>
      <vt:lpstr>LEM Production</vt:lpstr>
      <vt:lpstr>Présentation PowerPoint</vt:lpstr>
      <vt:lpstr>Présentation PowerPoint</vt:lpstr>
      <vt:lpstr>LEM Design for ProtoDUNE-DP</vt:lpstr>
      <vt:lpstr>LEM HV Tests in Ar @ 3.3 bar</vt:lpstr>
      <vt:lpstr>LEM QA/QC by ELTOS</vt:lpstr>
      <vt:lpstr> LEM Survey @CEA/Irfu</vt:lpstr>
      <vt:lpstr>LEM HV training in Ar @ 3.3 bar </vt:lpstr>
      <vt:lpstr>LEM HV Tests in Cold Box</vt:lpstr>
      <vt:lpstr>CRP1 and CRP2 HV LEM Tests</vt:lpstr>
      <vt:lpstr>CRP1 and CRP2 LEM HV Tests</vt:lpstr>
      <vt:lpstr>Atmospheric Pressure</vt:lpstr>
      <vt:lpstr>Dual Phase Principle</vt:lpstr>
      <vt:lpstr>CRP1 LEM HV Test Results  (Oct. 15th - 30th)</vt:lpstr>
      <vt:lpstr>Effective gain</vt:lpstr>
      <vt:lpstr>First CRP2 Results (Nov. 15th – 26th)</vt:lpstr>
      <vt:lpstr>CRP2 : VTOP = 0.25kV and VBOT = 3.34kV</vt:lpstr>
      <vt:lpstr>CRP1 : VTOP = 0.50kV and VBOT = 3.60kV</vt:lpstr>
      <vt:lpstr>CRP1 : VTOP = 0.75kV and VBOT = 3.70kV</vt:lpstr>
      <vt:lpstr>CRP1 : VTOP = 1.00kV and VBOT = 3.85kV</vt:lpstr>
      <vt:lpstr>Issues with CRP1</vt:lpstr>
      <vt:lpstr>Sparks, trips and continuous discharges</vt:lpstr>
      <vt:lpstr>Inspection of CRP1 after removal from the CB revealed dark spots on 4 LEMs</vt:lpstr>
      <vt:lpstr>CRP2 : VTOP = 0.50kV and VBOT = 3.55kV</vt:lpstr>
      <vt:lpstr>Summary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Mazzucato Edoardo</dc:creator>
  <cp:lastModifiedBy>Mazzucato Edoardo</cp:lastModifiedBy>
  <cp:revision>115</cp:revision>
  <dcterms:created xsi:type="dcterms:W3CDTF">2018-11-28T11:06:34Z</dcterms:created>
  <dcterms:modified xsi:type="dcterms:W3CDTF">2018-12-07T09:55:20Z</dcterms:modified>
</cp:coreProperties>
</file>