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" name="Shape 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87400" y="787400"/>
            <a:ext cx="11430000" cy="5080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787400" y="6419850"/>
            <a:ext cx="11430000" cy="25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SzTx/>
              <a:buNone/>
              <a:defRPr sz="4000">
                <a:solidFill>
                  <a:srgbClr val="5E5E5E"/>
                </a:solidFill>
              </a:defRPr>
            </a:lvl1pPr>
            <a:lvl2pPr marL="0" indent="228600" algn="ctr">
              <a:buSzTx/>
              <a:buNone/>
              <a:defRPr sz="4000">
                <a:solidFill>
                  <a:srgbClr val="5E5E5E"/>
                </a:solidFill>
              </a:defRPr>
            </a:lvl2pPr>
            <a:lvl3pPr marL="0" indent="457200" algn="ctr">
              <a:buSzTx/>
              <a:buNone/>
              <a:defRPr sz="4000">
                <a:solidFill>
                  <a:srgbClr val="5E5E5E"/>
                </a:solidFill>
              </a:defRPr>
            </a:lvl3pPr>
            <a:lvl4pPr marL="0" indent="685800" algn="ctr">
              <a:buSzTx/>
              <a:buNone/>
              <a:defRPr sz="4000">
                <a:solidFill>
                  <a:srgbClr val="5E5E5E"/>
                </a:solidFill>
              </a:defRPr>
            </a:lvl4pPr>
            <a:lvl5pPr marL="0" indent="914400" algn="ctr">
              <a:buSzTx/>
              <a:buNone/>
              <a:defRPr sz="4000">
                <a:solidFill>
                  <a:srgbClr val="5E5E5E"/>
                </a:solidFill>
              </a:defRPr>
            </a:lvl5pPr>
          </a:lstStyle>
          <a:p>
            <a:pPr defTabSz="914400"/>
            <a:r>
              <a:t>Body Level One</a:t>
            </a:r>
          </a:p>
          <a:p>
            <a:pPr lvl="1" defTabSz="914400"/>
            <a:r>
              <a:t>Body Level Two</a:t>
            </a:r>
          </a:p>
          <a:p>
            <a:pPr lvl="2" defTabSz="914400"/>
            <a:r>
              <a:t>Body Level Three</a:t>
            </a:r>
          </a:p>
          <a:p>
            <a:pPr lvl="3" defTabSz="914400"/>
            <a:r>
              <a:t>Body Level Four</a:t>
            </a:r>
          </a:p>
          <a:p>
            <a:pPr lvl="4" defTabSz="914400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787400" y="2336800"/>
            <a:ext cx="11430000" cy="508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12711686" y="9466351"/>
            <a:ext cx="238721" cy="241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ubtitle"/>
          <p:cNvSpPr txBox="1"/>
          <p:nvPr>
            <p:ph type="body" sz="quarter" idx="13"/>
          </p:nvPr>
        </p:nvSpPr>
        <p:spPr>
          <a:xfrm>
            <a:off x="787399" y="2058370"/>
            <a:ext cx="11430001" cy="60960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SzTx/>
              <a:buNone/>
              <a:defRPr sz="4000">
                <a:solidFill>
                  <a:srgbClr val="5E5E5E"/>
                </a:solidFill>
              </a:defRPr>
            </a:lvl1pPr>
          </a:lstStyle>
          <a:p>
            <a:pPr defTabSz="914400"/>
            <a:r>
              <a:t>Subtitle</a:t>
            </a:r>
          </a:p>
        </p:txBody>
      </p:sp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xfrm>
            <a:off x="12712700" y="9461500"/>
            <a:ext cx="238721" cy="241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idx="1"/>
          </p:nvPr>
        </p:nvSpPr>
        <p:spPr>
          <a:xfrm>
            <a:off x="787400" y="2616200"/>
            <a:ext cx="11430000" cy="635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SzTx/>
              <a:buNone/>
            </a:lvl1pPr>
            <a:lvl2pPr marL="812800" indent="-406400"/>
            <a:lvl3pPr marL="1219200" indent="-406400"/>
            <a:lvl4pPr marL="1625600" indent="-406400"/>
            <a:lvl5pPr marL="2032000" indent="-4064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xfrm>
            <a:off x="12712700" y="9461500"/>
            <a:ext cx="238721" cy="241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–Johnny Appleseed"/>
          <p:cNvSpPr txBox="1"/>
          <p:nvPr>
            <p:ph type="body" sz="quarter" idx="13"/>
          </p:nvPr>
        </p:nvSpPr>
        <p:spPr>
          <a:xfrm>
            <a:off x="787399" y="6407149"/>
            <a:ext cx="11430001" cy="36830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SzTx/>
              <a:buNone/>
              <a:defRPr sz="2400"/>
            </a:lvl1pPr>
          </a:lstStyle>
          <a:p>
            <a:pPr defTabSz="914400"/>
            <a:r>
              <a:t>–Johnny Appleseed</a:t>
            </a:r>
          </a:p>
        </p:txBody>
      </p:sp>
      <p:sp>
        <p:nvSpPr>
          <p:cNvPr id="55" name="“Type a quote here.”"/>
          <p:cNvSpPr txBox="1"/>
          <p:nvPr>
            <p:ph type="body" sz="quarter" idx="14"/>
          </p:nvPr>
        </p:nvSpPr>
        <p:spPr>
          <a:xfrm>
            <a:off x="787399" y="4269339"/>
            <a:ext cx="11430001" cy="36830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SzTx/>
              <a:buNone/>
              <a:defRPr i="1" sz="2400"/>
            </a:lvl1pPr>
          </a:lstStyle>
          <a:p>
            <a:pPr defTabSz="914400"/>
            <a:r>
              <a:t>“Type a quote here.” 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xfrm>
            <a:off x="12712700" y="9461500"/>
            <a:ext cx="238721" cy="241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12712700" y="9461500"/>
            <a:ext cx="238721" cy="241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87400" y="787400"/>
            <a:ext cx="11430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12708653" y="9462713"/>
            <a:ext cx="238722" cy="241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929292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445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8890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3335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17780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2225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26670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1115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5560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000500" marR="0" indent="-444500" algn="l" defTabSz="203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28.png"/><Relationship Id="rId4" Type="http://schemas.openxmlformats.org/officeDocument/2006/relationships/image" Target="../media/image6.jpeg"/><Relationship Id="rId5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.jpeg"/><Relationship Id="rId5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rotoDUNE-DP (NP02) installation status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ProtoDUNE-DP (NP02) installation status</a:t>
            </a:r>
          </a:p>
          <a:p>
            <a:pPr/>
            <a:r>
              <a:t>and plans</a:t>
            </a:r>
          </a:p>
        </p:txBody>
      </p:sp>
      <p:sp>
        <p:nvSpPr>
          <p:cNvPr id="73" name="Filippo Resnati (CERN)"/>
          <p:cNvSpPr txBox="1"/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/>
            <a:r>
              <a:t>Filippo Resnati (CERN)</a:t>
            </a:r>
          </a:p>
        </p:txBody>
      </p:sp>
      <p:sp>
        <p:nvSpPr>
          <p:cNvPr id="74" name="LBNC Project Review Board - CERN - 7th December 2018"/>
          <p:cNvSpPr txBox="1"/>
          <p:nvPr/>
        </p:nvSpPr>
        <p:spPr>
          <a:xfrm>
            <a:off x="2489770" y="9277935"/>
            <a:ext cx="80252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ield c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Field cage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1" name="IMG_3993.jpg"/>
          <p:cNvGrpSpPr/>
          <p:nvPr/>
        </p:nvGrpSpPr>
        <p:grpSpPr>
          <a:xfrm>
            <a:off x="460606" y="3552345"/>
            <a:ext cx="4064001" cy="5410201"/>
            <a:chOff x="0" y="0"/>
            <a:chExt cx="4064000" cy="5410200"/>
          </a:xfrm>
        </p:grpSpPr>
        <p:pic>
          <p:nvPicPr>
            <p:cNvPr id="170" name="IMG_3993.jpg" descr="IMG_3993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3810000" cy="508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IMG_3993.jpg" descr="IMG_3993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064000" cy="5410200"/>
            </a:xfrm>
            <a:prstGeom prst="rect">
              <a:avLst/>
            </a:prstGeom>
            <a:effectLst/>
          </p:spPr>
        </p:pic>
      </p:grpSp>
      <p:grpSp>
        <p:nvGrpSpPr>
          <p:cNvPr id="174" name="Image"/>
          <p:cNvGrpSpPr/>
          <p:nvPr/>
        </p:nvGrpSpPr>
        <p:grpSpPr>
          <a:xfrm>
            <a:off x="4471227" y="3940680"/>
            <a:ext cx="4064001" cy="5397627"/>
            <a:chOff x="0" y="0"/>
            <a:chExt cx="4064000" cy="5397625"/>
          </a:xfrm>
        </p:grpSpPr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810000" cy="50674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064000" cy="5397626"/>
            </a:xfrm>
            <a:prstGeom prst="rect">
              <a:avLst/>
            </a:prstGeom>
            <a:effectLst/>
          </p:spPr>
        </p:pic>
      </p:grpSp>
      <p:grpSp>
        <p:nvGrpSpPr>
          <p:cNvPr id="177" name="Image"/>
          <p:cNvGrpSpPr/>
          <p:nvPr/>
        </p:nvGrpSpPr>
        <p:grpSpPr>
          <a:xfrm>
            <a:off x="8480193" y="4309472"/>
            <a:ext cx="4064001" cy="5418556"/>
            <a:chOff x="0" y="0"/>
            <a:chExt cx="4064000" cy="5418555"/>
          </a:xfrm>
        </p:grpSpPr>
        <p:pic>
          <p:nvPicPr>
            <p:cNvPr id="17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3810000" cy="50883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Image" descr="Imag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64000" cy="5418556"/>
            </a:xfrm>
            <a:prstGeom prst="rect">
              <a:avLst/>
            </a:prstGeom>
            <a:effectLst/>
          </p:spPr>
        </p:pic>
      </p:grpSp>
      <p:sp>
        <p:nvSpPr>
          <p:cNvPr id="178" name="Status:…"/>
          <p:cNvSpPr txBox="1"/>
          <p:nvPr/>
        </p:nvSpPr>
        <p:spPr>
          <a:xfrm>
            <a:off x="41027" y="2056211"/>
            <a:ext cx="12922747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Status:</a:t>
            </a:r>
          </a:p>
          <a:p>
            <a:pPr algn="l"/>
            <a:r>
              <a:t>- Fully mounted and extensively tested inside NP02 during the past several months</a:t>
            </a:r>
          </a:p>
          <a:p>
            <a:pPr algn="l"/>
            <a:r>
              <a:t>- Two sub module in front of the TCO removed to allow the entrance of large components</a:t>
            </a:r>
          </a:p>
          <a:p>
            <a:pPr algn="l"/>
            <a:r>
              <a:t>- Seven of the eight modules are in final position with all the clips and resistor dividers mounted</a:t>
            </a:r>
          </a:p>
        </p:txBody>
      </p:sp>
      <p:sp>
        <p:nvSpPr>
          <p:cNvPr id="179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VHV feedthroug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VHV feedthrough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2716144" y="9462713"/>
            <a:ext cx="223740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3" name="8 m long structure composed of:…"/>
          <p:cNvSpPr txBox="1"/>
          <p:nvPr/>
        </p:nvSpPr>
        <p:spPr>
          <a:xfrm>
            <a:off x="5725320" y="3531535"/>
            <a:ext cx="6644637" cy="452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8 m long structure composed of:</a:t>
            </a:r>
          </a:p>
          <a:p>
            <a:pPr algn="l"/>
          </a:p>
          <a:p>
            <a:pPr algn="l"/>
            <a:r>
              <a:t>- 300 kV vacuum tight feedthrough very similar to NP04 feedthrough (already tested at 300 kV)</a:t>
            </a:r>
          </a:p>
          <a:p>
            <a:pPr algn="l"/>
            <a:r>
              <a:t>Status: available at EHN1</a:t>
            </a:r>
          </a:p>
          <a:p>
            <a:pPr algn="l"/>
          </a:p>
          <a:p>
            <a:pPr algn="l"/>
            <a:r>
              <a:t>- extender/degrader to bring the HV to the cathode and reduce the electric field in LAr</a:t>
            </a:r>
            <a:br/>
            <a:r>
              <a:t>Status: delivery expected at the end of the year</a:t>
            </a:r>
          </a:p>
          <a:p>
            <a:pPr algn="l"/>
          </a:p>
          <a:p>
            <a:pPr algn="l"/>
            <a:r>
              <a:t>- 300 kV power supply and cable</a:t>
            </a:r>
          </a:p>
          <a:p>
            <a:pPr algn="l"/>
            <a:r>
              <a:t>Status: available and tested</a:t>
            </a:r>
          </a:p>
        </p:txBody>
      </p:sp>
      <p:grpSp>
        <p:nvGrpSpPr>
          <p:cNvPr id="200" name="Group"/>
          <p:cNvGrpSpPr/>
          <p:nvPr/>
        </p:nvGrpSpPr>
        <p:grpSpPr>
          <a:xfrm>
            <a:off x="634843" y="2299635"/>
            <a:ext cx="1027290" cy="6985001"/>
            <a:chOff x="0" y="0"/>
            <a:chExt cx="1027289" cy="6985000"/>
          </a:xfrm>
        </p:grpSpPr>
        <p:sp>
          <p:nvSpPr>
            <p:cNvPr id="184" name="Rectangle"/>
            <p:cNvSpPr/>
            <p:nvPr/>
          </p:nvSpPr>
          <p:spPr>
            <a:xfrm>
              <a:off x="468980" y="2910416"/>
              <a:ext cx="223324" cy="582085"/>
            </a:xfrm>
            <a:prstGeom prst="rect">
              <a:avLst/>
            </a:prstGeom>
            <a:solidFill>
              <a:srgbClr val="B8AD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5" name="Rectangle"/>
            <p:cNvSpPr/>
            <p:nvPr/>
          </p:nvSpPr>
          <p:spPr>
            <a:xfrm>
              <a:off x="468980" y="3958166"/>
              <a:ext cx="223324" cy="582084"/>
            </a:xfrm>
            <a:prstGeom prst="rect">
              <a:avLst/>
            </a:prstGeom>
            <a:solidFill>
              <a:srgbClr val="FFCEF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6" name="Rectangle"/>
            <p:cNvSpPr/>
            <p:nvPr/>
          </p:nvSpPr>
          <p:spPr>
            <a:xfrm>
              <a:off x="468980" y="5005917"/>
              <a:ext cx="223324" cy="582084"/>
            </a:xfrm>
            <a:prstGeom prst="rect">
              <a:avLst/>
            </a:prstGeom>
            <a:solidFill>
              <a:srgbClr val="FF94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7" name="Rectangle"/>
            <p:cNvSpPr/>
            <p:nvPr/>
          </p:nvSpPr>
          <p:spPr>
            <a:xfrm>
              <a:off x="468980" y="6053667"/>
              <a:ext cx="223324" cy="582084"/>
            </a:xfrm>
            <a:prstGeom prst="rect">
              <a:avLst/>
            </a:prstGeom>
            <a:solidFill>
              <a:srgbClr val="FF576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8" name="Rectangle"/>
            <p:cNvSpPr/>
            <p:nvPr/>
          </p:nvSpPr>
          <p:spPr>
            <a:xfrm>
              <a:off x="133994" y="405074"/>
              <a:ext cx="893296" cy="232834"/>
            </a:xfrm>
            <a:prstGeom prst="rect">
              <a:avLst/>
            </a:prstGeom>
            <a:solidFill>
              <a:srgbClr val="6284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9" name="Rectangle"/>
            <p:cNvSpPr/>
            <p:nvPr/>
          </p:nvSpPr>
          <p:spPr>
            <a:xfrm>
              <a:off x="468980" y="0"/>
              <a:ext cx="223324" cy="2328334"/>
            </a:xfrm>
            <a:prstGeom prst="rect">
              <a:avLst/>
            </a:prstGeom>
            <a:solidFill>
              <a:srgbClr val="6284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0" name="Rectangle"/>
            <p:cNvSpPr/>
            <p:nvPr/>
          </p:nvSpPr>
          <p:spPr>
            <a:xfrm>
              <a:off x="491312" y="0"/>
              <a:ext cx="178660" cy="6985001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1" name="Rectangle"/>
            <p:cNvSpPr/>
            <p:nvPr/>
          </p:nvSpPr>
          <p:spPr>
            <a:xfrm>
              <a:off x="558309" y="0"/>
              <a:ext cx="44666" cy="6985001"/>
            </a:xfrm>
            <a:prstGeom prst="rect">
              <a:avLst/>
            </a:prstGeom>
            <a:solidFill>
              <a:srgbClr val="FF2D1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Square"/>
            <p:cNvSpPr/>
            <p:nvPr/>
          </p:nvSpPr>
          <p:spPr>
            <a:xfrm>
              <a:off x="-1" y="3085041"/>
              <a:ext cx="223325" cy="232835"/>
            </a:xfrm>
            <a:prstGeom prst="rect">
              <a:avLst/>
            </a:prstGeom>
            <a:solidFill>
              <a:srgbClr val="B8AD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" name="Square"/>
            <p:cNvSpPr/>
            <p:nvPr/>
          </p:nvSpPr>
          <p:spPr>
            <a:xfrm>
              <a:off x="-1" y="4132791"/>
              <a:ext cx="223325" cy="232834"/>
            </a:xfrm>
            <a:prstGeom prst="rect">
              <a:avLst/>
            </a:prstGeom>
            <a:solidFill>
              <a:srgbClr val="FFCEF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4" name="Square"/>
            <p:cNvSpPr/>
            <p:nvPr/>
          </p:nvSpPr>
          <p:spPr>
            <a:xfrm>
              <a:off x="-1" y="5180541"/>
              <a:ext cx="223325" cy="232834"/>
            </a:xfrm>
            <a:prstGeom prst="rect">
              <a:avLst/>
            </a:prstGeom>
            <a:solidFill>
              <a:srgbClr val="FF94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5" name="Square"/>
            <p:cNvSpPr/>
            <p:nvPr/>
          </p:nvSpPr>
          <p:spPr>
            <a:xfrm>
              <a:off x="-1" y="6228291"/>
              <a:ext cx="223325" cy="232834"/>
            </a:xfrm>
            <a:prstGeom prst="rect">
              <a:avLst/>
            </a:prstGeom>
            <a:solidFill>
              <a:srgbClr val="FF576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6" name="Line"/>
            <p:cNvSpPr/>
            <p:nvPr/>
          </p:nvSpPr>
          <p:spPr>
            <a:xfrm>
              <a:off x="225124" y="3077671"/>
              <a:ext cx="244485" cy="234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346"/>
                  </a:moveTo>
                  <a:lnTo>
                    <a:pt x="6081" y="0"/>
                  </a:lnTo>
                  <a:lnTo>
                    <a:pt x="12610" y="11257"/>
                  </a:lnTo>
                  <a:lnTo>
                    <a:pt x="18607" y="21600"/>
                  </a:lnTo>
                  <a:lnTo>
                    <a:pt x="21600" y="18829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7" name="Line"/>
            <p:cNvSpPr/>
            <p:nvPr/>
          </p:nvSpPr>
          <p:spPr>
            <a:xfrm>
              <a:off x="225124" y="4125422"/>
              <a:ext cx="244485" cy="234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346"/>
                  </a:moveTo>
                  <a:lnTo>
                    <a:pt x="6081" y="0"/>
                  </a:lnTo>
                  <a:lnTo>
                    <a:pt x="12610" y="11257"/>
                  </a:lnTo>
                  <a:lnTo>
                    <a:pt x="18607" y="21600"/>
                  </a:lnTo>
                  <a:lnTo>
                    <a:pt x="21600" y="18829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8" name="Line"/>
            <p:cNvSpPr/>
            <p:nvPr/>
          </p:nvSpPr>
          <p:spPr>
            <a:xfrm>
              <a:off x="225124" y="5173171"/>
              <a:ext cx="244485" cy="234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346"/>
                  </a:moveTo>
                  <a:lnTo>
                    <a:pt x="6081" y="0"/>
                  </a:lnTo>
                  <a:lnTo>
                    <a:pt x="12610" y="11257"/>
                  </a:lnTo>
                  <a:lnTo>
                    <a:pt x="18607" y="21600"/>
                  </a:lnTo>
                  <a:lnTo>
                    <a:pt x="21600" y="18829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9" name="Line"/>
            <p:cNvSpPr/>
            <p:nvPr/>
          </p:nvSpPr>
          <p:spPr>
            <a:xfrm>
              <a:off x="225124" y="6220921"/>
              <a:ext cx="244485" cy="234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346"/>
                  </a:moveTo>
                  <a:lnTo>
                    <a:pt x="6081" y="0"/>
                  </a:lnTo>
                  <a:lnTo>
                    <a:pt x="12610" y="11257"/>
                  </a:lnTo>
                  <a:lnTo>
                    <a:pt x="18607" y="21600"/>
                  </a:lnTo>
                  <a:lnTo>
                    <a:pt x="21600" y="18829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203" name="IMG_7230.jpeg"/>
          <p:cNvGrpSpPr/>
          <p:nvPr/>
        </p:nvGrpSpPr>
        <p:grpSpPr>
          <a:xfrm>
            <a:off x="2743321" y="2531184"/>
            <a:ext cx="1900812" cy="6721039"/>
            <a:chOff x="0" y="0"/>
            <a:chExt cx="1900811" cy="6721038"/>
          </a:xfrm>
        </p:grpSpPr>
        <p:pic>
          <p:nvPicPr>
            <p:cNvPr id="202" name="IMG_7230.jpeg" descr="IMG_7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618" t="23084" r="35939" b="52344"/>
            <a:stretch>
              <a:fillRect/>
            </a:stretch>
          </p:blipFill>
          <p:spPr>
            <a:xfrm>
              <a:off x="127000" y="88900"/>
              <a:ext cx="1646812" cy="63908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IMG_7230.jpeg" descr="IMG_7230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00812" cy="6721039"/>
            </a:xfrm>
            <a:prstGeom prst="rect">
              <a:avLst/>
            </a:prstGeom>
            <a:effectLst/>
          </p:spPr>
        </p:pic>
      </p:grpSp>
      <p:pic>
        <p:nvPicPr>
          <p:cNvPr id="204" name="drw.pdf" descr="drw.pdf"/>
          <p:cNvPicPr>
            <a:picLocks noChangeAspect="1"/>
          </p:cNvPicPr>
          <p:nvPr/>
        </p:nvPicPr>
        <p:blipFill>
          <a:blip r:embed="rId4">
            <a:extLst/>
          </a:blip>
          <a:srcRect l="45327" t="0" r="45327" b="0"/>
          <a:stretch>
            <a:fillRect/>
          </a:stretch>
        </p:blipFill>
        <p:spPr>
          <a:xfrm rot="16200000">
            <a:off x="6082893" y="-4234021"/>
            <a:ext cx="839015" cy="1270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GF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SGFTs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24" name="Group"/>
          <p:cNvGrpSpPr/>
          <p:nvPr/>
        </p:nvGrpSpPr>
        <p:grpSpPr>
          <a:xfrm>
            <a:off x="6339875" y="3624139"/>
            <a:ext cx="6045202" cy="5969001"/>
            <a:chOff x="-241300" y="-127000"/>
            <a:chExt cx="6045200" cy="5969000"/>
          </a:xfrm>
        </p:grpSpPr>
        <p:grpSp>
          <p:nvGrpSpPr>
            <p:cNvPr id="211" name="Screenshot 2018-11-19 at 09.48.22.png"/>
            <p:cNvGrpSpPr/>
            <p:nvPr/>
          </p:nvGrpSpPr>
          <p:grpSpPr>
            <a:xfrm rot="5400000">
              <a:off x="-203200" y="-165101"/>
              <a:ext cx="5969000" cy="6045201"/>
              <a:chOff x="0" y="0"/>
              <a:chExt cx="5969000" cy="6045200"/>
            </a:xfrm>
          </p:grpSpPr>
          <p:pic>
            <p:nvPicPr>
              <p:cNvPr id="210" name="Screenshot 2018-11-19 at 09.48.22.png" descr="Screenshot 2018-11-19 at 09.48.2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5715000" cy="5715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9" name="Screenshot 2018-11-19 at 09.48.22.png" descr="Screenshot 2018-11-19 at 09.48.22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969000" cy="6045200"/>
              </a:xfrm>
              <a:prstGeom prst="rect">
                <a:avLst/>
              </a:prstGeom>
              <a:effectLst/>
            </p:spPr>
          </p:pic>
        </p:grpSp>
        <p:sp>
          <p:nvSpPr>
            <p:cNvPr id="212" name="Circle"/>
            <p:cNvSpPr/>
            <p:nvPr/>
          </p:nvSpPr>
          <p:spPr>
            <a:xfrm>
              <a:off x="2640686" y="122849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3" name="Circle"/>
            <p:cNvSpPr/>
            <p:nvPr/>
          </p:nvSpPr>
          <p:spPr>
            <a:xfrm>
              <a:off x="2653386" y="17961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4" name="Circle"/>
            <p:cNvSpPr/>
            <p:nvPr/>
          </p:nvSpPr>
          <p:spPr>
            <a:xfrm>
              <a:off x="2653386" y="23676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5" name="Circle"/>
            <p:cNvSpPr/>
            <p:nvPr/>
          </p:nvSpPr>
          <p:spPr>
            <a:xfrm>
              <a:off x="2399386" y="26216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6" name="Circle"/>
            <p:cNvSpPr/>
            <p:nvPr/>
          </p:nvSpPr>
          <p:spPr>
            <a:xfrm>
              <a:off x="1853286" y="26724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7" name="Circle"/>
            <p:cNvSpPr/>
            <p:nvPr/>
          </p:nvSpPr>
          <p:spPr>
            <a:xfrm>
              <a:off x="1269086" y="26724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8" name="Circle"/>
            <p:cNvSpPr/>
            <p:nvPr/>
          </p:nvSpPr>
          <p:spPr>
            <a:xfrm>
              <a:off x="2920086" y="26724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9" name="Circle"/>
            <p:cNvSpPr/>
            <p:nvPr/>
          </p:nvSpPr>
          <p:spPr>
            <a:xfrm>
              <a:off x="2666086" y="29264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0" name="Circle"/>
            <p:cNvSpPr/>
            <p:nvPr/>
          </p:nvSpPr>
          <p:spPr>
            <a:xfrm>
              <a:off x="2666086" y="34852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1" name="Circle"/>
            <p:cNvSpPr/>
            <p:nvPr/>
          </p:nvSpPr>
          <p:spPr>
            <a:xfrm>
              <a:off x="2678786" y="40567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2" name="Circle"/>
            <p:cNvSpPr/>
            <p:nvPr/>
          </p:nvSpPr>
          <p:spPr>
            <a:xfrm>
              <a:off x="3516986" y="26978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3" name="Circle"/>
            <p:cNvSpPr/>
            <p:nvPr/>
          </p:nvSpPr>
          <p:spPr>
            <a:xfrm>
              <a:off x="4075786" y="2647078"/>
              <a:ext cx="381001" cy="3810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229" name="Group"/>
          <p:cNvGrpSpPr/>
          <p:nvPr/>
        </p:nvGrpSpPr>
        <p:grpSpPr>
          <a:xfrm>
            <a:off x="583224" y="4608389"/>
            <a:ext cx="5648299" cy="4140201"/>
            <a:chOff x="-125399" y="-88900"/>
            <a:chExt cx="5648298" cy="4140200"/>
          </a:xfrm>
        </p:grpSpPr>
        <p:sp>
          <p:nvSpPr>
            <p:cNvPr id="225" name="Rectangle"/>
            <p:cNvSpPr/>
            <p:nvPr/>
          </p:nvSpPr>
          <p:spPr>
            <a:xfrm>
              <a:off x="0" y="12700"/>
              <a:ext cx="5397500" cy="381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228" name="Image"/>
            <p:cNvGrpSpPr/>
            <p:nvPr/>
          </p:nvGrpSpPr>
          <p:grpSpPr>
            <a:xfrm>
              <a:off x="-125400" y="-88900"/>
              <a:ext cx="5648300" cy="4140200"/>
              <a:chOff x="0" y="0"/>
              <a:chExt cx="5648298" cy="4140200"/>
            </a:xfrm>
          </p:grpSpPr>
          <p:pic>
            <p:nvPicPr>
              <p:cNvPr id="227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5394299" cy="3810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6" name="Image" descr="Imag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5648299" cy="414020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230" name="12 chimneys vacuum tight each with 10 sliding cards housing the cold electronics…"/>
          <p:cNvSpPr txBox="1"/>
          <p:nvPr/>
        </p:nvSpPr>
        <p:spPr>
          <a:xfrm>
            <a:off x="930498" y="2116869"/>
            <a:ext cx="1114380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12 chimneys vacuum tight each with 10 sliding cards housing the cold electronics</a:t>
            </a:r>
          </a:p>
          <a:p>
            <a:pPr algn="l"/>
            <a:r>
              <a:t>Electronics cards are guided to match connectors on a cold flange</a:t>
            </a:r>
          </a:p>
          <a:p>
            <a:pPr algn="l"/>
            <a:r>
              <a:t>The cold flange separates the ultra-pure argon from the atmosphere</a:t>
            </a:r>
          </a:p>
          <a:p>
            <a:pPr algn="l"/>
            <a:r>
              <a:t>The electronics stays in cold but it is accessible from outside</a:t>
            </a:r>
          </a:p>
        </p:txBody>
      </p:sp>
      <p:sp>
        <p:nvSpPr>
          <p:cNvPr id="231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GF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SGFTs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5" name="Status:…"/>
          <p:cNvSpPr txBox="1"/>
          <p:nvPr/>
        </p:nvSpPr>
        <p:spPr>
          <a:xfrm>
            <a:off x="2056829" y="2005721"/>
            <a:ext cx="889114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Status:</a:t>
            </a:r>
          </a:p>
          <a:p>
            <a:pPr algn="l"/>
            <a:r>
              <a:t>- All 12 SGFTs completed equipped with blades and cold flanges</a:t>
            </a:r>
          </a:p>
          <a:p>
            <a:pPr algn="l"/>
            <a:r>
              <a:t>- Mechanically and vacuum tested</a:t>
            </a:r>
          </a:p>
          <a:p>
            <a:pPr algn="l"/>
            <a:r>
              <a:t>- Presently installed in their penetration on the roof of NP02</a:t>
            </a:r>
          </a:p>
        </p:txBody>
      </p:sp>
      <p:grpSp>
        <p:nvGrpSpPr>
          <p:cNvPr id="238" name="IMG_7199.jpeg"/>
          <p:cNvGrpSpPr/>
          <p:nvPr/>
        </p:nvGrpSpPr>
        <p:grpSpPr>
          <a:xfrm>
            <a:off x="7155410" y="3555251"/>
            <a:ext cx="4540251" cy="6045201"/>
            <a:chOff x="0" y="0"/>
            <a:chExt cx="4540249" cy="6045200"/>
          </a:xfrm>
        </p:grpSpPr>
        <p:pic>
          <p:nvPicPr>
            <p:cNvPr id="237" name="IMG_7199.jpeg" descr="IMG_7199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286250" cy="571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IMG_7199.jpeg" descr="IMG_7199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40250" cy="6045200"/>
            </a:xfrm>
            <a:prstGeom prst="rect">
              <a:avLst/>
            </a:prstGeom>
            <a:effectLst/>
          </p:spPr>
        </p:pic>
      </p:grpSp>
      <p:grpSp>
        <p:nvGrpSpPr>
          <p:cNvPr id="241" name="IMG_7156.jpeg"/>
          <p:cNvGrpSpPr/>
          <p:nvPr/>
        </p:nvGrpSpPr>
        <p:grpSpPr>
          <a:xfrm>
            <a:off x="1309139" y="3555251"/>
            <a:ext cx="4540251" cy="6045201"/>
            <a:chOff x="0" y="0"/>
            <a:chExt cx="4540250" cy="6045200"/>
          </a:xfrm>
        </p:grpSpPr>
        <p:pic>
          <p:nvPicPr>
            <p:cNvPr id="240" name="IMG_7156.jpeg" descr="IMG_7156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4286250" cy="571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9" name="IMG_7156.jpeg" descr="IMG_7156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40250" cy="6045200"/>
            </a:xfrm>
            <a:prstGeom prst="rect">
              <a:avLst/>
            </a:prstGeom>
            <a:effectLst/>
          </p:spPr>
        </p:pic>
      </p:grpSp>
      <p:sp>
        <p:nvSpPr>
          <p:cNvPr id="242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Mechanical feedthrough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Mechanical feedthroughs</a:t>
            </a:r>
          </a:p>
        </p:txBody>
      </p:sp>
      <p:sp>
        <p:nvSpPr>
          <p:cNvPr id="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48" name="Screenshot 2018-11-19 at 09.48.22.png"/>
          <p:cNvGrpSpPr/>
          <p:nvPr/>
        </p:nvGrpSpPr>
        <p:grpSpPr>
          <a:xfrm rot="5400000">
            <a:off x="6344087" y="2769535"/>
            <a:ext cx="5969001" cy="6045201"/>
            <a:chOff x="0" y="0"/>
            <a:chExt cx="5969000" cy="6045200"/>
          </a:xfrm>
        </p:grpSpPr>
        <p:pic>
          <p:nvPicPr>
            <p:cNvPr id="247" name="Screenshot 2018-11-19 at 09.48.22.png" descr="Screenshot 2018-11-19 at 09.48.2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715000" cy="571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6" name="Screenshot 2018-11-19 at 09.48.22.png" descr="Screenshot 2018-11-19 at 09.48.2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69000" cy="6045200"/>
            </a:xfrm>
            <a:prstGeom prst="rect">
              <a:avLst/>
            </a:prstGeom>
            <a:effectLst/>
          </p:spPr>
        </p:pic>
      </p:grpSp>
      <p:sp>
        <p:nvSpPr>
          <p:cNvPr id="249" name="Circle"/>
          <p:cNvSpPr/>
          <p:nvPr/>
        </p:nvSpPr>
        <p:spPr>
          <a:xfrm>
            <a:off x="7816373" y="4525607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0" name="Circle"/>
          <p:cNvSpPr/>
          <p:nvPr/>
        </p:nvSpPr>
        <p:spPr>
          <a:xfrm>
            <a:off x="8946673" y="4525607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1" name="Circle"/>
          <p:cNvSpPr/>
          <p:nvPr/>
        </p:nvSpPr>
        <p:spPr>
          <a:xfrm>
            <a:off x="8381523" y="5270794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2" name="Circle"/>
          <p:cNvSpPr/>
          <p:nvPr/>
        </p:nvSpPr>
        <p:spPr>
          <a:xfrm>
            <a:off x="9467373" y="4525607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3" name="Circle"/>
          <p:cNvSpPr/>
          <p:nvPr/>
        </p:nvSpPr>
        <p:spPr>
          <a:xfrm>
            <a:off x="7816373" y="6694535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4" name="Circle"/>
          <p:cNvSpPr/>
          <p:nvPr/>
        </p:nvSpPr>
        <p:spPr>
          <a:xfrm>
            <a:off x="8425973" y="5861113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5" name="Circle"/>
          <p:cNvSpPr/>
          <p:nvPr/>
        </p:nvSpPr>
        <p:spPr>
          <a:xfrm>
            <a:off x="10045223" y="5270794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6" name="Circle"/>
          <p:cNvSpPr/>
          <p:nvPr/>
        </p:nvSpPr>
        <p:spPr>
          <a:xfrm>
            <a:off x="10623073" y="6694535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7" name="Circle"/>
          <p:cNvSpPr/>
          <p:nvPr/>
        </p:nvSpPr>
        <p:spPr>
          <a:xfrm>
            <a:off x="9467373" y="6694535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8" name="Circle"/>
          <p:cNvSpPr/>
          <p:nvPr/>
        </p:nvSpPr>
        <p:spPr>
          <a:xfrm>
            <a:off x="8946673" y="6694535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9" name="Circle"/>
          <p:cNvSpPr/>
          <p:nvPr/>
        </p:nvSpPr>
        <p:spPr>
          <a:xfrm>
            <a:off x="10045223" y="5861113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0" name="Circle"/>
          <p:cNvSpPr/>
          <p:nvPr/>
        </p:nvSpPr>
        <p:spPr>
          <a:xfrm>
            <a:off x="10623073" y="4525607"/>
            <a:ext cx="381001" cy="381001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1" name="CRP suspensions:…"/>
          <p:cNvSpPr txBox="1"/>
          <p:nvPr/>
        </p:nvSpPr>
        <p:spPr>
          <a:xfrm>
            <a:off x="653612" y="2872488"/>
            <a:ext cx="4957494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CRP suspensions:</a:t>
            </a:r>
          </a:p>
          <a:p>
            <a:pPr algn="l"/>
            <a:r>
              <a:t>All (12x) components are mounted on the roof of NP02, and load tested. One CRP installed.</a:t>
            </a:r>
          </a:p>
          <a:p>
            <a:pPr algn="l"/>
            <a:r>
              <a:t>Other three suspension systems ready to hoist the respective CRPs.</a:t>
            </a:r>
          </a:p>
        </p:txBody>
      </p:sp>
      <p:sp>
        <p:nvSpPr>
          <p:cNvPr id="262" name="Circle"/>
          <p:cNvSpPr/>
          <p:nvPr/>
        </p:nvSpPr>
        <p:spPr>
          <a:xfrm>
            <a:off x="7469659" y="4178300"/>
            <a:ext cx="381001" cy="381000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3" name="Circle"/>
          <p:cNvSpPr/>
          <p:nvPr/>
        </p:nvSpPr>
        <p:spPr>
          <a:xfrm>
            <a:off x="7953810" y="3879458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4" name="Circle"/>
          <p:cNvSpPr/>
          <p:nvPr/>
        </p:nvSpPr>
        <p:spPr>
          <a:xfrm>
            <a:off x="7469659" y="5270794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5" name="Circle"/>
          <p:cNvSpPr/>
          <p:nvPr/>
        </p:nvSpPr>
        <p:spPr>
          <a:xfrm>
            <a:off x="8946673" y="3879458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6" name="Circle"/>
          <p:cNvSpPr/>
          <p:nvPr/>
        </p:nvSpPr>
        <p:spPr>
          <a:xfrm>
            <a:off x="7507759" y="6962450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7" name="Circle"/>
          <p:cNvSpPr/>
          <p:nvPr/>
        </p:nvSpPr>
        <p:spPr>
          <a:xfrm>
            <a:off x="7507759" y="5893765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8" name="Circle"/>
          <p:cNvSpPr/>
          <p:nvPr/>
        </p:nvSpPr>
        <p:spPr>
          <a:xfrm>
            <a:off x="10502255" y="3879458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9" name="Circle"/>
          <p:cNvSpPr/>
          <p:nvPr/>
        </p:nvSpPr>
        <p:spPr>
          <a:xfrm>
            <a:off x="9467373" y="7293405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0" name="Circle"/>
          <p:cNvSpPr/>
          <p:nvPr/>
        </p:nvSpPr>
        <p:spPr>
          <a:xfrm>
            <a:off x="8946673" y="7293405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1" name="Circle"/>
          <p:cNvSpPr/>
          <p:nvPr/>
        </p:nvSpPr>
        <p:spPr>
          <a:xfrm>
            <a:off x="7953810" y="7293405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2" name="Circle"/>
          <p:cNvSpPr/>
          <p:nvPr/>
        </p:nvSpPr>
        <p:spPr>
          <a:xfrm>
            <a:off x="10502255" y="7293405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3" name="Circle"/>
          <p:cNvSpPr/>
          <p:nvPr/>
        </p:nvSpPr>
        <p:spPr>
          <a:xfrm>
            <a:off x="9467373" y="3879458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4" name="Circle"/>
          <p:cNvSpPr/>
          <p:nvPr/>
        </p:nvSpPr>
        <p:spPr>
          <a:xfrm>
            <a:off x="10955535" y="4216400"/>
            <a:ext cx="381001" cy="381000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5" name="Circle"/>
          <p:cNvSpPr/>
          <p:nvPr/>
        </p:nvSpPr>
        <p:spPr>
          <a:xfrm>
            <a:off x="10955535" y="5270794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6" name="Circle"/>
          <p:cNvSpPr/>
          <p:nvPr/>
        </p:nvSpPr>
        <p:spPr>
          <a:xfrm>
            <a:off x="10955535" y="5893765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7" name="Circle"/>
          <p:cNvSpPr/>
          <p:nvPr/>
        </p:nvSpPr>
        <p:spPr>
          <a:xfrm>
            <a:off x="10980935" y="6962450"/>
            <a:ext cx="381001" cy="381001"/>
          </a:xfrm>
          <a:prstGeom prst="ellipse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8" name="Field cage suspensions:…"/>
          <p:cNvSpPr txBox="1"/>
          <p:nvPr/>
        </p:nvSpPr>
        <p:spPr>
          <a:xfrm>
            <a:off x="653612" y="5295482"/>
            <a:ext cx="5176477" cy="34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t>Field cage suspensions:</a:t>
            </a:r>
          </a:p>
          <a:p>
            <a:pPr algn="l"/>
            <a:r>
              <a:t>All (16x) components are mounted on the roof of NP02, and load tested.</a:t>
            </a:r>
          </a:p>
          <a:p>
            <a:pPr algn="l"/>
            <a:r>
              <a:t>Seven out of eight field cage module lifted and in final position.</a:t>
            </a:r>
          </a:p>
          <a:p>
            <a:pPr algn="l"/>
            <a:r>
              <a:t>Still possible to move up and down the field cage modules in front of the TCO to allow completion of the field cage.</a:t>
            </a:r>
          </a:p>
        </p:txBody>
      </p:sp>
      <p:sp>
        <p:nvSpPr>
          <p:cNvPr id="279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NP02 roo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NP02 roof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5" name="IMG_7245.jpeg"/>
          <p:cNvGrpSpPr/>
          <p:nvPr/>
        </p:nvGrpSpPr>
        <p:grpSpPr>
          <a:xfrm>
            <a:off x="1930400" y="2293285"/>
            <a:ext cx="9144000" cy="6997701"/>
            <a:chOff x="0" y="0"/>
            <a:chExt cx="9144000" cy="6997699"/>
          </a:xfrm>
        </p:grpSpPr>
        <p:pic>
          <p:nvPicPr>
            <p:cNvPr id="284" name="IMG_7245.jpeg" descr="IMG_7245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890000" cy="6667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3" name="IMG_7245.jpeg" descr="IMG_7245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144000" cy="6997700"/>
            </a:xfrm>
            <a:prstGeom prst="rect">
              <a:avLst/>
            </a:prstGeom>
            <a:effectLst/>
          </p:spPr>
        </p:pic>
      </p:grpSp>
      <p:sp>
        <p:nvSpPr>
          <p:cNvPr id="286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nstrument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Instrumentation</a:t>
            </a:r>
          </a:p>
        </p:txBody>
      </p:sp>
      <p:sp>
        <p:nvSpPr>
          <p:cNvPr id="289" name="Level meter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Level meters:</a:t>
            </a:r>
          </a:p>
          <a:p>
            <a:pPr>
              <a:defRPr sz="2400"/>
            </a:pPr>
            <a:r>
              <a:t>- 2x 4 m long capacitive level meters in production</a:t>
            </a:r>
          </a:p>
          <a:p>
            <a:pPr>
              <a:defRPr sz="2400"/>
            </a:pPr>
            <a:r>
              <a:t>- electronics developed, tested (V0 produced and V1 in production)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Temperature profilers:</a:t>
            </a:r>
          </a:p>
          <a:p>
            <a:pPr>
              <a:defRPr sz="2400"/>
            </a:pPr>
            <a:r>
              <a:t>- coarse level meter and measurement of liquid argon temperature gradient</a:t>
            </a:r>
          </a:p>
          <a:p>
            <a:pPr>
              <a:defRPr sz="2400"/>
            </a:pPr>
            <a:r>
              <a:t>- PCBs and Pts in hands cables and flanges purchased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Purity monitors:</a:t>
            </a:r>
          </a:p>
          <a:p>
            <a:pPr>
              <a:defRPr sz="2400"/>
            </a:pPr>
            <a:r>
              <a:t>- full system in hands and tested with one purity monitor</a:t>
            </a:r>
          </a:p>
          <a:p>
            <a:pPr>
              <a:defRPr sz="2400"/>
            </a:pPr>
            <a:r>
              <a:t>- second purity almost ready to be tested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Cameras:</a:t>
            </a:r>
          </a:p>
          <a:p>
            <a:pPr>
              <a:defRPr sz="2400"/>
            </a:pPr>
            <a:r>
              <a:t>- 12 cryogenic cameras in hands</a:t>
            </a:r>
          </a:p>
          <a:p>
            <a:pPr>
              <a:defRPr sz="2400"/>
            </a:pPr>
            <a:r>
              <a:t>- Control and acquisition system developed and ready to be integrated in the DCS</a:t>
            </a:r>
          </a:p>
        </p:txBody>
      </p:sp>
      <p:sp>
        <p:nvSpPr>
          <p:cNvPr id="2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1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4" name="Screenshot 2018-12-06 at 15.56.01.png" descr="Screenshot 2018-12-06 at 15.56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Giovanna Lehmann Miotto"/>
          <p:cNvSpPr txBox="1"/>
          <p:nvPr/>
        </p:nvSpPr>
        <p:spPr>
          <a:xfrm>
            <a:off x="9366494" y="7925827"/>
            <a:ext cx="279566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Giovanna Lehmann Miotto</a:t>
            </a:r>
          </a:p>
        </p:txBody>
      </p:sp>
      <p:sp>
        <p:nvSpPr>
          <p:cNvPr id="296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ryogenics stat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Cryogenics status</a:t>
            </a:r>
          </a:p>
        </p:txBody>
      </p:sp>
      <p:sp>
        <p:nvSpPr>
          <p:cNvPr id="299" name="Completed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Completed:</a:t>
            </a:r>
          </a:p>
          <a:p>
            <a:pPr>
              <a:defRPr sz="2400"/>
            </a:pPr>
            <a:r>
              <a:t>- Demaco proximity cryogenic installation - finished in September 2018</a:t>
            </a:r>
          </a:p>
          <a:p>
            <a:pPr>
              <a:defRPr sz="2400"/>
            </a:pPr>
            <a:r>
              <a:t>- External cryogenics - finished since commissioning of NP04 </a:t>
            </a:r>
          </a:p>
          <a:p>
            <a:pPr>
              <a:defRPr sz="2400"/>
            </a:pPr>
            <a:r>
              <a:t>- Proximity cryogenics warm piping - completed</a:t>
            </a:r>
          </a:p>
          <a:p>
            <a:pPr>
              <a:defRPr sz="2400"/>
            </a:pPr>
            <a:r>
              <a:t>- Purge pipes - purge valves installed, compressed air lines laid, flexible pipes still need to be connected once the flanges are installed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Soon completed:</a:t>
            </a:r>
          </a:p>
          <a:p>
            <a:pPr>
              <a:defRPr sz="2400"/>
            </a:pPr>
            <a:r>
              <a:t>- Purification system - filling with purification media on December 2018</a:t>
            </a:r>
          </a:p>
          <a:p>
            <a:pPr>
              <a:defRPr sz="2400"/>
            </a:pPr>
            <a:r>
              <a:t>- Control cabling activities - finishing in December 2018</a:t>
            </a:r>
          </a:p>
          <a:p>
            <a:pPr>
              <a:defRPr sz="2400"/>
            </a:pPr>
            <a:r>
              <a:t>- PLC programming - completion for January commissioning on February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Improvements done with respect to the:</a:t>
            </a:r>
          </a:p>
          <a:p>
            <a:pPr>
              <a:defRPr sz="2400"/>
            </a:pPr>
            <a:r>
              <a:t>- warm and cold gas management</a:t>
            </a:r>
          </a:p>
          <a:p>
            <a:pPr>
              <a:defRPr sz="2400"/>
            </a:pPr>
            <a:r>
              <a:t>- filters regeneration process</a:t>
            </a:r>
          </a:p>
          <a:p>
            <a:pPr>
              <a:defRPr sz="2400"/>
            </a:pPr>
            <a:r>
              <a:t>- gas analyser manyfold implementation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Installation 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Installation overview</a:t>
            </a:r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5" name="Only installation of detector components inside the cryostat considered here.…"/>
          <p:cNvSpPr txBox="1"/>
          <p:nvPr/>
        </p:nvSpPr>
        <p:spPr>
          <a:xfrm>
            <a:off x="376956" y="2934635"/>
            <a:ext cx="12250888" cy="571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/>
            </a:pPr>
            <a:r>
              <a:t>Only installation of detector components inside the cryostat considered here.</a:t>
            </a:r>
          </a:p>
          <a:p>
            <a:pPr algn="l">
              <a:defRPr sz="2800"/>
            </a:pPr>
            <a:r>
              <a:t>Installation mostly sequential, but few things can be parallelised.</a:t>
            </a:r>
          </a:p>
          <a:p>
            <a:pPr algn="l">
              <a:defRPr sz="2800"/>
            </a:pPr>
          </a:p>
          <a:p>
            <a:pPr algn="l">
              <a:defRPr sz="2800"/>
            </a:pPr>
            <a:r>
              <a:t>- CRPs must be installed first</a:t>
            </a:r>
          </a:p>
          <a:p>
            <a:pPr algn="l">
              <a:defRPr sz="2800"/>
            </a:pPr>
            <a:r>
              <a:t>- Then field cage must be completed</a:t>
            </a:r>
          </a:p>
          <a:p>
            <a:pPr algn="l">
              <a:defRPr sz="2800"/>
            </a:pPr>
            <a:r>
              <a:t>- Assembly and installation of the cathode and the ground grid</a:t>
            </a:r>
          </a:p>
          <a:p>
            <a:pPr algn="l">
              <a:defRPr sz="2800"/>
            </a:pPr>
            <a:r>
              <a:t>- PMT installation</a:t>
            </a:r>
          </a:p>
          <a:p>
            <a:pPr algn="l">
              <a:defRPr sz="2800"/>
            </a:pPr>
            <a:r>
              <a:t>- Installation of part of the cryogenic instrumentation</a:t>
            </a:r>
          </a:p>
          <a:p>
            <a:pPr algn="l">
              <a:defRPr sz="2800"/>
            </a:pPr>
            <a:r>
              <a:t>- TCO closure</a:t>
            </a:r>
          </a:p>
          <a:p>
            <a:pPr algn="l">
              <a:defRPr sz="2800"/>
            </a:pPr>
            <a:r>
              <a:t>- Installation of VHV degrader</a:t>
            </a:r>
          </a:p>
          <a:p>
            <a:pPr algn="l">
              <a:defRPr sz="2800"/>
            </a:pPr>
            <a:r>
              <a:t>- Installation of the ground grid perimeter</a:t>
            </a:r>
          </a:p>
          <a:p>
            <a:pPr algn="l">
              <a:defRPr sz="2800"/>
            </a:pPr>
            <a:r>
              <a:t>- Installation of the remaining cryogenic instrumentation</a:t>
            </a:r>
          </a:p>
          <a:p>
            <a:pPr algn="l">
              <a:defRPr sz="2800"/>
            </a:pPr>
            <a:r>
              <a:t>- Remove unnecessary material and close the man hole</a:t>
            </a:r>
          </a:p>
        </p:txBody>
      </p:sp>
      <p:sp>
        <p:nvSpPr>
          <p:cNvPr id="306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sp>
        <p:nvSpPr>
          <p:cNvPr id="77" name="Overview mainly the status and the activities around the components to be installed inside the cryosta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 mainly the status and the activities around the components to be installed inside the cryostat.</a:t>
            </a:r>
          </a:p>
          <a:p>
            <a:pPr/>
          </a:p>
          <a:p>
            <a:pPr/>
            <a:r>
              <a:t>Briefly cover also the status of the cryogenics and the detector control system.</a:t>
            </a:r>
          </a:p>
          <a:p>
            <a:pPr/>
          </a:p>
          <a:p>
            <a:pPr/>
            <a:r>
              <a:t>Overview of the installation plan and schedule.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12768560" y="9461500"/>
            <a:ext cx="127001" cy="241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9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Before TCO clos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Before TCO closure</a:t>
            </a:r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10" name="Table"/>
          <p:cNvGraphicFramePr/>
          <p:nvPr/>
        </p:nvGraphicFramePr>
        <p:xfrm>
          <a:off x="952500" y="2648885"/>
          <a:ext cx="11099800" cy="62865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9192068"/>
                <a:gridCol w="1907732"/>
              </a:tblGrid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Installation and cabling of the first three CRPs (SGFTs must be installed before the CRP 1 and 2 are hoisted) - work at height with man lifts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3x 3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Removal of the entrance I-beam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Installation and cabling of the CRP4.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3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Installation of a modified version of the entrance I-beam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Connection of the first field shaper through instrumentation penetration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Installation of the VHV feedthrough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Bring inside the two remaining field cage sub-modules
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Bring inside the four cathode sub-modules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Bring inside the four ground grid sub-modules and move the man lift outside the TPC volume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Lift and clip the remaining field cage sub-modules - work at height with scaffolding and possibly man lift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3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</a:tr>
            </a:tbl>
          </a:graphicData>
        </a:graphic>
      </p:graphicFrame>
      <p:sp>
        <p:nvSpPr>
          <p:cNvPr id="311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Before TCO clos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Before TCO closure</a:t>
            </a:r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15" name="Table"/>
          <p:cNvGraphicFramePr/>
          <p:nvPr/>
        </p:nvGraphicFramePr>
        <p:xfrm>
          <a:off x="952500" y="2648885"/>
          <a:ext cx="11099800" cy="62865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9192068"/>
                <a:gridCol w="1907732"/>
              </a:tblGrid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Installation of a platform in the clean room at the height of the false floor inside NP02 to allow rolling heavy material in and out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3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Assemble the four cathode sub-modules cathode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3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Connect the ground grid to the cathode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Lift and connect the cathode to the field cage and secure it to the floor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Route instrumentation cable from the tank instrumentation penetration and install level meter and temperature profiler - work at height with scaffolding or possibly man lift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4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Remove the false floor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2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 false floor around the TPC active region to possibly allow man lift to go around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2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Installation and cabling of the PMTs and Pts on the floor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5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Installation of ground grid feet and final positioning of the ground grid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2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</a:tr>
            </a:tbl>
          </a:graphicData>
        </a:graphic>
      </p:graphicFrame>
      <p:sp>
        <p:nvSpPr>
          <p:cNvPr id="316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CO clos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TCO closure</a:t>
            </a:r>
          </a:p>
        </p:txBody>
      </p:sp>
      <p:sp>
        <p:nvSpPr>
          <p:cNvPr id="319" name="Installation of a SAS to protect the detector from the TCO closure works - 4 day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Installation of a SAS to protect the detector from the TCO closure works - 4 days.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TCO will be closed in two phases (halves): for the first half material can be stored in the clean room. For the second half material must be stored inside the cryostat (large enough SAS) - 4 weeks.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Due to safety reasons, avoid detector installation during this time. Minimal access allowed to check the status of the detector.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Removal of the SAS - 2 days</a:t>
            </a:r>
          </a:p>
          <a:p>
            <a:pPr>
              <a:defRPr sz="2400"/>
            </a:pPr>
            <a:r>
              <a:t>Clean up: 1 day</a:t>
            </a:r>
          </a:p>
          <a:p>
            <a:pPr>
              <a:defRPr sz="2400"/>
            </a:pPr>
          </a:p>
          <a:p>
            <a:pPr>
              <a:defRPr sz="2400"/>
            </a:pPr>
            <a:r>
              <a:t>Now the cryostat is a confined space. More difficult access through the man hole. Limited number of people inside. Training required.</a:t>
            </a: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1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After TCO clos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After TCO closure</a:t>
            </a:r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325" name="Table"/>
          <p:cNvGraphicFramePr/>
          <p:nvPr/>
        </p:nvGraphicFramePr>
        <p:xfrm>
          <a:off x="952500" y="2648885"/>
          <a:ext cx="11099800" cy="62865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9192068"/>
                <a:gridCol w="1907732"/>
              </a:tblGrid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Clean up at height with the scaffoldings (on false floor)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2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Installation of the HV extender - work at height with scaffolding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3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 the remaining instrumentation (e.g., Purity Monitor, cameras, ground plane monitors, …)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5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Remove the false floor left inside through the man hole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Clean up the floor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Install the ground grid frames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2 days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Remove the scaffolding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1 day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/>
                      </a:pPr>
                      <a:r>
                        <a:rPr>
                          <a:latin typeface="+mn-lt"/>
                          <a:ea typeface="+mn-ea"/>
                          <a:cs typeface="+mn-cs"/>
                        </a:rPr>
                        <a:t>Time for the last tests and close the man hole.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algn="l" defTabSz="203200">
                        <a:defRPr sz="18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</a:tr>
            </a:tbl>
          </a:graphicData>
        </a:graphic>
      </p:graphicFrame>
      <p:sp>
        <p:nvSpPr>
          <p:cNvPr id="326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329" name="Slide Number"/>
          <p:cNvSpPr txBox="1"/>
          <p:nvPr>
            <p:ph type="sldNum" sz="quarter" idx="2"/>
          </p:nvPr>
        </p:nvSpPr>
        <p:spPr>
          <a:xfrm>
            <a:off x="12300354" y="9480915"/>
            <a:ext cx="23872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0" name="Assuming to be able to proceed mostly in sequence:…"/>
          <p:cNvSpPr txBox="1"/>
          <p:nvPr/>
        </p:nvSpPr>
        <p:spPr>
          <a:xfrm>
            <a:off x="2274416" y="2472634"/>
            <a:ext cx="8455968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/>
            </a:pPr>
            <a:r>
              <a:t>Assuming to be able to proceed mostly in sequence:</a:t>
            </a:r>
          </a:p>
          <a:p>
            <a:pPr algn="l">
              <a:defRPr sz="2800"/>
            </a:pPr>
            <a:r>
              <a:t>- Before TCO: 45 days needed</a:t>
            </a:r>
          </a:p>
          <a:p>
            <a:pPr algn="l">
              <a:defRPr sz="2800"/>
            </a:pPr>
            <a:r>
              <a:t>- TCO closure: 5 weeks</a:t>
            </a:r>
          </a:p>
          <a:p>
            <a:pPr algn="l">
              <a:defRPr sz="2800"/>
            </a:pPr>
            <a:r>
              <a:t>- After the TCO: 15 days</a:t>
            </a:r>
          </a:p>
        </p:txBody>
      </p:sp>
      <p:graphicFrame>
        <p:nvGraphicFramePr>
          <p:cNvPr id="331" name="Table"/>
          <p:cNvGraphicFramePr/>
          <p:nvPr/>
        </p:nvGraphicFramePr>
        <p:xfrm>
          <a:off x="4053318" y="5081652"/>
          <a:ext cx="8262456" cy="402576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  <a:gridCol w="294634"/>
              </a:tblGrid>
              <a:tr h="504808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19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sym typeface="Helvetica Neue"/>
                        </a:rPr>
                        <a:t>28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04808"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04808"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04808"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04808"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04808"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04808"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04808"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32" name="Before the TCO closure"/>
          <p:cNvSpPr txBox="1"/>
          <p:nvPr/>
        </p:nvSpPr>
        <p:spPr>
          <a:xfrm>
            <a:off x="701726" y="5581658"/>
            <a:ext cx="331068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Before the TCO closure</a:t>
            </a:r>
          </a:p>
        </p:txBody>
      </p:sp>
      <p:sp>
        <p:nvSpPr>
          <p:cNvPr id="333" name="After the TCO closure"/>
          <p:cNvSpPr txBox="1"/>
          <p:nvPr/>
        </p:nvSpPr>
        <p:spPr>
          <a:xfrm>
            <a:off x="701726" y="6593091"/>
            <a:ext cx="30563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After the TCO closure</a:t>
            </a:r>
          </a:p>
        </p:txBody>
      </p:sp>
      <p:sp>
        <p:nvSpPr>
          <p:cNvPr id="334" name="TCO closure"/>
          <p:cNvSpPr txBox="1"/>
          <p:nvPr/>
        </p:nvSpPr>
        <p:spPr>
          <a:xfrm>
            <a:off x="701727" y="6081731"/>
            <a:ext cx="182493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TCO closure</a:t>
            </a:r>
          </a:p>
        </p:txBody>
      </p:sp>
      <p:sp>
        <p:nvSpPr>
          <p:cNvPr id="335" name="Purge"/>
          <p:cNvSpPr txBox="1"/>
          <p:nvPr/>
        </p:nvSpPr>
        <p:spPr>
          <a:xfrm>
            <a:off x="701727" y="7104172"/>
            <a:ext cx="9276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Purge</a:t>
            </a:r>
          </a:p>
        </p:txBody>
      </p:sp>
      <p:sp>
        <p:nvSpPr>
          <p:cNvPr id="336" name="Cooldown"/>
          <p:cNvSpPr txBox="1"/>
          <p:nvPr/>
        </p:nvSpPr>
        <p:spPr>
          <a:xfrm>
            <a:off x="701727" y="7617224"/>
            <a:ext cx="14698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Cooldown</a:t>
            </a:r>
          </a:p>
        </p:txBody>
      </p:sp>
      <p:sp>
        <p:nvSpPr>
          <p:cNvPr id="337" name="Filling"/>
          <p:cNvSpPr txBox="1"/>
          <p:nvPr/>
        </p:nvSpPr>
        <p:spPr>
          <a:xfrm>
            <a:off x="701726" y="8113913"/>
            <a:ext cx="91038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Filling</a:t>
            </a:r>
          </a:p>
        </p:txBody>
      </p:sp>
      <p:sp>
        <p:nvSpPr>
          <p:cNvPr id="338" name="Purification"/>
          <p:cNvSpPr txBox="1"/>
          <p:nvPr/>
        </p:nvSpPr>
        <p:spPr>
          <a:xfrm>
            <a:off x="701727" y="8628658"/>
            <a:ext cx="16220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Purification</a:t>
            </a:r>
          </a:p>
        </p:txBody>
      </p:sp>
      <p:sp>
        <p:nvSpPr>
          <p:cNvPr id="339" name="7th January 2019"/>
          <p:cNvSpPr txBox="1"/>
          <p:nvPr/>
        </p:nvSpPr>
        <p:spPr>
          <a:xfrm>
            <a:off x="4049865" y="4716669"/>
            <a:ext cx="188092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7th January 2019</a:t>
            </a:r>
          </a:p>
        </p:txBody>
      </p:sp>
      <p:sp>
        <p:nvSpPr>
          <p:cNvPr id="340" name="22th July 2019"/>
          <p:cNvSpPr txBox="1"/>
          <p:nvPr/>
        </p:nvSpPr>
        <p:spPr>
          <a:xfrm>
            <a:off x="10692564" y="4716669"/>
            <a:ext cx="16013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22th July 2019</a:t>
            </a:r>
          </a:p>
        </p:txBody>
      </p:sp>
      <p:sp>
        <p:nvSpPr>
          <p:cNvPr id="341" name="weeks"/>
          <p:cNvSpPr txBox="1"/>
          <p:nvPr/>
        </p:nvSpPr>
        <p:spPr>
          <a:xfrm>
            <a:off x="7930548" y="4716669"/>
            <a:ext cx="76226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weeks</a:t>
            </a:r>
          </a:p>
        </p:txBody>
      </p:sp>
      <p:sp>
        <p:nvSpPr>
          <p:cNvPr id="342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image001.png"/>
          <p:cNvGrpSpPr/>
          <p:nvPr/>
        </p:nvGrpSpPr>
        <p:grpSpPr>
          <a:xfrm>
            <a:off x="2929197" y="2453298"/>
            <a:ext cx="7239001" cy="6677675"/>
            <a:chOff x="0" y="0"/>
            <a:chExt cx="7239000" cy="6677674"/>
          </a:xfrm>
        </p:grpSpPr>
        <p:pic>
          <p:nvPicPr>
            <p:cNvPr id="82" name="image001.png" descr="image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973" t="8064" r="23972" b="6352"/>
            <a:stretch>
              <a:fillRect/>
            </a:stretch>
          </p:blipFill>
          <p:spPr>
            <a:xfrm>
              <a:off x="127000" y="88900"/>
              <a:ext cx="6985000" cy="63474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image001.png" descr="image0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7239001" cy="6677676"/>
            </a:xfrm>
            <a:prstGeom prst="rect">
              <a:avLst/>
            </a:prstGeom>
            <a:effectLst/>
          </p:spPr>
        </p:pic>
      </p:grpSp>
      <p:sp>
        <p:nvSpPr>
          <p:cNvPr id="84" name="Detector 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 overview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12764513" y="9462713"/>
            <a:ext cx="12700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6" name="Photo detectors"/>
          <p:cNvSpPr txBox="1"/>
          <p:nvPr/>
        </p:nvSpPr>
        <p:spPr>
          <a:xfrm>
            <a:off x="406656" y="7876182"/>
            <a:ext cx="22492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Photo detectors</a:t>
            </a:r>
          </a:p>
        </p:txBody>
      </p:sp>
      <p:sp>
        <p:nvSpPr>
          <p:cNvPr id="87" name="Cathode"/>
          <p:cNvSpPr txBox="1"/>
          <p:nvPr/>
        </p:nvSpPr>
        <p:spPr>
          <a:xfrm>
            <a:off x="406656" y="6752032"/>
            <a:ext cx="126667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Cathode</a:t>
            </a:r>
          </a:p>
        </p:txBody>
      </p:sp>
      <p:sp>
        <p:nvSpPr>
          <p:cNvPr id="88" name="Ground grid"/>
          <p:cNvSpPr txBox="1"/>
          <p:nvPr/>
        </p:nvSpPr>
        <p:spPr>
          <a:xfrm>
            <a:off x="10704454" y="7495182"/>
            <a:ext cx="172387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Ground grid</a:t>
            </a:r>
          </a:p>
        </p:txBody>
      </p:sp>
      <p:sp>
        <p:nvSpPr>
          <p:cNvPr id="89" name="CRPs"/>
          <p:cNvSpPr txBox="1"/>
          <p:nvPr/>
        </p:nvSpPr>
        <p:spPr>
          <a:xfrm>
            <a:off x="10704454" y="4397686"/>
            <a:ext cx="9102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CRPs</a:t>
            </a:r>
          </a:p>
        </p:txBody>
      </p:sp>
      <p:sp>
        <p:nvSpPr>
          <p:cNvPr id="90" name="Field cage"/>
          <p:cNvSpPr txBox="1"/>
          <p:nvPr/>
        </p:nvSpPr>
        <p:spPr>
          <a:xfrm>
            <a:off x="10704454" y="5557185"/>
            <a:ext cx="15205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Field cage</a:t>
            </a:r>
          </a:p>
        </p:txBody>
      </p:sp>
      <p:sp>
        <p:nvSpPr>
          <p:cNvPr id="91" name="Signal feedthroughs"/>
          <p:cNvSpPr txBox="1"/>
          <p:nvPr/>
        </p:nvSpPr>
        <p:spPr>
          <a:xfrm>
            <a:off x="10704454" y="3054038"/>
            <a:ext cx="189369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Signal</a:t>
            </a:r>
            <a:br/>
            <a:r>
              <a:t>feedthroughs</a:t>
            </a:r>
          </a:p>
        </p:txBody>
      </p:sp>
      <p:sp>
        <p:nvSpPr>
          <p:cNvPr id="92" name="Cameras"/>
          <p:cNvSpPr txBox="1"/>
          <p:nvPr/>
        </p:nvSpPr>
        <p:spPr>
          <a:xfrm>
            <a:off x="10704454" y="6716683"/>
            <a:ext cx="135076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Cameras</a:t>
            </a:r>
          </a:p>
        </p:txBody>
      </p:sp>
      <p:sp>
        <p:nvSpPr>
          <p:cNvPr id="93" name="Temperature sensors"/>
          <p:cNvSpPr txBox="1"/>
          <p:nvPr/>
        </p:nvSpPr>
        <p:spPr>
          <a:xfrm>
            <a:off x="406656" y="2767348"/>
            <a:ext cx="182537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Temperature</a:t>
            </a:r>
            <a:br/>
            <a:r>
              <a:t>sensors</a:t>
            </a:r>
          </a:p>
        </p:txBody>
      </p:sp>
      <p:sp>
        <p:nvSpPr>
          <p:cNvPr id="94" name="Level meters"/>
          <p:cNvSpPr txBox="1"/>
          <p:nvPr/>
        </p:nvSpPr>
        <p:spPr>
          <a:xfrm>
            <a:off x="406656" y="3906497"/>
            <a:ext cx="185916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Level meters</a:t>
            </a:r>
          </a:p>
        </p:txBody>
      </p:sp>
      <p:sp>
        <p:nvSpPr>
          <p:cNvPr id="95" name="Purity monitors"/>
          <p:cNvSpPr txBox="1"/>
          <p:nvPr/>
        </p:nvSpPr>
        <p:spPr>
          <a:xfrm>
            <a:off x="406656" y="5237379"/>
            <a:ext cx="214684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Purity monitors</a:t>
            </a:r>
          </a:p>
        </p:txBody>
      </p:sp>
      <p:sp>
        <p:nvSpPr>
          <p:cNvPr id="96" name="Line"/>
          <p:cNvSpPr/>
          <p:nvPr/>
        </p:nvSpPr>
        <p:spPr>
          <a:xfrm>
            <a:off x="2698448" y="3254706"/>
            <a:ext cx="1960949" cy="1431809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7" name="Line"/>
          <p:cNvSpPr/>
          <p:nvPr/>
        </p:nvSpPr>
        <p:spPr>
          <a:xfrm>
            <a:off x="2698448" y="4189554"/>
            <a:ext cx="1967729" cy="2232847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8" name="Line"/>
          <p:cNvSpPr/>
          <p:nvPr/>
        </p:nvSpPr>
        <p:spPr>
          <a:xfrm>
            <a:off x="2698449" y="5574721"/>
            <a:ext cx="1982808" cy="1583842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9" name="Line"/>
          <p:cNvSpPr/>
          <p:nvPr/>
        </p:nvSpPr>
        <p:spPr>
          <a:xfrm>
            <a:off x="2698448" y="5574721"/>
            <a:ext cx="1734713" cy="2485332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" name="Line"/>
          <p:cNvSpPr/>
          <p:nvPr/>
        </p:nvSpPr>
        <p:spPr>
          <a:xfrm>
            <a:off x="2698449" y="8139943"/>
            <a:ext cx="2884716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" name="Line"/>
          <p:cNvSpPr/>
          <p:nvPr/>
        </p:nvSpPr>
        <p:spPr>
          <a:xfrm>
            <a:off x="2698449" y="7003955"/>
            <a:ext cx="2603929" cy="587054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" name="Line"/>
          <p:cNvSpPr/>
          <p:nvPr/>
        </p:nvSpPr>
        <p:spPr>
          <a:xfrm flipH="1">
            <a:off x="8147236" y="7768575"/>
            <a:ext cx="2477126" cy="17644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" name="Line"/>
          <p:cNvSpPr/>
          <p:nvPr/>
        </p:nvSpPr>
        <p:spPr>
          <a:xfrm flipH="1">
            <a:off x="8301414" y="5814693"/>
            <a:ext cx="2322948" cy="941179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" name="Line"/>
          <p:cNvSpPr/>
          <p:nvPr/>
        </p:nvSpPr>
        <p:spPr>
          <a:xfrm flipH="1" flipV="1">
            <a:off x="8050761" y="4170619"/>
            <a:ext cx="2573601" cy="466547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" name="Line"/>
          <p:cNvSpPr/>
          <p:nvPr/>
        </p:nvSpPr>
        <p:spPr>
          <a:xfrm flipH="1">
            <a:off x="7503506" y="3531183"/>
            <a:ext cx="3120856" cy="414316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Light detection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Light detection system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2764513" y="9462713"/>
            <a:ext cx="12700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12" name="image002.png"/>
          <p:cNvGrpSpPr/>
          <p:nvPr/>
        </p:nvGrpSpPr>
        <p:grpSpPr>
          <a:xfrm>
            <a:off x="1295400" y="2578100"/>
            <a:ext cx="10414001" cy="2102043"/>
            <a:chOff x="0" y="0"/>
            <a:chExt cx="10414000" cy="2102042"/>
          </a:xfrm>
        </p:grpSpPr>
        <p:pic>
          <p:nvPicPr>
            <p:cNvPr id="111" name="image002.png" descr="image00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349" t="73784" r="18223" b="6805"/>
            <a:stretch>
              <a:fillRect/>
            </a:stretch>
          </p:blipFill>
          <p:spPr>
            <a:xfrm>
              <a:off x="127000" y="88900"/>
              <a:ext cx="10160000" cy="1771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" name="image002.png" descr="image00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414001" cy="2102043"/>
            </a:xfrm>
            <a:prstGeom prst="rect">
              <a:avLst/>
            </a:prstGeom>
            <a:effectLst/>
          </p:spPr>
        </p:pic>
      </p:grpSp>
      <p:sp>
        <p:nvSpPr>
          <p:cNvPr id="113" name="Available at CERN:…"/>
          <p:cNvSpPr txBox="1"/>
          <p:nvPr/>
        </p:nvSpPr>
        <p:spPr>
          <a:xfrm>
            <a:off x="1699865" y="4887012"/>
            <a:ext cx="9605070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/>
            </a:pPr>
            <a:r>
              <a:t>Available at CERN:</a:t>
            </a:r>
          </a:p>
          <a:p>
            <a:pPr algn="l">
              <a:defRPr sz="2800"/>
            </a:pPr>
            <a:r>
              <a:t>- 36 + spares PMTs R5912-MOD-02 tested and TPB coated</a:t>
            </a:r>
          </a:p>
          <a:p>
            <a:pPr algn="l">
              <a:defRPr sz="2800"/>
            </a:pPr>
            <a:r>
              <a:t>- 36 PMT supports (being delivered)</a:t>
            </a:r>
          </a:p>
          <a:p>
            <a:pPr algn="l">
              <a:defRPr sz="2800"/>
            </a:pPr>
            <a:r>
              <a:t>- 36 + spares splitters tested</a:t>
            </a:r>
            <a:br/>
            <a:r>
              <a:t>- HV cables inside the cryostat</a:t>
            </a:r>
          </a:p>
          <a:p>
            <a:pPr algn="l">
              <a:defRPr sz="2800"/>
            </a:pPr>
            <a:r>
              <a:t>- 2x 19 SHV feedthroughs for PMT power and signal</a:t>
            </a:r>
          </a:p>
          <a:p>
            <a:pPr algn="l">
              <a:defRPr sz="2800"/>
            </a:pPr>
            <a:r>
              <a:t>- Optical fibres for PMT calibration system</a:t>
            </a:r>
          </a:p>
          <a:p>
            <a:pPr algn="l">
              <a:defRPr sz="2800"/>
            </a:pPr>
            <a:r>
              <a:t>- Optical feedthrough for calibration system</a:t>
            </a:r>
          </a:p>
          <a:p>
            <a:pPr algn="l">
              <a:defRPr sz="2800"/>
            </a:pPr>
            <a:r>
              <a:t>- HV power supply frame and modules</a:t>
            </a:r>
          </a:p>
        </p:txBody>
      </p:sp>
      <p:sp>
        <p:nvSpPr>
          <p:cNvPr id="114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round gr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Ground grid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764513" y="9462713"/>
            <a:ext cx="12700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0" name="image002.png"/>
          <p:cNvGrpSpPr/>
          <p:nvPr/>
        </p:nvGrpSpPr>
        <p:grpSpPr>
          <a:xfrm>
            <a:off x="1295400" y="2578099"/>
            <a:ext cx="10414000" cy="2872585"/>
            <a:chOff x="0" y="0"/>
            <a:chExt cx="10413999" cy="2872583"/>
          </a:xfrm>
        </p:grpSpPr>
        <p:pic>
          <p:nvPicPr>
            <p:cNvPr id="119" name="image002.png" descr="image00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349" t="65343" r="18223" b="6805"/>
            <a:stretch>
              <a:fillRect/>
            </a:stretch>
          </p:blipFill>
          <p:spPr>
            <a:xfrm>
              <a:off x="127000" y="88900"/>
              <a:ext cx="10160000" cy="25423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" name="image002.png" descr="image00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414000" cy="2872585"/>
            </a:xfrm>
            <a:prstGeom prst="rect">
              <a:avLst/>
            </a:prstGeom>
            <a:effectLst/>
          </p:spPr>
        </p:pic>
      </p:grpSp>
      <p:sp>
        <p:nvSpPr>
          <p:cNvPr id="121" name="- Protect the PMT from high electric field…"/>
          <p:cNvSpPr txBox="1"/>
          <p:nvPr/>
        </p:nvSpPr>
        <p:spPr>
          <a:xfrm>
            <a:off x="1612528" y="5971383"/>
            <a:ext cx="9779745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/>
            </a:pPr>
            <a:r>
              <a:t>- Protect the PMT from high electric field</a:t>
            </a:r>
          </a:p>
          <a:p>
            <a:pPr algn="l">
              <a:defRPr sz="2800"/>
            </a:pPr>
            <a:r>
              <a:t>- Protect the corrugated membrane in case of a discharge</a:t>
            </a:r>
          </a:p>
          <a:p>
            <a:pPr algn="l">
              <a:defRPr sz="2800"/>
            </a:pPr>
            <a:r>
              <a:t>- Transparent to allow the scintillation light to reach the PMTs</a:t>
            </a:r>
          </a:p>
          <a:p>
            <a:pPr algn="l">
              <a:defRPr sz="2800"/>
            </a:pPr>
            <a:r>
              <a:t>- Lightweight, stiff, and simple to install</a:t>
            </a:r>
          </a:p>
          <a:p>
            <a:pPr algn="l">
              <a:defRPr sz="2800"/>
            </a:pPr>
            <a:r>
              <a:t>- Maximum electric field allowed ~&lt; 30 kV/cm</a:t>
            </a:r>
          </a:p>
        </p:txBody>
      </p:sp>
      <p:sp>
        <p:nvSpPr>
          <p:cNvPr id="122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round gr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Ground grid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12764513" y="9462713"/>
            <a:ext cx="12700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8" name="unknown.png"/>
          <p:cNvGrpSpPr/>
          <p:nvPr/>
        </p:nvGrpSpPr>
        <p:grpSpPr>
          <a:xfrm>
            <a:off x="197762" y="4534400"/>
            <a:ext cx="7227930" cy="4555070"/>
            <a:chOff x="0" y="0"/>
            <a:chExt cx="7227929" cy="4555069"/>
          </a:xfrm>
        </p:grpSpPr>
        <p:pic>
          <p:nvPicPr>
            <p:cNvPr id="127" name="unknown.png" descr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973930" cy="42248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" name="unknown.png" descr="unknown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27930" cy="4555070"/>
            </a:xfrm>
            <a:prstGeom prst="rect">
              <a:avLst/>
            </a:prstGeom>
            <a:effectLst/>
          </p:spPr>
        </p:pic>
      </p:grpSp>
      <p:grpSp>
        <p:nvGrpSpPr>
          <p:cNvPr id="131" name="IMG_7251.jpeg"/>
          <p:cNvGrpSpPr/>
          <p:nvPr/>
        </p:nvGrpSpPr>
        <p:grpSpPr>
          <a:xfrm>
            <a:off x="6959593" y="4902700"/>
            <a:ext cx="5847445" cy="4525284"/>
            <a:chOff x="0" y="0"/>
            <a:chExt cx="5847443" cy="4525283"/>
          </a:xfrm>
        </p:grpSpPr>
        <p:pic>
          <p:nvPicPr>
            <p:cNvPr id="130" name="IMG_7251.jpeg" descr="IMG_7251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593444" cy="41950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9" name="IMG_7251.jpeg" descr="IMG_725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47444" cy="4525284"/>
            </a:xfrm>
            <a:prstGeom prst="rect">
              <a:avLst/>
            </a:prstGeom>
            <a:effectLst/>
          </p:spPr>
        </p:pic>
      </p:grpSp>
      <p:sp>
        <p:nvSpPr>
          <p:cNvPr id="132" name="It consists of:…"/>
          <p:cNvSpPr txBox="1"/>
          <p:nvPr/>
        </p:nvSpPr>
        <p:spPr>
          <a:xfrm>
            <a:off x="929582" y="2156288"/>
            <a:ext cx="4764996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It consists of:</a:t>
            </a:r>
          </a:p>
          <a:p>
            <a:pPr algn="l"/>
            <a:r>
              <a:t>- 4 3x3 m</a:t>
            </a:r>
            <a:r>
              <a:rPr baseline="31999"/>
              <a:t>2</a:t>
            </a:r>
            <a:r>
              <a:t> identical modules put together inside the cryostat</a:t>
            </a:r>
          </a:p>
          <a:p>
            <a:pPr algn="l"/>
            <a:r>
              <a:t>- Additional smaller modules to protect the periphery</a:t>
            </a:r>
          </a:p>
          <a:p>
            <a:pPr algn="l"/>
            <a:r>
              <a:t>All is resting on the cryostat floor</a:t>
            </a:r>
          </a:p>
        </p:txBody>
      </p:sp>
      <p:sp>
        <p:nvSpPr>
          <p:cNvPr id="133" name="Status:…"/>
          <p:cNvSpPr txBox="1"/>
          <p:nvPr/>
        </p:nvSpPr>
        <p:spPr>
          <a:xfrm>
            <a:off x="7330400" y="2156287"/>
            <a:ext cx="5105833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Status:</a:t>
            </a:r>
          </a:p>
          <a:p>
            <a:pPr algn="l"/>
            <a:r>
              <a:t>- Welding ongoing at EHN1: two of the four large modules completed.</a:t>
            </a:r>
          </a:p>
          <a:p>
            <a:pPr algn="l"/>
            <a:r>
              <a:t>- Complete the four large modules before the end of the year</a:t>
            </a:r>
          </a:p>
          <a:p>
            <a:pPr algn="l"/>
            <a:r>
              <a:t>Last large object to be inserted into the cryostat</a:t>
            </a:r>
          </a:p>
        </p:txBody>
      </p:sp>
      <p:sp>
        <p:nvSpPr>
          <p:cNvPr id="134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ath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Cathode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764513" y="9462713"/>
            <a:ext cx="12700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40" name="image002.png"/>
          <p:cNvGrpSpPr/>
          <p:nvPr/>
        </p:nvGrpSpPr>
        <p:grpSpPr>
          <a:xfrm>
            <a:off x="1295400" y="2575245"/>
            <a:ext cx="10414000" cy="2109017"/>
            <a:chOff x="0" y="0"/>
            <a:chExt cx="10413998" cy="2109016"/>
          </a:xfrm>
        </p:grpSpPr>
        <p:pic>
          <p:nvPicPr>
            <p:cNvPr id="139" name="image002.png" descr="image00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349" t="62597" r="18223" b="17916"/>
            <a:stretch>
              <a:fillRect/>
            </a:stretch>
          </p:blipFill>
          <p:spPr>
            <a:xfrm>
              <a:off x="127000" y="88900"/>
              <a:ext cx="10159999" cy="17788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" name="image002.png" descr="image00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413999" cy="2109018"/>
            </a:xfrm>
            <a:prstGeom prst="rect">
              <a:avLst/>
            </a:prstGeom>
            <a:effectLst/>
          </p:spPr>
        </p:pic>
      </p:grpSp>
      <p:sp>
        <p:nvSpPr>
          <p:cNvPr id="141" name="- Ensure electric field uniformity together with the field cage…"/>
          <p:cNvSpPr txBox="1"/>
          <p:nvPr/>
        </p:nvSpPr>
        <p:spPr>
          <a:xfrm>
            <a:off x="1612528" y="5202107"/>
            <a:ext cx="9779745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/>
            </a:pPr>
            <a:r>
              <a:t>- Ensure electric field uniformity together with the field cage</a:t>
            </a:r>
          </a:p>
          <a:p>
            <a:pPr algn="l">
              <a:defRPr sz="2800"/>
            </a:pPr>
            <a:r>
              <a:t>- Transparent to allow the scintillation light to reach the PMTs</a:t>
            </a:r>
          </a:p>
          <a:p>
            <a:pPr algn="l">
              <a:defRPr sz="2800"/>
            </a:pPr>
            <a:r>
              <a:t>- Limit the contact to the rest of the detector</a:t>
            </a:r>
          </a:p>
          <a:p>
            <a:pPr algn="l">
              <a:defRPr sz="2800"/>
            </a:pPr>
            <a:r>
              <a:t>- Lightweight, stiff and simple to install</a:t>
            </a:r>
          </a:p>
          <a:p>
            <a:pPr algn="l">
              <a:defRPr sz="2800"/>
            </a:pPr>
            <a:r>
              <a:t>- Maximum electric field ~&lt; 30 kV/cm</a:t>
            </a:r>
          </a:p>
          <a:p>
            <a:pPr algn="l">
              <a:defRPr sz="2800"/>
            </a:pPr>
            <a:r>
              <a:t>- Limit the energy released in case of a discharge</a:t>
            </a:r>
          </a:p>
        </p:txBody>
      </p:sp>
      <p:sp>
        <p:nvSpPr>
          <p:cNvPr id="142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ath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Cathode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2764513" y="9462713"/>
            <a:ext cx="12700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" name="Status:…"/>
          <p:cNvSpPr txBox="1"/>
          <p:nvPr/>
        </p:nvSpPr>
        <p:spPr>
          <a:xfrm>
            <a:off x="7469108" y="7464467"/>
            <a:ext cx="5365701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Status:</a:t>
            </a:r>
          </a:p>
          <a:p>
            <a:pPr algn="l"/>
            <a:r>
              <a:t>- All four modules completed</a:t>
            </a:r>
          </a:p>
          <a:p>
            <a:pPr algn="l"/>
            <a:r>
              <a:t>- Mechanical trial assembly completed</a:t>
            </a:r>
          </a:p>
          <a:p>
            <a:pPr algn="l"/>
            <a:r>
              <a:t>- Cleaned and ready to be installed</a:t>
            </a:r>
          </a:p>
        </p:txBody>
      </p:sp>
      <p:grpSp>
        <p:nvGrpSpPr>
          <p:cNvPr id="149" name="IMG_7246.jpeg"/>
          <p:cNvGrpSpPr/>
          <p:nvPr/>
        </p:nvGrpSpPr>
        <p:grpSpPr>
          <a:xfrm>
            <a:off x="163956" y="3881388"/>
            <a:ext cx="7290035" cy="5607226"/>
            <a:chOff x="0" y="0"/>
            <a:chExt cx="7290034" cy="5607225"/>
          </a:xfrm>
        </p:grpSpPr>
        <p:pic>
          <p:nvPicPr>
            <p:cNvPr id="148" name="IMG_7246.jpeg" descr="IMG_7246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036035" cy="5277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" name="IMG_7246.jpeg" descr="IMG_7246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90035" cy="5607226"/>
            </a:xfrm>
            <a:prstGeom prst="rect">
              <a:avLst/>
            </a:prstGeom>
            <a:effectLst/>
          </p:spPr>
        </p:pic>
      </p:grpSp>
      <p:sp>
        <p:nvSpPr>
          <p:cNvPr id="150" name="- Two floor structure for stiffness constraints…"/>
          <p:cNvSpPr txBox="1"/>
          <p:nvPr/>
        </p:nvSpPr>
        <p:spPr>
          <a:xfrm>
            <a:off x="204967" y="2181994"/>
            <a:ext cx="865242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- Two floor structure for stiffness constraints</a:t>
            </a:r>
          </a:p>
          <a:p>
            <a:pPr algn="l"/>
            <a:r>
              <a:t>- Large tube (40 mm) in the periphery to reduce maximum field</a:t>
            </a:r>
          </a:p>
          <a:p>
            <a:pPr algn="l"/>
            <a:r>
              <a:t>- Oval hollow section profiles to add mechanical strength</a:t>
            </a:r>
          </a:p>
          <a:p>
            <a:pPr algn="l"/>
            <a:r>
              <a:t>- 10 mm tube every 100 mm for drift field uniformity</a:t>
            </a:r>
          </a:p>
        </p:txBody>
      </p:sp>
      <p:grpSp>
        <p:nvGrpSpPr>
          <p:cNvPr id="153" name="image001.png"/>
          <p:cNvGrpSpPr/>
          <p:nvPr/>
        </p:nvGrpSpPr>
        <p:grpSpPr>
          <a:xfrm>
            <a:off x="7506843" y="3633311"/>
            <a:ext cx="5334001" cy="3407712"/>
            <a:chOff x="0" y="0"/>
            <a:chExt cx="5334000" cy="3407710"/>
          </a:xfrm>
        </p:grpSpPr>
        <p:pic>
          <p:nvPicPr>
            <p:cNvPr id="152" name="image001.png" descr="image0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080000" cy="30775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" name="image001.png" descr="image00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334000" cy="3407711"/>
            </a:xfrm>
            <a:prstGeom prst="rect">
              <a:avLst/>
            </a:prstGeom>
            <a:effectLst/>
          </p:spPr>
        </p:pic>
      </p:grpSp>
      <p:sp>
        <p:nvSpPr>
          <p:cNvPr id="154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ield c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Field cage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2764513" y="9462713"/>
            <a:ext cx="127001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60" name="Image"/>
          <p:cNvGrpSpPr/>
          <p:nvPr/>
        </p:nvGrpSpPr>
        <p:grpSpPr>
          <a:xfrm>
            <a:off x="1081287" y="2402823"/>
            <a:ext cx="4699002" cy="4775201"/>
            <a:chOff x="0" y="0"/>
            <a:chExt cx="4699000" cy="4775200"/>
          </a:xfrm>
        </p:grpSpPr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97" t="5511" r="1265" b="4308"/>
            <a:stretch>
              <a:fillRect/>
            </a:stretch>
          </p:blipFill>
          <p:spPr>
            <a:xfrm>
              <a:off x="127000" y="88900"/>
              <a:ext cx="4445001" cy="444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8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699001" cy="4775201"/>
            </a:xfrm>
            <a:prstGeom prst="rect">
              <a:avLst/>
            </a:prstGeom>
            <a:effectLst/>
          </p:spPr>
        </p:pic>
      </p:grpSp>
      <p:grpSp>
        <p:nvGrpSpPr>
          <p:cNvPr id="163" name="Image"/>
          <p:cNvGrpSpPr/>
          <p:nvPr/>
        </p:nvGrpSpPr>
        <p:grpSpPr>
          <a:xfrm>
            <a:off x="6189569" y="2402823"/>
            <a:ext cx="5733944" cy="4775201"/>
            <a:chOff x="0" y="0"/>
            <a:chExt cx="5733942" cy="4775200"/>
          </a:xfrm>
        </p:grpSpPr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1429"/>
            <a:stretch>
              <a:fillRect/>
            </a:stretch>
          </p:blipFill>
          <p:spPr>
            <a:xfrm>
              <a:off x="127000" y="88900"/>
              <a:ext cx="5479943" cy="444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5733944" cy="4775201"/>
            </a:xfrm>
            <a:prstGeom prst="rect">
              <a:avLst/>
            </a:prstGeom>
            <a:effectLst/>
          </p:spPr>
        </p:pic>
      </p:grpSp>
      <p:sp>
        <p:nvSpPr>
          <p:cNvPr id="164" name="- 8 vertical modules of 6.3 m x 3 m…"/>
          <p:cNvSpPr txBox="1"/>
          <p:nvPr/>
        </p:nvSpPr>
        <p:spPr>
          <a:xfrm>
            <a:off x="1727323" y="7238348"/>
            <a:ext cx="9550153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- 8 vertical modules of 6.3 m x 3 m</a:t>
            </a:r>
          </a:p>
          <a:p>
            <a:pPr algn="l"/>
            <a:r>
              <a:t>- Each module consisting of 3 sub modules</a:t>
            </a:r>
          </a:p>
          <a:p>
            <a:pPr algn="l"/>
            <a:r>
              <a:t>- Aluminium profiles held by horizontal FRP I-beams</a:t>
            </a:r>
          </a:p>
          <a:p>
            <a:pPr algn="l"/>
            <a:r>
              <a:t>- Profiles will be connected mechanically and electrically to form rings</a:t>
            </a:r>
          </a:p>
          <a:p>
            <a:pPr algn="l"/>
            <a:r>
              <a:t>- Two series of resistive divider define the potential on each ring</a:t>
            </a:r>
          </a:p>
        </p:txBody>
      </p:sp>
      <p:sp>
        <p:nvSpPr>
          <p:cNvPr id="165" name="Filippo Resnati - LBNC Project Review Board - CERN - 7th December 2018"/>
          <p:cNvSpPr txBox="1"/>
          <p:nvPr/>
        </p:nvSpPr>
        <p:spPr>
          <a:xfrm>
            <a:off x="2621055" y="9391649"/>
            <a:ext cx="776269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Filippo Resnati - LBNC Project Review Board - CERN - 7th December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