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64"/>
  </p:notesMasterIdLst>
  <p:handoutMasterIdLst>
    <p:handoutMasterId r:id="rId65"/>
  </p:handoutMasterIdLst>
  <p:sldIdLst>
    <p:sldId id="268" r:id="rId3"/>
    <p:sldId id="984" r:id="rId4"/>
    <p:sldId id="985" r:id="rId5"/>
    <p:sldId id="1003" r:id="rId6"/>
    <p:sldId id="1033" r:id="rId7"/>
    <p:sldId id="986" r:id="rId8"/>
    <p:sldId id="1004" r:id="rId9"/>
    <p:sldId id="973" r:id="rId10"/>
    <p:sldId id="981" r:id="rId11"/>
    <p:sldId id="960" r:id="rId12"/>
    <p:sldId id="974" r:id="rId13"/>
    <p:sldId id="953" r:id="rId14"/>
    <p:sldId id="987" r:id="rId15"/>
    <p:sldId id="988" r:id="rId16"/>
    <p:sldId id="989" r:id="rId17"/>
    <p:sldId id="996" r:id="rId18"/>
    <p:sldId id="1005" r:id="rId19"/>
    <p:sldId id="992" r:id="rId20"/>
    <p:sldId id="990" r:id="rId21"/>
    <p:sldId id="991" r:id="rId22"/>
    <p:sldId id="1023" r:id="rId23"/>
    <p:sldId id="979" r:id="rId24"/>
    <p:sldId id="993" r:id="rId25"/>
    <p:sldId id="999" r:id="rId26"/>
    <p:sldId id="1022" r:id="rId27"/>
    <p:sldId id="1016" r:id="rId28"/>
    <p:sldId id="1012" r:id="rId29"/>
    <p:sldId id="975" r:id="rId30"/>
    <p:sldId id="1013" r:id="rId31"/>
    <p:sldId id="1007" r:id="rId32"/>
    <p:sldId id="998" r:id="rId33"/>
    <p:sldId id="1000" r:id="rId34"/>
    <p:sldId id="970" r:id="rId35"/>
    <p:sldId id="971" r:id="rId36"/>
    <p:sldId id="997" r:id="rId37"/>
    <p:sldId id="961" r:id="rId38"/>
    <p:sldId id="966" r:id="rId39"/>
    <p:sldId id="968" r:id="rId40"/>
    <p:sldId id="1014" r:id="rId41"/>
    <p:sldId id="1009" r:id="rId42"/>
    <p:sldId id="972" r:id="rId43"/>
    <p:sldId id="1017" r:id="rId44"/>
    <p:sldId id="1024" r:id="rId45"/>
    <p:sldId id="1025" r:id="rId46"/>
    <p:sldId id="1018" r:id="rId47"/>
    <p:sldId id="1030" r:id="rId48"/>
    <p:sldId id="1021" r:id="rId49"/>
    <p:sldId id="1020" r:id="rId50"/>
    <p:sldId id="1015" r:id="rId51"/>
    <p:sldId id="969" r:id="rId52"/>
    <p:sldId id="967" r:id="rId53"/>
    <p:sldId id="1010" r:id="rId54"/>
    <p:sldId id="994" r:id="rId55"/>
    <p:sldId id="982" r:id="rId56"/>
    <p:sldId id="1006" r:id="rId57"/>
    <p:sldId id="964" r:id="rId58"/>
    <p:sldId id="1026" r:id="rId59"/>
    <p:sldId id="1027" r:id="rId60"/>
    <p:sldId id="1028" r:id="rId61"/>
    <p:sldId id="1029" r:id="rId62"/>
    <p:sldId id="1032" r:id="rId6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204">
          <p15:clr>
            <a:srgbClr val="A4A3A4"/>
          </p15:clr>
        </p15:guide>
        <p15:guide id="2" orient="horz" pos="4065">
          <p15:clr>
            <a:srgbClr val="A4A3A4"/>
          </p15:clr>
        </p15:guide>
        <p15:guide id="3" orient="horz" pos="3616">
          <p15:clr>
            <a:srgbClr val="A4A3A4"/>
          </p15:clr>
        </p15:guide>
        <p15:guide id="4" orient="horz" pos="476">
          <p15:clr>
            <a:srgbClr val="A4A3A4"/>
          </p15:clr>
        </p15:guide>
        <p15:guide id="5" orient="horz" pos="1443">
          <p15:clr>
            <a:srgbClr val="A4A3A4"/>
          </p15:clr>
        </p15:guide>
        <p15:guide id="6" orient="horz" pos="758">
          <p15:clr>
            <a:srgbClr val="A4A3A4"/>
          </p15:clr>
        </p15:guide>
        <p15:guide id="7" orient="horz" pos="985">
          <p15:clr>
            <a:srgbClr val="A4A3A4"/>
          </p15:clr>
        </p15:guide>
        <p15:guide id="8" orient="horz" pos="1876">
          <p15:clr>
            <a:srgbClr val="A4A3A4"/>
          </p15:clr>
        </p15:guide>
        <p15:guide id="9" pos="5473">
          <p15:clr>
            <a:srgbClr val="A4A3A4"/>
          </p15:clr>
        </p15:guide>
        <p15:guide id="10" pos="28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5BC11"/>
    <a:srgbClr val="3EDB13"/>
    <a:srgbClr val="FF5300"/>
    <a:srgbClr val="1248D6"/>
    <a:srgbClr val="FF5400"/>
    <a:srgbClr val="2B2AA6"/>
    <a:srgbClr val="6689FF"/>
    <a:srgbClr val="00DA66"/>
    <a:srgbClr val="E133A9"/>
    <a:srgbClr val="3C5A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56" autoAdjust="0"/>
    <p:restoredTop sz="95321" autoAdjust="0"/>
  </p:normalViewPr>
  <p:slideViewPr>
    <p:cSldViewPr snapToGrid="0">
      <p:cViewPr>
        <p:scale>
          <a:sx n="76" d="100"/>
          <a:sy n="76" d="100"/>
        </p:scale>
        <p:origin x="-1512" y="-80"/>
      </p:cViewPr>
      <p:guideLst>
        <p:guide orient="horz" pos="4204"/>
        <p:guide orient="horz" pos="4065"/>
        <p:guide orient="horz" pos="3616"/>
        <p:guide orient="horz" pos="476"/>
        <p:guide orient="horz" pos="1443"/>
        <p:guide orient="horz" pos="758"/>
        <p:guide orient="horz" pos="985"/>
        <p:guide orient="horz" pos="1876"/>
        <p:guide pos="5473"/>
        <p:guide pos="282"/>
      </p:guideLst>
    </p:cSldViewPr>
  </p:slideViewPr>
  <p:outlineViewPr>
    <p:cViewPr>
      <p:scale>
        <a:sx n="33" d="100"/>
        <a:sy n="33" d="100"/>
      </p:scale>
      <p:origin x="0" y="-9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9952"/>
    </p:cViewPr>
  </p:sorterViewPr>
  <p:notesViewPr>
    <p:cSldViewPr snapToGrid="0" snapToObjects="1">
      <p:cViewPr varScale="1">
        <p:scale>
          <a:sx n="132" d="100"/>
          <a:sy n="132" d="100"/>
        </p:scale>
        <p:origin x="1768" y="16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slide" Target="slides/slide61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70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Mean ADC sum</a:t>
            </a:r>
            <a:endParaRPr lang="en-US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MeanADC</c:v>
                </c:pt>
              </c:strCache>
            </c:strRef>
          </c:tx>
          <c:xVal>
            <c:numRef>
              <c:f>Sheet1!$A$2:$A$8</c:f>
              <c:numCache>
                <c:formatCode>General</c:formatCode>
                <c:ptCount val="7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</c:numCache>
            </c:numRef>
          </c:xVal>
          <c:yVal>
            <c:numRef>
              <c:f>Sheet1!$B$2:$B$8</c:f>
              <c:numCache>
                <c:formatCode>General</c:formatCode>
                <c:ptCount val="7"/>
                <c:pt idx="0">
                  <c:v>0.55</c:v>
                </c:pt>
                <c:pt idx="1">
                  <c:v>1.3</c:v>
                </c:pt>
                <c:pt idx="2">
                  <c:v>2.1</c:v>
                </c:pt>
                <c:pt idx="3">
                  <c:v>2.8</c:v>
                </c:pt>
                <c:pt idx="4">
                  <c:v>3.5</c:v>
                </c:pt>
                <c:pt idx="5">
                  <c:v>4.1</c:v>
                </c:pt>
                <c:pt idx="6">
                  <c:v>4.6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5183752"/>
        <c:axId val="2115195800"/>
      </c:scatterChart>
      <c:valAx>
        <c:axId val="2115183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15195800"/>
        <c:crosses val="autoZero"/>
        <c:crossBetween val="midCat"/>
      </c:valAx>
      <c:valAx>
        <c:axId val="21151958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15183752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12/6/18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12/6/18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63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261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7AE7D-E2D2-564F-A3D1-BA3798C28A9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22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FF5400"/>
                </a:solidFill>
                <a:latin typeface="Helvetica"/>
                <a:cs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2696827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FF5400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FF5400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38250"/>
            <a:ext cx="8232771" cy="484663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1248D6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1248D6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1248D6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1248D6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1248D6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99316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FF54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99316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99316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1"/>
          </p:nvPr>
        </p:nvSpPr>
        <p:spPr>
          <a:xfrm>
            <a:off x="454029" y="1238250"/>
            <a:ext cx="4002017" cy="484663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1248D6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1248D6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1248D6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1248D6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1248D6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2"/>
          </p:nvPr>
        </p:nvSpPr>
        <p:spPr>
          <a:xfrm>
            <a:off x="4666493" y="1238250"/>
            <a:ext cx="4002017" cy="484663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1248D6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1248D6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1248D6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1248D6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1248D6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FF5400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86253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FF54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86253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86253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347368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FF5400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347368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FF5400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FF5400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Content Placeholder 2"/>
          <p:cNvSpPr>
            <a:spLocks noGrp="1"/>
          </p:cNvSpPr>
          <p:nvPr>
            <p:ph idx="11"/>
          </p:nvPr>
        </p:nvSpPr>
        <p:spPr>
          <a:xfrm>
            <a:off x="454029" y="1238250"/>
            <a:ext cx="4002017" cy="389910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1248D6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1248D6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1248D6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1248D6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1248D6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2"/>
          </p:nvPr>
        </p:nvSpPr>
        <p:spPr>
          <a:xfrm>
            <a:off x="4684783" y="1238250"/>
            <a:ext cx="4002017" cy="389910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1248D6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1248D6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1248D6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1248D6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1248D6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86253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FF54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86253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86253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1248D6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FF5400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86253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FF54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86253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86253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86253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FF54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86253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86253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175906"/>
            <a:ext cx="301752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FF5400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457204" y="1237610"/>
            <a:ext cx="3014278" cy="3709207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1248D6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1248D6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1248D6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1248D6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1248D6"/>
                </a:solidFill>
                <a:latin typeface="Helvetic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38250"/>
            <a:ext cx="4959767" cy="485298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1248D6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FF5400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86253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FF54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86253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86253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241851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1248D6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686118"/>
            <a:ext cx="8229596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FF5400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45925"/>
            <a:ext cx="8229600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FF5400"/>
                </a:solidFill>
                <a:latin typeface="Helvetic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606657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FF54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606657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606657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4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BC5F2B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30" y="1238250"/>
            <a:ext cx="8232771" cy="4846638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0" indent="27432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27432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54864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Arial"/>
              <a:buChar char="•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822960" indent="18288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Lucida Grande"/>
              <a:buChar char="–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20" y="6611082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BC5F2B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6" y="6611082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Chris Macias | Candidacy Seminar | July 17th , 2018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611082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BC5F2B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594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Relationship Id="rId9" Type="http://schemas.openxmlformats.org/officeDocument/2006/relationships/theme" Target="../theme/theme2.xml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082" y="5953373"/>
            <a:ext cx="1370067" cy="578035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5095044" y="240226"/>
            <a:ext cx="3598105" cy="199542"/>
            <a:chOff x="5136243" y="672026"/>
            <a:chExt cx="3598105" cy="199542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  <p:cxnSp>
        <p:nvCxnSpPr>
          <p:cNvPr id="13" name="Straight Connector 12"/>
          <p:cNvCxnSpPr/>
          <p:nvPr userDrawn="1"/>
        </p:nvCxnSpPr>
        <p:spPr>
          <a:xfrm>
            <a:off x="457200" y="472239"/>
            <a:ext cx="8229600" cy="0"/>
          </a:xfrm>
          <a:prstGeom prst="line">
            <a:avLst/>
          </a:prstGeom>
          <a:ln>
            <a:solidFill>
              <a:srgbClr val="FF54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57200" y="5760720"/>
            <a:ext cx="8229600" cy="0"/>
          </a:xfrm>
          <a:prstGeom prst="line">
            <a:avLst/>
          </a:prstGeom>
          <a:ln>
            <a:solidFill>
              <a:srgbClr val="FF54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6" descr="FermiLogo_RGB_NALBlue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6440" y="6114653"/>
            <a:ext cx="2007808" cy="36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0282" y="6514034"/>
            <a:ext cx="772868" cy="326075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457200" y="6500325"/>
            <a:ext cx="8229600" cy="0"/>
          </a:xfrm>
          <a:prstGeom prst="line">
            <a:avLst/>
          </a:prstGeom>
          <a:ln>
            <a:solidFill>
              <a:srgbClr val="FF54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93561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GB" smtClean="0"/>
              <a:t>Gina Rameika | ProtoDUNE - SP Status</a:t>
            </a:r>
            <a:endParaRPr lang="en-GB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606624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FF54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606624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FF54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7" name="Picture 6" descr="FermiLogo_RGB_NALBlue.png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6912" y="6565334"/>
            <a:ext cx="1198879" cy="21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  <p:sldLayoutId id="2147483687" r:id="rId8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42.png"/><Relationship Id="rId5" Type="http://schemas.openxmlformats.org/officeDocument/2006/relationships/image" Target="../media/image43.gif"/><Relationship Id="rId6" Type="http://schemas.openxmlformats.org/officeDocument/2006/relationships/image" Target="../media/image26.png"/><Relationship Id="rId7" Type="http://schemas.openxmlformats.org/officeDocument/2006/relationships/image" Target="../media/image4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Relationship Id="rId3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jpeg"/><Relationship Id="rId3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4" Type="http://schemas.openxmlformats.org/officeDocument/2006/relationships/image" Target="../media/image57.tiff"/><Relationship Id="rId5" Type="http://schemas.openxmlformats.org/officeDocument/2006/relationships/image" Target="../media/image58.tiff"/><Relationship Id="rId6" Type="http://schemas.openxmlformats.org/officeDocument/2006/relationships/image" Target="../media/image59.tiff"/><Relationship Id="rId7" Type="http://schemas.openxmlformats.org/officeDocument/2006/relationships/image" Target="../media/image60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emf"/><Relationship Id="rId3" Type="http://schemas.openxmlformats.org/officeDocument/2006/relationships/hyperlink" Target="https://web.fnal.gov/collaboration/DUNE/SitePages/ProtoDUNEs%20simulation%20and%20reconstruction%20activities.aspx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Relationship Id="rId3" Type="http://schemas.openxmlformats.org/officeDocument/2006/relationships/image" Target="../media/image4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0.emf"/><Relationship Id="rId3" Type="http://schemas.openxmlformats.org/officeDocument/2006/relationships/image" Target="../media/image9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Relationship Id="rId3" Type="http://schemas.openxmlformats.org/officeDocument/2006/relationships/image" Target="../media/image80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emf"/><Relationship Id="rId3" Type="http://schemas.openxmlformats.org/officeDocument/2006/relationships/image" Target="../media/image99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emf"/><Relationship Id="rId5" Type="http://schemas.openxmlformats.org/officeDocument/2006/relationships/image" Target="../media/image14.jpeg"/><Relationship Id="rId6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424" y="2915920"/>
            <a:ext cx="6265697" cy="1188720"/>
          </a:xfrm>
        </p:spPr>
        <p:txBody>
          <a:bodyPr/>
          <a:lstStyle/>
          <a:p>
            <a:r>
              <a:rPr lang="en-US" sz="4000" dirty="0" err="1" smtClean="0"/>
              <a:t>ProtoDUNE</a:t>
            </a:r>
            <a:r>
              <a:rPr lang="en-US" sz="4000" dirty="0" smtClean="0"/>
              <a:t>-SP Status </a:t>
            </a:r>
            <a:endParaRPr lang="en-US" sz="4000" dirty="0">
              <a:solidFill>
                <a:srgbClr val="FF54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960" y="717845"/>
            <a:ext cx="6409573" cy="21303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1920" y="4155440"/>
            <a:ext cx="247435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Gina Rameika</a:t>
            </a:r>
          </a:p>
          <a:p>
            <a:r>
              <a:rPr lang="en-US" sz="2400" dirty="0" smtClean="0"/>
              <a:t>LBNC Meeting</a:t>
            </a:r>
          </a:p>
          <a:p>
            <a:r>
              <a:rPr lang="en-US" sz="2400" dirty="0" smtClean="0"/>
              <a:t>December 7, 2018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95791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for APA 5 &amp; 6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Gina Rameika | ProtoDUNE - SP Status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6253" y="3470531"/>
            <a:ext cx="718658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APA’s need to arrive early-mid April at the latest</a:t>
            </a:r>
          </a:p>
          <a:p>
            <a:endParaRPr lang="en-US" sz="2400" dirty="0"/>
          </a:p>
          <a:p>
            <a:r>
              <a:rPr lang="en-US" sz="2400" dirty="0" smtClean="0"/>
              <a:t>They will get unpacked and  inspected, 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urvey and tension measurements will be abbreviated;</a:t>
            </a:r>
          </a:p>
          <a:p>
            <a:r>
              <a:rPr lang="en-US" sz="2400" dirty="0" smtClean="0"/>
              <a:t>photon detectors and CE will installed and tested locally</a:t>
            </a:r>
          </a:p>
          <a:p>
            <a:r>
              <a:rPr lang="en-US" sz="2400" dirty="0" smtClean="0"/>
              <a:t> (no cold box)</a:t>
            </a:r>
          </a:p>
          <a:p>
            <a:r>
              <a:rPr lang="en-US" sz="2400" dirty="0" smtClean="0"/>
              <a:t>They will then go into the cryostat.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104900"/>
            <a:ext cx="87376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23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PA_Plan-Final.pdf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0" b="6840"/>
          <a:stretch>
            <a:fillRect/>
          </a:stretch>
        </p:blipFill>
        <p:spPr>
          <a:xfrm>
            <a:off x="0" y="0"/>
            <a:ext cx="9144000" cy="6099175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3344964"/>
            <a:ext cx="3651216" cy="2827236"/>
          </a:xfrm>
          <a:prstGeom prst="rect">
            <a:avLst/>
          </a:prstGeom>
        </p:spPr>
      </p:pic>
      <p:pic>
        <p:nvPicPr>
          <p:cNvPr id="8" name="Screen Shot 2018-09-25 at 9.29.46 PM.png" descr="Screen Shot 2018-09-25 at 9.29.46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16400" y="3327400"/>
            <a:ext cx="2354655" cy="311621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6972300" y="3416300"/>
            <a:ext cx="16850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Only one APA </a:t>
            </a:r>
          </a:p>
          <a:p>
            <a:r>
              <a:rPr lang="en-US" dirty="0"/>
              <a:t>m</a:t>
            </a:r>
            <a:r>
              <a:rPr lang="en-US" dirty="0" smtClean="0"/>
              <a:t>issed cold box</a:t>
            </a:r>
          </a:p>
          <a:p>
            <a:r>
              <a:rPr lang="en-US" dirty="0" smtClean="0"/>
              <a:t>testing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883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5451"/>
            <a:ext cx="8229600" cy="647102"/>
          </a:xfrm>
        </p:spPr>
        <p:txBody>
          <a:bodyPr/>
          <a:lstStyle/>
          <a:p>
            <a:r>
              <a:rPr lang="en-US" sz="3200" dirty="0" smtClean="0"/>
              <a:t>Cold Box testing of Front-end Electronics</a:t>
            </a:r>
            <a:endParaRPr lang="en-US" sz="32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  <p:pic>
        <p:nvPicPr>
          <p:cNvPr id="10" name="image1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73400" y="3045883"/>
            <a:ext cx="5943600" cy="3340100"/>
          </a:xfrm>
          <a:prstGeom prst="rect">
            <a:avLst/>
          </a:prstGeom>
          <a:ln/>
        </p:spPr>
      </p:pic>
      <p:pic>
        <p:nvPicPr>
          <p:cNvPr id="8" name="image10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300" y="764116"/>
            <a:ext cx="5943600" cy="3340100"/>
          </a:xfrm>
          <a:prstGeom prst="rect">
            <a:avLst/>
          </a:prstGeom>
          <a:ln/>
        </p:spPr>
      </p:pic>
      <p:sp>
        <p:nvSpPr>
          <p:cNvPr id="2" name="TextBox 1"/>
          <p:cNvSpPr txBox="1"/>
          <p:nvPr/>
        </p:nvSpPr>
        <p:spPr>
          <a:xfrm>
            <a:off x="215900" y="4432300"/>
            <a:ext cx="26107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Cold Box testing</a:t>
            </a:r>
          </a:p>
          <a:p>
            <a:r>
              <a:rPr lang="en-US" dirty="0"/>
              <a:t>i</a:t>
            </a:r>
            <a:r>
              <a:rPr lang="en-US" dirty="0" smtClean="0"/>
              <a:t>nsured QC on installation</a:t>
            </a:r>
          </a:p>
          <a:p>
            <a:r>
              <a:rPr lang="en-US" dirty="0"/>
              <a:t>a</a:t>
            </a:r>
            <a:r>
              <a:rPr lang="en-US" dirty="0" smtClean="0"/>
              <a:t>nd validated the</a:t>
            </a:r>
          </a:p>
          <a:p>
            <a:r>
              <a:rPr lang="en-US" dirty="0"/>
              <a:t>e</a:t>
            </a:r>
            <a:r>
              <a:rPr lang="en-US" dirty="0" smtClean="0"/>
              <a:t>xpected noise levels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548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98866" y="132658"/>
            <a:ext cx="6666839" cy="452120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mtClean="0"/>
              <a:t>Closing the Temporary Construction Opening</a:t>
            </a:r>
            <a:endParaRPr lang="en-US" dirty="0"/>
          </a:p>
        </p:txBody>
      </p:sp>
      <p:sp>
        <p:nvSpPr>
          <p:cNvPr id="7" name="object 5"/>
          <p:cNvSpPr/>
          <p:nvPr/>
        </p:nvSpPr>
        <p:spPr>
          <a:xfrm>
            <a:off x="-14070" y="1287701"/>
            <a:ext cx="2963076" cy="411534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" name="object 6"/>
          <p:cNvSpPr/>
          <p:nvPr/>
        </p:nvSpPr>
        <p:spPr>
          <a:xfrm>
            <a:off x="3072061" y="1287701"/>
            <a:ext cx="2641647" cy="411534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914400"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9" name="a hard deadline:              May 1 to June 13 - 2018"/>
          <p:cNvSpPr txBox="1"/>
          <p:nvPr/>
        </p:nvSpPr>
        <p:spPr>
          <a:xfrm>
            <a:off x="161470" y="700218"/>
            <a:ext cx="8821060" cy="468314"/>
          </a:xfrm>
          <a:prstGeom prst="rect">
            <a:avLst/>
          </a:prstGeom>
          <a:solidFill>
            <a:srgbClr val="00A2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chemeClr val="accent2">
                    <a:lumOff val="44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a hard deadline:              </a:t>
            </a:r>
            <a:r>
              <a:t>May 1 to June 13 - 2018</a:t>
            </a:r>
          </a:p>
        </p:txBody>
      </p:sp>
      <p:pic>
        <p:nvPicPr>
          <p:cNvPr id="10" name="image11.png" descr="image1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7021" y="80452"/>
            <a:ext cx="1582169" cy="632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Screen Shot 2018-09-25 at 10.44.44 PM.png" descr="Screen Shot 2018-09-25 at 10.44.44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36763" y="1287701"/>
            <a:ext cx="3102756" cy="41153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68175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" y="1330481"/>
            <a:ext cx="3451200" cy="5133819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Geneva" charset="0"/>
                <a:cs typeface="Geneva" charset="0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38911">
              <a:lnSpc>
                <a:spcPct val="90000"/>
              </a:lnSpc>
              <a:defRPr sz="1727"/>
            </a:pPr>
            <a:r>
              <a:rPr lang="en-US" sz="1727" dirty="0" smtClean="0"/>
              <a:t>Regained access to the cryostat June 14</a:t>
            </a:r>
            <a:r>
              <a:rPr lang="en-US" sz="1727" baseline="29916" dirty="0" smtClean="0"/>
              <a:t>th</a:t>
            </a:r>
            <a:r>
              <a:rPr lang="en-US" sz="1727" dirty="0" smtClean="0"/>
              <a:t> after the Temporary Construction Opening was sealed</a:t>
            </a:r>
            <a:endParaRPr lang="en-US" sz="1536" dirty="0" smtClean="0"/>
          </a:p>
          <a:p>
            <a:pPr defTabSz="438911">
              <a:lnSpc>
                <a:spcPct val="90000"/>
              </a:lnSpc>
              <a:defRPr sz="1727"/>
            </a:pPr>
            <a:endParaRPr lang="en-US" sz="1536" dirty="0" smtClean="0"/>
          </a:p>
          <a:p>
            <a:pPr defTabSz="438911">
              <a:lnSpc>
                <a:spcPct val="90000"/>
              </a:lnSpc>
              <a:defRPr sz="1727"/>
            </a:pPr>
            <a:r>
              <a:rPr lang="en-US" sz="1727" dirty="0" smtClean="0"/>
              <a:t>Completed the beam left drift</a:t>
            </a:r>
          </a:p>
          <a:p>
            <a:pPr lvl="1" indent="438911" defTabSz="43891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1536"/>
            </a:pPr>
            <a:r>
              <a:rPr lang="en-US" sz="1536" dirty="0" smtClean="0"/>
              <a:t>Fixed APAs and end walls into final position</a:t>
            </a:r>
            <a:endParaRPr lang="en-US" sz="1056" dirty="0" smtClean="0"/>
          </a:p>
          <a:p>
            <a:pPr lvl="1" indent="438911" defTabSz="43891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1536"/>
            </a:pPr>
            <a:r>
              <a:rPr lang="en-US" sz="1536" dirty="0" smtClean="0"/>
              <a:t>Deployed top/bottom field cage units</a:t>
            </a:r>
            <a:endParaRPr lang="en-US" sz="1056" dirty="0" smtClean="0"/>
          </a:p>
          <a:p>
            <a:pPr lvl="1" indent="438911" defTabSz="43891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1536"/>
            </a:pPr>
            <a:r>
              <a:rPr lang="en-US" sz="1536" dirty="0" smtClean="0"/>
              <a:t>Installed high voltage cup and </a:t>
            </a:r>
            <a:r>
              <a:rPr lang="en-US" sz="1536" dirty="0" err="1" smtClean="0"/>
              <a:t>feedthrough</a:t>
            </a:r>
            <a:endParaRPr lang="en-US" sz="1536" dirty="0" smtClean="0"/>
          </a:p>
          <a:p>
            <a:pPr lvl="1" indent="438911" defTabSz="43891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1536"/>
            </a:pPr>
            <a:endParaRPr lang="en-US" sz="1056" dirty="0" smtClean="0"/>
          </a:p>
          <a:p>
            <a:pPr defTabSz="438911">
              <a:lnSpc>
                <a:spcPct val="90000"/>
              </a:lnSpc>
              <a:defRPr sz="1727" b="1"/>
            </a:pPr>
            <a:r>
              <a:rPr lang="en-US" sz="1727" b="1" dirty="0" smtClean="0"/>
              <a:t>Installed </a:t>
            </a:r>
            <a:r>
              <a:rPr lang="en-US" sz="1727" b="1" dirty="0" err="1" smtClean="0"/>
              <a:t>Cryo</a:t>
            </a:r>
            <a:r>
              <a:rPr lang="en-US" sz="1727" b="1" dirty="0" smtClean="0"/>
              <a:t>-Instrumentation</a:t>
            </a:r>
          </a:p>
          <a:p>
            <a:pPr lvl="1" indent="438911" defTabSz="43891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1536"/>
            </a:pPr>
            <a:r>
              <a:rPr lang="en-US" sz="1536" dirty="0" smtClean="0"/>
              <a:t>Cameras</a:t>
            </a:r>
            <a:endParaRPr lang="en-US" sz="1056" dirty="0" smtClean="0"/>
          </a:p>
          <a:p>
            <a:pPr lvl="1" indent="438911" defTabSz="43891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1536"/>
            </a:pPr>
            <a:r>
              <a:rPr lang="en-US" sz="1536" dirty="0" smtClean="0"/>
              <a:t>LEDs (visible and IR)</a:t>
            </a:r>
            <a:endParaRPr lang="en-US" sz="1056" dirty="0" smtClean="0"/>
          </a:p>
          <a:p>
            <a:pPr lvl="1" indent="438911" defTabSz="43891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1536"/>
            </a:pPr>
            <a:r>
              <a:rPr lang="en-US" sz="1536" dirty="0" smtClean="0"/>
              <a:t>Temperature sensors/			       profilers</a:t>
            </a:r>
            <a:endParaRPr lang="en-US" sz="1056" dirty="0" smtClean="0"/>
          </a:p>
          <a:p>
            <a:pPr lvl="1" indent="438911" defTabSz="43891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1536"/>
            </a:pPr>
            <a:r>
              <a:rPr lang="en-US" sz="1536" dirty="0" smtClean="0"/>
              <a:t>Purity monitors</a:t>
            </a:r>
            <a:endParaRPr lang="en-US" sz="1056" dirty="0"/>
          </a:p>
        </p:txBody>
      </p:sp>
      <p:sp>
        <p:nvSpPr>
          <p:cNvPr id="7" name="Slide Number Placeholder 2"/>
          <p:cNvSpPr txBox="1">
            <a:spLocks/>
          </p:cNvSpPr>
          <p:nvPr/>
        </p:nvSpPr>
        <p:spPr>
          <a:xfrm>
            <a:off x="454026" y="6530445"/>
            <a:ext cx="182216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0" i="0" kern="1200" baseline="0" smtClean="0">
                <a:solidFill>
                  <a:srgbClr val="FF54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fld id="{86CB4B4D-7CA3-9044-876B-883B54F8677D}" type="slidenum">
              <a:rPr lang="is-IS" smtClean="0"/>
              <a:pPr/>
              <a:t>14</a:t>
            </a:fld>
            <a:endParaRPr lang="is-IS"/>
          </a:p>
        </p:txBody>
      </p:sp>
      <p:pic>
        <p:nvPicPr>
          <p:cNvPr id="8" name="Content Placeholder 8" descr="Content Placeholder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5074294" y="2043316"/>
            <a:ext cx="2266294" cy="1699721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  <p:pic>
        <p:nvPicPr>
          <p:cNvPr id="9" name="Picture 14" descr="Picture 14"/>
          <p:cNvPicPr>
            <a:picLocks noChangeAspect="1"/>
          </p:cNvPicPr>
          <p:nvPr/>
        </p:nvPicPr>
        <p:blipFill>
          <a:blip r:embed="rId3">
            <a:extLst/>
          </a:blip>
          <a:srcRect t="23315" b="13198"/>
          <a:stretch>
            <a:fillRect/>
          </a:stretch>
        </p:blipFill>
        <p:spPr>
          <a:xfrm>
            <a:off x="7163289" y="4099935"/>
            <a:ext cx="1695795" cy="1436863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  <p:pic>
        <p:nvPicPr>
          <p:cNvPr id="10" name="Picture 16" descr="Picture 16"/>
          <p:cNvPicPr>
            <a:picLocks noChangeAspect="1"/>
          </p:cNvPicPr>
          <p:nvPr/>
        </p:nvPicPr>
        <p:blipFill>
          <a:blip r:embed="rId4">
            <a:extLst/>
          </a:blip>
          <a:srcRect t="27658" b="17656"/>
          <a:stretch>
            <a:fillRect/>
          </a:stretch>
        </p:blipFill>
        <p:spPr>
          <a:xfrm>
            <a:off x="3555440" y="4099935"/>
            <a:ext cx="3501862" cy="1436863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  <p:pic>
        <p:nvPicPr>
          <p:cNvPr id="11" name="Picture 18" descr="Picture 1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5400000">
            <a:off x="3272747" y="2047482"/>
            <a:ext cx="2261532" cy="1696149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  <p:pic>
        <p:nvPicPr>
          <p:cNvPr id="12" name="Picture 20" descr="Picture 20"/>
          <p:cNvPicPr>
            <a:picLocks noChangeAspect="1"/>
          </p:cNvPicPr>
          <p:nvPr/>
        </p:nvPicPr>
        <p:blipFill>
          <a:blip r:embed="rId6">
            <a:extLst/>
          </a:blip>
          <a:srcRect l="18363" r="7200" b="408"/>
          <a:stretch>
            <a:fillRect/>
          </a:stretch>
        </p:blipFill>
        <p:spPr>
          <a:xfrm rot="5400000">
            <a:off x="6884541" y="2038775"/>
            <a:ext cx="2253287" cy="1695795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  <p:sp>
        <p:nvSpPr>
          <p:cNvPr id="17" name="one more step forward:        June 14 to July 15 - 2018"/>
          <p:cNvSpPr txBox="1"/>
          <p:nvPr/>
        </p:nvSpPr>
        <p:spPr>
          <a:xfrm>
            <a:off x="161470" y="742551"/>
            <a:ext cx="8821060" cy="468314"/>
          </a:xfrm>
          <a:prstGeom prst="rect">
            <a:avLst/>
          </a:prstGeom>
          <a:solidFill>
            <a:srgbClr val="00A2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chemeClr val="accent2">
                    <a:lumOff val="44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one more step forward:</a:t>
            </a:r>
            <a:r>
              <a:t>        June 14 to July 15 - 2018</a:t>
            </a:r>
          </a:p>
        </p:txBody>
      </p:sp>
      <p:sp>
        <p:nvSpPr>
          <p:cNvPr id="18" name="TPC mounting completed and LAr detector installation inside the Cryostat"/>
          <p:cNvSpPr txBox="1"/>
          <p:nvPr/>
        </p:nvSpPr>
        <p:spPr>
          <a:xfrm>
            <a:off x="3913311" y="73334"/>
            <a:ext cx="4966780" cy="647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306324">
              <a:defRPr sz="2077" b="1">
                <a:solidFill>
                  <a:srgbClr val="DB866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TPC mounting completed and LAr detector installation inside the Cryostat  </a:t>
            </a:r>
          </a:p>
        </p:txBody>
      </p:sp>
      <p:sp>
        <p:nvSpPr>
          <p:cNvPr id="19" name="Final exit, June 28th"/>
          <p:cNvSpPr txBox="1"/>
          <p:nvPr/>
        </p:nvSpPr>
        <p:spPr>
          <a:xfrm>
            <a:off x="6806972" y="5756152"/>
            <a:ext cx="223565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  <a:defRPr>
                <a:solidFill>
                  <a:srgbClr val="E95125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Final exit, June 28</a:t>
            </a:r>
            <a:r>
              <a:rPr baseline="30000"/>
              <a:t>th</a:t>
            </a:r>
          </a:p>
        </p:txBody>
      </p:sp>
    </p:spTree>
    <p:extLst>
      <p:ext uri="{BB962C8B-B14F-4D97-AF65-F5344CB8AC3E}">
        <p14:creationId xmlns:p14="http://schemas.microsoft.com/office/powerpoint/2010/main" val="3026600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  <p:pic>
        <p:nvPicPr>
          <p:cNvPr id="6" name="Picture 29" descr="Picture 29"/>
          <p:cNvPicPr>
            <a:picLocks/>
          </p:cNvPicPr>
          <p:nvPr/>
        </p:nvPicPr>
        <p:blipFill>
          <a:blip r:embed="rId2">
            <a:extLst/>
          </a:blip>
          <a:srcRect r="18643" b="29170"/>
          <a:stretch>
            <a:fillRect/>
          </a:stretch>
        </p:blipFill>
        <p:spPr>
          <a:xfrm>
            <a:off x="69606" y="1942322"/>
            <a:ext cx="4399429" cy="3397144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  <p:pic>
        <p:nvPicPr>
          <p:cNvPr id="7" name="Picture 27" descr="Picture 27"/>
          <p:cNvPicPr>
            <a:picLocks noChangeAspect="1"/>
          </p:cNvPicPr>
          <p:nvPr/>
        </p:nvPicPr>
        <p:blipFill>
          <a:blip r:embed="rId3">
            <a:extLst/>
          </a:blip>
          <a:srcRect t="3145" r="13073"/>
          <a:stretch>
            <a:fillRect/>
          </a:stretch>
        </p:blipFill>
        <p:spPr>
          <a:xfrm>
            <a:off x="4481337" y="1957296"/>
            <a:ext cx="4557538" cy="3389404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118497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EAB6ED-D134-214E-8786-6E740E677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err="1"/>
              <a:t>ProtoDUNE</a:t>
            </a:r>
            <a:r>
              <a:rPr lang="en-US" sz="3800" dirty="0"/>
              <a:t> Instrumentation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18EDA03-3214-D340-81A4-F11D3D81BA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FC97D94-1A59-7340-8C6B-5A9B1E503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Gina Rameika | ProtoDUNE - SP Status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F0F76E7-D2DD-6049-95A3-EA01500AF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45DB6D08-F5B3-3649-85ED-C941396DFFDB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838" y="4733208"/>
            <a:ext cx="1983560" cy="1427890"/>
          </a:xfr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76E0545-51D8-384A-9D46-D937C91F38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026" y="4733208"/>
            <a:ext cx="2021820" cy="14389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B70E1A8-40B8-FA46-958B-A7C478044684}"/>
              </a:ext>
            </a:extLst>
          </p:cNvPr>
          <p:cNvSpPr/>
          <p:nvPr/>
        </p:nvSpPr>
        <p:spPr>
          <a:xfrm>
            <a:off x="3399289" y="4832936"/>
            <a:ext cx="498421" cy="1641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90C665E-80D6-BE4C-A3C4-DA2E9292C4DF}"/>
              </a:ext>
            </a:extLst>
          </p:cNvPr>
          <p:cNvSpPr/>
          <p:nvPr/>
        </p:nvSpPr>
        <p:spPr>
          <a:xfrm>
            <a:off x="3470044" y="5764473"/>
            <a:ext cx="498421" cy="1726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DABDFA4-BF4F-3447-AC98-C766E3DACCA6}"/>
              </a:ext>
            </a:extLst>
          </p:cNvPr>
          <p:cNvSpPr/>
          <p:nvPr/>
        </p:nvSpPr>
        <p:spPr>
          <a:xfrm rot="16200000">
            <a:off x="2834020" y="5372708"/>
            <a:ext cx="869324" cy="118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85CB09E-1D44-B847-ADE3-FD12BCE03335}"/>
              </a:ext>
            </a:extLst>
          </p:cNvPr>
          <p:cNvSpPr/>
          <p:nvPr/>
        </p:nvSpPr>
        <p:spPr>
          <a:xfrm rot="16200000">
            <a:off x="3676147" y="5357133"/>
            <a:ext cx="869324" cy="1180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3">
            <a:extLst>
              <a:ext uri="{FF2B5EF4-FFF2-40B4-BE49-F238E27FC236}">
                <a16:creationId xmlns="" xmlns:a16="http://schemas.microsoft.com/office/drawing/2014/main" id="{9BD85B43-E7D9-064A-9694-9223090C6AB6}"/>
              </a:ext>
            </a:extLst>
          </p:cNvPr>
          <p:cNvSpPr txBox="1">
            <a:spLocks/>
          </p:cNvSpPr>
          <p:nvPr/>
        </p:nvSpPr>
        <p:spPr>
          <a:xfrm>
            <a:off x="454027" y="1207770"/>
            <a:ext cx="4236371" cy="323072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 sz="1900"/>
            </a:pPr>
            <a:r>
              <a:rPr lang="en-US" sz="1800" dirty="0"/>
              <a:t>92</a:t>
            </a:r>
            <a:r>
              <a:rPr lang="en-US" sz="1800" b="1" dirty="0">
                <a:latin typeface="Helvetica Neue"/>
                <a:ea typeface="Helvetica Neue"/>
                <a:cs typeface="Helvetica Neue"/>
                <a:sym typeface="Helvetica Neue"/>
              </a:rPr>
              <a:t> high precision</a:t>
            </a:r>
            <a:r>
              <a:rPr lang="en-US" sz="1800" dirty="0"/>
              <a:t> temperature sensors for detailed temperature maps</a:t>
            </a:r>
          </a:p>
          <a:p>
            <a:pPr>
              <a:spcBef>
                <a:spcPts val="0"/>
              </a:spcBef>
              <a:defRPr sz="1900"/>
            </a:pPr>
            <a:endParaRPr lang="en-US" sz="1200" dirty="0"/>
          </a:p>
          <a:p>
            <a:pPr>
              <a:spcBef>
                <a:spcPts val="0"/>
              </a:spcBef>
              <a:defRPr sz="1900"/>
            </a:pPr>
            <a:r>
              <a:rPr lang="en-US" sz="1803" dirty="0"/>
              <a:t>12 cameras, to monitor the state of the apparatus and localize any sparking that may occur</a:t>
            </a:r>
          </a:p>
          <a:p>
            <a:pPr>
              <a:spcBef>
                <a:spcPts val="0"/>
              </a:spcBef>
              <a:defRPr sz="1900"/>
            </a:pPr>
            <a:endParaRPr lang="en-US" sz="1200" dirty="0">
              <a:latin typeface="Helvetica" pitchFamily="2" charset="0"/>
            </a:endParaRPr>
          </a:p>
          <a:p>
            <a:pPr>
              <a:spcBef>
                <a:spcPts val="0"/>
              </a:spcBef>
              <a:defRPr sz="1900"/>
            </a:pPr>
            <a:r>
              <a:rPr lang="en-US" sz="1800" dirty="0">
                <a:latin typeface="Helvetica" pitchFamily="2" charset="0"/>
              </a:rPr>
              <a:t>Purity monitors </a:t>
            </a:r>
            <a:r>
              <a:rPr lang="en-US" sz="1800" dirty="0"/>
              <a:t>to measure the drift electron lifetime regularly,</a:t>
            </a:r>
            <a:r>
              <a:rPr lang="en-US" sz="1800" dirty="0">
                <a:latin typeface="Helvetica" pitchFamily="2" charset="0"/>
              </a:rPr>
              <a:t> at </a:t>
            </a:r>
            <a:r>
              <a:rPr lang="en-US" sz="1800" dirty="0"/>
              <a:t>1.8m, 3.7m, 5.6m from floor</a:t>
            </a:r>
            <a:endParaRPr lang="en-US" sz="1690" dirty="0">
              <a:latin typeface="Helvetica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6B65B83F-02D5-1048-93F4-180A99DAE3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048514" y="2000775"/>
            <a:ext cx="3625166" cy="20391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1F699E2B-182C-804A-98B9-E41813263F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8164" y="1207770"/>
            <a:ext cx="1867514" cy="3628523"/>
          </a:xfrm>
          <a:prstGeom prst="rect">
            <a:avLst/>
          </a:prstGeom>
        </p:spPr>
      </p:pic>
      <p:sp>
        <p:nvSpPr>
          <p:cNvPr id="32" name="Content Placeholder 5">
            <a:extLst>
              <a:ext uri="{FF2B5EF4-FFF2-40B4-BE49-F238E27FC236}">
                <a16:creationId xmlns="" xmlns:a16="http://schemas.microsoft.com/office/drawing/2014/main" id="{FE72F00F-0784-5A45-9B76-6B5B36C5FA42}"/>
              </a:ext>
            </a:extLst>
          </p:cNvPr>
          <p:cNvSpPr txBox="1">
            <a:spLocks/>
          </p:cNvSpPr>
          <p:nvPr/>
        </p:nvSpPr>
        <p:spPr>
          <a:xfrm>
            <a:off x="5029909" y="4921404"/>
            <a:ext cx="1668437" cy="919727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“Last days working in the cryostat”</a:t>
            </a:r>
          </a:p>
        </p:txBody>
      </p:sp>
      <p:sp>
        <p:nvSpPr>
          <p:cNvPr id="33" name="Content Placeholder 5">
            <a:extLst>
              <a:ext uri="{FF2B5EF4-FFF2-40B4-BE49-F238E27FC236}">
                <a16:creationId xmlns="" xmlns:a16="http://schemas.microsoft.com/office/drawing/2014/main" id="{2F0147BC-6444-B34C-9829-AA2DA9930F67}"/>
              </a:ext>
            </a:extLst>
          </p:cNvPr>
          <p:cNvSpPr txBox="1">
            <a:spLocks/>
          </p:cNvSpPr>
          <p:nvPr/>
        </p:nvSpPr>
        <p:spPr>
          <a:xfrm>
            <a:off x="7128164" y="4981488"/>
            <a:ext cx="1797627" cy="84623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F</a:t>
            </a:r>
            <a:r>
              <a:rPr lang="en-US" sz="1400" b="1" dirty="0" smtClean="0"/>
              <a:t>rom </a:t>
            </a:r>
            <a:r>
              <a:rPr lang="en-US" sz="1400" b="1" dirty="0"/>
              <a:t>cameras inside. TPC full of </a:t>
            </a:r>
            <a:r>
              <a:rPr lang="en-US" sz="1400" b="1" dirty="0" err="1"/>
              <a:t>LAr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221386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Instruments.pdf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0" b="6840"/>
          <a:stretch>
            <a:fillRect/>
          </a:stretch>
        </p:blipFill>
        <p:spPr>
          <a:xfrm>
            <a:off x="0" y="355600"/>
            <a:ext cx="9144000" cy="6099175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360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695" y="158126"/>
            <a:ext cx="8229600" cy="647102"/>
          </a:xfrm>
        </p:spPr>
        <p:txBody>
          <a:bodyPr/>
          <a:lstStyle/>
          <a:p>
            <a:r>
              <a:rPr lang="en-US" dirty="0"/>
              <a:t>Lessons Learned </a:t>
            </a:r>
            <a:r>
              <a:rPr lang="en-US" dirty="0" smtClean="0"/>
              <a:t>(Construction/Installation Phase)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1"/>
          </p:nvPr>
        </p:nvSpPr>
        <p:spPr>
          <a:xfrm>
            <a:off x="475019" y="555992"/>
            <a:ext cx="8232771" cy="4846638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1800" dirty="0"/>
              <a:t>Integration Engineering and Engineering Coordination across sub-systems is essential and should receive high priority in resource planning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/>
              <a:t>Documentation of engineering </a:t>
            </a:r>
            <a:r>
              <a:rPr lang="en-US" sz="1800" dirty="0" smtClean="0"/>
              <a:t>analyses </a:t>
            </a:r>
            <a:r>
              <a:rPr lang="en-US" sz="1800" dirty="0"/>
              <a:t>and calculations should be done in real time – not months after the fact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Internal project </a:t>
            </a:r>
            <a:r>
              <a:rPr lang="en-US" sz="1800" dirty="0"/>
              <a:t>engineering </a:t>
            </a:r>
            <a:r>
              <a:rPr lang="en-US" sz="1800" dirty="0" smtClean="0"/>
              <a:t>design and construction </a:t>
            </a:r>
            <a:r>
              <a:rPr lang="en-US" sz="1800" dirty="0"/>
              <a:t>reviews should take place regularly throughout the lifetime of the construction phase </a:t>
            </a:r>
          </a:p>
          <a:p>
            <a:pPr marL="617220" lvl="2" indent="-342900"/>
            <a:r>
              <a:rPr lang="en-US" sz="1400" dirty="0"/>
              <a:t>Early design reviews may not  uncover the real issues or flaws in the design, particularly related to integration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  <p:pic>
        <p:nvPicPr>
          <p:cNvPr id="8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598" y="2882510"/>
            <a:ext cx="2722628" cy="3523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16.jpg" descr="IMG_9630.JP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759671" y="2938956"/>
            <a:ext cx="3380059" cy="3094983"/>
          </a:xfrm>
          <a:prstGeom prst="rect">
            <a:avLst/>
          </a:prstGeom>
          <a:ln/>
        </p:spPr>
      </p:pic>
      <p:sp>
        <p:nvSpPr>
          <p:cNvPr id="3" name="TextBox 2"/>
          <p:cNvSpPr txBox="1"/>
          <p:nvPr/>
        </p:nvSpPr>
        <p:spPr>
          <a:xfrm>
            <a:off x="6224684" y="2886473"/>
            <a:ext cx="2578150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We had a great team,</a:t>
            </a:r>
          </a:p>
          <a:p>
            <a:r>
              <a:rPr lang="en-US" sz="1600" dirty="0"/>
              <a:t>b</a:t>
            </a:r>
            <a:r>
              <a:rPr lang="en-US" sz="1600" dirty="0" smtClean="0"/>
              <a:t>ut we could have </a:t>
            </a:r>
          </a:p>
          <a:p>
            <a:r>
              <a:rPr lang="en-US" sz="1600" dirty="0" smtClean="0"/>
              <a:t>done better</a:t>
            </a:r>
          </a:p>
          <a:p>
            <a:endParaRPr lang="en-US" sz="1600" dirty="0"/>
          </a:p>
          <a:p>
            <a:r>
              <a:rPr lang="en-US" sz="1600" dirty="0" smtClean="0"/>
              <a:t>Full scale prototyping</a:t>
            </a:r>
          </a:p>
          <a:p>
            <a:r>
              <a:rPr lang="en-US" sz="1600" dirty="0"/>
              <a:t>w</a:t>
            </a:r>
            <a:r>
              <a:rPr lang="en-US" sz="1600" dirty="0" smtClean="0"/>
              <a:t>as essential</a:t>
            </a:r>
          </a:p>
          <a:p>
            <a:endParaRPr lang="en-US" sz="1600" dirty="0"/>
          </a:p>
          <a:p>
            <a:r>
              <a:rPr lang="en-US" sz="1600" dirty="0" smtClean="0"/>
              <a:t>Final integration hardware</a:t>
            </a:r>
          </a:p>
          <a:p>
            <a:r>
              <a:rPr lang="en-US" sz="1600" dirty="0" smtClean="0"/>
              <a:t>(latches and hinges, </a:t>
            </a:r>
            <a:r>
              <a:rPr lang="en-US" sz="1600" dirty="0" err="1" smtClean="0"/>
              <a:t>etc</a:t>
            </a:r>
            <a:r>
              <a:rPr lang="en-US" sz="1600" dirty="0" smtClean="0"/>
              <a:t>)</a:t>
            </a:r>
          </a:p>
          <a:p>
            <a:r>
              <a:rPr lang="en-US" sz="1600" dirty="0"/>
              <a:t>a</a:t>
            </a:r>
            <a:r>
              <a:rPr lang="en-US" sz="1600" dirty="0" smtClean="0"/>
              <a:t>rrived late</a:t>
            </a:r>
          </a:p>
          <a:p>
            <a:endParaRPr lang="en-US" sz="1600" dirty="0"/>
          </a:p>
          <a:p>
            <a:r>
              <a:rPr lang="en-US" sz="1600" dirty="0" smtClean="0"/>
              <a:t>Engineering resource limited</a:t>
            </a:r>
          </a:p>
          <a:p>
            <a:r>
              <a:rPr lang="en-US" sz="1600" dirty="0" smtClean="0"/>
              <a:t>(single point problem)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21851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  <p:sp>
        <p:nvSpPr>
          <p:cNvPr id="6" name="Cryogenic Commissioning…"/>
          <p:cNvSpPr txBox="1">
            <a:spLocks/>
          </p:cNvSpPr>
          <p:nvPr/>
        </p:nvSpPr>
        <p:spPr>
          <a:xfrm>
            <a:off x="4281435" y="15408"/>
            <a:ext cx="5587327" cy="647103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315468">
              <a:defRPr sz="2139">
                <a:solidFill>
                  <a:srgbClr val="DB8665"/>
                </a:solidFill>
              </a:defRPr>
            </a:pPr>
            <a:r>
              <a:rPr lang="en-US" sz="2139" smtClean="0">
                <a:solidFill>
                  <a:srgbClr val="DB8665"/>
                </a:solidFill>
              </a:rPr>
              <a:t>Cryogenic Commissioning </a:t>
            </a:r>
          </a:p>
          <a:p>
            <a:pPr defTabSz="315468">
              <a:defRPr sz="2139">
                <a:solidFill>
                  <a:srgbClr val="DB8665"/>
                </a:solidFill>
              </a:defRPr>
            </a:pPr>
            <a:r>
              <a:rPr lang="en-US" sz="2139" smtClean="0">
                <a:solidFill>
                  <a:srgbClr val="DB8665"/>
                </a:solidFill>
              </a:rPr>
              <a:t>Purging, Cooling and </a:t>
            </a:r>
            <a:r>
              <a:rPr lang="en-US" sz="2139" smtClean="0">
                <a:solidFill>
                  <a:schemeClr val="accent1">
                    <a:satOff val="-4409"/>
                    <a:lumOff val="-10509"/>
                  </a:schemeClr>
                </a:solidFill>
              </a:rPr>
              <a:t>LAr Filling </a:t>
            </a:r>
            <a:endParaRPr lang="en-US" sz="2139">
              <a:solidFill>
                <a:schemeClr val="accent1">
                  <a:satOff val="-4409"/>
                  <a:lumOff val="-10509"/>
                </a:schemeClr>
              </a:solidFill>
            </a:endParaRPr>
          </a:p>
        </p:txBody>
      </p:sp>
      <p:sp>
        <p:nvSpPr>
          <p:cNvPr id="7" name="Slide Number"/>
          <p:cNvSpPr txBox="1">
            <a:spLocks/>
          </p:cNvSpPr>
          <p:nvPr/>
        </p:nvSpPr>
        <p:spPr>
          <a:xfrm>
            <a:off x="454026" y="6530445"/>
            <a:ext cx="182216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0" i="0" kern="1200" baseline="0" smtClean="0">
                <a:solidFill>
                  <a:srgbClr val="FF54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fld id="{86CB4B4D-7CA3-9044-876B-883B54F8677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Text"/>
          <p:cNvSpPr txBox="1"/>
          <p:nvPr/>
        </p:nvSpPr>
        <p:spPr>
          <a:xfrm>
            <a:off x="169333" y="262466"/>
            <a:ext cx="127001" cy="468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endParaRPr/>
          </a:p>
        </p:txBody>
      </p:sp>
      <p:sp>
        <p:nvSpPr>
          <p:cNvPr id="9" name="Text"/>
          <p:cNvSpPr txBox="1"/>
          <p:nvPr/>
        </p:nvSpPr>
        <p:spPr>
          <a:xfrm>
            <a:off x="0" y="0"/>
            <a:ext cx="127000" cy="468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endParaRPr/>
          </a:p>
        </p:txBody>
      </p:sp>
      <p:sp>
        <p:nvSpPr>
          <p:cNvPr id="10" name="Text"/>
          <p:cNvSpPr txBox="1"/>
          <p:nvPr/>
        </p:nvSpPr>
        <p:spPr>
          <a:xfrm>
            <a:off x="812800" y="626533"/>
            <a:ext cx="127000" cy="468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endParaRPr/>
          </a:p>
        </p:txBody>
      </p:sp>
      <p:grpSp>
        <p:nvGrpSpPr>
          <p:cNvPr id="11" name="Group"/>
          <p:cNvGrpSpPr/>
          <p:nvPr/>
        </p:nvGrpSpPr>
        <p:grpSpPr>
          <a:xfrm>
            <a:off x="230540" y="170434"/>
            <a:ext cx="1986636" cy="492077"/>
            <a:chOff x="9334" y="-118"/>
            <a:chExt cx="1986634" cy="492075"/>
          </a:xfrm>
        </p:grpSpPr>
        <p:sp>
          <p:nvSpPr>
            <p:cNvPr id="12" name="proto"/>
            <p:cNvSpPr txBox="1"/>
            <p:nvPr/>
          </p:nvSpPr>
          <p:spPr>
            <a:xfrm>
              <a:off x="9334" y="-119"/>
              <a:ext cx="687710" cy="492076"/>
            </a:xfrm>
            <a:prstGeom prst="rect">
              <a:avLst/>
            </a:prstGeom>
            <a:solidFill>
              <a:schemeClr val="accent2">
                <a:lumOff val="44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lnSpc>
                  <a:spcPct val="10000"/>
                </a:lnSpc>
                <a:defRPr sz="1500">
                  <a:solidFill>
                    <a:srgbClr val="EA6A43"/>
                  </a:solidFill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r>
                <a:t>proto</a:t>
              </a:r>
            </a:p>
          </p:txBody>
        </p:sp>
        <p:pic>
          <p:nvPicPr>
            <p:cNvPr id="13" name="Picture 5" descr="Picture 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65975" y="0"/>
              <a:ext cx="1046378" cy="4414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" name="SP"/>
            <p:cNvSpPr txBox="1"/>
            <p:nvPr/>
          </p:nvSpPr>
          <p:spPr>
            <a:xfrm>
              <a:off x="1718180" y="-119"/>
              <a:ext cx="277790" cy="311509"/>
            </a:xfrm>
            <a:prstGeom prst="rect">
              <a:avLst/>
            </a:prstGeom>
            <a:solidFill>
              <a:schemeClr val="accent2">
                <a:lumOff val="44000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lnSpc>
                  <a:spcPct val="10000"/>
                </a:lnSpc>
                <a:defRPr sz="1400">
                  <a:solidFill>
                    <a:srgbClr val="EA6A43"/>
                  </a:solidFill>
                  <a:latin typeface="Phosphate Inline"/>
                  <a:ea typeface="Phosphate Inline"/>
                  <a:cs typeface="Phosphate Inline"/>
                  <a:sym typeface="Phosphate Inline"/>
                </a:defRPr>
              </a:lvl1pPr>
            </a:lstStyle>
            <a:p>
              <a:r>
                <a:t>SP</a:t>
              </a:r>
            </a:p>
          </p:txBody>
        </p:sp>
      </p:grpSp>
      <p:sp>
        <p:nvSpPr>
          <p:cNvPr id="15" name="one last step:           July 15 to Sept. 13 - 2018"/>
          <p:cNvSpPr txBox="1"/>
          <p:nvPr/>
        </p:nvSpPr>
        <p:spPr>
          <a:xfrm>
            <a:off x="4723623" y="713242"/>
            <a:ext cx="4311489" cy="1155384"/>
          </a:xfrm>
          <a:prstGeom prst="rect">
            <a:avLst/>
          </a:prstGeom>
          <a:solidFill>
            <a:srgbClr val="00A2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 defTabSz="584200">
              <a:defRPr sz="2200">
                <a:solidFill>
                  <a:schemeClr val="accent2">
                    <a:lumOff val="44000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       </a:t>
            </a: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one last step:           </a:t>
            </a:r>
            <a:r>
              <a:t>July 15 to Sept. 13 - 2018</a:t>
            </a:r>
          </a:p>
        </p:txBody>
      </p:sp>
      <p:pic>
        <p:nvPicPr>
          <p:cNvPr id="16" name="Content Placeholder 8" descr="Content Placeholder 8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450" y="90344"/>
            <a:ext cx="3549735" cy="6264239"/>
          </a:xfrm>
          <a:prstGeom prst="rect">
            <a:avLst/>
          </a:prstGeom>
        </p:spPr>
      </p:pic>
      <p:sp>
        <p:nvSpPr>
          <p:cNvPr id="17" name="Slide Number Placeholder 2"/>
          <p:cNvSpPr txBox="1"/>
          <p:nvPr/>
        </p:nvSpPr>
        <p:spPr>
          <a:xfrm>
            <a:off x="454026" y="6530445"/>
            <a:ext cx="182216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/>
          <a:p>
            <a:pPr>
              <a:defRPr sz="1200" b="1">
                <a:solidFill>
                  <a:srgbClr val="E95125"/>
                </a:solidFill>
                <a:latin typeface="+mn-lt"/>
                <a:ea typeface="+mn-ea"/>
                <a:cs typeface="+mn-cs"/>
                <a:sym typeface="Helvetica"/>
              </a:defRPr>
            </a:pPr>
            <a:fld id="{86CB4B4D-7CA3-9044-876B-883B54F8677D}" type="slidenum">
              <a:t>19</a:t>
            </a:fld>
            <a:r>
              <a:t>￼</a:t>
            </a:r>
          </a:p>
        </p:txBody>
      </p:sp>
      <p:sp>
        <p:nvSpPr>
          <p:cNvPr id="18" name="Arrow"/>
          <p:cNvSpPr/>
          <p:nvPr/>
        </p:nvSpPr>
        <p:spPr>
          <a:xfrm rot="16200000">
            <a:off x="2115225" y="3613980"/>
            <a:ext cx="3568454" cy="230652"/>
          </a:xfrm>
          <a:prstGeom prst="rightArrow">
            <a:avLst>
              <a:gd name="adj1" fmla="val 32000"/>
              <a:gd name="adj2" fmla="val 352395"/>
            </a:avLst>
          </a:prstGeom>
          <a:solidFill>
            <a:schemeClr val="accent2">
              <a:lumOff val="44000"/>
            </a:schemeClr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19" name="image11.png" descr="image1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697741" y="0"/>
            <a:ext cx="1582169" cy="632868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LAr Filling:…"/>
          <p:cNvSpPr txBox="1"/>
          <p:nvPr/>
        </p:nvSpPr>
        <p:spPr>
          <a:xfrm>
            <a:off x="4100520" y="2826336"/>
            <a:ext cx="2080987" cy="180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700"/>
            </a:pPr>
            <a:r>
              <a:t>LAr Filling: </a:t>
            </a:r>
          </a:p>
          <a:p>
            <a:pPr>
              <a:defRPr sz="1700"/>
            </a:pPr>
            <a:endParaRPr/>
          </a:p>
          <a:p>
            <a:pPr>
              <a:defRPr sz="1700"/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LAr level going up</a:t>
            </a:r>
          </a:p>
          <a:p>
            <a:pPr>
              <a:defRPr sz="1700"/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as seen by a camera from Bottom of the Cryostat</a:t>
            </a:r>
          </a:p>
        </p:txBody>
      </p:sp>
      <p:sp>
        <p:nvSpPr>
          <p:cNvPr id="21" name="and Cooling:…"/>
          <p:cNvSpPr txBox="1"/>
          <p:nvPr/>
        </p:nvSpPr>
        <p:spPr>
          <a:xfrm>
            <a:off x="6947437" y="3568481"/>
            <a:ext cx="2080988" cy="1400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700"/>
            </a:pPr>
            <a:r>
              <a:rPr dirty="0">
                <a:latin typeface="American Typewriter"/>
                <a:ea typeface="American Typewriter"/>
                <a:cs typeface="American Typewriter"/>
                <a:sym typeface="American Typewriter"/>
              </a:rPr>
              <a:t>and Cooling:</a:t>
            </a:r>
          </a:p>
          <a:p>
            <a:pPr>
              <a:defRPr sz="1700"/>
            </a:pPr>
            <a:r>
              <a:rPr dirty="0" smtClean="0">
                <a:latin typeface="American Typewriter"/>
                <a:ea typeface="American Typewriter"/>
                <a:cs typeface="American Typewriter"/>
                <a:sym typeface="American Typewriter"/>
              </a:rPr>
              <a:t>spraying </a:t>
            </a:r>
            <a:r>
              <a:rPr dirty="0">
                <a:latin typeface="American Typewriter"/>
                <a:ea typeface="American Typewriter"/>
                <a:cs typeface="American Typewriter"/>
                <a:sym typeface="American Typewriter"/>
              </a:rPr>
              <a:t>cold Ar from top of the Cryostat for cooling</a:t>
            </a:r>
          </a:p>
        </p:txBody>
      </p:sp>
      <p:sp>
        <p:nvSpPr>
          <p:cNvPr id="22" name="Kept the LAr level below the APA until the temperature gradient across its height was no more than 50K"/>
          <p:cNvSpPr txBox="1"/>
          <p:nvPr/>
        </p:nvSpPr>
        <p:spPr>
          <a:xfrm>
            <a:off x="4225902" y="5000784"/>
            <a:ext cx="3909930" cy="77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04502" lvl="1" indent="-150019" defTabSz="257175">
              <a:spcBef>
                <a:spcPts val="600"/>
              </a:spcBef>
              <a:buSzPct val="90000"/>
              <a:buFont typeface="Lucida Grande"/>
              <a:buChar char="-"/>
              <a:defRPr sz="1500">
                <a:solidFill>
                  <a:srgbClr val="3C5A77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Kept the LAr level below the APA until the temperature gradient across its height was no more than 50K</a:t>
            </a:r>
          </a:p>
        </p:txBody>
      </p:sp>
      <p:sp>
        <p:nvSpPr>
          <p:cNvPr id="23" name="August 13th, increased fill rate…"/>
          <p:cNvSpPr txBox="1"/>
          <p:nvPr/>
        </p:nvSpPr>
        <p:spPr>
          <a:xfrm>
            <a:off x="4210072" y="5773691"/>
            <a:ext cx="3509790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144018" indent="-149161" defTabSz="257175">
              <a:spcBef>
                <a:spcPts val="600"/>
              </a:spcBef>
              <a:buSzPct val="100000"/>
              <a:buFont typeface="Arial"/>
              <a:buChar char="•"/>
              <a:defRPr sz="1500">
                <a:solidFill>
                  <a:srgbClr val="3C5A77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August 13</a:t>
            </a:r>
            <a:r>
              <a:rPr baseline="29600" dirty="0"/>
              <a:t>th</a:t>
            </a:r>
            <a:r>
              <a:rPr dirty="0"/>
              <a:t>, increased fill rate</a:t>
            </a:r>
          </a:p>
          <a:p>
            <a:pPr marL="144018" indent="-149161" defTabSz="257175">
              <a:spcBef>
                <a:spcPts val="600"/>
              </a:spcBef>
              <a:buSzPct val="100000"/>
              <a:buFont typeface="Arial"/>
              <a:buChar char="•"/>
              <a:defRPr sz="1500">
                <a:solidFill>
                  <a:srgbClr val="3C5A77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September 13</a:t>
            </a:r>
            <a:r>
              <a:rPr baseline="29600" dirty="0"/>
              <a:t>th</a:t>
            </a:r>
            <a:r>
              <a:rPr dirty="0"/>
              <a:t>, reached nominal level</a:t>
            </a:r>
          </a:p>
        </p:txBody>
      </p:sp>
      <p:pic>
        <p:nvPicPr>
          <p:cNvPr id="24" name="WhatsApp Video 2018-08-01 at 6.13.01 PM.mp4" descr="WhatsApp Video 2018-08-01 at 6.13.01 PM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6254547" y="2049327"/>
            <a:ext cx="2719324" cy="15392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56209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1"/>
          </p:nvPr>
        </p:nvSpPr>
        <p:spPr>
          <a:xfrm>
            <a:off x="454029" y="952500"/>
            <a:ext cx="3990971" cy="5132388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Reminder – Goals of </a:t>
            </a:r>
            <a:r>
              <a:rPr lang="en-US" sz="2000" dirty="0" err="1" smtClean="0"/>
              <a:t>ProtoDUNE</a:t>
            </a:r>
            <a:r>
              <a:rPr lang="en-US" sz="2000" dirty="0" smtClean="0"/>
              <a:t>-SP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Final construction phase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Operations</a:t>
            </a:r>
          </a:p>
          <a:p>
            <a:pPr marL="617220" lvl="2" indent="-342900"/>
            <a:r>
              <a:rPr lang="en-US" dirty="0" smtClean="0"/>
              <a:t>Instrumentation</a:t>
            </a:r>
          </a:p>
          <a:p>
            <a:pPr marL="617220" lvl="2" indent="-342900"/>
            <a:r>
              <a:rPr lang="en-US" dirty="0" smtClean="0"/>
              <a:t>Purity</a:t>
            </a:r>
          </a:p>
          <a:p>
            <a:pPr marL="617220" lvl="2" indent="-342900"/>
            <a:r>
              <a:rPr lang="en-US" dirty="0" smtClean="0"/>
              <a:t>High Voltage</a:t>
            </a:r>
          </a:p>
          <a:p>
            <a:pPr marL="342900" lvl="1" indent="-342900"/>
            <a:r>
              <a:rPr lang="en-US" dirty="0" smtClean="0"/>
              <a:t>Beam data</a:t>
            </a:r>
          </a:p>
          <a:p>
            <a:pPr marL="342900" lvl="1" indent="-342900"/>
            <a:r>
              <a:rPr lang="en-US" dirty="0" smtClean="0"/>
              <a:t>TPC performance</a:t>
            </a:r>
          </a:p>
          <a:p>
            <a:pPr marL="342900" lvl="1" indent="-342900"/>
            <a:r>
              <a:rPr lang="en-US" dirty="0" smtClean="0"/>
              <a:t>Photon detection</a:t>
            </a:r>
          </a:p>
          <a:p>
            <a:pPr marL="342900" lvl="1" indent="-342900"/>
            <a:r>
              <a:rPr lang="en-US" dirty="0" smtClean="0"/>
              <a:t>Reconstruction</a:t>
            </a:r>
          </a:p>
          <a:p>
            <a:pPr marL="342900" lvl="1" indent="-342900"/>
            <a:r>
              <a:rPr lang="en-US" dirty="0" smtClean="0"/>
              <a:t>Post-beam studies</a:t>
            </a:r>
          </a:p>
          <a:p>
            <a:pPr marL="342900" lvl="1" indent="-342900"/>
            <a:r>
              <a:rPr lang="en-US" dirty="0" smtClean="0"/>
              <a:t>Lessons learned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C5F5773-9923-DA40-A10F-2175DE793A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8845" y="689188"/>
            <a:ext cx="3584864" cy="2847032"/>
          </a:xfrm>
          <a:prstGeom prst="rect">
            <a:avLst/>
          </a:prstGeom>
        </p:spPr>
      </p:pic>
      <p:pic>
        <p:nvPicPr>
          <p:cNvPr id="7" name="Screen Shot 2017-04-01 at 10.34.04 AM.png" descr="Screen Shot 2017-04-01 at 10.34.04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95296" y="3430716"/>
            <a:ext cx="2471148" cy="2795037"/>
          </a:xfrm>
          <a:prstGeom prst="rect">
            <a:avLst/>
          </a:prstGeom>
          <a:ln w="3175">
            <a:miter lim="400000"/>
          </a:ln>
          <a:effectLst>
            <a:outerShdw blurRad="177800" dir="5400000" rotWithShape="0">
              <a:srgbClr val="000000"/>
            </a:outerShdw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614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  <p:pic>
        <p:nvPicPr>
          <p:cNvPr id="6" name="Screen Shot 2018-09-28 at 2.20.16 PM.png" descr="Screen Shot 2018-09-28 at 2.20.1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842" y="1181101"/>
            <a:ext cx="8619997" cy="50165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495300" y="558800"/>
            <a:ext cx="5413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Internal temperature sensors monitored the liquid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987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train, yellow, ceiling&#10;&#10;Description generated with high confidence">
            <a:extLst>
              <a:ext uri="{FF2B5EF4-FFF2-40B4-BE49-F238E27FC236}">
                <a16:creationId xmlns="" xmlns:a16="http://schemas.microsoft.com/office/drawing/2014/main" id="{7623BC3B-1DBF-483A-9689-985E69E9B05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48" y="2226469"/>
            <a:ext cx="3263504" cy="3263504"/>
          </a:xfrm>
        </p:spPr>
      </p:pic>
      <p:pic>
        <p:nvPicPr>
          <p:cNvPr id="4" name="Content Placeholder 4" descr="A picture containing indoor, train, yellow, ceiling&#10;&#10;Description generated with high confidence">
            <a:extLst>
              <a:ext uri="{FF2B5EF4-FFF2-40B4-BE49-F238E27FC236}">
                <a16:creationId xmlns="" xmlns:a16="http://schemas.microsoft.com/office/drawing/2014/main" id="{345EBA51-5C3F-4E2E-9D55-FF9BEE4C4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363" y="1175657"/>
            <a:ext cx="5001306" cy="50013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528288E-4398-4976-84E7-13D1AC2AFE67}"/>
              </a:ext>
            </a:extLst>
          </p:cNvPr>
          <p:cNvSpPr/>
          <p:nvPr/>
        </p:nvSpPr>
        <p:spPr>
          <a:xfrm>
            <a:off x="1245782" y="2251669"/>
            <a:ext cx="2160587" cy="64633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Dip-Coated Light Guides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BE3211AF-2411-46BA-8278-915702C3D598}"/>
              </a:ext>
            </a:extLst>
          </p:cNvPr>
          <p:cNvCxnSpPr>
            <a:cxnSpLocks/>
          </p:cNvCxnSpPr>
          <p:nvPr/>
        </p:nvCxnSpPr>
        <p:spPr>
          <a:xfrm flipV="1">
            <a:off x="3434972" y="2416591"/>
            <a:ext cx="521818" cy="1513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892EABB4-DCAC-4649-A342-D7225FD4D47A}"/>
              </a:ext>
            </a:extLst>
          </p:cNvPr>
          <p:cNvCxnSpPr>
            <a:cxnSpLocks/>
          </p:cNvCxnSpPr>
          <p:nvPr/>
        </p:nvCxnSpPr>
        <p:spPr>
          <a:xfrm flipV="1">
            <a:off x="3406369" y="3137879"/>
            <a:ext cx="521818" cy="1513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D2711BE7-601C-471E-8C11-DDF55FB323AB}"/>
              </a:ext>
            </a:extLst>
          </p:cNvPr>
          <p:cNvCxnSpPr>
            <a:cxnSpLocks/>
          </p:cNvCxnSpPr>
          <p:nvPr/>
        </p:nvCxnSpPr>
        <p:spPr>
          <a:xfrm flipV="1">
            <a:off x="3434972" y="3921164"/>
            <a:ext cx="521818" cy="1513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9BC520CD-429E-4684-A49A-49A51B412419}"/>
              </a:ext>
            </a:extLst>
          </p:cNvPr>
          <p:cNvSpPr/>
          <p:nvPr/>
        </p:nvSpPr>
        <p:spPr>
          <a:xfrm>
            <a:off x="1253332" y="3059668"/>
            <a:ext cx="2160270" cy="64633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Double-Shift Light Guides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9A7E0A7-C252-4EA8-8965-309979B3F2A2}"/>
              </a:ext>
            </a:extLst>
          </p:cNvPr>
          <p:cNvSpPr/>
          <p:nvPr/>
        </p:nvSpPr>
        <p:spPr>
          <a:xfrm>
            <a:off x="1253332" y="3858221"/>
            <a:ext cx="2160270" cy="64633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ARAPUCA (Light Trap)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="" xmlns:a16="http://schemas.microsoft.com/office/drawing/2014/main" id="{8BB21E67-D1AD-4DB3-9320-4DD7759F7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BF8E74B-77A1-4F2A-B0A5-4B19720DC9D7}"/>
              </a:ext>
            </a:extLst>
          </p:cNvPr>
          <p:cNvSpPr txBox="1"/>
          <p:nvPr/>
        </p:nvSpPr>
        <p:spPr>
          <a:xfrm>
            <a:off x="454027" y="107647"/>
            <a:ext cx="51743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>
              <a:defRPr/>
            </a:pPr>
            <a:r>
              <a:rPr lang="en-US" sz="3000" dirty="0">
                <a:solidFill>
                  <a:srgbClr val="C0504D"/>
                </a:solidFill>
                <a:latin typeface="Times"/>
                <a:cs typeface="Times"/>
              </a:rPr>
              <a:t>Photon Detector Module Layout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="" xmlns:a16="http://schemas.microsoft.com/office/drawing/2014/main" id="{53D94358-6C71-4FF2-B97B-BB063FEC91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77786" y="6611082"/>
            <a:ext cx="4349311" cy="158697"/>
          </a:xfrm>
        </p:spPr>
        <p:txBody>
          <a:bodyPr/>
          <a:lstStyle/>
          <a:p>
            <a:pPr>
              <a:defRPr/>
            </a:pPr>
            <a:r>
              <a:rPr lang="en-US" dirty="0"/>
              <a:t>Chris Macias | Photon Detector System Info @ </a:t>
            </a:r>
            <a:r>
              <a:rPr lang="en-US" dirty="0" err="1"/>
              <a:t>ProtoDUNE</a:t>
            </a:r>
            <a:r>
              <a:rPr lang="en-US" dirty="0"/>
              <a:t> | Nov, 2018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58D3138-48DC-413A-A1C4-FBC376C828B2}"/>
              </a:ext>
            </a:extLst>
          </p:cNvPr>
          <p:cNvSpPr/>
          <p:nvPr/>
        </p:nvSpPr>
        <p:spPr>
          <a:xfrm>
            <a:off x="1274688" y="1683238"/>
            <a:ext cx="222462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PD Module Designs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59192D8-3BB7-4C83-9A3C-391DC2342349}"/>
              </a:ext>
            </a:extLst>
          </p:cNvPr>
          <p:cNvSpPr/>
          <p:nvPr/>
        </p:nvSpPr>
        <p:spPr>
          <a:xfrm>
            <a:off x="136545" y="224836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defTabSz="457200"/>
            <a:r>
              <a:rPr lang="en-US" dirty="0">
                <a:solidFill>
                  <a:prstClr val="black"/>
                </a:solidFill>
                <a:latin typeface="Times"/>
                <a:cs typeface="Times"/>
              </a:rPr>
              <a:t>(29)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A67F52A7-7D0D-49D4-A0D9-DB9C16D3C650}"/>
              </a:ext>
            </a:extLst>
          </p:cNvPr>
          <p:cNvSpPr/>
          <p:nvPr/>
        </p:nvSpPr>
        <p:spPr>
          <a:xfrm>
            <a:off x="147492" y="304957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defTabSz="457200"/>
            <a:r>
              <a:rPr lang="en-US" dirty="0">
                <a:solidFill>
                  <a:prstClr val="black"/>
                </a:solidFill>
                <a:latin typeface="Times"/>
                <a:cs typeface="Times"/>
              </a:rPr>
              <a:t>(29)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5E5367DC-E44A-4E1D-82AF-64466BD195C5}"/>
              </a:ext>
            </a:extLst>
          </p:cNvPr>
          <p:cNvSpPr/>
          <p:nvPr/>
        </p:nvSpPr>
        <p:spPr>
          <a:xfrm>
            <a:off x="233575" y="38532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defTabSz="457200"/>
            <a:r>
              <a:rPr lang="en-US" dirty="0">
                <a:solidFill>
                  <a:prstClr val="black"/>
                </a:solidFill>
                <a:latin typeface="Times"/>
                <a:cs typeface="Times"/>
              </a:rPr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2126989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4500" y="716518"/>
            <a:ext cx="8229600" cy="647102"/>
          </a:xfrm>
        </p:spPr>
        <p:txBody>
          <a:bodyPr/>
          <a:lstStyle/>
          <a:p>
            <a:r>
              <a:rPr lang="en-US" dirty="0" smtClean="0"/>
              <a:t>Photon detector trigger rate tracked the filling as well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  <p:pic>
        <p:nvPicPr>
          <p:cNvPr id="7" name="Picture 6" descr="hist7_10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8419" y="609600"/>
            <a:ext cx="466876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2184400"/>
            <a:ext cx="12776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 modules </a:t>
            </a:r>
          </a:p>
          <a:p>
            <a:r>
              <a:rPr lang="en-US" dirty="0"/>
              <a:t>p</a:t>
            </a:r>
            <a:r>
              <a:rPr lang="en-US" dirty="0" smtClean="0"/>
              <a:t>er APA ;</a:t>
            </a:r>
          </a:p>
          <a:p>
            <a:r>
              <a:rPr lang="en-US" dirty="0" smtClean="0"/>
              <a:t>4 readout </a:t>
            </a:r>
          </a:p>
          <a:p>
            <a:r>
              <a:rPr lang="en-US" dirty="0" smtClean="0"/>
              <a:t>channels </a:t>
            </a:r>
          </a:p>
          <a:p>
            <a:r>
              <a:rPr lang="en-US" dirty="0" smtClean="0"/>
              <a:t>per module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47900" y="52324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47900" y="49149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60600" y="45720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47900" y="42418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73300" y="39370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0" y="35560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98700" y="32512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311400" y="28956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11400" y="26162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197100" y="2260600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15833" y="5977997"/>
            <a:ext cx="738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APA #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8529" y="4456126"/>
            <a:ext cx="15236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Bars in APA 1-3</a:t>
            </a:r>
          </a:p>
          <a:p>
            <a:r>
              <a:rPr lang="en-US" sz="1400" dirty="0"/>
              <a:t>h</a:t>
            </a:r>
            <a:r>
              <a:rPr lang="en-US" sz="1400" dirty="0" smtClean="0"/>
              <a:t>ave </a:t>
            </a:r>
            <a:r>
              <a:rPr lang="en-US" sz="1400" dirty="0" err="1" smtClean="0"/>
              <a:t>Sensel</a:t>
            </a:r>
            <a:r>
              <a:rPr lang="en-US" sz="1400" dirty="0" smtClean="0"/>
              <a:t> </a:t>
            </a:r>
            <a:r>
              <a:rPr lang="en-US" sz="1400" dirty="0" err="1" smtClean="0"/>
              <a:t>SiPMs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108608" y="4980782"/>
            <a:ext cx="14573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Bars in APA 4 – 6</a:t>
            </a:r>
          </a:p>
          <a:p>
            <a:r>
              <a:rPr lang="en-US" sz="1400" dirty="0"/>
              <a:t>p</a:t>
            </a:r>
            <a:r>
              <a:rPr lang="en-US" sz="1400" dirty="0" smtClean="0"/>
              <a:t>lus </a:t>
            </a:r>
            <a:r>
              <a:rPr lang="en-US" sz="1400" dirty="0" err="1" smtClean="0"/>
              <a:t>Arapucas</a:t>
            </a:r>
            <a:endParaRPr lang="en-US" sz="1400" dirty="0" smtClean="0"/>
          </a:p>
          <a:p>
            <a:r>
              <a:rPr lang="en-US" sz="1400" dirty="0"/>
              <a:t>h</a:t>
            </a:r>
            <a:r>
              <a:rPr lang="en-US" sz="1400" dirty="0" smtClean="0"/>
              <a:t>ave Hamamatsu</a:t>
            </a:r>
          </a:p>
          <a:p>
            <a:r>
              <a:rPr lang="en-US" sz="1400" dirty="0" smtClean="0"/>
              <a:t>MPPCs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6756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  <p:pic>
        <p:nvPicPr>
          <p:cNvPr id="6" name="SPSOverallSchedule.pdf" descr="SPSOverallSchedule.pdf"/>
          <p:cNvPicPr>
            <a:picLocks noChangeAspect="1"/>
          </p:cNvPicPr>
          <p:nvPr/>
        </p:nvPicPr>
        <p:blipFill>
          <a:blip r:embed="rId2">
            <a:extLst/>
          </a:blip>
          <a:srcRect b="23935"/>
          <a:stretch>
            <a:fillRect/>
          </a:stretch>
        </p:blipFill>
        <p:spPr>
          <a:xfrm>
            <a:off x="347732" y="1703485"/>
            <a:ext cx="8440092" cy="4539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DCF76FE-5771-A641-8F13-EE960B1288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9263" y="225915"/>
            <a:ext cx="2279873" cy="19758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5770335" y="3708400"/>
            <a:ext cx="1862365" cy="431800"/>
          </a:xfrm>
          <a:prstGeom prst="rect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xplosion 2 7"/>
          <p:cNvSpPr/>
          <p:nvPr/>
        </p:nvSpPr>
        <p:spPr>
          <a:xfrm>
            <a:off x="6672289" y="3844289"/>
            <a:ext cx="102281" cy="127848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17685" y="587792"/>
            <a:ext cx="57619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operation started while we were still filling;</a:t>
            </a:r>
          </a:p>
          <a:p>
            <a:r>
              <a:rPr lang="en-US" dirty="0" smtClean="0"/>
              <a:t>Beam was fully tuned by time we were ready for it.</a:t>
            </a:r>
          </a:p>
          <a:p>
            <a:r>
              <a:rPr lang="en-US" dirty="0" smtClean="0"/>
              <a:t>Excellent support for beam operations through out the run.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727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3800" dirty="0" err="1"/>
              <a:t>ProtoDUNE</a:t>
            </a:r>
            <a:r>
              <a:rPr lang="de-CH" sz="3800" dirty="0"/>
              <a:t> Test Beam</a:t>
            </a:r>
            <a:endParaRPr lang="en-US" sz="3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Gina Rameika | ProtoDUNE - SP Status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1"/>
          </p:nvPr>
        </p:nvSpPr>
        <p:spPr>
          <a:xfrm>
            <a:off x="453863" y="1162080"/>
            <a:ext cx="6044152" cy="13348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sz="1800" b="1" dirty="0" err="1"/>
              <a:t>Beamline</a:t>
            </a:r>
            <a:endParaRPr lang="de-CH" sz="1800" b="1" dirty="0"/>
          </a:p>
          <a:p>
            <a:pPr marL="0" indent="0">
              <a:buNone/>
            </a:pPr>
            <a:r>
              <a:rPr lang="de-CH" sz="1800" dirty="0"/>
              <a:t>400 </a:t>
            </a:r>
            <a:r>
              <a:rPr lang="de-CH" sz="1800" dirty="0" err="1"/>
              <a:t>GeV</a:t>
            </a:r>
            <a:r>
              <a:rPr lang="de-CH" sz="1800" dirty="0"/>
              <a:t>/c p beam </a:t>
            </a:r>
            <a:r>
              <a:rPr lang="de-CH" sz="1800" dirty="0" err="1"/>
              <a:t>from</a:t>
            </a:r>
            <a:r>
              <a:rPr lang="de-CH" sz="1800" dirty="0"/>
              <a:t> SPS </a:t>
            </a:r>
            <a:r>
              <a:rPr lang="en-US" sz="1800" dirty="0">
                <a:solidFill>
                  <a:srgbClr val="E95125"/>
                </a:solidFill>
                <a:sym typeface="Wingdings" pitchFamily="2" charset="2"/>
              </a:rPr>
              <a:t>➜</a:t>
            </a:r>
            <a:r>
              <a:rPr lang="de-CH" sz="1800" dirty="0">
                <a:solidFill>
                  <a:srgbClr val="E95125"/>
                </a:solidFill>
                <a:sym typeface="Wingdings" pitchFamily="2" charset="2"/>
              </a:rPr>
              <a:t> </a:t>
            </a:r>
            <a:r>
              <a:rPr lang="de-CH" sz="1800" dirty="0">
                <a:sym typeface="Wingdings" pitchFamily="2" charset="2"/>
              </a:rPr>
              <a:t>80 </a:t>
            </a:r>
            <a:r>
              <a:rPr lang="de-CH" sz="1800" dirty="0" err="1">
                <a:sym typeface="Wingdings" pitchFamily="2" charset="2"/>
              </a:rPr>
              <a:t>GeV</a:t>
            </a:r>
            <a:r>
              <a:rPr lang="de-CH" sz="1800" dirty="0">
                <a:sym typeface="Wingdings" pitchFamily="2" charset="2"/>
              </a:rPr>
              <a:t>/c </a:t>
            </a:r>
            <a:r>
              <a:rPr lang="de-CH" sz="1800" dirty="0" err="1">
                <a:sym typeface="Wingdings" pitchFamily="2" charset="2"/>
              </a:rPr>
              <a:t>secondary</a:t>
            </a:r>
            <a:r>
              <a:rPr lang="de-CH" sz="1800" dirty="0">
                <a:sym typeface="Wingdings" pitchFamily="2" charset="2"/>
              </a:rPr>
              <a:t> </a:t>
            </a:r>
            <a:r>
              <a:rPr lang="en-US" sz="1800" dirty="0">
                <a:sym typeface="Wingdings" pitchFamily="2" charset="2"/>
              </a:rPr>
              <a:t>𝜋</a:t>
            </a:r>
            <a:r>
              <a:rPr lang="en-US" sz="1800" baseline="30000" dirty="0">
                <a:sym typeface="Wingdings" pitchFamily="2" charset="2"/>
              </a:rPr>
              <a:t>+</a:t>
            </a:r>
            <a:r>
              <a:rPr lang="en-US" sz="1800" dirty="0">
                <a:sym typeface="Wingdings" pitchFamily="2" charset="2"/>
              </a:rPr>
              <a:t>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E95125"/>
                </a:solidFill>
                <a:sym typeface="Wingdings" pitchFamily="2" charset="2"/>
              </a:rPr>
              <a:t>➜ </a:t>
            </a:r>
            <a:r>
              <a:rPr lang="en-US" sz="1800" dirty="0">
                <a:sym typeface="Wingdings" pitchFamily="2" charset="2"/>
              </a:rPr>
              <a:t>0.5 – 7 GeV/c tertiary e</a:t>
            </a:r>
            <a:r>
              <a:rPr lang="en-US" sz="1800" baseline="30000" dirty="0">
                <a:sym typeface="Wingdings" pitchFamily="2" charset="2"/>
              </a:rPr>
              <a:t>-</a:t>
            </a:r>
            <a:r>
              <a:rPr lang="en-US" sz="1800" dirty="0">
                <a:sym typeface="Wingdings" pitchFamily="2" charset="2"/>
              </a:rPr>
              <a:t>, p, 𝜇</a:t>
            </a:r>
            <a:r>
              <a:rPr lang="en-US" sz="1800" baseline="30000" dirty="0">
                <a:sym typeface="Wingdings" pitchFamily="2" charset="2"/>
              </a:rPr>
              <a:t>+</a:t>
            </a:r>
            <a:r>
              <a:rPr lang="en-US" sz="1800" dirty="0">
                <a:sym typeface="Wingdings" pitchFamily="2" charset="2"/>
              </a:rPr>
              <a:t>, 𝜋</a:t>
            </a:r>
            <a:r>
              <a:rPr lang="en-US" sz="1800" baseline="30000" dirty="0">
                <a:sym typeface="Wingdings" pitchFamily="2" charset="2"/>
              </a:rPr>
              <a:t>+</a:t>
            </a:r>
            <a:r>
              <a:rPr lang="en-US" sz="1800" dirty="0">
                <a:sym typeface="Wingdings" pitchFamily="2" charset="2"/>
              </a:rPr>
              <a:t> </a:t>
            </a: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DCF76FE-5771-A641-8F13-EE960B1288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3863" y="3959715"/>
            <a:ext cx="2279873" cy="197589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Content Placeholder 5">
            <a:extLst>
              <a:ext uri="{FF2B5EF4-FFF2-40B4-BE49-F238E27FC236}">
                <a16:creationId xmlns="" xmlns:a16="http://schemas.microsoft.com/office/drawing/2014/main" id="{0EEFDB3B-7307-4740-A8DD-1053D9B173BC}"/>
              </a:ext>
            </a:extLst>
          </p:cNvPr>
          <p:cNvSpPr txBox="1">
            <a:spLocks/>
          </p:cNvSpPr>
          <p:nvPr/>
        </p:nvSpPr>
        <p:spPr>
          <a:xfrm>
            <a:off x="3867084" y="5131321"/>
            <a:ext cx="5062991" cy="1303870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Beam plug = END of beamline to get electron showers inside TPC, filled with N2</a:t>
            </a:r>
          </a:p>
          <a:p>
            <a:pPr marL="0" indent="0">
              <a:buNone/>
            </a:pPr>
            <a:r>
              <a:rPr lang="en-US" sz="1400" i="1" dirty="0"/>
              <a:t>PHYS. REV. ACCEL. BEAMS </a:t>
            </a:r>
            <a:r>
              <a:rPr lang="en-US" sz="1400" b="1" i="1" dirty="0"/>
              <a:t>20</a:t>
            </a:r>
            <a:r>
              <a:rPr lang="en-US" sz="1400" i="1" dirty="0"/>
              <a:t>, 111001 (2017)</a:t>
            </a:r>
          </a:p>
          <a:p>
            <a:pPr marL="0" indent="0">
              <a:buNone/>
            </a:pPr>
            <a:endParaRPr lang="en-US" sz="1400" b="1" dirty="0"/>
          </a:p>
        </p:txBody>
      </p:sp>
      <p:sp>
        <p:nvSpPr>
          <p:cNvPr id="34" name="Content Placeholder 5">
            <a:extLst>
              <a:ext uri="{FF2B5EF4-FFF2-40B4-BE49-F238E27FC236}">
                <a16:creationId xmlns="" xmlns:a16="http://schemas.microsoft.com/office/drawing/2014/main" id="{1984EBD9-91BA-8142-B3FA-ED4B1DFC980F}"/>
              </a:ext>
            </a:extLst>
          </p:cNvPr>
          <p:cNvSpPr txBox="1">
            <a:spLocks/>
          </p:cNvSpPr>
          <p:nvPr/>
        </p:nvSpPr>
        <p:spPr>
          <a:xfrm>
            <a:off x="453863" y="5974349"/>
            <a:ext cx="2615879" cy="497711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EHN1 extension, H4 beamline</a:t>
            </a:r>
          </a:p>
        </p:txBody>
      </p:sp>
      <p:sp>
        <p:nvSpPr>
          <p:cNvPr id="35" name="Date Placeholder 2">
            <a:extLst>
              <a:ext uri="{FF2B5EF4-FFF2-40B4-BE49-F238E27FC236}">
                <a16:creationId xmlns="" xmlns:a16="http://schemas.microsoft.com/office/drawing/2014/main" id="{E59A5833-93DC-8347-84EF-4264FF15D0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2DAB7ABF-9222-9348-ADEC-B369BFD8751D}"/>
              </a:ext>
            </a:extLst>
          </p:cNvPr>
          <p:cNvGrpSpPr/>
          <p:nvPr/>
        </p:nvGrpSpPr>
        <p:grpSpPr>
          <a:xfrm>
            <a:off x="6339542" y="321193"/>
            <a:ext cx="2689464" cy="4099770"/>
            <a:chOff x="6339542" y="321193"/>
            <a:chExt cx="2689464" cy="4099770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3DA6689D-0731-4C42-8A83-724F01F701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alphaModFix amt="8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39542" y="321193"/>
              <a:ext cx="2590533" cy="40997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A3652423-8228-E648-A7CD-A902C60CF26E}"/>
                </a:ext>
              </a:extLst>
            </p:cNvPr>
            <p:cNvSpPr/>
            <p:nvPr/>
          </p:nvSpPr>
          <p:spPr>
            <a:xfrm>
              <a:off x="6813395" y="786070"/>
              <a:ext cx="1873405" cy="1191588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="" xmlns:a16="http://schemas.microsoft.com/office/drawing/2014/main" id="{4E0A8519-EA9F-8E4A-9CD4-227838BC4A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85356" y="1250945"/>
              <a:ext cx="743650" cy="134380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ysDot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8FF7D2E6-B894-1A4E-B02B-F951A4E5FC1B}"/>
              </a:ext>
            </a:extLst>
          </p:cNvPr>
          <p:cNvGrpSpPr/>
          <p:nvPr/>
        </p:nvGrpSpPr>
        <p:grpSpPr>
          <a:xfrm>
            <a:off x="2026748" y="2550416"/>
            <a:ext cx="4051383" cy="2222456"/>
            <a:chOff x="2177281" y="2922278"/>
            <a:chExt cx="3438084" cy="1919897"/>
          </a:xfrm>
        </p:grpSpPr>
        <p:grpSp>
          <p:nvGrpSpPr>
            <p:cNvPr id="37" name="Group 36">
              <a:extLst>
                <a:ext uri="{FF2B5EF4-FFF2-40B4-BE49-F238E27FC236}">
                  <a16:creationId xmlns="" xmlns:a16="http://schemas.microsoft.com/office/drawing/2014/main" id="{BA44B43B-F2F1-2A4D-9C2E-D2A779C2E292}"/>
                </a:ext>
              </a:extLst>
            </p:cNvPr>
            <p:cNvGrpSpPr/>
            <p:nvPr/>
          </p:nvGrpSpPr>
          <p:grpSpPr>
            <a:xfrm>
              <a:off x="2177281" y="2922278"/>
              <a:ext cx="3438084" cy="1919897"/>
              <a:chOff x="4111292" y="2027135"/>
              <a:chExt cx="3916149" cy="216340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FF3F9C7F-7805-544A-B8BD-1AC88581A599}"/>
                  </a:ext>
                </a:extLst>
              </p:cNvPr>
              <p:cNvGrpSpPr/>
              <p:nvPr/>
            </p:nvGrpSpPr>
            <p:grpSpPr>
              <a:xfrm>
                <a:off x="4111292" y="2027135"/>
                <a:ext cx="3916149" cy="2163405"/>
                <a:chOff x="2800048" y="2026433"/>
                <a:chExt cx="6086903" cy="3275634"/>
              </a:xfrm>
            </p:grpSpPr>
            <p:sp>
              <p:nvSpPr>
                <p:cNvPr id="12" name="Square">
                  <a:extLst>
                    <a:ext uri="{FF2B5EF4-FFF2-40B4-BE49-F238E27FC236}">
                      <a16:creationId xmlns="" xmlns:a16="http://schemas.microsoft.com/office/drawing/2014/main" id="{84292FB0-3BD1-9E47-8568-D81521E52436}"/>
                    </a:ext>
                  </a:extLst>
                </p:cNvPr>
                <p:cNvSpPr/>
                <p:nvPr/>
              </p:nvSpPr>
              <p:spPr>
                <a:xfrm>
                  <a:off x="5565017" y="2026433"/>
                  <a:ext cx="3321934" cy="3275634"/>
                </a:xfrm>
                <a:prstGeom prst="rect">
                  <a:avLst/>
                </a:prstGeom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n w="12700">
                  <a:miter lim="400000"/>
                </a:ln>
              </p:spPr>
              <p:txBody>
                <a:bodyPr lIns="50800" tIns="50800" rIns="50800" bIns="50800" anchor="ctr"/>
                <a:lstStyle/>
                <a:p>
                  <a:pPr marL="0" marR="0" lvl="0" indent="0" algn="ctr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>
                      <a:solidFill>
                        <a:srgbClr val="FFFFFF"/>
                      </a:solidFill>
                    </a:defRPr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/>
                    <a:sym typeface="Helvetica"/>
                  </a:endParaRPr>
                </a:p>
              </p:txBody>
            </p:sp>
            <p:sp>
              <p:nvSpPr>
                <p:cNvPr id="13" name="Square">
                  <a:extLst>
                    <a:ext uri="{FF2B5EF4-FFF2-40B4-BE49-F238E27FC236}">
                      <a16:creationId xmlns="" xmlns:a16="http://schemas.microsoft.com/office/drawing/2014/main" id="{490CC4F2-F370-CD40-B9CB-B8238C0A4585}"/>
                    </a:ext>
                  </a:extLst>
                </p:cNvPr>
                <p:cNvSpPr/>
                <p:nvPr/>
              </p:nvSpPr>
              <p:spPr>
                <a:xfrm>
                  <a:off x="5765169" y="2164466"/>
                  <a:ext cx="2921631" cy="2963120"/>
                </a:xfrm>
                <a:prstGeom prst="rect">
                  <a:avLst/>
                </a:prstGeom>
                <a:solidFill>
                  <a:srgbClr val="FF644E">
                    <a:hueOff val="-152896"/>
                    <a:lumOff val="12368"/>
                  </a:srgbClr>
                </a:solidFill>
                <a:ln w="12700">
                  <a:miter lim="400000"/>
                </a:ln>
              </p:spPr>
              <p:txBody>
                <a:bodyPr lIns="50800" tIns="50800" rIns="50800" bIns="50800" anchor="ctr"/>
                <a:lstStyle/>
                <a:p>
                  <a:pPr marL="0" marR="0" lvl="0" indent="0" algn="ctr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>
                      <a:solidFill>
                        <a:srgbClr val="FFFFFF"/>
                      </a:solidFill>
                    </a:defRPr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/>
                    <a:sym typeface="Helvetica"/>
                  </a:endParaRPr>
                </a:p>
              </p:txBody>
            </p:sp>
            <p:sp>
              <p:nvSpPr>
                <p:cNvPr id="14" name="Square">
                  <a:extLst>
                    <a:ext uri="{FF2B5EF4-FFF2-40B4-BE49-F238E27FC236}">
                      <a16:creationId xmlns="" xmlns:a16="http://schemas.microsoft.com/office/drawing/2014/main" id="{91D4E453-5EDB-BA46-94AB-309AB86D7D3D}"/>
                    </a:ext>
                  </a:extLst>
                </p:cNvPr>
                <p:cNvSpPr/>
                <p:nvPr/>
              </p:nvSpPr>
              <p:spPr>
                <a:xfrm>
                  <a:off x="6005574" y="2453833"/>
                  <a:ext cx="2443945" cy="2395960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miter lim="400000"/>
                </a:ln>
              </p:spPr>
              <p:txBody>
                <a:bodyPr lIns="50800" tIns="50800" rIns="50800" bIns="50800" anchor="ctr"/>
                <a:lstStyle/>
                <a:p>
                  <a:pPr algn="ctr" defTabSz="914400" fontAlgn="auto" hangingPunct="0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rgbClr val="FFFFFF"/>
                      </a:solidFill>
                    </a:defRPr>
                  </a:pPr>
                  <a:endParaRPr sz="2400" kern="0">
                    <a:solidFill>
                      <a:srgbClr val="FFFFFF"/>
                    </a:solidFill>
                    <a:latin typeface="Helvetica"/>
                    <a:sym typeface="Helvetica"/>
                  </a:endParaRPr>
                </a:p>
              </p:txBody>
            </p:sp>
            <p:sp>
              <p:nvSpPr>
                <p:cNvPr id="15" name="Rectangle">
                  <a:extLst>
                    <a:ext uri="{FF2B5EF4-FFF2-40B4-BE49-F238E27FC236}">
                      <a16:creationId xmlns="" xmlns:a16="http://schemas.microsoft.com/office/drawing/2014/main" id="{B92F0E09-5251-0F43-973D-58E40C2C8FF6}"/>
                    </a:ext>
                  </a:extLst>
                </p:cNvPr>
                <p:cNvSpPr/>
                <p:nvPr/>
              </p:nvSpPr>
              <p:spPr>
                <a:xfrm>
                  <a:off x="6009293" y="2453833"/>
                  <a:ext cx="2440226" cy="2395960"/>
                </a:xfrm>
                <a:prstGeom prst="rect">
                  <a:avLst/>
                </a:prstGeom>
                <a:solidFill>
                  <a:srgbClr val="00A2FF">
                    <a:lumOff val="-13575"/>
                    <a:alpha val="39884"/>
                  </a:srgbClr>
                </a:solidFill>
                <a:ln w="12700">
                  <a:miter lim="400000"/>
                </a:ln>
              </p:spPr>
              <p:txBody>
                <a:bodyPr lIns="50800" tIns="50800" rIns="50800" bIns="50800" anchor="ctr"/>
                <a:lstStyle/>
                <a:p>
                  <a:pPr marL="0" marR="0" lvl="0" indent="0" algn="ctr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>
                      <a:solidFill>
                        <a:srgbClr val="FFFFFF"/>
                      </a:solidFill>
                    </a:defRPr>
                  </a:pPr>
                  <a:endParaRPr kumimoji="0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/>
                    <a:sym typeface="Helvetica"/>
                  </a:endParaRPr>
                </a:p>
              </p:txBody>
            </p:sp>
            <p:sp>
              <p:nvSpPr>
                <p:cNvPr id="16" name="Shape">
                  <a:extLst>
                    <a:ext uri="{FF2B5EF4-FFF2-40B4-BE49-F238E27FC236}">
                      <a16:creationId xmlns="" xmlns:a16="http://schemas.microsoft.com/office/drawing/2014/main" id="{7B342C10-59A2-E845-9AD6-5F7E319469E2}"/>
                    </a:ext>
                  </a:extLst>
                </p:cNvPr>
                <p:cNvSpPr/>
                <p:nvPr/>
              </p:nvSpPr>
              <p:spPr>
                <a:xfrm>
                  <a:off x="5565017" y="3711573"/>
                  <a:ext cx="328960" cy="6255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0" y="15059"/>
                      </a:lnTo>
                      <a:lnTo>
                        <a:pt x="21600" y="21600"/>
                      </a:lnTo>
                      <a:lnTo>
                        <a:pt x="21600" y="650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44E">
                    <a:hueOff val="-152896"/>
                    <a:lumOff val="12368"/>
                  </a:srgbClr>
                </a:solidFill>
                <a:ln w="12700">
                  <a:miter lim="400000"/>
                </a:ln>
              </p:spPr>
              <p:txBody>
                <a:bodyPr lIns="50800" tIns="50800" rIns="50800" bIns="50800" anchor="ctr"/>
                <a:lstStyle/>
                <a:p>
                  <a:pPr marL="0" marR="0" lvl="0" indent="0" algn="ctr" defTabSz="9144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>
                      <a:solidFill>
                        <a:srgbClr val="FFFFFF"/>
                      </a:solidFill>
                    </a:defRPr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/>
                    <a:sym typeface="Helvetica"/>
                  </a:endParaRPr>
                </a:p>
              </p:txBody>
            </p:sp>
            <p:grpSp>
              <p:nvGrpSpPr>
                <p:cNvPr id="17" name="Group 16">
                  <a:extLst>
                    <a:ext uri="{FF2B5EF4-FFF2-40B4-BE49-F238E27FC236}">
                      <a16:creationId xmlns="" xmlns:a16="http://schemas.microsoft.com/office/drawing/2014/main" id="{FF478568-6F13-AC4A-90DB-CCB3E193356C}"/>
                    </a:ext>
                  </a:extLst>
                </p:cNvPr>
                <p:cNvGrpSpPr/>
                <p:nvPr/>
              </p:nvGrpSpPr>
              <p:grpSpPr>
                <a:xfrm>
                  <a:off x="6153788" y="2611144"/>
                  <a:ext cx="2056348" cy="2014711"/>
                  <a:chOff x="5917826" y="2230201"/>
                  <a:chExt cx="2630915" cy="2551971"/>
                </a:xfrm>
              </p:grpSpPr>
              <p:sp>
                <p:nvSpPr>
                  <p:cNvPr id="27" name="Line">
                    <a:extLst>
                      <a:ext uri="{FF2B5EF4-FFF2-40B4-BE49-F238E27FC236}">
                        <a16:creationId xmlns="" xmlns:a16="http://schemas.microsoft.com/office/drawing/2014/main" id="{4AE0B351-5305-A542-A3BD-5CF1CE60F918}"/>
                      </a:ext>
                    </a:extLst>
                  </p:cNvPr>
                  <p:cNvSpPr/>
                  <p:nvPr/>
                </p:nvSpPr>
                <p:spPr>
                  <a:xfrm>
                    <a:off x="5926239" y="3495942"/>
                    <a:ext cx="2614090" cy="1"/>
                  </a:xfrm>
                  <a:prstGeom prst="line">
                    <a:avLst/>
                  </a:prstGeom>
                  <a:ln w="76200">
                    <a:solidFill>
                      <a:srgbClr val="000000"/>
                    </a:solidFill>
                    <a:miter lim="400000"/>
                  </a:ln>
                </p:spPr>
                <p:txBody>
                  <a:bodyPr lIns="50800" tIns="50800" rIns="50800" bIns="50800" anchor="ctr"/>
                  <a:lstStyle/>
                  <a:p>
                    <a:pPr algn="ctr" defTabSz="91440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>
                        <a:solidFill>
                          <a:srgbClr val="FFFFFF"/>
                        </a:solidFill>
                      </a:defRPr>
                    </a:pPr>
                    <a:endParaRPr sz="2400" kern="0">
                      <a:solidFill>
                        <a:srgbClr val="FFFFFF"/>
                      </a:solidFill>
                      <a:latin typeface="Helvetica"/>
                      <a:sym typeface="Helvetica"/>
                    </a:endParaRPr>
                  </a:p>
                </p:txBody>
              </p:sp>
              <p:sp>
                <p:nvSpPr>
                  <p:cNvPr id="28" name="Line">
                    <a:extLst>
                      <a:ext uri="{FF2B5EF4-FFF2-40B4-BE49-F238E27FC236}">
                        <a16:creationId xmlns="" xmlns:a16="http://schemas.microsoft.com/office/drawing/2014/main" id="{2972E55E-4778-1D4F-B100-6B9F2D83EE61}"/>
                      </a:ext>
                    </a:extLst>
                  </p:cNvPr>
                  <p:cNvSpPr/>
                  <p:nvPr/>
                </p:nvSpPr>
                <p:spPr>
                  <a:xfrm flipV="1">
                    <a:off x="5926238" y="2245387"/>
                    <a:ext cx="2614091" cy="0"/>
                  </a:xfrm>
                  <a:prstGeom prst="line">
                    <a:avLst/>
                  </a:prstGeom>
                  <a:ln w="38100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</p:spPr>
                <p:txBody>
                  <a:bodyPr lIns="50800" tIns="50800" rIns="50800" bIns="50800" anchor="ctr"/>
                  <a:lstStyle/>
                  <a:p>
                    <a:pPr algn="ctr" defTabSz="91440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>
                        <a:solidFill>
                          <a:srgbClr val="FFFFFF"/>
                        </a:solidFill>
                      </a:defRPr>
                    </a:pPr>
                    <a:endParaRPr sz="2400" kern="0">
                      <a:solidFill>
                        <a:srgbClr val="FFFFFF"/>
                      </a:solidFill>
                      <a:latin typeface="Helvetica"/>
                      <a:sym typeface="Helvetica"/>
                    </a:endParaRPr>
                  </a:p>
                </p:txBody>
              </p:sp>
              <p:sp>
                <p:nvSpPr>
                  <p:cNvPr id="29" name="Line">
                    <a:extLst>
                      <a:ext uri="{FF2B5EF4-FFF2-40B4-BE49-F238E27FC236}">
                        <a16:creationId xmlns="" xmlns:a16="http://schemas.microsoft.com/office/drawing/2014/main" id="{6A62ABE6-3FB7-6D41-B920-E20182C802CC}"/>
                      </a:ext>
                    </a:extLst>
                  </p:cNvPr>
                  <p:cNvSpPr/>
                  <p:nvPr/>
                </p:nvSpPr>
                <p:spPr>
                  <a:xfrm flipV="1">
                    <a:off x="5926238" y="4782172"/>
                    <a:ext cx="2614091" cy="0"/>
                  </a:xfrm>
                  <a:prstGeom prst="line">
                    <a:avLst/>
                  </a:prstGeom>
                  <a:ln w="38100">
                    <a:solidFill>
                      <a:srgbClr val="000000"/>
                    </a:solidFill>
                    <a:custDash>
                      <a:ds d="200000" sp="200000"/>
                    </a:custDash>
                    <a:miter lim="400000"/>
                  </a:ln>
                </p:spPr>
                <p:txBody>
                  <a:bodyPr lIns="50800" tIns="50800" rIns="50800" bIns="50800" anchor="ctr"/>
                  <a:lstStyle/>
                  <a:p>
                    <a:pPr algn="ctr" defTabSz="91440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>
                        <a:solidFill>
                          <a:srgbClr val="FFFFFF"/>
                        </a:solidFill>
                      </a:defRPr>
                    </a:pPr>
                    <a:endParaRPr sz="2400" kern="0">
                      <a:solidFill>
                        <a:srgbClr val="FFFFFF"/>
                      </a:solidFill>
                      <a:latin typeface="Helvetica"/>
                      <a:sym typeface="Helvetica"/>
                    </a:endParaRPr>
                  </a:p>
                </p:txBody>
              </p:sp>
              <p:sp>
                <p:nvSpPr>
                  <p:cNvPr id="30" name="Line">
                    <a:extLst>
                      <a:ext uri="{FF2B5EF4-FFF2-40B4-BE49-F238E27FC236}">
                        <a16:creationId xmlns="" xmlns:a16="http://schemas.microsoft.com/office/drawing/2014/main" id="{B7BED383-5CE9-2D4E-83FA-FF6C74CCD033}"/>
                      </a:ext>
                    </a:extLst>
                  </p:cNvPr>
                  <p:cNvSpPr/>
                  <p:nvPr/>
                </p:nvSpPr>
                <p:spPr>
                  <a:xfrm>
                    <a:off x="8548740" y="2230201"/>
                    <a:ext cx="1" cy="2536784"/>
                  </a:xfrm>
                  <a:prstGeom prst="line">
                    <a:avLst/>
                  </a:prstGeom>
                  <a:ln w="19050">
                    <a:solidFill>
                      <a:srgbClr val="000000"/>
                    </a:solidFill>
                    <a:miter lim="400000"/>
                  </a:ln>
                </p:spPr>
                <p:txBody>
                  <a:bodyPr lIns="50800" tIns="50800" rIns="50800" bIns="50800" anchor="ctr"/>
                  <a:lstStyle/>
                  <a:p>
                    <a:pPr algn="ctr" defTabSz="91440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>
                        <a:solidFill>
                          <a:srgbClr val="FFFFFF"/>
                        </a:solidFill>
                      </a:defRPr>
                    </a:pPr>
                    <a:endParaRPr sz="2400" kern="0">
                      <a:solidFill>
                        <a:srgbClr val="FFFFFF"/>
                      </a:solidFill>
                      <a:latin typeface="Helvetica"/>
                      <a:sym typeface="Helvetica"/>
                    </a:endParaRPr>
                  </a:p>
                </p:txBody>
              </p:sp>
              <p:sp>
                <p:nvSpPr>
                  <p:cNvPr id="31" name="Line">
                    <a:extLst>
                      <a:ext uri="{FF2B5EF4-FFF2-40B4-BE49-F238E27FC236}">
                        <a16:creationId xmlns="" xmlns:a16="http://schemas.microsoft.com/office/drawing/2014/main" id="{05735DA4-999A-D549-B856-266C8E0FCB11}"/>
                      </a:ext>
                    </a:extLst>
                  </p:cNvPr>
                  <p:cNvSpPr/>
                  <p:nvPr/>
                </p:nvSpPr>
                <p:spPr>
                  <a:xfrm>
                    <a:off x="5917826" y="2245387"/>
                    <a:ext cx="1" cy="2536784"/>
                  </a:xfrm>
                  <a:prstGeom prst="line">
                    <a:avLst/>
                  </a:prstGeom>
                  <a:ln w="19050">
                    <a:solidFill>
                      <a:srgbClr val="000000"/>
                    </a:solidFill>
                    <a:miter lim="400000"/>
                  </a:ln>
                </p:spPr>
                <p:txBody>
                  <a:bodyPr lIns="50800" tIns="50800" rIns="50800" bIns="50800" anchor="ctr"/>
                  <a:lstStyle/>
                  <a:p>
                    <a:pPr algn="ctr" defTabSz="91440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>
                        <a:solidFill>
                          <a:srgbClr val="FFFFFF"/>
                        </a:solidFill>
                      </a:defRPr>
                    </a:pPr>
                    <a:endParaRPr sz="2400" kern="0">
                      <a:solidFill>
                        <a:srgbClr val="FFFFFF"/>
                      </a:solidFill>
                      <a:latin typeface="Helvetica"/>
                      <a:sym typeface="Helvetica"/>
                    </a:endParaRPr>
                  </a:p>
                </p:txBody>
              </p:sp>
            </p:grpSp>
            <p:grpSp>
              <p:nvGrpSpPr>
                <p:cNvPr id="18" name="Group 17">
                  <a:extLst>
                    <a:ext uri="{FF2B5EF4-FFF2-40B4-BE49-F238E27FC236}">
                      <a16:creationId xmlns="" xmlns:a16="http://schemas.microsoft.com/office/drawing/2014/main" id="{B098278E-B9F3-6D42-96BA-2D583CA6E9E4}"/>
                    </a:ext>
                  </a:extLst>
                </p:cNvPr>
                <p:cNvGrpSpPr/>
                <p:nvPr/>
              </p:nvGrpSpPr>
              <p:grpSpPr>
                <a:xfrm>
                  <a:off x="2800048" y="3303651"/>
                  <a:ext cx="3304518" cy="1058346"/>
                  <a:chOff x="1708200" y="3196081"/>
                  <a:chExt cx="3864956" cy="1253647"/>
                </a:xfrm>
              </p:grpSpPr>
              <p:sp>
                <p:nvSpPr>
                  <p:cNvPr id="19" name="Line">
                    <a:extLst>
                      <a:ext uri="{FF2B5EF4-FFF2-40B4-BE49-F238E27FC236}">
                        <a16:creationId xmlns="" xmlns:a16="http://schemas.microsoft.com/office/drawing/2014/main" id="{3ACE5363-5E59-A948-B339-D3F51AFE24BC}"/>
                      </a:ext>
                    </a:extLst>
                  </p:cNvPr>
                  <p:cNvSpPr/>
                  <p:nvPr/>
                </p:nvSpPr>
                <p:spPr>
                  <a:xfrm rot="21065582">
                    <a:off x="1708200" y="3196081"/>
                    <a:ext cx="3864956" cy="12536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lnTo>
                          <a:pt x="15601" y="10691"/>
                        </a:lnTo>
                        <a:lnTo>
                          <a:pt x="13202" y="6610"/>
                        </a:lnTo>
                        <a:lnTo>
                          <a:pt x="10475" y="3262"/>
                        </a:lnTo>
                        <a:lnTo>
                          <a:pt x="7768" y="1574"/>
                        </a:lnTo>
                        <a:lnTo>
                          <a:pt x="0" y="0"/>
                        </a:lnTo>
                      </a:path>
                    </a:pathLst>
                  </a:custGeom>
                  <a:ln w="25400">
                    <a:solidFill>
                      <a:srgbClr val="000000"/>
                    </a:solidFill>
                    <a:miter lim="400000"/>
                  </a:ln>
                </p:spPr>
                <p:txBody>
                  <a:bodyPr lIns="50800" tIns="50800" rIns="50800" bIns="50800" anchor="ctr"/>
                  <a:lstStyle/>
                  <a:p>
                    <a:pPr algn="ctr" defTabSz="914400" fontAlgn="auto" hangingPunct="0">
                      <a:spcBef>
                        <a:spcPts val="0"/>
                      </a:spcBef>
                      <a:spcAft>
                        <a:spcPts val="0"/>
                      </a:spcAft>
                      <a:defRPr>
                        <a:solidFill>
                          <a:srgbClr val="FFFFFF"/>
                        </a:solidFill>
                      </a:defRPr>
                    </a:pPr>
                    <a:endParaRPr sz="2400" kern="0" dirty="0">
                      <a:solidFill>
                        <a:srgbClr val="FFFFFF"/>
                      </a:solidFill>
                      <a:latin typeface="Helvetica"/>
                      <a:sym typeface="Helvetica"/>
                    </a:endParaRPr>
                  </a:p>
                </p:txBody>
              </p:sp>
              <p:sp>
                <p:nvSpPr>
                  <p:cNvPr id="20" name="Rectangle">
                    <a:extLst>
                      <a:ext uri="{FF2B5EF4-FFF2-40B4-BE49-F238E27FC236}">
                        <a16:creationId xmlns="" xmlns:a16="http://schemas.microsoft.com/office/drawing/2014/main" id="{87B0BA5B-95E3-1641-ABC4-13C80BEC4EF8}"/>
                      </a:ext>
                    </a:extLst>
                  </p:cNvPr>
                  <p:cNvSpPr/>
                  <p:nvPr/>
                </p:nvSpPr>
                <p:spPr>
                  <a:xfrm rot="840000">
                    <a:off x="4173767" y="3458254"/>
                    <a:ext cx="326796" cy="330024"/>
                  </a:xfrm>
                  <a:prstGeom prst="rect">
                    <a:avLst/>
                  </a:prstGeom>
                  <a:solidFill>
                    <a:srgbClr val="61D836">
                      <a:hueOff val="362282"/>
                      <a:satOff val="31803"/>
                      <a:lumOff val="-18242"/>
                    </a:srgbClr>
                  </a:solidFill>
                  <a:ln w="12700">
                    <a:miter lim="400000"/>
                  </a:ln>
                </p:spPr>
                <p:txBody>
                  <a:bodyPr lIns="50800" tIns="50800" rIns="50800" bIns="50800" anchor="ctr"/>
                  <a:lstStyle/>
                  <a:p>
                    <a:pPr marL="0" marR="0" lvl="0" indent="0" algn="ctr" defTabSz="9144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solidFill>
                          <a:srgbClr val="FFFFFF"/>
                        </a:solidFill>
                      </a:defRPr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"/>
                      <a:sym typeface="Helvetica"/>
                    </a:endParaRPr>
                  </a:p>
                </p:txBody>
              </p:sp>
              <p:sp>
                <p:nvSpPr>
                  <p:cNvPr id="21" name="Rectangle">
                    <a:extLst>
                      <a:ext uri="{FF2B5EF4-FFF2-40B4-BE49-F238E27FC236}">
                        <a16:creationId xmlns="" xmlns:a16="http://schemas.microsoft.com/office/drawing/2014/main" id="{1BA73E3F-531B-2043-B389-8FCF019A556D}"/>
                      </a:ext>
                    </a:extLst>
                  </p:cNvPr>
                  <p:cNvSpPr/>
                  <p:nvPr/>
                </p:nvSpPr>
                <p:spPr>
                  <a:xfrm rot="840000">
                    <a:off x="3957675" y="3347372"/>
                    <a:ext cx="146140" cy="381479"/>
                  </a:xfrm>
                  <a:prstGeom prst="rect">
                    <a:avLst/>
                  </a:prstGeom>
                  <a:solidFill>
                    <a:srgbClr val="FAE232">
                      <a:hueOff val="-461056"/>
                      <a:satOff val="4338"/>
                      <a:lumOff val="-10225"/>
                    </a:srgbClr>
                  </a:solidFill>
                  <a:ln w="12700">
                    <a:miter lim="400000"/>
                  </a:ln>
                </p:spPr>
                <p:txBody>
                  <a:bodyPr lIns="50800" tIns="50800" rIns="50800" bIns="50800" anchor="ctr"/>
                  <a:lstStyle/>
                  <a:p>
                    <a:pPr marL="0" marR="0" lvl="0" indent="0" algn="ctr" defTabSz="9144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solidFill>
                          <a:srgbClr val="FFFFFF"/>
                        </a:solidFill>
                      </a:defRPr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"/>
                      <a:sym typeface="Helvetica"/>
                    </a:endParaRPr>
                  </a:p>
                </p:txBody>
              </p:sp>
              <p:sp>
                <p:nvSpPr>
                  <p:cNvPr id="22" name="Rectangle">
                    <a:extLst>
                      <a:ext uri="{FF2B5EF4-FFF2-40B4-BE49-F238E27FC236}">
                        <a16:creationId xmlns="" xmlns:a16="http://schemas.microsoft.com/office/drawing/2014/main" id="{D9C8085D-F11A-914E-A02F-6BB5046462B4}"/>
                      </a:ext>
                    </a:extLst>
                  </p:cNvPr>
                  <p:cNvSpPr/>
                  <p:nvPr/>
                </p:nvSpPr>
                <p:spPr>
                  <a:xfrm rot="707122">
                    <a:off x="3584467" y="3289865"/>
                    <a:ext cx="326796" cy="330024"/>
                  </a:xfrm>
                  <a:prstGeom prst="rect">
                    <a:avLst/>
                  </a:prstGeom>
                  <a:solidFill>
                    <a:srgbClr val="61D836">
                      <a:hueOff val="362282"/>
                      <a:satOff val="31803"/>
                      <a:lumOff val="-18242"/>
                    </a:srgbClr>
                  </a:solidFill>
                  <a:ln w="12700">
                    <a:miter lim="400000"/>
                  </a:ln>
                </p:spPr>
                <p:txBody>
                  <a:bodyPr lIns="50800" tIns="50800" rIns="50800" bIns="50800" anchor="ctr"/>
                  <a:lstStyle/>
                  <a:p>
                    <a:pPr marL="0" marR="0" lvl="0" indent="0" algn="ctr" defTabSz="9144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solidFill>
                          <a:srgbClr val="FFFFFF"/>
                        </a:solidFill>
                      </a:defRPr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"/>
                      <a:sym typeface="Helvetica"/>
                    </a:endParaRPr>
                  </a:p>
                </p:txBody>
              </p:sp>
              <p:sp>
                <p:nvSpPr>
                  <p:cNvPr id="23" name="Rectangle">
                    <a:extLst>
                      <a:ext uri="{FF2B5EF4-FFF2-40B4-BE49-F238E27FC236}">
                        <a16:creationId xmlns="" xmlns:a16="http://schemas.microsoft.com/office/drawing/2014/main" id="{D51C23DC-5961-F541-8D58-7FBBF2F08A3F}"/>
                      </a:ext>
                    </a:extLst>
                  </p:cNvPr>
                  <p:cNvSpPr/>
                  <p:nvPr/>
                </p:nvSpPr>
                <p:spPr>
                  <a:xfrm rot="398713">
                    <a:off x="3356627" y="3234613"/>
                    <a:ext cx="146140" cy="381479"/>
                  </a:xfrm>
                  <a:prstGeom prst="rect">
                    <a:avLst/>
                  </a:prstGeom>
                  <a:solidFill>
                    <a:srgbClr val="FAE232">
                      <a:hueOff val="-461056"/>
                      <a:satOff val="4338"/>
                      <a:lumOff val="-10225"/>
                    </a:srgbClr>
                  </a:solidFill>
                  <a:ln w="12700">
                    <a:miter lim="400000"/>
                  </a:ln>
                </p:spPr>
                <p:txBody>
                  <a:bodyPr lIns="50800" tIns="50800" rIns="50800" bIns="50800" anchor="ctr"/>
                  <a:lstStyle/>
                  <a:p>
                    <a:pPr marL="0" marR="0" lvl="0" indent="0" algn="ctr" defTabSz="9144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solidFill>
                          <a:srgbClr val="FFFFFF"/>
                        </a:solidFill>
                      </a:defRPr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"/>
                      <a:sym typeface="Helvetica"/>
                    </a:endParaRPr>
                  </a:p>
                </p:txBody>
              </p:sp>
              <p:sp>
                <p:nvSpPr>
                  <p:cNvPr id="24" name="Rectangle">
                    <a:extLst>
                      <a:ext uri="{FF2B5EF4-FFF2-40B4-BE49-F238E27FC236}">
                        <a16:creationId xmlns="" xmlns:a16="http://schemas.microsoft.com/office/drawing/2014/main" id="{C6B35054-D3F1-F647-82B1-8B2EB46E1E6D}"/>
                      </a:ext>
                    </a:extLst>
                  </p:cNvPr>
                  <p:cNvSpPr/>
                  <p:nvPr/>
                </p:nvSpPr>
                <p:spPr>
                  <a:xfrm>
                    <a:off x="2924776" y="3227438"/>
                    <a:ext cx="359668" cy="361200"/>
                  </a:xfrm>
                  <a:prstGeom prst="rect">
                    <a:avLst/>
                  </a:prstGeom>
                  <a:solidFill>
                    <a:srgbClr val="61D836">
                      <a:hueOff val="362282"/>
                      <a:satOff val="31803"/>
                      <a:lumOff val="-18242"/>
                    </a:srgbClr>
                  </a:solidFill>
                  <a:ln w="12700">
                    <a:miter lim="400000"/>
                  </a:ln>
                </p:spPr>
                <p:txBody>
                  <a:bodyPr lIns="50800" tIns="50800" rIns="50800" bIns="50800" anchor="ctr"/>
                  <a:lstStyle/>
                  <a:p>
                    <a:pPr marL="0" marR="0" lvl="0" indent="0" algn="ctr" defTabSz="9144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solidFill>
                          <a:srgbClr val="FFFFFF"/>
                        </a:solidFill>
                      </a:defRPr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"/>
                      <a:sym typeface="Helvetica"/>
                    </a:endParaRPr>
                  </a:p>
                </p:txBody>
              </p:sp>
              <p:sp>
                <p:nvSpPr>
                  <p:cNvPr id="25" name="Rectangle">
                    <a:extLst>
                      <a:ext uri="{FF2B5EF4-FFF2-40B4-BE49-F238E27FC236}">
                        <a16:creationId xmlns="" xmlns:a16="http://schemas.microsoft.com/office/drawing/2014/main" id="{C5817A99-EB1A-654F-A190-B18CEF95297F}"/>
                      </a:ext>
                    </a:extLst>
                  </p:cNvPr>
                  <p:cNvSpPr/>
                  <p:nvPr/>
                </p:nvSpPr>
                <p:spPr>
                  <a:xfrm>
                    <a:off x="2679821" y="3211222"/>
                    <a:ext cx="150932" cy="377416"/>
                  </a:xfrm>
                  <a:prstGeom prst="rect">
                    <a:avLst/>
                  </a:prstGeom>
                  <a:solidFill>
                    <a:srgbClr val="FAE232">
                      <a:hueOff val="-461056"/>
                      <a:satOff val="4338"/>
                      <a:lumOff val="-10225"/>
                    </a:srgbClr>
                  </a:solidFill>
                  <a:ln w="12700">
                    <a:miter lim="400000"/>
                  </a:ln>
                </p:spPr>
                <p:txBody>
                  <a:bodyPr lIns="50800" tIns="50800" rIns="50800" bIns="50800" anchor="ctr"/>
                  <a:lstStyle/>
                  <a:p>
                    <a:pPr marL="0" marR="0" lvl="0" indent="0" algn="ctr" defTabSz="9144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solidFill>
                          <a:srgbClr val="FFFFFF"/>
                        </a:solidFill>
                      </a:defRPr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"/>
                      <a:sym typeface="Helvetica"/>
                    </a:endParaRPr>
                  </a:p>
                </p:txBody>
              </p:sp>
              <p:sp>
                <p:nvSpPr>
                  <p:cNvPr id="26" name="Rectangle">
                    <a:extLst>
                      <a:ext uri="{FF2B5EF4-FFF2-40B4-BE49-F238E27FC236}">
                        <a16:creationId xmlns="" xmlns:a16="http://schemas.microsoft.com/office/drawing/2014/main" id="{A196AA66-2156-FE46-A203-B60BC185EA6B}"/>
                      </a:ext>
                    </a:extLst>
                  </p:cNvPr>
                  <p:cNvSpPr/>
                  <p:nvPr/>
                </p:nvSpPr>
                <p:spPr>
                  <a:xfrm>
                    <a:off x="2221051" y="3210520"/>
                    <a:ext cx="359668" cy="361200"/>
                  </a:xfrm>
                  <a:prstGeom prst="rect">
                    <a:avLst/>
                  </a:prstGeom>
                  <a:solidFill>
                    <a:srgbClr val="61D836">
                      <a:hueOff val="362282"/>
                      <a:satOff val="31803"/>
                      <a:lumOff val="-18242"/>
                    </a:srgbClr>
                  </a:solidFill>
                  <a:ln w="12700">
                    <a:miter lim="400000"/>
                  </a:ln>
                </p:spPr>
                <p:txBody>
                  <a:bodyPr lIns="50800" tIns="50800" rIns="50800" bIns="50800" anchor="ctr"/>
                  <a:lstStyle/>
                  <a:p>
                    <a:pPr marL="0" marR="0" lvl="0" indent="0" algn="ctr" defTabSz="914400" eaLnBrk="1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>
                        <a:solidFill>
                          <a:srgbClr val="FFFFFF"/>
                        </a:solidFill>
                      </a:defRPr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Helvetica"/>
                      <a:sym typeface="Helvetica"/>
                    </a:endParaRPr>
                  </a:p>
                </p:txBody>
              </p:sp>
            </p:grpSp>
          </p:grpSp>
          <p:sp>
            <p:nvSpPr>
              <p:cNvPr id="3" name="TextBox 2">
                <a:extLst>
                  <a:ext uri="{FF2B5EF4-FFF2-40B4-BE49-F238E27FC236}">
                    <a16:creationId xmlns="" xmlns:a16="http://schemas.microsoft.com/office/drawing/2014/main" id="{8FC39007-8A4E-B041-90FE-F4742D1677F2}"/>
                  </a:ext>
                </a:extLst>
              </p:cNvPr>
              <p:cNvSpPr txBox="1"/>
              <p:nvPr/>
            </p:nvSpPr>
            <p:spPr>
              <a:xfrm>
                <a:off x="6479313" y="2562588"/>
                <a:ext cx="902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TPC 2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D47759E8-3F1C-EB40-85DF-358E927DDA10}"/>
                  </a:ext>
                </a:extLst>
              </p:cNvPr>
              <p:cNvSpPr txBox="1"/>
              <p:nvPr/>
            </p:nvSpPr>
            <p:spPr>
              <a:xfrm>
                <a:off x="6468787" y="3247556"/>
                <a:ext cx="902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TPC 1</a:t>
                </a:r>
              </a:p>
            </p:txBody>
          </p:sp>
        </p:grpSp>
        <p:sp>
          <p:nvSpPr>
            <p:cNvPr id="44" name="Oval 43">
              <a:extLst>
                <a:ext uri="{FF2B5EF4-FFF2-40B4-BE49-F238E27FC236}">
                  <a16:creationId xmlns="" xmlns:a16="http://schemas.microsoft.com/office/drawing/2014/main" id="{99D44F81-F3E8-924C-87C3-D9F4B0291FC2}"/>
                </a:ext>
              </a:extLst>
            </p:cNvPr>
            <p:cNvSpPr/>
            <p:nvPr/>
          </p:nvSpPr>
          <p:spPr>
            <a:xfrm>
              <a:off x="3543204" y="3702883"/>
              <a:ext cx="703780" cy="718080"/>
            </a:xfrm>
            <a:prstGeom prst="ellipse">
              <a:avLst/>
            </a:prstGeom>
            <a:noFill/>
            <a:ln w="57150">
              <a:solidFill>
                <a:srgbClr val="3C5A7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8" name="Straight Arrow Connector 47">
            <a:extLst>
              <a:ext uri="{FF2B5EF4-FFF2-40B4-BE49-F238E27FC236}">
                <a16:creationId xmlns="" xmlns:a16="http://schemas.microsoft.com/office/drawing/2014/main" id="{6D3038C8-FEF5-FB4D-8977-923FBC120EF5}"/>
              </a:ext>
            </a:extLst>
          </p:cNvPr>
          <p:cNvCxnSpPr>
            <a:cxnSpLocks/>
          </p:cNvCxnSpPr>
          <p:nvPr/>
        </p:nvCxnSpPr>
        <p:spPr>
          <a:xfrm flipV="1">
            <a:off x="4364705" y="2020176"/>
            <a:ext cx="2314136" cy="1476650"/>
          </a:xfrm>
          <a:prstGeom prst="straightConnector1">
            <a:avLst/>
          </a:prstGeom>
          <a:ln w="57150">
            <a:solidFill>
              <a:srgbClr val="3C5A77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683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42F48A-A50B-4C1C-A7DE-9000E7CEE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737960" cy="372092"/>
          </a:xfrm>
        </p:spPr>
        <p:txBody>
          <a:bodyPr>
            <a:noAutofit/>
          </a:bodyPr>
          <a:lstStyle/>
          <a:p>
            <a:r>
              <a:rPr lang="en-US" sz="2000" dirty="0"/>
              <a:t>Run_5770_Event_777 – 6GeV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268CA374-CAF9-4943-972E-5DB9F0C7A6D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96" y="474448"/>
            <a:ext cx="8342174" cy="62811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AE3798F-C3C6-469C-B969-E8EC072B154E}"/>
              </a:ext>
            </a:extLst>
          </p:cNvPr>
          <p:cNvSpPr txBox="1"/>
          <p:nvPr/>
        </p:nvSpPr>
        <p:spPr>
          <a:xfrm>
            <a:off x="1353740" y="23860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APA-3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2D63B06C-8927-4A61-A89D-DB004CFEF6B2}"/>
              </a:ext>
            </a:extLst>
          </p:cNvPr>
          <p:cNvSpPr txBox="1"/>
          <p:nvPr/>
        </p:nvSpPr>
        <p:spPr>
          <a:xfrm>
            <a:off x="3961248" y="238604"/>
            <a:ext cx="1221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APA-2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0B11D7F-1AB3-46D9-88E7-DD75D4EC9BBD}"/>
              </a:ext>
            </a:extLst>
          </p:cNvPr>
          <p:cNvSpPr txBox="1"/>
          <p:nvPr/>
        </p:nvSpPr>
        <p:spPr>
          <a:xfrm>
            <a:off x="6937468" y="238604"/>
            <a:ext cx="1221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APA-1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1F6DFE20-2392-4A6E-9214-4A8BB7224430}"/>
              </a:ext>
            </a:extLst>
          </p:cNvPr>
          <p:cNvCxnSpPr>
            <a:cxnSpLocks/>
          </p:cNvCxnSpPr>
          <p:nvPr/>
        </p:nvCxnSpPr>
        <p:spPr>
          <a:xfrm flipH="1">
            <a:off x="5792716" y="474446"/>
            <a:ext cx="42940" cy="6281198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F99D772-9194-4EFA-A54E-101A036E93B4}"/>
              </a:ext>
            </a:extLst>
          </p:cNvPr>
          <p:cNvSpPr/>
          <p:nvPr/>
        </p:nvSpPr>
        <p:spPr>
          <a:xfrm>
            <a:off x="2307431" y="2352674"/>
            <a:ext cx="685800" cy="64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D5DF3AB1-C086-46C1-B9FB-12B5C25A646F}"/>
              </a:ext>
            </a:extLst>
          </p:cNvPr>
          <p:cNvCxnSpPr>
            <a:cxnSpLocks/>
          </p:cNvCxnSpPr>
          <p:nvPr/>
        </p:nvCxnSpPr>
        <p:spPr>
          <a:xfrm flipH="1">
            <a:off x="2978149" y="474447"/>
            <a:ext cx="42940" cy="6281198"/>
          </a:xfrm>
          <a:prstGeom prst="line">
            <a:avLst/>
          </a:prstGeom>
          <a:ln w="603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F78135B-4F15-4CA6-A3E0-418F9C243CEA}"/>
              </a:ext>
            </a:extLst>
          </p:cNvPr>
          <p:cNvSpPr txBox="1"/>
          <p:nvPr/>
        </p:nvSpPr>
        <p:spPr>
          <a:xfrm>
            <a:off x="2396683" y="2555082"/>
            <a:ext cx="625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ARAPUCA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DEB8704-CDEE-4C77-B929-03C5829D4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3689" y="6717973"/>
            <a:ext cx="2634619" cy="1957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2382" y="2319676"/>
            <a:ext cx="2676292" cy="671761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0" y="2015284"/>
            <a:ext cx="241391" cy="157444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881568" y="1821557"/>
            <a:ext cx="3107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Total channel count = 256</a:t>
            </a:r>
          </a:p>
          <a:p>
            <a:r>
              <a:rPr lang="en-US" dirty="0" smtClean="0"/>
              <a:t>6 dead channels +</a:t>
            </a:r>
          </a:p>
          <a:p>
            <a:r>
              <a:rPr lang="en-US" dirty="0" smtClean="0"/>
              <a:t>8 turned off for high rate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102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4190803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dirty="0" smtClean="0"/>
              <a:t>Looked at Beam Energy Scan : 1 – 7 </a:t>
            </a:r>
            <a:r>
              <a:rPr lang="en-US" sz="2000" dirty="0" err="1" smtClean="0"/>
              <a:t>GeV</a:t>
            </a:r>
            <a:endParaRPr lang="en-US" sz="2000" dirty="0" smtClean="0"/>
          </a:p>
          <a:p>
            <a:r>
              <a:rPr lang="en-US" sz="2000" dirty="0" smtClean="0"/>
              <a:t>See sensible response from the Photon Detectors on Beam Right :</a:t>
            </a:r>
          </a:p>
          <a:p>
            <a:pPr lvl="1"/>
            <a:r>
              <a:rPr lang="en-US" sz="1800" dirty="0" smtClean="0"/>
              <a:t>Timing</a:t>
            </a:r>
          </a:p>
          <a:p>
            <a:pPr lvl="1"/>
            <a:r>
              <a:rPr lang="en-US" sz="1800" dirty="0" smtClean="0"/>
              <a:t> Upstream to downstream; beam right to left, etc.</a:t>
            </a:r>
          </a:p>
          <a:p>
            <a:pPr lvl="1"/>
            <a:r>
              <a:rPr lang="en-US" sz="1800" dirty="0" smtClean="0"/>
              <a:t>Used the Beam right </a:t>
            </a:r>
            <a:r>
              <a:rPr lang="en-US" sz="1800" dirty="0" err="1"/>
              <a:t>A</a:t>
            </a:r>
            <a:r>
              <a:rPr lang="en-US" sz="1800" dirty="0" err="1" smtClean="0"/>
              <a:t>rapuca</a:t>
            </a:r>
            <a:r>
              <a:rPr lang="en-US" sz="1800" dirty="0" smtClean="0"/>
              <a:t> module to look at light collected 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4463386"/>
              </p:ext>
            </p:extLst>
          </p:nvPr>
        </p:nvGraphicFramePr>
        <p:xfrm>
          <a:off x="5445379" y="1599171"/>
          <a:ext cx="2945951" cy="2630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96611" y="4241244"/>
            <a:ext cx="2470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Momenta (</a:t>
            </a:r>
            <a:r>
              <a:rPr lang="en-US" dirty="0" err="1" smtClean="0"/>
              <a:t>GeV</a:t>
            </a:r>
            <a:r>
              <a:rPr lang="en-US" dirty="0" smtClean="0"/>
              <a:t>/c)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48195" y="1848456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X 10 </a:t>
            </a:r>
            <a:r>
              <a:rPr lang="en-US" sz="1200" baseline="30000" dirty="0" smtClean="0"/>
              <a:t>4</a:t>
            </a:r>
            <a:endParaRPr lang="en-US" sz="1200" baseline="30000" dirty="0"/>
          </a:p>
        </p:txBody>
      </p:sp>
    </p:spTree>
    <p:extLst>
      <p:ext uri="{BB962C8B-B14F-4D97-AF65-F5344CB8AC3E}">
        <p14:creationId xmlns:p14="http://schemas.microsoft.com/office/powerpoint/2010/main" val="3472267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233918"/>
            <a:ext cx="8229600" cy="647102"/>
          </a:xfrm>
        </p:spPr>
        <p:txBody>
          <a:bodyPr/>
          <a:lstStyle/>
          <a:p>
            <a:r>
              <a:rPr lang="en-US" dirty="0" smtClean="0"/>
              <a:t>High Voltage Startup (September 13 – 20)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  <p:pic>
        <p:nvPicPr>
          <p:cNvPr id="8" name="Picture 7" descr="HV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39800"/>
            <a:ext cx="7205876" cy="47318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" y="5651500"/>
            <a:ext cx="7373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hardware challenges (Power supply, filters, cables</a:t>
            </a:r>
            <a:r>
              <a:rPr lang="is-IS" dirty="0" smtClean="0"/>
              <a:t>…)/learning curve....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27964" y="2405971"/>
            <a:ext cx="459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HV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64861" y="4354410"/>
            <a:ext cx="877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35529" y="1150470"/>
            <a:ext cx="189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9/14 : 8AM – 8PM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5305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  <p:sp>
        <p:nvSpPr>
          <p:cNvPr id="10" name="Slide Number"/>
          <p:cNvSpPr txBox="1">
            <a:spLocks/>
          </p:cNvSpPr>
          <p:nvPr/>
        </p:nvSpPr>
        <p:spPr>
          <a:xfrm>
            <a:off x="454026" y="6530445"/>
            <a:ext cx="182216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0" i="0" kern="1200" baseline="0" smtClean="0">
                <a:solidFill>
                  <a:srgbClr val="FF54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fld id="{86CB4B4D-7CA3-9044-876B-883B54F8677D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1" name="Text"/>
          <p:cNvSpPr txBox="1"/>
          <p:nvPr/>
        </p:nvSpPr>
        <p:spPr>
          <a:xfrm>
            <a:off x="246061" y="995680"/>
            <a:ext cx="127001" cy="468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endParaRPr/>
          </a:p>
        </p:txBody>
      </p:sp>
      <p:sp>
        <p:nvSpPr>
          <p:cNvPr id="13" name="Text"/>
          <p:cNvSpPr txBox="1"/>
          <p:nvPr/>
        </p:nvSpPr>
        <p:spPr>
          <a:xfrm>
            <a:off x="0" y="0"/>
            <a:ext cx="127000" cy="468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endParaRPr/>
          </a:p>
        </p:txBody>
      </p:sp>
      <p:pic>
        <p:nvPicPr>
          <p:cNvPr id="15" name="unknown.png" descr="unknown.png"/>
          <p:cNvPicPr>
            <a:picLocks/>
          </p:cNvPicPr>
          <p:nvPr/>
        </p:nvPicPr>
        <p:blipFill>
          <a:blip r:embed="rId2">
            <a:extLst/>
          </a:blip>
          <a:srcRect l="7551" t="10711" r="9193" b="2931"/>
          <a:stretch>
            <a:fillRect/>
          </a:stretch>
        </p:blipFill>
        <p:spPr>
          <a:xfrm>
            <a:off x="559802" y="1158132"/>
            <a:ext cx="7440342" cy="330726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"/>
          <p:cNvSpPr txBox="1"/>
          <p:nvPr/>
        </p:nvSpPr>
        <p:spPr>
          <a:xfrm>
            <a:off x="-17347" y="-462450"/>
            <a:ext cx="127001" cy="468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endParaRPr/>
          </a:p>
        </p:txBody>
      </p:sp>
      <p:sp>
        <p:nvSpPr>
          <p:cNvPr id="17" name="LAr purity from (3)PurMon"/>
          <p:cNvSpPr txBox="1">
            <a:spLocks/>
          </p:cNvSpPr>
          <p:nvPr/>
        </p:nvSpPr>
        <p:spPr>
          <a:xfrm>
            <a:off x="2082400" y="4524954"/>
            <a:ext cx="4098688" cy="327433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324611" rtl="0" fontAlgn="base">
              <a:spcBef>
                <a:spcPct val="0"/>
              </a:spcBef>
              <a:spcAft>
                <a:spcPct val="0"/>
              </a:spcAft>
              <a:defRPr sz="2272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dirty="0" err="1" smtClean="0"/>
              <a:t>LAr</a:t>
            </a:r>
            <a:r>
              <a:rPr lang="en-US" dirty="0" smtClean="0"/>
              <a:t> purity from (3)</a:t>
            </a:r>
            <a:r>
              <a:rPr lang="en-US" dirty="0" err="1" smtClean="0"/>
              <a:t>PurMon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49300" y="609600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September 18 started </a:t>
            </a:r>
            <a:r>
              <a:rPr lang="en-US" dirty="0" err="1" smtClean="0"/>
              <a:t>LAr</a:t>
            </a:r>
            <a:r>
              <a:rPr lang="en-US" dirty="0" smtClean="0"/>
              <a:t> circulation pumps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0233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Presenter Name | Presentation Title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4F8956-3935-4B45-8D1E-2B06532265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91"/>
          <a:stretch/>
        </p:blipFill>
        <p:spPr>
          <a:xfrm>
            <a:off x="1064873" y="316603"/>
            <a:ext cx="520859" cy="2471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B126C6-36D2-DA4A-89E1-8B6B8AD3D0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79" b="15173"/>
          <a:stretch/>
        </p:blipFill>
        <p:spPr>
          <a:xfrm flipH="1">
            <a:off x="1809514" y="570729"/>
            <a:ext cx="2010132" cy="20562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72F4E62-2901-164B-BD6E-D01866EFCF98}"/>
              </a:ext>
            </a:extLst>
          </p:cNvPr>
          <p:cNvSpPr txBox="1"/>
          <p:nvPr/>
        </p:nvSpPr>
        <p:spPr>
          <a:xfrm>
            <a:off x="869829" y="2822667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Sep. 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9177030-F05D-4747-8E05-5F43523F27B4}"/>
              </a:ext>
            </a:extLst>
          </p:cNvPr>
          <p:cNvSpPr txBox="1"/>
          <p:nvPr/>
        </p:nvSpPr>
        <p:spPr>
          <a:xfrm>
            <a:off x="2065673" y="2800213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Sep. 21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ED6F82-34B0-D747-903F-28DAB912E1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425"/>
          <a:stretch/>
        </p:blipFill>
        <p:spPr>
          <a:xfrm>
            <a:off x="3918581" y="303129"/>
            <a:ext cx="2354897" cy="22644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D9A0769-CF1C-5E48-A0FF-B655A409B116}"/>
              </a:ext>
            </a:extLst>
          </p:cNvPr>
          <p:cNvSpPr txBox="1"/>
          <p:nvPr/>
        </p:nvSpPr>
        <p:spPr>
          <a:xfrm>
            <a:off x="4677910" y="2686227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Sep. 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44482CA-3BB6-F843-A3F1-353D4820C46E}"/>
              </a:ext>
            </a:extLst>
          </p:cNvPr>
          <p:cNvSpPr txBox="1"/>
          <p:nvPr/>
        </p:nvSpPr>
        <p:spPr>
          <a:xfrm>
            <a:off x="7066432" y="2743718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Sep. 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70BA5B5-C116-1341-B8C2-BA929A5C69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312" b="7969"/>
          <a:stretch/>
        </p:blipFill>
        <p:spPr>
          <a:xfrm>
            <a:off x="6319173" y="311022"/>
            <a:ext cx="2570991" cy="23280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3F2BD74-AD48-ED44-863E-EFFE95B045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946" y="3376652"/>
            <a:ext cx="2123737" cy="24384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D656579-3699-C044-B0E6-4FA2A1C6043B}"/>
              </a:ext>
            </a:extLst>
          </p:cNvPr>
          <p:cNvSpPr txBox="1"/>
          <p:nvPr/>
        </p:nvSpPr>
        <p:spPr>
          <a:xfrm>
            <a:off x="1695086" y="5894624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Sep. 25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8C7D78F-E1DA-C245-BE28-93CA86C0BD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2689"/>
          <a:stretch/>
        </p:blipFill>
        <p:spPr>
          <a:xfrm>
            <a:off x="3839381" y="3108959"/>
            <a:ext cx="2140486" cy="26809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303D400-50EC-084B-B700-0EB4D5693B44}"/>
              </a:ext>
            </a:extLst>
          </p:cNvPr>
          <p:cNvSpPr txBox="1"/>
          <p:nvPr/>
        </p:nvSpPr>
        <p:spPr>
          <a:xfrm>
            <a:off x="4504970" y="5857826"/>
            <a:ext cx="872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Sep. 26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FCBB3964-AF1B-7C4D-8EA0-C1F2D4E18007}"/>
              </a:ext>
            </a:extLst>
          </p:cNvPr>
          <p:cNvCxnSpPr/>
          <p:nvPr/>
        </p:nvCxnSpPr>
        <p:spPr>
          <a:xfrm>
            <a:off x="123568" y="2421924"/>
            <a:ext cx="8822724" cy="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5FFE1664-7D50-EA41-A721-22EB0146D146}"/>
              </a:ext>
            </a:extLst>
          </p:cNvPr>
          <p:cNvCxnSpPr/>
          <p:nvPr/>
        </p:nvCxnSpPr>
        <p:spPr>
          <a:xfrm>
            <a:off x="94433" y="1996101"/>
            <a:ext cx="8822724" cy="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FCA2069-711E-6543-8BCD-CABBECD8291F}"/>
              </a:ext>
            </a:extLst>
          </p:cNvPr>
          <p:cNvSpPr txBox="1"/>
          <p:nvPr/>
        </p:nvSpPr>
        <p:spPr>
          <a:xfrm>
            <a:off x="0" y="2025569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𝜇s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8832171A-37D7-154B-A97D-2C6DAAF483AF}"/>
              </a:ext>
            </a:extLst>
          </p:cNvPr>
          <p:cNvCxnSpPr/>
          <p:nvPr/>
        </p:nvCxnSpPr>
        <p:spPr>
          <a:xfrm>
            <a:off x="914400" y="2002420"/>
            <a:ext cx="0" cy="4282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A437EA85-22A9-F848-A821-F91328F474E2}"/>
              </a:ext>
            </a:extLst>
          </p:cNvPr>
          <p:cNvCxnSpPr/>
          <p:nvPr/>
        </p:nvCxnSpPr>
        <p:spPr>
          <a:xfrm>
            <a:off x="321276" y="5596924"/>
            <a:ext cx="8822724" cy="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1F00CFA3-5DA6-6041-921B-F8C3AED9504E}"/>
              </a:ext>
            </a:extLst>
          </p:cNvPr>
          <p:cNvCxnSpPr/>
          <p:nvPr/>
        </p:nvCxnSpPr>
        <p:spPr>
          <a:xfrm>
            <a:off x="321276" y="5114324"/>
            <a:ext cx="8822724" cy="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4897BA9-3237-D841-BBAC-B4542D76DBCE}"/>
              </a:ext>
            </a:extLst>
          </p:cNvPr>
          <p:cNvSpPr/>
          <p:nvPr/>
        </p:nvSpPr>
        <p:spPr>
          <a:xfrm>
            <a:off x="0" y="5188881"/>
            <a:ext cx="805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200 𝜇s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CC113E13-F045-2E42-9567-6D29E2359A65}"/>
              </a:ext>
            </a:extLst>
          </p:cNvPr>
          <p:cNvCxnSpPr/>
          <p:nvPr/>
        </p:nvCxnSpPr>
        <p:spPr>
          <a:xfrm>
            <a:off x="1078375" y="5141088"/>
            <a:ext cx="0" cy="4282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1360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06400" y="170418"/>
            <a:ext cx="8229600" cy="647102"/>
          </a:xfrm>
        </p:spPr>
        <p:txBody>
          <a:bodyPr/>
          <a:lstStyle/>
          <a:p>
            <a:r>
              <a:rPr lang="en-US" dirty="0" smtClean="0"/>
              <a:t>High Level Goals of </a:t>
            </a:r>
            <a:r>
              <a:rPr lang="en-US" dirty="0" err="1" smtClean="0"/>
              <a:t>ProtoDUNE</a:t>
            </a:r>
            <a:r>
              <a:rPr lang="en-US" dirty="0" smtClean="0"/>
              <a:t>-SP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1"/>
          </p:nvPr>
        </p:nvSpPr>
        <p:spPr>
          <a:xfrm>
            <a:off x="454029" y="800100"/>
            <a:ext cx="4702171" cy="5284788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1800" dirty="0"/>
              <a:t>Engineering validation of the full-scale DUNE detector components</a:t>
            </a:r>
          </a:p>
          <a:p>
            <a:pPr marL="342900" indent="-342900">
              <a:buFont typeface="Arial"/>
              <a:buChar char="•"/>
            </a:pPr>
            <a:endParaRPr lang="en-US" sz="1800" dirty="0"/>
          </a:p>
          <a:p>
            <a:pPr marL="342900" indent="-342900">
              <a:buFont typeface="Arial"/>
              <a:buChar char="•"/>
            </a:pPr>
            <a:r>
              <a:rPr lang="en-US" sz="1800" dirty="0"/>
              <a:t>Develop the construction and quality control process</a:t>
            </a:r>
          </a:p>
          <a:p>
            <a:pPr marL="342900" indent="-342900">
              <a:buFont typeface="Arial"/>
              <a:buChar char="•"/>
            </a:pPr>
            <a:endParaRPr lang="en-US" sz="1800" dirty="0"/>
          </a:p>
          <a:p>
            <a:pPr marL="342900" indent="-342900">
              <a:buFont typeface="Arial"/>
              <a:buChar char="•"/>
            </a:pPr>
            <a:r>
              <a:rPr lang="en-US" sz="1800" dirty="0"/>
              <a:t>Validate the interfaces between the detector elements and identify any revisions needed in the final design</a:t>
            </a:r>
          </a:p>
          <a:p>
            <a:pPr marL="342900" indent="-342900">
              <a:buFont typeface="Arial"/>
              <a:buChar char="•"/>
            </a:pPr>
            <a:endParaRPr lang="en-US" sz="1800" dirty="0"/>
          </a:p>
          <a:p>
            <a:pPr marL="342900" indent="-342900">
              <a:buFont typeface="Arial"/>
              <a:buChar char="•"/>
            </a:pPr>
            <a:r>
              <a:rPr lang="en-US" sz="1800" dirty="0"/>
              <a:t>Validate the detector operation using cosmic rays</a:t>
            </a:r>
          </a:p>
          <a:p>
            <a:pPr marL="342900" indent="-342900">
              <a:buFont typeface="Arial"/>
              <a:buChar char="•"/>
            </a:pPr>
            <a:endParaRPr lang="en-US" sz="1800" dirty="0"/>
          </a:p>
          <a:p>
            <a:pPr marL="342900" indent="-342900">
              <a:buFont typeface="Arial"/>
              <a:buChar char="•"/>
            </a:pPr>
            <a:r>
              <a:rPr lang="en-US" sz="1800" dirty="0"/>
              <a:t>Study the detector response to known charged particles</a:t>
            </a:r>
          </a:p>
          <a:p>
            <a:pPr marL="342900" indent="-342900">
              <a:buFont typeface="Arial"/>
              <a:buChar char="•"/>
            </a:pPr>
            <a:endParaRPr lang="en-US" sz="1800" dirty="0"/>
          </a:p>
          <a:p>
            <a:pPr marL="342900" indent="-342900">
              <a:buFont typeface="Arial"/>
              <a:buChar char="•"/>
            </a:pPr>
            <a:r>
              <a:rPr lang="en-US" sz="1800" dirty="0"/>
              <a:t>Improve event reconstruction and detector response models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393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  <p:sp>
        <p:nvSpPr>
          <p:cNvPr id="10" name="Slide Number"/>
          <p:cNvSpPr txBox="1">
            <a:spLocks/>
          </p:cNvSpPr>
          <p:nvPr/>
        </p:nvSpPr>
        <p:spPr>
          <a:xfrm>
            <a:off x="454026" y="6530445"/>
            <a:ext cx="182216" cy="1778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 anchorCtr="0"/>
          <a:lstStyle>
            <a:defPPr>
              <a:defRPr lang="en-US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b="0" i="0" kern="1200" baseline="0" smtClean="0">
                <a:solidFill>
                  <a:srgbClr val="FF54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fld id="{86CB4B4D-7CA3-9044-876B-883B54F8677D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1" name="Text"/>
          <p:cNvSpPr txBox="1"/>
          <p:nvPr/>
        </p:nvSpPr>
        <p:spPr>
          <a:xfrm>
            <a:off x="246061" y="995680"/>
            <a:ext cx="127001" cy="468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endParaRPr/>
          </a:p>
        </p:txBody>
      </p:sp>
      <p:pic>
        <p:nvPicPr>
          <p:cNvPr id="12" name="unknown.png" descr="unknown.png"/>
          <p:cNvPicPr>
            <a:picLocks/>
          </p:cNvPicPr>
          <p:nvPr/>
        </p:nvPicPr>
        <p:blipFill>
          <a:blip r:embed="rId2">
            <a:extLst/>
          </a:blip>
          <a:srcRect l="1866" t="10673" r="1866" b="1152"/>
          <a:stretch>
            <a:fillRect/>
          </a:stretch>
        </p:blipFill>
        <p:spPr>
          <a:xfrm>
            <a:off x="0" y="1315912"/>
            <a:ext cx="8726328" cy="267515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"/>
          <p:cNvSpPr txBox="1"/>
          <p:nvPr/>
        </p:nvSpPr>
        <p:spPr>
          <a:xfrm>
            <a:off x="0" y="0"/>
            <a:ext cx="127000" cy="468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endParaRPr/>
          </a:p>
        </p:txBody>
      </p:sp>
      <p:sp>
        <p:nvSpPr>
          <p:cNvPr id="14" name="LAr purity from automatic TPC Tracks reconstruction"/>
          <p:cNvSpPr txBox="1"/>
          <p:nvPr/>
        </p:nvSpPr>
        <p:spPr>
          <a:xfrm>
            <a:off x="1785418" y="4220524"/>
            <a:ext cx="5361042" cy="468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329184">
              <a:defRPr sz="1656" b="1">
                <a:solidFill>
                  <a:srgbClr val="E9512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dirty="0"/>
              <a:t>LAr purity from automatic TPC Tracks reconstruction </a:t>
            </a:r>
          </a:p>
        </p:txBody>
      </p:sp>
      <p:sp>
        <p:nvSpPr>
          <p:cNvPr id="16" name="Text"/>
          <p:cNvSpPr txBox="1"/>
          <p:nvPr/>
        </p:nvSpPr>
        <p:spPr>
          <a:xfrm>
            <a:off x="-17347" y="-462450"/>
            <a:ext cx="127001" cy="468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300">
                <a:solidFill>
                  <a:srgbClr val="000000"/>
                </a:solidFill>
                <a:latin typeface="Optima"/>
                <a:ea typeface="Optima"/>
                <a:cs typeface="Optima"/>
                <a:sym typeface="Optim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8294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  <p:pic>
        <p:nvPicPr>
          <p:cNvPr id="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3299" y="587375"/>
            <a:ext cx="6769101" cy="507682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First track recorded at Nominal El.Field"/>
          <p:cNvSpPr txBox="1"/>
          <p:nvPr/>
        </p:nvSpPr>
        <p:spPr>
          <a:xfrm>
            <a:off x="1248046" y="839956"/>
            <a:ext cx="3431157" cy="318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1600" b="1">
                <a:solidFill>
                  <a:srgbClr val="FAE23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/>
              <a:t>First track recorded at </a:t>
            </a:r>
            <a:r>
              <a:rPr lang="en-US" dirty="0" smtClean="0"/>
              <a:t>180kV </a:t>
            </a:r>
            <a:r>
              <a:rPr dirty="0" smtClean="0"/>
              <a:t>Field</a:t>
            </a:r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2260600" y="5854700"/>
            <a:ext cx="4098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Field + purity = operational TPC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41666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20A5C6-3F6C-BD44-A7AC-78020F752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47102"/>
          </a:xfrm>
        </p:spPr>
        <p:txBody>
          <a:bodyPr/>
          <a:lstStyle/>
          <a:p>
            <a:r>
              <a:rPr lang="en-US" dirty="0"/>
              <a:t>Some Events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FE73344-22FF-4845-9D3C-557CB8E708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2928F34-1839-1846-8D38-90DA867E82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Gina Rameika | ProtoDUNE - SP Status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FF14E82-6888-B34B-9A28-BA8270169D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39" name="Content Placeholder 5">
            <a:extLst>
              <a:ext uri="{FF2B5EF4-FFF2-40B4-BE49-F238E27FC236}">
                <a16:creationId xmlns="" xmlns:a16="http://schemas.microsoft.com/office/drawing/2014/main" id="{3100BB57-0CDD-FE4A-94E7-B45385E44754}"/>
              </a:ext>
            </a:extLst>
          </p:cNvPr>
          <p:cNvSpPr txBox="1">
            <a:spLocks/>
          </p:cNvSpPr>
          <p:nvPr/>
        </p:nvSpPr>
        <p:spPr>
          <a:xfrm>
            <a:off x="1304884" y="5188345"/>
            <a:ext cx="7229762" cy="82664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>
                <a:solidFill>
                  <a:schemeClr val="bg1"/>
                </a:solidFill>
              </a:rPr>
              <a:t>EM shower from beam, raw collection view, electronics over shoot above</a:t>
            </a:r>
          </a:p>
        </p:txBody>
      </p:sp>
      <p:grpSp>
        <p:nvGrpSpPr>
          <p:cNvPr id="27" name="np04_raw_run004696_0001_dl7_decode_collectionplane_zoom.png">
            <a:extLst>
              <a:ext uri="{FF2B5EF4-FFF2-40B4-BE49-F238E27FC236}">
                <a16:creationId xmlns="" xmlns:a16="http://schemas.microsoft.com/office/drawing/2014/main" id="{511CCA72-AFCD-BB4F-B6BF-A6E6E7D3992D}"/>
              </a:ext>
            </a:extLst>
          </p:cNvPr>
          <p:cNvGrpSpPr/>
          <p:nvPr/>
        </p:nvGrpSpPr>
        <p:grpSpPr>
          <a:xfrm>
            <a:off x="192654" y="474288"/>
            <a:ext cx="7310892" cy="4490553"/>
            <a:chOff x="4389120" y="951120"/>
            <a:chExt cx="5486399" cy="3255120"/>
          </a:xfrm>
        </p:grpSpPr>
        <p:pic>
          <p:nvPicPr>
            <p:cNvPr id="28" name="np04_raw_run004696_0001_dl7_decode_collectionplane_zoom.png">
              <a:extLst>
                <a:ext uri="{FF2B5EF4-FFF2-40B4-BE49-F238E27FC236}">
                  <a16:creationId xmlns="" xmlns:a16="http://schemas.microsoft.com/office/drawing/2014/main" id="{8878301B-E662-1F40-B147-069BB1FD3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lum/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3458"/>
            <a:stretch>
              <a:fillRect/>
            </a:stretch>
          </p:blipFill>
          <p:spPr>
            <a:xfrm>
              <a:off x="4422240" y="984240"/>
              <a:ext cx="5420160" cy="3180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np04_raw_run004696_0001_dl7_decode_collectionplane_zoom.png">
              <a:extLst>
                <a:ext uri="{FF2B5EF4-FFF2-40B4-BE49-F238E27FC236}">
                  <a16:creationId xmlns="" xmlns:a16="http://schemas.microsoft.com/office/drawing/2014/main" id="{993B39D1-0C4E-9B4E-A0F0-2A3ED2435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4389120" y="951120"/>
              <a:ext cx="5486399" cy="32551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FFD0CB7C-0ECC-3B41-8D31-28F4DA322C8F}"/>
              </a:ext>
            </a:extLst>
          </p:cNvPr>
          <p:cNvSpPr/>
          <p:nvPr/>
        </p:nvSpPr>
        <p:spPr>
          <a:xfrm>
            <a:off x="387902" y="585247"/>
            <a:ext cx="649431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i="1" dirty="0">
                <a:solidFill>
                  <a:schemeClr val="bg1"/>
                </a:solidFill>
                <a:latin typeface="Helvetica" pitchFamily="2" charset="0"/>
                <a:ea typeface="Arial" pitchFamily="2"/>
                <a:cs typeface="DejaVu Sans" pitchFamily="2"/>
              </a:rPr>
              <a:t>EM showers and a pion interaction with 4 outcoming particles</a:t>
            </a:r>
          </a:p>
          <a:p>
            <a:r>
              <a:rPr lang="en-US" sz="1500" b="1" i="1" dirty="0">
                <a:solidFill>
                  <a:schemeClr val="bg1"/>
                </a:solidFill>
                <a:latin typeface="Helvetica" pitchFamily="2" charset="0"/>
              </a:rPr>
              <a:t>Run 4696, </a:t>
            </a:r>
            <a:r>
              <a:rPr lang="en-US" sz="1500" b="1" i="1" dirty="0" err="1">
                <a:solidFill>
                  <a:schemeClr val="bg1"/>
                </a:solidFill>
                <a:latin typeface="Helvetica" pitchFamily="2" charset="0"/>
              </a:rPr>
              <a:t>Ev</a:t>
            </a:r>
            <a:r>
              <a:rPr lang="en-US" sz="1500" b="1" i="1" dirty="0">
                <a:solidFill>
                  <a:schemeClr val="bg1"/>
                </a:solidFill>
                <a:latin typeface="Helvetica" pitchFamily="2" charset="0"/>
              </a:rPr>
              <a:t> 103</a:t>
            </a:r>
            <a:endParaRPr lang="en-US" sz="1500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12" name="protodune_collection_plane.png">
            <a:extLst>
              <a:ext uri="{FF2B5EF4-FFF2-40B4-BE49-F238E27FC236}">
                <a16:creationId xmlns="" xmlns:a16="http://schemas.microsoft.com/office/drawing/2014/main" id="{8AF07CBD-63C2-A84E-B5A8-B4EDBC1E86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971" y="3961552"/>
            <a:ext cx="7265818" cy="233795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3" name="Content Placeholder 5">
            <a:extLst>
              <a:ext uri="{FF2B5EF4-FFF2-40B4-BE49-F238E27FC236}">
                <a16:creationId xmlns="" xmlns:a16="http://schemas.microsoft.com/office/drawing/2014/main" id="{0BAD5E38-8FDA-A047-929C-AACAD2078F0C}"/>
              </a:ext>
            </a:extLst>
          </p:cNvPr>
          <p:cNvSpPr txBox="1">
            <a:spLocks/>
          </p:cNvSpPr>
          <p:nvPr/>
        </p:nvSpPr>
        <p:spPr>
          <a:xfrm>
            <a:off x="1642892" y="3980310"/>
            <a:ext cx="7229762" cy="826645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>
                <a:solidFill>
                  <a:schemeClr val="bg1"/>
                </a:solidFill>
              </a:rPr>
              <a:t>Beam halo (high energy) muon with bremsstrahlung </a:t>
            </a:r>
            <a:r>
              <a:rPr lang="en-US" sz="1500" dirty="0" smtClean="0">
                <a:solidFill>
                  <a:schemeClr val="bg1"/>
                </a:solidFill>
              </a:rPr>
              <a:t>initiated </a:t>
            </a:r>
            <a:r>
              <a:rPr lang="en-US" sz="1500" dirty="0">
                <a:solidFill>
                  <a:schemeClr val="bg1"/>
                </a:solidFill>
              </a:rPr>
              <a:t>EM shower</a:t>
            </a:r>
          </a:p>
        </p:txBody>
      </p:sp>
    </p:spTree>
    <p:extLst>
      <p:ext uri="{BB962C8B-B14F-4D97-AF65-F5344CB8AC3E}">
        <p14:creationId xmlns:p14="http://schemas.microsoft.com/office/powerpoint/2010/main" val="1808184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7FF12B-E00D-A64A-B0AD-06EEE3B29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Data </a:t>
            </a:r>
            <a:r>
              <a:rPr lang="en-US" dirty="0" smtClean="0"/>
              <a:t>with operational TPC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4CCFE91-6C5A-DA41-9714-14C7E79B0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B6D45A77-9388-5940-A7F6-34FD4468DD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1189139B-FD9D-464B-935B-590F5BFE99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Gina Rameika | ProtoDUNE - SP Status</a:t>
            </a:r>
            <a:endParaRPr lang="en-GB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="" xmlns:a16="http://schemas.microsoft.com/office/drawing/2014/main" id="{58F5833B-ACC5-7742-A88C-26F3CCF89DFF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1068009" y="832265"/>
            <a:ext cx="6163229" cy="5332576"/>
          </a:xfrm>
        </p:spPr>
      </p:pic>
    </p:spTree>
    <p:extLst>
      <p:ext uri="{BB962C8B-B14F-4D97-AF65-F5344CB8AC3E}">
        <p14:creationId xmlns:p14="http://schemas.microsoft.com/office/powerpoint/2010/main" val="15802414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7FF12B-E00D-A64A-B0AD-06EEE3B29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Data Accumulation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4CCFE91-6C5A-DA41-9714-14C7E79B0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B6D45A77-9388-5940-A7F6-34FD4468DD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1189139B-FD9D-464B-935B-590F5BFE99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Gina Rameika | ProtoDUNE - SP Status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37BE757-8C28-7840-B787-1CCD77AE45F1}"/>
              </a:ext>
            </a:extLst>
          </p:cNvPr>
          <p:cNvSpPr txBox="1"/>
          <p:nvPr/>
        </p:nvSpPr>
        <p:spPr>
          <a:xfrm>
            <a:off x="412560" y="5970543"/>
            <a:ext cx="295094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Compiled by Roberto </a:t>
            </a:r>
            <a:r>
              <a:rPr lang="en-US" i="1" dirty="0" err="1"/>
              <a:t>Acciarri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23" y="1230921"/>
            <a:ext cx="8788400" cy="259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80565" y="3762779"/>
            <a:ext cx="4583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Particle content is based on the expected rates</a:t>
            </a:r>
          </a:p>
          <a:p>
            <a:r>
              <a:rPr lang="en-US" i="1" dirty="0"/>
              <a:t>f</a:t>
            </a:r>
            <a:r>
              <a:rPr lang="en-US" i="1" dirty="0" smtClean="0"/>
              <a:t>rom the </a:t>
            </a:r>
            <a:r>
              <a:rPr lang="en-US" i="1" dirty="0" err="1" smtClean="0"/>
              <a:t>Geant</a:t>
            </a:r>
            <a:r>
              <a:rPr lang="en-US" i="1" dirty="0" smtClean="0"/>
              <a:t> simulation of the </a:t>
            </a:r>
            <a:r>
              <a:rPr lang="en-US" i="1" dirty="0" err="1" smtClean="0"/>
              <a:t>beamline</a:t>
            </a:r>
            <a:r>
              <a:rPr lang="en-US" i="1" dirty="0" smtClean="0"/>
              <a:t>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02928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5861" y="99631"/>
            <a:ext cx="8229600" cy="647102"/>
          </a:xfrm>
        </p:spPr>
        <p:txBody>
          <a:bodyPr/>
          <a:lstStyle/>
          <a:p>
            <a:r>
              <a:rPr lang="en-US" dirty="0" smtClean="0"/>
              <a:t>Purity monitors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  <p:pic>
        <p:nvPicPr>
          <p:cNvPr id="7" name="Picture 6" descr="PrM_Lifetime_w_logos_v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4419" y="-1192811"/>
            <a:ext cx="6171190" cy="85568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68265" y="4736108"/>
            <a:ext cx="402112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Purity monitors undergoing some</a:t>
            </a:r>
          </a:p>
          <a:p>
            <a:r>
              <a:rPr lang="en-US" dirty="0" smtClean="0"/>
              <a:t>Development work right about here;</a:t>
            </a:r>
          </a:p>
          <a:p>
            <a:endParaRPr lang="en-US" dirty="0"/>
          </a:p>
          <a:p>
            <a:r>
              <a:rPr lang="en-US" dirty="0" smtClean="0"/>
              <a:t>Beam (and hence HV) off, so no one </a:t>
            </a:r>
          </a:p>
          <a:p>
            <a:r>
              <a:rPr lang="en-US" dirty="0"/>
              <a:t>l</a:t>
            </a:r>
            <a:r>
              <a:rPr lang="en-US" dirty="0" smtClean="0"/>
              <a:t>ooking in real time  at the lifetime </a:t>
            </a:r>
            <a:r>
              <a:rPr lang="en-US" dirty="0"/>
              <a:t> </a:t>
            </a:r>
            <a:r>
              <a:rPr lang="en-US" dirty="0" smtClean="0"/>
              <a:t>from</a:t>
            </a:r>
          </a:p>
          <a:p>
            <a:r>
              <a:rPr lang="en-US" dirty="0" err="1" smtClean="0"/>
              <a:t>cosmics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647139" y="2397769"/>
            <a:ext cx="34676" cy="24218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8625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ttachment-2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" b="4839"/>
          <a:stretch>
            <a:fillRect/>
          </a:stretch>
        </p:blipFill>
        <p:spPr>
          <a:xfrm>
            <a:off x="203200" y="4165600"/>
            <a:ext cx="3711812" cy="2185989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the fact detective work by S. </a:t>
            </a:r>
            <a:r>
              <a:rPr lang="en-US" dirty="0" err="1" smtClean="0"/>
              <a:t>Pordes</a:t>
            </a:r>
            <a:endParaRPr lang="en-US" dirty="0"/>
          </a:p>
        </p:txBody>
      </p:sp>
      <p:pic>
        <p:nvPicPr>
          <p:cNvPr id="7" name="Picture Placeholder 6" descr="attachm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8" b="4878"/>
          <a:stretch>
            <a:fillRect/>
          </a:stretch>
        </p:blipFill>
        <p:spPr>
          <a:xfrm>
            <a:off x="190500" y="1397000"/>
            <a:ext cx="3838502" cy="2260600"/>
          </a:xfrm>
          <a:prstGeom prst="rect">
            <a:avLst/>
          </a:prstGeom>
        </p:spPr>
      </p:pic>
      <p:pic>
        <p:nvPicPr>
          <p:cNvPr id="8" name="Picture Placeholder 6" descr="attachment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" b="4837"/>
          <a:stretch>
            <a:fillRect/>
          </a:stretch>
        </p:blipFill>
        <p:spPr>
          <a:xfrm>
            <a:off x="4343400" y="4000954"/>
            <a:ext cx="3797300" cy="223633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34901" y="1469477"/>
            <a:ext cx="1480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Level monitor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71806" y="3726175"/>
            <a:ext cx="2445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Argon inlet valve setting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015091" y="3936101"/>
            <a:ext cx="3575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Temperature of the argon-inlet pipe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43688" y="1418684"/>
            <a:ext cx="520031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Argon circulation pumps went off</a:t>
            </a:r>
            <a:r>
              <a:rPr lang="is-IS" dirty="0" smtClean="0"/>
              <a:t>…</a:t>
            </a:r>
          </a:p>
          <a:p>
            <a:endParaRPr lang="en-US" dirty="0" smtClean="0"/>
          </a:p>
          <a:p>
            <a:r>
              <a:rPr lang="en-US" dirty="0" smtClean="0"/>
              <a:t>There were indications in the </a:t>
            </a:r>
            <a:r>
              <a:rPr lang="en-US" dirty="0" err="1" smtClean="0"/>
              <a:t>cryo</a:t>
            </a:r>
            <a:r>
              <a:rPr lang="en-US" dirty="0" smtClean="0"/>
              <a:t>-instrumentation</a:t>
            </a:r>
          </a:p>
          <a:p>
            <a:r>
              <a:rPr lang="en-US" dirty="0"/>
              <a:t>t</a:t>
            </a:r>
            <a:r>
              <a:rPr lang="en-US" dirty="0" smtClean="0"/>
              <a:t>hat something had happened, but was not picked up</a:t>
            </a:r>
          </a:p>
          <a:p>
            <a:r>
              <a:rPr lang="en-US" dirty="0" smtClean="0"/>
              <a:t>In real time by either</a:t>
            </a:r>
            <a:r>
              <a:rPr lang="en-US" dirty="0"/>
              <a:t> </a:t>
            </a:r>
            <a:r>
              <a:rPr lang="en-US" dirty="0" smtClean="0"/>
              <a:t>active (human) or </a:t>
            </a:r>
          </a:p>
          <a:p>
            <a:r>
              <a:rPr lang="en-US" dirty="0" smtClean="0"/>
              <a:t>passive (automated) monitoring</a:t>
            </a:r>
          </a:p>
        </p:txBody>
      </p:sp>
    </p:spTree>
    <p:extLst>
      <p:ext uri="{BB962C8B-B14F-4D97-AF65-F5344CB8AC3E}">
        <p14:creationId xmlns:p14="http://schemas.microsoft.com/office/powerpoint/2010/main" val="2610016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FC7931-1D06-5A4A-A368-9744EBC70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Voltage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A4A7123B-8720-7D4E-96E1-1705D74C7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BF82360-04AE-F94A-8AA7-AD61BBA2A9DD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4026" y="1207770"/>
            <a:ext cx="4363301" cy="5031626"/>
          </a:xfrm>
        </p:spPr>
        <p:txBody>
          <a:bodyPr>
            <a:normAutofit lnSpcReduction="10000"/>
          </a:bodyPr>
          <a:lstStyle/>
          <a:p>
            <a:pPr>
              <a:buFont typeface="System Font Regular"/>
              <a:buChar char="-"/>
            </a:pPr>
            <a:r>
              <a:rPr lang="en-US" dirty="0"/>
              <a:t>2 classes of HV instability:</a:t>
            </a:r>
          </a:p>
          <a:p>
            <a:pPr marL="731838" lvl="1" indent="-457200">
              <a:buFont typeface="+mj-lt"/>
              <a:buAutoNum type="arabicParenR"/>
            </a:pPr>
            <a:r>
              <a:rPr lang="en-US" sz="1800" dirty="0"/>
              <a:t>Fast discharges: </a:t>
            </a:r>
          </a:p>
          <a:p>
            <a:pPr lvl="2"/>
            <a:r>
              <a:rPr lang="en-US" sz="1400" dirty="0"/>
              <a:t>O(10/day) recorded by the DCS fast acquisition</a:t>
            </a:r>
          </a:p>
          <a:p>
            <a:pPr lvl="2"/>
            <a:r>
              <a:rPr lang="en-US" sz="1400" dirty="0"/>
              <a:t>All of them report a current signal on at least one ground plane</a:t>
            </a:r>
          </a:p>
          <a:p>
            <a:pPr lvl="2"/>
            <a:r>
              <a:rPr lang="en-US" sz="1400" dirty="0"/>
              <a:t>Total charge from PS correspond to total charge on planes</a:t>
            </a:r>
          </a:p>
          <a:p>
            <a:pPr marL="731838" lvl="1" indent="-457200">
              <a:buFont typeface="+mj-lt"/>
              <a:buAutoNum type="arabicParenR"/>
            </a:pPr>
            <a:r>
              <a:rPr lang="en-US" sz="1800" dirty="0"/>
              <a:t>Sustained excessive current streams:</a:t>
            </a:r>
          </a:p>
          <a:p>
            <a:pPr lvl="2"/>
            <a:r>
              <a:rPr lang="en-US" sz="1400" dirty="0"/>
              <a:t>Few per day (rate builds up over time)</a:t>
            </a:r>
          </a:p>
          <a:p>
            <a:pPr lvl="2"/>
            <a:r>
              <a:rPr lang="en-US" sz="1400" dirty="0"/>
              <a:t>Typically current limiting</a:t>
            </a:r>
          </a:p>
          <a:p>
            <a:pPr lvl="2"/>
            <a:r>
              <a:rPr lang="en-US" sz="1400" dirty="0"/>
              <a:t>Only a fraction of the PS current visible on US-BL-Top ground plane &amp; beam plug</a:t>
            </a:r>
          </a:p>
          <a:p>
            <a:pPr lvl="2"/>
            <a:endParaRPr lang="en-US" sz="1400" dirty="0"/>
          </a:p>
          <a:p>
            <a:pPr>
              <a:buFont typeface="System Font Regular"/>
              <a:buChar char="-"/>
            </a:pPr>
            <a:r>
              <a:rPr lang="en-US" sz="1400" dirty="0"/>
              <a:t>NOTE: The BL-US end wall’s termination point was not properly connected during installation. Therefore, we are unable to tune the voltage here. It sits at it’s ‘natural’ ~ -1kV instead of -1.665kV.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D381D28F-9969-0D45-AF51-7536790F68D4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5108714" y="467954"/>
            <a:ext cx="3255630" cy="3255630"/>
          </a:xfrm>
        </p:spPr>
      </p:pic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069DA3F4-27DF-8446-BB47-C2E7437E05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560C6DDD-957D-FC4F-98C4-8ADD628DF9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Gina Rameika | ProtoDUNE - SP Status</a:t>
            </a:r>
            <a:endParaRPr lang="en-GB" dirty="0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F500116-F323-4740-BAAB-E75197BF465F}"/>
              </a:ext>
            </a:extLst>
          </p:cNvPr>
          <p:cNvGrpSpPr/>
          <p:nvPr/>
        </p:nvGrpSpPr>
        <p:grpSpPr>
          <a:xfrm>
            <a:off x="5496434" y="3986252"/>
            <a:ext cx="2547730" cy="2354191"/>
            <a:chOff x="7328578" y="3986251"/>
            <a:chExt cx="3396973" cy="2354191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="" xmlns:a16="http://schemas.microsoft.com/office/drawing/2014/main" id="{9675CF2F-CDC4-084A-84A0-7BF6070C2F42}"/>
                </a:ext>
              </a:extLst>
            </p:cNvPr>
            <p:cNvCxnSpPr/>
            <p:nvPr/>
          </p:nvCxnSpPr>
          <p:spPr>
            <a:xfrm>
              <a:off x="8110847" y="6191896"/>
              <a:ext cx="1911927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8AFC1C99-CE8F-5443-AE79-B5844C8C4714}"/>
                </a:ext>
              </a:extLst>
            </p:cNvPr>
            <p:cNvSpPr txBox="1"/>
            <p:nvPr/>
          </p:nvSpPr>
          <p:spPr>
            <a:xfrm>
              <a:off x="8751409" y="6032665"/>
              <a:ext cx="85402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5 min.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6B253DE9-B488-C341-8D62-780C55A36D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970"/>
            <a:stretch/>
          </p:blipFill>
          <p:spPr>
            <a:xfrm>
              <a:off x="7328578" y="3986251"/>
              <a:ext cx="3396973" cy="205656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C3BEE02-3862-A342-8F42-B1081074145F}"/>
              </a:ext>
            </a:extLst>
          </p:cNvPr>
          <p:cNvSpPr txBox="1"/>
          <p:nvPr/>
        </p:nvSpPr>
        <p:spPr>
          <a:xfrm rot="16200000">
            <a:off x="3996808" y="4953058"/>
            <a:ext cx="2673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HV PS </a:t>
            </a:r>
            <a:r>
              <a:rPr lang="en-US" sz="1400" b="1" dirty="0">
                <a:solidFill>
                  <a:srgbClr val="0432FF"/>
                </a:solidFill>
              </a:rPr>
              <a:t>Current [</a:t>
            </a:r>
            <a:r>
              <a:rPr lang="en-US" sz="1400" b="1" dirty="0" err="1">
                <a:solidFill>
                  <a:srgbClr val="0432FF"/>
                </a:solidFill>
              </a:rPr>
              <a:t>uA</a:t>
            </a:r>
            <a:r>
              <a:rPr lang="en-US" sz="1400" b="1" dirty="0">
                <a:solidFill>
                  <a:srgbClr val="0432FF"/>
                </a:solidFill>
              </a:rPr>
              <a:t>]</a:t>
            </a:r>
            <a:r>
              <a:rPr lang="en-US" sz="1400" b="1" dirty="0"/>
              <a:t> or </a:t>
            </a:r>
            <a:r>
              <a:rPr lang="en-US" sz="1400" b="1" dirty="0">
                <a:solidFill>
                  <a:srgbClr val="FF0000"/>
                </a:solidFill>
              </a:rPr>
              <a:t>Voltage [V]</a:t>
            </a:r>
          </a:p>
        </p:txBody>
      </p:sp>
    </p:spTree>
    <p:extLst>
      <p:ext uri="{BB962C8B-B14F-4D97-AF65-F5344CB8AC3E}">
        <p14:creationId xmlns:p14="http://schemas.microsoft.com/office/powerpoint/2010/main" val="13142558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5161E3-0293-C341-895C-303D7BE03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Voltage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BBCFE6A-5004-124C-AF2A-30D06D2DD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48CB38-105C-9F4D-9934-8D35618C453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4026" y="1207771"/>
            <a:ext cx="8584096" cy="1702995"/>
          </a:xfrm>
        </p:spPr>
        <p:txBody>
          <a:bodyPr>
            <a:normAutofit/>
          </a:bodyPr>
          <a:lstStyle/>
          <a:p>
            <a:r>
              <a:rPr lang="en-US" sz="1800" dirty="0"/>
              <a:t>On October 17, we changed to a replacement high voltage power supply</a:t>
            </a:r>
          </a:p>
          <a:p>
            <a:r>
              <a:rPr lang="en-US" sz="1800" dirty="0"/>
              <a:t>We also changed our philosophy for dealing with “streamers” at this time</a:t>
            </a:r>
          </a:p>
          <a:p>
            <a:pPr lvl="1"/>
            <a:r>
              <a:rPr lang="en-US" sz="1400" dirty="0"/>
              <a:t>Before: continue running when streamers open up, operate at lower voltages to try and mitigate</a:t>
            </a:r>
          </a:p>
          <a:p>
            <a:pPr lvl="1"/>
            <a:r>
              <a:rPr lang="en-US" sz="1400" dirty="0"/>
              <a:t>After: inhibit triggers, lower the voltage until current draw returns to nominal, raise voltage to nominal, allow triggers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54C787CB-FD88-FF49-A8ED-72D13DF17ED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684D1C8F-2FF2-DF41-8ABE-DA3240E98B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Gina Rameika | ProtoDUNE - SP Status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B0CDFCD-3CAA-3F4E-BC75-2A9D387D0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970"/>
          <a:stretch/>
        </p:blipFill>
        <p:spPr>
          <a:xfrm>
            <a:off x="4261993" y="2808553"/>
            <a:ext cx="4139057" cy="33411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76D841D-3F4C-7540-BD81-3393D76982B7}"/>
              </a:ext>
            </a:extLst>
          </p:cNvPr>
          <p:cNvSpPr txBox="1"/>
          <p:nvPr/>
        </p:nvSpPr>
        <p:spPr>
          <a:xfrm rot="16200000">
            <a:off x="2720283" y="4427913"/>
            <a:ext cx="2673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HV PS </a:t>
            </a:r>
            <a:r>
              <a:rPr lang="en-US" sz="1400" b="1" dirty="0">
                <a:solidFill>
                  <a:srgbClr val="0432FF"/>
                </a:solidFill>
              </a:rPr>
              <a:t>Current [</a:t>
            </a:r>
            <a:r>
              <a:rPr lang="en-US" sz="1400" b="1" dirty="0" err="1">
                <a:solidFill>
                  <a:srgbClr val="0432FF"/>
                </a:solidFill>
              </a:rPr>
              <a:t>uA</a:t>
            </a:r>
            <a:r>
              <a:rPr lang="en-US" sz="1400" b="1" dirty="0">
                <a:solidFill>
                  <a:srgbClr val="0432FF"/>
                </a:solidFill>
              </a:rPr>
              <a:t>]</a:t>
            </a:r>
            <a:r>
              <a:rPr lang="en-US" sz="1400" b="1" dirty="0"/>
              <a:t> or </a:t>
            </a:r>
            <a:r>
              <a:rPr lang="en-US" sz="1400" b="1" dirty="0">
                <a:solidFill>
                  <a:srgbClr val="FF0000"/>
                </a:solidFill>
              </a:rPr>
              <a:t>Voltage [V]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3B4014E-D2D7-9843-BEA1-4D7031B4D8CE}"/>
              </a:ext>
            </a:extLst>
          </p:cNvPr>
          <p:cNvSpPr/>
          <p:nvPr/>
        </p:nvSpPr>
        <p:spPr>
          <a:xfrm>
            <a:off x="5631015" y="2903220"/>
            <a:ext cx="1972793" cy="3086100"/>
          </a:xfrm>
          <a:prstGeom prst="rect">
            <a:avLst/>
          </a:prstGeom>
          <a:solidFill>
            <a:srgbClr val="F37C23">
              <a:alpha val="2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5DED5BD-9C7A-0B48-BF99-348CBFC24EBF}"/>
              </a:ext>
            </a:extLst>
          </p:cNvPr>
          <p:cNvSpPr txBox="1"/>
          <p:nvPr/>
        </p:nvSpPr>
        <p:spPr>
          <a:xfrm>
            <a:off x="6040459" y="3071098"/>
            <a:ext cx="1381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37C23"/>
                </a:solidFill>
              </a:rPr>
              <a:t>not read out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="" xmlns:a16="http://schemas.microsoft.com/office/drawing/2014/main" id="{0B2DEDCD-931E-E64A-B817-7DFD9E581C02}"/>
              </a:ext>
            </a:extLst>
          </p:cNvPr>
          <p:cNvSpPr txBox="1">
            <a:spLocks/>
          </p:cNvSpPr>
          <p:nvPr/>
        </p:nvSpPr>
        <p:spPr>
          <a:xfrm>
            <a:off x="454026" y="2910766"/>
            <a:ext cx="3398525" cy="3341101"/>
          </a:xfrm>
          <a:prstGeom prst="rect">
            <a:avLst/>
          </a:prstGeom>
        </p:spPr>
        <p:txBody>
          <a:bodyPr lIns="0" rIns="0">
            <a:normAutofit fontScale="92500"/>
          </a:bodyPr>
          <a:lstStyle>
            <a:lvl1pPr marL="256032" indent="-265176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 kern="1200">
                <a:solidFill>
                  <a:srgbClr val="3C5A77"/>
                </a:solidFill>
                <a:latin typeface="Helvetica"/>
                <a:ea typeface="Geneva" charset="0"/>
                <a:cs typeface="Geneva" charset="0"/>
              </a:defRPr>
            </a:lvl1pPr>
            <a:lvl2pPr marL="541338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2pPr>
            <a:lvl3pPr marL="898525" indent="-27305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3pPr>
            <a:lvl4pPr marL="11652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4pPr>
            <a:lvl5pPr marL="1431925" indent="-266700" algn="l" defTabSz="457200" rtl="0" fontAlgn="base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 kern="1200">
                <a:solidFill>
                  <a:srgbClr val="3C5A77"/>
                </a:solidFill>
                <a:latin typeface="Helvetica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Typically takes ~10 minutes when a human needs to perform the recovery procedure</a:t>
            </a:r>
          </a:p>
          <a:p>
            <a:pPr lvl="1"/>
            <a:r>
              <a:rPr lang="en-US" sz="1400" dirty="0"/>
              <a:t>At its worst, streamers open up once every 4 hours or so</a:t>
            </a:r>
          </a:p>
          <a:p>
            <a:pPr lvl="1"/>
            <a:r>
              <a:rPr lang="en-US" sz="1400" dirty="0"/>
              <a:t>Conservatively, &gt;95% uptime achievable</a:t>
            </a:r>
          </a:p>
          <a:p>
            <a:r>
              <a:rPr lang="en-US" sz="1800" dirty="0"/>
              <a:t>An automated recovery mode is being implemented into the PS controls soon</a:t>
            </a:r>
          </a:p>
          <a:p>
            <a:pPr lvl="1"/>
            <a:r>
              <a:rPr lang="en-US" sz="1400" dirty="0"/>
              <a:t>Should increase uptime</a:t>
            </a:r>
          </a:p>
        </p:txBody>
      </p:sp>
    </p:spTree>
    <p:extLst>
      <p:ext uri="{BB962C8B-B14F-4D97-AF65-F5344CB8AC3E}">
        <p14:creationId xmlns:p14="http://schemas.microsoft.com/office/powerpoint/2010/main" val="37033894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  <p:pic>
        <p:nvPicPr>
          <p:cNvPr id="10" name="Picture 9" descr="attachm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9144000" cy="61624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72000" y="9365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We just had a streamer which was successfully quenched by the automated recovery procedure. Total downtime was just under 4.5 minutes. (Now we can tune it…)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62412" y="889000"/>
            <a:ext cx="1551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Post beam run </a:t>
            </a:r>
          </a:p>
          <a:p>
            <a:r>
              <a:rPr lang="en-US" dirty="0" smtClean="0"/>
              <a:t>(11/26/18)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82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06400" y="170418"/>
            <a:ext cx="8229600" cy="647102"/>
          </a:xfrm>
        </p:spPr>
        <p:txBody>
          <a:bodyPr/>
          <a:lstStyle/>
          <a:p>
            <a:r>
              <a:rPr lang="en-US" dirty="0" smtClean="0"/>
              <a:t>High Level Goals of </a:t>
            </a:r>
            <a:r>
              <a:rPr lang="en-US" dirty="0" err="1" smtClean="0"/>
              <a:t>ProtoDUNE</a:t>
            </a:r>
            <a:r>
              <a:rPr lang="en-US" dirty="0" smtClean="0"/>
              <a:t>-SP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1"/>
          </p:nvPr>
        </p:nvSpPr>
        <p:spPr>
          <a:xfrm>
            <a:off x="454029" y="800100"/>
            <a:ext cx="4702171" cy="5284788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1800" dirty="0"/>
              <a:t>Engineering validation of the full-scale DUNE detector components</a:t>
            </a:r>
          </a:p>
          <a:p>
            <a:pPr marL="342900" indent="-342900">
              <a:buFont typeface="Arial"/>
              <a:buChar char="•"/>
            </a:pPr>
            <a:endParaRPr lang="en-US" sz="1800" dirty="0"/>
          </a:p>
          <a:p>
            <a:pPr marL="342900" indent="-342900">
              <a:buFont typeface="Arial"/>
              <a:buChar char="•"/>
            </a:pPr>
            <a:r>
              <a:rPr lang="en-US" sz="1800" dirty="0"/>
              <a:t>Develop the construction and quality control process</a:t>
            </a:r>
          </a:p>
          <a:p>
            <a:pPr marL="342900" indent="-342900">
              <a:buFont typeface="Arial"/>
              <a:buChar char="•"/>
            </a:pPr>
            <a:endParaRPr lang="en-US" sz="1800" dirty="0"/>
          </a:p>
          <a:p>
            <a:pPr marL="342900" indent="-342900">
              <a:buFont typeface="Arial"/>
              <a:buChar char="•"/>
            </a:pPr>
            <a:r>
              <a:rPr lang="en-US" sz="1800" dirty="0"/>
              <a:t>Validate the interfaces between the detector elements and identify any revisions needed in the final design</a:t>
            </a:r>
          </a:p>
          <a:p>
            <a:pPr marL="342900" indent="-342900">
              <a:buFont typeface="Arial"/>
              <a:buChar char="•"/>
            </a:pPr>
            <a:endParaRPr lang="en-US" sz="1800" dirty="0"/>
          </a:p>
          <a:p>
            <a:pPr marL="342900" indent="-342900">
              <a:buFont typeface="Arial"/>
              <a:buChar char="•"/>
            </a:pPr>
            <a:r>
              <a:rPr lang="en-US" sz="1800" dirty="0"/>
              <a:t>Validate the detector operation using cosmic rays</a:t>
            </a:r>
          </a:p>
          <a:p>
            <a:pPr marL="342900" indent="-342900">
              <a:buFont typeface="Arial"/>
              <a:buChar char="•"/>
            </a:pPr>
            <a:endParaRPr lang="en-US" sz="1800" dirty="0"/>
          </a:p>
          <a:p>
            <a:pPr marL="342900" indent="-342900">
              <a:buFont typeface="Arial"/>
              <a:buChar char="•"/>
            </a:pPr>
            <a:r>
              <a:rPr lang="en-US" sz="1800" dirty="0"/>
              <a:t>Study the detector response to known charged particles</a:t>
            </a:r>
          </a:p>
          <a:p>
            <a:pPr marL="342900" indent="-342900">
              <a:buFont typeface="Arial"/>
              <a:buChar char="•"/>
            </a:pPr>
            <a:endParaRPr lang="en-US" sz="1800" dirty="0"/>
          </a:p>
          <a:p>
            <a:pPr marL="342900" indent="-342900">
              <a:buFont typeface="Arial"/>
              <a:buChar char="•"/>
            </a:pPr>
            <a:r>
              <a:rPr lang="en-US" sz="1800" dirty="0"/>
              <a:t>Improve event reconstruction and detector response models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551717" y="1572516"/>
            <a:ext cx="31065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By the end of this talk I</a:t>
            </a:r>
          </a:p>
          <a:p>
            <a:r>
              <a:rPr lang="en-US" sz="2400" i="1" dirty="0"/>
              <a:t>h</a:t>
            </a:r>
            <a:r>
              <a:rPr lang="en-US" sz="2400" i="1" dirty="0" smtClean="0"/>
              <a:t>ope that I will have </a:t>
            </a:r>
          </a:p>
          <a:p>
            <a:r>
              <a:rPr lang="en-US" sz="2400" i="1" dirty="0"/>
              <a:t>c</a:t>
            </a:r>
            <a:r>
              <a:rPr lang="en-US" sz="2400" i="1" dirty="0" smtClean="0"/>
              <a:t>onvinced you that we</a:t>
            </a:r>
          </a:p>
          <a:p>
            <a:r>
              <a:rPr lang="en-US" sz="2400" i="1" dirty="0"/>
              <a:t>h</a:t>
            </a:r>
            <a:r>
              <a:rPr lang="en-US" sz="2400" i="1" dirty="0" smtClean="0"/>
              <a:t>ave achieved each of</a:t>
            </a:r>
          </a:p>
          <a:p>
            <a:r>
              <a:rPr lang="en-US" sz="2400" i="1" dirty="0"/>
              <a:t>t</a:t>
            </a:r>
            <a:r>
              <a:rPr lang="en-US" sz="2400" i="1" dirty="0" smtClean="0"/>
              <a:t>hese goals </a:t>
            </a:r>
            <a:endParaRPr lang="en-US" sz="2400" i="1" dirty="0"/>
          </a:p>
        </p:txBody>
      </p:sp>
      <p:sp>
        <p:nvSpPr>
          <p:cNvPr id="3" name="Right Brace 2"/>
          <p:cNvSpPr/>
          <p:nvPr/>
        </p:nvSpPr>
        <p:spPr>
          <a:xfrm>
            <a:off x="4751308" y="884537"/>
            <a:ext cx="464925" cy="323196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Brace 3"/>
          <p:cNvSpPr/>
          <p:nvPr/>
        </p:nvSpPr>
        <p:spPr>
          <a:xfrm>
            <a:off x="5148195" y="4400007"/>
            <a:ext cx="340189" cy="149690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624460" y="4660831"/>
            <a:ext cx="3206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a</a:t>
            </a:r>
            <a:r>
              <a:rPr lang="en-US" sz="2400" i="1" dirty="0" smtClean="0"/>
              <a:t>nd this work is making</a:t>
            </a:r>
          </a:p>
          <a:p>
            <a:r>
              <a:rPr lang="en-US" sz="2400" i="1" dirty="0"/>
              <a:t>g</a:t>
            </a:r>
            <a:r>
              <a:rPr lang="en-US" sz="2400" i="1" dirty="0" smtClean="0"/>
              <a:t>ood progress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2284014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83118"/>
            <a:ext cx="8229600" cy="647102"/>
          </a:xfrm>
        </p:spPr>
        <p:txBody>
          <a:bodyPr/>
          <a:lstStyle/>
          <a:p>
            <a:r>
              <a:rPr lang="en-US" dirty="0" smtClean="0"/>
              <a:t>Operations Phase Observations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1"/>
          </p:nvPr>
        </p:nvSpPr>
        <p:spPr>
          <a:xfrm>
            <a:off x="479429" y="612661"/>
            <a:ext cx="8232771" cy="5847079"/>
          </a:xfrm>
        </p:spPr>
        <p:txBody>
          <a:bodyPr/>
          <a:lstStyle/>
          <a:p>
            <a:r>
              <a:rPr lang="en-US" sz="1400" dirty="0" smtClean="0"/>
              <a:t>Considering the severe schedule pressure, the run went very smoothly!</a:t>
            </a:r>
          </a:p>
          <a:p>
            <a:endParaRPr lang="en-US" sz="1400" dirty="0" smtClean="0"/>
          </a:p>
          <a:p>
            <a:r>
              <a:rPr lang="en-US" sz="1400" b="1" dirty="0" smtClean="0"/>
              <a:t>Credit goes to the </a:t>
            </a:r>
            <a:r>
              <a:rPr lang="en-US" sz="1400" b="1" dirty="0" smtClean="0">
                <a:solidFill>
                  <a:srgbClr val="FF6600"/>
                </a:solidFill>
              </a:rPr>
              <a:t>on-site team</a:t>
            </a:r>
            <a:r>
              <a:rPr lang="en-US" sz="1400" b="1" dirty="0" smtClean="0"/>
              <a:t> lead by Roberto and </a:t>
            </a:r>
            <a:r>
              <a:rPr lang="en-US" sz="1400" b="1" dirty="0" err="1" smtClean="0"/>
              <a:t>Fillipo</a:t>
            </a:r>
            <a:r>
              <a:rPr lang="en-US" sz="1400" b="1" dirty="0" smtClean="0"/>
              <a:t>.</a:t>
            </a:r>
          </a:p>
          <a:p>
            <a:endParaRPr lang="en-US" sz="1400" dirty="0" smtClean="0"/>
          </a:p>
          <a:p>
            <a:r>
              <a:rPr lang="en-US" sz="1400" dirty="0" smtClean="0"/>
              <a:t>Excellent support from CERN for Beam and </a:t>
            </a:r>
            <a:r>
              <a:rPr lang="en-US" sz="1400" dirty="0" err="1" smtClean="0"/>
              <a:t>Cryo</a:t>
            </a:r>
            <a:r>
              <a:rPr lang="en-US" sz="1400" dirty="0" smtClean="0"/>
              <a:t>.</a:t>
            </a:r>
          </a:p>
          <a:p>
            <a:endParaRPr lang="en-US" sz="1400" dirty="0" smtClean="0"/>
          </a:p>
          <a:p>
            <a:r>
              <a:rPr lang="en-US" sz="1400" dirty="0" smtClean="0"/>
              <a:t>The team of on-site experts (DAQ, CE, HV, TPC, PDS, Slow controls, Beam,..) were excellent and always available.</a:t>
            </a:r>
          </a:p>
          <a:p>
            <a:endParaRPr lang="en-US" sz="1400" dirty="0" smtClean="0"/>
          </a:p>
          <a:p>
            <a:r>
              <a:rPr lang="en-US" sz="1400" dirty="0" smtClean="0"/>
              <a:t>The shifters were dependable and learned quickly.</a:t>
            </a:r>
          </a:p>
          <a:p>
            <a:endParaRPr lang="en-US" sz="1400" dirty="0"/>
          </a:p>
          <a:p>
            <a:r>
              <a:rPr lang="en-US" sz="1400" dirty="0" smtClean="0"/>
              <a:t>Control room tools reflect the generation of scientists doing most of the work (SLACK channels used more than e-log</a:t>
            </a:r>
            <a:r>
              <a:rPr lang="is-IS" sz="1400" dirty="0" smtClean="0"/>
              <a:t>…)</a:t>
            </a:r>
            <a:r>
              <a:rPr lang="en-US" sz="1400" dirty="0" smtClean="0"/>
              <a:t> </a:t>
            </a:r>
          </a:p>
          <a:p>
            <a:endParaRPr lang="en-US" sz="1400" dirty="0"/>
          </a:p>
          <a:p>
            <a:r>
              <a:rPr lang="en-US" sz="1400" dirty="0" smtClean="0"/>
              <a:t>Developed an efficient way to deal with the “features” of the drift HV so as to minimize the affect on data taking. </a:t>
            </a:r>
          </a:p>
          <a:p>
            <a:endParaRPr lang="en-US" sz="1400" dirty="0"/>
          </a:p>
          <a:p>
            <a:r>
              <a:rPr lang="en-US" sz="1400" dirty="0" smtClean="0"/>
              <a:t>DQM team (on and off-site) worked round the clock to keep results current.</a:t>
            </a:r>
          </a:p>
          <a:p>
            <a:endParaRPr lang="en-US" sz="1400" dirty="0" smtClean="0"/>
          </a:p>
          <a:p>
            <a:r>
              <a:rPr lang="en-US" sz="1400" dirty="0" smtClean="0"/>
              <a:t>Data processing at both FNAL and CERN made for fast </a:t>
            </a:r>
            <a:r>
              <a:rPr lang="en-US" sz="1400" dirty="0" smtClean="0"/>
              <a:t>turnaround</a:t>
            </a:r>
          </a:p>
          <a:p>
            <a:endParaRPr lang="en-US" sz="1400" dirty="0"/>
          </a:p>
          <a:p>
            <a:r>
              <a:rPr lang="en-US" sz="1400" dirty="0" smtClean="0"/>
              <a:t>Note the DAQ lessons learned posted for this meeting</a:t>
            </a:r>
            <a:endParaRPr lang="en-US" sz="1400" dirty="0" smtClean="0"/>
          </a:p>
          <a:p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For DUNE : On-line monitoring and controls (alarms and limits) need top priority;</a:t>
            </a:r>
          </a:p>
          <a:p>
            <a:r>
              <a:rPr lang="en-US" sz="1400" i="1" dirty="0" smtClean="0">
                <a:solidFill>
                  <a:srgbClr val="FF0000"/>
                </a:solidFill>
              </a:rPr>
              <a:t>Did not have the time to develop these properly for PD-SP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8423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6E6404-C049-AA4A-A00F-F1607715B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24" y="179118"/>
            <a:ext cx="8229600" cy="647102"/>
          </a:xfrm>
        </p:spPr>
        <p:txBody>
          <a:bodyPr/>
          <a:lstStyle/>
          <a:p>
            <a:r>
              <a:rPr lang="en-US" dirty="0" smtClean="0"/>
              <a:t>One Page Run Summary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9B67A162-2E95-2243-838F-E17D0B2E94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4952C969-F606-924F-A9C7-CDBF3B9743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2E359A8A-0E42-2440-8E74-58D81EE0A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Gina Rameika | ProtoDUNE - SP Status</a:t>
            </a:r>
            <a:endParaRPr lang="en-GB" dirty="0"/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8B1B78CA-9771-6244-B765-5CB57A34F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676"/>
            <a:ext cx="9144000" cy="51372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6343" y="6045851"/>
            <a:ext cx="2542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Compiled by Kevin Wood</a:t>
            </a:r>
            <a:endParaRPr lang="en-US" dirty="0"/>
          </a:p>
        </p:txBody>
      </p:sp>
      <p:sp>
        <p:nvSpPr>
          <p:cNvPr id="5" name="Left Brace 4"/>
          <p:cNvSpPr/>
          <p:nvPr/>
        </p:nvSpPr>
        <p:spPr>
          <a:xfrm rot="16200000">
            <a:off x="6053139" y="3471883"/>
            <a:ext cx="320118" cy="4911788"/>
          </a:xfrm>
          <a:prstGeom prst="leftBrac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42090" y="5972378"/>
            <a:ext cx="1707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Physics data run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9100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45860" y="258394"/>
            <a:ext cx="8229600" cy="647102"/>
          </a:xfrm>
        </p:spPr>
        <p:txBody>
          <a:bodyPr/>
          <a:lstStyle/>
          <a:p>
            <a:r>
              <a:rPr lang="en-US" dirty="0" smtClean="0"/>
              <a:t>We have lots of data! </a:t>
            </a:r>
            <a:br>
              <a:rPr lang="en-US" dirty="0" smtClean="0"/>
            </a:br>
            <a:r>
              <a:rPr lang="en-US" dirty="0" smtClean="0"/>
              <a:t>The good, the bad and the ugly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024" y="3267937"/>
            <a:ext cx="3002725" cy="3347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4273"/>
            <a:ext cx="9144000" cy="21970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24379" y="1195132"/>
            <a:ext cx="2520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 </a:t>
            </a:r>
            <a:r>
              <a:rPr lang="en-US" dirty="0" err="1" smtClean="0">
                <a:solidFill>
                  <a:schemeClr val="bg1"/>
                </a:solidFill>
              </a:rPr>
              <a:t>GeV</a:t>
            </a:r>
            <a:r>
              <a:rPr lang="en-US" dirty="0" smtClean="0">
                <a:solidFill>
                  <a:schemeClr val="bg1"/>
                </a:solidFill>
              </a:rPr>
              <a:t> proton interaction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12325" y="5788918"/>
            <a:ext cx="2571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Heinzinger</a:t>
            </a:r>
            <a:r>
              <a:rPr lang="en-US" dirty="0" smtClean="0"/>
              <a:t> related noise?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11418" y="2591206"/>
            <a:ext cx="2947898" cy="46502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49166" y="284096"/>
            <a:ext cx="2582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99.7% of 15,360 channels </a:t>
            </a:r>
          </a:p>
          <a:p>
            <a:r>
              <a:rPr lang="en-US" dirty="0" smtClean="0"/>
              <a:t>working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5362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006E127-4CF4-764A-BE56-58A130093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502" y="897364"/>
            <a:ext cx="5232400" cy="5080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="" xmlns:a16="http://schemas.microsoft.com/office/drawing/2014/main" id="{0A864B8A-F696-5249-966D-449760279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err="1"/>
              <a:t>ProtoDUNE</a:t>
            </a:r>
            <a:r>
              <a:rPr lang="en-US" dirty="0"/>
              <a:t> SP DRA Organization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912E077C-D4FB-D24C-9755-C2EB4A9B6B3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37298" y="1199583"/>
            <a:ext cx="4954550" cy="3362689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DRA </a:t>
            </a:r>
            <a:r>
              <a:rPr lang="en-US" dirty="0"/>
              <a:t>– Detector Reconstruction and Analysis</a:t>
            </a:r>
            <a:endParaRPr lang="en-US" b="1" dirty="0"/>
          </a:p>
          <a:p>
            <a:r>
              <a:rPr lang="en-US" b="1" dirty="0"/>
              <a:t>DRA Level 1 </a:t>
            </a:r>
            <a:r>
              <a:rPr lang="en-US" dirty="0"/>
              <a:t>– overall responsibility on code development and organizing analysis effort</a:t>
            </a:r>
          </a:p>
          <a:p>
            <a:pPr lvl="1"/>
            <a:r>
              <a:rPr lang="en-US" dirty="0"/>
              <a:t>T. Yang (FNAL)</a:t>
            </a:r>
          </a:p>
          <a:p>
            <a:pPr lvl="1"/>
            <a:r>
              <a:rPr lang="en-US" dirty="0"/>
              <a:t>G. Christodoulou (CERN)</a:t>
            </a:r>
          </a:p>
          <a:p>
            <a:r>
              <a:rPr lang="en-US" b="1" dirty="0"/>
              <a:t>DRA Level 2</a:t>
            </a:r>
          </a:p>
          <a:p>
            <a:pPr lvl="1"/>
            <a:r>
              <a:rPr lang="en-US" dirty="0"/>
              <a:t>Reconstruction – L. Whitehead (CERN)</a:t>
            </a:r>
          </a:p>
          <a:p>
            <a:pPr lvl="1"/>
            <a:r>
              <a:rPr lang="en-US" dirty="0"/>
              <a:t>DQM – M. </a:t>
            </a:r>
            <a:r>
              <a:rPr lang="en-US" dirty="0" err="1"/>
              <a:t>Potekhin</a:t>
            </a:r>
            <a:r>
              <a:rPr lang="en-US" dirty="0"/>
              <a:t> (BNL)</a:t>
            </a:r>
          </a:p>
          <a:p>
            <a:pPr lvl="1"/>
            <a:r>
              <a:rPr lang="en-US" dirty="0"/>
              <a:t>Calibration – M. Mooney (CSU)</a:t>
            </a:r>
          </a:p>
          <a:p>
            <a:pPr lvl="1"/>
            <a:r>
              <a:rPr lang="en-US" dirty="0"/>
              <a:t>Analysis – S. </a:t>
            </a:r>
            <a:r>
              <a:rPr lang="en-US" dirty="0" err="1"/>
              <a:t>Bordoni</a:t>
            </a:r>
            <a:r>
              <a:rPr lang="en-US" dirty="0"/>
              <a:t> (CERN)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EF744FD-5C59-8840-AF0A-FEDFDAF323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10/15/18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8CE4055-3842-7C40-B5A0-0CAE201EA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ProtoDUNE-SP: First Look at Data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C4E5BBA-A538-314A-9A65-4C9503F7B2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E96A10D-B2AF-1848-9548-5ADFC0C32568}"/>
              </a:ext>
            </a:extLst>
          </p:cNvPr>
          <p:cNvSpPr/>
          <p:nvPr/>
        </p:nvSpPr>
        <p:spPr>
          <a:xfrm>
            <a:off x="227015" y="4558235"/>
            <a:ext cx="4382208" cy="125375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Weekly meeting on Wednesday 9:30 am </a:t>
            </a:r>
            <a:r>
              <a:rPr lang="en-US" dirty="0" err="1"/>
              <a:t>Fermilab</a:t>
            </a:r>
            <a:r>
              <a:rPr lang="en-US" dirty="0"/>
              <a:t> time, 4:30 pm CERN time</a:t>
            </a:r>
          </a:p>
          <a:p>
            <a:r>
              <a:rPr lang="en-US" dirty="0"/>
              <a:t>Mailing list: </a:t>
            </a:r>
            <a:r>
              <a:rPr lang="en-US" dirty="0" err="1"/>
              <a:t>dune-proto-sp-dra@fnal.gov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688CA3E-762A-894F-82C8-942EE48B918C}"/>
              </a:ext>
            </a:extLst>
          </p:cNvPr>
          <p:cNvSpPr/>
          <p:nvPr/>
        </p:nvSpPr>
        <p:spPr>
          <a:xfrm>
            <a:off x="227015" y="5985684"/>
            <a:ext cx="865433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hlinkClick r:id="rId3"/>
              </a:rPr>
              <a:t>https://web.fnal.gov/collaboration/DUNE/SitePages/ProtoDUNEs%20simulation%20and%20reconstruction%20activities.aspx</a:t>
            </a:r>
            <a:endParaRPr lang="en-US" sz="1300" dirty="0"/>
          </a:p>
        </p:txBody>
      </p:sp>
      <p:sp>
        <p:nvSpPr>
          <p:cNvPr id="13" name="TextBox 12"/>
          <p:cNvSpPr txBox="1"/>
          <p:nvPr/>
        </p:nvSpPr>
        <p:spPr>
          <a:xfrm>
            <a:off x="6327725" y="240872"/>
            <a:ext cx="2698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Tingjun</a:t>
            </a:r>
            <a:r>
              <a:rPr lang="en-US" i="1" dirty="0" smtClean="0"/>
              <a:t> Yang presentation</a:t>
            </a:r>
          </a:p>
          <a:p>
            <a:r>
              <a:rPr lang="en-US" i="1" dirty="0"/>
              <a:t>t</a:t>
            </a:r>
            <a:r>
              <a:rPr lang="en-US" i="1" dirty="0" smtClean="0"/>
              <a:t>o LBNC physics group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575507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="" xmlns:a16="http://schemas.microsoft.com/office/drawing/2014/main" id="{FD2C1D3A-3056-0E40-972A-CE7C3AF47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ProtoDUNE</a:t>
            </a:r>
            <a:r>
              <a:rPr lang="en-US" dirty="0"/>
              <a:t> Analysis Goals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883EFFD0-D58E-D74C-BEDB-212D5123910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4029" y="1207770"/>
            <a:ext cx="8592694" cy="5070302"/>
          </a:xfrm>
        </p:spPr>
        <p:txBody>
          <a:bodyPr/>
          <a:lstStyle/>
          <a:p>
            <a:r>
              <a:rPr lang="en-US" b="1" dirty="0">
                <a:solidFill>
                  <a:srgbClr val="0432FF"/>
                </a:solidFill>
              </a:rPr>
              <a:t>Short-term goals </a:t>
            </a:r>
            <a:r>
              <a:rPr lang="en-US" dirty="0">
                <a:solidFill>
                  <a:srgbClr val="0432FF"/>
                </a:solidFill>
              </a:rPr>
              <a:t>– detector performance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Dead channels, noisy channels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Noise level, signal to noise ratio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Electron lifetime</a:t>
            </a:r>
          </a:p>
          <a:p>
            <a:r>
              <a:rPr lang="en-US" b="1" dirty="0"/>
              <a:t>Medium-term goals </a:t>
            </a:r>
            <a:r>
              <a:rPr lang="en-US" dirty="0"/>
              <a:t>– detector response</a:t>
            </a:r>
          </a:p>
          <a:p>
            <a:pPr lvl="1"/>
            <a:r>
              <a:rPr lang="en-US" dirty="0" err="1"/>
              <a:t>dE</a:t>
            </a:r>
            <a:r>
              <a:rPr lang="en-US" dirty="0"/>
              <a:t>/dx of </a:t>
            </a:r>
            <a:r>
              <a:rPr lang="en-US" dirty="0" err="1"/>
              <a:t>pions</a:t>
            </a:r>
            <a:r>
              <a:rPr lang="en-US" dirty="0"/>
              <a:t>, protons, kaons, electrons</a:t>
            </a:r>
          </a:p>
          <a:p>
            <a:pPr lvl="1"/>
            <a:r>
              <a:rPr lang="en-US" dirty="0"/>
              <a:t>Energy and momentum resolutions</a:t>
            </a:r>
          </a:p>
          <a:p>
            <a:r>
              <a:rPr lang="en-US" b="1" dirty="0"/>
              <a:t>Long-term goals </a:t>
            </a:r>
            <a:r>
              <a:rPr lang="en-US" dirty="0"/>
              <a:t>– cross sections</a:t>
            </a:r>
          </a:p>
          <a:p>
            <a:pPr lvl="1"/>
            <a:r>
              <a:rPr lang="en-US" dirty="0"/>
              <a:t>Inclusive pion cross section</a:t>
            </a:r>
          </a:p>
          <a:p>
            <a:pPr lvl="1"/>
            <a:r>
              <a:rPr lang="en-US" dirty="0"/>
              <a:t>Exclusive channels – charge exchange, etc.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E2FFCB9-CCE8-BE45-AACB-A6D6D881CB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10/15/18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C2B5C82-ED52-2541-AF6B-E9E1657189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10" name="Right Brace 9">
            <a:extLst>
              <a:ext uri="{FF2B5EF4-FFF2-40B4-BE49-F238E27FC236}">
                <a16:creationId xmlns="" xmlns:a16="http://schemas.microsoft.com/office/drawing/2014/main" id="{3BABD0F4-2EAE-9444-A0AF-CCAF69A0B419}"/>
              </a:ext>
            </a:extLst>
          </p:cNvPr>
          <p:cNvSpPr/>
          <p:nvPr/>
        </p:nvSpPr>
        <p:spPr>
          <a:xfrm>
            <a:off x="6157608" y="1381096"/>
            <a:ext cx="321012" cy="295720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A9DD986-C1BF-3549-80B4-C7D16C2FA90D}"/>
              </a:ext>
            </a:extLst>
          </p:cNvPr>
          <p:cNvSpPr/>
          <p:nvPr/>
        </p:nvSpPr>
        <p:spPr>
          <a:xfrm>
            <a:off x="6643991" y="2543551"/>
            <a:ext cx="2237361" cy="6322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Information for DUNE physics TDR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CA6D49B-0FE3-384D-BDFB-F64B8AC056E0}"/>
              </a:ext>
            </a:extLst>
          </p:cNvPr>
          <p:cNvSpPr/>
          <p:nvPr/>
        </p:nvSpPr>
        <p:spPr>
          <a:xfrm>
            <a:off x="6643991" y="4885709"/>
            <a:ext cx="2237361" cy="63229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Physics publications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="" xmlns:a16="http://schemas.microsoft.com/office/drawing/2014/main" id="{4E0516ED-C061-FB46-96F2-0224FB86151F}"/>
              </a:ext>
            </a:extLst>
          </p:cNvPr>
          <p:cNvSpPr/>
          <p:nvPr/>
        </p:nvSpPr>
        <p:spPr>
          <a:xfrm>
            <a:off x="6157608" y="4511631"/>
            <a:ext cx="321012" cy="1380454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ProtoDUNE-SP: First Look at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7345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Weekly progress reported at DRA meeting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453" y="968684"/>
            <a:ext cx="3405853" cy="18941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35" y="946611"/>
            <a:ext cx="2429462" cy="16475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341" y="1751230"/>
            <a:ext cx="2675335" cy="18143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747" y="2618957"/>
            <a:ext cx="1357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ADC gain</a:t>
            </a:r>
          </a:p>
          <a:p>
            <a:r>
              <a:rPr lang="en-US" dirty="0"/>
              <a:t>a</a:t>
            </a:r>
            <a:r>
              <a:rPr lang="en-US" dirty="0" smtClean="0"/>
              <a:t>nd linearity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19481" y="2540073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Sticky codes</a:t>
            </a:r>
            <a:endParaRPr lang="en-US" dirty="0"/>
          </a:p>
        </p:txBody>
      </p:sp>
      <p:pic>
        <p:nvPicPr>
          <p:cNvPr id="19" name="Picture 18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32E641D2-ECDE-410A-BF11-627C56565D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2" b="9630"/>
          <a:stretch/>
        </p:blipFill>
        <p:spPr>
          <a:xfrm>
            <a:off x="2191552" y="4150522"/>
            <a:ext cx="2072193" cy="21773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5547" y="3742273"/>
            <a:ext cx="178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Signal processing</a:t>
            </a:r>
            <a:endParaRPr lang="en-US" dirty="0"/>
          </a:p>
        </p:txBody>
      </p:sp>
      <p:pic>
        <p:nvPicPr>
          <p:cNvPr id="20" name="Picture 19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C1DC3B6C-05E1-41DF-9125-AB094F1116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4" b="8120"/>
          <a:stretch/>
        </p:blipFill>
        <p:spPr>
          <a:xfrm>
            <a:off x="149883" y="4158977"/>
            <a:ext cx="1970630" cy="212869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306950" y="3560830"/>
            <a:ext cx="3659976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On-going studies :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dQ</a:t>
            </a:r>
            <a:r>
              <a:rPr lang="en-US" dirty="0" smtClean="0"/>
              <a:t>/dx, </a:t>
            </a:r>
            <a:r>
              <a:rPr lang="en-US" dirty="0" err="1" smtClean="0"/>
              <a:t>dE</a:t>
            </a:r>
            <a:r>
              <a:rPr lang="en-US" dirty="0" smtClean="0"/>
              <a:t>/dx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Pandora reconstruction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Track </a:t>
            </a:r>
            <a:r>
              <a:rPr lang="en-US" dirty="0" err="1" smtClean="0"/>
              <a:t>stiching</a:t>
            </a:r>
            <a:r>
              <a:rPr lang="en-US" dirty="0" smtClean="0"/>
              <a:t> across CPA and APA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Sticky code mitigation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Signal to noise ratio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Beam particle id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Saturation and ledge effects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Signal processing </a:t>
            </a:r>
          </a:p>
          <a:p>
            <a:pPr marL="285750" indent="-285750">
              <a:buFont typeface="Arial"/>
              <a:buChar char="•"/>
            </a:pPr>
            <a:r>
              <a:rPr lang="is-IS" dirty="0" smtClean="0"/>
              <a:t>…..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861304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84AA54-C4C7-8A45-BD20-DE9EF04C8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Pandora 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63AC5F-776C-AF44-BF4E-93820D68136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4029" y="5418306"/>
            <a:ext cx="8232771" cy="859765"/>
          </a:xfrm>
        </p:spPr>
        <p:txBody>
          <a:bodyPr/>
          <a:lstStyle/>
          <a:p>
            <a:r>
              <a:rPr lang="en-US" dirty="0"/>
              <a:t>Pandora pattern recognition algorithms are being optimized for data. Preliminary results look good.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58A7154-707E-6548-B16C-9E53C8FF90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10/15/18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4FF5204-E199-ED41-BF66-87CC9FEDC3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ProtoDUNE-SP: First Look at Data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16EA66-3B2E-E54A-B61D-3B53B5999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052E8E6-0E8F-BC43-9FC7-410E37A5D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314" y="1011676"/>
            <a:ext cx="6775788" cy="423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660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04724" y="158126"/>
            <a:ext cx="8229600" cy="647102"/>
          </a:xfrm>
        </p:spPr>
        <p:txBody>
          <a:bodyPr/>
          <a:lstStyle/>
          <a:p>
            <a:r>
              <a:rPr lang="en-US" dirty="0" smtClean="0"/>
              <a:t>PD-SP 2019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1"/>
          </p:nvPr>
        </p:nvSpPr>
        <p:spPr>
          <a:xfrm>
            <a:off x="380562" y="589005"/>
            <a:ext cx="8232771" cy="5840902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Organization being </a:t>
            </a:r>
            <a:r>
              <a:rPr lang="en-US" sz="2000" dirty="0" smtClean="0"/>
              <a:t>formulated : on on-site team + Consortia based teams</a:t>
            </a:r>
            <a:endParaRPr lang="en-US" sz="2000" dirty="0" smtClean="0"/>
          </a:p>
          <a:p>
            <a:pPr lvl="3" indent="0">
              <a:buNone/>
            </a:pPr>
            <a:endParaRPr lang="en-US" sz="14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Procedure for requesting directed studies being developed </a:t>
            </a:r>
            <a:r>
              <a:rPr lang="en-US" sz="2000" dirty="0" smtClean="0"/>
              <a:t>[</a:t>
            </a:r>
            <a:r>
              <a:rPr lang="en-US" sz="2000" dirty="0" smtClean="0"/>
              <a:t>Development in progress]</a:t>
            </a:r>
          </a:p>
          <a:p>
            <a:pPr marL="617220" lvl="2" indent="-342900"/>
            <a:r>
              <a:rPr lang="en-US" sz="1600" dirty="0" smtClean="0"/>
              <a:t>Several meetings to discuss specific tasks plus procedures have taken place</a:t>
            </a:r>
          </a:p>
          <a:p>
            <a:pPr marL="617220" lvl="2" indent="-342900"/>
            <a:endParaRPr lang="en-US" sz="16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Task force(s) for High Voltage and Purity</a:t>
            </a:r>
          </a:p>
          <a:p>
            <a:pPr marL="617220" lvl="2" indent="-342900"/>
            <a:r>
              <a:rPr lang="en-US" sz="1600" dirty="0" smtClean="0"/>
              <a:t>Longer term studies to address questions of HV “features”, monitoring, control </a:t>
            </a:r>
          </a:p>
          <a:p>
            <a:pPr marL="617220" lvl="2" indent="-342900"/>
            <a:r>
              <a:rPr lang="en-US" sz="1600" dirty="0" smtClean="0"/>
              <a:t>Studies to address purity plateau, purity measurements (monitors and tracks), affects of space charge </a:t>
            </a:r>
            <a:endParaRPr lang="en-US" sz="16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2019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b="1" dirty="0" smtClean="0">
                <a:solidFill>
                  <a:srgbClr val="FF0000"/>
                </a:solidFill>
              </a:rPr>
              <a:t>complete PD-SP detector </a:t>
            </a:r>
            <a:r>
              <a:rPr lang="en-US" dirty="0" smtClean="0"/>
              <a:t>was installed and operated, including </a:t>
            </a:r>
            <a:r>
              <a:rPr lang="en-US" b="1" dirty="0" smtClean="0">
                <a:solidFill>
                  <a:srgbClr val="FF0000"/>
                </a:solidFill>
              </a:rPr>
              <a:t>test beam exposure </a:t>
            </a:r>
            <a:r>
              <a:rPr lang="en-US" dirty="0" smtClean="0"/>
              <a:t>with data taken at 0.3, 0.5, 1, 2, 3, 6 and 7 </a:t>
            </a:r>
            <a:r>
              <a:rPr lang="en-US" dirty="0" err="1" smtClean="0"/>
              <a:t>GeV</a:t>
            </a:r>
            <a:r>
              <a:rPr lang="en-US" dirty="0" smtClean="0"/>
              <a:t>/c beam momentum.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Electron lifetime </a:t>
            </a:r>
            <a:r>
              <a:rPr lang="en-US" dirty="0" smtClean="0"/>
              <a:t>is &gt; 6 </a:t>
            </a:r>
            <a:r>
              <a:rPr lang="en-US" dirty="0" err="1" smtClean="0"/>
              <a:t>ms.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The majority of data was recorded with Drift High Voltage, operating in a current limiting mode,  at  the </a:t>
            </a:r>
            <a:r>
              <a:rPr lang="en-US" b="1" dirty="0" smtClean="0">
                <a:solidFill>
                  <a:srgbClr val="FF0000"/>
                </a:solidFill>
              </a:rPr>
              <a:t>goal voltage of 180kV.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DAQ operated reliably at  typical triggered </a:t>
            </a:r>
            <a:r>
              <a:rPr lang="en-US" b="1" dirty="0" smtClean="0">
                <a:solidFill>
                  <a:srgbClr val="FF0000"/>
                </a:solidFill>
              </a:rPr>
              <a:t>data rates of 10 – 20 </a:t>
            </a:r>
            <a:r>
              <a:rPr lang="en-US" b="1" dirty="0" err="1" smtClean="0">
                <a:solidFill>
                  <a:srgbClr val="FF0000"/>
                </a:solidFill>
              </a:rPr>
              <a:t>hz</a:t>
            </a:r>
            <a:r>
              <a:rPr lang="en-US" b="1" dirty="0" smtClean="0">
                <a:solidFill>
                  <a:srgbClr val="FF0000"/>
                </a:solidFill>
              </a:rPr>
              <a:t>. 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Electronics noise levels are at a level of </a:t>
            </a:r>
            <a:r>
              <a:rPr lang="en-US" b="1" dirty="0" smtClean="0">
                <a:solidFill>
                  <a:srgbClr val="FF0000"/>
                </a:solidFill>
              </a:rPr>
              <a:t>500 – 600 </a:t>
            </a:r>
            <a:r>
              <a:rPr lang="en-US" b="1" dirty="0" err="1" smtClean="0">
                <a:solidFill>
                  <a:srgbClr val="FF0000"/>
                </a:solidFill>
              </a:rPr>
              <a:t>enc</a:t>
            </a:r>
            <a:r>
              <a:rPr lang="en-US" dirty="0" smtClean="0"/>
              <a:t>, within design goals.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Cosmic and beam events have been </a:t>
            </a:r>
            <a:r>
              <a:rPr lang="en-US" b="1" dirty="0" smtClean="0">
                <a:solidFill>
                  <a:srgbClr val="FF0000"/>
                </a:solidFill>
              </a:rPr>
              <a:t>reconstructed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Plans for operation in 2019 are under development.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3397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15219" y="2635246"/>
            <a:ext cx="8229600" cy="647102"/>
          </a:xfrm>
        </p:spPr>
        <p:txBody>
          <a:bodyPr/>
          <a:lstStyle/>
          <a:p>
            <a:pPr algn="ctr"/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80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Specifications and Goals for DUNE Far Detector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 smtClean="0"/>
              <a:t>High Voltage : Spec = &gt;250 V/cm; Goal = 500V/cm (180 kV)</a:t>
            </a:r>
          </a:p>
          <a:p>
            <a:pPr lvl="1"/>
            <a:r>
              <a:rPr lang="en-US" dirty="0" smtClean="0"/>
              <a:t>Spec met by PD-SP</a:t>
            </a:r>
          </a:p>
          <a:p>
            <a:endParaRPr lang="en-US" dirty="0"/>
          </a:p>
          <a:p>
            <a:r>
              <a:rPr lang="en-US" dirty="0" smtClean="0"/>
              <a:t>Electron Lifetime : Spec &gt; 3ms; Goal = 10 </a:t>
            </a:r>
            <a:r>
              <a:rPr lang="en-US" dirty="0" err="1" smtClean="0"/>
              <a:t>ms</a:t>
            </a:r>
            <a:endParaRPr lang="en-US" dirty="0" smtClean="0"/>
          </a:p>
          <a:p>
            <a:pPr lvl="1"/>
            <a:r>
              <a:rPr lang="en-US" dirty="0" smtClean="0"/>
              <a:t>Spec met by PD-SP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Electronic noise : Spec &lt; 1000 </a:t>
            </a:r>
            <a:r>
              <a:rPr lang="en-US" dirty="0" err="1" smtClean="0"/>
              <a:t>enc</a:t>
            </a:r>
            <a:r>
              <a:rPr lang="en-US" dirty="0" smtClean="0"/>
              <a:t>; Goal = ALARA</a:t>
            </a:r>
          </a:p>
          <a:p>
            <a:pPr lvl="1"/>
            <a:r>
              <a:rPr lang="en-US" dirty="0" smtClean="0"/>
              <a:t>Spec met by PD-SP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Long term studies being planned to understand limitations on meeting goals for long term operation of DUNE detector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2861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780B6704-5DDE-FC4A-88ED-6815BA2FA493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2"/>
          <a:stretch>
            <a:fillRect/>
          </a:stretch>
        </p:blipFill>
        <p:spPr>
          <a:xfrm>
            <a:off x="276328" y="777629"/>
            <a:ext cx="7810754" cy="3064755"/>
          </a:xfr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3FC4F8-A330-0E4F-9C71-24004DA5C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1DCC24C-D162-4449-B6A8-7F674FE2E9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CCC88528-689D-9A44-ACCF-A8758B0429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F3EF8826-AAA0-6944-ABE0-45BB0841E2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Gina Rameika | ProtoDUNE - SP Status</a:t>
            </a:r>
            <a:endParaRPr lang="en-GB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="" xmlns:a16="http://schemas.microsoft.com/office/drawing/2014/main" id="{B491F634-C329-FD48-B8CB-AFD0D954FA1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22540" y="3936800"/>
            <a:ext cx="8334374" cy="2221230"/>
          </a:xfrm>
        </p:spPr>
        <p:txBody>
          <a:bodyPr>
            <a:noAutofit/>
          </a:bodyPr>
          <a:lstStyle/>
          <a:p>
            <a:r>
              <a:rPr lang="en-US" sz="1600" dirty="0" smtClean="0"/>
              <a:t>Started </a:t>
            </a:r>
            <a:r>
              <a:rPr lang="en-US" sz="1600" dirty="0"/>
              <a:t>to see the beam faintly on Oct. 3. The beam run started in earnest on Oct 11, around the time we achieved 3ms </a:t>
            </a:r>
            <a:r>
              <a:rPr lang="en-US" sz="1600" dirty="0" smtClean="0"/>
              <a:t>argon</a:t>
            </a:r>
          </a:p>
          <a:p>
            <a:endParaRPr lang="en-US" sz="1600" dirty="0"/>
          </a:p>
          <a:p>
            <a:r>
              <a:rPr lang="en-US" sz="1600" dirty="0"/>
              <a:t>Recirculation pumps turned off for ~22 hours on October 29</a:t>
            </a:r>
            <a:r>
              <a:rPr lang="en-US" sz="1600" baseline="30000" dirty="0"/>
              <a:t>th</a:t>
            </a:r>
            <a:r>
              <a:rPr lang="en-US" sz="1600" dirty="0"/>
              <a:t> at 13:30 due to a drastic change in atmospheric pressure that affected the controls in an unforeseen way</a:t>
            </a:r>
          </a:p>
          <a:p>
            <a:pPr lvl="1"/>
            <a:r>
              <a:rPr lang="en-US" sz="1600" dirty="0"/>
              <a:t>Purity monitor software also went offline for a few days around this time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2287968" y="3264340"/>
            <a:ext cx="1416861" cy="7557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3368980" y="3337814"/>
            <a:ext cx="1899643" cy="6927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5856358" y="2088758"/>
            <a:ext cx="146934" cy="26660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1100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BBCFE6A-5004-124C-AF2A-30D06D2DD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54C787CB-FD88-FF49-A8ED-72D13DF17ED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684D1C8F-2FF2-DF41-8ABE-DA3240E98B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Gina Rameika | ProtoDUNE - SP Status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55234A74-C799-5F48-8213-305064B34FE7}"/>
              </a:ext>
            </a:extLst>
          </p:cNvPr>
          <p:cNvGrpSpPr/>
          <p:nvPr/>
        </p:nvGrpSpPr>
        <p:grpSpPr>
          <a:xfrm>
            <a:off x="0" y="825500"/>
            <a:ext cx="9144000" cy="5562600"/>
            <a:chOff x="605367" y="1951150"/>
            <a:chExt cx="10977033" cy="4297428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E809C42A-4F4C-F74F-8CAD-A34613397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5367" y="1951150"/>
              <a:ext cx="10977033" cy="429742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86A9A621-B620-CB4D-9C69-E90B1CB11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8485" y="2034540"/>
              <a:ext cx="5772150" cy="2791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29728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chemeClr val="tx1"/>
                </a:solidFill>
              </a:rPr>
              <a:t>1</a:t>
            </a:r>
            <a:r>
              <a:rPr lang="en-US" sz="1600" dirty="0">
                <a:solidFill>
                  <a:schemeClr val="tx1"/>
                </a:solidFill>
              </a:rPr>
              <a:t>)  front-end saturation</a:t>
            </a:r>
          </a:p>
          <a:p>
            <a:r>
              <a:rPr lang="en-US" sz="1600" dirty="0">
                <a:solidFill>
                  <a:schemeClr val="tx1"/>
                </a:solidFill>
              </a:rPr>
              <a:t>2)  font-end ledge effect  (different from saturation)</a:t>
            </a:r>
          </a:p>
          <a:p>
            <a:r>
              <a:rPr lang="en-US" sz="1600" dirty="0">
                <a:solidFill>
                  <a:schemeClr val="tx1"/>
                </a:solidFill>
              </a:rPr>
              <a:t>3)  AC-coupling -&gt; undershoot on the pedestal </a:t>
            </a:r>
          </a:p>
          <a:p>
            <a:r>
              <a:rPr lang="en-US" sz="1600" dirty="0">
                <a:solidFill>
                  <a:schemeClr val="tx1"/>
                </a:solidFill>
              </a:rPr>
              <a:t>4)  sticky codes out of the ADCs</a:t>
            </a:r>
          </a:p>
          <a:p>
            <a:r>
              <a:rPr lang="en-US" sz="1600" dirty="0">
                <a:solidFill>
                  <a:schemeClr val="tx1"/>
                </a:solidFill>
              </a:rPr>
              <a:t>5)  FEMB 302's loss of timing signals and mitigation</a:t>
            </a:r>
          </a:p>
          <a:p>
            <a:r>
              <a:rPr lang="en-US" sz="1600" dirty="0">
                <a:solidFill>
                  <a:schemeClr val="tx1"/>
                </a:solidFill>
              </a:rPr>
              <a:t>6)  FEMB 110's ASIC with delayed signals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dead, disconnected, noisy, and otherwise problematic channels</a:t>
            </a:r>
          </a:p>
          <a:p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en-US" sz="1600" dirty="0">
                <a:solidFill>
                  <a:schemeClr val="tx1"/>
                </a:solidFill>
              </a:rPr>
              <a:t>Some noises we've seen:  </a:t>
            </a:r>
          </a:p>
          <a:p>
            <a:r>
              <a:rPr lang="en-US" sz="1600" dirty="0">
                <a:solidFill>
                  <a:schemeClr val="tx1"/>
                </a:solidFill>
              </a:rPr>
              <a:t>1) HV-related on beam-left APA's</a:t>
            </a:r>
          </a:p>
          <a:p>
            <a:r>
              <a:rPr lang="en-US" sz="1600" dirty="0">
                <a:solidFill>
                  <a:schemeClr val="tx1"/>
                </a:solidFill>
              </a:rPr>
              <a:t>2) very low-frequency noise in the induction planes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And distortions seen in the data: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electron diverters grounded via a resistance instead of energized</a:t>
            </a:r>
          </a:p>
          <a:p>
            <a:r>
              <a:rPr lang="en-US" sz="1600" dirty="0">
                <a:solidFill>
                  <a:schemeClr val="tx1"/>
                </a:solidFill>
              </a:rPr>
              <a:t>space charge</a:t>
            </a:r>
          </a:p>
          <a:p>
            <a:r>
              <a:rPr lang="en-US" sz="1600" dirty="0">
                <a:solidFill>
                  <a:schemeClr val="tx1"/>
                </a:solidFill>
              </a:rPr>
              <a:t>field cage </a:t>
            </a:r>
            <a:r>
              <a:rPr lang="en-US" sz="1600" dirty="0" err="1">
                <a:solidFill>
                  <a:schemeClr val="tx1"/>
                </a:solidFill>
              </a:rPr>
              <a:t>nonuniformities</a:t>
            </a:r>
            <a:endParaRPr lang="en-US" sz="16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515382"/>
          </a:xfrm>
        </p:spPr>
        <p:txBody>
          <a:bodyPr/>
          <a:lstStyle/>
          <a:p>
            <a:r>
              <a:rPr lang="en-US" dirty="0" smtClean="0"/>
              <a:t>Performance : TPC Electronics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6810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  <p:pic>
        <p:nvPicPr>
          <p:cNvPr id="7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340" y="670180"/>
            <a:ext cx="6614025" cy="515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851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Full Scale Trial Assembly at Ash River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  <p:pic>
        <p:nvPicPr>
          <p:cNvPr id="7" name="image16.jpg" descr="IMG_9630.JP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470400" y="2184399"/>
            <a:ext cx="4381500" cy="4048969"/>
          </a:xfrm>
          <a:prstGeom prst="rect">
            <a:avLst/>
          </a:prstGeom>
          <a:ln/>
        </p:spPr>
      </p:pic>
      <p:pic>
        <p:nvPicPr>
          <p:cNvPr id="8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598" y="925768"/>
            <a:ext cx="4234656" cy="54801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98125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8300" y="653018"/>
            <a:ext cx="8229600" cy="647102"/>
          </a:xfrm>
        </p:spPr>
        <p:txBody>
          <a:bodyPr/>
          <a:lstStyle/>
          <a:p>
            <a:r>
              <a:rPr lang="en-US" dirty="0" smtClean="0"/>
              <a:t>35ton HV test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9073" r="19073"/>
          <a:stretch>
            <a:fillRect/>
          </a:stretch>
        </p:blipFill>
        <p:spPr>
          <a:xfrm>
            <a:off x="457200" y="1784350"/>
            <a:ext cx="8229600" cy="48466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2743200"/>
            <a:ext cx="32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Operate in current-limiting mode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16322"/>
          <a:stretch/>
        </p:blipFill>
        <p:spPr>
          <a:xfrm>
            <a:off x="5588000" y="431800"/>
            <a:ext cx="2921000" cy="32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334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ttachment.png"/>
          <p:cNvPicPr>
            <a:picLocks noGrp="1" noChangeAspect="1"/>
          </p:cNvPicPr>
          <p:nvPr>
            <p:ph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5" r="21515"/>
          <a:stretch>
            <a:fillRect/>
          </a:stretch>
        </p:blipFill>
        <p:spPr/>
      </p:pic>
      <p:pic>
        <p:nvPicPr>
          <p:cNvPr id="8" name="Content Placeholder 7" descr="attachment.png"/>
          <p:cNvPicPr>
            <a:picLocks noGrp="1" noChangeAspect="1"/>
          </p:cNvPicPr>
          <p:nvPr>
            <p:ph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6" r="21726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Drift field @ 100V/cm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5850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Sticky Code Mitigation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107840" y="1562574"/>
            <a:ext cx="5422791" cy="19102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Sticky code - the 6 LSBs in ADC ASIC was found to be “sticky” around 000000 (0x00) or 111111 (0x3F).</a:t>
            </a:r>
          </a:p>
          <a:p>
            <a:r>
              <a:rPr lang="en-US" dirty="0"/>
              <a:t>Can be mitigated through linear interpolation.</a:t>
            </a:r>
          </a:p>
          <a:p>
            <a:r>
              <a:rPr lang="en-US" dirty="0"/>
              <a:t>A new method is developed to interpolate through FT.</a:t>
            </a:r>
          </a:p>
          <a:p>
            <a:r>
              <a:rPr lang="en-US" dirty="0"/>
              <a:t>The current focus is on noise mitigation and deconvolution.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10/15/18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9" y="3600935"/>
            <a:ext cx="9013371" cy="26831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631" y="1244779"/>
            <a:ext cx="3405853" cy="1894117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ProtoDUNE-SP: First Look at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2769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ADC gain and linearity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4541171" y="4223547"/>
            <a:ext cx="3899448" cy="198947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Using </a:t>
            </a:r>
            <a:r>
              <a:rPr lang="en-US" dirty="0" err="1"/>
              <a:t>pulser</a:t>
            </a:r>
            <a:r>
              <a:rPr lang="en-US" dirty="0"/>
              <a:t> data to measure ADC gain and linearity.</a:t>
            </a:r>
          </a:p>
          <a:p>
            <a:r>
              <a:rPr lang="en-US" dirty="0"/>
              <a:t>Analysis of a recent </a:t>
            </a:r>
            <a:r>
              <a:rPr lang="en-US" dirty="0" err="1"/>
              <a:t>pulser</a:t>
            </a:r>
            <a:r>
              <a:rPr lang="en-US" dirty="0"/>
              <a:t> run 4565.</a:t>
            </a:r>
          </a:p>
          <a:p>
            <a:r>
              <a:rPr lang="en-US" dirty="0"/>
              <a:t>Gain variation is ~5% over all channels.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10/15/18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70" y="1314451"/>
            <a:ext cx="3889373" cy="26376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88" y="1427935"/>
            <a:ext cx="3722031" cy="25241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43" y="4008774"/>
            <a:ext cx="3346253" cy="2269298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ProtoDUNE-SP: First Look at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6482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="" xmlns:a16="http://schemas.microsoft.com/office/drawing/2014/main" id="{7604740D-ED55-824D-9ED7-62FFE30AA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6" y="315181"/>
            <a:ext cx="8229600" cy="647102"/>
          </a:xfrm>
        </p:spPr>
        <p:txBody>
          <a:bodyPr>
            <a:noAutofit/>
          </a:bodyPr>
          <a:lstStyle/>
          <a:p>
            <a:r>
              <a:rPr lang="en-US" sz="3200" dirty="0"/>
              <a:t>Space Charge Simulation with </a:t>
            </a:r>
            <a:r>
              <a:rPr lang="en-US" sz="3200" dirty="0" err="1"/>
              <a:t>LAr</a:t>
            </a:r>
            <a:r>
              <a:rPr lang="en-US" sz="3200" dirty="0"/>
              <a:t> Flow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6D2F1527-0470-BD46-934D-22E55F40A2E4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7575" y="1119014"/>
            <a:ext cx="5155660" cy="1945359"/>
          </a:xfrm>
        </p:spPr>
        <p:txBody>
          <a:bodyPr>
            <a:normAutofit fontScale="92500"/>
          </a:bodyPr>
          <a:lstStyle/>
          <a:p>
            <a:r>
              <a:rPr lang="en-US" dirty="0"/>
              <a:t>We now simulate SCE using the space charge density map with </a:t>
            </a:r>
            <a:r>
              <a:rPr lang="en-US" dirty="0" err="1"/>
              <a:t>LAr</a:t>
            </a:r>
            <a:r>
              <a:rPr lang="en-US" dirty="0"/>
              <a:t> flow -</a:t>
            </a:r>
            <a:r>
              <a:rPr lang="en-US" b="1" dirty="0"/>
              <a:t> first study of </a:t>
            </a:r>
            <a:r>
              <a:rPr lang="en-US" b="1" dirty="0" err="1"/>
              <a:t>LAr</a:t>
            </a:r>
            <a:r>
              <a:rPr lang="en-US" b="1" dirty="0"/>
              <a:t> flow on SCE </a:t>
            </a:r>
          </a:p>
          <a:p>
            <a:r>
              <a:rPr lang="en-US" dirty="0"/>
              <a:t>Very different distributions in the two drift volumes</a:t>
            </a:r>
          </a:p>
          <a:p>
            <a:r>
              <a:rPr lang="en-US" dirty="0"/>
              <a:t>Essential to have </a:t>
            </a:r>
            <a:r>
              <a:rPr lang="en-US" b="1" dirty="0"/>
              <a:t>data-driven calibration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77B48D2-9200-3841-8820-69DB59F3FA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10/15/18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AA95F73-25FA-9243-B053-252B11CF44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ProtoDUNE-SP: First Look at Data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14FFE0C-B457-E84B-B746-B133F58631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pic>
        <p:nvPicPr>
          <p:cNvPr id="10" name="Content Placeholder 6">
            <a:extLst>
              <a:ext uri="{FF2B5EF4-FFF2-40B4-BE49-F238E27FC236}">
                <a16:creationId xmlns="" xmlns:a16="http://schemas.microsoft.com/office/drawing/2014/main" id="{26917C21-9364-9A44-B22A-508C4947E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415" y="1035526"/>
            <a:ext cx="3258678" cy="2436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16EAC6A-A3BB-3E4C-AF61-93D5EBC49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75" y="3448077"/>
            <a:ext cx="8683626" cy="26445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E381DA9-E15A-F04A-BF1E-55C7905E8D08}"/>
              </a:ext>
            </a:extLst>
          </p:cNvPr>
          <p:cNvSpPr txBox="1"/>
          <p:nvPr/>
        </p:nvSpPr>
        <p:spPr>
          <a:xfrm>
            <a:off x="3260671" y="3137616"/>
            <a:ext cx="233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Spatial distortion maps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05770E1-3C7F-224C-93D2-693F1CD3C261}"/>
              </a:ext>
            </a:extLst>
          </p:cNvPr>
          <p:cNvSpPr/>
          <p:nvPr/>
        </p:nvSpPr>
        <p:spPr>
          <a:xfrm>
            <a:off x="1819073" y="3467533"/>
            <a:ext cx="428017" cy="170612"/>
          </a:xfrm>
          <a:prstGeom prst="rect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02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challenge was schedule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  <p:grpSp>
        <p:nvGrpSpPr>
          <p:cNvPr id="10" name="Group"/>
          <p:cNvGrpSpPr/>
          <p:nvPr/>
        </p:nvGrpSpPr>
        <p:grpSpPr>
          <a:xfrm>
            <a:off x="77353" y="1028104"/>
            <a:ext cx="9066647" cy="5030852"/>
            <a:chOff x="0" y="0"/>
            <a:chExt cx="9066646" cy="5030850"/>
          </a:xfrm>
        </p:grpSpPr>
        <p:pic>
          <p:nvPicPr>
            <p:cNvPr id="11" name="Screen Shot 2016-01-08 at 5.32.24 PM.png" descr="Screen Shot 2016-01-08 at 5.32.24 P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448769" cy="19251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" name="Arrow"/>
            <p:cNvSpPr/>
            <p:nvPr/>
          </p:nvSpPr>
          <p:spPr>
            <a:xfrm>
              <a:off x="8300401" y="3806448"/>
              <a:ext cx="766246" cy="631030"/>
            </a:xfrm>
            <a:prstGeom prst="rightArrow">
              <a:avLst>
                <a:gd name="adj1" fmla="val 32000"/>
                <a:gd name="adj2" fmla="val 68145"/>
              </a:avLst>
            </a:prstGeom>
            <a:solidFill>
              <a:schemeClr val="accent2">
                <a:lumOff val="44000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13" name="CERN Accelerator…"/>
            <p:cNvSpPr txBox="1"/>
            <p:nvPr/>
          </p:nvSpPr>
          <p:spPr>
            <a:xfrm>
              <a:off x="7630852" y="4010897"/>
              <a:ext cx="1279731" cy="10199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300"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CERN Accelerator </a:t>
              </a:r>
            </a:p>
            <a:p>
              <a:pPr>
                <a:defRPr sz="1300"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Long Shutdown</a:t>
              </a:r>
            </a:p>
          </p:txBody>
        </p:sp>
        <p:sp>
          <p:nvSpPr>
            <p:cNvPr id="14" name="Line"/>
            <p:cNvSpPr/>
            <p:nvPr/>
          </p:nvSpPr>
          <p:spPr>
            <a:xfrm flipV="1">
              <a:off x="8270717" y="184009"/>
              <a:ext cx="1" cy="4044318"/>
            </a:xfrm>
            <a:prstGeom prst="line">
              <a:avLst/>
            </a:prstGeom>
            <a:noFill/>
            <a:ln w="25400" cap="flat">
              <a:solidFill>
                <a:srgbClr val="DA6C4F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46100" y="3175000"/>
            <a:ext cx="7303377" cy="2923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PD-SP was proposed to the  SPSC in June 2015 (SPSC-P-351)</a:t>
            </a:r>
          </a:p>
          <a:p>
            <a:r>
              <a:rPr lang="en-US" dirty="0" smtClean="0"/>
              <a:t>An MOU between CERN and FNAL, outlining responsibilities,</a:t>
            </a:r>
          </a:p>
          <a:p>
            <a:r>
              <a:rPr lang="en-US" dirty="0"/>
              <a:t>w</a:t>
            </a:r>
            <a:r>
              <a:rPr lang="en-US" dirty="0" smtClean="0"/>
              <a:t>as signed in December 2015.</a:t>
            </a:r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i="1" dirty="0" smtClean="0"/>
              <a:t>original schedule </a:t>
            </a:r>
            <a:r>
              <a:rPr lang="en-US" dirty="0" smtClean="0"/>
              <a:t>called for the detector to be ready for filling</a:t>
            </a:r>
          </a:p>
          <a:p>
            <a:r>
              <a:rPr lang="en-US" dirty="0"/>
              <a:t>i</a:t>
            </a:r>
            <a:r>
              <a:rPr lang="en-US" dirty="0" smtClean="0"/>
              <a:t>n Summer of 2018 and operation with test beam in Fall of 2018,</a:t>
            </a:r>
          </a:p>
          <a:p>
            <a:r>
              <a:rPr lang="en-US" dirty="0"/>
              <a:t>t</a:t>
            </a:r>
            <a:r>
              <a:rPr lang="en-US" dirty="0" smtClean="0"/>
              <a:t>est beam running to end with the start of the LS2. </a:t>
            </a:r>
          </a:p>
          <a:p>
            <a:endParaRPr lang="en-US" dirty="0"/>
          </a:p>
          <a:p>
            <a:r>
              <a:rPr lang="en-US" sz="2000" b="1" dirty="0" smtClean="0">
                <a:solidFill>
                  <a:srgbClr val="FF0000"/>
                </a:solidFill>
              </a:rPr>
              <a:t>Filling took place between August 8 and September 13, 2018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Last beam triggers were recorded on the morning of November 12. 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1214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="" xmlns:a16="http://schemas.microsoft.com/office/drawing/2014/main" id="{A6270A01-A2BE-144D-93A0-621F48A63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6" y="93186"/>
            <a:ext cx="8229600" cy="647102"/>
          </a:xfrm>
        </p:spPr>
        <p:txBody>
          <a:bodyPr/>
          <a:lstStyle/>
          <a:p>
            <a:r>
              <a:rPr lang="en-US" dirty="0"/>
              <a:t>Detector Calibration with Muons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55EDE8CD-8104-734F-93D0-E13EBA7601D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54026" y="953357"/>
            <a:ext cx="4526533" cy="5105482"/>
          </a:xfrm>
        </p:spPr>
        <p:txBody>
          <a:bodyPr>
            <a:normAutofit fontScale="92500"/>
          </a:bodyPr>
          <a:lstStyle/>
          <a:p>
            <a:r>
              <a:rPr lang="en-US" dirty="0"/>
              <a:t>Similar procedure developed by </a:t>
            </a:r>
            <a:r>
              <a:rPr lang="en-US" dirty="0" err="1"/>
              <a:t>MicroBooNE</a:t>
            </a:r>
            <a:r>
              <a:rPr lang="en-US" dirty="0"/>
              <a:t>: MicroBooNE-NOTE-1048-PUB (2018). </a:t>
            </a:r>
          </a:p>
          <a:p>
            <a:r>
              <a:rPr lang="en-US" dirty="0"/>
              <a:t>Tools are developed using MC.</a:t>
            </a:r>
          </a:p>
          <a:p>
            <a:r>
              <a:rPr lang="en-US" b="1" dirty="0" err="1"/>
              <a:t>dQ</a:t>
            </a:r>
            <a:r>
              <a:rPr lang="en-US" b="1" dirty="0"/>
              <a:t>/dx calibration </a:t>
            </a:r>
            <a:r>
              <a:rPr lang="en-US" dirty="0"/>
              <a:t>using through-going muons</a:t>
            </a:r>
          </a:p>
          <a:p>
            <a:pPr lvl="1"/>
            <a:r>
              <a:rPr lang="en-US" dirty="0"/>
              <a:t>Remove </a:t>
            </a:r>
            <a:r>
              <a:rPr lang="en-US" b="1" dirty="0"/>
              <a:t>spatial</a:t>
            </a:r>
            <a:r>
              <a:rPr lang="en-US" dirty="0"/>
              <a:t> and </a:t>
            </a:r>
            <a:r>
              <a:rPr lang="en-US" b="1" dirty="0"/>
              <a:t>temporal</a:t>
            </a:r>
            <a:r>
              <a:rPr lang="en-US" dirty="0"/>
              <a:t> variations in detector response</a:t>
            </a:r>
          </a:p>
          <a:p>
            <a:pPr lvl="1"/>
            <a:r>
              <a:rPr lang="en-US" dirty="0"/>
              <a:t>Calibration constants are being uploaded to database by Jon Paley</a:t>
            </a:r>
          </a:p>
          <a:p>
            <a:r>
              <a:rPr lang="en-US" b="1" dirty="0" err="1"/>
              <a:t>dE</a:t>
            </a:r>
            <a:r>
              <a:rPr lang="en-US" b="1" dirty="0"/>
              <a:t>/dx calibration </a:t>
            </a:r>
            <a:r>
              <a:rPr lang="en-US" dirty="0"/>
              <a:t>using stopping muons</a:t>
            </a:r>
          </a:p>
          <a:p>
            <a:pPr lvl="1"/>
            <a:r>
              <a:rPr lang="en-US" dirty="0"/>
              <a:t>Determine absolute energy scale using muon stopping power</a:t>
            </a:r>
          </a:p>
          <a:p>
            <a:pPr lvl="1"/>
            <a:r>
              <a:rPr lang="en-US" dirty="0"/>
              <a:t>More details in DRA meeting next week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EB5B753-34F0-7A41-8C3B-0AC61A45C4D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10/15/18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E22DFF1-C000-7B40-A8DE-DD2E1A2E59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ProtoDUNE-SP: First Look at Data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7BA05EC-7907-6B48-B933-C498F5B921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261CCBE-3379-FC47-A6A1-84FB04B12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626" y="1251484"/>
            <a:ext cx="3302000" cy="2578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4A8592E-1B55-1B49-AA16-3FF8604BE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08771" y="3365706"/>
            <a:ext cx="2057529" cy="38375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AA10593-B2AB-084C-A5F9-5FC54E2CD507}"/>
              </a:ext>
            </a:extLst>
          </p:cNvPr>
          <p:cNvSpPr txBox="1"/>
          <p:nvPr/>
        </p:nvSpPr>
        <p:spPr>
          <a:xfrm>
            <a:off x="6227096" y="953357"/>
            <a:ext cx="1832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432FF"/>
                </a:solidFill>
              </a:rPr>
              <a:t>dQ</a:t>
            </a:r>
            <a:r>
              <a:rPr lang="en-US" dirty="0">
                <a:solidFill>
                  <a:srgbClr val="0432FF"/>
                </a:solidFill>
              </a:rPr>
              <a:t>/dx calibration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64AB647-06D8-2E49-A940-0011FB07B14A}"/>
              </a:ext>
            </a:extLst>
          </p:cNvPr>
          <p:cNvSpPr txBox="1"/>
          <p:nvPr/>
        </p:nvSpPr>
        <p:spPr>
          <a:xfrm>
            <a:off x="6227096" y="3881214"/>
            <a:ext cx="177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432FF"/>
                </a:solidFill>
              </a:rPr>
              <a:t>dE</a:t>
            </a:r>
            <a:r>
              <a:rPr lang="en-US" dirty="0">
                <a:solidFill>
                  <a:srgbClr val="0432FF"/>
                </a:solidFill>
              </a:rPr>
              <a:t>/dx calibration</a:t>
            </a:r>
          </a:p>
        </p:txBody>
      </p:sp>
    </p:spTree>
    <p:extLst>
      <p:ext uri="{BB962C8B-B14F-4D97-AF65-F5344CB8AC3E}">
        <p14:creationId xmlns:p14="http://schemas.microsoft.com/office/powerpoint/2010/main" val="6256758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29B92C-4143-1D49-8712-8C78C3CE2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760" y="217977"/>
            <a:ext cx="8229600" cy="647102"/>
          </a:xfrm>
        </p:spPr>
        <p:txBody>
          <a:bodyPr/>
          <a:lstStyle/>
          <a:p>
            <a:r>
              <a:rPr lang="en-US" dirty="0" smtClean="0"/>
              <a:t>Trigger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DA850A3-8E1D-CA42-93A2-6F0B77C6087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9042" y="1021006"/>
            <a:ext cx="3962084" cy="4934756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5600" dirty="0"/>
              <a:t>The Central Trigger Board (CTB) drives the ProtoDUNE-SP detector readout by issuing global triggers</a:t>
            </a:r>
          </a:p>
          <a:p>
            <a:r>
              <a:rPr lang="en-US" sz="5600" dirty="0"/>
              <a:t>The trigger decision is derived from logical combinations of the following inputs:</a:t>
            </a:r>
          </a:p>
          <a:p>
            <a:pPr lvl="1"/>
            <a:r>
              <a:rPr lang="en-US" sz="4800" b="1" dirty="0">
                <a:solidFill>
                  <a:srgbClr val="0070C0"/>
                </a:solidFill>
              </a:rPr>
              <a:t>Beam Instrumentation</a:t>
            </a:r>
            <a:r>
              <a:rPr lang="en-US" sz="4800" dirty="0"/>
              <a:t> (e.g. Cherenkov counters for PID, scintillator planes for position and momentum measurement)</a:t>
            </a:r>
          </a:p>
          <a:p>
            <a:pPr lvl="1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Cosmic Ray Tagger</a:t>
            </a:r>
            <a:r>
              <a:rPr lang="en-US" sz="4800" dirty="0"/>
              <a:t> (Upstream and Downstream planes to detect crossing muons/beam halo particles)</a:t>
            </a:r>
          </a:p>
          <a:p>
            <a:pPr lvl="1"/>
            <a:r>
              <a:rPr lang="en-US" sz="4800" dirty="0">
                <a:solidFill>
                  <a:srgbClr val="C00000"/>
                </a:solidFill>
              </a:rPr>
              <a:t>Photon Detection System</a:t>
            </a:r>
            <a:r>
              <a:rPr lang="en-US" sz="4800" dirty="0"/>
              <a:t> (Light bars and ARAPUCAs for light readout inside the cryostat)</a:t>
            </a:r>
          </a:p>
          <a:p>
            <a:r>
              <a:rPr lang="en-US" sz="5600" dirty="0"/>
              <a:t>The trigger logic is configurable at run time and can be used to:</a:t>
            </a:r>
          </a:p>
          <a:p>
            <a:pPr lvl="1"/>
            <a:r>
              <a:rPr lang="en-US" sz="4800" dirty="0"/>
              <a:t>Veto/Select e</a:t>
            </a:r>
            <a:r>
              <a:rPr lang="en-US" sz="4800" baseline="30000" dirty="0"/>
              <a:t>+</a:t>
            </a:r>
            <a:r>
              <a:rPr lang="en-US" sz="4800" dirty="0"/>
              <a:t>/e</a:t>
            </a:r>
            <a:r>
              <a:rPr lang="en-US" sz="4800" baseline="30000" dirty="0"/>
              <a:t>-</a:t>
            </a:r>
            <a:endParaRPr lang="en-US" sz="4800" dirty="0"/>
          </a:p>
          <a:p>
            <a:pPr lvl="1"/>
            <a:r>
              <a:rPr lang="en-US" sz="4800" dirty="0"/>
              <a:t>Trigger on proton/</a:t>
            </a:r>
            <a:r>
              <a:rPr lang="el-GR" sz="4800" dirty="0"/>
              <a:t>π-</a:t>
            </a:r>
            <a:r>
              <a:rPr lang="en-US" sz="4800" dirty="0"/>
              <a:t>like events</a:t>
            </a:r>
          </a:p>
          <a:p>
            <a:pPr lvl="1"/>
            <a:r>
              <a:rPr lang="en-US" sz="4800" dirty="0"/>
              <a:t>Trigger on crossing muons outside of the beam spill</a:t>
            </a:r>
          </a:p>
          <a:p>
            <a:r>
              <a:rPr lang="en-US" sz="5600" dirty="0"/>
              <a:t>In the absence of beam, the trigger is typically driven by the CRT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DBB2087-DEA6-DE47-B3C5-F3A5D567B5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C26903A-0CAE-F042-9E29-4F76B401EA04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AF7E47F-4A8C-6544-A8F9-B1FACAEB9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204" y="1049160"/>
            <a:ext cx="4746691" cy="267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33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APA Journey – build, ship, prep, test, install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  <p:pic>
        <p:nvPicPr>
          <p:cNvPr id="8" name="Picture Placehold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735" r="-47735"/>
          <a:stretch>
            <a:fillRect/>
          </a:stretch>
        </p:blipFill>
        <p:spPr>
          <a:xfrm>
            <a:off x="-495300" y="3488266"/>
            <a:ext cx="4344312" cy="2963334"/>
          </a:xfrm>
          <a:prstGeom prst="rect">
            <a:avLst/>
          </a:prstGeom>
        </p:spPr>
      </p:pic>
      <p:pic>
        <p:nvPicPr>
          <p:cNvPr id="9" name="Picture 8" descr="IMG_367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63849" y="3862921"/>
            <a:ext cx="2895603" cy="21717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897" y="1000554"/>
            <a:ext cx="3026304" cy="2184400"/>
          </a:xfrm>
          <a:prstGeom prst="rect">
            <a:avLst/>
          </a:prstGeom>
        </p:spPr>
      </p:pic>
      <p:pic>
        <p:nvPicPr>
          <p:cNvPr id="12" name="image1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21244" y="1993900"/>
            <a:ext cx="3143356" cy="3479800"/>
          </a:xfrm>
          <a:prstGeom prst="rect">
            <a:avLst/>
          </a:prstGeom>
          <a:ln/>
        </p:spPr>
      </p:pic>
      <p:sp>
        <p:nvSpPr>
          <p:cNvPr id="13" name="TextBox 12"/>
          <p:cNvSpPr txBox="1"/>
          <p:nvPr/>
        </p:nvSpPr>
        <p:spPr>
          <a:xfrm>
            <a:off x="6267077" y="1072675"/>
            <a:ext cx="105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 2017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429500" y="557530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January 2018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025900" y="3111500"/>
            <a:ext cx="1470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October 2017</a:t>
            </a:r>
            <a:endParaRPr lang="en-US" dirty="0"/>
          </a:p>
        </p:txBody>
      </p:sp>
      <p:pic>
        <p:nvPicPr>
          <p:cNvPr id="2" name="Picture 1" descr="20170419_17525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30" y="1054640"/>
            <a:ext cx="2748115" cy="206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26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PAs_4_LBNC_Oct17.pdf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0" b="6840"/>
          <a:stretch>
            <a:fillRect/>
          </a:stretch>
        </p:blipFill>
        <p:spPr>
          <a:xfrm>
            <a:off x="0" y="368300"/>
            <a:ext cx="9144000" cy="6099175"/>
          </a:xfrm>
        </p:spPr>
      </p:pic>
      <p:sp>
        <p:nvSpPr>
          <p:cNvPr id="6" name="TextBox 5"/>
          <p:cNvSpPr txBox="1"/>
          <p:nvPr/>
        </p:nvSpPr>
        <p:spPr>
          <a:xfrm>
            <a:off x="4114800" y="5092700"/>
            <a:ext cx="484128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APA Progress Tracking Table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d</a:t>
            </a:r>
            <a:r>
              <a:rPr lang="en-US" sz="2400" b="1" dirty="0" smtClean="0">
                <a:solidFill>
                  <a:srgbClr val="FF0000"/>
                </a:solidFill>
              </a:rPr>
              <a:t>eveloped for LBNC at October 2017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m</a:t>
            </a:r>
            <a:r>
              <a:rPr lang="en-US" sz="2400" b="1" dirty="0" smtClean="0">
                <a:solidFill>
                  <a:srgbClr val="FF0000"/>
                </a:solidFill>
              </a:rPr>
              <a:t>eeting at SURF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Gina Rameika | ProtoDUNE - SP Status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6373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Sequence_0118_V2.pdf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" b="2805"/>
          <a:stretch>
            <a:fillRect/>
          </a:stretch>
        </p:blipFill>
        <p:spPr>
          <a:xfrm>
            <a:off x="1130300" y="1473200"/>
            <a:ext cx="6497428" cy="4333875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Helvetica"/>
                <a:cs typeface="Helvetica"/>
              </a:rPr>
              <a:t>Dec 7, 2018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Gina Rameika | </a:t>
            </a:r>
            <a:r>
              <a:rPr lang="en-US" dirty="0" err="1" smtClean="0"/>
              <a:t>ProtoDUNE</a:t>
            </a:r>
            <a:r>
              <a:rPr lang="en-US" dirty="0" smtClean="0"/>
              <a:t> - SP Status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7800" y="177800"/>
            <a:ext cx="47756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from January 2018 collaboration meeting;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We knew we would have 4 APAs</a:t>
            </a:r>
          </a:p>
          <a:p>
            <a:r>
              <a:rPr lang="en-US" dirty="0" smtClean="0"/>
              <a:t>But we thought we would be lucky to get 5 APAs</a:t>
            </a:r>
          </a:p>
          <a:p>
            <a:r>
              <a:rPr lang="en-US" dirty="0" smtClean="0"/>
              <a:t>installed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104900" y="1460500"/>
            <a:ext cx="6515100" cy="43434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943600" y="2184400"/>
            <a:ext cx="15754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Backup plan to </a:t>
            </a:r>
          </a:p>
          <a:p>
            <a:r>
              <a:rPr lang="en-US" dirty="0"/>
              <a:t>i</a:t>
            </a:r>
            <a:r>
              <a:rPr lang="en-US" dirty="0" smtClean="0"/>
              <a:t>nstall  blank </a:t>
            </a:r>
          </a:p>
          <a:p>
            <a:r>
              <a:rPr lang="en-US" dirty="0" smtClean="0"/>
              <a:t>frames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26512"/>
      </p:ext>
    </p:extLst>
  </p:cSld>
  <p:clrMapOvr>
    <a:masterClrMapping/>
  </p:clrMapOvr>
</p:sld>
</file>

<file path=ppt/theme/theme1.xml><?xml version="1.0" encoding="utf-8"?>
<a:theme xmlns:a="http://schemas.openxmlformats.org/drawingml/2006/main" name="Dune Template_050615">
  <a:themeElements>
    <a:clrScheme name="DUNE 1">
      <a:dk1>
        <a:srgbClr val="BC5F2B"/>
      </a:dk1>
      <a:lt1>
        <a:srgbClr val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49040</TotalTime>
  <Words>3549</Words>
  <Application>Microsoft Macintosh PowerPoint</Application>
  <PresentationFormat>On-screen Show (4:3)</PresentationFormat>
  <Paragraphs>633</Paragraphs>
  <Slides>61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Dune Template_050615</vt:lpstr>
      <vt:lpstr>LBNF Content-Footer Theme</vt:lpstr>
      <vt:lpstr>ProtoDUNE-SP Status </vt:lpstr>
      <vt:lpstr>Topics</vt:lpstr>
      <vt:lpstr>High Level Goals of ProtoDUNE-SP</vt:lpstr>
      <vt:lpstr>High Level Goals of ProtoDUNE-SP</vt:lpstr>
      <vt:lpstr>Specifications and Goals for DUNE Far Detector</vt:lpstr>
      <vt:lpstr>Main challenge was schedule</vt:lpstr>
      <vt:lpstr>APA Journey – build, ship, prep, test, install</vt:lpstr>
      <vt:lpstr>PowerPoint Presentation</vt:lpstr>
      <vt:lpstr>PowerPoint Presentation</vt:lpstr>
      <vt:lpstr>Planning for APA 5 &amp; 6</vt:lpstr>
      <vt:lpstr>PowerPoint Presentation</vt:lpstr>
      <vt:lpstr>Cold Box testing of Front-end Electronics</vt:lpstr>
      <vt:lpstr>PowerPoint Presentation</vt:lpstr>
      <vt:lpstr>PowerPoint Presentation</vt:lpstr>
      <vt:lpstr>PowerPoint Presentation</vt:lpstr>
      <vt:lpstr>ProtoDUNE Instrumentation</vt:lpstr>
      <vt:lpstr>PowerPoint Presentation</vt:lpstr>
      <vt:lpstr>Lessons Learned (Construction/Installation Phase)</vt:lpstr>
      <vt:lpstr>PowerPoint Presentation</vt:lpstr>
      <vt:lpstr>PowerPoint Presentation</vt:lpstr>
      <vt:lpstr>PowerPoint Presentation</vt:lpstr>
      <vt:lpstr>Photon detector trigger rate tracked the filling as well</vt:lpstr>
      <vt:lpstr>PowerPoint Presentation</vt:lpstr>
      <vt:lpstr>ProtoDUNE Test Beam</vt:lpstr>
      <vt:lpstr>Run_5770_Event_777 – 6GeV</vt:lpstr>
      <vt:lpstr>Beam Data</vt:lpstr>
      <vt:lpstr>High Voltage Startup (September 13 – 20)</vt:lpstr>
      <vt:lpstr>PowerPoint Presentation</vt:lpstr>
      <vt:lpstr>PowerPoint Presentation</vt:lpstr>
      <vt:lpstr>PowerPoint Presentation</vt:lpstr>
      <vt:lpstr>PowerPoint Presentation</vt:lpstr>
      <vt:lpstr>Some Events</vt:lpstr>
      <vt:lpstr>Beam Data with operational TPC</vt:lpstr>
      <vt:lpstr>Beam Data Accumulation</vt:lpstr>
      <vt:lpstr>Purity monitors</vt:lpstr>
      <vt:lpstr>After the fact detective work by S. Pordes</vt:lpstr>
      <vt:lpstr>High Voltage</vt:lpstr>
      <vt:lpstr>High Voltage</vt:lpstr>
      <vt:lpstr>PowerPoint Presentation</vt:lpstr>
      <vt:lpstr>Operations Phase Observations</vt:lpstr>
      <vt:lpstr>One Page Run Summary</vt:lpstr>
      <vt:lpstr>We have lots of data!  The good, the bad and the ugly…</vt:lpstr>
      <vt:lpstr>The ProtoDUNE SP DRA Organization</vt:lpstr>
      <vt:lpstr>ProtoDUNE Analysis Goals</vt:lpstr>
      <vt:lpstr>Weekly progress reported at DRA meeting</vt:lpstr>
      <vt:lpstr>Pandora Reconstruction</vt:lpstr>
      <vt:lpstr>PD-SP 2019</vt:lpstr>
      <vt:lpstr>Conclusions</vt:lpstr>
      <vt:lpstr>Backup slides</vt:lpstr>
      <vt:lpstr>Purity</vt:lpstr>
      <vt:lpstr>PowerPoint Presentation</vt:lpstr>
      <vt:lpstr>Performance : TPC Electronics</vt:lpstr>
      <vt:lpstr>PowerPoint Presentation</vt:lpstr>
      <vt:lpstr>Full Scale Trial Assembly at Ash River</vt:lpstr>
      <vt:lpstr>35ton HV test</vt:lpstr>
      <vt:lpstr>Drift field @ 100V/cm</vt:lpstr>
      <vt:lpstr>Sticky Code Mitigation</vt:lpstr>
      <vt:lpstr>ADC gain and linearity</vt:lpstr>
      <vt:lpstr>Space Charge Simulation with LAr Flow</vt:lpstr>
      <vt:lpstr>Detector Calibration with Muons</vt:lpstr>
      <vt:lpstr>Trigger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Regina Rameika</cp:lastModifiedBy>
  <cp:revision>1067</cp:revision>
  <cp:lastPrinted>2018-12-06T19:09:11Z</cp:lastPrinted>
  <dcterms:created xsi:type="dcterms:W3CDTF">2015-04-30T14:29:22Z</dcterms:created>
  <dcterms:modified xsi:type="dcterms:W3CDTF">2018-12-07T09:17:11Z</dcterms:modified>
</cp:coreProperties>
</file>