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8" r:id="rId2"/>
    <p:sldMasterId id="2147483910" r:id="rId3"/>
    <p:sldMasterId id="2147483912" r:id="rId4"/>
    <p:sldMasterId id="2147483926" r:id="rId5"/>
    <p:sldMasterId id="2147483980" r:id="rId6"/>
    <p:sldMasterId id="2147483993" r:id="rId7"/>
    <p:sldMasterId id="2147484006" r:id="rId8"/>
    <p:sldMasterId id="2147484016" r:id="rId9"/>
  </p:sldMasterIdLst>
  <p:notesMasterIdLst>
    <p:notesMasterId r:id="rId47"/>
  </p:notesMasterIdLst>
  <p:sldIdLst>
    <p:sldId id="668" r:id="rId10"/>
    <p:sldId id="1062" r:id="rId11"/>
    <p:sldId id="1063" r:id="rId12"/>
    <p:sldId id="1116" r:id="rId13"/>
    <p:sldId id="1117" r:id="rId14"/>
    <p:sldId id="1118" r:id="rId15"/>
    <p:sldId id="1119" r:id="rId16"/>
    <p:sldId id="1114" r:id="rId17"/>
    <p:sldId id="1113" r:id="rId18"/>
    <p:sldId id="1094" r:id="rId19"/>
    <p:sldId id="1131" r:id="rId20"/>
    <p:sldId id="1032" r:id="rId21"/>
    <p:sldId id="1109" r:id="rId22"/>
    <p:sldId id="1079" r:id="rId23"/>
    <p:sldId id="1112" r:id="rId24"/>
    <p:sldId id="1091" r:id="rId25"/>
    <p:sldId id="1095" r:id="rId26"/>
    <p:sldId id="1092" r:id="rId27"/>
    <p:sldId id="1120" r:id="rId28"/>
    <p:sldId id="1121" r:id="rId29"/>
    <p:sldId id="1096" r:id="rId30"/>
    <p:sldId id="1125" r:id="rId31"/>
    <p:sldId id="1127" r:id="rId32"/>
    <p:sldId id="1129" r:id="rId33"/>
    <p:sldId id="1099" r:id="rId34"/>
    <p:sldId id="1122" r:id="rId35"/>
    <p:sldId id="1123" r:id="rId36"/>
    <p:sldId id="1061" r:id="rId37"/>
    <p:sldId id="1137" r:id="rId38"/>
    <p:sldId id="1132" r:id="rId39"/>
    <p:sldId id="1136" r:id="rId40"/>
    <p:sldId id="1133" r:id="rId41"/>
    <p:sldId id="1134" r:id="rId42"/>
    <p:sldId id="1135" r:id="rId43"/>
    <p:sldId id="1130" r:id="rId44"/>
    <p:sldId id="1128" r:id="rId45"/>
    <p:sldId id="1101" r:id="rId46"/>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CC"/>
    <a:srgbClr val="430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94624" autoAdjust="0"/>
  </p:normalViewPr>
  <p:slideViewPr>
    <p:cSldViewPr>
      <p:cViewPr varScale="1">
        <p:scale>
          <a:sx n="84" d="100"/>
          <a:sy n="84" d="100"/>
        </p:scale>
        <p:origin x="1397"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58"/>
    </p:cViewPr>
  </p:sorterViewPr>
  <p:notesViewPr>
    <p:cSldViewPr>
      <p:cViewPr varScale="1">
        <p:scale>
          <a:sx n="58" d="100"/>
          <a:sy n="58" d="100"/>
        </p:scale>
        <p:origin x="-2052"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36DA45E-D0DF-4844-A677-50A97EDA7D6B}" type="datetimeFigureOut">
              <a:rPr lang="en-US" smtClean="0"/>
              <a:t>12/6/2018</a:t>
            </a:fld>
            <a:endParaRPr lang="en-US"/>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8CF13CB-7F00-4EDC-80F0-4A19D6B271DD}" type="slidenum">
              <a:rPr lang="en-US" smtClean="0"/>
              <a:t>‹N°›</a:t>
            </a:fld>
            <a:endParaRPr lang="en-US"/>
          </a:p>
        </p:txBody>
      </p:sp>
    </p:spTree>
    <p:extLst>
      <p:ext uri="{BB962C8B-B14F-4D97-AF65-F5344CB8AC3E}">
        <p14:creationId xmlns:p14="http://schemas.microsoft.com/office/powerpoint/2010/main" val="17740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8CF13CB-7F00-4EDC-80F0-4A19D6B271DD}" type="slidenum">
              <a:rPr lang="en-US" smtClean="0"/>
              <a:t>16</a:t>
            </a:fld>
            <a:endParaRPr lang="en-US"/>
          </a:p>
        </p:txBody>
      </p:sp>
    </p:spTree>
    <p:extLst>
      <p:ext uri="{BB962C8B-B14F-4D97-AF65-F5344CB8AC3E}">
        <p14:creationId xmlns:p14="http://schemas.microsoft.com/office/powerpoint/2010/main" val="261568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84263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245392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58442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159412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888980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317849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3" name="Footer Placeholder 4"/>
          <p:cNvSpPr>
            <a:spLocks noGrp="1"/>
          </p:cNvSpPr>
          <p:nvPr>
            <p:ph type="ftr" sz="quarter" idx="3"/>
          </p:nvPr>
        </p:nvSpPr>
        <p:spPr>
          <a:xfrm>
            <a:off x="1877785" y="6606624"/>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GB"/>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‹N°›</a:t>
            </a:fld>
            <a:endParaRPr lang="en-US" dirty="0"/>
          </a:p>
        </p:txBody>
      </p:sp>
    </p:spTree>
    <p:extLst>
      <p:ext uri="{BB962C8B-B14F-4D97-AF65-F5344CB8AC3E}">
        <p14:creationId xmlns:p14="http://schemas.microsoft.com/office/powerpoint/2010/main" val="418984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‹N°›</a:t>
            </a:fld>
            <a:endParaRPr lang="en-US">
              <a:solidFill>
                <a:srgbClr val="FFFFFF"/>
              </a:solidFill>
            </a:endParaRPr>
          </a:p>
        </p:txBody>
      </p:sp>
    </p:spTree>
    <p:extLst>
      <p:ext uri="{BB962C8B-B14F-4D97-AF65-F5344CB8AC3E}">
        <p14:creationId xmlns:p14="http://schemas.microsoft.com/office/powerpoint/2010/main" val="31545131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374165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26334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341377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062409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3316344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4248985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290389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844682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3416660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3428947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16449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2330564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875288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‹N°›</a:t>
            </a:fld>
            <a:endParaRPr lang="fr-BE"/>
          </a:p>
        </p:txBody>
      </p:sp>
    </p:spTree>
    <p:extLst>
      <p:ext uri="{BB962C8B-B14F-4D97-AF65-F5344CB8AC3E}">
        <p14:creationId xmlns:p14="http://schemas.microsoft.com/office/powerpoint/2010/main" val="263222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3274066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43862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26470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32047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57047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76441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9577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8842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04389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33896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9236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8254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83398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05696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7919536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37983" y="6500812"/>
            <a:ext cx="394339" cy="29738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075687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5847592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4702797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91145921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3214419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9264160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912070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3913821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901347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6536017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5249083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1760241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with Logos">
    <p:spTree>
      <p:nvGrpSpPr>
        <p:cNvPr id="1" name=""/>
        <p:cNvGrpSpPr/>
        <p:nvPr/>
      </p:nvGrpSpPr>
      <p:grpSpPr>
        <a:xfrm>
          <a:off x="0" y="0"/>
          <a:ext cx="0" cy="0"/>
          <a:chOff x="0" y="0"/>
          <a:chExt cx="0" cy="0"/>
        </a:xfrm>
      </p:grpSpPr>
      <p:sp>
        <p:nvSpPr>
          <p:cNvPr id="14" name="Straight Connector 6"/>
          <p:cNvSpPr/>
          <p:nvPr/>
        </p:nvSpPr>
        <p:spPr>
          <a:xfrm>
            <a:off x="457200" y="5760720"/>
            <a:ext cx="8229600" cy="1"/>
          </a:xfrm>
          <a:prstGeom prst="line">
            <a:avLst/>
          </a:prstGeom>
          <a:ln w="25400">
            <a:solidFill>
              <a:srgbClr val="E95125"/>
            </a:solidFill>
          </a:ln>
        </p:spPr>
        <p:txBody>
          <a:bodyPr lIns="45719" rIns="45719"/>
          <a:lstStyle/>
          <a:p>
            <a:endParaRPr/>
          </a:p>
        </p:txBody>
      </p:sp>
      <p:sp>
        <p:nvSpPr>
          <p:cNvPr id="15" name="Straight Connector 7"/>
          <p:cNvSpPr/>
          <p:nvPr/>
        </p:nvSpPr>
        <p:spPr>
          <a:xfrm>
            <a:off x="457200" y="472239"/>
            <a:ext cx="8229600" cy="1"/>
          </a:xfrm>
          <a:prstGeom prst="line">
            <a:avLst/>
          </a:prstGeom>
          <a:ln w="25400">
            <a:solidFill>
              <a:srgbClr val="E95125"/>
            </a:solidFill>
          </a:ln>
        </p:spPr>
        <p:txBody>
          <a:bodyPr lIns="45719" rIns="45719"/>
          <a:lstStyle/>
          <a:p>
            <a:endParaRPr/>
          </a:p>
        </p:txBody>
      </p:sp>
      <p:pic>
        <p:nvPicPr>
          <p:cNvPr id="16" name="Picture 5" descr="Picture 5"/>
          <p:cNvPicPr>
            <a:picLocks noChangeAspect="1"/>
          </p:cNvPicPr>
          <p:nvPr/>
        </p:nvPicPr>
        <p:blipFill>
          <a:blip r:embed="rId2">
            <a:extLst/>
          </a:blip>
          <a:stretch>
            <a:fillRect/>
          </a:stretch>
        </p:blipFill>
        <p:spPr>
          <a:xfrm>
            <a:off x="7323081" y="5953373"/>
            <a:ext cx="1370068" cy="578036"/>
          </a:xfrm>
          <a:prstGeom prst="rect">
            <a:avLst/>
          </a:prstGeom>
          <a:ln w="12700">
            <a:miter lim="400000"/>
          </a:ln>
        </p:spPr>
      </p:pic>
      <p:grpSp>
        <p:nvGrpSpPr>
          <p:cNvPr id="19" name="Group 2"/>
          <p:cNvGrpSpPr/>
          <p:nvPr/>
        </p:nvGrpSpPr>
        <p:grpSpPr>
          <a:xfrm>
            <a:off x="5095044" y="240226"/>
            <a:ext cx="3598106" cy="199543"/>
            <a:chOff x="0" y="0"/>
            <a:chExt cx="3598105" cy="199542"/>
          </a:xfrm>
        </p:grpSpPr>
        <p:pic>
          <p:nvPicPr>
            <p:cNvPr id="17" name="Picture 8" descr="Picture 8"/>
            <p:cNvPicPr>
              <a:picLocks noChangeAspect="1"/>
            </p:cNvPicPr>
            <p:nvPr/>
          </p:nvPicPr>
          <p:blipFill>
            <a:blip r:embed="rId3">
              <a:extLst/>
            </a:blip>
            <a:stretch>
              <a:fillRect/>
            </a:stretch>
          </p:blipFill>
          <p:spPr>
            <a:xfrm>
              <a:off x="0" y="10061"/>
              <a:ext cx="1690007" cy="189482"/>
            </a:xfrm>
            <a:prstGeom prst="rect">
              <a:avLst/>
            </a:prstGeom>
            <a:ln w="12700" cap="flat">
              <a:noFill/>
              <a:miter lim="400000"/>
            </a:ln>
            <a:effectLst/>
          </p:spPr>
        </p:pic>
        <p:pic>
          <p:nvPicPr>
            <p:cNvPr id="18" name="Picture 9" descr="Picture 9"/>
            <p:cNvPicPr>
              <a:picLocks noChangeAspect="1"/>
            </p:cNvPicPr>
            <p:nvPr/>
          </p:nvPicPr>
          <p:blipFill>
            <a:blip r:embed="rId4">
              <a:extLst/>
            </a:blip>
            <a:stretch>
              <a:fillRect/>
            </a:stretch>
          </p:blipFill>
          <p:spPr>
            <a:xfrm>
              <a:off x="1711248" y="-1"/>
              <a:ext cx="1886858" cy="189482"/>
            </a:xfrm>
            <a:prstGeom prst="rect">
              <a:avLst/>
            </a:prstGeom>
            <a:ln w="12700" cap="flat">
              <a:noFill/>
              <a:miter lim="400000"/>
            </a:ln>
            <a:effectLst/>
          </p:spPr>
        </p:pic>
      </p:grpSp>
      <p:sp>
        <p:nvSpPr>
          <p:cNvPr id="20" name="Title Text"/>
          <p:cNvSpPr txBox="1">
            <a:spLocks noGrp="1"/>
          </p:cNvSpPr>
          <p:nvPr>
            <p:ph type="title"/>
          </p:nvPr>
        </p:nvSpPr>
        <p:spPr>
          <a:xfrm>
            <a:off x="457200" y="1230415"/>
            <a:ext cx="8218489" cy="1143001"/>
          </a:xfrm>
          <a:prstGeom prst="rect">
            <a:avLst/>
          </a:prstGeom>
        </p:spPr>
        <p:txBody>
          <a:bodyPr anchor="b"/>
          <a:lstStyle>
            <a:lvl1pPr>
              <a:defRPr sz="3200"/>
            </a:lvl1pPr>
          </a:lstStyle>
          <a:p>
            <a:r>
              <a:t>Title Text</a:t>
            </a:r>
          </a:p>
        </p:txBody>
      </p:sp>
      <p:sp>
        <p:nvSpPr>
          <p:cNvPr id="21" name="Body Level One…"/>
          <p:cNvSpPr txBox="1">
            <a:spLocks noGrp="1"/>
          </p:cNvSpPr>
          <p:nvPr>
            <p:ph type="body" sz="half" idx="1"/>
          </p:nvPr>
        </p:nvSpPr>
        <p:spPr>
          <a:xfrm>
            <a:off x="454025" y="2696827"/>
            <a:ext cx="8221664" cy="1721070"/>
          </a:xfrm>
          <a:prstGeom prst="rect">
            <a:avLst/>
          </a:prstGeom>
        </p:spPr>
        <p:txBody>
          <a:bodyPr/>
          <a:lstStyle>
            <a:lvl1pPr marL="0" indent="0">
              <a:spcBef>
                <a:spcPts val="500"/>
              </a:spcBef>
              <a:buSzTx/>
              <a:buFontTx/>
              <a:buNone/>
              <a:defRPr>
                <a:solidFill>
                  <a:srgbClr val="E95125"/>
                </a:solidFill>
              </a:defRPr>
            </a:lvl1pPr>
            <a:lvl2pPr marL="0" indent="0">
              <a:spcBef>
                <a:spcPts val="500"/>
              </a:spcBef>
              <a:buSzTx/>
              <a:buFontTx/>
              <a:buNone/>
              <a:defRPr>
                <a:solidFill>
                  <a:srgbClr val="E95125"/>
                </a:solidFill>
              </a:defRPr>
            </a:lvl2pPr>
            <a:lvl3pPr marL="0" indent="0">
              <a:spcBef>
                <a:spcPts val="500"/>
              </a:spcBef>
              <a:buSzTx/>
              <a:buFontTx/>
              <a:buNone/>
              <a:defRPr>
                <a:solidFill>
                  <a:srgbClr val="E95125"/>
                </a:solidFill>
              </a:defRPr>
            </a:lvl3pPr>
            <a:lvl4pPr marL="0" indent="0">
              <a:spcBef>
                <a:spcPts val="500"/>
              </a:spcBef>
              <a:buSzTx/>
              <a:buFontTx/>
              <a:buNone/>
              <a:defRPr>
                <a:solidFill>
                  <a:srgbClr val="E95125"/>
                </a:solidFill>
              </a:defRPr>
            </a:lvl4pPr>
            <a:lvl5pPr marL="0" indent="0">
              <a:spcBef>
                <a:spcPts val="500"/>
              </a:spcBef>
              <a:buSzTx/>
              <a:buFontTx/>
              <a:buNone/>
              <a:defRPr>
                <a:solidFill>
                  <a:srgbClr val="E95125"/>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19600" y="6172200"/>
            <a:ext cx="2133600" cy="368301"/>
          </a:xfrm>
          <a:prstGeom prst="rect">
            <a:avLst/>
          </a:prstGeom>
        </p:spPr>
        <p:txBody>
          <a:bodyPr lIns="45719" tIns="45719" rIns="45719" bIns="45719" anchor="ctr"/>
          <a:lstStyle>
            <a:lvl1pPr algn="r">
              <a:defRPr b="0">
                <a:solidFill>
                  <a:srgbClr val="BC5F2B"/>
                </a:solidFill>
                <a:latin typeface="+mn-lt"/>
                <a:ea typeface="+mn-ea"/>
                <a:cs typeface="+mn-cs"/>
                <a:sym typeface="Calibri"/>
              </a:defRPr>
            </a:lvl1pPr>
          </a:lstStyle>
          <a:p>
            <a:fld id="{86CB4B4D-7CA3-9044-876B-883B54F8677D}" type="slidenum">
              <a:t>‹N°›</a:t>
            </a:fld>
            <a:endParaRPr/>
          </a:p>
        </p:txBody>
      </p:sp>
    </p:spTree>
    <p:extLst>
      <p:ext uri="{BB962C8B-B14F-4D97-AF65-F5344CB8AC3E}">
        <p14:creationId xmlns:p14="http://schemas.microsoft.com/office/powerpoint/2010/main" val="41822365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5" name="Footer Placeholder 4"/>
          <p:cNvSpPr>
            <a:spLocks noGrp="1"/>
          </p:cNvSpPr>
          <p:nvPr>
            <p:ph type="ftr" sz="quarter" idx="3"/>
          </p:nvPr>
        </p:nvSpPr>
        <p:spPr>
          <a:xfrm>
            <a:off x="883872" y="6559874"/>
            <a:ext cx="4349311" cy="158697"/>
          </a:xfrm>
          <a:prstGeom prst="rect">
            <a:avLst/>
          </a:prstGeom>
        </p:spPr>
        <p:txBody>
          <a:bodyPr lIns="0" tIns="0" rIns="0" bIns="0" anchor="b" anchorCtr="0"/>
          <a:lstStyle>
            <a:lvl1pPr algn="l" fontAlgn="auto">
              <a:spcBef>
                <a:spcPts val="0"/>
              </a:spcBef>
              <a:spcAft>
                <a:spcPts val="0"/>
              </a:spcAft>
              <a:defRPr sz="1200" b="1" i="0" baseline="0" dirty="0">
                <a:solidFill>
                  <a:srgbClr val="E95125"/>
                </a:solidFill>
                <a:latin typeface="Helvetica"/>
                <a:ea typeface="+mn-ea"/>
                <a:cs typeface="Helvetica"/>
              </a:defRPr>
            </a:lvl1pPr>
          </a:lstStyle>
          <a:p>
            <a:pPr>
              <a:defRPr/>
            </a:pPr>
            <a:endParaRPr lang="en-US"/>
          </a:p>
        </p:txBody>
      </p:sp>
    </p:spTree>
    <p:extLst>
      <p:ext uri="{BB962C8B-B14F-4D97-AF65-F5344CB8AC3E}">
        <p14:creationId xmlns:p14="http://schemas.microsoft.com/office/powerpoint/2010/main" val="247811875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9"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40"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41" name="Title Text"/>
          <p:cNvSpPr txBox="1">
            <a:spLocks noGrp="1"/>
          </p:cNvSpPr>
          <p:nvPr>
            <p:ph type="title"/>
          </p:nvPr>
        </p:nvSpPr>
        <p:spPr>
          <a:xfrm>
            <a:off x="457200" y="462517"/>
            <a:ext cx="8229600" cy="647104"/>
          </a:xfrm>
          <a:prstGeom prst="rect">
            <a:avLst/>
          </a:prstGeom>
        </p:spPr>
        <p:txBody>
          <a:bodyPr/>
          <a:lstStyle>
            <a:lvl1pPr>
              <a:defRPr sz="4400"/>
            </a:lvl1p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3" name="Body Level One…"/>
          <p:cNvSpPr txBox="1">
            <a:spLocks noGrp="1"/>
          </p:cNvSpPr>
          <p:nvPr>
            <p:ph type="body" sz="half" idx="1"/>
          </p:nvPr>
        </p:nvSpPr>
        <p:spPr>
          <a:xfrm>
            <a:off x="454026" y="1207769"/>
            <a:ext cx="3990750" cy="5031627"/>
          </a:xfrm>
          <a:prstGeom prst="rect">
            <a:avLst/>
          </a:prstGeom>
        </p:spPr>
        <p:txBody>
          <a:bodyPr/>
          <a:lstStyle>
            <a:lvl1pPr>
              <a:spcBef>
                <a:spcPts val="0"/>
              </a:spcBef>
            </a:lvl1pPr>
            <a:lvl2pPr>
              <a:spcBef>
                <a:spcPts val="0"/>
              </a:spcBef>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1367660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1"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52"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53" name="Body Level One…"/>
          <p:cNvSpPr txBox="1">
            <a:spLocks noGrp="1"/>
          </p:cNvSpPr>
          <p:nvPr>
            <p:ph type="body" sz="quarter" idx="1"/>
          </p:nvPr>
        </p:nvSpPr>
        <p:spPr>
          <a:xfrm>
            <a:off x="457204" y="5521481"/>
            <a:ext cx="4003605" cy="737520"/>
          </a:xfrm>
          <a:prstGeom prst="rect">
            <a:avLst/>
          </a:prstGeom>
        </p:spPr>
        <p:txBody>
          <a:bodyPr/>
          <a:lstStyle>
            <a:lvl1pPr marL="0" indent="0">
              <a:spcBef>
                <a:spcPts val="300"/>
              </a:spcBef>
              <a:buSzTx/>
              <a:buFontTx/>
              <a:buNone/>
              <a:defRPr sz="1600">
                <a:solidFill>
                  <a:srgbClr val="E95125"/>
                </a:solidFill>
              </a:defRPr>
            </a:lvl1pPr>
            <a:lvl2pPr marL="0" indent="457200">
              <a:spcBef>
                <a:spcPts val="300"/>
              </a:spcBef>
              <a:buSzTx/>
              <a:buFontTx/>
              <a:buNone/>
              <a:defRPr sz="1600">
                <a:solidFill>
                  <a:srgbClr val="E95125"/>
                </a:solidFill>
              </a:defRPr>
            </a:lvl2pPr>
            <a:lvl3pPr marL="0" indent="914400">
              <a:spcBef>
                <a:spcPts val="300"/>
              </a:spcBef>
              <a:buSzTx/>
              <a:buFontTx/>
              <a:buNone/>
              <a:defRPr sz="1600">
                <a:solidFill>
                  <a:srgbClr val="E95125"/>
                </a:solidFill>
              </a:defRPr>
            </a:lvl3pPr>
            <a:lvl4pPr marL="0" indent="1371600">
              <a:spcBef>
                <a:spcPts val="300"/>
              </a:spcBef>
              <a:buSzTx/>
              <a:buFontTx/>
              <a:buNone/>
              <a:defRPr sz="1600">
                <a:solidFill>
                  <a:srgbClr val="E95125"/>
                </a:solidFill>
              </a:defRPr>
            </a:lvl4pPr>
            <a:lvl5pPr marL="0" indent="1828800">
              <a:spcBef>
                <a:spcPts val="300"/>
              </a:spcBef>
              <a:buSzTx/>
              <a:buFontTx/>
              <a:buNone/>
              <a:defRPr sz="1600">
                <a:solidFill>
                  <a:srgbClr val="E95125"/>
                </a:solidFill>
              </a:defRPr>
            </a:lvl5pPr>
          </a:lstStyle>
          <a:p>
            <a:r>
              <a:t>Body Level One</a:t>
            </a:r>
          </a:p>
          <a:p>
            <a:pPr lvl="1"/>
            <a:r>
              <a:t>Body Level Two</a:t>
            </a:r>
          </a:p>
          <a:p>
            <a:pPr lvl="2"/>
            <a:r>
              <a:t>Body Level Three</a:t>
            </a:r>
          </a:p>
          <a:p>
            <a:pPr lvl="3"/>
            <a:r>
              <a:t>Body Level Four</a:t>
            </a:r>
          </a:p>
          <a:p>
            <a:pPr lvl="4"/>
            <a:r>
              <a:t>Body Level Five</a:t>
            </a:r>
          </a:p>
        </p:txBody>
      </p:sp>
      <p:sp>
        <p:nvSpPr>
          <p:cNvPr id="54" name="Text Placeholder 2"/>
          <p:cNvSpPr>
            <a:spLocks noGrp="1"/>
          </p:cNvSpPr>
          <p:nvPr>
            <p:ph type="body" sz="quarter" idx="13"/>
          </p:nvPr>
        </p:nvSpPr>
        <p:spPr>
          <a:xfrm>
            <a:off x="4683195" y="5521481"/>
            <a:ext cx="4003605" cy="737521"/>
          </a:xfrm>
          <a:prstGeom prst="rect">
            <a:avLst/>
          </a:prstGeom>
        </p:spPr>
        <p:txBody>
          <a:bodyPr/>
          <a:lstStyle/>
          <a:p>
            <a:pPr marL="0" indent="0">
              <a:spcBef>
                <a:spcPts val="300"/>
              </a:spcBef>
              <a:buSzTx/>
              <a:buFontTx/>
              <a:buNone/>
              <a:defRPr sz="1600">
                <a:solidFill>
                  <a:srgbClr val="E95125"/>
                </a:solidFill>
              </a:defRPr>
            </a:pPr>
            <a:endParaRPr/>
          </a:p>
        </p:txBody>
      </p:sp>
      <p:sp>
        <p:nvSpPr>
          <p:cNvPr id="55" name="Title Text"/>
          <p:cNvSpPr txBox="1">
            <a:spLocks noGrp="1"/>
          </p:cNvSpPr>
          <p:nvPr>
            <p:ph type="title"/>
          </p:nvPr>
        </p:nvSpPr>
        <p:spPr>
          <a:xfrm>
            <a:off x="457200" y="462517"/>
            <a:ext cx="8229600" cy="647104"/>
          </a:xfrm>
          <a:prstGeom prst="rect">
            <a:avLst/>
          </a:prstGeom>
        </p:spPr>
        <p:txBody>
          <a:bodyPr/>
          <a:lstStyle>
            <a:lvl1pPr>
              <a:defRPr sz="4400"/>
            </a:lvl1p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9468302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nd Picture">
    <p:spTree>
      <p:nvGrpSpPr>
        <p:cNvPr id="1" name=""/>
        <p:cNvGrpSpPr/>
        <p:nvPr/>
      </p:nvGrpSpPr>
      <p:grpSpPr>
        <a:xfrm>
          <a:off x="0" y="0"/>
          <a:ext cx="0" cy="0"/>
          <a:chOff x="0" y="0"/>
          <a:chExt cx="0" cy="0"/>
        </a:xfrm>
      </p:grpSpPr>
      <p:sp>
        <p:nvSpPr>
          <p:cNvPr id="64"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65"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66" name="Picture Placeholder 12"/>
          <p:cNvSpPr>
            <a:spLocks noGrp="1"/>
          </p:cNvSpPr>
          <p:nvPr>
            <p:ph type="pic" idx="13"/>
          </p:nvPr>
        </p:nvSpPr>
        <p:spPr>
          <a:xfrm>
            <a:off x="457200" y="1238250"/>
            <a:ext cx="8229600" cy="5009097"/>
          </a:xfrm>
          <a:prstGeom prst="rect">
            <a:avLst/>
          </a:prstGeom>
        </p:spPr>
        <p:txBody>
          <a:bodyPr lIns="91439" tIns="45719" rIns="91439" bIns="45719">
            <a:noAutofit/>
          </a:bodyPr>
          <a:lstStyle/>
          <a:p>
            <a:endParaRPr/>
          </a:p>
        </p:txBody>
      </p:sp>
      <p:sp>
        <p:nvSpPr>
          <p:cNvPr id="67" name="Title Text"/>
          <p:cNvSpPr txBox="1">
            <a:spLocks noGrp="1"/>
          </p:cNvSpPr>
          <p:nvPr>
            <p:ph type="title"/>
          </p:nvPr>
        </p:nvSpPr>
        <p:spPr>
          <a:xfrm>
            <a:off x="457200" y="462517"/>
            <a:ext cx="8229600" cy="647104"/>
          </a:xfrm>
          <a:prstGeom prst="rect">
            <a:avLst/>
          </a:prstGeom>
        </p:spPr>
        <p:txBody>
          <a:bodyPr/>
          <a:lstStyle>
            <a:lvl1pPr>
              <a:defRPr sz="4400"/>
            </a:lvl1p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7662192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Picture">
    <p:spTree>
      <p:nvGrpSpPr>
        <p:cNvPr id="1" name=""/>
        <p:cNvGrpSpPr/>
        <p:nvPr/>
      </p:nvGrpSpPr>
      <p:grpSpPr>
        <a:xfrm>
          <a:off x="0" y="0"/>
          <a:ext cx="0" cy="0"/>
          <a:chOff x="0" y="0"/>
          <a:chExt cx="0" cy="0"/>
        </a:xfrm>
      </p:grpSpPr>
      <p:sp>
        <p:nvSpPr>
          <p:cNvPr id="76"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77"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78" name="Picture Placeholder 12"/>
          <p:cNvSpPr>
            <a:spLocks noGrp="1"/>
          </p:cNvSpPr>
          <p:nvPr>
            <p:ph type="pic" idx="13"/>
          </p:nvPr>
        </p:nvSpPr>
        <p:spPr>
          <a:xfrm>
            <a:off x="0" y="0"/>
            <a:ext cx="9144000" cy="6237107"/>
          </a:xfrm>
          <a:prstGeom prst="rect">
            <a:avLst/>
          </a:prstGeom>
        </p:spPr>
        <p:txBody>
          <a:bodyPr lIns="91439" tIns="45719" rIns="91439" bIns="45719">
            <a:noAutofit/>
          </a:bodyPr>
          <a:lstStyle/>
          <a:p>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320575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3331912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7"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88"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89" name="Body Level One…"/>
          <p:cNvSpPr txBox="1">
            <a:spLocks noGrp="1"/>
          </p:cNvSpPr>
          <p:nvPr>
            <p:ph type="body" sz="quarter" idx="1"/>
          </p:nvPr>
        </p:nvSpPr>
        <p:spPr>
          <a:xfrm>
            <a:off x="457204" y="5340611"/>
            <a:ext cx="3017521" cy="915334"/>
          </a:xfrm>
          <a:prstGeom prst="rect">
            <a:avLst/>
          </a:prstGeom>
        </p:spPr>
        <p:txBody>
          <a:bodyPr/>
          <a:lstStyle>
            <a:lvl1pPr marL="0" indent="0">
              <a:spcBef>
                <a:spcPts val="300"/>
              </a:spcBef>
              <a:buSzTx/>
              <a:buFontTx/>
              <a:buNone/>
              <a:defRPr sz="1600">
                <a:solidFill>
                  <a:srgbClr val="E95125"/>
                </a:solidFill>
              </a:defRPr>
            </a:lvl1pPr>
            <a:lvl2pPr marL="0" indent="457200">
              <a:spcBef>
                <a:spcPts val="300"/>
              </a:spcBef>
              <a:buSzTx/>
              <a:buFontTx/>
              <a:buNone/>
              <a:defRPr sz="1600">
                <a:solidFill>
                  <a:srgbClr val="E95125"/>
                </a:solidFill>
              </a:defRPr>
            </a:lvl2pPr>
            <a:lvl3pPr marL="0" indent="914400">
              <a:spcBef>
                <a:spcPts val="300"/>
              </a:spcBef>
              <a:buSzTx/>
              <a:buFontTx/>
              <a:buNone/>
              <a:defRPr sz="1600">
                <a:solidFill>
                  <a:srgbClr val="E95125"/>
                </a:solidFill>
              </a:defRPr>
            </a:lvl3pPr>
            <a:lvl4pPr marL="0" indent="1371600">
              <a:spcBef>
                <a:spcPts val="300"/>
              </a:spcBef>
              <a:buSzTx/>
              <a:buFontTx/>
              <a:buNone/>
              <a:defRPr sz="1600">
                <a:solidFill>
                  <a:srgbClr val="E95125"/>
                </a:solidFill>
              </a:defRPr>
            </a:lvl4pPr>
            <a:lvl5pPr marL="0" indent="1828800">
              <a:spcBef>
                <a:spcPts val="300"/>
              </a:spcBef>
              <a:buSzTx/>
              <a:buFontTx/>
              <a:buNone/>
              <a:defRPr sz="1600">
                <a:solidFill>
                  <a:srgbClr val="E95125"/>
                </a:solidFill>
              </a:defRPr>
            </a:lvl5pPr>
          </a:lstStyle>
          <a:p>
            <a:r>
              <a:t>Body Level One</a:t>
            </a:r>
          </a:p>
          <a:p>
            <a:pPr lvl="1"/>
            <a:r>
              <a:t>Body Level Two</a:t>
            </a:r>
          </a:p>
          <a:p>
            <a:pPr lvl="2"/>
            <a:r>
              <a:t>Body Level Three</a:t>
            </a:r>
          </a:p>
          <a:p>
            <a:pPr lvl="3"/>
            <a:r>
              <a:t>Body Level Four</a:t>
            </a:r>
          </a:p>
          <a:p>
            <a:pPr lvl="4"/>
            <a:r>
              <a:t>Body Level Five</a:t>
            </a:r>
          </a:p>
        </p:txBody>
      </p:sp>
      <p:sp>
        <p:nvSpPr>
          <p:cNvPr id="90" name="Picture Placeholder 12"/>
          <p:cNvSpPr>
            <a:spLocks noGrp="1"/>
          </p:cNvSpPr>
          <p:nvPr>
            <p:ph type="pic" sz="half" idx="13"/>
          </p:nvPr>
        </p:nvSpPr>
        <p:spPr>
          <a:xfrm>
            <a:off x="3716337" y="1208365"/>
            <a:ext cx="4959768" cy="5047579"/>
          </a:xfrm>
          <a:prstGeom prst="rect">
            <a:avLst/>
          </a:prstGeom>
        </p:spPr>
        <p:txBody>
          <a:bodyPr lIns="91439" tIns="45719" rIns="91439" bIns="45719">
            <a:noAutofit/>
          </a:bodyPr>
          <a:lstStyle/>
          <a:p>
            <a:endParaRPr/>
          </a:p>
        </p:txBody>
      </p:sp>
      <p:sp>
        <p:nvSpPr>
          <p:cNvPr id="91" name="Title Text"/>
          <p:cNvSpPr txBox="1">
            <a:spLocks noGrp="1"/>
          </p:cNvSpPr>
          <p:nvPr>
            <p:ph type="title"/>
          </p:nvPr>
        </p:nvSpPr>
        <p:spPr>
          <a:xfrm>
            <a:off x="457200" y="462517"/>
            <a:ext cx="8229600" cy="647104"/>
          </a:xfrm>
          <a:prstGeom prst="rect">
            <a:avLst/>
          </a:prstGeom>
        </p:spPr>
        <p:txBody>
          <a:bodyPr/>
          <a:lstStyle>
            <a:lvl1pPr>
              <a:defRPr sz="4400"/>
            </a:lvl1pPr>
          </a:lstStyle>
          <a:p>
            <a:r>
              <a:t>Title Text</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7276877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Picture with Caption">
    <p:spTree>
      <p:nvGrpSpPr>
        <p:cNvPr id="1" name=""/>
        <p:cNvGrpSpPr/>
        <p:nvPr/>
      </p:nvGrpSpPr>
      <p:grpSpPr>
        <a:xfrm>
          <a:off x="0" y="0"/>
          <a:ext cx="0" cy="0"/>
          <a:chOff x="0" y="0"/>
          <a:chExt cx="0" cy="0"/>
        </a:xfrm>
      </p:grpSpPr>
      <p:sp>
        <p:nvSpPr>
          <p:cNvPr id="100"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101" name="Picture 7" descr="Picture 7"/>
          <p:cNvPicPr>
            <a:picLocks noChangeAspect="1"/>
          </p:cNvPicPr>
          <p:nvPr/>
        </p:nvPicPr>
        <p:blipFill>
          <a:blip r:embed="rId2">
            <a:extLst/>
          </a:blip>
          <a:stretch>
            <a:fillRect/>
          </a:stretch>
        </p:blipFill>
        <p:spPr>
          <a:xfrm>
            <a:off x="8131175" y="6489520"/>
            <a:ext cx="561974" cy="237099"/>
          </a:xfrm>
          <a:prstGeom prst="rect">
            <a:avLst/>
          </a:prstGeom>
          <a:ln w="12700">
            <a:miter lim="400000"/>
          </a:ln>
        </p:spPr>
      </p:pic>
      <p:sp>
        <p:nvSpPr>
          <p:cNvPr id="102" name="Picture Placeholder 2"/>
          <p:cNvSpPr>
            <a:spLocks noGrp="1"/>
          </p:cNvSpPr>
          <p:nvPr>
            <p:ph type="pic" idx="13"/>
          </p:nvPr>
        </p:nvSpPr>
        <p:spPr>
          <a:xfrm>
            <a:off x="454025" y="1227137"/>
            <a:ext cx="8229600" cy="4487651"/>
          </a:xfrm>
          <a:prstGeom prst="rect">
            <a:avLst/>
          </a:prstGeom>
        </p:spPr>
        <p:txBody>
          <a:bodyPr lIns="91439" tIns="45719" rIns="91439" bIns="45719">
            <a:noAutofit/>
          </a:bodyPr>
          <a:lstStyle/>
          <a:p>
            <a:endParaRPr/>
          </a:p>
        </p:txBody>
      </p:sp>
      <p:sp>
        <p:nvSpPr>
          <p:cNvPr id="103" name="Body Level One…"/>
          <p:cNvSpPr txBox="1">
            <a:spLocks noGrp="1"/>
          </p:cNvSpPr>
          <p:nvPr>
            <p:ph type="body" sz="quarter" idx="1"/>
          </p:nvPr>
        </p:nvSpPr>
        <p:spPr>
          <a:xfrm>
            <a:off x="457204" y="5839747"/>
            <a:ext cx="8229597" cy="439739"/>
          </a:xfrm>
          <a:prstGeom prst="rect">
            <a:avLst/>
          </a:prstGeom>
        </p:spPr>
        <p:txBody>
          <a:bodyPr/>
          <a:lstStyle>
            <a:lvl1pPr marL="0" indent="0">
              <a:spcBef>
                <a:spcPts val="300"/>
              </a:spcBef>
              <a:buSzTx/>
              <a:buFontTx/>
              <a:buNone/>
              <a:defRPr sz="1600">
                <a:solidFill>
                  <a:srgbClr val="E95125"/>
                </a:solidFill>
              </a:defRPr>
            </a:lvl1pPr>
            <a:lvl2pPr marL="0" indent="457200">
              <a:spcBef>
                <a:spcPts val="300"/>
              </a:spcBef>
              <a:buSzTx/>
              <a:buFontTx/>
              <a:buNone/>
              <a:defRPr sz="1600">
                <a:solidFill>
                  <a:srgbClr val="E95125"/>
                </a:solidFill>
              </a:defRPr>
            </a:lvl2pPr>
            <a:lvl3pPr marL="0" indent="914400">
              <a:spcBef>
                <a:spcPts val="300"/>
              </a:spcBef>
              <a:buSzTx/>
              <a:buFontTx/>
              <a:buNone/>
              <a:defRPr sz="1600">
                <a:solidFill>
                  <a:srgbClr val="E95125"/>
                </a:solidFill>
              </a:defRPr>
            </a:lvl3pPr>
            <a:lvl4pPr marL="0" indent="1371600">
              <a:spcBef>
                <a:spcPts val="300"/>
              </a:spcBef>
              <a:buSzTx/>
              <a:buFontTx/>
              <a:buNone/>
              <a:defRPr sz="1600">
                <a:solidFill>
                  <a:srgbClr val="E95125"/>
                </a:solidFill>
              </a:defRPr>
            </a:lvl4pPr>
            <a:lvl5pPr marL="0" indent="1828800">
              <a:spcBef>
                <a:spcPts val="300"/>
              </a:spcBef>
              <a:buSzTx/>
              <a:buFontTx/>
              <a:buNone/>
              <a:defRPr sz="1600">
                <a:solidFill>
                  <a:srgbClr val="E95125"/>
                </a:solidFill>
              </a:defRPr>
            </a:lvl5pPr>
          </a:lstStyle>
          <a:p>
            <a:r>
              <a:t>Body Level One</a:t>
            </a:r>
          </a:p>
          <a:p>
            <a:pPr lvl="1"/>
            <a:r>
              <a:t>Body Level Two</a:t>
            </a:r>
          </a:p>
          <a:p>
            <a:pPr lvl="2"/>
            <a:r>
              <a:t>Body Level Three</a:t>
            </a:r>
          </a:p>
          <a:p>
            <a:pPr lvl="3"/>
            <a:r>
              <a:t>Body Level Four</a:t>
            </a:r>
          </a:p>
          <a:p>
            <a:pPr lvl="4"/>
            <a:r>
              <a:t>Body Level Five</a:t>
            </a:r>
          </a:p>
        </p:txBody>
      </p:sp>
      <p:sp>
        <p:nvSpPr>
          <p:cNvPr id="104" name="Title Text"/>
          <p:cNvSpPr txBox="1">
            <a:spLocks noGrp="1"/>
          </p:cNvSpPr>
          <p:nvPr>
            <p:ph type="title"/>
          </p:nvPr>
        </p:nvSpPr>
        <p:spPr>
          <a:xfrm>
            <a:off x="457204" y="458988"/>
            <a:ext cx="8229601" cy="701903"/>
          </a:xfrm>
          <a:prstGeom prst="rect">
            <a:avLst/>
          </a:prstGeom>
        </p:spPr>
        <p:txBody>
          <a:bodyPr/>
          <a:lstStyle>
            <a:lvl1pPr>
              <a:defRPr sz="4400"/>
            </a:lvl1pPr>
          </a:lstStyle>
          <a:p>
            <a:r>
              <a:t>Title Text</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145355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3"/>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7B35EFF-8073-3D42-ACEA-F3DFE692ACBF}" type="slidenum">
              <a:rPr lang="en-US" smtClean="0"/>
              <a:t>‹N°›</a:t>
            </a:fld>
            <a:endParaRPr lang="en-US"/>
          </a:p>
        </p:txBody>
      </p:sp>
    </p:spTree>
    <p:extLst>
      <p:ext uri="{BB962C8B-B14F-4D97-AF65-F5344CB8AC3E}">
        <p14:creationId xmlns:p14="http://schemas.microsoft.com/office/powerpoint/2010/main" val="2358387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5509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7543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1363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103928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a:p>
        </p:txBody>
      </p:sp>
    </p:spTree>
    <p:extLst>
      <p:ext uri="{BB962C8B-B14F-4D97-AF65-F5344CB8AC3E}">
        <p14:creationId xmlns:p14="http://schemas.microsoft.com/office/powerpoint/2010/main" val="28046977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6.png"/><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4" name="Picture 3" descr="DUNElogoFINAL5.6.15_type-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243" y="212150"/>
            <a:ext cx="3598105" cy="214097"/>
          </a:xfrm>
          <a:prstGeom prst="rect">
            <a:avLst/>
          </a:prstGeom>
        </p:spPr>
      </p:pic>
      <p:pic>
        <p:nvPicPr>
          <p:cNvPr id="5" name="Picture 4" descr="DUNElogoFINAL5.6.15_noType-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733" y="5974039"/>
            <a:ext cx="1370067" cy="557369"/>
          </a:xfrm>
          <a:prstGeom prst="rect">
            <a:avLst/>
          </a:prstGeom>
        </p:spPr>
      </p:pic>
    </p:spTree>
    <p:extLst>
      <p:ext uri="{BB962C8B-B14F-4D97-AF65-F5344CB8AC3E}">
        <p14:creationId xmlns:p14="http://schemas.microsoft.com/office/powerpoint/2010/main" val="3799059042"/>
      </p:ext>
    </p:extLst>
  </p:cSld>
  <p:clrMap bg1="lt1" tx1="dk1" bg2="lt2" tx2="dk2" accent1="accent1" accent2="accent2" accent3="accent3" accent4="accent4" accent5="accent5" accent6="accent6" hlink="hlink" folHlink="folHlink"/>
  <p:sldLayoutIdLst>
    <p:sldLayoutId id="2147483667" r:id="rId1"/>
    <p:sldLayoutId id="2147483992" r:id="rId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9335749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defTabSz="457200">
              <a:defRPr/>
            </a:pPr>
            <a:endParaRPr lang="en-US" dirty="0">
              <a:latin typeface="Helvetica"/>
              <a:cs typeface="Helvetica"/>
            </a:endParaRPr>
          </a:p>
        </p:txBody>
      </p:sp>
      <p:sp>
        <p:nvSpPr>
          <p:cNvPr id="5" name="Footer Placeholder 4"/>
          <p:cNvSpPr>
            <a:spLocks noGrp="1"/>
          </p:cNvSpPr>
          <p:nvPr>
            <p:ph type="ftr" sz="quarter" idx="3"/>
          </p:nvPr>
        </p:nvSpPr>
        <p:spPr>
          <a:xfrm>
            <a:off x="1877785" y="6606624"/>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defTabSz="457200">
              <a:defRPr/>
            </a:pPr>
            <a:endParaRPr lang="en-GB"/>
          </a:p>
        </p:txBody>
      </p:sp>
      <p:sp>
        <p:nvSpPr>
          <p:cNvPr id="6"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defTabSz="457200">
              <a:defRPr/>
            </a:pPr>
            <a:fld id="{0C39C72E-2A13-EB4D-AD45-6D4E6ACAED8D}" type="slidenum">
              <a:rPr lang="en-US"/>
              <a:pPr defTabSz="457200">
                <a:defRPr/>
              </a:pPr>
              <a:t>‹N°›</a:t>
            </a:fld>
            <a:endParaRPr lang="en-US" dirty="0"/>
          </a:p>
        </p:txBody>
      </p:sp>
      <p:cxnSp>
        <p:nvCxnSpPr>
          <p:cNvPr id="7" name="Straight Connector 6"/>
          <p:cNvCxnSpPr/>
          <p:nvPr/>
        </p:nvCxnSpPr>
        <p:spPr>
          <a:xfrm>
            <a:off x="457200" y="650032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920282" y="6514034"/>
            <a:ext cx="772868" cy="326075"/>
          </a:xfrm>
          <a:prstGeom prst="rect">
            <a:avLst/>
          </a:prstGeom>
        </p:spPr>
      </p:pic>
      <p:pic>
        <p:nvPicPr>
          <p:cNvPr id="9" name="Picture 8" descr="Colour logo RGB_DM.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3629" y="6592354"/>
            <a:ext cx="1082998" cy="225127"/>
          </a:xfrm>
          <a:prstGeom prst="rect">
            <a:avLst/>
          </a:prstGeom>
        </p:spPr>
      </p:pic>
    </p:spTree>
    <p:extLst>
      <p:ext uri="{BB962C8B-B14F-4D97-AF65-F5344CB8AC3E}">
        <p14:creationId xmlns:p14="http://schemas.microsoft.com/office/powerpoint/2010/main" val="3731020693"/>
      </p:ext>
    </p:extLst>
  </p:cSld>
  <p:clrMap bg1="lt1" tx1="dk1" bg2="lt2" tx2="dk2" accent1="accent1" accent2="accent2" accent3="accent3" accent4="accent4" accent5="accent5" accent6="accent6" hlink="hlink" folHlink="folHlink"/>
  <p:sldLayoutIdLst>
    <p:sldLayoutId id="2147483911" r:id="rId1"/>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7150" y="6629400"/>
            <a:ext cx="36766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50000"/>
              </a:lnSpc>
              <a:defRPr sz="800">
                <a:solidFill>
                  <a:schemeClr val="bg1"/>
                </a:solidFill>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90000"/>
              </a:lnSpc>
              <a:defRPr sz="800">
                <a:solidFill>
                  <a:schemeClr val="bg1"/>
                </a:solidFill>
                <a:latin typeface="Arial" pitchFamily="34" charset="0"/>
              </a:defRPr>
            </a:lvl1pPr>
          </a:lstStyle>
          <a:p>
            <a:pPr eaLnBrk="0" fontAlgn="base" hangingPunct="0">
              <a:spcBef>
                <a:spcPct val="0"/>
              </a:spcBef>
              <a:spcAft>
                <a:spcPct val="0"/>
              </a:spcAft>
              <a:defRPr/>
            </a:pPr>
            <a:fld id="{B698B176-BFAE-4E36-B99A-3A965CB58910}" type="slidenum">
              <a:rPr lang="en-US">
                <a:solidFill>
                  <a:srgbClr val="FFFFFF"/>
                </a:solidFill>
              </a:rPr>
              <a:pPr eaLnBrk="0" fontAlgn="base" hangingPunct="0">
                <a:spcBef>
                  <a:spcPct val="0"/>
                </a:spcBef>
                <a:spcAft>
                  <a:spcPct val="0"/>
                </a:spcAft>
                <a:defRPr/>
              </a:pPr>
              <a:t>‹N°›</a:t>
            </a:fld>
            <a:endParaRPr lang="en-US">
              <a:solidFill>
                <a:srgbClr val="FFFFFF"/>
              </a:solidFill>
            </a:endParaRPr>
          </a:p>
        </p:txBody>
      </p:sp>
    </p:spTree>
    <p:extLst>
      <p:ext uri="{BB962C8B-B14F-4D97-AF65-F5344CB8AC3E}">
        <p14:creationId xmlns:p14="http://schemas.microsoft.com/office/powerpoint/2010/main" val="160586487"/>
      </p:ext>
    </p:extLst>
  </p:cSld>
  <p:clrMap bg1="lt1" tx1="dk1" bg2="lt2" tx2="dk2" accent1="accent1" accent2="accent2" accent3="accent3" accent4="accent4" accent5="accent5" accent6="accent6" hlink="hlink" folHlink="folHlink"/>
  <p:sldLayoutIdLst>
    <p:sldLayoutId id="2147483913" r:id="rId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13866156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763646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401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37983" y="6505277"/>
            <a:ext cx="394339"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a:t>
            </a:fld>
            <a:endParaRPr/>
          </a:p>
        </p:txBody>
      </p:sp>
    </p:spTree>
    <p:extLst>
      <p:ext uri="{BB962C8B-B14F-4D97-AF65-F5344CB8AC3E}">
        <p14:creationId xmlns:p14="http://schemas.microsoft.com/office/powerpoint/2010/main" val="401759462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ransition spd="med"/>
  <p:hf hdr="0" ftr="0" dt="0"/>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lumOff val="44000"/>
          </a:schemeClr>
        </a:solidFill>
        <a:effectLst/>
      </p:bgPr>
    </p:bg>
    <p:spTree>
      <p:nvGrpSpPr>
        <p:cNvPr id="1" name=""/>
        <p:cNvGrpSpPr/>
        <p:nvPr/>
      </p:nvGrpSpPr>
      <p:grpSpPr>
        <a:xfrm>
          <a:off x="0" y="0"/>
          <a:ext cx="0" cy="0"/>
          <a:chOff x="0" y="0"/>
          <a:chExt cx="0" cy="0"/>
        </a:xfrm>
      </p:grpSpPr>
      <p:sp>
        <p:nvSpPr>
          <p:cNvPr id="2" name="Straight Connector 6"/>
          <p:cNvSpPr/>
          <p:nvPr/>
        </p:nvSpPr>
        <p:spPr>
          <a:xfrm>
            <a:off x="457200" y="6357635"/>
            <a:ext cx="8229600" cy="1"/>
          </a:xfrm>
          <a:prstGeom prst="line">
            <a:avLst/>
          </a:prstGeom>
          <a:ln w="25400">
            <a:solidFill>
              <a:srgbClr val="E95125"/>
            </a:solidFill>
          </a:ln>
        </p:spPr>
        <p:txBody>
          <a:bodyPr lIns="45719" rIns="45719"/>
          <a:lstStyle/>
          <a:p>
            <a:endParaRPr/>
          </a:p>
        </p:txBody>
      </p:sp>
      <p:pic>
        <p:nvPicPr>
          <p:cNvPr id="3" name="Picture 7" descr="Picture 7"/>
          <p:cNvPicPr>
            <a:picLocks noChangeAspect="1"/>
          </p:cNvPicPr>
          <p:nvPr/>
        </p:nvPicPr>
        <p:blipFill>
          <a:blip r:embed="rId11">
            <a:extLst/>
          </a:blip>
          <a:stretch>
            <a:fillRect/>
          </a:stretch>
        </p:blipFill>
        <p:spPr>
          <a:xfrm>
            <a:off x="8131175" y="6489520"/>
            <a:ext cx="561974" cy="237099"/>
          </a:xfrm>
          <a:prstGeom prst="rect">
            <a:avLst/>
          </a:prstGeom>
          <a:ln w="12700">
            <a:miter lim="400000"/>
          </a:ln>
        </p:spPr>
      </p:pic>
      <p:sp>
        <p:nvSpPr>
          <p:cNvPr id="4" name="Title Text"/>
          <p:cNvSpPr txBox="1">
            <a:spLocks noGrp="1"/>
          </p:cNvSpPr>
          <p:nvPr>
            <p:ph type="title"/>
          </p:nvPr>
        </p:nvSpPr>
        <p:spPr>
          <a:xfrm>
            <a:off x="454026" y="228837"/>
            <a:ext cx="8229601" cy="6471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5" name="Body Level One…"/>
          <p:cNvSpPr txBox="1">
            <a:spLocks noGrp="1"/>
          </p:cNvSpPr>
          <p:nvPr>
            <p:ph type="body" idx="1"/>
          </p:nvPr>
        </p:nvSpPr>
        <p:spPr>
          <a:xfrm>
            <a:off x="454029" y="1007825"/>
            <a:ext cx="8232772" cy="527024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454026" y="6530445"/>
            <a:ext cx="182216" cy="177801"/>
          </a:xfrm>
          <a:prstGeom prst="rect">
            <a:avLst/>
          </a:prstGeom>
          <a:ln w="12700">
            <a:miter lim="400000"/>
          </a:ln>
        </p:spPr>
        <p:txBody>
          <a:bodyPr wrap="none" lIns="0" tIns="0" rIns="0" bIns="0" anchor="b">
            <a:spAutoFit/>
          </a:bodyPr>
          <a:lstStyle>
            <a:lvl1pPr>
              <a:defRPr sz="1200" b="1">
                <a:solidFill>
                  <a:srgbClr val="E95125"/>
                </a:solidFill>
                <a:latin typeface="+mj-lt"/>
                <a:ea typeface="+mj-ea"/>
                <a:cs typeface="+mj-cs"/>
                <a:sym typeface="Helvetica"/>
              </a:defRPr>
            </a:lvl1pPr>
          </a:lstStyle>
          <a:p>
            <a:fld id="{86CB4B4D-7CA3-9044-876B-883B54F8677D}" type="slidenum">
              <a:t>‹N°›</a:t>
            </a:fld>
            <a:endParaRPr dirty="0"/>
          </a:p>
        </p:txBody>
      </p:sp>
      <p:sp>
        <p:nvSpPr>
          <p:cNvPr id="8" name="Footer Placeholder 4"/>
          <p:cNvSpPr>
            <a:spLocks noGrp="1"/>
          </p:cNvSpPr>
          <p:nvPr>
            <p:ph type="ftr" sz="quarter" idx="3"/>
          </p:nvPr>
        </p:nvSpPr>
        <p:spPr>
          <a:xfrm>
            <a:off x="883872" y="6559874"/>
            <a:ext cx="4349311" cy="158697"/>
          </a:xfrm>
          <a:prstGeom prst="rect">
            <a:avLst/>
          </a:prstGeom>
        </p:spPr>
        <p:txBody>
          <a:bodyPr lIns="0" tIns="0" rIns="0" bIns="0" anchor="b" anchorCtr="0"/>
          <a:lstStyle>
            <a:lvl1pPr algn="l" fontAlgn="auto">
              <a:spcBef>
                <a:spcPts val="0"/>
              </a:spcBef>
              <a:spcAft>
                <a:spcPts val="0"/>
              </a:spcAft>
              <a:defRPr sz="1200" b="1" i="0" baseline="0" dirty="0">
                <a:solidFill>
                  <a:srgbClr val="E95125"/>
                </a:solidFill>
                <a:latin typeface="Helvetica"/>
                <a:ea typeface="+mn-ea"/>
                <a:cs typeface="Helvetica"/>
              </a:defRPr>
            </a:lvl1pPr>
          </a:lstStyle>
          <a:p>
            <a:pPr>
              <a:defRPr/>
            </a:pPr>
            <a:endParaRPr lang="en-US"/>
          </a:p>
        </p:txBody>
      </p:sp>
    </p:spTree>
    <p:extLst>
      <p:ext uri="{BB962C8B-B14F-4D97-AF65-F5344CB8AC3E}">
        <p14:creationId xmlns:p14="http://schemas.microsoft.com/office/powerpoint/2010/main" val="2414329859"/>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Lst>
  <p:transition spd="med"/>
  <p:hf hdr="0" ftr="0" dt="0"/>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5pPr>
      <a:lvl6pPr marL="0" marR="0" indent="45720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6pPr>
      <a:lvl7pPr marL="0" marR="0" indent="91440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7pPr>
      <a:lvl8pPr marL="0" marR="0" indent="137160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8pPr>
      <a:lvl9pPr marL="0" marR="0" indent="1828800" algn="l" defTabSz="457200" rtl="0" latinLnBrk="0">
        <a:lnSpc>
          <a:spcPct val="100000"/>
        </a:lnSpc>
        <a:spcBef>
          <a:spcPts val="0"/>
        </a:spcBef>
        <a:spcAft>
          <a:spcPts val="0"/>
        </a:spcAft>
        <a:buClrTx/>
        <a:buSzTx/>
        <a:buFontTx/>
        <a:buNone/>
        <a:tabLst/>
        <a:defRPr sz="4000" b="1" i="0" u="none" strike="noStrike" cap="none" spc="0" baseline="0">
          <a:ln>
            <a:noFill/>
          </a:ln>
          <a:solidFill>
            <a:srgbClr val="E95125"/>
          </a:solidFill>
          <a:uFillTx/>
          <a:latin typeface="+mj-lt"/>
          <a:ea typeface="+mj-ea"/>
          <a:cs typeface="+mj-cs"/>
          <a:sym typeface="Helvetica"/>
        </a:defRPr>
      </a:lvl9pPr>
    </p:titleStyle>
    <p:bodyStyle>
      <a:lvl1pPr marL="256031" marR="0" indent="-265175" algn="l" defTabSz="457200" rtl="0" latinLnBrk="0">
        <a:lnSpc>
          <a:spcPct val="100000"/>
        </a:lnSpc>
        <a:spcBef>
          <a:spcPts val="1200"/>
        </a:spcBef>
        <a:spcAft>
          <a:spcPts val="0"/>
        </a:spcAft>
        <a:buClrTx/>
        <a:buSzPct val="100000"/>
        <a:buFont typeface="Arial"/>
        <a:buChar char="•"/>
        <a:tabLst/>
        <a:defRPr sz="2200" b="0" i="0" u="none" strike="noStrike" cap="none" spc="0" baseline="0">
          <a:ln>
            <a:noFill/>
          </a:ln>
          <a:solidFill>
            <a:srgbClr val="3C5A77"/>
          </a:solidFill>
          <a:uFillTx/>
          <a:latin typeface="+mj-lt"/>
          <a:ea typeface="+mj-ea"/>
          <a:cs typeface="+mj-cs"/>
          <a:sym typeface="Helvetica"/>
        </a:defRPr>
      </a:lvl1pPr>
      <a:lvl2pPr marL="568007" marR="0" indent="-293369" algn="l" defTabSz="457200" rtl="0" latinLnBrk="0">
        <a:lnSpc>
          <a:spcPct val="100000"/>
        </a:lnSpc>
        <a:spcBef>
          <a:spcPts val="1200"/>
        </a:spcBef>
        <a:spcAft>
          <a:spcPts val="0"/>
        </a:spcAft>
        <a:buClrTx/>
        <a:buSzPct val="90000"/>
        <a:buFont typeface="Arial"/>
        <a:buChar char="-"/>
        <a:tabLst/>
        <a:defRPr sz="2200" b="0" i="0" u="none" strike="noStrike" cap="none" spc="0" baseline="0">
          <a:ln>
            <a:noFill/>
          </a:ln>
          <a:solidFill>
            <a:srgbClr val="3C5A77"/>
          </a:solidFill>
          <a:uFillTx/>
          <a:latin typeface="+mj-lt"/>
          <a:ea typeface="+mj-ea"/>
          <a:cs typeface="+mj-cs"/>
          <a:sym typeface="Helvetica"/>
        </a:defRPr>
      </a:lvl2pPr>
      <a:lvl3pPr marL="959202" marR="0" indent="-333727" algn="l" defTabSz="457200" rtl="0" latinLnBrk="0">
        <a:lnSpc>
          <a:spcPct val="100000"/>
        </a:lnSpc>
        <a:spcBef>
          <a:spcPts val="1200"/>
        </a:spcBef>
        <a:spcAft>
          <a:spcPts val="0"/>
        </a:spcAft>
        <a:buClrTx/>
        <a:buSzPct val="88000"/>
        <a:buFont typeface="Arial"/>
        <a:buChar char="•"/>
        <a:tabLst/>
        <a:defRPr sz="2200" b="0" i="0" u="none" strike="noStrike" cap="none" spc="0" baseline="0">
          <a:ln>
            <a:noFill/>
          </a:ln>
          <a:solidFill>
            <a:srgbClr val="3C5A77"/>
          </a:solidFill>
          <a:uFillTx/>
          <a:latin typeface="+mj-lt"/>
          <a:ea typeface="+mj-ea"/>
          <a:cs typeface="+mj-cs"/>
          <a:sym typeface="Helvetica"/>
        </a:defRPr>
      </a:lvl3pPr>
      <a:lvl4pPr marL="1265237" marR="0" indent="-366712" algn="l" defTabSz="457200" rtl="0" latinLnBrk="0">
        <a:lnSpc>
          <a:spcPct val="100000"/>
        </a:lnSpc>
        <a:spcBef>
          <a:spcPts val="1200"/>
        </a:spcBef>
        <a:spcAft>
          <a:spcPts val="0"/>
        </a:spcAft>
        <a:buClrTx/>
        <a:buSzPct val="90000"/>
        <a:buFont typeface="Arial"/>
        <a:buChar char="-"/>
        <a:tabLst/>
        <a:defRPr sz="2200" b="0" i="0" u="none" strike="noStrike" cap="none" spc="0" baseline="0">
          <a:ln>
            <a:noFill/>
          </a:ln>
          <a:solidFill>
            <a:srgbClr val="3C5A77"/>
          </a:solidFill>
          <a:uFillTx/>
          <a:latin typeface="+mj-lt"/>
          <a:ea typeface="+mj-ea"/>
          <a:cs typeface="+mj-cs"/>
          <a:sym typeface="Helvetica"/>
        </a:defRPr>
      </a:lvl4pPr>
      <a:lvl5pPr marL="1584325" marR="0" indent="-419100" algn="l" defTabSz="457200" rtl="0" latinLnBrk="0">
        <a:lnSpc>
          <a:spcPct val="100000"/>
        </a:lnSpc>
        <a:spcBef>
          <a:spcPts val="1200"/>
        </a:spcBef>
        <a:spcAft>
          <a:spcPts val="0"/>
        </a:spcAft>
        <a:buClrTx/>
        <a:buSzPct val="88000"/>
        <a:buFont typeface="Arial"/>
        <a:buChar char="•"/>
        <a:tabLst/>
        <a:defRPr sz="2200" b="0" i="0" u="none" strike="noStrike" cap="none" spc="0" baseline="0">
          <a:ln>
            <a:noFill/>
          </a:ln>
          <a:solidFill>
            <a:srgbClr val="3C5A77"/>
          </a:solidFill>
          <a:uFillTx/>
          <a:latin typeface="+mj-lt"/>
          <a:ea typeface="+mj-ea"/>
          <a:cs typeface="+mj-cs"/>
          <a:sym typeface="Helvetica"/>
        </a:defRPr>
      </a:lvl5pPr>
      <a:lvl6pPr marL="2537460" marR="0" indent="-251460" algn="l" defTabSz="457200" rtl="0" latinLnBrk="0">
        <a:lnSpc>
          <a:spcPct val="100000"/>
        </a:lnSpc>
        <a:spcBef>
          <a:spcPts val="1200"/>
        </a:spcBef>
        <a:spcAft>
          <a:spcPts val="0"/>
        </a:spcAft>
        <a:buClrTx/>
        <a:buSzPct val="100000"/>
        <a:buFont typeface="Arial"/>
        <a:buChar char="•"/>
        <a:tabLst/>
        <a:defRPr sz="2200" b="0" i="0" u="none" strike="noStrike" cap="none" spc="0" baseline="0">
          <a:ln>
            <a:noFill/>
          </a:ln>
          <a:solidFill>
            <a:srgbClr val="3C5A77"/>
          </a:solidFill>
          <a:uFillTx/>
          <a:latin typeface="+mj-lt"/>
          <a:ea typeface="+mj-ea"/>
          <a:cs typeface="+mj-cs"/>
          <a:sym typeface="Helvetica"/>
        </a:defRPr>
      </a:lvl6pPr>
      <a:lvl7pPr marL="2994660" marR="0" indent="-251460" algn="l" defTabSz="457200" rtl="0" latinLnBrk="0">
        <a:lnSpc>
          <a:spcPct val="100000"/>
        </a:lnSpc>
        <a:spcBef>
          <a:spcPts val="1200"/>
        </a:spcBef>
        <a:spcAft>
          <a:spcPts val="0"/>
        </a:spcAft>
        <a:buClrTx/>
        <a:buSzPct val="100000"/>
        <a:buFont typeface="Arial"/>
        <a:buChar char="•"/>
        <a:tabLst/>
        <a:defRPr sz="2200" b="0" i="0" u="none" strike="noStrike" cap="none" spc="0" baseline="0">
          <a:ln>
            <a:noFill/>
          </a:ln>
          <a:solidFill>
            <a:srgbClr val="3C5A77"/>
          </a:solidFill>
          <a:uFillTx/>
          <a:latin typeface="+mj-lt"/>
          <a:ea typeface="+mj-ea"/>
          <a:cs typeface="+mj-cs"/>
          <a:sym typeface="Helvetica"/>
        </a:defRPr>
      </a:lvl7pPr>
      <a:lvl8pPr marL="3451859" marR="0" indent="-251459" algn="l" defTabSz="457200" rtl="0" latinLnBrk="0">
        <a:lnSpc>
          <a:spcPct val="100000"/>
        </a:lnSpc>
        <a:spcBef>
          <a:spcPts val="1200"/>
        </a:spcBef>
        <a:spcAft>
          <a:spcPts val="0"/>
        </a:spcAft>
        <a:buClrTx/>
        <a:buSzPct val="100000"/>
        <a:buFont typeface="Arial"/>
        <a:buChar char="•"/>
        <a:tabLst/>
        <a:defRPr sz="2200" b="0" i="0" u="none" strike="noStrike" cap="none" spc="0" baseline="0">
          <a:ln>
            <a:noFill/>
          </a:ln>
          <a:solidFill>
            <a:srgbClr val="3C5A77"/>
          </a:solidFill>
          <a:uFillTx/>
          <a:latin typeface="+mj-lt"/>
          <a:ea typeface="+mj-ea"/>
          <a:cs typeface="+mj-cs"/>
          <a:sym typeface="Helvetica"/>
        </a:defRPr>
      </a:lvl8pPr>
      <a:lvl9pPr marL="3909059" marR="0" indent="-251459" algn="l" defTabSz="457200" rtl="0" latinLnBrk="0">
        <a:lnSpc>
          <a:spcPct val="100000"/>
        </a:lnSpc>
        <a:spcBef>
          <a:spcPts val="1200"/>
        </a:spcBef>
        <a:spcAft>
          <a:spcPts val="0"/>
        </a:spcAft>
        <a:buClrTx/>
        <a:buSzPct val="100000"/>
        <a:buFont typeface="Arial"/>
        <a:buChar char="•"/>
        <a:tabLst/>
        <a:defRPr sz="2200" b="0" i="0" u="none" strike="noStrike" cap="none" spc="0" baseline="0">
          <a:ln>
            <a:noFill/>
          </a:ln>
          <a:solidFill>
            <a:srgbClr val="3C5A77"/>
          </a:solidFill>
          <a:uFillTx/>
          <a:latin typeface="+mj-lt"/>
          <a:ea typeface="+mj-ea"/>
          <a:cs typeface="+mj-cs"/>
          <a:sym typeface="Helvetica"/>
        </a:defRPr>
      </a:lvl9pPr>
    </p:bodyStyle>
    <p:otherStyle>
      <a:lvl1pPr marL="0" marR="0" indent="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1pPr>
      <a:lvl2pPr marL="0" marR="0" indent="4572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2pPr>
      <a:lvl3pPr marL="0" marR="0" indent="9144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3pPr>
      <a:lvl4pPr marL="0" marR="0" indent="13716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4pPr>
      <a:lvl5pPr marL="0" marR="0" indent="18288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5pPr>
      <a:lvl6pPr marL="0" marR="0" indent="22860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6pPr>
      <a:lvl7pPr marL="0" marR="0" indent="27432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7pPr>
      <a:lvl8pPr marL="0" marR="0" indent="32004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8pPr>
      <a:lvl9pPr marL="0" marR="0" indent="3657600" algn="l" defTabSz="457200" rtl="0" latinLnBrk="0">
        <a:lnSpc>
          <a:spcPct val="100000"/>
        </a:lnSpc>
        <a:spcBef>
          <a:spcPts val="0"/>
        </a:spcBef>
        <a:spcAft>
          <a:spcPts val="0"/>
        </a:spcAft>
        <a:buClrTx/>
        <a:buSzTx/>
        <a:buFontTx/>
        <a:buNone/>
        <a:tabLst/>
        <a:defRPr sz="12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4" name="Picture 3" descr="DUNElogoFINAL5.6.15_type-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243" y="212150"/>
            <a:ext cx="3598105" cy="214097"/>
          </a:xfrm>
          <a:prstGeom prst="rect">
            <a:avLst/>
          </a:prstGeom>
        </p:spPr>
      </p:pic>
      <p:pic>
        <p:nvPicPr>
          <p:cNvPr id="5" name="Picture 4" descr="DUNElogoFINAL5.6.15_noType-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733" y="5974039"/>
            <a:ext cx="1370067" cy="557369"/>
          </a:xfrm>
          <a:prstGeom prst="rect">
            <a:avLst/>
          </a:prstGeom>
        </p:spPr>
      </p:pic>
    </p:spTree>
    <p:extLst>
      <p:ext uri="{BB962C8B-B14F-4D97-AF65-F5344CB8AC3E}">
        <p14:creationId xmlns:p14="http://schemas.microsoft.com/office/powerpoint/2010/main" val="3516765364"/>
      </p:ext>
    </p:extLst>
  </p:cSld>
  <p:clrMap bg1="lt1" tx1="dk1" bg2="lt2" tx2="dk2" accent1="accent1" accent2="accent2" accent3="accent3" accent4="accent4" accent5="accent5" accent6="accent6" hlink="hlink" folHlink="folHlink"/>
  <p:sldLayoutIdLst>
    <p:sldLayoutId id="2147484017" r:id="rId1"/>
    <p:sldLayoutId id="2147484018" r:id="rId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4.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53.tif"/><Relationship Id="rId1" Type="http://schemas.openxmlformats.org/officeDocument/2006/relationships/slideLayout" Target="../slideLayouts/slideLayout2.xml"/><Relationship Id="rId5" Type="http://schemas.openxmlformats.org/officeDocument/2006/relationships/image" Target="../media/image56.tif"/><Relationship Id="rId4" Type="http://schemas.openxmlformats.org/officeDocument/2006/relationships/image" Target="../media/image55.tif"/></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1807.10340"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image" Target="../media/image57.tif"/><Relationship Id="rId1" Type="http://schemas.openxmlformats.org/officeDocument/2006/relationships/slideLayout" Target="../slideLayouts/slideLayout2.xml"/><Relationship Id="rId5" Type="http://schemas.openxmlformats.org/officeDocument/2006/relationships/image" Target="../media/image60.tif"/><Relationship Id="rId4" Type="http://schemas.openxmlformats.org/officeDocument/2006/relationships/image" Target="../media/image59.ti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47.xml"/><Relationship Id="rId5" Type="http://schemas.openxmlformats.org/officeDocument/2006/relationships/image" Target="../media/image70.tif"/><Relationship Id="rId4" Type="http://schemas.openxmlformats.org/officeDocument/2006/relationships/image" Target="../media/image69.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4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3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700808"/>
            <a:ext cx="8218488" cy="1143000"/>
          </a:xfrm>
        </p:spPr>
        <p:txBody>
          <a:bodyPr/>
          <a:lstStyle/>
          <a:p>
            <a:r>
              <a:rPr lang="fr-FR" dirty="0"/>
              <a:t>DUNE-DP IDR &amp; TDR </a:t>
            </a:r>
            <a:r>
              <a:rPr lang="fr-FR" dirty="0" err="1"/>
              <a:t>Status</a:t>
            </a:r>
            <a:r>
              <a:rPr lang="fr-FR" dirty="0"/>
              <a:t> </a:t>
            </a:r>
            <a:endParaRPr lang="en-US" dirty="0"/>
          </a:p>
        </p:txBody>
      </p:sp>
      <p:sp>
        <p:nvSpPr>
          <p:cNvPr id="3" name="Text Placeholder 2"/>
          <p:cNvSpPr>
            <a:spLocks noGrp="1"/>
          </p:cNvSpPr>
          <p:nvPr>
            <p:ph type="body" sz="quarter" idx="10"/>
          </p:nvPr>
        </p:nvSpPr>
        <p:spPr>
          <a:xfrm>
            <a:off x="72692" y="3403490"/>
            <a:ext cx="8221663" cy="1721069"/>
          </a:xfrm>
        </p:spPr>
        <p:txBody>
          <a:bodyPr/>
          <a:lstStyle/>
          <a:p>
            <a:r>
              <a:rPr lang="en-US" dirty="0"/>
              <a:t>Dario Autiero (IPNL Lyon</a:t>
            </a:r>
            <a:r>
              <a:rPr lang="en-US" dirty="0" smtClean="0"/>
              <a:t>)</a:t>
            </a:r>
          </a:p>
          <a:p>
            <a:r>
              <a:rPr lang="en-US" dirty="0" smtClean="0"/>
              <a:t>LBNC Meeting </a:t>
            </a:r>
          </a:p>
          <a:p>
            <a:r>
              <a:rPr lang="en-US" dirty="0" smtClean="0"/>
              <a:t>December 7, 2018</a:t>
            </a:r>
            <a:endParaRPr lang="en-US" dirty="0"/>
          </a:p>
        </p:txBody>
      </p:sp>
      <p:sp>
        <p:nvSpPr>
          <p:cNvPr id="4" name="AutoShape 2" descr="https://mmm.cern.ch/owa/attachment.ashx?id=RgAAAAA9BqUaArYwRKxA%2bMvNYu3gBwCTgR0NacwbRZ5jcPhXbfxOAAAACnTGAAC5tCE5yaZqRK4JI5vhMWQ1AADsLQzwAAAJ&amp;attcnt=1&amp;attid0=BAAAAAAA&amp;attcid0=EFF81891-0B92-44BF-9F9C-256B75BD6233%40guest-network.net"/>
          <p:cNvSpPr>
            <a:spLocks noChangeAspect="1" noChangeArrowheads="1"/>
          </p:cNvSpPr>
          <p:nvPr/>
        </p:nvSpPr>
        <p:spPr bwMode="auto">
          <a:xfrm>
            <a:off x="63500" y="-136525"/>
            <a:ext cx="7820025"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8135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7504" y="908720"/>
            <a:ext cx="7292752" cy="2626377"/>
          </a:xfrm>
          <a:prstGeom prst="rect">
            <a:avLst/>
          </a:prstGeom>
        </p:spPr>
      </p:pic>
      <p:sp>
        <p:nvSpPr>
          <p:cNvPr id="5" name="ZoneTexte 4"/>
          <p:cNvSpPr txBox="1"/>
          <p:nvPr/>
        </p:nvSpPr>
        <p:spPr>
          <a:xfrm>
            <a:off x="251520" y="620688"/>
            <a:ext cx="5544616" cy="369332"/>
          </a:xfrm>
          <a:prstGeom prst="rect">
            <a:avLst/>
          </a:prstGeom>
          <a:noFill/>
        </p:spPr>
        <p:txBody>
          <a:bodyPr wrap="square" rtlCol="0">
            <a:spAutoFit/>
          </a:bodyPr>
          <a:lstStyle/>
          <a:p>
            <a:r>
              <a:rPr lang="fr-FR" dirty="0" smtClean="0"/>
              <a:t>LEM </a:t>
            </a:r>
            <a:r>
              <a:rPr lang="fr-FR" dirty="0"/>
              <a:t>p</a:t>
            </a:r>
            <a:r>
              <a:rPr lang="fr-FR" dirty="0" smtClean="0"/>
              <a:t>roduction and QA/QC </a:t>
            </a:r>
            <a:r>
              <a:rPr lang="fr-FR" dirty="0" err="1" smtClean="0"/>
              <a:t>chain</a:t>
            </a:r>
            <a:endParaRPr lang="fr-FR" dirty="0"/>
          </a:p>
        </p:txBody>
      </p:sp>
      <p:pic>
        <p:nvPicPr>
          <p:cNvPr id="6" name="Image 5"/>
          <p:cNvPicPr>
            <a:picLocks noChangeAspect="1"/>
          </p:cNvPicPr>
          <p:nvPr/>
        </p:nvPicPr>
        <p:blipFill>
          <a:blip r:embed="rId3"/>
          <a:stretch>
            <a:fillRect/>
          </a:stretch>
        </p:blipFill>
        <p:spPr>
          <a:xfrm>
            <a:off x="134481" y="3645024"/>
            <a:ext cx="3098936" cy="2056105"/>
          </a:xfrm>
          <a:prstGeom prst="rect">
            <a:avLst/>
          </a:prstGeom>
        </p:spPr>
      </p:pic>
      <p:sp>
        <p:nvSpPr>
          <p:cNvPr id="7" name="ZoneTexte 6"/>
          <p:cNvSpPr txBox="1"/>
          <p:nvPr/>
        </p:nvSpPr>
        <p:spPr>
          <a:xfrm>
            <a:off x="3347864" y="3542006"/>
            <a:ext cx="5688632" cy="584775"/>
          </a:xfrm>
          <a:prstGeom prst="rect">
            <a:avLst/>
          </a:prstGeom>
          <a:noFill/>
        </p:spPr>
        <p:txBody>
          <a:bodyPr wrap="square" rtlCol="0">
            <a:spAutoFit/>
          </a:bodyPr>
          <a:lstStyle/>
          <a:p>
            <a:r>
              <a:rPr lang="fr-FR" sz="1600" dirty="0" smtClean="0"/>
              <a:t>High pressure </a:t>
            </a:r>
            <a:r>
              <a:rPr lang="fr-FR" sz="1600" dirty="0" err="1" smtClean="0"/>
              <a:t>gas</a:t>
            </a:r>
            <a:r>
              <a:rPr lang="fr-FR" sz="1600" dirty="0" smtClean="0"/>
              <a:t> </a:t>
            </a:r>
            <a:r>
              <a:rPr lang="fr-FR" sz="1600" dirty="0" err="1" smtClean="0"/>
              <a:t>chamber</a:t>
            </a:r>
            <a:r>
              <a:rPr lang="fr-FR" sz="1600" dirty="0" smtClean="0"/>
              <a:t> for LEM tests/</a:t>
            </a:r>
            <a:r>
              <a:rPr lang="fr-FR" sz="1600" dirty="0" err="1" smtClean="0"/>
              <a:t>characterization</a:t>
            </a:r>
            <a:r>
              <a:rPr lang="fr-FR" sz="1600" dirty="0" smtClean="0"/>
              <a:t> </a:t>
            </a:r>
          </a:p>
          <a:p>
            <a:r>
              <a:rPr lang="fr-FR" sz="1600" dirty="0" smtClean="0">
                <a:sym typeface="Wingdings" panose="05000000000000000000" pitchFamily="2" charset="2"/>
              </a:rPr>
              <a:t> 3.3 bar </a:t>
            </a:r>
            <a:r>
              <a:rPr lang="fr-FR" sz="1600" dirty="0" err="1" smtClean="0">
                <a:sym typeface="Wingdings" panose="05000000000000000000" pitchFamily="2" charset="2"/>
              </a:rPr>
              <a:t>gas</a:t>
            </a:r>
            <a:r>
              <a:rPr lang="fr-FR" sz="1600" dirty="0" smtClean="0">
                <a:sym typeface="Wingdings" panose="05000000000000000000" pitchFamily="2" charset="2"/>
              </a:rPr>
              <a:t> </a:t>
            </a:r>
            <a:r>
              <a:rPr lang="fr-FR" sz="1600" dirty="0" err="1" smtClean="0">
                <a:sym typeface="Wingdings" panose="05000000000000000000" pitchFamily="2" charset="2"/>
              </a:rPr>
              <a:t>density</a:t>
            </a:r>
            <a:r>
              <a:rPr lang="fr-FR" sz="1600" dirty="0" smtClean="0">
                <a:sym typeface="Wingdings" panose="05000000000000000000" pitchFamily="2" charset="2"/>
              </a:rPr>
              <a:t> conditions as close to </a:t>
            </a:r>
            <a:r>
              <a:rPr lang="fr-FR" sz="1600" dirty="0" err="1" smtClean="0">
                <a:sym typeface="Wingdings" panose="05000000000000000000" pitchFamily="2" charset="2"/>
              </a:rPr>
              <a:t>LAr</a:t>
            </a:r>
            <a:r>
              <a:rPr lang="fr-FR" sz="1600" dirty="0" smtClean="0">
                <a:sym typeface="Wingdings" panose="05000000000000000000" pitchFamily="2" charset="2"/>
              </a:rPr>
              <a:t> surface</a:t>
            </a:r>
            <a:endParaRPr lang="fr-FR" sz="1600" dirty="0"/>
          </a:p>
        </p:txBody>
      </p:sp>
      <p:pic>
        <p:nvPicPr>
          <p:cNvPr id="2" name="Image 1"/>
          <p:cNvPicPr>
            <a:picLocks noChangeAspect="1"/>
          </p:cNvPicPr>
          <p:nvPr/>
        </p:nvPicPr>
        <p:blipFill>
          <a:blip r:embed="rId4"/>
          <a:stretch>
            <a:fillRect/>
          </a:stretch>
        </p:blipFill>
        <p:spPr>
          <a:xfrm>
            <a:off x="3347864" y="4509120"/>
            <a:ext cx="3667876" cy="2015479"/>
          </a:xfrm>
          <a:prstGeom prst="rect">
            <a:avLst/>
          </a:prstGeom>
        </p:spPr>
      </p:pic>
    </p:spTree>
    <p:extLst>
      <p:ext uri="{BB962C8B-B14F-4D97-AF65-F5344CB8AC3E}">
        <p14:creationId xmlns:p14="http://schemas.microsoft.com/office/powerpoint/2010/main" val="2327200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5340085" cy="4005064"/>
          </a:xfrm>
          <a:prstGeom prst="rect">
            <a:avLst/>
          </a:prstGeom>
        </p:spPr>
      </p:pic>
      <p:sp>
        <p:nvSpPr>
          <p:cNvPr id="5" name="ZoneTexte 4"/>
          <p:cNvSpPr txBox="1"/>
          <p:nvPr/>
        </p:nvSpPr>
        <p:spPr>
          <a:xfrm>
            <a:off x="5447588" y="188640"/>
            <a:ext cx="3588907"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FF0000"/>
                </a:solidFill>
                <a:effectLst/>
                <a:uLnTx/>
                <a:uFillTx/>
                <a:latin typeface="Calibri"/>
                <a:ea typeface="+mn-ea"/>
                <a:cs typeface="+mn-cs"/>
              </a:rPr>
              <a:t>Charge </a:t>
            </a:r>
            <a:r>
              <a:rPr kumimoji="0" lang="fr-FR" sz="1400" b="0" i="0" u="none" strike="noStrike" kern="1200" cap="none" spc="0" normalizeH="0" baseline="0" noProof="0" dirty="0" err="1" smtClean="0">
                <a:ln>
                  <a:noFill/>
                </a:ln>
                <a:solidFill>
                  <a:srgbClr val="FF0000"/>
                </a:solidFill>
                <a:effectLst/>
                <a:uLnTx/>
                <a:uFillTx/>
                <a:latin typeface="Calibri"/>
                <a:ea typeface="+mn-ea"/>
                <a:cs typeface="+mn-cs"/>
              </a:rPr>
              <a:t>Readout</a:t>
            </a:r>
            <a:r>
              <a:rPr kumimoji="0" lang="fr-FR" sz="1400" b="0" i="0" u="none" strike="noStrike" kern="1200" cap="none" spc="0" normalizeH="0" baseline="0" noProof="0" dirty="0" smtClean="0">
                <a:ln>
                  <a:noFill/>
                </a:ln>
                <a:solidFill>
                  <a:srgbClr val="FF0000"/>
                </a:solidFill>
                <a:effectLst/>
                <a:uLnTx/>
                <a:uFillTx/>
                <a:latin typeface="Calibri"/>
                <a:ea typeface="+mn-ea"/>
                <a:cs typeface="+mn-cs"/>
              </a:rPr>
              <a:t> Plane (CRP) </a:t>
            </a:r>
            <a:r>
              <a:rPr kumimoji="0" lang="fr-FR" sz="1400" b="0" i="0" u="none" strike="noStrike" kern="1200" cap="none" spc="0" normalizeH="0" baseline="0" noProof="0" dirty="0" err="1" smtClean="0">
                <a:ln>
                  <a:noFill/>
                </a:ln>
                <a:solidFill>
                  <a:srgbClr val="FF0000"/>
                </a:solidFill>
                <a:effectLst/>
                <a:uLnTx/>
                <a:uFillTx/>
                <a:latin typeface="Calibri"/>
                <a:ea typeface="+mn-ea"/>
                <a:cs typeface="+mn-cs"/>
              </a:rPr>
              <a:t>with</a:t>
            </a:r>
            <a:r>
              <a:rPr kumimoji="0" lang="fr-FR" sz="1400" b="0" i="0" u="none" strike="noStrike" kern="1200" cap="none" spc="0" normalizeH="0" baseline="0" noProof="0" dirty="0" smtClean="0">
                <a:ln>
                  <a:noFill/>
                </a:ln>
                <a:solidFill>
                  <a:srgbClr val="FF0000"/>
                </a:solidFill>
                <a:effectLst/>
                <a:uLnTx/>
                <a:uFillTx/>
                <a:latin typeface="Calibri"/>
                <a:ea typeface="+mn-ea"/>
                <a:cs typeface="+mn-cs"/>
              </a:rPr>
              <a:t> LEM/anodes </a:t>
            </a:r>
            <a:r>
              <a:rPr kumimoji="0" lang="fr-FR" sz="1400" b="0" i="0" u="none" strike="noStrike" kern="1200" cap="none" spc="0" normalizeH="0" baseline="0" noProof="0" dirty="0" err="1" smtClean="0">
                <a:ln>
                  <a:noFill/>
                </a:ln>
                <a:solidFill>
                  <a:srgbClr val="FF0000"/>
                </a:solidFill>
                <a:effectLst/>
                <a:uLnTx/>
                <a:uFillTx/>
                <a:latin typeface="Calibri"/>
                <a:ea typeface="+mn-ea"/>
                <a:cs typeface="+mn-cs"/>
              </a:rPr>
              <a:t>mounted</a:t>
            </a:r>
            <a:endParaRPr kumimoji="0" lang="fr-FR" sz="1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ZoneTexte 6"/>
          <p:cNvSpPr txBox="1"/>
          <p:nvPr/>
        </p:nvSpPr>
        <p:spPr>
          <a:xfrm>
            <a:off x="5580112" y="1969095"/>
            <a:ext cx="2952328" cy="30777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FF0000"/>
                </a:solidFill>
                <a:effectLst/>
                <a:uLnTx/>
                <a:uFillTx/>
                <a:latin typeface="Calibri"/>
                <a:ea typeface="+mn-ea"/>
                <a:cs typeface="+mn-cs"/>
              </a:rPr>
              <a:t>CRP cold--box test</a:t>
            </a:r>
            <a:endParaRPr kumimoji="0" lang="fr-FR" sz="14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60" y="3591061"/>
            <a:ext cx="4355919" cy="3266939"/>
          </a:xfrm>
          <a:prstGeom prst="rect">
            <a:avLst/>
          </a:prstGeom>
        </p:spPr>
      </p:pic>
      <p:sp>
        <p:nvSpPr>
          <p:cNvPr id="10" name="ZoneTexte 9"/>
          <p:cNvSpPr txBox="1"/>
          <p:nvPr/>
        </p:nvSpPr>
        <p:spPr>
          <a:xfrm>
            <a:off x="179512" y="3861048"/>
            <a:ext cx="3588907" cy="30777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FF0000"/>
                </a:solidFill>
                <a:effectLst/>
                <a:uLnTx/>
                <a:uFillTx/>
                <a:latin typeface="Calibri"/>
                <a:ea typeface="+mn-ea"/>
                <a:cs typeface="+mn-cs"/>
              </a:rPr>
              <a:t>Anodes interconnections for 3m long </a:t>
            </a:r>
            <a:r>
              <a:rPr kumimoji="0" lang="fr-FR" sz="1400" b="0" i="0" u="none" strike="noStrike" kern="1200" cap="none" spc="0" normalizeH="0" baseline="0" noProof="0" dirty="0" err="1" smtClean="0">
                <a:ln>
                  <a:noFill/>
                </a:ln>
                <a:solidFill>
                  <a:srgbClr val="FF0000"/>
                </a:solidFill>
                <a:effectLst/>
                <a:uLnTx/>
                <a:uFillTx/>
                <a:latin typeface="Calibri"/>
                <a:ea typeface="+mn-ea"/>
                <a:cs typeface="+mn-cs"/>
              </a:rPr>
              <a:t>strips</a:t>
            </a:r>
            <a:endParaRPr kumimoji="0" lang="fr-FR" sz="14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Image 10"/>
          <p:cNvPicPr>
            <a:picLocks noChangeAspect="1"/>
          </p:cNvPicPr>
          <p:nvPr/>
        </p:nvPicPr>
        <p:blipFill>
          <a:blip r:embed="rId4"/>
          <a:stretch>
            <a:fillRect/>
          </a:stretch>
        </p:blipFill>
        <p:spPr>
          <a:xfrm>
            <a:off x="4788024" y="2322215"/>
            <a:ext cx="4177428" cy="3123009"/>
          </a:xfrm>
          <a:prstGeom prst="rect">
            <a:avLst/>
          </a:prstGeom>
        </p:spPr>
      </p:pic>
    </p:spTree>
    <p:extLst>
      <p:ext uri="{BB962C8B-B14F-4D97-AF65-F5344CB8AC3E}">
        <p14:creationId xmlns:p14="http://schemas.microsoft.com/office/powerpoint/2010/main" val="360374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ZoneTexte 2"/>
          <p:cNvSpPr txBox="1">
            <a:spLocks noChangeArrowheads="1"/>
          </p:cNvSpPr>
          <p:nvPr/>
        </p:nvSpPr>
        <p:spPr bwMode="auto">
          <a:xfrm>
            <a:off x="91805" y="7938"/>
            <a:ext cx="90309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000" b="1" i="0" u="sng" strike="noStrike" kern="1200" cap="none" spc="0" normalizeH="0" baseline="0" noProof="0" dirty="0" err="1" smtClean="0">
                <a:ln>
                  <a:noFill/>
                </a:ln>
                <a:solidFill>
                  <a:srgbClr val="000000"/>
                </a:solidFill>
                <a:effectLst/>
                <a:uLnTx/>
                <a:uFillTx/>
                <a:latin typeface="Calibri" pitchFamily="34" charset="0"/>
                <a:ea typeface="ＭＳ Ｐゴシック" pitchFamily="34" charset="-128"/>
                <a:cs typeface="Times New Roman" pitchFamily="18" charset="0"/>
              </a:rPr>
              <a:t>ProtoDUNE</a:t>
            </a:r>
            <a:r>
              <a:rPr kumimoji="1" lang="en-US" altLang="en-US" sz="2000" b="1" i="0" u="sng"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Times New Roman" pitchFamily="18" charset="0"/>
              </a:rPr>
              <a:t>-DP accessible </a:t>
            </a:r>
            <a:r>
              <a:rPr kumimoji="1" lang="en-US" altLang="en-US" sz="2000" b="1" i="0" u="sng" strike="noStrike" kern="1200" cap="none" spc="0" normalizeH="0" baseline="0" noProof="0" dirty="0">
                <a:ln>
                  <a:noFill/>
                </a:ln>
                <a:solidFill>
                  <a:srgbClr val="000000"/>
                </a:solidFill>
                <a:effectLst/>
                <a:uLnTx/>
                <a:uFillTx/>
                <a:latin typeface="Calibri" pitchFamily="34" charset="0"/>
                <a:ea typeface="ＭＳ Ｐゴシック" pitchFamily="34" charset="-128"/>
                <a:cs typeface="Times New Roman" pitchFamily="18" charset="0"/>
              </a:rPr>
              <a:t>cold front-end electronics and  </a:t>
            </a:r>
            <a:r>
              <a:rPr kumimoji="1" lang="en-US" altLang="en-US" sz="2000" b="1" i="0" u="sng"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Times New Roman" pitchFamily="18" charset="0"/>
              </a:rPr>
              <a:t>uTCA</a:t>
            </a:r>
            <a:r>
              <a:rPr kumimoji="1" lang="en-US" altLang="en-US" sz="2000" b="1" i="0" u="sng" strike="noStrike" kern="1200" cap="none" spc="0" normalizeH="0" baseline="0" noProof="0" dirty="0">
                <a:ln>
                  <a:noFill/>
                </a:ln>
                <a:solidFill>
                  <a:srgbClr val="000000"/>
                </a:solidFill>
                <a:effectLst/>
                <a:uLnTx/>
                <a:uFillTx/>
                <a:latin typeface="Calibri" pitchFamily="34" charset="0"/>
                <a:ea typeface="ＭＳ Ｐゴシック" pitchFamily="34" charset="-128"/>
                <a:cs typeface="Times New Roman" pitchFamily="18" charset="0"/>
              </a:rPr>
              <a:t> DAQ system 7680 </a:t>
            </a:r>
            <a:r>
              <a:rPr kumimoji="1" lang="en-US" altLang="en-US" sz="2000" b="1" i="0" u="sng" strike="noStrike" kern="1200" cap="none" spc="0" normalizeH="0" baseline="0" noProof="0" smtClean="0">
                <a:ln>
                  <a:noFill/>
                </a:ln>
                <a:solidFill>
                  <a:srgbClr val="000000"/>
                </a:solidFill>
                <a:effectLst/>
                <a:uLnTx/>
                <a:uFillTx/>
                <a:latin typeface="Calibri" pitchFamily="34" charset="0"/>
                <a:ea typeface="ＭＳ Ｐゴシック" pitchFamily="34" charset="-128"/>
                <a:cs typeface="Times New Roman" pitchFamily="18" charset="0"/>
              </a:rPr>
              <a:t>ch</a:t>
            </a:r>
            <a:endParaRPr kumimoji="1" lang="en-US" altLang="en-US" sz="2000" b="1" i="0" u="sng"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Times New Roman" pitchFamily="18" charset="0"/>
            </a:endParaRPr>
          </a:p>
        </p:txBody>
      </p:sp>
      <p:sp>
        <p:nvSpPr>
          <p:cNvPr id="5" name="ZoneTexte 3"/>
          <p:cNvSpPr txBox="1"/>
          <p:nvPr/>
        </p:nvSpPr>
        <p:spPr>
          <a:xfrm>
            <a:off x="4643438" y="836613"/>
            <a:ext cx="4608512" cy="1570037"/>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Cryogenic ASIC amplifiers (CMOS 0.35um) 16ch  </a:t>
            </a:r>
            <a:r>
              <a:rPr kumimoji="1" lang="en-US" sz="1600" b="1" i="0" u="sng"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externally accessible: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at 110K at the bottom of the signal chimneys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Cards fixed to a plug accessible from outside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Short cables</a:t>
            </a: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capacitance, low noise at low T </a:t>
            </a:r>
          </a:p>
        </p:txBody>
      </p:sp>
      <p:sp>
        <p:nvSpPr>
          <p:cNvPr id="6" name="ZoneTexte 5"/>
          <p:cNvSpPr txBox="1"/>
          <p:nvPr/>
        </p:nvSpPr>
        <p:spPr>
          <a:xfrm>
            <a:off x="-36513" y="620713"/>
            <a:ext cx="4824413" cy="1230312"/>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dirty="0">
              <a:ln>
                <a:noFill/>
              </a:ln>
              <a:solidFill>
                <a:srgbClr val="00B050"/>
              </a:solidFill>
              <a:effectLst/>
              <a:uLnTx/>
              <a:uFillTx/>
              <a:latin typeface="Calibri"/>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Digital electronics </a:t>
            </a:r>
            <a:r>
              <a:rPr kumimoji="1" lang="en-US" sz="1600" b="1" i="0" u="sng"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warm </a:t>
            </a: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on the tank deck: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Architecture based on </a:t>
            </a:r>
            <a:r>
              <a:rPr kumimoji="1"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uTCA</a:t>
            </a: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standard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crate/signal chimney, 640 channels/crate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uTCA</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crates</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AMC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cards</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crate</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64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a:t>
            </a:r>
            <a:endPar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0" name="スライド番号プレースホルダ 5"/>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55677D-8EA0-4DFF-9D37-7D5F8370D6AB}" type="slidenum">
              <a:rPr kumimoji="1" lang="ja-JP" altLang="en-US"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4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pic>
        <p:nvPicPr>
          <p:cNvPr id="163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1789113"/>
            <a:ext cx="4259263"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C:\Users\autiero\Desktop\Talk SPSC\SPSC Report March 2015\V4.8\Final\fig\SFT_cut_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349500"/>
            <a:ext cx="296862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86250"/>
            <a:ext cx="927100" cy="7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cture 2" descr="C:\Users\autiero\Desktop\Laguna meeting 15 Sept 2013\Edouard\LARZIC_16_layout-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5566" y="4437112"/>
            <a:ext cx="6429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8"/>
          <p:cNvSpPr>
            <a:spLocks noChangeArrowheads="1"/>
          </p:cNvSpPr>
          <p:nvPr/>
        </p:nvSpPr>
        <p:spPr bwMode="auto">
          <a:xfrm>
            <a:off x="8028384" y="4005064"/>
            <a:ext cx="130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ASICs 16 </a:t>
            </a:r>
            <a:r>
              <a:rPr kumimoji="1" lang="en-US"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ch.</a:t>
            </a: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(CMOS 0.35 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cxnSp>
        <p:nvCxnSpPr>
          <p:cNvPr id="19" name="Connecteur droit avec flèche 18"/>
          <p:cNvCxnSpPr/>
          <p:nvPr/>
        </p:nvCxnSpPr>
        <p:spPr>
          <a:xfrm>
            <a:off x="900113" y="1851025"/>
            <a:ext cx="647700" cy="425450"/>
          </a:xfrm>
          <a:prstGeom prst="straightConnector1">
            <a:avLst/>
          </a:prstGeom>
          <a:ln w="38100">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2268538" y="2063750"/>
            <a:ext cx="431800" cy="10048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99" name="Rectangle 21"/>
          <p:cNvSpPr>
            <a:spLocks noChangeArrowheads="1"/>
          </p:cNvSpPr>
          <p:nvPr/>
        </p:nvSpPr>
        <p:spPr bwMode="auto">
          <a:xfrm>
            <a:off x="118938" y="620688"/>
            <a:ext cx="884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Full accessibility provided by the double-phase charge readout at the top of the detector  </a:t>
            </a:r>
            <a:endParaRPr kumimoji="0" lang="en-US" altLang="en-US"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4" name="Flèche droite 23"/>
          <p:cNvSpPr/>
          <p:nvPr/>
        </p:nvSpPr>
        <p:spPr>
          <a:xfrm rot="499519" flipV="1">
            <a:off x="2760663" y="2525713"/>
            <a:ext cx="2260600" cy="23653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4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500438"/>
            <a:ext cx="974725"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402" name="Connecteur droit avec flèche 24"/>
          <p:cNvCxnSpPr>
            <a:cxnSpLocks noChangeShapeType="1"/>
          </p:cNvCxnSpPr>
          <p:nvPr/>
        </p:nvCxnSpPr>
        <p:spPr bwMode="auto">
          <a:xfrm flipV="1">
            <a:off x="4643438" y="2852738"/>
            <a:ext cx="776287" cy="7207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3" name="Rectangle 25"/>
          <p:cNvSpPr>
            <a:spLocks noChangeArrowheads="1"/>
          </p:cNvSpPr>
          <p:nvPr/>
        </p:nvSpPr>
        <p:spPr bwMode="auto">
          <a:xfrm>
            <a:off x="4067175" y="4149725"/>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uTCA crate</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16404" name="Rectangle 26"/>
          <p:cNvSpPr>
            <a:spLocks noChangeArrowheads="1"/>
          </p:cNvSpPr>
          <p:nvPr/>
        </p:nvSpPr>
        <p:spPr bwMode="auto">
          <a:xfrm>
            <a:off x="2894013" y="635158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Signal chimney</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cxnSp>
        <p:nvCxnSpPr>
          <p:cNvPr id="16405" name="Connecteur droit avec flèche 27"/>
          <p:cNvCxnSpPr>
            <a:cxnSpLocks noChangeShapeType="1"/>
          </p:cNvCxnSpPr>
          <p:nvPr/>
        </p:nvCxnSpPr>
        <p:spPr bwMode="auto">
          <a:xfrm flipV="1">
            <a:off x="5324475" y="4075113"/>
            <a:ext cx="687388" cy="158591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6" name="Rectangle 28"/>
          <p:cNvSpPr>
            <a:spLocks noChangeArrowheads="1"/>
          </p:cNvSpPr>
          <p:nvPr/>
        </p:nvSpPr>
        <p:spPr bwMode="auto">
          <a:xfrm>
            <a:off x="5867400" y="4911725"/>
            <a:ext cx="50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CRP</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16407" name="Rectangle 29"/>
          <p:cNvSpPr>
            <a:spLocks noChangeArrowheads="1"/>
          </p:cNvSpPr>
          <p:nvPr/>
        </p:nvSpPr>
        <p:spPr bwMode="auto">
          <a:xfrm>
            <a:off x="6156325" y="2751138"/>
            <a:ext cx="60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rPr>
              <a:t>Warm</a:t>
            </a:r>
            <a:endParaRPr kumimoji="1" lang="en-US"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endParaRPr>
          </a:p>
        </p:txBody>
      </p:sp>
      <p:sp>
        <p:nvSpPr>
          <p:cNvPr id="16408" name="Rectangle 30"/>
          <p:cNvSpPr>
            <a:spLocks noChangeArrowheads="1"/>
          </p:cNvSpPr>
          <p:nvPr/>
        </p:nvSpPr>
        <p:spPr bwMode="auto">
          <a:xfrm>
            <a:off x="6084888" y="4479925"/>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rPr>
              <a:t>Cold</a:t>
            </a:r>
            <a:endParaRPr kumimoji="1" lang="en-US"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endParaRPr>
          </a:p>
        </p:txBody>
      </p:sp>
      <p:grpSp>
        <p:nvGrpSpPr>
          <p:cNvPr id="2" name="Groupe 1"/>
          <p:cNvGrpSpPr/>
          <p:nvPr/>
        </p:nvGrpSpPr>
        <p:grpSpPr>
          <a:xfrm>
            <a:off x="4211960" y="5221288"/>
            <a:ext cx="4749478" cy="1592262"/>
            <a:chOff x="4211960" y="5221288"/>
            <a:chExt cx="4749478" cy="1592262"/>
          </a:xfrm>
        </p:grpSpPr>
        <p:pic>
          <p:nvPicPr>
            <p:cNvPr id="16386" name="Picture 4" descr="C:\Users\autiero\Desktop\Talk SPSC\SPSC Report March 2015\V4.8\Final\fig\SFT_bottom_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5221288"/>
              <a:ext cx="3937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738344" y="4587576"/>
              <a:ext cx="1581469" cy="286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6396" name="Connecteur droit avec flèche 11"/>
          <p:cNvCxnSpPr>
            <a:cxnSpLocks noChangeShapeType="1"/>
          </p:cNvCxnSpPr>
          <p:nvPr/>
        </p:nvCxnSpPr>
        <p:spPr bwMode="auto">
          <a:xfrm flipH="1">
            <a:off x="8307263" y="5084763"/>
            <a:ext cx="158303" cy="36046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8"/>
          <p:cNvSpPr>
            <a:spLocks noChangeArrowheads="1"/>
          </p:cNvSpPr>
          <p:nvPr/>
        </p:nvSpPr>
        <p:spPr bwMode="auto">
          <a:xfrm>
            <a:off x="7815410" y="3390091"/>
            <a:ext cx="1365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FE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cards</a:t>
            </a: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mounted</a:t>
            </a: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 on insertion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blades</a:t>
            </a: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cxnSp>
        <p:nvCxnSpPr>
          <p:cNvPr id="32" name="Connecteur droit avec flèche 11"/>
          <p:cNvCxnSpPr>
            <a:cxnSpLocks noChangeShapeType="1"/>
          </p:cNvCxnSpPr>
          <p:nvPr/>
        </p:nvCxnSpPr>
        <p:spPr bwMode="auto">
          <a:xfrm flipH="1">
            <a:off x="7452320" y="4025106"/>
            <a:ext cx="363090" cy="45481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Connecteur droit avec flèche 11"/>
          <p:cNvCxnSpPr>
            <a:cxnSpLocks noChangeShapeType="1"/>
          </p:cNvCxnSpPr>
          <p:nvPr/>
        </p:nvCxnSpPr>
        <p:spPr bwMode="auto">
          <a:xfrm>
            <a:off x="7815410" y="4005064"/>
            <a:ext cx="184400" cy="136815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Espace réservé du numéro de diapositive 2"/>
          <p:cNvSpPr>
            <a:spLocks noGrp="1"/>
          </p:cNvSpPr>
          <p:nvPr>
            <p:ph type="sldNum" sz="quarter" idx="12"/>
          </p:nvPr>
        </p:nvSpPr>
        <p:spPr/>
        <p:txBody>
          <a:bodyPr/>
          <a:lstStyle/>
          <a:p>
            <a:pPr>
              <a:defRPr/>
            </a:pPr>
            <a:fld id="{04D63576-D99D-4F5A-9303-254015D0EE0C}" type="slidenum">
              <a:rPr lang="fr-BE" smtClean="0"/>
              <a:pPr>
                <a:defRPr/>
              </a:pPr>
              <a:t>12</a:t>
            </a:fld>
            <a:endParaRPr lang="fr-BE"/>
          </a:p>
        </p:txBody>
      </p:sp>
    </p:spTree>
    <p:extLst>
      <p:ext uri="{BB962C8B-B14F-4D97-AF65-F5344CB8AC3E}">
        <p14:creationId xmlns:p14="http://schemas.microsoft.com/office/powerpoint/2010/main" val="234281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656733"/>
            <a:ext cx="2016224" cy="169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3"/>
          <p:cNvSpPr txBox="1"/>
          <p:nvPr/>
        </p:nvSpPr>
        <p:spPr>
          <a:xfrm>
            <a:off x="152750" y="1484784"/>
            <a:ext cx="6147442" cy="61555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Analog cryogenic FE: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Cryogenic ASIC </a:t>
            </a:r>
            <a:r>
              <a:rPr kumimoji="0" lang="en-US" sz="1600" b="1" i="0" u="none" strike="noStrike" kern="1200" cap="none" spc="0" normalizeH="0" baseline="0" noProof="0" dirty="0">
                <a:ln>
                  <a:noFill/>
                </a:ln>
                <a:solidFill>
                  <a:prstClr val="black"/>
                </a:solidFill>
                <a:effectLst/>
                <a:uLnTx/>
                <a:uFillTx/>
                <a:latin typeface="Calibri"/>
                <a:ea typeface="+mn-ea"/>
                <a:cs typeface="+mn-cs"/>
              </a:rPr>
              <a:t>amplifiers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DP-V3, 0.35um CMOS (2015)</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107504" y="3284984"/>
            <a:ext cx="5224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Calibri"/>
                <a:ea typeface="Verdana" panose="020B0604030504040204" pitchFamily="34" charset="0"/>
                <a:cs typeface="Verdana" panose="020B0604030504040204" pitchFamily="34" charset="0"/>
              </a:rPr>
              <a:t>uTCA</a:t>
            </a: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rPr>
              <a:t> 64 channels AMC digitization cards (2.5 MHz, 12 bits output, 10 </a:t>
            </a:r>
            <a:r>
              <a:rPr kumimoji="0" lang="en-US" altLang="en-US" sz="1600" b="1" i="0" u="none" strike="noStrike" kern="1200" cap="none" spc="0" normalizeH="0" baseline="0" noProof="0" dirty="0" err="1">
                <a:ln>
                  <a:noFill/>
                </a:ln>
                <a:solidFill>
                  <a:prstClr val="black"/>
                </a:solidFill>
                <a:effectLst/>
                <a:uLnTx/>
                <a:uFillTx/>
                <a:latin typeface="Calibri"/>
                <a:ea typeface="Verdana" panose="020B0604030504040204" pitchFamily="34" charset="0"/>
                <a:cs typeface="Verdana" panose="020B0604030504040204" pitchFamily="34" charset="0"/>
              </a:rPr>
              <a:t>GbE</a:t>
            </a: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rPr>
              <a:t> connectivity)</a:t>
            </a:r>
          </a:p>
        </p:txBody>
      </p:sp>
      <p:sp>
        <p:nvSpPr>
          <p:cNvPr id="9" name="Rectangle 8"/>
          <p:cNvSpPr>
            <a:spLocks noChangeArrowheads="1"/>
          </p:cNvSpPr>
          <p:nvPr/>
        </p:nvSpPr>
        <p:spPr bwMode="auto">
          <a:xfrm>
            <a:off x="35497" y="3789040"/>
            <a:ext cx="532859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20 cards </a:t>
            </a:r>
            <a:r>
              <a:rPr kumimoji="0" lang="en-US" altLang="en-US" sz="16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operational on the 3x1x1 </a:t>
            </a:r>
            <a:r>
              <a:rPr lang="en-US" altLang="en-US" sz="1600" b="1" dirty="0">
                <a:solidFill>
                  <a:prstClr val="black"/>
                </a:solidFill>
                <a:latin typeface="Calibri"/>
                <a:ea typeface="Verdana" panose="020B0604030504040204" pitchFamily="34" charset="0"/>
                <a:cs typeface="Verdana" panose="020B0604030504040204" pitchFamily="34" charset="0"/>
                <a:sym typeface="Wingdings" pitchFamily="2" charset="2"/>
              </a:rPr>
              <a:t>(</a:t>
            </a:r>
            <a:r>
              <a:rPr kumimoji="0" lang="en-US" altLang="en-US" sz="16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fall 2016-Spring 2018)</a:t>
            </a:r>
            <a:endPar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1200" cap="none" spc="0" normalizeH="0" baseline="0" noProof="0" dirty="0" smtClean="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smtClean="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White </a:t>
            </a:r>
            <a:r>
              <a:rPr kumimoji="0" lang="en-US" altLang="en-US" sz="1800" b="1"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Rabbit timing/trigger distribution system</a:t>
            </a:r>
            <a:r>
              <a:rPr kumimoji="0" lang="en-US" altLang="en-US" sz="1600" b="0"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a:t>
            </a: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 </a:t>
            </a:r>
            <a:r>
              <a:rPr lang="en-US" altLang="en-US" sz="1600" b="1" dirty="0">
                <a:solidFill>
                  <a:srgbClr val="00B050"/>
                </a:solidFill>
                <a:latin typeface="Calibri"/>
                <a:ea typeface="Verdana" panose="020B0604030504040204" pitchFamily="34" charset="0"/>
                <a:cs typeface="Verdana" panose="020B0604030504040204" pitchFamily="34" charset="0"/>
                <a:sym typeface="Wingdings" pitchFamily="2" charset="2"/>
              </a:rPr>
              <a:t>F</a:t>
            </a:r>
            <a:r>
              <a:rPr kumimoji="0" lang="en-US" altLang="en-US" sz="1600" b="1" i="0" u="none" strike="noStrike" kern="1200" cap="none" spc="0" normalizeH="0" baseline="0" noProof="0" dirty="0" err="1"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ull</a:t>
            </a:r>
            <a:r>
              <a:rPr kumimoji="0" lang="en-US" altLang="en-US" sz="1600" b="1" i="0" u="none" strike="noStrike" kern="1200" cap="none" spc="0" normalizeH="0" baseline="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 system architecture operational </a:t>
            </a:r>
            <a:r>
              <a:rPr kumimoji="0" lang="en-US" altLang="en-US" sz="1600" b="1" i="0" u="none" strike="noStrike" kern="1200" cap="none" spc="0" normalizeH="0" baseline="0" noProof="0" dirty="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on the </a:t>
            </a:r>
            <a:r>
              <a:rPr kumimoji="0" lang="en-US" altLang="en-US" sz="1600" b="1" i="0" u="none" strike="noStrike" kern="1200" cap="none" spc="0" normalizeH="0" baseline="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3x1x1 </a:t>
            </a:r>
            <a:r>
              <a:rPr lang="en-US" altLang="en-US" sz="1600" b="1" dirty="0">
                <a:solidFill>
                  <a:srgbClr val="00B050"/>
                </a:solidFill>
                <a:latin typeface="Calibri"/>
                <a:ea typeface="Verdana" panose="020B0604030504040204" pitchFamily="34" charset="0"/>
                <a:cs typeface="Verdana" panose="020B0604030504040204" pitchFamily="34" charset="0"/>
                <a:sym typeface="Wingdings" pitchFamily="2" charset="2"/>
              </a:rPr>
              <a:t>(</a:t>
            </a:r>
            <a:r>
              <a:rPr kumimoji="0" lang="en-US" altLang="en-US" sz="1600" b="1" i="0" u="none" strike="noStrike" kern="1200" cap="none" spc="0" normalizeH="0" baseline="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fall 2016-spring 2018) including </a:t>
            </a:r>
            <a:r>
              <a:rPr kumimoji="0" lang="en-US" altLang="en-US" sz="1600" b="1" i="0" u="none" strike="noStrike" kern="1200" cap="none" spc="0" normalizeH="0" baseline="0" noProof="0" dirty="0" err="1"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uTCA</a:t>
            </a:r>
            <a:r>
              <a:rPr kumimoji="0" lang="en-US" altLang="en-US" sz="1600" b="1" i="0" u="none" strike="noStrike" kern="1200" cap="none" spc="0" normalizeH="0" baseline="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 White</a:t>
            </a:r>
            <a:r>
              <a:rPr kumimoji="0" lang="en-US" altLang="en-US" sz="1600" b="1" i="0" u="none" strike="noStrike" kern="1200" cap="none" spc="0" normalizeH="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rPr>
              <a:t> Rabbit MCH</a:t>
            </a:r>
            <a:endParaRPr kumimoji="0" lang="en-US" altLang="en-US" sz="1600" b="1" i="0" u="none" strike="noStrike" kern="1200" cap="none" spc="0" normalizeH="0" baseline="0" noProof="0" dirty="0" smtClean="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endParaRPr>
          </a:p>
          <a:p>
            <a:pPr marL="0" marR="0" lvl="0" indent="0" algn="l" defTabSz="914400" rtl="0" eaLnBrk="1" fontAlgn="auto" latinLnBrk="0" hangingPunct="1">
              <a:lnSpc>
                <a:spcPct val="100000"/>
              </a:lnSpc>
              <a:spcBef>
                <a:spcPct val="0"/>
              </a:spcBef>
              <a:spcAft>
                <a:spcPts val="0"/>
              </a:spcAft>
              <a:buClrTx/>
              <a:buSzTx/>
              <a:buNone/>
              <a:tabLst/>
              <a:defRPr/>
            </a:pPr>
            <a:r>
              <a:rPr lang="en-US" altLang="en-US" sz="1600" b="1" dirty="0" smtClean="0">
                <a:solidFill>
                  <a:srgbClr val="00B050"/>
                </a:solidFill>
                <a:latin typeface="Calibri"/>
                <a:ea typeface="Verdana" panose="020B0604030504040204" pitchFamily="34" charset="0"/>
                <a:cs typeface="Verdana" panose="020B0604030504040204" pitchFamily="34" charset="0"/>
                <a:sym typeface="Wingdings" pitchFamily="2" charset="2"/>
              </a:rPr>
              <a:t> </a:t>
            </a:r>
            <a:endParaRPr kumimoji="0" lang="en-US" altLang="en-US" sz="1600" b="1" i="0" u="none" strike="noStrike" kern="1200" cap="none" spc="0" normalizeH="0" baseline="0" noProof="0" dirty="0">
              <a:ln>
                <a:noFill/>
              </a:ln>
              <a:solidFill>
                <a:srgbClr val="00B050"/>
              </a:solidFill>
              <a:effectLst/>
              <a:uLnTx/>
              <a:uFillTx/>
              <a:latin typeface="Calibri"/>
              <a:ea typeface="Verdana" panose="020B0604030504040204" pitchFamily="34" charset="0"/>
              <a:cs typeface="Verdana" panose="020B0604030504040204" pitchFamily="34" charset="0"/>
              <a:sym typeface="Wingdings" pitchFamily="2" charset="2"/>
            </a:endParaRPr>
          </a:p>
        </p:txBody>
      </p:sp>
      <p:sp>
        <p:nvSpPr>
          <p:cNvPr id="10" name="ZoneTexte 4"/>
          <p:cNvSpPr txBox="1"/>
          <p:nvPr/>
        </p:nvSpPr>
        <p:spPr>
          <a:xfrm>
            <a:off x="72008" y="2924944"/>
            <a:ext cx="238437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AMC digitization </a:t>
            </a:r>
            <a:r>
              <a:rPr kumimoji="0" lang="en-US" sz="1800" b="1" i="0" u="none" strike="noStrike" kern="1200" cap="none" spc="0" normalizeH="0" baseline="0" noProof="0" dirty="0">
                <a:ln>
                  <a:noFill/>
                </a:ln>
                <a:solidFill>
                  <a:srgbClr val="0070C0"/>
                </a:solidFill>
                <a:effectLst/>
                <a:uLnTx/>
                <a:uFillTx/>
                <a:latin typeface="Calibri"/>
                <a:ea typeface="+mn-ea"/>
                <a:cs typeface="+mn-cs"/>
              </a:rPr>
              <a:t>cards:</a:t>
            </a: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165" y="2416903"/>
            <a:ext cx="2233517" cy="173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2413" y="4251987"/>
            <a:ext cx="2036460" cy="140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3171" y="489446"/>
            <a:ext cx="6257021" cy="92333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Electronics components chain implemented in </a:t>
            </a:r>
            <a:r>
              <a:rPr kumimoji="0" lang="en-US" sz="1800" b="1" i="0" u="none" strike="noStrike" kern="1200" cap="none" spc="0" normalizeH="0" baseline="0" noProof="0" dirty="0" err="1" smtClean="0">
                <a:ln>
                  <a:noFill/>
                </a:ln>
                <a:solidFill>
                  <a:srgbClr val="0070C0"/>
                </a:solidFill>
                <a:effectLst/>
                <a:uLnTx/>
                <a:uFillTx/>
                <a:latin typeface="Calibri"/>
                <a:ea typeface="+mn-ea"/>
                <a:cs typeface="+mn-cs"/>
              </a:rPr>
              <a:t>ProtoDUNE</a:t>
            </a: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-DP: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uLnTx/>
                <a:uFillTx/>
                <a:latin typeface="Calibri"/>
                <a:ea typeface="+mn-ea"/>
                <a:cs typeface="+mn-cs"/>
              </a:rPr>
              <a:t>(R&amp;D since 2006, long standing effort aimed at  producing low cost analog and digital electronics)</a:t>
            </a:r>
            <a:endParaRPr kumimoji="0" lang="en-US" sz="1800" b="1" i="0" u="none" strike="noStrike" kern="1200" cap="none" spc="0" normalizeH="0" baseline="0" noProof="0" dirty="0">
              <a:ln>
                <a:noFill/>
              </a:ln>
              <a:solidFill>
                <a:srgbClr val="00B050"/>
              </a:solidFill>
              <a:effectLst/>
              <a:uLnTx/>
              <a:uFillTx/>
              <a:latin typeface="Calibri"/>
              <a:ea typeface="+mn-ea"/>
              <a:cs typeface="+mn-cs"/>
            </a:endParaRPr>
          </a:p>
        </p:txBody>
      </p:sp>
      <p:sp>
        <p:nvSpPr>
          <p:cNvPr id="15" name="Rectangle 14"/>
          <p:cNvSpPr/>
          <p:nvPr/>
        </p:nvSpPr>
        <p:spPr>
          <a:xfrm>
            <a:off x="179512" y="2132856"/>
            <a:ext cx="5616624" cy="73866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
              <a:defRPr/>
            </a:pPr>
            <a:r>
              <a:rPr lang="en-US" sz="1400" b="1" dirty="0">
                <a:solidFill>
                  <a:prstClr val="black"/>
                </a:solidFill>
              </a:rPr>
              <a:t>64 channels FE cards with 4 cryogenic ASIC amplifiers </a:t>
            </a:r>
          </a:p>
          <a:p>
            <a:pPr marL="285750" lvl="0" indent="-285750">
              <a:buFont typeface="Wingdings" panose="05000000000000000000" pitchFamily="2" charset="2"/>
              <a:buChar char="§"/>
              <a:defRPr/>
            </a:pPr>
            <a:r>
              <a:rPr lang="en-US" sz="1400" b="1" dirty="0">
                <a:solidFill>
                  <a:prstClr val="black"/>
                </a:solidFill>
              </a:rPr>
              <a:t>First batch of 20 cards (1280 channels) operational on the 3x1x1 </a:t>
            </a:r>
            <a:r>
              <a:rPr lang="en-US" sz="1400" b="1" dirty="0" smtClean="0">
                <a:solidFill>
                  <a:prstClr val="black"/>
                </a:solidFill>
              </a:rPr>
              <a:t>(fall 2016-spring 2018)</a:t>
            </a:r>
            <a:endParaRPr lang="en-US" sz="1400" b="1" dirty="0">
              <a:solidFill>
                <a:prstClr val="black"/>
              </a:solidFill>
            </a:endParaRPr>
          </a:p>
        </p:txBody>
      </p:sp>
      <p:sp>
        <p:nvSpPr>
          <p:cNvPr id="17" name="ZoneTexte 16"/>
          <p:cNvSpPr txBox="1"/>
          <p:nvPr/>
        </p:nvSpPr>
        <p:spPr>
          <a:xfrm>
            <a:off x="7164288" y="1727097"/>
            <a:ext cx="1396990" cy="369332"/>
          </a:xfrm>
          <a:prstGeom prst="rect">
            <a:avLst/>
          </a:prstGeom>
          <a:noFill/>
        </p:spPr>
        <p:txBody>
          <a:bodyPr wrap="square" rtlCol="0">
            <a:spAutoFit/>
          </a:bodyPr>
          <a:lstStyle/>
          <a:p>
            <a:r>
              <a:rPr lang="fr-FR" dirty="0" smtClean="0">
                <a:solidFill>
                  <a:srgbClr val="FFFF00"/>
                </a:solidFill>
              </a:rPr>
              <a:t>FE </a:t>
            </a:r>
            <a:r>
              <a:rPr lang="fr-FR" dirty="0" err="1" smtClean="0">
                <a:solidFill>
                  <a:srgbClr val="FFFF00"/>
                </a:solidFill>
              </a:rPr>
              <a:t>board</a:t>
            </a:r>
            <a:endParaRPr lang="fr-FR" dirty="0">
              <a:solidFill>
                <a:srgbClr val="FFFF00"/>
              </a:solidFill>
            </a:endParaRPr>
          </a:p>
        </p:txBody>
      </p:sp>
      <p:sp>
        <p:nvSpPr>
          <p:cNvPr id="18" name="ZoneTexte 17"/>
          <p:cNvSpPr txBox="1"/>
          <p:nvPr/>
        </p:nvSpPr>
        <p:spPr>
          <a:xfrm>
            <a:off x="7316688" y="3059668"/>
            <a:ext cx="1396990" cy="369332"/>
          </a:xfrm>
          <a:prstGeom prst="rect">
            <a:avLst/>
          </a:prstGeom>
          <a:noFill/>
        </p:spPr>
        <p:txBody>
          <a:bodyPr wrap="square" rtlCol="0">
            <a:spAutoFit/>
          </a:bodyPr>
          <a:lstStyle/>
          <a:p>
            <a:r>
              <a:rPr lang="fr-FR" dirty="0" smtClean="0">
                <a:solidFill>
                  <a:srgbClr val="FFFF00"/>
                </a:solidFill>
              </a:rPr>
              <a:t>AMC </a:t>
            </a:r>
            <a:r>
              <a:rPr lang="fr-FR" dirty="0" err="1" smtClean="0">
                <a:solidFill>
                  <a:srgbClr val="FFFF00"/>
                </a:solidFill>
              </a:rPr>
              <a:t>card</a:t>
            </a:r>
            <a:endParaRPr lang="fr-FR" dirty="0">
              <a:solidFill>
                <a:srgbClr val="FFFF00"/>
              </a:solidFill>
            </a:endParaRPr>
          </a:p>
        </p:txBody>
      </p:sp>
      <p:sp>
        <p:nvSpPr>
          <p:cNvPr id="19" name="ZoneTexte 18"/>
          <p:cNvSpPr txBox="1"/>
          <p:nvPr/>
        </p:nvSpPr>
        <p:spPr>
          <a:xfrm>
            <a:off x="6804248" y="4293096"/>
            <a:ext cx="1396990" cy="369332"/>
          </a:xfrm>
          <a:prstGeom prst="rect">
            <a:avLst/>
          </a:prstGeom>
          <a:noFill/>
        </p:spPr>
        <p:txBody>
          <a:bodyPr wrap="square" rtlCol="0">
            <a:spAutoFit/>
          </a:bodyPr>
          <a:lstStyle/>
          <a:p>
            <a:r>
              <a:rPr lang="fr-FR" dirty="0" smtClean="0">
                <a:solidFill>
                  <a:srgbClr val="FFFF00"/>
                </a:solidFill>
              </a:rPr>
              <a:t>WR MCH</a:t>
            </a:r>
            <a:endParaRPr lang="fr-FR" dirty="0">
              <a:solidFill>
                <a:srgbClr val="FFFF00"/>
              </a:solidFill>
            </a:endParaRPr>
          </a:p>
        </p:txBody>
      </p:sp>
    </p:spTree>
    <p:extLst>
      <p:ext uri="{BB962C8B-B14F-4D97-AF65-F5344CB8AC3E}">
        <p14:creationId xmlns:p14="http://schemas.microsoft.com/office/powerpoint/2010/main" val="106932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405819"/>
            <a:ext cx="4862870" cy="42473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Components for a 10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dual-phase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Total number of charge readout channels: 153600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(+light readout channels 720)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Cryogenic ASICs (16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9600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Cryogenic FE cards (64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2400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AMC cards (64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2400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White Rabbit </a:t>
            </a:r>
            <a:r>
              <a:rPr lang="en-US" dirty="0" smtClean="0">
                <a:solidFill>
                  <a:prstClr val="black"/>
                </a:solidFill>
                <a:latin typeface="Calibri"/>
              </a:rPr>
              <a:t>MCH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crates (including MCH,PU,FU):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 Gbe optical links to backend: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VHDCI cables (32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4800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White Rabbit switches (18 ports): 16</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742" y="188640"/>
            <a:ext cx="1758827" cy="147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flipV="1">
            <a:off x="3491880" y="1124744"/>
            <a:ext cx="3856618" cy="10801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3275856" y="686601"/>
            <a:ext cx="4072642" cy="12675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3370" y="1736102"/>
            <a:ext cx="204268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avec flèche 9"/>
          <p:cNvCxnSpPr/>
          <p:nvPr/>
        </p:nvCxnSpPr>
        <p:spPr>
          <a:xfrm flipV="1">
            <a:off x="3131840" y="2198659"/>
            <a:ext cx="4003902" cy="582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492" y="4725144"/>
            <a:ext cx="3520012" cy="19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avec flèche 12"/>
          <p:cNvCxnSpPr/>
          <p:nvPr/>
        </p:nvCxnSpPr>
        <p:spPr>
          <a:xfrm>
            <a:off x="4220344" y="3356992"/>
            <a:ext cx="4032447"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788296" y="3768272"/>
            <a:ext cx="2079848" cy="10288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834" y="4998345"/>
            <a:ext cx="2369958" cy="109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Connecteur droit avec flèche 25"/>
          <p:cNvCxnSpPr/>
          <p:nvPr/>
        </p:nvCxnSpPr>
        <p:spPr>
          <a:xfrm>
            <a:off x="467544" y="4005064"/>
            <a:ext cx="0" cy="1244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p:cNvPicPr>
            <a:picLocks noChangeAspect="1"/>
          </p:cNvPicPr>
          <p:nvPr/>
        </p:nvPicPr>
        <p:blipFill>
          <a:blip r:embed="rId6"/>
          <a:stretch>
            <a:fillRect/>
          </a:stretch>
        </p:blipFill>
        <p:spPr>
          <a:xfrm>
            <a:off x="3003395" y="5280901"/>
            <a:ext cx="2369073" cy="1013278"/>
          </a:xfrm>
          <a:prstGeom prst="rect">
            <a:avLst/>
          </a:prstGeom>
        </p:spPr>
      </p:pic>
      <p:cxnSp>
        <p:nvCxnSpPr>
          <p:cNvPr id="32" name="Connecteur droit avec flèche 31"/>
          <p:cNvCxnSpPr/>
          <p:nvPr/>
        </p:nvCxnSpPr>
        <p:spPr>
          <a:xfrm>
            <a:off x="3059832" y="4581128"/>
            <a:ext cx="765632" cy="942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9346" y="3109320"/>
            <a:ext cx="2036460" cy="140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p:nvPr/>
        </p:nvCxnSpPr>
        <p:spPr>
          <a:xfrm>
            <a:off x="3284240" y="3068961"/>
            <a:ext cx="4064258" cy="6164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fld id="{CF4668DC-857F-487D-BFFA-8C0CA5037977}" type="slidenum">
              <a:rPr lang="fr-BE" smtClean="0">
                <a:solidFill>
                  <a:prstClr val="black">
                    <a:tint val="75000"/>
                  </a:prstClr>
                </a:solidFill>
              </a:rPr>
              <a:pPr/>
              <a:t>14</a:t>
            </a:fld>
            <a:endParaRPr lang="fr-BE">
              <a:solidFill>
                <a:prstClr val="black">
                  <a:tint val="75000"/>
                </a:prstClr>
              </a:solidFill>
            </a:endParaRPr>
          </a:p>
        </p:txBody>
      </p:sp>
    </p:spTree>
    <p:extLst>
      <p:ext uri="{BB962C8B-B14F-4D97-AF65-F5344CB8AC3E}">
        <p14:creationId xmlns:p14="http://schemas.microsoft.com/office/powerpoint/2010/main" val="342345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51520" y="692696"/>
            <a:ext cx="3419847" cy="2315154"/>
          </a:xfrm>
          <a:prstGeom prst="rect">
            <a:avLst/>
          </a:prstGeom>
        </p:spPr>
      </p:pic>
      <p:pic>
        <p:nvPicPr>
          <p:cNvPr id="6" name="Image 5"/>
          <p:cNvPicPr>
            <a:picLocks noChangeAspect="1"/>
          </p:cNvPicPr>
          <p:nvPr/>
        </p:nvPicPr>
        <p:blipFill>
          <a:blip r:embed="rId3"/>
          <a:stretch>
            <a:fillRect/>
          </a:stretch>
        </p:blipFill>
        <p:spPr>
          <a:xfrm>
            <a:off x="4499992" y="722524"/>
            <a:ext cx="4149333" cy="2457251"/>
          </a:xfrm>
          <a:prstGeom prst="rect">
            <a:avLst/>
          </a:prstGeom>
        </p:spPr>
      </p:pic>
      <p:sp>
        <p:nvSpPr>
          <p:cNvPr id="7" name="ZoneTexte 6"/>
          <p:cNvSpPr txBox="1"/>
          <p:nvPr/>
        </p:nvSpPr>
        <p:spPr>
          <a:xfrm>
            <a:off x="35496" y="3068960"/>
            <a:ext cx="4104456" cy="3293209"/>
          </a:xfrm>
          <a:prstGeom prst="rect">
            <a:avLst/>
          </a:prstGeom>
          <a:noFill/>
        </p:spPr>
        <p:txBody>
          <a:bodyPr wrap="square" rtlCol="0">
            <a:spAutoFit/>
          </a:bodyPr>
          <a:lstStyle/>
          <a:p>
            <a:r>
              <a:rPr lang="fr-FR" sz="1600" dirty="0" smtClean="0"/>
              <a:t>LRO AMC </a:t>
            </a:r>
            <a:r>
              <a:rPr lang="fr-FR" sz="1600" dirty="0" err="1" smtClean="0"/>
              <a:t>derived</a:t>
            </a:r>
            <a:r>
              <a:rPr lang="fr-FR" sz="1600" dirty="0" smtClean="0"/>
              <a:t> </a:t>
            </a:r>
            <a:r>
              <a:rPr lang="fr-FR" sz="1600" dirty="0" err="1" smtClean="0"/>
              <a:t>from</a:t>
            </a:r>
            <a:r>
              <a:rPr lang="fr-FR" sz="1600" dirty="0" smtClean="0"/>
              <a:t> CRO AMC: </a:t>
            </a:r>
          </a:p>
          <a:p>
            <a:endParaRPr lang="fr-FR" sz="1600" dirty="0"/>
          </a:p>
          <a:p>
            <a:pPr marL="285750" indent="-285750">
              <a:buFont typeface="Arial" panose="020B0604020202020204" pitchFamily="34" charset="0"/>
              <a:buChar char="•"/>
            </a:pPr>
            <a:r>
              <a:rPr lang="fr-FR" sz="1600" dirty="0"/>
              <a:t>S</a:t>
            </a:r>
            <a:r>
              <a:rPr lang="fr-FR" sz="1600" dirty="0" smtClean="0"/>
              <a:t>haring </a:t>
            </a:r>
            <a:r>
              <a:rPr lang="fr-FR" sz="1600" dirty="0" err="1" smtClean="0"/>
              <a:t>same</a:t>
            </a:r>
            <a:r>
              <a:rPr lang="fr-FR" sz="1600" dirty="0" smtClean="0"/>
              <a:t> </a:t>
            </a:r>
            <a:r>
              <a:rPr lang="fr-FR" sz="1600" dirty="0" err="1" smtClean="0"/>
              <a:t>uTCA</a:t>
            </a:r>
            <a:r>
              <a:rPr lang="fr-FR" sz="1600" dirty="0" smtClean="0"/>
              <a:t> infrastructure, White Rabbit, </a:t>
            </a:r>
            <a:r>
              <a:rPr lang="fr-FR" sz="1600" dirty="0" err="1" smtClean="0"/>
              <a:t>etc</a:t>
            </a:r>
            <a:r>
              <a:rPr lang="fr-FR" sz="1600" dirty="0" smtClean="0"/>
              <a:t> …</a:t>
            </a:r>
          </a:p>
          <a:p>
            <a:endParaRPr lang="fr-FR" sz="1600" dirty="0" smtClean="0"/>
          </a:p>
          <a:p>
            <a:pPr marL="285750" indent="-285750">
              <a:buFont typeface="Arial" panose="020B0604020202020204" pitchFamily="34" charset="0"/>
              <a:buChar char="•"/>
            </a:pPr>
            <a:r>
              <a:rPr lang="fr-FR" sz="1600" dirty="0" err="1" smtClean="0"/>
              <a:t>Incorporating</a:t>
            </a:r>
            <a:r>
              <a:rPr lang="fr-FR" sz="1600" dirty="0" smtClean="0"/>
              <a:t> </a:t>
            </a:r>
            <a:r>
              <a:rPr lang="fr-FR" sz="1600" dirty="0" err="1" smtClean="0"/>
              <a:t>Catiroc</a:t>
            </a:r>
            <a:r>
              <a:rPr lang="fr-FR" sz="1600" dirty="0" smtClean="0"/>
              <a:t> chip for </a:t>
            </a:r>
            <a:r>
              <a:rPr lang="fr-FR" sz="1600" dirty="0" err="1" smtClean="0"/>
              <a:t>triggering</a:t>
            </a:r>
            <a:endParaRPr lang="fr-FR" sz="1600" dirty="0" smtClean="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err="1" smtClean="0"/>
              <a:t>Firmware</a:t>
            </a:r>
            <a:r>
              <a:rPr lang="fr-FR" sz="1600" dirty="0" smtClean="0"/>
              <a:t> </a:t>
            </a:r>
            <a:r>
              <a:rPr lang="fr-FR" sz="1600" dirty="0" err="1" smtClean="0"/>
              <a:t>finalization</a:t>
            </a:r>
            <a:r>
              <a:rPr lang="fr-FR" sz="1600" dirty="0" smtClean="0"/>
              <a:t> for NP02, final </a:t>
            </a:r>
            <a:r>
              <a:rPr lang="fr-FR" sz="1600" dirty="0" err="1" smtClean="0"/>
              <a:t>integration</a:t>
            </a:r>
            <a:r>
              <a:rPr lang="fr-FR" sz="1600" dirty="0" smtClean="0"/>
              <a:t> to charge </a:t>
            </a:r>
            <a:r>
              <a:rPr lang="fr-FR" sz="1600" dirty="0" err="1" smtClean="0"/>
              <a:t>readout</a:t>
            </a:r>
            <a:r>
              <a:rPr lang="fr-FR" sz="1600" dirty="0" smtClean="0"/>
              <a:t> design</a:t>
            </a:r>
          </a:p>
          <a:p>
            <a:pPr marL="285750" indent="-285750">
              <a:buFont typeface="Arial" panose="020B0604020202020204" pitchFamily="34" charset="0"/>
              <a:buChar char="•"/>
            </a:pPr>
            <a:endParaRPr lang="fr-FR" sz="1600" dirty="0" smtClean="0"/>
          </a:p>
          <a:p>
            <a:pPr marL="285750" indent="-285750">
              <a:buFont typeface="Arial" panose="020B0604020202020204" pitchFamily="34" charset="0"/>
              <a:buChar char="•"/>
            </a:pPr>
            <a:endParaRPr lang="fr-FR" sz="1600" dirty="0" smtClean="0"/>
          </a:p>
          <a:p>
            <a:pPr marL="285750" indent="-285750">
              <a:buFont typeface="Arial" panose="020B0604020202020204" pitchFamily="34" charset="0"/>
              <a:buChar char="•"/>
            </a:pPr>
            <a:r>
              <a:rPr lang="fr-FR" sz="1600" dirty="0" err="1" smtClean="0"/>
              <a:t>Needs</a:t>
            </a:r>
            <a:r>
              <a:rPr lang="fr-FR" sz="1600" dirty="0" smtClean="0"/>
              <a:t> for a 10 </a:t>
            </a:r>
            <a:r>
              <a:rPr lang="fr-FR" sz="1600" dirty="0" err="1" smtClean="0"/>
              <a:t>kton</a:t>
            </a:r>
            <a:r>
              <a:rPr lang="fr-FR" sz="1600" dirty="0" smtClean="0"/>
              <a:t> module: 45 AMC </a:t>
            </a:r>
            <a:r>
              <a:rPr lang="fr-FR" sz="1600" dirty="0" err="1" smtClean="0"/>
              <a:t>cards</a:t>
            </a:r>
            <a:r>
              <a:rPr lang="fr-FR" sz="1600" dirty="0" smtClean="0"/>
              <a:t> in 5 </a:t>
            </a:r>
            <a:r>
              <a:rPr lang="fr-FR" sz="1600" dirty="0" err="1" smtClean="0"/>
              <a:t>uTCA</a:t>
            </a:r>
            <a:r>
              <a:rPr lang="fr-FR" sz="1600" dirty="0" smtClean="0"/>
              <a:t> </a:t>
            </a:r>
            <a:r>
              <a:rPr lang="fr-FR" sz="1600" dirty="0" err="1" smtClean="0"/>
              <a:t>crates</a:t>
            </a:r>
            <a:endParaRPr lang="fr-FR" sz="1600" dirty="0"/>
          </a:p>
        </p:txBody>
      </p:sp>
      <p:pic>
        <p:nvPicPr>
          <p:cNvPr id="8" name="Image 7"/>
          <p:cNvPicPr>
            <a:picLocks noChangeAspect="1"/>
          </p:cNvPicPr>
          <p:nvPr/>
        </p:nvPicPr>
        <p:blipFill>
          <a:blip r:embed="rId4"/>
          <a:stretch>
            <a:fillRect/>
          </a:stretch>
        </p:blipFill>
        <p:spPr>
          <a:xfrm>
            <a:off x="4969097" y="3179774"/>
            <a:ext cx="3707359" cy="3106725"/>
          </a:xfrm>
          <a:prstGeom prst="rect">
            <a:avLst/>
          </a:prstGeom>
        </p:spPr>
      </p:pic>
    </p:spTree>
    <p:extLst>
      <p:ext uri="{BB962C8B-B14F-4D97-AF65-F5344CB8AC3E}">
        <p14:creationId xmlns:p14="http://schemas.microsoft.com/office/powerpoint/2010/main" val="121075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7504" y="692697"/>
            <a:ext cx="2266107" cy="4680520"/>
          </a:xfrm>
          <a:prstGeom prst="rect">
            <a:avLst/>
          </a:prstGeom>
        </p:spPr>
      </p:pic>
      <p:cxnSp>
        <p:nvCxnSpPr>
          <p:cNvPr id="6" name="Connecteur droit avec flèche 5"/>
          <p:cNvCxnSpPr/>
          <p:nvPr/>
        </p:nvCxnSpPr>
        <p:spPr>
          <a:xfrm flipV="1">
            <a:off x="531168" y="2060848"/>
            <a:ext cx="1728192" cy="216024"/>
          </a:xfrm>
          <a:prstGeom prst="straightConnector1">
            <a:avLst/>
          </a:prstGeom>
          <a:ln>
            <a:solidFill>
              <a:srgbClr val="FFFF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flipH="1" flipV="1">
            <a:off x="2259360" y="2060848"/>
            <a:ext cx="8384" cy="1584176"/>
          </a:xfrm>
          <a:prstGeom prst="straightConnector1">
            <a:avLst/>
          </a:prstGeom>
          <a:ln>
            <a:solidFill>
              <a:srgbClr val="FFFF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53873" y="2185119"/>
            <a:ext cx="693791" cy="307777"/>
          </a:xfrm>
          <a:prstGeom prst="rect">
            <a:avLst/>
          </a:prstGeom>
          <a:noFill/>
        </p:spPr>
        <p:txBody>
          <a:bodyPr wrap="square" rtlCol="0">
            <a:spAutoFit/>
          </a:bodyPr>
          <a:lstStyle/>
          <a:p>
            <a:r>
              <a:rPr lang="en-US" sz="1400" dirty="0" smtClean="0">
                <a:solidFill>
                  <a:srgbClr val="FFFF00"/>
                </a:solidFill>
              </a:rPr>
              <a:t>3m</a:t>
            </a:r>
            <a:endParaRPr lang="en-US" sz="1400" dirty="0">
              <a:solidFill>
                <a:srgbClr val="FFFF00"/>
              </a:solidFill>
            </a:endParaRPr>
          </a:p>
        </p:txBody>
      </p:sp>
      <p:sp>
        <p:nvSpPr>
          <p:cNvPr id="11" name="ZoneTexte 10"/>
          <p:cNvSpPr txBox="1"/>
          <p:nvPr/>
        </p:nvSpPr>
        <p:spPr>
          <a:xfrm>
            <a:off x="1861985" y="2617167"/>
            <a:ext cx="693791" cy="307777"/>
          </a:xfrm>
          <a:prstGeom prst="rect">
            <a:avLst/>
          </a:prstGeom>
          <a:noFill/>
        </p:spPr>
        <p:txBody>
          <a:bodyPr wrap="square" rtlCol="0">
            <a:spAutoFit/>
          </a:bodyPr>
          <a:lstStyle/>
          <a:p>
            <a:r>
              <a:rPr lang="en-US" sz="1400" dirty="0" smtClean="0">
                <a:solidFill>
                  <a:srgbClr val="FFFF00"/>
                </a:solidFill>
              </a:rPr>
              <a:t>2m</a:t>
            </a:r>
            <a:endParaRPr lang="en-US" sz="1400" dirty="0">
              <a:solidFill>
                <a:srgbClr val="FFFF00"/>
              </a:solidFill>
            </a:endParaRPr>
          </a:p>
        </p:txBody>
      </p:sp>
      <p:sp>
        <p:nvSpPr>
          <p:cNvPr id="12" name="ZoneTexte 11"/>
          <p:cNvSpPr txBox="1"/>
          <p:nvPr/>
        </p:nvSpPr>
        <p:spPr>
          <a:xfrm flipH="1">
            <a:off x="2339752" y="750763"/>
            <a:ext cx="3607094" cy="2462213"/>
          </a:xfrm>
          <a:prstGeom prst="rect">
            <a:avLst/>
          </a:prstGeom>
          <a:noFill/>
        </p:spPr>
        <p:txBody>
          <a:bodyPr wrap="square" rtlCol="0">
            <a:spAutoFit/>
          </a:bodyPr>
          <a:lstStyle/>
          <a:p>
            <a:r>
              <a:rPr lang="en-US" sz="1400" dirty="0" smtClean="0"/>
              <a:t>NP02 Field cage 3x2 m2 sub-modules with Aluminum profiles  and FRP I-beams</a:t>
            </a:r>
          </a:p>
          <a:p>
            <a:endParaRPr lang="en-US" sz="1400" dirty="0" smtClean="0"/>
          </a:p>
          <a:p>
            <a:r>
              <a:rPr lang="en-US" sz="1400" dirty="0" smtClean="0"/>
              <a:t>Modules for FD-DP:</a:t>
            </a:r>
          </a:p>
          <a:p>
            <a:r>
              <a:rPr lang="en-US" sz="1400" dirty="0" smtClean="0"/>
              <a:t>Hanging chains of 6 submodules rings, continuity among different chains ensured by clips  (3 sub-modules in NP02)</a:t>
            </a:r>
          </a:p>
          <a:p>
            <a:endParaRPr lang="en-US" sz="1400" dirty="0" smtClean="0"/>
          </a:p>
          <a:p>
            <a:endParaRPr lang="en-US" sz="1400" dirty="0" smtClean="0"/>
          </a:p>
          <a:p>
            <a:endParaRPr lang="en-US" sz="1400" dirty="0" smtClean="0"/>
          </a:p>
          <a:p>
            <a:endParaRPr lang="en-US" sz="1400" dirty="0"/>
          </a:p>
        </p:txBody>
      </p:sp>
      <p:pic>
        <p:nvPicPr>
          <p:cNvPr id="13" name="Image 12"/>
          <p:cNvPicPr>
            <a:picLocks noChangeAspect="1"/>
          </p:cNvPicPr>
          <p:nvPr/>
        </p:nvPicPr>
        <p:blipFill>
          <a:blip r:embed="rId4"/>
          <a:stretch>
            <a:fillRect/>
          </a:stretch>
        </p:blipFill>
        <p:spPr>
          <a:xfrm>
            <a:off x="4950379" y="3705771"/>
            <a:ext cx="3870093" cy="1955477"/>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6424" y="476672"/>
            <a:ext cx="2748816" cy="301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004048" y="3481263"/>
            <a:ext cx="2622834" cy="307777"/>
          </a:xfrm>
          <a:prstGeom prst="rect">
            <a:avLst/>
          </a:prstGeom>
        </p:spPr>
        <p:txBody>
          <a:bodyPr wrap="none">
            <a:spAutoFit/>
          </a:bodyPr>
          <a:lstStyle/>
          <a:p>
            <a:r>
              <a:rPr lang="en-US" sz="1400" dirty="0" smtClean="0">
                <a:solidFill>
                  <a:srgbClr val="BC5F2B"/>
                </a:solidFill>
              </a:rPr>
              <a:t>Field cage assembly for NP02 </a:t>
            </a:r>
            <a:endParaRPr lang="en-US" dirty="0"/>
          </a:p>
        </p:txBody>
      </p:sp>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2192" y="2736304"/>
            <a:ext cx="1521776"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574032" y="4561964"/>
            <a:ext cx="2141984" cy="954107"/>
          </a:xfrm>
          <a:prstGeom prst="rect">
            <a:avLst/>
          </a:prstGeom>
        </p:spPr>
        <p:txBody>
          <a:bodyPr wrap="square">
            <a:spAutoFit/>
          </a:bodyPr>
          <a:lstStyle/>
          <a:p>
            <a:r>
              <a:rPr lang="en-US" sz="1400" dirty="0" smtClean="0"/>
              <a:t>288 modules needed for the field cage of FD-DP (24 submodules in NP02)</a:t>
            </a:r>
            <a:endParaRPr lang="en-US" sz="1400" dirty="0"/>
          </a:p>
        </p:txBody>
      </p:sp>
    </p:spTree>
    <p:extLst>
      <p:ext uri="{BB962C8B-B14F-4D97-AF65-F5344CB8AC3E}">
        <p14:creationId xmlns:p14="http://schemas.microsoft.com/office/powerpoint/2010/main" val="3816081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20688"/>
            <a:ext cx="4203023" cy="2801570"/>
          </a:xfrm>
          <a:prstGeom prst="rect">
            <a:avLst/>
          </a:prstGeom>
          <a:noFill/>
          <a:ln>
            <a:noFill/>
          </a:ln>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422258"/>
            <a:ext cx="3096344" cy="209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355976" y="610951"/>
            <a:ext cx="4608513" cy="2205732"/>
          </a:xfrm>
          <a:prstGeom prst="rect">
            <a:avLst/>
          </a:prstGeom>
          <a:noFill/>
        </p:spPr>
        <p:txBody>
          <a:bodyPr wrap="square" rtlCol="0">
            <a:spAutoFit/>
          </a:bodyPr>
          <a:lstStyle/>
          <a:p>
            <a:r>
              <a:rPr lang="en-US" sz="1600" dirty="0" smtClean="0"/>
              <a:t>NP02 Cathode plane and ground grid </a:t>
            </a:r>
          </a:p>
          <a:p>
            <a:r>
              <a:rPr lang="en-US" sz="1400" dirty="0" smtClean="0"/>
              <a:t>(grid to protect the photomultipliers from cathode sparking)</a:t>
            </a:r>
          </a:p>
          <a:p>
            <a:endParaRPr lang="en-US" sz="1400" dirty="0" smtClean="0"/>
          </a:p>
          <a:p>
            <a:r>
              <a:rPr lang="en-US" sz="1400" dirty="0" smtClean="0">
                <a:sym typeface="Wingdings" panose="05000000000000000000" pitchFamily="2" charset="2"/>
              </a:rPr>
              <a:t></a:t>
            </a:r>
            <a:r>
              <a:rPr lang="en-US" sz="1400" dirty="0" smtClean="0"/>
              <a:t> All in units of 3x3 m</a:t>
            </a:r>
            <a:r>
              <a:rPr lang="en-US" sz="1400" baseline="30000" dirty="0" smtClean="0"/>
              <a:t>2 </a:t>
            </a:r>
            <a:r>
              <a:rPr lang="en-US" sz="1400" dirty="0" smtClean="0"/>
              <a:t>similar to CRP modularity</a:t>
            </a:r>
            <a:endParaRPr lang="en-US" sz="1400" baseline="30000" dirty="0" smtClean="0"/>
          </a:p>
          <a:p>
            <a:endParaRPr lang="en-US" sz="1400" baseline="30000" dirty="0" smtClean="0"/>
          </a:p>
          <a:p>
            <a:r>
              <a:rPr lang="en-US" sz="1400" dirty="0" smtClean="0"/>
              <a:t>Cathode modules: structure of stainless steel pipes</a:t>
            </a:r>
          </a:p>
          <a:p>
            <a:r>
              <a:rPr lang="en-US" sz="1400" dirty="0"/>
              <a:t>E</a:t>
            </a:r>
            <a:r>
              <a:rPr lang="en-US" sz="1400" dirty="0" smtClean="0"/>
              <a:t>lectrical segmentation: </a:t>
            </a:r>
            <a:r>
              <a:rPr lang="en-US" sz="1400" dirty="0" err="1" smtClean="0"/>
              <a:t>GOhm</a:t>
            </a:r>
            <a:r>
              <a:rPr lang="en-US" sz="1400" dirty="0" smtClean="0"/>
              <a:t> resistors interconnecting the cathode modules in order to delay discharges and prevent damages due to storage energy</a:t>
            </a:r>
          </a:p>
        </p:txBody>
      </p:sp>
      <p:sp>
        <p:nvSpPr>
          <p:cNvPr id="7" name="ZoneTexte 6"/>
          <p:cNvSpPr txBox="1"/>
          <p:nvPr/>
        </p:nvSpPr>
        <p:spPr>
          <a:xfrm>
            <a:off x="3563888" y="2924944"/>
            <a:ext cx="4942263"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Mechanical integration: </a:t>
            </a:r>
            <a:r>
              <a:rPr lang="en-US" sz="1400" dirty="0"/>
              <a:t>c</a:t>
            </a:r>
            <a:r>
              <a:rPr lang="en-US" sz="1400" dirty="0" smtClean="0"/>
              <a:t>athode modules hanging from field cage and connected mechanically together, ground grid with feet laying on membrane floor</a:t>
            </a:r>
          </a:p>
          <a:p>
            <a:endParaRPr lang="en-US" sz="1400" dirty="0" smtClean="0"/>
          </a:p>
          <a:p>
            <a:pPr marL="285750" indent="-285750">
              <a:buFont typeface="Arial" panose="020B0604020202020204" pitchFamily="34" charset="0"/>
              <a:buChar char="•"/>
            </a:pPr>
            <a:r>
              <a:rPr lang="en-US" sz="1400" dirty="0" smtClean="0"/>
              <a:t>Some mechanical modifications w.r.t. NP02 in order to guarantee the cathode flatness over the longer distance of 12m compared to the 6m of </a:t>
            </a:r>
            <a:r>
              <a:rPr lang="en-US" sz="1400" dirty="0" err="1" smtClean="0"/>
              <a:t>ProtoDUNE</a:t>
            </a:r>
            <a:r>
              <a:rPr lang="en-US" sz="1400" dirty="0" smtClean="0"/>
              <a:t>-DP.</a:t>
            </a:r>
          </a:p>
          <a:p>
            <a:endParaRPr lang="en-US" sz="1400" dirty="0" smtClean="0"/>
          </a:p>
          <a:p>
            <a:pPr marL="285750" indent="-285750">
              <a:buFont typeface="Arial" panose="020B0604020202020204" pitchFamily="34" charset="0"/>
              <a:buChar char="•"/>
            </a:pPr>
            <a:r>
              <a:rPr lang="en-US" sz="1400" dirty="0" smtClean="0"/>
              <a:t>The shape of the cathode conductors could also undergo some slight modifications in order to lower the local E field values, based on the </a:t>
            </a:r>
            <a:r>
              <a:rPr lang="en-US" sz="1400" dirty="0" err="1" smtClean="0"/>
              <a:t>ProtoDUNE</a:t>
            </a:r>
            <a:r>
              <a:rPr lang="en-US" sz="1400" dirty="0" smtClean="0"/>
              <a:t>-DP experience  </a:t>
            </a:r>
            <a:endParaRPr lang="en-US" sz="1400" dirty="0"/>
          </a:p>
        </p:txBody>
      </p:sp>
      <p:sp>
        <p:nvSpPr>
          <p:cNvPr id="2" name="Rectangle 1"/>
          <p:cNvSpPr/>
          <p:nvPr/>
        </p:nvSpPr>
        <p:spPr>
          <a:xfrm>
            <a:off x="152042" y="476672"/>
            <a:ext cx="2056973" cy="369332"/>
          </a:xfrm>
          <a:prstGeom prst="rect">
            <a:avLst/>
          </a:prstGeom>
        </p:spPr>
        <p:txBody>
          <a:bodyPr wrap="none">
            <a:spAutoFit/>
          </a:bodyPr>
          <a:lstStyle/>
          <a:p>
            <a:r>
              <a:rPr lang="en-US" dirty="0"/>
              <a:t>Cathode modules </a:t>
            </a:r>
            <a:endParaRPr lang="fr-FR" dirty="0"/>
          </a:p>
        </p:txBody>
      </p:sp>
      <p:sp>
        <p:nvSpPr>
          <p:cNvPr id="8" name="Rectangle 7"/>
          <p:cNvSpPr/>
          <p:nvPr/>
        </p:nvSpPr>
        <p:spPr>
          <a:xfrm>
            <a:off x="107504" y="5229200"/>
            <a:ext cx="1467068" cy="369332"/>
          </a:xfrm>
          <a:prstGeom prst="rect">
            <a:avLst/>
          </a:prstGeom>
        </p:spPr>
        <p:txBody>
          <a:bodyPr wrap="none">
            <a:spAutoFit/>
          </a:bodyPr>
          <a:lstStyle/>
          <a:p>
            <a:r>
              <a:rPr lang="en-US" dirty="0" smtClean="0"/>
              <a:t>Ground grid </a:t>
            </a:r>
            <a:endParaRPr lang="fr-FR" dirty="0"/>
          </a:p>
        </p:txBody>
      </p:sp>
    </p:spTree>
    <p:extLst>
      <p:ext uri="{BB962C8B-B14F-4D97-AF65-F5344CB8AC3E}">
        <p14:creationId xmlns:p14="http://schemas.microsoft.com/office/powerpoint/2010/main" val="35451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12703" y="764704"/>
            <a:ext cx="3347814" cy="2815778"/>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771584"/>
            <a:ext cx="2430172" cy="43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flipH="1">
            <a:off x="3851920" y="2492896"/>
            <a:ext cx="2537847" cy="830997"/>
          </a:xfrm>
          <a:prstGeom prst="rect">
            <a:avLst/>
          </a:prstGeom>
          <a:noFill/>
        </p:spPr>
        <p:txBody>
          <a:bodyPr wrap="square" rtlCol="0">
            <a:spAutoFit/>
          </a:bodyPr>
          <a:lstStyle/>
          <a:p>
            <a:r>
              <a:rPr lang="en-US" sz="1600" dirty="0" smtClean="0"/>
              <a:t>HV feedthrough of NP02 tested at 300 kV </a:t>
            </a:r>
          </a:p>
          <a:p>
            <a:endParaRPr lang="en-US" sz="1600" dirty="0" smtClean="0"/>
          </a:p>
        </p:txBody>
      </p:sp>
      <p:sp>
        <p:nvSpPr>
          <p:cNvPr id="2" name="Rectangle 1"/>
          <p:cNvSpPr/>
          <p:nvPr/>
        </p:nvSpPr>
        <p:spPr>
          <a:xfrm>
            <a:off x="107504" y="3751833"/>
            <a:ext cx="4572000" cy="1323439"/>
          </a:xfrm>
          <a:prstGeom prst="rect">
            <a:avLst/>
          </a:prstGeom>
        </p:spPr>
        <p:txBody>
          <a:bodyPr>
            <a:spAutoFit/>
          </a:bodyPr>
          <a:lstStyle/>
          <a:p>
            <a:r>
              <a:rPr lang="en-US" sz="1600" dirty="0"/>
              <a:t>600 kV version:</a:t>
            </a:r>
          </a:p>
          <a:p>
            <a:r>
              <a:rPr lang="en-US" sz="1600" dirty="0"/>
              <a:t> needs integration of the FT with the power supply (no cabling available at 600 kV</a:t>
            </a:r>
            <a:r>
              <a:rPr lang="en-US" sz="1600" dirty="0" smtClean="0"/>
              <a:t>) ongoing discussions between the HV consortium and </a:t>
            </a:r>
            <a:r>
              <a:rPr lang="en-US" sz="1600" dirty="0" err="1" smtClean="0"/>
              <a:t>Heinzinger</a:t>
            </a:r>
            <a:endParaRPr lang="en-US" sz="1600" dirty="0"/>
          </a:p>
        </p:txBody>
      </p:sp>
    </p:spTree>
    <p:extLst>
      <p:ext uri="{BB962C8B-B14F-4D97-AF65-F5344CB8AC3E}">
        <p14:creationId xmlns:p14="http://schemas.microsoft.com/office/powerpoint/2010/main" val="3349623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100260" y="608639"/>
            <a:ext cx="8926612" cy="928342"/>
          </a:xfrm>
          <a:prstGeom prst="rect">
            <a:avLst/>
          </a:prstGeom>
        </p:spPr>
        <p:txBody>
          <a:bodyPr/>
          <a:lstStyle>
            <a:lvl1pPr algn="ctr" defTabSz="448055">
              <a:defRPr sz="2940"/>
            </a:lvl1pPr>
          </a:lstStyle>
          <a:p>
            <a:pPr algn="l"/>
            <a:r>
              <a:rPr sz="1400" dirty="0"/>
              <a:t>Field cage </a:t>
            </a:r>
            <a:r>
              <a:rPr sz="1400" dirty="0" smtClean="0"/>
              <a:t>optimi</a:t>
            </a:r>
            <a:r>
              <a:rPr lang="en-US" sz="1400" dirty="0" smtClean="0"/>
              <a:t>z</a:t>
            </a:r>
            <a:r>
              <a:rPr sz="1400" dirty="0" smtClean="0"/>
              <a:t>ation </a:t>
            </a:r>
            <a:r>
              <a:rPr sz="1400" dirty="0"/>
              <a:t>for assembly and installation</a:t>
            </a:r>
          </a:p>
        </p:txBody>
      </p:sp>
      <p:sp>
        <p:nvSpPr>
          <p:cNvPr id="115" name="Shape 115"/>
          <p:cNvSpPr>
            <a:spLocks noGrp="1"/>
          </p:cNvSpPr>
          <p:nvPr>
            <p:ph type="body" sz="half" idx="1"/>
          </p:nvPr>
        </p:nvSpPr>
        <p:spPr>
          <a:xfrm>
            <a:off x="246433" y="1407895"/>
            <a:ext cx="4070924" cy="4181345"/>
          </a:xfrm>
          <a:prstGeom prst="rect">
            <a:avLst/>
          </a:prstGeom>
        </p:spPr>
        <p:txBody>
          <a:bodyPr>
            <a:normAutofit/>
          </a:bodyPr>
          <a:lstStyle/>
          <a:p>
            <a:pPr marL="164592" indent="-164592" defTabSz="658368">
              <a:spcBef>
                <a:spcPts val="700"/>
              </a:spcBef>
              <a:defRPr sz="2016"/>
            </a:pPr>
            <a:r>
              <a:rPr sz="1400" dirty="0"/>
              <a:t>Long super-modules (12 m </a:t>
            </a:r>
            <a:r>
              <a:rPr sz="1400" dirty="0" smtClean="0"/>
              <a:t>wide</a:t>
            </a:r>
            <a:r>
              <a:rPr lang="en-US" sz="1400" dirty="0" smtClean="0"/>
              <a:t> x 12m high</a:t>
            </a:r>
            <a:r>
              <a:rPr sz="1400" dirty="0" smtClean="0"/>
              <a:t>) </a:t>
            </a:r>
            <a:r>
              <a:rPr lang="en-US" sz="1400" dirty="0" smtClean="0"/>
              <a:t>assembled from</a:t>
            </a:r>
            <a:r>
              <a:rPr sz="1400" dirty="0" smtClean="0"/>
              <a:t> </a:t>
            </a:r>
            <a:r>
              <a:rPr lang="en-US" sz="1400" dirty="0" smtClean="0"/>
              <a:t>3mx2m </a:t>
            </a:r>
            <a:r>
              <a:rPr sz="1400" dirty="0" smtClean="0"/>
              <a:t>sub-modules </a:t>
            </a:r>
            <a:r>
              <a:rPr sz="1400" dirty="0"/>
              <a:t>(à la protoDUNE) constructed inside the cryostat.</a:t>
            </a:r>
          </a:p>
          <a:p>
            <a:pPr marL="164592" indent="-164592" defTabSz="658368">
              <a:spcBef>
                <a:spcPts val="700"/>
              </a:spcBef>
              <a:defRPr sz="2016"/>
            </a:pPr>
            <a:r>
              <a:rPr sz="1400" dirty="0"/>
              <a:t>Installation “lift and hang” à la NP02</a:t>
            </a:r>
            <a:r>
              <a:rPr sz="1400" dirty="0" smtClean="0"/>
              <a:t>.</a:t>
            </a:r>
            <a:r>
              <a:rPr lang="en-US" sz="1400" dirty="0" smtClean="0"/>
              <a:t> </a:t>
            </a:r>
            <a:r>
              <a:rPr lang="en-US" sz="1400" dirty="0" smtClean="0">
                <a:sym typeface="Wingdings"/>
              </a:rPr>
              <a:t> lift one row of 4 connected sub-modules </a:t>
            </a:r>
            <a:r>
              <a:rPr lang="en-US" sz="1400" dirty="0">
                <a:sym typeface="Wingdings"/>
              </a:rPr>
              <a:t>(</a:t>
            </a:r>
            <a:r>
              <a:rPr lang="en-US" sz="1400" dirty="0" smtClean="0">
                <a:sym typeface="Wingdings"/>
              </a:rPr>
              <a:t>12m x </a:t>
            </a:r>
            <a:r>
              <a:rPr lang="en-US" sz="1400" dirty="0">
                <a:sym typeface="Wingdings"/>
              </a:rPr>
              <a:t>2m ) </a:t>
            </a:r>
            <a:r>
              <a:rPr lang="en-US" sz="1400" dirty="0" smtClean="0">
                <a:sym typeface="Wingdings"/>
              </a:rPr>
              <a:t>at a time</a:t>
            </a:r>
            <a:endParaRPr sz="1400" dirty="0"/>
          </a:p>
          <a:p>
            <a:pPr marL="164592" indent="-164592" defTabSz="658368">
              <a:spcBef>
                <a:spcPts val="700"/>
              </a:spcBef>
              <a:defRPr sz="2016"/>
            </a:pPr>
            <a:r>
              <a:rPr lang="en-US" sz="1400" dirty="0" smtClean="0"/>
              <a:t>Limit c</a:t>
            </a:r>
            <a:r>
              <a:rPr sz="1400" dirty="0" smtClean="0"/>
              <a:t>lipping </a:t>
            </a:r>
            <a:r>
              <a:rPr sz="1400" dirty="0"/>
              <a:t>at </a:t>
            </a:r>
            <a:r>
              <a:rPr sz="1400" dirty="0" smtClean="0"/>
              <a:t>height </a:t>
            </a:r>
            <a:r>
              <a:rPr sz="1400" dirty="0"/>
              <a:t>to interconnection of  super-modules </a:t>
            </a:r>
            <a:r>
              <a:rPr lang="en-US" sz="1400" dirty="0" smtClean="0">
                <a:sym typeface="Wingdings"/>
              </a:rPr>
              <a:t> need to develop method to clip from inside only</a:t>
            </a:r>
            <a:endParaRPr sz="1400" dirty="0"/>
          </a:p>
          <a:p>
            <a:pPr marL="164592" indent="-164592" defTabSz="658368">
              <a:spcBef>
                <a:spcPts val="700"/>
              </a:spcBef>
              <a:defRPr sz="2016"/>
            </a:pPr>
            <a:r>
              <a:rPr sz="1400" dirty="0"/>
              <a:t>Alternatively leave super modules electrically independent and terminate the profile with </a:t>
            </a:r>
            <a:r>
              <a:rPr sz="1400" dirty="0" smtClean="0"/>
              <a:t>insulating/resistive </a:t>
            </a:r>
            <a:r>
              <a:rPr sz="1400" dirty="0"/>
              <a:t>end-caps (single phase style</a:t>
            </a:r>
            <a:r>
              <a:rPr sz="1400" dirty="0" smtClean="0"/>
              <a:t>).</a:t>
            </a:r>
            <a:r>
              <a:rPr lang="en-US" sz="1400" dirty="0" smtClean="0"/>
              <a:t> </a:t>
            </a:r>
            <a:r>
              <a:rPr lang="en-US" sz="1400" dirty="0" smtClean="0">
                <a:sym typeface="Wingdings"/>
              </a:rPr>
              <a:t> May need two rows of HVDB per super module for redundancy</a:t>
            </a:r>
            <a:endParaRPr sz="1400" dirty="0"/>
          </a:p>
          <a:p>
            <a:pPr marL="164592" indent="-164592" defTabSz="658368">
              <a:spcBef>
                <a:spcPts val="700"/>
              </a:spcBef>
              <a:defRPr sz="2016"/>
            </a:pPr>
            <a:r>
              <a:rPr lang="en-US" sz="1400" dirty="0" smtClean="0"/>
              <a:t>Row of r</a:t>
            </a:r>
            <a:r>
              <a:rPr sz="1400" dirty="0" smtClean="0"/>
              <a:t>esistive degrader </a:t>
            </a:r>
            <a:r>
              <a:rPr sz="1400" dirty="0"/>
              <a:t>every super </a:t>
            </a:r>
            <a:r>
              <a:rPr sz="1400" dirty="0" smtClean="0"/>
              <a:t>module</a:t>
            </a:r>
            <a:r>
              <a:rPr lang="en-US" sz="1400" dirty="0" smtClean="0"/>
              <a:t> (1 or 2 depending on the decision above)</a:t>
            </a:r>
            <a:endParaRPr sz="1400" dirty="0"/>
          </a:p>
        </p:txBody>
      </p:sp>
      <p:pic>
        <p:nvPicPr>
          <p:cNvPr id="117" name="pasted-image.tiff"/>
          <p:cNvPicPr>
            <a:picLocks noChangeAspect="1"/>
          </p:cNvPicPr>
          <p:nvPr/>
        </p:nvPicPr>
        <p:blipFill>
          <a:blip r:embed="rId2">
            <a:extLst/>
          </a:blip>
          <a:stretch>
            <a:fillRect/>
          </a:stretch>
        </p:blipFill>
        <p:spPr>
          <a:xfrm>
            <a:off x="4555839" y="3928205"/>
            <a:ext cx="4389204" cy="2476089"/>
          </a:xfrm>
          <a:prstGeom prst="rect">
            <a:avLst/>
          </a:prstGeom>
          <a:ln w="12700">
            <a:miter lim="400000"/>
          </a:ln>
        </p:spPr>
      </p:pic>
      <p:pic>
        <p:nvPicPr>
          <p:cNvPr id="118" name="pasted-image.tiff"/>
          <p:cNvPicPr>
            <a:picLocks noChangeAspect="1"/>
          </p:cNvPicPr>
          <p:nvPr/>
        </p:nvPicPr>
        <p:blipFill>
          <a:blip r:embed="rId3">
            <a:extLst/>
          </a:blip>
          <a:stretch>
            <a:fillRect/>
          </a:stretch>
        </p:blipFill>
        <p:spPr>
          <a:xfrm>
            <a:off x="4217444" y="3009983"/>
            <a:ext cx="4932639" cy="838034"/>
          </a:xfrm>
          <a:prstGeom prst="rect">
            <a:avLst/>
          </a:prstGeom>
          <a:ln w="12700">
            <a:miter lim="400000"/>
          </a:ln>
        </p:spPr>
      </p:pic>
      <p:pic>
        <p:nvPicPr>
          <p:cNvPr id="119" name="pasted-image.tiff"/>
          <p:cNvPicPr>
            <a:picLocks noChangeAspect="1"/>
          </p:cNvPicPr>
          <p:nvPr/>
        </p:nvPicPr>
        <p:blipFill>
          <a:blip r:embed="rId4">
            <a:extLst/>
          </a:blip>
          <a:stretch>
            <a:fillRect/>
          </a:stretch>
        </p:blipFill>
        <p:spPr>
          <a:xfrm>
            <a:off x="4563566" y="1112904"/>
            <a:ext cx="2132807" cy="1730621"/>
          </a:xfrm>
          <a:prstGeom prst="rect">
            <a:avLst/>
          </a:prstGeom>
          <a:ln w="12700">
            <a:miter lim="400000"/>
          </a:ln>
        </p:spPr>
      </p:pic>
      <p:pic>
        <p:nvPicPr>
          <p:cNvPr id="120" name="pasted-image.tiff"/>
          <p:cNvPicPr>
            <a:picLocks noChangeAspect="1"/>
          </p:cNvPicPr>
          <p:nvPr/>
        </p:nvPicPr>
        <p:blipFill>
          <a:blip r:embed="rId5">
            <a:extLst/>
          </a:blip>
          <a:stretch>
            <a:fillRect/>
          </a:stretch>
        </p:blipFill>
        <p:spPr>
          <a:xfrm>
            <a:off x="6785559" y="1112904"/>
            <a:ext cx="2301292" cy="1730621"/>
          </a:xfrm>
          <a:prstGeom prst="rect">
            <a:avLst/>
          </a:prstGeom>
          <a:ln w="12700">
            <a:miter lim="400000"/>
          </a:ln>
        </p:spPr>
      </p:pic>
      <p:sp>
        <p:nvSpPr>
          <p:cNvPr id="2" name="Espace réservé du numéro de diapositive 1"/>
          <p:cNvSpPr>
            <a:spLocks noGrp="1"/>
          </p:cNvSpPr>
          <p:nvPr>
            <p:ph type="sldNum" sz="quarter" idx="2"/>
          </p:nvPr>
        </p:nvSpPr>
        <p:spPr/>
        <p:txBody>
          <a:bodyPr/>
          <a:lstStyle/>
          <a:p>
            <a:fld id="{86CB4B4D-7CA3-9044-876B-883B54F8677D}" type="slidenum">
              <a:rPr lang="fr-FR" smtClean="0"/>
              <a:t>19</a:t>
            </a:fld>
            <a:endParaRPr lang="fr-FR"/>
          </a:p>
        </p:txBody>
      </p:sp>
    </p:spTree>
    <p:extLst>
      <p:ext uri="{BB962C8B-B14F-4D97-AF65-F5344CB8AC3E}">
        <p14:creationId xmlns:p14="http://schemas.microsoft.com/office/powerpoint/2010/main" val="77085905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3645024"/>
            <a:ext cx="8136904" cy="2031325"/>
          </a:xfrm>
          <a:prstGeom prst="rect">
            <a:avLst/>
          </a:prstGeom>
          <a:noFill/>
        </p:spPr>
        <p:txBody>
          <a:bodyPr wrap="square" rtlCol="0">
            <a:spAutoFit/>
          </a:bodyPr>
          <a:lstStyle/>
          <a:p>
            <a:r>
              <a:rPr lang="fr-FR" sz="1400" dirty="0" smtClean="0"/>
              <a:t>Editorial team:</a:t>
            </a:r>
          </a:p>
          <a:p>
            <a:r>
              <a:rPr lang="fr-FR" sz="1400" dirty="0" smtClean="0"/>
              <a:t>D.A. </a:t>
            </a:r>
            <a:r>
              <a:rPr lang="fr-FR" sz="1400" dirty="0" err="1" smtClean="0"/>
              <a:t>Overview</a:t>
            </a:r>
            <a:endParaRPr lang="fr-FR" sz="1400" dirty="0" smtClean="0"/>
          </a:p>
          <a:p>
            <a:r>
              <a:rPr lang="fr-FR" sz="1400" dirty="0" smtClean="0"/>
              <a:t>Charge </a:t>
            </a:r>
            <a:r>
              <a:rPr lang="fr-FR" sz="1400" dirty="0" err="1" smtClean="0"/>
              <a:t>Readout</a:t>
            </a:r>
            <a:r>
              <a:rPr lang="fr-FR" sz="1400" dirty="0" smtClean="0"/>
              <a:t> Planes: 		Dominique </a:t>
            </a:r>
            <a:r>
              <a:rPr lang="fr-FR" sz="1400" dirty="0" err="1" smtClean="0"/>
              <a:t>Duchesneau</a:t>
            </a:r>
            <a:r>
              <a:rPr lang="fr-FR" sz="1400" dirty="0" smtClean="0"/>
              <a:t>, </a:t>
            </a:r>
            <a:r>
              <a:rPr lang="fr-FR" sz="1400" dirty="0" err="1" smtClean="0"/>
              <a:t>Edoardo</a:t>
            </a:r>
            <a:r>
              <a:rPr lang="fr-FR" sz="1400" dirty="0" smtClean="0"/>
              <a:t> </a:t>
            </a:r>
            <a:r>
              <a:rPr lang="fr-FR" sz="1400" dirty="0" err="1" smtClean="0"/>
              <a:t>Mazzucato</a:t>
            </a:r>
            <a:r>
              <a:rPr lang="fr-FR" sz="1400" dirty="0"/>
              <a:t/>
            </a:r>
            <a:br>
              <a:rPr lang="fr-FR" sz="1400" dirty="0"/>
            </a:br>
            <a:r>
              <a:rPr lang="fr-FR" sz="1400" dirty="0" smtClean="0"/>
              <a:t>TPC Electronics: 			Jaime Dawson, </a:t>
            </a:r>
            <a:r>
              <a:rPr lang="fr-FR" sz="1400" dirty="0" err="1" smtClean="0"/>
              <a:t>Slavic</a:t>
            </a:r>
            <a:r>
              <a:rPr lang="fr-FR" sz="1400" dirty="0" smtClean="0"/>
              <a:t> </a:t>
            </a:r>
            <a:r>
              <a:rPr lang="fr-FR" sz="1400" dirty="0" err="1" smtClean="0"/>
              <a:t>Galymov</a:t>
            </a:r>
            <a:r>
              <a:rPr lang="fr-FR" sz="1400" dirty="0"/>
              <a:t/>
            </a:r>
            <a:br>
              <a:rPr lang="fr-FR" sz="1400" dirty="0"/>
            </a:br>
            <a:r>
              <a:rPr lang="fr-FR" sz="1400" dirty="0" smtClean="0"/>
              <a:t>HV System: 			Francesco </a:t>
            </a:r>
            <a:r>
              <a:rPr lang="fr-FR" sz="1400" dirty="0" err="1" smtClean="0"/>
              <a:t>Pietropaolo</a:t>
            </a:r>
            <a:r>
              <a:rPr lang="fr-FR" sz="1400" dirty="0" smtClean="0"/>
              <a:t>, </a:t>
            </a:r>
            <a:r>
              <a:rPr lang="fr-FR" sz="1400" dirty="0" err="1"/>
              <a:t>Jae</a:t>
            </a:r>
            <a:r>
              <a:rPr lang="fr-FR" sz="1400" dirty="0"/>
              <a:t> </a:t>
            </a:r>
            <a:r>
              <a:rPr lang="fr-FR" sz="1400" dirty="0" err="1"/>
              <a:t>Yu</a:t>
            </a:r>
            <a:r>
              <a:rPr lang="fr-FR" sz="1400" dirty="0"/>
              <a:t/>
            </a:r>
            <a:br>
              <a:rPr lang="fr-FR" sz="1400" dirty="0"/>
            </a:br>
            <a:r>
              <a:rPr lang="fr-FR" sz="1400" dirty="0" smtClean="0"/>
              <a:t>Photon </a:t>
            </a:r>
            <a:r>
              <a:rPr lang="fr-FR" sz="1400" dirty="0" err="1"/>
              <a:t>D</a:t>
            </a:r>
            <a:r>
              <a:rPr lang="fr-FR" sz="1400" dirty="0" err="1" smtClean="0"/>
              <a:t>etection</a:t>
            </a:r>
            <a:r>
              <a:rPr lang="fr-FR" sz="1400" dirty="0" smtClean="0"/>
              <a:t> System:		</a:t>
            </a:r>
            <a:r>
              <a:rPr lang="fr-FR" sz="1400" dirty="0" err="1" smtClean="0"/>
              <a:t>Burak</a:t>
            </a:r>
            <a:r>
              <a:rPr lang="fr-FR" sz="1400" dirty="0" smtClean="0"/>
              <a:t> </a:t>
            </a:r>
            <a:r>
              <a:rPr lang="fr-FR" sz="1400" dirty="0" err="1" smtClean="0"/>
              <a:t>Bilki</a:t>
            </a:r>
            <a:r>
              <a:rPr lang="fr-FR" sz="1400" dirty="0" smtClean="0"/>
              <a:t>,</a:t>
            </a:r>
            <a:r>
              <a:rPr lang="fr-FR" sz="1400" dirty="0"/>
              <a:t> Clara Cuesta</a:t>
            </a:r>
            <a:br>
              <a:rPr lang="fr-FR" sz="1400" dirty="0"/>
            </a:br>
            <a:r>
              <a:rPr lang="fr-FR" sz="1400" dirty="0" smtClean="0"/>
              <a:t>Data Acquisition System: 		Jim </a:t>
            </a:r>
            <a:r>
              <a:rPr lang="fr-FR" sz="1400" dirty="0"/>
              <a:t>Brooke, Brett </a:t>
            </a:r>
            <a:r>
              <a:rPr lang="fr-FR" sz="1400" dirty="0" err="1"/>
              <a:t>Viren</a:t>
            </a:r>
            <a:r>
              <a:rPr lang="fr-FR" sz="1400" dirty="0"/>
              <a:t/>
            </a:r>
            <a:br>
              <a:rPr lang="fr-FR" sz="1400" dirty="0"/>
            </a:br>
            <a:r>
              <a:rPr lang="fr-FR" sz="1400" dirty="0" smtClean="0"/>
              <a:t>Slow </a:t>
            </a:r>
            <a:r>
              <a:rPr lang="fr-FR" sz="1400" dirty="0" err="1" smtClean="0"/>
              <a:t>Controls</a:t>
            </a:r>
            <a:r>
              <a:rPr lang="fr-FR" sz="1400" dirty="0" smtClean="0"/>
              <a:t> and </a:t>
            </a:r>
            <a:r>
              <a:rPr lang="fr-FR" sz="1400" dirty="0" err="1"/>
              <a:t>C</a:t>
            </a:r>
            <a:r>
              <a:rPr lang="fr-FR" sz="1400" dirty="0" err="1" smtClean="0"/>
              <a:t>ryogenic</a:t>
            </a:r>
            <a:r>
              <a:rPr lang="fr-FR" sz="1400" dirty="0" smtClean="0"/>
              <a:t> </a:t>
            </a:r>
            <a:r>
              <a:rPr lang="fr-FR" sz="1400" dirty="0"/>
              <a:t>I</a:t>
            </a:r>
            <a:r>
              <a:rPr lang="fr-FR" sz="1400" dirty="0" smtClean="0"/>
              <a:t>nstrumentation:  Glenn Horton-Smith, </a:t>
            </a:r>
            <a:r>
              <a:rPr lang="fr-FR" sz="1400" dirty="0"/>
              <a:t>Carmen </a:t>
            </a:r>
            <a:r>
              <a:rPr lang="fr-FR" sz="1400" dirty="0" err="1" smtClean="0"/>
              <a:t>Palormares</a:t>
            </a:r>
            <a:r>
              <a:rPr lang="fr-FR" sz="1400" dirty="0"/>
              <a:t/>
            </a:r>
            <a:br>
              <a:rPr lang="fr-FR" sz="1400" dirty="0"/>
            </a:br>
            <a:r>
              <a:rPr lang="fr-FR" sz="1400" dirty="0" err="1"/>
              <a:t>Technical</a:t>
            </a:r>
            <a:r>
              <a:rPr lang="fr-FR" sz="1400" dirty="0"/>
              <a:t> </a:t>
            </a:r>
            <a:r>
              <a:rPr lang="fr-FR" sz="1400" dirty="0" smtClean="0"/>
              <a:t>Coordination:		 </a:t>
            </a:r>
            <a:r>
              <a:rPr lang="fr-FR" sz="1400" dirty="0"/>
              <a:t>Steve </a:t>
            </a:r>
            <a:r>
              <a:rPr lang="fr-FR" sz="1400" dirty="0" err="1"/>
              <a:t>Kettell</a:t>
            </a:r>
            <a:endParaRPr lang="fr-FR" sz="1400" dirty="0"/>
          </a:p>
        </p:txBody>
      </p:sp>
      <p:sp>
        <p:nvSpPr>
          <p:cNvPr id="6" name="ZoneTexte 5"/>
          <p:cNvSpPr txBox="1"/>
          <p:nvPr/>
        </p:nvSpPr>
        <p:spPr>
          <a:xfrm>
            <a:off x="3275856" y="620688"/>
            <a:ext cx="2952328" cy="3631763"/>
          </a:xfrm>
          <a:prstGeom prst="rect">
            <a:avLst/>
          </a:prstGeom>
          <a:noFill/>
        </p:spPr>
        <p:txBody>
          <a:bodyPr wrap="square" rtlCol="0">
            <a:spAutoFit/>
          </a:bodyPr>
          <a:lstStyle/>
          <a:p>
            <a:r>
              <a:rPr lang="fr-FR" dirty="0" smtClean="0">
                <a:solidFill>
                  <a:srgbClr val="002060"/>
                </a:solidFill>
              </a:rPr>
              <a:t>IDR Volume 3 </a:t>
            </a:r>
          </a:p>
          <a:p>
            <a:r>
              <a:rPr lang="fr-FR" dirty="0" smtClean="0">
                <a:solidFill>
                  <a:srgbClr val="002060"/>
                </a:solidFill>
              </a:rPr>
              <a:t>Dual-Phase Module</a:t>
            </a:r>
          </a:p>
          <a:p>
            <a:endParaRPr lang="fr-FR" dirty="0" smtClean="0">
              <a:solidFill>
                <a:srgbClr val="002060"/>
              </a:solidFill>
            </a:endParaRPr>
          </a:p>
          <a:p>
            <a:r>
              <a:rPr lang="fr-FR" dirty="0" smtClean="0">
                <a:solidFill>
                  <a:srgbClr val="002060"/>
                </a:solidFill>
              </a:rPr>
              <a:t>280 pages, 8 </a:t>
            </a:r>
            <a:r>
              <a:rPr lang="fr-FR" dirty="0" err="1" smtClean="0">
                <a:solidFill>
                  <a:srgbClr val="002060"/>
                </a:solidFill>
              </a:rPr>
              <a:t>chapters</a:t>
            </a:r>
            <a:endParaRPr lang="fr-FR" dirty="0" smtClean="0">
              <a:solidFill>
                <a:srgbClr val="002060"/>
              </a:solidFill>
            </a:endParaRPr>
          </a:p>
          <a:p>
            <a:endParaRPr lang="fr-FR" dirty="0" smtClean="0">
              <a:solidFill>
                <a:srgbClr val="002060"/>
              </a:solidFill>
            </a:endParaRPr>
          </a:p>
          <a:p>
            <a:pPr marL="342900" indent="-342900">
              <a:buAutoNum type="arabicParenR"/>
            </a:pPr>
            <a:r>
              <a:rPr lang="fr-FR" sz="1400" dirty="0" smtClean="0">
                <a:solidFill>
                  <a:srgbClr val="002060"/>
                </a:solidFill>
              </a:rPr>
              <a:t>Design motivations</a:t>
            </a:r>
          </a:p>
          <a:p>
            <a:pPr marL="342900" indent="-342900">
              <a:buAutoNum type="arabicParenR"/>
            </a:pPr>
            <a:r>
              <a:rPr lang="fr-FR" sz="1400" dirty="0" smtClean="0">
                <a:solidFill>
                  <a:srgbClr val="002060"/>
                </a:solidFill>
              </a:rPr>
              <a:t>Charge </a:t>
            </a:r>
            <a:r>
              <a:rPr lang="fr-FR" sz="1400" dirty="0" err="1">
                <a:solidFill>
                  <a:srgbClr val="002060"/>
                </a:solidFill>
              </a:rPr>
              <a:t>R</a:t>
            </a:r>
            <a:r>
              <a:rPr lang="fr-FR" sz="1400" dirty="0" err="1" smtClean="0">
                <a:solidFill>
                  <a:srgbClr val="002060"/>
                </a:solidFill>
              </a:rPr>
              <a:t>eadout</a:t>
            </a:r>
            <a:r>
              <a:rPr lang="fr-FR" sz="1400" dirty="0" smtClean="0">
                <a:solidFill>
                  <a:srgbClr val="002060"/>
                </a:solidFill>
              </a:rPr>
              <a:t> Planes</a:t>
            </a:r>
          </a:p>
          <a:p>
            <a:pPr marL="342900" indent="-342900">
              <a:buAutoNum type="arabicParenR"/>
            </a:pPr>
            <a:r>
              <a:rPr lang="fr-FR" sz="1400" dirty="0" smtClean="0">
                <a:solidFill>
                  <a:srgbClr val="002060"/>
                </a:solidFill>
              </a:rPr>
              <a:t>TPC Electronics</a:t>
            </a:r>
          </a:p>
          <a:p>
            <a:pPr marL="342900" indent="-342900">
              <a:buAutoNum type="arabicParenR"/>
            </a:pPr>
            <a:r>
              <a:rPr lang="fr-FR" sz="1400" dirty="0" smtClean="0">
                <a:solidFill>
                  <a:srgbClr val="002060"/>
                </a:solidFill>
              </a:rPr>
              <a:t>HV system</a:t>
            </a:r>
          </a:p>
          <a:p>
            <a:pPr marL="342900" indent="-342900">
              <a:buAutoNum type="arabicParenR"/>
            </a:pPr>
            <a:r>
              <a:rPr lang="fr-FR" sz="1400" dirty="0" smtClean="0">
                <a:solidFill>
                  <a:srgbClr val="002060"/>
                </a:solidFill>
              </a:rPr>
              <a:t>Photon </a:t>
            </a:r>
            <a:r>
              <a:rPr lang="fr-FR" sz="1400" dirty="0" err="1" smtClean="0">
                <a:solidFill>
                  <a:srgbClr val="002060"/>
                </a:solidFill>
              </a:rPr>
              <a:t>Detection</a:t>
            </a:r>
            <a:r>
              <a:rPr lang="fr-FR" sz="1400" dirty="0" smtClean="0">
                <a:solidFill>
                  <a:srgbClr val="002060"/>
                </a:solidFill>
              </a:rPr>
              <a:t> System</a:t>
            </a:r>
          </a:p>
          <a:p>
            <a:pPr marL="342900" indent="-342900">
              <a:buAutoNum type="arabicParenR"/>
            </a:pPr>
            <a:r>
              <a:rPr lang="fr-FR" sz="1400" dirty="0" smtClean="0">
                <a:solidFill>
                  <a:srgbClr val="002060"/>
                </a:solidFill>
              </a:rPr>
              <a:t>Data </a:t>
            </a:r>
            <a:r>
              <a:rPr lang="fr-FR" sz="1400" dirty="0" err="1" smtClean="0">
                <a:solidFill>
                  <a:srgbClr val="002060"/>
                </a:solidFill>
              </a:rPr>
              <a:t>Acquistion</a:t>
            </a:r>
            <a:r>
              <a:rPr lang="fr-FR" sz="1400" dirty="0" smtClean="0">
                <a:solidFill>
                  <a:srgbClr val="002060"/>
                </a:solidFill>
              </a:rPr>
              <a:t> System</a:t>
            </a:r>
          </a:p>
          <a:p>
            <a:pPr marL="342900" indent="-342900">
              <a:buAutoNum type="arabicParenR"/>
            </a:pPr>
            <a:r>
              <a:rPr lang="fr-FR" sz="1400" dirty="0" smtClean="0">
                <a:solidFill>
                  <a:srgbClr val="002060"/>
                </a:solidFill>
              </a:rPr>
              <a:t>Slow </a:t>
            </a:r>
            <a:r>
              <a:rPr lang="fr-FR" sz="1400" dirty="0" err="1" smtClean="0">
                <a:solidFill>
                  <a:srgbClr val="002060"/>
                </a:solidFill>
              </a:rPr>
              <a:t>Controls</a:t>
            </a:r>
            <a:r>
              <a:rPr lang="fr-FR" sz="1400" dirty="0" smtClean="0">
                <a:solidFill>
                  <a:srgbClr val="002060"/>
                </a:solidFill>
              </a:rPr>
              <a:t> and </a:t>
            </a:r>
            <a:r>
              <a:rPr lang="fr-FR" sz="1400" dirty="0" err="1" smtClean="0">
                <a:solidFill>
                  <a:srgbClr val="002060"/>
                </a:solidFill>
              </a:rPr>
              <a:t>Cryogenic</a:t>
            </a:r>
            <a:r>
              <a:rPr lang="fr-FR" sz="1400" dirty="0" smtClean="0">
                <a:solidFill>
                  <a:srgbClr val="002060"/>
                </a:solidFill>
              </a:rPr>
              <a:t> Instrumentation</a:t>
            </a:r>
          </a:p>
          <a:p>
            <a:pPr marL="342900" indent="-342900">
              <a:buAutoNum type="arabicParenR"/>
            </a:pPr>
            <a:r>
              <a:rPr lang="fr-FR" sz="1400" dirty="0" err="1" smtClean="0">
                <a:solidFill>
                  <a:srgbClr val="002060"/>
                </a:solidFill>
              </a:rPr>
              <a:t>Technical</a:t>
            </a:r>
            <a:r>
              <a:rPr lang="fr-FR" sz="1400" dirty="0" smtClean="0">
                <a:solidFill>
                  <a:srgbClr val="002060"/>
                </a:solidFill>
              </a:rPr>
              <a:t> Coordination</a:t>
            </a:r>
          </a:p>
          <a:p>
            <a:endParaRPr lang="fr-FR" sz="1400" dirty="0">
              <a:solidFill>
                <a:srgbClr val="002060"/>
              </a:solidFill>
            </a:endParaRPr>
          </a:p>
        </p:txBody>
      </p:sp>
      <p:pic>
        <p:nvPicPr>
          <p:cNvPr id="2" name="Image 1"/>
          <p:cNvPicPr>
            <a:picLocks noChangeAspect="1"/>
          </p:cNvPicPr>
          <p:nvPr/>
        </p:nvPicPr>
        <p:blipFill>
          <a:blip r:embed="rId2"/>
          <a:stretch>
            <a:fillRect/>
          </a:stretch>
        </p:blipFill>
        <p:spPr>
          <a:xfrm>
            <a:off x="395536" y="116632"/>
            <a:ext cx="2726978" cy="3356595"/>
          </a:xfrm>
          <a:prstGeom prst="rect">
            <a:avLst/>
          </a:prstGeom>
        </p:spPr>
      </p:pic>
      <p:sp>
        <p:nvSpPr>
          <p:cNvPr id="3" name="Rectangle 2"/>
          <p:cNvSpPr/>
          <p:nvPr/>
        </p:nvSpPr>
        <p:spPr>
          <a:xfrm>
            <a:off x="6222465" y="908720"/>
            <a:ext cx="2921536" cy="1815882"/>
          </a:xfrm>
          <a:prstGeom prst="rect">
            <a:avLst/>
          </a:prstGeom>
        </p:spPr>
        <p:txBody>
          <a:bodyPr wrap="square">
            <a:spAutoFit/>
          </a:bodyPr>
          <a:lstStyle/>
          <a:p>
            <a:r>
              <a:rPr lang="fr-FR" sz="1400" dirty="0">
                <a:hlinkClick r:id="rId3"/>
              </a:rPr>
              <a:t>https://</a:t>
            </a:r>
            <a:r>
              <a:rPr lang="fr-FR" sz="1400" dirty="0" smtClean="0">
                <a:hlinkClick r:id="rId3"/>
              </a:rPr>
              <a:t>arxiv.org/abs/1807.10340</a:t>
            </a:r>
            <a:endParaRPr lang="fr-FR" sz="1400" dirty="0" smtClean="0"/>
          </a:p>
          <a:p>
            <a:endParaRPr lang="fr-FR" sz="1400" dirty="0"/>
          </a:p>
          <a:p>
            <a:r>
              <a:rPr lang="fr-FR" sz="1400" dirty="0" err="1" smtClean="0"/>
              <a:t>See</a:t>
            </a:r>
            <a:r>
              <a:rPr lang="fr-FR" sz="1400" dirty="0" smtClean="0"/>
              <a:t> </a:t>
            </a:r>
            <a:r>
              <a:rPr lang="fr-FR" sz="1400" dirty="0" err="1" smtClean="0"/>
              <a:t>presentation</a:t>
            </a:r>
            <a:r>
              <a:rPr lang="fr-FR" sz="1400" dirty="0" smtClean="0"/>
              <a:t> </a:t>
            </a:r>
            <a:r>
              <a:rPr lang="fr-FR" sz="1400" dirty="0" err="1" smtClean="0"/>
              <a:t>given</a:t>
            </a:r>
            <a:r>
              <a:rPr lang="fr-FR" sz="1400" dirty="0" smtClean="0"/>
              <a:t> at the LBNC in May  </a:t>
            </a:r>
            <a:r>
              <a:rPr lang="fr-FR" sz="1400" dirty="0" smtClean="0">
                <a:sym typeface="Wingdings" panose="05000000000000000000" pitchFamily="2" charset="2"/>
              </a:rPr>
              <a:t> </a:t>
            </a:r>
            <a:r>
              <a:rPr lang="fr-FR" sz="1400" dirty="0" smtClean="0"/>
              <a:t>https</a:t>
            </a:r>
            <a:r>
              <a:rPr lang="fr-FR" sz="1400" dirty="0"/>
              <a:t>://docs.dunescience.org/cgi-bin/private/RetrieveFile?docid=8226&amp;filename=Autiero_DP-TP_LBNC.pptx</a:t>
            </a:r>
          </a:p>
        </p:txBody>
      </p:sp>
    </p:spTree>
    <p:extLst>
      <p:ext uri="{BB962C8B-B14F-4D97-AF65-F5344CB8AC3E}">
        <p14:creationId xmlns:p14="http://schemas.microsoft.com/office/powerpoint/2010/main" val="373917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xfrm>
            <a:off x="35496" y="548680"/>
            <a:ext cx="8720732" cy="790329"/>
          </a:xfrm>
          <a:prstGeom prst="rect">
            <a:avLst/>
          </a:prstGeom>
        </p:spPr>
        <p:txBody>
          <a:bodyPr/>
          <a:lstStyle>
            <a:lvl1pPr algn="ctr" defTabSz="694944">
              <a:defRPr sz="4560"/>
            </a:lvl1pPr>
          </a:lstStyle>
          <a:p>
            <a:pPr algn="l"/>
            <a:r>
              <a:rPr sz="1400" dirty="0"/>
              <a:t>Cathode &amp; ground grid:</a:t>
            </a:r>
          </a:p>
        </p:txBody>
      </p:sp>
      <p:sp>
        <p:nvSpPr>
          <p:cNvPr id="123" name="Shape 123"/>
          <p:cNvSpPr>
            <a:spLocks noGrp="1"/>
          </p:cNvSpPr>
          <p:nvPr>
            <p:ph type="body" sz="half" idx="1"/>
          </p:nvPr>
        </p:nvSpPr>
        <p:spPr>
          <a:xfrm>
            <a:off x="-5040" y="957478"/>
            <a:ext cx="4357385" cy="5855898"/>
          </a:xfrm>
          <a:prstGeom prst="rect">
            <a:avLst/>
          </a:prstGeom>
        </p:spPr>
        <p:txBody>
          <a:bodyPr>
            <a:normAutofit/>
          </a:bodyPr>
          <a:lstStyle/>
          <a:p>
            <a:pPr marL="121157" indent="-121157" defTabSz="484631">
              <a:spcBef>
                <a:spcPts val="500"/>
              </a:spcBef>
              <a:defRPr sz="1483"/>
            </a:pPr>
            <a:r>
              <a:rPr sz="1400" dirty="0"/>
              <a:t>Extrapolation from the NP02 concept to DUNE:</a:t>
            </a:r>
          </a:p>
          <a:p>
            <a:pPr marL="363473" lvl="1" indent="-121157" defTabSz="484631">
              <a:spcBef>
                <a:spcPts val="500"/>
              </a:spcBef>
              <a:defRPr sz="1483"/>
            </a:pPr>
            <a:r>
              <a:rPr sz="1400" dirty="0"/>
              <a:t>12 m </a:t>
            </a:r>
            <a:r>
              <a:rPr sz="1400" dirty="0" smtClean="0"/>
              <a:t>x </a:t>
            </a:r>
            <a:r>
              <a:rPr sz="1400" dirty="0"/>
              <a:t>3m wide super-modules minimising metal components (used only to ensure mechanical strength and longevity). </a:t>
            </a:r>
          </a:p>
          <a:p>
            <a:pPr marL="363473" lvl="1" indent="-121157" defTabSz="484631">
              <a:spcBef>
                <a:spcPts val="500"/>
              </a:spcBef>
              <a:defRPr sz="1483"/>
            </a:pPr>
            <a:r>
              <a:rPr sz="1400" dirty="0"/>
              <a:t>Delivered in pieces and assembled inside the cryostat.</a:t>
            </a:r>
          </a:p>
          <a:p>
            <a:pPr marL="363473" lvl="1" indent="-121157" defTabSz="484631">
              <a:spcBef>
                <a:spcPts val="500"/>
              </a:spcBef>
              <a:defRPr sz="1483"/>
            </a:pPr>
            <a:r>
              <a:rPr sz="1400" dirty="0" smtClean="0"/>
              <a:t>H</a:t>
            </a:r>
            <a:r>
              <a:rPr lang="en-US" sz="1400" dirty="0" smtClean="0"/>
              <a:t>ung</a:t>
            </a:r>
            <a:r>
              <a:rPr sz="1400" dirty="0" smtClean="0"/>
              <a:t> </a:t>
            </a:r>
            <a:r>
              <a:rPr sz="1400" dirty="0"/>
              <a:t>from the field </a:t>
            </a:r>
            <a:r>
              <a:rPr sz="1400" dirty="0" smtClean="0"/>
              <a:t>cage</a:t>
            </a:r>
            <a:r>
              <a:rPr lang="en-US" sz="1400" dirty="0" smtClean="0"/>
              <a:t> </a:t>
            </a:r>
            <a:r>
              <a:rPr sz="1400" dirty="0" smtClean="0"/>
              <a:t>bridging </a:t>
            </a:r>
            <a:r>
              <a:rPr sz="1400" dirty="0"/>
              <a:t>the long sides.</a:t>
            </a:r>
          </a:p>
          <a:p>
            <a:pPr marL="121157" indent="-121157" defTabSz="484631">
              <a:spcBef>
                <a:spcPts val="500"/>
              </a:spcBef>
              <a:defRPr sz="1483"/>
            </a:pPr>
            <a:r>
              <a:rPr sz="1400" dirty="0"/>
              <a:t>Optimisation strategy: </a:t>
            </a:r>
          </a:p>
          <a:p>
            <a:pPr marL="363473" lvl="1" indent="-121157" defTabSz="484631">
              <a:spcBef>
                <a:spcPts val="500"/>
              </a:spcBef>
              <a:defRPr sz="1483"/>
            </a:pPr>
            <a:r>
              <a:rPr sz="1400" dirty="0"/>
              <a:t>Replace the metal grid with </a:t>
            </a:r>
            <a:r>
              <a:rPr sz="1400" dirty="0" smtClean="0"/>
              <a:t>resistive </a:t>
            </a:r>
            <a:r>
              <a:rPr sz="1400" dirty="0"/>
              <a:t>surfaces.</a:t>
            </a:r>
          </a:p>
          <a:p>
            <a:pPr marL="363473" lvl="1" indent="-121157" defTabSz="484631">
              <a:spcBef>
                <a:spcPts val="500"/>
              </a:spcBef>
              <a:defRPr sz="1483"/>
            </a:pPr>
            <a:r>
              <a:rPr sz="1400" dirty="0"/>
              <a:t>Studies are ongoing to optimise the design to protect the system from discharges.</a:t>
            </a:r>
          </a:p>
          <a:p>
            <a:pPr marL="363473" lvl="1" indent="-121157" defTabSz="484631">
              <a:spcBef>
                <a:spcPts val="500"/>
              </a:spcBef>
              <a:defRPr sz="1483"/>
            </a:pPr>
            <a:r>
              <a:rPr sz="1400" dirty="0"/>
              <a:t>Two possibilities for the resistive cathode surface:</a:t>
            </a:r>
          </a:p>
          <a:p>
            <a:pPr marL="605789" lvl="2" indent="-121157" defTabSz="484631">
              <a:spcBef>
                <a:spcPts val="500"/>
              </a:spcBef>
              <a:defRPr sz="1483"/>
            </a:pPr>
            <a:r>
              <a:rPr sz="1400" dirty="0"/>
              <a:t>Resistive rods running orthogonal to the supporting structure.</a:t>
            </a:r>
          </a:p>
          <a:p>
            <a:pPr marL="605789" lvl="2" indent="-121157" defTabSz="484631">
              <a:spcBef>
                <a:spcPts val="500"/>
              </a:spcBef>
              <a:defRPr sz="1483"/>
            </a:pPr>
            <a:r>
              <a:rPr sz="1400" dirty="0"/>
              <a:t>Acrylic tiles deposited with transparent resistive polymer and wavelength shifter.</a:t>
            </a:r>
          </a:p>
          <a:p>
            <a:pPr marL="121157" indent="-121157" defTabSz="484631">
              <a:spcBef>
                <a:spcPts val="500"/>
              </a:spcBef>
              <a:defRPr sz="1483"/>
            </a:pPr>
            <a:r>
              <a:rPr sz="1400" dirty="0"/>
              <a:t>Ground grid: metal modules laying on the membrane.</a:t>
            </a:r>
          </a:p>
        </p:txBody>
      </p:sp>
      <p:pic>
        <p:nvPicPr>
          <p:cNvPr id="125" name="pasted-image.tiff"/>
          <p:cNvPicPr>
            <a:picLocks noChangeAspect="1"/>
          </p:cNvPicPr>
          <p:nvPr/>
        </p:nvPicPr>
        <p:blipFill>
          <a:blip r:embed="rId2">
            <a:extLst/>
          </a:blip>
          <a:stretch>
            <a:fillRect/>
          </a:stretch>
        </p:blipFill>
        <p:spPr>
          <a:xfrm>
            <a:off x="4625175" y="4633804"/>
            <a:ext cx="4360075" cy="1424096"/>
          </a:xfrm>
          <a:prstGeom prst="rect">
            <a:avLst/>
          </a:prstGeom>
          <a:ln w="12700">
            <a:miter lim="400000"/>
          </a:ln>
        </p:spPr>
      </p:pic>
      <p:pic>
        <p:nvPicPr>
          <p:cNvPr id="126" name="pasted-image.tiff"/>
          <p:cNvPicPr>
            <a:picLocks noChangeAspect="1"/>
          </p:cNvPicPr>
          <p:nvPr/>
        </p:nvPicPr>
        <p:blipFill>
          <a:blip r:embed="rId3">
            <a:extLst/>
          </a:blip>
          <a:stretch>
            <a:fillRect/>
          </a:stretch>
        </p:blipFill>
        <p:spPr>
          <a:xfrm>
            <a:off x="4522738" y="3882327"/>
            <a:ext cx="4290326" cy="734123"/>
          </a:xfrm>
          <a:prstGeom prst="rect">
            <a:avLst/>
          </a:prstGeom>
          <a:ln w="12700">
            <a:miter lim="400000"/>
          </a:ln>
        </p:spPr>
      </p:pic>
      <p:pic>
        <p:nvPicPr>
          <p:cNvPr id="127" name="pasted-image.tiff"/>
          <p:cNvPicPr>
            <a:picLocks noChangeAspect="1"/>
          </p:cNvPicPr>
          <p:nvPr/>
        </p:nvPicPr>
        <p:blipFill>
          <a:blip r:embed="rId4">
            <a:extLst/>
          </a:blip>
          <a:stretch>
            <a:fillRect/>
          </a:stretch>
        </p:blipFill>
        <p:spPr>
          <a:xfrm>
            <a:off x="4352345" y="1555995"/>
            <a:ext cx="2099255" cy="1597260"/>
          </a:xfrm>
          <a:prstGeom prst="rect">
            <a:avLst/>
          </a:prstGeom>
          <a:ln w="12700">
            <a:miter lim="400000"/>
          </a:ln>
        </p:spPr>
      </p:pic>
      <p:pic>
        <p:nvPicPr>
          <p:cNvPr id="128" name="pasted-image.tiff"/>
          <p:cNvPicPr>
            <a:picLocks noChangeAspect="1"/>
          </p:cNvPicPr>
          <p:nvPr/>
        </p:nvPicPr>
        <p:blipFill>
          <a:blip r:embed="rId5">
            <a:extLst/>
          </a:blip>
          <a:stretch>
            <a:fillRect/>
          </a:stretch>
        </p:blipFill>
        <p:spPr>
          <a:xfrm>
            <a:off x="6439519" y="1347279"/>
            <a:ext cx="2780681" cy="1862292"/>
          </a:xfrm>
          <a:prstGeom prst="rect">
            <a:avLst/>
          </a:prstGeom>
          <a:ln w="12700">
            <a:miter lim="400000"/>
          </a:ln>
        </p:spPr>
      </p:pic>
      <p:sp>
        <p:nvSpPr>
          <p:cNvPr id="2" name="Espace réservé du numéro de diapositive 1"/>
          <p:cNvSpPr>
            <a:spLocks noGrp="1"/>
          </p:cNvSpPr>
          <p:nvPr>
            <p:ph type="sldNum" sz="quarter" idx="2"/>
          </p:nvPr>
        </p:nvSpPr>
        <p:spPr/>
        <p:txBody>
          <a:bodyPr/>
          <a:lstStyle/>
          <a:p>
            <a:fld id="{86CB4B4D-7CA3-9044-876B-883B54F8677D}" type="slidenum">
              <a:rPr lang="fr-FR" smtClean="0"/>
              <a:t>20</a:t>
            </a:fld>
            <a:endParaRPr lang="fr-FR"/>
          </a:p>
        </p:txBody>
      </p:sp>
    </p:spTree>
    <p:extLst>
      <p:ext uri="{BB962C8B-B14F-4D97-AF65-F5344CB8AC3E}">
        <p14:creationId xmlns:p14="http://schemas.microsoft.com/office/powerpoint/2010/main" val="407317448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7504" y="692696"/>
            <a:ext cx="5216611" cy="4362623"/>
          </a:xfrm>
          <a:prstGeom prst="rect">
            <a:avLst/>
          </a:prstGeom>
        </p:spPr>
      </p:pic>
      <p:pic>
        <p:nvPicPr>
          <p:cNvPr id="6" name="Image 5"/>
          <p:cNvPicPr>
            <a:picLocks noChangeAspect="1"/>
          </p:cNvPicPr>
          <p:nvPr/>
        </p:nvPicPr>
        <p:blipFill>
          <a:blip r:embed="rId3"/>
          <a:stretch>
            <a:fillRect/>
          </a:stretch>
        </p:blipFill>
        <p:spPr>
          <a:xfrm>
            <a:off x="5580112" y="692696"/>
            <a:ext cx="2990850" cy="2990850"/>
          </a:xfrm>
          <a:prstGeom prst="rect">
            <a:avLst/>
          </a:prstGeom>
        </p:spPr>
      </p:pic>
      <p:sp>
        <p:nvSpPr>
          <p:cNvPr id="7" name="ZoneTexte 6"/>
          <p:cNvSpPr txBox="1"/>
          <p:nvPr/>
        </p:nvSpPr>
        <p:spPr>
          <a:xfrm>
            <a:off x="5324115" y="3985289"/>
            <a:ext cx="2304256" cy="1600438"/>
          </a:xfrm>
          <a:prstGeom prst="rect">
            <a:avLst/>
          </a:prstGeom>
          <a:noFill/>
        </p:spPr>
        <p:txBody>
          <a:bodyPr wrap="square" rtlCol="0">
            <a:spAutoFit/>
          </a:bodyPr>
          <a:lstStyle/>
          <a:p>
            <a:r>
              <a:rPr lang="fr-FR" sz="1400" dirty="0" smtClean="0"/>
              <a:t>IDR: </a:t>
            </a:r>
          </a:p>
          <a:p>
            <a:r>
              <a:rPr lang="fr-FR" sz="1400" dirty="0" err="1" smtClean="0"/>
              <a:t>Array</a:t>
            </a:r>
            <a:r>
              <a:rPr lang="fr-FR" sz="1400" dirty="0" smtClean="0"/>
              <a:t> of 720 TPB </a:t>
            </a:r>
            <a:r>
              <a:rPr lang="fr-FR" sz="1400" dirty="0" err="1" smtClean="0"/>
              <a:t>coated</a:t>
            </a:r>
            <a:r>
              <a:rPr lang="fr-FR" sz="1400" dirty="0" smtClean="0"/>
              <a:t> </a:t>
            </a:r>
            <a:r>
              <a:rPr lang="fr-FR" sz="1400" dirty="0" err="1" smtClean="0"/>
              <a:t>PMTs</a:t>
            </a:r>
            <a:r>
              <a:rPr lang="fr-FR" sz="1400" dirty="0" smtClean="0"/>
              <a:t> </a:t>
            </a:r>
            <a:r>
              <a:rPr lang="fr-FR" sz="1400" dirty="0" err="1" smtClean="0"/>
              <a:t>Hamatsu</a:t>
            </a:r>
            <a:r>
              <a:rPr lang="fr-FR" sz="1400" dirty="0" smtClean="0"/>
              <a:t> R5912-MOD20 </a:t>
            </a:r>
          </a:p>
          <a:p>
            <a:r>
              <a:rPr lang="fr-FR" sz="1400" dirty="0" smtClean="0"/>
              <a:t>(1/m</a:t>
            </a:r>
            <a:r>
              <a:rPr lang="fr-FR" sz="1400" baseline="30000" dirty="0" smtClean="0"/>
              <a:t>2</a:t>
            </a:r>
            <a:r>
              <a:rPr lang="fr-FR" sz="1400" dirty="0" smtClean="0"/>
              <a:t> </a:t>
            </a:r>
            <a:r>
              <a:rPr lang="fr-FR" sz="1400" dirty="0" err="1" smtClean="0"/>
              <a:t>similarly</a:t>
            </a:r>
            <a:r>
              <a:rPr lang="fr-FR" sz="1400" dirty="0" smtClean="0"/>
              <a:t> as in NP02) </a:t>
            </a:r>
          </a:p>
          <a:p>
            <a:r>
              <a:rPr lang="fr-FR" sz="1400" dirty="0" smtClean="0"/>
              <a:t>on the cryostat membrane </a:t>
            </a:r>
            <a:r>
              <a:rPr lang="fr-FR" sz="1400" dirty="0" err="1" smtClean="0"/>
              <a:t>floor</a:t>
            </a:r>
            <a:endParaRPr lang="fr-FR" sz="1400" dirty="0"/>
          </a:p>
        </p:txBody>
      </p:sp>
      <p:pic>
        <p:nvPicPr>
          <p:cNvPr id="10" name="Image 9"/>
          <p:cNvPicPr>
            <a:picLocks noChangeAspect="1"/>
          </p:cNvPicPr>
          <p:nvPr/>
        </p:nvPicPr>
        <p:blipFill>
          <a:blip r:embed="rId4"/>
          <a:stretch>
            <a:fillRect/>
          </a:stretch>
        </p:blipFill>
        <p:spPr>
          <a:xfrm>
            <a:off x="7598221" y="3550890"/>
            <a:ext cx="1438275" cy="2038350"/>
          </a:xfrm>
          <a:prstGeom prst="rect">
            <a:avLst/>
          </a:prstGeom>
        </p:spPr>
      </p:pic>
      <p:sp>
        <p:nvSpPr>
          <p:cNvPr id="2" name="Rectangle 1"/>
          <p:cNvSpPr/>
          <p:nvPr/>
        </p:nvSpPr>
        <p:spPr>
          <a:xfrm>
            <a:off x="107504" y="4997358"/>
            <a:ext cx="4572000" cy="1077218"/>
          </a:xfrm>
          <a:prstGeom prst="rect">
            <a:avLst/>
          </a:prstGeom>
        </p:spPr>
        <p:txBody>
          <a:bodyPr>
            <a:spAutoFit/>
          </a:bodyPr>
          <a:lstStyle/>
          <a:p>
            <a:r>
              <a:rPr lang="fr-FR" sz="1600" dirty="0" smtClean="0"/>
              <a:t>5 </a:t>
            </a:r>
            <a:r>
              <a:rPr lang="fr-FR" sz="1600" dirty="0" err="1" smtClean="0"/>
              <a:t>PMTs</a:t>
            </a:r>
            <a:r>
              <a:rPr lang="fr-FR" sz="1600" dirty="0" smtClean="0"/>
              <a:t> </a:t>
            </a:r>
            <a:r>
              <a:rPr lang="fr-FR" sz="1600" dirty="0" err="1" smtClean="0"/>
              <a:t>operative</a:t>
            </a:r>
            <a:r>
              <a:rPr lang="fr-FR" sz="1600" dirty="0" smtClean="0"/>
              <a:t> on 3x1x1 </a:t>
            </a:r>
            <a:r>
              <a:rPr lang="fr-FR" sz="1600" dirty="0" err="1" smtClean="0"/>
              <a:t>taking</a:t>
            </a:r>
            <a:r>
              <a:rPr lang="fr-FR" sz="1600" dirty="0" smtClean="0"/>
              <a:t> data </a:t>
            </a:r>
            <a:r>
              <a:rPr lang="fr-FR" sz="1600" dirty="0" err="1" smtClean="0"/>
              <a:t>under</a:t>
            </a:r>
            <a:r>
              <a:rPr lang="fr-FR" sz="1600" dirty="0" smtClean="0"/>
              <a:t> </a:t>
            </a:r>
            <a:r>
              <a:rPr lang="fr-FR" sz="1600" dirty="0" err="1" smtClean="0"/>
              <a:t>various</a:t>
            </a:r>
            <a:r>
              <a:rPr lang="fr-FR" sz="1600" dirty="0" smtClean="0"/>
              <a:t> conditions</a:t>
            </a:r>
          </a:p>
          <a:p>
            <a:endParaRPr lang="fr-FR" sz="1600" dirty="0"/>
          </a:p>
          <a:p>
            <a:r>
              <a:rPr lang="fr-FR" sz="1600" dirty="0" smtClean="0"/>
              <a:t>36 </a:t>
            </a:r>
            <a:r>
              <a:rPr lang="fr-FR" sz="1600" dirty="0" err="1" smtClean="0"/>
              <a:t>PMTs</a:t>
            </a:r>
            <a:r>
              <a:rPr lang="fr-FR" sz="1600" dirty="0" smtClean="0"/>
              <a:t> </a:t>
            </a:r>
            <a:r>
              <a:rPr lang="fr-FR" sz="1600" dirty="0" err="1" smtClean="0"/>
              <a:t>procured</a:t>
            </a:r>
            <a:r>
              <a:rPr lang="fr-FR" sz="1600" dirty="0" smtClean="0"/>
              <a:t> and </a:t>
            </a:r>
            <a:r>
              <a:rPr lang="fr-FR" sz="1600" dirty="0" err="1" smtClean="0"/>
              <a:t>prepared</a:t>
            </a:r>
            <a:r>
              <a:rPr lang="fr-FR" sz="1600" dirty="0" smtClean="0"/>
              <a:t> for NP02</a:t>
            </a:r>
            <a:endParaRPr lang="fr-FR" sz="1600" dirty="0"/>
          </a:p>
        </p:txBody>
      </p:sp>
    </p:spTree>
    <p:extLst>
      <p:ext uri="{BB962C8B-B14F-4D97-AF65-F5344CB8AC3E}">
        <p14:creationId xmlns:p14="http://schemas.microsoft.com/office/powerpoint/2010/main" val="11529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hysics requirements"/>
          <p:cNvSpPr txBox="1">
            <a:spLocks noGrp="1"/>
          </p:cNvSpPr>
          <p:nvPr>
            <p:ph type="title"/>
          </p:nvPr>
        </p:nvSpPr>
        <p:spPr>
          <a:prstGeom prst="rect">
            <a:avLst/>
          </a:prstGeom>
        </p:spPr>
        <p:txBody>
          <a:bodyPr/>
          <a:lstStyle/>
          <a:p>
            <a:r>
              <a:t>Physics requirements</a:t>
            </a:r>
          </a:p>
        </p:txBody>
      </p:sp>
      <p:sp>
        <p:nvSpPr>
          <p:cNvPr id="119" name="Converged on same set of physics requirements for SP-PDS and DP-PDS. Photon detector has to provide:…"/>
          <p:cNvSpPr txBox="1">
            <a:spLocks noGrp="1"/>
          </p:cNvSpPr>
          <p:nvPr>
            <p:ph type="body" idx="1"/>
          </p:nvPr>
        </p:nvSpPr>
        <p:spPr>
          <a:prstGeom prst="rect">
            <a:avLst/>
          </a:prstGeom>
        </p:spPr>
        <p:txBody>
          <a:bodyPr>
            <a:normAutofit/>
          </a:bodyPr>
          <a:lstStyle/>
          <a:p>
            <a:pPr>
              <a:spcBef>
                <a:spcPts val="800"/>
              </a:spcBef>
            </a:pPr>
            <a:r>
              <a:rPr dirty="0"/>
              <a:t>Converged on same set of physics requirements for SP-PDS and DP-PDS. Photon detector has to provide:</a:t>
            </a:r>
          </a:p>
          <a:p>
            <a:pPr marL="539813" lvl="1" indent="-265175">
              <a:spcBef>
                <a:spcPts val="800"/>
              </a:spcBef>
              <a:buSzPct val="100000"/>
              <a:buChar char="•"/>
              <a:defRPr>
                <a:solidFill>
                  <a:srgbClr val="D75C35"/>
                </a:solidFill>
              </a:defRPr>
            </a:pPr>
            <a:r>
              <a:rPr dirty="0"/>
              <a:t>Event triggering</a:t>
            </a:r>
          </a:p>
          <a:p>
            <a:pPr marL="539813" lvl="1" indent="-265175">
              <a:spcBef>
                <a:spcPts val="800"/>
              </a:spcBef>
              <a:buSzPct val="100000"/>
              <a:buChar char="•"/>
              <a:defRPr>
                <a:solidFill>
                  <a:srgbClr val="D75C35"/>
                </a:solidFill>
              </a:defRPr>
            </a:pPr>
            <a:r>
              <a:rPr dirty="0"/>
              <a:t>Event t0 reconstruction</a:t>
            </a:r>
          </a:p>
          <a:p>
            <a:pPr marL="539813" lvl="1" indent="-265175">
              <a:spcBef>
                <a:spcPts val="800"/>
              </a:spcBef>
              <a:buSzPct val="100000"/>
              <a:buChar char="•"/>
              <a:defRPr>
                <a:solidFill>
                  <a:srgbClr val="D75C35"/>
                </a:solidFill>
              </a:defRPr>
            </a:pPr>
            <a:r>
              <a:rPr dirty="0"/>
              <a:t>Event energy reconstruction</a:t>
            </a:r>
          </a:p>
          <a:p>
            <a:pPr marL="0" indent="-9143">
              <a:spcBef>
                <a:spcPts val="800"/>
              </a:spcBef>
              <a:buSzTx/>
              <a:buNone/>
            </a:pPr>
            <a:r>
              <a:rPr dirty="0"/>
              <a:t>to fulfil the DUNE primary physics program. In particular: </a:t>
            </a:r>
          </a:p>
        </p:txBody>
      </p:sp>
      <p:grpSp>
        <p:nvGrpSpPr>
          <p:cNvPr id="123" name="Image"/>
          <p:cNvGrpSpPr/>
          <p:nvPr/>
        </p:nvGrpSpPr>
        <p:grpSpPr>
          <a:xfrm>
            <a:off x="698500" y="3671552"/>
            <a:ext cx="5994400" cy="2662560"/>
            <a:chOff x="0" y="0"/>
            <a:chExt cx="5994400" cy="2662558"/>
          </a:xfrm>
        </p:grpSpPr>
        <p:pic>
          <p:nvPicPr>
            <p:cNvPr id="122" name="Image" descr="Image"/>
            <p:cNvPicPr>
              <a:picLocks noChangeAspect="1"/>
            </p:cNvPicPr>
            <p:nvPr/>
          </p:nvPicPr>
          <p:blipFill>
            <a:blip r:embed="rId2">
              <a:extLst/>
            </a:blip>
            <a:stretch>
              <a:fillRect/>
            </a:stretch>
          </p:blipFill>
          <p:spPr>
            <a:xfrm>
              <a:off x="139700" y="139700"/>
              <a:ext cx="5715000" cy="2383159"/>
            </a:xfrm>
            <a:prstGeom prst="rect">
              <a:avLst/>
            </a:prstGeom>
            <a:ln>
              <a:noFill/>
            </a:ln>
            <a:effectLst/>
          </p:spPr>
        </p:pic>
        <p:pic>
          <p:nvPicPr>
            <p:cNvPr id="121" name="Image" descr="Image"/>
            <p:cNvPicPr>
              <a:picLocks/>
            </p:cNvPicPr>
            <p:nvPr/>
          </p:nvPicPr>
          <p:blipFill>
            <a:blip r:embed="rId3">
              <a:extLst/>
            </a:blip>
            <a:stretch>
              <a:fillRect/>
            </a:stretch>
          </p:blipFill>
          <p:spPr>
            <a:xfrm>
              <a:off x="0" y="0"/>
              <a:ext cx="5994400" cy="2662559"/>
            </a:xfrm>
            <a:prstGeom prst="rect">
              <a:avLst/>
            </a:prstGeom>
            <a:effectLst/>
          </p:spPr>
        </p:pic>
      </p:grpSp>
      <p:grpSp>
        <p:nvGrpSpPr>
          <p:cNvPr id="130" name="Group"/>
          <p:cNvGrpSpPr/>
          <p:nvPr/>
        </p:nvGrpSpPr>
        <p:grpSpPr>
          <a:xfrm>
            <a:off x="6858000" y="4367831"/>
            <a:ext cx="1905000" cy="1270001"/>
            <a:chOff x="0" y="0"/>
            <a:chExt cx="1905000" cy="1270000"/>
          </a:xfrm>
        </p:grpSpPr>
        <p:sp>
          <p:nvSpPr>
            <p:cNvPr id="124" name="Rectangle"/>
            <p:cNvSpPr/>
            <p:nvPr/>
          </p:nvSpPr>
          <p:spPr>
            <a:xfrm>
              <a:off x="0" y="0"/>
              <a:ext cx="1905000" cy="1270000"/>
            </a:xfrm>
            <a:prstGeom prst="rect">
              <a:avLst/>
            </a:prstGeom>
            <a:solidFill>
              <a:srgbClr val="DDDDDD"/>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grpSp>
          <p:nvGrpSpPr>
            <p:cNvPr id="129" name="Group"/>
            <p:cNvGrpSpPr/>
            <p:nvPr/>
          </p:nvGrpSpPr>
          <p:grpSpPr>
            <a:xfrm>
              <a:off x="90160" y="97303"/>
              <a:ext cx="1724681" cy="1075394"/>
              <a:chOff x="0" y="0"/>
              <a:chExt cx="1724679" cy="1075392"/>
            </a:xfrm>
          </p:grpSpPr>
          <p:sp>
            <p:nvSpPr>
              <p:cNvPr id="125" name="Square"/>
              <p:cNvSpPr/>
              <p:nvPr/>
            </p:nvSpPr>
            <p:spPr>
              <a:xfrm>
                <a:off x="7694" y="29696"/>
                <a:ext cx="254001" cy="254001"/>
              </a:xfrm>
              <a:prstGeom prst="rect">
                <a:avLst/>
              </a:prstGeom>
              <a:solidFill>
                <a:srgbClr val="D3B2B0"/>
              </a:solidFill>
              <a:ln w="25400" cap="flat">
                <a:solidFill>
                  <a:srgbClr val="B2575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26" name="Requirements"/>
              <p:cNvSpPr txBox="1"/>
              <p:nvPr/>
            </p:nvSpPr>
            <p:spPr>
              <a:xfrm>
                <a:off x="355600" y="0"/>
                <a:ext cx="1369080" cy="313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6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BC5F2B"/>
                    </a:solidFill>
                    <a:effectLst/>
                    <a:uLnTx/>
                    <a:uFillTx/>
                    <a:latin typeface="Arial"/>
                    <a:cs typeface="Arial"/>
                    <a:sym typeface="Arial"/>
                  </a:rPr>
                  <a:t>Requirements</a:t>
                </a:r>
              </a:p>
            </p:txBody>
          </p:sp>
          <p:sp>
            <p:nvSpPr>
              <p:cNvPr id="127" name="X"/>
              <p:cNvSpPr txBox="1"/>
              <p:nvPr/>
            </p:nvSpPr>
            <p:spPr>
              <a:xfrm>
                <a:off x="0" y="629065"/>
                <a:ext cx="256615" cy="350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a:solidFill>
                      <a:srgbClr val="000000"/>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Arial"/>
                    <a:cs typeface="Arial"/>
                    <a:sym typeface="Arial"/>
                  </a:rPr>
                  <a:t>X</a:t>
                </a:r>
              </a:p>
            </p:txBody>
          </p:sp>
          <p:sp>
            <p:nvSpPr>
              <p:cNvPr id="128" name="Additional…"/>
              <p:cNvSpPr txBox="1"/>
              <p:nvPr/>
            </p:nvSpPr>
            <p:spPr>
              <a:xfrm>
                <a:off x="355599" y="533400"/>
                <a:ext cx="1267679" cy="5419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600"/>
                </a:pPr>
                <a:r>
                  <a:rPr kumimoji="0" sz="1600" b="0" i="0" u="none" strike="noStrike" kern="0" cap="none" spc="0" normalizeH="0" baseline="0" noProof="0">
                    <a:ln>
                      <a:noFill/>
                    </a:ln>
                    <a:solidFill>
                      <a:srgbClr val="BC5F2B"/>
                    </a:solidFill>
                    <a:effectLst/>
                    <a:uLnTx/>
                    <a:uFillTx/>
                    <a:latin typeface="Arial"/>
                    <a:cs typeface="Arial"/>
                    <a:sym typeface="Arial"/>
                  </a:rPr>
                  <a:t>Additional</a:t>
                </a:r>
              </a:p>
              <a:p>
                <a:pPr marL="0" marR="0" lvl="0" indent="0" algn="ctr" defTabSz="457200" rtl="0" eaLnBrk="1" fontAlgn="auto" latinLnBrk="0" hangingPunct="0">
                  <a:lnSpc>
                    <a:spcPct val="100000"/>
                  </a:lnSpc>
                  <a:spcBef>
                    <a:spcPts val="0"/>
                  </a:spcBef>
                  <a:spcAft>
                    <a:spcPts val="0"/>
                  </a:spcAft>
                  <a:buClrTx/>
                  <a:buSzTx/>
                  <a:buFontTx/>
                  <a:buNone/>
                  <a:tabLst/>
                  <a:defRPr sz="1600"/>
                </a:pPr>
                <a:r>
                  <a:rPr kumimoji="0" sz="1600" b="0" i="0" u="none" strike="noStrike" kern="0" cap="none" spc="0" normalizeH="0" baseline="0" noProof="0">
                    <a:ln>
                      <a:noFill/>
                    </a:ln>
                    <a:solidFill>
                      <a:srgbClr val="BC5F2B"/>
                    </a:solidFill>
                    <a:effectLst/>
                    <a:uLnTx/>
                    <a:uFillTx/>
                    <a:latin typeface="Arial"/>
                    <a:cs typeface="Arial"/>
                    <a:sym typeface="Arial"/>
                  </a:rPr>
                  <a:t>opportunities</a:t>
                </a:r>
              </a:p>
            </p:txBody>
          </p:sp>
        </p:grpSp>
      </p:grpSp>
      <p:sp>
        <p:nvSpPr>
          <p:cNvPr id="2" name="Marcador de número de diapositiva 1"/>
          <p:cNvSpPr>
            <a:spLocks noGrp="1"/>
          </p:cNvSpPr>
          <p:nvPr>
            <p:ph type="sldNum" sz="quarter" idx="2"/>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tr-TR" sz="1200" b="1" i="0" u="none" strike="noStrike" kern="0" cap="none" spc="0" normalizeH="0" baseline="0" noProof="0" smtClean="0">
                <a:ln>
                  <a:noFill/>
                </a:ln>
                <a:solidFill>
                  <a:srgbClr val="E95125"/>
                </a:solidFill>
                <a:effectLst/>
                <a:uLnTx/>
                <a:uFillTx/>
                <a:latin typeface="Helvetica"/>
                <a:cs typeface="Helvetica"/>
                <a:sym typeface="Helvetica"/>
              </a:rPr>
              <a:pPr marL="0" marR="0" lvl="0" indent="0" algn="l" defTabSz="457200" rtl="0" eaLnBrk="1" fontAlgn="auto" latinLnBrk="0" hangingPunct="0">
                <a:lnSpc>
                  <a:spcPct val="100000"/>
                </a:lnSpc>
                <a:spcBef>
                  <a:spcPts val="0"/>
                </a:spcBef>
                <a:spcAft>
                  <a:spcPts val="0"/>
                </a:spcAft>
                <a:buClrTx/>
                <a:buSzTx/>
                <a:buFontTx/>
                <a:buNone/>
                <a:tabLst/>
                <a:defRPr/>
              </a:pPr>
              <a:t>22</a:t>
            </a:fld>
            <a:endParaRPr kumimoji="0" lang="tr-TR" sz="1200" b="1" i="0" u="none" strike="noStrike" kern="0" cap="none" spc="0" normalizeH="0" baseline="0" noProof="0">
              <a:ln>
                <a:noFill/>
              </a:ln>
              <a:solidFill>
                <a:srgbClr val="E95125"/>
              </a:solidFill>
              <a:effectLst/>
              <a:uLnTx/>
              <a:uFillTx/>
              <a:latin typeface="Helvetica"/>
              <a:cs typeface="Helvetica"/>
              <a:sym typeface="Helvetica"/>
            </a:endParaRPr>
          </a:p>
        </p:txBody>
      </p:sp>
      <p:sp>
        <p:nvSpPr>
          <p:cNvPr id="4" name="Ellipse 3"/>
          <p:cNvSpPr/>
          <p:nvPr/>
        </p:nvSpPr>
        <p:spPr>
          <a:xfrm>
            <a:off x="-36512" y="1628800"/>
            <a:ext cx="5472608" cy="1512168"/>
          </a:xfrm>
          <a:prstGeom prst="ellips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BC5F2B"/>
              </a:solidFill>
              <a:effectLst/>
              <a:uFillTx/>
              <a:latin typeface="Arial"/>
              <a:ea typeface="Arial"/>
              <a:cs typeface="Arial"/>
              <a:sym typeface="Arial"/>
            </a:endParaRPr>
          </a:p>
        </p:txBody>
      </p:sp>
      <p:sp>
        <p:nvSpPr>
          <p:cNvPr id="5" name="Flèche droite 4"/>
          <p:cNvSpPr/>
          <p:nvPr/>
        </p:nvSpPr>
        <p:spPr>
          <a:xfrm rot="10800000">
            <a:off x="5580112" y="2060848"/>
            <a:ext cx="829072" cy="504056"/>
          </a:xfrm>
          <a:prstGeom prst="rightArrow">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BC5F2B"/>
              </a:solidFill>
              <a:effectLst/>
              <a:uFillTx/>
              <a:latin typeface="Arial"/>
              <a:ea typeface="Arial"/>
              <a:cs typeface="Arial"/>
              <a:sym typeface="Arial"/>
            </a:endParaRPr>
          </a:p>
        </p:txBody>
      </p:sp>
      <p:sp>
        <p:nvSpPr>
          <p:cNvPr id="6" name="ZoneTexte 5"/>
          <p:cNvSpPr txBox="1"/>
          <p:nvPr/>
        </p:nvSpPr>
        <p:spPr>
          <a:xfrm flipH="1">
            <a:off x="6903719" y="2132856"/>
            <a:ext cx="220478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smtClean="0">
                <a:ln>
                  <a:noFill/>
                </a:ln>
                <a:solidFill>
                  <a:srgbClr val="BC5F2B"/>
                </a:solidFill>
                <a:effectLst/>
                <a:uFillTx/>
                <a:latin typeface="Arial"/>
                <a:ea typeface="Arial"/>
                <a:cs typeface="Arial"/>
                <a:sym typeface="Arial"/>
              </a:rPr>
              <a:t>Simulation </a:t>
            </a:r>
            <a:r>
              <a:rPr kumimoji="0" lang="fr-FR" sz="1800" b="0" i="0" u="none" strike="noStrike" cap="none" spc="0" normalizeH="0" baseline="0" dirty="0" err="1" smtClean="0">
                <a:ln>
                  <a:noFill/>
                </a:ln>
                <a:solidFill>
                  <a:srgbClr val="BC5F2B"/>
                </a:solidFill>
                <a:effectLst/>
                <a:uFillTx/>
                <a:latin typeface="Arial"/>
                <a:ea typeface="Arial"/>
                <a:cs typeface="Arial"/>
                <a:sym typeface="Arial"/>
              </a:rPr>
              <a:t>studies</a:t>
            </a:r>
            <a:r>
              <a:rPr kumimoji="0" lang="fr-FR" sz="1800" b="0" i="0" u="none" strike="noStrike" cap="none" spc="0" normalizeH="0" baseline="0" dirty="0" smtClean="0">
                <a:ln>
                  <a:noFill/>
                </a:ln>
                <a:solidFill>
                  <a:srgbClr val="BC5F2B"/>
                </a:solidFill>
                <a:effectLst/>
                <a:uFillTx/>
                <a:latin typeface="Arial"/>
                <a:ea typeface="Arial"/>
                <a:cs typeface="Arial"/>
                <a:sym typeface="Arial"/>
              </a:rPr>
              <a:t> </a:t>
            </a:r>
            <a:r>
              <a:rPr kumimoji="0" lang="fr-FR" sz="1800" b="0" i="0" u="none" strike="noStrike" cap="none" spc="0" normalizeH="0" baseline="0" dirty="0" err="1" smtClean="0">
                <a:ln>
                  <a:noFill/>
                </a:ln>
                <a:solidFill>
                  <a:srgbClr val="BC5F2B"/>
                </a:solidFill>
                <a:effectLst/>
                <a:uFillTx/>
                <a:latin typeface="Arial"/>
                <a:ea typeface="Arial"/>
                <a:cs typeface="Arial"/>
                <a:sym typeface="Arial"/>
              </a:rPr>
              <a:t>ongoing</a:t>
            </a:r>
            <a:endParaRPr kumimoji="0" lang="fr-FR" sz="1800" b="0" i="0" u="none" strike="noStrike" cap="none" spc="0" normalizeH="0" baseline="0" dirty="0">
              <a:ln>
                <a:noFill/>
              </a:ln>
              <a:solidFill>
                <a:srgbClr val="BC5F2B"/>
              </a:solidFill>
              <a:effectLst/>
              <a:uFillTx/>
              <a:latin typeface="Arial"/>
              <a:ea typeface="Arial"/>
              <a:cs typeface="Arial"/>
              <a:sym typeface="Arial"/>
            </a:endParaRPr>
          </a:p>
        </p:txBody>
      </p:sp>
    </p:spTree>
    <p:extLst>
      <p:ext uri="{BB962C8B-B14F-4D97-AF65-F5344CB8AC3E}">
        <p14:creationId xmlns:p14="http://schemas.microsoft.com/office/powerpoint/2010/main" val="260120321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Quote Bubble"/>
          <p:cNvSpPr/>
          <p:nvPr/>
        </p:nvSpPr>
        <p:spPr>
          <a:xfrm>
            <a:off x="4377259" y="4739310"/>
            <a:ext cx="4683695" cy="1281063"/>
          </a:xfrm>
          <a:prstGeom prst="wedgeEllipseCallout">
            <a:avLst>
              <a:gd name="adj1" fmla="val -56784"/>
              <a:gd name="adj2" fmla="val -28113"/>
            </a:avLst>
          </a:prstGeom>
          <a:solidFill>
            <a:schemeClr val="accent2">
              <a:lumOff val="44000"/>
            </a:schemeClr>
          </a:solidFill>
          <a:ln w="25400">
            <a:solidFill>
              <a:srgbClr val="8A561B"/>
            </a:solidFill>
          </a:ln>
          <a:effectLst>
            <a:outerShdw blurRad="38100" dist="23000" dir="5400000" rotWithShape="0">
              <a:srgbClr val="000000">
                <a:alpha val="35000"/>
              </a:srgbClr>
            </a:outerShdw>
          </a:effectLst>
        </p:spPr>
        <p:txBody>
          <a:bodyPr lIns="45719" rIns="45719"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53" name="Quote Bubble"/>
          <p:cNvSpPr/>
          <p:nvPr/>
        </p:nvSpPr>
        <p:spPr>
          <a:xfrm>
            <a:off x="4250259" y="3126410"/>
            <a:ext cx="4683695" cy="1281063"/>
          </a:xfrm>
          <a:prstGeom prst="wedgeEllipseCallout">
            <a:avLst>
              <a:gd name="adj1" fmla="val -58025"/>
              <a:gd name="adj2" fmla="val 33843"/>
            </a:avLst>
          </a:prstGeom>
          <a:solidFill>
            <a:schemeClr val="accent2">
              <a:lumOff val="44000"/>
            </a:schemeClr>
          </a:solidFill>
          <a:ln w="25400">
            <a:solidFill>
              <a:srgbClr val="3E8D56"/>
            </a:solidFill>
          </a:ln>
          <a:effectLst>
            <a:outerShdw blurRad="38100" dist="23000" dir="5400000" rotWithShape="0">
              <a:srgbClr val="000000">
                <a:alpha val="35000"/>
              </a:srgbClr>
            </a:outerShdw>
          </a:effectLst>
        </p:spPr>
        <p:txBody>
          <a:bodyPr lIns="45719" rIns="45719"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54" name="Quote Bubble"/>
          <p:cNvSpPr/>
          <p:nvPr/>
        </p:nvSpPr>
        <p:spPr>
          <a:xfrm>
            <a:off x="5067300" y="1653210"/>
            <a:ext cx="3049687" cy="1281063"/>
          </a:xfrm>
          <a:prstGeom prst="wedgeEllipseCallout">
            <a:avLst>
              <a:gd name="adj1" fmla="val -92078"/>
              <a:gd name="adj2" fmla="val 84031"/>
            </a:avLst>
          </a:prstGeom>
          <a:solidFill>
            <a:schemeClr val="accent2">
              <a:lumOff val="44000"/>
            </a:schemeClr>
          </a:solidFill>
          <a:ln w="25400">
            <a:solidFill>
              <a:srgbClr val="21528D"/>
            </a:solidFill>
          </a:ln>
          <a:effectLst>
            <a:outerShdw blurRad="38100" dist="23000" dir="5400000" rotWithShape="0">
              <a:srgbClr val="000000">
                <a:alpha val="35000"/>
              </a:srgbClr>
            </a:outerShdw>
          </a:effectLst>
        </p:spPr>
        <p:txBody>
          <a:bodyPr lIns="45719" rIns="45719"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55" name="Simulation studies for TDR"/>
          <p:cNvSpPr txBox="1">
            <a:spLocks noGrp="1"/>
          </p:cNvSpPr>
          <p:nvPr>
            <p:ph type="title"/>
          </p:nvPr>
        </p:nvSpPr>
        <p:spPr>
          <a:prstGeom prst="rect">
            <a:avLst/>
          </a:prstGeom>
        </p:spPr>
        <p:txBody>
          <a:bodyPr>
            <a:normAutofit/>
          </a:bodyPr>
          <a:lstStyle/>
          <a:p>
            <a:r>
              <a:rPr sz="2800"/>
              <a:t>Simulation studies for TDR</a:t>
            </a:r>
          </a:p>
        </p:txBody>
      </p:sp>
      <p:sp>
        <p:nvSpPr>
          <p:cNvPr id="169" name="Developing TDR studies based on full sim/reco chain in LArSoft:"/>
          <p:cNvSpPr txBox="1">
            <a:spLocks noGrp="1"/>
          </p:cNvSpPr>
          <p:nvPr>
            <p:ph type="body" idx="1"/>
          </p:nvPr>
        </p:nvSpPr>
        <p:spPr>
          <a:prstGeom prst="rect">
            <a:avLst/>
          </a:prstGeom>
        </p:spPr>
        <p:txBody>
          <a:bodyPr/>
          <a:lstStyle>
            <a:lvl1pPr>
              <a:spcBef>
                <a:spcPts val="800"/>
              </a:spcBef>
            </a:lvl1pPr>
          </a:lstStyle>
          <a:p>
            <a:r>
              <a:t>Developing TDR studies based on full sim/reco chain in LArSoft:</a:t>
            </a:r>
          </a:p>
        </p:txBody>
      </p:sp>
      <p:grpSp>
        <p:nvGrpSpPr>
          <p:cNvPr id="168" name="Group"/>
          <p:cNvGrpSpPr/>
          <p:nvPr/>
        </p:nvGrpSpPr>
        <p:grpSpPr>
          <a:xfrm>
            <a:off x="528322" y="1805609"/>
            <a:ext cx="3667756" cy="4197932"/>
            <a:chOff x="0" y="0"/>
            <a:chExt cx="3667755" cy="4197930"/>
          </a:xfrm>
        </p:grpSpPr>
        <p:sp>
          <p:nvSpPr>
            <p:cNvPr id="157" name="Event generation"/>
            <p:cNvSpPr txBox="1"/>
            <p:nvPr/>
          </p:nvSpPr>
          <p:spPr>
            <a:xfrm>
              <a:off x="815206" y="0"/>
              <a:ext cx="2037343" cy="387931"/>
            </a:xfrm>
            <a:prstGeom prst="rect">
              <a:avLst/>
            </a:prstGeom>
            <a:solidFill>
              <a:srgbClr val="941751"/>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Event generation</a:t>
              </a:r>
            </a:p>
          </p:txBody>
        </p:sp>
        <p:sp>
          <p:nvSpPr>
            <p:cNvPr id="158" name="Geant4 + fast optical simulation"/>
            <p:cNvSpPr txBox="1"/>
            <p:nvPr/>
          </p:nvSpPr>
          <p:spPr>
            <a:xfrm>
              <a:off x="0" y="762000"/>
              <a:ext cx="3667756" cy="387931"/>
            </a:xfrm>
            <a:prstGeom prst="rect">
              <a:avLst/>
            </a:prstGeom>
            <a:solidFill>
              <a:srgbClr val="531B93"/>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Geant4 + fast optical simulation</a:t>
              </a:r>
            </a:p>
          </p:txBody>
        </p:sp>
        <p:sp>
          <p:nvSpPr>
            <p:cNvPr id="159" name="Electronics simulation"/>
            <p:cNvSpPr txBox="1"/>
            <p:nvPr/>
          </p:nvSpPr>
          <p:spPr>
            <a:xfrm>
              <a:off x="547315" y="1524000"/>
              <a:ext cx="2573125" cy="387931"/>
            </a:xfrm>
            <a:prstGeom prst="rect">
              <a:avLst/>
            </a:prstGeom>
            <a:solidFill>
              <a:srgbClr val="005493"/>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Electronics simulation</a:t>
              </a:r>
            </a:p>
          </p:txBody>
        </p:sp>
        <p:sp>
          <p:nvSpPr>
            <p:cNvPr id="160" name="Hit finding reconstruction"/>
            <p:cNvSpPr txBox="1"/>
            <p:nvPr/>
          </p:nvSpPr>
          <p:spPr>
            <a:xfrm>
              <a:off x="377775" y="2286000"/>
              <a:ext cx="2912206" cy="387931"/>
            </a:xfrm>
            <a:prstGeom prst="rect">
              <a:avLst/>
            </a:prstGeom>
            <a:solidFill>
              <a:srgbClr val="009051"/>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Hit finding reconstruction</a:t>
              </a:r>
            </a:p>
          </p:txBody>
        </p:sp>
        <p:sp>
          <p:nvSpPr>
            <p:cNvPr id="161" name="Flash finding reconstruction"/>
            <p:cNvSpPr txBox="1"/>
            <p:nvPr/>
          </p:nvSpPr>
          <p:spPr>
            <a:xfrm>
              <a:off x="222436" y="3048000"/>
              <a:ext cx="3222884" cy="387931"/>
            </a:xfrm>
            <a:prstGeom prst="rect">
              <a:avLst/>
            </a:prstGeom>
            <a:solidFill>
              <a:srgbClr val="945200"/>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Flash finding reconstruction</a:t>
              </a:r>
            </a:p>
          </p:txBody>
        </p:sp>
        <p:sp>
          <p:nvSpPr>
            <p:cNvPr id="162" name="Analysis"/>
            <p:cNvSpPr txBox="1"/>
            <p:nvPr/>
          </p:nvSpPr>
          <p:spPr>
            <a:xfrm>
              <a:off x="1302556" y="3810000"/>
              <a:ext cx="1062643" cy="387931"/>
            </a:xfrm>
            <a:prstGeom prst="rect">
              <a:avLst/>
            </a:prstGeom>
            <a:solidFill>
              <a:srgbClr val="941100"/>
            </a:solidFill>
            <a:ln w="12700" cap="flat">
              <a:solidFill>
                <a:srgbClr val="000000"/>
              </a:solidFill>
              <a:prstDash val="solid"/>
              <a:miter lim="400000"/>
            </a:ln>
            <a:effectLst>
              <a:outerShdw blurRad="101600" dist="25400" dir="5400000" rotWithShape="0">
                <a:srgbClr val="000000">
                  <a:alpha val="75000"/>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000">
                  <a:solidFill>
                    <a:schemeClr val="accent2">
                      <a:lumOff val="44000"/>
                    </a:scheme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8F8F8F">
                      <a:lumOff val="44000"/>
                    </a:srgbClr>
                  </a:solidFill>
                  <a:effectLst/>
                  <a:uLnTx/>
                  <a:uFillTx/>
                  <a:latin typeface="Arial"/>
                  <a:cs typeface="Arial"/>
                  <a:sym typeface="Arial"/>
                </a:rPr>
                <a:t>Analysis</a:t>
              </a:r>
            </a:p>
          </p:txBody>
        </p:sp>
        <p:sp>
          <p:nvSpPr>
            <p:cNvPr id="163" name="Arrow"/>
            <p:cNvSpPr/>
            <p:nvPr/>
          </p:nvSpPr>
          <p:spPr>
            <a:xfrm rot="5400000">
              <a:off x="1706877" y="330200"/>
              <a:ext cx="254001" cy="508000"/>
            </a:xfrm>
            <a:prstGeom prst="rightArrow">
              <a:avLst>
                <a:gd name="adj1" fmla="val 32000"/>
                <a:gd name="adj2" fmla="val 50000"/>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64" name="Arrow"/>
            <p:cNvSpPr/>
            <p:nvPr/>
          </p:nvSpPr>
          <p:spPr>
            <a:xfrm rot="5400000">
              <a:off x="1706877" y="1092200"/>
              <a:ext cx="254001" cy="508000"/>
            </a:xfrm>
            <a:prstGeom prst="rightArrow">
              <a:avLst>
                <a:gd name="adj1" fmla="val 32000"/>
                <a:gd name="adj2" fmla="val 50000"/>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65" name="Arrow"/>
            <p:cNvSpPr/>
            <p:nvPr/>
          </p:nvSpPr>
          <p:spPr>
            <a:xfrm rot="5400000">
              <a:off x="1706877" y="1854200"/>
              <a:ext cx="254001" cy="508000"/>
            </a:xfrm>
            <a:prstGeom prst="rightArrow">
              <a:avLst>
                <a:gd name="adj1" fmla="val 32000"/>
                <a:gd name="adj2" fmla="val 50000"/>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66" name="Arrow"/>
            <p:cNvSpPr/>
            <p:nvPr/>
          </p:nvSpPr>
          <p:spPr>
            <a:xfrm rot="5400000">
              <a:off x="1706877" y="2616200"/>
              <a:ext cx="254001" cy="508000"/>
            </a:xfrm>
            <a:prstGeom prst="rightArrow">
              <a:avLst>
                <a:gd name="adj1" fmla="val 32000"/>
                <a:gd name="adj2" fmla="val 50000"/>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67" name="Arrow"/>
            <p:cNvSpPr/>
            <p:nvPr/>
          </p:nvSpPr>
          <p:spPr>
            <a:xfrm rot="5400000">
              <a:off x="1706877" y="3378200"/>
              <a:ext cx="254001" cy="508000"/>
            </a:xfrm>
            <a:prstGeom prst="rightArrow">
              <a:avLst>
                <a:gd name="adj1" fmla="val 32000"/>
                <a:gd name="adj2" fmla="val 50000"/>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grpSp>
      <p:sp>
        <p:nvSpPr>
          <p:cNvPr id="170" name="Dark counts…"/>
          <p:cNvSpPr txBox="1"/>
          <p:nvPr/>
        </p:nvSpPr>
        <p:spPr>
          <a:xfrm>
            <a:off x="5467683" y="1812445"/>
            <a:ext cx="2461338" cy="88406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180473" marR="0" lvl="0" indent="-180473" algn="l" defTabSz="457200" rtl="0" eaLnBrk="1" fontAlgn="auto" latinLnBrk="0" hangingPunct="0">
              <a:lnSpc>
                <a:spcPct val="100000"/>
              </a:lnSpc>
              <a:spcBef>
                <a:spcPts val="0"/>
              </a:spcBef>
              <a:spcAft>
                <a:spcPts val="0"/>
              </a:spcAft>
              <a:buClrTx/>
              <a:buSzPct val="100000"/>
              <a:buFontTx/>
              <a:buChar char="•"/>
              <a:tabLst/>
              <a:defRPr>
                <a:solidFill>
                  <a:srgbClr val="21528D"/>
                </a:solidFill>
              </a:defRPr>
            </a:pPr>
            <a:r>
              <a:rPr kumimoji="0" sz="1800" b="0" i="0" u="none" strike="noStrike" kern="0" cap="none" spc="0" normalizeH="0" baseline="0" noProof="0">
                <a:ln>
                  <a:noFill/>
                </a:ln>
                <a:solidFill>
                  <a:srgbClr val="21528D"/>
                </a:solidFill>
                <a:effectLst/>
                <a:uLnTx/>
                <a:uFillTx/>
                <a:latin typeface="Arial"/>
                <a:cs typeface="Arial"/>
                <a:sym typeface="Arial"/>
              </a:rPr>
              <a:t>Dark counts</a:t>
            </a:r>
          </a:p>
          <a:p>
            <a:pPr marL="180473" marR="0" lvl="0" indent="-180473" algn="l" defTabSz="457200" rtl="0" eaLnBrk="1" fontAlgn="auto" latinLnBrk="0" hangingPunct="0">
              <a:lnSpc>
                <a:spcPct val="100000"/>
              </a:lnSpc>
              <a:spcBef>
                <a:spcPts val="0"/>
              </a:spcBef>
              <a:spcAft>
                <a:spcPts val="0"/>
              </a:spcAft>
              <a:buClrTx/>
              <a:buSzPct val="100000"/>
              <a:buFontTx/>
              <a:buChar char="•"/>
              <a:tabLst/>
              <a:defRPr>
                <a:solidFill>
                  <a:srgbClr val="21528D"/>
                </a:solidFill>
              </a:defRPr>
            </a:pPr>
            <a:r>
              <a:rPr kumimoji="0" sz="1800" b="0" i="0" u="none" strike="noStrike" kern="0" cap="none" spc="0" normalizeH="0" baseline="0" noProof="0">
                <a:ln>
                  <a:noFill/>
                </a:ln>
                <a:solidFill>
                  <a:srgbClr val="21528D"/>
                </a:solidFill>
                <a:effectLst/>
                <a:uLnTx/>
                <a:uFillTx/>
                <a:latin typeface="Arial"/>
                <a:cs typeface="Arial"/>
                <a:sym typeface="Arial"/>
              </a:rPr>
              <a:t>Electronics noise</a:t>
            </a:r>
          </a:p>
          <a:p>
            <a:pPr marL="180473" marR="0" lvl="0" indent="-180473" algn="l" defTabSz="457200" rtl="0" eaLnBrk="1" fontAlgn="auto" latinLnBrk="0" hangingPunct="0">
              <a:lnSpc>
                <a:spcPct val="100000"/>
              </a:lnSpc>
              <a:spcBef>
                <a:spcPts val="0"/>
              </a:spcBef>
              <a:spcAft>
                <a:spcPts val="0"/>
              </a:spcAft>
              <a:buClrTx/>
              <a:buSzPct val="100000"/>
              <a:buFontTx/>
              <a:buChar char="•"/>
              <a:tabLst/>
              <a:defRPr>
                <a:solidFill>
                  <a:srgbClr val="21528D"/>
                </a:solidFill>
              </a:defRPr>
            </a:pPr>
            <a:r>
              <a:rPr kumimoji="0" sz="1800" b="0" i="0" u="none" strike="noStrike" kern="0" cap="none" spc="0" normalizeH="0" baseline="0" noProof="0">
                <a:ln>
                  <a:noFill/>
                </a:ln>
                <a:solidFill>
                  <a:srgbClr val="21528D"/>
                </a:solidFill>
                <a:effectLst/>
                <a:uLnTx/>
                <a:uFillTx/>
                <a:latin typeface="Arial"/>
                <a:cs typeface="Arial"/>
                <a:sym typeface="Arial"/>
              </a:rPr>
              <a:t>Waveform digitisation</a:t>
            </a:r>
          </a:p>
        </p:txBody>
      </p:sp>
      <p:sp>
        <p:nvSpPr>
          <p:cNvPr id="171" name="Processes individual PMT waveforms to identify hits, characterised by:…"/>
          <p:cNvSpPr txBox="1"/>
          <p:nvPr/>
        </p:nvSpPr>
        <p:spPr>
          <a:xfrm>
            <a:off x="4602851" y="3336444"/>
            <a:ext cx="4191001" cy="8840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80473" indent="-180473">
              <a:buSzPct val="100000"/>
              <a:buChar char="•"/>
              <a:defRPr>
                <a:solidFill>
                  <a:srgbClr val="3E8D56"/>
                </a:solidFill>
              </a:defRPr>
            </a:lvl1pPr>
            <a:lvl2pPr marL="561473" indent="-180473">
              <a:buSzPct val="100000"/>
              <a:buChar char="•"/>
              <a:defRPr>
                <a:solidFill>
                  <a:srgbClr val="3E8D56"/>
                </a:solidFill>
              </a:defRPr>
            </a:lvl2pPr>
          </a:lstStyle>
          <a:p>
            <a:pPr marL="180473" marR="0" lvl="0" indent="-180473" algn="l" defTabSz="457200" rtl="0" eaLnBrk="1" fontAlgn="auto" latinLnBrk="0" hangingPunct="0">
              <a:lnSpc>
                <a:spcPct val="100000"/>
              </a:lnSpc>
              <a:spcBef>
                <a:spcPts val="0"/>
              </a:spcBef>
              <a:spcAft>
                <a:spcPts val="0"/>
              </a:spcAft>
              <a:buClrTx/>
              <a:buSzPct val="100000"/>
              <a:buFontTx/>
              <a:buChar char="•"/>
              <a:tabLst/>
              <a:defRPr/>
            </a:pPr>
            <a:r>
              <a:rPr kumimoji="0" sz="1800" b="0" i="0" u="none" strike="noStrike" kern="0" cap="none" spc="0" normalizeH="0" baseline="0" noProof="0">
                <a:ln>
                  <a:noFill/>
                </a:ln>
                <a:solidFill>
                  <a:srgbClr val="3E8D56"/>
                </a:solidFill>
                <a:effectLst/>
                <a:uLnTx/>
                <a:uFillTx/>
                <a:latin typeface="Arial"/>
                <a:cs typeface="Arial"/>
                <a:sym typeface="Arial"/>
              </a:rPr>
              <a:t>Processes individual PMT waveforms to identify hits, characterised by:</a:t>
            </a:r>
          </a:p>
          <a:p>
            <a:pPr marL="561473" marR="0" lvl="1" indent="-180473" algn="l" defTabSz="457200" rtl="0" eaLnBrk="1" fontAlgn="auto" latinLnBrk="0" hangingPunct="0">
              <a:lnSpc>
                <a:spcPct val="100000"/>
              </a:lnSpc>
              <a:spcBef>
                <a:spcPts val="0"/>
              </a:spcBef>
              <a:spcAft>
                <a:spcPts val="0"/>
              </a:spcAft>
              <a:buClrTx/>
              <a:buSzPct val="100000"/>
              <a:buFontTx/>
              <a:buChar char="•"/>
              <a:tabLst/>
              <a:defRPr/>
            </a:pPr>
            <a:r>
              <a:rPr kumimoji="0" sz="1800" b="0" i="0" u="none" strike="noStrike" kern="0" cap="none" spc="0" normalizeH="0" baseline="0" noProof="0">
                <a:ln>
                  <a:noFill/>
                </a:ln>
                <a:solidFill>
                  <a:srgbClr val="3E8D56"/>
                </a:solidFill>
                <a:effectLst/>
                <a:uLnTx/>
                <a:uFillTx/>
                <a:latin typeface="Arial"/>
                <a:cs typeface="Arial"/>
                <a:sym typeface="Arial"/>
              </a:rPr>
              <a:t>Time, Amplitude, Charge</a:t>
            </a:r>
          </a:p>
        </p:txBody>
      </p:sp>
      <p:sp>
        <p:nvSpPr>
          <p:cNvPr id="172" name="Group separate PMT hits to reconstruct a flash of light produced in LAr…"/>
          <p:cNvSpPr txBox="1"/>
          <p:nvPr/>
        </p:nvSpPr>
        <p:spPr>
          <a:xfrm>
            <a:off x="4602851" y="4987444"/>
            <a:ext cx="4318001" cy="8840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80473" indent="-180473">
              <a:buSzPct val="100000"/>
              <a:buChar char="•"/>
              <a:defRPr>
                <a:solidFill>
                  <a:srgbClr val="8A561B"/>
                </a:solidFill>
              </a:defRPr>
            </a:lvl1pPr>
            <a:lvl2pPr marL="561473" indent="-180473">
              <a:buSzPct val="100000"/>
              <a:buChar char="•"/>
              <a:defRPr>
                <a:solidFill>
                  <a:srgbClr val="8A561B"/>
                </a:solidFill>
              </a:defRPr>
            </a:lvl2pPr>
          </a:lstStyle>
          <a:p>
            <a:pPr marL="180473" marR="0" lvl="0" indent="-180473" algn="l" defTabSz="457200" rtl="0" eaLnBrk="1" fontAlgn="auto" latinLnBrk="0" hangingPunct="0">
              <a:lnSpc>
                <a:spcPct val="100000"/>
              </a:lnSpc>
              <a:spcBef>
                <a:spcPts val="0"/>
              </a:spcBef>
              <a:spcAft>
                <a:spcPts val="0"/>
              </a:spcAft>
              <a:buClrTx/>
              <a:buSzPct val="100000"/>
              <a:buFontTx/>
              <a:buChar char="•"/>
              <a:tabLst/>
              <a:defRPr/>
            </a:pPr>
            <a:r>
              <a:rPr kumimoji="0" sz="1800" b="0" i="0" u="none" strike="noStrike" kern="0" cap="none" spc="0" normalizeH="0" baseline="0" noProof="0">
                <a:ln>
                  <a:noFill/>
                </a:ln>
                <a:solidFill>
                  <a:srgbClr val="8A561B"/>
                </a:solidFill>
                <a:effectLst/>
                <a:uLnTx/>
                <a:uFillTx/>
                <a:latin typeface="Arial"/>
                <a:cs typeface="Arial"/>
                <a:sym typeface="Arial"/>
              </a:rPr>
              <a:t>Group separate PMT hits to reconstruct a flash of light produced in LAr</a:t>
            </a:r>
          </a:p>
          <a:p>
            <a:pPr marL="561473" marR="0" lvl="1" indent="-180473" algn="l" defTabSz="457200" rtl="0" eaLnBrk="1" fontAlgn="auto" latinLnBrk="0" hangingPunct="0">
              <a:lnSpc>
                <a:spcPct val="100000"/>
              </a:lnSpc>
              <a:spcBef>
                <a:spcPts val="0"/>
              </a:spcBef>
              <a:spcAft>
                <a:spcPts val="0"/>
              </a:spcAft>
              <a:buClrTx/>
              <a:buSzPct val="100000"/>
              <a:buFontTx/>
              <a:buChar char="•"/>
              <a:tabLst/>
              <a:defRPr/>
            </a:pPr>
            <a:r>
              <a:rPr kumimoji="0" sz="1800" b="0" i="0" u="none" strike="noStrike" kern="0" cap="none" spc="0" normalizeH="0" baseline="0" noProof="0">
                <a:ln>
                  <a:noFill/>
                </a:ln>
                <a:solidFill>
                  <a:srgbClr val="8A561B"/>
                </a:solidFill>
                <a:effectLst/>
                <a:uLnTx/>
                <a:uFillTx/>
                <a:latin typeface="Arial"/>
                <a:cs typeface="Arial"/>
                <a:sym typeface="Arial"/>
              </a:rPr>
              <a:t>Use hit time/spatial correlations</a:t>
            </a:r>
          </a:p>
        </p:txBody>
      </p:sp>
      <p:sp>
        <p:nvSpPr>
          <p:cNvPr id="2" name="Espace réservé du numéro de diapositive 1"/>
          <p:cNvSpPr>
            <a:spLocks noGrp="1"/>
          </p:cNvSpPr>
          <p:nvPr>
            <p:ph type="sldNum" sz="quarter" idx="2"/>
          </p:nvPr>
        </p:nvSpPr>
        <p:spPr/>
        <p:txBody>
          <a:bodyPr/>
          <a:lstStyle/>
          <a:p>
            <a:fld id="{86CB4B4D-7CA3-9044-876B-883B54F8677D}" type="slidenum">
              <a:rPr lang="fr-FR" smtClean="0"/>
              <a:t>23</a:t>
            </a:fld>
            <a:endParaRPr lang="fr-FR"/>
          </a:p>
        </p:txBody>
      </p:sp>
    </p:spTree>
    <p:extLst>
      <p:ext uri="{BB962C8B-B14F-4D97-AF65-F5344CB8AC3E}">
        <p14:creationId xmlns:p14="http://schemas.microsoft.com/office/powerpoint/2010/main" val="33304568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Event t0 reconstruction studies"/>
          <p:cNvSpPr txBox="1">
            <a:spLocks noGrp="1"/>
          </p:cNvSpPr>
          <p:nvPr>
            <p:ph type="title"/>
          </p:nvPr>
        </p:nvSpPr>
        <p:spPr>
          <a:prstGeom prst="rect">
            <a:avLst/>
          </a:prstGeom>
        </p:spPr>
        <p:txBody>
          <a:bodyPr/>
          <a:lstStyle/>
          <a:p>
            <a:r>
              <a:t>Event t0 reconstruction studies</a:t>
            </a:r>
          </a:p>
        </p:txBody>
      </p:sp>
      <p:sp>
        <p:nvSpPr>
          <p:cNvPr id="186" name="Requirement: provide t0 for non-beam events, primarily (but not only) to fiducialize proton decay candidate events"/>
          <p:cNvSpPr txBox="1">
            <a:spLocks noGrp="1"/>
          </p:cNvSpPr>
          <p:nvPr>
            <p:ph type="body" idx="1"/>
          </p:nvPr>
        </p:nvSpPr>
        <p:spPr>
          <a:xfrm>
            <a:off x="454029" y="1007825"/>
            <a:ext cx="4322255" cy="5270248"/>
          </a:xfrm>
          <a:prstGeom prst="rect">
            <a:avLst/>
          </a:prstGeom>
        </p:spPr>
        <p:txBody>
          <a:bodyPr>
            <a:normAutofit/>
          </a:bodyPr>
          <a:lstStyle/>
          <a:p>
            <a:r>
              <a:rPr b="1"/>
              <a:t>Requirement</a:t>
            </a:r>
            <a:r>
              <a:t>: provide t0 for non-beam events, primarily (but not only) to fiducialize proton decay candidate events</a:t>
            </a:r>
          </a:p>
        </p:txBody>
      </p:sp>
      <p:sp>
        <p:nvSpPr>
          <p:cNvPr id="188" name="TDR goal: flash reconstruction efficiency versus position in FD"/>
          <p:cNvSpPr txBox="1"/>
          <p:nvPr/>
        </p:nvSpPr>
        <p:spPr>
          <a:xfrm>
            <a:off x="454029" y="5805169"/>
            <a:ext cx="8232772" cy="444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256031" marR="0" lvl="0" indent="-265175" algn="l" defTabSz="457200" rtl="0" eaLnBrk="1" fontAlgn="auto" latinLnBrk="0" hangingPunct="0">
              <a:lnSpc>
                <a:spcPct val="100000"/>
              </a:lnSpc>
              <a:spcBef>
                <a:spcPts val="1200"/>
              </a:spcBef>
              <a:spcAft>
                <a:spcPts val="0"/>
              </a:spcAft>
              <a:buClrTx/>
              <a:buSzPct val="100000"/>
              <a:buFont typeface="Arial"/>
              <a:buChar char="•"/>
              <a:tabLst/>
              <a:defRPr sz="2200">
                <a:solidFill>
                  <a:srgbClr val="3C5A77"/>
                </a:solidFill>
                <a:latin typeface="+mj-lt"/>
                <a:ea typeface="+mj-ea"/>
                <a:cs typeface="+mj-cs"/>
                <a:sym typeface="Helvetica"/>
              </a:defRPr>
            </a:pPr>
            <a:r>
              <a:rPr kumimoji="0" sz="2200" b="1" i="0" u="none" strike="noStrike" kern="0" cap="none" spc="0" normalizeH="0" baseline="0" noProof="0">
                <a:ln>
                  <a:noFill/>
                </a:ln>
                <a:solidFill>
                  <a:srgbClr val="3C5A77"/>
                </a:solidFill>
                <a:effectLst/>
                <a:uLnTx/>
                <a:uFillTx/>
                <a:latin typeface="Helvetica"/>
                <a:cs typeface="Helvetica"/>
                <a:sym typeface="Helvetica"/>
              </a:rPr>
              <a:t>TDR goal</a:t>
            </a:r>
            <a:r>
              <a:rPr kumimoji="0" sz="2200" b="0" i="0" u="none" strike="noStrike" kern="0" cap="none" spc="0" normalizeH="0" baseline="0" noProof="0">
                <a:ln>
                  <a:noFill/>
                </a:ln>
                <a:solidFill>
                  <a:srgbClr val="3C5A77"/>
                </a:solidFill>
                <a:effectLst/>
                <a:uLnTx/>
                <a:uFillTx/>
                <a:latin typeface="Helvetica"/>
                <a:cs typeface="Helvetica"/>
                <a:sym typeface="Helvetica"/>
              </a:rPr>
              <a:t>: flash reconstruction efficiency versus position in FD</a:t>
            </a:r>
          </a:p>
        </p:txBody>
      </p:sp>
      <p:grpSp>
        <p:nvGrpSpPr>
          <p:cNvPr id="196" name="Group"/>
          <p:cNvGrpSpPr/>
          <p:nvPr/>
        </p:nvGrpSpPr>
        <p:grpSpPr>
          <a:xfrm>
            <a:off x="5024322" y="1036356"/>
            <a:ext cx="1544395" cy="1575445"/>
            <a:chOff x="0" y="17985"/>
            <a:chExt cx="1544394" cy="1575444"/>
          </a:xfrm>
        </p:grpSpPr>
        <p:sp>
          <p:nvSpPr>
            <p:cNvPr id="189" name="Rectangle"/>
            <p:cNvSpPr/>
            <p:nvPr/>
          </p:nvSpPr>
          <p:spPr>
            <a:xfrm>
              <a:off x="20394" y="323429"/>
              <a:ext cx="1524001" cy="1270001"/>
            </a:xfrm>
            <a:prstGeom prst="rect">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grpSp>
          <p:nvGrpSpPr>
            <p:cNvPr id="192" name="Group"/>
            <p:cNvGrpSpPr/>
            <p:nvPr/>
          </p:nvGrpSpPr>
          <p:grpSpPr>
            <a:xfrm>
              <a:off x="274394" y="17985"/>
              <a:ext cx="416520" cy="618870"/>
              <a:chOff x="0" y="0"/>
              <a:chExt cx="416519" cy="618868"/>
            </a:xfrm>
          </p:grpSpPr>
          <p:sp>
            <p:nvSpPr>
              <p:cNvPr id="190" name="Line"/>
              <p:cNvSpPr/>
              <p:nvPr/>
            </p:nvSpPr>
            <p:spPr>
              <a:xfrm>
                <a:off x="203828" y="303312"/>
                <a:ext cx="212692" cy="315557"/>
              </a:xfrm>
              <a:prstGeom prst="line">
                <a:avLst/>
              </a:prstGeom>
              <a:noFill/>
              <a:ln w="254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91" name="Line"/>
              <p:cNvSpPr/>
              <p:nvPr/>
            </p:nvSpPr>
            <p:spPr>
              <a:xfrm>
                <a:off x="0" y="0"/>
                <a:ext cx="212691" cy="315557"/>
              </a:xfrm>
              <a:prstGeom prst="line">
                <a:avLst/>
              </a:prstGeom>
              <a:noFill/>
              <a:ln w="25400" cap="flat">
                <a:solidFill>
                  <a:srgbClr val="FF2600"/>
                </a:solidFill>
                <a:prstDash val="sysDot"/>
                <a:miter lim="400000"/>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grpSp>
        <p:sp>
          <p:nvSpPr>
            <p:cNvPr id="193" name="Line"/>
            <p:cNvSpPr/>
            <p:nvPr/>
          </p:nvSpPr>
          <p:spPr>
            <a:xfrm flipV="1">
              <a:off x="1163394" y="952248"/>
              <a:ext cx="1" cy="51418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94" name="Drift"/>
            <p:cNvSpPr txBox="1"/>
            <p:nvPr/>
          </p:nvSpPr>
          <p:spPr>
            <a:xfrm rot="16200000">
              <a:off x="1158639" y="1114576"/>
              <a:ext cx="430050" cy="2888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solidFill>
                    <a:srgbClr val="000000"/>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a:cs typeface="Arial"/>
                  <a:sym typeface="Arial"/>
                </a:rPr>
                <a:t>Drift</a:t>
              </a:r>
            </a:p>
          </p:txBody>
        </p:sp>
        <p:sp>
          <p:nvSpPr>
            <p:cNvPr id="195" name="CR…"/>
            <p:cNvSpPr txBox="1"/>
            <p:nvPr/>
          </p:nvSpPr>
          <p:spPr>
            <a:xfrm>
              <a:off x="0" y="630698"/>
              <a:ext cx="1121629" cy="4920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2600"/>
                  </a:solidFill>
                </a:defRPr>
              </a:pPr>
              <a:r>
                <a:rPr kumimoji="0" sz="1400" b="1" i="0" u="none" strike="noStrike" kern="0" cap="none" spc="0" normalizeH="0" baseline="0" noProof="0">
                  <a:ln>
                    <a:noFill/>
                  </a:ln>
                  <a:solidFill>
                    <a:srgbClr val="FF2600"/>
                  </a:solidFill>
                  <a:effectLst/>
                  <a:uLnTx/>
                  <a:uFillTx/>
                  <a:latin typeface="Arial"/>
                  <a:cs typeface="Arial"/>
                  <a:sym typeface="Arial"/>
                </a:rPr>
                <a:t>CR </a:t>
              </a: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2600"/>
                  </a:solidFill>
                </a:defRPr>
              </a:pPr>
              <a:r>
                <a:rPr kumimoji="0" sz="1400" b="1" i="0" u="none" strike="noStrike" kern="0" cap="none" spc="0" normalizeH="0" baseline="0" noProof="0">
                  <a:ln>
                    <a:noFill/>
                  </a:ln>
                  <a:solidFill>
                    <a:srgbClr val="FF2600"/>
                  </a:solidFill>
                  <a:effectLst/>
                  <a:uLnTx/>
                  <a:uFillTx/>
                  <a:latin typeface="Arial"/>
                  <a:cs typeface="Arial"/>
                  <a:sym typeface="Arial"/>
                </a:rPr>
                <a:t>background</a:t>
              </a:r>
            </a:p>
          </p:txBody>
        </p:sp>
      </p:grpSp>
      <p:grpSp>
        <p:nvGrpSpPr>
          <p:cNvPr id="202" name="Group"/>
          <p:cNvGrpSpPr/>
          <p:nvPr/>
        </p:nvGrpSpPr>
        <p:grpSpPr>
          <a:xfrm>
            <a:off x="7091150" y="1341802"/>
            <a:ext cx="1524000" cy="1270000"/>
            <a:chOff x="0" y="0"/>
            <a:chExt cx="1524000" cy="1270000"/>
          </a:xfrm>
        </p:grpSpPr>
        <p:sp>
          <p:nvSpPr>
            <p:cNvPr id="197" name="Rectangle"/>
            <p:cNvSpPr/>
            <p:nvPr/>
          </p:nvSpPr>
          <p:spPr>
            <a:xfrm>
              <a:off x="0" y="0"/>
              <a:ext cx="1524000" cy="1270000"/>
            </a:xfrm>
            <a:prstGeom prst="rect">
              <a:avLst/>
            </a:prstGeom>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98" name="Line"/>
            <p:cNvSpPr/>
            <p:nvPr/>
          </p:nvSpPr>
          <p:spPr>
            <a:xfrm>
              <a:off x="457828" y="594768"/>
              <a:ext cx="212692" cy="315557"/>
            </a:xfrm>
            <a:prstGeom prst="line">
              <a:avLst/>
            </a:prstGeom>
            <a:noFill/>
            <a:ln w="254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99" name="Line"/>
            <p:cNvSpPr/>
            <p:nvPr/>
          </p:nvSpPr>
          <p:spPr>
            <a:xfrm flipV="1">
              <a:off x="1142999" y="628818"/>
              <a:ext cx="1" cy="51418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200" name="Drift"/>
            <p:cNvSpPr txBox="1"/>
            <p:nvPr/>
          </p:nvSpPr>
          <p:spPr>
            <a:xfrm rot="16200000">
              <a:off x="1138245" y="791146"/>
              <a:ext cx="430050" cy="2888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solidFill>
                    <a:srgbClr val="000000"/>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a:cs typeface="Arial"/>
                  <a:sym typeface="Arial"/>
                </a:rPr>
                <a:t>Drift</a:t>
              </a:r>
            </a:p>
          </p:txBody>
        </p:sp>
        <p:sp>
          <p:nvSpPr>
            <p:cNvPr id="201" name="NDK…"/>
            <p:cNvSpPr txBox="1"/>
            <p:nvPr/>
          </p:nvSpPr>
          <p:spPr>
            <a:xfrm>
              <a:off x="195505" y="53269"/>
              <a:ext cx="617921" cy="4920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2600"/>
                  </a:solidFill>
                </a:defRPr>
              </a:pPr>
              <a:r>
                <a:rPr kumimoji="0" sz="1400" b="1" i="0" u="none" strike="noStrike" kern="0" cap="none" spc="0" normalizeH="0" baseline="0" noProof="0" dirty="0">
                  <a:ln>
                    <a:noFill/>
                  </a:ln>
                  <a:solidFill>
                    <a:srgbClr val="FF2600"/>
                  </a:solidFill>
                  <a:effectLst/>
                  <a:uLnTx/>
                  <a:uFillTx/>
                  <a:latin typeface="Arial"/>
                  <a:cs typeface="Arial"/>
                  <a:sym typeface="Arial"/>
                </a:rPr>
                <a:t>NDK</a:t>
              </a: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2600"/>
                  </a:solidFill>
                </a:defRPr>
              </a:pPr>
              <a:r>
                <a:rPr kumimoji="0" sz="1400" b="1" i="0" u="none" strike="noStrike" kern="0" cap="none" spc="0" normalizeH="0" baseline="0" noProof="0" dirty="0">
                  <a:ln>
                    <a:noFill/>
                  </a:ln>
                  <a:solidFill>
                    <a:srgbClr val="FF2600"/>
                  </a:solidFill>
                  <a:effectLst/>
                  <a:uLnTx/>
                  <a:uFillTx/>
                  <a:latin typeface="Arial"/>
                  <a:cs typeface="Arial"/>
                  <a:sym typeface="Arial"/>
                </a:rPr>
                <a:t>signal</a:t>
              </a:r>
            </a:p>
          </p:txBody>
        </p:sp>
      </p:grpSp>
      <p:sp>
        <p:nvSpPr>
          <p:cNvPr id="203" name="Now: understanding no. reconstructed PMT hits in PDK signal events (example: p →νK+)"/>
          <p:cNvSpPr txBox="1"/>
          <p:nvPr/>
        </p:nvSpPr>
        <p:spPr>
          <a:xfrm>
            <a:off x="5953129" y="3358753"/>
            <a:ext cx="2921001" cy="1778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256031" marR="0" lvl="0" indent="-265175" algn="l" defTabSz="457200" rtl="0" eaLnBrk="1" fontAlgn="auto" latinLnBrk="0" hangingPunct="0">
              <a:lnSpc>
                <a:spcPct val="100000"/>
              </a:lnSpc>
              <a:spcBef>
                <a:spcPts val="1200"/>
              </a:spcBef>
              <a:spcAft>
                <a:spcPts val="0"/>
              </a:spcAft>
              <a:buClrTx/>
              <a:buSzPct val="100000"/>
              <a:buFont typeface="Arial"/>
              <a:buChar char="•"/>
              <a:tabLst/>
              <a:defRPr sz="2200">
                <a:solidFill>
                  <a:srgbClr val="3C5A77"/>
                </a:solidFill>
                <a:latin typeface="+mj-lt"/>
                <a:ea typeface="+mj-ea"/>
                <a:cs typeface="+mj-cs"/>
                <a:sym typeface="Helvetica"/>
              </a:defRPr>
            </a:pPr>
            <a:r>
              <a:rPr kumimoji="0" sz="2200" b="1" i="0" u="none" strike="noStrike" kern="0" cap="none" spc="0" normalizeH="0" baseline="0" noProof="0">
                <a:ln>
                  <a:noFill/>
                </a:ln>
                <a:solidFill>
                  <a:srgbClr val="3C5A77"/>
                </a:solidFill>
                <a:effectLst/>
                <a:uLnTx/>
                <a:uFillTx/>
                <a:latin typeface="Helvetica"/>
                <a:cs typeface="Helvetica"/>
                <a:sym typeface="Helvetica"/>
              </a:rPr>
              <a:t>Now:</a:t>
            </a:r>
            <a:r>
              <a:rPr kumimoji="0" sz="2200" b="0" i="0" u="none" strike="noStrike" kern="0" cap="none" spc="0" normalizeH="0" baseline="0" noProof="0">
                <a:ln>
                  <a:noFill/>
                </a:ln>
                <a:solidFill>
                  <a:srgbClr val="3C5A77"/>
                </a:solidFill>
                <a:effectLst/>
                <a:uLnTx/>
                <a:uFillTx/>
                <a:latin typeface="Helvetica"/>
                <a:cs typeface="Helvetica"/>
                <a:sym typeface="Helvetica"/>
              </a:rPr>
              <a:t> understanding no. </a:t>
            </a:r>
            <a:r>
              <a:rPr kumimoji="0" sz="2200" b="0" i="0" u="sng" strike="noStrike" kern="0" cap="none" spc="0" normalizeH="0" baseline="0" noProof="0">
                <a:ln>
                  <a:noFill/>
                </a:ln>
                <a:solidFill>
                  <a:srgbClr val="3C5A77"/>
                </a:solidFill>
                <a:effectLst/>
                <a:uLnTx/>
                <a:uFillTx/>
                <a:latin typeface="Helvetica"/>
                <a:cs typeface="Helvetica"/>
                <a:sym typeface="Helvetica"/>
              </a:rPr>
              <a:t>reconstructed</a:t>
            </a:r>
            <a:r>
              <a:rPr kumimoji="0" sz="2200" b="0" i="0" u="none" strike="noStrike" kern="0" cap="none" spc="0" normalizeH="0" baseline="0" noProof="0">
                <a:ln>
                  <a:noFill/>
                </a:ln>
                <a:solidFill>
                  <a:srgbClr val="3C5A77"/>
                </a:solidFill>
                <a:effectLst/>
                <a:uLnTx/>
                <a:uFillTx/>
                <a:latin typeface="Helvetica"/>
                <a:cs typeface="Helvetica"/>
                <a:sym typeface="Helvetica"/>
              </a:rPr>
              <a:t> PMT hits in PDK signal events (example: p →νK</a:t>
            </a:r>
            <a:r>
              <a:rPr kumimoji="0" sz="2200" b="0" i="0" u="none" strike="noStrike" kern="0" cap="none" spc="0" normalizeH="0" baseline="31999" noProof="0">
                <a:ln>
                  <a:noFill/>
                </a:ln>
                <a:solidFill>
                  <a:srgbClr val="3C5A77"/>
                </a:solidFill>
                <a:effectLst/>
                <a:uLnTx/>
                <a:uFillTx/>
                <a:latin typeface="Helvetica"/>
                <a:cs typeface="Helvetica"/>
                <a:sym typeface="Helvetica"/>
              </a:rPr>
              <a:t>+</a:t>
            </a:r>
            <a:r>
              <a:rPr kumimoji="0" sz="2200" b="0" i="0" u="none" strike="noStrike" kern="0" cap="none" spc="0" normalizeH="0" baseline="0" noProof="0">
                <a:ln>
                  <a:noFill/>
                </a:ln>
                <a:solidFill>
                  <a:srgbClr val="3C5A77"/>
                </a:solidFill>
                <a:effectLst/>
                <a:uLnTx/>
                <a:uFillTx/>
                <a:latin typeface="Helvetica"/>
                <a:cs typeface="Helvetica"/>
                <a:sym typeface="Helvetica"/>
              </a:rPr>
              <a:t>) </a:t>
            </a:r>
          </a:p>
        </p:txBody>
      </p:sp>
      <p:pic>
        <p:nvPicPr>
          <p:cNvPr id="204" name="hitperevent.png" descr="hitperevent.png"/>
          <p:cNvPicPr>
            <a:picLocks noChangeAspect="1"/>
          </p:cNvPicPr>
          <p:nvPr/>
        </p:nvPicPr>
        <p:blipFill>
          <a:blip r:embed="rId2">
            <a:extLst/>
          </a:blip>
          <a:stretch>
            <a:fillRect/>
          </a:stretch>
        </p:blipFill>
        <p:spPr>
          <a:xfrm>
            <a:off x="454026" y="2841547"/>
            <a:ext cx="5495422" cy="2540001"/>
          </a:xfrm>
          <a:prstGeom prst="rect">
            <a:avLst/>
          </a:prstGeom>
          <a:ln w="12700">
            <a:miter lim="400000"/>
          </a:ln>
        </p:spPr>
      </p:pic>
      <p:sp>
        <p:nvSpPr>
          <p:cNvPr id="2" name="Espace réservé du numéro de diapositive 1"/>
          <p:cNvSpPr>
            <a:spLocks noGrp="1"/>
          </p:cNvSpPr>
          <p:nvPr>
            <p:ph type="sldNum" sz="quarter" idx="2"/>
          </p:nvPr>
        </p:nvSpPr>
        <p:spPr/>
        <p:txBody>
          <a:bodyPr/>
          <a:lstStyle/>
          <a:p>
            <a:fld id="{86CB4B4D-7CA3-9044-876B-883B54F8677D}" type="slidenum">
              <a:rPr lang="fr-FR" smtClean="0"/>
              <a:t>24</a:t>
            </a:fld>
            <a:endParaRPr lang="fr-FR"/>
          </a:p>
        </p:txBody>
      </p:sp>
    </p:spTree>
    <p:extLst>
      <p:ext uri="{BB962C8B-B14F-4D97-AF65-F5344CB8AC3E}">
        <p14:creationId xmlns:p14="http://schemas.microsoft.com/office/powerpoint/2010/main" val="160568101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7504" y="764704"/>
            <a:ext cx="6380261" cy="4588544"/>
          </a:xfrm>
          <a:prstGeom prst="rect">
            <a:avLst/>
          </a:prstGeom>
        </p:spPr>
      </p:pic>
      <p:sp>
        <p:nvSpPr>
          <p:cNvPr id="5" name="ZoneTexte 4"/>
          <p:cNvSpPr txBox="1"/>
          <p:nvPr/>
        </p:nvSpPr>
        <p:spPr>
          <a:xfrm>
            <a:off x="6228184" y="404664"/>
            <a:ext cx="2880320" cy="5262979"/>
          </a:xfrm>
          <a:prstGeom prst="rect">
            <a:avLst/>
          </a:prstGeom>
          <a:noFill/>
        </p:spPr>
        <p:txBody>
          <a:bodyPr wrap="square" rtlCol="0">
            <a:spAutoFit/>
          </a:bodyPr>
          <a:lstStyle/>
          <a:p>
            <a:r>
              <a:rPr lang="en-US" sz="1400" dirty="0" smtClean="0"/>
              <a:t>Common back-end approach for SP/DP</a:t>
            </a:r>
          </a:p>
          <a:p>
            <a:endParaRPr lang="en-US" sz="1400" dirty="0" smtClean="0"/>
          </a:p>
          <a:p>
            <a:pPr marL="285750" indent="-285750">
              <a:buFont typeface="Arial" panose="020B0604020202020204" pitchFamily="34" charset="0"/>
              <a:buChar char="•"/>
            </a:pPr>
            <a:r>
              <a:rPr lang="en-US" sz="1400" dirty="0" smtClean="0"/>
              <a:t>DAQ: receives data from 245 10 </a:t>
            </a:r>
            <a:r>
              <a:rPr lang="en-US" sz="1400" dirty="0" err="1" smtClean="0"/>
              <a:t>Gbit</a:t>
            </a:r>
            <a:r>
              <a:rPr lang="en-US" sz="1400" dirty="0" smtClean="0"/>
              <a:t>/s </a:t>
            </a:r>
            <a:r>
              <a:rPr lang="en-US" sz="1400" dirty="0" err="1" smtClean="0"/>
              <a:t>ethernet</a:t>
            </a:r>
            <a:r>
              <a:rPr lang="en-US" sz="1400" dirty="0" smtClean="0"/>
              <a:t> optical links from </a:t>
            </a:r>
            <a:r>
              <a:rPr lang="en-US" sz="1400" dirty="0" err="1" smtClean="0"/>
              <a:t>uTCA</a:t>
            </a:r>
            <a:r>
              <a:rPr lang="en-US" sz="1400" dirty="0" smtClean="0"/>
              <a:t> crates</a:t>
            </a:r>
          </a:p>
          <a:p>
            <a:endParaRPr lang="en-US" sz="1400" dirty="0" smtClean="0"/>
          </a:p>
          <a:p>
            <a:pPr marL="285750" indent="-285750">
              <a:buFont typeface="Arial" panose="020B0604020202020204" pitchFamily="34" charset="0"/>
              <a:buChar char="•"/>
            </a:pPr>
            <a:r>
              <a:rPr lang="en-US" sz="1400" dirty="0" smtClean="0"/>
              <a:t>240 Charge Readout links: continuous data streaming at 2.5 MHz, no zero skipping, with lossless compression (factor 10) </a:t>
            </a:r>
            <a:r>
              <a:rPr lang="en-US" sz="1400" dirty="0" smtClean="0">
                <a:sym typeface="Wingdings" panose="05000000000000000000" pitchFamily="2" charset="2"/>
              </a:rPr>
              <a:t> </a:t>
            </a:r>
            <a:r>
              <a:rPr lang="en-US" sz="1400" dirty="0" smtClean="0"/>
              <a:t>link occupancy &lt;2 Mbit/s</a:t>
            </a:r>
          </a:p>
          <a:p>
            <a:pPr marL="285750" indent="-285750">
              <a:buFont typeface="Arial" panose="020B0604020202020204" pitchFamily="34" charset="0"/>
              <a:buChar char="•"/>
            </a:pPr>
            <a:r>
              <a:rPr lang="en-US" sz="1400" dirty="0" smtClean="0"/>
              <a:t>5 Light </a:t>
            </a:r>
            <a:r>
              <a:rPr lang="en-US" sz="1400" dirty="0"/>
              <a:t>R</a:t>
            </a:r>
            <a:r>
              <a:rPr lang="en-US" sz="1400" dirty="0" smtClean="0"/>
              <a:t>eadout links</a:t>
            </a:r>
          </a:p>
          <a:p>
            <a:endParaRPr lang="en-US" sz="1400" dirty="0" smtClean="0"/>
          </a:p>
          <a:p>
            <a:pPr marL="285750" indent="-285750">
              <a:buFont typeface="Arial" panose="020B0604020202020204" pitchFamily="34" charset="0"/>
              <a:buChar char="•"/>
            </a:pPr>
            <a:r>
              <a:rPr lang="en-US" sz="1400" dirty="0" smtClean="0"/>
              <a:t>Back-end defining trigger primitives, global triggers and data persistency in streams (beam, comics, </a:t>
            </a:r>
            <a:r>
              <a:rPr lang="en-US" sz="1400" dirty="0" err="1" smtClean="0"/>
              <a:t>SNb</a:t>
            </a:r>
            <a:r>
              <a:rPr lang="en-US" sz="1400" dirty="0" smtClean="0"/>
              <a:t> </a:t>
            </a:r>
            <a:r>
              <a:rPr lang="en-US" sz="1400" dirty="0" err="1" smtClean="0"/>
              <a:t>etc</a:t>
            </a:r>
            <a:r>
              <a:rPr lang="en-US" sz="1400" dirty="0" smtClean="0"/>
              <a:t> on disk). Common developments ongoing for FPGA online processing of data received from optical links. Finalization of data formats and protocols.</a:t>
            </a:r>
            <a:endParaRPr lang="en-US" sz="1400" dirty="0"/>
          </a:p>
        </p:txBody>
      </p:sp>
    </p:spTree>
    <p:extLst>
      <p:ext uri="{BB962C8B-B14F-4D97-AF65-F5344CB8AC3E}">
        <p14:creationId xmlns:p14="http://schemas.microsoft.com/office/powerpoint/2010/main" val="108680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690571" y="106872"/>
            <a:ext cx="5762858" cy="743125"/>
          </a:xfrm>
          <a:prstGeom prst="rect">
            <a:avLst/>
          </a:prstGeom>
        </p:spPr>
        <p:txBody>
          <a:bodyPr>
            <a:normAutofit/>
          </a:bodyPr>
          <a:lstStyle>
            <a:lvl1pPr defTabSz="455675">
              <a:defRPr sz="6240"/>
            </a:lvl1pPr>
          </a:lstStyle>
          <a:p>
            <a:r>
              <a:rPr sz="2800" dirty="0"/>
              <a:t>CISC-DP Scope</a:t>
            </a:r>
          </a:p>
        </p:txBody>
      </p:sp>
      <p:pic>
        <p:nvPicPr>
          <p:cNvPr id="120" name="unknown.pdf"/>
          <p:cNvPicPr>
            <a:picLocks noChangeAspect="1"/>
          </p:cNvPicPr>
          <p:nvPr/>
        </p:nvPicPr>
        <p:blipFill>
          <a:blip r:embed="rId2">
            <a:extLst/>
          </a:blip>
          <a:stretch>
            <a:fillRect/>
          </a:stretch>
        </p:blipFill>
        <p:spPr>
          <a:xfrm>
            <a:off x="4304109" y="-928688"/>
            <a:ext cx="5464969" cy="7072313"/>
          </a:xfrm>
          <a:prstGeom prst="rect">
            <a:avLst/>
          </a:prstGeom>
          <a:ln w="12700">
            <a:miter lim="400000"/>
          </a:ln>
        </p:spPr>
      </p:pic>
      <p:sp>
        <p:nvSpPr>
          <p:cNvPr id="121" name="Shape 121"/>
          <p:cNvSpPr/>
          <p:nvPr/>
        </p:nvSpPr>
        <p:spPr>
          <a:xfrm>
            <a:off x="4079541" y="2541583"/>
            <a:ext cx="868971" cy="331887"/>
          </a:xfrm>
          <a:prstGeom prst="rect">
            <a:avLst/>
          </a:prstGeom>
          <a:blipFill>
            <a:blip r:embed="rId3"/>
          </a:blipFill>
          <a:ln w="127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719" tIns="35719" rIns="35719" bIns="35719" anchor="ctr"/>
          <a:lstStyle/>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Pressure meters </a:t>
            </a:r>
          </a:p>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(gas phase)</a:t>
            </a:r>
          </a:p>
        </p:txBody>
      </p:sp>
      <p:sp>
        <p:nvSpPr>
          <p:cNvPr id="122" name="Shape 122"/>
          <p:cNvSpPr/>
          <p:nvPr/>
        </p:nvSpPr>
        <p:spPr>
          <a:xfrm>
            <a:off x="4082355" y="2141209"/>
            <a:ext cx="791906" cy="334631"/>
          </a:xfrm>
          <a:prstGeom prst="rect">
            <a:avLst/>
          </a:prstGeom>
          <a:blipFill>
            <a:blip r:embed="rId3"/>
          </a:blipFill>
          <a:ln w="127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719" tIns="35719" rIns="35719" bIns="35719" anchor="ctr"/>
          <a:lstStyle/>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Thermometers</a:t>
            </a:r>
          </a:p>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(gas phase)</a:t>
            </a:r>
          </a:p>
        </p:txBody>
      </p:sp>
      <p:sp>
        <p:nvSpPr>
          <p:cNvPr id="123" name="Shape 123"/>
          <p:cNvSpPr/>
          <p:nvPr/>
        </p:nvSpPr>
        <p:spPr>
          <a:xfrm>
            <a:off x="4389122" y="1698571"/>
            <a:ext cx="1105613" cy="1"/>
          </a:xfrm>
          <a:prstGeom prst="line">
            <a:avLst/>
          </a:prstGeom>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24" name="Shape 124"/>
          <p:cNvSpPr/>
          <p:nvPr/>
        </p:nvSpPr>
        <p:spPr>
          <a:xfrm flipV="1">
            <a:off x="4412405" y="1683361"/>
            <a:ext cx="1" cy="101856"/>
          </a:xfrm>
          <a:prstGeom prst="line">
            <a:avLst/>
          </a:prstGeom>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25" name="Shape 125"/>
          <p:cNvSpPr/>
          <p:nvPr/>
        </p:nvSpPr>
        <p:spPr>
          <a:xfrm>
            <a:off x="3951131" y="1736088"/>
            <a:ext cx="868970" cy="331887"/>
          </a:xfrm>
          <a:prstGeom prst="rect">
            <a:avLst/>
          </a:prstGeom>
          <a:blipFill>
            <a:blip r:embed="rId3"/>
          </a:blipFill>
          <a:ln w="127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719" tIns="35719" rIns="35719" bIns="35719" anchor="ctr"/>
          <a:lstStyle/>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Gaseous Argon</a:t>
            </a:r>
          </a:p>
          <a:p>
            <a:pPr algn="ctr" defTabSz="410751" hangingPunct="0">
              <a:defRPr sz="1100" b="1">
                <a:solidFill>
                  <a:srgbClr val="FFFFFF"/>
                </a:solidFill>
                <a:latin typeface="Helvetica"/>
                <a:ea typeface="Helvetica"/>
                <a:cs typeface="Helvetica"/>
                <a:sym typeface="Helvetica"/>
              </a:defRPr>
            </a:pPr>
            <a:r>
              <a:rPr sz="773" b="1" kern="0">
                <a:solidFill>
                  <a:srgbClr val="FFFFFF"/>
                </a:solidFill>
                <a:latin typeface="Helvetica"/>
                <a:cs typeface="Helvetica"/>
                <a:sym typeface="Helvetica"/>
              </a:rPr>
              <a:t>Instrumentation</a:t>
            </a:r>
          </a:p>
        </p:txBody>
      </p:sp>
      <p:sp>
        <p:nvSpPr>
          <p:cNvPr id="126" name="Shape 126"/>
          <p:cNvSpPr/>
          <p:nvPr/>
        </p:nvSpPr>
        <p:spPr>
          <a:xfrm flipV="1">
            <a:off x="4002169" y="2048921"/>
            <a:ext cx="1" cy="743125"/>
          </a:xfrm>
          <a:prstGeom prst="line">
            <a:avLst/>
          </a:prstGeom>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27" name="Shape 127"/>
          <p:cNvSpPr/>
          <p:nvPr/>
        </p:nvSpPr>
        <p:spPr>
          <a:xfrm flipH="1">
            <a:off x="3995360" y="2279001"/>
            <a:ext cx="101856" cy="1"/>
          </a:xfrm>
          <a:prstGeom prst="line">
            <a:avLst/>
          </a:prstGeom>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28" name="Shape 128"/>
          <p:cNvSpPr/>
          <p:nvPr/>
        </p:nvSpPr>
        <p:spPr>
          <a:xfrm flipH="1">
            <a:off x="4004290" y="2779063"/>
            <a:ext cx="101856" cy="1"/>
          </a:xfrm>
          <a:prstGeom prst="line">
            <a:avLst/>
          </a:prstGeom>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Helvetica Light"/>
              <a:sym typeface="Helvetica Light"/>
            </a:endParaRPr>
          </a:p>
        </p:txBody>
      </p:sp>
      <p:sp>
        <p:nvSpPr>
          <p:cNvPr id="129" name="Shape 129"/>
          <p:cNvSpPr/>
          <p:nvPr/>
        </p:nvSpPr>
        <p:spPr>
          <a:xfrm>
            <a:off x="3885385" y="1616281"/>
            <a:ext cx="1096683" cy="1384489"/>
          </a:xfrm>
          <a:prstGeom prst="roundRect">
            <a:avLst>
              <a:gd name="adj" fmla="val 15705"/>
            </a:avLst>
          </a:prstGeom>
          <a:ln w="38100">
            <a:solidFill>
              <a:schemeClr val="accent4"/>
            </a:solidFill>
            <a:custDash>
              <a:ds d="200000" sp="200000"/>
            </a:custDash>
            <a:miter lim="400000"/>
          </a:ln>
          <a:effectLst>
            <a:outerShdw blurRad="38100" dist="25400" dir="5400000" rotWithShape="0">
              <a:srgbClr val="000000">
                <a:alpha val="50000"/>
              </a:srgbClr>
            </a:outerShdw>
          </a:effectLst>
        </p:spPr>
        <p:txBody>
          <a:bodyPr lIns="35719" tIns="35719" rIns="35719" bIns="35719" anchor="ctr"/>
          <a:lstStyle/>
          <a:p>
            <a:pPr algn="ctr" defTabSz="410751" hangingPunct="0">
              <a:defRPr sz="2400">
                <a:solidFill>
                  <a:srgbClr val="FFFFFF"/>
                </a:solidFill>
              </a:defRPr>
            </a:pPr>
            <a:endParaRPr sz="1687" kern="0">
              <a:solidFill>
                <a:srgbClr val="FFFFFF"/>
              </a:solidFill>
              <a:latin typeface="Helvetica Light"/>
              <a:sym typeface="Helvetica Light"/>
            </a:endParaRPr>
          </a:p>
        </p:txBody>
      </p:sp>
      <p:sp>
        <p:nvSpPr>
          <p:cNvPr id="130" name="Shape 130"/>
          <p:cNvSpPr/>
          <p:nvPr/>
        </p:nvSpPr>
        <p:spPr>
          <a:xfrm>
            <a:off x="3865781" y="1315155"/>
            <a:ext cx="1093249"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800">
                <a:solidFill>
                  <a:schemeClr val="accent4">
                    <a:satOff val="1488"/>
                    <a:lumOff val="-7242"/>
                  </a:schemeClr>
                </a:solidFill>
                <a:latin typeface="Helvetica"/>
                <a:ea typeface="Helvetica"/>
                <a:cs typeface="Helvetica"/>
                <a:sym typeface="Helvetica"/>
              </a:defRPr>
            </a:lvl1pPr>
          </a:lstStyle>
          <a:p>
            <a:pPr algn="ctr" defTabSz="410751" hangingPunct="0"/>
            <a:r>
              <a:rPr sz="1266" kern="0">
                <a:solidFill>
                  <a:srgbClr val="DE6A10">
                    <a:satOff val="1488"/>
                    <a:lumOff val="-7242"/>
                  </a:srgbClr>
                </a:solidFill>
              </a:rPr>
              <a:t>Specific to DP</a:t>
            </a:r>
          </a:p>
        </p:txBody>
      </p:sp>
      <p:sp>
        <p:nvSpPr>
          <p:cNvPr id="131" name="Shape 131"/>
          <p:cNvSpPr>
            <a:spLocks noGrp="1"/>
          </p:cNvSpPr>
          <p:nvPr>
            <p:ph type="body" sz="quarter" idx="1"/>
          </p:nvPr>
        </p:nvSpPr>
        <p:spPr>
          <a:xfrm>
            <a:off x="250240" y="1311689"/>
            <a:ext cx="3310045" cy="1934622"/>
          </a:xfrm>
          <a:prstGeom prst="rect">
            <a:avLst/>
          </a:prstGeom>
        </p:spPr>
        <p:txBody>
          <a:bodyPr>
            <a:normAutofit fontScale="70000" lnSpcReduction="20000"/>
          </a:bodyPr>
          <a:lstStyle>
            <a:lvl1pPr marL="266700" indent="-266700" defTabSz="350520">
              <a:spcBef>
                <a:spcPts val="2500"/>
              </a:spcBef>
              <a:defRPr sz="2160">
                <a:latin typeface="Helvetica"/>
                <a:ea typeface="Helvetica"/>
                <a:cs typeface="Helvetica"/>
                <a:sym typeface="Helvetica"/>
              </a:defRPr>
            </a:lvl1pPr>
            <a:lvl2pPr marL="533400" indent="-266700" defTabSz="350520">
              <a:spcBef>
                <a:spcPts val="2500"/>
              </a:spcBef>
              <a:defRPr sz="2160"/>
            </a:lvl2pPr>
          </a:lstStyle>
          <a:p>
            <a:r>
              <a:t>The scope of CISC for DP is same as SP except for the following: </a:t>
            </a:r>
          </a:p>
          <a:p>
            <a:pPr lvl="1"/>
            <a:r>
              <a:t>Specific to DP, CISC will provide instrumentation to monitor the temperature and pressure in the gas phase located above the liquid phase. </a:t>
            </a:r>
          </a:p>
        </p:txBody>
      </p:sp>
      <p:pic>
        <p:nvPicPr>
          <p:cNvPr id="132" name="pasted-image.tiff"/>
          <p:cNvPicPr>
            <a:picLocks noChangeAspect="1"/>
          </p:cNvPicPr>
          <p:nvPr/>
        </p:nvPicPr>
        <p:blipFill>
          <a:blip r:embed="rId4">
            <a:extLst/>
          </a:blip>
          <a:stretch>
            <a:fillRect/>
          </a:stretch>
        </p:blipFill>
        <p:spPr>
          <a:xfrm>
            <a:off x="203964" y="5445220"/>
            <a:ext cx="6473644" cy="865818"/>
          </a:xfrm>
          <a:prstGeom prst="rect">
            <a:avLst/>
          </a:prstGeom>
          <a:ln w="12700">
            <a:miter lim="400000"/>
          </a:ln>
        </p:spPr>
      </p:pic>
      <p:sp>
        <p:nvSpPr>
          <p:cNvPr id="133" name="Shape 133"/>
          <p:cNvSpPr/>
          <p:nvPr/>
        </p:nvSpPr>
        <p:spPr>
          <a:xfrm>
            <a:off x="1166722" y="4293515"/>
            <a:ext cx="4286431" cy="3426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500">
                <a:latin typeface="Helvetica"/>
                <a:ea typeface="Helvetica"/>
                <a:cs typeface="Helvetica"/>
                <a:sym typeface="Helvetica"/>
              </a:defRPr>
            </a:lvl1pPr>
          </a:lstStyle>
          <a:p>
            <a:pPr algn="ctr" defTabSz="410751" hangingPunct="0"/>
            <a:r>
              <a:rPr sz="1758" kern="0">
                <a:solidFill>
                  <a:srgbClr val="000000"/>
                </a:solidFill>
              </a:rPr>
              <a:t>DP-specific Instrumentation Requirements</a:t>
            </a:r>
          </a:p>
        </p:txBody>
      </p:sp>
      <p:pic>
        <p:nvPicPr>
          <p:cNvPr id="134" name="pasted-image.tiff"/>
          <p:cNvPicPr>
            <a:picLocks noChangeAspect="1"/>
          </p:cNvPicPr>
          <p:nvPr/>
        </p:nvPicPr>
        <p:blipFill>
          <a:blip r:embed="rId5">
            <a:extLst/>
          </a:blip>
          <a:stretch>
            <a:fillRect/>
          </a:stretch>
        </p:blipFill>
        <p:spPr>
          <a:xfrm>
            <a:off x="257585" y="4725988"/>
            <a:ext cx="6366402" cy="820619"/>
          </a:xfrm>
          <a:prstGeom prst="rect">
            <a:avLst/>
          </a:prstGeom>
          <a:ln w="12700">
            <a:miter lim="400000"/>
          </a:ln>
        </p:spPr>
      </p:pic>
      <p:sp>
        <p:nvSpPr>
          <p:cNvPr id="2" name="Espace réservé du numéro de diapositive 1"/>
          <p:cNvSpPr>
            <a:spLocks noGrp="1"/>
          </p:cNvSpPr>
          <p:nvPr>
            <p:ph type="sldNum" sz="quarter" idx="2"/>
          </p:nvPr>
        </p:nvSpPr>
        <p:spPr/>
        <p:txBody>
          <a:bodyPr/>
          <a:lstStyle/>
          <a:p>
            <a:fld id="{86CB4B4D-7CA3-9044-876B-883B54F8677D}" type="slidenum">
              <a:rPr lang="fr-FR" smtClean="0"/>
              <a:t>26</a:t>
            </a:fld>
            <a:endParaRPr lang="fr-FR"/>
          </a:p>
        </p:txBody>
      </p:sp>
    </p:spTree>
    <p:extLst>
      <p:ext uri="{BB962C8B-B14F-4D97-AF65-F5344CB8AC3E}">
        <p14:creationId xmlns:p14="http://schemas.microsoft.com/office/powerpoint/2010/main" val="270501351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1035750" y="14883"/>
            <a:ext cx="7072500" cy="750141"/>
          </a:xfrm>
          <a:prstGeom prst="rect">
            <a:avLst/>
          </a:prstGeom>
        </p:spPr>
        <p:txBody>
          <a:bodyPr>
            <a:normAutofit/>
          </a:bodyPr>
          <a:lstStyle>
            <a:lvl1pPr defTabSz="455675">
              <a:defRPr sz="6240"/>
            </a:lvl1pPr>
          </a:lstStyle>
          <a:p>
            <a:r>
              <a:rPr sz="2400" dirty="0"/>
              <a:t>Plans towards the TDR</a:t>
            </a:r>
          </a:p>
        </p:txBody>
      </p:sp>
      <p:sp>
        <p:nvSpPr>
          <p:cNvPr id="137" name="Shape 137"/>
          <p:cNvSpPr>
            <a:spLocks noGrp="1"/>
          </p:cNvSpPr>
          <p:nvPr>
            <p:ph type="body" idx="1"/>
          </p:nvPr>
        </p:nvSpPr>
        <p:spPr>
          <a:xfrm>
            <a:off x="124411" y="921246"/>
            <a:ext cx="8708491" cy="5748301"/>
          </a:xfrm>
          <a:prstGeom prst="rect">
            <a:avLst/>
          </a:prstGeom>
        </p:spPr>
        <p:txBody>
          <a:bodyPr>
            <a:normAutofit fontScale="77500" lnSpcReduction="20000"/>
          </a:bodyPr>
          <a:lstStyle/>
          <a:p>
            <a:pPr marL="318779" lvl="1" indent="-159389" defTabSz="209482">
              <a:spcBef>
                <a:spcPts val="1477"/>
              </a:spcBef>
              <a:defRPr sz="1836">
                <a:latin typeface="Helvetica"/>
                <a:ea typeface="Helvetica"/>
                <a:cs typeface="Helvetica"/>
                <a:sym typeface="Helvetica"/>
              </a:defRPr>
            </a:pPr>
            <a:r>
              <a:t>The cryostat penetrations for DP cryostat are yet to be defined for instrumentation devices; based on final locations and port design, need to understand cable routing plans.</a:t>
            </a:r>
          </a:p>
          <a:p>
            <a:pPr marL="318779" lvl="1" indent="-159389" defTabSz="209482">
              <a:spcBef>
                <a:spcPts val="1477"/>
              </a:spcBef>
              <a:defRPr sz="1836">
                <a:latin typeface="Helvetica"/>
                <a:ea typeface="Helvetica"/>
                <a:cs typeface="Helvetica"/>
                <a:sym typeface="Helvetica"/>
              </a:defRPr>
            </a:pPr>
            <a:r>
              <a:t>For cryogenic instrumentation devices, </a:t>
            </a:r>
          </a:p>
          <a:p>
            <a:pPr marL="478167" lvl="2" indent="-159389" defTabSz="209482">
              <a:spcBef>
                <a:spcPts val="1477"/>
              </a:spcBef>
              <a:defRPr sz="1734"/>
            </a:pPr>
            <a:r>
              <a:t>same designs as SP are envisioned, but may require shielding (e.g. Purity Monitors, Temperature profilers) due to high fields in DP. A preliminary Comsol simulation will be needed to understand location and design of the proper Faraday cage.</a:t>
            </a:r>
          </a:p>
          <a:p>
            <a:pPr marL="478167" lvl="2" indent="-159389" defTabSz="209482">
              <a:spcBef>
                <a:spcPts val="1477"/>
              </a:spcBef>
              <a:defRPr sz="1734"/>
            </a:pPr>
            <a:r>
              <a:t>The base designs are largely tested in ProtoDUNE-SP; plan to test full designs (e.g. including shielding/support structure etc.) for DP in post-LS2 running of ProtoDUNE-DP</a:t>
            </a:r>
          </a:p>
          <a:p>
            <a:pPr marL="478167" lvl="2" indent="-159389" defTabSz="209482">
              <a:spcBef>
                <a:spcPts val="1477"/>
              </a:spcBef>
              <a:defRPr sz="1734"/>
            </a:pPr>
            <a:r>
              <a:t>Need to make a detailed plan with other consortia for support structure installation for some devices.  E.g. RTDs can be mounted on PMT or CRP support structures or one can attach them to the ground planes — need to make a decision; 3D models of those structures will be needed to understand this.</a:t>
            </a:r>
          </a:p>
          <a:p>
            <a:pPr marL="478167" lvl="2" indent="-159389" defTabSz="209482">
              <a:spcBef>
                <a:spcPts val="1477"/>
              </a:spcBef>
              <a:defRPr sz="1734"/>
            </a:pPr>
            <a:r>
              <a:t>Need more involvement and feedback from people working on cryogenic instrumentation for ProtoDUNE-DP</a:t>
            </a:r>
          </a:p>
          <a:p>
            <a:pPr marL="318779" lvl="1" indent="-159389" defTabSz="209482">
              <a:spcBef>
                <a:spcPts val="1477"/>
              </a:spcBef>
              <a:defRPr sz="1836">
                <a:latin typeface="Helvetica"/>
                <a:ea typeface="Helvetica"/>
                <a:cs typeface="Helvetica"/>
                <a:sym typeface="Helvetica"/>
              </a:defRPr>
            </a:pPr>
            <a:r>
              <a:t>DP-specific Computational Fluid Dynamics (CFD) Simulations planned (done by SDSU group)</a:t>
            </a:r>
          </a:p>
          <a:p>
            <a:pPr marL="478167" lvl="2" indent="-159389" defTabSz="209482">
              <a:spcBef>
                <a:spcPts val="1477"/>
              </a:spcBef>
              <a:defRPr sz="1734"/>
            </a:pPr>
            <a:r>
              <a:t>Model the ProtoDUNE-DP liquid and gas regions with the same precision as the FD. </a:t>
            </a:r>
          </a:p>
          <a:p>
            <a:pPr marL="478167" lvl="2" indent="-159389" defTabSz="209482">
              <a:spcBef>
                <a:spcPts val="1477"/>
              </a:spcBef>
              <a:defRPr sz="1734"/>
            </a:pPr>
            <a:r>
              <a:t>Perform a CFD study to determine the feasibility of a wier for DP; this helps to determine if it can be used to clean the LAr surface before the extraction grid is submerged in the DP module.</a:t>
            </a:r>
          </a:p>
          <a:p>
            <a:pPr marL="318779" lvl="1" indent="-159389" defTabSz="209482">
              <a:spcBef>
                <a:spcPts val="1477"/>
              </a:spcBef>
              <a:defRPr sz="1836">
                <a:latin typeface="Helvetica"/>
                <a:ea typeface="Helvetica"/>
                <a:cs typeface="Helvetica"/>
                <a:sym typeface="Helvetica"/>
              </a:defRPr>
            </a:pPr>
            <a:r>
              <a:t>Slow controls performance of the CERN system for ProtoDUNE-DP needs to be understood/evaluated along with assessing what updates/improvements will be needed for FD</a:t>
            </a:r>
          </a:p>
          <a:p>
            <a:pPr marL="318779" lvl="1" indent="-159389" defTabSz="209482">
              <a:spcBef>
                <a:spcPts val="1477"/>
              </a:spcBef>
              <a:defRPr sz="1836">
                <a:latin typeface="Helvetica"/>
                <a:ea typeface="Helvetica"/>
                <a:cs typeface="Helvetica"/>
                <a:sym typeface="Helvetica"/>
              </a:defRPr>
            </a:pPr>
            <a:r>
              <a:t>CISC-DP TDR builds largely from the SP draft — first draft due early next year, work underway</a:t>
            </a:r>
          </a:p>
        </p:txBody>
      </p:sp>
      <p:sp>
        <p:nvSpPr>
          <p:cNvPr id="2" name="Espace réservé du numéro de diapositive 1"/>
          <p:cNvSpPr>
            <a:spLocks noGrp="1"/>
          </p:cNvSpPr>
          <p:nvPr>
            <p:ph type="sldNum" sz="quarter" idx="2"/>
          </p:nvPr>
        </p:nvSpPr>
        <p:spPr/>
        <p:txBody>
          <a:bodyPr/>
          <a:lstStyle/>
          <a:p>
            <a:fld id="{86CB4B4D-7CA3-9044-876B-883B54F8677D}" type="slidenum">
              <a:rPr lang="fr-FR" smtClean="0"/>
              <a:t>27</a:t>
            </a:fld>
            <a:endParaRPr lang="fr-FR"/>
          </a:p>
        </p:txBody>
      </p:sp>
    </p:spTree>
    <p:extLst>
      <p:ext uri="{BB962C8B-B14F-4D97-AF65-F5344CB8AC3E}">
        <p14:creationId xmlns:p14="http://schemas.microsoft.com/office/powerpoint/2010/main" val="12473477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676456"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smtClean="0">
                <a:solidFill>
                  <a:prstClr val="black"/>
                </a:solidFill>
                <a:latin typeface="Calibri"/>
              </a:rPr>
              <a:t>The DP-IDR describing the dual-phase design being evolved to the TDR level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a:t>
            </a:r>
            <a:r>
              <a:rPr kumimoji="0" lang="en-US" sz="1800" b="0" i="0" u="none" strike="noStrike" kern="1200" cap="none" spc="0" normalizeH="0" noProof="0" dirty="0" smtClean="0">
                <a:ln>
                  <a:noFill/>
                </a:ln>
                <a:solidFill>
                  <a:prstClr val="black"/>
                </a:solidFill>
                <a:effectLst/>
                <a:uLnTx/>
                <a:uFillTx/>
                <a:latin typeface="Calibri"/>
                <a:ea typeface="+mn-ea"/>
                <a:cs typeface="+mn-cs"/>
              </a:rPr>
              <a:t> DP far detector design is based on the elements produced for </a:t>
            </a:r>
            <a:r>
              <a:rPr kumimoji="0" lang="en-US" sz="1800" b="0" i="0" u="none" strike="noStrike" kern="1200" cap="none" spc="0" normalizeH="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noProof="0" dirty="0" smtClean="0">
                <a:ln>
                  <a:noFill/>
                </a:ln>
                <a:solidFill>
                  <a:prstClr val="black"/>
                </a:solidFill>
                <a:effectLst/>
                <a:uLnTx/>
                <a:uFillTx/>
                <a:latin typeface="Calibri"/>
                <a:ea typeface="+mn-ea"/>
                <a:cs typeface="+mn-cs"/>
              </a:rPr>
              <a:t>-DP, some structure/electrical modifications are expected for the HV system components. Completion of simulation studies for the light readout system. Charge readout electronics already stable and compatible with common DAQ scheme. CISC specific DP aspects being finalized.</a:t>
            </a:r>
          </a:p>
          <a:p>
            <a:pPr marL="285750" indent="-285750">
              <a:buFont typeface="Wingdings" panose="05000000000000000000" pitchFamily="2" charset="2"/>
              <a:buChar char="Ø"/>
              <a:defRPr/>
            </a:pPr>
            <a:endParaRPr lang="en-US" dirty="0" smtClean="0">
              <a:solidFill>
                <a:prstClr val="black"/>
              </a:solidFill>
            </a:endParaRPr>
          </a:p>
          <a:p>
            <a:pPr marL="285750" indent="-285750">
              <a:buFont typeface="Wingdings" panose="05000000000000000000" pitchFamily="2" charset="2"/>
              <a:buChar char="Ø"/>
              <a:defRPr/>
            </a:pPr>
            <a:r>
              <a:rPr lang="en-US" dirty="0" smtClean="0">
                <a:solidFill>
                  <a:prstClr val="black"/>
                </a:solidFill>
              </a:rPr>
              <a:t>Looking </a:t>
            </a:r>
            <a:r>
              <a:rPr lang="en-US" dirty="0">
                <a:solidFill>
                  <a:prstClr val="black"/>
                </a:solidFill>
              </a:rPr>
              <a:t>forward to </a:t>
            </a:r>
            <a:r>
              <a:rPr lang="en-US" dirty="0" smtClean="0">
                <a:solidFill>
                  <a:prstClr val="black"/>
                </a:solidFill>
              </a:rPr>
              <a:t>the return of operation of </a:t>
            </a:r>
            <a:r>
              <a:rPr lang="en-US" dirty="0" err="1" smtClean="0">
                <a:solidFill>
                  <a:prstClr val="black"/>
                </a:solidFill>
              </a:rPr>
              <a:t>protoDUNE</a:t>
            </a:r>
            <a:r>
              <a:rPr lang="en-US" dirty="0" smtClean="0">
                <a:solidFill>
                  <a:prstClr val="black"/>
                </a:solidFill>
              </a:rPr>
              <a:t>-DP to be mostly included in the CRP chapter. </a:t>
            </a:r>
            <a:endParaRPr lang="en-US" dirty="0">
              <a:solidFill>
                <a:prstClr val="black"/>
              </a:solidFill>
            </a:endParaRPr>
          </a:p>
          <a:p>
            <a:pPr marR="0" lvl="0" algn="l" defTabSz="914400" rtl="0" eaLnBrk="1" fontAlgn="auto" latinLnBrk="0" hangingPunct="1">
              <a:lnSpc>
                <a:spcPct val="100000"/>
              </a:lnSpc>
              <a:spcBef>
                <a:spcPts val="0"/>
              </a:spcBef>
              <a:spcAft>
                <a:spcPts val="0"/>
              </a:spcAft>
              <a:buClrTx/>
              <a:buSzTx/>
              <a:tabLst/>
              <a:defRPr/>
            </a:pPr>
            <a:endParaRPr lang="en-US" baseline="0"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smtClean="0">
                <a:solidFill>
                  <a:prstClr val="black"/>
                </a:solidFill>
                <a:latin typeface="Calibri"/>
              </a:rPr>
              <a:t>Inclusion of costing (developed) and finalization of installation procedures </a:t>
            </a:r>
            <a:r>
              <a:rPr lang="en-US" dirty="0" smtClean="0">
                <a:solidFill>
                  <a:prstClr val="black"/>
                </a:solidFill>
                <a:latin typeface="Calibri"/>
                <a:sym typeface="Wingdings" panose="05000000000000000000" pitchFamily="2" charset="2"/>
              </a:rPr>
              <a:t> </a:t>
            </a:r>
            <a:r>
              <a:rPr lang="en-US" dirty="0" smtClean="0">
                <a:solidFill>
                  <a:prstClr val="black"/>
                </a:solidFill>
                <a:latin typeface="Calibri"/>
              </a:rPr>
              <a:t>technical coordination chapter.</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smtClean="0">
                <a:solidFill>
                  <a:prstClr val="black"/>
                </a:solidFill>
                <a:latin typeface="Calibri"/>
              </a:rPr>
              <a:t>Many thanks to all the editorial team.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solidFill>
                  <a:prstClr val="black">
                    <a:tint val="75000"/>
                  </a:prstClr>
                </a:solidFill>
              </a:rPr>
              <a:pPr/>
              <a:t>28</a:t>
            </a:fld>
            <a:endParaRPr lang="fr-BE">
              <a:solidFill>
                <a:prstClr val="black">
                  <a:tint val="75000"/>
                </a:prstClr>
              </a:solidFill>
            </a:endParaRPr>
          </a:p>
        </p:txBody>
      </p:sp>
    </p:spTree>
    <p:extLst>
      <p:ext uri="{BB962C8B-B14F-4D97-AF65-F5344CB8AC3E}">
        <p14:creationId xmlns:p14="http://schemas.microsoft.com/office/powerpoint/2010/main" val="3914249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764704"/>
            <a:ext cx="4170936" cy="4608512"/>
          </a:xfrm>
          <a:prstGeom prst="rect">
            <a:avLst/>
          </a:prstGeom>
        </p:spPr>
      </p:pic>
      <p:sp>
        <p:nvSpPr>
          <p:cNvPr id="5" name="ZoneTexte 4"/>
          <p:cNvSpPr txBox="1"/>
          <p:nvPr/>
        </p:nvSpPr>
        <p:spPr>
          <a:xfrm>
            <a:off x="4572000" y="764704"/>
            <a:ext cx="4248472"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Arial"/>
                <a:ea typeface="ＭＳ Ｐゴシック"/>
                <a:cs typeface="+mn-cs"/>
              </a:rPr>
              <a:t>Dual-phase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ＭＳ Ｐゴシック"/>
                <a:cs typeface="+mn-cs"/>
              </a:rPr>
              <a:t>L</a:t>
            </a: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rPr>
              <a:t>ong drift, high S/N: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rPr>
              <a:t>Vertical drift </a:t>
            </a: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sym typeface="Wingdings" panose="05000000000000000000" pitchFamily="2" charset="2"/>
              </a:rPr>
              <a:t> </a:t>
            </a: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rPr>
              <a:t>extraction of electrons from the liquid and multiplication with avalanches in micro-pattern detectors LEM (Large Electron Multipliers) operating in pure argon gas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rPr>
              <a:t>tunable LEM gain ~20 , two symmetric collection views, coupling to cold electronics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600" b="0" i="0" u="none" strike="noStrike" kern="1200" cap="none" spc="0" normalizeH="0" baseline="0" noProof="0" dirty="0">
              <a:ln>
                <a:noFill/>
              </a:ln>
              <a:solidFill>
                <a:srgbClr val="00206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2060"/>
                </a:solidFill>
                <a:effectLst/>
                <a:uLnTx/>
                <a:uFillTx/>
                <a:latin typeface="Arial"/>
                <a:ea typeface="ＭＳ Ｐゴシック"/>
                <a:cs typeface="+mn-cs"/>
              </a:rPr>
              <a:t>Light readout performed with an array of cryogenic photomultipliers below the cathode</a:t>
            </a:r>
            <a:endParaRPr kumimoji="0" lang="en-US" sz="1600" b="0" i="0" u="none" strike="noStrike" kern="1200" cap="none" spc="0" normalizeH="0" baseline="0" noProof="0" dirty="0">
              <a:ln>
                <a:noFill/>
              </a:ln>
              <a:solidFill>
                <a:srgbClr val="002060"/>
              </a:solidFill>
              <a:effectLst/>
              <a:uLnTx/>
              <a:uFillTx/>
              <a:latin typeface="Arial"/>
              <a:ea typeface="ＭＳ Ｐゴシック"/>
              <a:cs typeface="+mn-cs"/>
            </a:endParaRPr>
          </a:p>
        </p:txBody>
      </p:sp>
    </p:spTree>
    <p:extLst>
      <p:ext uri="{BB962C8B-B14F-4D97-AF65-F5344CB8AC3E}">
        <p14:creationId xmlns:p14="http://schemas.microsoft.com/office/powerpoint/2010/main" val="306349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7504" y="1268760"/>
            <a:ext cx="2952328" cy="2800767"/>
          </a:xfrm>
          <a:prstGeom prst="rect">
            <a:avLst/>
          </a:prstGeom>
          <a:noFill/>
        </p:spPr>
        <p:txBody>
          <a:bodyPr wrap="square" rtlCol="0">
            <a:spAutoFit/>
          </a:bodyPr>
          <a:lstStyle/>
          <a:p>
            <a:r>
              <a:rPr lang="fr-FR" dirty="0" smtClean="0">
                <a:solidFill>
                  <a:srgbClr val="00B050"/>
                </a:solidFill>
              </a:rPr>
              <a:t>TP </a:t>
            </a:r>
            <a:r>
              <a:rPr lang="fr-FR" dirty="0" err="1" smtClean="0">
                <a:solidFill>
                  <a:srgbClr val="00B050"/>
                </a:solidFill>
              </a:rPr>
              <a:t>Chapters</a:t>
            </a:r>
            <a:r>
              <a:rPr lang="fr-FR" dirty="0" smtClean="0">
                <a:solidFill>
                  <a:srgbClr val="00B050"/>
                </a:solidFill>
              </a:rPr>
              <a:t>:</a:t>
            </a:r>
          </a:p>
          <a:p>
            <a:endParaRPr lang="fr-FR" dirty="0" smtClean="0">
              <a:solidFill>
                <a:srgbClr val="002060"/>
              </a:solidFill>
            </a:endParaRPr>
          </a:p>
          <a:p>
            <a:pPr marL="342900" indent="-342900">
              <a:buAutoNum type="arabicParenR"/>
            </a:pPr>
            <a:r>
              <a:rPr lang="fr-FR" sz="1400" dirty="0" smtClean="0">
                <a:solidFill>
                  <a:srgbClr val="002060"/>
                </a:solidFill>
              </a:rPr>
              <a:t>Design motivations</a:t>
            </a:r>
          </a:p>
          <a:p>
            <a:pPr marL="342900" indent="-342900">
              <a:buAutoNum type="arabicParenR"/>
            </a:pPr>
            <a:r>
              <a:rPr lang="fr-FR" sz="1400" dirty="0" smtClean="0">
                <a:solidFill>
                  <a:srgbClr val="002060"/>
                </a:solidFill>
              </a:rPr>
              <a:t>Charge </a:t>
            </a:r>
            <a:r>
              <a:rPr lang="fr-FR" sz="1400" dirty="0" err="1">
                <a:solidFill>
                  <a:srgbClr val="002060"/>
                </a:solidFill>
              </a:rPr>
              <a:t>R</a:t>
            </a:r>
            <a:r>
              <a:rPr lang="fr-FR" sz="1400" dirty="0" err="1" smtClean="0">
                <a:solidFill>
                  <a:srgbClr val="002060"/>
                </a:solidFill>
              </a:rPr>
              <a:t>eadout</a:t>
            </a:r>
            <a:r>
              <a:rPr lang="fr-FR" sz="1400" dirty="0" smtClean="0">
                <a:solidFill>
                  <a:srgbClr val="002060"/>
                </a:solidFill>
              </a:rPr>
              <a:t> Planes</a:t>
            </a:r>
          </a:p>
          <a:p>
            <a:pPr marL="342900" indent="-342900">
              <a:buAutoNum type="arabicParenR"/>
            </a:pPr>
            <a:r>
              <a:rPr lang="fr-FR" sz="1400" dirty="0" smtClean="0">
                <a:solidFill>
                  <a:srgbClr val="002060"/>
                </a:solidFill>
              </a:rPr>
              <a:t>TPC Electronics</a:t>
            </a:r>
          </a:p>
          <a:p>
            <a:pPr marL="342900" indent="-342900">
              <a:buAutoNum type="arabicParenR"/>
            </a:pPr>
            <a:r>
              <a:rPr lang="fr-FR" sz="1400" dirty="0" smtClean="0">
                <a:solidFill>
                  <a:srgbClr val="002060"/>
                </a:solidFill>
              </a:rPr>
              <a:t>HV system</a:t>
            </a:r>
          </a:p>
          <a:p>
            <a:pPr marL="342900" indent="-342900">
              <a:buAutoNum type="arabicParenR"/>
            </a:pPr>
            <a:r>
              <a:rPr lang="fr-FR" sz="1400" dirty="0" smtClean="0">
                <a:solidFill>
                  <a:srgbClr val="002060"/>
                </a:solidFill>
              </a:rPr>
              <a:t>Photon </a:t>
            </a:r>
            <a:r>
              <a:rPr lang="fr-FR" sz="1400" dirty="0" err="1" smtClean="0">
                <a:solidFill>
                  <a:srgbClr val="002060"/>
                </a:solidFill>
              </a:rPr>
              <a:t>Detection</a:t>
            </a:r>
            <a:r>
              <a:rPr lang="fr-FR" sz="1400" dirty="0" smtClean="0">
                <a:solidFill>
                  <a:srgbClr val="002060"/>
                </a:solidFill>
              </a:rPr>
              <a:t> System</a:t>
            </a:r>
          </a:p>
          <a:p>
            <a:pPr marL="342900" indent="-342900">
              <a:buAutoNum type="arabicParenR"/>
            </a:pPr>
            <a:r>
              <a:rPr lang="fr-FR" sz="1400" dirty="0" smtClean="0">
                <a:solidFill>
                  <a:srgbClr val="002060"/>
                </a:solidFill>
              </a:rPr>
              <a:t>Data </a:t>
            </a:r>
            <a:r>
              <a:rPr lang="fr-FR" sz="1400" dirty="0" err="1" smtClean="0">
                <a:solidFill>
                  <a:srgbClr val="002060"/>
                </a:solidFill>
              </a:rPr>
              <a:t>Acquistion</a:t>
            </a:r>
            <a:r>
              <a:rPr lang="fr-FR" sz="1400" dirty="0" smtClean="0">
                <a:solidFill>
                  <a:srgbClr val="002060"/>
                </a:solidFill>
              </a:rPr>
              <a:t> System</a:t>
            </a:r>
          </a:p>
          <a:p>
            <a:pPr marL="342900" indent="-342900">
              <a:buAutoNum type="arabicParenR"/>
            </a:pPr>
            <a:r>
              <a:rPr lang="fr-FR" sz="1400" dirty="0" smtClean="0">
                <a:solidFill>
                  <a:srgbClr val="002060"/>
                </a:solidFill>
              </a:rPr>
              <a:t>Slow </a:t>
            </a:r>
            <a:r>
              <a:rPr lang="fr-FR" sz="1400" dirty="0" err="1" smtClean="0">
                <a:solidFill>
                  <a:srgbClr val="002060"/>
                </a:solidFill>
              </a:rPr>
              <a:t>Controls</a:t>
            </a:r>
            <a:r>
              <a:rPr lang="fr-FR" sz="1400" dirty="0" smtClean="0">
                <a:solidFill>
                  <a:srgbClr val="002060"/>
                </a:solidFill>
              </a:rPr>
              <a:t> and </a:t>
            </a:r>
            <a:r>
              <a:rPr lang="fr-FR" sz="1400" dirty="0" err="1" smtClean="0">
                <a:solidFill>
                  <a:srgbClr val="002060"/>
                </a:solidFill>
              </a:rPr>
              <a:t>Cryogenic</a:t>
            </a:r>
            <a:r>
              <a:rPr lang="fr-FR" sz="1400" dirty="0" smtClean="0">
                <a:solidFill>
                  <a:srgbClr val="002060"/>
                </a:solidFill>
              </a:rPr>
              <a:t> Instrumentation</a:t>
            </a:r>
          </a:p>
          <a:p>
            <a:pPr marL="342900" indent="-342900">
              <a:buAutoNum type="arabicParenR"/>
            </a:pPr>
            <a:r>
              <a:rPr lang="fr-FR" sz="1400" dirty="0" err="1" smtClean="0">
                <a:solidFill>
                  <a:srgbClr val="002060"/>
                </a:solidFill>
              </a:rPr>
              <a:t>Technical</a:t>
            </a:r>
            <a:r>
              <a:rPr lang="fr-FR" sz="1400" dirty="0" smtClean="0">
                <a:solidFill>
                  <a:srgbClr val="002060"/>
                </a:solidFill>
              </a:rPr>
              <a:t> Coordination</a:t>
            </a:r>
          </a:p>
          <a:p>
            <a:endParaRPr lang="fr-FR" sz="1400" dirty="0">
              <a:solidFill>
                <a:srgbClr val="002060"/>
              </a:solidFill>
            </a:endParaRPr>
          </a:p>
        </p:txBody>
      </p:sp>
      <p:sp>
        <p:nvSpPr>
          <p:cNvPr id="6" name="ZoneTexte 5"/>
          <p:cNvSpPr txBox="1"/>
          <p:nvPr/>
        </p:nvSpPr>
        <p:spPr>
          <a:xfrm>
            <a:off x="3923928" y="620688"/>
            <a:ext cx="5112568" cy="4462760"/>
          </a:xfrm>
          <a:prstGeom prst="rect">
            <a:avLst/>
          </a:prstGeom>
          <a:noFill/>
        </p:spPr>
        <p:txBody>
          <a:bodyPr wrap="square" rtlCol="0">
            <a:spAutoFit/>
          </a:bodyPr>
          <a:lstStyle/>
          <a:p>
            <a:r>
              <a:rPr lang="fr-FR" dirty="0" smtClean="0">
                <a:solidFill>
                  <a:srgbClr val="00B050"/>
                </a:solidFill>
              </a:rPr>
              <a:t>Consortia:</a:t>
            </a:r>
          </a:p>
          <a:p>
            <a:endParaRPr lang="fr-FR" sz="1400" dirty="0">
              <a:solidFill>
                <a:srgbClr val="002060"/>
              </a:solidFill>
            </a:endParaRPr>
          </a:p>
          <a:p>
            <a:pPr marL="285750" indent="-285750">
              <a:buFont typeface="Arial" panose="020B0604020202020204" pitchFamily="34" charset="0"/>
              <a:buChar char="•"/>
            </a:pPr>
            <a:r>
              <a:rPr lang="fr-FR" sz="1400" dirty="0" smtClean="0">
                <a:solidFill>
                  <a:srgbClr val="002060"/>
                </a:solidFill>
              </a:rPr>
              <a:t>CRP consortium (DP):</a:t>
            </a:r>
          </a:p>
          <a:p>
            <a:r>
              <a:rPr lang="fr-FR" sz="1400" dirty="0" err="1" smtClean="0">
                <a:solidFill>
                  <a:srgbClr val="002060"/>
                </a:solidFill>
              </a:rPr>
              <a:t>LEMs</a:t>
            </a:r>
            <a:r>
              <a:rPr lang="fr-FR" sz="1400" dirty="0" smtClean="0">
                <a:solidFill>
                  <a:srgbClr val="002060"/>
                </a:solidFill>
              </a:rPr>
              <a:t>, CRP, CRP suspension system</a:t>
            </a:r>
          </a:p>
          <a:p>
            <a:endParaRPr lang="fr-FR" sz="1400" dirty="0" smtClean="0">
              <a:solidFill>
                <a:srgbClr val="002060"/>
              </a:solidFill>
            </a:endParaRPr>
          </a:p>
          <a:p>
            <a:pPr marL="285750" indent="-285750">
              <a:buFont typeface="Arial" panose="020B0604020202020204" pitchFamily="34" charset="0"/>
              <a:buChar char="•"/>
            </a:pPr>
            <a:r>
              <a:rPr lang="fr-FR" sz="1400" dirty="0" smtClean="0">
                <a:solidFill>
                  <a:srgbClr val="002060"/>
                </a:solidFill>
              </a:rPr>
              <a:t>TPC Electronics (DP):</a:t>
            </a:r>
          </a:p>
          <a:p>
            <a:r>
              <a:rPr lang="fr-FR" sz="1400" dirty="0" smtClean="0">
                <a:solidFill>
                  <a:srgbClr val="002060"/>
                </a:solidFill>
              </a:rPr>
              <a:t>Cold  charge </a:t>
            </a:r>
            <a:r>
              <a:rPr lang="fr-FR" sz="1400" dirty="0" err="1" smtClean="0">
                <a:solidFill>
                  <a:srgbClr val="002060"/>
                </a:solidFill>
              </a:rPr>
              <a:t>readout</a:t>
            </a:r>
            <a:r>
              <a:rPr lang="fr-FR" sz="1400" dirty="0" smtClean="0">
                <a:solidFill>
                  <a:srgbClr val="002060"/>
                </a:solidFill>
              </a:rPr>
              <a:t> </a:t>
            </a:r>
            <a:r>
              <a:rPr lang="fr-FR" sz="1400" dirty="0" err="1" smtClean="0">
                <a:solidFill>
                  <a:srgbClr val="002060"/>
                </a:solidFill>
              </a:rPr>
              <a:t>electronics</a:t>
            </a:r>
            <a:r>
              <a:rPr lang="fr-FR" sz="1400" dirty="0" smtClean="0">
                <a:solidFill>
                  <a:srgbClr val="002060"/>
                </a:solidFill>
              </a:rPr>
              <a:t>,  signal </a:t>
            </a:r>
            <a:r>
              <a:rPr lang="fr-FR" sz="1400" dirty="0" err="1" smtClean="0">
                <a:solidFill>
                  <a:srgbClr val="002060"/>
                </a:solidFill>
              </a:rPr>
              <a:t>chimneys</a:t>
            </a:r>
            <a:r>
              <a:rPr lang="fr-FR" sz="1400" dirty="0" smtClean="0">
                <a:solidFill>
                  <a:srgbClr val="002060"/>
                </a:solidFill>
              </a:rPr>
              <a:t>, digital </a:t>
            </a:r>
            <a:r>
              <a:rPr lang="fr-FR" sz="1400" dirty="0" err="1" smtClean="0">
                <a:solidFill>
                  <a:srgbClr val="002060"/>
                </a:solidFill>
              </a:rPr>
              <a:t>electronics</a:t>
            </a:r>
            <a:r>
              <a:rPr lang="fr-FR" sz="1400" dirty="0" smtClean="0">
                <a:solidFill>
                  <a:srgbClr val="002060"/>
                </a:solidFill>
              </a:rPr>
              <a:t> for  charge and light </a:t>
            </a:r>
            <a:r>
              <a:rPr lang="fr-FR" sz="1400" dirty="0" err="1" smtClean="0">
                <a:solidFill>
                  <a:srgbClr val="002060"/>
                </a:solidFill>
              </a:rPr>
              <a:t>readout</a:t>
            </a:r>
            <a:endParaRPr lang="fr-FR" sz="1400" dirty="0" smtClean="0">
              <a:solidFill>
                <a:srgbClr val="002060"/>
              </a:solidFill>
            </a:endParaRPr>
          </a:p>
          <a:p>
            <a:endParaRPr lang="fr-FR" sz="1400" dirty="0" smtClean="0">
              <a:solidFill>
                <a:srgbClr val="002060"/>
              </a:solidFill>
            </a:endParaRPr>
          </a:p>
          <a:p>
            <a:pPr marL="285750" indent="-285750">
              <a:buFont typeface="Arial" panose="020B0604020202020204" pitchFamily="34" charset="0"/>
              <a:buChar char="•"/>
            </a:pPr>
            <a:r>
              <a:rPr lang="fr-FR" sz="1400" dirty="0" smtClean="0">
                <a:solidFill>
                  <a:srgbClr val="002060"/>
                </a:solidFill>
              </a:rPr>
              <a:t>HV system (Joint):</a:t>
            </a:r>
          </a:p>
          <a:p>
            <a:r>
              <a:rPr lang="fr-FR" sz="1400" dirty="0" smtClean="0">
                <a:solidFill>
                  <a:srgbClr val="002060"/>
                </a:solidFill>
              </a:rPr>
              <a:t>Field cage, cathode, VHV power </a:t>
            </a:r>
            <a:r>
              <a:rPr lang="fr-FR" sz="1400" dirty="0" err="1" smtClean="0">
                <a:solidFill>
                  <a:srgbClr val="002060"/>
                </a:solidFill>
              </a:rPr>
              <a:t>supply</a:t>
            </a:r>
            <a:r>
              <a:rPr lang="fr-FR" sz="1400" dirty="0" smtClean="0">
                <a:solidFill>
                  <a:srgbClr val="002060"/>
                </a:solidFill>
              </a:rPr>
              <a:t> and </a:t>
            </a:r>
            <a:r>
              <a:rPr lang="fr-FR" sz="1400" dirty="0" err="1" smtClean="0">
                <a:solidFill>
                  <a:srgbClr val="002060"/>
                </a:solidFill>
              </a:rPr>
              <a:t>feedthrough</a:t>
            </a:r>
            <a:endParaRPr lang="fr-FR" sz="1400" dirty="0" smtClean="0">
              <a:solidFill>
                <a:srgbClr val="002060"/>
              </a:solidFill>
            </a:endParaRPr>
          </a:p>
          <a:p>
            <a:endParaRPr lang="fr-FR" sz="1400" dirty="0" smtClean="0">
              <a:solidFill>
                <a:srgbClr val="002060"/>
              </a:solidFill>
            </a:endParaRPr>
          </a:p>
          <a:p>
            <a:pPr marL="285750" indent="-285750">
              <a:buFont typeface="Arial" panose="020B0604020202020204" pitchFamily="34" charset="0"/>
              <a:buChar char="•"/>
            </a:pPr>
            <a:r>
              <a:rPr lang="fr-FR" sz="1400" dirty="0" smtClean="0">
                <a:solidFill>
                  <a:srgbClr val="002060"/>
                </a:solidFill>
              </a:rPr>
              <a:t>Photon </a:t>
            </a:r>
            <a:r>
              <a:rPr lang="fr-FR" sz="1400" dirty="0" err="1" smtClean="0">
                <a:solidFill>
                  <a:srgbClr val="002060"/>
                </a:solidFill>
              </a:rPr>
              <a:t>Detection</a:t>
            </a:r>
            <a:r>
              <a:rPr lang="fr-FR" sz="1400" dirty="0" smtClean="0">
                <a:solidFill>
                  <a:srgbClr val="002060"/>
                </a:solidFill>
              </a:rPr>
              <a:t> System (DP):</a:t>
            </a:r>
          </a:p>
          <a:p>
            <a:r>
              <a:rPr lang="fr-FR" sz="1400" dirty="0" err="1" smtClean="0">
                <a:solidFill>
                  <a:srgbClr val="002060"/>
                </a:solidFill>
              </a:rPr>
              <a:t>Photomultipliers</a:t>
            </a:r>
            <a:r>
              <a:rPr lang="fr-FR" sz="1400" dirty="0" smtClean="0">
                <a:solidFill>
                  <a:srgbClr val="002060"/>
                </a:solidFill>
              </a:rPr>
              <a:t> system, light calibration system</a:t>
            </a:r>
          </a:p>
          <a:p>
            <a:endParaRPr lang="fr-FR" sz="1400" dirty="0" smtClean="0">
              <a:solidFill>
                <a:srgbClr val="002060"/>
              </a:solidFill>
            </a:endParaRPr>
          </a:p>
          <a:p>
            <a:pPr marL="285750" indent="-285750">
              <a:buFont typeface="Arial" panose="020B0604020202020204" pitchFamily="34" charset="0"/>
              <a:buChar char="•"/>
            </a:pPr>
            <a:r>
              <a:rPr lang="fr-FR" sz="1400" dirty="0" smtClean="0">
                <a:solidFill>
                  <a:srgbClr val="002060"/>
                </a:solidFill>
              </a:rPr>
              <a:t>Data </a:t>
            </a:r>
            <a:r>
              <a:rPr lang="fr-FR" sz="1400" dirty="0" err="1" smtClean="0">
                <a:solidFill>
                  <a:srgbClr val="002060"/>
                </a:solidFill>
              </a:rPr>
              <a:t>Acquistion</a:t>
            </a:r>
            <a:r>
              <a:rPr lang="fr-FR" sz="1400" dirty="0" smtClean="0">
                <a:solidFill>
                  <a:srgbClr val="002060"/>
                </a:solidFill>
              </a:rPr>
              <a:t> System (Joint):</a:t>
            </a:r>
          </a:p>
          <a:p>
            <a:r>
              <a:rPr lang="fr-FR" sz="1400" dirty="0" smtClean="0">
                <a:solidFill>
                  <a:srgbClr val="002060"/>
                </a:solidFill>
              </a:rPr>
              <a:t>DAQ back-end for trigger and </a:t>
            </a:r>
            <a:r>
              <a:rPr lang="fr-FR" sz="1400" dirty="0" err="1" smtClean="0">
                <a:solidFill>
                  <a:srgbClr val="002060"/>
                </a:solidFill>
              </a:rPr>
              <a:t>storage</a:t>
            </a:r>
            <a:endParaRPr lang="fr-FR" sz="1400" dirty="0" smtClean="0">
              <a:solidFill>
                <a:srgbClr val="002060"/>
              </a:solidFill>
            </a:endParaRPr>
          </a:p>
          <a:p>
            <a:endParaRPr lang="fr-FR" sz="1400" dirty="0" smtClean="0">
              <a:solidFill>
                <a:srgbClr val="002060"/>
              </a:solidFill>
            </a:endParaRPr>
          </a:p>
          <a:p>
            <a:pPr marL="285750" indent="-285750">
              <a:buFont typeface="Arial" panose="020B0604020202020204" pitchFamily="34" charset="0"/>
              <a:buChar char="•"/>
            </a:pPr>
            <a:r>
              <a:rPr lang="fr-FR" sz="1400" dirty="0" smtClean="0">
                <a:solidFill>
                  <a:srgbClr val="002060"/>
                </a:solidFill>
              </a:rPr>
              <a:t>Slow </a:t>
            </a:r>
            <a:r>
              <a:rPr lang="fr-FR" sz="1400" dirty="0" err="1" smtClean="0">
                <a:solidFill>
                  <a:srgbClr val="002060"/>
                </a:solidFill>
              </a:rPr>
              <a:t>Controls</a:t>
            </a:r>
            <a:r>
              <a:rPr lang="fr-FR" sz="1400" dirty="0" smtClean="0">
                <a:solidFill>
                  <a:srgbClr val="002060"/>
                </a:solidFill>
              </a:rPr>
              <a:t> and </a:t>
            </a:r>
            <a:r>
              <a:rPr lang="fr-FR" sz="1400" dirty="0" err="1" smtClean="0">
                <a:solidFill>
                  <a:srgbClr val="002060"/>
                </a:solidFill>
              </a:rPr>
              <a:t>Cryogenic</a:t>
            </a:r>
            <a:r>
              <a:rPr lang="fr-FR" sz="1400" dirty="0" smtClean="0">
                <a:solidFill>
                  <a:srgbClr val="002060"/>
                </a:solidFill>
              </a:rPr>
              <a:t> Instrumentation (Joint):</a:t>
            </a:r>
          </a:p>
          <a:p>
            <a:r>
              <a:rPr lang="fr-FR" sz="1400" dirty="0" smtClean="0">
                <a:solidFill>
                  <a:srgbClr val="002060"/>
                </a:solidFill>
              </a:rPr>
              <a:t>Slow control system for </a:t>
            </a:r>
            <a:r>
              <a:rPr lang="fr-FR" sz="1400" dirty="0" err="1" smtClean="0">
                <a:solidFill>
                  <a:srgbClr val="002060"/>
                </a:solidFill>
              </a:rPr>
              <a:t>LAr</a:t>
            </a:r>
            <a:r>
              <a:rPr lang="fr-FR" sz="1400" dirty="0" smtClean="0">
                <a:solidFill>
                  <a:srgbClr val="002060"/>
                </a:solidFill>
              </a:rPr>
              <a:t>, </a:t>
            </a:r>
            <a:r>
              <a:rPr lang="fr-FR" sz="1400" dirty="0" err="1" smtClean="0">
                <a:solidFill>
                  <a:srgbClr val="002060"/>
                </a:solidFill>
              </a:rPr>
              <a:t>GAr</a:t>
            </a:r>
            <a:r>
              <a:rPr lang="fr-FR" sz="1400" dirty="0" smtClean="0">
                <a:solidFill>
                  <a:srgbClr val="002060"/>
                </a:solidFill>
              </a:rPr>
              <a:t>, CRP </a:t>
            </a:r>
            <a:r>
              <a:rPr lang="fr-FR" sz="1400" dirty="0" err="1" smtClean="0">
                <a:solidFill>
                  <a:srgbClr val="002060"/>
                </a:solidFill>
              </a:rPr>
              <a:t>specific</a:t>
            </a:r>
            <a:r>
              <a:rPr lang="fr-FR" sz="1400" dirty="0" smtClean="0">
                <a:solidFill>
                  <a:srgbClr val="002060"/>
                </a:solidFill>
              </a:rPr>
              <a:t> SC + </a:t>
            </a:r>
            <a:r>
              <a:rPr lang="fr-FR" sz="1400" dirty="0" err="1" smtClean="0">
                <a:solidFill>
                  <a:srgbClr val="002060"/>
                </a:solidFill>
              </a:rPr>
              <a:t>others</a:t>
            </a:r>
            <a:endParaRPr lang="fr-FR" sz="1400" dirty="0">
              <a:solidFill>
                <a:srgbClr val="002060"/>
              </a:solidFill>
            </a:endParaRPr>
          </a:p>
        </p:txBody>
      </p:sp>
      <p:sp>
        <p:nvSpPr>
          <p:cNvPr id="7" name="Flèche droite 6"/>
          <p:cNvSpPr/>
          <p:nvPr/>
        </p:nvSpPr>
        <p:spPr>
          <a:xfrm>
            <a:off x="3203848" y="2420888"/>
            <a:ext cx="576064" cy="1008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277809" y="5301208"/>
            <a:ext cx="8470655" cy="338554"/>
          </a:xfrm>
          <a:prstGeom prst="rect">
            <a:avLst/>
          </a:prstGeom>
          <a:noFill/>
        </p:spPr>
        <p:txBody>
          <a:bodyPr wrap="square" rtlCol="0">
            <a:spAutoFit/>
          </a:bodyPr>
          <a:lstStyle/>
          <a:p>
            <a:r>
              <a:rPr lang="fr-FR" sz="1600" dirty="0" smtClean="0"/>
              <a:t>Consortia </a:t>
            </a:r>
            <a:r>
              <a:rPr lang="fr-FR" sz="1600" dirty="0" err="1" smtClean="0"/>
              <a:t>organization</a:t>
            </a:r>
            <a:r>
              <a:rPr lang="fr-FR" sz="1600" dirty="0" smtClean="0"/>
              <a:t> and scopes </a:t>
            </a:r>
            <a:r>
              <a:rPr lang="fr-FR" sz="1600" dirty="0" err="1" smtClean="0"/>
              <a:t>take</a:t>
            </a:r>
            <a:r>
              <a:rPr lang="fr-FR" sz="1600" dirty="0" smtClean="0"/>
              <a:t> </a:t>
            </a:r>
            <a:r>
              <a:rPr lang="fr-FR" sz="1600" dirty="0" err="1" smtClean="0"/>
              <a:t>into</a:t>
            </a:r>
            <a:r>
              <a:rPr lang="fr-FR" sz="1600" dirty="0" smtClean="0"/>
              <a:t> </a:t>
            </a:r>
            <a:r>
              <a:rPr lang="fr-FR" sz="1600" dirty="0" err="1" smtClean="0"/>
              <a:t>account</a:t>
            </a:r>
            <a:r>
              <a:rPr lang="fr-FR" sz="1600" dirty="0" smtClean="0"/>
              <a:t> </a:t>
            </a:r>
            <a:r>
              <a:rPr lang="fr-FR" sz="1600" dirty="0" err="1" smtClean="0"/>
              <a:t>some</a:t>
            </a:r>
            <a:r>
              <a:rPr lang="fr-FR" sz="1600" dirty="0" smtClean="0"/>
              <a:t> </a:t>
            </a:r>
            <a:r>
              <a:rPr lang="fr-FR" sz="1600" dirty="0" err="1" smtClean="0"/>
              <a:t>specific</a:t>
            </a:r>
            <a:r>
              <a:rPr lang="fr-FR" sz="1600" dirty="0" smtClean="0"/>
              <a:t> aspects of DP design </a:t>
            </a:r>
            <a:endParaRPr lang="fr-FR" sz="1600" dirty="0"/>
          </a:p>
        </p:txBody>
      </p:sp>
    </p:spTree>
    <p:extLst>
      <p:ext uri="{BB962C8B-B14F-4D97-AF65-F5344CB8AC3E}">
        <p14:creationId xmlns:p14="http://schemas.microsoft.com/office/powerpoint/2010/main" val="3136885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52128" y="548680"/>
            <a:ext cx="2483604" cy="1856722"/>
          </a:xfrm>
          <a:prstGeom prst="rect">
            <a:avLst/>
          </a:prstGeom>
        </p:spPr>
      </p:pic>
      <p:pic>
        <p:nvPicPr>
          <p:cNvPr id="6" name="Image 5"/>
          <p:cNvPicPr>
            <a:picLocks noChangeAspect="1"/>
          </p:cNvPicPr>
          <p:nvPr/>
        </p:nvPicPr>
        <p:blipFill>
          <a:blip r:embed="rId3"/>
          <a:stretch>
            <a:fillRect/>
          </a:stretch>
        </p:blipFill>
        <p:spPr>
          <a:xfrm>
            <a:off x="220485" y="2603381"/>
            <a:ext cx="2553049" cy="1900783"/>
          </a:xfrm>
          <a:prstGeom prst="rect">
            <a:avLst/>
          </a:prstGeom>
        </p:spPr>
      </p:pic>
      <p:pic>
        <p:nvPicPr>
          <p:cNvPr id="7" name="Image 6"/>
          <p:cNvPicPr>
            <a:picLocks noChangeAspect="1"/>
          </p:cNvPicPr>
          <p:nvPr/>
        </p:nvPicPr>
        <p:blipFill>
          <a:blip r:embed="rId4"/>
          <a:stretch>
            <a:fillRect/>
          </a:stretch>
        </p:blipFill>
        <p:spPr>
          <a:xfrm>
            <a:off x="4499992" y="572655"/>
            <a:ext cx="4449571" cy="1855465"/>
          </a:xfrm>
          <a:prstGeom prst="rect">
            <a:avLst/>
          </a:prstGeom>
        </p:spPr>
      </p:pic>
      <p:pic>
        <p:nvPicPr>
          <p:cNvPr id="8" name="Image 7"/>
          <p:cNvPicPr>
            <a:picLocks noChangeAspect="1"/>
          </p:cNvPicPr>
          <p:nvPr/>
        </p:nvPicPr>
        <p:blipFill>
          <a:blip r:embed="rId5"/>
          <a:stretch>
            <a:fillRect/>
          </a:stretch>
        </p:blipFill>
        <p:spPr>
          <a:xfrm>
            <a:off x="4489543" y="2399536"/>
            <a:ext cx="4470467" cy="1154236"/>
          </a:xfrm>
          <a:prstGeom prst="rect">
            <a:avLst/>
          </a:prstGeom>
        </p:spPr>
      </p:pic>
      <p:sp>
        <p:nvSpPr>
          <p:cNvPr id="9" name="ZoneTexte 8"/>
          <p:cNvSpPr txBox="1"/>
          <p:nvPr/>
        </p:nvSpPr>
        <p:spPr>
          <a:xfrm>
            <a:off x="2915816" y="790993"/>
            <a:ext cx="1728192" cy="830997"/>
          </a:xfrm>
          <a:prstGeom prst="rect">
            <a:avLst/>
          </a:prstGeom>
          <a:noFill/>
        </p:spPr>
        <p:txBody>
          <a:bodyPr wrap="square" rtlCol="0">
            <a:spAutoFit/>
          </a:bodyPr>
          <a:lstStyle/>
          <a:p>
            <a:r>
              <a:rPr lang="fr-FR" sz="1600" dirty="0" smtClean="0">
                <a:solidFill>
                  <a:srgbClr val="000000"/>
                </a:solidFill>
              </a:rPr>
              <a:t>LEM design</a:t>
            </a:r>
          </a:p>
          <a:p>
            <a:r>
              <a:rPr lang="fr-FR" sz="1600" dirty="0" smtClean="0">
                <a:solidFill>
                  <a:srgbClr val="000000"/>
                </a:solidFill>
              </a:rPr>
              <a:t>CFR-035 for NP02</a:t>
            </a:r>
            <a:endParaRPr lang="fr-FR" sz="1600" dirty="0">
              <a:solidFill>
                <a:srgbClr val="000000"/>
              </a:solidFill>
            </a:endParaRPr>
          </a:p>
        </p:txBody>
      </p:sp>
      <p:sp>
        <p:nvSpPr>
          <p:cNvPr id="10" name="ZoneTexte 9"/>
          <p:cNvSpPr txBox="1"/>
          <p:nvPr/>
        </p:nvSpPr>
        <p:spPr>
          <a:xfrm>
            <a:off x="2843808" y="2577678"/>
            <a:ext cx="1728192" cy="338554"/>
          </a:xfrm>
          <a:prstGeom prst="rect">
            <a:avLst/>
          </a:prstGeom>
          <a:noFill/>
        </p:spPr>
        <p:txBody>
          <a:bodyPr wrap="square" rtlCol="0">
            <a:spAutoFit/>
          </a:bodyPr>
          <a:lstStyle/>
          <a:p>
            <a:r>
              <a:rPr lang="fr-FR" sz="1600" dirty="0" smtClean="0">
                <a:solidFill>
                  <a:srgbClr val="000000"/>
                </a:solidFill>
              </a:rPr>
              <a:t>Anodes</a:t>
            </a:r>
          </a:p>
        </p:txBody>
      </p:sp>
      <p:sp>
        <p:nvSpPr>
          <p:cNvPr id="11" name="ZoneTexte 10"/>
          <p:cNvSpPr txBox="1"/>
          <p:nvPr/>
        </p:nvSpPr>
        <p:spPr>
          <a:xfrm>
            <a:off x="4644008" y="4254670"/>
            <a:ext cx="4240088" cy="1077218"/>
          </a:xfrm>
          <a:prstGeom prst="rect">
            <a:avLst/>
          </a:prstGeom>
          <a:noFill/>
        </p:spPr>
        <p:txBody>
          <a:bodyPr wrap="square" rtlCol="0">
            <a:spAutoFit/>
          </a:bodyPr>
          <a:lstStyle/>
          <a:p>
            <a:r>
              <a:rPr lang="fr-FR" sz="1600" dirty="0" smtClean="0">
                <a:solidFill>
                  <a:srgbClr val="000000"/>
                </a:solidFill>
              </a:rPr>
              <a:t>36 LEM-Anode sandwiches per CRP</a:t>
            </a:r>
          </a:p>
          <a:p>
            <a:endParaRPr lang="fr-FR" sz="1600" dirty="0" smtClean="0">
              <a:solidFill>
                <a:srgbClr val="000000"/>
              </a:solidFill>
            </a:endParaRPr>
          </a:p>
          <a:p>
            <a:r>
              <a:rPr lang="fr-FR" sz="1600" dirty="0" smtClean="0">
                <a:solidFill>
                  <a:srgbClr val="000000"/>
                </a:solidFill>
                <a:sym typeface="Wingdings" panose="05000000000000000000" pitchFamily="2" charset="2"/>
              </a:rPr>
              <a:t> </a:t>
            </a:r>
            <a:r>
              <a:rPr lang="fr-FR" sz="1600" dirty="0" smtClean="0">
                <a:solidFill>
                  <a:srgbClr val="000000"/>
                </a:solidFill>
              </a:rPr>
              <a:t>2880 LEM-Anode sandwiches per FD-DP module</a:t>
            </a:r>
          </a:p>
        </p:txBody>
      </p:sp>
      <p:pic>
        <p:nvPicPr>
          <p:cNvPr id="2" name="Image 1"/>
          <p:cNvPicPr>
            <a:picLocks noChangeAspect="1"/>
          </p:cNvPicPr>
          <p:nvPr/>
        </p:nvPicPr>
        <p:blipFill>
          <a:blip r:embed="rId6"/>
          <a:stretch>
            <a:fillRect/>
          </a:stretch>
        </p:blipFill>
        <p:spPr>
          <a:xfrm>
            <a:off x="2339752" y="3703841"/>
            <a:ext cx="2040957" cy="2003335"/>
          </a:xfrm>
          <a:prstGeom prst="rect">
            <a:avLst/>
          </a:prstGeom>
        </p:spPr>
      </p:pic>
    </p:spTree>
    <p:extLst>
      <p:ext uri="{BB962C8B-B14F-4D97-AF65-F5344CB8AC3E}">
        <p14:creationId xmlns:p14="http://schemas.microsoft.com/office/powerpoint/2010/main" val="4287417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CF4668DC-857F-487D-BFFA-8C0CA5037977}" type="slidenum">
              <a:rPr kumimoji="0" lang="en-US" sz="800" b="0" i="0" u="none" strike="noStrike" kern="1200" cap="none" spc="0" normalizeH="0" baseline="0" noProof="0" smtClean="0">
                <a:ln>
                  <a:noFill/>
                </a:ln>
                <a:solidFill>
                  <a:srgbClr val="FFFF00"/>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srgbClr val="FFFF00"/>
              </a:solidFill>
              <a:effectLst/>
              <a:uLnTx/>
              <a:uFillTx/>
              <a:latin typeface="Arial" pitchFamily="34" charset="0"/>
              <a:ea typeface="ＭＳ Ｐゴシック"/>
            </a:endParaRPr>
          </a:p>
        </p:txBody>
      </p:sp>
      <p:sp>
        <p:nvSpPr>
          <p:cNvPr id="7" name="ZoneTexte 6"/>
          <p:cNvSpPr txBox="1"/>
          <p:nvPr/>
        </p:nvSpPr>
        <p:spPr>
          <a:xfrm>
            <a:off x="-19661" y="44625"/>
            <a:ext cx="53303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3x3 m</a:t>
            </a:r>
            <a:r>
              <a:rPr kumimoji="0" lang="en-US" sz="1600" b="0" i="0" u="none" strike="noStrike" kern="1200" cap="none" spc="0" normalizeH="0" baseline="30000" noProof="0" dirty="0" smtClean="0">
                <a:ln>
                  <a:noFill/>
                </a:ln>
                <a:solidFill>
                  <a:srgbClr val="FFFF00"/>
                </a:solidFill>
                <a:effectLst/>
                <a:uLnTx/>
                <a:uFillTx/>
                <a:latin typeface="Arial"/>
                <a:ea typeface="ＭＳ Ｐゴシック"/>
              </a:rPr>
              <a:t>2</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CRPs integrating 36 LEM-anode sandwiches (50x50 cm</a:t>
            </a:r>
            <a:r>
              <a:rPr kumimoji="0" lang="en-US" sz="1600" b="0" i="0" u="none" strike="noStrike" kern="1200" cap="none" spc="0" normalizeH="0" baseline="30000" noProof="0" dirty="0" smtClean="0">
                <a:ln>
                  <a:noFill/>
                </a:ln>
                <a:solidFill>
                  <a:srgbClr val="FFFF00"/>
                </a:solidFill>
                <a:effectLst/>
                <a:uLnTx/>
                <a:uFillTx/>
                <a:latin typeface="Arial"/>
                <a:ea typeface="ＭＳ Ｐゴシック"/>
              </a:rPr>
              <a:t>2</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and their suspension feedthroughs.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S</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pecifically</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designed for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Protodune</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-DP, 3x1x1 CRP had different design  in stainless steel </a:t>
            </a:r>
            <a:r>
              <a:rPr kumimoji="0" lang="en-US" sz="1600" b="0"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a:t>
            </a:r>
            <a:endParaRPr kumimoji="0" lang="en-US" sz="1600" b="0" i="0" u="none" strike="noStrike" kern="1200" cap="none" spc="0" normalizeH="0" baseline="0" noProof="0" dirty="0">
              <a:ln>
                <a:noFill/>
              </a:ln>
              <a:solidFill>
                <a:srgbClr val="FFFF00"/>
              </a:solidFill>
              <a:effectLst/>
              <a:uLnTx/>
              <a:uFillTx/>
              <a:latin typeface="Arial"/>
              <a:ea typeface="ＭＳ Ｐゴシック"/>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981600"/>
            <a:ext cx="320386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55789"/>
            <a:ext cx="5016943" cy="298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6024642" y="44624"/>
            <a:ext cx="3058701" cy="2023258"/>
            <a:chOff x="73141" y="901687"/>
            <a:chExt cx="8997719" cy="5054627"/>
          </a:xfrm>
        </p:grpSpPr>
        <p:pic>
          <p:nvPicPr>
            <p:cNvPr id="9" name="2016-06-21 17.45.42-filtered.jpeg"/>
            <p:cNvPicPr>
              <a:picLocks noChangeAspect="1"/>
            </p:cNvPicPr>
            <p:nvPr/>
          </p:nvPicPr>
          <p:blipFill>
            <a:blip r:embed="rId4">
              <a:extLst/>
            </a:blip>
            <a:stretch>
              <a:fillRect/>
            </a:stretch>
          </p:blipFill>
          <p:spPr>
            <a:xfrm>
              <a:off x="73141" y="901687"/>
              <a:ext cx="8997719" cy="5054627"/>
            </a:xfrm>
            <a:prstGeom prst="rect">
              <a:avLst/>
            </a:prstGeom>
            <a:ln w="12700">
              <a:miter lim="400000"/>
            </a:ln>
          </p:spPr>
        </p:pic>
        <p:pic>
          <p:nvPicPr>
            <p:cNvPr id="10" name="IMG_9930.jpeg"/>
            <p:cNvPicPr>
              <a:picLocks noChangeAspect="1"/>
            </p:cNvPicPr>
            <p:nvPr/>
          </p:nvPicPr>
          <p:blipFill>
            <a:blip r:embed="rId5">
              <a:extLst/>
            </a:blip>
            <a:stretch>
              <a:fillRect/>
            </a:stretch>
          </p:blipFill>
          <p:spPr>
            <a:xfrm>
              <a:off x="5885780" y="3570845"/>
              <a:ext cx="2249244" cy="1686933"/>
            </a:xfrm>
            <a:prstGeom prst="rect">
              <a:avLst/>
            </a:prstGeom>
            <a:ln w="25400">
              <a:solidFill>
                <a:srgbClr val="4F81BD"/>
              </a:solidFill>
              <a:bevel/>
            </a:ln>
          </p:spPr>
        </p:pic>
        <p:sp>
          <p:nvSpPr>
            <p:cNvPr id="11" name="Shape 135"/>
            <p:cNvSpPr/>
            <p:nvPr/>
          </p:nvSpPr>
          <p:spPr>
            <a:xfrm>
              <a:off x="4406310" y="3119289"/>
              <a:ext cx="331380" cy="331380"/>
            </a:xfrm>
            <a:prstGeom prst="ellipse">
              <a:avLst/>
            </a:prstGeom>
            <a:ln w="25400">
              <a:solidFill>
                <a:srgbClr val="4F81BD"/>
              </a:solidFill>
              <a:bevel/>
            </a:ln>
          </p:spPr>
          <p:txBody>
            <a:bodyPr lIns="65023" tIns="65023" rIns="65023" bIns="65023"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1300480" rtl="0" eaLnBrk="1" fontAlgn="auto" latinLnBrk="0" hangingPunct="0">
                <a:lnSpc>
                  <a:spcPct val="100000"/>
                </a:lnSpc>
                <a:spcBef>
                  <a:spcPts val="0"/>
                </a:spcBef>
                <a:spcAft>
                  <a:spcPts val="0"/>
                </a:spcAft>
                <a:buClrTx/>
                <a:buSzTx/>
                <a:buFontTx/>
                <a:buNone/>
                <a:tabLst/>
                <a:defRPr sz="2400">
                  <a:latin typeface="Calibri"/>
                  <a:ea typeface="Calibri"/>
                  <a:cs typeface="Calibri"/>
                  <a:sym typeface="Calibri"/>
                </a:defRPr>
              </a:pPr>
              <a:endPar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 name="Shape 136"/>
            <p:cNvSpPr/>
            <p:nvPr/>
          </p:nvSpPr>
          <p:spPr>
            <a:xfrm>
              <a:off x="4719811" y="3391806"/>
              <a:ext cx="1170696" cy="159720"/>
            </a:xfrm>
            <a:prstGeom prst="line">
              <a:avLst/>
            </a:prstGeom>
            <a:ln w="25400">
              <a:solidFill>
                <a:srgbClr val="4F81BD"/>
              </a:solidFill>
              <a:bevel/>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ＭＳ Ｐゴシック"/>
                <a:cs typeface="Helvetica"/>
                <a:sym typeface="Helvetica"/>
              </a:endParaRPr>
            </a:p>
          </p:txBody>
        </p:sp>
        <p:sp>
          <p:nvSpPr>
            <p:cNvPr id="15" name="Shape 137"/>
            <p:cNvSpPr/>
            <p:nvPr/>
          </p:nvSpPr>
          <p:spPr>
            <a:xfrm flipV="1">
              <a:off x="883077" y="3936651"/>
              <a:ext cx="2162630" cy="842574"/>
            </a:xfrm>
            <a:prstGeom prst="line">
              <a:avLst/>
            </a:prstGeom>
            <a:ln w="25400">
              <a:solidFill>
                <a:srgbClr val="4F81BD"/>
              </a:solidFill>
              <a:bevel/>
              <a:headEnd type="triangle"/>
              <a:tailEnd type="triangle"/>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ＭＳ Ｐゴシック"/>
                <a:cs typeface="Helvetica"/>
                <a:sym typeface="Helvetica"/>
              </a:endParaRPr>
            </a:p>
          </p:txBody>
        </p:sp>
        <p:sp>
          <p:nvSpPr>
            <p:cNvPr id="16" name="Shape 138"/>
            <p:cNvSpPr/>
            <p:nvPr/>
          </p:nvSpPr>
          <p:spPr>
            <a:xfrm flipH="1">
              <a:off x="3061336" y="2005444"/>
              <a:ext cx="724227" cy="1975929"/>
            </a:xfrm>
            <a:prstGeom prst="line">
              <a:avLst/>
            </a:prstGeom>
            <a:ln w="25400">
              <a:solidFill>
                <a:srgbClr val="4F81BD"/>
              </a:solidFill>
              <a:bevel/>
              <a:headEnd type="triangle"/>
              <a:tailEnd type="triangle"/>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ＭＳ Ｐゴシック"/>
                <a:cs typeface="Helvetica"/>
                <a:sym typeface="Helvetica"/>
              </a:endParaRPr>
            </a:p>
          </p:txBody>
        </p:sp>
        <p:sp>
          <p:nvSpPr>
            <p:cNvPr id="17" name="Shape 139"/>
            <p:cNvSpPr/>
            <p:nvPr/>
          </p:nvSpPr>
          <p:spPr>
            <a:xfrm>
              <a:off x="1239248" y="3845329"/>
              <a:ext cx="1419273" cy="753121"/>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65023" tIns="65023" rIns="65023" bIns="6502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smtClean="0">
                  <a:ln>
                    <a:noFill/>
                  </a:ln>
                  <a:solidFill>
                    <a:srgbClr val="000000"/>
                  </a:solidFill>
                  <a:effectLst/>
                  <a:uLnTx/>
                  <a:uFillTx/>
                  <a:latin typeface="Helvetica"/>
                  <a:ea typeface="ＭＳ Ｐゴシック"/>
                  <a:cs typeface="Helvetica"/>
                  <a:sym typeface="Helvetica"/>
                </a:rPr>
                <a:t>50 cm</a:t>
              </a:r>
              <a:endParaRPr kumimoji="0" lang="en-US" sz="2500" b="0" i="0" u="none" strike="noStrike" kern="0" cap="none" spc="0" normalizeH="0" baseline="0" noProof="0" dirty="0">
                <a:ln>
                  <a:noFill/>
                </a:ln>
                <a:solidFill>
                  <a:srgbClr val="000000"/>
                </a:solidFill>
                <a:effectLst/>
                <a:uLnTx/>
                <a:uFillTx/>
                <a:latin typeface="Helvetica"/>
                <a:ea typeface="ＭＳ Ｐゴシック"/>
                <a:cs typeface="Helvetica"/>
                <a:sym typeface="Helvetica"/>
              </a:endParaRPr>
            </a:p>
          </p:txBody>
        </p:sp>
        <p:sp>
          <p:nvSpPr>
            <p:cNvPr id="18" name="Shape 140"/>
            <p:cNvSpPr/>
            <p:nvPr/>
          </p:nvSpPr>
          <p:spPr>
            <a:xfrm>
              <a:off x="2467876" y="2596852"/>
              <a:ext cx="1419273" cy="753121"/>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65023" tIns="65023" rIns="65023" bIns="6502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smtClean="0">
                  <a:ln>
                    <a:noFill/>
                  </a:ln>
                  <a:solidFill>
                    <a:srgbClr val="000000"/>
                  </a:solidFill>
                  <a:effectLst/>
                  <a:uLnTx/>
                  <a:uFillTx/>
                  <a:latin typeface="Helvetica"/>
                  <a:ea typeface="ＭＳ Ｐゴシック"/>
                  <a:cs typeface="Helvetica"/>
                  <a:sym typeface="Helvetica"/>
                </a:rPr>
                <a:t>50 cm</a:t>
              </a:r>
              <a:endParaRPr kumimoji="0" lang="en-US" sz="2500" b="0" i="0" u="none" strike="noStrike" kern="0" cap="none" spc="0" normalizeH="0" baseline="0" noProof="0" dirty="0">
                <a:ln>
                  <a:noFill/>
                </a:ln>
                <a:solidFill>
                  <a:srgbClr val="000000"/>
                </a:solidFill>
                <a:effectLst/>
                <a:uLnTx/>
                <a:uFillTx/>
                <a:latin typeface="Helvetica"/>
                <a:ea typeface="ＭＳ Ｐゴシック"/>
                <a:cs typeface="Helvetica"/>
                <a:sym typeface="Helvetica"/>
              </a:endParaRPr>
            </a:p>
          </p:txBody>
        </p:sp>
      </p:grpSp>
      <p:sp>
        <p:nvSpPr>
          <p:cNvPr id="3" name="ZoneTexte 2"/>
          <p:cNvSpPr txBox="1"/>
          <p:nvPr/>
        </p:nvSpPr>
        <p:spPr>
          <a:xfrm flipH="1">
            <a:off x="7567809" y="214929"/>
            <a:ext cx="19007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FFFF00"/>
                </a:solidFill>
                <a:effectLst/>
                <a:uLnTx/>
                <a:uFillTx/>
                <a:latin typeface="Arial"/>
                <a:ea typeface="ＭＳ Ｐゴシック"/>
              </a:rPr>
              <a:t>3x1x1 CRP</a:t>
            </a:r>
            <a:endParaRPr kumimoji="0" lang="fr-FR" sz="1400" b="0" i="0" u="none" strike="noStrike" kern="1200" cap="none" spc="0" normalizeH="0" baseline="0" noProof="0" dirty="0">
              <a:ln>
                <a:noFill/>
              </a:ln>
              <a:solidFill>
                <a:srgbClr val="FFFF00"/>
              </a:solidFill>
              <a:effectLst/>
              <a:uLnTx/>
              <a:uFillTx/>
              <a:latin typeface="Arial"/>
              <a:ea typeface="ＭＳ Ｐゴシック"/>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4041" y="2336189"/>
            <a:ext cx="145044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838713" y="2204864"/>
            <a:ext cx="2413807" cy="30777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 CRP mechanical structure design</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Simulations + c</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ampaign of cold </a:t>
            </a:r>
            <a:r>
              <a:rPr kumimoji="0" lang="en-US" sz="1600" b="0" i="0" u="none" strike="noStrike" kern="1200" cap="none" spc="0" normalizeH="0" baseline="0" noProof="0" dirty="0">
                <a:ln>
                  <a:noFill/>
                </a:ln>
                <a:solidFill>
                  <a:srgbClr val="FFFF00"/>
                </a:solidFill>
                <a:effectLst/>
                <a:uLnTx/>
                <a:uFillTx/>
                <a:latin typeface="Arial"/>
                <a:ea typeface="ＭＳ Ｐゴシック"/>
              </a:rPr>
              <a:t>bath tests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with </a:t>
            </a:r>
            <a:r>
              <a:rPr kumimoji="0" lang="en-US" sz="1600" b="0" i="0" u="none" strike="noStrike" kern="1200" cap="none" spc="0" normalizeH="0" baseline="0" noProof="0" dirty="0">
                <a:ln>
                  <a:noFill/>
                </a:ln>
                <a:solidFill>
                  <a:srgbClr val="FFFF00"/>
                </a:solidFill>
                <a:effectLst/>
                <a:uLnTx/>
                <a:uFillTx/>
                <a:latin typeface="Arial"/>
                <a:ea typeface="ＭＳ Ｐゴシック"/>
              </a:rPr>
              <a:t>photogrammetry on differential effects in thermal contraction,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design of decoupling </a:t>
            </a:r>
            <a:r>
              <a:rPr kumimoji="0" lang="en-US" sz="1600" b="0" i="0" u="none" strike="noStrike" kern="1200" cap="none" spc="0" normalizeH="0" baseline="0" noProof="0" dirty="0">
                <a:ln>
                  <a:noFill/>
                </a:ln>
                <a:solidFill>
                  <a:srgbClr val="FFFF00"/>
                </a:solidFill>
                <a:effectLst/>
                <a:uLnTx/>
                <a:uFillTx/>
                <a:latin typeface="Arial"/>
                <a:ea typeface="ＭＳ Ｐゴシック"/>
              </a:rPr>
              <a:t>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00"/>
              </a:solidFill>
              <a:effectLst/>
              <a:uLnTx/>
              <a:uFillTx/>
              <a:latin typeface="Arial"/>
              <a:ea typeface="ＭＳ Ｐゴシック"/>
            </a:endParaRPr>
          </a:p>
        </p:txBody>
      </p:sp>
      <p:sp>
        <p:nvSpPr>
          <p:cNvPr id="4" name="Rectangle 3"/>
          <p:cNvSpPr/>
          <p:nvPr/>
        </p:nvSpPr>
        <p:spPr>
          <a:xfrm>
            <a:off x="219310" y="1484784"/>
            <a:ext cx="4940505" cy="206210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ProtoDUNE</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-DP design based on Invar </a:t>
            </a:r>
            <a:r>
              <a:rPr kumimoji="0" lang="en-US" sz="1600" b="0" i="0" u="none" strike="noStrike" kern="1200" cap="none" spc="0" normalizeH="0" baseline="0" noProof="0" dirty="0">
                <a:ln>
                  <a:noFill/>
                </a:ln>
                <a:solidFill>
                  <a:srgbClr val="FFFF00"/>
                </a:solidFill>
                <a:effectLst/>
                <a:uLnTx/>
                <a:uFillTx/>
                <a:latin typeface="Arial"/>
                <a:ea typeface="ＭＳ Ｐゴシック"/>
              </a:rPr>
              <a:t>frame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G10 frame incorporating the LEM. </a:t>
            </a:r>
            <a:r>
              <a:rPr kumimoji="0" lang="en-US" sz="1600" b="0" i="0" u="none" strike="noStrike" kern="1200" cap="none" spc="0" normalizeH="0" baseline="0" noProof="0" dirty="0">
                <a:ln>
                  <a:noFill/>
                </a:ln>
                <a:solidFill>
                  <a:srgbClr val="FFFF00"/>
                </a:solidFill>
                <a:effectLst/>
                <a:uLnTx/>
                <a:uFillTx/>
                <a:latin typeface="Arial"/>
                <a:ea typeface="ＭＳ Ｐゴシック"/>
              </a:rPr>
              <a:t>D</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ecoupling </a:t>
            </a:r>
            <a:r>
              <a:rPr kumimoji="0" lang="en-US" sz="1600" b="0" i="0" u="none" strike="noStrike" kern="1200" cap="none" spc="0" normalizeH="0" baseline="0" noProof="0" dirty="0">
                <a:ln>
                  <a:noFill/>
                </a:ln>
                <a:solidFill>
                  <a:srgbClr val="FFFF00"/>
                </a:solidFill>
                <a:effectLst/>
                <a:uLnTx/>
                <a:uFillTx/>
                <a:latin typeface="Arial"/>
                <a:ea typeface="ＭＳ Ｐゴシック"/>
              </a:rPr>
              <a:t>mechanisms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in between Invar and G10 </a:t>
            </a:r>
            <a:endParaRPr kumimoji="0" lang="en-US" sz="1600" b="0" i="0" u="none" strike="noStrike" kern="1200" cap="none" spc="0" normalizeH="0" baseline="0" noProof="0" dirty="0">
              <a:ln>
                <a:noFill/>
              </a:ln>
              <a:solidFill>
                <a:srgbClr val="FFFF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Ensure </a:t>
            </a:r>
            <a:r>
              <a:rPr kumimoji="0" lang="en-US" sz="1600" b="0" i="0" u="none" strike="noStrike" kern="1200" cap="none" spc="0" normalizeH="0" baseline="0" noProof="0" dirty="0">
                <a:ln>
                  <a:noFill/>
                </a:ln>
                <a:solidFill>
                  <a:srgbClr val="FFFF00"/>
                </a:solidFill>
                <a:effectLst/>
                <a:uLnTx/>
                <a:uFillTx/>
                <a:latin typeface="Arial"/>
                <a:ea typeface="ＭＳ Ｐゴシック"/>
              </a:rPr>
              <a:t>planarity conditions +-0.5 mm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(despite gravity and  </a:t>
            </a:r>
            <a:r>
              <a:rPr kumimoji="0" lang="en-US" sz="1600" b="0" i="0" u="none" strike="noStrike" kern="1200" cap="none" spc="0" normalizeH="0" baseline="0" noProof="0" dirty="0">
                <a:ln>
                  <a:noFill/>
                </a:ln>
                <a:solidFill>
                  <a:srgbClr val="FFFF00"/>
                </a:solidFill>
                <a:effectLst/>
                <a:uLnTx/>
                <a:uFillTx/>
                <a:latin typeface="Arial"/>
                <a:ea typeface="ＭＳ Ｐゴシック"/>
              </a:rPr>
              <a:t>temperature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gradient effects) </a:t>
            </a:r>
            <a:r>
              <a:rPr kumimoji="0" lang="en-US" sz="1600" b="0" i="0" u="none" strike="noStrike" kern="1200" cap="none" spc="0" normalizeH="0" baseline="0" noProof="0" dirty="0">
                <a:ln>
                  <a:noFill/>
                </a:ln>
                <a:solidFill>
                  <a:srgbClr val="FFFF00"/>
                </a:solidFill>
                <a:effectLst/>
                <a:uLnTx/>
                <a:uFillTx/>
                <a:latin typeface="Arial"/>
                <a:ea typeface="ＭＳ Ｐゴシック"/>
              </a:rPr>
              <a:t>over the 3x3 m</a:t>
            </a:r>
            <a:r>
              <a:rPr kumimoji="0" lang="en-US" sz="1600" b="0" i="0" u="none" strike="noStrike" kern="1200" cap="none" spc="0" normalizeH="0" baseline="30000" noProof="0" dirty="0">
                <a:ln>
                  <a:noFill/>
                </a:ln>
                <a:solidFill>
                  <a:srgbClr val="FFFF00"/>
                </a:solidFill>
                <a:effectLst/>
                <a:uLnTx/>
                <a:uFillTx/>
                <a:latin typeface="Arial"/>
                <a:ea typeface="ＭＳ Ｐゴシック"/>
              </a:rPr>
              <a:t>2</a:t>
            </a:r>
            <a:r>
              <a:rPr kumimoji="0" lang="en-US" sz="1600" b="0" i="0" u="none" strike="noStrike" kern="1200" cap="none" spc="0" normalizeH="0" baseline="0" noProof="0" dirty="0">
                <a:ln>
                  <a:noFill/>
                </a:ln>
                <a:solidFill>
                  <a:srgbClr val="FFFF00"/>
                </a:solidFill>
                <a:effectLst/>
                <a:uLnTx/>
                <a:uFillTx/>
                <a:latin typeface="Arial"/>
                <a:ea typeface="ＭＳ Ｐゴシック"/>
              </a:rPr>
              <a:t> </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E</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nsure </a:t>
            </a:r>
            <a:r>
              <a:rPr kumimoji="0" lang="en-US" sz="1600" b="0" i="0" u="none" strike="noStrike" kern="1200" cap="none" spc="0" normalizeH="0" baseline="0" noProof="0" dirty="0">
                <a:ln>
                  <a:noFill/>
                </a:ln>
                <a:solidFill>
                  <a:srgbClr val="FFFF00"/>
                </a:solidFill>
                <a:effectLst/>
                <a:uLnTx/>
                <a:uFillTx/>
                <a:latin typeface="Arial"/>
                <a:ea typeface="ＭＳ Ｐゴシック"/>
              </a:rPr>
              <a:t>minimal dead space in between CRPs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Arial"/>
              <a:ea typeface="ＭＳ Ｐゴシック"/>
            </a:endParaRPr>
          </a:p>
        </p:txBody>
      </p:sp>
    </p:spTree>
    <p:extLst>
      <p:ext uri="{BB962C8B-B14F-4D97-AF65-F5344CB8AC3E}">
        <p14:creationId xmlns:p14="http://schemas.microsoft.com/office/powerpoint/2010/main" val="388920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53200" y="614032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595669"/>
            <a:ext cx="1636834" cy="2182446"/>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26" y="4746234"/>
            <a:ext cx="1604362" cy="2139150"/>
          </a:xfrm>
          <a:prstGeom prst="rect">
            <a:avLst/>
          </a:prstGeom>
        </p:spPr>
      </p:pic>
      <p:sp>
        <p:nvSpPr>
          <p:cNvPr id="7" name="Rectangle 6"/>
          <p:cNvSpPr/>
          <p:nvPr/>
        </p:nvSpPr>
        <p:spPr>
          <a:xfrm>
            <a:off x="1990607" y="3502226"/>
            <a:ext cx="22545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Grid mounting tooling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p:cNvPicPr>
            <a:picLocks noChangeAspect="1"/>
          </p:cNvPicPr>
          <p:nvPr/>
        </p:nvPicPr>
        <p:blipFill>
          <a:blip r:embed="rId4"/>
          <a:stretch>
            <a:fillRect/>
          </a:stretch>
        </p:blipFill>
        <p:spPr>
          <a:xfrm>
            <a:off x="1763688" y="3798770"/>
            <a:ext cx="4946975" cy="3095798"/>
          </a:xfrm>
          <a:prstGeom prst="rect">
            <a:avLst/>
          </a:prstGeom>
        </p:spPr>
      </p:pic>
      <p:pic>
        <p:nvPicPr>
          <p:cNvPr id="19"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5524" y="3628099"/>
            <a:ext cx="2806876" cy="2105157"/>
          </a:xfrm>
          <a:prstGeom prst="rect">
            <a:avLst/>
          </a:prstGeom>
        </p:spPr>
      </p:pic>
      <p:pic>
        <p:nvPicPr>
          <p:cNvPr id="10" name="Image 9"/>
          <p:cNvPicPr>
            <a:picLocks noChangeAspect="1"/>
          </p:cNvPicPr>
          <p:nvPr/>
        </p:nvPicPr>
        <p:blipFill>
          <a:blip r:embed="rId6"/>
          <a:stretch>
            <a:fillRect/>
          </a:stretch>
        </p:blipFill>
        <p:spPr>
          <a:xfrm>
            <a:off x="3228292" y="44624"/>
            <a:ext cx="5736196" cy="3329359"/>
          </a:xfrm>
          <a:prstGeom prst="rect">
            <a:avLst/>
          </a:prstGeom>
        </p:spPr>
      </p:pic>
      <p:pic>
        <p:nvPicPr>
          <p:cNvPr id="12" name="Image 11"/>
          <p:cNvPicPr>
            <a:picLocks noChangeAspect="1"/>
          </p:cNvPicPr>
          <p:nvPr/>
        </p:nvPicPr>
        <p:blipFill>
          <a:blip r:embed="rId7"/>
          <a:stretch>
            <a:fillRect/>
          </a:stretch>
        </p:blipFill>
        <p:spPr>
          <a:xfrm>
            <a:off x="159326" y="-75328"/>
            <a:ext cx="2870071" cy="2286188"/>
          </a:xfrm>
          <a:prstGeom prst="rect">
            <a:avLst/>
          </a:prstGeom>
        </p:spPr>
      </p:pic>
      <p:sp>
        <p:nvSpPr>
          <p:cNvPr id="18" name="Rectangle 17"/>
          <p:cNvSpPr/>
          <p:nvPr/>
        </p:nvSpPr>
        <p:spPr>
          <a:xfrm>
            <a:off x="2029376" y="2276872"/>
            <a:ext cx="1606520" cy="6480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a:rPr>
              <a:t>CRP assembly</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tooling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651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ZoneTexte 2"/>
          <p:cNvSpPr txBox="1"/>
          <p:nvPr/>
        </p:nvSpPr>
        <p:spPr>
          <a:xfrm>
            <a:off x="323528" y="260648"/>
            <a:ext cx="3024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DAQ system of 3x1x1</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33</a:t>
            </a:fld>
            <a:endParaRPr lang="fr-BE">
              <a:solidFill>
                <a:prstClr val="black">
                  <a:tint val="75000"/>
                </a:prstClr>
              </a:solidFill>
            </a:endParaRPr>
          </a:p>
        </p:txBody>
      </p:sp>
    </p:spTree>
    <p:extLst>
      <p:ext uri="{BB962C8B-B14F-4D97-AF65-F5344CB8AC3E}">
        <p14:creationId xmlns:p14="http://schemas.microsoft.com/office/powerpoint/2010/main" val="3149512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1052" y="548680"/>
            <a:ext cx="8933802" cy="4667994"/>
          </a:xfrm>
          <a:prstGeom prst="rect">
            <a:avLst/>
          </a:prstGeom>
        </p:spPr>
      </p:pic>
      <p:sp>
        <p:nvSpPr>
          <p:cNvPr id="3" name="ZoneTexte 2"/>
          <p:cNvSpPr txBox="1"/>
          <p:nvPr/>
        </p:nvSpPr>
        <p:spPr>
          <a:xfrm>
            <a:off x="467545" y="5661248"/>
            <a:ext cx="84249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Light Readout system (assuming similar photodetectors coverage as in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34</a:t>
            </a:fld>
            <a:endParaRPr lang="fr-BE">
              <a:solidFill>
                <a:prstClr val="black">
                  <a:tint val="75000"/>
                </a:prstClr>
              </a:solidFill>
            </a:endParaRPr>
          </a:p>
        </p:txBody>
      </p:sp>
    </p:spTree>
    <p:extLst>
      <p:ext uri="{BB962C8B-B14F-4D97-AF65-F5344CB8AC3E}">
        <p14:creationId xmlns:p14="http://schemas.microsoft.com/office/powerpoint/2010/main" val="2485052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Event triggering studies"/>
          <p:cNvSpPr txBox="1">
            <a:spLocks noGrp="1"/>
          </p:cNvSpPr>
          <p:nvPr>
            <p:ph type="title"/>
          </p:nvPr>
        </p:nvSpPr>
        <p:spPr>
          <a:prstGeom prst="rect">
            <a:avLst/>
          </a:prstGeom>
        </p:spPr>
        <p:txBody>
          <a:bodyPr>
            <a:normAutofit/>
          </a:bodyPr>
          <a:lstStyle/>
          <a:p>
            <a:r>
              <a:rPr sz="3200" dirty="0"/>
              <a:t>Event triggering studies</a:t>
            </a:r>
          </a:p>
        </p:txBody>
      </p:sp>
      <p:sp>
        <p:nvSpPr>
          <p:cNvPr id="207" name="Requirement: provide efficient triggering for galactic SN bursts…"/>
          <p:cNvSpPr txBox="1">
            <a:spLocks noGrp="1"/>
          </p:cNvSpPr>
          <p:nvPr>
            <p:ph type="body" idx="1"/>
          </p:nvPr>
        </p:nvSpPr>
        <p:spPr>
          <a:prstGeom prst="rect">
            <a:avLst/>
          </a:prstGeom>
        </p:spPr>
        <p:txBody>
          <a:bodyPr/>
          <a:lstStyle/>
          <a:p>
            <a:r>
              <a:rPr b="1" dirty="0"/>
              <a:t>Requirement:</a:t>
            </a:r>
            <a:r>
              <a:rPr dirty="0"/>
              <a:t> provide efficient triggering for galactic SN bursts</a:t>
            </a:r>
          </a:p>
          <a:p>
            <a:r>
              <a:rPr b="1" dirty="0"/>
              <a:t>Now:</a:t>
            </a:r>
            <a:r>
              <a:rPr dirty="0"/>
              <a:t> understanding how SNB trigger efficiency depends on representative values for SNν efficiency and background rate. Ongoing work to estimate those.</a:t>
            </a:r>
          </a:p>
        </p:txBody>
      </p:sp>
      <p:sp>
        <p:nvSpPr>
          <p:cNvPr id="209" name="TDR goal: SN burst triggering efficiency versus SN distance"/>
          <p:cNvSpPr txBox="1"/>
          <p:nvPr/>
        </p:nvSpPr>
        <p:spPr>
          <a:xfrm>
            <a:off x="454029" y="5779770"/>
            <a:ext cx="8232772" cy="381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256031" marR="0" lvl="0" indent="-265175" algn="l" defTabSz="457200" rtl="0" eaLnBrk="1" fontAlgn="auto" latinLnBrk="0" hangingPunct="0">
              <a:lnSpc>
                <a:spcPct val="100000"/>
              </a:lnSpc>
              <a:spcBef>
                <a:spcPts val="1200"/>
              </a:spcBef>
              <a:spcAft>
                <a:spcPts val="0"/>
              </a:spcAft>
              <a:buClrTx/>
              <a:buSzPct val="100000"/>
              <a:buFont typeface="Arial"/>
              <a:buChar char="•"/>
              <a:tabLst/>
              <a:defRPr sz="2200">
                <a:solidFill>
                  <a:srgbClr val="3C5A77"/>
                </a:solidFill>
                <a:latin typeface="+mj-lt"/>
                <a:ea typeface="+mj-ea"/>
                <a:cs typeface="+mj-cs"/>
                <a:sym typeface="Helvetica"/>
              </a:defRPr>
            </a:pPr>
            <a:r>
              <a:rPr kumimoji="0" sz="2200" b="1" i="0" u="none" strike="noStrike" kern="0" cap="none" spc="0" normalizeH="0" baseline="0" noProof="0">
                <a:ln>
                  <a:noFill/>
                </a:ln>
                <a:solidFill>
                  <a:srgbClr val="3C5A77"/>
                </a:solidFill>
                <a:effectLst/>
                <a:uLnTx/>
                <a:uFillTx/>
                <a:latin typeface="Helvetica"/>
                <a:cs typeface="Helvetica"/>
                <a:sym typeface="Helvetica"/>
              </a:rPr>
              <a:t>TDR goal:</a:t>
            </a:r>
            <a:r>
              <a:rPr kumimoji="0" sz="2200" b="0" i="0" u="none" strike="noStrike" kern="0" cap="none" spc="0" normalizeH="0" baseline="0" noProof="0">
                <a:ln>
                  <a:noFill/>
                </a:ln>
                <a:solidFill>
                  <a:srgbClr val="3C5A77"/>
                </a:solidFill>
                <a:effectLst/>
                <a:uLnTx/>
                <a:uFillTx/>
                <a:latin typeface="Helvetica"/>
                <a:cs typeface="Helvetica"/>
                <a:sym typeface="Helvetica"/>
              </a:rPr>
              <a:t> SN burst triggering efficiency versus SN distance</a:t>
            </a:r>
          </a:p>
        </p:txBody>
      </p:sp>
      <p:pic>
        <p:nvPicPr>
          <p:cNvPr id="11" name="Imagen 10"/>
          <p:cNvPicPr>
            <a:picLocks noChangeAspect="1"/>
          </p:cNvPicPr>
          <p:nvPr/>
        </p:nvPicPr>
        <p:blipFill>
          <a:blip r:embed="rId2"/>
          <a:stretch>
            <a:fillRect/>
          </a:stretch>
        </p:blipFill>
        <p:spPr>
          <a:xfrm>
            <a:off x="1977445" y="2498986"/>
            <a:ext cx="4542624" cy="3280784"/>
          </a:xfrm>
          <a:prstGeom prst="rect">
            <a:avLst/>
          </a:prstGeom>
        </p:spPr>
      </p:pic>
      <p:sp>
        <p:nvSpPr>
          <p:cNvPr id="3" name="CuadroTexto 2"/>
          <p:cNvSpPr txBox="1"/>
          <p:nvPr/>
        </p:nvSpPr>
        <p:spPr>
          <a:xfrm>
            <a:off x="2564295" y="3086022"/>
            <a:ext cx="214898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BC5F2B"/>
                </a:solidFill>
                <a:effectLst/>
                <a:uLnTx/>
                <a:uFillTx/>
                <a:latin typeface="Arial"/>
                <a:ea typeface="Arial"/>
                <a:cs typeface="Arial"/>
                <a:sym typeface="Arial"/>
              </a:rPr>
              <a:t>Fake trigger rate: 1/month</a:t>
            </a:r>
            <a:endParaRPr kumimoji="0" lang="en-US" sz="1400" b="0" i="0" u="none" strike="noStrike" kern="0" cap="none" spc="0" normalizeH="0" baseline="0" noProof="0">
              <a:ln>
                <a:noFill/>
              </a:ln>
              <a:solidFill>
                <a:srgbClr val="BC5F2B"/>
              </a:solidFill>
              <a:effectLst/>
              <a:uLnTx/>
              <a:uFillTx/>
              <a:latin typeface="Arial"/>
              <a:ea typeface="Arial"/>
              <a:cs typeface="Arial"/>
              <a:sym typeface="Arial"/>
            </a:endParaRPr>
          </a:p>
        </p:txBody>
      </p:sp>
      <p:sp>
        <p:nvSpPr>
          <p:cNvPr id="13" name="CuadroTexto 12"/>
          <p:cNvSpPr txBox="1"/>
          <p:nvPr/>
        </p:nvSpPr>
        <p:spPr>
          <a:xfrm>
            <a:off x="3142177" y="3976075"/>
            <a:ext cx="99321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A0A0A"/>
                </a:solidFill>
                <a:effectLst/>
                <a:uLnTx/>
                <a:uFillTx/>
                <a:latin typeface="Arial"/>
                <a:ea typeface="Arial"/>
                <a:cs typeface="Arial"/>
                <a:sym typeface="Arial"/>
              </a:rPr>
              <a:t>Dummy inputs</a:t>
            </a:r>
            <a:endParaRPr kumimoji="0" lang="en-US" sz="1100" b="0" i="0" u="none" strike="noStrike" kern="0" cap="none" spc="0" normalizeH="0" baseline="0" noProof="0" dirty="0">
              <a:ln>
                <a:noFill/>
              </a:ln>
              <a:solidFill>
                <a:srgbClr val="0A0A0A"/>
              </a:solidFill>
              <a:effectLst/>
              <a:uLnTx/>
              <a:uFillTx/>
              <a:latin typeface="Arial"/>
              <a:ea typeface="Arial"/>
              <a:cs typeface="Arial"/>
              <a:sym typeface="Arial"/>
            </a:endParaRPr>
          </a:p>
        </p:txBody>
      </p:sp>
      <p:sp>
        <p:nvSpPr>
          <p:cNvPr id="2" name="Espace réservé du numéro de diapositive 1"/>
          <p:cNvSpPr>
            <a:spLocks noGrp="1"/>
          </p:cNvSpPr>
          <p:nvPr>
            <p:ph type="sldNum" sz="quarter" idx="2"/>
          </p:nvPr>
        </p:nvSpPr>
        <p:spPr/>
        <p:txBody>
          <a:bodyPr/>
          <a:lstStyle/>
          <a:p>
            <a:fld id="{86CB4B4D-7CA3-9044-876B-883B54F8677D}" type="slidenum">
              <a:rPr lang="fr-FR" smtClean="0"/>
              <a:t>35</a:t>
            </a:fld>
            <a:endParaRPr lang="fr-FR"/>
          </a:p>
        </p:txBody>
      </p:sp>
    </p:spTree>
    <p:extLst>
      <p:ext uri="{BB962C8B-B14F-4D97-AF65-F5344CB8AC3E}">
        <p14:creationId xmlns:p14="http://schemas.microsoft.com/office/powerpoint/2010/main" val="546950908"/>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Event energy reconstruction studies"/>
          <p:cNvSpPr txBox="1">
            <a:spLocks noGrp="1"/>
          </p:cNvSpPr>
          <p:nvPr>
            <p:ph type="title"/>
          </p:nvPr>
        </p:nvSpPr>
        <p:spPr>
          <a:prstGeom prst="rect">
            <a:avLst/>
          </a:prstGeom>
        </p:spPr>
        <p:txBody>
          <a:bodyPr>
            <a:normAutofit/>
          </a:bodyPr>
          <a:lstStyle>
            <a:lvl1pPr defTabSz="425195">
              <a:defRPr sz="3720"/>
            </a:lvl1pPr>
          </a:lstStyle>
          <a:p>
            <a:r>
              <a:rPr sz="3200" dirty="0"/>
              <a:t>Event energy reconstruction studies</a:t>
            </a:r>
          </a:p>
        </p:txBody>
      </p:sp>
      <p:sp>
        <p:nvSpPr>
          <p:cNvPr id="175" name="Requirement: provide PDS-based energy measurement based on total detected light yield, for beam and SN neutrinos…"/>
          <p:cNvSpPr txBox="1">
            <a:spLocks noGrp="1"/>
          </p:cNvSpPr>
          <p:nvPr>
            <p:ph type="body" idx="1"/>
          </p:nvPr>
        </p:nvSpPr>
        <p:spPr>
          <a:prstGeom prst="rect">
            <a:avLst/>
          </a:prstGeom>
        </p:spPr>
        <p:txBody>
          <a:bodyPr/>
          <a:lstStyle/>
          <a:p>
            <a:r>
              <a:rPr b="1"/>
              <a:t>Requirement:</a:t>
            </a:r>
            <a:r>
              <a:t> provide PDS-based energy measurement based on total detected light yield, for beam and SN neutrinos</a:t>
            </a:r>
          </a:p>
          <a:p>
            <a:r>
              <a:rPr b="1"/>
              <a:t>Now:</a:t>
            </a:r>
            <a:r>
              <a:t> understanding how to correct for spatial dependence of PDS response</a:t>
            </a:r>
          </a:p>
        </p:txBody>
      </p:sp>
      <p:sp>
        <p:nvSpPr>
          <p:cNvPr id="177" name="TDR goal: PDS-based neutrino energy resolution for beam and SN νe CC interactions in TPC active volume"/>
          <p:cNvSpPr txBox="1"/>
          <p:nvPr/>
        </p:nvSpPr>
        <p:spPr>
          <a:xfrm>
            <a:off x="454029" y="5601969"/>
            <a:ext cx="8232772" cy="762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256031" marR="0" lvl="0" indent="-265175" algn="l" defTabSz="457200" rtl="0" eaLnBrk="1" fontAlgn="auto" latinLnBrk="0" hangingPunct="0">
              <a:lnSpc>
                <a:spcPct val="100000"/>
              </a:lnSpc>
              <a:spcBef>
                <a:spcPts val="1200"/>
              </a:spcBef>
              <a:spcAft>
                <a:spcPts val="0"/>
              </a:spcAft>
              <a:buClrTx/>
              <a:buSzPct val="100000"/>
              <a:buFont typeface="Arial"/>
              <a:buChar char="•"/>
              <a:tabLst/>
              <a:defRPr sz="2200">
                <a:solidFill>
                  <a:srgbClr val="3C5A77"/>
                </a:solidFill>
                <a:latin typeface="+mj-lt"/>
                <a:ea typeface="+mj-ea"/>
                <a:cs typeface="+mj-cs"/>
                <a:sym typeface="Helvetica"/>
              </a:defRPr>
            </a:pPr>
            <a:r>
              <a:rPr kumimoji="0" sz="2200" b="1" i="0" u="none" strike="noStrike" kern="0" cap="none" spc="0" normalizeH="0" baseline="0" noProof="0">
                <a:ln>
                  <a:noFill/>
                </a:ln>
                <a:solidFill>
                  <a:srgbClr val="3C5A77"/>
                </a:solidFill>
                <a:effectLst/>
                <a:uLnTx/>
                <a:uFillTx/>
                <a:latin typeface="Helvetica"/>
                <a:cs typeface="Helvetica"/>
                <a:sym typeface="Helvetica"/>
              </a:rPr>
              <a:t>TDR goal:</a:t>
            </a:r>
            <a:r>
              <a:rPr kumimoji="0" sz="2200" b="0" i="0" u="none" strike="noStrike" kern="0" cap="none" spc="0" normalizeH="0" baseline="0" noProof="0">
                <a:ln>
                  <a:noFill/>
                </a:ln>
                <a:solidFill>
                  <a:srgbClr val="3C5A77"/>
                </a:solidFill>
                <a:effectLst/>
                <a:uLnTx/>
                <a:uFillTx/>
                <a:latin typeface="Helvetica"/>
                <a:cs typeface="Helvetica"/>
                <a:sym typeface="Helvetica"/>
              </a:rPr>
              <a:t> PDS-based neutrino energy resolution for beam and SN ν</a:t>
            </a:r>
            <a:r>
              <a:rPr kumimoji="0" sz="2200" b="0" i="0" u="none" strike="noStrike" kern="0" cap="none" spc="0" normalizeH="0" baseline="-5999" noProof="0">
                <a:ln>
                  <a:noFill/>
                </a:ln>
                <a:solidFill>
                  <a:srgbClr val="3C5A77"/>
                </a:solidFill>
                <a:effectLst/>
                <a:uLnTx/>
                <a:uFillTx/>
                <a:latin typeface="Helvetica"/>
                <a:cs typeface="Helvetica"/>
                <a:sym typeface="Helvetica"/>
              </a:rPr>
              <a:t>e </a:t>
            </a:r>
            <a:r>
              <a:rPr kumimoji="0" sz="2200" b="0" i="0" u="none" strike="noStrike" kern="0" cap="none" spc="0" normalizeH="0" baseline="0" noProof="0">
                <a:ln>
                  <a:noFill/>
                </a:ln>
                <a:solidFill>
                  <a:srgbClr val="3C5A77"/>
                </a:solidFill>
                <a:effectLst/>
                <a:uLnTx/>
                <a:uFillTx/>
                <a:latin typeface="Helvetica"/>
                <a:cs typeface="Helvetica"/>
                <a:sym typeface="Helvetica"/>
              </a:rPr>
              <a:t>CC interactions in TPC active volume</a:t>
            </a:r>
          </a:p>
        </p:txBody>
      </p:sp>
      <p:grpSp>
        <p:nvGrpSpPr>
          <p:cNvPr id="183" name="Group"/>
          <p:cNvGrpSpPr/>
          <p:nvPr/>
        </p:nvGrpSpPr>
        <p:grpSpPr>
          <a:xfrm>
            <a:off x="539753" y="2839809"/>
            <a:ext cx="8210497" cy="2594166"/>
            <a:chOff x="0" y="0"/>
            <a:chExt cx="8210496" cy="2594164"/>
          </a:xfrm>
        </p:grpSpPr>
        <p:pic>
          <p:nvPicPr>
            <p:cNvPr id="178" name="lightyieldlogaxis.png" descr="lightyieldlogaxis.png"/>
            <p:cNvPicPr>
              <a:picLocks noChangeAspect="1"/>
            </p:cNvPicPr>
            <p:nvPr/>
          </p:nvPicPr>
          <p:blipFill>
            <a:blip r:embed="rId2">
              <a:extLst/>
            </a:blip>
            <a:srcRect l="73968" t="4107" b="49990"/>
            <a:stretch>
              <a:fillRect/>
            </a:stretch>
          </p:blipFill>
          <p:spPr>
            <a:xfrm>
              <a:off x="4909241" y="0"/>
              <a:ext cx="3128155" cy="2540001"/>
            </a:xfrm>
            <a:prstGeom prst="rect">
              <a:avLst/>
            </a:prstGeom>
            <a:ln w="12700" cap="flat">
              <a:noFill/>
              <a:miter lim="400000"/>
            </a:ln>
            <a:effectLst/>
          </p:spPr>
        </p:pic>
        <p:pic>
          <p:nvPicPr>
            <p:cNvPr id="179" name="1-3.pdf" descr="1-3.pdf"/>
            <p:cNvPicPr>
              <a:picLocks noChangeAspect="1"/>
            </p:cNvPicPr>
            <p:nvPr/>
          </p:nvPicPr>
          <p:blipFill>
            <a:blip r:embed="rId3">
              <a:extLst/>
            </a:blip>
            <a:stretch>
              <a:fillRect/>
            </a:stretch>
          </p:blipFill>
          <p:spPr>
            <a:xfrm>
              <a:off x="0" y="0"/>
              <a:ext cx="4656662" cy="2540000"/>
            </a:xfrm>
            <a:prstGeom prst="rect">
              <a:avLst/>
            </a:prstGeom>
            <a:ln w="12700" cap="flat">
              <a:noFill/>
              <a:miter lim="400000"/>
            </a:ln>
            <a:effectLst/>
          </p:spPr>
        </p:pic>
        <p:sp>
          <p:nvSpPr>
            <p:cNvPr id="180" name="Line"/>
            <p:cNvSpPr/>
            <p:nvPr/>
          </p:nvSpPr>
          <p:spPr>
            <a:xfrm rot="18900000">
              <a:off x="4276365" y="954246"/>
              <a:ext cx="800118" cy="251412"/>
            </a:xfrm>
            <a:custGeom>
              <a:avLst/>
              <a:gdLst/>
              <a:ahLst/>
              <a:cxnLst>
                <a:cxn ang="0">
                  <a:pos x="wd2" y="hd2"/>
                </a:cxn>
                <a:cxn ang="5400000">
                  <a:pos x="wd2" y="hd2"/>
                </a:cxn>
                <a:cxn ang="10800000">
                  <a:pos x="wd2" y="hd2"/>
                </a:cxn>
                <a:cxn ang="16200000">
                  <a:pos x="wd2" y="hd2"/>
                </a:cxn>
              </a:cxnLst>
              <a:rect l="0" t="0" r="r" b="b"/>
              <a:pathLst>
                <a:path w="21600" h="20105" extrusionOk="0">
                  <a:moveTo>
                    <a:pt x="0" y="7308"/>
                  </a:moveTo>
                  <a:cubicBezTo>
                    <a:pt x="3494" y="776"/>
                    <a:pt x="7706" y="-1495"/>
                    <a:pt x="11752" y="971"/>
                  </a:cubicBezTo>
                  <a:cubicBezTo>
                    <a:pt x="15738" y="3401"/>
                    <a:pt x="19260" y="10244"/>
                    <a:pt x="21600" y="20105"/>
                  </a:cubicBezTo>
                </a:path>
              </a:pathLst>
            </a:cu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81" name="Line"/>
            <p:cNvSpPr/>
            <p:nvPr/>
          </p:nvSpPr>
          <p:spPr>
            <a:xfrm rot="401510">
              <a:off x="4357023" y="2270591"/>
              <a:ext cx="2092172" cy="202364"/>
            </a:xfrm>
            <a:custGeom>
              <a:avLst/>
              <a:gdLst/>
              <a:ahLst/>
              <a:cxnLst>
                <a:cxn ang="0">
                  <a:pos x="wd2" y="hd2"/>
                </a:cxn>
                <a:cxn ang="5400000">
                  <a:pos x="wd2" y="hd2"/>
                </a:cxn>
                <a:cxn ang="10800000">
                  <a:pos x="wd2" y="hd2"/>
                </a:cxn>
                <a:cxn ang="16200000">
                  <a:pos x="wd2" y="hd2"/>
                </a:cxn>
              </a:cxnLst>
              <a:rect l="0" t="0" r="r" b="b"/>
              <a:pathLst>
                <a:path w="21600" h="18594" extrusionOk="0">
                  <a:moveTo>
                    <a:pt x="0" y="0"/>
                  </a:moveTo>
                  <a:cubicBezTo>
                    <a:pt x="4438" y="15714"/>
                    <a:pt x="9239" y="21600"/>
                    <a:pt x="13989" y="17153"/>
                  </a:cubicBezTo>
                  <a:cubicBezTo>
                    <a:pt x="16597" y="14712"/>
                    <a:pt x="19157" y="9163"/>
                    <a:pt x="21600" y="657"/>
                  </a:cubicBezTo>
                </a:path>
              </a:pathLst>
            </a:cu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C5F2B"/>
                </a:solidFill>
                <a:effectLst/>
                <a:uLnTx/>
                <a:uFillTx/>
                <a:latin typeface="Arial"/>
                <a:cs typeface="Arial"/>
                <a:sym typeface="Arial"/>
              </a:endParaRPr>
            </a:p>
          </p:txBody>
        </p:sp>
        <p:sp>
          <p:nvSpPr>
            <p:cNvPr id="182" name="Light yield (PEs/MeV)"/>
            <p:cNvSpPr txBox="1"/>
            <p:nvPr/>
          </p:nvSpPr>
          <p:spPr>
            <a:xfrm rot="16200000">
              <a:off x="7226459" y="756189"/>
              <a:ext cx="1691536" cy="2765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3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BC5F2B"/>
                  </a:solidFill>
                  <a:effectLst/>
                  <a:uLnTx/>
                  <a:uFillTx/>
                  <a:latin typeface="Arial"/>
                  <a:cs typeface="Arial"/>
                  <a:sym typeface="Arial"/>
                </a:rPr>
                <a:t>Light yield (PEs/MeV)</a:t>
              </a:r>
            </a:p>
          </p:txBody>
        </p:sp>
      </p:grpSp>
      <p:sp>
        <p:nvSpPr>
          <p:cNvPr id="2" name="Espace réservé du numéro de diapositive 1"/>
          <p:cNvSpPr>
            <a:spLocks noGrp="1"/>
          </p:cNvSpPr>
          <p:nvPr>
            <p:ph type="sldNum" sz="quarter" idx="2"/>
          </p:nvPr>
        </p:nvSpPr>
        <p:spPr/>
        <p:txBody>
          <a:bodyPr/>
          <a:lstStyle/>
          <a:p>
            <a:fld id="{86CB4B4D-7CA3-9044-876B-883B54F8677D}" type="slidenum">
              <a:rPr lang="fr-FR" smtClean="0"/>
              <a:t>36</a:t>
            </a:fld>
            <a:endParaRPr lang="fr-FR"/>
          </a:p>
        </p:txBody>
      </p:sp>
    </p:spTree>
    <p:extLst>
      <p:ext uri="{BB962C8B-B14F-4D97-AF65-F5344CB8AC3E}">
        <p14:creationId xmlns:p14="http://schemas.microsoft.com/office/powerpoint/2010/main" val="30928660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863001"/>
            <a:ext cx="4968552" cy="4801314"/>
          </a:xfrm>
          <a:prstGeom prst="rect">
            <a:avLst/>
          </a:prstGeom>
          <a:noFill/>
        </p:spPr>
        <p:txBody>
          <a:bodyPr wrap="square" rtlCol="0">
            <a:spAutoFit/>
          </a:bodyPr>
          <a:lstStyle/>
          <a:p>
            <a:r>
              <a:rPr lang="en-US" dirty="0" smtClean="0"/>
              <a:t>Similar needs as for SP:</a:t>
            </a:r>
          </a:p>
          <a:p>
            <a:pPr marL="285750" indent="-285750">
              <a:buFont typeface="Arial" panose="020B0604020202020204" pitchFamily="34" charset="0"/>
              <a:buChar char="•"/>
            </a:pPr>
            <a:r>
              <a:rPr lang="en-US" dirty="0" err="1" smtClean="0"/>
              <a:t>LAr</a:t>
            </a:r>
            <a:r>
              <a:rPr lang="en-US" dirty="0" smtClean="0"/>
              <a:t> cryogenic instrumentation</a:t>
            </a:r>
          </a:p>
          <a:p>
            <a:pPr marL="285750" indent="-285750">
              <a:buFont typeface="Arial" panose="020B0604020202020204" pitchFamily="34" charset="0"/>
              <a:buChar char="•"/>
            </a:pPr>
            <a:r>
              <a:rPr lang="en-US" dirty="0" smtClean="0"/>
              <a:t>Purity monitors</a:t>
            </a:r>
          </a:p>
          <a:p>
            <a:pPr marL="285750" indent="-285750">
              <a:buFont typeface="Arial" panose="020B0604020202020204" pitchFamily="34" charset="0"/>
              <a:buChar char="•"/>
            </a:pPr>
            <a:r>
              <a:rPr lang="en-US" dirty="0" err="1" smtClean="0"/>
              <a:t>Cryocameras</a:t>
            </a:r>
            <a:endParaRPr lang="en-US" dirty="0" smtClean="0"/>
          </a:p>
          <a:p>
            <a:pPr marL="285750" indent="-285750">
              <a:buFont typeface="Arial" panose="020B0604020202020204" pitchFamily="34" charset="0"/>
              <a:buChar char="•"/>
            </a:pPr>
            <a:r>
              <a:rPr lang="en-US" dirty="0" smtClean="0"/>
              <a:t>Gas </a:t>
            </a:r>
            <a:r>
              <a:rPr lang="en-US" dirty="0" err="1" smtClean="0"/>
              <a:t>analysers</a:t>
            </a:r>
            <a:endParaRPr lang="en-US" dirty="0" smtClean="0"/>
          </a:p>
          <a:p>
            <a:endParaRPr lang="en-US" dirty="0" smtClean="0"/>
          </a:p>
          <a:p>
            <a:r>
              <a:rPr lang="en-US" dirty="0" smtClean="0"/>
              <a:t>Specific DP controls:</a:t>
            </a:r>
          </a:p>
          <a:p>
            <a:pPr marL="285750" indent="-285750">
              <a:buFont typeface="Arial" panose="020B0604020202020204" pitchFamily="34" charset="0"/>
              <a:buChar char="•"/>
            </a:pPr>
            <a:r>
              <a:rPr lang="en-US" dirty="0" smtClean="0"/>
              <a:t>Gas temperature and pressure controls</a:t>
            </a:r>
          </a:p>
          <a:p>
            <a:pPr marL="285750" indent="-285750">
              <a:buFont typeface="Arial" panose="020B0604020202020204" pitchFamily="34" charset="0"/>
              <a:buChar char="•"/>
            </a:pPr>
            <a:r>
              <a:rPr lang="en-US" dirty="0" smtClean="0"/>
              <a:t>CRP controls:</a:t>
            </a:r>
          </a:p>
          <a:p>
            <a:pPr marL="285750" indent="-285750">
              <a:buFont typeface="Wingdings" panose="05000000000000000000" pitchFamily="2" charset="2"/>
              <a:buChar char="Ø"/>
            </a:pPr>
            <a:r>
              <a:rPr lang="en-US" dirty="0" smtClean="0"/>
              <a:t>CRP temperature probes (36/CRP)</a:t>
            </a:r>
          </a:p>
          <a:p>
            <a:pPr marL="285750" indent="-285750">
              <a:buFont typeface="Wingdings" panose="05000000000000000000" pitchFamily="2" charset="2"/>
              <a:buChar char="Ø"/>
            </a:pPr>
            <a:r>
              <a:rPr lang="en-US" dirty="0" smtClean="0"/>
              <a:t>CRP high accuracy level meters, capacitive grid-LEM measurements, distance meters</a:t>
            </a:r>
          </a:p>
          <a:p>
            <a:pPr marL="285750" indent="-285750">
              <a:buFont typeface="Wingdings" panose="05000000000000000000" pitchFamily="2" charset="2"/>
              <a:buChar char="Ø"/>
            </a:pPr>
            <a:r>
              <a:rPr lang="en-US" dirty="0" smtClean="0"/>
              <a:t>Control of CRP step motors</a:t>
            </a:r>
          </a:p>
          <a:p>
            <a:pPr marL="285750" indent="-285750">
              <a:buFont typeface="Wingdings" panose="05000000000000000000" pitchFamily="2" charset="2"/>
              <a:buChar char="Ø"/>
            </a:pPr>
            <a:r>
              <a:rPr lang="en-US" dirty="0" smtClean="0"/>
              <a:t>CRP anodes calibration</a:t>
            </a:r>
          </a:p>
          <a:p>
            <a:pPr marL="285750" indent="-285750">
              <a:buFont typeface="Wingdings" panose="05000000000000000000" pitchFamily="2" charset="2"/>
              <a:buChar char="Ø"/>
            </a:pPr>
            <a:r>
              <a:rPr lang="en-US" dirty="0" smtClean="0"/>
              <a:t>LEM HV 41 channels/CRP, grid HV 1 channel/CRP</a:t>
            </a:r>
          </a:p>
          <a:p>
            <a:pPr marL="285750" indent="-285750">
              <a:buFont typeface="Arial" panose="020B0604020202020204" pitchFamily="34" charset="0"/>
              <a:buChar char="•"/>
            </a:pPr>
            <a:r>
              <a:rPr lang="en-US" dirty="0" smtClean="0"/>
              <a:t> PDS HV controls</a:t>
            </a:r>
            <a:endParaRPr lang="en-US" dirty="0"/>
          </a:p>
        </p:txBody>
      </p:sp>
      <p:pic>
        <p:nvPicPr>
          <p:cNvPr id="2" name="Image 1"/>
          <p:cNvPicPr>
            <a:picLocks noChangeAspect="1"/>
          </p:cNvPicPr>
          <p:nvPr/>
        </p:nvPicPr>
        <p:blipFill>
          <a:blip r:embed="rId2"/>
          <a:stretch>
            <a:fillRect/>
          </a:stretch>
        </p:blipFill>
        <p:spPr>
          <a:xfrm>
            <a:off x="4644008" y="764704"/>
            <a:ext cx="3592246" cy="1332731"/>
          </a:xfrm>
          <a:prstGeom prst="rect">
            <a:avLst/>
          </a:prstGeom>
        </p:spPr>
      </p:pic>
    </p:spTree>
    <p:extLst>
      <p:ext uri="{BB962C8B-B14F-4D97-AF65-F5344CB8AC3E}">
        <p14:creationId xmlns:p14="http://schemas.microsoft.com/office/powerpoint/2010/main" val="84673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17" y="476672"/>
            <a:ext cx="6957663" cy="3444538"/>
          </a:xfrm>
          <a:prstGeom prst="rect">
            <a:avLst/>
          </a:prstGeom>
        </p:spPr>
      </p:pic>
      <p:sp>
        <p:nvSpPr>
          <p:cNvPr id="11" name="ZoneTexte 10"/>
          <p:cNvSpPr txBox="1"/>
          <p:nvPr/>
        </p:nvSpPr>
        <p:spPr>
          <a:xfrm>
            <a:off x="323528" y="4273351"/>
            <a:ext cx="46085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00"/>
                </a:solidFill>
                <a:effectLst/>
                <a:uLnTx/>
                <a:uFillTx/>
                <a:latin typeface="Arial"/>
                <a:ea typeface="+mn-ea"/>
                <a:cs typeface="+mn-cs"/>
              </a:rPr>
              <a:t>50x50 cm</a:t>
            </a:r>
            <a:r>
              <a:rPr kumimoji="0" lang="fr-FR" sz="1400" b="1" i="0" u="none" strike="noStrike" kern="1200" cap="none" spc="0" normalizeH="0" baseline="30000" noProof="0" dirty="0" smtClean="0">
                <a:ln>
                  <a:noFill/>
                </a:ln>
                <a:solidFill>
                  <a:srgbClr val="000000"/>
                </a:solidFill>
                <a:effectLst/>
                <a:uLnTx/>
                <a:uFillTx/>
                <a:latin typeface="Arial"/>
                <a:ea typeface="+mn-ea"/>
                <a:cs typeface="+mn-cs"/>
              </a:rPr>
              <a:t>2</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anodes </a:t>
            </a:r>
            <a:r>
              <a:rPr kumimoji="0" lang="fr-FR" sz="1400" b="1" i="0" u="none" strike="noStrike" kern="1200" cap="none" spc="0" normalizeH="0" baseline="0" noProof="0" dirty="0" err="1" smtClean="0">
                <a:ln>
                  <a:noFill/>
                </a:ln>
                <a:solidFill>
                  <a:srgbClr val="000000"/>
                </a:solidFill>
                <a:effectLst/>
                <a:uLnTx/>
                <a:uFillTx/>
                <a:latin typeface="Arial"/>
                <a:ea typeface="+mn-ea"/>
                <a:cs typeface="+mn-cs"/>
              </a:rPr>
              <a:t>with</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2 collection </a:t>
            </a:r>
            <a:r>
              <a:rPr kumimoji="0" lang="fr-FR" sz="1400" b="1" i="0" u="none" strike="noStrike" kern="1200" cap="none" spc="0" normalizeH="0" baseline="0" noProof="0" dirty="0" err="1" smtClean="0">
                <a:ln>
                  <a:noFill/>
                </a:ln>
                <a:solidFill>
                  <a:srgbClr val="000000"/>
                </a:solidFill>
                <a:effectLst/>
                <a:uLnTx/>
                <a:uFillTx/>
                <a:latin typeface="Arial"/>
                <a:ea typeface="+mn-ea"/>
                <a:cs typeface="+mn-cs"/>
              </a:rPr>
              <a:t>views</a:t>
            </a:r>
            <a:endParaRPr kumimoji="0" lang="fr-FR" sz="14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13" name="Groupe 12"/>
          <p:cNvGrpSpPr/>
          <p:nvPr/>
        </p:nvGrpSpPr>
        <p:grpSpPr>
          <a:xfrm>
            <a:off x="35496" y="3985319"/>
            <a:ext cx="9118511" cy="2828057"/>
            <a:chOff x="35496" y="3985319"/>
            <a:chExt cx="9118511" cy="2828057"/>
          </a:xfrm>
        </p:grpSpPr>
        <p:grpSp>
          <p:nvGrpSpPr>
            <p:cNvPr id="4" name="Groupe 3"/>
            <p:cNvGrpSpPr/>
            <p:nvPr/>
          </p:nvGrpSpPr>
          <p:grpSpPr>
            <a:xfrm>
              <a:off x="35496" y="4096567"/>
              <a:ext cx="9118511" cy="2716809"/>
              <a:chOff x="35496" y="4142934"/>
              <a:chExt cx="9118511" cy="2716809"/>
            </a:xfrm>
          </p:grpSpPr>
          <p:grpSp>
            <p:nvGrpSpPr>
              <p:cNvPr id="5" name="Groupe 4"/>
              <p:cNvGrpSpPr/>
              <p:nvPr/>
            </p:nvGrpSpPr>
            <p:grpSpPr>
              <a:xfrm>
                <a:off x="35496" y="4725144"/>
                <a:ext cx="8856984" cy="2085975"/>
                <a:chOff x="251520" y="4471988"/>
                <a:chExt cx="8856984" cy="2085975"/>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729" y="4471988"/>
                  <a:ext cx="58197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478003"/>
                  <a:ext cx="5906760" cy="20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083" y="4142934"/>
                <a:ext cx="3333924" cy="271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ZoneTexte 11"/>
            <p:cNvSpPr txBox="1"/>
            <p:nvPr/>
          </p:nvSpPr>
          <p:spPr>
            <a:xfrm>
              <a:off x="6372200" y="3985319"/>
              <a:ext cx="201622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00"/>
                  </a:solidFill>
                  <a:effectLst/>
                  <a:uLnTx/>
                  <a:uFillTx/>
                  <a:latin typeface="Arial"/>
                  <a:ea typeface="+mn-ea"/>
                  <a:cs typeface="+mn-cs"/>
                </a:rPr>
                <a:t>50x50 cm</a:t>
              </a:r>
              <a:r>
                <a:rPr kumimoji="0" lang="fr-FR" sz="1400" b="1" i="0" u="none" strike="noStrike" kern="1200" cap="none" spc="0" normalizeH="0" baseline="30000" noProof="0" dirty="0" smtClean="0">
                  <a:ln>
                    <a:noFill/>
                  </a:ln>
                  <a:solidFill>
                    <a:srgbClr val="000000"/>
                  </a:solidFill>
                  <a:effectLst/>
                  <a:uLnTx/>
                  <a:uFillTx/>
                  <a:latin typeface="Arial"/>
                  <a:ea typeface="+mn-ea"/>
                  <a:cs typeface="+mn-cs"/>
                </a:rPr>
                <a:t>2</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LEM</a:t>
              </a:r>
              <a:endParaRPr kumimoji="0" lang="fr-FR" sz="14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4" name="ZoneTexte 13"/>
          <p:cNvSpPr txBox="1"/>
          <p:nvPr/>
        </p:nvSpPr>
        <p:spPr>
          <a:xfrm>
            <a:off x="7386332" y="3573016"/>
            <a:ext cx="2082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002060"/>
                </a:solidFill>
                <a:effectLst/>
                <a:uLnTx/>
                <a:uFillTx/>
                <a:latin typeface="Arial"/>
                <a:ea typeface="+mn-ea"/>
                <a:cs typeface="+mn-cs"/>
              </a:rPr>
              <a:t>Electron avalanche in LEM </a:t>
            </a:r>
            <a:r>
              <a:rPr kumimoji="0" lang="fr-FR" sz="1200" b="1" i="0" u="none" strike="noStrike" kern="1200" cap="none" spc="0" normalizeH="0" baseline="0" noProof="0" dirty="0" err="1" smtClean="0">
                <a:ln>
                  <a:noFill/>
                </a:ln>
                <a:solidFill>
                  <a:srgbClr val="002060"/>
                </a:solidFill>
                <a:effectLst/>
                <a:uLnTx/>
                <a:uFillTx/>
                <a:latin typeface="Arial"/>
                <a:ea typeface="+mn-ea"/>
                <a:cs typeface="+mn-cs"/>
              </a:rPr>
              <a:t>hole</a:t>
            </a:r>
            <a:endParaRPr kumimoji="0" lang="fr-FR" sz="1200" b="1"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3115" y="2492896"/>
            <a:ext cx="905389" cy="108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 14"/>
          <p:cNvPicPr>
            <a:picLocks noChangeAspect="1"/>
          </p:cNvPicPr>
          <p:nvPr/>
        </p:nvPicPr>
        <p:blipFill>
          <a:blip r:embed="rId7"/>
          <a:stretch>
            <a:fillRect/>
          </a:stretch>
        </p:blipFill>
        <p:spPr>
          <a:xfrm>
            <a:off x="-36512" y="1484785"/>
            <a:ext cx="1970398" cy="1152127"/>
          </a:xfrm>
          <a:prstGeom prst="rect">
            <a:avLst/>
          </a:prstGeom>
        </p:spPr>
      </p:pic>
      <p:sp>
        <p:nvSpPr>
          <p:cNvPr id="16" name="Rectangle à coins arrondis 15"/>
          <p:cNvSpPr/>
          <p:nvPr/>
        </p:nvSpPr>
        <p:spPr>
          <a:xfrm>
            <a:off x="1979712" y="868051"/>
            <a:ext cx="1296144" cy="227291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ZoneTexte 16"/>
          <p:cNvSpPr txBox="1"/>
          <p:nvPr/>
        </p:nvSpPr>
        <p:spPr>
          <a:xfrm flipH="1">
            <a:off x="35494" y="2564904"/>
            <a:ext cx="18983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0000"/>
                </a:solidFill>
                <a:effectLst/>
                <a:uLnTx/>
                <a:uFillTx/>
                <a:latin typeface="Arial"/>
                <a:ea typeface="+mn-ea"/>
                <a:cs typeface="+mn-cs"/>
              </a:rPr>
              <a:t>Charge </a:t>
            </a:r>
            <a:r>
              <a:rPr kumimoji="0" lang="fr-FR" sz="1600" b="0" i="0" u="none" strike="noStrike" kern="1200" cap="none" spc="0" normalizeH="0" baseline="0" noProof="0" dirty="0" err="1">
                <a:ln>
                  <a:noFill/>
                </a:ln>
                <a:solidFill>
                  <a:srgbClr val="FF0000"/>
                </a:solidFill>
                <a:effectLst/>
                <a:uLnTx/>
                <a:uFillTx/>
                <a:latin typeface="Arial"/>
                <a:ea typeface="+mn-ea"/>
                <a:cs typeface="+mn-cs"/>
              </a:rPr>
              <a:t>R</a:t>
            </a:r>
            <a:r>
              <a:rPr kumimoji="0" lang="fr-FR" sz="1600" b="0" i="0" u="none" strike="noStrike" kern="1200" cap="none" spc="0" normalizeH="0" baseline="0" noProof="0" dirty="0" err="1" smtClean="0">
                <a:ln>
                  <a:noFill/>
                </a:ln>
                <a:solidFill>
                  <a:srgbClr val="FF0000"/>
                </a:solidFill>
                <a:effectLst/>
                <a:uLnTx/>
                <a:uFillTx/>
                <a:latin typeface="Arial"/>
                <a:ea typeface="+mn-ea"/>
                <a:cs typeface="+mn-cs"/>
              </a:rPr>
              <a:t>eadout</a:t>
            </a:r>
            <a:r>
              <a:rPr kumimoji="0" lang="fr-FR" sz="1600" b="0" i="0" u="none" strike="noStrike" kern="1200" cap="none" spc="0" normalizeH="0" baseline="0" noProof="0" dirty="0" smtClean="0">
                <a:ln>
                  <a:noFill/>
                </a:ln>
                <a:solidFill>
                  <a:srgbClr val="FF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0000"/>
                </a:solidFill>
                <a:effectLst/>
                <a:uLnTx/>
                <a:uFillTx/>
                <a:latin typeface="Arial"/>
                <a:ea typeface="+mn-ea"/>
                <a:cs typeface="+mn-cs"/>
              </a:rPr>
              <a:t>Plane </a:t>
            </a:r>
            <a:r>
              <a:rPr kumimoji="0" lang="fr-FR" sz="1600" b="0" i="0" u="none" strike="noStrike" kern="1200" cap="none" spc="0" normalizeH="0" baseline="0" noProof="0" dirty="0" err="1" smtClean="0">
                <a:ln>
                  <a:noFill/>
                </a:ln>
                <a:solidFill>
                  <a:srgbClr val="000000"/>
                </a:solidFill>
                <a:effectLst/>
                <a:uLnTx/>
                <a:uFillTx/>
                <a:latin typeface="Arial"/>
                <a:ea typeface="+mn-ea"/>
                <a:cs typeface="+mn-cs"/>
              </a:rPr>
              <a:t>integrating</a:t>
            </a:r>
            <a:r>
              <a:rPr kumimoji="0" lang="fr-FR" sz="1600" b="0" i="0" u="none" strike="noStrike" kern="120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000000"/>
                </a:solidFill>
                <a:effectLst/>
                <a:uLnTx/>
                <a:uFillTx/>
                <a:latin typeface="Arial"/>
                <a:ea typeface="+mn-ea"/>
                <a:cs typeface="+mn-cs"/>
              </a:rPr>
              <a:t>LEM-anode sandwiches</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lèche droite 17"/>
          <p:cNvSpPr/>
          <p:nvPr/>
        </p:nvSpPr>
        <p:spPr>
          <a:xfrm rot="16200000">
            <a:off x="4939444" y="3277581"/>
            <a:ext cx="432048" cy="4468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0017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5" name="ZoneTexte 4"/>
          <p:cNvSpPr txBox="1"/>
          <p:nvPr/>
        </p:nvSpPr>
        <p:spPr>
          <a:xfrm>
            <a:off x="-36512" y="3645024"/>
            <a:ext cx="892343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a:ea typeface="ＭＳ Ｐゴシック"/>
              </a:rPr>
              <a:t>Advantages of </a:t>
            </a:r>
            <a:r>
              <a:rPr kumimoji="0" lang="en-US" sz="1600" b="0" i="0" u="sng" strike="noStrike" kern="1200" cap="none" spc="0" normalizeH="0" baseline="0" noProof="0" dirty="0" smtClean="0">
                <a:ln>
                  <a:noFill/>
                </a:ln>
                <a:solidFill>
                  <a:srgbClr val="FFFFFF"/>
                </a:solidFill>
                <a:effectLst/>
                <a:uLnTx/>
                <a:uFillTx/>
                <a:latin typeface="Arial"/>
                <a:ea typeface="ＭＳ Ｐゴシック"/>
              </a:rPr>
              <a:t>dual-phase </a:t>
            </a:r>
            <a:r>
              <a:rPr kumimoji="0" lang="en-US" sz="1600" b="0" i="0" u="sng" strike="noStrike" kern="1200" cap="none" spc="0" normalizeH="0" baseline="0" noProof="0" dirty="0">
                <a:ln>
                  <a:noFill/>
                </a:ln>
                <a:solidFill>
                  <a:srgbClr val="FFFFFF"/>
                </a:solidFill>
                <a:effectLst/>
                <a:uLnTx/>
                <a:uFillTx/>
                <a:latin typeface="Arial"/>
                <a:ea typeface="ＭＳ Ｐゴシック"/>
              </a:rPr>
              <a:t>design</a:t>
            </a:r>
            <a:r>
              <a:rPr kumimoji="0" lang="en-US" sz="1600" b="0" i="0" u="sng" strike="noStrike" kern="1200" cap="none" spc="0" normalizeH="0" baseline="0" noProof="0" dirty="0" smtClean="0">
                <a:ln>
                  <a:noFill/>
                </a:ln>
                <a:solidFill>
                  <a:srgbClr val="FFFFFF"/>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FF"/>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Gain</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in the gas phase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 robust and tunable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S/N,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lower detection threshold,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compensation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for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charge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attenuation due to long drift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paths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sym typeface="Wingdings" panose="05000000000000000000" pitchFamily="2" charset="2"/>
              </a:rPr>
              <a:t>Finer readout pitch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3.125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mm), implemented in two identical collection views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(X,Y) on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3m long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strips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Long drift projective geometry</a:t>
            </a:r>
            <a:r>
              <a:rPr kumimoji="0" lang="en-US" sz="1600" b="0" i="0" u="none" strike="noStrike" kern="1200" cap="none" spc="0" normalizeH="0" baseline="0" noProof="0" dirty="0">
                <a:ln>
                  <a:noFill/>
                </a:ln>
                <a:solidFill>
                  <a:srgbClr val="FFFFFF"/>
                </a:solidFill>
                <a:effectLst/>
                <a:uLnTx/>
                <a:uFillTx/>
                <a:latin typeface="Arial"/>
                <a:ea typeface="ＭＳ Ｐゴシック"/>
              </a:rPr>
              <a:t>: reduced number of readout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channels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153,600 for DP less than half of equivalent SP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FD)</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absence of dead materials in the drift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Fewer </a:t>
            </a:r>
            <a:r>
              <a:rPr kumimoji="0" lang="en-US" sz="1600" b="0" i="0" u="none" strike="noStrike" kern="1200" cap="none" spc="0" normalizeH="0" baseline="0" noProof="0" dirty="0">
                <a:ln>
                  <a:noFill/>
                </a:ln>
                <a:solidFill>
                  <a:srgbClr val="FFFF00"/>
                </a:solidFill>
                <a:effectLst/>
                <a:uLnTx/>
                <a:uFillTx/>
                <a:latin typeface="Arial"/>
                <a:ea typeface="ＭＳ Ｐゴシック"/>
              </a:rPr>
              <a:t>construction modules</a:t>
            </a: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Full accessibility and </a:t>
            </a:r>
            <a:r>
              <a:rPr kumimoji="0" lang="en-US" sz="1600" b="0" i="0" u="none" strike="noStrike" kern="1200" cap="none" spc="0" normalizeH="0" baseline="0" noProof="0" dirty="0" err="1">
                <a:ln>
                  <a:noFill/>
                </a:ln>
                <a:solidFill>
                  <a:srgbClr val="FFFF00"/>
                </a:solidFill>
                <a:effectLst/>
                <a:uLnTx/>
                <a:uFillTx/>
                <a:latin typeface="Arial"/>
                <a:ea typeface="ＭＳ Ｐゴシック"/>
              </a:rPr>
              <a:t>replaceability</a:t>
            </a:r>
            <a:r>
              <a:rPr kumimoji="0" lang="en-US" sz="1600" b="0" i="0" u="none" strike="noStrike" kern="1200" cap="none" spc="0" normalizeH="0" baseline="0" noProof="0" dirty="0">
                <a:ln>
                  <a:noFill/>
                </a:ln>
                <a:solidFill>
                  <a:srgbClr val="FFFFFF"/>
                </a:solidFill>
                <a:effectLst/>
                <a:uLnTx/>
                <a:uFillTx/>
                <a:latin typeface="Arial"/>
                <a:ea typeface="ＭＳ Ｐゴシック"/>
              </a:rPr>
              <a:t> of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cryogenic </a:t>
            </a:r>
            <a:r>
              <a:rPr kumimoji="0" lang="en-US" sz="1600" b="0" i="0" u="none" strike="noStrike" kern="1200" cap="none" spc="0" normalizeH="0" baseline="0" noProof="0" dirty="0">
                <a:ln>
                  <a:noFill/>
                </a:ln>
                <a:solidFill>
                  <a:srgbClr val="FFFFFF"/>
                </a:solidFill>
                <a:effectLst/>
                <a:uLnTx/>
                <a:uFillTx/>
                <a:latin typeface="Arial"/>
                <a:ea typeface="ＭＳ Ｐゴシック"/>
              </a:rPr>
              <a:t>front-end (FE) electronics during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detector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Same physics requirements as SP-FD</a:t>
            </a:r>
            <a:endParaRPr kumimoji="0" lang="en-US" sz="1600" b="0" i="0" u="none" strike="noStrike" kern="1200" cap="none" spc="0" normalizeH="0" baseline="0" noProof="0" dirty="0">
              <a:ln>
                <a:noFill/>
              </a:ln>
              <a:solidFill>
                <a:srgbClr val="FFFFFF"/>
              </a:solidFill>
              <a:effectLst/>
              <a:uLnTx/>
              <a:uFillTx/>
              <a:latin typeface="Arial"/>
              <a:ea typeface="ＭＳ Ｐゴシック"/>
            </a:endParaRPr>
          </a:p>
        </p:txBody>
      </p:sp>
      <p:pic>
        <p:nvPicPr>
          <p:cNvPr id="8" name="Image 7"/>
          <p:cNvPicPr>
            <a:picLocks noChangeAspect="1"/>
          </p:cNvPicPr>
          <p:nvPr/>
        </p:nvPicPr>
        <p:blipFill>
          <a:blip r:embed="rId2"/>
          <a:stretch>
            <a:fillRect/>
          </a:stretch>
        </p:blipFill>
        <p:spPr>
          <a:xfrm>
            <a:off x="-36512" y="-27384"/>
            <a:ext cx="3657010" cy="3672408"/>
          </a:xfrm>
          <a:prstGeom prst="rect">
            <a:avLst/>
          </a:prstGeom>
        </p:spPr>
      </p:pic>
      <p:grpSp>
        <p:nvGrpSpPr>
          <p:cNvPr id="7" name="Groupe 6"/>
          <p:cNvGrpSpPr/>
          <p:nvPr/>
        </p:nvGrpSpPr>
        <p:grpSpPr>
          <a:xfrm>
            <a:off x="3607903" y="-27384"/>
            <a:ext cx="5572609" cy="3788431"/>
            <a:chOff x="2483768" y="-7987"/>
            <a:chExt cx="6624736" cy="437309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7987"/>
              <a:ext cx="6624736" cy="437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4"/>
            <a:stretch>
              <a:fillRect/>
            </a:stretch>
          </p:blipFill>
          <p:spPr>
            <a:xfrm>
              <a:off x="4139952" y="3851776"/>
              <a:ext cx="648072" cy="125295"/>
            </a:xfrm>
            <a:prstGeom prst="rect">
              <a:avLst/>
            </a:prstGeom>
          </p:spPr>
        </p:pic>
      </p:grpSp>
    </p:spTree>
    <p:extLst>
      <p:ext uri="{BB962C8B-B14F-4D97-AF65-F5344CB8AC3E}">
        <p14:creationId xmlns:p14="http://schemas.microsoft.com/office/powerpoint/2010/main" val="201688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mmm.cern.ch/owa/attachment.ashx?id=RgAAAAA9BqUaArYwRKxA%2bMvNYu3gBwCTgR0NacwbRZ5jcPhXbfxOAAAACnTGAAC5tCE5yaZqRK4JI5vhMWQ1AADsLQzwAAAJ&amp;attcnt=1&amp;attid0=BAAAAAAA&amp;attcid0=EFF81891-0B92-44BF-9F9C-256B75BD6233%40guest-network.net"/>
          <p:cNvSpPr>
            <a:spLocks noChangeAspect="1" noChangeArrowheads="1"/>
          </p:cNvSpPr>
          <p:nvPr/>
        </p:nvSpPr>
        <p:spPr bwMode="auto">
          <a:xfrm>
            <a:off x="63500" y="-136525"/>
            <a:ext cx="7820025"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C5F2B"/>
              </a:solidFill>
              <a:effectLst/>
              <a:uLnTx/>
              <a:uFillTx/>
              <a:latin typeface="Arial"/>
              <a:ea typeface="+mn-ea"/>
              <a:cs typeface="+mn-cs"/>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5466811" cy="57592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ZoneTexte 8"/>
          <p:cNvSpPr txBox="1"/>
          <p:nvPr/>
        </p:nvSpPr>
        <p:spPr>
          <a:xfrm>
            <a:off x="6317610" y="1907540"/>
            <a:ext cx="23711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Charge Readout Planes</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ZoneTexte 9"/>
          <p:cNvSpPr txBox="1"/>
          <p:nvPr/>
        </p:nvSpPr>
        <p:spPr>
          <a:xfrm>
            <a:off x="6210106" y="2564904"/>
            <a:ext cx="28263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Field Cage sub-modules (common structural elements with SP)</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ZoneTexte 10"/>
          <p:cNvSpPr txBox="1"/>
          <p:nvPr/>
        </p:nvSpPr>
        <p:spPr>
          <a:xfrm>
            <a:off x="6139064" y="3923263"/>
            <a:ext cx="28263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Cathode modules</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12" name="Connecteur droit avec flèche 11"/>
          <p:cNvCxnSpPr>
            <a:stCxn id="9" idx="1"/>
          </p:cNvCxnSpPr>
          <p:nvPr/>
        </p:nvCxnSpPr>
        <p:spPr bwMode="auto">
          <a:xfrm flipH="1">
            <a:off x="4766160" y="2076817"/>
            <a:ext cx="1551450" cy="302027"/>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13" name="Connecteur droit avec flèche 12"/>
          <p:cNvCxnSpPr/>
          <p:nvPr/>
        </p:nvCxnSpPr>
        <p:spPr bwMode="auto">
          <a:xfrm flipH="1">
            <a:off x="4572000" y="3063198"/>
            <a:ext cx="1590600" cy="469168"/>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14" name="Connecteur droit avec flèche 13"/>
          <p:cNvCxnSpPr>
            <a:stCxn id="11" idx="1"/>
          </p:cNvCxnSpPr>
          <p:nvPr/>
        </p:nvCxnSpPr>
        <p:spPr bwMode="auto">
          <a:xfrm flipH="1">
            <a:off x="3122348" y="4092540"/>
            <a:ext cx="3016716" cy="505242"/>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15" name="Connecteur droit avec flèche 14"/>
          <p:cNvCxnSpPr/>
          <p:nvPr/>
        </p:nvCxnSpPr>
        <p:spPr>
          <a:xfrm>
            <a:off x="1122510" y="2475669"/>
            <a:ext cx="72008" cy="2334257"/>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298369" y="3354505"/>
            <a:ext cx="569387"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cs typeface="+mn-cs"/>
              </a:rPr>
              <a:t>6 m</a:t>
            </a:r>
            <a:endParaRPr kumimoji="0" lang="en-US" sz="1800" b="0" i="0" u="none" strike="noStrike" kern="1200" cap="none" spc="0" normalizeH="0" baseline="0" noProof="0" dirty="0">
              <a:ln>
                <a:noFill/>
              </a:ln>
              <a:solidFill>
                <a:srgbClr val="FFFF00"/>
              </a:solidFill>
              <a:effectLst/>
              <a:uLnTx/>
              <a:uFillTx/>
              <a:latin typeface="Arial"/>
              <a:ea typeface="ＭＳ Ｐゴシック"/>
              <a:cs typeface="+mn-cs"/>
            </a:endParaRPr>
          </a:p>
        </p:txBody>
      </p:sp>
      <p:cxnSp>
        <p:nvCxnSpPr>
          <p:cNvPr id="17" name="Connecteur droit avec flèche 16"/>
          <p:cNvCxnSpPr/>
          <p:nvPr/>
        </p:nvCxnSpPr>
        <p:spPr>
          <a:xfrm flipH="1" flipV="1">
            <a:off x="1403648" y="4971169"/>
            <a:ext cx="1642318" cy="474055"/>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842373" y="5229200"/>
            <a:ext cx="569387"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cs typeface="+mn-cs"/>
              </a:rPr>
              <a:t>6 m</a:t>
            </a:r>
            <a:endParaRPr kumimoji="0" lang="en-US" sz="1800" b="0" i="0" u="none" strike="noStrike" kern="1200" cap="none" spc="0" normalizeH="0" baseline="0" noProof="0" dirty="0">
              <a:ln>
                <a:noFill/>
              </a:ln>
              <a:solidFill>
                <a:srgbClr val="FFFF00"/>
              </a:solidFill>
              <a:effectLst/>
              <a:uLnTx/>
              <a:uFillTx/>
              <a:latin typeface="Arial"/>
              <a:ea typeface="ＭＳ Ｐゴシック"/>
              <a:cs typeface="+mn-cs"/>
            </a:endParaRPr>
          </a:p>
        </p:txBody>
      </p:sp>
      <p:sp>
        <p:nvSpPr>
          <p:cNvPr id="19" name="ZoneTexte 18"/>
          <p:cNvSpPr txBox="1"/>
          <p:nvPr/>
        </p:nvSpPr>
        <p:spPr>
          <a:xfrm>
            <a:off x="6128881" y="4581128"/>
            <a:ext cx="28263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36 cryogenic photomultipliers Hamamatsu R5912-02mod with TPB coating</a:t>
            </a:r>
          </a:p>
        </p:txBody>
      </p:sp>
      <p:cxnSp>
        <p:nvCxnSpPr>
          <p:cNvPr id="20" name="Connecteur droit avec flèche 19"/>
          <p:cNvCxnSpPr>
            <a:stCxn id="19" idx="1"/>
          </p:cNvCxnSpPr>
          <p:nvPr/>
        </p:nvCxnSpPr>
        <p:spPr bwMode="auto">
          <a:xfrm flipH="1">
            <a:off x="3707904" y="4996627"/>
            <a:ext cx="2420977" cy="176718"/>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25" name="ZoneTexte 24"/>
          <p:cNvSpPr txBox="1"/>
          <p:nvPr/>
        </p:nvSpPr>
        <p:spPr>
          <a:xfrm>
            <a:off x="6228185" y="620688"/>
            <a:ext cx="27363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Digital electronics in </a:t>
            </a:r>
            <a:r>
              <a:rPr kumimoji="0" lang="en-US" sz="1600" b="0" i="0" u="none" strike="noStrike" kern="1200" cap="none" spc="0" normalizeH="0" baseline="0" noProof="0" dirty="0" err="1" smtClean="0">
                <a:ln>
                  <a:noFill/>
                </a:ln>
                <a:solidFill>
                  <a:srgbClr val="000000"/>
                </a:solidFill>
                <a:effectLst/>
                <a:uLnTx/>
                <a:uFillTx/>
                <a:latin typeface="Arial"/>
                <a:ea typeface="ＭＳ Ｐゴシック"/>
                <a:cs typeface="+mn-cs"/>
              </a:rPr>
              <a:t>uTCA</a:t>
            </a: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 crates</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 name="ZoneTexte 25"/>
          <p:cNvSpPr txBox="1"/>
          <p:nvPr/>
        </p:nvSpPr>
        <p:spPr>
          <a:xfrm>
            <a:off x="6228184" y="1260049"/>
            <a:ext cx="27363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Cold FE electronics in SFT “chimneys”</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7" name="Connecteur droit avec flèche 26"/>
          <p:cNvCxnSpPr>
            <a:stCxn id="26" idx="1"/>
          </p:cNvCxnSpPr>
          <p:nvPr/>
        </p:nvCxnSpPr>
        <p:spPr bwMode="auto">
          <a:xfrm flipH="1">
            <a:off x="3045966" y="1552437"/>
            <a:ext cx="3182218" cy="1028965"/>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cxnSp>
        <p:nvCxnSpPr>
          <p:cNvPr id="30" name="Connecteur droit avec flèche 29"/>
          <p:cNvCxnSpPr>
            <a:stCxn id="25" idx="1"/>
          </p:cNvCxnSpPr>
          <p:nvPr/>
        </p:nvCxnSpPr>
        <p:spPr bwMode="auto">
          <a:xfrm flipH="1">
            <a:off x="3333998" y="913076"/>
            <a:ext cx="2894187" cy="808585"/>
          </a:xfrm>
          <a:prstGeom prst="straightConnector1">
            <a:avLst/>
          </a:prstGeom>
          <a:solidFill>
            <a:schemeClr val="accent1"/>
          </a:solidFill>
          <a:ln w="38100" cap="flat" cmpd="sng" algn="ctr">
            <a:solidFill>
              <a:srgbClr val="000000"/>
            </a:solidFill>
            <a:prstDash val="solid"/>
            <a:round/>
            <a:headEnd type="none" w="med" len="med"/>
            <a:tailEnd type="arrow"/>
          </a:ln>
          <a:effectLst/>
        </p:spPr>
      </p:cxnSp>
      <p:sp>
        <p:nvSpPr>
          <p:cNvPr id="32" name="ZoneTexte 31"/>
          <p:cNvSpPr txBox="1"/>
          <p:nvPr/>
        </p:nvSpPr>
        <p:spPr>
          <a:xfrm>
            <a:off x="323527" y="548680"/>
            <a:ext cx="489654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The DP-FD design described in the IDR is based on </a:t>
            </a:r>
            <a:r>
              <a:rPr kumimoji="0" lang="en-US" sz="1600" b="0" i="0" u="none" strike="noStrike" kern="1200" cap="none" spc="0" normalizeH="0" baseline="0" noProof="0" dirty="0" err="1" smtClean="0">
                <a:ln>
                  <a:noFill/>
                </a:ln>
                <a:solidFill>
                  <a:srgbClr val="000000"/>
                </a:solidFill>
                <a:effectLst/>
                <a:uLnTx/>
                <a:uFillTx/>
                <a:latin typeface="Arial"/>
                <a:ea typeface="ＭＳ Ｐゴシック"/>
                <a:cs typeface="+mn-cs"/>
              </a:rPr>
              <a:t>ProtoDUNE</a:t>
            </a:r>
            <a:r>
              <a:rPr kumimoji="0" lang="en-US" sz="1600" b="0" i="0" u="none" strike="noStrike" kern="1200" cap="none" spc="0" normalizeH="0" baseline="0" noProof="0" dirty="0" smtClean="0">
                <a:ln>
                  <a:noFill/>
                </a:ln>
                <a:solidFill>
                  <a:srgbClr val="000000"/>
                </a:solidFill>
                <a:effectLst/>
                <a:uLnTx/>
                <a:uFillTx/>
                <a:latin typeface="Arial"/>
                <a:ea typeface="ＭＳ Ｐゴシック"/>
                <a:cs typeface="+mn-cs"/>
              </a:rPr>
              <a:t>-DP design</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6451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204787"/>
            <a:ext cx="6105525" cy="6448425"/>
          </a:xfrm>
          <a:prstGeom prst="rect">
            <a:avLst/>
          </a:prstGeom>
        </p:spPr>
      </p:pic>
      <p:sp>
        <p:nvSpPr>
          <p:cNvPr id="6" name="Ellipse 5"/>
          <p:cNvSpPr/>
          <p:nvPr/>
        </p:nvSpPr>
        <p:spPr>
          <a:xfrm>
            <a:off x="611560" y="692696"/>
            <a:ext cx="1656184" cy="2880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ZoneTexte 2"/>
          <p:cNvSpPr txBox="1"/>
          <p:nvPr/>
        </p:nvSpPr>
        <p:spPr>
          <a:xfrm>
            <a:off x="6285037" y="908720"/>
            <a:ext cx="2679451" cy="2862322"/>
          </a:xfrm>
          <a:prstGeom prst="rect">
            <a:avLst/>
          </a:prstGeom>
          <a:noFill/>
        </p:spPr>
        <p:txBody>
          <a:bodyPr wrap="square" rtlCol="0">
            <a:spAutoFit/>
          </a:bodyPr>
          <a:lstStyle/>
          <a:p>
            <a:r>
              <a:rPr lang="fr-FR" dirty="0"/>
              <a:t>A</a:t>
            </a:r>
            <a:r>
              <a:rPr lang="fr-FR" dirty="0" smtClean="0"/>
              <a:t>ll </a:t>
            </a:r>
            <a:r>
              <a:rPr lang="fr-FR" dirty="0" err="1" smtClean="0"/>
              <a:t>sub-systems</a:t>
            </a:r>
            <a:r>
              <a:rPr lang="fr-FR" dirty="0" smtClean="0"/>
              <a:t> </a:t>
            </a:r>
            <a:r>
              <a:rPr lang="fr-FR" dirty="0" err="1" smtClean="0"/>
              <a:t>chapters</a:t>
            </a:r>
            <a:r>
              <a:rPr lang="fr-FR" dirty="0" smtClean="0"/>
              <a:t> </a:t>
            </a:r>
            <a:r>
              <a:rPr lang="fr-FR" dirty="0" err="1" smtClean="0"/>
              <a:t>including</a:t>
            </a:r>
            <a:endParaRPr lang="fr-FR" dirty="0" smtClean="0"/>
          </a:p>
          <a:p>
            <a:endParaRPr lang="fr-FR" dirty="0"/>
          </a:p>
          <a:p>
            <a:pPr marL="285750" indent="-285750">
              <a:buFont typeface="Arial" panose="020B0604020202020204" pitchFamily="34" charset="0"/>
              <a:buChar char="•"/>
            </a:pPr>
            <a:r>
              <a:rPr lang="fr-FR" b="1" u="sng" dirty="0" smtClean="0"/>
              <a:t>Design</a:t>
            </a:r>
          </a:p>
          <a:p>
            <a:pPr marL="285750" indent="-285750">
              <a:buFont typeface="Arial" panose="020B0604020202020204" pitchFamily="34" charset="0"/>
              <a:buChar char="•"/>
            </a:pPr>
            <a:r>
              <a:rPr lang="fr-FR" dirty="0" smtClean="0"/>
              <a:t>Production and </a:t>
            </a:r>
            <a:r>
              <a:rPr lang="fr-FR" dirty="0" err="1" smtClean="0"/>
              <a:t>assembly</a:t>
            </a:r>
            <a:endParaRPr lang="fr-FR" dirty="0" smtClean="0"/>
          </a:p>
          <a:p>
            <a:pPr marL="285750" indent="-285750">
              <a:buFont typeface="Arial" panose="020B0604020202020204" pitchFamily="34" charset="0"/>
              <a:buChar char="•"/>
            </a:pPr>
            <a:r>
              <a:rPr lang="fr-FR" dirty="0" smtClean="0"/>
              <a:t>QA and QC</a:t>
            </a:r>
          </a:p>
          <a:p>
            <a:pPr marL="285750" indent="-285750">
              <a:buFont typeface="Arial" panose="020B0604020202020204" pitchFamily="34" charset="0"/>
              <a:buChar char="•"/>
            </a:pPr>
            <a:r>
              <a:rPr lang="fr-FR" dirty="0" smtClean="0"/>
              <a:t>Interfaces</a:t>
            </a:r>
          </a:p>
          <a:p>
            <a:pPr marL="285750" indent="-285750">
              <a:buFont typeface="Arial" panose="020B0604020202020204" pitchFamily="34" charset="0"/>
              <a:buChar char="•"/>
            </a:pPr>
            <a:r>
              <a:rPr lang="fr-FR" dirty="0" smtClean="0"/>
              <a:t>Installation</a:t>
            </a:r>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154742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504" y="836712"/>
            <a:ext cx="8136904" cy="4893647"/>
          </a:xfrm>
          <a:prstGeom prst="rect">
            <a:avLst/>
          </a:prstGeom>
          <a:noFill/>
        </p:spPr>
        <p:txBody>
          <a:bodyPr wrap="square" rtlCol="0">
            <a:spAutoFit/>
          </a:bodyPr>
          <a:lstStyle/>
          <a:p>
            <a:r>
              <a:rPr lang="fr-FR" dirty="0" err="1" smtClean="0"/>
              <a:t>Completion</a:t>
            </a:r>
            <a:r>
              <a:rPr lang="fr-FR" dirty="0" smtClean="0"/>
              <a:t> of the TDR</a:t>
            </a:r>
          </a:p>
          <a:p>
            <a:endParaRPr lang="fr-FR" sz="1400" dirty="0" smtClean="0"/>
          </a:p>
          <a:p>
            <a:r>
              <a:rPr lang="fr-FR" sz="1400" dirty="0" smtClean="0"/>
              <a:t>DP-TDR Editorial team (</a:t>
            </a:r>
            <a:r>
              <a:rPr lang="fr-FR" sz="1400" dirty="0" err="1" smtClean="0"/>
              <a:t>mostly</a:t>
            </a:r>
            <a:r>
              <a:rPr lang="fr-FR" sz="1400" dirty="0" smtClean="0"/>
              <a:t> the </a:t>
            </a:r>
            <a:r>
              <a:rPr lang="fr-FR" sz="1400" dirty="0" err="1" smtClean="0"/>
              <a:t>same</a:t>
            </a:r>
            <a:r>
              <a:rPr lang="fr-FR" sz="1400" dirty="0" smtClean="0"/>
              <a:t> of the IDR </a:t>
            </a:r>
            <a:r>
              <a:rPr lang="fr-FR" sz="1400" dirty="0" err="1" smtClean="0"/>
              <a:t>with</a:t>
            </a:r>
            <a:r>
              <a:rPr lang="fr-FR" sz="1400" dirty="0" smtClean="0"/>
              <a:t> </a:t>
            </a:r>
            <a:r>
              <a:rPr lang="fr-FR" sz="1400" dirty="0" err="1" smtClean="0"/>
              <a:t>some</a:t>
            </a:r>
            <a:r>
              <a:rPr lang="fr-FR" sz="1400" dirty="0" smtClean="0"/>
              <a:t> </a:t>
            </a:r>
            <a:r>
              <a:rPr lang="fr-FR" sz="1400" dirty="0" err="1" smtClean="0"/>
              <a:t>small</a:t>
            </a:r>
            <a:r>
              <a:rPr lang="fr-FR" sz="1400" dirty="0" smtClean="0"/>
              <a:t> changes):</a:t>
            </a:r>
          </a:p>
          <a:p>
            <a:r>
              <a:rPr lang="fr-FR" sz="1400" dirty="0" err="1" smtClean="0"/>
              <a:t>Summary</a:t>
            </a:r>
            <a:r>
              <a:rPr lang="fr-FR" sz="1400" dirty="0" smtClean="0"/>
              <a:t>                                                           Dario Autiero</a:t>
            </a:r>
            <a:endParaRPr lang="fr-FR" sz="1400" dirty="0" smtClean="0"/>
          </a:p>
          <a:p>
            <a:r>
              <a:rPr lang="fr-FR" sz="1400" dirty="0" smtClean="0"/>
              <a:t>Charge </a:t>
            </a:r>
            <a:r>
              <a:rPr lang="fr-FR" sz="1400" dirty="0" err="1" smtClean="0"/>
              <a:t>Readout</a:t>
            </a:r>
            <a:r>
              <a:rPr lang="fr-FR" sz="1400" dirty="0" smtClean="0"/>
              <a:t> Planes: 		Dominique </a:t>
            </a:r>
            <a:r>
              <a:rPr lang="fr-FR" sz="1400" dirty="0" err="1" smtClean="0"/>
              <a:t>Duchesneau</a:t>
            </a:r>
            <a:r>
              <a:rPr lang="fr-FR" sz="1400" dirty="0" smtClean="0"/>
              <a:t>, </a:t>
            </a:r>
            <a:r>
              <a:rPr lang="fr-FR" sz="1400" dirty="0" err="1" smtClean="0"/>
              <a:t>Edoardo</a:t>
            </a:r>
            <a:r>
              <a:rPr lang="fr-FR" sz="1400" dirty="0" smtClean="0"/>
              <a:t> </a:t>
            </a:r>
            <a:r>
              <a:rPr lang="fr-FR" sz="1400" dirty="0" err="1" smtClean="0"/>
              <a:t>Mazzucato</a:t>
            </a:r>
            <a:r>
              <a:rPr lang="fr-FR" sz="1400" dirty="0"/>
              <a:t/>
            </a:r>
            <a:br>
              <a:rPr lang="fr-FR" sz="1400" dirty="0"/>
            </a:br>
            <a:r>
              <a:rPr lang="fr-FR" sz="1400" dirty="0" smtClean="0"/>
              <a:t>TPC Electronics: 			Jaime Dawson, </a:t>
            </a:r>
            <a:r>
              <a:rPr lang="fr-FR" sz="1400" dirty="0" err="1" smtClean="0"/>
              <a:t>Slavic</a:t>
            </a:r>
            <a:r>
              <a:rPr lang="fr-FR" sz="1400" dirty="0" smtClean="0"/>
              <a:t> </a:t>
            </a:r>
            <a:r>
              <a:rPr lang="fr-FR" sz="1400" dirty="0" err="1" smtClean="0"/>
              <a:t>Galymov</a:t>
            </a:r>
            <a:r>
              <a:rPr lang="fr-FR" sz="1400" dirty="0"/>
              <a:t/>
            </a:r>
            <a:br>
              <a:rPr lang="fr-FR" sz="1400" dirty="0"/>
            </a:br>
            <a:r>
              <a:rPr lang="fr-FR" sz="1400" dirty="0" smtClean="0"/>
              <a:t>HV System: 			Francesco </a:t>
            </a:r>
            <a:r>
              <a:rPr lang="fr-FR" sz="1400" dirty="0" err="1" smtClean="0"/>
              <a:t>Pietropaolo</a:t>
            </a:r>
            <a:r>
              <a:rPr lang="fr-FR" sz="1400" dirty="0" smtClean="0"/>
              <a:t>, </a:t>
            </a:r>
            <a:r>
              <a:rPr lang="fr-FR" sz="1400" dirty="0" err="1"/>
              <a:t>Jae</a:t>
            </a:r>
            <a:r>
              <a:rPr lang="fr-FR" sz="1400" dirty="0"/>
              <a:t> </a:t>
            </a:r>
            <a:r>
              <a:rPr lang="fr-FR" sz="1400" dirty="0" err="1"/>
              <a:t>Yu</a:t>
            </a:r>
            <a:r>
              <a:rPr lang="fr-FR" sz="1400" dirty="0"/>
              <a:t/>
            </a:r>
            <a:br>
              <a:rPr lang="fr-FR" sz="1400" dirty="0"/>
            </a:br>
            <a:r>
              <a:rPr lang="fr-FR" sz="1400" dirty="0" smtClean="0"/>
              <a:t>Photon </a:t>
            </a:r>
            <a:r>
              <a:rPr lang="fr-FR" sz="1400" dirty="0" err="1"/>
              <a:t>D</a:t>
            </a:r>
            <a:r>
              <a:rPr lang="fr-FR" sz="1400" dirty="0" err="1" smtClean="0"/>
              <a:t>etection</a:t>
            </a:r>
            <a:r>
              <a:rPr lang="fr-FR" sz="1400" dirty="0" smtClean="0"/>
              <a:t> System:		</a:t>
            </a:r>
            <a:r>
              <a:rPr lang="fr-FR" sz="1400" dirty="0" err="1" smtClean="0"/>
              <a:t>Burak</a:t>
            </a:r>
            <a:r>
              <a:rPr lang="fr-FR" sz="1400" dirty="0" smtClean="0"/>
              <a:t> </a:t>
            </a:r>
            <a:r>
              <a:rPr lang="fr-FR" sz="1400" dirty="0" err="1" smtClean="0"/>
              <a:t>Bilki</a:t>
            </a:r>
            <a:r>
              <a:rPr lang="fr-FR" sz="1400" dirty="0" smtClean="0"/>
              <a:t>,</a:t>
            </a:r>
            <a:r>
              <a:rPr lang="fr-FR" sz="1400" dirty="0"/>
              <a:t> </a:t>
            </a:r>
            <a:r>
              <a:rPr lang="fr-FR" sz="1400" b="1" dirty="0" smtClean="0"/>
              <a:t>Michel Sorel</a:t>
            </a:r>
            <a:r>
              <a:rPr lang="fr-FR" sz="1400" dirty="0"/>
              <a:t/>
            </a:r>
            <a:br>
              <a:rPr lang="fr-FR" sz="1400" dirty="0"/>
            </a:br>
            <a:r>
              <a:rPr lang="fr-FR" sz="1400" dirty="0" smtClean="0"/>
              <a:t>Data Acquisition System: 		Jim </a:t>
            </a:r>
            <a:r>
              <a:rPr lang="fr-FR" sz="1400" dirty="0"/>
              <a:t>Brooke</a:t>
            </a:r>
            <a:r>
              <a:rPr lang="fr-FR" sz="1400" dirty="0" smtClean="0"/>
              <a:t>, </a:t>
            </a:r>
            <a:r>
              <a:rPr lang="fr-FR" sz="1400" b="1" dirty="0" err="1" smtClean="0"/>
              <a:t>Gerogia</a:t>
            </a:r>
            <a:r>
              <a:rPr lang="fr-FR" sz="1400" b="1" dirty="0" smtClean="0"/>
              <a:t> </a:t>
            </a:r>
            <a:r>
              <a:rPr lang="fr-FR" sz="1400" b="1" dirty="0" err="1" smtClean="0"/>
              <a:t>Karagiorgi</a:t>
            </a:r>
            <a:r>
              <a:rPr lang="fr-FR" sz="1400" dirty="0" smtClean="0"/>
              <a:t>, </a:t>
            </a:r>
            <a:r>
              <a:rPr lang="fr-FR" sz="1400" dirty="0"/>
              <a:t>Brett </a:t>
            </a:r>
            <a:r>
              <a:rPr lang="fr-FR" sz="1400" dirty="0" err="1"/>
              <a:t>Viren</a:t>
            </a:r>
            <a:r>
              <a:rPr lang="fr-FR" sz="1400" dirty="0"/>
              <a:t/>
            </a:r>
            <a:br>
              <a:rPr lang="fr-FR" sz="1400" dirty="0"/>
            </a:br>
            <a:r>
              <a:rPr lang="fr-FR" sz="1400" dirty="0" smtClean="0"/>
              <a:t>Calibration                                                          </a:t>
            </a:r>
            <a:r>
              <a:rPr lang="fr-FR" sz="1400" b="1" dirty="0" err="1" smtClean="0"/>
              <a:t>Sowjanya</a:t>
            </a:r>
            <a:r>
              <a:rPr lang="fr-FR" sz="1400" b="1" dirty="0" smtClean="0"/>
              <a:t> </a:t>
            </a:r>
            <a:r>
              <a:rPr lang="fr-FR" sz="1400" b="1" dirty="0" err="1" smtClean="0"/>
              <a:t>Gollapinni</a:t>
            </a:r>
            <a:r>
              <a:rPr lang="fr-FR" sz="1400" b="1" dirty="0" smtClean="0"/>
              <a:t>, Kendall </a:t>
            </a:r>
            <a:r>
              <a:rPr lang="fr-FR" sz="1400" b="1" dirty="0" err="1" smtClean="0"/>
              <a:t>Mahn</a:t>
            </a:r>
            <a:endParaRPr lang="fr-FR" sz="1400" b="1" dirty="0" smtClean="0"/>
          </a:p>
          <a:p>
            <a:r>
              <a:rPr lang="fr-FR" sz="1400" dirty="0" smtClean="0"/>
              <a:t>Slow </a:t>
            </a:r>
            <a:r>
              <a:rPr lang="fr-FR" sz="1400" dirty="0" err="1" smtClean="0"/>
              <a:t>Controls</a:t>
            </a:r>
            <a:r>
              <a:rPr lang="fr-FR" sz="1400" dirty="0" smtClean="0"/>
              <a:t> and </a:t>
            </a:r>
            <a:r>
              <a:rPr lang="fr-FR" sz="1400" dirty="0" err="1"/>
              <a:t>C</a:t>
            </a:r>
            <a:r>
              <a:rPr lang="fr-FR" sz="1400" dirty="0" err="1" smtClean="0"/>
              <a:t>ryogenic</a:t>
            </a:r>
            <a:r>
              <a:rPr lang="fr-FR" sz="1400" dirty="0" smtClean="0"/>
              <a:t> </a:t>
            </a:r>
            <a:r>
              <a:rPr lang="fr-FR" sz="1400" dirty="0"/>
              <a:t>I</a:t>
            </a:r>
            <a:r>
              <a:rPr lang="fr-FR" sz="1400" dirty="0" smtClean="0"/>
              <a:t>nstrumentation:  Glenn Horton-Smith, </a:t>
            </a:r>
            <a:r>
              <a:rPr lang="fr-FR" sz="1400" dirty="0"/>
              <a:t>Carmen </a:t>
            </a:r>
            <a:r>
              <a:rPr lang="fr-FR" sz="1400" dirty="0" err="1" smtClean="0"/>
              <a:t>Palormares</a:t>
            </a:r>
            <a:r>
              <a:rPr lang="fr-FR" sz="1400" dirty="0"/>
              <a:t/>
            </a:r>
            <a:br>
              <a:rPr lang="fr-FR" sz="1400" dirty="0"/>
            </a:br>
            <a:r>
              <a:rPr lang="fr-FR" sz="1400" dirty="0" err="1" smtClean="0"/>
              <a:t>Integration</a:t>
            </a:r>
            <a:r>
              <a:rPr lang="fr-FR" sz="1400" dirty="0" smtClean="0"/>
              <a:t> and </a:t>
            </a:r>
            <a:r>
              <a:rPr lang="fr-FR" sz="1400" dirty="0" err="1" smtClean="0"/>
              <a:t>Installaiton</a:t>
            </a:r>
            <a:r>
              <a:rPr lang="fr-FR" sz="1400" dirty="0" smtClean="0"/>
              <a:t>:</a:t>
            </a:r>
            <a:r>
              <a:rPr lang="fr-FR" sz="1400" dirty="0" smtClean="0"/>
              <a:t>		 </a:t>
            </a:r>
            <a:r>
              <a:rPr lang="fr-FR" sz="1400" b="1" dirty="0" smtClean="0"/>
              <a:t>Filippo </a:t>
            </a:r>
            <a:r>
              <a:rPr lang="fr-FR" sz="1400" b="1" dirty="0" err="1" smtClean="0"/>
              <a:t>Resnati</a:t>
            </a:r>
            <a:endParaRPr lang="fr-FR" sz="1400" b="1" dirty="0" smtClean="0"/>
          </a:p>
          <a:p>
            <a:endParaRPr lang="fr-FR" sz="1400" b="1" dirty="0"/>
          </a:p>
          <a:p>
            <a:endParaRPr lang="fr-FR" sz="1400" b="1" dirty="0" smtClean="0"/>
          </a:p>
          <a:p>
            <a:r>
              <a:rPr lang="fr-FR" sz="1400" b="1" dirty="0" err="1" smtClean="0"/>
              <a:t>Ongoing</a:t>
            </a:r>
            <a:r>
              <a:rPr lang="fr-FR" sz="1400" b="1" dirty="0" smtClean="0"/>
              <a:t> </a:t>
            </a:r>
            <a:r>
              <a:rPr lang="fr-FR" sz="1400" b="1" dirty="0" err="1" smtClean="0"/>
              <a:t>work</a:t>
            </a:r>
            <a:r>
              <a:rPr lang="fr-FR" sz="1400" b="1" dirty="0" smtClean="0"/>
              <a:t>:</a:t>
            </a:r>
          </a:p>
          <a:p>
            <a:endParaRPr lang="fr-FR" sz="1400" b="1" dirty="0" smtClean="0"/>
          </a:p>
          <a:p>
            <a:pPr marL="342900" indent="-342900">
              <a:buAutoNum type="arabicParenR"/>
            </a:pPr>
            <a:r>
              <a:rPr lang="fr-FR" sz="1400" dirty="0" err="1">
                <a:solidFill>
                  <a:srgbClr val="002060"/>
                </a:solidFill>
              </a:rPr>
              <a:t>Completion</a:t>
            </a:r>
            <a:r>
              <a:rPr lang="fr-FR" sz="1400" dirty="0">
                <a:solidFill>
                  <a:srgbClr val="002060"/>
                </a:solidFill>
              </a:rPr>
              <a:t> of </a:t>
            </a:r>
            <a:r>
              <a:rPr lang="fr-FR" sz="1400" dirty="0" err="1">
                <a:solidFill>
                  <a:srgbClr val="002060"/>
                </a:solidFill>
              </a:rPr>
              <a:t>editing</a:t>
            </a:r>
            <a:r>
              <a:rPr lang="fr-FR" sz="1400" dirty="0">
                <a:solidFill>
                  <a:srgbClr val="002060"/>
                </a:solidFill>
              </a:rPr>
              <a:t>, </a:t>
            </a:r>
            <a:r>
              <a:rPr lang="fr-FR" sz="1400" dirty="0" err="1">
                <a:solidFill>
                  <a:srgbClr val="002060"/>
                </a:solidFill>
              </a:rPr>
              <a:t>evolution</a:t>
            </a:r>
            <a:r>
              <a:rPr lang="fr-FR" sz="1400" dirty="0">
                <a:solidFill>
                  <a:srgbClr val="002060"/>
                </a:solidFill>
              </a:rPr>
              <a:t> </a:t>
            </a:r>
            <a:r>
              <a:rPr lang="fr-FR" sz="1400" dirty="0" err="1">
                <a:solidFill>
                  <a:srgbClr val="002060"/>
                </a:solidFill>
              </a:rPr>
              <a:t>from</a:t>
            </a:r>
            <a:r>
              <a:rPr lang="fr-FR" sz="1400" dirty="0">
                <a:solidFill>
                  <a:srgbClr val="002060"/>
                </a:solidFill>
              </a:rPr>
              <a:t> IDR to </a:t>
            </a:r>
            <a:r>
              <a:rPr lang="fr-FR" sz="1400" dirty="0" smtClean="0">
                <a:solidFill>
                  <a:srgbClr val="002060"/>
                </a:solidFill>
              </a:rPr>
              <a:t>TDR, additions (</a:t>
            </a:r>
            <a:r>
              <a:rPr lang="fr-FR" sz="1400" dirty="0" err="1" smtClean="0">
                <a:solidFill>
                  <a:srgbClr val="002060"/>
                </a:solidFill>
              </a:rPr>
              <a:t>costs</a:t>
            </a:r>
            <a:r>
              <a:rPr lang="fr-FR" sz="1400" dirty="0" smtClean="0">
                <a:solidFill>
                  <a:srgbClr val="002060"/>
                </a:solidFill>
              </a:rPr>
              <a:t>, installation, </a:t>
            </a:r>
            <a:r>
              <a:rPr lang="fr-FR" sz="1400" dirty="0" err="1" smtClean="0">
                <a:solidFill>
                  <a:srgbClr val="002060"/>
                </a:solidFill>
              </a:rPr>
              <a:t>etc</a:t>
            </a:r>
            <a:r>
              <a:rPr lang="fr-FR" sz="1400" dirty="0" smtClean="0">
                <a:solidFill>
                  <a:srgbClr val="002060"/>
                </a:solidFill>
              </a:rPr>
              <a:t> ..), style </a:t>
            </a:r>
            <a:r>
              <a:rPr lang="fr-FR" sz="1400" dirty="0" err="1" smtClean="0">
                <a:solidFill>
                  <a:srgbClr val="002060"/>
                </a:solidFill>
              </a:rPr>
              <a:t>standardization</a:t>
            </a:r>
            <a:r>
              <a:rPr lang="fr-FR" sz="1400" dirty="0" smtClean="0">
                <a:solidFill>
                  <a:srgbClr val="002060"/>
                </a:solidFill>
              </a:rPr>
              <a:t>, inclusion of the </a:t>
            </a:r>
            <a:r>
              <a:rPr lang="fr-FR" sz="1400" dirty="0" err="1" smtClean="0">
                <a:solidFill>
                  <a:srgbClr val="002060"/>
                </a:solidFill>
              </a:rPr>
              <a:t>experience</a:t>
            </a:r>
            <a:r>
              <a:rPr lang="fr-FR" sz="1400" dirty="0" smtClean="0">
                <a:solidFill>
                  <a:srgbClr val="002060"/>
                </a:solidFill>
              </a:rPr>
              <a:t> of the last 6 </a:t>
            </a:r>
            <a:r>
              <a:rPr lang="fr-FR" sz="1400" dirty="0" err="1" smtClean="0">
                <a:solidFill>
                  <a:srgbClr val="002060"/>
                </a:solidFill>
              </a:rPr>
              <a:t>months</a:t>
            </a:r>
            <a:r>
              <a:rPr lang="fr-FR" sz="1400" dirty="0" smtClean="0">
                <a:solidFill>
                  <a:srgbClr val="002060"/>
                </a:solidFill>
              </a:rPr>
              <a:t> (productions, CRP tests, installation)</a:t>
            </a:r>
            <a:endParaRPr lang="fr-FR" sz="1400" dirty="0">
              <a:solidFill>
                <a:srgbClr val="002060"/>
              </a:solidFill>
            </a:endParaRPr>
          </a:p>
          <a:p>
            <a:pPr marL="342900" indent="-342900">
              <a:buAutoNum type="arabicParenR"/>
            </a:pPr>
            <a:r>
              <a:rPr lang="fr-FR" sz="1400" dirty="0">
                <a:solidFill>
                  <a:srgbClr val="002060"/>
                </a:solidFill>
              </a:rPr>
              <a:t>Return </a:t>
            </a:r>
            <a:r>
              <a:rPr lang="fr-FR" sz="1400" dirty="0" err="1">
                <a:solidFill>
                  <a:srgbClr val="002060"/>
                </a:solidFill>
              </a:rPr>
              <a:t>from</a:t>
            </a:r>
            <a:r>
              <a:rPr lang="fr-FR" sz="1400" dirty="0">
                <a:solidFill>
                  <a:srgbClr val="002060"/>
                </a:solidFill>
              </a:rPr>
              <a:t> </a:t>
            </a:r>
            <a:r>
              <a:rPr lang="fr-FR" sz="1400" dirty="0" err="1">
                <a:solidFill>
                  <a:srgbClr val="002060"/>
                </a:solidFill>
              </a:rPr>
              <a:t>ProtoDUNE</a:t>
            </a:r>
            <a:r>
              <a:rPr lang="fr-FR" sz="1400" dirty="0">
                <a:solidFill>
                  <a:srgbClr val="002060"/>
                </a:solidFill>
              </a:rPr>
              <a:t>-DP</a:t>
            </a:r>
          </a:p>
          <a:p>
            <a:pPr marL="342900" indent="-342900">
              <a:buAutoNum type="arabicParenR"/>
            </a:pPr>
            <a:r>
              <a:rPr lang="fr-FR" sz="1400" dirty="0" err="1" smtClean="0">
                <a:solidFill>
                  <a:srgbClr val="002060"/>
                </a:solidFill>
              </a:rPr>
              <a:t>Additional</a:t>
            </a:r>
            <a:r>
              <a:rPr lang="fr-FR" sz="1400" dirty="0" smtClean="0">
                <a:solidFill>
                  <a:srgbClr val="002060"/>
                </a:solidFill>
              </a:rPr>
              <a:t> information </a:t>
            </a:r>
            <a:r>
              <a:rPr lang="fr-FR" sz="1400" dirty="0" err="1" smtClean="0">
                <a:solidFill>
                  <a:srgbClr val="002060"/>
                </a:solidFill>
              </a:rPr>
              <a:t>from</a:t>
            </a:r>
            <a:r>
              <a:rPr lang="fr-FR" sz="1400" dirty="0" smtClean="0">
                <a:solidFill>
                  <a:srgbClr val="002060"/>
                </a:solidFill>
              </a:rPr>
              <a:t> consortia </a:t>
            </a:r>
            <a:r>
              <a:rPr lang="fr-FR" sz="1400" dirty="0" err="1" smtClean="0">
                <a:solidFill>
                  <a:srgbClr val="002060"/>
                </a:solidFill>
              </a:rPr>
              <a:t>activities</a:t>
            </a:r>
            <a:r>
              <a:rPr lang="fr-FR" sz="1400" dirty="0" smtClean="0">
                <a:solidFill>
                  <a:srgbClr val="002060"/>
                </a:solidFill>
              </a:rPr>
              <a:t> in </a:t>
            </a:r>
            <a:r>
              <a:rPr lang="fr-FR" sz="1400" dirty="0" err="1" smtClean="0">
                <a:solidFill>
                  <a:srgbClr val="002060"/>
                </a:solidFill>
              </a:rPr>
              <a:t>progress</a:t>
            </a:r>
            <a:endParaRPr lang="fr-FR" sz="1400" dirty="0">
              <a:solidFill>
                <a:srgbClr val="002060"/>
              </a:solidFill>
            </a:endParaRPr>
          </a:p>
          <a:p>
            <a:endParaRPr lang="fr-FR" sz="1400" b="1" dirty="0"/>
          </a:p>
        </p:txBody>
      </p:sp>
    </p:spTree>
    <p:extLst>
      <p:ext uri="{BB962C8B-B14F-4D97-AF65-F5344CB8AC3E}">
        <p14:creationId xmlns:p14="http://schemas.microsoft.com/office/powerpoint/2010/main" val="213013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07504" y="548680"/>
            <a:ext cx="4752528" cy="646331"/>
          </a:xfrm>
          <a:prstGeom prst="rect">
            <a:avLst/>
          </a:prstGeom>
          <a:noFill/>
        </p:spPr>
        <p:txBody>
          <a:bodyPr wrap="square" rtlCol="0">
            <a:spAutoFit/>
          </a:bodyPr>
          <a:lstStyle/>
          <a:p>
            <a:r>
              <a:rPr lang="fr-FR" dirty="0" smtClean="0">
                <a:solidFill>
                  <a:srgbClr val="00B050"/>
                </a:solidFill>
              </a:rPr>
              <a:t>TDR Schedule (DP volume):</a:t>
            </a:r>
          </a:p>
          <a:p>
            <a:endParaRPr lang="fr-FR" dirty="0" smtClean="0">
              <a:solidFill>
                <a:srgbClr val="002060"/>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685349500"/>
              </p:ext>
            </p:extLst>
          </p:nvPr>
        </p:nvGraphicFramePr>
        <p:xfrm>
          <a:off x="1043608" y="1851450"/>
          <a:ext cx="6864424" cy="3665782"/>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3923172348"/>
                    </a:ext>
                  </a:extLst>
                </a:gridCol>
                <a:gridCol w="1368152">
                  <a:extLst>
                    <a:ext uri="{9D8B030D-6E8A-4147-A177-3AD203B41FA5}">
                      <a16:colId xmlns:a16="http://schemas.microsoft.com/office/drawing/2014/main" val="1643003327"/>
                    </a:ext>
                  </a:extLst>
                </a:gridCol>
                <a:gridCol w="1224136">
                  <a:extLst>
                    <a:ext uri="{9D8B030D-6E8A-4147-A177-3AD203B41FA5}">
                      <a16:colId xmlns:a16="http://schemas.microsoft.com/office/drawing/2014/main" val="174497364"/>
                    </a:ext>
                  </a:extLst>
                </a:gridCol>
                <a:gridCol w="1175792">
                  <a:extLst>
                    <a:ext uri="{9D8B030D-6E8A-4147-A177-3AD203B41FA5}">
                      <a16:colId xmlns:a16="http://schemas.microsoft.com/office/drawing/2014/main" val="3761548608"/>
                    </a:ext>
                  </a:extLst>
                </a:gridCol>
              </a:tblGrid>
              <a:tr h="352572">
                <a:tc>
                  <a:txBody>
                    <a:bodyPr/>
                    <a:lstStyle/>
                    <a:p>
                      <a:r>
                        <a:rPr lang="fr-FR" sz="1400" dirty="0" smtClean="0"/>
                        <a:t>Consortium/</a:t>
                      </a:r>
                      <a:r>
                        <a:rPr lang="fr-FR" sz="1400" dirty="0" err="1" smtClean="0"/>
                        <a:t>task</a:t>
                      </a:r>
                      <a:endParaRPr lang="fr-FR" sz="1400" dirty="0"/>
                    </a:p>
                  </a:txBody>
                  <a:tcPr/>
                </a:tc>
                <a:tc>
                  <a:txBody>
                    <a:bodyPr/>
                    <a:lstStyle/>
                    <a:p>
                      <a:r>
                        <a:rPr lang="fr-FR" sz="1400" dirty="0" smtClean="0"/>
                        <a:t>1st </a:t>
                      </a:r>
                      <a:r>
                        <a:rPr lang="fr-FR" sz="1400" dirty="0" err="1" smtClean="0"/>
                        <a:t>Draft</a:t>
                      </a:r>
                      <a:endParaRPr lang="fr-FR" sz="1400" dirty="0"/>
                    </a:p>
                  </a:txBody>
                  <a:tcPr/>
                </a:tc>
                <a:tc>
                  <a:txBody>
                    <a:bodyPr/>
                    <a:lstStyle/>
                    <a:p>
                      <a:r>
                        <a:rPr lang="fr-FR" sz="1400" dirty="0" smtClean="0"/>
                        <a:t>2</a:t>
                      </a:r>
                      <a:r>
                        <a:rPr lang="fr-FR" sz="1400" baseline="30000" dirty="0" smtClean="0"/>
                        <a:t>nd</a:t>
                      </a:r>
                      <a:r>
                        <a:rPr lang="fr-FR" sz="1400" dirty="0" smtClean="0"/>
                        <a:t> </a:t>
                      </a:r>
                      <a:r>
                        <a:rPr lang="fr-FR" sz="1400" dirty="0" err="1" smtClean="0"/>
                        <a:t>Draft</a:t>
                      </a:r>
                      <a:endParaRPr lang="fr-FR" sz="1400" dirty="0"/>
                    </a:p>
                  </a:txBody>
                  <a:tcPr/>
                </a:tc>
                <a:tc>
                  <a:txBody>
                    <a:bodyPr/>
                    <a:lstStyle/>
                    <a:p>
                      <a:r>
                        <a:rPr lang="fr-FR" sz="1400" dirty="0" smtClean="0"/>
                        <a:t>LBNC</a:t>
                      </a:r>
                      <a:endParaRPr lang="fr-FR" sz="1400" dirty="0"/>
                    </a:p>
                  </a:txBody>
                  <a:tcPr/>
                </a:tc>
                <a:extLst>
                  <a:ext uri="{0D108BD9-81ED-4DB2-BD59-A6C34878D82A}">
                    <a16:rowId xmlns:a16="http://schemas.microsoft.com/office/drawing/2014/main" val="3938820831"/>
                  </a:ext>
                </a:extLst>
              </a:tr>
              <a:tr h="492634">
                <a:tc>
                  <a:txBody>
                    <a:bodyPr/>
                    <a:lstStyle/>
                    <a:p>
                      <a:r>
                        <a:rPr lang="fr-FR" sz="1400" dirty="0" smtClean="0"/>
                        <a:t>DP-ELECTRONICS</a:t>
                      </a:r>
                      <a:endParaRPr lang="fr-FR" sz="1400" dirty="0"/>
                    </a:p>
                  </a:txBody>
                  <a:tcPr/>
                </a:tc>
                <a:tc>
                  <a:txBody>
                    <a:bodyPr/>
                    <a:lstStyle/>
                    <a:p>
                      <a:r>
                        <a:rPr lang="fr-FR" sz="1400" dirty="0" smtClean="0"/>
                        <a:t>14/12/18</a:t>
                      </a:r>
                      <a:endParaRPr lang="fr-FR" sz="1400" dirty="0"/>
                    </a:p>
                  </a:txBody>
                  <a:tcPr/>
                </a:tc>
                <a:tc>
                  <a:txBody>
                    <a:bodyPr/>
                    <a:lstStyle/>
                    <a:p>
                      <a:r>
                        <a:rPr lang="fr-FR" sz="1400" dirty="0" smtClean="0"/>
                        <a:t>8/2/19</a:t>
                      </a:r>
                      <a:endParaRPr lang="fr-FR" sz="1400" dirty="0"/>
                    </a:p>
                  </a:txBody>
                  <a:tcPr/>
                </a:tc>
                <a:tc>
                  <a:txBody>
                    <a:bodyPr/>
                    <a:lstStyle/>
                    <a:p>
                      <a:r>
                        <a:rPr lang="fr-FR" sz="1400" dirty="0" smtClean="0"/>
                        <a:t>22/2/19</a:t>
                      </a:r>
                      <a:endParaRPr lang="fr-FR" sz="1400" dirty="0"/>
                    </a:p>
                  </a:txBody>
                  <a:tcPr/>
                </a:tc>
                <a:extLst>
                  <a:ext uri="{0D108BD9-81ED-4DB2-BD59-A6C34878D82A}">
                    <a16:rowId xmlns:a16="http://schemas.microsoft.com/office/drawing/2014/main" val="3021111194"/>
                  </a:ext>
                </a:extLst>
              </a:tr>
              <a:tr h="352572">
                <a:tc>
                  <a:txBody>
                    <a:bodyPr/>
                    <a:lstStyle/>
                    <a:p>
                      <a:r>
                        <a:rPr lang="fr-FR" sz="1400" dirty="0" smtClean="0"/>
                        <a:t>HV (DP)</a:t>
                      </a:r>
                      <a:endParaRPr lang="fr-FR" sz="1400" dirty="0"/>
                    </a:p>
                  </a:txBody>
                  <a:tcPr/>
                </a:tc>
                <a:tc>
                  <a:txBody>
                    <a:bodyPr/>
                    <a:lstStyle/>
                    <a:p>
                      <a:r>
                        <a:rPr lang="fr-FR" sz="1400" dirty="0" smtClean="0"/>
                        <a:t>1/2/19</a:t>
                      </a:r>
                      <a:endParaRPr lang="fr-FR" sz="1400" dirty="0"/>
                    </a:p>
                  </a:txBody>
                  <a:tcPr/>
                </a:tc>
                <a:tc>
                  <a:txBody>
                    <a:bodyPr/>
                    <a:lstStyle/>
                    <a:p>
                      <a:r>
                        <a:rPr lang="fr-FR" sz="1400" dirty="0" smtClean="0"/>
                        <a:t>1/3/19</a:t>
                      </a:r>
                      <a:endParaRPr lang="fr-FR" sz="1400" dirty="0"/>
                    </a:p>
                  </a:txBody>
                  <a:tcPr/>
                </a:tc>
                <a:tc>
                  <a:txBody>
                    <a:bodyPr/>
                    <a:lstStyle/>
                    <a:p>
                      <a:r>
                        <a:rPr lang="fr-FR" sz="1400" dirty="0" smtClean="0"/>
                        <a:t>29/3/19</a:t>
                      </a:r>
                      <a:endParaRPr lang="fr-FR" sz="1400" dirty="0"/>
                    </a:p>
                  </a:txBody>
                  <a:tcPr/>
                </a:tc>
                <a:extLst>
                  <a:ext uri="{0D108BD9-81ED-4DB2-BD59-A6C34878D82A}">
                    <a16:rowId xmlns:a16="http://schemas.microsoft.com/office/drawing/2014/main" val="199692940"/>
                  </a:ext>
                </a:extLst>
              </a:tr>
              <a:tr h="352572">
                <a:tc>
                  <a:txBody>
                    <a:bodyPr/>
                    <a:lstStyle/>
                    <a:p>
                      <a:r>
                        <a:rPr lang="fr-FR" sz="1400" dirty="0" smtClean="0"/>
                        <a:t>DP-PDS</a:t>
                      </a:r>
                      <a:endParaRPr lang="fr-FR" sz="1400" dirty="0"/>
                    </a:p>
                  </a:txBody>
                  <a:tcPr/>
                </a:tc>
                <a:tc>
                  <a:txBody>
                    <a:bodyPr/>
                    <a:lstStyle/>
                    <a:p>
                      <a:r>
                        <a:rPr lang="fr-FR" sz="1400" dirty="0" smtClean="0"/>
                        <a:t>1/3/19</a:t>
                      </a:r>
                      <a:endParaRPr lang="fr-FR" sz="1400" dirty="0"/>
                    </a:p>
                  </a:txBody>
                  <a:tcPr/>
                </a:tc>
                <a:tc>
                  <a:txBody>
                    <a:bodyPr/>
                    <a:lstStyle/>
                    <a:p>
                      <a:r>
                        <a:rPr lang="fr-FR" sz="1400" dirty="0" smtClean="0"/>
                        <a:t>5/4/19</a:t>
                      </a:r>
                      <a:endParaRPr lang="fr-FR" sz="1400" dirty="0"/>
                    </a:p>
                  </a:txBody>
                  <a:tcPr/>
                </a:tc>
                <a:tc>
                  <a:txBody>
                    <a:bodyPr/>
                    <a:lstStyle/>
                    <a:p>
                      <a:r>
                        <a:rPr lang="fr-FR" sz="1400" dirty="0" smtClean="0"/>
                        <a:t>26/4/19</a:t>
                      </a:r>
                      <a:endParaRPr lang="fr-FR" sz="1400" dirty="0"/>
                    </a:p>
                  </a:txBody>
                  <a:tcPr/>
                </a:tc>
                <a:extLst>
                  <a:ext uri="{0D108BD9-81ED-4DB2-BD59-A6C34878D82A}">
                    <a16:rowId xmlns:a16="http://schemas.microsoft.com/office/drawing/2014/main" val="3498078604"/>
                  </a:ext>
                </a:extLst>
              </a:tr>
              <a:tr h="352572">
                <a:tc>
                  <a:txBody>
                    <a:bodyPr/>
                    <a:lstStyle/>
                    <a:p>
                      <a:r>
                        <a:rPr lang="fr-FR" sz="1400" dirty="0" smtClean="0"/>
                        <a:t>IIC</a:t>
                      </a:r>
                      <a:r>
                        <a:rPr lang="fr-FR" sz="1400" baseline="0" dirty="0" smtClean="0"/>
                        <a:t> (DP)</a:t>
                      </a:r>
                      <a:endParaRPr lang="fr-FR" sz="1400" dirty="0"/>
                    </a:p>
                  </a:txBody>
                  <a:tcPr/>
                </a:tc>
                <a:tc>
                  <a:txBody>
                    <a:bodyPr/>
                    <a:lstStyle/>
                    <a:p>
                      <a:r>
                        <a:rPr lang="fr-FR" sz="1400" dirty="0" smtClean="0"/>
                        <a:t>5/4/19</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31/5/19</a:t>
                      </a:r>
                      <a:endParaRPr lang="fr-FR" sz="1400" dirty="0"/>
                    </a:p>
                  </a:txBody>
                  <a:tcPr/>
                </a:tc>
                <a:extLst>
                  <a:ext uri="{0D108BD9-81ED-4DB2-BD59-A6C34878D82A}">
                    <a16:rowId xmlns:a16="http://schemas.microsoft.com/office/drawing/2014/main" val="1766312632"/>
                  </a:ext>
                </a:extLst>
              </a:tr>
              <a:tr h="352572">
                <a:tc>
                  <a:txBody>
                    <a:bodyPr/>
                    <a:lstStyle/>
                    <a:p>
                      <a:r>
                        <a:rPr lang="fr-FR" sz="1400" dirty="0" smtClean="0"/>
                        <a:t>DAQ (DP)</a:t>
                      </a:r>
                      <a:endParaRPr lang="fr-FR" sz="1400" dirty="0"/>
                    </a:p>
                  </a:txBody>
                  <a:tcPr/>
                </a:tc>
                <a:tc>
                  <a:txBody>
                    <a:bodyPr/>
                    <a:lstStyle/>
                    <a:p>
                      <a:r>
                        <a:rPr lang="fr-FR" sz="1400" dirty="0" smtClean="0"/>
                        <a:t>5/4/19</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31/5/19</a:t>
                      </a:r>
                      <a:endParaRPr lang="fr-FR" sz="1400" dirty="0"/>
                    </a:p>
                  </a:txBody>
                  <a:tcPr/>
                </a:tc>
                <a:extLst>
                  <a:ext uri="{0D108BD9-81ED-4DB2-BD59-A6C34878D82A}">
                    <a16:rowId xmlns:a16="http://schemas.microsoft.com/office/drawing/2014/main" val="636292792"/>
                  </a:ext>
                </a:extLst>
              </a:tr>
              <a:tr h="352572">
                <a:tc>
                  <a:txBody>
                    <a:bodyPr/>
                    <a:lstStyle/>
                    <a:p>
                      <a:r>
                        <a:rPr lang="fr-FR" sz="1400" dirty="0" smtClean="0"/>
                        <a:t>CISC</a:t>
                      </a:r>
                      <a:r>
                        <a:rPr lang="fr-FR" sz="1400" baseline="0" dirty="0" smtClean="0"/>
                        <a:t> (DP)</a:t>
                      </a:r>
                      <a:endParaRPr lang="fr-FR" sz="1400" dirty="0"/>
                    </a:p>
                  </a:txBody>
                  <a:tcPr/>
                </a:tc>
                <a:tc>
                  <a:txBody>
                    <a:bodyPr/>
                    <a:lstStyle/>
                    <a:p>
                      <a:r>
                        <a:rPr lang="fr-FR" sz="1400" dirty="0" smtClean="0"/>
                        <a:t>5/4/19</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31/5/19</a:t>
                      </a:r>
                      <a:endParaRPr lang="fr-FR" sz="1400" dirty="0"/>
                    </a:p>
                  </a:txBody>
                  <a:tcPr/>
                </a:tc>
                <a:extLst>
                  <a:ext uri="{0D108BD9-81ED-4DB2-BD59-A6C34878D82A}">
                    <a16:rowId xmlns:a16="http://schemas.microsoft.com/office/drawing/2014/main" val="401632188"/>
                  </a:ext>
                </a:extLst>
              </a:tr>
              <a:tr h="352572">
                <a:tc>
                  <a:txBody>
                    <a:bodyPr/>
                    <a:lstStyle/>
                    <a:p>
                      <a:r>
                        <a:rPr lang="fr-FR" sz="1400" dirty="0" smtClean="0"/>
                        <a:t>Calibration (DP)</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7/6/19</a:t>
                      </a:r>
                      <a:endParaRPr lang="fr-FR" sz="1400" dirty="0"/>
                    </a:p>
                  </a:txBody>
                  <a:tcPr/>
                </a:tc>
                <a:tc>
                  <a:txBody>
                    <a:bodyPr/>
                    <a:lstStyle/>
                    <a:p>
                      <a:r>
                        <a:rPr lang="fr-FR" sz="1400" dirty="0" smtClean="0"/>
                        <a:t>28/6/19</a:t>
                      </a:r>
                      <a:endParaRPr lang="fr-FR" sz="1400" dirty="0"/>
                    </a:p>
                  </a:txBody>
                  <a:tcPr/>
                </a:tc>
                <a:extLst>
                  <a:ext uri="{0D108BD9-81ED-4DB2-BD59-A6C34878D82A}">
                    <a16:rowId xmlns:a16="http://schemas.microsoft.com/office/drawing/2014/main" val="1974290939"/>
                  </a:ext>
                </a:extLst>
              </a:tr>
              <a:tr h="352572">
                <a:tc>
                  <a:txBody>
                    <a:bodyPr/>
                    <a:lstStyle/>
                    <a:p>
                      <a:r>
                        <a:rPr lang="fr-FR" sz="1400" dirty="0" smtClean="0"/>
                        <a:t>DP-CRP</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7/6/19</a:t>
                      </a:r>
                      <a:endParaRPr lang="fr-FR" sz="1400" dirty="0"/>
                    </a:p>
                  </a:txBody>
                  <a:tcPr/>
                </a:tc>
                <a:tc>
                  <a:txBody>
                    <a:bodyPr/>
                    <a:lstStyle/>
                    <a:p>
                      <a:r>
                        <a:rPr lang="fr-FR" sz="1400" dirty="0" smtClean="0"/>
                        <a:t>28/6/19</a:t>
                      </a:r>
                      <a:endParaRPr lang="fr-FR" sz="1400" dirty="0"/>
                    </a:p>
                  </a:txBody>
                  <a:tcPr/>
                </a:tc>
                <a:extLst>
                  <a:ext uri="{0D108BD9-81ED-4DB2-BD59-A6C34878D82A}">
                    <a16:rowId xmlns:a16="http://schemas.microsoft.com/office/drawing/2014/main" val="745839043"/>
                  </a:ext>
                </a:extLst>
              </a:tr>
              <a:tr h="352572">
                <a:tc>
                  <a:txBody>
                    <a:bodyPr/>
                    <a:lstStyle/>
                    <a:p>
                      <a:r>
                        <a:rPr lang="fr-FR" sz="1400" dirty="0" err="1" smtClean="0"/>
                        <a:t>Exec</a:t>
                      </a:r>
                      <a:r>
                        <a:rPr lang="fr-FR" sz="1400" dirty="0" smtClean="0"/>
                        <a:t>. </a:t>
                      </a:r>
                      <a:r>
                        <a:rPr lang="fr-FR" sz="1400" dirty="0" err="1" smtClean="0"/>
                        <a:t>Summary</a:t>
                      </a:r>
                      <a:r>
                        <a:rPr lang="fr-FR" sz="1400" dirty="0" smtClean="0"/>
                        <a:t> (DP)</a:t>
                      </a:r>
                      <a:endParaRPr lang="fr-FR" sz="1400" dirty="0"/>
                    </a:p>
                  </a:txBody>
                  <a:tcPr/>
                </a:tc>
                <a:tc>
                  <a:txBody>
                    <a:bodyPr/>
                    <a:lstStyle/>
                    <a:p>
                      <a:r>
                        <a:rPr lang="fr-FR" sz="1400" dirty="0" smtClean="0"/>
                        <a:t>10/5/19</a:t>
                      </a:r>
                      <a:endParaRPr lang="fr-FR" sz="1400" dirty="0"/>
                    </a:p>
                  </a:txBody>
                  <a:tcPr/>
                </a:tc>
                <a:tc>
                  <a:txBody>
                    <a:bodyPr/>
                    <a:lstStyle/>
                    <a:p>
                      <a:r>
                        <a:rPr lang="fr-FR" sz="1400" dirty="0" smtClean="0"/>
                        <a:t>7/6/19</a:t>
                      </a:r>
                      <a:endParaRPr lang="fr-FR" sz="1400" dirty="0"/>
                    </a:p>
                  </a:txBody>
                  <a:tcPr/>
                </a:tc>
                <a:tc>
                  <a:txBody>
                    <a:bodyPr/>
                    <a:lstStyle/>
                    <a:p>
                      <a:r>
                        <a:rPr lang="fr-FR" sz="1400" dirty="0" smtClean="0"/>
                        <a:t>28/6/19</a:t>
                      </a:r>
                      <a:endParaRPr lang="fr-FR" sz="1400" dirty="0"/>
                    </a:p>
                  </a:txBody>
                  <a:tcPr/>
                </a:tc>
                <a:extLst>
                  <a:ext uri="{0D108BD9-81ED-4DB2-BD59-A6C34878D82A}">
                    <a16:rowId xmlns:a16="http://schemas.microsoft.com/office/drawing/2014/main" val="4080722566"/>
                  </a:ext>
                </a:extLst>
              </a:tr>
            </a:tbl>
          </a:graphicData>
        </a:graphic>
      </p:graphicFrame>
      <p:sp>
        <p:nvSpPr>
          <p:cNvPr id="9" name="Rectangle 8"/>
          <p:cNvSpPr/>
          <p:nvPr/>
        </p:nvSpPr>
        <p:spPr>
          <a:xfrm>
            <a:off x="1043608" y="3429000"/>
            <a:ext cx="6864424" cy="10081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1043608" y="4509120"/>
            <a:ext cx="6864424" cy="1008112"/>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1043608" y="2636912"/>
            <a:ext cx="6864424" cy="781980"/>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627391"/>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Dune Template_051215">
  <a:themeElements>
    <a:clrScheme name="Dune Template_051215">
      <a:dk1>
        <a:srgbClr val="FFFFFF"/>
      </a:dk1>
      <a:lt1>
        <a:srgbClr val="BC5F2B"/>
      </a:lt1>
      <a:dk2>
        <a:srgbClr val="A7A7A7"/>
      </a:dk2>
      <a:lt2>
        <a:srgbClr val="535353"/>
      </a:lt2>
      <a:accent1>
        <a:srgbClr val="4F81BD"/>
      </a:accent1>
      <a:accent2>
        <a:srgbClr val="8F8F8F"/>
      </a:accent2>
      <a:accent3>
        <a:srgbClr val="6E6E6E"/>
      </a:accent3>
      <a:accent4>
        <a:srgbClr val="4D4D4D"/>
      </a:accent4>
      <a:accent5>
        <a:srgbClr val="2B2B2B"/>
      </a:accent5>
      <a:accent6>
        <a:srgbClr val="0A0A0A"/>
      </a:accent6>
      <a:hlink>
        <a:srgbClr val="0000FF"/>
      </a:hlink>
      <a:folHlink>
        <a:srgbClr val="FF00FF"/>
      </a:folHlink>
    </a:clrScheme>
    <a:fontScheme name="Dune Template_051215">
      <a:majorFont>
        <a:latin typeface="Helvetica"/>
        <a:ea typeface="Helvetica"/>
        <a:cs typeface="Helvetica"/>
      </a:majorFont>
      <a:minorFont>
        <a:latin typeface="Calibri"/>
        <a:ea typeface="Calibri"/>
        <a:cs typeface="Calibri"/>
      </a:minorFont>
    </a:fontScheme>
    <a:fmtScheme name="Dune Template_0512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BC5F2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BC5F2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22173</TotalTime>
  <Words>2556</Words>
  <Application>Microsoft Office PowerPoint</Application>
  <PresentationFormat>Affichage à l'écran (4:3)</PresentationFormat>
  <Paragraphs>411</Paragraphs>
  <Slides>37</Slides>
  <Notes>1</Notes>
  <HiddenSlides>0</HiddenSlides>
  <MMClips>0</MMClips>
  <ScaleCrop>false</ScaleCrop>
  <HeadingPairs>
    <vt:vector size="6" baseType="variant">
      <vt:variant>
        <vt:lpstr>Polices utilisées</vt:lpstr>
      </vt:variant>
      <vt:variant>
        <vt:i4>10</vt:i4>
      </vt:variant>
      <vt:variant>
        <vt:lpstr>Thème</vt:lpstr>
      </vt:variant>
      <vt:variant>
        <vt:i4>9</vt:i4>
      </vt:variant>
      <vt:variant>
        <vt:lpstr>Titres des diapositives</vt:lpstr>
      </vt:variant>
      <vt:variant>
        <vt:i4>37</vt:i4>
      </vt:variant>
    </vt:vector>
  </HeadingPairs>
  <TitlesOfParts>
    <vt:vector size="56" baseType="lpstr">
      <vt:lpstr>ＭＳ Ｐゴシック</vt:lpstr>
      <vt:lpstr>Arial</vt:lpstr>
      <vt:lpstr>Calibri</vt:lpstr>
      <vt:lpstr>Geneva</vt:lpstr>
      <vt:lpstr>Helvetica</vt:lpstr>
      <vt:lpstr>Helvetica Light</vt:lpstr>
      <vt:lpstr>Lucida Grande</vt:lpstr>
      <vt:lpstr>Times New Roman</vt:lpstr>
      <vt:lpstr>Verdana</vt:lpstr>
      <vt:lpstr>Wingdings</vt:lpstr>
      <vt:lpstr>Dune Template_051215</vt:lpstr>
      <vt:lpstr>Conception personnalisée</vt:lpstr>
      <vt:lpstr>LBNF Content-Footer Theme</vt:lpstr>
      <vt:lpstr>1_Blank Presentation</vt:lpstr>
      <vt:lpstr>1_Conception personnalisée</vt:lpstr>
      <vt:lpstr>1_Thème Office</vt:lpstr>
      <vt:lpstr>White</vt:lpstr>
      <vt:lpstr>1_Dune Template_051215</vt:lpstr>
      <vt:lpstr>2_Dune Template_051215</vt:lpstr>
      <vt:lpstr>DUNE-DP IDR &amp; TDR Status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Field cage optimization for assembly and installation</vt:lpstr>
      <vt:lpstr>Cathode &amp; ground grid:</vt:lpstr>
      <vt:lpstr>Présentation PowerPoint</vt:lpstr>
      <vt:lpstr>Physics requirements</vt:lpstr>
      <vt:lpstr>Simulation studies for TDR</vt:lpstr>
      <vt:lpstr>Event t0 reconstruction studies</vt:lpstr>
      <vt:lpstr>Présentation PowerPoint</vt:lpstr>
      <vt:lpstr>CISC-DP Scope</vt:lpstr>
      <vt:lpstr>Plans towards the TDR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Event triggering studies</vt:lpstr>
      <vt:lpstr>Event energy reconstruction studies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Dario Autiero</dc:creator>
  <cp:lastModifiedBy>.</cp:lastModifiedBy>
  <cp:revision>1057</cp:revision>
  <cp:lastPrinted>2015-04-13T16:10:31Z</cp:lastPrinted>
  <dcterms:created xsi:type="dcterms:W3CDTF">2012-12-10T15:55:54Z</dcterms:created>
  <dcterms:modified xsi:type="dcterms:W3CDTF">2018-12-06T19:59:52Z</dcterms:modified>
</cp:coreProperties>
</file>