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2" r:id="rId3"/>
    <p:sldId id="266" r:id="rId4"/>
    <p:sldId id="440" r:id="rId5"/>
    <p:sldId id="441" r:id="rId6"/>
    <p:sldId id="447" r:id="rId7"/>
    <p:sldId id="443" r:id="rId8"/>
    <p:sldId id="444" r:id="rId9"/>
    <p:sldId id="445" r:id="rId10"/>
    <p:sldId id="446" r:id="rId11"/>
    <p:sldId id="257" r:id="rId12"/>
    <p:sldId id="439" r:id="rId13"/>
    <p:sldId id="448" r:id="rId14"/>
    <p:sldId id="449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napToObjects="1">
      <p:cViewPr>
        <p:scale>
          <a:sx n="71" d="100"/>
          <a:sy n="71" d="100"/>
        </p:scale>
        <p:origin x="1158" y="78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TB/GZ--LBNC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F8B2A9-5B25-4956-A7DE-8D65F29F192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50840" y="6423920"/>
            <a:ext cx="1199793" cy="302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07F21C-F4C0-4135-A796-3FE9C1DC6B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TDR Plan and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697163"/>
            <a:ext cx="8221663" cy="17208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Tim Bolton and Sam Zeller</a:t>
            </a:r>
          </a:p>
          <a:p>
            <a:r>
              <a:rPr lang="en-GB" dirty="0"/>
              <a:t>LBNC Review</a:t>
            </a:r>
          </a:p>
          <a:p>
            <a:r>
              <a:rPr lang="en-GB" dirty="0"/>
              <a:t>December 8, 2018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BBE9D-1A17-4304-AB14-3D05A5AC12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A3732-67B0-4BE5-912A-AE491D177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94E84-2EFD-4AAC-82B3-4D196B937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49FB66-3B04-4785-A6A9-231CD155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Volume V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48C5AF-D0C9-49F1-A805-9B5E6CC4E79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05206" indent="-514350">
              <a:buFont typeface="+mj-lt"/>
              <a:buAutoNum type="romanUcPeriod" startAt="5"/>
            </a:pPr>
            <a:r>
              <a:rPr lang="en-US" dirty="0"/>
              <a:t>Technical coordination:  all project-like functions and methodologies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Executive Summary (James)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Project functions (Kettell)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Internal reviews (Kettell)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Integration (project engineers)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Facilities (Kettell)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LBNF Interfaces (project engineers)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Facility management (Miller)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QA (DUNE QA manager)</a:t>
            </a:r>
          </a:p>
          <a:p>
            <a:pPr marL="733362" lvl="1" indent="-457200">
              <a:buFont typeface="+mj-lt"/>
              <a:buAutoNum type="alphaUcPeriod"/>
            </a:pPr>
            <a:r>
              <a:rPr lang="en-US" dirty="0"/>
              <a:t>ESH (Andrews)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4AB3C-7C94-47FD-ACC8-CA180A255F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365E6-9D75-4572-AA72-5A49D2E52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10D47-EC85-4BB6-AE33-6B59F04C1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8F104A-73BC-4E4D-A357-616D8782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56377"/>
            <a:ext cx="8229600" cy="647102"/>
          </a:xfrm>
        </p:spPr>
        <p:txBody>
          <a:bodyPr/>
          <a:lstStyle/>
          <a:p>
            <a:r>
              <a:rPr lang="en-US" dirty="0"/>
              <a:t>Details on 2</a:t>
            </a:r>
            <a:r>
              <a:rPr lang="en-US" baseline="30000" dirty="0"/>
              <a:t>nd-</a:t>
            </a:r>
            <a:r>
              <a:rPr lang="en-US" dirty="0"/>
              <a:t>Drafts-to-LBNC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845571-3B98-4D63-A57F-72C15C27C2D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035424"/>
            <a:ext cx="8232771" cy="5242648"/>
          </a:xfrm>
        </p:spPr>
        <p:txBody>
          <a:bodyPr>
            <a:normAutofit/>
          </a:bodyPr>
          <a:lstStyle/>
          <a:p>
            <a:r>
              <a:rPr lang="en-US" dirty="0"/>
              <a:t>More time for review and feedback; less to review in each batch.</a:t>
            </a:r>
          </a:p>
          <a:p>
            <a:r>
              <a:rPr lang="en-US" dirty="0"/>
              <a:t>Working solution:  Deliver batches of TDR chapters at second draft state in small batches at staggered times.</a:t>
            </a:r>
          </a:p>
          <a:p>
            <a:r>
              <a:rPr lang="en-US" dirty="0"/>
              <a:t>Final complete submission moves back to summer 2019.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16E19-28CE-4D33-B7A9-C57042E767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55F9-C4EE-4C20-9F78-CEA5AAAA7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0008-7389-4BBD-B2FA-7F8D82DE9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1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FAFC0D-0C3D-42AF-AAEE-74B24C12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Working schedule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9CE60-0733-4586-A963-53C571F800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A9324-54B8-430C-BF8E-E8B6E0456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DDB18-8836-488B-947D-DC25299E9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3076381-2150-4769-B1A0-158FB15AC33B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454026" y="1448947"/>
          <a:ext cx="8232773" cy="4588756"/>
        </p:xfrm>
        <a:graphic>
          <a:graphicData uri="http://schemas.openxmlformats.org/drawingml/2006/table">
            <a:tbl>
              <a:tblPr/>
              <a:tblGrid>
                <a:gridCol w="1316263">
                  <a:extLst>
                    <a:ext uri="{9D8B030D-6E8A-4147-A177-3AD203B41FA5}">
                      <a16:colId xmlns:a16="http://schemas.microsoft.com/office/drawing/2014/main" val="725512101"/>
                    </a:ext>
                  </a:extLst>
                </a:gridCol>
                <a:gridCol w="858432">
                  <a:extLst>
                    <a:ext uri="{9D8B030D-6E8A-4147-A177-3AD203B41FA5}">
                      <a16:colId xmlns:a16="http://schemas.microsoft.com/office/drawing/2014/main" val="2099013550"/>
                    </a:ext>
                  </a:extLst>
                </a:gridCol>
                <a:gridCol w="858432">
                  <a:extLst>
                    <a:ext uri="{9D8B030D-6E8A-4147-A177-3AD203B41FA5}">
                      <a16:colId xmlns:a16="http://schemas.microsoft.com/office/drawing/2014/main" val="421572010"/>
                    </a:ext>
                  </a:extLst>
                </a:gridCol>
                <a:gridCol w="858432">
                  <a:extLst>
                    <a:ext uri="{9D8B030D-6E8A-4147-A177-3AD203B41FA5}">
                      <a16:colId xmlns:a16="http://schemas.microsoft.com/office/drawing/2014/main" val="1572599245"/>
                    </a:ext>
                  </a:extLst>
                </a:gridCol>
                <a:gridCol w="392426">
                  <a:extLst>
                    <a:ext uri="{9D8B030D-6E8A-4147-A177-3AD203B41FA5}">
                      <a16:colId xmlns:a16="http://schemas.microsoft.com/office/drawing/2014/main" val="520106525"/>
                    </a:ext>
                  </a:extLst>
                </a:gridCol>
                <a:gridCol w="1318307">
                  <a:extLst>
                    <a:ext uri="{9D8B030D-6E8A-4147-A177-3AD203B41FA5}">
                      <a16:colId xmlns:a16="http://schemas.microsoft.com/office/drawing/2014/main" val="3306929097"/>
                    </a:ext>
                  </a:extLst>
                </a:gridCol>
                <a:gridCol w="876827">
                  <a:extLst>
                    <a:ext uri="{9D8B030D-6E8A-4147-A177-3AD203B41FA5}">
                      <a16:colId xmlns:a16="http://schemas.microsoft.com/office/drawing/2014/main" val="320550879"/>
                    </a:ext>
                  </a:extLst>
                </a:gridCol>
                <a:gridCol w="876827">
                  <a:extLst>
                    <a:ext uri="{9D8B030D-6E8A-4147-A177-3AD203B41FA5}">
                      <a16:colId xmlns:a16="http://schemas.microsoft.com/office/drawing/2014/main" val="3149676067"/>
                    </a:ext>
                  </a:extLst>
                </a:gridCol>
                <a:gridCol w="876827">
                  <a:extLst>
                    <a:ext uri="{9D8B030D-6E8A-4147-A177-3AD203B41FA5}">
                      <a16:colId xmlns:a16="http://schemas.microsoft.com/office/drawing/2014/main" val="918819894"/>
                    </a:ext>
                  </a:extLst>
                </a:gridCol>
              </a:tblGrid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Consortium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draft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draft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LBNC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Consortium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draft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draft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LBNC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325440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168754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SP-HV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2-Nov-18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7-Dec-18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21-Dec-18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DP-PDS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24587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SP-APA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2-Nov-18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14-Dec-18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21-Dec-18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SP-Calibration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62241"/>
                  </a:ext>
                </a:extLst>
              </a:tr>
              <a:tr h="42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SP-DAQ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12-Nov-18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14-Dec-18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21-Dec-18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SP-Exec Summary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468183"/>
                  </a:ext>
                </a:extLst>
              </a:tr>
              <a:tr h="42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ND-Exec Summary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228480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SP-PDS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7-Dec-18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11-Jan-19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25-Jan-19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172164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SP-CISC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30-Nov-18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11-Jan-19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25-Jan-19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DP-IIC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20591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7-Dec-18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11-Jan-19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25-Jan-19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DP-DAQ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634658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PHYSICS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30-Nov-18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11-Jan-19</a:t>
                      </a: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25-Jan-19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DP-CISC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5-Apr-19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172829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07897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SP-CE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14-Dec-18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DP-Calibration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13002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DP-Electronics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14-Dec-18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DP-CRP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77976"/>
                  </a:ext>
                </a:extLst>
              </a:tr>
              <a:tr h="42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Computing Exec Summary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14-Dec-18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DP-Exec Summary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291901"/>
                  </a:ext>
                </a:extLst>
              </a:tr>
              <a:tr h="42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Exec Summary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10-May-19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28-Jun-19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91050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DP-HV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771293"/>
                  </a:ext>
                </a:extLst>
              </a:tr>
              <a:tr h="22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SP-IIC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1-Feb-19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29-Mar-19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8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TDR Final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26-Jul-19</a:t>
                      </a:r>
                    </a:p>
                  </a:txBody>
                  <a:tcPr marL="6138" marR="6138" marT="12276" marB="12276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84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1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05AEE0-E9CE-4EEB-B396-C7248BBF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8A2BEA-2C0F-4DD2-8DDA-A66C91B038D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u="sng" dirty="0"/>
              <a:t>Methodologies</a:t>
            </a:r>
            <a:r>
              <a:rPr lang="en-US" dirty="0"/>
              <a:t> for specifications, cost, schedule, risk, interface, ESH, and QA/QC will be described in the technical coordination volume.</a:t>
            </a:r>
          </a:p>
          <a:p>
            <a:r>
              <a:rPr lang="en-US" dirty="0"/>
              <a:t>Most project </a:t>
            </a:r>
            <a:r>
              <a:rPr lang="en-US" u="sng" dirty="0"/>
              <a:t>data</a:t>
            </a:r>
            <a:r>
              <a:rPr lang="en-US" dirty="0"/>
              <a:t> will be in </a:t>
            </a:r>
            <a:r>
              <a:rPr lang="en-US" dirty="0" err="1"/>
              <a:t>DocDB</a:t>
            </a:r>
            <a:r>
              <a:rPr lang="en-US" dirty="0"/>
              <a:t>.</a:t>
            </a:r>
          </a:p>
          <a:p>
            <a:r>
              <a:rPr lang="en-US" dirty="0"/>
              <a:t>Working groups and consortia will summarize information in tables, with explanatory text added where needed, and </a:t>
            </a:r>
            <a:r>
              <a:rPr lang="en-US" dirty="0" err="1"/>
              <a:t>DocDB</a:t>
            </a:r>
            <a:r>
              <a:rPr lang="en-US" dirty="0"/>
              <a:t> reference links provided for more detail.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A45A6-C278-4596-B031-79939A0270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882C0-A647-4394-9214-4FC56882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BAF4D-4EBE-4768-A7D3-FFEEEDEB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4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354DA2-DAA2-4AE5-977F-F67FB297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Editors’ Summary and Wish List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7E9DC2-8B67-4A96-BADC-11A1A5A1108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We have launched!  Batch 1 (APA, SP DAQ, SP HV) is at second draft preparation stage with scheduled Dec. 21, 2018 submission to LBNC.  Batch 2 (SP CISC, SP PDS, TC, Physics) is at first draft internal review stage.</a:t>
            </a:r>
          </a:p>
          <a:p>
            <a:r>
              <a:rPr lang="en-US" dirty="0"/>
              <a:t>Our requests to you:</a:t>
            </a:r>
          </a:p>
          <a:p>
            <a:pPr lvl="1"/>
            <a:r>
              <a:rPr lang="en-US" dirty="0"/>
              <a:t>Concur with overall architecture.</a:t>
            </a:r>
          </a:p>
          <a:p>
            <a:pPr lvl="1"/>
            <a:r>
              <a:rPr lang="en-US" dirty="0"/>
              <a:t>Concur with </a:t>
            </a:r>
            <a:r>
              <a:rPr lang="en-US" dirty="0" err="1"/>
              <a:t>requirements</a:t>
            </a:r>
            <a:r>
              <a:rPr lang="en-US" dirty="0" err="1">
                <a:sym typeface="Wingdings" panose="05000000000000000000" pitchFamily="2" charset="2"/>
              </a:rPr>
              <a:t>specifications</a:t>
            </a:r>
            <a:r>
              <a:rPr lang="en-US" dirty="0">
                <a:sym typeface="Wingdings" panose="05000000000000000000" pitchFamily="2" charset="2"/>
              </a:rPr>
              <a:t> scheme.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Concur with staged second draft submission scheme.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Concur with schedule.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Agree to schedule return of second drafts to DUNE for revision.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Please don’t treat second drafts as final drafts.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D7997-A9A6-481E-8224-87D80DFC63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EB15D-D3A7-427C-B783-7F73B34EF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D9299-EBFF-485A-9DCE-29EA7C388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3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AC3002-B790-441F-BE7E-C71C2AF6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TDR plan: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D396A-1EC5-40C8-9A1A-F91C81C295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7890" y="3077808"/>
            <a:ext cx="5773067" cy="2221231"/>
          </a:xfrm>
        </p:spPr>
        <p:txBody>
          <a:bodyPr/>
          <a:lstStyle/>
          <a:p>
            <a:pPr marL="342900" indent="-342900"/>
            <a:r>
              <a:rPr lang="en-US" dirty="0"/>
              <a:t>Start from IDR.</a:t>
            </a:r>
          </a:p>
          <a:p>
            <a:r>
              <a:rPr lang="en-US" dirty="0"/>
              <a:t>Address LBNC concerns.</a:t>
            </a:r>
          </a:p>
          <a:p>
            <a:r>
              <a:rPr lang="en-US" dirty="0"/>
              <a:t>Update, especially using </a:t>
            </a:r>
            <a:r>
              <a:rPr lang="en-US" dirty="0" err="1"/>
              <a:t>ProtoDUNE</a:t>
            </a:r>
            <a:r>
              <a:rPr lang="en-US" dirty="0"/>
              <a:t>.</a:t>
            </a:r>
          </a:p>
          <a:p>
            <a:r>
              <a:rPr lang="en-US" dirty="0"/>
              <a:t>Incorporate more project-level information.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B0FF7-3444-4861-9529-A822699152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5B57-4D7B-44D6-99B7-BC9A2CDAC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9BF61-ABA9-4DF0-8426-4D656463B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2" descr="Image result for dune idr">
            <a:extLst>
              <a:ext uri="{FF2B5EF4-FFF2-40B4-BE49-F238E27FC236}">
                <a16:creationId xmlns:a16="http://schemas.microsoft.com/office/drawing/2014/main" id="{0B32E518-2123-40CA-B518-D2B7EDFF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66" y="1558961"/>
            <a:ext cx="3799534" cy="24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71C9-E172-4CE5-80A7-3F892AED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LBNC’s big two IDR issues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73434-700B-4189-A47E-0A95B01F47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0CDDF-B6A8-4CDC-9625-D44AAC357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E958D-C975-4D10-9530-AB743AD08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33F5C-2970-4D89-9F18-F25A07D7B82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1665" y="1109620"/>
            <a:ext cx="4349311" cy="5129776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Requirements: not there</a:t>
            </a:r>
          </a:p>
          <a:p>
            <a:pPr lvl="1"/>
            <a:r>
              <a:rPr lang="en-US" dirty="0"/>
              <a:t>New scheme:</a:t>
            </a:r>
          </a:p>
          <a:p>
            <a:pPr lvl="1"/>
            <a:r>
              <a:rPr lang="en-US" dirty="0"/>
              <a:t>Small set of 5 key design specifications, with  ~25 more EB-held central design specifications.</a:t>
            </a:r>
          </a:p>
          <a:p>
            <a:pPr lvl="1"/>
            <a:r>
              <a:rPr lang="en-US" dirty="0"/>
              <a:t>Physics TDR links key design specifications set to physics goals.</a:t>
            </a:r>
          </a:p>
          <a:p>
            <a:pPr lvl="1"/>
            <a:r>
              <a:rPr lang="en-US" dirty="0"/>
              <a:t>Detector consortia show a design specifications solution set that meets physics goals.</a:t>
            </a:r>
          </a:p>
          <a:p>
            <a:pPr lvl="1"/>
            <a:r>
              <a:rPr lang="en-US" dirty="0"/>
              <a:t>Fixed format tables.</a:t>
            </a:r>
          </a:p>
          <a:p>
            <a:pPr lvl="1"/>
            <a:r>
              <a:rPr lang="en-US" dirty="0"/>
              <a:t>Central management/version control.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127E98-FC68-40EB-A8D3-8ABD7290607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96050" y="1109620"/>
            <a:ext cx="4165562" cy="5137727"/>
          </a:xfrm>
        </p:spPr>
        <p:txBody>
          <a:bodyPr/>
          <a:lstStyle/>
          <a:p>
            <a:r>
              <a:rPr lang="en-US" u="sng" dirty="0"/>
              <a:t>Length: too long</a:t>
            </a:r>
          </a:p>
          <a:p>
            <a:pPr lvl="1"/>
            <a:r>
              <a:rPr lang="en-US" dirty="0"/>
              <a:t>New scheme:</a:t>
            </a:r>
          </a:p>
          <a:p>
            <a:pPr lvl="1"/>
            <a:r>
              <a:rPr lang="en-US" dirty="0"/>
              <a:t>Break TDR and CDRs into readable stand-alone volumes.</a:t>
            </a:r>
          </a:p>
          <a:p>
            <a:pPr lvl="1"/>
            <a:r>
              <a:rPr lang="en-US" dirty="0"/>
              <a:t>Add Overview volume: collection of executive summaries.</a:t>
            </a:r>
          </a:p>
          <a:p>
            <a:pPr lvl="1"/>
            <a:r>
              <a:rPr lang="en-US" dirty="0"/>
              <a:t>Expanded Technical Coordination volume: one-stop shopping for all matters project.</a:t>
            </a:r>
          </a:p>
          <a:p>
            <a:pPr lvl="1"/>
            <a:r>
              <a:rPr lang="en-US" dirty="0"/>
              <a:t>Send all components to LBNC early at </a:t>
            </a:r>
            <a:r>
              <a:rPr lang="en-US" b="1" u="sng" dirty="0"/>
              <a:t>2</a:t>
            </a:r>
            <a:r>
              <a:rPr lang="en-US" b="1" u="sng" baseline="30000" dirty="0"/>
              <a:t>nd</a:t>
            </a:r>
            <a:r>
              <a:rPr lang="en-US" b="1" u="sng" dirty="0"/>
              <a:t> draft stage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Hold the line on chapter length.</a:t>
            </a:r>
          </a:p>
        </p:txBody>
      </p:sp>
    </p:spTree>
    <p:extLst>
      <p:ext uri="{BB962C8B-B14F-4D97-AF65-F5344CB8AC3E}">
        <p14:creationId xmlns:p14="http://schemas.microsoft.com/office/powerpoint/2010/main" val="59504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0CE4C5-372A-47F0-9B42-547016BD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Requirements</a:t>
            </a:r>
            <a:r>
              <a:rPr lang="en-US" dirty="0" err="1">
                <a:sym typeface="Wingdings" panose="05000000000000000000" pitchFamily="2" charset="2"/>
              </a:rPr>
              <a:t>Specifications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216E03-A951-4100-B781-92EBB89A80D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Tiered list of detector specifications:</a:t>
            </a:r>
          </a:p>
          <a:p>
            <a:r>
              <a:rPr lang="en-US" dirty="0"/>
              <a:t>Top level: five key detector specifications.</a:t>
            </a:r>
          </a:p>
          <a:p>
            <a:pPr lvl="1"/>
            <a:r>
              <a:rPr lang="en-US" u="sng" dirty="0"/>
              <a:t>Physics driven </a:t>
            </a:r>
            <a:r>
              <a:rPr lang="en-US" dirty="0"/>
              <a:t>specifications and goals (spec., goal)</a:t>
            </a:r>
          </a:p>
          <a:p>
            <a:pPr lvl="1"/>
            <a:r>
              <a:rPr lang="en-US" dirty="0"/>
              <a:t>Drift field (&gt;250 V/cm, 500 V/cm), electron lifetime (&gt;3 </a:t>
            </a:r>
            <a:r>
              <a:rPr lang="en-US" dirty="0" err="1"/>
              <a:t>ms</a:t>
            </a:r>
            <a:r>
              <a:rPr lang="en-US" dirty="0"/>
              <a:t>, 10ms), electronic system noise (&lt;1000 enc, ALARA), light yield (&gt;0.5 PE/MeV, 5 PE/MeV), photon-based timing (&lt;1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s,100 ns)</a:t>
            </a:r>
          </a:p>
          <a:p>
            <a:r>
              <a:rPr lang="en-US" dirty="0"/>
              <a:t>Level 2:  central detector specifications held by the Technical Coordinator and ratified by the EB. (Note: currently mostly SP, DP additions expected.)</a:t>
            </a:r>
          </a:p>
          <a:p>
            <a:pPr lvl="1"/>
            <a:r>
              <a:rPr lang="en-US" dirty="0"/>
              <a:t>Comprise a </a:t>
            </a:r>
            <a:r>
              <a:rPr lang="en-US" u="sng" dirty="0"/>
              <a:t>non-unique working solution </a:t>
            </a:r>
            <a:r>
              <a:rPr lang="en-US" dirty="0"/>
              <a:t>that meets physics goals.</a:t>
            </a:r>
          </a:p>
          <a:p>
            <a:pPr lvl="1"/>
            <a:r>
              <a:rPr lang="en-US" dirty="0"/>
              <a:t>Example: E-field non-uniformity.</a:t>
            </a:r>
          </a:p>
          <a:p>
            <a:r>
              <a:rPr lang="en-US" dirty="0"/>
              <a:t>Level 3:  consortium owned specifications.</a:t>
            </a:r>
          </a:p>
          <a:p>
            <a:pPr lvl="1"/>
            <a:r>
              <a:rPr lang="en-US" dirty="0"/>
              <a:t>Comprise a </a:t>
            </a:r>
            <a:r>
              <a:rPr lang="en-US" u="sng" dirty="0"/>
              <a:t>non-unique implementation </a:t>
            </a:r>
            <a:r>
              <a:rPr lang="en-US" dirty="0"/>
              <a:t>that meets physics goals.</a:t>
            </a:r>
          </a:p>
          <a:p>
            <a:pPr lvl="1"/>
            <a:r>
              <a:rPr lang="en-US" dirty="0"/>
              <a:t>Example: environmental light exposure for PDS units.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D25A4-BF4F-44AD-B294-5F4389B442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2CD98-A473-409E-8A79-75B1DE5FB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42E0-0FE7-4A3A-B78F-2D29C143F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623EEB-7401-4343-ADFF-A381BA0E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Specifications Table format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BBEE6-73A1-44E6-A61D-CDB31464E6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2233E-8574-4EB4-84EF-47E3FB7D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25C6A-A100-46D4-AB9F-8A5A6F881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E93424-049C-4AD5-92E9-7CB0131782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Long form version of Table will be available via a link to </a:t>
            </a:r>
            <a:r>
              <a:rPr lang="en-US" dirty="0" err="1"/>
              <a:t>DocDB</a:t>
            </a:r>
            <a:r>
              <a:rPr lang="en-US" dirty="0"/>
              <a:t>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506ACB-B927-4F87-8C27-C46F706C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99492"/>
              </p:ext>
            </p:extLst>
          </p:nvPr>
        </p:nvGraphicFramePr>
        <p:xfrm>
          <a:off x="625477" y="1333962"/>
          <a:ext cx="7886697" cy="4190076"/>
        </p:xfrm>
        <a:graphic>
          <a:graphicData uri="http://schemas.openxmlformats.org/drawingml/2006/table">
            <a:tbl>
              <a:tblPr/>
              <a:tblGrid>
                <a:gridCol w="1126671">
                  <a:extLst>
                    <a:ext uri="{9D8B030D-6E8A-4147-A177-3AD203B41FA5}">
                      <a16:colId xmlns:a16="http://schemas.microsoft.com/office/drawing/2014/main" val="411884404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45459044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44140946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32842234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24665952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442064184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813197051"/>
                    </a:ext>
                  </a:extLst>
                </a:gridCol>
              </a:tblGrid>
              <a:tr h="292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Primary Text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Value (LaTeX)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Goal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Rationale (brief)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Validation (brief)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44883"/>
                  </a:ext>
                </a:extLst>
              </a:tr>
              <a:tr h="11690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Descriptive name of the specification  (max 100 characters including spaces) (REQUIRED)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 text of the req/specification. Example: The DAQ shall provide  (REQUIRED)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Specification value: number plus units (as needed)  (REQUIRED)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Specification value: number plus units (as needed) (REQUIRED)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plus units (as needed)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Max 120 characters (REQUIRED)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Max 120 characters (REQUIRED)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29152"/>
                  </a:ext>
                </a:extLst>
              </a:tr>
              <a:tr h="8990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Minimum drift field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drift field in the TPC shall be greater than 250 V/cm, with a goal of 500 V/cm.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&gt;250 V/cm (goal 500 V/cm)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$&gt;$\,\SI{250}{ V/cm}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$&gt;$\,\SI{500}{ V/cm}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Lessens impacts of e-Ar recombination, e- lifetime, e- diffusion and space charge.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ProtoDUNE</a:t>
                      </a:r>
                    </a:p>
                  </a:txBody>
                  <a:tcPr marL="3177" marR="3177" marT="31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38147"/>
                  </a:ext>
                </a:extLst>
              </a:tr>
              <a:tr h="152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Remainder of Level 1 key parameters block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35075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61339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54882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84625"/>
                  </a:ext>
                </a:extLst>
              </a:tr>
              <a:tr h="152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 selected central parameters block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04029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00403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39300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51698"/>
                  </a:ext>
                </a:extLst>
              </a:tr>
              <a:tr h="1524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 consortium parameters block.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69382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9347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18414"/>
                  </a:ext>
                </a:extLst>
              </a:tr>
              <a:tr h="1524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7" marR="3177" marT="31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8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58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FC3B4AE-56A2-4C7F-8276-834751E1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Structure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E07E6E-9373-4B79-BE0F-4F137B444F3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Stand alone volumes with different functions</a:t>
            </a:r>
          </a:p>
          <a:p>
            <a:pPr lvl="1"/>
            <a:r>
              <a:rPr lang="en-US" dirty="0"/>
              <a:t>Overview:  The DUNE big picture.  DUNE for program managers, science committee staffs, new reviewers and collaborators.</a:t>
            </a:r>
          </a:p>
          <a:p>
            <a:pPr lvl="1"/>
            <a:r>
              <a:rPr lang="en-US" dirty="0"/>
              <a:t>Physics:  The DUNE physics case and key detector parameters from physics.</a:t>
            </a:r>
          </a:p>
          <a:p>
            <a:pPr lvl="1"/>
            <a:r>
              <a:rPr lang="en-US" dirty="0"/>
              <a:t>SP, DP volumes:  Implementing the DUNE physics program via the SP and DP technologies.</a:t>
            </a:r>
          </a:p>
          <a:p>
            <a:pPr lvl="1"/>
            <a:r>
              <a:rPr lang="en-US" dirty="0"/>
              <a:t>Technical coordination:  Management, facilities, and methodologies; DUNE for project reviewers. </a:t>
            </a:r>
          </a:p>
          <a:p>
            <a:r>
              <a:rPr lang="en-US" dirty="0"/>
              <a:t>Organizational status</a:t>
            </a:r>
          </a:p>
          <a:p>
            <a:pPr lvl="1"/>
            <a:r>
              <a:rPr lang="en-US" dirty="0"/>
              <a:t>All editors signed on and engaged.</a:t>
            </a:r>
          </a:p>
          <a:p>
            <a:pPr lvl="1"/>
            <a:r>
              <a:rPr lang="en-US" dirty="0"/>
              <a:t>Technical support team in place:  Corwin, </a:t>
            </a:r>
            <a:r>
              <a:rPr lang="en-US" dirty="0" err="1"/>
              <a:t>DeMuth</a:t>
            </a:r>
            <a:r>
              <a:rPr lang="en-US" dirty="0"/>
              <a:t>, </a:t>
            </a:r>
            <a:r>
              <a:rPr lang="en-US" dirty="0" err="1"/>
              <a:t>Heavey</a:t>
            </a:r>
            <a:r>
              <a:rPr lang="en-US" dirty="0"/>
              <a:t> (lead), </a:t>
            </a:r>
            <a:r>
              <a:rPr lang="en-US" dirty="0" err="1"/>
              <a:t>Ransom,Viren</a:t>
            </a:r>
            <a:r>
              <a:rPr lang="en-US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A1B26-A59D-48BD-B395-3516F0A967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AA819-74B5-421C-A927-1A718D94F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9B8AF-FBD4-40CB-AD7E-67AD98B07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A68B-9A77-4189-87AF-9E8FC9F1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Volumes I,II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97962-0279-4889-A54B-0ED63EAE57B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marL="505206" indent="-514350">
              <a:buFont typeface="+mj-lt"/>
              <a:buAutoNum type="romanUcPeriod"/>
            </a:pPr>
            <a:r>
              <a:rPr lang="en-US" dirty="0"/>
              <a:t>Overview: DUNE in one volume.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Executive summary (Blucher, Soldner-Rembold)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Physics summary (Urheim, de Roeck)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SP module summary (Evans)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DP module summary (</a:t>
            </a:r>
            <a:r>
              <a:rPr lang="en-US" dirty="0" err="1"/>
              <a:t>Autiero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Computing summary (Norman, </a:t>
            </a:r>
            <a:r>
              <a:rPr lang="en-US" dirty="0" err="1"/>
              <a:t>Schellman</a:t>
            </a:r>
            <a:r>
              <a:rPr lang="en-US" dirty="0"/>
              <a:t>)  ***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Near detector summary. (</a:t>
            </a:r>
            <a:r>
              <a:rPr lang="en-US" dirty="0" err="1"/>
              <a:t>Kordosky</a:t>
            </a:r>
            <a:r>
              <a:rPr lang="en-US" dirty="0"/>
              <a:t>, Manly) ***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Technical Coordination summary (Kettell)</a:t>
            </a:r>
          </a:p>
          <a:p>
            <a:pPr marL="505206" indent="-514350">
              <a:buFont typeface="+mj-lt"/>
              <a:buAutoNum type="romanUcPeriod"/>
            </a:pPr>
            <a:r>
              <a:rPr lang="en-US" dirty="0"/>
              <a:t>Physics:  DUNE science and detector impacts</a:t>
            </a:r>
          </a:p>
          <a:p>
            <a:pPr marL="0" indent="0">
              <a:buNone/>
            </a:pPr>
            <a:r>
              <a:rPr lang="en-US" dirty="0"/>
              <a:t>	(See talk by Urheim)</a:t>
            </a:r>
          </a:p>
          <a:p>
            <a:pPr marL="0" indent="0">
              <a:buNone/>
            </a:pPr>
            <a:r>
              <a:rPr lang="en-US" dirty="0"/>
              <a:t>*** Summaries only.  Computing and Near Detector CDRs come later in 2019.</a:t>
            </a:r>
          </a:p>
          <a:p>
            <a:pPr marL="790512" lvl="1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5AB4C-CC93-4292-9B22-1C87FD3899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2E60C-C66A-462F-80E4-E5EA41E03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2F6C3-542C-4715-930F-C134BA5DD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8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24E1EC-1ED0-42FB-B0DA-86D2D6E0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volumes III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2F7DB0-C0A8-4FA0-A067-9E9BAD09C17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05206" indent="-514350">
              <a:buFont typeface="+mj-lt"/>
              <a:buAutoNum type="romanUcPeriod" startAt="3"/>
            </a:pPr>
            <a:r>
              <a:rPr lang="en-US" dirty="0"/>
              <a:t>Single Phase Detector:  DUNE science implementation 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Executive summary (Evans)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APA (Schmitz)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High voltage (Plunkett)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Photon detector system (Wilson)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Cold electronics (Mooney)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DAQ (</a:t>
            </a:r>
            <a:r>
              <a:rPr lang="en-US" dirty="0" err="1"/>
              <a:t>Karagiorgi</a:t>
            </a:r>
            <a:r>
              <a:rPr lang="en-US" dirty="0"/>
              <a:t>, </a:t>
            </a:r>
            <a:r>
              <a:rPr lang="en-US" dirty="0" err="1"/>
              <a:t>Viren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Calibration (</a:t>
            </a:r>
            <a:r>
              <a:rPr lang="en-US" dirty="0" err="1"/>
              <a:t>Gollapinni,Mahn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CISC (Horton-Smith, Palomares)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Integration and Installation (Stewart)</a:t>
            </a:r>
          </a:p>
          <a:p>
            <a:pPr marL="790512" lvl="1" indent="-514350">
              <a:buFont typeface="+mj-lt"/>
              <a:buAutoNum type="alphaUcPeriod"/>
            </a:pPr>
            <a:endParaRPr lang="en-US" dirty="0"/>
          </a:p>
          <a:p>
            <a:pPr marL="505206" indent="-514350">
              <a:buFont typeface="+mj-lt"/>
              <a:buAutoNum type="romanUcPeriod" startAt="3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9FA1C-8DCE-4DB7-B532-4922F20FEF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82678-A382-4F23-98A4-C8245DC4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BDFE-2D26-4EEE-9B29-41078714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4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24E1EC-1ED0-42FB-B0DA-86D2D6E0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volume IV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2F7DB0-C0A8-4FA0-A067-9E9BAD09C17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05206" indent="-514350">
              <a:buFont typeface="+mj-lt"/>
              <a:buAutoNum type="romanUcPeriod" startAt="3"/>
            </a:pPr>
            <a:r>
              <a:rPr lang="en-US" dirty="0"/>
              <a:t>Dual Phase Detector:  DUNE science implementation 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Executive summary (</a:t>
            </a:r>
            <a:r>
              <a:rPr lang="en-US" dirty="0" err="1"/>
              <a:t>Autiero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CRP (</a:t>
            </a:r>
            <a:r>
              <a:rPr lang="en-US" dirty="0" err="1"/>
              <a:t>Duchesneau</a:t>
            </a:r>
            <a:r>
              <a:rPr lang="en-US" dirty="0"/>
              <a:t>, Mazzucato)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High voltage (</a:t>
            </a:r>
            <a:r>
              <a:rPr lang="en-US" dirty="0" err="1"/>
              <a:t>Pietropaolo,Yu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Photon detector system (</a:t>
            </a:r>
            <a:r>
              <a:rPr lang="en-US" dirty="0" err="1"/>
              <a:t>Bilki</a:t>
            </a:r>
            <a:r>
              <a:rPr lang="en-US" dirty="0"/>
              <a:t>, Sorel)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Electronics (Dawson, Galymov)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DAQ (</a:t>
            </a:r>
            <a:r>
              <a:rPr lang="en-US" dirty="0" err="1"/>
              <a:t>Karagiorgi</a:t>
            </a:r>
            <a:r>
              <a:rPr lang="en-US" dirty="0"/>
              <a:t>, </a:t>
            </a:r>
            <a:r>
              <a:rPr lang="en-US" dirty="0" err="1"/>
              <a:t>Viren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Calibration (</a:t>
            </a:r>
            <a:r>
              <a:rPr lang="en-US" dirty="0" err="1"/>
              <a:t>Gollapinni,Mahn</a:t>
            </a:r>
            <a:r>
              <a:rPr lang="en-US" dirty="0"/>
              <a:t>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CISC (Horton-Smith, Palomares)</a:t>
            </a:r>
          </a:p>
          <a:p>
            <a:pPr marL="790512" lvl="1" indent="-514350">
              <a:buFont typeface="+mj-lt"/>
              <a:buAutoNum type="alphaUcPeriod"/>
            </a:pPr>
            <a:r>
              <a:rPr lang="en-US" dirty="0"/>
              <a:t>Integration and Installation (Resnati)</a:t>
            </a:r>
          </a:p>
          <a:p>
            <a:pPr marL="790512" lvl="1" indent="-514350">
              <a:buFont typeface="+mj-lt"/>
              <a:buAutoNum type="alphaUcPeriod"/>
            </a:pPr>
            <a:endParaRPr lang="en-US" dirty="0"/>
          </a:p>
          <a:p>
            <a:pPr marL="505206" indent="-514350">
              <a:buFont typeface="+mj-lt"/>
              <a:buAutoNum type="romanUcPeriod" startAt="3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9FA1C-8DCE-4DB7-B532-4922F20FEF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8/12/2018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82678-A382-4F23-98A4-C8245DC4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TB/GZ--LBNC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BDFE-2D26-4EEE-9B29-41078714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097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0B6869F3-6672-4DDB-8737-730D91823686}" vid="{D05EA611-3432-4FD5-829A-F1DE6825D6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2658</TotalTime>
  <Words>1307</Words>
  <Application>Microsoft Office PowerPoint</Application>
  <PresentationFormat>On-screen Show (4:3)</PresentationFormat>
  <Paragraphs>394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Geneva</vt:lpstr>
      <vt:lpstr>Helvetica</vt:lpstr>
      <vt:lpstr>Lucida Grande</vt:lpstr>
      <vt:lpstr>Symbol</vt:lpstr>
      <vt:lpstr>Times New Roman</vt:lpstr>
      <vt:lpstr>Wingdings</vt:lpstr>
      <vt:lpstr>LBNF Content-Footer Theme</vt:lpstr>
      <vt:lpstr>TDR Plan and Schedule</vt:lpstr>
      <vt:lpstr>The TDR plan:</vt:lpstr>
      <vt:lpstr>LBNC’s big two IDR issues </vt:lpstr>
      <vt:lpstr>RequirementsSpecifications</vt:lpstr>
      <vt:lpstr>Proposed Specifications Table format</vt:lpstr>
      <vt:lpstr>TDR Structure</vt:lpstr>
      <vt:lpstr>TDR Volumes I,II</vt:lpstr>
      <vt:lpstr>TDR volumes III</vt:lpstr>
      <vt:lpstr>TDR volume IV</vt:lpstr>
      <vt:lpstr>TDR Volume V</vt:lpstr>
      <vt:lpstr>Details on 2nd-Drafts-to-LBNC</vt:lpstr>
      <vt:lpstr>Proposed Working schedule</vt:lpstr>
      <vt:lpstr>Project functions</vt:lpstr>
      <vt:lpstr>Editors’ Summary and Wish List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subject/>
  <dc:creator>Timothy Bolton</dc:creator>
  <cp:keywords/>
  <dc:description>Modified by A. Weber</dc:description>
  <cp:lastModifiedBy>timothy bolton</cp:lastModifiedBy>
  <cp:revision>57</cp:revision>
  <cp:lastPrinted>2018-12-05T21:59:46Z</cp:lastPrinted>
  <dcterms:created xsi:type="dcterms:W3CDTF">2018-08-23T13:18:23Z</dcterms:created>
  <dcterms:modified xsi:type="dcterms:W3CDTF">2018-12-06T21:02:48Z</dcterms:modified>
  <cp:category/>
</cp:coreProperties>
</file>