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null)"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88" r:id="rId3"/>
  </p:sldMasterIdLst>
  <p:notesMasterIdLst>
    <p:notesMasterId r:id="rId26"/>
  </p:notesMasterIdLst>
  <p:handoutMasterIdLst>
    <p:handoutMasterId r:id="rId27"/>
  </p:handoutMasterIdLst>
  <p:sldIdLst>
    <p:sldId id="268" r:id="rId4"/>
    <p:sldId id="405" r:id="rId5"/>
    <p:sldId id="416" r:id="rId6"/>
    <p:sldId id="424" r:id="rId7"/>
    <p:sldId id="426" r:id="rId8"/>
    <p:sldId id="427" r:id="rId9"/>
    <p:sldId id="428" r:id="rId10"/>
    <p:sldId id="429" r:id="rId11"/>
    <p:sldId id="423" r:id="rId12"/>
    <p:sldId id="430" r:id="rId13"/>
    <p:sldId id="431" r:id="rId14"/>
    <p:sldId id="588" r:id="rId15"/>
    <p:sldId id="432" r:id="rId16"/>
    <p:sldId id="434" r:id="rId17"/>
    <p:sldId id="433" r:id="rId18"/>
    <p:sldId id="436" r:id="rId19"/>
    <p:sldId id="435" r:id="rId20"/>
    <p:sldId id="589" r:id="rId21"/>
    <p:sldId id="437" r:id="rId22"/>
    <p:sldId id="438" r:id="rId23"/>
    <p:sldId id="439" r:id="rId24"/>
    <p:sldId id="425" r:id="rId25"/>
  </p:sldIdLst>
  <p:sldSz cx="9144000" cy="6858000" type="screen4x3"/>
  <p:notesSz cx="6858000" cy="9144000"/>
  <p:defaultTextStyle>
    <a:defPPr>
      <a:defRPr lang="en-US"/>
    </a:defPPr>
    <a:lvl1pPr algn="l" defTabSz="457130" rtl="0" fontAlgn="base">
      <a:spcBef>
        <a:spcPct val="0"/>
      </a:spcBef>
      <a:spcAft>
        <a:spcPct val="0"/>
      </a:spcAft>
      <a:defRPr kern="1200">
        <a:solidFill>
          <a:schemeClr val="tx1"/>
        </a:solidFill>
        <a:latin typeface="Calibri" charset="0"/>
        <a:ea typeface="Geneva" charset="0"/>
        <a:cs typeface="Geneva" charset="0"/>
      </a:defRPr>
    </a:lvl1pPr>
    <a:lvl2pPr marL="457130" algn="l" defTabSz="457130" rtl="0" fontAlgn="base">
      <a:spcBef>
        <a:spcPct val="0"/>
      </a:spcBef>
      <a:spcAft>
        <a:spcPct val="0"/>
      </a:spcAft>
      <a:defRPr kern="1200">
        <a:solidFill>
          <a:schemeClr val="tx1"/>
        </a:solidFill>
        <a:latin typeface="Calibri" charset="0"/>
        <a:ea typeface="Geneva" charset="0"/>
        <a:cs typeface="Geneva" charset="0"/>
      </a:defRPr>
    </a:lvl2pPr>
    <a:lvl3pPr marL="914259" algn="l" defTabSz="457130" rtl="0" fontAlgn="base">
      <a:spcBef>
        <a:spcPct val="0"/>
      </a:spcBef>
      <a:spcAft>
        <a:spcPct val="0"/>
      </a:spcAft>
      <a:defRPr kern="1200">
        <a:solidFill>
          <a:schemeClr val="tx1"/>
        </a:solidFill>
        <a:latin typeface="Calibri" charset="0"/>
        <a:ea typeface="Geneva" charset="0"/>
        <a:cs typeface="Geneva" charset="0"/>
      </a:defRPr>
    </a:lvl3pPr>
    <a:lvl4pPr marL="1371390" algn="l" defTabSz="457130" rtl="0" fontAlgn="base">
      <a:spcBef>
        <a:spcPct val="0"/>
      </a:spcBef>
      <a:spcAft>
        <a:spcPct val="0"/>
      </a:spcAft>
      <a:defRPr kern="1200">
        <a:solidFill>
          <a:schemeClr val="tx1"/>
        </a:solidFill>
        <a:latin typeface="Calibri" charset="0"/>
        <a:ea typeface="Geneva" charset="0"/>
        <a:cs typeface="Geneva" charset="0"/>
      </a:defRPr>
    </a:lvl4pPr>
    <a:lvl5pPr marL="1828519" algn="l" defTabSz="457130" rtl="0" fontAlgn="base">
      <a:spcBef>
        <a:spcPct val="0"/>
      </a:spcBef>
      <a:spcAft>
        <a:spcPct val="0"/>
      </a:spcAft>
      <a:defRPr kern="1200">
        <a:solidFill>
          <a:schemeClr val="tx1"/>
        </a:solidFill>
        <a:latin typeface="Calibri" charset="0"/>
        <a:ea typeface="Geneva" charset="0"/>
        <a:cs typeface="Geneva" charset="0"/>
      </a:defRPr>
    </a:lvl5pPr>
    <a:lvl6pPr marL="2285649" algn="l" defTabSz="457130" rtl="0" eaLnBrk="1" latinLnBrk="0" hangingPunct="1">
      <a:defRPr kern="1200">
        <a:solidFill>
          <a:schemeClr val="tx1"/>
        </a:solidFill>
        <a:latin typeface="Calibri" charset="0"/>
        <a:ea typeface="Geneva" charset="0"/>
        <a:cs typeface="Geneva" charset="0"/>
      </a:defRPr>
    </a:lvl6pPr>
    <a:lvl7pPr marL="2742780" algn="l" defTabSz="457130" rtl="0" eaLnBrk="1" latinLnBrk="0" hangingPunct="1">
      <a:defRPr kern="1200">
        <a:solidFill>
          <a:schemeClr val="tx1"/>
        </a:solidFill>
        <a:latin typeface="Calibri" charset="0"/>
        <a:ea typeface="Geneva" charset="0"/>
        <a:cs typeface="Geneva" charset="0"/>
      </a:defRPr>
    </a:lvl7pPr>
    <a:lvl8pPr marL="3199908" algn="l" defTabSz="457130" rtl="0" eaLnBrk="1" latinLnBrk="0" hangingPunct="1">
      <a:defRPr kern="1200">
        <a:solidFill>
          <a:schemeClr val="tx1"/>
        </a:solidFill>
        <a:latin typeface="Calibri" charset="0"/>
        <a:ea typeface="Geneva" charset="0"/>
        <a:cs typeface="Geneva" charset="0"/>
      </a:defRPr>
    </a:lvl8pPr>
    <a:lvl9pPr marL="3657039" algn="l" defTabSz="457130" rtl="0" eaLnBrk="1" latinLnBrk="0" hangingPunct="1">
      <a:defRPr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204">
          <p15:clr>
            <a:srgbClr val="A4A3A4"/>
          </p15:clr>
        </p15:guide>
        <p15:guide id="2" orient="horz" pos="476">
          <p15:clr>
            <a:srgbClr val="A4A3A4"/>
          </p15:clr>
        </p15:guide>
        <p15:guide id="3" orient="horz" pos="1443">
          <p15:clr>
            <a:srgbClr val="A4A3A4"/>
          </p15:clr>
        </p15:guide>
        <p15:guide id="4" orient="horz" pos="966">
          <p15:clr>
            <a:srgbClr val="A4A3A4"/>
          </p15:clr>
        </p15:guide>
        <p15:guide id="5" orient="horz" pos="1876">
          <p15:clr>
            <a:srgbClr val="A4A3A4"/>
          </p15:clr>
        </p15:guide>
        <p15:guide id="6" orient="horz" pos="3616">
          <p15:clr>
            <a:srgbClr val="A4A3A4"/>
          </p15:clr>
        </p15:guide>
        <p15:guide id="7" pos="2190">
          <p15:clr>
            <a:srgbClr val="A4A3A4"/>
          </p15:clr>
        </p15:guide>
        <p15:guide id="8" pos="2188">
          <p15:clr>
            <a:srgbClr val="A4A3A4"/>
          </p15:clr>
        </p15:guide>
        <p15:guide id="9" pos="5026">
          <p15:clr>
            <a:srgbClr val="A4A3A4"/>
          </p15:clr>
        </p15:guide>
        <p15:guide id="10" pos="2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3C5A77"/>
    <a:srgbClr val="7A7A7A"/>
    <a:srgbClr val="BC5F2B"/>
    <a:srgbClr val="EEEDE1"/>
    <a:srgbClr val="DDDCBE"/>
    <a:srgbClr val="F37C23"/>
    <a:srgbClr val="32547A"/>
    <a:srgbClr val="B8561A"/>
    <a:srgbClr val="B65A1F"/>
    <a:srgbClr val="5680A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237" autoAdjust="0"/>
    <p:restoredTop sz="94199" autoAdjust="0"/>
  </p:normalViewPr>
  <p:slideViewPr>
    <p:cSldViewPr snapToGrid="0" snapToObjects="1">
      <p:cViewPr>
        <p:scale>
          <a:sx n="135" d="100"/>
          <a:sy n="135" d="100"/>
        </p:scale>
        <p:origin x="928" y="-176"/>
      </p:cViewPr>
      <p:guideLst>
        <p:guide orient="horz" pos="4204"/>
        <p:guide orient="horz" pos="476"/>
        <p:guide orient="horz" pos="1443"/>
        <p:guide orient="horz" pos="966"/>
        <p:guide orient="horz" pos="1876"/>
        <p:guide orient="horz" pos="3616"/>
        <p:guide pos="2190"/>
        <p:guide pos="2188"/>
        <p:guide pos="5026"/>
        <p:guide pos="28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FB589245-636E-234E-BFAD-9607949806CA}" type="datetimeFigureOut">
              <a:rPr lang="en-US"/>
              <a:pPr>
                <a:defRPr/>
              </a:pPr>
              <a:t>12/7/18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62F3B233-32CA-1B4D-AFEE-D703F5CA5C37}" type="slidenum">
              <a:rPr lang="en-US"/>
              <a:pPr>
                <a:defRPr/>
              </a:pPr>
              <a:t>‹#›</a:t>
            </a:fld>
            <a:endParaRPr lang="en-US"/>
          </a:p>
        </p:txBody>
      </p:sp>
    </p:spTree>
    <p:extLst>
      <p:ext uri="{BB962C8B-B14F-4D97-AF65-F5344CB8AC3E}">
        <p14:creationId xmlns:p14="http://schemas.microsoft.com/office/powerpoint/2010/main" val="32602863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cs typeface="+mn-cs"/>
              </a:defRPr>
            </a:lvl1pPr>
          </a:lstStyle>
          <a:p>
            <a:pPr>
              <a:defRPr/>
            </a:pPr>
            <a:fld id="{129BCED8-DCF3-A94B-99F8-D2FB79A8911E}" type="datetimeFigureOut">
              <a:rPr lang="en-US"/>
              <a:pPr>
                <a:defRPr/>
              </a:pPr>
              <a:t>12/7/18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cs typeface="+mn-cs"/>
              </a:defRPr>
            </a:lvl1pPr>
          </a:lstStyle>
          <a:p>
            <a:pPr>
              <a:defRPr/>
            </a:pPr>
            <a:fld id="{EEA82294-BF3E-954A-9E49-35D72A5F0004}" type="slidenum">
              <a:rPr lang="en-US"/>
              <a:pPr>
                <a:defRPr/>
              </a:pPr>
              <a:t>‹#›</a:t>
            </a:fld>
            <a:endParaRPr lang="en-US"/>
          </a:p>
        </p:txBody>
      </p:sp>
    </p:spTree>
    <p:extLst>
      <p:ext uri="{BB962C8B-B14F-4D97-AF65-F5344CB8AC3E}">
        <p14:creationId xmlns:p14="http://schemas.microsoft.com/office/powerpoint/2010/main" val="3007741859"/>
      </p:ext>
    </p:extLst>
  </p:cSld>
  <p:clrMap bg1="lt1" tx1="dk1" bg2="lt2" tx2="dk2" accent1="accent1" accent2="accent2" accent3="accent3" accent4="accent4" accent5="accent5" accent6="accent6" hlink="hlink" folHlink="folHlink"/>
  <p:hf hdr="0" ftr="0" dt="0"/>
  <p:notesStyle>
    <a:lvl1pPr algn="l" defTabSz="457130" rtl="0" fontAlgn="base">
      <a:spcBef>
        <a:spcPct val="30000"/>
      </a:spcBef>
      <a:spcAft>
        <a:spcPct val="0"/>
      </a:spcAft>
      <a:defRPr sz="1200" kern="1200">
        <a:solidFill>
          <a:schemeClr val="tx1"/>
        </a:solidFill>
        <a:latin typeface="+mn-lt"/>
        <a:ea typeface="Geneva" charset="0"/>
        <a:cs typeface="Geneva" charset="0"/>
      </a:defRPr>
    </a:lvl1pPr>
    <a:lvl2pPr marL="457130" algn="l" defTabSz="457130" rtl="0" fontAlgn="base">
      <a:spcBef>
        <a:spcPct val="30000"/>
      </a:spcBef>
      <a:spcAft>
        <a:spcPct val="0"/>
      </a:spcAft>
      <a:defRPr sz="1200" kern="1200">
        <a:solidFill>
          <a:schemeClr val="tx1"/>
        </a:solidFill>
        <a:latin typeface="+mn-lt"/>
        <a:ea typeface="Geneva" charset="0"/>
        <a:cs typeface="+mn-cs"/>
      </a:defRPr>
    </a:lvl2pPr>
    <a:lvl3pPr marL="914259" algn="l" defTabSz="457130" rtl="0" fontAlgn="base">
      <a:spcBef>
        <a:spcPct val="30000"/>
      </a:spcBef>
      <a:spcAft>
        <a:spcPct val="0"/>
      </a:spcAft>
      <a:defRPr sz="1200" kern="1200">
        <a:solidFill>
          <a:schemeClr val="tx1"/>
        </a:solidFill>
        <a:latin typeface="+mn-lt"/>
        <a:ea typeface="Geneva" charset="0"/>
        <a:cs typeface="+mn-cs"/>
      </a:defRPr>
    </a:lvl3pPr>
    <a:lvl4pPr marL="1371390" algn="l" defTabSz="457130" rtl="0" fontAlgn="base">
      <a:spcBef>
        <a:spcPct val="30000"/>
      </a:spcBef>
      <a:spcAft>
        <a:spcPct val="0"/>
      </a:spcAft>
      <a:defRPr sz="1200" kern="1200">
        <a:solidFill>
          <a:schemeClr val="tx1"/>
        </a:solidFill>
        <a:latin typeface="+mn-lt"/>
        <a:ea typeface="Geneva" charset="0"/>
        <a:cs typeface="+mn-cs"/>
      </a:defRPr>
    </a:lvl4pPr>
    <a:lvl5pPr marL="1828519" algn="l" defTabSz="457130" rtl="0" fontAlgn="base">
      <a:spcBef>
        <a:spcPct val="30000"/>
      </a:spcBef>
      <a:spcAft>
        <a:spcPct val="0"/>
      </a:spcAft>
      <a:defRPr sz="1200" kern="1200">
        <a:solidFill>
          <a:schemeClr val="tx1"/>
        </a:solidFill>
        <a:latin typeface="+mn-lt"/>
        <a:ea typeface="Geneva" charset="0"/>
        <a:cs typeface="+mn-cs"/>
      </a:defRPr>
    </a:lvl5pPr>
    <a:lvl6pPr marL="2285649" algn="l" defTabSz="457130" rtl="0" eaLnBrk="1" latinLnBrk="0" hangingPunct="1">
      <a:defRPr sz="1200" kern="1200">
        <a:solidFill>
          <a:schemeClr val="tx1"/>
        </a:solidFill>
        <a:latin typeface="+mn-lt"/>
        <a:ea typeface="+mn-ea"/>
        <a:cs typeface="+mn-cs"/>
      </a:defRPr>
    </a:lvl6pPr>
    <a:lvl7pPr marL="2742780" algn="l" defTabSz="457130" rtl="0" eaLnBrk="1" latinLnBrk="0" hangingPunct="1">
      <a:defRPr sz="1200" kern="1200">
        <a:solidFill>
          <a:schemeClr val="tx1"/>
        </a:solidFill>
        <a:latin typeface="+mn-lt"/>
        <a:ea typeface="+mn-ea"/>
        <a:cs typeface="+mn-cs"/>
      </a:defRPr>
    </a:lvl7pPr>
    <a:lvl8pPr marL="3199908" algn="l" defTabSz="457130" rtl="0" eaLnBrk="1" latinLnBrk="0" hangingPunct="1">
      <a:defRPr sz="1200" kern="1200">
        <a:solidFill>
          <a:schemeClr val="tx1"/>
        </a:solidFill>
        <a:latin typeface="+mn-lt"/>
        <a:ea typeface="+mn-ea"/>
        <a:cs typeface="+mn-cs"/>
      </a:defRPr>
    </a:lvl8pPr>
    <a:lvl9pPr marL="3657039" algn="l" defTabSz="45713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First let me describe what we are aiming to convey.  The physics </a:t>
            </a:r>
            <a:r>
              <a:rPr lang="en-US" baseline="0" dirty="0" err="1"/>
              <a:t>tdr</a:t>
            </a:r>
            <a:r>
              <a:rPr lang="en-US" baseline="0" dirty="0"/>
              <a:t> should…  presentation of capabilities…</a:t>
            </a:r>
          </a:p>
          <a:p>
            <a:endParaRPr lang="en-US" baseline="0" dirty="0"/>
          </a:p>
          <a:p>
            <a:r>
              <a:rPr lang="en-US" baseline="0" dirty="0"/>
              <a:t>All of the above elements are under active development.  For the primary science goals – namely precision studies of 3-flavor oscillation patterns in beam data, sensitive searches for nucleon decay, and studies of neutrinos emitted in galactic core-collapse supernova– we are insisting on fully realistic analyses of experimental sensitivity.  That is, utilizing monte </a:t>
            </a:r>
            <a:r>
              <a:rPr lang="en-US" baseline="0" dirty="0" err="1"/>
              <a:t>carlo</a:t>
            </a:r>
            <a:r>
              <a:rPr lang="en-US" baseline="0" dirty="0"/>
              <a:t> data sets produced from </a:t>
            </a:r>
            <a:r>
              <a:rPr lang="en-US" baseline="0" dirty="0" err="1"/>
              <a:t>geant</a:t>
            </a:r>
            <a:r>
              <a:rPr lang="en-US" baseline="0" dirty="0"/>
              <a:t>-based beam line and detector simulations and subjected to our current suite of event reconstruction tools, and performing analyses with as little cheating as is possible.  Since none of the analysis tools have reached an optimal level of development, we must also convey the provisional nature of the results. </a:t>
            </a:r>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2</a:t>
            </a:fld>
            <a:endParaRPr lang="en-US"/>
          </a:p>
        </p:txBody>
      </p:sp>
    </p:spTree>
    <p:extLst>
      <p:ext uri="{BB962C8B-B14F-4D97-AF65-F5344CB8AC3E}">
        <p14:creationId xmlns:p14="http://schemas.microsoft.com/office/powerpoint/2010/main" val="3067060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11</a:t>
            </a:fld>
            <a:endParaRPr lang="en-US"/>
          </a:p>
        </p:txBody>
      </p:sp>
    </p:spTree>
    <p:extLst>
      <p:ext uri="{BB962C8B-B14F-4D97-AF65-F5344CB8AC3E}">
        <p14:creationId xmlns:p14="http://schemas.microsoft.com/office/powerpoint/2010/main" val="300291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12</a:t>
            </a:fld>
            <a:endParaRPr lang="en-US"/>
          </a:p>
        </p:txBody>
      </p:sp>
    </p:spTree>
    <p:extLst>
      <p:ext uri="{BB962C8B-B14F-4D97-AF65-F5344CB8AC3E}">
        <p14:creationId xmlns:p14="http://schemas.microsoft.com/office/powerpoint/2010/main" val="279281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13</a:t>
            </a:fld>
            <a:endParaRPr lang="en-US"/>
          </a:p>
        </p:txBody>
      </p:sp>
    </p:spTree>
    <p:extLst>
      <p:ext uri="{BB962C8B-B14F-4D97-AF65-F5344CB8AC3E}">
        <p14:creationId xmlns:p14="http://schemas.microsoft.com/office/powerpoint/2010/main" val="1252209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14</a:t>
            </a:fld>
            <a:endParaRPr lang="en-US"/>
          </a:p>
        </p:txBody>
      </p:sp>
    </p:spTree>
    <p:extLst>
      <p:ext uri="{BB962C8B-B14F-4D97-AF65-F5344CB8AC3E}">
        <p14:creationId xmlns:p14="http://schemas.microsoft.com/office/powerpoint/2010/main" val="350246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15</a:t>
            </a:fld>
            <a:endParaRPr lang="en-US"/>
          </a:p>
        </p:txBody>
      </p:sp>
    </p:spTree>
    <p:extLst>
      <p:ext uri="{BB962C8B-B14F-4D97-AF65-F5344CB8AC3E}">
        <p14:creationId xmlns:p14="http://schemas.microsoft.com/office/powerpoint/2010/main" val="1161487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16</a:t>
            </a:fld>
            <a:endParaRPr lang="en-US"/>
          </a:p>
        </p:txBody>
      </p:sp>
    </p:spTree>
    <p:extLst>
      <p:ext uri="{BB962C8B-B14F-4D97-AF65-F5344CB8AC3E}">
        <p14:creationId xmlns:p14="http://schemas.microsoft.com/office/powerpoint/2010/main" val="2933128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17</a:t>
            </a:fld>
            <a:endParaRPr lang="en-US"/>
          </a:p>
        </p:txBody>
      </p:sp>
    </p:spTree>
    <p:extLst>
      <p:ext uri="{BB962C8B-B14F-4D97-AF65-F5344CB8AC3E}">
        <p14:creationId xmlns:p14="http://schemas.microsoft.com/office/powerpoint/2010/main" val="3740441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18</a:t>
            </a:fld>
            <a:endParaRPr lang="en-US"/>
          </a:p>
        </p:txBody>
      </p:sp>
    </p:spTree>
    <p:extLst>
      <p:ext uri="{BB962C8B-B14F-4D97-AF65-F5344CB8AC3E}">
        <p14:creationId xmlns:p14="http://schemas.microsoft.com/office/powerpoint/2010/main" val="1890247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19</a:t>
            </a:fld>
            <a:endParaRPr lang="en-US"/>
          </a:p>
        </p:txBody>
      </p:sp>
    </p:spTree>
    <p:extLst>
      <p:ext uri="{BB962C8B-B14F-4D97-AF65-F5344CB8AC3E}">
        <p14:creationId xmlns:p14="http://schemas.microsoft.com/office/powerpoint/2010/main" val="3355794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20</a:t>
            </a:fld>
            <a:endParaRPr lang="en-US"/>
          </a:p>
        </p:txBody>
      </p:sp>
    </p:spTree>
    <p:extLst>
      <p:ext uri="{BB962C8B-B14F-4D97-AF65-F5344CB8AC3E}">
        <p14:creationId xmlns:p14="http://schemas.microsoft.com/office/powerpoint/2010/main" val="3088334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3</a:t>
            </a:fld>
            <a:endParaRPr lang="en-US"/>
          </a:p>
        </p:txBody>
      </p:sp>
    </p:spTree>
    <p:extLst>
      <p:ext uri="{BB962C8B-B14F-4D97-AF65-F5344CB8AC3E}">
        <p14:creationId xmlns:p14="http://schemas.microsoft.com/office/powerpoint/2010/main" val="9951994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21</a:t>
            </a:fld>
            <a:endParaRPr lang="en-US"/>
          </a:p>
        </p:txBody>
      </p:sp>
    </p:spTree>
    <p:extLst>
      <p:ext uri="{BB962C8B-B14F-4D97-AF65-F5344CB8AC3E}">
        <p14:creationId xmlns:p14="http://schemas.microsoft.com/office/powerpoint/2010/main" val="3321989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22</a:t>
            </a:fld>
            <a:endParaRPr lang="en-US"/>
          </a:p>
        </p:txBody>
      </p:sp>
    </p:spTree>
    <p:extLst>
      <p:ext uri="{BB962C8B-B14F-4D97-AF65-F5344CB8AC3E}">
        <p14:creationId xmlns:p14="http://schemas.microsoft.com/office/powerpoint/2010/main" val="2351517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4</a:t>
            </a:fld>
            <a:endParaRPr lang="en-US"/>
          </a:p>
        </p:txBody>
      </p:sp>
    </p:spTree>
    <p:extLst>
      <p:ext uri="{BB962C8B-B14F-4D97-AF65-F5344CB8AC3E}">
        <p14:creationId xmlns:p14="http://schemas.microsoft.com/office/powerpoint/2010/main" val="1008327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So to give a flavor for where we are with the most substantive chapters I will go through them one by one, starting with the three that – as measured by results presented –  are in the most advanced states of development.  These are … (list)..  </a:t>
            </a:r>
          </a:p>
          <a:p>
            <a:endParaRPr lang="en-US" baseline="0" dirty="0"/>
          </a:p>
          <a:p>
            <a:r>
              <a:rPr lang="en-US" baseline="0" dirty="0"/>
              <a:t>I will then go on to describe where we are with the portions of the physics program where the Working Groups are working hard to bring analyses to the state where they can be presented in the TDR.  These are… </a:t>
            </a:r>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5</a:t>
            </a:fld>
            <a:endParaRPr lang="en-US"/>
          </a:p>
        </p:txBody>
      </p:sp>
    </p:spTree>
    <p:extLst>
      <p:ext uri="{BB962C8B-B14F-4D97-AF65-F5344CB8AC3E}">
        <p14:creationId xmlns:p14="http://schemas.microsoft.com/office/powerpoint/2010/main" val="1638425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6</a:t>
            </a:fld>
            <a:endParaRPr lang="en-US"/>
          </a:p>
        </p:txBody>
      </p:sp>
    </p:spTree>
    <p:extLst>
      <p:ext uri="{BB962C8B-B14F-4D97-AF65-F5344CB8AC3E}">
        <p14:creationId xmlns:p14="http://schemas.microsoft.com/office/powerpoint/2010/main" val="2902978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7</a:t>
            </a:fld>
            <a:endParaRPr lang="en-US"/>
          </a:p>
        </p:txBody>
      </p:sp>
    </p:spTree>
    <p:extLst>
      <p:ext uri="{BB962C8B-B14F-4D97-AF65-F5344CB8AC3E}">
        <p14:creationId xmlns:p14="http://schemas.microsoft.com/office/powerpoint/2010/main" val="3487612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8</a:t>
            </a:fld>
            <a:endParaRPr lang="en-US"/>
          </a:p>
        </p:txBody>
      </p:sp>
    </p:spTree>
    <p:extLst>
      <p:ext uri="{BB962C8B-B14F-4D97-AF65-F5344CB8AC3E}">
        <p14:creationId xmlns:p14="http://schemas.microsoft.com/office/powerpoint/2010/main" val="1067690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9</a:t>
            </a:fld>
            <a:endParaRPr lang="en-US"/>
          </a:p>
        </p:txBody>
      </p:sp>
    </p:spTree>
    <p:extLst>
      <p:ext uri="{BB962C8B-B14F-4D97-AF65-F5344CB8AC3E}">
        <p14:creationId xmlns:p14="http://schemas.microsoft.com/office/powerpoint/2010/main" val="28426760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EEA82294-BF3E-954A-9E49-35D72A5F0004}" type="slidenum">
              <a:rPr lang="en-US" smtClean="0"/>
              <a:pPr>
                <a:defRPr/>
              </a:pPr>
              <a:t>10</a:t>
            </a:fld>
            <a:endParaRPr lang="en-US"/>
          </a:p>
        </p:txBody>
      </p:sp>
    </p:spTree>
    <p:extLst>
      <p:ext uri="{BB962C8B-B14F-4D97-AF65-F5344CB8AC3E}">
        <p14:creationId xmlns:p14="http://schemas.microsoft.com/office/powerpoint/2010/main" val="480784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457200" y="1230416"/>
            <a:ext cx="8218488" cy="1143000"/>
          </a:xfrm>
          <a:prstGeom prst="rect">
            <a:avLst/>
          </a:prstGeom>
        </p:spPr>
        <p:txBody>
          <a:bodyPr vert="horz" lIns="0" tIns="0" rIns="0" bIns="0" anchor="b" anchorCtr="0"/>
          <a:lstStyle>
            <a:lvl1pPr algn="l">
              <a:defRPr sz="3200" b="1" i="0" baseline="0">
                <a:solidFill>
                  <a:srgbClr val="BC5F2B"/>
                </a:solidFill>
                <a:latin typeface="Helvetica"/>
                <a:cs typeface="Helvetica"/>
              </a:defRPr>
            </a:lvl1pPr>
          </a:lstStyle>
          <a:p>
            <a:r>
              <a:rPr lang="en-US" dirty="0"/>
              <a:t>Click to edit Master title style</a:t>
            </a:r>
          </a:p>
        </p:txBody>
      </p:sp>
      <p:sp>
        <p:nvSpPr>
          <p:cNvPr id="4" name="Text Placeholder 3"/>
          <p:cNvSpPr>
            <a:spLocks noGrp="1"/>
          </p:cNvSpPr>
          <p:nvPr>
            <p:ph type="body" sz="quarter" idx="10"/>
          </p:nvPr>
        </p:nvSpPr>
        <p:spPr>
          <a:xfrm>
            <a:off x="454025" y="2696830"/>
            <a:ext cx="8221663" cy="1721069"/>
          </a:xfrm>
          <a:prstGeom prst="rect">
            <a:avLst/>
          </a:prstGeom>
        </p:spPr>
        <p:txBody>
          <a:bodyPr vert="horz" lIns="0" tIns="0" rIns="0" bIns="0"/>
          <a:lstStyle>
            <a:lvl1pPr marL="0" indent="0">
              <a:buFontTx/>
              <a:buNone/>
              <a:defRPr sz="2200" b="0" i="0" baseline="0">
                <a:solidFill>
                  <a:srgbClr val="BC5F2B"/>
                </a:solidFill>
                <a:latin typeface="Helvetica"/>
                <a:cs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a:t>Click to edit Master text styles</a:t>
            </a:r>
          </a:p>
        </p:txBody>
      </p:sp>
    </p:spTree>
    <p:extLst>
      <p:ext uri="{BB962C8B-B14F-4D97-AF65-F5344CB8AC3E}">
        <p14:creationId xmlns:p14="http://schemas.microsoft.com/office/powerpoint/2010/main" val="3422023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9 Dec 2018</a:t>
            </a: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DUNE TDR Physics Volume - JU &amp; ADR</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9 Dec 2018</a:t>
            </a: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DUNE TDR Physics Volume - JU &amp; ADR</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r>
              <a:rPr lang="en-US"/>
              <a:t>9 Dec 2018</a:t>
            </a: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a:t>DUNE TDR Physics Volume - JU &amp; ADR</a:t>
            </a:r>
            <a:endParaRPr lang="en-US" b="1"/>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9 Dec 2018</a:t>
            </a: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DUNE TDR Physics Volume - JU &amp; ADR</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r>
              <a:rPr lang="en-US"/>
              <a:t>9 Dec 2018</a:t>
            </a: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a:t>DUNE TDR Physics Volume - JU &amp; ADR</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Drag picture to placeholder or click icon to add</a:t>
            </a:r>
          </a:p>
        </p:txBody>
      </p:sp>
    </p:spTree>
    <p:extLst>
      <p:ext uri="{BB962C8B-B14F-4D97-AF65-F5344CB8AC3E}">
        <p14:creationId xmlns:p14="http://schemas.microsoft.com/office/powerpoint/2010/main" val="28822215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a:t>9 Dec 2018</a:t>
            </a: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a:t>DUNE TDR Physics Volume - JU &amp; ADR</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solidFill>
                <a:srgbClr val="003087"/>
              </a:solidFill>
              <a:latin typeface="Calibri"/>
            </a:endParaRPr>
          </a:p>
        </p:txBody>
      </p:sp>
      <p:sp>
        <p:nvSpPr>
          <p:cNvPr id="2" name="Title 1"/>
          <p:cNvSpPr>
            <a:spLocks noGrp="1"/>
          </p:cNvSpPr>
          <p:nvPr>
            <p:ph type="title"/>
          </p:nvPr>
        </p:nvSpPr>
        <p:spPr>
          <a:xfrm>
            <a:off x="457200" y="432610"/>
            <a:ext cx="8293100" cy="569268"/>
          </a:xfrm>
          <a:prstGeom prst="rect">
            <a:avLst/>
          </a:prstGeom>
        </p:spPr>
        <p:txBody>
          <a:bodyPr vert="horz" lIns="0" tIns="0" rIns="0" bIns="0"/>
          <a:lstStyle>
            <a:lvl1pPr algn="l">
              <a:defRPr sz="2200" b="1" i="0" baseline="0">
                <a:solidFill>
                  <a:srgbClr val="004C97"/>
                </a:solidFill>
                <a:latin typeface="Helvetica"/>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r>
              <a:rPr lang="en-US"/>
              <a:t>9 Dec 2018</a:t>
            </a:r>
            <a:endParaRPr lang="en-US" dirty="0"/>
          </a:p>
        </p:txBody>
      </p:sp>
      <p:sp>
        <p:nvSpPr>
          <p:cNvPr id="5" name="Footer Placeholder 4"/>
          <p:cNvSpPr>
            <a:spLocks noGrp="1"/>
          </p:cNvSpPr>
          <p:nvPr>
            <p:ph type="ftr" sz="quarter" idx="11"/>
          </p:nvPr>
        </p:nvSpPr>
        <p:spPr/>
        <p:txBody>
          <a:bodyPr/>
          <a:lstStyle/>
          <a:p>
            <a:pPr>
              <a:defRPr/>
            </a:pPr>
            <a:r>
              <a:rPr lang="en-US"/>
              <a:t>DUNE TDR Physics Volume - JU &amp; ADR</a:t>
            </a:r>
            <a:endParaRPr lang="en-US" dirty="0"/>
          </a:p>
        </p:txBody>
      </p:sp>
      <p:sp>
        <p:nvSpPr>
          <p:cNvPr id="6" name="Slide Number Placeholder 5"/>
          <p:cNvSpPr>
            <a:spLocks noGrp="1"/>
          </p:cNvSpPr>
          <p:nvPr>
            <p:ph type="sldNum" sz="quarter" idx="12"/>
          </p:nvPr>
        </p:nvSpPr>
        <p:spPr/>
        <p:txBody>
          <a:bodyPr/>
          <a:lstStyle/>
          <a:p>
            <a:pPr>
              <a:defRPr/>
            </a:pPr>
            <a:fld id="{0C39C72E-2A13-EB4D-AD45-6D4E6ACAED8D}" type="slidenum">
              <a:rPr lang="en-US"/>
              <a:pPr>
                <a:defRPr/>
              </a:pPr>
              <a:t>‹#›</a:t>
            </a:fld>
            <a:endParaRPr lang="en-US" dirty="0"/>
          </a:p>
        </p:txBody>
      </p:sp>
      <p:sp>
        <p:nvSpPr>
          <p:cNvPr id="8" name="Content Placeholder 2"/>
          <p:cNvSpPr>
            <a:spLocks noGrp="1"/>
          </p:cNvSpPr>
          <p:nvPr>
            <p:ph idx="13"/>
          </p:nvPr>
        </p:nvSpPr>
        <p:spPr>
          <a:xfrm>
            <a:off x="457200" y="1238250"/>
            <a:ext cx="8293100"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641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lIns="91425" tIns="45713" rIns="91425" bIns="45713"/>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p>
        </p:txBody>
      </p:sp>
      <p:sp>
        <p:nvSpPr>
          <p:cNvPr id="14" name="Title 1"/>
          <p:cNvSpPr>
            <a:spLocks noGrp="1"/>
          </p:cNvSpPr>
          <p:nvPr>
            <p:ph type="title"/>
          </p:nvPr>
        </p:nvSpPr>
        <p:spPr>
          <a:xfrm>
            <a:off x="457200" y="462518"/>
            <a:ext cx="8229600" cy="647102"/>
          </a:xfrm>
          <a:prstGeom prst="rect">
            <a:avLst/>
          </a:prstGeom>
        </p:spPr>
        <p:txBody>
          <a:bodyPr vert="horz" lIns="0" tIns="0" rIns="0" bIns="0"/>
          <a:lstStyle>
            <a:lvl1pPr algn="l">
              <a:defRPr sz="2200" b="1" i="0" baseline="0">
                <a:solidFill>
                  <a:srgbClr val="BC5F2B"/>
                </a:solidFill>
                <a:latin typeface="Helvetica"/>
              </a:defRPr>
            </a:lvl1pPr>
          </a:lstStyle>
          <a:p>
            <a:r>
              <a:rPr lang="en-US" dirty="0"/>
              <a:t>Click to edit Master title style</a:t>
            </a:r>
          </a:p>
        </p:txBody>
      </p:sp>
      <p:sp>
        <p:nvSpPr>
          <p:cNvPr id="15" name="Content Placeholder 2"/>
          <p:cNvSpPr>
            <a:spLocks noGrp="1"/>
          </p:cNvSpPr>
          <p:nvPr>
            <p:ph idx="11"/>
          </p:nvPr>
        </p:nvSpPr>
        <p:spPr>
          <a:xfrm>
            <a:off x="454030" y="1207770"/>
            <a:ext cx="8232771" cy="4846638"/>
          </a:xfrm>
          <a:prstGeom prst="rect">
            <a:avLst/>
          </a:prstGeom>
        </p:spPr>
        <p:txBody>
          <a:bodyPr lIns="0" tIns="45713" rIns="0" bIns="45713"/>
          <a:lstStyle>
            <a:lvl1pPr marL="255993" indent="-265134">
              <a:lnSpc>
                <a:spcPct val="100000"/>
              </a:lnSpc>
              <a:spcBef>
                <a:spcPts val="0"/>
              </a:spcBef>
              <a:spcAft>
                <a:spcPts val="0"/>
              </a:spcAft>
              <a:buFont typeface="Arial"/>
              <a:buChar char="•"/>
              <a:defRPr sz="2200" b="0" i="0">
                <a:solidFill>
                  <a:srgbClr val="3C5A77"/>
                </a:solidFill>
                <a:latin typeface="Helvetica"/>
              </a:defRPr>
            </a:lvl1pPr>
            <a:lvl2pPr marL="319991" indent="255993">
              <a:lnSpc>
                <a:spcPct val="100000"/>
              </a:lnSpc>
              <a:spcBef>
                <a:spcPts val="1032"/>
              </a:spcBef>
              <a:spcAft>
                <a:spcPts val="0"/>
              </a:spcAft>
              <a:buSzPct val="90000"/>
              <a:buFont typeface="Lucida Grande"/>
              <a:buChar char="-"/>
              <a:defRPr sz="2000" b="0" i="0">
                <a:solidFill>
                  <a:srgbClr val="3C5A77"/>
                </a:solidFill>
                <a:latin typeface="Helvetica"/>
              </a:defRPr>
            </a:lvl2pPr>
            <a:lvl3pPr marL="639981" indent="228564">
              <a:lnSpc>
                <a:spcPct val="100000"/>
              </a:lnSpc>
              <a:spcBef>
                <a:spcPts val="1032"/>
              </a:spcBef>
              <a:spcAft>
                <a:spcPts val="0"/>
              </a:spcAft>
              <a:buSzPct val="88000"/>
              <a:buFont typeface="Arial"/>
              <a:buChar char="•"/>
              <a:defRPr sz="1800" b="0" i="0">
                <a:solidFill>
                  <a:srgbClr val="3C5A77"/>
                </a:solidFill>
                <a:latin typeface="Helvetica"/>
              </a:defRPr>
            </a:lvl3pPr>
            <a:lvl4pPr marL="914259" indent="228564">
              <a:lnSpc>
                <a:spcPct val="100000"/>
              </a:lnSpc>
              <a:spcBef>
                <a:spcPts val="1032"/>
              </a:spcBef>
              <a:spcAft>
                <a:spcPts val="0"/>
              </a:spcAft>
              <a:buSzPct val="90000"/>
              <a:buFont typeface="Lucida Grande"/>
              <a:buChar char="-"/>
              <a:defRPr sz="1600" b="0" i="0">
                <a:solidFill>
                  <a:srgbClr val="3C5A77"/>
                </a:solidFill>
                <a:latin typeface="Helvetica"/>
              </a:defRPr>
            </a:lvl4pPr>
            <a:lvl5pPr marL="1142824" indent="191996">
              <a:lnSpc>
                <a:spcPct val="100000"/>
              </a:lnSpc>
              <a:spcBef>
                <a:spcPts val="1032"/>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2"/>
          </p:nvPr>
        </p:nvSpPr>
        <p:spPr>
          <a:xfrm>
            <a:off x="879220" y="6549549"/>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BC5F2B"/>
                </a:solidFill>
                <a:latin typeface="+mn-lt"/>
                <a:ea typeface="+mn-ea"/>
                <a:cs typeface="+mn-cs"/>
              </a:defRPr>
            </a:lvl1pPr>
          </a:lstStyle>
          <a:p>
            <a:pPr>
              <a:defRPr/>
            </a:pPr>
            <a:r>
              <a:rPr lang="en-US">
                <a:latin typeface="Helvetica"/>
                <a:cs typeface="Helvetica"/>
              </a:rPr>
              <a:t>9 Dec 2018</a:t>
            </a:r>
            <a:endParaRPr lang="en-US" dirty="0">
              <a:latin typeface="Helvetica"/>
              <a:cs typeface="Helvetica"/>
            </a:endParaRPr>
          </a:p>
        </p:txBody>
      </p:sp>
      <p:sp>
        <p:nvSpPr>
          <p:cNvPr id="9" name="Footer Placeholder 4"/>
          <p:cNvSpPr>
            <a:spLocks noGrp="1"/>
          </p:cNvSpPr>
          <p:nvPr>
            <p:ph type="ftr" sz="quarter" idx="3"/>
          </p:nvPr>
        </p:nvSpPr>
        <p:spPr>
          <a:xfrm>
            <a:off x="1877788" y="6549549"/>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BC5F2B"/>
                </a:solidFill>
                <a:latin typeface="Helvetica"/>
                <a:ea typeface="+mn-ea"/>
                <a:cs typeface="Helvetica"/>
              </a:defRPr>
            </a:lvl1pPr>
          </a:lstStyle>
          <a:p>
            <a:pPr>
              <a:defRPr/>
            </a:pPr>
            <a:r>
              <a:rPr lang="en-US"/>
              <a:t>DUNE TDR Physics Volume - JU &amp; ADR</a:t>
            </a:r>
          </a:p>
        </p:txBody>
      </p:sp>
      <p:sp>
        <p:nvSpPr>
          <p:cNvPr id="10" name="Slide Number Placeholder 5"/>
          <p:cNvSpPr>
            <a:spLocks noGrp="1"/>
          </p:cNvSpPr>
          <p:nvPr>
            <p:ph type="sldNum" sz="quarter" idx="4"/>
          </p:nvPr>
        </p:nvSpPr>
        <p:spPr>
          <a:xfrm>
            <a:off x="454026" y="6549549"/>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BC5F2B"/>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2879684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457200" y="462518"/>
            <a:ext cx="8229600" cy="647102"/>
          </a:xfrm>
          <a:prstGeom prst="rect">
            <a:avLst/>
          </a:prstGeom>
        </p:spPr>
        <p:txBody>
          <a:bodyPr vert="horz" lIns="0" tIns="0" rIns="0" bIns="0"/>
          <a:lstStyle>
            <a:lvl1pPr algn="l">
              <a:defRPr sz="2200" b="1" i="0" baseline="0">
                <a:solidFill>
                  <a:srgbClr val="BC5F2B"/>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879220" y="6549549"/>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BC5F2B"/>
                </a:solidFill>
                <a:latin typeface="+mn-lt"/>
                <a:ea typeface="+mn-ea"/>
                <a:cs typeface="+mn-cs"/>
              </a:defRPr>
            </a:lvl1pPr>
          </a:lstStyle>
          <a:p>
            <a:pPr>
              <a:defRPr/>
            </a:pPr>
            <a:r>
              <a:rPr lang="en-US">
                <a:latin typeface="Helvetica"/>
                <a:cs typeface="Helvetica"/>
              </a:rPr>
              <a:t>9 Dec 2018</a:t>
            </a:r>
            <a:endParaRPr lang="en-US" dirty="0">
              <a:latin typeface="Helvetica"/>
              <a:cs typeface="Helvetica"/>
            </a:endParaRPr>
          </a:p>
        </p:txBody>
      </p:sp>
      <p:sp>
        <p:nvSpPr>
          <p:cNvPr id="9" name="Footer Placeholder 4"/>
          <p:cNvSpPr>
            <a:spLocks noGrp="1"/>
          </p:cNvSpPr>
          <p:nvPr>
            <p:ph type="ftr" sz="quarter" idx="3"/>
          </p:nvPr>
        </p:nvSpPr>
        <p:spPr>
          <a:xfrm>
            <a:off x="1877788" y="6549549"/>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BC5F2B"/>
                </a:solidFill>
                <a:latin typeface="Helvetica"/>
                <a:ea typeface="+mn-ea"/>
                <a:cs typeface="Helvetica"/>
              </a:defRPr>
            </a:lvl1pPr>
          </a:lstStyle>
          <a:p>
            <a:pPr>
              <a:defRPr/>
            </a:pPr>
            <a:r>
              <a:rPr lang="en-US"/>
              <a:t>DUNE TDR Physics Volume - JU &amp; ADR</a:t>
            </a:r>
          </a:p>
        </p:txBody>
      </p:sp>
      <p:sp>
        <p:nvSpPr>
          <p:cNvPr id="10" name="Slide Number Placeholder 5"/>
          <p:cNvSpPr>
            <a:spLocks noGrp="1"/>
          </p:cNvSpPr>
          <p:nvPr>
            <p:ph type="sldNum" sz="quarter" idx="4"/>
          </p:nvPr>
        </p:nvSpPr>
        <p:spPr>
          <a:xfrm>
            <a:off x="454026" y="6549549"/>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BC5F2B"/>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1" name="Content Placeholder 2"/>
          <p:cNvSpPr>
            <a:spLocks noGrp="1"/>
          </p:cNvSpPr>
          <p:nvPr>
            <p:ph idx="13"/>
          </p:nvPr>
        </p:nvSpPr>
        <p:spPr>
          <a:xfrm>
            <a:off x="454029" y="1207770"/>
            <a:ext cx="4008434" cy="4846638"/>
          </a:xfrm>
          <a:prstGeom prst="rect">
            <a:avLst/>
          </a:prstGeom>
        </p:spPr>
        <p:txBody>
          <a:bodyPr lIns="0" tIns="45713" rIns="0" bIns="45713"/>
          <a:lstStyle>
            <a:lvl1pPr marL="255993" indent="-265134">
              <a:lnSpc>
                <a:spcPct val="100000"/>
              </a:lnSpc>
              <a:spcBef>
                <a:spcPts val="0"/>
              </a:spcBef>
              <a:spcAft>
                <a:spcPts val="0"/>
              </a:spcAft>
              <a:buFont typeface="Arial"/>
              <a:buChar char="•"/>
              <a:defRPr sz="2200" b="0" i="0">
                <a:solidFill>
                  <a:srgbClr val="3C5A77"/>
                </a:solidFill>
                <a:latin typeface="Helvetica"/>
              </a:defRPr>
            </a:lvl1pPr>
            <a:lvl2pPr marL="319991" indent="255993">
              <a:lnSpc>
                <a:spcPct val="100000"/>
              </a:lnSpc>
              <a:spcBef>
                <a:spcPts val="1032"/>
              </a:spcBef>
              <a:spcAft>
                <a:spcPts val="0"/>
              </a:spcAft>
              <a:buSzPct val="90000"/>
              <a:buFont typeface="Lucida Grande"/>
              <a:buChar char="-"/>
              <a:defRPr sz="2000" b="0" i="0">
                <a:solidFill>
                  <a:srgbClr val="3C5A77"/>
                </a:solidFill>
                <a:latin typeface="Helvetica"/>
              </a:defRPr>
            </a:lvl2pPr>
            <a:lvl3pPr marL="639981" indent="228564">
              <a:lnSpc>
                <a:spcPct val="100000"/>
              </a:lnSpc>
              <a:spcBef>
                <a:spcPts val="1032"/>
              </a:spcBef>
              <a:spcAft>
                <a:spcPts val="0"/>
              </a:spcAft>
              <a:buSzPct val="88000"/>
              <a:buFont typeface="Arial"/>
              <a:buChar char="•"/>
              <a:defRPr sz="1800" b="0" i="0">
                <a:solidFill>
                  <a:srgbClr val="3C5A77"/>
                </a:solidFill>
                <a:latin typeface="Helvetica"/>
              </a:defRPr>
            </a:lvl3pPr>
            <a:lvl4pPr marL="914259" indent="228564">
              <a:lnSpc>
                <a:spcPct val="100000"/>
              </a:lnSpc>
              <a:spcBef>
                <a:spcPts val="1032"/>
              </a:spcBef>
              <a:spcAft>
                <a:spcPts val="0"/>
              </a:spcAft>
              <a:buSzPct val="90000"/>
              <a:buFont typeface="Lucida Grande"/>
              <a:buChar char="-"/>
              <a:defRPr sz="1600" b="0" i="0">
                <a:solidFill>
                  <a:srgbClr val="3C5A77"/>
                </a:solidFill>
                <a:latin typeface="Helvetica"/>
              </a:defRPr>
            </a:lvl4pPr>
            <a:lvl5pPr marL="1142824" indent="191996">
              <a:lnSpc>
                <a:spcPct val="100000"/>
              </a:lnSpc>
              <a:spcBef>
                <a:spcPts val="1032"/>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4"/>
          </p:nvPr>
        </p:nvSpPr>
        <p:spPr>
          <a:xfrm>
            <a:off x="4678366" y="1207770"/>
            <a:ext cx="4008434" cy="4846638"/>
          </a:xfrm>
          <a:prstGeom prst="rect">
            <a:avLst/>
          </a:prstGeom>
        </p:spPr>
        <p:txBody>
          <a:bodyPr lIns="0" tIns="45713" rIns="0" bIns="45713"/>
          <a:lstStyle>
            <a:lvl1pPr marL="255993" indent="-265134">
              <a:lnSpc>
                <a:spcPct val="100000"/>
              </a:lnSpc>
              <a:spcBef>
                <a:spcPts val="0"/>
              </a:spcBef>
              <a:spcAft>
                <a:spcPts val="0"/>
              </a:spcAft>
              <a:buFont typeface="Arial"/>
              <a:buChar char="•"/>
              <a:defRPr sz="2200" b="0" i="0">
                <a:solidFill>
                  <a:srgbClr val="3C5A77"/>
                </a:solidFill>
                <a:latin typeface="Helvetica"/>
              </a:defRPr>
            </a:lvl1pPr>
            <a:lvl2pPr marL="319991" indent="255993">
              <a:lnSpc>
                <a:spcPct val="100000"/>
              </a:lnSpc>
              <a:spcBef>
                <a:spcPts val="1032"/>
              </a:spcBef>
              <a:spcAft>
                <a:spcPts val="0"/>
              </a:spcAft>
              <a:buSzPct val="90000"/>
              <a:buFont typeface="Lucida Grande"/>
              <a:buChar char="-"/>
              <a:defRPr sz="2000" b="0" i="0">
                <a:solidFill>
                  <a:srgbClr val="3C5A77"/>
                </a:solidFill>
                <a:latin typeface="Helvetica"/>
              </a:defRPr>
            </a:lvl2pPr>
            <a:lvl3pPr marL="639981" indent="228564">
              <a:lnSpc>
                <a:spcPct val="100000"/>
              </a:lnSpc>
              <a:spcBef>
                <a:spcPts val="1032"/>
              </a:spcBef>
              <a:spcAft>
                <a:spcPts val="0"/>
              </a:spcAft>
              <a:buSzPct val="88000"/>
              <a:buFont typeface="Arial"/>
              <a:buChar char="•"/>
              <a:defRPr sz="1800" b="0" i="0">
                <a:solidFill>
                  <a:srgbClr val="3C5A77"/>
                </a:solidFill>
                <a:latin typeface="Helvetica"/>
              </a:defRPr>
            </a:lvl3pPr>
            <a:lvl4pPr marL="914259" indent="228564">
              <a:lnSpc>
                <a:spcPct val="100000"/>
              </a:lnSpc>
              <a:spcBef>
                <a:spcPts val="1032"/>
              </a:spcBef>
              <a:spcAft>
                <a:spcPts val="0"/>
              </a:spcAft>
              <a:buSzPct val="90000"/>
              <a:buFont typeface="Lucida Grande"/>
              <a:buChar char="-"/>
              <a:defRPr sz="1600" b="0" i="0">
                <a:solidFill>
                  <a:srgbClr val="3C5A77"/>
                </a:solidFill>
                <a:latin typeface="Helvetica"/>
              </a:defRPr>
            </a:lvl4pPr>
            <a:lvl5pPr marL="1142824" indent="191996">
              <a:lnSpc>
                <a:spcPct val="100000"/>
              </a:lnSpc>
              <a:spcBef>
                <a:spcPts val="1032"/>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2063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4" y="5347368"/>
            <a:ext cx="4003605" cy="737519"/>
          </a:xfrm>
          <a:prstGeom prst="rect">
            <a:avLst/>
          </a:prstGeom>
        </p:spPr>
        <p:txBody>
          <a:bodyPr lIns="0" tIns="0" rIns="0" bIns="0" anchor="t" anchorCtr="0"/>
          <a:lstStyle>
            <a:lvl1pPr marL="0" indent="0">
              <a:buNone/>
              <a:defRPr sz="1600" b="0" i="0" baseline="0">
                <a:solidFill>
                  <a:srgbClr val="F37C23"/>
                </a:solidFill>
                <a:latin typeface="Helvetica"/>
              </a:defRPr>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dirty="0"/>
              <a:t>Click to edit Master text styles</a:t>
            </a:r>
          </a:p>
        </p:txBody>
      </p:sp>
      <p:sp>
        <p:nvSpPr>
          <p:cNvPr id="14" name="Text Placeholder 2"/>
          <p:cNvSpPr>
            <a:spLocks noGrp="1"/>
          </p:cNvSpPr>
          <p:nvPr>
            <p:ph type="body" idx="13"/>
          </p:nvPr>
        </p:nvSpPr>
        <p:spPr>
          <a:xfrm>
            <a:off x="4683196" y="5347368"/>
            <a:ext cx="4003605" cy="737519"/>
          </a:xfrm>
          <a:prstGeom prst="rect">
            <a:avLst/>
          </a:prstGeom>
        </p:spPr>
        <p:txBody>
          <a:bodyPr lIns="0" tIns="0" rIns="0" bIns="0" anchor="t" anchorCtr="0"/>
          <a:lstStyle>
            <a:lvl1pPr marL="0" indent="0">
              <a:buNone/>
              <a:defRPr sz="1600" b="0" i="0" baseline="0">
                <a:solidFill>
                  <a:srgbClr val="F37C23"/>
                </a:solidFill>
                <a:latin typeface="Helvetica"/>
              </a:defRPr>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dirty="0"/>
              <a:t>Click to edit Master text styles</a:t>
            </a:r>
          </a:p>
        </p:txBody>
      </p:sp>
      <p:sp>
        <p:nvSpPr>
          <p:cNvPr id="20" name="Title 1"/>
          <p:cNvSpPr>
            <a:spLocks noGrp="1"/>
          </p:cNvSpPr>
          <p:nvPr>
            <p:ph type="title"/>
          </p:nvPr>
        </p:nvSpPr>
        <p:spPr>
          <a:xfrm>
            <a:off x="457200" y="462518"/>
            <a:ext cx="8229600" cy="647102"/>
          </a:xfrm>
          <a:prstGeom prst="rect">
            <a:avLst/>
          </a:prstGeom>
        </p:spPr>
        <p:txBody>
          <a:bodyPr vert="horz" lIns="0" tIns="0" rIns="0" bIns="0"/>
          <a:lstStyle>
            <a:lvl1pPr algn="l">
              <a:defRPr sz="2200" b="1" i="0" baseline="0">
                <a:solidFill>
                  <a:srgbClr val="BC5F2B"/>
                </a:solidFill>
                <a:latin typeface="Helvetica"/>
              </a:defRPr>
            </a:lvl1pPr>
          </a:lstStyle>
          <a:p>
            <a:r>
              <a:rPr lang="en-US" dirty="0"/>
              <a:t>Click to edit Master title style</a:t>
            </a:r>
          </a:p>
        </p:txBody>
      </p:sp>
      <p:sp>
        <p:nvSpPr>
          <p:cNvPr id="10" name="Date Placeholder 3"/>
          <p:cNvSpPr>
            <a:spLocks noGrp="1"/>
          </p:cNvSpPr>
          <p:nvPr>
            <p:ph type="dt" sz="half" idx="2"/>
          </p:nvPr>
        </p:nvSpPr>
        <p:spPr>
          <a:xfrm>
            <a:off x="879220" y="6549549"/>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BC5F2B"/>
                </a:solidFill>
                <a:latin typeface="+mn-lt"/>
                <a:ea typeface="+mn-ea"/>
                <a:cs typeface="+mn-cs"/>
              </a:defRPr>
            </a:lvl1pPr>
          </a:lstStyle>
          <a:p>
            <a:pPr>
              <a:defRPr/>
            </a:pPr>
            <a:r>
              <a:rPr lang="en-US">
                <a:latin typeface="Helvetica"/>
                <a:cs typeface="Helvetica"/>
              </a:rPr>
              <a:t>9 Dec 2018</a:t>
            </a:r>
            <a:endParaRPr lang="en-US" dirty="0">
              <a:latin typeface="Helvetica"/>
              <a:cs typeface="Helvetica"/>
            </a:endParaRPr>
          </a:p>
        </p:txBody>
      </p:sp>
      <p:sp>
        <p:nvSpPr>
          <p:cNvPr id="11" name="Footer Placeholder 4"/>
          <p:cNvSpPr>
            <a:spLocks noGrp="1"/>
          </p:cNvSpPr>
          <p:nvPr>
            <p:ph type="ftr" sz="quarter" idx="3"/>
          </p:nvPr>
        </p:nvSpPr>
        <p:spPr>
          <a:xfrm>
            <a:off x="1877788" y="6549549"/>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BC5F2B"/>
                </a:solidFill>
                <a:latin typeface="Helvetica"/>
                <a:ea typeface="+mn-ea"/>
                <a:cs typeface="Helvetica"/>
              </a:defRPr>
            </a:lvl1pPr>
          </a:lstStyle>
          <a:p>
            <a:pPr>
              <a:defRPr/>
            </a:pPr>
            <a:r>
              <a:rPr lang="en-US"/>
              <a:t>DUNE TDR Physics Volume - JU &amp; ADR</a:t>
            </a:r>
          </a:p>
        </p:txBody>
      </p:sp>
      <p:sp>
        <p:nvSpPr>
          <p:cNvPr id="12" name="Slide Number Placeholder 5"/>
          <p:cNvSpPr>
            <a:spLocks noGrp="1"/>
          </p:cNvSpPr>
          <p:nvPr>
            <p:ph type="sldNum" sz="quarter" idx="4"/>
          </p:nvPr>
        </p:nvSpPr>
        <p:spPr>
          <a:xfrm>
            <a:off x="454026" y="6549549"/>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BC5F2B"/>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3" name="Content Placeholder 2"/>
          <p:cNvSpPr>
            <a:spLocks noGrp="1"/>
          </p:cNvSpPr>
          <p:nvPr>
            <p:ph idx="14"/>
          </p:nvPr>
        </p:nvSpPr>
        <p:spPr>
          <a:xfrm>
            <a:off x="454029" y="1207771"/>
            <a:ext cx="4008434" cy="3934143"/>
          </a:xfrm>
          <a:prstGeom prst="rect">
            <a:avLst/>
          </a:prstGeom>
        </p:spPr>
        <p:txBody>
          <a:bodyPr lIns="0" tIns="45713" rIns="0" bIns="45713"/>
          <a:lstStyle>
            <a:lvl1pPr marL="255993" indent="-265134">
              <a:lnSpc>
                <a:spcPct val="100000"/>
              </a:lnSpc>
              <a:spcBef>
                <a:spcPts val="0"/>
              </a:spcBef>
              <a:spcAft>
                <a:spcPts val="0"/>
              </a:spcAft>
              <a:buFont typeface="Arial"/>
              <a:buChar char="•"/>
              <a:defRPr sz="2200" b="0" i="0">
                <a:solidFill>
                  <a:srgbClr val="3C5A77"/>
                </a:solidFill>
                <a:latin typeface="Helvetica"/>
              </a:defRPr>
            </a:lvl1pPr>
            <a:lvl2pPr marL="319991" indent="255993">
              <a:lnSpc>
                <a:spcPct val="100000"/>
              </a:lnSpc>
              <a:spcBef>
                <a:spcPts val="1032"/>
              </a:spcBef>
              <a:spcAft>
                <a:spcPts val="0"/>
              </a:spcAft>
              <a:buSzPct val="90000"/>
              <a:buFont typeface="Lucida Grande"/>
              <a:buChar char="-"/>
              <a:defRPr sz="2000" b="0" i="0">
                <a:solidFill>
                  <a:srgbClr val="3C5A77"/>
                </a:solidFill>
                <a:latin typeface="Helvetica"/>
              </a:defRPr>
            </a:lvl2pPr>
            <a:lvl3pPr marL="639981" indent="228564">
              <a:lnSpc>
                <a:spcPct val="100000"/>
              </a:lnSpc>
              <a:spcBef>
                <a:spcPts val="1032"/>
              </a:spcBef>
              <a:spcAft>
                <a:spcPts val="0"/>
              </a:spcAft>
              <a:buSzPct val="88000"/>
              <a:buFont typeface="Arial"/>
              <a:buChar char="•"/>
              <a:defRPr sz="1800" b="0" i="0">
                <a:solidFill>
                  <a:srgbClr val="3C5A77"/>
                </a:solidFill>
                <a:latin typeface="Helvetica"/>
              </a:defRPr>
            </a:lvl3pPr>
            <a:lvl4pPr marL="914259" indent="228564">
              <a:lnSpc>
                <a:spcPct val="100000"/>
              </a:lnSpc>
              <a:spcBef>
                <a:spcPts val="1032"/>
              </a:spcBef>
              <a:spcAft>
                <a:spcPts val="0"/>
              </a:spcAft>
              <a:buSzPct val="90000"/>
              <a:buFont typeface="Lucida Grande"/>
              <a:buChar char="-"/>
              <a:defRPr sz="1600" b="0" i="0">
                <a:solidFill>
                  <a:srgbClr val="3C5A77"/>
                </a:solidFill>
                <a:latin typeface="Helvetica"/>
              </a:defRPr>
            </a:lvl4pPr>
            <a:lvl5pPr marL="1142824" indent="191996">
              <a:lnSpc>
                <a:spcPct val="100000"/>
              </a:lnSpc>
              <a:spcBef>
                <a:spcPts val="1032"/>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5"/>
          </p:nvPr>
        </p:nvSpPr>
        <p:spPr>
          <a:xfrm>
            <a:off x="4678366" y="1207771"/>
            <a:ext cx="4008434" cy="3934143"/>
          </a:xfrm>
          <a:prstGeom prst="rect">
            <a:avLst/>
          </a:prstGeom>
        </p:spPr>
        <p:txBody>
          <a:bodyPr lIns="0" tIns="45713" rIns="0" bIns="45713"/>
          <a:lstStyle>
            <a:lvl1pPr marL="255993" indent="-265134">
              <a:lnSpc>
                <a:spcPct val="100000"/>
              </a:lnSpc>
              <a:spcBef>
                <a:spcPts val="0"/>
              </a:spcBef>
              <a:spcAft>
                <a:spcPts val="0"/>
              </a:spcAft>
              <a:buFont typeface="Arial"/>
              <a:buChar char="•"/>
              <a:defRPr sz="2200" b="0" i="0">
                <a:solidFill>
                  <a:srgbClr val="3C5A77"/>
                </a:solidFill>
                <a:latin typeface="Helvetica"/>
              </a:defRPr>
            </a:lvl1pPr>
            <a:lvl2pPr marL="319991" indent="255993">
              <a:lnSpc>
                <a:spcPct val="100000"/>
              </a:lnSpc>
              <a:spcBef>
                <a:spcPts val="1032"/>
              </a:spcBef>
              <a:spcAft>
                <a:spcPts val="0"/>
              </a:spcAft>
              <a:buSzPct val="90000"/>
              <a:buFont typeface="Lucida Grande"/>
              <a:buChar char="-"/>
              <a:defRPr sz="2000" b="0" i="0">
                <a:solidFill>
                  <a:srgbClr val="3C5A77"/>
                </a:solidFill>
                <a:latin typeface="Helvetica"/>
              </a:defRPr>
            </a:lvl2pPr>
            <a:lvl3pPr marL="639981" indent="228564">
              <a:lnSpc>
                <a:spcPct val="100000"/>
              </a:lnSpc>
              <a:spcBef>
                <a:spcPts val="1032"/>
              </a:spcBef>
              <a:spcAft>
                <a:spcPts val="0"/>
              </a:spcAft>
              <a:buSzPct val="88000"/>
              <a:buFont typeface="Arial"/>
              <a:buChar char="•"/>
              <a:defRPr sz="1800" b="0" i="0">
                <a:solidFill>
                  <a:srgbClr val="3C5A77"/>
                </a:solidFill>
                <a:latin typeface="Helvetica"/>
              </a:defRPr>
            </a:lvl3pPr>
            <a:lvl4pPr marL="914259" indent="228564">
              <a:lnSpc>
                <a:spcPct val="100000"/>
              </a:lnSpc>
              <a:spcBef>
                <a:spcPts val="1032"/>
              </a:spcBef>
              <a:spcAft>
                <a:spcPts val="0"/>
              </a:spcAft>
              <a:buSzPct val="90000"/>
              <a:buFont typeface="Lucida Grande"/>
              <a:buChar char="-"/>
              <a:defRPr sz="1600" b="0" i="0">
                <a:solidFill>
                  <a:srgbClr val="3C5A77"/>
                </a:solidFill>
                <a:latin typeface="Helvetica"/>
              </a:defRPr>
            </a:lvl4pPr>
            <a:lvl5pPr marL="1142824" indent="191996">
              <a:lnSpc>
                <a:spcPct val="100000"/>
              </a:lnSpc>
              <a:spcBef>
                <a:spcPts val="1032"/>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9620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457200" y="1238250"/>
            <a:ext cx="8229600" cy="4846639"/>
          </a:xfrm>
          <a:prstGeom prst="rect">
            <a:avLst/>
          </a:prstGeom>
        </p:spPr>
        <p:txBody>
          <a:bodyPr vert="horz" lIns="91425" tIns="45713" rIns="91425" bIns="45713"/>
          <a:lstStyle>
            <a:lvl1pPr marL="0" indent="0">
              <a:buFontTx/>
              <a:buNone/>
              <a:defRPr>
                <a:solidFill>
                  <a:srgbClr val="3C5A77"/>
                </a:solidFill>
                <a:latin typeface="Helvetica"/>
              </a:defRPr>
            </a:lvl1pPr>
          </a:lstStyle>
          <a:p>
            <a:pPr lvl="0"/>
            <a:endParaRPr lang="en-US" noProof="0" dirty="0"/>
          </a:p>
        </p:txBody>
      </p:sp>
      <p:sp>
        <p:nvSpPr>
          <p:cNvPr id="15" name="Title 1"/>
          <p:cNvSpPr>
            <a:spLocks noGrp="1"/>
          </p:cNvSpPr>
          <p:nvPr>
            <p:ph type="title"/>
          </p:nvPr>
        </p:nvSpPr>
        <p:spPr>
          <a:xfrm>
            <a:off x="457200" y="462518"/>
            <a:ext cx="8229600" cy="647102"/>
          </a:xfrm>
          <a:prstGeom prst="rect">
            <a:avLst/>
          </a:prstGeom>
        </p:spPr>
        <p:txBody>
          <a:bodyPr vert="horz" lIns="0" tIns="0" rIns="0" bIns="0"/>
          <a:lstStyle>
            <a:lvl1pPr algn="l">
              <a:defRPr sz="2200" b="1" i="0" baseline="0">
                <a:solidFill>
                  <a:srgbClr val="BC5F2B"/>
                </a:solidFill>
                <a:latin typeface="Helvetica"/>
              </a:defRPr>
            </a:lvl1pPr>
          </a:lstStyle>
          <a:p>
            <a:r>
              <a:rPr lang="en-US" dirty="0"/>
              <a:t>Click to edit Master title style</a:t>
            </a:r>
          </a:p>
        </p:txBody>
      </p:sp>
      <p:sp>
        <p:nvSpPr>
          <p:cNvPr id="7" name="Date Placeholder 3"/>
          <p:cNvSpPr>
            <a:spLocks noGrp="1"/>
          </p:cNvSpPr>
          <p:nvPr>
            <p:ph type="dt" sz="half" idx="2"/>
          </p:nvPr>
        </p:nvSpPr>
        <p:spPr>
          <a:xfrm>
            <a:off x="879220" y="6549549"/>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BC5F2B"/>
                </a:solidFill>
                <a:latin typeface="+mn-lt"/>
                <a:ea typeface="+mn-ea"/>
                <a:cs typeface="+mn-cs"/>
              </a:defRPr>
            </a:lvl1pPr>
          </a:lstStyle>
          <a:p>
            <a:pPr>
              <a:defRPr/>
            </a:pPr>
            <a:r>
              <a:rPr lang="en-US">
                <a:latin typeface="Helvetica"/>
                <a:cs typeface="Helvetica"/>
              </a:rPr>
              <a:t>9 Dec 2018</a:t>
            </a:r>
            <a:endParaRPr lang="en-US" dirty="0">
              <a:latin typeface="Helvetica"/>
              <a:cs typeface="Helvetica"/>
            </a:endParaRPr>
          </a:p>
        </p:txBody>
      </p:sp>
      <p:sp>
        <p:nvSpPr>
          <p:cNvPr id="8" name="Footer Placeholder 4"/>
          <p:cNvSpPr>
            <a:spLocks noGrp="1"/>
          </p:cNvSpPr>
          <p:nvPr>
            <p:ph type="ftr" sz="quarter" idx="3"/>
          </p:nvPr>
        </p:nvSpPr>
        <p:spPr>
          <a:xfrm>
            <a:off x="1877788" y="6549549"/>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BC5F2B"/>
                </a:solidFill>
                <a:latin typeface="Helvetica"/>
                <a:ea typeface="+mn-ea"/>
                <a:cs typeface="Helvetica"/>
              </a:defRPr>
            </a:lvl1pPr>
          </a:lstStyle>
          <a:p>
            <a:pPr>
              <a:defRPr/>
            </a:pPr>
            <a:r>
              <a:rPr lang="en-US"/>
              <a:t>DUNE TDR Physics Volume - JU &amp; ADR</a:t>
            </a:r>
          </a:p>
        </p:txBody>
      </p:sp>
      <p:sp>
        <p:nvSpPr>
          <p:cNvPr id="9" name="Slide Number Placeholder 5"/>
          <p:cNvSpPr>
            <a:spLocks noGrp="1"/>
          </p:cNvSpPr>
          <p:nvPr>
            <p:ph type="sldNum" sz="quarter" idx="4"/>
          </p:nvPr>
        </p:nvSpPr>
        <p:spPr>
          <a:xfrm>
            <a:off x="454026" y="6549549"/>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BC5F2B"/>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2850782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1"/>
            <a:ext cx="9144000" cy="6099175"/>
          </a:xfrm>
          <a:prstGeom prst="rect">
            <a:avLst/>
          </a:prstGeom>
        </p:spPr>
        <p:txBody>
          <a:bodyPr vert="horz" lIns="91425" tIns="45713" rIns="91425" bIns="45713"/>
          <a:lstStyle>
            <a:lvl1pPr marL="0" indent="0">
              <a:buFontTx/>
              <a:buNone/>
              <a:defRPr>
                <a:solidFill>
                  <a:srgbClr val="3C5A77"/>
                </a:solidFill>
                <a:latin typeface="Helvetica"/>
              </a:defRPr>
            </a:lvl1pPr>
          </a:lstStyle>
          <a:p>
            <a:pPr lvl="0"/>
            <a:endParaRPr lang="en-US" noProof="0" dirty="0"/>
          </a:p>
        </p:txBody>
      </p:sp>
      <p:sp>
        <p:nvSpPr>
          <p:cNvPr id="6" name="Date Placeholder 3"/>
          <p:cNvSpPr>
            <a:spLocks noGrp="1"/>
          </p:cNvSpPr>
          <p:nvPr>
            <p:ph type="dt" sz="half" idx="2"/>
          </p:nvPr>
        </p:nvSpPr>
        <p:spPr>
          <a:xfrm>
            <a:off x="879220" y="6549549"/>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BC5F2B"/>
                </a:solidFill>
                <a:latin typeface="+mn-lt"/>
                <a:ea typeface="+mn-ea"/>
                <a:cs typeface="+mn-cs"/>
              </a:defRPr>
            </a:lvl1pPr>
          </a:lstStyle>
          <a:p>
            <a:pPr>
              <a:defRPr/>
            </a:pPr>
            <a:r>
              <a:rPr lang="en-US">
                <a:latin typeface="Helvetica"/>
                <a:cs typeface="Helvetica"/>
              </a:rPr>
              <a:t>9 Dec 2018</a:t>
            </a:r>
            <a:endParaRPr lang="en-US" dirty="0">
              <a:latin typeface="Helvetica"/>
              <a:cs typeface="Helvetica"/>
            </a:endParaRPr>
          </a:p>
        </p:txBody>
      </p:sp>
      <p:sp>
        <p:nvSpPr>
          <p:cNvPr id="7" name="Footer Placeholder 4"/>
          <p:cNvSpPr>
            <a:spLocks noGrp="1"/>
          </p:cNvSpPr>
          <p:nvPr>
            <p:ph type="ftr" sz="quarter" idx="3"/>
          </p:nvPr>
        </p:nvSpPr>
        <p:spPr>
          <a:xfrm>
            <a:off x="1877788" y="6549549"/>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BC5F2B"/>
                </a:solidFill>
                <a:latin typeface="Helvetica"/>
                <a:ea typeface="+mn-ea"/>
                <a:cs typeface="Helvetica"/>
              </a:defRPr>
            </a:lvl1pPr>
          </a:lstStyle>
          <a:p>
            <a:pPr>
              <a:defRPr/>
            </a:pPr>
            <a:r>
              <a:rPr lang="en-US"/>
              <a:t>DUNE TDR Physics Volume - JU &amp; ADR</a:t>
            </a:r>
          </a:p>
        </p:txBody>
      </p:sp>
      <p:sp>
        <p:nvSpPr>
          <p:cNvPr id="9" name="Slide Number Placeholder 5"/>
          <p:cNvSpPr>
            <a:spLocks noGrp="1"/>
          </p:cNvSpPr>
          <p:nvPr>
            <p:ph type="sldNum" sz="quarter" idx="4"/>
          </p:nvPr>
        </p:nvSpPr>
        <p:spPr>
          <a:xfrm>
            <a:off x="454026" y="6549549"/>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BC5F2B"/>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3458088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457204" y="5146022"/>
            <a:ext cx="3017520" cy="915332"/>
          </a:xfrm>
          <a:prstGeom prst="rect">
            <a:avLst/>
          </a:prstGeom>
        </p:spPr>
        <p:txBody>
          <a:bodyPr lIns="0" tIns="0" rIns="0" bIns="0" anchor="t" anchorCtr="0"/>
          <a:lstStyle>
            <a:lvl1pPr marL="0" indent="0">
              <a:buNone/>
              <a:defRPr sz="1600" b="0" i="0" baseline="0">
                <a:solidFill>
                  <a:srgbClr val="F37C23"/>
                </a:solidFill>
                <a:latin typeface="Helvetica"/>
              </a:defRPr>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dirty="0"/>
              <a:t>Click to edit Master text styles</a:t>
            </a:r>
          </a:p>
        </p:txBody>
      </p:sp>
      <p:sp>
        <p:nvSpPr>
          <p:cNvPr id="14" name="Picture Placeholder 12"/>
          <p:cNvSpPr>
            <a:spLocks noGrp="1"/>
          </p:cNvSpPr>
          <p:nvPr>
            <p:ph type="pic" sz="quarter" idx="15"/>
          </p:nvPr>
        </p:nvSpPr>
        <p:spPr>
          <a:xfrm>
            <a:off x="3716341" y="1208366"/>
            <a:ext cx="4959767" cy="4852988"/>
          </a:xfrm>
          <a:prstGeom prst="rect">
            <a:avLst/>
          </a:prstGeom>
        </p:spPr>
        <p:txBody>
          <a:bodyPr vert="horz" lIns="0" tIns="45713" rIns="0" bIns="45713"/>
          <a:lstStyle>
            <a:lvl1pPr marL="0" indent="0">
              <a:buFontTx/>
              <a:buNone/>
              <a:defRPr>
                <a:solidFill>
                  <a:srgbClr val="3C5A77"/>
                </a:solidFill>
                <a:latin typeface="Helvetica"/>
              </a:defRPr>
            </a:lvl1pPr>
          </a:lstStyle>
          <a:p>
            <a:pPr lvl="0"/>
            <a:endParaRPr lang="en-US" noProof="0" dirty="0"/>
          </a:p>
        </p:txBody>
      </p:sp>
      <p:sp>
        <p:nvSpPr>
          <p:cNvPr id="2" name="Title 1"/>
          <p:cNvSpPr>
            <a:spLocks noGrp="1"/>
          </p:cNvSpPr>
          <p:nvPr>
            <p:ph type="title"/>
          </p:nvPr>
        </p:nvSpPr>
        <p:spPr>
          <a:xfrm>
            <a:off x="457200" y="462518"/>
            <a:ext cx="8229600" cy="647102"/>
          </a:xfrm>
          <a:prstGeom prst="rect">
            <a:avLst/>
          </a:prstGeom>
        </p:spPr>
        <p:txBody>
          <a:bodyPr vert="horz" lIns="0" tIns="0" rIns="0" bIns="0"/>
          <a:lstStyle>
            <a:lvl1pPr algn="l">
              <a:defRPr sz="2200" b="1" i="0" baseline="0">
                <a:solidFill>
                  <a:srgbClr val="BC5F2B"/>
                </a:solidFill>
                <a:latin typeface="Helvetica"/>
              </a:defRPr>
            </a:lvl1pPr>
          </a:lstStyle>
          <a:p>
            <a:r>
              <a:rPr lang="en-US" dirty="0"/>
              <a:t>Click to edit Master title style</a:t>
            </a:r>
          </a:p>
        </p:txBody>
      </p:sp>
      <p:sp>
        <p:nvSpPr>
          <p:cNvPr id="9" name="Date Placeholder 3"/>
          <p:cNvSpPr>
            <a:spLocks noGrp="1"/>
          </p:cNvSpPr>
          <p:nvPr>
            <p:ph type="dt" sz="half" idx="2"/>
          </p:nvPr>
        </p:nvSpPr>
        <p:spPr>
          <a:xfrm>
            <a:off x="879220" y="6549549"/>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BC5F2B"/>
                </a:solidFill>
                <a:latin typeface="+mn-lt"/>
                <a:ea typeface="+mn-ea"/>
                <a:cs typeface="+mn-cs"/>
              </a:defRPr>
            </a:lvl1pPr>
          </a:lstStyle>
          <a:p>
            <a:pPr>
              <a:defRPr/>
            </a:pPr>
            <a:r>
              <a:rPr lang="en-US">
                <a:latin typeface="Helvetica"/>
                <a:cs typeface="Helvetica"/>
              </a:rPr>
              <a:t>9 Dec 2018</a:t>
            </a:r>
            <a:endParaRPr lang="en-US" dirty="0">
              <a:latin typeface="Helvetica"/>
              <a:cs typeface="Helvetica"/>
            </a:endParaRPr>
          </a:p>
        </p:txBody>
      </p:sp>
      <p:sp>
        <p:nvSpPr>
          <p:cNvPr id="10" name="Footer Placeholder 4"/>
          <p:cNvSpPr>
            <a:spLocks noGrp="1"/>
          </p:cNvSpPr>
          <p:nvPr>
            <p:ph type="ftr" sz="quarter" idx="3"/>
          </p:nvPr>
        </p:nvSpPr>
        <p:spPr>
          <a:xfrm>
            <a:off x="1877788" y="6549549"/>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BC5F2B"/>
                </a:solidFill>
                <a:latin typeface="Helvetica"/>
                <a:ea typeface="+mn-ea"/>
                <a:cs typeface="Helvetica"/>
              </a:defRPr>
            </a:lvl1pPr>
          </a:lstStyle>
          <a:p>
            <a:pPr>
              <a:defRPr/>
            </a:pPr>
            <a:r>
              <a:rPr lang="en-US"/>
              <a:t>DUNE TDR Physics Volume - JU &amp; ADR</a:t>
            </a:r>
          </a:p>
        </p:txBody>
      </p:sp>
      <p:sp>
        <p:nvSpPr>
          <p:cNvPr id="12" name="Slide Number Placeholder 5"/>
          <p:cNvSpPr>
            <a:spLocks noGrp="1"/>
          </p:cNvSpPr>
          <p:nvPr>
            <p:ph type="sldNum" sz="quarter" idx="4"/>
          </p:nvPr>
        </p:nvSpPr>
        <p:spPr>
          <a:xfrm>
            <a:off x="454026" y="6549549"/>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BC5F2B"/>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5" name="Content Placeholder 2"/>
          <p:cNvSpPr>
            <a:spLocks noGrp="1"/>
          </p:cNvSpPr>
          <p:nvPr>
            <p:ph idx="13"/>
          </p:nvPr>
        </p:nvSpPr>
        <p:spPr>
          <a:xfrm>
            <a:off x="454029" y="1207771"/>
            <a:ext cx="3022596" cy="3730289"/>
          </a:xfrm>
          <a:prstGeom prst="rect">
            <a:avLst/>
          </a:prstGeom>
        </p:spPr>
        <p:txBody>
          <a:bodyPr lIns="0" tIns="45713" rIns="0" bIns="45713"/>
          <a:lstStyle>
            <a:lvl1pPr marL="255993" indent="-265134">
              <a:lnSpc>
                <a:spcPct val="100000"/>
              </a:lnSpc>
              <a:spcBef>
                <a:spcPts val="0"/>
              </a:spcBef>
              <a:spcAft>
                <a:spcPts val="0"/>
              </a:spcAft>
              <a:buFont typeface="Arial"/>
              <a:buChar char="•"/>
              <a:defRPr sz="2200" b="0" i="0">
                <a:solidFill>
                  <a:srgbClr val="3C5A77"/>
                </a:solidFill>
                <a:latin typeface="Helvetica"/>
              </a:defRPr>
            </a:lvl1pPr>
            <a:lvl2pPr marL="319991" indent="255993">
              <a:lnSpc>
                <a:spcPct val="100000"/>
              </a:lnSpc>
              <a:spcBef>
                <a:spcPts val="1032"/>
              </a:spcBef>
              <a:spcAft>
                <a:spcPts val="0"/>
              </a:spcAft>
              <a:buSzPct val="90000"/>
              <a:buFont typeface="Lucida Grande"/>
              <a:buChar char="-"/>
              <a:defRPr sz="2000" b="0" i="0">
                <a:solidFill>
                  <a:srgbClr val="3C5A77"/>
                </a:solidFill>
                <a:latin typeface="Helvetica"/>
              </a:defRPr>
            </a:lvl2pPr>
            <a:lvl3pPr marL="639981" indent="228564">
              <a:lnSpc>
                <a:spcPct val="100000"/>
              </a:lnSpc>
              <a:spcBef>
                <a:spcPts val="1032"/>
              </a:spcBef>
              <a:spcAft>
                <a:spcPts val="0"/>
              </a:spcAft>
              <a:buSzPct val="88000"/>
              <a:buFont typeface="Arial"/>
              <a:buChar char="•"/>
              <a:defRPr sz="1800" b="0" i="0">
                <a:solidFill>
                  <a:srgbClr val="3C5A77"/>
                </a:solidFill>
                <a:latin typeface="Helvetica"/>
              </a:defRPr>
            </a:lvl3pPr>
            <a:lvl4pPr marL="914259" indent="228564">
              <a:lnSpc>
                <a:spcPct val="100000"/>
              </a:lnSpc>
              <a:spcBef>
                <a:spcPts val="1032"/>
              </a:spcBef>
              <a:spcAft>
                <a:spcPts val="0"/>
              </a:spcAft>
              <a:buSzPct val="90000"/>
              <a:buFont typeface="Lucida Grande"/>
              <a:buChar char="-"/>
              <a:defRPr sz="1600" b="0" i="0">
                <a:solidFill>
                  <a:srgbClr val="3C5A77"/>
                </a:solidFill>
                <a:latin typeface="Helvetica"/>
              </a:defRPr>
            </a:lvl4pPr>
            <a:lvl5pPr marL="1142824" indent="191996">
              <a:lnSpc>
                <a:spcPct val="100000"/>
              </a:lnSpc>
              <a:spcBef>
                <a:spcPts val="1032"/>
              </a:spcBef>
              <a:spcAft>
                <a:spcPts val="0"/>
              </a:spcAft>
              <a:buSzPct val="88000"/>
              <a:buFont typeface="Arial"/>
              <a:buChar char="•"/>
              <a:defRPr sz="1400" b="0" i="0">
                <a:solidFill>
                  <a:srgbClr val="3C5A77"/>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5480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025" y="1227140"/>
            <a:ext cx="8229600" cy="4241851"/>
          </a:xfrm>
          <a:prstGeom prst="rect">
            <a:avLst/>
          </a:prstGeom>
        </p:spPr>
        <p:txBody>
          <a:bodyPr lIns="0" tIns="45713" rIns="0" bIns="45713"/>
          <a:lstStyle>
            <a:lvl1pPr marL="0" indent="0">
              <a:buNone/>
              <a:defRPr sz="3200">
                <a:solidFill>
                  <a:srgbClr val="3C5A77"/>
                </a:solidFill>
                <a:latin typeface="Helvetica"/>
              </a:defRPr>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dirty="0"/>
          </a:p>
        </p:txBody>
      </p:sp>
      <p:sp>
        <p:nvSpPr>
          <p:cNvPr id="12" name="Text Placeholder 2"/>
          <p:cNvSpPr>
            <a:spLocks noGrp="1"/>
          </p:cNvSpPr>
          <p:nvPr>
            <p:ph type="body" idx="11"/>
          </p:nvPr>
        </p:nvSpPr>
        <p:spPr>
          <a:xfrm>
            <a:off x="457204" y="5686118"/>
            <a:ext cx="8229596" cy="439738"/>
          </a:xfrm>
          <a:prstGeom prst="rect">
            <a:avLst/>
          </a:prstGeom>
        </p:spPr>
        <p:txBody>
          <a:bodyPr lIns="0" tIns="0" rIns="0" bIns="0" anchor="t" anchorCtr="0"/>
          <a:lstStyle>
            <a:lvl1pPr marL="0" indent="0">
              <a:buNone/>
              <a:defRPr sz="1600" b="0" i="0" baseline="0">
                <a:solidFill>
                  <a:srgbClr val="BC5F2B"/>
                </a:solidFill>
                <a:latin typeface="Helvetica"/>
              </a:defRPr>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dirty="0"/>
              <a:t>Click to edit Master text styles</a:t>
            </a:r>
          </a:p>
        </p:txBody>
      </p:sp>
      <p:sp>
        <p:nvSpPr>
          <p:cNvPr id="2" name="Title 1"/>
          <p:cNvSpPr>
            <a:spLocks noGrp="1"/>
          </p:cNvSpPr>
          <p:nvPr>
            <p:ph type="title"/>
          </p:nvPr>
        </p:nvSpPr>
        <p:spPr>
          <a:xfrm>
            <a:off x="457204" y="458991"/>
            <a:ext cx="8229600" cy="603767"/>
          </a:xfrm>
          <a:prstGeom prst="rect">
            <a:avLst/>
          </a:prstGeom>
        </p:spPr>
        <p:txBody>
          <a:bodyPr vert="horz" lIns="0" tIns="0" rIns="0" bIns="0"/>
          <a:lstStyle>
            <a:lvl1pPr algn="l">
              <a:defRPr sz="2200" b="1" i="0" baseline="0">
                <a:solidFill>
                  <a:srgbClr val="BC5F2B"/>
                </a:solidFill>
                <a:latin typeface="Helvetica"/>
              </a:defRPr>
            </a:lvl1pPr>
          </a:lstStyle>
          <a:p>
            <a:r>
              <a:rPr lang="en-US" dirty="0"/>
              <a:t>Click to edit Master title style</a:t>
            </a:r>
          </a:p>
        </p:txBody>
      </p:sp>
      <p:sp>
        <p:nvSpPr>
          <p:cNvPr id="8" name="Date Placeholder 3"/>
          <p:cNvSpPr>
            <a:spLocks noGrp="1"/>
          </p:cNvSpPr>
          <p:nvPr>
            <p:ph type="dt" sz="half" idx="2"/>
          </p:nvPr>
        </p:nvSpPr>
        <p:spPr>
          <a:xfrm>
            <a:off x="879220" y="6549549"/>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BC5F2B"/>
                </a:solidFill>
                <a:latin typeface="+mn-lt"/>
                <a:ea typeface="+mn-ea"/>
                <a:cs typeface="+mn-cs"/>
              </a:defRPr>
            </a:lvl1pPr>
          </a:lstStyle>
          <a:p>
            <a:pPr>
              <a:defRPr/>
            </a:pPr>
            <a:r>
              <a:rPr lang="en-US">
                <a:latin typeface="Helvetica"/>
                <a:cs typeface="Helvetica"/>
              </a:rPr>
              <a:t>9 Dec 2018</a:t>
            </a:r>
            <a:endParaRPr lang="en-US" dirty="0">
              <a:latin typeface="Helvetica"/>
              <a:cs typeface="Helvetica"/>
            </a:endParaRPr>
          </a:p>
        </p:txBody>
      </p:sp>
      <p:sp>
        <p:nvSpPr>
          <p:cNvPr id="9" name="Footer Placeholder 4"/>
          <p:cNvSpPr>
            <a:spLocks noGrp="1"/>
          </p:cNvSpPr>
          <p:nvPr>
            <p:ph type="ftr" sz="quarter" idx="3"/>
          </p:nvPr>
        </p:nvSpPr>
        <p:spPr>
          <a:xfrm>
            <a:off x="1877788" y="6549549"/>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BC5F2B"/>
                </a:solidFill>
                <a:latin typeface="Helvetica"/>
                <a:ea typeface="+mn-ea"/>
                <a:cs typeface="Helvetica"/>
              </a:defRPr>
            </a:lvl1pPr>
          </a:lstStyle>
          <a:p>
            <a:pPr>
              <a:defRPr/>
            </a:pPr>
            <a:r>
              <a:rPr lang="en-US"/>
              <a:t>DUNE TDR Physics Volume - JU &amp; ADR</a:t>
            </a:r>
          </a:p>
        </p:txBody>
      </p:sp>
      <p:sp>
        <p:nvSpPr>
          <p:cNvPr id="10" name="Slide Number Placeholder 5"/>
          <p:cNvSpPr>
            <a:spLocks noGrp="1"/>
          </p:cNvSpPr>
          <p:nvPr>
            <p:ph type="sldNum" sz="quarter" idx="4"/>
          </p:nvPr>
        </p:nvSpPr>
        <p:spPr>
          <a:xfrm>
            <a:off x="454026" y="6549549"/>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BC5F2B"/>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2412412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2400">
              <a:solidFill>
                <a:srgbClr val="FFFFFF"/>
              </a:solidFill>
              <a:latin typeface="Calibri"/>
            </a:endParaRPr>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3.png"/><Relationship Id="rId4" Type="http://schemas.openxmlformats.org/officeDocument/2006/relationships/slideLayout" Target="../slideLayouts/slideLayout12.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EEDE1"/>
        </a:solidFill>
        <a:effectLst/>
      </p:bgPr>
    </p:bg>
    <p:spTree>
      <p:nvGrpSpPr>
        <p:cNvPr id="1" name=""/>
        <p:cNvGrpSpPr/>
        <p:nvPr/>
      </p:nvGrpSpPr>
      <p:grpSpPr>
        <a:xfrm>
          <a:off x="0" y="0"/>
          <a:ext cx="0" cy="0"/>
          <a:chOff x="0" y="0"/>
          <a:chExt cx="0" cy="0"/>
        </a:xfrm>
      </p:grpSpPr>
      <p:cxnSp>
        <p:nvCxnSpPr>
          <p:cNvPr id="7" name="Straight Connector 6"/>
          <p:cNvCxnSpPr/>
          <p:nvPr/>
        </p:nvCxnSpPr>
        <p:spPr>
          <a:xfrm>
            <a:off x="457200" y="5760720"/>
            <a:ext cx="8229600" cy="0"/>
          </a:xfrm>
          <a:prstGeom prst="line">
            <a:avLst/>
          </a:prstGeom>
          <a:ln>
            <a:solidFill>
              <a:srgbClr val="BC5F2B"/>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7200" y="472239"/>
            <a:ext cx="8229600" cy="0"/>
          </a:xfrm>
          <a:prstGeom prst="line">
            <a:avLst/>
          </a:prstGeom>
          <a:ln>
            <a:solidFill>
              <a:srgbClr val="BC5F2B"/>
            </a:solidFill>
          </a:ln>
          <a:effectLst/>
        </p:spPr>
        <p:style>
          <a:lnRef idx="2">
            <a:schemeClr val="accent1"/>
          </a:lnRef>
          <a:fillRef idx="0">
            <a:schemeClr val="accent1"/>
          </a:fillRef>
          <a:effectRef idx="1">
            <a:schemeClr val="accent1"/>
          </a:effectRef>
          <a:fontRef idx="minor">
            <a:schemeClr val="tx1"/>
          </a:fontRef>
        </p:style>
      </p:cxnSp>
      <p:pic>
        <p:nvPicPr>
          <p:cNvPr id="4" name="Picture 3" descr="DUNElogoFINAL5.6.15_type-0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6246" y="212151"/>
            <a:ext cx="3598105" cy="214097"/>
          </a:xfrm>
          <a:prstGeom prst="rect">
            <a:avLst/>
          </a:prstGeom>
        </p:spPr>
      </p:pic>
      <p:pic>
        <p:nvPicPr>
          <p:cNvPr id="5" name="Picture 4" descr="DUNElogoFINAL5.6.15_noType-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6734" y="5974042"/>
            <a:ext cx="1370067" cy="557369"/>
          </a:xfrm>
          <a:prstGeom prst="rect">
            <a:avLst/>
          </a:prstGeom>
        </p:spPr>
      </p:pic>
    </p:spTree>
  </p:cSld>
  <p:clrMap bg1="lt1" tx1="dk1" bg2="lt2" tx2="dk2" accent1="accent1" accent2="accent2" accent3="accent3" accent4="accent4" accent5="accent5" accent6="accent6" hlink="hlink" folHlink="folHlink"/>
  <p:sldLayoutIdLst>
    <p:sldLayoutId id="2147483679" r:id="rId1"/>
  </p:sldLayoutIdLst>
  <p:hf hdr="0"/>
  <p:txStyles>
    <p:titleStyle>
      <a:lvl1pPr algn="ctr" defTabSz="45713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13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13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13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130" rtl="0" eaLnBrk="1" fontAlgn="base" hangingPunct="1">
        <a:spcBef>
          <a:spcPct val="0"/>
        </a:spcBef>
        <a:spcAft>
          <a:spcPct val="0"/>
        </a:spcAft>
        <a:defRPr sz="4400">
          <a:solidFill>
            <a:schemeClr val="tx1"/>
          </a:solidFill>
          <a:latin typeface="Calibri" charset="0"/>
          <a:ea typeface="Geneva" charset="0"/>
          <a:cs typeface="Geneva" charset="0"/>
        </a:defRPr>
      </a:lvl5pPr>
      <a:lvl6pPr marL="457130" algn="ctr" defTabSz="457130" rtl="0" eaLnBrk="1" fontAlgn="base" hangingPunct="1">
        <a:spcBef>
          <a:spcPct val="0"/>
        </a:spcBef>
        <a:spcAft>
          <a:spcPct val="0"/>
        </a:spcAft>
        <a:defRPr sz="4400">
          <a:solidFill>
            <a:schemeClr val="tx1"/>
          </a:solidFill>
          <a:latin typeface="Calibri" charset="0"/>
          <a:ea typeface="Geneva" charset="0"/>
          <a:cs typeface="Geneva" charset="0"/>
        </a:defRPr>
      </a:lvl6pPr>
      <a:lvl7pPr marL="914259" algn="ctr" defTabSz="457130" rtl="0" eaLnBrk="1" fontAlgn="base" hangingPunct="1">
        <a:spcBef>
          <a:spcPct val="0"/>
        </a:spcBef>
        <a:spcAft>
          <a:spcPct val="0"/>
        </a:spcAft>
        <a:defRPr sz="4400">
          <a:solidFill>
            <a:schemeClr val="tx1"/>
          </a:solidFill>
          <a:latin typeface="Calibri" charset="0"/>
          <a:ea typeface="Geneva" charset="0"/>
          <a:cs typeface="Geneva" charset="0"/>
        </a:defRPr>
      </a:lvl7pPr>
      <a:lvl8pPr marL="1371390" algn="ctr" defTabSz="457130" rtl="0" eaLnBrk="1" fontAlgn="base" hangingPunct="1">
        <a:spcBef>
          <a:spcPct val="0"/>
        </a:spcBef>
        <a:spcAft>
          <a:spcPct val="0"/>
        </a:spcAft>
        <a:defRPr sz="4400">
          <a:solidFill>
            <a:schemeClr val="tx1"/>
          </a:solidFill>
          <a:latin typeface="Calibri" charset="0"/>
          <a:ea typeface="Geneva" charset="0"/>
          <a:cs typeface="Geneva" charset="0"/>
        </a:defRPr>
      </a:lvl8pPr>
      <a:lvl9pPr marL="1828519" algn="ctr" defTabSz="45713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848" indent="-342848" algn="l" defTabSz="457130"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836" indent="-285707" algn="l" defTabSz="457130"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2824" indent="-228564" algn="l" defTabSz="457130"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599954" indent="-228564" algn="l" defTabSz="45713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085" indent="-228564" algn="l" defTabSz="45713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215" indent="-228564" algn="l" defTabSz="457130" rtl="0" eaLnBrk="1" latinLnBrk="0" hangingPunct="1">
        <a:spcBef>
          <a:spcPct val="20000"/>
        </a:spcBef>
        <a:buFont typeface="Arial"/>
        <a:buChar char="•"/>
        <a:defRPr sz="2000" kern="1200">
          <a:solidFill>
            <a:schemeClr val="tx1"/>
          </a:solidFill>
          <a:latin typeface="+mn-lt"/>
          <a:ea typeface="+mn-ea"/>
          <a:cs typeface="+mn-cs"/>
        </a:defRPr>
      </a:lvl6pPr>
      <a:lvl7pPr marL="2971344" indent="-228564" algn="l" defTabSz="457130" rtl="0" eaLnBrk="1" latinLnBrk="0" hangingPunct="1">
        <a:spcBef>
          <a:spcPct val="20000"/>
        </a:spcBef>
        <a:buFont typeface="Arial"/>
        <a:buChar char="•"/>
        <a:defRPr sz="2000" kern="1200">
          <a:solidFill>
            <a:schemeClr val="tx1"/>
          </a:solidFill>
          <a:latin typeface="+mn-lt"/>
          <a:ea typeface="+mn-ea"/>
          <a:cs typeface="+mn-cs"/>
        </a:defRPr>
      </a:lvl7pPr>
      <a:lvl8pPr marL="3428475" indent="-228564" algn="l" defTabSz="457130" rtl="0" eaLnBrk="1" latinLnBrk="0" hangingPunct="1">
        <a:spcBef>
          <a:spcPct val="20000"/>
        </a:spcBef>
        <a:buFont typeface="Arial"/>
        <a:buChar char="•"/>
        <a:defRPr sz="2000" kern="1200">
          <a:solidFill>
            <a:schemeClr val="tx1"/>
          </a:solidFill>
          <a:latin typeface="+mn-lt"/>
          <a:ea typeface="+mn-ea"/>
          <a:cs typeface="+mn-cs"/>
        </a:defRPr>
      </a:lvl8pPr>
      <a:lvl9pPr marL="3885603" indent="-228564" algn="l" defTabSz="45713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79220" y="6549549"/>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BC5F2B"/>
                </a:solidFill>
                <a:latin typeface="+mn-lt"/>
                <a:ea typeface="+mn-ea"/>
                <a:cs typeface="+mn-cs"/>
              </a:defRPr>
            </a:lvl1pPr>
          </a:lstStyle>
          <a:p>
            <a:pPr>
              <a:defRPr/>
            </a:pPr>
            <a:r>
              <a:rPr lang="en-US">
                <a:latin typeface="Helvetica"/>
                <a:cs typeface="Helvetica"/>
              </a:rPr>
              <a:t>9 Dec 2018</a:t>
            </a:r>
            <a:endParaRPr lang="en-US" dirty="0">
              <a:latin typeface="Helvetica"/>
              <a:cs typeface="Helvetica"/>
            </a:endParaRPr>
          </a:p>
        </p:txBody>
      </p:sp>
      <p:sp>
        <p:nvSpPr>
          <p:cNvPr id="5" name="Footer Placeholder 4"/>
          <p:cNvSpPr>
            <a:spLocks noGrp="1"/>
          </p:cNvSpPr>
          <p:nvPr>
            <p:ph type="ftr" sz="quarter" idx="3"/>
          </p:nvPr>
        </p:nvSpPr>
        <p:spPr>
          <a:xfrm>
            <a:off x="2397345" y="6549549"/>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BC5F2B"/>
                </a:solidFill>
                <a:latin typeface="Helvetica"/>
                <a:ea typeface="+mn-ea"/>
                <a:cs typeface="Helvetica"/>
              </a:defRPr>
            </a:lvl1pPr>
          </a:lstStyle>
          <a:p>
            <a:pPr>
              <a:defRPr/>
            </a:pPr>
            <a:r>
              <a:rPr lang="en-US"/>
              <a:t>DUNE TDR Physics Volume - JU &amp; ADR</a:t>
            </a:r>
            <a:endParaRPr lang="en-US" dirty="0"/>
          </a:p>
        </p:txBody>
      </p:sp>
      <p:sp>
        <p:nvSpPr>
          <p:cNvPr id="6" name="Slide Number Placeholder 5"/>
          <p:cNvSpPr>
            <a:spLocks noGrp="1"/>
          </p:cNvSpPr>
          <p:nvPr>
            <p:ph type="sldNum" sz="quarter" idx="4"/>
          </p:nvPr>
        </p:nvSpPr>
        <p:spPr>
          <a:xfrm>
            <a:off x="454026" y="6549549"/>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BC5F2B"/>
                </a:solidFill>
                <a:latin typeface="Helvetica"/>
                <a:ea typeface="+mn-ea"/>
                <a:cs typeface="Helvetica"/>
              </a:defRPr>
            </a:lvl1pPr>
          </a:lstStyle>
          <a:p>
            <a:pPr>
              <a:defRPr/>
            </a:pPr>
            <a:fld id="{0C39C72E-2A13-EB4D-AD45-6D4E6ACAED8D}" type="slidenum">
              <a:rPr lang="en-US" smtClean="0"/>
              <a:pPr>
                <a:defRPr/>
              </a:pPr>
              <a:t>‹#›</a:t>
            </a:fld>
            <a:endParaRPr lang="en-US" dirty="0"/>
          </a:p>
        </p:txBody>
      </p:sp>
      <p:cxnSp>
        <p:nvCxnSpPr>
          <p:cNvPr id="7" name="Straight Connector 6"/>
          <p:cNvCxnSpPr/>
          <p:nvPr/>
        </p:nvCxnSpPr>
        <p:spPr>
          <a:xfrm>
            <a:off x="457200" y="6357635"/>
            <a:ext cx="8229600" cy="0"/>
          </a:xfrm>
          <a:prstGeom prst="line">
            <a:avLst/>
          </a:prstGeom>
          <a:ln>
            <a:solidFill>
              <a:srgbClr val="BC5F2B"/>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DUNElogoFINAL5.6.15_noType-01.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56008" y="6499785"/>
            <a:ext cx="541970" cy="220483"/>
          </a:xfrm>
          <a:prstGeom prst="rect">
            <a:avLst/>
          </a:prstGeom>
        </p:spPr>
      </p:pic>
    </p:spTree>
  </p:cSld>
  <p:clrMap bg1="lt1" tx1="dk1" bg2="lt2" tx2="dk2" accent1="accent1" accent2="accent2" accent3="accent3" accent4="accent4" accent5="accent5" accent6="accent6" hlink="hlink" folHlink="folHlink"/>
  <p:sldLayoutIdLst>
    <p:sldLayoutId id="2147483684" r:id="rId1"/>
    <p:sldLayoutId id="2147483680" r:id="rId2"/>
    <p:sldLayoutId id="2147483681" r:id="rId3"/>
    <p:sldLayoutId id="2147483682" r:id="rId4"/>
    <p:sldLayoutId id="2147483683" r:id="rId5"/>
    <p:sldLayoutId id="2147483685" r:id="rId6"/>
    <p:sldLayoutId id="2147483686" r:id="rId7"/>
  </p:sldLayoutIdLst>
  <p:hf hdr="0"/>
  <p:txStyles>
    <p:titleStyle>
      <a:lvl1pPr algn="ctr" defTabSz="457130" rtl="0" fontAlgn="base">
        <a:spcBef>
          <a:spcPct val="0"/>
        </a:spcBef>
        <a:spcAft>
          <a:spcPct val="0"/>
        </a:spcAft>
        <a:defRPr sz="4400" kern="1200">
          <a:solidFill>
            <a:schemeClr val="tx1"/>
          </a:solidFill>
          <a:latin typeface="+mj-lt"/>
          <a:ea typeface="Geneva" charset="0"/>
          <a:cs typeface="Geneva" charset="0"/>
        </a:defRPr>
      </a:lvl1pPr>
      <a:lvl2pPr algn="ctr" defTabSz="457130" rtl="0" fontAlgn="base">
        <a:spcBef>
          <a:spcPct val="0"/>
        </a:spcBef>
        <a:spcAft>
          <a:spcPct val="0"/>
        </a:spcAft>
        <a:defRPr sz="4400">
          <a:solidFill>
            <a:schemeClr val="tx1"/>
          </a:solidFill>
          <a:latin typeface="Calibri" charset="0"/>
          <a:ea typeface="Geneva" charset="0"/>
          <a:cs typeface="Geneva" charset="0"/>
        </a:defRPr>
      </a:lvl2pPr>
      <a:lvl3pPr algn="ctr" defTabSz="457130" rtl="0" fontAlgn="base">
        <a:spcBef>
          <a:spcPct val="0"/>
        </a:spcBef>
        <a:spcAft>
          <a:spcPct val="0"/>
        </a:spcAft>
        <a:defRPr sz="4400">
          <a:solidFill>
            <a:schemeClr val="tx1"/>
          </a:solidFill>
          <a:latin typeface="Calibri" charset="0"/>
          <a:ea typeface="Geneva" charset="0"/>
          <a:cs typeface="Geneva" charset="0"/>
        </a:defRPr>
      </a:lvl3pPr>
      <a:lvl4pPr algn="ctr" defTabSz="457130" rtl="0" fontAlgn="base">
        <a:spcBef>
          <a:spcPct val="0"/>
        </a:spcBef>
        <a:spcAft>
          <a:spcPct val="0"/>
        </a:spcAft>
        <a:defRPr sz="4400">
          <a:solidFill>
            <a:schemeClr val="tx1"/>
          </a:solidFill>
          <a:latin typeface="Calibri" charset="0"/>
          <a:ea typeface="Geneva" charset="0"/>
          <a:cs typeface="Geneva" charset="0"/>
        </a:defRPr>
      </a:lvl4pPr>
      <a:lvl5pPr algn="ctr" defTabSz="457130" rtl="0" fontAlgn="base">
        <a:spcBef>
          <a:spcPct val="0"/>
        </a:spcBef>
        <a:spcAft>
          <a:spcPct val="0"/>
        </a:spcAft>
        <a:defRPr sz="4400">
          <a:solidFill>
            <a:schemeClr val="tx1"/>
          </a:solidFill>
          <a:latin typeface="Calibri" charset="0"/>
          <a:ea typeface="Geneva" charset="0"/>
          <a:cs typeface="Geneva" charset="0"/>
        </a:defRPr>
      </a:lvl5pPr>
      <a:lvl6pPr marL="457130" algn="ctr" defTabSz="457130" rtl="0" fontAlgn="base">
        <a:spcBef>
          <a:spcPct val="0"/>
        </a:spcBef>
        <a:spcAft>
          <a:spcPct val="0"/>
        </a:spcAft>
        <a:defRPr sz="4400">
          <a:solidFill>
            <a:schemeClr val="tx1"/>
          </a:solidFill>
          <a:latin typeface="Calibri" charset="0"/>
          <a:ea typeface="Geneva" charset="0"/>
          <a:cs typeface="Geneva" charset="0"/>
        </a:defRPr>
      </a:lvl6pPr>
      <a:lvl7pPr marL="914259" algn="ctr" defTabSz="457130" rtl="0" fontAlgn="base">
        <a:spcBef>
          <a:spcPct val="0"/>
        </a:spcBef>
        <a:spcAft>
          <a:spcPct val="0"/>
        </a:spcAft>
        <a:defRPr sz="4400">
          <a:solidFill>
            <a:schemeClr val="tx1"/>
          </a:solidFill>
          <a:latin typeface="Calibri" charset="0"/>
          <a:ea typeface="Geneva" charset="0"/>
          <a:cs typeface="Geneva" charset="0"/>
        </a:defRPr>
      </a:lvl7pPr>
      <a:lvl8pPr marL="1371390" algn="ctr" defTabSz="457130" rtl="0" fontAlgn="base">
        <a:spcBef>
          <a:spcPct val="0"/>
        </a:spcBef>
        <a:spcAft>
          <a:spcPct val="0"/>
        </a:spcAft>
        <a:defRPr sz="4400">
          <a:solidFill>
            <a:schemeClr val="tx1"/>
          </a:solidFill>
          <a:latin typeface="Calibri" charset="0"/>
          <a:ea typeface="Geneva" charset="0"/>
          <a:cs typeface="Geneva" charset="0"/>
        </a:defRPr>
      </a:lvl8pPr>
      <a:lvl9pPr marL="1828519" algn="ctr" defTabSz="457130" rtl="0" fontAlgn="base">
        <a:spcBef>
          <a:spcPct val="0"/>
        </a:spcBef>
        <a:spcAft>
          <a:spcPct val="0"/>
        </a:spcAft>
        <a:defRPr sz="4400">
          <a:solidFill>
            <a:schemeClr val="tx1"/>
          </a:solidFill>
          <a:latin typeface="Calibri" charset="0"/>
          <a:ea typeface="Geneva" charset="0"/>
          <a:cs typeface="Geneva" charset="0"/>
        </a:defRPr>
      </a:lvl9pPr>
    </p:titleStyle>
    <p:bodyStyle>
      <a:lvl1pPr marL="342848" indent="-342848" algn="l" defTabSz="45713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836" indent="-285707" algn="l" defTabSz="45713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2824" indent="-228564" algn="l" defTabSz="45713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599954" indent="-228564" algn="l" defTabSz="45713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085" indent="-228564" algn="l" defTabSz="45713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215" indent="-228564" algn="l" defTabSz="457130" rtl="0" eaLnBrk="1" latinLnBrk="0" hangingPunct="1">
        <a:spcBef>
          <a:spcPct val="20000"/>
        </a:spcBef>
        <a:buFont typeface="Arial"/>
        <a:buChar char="•"/>
        <a:defRPr sz="2000" kern="1200">
          <a:solidFill>
            <a:schemeClr val="tx1"/>
          </a:solidFill>
          <a:latin typeface="+mn-lt"/>
          <a:ea typeface="+mn-ea"/>
          <a:cs typeface="+mn-cs"/>
        </a:defRPr>
      </a:lvl6pPr>
      <a:lvl7pPr marL="2971344" indent="-228564" algn="l" defTabSz="457130" rtl="0" eaLnBrk="1" latinLnBrk="0" hangingPunct="1">
        <a:spcBef>
          <a:spcPct val="20000"/>
        </a:spcBef>
        <a:buFont typeface="Arial"/>
        <a:buChar char="•"/>
        <a:defRPr sz="2000" kern="1200">
          <a:solidFill>
            <a:schemeClr val="tx1"/>
          </a:solidFill>
          <a:latin typeface="+mn-lt"/>
          <a:ea typeface="+mn-ea"/>
          <a:cs typeface="+mn-cs"/>
        </a:defRPr>
      </a:lvl7pPr>
      <a:lvl8pPr marL="3428475" indent="-228564" algn="l" defTabSz="457130" rtl="0" eaLnBrk="1" latinLnBrk="0" hangingPunct="1">
        <a:spcBef>
          <a:spcPct val="20000"/>
        </a:spcBef>
        <a:buFont typeface="Arial"/>
        <a:buChar char="•"/>
        <a:defRPr sz="2000" kern="1200">
          <a:solidFill>
            <a:schemeClr val="tx1"/>
          </a:solidFill>
          <a:latin typeface="+mn-lt"/>
          <a:ea typeface="+mn-ea"/>
          <a:cs typeface="+mn-cs"/>
        </a:defRPr>
      </a:lvl8pPr>
      <a:lvl9pPr marL="3885603" indent="-228564" algn="l" defTabSz="45713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30" rtl="0" eaLnBrk="1" latinLnBrk="0" hangingPunct="1">
        <a:defRPr sz="1800" kern="1200">
          <a:solidFill>
            <a:schemeClr val="tx1"/>
          </a:solidFill>
          <a:latin typeface="+mn-lt"/>
          <a:ea typeface="+mn-ea"/>
          <a:cs typeface="+mn-cs"/>
        </a:defRPr>
      </a:lvl1pPr>
      <a:lvl2pPr marL="457130" algn="l" defTabSz="457130" rtl="0" eaLnBrk="1" latinLnBrk="0" hangingPunct="1">
        <a:defRPr sz="1800" kern="1200">
          <a:solidFill>
            <a:schemeClr val="tx1"/>
          </a:solidFill>
          <a:latin typeface="+mn-lt"/>
          <a:ea typeface="+mn-ea"/>
          <a:cs typeface="+mn-cs"/>
        </a:defRPr>
      </a:lvl2pPr>
      <a:lvl3pPr marL="914259" algn="l" defTabSz="457130" rtl="0" eaLnBrk="1" latinLnBrk="0" hangingPunct="1">
        <a:defRPr sz="1800" kern="1200">
          <a:solidFill>
            <a:schemeClr val="tx1"/>
          </a:solidFill>
          <a:latin typeface="+mn-lt"/>
          <a:ea typeface="+mn-ea"/>
          <a:cs typeface="+mn-cs"/>
        </a:defRPr>
      </a:lvl3pPr>
      <a:lvl4pPr marL="1371390" algn="l" defTabSz="457130" rtl="0" eaLnBrk="1" latinLnBrk="0" hangingPunct="1">
        <a:defRPr sz="1800" kern="1200">
          <a:solidFill>
            <a:schemeClr val="tx1"/>
          </a:solidFill>
          <a:latin typeface="+mn-lt"/>
          <a:ea typeface="+mn-ea"/>
          <a:cs typeface="+mn-cs"/>
        </a:defRPr>
      </a:lvl4pPr>
      <a:lvl5pPr marL="1828519" algn="l" defTabSz="457130" rtl="0" eaLnBrk="1" latinLnBrk="0" hangingPunct="1">
        <a:defRPr sz="1800" kern="1200">
          <a:solidFill>
            <a:schemeClr val="tx1"/>
          </a:solidFill>
          <a:latin typeface="+mn-lt"/>
          <a:ea typeface="+mn-ea"/>
          <a:cs typeface="+mn-cs"/>
        </a:defRPr>
      </a:lvl5pPr>
      <a:lvl6pPr marL="2285649" algn="l" defTabSz="457130" rtl="0" eaLnBrk="1" latinLnBrk="0" hangingPunct="1">
        <a:defRPr sz="1800" kern="1200">
          <a:solidFill>
            <a:schemeClr val="tx1"/>
          </a:solidFill>
          <a:latin typeface="+mn-lt"/>
          <a:ea typeface="+mn-ea"/>
          <a:cs typeface="+mn-cs"/>
        </a:defRPr>
      </a:lvl6pPr>
      <a:lvl7pPr marL="2742780" algn="l" defTabSz="457130" rtl="0" eaLnBrk="1" latinLnBrk="0" hangingPunct="1">
        <a:defRPr sz="1800" kern="1200">
          <a:solidFill>
            <a:schemeClr val="tx1"/>
          </a:solidFill>
          <a:latin typeface="+mn-lt"/>
          <a:ea typeface="+mn-ea"/>
          <a:cs typeface="+mn-cs"/>
        </a:defRPr>
      </a:lvl7pPr>
      <a:lvl8pPr marL="3199908" algn="l" defTabSz="457130" rtl="0" eaLnBrk="1" latinLnBrk="0" hangingPunct="1">
        <a:defRPr sz="1800" kern="1200">
          <a:solidFill>
            <a:schemeClr val="tx1"/>
          </a:solidFill>
          <a:latin typeface="+mn-lt"/>
          <a:ea typeface="+mn-ea"/>
          <a:cs typeface="+mn-cs"/>
        </a:defRPr>
      </a:lvl8pPr>
      <a:lvl9pPr marL="3657039" algn="l" defTabSz="45713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defTabSz="457200">
              <a:defRPr/>
            </a:pPr>
            <a:r>
              <a:rPr lang="en-US"/>
              <a:t>9 Dec 2018</a:t>
            </a: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defTabSz="457200">
              <a:defRPr/>
            </a:pPr>
            <a:r>
              <a:rPr lang="en-US"/>
              <a:t>DUNE TDR Physics Volume - JU &amp; ADR</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defTabSz="457200">
              <a:defRPr/>
            </a:pPr>
            <a:fld id="{148C009B-CB69-E04A-B9B3-34B26D69E9CF}" type="slidenum">
              <a:rPr lang="en-US"/>
              <a:pPr defTabSz="457200">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solidFill>
                <a:srgbClr val="003087"/>
              </a:solidFill>
            </a:endParaRPr>
          </a:p>
        </p:txBody>
      </p:sp>
      <p:grpSp>
        <p:nvGrpSpPr>
          <p:cNvPr id="2" name="Group 1"/>
          <p:cNvGrpSpPr/>
          <p:nvPr/>
        </p:nvGrpSpPr>
        <p:grpSpPr>
          <a:xfrm>
            <a:off x="222250" y="6258863"/>
            <a:ext cx="8675688" cy="188846"/>
            <a:chOff x="222250" y="6258863"/>
            <a:chExt cx="8675688" cy="188846"/>
          </a:xfrm>
        </p:grpSpPr>
        <p:cxnSp>
          <p:nvCxnSpPr>
            <p:cNvPr id="11" name="Straight Connector 10"/>
            <p:cNvCxnSpPr/>
            <p:nvPr userDrawn="1"/>
          </p:nvCxnSpPr>
          <p:spPr>
            <a:xfrm>
              <a:off x="222250" y="6357936"/>
              <a:ext cx="7568751"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2" name="Picture 6" descr="FermiLogo_RGB_NALBlue.png"/>
            <p:cNvPicPr>
              <a:picLocks noChangeAspect="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7" r:id="rId8"/>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nul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tif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5284"/>
            <a:ext cx="8218488" cy="1143000"/>
          </a:xfrm>
        </p:spPr>
        <p:txBody>
          <a:bodyPr/>
          <a:lstStyle/>
          <a:p>
            <a:r>
              <a:rPr lang="en-US" dirty="0"/>
              <a:t>Status/Preview of the </a:t>
            </a:r>
            <a:br>
              <a:rPr lang="en-US" dirty="0"/>
            </a:br>
            <a:r>
              <a:rPr lang="en-US" dirty="0"/>
              <a:t>Physics Volume of the DUNE TDR</a:t>
            </a:r>
          </a:p>
        </p:txBody>
      </p:sp>
      <p:sp>
        <p:nvSpPr>
          <p:cNvPr id="3" name="Text Placeholder 2"/>
          <p:cNvSpPr>
            <a:spLocks noGrp="1"/>
          </p:cNvSpPr>
          <p:nvPr>
            <p:ph type="body" sz="quarter" idx="10"/>
          </p:nvPr>
        </p:nvSpPr>
        <p:spPr>
          <a:xfrm>
            <a:off x="445558" y="3769360"/>
            <a:ext cx="8546042" cy="2133600"/>
          </a:xfrm>
        </p:spPr>
        <p:txBody>
          <a:bodyPr/>
          <a:lstStyle/>
          <a:p>
            <a:r>
              <a:rPr lang="en-US" dirty="0"/>
              <a:t>Albert De </a:t>
            </a:r>
            <a:r>
              <a:rPr lang="en-US" dirty="0" err="1"/>
              <a:t>Roeck</a:t>
            </a:r>
            <a:r>
              <a:rPr lang="en-US" dirty="0"/>
              <a:t> (CERN), Jon </a:t>
            </a:r>
            <a:r>
              <a:rPr lang="en-US" dirty="0" err="1"/>
              <a:t>Urheim</a:t>
            </a:r>
            <a:r>
              <a:rPr lang="en-US" dirty="0"/>
              <a:t> (Indiana University)</a:t>
            </a:r>
          </a:p>
          <a:p>
            <a:r>
              <a:rPr lang="en-US" dirty="0"/>
              <a:t>with R. Patterson, E. Worcester &amp; the Physics WG Conveners</a:t>
            </a:r>
          </a:p>
          <a:p>
            <a:endParaRPr lang="en-US" dirty="0"/>
          </a:p>
          <a:p>
            <a:r>
              <a:rPr lang="en-US" dirty="0"/>
              <a:t>LBNC Meeting</a:t>
            </a:r>
          </a:p>
          <a:p>
            <a:r>
              <a:rPr lang="en-US" dirty="0"/>
              <a:t>9 December 2018</a:t>
            </a:r>
          </a:p>
        </p:txBody>
      </p:sp>
    </p:spTree>
    <p:extLst>
      <p:ext uri="{BB962C8B-B14F-4D97-AF65-F5344CB8AC3E}">
        <p14:creationId xmlns:p14="http://schemas.microsoft.com/office/powerpoint/2010/main" val="2995791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defRPr/>
            </a:pPr>
            <a:r>
              <a:rPr lang="en-US">
                <a:latin typeface="Helvetica"/>
                <a:cs typeface="Helvetica"/>
              </a:rPr>
              <a:t>9 Dec 2018</a:t>
            </a:r>
            <a:endParaRPr lang="en-US" dirty="0">
              <a:latin typeface="Helvetica"/>
              <a:cs typeface="Helvetica"/>
            </a:endParaRPr>
          </a:p>
        </p:txBody>
      </p:sp>
      <p:sp>
        <p:nvSpPr>
          <p:cNvPr id="5" name="Footer Placeholder 4"/>
          <p:cNvSpPr>
            <a:spLocks noGrp="1"/>
          </p:cNvSpPr>
          <p:nvPr>
            <p:ph type="ftr" sz="quarter" idx="3"/>
          </p:nvPr>
        </p:nvSpPr>
        <p:spPr>
          <a:xfrm>
            <a:off x="2397345" y="6549549"/>
            <a:ext cx="4349311" cy="158697"/>
          </a:xfrm>
        </p:spPr>
        <p:txBody>
          <a:bodyPr/>
          <a:lstStyle/>
          <a:p>
            <a:pPr>
              <a:defRPr/>
            </a:pPr>
            <a:r>
              <a:rPr lang="en-US"/>
              <a:t>DUNE TDR Physics Volume - JU &amp; ADR</a:t>
            </a:r>
            <a:endParaRPr lang="en-US" dirty="0"/>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10</a:t>
            </a:fld>
            <a:endParaRPr lang="en-US" dirty="0"/>
          </a:p>
        </p:txBody>
      </p:sp>
      <p:sp>
        <p:nvSpPr>
          <p:cNvPr id="7" name="Content Placeholder 6"/>
          <p:cNvSpPr>
            <a:spLocks noGrp="1"/>
          </p:cNvSpPr>
          <p:nvPr>
            <p:ph idx="11"/>
          </p:nvPr>
        </p:nvSpPr>
        <p:spPr>
          <a:xfrm>
            <a:off x="454030" y="1117054"/>
            <a:ext cx="8263250" cy="5237922"/>
          </a:xfrm>
        </p:spPr>
        <p:txBody>
          <a:bodyPr/>
          <a:lstStyle/>
          <a:p>
            <a:pPr>
              <a:spcBef>
                <a:spcPts val="300"/>
              </a:spcBef>
            </a:pPr>
            <a:r>
              <a:rPr lang="en-US" sz="2000" b="1" dirty="0">
                <a:latin typeface="Calibri"/>
                <a:cs typeface="Calibri"/>
              </a:rPr>
              <a:t>Current Status:</a:t>
            </a:r>
            <a:endParaRPr lang="en-US" sz="1600" dirty="0">
              <a:latin typeface="Calibri"/>
              <a:cs typeface="Calibri"/>
            </a:endParaRPr>
          </a:p>
          <a:p>
            <a:pPr lvl="1">
              <a:spcBef>
                <a:spcPts val="900"/>
              </a:spcBef>
            </a:pPr>
            <a:r>
              <a:rPr lang="en-US" sz="1800" dirty="0">
                <a:solidFill>
                  <a:srgbClr val="BC5F2B"/>
                </a:solidFill>
                <a:latin typeface="Calibri"/>
                <a:cs typeface="Calibri"/>
              </a:rPr>
              <a:t>Main analyses are based on combination of simulated/parametrized detector response simulation (including impacts of de-excitation gamma &amp; nucleon emission) with dedicated reconstruction studies</a:t>
            </a:r>
          </a:p>
          <a:p>
            <a:pPr lvl="1">
              <a:spcBef>
                <a:spcPts val="900"/>
              </a:spcBef>
            </a:pPr>
            <a:r>
              <a:rPr lang="en-US" sz="1800" dirty="0">
                <a:solidFill>
                  <a:srgbClr val="BC5F2B"/>
                </a:solidFill>
                <a:latin typeface="Calibri"/>
                <a:cs typeface="Calibri"/>
              </a:rPr>
              <a:t>Key Physics Results in hand:</a:t>
            </a:r>
          </a:p>
          <a:p>
            <a:pPr lvl="2">
              <a:spcBef>
                <a:spcPts val="900"/>
              </a:spcBef>
            </a:pPr>
            <a:r>
              <a:rPr lang="en-US" sz="1600" dirty="0" err="1">
                <a:solidFill>
                  <a:srgbClr val="BC5F2B"/>
                </a:solidFill>
                <a:latin typeface="Calibri"/>
                <a:cs typeface="Calibri"/>
              </a:rPr>
              <a:t>neutronization</a:t>
            </a:r>
            <a:r>
              <a:rPr lang="en-US" sz="1600" dirty="0">
                <a:solidFill>
                  <a:srgbClr val="BC5F2B"/>
                </a:solidFill>
                <a:latin typeface="Calibri"/>
                <a:cs typeface="Calibri"/>
              </a:rPr>
              <a:t>-burst mass-ordering sensitivity study</a:t>
            </a:r>
          </a:p>
          <a:p>
            <a:pPr lvl="2">
              <a:spcBef>
                <a:spcPts val="900"/>
              </a:spcBef>
            </a:pPr>
            <a:r>
              <a:rPr lang="en-US" sz="1600" dirty="0">
                <a:solidFill>
                  <a:srgbClr val="BC5F2B"/>
                </a:solidFill>
                <a:latin typeface="Calibri"/>
                <a:cs typeface="Calibri"/>
              </a:rPr>
              <a:t>thermal parameter sensitivity study.  </a:t>
            </a:r>
          </a:p>
          <a:p>
            <a:pPr lvl="2">
              <a:spcBef>
                <a:spcPts val="900"/>
              </a:spcBef>
            </a:pPr>
            <a:r>
              <a:rPr lang="en-US" sz="1600" dirty="0">
                <a:solidFill>
                  <a:srgbClr val="BC5F2B"/>
                </a:solidFill>
                <a:latin typeface="Calibri"/>
                <a:cs typeface="Calibri"/>
              </a:rPr>
              <a:t>pointing capability for elastic scattering events (</a:t>
            </a:r>
            <a:r>
              <a:rPr lang="en-US" sz="1600" dirty="0">
                <a:solidFill>
                  <a:srgbClr val="BC5F2B"/>
                </a:solidFill>
                <a:latin typeface="Symbol" pitchFamily="2" charset="2"/>
                <a:cs typeface="Calibri"/>
              </a:rPr>
              <a:t>n</a:t>
            </a:r>
            <a:r>
              <a:rPr lang="en-US" sz="1600" baseline="-25000" dirty="0">
                <a:solidFill>
                  <a:srgbClr val="BC5F2B"/>
                </a:solidFill>
                <a:latin typeface="Calibri"/>
                <a:cs typeface="Calibri"/>
              </a:rPr>
              <a:t>e</a:t>
            </a:r>
            <a:r>
              <a:rPr lang="en-US" sz="1600" dirty="0">
                <a:solidFill>
                  <a:srgbClr val="BC5F2B"/>
                </a:solidFill>
                <a:latin typeface="Calibri"/>
                <a:cs typeface="Calibri"/>
              </a:rPr>
              <a:t> + e </a:t>
            </a:r>
            <a:r>
              <a:rPr lang="en-US" sz="1600" dirty="0">
                <a:solidFill>
                  <a:srgbClr val="BC5F2B"/>
                </a:solidFill>
                <a:latin typeface="Calibri"/>
                <a:cs typeface="Calibri"/>
                <a:sym typeface="Wingdings" pitchFamily="2" charset="2"/>
              </a:rPr>
              <a:t> </a:t>
            </a:r>
            <a:r>
              <a:rPr lang="en-US" sz="1600" dirty="0">
                <a:solidFill>
                  <a:srgbClr val="BC5F2B"/>
                </a:solidFill>
                <a:latin typeface="Symbol" pitchFamily="2" charset="2"/>
                <a:cs typeface="Calibri"/>
              </a:rPr>
              <a:t> n</a:t>
            </a:r>
            <a:r>
              <a:rPr lang="en-US" sz="1600" baseline="-25000" dirty="0">
                <a:solidFill>
                  <a:srgbClr val="BC5F2B"/>
                </a:solidFill>
                <a:latin typeface="Calibri"/>
                <a:cs typeface="Calibri"/>
              </a:rPr>
              <a:t>e</a:t>
            </a:r>
            <a:r>
              <a:rPr lang="en-US" sz="1600" dirty="0">
                <a:solidFill>
                  <a:srgbClr val="BC5F2B"/>
                </a:solidFill>
                <a:latin typeface="Calibri"/>
                <a:cs typeface="Calibri"/>
                <a:sym typeface="Wingdings" pitchFamily="2" charset="2"/>
              </a:rPr>
              <a:t> + e)</a:t>
            </a:r>
            <a:endParaRPr lang="en-US" sz="1600" dirty="0">
              <a:solidFill>
                <a:srgbClr val="BC5F2B"/>
              </a:solidFill>
              <a:latin typeface="Calibri"/>
              <a:cs typeface="Calibri"/>
            </a:endParaRPr>
          </a:p>
          <a:p>
            <a:pPr lvl="1">
              <a:spcBef>
                <a:spcPts val="900"/>
              </a:spcBef>
            </a:pPr>
            <a:r>
              <a:rPr lang="en-US" sz="1800" dirty="0">
                <a:solidFill>
                  <a:srgbClr val="BC5F2B"/>
                </a:solidFill>
                <a:latin typeface="Calibri"/>
                <a:cs typeface="Calibri"/>
              </a:rPr>
              <a:t>Text for chapter not complete yet, but getting close.</a:t>
            </a:r>
          </a:p>
          <a:p>
            <a:pPr lvl="1">
              <a:spcBef>
                <a:spcPts val="900"/>
              </a:spcBef>
            </a:pPr>
            <a:endParaRPr lang="en-US" sz="2000" b="1" dirty="0">
              <a:latin typeface="Calibri"/>
              <a:cs typeface="Calibri"/>
            </a:endParaRPr>
          </a:p>
          <a:p>
            <a:pPr>
              <a:spcBef>
                <a:spcPts val="300"/>
              </a:spcBef>
            </a:pPr>
            <a:r>
              <a:rPr lang="en-US" sz="2000" b="1" dirty="0">
                <a:latin typeface="Calibri"/>
                <a:cs typeface="Calibri"/>
              </a:rPr>
              <a:t>What needs to be done for 2</a:t>
            </a:r>
            <a:r>
              <a:rPr lang="en-US" sz="2000" b="1" baseline="30000" dirty="0">
                <a:latin typeface="Calibri"/>
                <a:cs typeface="Calibri"/>
              </a:rPr>
              <a:t>nd</a:t>
            </a:r>
            <a:r>
              <a:rPr lang="en-US" sz="2000" b="1" dirty="0">
                <a:latin typeface="Calibri"/>
                <a:cs typeface="Calibri"/>
              </a:rPr>
              <a:t> draft</a:t>
            </a:r>
            <a:endParaRPr lang="en-US" sz="1800" dirty="0">
              <a:latin typeface="Calibri"/>
              <a:cs typeface="Calibri"/>
            </a:endParaRPr>
          </a:p>
          <a:p>
            <a:pPr lvl="1">
              <a:spcBef>
                <a:spcPts val="900"/>
              </a:spcBef>
            </a:pPr>
            <a:r>
              <a:rPr lang="en-US" sz="1800" b="1" dirty="0">
                <a:solidFill>
                  <a:srgbClr val="BC5F2B"/>
                </a:solidFill>
                <a:latin typeface="Calibri"/>
                <a:cs typeface="Calibri"/>
              </a:rPr>
              <a:t>Addition of missing material (imminent)</a:t>
            </a:r>
          </a:p>
          <a:p>
            <a:pPr lvl="1">
              <a:spcBef>
                <a:spcPts val="900"/>
              </a:spcBef>
            </a:pPr>
            <a:r>
              <a:rPr lang="en-US" sz="1800" b="1" dirty="0">
                <a:solidFill>
                  <a:srgbClr val="BC5F2B"/>
                </a:solidFill>
                <a:latin typeface="Calibri"/>
                <a:cs typeface="Calibri"/>
              </a:rPr>
              <a:t>More coordination with Tools and Scientific Landscape chapters.</a:t>
            </a:r>
          </a:p>
          <a:p>
            <a:pPr lvl="1">
              <a:spcBef>
                <a:spcPts val="900"/>
              </a:spcBef>
            </a:pPr>
            <a:endParaRPr lang="en-US" sz="1800" b="1" dirty="0">
              <a:latin typeface="Calibri"/>
              <a:cs typeface="Calibri"/>
            </a:endParaRPr>
          </a:p>
        </p:txBody>
      </p:sp>
      <p:sp>
        <p:nvSpPr>
          <p:cNvPr id="3" name="Title 2"/>
          <p:cNvSpPr>
            <a:spLocks noGrp="1"/>
          </p:cNvSpPr>
          <p:nvPr>
            <p:ph type="title"/>
          </p:nvPr>
        </p:nvSpPr>
        <p:spPr>
          <a:xfrm>
            <a:off x="457200" y="208518"/>
            <a:ext cx="8686800" cy="647102"/>
          </a:xfrm>
        </p:spPr>
        <p:txBody>
          <a:bodyPr/>
          <a:lstStyle/>
          <a:p>
            <a:r>
              <a:rPr lang="en-US" sz="3200" u="sng" dirty="0">
                <a:solidFill>
                  <a:srgbClr val="7030A0"/>
                </a:solidFill>
              </a:rPr>
              <a:t>Chapter 7: Supernova/Low-Energy Neutrinos</a:t>
            </a:r>
            <a:endParaRPr lang="en-US" sz="3200" dirty="0">
              <a:solidFill>
                <a:srgbClr val="7030A0"/>
              </a:solidFill>
            </a:endParaRPr>
          </a:p>
        </p:txBody>
      </p:sp>
    </p:spTree>
    <p:extLst>
      <p:ext uri="{BB962C8B-B14F-4D97-AF65-F5344CB8AC3E}">
        <p14:creationId xmlns:p14="http://schemas.microsoft.com/office/powerpoint/2010/main" val="3958588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defRPr/>
            </a:pPr>
            <a:r>
              <a:rPr lang="en-US">
                <a:latin typeface="Helvetica"/>
                <a:cs typeface="Helvetica"/>
              </a:rPr>
              <a:t>9 Dec 2018</a:t>
            </a:r>
            <a:endParaRPr lang="en-US" dirty="0">
              <a:latin typeface="Helvetica"/>
              <a:cs typeface="Helvetica"/>
            </a:endParaRPr>
          </a:p>
        </p:txBody>
      </p:sp>
      <p:sp>
        <p:nvSpPr>
          <p:cNvPr id="5" name="Footer Placeholder 4"/>
          <p:cNvSpPr>
            <a:spLocks noGrp="1"/>
          </p:cNvSpPr>
          <p:nvPr>
            <p:ph type="ftr" sz="quarter" idx="3"/>
          </p:nvPr>
        </p:nvSpPr>
        <p:spPr>
          <a:xfrm>
            <a:off x="2397345" y="6549549"/>
            <a:ext cx="4349311" cy="158697"/>
          </a:xfrm>
        </p:spPr>
        <p:txBody>
          <a:bodyPr/>
          <a:lstStyle/>
          <a:p>
            <a:pPr>
              <a:defRPr/>
            </a:pPr>
            <a:r>
              <a:rPr lang="en-US"/>
              <a:t>DUNE TDR Physics Volume - JU &amp; ADR</a:t>
            </a:r>
            <a:endParaRPr lang="en-US" dirty="0"/>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11</a:t>
            </a:fld>
            <a:endParaRPr lang="en-US" dirty="0"/>
          </a:p>
        </p:txBody>
      </p:sp>
      <p:sp>
        <p:nvSpPr>
          <p:cNvPr id="3" name="Title 2"/>
          <p:cNvSpPr>
            <a:spLocks noGrp="1"/>
          </p:cNvSpPr>
          <p:nvPr>
            <p:ph type="title"/>
          </p:nvPr>
        </p:nvSpPr>
        <p:spPr>
          <a:xfrm>
            <a:off x="457200" y="208518"/>
            <a:ext cx="8686800" cy="647102"/>
          </a:xfrm>
        </p:spPr>
        <p:txBody>
          <a:bodyPr/>
          <a:lstStyle/>
          <a:p>
            <a:r>
              <a:rPr lang="en-US" sz="3200" u="sng" dirty="0">
                <a:solidFill>
                  <a:srgbClr val="7030A0"/>
                </a:solidFill>
              </a:rPr>
              <a:t>Chapter 7: Supernova/Low-Energy Neutrinos</a:t>
            </a:r>
            <a:endParaRPr lang="en-US" sz="3200" dirty="0">
              <a:solidFill>
                <a:srgbClr val="7030A0"/>
              </a:solidFill>
            </a:endParaRPr>
          </a:p>
        </p:txBody>
      </p:sp>
      <p:pic>
        <p:nvPicPr>
          <p:cNvPr id="7" name="Picture 6">
            <a:extLst>
              <a:ext uri="{FF2B5EF4-FFF2-40B4-BE49-F238E27FC236}">
                <a16:creationId xmlns:a16="http://schemas.microsoft.com/office/drawing/2014/main" id="{05AE24A7-5E43-9948-9D2D-56E285D20DD6}"/>
              </a:ext>
            </a:extLst>
          </p:cNvPr>
          <p:cNvPicPr>
            <a:picLocks noChangeAspect="1"/>
          </p:cNvPicPr>
          <p:nvPr/>
        </p:nvPicPr>
        <p:blipFill>
          <a:blip r:embed="rId3"/>
          <a:stretch>
            <a:fillRect/>
          </a:stretch>
        </p:blipFill>
        <p:spPr>
          <a:xfrm>
            <a:off x="0" y="805109"/>
            <a:ext cx="4328160" cy="5526868"/>
          </a:xfrm>
          <a:prstGeom prst="rect">
            <a:avLst/>
          </a:prstGeom>
        </p:spPr>
      </p:pic>
      <p:sp>
        <p:nvSpPr>
          <p:cNvPr id="12" name="TextBox 11">
            <a:extLst>
              <a:ext uri="{FF2B5EF4-FFF2-40B4-BE49-F238E27FC236}">
                <a16:creationId xmlns:a16="http://schemas.microsoft.com/office/drawing/2014/main" id="{6407017F-794F-B240-AB74-EFDED59E0053}"/>
              </a:ext>
            </a:extLst>
          </p:cNvPr>
          <p:cNvSpPr txBox="1"/>
          <p:nvPr/>
        </p:nvSpPr>
        <p:spPr>
          <a:xfrm>
            <a:off x="4418142" y="5188228"/>
            <a:ext cx="4713983" cy="1077218"/>
          </a:xfrm>
          <a:prstGeom prst="rect">
            <a:avLst/>
          </a:prstGeom>
          <a:noFill/>
        </p:spPr>
        <p:txBody>
          <a:bodyPr wrap="square" rtlCol="0">
            <a:spAutoFit/>
          </a:bodyPr>
          <a:lstStyle/>
          <a:p>
            <a:r>
              <a:rPr lang="en-US" sz="1600" b="0" dirty="0">
                <a:solidFill>
                  <a:schemeClr val="tx1"/>
                </a:solidFill>
              </a:rPr>
              <a:t>Realistic reconstruction of SN direction using 260 fully simulated elastic scattering events (expected sample </a:t>
            </a:r>
            <a:r>
              <a:rPr lang="en-US" sz="1600" dirty="0"/>
              <a:t>for SN at 10 </a:t>
            </a:r>
            <a:r>
              <a:rPr lang="en-US" sz="1600" dirty="0" err="1"/>
              <a:t>kpc</a:t>
            </a:r>
            <a:r>
              <a:rPr lang="en-US" sz="1600" dirty="0"/>
              <a:t>), after resolving electron direction ambiguity by majority rule…</a:t>
            </a:r>
            <a:endParaRPr lang="en-US" sz="1600" b="0" dirty="0">
              <a:solidFill>
                <a:schemeClr val="tx1"/>
              </a:solidFill>
            </a:endParaRPr>
          </a:p>
        </p:txBody>
      </p:sp>
      <p:pic>
        <p:nvPicPr>
          <p:cNvPr id="13" name="Picture 12">
            <a:extLst>
              <a:ext uri="{FF2B5EF4-FFF2-40B4-BE49-F238E27FC236}">
                <a16:creationId xmlns:a16="http://schemas.microsoft.com/office/drawing/2014/main" id="{7CD6D73A-25AB-2944-BA43-B4CD4F1DD201}"/>
              </a:ext>
            </a:extLst>
          </p:cNvPr>
          <p:cNvPicPr>
            <a:picLocks noChangeAspect="1"/>
          </p:cNvPicPr>
          <p:nvPr/>
        </p:nvPicPr>
        <p:blipFill>
          <a:blip r:embed="rId4"/>
          <a:stretch>
            <a:fillRect/>
          </a:stretch>
        </p:blipFill>
        <p:spPr>
          <a:xfrm>
            <a:off x="4418142" y="744149"/>
            <a:ext cx="4635876" cy="4388761"/>
          </a:xfrm>
          <a:prstGeom prst="rect">
            <a:avLst/>
          </a:prstGeom>
        </p:spPr>
      </p:pic>
    </p:spTree>
    <p:extLst>
      <p:ext uri="{BB962C8B-B14F-4D97-AF65-F5344CB8AC3E}">
        <p14:creationId xmlns:p14="http://schemas.microsoft.com/office/powerpoint/2010/main" val="1840985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defRPr/>
            </a:pPr>
            <a:r>
              <a:rPr lang="en-US">
                <a:latin typeface="Helvetica"/>
                <a:cs typeface="Helvetica"/>
              </a:rPr>
              <a:t>9 Dec 2018</a:t>
            </a:r>
            <a:endParaRPr lang="en-US" dirty="0">
              <a:latin typeface="Helvetica"/>
              <a:cs typeface="Helvetica"/>
            </a:endParaRPr>
          </a:p>
        </p:txBody>
      </p:sp>
      <p:sp>
        <p:nvSpPr>
          <p:cNvPr id="5" name="Footer Placeholder 4"/>
          <p:cNvSpPr>
            <a:spLocks noGrp="1"/>
          </p:cNvSpPr>
          <p:nvPr>
            <p:ph type="ftr" sz="quarter" idx="3"/>
          </p:nvPr>
        </p:nvSpPr>
        <p:spPr>
          <a:xfrm>
            <a:off x="2397345" y="6549549"/>
            <a:ext cx="4349311" cy="158697"/>
          </a:xfrm>
        </p:spPr>
        <p:txBody>
          <a:bodyPr/>
          <a:lstStyle/>
          <a:p>
            <a:pPr>
              <a:defRPr/>
            </a:pPr>
            <a:r>
              <a:rPr lang="en-US"/>
              <a:t>DUNE TDR Physics Volume - JU &amp; ADR</a:t>
            </a:r>
            <a:endParaRPr lang="en-US" dirty="0"/>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12</a:t>
            </a:fld>
            <a:endParaRPr lang="en-US" dirty="0"/>
          </a:p>
        </p:txBody>
      </p:sp>
      <p:sp>
        <p:nvSpPr>
          <p:cNvPr id="3" name="Title 2"/>
          <p:cNvSpPr>
            <a:spLocks noGrp="1"/>
          </p:cNvSpPr>
          <p:nvPr>
            <p:ph type="title"/>
          </p:nvPr>
        </p:nvSpPr>
        <p:spPr>
          <a:xfrm>
            <a:off x="457200" y="208518"/>
            <a:ext cx="8686800" cy="647102"/>
          </a:xfrm>
        </p:spPr>
        <p:txBody>
          <a:bodyPr/>
          <a:lstStyle/>
          <a:p>
            <a:r>
              <a:rPr lang="en-US" sz="3200" u="sng" dirty="0">
                <a:solidFill>
                  <a:srgbClr val="7030A0"/>
                </a:solidFill>
              </a:rPr>
              <a:t>Chapter 7: Supernova/Low-Energy Neutrinos</a:t>
            </a:r>
            <a:endParaRPr lang="en-US" sz="3200" dirty="0">
              <a:solidFill>
                <a:srgbClr val="7030A0"/>
              </a:solidFill>
            </a:endParaRPr>
          </a:p>
        </p:txBody>
      </p:sp>
      <p:pic>
        <p:nvPicPr>
          <p:cNvPr id="10" name="Picture 9">
            <a:extLst>
              <a:ext uri="{FF2B5EF4-FFF2-40B4-BE49-F238E27FC236}">
                <a16:creationId xmlns:a16="http://schemas.microsoft.com/office/drawing/2014/main" id="{B31E0FEC-A3B8-D640-BC92-07B5EE9FE0A0}"/>
              </a:ext>
            </a:extLst>
          </p:cNvPr>
          <p:cNvPicPr>
            <a:picLocks noChangeAspect="1"/>
          </p:cNvPicPr>
          <p:nvPr/>
        </p:nvPicPr>
        <p:blipFill>
          <a:blip r:embed="rId3"/>
          <a:stretch>
            <a:fillRect/>
          </a:stretch>
        </p:blipFill>
        <p:spPr>
          <a:xfrm>
            <a:off x="3680728" y="2748675"/>
            <a:ext cx="5450450" cy="3566839"/>
          </a:xfrm>
          <a:prstGeom prst="rect">
            <a:avLst/>
          </a:prstGeom>
        </p:spPr>
      </p:pic>
      <p:pic>
        <p:nvPicPr>
          <p:cNvPr id="11" name="Picture 10">
            <a:extLst>
              <a:ext uri="{FF2B5EF4-FFF2-40B4-BE49-F238E27FC236}">
                <a16:creationId xmlns:a16="http://schemas.microsoft.com/office/drawing/2014/main" id="{4B91177D-A14F-6A48-8538-2B0E401CC35A}"/>
              </a:ext>
            </a:extLst>
          </p:cNvPr>
          <p:cNvPicPr>
            <a:picLocks noChangeAspect="1"/>
          </p:cNvPicPr>
          <p:nvPr/>
        </p:nvPicPr>
        <p:blipFill>
          <a:blip r:embed="rId4"/>
          <a:stretch>
            <a:fillRect/>
          </a:stretch>
        </p:blipFill>
        <p:spPr>
          <a:xfrm>
            <a:off x="-1928" y="936998"/>
            <a:ext cx="3600711" cy="1811678"/>
          </a:xfrm>
          <a:prstGeom prst="rect">
            <a:avLst/>
          </a:prstGeom>
        </p:spPr>
      </p:pic>
      <p:sp>
        <p:nvSpPr>
          <p:cNvPr id="12" name="TextBox 11">
            <a:extLst>
              <a:ext uri="{FF2B5EF4-FFF2-40B4-BE49-F238E27FC236}">
                <a16:creationId xmlns:a16="http://schemas.microsoft.com/office/drawing/2014/main" id="{6407017F-794F-B240-AB74-EFDED59E0053}"/>
              </a:ext>
            </a:extLst>
          </p:cNvPr>
          <p:cNvSpPr txBox="1"/>
          <p:nvPr/>
        </p:nvSpPr>
        <p:spPr>
          <a:xfrm>
            <a:off x="4375575" y="1577231"/>
            <a:ext cx="4346369" cy="923330"/>
          </a:xfrm>
          <a:prstGeom prst="rect">
            <a:avLst/>
          </a:prstGeom>
          <a:noFill/>
        </p:spPr>
        <p:txBody>
          <a:bodyPr wrap="square" rtlCol="0">
            <a:spAutoFit/>
          </a:bodyPr>
          <a:lstStyle/>
          <a:p>
            <a:r>
              <a:rPr lang="en-US" b="0" dirty="0">
                <a:solidFill>
                  <a:schemeClr val="tx1"/>
                </a:solidFill>
              </a:rPr>
              <a:t>Results from fits of the observed spectrum to “pinched-thermal” form ready for inclusion, but not in TDR draft yet…</a:t>
            </a:r>
          </a:p>
        </p:txBody>
      </p:sp>
      <p:pic>
        <p:nvPicPr>
          <p:cNvPr id="9" name="Picture 8">
            <a:extLst>
              <a:ext uri="{FF2B5EF4-FFF2-40B4-BE49-F238E27FC236}">
                <a16:creationId xmlns:a16="http://schemas.microsoft.com/office/drawing/2014/main" id="{A8D1D5E2-C278-4044-9179-56489D9385AF}"/>
              </a:ext>
            </a:extLst>
          </p:cNvPr>
          <p:cNvPicPr>
            <a:picLocks noChangeAspect="1"/>
          </p:cNvPicPr>
          <p:nvPr/>
        </p:nvPicPr>
        <p:blipFill>
          <a:blip r:embed="rId5"/>
          <a:stretch>
            <a:fillRect/>
          </a:stretch>
        </p:blipFill>
        <p:spPr>
          <a:xfrm rot="5400000">
            <a:off x="279400" y="2501761"/>
            <a:ext cx="3035300" cy="3594100"/>
          </a:xfrm>
          <a:prstGeom prst="rect">
            <a:avLst/>
          </a:prstGeom>
        </p:spPr>
      </p:pic>
      <p:sp>
        <p:nvSpPr>
          <p:cNvPr id="14" name="TextBox 13">
            <a:extLst>
              <a:ext uri="{FF2B5EF4-FFF2-40B4-BE49-F238E27FC236}">
                <a16:creationId xmlns:a16="http://schemas.microsoft.com/office/drawing/2014/main" id="{B623F619-76E7-444D-8066-FA6123C73C39}"/>
              </a:ext>
            </a:extLst>
          </p:cNvPr>
          <p:cNvSpPr txBox="1"/>
          <p:nvPr/>
        </p:nvSpPr>
        <p:spPr>
          <a:xfrm>
            <a:off x="97379" y="5791756"/>
            <a:ext cx="3496722" cy="584775"/>
          </a:xfrm>
          <a:prstGeom prst="rect">
            <a:avLst/>
          </a:prstGeom>
          <a:noFill/>
        </p:spPr>
        <p:txBody>
          <a:bodyPr wrap="square" rtlCol="0">
            <a:spAutoFit/>
          </a:bodyPr>
          <a:lstStyle/>
          <a:p>
            <a:r>
              <a:rPr lang="en-US" sz="1600" dirty="0"/>
              <a:t>Thermal parameters vs time from “</a:t>
            </a:r>
            <a:r>
              <a:rPr lang="en-US" sz="1600" dirty="0" err="1"/>
              <a:t>Garching</a:t>
            </a:r>
            <a:r>
              <a:rPr lang="en-US" sz="1600" dirty="0"/>
              <a:t> Model” </a:t>
            </a:r>
            <a:endParaRPr lang="en-US" sz="1600" b="0" dirty="0">
              <a:solidFill>
                <a:schemeClr val="tx1"/>
              </a:solidFill>
            </a:endParaRPr>
          </a:p>
        </p:txBody>
      </p:sp>
    </p:spTree>
    <p:extLst>
      <p:ext uri="{BB962C8B-B14F-4D97-AF65-F5344CB8AC3E}">
        <p14:creationId xmlns:p14="http://schemas.microsoft.com/office/powerpoint/2010/main" val="3180800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defRPr/>
            </a:pPr>
            <a:r>
              <a:rPr lang="en-US">
                <a:latin typeface="Helvetica"/>
                <a:cs typeface="Helvetica"/>
              </a:rPr>
              <a:t>9 Dec 2018</a:t>
            </a:r>
            <a:endParaRPr lang="en-US" dirty="0">
              <a:latin typeface="Helvetica"/>
              <a:cs typeface="Helvetica"/>
            </a:endParaRPr>
          </a:p>
        </p:txBody>
      </p:sp>
      <p:sp>
        <p:nvSpPr>
          <p:cNvPr id="5" name="Footer Placeholder 4"/>
          <p:cNvSpPr>
            <a:spLocks noGrp="1"/>
          </p:cNvSpPr>
          <p:nvPr>
            <p:ph type="ftr" sz="quarter" idx="3"/>
          </p:nvPr>
        </p:nvSpPr>
        <p:spPr>
          <a:xfrm>
            <a:off x="2397345" y="6549549"/>
            <a:ext cx="4349311" cy="158697"/>
          </a:xfrm>
        </p:spPr>
        <p:txBody>
          <a:bodyPr/>
          <a:lstStyle/>
          <a:p>
            <a:pPr>
              <a:defRPr/>
            </a:pPr>
            <a:r>
              <a:rPr lang="en-US"/>
              <a:t>DUNE TDR Physics Volume - JU &amp; ADR</a:t>
            </a:r>
            <a:endParaRPr lang="en-US" dirty="0"/>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13</a:t>
            </a:fld>
            <a:endParaRPr lang="en-US" dirty="0"/>
          </a:p>
        </p:txBody>
      </p:sp>
      <p:sp>
        <p:nvSpPr>
          <p:cNvPr id="3" name="Title 2"/>
          <p:cNvSpPr>
            <a:spLocks noGrp="1"/>
          </p:cNvSpPr>
          <p:nvPr>
            <p:ph type="title"/>
          </p:nvPr>
        </p:nvSpPr>
        <p:spPr>
          <a:xfrm>
            <a:off x="457200" y="208518"/>
            <a:ext cx="8686800" cy="647102"/>
          </a:xfrm>
        </p:spPr>
        <p:txBody>
          <a:bodyPr/>
          <a:lstStyle/>
          <a:p>
            <a:r>
              <a:rPr lang="en-US" sz="3200" u="sng" dirty="0">
                <a:solidFill>
                  <a:schemeClr val="accent3">
                    <a:lumMod val="50000"/>
                  </a:schemeClr>
                </a:solidFill>
              </a:rPr>
              <a:t>Chapter 9: Beyond Standard Model Physics</a:t>
            </a:r>
            <a:endParaRPr lang="en-US" sz="3200" dirty="0">
              <a:solidFill>
                <a:schemeClr val="accent3">
                  <a:lumMod val="50000"/>
                </a:schemeClr>
              </a:solidFill>
            </a:endParaRPr>
          </a:p>
        </p:txBody>
      </p:sp>
      <p:pic>
        <p:nvPicPr>
          <p:cNvPr id="2" name="Picture 1">
            <a:extLst>
              <a:ext uri="{FF2B5EF4-FFF2-40B4-BE49-F238E27FC236}">
                <a16:creationId xmlns:a16="http://schemas.microsoft.com/office/drawing/2014/main" id="{069D7371-30C5-F746-97BE-1884EB85C1EF}"/>
              </a:ext>
            </a:extLst>
          </p:cNvPr>
          <p:cNvPicPr>
            <a:picLocks noChangeAspect="1"/>
          </p:cNvPicPr>
          <p:nvPr/>
        </p:nvPicPr>
        <p:blipFill>
          <a:blip r:embed="rId3"/>
          <a:stretch>
            <a:fillRect/>
          </a:stretch>
        </p:blipFill>
        <p:spPr>
          <a:xfrm>
            <a:off x="2302981" y="773690"/>
            <a:ext cx="5199173" cy="6084309"/>
          </a:xfrm>
          <a:prstGeom prst="rect">
            <a:avLst/>
          </a:prstGeom>
        </p:spPr>
      </p:pic>
    </p:spTree>
    <p:extLst>
      <p:ext uri="{BB962C8B-B14F-4D97-AF65-F5344CB8AC3E}">
        <p14:creationId xmlns:p14="http://schemas.microsoft.com/office/powerpoint/2010/main" val="1766847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defRPr/>
            </a:pPr>
            <a:r>
              <a:rPr lang="en-US">
                <a:latin typeface="Helvetica"/>
                <a:cs typeface="Helvetica"/>
              </a:rPr>
              <a:t>9 Dec 2018</a:t>
            </a:r>
            <a:endParaRPr lang="en-US" dirty="0">
              <a:latin typeface="Helvetica"/>
              <a:cs typeface="Helvetica"/>
            </a:endParaRPr>
          </a:p>
        </p:txBody>
      </p:sp>
      <p:sp>
        <p:nvSpPr>
          <p:cNvPr id="5" name="Footer Placeholder 4"/>
          <p:cNvSpPr>
            <a:spLocks noGrp="1"/>
          </p:cNvSpPr>
          <p:nvPr>
            <p:ph type="ftr" sz="quarter" idx="3"/>
          </p:nvPr>
        </p:nvSpPr>
        <p:spPr>
          <a:xfrm>
            <a:off x="2397345" y="6549549"/>
            <a:ext cx="4349311" cy="158697"/>
          </a:xfrm>
        </p:spPr>
        <p:txBody>
          <a:bodyPr/>
          <a:lstStyle/>
          <a:p>
            <a:pPr>
              <a:defRPr/>
            </a:pPr>
            <a:r>
              <a:rPr lang="en-US"/>
              <a:t>DUNE TDR Physics Volume - JU &amp; ADR</a:t>
            </a:r>
            <a:endParaRPr lang="en-US" dirty="0"/>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14</a:t>
            </a:fld>
            <a:endParaRPr lang="en-US" dirty="0"/>
          </a:p>
        </p:txBody>
      </p:sp>
      <p:sp>
        <p:nvSpPr>
          <p:cNvPr id="3" name="Title 2"/>
          <p:cNvSpPr>
            <a:spLocks noGrp="1"/>
          </p:cNvSpPr>
          <p:nvPr>
            <p:ph type="title"/>
          </p:nvPr>
        </p:nvSpPr>
        <p:spPr>
          <a:xfrm>
            <a:off x="457200" y="208518"/>
            <a:ext cx="8686800" cy="647102"/>
          </a:xfrm>
        </p:spPr>
        <p:txBody>
          <a:bodyPr/>
          <a:lstStyle/>
          <a:p>
            <a:r>
              <a:rPr lang="en-US" sz="3200" u="sng" dirty="0">
                <a:solidFill>
                  <a:schemeClr val="accent3">
                    <a:lumMod val="50000"/>
                  </a:schemeClr>
                </a:solidFill>
              </a:rPr>
              <a:t>Chapter 9: Beyond Standard Model Physics</a:t>
            </a:r>
            <a:endParaRPr lang="en-US" sz="3200" dirty="0">
              <a:solidFill>
                <a:schemeClr val="accent3">
                  <a:lumMod val="50000"/>
                </a:schemeClr>
              </a:solidFill>
            </a:endParaRPr>
          </a:p>
        </p:txBody>
      </p:sp>
      <p:sp>
        <p:nvSpPr>
          <p:cNvPr id="7" name="Content Placeholder 6">
            <a:extLst>
              <a:ext uri="{FF2B5EF4-FFF2-40B4-BE49-F238E27FC236}">
                <a16:creationId xmlns:a16="http://schemas.microsoft.com/office/drawing/2014/main" id="{A86C8A78-ACF3-6F48-9E06-A9AAA5D324DB}"/>
              </a:ext>
            </a:extLst>
          </p:cNvPr>
          <p:cNvSpPr>
            <a:spLocks noGrp="1"/>
          </p:cNvSpPr>
          <p:nvPr>
            <p:ph idx="11"/>
          </p:nvPr>
        </p:nvSpPr>
        <p:spPr>
          <a:xfrm>
            <a:off x="454029" y="741680"/>
            <a:ext cx="7938131" cy="5589546"/>
          </a:xfrm>
        </p:spPr>
        <p:txBody>
          <a:bodyPr/>
          <a:lstStyle/>
          <a:p>
            <a:pPr>
              <a:spcBef>
                <a:spcPts val="300"/>
              </a:spcBef>
            </a:pPr>
            <a:r>
              <a:rPr lang="en-US" sz="2000" b="1" dirty="0">
                <a:latin typeface="Calibri"/>
                <a:cs typeface="Calibri"/>
              </a:rPr>
              <a:t>Current Status:</a:t>
            </a:r>
            <a:endParaRPr lang="en-US" sz="1600" dirty="0">
              <a:latin typeface="Calibri"/>
              <a:cs typeface="Calibri"/>
            </a:endParaRPr>
          </a:p>
          <a:p>
            <a:pPr lvl="1">
              <a:spcBef>
                <a:spcPts val="900"/>
              </a:spcBef>
            </a:pPr>
            <a:r>
              <a:rPr lang="en-US" sz="1800" dirty="0">
                <a:solidFill>
                  <a:srgbClr val="BC5F2B"/>
                </a:solidFill>
                <a:latin typeface="Calibri"/>
                <a:cs typeface="Calibri"/>
              </a:rPr>
              <a:t>Analyses are based mainly on parametrized detector response simulation, utilizing </a:t>
            </a:r>
            <a:r>
              <a:rPr lang="en-US" sz="1800" dirty="0" err="1">
                <a:solidFill>
                  <a:srgbClr val="BC5F2B"/>
                </a:solidFill>
                <a:latin typeface="Calibri"/>
                <a:cs typeface="Calibri"/>
              </a:rPr>
              <a:t>GLoBES</a:t>
            </a:r>
            <a:r>
              <a:rPr lang="en-US" sz="1800" dirty="0">
                <a:solidFill>
                  <a:srgbClr val="BC5F2B"/>
                </a:solidFill>
                <a:latin typeface="Calibri"/>
                <a:cs typeface="Calibri"/>
              </a:rPr>
              <a:t> framework.  </a:t>
            </a:r>
          </a:p>
          <a:p>
            <a:pPr lvl="1">
              <a:spcBef>
                <a:spcPts val="900"/>
              </a:spcBef>
            </a:pPr>
            <a:r>
              <a:rPr lang="en-US" sz="1800" dirty="0">
                <a:solidFill>
                  <a:srgbClr val="BC5F2B"/>
                </a:solidFill>
                <a:latin typeface="Calibri"/>
                <a:cs typeface="Calibri"/>
              </a:rPr>
              <a:t>Many Key Physics Results in hand: </a:t>
            </a:r>
          </a:p>
          <a:p>
            <a:pPr lvl="2">
              <a:spcBef>
                <a:spcPts val="900"/>
              </a:spcBef>
            </a:pPr>
            <a:r>
              <a:rPr lang="en-US" sz="1600" dirty="0">
                <a:solidFill>
                  <a:srgbClr val="BC5F2B"/>
                </a:solidFill>
                <a:latin typeface="Calibri"/>
                <a:cs typeface="Calibri"/>
              </a:rPr>
              <a:t>distortions of oscillation patterns in Far Detector due to BSM phenomena including NSI’s, non-</a:t>
            </a:r>
            <a:r>
              <a:rPr lang="en-US" sz="1600" dirty="0" err="1">
                <a:solidFill>
                  <a:srgbClr val="BC5F2B"/>
                </a:solidFill>
                <a:latin typeface="Calibri"/>
                <a:cs typeface="Calibri"/>
              </a:rPr>
              <a:t>unitarity</a:t>
            </a:r>
            <a:r>
              <a:rPr lang="en-US" sz="1600" dirty="0">
                <a:solidFill>
                  <a:srgbClr val="BC5F2B"/>
                </a:solidFill>
                <a:latin typeface="Calibri"/>
                <a:cs typeface="Calibri"/>
              </a:rPr>
              <a:t>, CPT symmetry violation; </a:t>
            </a:r>
          </a:p>
          <a:p>
            <a:pPr lvl="2">
              <a:spcBef>
                <a:spcPts val="900"/>
              </a:spcBef>
            </a:pPr>
            <a:r>
              <a:rPr lang="en-US" sz="1600" dirty="0">
                <a:solidFill>
                  <a:srgbClr val="BC5F2B"/>
                </a:solidFill>
                <a:latin typeface="Calibri"/>
                <a:cs typeface="Calibri"/>
              </a:rPr>
              <a:t>boosted Dark Matter signatures from cosmic sources; </a:t>
            </a:r>
          </a:p>
          <a:p>
            <a:pPr lvl="2">
              <a:spcBef>
                <a:spcPts val="900"/>
              </a:spcBef>
            </a:pPr>
            <a:r>
              <a:rPr lang="en-US" sz="1600" dirty="0">
                <a:solidFill>
                  <a:srgbClr val="BC5F2B"/>
                </a:solidFill>
                <a:latin typeface="Calibri"/>
                <a:cs typeface="Calibri"/>
              </a:rPr>
              <a:t>studies of neutrino ”tridents” in the Near Detector. </a:t>
            </a:r>
          </a:p>
          <a:p>
            <a:pPr lvl="1">
              <a:spcBef>
                <a:spcPts val="900"/>
              </a:spcBef>
            </a:pPr>
            <a:r>
              <a:rPr lang="en-US" sz="1800" dirty="0">
                <a:solidFill>
                  <a:srgbClr val="BC5F2B"/>
                </a:solidFill>
                <a:latin typeface="Calibri"/>
                <a:cs typeface="Calibri"/>
              </a:rPr>
              <a:t>Other analyses nearly complete but dealing with issues pertaining to Near Detector configuration and its use in constraining systematic errors</a:t>
            </a:r>
          </a:p>
          <a:p>
            <a:pPr lvl="2">
              <a:spcBef>
                <a:spcPts val="900"/>
              </a:spcBef>
            </a:pPr>
            <a:r>
              <a:rPr lang="en-US" sz="1600" dirty="0">
                <a:solidFill>
                  <a:srgbClr val="BC5F2B"/>
                </a:solidFill>
                <a:latin typeface="Calibri"/>
                <a:cs typeface="Calibri"/>
              </a:rPr>
              <a:t>e.g., beam-induced light DM particle searches, sensitivity to sterile neutrinos  </a:t>
            </a:r>
          </a:p>
          <a:p>
            <a:pPr lvl="1">
              <a:spcBef>
                <a:spcPts val="900"/>
              </a:spcBef>
            </a:pPr>
            <a:r>
              <a:rPr lang="en-US" dirty="0">
                <a:solidFill>
                  <a:srgbClr val="BC5F2B"/>
                </a:solidFill>
                <a:latin typeface="Calibri"/>
                <a:cs typeface="Calibri"/>
              </a:rPr>
              <a:t>Text for chapter is essentially complete</a:t>
            </a:r>
          </a:p>
          <a:p>
            <a:pPr lvl="4">
              <a:spcBef>
                <a:spcPts val="900"/>
              </a:spcBef>
            </a:pPr>
            <a:endParaRPr lang="en-US" b="1" dirty="0">
              <a:latin typeface="Calibri"/>
              <a:cs typeface="Calibri"/>
            </a:endParaRPr>
          </a:p>
          <a:p>
            <a:pPr>
              <a:spcBef>
                <a:spcPts val="300"/>
              </a:spcBef>
            </a:pPr>
            <a:r>
              <a:rPr lang="en-US" sz="2000" b="1" dirty="0">
                <a:latin typeface="Calibri"/>
                <a:cs typeface="Calibri"/>
              </a:rPr>
              <a:t>What needs to be done for 2</a:t>
            </a:r>
            <a:r>
              <a:rPr lang="en-US" sz="2000" b="1" baseline="30000" dirty="0">
                <a:latin typeface="Calibri"/>
                <a:cs typeface="Calibri"/>
              </a:rPr>
              <a:t>nd</a:t>
            </a:r>
            <a:r>
              <a:rPr lang="en-US" sz="2000" b="1" dirty="0">
                <a:latin typeface="Calibri"/>
                <a:cs typeface="Calibri"/>
              </a:rPr>
              <a:t> draft</a:t>
            </a:r>
            <a:endParaRPr lang="en-US" sz="1800" dirty="0">
              <a:latin typeface="Calibri"/>
              <a:cs typeface="Calibri"/>
            </a:endParaRPr>
          </a:p>
          <a:p>
            <a:pPr lvl="1">
              <a:spcBef>
                <a:spcPts val="900"/>
              </a:spcBef>
            </a:pPr>
            <a:r>
              <a:rPr lang="en-US" sz="1800" b="1" dirty="0">
                <a:solidFill>
                  <a:srgbClr val="BC5F2B"/>
                </a:solidFill>
                <a:latin typeface="Calibri"/>
                <a:cs typeface="Calibri"/>
              </a:rPr>
              <a:t>Need final numbers/plots for several analyses</a:t>
            </a:r>
          </a:p>
          <a:p>
            <a:pPr lvl="1">
              <a:spcBef>
                <a:spcPts val="900"/>
              </a:spcBef>
            </a:pPr>
            <a:r>
              <a:rPr lang="en-US" sz="1800" b="1" dirty="0">
                <a:solidFill>
                  <a:srgbClr val="BC5F2B"/>
                </a:solidFill>
                <a:latin typeface="Calibri"/>
                <a:cs typeface="Calibri"/>
              </a:rPr>
              <a:t>More coordination with Tools and other physics chapters.</a:t>
            </a:r>
          </a:p>
          <a:p>
            <a:pPr lvl="1">
              <a:spcBef>
                <a:spcPts val="900"/>
              </a:spcBef>
            </a:pPr>
            <a:endParaRPr lang="en-US" sz="1800" b="1" dirty="0">
              <a:latin typeface="Calibri"/>
              <a:cs typeface="Calibri"/>
            </a:endParaRPr>
          </a:p>
        </p:txBody>
      </p:sp>
    </p:spTree>
    <p:extLst>
      <p:ext uri="{BB962C8B-B14F-4D97-AF65-F5344CB8AC3E}">
        <p14:creationId xmlns:p14="http://schemas.microsoft.com/office/powerpoint/2010/main" val="4050086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defRPr/>
            </a:pPr>
            <a:r>
              <a:rPr lang="en-US">
                <a:latin typeface="Helvetica"/>
                <a:cs typeface="Helvetica"/>
              </a:rPr>
              <a:t>9 Dec 2018</a:t>
            </a:r>
            <a:endParaRPr lang="en-US" dirty="0">
              <a:latin typeface="Helvetica"/>
              <a:cs typeface="Helvetica"/>
            </a:endParaRPr>
          </a:p>
        </p:txBody>
      </p:sp>
      <p:sp>
        <p:nvSpPr>
          <p:cNvPr id="5" name="Footer Placeholder 4"/>
          <p:cNvSpPr>
            <a:spLocks noGrp="1"/>
          </p:cNvSpPr>
          <p:nvPr>
            <p:ph type="ftr" sz="quarter" idx="3"/>
          </p:nvPr>
        </p:nvSpPr>
        <p:spPr>
          <a:xfrm>
            <a:off x="2397345" y="6549549"/>
            <a:ext cx="4349311" cy="158697"/>
          </a:xfrm>
        </p:spPr>
        <p:txBody>
          <a:bodyPr/>
          <a:lstStyle/>
          <a:p>
            <a:pPr>
              <a:defRPr/>
            </a:pPr>
            <a:r>
              <a:rPr lang="en-US"/>
              <a:t>DUNE TDR Physics Volume - JU &amp; ADR</a:t>
            </a:r>
            <a:endParaRPr lang="en-US" dirty="0"/>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15</a:t>
            </a:fld>
            <a:endParaRPr lang="en-US" dirty="0"/>
          </a:p>
        </p:txBody>
      </p:sp>
      <p:sp>
        <p:nvSpPr>
          <p:cNvPr id="3" name="Title 2"/>
          <p:cNvSpPr>
            <a:spLocks noGrp="1"/>
          </p:cNvSpPr>
          <p:nvPr>
            <p:ph type="title"/>
          </p:nvPr>
        </p:nvSpPr>
        <p:spPr>
          <a:xfrm>
            <a:off x="457200" y="208518"/>
            <a:ext cx="8686800" cy="647102"/>
          </a:xfrm>
        </p:spPr>
        <p:txBody>
          <a:bodyPr/>
          <a:lstStyle/>
          <a:p>
            <a:r>
              <a:rPr lang="en-US" sz="3200" u="sng" dirty="0">
                <a:solidFill>
                  <a:schemeClr val="accent3">
                    <a:lumMod val="50000"/>
                  </a:schemeClr>
                </a:solidFill>
              </a:rPr>
              <a:t>Chapter 9: Beyond Standard Model Physics</a:t>
            </a:r>
            <a:endParaRPr lang="en-US" sz="3200" dirty="0">
              <a:solidFill>
                <a:schemeClr val="accent3">
                  <a:lumMod val="50000"/>
                </a:schemeClr>
              </a:solidFill>
            </a:endParaRPr>
          </a:p>
        </p:txBody>
      </p:sp>
      <p:pic>
        <p:nvPicPr>
          <p:cNvPr id="7" name="Picture 6">
            <a:extLst>
              <a:ext uri="{FF2B5EF4-FFF2-40B4-BE49-F238E27FC236}">
                <a16:creationId xmlns:a16="http://schemas.microsoft.com/office/drawing/2014/main" id="{57B2FE25-5892-0F44-8DA2-BAA43C219481}"/>
              </a:ext>
            </a:extLst>
          </p:cNvPr>
          <p:cNvPicPr>
            <a:picLocks noChangeAspect="1"/>
          </p:cNvPicPr>
          <p:nvPr/>
        </p:nvPicPr>
        <p:blipFill>
          <a:blip r:embed="rId3"/>
          <a:stretch>
            <a:fillRect/>
          </a:stretch>
        </p:blipFill>
        <p:spPr>
          <a:xfrm>
            <a:off x="28772" y="855620"/>
            <a:ext cx="4253939" cy="6002380"/>
          </a:xfrm>
          <a:prstGeom prst="rect">
            <a:avLst/>
          </a:prstGeom>
        </p:spPr>
      </p:pic>
      <p:pic>
        <p:nvPicPr>
          <p:cNvPr id="8" name="Picture 7">
            <a:extLst>
              <a:ext uri="{FF2B5EF4-FFF2-40B4-BE49-F238E27FC236}">
                <a16:creationId xmlns:a16="http://schemas.microsoft.com/office/drawing/2014/main" id="{90678BE4-C97E-D048-9241-C193F8774E8A}"/>
              </a:ext>
            </a:extLst>
          </p:cNvPr>
          <p:cNvPicPr>
            <a:picLocks noChangeAspect="1"/>
          </p:cNvPicPr>
          <p:nvPr/>
        </p:nvPicPr>
        <p:blipFill>
          <a:blip r:embed="rId4"/>
          <a:stretch>
            <a:fillRect/>
          </a:stretch>
        </p:blipFill>
        <p:spPr>
          <a:xfrm>
            <a:off x="4733489" y="855620"/>
            <a:ext cx="4410511" cy="5658592"/>
          </a:xfrm>
          <a:prstGeom prst="rect">
            <a:avLst/>
          </a:prstGeom>
        </p:spPr>
      </p:pic>
    </p:spTree>
    <p:extLst>
      <p:ext uri="{BB962C8B-B14F-4D97-AF65-F5344CB8AC3E}">
        <p14:creationId xmlns:p14="http://schemas.microsoft.com/office/powerpoint/2010/main" val="32371170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defRPr/>
            </a:pPr>
            <a:r>
              <a:rPr lang="en-US">
                <a:latin typeface="Helvetica"/>
                <a:cs typeface="Helvetica"/>
              </a:rPr>
              <a:t>9 Dec 2018</a:t>
            </a:r>
            <a:endParaRPr lang="en-US" dirty="0">
              <a:latin typeface="Helvetica"/>
              <a:cs typeface="Helvetica"/>
            </a:endParaRPr>
          </a:p>
        </p:txBody>
      </p:sp>
      <p:sp>
        <p:nvSpPr>
          <p:cNvPr id="5" name="Footer Placeholder 4"/>
          <p:cNvSpPr>
            <a:spLocks noGrp="1"/>
          </p:cNvSpPr>
          <p:nvPr>
            <p:ph type="ftr" sz="quarter" idx="3"/>
          </p:nvPr>
        </p:nvSpPr>
        <p:spPr>
          <a:xfrm>
            <a:off x="2397345" y="6549549"/>
            <a:ext cx="4349311" cy="158697"/>
          </a:xfrm>
        </p:spPr>
        <p:txBody>
          <a:bodyPr/>
          <a:lstStyle/>
          <a:p>
            <a:pPr>
              <a:defRPr/>
            </a:pPr>
            <a:r>
              <a:rPr lang="en-US"/>
              <a:t>DUNE TDR Physics Volume - JU &amp; ADR</a:t>
            </a:r>
            <a:endParaRPr lang="en-US" dirty="0"/>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16</a:t>
            </a:fld>
            <a:endParaRPr lang="en-US" dirty="0"/>
          </a:p>
        </p:txBody>
      </p:sp>
      <p:sp>
        <p:nvSpPr>
          <p:cNvPr id="7" name="Content Placeholder 6"/>
          <p:cNvSpPr>
            <a:spLocks noGrp="1"/>
          </p:cNvSpPr>
          <p:nvPr>
            <p:ph idx="11"/>
          </p:nvPr>
        </p:nvSpPr>
        <p:spPr>
          <a:xfrm>
            <a:off x="454029" y="1093304"/>
            <a:ext cx="8689971" cy="5237922"/>
          </a:xfrm>
        </p:spPr>
        <p:txBody>
          <a:bodyPr/>
          <a:lstStyle/>
          <a:p>
            <a:pPr>
              <a:spcBef>
                <a:spcPts val="300"/>
              </a:spcBef>
            </a:pPr>
            <a:r>
              <a:rPr lang="en-US" sz="2400" b="1" dirty="0">
                <a:solidFill>
                  <a:schemeClr val="bg1">
                    <a:lumMod val="50000"/>
                  </a:schemeClr>
                </a:solidFill>
                <a:latin typeface="Calibri"/>
                <a:cs typeface="Calibri"/>
              </a:rPr>
              <a:t>Start with “most advanced” ones</a:t>
            </a:r>
            <a:endParaRPr lang="en-US" sz="2000" b="1" dirty="0">
              <a:solidFill>
                <a:schemeClr val="bg1">
                  <a:lumMod val="50000"/>
                </a:schemeClr>
              </a:solidFill>
              <a:latin typeface="Calibri"/>
              <a:cs typeface="Calibri"/>
            </a:endParaRPr>
          </a:p>
          <a:p>
            <a:pPr lvl="1">
              <a:spcBef>
                <a:spcPts val="900"/>
              </a:spcBef>
            </a:pPr>
            <a:r>
              <a:rPr lang="en-US" sz="1800" b="1" dirty="0">
                <a:solidFill>
                  <a:schemeClr val="bg1">
                    <a:lumMod val="50000"/>
                  </a:schemeClr>
                </a:solidFill>
                <a:latin typeface="Calibri"/>
                <a:cs typeface="Calibri"/>
              </a:rPr>
              <a:t>Tools and Methods Employed</a:t>
            </a:r>
          </a:p>
          <a:p>
            <a:pPr lvl="1">
              <a:spcBef>
                <a:spcPts val="900"/>
              </a:spcBef>
            </a:pPr>
            <a:r>
              <a:rPr lang="en-US" sz="1800" b="1" dirty="0">
                <a:solidFill>
                  <a:schemeClr val="bg1">
                    <a:lumMod val="50000"/>
                  </a:schemeClr>
                </a:solidFill>
                <a:latin typeface="Calibri"/>
                <a:cs typeface="Calibri"/>
              </a:rPr>
              <a:t>Supernova / Low-energy Neutrinos</a:t>
            </a:r>
          </a:p>
          <a:p>
            <a:pPr lvl="1">
              <a:spcBef>
                <a:spcPts val="900"/>
              </a:spcBef>
            </a:pPr>
            <a:r>
              <a:rPr lang="en-US" sz="1800" b="1" dirty="0">
                <a:solidFill>
                  <a:schemeClr val="bg1">
                    <a:lumMod val="50000"/>
                  </a:schemeClr>
                </a:solidFill>
                <a:latin typeface="Calibri"/>
                <a:cs typeface="Calibri"/>
              </a:rPr>
              <a:t>Beyond Standard Model Physics</a:t>
            </a:r>
          </a:p>
          <a:p>
            <a:pPr>
              <a:spcBef>
                <a:spcPts val="300"/>
              </a:spcBef>
            </a:pPr>
            <a:endParaRPr lang="en-US" sz="1800" dirty="0">
              <a:latin typeface="Calibri"/>
              <a:cs typeface="Calibri"/>
            </a:endParaRPr>
          </a:p>
          <a:p>
            <a:pPr>
              <a:spcBef>
                <a:spcPts val="300"/>
              </a:spcBef>
            </a:pPr>
            <a:r>
              <a:rPr lang="en-US" sz="2400" b="1" dirty="0">
                <a:latin typeface="Calibri"/>
                <a:cs typeface="Calibri"/>
              </a:rPr>
              <a:t>Then onto chapters where full analyses are in progress</a:t>
            </a:r>
          </a:p>
          <a:p>
            <a:pPr lvl="1">
              <a:spcBef>
                <a:spcPts val="900"/>
              </a:spcBef>
            </a:pPr>
            <a:r>
              <a:rPr lang="en-US" sz="1800" b="1" dirty="0">
                <a:solidFill>
                  <a:srgbClr val="BC5F2B"/>
                </a:solidFill>
                <a:latin typeface="Calibri"/>
                <a:cs typeface="Calibri"/>
              </a:rPr>
              <a:t>Long-Baseline Oscillation Physics (3-flavor oscillations of beam neutrinos)</a:t>
            </a:r>
          </a:p>
          <a:p>
            <a:pPr lvl="1">
              <a:spcBef>
                <a:spcPts val="900"/>
              </a:spcBef>
            </a:pPr>
            <a:r>
              <a:rPr lang="en-US" sz="1800" b="1" dirty="0">
                <a:solidFill>
                  <a:srgbClr val="BC5F2B"/>
                </a:solidFill>
                <a:latin typeface="Calibri"/>
                <a:cs typeface="Calibri"/>
              </a:rPr>
              <a:t>GeV-Scale Non-accelerator Physics (Nucleon decay, atmospheric neutrinos, </a:t>
            </a:r>
            <a:r>
              <a:rPr lang="en-US" sz="1800" b="1" dirty="0" err="1">
                <a:solidFill>
                  <a:srgbClr val="BC5F2B"/>
                </a:solidFill>
                <a:latin typeface="Calibri"/>
                <a:cs typeface="Calibri"/>
              </a:rPr>
              <a:t>etc</a:t>
            </a:r>
            <a:r>
              <a:rPr lang="en-US" sz="1800" b="1" dirty="0">
                <a:solidFill>
                  <a:srgbClr val="BC5F2B"/>
                </a:solidFill>
                <a:latin typeface="Calibri"/>
                <a:cs typeface="Calibri"/>
              </a:rPr>
              <a:t>)</a:t>
            </a:r>
          </a:p>
          <a:p>
            <a:pPr lvl="1">
              <a:spcBef>
                <a:spcPts val="900"/>
              </a:spcBef>
            </a:pPr>
            <a:endParaRPr lang="en-US" sz="1800" b="1" dirty="0">
              <a:solidFill>
                <a:srgbClr val="BC5F2B"/>
              </a:solidFill>
              <a:latin typeface="Calibri"/>
              <a:cs typeface="Calibri"/>
            </a:endParaRPr>
          </a:p>
          <a:p>
            <a:pPr lvl="1">
              <a:spcBef>
                <a:spcPts val="1200"/>
              </a:spcBef>
            </a:pPr>
            <a:endParaRPr lang="en-US" sz="1800" b="1" dirty="0">
              <a:solidFill>
                <a:srgbClr val="BC5F2B"/>
              </a:solidFill>
              <a:latin typeface="Calibri"/>
              <a:cs typeface="Calibri"/>
            </a:endParaRPr>
          </a:p>
          <a:p>
            <a:pPr lvl="1">
              <a:spcBef>
                <a:spcPts val="1200"/>
              </a:spcBef>
            </a:pPr>
            <a:endParaRPr lang="en-US" sz="1800" b="1" dirty="0">
              <a:latin typeface="Calibri"/>
              <a:cs typeface="Calibri"/>
            </a:endParaRPr>
          </a:p>
          <a:p>
            <a:pPr marL="0" indent="0">
              <a:spcBef>
                <a:spcPts val="1200"/>
              </a:spcBef>
              <a:buNone/>
            </a:pPr>
            <a:endParaRPr lang="en-US" b="1" dirty="0">
              <a:latin typeface="Calibri"/>
              <a:cs typeface="Calibri"/>
            </a:endParaRPr>
          </a:p>
        </p:txBody>
      </p:sp>
      <p:sp>
        <p:nvSpPr>
          <p:cNvPr id="3" name="Title 2"/>
          <p:cNvSpPr>
            <a:spLocks noGrp="1"/>
          </p:cNvSpPr>
          <p:nvPr>
            <p:ph type="title"/>
          </p:nvPr>
        </p:nvSpPr>
        <p:spPr>
          <a:xfrm>
            <a:off x="457200" y="208518"/>
            <a:ext cx="8229600" cy="647102"/>
          </a:xfrm>
        </p:spPr>
        <p:txBody>
          <a:bodyPr/>
          <a:lstStyle/>
          <a:p>
            <a:r>
              <a:rPr lang="en-US" sz="3200" dirty="0"/>
              <a:t>Going through these chapters</a:t>
            </a:r>
          </a:p>
        </p:txBody>
      </p:sp>
    </p:spTree>
    <p:extLst>
      <p:ext uri="{BB962C8B-B14F-4D97-AF65-F5344CB8AC3E}">
        <p14:creationId xmlns:p14="http://schemas.microsoft.com/office/powerpoint/2010/main" val="2602071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defRPr/>
            </a:pPr>
            <a:r>
              <a:rPr lang="en-US">
                <a:latin typeface="Helvetica"/>
                <a:cs typeface="Helvetica"/>
              </a:rPr>
              <a:t>9 Dec 2018</a:t>
            </a:r>
            <a:endParaRPr lang="en-US" dirty="0">
              <a:latin typeface="Helvetica"/>
              <a:cs typeface="Helvetica"/>
            </a:endParaRPr>
          </a:p>
        </p:txBody>
      </p:sp>
      <p:sp>
        <p:nvSpPr>
          <p:cNvPr id="5" name="Footer Placeholder 4"/>
          <p:cNvSpPr>
            <a:spLocks noGrp="1"/>
          </p:cNvSpPr>
          <p:nvPr>
            <p:ph type="ftr" sz="quarter" idx="3"/>
          </p:nvPr>
        </p:nvSpPr>
        <p:spPr>
          <a:xfrm>
            <a:off x="2397345" y="6549549"/>
            <a:ext cx="4349311" cy="158697"/>
          </a:xfrm>
        </p:spPr>
        <p:txBody>
          <a:bodyPr/>
          <a:lstStyle/>
          <a:p>
            <a:pPr>
              <a:defRPr/>
            </a:pPr>
            <a:r>
              <a:rPr lang="en-US"/>
              <a:t>DUNE TDR Physics Volume - JU &amp; ADR</a:t>
            </a:r>
            <a:endParaRPr lang="en-US" dirty="0"/>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17</a:t>
            </a:fld>
            <a:endParaRPr lang="en-US" dirty="0"/>
          </a:p>
        </p:txBody>
      </p:sp>
      <p:sp>
        <p:nvSpPr>
          <p:cNvPr id="3" name="Title 2"/>
          <p:cNvSpPr>
            <a:spLocks noGrp="1"/>
          </p:cNvSpPr>
          <p:nvPr>
            <p:ph type="title"/>
          </p:nvPr>
        </p:nvSpPr>
        <p:spPr>
          <a:xfrm>
            <a:off x="285008" y="208518"/>
            <a:ext cx="8858992" cy="647102"/>
          </a:xfrm>
        </p:spPr>
        <p:txBody>
          <a:bodyPr/>
          <a:lstStyle/>
          <a:p>
            <a:r>
              <a:rPr lang="en-US" sz="3200" u="sng" dirty="0">
                <a:solidFill>
                  <a:srgbClr val="002060"/>
                </a:solidFill>
              </a:rPr>
              <a:t>Chapter 4: Long-Baseline Oscillation Physics</a:t>
            </a:r>
            <a:endParaRPr lang="en-US" sz="3200" dirty="0">
              <a:solidFill>
                <a:srgbClr val="002060"/>
              </a:solidFill>
            </a:endParaRPr>
          </a:p>
        </p:txBody>
      </p:sp>
      <p:sp>
        <p:nvSpPr>
          <p:cNvPr id="8" name="Content Placeholder 6">
            <a:extLst>
              <a:ext uri="{FF2B5EF4-FFF2-40B4-BE49-F238E27FC236}">
                <a16:creationId xmlns:a16="http://schemas.microsoft.com/office/drawing/2014/main" id="{CDBDB261-E755-E148-8BFA-F2E5C019AB00}"/>
              </a:ext>
            </a:extLst>
          </p:cNvPr>
          <p:cNvSpPr>
            <a:spLocks noGrp="1"/>
          </p:cNvSpPr>
          <p:nvPr>
            <p:ph idx="11"/>
          </p:nvPr>
        </p:nvSpPr>
        <p:spPr>
          <a:xfrm>
            <a:off x="454029" y="975360"/>
            <a:ext cx="8689971" cy="5435600"/>
          </a:xfrm>
        </p:spPr>
        <p:txBody>
          <a:bodyPr/>
          <a:lstStyle/>
          <a:p>
            <a:pPr>
              <a:spcBef>
                <a:spcPts val="300"/>
              </a:spcBef>
            </a:pPr>
            <a:r>
              <a:rPr lang="en-US" sz="2400" b="1" dirty="0">
                <a:latin typeface="Calibri"/>
                <a:cs typeface="Calibri"/>
              </a:rPr>
              <a:t>First, a reminder of CDR-era sensitivity projections (from IDR)</a:t>
            </a:r>
          </a:p>
          <a:p>
            <a:pPr lvl="1">
              <a:spcBef>
                <a:spcPts val="900"/>
              </a:spcBef>
            </a:pPr>
            <a:r>
              <a:rPr lang="en-US" sz="1800" b="1" dirty="0">
                <a:solidFill>
                  <a:srgbClr val="BC5F2B"/>
                </a:solidFill>
                <a:latin typeface="Calibri"/>
                <a:cs typeface="Calibri"/>
              </a:rPr>
              <a:t>Analysis was based on parameterized detector response</a:t>
            </a:r>
          </a:p>
          <a:p>
            <a:pPr lvl="2">
              <a:spcBef>
                <a:spcPts val="900"/>
              </a:spcBef>
            </a:pPr>
            <a:endParaRPr lang="en-US" b="1" dirty="0">
              <a:solidFill>
                <a:srgbClr val="BC5F2B"/>
              </a:solidFill>
              <a:latin typeface="Calibri"/>
              <a:cs typeface="Calibri"/>
            </a:endParaRPr>
          </a:p>
          <a:p>
            <a:pPr lvl="2">
              <a:spcBef>
                <a:spcPts val="900"/>
              </a:spcBef>
            </a:pPr>
            <a:endParaRPr lang="en-US" b="1" dirty="0">
              <a:solidFill>
                <a:srgbClr val="BC5F2B"/>
              </a:solidFill>
              <a:latin typeface="Calibri"/>
              <a:cs typeface="Calibri"/>
            </a:endParaRPr>
          </a:p>
          <a:p>
            <a:pPr lvl="1">
              <a:spcBef>
                <a:spcPts val="900"/>
              </a:spcBef>
            </a:pPr>
            <a:endParaRPr lang="en-US" b="1" dirty="0">
              <a:solidFill>
                <a:srgbClr val="BC5F2B"/>
              </a:solidFill>
              <a:latin typeface="Calibri"/>
              <a:cs typeface="Calibri"/>
            </a:endParaRPr>
          </a:p>
          <a:p>
            <a:pPr lvl="1">
              <a:spcBef>
                <a:spcPts val="900"/>
              </a:spcBef>
            </a:pPr>
            <a:endParaRPr lang="en-US" b="1" dirty="0">
              <a:solidFill>
                <a:srgbClr val="BC5F2B"/>
              </a:solidFill>
              <a:latin typeface="Calibri"/>
              <a:cs typeface="Calibri"/>
            </a:endParaRPr>
          </a:p>
          <a:p>
            <a:pPr lvl="1">
              <a:spcBef>
                <a:spcPts val="900"/>
              </a:spcBef>
            </a:pPr>
            <a:endParaRPr lang="en-US" b="1" dirty="0">
              <a:solidFill>
                <a:srgbClr val="BC5F2B"/>
              </a:solidFill>
              <a:latin typeface="Calibri"/>
              <a:cs typeface="Calibri"/>
            </a:endParaRPr>
          </a:p>
          <a:p>
            <a:pPr lvl="1">
              <a:spcBef>
                <a:spcPts val="900"/>
              </a:spcBef>
            </a:pPr>
            <a:endParaRPr lang="en-US" b="1" dirty="0">
              <a:solidFill>
                <a:srgbClr val="BC5F2B"/>
              </a:solidFill>
              <a:latin typeface="Calibri"/>
              <a:cs typeface="Calibri"/>
            </a:endParaRPr>
          </a:p>
          <a:p>
            <a:pPr lvl="1">
              <a:spcBef>
                <a:spcPts val="900"/>
              </a:spcBef>
            </a:pPr>
            <a:endParaRPr lang="en-US" b="1" dirty="0">
              <a:solidFill>
                <a:srgbClr val="BC5F2B"/>
              </a:solidFill>
              <a:latin typeface="Calibri"/>
              <a:cs typeface="Calibri"/>
            </a:endParaRPr>
          </a:p>
          <a:p>
            <a:pPr lvl="1">
              <a:spcBef>
                <a:spcPts val="900"/>
              </a:spcBef>
            </a:pPr>
            <a:endParaRPr lang="en-US" b="1" dirty="0">
              <a:solidFill>
                <a:srgbClr val="BC5F2B"/>
              </a:solidFill>
              <a:latin typeface="Calibri"/>
              <a:cs typeface="Calibri"/>
            </a:endParaRPr>
          </a:p>
          <a:p>
            <a:pPr lvl="1">
              <a:spcBef>
                <a:spcPts val="900"/>
              </a:spcBef>
            </a:pPr>
            <a:endParaRPr lang="en-US" b="1" dirty="0">
              <a:solidFill>
                <a:srgbClr val="BC5F2B"/>
              </a:solidFill>
              <a:latin typeface="Calibri"/>
              <a:cs typeface="Calibri"/>
            </a:endParaRPr>
          </a:p>
          <a:p>
            <a:pPr>
              <a:spcBef>
                <a:spcPts val="900"/>
              </a:spcBef>
            </a:pPr>
            <a:r>
              <a:rPr lang="en-US" b="1" dirty="0">
                <a:latin typeface="Calibri"/>
                <a:cs typeface="Calibri"/>
              </a:rPr>
              <a:t>We are aiming to provide an updated version of these projections</a:t>
            </a:r>
          </a:p>
          <a:p>
            <a:pPr lvl="1">
              <a:spcBef>
                <a:spcPts val="300"/>
              </a:spcBef>
            </a:pPr>
            <a:r>
              <a:rPr lang="en-US" sz="1800" b="1" dirty="0">
                <a:solidFill>
                  <a:srgbClr val="BC5F2B"/>
                </a:solidFill>
                <a:latin typeface="Calibri"/>
                <a:cs typeface="Calibri"/>
              </a:rPr>
              <a:t>But with fully realistic analysis, including direct incorporation of ND data</a:t>
            </a:r>
            <a:endParaRPr lang="en-US" sz="1800" b="1" dirty="0">
              <a:latin typeface="Calibri"/>
              <a:cs typeface="Calibri"/>
            </a:endParaRPr>
          </a:p>
        </p:txBody>
      </p:sp>
      <p:pic>
        <p:nvPicPr>
          <p:cNvPr id="9" name="Picture 8">
            <a:extLst>
              <a:ext uri="{FF2B5EF4-FFF2-40B4-BE49-F238E27FC236}">
                <a16:creationId xmlns:a16="http://schemas.microsoft.com/office/drawing/2014/main" id="{5A92B9DF-A183-4A4D-9FBF-527B617E08DA}"/>
              </a:ext>
            </a:extLst>
          </p:cNvPr>
          <p:cNvPicPr>
            <a:picLocks noChangeAspect="1"/>
          </p:cNvPicPr>
          <p:nvPr/>
        </p:nvPicPr>
        <p:blipFill>
          <a:blip r:embed="rId3"/>
          <a:stretch>
            <a:fillRect/>
          </a:stretch>
        </p:blipFill>
        <p:spPr>
          <a:xfrm>
            <a:off x="0" y="1912980"/>
            <a:ext cx="9144000" cy="3600999"/>
          </a:xfrm>
          <a:prstGeom prst="rect">
            <a:avLst/>
          </a:prstGeom>
        </p:spPr>
      </p:pic>
    </p:spTree>
    <p:extLst>
      <p:ext uri="{BB962C8B-B14F-4D97-AF65-F5344CB8AC3E}">
        <p14:creationId xmlns:p14="http://schemas.microsoft.com/office/powerpoint/2010/main" val="24897925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defRPr/>
            </a:pPr>
            <a:r>
              <a:rPr lang="en-US">
                <a:latin typeface="Helvetica"/>
                <a:cs typeface="Helvetica"/>
              </a:rPr>
              <a:t>9 Dec 2018</a:t>
            </a:r>
            <a:endParaRPr lang="en-US" dirty="0">
              <a:latin typeface="Helvetica"/>
              <a:cs typeface="Helvetica"/>
            </a:endParaRPr>
          </a:p>
        </p:txBody>
      </p:sp>
      <p:sp>
        <p:nvSpPr>
          <p:cNvPr id="5" name="Footer Placeholder 4"/>
          <p:cNvSpPr>
            <a:spLocks noGrp="1"/>
          </p:cNvSpPr>
          <p:nvPr>
            <p:ph type="ftr" sz="quarter" idx="3"/>
          </p:nvPr>
        </p:nvSpPr>
        <p:spPr>
          <a:xfrm>
            <a:off x="2397345" y="6549549"/>
            <a:ext cx="4349311" cy="158697"/>
          </a:xfrm>
        </p:spPr>
        <p:txBody>
          <a:bodyPr/>
          <a:lstStyle/>
          <a:p>
            <a:pPr>
              <a:defRPr/>
            </a:pPr>
            <a:r>
              <a:rPr lang="en-US"/>
              <a:t>DUNE TDR Physics Volume - JU &amp; ADR</a:t>
            </a:r>
            <a:endParaRPr lang="en-US" dirty="0"/>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18</a:t>
            </a:fld>
            <a:endParaRPr lang="en-US" dirty="0"/>
          </a:p>
        </p:txBody>
      </p:sp>
      <p:sp>
        <p:nvSpPr>
          <p:cNvPr id="3" name="Title 2"/>
          <p:cNvSpPr>
            <a:spLocks noGrp="1"/>
          </p:cNvSpPr>
          <p:nvPr>
            <p:ph type="title"/>
          </p:nvPr>
        </p:nvSpPr>
        <p:spPr>
          <a:xfrm>
            <a:off x="285008" y="208518"/>
            <a:ext cx="8858992" cy="647102"/>
          </a:xfrm>
        </p:spPr>
        <p:txBody>
          <a:bodyPr/>
          <a:lstStyle/>
          <a:p>
            <a:r>
              <a:rPr lang="en-US" sz="3200" u="sng" dirty="0">
                <a:solidFill>
                  <a:srgbClr val="002060"/>
                </a:solidFill>
              </a:rPr>
              <a:t>Chapter 4: Long-Baseline Oscillation Physics</a:t>
            </a:r>
            <a:endParaRPr lang="en-US" sz="3200" dirty="0">
              <a:solidFill>
                <a:srgbClr val="002060"/>
              </a:solidFill>
            </a:endParaRPr>
          </a:p>
        </p:txBody>
      </p:sp>
      <p:pic>
        <p:nvPicPr>
          <p:cNvPr id="7" name="Picture 6">
            <a:extLst>
              <a:ext uri="{FF2B5EF4-FFF2-40B4-BE49-F238E27FC236}">
                <a16:creationId xmlns:a16="http://schemas.microsoft.com/office/drawing/2014/main" id="{CD5FE189-E271-AC43-95DD-E280843873BE}"/>
              </a:ext>
            </a:extLst>
          </p:cNvPr>
          <p:cNvPicPr>
            <a:picLocks noChangeAspect="1"/>
          </p:cNvPicPr>
          <p:nvPr/>
        </p:nvPicPr>
        <p:blipFill>
          <a:blip r:embed="rId3"/>
          <a:stretch>
            <a:fillRect/>
          </a:stretch>
        </p:blipFill>
        <p:spPr>
          <a:xfrm>
            <a:off x="1705730" y="743830"/>
            <a:ext cx="5732541" cy="6114169"/>
          </a:xfrm>
          <a:prstGeom prst="rect">
            <a:avLst/>
          </a:prstGeom>
        </p:spPr>
      </p:pic>
    </p:spTree>
    <p:extLst>
      <p:ext uri="{BB962C8B-B14F-4D97-AF65-F5344CB8AC3E}">
        <p14:creationId xmlns:p14="http://schemas.microsoft.com/office/powerpoint/2010/main" val="2166899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defRPr/>
            </a:pPr>
            <a:r>
              <a:rPr lang="en-US">
                <a:latin typeface="Helvetica"/>
                <a:cs typeface="Helvetica"/>
              </a:rPr>
              <a:t>9 Dec 2018</a:t>
            </a:r>
            <a:endParaRPr lang="en-US" dirty="0">
              <a:latin typeface="Helvetica"/>
              <a:cs typeface="Helvetica"/>
            </a:endParaRPr>
          </a:p>
        </p:txBody>
      </p:sp>
      <p:sp>
        <p:nvSpPr>
          <p:cNvPr id="5" name="Footer Placeholder 4"/>
          <p:cNvSpPr>
            <a:spLocks noGrp="1"/>
          </p:cNvSpPr>
          <p:nvPr>
            <p:ph type="ftr" sz="quarter" idx="3"/>
          </p:nvPr>
        </p:nvSpPr>
        <p:spPr>
          <a:xfrm>
            <a:off x="2397345" y="6549549"/>
            <a:ext cx="4349311" cy="158697"/>
          </a:xfrm>
        </p:spPr>
        <p:txBody>
          <a:bodyPr/>
          <a:lstStyle/>
          <a:p>
            <a:pPr>
              <a:defRPr/>
            </a:pPr>
            <a:r>
              <a:rPr lang="en-US"/>
              <a:t>DUNE TDR Physics Volume - JU &amp; ADR</a:t>
            </a:r>
            <a:endParaRPr lang="en-US" dirty="0"/>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19</a:t>
            </a:fld>
            <a:endParaRPr lang="en-US" dirty="0"/>
          </a:p>
        </p:txBody>
      </p:sp>
      <p:sp>
        <p:nvSpPr>
          <p:cNvPr id="3" name="Title 2"/>
          <p:cNvSpPr>
            <a:spLocks noGrp="1"/>
          </p:cNvSpPr>
          <p:nvPr>
            <p:ph type="title"/>
          </p:nvPr>
        </p:nvSpPr>
        <p:spPr>
          <a:xfrm>
            <a:off x="285008" y="208518"/>
            <a:ext cx="8858992" cy="647102"/>
          </a:xfrm>
        </p:spPr>
        <p:txBody>
          <a:bodyPr/>
          <a:lstStyle/>
          <a:p>
            <a:r>
              <a:rPr lang="en-US" sz="3200" u="sng" dirty="0">
                <a:solidFill>
                  <a:srgbClr val="002060"/>
                </a:solidFill>
              </a:rPr>
              <a:t>Chapter 4: Long-Baseline Oscillation Physics</a:t>
            </a:r>
            <a:endParaRPr lang="en-US" sz="3200" dirty="0">
              <a:solidFill>
                <a:srgbClr val="002060"/>
              </a:solidFill>
            </a:endParaRPr>
          </a:p>
        </p:txBody>
      </p:sp>
      <p:sp>
        <p:nvSpPr>
          <p:cNvPr id="8" name="Content Placeholder 6">
            <a:extLst>
              <a:ext uri="{FF2B5EF4-FFF2-40B4-BE49-F238E27FC236}">
                <a16:creationId xmlns:a16="http://schemas.microsoft.com/office/drawing/2014/main" id="{C5B0F0EE-3F89-1A4B-BCDB-89CF57CD251D}"/>
              </a:ext>
            </a:extLst>
          </p:cNvPr>
          <p:cNvSpPr>
            <a:spLocks noGrp="1"/>
          </p:cNvSpPr>
          <p:nvPr>
            <p:ph idx="11"/>
          </p:nvPr>
        </p:nvSpPr>
        <p:spPr>
          <a:xfrm>
            <a:off x="454030" y="748145"/>
            <a:ext cx="8179332" cy="5583081"/>
          </a:xfrm>
        </p:spPr>
        <p:txBody>
          <a:bodyPr/>
          <a:lstStyle/>
          <a:p>
            <a:pPr>
              <a:spcBef>
                <a:spcPts val="300"/>
              </a:spcBef>
            </a:pPr>
            <a:r>
              <a:rPr lang="en-US" sz="2000" b="1" dirty="0">
                <a:latin typeface="Calibri"/>
                <a:cs typeface="Calibri"/>
              </a:rPr>
              <a:t>Current Status:</a:t>
            </a:r>
            <a:endParaRPr lang="en-US" sz="1600" dirty="0">
              <a:latin typeface="Calibri"/>
              <a:cs typeface="Calibri"/>
            </a:endParaRPr>
          </a:p>
          <a:p>
            <a:pPr lvl="1">
              <a:spcBef>
                <a:spcPts val="900"/>
              </a:spcBef>
            </a:pPr>
            <a:r>
              <a:rPr lang="en-US" sz="1800" dirty="0">
                <a:solidFill>
                  <a:srgbClr val="BC5F2B"/>
                </a:solidFill>
                <a:latin typeface="Calibri"/>
                <a:cs typeface="Calibri"/>
              </a:rPr>
              <a:t>Chapter has well-defined structure; writing assignments clearly distributed.</a:t>
            </a:r>
          </a:p>
          <a:p>
            <a:pPr lvl="1">
              <a:spcBef>
                <a:spcPts val="900"/>
              </a:spcBef>
            </a:pPr>
            <a:r>
              <a:rPr lang="en-US" sz="1800" dirty="0">
                <a:solidFill>
                  <a:srgbClr val="BC5F2B"/>
                </a:solidFill>
                <a:latin typeface="Calibri"/>
                <a:cs typeface="Calibri"/>
              </a:rPr>
              <a:t>Lots of descriptive text in place.  Very detailed.  </a:t>
            </a:r>
          </a:p>
          <a:p>
            <a:pPr lvl="1">
              <a:spcBef>
                <a:spcPts val="900"/>
              </a:spcBef>
            </a:pPr>
            <a:r>
              <a:rPr lang="en-US" sz="1800" dirty="0">
                <a:solidFill>
                  <a:srgbClr val="BC5F2B"/>
                </a:solidFill>
                <a:latin typeface="Calibri"/>
                <a:cs typeface="Calibri"/>
              </a:rPr>
              <a:t>Presentations to LBNC in May &amp; October demonstrated the substantial progress toward a “fully realistic” analysis, with benchmark results meeting/exceeding expectations.</a:t>
            </a:r>
          </a:p>
          <a:p>
            <a:pPr lvl="1">
              <a:spcBef>
                <a:spcPts val="900"/>
              </a:spcBef>
            </a:pPr>
            <a:r>
              <a:rPr lang="en-US" sz="1800" dirty="0">
                <a:solidFill>
                  <a:srgbClr val="BC5F2B"/>
                </a:solidFill>
                <a:latin typeface="Calibri"/>
                <a:cs typeface="Calibri"/>
              </a:rPr>
              <a:t>But a fully realistic analysis aiming for well justified projections of sensitivity – including systematic errors – is a complex undertaking with lots of moving parts, including integrated analysis with Near Detector elements.  </a:t>
            </a:r>
          </a:p>
          <a:p>
            <a:pPr lvl="2">
              <a:spcBef>
                <a:spcPts val="900"/>
              </a:spcBef>
            </a:pPr>
            <a:r>
              <a:rPr lang="en-US" sz="1600" dirty="0">
                <a:solidFill>
                  <a:srgbClr val="BC5F2B"/>
                </a:solidFill>
                <a:latin typeface="Calibri"/>
                <a:cs typeface="Calibri"/>
              </a:rPr>
              <a:t>See presentations by C. Marshall &amp; M. </a:t>
            </a:r>
            <a:r>
              <a:rPr lang="en-US" sz="1600" dirty="0" err="1">
                <a:solidFill>
                  <a:srgbClr val="BC5F2B"/>
                </a:solidFill>
                <a:latin typeface="Calibri"/>
                <a:cs typeface="Calibri"/>
              </a:rPr>
              <a:t>Wilking</a:t>
            </a:r>
            <a:r>
              <a:rPr lang="en-US" sz="1600" dirty="0">
                <a:solidFill>
                  <a:srgbClr val="BC5F2B"/>
                </a:solidFill>
                <a:latin typeface="Calibri"/>
                <a:cs typeface="Calibri"/>
              </a:rPr>
              <a:t> at October LBNC meeting.</a:t>
            </a:r>
          </a:p>
          <a:p>
            <a:pPr lvl="1">
              <a:spcBef>
                <a:spcPts val="900"/>
              </a:spcBef>
            </a:pPr>
            <a:r>
              <a:rPr lang="en-US" sz="1800" dirty="0">
                <a:solidFill>
                  <a:srgbClr val="BC5F2B"/>
                </a:solidFill>
                <a:latin typeface="Calibri"/>
                <a:cs typeface="Calibri"/>
              </a:rPr>
              <a:t>This ambitious push for our most prominent Physics Program element will continue on into January (at least) </a:t>
            </a:r>
          </a:p>
          <a:p>
            <a:pPr lvl="4">
              <a:spcBef>
                <a:spcPts val="900"/>
              </a:spcBef>
            </a:pPr>
            <a:endParaRPr lang="en-US" b="1" dirty="0">
              <a:latin typeface="Calibri"/>
              <a:cs typeface="Calibri"/>
            </a:endParaRPr>
          </a:p>
          <a:p>
            <a:pPr>
              <a:spcBef>
                <a:spcPts val="300"/>
              </a:spcBef>
            </a:pPr>
            <a:r>
              <a:rPr lang="en-US" sz="2000" b="1" dirty="0">
                <a:latin typeface="Calibri"/>
                <a:cs typeface="Calibri"/>
              </a:rPr>
              <a:t>What needs to be done for 2</a:t>
            </a:r>
            <a:r>
              <a:rPr lang="en-US" sz="2000" b="1" baseline="30000" dirty="0">
                <a:latin typeface="Calibri"/>
                <a:cs typeface="Calibri"/>
              </a:rPr>
              <a:t>nd</a:t>
            </a:r>
            <a:r>
              <a:rPr lang="en-US" sz="2000" b="1" dirty="0">
                <a:latin typeface="Calibri"/>
                <a:cs typeface="Calibri"/>
              </a:rPr>
              <a:t> draft</a:t>
            </a:r>
            <a:endParaRPr lang="en-US" sz="1800" dirty="0">
              <a:latin typeface="Calibri"/>
              <a:cs typeface="Calibri"/>
            </a:endParaRPr>
          </a:p>
          <a:p>
            <a:pPr lvl="1">
              <a:spcBef>
                <a:spcPts val="900"/>
              </a:spcBef>
            </a:pPr>
            <a:r>
              <a:rPr lang="en-US" sz="1800" b="1" dirty="0">
                <a:solidFill>
                  <a:srgbClr val="BC5F2B"/>
                </a:solidFill>
                <a:latin typeface="Calibri"/>
                <a:cs typeface="Calibri"/>
              </a:rPr>
              <a:t>Need (close-to) final numbers, plots, and discussion</a:t>
            </a:r>
          </a:p>
          <a:p>
            <a:pPr lvl="1">
              <a:spcBef>
                <a:spcPts val="900"/>
              </a:spcBef>
            </a:pPr>
            <a:r>
              <a:rPr lang="en-US" sz="1800" b="1" dirty="0">
                <a:solidFill>
                  <a:srgbClr val="BC5F2B"/>
                </a:solidFill>
                <a:latin typeface="Calibri"/>
                <a:cs typeface="Calibri"/>
              </a:rPr>
              <a:t>More coordination with Tools and Landscape chapters</a:t>
            </a:r>
          </a:p>
          <a:p>
            <a:pPr lvl="1">
              <a:spcBef>
                <a:spcPts val="900"/>
              </a:spcBef>
            </a:pPr>
            <a:endParaRPr lang="en-US" sz="1800" b="1" dirty="0">
              <a:latin typeface="Calibri"/>
              <a:cs typeface="Calibri"/>
            </a:endParaRPr>
          </a:p>
        </p:txBody>
      </p:sp>
    </p:spTree>
    <p:extLst>
      <p:ext uri="{BB962C8B-B14F-4D97-AF65-F5344CB8AC3E}">
        <p14:creationId xmlns:p14="http://schemas.microsoft.com/office/powerpoint/2010/main" val="2928469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defRPr/>
            </a:pPr>
            <a:r>
              <a:rPr lang="en-US">
                <a:latin typeface="Helvetica"/>
                <a:cs typeface="Helvetica"/>
              </a:rPr>
              <a:t>9 Dec 2018</a:t>
            </a:r>
            <a:endParaRPr lang="en-US" dirty="0">
              <a:latin typeface="Helvetica"/>
              <a:cs typeface="Helvetica"/>
            </a:endParaRPr>
          </a:p>
        </p:txBody>
      </p:sp>
      <p:sp>
        <p:nvSpPr>
          <p:cNvPr id="5" name="Footer Placeholder 4"/>
          <p:cNvSpPr>
            <a:spLocks noGrp="1"/>
          </p:cNvSpPr>
          <p:nvPr>
            <p:ph type="ftr" sz="quarter" idx="3"/>
          </p:nvPr>
        </p:nvSpPr>
        <p:spPr>
          <a:xfrm>
            <a:off x="2397345" y="6549549"/>
            <a:ext cx="4349311" cy="158697"/>
          </a:xfrm>
        </p:spPr>
        <p:txBody>
          <a:bodyPr/>
          <a:lstStyle/>
          <a:p>
            <a:pPr>
              <a:defRPr/>
            </a:pPr>
            <a:r>
              <a:rPr lang="en-US"/>
              <a:t>DUNE TDR Physics Volume - JU &amp; ADR</a:t>
            </a:r>
            <a:endParaRPr lang="en-US" dirty="0"/>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2</a:t>
            </a:fld>
            <a:endParaRPr lang="en-US" dirty="0"/>
          </a:p>
        </p:txBody>
      </p:sp>
      <p:sp>
        <p:nvSpPr>
          <p:cNvPr id="7" name="Content Placeholder 6"/>
          <p:cNvSpPr>
            <a:spLocks noGrp="1"/>
          </p:cNvSpPr>
          <p:nvPr>
            <p:ph idx="11"/>
          </p:nvPr>
        </p:nvSpPr>
        <p:spPr>
          <a:xfrm>
            <a:off x="454030" y="1028340"/>
            <a:ext cx="8613770" cy="5329280"/>
          </a:xfrm>
        </p:spPr>
        <p:txBody>
          <a:bodyPr/>
          <a:lstStyle/>
          <a:p>
            <a:r>
              <a:rPr lang="en-US" b="1" dirty="0">
                <a:latin typeface="Calibri"/>
                <a:cs typeface="Calibri"/>
              </a:rPr>
              <a:t>The Physics TDR should present the </a:t>
            </a:r>
            <a:r>
              <a:rPr lang="en-US" b="1" dirty="0">
                <a:solidFill>
                  <a:srgbClr val="BC5F2B"/>
                </a:solidFill>
                <a:latin typeface="Calibri"/>
                <a:cs typeface="Calibri"/>
              </a:rPr>
              <a:t>science opportunities</a:t>
            </a:r>
            <a:r>
              <a:rPr lang="en-US" b="1" dirty="0">
                <a:latin typeface="Calibri"/>
                <a:cs typeface="Calibri"/>
              </a:rPr>
              <a:t> for which DUNE has been developed, and describe its </a:t>
            </a:r>
            <a:r>
              <a:rPr lang="en-US" b="1" dirty="0">
                <a:solidFill>
                  <a:srgbClr val="BC5F2B"/>
                </a:solidFill>
                <a:latin typeface="Calibri"/>
                <a:cs typeface="Calibri"/>
              </a:rPr>
              <a:t>capabilities</a:t>
            </a:r>
            <a:r>
              <a:rPr lang="en-US" b="1" dirty="0">
                <a:latin typeface="Calibri"/>
                <a:cs typeface="Calibri"/>
              </a:rPr>
              <a:t> to realize them</a:t>
            </a:r>
            <a:endParaRPr lang="en-US" b="1" i="1" dirty="0">
              <a:latin typeface="Calibri"/>
              <a:cs typeface="Calibri"/>
            </a:endParaRPr>
          </a:p>
          <a:p>
            <a:pPr lvl="3"/>
            <a:endParaRPr lang="en-US" b="1" dirty="0">
              <a:latin typeface="Calibri"/>
              <a:cs typeface="Calibri"/>
            </a:endParaRPr>
          </a:p>
          <a:p>
            <a:r>
              <a:rPr lang="en-US" b="1" dirty="0">
                <a:latin typeface="Calibri"/>
                <a:cs typeface="Calibri"/>
              </a:rPr>
              <a:t>Presentation of capabilities is</a:t>
            </a:r>
            <a:r>
              <a:rPr lang="en-US" b="1" dirty="0">
                <a:solidFill>
                  <a:srgbClr val="BC5F2B"/>
                </a:solidFill>
                <a:latin typeface="Calibri"/>
                <a:cs typeface="Calibri"/>
              </a:rPr>
              <a:t> </a:t>
            </a:r>
            <a:r>
              <a:rPr lang="en-US" b="1" dirty="0">
                <a:latin typeface="Calibri"/>
                <a:cs typeface="Calibri"/>
              </a:rPr>
              <a:t>ideally based on realistic treatments of:</a:t>
            </a:r>
          </a:p>
          <a:p>
            <a:pPr lvl="1"/>
            <a:r>
              <a:rPr lang="en-US" b="1" dirty="0">
                <a:solidFill>
                  <a:srgbClr val="BC5F2B"/>
                </a:solidFill>
                <a:latin typeface="Calibri"/>
                <a:cs typeface="Calibri"/>
              </a:rPr>
              <a:t>Physics signatures</a:t>
            </a:r>
            <a:r>
              <a:rPr lang="en-US" dirty="0">
                <a:solidFill>
                  <a:srgbClr val="BC5F2B"/>
                </a:solidFill>
                <a:latin typeface="Calibri"/>
                <a:cs typeface="Calibri"/>
              </a:rPr>
              <a:t> </a:t>
            </a:r>
            <a:r>
              <a:rPr lang="en-US" dirty="0">
                <a:latin typeface="Calibri"/>
                <a:cs typeface="Calibri"/>
              </a:rPr>
              <a:t>(including, </a:t>
            </a:r>
            <a:r>
              <a:rPr lang="en-US" i="1" dirty="0">
                <a:latin typeface="Calibri"/>
                <a:cs typeface="Calibri"/>
              </a:rPr>
              <a:t>e.g.</a:t>
            </a:r>
            <a:r>
              <a:rPr lang="en-US" dirty="0">
                <a:latin typeface="Calibri"/>
                <a:cs typeface="Calibri"/>
              </a:rPr>
              <a:t>, neutrino interaction modeling)</a:t>
            </a:r>
          </a:p>
          <a:p>
            <a:pPr lvl="1"/>
            <a:r>
              <a:rPr lang="en-US" dirty="0">
                <a:latin typeface="Calibri"/>
                <a:cs typeface="Calibri"/>
              </a:rPr>
              <a:t>Properties of the </a:t>
            </a:r>
            <a:r>
              <a:rPr lang="en-US" b="1" dirty="0">
                <a:solidFill>
                  <a:srgbClr val="BC5F2B"/>
                </a:solidFill>
                <a:latin typeface="Calibri"/>
                <a:cs typeface="Calibri"/>
              </a:rPr>
              <a:t>LBNF beam line </a:t>
            </a:r>
            <a:r>
              <a:rPr lang="en-US" dirty="0">
                <a:latin typeface="Calibri"/>
                <a:cs typeface="Calibri"/>
              </a:rPr>
              <a:t>(flux…)</a:t>
            </a:r>
          </a:p>
          <a:p>
            <a:pPr lvl="1"/>
            <a:r>
              <a:rPr lang="en-US" b="1" dirty="0">
                <a:solidFill>
                  <a:srgbClr val="BC5F2B"/>
                </a:solidFill>
                <a:latin typeface="Calibri"/>
                <a:cs typeface="Calibri"/>
              </a:rPr>
              <a:t>Detector response</a:t>
            </a:r>
            <a:r>
              <a:rPr lang="en-US" dirty="0">
                <a:solidFill>
                  <a:srgbClr val="BC5F2B"/>
                </a:solidFill>
                <a:latin typeface="Calibri"/>
                <a:cs typeface="Calibri"/>
              </a:rPr>
              <a:t> </a:t>
            </a:r>
            <a:r>
              <a:rPr lang="en-US" dirty="0">
                <a:latin typeface="Calibri"/>
                <a:cs typeface="Calibri"/>
              </a:rPr>
              <a:t>(signal characteristics, noise, calibration, </a:t>
            </a:r>
            <a:r>
              <a:rPr lang="en-US" i="1" dirty="0">
                <a:latin typeface="Calibri"/>
                <a:cs typeface="Calibri"/>
              </a:rPr>
              <a:t>etc.</a:t>
            </a:r>
            <a:r>
              <a:rPr lang="en-US" dirty="0">
                <a:latin typeface="Calibri"/>
                <a:cs typeface="Calibri"/>
              </a:rPr>
              <a:t>)</a:t>
            </a:r>
          </a:p>
          <a:p>
            <a:pPr lvl="1"/>
            <a:r>
              <a:rPr lang="en-US" b="1" dirty="0">
                <a:solidFill>
                  <a:srgbClr val="BC5F2B"/>
                </a:solidFill>
                <a:latin typeface="Calibri"/>
                <a:cs typeface="Calibri"/>
              </a:rPr>
              <a:t>Event reconstruction &amp; performanc</a:t>
            </a:r>
            <a:r>
              <a:rPr lang="en-US" dirty="0">
                <a:solidFill>
                  <a:srgbClr val="BC5F2B"/>
                </a:solidFill>
                <a:latin typeface="Calibri"/>
                <a:cs typeface="Calibri"/>
              </a:rPr>
              <a:t>e </a:t>
            </a:r>
            <a:r>
              <a:rPr lang="en-US" dirty="0">
                <a:latin typeface="Calibri"/>
                <a:cs typeface="Calibri"/>
              </a:rPr>
              <a:t>(tracking, calorimetry, particle ID, </a:t>
            </a:r>
            <a:r>
              <a:rPr lang="en-US" i="1" dirty="0">
                <a:latin typeface="Calibri"/>
                <a:cs typeface="Calibri"/>
              </a:rPr>
              <a:t>etc.</a:t>
            </a:r>
            <a:r>
              <a:rPr lang="en-US" dirty="0">
                <a:latin typeface="Calibri"/>
                <a:cs typeface="Calibri"/>
              </a:rPr>
              <a:t>)</a:t>
            </a:r>
            <a:endParaRPr lang="en-US" i="1" dirty="0">
              <a:latin typeface="Calibri"/>
              <a:cs typeface="Calibri"/>
            </a:endParaRPr>
          </a:p>
          <a:p>
            <a:pPr lvl="1"/>
            <a:r>
              <a:rPr lang="en-US" b="1" dirty="0">
                <a:solidFill>
                  <a:srgbClr val="BC5F2B"/>
                </a:solidFill>
                <a:latin typeface="Calibri"/>
                <a:cs typeface="Calibri"/>
              </a:rPr>
              <a:t>Experimental challenges</a:t>
            </a:r>
            <a:r>
              <a:rPr lang="en-US" dirty="0">
                <a:latin typeface="Calibri"/>
                <a:cs typeface="Calibri"/>
              </a:rPr>
              <a:t>: backgrounds, systematic error sources, </a:t>
            </a:r>
            <a:r>
              <a:rPr lang="en-US" i="1" dirty="0">
                <a:latin typeface="Calibri"/>
                <a:cs typeface="Calibri"/>
              </a:rPr>
              <a:t>etc.</a:t>
            </a:r>
          </a:p>
          <a:p>
            <a:pPr lvl="3"/>
            <a:endParaRPr lang="en-US" dirty="0">
              <a:latin typeface="Calibri"/>
              <a:cs typeface="Calibri"/>
            </a:endParaRPr>
          </a:p>
          <a:p>
            <a:r>
              <a:rPr lang="en-US" b="1" dirty="0">
                <a:latin typeface="Calibri"/>
                <a:cs typeface="Calibri"/>
              </a:rPr>
              <a:t>In practice, many elements above are under active development</a:t>
            </a:r>
          </a:p>
          <a:p>
            <a:pPr lvl="1"/>
            <a:r>
              <a:rPr lang="en-US" dirty="0">
                <a:latin typeface="Calibri"/>
                <a:cs typeface="Calibri"/>
              </a:rPr>
              <a:t>For primary science goals, insisting on ~fully realistic analyses…</a:t>
            </a:r>
            <a:endParaRPr lang="en-US" dirty="0"/>
          </a:p>
          <a:p>
            <a:pPr lvl="1"/>
            <a:r>
              <a:rPr lang="en-US" dirty="0">
                <a:latin typeface="Calibri"/>
                <a:cs typeface="Calibri"/>
              </a:rPr>
              <a:t>…so for these, must also convey the provisional nature of current analyses.</a:t>
            </a:r>
          </a:p>
        </p:txBody>
      </p:sp>
      <p:sp>
        <p:nvSpPr>
          <p:cNvPr id="3" name="Title 2"/>
          <p:cNvSpPr>
            <a:spLocks noGrp="1"/>
          </p:cNvSpPr>
          <p:nvPr>
            <p:ph type="title"/>
          </p:nvPr>
        </p:nvSpPr>
        <p:spPr>
          <a:xfrm>
            <a:off x="457200" y="208518"/>
            <a:ext cx="8229600" cy="647102"/>
          </a:xfrm>
        </p:spPr>
        <p:txBody>
          <a:bodyPr/>
          <a:lstStyle/>
          <a:p>
            <a:r>
              <a:rPr lang="en-US" sz="3200" u="sng" dirty="0"/>
              <a:t>What we aim to convey</a:t>
            </a:r>
          </a:p>
        </p:txBody>
      </p:sp>
    </p:spTree>
    <p:extLst>
      <p:ext uri="{BB962C8B-B14F-4D97-AF65-F5344CB8AC3E}">
        <p14:creationId xmlns:p14="http://schemas.microsoft.com/office/powerpoint/2010/main" val="821755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defRPr/>
            </a:pPr>
            <a:r>
              <a:rPr lang="en-US">
                <a:latin typeface="Helvetica"/>
                <a:cs typeface="Helvetica"/>
              </a:rPr>
              <a:t>9 Dec 2018</a:t>
            </a:r>
            <a:endParaRPr lang="en-US" dirty="0">
              <a:latin typeface="Helvetica"/>
              <a:cs typeface="Helvetica"/>
            </a:endParaRPr>
          </a:p>
        </p:txBody>
      </p:sp>
      <p:sp>
        <p:nvSpPr>
          <p:cNvPr id="5" name="Footer Placeholder 4"/>
          <p:cNvSpPr>
            <a:spLocks noGrp="1"/>
          </p:cNvSpPr>
          <p:nvPr>
            <p:ph type="ftr" sz="quarter" idx="3"/>
          </p:nvPr>
        </p:nvSpPr>
        <p:spPr>
          <a:xfrm>
            <a:off x="2397345" y="6549549"/>
            <a:ext cx="4349311" cy="158697"/>
          </a:xfrm>
        </p:spPr>
        <p:txBody>
          <a:bodyPr/>
          <a:lstStyle/>
          <a:p>
            <a:pPr>
              <a:defRPr/>
            </a:pPr>
            <a:r>
              <a:rPr lang="en-US"/>
              <a:t>DUNE TDR Physics Volume - JU &amp; ADR</a:t>
            </a:r>
            <a:endParaRPr lang="en-US" dirty="0"/>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20</a:t>
            </a:fld>
            <a:endParaRPr lang="en-US" dirty="0"/>
          </a:p>
        </p:txBody>
      </p:sp>
      <p:sp>
        <p:nvSpPr>
          <p:cNvPr id="3" name="Title 2"/>
          <p:cNvSpPr>
            <a:spLocks noGrp="1"/>
          </p:cNvSpPr>
          <p:nvPr>
            <p:ph type="title"/>
          </p:nvPr>
        </p:nvSpPr>
        <p:spPr>
          <a:xfrm>
            <a:off x="0" y="208518"/>
            <a:ext cx="9144000" cy="647102"/>
          </a:xfrm>
        </p:spPr>
        <p:txBody>
          <a:bodyPr/>
          <a:lstStyle/>
          <a:p>
            <a:pPr algn="ctr"/>
            <a:r>
              <a:rPr lang="en-US" sz="3200" u="sng" dirty="0">
                <a:solidFill>
                  <a:schemeClr val="tx1">
                    <a:lumMod val="65000"/>
                    <a:lumOff val="35000"/>
                  </a:schemeClr>
                </a:solidFill>
              </a:rPr>
              <a:t>Chapter 5: GeV-Scale Non-accelerator Physics</a:t>
            </a:r>
            <a:endParaRPr lang="en-US" sz="3200" dirty="0">
              <a:solidFill>
                <a:schemeClr val="tx1">
                  <a:lumMod val="65000"/>
                  <a:lumOff val="35000"/>
                </a:schemeClr>
              </a:solidFill>
            </a:endParaRPr>
          </a:p>
        </p:txBody>
      </p:sp>
      <p:pic>
        <p:nvPicPr>
          <p:cNvPr id="2" name="Picture 1">
            <a:extLst>
              <a:ext uri="{FF2B5EF4-FFF2-40B4-BE49-F238E27FC236}">
                <a16:creationId xmlns:a16="http://schemas.microsoft.com/office/drawing/2014/main" id="{B11D51AC-E1C1-F24B-9210-BABC5F4331A3}"/>
              </a:ext>
            </a:extLst>
          </p:cNvPr>
          <p:cNvPicPr>
            <a:picLocks noChangeAspect="1"/>
          </p:cNvPicPr>
          <p:nvPr/>
        </p:nvPicPr>
        <p:blipFill>
          <a:blip r:embed="rId3"/>
          <a:stretch>
            <a:fillRect/>
          </a:stretch>
        </p:blipFill>
        <p:spPr>
          <a:xfrm>
            <a:off x="0" y="1480677"/>
            <a:ext cx="9144000" cy="3896646"/>
          </a:xfrm>
          <a:prstGeom prst="rect">
            <a:avLst/>
          </a:prstGeom>
        </p:spPr>
      </p:pic>
    </p:spTree>
    <p:extLst>
      <p:ext uri="{BB962C8B-B14F-4D97-AF65-F5344CB8AC3E}">
        <p14:creationId xmlns:p14="http://schemas.microsoft.com/office/powerpoint/2010/main" val="7931862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defRPr/>
            </a:pPr>
            <a:r>
              <a:rPr lang="en-US">
                <a:latin typeface="Helvetica"/>
                <a:cs typeface="Helvetica"/>
              </a:rPr>
              <a:t>9 Dec 2018</a:t>
            </a:r>
            <a:endParaRPr lang="en-US" dirty="0">
              <a:latin typeface="Helvetica"/>
              <a:cs typeface="Helvetica"/>
            </a:endParaRPr>
          </a:p>
        </p:txBody>
      </p:sp>
      <p:sp>
        <p:nvSpPr>
          <p:cNvPr id="5" name="Footer Placeholder 4"/>
          <p:cNvSpPr>
            <a:spLocks noGrp="1"/>
          </p:cNvSpPr>
          <p:nvPr>
            <p:ph type="ftr" sz="quarter" idx="3"/>
          </p:nvPr>
        </p:nvSpPr>
        <p:spPr>
          <a:xfrm>
            <a:off x="2397345" y="6549549"/>
            <a:ext cx="4349311" cy="158697"/>
          </a:xfrm>
        </p:spPr>
        <p:txBody>
          <a:bodyPr/>
          <a:lstStyle/>
          <a:p>
            <a:pPr>
              <a:defRPr/>
            </a:pPr>
            <a:r>
              <a:rPr lang="en-US"/>
              <a:t>DUNE TDR Physics Volume - JU &amp; ADR</a:t>
            </a:r>
            <a:endParaRPr lang="en-US" dirty="0"/>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21</a:t>
            </a:fld>
            <a:endParaRPr lang="en-US" dirty="0"/>
          </a:p>
        </p:txBody>
      </p:sp>
      <p:sp>
        <p:nvSpPr>
          <p:cNvPr id="3" name="Title 2"/>
          <p:cNvSpPr>
            <a:spLocks noGrp="1"/>
          </p:cNvSpPr>
          <p:nvPr>
            <p:ph type="title"/>
          </p:nvPr>
        </p:nvSpPr>
        <p:spPr>
          <a:xfrm>
            <a:off x="0" y="208518"/>
            <a:ext cx="9144000" cy="647102"/>
          </a:xfrm>
        </p:spPr>
        <p:txBody>
          <a:bodyPr/>
          <a:lstStyle/>
          <a:p>
            <a:pPr algn="ctr"/>
            <a:r>
              <a:rPr lang="en-US" sz="3200" u="sng" dirty="0">
                <a:solidFill>
                  <a:schemeClr val="tx1">
                    <a:lumMod val="65000"/>
                    <a:lumOff val="35000"/>
                  </a:schemeClr>
                </a:solidFill>
              </a:rPr>
              <a:t>Chapter 5: GeV-Scale Non-accelerator Physics</a:t>
            </a:r>
            <a:endParaRPr lang="en-US" sz="3200" dirty="0">
              <a:solidFill>
                <a:schemeClr val="tx1">
                  <a:lumMod val="65000"/>
                  <a:lumOff val="35000"/>
                </a:schemeClr>
              </a:solidFill>
            </a:endParaRPr>
          </a:p>
        </p:txBody>
      </p:sp>
      <p:sp>
        <p:nvSpPr>
          <p:cNvPr id="7" name="Content Placeholder 6">
            <a:extLst>
              <a:ext uri="{FF2B5EF4-FFF2-40B4-BE49-F238E27FC236}">
                <a16:creationId xmlns:a16="http://schemas.microsoft.com/office/drawing/2014/main" id="{7B9318C8-B997-6A40-BF7F-838DD20B301A}"/>
              </a:ext>
            </a:extLst>
          </p:cNvPr>
          <p:cNvSpPr>
            <a:spLocks noGrp="1"/>
          </p:cNvSpPr>
          <p:nvPr>
            <p:ph idx="11"/>
          </p:nvPr>
        </p:nvSpPr>
        <p:spPr>
          <a:xfrm>
            <a:off x="454030" y="748145"/>
            <a:ext cx="7958450" cy="5583081"/>
          </a:xfrm>
        </p:spPr>
        <p:txBody>
          <a:bodyPr/>
          <a:lstStyle/>
          <a:p>
            <a:pPr>
              <a:spcBef>
                <a:spcPts val="300"/>
              </a:spcBef>
            </a:pPr>
            <a:r>
              <a:rPr lang="en-US" sz="2000" b="1" dirty="0">
                <a:latin typeface="Calibri"/>
                <a:cs typeface="Calibri"/>
              </a:rPr>
              <a:t>Current Status:</a:t>
            </a:r>
            <a:endParaRPr lang="en-US" sz="1600" dirty="0">
              <a:latin typeface="Calibri"/>
              <a:cs typeface="Calibri"/>
            </a:endParaRPr>
          </a:p>
          <a:p>
            <a:pPr lvl="1">
              <a:spcBef>
                <a:spcPts val="900"/>
              </a:spcBef>
            </a:pPr>
            <a:r>
              <a:rPr lang="en-US" sz="1800" dirty="0">
                <a:solidFill>
                  <a:srgbClr val="BC5F2B"/>
                </a:solidFill>
                <a:latin typeface="Calibri"/>
                <a:cs typeface="Calibri"/>
              </a:rPr>
              <a:t>Main focus is on nucleon decay, one of our primary science goals, with fully realistic analysis.  </a:t>
            </a:r>
          </a:p>
          <a:p>
            <a:pPr lvl="2">
              <a:spcBef>
                <a:spcPts val="900"/>
              </a:spcBef>
            </a:pPr>
            <a:r>
              <a:rPr lang="en-US" sz="1600" dirty="0">
                <a:solidFill>
                  <a:srgbClr val="BC5F2B"/>
                </a:solidFill>
                <a:latin typeface="Calibri"/>
                <a:cs typeface="Calibri"/>
              </a:rPr>
              <a:t>Emphasis on marquee Proton </a:t>
            </a:r>
            <a:r>
              <a:rPr lang="en-US" sz="1600" dirty="0">
                <a:solidFill>
                  <a:srgbClr val="BC5F2B"/>
                </a:solidFill>
                <a:latin typeface="Calibri"/>
                <a:cs typeface="Calibri"/>
                <a:sym typeface="Wingdings" pitchFamily="2" charset="2"/>
              </a:rPr>
              <a:t> K+ nu channel;  progress toward high efficiency while maintaining zero background face substantial event reconstruction challenges, especially considering impact of Final State Interactions; work ongoing.</a:t>
            </a:r>
            <a:endParaRPr lang="en-US" sz="1600" dirty="0">
              <a:solidFill>
                <a:srgbClr val="BC5F2B"/>
              </a:solidFill>
              <a:latin typeface="Calibri"/>
              <a:cs typeface="Calibri"/>
            </a:endParaRPr>
          </a:p>
          <a:p>
            <a:pPr lvl="2">
              <a:spcBef>
                <a:spcPts val="900"/>
              </a:spcBef>
            </a:pPr>
            <a:r>
              <a:rPr lang="en-US" sz="1600" dirty="0">
                <a:solidFill>
                  <a:srgbClr val="BC5F2B"/>
                </a:solidFill>
                <a:latin typeface="Calibri"/>
                <a:cs typeface="Calibri"/>
              </a:rPr>
              <a:t>Simultaneous progress on other channels (such as n </a:t>
            </a:r>
            <a:r>
              <a:rPr lang="en-US" sz="1600" dirty="0">
                <a:solidFill>
                  <a:srgbClr val="BC5F2B"/>
                </a:solidFill>
                <a:latin typeface="Calibri"/>
                <a:cs typeface="Calibri"/>
                <a:sym typeface="Wingdings" pitchFamily="2" charset="2"/>
              </a:rPr>
              <a:t> K+ e), now incorporated into the text</a:t>
            </a:r>
            <a:endParaRPr lang="en-US" sz="1600" dirty="0">
              <a:solidFill>
                <a:srgbClr val="BC5F2B"/>
              </a:solidFill>
              <a:latin typeface="Calibri"/>
              <a:cs typeface="Calibri"/>
            </a:endParaRPr>
          </a:p>
          <a:p>
            <a:pPr lvl="1">
              <a:spcBef>
                <a:spcPts val="900"/>
              </a:spcBef>
            </a:pPr>
            <a:r>
              <a:rPr lang="en-US" sz="1800" dirty="0">
                <a:solidFill>
                  <a:srgbClr val="BC5F2B"/>
                </a:solidFill>
                <a:latin typeface="Calibri"/>
                <a:cs typeface="Calibri"/>
              </a:rPr>
              <a:t>N-</a:t>
            </a:r>
            <a:r>
              <a:rPr lang="en-US" sz="1800" dirty="0" err="1">
                <a:solidFill>
                  <a:srgbClr val="BC5F2B"/>
                </a:solidFill>
                <a:latin typeface="Calibri"/>
                <a:cs typeface="Calibri"/>
              </a:rPr>
              <a:t>Nbar</a:t>
            </a:r>
            <a:r>
              <a:rPr lang="en-US" sz="1800" dirty="0">
                <a:solidFill>
                  <a:srgbClr val="BC5F2B"/>
                </a:solidFill>
                <a:latin typeface="Calibri"/>
                <a:cs typeface="Calibri"/>
              </a:rPr>
              <a:t> oscillation physics analysis is complete; </a:t>
            </a:r>
          </a:p>
          <a:p>
            <a:pPr lvl="1">
              <a:spcBef>
                <a:spcPts val="900"/>
              </a:spcBef>
            </a:pPr>
            <a:r>
              <a:rPr lang="en-US" sz="1800" dirty="0">
                <a:solidFill>
                  <a:srgbClr val="BC5F2B"/>
                </a:solidFill>
                <a:latin typeface="Calibri"/>
                <a:cs typeface="Calibri"/>
              </a:rPr>
              <a:t>more work needed to bring atmospheric neutrino analysis to appropriate level for presentation, but much text already in place.</a:t>
            </a:r>
          </a:p>
          <a:p>
            <a:pPr lvl="1">
              <a:spcBef>
                <a:spcPts val="900"/>
              </a:spcBef>
            </a:pPr>
            <a:endParaRPr lang="en-US" sz="2000" b="1" dirty="0">
              <a:latin typeface="Calibri"/>
              <a:cs typeface="Calibri"/>
            </a:endParaRPr>
          </a:p>
          <a:p>
            <a:pPr>
              <a:spcBef>
                <a:spcPts val="300"/>
              </a:spcBef>
            </a:pPr>
            <a:r>
              <a:rPr lang="en-US" sz="2000" b="1" dirty="0">
                <a:latin typeface="Calibri"/>
                <a:cs typeface="Calibri"/>
              </a:rPr>
              <a:t>What needs to be done for 2</a:t>
            </a:r>
            <a:r>
              <a:rPr lang="en-US" sz="2000" b="1" baseline="30000" dirty="0">
                <a:latin typeface="Calibri"/>
                <a:cs typeface="Calibri"/>
              </a:rPr>
              <a:t>nd</a:t>
            </a:r>
            <a:r>
              <a:rPr lang="en-US" sz="2000" b="1" dirty="0">
                <a:latin typeface="Calibri"/>
                <a:cs typeface="Calibri"/>
              </a:rPr>
              <a:t> draft</a:t>
            </a:r>
            <a:endParaRPr lang="en-US" sz="1800" dirty="0">
              <a:latin typeface="Calibri"/>
              <a:cs typeface="Calibri"/>
            </a:endParaRPr>
          </a:p>
          <a:p>
            <a:pPr lvl="1">
              <a:spcBef>
                <a:spcPts val="900"/>
              </a:spcBef>
            </a:pPr>
            <a:r>
              <a:rPr lang="en-US" sz="1800" b="1" dirty="0">
                <a:solidFill>
                  <a:srgbClr val="BC5F2B"/>
                </a:solidFill>
                <a:latin typeface="Calibri"/>
                <a:cs typeface="Calibri"/>
              </a:rPr>
              <a:t>Need to reach endpoint on “fully realistic” nucleon decay analyses.</a:t>
            </a:r>
          </a:p>
          <a:p>
            <a:pPr lvl="1">
              <a:spcBef>
                <a:spcPts val="900"/>
              </a:spcBef>
            </a:pPr>
            <a:r>
              <a:rPr lang="en-US" sz="1800" b="1" dirty="0">
                <a:solidFill>
                  <a:srgbClr val="BC5F2B"/>
                </a:solidFill>
                <a:latin typeface="Calibri"/>
                <a:cs typeface="Calibri"/>
              </a:rPr>
              <a:t>More coordination with Tools and other Landscape chapters.</a:t>
            </a:r>
          </a:p>
          <a:p>
            <a:pPr lvl="1">
              <a:spcBef>
                <a:spcPts val="900"/>
              </a:spcBef>
            </a:pPr>
            <a:endParaRPr lang="en-US" sz="1800" b="1" dirty="0">
              <a:latin typeface="Calibri"/>
              <a:cs typeface="Calibri"/>
            </a:endParaRPr>
          </a:p>
        </p:txBody>
      </p:sp>
    </p:spTree>
    <p:extLst>
      <p:ext uri="{BB962C8B-B14F-4D97-AF65-F5344CB8AC3E}">
        <p14:creationId xmlns:p14="http://schemas.microsoft.com/office/powerpoint/2010/main" val="1851162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defRPr/>
            </a:pPr>
            <a:r>
              <a:rPr lang="en-US">
                <a:latin typeface="Helvetica"/>
                <a:cs typeface="Helvetica"/>
              </a:rPr>
              <a:t>9 Dec 2018</a:t>
            </a:r>
            <a:endParaRPr lang="en-US" dirty="0">
              <a:latin typeface="Helvetica"/>
              <a:cs typeface="Helvetica"/>
            </a:endParaRPr>
          </a:p>
        </p:txBody>
      </p:sp>
      <p:sp>
        <p:nvSpPr>
          <p:cNvPr id="5" name="Footer Placeholder 4"/>
          <p:cNvSpPr>
            <a:spLocks noGrp="1"/>
          </p:cNvSpPr>
          <p:nvPr>
            <p:ph type="ftr" sz="quarter" idx="3"/>
          </p:nvPr>
        </p:nvSpPr>
        <p:spPr>
          <a:xfrm>
            <a:off x="2397345" y="6549549"/>
            <a:ext cx="4349311" cy="158697"/>
          </a:xfrm>
        </p:spPr>
        <p:txBody>
          <a:bodyPr/>
          <a:lstStyle/>
          <a:p>
            <a:pPr>
              <a:defRPr/>
            </a:pPr>
            <a:r>
              <a:rPr lang="en-US"/>
              <a:t>DUNE TDR Physics Volume - JU &amp; ADR</a:t>
            </a:r>
            <a:endParaRPr lang="en-US" dirty="0"/>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22</a:t>
            </a:fld>
            <a:endParaRPr lang="en-US" dirty="0"/>
          </a:p>
        </p:txBody>
      </p:sp>
      <p:sp>
        <p:nvSpPr>
          <p:cNvPr id="7" name="Content Placeholder 6"/>
          <p:cNvSpPr>
            <a:spLocks noGrp="1"/>
          </p:cNvSpPr>
          <p:nvPr>
            <p:ph idx="11"/>
          </p:nvPr>
        </p:nvSpPr>
        <p:spPr>
          <a:xfrm>
            <a:off x="454029" y="1093304"/>
            <a:ext cx="8689971" cy="5237922"/>
          </a:xfrm>
        </p:spPr>
        <p:txBody>
          <a:bodyPr/>
          <a:lstStyle/>
          <a:p>
            <a:pPr>
              <a:spcBef>
                <a:spcPts val="300"/>
              </a:spcBef>
            </a:pPr>
            <a:r>
              <a:rPr lang="en-US" sz="2000" b="1" dirty="0">
                <a:latin typeface="Calibri"/>
                <a:cs typeface="Calibri"/>
              </a:rPr>
              <a:t>Introductory Chapters (Executive Summary, DUNE Overview, Scientific Landscape) remain in early stages.  Authors assigned to most sections, working.</a:t>
            </a:r>
          </a:p>
          <a:p>
            <a:pPr>
              <a:spcBef>
                <a:spcPts val="300"/>
              </a:spcBef>
            </a:pPr>
            <a:endParaRPr lang="en-US" sz="1800" dirty="0">
              <a:latin typeface="Calibri"/>
              <a:cs typeface="Calibri"/>
            </a:endParaRPr>
          </a:p>
          <a:p>
            <a:pPr>
              <a:spcBef>
                <a:spcPts val="300"/>
              </a:spcBef>
            </a:pPr>
            <a:r>
              <a:rPr lang="en-US" sz="2000" b="1" dirty="0">
                <a:latin typeface="Calibri"/>
                <a:cs typeface="Calibri"/>
              </a:rPr>
              <a:t>Near Detector Physics Chapter</a:t>
            </a:r>
          </a:p>
          <a:p>
            <a:pPr lvl="1">
              <a:spcBef>
                <a:spcPts val="300"/>
              </a:spcBef>
            </a:pPr>
            <a:r>
              <a:rPr lang="en-US" sz="1800" dirty="0">
                <a:latin typeface="Calibri"/>
                <a:cs typeface="Calibri"/>
              </a:rPr>
              <a:t>Would like to have this</a:t>
            </a:r>
          </a:p>
          <a:p>
            <a:pPr lvl="1">
              <a:spcBef>
                <a:spcPts val="300"/>
              </a:spcBef>
            </a:pPr>
            <a:r>
              <a:rPr lang="en-US" sz="1800" dirty="0">
                <a:latin typeface="Calibri"/>
                <a:cs typeface="Calibri"/>
              </a:rPr>
              <a:t>Content will likely focus more on “opportunities” than “capabilities”</a:t>
            </a:r>
          </a:p>
          <a:p>
            <a:pPr lvl="1">
              <a:spcBef>
                <a:spcPts val="300"/>
              </a:spcBef>
            </a:pPr>
            <a:r>
              <a:rPr lang="en-US" sz="1800" dirty="0">
                <a:latin typeface="Calibri"/>
                <a:cs typeface="Calibri"/>
              </a:rPr>
              <a:t>Some starter text in place, but clearly needs development</a:t>
            </a:r>
          </a:p>
          <a:p>
            <a:pPr lvl="1">
              <a:spcBef>
                <a:spcPts val="300"/>
              </a:spcBef>
            </a:pPr>
            <a:r>
              <a:rPr lang="en-US" sz="1800" dirty="0">
                <a:latin typeface="Calibri"/>
                <a:cs typeface="Calibri"/>
              </a:rPr>
              <a:t>Coupling to ND CDR as well as ND Summary in TDR Volume I</a:t>
            </a:r>
          </a:p>
          <a:p>
            <a:pPr>
              <a:spcBef>
                <a:spcPts val="300"/>
              </a:spcBef>
            </a:pPr>
            <a:endParaRPr lang="en-US" sz="2000" dirty="0">
              <a:latin typeface="Calibri"/>
              <a:cs typeface="Calibri"/>
            </a:endParaRPr>
          </a:p>
          <a:p>
            <a:pPr>
              <a:spcBef>
                <a:spcPts val="300"/>
              </a:spcBef>
            </a:pPr>
            <a:r>
              <a:rPr lang="en-US" sz="2000" b="1" dirty="0">
                <a:latin typeface="Calibri"/>
                <a:cs typeface="Calibri"/>
              </a:rPr>
              <a:t>Linking of detector specifications to physics goals</a:t>
            </a:r>
          </a:p>
          <a:p>
            <a:pPr lvl="1">
              <a:spcBef>
                <a:spcPts val="300"/>
              </a:spcBef>
            </a:pPr>
            <a:r>
              <a:rPr lang="en-US" sz="1800" dirty="0">
                <a:latin typeface="Calibri"/>
                <a:cs typeface="Calibri"/>
              </a:rPr>
              <a:t>Editors will be working with chapter authors to incorporate more explicitly.</a:t>
            </a:r>
            <a:endParaRPr lang="en-US" sz="1800" dirty="0">
              <a:solidFill>
                <a:srgbClr val="BC5F2B"/>
              </a:solidFill>
              <a:latin typeface="Calibri"/>
              <a:cs typeface="Calibri"/>
            </a:endParaRPr>
          </a:p>
          <a:p>
            <a:pPr lvl="1">
              <a:spcBef>
                <a:spcPts val="300"/>
              </a:spcBef>
            </a:pPr>
            <a:endParaRPr lang="en-US" sz="2000" b="1" dirty="0">
              <a:latin typeface="Calibri"/>
              <a:cs typeface="Calibri"/>
            </a:endParaRPr>
          </a:p>
          <a:p>
            <a:pPr>
              <a:spcBef>
                <a:spcPts val="300"/>
              </a:spcBef>
            </a:pPr>
            <a:r>
              <a:rPr lang="en-US" sz="2000" b="1" dirty="0">
                <a:solidFill>
                  <a:srgbClr val="BC5F2B"/>
                </a:solidFill>
                <a:latin typeface="Calibri"/>
                <a:cs typeface="Calibri"/>
              </a:rPr>
              <a:t>For 2</a:t>
            </a:r>
            <a:r>
              <a:rPr lang="en-US" sz="2000" b="1" baseline="30000" dirty="0">
                <a:solidFill>
                  <a:srgbClr val="BC5F2B"/>
                </a:solidFill>
                <a:latin typeface="Calibri"/>
                <a:cs typeface="Calibri"/>
              </a:rPr>
              <a:t>nd</a:t>
            </a:r>
            <a:r>
              <a:rPr lang="en-US" sz="2000" b="1" dirty="0">
                <a:solidFill>
                  <a:srgbClr val="BC5F2B"/>
                </a:solidFill>
                <a:latin typeface="Calibri"/>
                <a:cs typeface="Calibri"/>
              </a:rPr>
              <a:t> Draft, we are working toward (but don’t guarantee)</a:t>
            </a:r>
            <a:endParaRPr lang="en-US" sz="1600" b="1" dirty="0">
              <a:solidFill>
                <a:srgbClr val="BC5F2B"/>
              </a:solidFill>
              <a:latin typeface="Calibri"/>
              <a:cs typeface="Calibri"/>
            </a:endParaRPr>
          </a:p>
          <a:p>
            <a:pPr lvl="1">
              <a:spcBef>
                <a:spcPts val="300"/>
              </a:spcBef>
            </a:pPr>
            <a:r>
              <a:rPr lang="en-US" sz="1800" dirty="0">
                <a:solidFill>
                  <a:srgbClr val="BC5F2B"/>
                </a:solidFill>
                <a:latin typeface="Calibri"/>
                <a:cs typeface="Calibri"/>
              </a:rPr>
              <a:t>Mostly complete, mostly readable chapters </a:t>
            </a:r>
          </a:p>
          <a:p>
            <a:pPr lvl="1">
              <a:spcBef>
                <a:spcPts val="300"/>
              </a:spcBef>
            </a:pPr>
            <a:r>
              <a:rPr lang="en-US" sz="1800" dirty="0">
                <a:solidFill>
                  <a:srgbClr val="BC5F2B"/>
                </a:solidFill>
                <a:latin typeface="Calibri"/>
                <a:cs typeface="Calibri"/>
              </a:rPr>
              <a:t>Unified level of detail appropriate for TDR (maybe relegate material to appendices)</a:t>
            </a:r>
          </a:p>
          <a:p>
            <a:pPr lvl="1">
              <a:spcBef>
                <a:spcPts val="300"/>
              </a:spcBef>
            </a:pPr>
            <a:r>
              <a:rPr lang="en-US" sz="1800" dirty="0">
                <a:solidFill>
                  <a:srgbClr val="BC5F2B"/>
                </a:solidFill>
                <a:latin typeface="Calibri"/>
                <a:cs typeface="Calibri"/>
              </a:rPr>
              <a:t>But please expect some rough spots: complex physics, complex analyses !!</a:t>
            </a:r>
          </a:p>
        </p:txBody>
      </p:sp>
      <p:sp>
        <p:nvSpPr>
          <p:cNvPr id="3" name="Title 2"/>
          <p:cNvSpPr>
            <a:spLocks noGrp="1"/>
          </p:cNvSpPr>
          <p:nvPr>
            <p:ph type="title"/>
          </p:nvPr>
        </p:nvSpPr>
        <p:spPr>
          <a:xfrm>
            <a:off x="457200" y="208518"/>
            <a:ext cx="8229600" cy="647102"/>
          </a:xfrm>
        </p:spPr>
        <p:txBody>
          <a:bodyPr/>
          <a:lstStyle/>
          <a:p>
            <a:r>
              <a:rPr lang="en-US" sz="3200" u="sng" dirty="0"/>
              <a:t>Wrap-up: Other Chapters &amp; Next Stages</a:t>
            </a:r>
            <a:endParaRPr lang="en-US" sz="3200" dirty="0"/>
          </a:p>
        </p:txBody>
      </p:sp>
    </p:spTree>
    <p:extLst>
      <p:ext uri="{BB962C8B-B14F-4D97-AF65-F5344CB8AC3E}">
        <p14:creationId xmlns:p14="http://schemas.microsoft.com/office/powerpoint/2010/main" val="130136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defRPr/>
            </a:pPr>
            <a:r>
              <a:rPr lang="en-US">
                <a:latin typeface="Helvetica"/>
                <a:cs typeface="Helvetica"/>
              </a:rPr>
              <a:t>9 Dec 2018</a:t>
            </a:r>
            <a:endParaRPr lang="en-US" dirty="0">
              <a:latin typeface="Helvetica"/>
              <a:cs typeface="Helvetica"/>
            </a:endParaRPr>
          </a:p>
        </p:txBody>
      </p:sp>
      <p:sp>
        <p:nvSpPr>
          <p:cNvPr id="5" name="Footer Placeholder 4"/>
          <p:cNvSpPr>
            <a:spLocks noGrp="1"/>
          </p:cNvSpPr>
          <p:nvPr>
            <p:ph type="ftr" sz="quarter" idx="3"/>
          </p:nvPr>
        </p:nvSpPr>
        <p:spPr>
          <a:xfrm>
            <a:off x="2397345" y="6549549"/>
            <a:ext cx="4349311" cy="158697"/>
          </a:xfrm>
        </p:spPr>
        <p:txBody>
          <a:bodyPr/>
          <a:lstStyle/>
          <a:p>
            <a:pPr>
              <a:defRPr/>
            </a:pPr>
            <a:r>
              <a:rPr lang="en-US"/>
              <a:t>DUNE TDR Physics Volume - JU &amp; ADR</a:t>
            </a:r>
            <a:endParaRPr lang="en-US" dirty="0"/>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3</a:t>
            </a:fld>
            <a:endParaRPr lang="en-US" dirty="0"/>
          </a:p>
        </p:txBody>
      </p:sp>
      <p:sp>
        <p:nvSpPr>
          <p:cNvPr id="7" name="Content Placeholder 6"/>
          <p:cNvSpPr>
            <a:spLocks noGrp="1"/>
          </p:cNvSpPr>
          <p:nvPr>
            <p:ph idx="11"/>
          </p:nvPr>
        </p:nvSpPr>
        <p:spPr>
          <a:xfrm>
            <a:off x="454030" y="1468846"/>
            <a:ext cx="7999090" cy="4911634"/>
          </a:xfrm>
        </p:spPr>
        <p:txBody>
          <a:bodyPr/>
          <a:lstStyle/>
          <a:p>
            <a:pPr marL="505209" indent="-514350">
              <a:lnSpc>
                <a:spcPct val="90000"/>
              </a:lnSpc>
              <a:spcBef>
                <a:spcPts val="900"/>
              </a:spcBef>
              <a:buFont typeface="+mj-lt"/>
              <a:buAutoNum type="arabicPeriod"/>
            </a:pPr>
            <a:r>
              <a:rPr lang="en-US" sz="2400" dirty="0">
                <a:latin typeface="Calibri"/>
                <a:cs typeface="Calibri"/>
              </a:rPr>
              <a:t>Executive Summary</a:t>
            </a:r>
          </a:p>
          <a:p>
            <a:pPr marL="505209" indent="-514350">
              <a:lnSpc>
                <a:spcPct val="90000"/>
              </a:lnSpc>
              <a:spcBef>
                <a:spcPts val="900"/>
              </a:spcBef>
              <a:buFont typeface="+mj-lt"/>
              <a:buAutoNum type="arabicPeriod"/>
            </a:pPr>
            <a:r>
              <a:rPr lang="en-US" sz="2400" dirty="0">
                <a:latin typeface="Calibri"/>
                <a:cs typeface="Calibri"/>
              </a:rPr>
              <a:t>Introduction to LBNF and DUNE</a:t>
            </a:r>
          </a:p>
          <a:p>
            <a:pPr marL="505209" indent="-514350">
              <a:lnSpc>
                <a:spcPct val="90000"/>
              </a:lnSpc>
              <a:spcBef>
                <a:spcPts val="900"/>
              </a:spcBef>
              <a:buFont typeface="+mj-lt"/>
              <a:buAutoNum type="arabicPeriod"/>
            </a:pPr>
            <a:r>
              <a:rPr lang="en-US" sz="2400" dirty="0">
                <a:latin typeface="Calibri"/>
                <a:cs typeface="Calibri"/>
              </a:rPr>
              <a:t>Scientific Landscape</a:t>
            </a:r>
          </a:p>
          <a:p>
            <a:pPr marL="505209" indent="-514350">
              <a:lnSpc>
                <a:spcPct val="90000"/>
              </a:lnSpc>
              <a:spcBef>
                <a:spcPts val="900"/>
              </a:spcBef>
              <a:buFont typeface="+mj-lt"/>
              <a:buAutoNum type="arabicPeriod"/>
            </a:pPr>
            <a:r>
              <a:rPr lang="en-US" sz="2400" dirty="0">
                <a:latin typeface="Calibri"/>
                <a:cs typeface="Calibri"/>
              </a:rPr>
              <a:t>Tools and Methods Employed</a:t>
            </a:r>
          </a:p>
          <a:p>
            <a:pPr marL="505209" indent="-514350">
              <a:lnSpc>
                <a:spcPct val="90000"/>
              </a:lnSpc>
              <a:spcBef>
                <a:spcPts val="900"/>
              </a:spcBef>
              <a:buFont typeface="+mj-lt"/>
              <a:buAutoNum type="arabicPeriod"/>
            </a:pPr>
            <a:r>
              <a:rPr lang="en-US" sz="2400" dirty="0">
                <a:latin typeface="Calibri"/>
                <a:cs typeface="Calibri"/>
              </a:rPr>
              <a:t>Neutrino Oscillation Physics Program</a:t>
            </a:r>
          </a:p>
          <a:p>
            <a:pPr marL="505209" indent="-514350">
              <a:lnSpc>
                <a:spcPct val="90000"/>
              </a:lnSpc>
              <a:spcBef>
                <a:spcPts val="900"/>
              </a:spcBef>
              <a:buFont typeface="+mj-lt"/>
              <a:buAutoNum type="arabicPeriod"/>
            </a:pPr>
            <a:r>
              <a:rPr lang="en-US" sz="2400" dirty="0">
                <a:latin typeface="Calibri"/>
                <a:cs typeface="Calibri"/>
              </a:rPr>
              <a:t>GeV-scale Non-accelerator Physics Program</a:t>
            </a:r>
          </a:p>
          <a:p>
            <a:pPr marL="505209" indent="-514350">
              <a:lnSpc>
                <a:spcPct val="90000"/>
              </a:lnSpc>
              <a:spcBef>
                <a:spcPts val="900"/>
              </a:spcBef>
              <a:buFont typeface="+mj-lt"/>
              <a:buAutoNum type="arabicPeriod"/>
            </a:pPr>
            <a:r>
              <a:rPr lang="en-US" sz="2400" dirty="0">
                <a:latin typeface="Calibri"/>
                <a:cs typeface="Calibri"/>
              </a:rPr>
              <a:t>Supernova Neutrino Bursts and Physics with Low-Energy Neutrinos</a:t>
            </a:r>
          </a:p>
          <a:p>
            <a:pPr marL="505209" indent="-514350">
              <a:lnSpc>
                <a:spcPct val="90000"/>
              </a:lnSpc>
              <a:spcBef>
                <a:spcPts val="900"/>
              </a:spcBef>
              <a:buFont typeface="+mj-lt"/>
              <a:buAutoNum type="arabicPeriod"/>
            </a:pPr>
            <a:r>
              <a:rPr lang="en-US" sz="2400" dirty="0">
                <a:latin typeface="Calibri"/>
                <a:cs typeface="Calibri"/>
              </a:rPr>
              <a:t>Precision Physics with the Near Detector</a:t>
            </a:r>
          </a:p>
          <a:p>
            <a:pPr marL="505209" indent="-514350">
              <a:lnSpc>
                <a:spcPct val="90000"/>
              </a:lnSpc>
              <a:spcBef>
                <a:spcPts val="900"/>
              </a:spcBef>
              <a:buFont typeface="+mj-lt"/>
              <a:buAutoNum type="arabicPeriod"/>
            </a:pPr>
            <a:r>
              <a:rPr lang="en-US" sz="2400" dirty="0">
                <a:latin typeface="Calibri"/>
                <a:cs typeface="Calibri"/>
              </a:rPr>
              <a:t>Beyond Standard Model Physics</a:t>
            </a:r>
          </a:p>
          <a:p>
            <a:pPr marL="505209" indent="-514350">
              <a:lnSpc>
                <a:spcPct val="90000"/>
              </a:lnSpc>
              <a:spcBef>
                <a:spcPts val="900"/>
              </a:spcBef>
              <a:buFont typeface="+mj-lt"/>
              <a:buAutoNum type="arabicPeriod"/>
            </a:pPr>
            <a:r>
              <a:rPr lang="en-US" sz="2400" dirty="0">
                <a:latin typeface="Calibri"/>
                <a:cs typeface="Calibri"/>
              </a:rPr>
              <a:t>Summary/Outlook</a:t>
            </a:r>
          </a:p>
          <a:p>
            <a:pPr>
              <a:lnSpc>
                <a:spcPct val="90000"/>
              </a:lnSpc>
              <a:spcBef>
                <a:spcPts val="900"/>
              </a:spcBef>
            </a:pPr>
            <a:endParaRPr lang="en-US" b="1" dirty="0">
              <a:latin typeface="Calibri"/>
              <a:cs typeface="Calibri"/>
            </a:endParaRPr>
          </a:p>
        </p:txBody>
      </p:sp>
      <p:sp>
        <p:nvSpPr>
          <p:cNvPr id="3" name="Title 2"/>
          <p:cNvSpPr>
            <a:spLocks noGrp="1"/>
          </p:cNvSpPr>
          <p:nvPr>
            <p:ph type="title"/>
          </p:nvPr>
        </p:nvSpPr>
        <p:spPr>
          <a:xfrm>
            <a:off x="314960" y="208518"/>
            <a:ext cx="8829040" cy="647102"/>
          </a:xfrm>
        </p:spPr>
        <p:txBody>
          <a:bodyPr/>
          <a:lstStyle/>
          <a:p>
            <a:r>
              <a:rPr lang="en-US" sz="3200" u="sng" dirty="0"/>
              <a:t>Top Level Outline</a:t>
            </a:r>
            <a:r>
              <a:rPr lang="en-US" sz="3200" dirty="0"/>
              <a:t> – target: ~25 pages/chapter</a:t>
            </a:r>
          </a:p>
        </p:txBody>
      </p:sp>
    </p:spTree>
    <p:extLst>
      <p:ext uri="{BB962C8B-B14F-4D97-AF65-F5344CB8AC3E}">
        <p14:creationId xmlns:p14="http://schemas.microsoft.com/office/powerpoint/2010/main" val="2847625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defRPr/>
            </a:pPr>
            <a:r>
              <a:rPr lang="en-US">
                <a:latin typeface="Helvetica"/>
                <a:cs typeface="Helvetica"/>
              </a:rPr>
              <a:t>9 Dec 2018</a:t>
            </a:r>
            <a:endParaRPr lang="en-US" dirty="0">
              <a:latin typeface="Helvetica"/>
              <a:cs typeface="Helvetica"/>
            </a:endParaRPr>
          </a:p>
        </p:txBody>
      </p:sp>
      <p:sp>
        <p:nvSpPr>
          <p:cNvPr id="5" name="Footer Placeholder 4"/>
          <p:cNvSpPr>
            <a:spLocks noGrp="1"/>
          </p:cNvSpPr>
          <p:nvPr>
            <p:ph type="ftr" sz="quarter" idx="3"/>
          </p:nvPr>
        </p:nvSpPr>
        <p:spPr>
          <a:xfrm>
            <a:off x="2397345" y="6549549"/>
            <a:ext cx="4349311" cy="158697"/>
          </a:xfrm>
        </p:spPr>
        <p:txBody>
          <a:bodyPr/>
          <a:lstStyle/>
          <a:p>
            <a:pPr>
              <a:defRPr/>
            </a:pPr>
            <a:r>
              <a:rPr lang="en-US"/>
              <a:t>DUNE TDR Physics Volume - JU &amp; ADR</a:t>
            </a:r>
            <a:endParaRPr lang="en-US" dirty="0"/>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4</a:t>
            </a:fld>
            <a:endParaRPr lang="en-US" dirty="0"/>
          </a:p>
        </p:txBody>
      </p:sp>
      <p:sp>
        <p:nvSpPr>
          <p:cNvPr id="7" name="Content Placeholder 6"/>
          <p:cNvSpPr>
            <a:spLocks noGrp="1"/>
          </p:cNvSpPr>
          <p:nvPr>
            <p:ph idx="11"/>
          </p:nvPr>
        </p:nvSpPr>
        <p:spPr>
          <a:xfrm>
            <a:off x="454029" y="1468846"/>
            <a:ext cx="8357461" cy="4911634"/>
          </a:xfrm>
        </p:spPr>
        <p:txBody>
          <a:bodyPr/>
          <a:lstStyle/>
          <a:p>
            <a:pPr marL="505209" indent="-514350">
              <a:lnSpc>
                <a:spcPct val="90000"/>
              </a:lnSpc>
              <a:spcBef>
                <a:spcPts val="900"/>
              </a:spcBef>
              <a:buFont typeface="+mj-lt"/>
              <a:buAutoNum type="arabicPeriod"/>
            </a:pPr>
            <a:r>
              <a:rPr lang="en-US" sz="2400" dirty="0">
                <a:latin typeface="Calibri"/>
                <a:cs typeface="Calibri"/>
              </a:rPr>
              <a:t>Executive Summary</a:t>
            </a:r>
          </a:p>
          <a:p>
            <a:pPr marL="505209" indent="-514350">
              <a:lnSpc>
                <a:spcPct val="90000"/>
              </a:lnSpc>
              <a:spcBef>
                <a:spcPts val="900"/>
              </a:spcBef>
              <a:buFont typeface="+mj-lt"/>
              <a:buAutoNum type="arabicPeriod"/>
            </a:pPr>
            <a:r>
              <a:rPr lang="en-US" sz="2400" dirty="0">
                <a:latin typeface="Calibri"/>
                <a:cs typeface="Calibri"/>
              </a:rPr>
              <a:t>Introduction to LBNF and DUNE</a:t>
            </a:r>
          </a:p>
          <a:p>
            <a:pPr marL="505209" indent="-514350">
              <a:lnSpc>
                <a:spcPct val="90000"/>
              </a:lnSpc>
              <a:spcBef>
                <a:spcPts val="900"/>
              </a:spcBef>
              <a:buFont typeface="+mj-lt"/>
              <a:buAutoNum type="arabicPeriod"/>
            </a:pPr>
            <a:r>
              <a:rPr lang="en-US" sz="2400" dirty="0">
                <a:latin typeface="Calibri"/>
                <a:cs typeface="Calibri"/>
              </a:rPr>
              <a:t>Scientific Landscape</a:t>
            </a:r>
          </a:p>
          <a:p>
            <a:pPr marL="505209" indent="-514350">
              <a:lnSpc>
                <a:spcPct val="90000"/>
              </a:lnSpc>
              <a:spcBef>
                <a:spcPts val="900"/>
              </a:spcBef>
              <a:buFont typeface="+mj-lt"/>
              <a:buAutoNum type="arabicPeriod"/>
            </a:pPr>
            <a:r>
              <a:rPr lang="en-US" sz="2400" b="1" dirty="0">
                <a:solidFill>
                  <a:srgbClr val="BC5F2B"/>
                </a:solidFill>
                <a:latin typeface="Calibri"/>
                <a:cs typeface="Calibri"/>
              </a:rPr>
              <a:t>Tools and Methods Employed  </a:t>
            </a:r>
            <a:r>
              <a:rPr lang="en-US" sz="2400" b="1" i="1" dirty="0">
                <a:latin typeface="Calibri"/>
                <a:cs typeface="Calibri"/>
              </a:rPr>
              <a:t>(27 pages + 12 for calibration)</a:t>
            </a:r>
            <a:endParaRPr lang="en-US" sz="2400" b="1" i="1" dirty="0">
              <a:solidFill>
                <a:srgbClr val="BC5F2B"/>
              </a:solidFill>
              <a:latin typeface="Calibri"/>
              <a:cs typeface="Calibri"/>
            </a:endParaRPr>
          </a:p>
          <a:p>
            <a:pPr marL="505209" indent="-514350">
              <a:lnSpc>
                <a:spcPct val="90000"/>
              </a:lnSpc>
              <a:spcBef>
                <a:spcPts val="900"/>
              </a:spcBef>
              <a:buFont typeface="+mj-lt"/>
              <a:buAutoNum type="arabicPeriod"/>
            </a:pPr>
            <a:r>
              <a:rPr lang="en-US" sz="2400" b="1" dirty="0">
                <a:solidFill>
                  <a:srgbClr val="BC5F2B"/>
                </a:solidFill>
                <a:latin typeface="Calibri"/>
                <a:cs typeface="Calibri"/>
              </a:rPr>
              <a:t>Neutrino Oscillation Physics Program  </a:t>
            </a:r>
            <a:r>
              <a:rPr lang="en-US" sz="2400" b="1" i="1" dirty="0">
                <a:latin typeface="Calibri"/>
                <a:cs typeface="Calibri"/>
              </a:rPr>
              <a:t>(55 pages)</a:t>
            </a:r>
            <a:endParaRPr lang="en-US" sz="2400" b="1" i="1" dirty="0">
              <a:solidFill>
                <a:srgbClr val="BC5F2B"/>
              </a:solidFill>
              <a:latin typeface="Calibri"/>
              <a:cs typeface="Calibri"/>
            </a:endParaRPr>
          </a:p>
          <a:p>
            <a:pPr marL="505209" indent="-514350">
              <a:lnSpc>
                <a:spcPct val="90000"/>
              </a:lnSpc>
              <a:spcBef>
                <a:spcPts val="900"/>
              </a:spcBef>
              <a:buFont typeface="+mj-lt"/>
              <a:buAutoNum type="arabicPeriod"/>
            </a:pPr>
            <a:r>
              <a:rPr lang="en-US" sz="2400" b="1" dirty="0">
                <a:solidFill>
                  <a:srgbClr val="BC5F2B"/>
                </a:solidFill>
                <a:latin typeface="Calibri"/>
                <a:cs typeface="Calibri"/>
              </a:rPr>
              <a:t>GeV-scale Non-accelerator Physics Program  </a:t>
            </a:r>
            <a:r>
              <a:rPr lang="en-US" sz="2400" b="1" i="1" dirty="0">
                <a:latin typeface="Calibri"/>
                <a:cs typeface="Calibri"/>
              </a:rPr>
              <a:t>(17 pages) </a:t>
            </a:r>
            <a:endParaRPr lang="en-US" sz="2400" b="1" i="1" dirty="0">
              <a:solidFill>
                <a:srgbClr val="BC5F2B"/>
              </a:solidFill>
              <a:latin typeface="Calibri"/>
              <a:cs typeface="Calibri"/>
            </a:endParaRPr>
          </a:p>
          <a:p>
            <a:pPr marL="505209" indent="-514350">
              <a:lnSpc>
                <a:spcPct val="90000"/>
              </a:lnSpc>
              <a:spcBef>
                <a:spcPts val="900"/>
              </a:spcBef>
              <a:buFont typeface="+mj-lt"/>
              <a:buAutoNum type="arabicPeriod"/>
            </a:pPr>
            <a:r>
              <a:rPr lang="en-US" sz="2400" b="1" dirty="0">
                <a:solidFill>
                  <a:srgbClr val="BC5F2B"/>
                </a:solidFill>
                <a:latin typeface="Calibri"/>
                <a:cs typeface="Calibri"/>
              </a:rPr>
              <a:t>Supernova Neutrino Bursts and Physics with Low-Energy Neutrinos  </a:t>
            </a:r>
            <a:r>
              <a:rPr lang="en-US" sz="2400" b="1" i="1" dirty="0">
                <a:latin typeface="Calibri"/>
                <a:cs typeface="Calibri"/>
              </a:rPr>
              <a:t>(25 pages)</a:t>
            </a:r>
            <a:endParaRPr lang="en-US" sz="2400" b="1" i="1" dirty="0">
              <a:solidFill>
                <a:srgbClr val="BC5F2B"/>
              </a:solidFill>
              <a:latin typeface="Calibri"/>
              <a:cs typeface="Calibri"/>
            </a:endParaRPr>
          </a:p>
          <a:p>
            <a:pPr marL="505209" indent="-514350">
              <a:lnSpc>
                <a:spcPct val="90000"/>
              </a:lnSpc>
              <a:spcBef>
                <a:spcPts val="900"/>
              </a:spcBef>
              <a:buFont typeface="+mj-lt"/>
              <a:buAutoNum type="arabicPeriod"/>
            </a:pPr>
            <a:r>
              <a:rPr lang="en-US" sz="2400" dirty="0">
                <a:latin typeface="Calibri"/>
                <a:cs typeface="Calibri"/>
              </a:rPr>
              <a:t>Precision Physics with the Near Detector</a:t>
            </a:r>
          </a:p>
          <a:p>
            <a:pPr marL="505209" indent="-514350">
              <a:lnSpc>
                <a:spcPct val="90000"/>
              </a:lnSpc>
              <a:spcBef>
                <a:spcPts val="900"/>
              </a:spcBef>
              <a:buFont typeface="+mj-lt"/>
              <a:buAutoNum type="arabicPeriod"/>
            </a:pPr>
            <a:r>
              <a:rPr lang="en-US" sz="2400" b="1" dirty="0">
                <a:solidFill>
                  <a:srgbClr val="BC5F2B"/>
                </a:solidFill>
                <a:latin typeface="Calibri"/>
                <a:cs typeface="Calibri"/>
              </a:rPr>
              <a:t>Beyond Standard Model Physics  </a:t>
            </a:r>
            <a:r>
              <a:rPr lang="en-US" sz="2400" b="1" i="1" dirty="0">
                <a:latin typeface="Calibri"/>
                <a:cs typeface="Calibri"/>
              </a:rPr>
              <a:t>(42 pages)</a:t>
            </a:r>
            <a:endParaRPr lang="en-US" sz="2400" b="1" i="1" dirty="0">
              <a:solidFill>
                <a:srgbClr val="BC5F2B"/>
              </a:solidFill>
              <a:latin typeface="Calibri"/>
              <a:cs typeface="Calibri"/>
            </a:endParaRPr>
          </a:p>
          <a:p>
            <a:pPr marL="505209" indent="-514350">
              <a:lnSpc>
                <a:spcPct val="90000"/>
              </a:lnSpc>
              <a:spcBef>
                <a:spcPts val="900"/>
              </a:spcBef>
              <a:buFont typeface="+mj-lt"/>
              <a:buAutoNum type="arabicPeriod"/>
            </a:pPr>
            <a:r>
              <a:rPr lang="en-US" sz="2400" dirty="0">
                <a:latin typeface="Calibri"/>
                <a:cs typeface="Calibri"/>
              </a:rPr>
              <a:t>Summary/Outlook</a:t>
            </a:r>
          </a:p>
          <a:p>
            <a:pPr>
              <a:lnSpc>
                <a:spcPct val="90000"/>
              </a:lnSpc>
              <a:spcBef>
                <a:spcPts val="900"/>
              </a:spcBef>
            </a:pPr>
            <a:endParaRPr lang="en-US" b="1" dirty="0">
              <a:latin typeface="Calibri"/>
              <a:cs typeface="Calibri"/>
            </a:endParaRPr>
          </a:p>
        </p:txBody>
      </p:sp>
      <p:sp>
        <p:nvSpPr>
          <p:cNvPr id="3" name="Title 2"/>
          <p:cNvSpPr>
            <a:spLocks noGrp="1"/>
          </p:cNvSpPr>
          <p:nvPr>
            <p:ph type="title"/>
          </p:nvPr>
        </p:nvSpPr>
        <p:spPr>
          <a:xfrm>
            <a:off x="314960" y="208518"/>
            <a:ext cx="8829040" cy="647102"/>
          </a:xfrm>
        </p:spPr>
        <p:txBody>
          <a:bodyPr/>
          <a:lstStyle/>
          <a:p>
            <a:r>
              <a:rPr lang="en-US" sz="3200" u="sng" dirty="0"/>
              <a:t>What we have as of Dec 1</a:t>
            </a:r>
            <a:r>
              <a:rPr lang="en-US" sz="3200" dirty="0"/>
              <a:t> </a:t>
            </a:r>
            <a:r>
              <a:rPr lang="en-US" sz="2400" dirty="0"/>
              <a:t>(“1</a:t>
            </a:r>
            <a:r>
              <a:rPr lang="en-US" sz="2400" baseline="30000" dirty="0"/>
              <a:t>st</a:t>
            </a:r>
            <a:r>
              <a:rPr lang="en-US" sz="2400" dirty="0"/>
              <a:t> Draft” deadline)</a:t>
            </a:r>
            <a:endParaRPr lang="en-US" sz="3200" dirty="0"/>
          </a:p>
        </p:txBody>
      </p:sp>
    </p:spTree>
    <p:extLst>
      <p:ext uri="{BB962C8B-B14F-4D97-AF65-F5344CB8AC3E}">
        <p14:creationId xmlns:p14="http://schemas.microsoft.com/office/powerpoint/2010/main" val="2032007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defRPr/>
            </a:pPr>
            <a:r>
              <a:rPr lang="en-US">
                <a:latin typeface="Helvetica"/>
                <a:cs typeface="Helvetica"/>
              </a:rPr>
              <a:t>9 Dec 2018</a:t>
            </a:r>
            <a:endParaRPr lang="en-US" dirty="0">
              <a:latin typeface="Helvetica"/>
              <a:cs typeface="Helvetica"/>
            </a:endParaRPr>
          </a:p>
        </p:txBody>
      </p:sp>
      <p:sp>
        <p:nvSpPr>
          <p:cNvPr id="5" name="Footer Placeholder 4"/>
          <p:cNvSpPr>
            <a:spLocks noGrp="1"/>
          </p:cNvSpPr>
          <p:nvPr>
            <p:ph type="ftr" sz="quarter" idx="3"/>
          </p:nvPr>
        </p:nvSpPr>
        <p:spPr>
          <a:xfrm>
            <a:off x="2397345" y="6549549"/>
            <a:ext cx="4349311" cy="158697"/>
          </a:xfrm>
        </p:spPr>
        <p:txBody>
          <a:bodyPr/>
          <a:lstStyle/>
          <a:p>
            <a:pPr>
              <a:defRPr/>
            </a:pPr>
            <a:r>
              <a:rPr lang="en-US"/>
              <a:t>DUNE TDR Physics Volume - JU &amp; ADR</a:t>
            </a:r>
            <a:endParaRPr lang="en-US" dirty="0"/>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5</a:t>
            </a:fld>
            <a:endParaRPr lang="en-US" dirty="0"/>
          </a:p>
        </p:txBody>
      </p:sp>
      <p:sp>
        <p:nvSpPr>
          <p:cNvPr id="7" name="Content Placeholder 6"/>
          <p:cNvSpPr>
            <a:spLocks noGrp="1"/>
          </p:cNvSpPr>
          <p:nvPr>
            <p:ph idx="11"/>
          </p:nvPr>
        </p:nvSpPr>
        <p:spPr>
          <a:xfrm>
            <a:off x="454029" y="1093304"/>
            <a:ext cx="8689971" cy="5237922"/>
          </a:xfrm>
        </p:spPr>
        <p:txBody>
          <a:bodyPr/>
          <a:lstStyle/>
          <a:p>
            <a:pPr>
              <a:spcBef>
                <a:spcPts val="300"/>
              </a:spcBef>
            </a:pPr>
            <a:r>
              <a:rPr lang="en-US" sz="2400" b="1" dirty="0">
                <a:latin typeface="Calibri"/>
                <a:cs typeface="Calibri"/>
              </a:rPr>
              <a:t>Start with “most advanced” ones</a:t>
            </a:r>
            <a:endParaRPr lang="en-US" sz="2000" b="1" dirty="0">
              <a:latin typeface="Calibri"/>
              <a:cs typeface="Calibri"/>
            </a:endParaRPr>
          </a:p>
          <a:p>
            <a:pPr lvl="1">
              <a:spcBef>
                <a:spcPts val="900"/>
              </a:spcBef>
            </a:pPr>
            <a:r>
              <a:rPr lang="en-US" sz="1800" b="1" dirty="0">
                <a:solidFill>
                  <a:srgbClr val="BC5F2B"/>
                </a:solidFill>
                <a:latin typeface="Calibri"/>
                <a:cs typeface="Calibri"/>
              </a:rPr>
              <a:t>Tools and Methods Employed</a:t>
            </a:r>
          </a:p>
          <a:p>
            <a:pPr lvl="1">
              <a:spcBef>
                <a:spcPts val="900"/>
              </a:spcBef>
            </a:pPr>
            <a:r>
              <a:rPr lang="en-US" sz="1800" b="1" dirty="0">
                <a:solidFill>
                  <a:srgbClr val="BC5F2B"/>
                </a:solidFill>
                <a:latin typeface="Calibri"/>
                <a:cs typeface="Calibri"/>
              </a:rPr>
              <a:t>Supernova / Low-energy Neutrinos</a:t>
            </a:r>
          </a:p>
          <a:p>
            <a:pPr lvl="1">
              <a:spcBef>
                <a:spcPts val="900"/>
              </a:spcBef>
            </a:pPr>
            <a:r>
              <a:rPr lang="en-US" sz="1800" b="1" dirty="0">
                <a:solidFill>
                  <a:srgbClr val="BC5F2B"/>
                </a:solidFill>
                <a:latin typeface="Calibri"/>
                <a:cs typeface="Calibri"/>
              </a:rPr>
              <a:t>Beyond Standard Model Physics</a:t>
            </a:r>
          </a:p>
          <a:p>
            <a:pPr>
              <a:spcBef>
                <a:spcPts val="300"/>
              </a:spcBef>
            </a:pPr>
            <a:endParaRPr lang="en-US" sz="1800" dirty="0">
              <a:latin typeface="Calibri"/>
              <a:cs typeface="Calibri"/>
            </a:endParaRPr>
          </a:p>
          <a:p>
            <a:pPr>
              <a:spcBef>
                <a:spcPts val="300"/>
              </a:spcBef>
            </a:pPr>
            <a:r>
              <a:rPr lang="en-US" sz="2400" b="1" dirty="0">
                <a:latin typeface="Calibri"/>
                <a:cs typeface="Calibri"/>
              </a:rPr>
              <a:t>Then onto chapters where full analyses are in progress</a:t>
            </a:r>
          </a:p>
          <a:p>
            <a:pPr lvl="1">
              <a:spcBef>
                <a:spcPts val="900"/>
              </a:spcBef>
            </a:pPr>
            <a:r>
              <a:rPr lang="en-US" sz="1800" b="1" dirty="0">
                <a:solidFill>
                  <a:srgbClr val="BC5F2B"/>
                </a:solidFill>
                <a:latin typeface="Calibri"/>
                <a:cs typeface="Calibri"/>
              </a:rPr>
              <a:t>Long-Baseline Oscillation Physics (3-flavor oscillations of beam neutrinos)</a:t>
            </a:r>
          </a:p>
          <a:p>
            <a:pPr lvl="1">
              <a:spcBef>
                <a:spcPts val="900"/>
              </a:spcBef>
            </a:pPr>
            <a:r>
              <a:rPr lang="en-US" sz="1800" b="1" dirty="0">
                <a:solidFill>
                  <a:srgbClr val="BC5F2B"/>
                </a:solidFill>
                <a:latin typeface="Calibri"/>
                <a:cs typeface="Calibri"/>
              </a:rPr>
              <a:t>GeV-Scale Non-accelerator Physics (Nucleon decay, atmospheric neutrinos, </a:t>
            </a:r>
            <a:r>
              <a:rPr lang="en-US" sz="1800" b="1" dirty="0" err="1">
                <a:solidFill>
                  <a:srgbClr val="BC5F2B"/>
                </a:solidFill>
                <a:latin typeface="Calibri"/>
                <a:cs typeface="Calibri"/>
              </a:rPr>
              <a:t>etc</a:t>
            </a:r>
            <a:r>
              <a:rPr lang="en-US" sz="1800" b="1" dirty="0">
                <a:solidFill>
                  <a:srgbClr val="BC5F2B"/>
                </a:solidFill>
                <a:latin typeface="Calibri"/>
                <a:cs typeface="Calibri"/>
              </a:rPr>
              <a:t>)</a:t>
            </a:r>
          </a:p>
          <a:p>
            <a:pPr lvl="1">
              <a:spcBef>
                <a:spcPts val="900"/>
              </a:spcBef>
            </a:pPr>
            <a:endParaRPr lang="en-US" sz="1800" b="1" dirty="0">
              <a:solidFill>
                <a:srgbClr val="BC5F2B"/>
              </a:solidFill>
              <a:latin typeface="Calibri"/>
              <a:cs typeface="Calibri"/>
            </a:endParaRPr>
          </a:p>
          <a:p>
            <a:pPr lvl="1">
              <a:spcBef>
                <a:spcPts val="1200"/>
              </a:spcBef>
            </a:pPr>
            <a:endParaRPr lang="en-US" sz="1800" b="1" dirty="0">
              <a:solidFill>
                <a:srgbClr val="BC5F2B"/>
              </a:solidFill>
              <a:latin typeface="Calibri"/>
              <a:cs typeface="Calibri"/>
            </a:endParaRPr>
          </a:p>
          <a:p>
            <a:pPr lvl="1">
              <a:spcBef>
                <a:spcPts val="1200"/>
              </a:spcBef>
            </a:pPr>
            <a:endParaRPr lang="en-US" sz="1800" b="1" dirty="0">
              <a:latin typeface="Calibri"/>
              <a:cs typeface="Calibri"/>
            </a:endParaRPr>
          </a:p>
          <a:p>
            <a:pPr marL="0" indent="0">
              <a:spcBef>
                <a:spcPts val="1200"/>
              </a:spcBef>
              <a:buNone/>
            </a:pPr>
            <a:endParaRPr lang="en-US" b="1" dirty="0">
              <a:latin typeface="Calibri"/>
              <a:cs typeface="Calibri"/>
            </a:endParaRPr>
          </a:p>
        </p:txBody>
      </p:sp>
      <p:sp>
        <p:nvSpPr>
          <p:cNvPr id="3" name="Title 2"/>
          <p:cNvSpPr>
            <a:spLocks noGrp="1"/>
          </p:cNvSpPr>
          <p:nvPr>
            <p:ph type="title"/>
          </p:nvPr>
        </p:nvSpPr>
        <p:spPr>
          <a:xfrm>
            <a:off x="457200" y="208518"/>
            <a:ext cx="8229600" cy="647102"/>
          </a:xfrm>
        </p:spPr>
        <p:txBody>
          <a:bodyPr/>
          <a:lstStyle/>
          <a:p>
            <a:r>
              <a:rPr lang="en-US" sz="3200" dirty="0"/>
              <a:t>Going through these chapters</a:t>
            </a:r>
          </a:p>
        </p:txBody>
      </p:sp>
    </p:spTree>
    <p:extLst>
      <p:ext uri="{BB962C8B-B14F-4D97-AF65-F5344CB8AC3E}">
        <p14:creationId xmlns:p14="http://schemas.microsoft.com/office/powerpoint/2010/main" val="26067097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defRPr/>
            </a:pPr>
            <a:r>
              <a:rPr lang="en-US">
                <a:latin typeface="Helvetica"/>
                <a:cs typeface="Helvetica"/>
              </a:rPr>
              <a:t>9 Dec 2018</a:t>
            </a:r>
            <a:endParaRPr lang="en-US" dirty="0">
              <a:latin typeface="Helvetica"/>
              <a:cs typeface="Helvetica"/>
            </a:endParaRPr>
          </a:p>
        </p:txBody>
      </p:sp>
      <p:sp>
        <p:nvSpPr>
          <p:cNvPr id="5" name="Footer Placeholder 4"/>
          <p:cNvSpPr>
            <a:spLocks noGrp="1"/>
          </p:cNvSpPr>
          <p:nvPr>
            <p:ph type="ftr" sz="quarter" idx="3"/>
          </p:nvPr>
        </p:nvSpPr>
        <p:spPr>
          <a:xfrm>
            <a:off x="2397345" y="6549549"/>
            <a:ext cx="4349311" cy="158697"/>
          </a:xfrm>
        </p:spPr>
        <p:txBody>
          <a:bodyPr/>
          <a:lstStyle/>
          <a:p>
            <a:pPr>
              <a:defRPr/>
            </a:pPr>
            <a:r>
              <a:rPr lang="en-US"/>
              <a:t>DUNE TDR Physics Volume - JU &amp; ADR</a:t>
            </a:r>
            <a:endParaRPr lang="en-US" dirty="0"/>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6</a:t>
            </a:fld>
            <a:endParaRPr lang="en-US" dirty="0"/>
          </a:p>
        </p:txBody>
      </p:sp>
      <p:sp>
        <p:nvSpPr>
          <p:cNvPr id="3" name="Title 2"/>
          <p:cNvSpPr>
            <a:spLocks noGrp="1"/>
          </p:cNvSpPr>
          <p:nvPr>
            <p:ph type="title"/>
          </p:nvPr>
        </p:nvSpPr>
        <p:spPr>
          <a:xfrm>
            <a:off x="457200" y="208518"/>
            <a:ext cx="8229600" cy="647102"/>
          </a:xfrm>
        </p:spPr>
        <p:txBody>
          <a:bodyPr/>
          <a:lstStyle/>
          <a:p>
            <a:r>
              <a:rPr lang="en-US" sz="3200" u="sng" dirty="0"/>
              <a:t>Chapter 4: Tools and Methods Employed </a:t>
            </a:r>
            <a:endParaRPr lang="en-US" sz="3200" dirty="0"/>
          </a:p>
        </p:txBody>
      </p:sp>
      <p:pic>
        <p:nvPicPr>
          <p:cNvPr id="11" name="Picture 10">
            <a:extLst>
              <a:ext uri="{FF2B5EF4-FFF2-40B4-BE49-F238E27FC236}">
                <a16:creationId xmlns:a16="http://schemas.microsoft.com/office/drawing/2014/main" id="{CA46A4F0-064F-E44B-8E46-7E97B1D468B7}"/>
              </a:ext>
            </a:extLst>
          </p:cNvPr>
          <p:cNvPicPr>
            <a:picLocks noChangeAspect="1"/>
          </p:cNvPicPr>
          <p:nvPr/>
        </p:nvPicPr>
        <p:blipFill>
          <a:blip r:embed="rId3"/>
          <a:stretch>
            <a:fillRect/>
          </a:stretch>
        </p:blipFill>
        <p:spPr>
          <a:xfrm>
            <a:off x="0" y="912177"/>
            <a:ext cx="9144000" cy="5381117"/>
          </a:xfrm>
          <a:prstGeom prst="rect">
            <a:avLst/>
          </a:prstGeom>
        </p:spPr>
      </p:pic>
    </p:spTree>
    <p:extLst>
      <p:ext uri="{BB962C8B-B14F-4D97-AF65-F5344CB8AC3E}">
        <p14:creationId xmlns:p14="http://schemas.microsoft.com/office/powerpoint/2010/main" val="1607677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defRPr/>
            </a:pPr>
            <a:r>
              <a:rPr lang="en-US">
                <a:latin typeface="Helvetica"/>
                <a:cs typeface="Helvetica"/>
              </a:rPr>
              <a:t>9 Dec 2018</a:t>
            </a:r>
            <a:endParaRPr lang="en-US" dirty="0">
              <a:latin typeface="Helvetica"/>
              <a:cs typeface="Helvetica"/>
            </a:endParaRPr>
          </a:p>
        </p:txBody>
      </p:sp>
      <p:sp>
        <p:nvSpPr>
          <p:cNvPr id="5" name="Footer Placeholder 4"/>
          <p:cNvSpPr>
            <a:spLocks noGrp="1"/>
          </p:cNvSpPr>
          <p:nvPr>
            <p:ph type="ftr" sz="quarter" idx="3"/>
          </p:nvPr>
        </p:nvSpPr>
        <p:spPr>
          <a:xfrm>
            <a:off x="2397345" y="6549549"/>
            <a:ext cx="4349311" cy="158697"/>
          </a:xfrm>
        </p:spPr>
        <p:txBody>
          <a:bodyPr/>
          <a:lstStyle/>
          <a:p>
            <a:pPr>
              <a:defRPr/>
            </a:pPr>
            <a:r>
              <a:rPr lang="en-US"/>
              <a:t>DUNE TDR Physics Volume - JU &amp; ADR</a:t>
            </a:r>
            <a:endParaRPr lang="en-US" dirty="0"/>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7</a:t>
            </a:fld>
            <a:endParaRPr lang="en-US" dirty="0"/>
          </a:p>
        </p:txBody>
      </p:sp>
      <p:sp>
        <p:nvSpPr>
          <p:cNvPr id="3" name="Title 2"/>
          <p:cNvSpPr>
            <a:spLocks noGrp="1"/>
          </p:cNvSpPr>
          <p:nvPr>
            <p:ph type="title"/>
          </p:nvPr>
        </p:nvSpPr>
        <p:spPr>
          <a:xfrm>
            <a:off x="457200" y="208518"/>
            <a:ext cx="8229600" cy="647102"/>
          </a:xfrm>
        </p:spPr>
        <p:txBody>
          <a:bodyPr/>
          <a:lstStyle/>
          <a:p>
            <a:r>
              <a:rPr lang="en-US" sz="3200" u="sng" dirty="0"/>
              <a:t>Chapter 4: Tools and Methods Employed </a:t>
            </a:r>
            <a:endParaRPr lang="en-US" sz="3200" dirty="0"/>
          </a:p>
        </p:txBody>
      </p:sp>
      <p:sp>
        <p:nvSpPr>
          <p:cNvPr id="7" name="Content Placeholder 6">
            <a:extLst>
              <a:ext uri="{FF2B5EF4-FFF2-40B4-BE49-F238E27FC236}">
                <a16:creationId xmlns:a16="http://schemas.microsoft.com/office/drawing/2014/main" id="{9717BD64-A39C-2E4B-97D2-B28F18E0B8C9}"/>
              </a:ext>
            </a:extLst>
          </p:cNvPr>
          <p:cNvSpPr>
            <a:spLocks noGrp="1"/>
          </p:cNvSpPr>
          <p:nvPr>
            <p:ph idx="11"/>
          </p:nvPr>
        </p:nvSpPr>
        <p:spPr>
          <a:xfrm>
            <a:off x="454029" y="1093304"/>
            <a:ext cx="8689971" cy="5237922"/>
          </a:xfrm>
        </p:spPr>
        <p:txBody>
          <a:bodyPr/>
          <a:lstStyle/>
          <a:p>
            <a:pPr>
              <a:spcBef>
                <a:spcPts val="300"/>
              </a:spcBef>
            </a:pPr>
            <a:r>
              <a:rPr lang="en-US" sz="2000" b="1" dirty="0">
                <a:latin typeface="Calibri"/>
                <a:cs typeface="Calibri"/>
              </a:rPr>
              <a:t>Current status:</a:t>
            </a:r>
            <a:endParaRPr lang="en-US" sz="1800" dirty="0">
              <a:latin typeface="Calibri"/>
              <a:cs typeface="Calibri"/>
            </a:endParaRPr>
          </a:p>
          <a:p>
            <a:pPr lvl="1">
              <a:spcBef>
                <a:spcPts val="900"/>
              </a:spcBef>
            </a:pPr>
            <a:r>
              <a:rPr lang="en-US" sz="1800" dirty="0">
                <a:solidFill>
                  <a:srgbClr val="BC5F2B"/>
                </a:solidFill>
                <a:latin typeface="Calibri"/>
                <a:cs typeface="Calibri"/>
              </a:rPr>
              <a:t>Basic elements of DUNE simulations &amp; reconstruction are well described</a:t>
            </a:r>
          </a:p>
          <a:p>
            <a:pPr lvl="1">
              <a:spcBef>
                <a:spcPts val="900"/>
              </a:spcBef>
            </a:pPr>
            <a:r>
              <a:rPr lang="en-US" sz="1800" dirty="0">
                <a:solidFill>
                  <a:srgbClr val="BC5F2B"/>
                </a:solidFill>
                <a:latin typeface="Calibri"/>
                <a:cs typeface="Calibri"/>
              </a:rPr>
              <a:t>Separate discussion of calibration strategy is written, ready to be incorporated  </a:t>
            </a:r>
          </a:p>
          <a:p>
            <a:pPr marL="0" indent="0">
              <a:spcBef>
                <a:spcPts val="300"/>
              </a:spcBef>
              <a:buNone/>
            </a:pPr>
            <a:endParaRPr lang="en-US" sz="2000" dirty="0">
              <a:latin typeface="Calibri"/>
              <a:cs typeface="Calibri"/>
            </a:endParaRPr>
          </a:p>
          <a:p>
            <a:pPr>
              <a:spcBef>
                <a:spcPts val="300"/>
              </a:spcBef>
            </a:pPr>
            <a:r>
              <a:rPr lang="en-US" sz="2000" b="1" dirty="0">
                <a:latin typeface="Calibri"/>
                <a:cs typeface="Calibri"/>
              </a:rPr>
              <a:t>What needs to be done for 2</a:t>
            </a:r>
            <a:r>
              <a:rPr lang="en-US" sz="2000" b="1" baseline="30000" dirty="0">
                <a:latin typeface="Calibri"/>
                <a:cs typeface="Calibri"/>
              </a:rPr>
              <a:t>nd</a:t>
            </a:r>
            <a:r>
              <a:rPr lang="en-US" sz="2000" b="1" dirty="0">
                <a:latin typeface="Calibri"/>
                <a:cs typeface="Calibri"/>
              </a:rPr>
              <a:t> draft</a:t>
            </a:r>
            <a:endParaRPr lang="en-US" sz="1800" dirty="0">
              <a:latin typeface="Calibri"/>
              <a:cs typeface="Calibri"/>
            </a:endParaRPr>
          </a:p>
          <a:p>
            <a:pPr lvl="1">
              <a:spcBef>
                <a:spcPts val="900"/>
              </a:spcBef>
            </a:pPr>
            <a:r>
              <a:rPr lang="en-US" sz="1800" b="1" dirty="0" err="1">
                <a:solidFill>
                  <a:srgbClr val="BC5F2B"/>
                </a:solidFill>
                <a:latin typeface="Calibri"/>
                <a:cs typeface="Calibri"/>
              </a:rPr>
              <a:t>Reco</a:t>
            </a:r>
            <a:r>
              <a:rPr lang="en-US" sz="1800" b="1" dirty="0">
                <a:solidFill>
                  <a:srgbClr val="BC5F2B"/>
                </a:solidFill>
                <a:latin typeface="Calibri"/>
                <a:cs typeface="Calibri"/>
              </a:rPr>
              <a:t>/Sim Working Group focus is now on generating/updating high-level performance plots; </a:t>
            </a:r>
          </a:p>
          <a:p>
            <a:pPr lvl="3">
              <a:spcBef>
                <a:spcPts val="900"/>
              </a:spcBef>
            </a:pPr>
            <a:endParaRPr lang="en-US" sz="600" b="1" dirty="0">
              <a:solidFill>
                <a:srgbClr val="BC5F2B"/>
              </a:solidFill>
              <a:latin typeface="Calibri"/>
              <a:cs typeface="Calibri"/>
            </a:endParaRPr>
          </a:p>
          <a:p>
            <a:pPr lvl="1">
              <a:spcBef>
                <a:spcPts val="900"/>
              </a:spcBef>
            </a:pPr>
            <a:r>
              <a:rPr lang="en-US" sz="1800" b="1" dirty="0">
                <a:solidFill>
                  <a:srgbClr val="BC5F2B"/>
                </a:solidFill>
                <a:latin typeface="Calibri"/>
                <a:cs typeface="Calibri"/>
              </a:rPr>
              <a:t>Need to make level of technical detail more uniform </a:t>
            </a:r>
          </a:p>
          <a:p>
            <a:pPr lvl="2">
              <a:spcBef>
                <a:spcPts val="900"/>
              </a:spcBef>
            </a:pPr>
            <a:r>
              <a:rPr lang="en-US" sz="1600" dirty="0">
                <a:solidFill>
                  <a:srgbClr val="BC5F2B"/>
                </a:solidFill>
                <a:latin typeface="Calibri"/>
                <a:cs typeface="Calibri"/>
              </a:rPr>
              <a:t>Too much in some places, too little in others</a:t>
            </a:r>
          </a:p>
          <a:p>
            <a:pPr lvl="4">
              <a:spcBef>
                <a:spcPts val="900"/>
              </a:spcBef>
            </a:pPr>
            <a:endParaRPr lang="en-US" sz="1000" b="1" dirty="0">
              <a:solidFill>
                <a:srgbClr val="BC5F2B"/>
              </a:solidFill>
              <a:latin typeface="Calibri"/>
              <a:cs typeface="Calibri"/>
            </a:endParaRPr>
          </a:p>
          <a:p>
            <a:pPr lvl="1">
              <a:spcBef>
                <a:spcPts val="900"/>
              </a:spcBef>
            </a:pPr>
            <a:r>
              <a:rPr lang="en-US" sz="1800" b="1" dirty="0">
                <a:solidFill>
                  <a:srgbClr val="BC5F2B"/>
                </a:solidFill>
                <a:latin typeface="Calibri"/>
                <a:cs typeface="Calibri"/>
              </a:rPr>
              <a:t>Work needed to integrate better within this chapter &amp; with other chapters</a:t>
            </a:r>
          </a:p>
          <a:p>
            <a:pPr lvl="2">
              <a:spcBef>
                <a:spcPts val="900"/>
              </a:spcBef>
            </a:pPr>
            <a:r>
              <a:rPr lang="en-US" sz="1600" dirty="0">
                <a:solidFill>
                  <a:srgbClr val="BC5F2B"/>
                </a:solidFill>
                <a:latin typeface="Calibri"/>
                <a:cs typeface="Calibri"/>
              </a:rPr>
              <a:t>This will allow filling in of some “missing” content (i.e., flux modeling, trigger simulation..)</a:t>
            </a:r>
            <a:endParaRPr lang="en-US" sz="1400" dirty="0">
              <a:solidFill>
                <a:srgbClr val="BC5F2B"/>
              </a:solidFill>
              <a:latin typeface="Calibri"/>
              <a:cs typeface="Calibri"/>
            </a:endParaRPr>
          </a:p>
          <a:p>
            <a:pPr lvl="3">
              <a:spcBef>
                <a:spcPts val="900"/>
              </a:spcBef>
            </a:pPr>
            <a:endParaRPr lang="en-US" sz="1400" dirty="0">
              <a:latin typeface="Calibri"/>
              <a:cs typeface="Calibri"/>
            </a:endParaRPr>
          </a:p>
          <a:p>
            <a:pPr lvl="1">
              <a:spcBef>
                <a:spcPts val="900"/>
              </a:spcBef>
            </a:pPr>
            <a:r>
              <a:rPr lang="en-US" sz="1800" b="1" dirty="0">
                <a:solidFill>
                  <a:srgbClr val="BC5F2B"/>
                </a:solidFill>
                <a:latin typeface="Calibri"/>
                <a:cs typeface="Calibri"/>
              </a:rPr>
              <a:t>Possibility of inclusion of some </a:t>
            </a:r>
            <a:r>
              <a:rPr lang="en-US" sz="1800" b="1" dirty="0" err="1">
                <a:solidFill>
                  <a:srgbClr val="BC5F2B"/>
                </a:solidFill>
                <a:latin typeface="Calibri"/>
                <a:cs typeface="Calibri"/>
              </a:rPr>
              <a:t>ProtoDUNE</a:t>
            </a:r>
            <a:r>
              <a:rPr lang="en-US" sz="1800" b="1" dirty="0">
                <a:solidFill>
                  <a:srgbClr val="BC5F2B"/>
                </a:solidFill>
                <a:latin typeface="Calibri"/>
                <a:cs typeface="Calibri"/>
              </a:rPr>
              <a:t>-SP data</a:t>
            </a:r>
          </a:p>
        </p:txBody>
      </p:sp>
    </p:spTree>
    <p:extLst>
      <p:ext uri="{BB962C8B-B14F-4D97-AF65-F5344CB8AC3E}">
        <p14:creationId xmlns:p14="http://schemas.microsoft.com/office/powerpoint/2010/main" val="4009157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defRPr/>
            </a:pPr>
            <a:r>
              <a:rPr lang="en-US">
                <a:latin typeface="Helvetica"/>
                <a:cs typeface="Helvetica"/>
              </a:rPr>
              <a:t>9 Dec 2018</a:t>
            </a:r>
            <a:endParaRPr lang="en-US" dirty="0">
              <a:latin typeface="Helvetica"/>
              <a:cs typeface="Helvetica"/>
            </a:endParaRPr>
          </a:p>
        </p:txBody>
      </p:sp>
      <p:sp>
        <p:nvSpPr>
          <p:cNvPr id="5" name="Footer Placeholder 4"/>
          <p:cNvSpPr>
            <a:spLocks noGrp="1"/>
          </p:cNvSpPr>
          <p:nvPr>
            <p:ph type="ftr" sz="quarter" idx="3"/>
          </p:nvPr>
        </p:nvSpPr>
        <p:spPr>
          <a:xfrm>
            <a:off x="2397345" y="6549549"/>
            <a:ext cx="4349311" cy="158697"/>
          </a:xfrm>
        </p:spPr>
        <p:txBody>
          <a:bodyPr/>
          <a:lstStyle/>
          <a:p>
            <a:pPr>
              <a:defRPr/>
            </a:pPr>
            <a:r>
              <a:rPr lang="en-US"/>
              <a:t>DUNE TDR Physics Volume - JU &amp; ADR</a:t>
            </a:r>
            <a:endParaRPr lang="en-US" dirty="0"/>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8</a:t>
            </a:fld>
            <a:endParaRPr lang="en-US" dirty="0"/>
          </a:p>
        </p:txBody>
      </p:sp>
      <p:sp>
        <p:nvSpPr>
          <p:cNvPr id="3" name="Title 2"/>
          <p:cNvSpPr>
            <a:spLocks noGrp="1"/>
          </p:cNvSpPr>
          <p:nvPr>
            <p:ph type="title"/>
          </p:nvPr>
        </p:nvSpPr>
        <p:spPr>
          <a:xfrm>
            <a:off x="457200" y="208518"/>
            <a:ext cx="8229600" cy="647102"/>
          </a:xfrm>
        </p:spPr>
        <p:txBody>
          <a:bodyPr/>
          <a:lstStyle/>
          <a:p>
            <a:r>
              <a:rPr lang="en-US" sz="3200" u="sng" dirty="0"/>
              <a:t>Chapter 4: Tools and Methods Employed </a:t>
            </a:r>
            <a:endParaRPr lang="en-US" sz="3200" dirty="0"/>
          </a:p>
        </p:txBody>
      </p:sp>
      <p:pic>
        <p:nvPicPr>
          <p:cNvPr id="2" name="Picture 1">
            <a:extLst>
              <a:ext uri="{FF2B5EF4-FFF2-40B4-BE49-F238E27FC236}">
                <a16:creationId xmlns:a16="http://schemas.microsoft.com/office/drawing/2014/main" id="{00224C46-CF7F-E441-B88F-04A2AE319B21}"/>
              </a:ext>
            </a:extLst>
          </p:cNvPr>
          <p:cNvPicPr>
            <a:picLocks noChangeAspect="1"/>
          </p:cNvPicPr>
          <p:nvPr/>
        </p:nvPicPr>
        <p:blipFill>
          <a:blip r:embed="rId3"/>
          <a:stretch>
            <a:fillRect/>
          </a:stretch>
        </p:blipFill>
        <p:spPr>
          <a:xfrm>
            <a:off x="3118" y="711200"/>
            <a:ext cx="4406322" cy="5669280"/>
          </a:xfrm>
          <a:prstGeom prst="rect">
            <a:avLst/>
          </a:prstGeom>
        </p:spPr>
      </p:pic>
      <p:pic>
        <p:nvPicPr>
          <p:cNvPr id="7" name="Picture 6">
            <a:extLst>
              <a:ext uri="{FF2B5EF4-FFF2-40B4-BE49-F238E27FC236}">
                <a16:creationId xmlns:a16="http://schemas.microsoft.com/office/drawing/2014/main" id="{FD5EC0B3-B06C-C941-9D4D-DC3311E3F482}"/>
              </a:ext>
            </a:extLst>
          </p:cNvPr>
          <p:cNvPicPr>
            <a:picLocks noChangeAspect="1"/>
          </p:cNvPicPr>
          <p:nvPr/>
        </p:nvPicPr>
        <p:blipFill>
          <a:blip r:embed="rId4"/>
          <a:stretch>
            <a:fillRect/>
          </a:stretch>
        </p:blipFill>
        <p:spPr>
          <a:xfrm>
            <a:off x="4753901" y="711200"/>
            <a:ext cx="4399062" cy="5669280"/>
          </a:xfrm>
          <a:prstGeom prst="rect">
            <a:avLst/>
          </a:prstGeom>
        </p:spPr>
      </p:pic>
    </p:spTree>
    <p:extLst>
      <p:ext uri="{BB962C8B-B14F-4D97-AF65-F5344CB8AC3E}">
        <p14:creationId xmlns:p14="http://schemas.microsoft.com/office/powerpoint/2010/main" val="1990509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pPr>
              <a:defRPr/>
            </a:pPr>
            <a:r>
              <a:rPr lang="en-US">
                <a:latin typeface="Helvetica"/>
                <a:cs typeface="Helvetica"/>
              </a:rPr>
              <a:t>9 Dec 2018</a:t>
            </a:r>
            <a:endParaRPr lang="en-US" dirty="0">
              <a:latin typeface="Helvetica"/>
              <a:cs typeface="Helvetica"/>
            </a:endParaRPr>
          </a:p>
        </p:txBody>
      </p:sp>
      <p:sp>
        <p:nvSpPr>
          <p:cNvPr id="5" name="Footer Placeholder 4"/>
          <p:cNvSpPr>
            <a:spLocks noGrp="1"/>
          </p:cNvSpPr>
          <p:nvPr>
            <p:ph type="ftr" sz="quarter" idx="3"/>
          </p:nvPr>
        </p:nvSpPr>
        <p:spPr>
          <a:xfrm>
            <a:off x="2397345" y="6549549"/>
            <a:ext cx="4349311" cy="158697"/>
          </a:xfrm>
        </p:spPr>
        <p:txBody>
          <a:bodyPr/>
          <a:lstStyle/>
          <a:p>
            <a:pPr>
              <a:defRPr/>
            </a:pPr>
            <a:r>
              <a:rPr lang="en-US"/>
              <a:t>DUNE TDR Physics Volume - JU &amp; ADR</a:t>
            </a:r>
            <a:endParaRPr lang="en-US" dirty="0"/>
          </a:p>
        </p:txBody>
      </p:sp>
      <p:sp>
        <p:nvSpPr>
          <p:cNvPr id="6" name="Slide Number Placeholder 5"/>
          <p:cNvSpPr>
            <a:spLocks noGrp="1"/>
          </p:cNvSpPr>
          <p:nvPr>
            <p:ph type="sldNum" sz="quarter" idx="4"/>
          </p:nvPr>
        </p:nvSpPr>
        <p:spPr/>
        <p:txBody>
          <a:bodyPr/>
          <a:lstStyle/>
          <a:p>
            <a:pPr>
              <a:defRPr/>
            </a:pPr>
            <a:fld id="{0C39C72E-2A13-EB4D-AD45-6D4E6ACAED8D}" type="slidenum">
              <a:rPr lang="en-US" smtClean="0"/>
              <a:pPr>
                <a:defRPr/>
              </a:pPr>
              <a:t>9</a:t>
            </a:fld>
            <a:endParaRPr lang="en-US" dirty="0"/>
          </a:p>
        </p:txBody>
      </p:sp>
      <p:sp>
        <p:nvSpPr>
          <p:cNvPr id="3" name="Title 2"/>
          <p:cNvSpPr>
            <a:spLocks noGrp="1"/>
          </p:cNvSpPr>
          <p:nvPr>
            <p:ph type="title"/>
          </p:nvPr>
        </p:nvSpPr>
        <p:spPr>
          <a:xfrm>
            <a:off x="457200" y="208518"/>
            <a:ext cx="8686800" cy="647102"/>
          </a:xfrm>
        </p:spPr>
        <p:txBody>
          <a:bodyPr/>
          <a:lstStyle/>
          <a:p>
            <a:r>
              <a:rPr lang="en-US" sz="3200" u="sng" dirty="0">
                <a:solidFill>
                  <a:srgbClr val="7030A0"/>
                </a:solidFill>
              </a:rPr>
              <a:t>Chapter 7: Supernova/Low-Energy Neutrinos</a:t>
            </a:r>
            <a:endParaRPr lang="en-US" sz="3200" dirty="0">
              <a:solidFill>
                <a:srgbClr val="7030A0"/>
              </a:solidFill>
            </a:endParaRPr>
          </a:p>
        </p:txBody>
      </p:sp>
      <p:pic>
        <p:nvPicPr>
          <p:cNvPr id="9" name="Picture 8">
            <a:extLst>
              <a:ext uri="{FF2B5EF4-FFF2-40B4-BE49-F238E27FC236}">
                <a16:creationId xmlns:a16="http://schemas.microsoft.com/office/drawing/2014/main" id="{F1A3A9EB-CFE0-CE4B-85BF-C90B25993009}"/>
              </a:ext>
            </a:extLst>
          </p:cNvPr>
          <p:cNvPicPr>
            <a:picLocks noChangeAspect="1"/>
          </p:cNvPicPr>
          <p:nvPr/>
        </p:nvPicPr>
        <p:blipFill>
          <a:blip r:embed="rId3"/>
          <a:stretch>
            <a:fillRect/>
          </a:stretch>
        </p:blipFill>
        <p:spPr>
          <a:xfrm>
            <a:off x="0" y="1472339"/>
            <a:ext cx="9144000" cy="3913322"/>
          </a:xfrm>
          <a:prstGeom prst="rect">
            <a:avLst/>
          </a:prstGeom>
        </p:spPr>
      </p:pic>
    </p:spTree>
    <p:extLst>
      <p:ext uri="{BB962C8B-B14F-4D97-AF65-F5344CB8AC3E}">
        <p14:creationId xmlns:p14="http://schemas.microsoft.com/office/powerpoint/2010/main" val="2168947801"/>
      </p:ext>
    </p:extLst>
  </p:cSld>
  <p:clrMapOvr>
    <a:masterClrMapping/>
  </p:clrMapOvr>
</p:sld>
</file>

<file path=ppt/theme/theme1.xml><?xml version="1.0" encoding="utf-8"?>
<a:theme xmlns:a="http://schemas.openxmlformats.org/drawingml/2006/main" name="Dune Template_051215">
  <a:themeElements>
    <a:clrScheme name="DUNE">
      <a:dk1>
        <a:srgbClr val="BC5F2B"/>
      </a:dk1>
      <a:lt1>
        <a:sysClr val="window" lastClr="FFFFFF"/>
      </a:lt1>
      <a:dk2>
        <a:srgbClr val="3C5A77"/>
      </a:dk2>
      <a:lt2>
        <a:srgbClr val="F37C23"/>
      </a:lt2>
      <a:accent1>
        <a:srgbClr val="4F81BD"/>
      </a:accent1>
      <a:accent2>
        <a:srgbClr val="FFFFFF"/>
      </a:accent2>
      <a:accent3>
        <a:srgbClr val="FFFFFF"/>
      </a:accent3>
      <a:accent4>
        <a:srgbClr val="FFFFFF"/>
      </a:accent4>
      <a:accent5>
        <a:srgbClr val="FFFFFF"/>
      </a:accent5>
      <a:accent6>
        <a:srgbClr val="FF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FNAL_PPT_FermilabRedesign_0824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31345</TotalTime>
  <Words>1868</Words>
  <Application>Microsoft Macintosh PowerPoint</Application>
  <PresentationFormat>On-screen Show (4:3)</PresentationFormat>
  <Paragraphs>259</Paragraphs>
  <Slides>22</Slides>
  <Notes>21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22</vt:i4>
      </vt:variant>
    </vt:vector>
  </HeadingPairs>
  <TitlesOfParts>
    <vt:vector size="33" baseType="lpstr">
      <vt:lpstr>ＭＳ Ｐゴシック</vt:lpstr>
      <vt:lpstr>Arial</vt:lpstr>
      <vt:lpstr>Calibri</vt:lpstr>
      <vt:lpstr>Geneva</vt:lpstr>
      <vt:lpstr>Helvetica</vt:lpstr>
      <vt:lpstr>Lucida Grande</vt:lpstr>
      <vt:lpstr>Symbol</vt:lpstr>
      <vt:lpstr>Wingdings</vt:lpstr>
      <vt:lpstr>Dune Template_051215</vt:lpstr>
      <vt:lpstr>LBNF Content-Footer Theme</vt:lpstr>
      <vt:lpstr>FNAL_PPT_FermilabRedesign_082415</vt:lpstr>
      <vt:lpstr>Status/Preview of the  Physics Volume of the DUNE TDR</vt:lpstr>
      <vt:lpstr>What we aim to convey</vt:lpstr>
      <vt:lpstr>Top Level Outline – target: ~25 pages/chapter</vt:lpstr>
      <vt:lpstr>What we have as of Dec 1 (“1st Draft” deadline)</vt:lpstr>
      <vt:lpstr>Going through these chapters</vt:lpstr>
      <vt:lpstr>Chapter 4: Tools and Methods Employed </vt:lpstr>
      <vt:lpstr>Chapter 4: Tools and Methods Employed </vt:lpstr>
      <vt:lpstr>Chapter 4: Tools and Methods Employed </vt:lpstr>
      <vt:lpstr>Chapter 7: Supernova/Low-Energy Neutrinos</vt:lpstr>
      <vt:lpstr>Chapter 7: Supernova/Low-Energy Neutrinos</vt:lpstr>
      <vt:lpstr>Chapter 7: Supernova/Low-Energy Neutrinos</vt:lpstr>
      <vt:lpstr>Chapter 7: Supernova/Low-Energy Neutrinos</vt:lpstr>
      <vt:lpstr>Chapter 9: Beyond Standard Model Physics</vt:lpstr>
      <vt:lpstr>Chapter 9: Beyond Standard Model Physics</vt:lpstr>
      <vt:lpstr>Chapter 9: Beyond Standard Model Physics</vt:lpstr>
      <vt:lpstr>Going through these chapters</vt:lpstr>
      <vt:lpstr>Chapter 4: Long-Baseline Oscillation Physics</vt:lpstr>
      <vt:lpstr>Chapter 4: Long-Baseline Oscillation Physics</vt:lpstr>
      <vt:lpstr>Chapter 4: Long-Baseline Oscillation Physics</vt:lpstr>
      <vt:lpstr>Chapter 5: GeV-Scale Non-accelerator Physics</vt:lpstr>
      <vt:lpstr>Chapter 5: GeV-Scale Non-accelerator Physics</vt:lpstr>
      <vt:lpstr>Wrap-up: Other Chapters &amp; Next Stages</vt:lpstr>
    </vt:vector>
  </TitlesOfParts>
  <Company>Sandbox Studio</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Jon Urheim</cp:lastModifiedBy>
  <cp:revision>512</cp:revision>
  <cp:lastPrinted>2018-12-07T17:12:06Z</cp:lastPrinted>
  <dcterms:created xsi:type="dcterms:W3CDTF">2015-04-30T14:29:22Z</dcterms:created>
  <dcterms:modified xsi:type="dcterms:W3CDTF">2018-12-08T10:43:20Z</dcterms:modified>
</cp:coreProperties>
</file>