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921" r:id="rId3"/>
    <p:sldId id="923" r:id="rId4"/>
    <p:sldId id="922" r:id="rId5"/>
    <p:sldId id="269" r:id="rId6"/>
    <p:sldId id="925" r:id="rId7"/>
    <p:sldId id="926" r:id="rId8"/>
    <p:sldId id="927" r:id="rId9"/>
    <p:sldId id="928" r:id="rId10"/>
    <p:sldId id="924" r:id="rId11"/>
    <p:sldId id="268" r:id="rId12"/>
    <p:sldId id="257" r:id="rId13"/>
    <p:sldId id="263" r:id="rId14"/>
    <p:sldId id="258" r:id="rId15"/>
    <p:sldId id="259" r:id="rId16"/>
    <p:sldId id="260" r:id="rId17"/>
    <p:sldId id="261" r:id="rId18"/>
    <p:sldId id="264" r:id="rId19"/>
    <p:sldId id="265" r:id="rId20"/>
    <p:sldId id="266" r:id="rId21"/>
    <p:sldId id="26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27"/>
  </p:normalViewPr>
  <p:slideViewPr>
    <p:cSldViewPr snapToGrid="0" snapToObjects="1">
      <p:cViewPr varScale="1">
        <p:scale>
          <a:sx n="97" d="100"/>
          <a:sy n="97" d="100"/>
        </p:scale>
        <p:origin x="-18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A12383-C187-CE44-B70B-E26CB5C1E349}" type="datetimeFigureOut">
              <a:rPr lang="en-US" smtClean="0"/>
              <a:t>08.12.18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E0EDB-D431-7942-B8CD-8A870919777C}" type="slidenum">
              <a:rPr lang="en-US" smtClean="0"/>
              <a:t>‹#›</a:t>
            </a:fld>
            <a:endParaRPr lang="en-US"/>
          </a:p>
        </p:txBody>
      </p:sp>
    </p:spTree>
    <p:extLst>
      <p:ext uri="{BB962C8B-B14F-4D97-AF65-F5344CB8AC3E}">
        <p14:creationId xmlns:p14="http://schemas.microsoft.com/office/powerpoint/2010/main" val="414113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12383-C187-CE44-B70B-E26CB5C1E349}" type="datetimeFigureOut">
              <a:rPr lang="en-US" smtClean="0"/>
              <a:t>08.12.18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E0EDB-D431-7942-B8CD-8A870919777C}" type="slidenum">
              <a:rPr lang="en-US" smtClean="0"/>
              <a:t>‹#›</a:t>
            </a:fld>
            <a:endParaRPr lang="en-US"/>
          </a:p>
        </p:txBody>
      </p:sp>
    </p:spTree>
    <p:extLst>
      <p:ext uri="{BB962C8B-B14F-4D97-AF65-F5344CB8AC3E}">
        <p14:creationId xmlns:p14="http://schemas.microsoft.com/office/powerpoint/2010/main" val="334025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12383-C187-CE44-B70B-E26CB5C1E349}" type="datetimeFigureOut">
              <a:rPr lang="en-US" smtClean="0"/>
              <a:t>08.12.18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E0EDB-D431-7942-B8CD-8A870919777C}" type="slidenum">
              <a:rPr lang="en-US" smtClean="0"/>
              <a:t>‹#›</a:t>
            </a:fld>
            <a:endParaRPr lang="en-US"/>
          </a:p>
        </p:txBody>
      </p:sp>
    </p:spTree>
    <p:extLst>
      <p:ext uri="{BB962C8B-B14F-4D97-AF65-F5344CB8AC3E}">
        <p14:creationId xmlns:p14="http://schemas.microsoft.com/office/powerpoint/2010/main" val="28904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8 Dec 2018</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Blucher, Söldner-Rembold - LBNC</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150726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8 Dec 2018</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Blucher, Söldner-Rembold - LBNC</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644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A12383-C187-CE44-B70B-E26CB5C1E349}" type="datetimeFigureOut">
              <a:rPr lang="en-US" smtClean="0"/>
              <a:t>08.12.18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E0EDB-D431-7942-B8CD-8A870919777C}" type="slidenum">
              <a:rPr lang="en-US" smtClean="0"/>
              <a:t>‹#›</a:t>
            </a:fld>
            <a:endParaRPr lang="en-US"/>
          </a:p>
        </p:txBody>
      </p:sp>
    </p:spTree>
    <p:extLst>
      <p:ext uri="{BB962C8B-B14F-4D97-AF65-F5344CB8AC3E}">
        <p14:creationId xmlns:p14="http://schemas.microsoft.com/office/powerpoint/2010/main" val="276222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A12383-C187-CE44-B70B-E26CB5C1E349}" type="datetimeFigureOut">
              <a:rPr lang="en-US" smtClean="0"/>
              <a:t>08.12.18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E0EDB-D431-7942-B8CD-8A870919777C}" type="slidenum">
              <a:rPr lang="en-US" smtClean="0"/>
              <a:t>‹#›</a:t>
            </a:fld>
            <a:endParaRPr lang="en-US"/>
          </a:p>
        </p:txBody>
      </p:sp>
    </p:spTree>
    <p:extLst>
      <p:ext uri="{BB962C8B-B14F-4D97-AF65-F5344CB8AC3E}">
        <p14:creationId xmlns:p14="http://schemas.microsoft.com/office/powerpoint/2010/main" val="117526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A12383-C187-CE44-B70B-E26CB5C1E349}" type="datetimeFigureOut">
              <a:rPr lang="en-US" smtClean="0"/>
              <a:t>08.12.18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E0EDB-D431-7942-B8CD-8A870919777C}" type="slidenum">
              <a:rPr lang="en-US" smtClean="0"/>
              <a:t>‹#›</a:t>
            </a:fld>
            <a:endParaRPr lang="en-US"/>
          </a:p>
        </p:txBody>
      </p:sp>
    </p:spTree>
    <p:extLst>
      <p:ext uri="{BB962C8B-B14F-4D97-AF65-F5344CB8AC3E}">
        <p14:creationId xmlns:p14="http://schemas.microsoft.com/office/powerpoint/2010/main" val="292105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A12383-C187-CE44-B70B-E26CB5C1E349}" type="datetimeFigureOut">
              <a:rPr lang="en-US" smtClean="0"/>
              <a:t>08.12.18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E0EDB-D431-7942-B8CD-8A870919777C}" type="slidenum">
              <a:rPr lang="en-US" smtClean="0"/>
              <a:t>‹#›</a:t>
            </a:fld>
            <a:endParaRPr lang="en-US"/>
          </a:p>
        </p:txBody>
      </p:sp>
    </p:spTree>
    <p:extLst>
      <p:ext uri="{BB962C8B-B14F-4D97-AF65-F5344CB8AC3E}">
        <p14:creationId xmlns:p14="http://schemas.microsoft.com/office/powerpoint/2010/main" val="231349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A12383-C187-CE44-B70B-E26CB5C1E349}" type="datetimeFigureOut">
              <a:rPr lang="en-US" smtClean="0"/>
              <a:t>08.12.18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E0EDB-D431-7942-B8CD-8A870919777C}" type="slidenum">
              <a:rPr lang="en-US" smtClean="0"/>
              <a:t>‹#›</a:t>
            </a:fld>
            <a:endParaRPr lang="en-US"/>
          </a:p>
        </p:txBody>
      </p:sp>
    </p:spTree>
    <p:extLst>
      <p:ext uri="{BB962C8B-B14F-4D97-AF65-F5344CB8AC3E}">
        <p14:creationId xmlns:p14="http://schemas.microsoft.com/office/powerpoint/2010/main" val="401693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12383-C187-CE44-B70B-E26CB5C1E349}" type="datetimeFigureOut">
              <a:rPr lang="en-US" smtClean="0"/>
              <a:t>08.12.18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E0EDB-D431-7942-B8CD-8A870919777C}" type="slidenum">
              <a:rPr lang="en-US" smtClean="0"/>
              <a:t>‹#›</a:t>
            </a:fld>
            <a:endParaRPr lang="en-US"/>
          </a:p>
        </p:txBody>
      </p:sp>
    </p:spTree>
    <p:extLst>
      <p:ext uri="{BB962C8B-B14F-4D97-AF65-F5344CB8AC3E}">
        <p14:creationId xmlns:p14="http://schemas.microsoft.com/office/powerpoint/2010/main" val="15921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A12383-C187-CE44-B70B-E26CB5C1E349}" type="datetimeFigureOut">
              <a:rPr lang="en-US" smtClean="0"/>
              <a:t>08.12.18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E0EDB-D431-7942-B8CD-8A870919777C}" type="slidenum">
              <a:rPr lang="en-US" smtClean="0"/>
              <a:t>‹#›</a:t>
            </a:fld>
            <a:endParaRPr lang="en-US"/>
          </a:p>
        </p:txBody>
      </p:sp>
    </p:spTree>
    <p:extLst>
      <p:ext uri="{BB962C8B-B14F-4D97-AF65-F5344CB8AC3E}">
        <p14:creationId xmlns:p14="http://schemas.microsoft.com/office/powerpoint/2010/main" val="333667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A12383-C187-CE44-B70B-E26CB5C1E349}" type="datetimeFigureOut">
              <a:rPr lang="en-US" smtClean="0"/>
              <a:t>08.12.18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E0EDB-D431-7942-B8CD-8A870919777C}" type="slidenum">
              <a:rPr lang="en-US" smtClean="0"/>
              <a:t>‹#›</a:t>
            </a:fld>
            <a:endParaRPr lang="en-US"/>
          </a:p>
        </p:txBody>
      </p:sp>
    </p:spTree>
    <p:extLst>
      <p:ext uri="{BB962C8B-B14F-4D97-AF65-F5344CB8AC3E}">
        <p14:creationId xmlns:p14="http://schemas.microsoft.com/office/powerpoint/2010/main" val="4483787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12383-C187-CE44-B70B-E26CB5C1E349}" type="datetimeFigureOut">
              <a:rPr lang="en-US" smtClean="0"/>
              <a:t>08.12.18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E0EDB-D431-7942-B8CD-8A870919777C}" type="slidenum">
              <a:rPr lang="en-US" smtClean="0"/>
              <a:t>‹#›</a:t>
            </a:fld>
            <a:endParaRPr lang="en-US"/>
          </a:p>
        </p:txBody>
      </p:sp>
    </p:spTree>
    <p:extLst>
      <p:ext uri="{BB962C8B-B14F-4D97-AF65-F5344CB8AC3E}">
        <p14:creationId xmlns:p14="http://schemas.microsoft.com/office/powerpoint/2010/main" val="410757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1206"/>
            <a:ext cx="8019143" cy="5474958"/>
          </a:xfrm>
        </p:spPr>
        <p:txBody>
          <a:bodyPr>
            <a:normAutofit/>
          </a:bodyPr>
          <a:lstStyle/>
          <a:p>
            <a:r>
              <a:rPr lang="en-US" dirty="0"/>
              <a:t>Q1: Can you provide some examples of the issues in which the Executive Board has been active and taking decisions. Does it get the attention that the Technical Board gets?</a:t>
            </a:r>
          </a:p>
          <a:p>
            <a:pPr marL="0" indent="0">
              <a:buNone/>
            </a:pPr>
            <a:endParaRPr lang="en-US" dirty="0"/>
          </a:p>
        </p:txBody>
      </p:sp>
    </p:spTree>
    <p:extLst>
      <p:ext uri="{BB962C8B-B14F-4D97-AF65-F5344CB8AC3E}">
        <p14:creationId xmlns:p14="http://schemas.microsoft.com/office/powerpoint/2010/main" val="386636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1206"/>
            <a:ext cx="8019143" cy="5474958"/>
          </a:xfrm>
        </p:spPr>
        <p:txBody>
          <a:bodyPr>
            <a:normAutofit/>
          </a:bodyPr>
          <a:lstStyle/>
          <a:p>
            <a:r>
              <a:rPr lang="en-US" dirty="0"/>
              <a:t>Q7: Do you need any more congratulations?</a:t>
            </a:r>
          </a:p>
          <a:p>
            <a:r>
              <a:rPr lang="en-US" i="1" dirty="0"/>
              <a:t>A7: No. We have gotten more than deserved. We have a lot of work to do!</a:t>
            </a:r>
            <a:endParaRPr lang="en-US" dirty="0"/>
          </a:p>
        </p:txBody>
      </p:sp>
    </p:spTree>
    <p:extLst>
      <p:ext uri="{BB962C8B-B14F-4D97-AF65-F5344CB8AC3E}">
        <p14:creationId xmlns:p14="http://schemas.microsoft.com/office/powerpoint/2010/main" val="316270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199" y="651206"/>
            <a:ext cx="8454571" cy="5474958"/>
          </a:xfrm>
        </p:spPr>
        <p:txBody>
          <a:bodyPr>
            <a:normAutofit lnSpcReduction="10000"/>
          </a:bodyPr>
          <a:lstStyle/>
          <a:p>
            <a:r>
              <a:rPr lang="en-US" dirty="0"/>
              <a:t>Q8: Can LBNC have a look at the comprehensive lessons-learned document that is being assembled now?  Gina showed us a few lessons, and Eric James made a DAQ lessons- learned document available to the committee.</a:t>
            </a:r>
          </a:p>
          <a:p>
            <a:endParaRPr lang="en-US" i="1" dirty="0"/>
          </a:p>
          <a:p>
            <a:r>
              <a:rPr lang="en-US" i="1" dirty="0"/>
              <a:t>A8: </a:t>
            </a:r>
            <a:r>
              <a:rPr lang="en-US" i="1" dirty="0" err="1"/>
              <a:t>DocDB</a:t>
            </a:r>
            <a:r>
              <a:rPr lang="en-US" i="1" dirty="0"/>
              <a:t> 8255 holds the Construction/Installation lessons-learned. We have also added the DAQ lessons-learned document to this file. We have not yet compiled a lessons-learned document for the Operations Phase.</a:t>
            </a:r>
            <a:endParaRPr lang="en-US" dirty="0"/>
          </a:p>
          <a:p>
            <a:endParaRPr lang="en-US" dirty="0"/>
          </a:p>
        </p:txBody>
      </p:sp>
    </p:spTree>
    <p:extLst>
      <p:ext uri="{BB962C8B-B14F-4D97-AF65-F5344CB8AC3E}">
        <p14:creationId xmlns:p14="http://schemas.microsoft.com/office/powerpoint/2010/main" val="85652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6326"/>
            <a:ext cx="7917543" cy="5409838"/>
          </a:xfrm>
        </p:spPr>
        <p:txBody>
          <a:bodyPr>
            <a:normAutofit fontScale="70000" lnSpcReduction="20000"/>
          </a:bodyPr>
          <a:lstStyle/>
          <a:p>
            <a:r>
              <a:rPr lang="en-US" dirty="0"/>
              <a:t>Q9: Can you give us some sense of the analysis timescales for issues of Calibration and of the Photon Detector System?</a:t>
            </a:r>
          </a:p>
          <a:p>
            <a:endParaRPr lang="en-US" i="1" dirty="0"/>
          </a:p>
          <a:p>
            <a:r>
              <a:rPr lang="en-US" i="1" dirty="0"/>
              <a:t>A9: Many of the "basic" analyses are well on their way and have preliminary results already shown at the DRA meetings:</a:t>
            </a:r>
            <a:endParaRPr lang="en-US" dirty="0"/>
          </a:p>
          <a:p>
            <a:pPr marL="0" indent="0">
              <a:buNone/>
            </a:pPr>
            <a:r>
              <a:rPr lang="en-US" i="1" dirty="0"/>
              <a:t> </a:t>
            </a:r>
            <a:endParaRPr lang="en-US" dirty="0"/>
          </a:p>
          <a:p>
            <a:pPr marL="0" indent="0">
              <a:buNone/>
            </a:pPr>
            <a:r>
              <a:rPr lang="en-US" i="1" dirty="0"/>
              <a:t>     Noise characterization</a:t>
            </a:r>
            <a:endParaRPr lang="en-US" dirty="0"/>
          </a:p>
          <a:p>
            <a:pPr marL="0" indent="0">
              <a:buNone/>
            </a:pPr>
            <a:r>
              <a:rPr lang="en-US" i="1" dirty="0"/>
              <a:t>     Signal to noise measurement</a:t>
            </a:r>
            <a:endParaRPr lang="en-US" dirty="0"/>
          </a:p>
          <a:p>
            <a:pPr marL="0" indent="0">
              <a:buNone/>
            </a:pPr>
            <a:r>
              <a:rPr lang="en-US" i="1" dirty="0"/>
              <a:t>     Detector response uniformity/nonuniformity</a:t>
            </a:r>
            <a:endParaRPr lang="en-US" dirty="0"/>
          </a:p>
          <a:p>
            <a:pPr marL="0" indent="0">
              <a:buNone/>
            </a:pPr>
            <a:r>
              <a:rPr lang="en-US" i="1" dirty="0"/>
              <a:t>     Response to the </a:t>
            </a:r>
            <a:r>
              <a:rPr lang="en-US" i="1" dirty="0" err="1"/>
              <a:t>pulser</a:t>
            </a:r>
            <a:endParaRPr lang="en-US" dirty="0"/>
          </a:p>
          <a:p>
            <a:pPr marL="0" indent="0">
              <a:buNone/>
            </a:pPr>
            <a:r>
              <a:rPr lang="en-US" i="1" dirty="0"/>
              <a:t>     Electron lifetime (will lead to drift velocity determination)</a:t>
            </a:r>
            <a:endParaRPr lang="en-US" dirty="0"/>
          </a:p>
          <a:p>
            <a:pPr marL="0" indent="0">
              <a:buNone/>
            </a:pPr>
            <a:r>
              <a:rPr lang="en-US" i="1" dirty="0"/>
              <a:t>     Detector alignment with cosmic rays</a:t>
            </a:r>
            <a:endParaRPr lang="en-US" dirty="0"/>
          </a:p>
          <a:p>
            <a:pPr marL="0" indent="0">
              <a:buNone/>
            </a:pPr>
            <a:r>
              <a:rPr lang="en-US" i="1" dirty="0"/>
              <a:t> </a:t>
            </a:r>
            <a:endParaRPr lang="en-US" dirty="0"/>
          </a:p>
          <a:p>
            <a:pPr marL="0" indent="0">
              <a:buNone/>
            </a:pPr>
            <a:r>
              <a:rPr lang="en-US" i="1" dirty="0"/>
              <a:t>  </a:t>
            </a:r>
            <a:endParaRPr lang="en-US" dirty="0"/>
          </a:p>
        </p:txBody>
      </p:sp>
    </p:spTree>
    <p:extLst>
      <p:ext uri="{BB962C8B-B14F-4D97-AF65-F5344CB8AC3E}">
        <p14:creationId xmlns:p14="http://schemas.microsoft.com/office/powerpoint/2010/main" val="1813316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52528"/>
            <a:ext cx="8229600" cy="5373635"/>
          </a:xfrm>
        </p:spPr>
        <p:txBody>
          <a:bodyPr>
            <a:normAutofit fontScale="70000" lnSpcReduction="20000"/>
          </a:bodyPr>
          <a:lstStyle/>
          <a:p>
            <a:pPr marL="0" indent="0">
              <a:buNone/>
            </a:pPr>
            <a:r>
              <a:rPr lang="en-US" i="1" dirty="0"/>
              <a:t>Some of the "advanced" analyses also have great starts:</a:t>
            </a:r>
            <a:endParaRPr lang="en-US" dirty="0"/>
          </a:p>
          <a:p>
            <a:pPr marL="0" indent="0">
              <a:buNone/>
            </a:pPr>
            <a:r>
              <a:rPr lang="en-US" i="1" dirty="0"/>
              <a:t> </a:t>
            </a:r>
            <a:endParaRPr lang="en-US" dirty="0"/>
          </a:p>
          <a:p>
            <a:pPr marL="0" indent="0">
              <a:buNone/>
            </a:pPr>
            <a:r>
              <a:rPr lang="en-US" i="1" dirty="0"/>
              <a:t>Tracking efficiency of beam particles -- most of the work so far has gone into understanding the output of the beam instrumentation, but TPC hits have been associated with beam instrumentation-particle info already.</a:t>
            </a:r>
            <a:endParaRPr lang="en-US" dirty="0"/>
          </a:p>
          <a:p>
            <a:pPr marL="0" indent="0">
              <a:buNone/>
            </a:pPr>
            <a:r>
              <a:rPr lang="en-US" i="1" dirty="0"/>
              <a:t> </a:t>
            </a:r>
            <a:endParaRPr lang="en-US" dirty="0"/>
          </a:p>
          <a:p>
            <a:pPr marL="0" indent="0">
              <a:buNone/>
            </a:pPr>
            <a:r>
              <a:rPr lang="en-US" i="1" dirty="0"/>
              <a:t>Energy response of beam particles</a:t>
            </a:r>
            <a:endParaRPr lang="en-US" dirty="0"/>
          </a:p>
          <a:p>
            <a:pPr marL="0" indent="0">
              <a:buNone/>
            </a:pPr>
            <a:r>
              <a:rPr lang="en-US" i="1" dirty="0"/>
              <a:t> </a:t>
            </a:r>
            <a:endParaRPr lang="en-US" dirty="0"/>
          </a:p>
          <a:p>
            <a:pPr marL="0" indent="0">
              <a:buNone/>
            </a:pPr>
            <a:r>
              <a:rPr lang="en-US" i="1" dirty="0"/>
              <a:t>Space charge determination</a:t>
            </a:r>
            <a:endParaRPr lang="en-US" dirty="0"/>
          </a:p>
          <a:p>
            <a:pPr marL="0" indent="0">
              <a:buNone/>
            </a:pPr>
            <a:r>
              <a:rPr lang="en-US" i="1" dirty="0"/>
              <a:t> </a:t>
            </a:r>
            <a:endParaRPr lang="en-US" dirty="0"/>
          </a:p>
          <a:p>
            <a:pPr marL="0" indent="0">
              <a:buNone/>
            </a:pPr>
            <a:r>
              <a:rPr lang="en-US" i="1" dirty="0"/>
              <a:t>Photon detector calibration is underway – good results for </a:t>
            </a:r>
            <a:r>
              <a:rPr lang="en-US" i="1" dirty="0" err="1"/>
              <a:t>Sensels</a:t>
            </a:r>
            <a:r>
              <a:rPr lang="en-US" i="1" dirty="0"/>
              <a:t>; </a:t>
            </a:r>
            <a:r>
              <a:rPr lang="en-US" i="1" dirty="0" err="1"/>
              <a:t>Hammamatsu</a:t>
            </a:r>
            <a:r>
              <a:rPr lang="en-US" i="1" dirty="0"/>
              <a:t> MPPCs need more study;</a:t>
            </a:r>
            <a:endParaRPr lang="en-US" dirty="0"/>
          </a:p>
          <a:p>
            <a:pPr marL="0" indent="0">
              <a:buNone/>
            </a:pPr>
            <a:r>
              <a:rPr lang="en-US" i="1" dirty="0"/>
              <a:t> </a:t>
            </a:r>
            <a:endParaRPr lang="en-US" dirty="0"/>
          </a:p>
          <a:p>
            <a:pPr marL="0" indent="0">
              <a:buNone/>
            </a:pPr>
            <a:r>
              <a:rPr lang="en-US" i="1" dirty="0"/>
              <a:t>Linking PDS to TPC needs to get </a:t>
            </a:r>
            <a:r>
              <a:rPr lang="en-US" i="1" dirty="0" smtClean="0"/>
              <a:t>started</a:t>
            </a:r>
            <a:r>
              <a:rPr lang="en-US" i="1" dirty="0"/>
              <a:t> </a:t>
            </a:r>
            <a:r>
              <a:rPr lang="en-US" i="1" dirty="0" smtClean="0"/>
              <a:t>to provide trigger and timing capability</a:t>
            </a:r>
            <a:endParaRPr lang="en-US" dirty="0"/>
          </a:p>
          <a:p>
            <a:endParaRPr lang="en-US" dirty="0"/>
          </a:p>
        </p:txBody>
      </p:sp>
    </p:spTree>
    <p:extLst>
      <p:ext uri="{BB962C8B-B14F-4D97-AF65-F5344CB8AC3E}">
        <p14:creationId xmlns:p14="http://schemas.microsoft.com/office/powerpoint/2010/main" val="3843237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6084"/>
            <a:ext cx="8229600" cy="5540079"/>
          </a:xfrm>
        </p:spPr>
        <p:txBody>
          <a:bodyPr>
            <a:normAutofit fontScale="55000" lnSpcReduction="20000"/>
          </a:bodyPr>
          <a:lstStyle/>
          <a:p>
            <a:r>
              <a:rPr lang="en-US" dirty="0"/>
              <a:t>Q10: The committee has the sense that the CY2019 running should concentrate on establishing an Operational Baseline, in particular with respect to High Voltage and ENC, both of which seem to offer excellent performance. Can you discuss a little how you intend to develop the strategy for the PD SP running?</a:t>
            </a:r>
          </a:p>
          <a:p>
            <a:endParaRPr lang="en-US" i="1" dirty="0"/>
          </a:p>
          <a:p>
            <a:r>
              <a:rPr lang="en-US" i="1" dirty="0"/>
              <a:t>A10: Current status (after two preliminary meetings) :</a:t>
            </a:r>
          </a:p>
          <a:p>
            <a:pPr marL="0" indent="0">
              <a:buNone/>
            </a:pPr>
            <a:endParaRPr lang="en-US" dirty="0"/>
          </a:p>
          <a:p>
            <a:pPr marL="0" indent="0">
              <a:buNone/>
            </a:pPr>
            <a:r>
              <a:rPr lang="en-US" i="1" dirty="0"/>
              <a:t>We have collected a list of topics and test conditions. We are organizing them into four Groups: 1) Long term High Voltage/purity, 2) DAQ development for DUNE, 3) Cold Box with APA7 and 4) large number of miscellaneous (changing conditions and documenting response, including cryogenics, noise, etc.)</a:t>
            </a:r>
            <a:endParaRPr lang="en-US" dirty="0"/>
          </a:p>
          <a:p>
            <a:pPr marL="0" indent="0">
              <a:buNone/>
            </a:pPr>
            <a:r>
              <a:rPr lang="en-US" i="1" dirty="0"/>
              <a:t> </a:t>
            </a:r>
            <a:endParaRPr lang="en-US" dirty="0"/>
          </a:p>
          <a:p>
            <a:pPr marL="0" lvl="0" indent="0">
              <a:buNone/>
            </a:pPr>
            <a:r>
              <a:rPr lang="en-US" i="1" dirty="0"/>
              <a:t>Will have a dedicated working group who will develop a detailed proposal for scheduled operation under each condition.</a:t>
            </a:r>
            <a:endParaRPr lang="en-US" dirty="0"/>
          </a:p>
          <a:p>
            <a:pPr marL="0" lvl="0" indent="0">
              <a:buNone/>
            </a:pPr>
            <a:r>
              <a:rPr lang="en-US" i="1" dirty="0"/>
              <a:t>The consortia will layout a program of progressive testing</a:t>
            </a:r>
            <a:endParaRPr lang="en-US" dirty="0"/>
          </a:p>
          <a:p>
            <a:pPr marL="0" lvl="0" indent="0">
              <a:buNone/>
            </a:pPr>
            <a:r>
              <a:rPr lang="en-US" i="1" dirty="0"/>
              <a:t>Plan from Cold Electronics Consortia</a:t>
            </a:r>
            <a:endParaRPr lang="en-US" dirty="0"/>
          </a:p>
          <a:p>
            <a:pPr marL="0" lvl="0" indent="0">
              <a:buNone/>
            </a:pPr>
            <a:r>
              <a:rPr lang="en-US" i="1" dirty="0"/>
              <a:t>Procedures for each test to be developed with emphasis on conditions and timescale</a:t>
            </a:r>
            <a:endParaRPr lang="en-US" dirty="0"/>
          </a:p>
          <a:p>
            <a:pPr marL="0" indent="0">
              <a:buNone/>
            </a:pPr>
            <a:r>
              <a:rPr lang="en-US" i="1" dirty="0"/>
              <a:t> </a:t>
            </a:r>
            <a:endParaRPr lang="en-US" dirty="0"/>
          </a:p>
          <a:p>
            <a:pPr marL="0" indent="0">
              <a:buNone/>
            </a:pPr>
            <a:r>
              <a:rPr lang="en-US" i="1" dirty="0"/>
              <a:t>The working group will lay all of these out on the calendar and iterate the sequence and scheduling with the various proponents.  </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4048299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3284"/>
            <a:ext cx="8149771" cy="5702880"/>
          </a:xfrm>
        </p:spPr>
        <p:txBody>
          <a:bodyPr>
            <a:normAutofit lnSpcReduction="10000"/>
          </a:bodyPr>
          <a:lstStyle/>
          <a:p>
            <a:r>
              <a:rPr lang="en-US" dirty="0"/>
              <a:t>Q11: The committee has heard of plans to introduce Xenon to PD SP. Is that still envisaged? How would it play in the overall PD SP strategy?</a:t>
            </a:r>
          </a:p>
          <a:p>
            <a:pPr marL="0" indent="0">
              <a:buNone/>
            </a:pPr>
            <a:endParaRPr lang="en-US" dirty="0"/>
          </a:p>
          <a:p>
            <a:r>
              <a:rPr lang="en-US" i="1" dirty="0"/>
              <a:t>A11: Details presented at Photon Detector review last month (</a:t>
            </a:r>
            <a:r>
              <a:rPr lang="en-US" i="1" dirty="0" err="1"/>
              <a:t>DocDB</a:t>
            </a:r>
            <a:r>
              <a:rPr lang="en-US" i="1" dirty="0"/>
              <a:t> #11965).  This has been proposed as a test for ProtoDUNE-SP and will be part of the planning process described above.  This would almost certainly be one of the last tests performed (towards the end of 2019).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731970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8886"/>
            <a:ext cx="8229600" cy="5377278"/>
          </a:xfrm>
        </p:spPr>
        <p:txBody>
          <a:bodyPr>
            <a:normAutofit fontScale="70000" lnSpcReduction="20000"/>
          </a:bodyPr>
          <a:lstStyle/>
          <a:p>
            <a:r>
              <a:rPr lang="en-US" dirty="0"/>
              <a:t>Q12: The committee was interested in how your analysis plan will address the manifest imperfections in the data in hand.</a:t>
            </a:r>
          </a:p>
          <a:p>
            <a:endParaRPr lang="en-US" i="1" dirty="0"/>
          </a:p>
          <a:p>
            <a:r>
              <a:rPr lang="en-US" i="1" dirty="0"/>
              <a:t>A12: Many of the imperfections have been mitigated already, and others we know how to live with:</a:t>
            </a:r>
          </a:p>
          <a:p>
            <a:pPr marL="0" indent="0">
              <a:buNone/>
            </a:pPr>
            <a:endParaRPr lang="en-US" dirty="0"/>
          </a:p>
          <a:p>
            <a:pPr marL="0" indent="0">
              <a:buNone/>
            </a:pPr>
            <a:r>
              <a:rPr lang="en-US" i="1" dirty="0"/>
              <a:t> 1) sticky ADC codes -- standard mitigation in place, and alternatives for doing it better are being explored. Not a problem.</a:t>
            </a:r>
            <a:endParaRPr lang="en-US" dirty="0"/>
          </a:p>
          <a:p>
            <a:pPr marL="0" indent="0">
              <a:buNone/>
            </a:pPr>
            <a:r>
              <a:rPr lang="en-US" i="1" dirty="0"/>
              <a:t> 2)  coherent noise -- being worked on.  The level is low in most of the detector, but the post-replacement </a:t>
            </a:r>
            <a:r>
              <a:rPr lang="en-US" i="1" dirty="0" err="1"/>
              <a:t>Heinzinger</a:t>
            </a:r>
            <a:r>
              <a:rPr lang="en-US" i="1" dirty="0"/>
              <a:t> seems to have created some noise on the beam-left side (not too important for beam physics).</a:t>
            </a:r>
            <a:endParaRPr lang="en-US" dirty="0"/>
          </a:p>
          <a:p>
            <a:pPr marL="0" indent="0">
              <a:buNone/>
            </a:pPr>
            <a:r>
              <a:rPr lang="en-US" i="1" dirty="0"/>
              <a:t> 3)  FEMB 302 loss of timing signals -- mitigated.  FEMB 110 offsets -- mitigated</a:t>
            </a:r>
            <a:endParaRPr lang="en-US" dirty="0"/>
          </a:p>
          <a:p>
            <a:pPr marL="0" indent="0">
              <a:buNone/>
            </a:pPr>
            <a:r>
              <a:rPr lang="en-US" i="1" dirty="0"/>
              <a:t> 4)  Undershoot: mitigated</a:t>
            </a:r>
            <a:endParaRPr lang="en-US" dirty="0"/>
          </a:p>
          <a:p>
            <a:pPr marL="0" indent="0">
              <a:buNone/>
            </a:pPr>
            <a:r>
              <a:rPr lang="en-US" i="1" dirty="0"/>
              <a:t> 5)  Non-uniformity of response near field cage -- analyzers have to set </a:t>
            </a:r>
            <a:r>
              <a:rPr lang="en-US" i="1" dirty="0" err="1"/>
              <a:t>fiducial</a:t>
            </a:r>
            <a:r>
              <a:rPr lang="en-US" i="1" dirty="0"/>
              <a:t> cuts</a:t>
            </a:r>
            <a:endParaRPr lang="en-US" dirty="0"/>
          </a:p>
          <a:p>
            <a:endParaRPr lang="en-US" dirty="0"/>
          </a:p>
        </p:txBody>
      </p:sp>
    </p:spTree>
    <p:extLst>
      <p:ext uri="{BB962C8B-B14F-4D97-AF65-F5344CB8AC3E}">
        <p14:creationId xmlns:p14="http://schemas.microsoft.com/office/powerpoint/2010/main" val="239938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8272"/>
            <a:ext cx="8229600" cy="5693294"/>
          </a:xfrm>
        </p:spPr>
        <p:txBody>
          <a:bodyPr>
            <a:normAutofit/>
          </a:bodyPr>
          <a:lstStyle/>
          <a:p>
            <a:pPr marL="0" indent="0">
              <a:buNone/>
            </a:pPr>
            <a:r>
              <a:rPr lang="en-US" sz="2200" i="1" dirty="0">
                <a:latin typeface="Calibri" panose="020F0502020204030204" pitchFamily="34" charset="0"/>
              </a:rPr>
              <a:t> 6)  Distortion and loss of charge due to electron diverters -- either cut out that region or interpolate missing information.</a:t>
            </a:r>
            <a:endParaRPr lang="en-US" sz="2200" dirty="0">
              <a:latin typeface="Calibri" panose="020F0502020204030204" pitchFamily="34" charset="0"/>
            </a:endParaRPr>
          </a:p>
          <a:p>
            <a:pPr marL="0" indent="0">
              <a:buNone/>
            </a:pPr>
            <a:r>
              <a:rPr lang="en-US" sz="2200" i="1" dirty="0">
                <a:latin typeface="Calibri" panose="020F0502020204030204" pitchFamily="34" charset="0"/>
              </a:rPr>
              <a:t> 7)  Front-end saturation:  affects cosmic rays.  Still needs study to see if high-energy beam events are impacted.  This is presumably a deliverable to measure the impact of front-end saturation on energy measurement</a:t>
            </a:r>
            <a:endParaRPr lang="en-US" sz="2200" dirty="0">
              <a:latin typeface="Calibri" panose="020F0502020204030204" pitchFamily="34" charset="0"/>
            </a:endParaRPr>
          </a:p>
          <a:p>
            <a:pPr marL="0" indent="0">
              <a:buNone/>
            </a:pPr>
            <a:r>
              <a:rPr lang="en-US" sz="2200" i="1" dirty="0">
                <a:latin typeface="Calibri" panose="020F0502020204030204" pitchFamily="34" charset="0"/>
              </a:rPr>
              <a:t> 8)  Ledge effect -- with the new baseline, most data were taken with little ledge-effect signals seen.</a:t>
            </a:r>
          </a:p>
          <a:p>
            <a:pPr marL="0" indent="0">
              <a:buNone/>
            </a:pPr>
            <a:r>
              <a:rPr lang="en-US" sz="2200" i="1" dirty="0">
                <a:latin typeface="Calibri" panose="020F0502020204030204" pitchFamily="34" charset="0"/>
              </a:rPr>
              <a:t> 9)  Dead and otherwise bad channels:  very small fraction, not a problem.  We are measuring the impact of disconnected wires on signals in neighboring planes.  This may be a deliverable measurement (the effects are small).</a:t>
            </a:r>
            <a:endParaRPr lang="en-US" sz="2200" dirty="0">
              <a:latin typeface="Calibri" panose="020F0502020204030204" pitchFamily="34" charset="0"/>
            </a:endParaRPr>
          </a:p>
          <a:p>
            <a:pPr marL="0" indent="0">
              <a:buNone/>
            </a:pPr>
            <a:r>
              <a:rPr lang="en-US" sz="2200" i="1" dirty="0">
                <a:latin typeface="Calibri" panose="020F0502020204030204" pitchFamily="34" charset="0"/>
              </a:rPr>
              <a:t>10) space charge isn't really a "defect" but it makes some analyses harder.  Characterizing it is a deliverable.</a:t>
            </a:r>
            <a:endParaRPr lang="en-US" sz="2200" dirty="0">
              <a:latin typeface="Calibri" panose="020F0502020204030204" pitchFamily="34" charset="0"/>
            </a:endParaRPr>
          </a:p>
          <a:p>
            <a:pPr marL="0" indent="0">
              <a:buNone/>
            </a:pPr>
            <a:endParaRPr lang="en-US" sz="2200" dirty="0">
              <a:latin typeface="Calibri" panose="020F0502020204030204" pitchFamily="34" charset="0"/>
            </a:endParaRPr>
          </a:p>
          <a:p>
            <a:endParaRPr lang="en-US" dirty="0"/>
          </a:p>
        </p:txBody>
      </p:sp>
    </p:spTree>
    <p:extLst>
      <p:ext uri="{BB962C8B-B14F-4D97-AF65-F5344CB8AC3E}">
        <p14:creationId xmlns:p14="http://schemas.microsoft.com/office/powerpoint/2010/main" val="199863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C88C57-E7AF-CE4D-BF2F-199551D16174}"/>
              </a:ext>
            </a:extLst>
          </p:cNvPr>
          <p:cNvSpPr>
            <a:spLocks noGrp="1"/>
          </p:cNvSpPr>
          <p:nvPr>
            <p:ph idx="1"/>
          </p:nvPr>
        </p:nvSpPr>
        <p:spPr>
          <a:xfrm>
            <a:off x="457200" y="743858"/>
            <a:ext cx="8229600" cy="4525963"/>
          </a:xfrm>
        </p:spPr>
        <p:txBody>
          <a:bodyPr>
            <a:normAutofit fontScale="92500"/>
          </a:bodyPr>
          <a:lstStyle/>
          <a:p>
            <a:r>
              <a:rPr lang="en-GB" sz="2900" dirty="0"/>
              <a:t>Q14: Can you clarify the question of whether the intended electronics for DUNE is identical to that from the 3*1*1?</a:t>
            </a:r>
          </a:p>
          <a:p>
            <a:endParaRPr lang="en-GB" dirty="0"/>
          </a:p>
          <a:p>
            <a:r>
              <a:rPr lang="en-GB" sz="2400" dirty="0"/>
              <a:t>A14: The answer is yes. The charge readout electronics of the 3x1 was a pre-production batch of the electronics for </a:t>
            </a:r>
            <a:r>
              <a:rPr lang="en-GB" sz="2400" dirty="0" err="1"/>
              <a:t>protoDUNE</a:t>
            </a:r>
            <a:r>
              <a:rPr lang="en-GB" sz="2400" dirty="0"/>
              <a:t>-DP and the electronics of </a:t>
            </a:r>
            <a:r>
              <a:rPr lang="en-GB" sz="2400" dirty="0" err="1"/>
              <a:t>ProtoDUNE</a:t>
            </a:r>
            <a:r>
              <a:rPr lang="en-GB" sz="2400" dirty="0"/>
              <a:t>-DP is the one intended for DUNE.</a:t>
            </a:r>
            <a:r>
              <a:rPr lang="en-GB" dirty="0"/>
              <a:t/>
            </a:r>
            <a:br>
              <a:rPr lang="en-GB" dirty="0"/>
            </a:br>
            <a:r>
              <a:rPr lang="en-GB" dirty="0"/>
              <a:t/>
            </a:r>
            <a:br>
              <a:rPr lang="en-GB" dirty="0"/>
            </a:br>
            <a:r>
              <a:rPr lang="en-GB" dirty="0"/>
              <a:t/>
            </a:r>
            <a:br>
              <a:rPr lang="en-GB" dirty="0"/>
            </a:br>
            <a:endParaRPr lang="en-US" dirty="0"/>
          </a:p>
        </p:txBody>
      </p:sp>
      <p:sp>
        <p:nvSpPr>
          <p:cNvPr id="4" name="TextBox 3">
            <a:extLst>
              <a:ext uri="{FF2B5EF4-FFF2-40B4-BE49-F238E27FC236}">
                <a16:creationId xmlns:a16="http://schemas.microsoft.com/office/drawing/2014/main" xmlns="" id="{6668A8D3-1B3C-E847-87D4-6D621A2B08BC}"/>
              </a:ext>
            </a:extLst>
          </p:cNvPr>
          <p:cNvSpPr txBox="1"/>
          <p:nvPr/>
        </p:nvSpPr>
        <p:spPr>
          <a:xfrm>
            <a:off x="860157" y="1729030"/>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700583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4F75F5-70F1-5F4B-9DAE-5DC0BA85CFD7}"/>
              </a:ext>
            </a:extLst>
          </p:cNvPr>
          <p:cNvSpPr>
            <a:spLocks noGrp="1"/>
          </p:cNvSpPr>
          <p:nvPr>
            <p:ph idx="1"/>
          </p:nvPr>
        </p:nvSpPr>
        <p:spPr>
          <a:xfrm>
            <a:off x="628650" y="510093"/>
            <a:ext cx="7600950" cy="5818136"/>
          </a:xfrm>
        </p:spPr>
        <p:txBody>
          <a:bodyPr>
            <a:noAutofit/>
          </a:bodyPr>
          <a:lstStyle/>
          <a:p>
            <a:r>
              <a:rPr lang="en-GB" sz="2700" dirty="0"/>
              <a:t>Q15: How do you plan to operate </a:t>
            </a:r>
            <a:r>
              <a:rPr lang="en-GB" sz="2700" dirty="0" err="1"/>
              <a:t>ProtoDUNE</a:t>
            </a:r>
            <a:r>
              <a:rPr lang="en-GB" sz="2700" dirty="0"/>
              <a:t> DP so as to convince the LBNC that you are on the right path?</a:t>
            </a:r>
            <a:r>
              <a:rPr lang="en-GB" dirty="0"/>
              <a:t/>
            </a:r>
            <a:br>
              <a:rPr lang="en-GB" dirty="0"/>
            </a:br>
            <a:endParaRPr lang="en-GB" dirty="0"/>
          </a:p>
          <a:p>
            <a:r>
              <a:rPr lang="en-GB" sz="2200" dirty="0">
                <a:latin typeface="Calibri" panose="020F0502020204030204" pitchFamily="34" charset="0"/>
              </a:rPr>
              <a:t>A15: A detailed run plan will </a:t>
            </a:r>
            <a:r>
              <a:rPr lang="en-GB" sz="2200" dirty="0" smtClean="0">
                <a:latin typeface="Calibri" panose="020F0502020204030204" pitchFamily="34" charset="0"/>
              </a:rPr>
              <a:t>still have </a:t>
            </a:r>
            <a:r>
              <a:rPr lang="en-GB" sz="2200" dirty="0">
                <a:latin typeface="Calibri" panose="020F0502020204030204" pitchFamily="34" charset="0"/>
              </a:rPr>
              <a:t>to be developed. We expect that as soon as the detector is filled, even if the </a:t>
            </a:r>
            <a:r>
              <a:rPr lang="en-GB" sz="2200" dirty="0" err="1">
                <a:latin typeface="Calibri" panose="020F0502020204030204" pitchFamily="34" charset="0"/>
              </a:rPr>
              <a:t>LAr</a:t>
            </a:r>
            <a:r>
              <a:rPr lang="en-GB" sz="2200" dirty="0">
                <a:latin typeface="Calibri" panose="020F0502020204030204" pitchFamily="34" charset="0"/>
              </a:rPr>
              <a:t> is not of great purity we would be already in a configuration which allows to perform a cold-box like test but in better and more controlled conditions to get an indication whether the stability of the CRPs and of the voltages that can be reached. With the increase of purity we will be able to perform quantitative analysis of the gain with tracks . On a time scale of weeks  we can give a quantitative evaluation of the stability and the spark rate as a function of time. We will also learn quickly whether the HV of 300kV can be reached.</a:t>
            </a:r>
            <a:endParaRPr lang="en-US" sz="2200" dirty="0">
              <a:latin typeface="Calibri" panose="020F0502020204030204" pitchFamily="34" charset="0"/>
            </a:endParaRPr>
          </a:p>
        </p:txBody>
      </p:sp>
    </p:spTree>
    <p:extLst>
      <p:ext uri="{BB962C8B-B14F-4D97-AF65-F5344CB8AC3E}">
        <p14:creationId xmlns:p14="http://schemas.microsoft.com/office/powerpoint/2010/main" val="157765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DF306CF-6009-5746-856A-39367BACD60C}"/>
              </a:ext>
            </a:extLst>
          </p:cNvPr>
          <p:cNvSpPr>
            <a:spLocks noGrp="1"/>
          </p:cNvSpPr>
          <p:nvPr>
            <p:ph type="title"/>
          </p:nvPr>
        </p:nvSpPr>
        <p:spPr>
          <a:xfrm>
            <a:off x="454026" y="67099"/>
            <a:ext cx="8229600" cy="647102"/>
          </a:xfrm>
        </p:spPr>
        <p:txBody>
          <a:bodyPr>
            <a:normAutofit fontScale="90000"/>
          </a:bodyPr>
          <a:lstStyle/>
          <a:p>
            <a:r>
              <a:rPr lang="en-US" b="0" dirty="0"/>
              <a:t>Executive Board Meetings and topics</a:t>
            </a:r>
          </a:p>
        </p:txBody>
      </p:sp>
      <p:sp>
        <p:nvSpPr>
          <p:cNvPr id="7" name="Content Placeholder 6">
            <a:extLst>
              <a:ext uri="{FF2B5EF4-FFF2-40B4-BE49-F238E27FC236}">
                <a16:creationId xmlns:a16="http://schemas.microsoft.com/office/drawing/2014/main" xmlns="" id="{930136FF-1D47-4547-B958-47B8F364F9F6}"/>
              </a:ext>
            </a:extLst>
          </p:cNvPr>
          <p:cNvSpPr>
            <a:spLocks noGrp="1"/>
          </p:cNvSpPr>
          <p:nvPr>
            <p:ph idx="11"/>
          </p:nvPr>
        </p:nvSpPr>
        <p:spPr>
          <a:xfrm>
            <a:off x="450855" y="714200"/>
            <a:ext cx="8232771" cy="5563031"/>
          </a:xfrm>
        </p:spPr>
        <p:txBody>
          <a:bodyPr>
            <a:normAutofit fontScale="92500" lnSpcReduction="10000"/>
          </a:bodyPr>
          <a:lstStyle/>
          <a:p>
            <a:pPr>
              <a:buClr>
                <a:srgbClr val="E95125"/>
              </a:buClr>
            </a:pPr>
            <a:r>
              <a:rPr lang="en-US" dirty="0">
                <a:solidFill>
                  <a:srgbClr val="32547A"/>
                </a:solidFill>
              </a:rPr>
              <a:t>14 June: LBNC recommendations, standing reports</a:t>
            </a:r>
          </a:p>
          <a:p>
            <a:pPr>
              <a:buClr>
                <a:srgbClr val="E95125"/>
              </a:buClr>
            </a:pPr>
            <a:r>
              <a:rPr lang="en-US" dirty="0">
                <a:solidFill>
                  <a:srgbClr val="32547A"/>
                </a:solidFill>
              </a:rPr>
              <a:t>26 July: Det. requirements, ND concept, far detector calibration</a:t>
            </a:r>
          </a:p>
          <a:p>
            <a:pPr>
              <a:buClr>
                <a:srgbClr val="E95125"/>
              </a:buClr>
            </a:pPr>
            <a:r>
              <a:rPr lang="en-US" dirty="0">
                <a:solidFill>
                  <a:srgbClr val="32547A"/>
                </a:solidFill>
              </a:rPr>
              <a:t>9 Aug: ND Concept Study recommendations</a:t>
            </a:r>
          </a:p>
          <a:p>
            <a:pPr>
              <a:buClr>
                <a:srgbClr val="E95125"/>
              </a:buClr>
            </a:pPr>
            <a:r>
              <a:rPr lang="en-US" dirty="0">
                <a:solidFill>
                  <a:srgbClr val="32547A"/>
                </a:solidFill>
              </a:rPr>
              <a:t>30 Aug: ND Concept Study recommendations (decision); formed NDDG; far detector calibration </a:t>
            </a:r>
          </a:p>
          <a:p>
            <a:pPr>
              <a:buClr>
                <a:srgbClr val="E95125"/>
              </a:buClr>
            </a:pPr>
            <a:r>
              <a:rPr lang="en-US" dirty="0">
                <a:solidFill>
                  <a:srgbClr val="32547A"/>
                </a:solidFill>
              </a:rPr>
              <a:t>27 Sep: Far detector calibration (partial decision); det. requirements; post-LS2 running proposal; formed computing consortium</a:t>
            </a:r>
          </a:p>
          <a:p>
            <a:pPr>
              <a:buClr>
                <a:srgbClr val="E95125"/>
              </a:buClr>
            </a:pPr>
            <a:r>
              <a:rPr lang="en-US" dirty="0">
                <a:solidFill>
                  <a:srgbClr val="32547A"/>
                </a:solidFill>
              </a:rPr>
              <a:t>4 Oct: Far detector calibration (decision), calibration consortium formed; post-LS2 running proposal; det. requirements</a:t>
            </a:r>
          </a:p>
          <a:p>
            <a:pPr>
              <a:buClr>
                <a:srgbClr val="E95125"/>
              </a:buClr>
            </a:pPr>
            <a:r>
              <a:rPr lang="en-US" dirty="0">
                <a:solidFill>
                  <a:srgbClr val="32547A"/>
                </a:solidFill>
              </a:rPr>
              <a:t>25 Oct: Det. requirements, post-LS2 running proposal</a:t>
            </a:r>
          </a:p>
          <a:p>
            <a:pPr>
              <a:buClr>
                <a:srgbClr val="E95125"/>
              </a:buClr>
            </a:pPr>
            <a:r>
              <a:rPr lang="en-US" dirty="0">
                <a:solidFill>
                  <a:srgbClr val="32547A"/>
                </a:solidFill>
              </a:rPr>
              <a:t>15 Nov: Det. requirements, group updates: Technical Coordination, Computing, and Near Detector Design Group</a:t>
            </a:r>
          </a:p>
          <a:p>
            <a:pPr>
              <a:buClr>
                <a:srgbClr val="E95125"/>
              </a:buClr>
            </a:pPr>
            <a:r>
              <a:rPr lang="en-US" dirty="0">
                <a:solidFill>
                  <a:srgbClr val="32547A"/>
                </a:solidFill>
              </a:rPr>
              <a:t>13 Dec: Submission to European strategy; DAQ deadtime requirements</a:t>
            </a:r>
          </a:p>
          <a:p>
            <a:pPr>
              <a:buClr>
                <a:srgbClr val="E95125"/>
              </a:buClr>
            </a:pPr>
            <a:endParaRPr lang="en-US" dirty="0">
              <a:solidFill>
                <a:srgbClr val="32547A"/>
              </a:solidFill>
            </a:endParaRPr>
          </a:p>
        </p:txBody>
      </p:sp>
      <p:sp>
        <p:nvSpPr>
          <p:cNvPr id="4" name="Date Placeholder 3">
            <a:extLst>
              <a:ext uri="{FF2B5EF4-FFF2-40B4-BE49-F238E27FC236}">
                <a16:creationId xmlns:a16="http://schemas.microsoft.com/office/drawing/2014/main" xmlns="" id="{8B795479-20F8-7B4D-A8F2-3BF709ED042D}"/>
              </a:ext>
            </a:extLst>
          </p:cNvPr>
          <p:cNvSpPr>
            <a:spLocks noGrp="1"/>
          </p:cNvSpPr>
          <p:nvPr>
            <p:ph type="dt" sz="half" idx="2"/>
          </p:nvPr>
        </p:nvSpPr>
        <p:spPr/>
        <p:txBody>
          <a:bodyPr/>
          <a:lstStyle/>
          <a:p>
            <a:pPr>
              <a:defRPr/>
            </a:pPr>
            <a:r>
              <a:rPr lang="en-US">
                <a:latin typeface="Helvetica"/>
                <a:cs typeface="Helvetica"/>
              </a:rPr>
              <a:t>8 Dec 2018</a:t>
            </a:r>
            <a:endParaRPr lang="en-US" dirty="0">
              <a:latin typeface="Helvetica"/>
              <a:cs typeface="Helvetica"/>
            </a:endParaRPr>
          </a:p>
        </p:txBody>
      </p:sp>
      <p:sp>
        <p:nvSpPr>
          <p:cNvPr id="5" name="Footer Placeholder 4">
            <a:extLst>
              <a:ext uri="{FF2B5EF4-FFF2-40B4-BE49-F238E27FC236}">
                <a16:creationId xmlns:a16="http://schemas.microsoft.com/office/drawing/2014/main" xmlns="" id="{25D0452F-794B-BC4E-AD02-EC9A891486B3}"/>
              </a:ext>
            </a:extLst>
          </p:cNvPr>
          <p:cNvSpPr>
            <a:spLocks noGrp="1"/>
          </p:cNvSpPr>
          <p:nvPr>
            <p:ph type="ftr" sz="quarter" idx="3"/>
          </p:nvPr>
        </p:nvSpPr>
        <p:spPr/>
        <p:txBody>
          <a:bodyPr/>
          <a:lstStyle/>
          <a:p>
            <a:pPr>
              <a:defRPr/>
            </a:pPr>
            <a:r>
              <a:rPr lang="de-DE"/>
              <a:t>Blucher, Söldner-Rembold - LBNC</a:t>
            </a:r>
            <a:endParaRPr lang="en-US"/>
          </a:p>
        </p:txBody>
      </p:sp>
      <p:sp>
        <p:nvSpPr>
          <p:cNvPr id="6" name="Slide Number Placeholder 5">
            <a:extLst>
              <a:ext uri="{FF2B5EF4-FFF2-40B4-BE49-F238E27FC236}">
                <a16:creationId xmlns:a16="http://schemas.microsoft.com/office/drawing/2014/main" xmlns="" id="{96AE2BAA-E0EC-7D48-92A8-AE6A728C4E55}"/>
              </a:ext>
            </a:extLst>
          </p:cNvPr>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317211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4F75F5-70F1-5F4B-9DAE-5DC0BA85CFD7}"/>
              </a:ext>
            </a:extLst>
          </p:cNvPr>
          <p:cNvSpPr>
            <a:spLocks noGrp="1"/>
          </p:cNvSpPr>
          <p:nvPr>
            <p:ph idx="1"/>
          </p:nvPr>
        </p:nvSpPr>
        <p:spPr>
          <a:xfrm>
            <a:off x="393753" y="460921"/>
            <a:ext cx="8356493" cy="5722165"/>
          </a:xfrm>
        </p:spPr>
        <p:txBody>
          <a:bodyPr>
            <a:normAutofit fontScale="70000" lnSpcReduction="20000"/>
          </a:bodyPr>
          <a:lstStyle/>
          <a:p>
            <a:r>
              <a:rPr lang="en-GB" sz="4300" dirty="0"/>
              <a:t>Q16: In one of the transparencies, reference was made to the R&amp;D plan for single LEMs, or possibly an even finer scale. Could you clarify/amplify what that plan would entail?</a:t>
            </a:r>
            <a:br>
              <a:rPr lang="en-GB" sz="4300" dirty="0"/>
            </a:br>
            <a:r>
              <a:rPr lang="en-GB" sz="4300" dirty="0"/>
              <a:t/>
            </a:r>
            <a:br>
              <a:rPr lang="en-GB" sz="4300" dirty="0"/>
            </a:br>
            <a:r>
              <a:rPr lang="en-GB" sz="4300" dirty="0"/>
              <a:t>Q17: What is the overall, strategic plan which support the </a:t>
            </a:r>
            <a:r>
              <a:rPr lang="en-GB" sz="4300" dirty="0" err="1"/>
              <a:t>ProtoDUNE</a:t>
            </a:r>
            <a:r>
              <a:rPr lang="en-GB" sz="4300" dirty="0"/>
              <a:t> DP and the Single LEM program, and where would it lead?</a:t>
            </a:r>
          </a:p>
          <a:p>
            <a:endParaRPr lang="en-GB" sz="3000" dirty="0"/>
          </a:p>
          <a:p>
            <a:r>
              <a:rPr lang="en-GB" sz="3500" dirty="0"/>
              <a:t>A16-17: A single LEM program is of limited use since these border problems only become critical and visible when the LEMs are assembled on a larger surface and on a structure. It is hard to study them just with a single LEM. The recovery of active area at the borders could be tested with a new CRP in the cold box. </a:t>
            </a:r>
            <a:r>
              <a:rPr lang="en-GB" dirty="0"/>
              <a:t/>
            </a:r>
            <a:br>
              <a:rPr lang="en-GB" dirty="0"/>
            </a:br>
            <a:endParaRPr lang="en-GB" dirty="0"/>
          </a:p>
        </p:txBody>
      </p:sp>
    </p:spTree>
    <p:extLst>
      <p:ext uri="{BB962C8B-B14F-4D97-AF65-F5344CB8AC3E}">
        <p14:creationId xmlns:p14="http://schemas.microsoft.com/office/powerpoint/2010/main" val="580158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4F75F5-70F1-5F4B-9DAE-5DC0BA85CFD7}"/>
              </a:ext>
            </a:extLst>
          </p:cNvPr>
          <p:cNvSpPr>
            <a:spLocks noGrp="1"/>
          </p:cNvSpPr>
          <p:nvPr>
            <p:ph idx="1"/>
          </p:nvPr>
        </p:nvSpPr>
        <p:spPr>
          <a:xfrm>
            <a:off x="457200" y="410028"/>
            <a:ext cx="8229600" cy="5671458"/>
          </a:xfrm>
        </p:spPr>
        <p:txBody>
          <a:bodyPr>
            <a:normAutofit lnSpcReduction="10000"/>
          </a:bodyPr>
          <a:lstStyle/>
          <a:p>
            <a:pPr marL="0" indent="0">
              <a:buNone/>
            </a:pPr>
            <a:r>
              <a:rPr lang="en-GB" dirty="0"/>
              <a:t/>
            </a:r>
            <a:br>
              <a:rPr lang="en-GB" dirty="0"/>
            </a:br>
            <a:endParaRPr lang="en-GB" dirty="0"/>
          </a:p>
          <a:p>
            <a:r>
              <a:rPr lang="en-GB" sz="2700" dirty="0"/>
              <a:t>Q18: Does the NP02 DP instrumentation include elements (level meters, cameras) that can capture dynamic </a:t>
            </a:r>
            <a:r>
              <a:rPr lang="en-GB" sz="2700" dirty="0" err="1"/>
              <a:t>behavior</a:t>
            </a:r>
            <a:r>
              <a:rPr lang="en-GB" sz="2700" dirty="0"/>
              <a:t> (e.g. waves) at the gas-liquid interface?</a:t>
            </a:r>
          </a:p>
          <a:p>
            <a:pPr marL="0" indent="0">
              <a:buNone/>
            </a:pPr>
            <a:endParaRPr lang="en-GB" sz="2900" dirty="0"/>
          </a:p>
          <a:p>
            <a:r>
              <a:rPr lang="en-GB" sz="2700" dirty="0"/>
              <a:t>A18: </a:t>
            </a:r>
            <a:r>
              <a:rPr lang="en-GB" sz="2700" dirty="0" smtClean="0"/>
              <a:t>The answer is </a:t>
            </a:r>
            <a:r>
              <a:rPr lang="en-GB" sz="2700" smtClean="0"/>
              <a:t>yes. The </a:t>
            </a:r>
            <a:r>
              <a:rPr lang="en-GB" sz="2700" dirty="0"/>
              <a:t>level meters will be sensitive </a:t>
            </a:r>
            <a:r>
              <a:rPr lang="en-GB" sz="2700" dirty="0" smtClean="0"/>
              <a:t>to slow (seconds) changes in liquid argon level. The camera already proved to be very useful to see the stability of the liquid. </a:t>
            </a:r>
            <a:r>
              <a:rPr lang="en-GB" dirty="0"/>
              <a:t/>
            </a:r>
            <a:br>
              <a:rPr lang="en-GB" dirty="0"/>
            </a:br>
            <a:r>
              <a:rPr lang="en-GB" dirty="0"/>
              <a:t/>
            </a:r>
            <a:br>
              <a:rPr lang="en-GB" dirty="0"/>
            </a:br>
            <a:endParaRPr lang="en-US" dirty="0"/>
          </a:p>
        </p:txBody>
      </p:sp>
    </p:spTree>
    <p:extLst>
      <p:ext uri="{BB962C8B-B14F-4D97-AF65-F5344CB8AC3E}">
        <p14:creationId xmlns:p14="http://schemas.microsoft.com/office/powerpoint/2010/main" val="371131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BE121-D9DC-D140-A1AD-2410981371DD}"/>
              </a:ext>
            </a:extLst>
          </p:cNvPr>
          <p:cNvSpPr>
            <a:spLocks noGrp="1"/>
          </p:cNvSpPr>
          <p:nvPr>
            <p:ph type="title"/>
          </p:nvPr>
        </p:nvSpPr>
        <p:spPr/>
        <p:txBody>
          <a:bodyPr>
            <a:normAutofit fontScale="90000"/>
          </a:bodyPr>
          <a:lstStyle/>
          <a:p>
            <a:r>
              <a:rPr lang="en-US" dirty="0"/>
              <a:t>Sample agenda</a:t>
            </a:r>
          </a:p>
        </p:txBody>
      </p:sp>
      <p:sp>
        <p:nvSpPr>
          <p:cNvPr id="3" name="Date Placeholder 2">
            <a:extLst>
              <a:ext uri="{FF2B5EF4-FFF2-40B4-BE49-F238E27FC236}">
                <a16:creationId xmlns:a16="http://schemas.microsoft.com/office/drawing/2014/main" xmlns="" id="{E532D4B9-00B7-194D-84EA-22C8E887ACE6}"/>
              </a:ext>
            </a:extLst>
          </p:cNvPr>
          <p:cNvSpPr>
            <a:spLocks noGrp="1"/>
          </p:cNvSpPr>
          <p:nvPr>
            <p:ph type="dt" sz="half" idx="2"/>
          </p:nvPr>
        </p:nvSpPr>
        <p:spPr/>
        <p:txBody>
          <a:bodyPr/>
          <a:lstStyle/>
          <a:p>
            <a:pPr>
              <a:defRPr/>
            </a:pPr>
            <a:r>
              <a:rPr lang="en-US">
                <a:latin typeface="Helvetica"/>
                <a:cs typeface="Helvetica"/>
              </a:rPr>
              <a:t>8 Dec 2018</a:t>
            </a:r>
            <a:endParaRPr lang="en-US" dirty="0">
              <a:latin typeface="Helvetica"/>
              <a:cs typeface="Helvetica"/>
            </a:endParaRPr>
          </a:p>
        </p:txBody>
      </p:sp>
      <p:sp>
        <p:nvSpPr>
          <p:cNvPr id="4" name="Footer Placeholder 3">
            <a:extLst>
              <a:ext uri="{FF2B5EF4-FFF2-40B4-BE49-F238E27FC236}">
                <a16:creationId xmlns:a16="http://schemas.microsoft.com/office/drawing/2014/main" xmlns="" id="{F6036F81-6248-C84F-AEF5-B5EC5F940D99}"/>
              </a:ext>
            </a:extLst>
          </p:cNvPr>
          <p:cNvSpPr>
            <a:spLocks noGrp="1"/>
          </p:cNvSpPr>
          <p:nvPr>
            <p:ph type="ftr" sz="quarter" idx="3"/>
          </p:nvPr>
        </p:nvSpPr>
        <p:spPr/>
        <p:txBody>
          <a:bodyPr/>
          <a:lstStyle/>
          <a:p>
            <a:pPr>
              <a:defRPr/>
            </a:pPr>
            <a:r>
              <a:rPr lang="de-DE"/>
              <a:t>Blucher, Söldner-Rembold - LBNC</a:t>
            </a:r>
            <a:endParaRPr lang="en-US"/>
          </a:p>
        </p:txBody>
      </p:sp>
      <p:sp>
        <p:nvSpPr>
          <p:cNvPr id="5" name="Slide Number Placeholder 4">
            <a:extLst>
              <a:ext uri="{FF2B5EF4-FFF2-40B4-BE49-F238E27FC236}">
                <a16:creationId xmlns:a16="http://schemas.microsoft.com/office/drawing/2014/main" xmlns="" id="{3D863D2A-3C6C-A24B-807E-3A1C863CD39C}"/>
              </a:ext>
            </a:extLst>
          </p:cNvPr>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pic>
        <p:nvPicPr>
          <p:cNvPr id="8" name="Picture 7">
            <a:extLst>
              <a:ext uri="{FF2B5EF4-FFF2-40B4-BE49-F238E27FC236}">
                <a16:creationId xmlns:a16="http://schemas.microsoft.com/office/drawing/2014/main" xmlns="" id="{C57EDB9F-73DC-9E4B-A57A-C87554AC2103}"/>
              </a:ext>
            </a:extLst>
          </p:cNvPr>
          <p:cNvPicPr>
            <a:picLocks noChangeAspect="1"/>
          </p:cNvPicPr>
          <p:nvPr/>
        </p:nvPicPr>
        <p:blipFill>
          <a:blip r:embed="rId2"/>
          <a:stretch>
            <a:fillRect/>
          </a:stretch>
        </p:blipFill>
        <p:spPr>
          <a:xfrm>
            <a:off x="942377" y="1233362"/>
            <a:ext cx="6619959" cy="4867910"/>
          </a:xfrm>
          <a:prstGeom prst="rect">
            <a:avLst/>
          </a:prstGeom>
        </p:spPr>
      </p:pic>
    </p:spTree>
    <p:extLst>
      <p:ext uri="{BB962C8B-B14F-4D97-AF65-F5344CB8AC3E}">
        <p14:creationId xmlns:p14="http://schemas.microsoft.com/office/powerpoint/2010/main" val="32304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C12E5-FDB8-A84E-8136-405F4CAD2960}"/>
              </a:ext>
            </a:extLst>
          </p:cNvPr>
          <p:cNvSpPr>
            <a:spLocks noGrp="1"/>
          </p:cNvSpPr>
          <p:nvPr>
            <p:ph type="title"/>
          </p:nvPr>
        </p:nvSpPr>
        <p:spPr/>
        <p:txBody>
          <a:bodyPr/>
          <a:lstStyle/>
          <a:p>
            <a:r>
              <a:rPr lang="en-US" b="0" dirty="0"/>
              <a:t>EB Decisions</a:t>
            </a:r>
          </a:p>
        </p:txBody>
      </p:sp>
      <p:sp>
        <p:nvSpPr>
          <p:cNvPr id="8" name="Content Placeholder 7">
            <a:extLst>
              <a:ext uri="{FF2B5EF4-FFF2-40B4-BE49-F238E27FC236}">
                <a16:creationId xmlns:a16="http://schemas.microsoft.com/office/drawing/2014/main" xmlns="" id="{6250DD6A-1E7D-D14D-B92C-F964E5750803}"/>
              </a:ext>
            </a:extLst>
          </p:cNvPr>
          <p:cNvSpPr>
            <a:spLocks noGrp="1"/>
          </p:cNvSpPr>
          <p:nvPr>
            <p:ph idx="11"/>
          </p:nvPr>
        </p:nvSpPr>
        <p:spPr/>
        <p:txBody>
          <a:bodyPr/>
          <a:lstStyle/>
          <a:p>
            <a:r>
              <a:rPr lang="en-US" dirty="0"/>
              <a:t>Near Detector Concept</a:t>
            </a:r>
          </a:p>
          <a:p>
            <a:r>
              <a:rPr lang="en-US" dirty="0"/>
              <a:t>Far Detector Calibration Systems </a:t>
            </a:r>
          </a:p>
          <a:p>
            <a:r>
              <a:rPr lang="en-US" dirty="0"/>
              <a:t>Adopted initial set of detector requirements/specifications/goals.</a:t>
            </a:r>
          </a:p>
          <a:p>
            <a:r>
              <a:rPr lang="en-US" dirty="0"/>
              <a:t>Formed Computing and Calibration Consortia, ND Design Group, and Background Task Force (and approved leadership)</a:t>
            </a:r>
          </a:p>
          <a:p>
            <a:r>
              <a:rPr lang="en-US" dirty="0"/>
              <a:t>Proposal for Post-LS2 running of </a:t>
            </a:r>
            <a:r>
              <a:rPr lang="en-US" dirty="0" err="1"/>
              <a:t>ProtoDUNEs</a:t>
            </a:r>
            <a:endParaRPr lang="en-US" dirty="0"/>
          </a:p>
          <a:p>
            <a:endParaRPr lang="en-US" dirty="0"/>
          </a:p>
          <a:p>
            <a:pPr marL="0" indent="0">
              <a:buNone/>
            </a:pPr>
            <a:r>
              <a:rPr lang="en-US" dirty="0">
                <a:solidFill>
                  <a:srgbClr val="E95125"/>
                </a:solidFill>
              </a:rPr>
              <a:t>For first 3 items, we tasked small group with studying recommendations in detail and reporting to EB to inform discussion</a:t>
            </a:r>
          </a:p>
        </p:txBody>
      </p:sp>
      <p:sp>
        <p:nvSpPr>
          <p:cNvPr id="3" name="Date Placeholder 2">
            <a:extLst>
              <a:ext uri="{FF2B5EF4-FFF2-40B4-BE49-F238E27FC236}">
                <a16:creationId xmlns:a16="http://schemas.microsoft.com/office/drawing/2014/main" xmlns="" id="{B805B184-B76C-DF4A-879A-608D09AA064F}"/>
              </a:ext>
            </a:extLst>
          </p:cNvPr>
          <p:cNvSpPr>
            <a:spLocks noGrp="1"/>
          </p:cNvSpPr>
          <p:nvPr>
            <p:ph type="dt" sz="half" idx="2"/>
          </p:nvPr>
        </p:nvSpPr>
        <p:spPr/>
        <p:txBody>
          <a:bodyPr/>
          <a:lstStyle/>
          <a:p>
            <a:pPr>
              <a:defRPr/>
            </a:pPr>
            <a:r>
              <a:rPr lang="en-US">
                <a:latin typeface="Helvetica"/>
                <a:cs typeface="Helvetica"/>
              </a:rPr>
              <a:t>8 Dec 2018</a:t>
            </a:r>
            <a:endParaRPr lang="en-US" dirty="0">
              <a:latin typeface="Helvetica"/>
              <a:cs typeface="Helvetica"/>
            </a:endParaRPr>
          </a:p>
        </p:txBody>
      </p:sp>
      <p:sp>
        <p:nvSpPr>
          <p:cNvPr id="4" name="Footer Placeholder 3">
            <a:extLst>
              <a:ext uri="{FF2B5EF4-FFF2-40B4-BE49-F238E27FC236}">
                <a16:creationId xmlns:a16="http://schemas.microsoft.com/office/drawing/2014/main" xmlns="" id="{64791D6F-D325-EC4D-B86A-9F0123663A78}"/>
              </a:ext>
            </a:extLst>
          </p:cNvPr>
          <p:cNvSpPr>
            <a:spLocks noGrp="1"/>
          </p:cNvSpPr>
          <p:nvPr>
            <p:ph type="ftr" sz="quarter" idx="3"/>
          </p:nvPr>
        </p:nvSpPr>
        <p:spPr/>
        <p:txBody>
          <a:bodyPr/>
          <a:lstStyle/>
          <a:p>
            <a:pPr>
              <a:defRPr/>
            </a:pPr>
            <a:r>
              <a:rPr lang="de-DE"/>
              <a:t>Blucher, Söldner-Rembold - LBNC</a:t>
            </a:r>
            <a:endParaRPr lang="en-US"/>
          </a:p>
        </p:txBody>
      </p:sp>
      <p:sp>
        <p:nvSpPr>
          <p:cNvPr id="5" name="Slide Number Placeholder 4">
            <a:extLst>
              <a:ext uri="{FF2B5EF4-FFF2-40B4-BE49-F238E27FC236}">
                <a16:creationId xmlns:a16="http://schemas.microsoft.com/office/drawing/2014/main" xmlns="" id="{61AEEBE3-9F59-6148-9A42-4C955EFF358A}"/>
              </a:ext>
            </a:extLst>
          </p:cNvPr>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Tree>
    <p:extLst>
      <p:ext uri="{BB962C8B-B14F-4D97-AF65-F5344CB8AC3E}">
        <p14:creationId xmlns:p14="http://schemas.microsoft.com/office/powerpoint/2010/main" val="318797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1206"/>
            <a:ext cx="8019143" cy="5474958"/>
          </a:xfrm>
        </p:spPr>
        <p:txBody>
          <a:bodyPr>
            <a:normAutofit fontScale="92500" lnSpcReduction="20000"/>
          </a:bodyPr>
          <a:lstStyle/>
          <a:p>
            <a:r>
              <a:rPr lang="en-US" sz="2700" b="1" dirty="0">
                <a:latin typeface="Calibri" panose="020F0502020204030204" pitchFamily="34" charset="0"/>
              </a:rPr>
              <a:t>Q2: In the responses to recommendations discussed on slide 27: #1 of May 2018 recommends, </a:t>
            </a:r>
            <a:r>
              <a:rPr lang="en-US" sz="2700" b="1" i="1" dirty="0">
                <a:latin typeface="Calibri" panose="020F0502020204030204" pitchFamily="34" charset="0"/>
              </a:rPr>
              <a:t>“Develop a detailed cryogenic data collection plan in </a:t>
            </a:r>
            <a:r>
              <a:rPr lang="en-US" sz="2700" b="1" i="1" dirty="0" err="1">
                <a:latin typeface="Calibri" panose="020F0502020204030204" pitchFamily="34" charset="0"/>
              </a:rPr>
              <a:t>protoDUNE</a:t>
            </a:r>
            <a:r>
              <a:rPr lang="en-US" sz="2700" b="1" i="1" dirty="0">
                <a:latin typeface="Calibri" panose="020F0502020204030204" pitchFamily="34" charset="0"/>
              </a:rPr>
              <a:t> with the goal to help verify or inform the CFD modeling studies.” Please discuss how you claim that this recommendation is/was closed.</a:t>
            </a:r>
          </a:p>
          <a:p>
            <a:r>
              <a:rPr lang="en-US" dirty="0"/>
              <a:t>A2: Although the studies have not been done, there is a detailed plan for extensive 2019 data collection with </a:t>
            </a:r>
            <a:r>
              <a:rPr lang="en-US" dirty="0" err="1"/>
              <a:t>protoDUNE</a:t>
            </a:r>
            <a:r>
              <a:rPr lang="en-US" dirty="0"/>
              <a:t>-SP. One of the studies is to perform a precise temperature mapping of </a:t>
            </a:r>
            <a:r>
              <a:rPr lang="en-US" dirty="0" err="1"/>
              <a:t>LAr</a:t>
            </a:r>
            <a:r>
              <a:rPr lang="en-US" dirty="0"/>
              <a:t> inside the NP-04 cryostat using movable temperature probes for cross calibration. The results will then be compared to the CFD simulations (from Erik V) to validate (or updated) the model</a:t>
            </a:r>
          </a:p>
          <a:p>
            <a:endParaRPr lang="en-US" sz="27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73979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1206"/>
            <a:ext cx="8019143" cy="5474958"/>
          </a:xfrm>
        </p:spPr>
        <p:txBody>
          <a:bodyPr>
            <a:normAutofit lnSpcReduction="10000"/>
          </a:bodyPr>
          <a:lstStyle/>
          <a:p>
            <a:r>
              <a:rPr lang="en-US" b="1" dirty="0"/>
              <a:t>Q3: A ramp-up of personnel was discussed; can you discuss the gains against the needs?</a:t>
            </a:r>
            <a:endParaRPr lang="en-US" dirty="0"/>
          </a:p>
          <a:p>
            <a:r>
              <a:rPr lang="en-US" dirty="0"/>
              <a:t>A3: Two of three current openings are replacements for existing positions where staff is turning over. Additional hires are part of a longer-term plan. Staffing for the project is mainly complete, with selected additional staffing for systems engineering, beamline, and NSCF to occur in timeframes to match the planned work at the level of 1-2/yr. for next few years.  </a:t>
            </a:r>
          </a:p>
          <a:p>
            <a:endParaRPr lang="en-US" sz="27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90830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1206"/>
            <a:ext cx="8019143" cy="5474958"/>
          </a:xfrm>
        </p:spPr>
        <p:txBody>
          <a:bodyPr>
            <a:normAutofit fontScale="55000" lnSpcReduction="20000"/>
          </a:bodyPr>
          <a:lstStyle/>
          <a:p>
            <a:r>
              <a:rPr lang="en-US" b="1" dirty="0"/>
              <a:t>Q4: With respect to LBNF responding to requests from DUNE, can you expand on the single example cited ion the discussion at the time of the talk???</a:t>
            </a:r>
            <a:endParaRPr lang="en-US" dirty="0"/>
          </a:p>
          <a:p>
            <a:pPr marL="0" indent="0">
              <a:buNone/>
            </a:pPr>
            <a:r>
              <a:rPr lang="en-US" dirty="0"/>
              <a:t> </a:t>
            </a:r>
          </a:p>
          <a:p>
            <a:r>
              <a:rPr lang="en-US" dirty="0"/>
              <a:t>A4:  Examples:</a:t>
            </a:r>
          </a:p>
          <a:p>
            <a:pPr lvl="0"/>
            <a:r>
              <a:rPr lang="en-US" dirty="0"/>
              <a:t>DUNE required additional space for installation logistics in the detector cavern, resulting in the rock septum being removed between the cryostats. </a:t>
            </a:r>
          </a:p>
          <a:p>
            <a:pPr lvl="0"/>
            <a:r>
              <a:rPr lang="en-US" dirty="0"/>
              <a:t>DUNE requested that the underground control room/break room be left unfurnished for future configuration as required, and LBNF removed interior furnishings from that space. </a:t>
            </a:r>
          </a:p>
          <a:p>
            <a:pPr lvl="0"/>
            <a:r>
              <a:rPr lang="en-US" dirty="0"/>
              <a:t>DUNE requested that a different sequencing of the detector installation be considered to allow for more space in each detector cavern, which required LBNF to add outfitting of the south cavern into the plan. </a:t>
            </a:r>
          </a:p>
          <a:p>
            <a:pPr lvl="0"/>
            <a:r>
              <a:rPr lang="en-US" dirty="0"/>
              <a:t>DUNE request for coating or sealing of the shotcrete surfaces to reduce dust and improve the lighting.  This has been a long-standing issue with DUNE, and their concern that the bare shotcrete surfaces will cause excessive dust and dirt in the air, which will affect the electronics in the racks, require frequent filter changes (based on anecdotal information from Nova and </a:t>
            </a:r>
            <a:r>
              <a:rPr lang="en-US" dirty="0" err="1"/>
              <a:t>Numi</a:t>
            </a:r>
            <a:r>
              <a:rPr lang="en-US" dirty="0"/>
              <a:t>) and cause issues with the cleanroom operations during detector installation.  This is captured in BCR #335.  There is not a cost yet associated with the change in the BCR, but I think this will exceed $1M.  There is also a report from ARUP on various coating studies.  It shows the work that ARUP and KAJV has done to evaluate the options and you can see from the date, it has been on the table for some time.  It has also been a topic of several LBNF/DUNE interface meetings.  </a:t>
            </a:r>
          </a:p>
          <a:p>
            <a:endParaRPr lang="en-US" sz="27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89735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1206"/>
            <a:ext cx="8019143" cy="5474958"/>
          </a:xfrm>
        </p:spPr>
        <p:txBody>
          <a:bodyPr>
            <a:normAutofit fontScale="77500" lnSpcReduction="20000"/>
          </a:bodyPr>
          <a:lstStyle/>
          <a:p>
            <a:r>
              <a:rPr lang="en-US" b="1" dirty="0"/>
              <a:t>Q5: Could you please clarify the statement that you are pushing for a more “stringent Document Control”. (We think with respect to interactions with CERN.)</a:t>
            </a:r>
            <a:endParaRPr lang="en-US" dirty="0"/>
          </a:p>
          <a:p>
            <a:r>
              <a:rPr lang="en-US" dirty="0"/>
              <a:t>A5: We have many documents (as currently required) under configuration management.  These are currently in </a:t>
            </a:r>
            <a:r>
              <a:rPr lang="en-US" dirty="0" err="1"/>
              <a:t>docdb</a:t>
            </a:r>
            <a:r>
              <a:rPr lang="en-US" dirty="0"/>
              <a:t> and we are in the initial transition to EDMS.  EDMS should allow for easier access for all Project partners, improved versioning, and a wider array of document types.  Generally, EDMS allows for a more robust document management system, as it has been used for very complex experimental systems and projects for more than three decades at CERN.  Recently, we have started storing the ARUP files and models, CERN models and integrated files generated by FNAL on EDMS.   To date, it has gone well and stakeholders are gaining access to the information quickly.</a:t>
            </a:r>
          </a:p>
          <a:p>
            <a:endParaRPr lang="en-US" sz="27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402615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2686" y="836664"/>
            <a:ext cx="7830457" cy="5474958"/>
          </a:xfrm>
        </p:spPr>
        <p:txBody>
          <a:bodyPr>
            <a:normAutofit fontScale="85000" lnSpcReduction="20000"/>
          </a:bodyPr>
          <a:lstStyle/>
          <a:p>
            <a:r>
              <a:rPr lang="en-US" b="1" dirty="0"/>
              <a:t>Q6: Are there lessons learned from the purification rates in ProtoDUNE SP which inform expectations for DUNE??</a:t>
            </a:r>
            <a:endParaRPr lang="en-US" dirty="0"/>
          </a:p>
          <a:p>
            <a:pPr marL="0" indent="0">
              <a:buNone/>
            </a:pPr>
            <a:r>
              <a:rPr lang="en-US" dirty="0"/>
              <a:t> </a:t>
            </a:r>
          </a:p>
          <a:p>
            <a:r>
              <a:rPr lang="en-US" dirty="0"/>
              <a:t>A6: </a:t>
            </a:r>
            <a:r>
              <a:rPr lang="en-US" dirty="0" smtClean="0"/>
              <a:t>DUNE </a:t>
            </a:r>
            <a:r>
              <a:rPr lang="en-US" dirty="0"/>
              <a:t>is currently </a:t>
            </a:r>
            <a:r>
              <a:rPr lang="en-US" dirty="0" smtClean="0"/>
              <a:t>planning </a:t>
            </a:r>
            <a:r>
              <a:rPr lang="en-US" dirty="0"/>
              <a:t>a</a:t>
            </a:r>
            <a:r>
              <a:rPr lang="en-US" dirty="0" smtClean="0"/>
              <a:t> </a:t>
            </a:r>
            <a:r>
              <a:rPr lang="en-US" dirty="0"/>
              <a:t>purification flow rate </a:t>
            </a:r>
            <a:r>
              <a:rPr lang="en-US" dirty="0" smtClean="0"/>
              <a:t>such that the </a:t>
            </a:r>
            <a:r>
              <a:rPr lang="en-US" dirty="0"/>
              <a:t>LBNF </a:t>
            </a:r>
            <a:r>
              <a:rPr lang="en-US" dirty="0"/>
              <a:t>turned over in ~5.5 </a:t>
            </a:r>
            <a:r>
              <a:rPr lang="en-US" dirty="0" smtClean="0"/>
              <a:t>days will allow to </a:t>
            </a:r>
            <a:r>
              <a:rPr lang="en-US" dirty="0"/>
              <a:t>achieve </a:t>
            </a:r>
            <a:r>
              <a:rPr lang="en-US" dirty="0" smtClean="0"/>
              <a:t>the same </a:t>
            </a:r>
            <a:r>
              <a:rPr lang="en-US" dirty="0" smtClean="0"/>
              <a:t>purity as in ProtoDUNE. </a:t>
            </a:r>
            <a:r>
              <a:rPr lang="en-US" dirty="0"/>
              <a:t>The purity is good, so this is another confirmation that the current plan for </a:t>
            </a:r>
            <a:r>
              <a:rPr lang="en-US" dirty="0" err="1"/>
              <a:t>LAr</a:t>
            </a:r>
            <a:r>
              <a:rPr lang="en-US" dirty="0"/>
              <a:t> recirculation is sound. After the holidays we will try different speeds to see if they have an effect on the purity. That is a valuable test, as we are planning to lower the purification flow rate once we have achieved purity, under the assumption that it will allow us to maintain that purity.</a:t>
            </a:r>
          </a:p>
          <a:p>
            <a:endParaRPr lang="en-US" sz="27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934971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TotalTime>
  <Words>1207</Words>
  <Application>Microsoft Macintosh PowerPoint</Application>
  <PresentationFormat>On-screen Show (4:3)</PresentationFormat>
  <Paragraphs>115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Executive Board Meetings and topics</vt:lpstr>
      <vt:lpstr>Sample agenda</vt:lpstr>
      <vt:lpstr>EB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Regina Rameika</dc:creator>
  <cp:lastModifiedBy>Nessi</cp:lastModifiedBy>
  <cp:revision>21</cp:revision>
  <dcterms:created xsi:type="dcterms:W3CDTF">2018-12-08T06:58:43Z</dcterms:created>
  <dcterms:modified xsi:type="dcterms:W3CDTF">2018-12-08T10:27:29Z</dcterms:modified>
</cp:coreProperties>
</file>