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notesMasterIdLst>
    <p:notesMasterId r:id="rId28"/>
  </p:notesMasterIdLst>
  <p:handoutMasterIdLst>
    <p:handoutMasterId r:id="rId29"/>
  </p:handoutMasterIdLst>
  <p:sldIdLst>
    <p:sldId id="256" r:id="rId2"/>
    <p:sldId id="625" r:id="rId3"/>
    <p:sldId id="619" r:id="rId4"/>
    <p:sldId id="609" r:id="rId5"/>
    <p:sldId id="610" r:id="rId6"/>
    <p:sldId id="626" r:id="rId7"/>
    <p:sldId id="620" r:id="rId8"/>
    <p:sldId id="628" r:id="rId9"/>
    <p:sldId id="627" r:id="rId10"/>
    <p:sldId id="631" r:id="rId11"/>
    <p:sldId id="615" r:id="rId12"/>
    <p:sldId id="618" r:id="rId13"/>
    <p:sldId id="629" r:id="rId14"/>
    <p:sldId id="268" r:id="rId15"/>
    <p:sldId id="272" r:id="rId16"/>
    <p:sldId id="269" r:id="rId17"/>
    <p:sldId id="611" r:id="rId18"/>
    <p:sldId id="622" r:id="rId19"/>
    <p:sldId id="623" r:id="rId20"/>
    <p:sldId id="624" r:id="rId21"/>
    <p:sldId id="271" r:id="rId22"/>
    <p:sldId id="634" r:id="rId23"/>
    <p:sldId id="630" r:id="rId24"/>
    <p:sldId id="636" r:id="rId25"/>
    <p:sldId id="632" r:id="rId26"/>
    <p:sldId id="617" r:id="rId27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pyrus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pyrus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pyrus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pyrus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pyru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Papyru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Papyru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Papyru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Papyru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8D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60"/>
    <p:restoredTop sz="94692"/>
  </p:normalViewPr>
  <p:slideViewPr>
    <p:cSldViewPr snapToGrid="0" snapToObjects="1">
      <p:cViewPr>
        <p:scale>
          <a:sx n="91" d="100"/>
          <a:sy n="91" d="100"/>
        </p:scale>
        <p:origin x="848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838" cy="365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775" y="0"/>
            <a:ext cx="4160838" cy="365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D8211-FAEF-264E-82BA-4A9071B8AB99}" type="datetimeFigureOut">
              <a:rPr lang="en-US" smtClean="0"/>
              <a:t>12/7/18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488"/>
            <a:ext cx="416083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775" y="6948488"/>
            <a:ext cx="416083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AC96C-6AC2-A94B-B7ED-498E43556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925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838" cy="365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775" y="0"/>
            <a:ext cx="4160838" cy="365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BB4B-7210-CE47-B58C-A1967974215E}" type="datetimeFigureOut">
              <a:rPr lang="en-US" smtClean="0"/>
              <a:t>12/7/18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438" y="3475038"/>
            <a:ext cx="7680325" cy="32908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488"/>
            <a:ext cx="416083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775" y="6948488"/>
            <a:ext cx="416083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B8F9D-A206-5B44-AB46-15D45222C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04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479685A-A90B-E643-9A40-9C9AAD5BF39B}" type="datetime1">
              <a:rPr lang="en-US" smtClean="0"/>
              <a:t>12/7/18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endParaRPr lang="en-US"/>
          </a:p>
          <a:p>
            <a:endParaRPr lang="en-US"/>
          </a:p>
          <a:p>
            <a:fld id="{01A0B35B-92FC-4436-A986-B881E1E75555}" type="slidenum">
              <a:rPr lang="en-US" smtClean="0">
                <a:latin typeface="+mj-lt"/>
              </a:rPr>
              <a:pPr/>
              <a:t>‹#›</a:t>
            </a:fld>
            <a:endParaRPr lang="en-US">
              <a:latin typeface="+mj-lt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202420" y="168275"/>
            <a:ext cx="8695583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405620" y="1487897"/>
            <a:ext cx="8695582" cy="5083495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rgbClr val="50505F"/>
              </a:buClr>
              <a:buChar char="•"/>
              <a:defRPr sz="195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1pPr>
            <a:lvl2pPr marL="342900" indent="-171450">
              <a:buChar char="-"/>
              <a:defRPr sz="165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2pPr>
            <a:lvl3pPr marL="514350" indent="-171450">
              <a:defRPr sz="15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3pPr>
            <a:lvl4pPr marL="685800" indent="-171450">
              <a:buChar char="-"/>
              <a:defRPr sz="135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4pPr>
            <a:lvl5pPr marL="857250" indent="-171450">
              <a:buClr>
                <a:srgbClr val="50505F"/>
              </a:buClr>
              <a:buChar char="•"/>
              <a:defRPr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2420" y="6496050"/>
            <a:ext cx="335757" cy="18415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434" y="6200973"/>
            <a:ext cx="8695583" cy="2877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672428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Slid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Table"/>
          <p:cNvGraphicFramePr/>
          <p:nvPr/>
        </p:nvGraphicFramePr>
        <p:xfrm>
          <a:off x="6134100" y="6508750"/>
          <a:ext cx="685800" cy="254000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defRPr>
                      </a:pPr>
                      <a:endParaRPr sz="1200"/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2420" y="6515100"/>
            <a:ext cx="335757" cy="18415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86" name="Title Text"/>
          <p:cNvSpPr txBox="1">
            <a:spLocks noGrp="1"/>
          </p:cNvSpPr>
          <p:nvPr>
            <p:ph type="title"/>
          </p:nvPr>
        </p:nvSpPr>
        <p:spPr>
          <a:xfrm>
            <a:off x="202420" y="168275"/>
            <a:ext cx="8695583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pic>
        <p:nvPicPr>
          <p:cNvPr id="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434" y="6200973"/>
            <a:ext cx="8695583" cy="2877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62008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D9071DE-0227-7044-9828-70050794FEC6}" type="datetime1">
              <a:rPr lang="en-US" smtClean="0"/>
              <a:t>12/7/18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endParaRPr lang="en-US"/>
          </a:p>
          <a:p>
            <a:fld id="{01A0B35B-92FC-4436-A986-B881E1E75555}" type="slidenum">
              <a:rPr lang="en-US" smtClean="0"/>
              <a:pPr/>
              <a:t>‹#›</a:t>
            </a:fld>
            <a:endParaRPr lang="en-US"/>
          </a:p>
          <a:p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Edit Master text styles</a:t>
            </a:r>
          </a:p>
          <a:p>
            <a:pPr marL="256032" marR="0" lvl="1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56032" marR="0" lvl="2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56032" marR="0" lvl="3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56032" marR="0" lvl="4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BA047F0-C7C8-604C-A299-04ED11829AC0}" type="datetime1">
              <a:rPr lang="en-US" smtClean="0"/>
              <a:t>12/7/18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endParaRPr lang="en-US"/>
          </a:p>
          <a:p>
            <a:fld id="{01A0B35B-92FC-4436-A986-B881E1E75555}" type="slidenum">
              <a:rPr lang="en-US" smtClean="0"/>
              <a:pPr/>
              <a:t>‹#›</a:t>
            </a:fld>
            <a:endParaRPr lang="en-US"/>
          </a:p>
          <a:p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139D331-BE84-A743-8FAA-91A046F012ED}" type="datetime1">
              <a:rPr lang="en-US" smtClean="0"/>
              <a:t>12/7/18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fld id="{3BA15A8C-074D-4538-9F00-2FB86F4CAC9A}" type="slidenum">
              <a:rPr lang="en-US" smtClean="0">
                <a:latin typeface="+mn-lt"/>
              </a:rPr>
              <a:pPr/>
              <a:t>‹#›</a:t>
            </a:fld>
            <a:endParaRPr lang="en-US" sz="105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9144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F366AAB-A58D-E545-8EEC-8D738C4472E7}" type="datetime1">
              <a:rPr lang="en-US" smtClean="0"/>
              <a:t>12/7/18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fld id="{3BA15A8C-074D-4538-9F00-2FB86F4CAC9A}" type="slidenum">
              <a:rPr lang="en-US" smtClean="0">
                <a:latin typeface="+mn-lt"/>
              </a:rPr>
              <a:pPr/>
              <a:t>‹#›</a:t>
            </a:fld>
            <a:endParaRPr lang="en-US" sz="105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1B0B74-E789-D04A-B780-B89C98375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83" y="0"/>
            <a:ext cx="8765177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6062FC-6310-594C-8C6B-07233515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51BCD-9B8C-8748-B94A-F488959F6E8D}" type="datetime1">
              <a:rPr lang="en-US" smtClean="0"/>
              <a:t>12/7/18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1EA9DE-83D2-8B45-95B1-ECEABACD2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D36BE6-F5CF-2440-BE36-D35AEB161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5A8C-074D-4538-9F00-2FB86F4CAC9A}" type="slidenum">
              <a:rPr lang="en-US" smtClean="0">
                <a:latin typeface="+mn-lt"/>
              </a:rPr>
              <a:pPr/>
              <a:t>‹#›</a:t>
            </a:fld>
            <a:endParaRPr lang="en-US" sz="105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047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62EC8FF-0171-1848-AD67-3FAEFCA67A45}" type="datetime1">
              <a:rPr lang="en-US" smtClean="0"/>
              <a:t>12/7/18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fld id="{3BA15A8C-074D-4538-9F00-2FB86F4CAC9A}" type="slidenum">
              <a:rPr lang="en-US" smtClean="0">
                <a:latin typeface="+mn-lt"/>
              </a:rPr>
              <a:pPr/>
              <a:t>‹#›</a:t>
            </a:fld>
            <a:endParaRPr lang="en-US" sz="1050">
              <a:latin typeface="+mn-lt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BCC42C7-3EF5-3042-B517-28EB60CC588D}" type="datetime1">
              <a:rPr lang="en-US" smtClean="0"/>
              <a:t>12/7/18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fld id="{3BA15A8C-074D-4538-9F00-2FB86F4CAC9A}" type="slidenum">
              <a:rPr lang="en-US" smtClean="0">
                <a:latin typeface="+mn-lt"/>
              </a:rPr>
              <a:pPr/>
              <a:t>‹#›</a:t>
            </a:fld>
            <a:endParaRPr lang="en-US" sz="105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CDF1D4C-DC53-5F40-B02C-64A6A6F85DF1}" type="datetime1">
              <a:rPr lang="en-US" smtClean="0"/>
              <a:t>12/7/18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5E4570-D6F6-43C8-A4F7-30C0A76FD776}" type="slidenum">
              <a:rPr lang="en-US" smtClean="0">
                <a:latin typeface="+mn-lt"/>
              </a:rPr>
              <a:pPr/>
              <a:t>‹#›</a:t>
            </a:fld>
            <a:endParaRPr lang="en-US">
              <a:latin typeface="+mn-lt"/>
            </a:endParaRPr>
          </a:p>
          <a:p>
            <a:endParaRPr lang="en-US"/>
          </a:p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50E6E4D-0A99-B846-A64A-360BD56DAE50}" type="datetime1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fld id="{3BA15A8C-074D-4538-9F00-2FB86F4CAC9A}" type="slidenum">
              <a:rPr lang="en-US" smtClean="0">
                <a:latin typeface="+mn-lt"/>
              </a:rPr>
              <a:pPr/>
              <a:t>‹#›</a:t>
            </a:fld>
            <a:endParaRPr lang="en-US" sz="1050">
              <a:latin typeface="+mn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770299" y="6506136"/>
            <a:ext cx="1101070" cy="2204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0" i="0">
                <a:solidFill>
                  <a:schemeClr val="tx1"/>
                </a:solidFill>
                <a:latin typeface="Baskerville SemiBold"/>
                <a:cs typeface="Baskerville SemiBold"/>
              </a:rPr>
              <a:t>Oregon State University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9" r:id="rId6"/>
    <p:sldLayoutId id="2147483815" r:id="rId7"/>
    <p:sldLayoutId id="2147483816" r:id="rId8"/>
    <p:sldLayoutId id="2147483817" r:id="rId9"/>
    <p:sldLayoutId id="2147483818" r:id="rId10"/>
    <p:sldLayoutId id="2147483820" r:id="rId11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y.bnl.gov/twister/bee/set/protodune-live/event/1/?camera.ortho=false&amp;theme=dark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DUNE Computing STATUS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Heidi Schellman, Oregon State University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81FE-9187-134C-AB3E-3D47EEFF0D6B}" type="datetime1">
              <a:rPr lang="en-US" smtClean="0"/>
              <a:t>12/7/18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E4570-D6F6-43C8-A4F7-30C0A76FD776}" type="slidenum">
              <a:rPr lang="en-US" smtClean="0">
                <a:latin typeface="+mn-lt"/>
              </a:rPr>
              <a:pPr/>
              <a:t>1</a:t>
            </a:fld>
            <a:endParaRPr lang="en-US" dirty="0">
              <a:latin typeface="+mn-lt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228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D864F4-905D-5F4E-BE36-141B301F13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BE6593C-0EE1-8347-86E8-D26B2C5CD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DAD3B-B48A-7E43-A4B9-3483F865C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/>
          </a:p>
          <a:p>
            <a:fld id="{01A0B35B-92FC-4436-A986-B881E1E75555}" type="slidenum">
              <a:rPr lang="en-US" smtClean="0"/>
              <a:pPr/>
              <a:t>10</a:t>
            </a:fld>
            <a:endParaRPr lang="en-US"/>
          </a:p>
          <a:p>
            <a:endParaRPr lang="en-US"/>
          </a:p>
        </p:txBody>
      </p:sp>
      <p:pic>
        <p:nvPicPr>
          <p:cNvPr id="8" name="Picture 1" descr="/var/folders/pd/7wc4sw_n3t381mwknqqdyr3w0000gr/T/com.microsoft.Powerpoint/WebArchiveCopyPasteTempFiles/p39945">
            <a:extLst>
              <a:ext uri="{FF2B5EF4-FFF2-40B4-BE49-F238E27FC236}">
                <a16:creationId xmlns:a16="http://schemas.microsoft.com/office/drawing/2014/main" id="{44C384CB-E53B-B641-9B8D-0E59BA364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85" y="1238250"/>
            <a:ext cx="856546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E53C5E-D5B0-7C40-A141-28283144B6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CCDA2DB-6A82-334D-B701-471C7EDB1C52}" type="datetime1">
              <a:rPr lang="en-US" smtClean="0"/>
              <a:t>12/7/18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422DC2-24C4-6041-9451-F9AA9B064AA6}"/>
              </a:ext>
            </a:extLst>
          </p:cNvPr>
          <p:cNvSpPr txBox="1"/>
          <p:nvPr/>
        </p:nvSpPr>
        <p:spPr>
          <a:xfrm>
            <a:off x="4691921" y="462518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+mn-lt"/>
              </a:rPr>
              <a:t>(DUNE is dark blue)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CBA87E-23CA-9346-B339-D56438A98746}"/>
              </a:ext>
            </a:extLst>
          </p:cNvPr>
          <p:cNvCxnSpPr/>
          <p:nvPr/>
        </p:nvCxnSpPr>
        <p:spPr>
          <a:xfrm>
            <a:off x="3721100" y="3816350"/>
            <a:ext cx="0" cy="18161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774A69-BD7E-9B4C-9CA2-23B6878F9CDC}"/>
              </a:ext>
            </a:extLst>
          </p:cNvPr>
          <p:cNvCxnSpPr/>
          <p:nvPr/>
        </p:nvCxnSpPr>
        <p:spPr>
          <a:xfrm>
            <a:off x="5689600" y="3816350"/>
            <a:ext cx="0" cy="18161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B00A59-3068-B24B-B79B-23EDEA8EA817}"/>
              </a:ext>
            </a:extLst>
          </p:cNvPr>
          <p:cNvCxnSpPr/>
          <p:nvPr/>
        </p:nvCxnSpPr>
        <p:spPr>
          <a:xfrm>
            <a:off x="6657058" y="2908300"/>
            <a:ext cx="0" cy="18161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55B4871-94E8-CE4C-85B4-4E26694C59E5}"/>
              </a:ext>
            </a:extLst>
          </p:cNvPr>
          <p:cNvCxnSpPr/>
          <p:nvPr/>
        </p:nvCxnSpPr>
        <p:spPr>
          <a:xfrm>
            <a:off x="4996041" y="2795885"/>
            <a:ext cx="0" cy="18161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14B2F08-4E33-F546-80B0-2686C6FC0E0C}"/>
              </a:ext>
            </a:extLst>
          </p:cNvPr>
          <p:cNvSpPr txBox="1"/>
          <p:nvPr/>
        </p:nvSpPr>
        <p:spPr>
          <a:xfrm>
            <a:off x="4068230" y="3268433"/>
            <a:ext cx="81144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B67A63-8CA7-254B-A1F2-6CE7EB43C0B9}"/>
              </a:ext>
            </a:extLst>
          </p:cNvPr>
          <p:cNvSpPr txBox="1"/>
          <p:nvPr/>
        </p:nvSpPr>
        <p:spPr>
          <a:xfrm>
            <a:off x="4996041" y="2505670"/>
            <a:ext cx="22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+mn-lt"/>
              </a:rPr>
              <a:t>Reconstruction</a:t>
            </a:r>
          </a:p>
        </p:txBody>
      </p:sp>
    </p:spTree>
    <p:extLst>
      <p:ext uri="{BB962C8B-B14F-4D97-AF65-F5344CB8AC3E}">
        <p14:creationId xmlns:p14="http://schemas.microsoft.com/office/powerpoint/2010/main" val="2067074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C426A32-23F7-1049-ACD2-5F4377BD2B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AA50139-5A73-8B42-BB9B-565BF2F51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320986"/>
            <a:ext cx="8229600" cy="647102"/>
          </a:xfrm>
        </p:spPr>
        <p:txBody>
          <a:bodyPr/>
          <a:lstStyle/>
          <a:p>
            <a:r>
              <a:rPr lang="en-US" sz="3600"/>
              <a:t>Upcoming: </a:t>
            </a:r>
            <a:r>
              <a:rPr lang="en-US" sz="3600" err="1"/>
              <a:t>Wirecell</a:t>
            </a:r>
            <a:r>
              <a:rPr lang="en-US" sz="3600"/>
              <a:t> deconvolution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2E8D37-F098-E048-8418-DF783AF006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E4B629-F0D2-6B47-AF2F-1C11EA6AF1B0}" type="datetime1">
              <a:rPr lang="en-US" smtClean="0"/>
              <a:t>12/7/18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5254C-CD39-904B-A9A1-EBD3ADADA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/>
          </a:p>
          <a:p>
            <a:fld id="{01A0B35B-92FC-4436-A986-B881E1E75555}" type="slidenum">
              <a:rPr lang="en-US" smtClean="0"/>
              <a:pPr/>
              <a:t>11</a:t>
            </a:fld>
            <a:endParaRPr lang="en-US"/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E6BAC0-B660-E74C-9073-F14883F15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990745"/>
            <a:ext cx="8699500" cy="4866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CAE92E-8A0E-C24B-8D66-2141150E2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875" y="990745"/>
            <a:ext cx="5384206" cy="3167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F5F51D-D0D4-9F48-A1E5-123358270B17}"/>
              </a:ext>
            </a:extLst>
          </p:cNvPr>
          <p:cNvSpPr/>
          <p:nvPr/>
        </p:nvSpPr>
        <p:spPr>
          <a:xfrm>
            <a:off x="438150" y="5462258"/>
            <a:ext cx="6635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>
                <a:latin typeface="Calibri" panose="020F0502020204030204" pitchFamily="34" charset="0"/>
              </a:rPr>
              <a:t>Liquid Argon TPC Signal Formation, Signal Processing and Hit Reconstruction</a:t>
            </a:r>
            <a:endParaRPr lang="en-US" sz="1600">
              <a:latin typeface="Calibri" panose="020F0502020204030204" pitchFamily="34" charset="0"/>
            </a:endParaRPr>
          </a:p>
          <a:p>
            <a:r>
              <a:rPr lang="en-US" sz="1600">
                <a:latin typeface="Calibri" panose="020F0502020204030204" pitchFamily="34" charset="0"/>
              </a:rPr>
              <a:t>Bruce Baller, </a:t>
            </a:r>
            <a:r>
              <a:rPr lang="en-US" sz="1600" i="1">
                <a:latin typeface="Calibri" panose="020F0502020204030204" pitchFamily="34" charset="0"/>
              </a:rPr>
              <a:t>JINST 12 (2017) no.07, P07010</a:t>
            </a:r>
            <a:endParaRPr lang="en-US" sz="160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232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EE954DE-8EDB-E941-80BB-A8DC73088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1D --&gt; 2D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3A9EF2-D8A0-3A42-A387-E596AC49918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097EA8-72BA-C44D-8FD8-9BB654E9C0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E96778A-04C2-484F-AC9F-B8500C859259}" type="datetime1">
              <a:rPr lang="en-US" smtClean="0"/>
              <a:t>12/7/18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85ADD0-5130-DC49-A6E9-480BE45EC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A15A8C-074D-4538-9F00-2FB86F4CAC9A}" type="slidenum">
              <a:rPr lang="en-US" smtClean="0">
                <a:latin typeface="+mn-lt"/>
              </a:rPr>
              <a:pPr/>
              <a:t>12</a:t>
            </a:fld>
            <a:endParaRPr lang="en-US" sz="105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BEE411-9D47-ED4A-B438-8B10A55C3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24" y="1454271"/>
            <a:ext cx="8903576" cy="493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85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1668A2-4730-C648-B7D0-5747C83EF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FCED27-D5B6-A04B-B2BF-F5BACD4FEA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9" y="1207770"/>
            <a:ext cx="4457605" cy="507030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LAr</a:t>
            </a:r>
            <a:r>
              <a:rPr lang="en-US" dirty="0"/>
              <a:t> works!  </a:t>
            </a:r>
          </a:p>
          <a:p>
            <a:r>
              <a:rPr lang="en-US" dirty="0" err="1"/>
              <a:t>Larsoft</a:t>
            </a:r>
            <a:r>
              <a:rPr lang="en-US" dirty="0"/>
              <a:t>/</a:t>
            </a:r>
            <a:r>
              <a:rPr lang="en-US" dirty="0" err="1"/>
              <a:t>wirecell</a:t>
            </a:r>
            <a:r>
              <a:rPr lang="en-US" dirty="0"/>
              <a:t> work paid off</a:t>
            </a:r>
          </a:p>
          <a:p>
            <a:r>
              <a:rPr lang="en-US" dirty="0"/>
              <a:t>Data challenges were very important</a:t>
            </a:r>
          </a:p>
          <a:p>
            <a:r>
              <a:rPr lang="en-US" dirty="0"/>
              <a:t>Many inputs needed aside from the “big” data</a:t>
            </a:r>
          </a:p>
          <a:p>
            <a:pPr lvl="1"/>
            <a:r>
              <a:rPr lang="en-US" dirty="0"/>
              <a:t>3 detector systems (</a:t>
            </a:r>
            <a:r>
              <a:rPr lang="en-US" dirty="0" err="1"/>
              <a:t>LAr</a:t>
            </a:r>
            <a:r>
              <a:rPr lang="en-US" dirty="0"/>
              <a:t>, PD, CRT)</a:t>
            </a:r>
          </a:p>
          <a:p>
            <a:pPr lvl="1"/>
            <a:r>
              <a:rPr lang="en-US" dirty="0"/>
              <a:t>Run quality</a:t>
            </a:r>
          </a:p>
          <a:p>
            <a:pPr lvl="1"/>
            <a:r>
              <a:rPr lang="en-US" dirty="0"/>
              <a:t>slow controls</a:t>
            </a:r>
          </a:p>
          <a:p>
            <a:pPr lvl="1"/>
            <a:r>
              <a:rPr lang="en-US" dirty="0"/>
              <a:t>Beamline info</a:t>
            </a:r>
          </a:p>
          <a:p>
            <a:pPr lvl="1"/>
            <a:r>
              <a:rPr lang="en-US" dirty="0"/>
              <a:t>Configurations</a:t>
            </a:r>
          </a:p>
          <a:p>
            <a:pPr lvl="1"/>
            <a:r>
              <a:rPr lang="en-US" dirty="0"/>
              <a:t>Logbook</a:t>
            </a:r>
          </a:p>
          <a:p>
            <a:r>
              <a:rPr lang="en-US" dirty="0"/>
              <a:t>A lot of high quality data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3AACD5-65E4-BA48-9855-67E3865414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B4EC636-7A08-6149-97BF-9EE42D94A4D2}" type="datetime1">
              <a:rPr lang="en-US" smtClean="0"/>
              <a:t>12/7/18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B190A0-4559-0244-B50B-84DF4620B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A15A8C-074D-4538-9F00-2FB86F4CAC9A}" type="slidenum">
              <a:rPr lang="en-US" smtClean="0">
                <a:latin typeface="+mn-lt"/>
              </a:rPr>
              <a:pPr/>
              <a:t>13</a:t>
            </a:fld>
            <a:endParaRPr lang="en-US" sz="105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BCEF36-25B5-B043-9E28-8AAF6ACCC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38" y="0"/>
            <a:ext cx="410537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8FDF2-4578-C24A-97D8-B9F8C32A57CD}"/>
              </a:ext>
            </a:extLst>
          </p:cNvPr>
          <p:cNvSpPr txBox="1"/>
          <p:nvPr/>
        </p:nvSpPr>
        <p:spPr>
          <a:xfrm>
            <a:off x="8532035" y="5651500"/>
            <a:ext cx="72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PD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9EFE89-7137-E942-9301-DED68774B868}"/>
              </a:ext>
            </a:extLst>
          </p:cNvPr>
          <p:cNvSpPr txBox="1"/>
          <p:nvPr/>
        </p:nvSpPr>
        <p:spPr>
          <a:xfrm>
            <a:off x="5077538" y="5651500"/>
            <a:ext cx="110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beam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96D6CF-48C2-C14A-AB3D-4B8A5F9C4E8A}"/>
              </a:ext>
            </a:extLst>
          </p:cNvPr>
          <p:cNvSpPr txBox="1"/>
          <p:nvPr/>
        </p:nvSpPr>
        <p:spPr>
          <a:xfrm>
            <a:off x="6474538" y="4508500"/>
            <a:ext cx="110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TPC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EC56F8-2B64-624A-BCA8-7E3BF92EC225}"/>
              </a:ext>
            </a:extLst>
          </p:cNvPr>
          <p:cNvSpPr txBox="1"/>
          <p:nvPr/>
        </p:nvSpPr>
        <p:spPr>
          <a:xfrm>
            <a:off x="7825906" y="231685"/>
            <a:ext cx="110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config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F5F189-E102-B147-8D09-C5F3D666D5E1}"/>
              </a:ext>
            </a:extLst>
          </p:cNvPr>
          <p:cNvSpPr txBox="1"/>
          <p:nvPr/>
        </p:nvSpPr>
        <p:spPr>
          <a:xfrm>
            <a:off x="5241685" y="282372"/>
            <a:ext cx="110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HV</a:t>
            </a:r>
          </a:p>
        </p:txBody>
      </p:sp>
    </p:spTree>
    <p:extLst>
      <p:ext uri="{BB962C8B-B14F-4D97-AF65-F5344CB8AC3E}">
        <p14:creationId xmlns:p14="http://schemas.microsoft.com/office/powerpoint/2010/main" val="3751246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onsortium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000" b="1"/>
              <a:t>Part II - Consortium</a:t>
            </a:r>
            <a:endParaRPr sz="4000" b="1"/>
          </a:p>
        </p:txBody>
      </p:sp>
      <p:sp>
        <p:nvSpPr>
          <p:cNvPr id="194" name="A Consortium is the accepted method of recognizing contributions to a project.…"/>
          <p:cNvSpPr txBox="1">
            <a:spLocks noGrp="1"/>
          </p:cNvSpPr>
          <p:nvPr>
            <p:ph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800" dirty="0"/>
              <a:t>DUNE is in the process of forming a </a:t>
            </a:r>
            <a:r>
              <a:rPr lang="en-US" sz="2800" b="1" dirty="0"/>
              <a:t>Consortium</a:t>
            </a:r>
            <a:r>
              <a:rPr lang="en-US" sz="2800" dirty="0"/>
              <a:t> to coordinate resources worldwide</a:t>
            </a:r>
            <a:endParaRPr sz="2800" dirty="0"/>
          </a:p>
          <a:p>
            <a:r>
              <a:rPr sz="2800" dirty="0"/>
              <a:t>In computing most of the </a:t>
            </a:r>
            <a:r>
              <a:rPr sz="2800" b="1" dirty="0"/>
              <a:t>materials cost</a:t>
            </a:r>
            <a:r>
              <a:rPr sz="2800" dirty="0"/>
              <a:t> comes from maintaining and providing services during the </a:t>
            </a:r>
            <a:r>
              <a:rPr lang="en-US" sz="2800" dirty="0"/>
              <a:t>data-taking</a:t>
            </a:r>
            <a:r>
              <a:rPr sz="2800" dirty="0"/>
              <a:t> phase of the experiment.</a:t>
            </a:r>
          </a:p>
          <a:p>
            <a:r>
              <a:rPr sz="2800" dirty="0"/>
              <a:t>Prior to</a:t>
            </a:r>
            <a:r>
              <a:rPr lang="en-US" sz="2800" dirty="0"/>
              <a:t> commissioning and</a:t>
            </a:r>
            <a:r>
              <a:rPr sz="2800" dirty="0"/>
              <a:t> </a:t>
            </a:r>
            <a:r>
              <a:rPr lang="en-US" sz="2800" dirty="0"/>
              <a:t>data-taking</a:t>
            </a:r>
            <a:r>
              <a:rPr sz="2800" dirty="0"/>
              <a:t>, much of the contributions will be needed in </a:t>
            </a:r>
            <a:r>
              <a:rPr lang="en-US" sz="2800" b="1" dirty="0"/>
              <a:t>people-power</a:t>
            </a:r>
            <a:r>
              <a:rPr sz="2800" dirty="0"/>
              <a:t> to adopt and build software needed by DUNE.</a:t>
            </a:r>
          </a:p>
          <a:p>
            <a:endParaRPr dirty="0"/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0CFE5E-BCB2-414C-B37C-AED84FA242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A9E901-FBA8-A548-A7BA-23F6E7D68439}" type="datetime1">
              <a:rPr lang="en-US" smtClean="0"/>
              <a:t>12/7/18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91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AA1F10-1753-7049-BE30-14F5068CA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Three pronged approach to contributions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3DB9B-6DCB-1F42-B9EB-1E21C565B4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fld id="{9CDE29E1-AE58-1143-B361-29BD662276FC}" type="datetime1">
              <a:rPr lang="en-US" sz="750" smtClean="0"/>
              <a:t>12/7/18</a:t>
            </a:fld>
            <a:endParaRPr lang="en-US" sz="7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F9130-BD8A-9F46-9829-DD7E0FE39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A15A8C-074D-4538-9F00-2FB86F4CAC9A}" type="slidenum">
              <a:rPr lang="en-US" sz="413">
                <a:latin typeface="+mn-lt"/>
              </a:rPr>
              <a:pPr/>
              <a:t>15</a:t>
            </a:fld>
            <a:endParaRPr lang="en-US" sz="413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F31A00-BDF7-CA4E-8A45-FF091D963166}"/>
              </a:ext>
            </a:extLst>
          </p:cNvPr>
          <p:cNvSpPr txBox="1"/>
          <p:nvPr/>
        </p:nvSpPr>
        <p:spPr>
          <a:xfrm>
            <a:off x="1485900" y="2828831"/>
            <a:ext cx="188876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+mj-lt"/>
              </a:rPr>
              <a:t>Resources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548A0-0538-854E-B7F4-FD774589DAAC}"/>
              </a:ext>
            </a:extLst>
          </p:cNvPr>
          <p:cNvSpPr txBox="1"/>
          <p:nvPr/>
        </p:nvSpPr>
        <p:spPr>
          <a:xfrm>
            <a:off x="5769339" y="2828831"/>
            <a:ext cx="188876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+mj-lt"/>
              </a:rPr>
              <a:t>Operations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04497B-6568-A044-B4DD-91666A821968}"/>
              </a:ext>
            </a:extLst>
          </p:cNvPr>
          <p:cNvSpPr txBox="1"/>
          <p:nvPr/>
        </p:nvSpPr>
        <p:spPr>
          <a:xfrm>
            <a:off x="3627620" y="2828831"/>
            <a:ext cx="188876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+mj-lt"/>
              </a:rPr>
              <a:t>Technical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06E8A8-185F-C44D-B89B-7FEC40B49828}"/>
              </a:ext>
            </a:extLst>
          </p:cNvPr>
          <p:cNvSpPr txBox="1"/>
          <p:nvPr/>
        </p:nvSpPr>
        <p:spPr>
          <a:xfrm>
            <a:off x="1485900" y="3390609"/>
            <a:ext cx="1888761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+mj-lt"/>
              </a:rPr>
              <a:t>National infrastructure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DB9127-B595-4241-A8B4-CF70B2883CE6}"/>
              </a:ext>
            </a:extLst>
          </p:cNvPr>
          <p:cNvSpPr txBox="1"/>
          <p:nvPr/>
        </p:nvSpPr>
        <p:spPr>
          <a:xfrm>
            <a:off x="3630000" y="3390608"/>
            <a:ext cx="1888761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+mj-lt"/>
              </a:rPr>
              <a:t>DUNE standards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82211A-759F-7146-B05C-2E6166858618}"/>
              </a:ext>
            </a:extLst>
          </p:cNvPr>
          <p:cNvSpPr txBox="1"/>
          <p:nvPr/>
        </p:nvSpPr>
        <p:spPr>
          <a:xfrm>
            <a:off x="5771720" y="3390608"/>
            <a:ext cx="1888761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+mj-lt"/>
              </a:rPr>
              <a:t>Shifts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87FDFF-DEAE-FF4A-84DD-79247DC178B4}"/>
              </a:ext>
            </a:extLst>
          </p:cNvPr>
          <p:cNvSpPr txBox="1"/>
          <p:nvPr/>
        </p:nvSpPr>
        <p:spPr>
          <a:xfrm>
            <a:off x="5769339" y="4558918"/>
            <a:ext cx="1888761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+mj-lt"/>
              </a:rPr>
              <a:t>Collaborators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3C7B43-61D5-7842-A7DF-8C0880AB5FB9}"/>
              </a:ext>
            </a:extLst>
          </p:cNvPr>
          <p:cNvSpPr txBox="1"/>
          <p:nvPr/>
        </p:nvSpPr>
        <p:spPr>
          <a:xfrm>
            <a:off x="5769339" y="3983569"/>
            <a:ext cx="1888761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+mj-lt"/>
              </a:rPr>
              <a:t>Common costs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1C3C4E-D4BA-E041-BB65-FEE4F3EDAB80}"/>
              </a:ext>
            </a:extLst>
          </p:cNvPr>
          <p:cNvSpPr txBox="1"/>
          <p:nvPr/>
        </p:nvSpPr>
        <p:spPr>
          <a:xfrm>
            <a:off x="1485900" y="4269983"/>
            <a:ext cx="1888761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+mj-lt"/>
              </a:rPr>
              <a:t>Funding agencies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67196F-9345-F345-B664-49C0FDEF933E}"/>
              </a:ext>
            </a:extLst>
          </p:cNvPr>
          <p:cNvSpPr txBox="1"/>
          <p:nvPr/>
        </p:nvSpPr>
        <p:spPr>
          <a:xfrm>
            <a:off x="3627620" y="4605668"/>
            <a:ext cx="1888761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+mj-lt"/>
              </a:rPr>
              <a:t>New architectures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B0A32D-0BD2-F54D-A9B1-F6FE83B8FE47}"/>
              </a:ext>
            </a:extLst>
          </p:cNvPr>
          <p:cNvSpPr txBox="1"/>
          <p:nvPr/>
        </p:nvSpPr>
        <p:spPr>
          <a:xfrm>
            <a:off x="1505309" y="1928964"/>
            <a:ext cx="1888761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+mj-lt"/>
              </a:rPr>
              <a:t>National/Regional levels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D54574-B0A5-2F4A-B298-1D54C91ABAD5}"/>
              </a:ext>
            </a:extLst>
          </p:cNvPr>
          <p:cNvSpPr txBox="1"/>
          <p:nvPr/>
        </p:nvSpPr>
        <p:spPr>
          <a:xfrm>
            <a:off x="3627620" y="2085263"/>
            <a:ext cx="1888761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+mj-lt"/>
              </a:rPr>
              <a:t>Large institutes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2C9385-51AA-874D-B43B-EFFDA3AAD79A}"/>
              </a:ext>
            </a:extLst>
          </p:cNvPr>
          <p:cNvSpPr txBox="1"/>
          <p:nvPr/>
        </p:nvSpPr>
        <p:spPr>
          <a:xfrm>
            <a:off x="5788748" y="2084278"/>
            <a:ext cx="1888761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+mj-lt"/>
              </a:rPr>
              <a:t>All institutes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65E628-719A-6D42-9DDC-D07AEBA7ECC5}"/>
              </a:ext>
            </a:extLst>
          </p:cNvPr>
          <p:cNvSpPr txBox="1"/>
          <p:nvPr/>
        </p:nvSpPr>
        <p:spPr>
          <a:xfrm>
            <a:off x="3624445" y="4134176"/>
            <a:ext cx="1888761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+mj-lt"/>
              </a:rPr>
              <a:t>Common tools</a:t>
            </a:r>
          </a:p>
        </p:txBody>
      </p:sp>
    </p:spTree>
    <p:extLst>
      <p:ext uri="{BB962C8B-B14F-4D97-AF65-F5344CB8AC3E}">
        <p14:creationId xmlns:p14="http://schemas.microsoft.com/office/powerpoint/2010/main" val="2980675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ountries / Organizations - Already Contributing to DUNE Computing"/>
          <p:cNvSpPr txBox="1">
            <a:spLocks noGrp="1"/>
          </p:cNvSpPr>
          <p:nvPr>
            <p:ph type="title"/>
          </p:nvPr>
        </p:nvSpPr>
        <p:spPr>
          <a:xfrm>
            <a:off x="454026" y="182880"/>
            <a:ext cx="8229600" cy="926740"/>
          </a:xfrm>
          <a:prstGeom prst="rect">
            <a:avLst/>
          </a:prstGeom>
        </p:spPr>
        <p:txBody>
          <a:bodyPr>
            <a:noAutofit/>
          </a:bodyPr>
          <a:lstStyle>
            <a:lvl1pPr algn="ctr"/>
          </a:lstStyle>
          <a:p>
            <a:pPr algn="l"/>
            <a:r>
              <a:rPr sz="2800" dirty="0"/>
              <a:t>Countries / Organizations Already Contributing </a:t>
            </a:r>
            <a:r>
              <a:rPr lang="en-US" sz="2800" dirty="0"/>
              <a:t>Substantial CPU Resources </a:t>
            </a:r>
            <a:r>
              <a:rPr sz="2800" dirty="0"/>
              <a:t>to DUNE Computing</a:t>
            </a:r>
          </a:p>
        </p:txBody>
      </p:sp>
      <p:sp>
        <p:nvSpPr>
          <p:cNvPr id="198" name="CERN…"/>
          <p:cNvSpPr txBox="1">
            <a:spLocks noGrp="1"/>
          </p:cNvSpPr>
          <p:nvPr>
            <p:ph idx="1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b="1" dirty="0"/>
              <a:t>FNAL</a:t>
            </a:r>
            <a:r>
              <a:rPr lang="en-US" dirty="0"/>
              <a:t> + contributions from </a:t>
            </a:r>
            <a:r>
              <a:rPr lang="en-US" b="1" dirty="0"/>
              <a:t>US labs and Universities </a:t>
            </a:r>
          </a:p>
          <a:p>
            <a:r>
              <a:rPr b="1" dirty="0"/>
              <a:t>CERN</a:t>
            </a:r>
          </a:p>
          <a:p>
            <a:pPr lvl="1"/>
            <a:r>
              <a:rPr dirty="0"/>
              <a:t>Has been discussing* broadening scope to HEP-wide computing for over a year. There is general support, DUNE could be a catalyst.</a:t>
            </a:r>
          </a:p>
          <a:p>
            <a:r>
              <a:rPr b="1" dirty="0"/>
              <a:t>Czech Republic </a:t>
            </a:r>
            <a:r>
              <a:rPr dirty="0"/>
              <a:t>- Already contributing and poised to continue.</a:t>
            </a:r>
          </a:p>
          <a:p>
            <a:r>
              <a:rPr b="1" dirty="0"/>
              <a:t>United Kingdom </a:t>
            </a:r>
            <a:r>
              <a:rPr dirty="0"/>
              <a:t>- Eagerly participating (3PB disk for protoDUNE) and have already taken steps to solicit funds for DUNE from their agency</a:t>
            </a:r>
            <a:endParaRPr lang="en-US" dirty="0"/>
          </a:p>
          <a:p>
            <a:r>
              <a:rPr lang="en-US" b="1" dirty="0"/>
              <a:t>France</a:t>
            </a:r>
            <a:r>
              <a:rPr lang="en-US" dirty="0"/>
              <a:t> – IN2P3 has started contributing resources – emphasis on dual-phase</a:t>
            </a:r>
          </a:p>
          <a:p>
            <a:pPr marL="0" indent="0">
              <a:buNone/>
            </a:pPr>
            <a:r>
              <a:rPr lang="en-US" b="1" dirty="0"/>
              <a:t>India, Korea, the Netherlands, Spain, Italy and Switzerland have expressed interest but not yet integrated into production</a:t>
            </a:r>
            <a:endParaRPr b="1" dirty="0"/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808D26-53EE-0849-BFAD-91AD006845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A0F45BF-B02B-3C40-B13D-565F1DE3DC75}" type="datetime1">
              <a:rPr lang="en-US" smtClean="0"/>
              <a:t>12/7/18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040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Future </a:t>
            </a:r>
            <a:r>
              <a:rPr lang="en-US" sz="3600" b="1" dirty="0"/>
              <a:t>DUNE computing scope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A4DA1A-47EE-374D-A9F8-9ACBB67EEFE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Far Detector</a:t>
            </a:r>
          </a:p>
          <a:p>
            <a:pPr lvl="1"/>
            <a:r>
              <a:rPr lang="en-US" dirty="0"/>
              <a:t>Estimate from </a:t>
            </a:r>
            <a:r>
              <a:rPr lang="en-US" b="1" dirty="0"/>
              <a:t>IDR</a:t>
            </a:r>
            <a:r>
              <a:rPr lang="en-US" dirty="0"/>
              <a:t> of ~16 PB/year per FD module uncompressed.  Dominated by cosmics and triggers primitives.</a:t>
            </a:r>
          </a:p>
          <a:p>
            <a:pPr lvl="1"/>
            <a:r>
              <a:rPr lang="en-US" dirty="0"/>
              <a:t>Negotiated limit of </a:t>
            </a:r>
            <a:r>
              <a:rPr lang="en-US" b="1" dirty="0"/>
              <a:t>30 PB/year </a:t>
            </a:r>
          </a:p>
          <a:p>
            <a:pPr lvl="1"/>
            <a:r>
              <a:rPr lang="en-US" dirty="0"/>
              <a:t>With reasonable triggers/data reduction, </a:t>
            </a:r>
          </a:p>
          <a:p>
            <a:pPr lvl="2"/>
            <a:r>
              <a:rPr lang="en-US" dirty="0"/>
              <a:t>instantaneous data rates at </a:t>
            </a:r>
            <a:r>
              <a:rPr lang="en-US" b="1" dirty="0"/>
              <a:t>30 PB/year ~ ProtoDUNE </a:t>
            </a:r>
          </a:p>
          <a:p>
            <a:r>
              <a:rPr lang="en-US" dirty="0"/>
              <a:t>Near Detector</a:t>
            </a:r>
          </a:p>
          <a:p>
            <a:pPr lvl="1"/>
            <a:r>
              <a:rPr lang="en-US" dirty="0"/>
              <a:t>Unknown but rate will be ~ 1 Hz with many real interactions/gate and a complicated set of detector systems. 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These rates are doable but need to be kept that way.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fld id="{1AC36B70-2AE2-6A45-936F-013339F833C9}" type="datetime1">
              <a:rPr lang="en-US" smtClean="0"/>
              <a:t>12/7/18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5E4570-D6F6-43C8-A4F7-30C0A76FD776}" type="slidenum">
              <a:rPr lang="en-US" smtClean="0">
                <a:latin typeface="+mn-lt"/>
              </a:rPr>
              <a:pPr/>
              <a:t>17</a:t>
            </a:fld>
            <a:endParaRPr lang="en-US" dirty="0">
              <a:latin typeface="+mn-lt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863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6985F-C089-E14F-AF39-3CD44259BDA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DUNE needs: Large scale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CEB52-F139-8147-B382-7FFB0C4FED32}"/>
              </a:ext>
            </a:extLst>
          </p:cNvPr>
          <p:cNvSpPr>
            <a:spLocks noGrp="1"/>
          </p:cNvSpPr>
          <p:nvPr>
            <p:ph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Many are </a:t>
            </a:r>
            <a:r>
              <a:rPr lang="en-US" b="1" dirty="0"/>
              <a:t>already accessible </a:t>
            </a:r>
            <a:r>
              <a:rPr lang="en-US" dirty="0"/>
              <a:t>thanks to WLCG/OSG</a:t>
            </a:r>
          </a:p>
          <a:p>
            <a:pPr lvl="1"/>
            <a:r>
              <a:rPr lang="en-US" dirty="0"/>
              <a:t>Requests for enhanced resources through national funding agencies</a:t>
            </a:r>
          </a:p>
          <a:p>
            <a:pPr lvl="1"/>
            <a:r>
              <a:rPr lang="en-US" dirty="0"/>
              <a:t>Access resources at institutions dedicated to local scientists</a:t>
            </a:r>
          </a:p>
          <a:p>
            <a:r>
              <a:rPr lang="en-US" dirty="0"/>
              <a:t>Requires </a:t>
            </a:r>
            <a:r>
              <a:rPr lang="en-US" b="1" dirty="0"/>
              <a:t>local experts</a:t>
            </a:r>
            <a:r>
              <a:rPr lang="en-US" dirty="0"/>
              <a:t> to help with integration</a:t>
            </a:r>
          </a:p>
          <a:p>
            <a:pPr lvl="1"/>
            <a:r>
              <a:rPr lang="en-US" dirty="0"/>
              <a:t>This has been done successfully at multiple sites</a:t>
            </a:r>
          </a:p>
          <a:p>
            <a:r>
              <a:rPr lang="en-US" dirty="0"/>
              <a:t>We need </a:t>
            </a:r>
            <a:r>
              <a:rPr lang="en-US" b="1" dirty="0"/>
              <a:t>tools</a:t>
            </a:r>
            <a:r>
              <a:rPr lang="en-US" dirty="0"/>
              <a:t> to monitor/optimize resources</a:t>
            </a:r>
          </a:p>
          <a:p>
            <a:r>
              <a:rPr lang="en-US" dirty="0"/>
              <a:t>DUNE computing resources board will need to </a:t>
            </a:r>
            <a:r>
              <a:rPr lang="en-US" b="1" dirty="0"/>
              <a:t>assess, track and allocate resources </a:t>
            </a:r>
            <a:r>
              <a:rPr lang="en-US" dirty="0"/>
              <a:t>contributed by collaborating institutions and 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532BB-41CF-564B-99C0-9F6A6E31F5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FF986-01E4-C147-9B2D-74F80504A8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31A10F6-A30D-1749-B8F6-B8A6784AFB85}" type="datetime1">
              <a:rPr lang="en-US" smtClean="0"/>
              <a:t>12/7/18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874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0073E-E5ED-1B4D-8F49-31DD4BE4A0E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DUNE needs:  Technical 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18DFC-BD9B-7140-A6EE-E898DAC79875}"/>
              </a:ext>
            </a:extLst>
          </p:cNvPr>
          <p:cNvSpPr>
            <a:spLocks noGrp="1"/>
          </p:cNvSpPr>
          <p:nvPr>
            <p:ph idx="1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These require highly trained experts. We will try to use pre-existing infrastructure where possible but need to integrate into DUNE</a:t>
            </a:r>
          </a:p>
          <a:p>
            <a:pPr lvl="1"/>
            <a:r>
              <a:rPr lang="en-US" sz="2000" b="1" dirty="0"/>
              <a:t>RUCIO </a:t>
            </a:r>
            <a:r>
              <a:rPr lang="en-US" sz="2000" dirty="0"/>
              <a:t>for file management</a:t>
            </a:r>
          </a:p>
          <a:p>
            <a:pPr lvl="1"/>
            <a:r>
              <a:rPr lang="en-US" sz="2000" dirty="0"/>
              <a:t>Databases</a:t>
            </a:r>
          </a:p>
          <a:p>
            <a:pPr lvl="1"/>
            <a:r>
              <a:rPr lang="en-US" sz="2000" dirty="0"/>
              <a:t>Accounting and monitoring systems to track performance/access</a:t>
            </a:r>
          </a:p>
          <a:p>
            <a:pPr lvl="1"/>
            <a:r>
              <a:rPr lang="en-US" sz="2000" dirty="0"/>
              <a:t>Job management systems – need to evaluate and integrate</a:t>
            </a:r>
          </a:p>
          <a:p>
            <a:pPr lvl="1"/>
            <a:r>
              <a:rPr lang="en-US" sz="2000" dirty="0"/>
              <a:t>Code and configuration management 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Authentication</a:t>
            </a:r>
          </a:p>
          <a:p>
            <a:pPr lvl="1"/>
            <a:r>
              <a:rPr lang="en-US" sz="2000" dirty="0"/>
              <a:t>Adapting DUNE algorithms to use HPC’s for large scale processing</a:t>
            </a:r>
          </a:p>
          <a:p>
            <a:pPr marL="0" indent="0">
              <a:buNone/>
            </a:pPr>
            <a:r>
              <a:rPr lang="en-US" sz="2300" dirty="0"/>
              <a:t>All need to be evaluated and upgraded where necessary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D6C0D-23B3-A149-AA4F-3A24CAB53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6913D-C697-1F45-821F-5A85AF49B0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E098BC0-ADB0-A543-B715-8E45EF069DDE}" type="datetime1">
              <a:rPr lang="en-US" smtClean="0"/>
              <a:t>12/7/18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64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ED2E254-BD96-8B47-8B0E-624FB413C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CA16B-2AF9-8B41-A219-ED9B8E0E4CD5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Update on ProtoDUNE and what we learned</a:t>
            </a:r>
          </a:p>
          <a:p>
            <a:r>
              <a:rPr lang="en-US" dirty="0"/>
              <a:t>Consortium status</a:t>
            </a:r>
          </a:p>
          <a:p>
            <a:r>
              <a:rPr lang="en-US" dirty="0"/>
              <a:t>TDR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DF46E-087D-CC4A-9F94-84D5AF542A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3506EA9-D69C-9343-89F9-6C78944452D9}" type="datetime1">
              <a:rPr lang="en-US" smtClean="0"/>
              <a:t>12/7/18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1E3D9-8CDD-E64B-8E63-245424B55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5E4570-D6F6-43C8-A4F7-30C0A76FD776}" type="slidenum">
              <a:rPr lang="en-US" smtClean="0">
                <a:latin typeface="+mn-lt"/>
              </a:rPr>
              <a:pPr/>
              <a:t>2</a:t>
            </a:fld>
            <a:endParaRPr lang="en-US" dirty="0">
              <a:latin typeface="+mn-lt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69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C8EC-A340-D34E-96A9-15B1DC0E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needs: Operations/Policies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B1118-E7CE-AD4E-BBD7-DA6A48402E7B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Need people to keep everything running – these may be students, or computer professionals.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Interfaces with Physics/Detector groups </a:t>
            </a:r>
          </a:p>
          <a:p>
            <a:pPr marL="274638" lvl="1" indent="0">
              <a:buNone/>
            </a:pPr>
            <a:r>
              <a:rPr lang="en-US" sz="2200" b="1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sz="2200" b="1" dirty="0">
                <a:solidFill>
                  <a:schemeClr val="tx1"/>
                </a:solidFill>
              </a:rPr>
              <a:t>Through membership in the technical board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Data model! Who needs what when and where!</a:t>
            </a:r>
          </a:p>
          <a:p>
            <a:r>
              <a:rPr lang="en-US" sz="2400" dirty="0"/>
              <a:t>Monitoring and steering data flow </a:t>
            </a:r>
          </a:p>
          <a:p>
            <a:r>
              <a:rPr lang="en-US" sz="2400" dirty="0"/>
              <a:t>Monitoring and tracking reconstruction processing</a:t>
            </a:r>
          </a:p>
          <a:p>
            <a:r>
              <a:rPr lang="en-US" sz="2400" dirty="0"/>
              <a:t>Maintaining access lists and grid maps</a:t>
            </a:r>
          </a:p>
          <a:p>
            <a:r>
              <a:rPr lang="en-US" sz="2400" dirty="0"/>
              <a:t>Maintaining metadata relevant to physics analyses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Databases</a:t>
            </a:r>
          </a:p>
          <a:p>
            <a:r>
              <a:rPr lang="en-US" sz="2400" dirty="0"/>
              <a:t>Algorithms</a:t>
            </a:r>
          </a:p>
          <a:p>
            <a:r>
              <a:rPr lang="en-US" sz="2400" dirty="0"/>
              <a:t>Generate and upload calibrations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F47B3-DCC7-B749-91FB-E166BA66A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89890-9D33-FF40-A6E3-159F09F6C8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F9DCA0D-D71D-CB46-A50C-75F2DF23C88D}" type="datetime1">
              <a:rPr lang="en-US" smtClean="0"/>
              <a:t>12/7/18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618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Summary</a:t>
            </a:r>
          </a:p>
        </p:txBody>
      </p:sp>
      <p:sp>
        <p:nvSpPr>
          <p:cNvPr id="207" name="We propose following an appropriately modernized WLCG model for DUNE computing.…"/>
          <p:cNvSpPr txBox="1">
            <a:spLocks noGrp="1"/>
          </p:cNvSpPr>
          <p:nvPr>
            <p:ph idx="11"/>
          </p:nvPr>
        </p:nvSpPr>
        <p:spPr>
          <a:xfrm>
            <a:off x="454030" y="1207770"/>
            <a:ext cx="8229596" cy="507030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We learned a </a:t>
            </a:r>
            <a:r>
              <a:rPr lang="en-US" b="1" dirty="0"/>
              <a:t>lot</a:t>
            </a:r>
            <a:r>
              <a:rPr lang="en-US" dirty="0"/>
              <a:t> from ProtoDUNE.</a:t>
            </a:r>
          </a:p>
          <a:p>
            <a:pPr>
              <a:lnSpc>
                <a:spcPct val="90000"/>
              </a:lnSpc>
            </a:pPr>
            <a:r>
              <a:rPr lang="en-US" dirty="0"/>
              <a:t>DUNE is a truly </a:t>
            </a:r>
            <a:r>
              <a:rPr lang="en-US" b="1" dirty="0"/>
              <a:t>international</a:t>
            </a:r>
            <a:r>
              <a:rPr lang="en-US" dirty="0"/>
              <a:t> collaboration like the LHC experiments. </a:t>
            </a:r>
          </a:p>
          <a:p>
            <a:pPr>
              <a:lnSpc>
                <a:spcPct val="90000"/>
              </a:lnSpc>
            </a:pPr>
            <a:r>
              <a:rPr dirty="0"/>
              <a:t>We propose following an appropriately </a:t>
            </a:r>
            <a:r>
              <a:rPr b="1" dirty="0"/>
              <a:t>modernized WLCG </a:t>
            </a:r>
            <a:r>
              <a:rPr dirty="0"/>
              <a:t>model for DUNE computing.</a:t>
            </a:r>
          </a:p>
          <a:p>
            <a:pPr>
              <a:lnSpc>
                <a:spcPct val="90000"/>
              </a:lnSpc>
            </a:pPr>
            <a:r>
              <a:rPr lang="en-US" dirty="0"/>
              <a:t>Do not reinvent the wheel – borrow or share where possible. </a:t>
            </a:r>
            <a:endParaRPr dirty="0"/>
          </a:p>
          <a:p>
            <a:pPr>
              <a:lnSpc>
                <a:spcPct val="90000"/>
              </a:lnSpc>
            </a:pPr>
            <a:r>
              <a:rPr lang="en-US" dirty="0"/>
              <a:t>The </a:t>
            </a:r>
            <a:r>
              <a:rPr lang="en-US" b="1" dirty="0"/>
              <a:t>whole collaboration </a:t>
            </a:r>
            <a:r>
              <a:rPr lang="en-US" dirty="0"/>
              <a:t>will supply computing resources.  We’re building the consortium to do that. </a:t>
            </a:r>
          </a:p>
          <a:p>
            <a:pPr>
              <a:lnSpc>
                <a:spcPct val="90000"/>
              </a:lnSpc>
            </a:pPr>
            <a:r>
              <a:rPr lang="en-US" dirty="0"/>
              <a:t>Funding for LHC computing started 7 years before data taking.  It is not premature to find mechanisms to support DUNE pre-operations computing.</a:t>
            </a:r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12BDA7-D9A9-3445-A02F-EE13B861B5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3EA3430-E06F-E943-BCD8-225A5751A3EA}" type="datetime1">
              <a:rPr lang="en-US" smtClean="0"/>
              <a:t>12/7/18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207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1659F18-F6C9-1A4E-A573-82BCEE40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issues/concerns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3A3F807-E501-8849-9D3C-A5DFDCAE603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Data volumes and reconstruction needs</a:t>
            </a:r>
          </a:p>
          <a:p>
            <a:pPr lvl="1"/>
            <a:r>
              <a:rPr lang="en-US" dirty="0"/>
              <a:t>We’re optimistic after ProtoDUNE!</a:t>
            </a:r>
          </a:p>
          <a:p>
            <a:r>
              <a:rPr lang="en-US" b="1" dirty="0">
                <a:solidFill>
                  <a:schemeClr val="tx1"/>
                </a:solidFill>
              </a:rPr>
              <a:t>Resource models</a:t>
            </a:r>
          </a:p>
          <a:p>
            <a:pPr lvl="1"/>
            <a:r>
              <a:rPr lang="en-US" dirty="0"/>
              <a:t>Many different models worldwide</a:t>
            </a:r>
          </a:p>
          <a:p>
            <a:pPr lvl="1"/>
            <a:r>
              <a:rPr lang="en-US" dirty="0"/>
              <a:t>Can’t wait until 2024 to set up operations</a:t>
            </a:r>
          </a:p>
          <a:p>
            <a:r>
              <a:rPr lang="en-US" b="1" dirty="0"/>
              <a:t>Computing technologies</a:t>
            </a:r>
          </a:p>
          <a:p>
            <a:pPr lvl="1"/>
            <a:r>
              <a:rPr lang="en-US" dirty="0"/>
              <a:t>HPCs</a:t>
            </a:r>
          </a:p>
          <a:p>
            <a:pPr lvl="1"/>
            <a:r>
              <a:rPr lang="en-US" dirty="0"/>
              <a:t>GPUs</a:t>
            </a:r>
          </a:p>
          <a:p>
            <a:pPr lvl="1"/>
            <a:r>
              <a:rPr lang="en-US" dirty="0"/>
              <a:t>Cloud</a:t>
            </a:r>
          </a:p>
          <a:p>
            <a:pPr lvl="1"/>
            <a:r>
              <a:rPr lang="en-US" dirty="0"/>
              <a:t>Processor developments </a:t>
            </a:r>
          </a:p>
          <a:p>
            <a:r>
              <a:rPr lang="en-US" dirty="0"/>
              <a:t>Need </a:t>
            </a:r>
            <a:r>
              <a:rPr lang="en-US" b="1" dirty="0"/>
              <a:t>some dedicated people</a:t>
            </a:r>
          </a:p>
          <a:p>
            <a:r>
              <a:rPr lang="en-US" b="1" dirty="0"/>
              <a:t>Interfaces/communication </a:t>
            </a:r>
            <a:r>
              <a:rPr lang="en-US" dirty="0"/>
              <a:t>with rest of DUNE</a:t>
            </a:r>
          </a:p>
          <a:p>
            <a:pPr marL="274638" lvl="1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79D853-7B2A-5347-BB07-36B9C637D3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D9071DE-0227-7044-9828-70050794FEC6}" type="datetime1">
              <a:rPr lang="en-US" smtClean="0"/>
              <a:t>12/7/18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A1192-1565-814D-8B5C-7F0148FDA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  <a:p>
            <a:fld id="{01A0B35B-92FC-4436-A986-B881E1E75555}" type="slidenum">
              <a:rPr lang="en-US" smtClean="0"/>
              <a:pPr/>
              <a:t>22</a:t>
            </a:fld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099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2E641-E7C1-9A47-96EE-0C79EB343CD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TDR/CDR Prep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2E97A-CC84-EE4F-92DD-DD383291A2B5}"/>
              </a:ext>
            </a:extLst>
          </p:cNvPr>
          <p:cNvSpPr>
            <a:spLocks noGrp="1"/>
          </p:cNvSpPr>
          <p:nvPr>
            <p:ph idx="1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Computing strategy section </a:t>
            </a:r>
            <a:r>
              <a:rPr lang="en-US" dirty="0"/>
              <a:t>to go into the TDR</a:t>
            </a:r>
          </a:p>
          <a:p>
            <a:r>
              <a:rPr lang="en-US" dirty="0"/>
              <a:t>Short white papers by subgroups</a:t>
            </a:r>
          </a:p>
          <a:p>
            <a:pPr lvl="1"/>
            <a:r>
              <a:rPr lang="en-US" dirty="0"/>
              <a:t>Data Model – Andrew Norman/Georgia Karagiorgi</a:t>
            </a:r>
          </a:p>
          <a:p>
            <a:pPr lvl="1"/>
            <a:r>
              <a:rPr lang="en-US" dirty="0"/>
              <a:t>Data Management – Steve Timm/Adam </a:t>
            </a:r>
            <a:r>
              <a:rPr lang="en-US" dirty="0" err="1"/>
              <a:t>Aurisano</a:t>
            </a:r>
            <a:endParaRPr lang="en-US" dirty="0"/>
          </a:p>
          <a:p>
            <a:pPr lvl="1"/>
            <a:r>
              <a:rPr lang="en-US" dirty="0"/>
              <a:t>Production – Ken </a:t>
            </a:r>
            <a:r>
              <a:rPr lang="en-US" dirty="0" err="1"/>
              <a:t>Herner</a:t>
            </a:r>
            <a:r>
              <a:rPr lang="en-US" dirty="0"/>
              <a:t>/Ivan </a:t>
            </a:r>
            <a:r>
              <a:rPr lang="en-US" dirty="0" err="1"/>
              <a:t>Furic</a:t>
            </a:r>
            <a:endParaRPr lang="en-US" dirty="0"/>
          </a:p>
          <a:p>
            <a:pPr lvl="1"/>
            <a:r>
              <a:rPr lang="en-US" dirty="0"/>
              <a:t>Databases – Norm Buchanan</a:t>
            </a:r>
          </a:p>
          <a:p>
            <a:pPr lvl="1"/>
            <a:r>
              <a:rPr lang="en-US" dirty="0"/>
              <a:t>Data prep algorithms – David Adams/Tom Junk</a:t>
            </a:r>
          </a:p>
          <a:p>
            <a:pPr lvl="1"/>
            <a:r>
              <a:rPr lang="en-US" dirty="0"/>
              <a:t>Code management – Tom Junk (mostly done)</a:t>
            </a:r>
          </a:p>
          <a:p>
            <a:pPr lvl="1"/>
            <a:r>
              <a:rPr lang="en-US" dirty="0"/>
              <a:t>Integration – </a:t>
            </a:r>
            <a:r>
              <a:rPr lang="en-US" dirty="0" err="1"/>
              <a:t>Schellman’s</a:t>
            </a:r>
            <a:r>
              <a:rPr lang="en-US" dirty="0"/>
              <a:t> holiday…</a:t>
            </a:r>
          </a:p>
          <a:p>
            <a:pPr lvl="1"/>
            <a:r>
              <a:rPr lang="en-US" dirty="0"/>
              <a:t>Due “soon” and go into </a:t>
            </a:r>
            <a:r>
              <a:rPr lang="en-US" dirty="0" err="1"/>
              <a:t>docdb</a:t>
            </a:r>
            <a:r>
              <a:rPr lang="en-US" dirty="0"/>
              <a:t> as standalone documents </a:t>
            </a:r>
          </a:p>
          <a:p>
            <a:r>
              <a:rPr lang="en-US" dirty="0"/>
              <a:t>Schellman then does integration into a summary for the TDR</a:t>
            </a:r>
          </a:p>
          <a:p>
            <a:r>
              <a:rPr lang="en-US" b="1" dirty="0"/>
              <a:t>CDR</a:t>
            </a:r>
            <a:r>
              <a:rPr lang="en-US" dirty="0"/>
              <a:t> timeline is longer and </a:t>
            </a:r>
            <a:r>
              <a:rPr lang="en-US" b="1" dirty="0"/>
              <a:t>will involve the full Consortium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2FEA9-3E80-D547-B731-C35682FF0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88B6A-83ED-2D44-BF0C-5E6672D215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0D403B8-AA2E-6A49-985B-836036B44FC6}" type="datetime1">
              <a:rPr lang="en-US" smtClean="0"/>
              <a:t>12/7/18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42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B09E6-89B6-2243-937F-AC66A93B4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0CBC6-C386-6D44-A431-C720734B4FD2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64240-3EBE-244F-A72C-C6FC1B2BE5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479685A-A90B-E643-9A40-9C9AAD5BF39B}" type="datetime1">
              <a:rPr lang="en-US" smtClean="0"/>
              <a:t>12/7/18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CF084-2590-C241-805E-E3CC3F1C1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fld id="{01A0B35B-92FC-4436-A986-B881E1E75555}" type="slidenum">
              <a:rPr lang="en-US" smtClean="0">
                <a:latin typeface="+mj-lt"/>
              </a:rPr>
              <a:pPr/>
              <a:t>24</a:t>
            </a:fld>
            <a:endParaRPr lang="en-US">
              <a:latin typeface="+mj-lt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31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879F1-2AF4-0247-B5AB-2A3898BE5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IFBeam</a:t>
            </a:r>
            <a:r>
              <a:rPr lang="en-US"/>
              <a:t> database -&gt; events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F554A3-97AE-4842-A5CA-615ECB76DD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76935FD-5D2D-3C47-B0D9-6C54CC9BEE6E}" type="datetime1">
              <a:rPr lang="en-US" smtClean="0"/>
              <a:t>12/7/18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44D62-9FCC-D249-9002-8CC8659C2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/>
          </a:p>
          <a:p>
            <a:fld id="{01A0B35B-92FC-4436-A986-B881E1E75555}" type="slidenum">
              <a:rPr lang="en-US" smtClean="0"/>
              <a:pPr/>
              <a:t>25</a:t>
            </a:fld>
            <a:endParaRPr lang="en-US"/>
          </a:p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A8E179-8430-5545-BDA4-A9BA7B89700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/>
              <a:t>Information from the beamline matched into the art record from the IFBEAM database</a:t>
            </a:r>
          </a:p>
          <a:p>
            <a:r>
              <a:rPr lang="en-US"/>
              <a:t>1% of data</a:t>
            </a:r>
          </a:p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31136C-18C4-1247-A521-FD9154DA4726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EAC691-4F0E-1E47-A737-F9900146C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712" y="2155956"/>
            <a:ext cx="4843425" cy="455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15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CE676-87B2-C940-90D8-763A01D7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91437-DAA9-5D47-A42E-6D03D7E85B46}" type="datetime1">
              <a:rPr lang="en-US" smtClean="0"/>
              <a:t>12/7/18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6FE968-8AAC-A74A-8CBB-EC91F038C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5A8C-074D-4538-9F00-2FB86F4CAC9A}" type="slidenum">
              <a:rPr lang="en-US" smtClean="0">
                <a:latin typeface="+mn-lt"/>
              </a:rPr>
              <a:pPr/>
              <a:t>26</a:t>
            </a:fld>
            <a:endParaRPr lang="en-US" sz="105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EE20F8-0A3B-5740-A3B9-C50E44692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1327954"/>
            <a:ext cx="8567807" cy="48276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87DBB7-5A97-3241-A522-890EFB90F717}"/>
              </a:ext>
            </a:extLst>
          </p:cNvPr>
          <p:cNvSpPr txBox="1"/>
          <p:nvPr/>
        </p:nvSpPr>
        <p:spPr>
          <a:xfrm>
            <a:off x="1136469" y="300446"/>
            <a:ext cx="6557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D8D08"/>
                </a:solidFill>
                <a:latin typeface="+mn-lt"/>
              </a:rPr>
              <a:t>Typical Event – 100 MB of compressed data</a:t>
            </a:r>
          </a:p>
        </p:txBody>
      </p:sp>
    </p:spTree>
    <p:extLst>
      <p:ext uri="{BB962C8B-B14F-4D97-AF65-F5344CB8AC3E}">
        <p14:creationId xmlns:p14="http://schemas.microsoft.com/office/powerpoint/2010/main" val="3965342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83170B4-1928-9B43-AFAD-7D420F00C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protoDUNE event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1FB632-F8B1-B143-8211-4E544C70C15B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E80733-4FB6-DF40-992D-83FBEEE80B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1CEBCD4-6336-9540-84BD-C5F2FB45AEA2}" type="datetime1">
              <a:rPr lang="en-US" smtClean="0"/>
              <a:t>12/7/18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6F36-2298-EF43-9F51-1C9302502F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/>
          </a:p>
          <a:p>
            <a:fld id="{01A0B35B-92FC-4436-A986-B881E1E75555}" type="slidenum">
              <a:rPr lang="en-US" smtClean="0"/>
              <a:pPr/>
              <a:t>3</a:t>
            </a:fld>
            <a:endParaRPr lang="en-US"/>
          </a:p>
          <a:p>
            <a:endParaRPr lang="en-US"/>
          </a:p>
        </p:txBody>
      </p:sp>
      <p:pic>
        <p:nvPicPr>
          <p:cNvPr id="2049" name="Picture 1" descr="/var/folders/pd/7wc4sw_n3t381mwknqqdyr3w0000gr/T/com.microsoft.Powerpoint/WebArchiveCopyPasteTempFiles/p39942">
            <a:extLst>
              <a:ext uri="{FF2B5EF4-FFF2-40B4-BE49-F238E27FC236}">
                <a16:creationId xmlns:a16="http://schemas.microsoft.com/office/drawing/2014/main" id="{9B79466C-C480-BB42-A37D-18F2C8D7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5470"/>
            <a:ext cx="8934994" cy="575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C470D2-B0B1-4649-943B-9F0FB7B898EE}"/>
              </a:ext>
            </a:extLst>
          </p:cNvPr>
          <p:cNvSpPr txBox="1"/>
          <p:nvPr/>
        </p:nvSpPr>
        <p:spPr>
          <a:xfrm>
            <a:off x="6439989" y="1449977"/>
            <a:ext cx="2037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7 </a:t>
            </a:r>
            <a:r>
              <a:rPr lang="en-US" dirty="0" err="1">
                <a:latin typeface="+mn-lt"/>
              </a:rPr>
              <a:t>Gev</a:t>
            </a:r>
            <a:r>
              <a:rPr lang="en-US" dirty="0">
                <a:latin typeface="+mn-lt"/>
              </a:rPr>
              <a:t> Beam + cosmics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37281-4CA5-2545-8DC9-23C431CE471B}"/>
              </a:ext>
            </a:extLst>
          </p:cNvPr>
          <p:cNvSpPr txBox="1"/>
          <p:nvPr/>
        </p:nvSpPr>
        <p:spPr>
          <a:xfrm>
            <a:off x="454026" y="149755"/>
            <a:ext cx="8477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+mn-lt"/>
                <a:hlinkClick r:id="rId3"/>
              </a:rPr>
              <a:t>https://</a:t>
            </a:r>
            <a:r>
              <a:rPr lang="en-US" sz="1400" err="1">
                <a:latin typeface="+mn-lt"/>
                <a:hlinkClick r:id="rId3"/>
              </a:rPr>
              <a:t>www.phy.bnl.gov</a:t>
            </a:r>
            <a:r>
              <a:rPr lang="en-US" sz="1400">
                <a:latin typeface="+mn-lt"/>
                <a:hlinkClick r:id="rId3"/>
              </a:rPr>
              <a:t>/twister/bee/set/</a:t>
            </a:r>
            <a:r>
              <a:rPr lang="en-US" sz="1400" err="1">
                <a:latin typeface="+mn-lt"/>
                <a:hlinkClick r:id="rId3"/>
              </a:rPr>
              <a:t>protodune</a:t>
            </a:r>
            <a:r>
              <a:rPr lang="en-US" sz="1400">
                <a:latin typeface="+mn-lt"/>
                <a:hlinkClick r:id="rId3"/>
              </a:rPr>
              <a:t>-live/event/1/?</a:t>
            </a:r>
            <a:r>
              <a:rPr lang="en-US" sz="1400" err="1">
                <a:latin typeface="+mn-lt"/>
                <a:hlinkClick r:id="rId3"/>
              </a:rPr>
              <a:t>camera.ortho</a:t>
            </a:r>
            <a:r>
              <a:rPr lang="en-US" sz="1400">
                <a:latin typeface="+mn-lt"/>
                <a:hlinkClick r:id="rId3"/>
              </a:rPr>
              <a:t>=</a:t>
            </a:r>
            <a:r>
              <a:rPr lang="en-US" sz="1400" err="1">
                <a:latin typeface="+mn-lt"/>
                <a:hlinkClick r:id="rId3"/>
              </a:rPr>
              <a:t>false&amp;theme</a:t>
            </a:r>
            <a:r>
              <a:rPr lang="en-US" sz="1400">
                <a:latin typeface="+mn-lt"/>
                <a:hlinkClick r:id="rId3"/>
              </a:rPr>
              <a:t>=dark</a:t>
            </a:r>
            <a:endParaRPr lang="en-US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2054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0EB085-C679-D649-939B-5217D3367D2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/>
              <a:t>ProtoDUNE @CERN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7070D6-113F-9B48-9177-67CD40630F8D}"/>
              </a:ext>
            </a:extLst>
          </p:cNvPr>
          <p:cNvSpPr>
            <a:spLocks noGrp="1"/>
          </p:cNvSpPr>
          <p:nvPr>
            <p:ph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800" dirty="0"/>
              <a:t>Two walls of the cryostat are covered with 3 planes of wires spaced 0.5 cm apart.  Total of 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15,360</a:t>
            </a:r>
            <a:r>
              <a:rPr lang="en-US" sz="1800" dirty="0"/>
              <a:t> wires</a:t>
            </a:r>
          </a:p>
          <a:p>
            <a:r>
              <a:rPr lang="en-US" sz="1800" dirty="0"/>
              <a:t>The electrons take ~ 3msec to drift across and you need to detect and time them for the full time</a:t>
            </a:r>
          </a:p>
          <a:p>
            <a:r>
              <a:rPr lang="en-US" sz="1800" dirty="0"/>
              <a:t>Each wire is read out by 12-bit ADC’s every 0.5 microsecond for 3-5 msec.  Total of around 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6,000</a:t>
            </a:r>
            <a:r>
              <a:rPr lang="en-US" sz="1800" dirty="0"/>
              <a:t> samples/wire/readout.</a:t>
            </a:r>
          </a:p>
          <a:p>
            <a:r>
              <a:rPr lang="en-US" sz="1800" dirty="0"/>
              <a:t>Around </a:t>
            </a:r>
            <a:r>
              <a:rPr lang="en-US" sz="1800" b="1" dirty="0">
                <a:solidFill>
                  <a:schemeClr val="tx1"/>
                </a:solidFill>
              </a:rPr>
              <a:t>230 MB/readout </a:t>
            </a:r>
            <a:r>
              <a:rPr lang="en-US" sz="1800" b="1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sz="1800" b="1" dirty="0">
                <a:solidFill>
                  <a:srgbClr val="FF0000"/>
                </a:solidFill>
                <a:sym typeface="Wingdings" pitchFamily="2" charset="2"/>
              </a:rPr>
              <a:t>80-100 MB compressed</a:t>
            </a:r>
            <a:endParaRPr lang="en-US" sz="1800" b="1" dirty="0">
              <a:solidFill>
                <a:srgbClr val="FF0000"/>
              </a:solidFill>
            </a:endParaRPr>
          </a:p>
          <a:p>
            <a:r>
              <a:rPr lang="en-US" sz="1800" dirty="0"/>
              <a:t>ProtoDUNE was read out at 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10-25 Hz for a 6 week test run </a:t>
            </a:r>
            <a:endParaRPr lang="en-US" sz="1800" b="1" dirty="0">
              <a:solidFill>
                <a:schemeClr val="tx1">
                  <a:lumMod val="75000"/>
                </a:schemeClr>
              </a:solidFill>
              <a:sym typeface="Wingdings" pitchFamily="2" charset="2"/>
            </a:endParaRPr>
          </a:p>
          <a:p>
            <a:pPr lvl="1"/>
            <a:r>
              <a:rPr lang="en-US" sz="1400" b="1" dirty="0">
                <a:solidFill>
                  <a:schemeClr val="tx1"/>
                </a:solidFill>
                <a:sym typeface="Wingdings" pitchFamily="2" charset="2"/>
              </a:rPr>
              <a:t>2.5 GB/sec --&gt;  </a:t>
            </a:r>
            <a:r>
              <a:rPr lang="en-US" sz="1400" b="1" dirty="0">
                <a:solidFill>
                  <a:srgbClr val="FF0000"/>
                </a:solidFill>
                <a:sym typeface="Wingdings" pitchFamily="2" charset="2"/>
              </a:rPr>
              <a:t>&lt; 1 GB/sec after compression </a:t>
            </a:r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800" dirty="0"/>
              <a:t>One  issue – this is a </a:t>
            </a:r>
            <a:r>
              <a:rPr lang="en-US" sz="1800" b="1" dirty="0">
                <a:solidFill>
                  <a:srgbClr val="FF0000"/>
                </a:solidFill>
              </a:rPr>
              <a:t>1% </a:t>
            </a:r>
            <a:r>
              <a:rPr lang="en-US" sz="1800" dirty="0"/>
              <a:t>prototype of the real 4-module beast</a:t>
            </a:r>
          </a:p>
          <a:p>
            <a:r>
              <a:rPr lang="en-US" sz="1800" dirty="0"/>
              <a:t>The big one won’t read out as often….</a:t>
            </a:r>
          </a:p>
          <a:p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5752E-A997-6342-9F89-DCBEB309BC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fld id="{AF99C4B4-C479-2249-B2EA-6D672FAD7FCE}" type="datetime1">
              <a:rPr lang="en-US" sz="1500" smtClean="0"/>
              <a:t>12/7/18</a:t>
            </a:fld>
            <a:endParaRPr lang="en-US" sz="15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5AD5F-8139-9D40-AA57-93178E7F3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A15A8C-074D-4538-9F00-2FB86F4CAC9A}" type="slidenum">
              <a:rPr lang="en-US" sz="750">
                <a:latin typeface="+mn-lt"/>
              </a:rPr>
              <a:pPr/>
              <a:t>4</a:t>
            </a:fld>
            <a:endParaRPr lang="en-US" sz="75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D96ABB-EE39-7744-9932-3EA4FD7FB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6" y="5346477"/>
            <a:ext cx="7072258" cy="12030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74BE73-5AC9-0E40-AA5D-09816D148C3C}"/>
              </a:ext>
            </a:extLst>
          </p:cNvPr>
          <p:cNvSpPr txBox="1"/>
          <p:nvPr/>
        </p:nvSpPr>
        <p:spPr>
          <a:xfrm>
            <a:off x="5061694" y="5672183"/>
            <a:ext cx="1221488" cy="3677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defTabSz="241101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sym typeface="Helvetica"/>
              </a:rPr>
              <a:t>One channel</a:t>
            </a:r>
          </a:p>
        </p:txBody>
      </p:sp>
    </p:spTree>
    <p:extLst>
      <p:ext uri="{BB962C8B-B14F-4D97-AF65-F5344CB8AC3E}">
        <p14:creationId xmlns:p14="http://schemas.microsoft.com/office/powerpoint/2010/main" val="2093353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E1EF883-D849-8846-9428-778AC0DFE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Raw data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4C2E7EF-6AB2-1245-BC5A-7B28874FA91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860E1-E609-D04E-939B-9913E18D69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fld id="{0CC09E14-9705-304C-868A-C3A2DDF9624E}" type="datetime1">
              <a:rPr lang="en-US" smtClean="0"/>
              <a:t>12/7/18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132CE-8089-D147-A29E-7E4F8E9DF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/>
          </a:p>
          <a:p>
            <a:fld id="{01A0B35B-92FC-4436-A986-B881E1E75555}" type="slidenum">
              <a:rPr lang="en-US" smtClean="0"/>
              <a:pPr/>
              <a:t>5</a:t>
            </a:fld>
            <a:endParaRPr lang="en-US"/>
          </a:p>
          <a:p>
            <a:endParaRPr lang="en-US"/>
          </a:p>
        </p:txBody>
      </p:sp>
      <p:sp>
        <p:nvSpPr>
          <p:cNvPr id="12" name="AutoShape 2" descr="http://home.fnal.gov/~dladams/protodune/detdisp/run004875/detprep-run004875-evt000001-coll.png">
            <a:extLst>
              <a:ext uri="{FF2B5EF4-FFF2-40B4-BE49-F238E27FC236}">
                <a16:creationId xmlns:a16="http://schemas.microsoft.com/office/drawing/2014/main" id="{FA6C78B1-5262-164A-B404-8C404BA366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3150">
              <a:latin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A355C8-291D-4043-BE67-0169457A0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23" y="1227140"/>
            <a:ext cx="7395183" cy="51490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F00540-6728-214E-B0CA-ACAA7B1BA4C2}"/>
              </a:ext>
            </a:extLst>
          </p:cNvPr>
          <p:cNvSpPr txBox="1"/>
          <p:nvPr/>
        </p:nvSpPr>
        <p:spPr>
          <a:xfrm>
            <a:off x="3674934" y="1970551"/>
            <a:ext cx="2960747" cy="3677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defTabSz="241101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sym typeface="Helvetica"/>
              </a:rPr>
              <a:t>Part of one of 18 readout planes</a:t>
            </a:r>
          </a:p>
        </p:txBody>
      </p:sp>
    </p:spTree>
    <p:extLst>
      <p:ext uri="{BB962C8B-B14F-4D97-AF65-F5344CB8AC3E}">
        <p14:creationId xmlns:p14="http://schemas.microsoft.com/office/powerpoint/2010/main" val="2956817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6B6E8EE-D50C-9A4D-ABA6-14EEA088A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processing pass 1 complete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F32FE6-00F0-BE4D-9202-3E9657CEEF2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Total 42M raw events acquired through commissioning, detector calibration and physics running (1.8 PB)</a:t>
            </a:r>
          </a:p>
          <a:p>
            <a:r>
              <a:rPr lang="en-US" dirty="0"/>
              <a:t>7.9 M events in good physics runs (all triggers, not just beam) acquired for physics analysis (509 TB)</a:t>
            </a:r>
          </a:p>
          <a:p>
            <a:r>
              <a:rPr lang="en-US" dirty="0"/>
              <a:t>All good beam data processed in November (~  2.5M wall-</a:t>
            </a:r>
            <a:r>
              <a:rPr lang="en-US" dirty="0" err="1"/>
              <a:t>hrs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1.04 PB of reconstructed data events</a:t>
            </a:r>
          </a:p>
          <a:p>
            <a:endParaRPr lang="en-US" dirty="0"/>
          </a:p>
          <a:p>
            <a:r>
              <a:rPr lang="en-US" dirty="0"/>
              <a:t>Also produced 14M reconstructed MC events in MCC11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274638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125F97-D334-534A-B72E-126FF61EB5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9FA6331-D093-B74F-8C59-6BDFE0B76B41}" type="datetime1">
              <a:rPr lang="en-US" smtClean="0"/>
              <a:t>12/7/18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8ACC1-F1CE-2E4D-BA85-1DC4EEA9F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/>
          </a:p>
          <a:p>
            <a:fld id="{01A0B35B-92FC-4436-A986-B881E1E75555}" type="slidenum">
              <a:rPr lang="en-US" smtClean="0"/>
              <a:pPr/>
              <a:t>6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63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E3710-7B64-0A48-8B93-55523841C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Worldwide contributions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F74B6-FFD7-C34B-ACB6-B17067D883A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9" y="1207770"/>
            <a:ext cx="3773197" cy="5070302"/>
          </a:xfrm>
        </p:spPr>
        <p:txBody>
          <a:bodyPr/>
          <a:lstStyle/>
          <a:p>
            <a:r>
              <a:rPr lang="en-US" dirty="0"/>
              <a:t>Location of grid jobs  November 1-24</a:t>
            </a:r>
          </a:p>
          <a:p>
            <a:r>
              <a:rPr lang="en-US" dirty="0"/>
              <a:t>A total of ~250,000 reconstruction and simulation jobs were run.</a:t>
            </a:r>
          </a:p>
          <a:p>
            <a:r>
              <a:rPr lang="en-US" dirty="0"/>
              <a:t>Up to 17,000 jobs at once</a:t>
            </a:r>
          </a:p>
          <a:p>
            <a:pPr marL="274638" lvl="1" indent="0">
              <a:buNone/>
            </a:pPr>
            <a:r>
              <a:rPr lang="en-US" dirty="0"/>
              <a:t>	~10  (up to 24) </a:t>
            </a:r>
            <a:r>
              <a:rPr lang="en-US" dirty="0" err="1"/>
              <a:t>hrs</a:t>
            </a:r>
            <a:r>
              <a:rPr lang="en-US" dirty="0"/>
              <a:t>/job </a:t>
            </a:r>
          </a:p>
          <a:p>
            <a:r>
              <a:rPr lang="en-US" dirty="0"/>
              <a:t>60% were external to the dedicated resources at FNAL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69B96-94D7-A540-985B-46C08239A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pic>
        <p:nvPicPr>
          <p:cNvPr id="1025" name="Picture 1" descr="/var/folders/pd/7wc4sw_n3t381mwknqqdyr3w0000gr/T/com.microsoft.Powerpoint/WebArchiveCopyPasteTempFiles/p39773">
            <a:extLst>
              <a:ext uri="{FF2B5EF4-FFF2-40B4-BE49-F238E27FC236}">
                <a16:creationId xmlns:a16="http://schemas.microsoft.com/office/drawing/2014/main" id="{8DC42C56-A8BF-1940-A2E9-DF3810A16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949" y="1591298"/>
            <a:ext cx="5235051" cy="405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B12E7-BF54-C048-9724-4129BFA775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894D04E-0BBD-F649-A4B4-68F8B962EB1E}" type="datetime1">
              <a:rPr lang="en-US" smtClean="0"/>
              <a:t>12/7/18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97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68BFDE-EA74-9146-8DD4-C4665E989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Storage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62C606-6DCE-B441-9FC4-5AC5448C938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</a:t>
            </a:r>
            <a:r>
              <a:rPr lang="en-US" dirty="0" err="1"/>
              <a:t>dCache</a:t>
            </a:r>
            <a:r>
              <a:rPr lang="en-US" dirty="0"/>
              <a:t>/</a:t>
            </a:r>
            <a:r>
              <a:rPr lang="en-US" dirty="0" err="1"/>
              <a:t>pnfs</a:t>
            </a:r>
            <a:r>
              <a:rPr lang="en-US" dirty="0"/>
              <a:t> at FNAL, EOS/CASTOR at CERN</a:t>
            </a:r>
          </a:p>
          <a:p>
            <a:pPr lvl="1"/>
            <a:r>
              <a:rPr lang="en-US" dirty="0"/>
              <a:t>Moving some samples to UK</a:t>
            </a:r>
          </a:p>
          <a:p>
            <a:r>
              <a:rPr lang="en-US" dirty="0"/>
              <a:t>Successes </a:t>
            </a:r>
          </a:p>
          <a:p>
            <a:pPr lvl="1"/>
            <a:r>
              <a:rPr lang="en-US" dirty="0"/>
              <a:t>Able to safely store data at rates of up to 2.5 GB/s</a:t>
            </a:r>
          </a:p>
          <a:p>
            <a:pPr lvl="1"/>
            <a:r>
              <a:rPr lang="en-US" dirty="0"/>
              <a:t>Reconstruction code is already able to produce high quality results</a:t>
            </a:r>
          </a:p>
          <a:p>
            <a:pPr marL="342900" indent="-342900"/>
            <a:r>
              <a:rPr lang="en-US" dirty="0"/>
              <a:t>Test version of </a:t>
            </a:r>
            <a:r>
              <a:rPr lang="en-US" dirty="0" err="1"/>
              <a:t>Rucio</a:t>
            </a:r>
            <a:r>
              <a:rPr lang="en-US" dirty="0"/>
              <a:t> able to control large datasets and interface with the SAM catalog</a:t>
            </a:r>
          </a:p>
          <a:p>
            <a:r>
              <a:rPr lang="en-US" dirty="0"/>
              <a:t>Issues</a:t>
            </a:r>
          </a:p>
          <a:p>
            <a:pPr lvl="1"/>
            <a:r>
              <a:rPr lang="en-US" dirty="0"/>
              <a:t>Data location and cache access</a:t>
            </a:r>
          </a:p>
          <a:p>
            <a:pPr lvl="1"/>
            <a:r>
              <a:rPr lang="en-US" dirty="0"/>
              <a:t>Getting info needed to catalog data fully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2CD51-6FB2-9149-A8B9-708D9763F9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B727ED2-444D-F040-AA62-F9EC3735080F}" type="datetime1">
              <a:rPr lang="en-US" smtClean="0"/>
              <a:t>12/7/18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1DB00-2113-544F-BCD8-F7D4EDF3D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/>
          </a:p>
          <a:p>
            <a:fld id="{01A0B35B-92FC-4436-A986-B881E1E75555}" type="slidenum">
              <a:rPr lang="en-US" smtClean="0"/>
              <a:pPr/>
              <a:t>8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55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AC1D61-4216-7F49-BF7C-130400E71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Enstore</a:t>
            </a:r>
            <a:r>
              <a:rPr lang="en-US"/>
              <a:t> TB/day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C429F8-4DCD-F846-A374-8EBEBC2B95CD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79CC72-C2F3-3D44-97AD-F21E8157EF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4CBB902-F660-454A-AB83-917EBA3C500A}" type="datetime1">
              <a:rPr lang="en-US" smtClean="0"/>
              <a:t>12/7/18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5CFBFF-311E-FC42-8329-68246A236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A15A8C-074D-4538-9F00-2FB86F4CAC9A}" type="slidenum">
              <a:rPr lang="en-US" smtClean="0">
                <a:latin typeface="+mn-lt"/>
              </a:rPr>
              <a:pPr/>
              <a:t>9</a:t>
            </a:fld>
            <a:endParaRPr lang="en-US" sz="1050">
              <a:latin typeface="+mn-lt"/>
            </a:endParaRPr>
          </a:p>
        </p:txBody>
      </p:sp>
      <p:pic>
        <p:nvPicPr>
          <p:cNvPr id="8" name="Picture 1" descr="p40035">
            <a:extLst>
              <a:ext uri="{FF2B5EF4-FFF2-40B4-BE49-F238E27FC236}">
                <a16:creationId xmlns:a16="http://schemas.microsoft.com/office/drawing/2014/main" id="{EF4AE50B-ECB8-3744-8E4F-FC0AED96C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7" y="1706072"/>
            <a:ext cx="843668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5B7812-9182-7448-81BB-AC0CA0623596}"/>
              </a:ext>
            </a:extLst>
          </p:cNvPr>
          <p:cNvCxnSpPr/>
          <p:nvPr/>
        </p:nvCxnSpPr>
        <p:spPr>
          <a:xfrm>
            <a:off x="5270500" y="4248150"/>
            <a:ext cx="0" cy="18161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8AFACB9-71A4-E34A-99E8-EFE5D76815F5}"/>
              </a:ext>
            </a:extLst>
          </p:cNvPr>
          <p:cNvCxnSpPr/>
          <p:nvPr/>
        </p:nvCxnSpPr>
        <p:spPr>
          <a:xfrm>
            <a:off x="6400800" y="4278784"/>
            <a:ext cx="0" cy="18161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593C11-5650-B94F-8E98-3084E8036B60}"/>
              </a:ext>
            </a:extLst>
          </p:cNvPr>
          <p:cNvCxnSpPr/>
          <p:nvPr/>
        </p:nvCxnSpPr>
        <p:spPr>
          <a:xfrm>
            <a:off x="7076158" y="3084022"/>
            <a:ext cx="0" cy="18161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9CD61B-AF6A-BB4D-9AB5-5D9B21B5BCF3}"/>
              </a:ext>
            </a:extLst>
          </p:cNvPr>
          <p:cNvCxnSpPr/>
          <p:nvPr/>
        </p:nvCxnSpPr>
        <p:spPr>
          <a:xfrm>
            <a:off x="5956300" y="3084022"/>
            <a:ext cx="0" cy="18161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526890A-E2EC-3049-AA2B-C2D2E048BFFC}"/>
              </a:ext>
            </a:extLst>
          </p:cNvPr>
          <p:cNvSpPr txBox="1"/>
          <p:nvPr/>
        </p:nvSpPr>
        <p:spPr>
          <a:xfrm>
            <a:off x="5447034" y="5596582"/>
            <a:ext cx="81144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6CB069-0C41-9545-9DBF-3E18A6966FFF}"/>
              </a:ext>
            </a:extLst>
          </p:cNvPr>
          <p:cNvSpPr txBox="1"/>
          <p:nvPr/>
        </p:nvSpPr>
        <p:spPr>
          <a:xfrm>
            <a:off x="2517379" y="5410968"/>
            <a:ext cx="2292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Commissioning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68BA63-72BF-3C42-A9D6-556A31CF0CF5}"/>
              </a:ext>
            </a:extLst>
          </p:cNvPr>
          <p:cNvSpPr txBox="1"/>
          <p:nvPr/>
        </p:nvSpPr>
        <p:spPr>
          <a:xfrm>
            <a:off x="5549900" y="2530763"/>
            <a:ext cx="22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+mn-lt"/>
              </a:rPr>
              <a:t>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78724376"/>
      </p:ext>
    </p:extLst>
  </p:cSld>
  <p:clrMapOvr>
    <a:masterClrMapping/>
  </p:clrMapOvr>
</p:sld>
</file>

<file path=ppt/theme/theme1.xml><?xml version="1.0" encoding="utf-8"?>
<a:theme xmlns:a="http://schemas.openxmlformats.org/drawingml/2006/main" name="DU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_Template" id="{50D38FC7-D0FB-4342-87F3-CEEFEFA75ECF}" vid="{C0BCEEF5-1009-C242-AFE8-975740A170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DUNE</Template>
  <TotalTime>8879</TotalTime>
  <Words>1286</Words>
  <Application>Microsoft Macintosh PowerPoint</Application>
  <PresentationFormat>On-screen Show (4:3)</PresentationFormat>
  <Paragraphs>244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Baskerville SemiBold</vt:lpstr>
      <vt:lpstr>Calibri</vt:lpstr>
      <vt:lpstr>Helvetica</vt:lpstr>
      <vt:lpstr>Lucida Grande</vt:lpstr>
      <vt:lpstr>Papyrus</vt:lpstr>
      <vt:lpstr>DUNE</vt:lpstr>
      <vt:lpstr>DUNE Computing STATUS</vt:lpstr>
      <vt:lpstr>Overview</vt:lpstr>
      <vt:lpstr>Typical protoDUNE event</vt:lpstr>
      <vt:lpstr>ProtoDUNE @CERN</vt:lpstr>
      <vt:lpstr>Raw data</vt:lpstr>
      <vt:lpstr>Data processing pass 1 complete</vt:lpstr>
      <vt:lpstr>Worldwide contributions</vt:lpstr>
      <vt:lpstr>Storage</vt:lpstr>
      <vt:lpstr>Enstore TB/day</vt:lpstr>
      <vt:lpstr>Context</vt:lpstr>
      <vt:lpstr>Upcoming: Wirecell deconvolution</vt:lpstr>
      <vt:lpstr>Current 1D --&gt; 2D </vt:lpstr>
      <vt:lpstr>Lessons learned</vt:lpstr>
      <vt:lpstr>Part II - Consortium</vt:lpstr>
      <vt:lpstr>Three pronged approach to contributions</vt:lpstr>
      <vt:lpstr>Countries / Organizations Already Contributing Substantial CPU Resources to DUNE Computing</vt:lpstr>
      <vt:lpstr>Future DUNE computing scope</vt:lpstr>
      <vt:lpstr>DUNE needs: Large scale resources</vt:lpstr>
      <vt:lpstr>DUNE needs:  Technical Projects</vt:lpstr>
      <vt:lpstr>DUNE needs: Operations/Policies</vt:lpstr>
      <vt:lpstr>Summary</vt:lpstr>
      <vt:lpstr>Major issues/concerns</vt:lpstr>
      <vt:lpstr>TDR/CDR Prep</vt:lpstr>
      <vt:lpstr>Backup slides</vt:lpstr>
      <vt:lpstr>IFBeam database -&gt; events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Computing Meeting</dc:title>
  <dc:creator>Microsoft Office User</dc:creator>
  <cp:lastModifiedBy>Schellman, Heidi</cp:lastModifiedBy>
  <cp:revision>53</cp:revision>
  <cp:lastPrinted>2018-12-07T16:27:58Z</cp:lastPrinted>
  <dcterms:created xsi:type="dcterms:W3CDTF">2018-11-30T14:30:05Z</dcterms:created>
  <dcterms:modified xsi:type="dcterms:W3CDTF">2018-12-07T19:37:50Z</dcterms:modified>
</cp:coreProperties>
</file>