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2" r:id="rId1"/>
  </p:sldMasterIdLst>
  <p:notesMasterIdLst>
    <p:notesMasterId r:id="rId33"/>
  </p:notesMasterIdLst>
  <p:handoutMasterIdLst>
    <p:handoutMasterId r:id="rId34"/>
  </p:handoutMasterIdLst>
  <p:sldIdLst>
    <p:sldId id="294" r:id="rId2"/>
    <p:sldId id="782" r:id="rId3"/>
    <p:sldId id="815" r:id="rId4"/>
    <p:sldId id="812" r:id="rId5"/>
    <p:sldId id="853" r:id="rId6"/>
    <p:sldId id="855" r:id="rId7"/>
    <p:sldId id="533" r:id="rId8"/>
    <p:sldId id="854" r:id="rId9"/>
    <p:sldId id="818" r:id="rId10"/>
    <p:sldId id="852" r:id="rId11"/>
    <p:sldId id="811" r:id="rId12"/>
    <p:sldId id="576" r:id="rId13"/>
    <p:sldId id="575" r:id="rId14"/>
    <p:sldId id="814" r:id="rId15"/>
    <p:sldId id="373" r:id="rId16"/>
    <p:sldId id="554" r:id="rId17"/>
    <p:sldId id="856" r:id="rId18"/>
    <p:sldId id="858" r:id="rId19"/>
    <p:sldId id="378" r:id="rId20"/>
    <p:sldId id="295" r:id="rId21"/>
    <p:sldId id="857" r:id="rId22"/>
    <p:sldId id="787" r:id="rId23"/>
    <p:sldId id="781" r:id="rId24"/>
    <p:sldId id="859" r:id="rId25"/>
    <p:sldId id="281" r:id="rId26"/>
    <p:sldId id="282" r:id="rId27"/>
    <p:sldId id="283" r:id="rId28"/>
    <p:sldId id="379" r:id="rId29"/>
    <p:sldId id="380" r:id="rId30"/>
    <p:sldId id="381" r:id="rId31"/>
    <p:sldId id="382" r:id="rId32"/>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142">
          <p15:clr>
            <a:srgbClr val="A4A3A4"/>
          </p15:clr>
        </p15:guide>
        <p15:guide id="2" orient="horz" pos="4027">
          <p15:clr>
            <a:srgbClr val="A4A3A4"/>
          </p15:clr>
        </p15:guide>
        <p15:guide id="3" orient="horz" pos="1698">
          <p15:clr>
            <a:srgbClr val="A4A3A4"/>
          </p15:clr>
        </p15:guide>
        <p15:guide id="4" orient="horz" pos="152">
          <p15:clr>
            <a:srgbClr val="A4A3A4"/>
          </p15:clr>
        </p15:guide>
        <p15:guide id="5" orient="horz" pos="2790">
          <p15:clr>
            <a:srgbClr val="A4A3A4"/>
          </p15:clr>
        </p15:guide>
        <p15:guide id="6" orient="horz" pos="604">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87"/>
    <a:srgbClr val="96E676"/>
    <a:srgbClr val="000000"/>
    <a:srgbClr val="00B0F0"/>
    <a:srgbClr val="FFFFFF"/>
    <a:srgbClr val="0F2D62"/>
    <a:srgbClr val="50504E"/>
    <a:srgbClr val="4E4E4E"/>
    <a:srgbClr val="404040"/>
    <a:srgbClr val="004C9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55" autoAdjust="0"/>
    <p:restoredTop sz="50000" autoAdjust="0"/>
  </p:normalViewPr>
  <p:slideViewPr>
    <p:cSldViewPr snapToGrid="0" snapToObjects="1" showGuides="1">
      <p:cViewPr varScale="1">
        <p:scale>
          <a:sx n="103" d="100"/>
          <a:sy n="103" d="100"/>
        </p:scale>
        <p:origin x="760" y="176"/>
      </p:cViewPr>
      <p:guideLst>
        <p:guide orient="horz" pos="4142"/>
        <p:guide orient="horz" pos="4027"/>
        <p:guide orient="horz" pos="1698"/>
        <p:guide orient="horz" pos="152"/>
        <p:guide orient="horz" pos="2790"/>
        <p:guide orient="horz" pos="604"/>
        <p:guide pos="5616"/>
        <p:guide pos="136"/>
        <p:guide pos="589"/>
        <p:guide pos="4453"/>
        <p:guide pos="5163"/>
        <p:guide pos="4632"/>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3/8/19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3/8/19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a:t>
            </a:fld>
            <a:endParaRPr lang="en-US"/>
          </a:p>
        </p:txBody>
      </p:sp>
    </p:spTree>
    <p:extLst>
      <p:ext uri="{BB962C8B-B14F-4D97-AF65-F5344CB8AC3E}">
        <p14:creationId xmlns:p14="http://schemas.microsoft.com/office/powerpoint/2010/main" val="15351546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19</a:t>
            </a:fld>
            <a:endParaRPr lang="en-US" dirty="0"/>
          </a:p>
        </p:txBody>
      </p:sp>
    </p:spTree>
    <p:extLst>
      <p:ext uri="{BB962C8B-B14F-4D97-AF65-F5344CB8AC3E}">
        <p14:creationId xmlns:p14="http://schemas.microsoft.com/office/powerpoint/2010/main" val="3023022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20</a:t>
            </a:fld>
            <a:endParaRPr lang="en-US"/>
          </a:p>
        </p:txBody>
      </p:sp>
    </p:spTree>
    <p:extLst>
      <p:ext uri="{BB962C8B-B14F-4D97-AF65-F5344CB8AC3E}">
        <p14:creationId xmlns:p14="http://schemas.microsoft.com/office/powerpoint/2010/main" val="1272927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21</a:t>
            </a:fld>
            <a:endParaRPr lang="en-US"/>
          </a:p>
        </p:txBody>
      </p:sp>
    </p:spTree>
    <p:extLst>
      <p:ext uri="{BB962C8B-B14F-4D97-AF65-F5344CB8AC3E}">
        <p14:creationId xmlns:p14="http://schemas.microsoft.com/office/powerpoint/2010/main" val="37978934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23</a:t>
            </a:fld>
            <a:endParaRPr lang="en-US"/>
          </a:p>
        </p:txBody>
      </p:sp>
    </p:spTree>
    <p:extLst>
      <p:ext uri="{BB962C8B-B14F-4D97-AF65-F5344CB8AC3E}">
        <p14:creationId xmlns:p14="http://schemas.microsoft.com/office/powerpoint/2010/main" val="756590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28</a:t>
            </a:fld>
            <a:endParaRPr lang="en-US" dirty="0"/>
          </a:p>
        </p:txBody>
      </p:sp>
    </p:spTree>
    <p:extLst>
      <p:ext uri="{BB962C8B-B14F-4D97-AF65-F5344CB8AC3E}">
        <p14:creationId xmlns:p14="http://schemas.microsoft.com/office/powerpoint/2010/main" val="31564901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29</a:t>
            </a:fld>
            <a:endParaRPr lang="en-US" dirty="0"/>
          </a:p>
        </p:txBody>
      </p:sp>
    </p:spTree>
    <p:extLst>
      <p:ext uri="{BB962C8B-B14F-4D97-AF65-F5344CB8AC3E}">
        <p14:creationId xmlns:p14="http://schemas.microsoft.com/office/powerpoint/2010/main" val="4036587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30</a:t>
            </a:fld>
            <a:endParaRPr lang="en-US" dirty="0"/>
          </a:p>
        </p:txBody>
      </p:sp>
    </p:spTree>
    <p:extLst>
      <p:ext uri="{BB962C8B-B14F-4D97-AF65-F5344CB8AC3E}">
        <p14:creationId xmlns:p14="http://schemas.microsoft.com/office/powerpoint/2010/main" val="26979974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31</a:t>
            </a:fld>
            <a:endParaRPr lang="en-US" dirty="0"/>
          </a:p>
        </p:txBody>
      </p:sp>
    </p:spTree>
    <p:extLst>
      <p:ext uri="{BB962C8B-B14F-4D97-AF65-F5344CB8AC3E}">
        <p14:creationId xmlns:p14="http://schemas.microsoft.com/office/powerpoint/2010/main" val="3797314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3</a:t>
            </a:fld>
            <a:endParaRPr lang="en-US"/>
          </a:p>
        </p:txBody>
      </p:sp>
    </p:spTree>
    <p:extLst>
      <p:ext uri="{BB962C8B-B14F-4D97-AF65-F5344CB8AC3E}">
        <p14:creationId xmlns:p14="http://schemas.microsoft.com/office/powerpoint/2010/main" val="4117747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4</a:t>
            </a:fld>
            <a:endParaRPr lang="en-US"/>
          </a:p>
        </p:txBody>
      </p:sp>
    </p:spTree>
    <p:extLst>
      <p:ext uri="{BB962C8B-B14F-4D97-AF65-F5344CB8AC3E}">
        <p14:creationId xmlns:p14="http://schemas.microsoft.com/office/powerpoint/2010/main" val="954747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5</a:t>
            </a:fld>
            <a:endParaRPr lang="en-US"/>
          </a:p>
        </p:txBody>
      </p:sp>
    </p:spTree>
    <p:extLst>
      <p:ext uri="{BB962C8B-B14F-4D97-AF65-F5344CB8AC3E}">
        <p14:creationId xmlns:p14="http://schemas.microsoft.com/office/powerpoint/2010/main" val="668521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6</a:t>
            </a:fld>
            <a:endParaRPr lang="en-US"/>
          </a:p>
        </p:txBody>
      </p:sp>
    </p:spTree>
    <p:extLst>
      <p:ext uri="{BB962C8B-B14F-4D97-AF65-F5344CB8AC3E}">
        <p14:creationId xmlns:p14="http://schemas.microsoft.com/office/powerpoint/2010/main" val="411136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8</a:t>
            </a:fld>
            <a:endParaRPr lang="en-US"/>
          </a:p>
        </p:txBody>
      </p:sp>
    </p:spTree>
    <p:extLst>
      <p:ext uri="{BB962C8B-B14F-4D97-AF65-F5344CB8AC3E}">
        <p14:creationId xmlns:p14="http://schemas.microsoft.com/office/powerpoint/2010/main" val="2634928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9</a:t>
            </a:fld>
            <a:endParaRPr lang="en-US"/>
          </a:p>
        </p:txBody>
      </p:sp>
    </p:spTree>
    <p:extLst>
      <p:ext uri="{BB962C8B-B14F-4D97-AF65-F5344CB8AC3E}">
        <p14:creationId xmlns:p14="http://schemas.microsoft.com/office/powerpoint/2010/main" val="986760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11</a:t>
            </a:fld>
            <a:endParaRPr lang="en-US"/>
          </a:p>
        </p:txBody>
      </p:sp>
    </p:spTree>
    <p:extLst>
      <p:ext uri="{BB962C8B-B14F-4D97-AF65-F5344CB8AC3E}">
        <p14:creationId xmlns:p14="http://schemas.microsoft.com/office/powerpoint/2010/main" val="2944620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15</a:t>
            </a:fld>
            <a:endParaRPr lang="en-US" dirty="0"/>
          </a:p>
        </p:txBody>
      </p:sp>
    </p:spTree>
    <p:extLst>
      <p:ext uri="{BB962C8B-B14F-4D97-AF65-F5344CB8AC3E}">
        <p14:creationId xmlns:p14="http://schemas.microsoft.com/office/powerpoint/2010/main" val="40933184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4" name="Picture 13" descr="FermiLogoBar_DOE_KO_horiz.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pic>
        <p:nvPicPr>
          <p:cNvPr id="11" name="Picture 10" descr="Aerial Diagram (low res).jp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7762" y="750871"/>
            <a:ext cx="9183407" cy="3152332"/>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28600" y="914401"/>
            <a:ext cx="8672513" cy="5106266"/>
          </a:xfrm>
          <a:prstGeom prst="rect">
            <a:avLst/>
          </a:prstGeom>
        </p:spPr>
        <p:txBody>
          <a:bodyPr lIns="0" tIns="0" rIns="0" bIns="0"/>
          <a:lstStyle>
            <a:lvl1pPr marL="342900" indent="-228600">
              <a:buFont typeface="Arial" panose="020B0604020202020204" pitchFamily="34" charset="0"/>
              <a:buChar char="•"/>
              <a:defRPr sz="2200">
                <a:solidFill>
                  <a:srgbClr val="404040"/>
                </a:solidFill>
                <a:latin typeface="Calibri" panose="020F0502020204030204" pitchFamily="34" charset="0"/>
                <a:cs typeface="Calibri" panose="020F0502020204030204" pitchFamily="34" charset="0"/>
              </a:defRPr>
            </a:lvl1pPr>
            <a:lvl2pPr marL="571500" indent="-228600">
              <a:buFont typeface="Arial" panose="020B0604020202020204" pitchFamily="34" charset="0"/>
              <a:buChar char="–"/>
              <a:defRPr sz="2000">
                <a:solidFill>
                  <a:srgbClr val="404040"/>
                </a:solidFill>
                <a:latin typeface="Calibri" panose="020F0502020204030204" pitchFamily="34" charset="0"/>
                <a:cs typeface="Calibri" panose="020F0502020204030204" pitchFamily="34" charset="0"/>
              </a:defRPr>
            </a:lvl2pPr>
            <a:lvl3pPr marL="800100" indent="-228600">
              <a:buFont typeface="Arial" panose="020B0604020202020204" pitchFamily="34" charset="0"/>
              <a:buChar char="•"/>
              <a:defRPr sz="1800">
                <a:solidFill>
                  <a:srgbClr val="404040"/>
                </a:solidFill>
                <a:latin typeface="Calibri" panose="020F0502020204030204" pitchFamily="34" charset="0"/>
                <a:cs typeface="Calibri" panose="020F0502020204030204" pitchFamily="34" charset="0"/>
              </a:defRPr>
            </a:lvl3pPr>
            <a:lvl4pPr marL="1028700" indent="-228600">
              <a:buFont typeface="Arial" panose="020B0604020202020204" pitchFamily="34" charset="0"/>
              <a:buChar char="–"/>
              <a:defRPr sz="1600">
                <a:solidFill>
                  <a:srgbClr val="404040"/>
                </a:solidFill>
                <a:latin typeface="Calibri" panose="020F0502020204030204" pitchFamily="34" charset="0"/>
                <a:cs typeface="Calibri" panose="020F0502020204030204" pitchFamily="34" charset="0"/>
              </a:defRPr>
            </a:lvl4pPr>
            <a:lvl5pPr marL="1257300" indent="-228600">
              <a:buFont typeface="Arial" panose="020B0604020202020204" pitchFamily="34" charset="0"/>
              <a:buChar char="•"/>
              <a:defRPr sz="1600">
                <a:solidFill>
                  <a:srgbClr val="404040"/>
                </a:solidFill>
                <a:latin typeface="Calibri" panose="020F0502020204030204" pitchFamily="34" charset="0"/>
                <a:cs typeface="Calibri" panose="020F0502020204030204" pitchFamily="34" charset="0"/>
              </a:defRPr>
            </a:lvl5pPr>
          </a:lstStyle>
          <a:p>
            <a:pPr lvl="0"/>
            <a:r>
              <a:rPr lang="en-US" dirty="0"/>
              <a:t>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p:cNvSpPr>
            <a:spLocks noGrp="1"/>
          </p:cNvSpPr>
          <p:nvPr>
            <p:ph type="dt" sz="half" idx="2"/>
          </p:nvPr>
        </p:nvSpPr>
        <p:spPr>
          <a:xfrm>
            <a:off x="636588" y="6485235"/>
            <a:ext cx="812833" cy="247532"/>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Calibri" panose="020F0502020204030204" pitchFamily="34" charset="0"/>
                <a:cs typeface="Calibri" panose="020F0502020204030204" pitchFamily="34" charset="0"/>
              </a:defRPr>
            </a:lvl1pPr>
          </a:lstStyle>
          <a:p>
            <a:pPr>
              <a:defRPr/>
            </a:pPr>
            <a:r>
              <a:rPr lang="en-US"/>
              <a:t>3/8/19</a:t>
            </a:r>
            <a:endParaRPr lang="en-US" dirty="0"/>
          </a:p>
        </p:txBody>
      </p:sp>
      <p:sp>
        <p:nvSpPr>
          <p:cNvPr id="11" name="Footer Placeholder 4"/>
          <p:cNvSpPr>
            <a:spLocks noGrp="1"/>
          </p:cNvSpPr>
          <p:nvPr>
            <p:ph type="ftr" sz="quarter" idx="3"/>
          </p:nvPr>
        </p:nvSpPr>
        <p:spPr>
          <a:xfrm>
            <a:off x="1530602" y="6495482"/>
            <a:ext cx="6163977" cy="237285"/>
          </a:xfrm>
          <a:prstGeom prst="rect">
            <a:avLst/>
          </a:prstGeom>
        </p:spPr>
        <p:txBody>
          <a:bodyPr lIns="0" tIns="0" rIns="0" bIns="0" anchor="t" anchorCtr="0"/>
          <a:lstStyle>
            <a:lvl1pPr marL="0" algn="l">
              <a:defRPr sz="1200">
                <a:solidFill>
                  <a:srgbClr val="004C97"/>
                </a:solidFill>
                <a:latin typeface="Calibri" panose="020F0502020204030204" pitchFamily="34" charset="0"/>
                <a:ea typeface="ＭＳ Ｐゴシック" charset="0"/>
                <a:cs typeface="Calibri" panose="020F0502020204030204" pitchFamily="34" charset="0"/>
              </a:defRPr>
            </a:lvl1pPr>
          </a:lstStyle>
          <a:p>
            <a:pPr>
              <a:defRPr/>
            </a:pPr>
            <a:r>
              <a:rPr lang="en-US"/>
              <a:t>SBN Oversight Board</a:t>
            </a:r>
            <a:endParaRPr lang="en-US" b="1" dirty="0"/>
          </a:p>
        </p:txBody>
      </p:sp>
      <p:sp>
        <p:nvSpPr>
          <p:cNvPr id="12" name="Slide Number Placeholder 5"/>
          <p:cNvSpPr>
            <a:spLocks noGrp="1"/>
          </p:cNvSpPr>
          <p:nvPr>
            <p:ph type="sldNum" sz="quarter" idx="4"/>
          </p:nvPr>
        </p:nvSpPr>
        <p:spPr>
          <a:xfrm>
            <a:off x="222250" y="6485235"/>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Calibri" panose="020F0502020204030204" pitchFamily="34" charset="0"/>
                <a:cs typeface="Calibri" panose="020F0502020204030204" pitchFamily="34" charset="0"/>
              </a:defRPr>
            </a:lvl1pPr>
          </a:lstStyle>
          <a:p>
            <a:pPr>
              <a:defRPr/>
            </a:pPr>
            <a:fld id="{148C009B-CB69-E04A-B9B3-34B26D69E9CF}" type="slidenum">
              <a:rPr lang="en-US" smtClean="0"/>
              <a:pPr>
                <a:defRPr/>
              </a:pPr>
              <a:t>‹#›</a:t>
            </a:fld>
            <a:endParaRPr lang="en-US" dirty="0"/>
          </a:p>
        </p:txBody>
      </p:sp>
      <p:sp>
        <p:nvSpPr>
          <p:cNvPr id="4" name="Title 3">
            <a:extLst>
              <a:ext uri="{FF2B5EF4-FFF2-40B4-BE49-F238E27FC236}">
                <a16:creationId xmlns:a16="http://schemas.microsoft.com/office/drawing/2014/main" id="{B4D7BEFE-4E12-4C7B-9CFD-1B5B7EE463A3}"/>
              </a:ext>
            </a:extLst>
          </p:cNvPr>
          <p:cNvSpPr>
            <a:spLocks noGrp="1"/>
          </p:cNvSpPr>
          <p:nvPr>
            <p:ph type="title" hasCustomPrompt="1"/>
          </p:nvPr>
        </p:nvSpPr>
        <p:spPr>
          <a:xfrm>
            <a:off x="222250" y="365126"/>
            <a:ext cx="8293100" cy="434974"/>
          </a:xfrm>
          <a:prstGeom prst="rect">
            <a:avLst/>
          </a:prstGeom>
        </p:spPr>
        <p:txBody>
          <a:bodyPr/>
          <a:lstStyle>
            <a:lvl1pPr>
              <a:defRPr sz="2400">
                <a:latin typeface="+mj-lt"/>
              </a:defRPr>
            </a:lvl1pPr>
          </a:lstStyle>
          <a:p>
            <a:r>
              <a:rPr lang="en-US" dirty="0"/>
              <a:t>Click to edit Title </a:t>
            </a:r>
          </a:p>
        </p:txBody>
      </p:sp>
    </p:spTree>
    <p:extLst>
      <p:ext uri="{BB962C8B-B14F-4D97-AF65-F5344CB8AC3E}">
        <p14:creationId xmlns:p14="http://schemas.microsoft.com/office/powerpoint/2010/main" val="3071277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1456" y="790575"/>
            <a:ext cx="8672513" cy="5059363"/>
          </a:xfrm>
          <a:prstGeom prst="rect">
            <a:avLst/>
          </a:prstGeom>
        </p:spPr>
        <p:txBody>
          <a:bodyPr lIns="0" tIns="0" rIns="0" bIns="0"/>
          <a:lstStyle>
            <a:lvl1pPr marL="228600" indent="-228600">
              <a:defRPr sz="2200">
                <a:solidFill>
                  <a:srgbClr val="505050"/>
                </a:solidFill>
              </a:defRPr>
            </a:lvl1pPr>
            <a:lvl2pPr marL="457200" indent="-228600">
              <a:defRPr sz="2000">
                <a:solidFill>
                  <a:srgbClr val="505050"/>
                </a:solidFill>
              </a:defRPr>
            </a:lvl2pPr>
            <a:lvl3pPr marL="685800" indent="-228600">
              <a:defRPr sz="1800">
                <a:solidFill>
                  <a:srgbClr val="505050"/>
                </a:solidFill>
              </a:defRPr>
            </a:lvl3pPr>
            <a:lvl4pPr marL="914400" indent="-228600">
              <a:defRPr sz="1600">
                <a:solidFill>
                  <a:srgbClr val="505050"/>
                </a:solidFill>
              </a:defRPr>
            </a:lvl4pPr>
            <a:lvl5pPr marL="1143000" indent="-228600">
              <a:buFont typeface="Arial"/>
              <a:buChar char="•"/>
              <a:defRPr sz="1600">
                <a:solidFill>
                  <a:srgbClr val="5050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p:cNvSpPr>
            <a:spLocks noGrp="1"/>
          </p:cNvSpPr>
          <p:nvPr>
            <p:ph type="title"/>
          </p:nvPr>
        </p:nvSpPr>
        <p:spPr>
          <a:xfrm>
            <a:off x="221456" y="128021"/>
            <a:ext cx="8686800" cy="427877"/>
          </a:xfrm>
          <a:prstGeom prst="rect">
            <a:avLst/>
          </a:prstGeom>
        </p:spPr>
        <p:txBody>
          <a:bodyPr lIns="0" tIns="0" rIns="0" bIns="0" anchor="b" anchorCtr="0"/>
          <a:lstStyle>
            <a:lvl1pPr>
              <a:defRPr sz="2800">
                <a:solidFill>
                  <a:srgbClr val="004C97"/>
                </a:solidFill>
              </a:defRPr>
            </a:lvl1pPr>
          </a:lstStyle>
          <a:p>
            <a:r>
              <a:rPr lang="en-US" dirty="0"/>
              <a:t>Click to edit Master title style</a:t>
            </a:r>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3/8/19</a:t>
            </a:r>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SBN Oversight Board</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9365" y="816881"/>
            <a:ext cx="4206240" cy="3633788"/>
          </a:xfrm>
          <a:prstGeom prst="rect">
            <a:avLst/>
          </a:prstGeom>
        </p:spPr>
        <p:txBody>
          <a:bodyPr lIns="0" tIns="0" rIns="0" bIns="0"/>
          <a:lstStyle>
            <a:lvl1pPr marL="228600" indent="-228600">
              <a:defRPr sz="2200">
                <a:solidFill>
                  <a:srgbClr val="505050"/>
                </a:solidFill>
              </a:defRPr>
            </a:lvl1pPr>
            <a:lvl2pPr marL="457200" indent="-228600">
              <a:defRPr sz="2000">
                <a:solidFill>
                  <a:srgbClr val="505050"/>
                </a:solidFill>
              </a:defRPr>
            </a:lvl2pPr>
            <a:lvl3pPr marL="685800" indent="-228600">
              <a:defRPr sz="1800">
                <a:solidFill>
                  <a:srgbClr val="505050"/>
                </a:solidFill>
              </a:defRPr>
            </a:lvl3pPr>
            <a:lvl4pPr marL="914400" indent="-228600">
              <a:defRPr sz="1600">
                <a:solidFill>
                  <a:srgbClr val="505050"/>
                </a:solidFill>
              </a:defRPr>
            </a:lvl4pPr>
            <a:lvl5pPr marL="1143000" indent="-228600">
              <a:buFont typeface="Arial"/>
              <a:buChar char="•"/>
              <a:defRPr sz="1600">
                <a:solidFill>
                  <a:srgbClr val="50505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5"/>
          </p:nvPr>
        </p:nvSpPr>
        <p:spPr>
          <a:xfrm>
            <a:off x="4661661" y="816881"/>
            <a:ext cx="4215383" cy="3633788"/>
          </a:xfrm>
          <a:prstGeom prst="rect">
            <a:avLst/>
          </a:prstGeom>
        </p:spPr>
        <p:txBody>
          <a:bodyPr lIns="0" tIns="0" rIns="0" bIns="0"/>
          <a:lstStyle>
            <a:lvl1pPr marL="228600" indent="-228600">
              <a:defRPr sz="2200">
                <a:solidFill>
                  <a:srgbClr val="505050"/>
                </a:solidFill>
              </a:defRPr>
            </a:lvl1pPr>
            <a:lvl2pPr marL="457200" indent="-228600">
              <a:defRPr sz="2000">
                <a:solidFill>
                  <a:srgbClr val="505050"/>
                </a:solidFill>
              </a:defRPr>
            </a:lvl2pPr>
            <a:lvl3pPr marL="685800" indent="-228600">
              <a:defRPr sz="1800">
                <a:solidFill>
                  <a:srgbClr val="505050"/>
                </a:solidFill>
              </a:defRPr>
            </a:lvl3pPr>
            <a:lvl4pPr marL="914400" indent="-228600">
              <a:defRPr sz="1600">
                <a:solidFill>
                  <a:srgbClr val="505050"/>
                </a:solidFill>
              </a:defRPr>
            </a:lvl4pPr>
            <a:lvl5pPr marL="1143000" indent="-228600">
              <a:buFont typeface="Arial"/>
              <a:buChar char="•"/>
              <a:defRPr sz="1600">
                <a:solidFill>
                  <a:srgbClr val="50505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0" i="1">
                <a:solidFill>
                  <a:srgbClr val="004C97"/>
                </a:solidFill>
                <a:latin typeface="Comic Sans MS" panose="030F0702030302020204" pitchFamily="66"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0" i="1">
                <a:solidFill>
                  <a:srgbClr val="004C97"/>
                </a:solidFill>
                <a:latin typeface="Comic Sans MS" panose="030F0702030302020204" pitchFamily="66"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3/8/19</a:t>
            </a:r>
            <a:endParaRPr lang="en-US" dirty="0"/>
          </a:p>
        </p:txBody>
      </p:sp>
      <p:sp>
        <p:nvSpPr>
          <p:cNvPr id="12" name="Footer Placeholder 4"/>
          <p:cNvSpPr>
            <a:spLocks noGrp="1"/>
          </p:cNvSpPr>
          <p:nvPr>
            <p:ph type="ftr" sz="quarter" idx="3"/>
          </p:nvPr>
        </p:nvSpPr>
        <p:spPr>
          <a:xfrm>
            <a:off x="1530602" y="6504213"/>
            <a:ext cx="5489323"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SBN Oversight Board</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11889" y="118594"/>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413958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r>
              <a:rPr lang="en-US"/>
              <a:t>3/8/19</a:t>
            </a:r>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a:t>SBN Oversight Board</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3/8/19</a:t>
            </a:r>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SBN Oversight Board</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r>
              <a:rPr lang="en-US"/>
              <a:t>3/8/19</a:t>
            </a:r>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en-US"/>
              <a:t>SBN Oversight Board</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a:t>Drag picture to placeholder or click icon to add</a:t>
            </a:r>
          </a:p>
        </p:txBody>
      </p:sp>
    </p:spTree>
    <p:extLst>
      <p:ext uri="{BB962C8B-B14F-4D97-AF65-F5344CB8AC3E}">
        <p14:creationId xmlns:p14="http://schemas.microsoft.com/office/powerpoint/2010/main" val="288222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3/8/19</a:t>
            </a:r>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a:t>SBN Oversight Board</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Tree>
    <p:extLst>
      <p:ext uri="{BB962C8B-B14F-4D97-AF65-F5344CB8AC3E}">
        <p14:creationId xmlns:p14="http://schemas.microsoft.com/office/powerpoint/2010/main" val="830161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r>
              <a:rPr lang="en-US"/>
              <a:t>3/8/19</a:t>
            </a:r>
          </a:p>
        </p:txBody>
      </p:sp>
      <p:sp>
        <p:nvSpPr>
          <p:cNvPr id="5" name="Footer Placeholder 4"/>
          <p:cNvSpPr>
            <a:spLocks noGrp="1"/>
          </p:cNvSpPr>
          <p:nvPr>
            <p:ph type="ftr" sz="quarter" idx="11"/>
          </p:nvPr>
        </p:nvSpPr>
        <p:spPr/>
        <p:txBody>
          <a:bodyPr/>
          <a:lstStyle/>
          <a:p>
            <a:r>
              <a:rPr lang="en-US"/>
              <a:t>SBN Oversight Board</a:t>
            </a:r>
          </a:p>
        </p:txBody>
      </p:sp>
      <p:sp>
        <p:nvSpPr>
          <p:cNvPr id="6" name="Slide Number Placeholder 5"/>
          <p:cNvSpPr>
            <a:spLocks noGrp="1"/>
          </p:cNvSpPr>
          <p:nvPr>
            <p:ph type="sldNum" sz="quarter" idx="12"/>
          </p:nvPr>
        </p:nvSpPr>
        <p:spPr/>
        <p:txBody>
          <a:bodyPr/>
          <a:lstStyle/>
          <a:p>
            <a:fld id="{53F66A65-E8AF-3E4E-85AB-E90070EA698F}" type="slidenum">
              <a:rPr lang="en-US" smtClean="0"/>
              <a:t>‹#›</a:t>
            </a:fld>
            <a:endParaRPr lang="en-US"/>
          </a:p>
        </p:txBody>
      </p:sp>
    </p:spTree>
    <p:extLst>
      <p:ext uri="{BB962C8B-B14F-4D97-AF65-F5344CB8AC3E}">
        <p14:creationId xmlns:p14="http://schemas.microsoft.com/office/powerpoint/2010/main" val="869305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4773" y="365127"/>
            <a:ext cx="8710221" cy="462188"/>
          </a:xfrm>
          <a:prstGeom prst="rect">
            <a:avLst/>
          </a:prstGeom>
        </p:spPr>
        <p:txBody>
          <a:bodyPr/>
          <a:lstStyle>
            <a:lvl1pPr>
              <a:defRPr sz="2800" b="1">
                <a:solidFill>
                  <a:srgbClr val="004C97"/>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224773" y="1050561"/>
            <a:ext cx="8710220" cy="5036729"/>
          </a:xfrm>
          <a:prstGeom prst="rect">
            <a:avLst/>
          </a:prstGeom>
        </p:spPr>
        <p:txBody>
          <a:bodyPr/>
          <a:lstStyle>
            <a:lvl1pPr>
              <a:defRPr sz="2200"/>
            </a:lvl1pPr>
            <a:lvl2pPr marL="461963" indent="-234950">
              <a:defRPr sz="2000"/>
            </a:lvl2pPr>
            <a:lvl3pPr marL="687388" indent="-225425">
              <a:defRPr sz="1800"/>
            </a:lvl3pPr>
            <a:lvl4pPr marL="914400" indent="-227013">
              <a:defRPr sz="1600"/>
            </a:lvl4pPr>
            <a:lvl5pPr marL="1141413" indent="-227013">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a:t>3/8/19</a:t>
            </a:r>
          </a:p>
        </p:txBody>
      </p:sp>
      <p:sp>
        <p:nvSpPr>
          <p:cNvPr id="5" name="Footer Placeholder 4"/>
          <p:cNvSpPr>
            <a:spLocks noGrp="1"/>
          </p:cNvSpPr>
          <p:nvPr>
            <p:ph type="ftr" sz="quarter" idx="11"/>
          </p:nvPr>
        </p:nvSpPr>
        <p:spPr/>
        <p:txBody>
          <a:bodyPr/>
          <a:lstStyle/>
          <a:p>
            <a:r>
              <a:rPr lang="en-US"/>
              <a:t>SBN Oversight Board</a:t>
            </a:r>
          </a:p>
        </p:txBody>
      </p:sp>
      <p:sp>
        <p:nvSpPr>
          <p:cNvPr id="6" name="Slide Number Placeholder 5"/>
          <p:cNvSpPr>
            <a:spLocks noGrp="1"/>
          </p:cNvSpPr>
          <p:nvPr>
            <p:ph type="sldNum" sz="quarter" idx="12"/>
          </p:nvPr>
        </p:nvSpPr>
        <p:spPr/>
        <p:txBody>
          <a:bodyPr/>
          <a:lstStyle/>
          <a:p>
            <a:fld id="{CDEBAE0E-F504-41F6-B389-7D9DBE26C7BF}" type="slidenum">
              <a:rPr lang="en-US" smtClean="0"/>
              <a:t>‹#›</a:t>
            </a:fld>
            <a:endParaRPr lang="en-US"/>
          </a:p>
        </p:txBody>
      </p:sp>
    </p:spTree>
    <p:extLst>
      <p:ext uri="{BB962C8B-B14F-4D97-AF65-F5344CB8AC3E}">
        <p14:creationId xmlns:p14="http://schemas.microsoft.com/office/powerpoint/2010/main" val="1040010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3/8/19</a:t>
            </a:r>
            <a:endParaRPr lang="en-US" dirty="0"/>
          </a:p>
        </p:txBody>
      </p:sp>
      <p:sp>
        <p:nvSpPr>
          <p:cNvPr id="15" name="Footer Placeholder 4"/>
          <p:cNvSpPr>
            <a:spLocks noGrp="1"/>
          </p:cNvSpPr>
          <p:nvPr>
            <p:ph type="ftr" sz="quarter" idx="3"/>
          </p:nvPr>
        </p:nvSpPr>
        <p:spPr>
          <a:xfrm>
            <a:off x="1530603" y="6504213"/>
            <a:ext cx="515786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SBN Oversight Board</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cxnSp>
        <p:nvCxnSpPr>
          <p:cNvPr id="10" name="Straight Connector 9"/>
          <p:cNvCxnSpPr/>
          <p:nvPr userDrawn="1"/>
        </p:nvCxnSpPr>
        <p:spPr>
          <a:xfrm>
            <a:off x="222250" y="6381538"/>
            <a:ext cx="7880661"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userDrawn="1"/>
        </p:nvPicPr>
        <p:blipFill>
          <a:blip r:embed="rId12"/>
          <a:stretch>
            <a:fillRect/>
          </a:stretch>
        </p:blipFill>
        <p:spPr>
          <a:xfrm>
            <a:off x="7120243" y="6202888"/>
            <a:ext cx="1965336" cy="655112"/>
          </a:xfrm>
          <a:prstGeom prst="rect">
            <a:avLst/>
          </a:prstGeom>
        </p:spPr>
      </p:pic>
    </p:spTree>
  </p:cSld>
  <p:clrMap bg1="lt1" tx1="dk1" bg2="lt2" tx2="dk2" accent1="accent1" accent2="accent2" accent3="accent3" accent4="accent4" accent5="accent5" accent6="accent6" hlink="hlink" folHlink="folHlink"/>
  <p:sldLayoutIdLst>
    <p:sldLayoutId id="2147484119" r:id="rId1"/>
    <p:sldLayoutId id="2147484104" r:id="rId2"/>
    <p:sldLayoutId id="2147484105" r:id="rId3"/>
    <p:sldLayoutId id="2147484120" r:id="rId4"/>
    <p:sldLayoutId id="2147484103" r:id="rId5"/>
    <p:sldLayoutId id="2147484122" r:id="rId6"/>
    <p:sldLayoutId id="2147484116" r:id="rId7"/>
    <p:sldLayoutId id="2147484124" r:id="rId8"/>
    <p:sldLayoutId id="2147484127" r:id="rId9"/>
    <p:sldLayoutId id="2147484128" r:id="rId10"/>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tiff"/><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eb.fnal.gov/organization/OPSS/Projects/SBN/SitePages/Director's%20Progress%20Review%20of%20SBN,%20December%2017-19,%202018.aspx"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5.jp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1924" y="5045612"/>
            <a:ext cx="8499231" cy="1390219"/>
          </a:xfrm>
        </p:spPr>
        <p:txBody>
          <a:bodyPr/>
          <a:lstStyle/>
          <a:p>
            <a:r>
              <a:rPr lang="en-US" dirty="0"/>
              <a:t>Peter Wilson – SBN Program Coordinator</a:t>
            </a:r>
          </a:p>
          <a:p>
            <a:r>
              <a:rPr lang="en-US" dirty="0"/>
              <a:t>SBN Oversight Board</a:t>
            </a:r>
          </a:p>
          <a:p>
            <a:r>
              <a:rPr lang="en-US" dirty="0"/>
              <a:t>8 March 2019</a:t>
            </a:r>
          </a:p>
          <a:p>
            <a:endParaRPr lang="en-US" dirty="0"/>
          </a:p>
        </p:txBody>
      </p:sp>
      <p:sp>
        <p:nvSpPr>
          <p:cNvPr id="3" name="Text Placeholder 2"/>
          <p:cNvSpPr>
            <a:spLocks noGrp="1"/>
          </p:cNvSpPr>
          <p:nvPr>
            <p:ph type="body" sz="quarter" idx="11"/>
          </p:nvPr>
        </p:nvSpPr>
        <p:spPr/>
        <p:txBody>
          <a:bodyPr>
            <a:noAutofit/>
          </a:bodyPr>
          <a:lstStyle/>
          <a:p>
            <a:r>
              <a:rPr lang="en-US" dirty="0"/>
              <a:t>SBN Program Status</a:t>
            </a:r>
          </a:p>
        </p:txBody>
      </p:sp>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2E73A-03EF-4B63-B7BE-4CCC1979CD01}"/>
              </a:ext>
            </a:extLst>
          </p:cNvPr>
          <p:cNvSpPr>
            <a:spLocks noGrp="1"/>
          </p:cNvSpPr>
          <p:nvPr>
            <p:ph type="title"/>
          </p:nvPr>
        </p:nvSpPr>
        <p:spPr/>
        <p:txBody>
          <a:bodyPr/>
          <a:lstStyle/>
          <a:p>
            <a:r>
              <a:rPr lang="en-US" dirty="0"/>
              <a:t>ICARUS Milestones to I-1 Ready to Fill</a:t>
            </a:r>
          </a:p>
        </p:txBody>
      </p:sp>
      <p:graphicFrame>
        <p:nvGraphicFramePr>
          <p:cNvPr id="7" name="Content Placeholder 6">
            <a:extLst>
              <a:ext uri="{FF2B5EF4-FFF2-40B4-BE49-F238E27FC236}">
                <a16:creationId xmlns:a16="http://schemas.microsoft.com/office/drawing/2014/main" id="{1DFF4996-B499-4DD9-97BA-B06BE6629D73}"/>
              </a:ext>
            </a:extLst>
          </p:cNvPr>
          <p:cNvGraphicFramePr>
            <a:graphicFrameLocks noGrp="1"/>
          </p:cNvGraphicFramePr>
          <p:nvPr>
            <p:ph idx="1"/>
            <p:extLst/>
          </p:nvPr>
        </p:nvGraphicFramePr>
        <p:xfrm>
          <a:off x="431882" y="944656"/>
          <a:ext cx="7888032" cy="4968240"/>
        </p:xfrm>
        <a:graphic>
          <a:graphicData uri="http://schemas.openxmlformats.org/drawingml/2006/table">
            <a:tbl>
              <a:tblPr firstRow="1" bandRow="1">
                <a:tableStyleId>{5C22544A-7EE6-4342-B048-85BDC9FD1C3A}</a:tableStyleId>
              </a:tblPr>
              <a:tblGrid>
                <a:gridCol w="3135059">
                  <a:extLst>
                    <a:ext uri="{9D8B030D-6E8A-4147-A177-3AD203B41FA5}">
                      <a16:colId xmlns:a16="http://schemas.microsoft.com/office/drawing/2014/main" val="1801467799"/>
                    </a:ext>
                  </a:extLst>
                </a:gridCol>
                <a:gridCol w="1041154">
                  <a:extLst>
                    <a:ext uri="{9D8B030D-6E8A-4147-A177-3AD203B41FA5}">
                      <a16:colId xmlns:a16="http://schemas.microsoft.com/office/drawing/2014/main" val="1170065602"/>
                    </a:ext>
                  </a:extLst>
                </a:gridCol>
                <a:gridCol w="1143000">
                  <a:extLst>
                    <a:ext uri="{9D8B030D-6E8A-4147-A177-3AD203B41FA5}">
                      <a16:colId xmlns:a16="http://schemas.microsoft.com/office/drawing/2014/main" val="3743694273"/>
                    </a:ext>
                  </a:extLst>
                </a:gridCol>
                <a:gridCol w="1106905">
                  <a:extLst>
                    <a:ext uri="{9D8B030D-6E8A-4147-A177-3AD203B41FA5}">
                      <a16:colId xmlns:a16="http://schemas.microsoft.com/office/drawing/2014/main" val="3208227888"/>
                    </a:ext>
                  </a:extLst>
                </a:gridCol>
                <a:gridCol w="463095">
                  <a:extLst>
                    <a:ext uri="{9D8B030D-6E8A-4147-A177-3AD203B41FA5}">
                      <a16:colId xmlns:a16="http://schemas.microsoft.com/office/drawing/2014/main" val="3574627960"/>
                    </a:ext>
                  </a:extLst>
                </a:gridCol>
                <a:gridCol w="998819">
                  <a:extLst>
                    <a:ext uri="{9D8B030D-6E8A-4147-A177-3AD203B41FA5}">
                      <a16:colId xmlns:a16="http://schemas.microsoft.com/office/drawing/2014/main" val="1027717373"/>
                    </a:ext>
                  </a:extLst>
                </a:gridCol>
              </a:tblGrid>
              <a:tr h="370840">
                <a:tc>
                  <a:txBody>
                    <a:bodyPr/>
                    <a:lstStyle/>
                    <a:p>
                      <a:pPr algn="ctr"/>
                      <a:r>
                        <a:rPr lang="en-US" sz="1400" dirty="0"/>
                        <a:t>Intermediate Milestone</a:t>
                      </a:r>
                    </a:p>
                  </a:txBody>
                  <a:tcPr anchor="ctr"/>
                </a:tc>
                <a:tc>
                  <a:txBody>
                    <a:bodyPr/>
                    <a:lstStyle/>
                    <a:p>
                      <a:pPr algn="ctr"/>
                      <a:r>
                        <a:rPr lang="en-US" sz="1400" dirty="0"/>
                        <a:t>Owner</a:t>
                      </a:r>
                    </a:p>
                  </a:txBody>
                  <a:tcPr anchor="ctr"/>
                </a:tc>
                <a:tc>
                  <a:txBody>
                    <a:bodyPr/>
                    <a:lstStyle/>
                    <a:p>
                      <a:pPr algn="ctr"/>
                      <a:r>
                        <a:rPr lang="en-US" sz="1400" dirty="0"/>
                        <a:t>Baseline Date</a:t>
                      </a:r>
                    </a:p>
                  </a:txBody>
                  <a:tcPr anchor="ctr"/>
                </a:tc>
                <a:tc>
                  <a:txBody>
                    <a:bodyPr/>
                    <a:lstStyle/>
                    <a:p>
                      <a:pPr algn="ctr"/>
                      <a:r>
                        <a:rPr lang="en-US" sz="1400" dirty="0"/>
                        <a:t>Forecast Date</a:t>
                      </a:r>
                    </a:p>
                  </a:txBody>
                  <a:tcPr anchor="ctr"/>
                </a:tc>
                <a:tc>
                  <a:txBody>
                    <a:bodyPr/>
                    <a:lstStyle/>
                    <a:p>
                      <a:pPr algn="ctr"/>
                      <a:endParaRPr lang="en-US" sz="1400" dirty="0"/>
                    </a:p>
                  </a:txBody>
                  <a:tcPr anchor="ctr"/>
                </a:tc>
                <a:tc>
                  <a:txBody>
                    <a:bodyPr/>
                    <a:lstStyle/>
                    <a:p>
                      <a:pPr algn="ctr"/>
                      <a:r>
                        <a:rPr lang="en-US" sz="1400" dirty="0"/>
                        <a:t>Actual Date</a:t>
                      </a:r>
                    </a:p>
                  </a:txBody>
                  <a:tcPr anchor="ctr"/>
                </a:tc>
                <a:extLst>
                  <a:ext uri="{0D108BD9-81ED-4DB2-BD59-A6C34878D82A}">
                    <a16:rowId xmlns:a16="http://schemas.microsoft.com/office/drawing/2014/main" val="3904691203"/>
                  </a:ext>
                </a:extLst>
              </a:tr>
              <a:tr h="370840">
                <a:tc>
                  <a:txBody>
                    <a:bodyPr/>
                    <a:lstStyle/>
                    <a:p>
                      <a:pPr algn="l"/>
                      <a:r>
                        <a:rPr lang="en-US" sz="1200" dirty="0"/>
                        <a:t>Vessels rigged into building</a:t>
                      </a:r>
                    </a:p>
                  </a:txBody>
                  <a:tcPr anchor="ctr"/>
                </a:tc>
                <a:tc>
                  <a:txBody>
                    <a:bodyPr/>
                    <a:lstStyle/>
                    <a:p>
                      <a:r>
                        <a:rPr lang="en-US" sz="1200" dirty="0"/>
                        <a:t>P. Wilson</a:t>
                      </a:r>
                    </a:p>
                  </a:txBody>
                  <a:tcPr anchor="ctr"/>
                </a:tc>
                <a:tc>
                  <a:txBody>
                    <a:bodyPr/>
                    <a:lstStyle/>
                    <a:p>
                      <a:pPr algn="ctr"/>
                      <a:r>
                        <a:rPr lang="en-US" sz="1200" dirty="0"/>
                        <a:t>16-Aug-2018</a:t>
                      </a:r>
                    </a:p>
                  </a:txBody>
                  <a:tcPr anchor="ctr"/>
                </a:tc>
                <a:tc>
                  <a:txBody>
                    <a:bodyPr/>
                    <a:lstStyle/>
                    <a:p>
                      <a:pPr algn="ctr"/>
                      <a:endParaRPr lang="en-US" sz="1200" dirty="0"/>
                    </a:p>
                  </a:txBody>
                  <a:tcPr anchor="ctr"/>
                </a:tc>
                <a:tc>
                  <a:txBody>
                    <a:bodyPr/>
                    <a:lstStyle/>
                    <a:p>
                      <a:pPr algn="ctr"/>
                      <a:r>
                        <a:rPr lang="en-US" sz="1800" b="1" dirty="0">
                          <a:solidFill>
                            <a:schemeClr val="accent6">
                              <a:lumMod val="75000"/>
                            </a:schemeClr>
                          </a:solidFill>
                          <a:sym typeface="Wingdings" panose="05000000000000000000" pitchFamily="2" charset="2"/>
                        </a:rPr>
                        <a:t></a:t>
                      </a:r>
                      <a:endParaRPr lang="en-US" sz="1800" b="1" dirty="0">
                        <a:solidFill>
                          <a:schemeClr val="accent6">
                            <a:lumMod val="75000"/>
                          </a:schemeClr>
                        </a:solidFill>
                      </a:endParaRPr>
                    </a:p>
                  </a:txBody>
                  <a:tcPr anchor="ctr"/>
                </a:tc>
                <a:tc>
                  <a:txBody>
                    <a:bodyPr/>
                    <a:lstStyle/>
                    <a:p>
                      <a:pPr algn="ctr"/>
                      <a:r>
                        <a:rPr lang="en-US" sz="1200" b="0" dirty="0">
                          <a:solidFill>
                            <a:schemeClr val="tx1"/>
                          </a:solidFill>
                        </a:rPr>
                        <a:t>16-Aug-2018</a:t>
                      </a:r>
                    </a:p>
                  </a:txBody>
                  <a:tcPr anchor="ctr"/>
                </a:tc>
                <a:extLst>
                  <a:ext uri="{0D108BD9-81ED-4DB2-BD59-A6C34878D82A}">
                    <a16:rowId xmlns:a16="http://schemas.microsoft.com/office/drawing/2014/main" val="2574950644"/>
                  </a:ext>
                </a:extLst>
              </a:tr>
              <a:tr h="370840">
                <a:tc>
                  <a:txBody>
                    <a:bodyPr/>
                    <a:lstStyle/>
                    <a:p>
                      <a:pPr algn="l"/>
                      <a:r>
                        <a:rPr lang="en-US" sz="1200" dirty="0"/>
                        <a:t>Manholes welded and vacuum test successful</a:t>
                      </a:r>
                    </a:p>
                  </a:txBody>
                  <a:tcPr anchor="ctr"/>
                </a:tc>
                <a:tc>
                  <a:txBody>
                    <a:bodyPr/>
                    <a:lstStyle/>
                    <a:p>
                      <a:r>
                        <a:rPr lang="en-US" sz="1200" dirty="0"/>
                        <a:t>C. Montanari</a:t>
                      </a:r>
                    </a:p>
                  </a:txBody>
                  <a:tcPr anchor="ctr"/>
                </a:tc>
                <a:tc>
                  <a:txBody>
                    <a:bodyPr/>
                    <a:lstStyle/>
                    <a:p>
                      <a:pPr algn="ctr"/>
                      <a:r>
                        <a:rPr lang="en-US" sz="1200" dirty="0"/>
                        <a:t>10-Oct-2018</a:t>
                      </a:r>
                    </a:p>
                  </a:txBody>
                  <a:tcPr anchor="ctr"/>
                </a:tc>
                <a:tc>
                  <a:txBody>
                    <a:bodyPr/>
                    <a:lstStyle/>
                    <a:p>
                      <a:pPr algn="ctr"/>
                      <a:endParaRPr lang="en-US" sz="12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accent6">
                              <a:lumMod val="75000"/>
                            </a:schemeClr>
                          </a:solidFill>
                          <a:sym typeface="Wingdings" panose="05000000000000000000" pitchFamily="2" charset="2"/>
                        </a:rPr>
                        <a:t></a:t>
                      </a:r>
                      <a:endParaRPr lang="en-US" sz="1800" b="1" dirty="0">
                        <a:solidFill>
                          <a:schemeClr val="accent6">
                            <a:lumMod val="75000"/>
                          </a:schemeClr>
                        </a:solidFill>
                      </a:endParaRPr>
                    </a:p>
                  </a:txBody>
                  <a:tcPr anchor="ctr"/>
                </a:tc>
                <a:tc>
                  <a:txBody>
                    <a:bodyPr/>
                    <a:lstStyle/>
                    <a:p>
                      <a:pPr algn="ctr"/>
                      <a:r>
                        <a:rPr lang="en-US" sz="1200" b="0" dirty="0">
                          <a:solidFill>
                            <a:schemeClr val="tx1"/>
                          </a:solidFill>
                        </a:rPr>
                        <a:t>11-Oct-2018</a:t>
                      </a:r>
                    </a:p>
                  </a:txBody>
                  <a:tcPr anchor="ctr"/>
                </a:tc>
                <a:extLst>
                  <a:ext uri="{0D108BD9-81ED-4DB2-BD59-A6C34878D82A}">
                    <a16:rowId xmlns:a16="http://schemas.microsoft.com/office/drawing/2014/main" val="3472422613"/>
                  </a:ext>
                </a:extLst>
              </a:tr>
              <a:tr h="370840">
                <a:tc>
                  <a:txBody>
                    <a:bodyPr/>
                    <a:lstStyle/>
                    <a:p>
                      <a:pPr algn="l"/>
                      <a:r>
                        <a:rPr lang="en-US" sz="1200" dirty="0"/>
                        <a:t>Warm Vessel roof complete</a:t>
                      </a:r>
                    </a:p>
                  </a:txBody>
                  <a:tcPr anchor="ctr"/>
                </a:tc>
                <a:tc>
                  <a:txBody>
                    <a:bodyPr/>
                    <a:lstStyle/>
                    <a:p>
                      <a:r>
                        <a:rPr lang="en-US" sz="1200" dirty="0"/>
                        <a:t>C. James</a:t>
                      </a:r>
                    </a:p>
                  </a:txBody>
                  <a:tcPr anchor="ctr"/>
                </a:tc>
                <a:tc>
                  <a:txBody>
                    <a:bodyPr/>
                    <a:lstStyle/>
                    <a:p>
                      <a:pPr algn="ctr"/>
                      <a:r>
                        <a:rPr lang="en-US" sz="1200" dirty="0"/>
                        <a:t>15-Nov-2018</a:t>
                      </a:r>
                    </a:p>
                  </a:txBody>
                  <a:tcPr anchor="ctr"/>
                </a:tc>
                <a:tc>
                  <a:txBody>
                    <a:bodyPr/>
                    <a:lstStyle/>
                    <a:p>
                      <a:pPr algn="ctr"/>
                      <a:endParaRPr lang="en-US" sz="12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accent6">
                              <a:lumMod val="75000"/>
                            </a:schemeClr>
                          </a:solidFill>
                          <a:sym typeface="Wingdings" panose="05000000000000000000" pitchFamily="2" charset="2"/>
                        </a:rPr>
                        <a:t></a:t>
                      </a:r>
                      <a:endParaRPr lang="en-US" sz="1800" b="1" dirty="0">
                        <a:solidFill>
                          <a:schemeClr val="accent6">
                            <a:lumMod val="75000"/>
                          </a:schemeClr>
                        </a:solidFill>
                      </a:endParaRPr>
                    </a:p>
                  </a:txBody>
                  <a:tcPr anchor="ctr"/>
                </a:tc>
                <a:tc>
                  <a:txBody>
                    <a:bodyPr/>
                    <a:lstStyle/>
                    <a:p>
                      <a:pPr algn="ctr"/>
                      <a:r>
                        <a:rPr lang="en-US" sz="1200" b="0" dirty="0">
                          <a:solidFill>
                            <a:schemeClr val="tx1"/>
                          </a:solidFill>
                        </a:rPr>
                        <a:t>31-Oct-2018</a:t>
                      </a:r>
                    </a:p>
                  </a:txBody>
                  <a:tcPr anchor="ctr"/>
                </a:tc>
                <a:extLst>
                  <a:ext uri="{0D108BD9-81ED-4DB2-BD59-A6C34878D82A}">
                    <a16:rowId xmlns:a16="http://schemas.microsoft.com/office/drawing/2014/main" val="3103469013"/>
                  </a:ext>
                </a:extLst>
              </a:tr>
              <a:tr h="370840">
                <a:tc>
                  <a:txBody>
                    <a:bodyPr/>
                    <a:lstStyle/>
                    <a:p>
                      <a:pPr algn="l"/>
                      <a:r>
                        <a:rPr lang="en-US" sz="1200" dirty="0" err="1"/>
                        <a:t>Cryo</a:t>
                      </a:r>
                      <a:r>
                        <a:rPr lang="en-US" sz="1200" dirty="0"/>
                        <a:t> Platform complete</a:t>
                      </a:r>
                    </a:p>
                  </a:txBody>
                  <a:tcPr anchor="ctr"/>
                </a:tc>
                <a:tc>
                  <a:txBody>
                    <a:bodyPr/>
                    <a:lstStyle/>
                    <a:p>
                      <a:r>
                        <a:rPr lang="en-US" sz="1200" dirty="0"/>
                        <a:t>C. James</a:t>
                      </a:r>
                    </a:p>
                  </a:txBody>
                  <a:tcPr anchor="ctr"/>
                </a:tc>
                <a:tc>
                  <a:txBody>
                    <a:bodyPr/>
                    <a:lstStyle/>
                    <a:p>
                      <a:pPr algn="ctr"/>
                      <a:r>
                        <a:rPr lang="en-US" sz="1200" dirty="0"/>
                        <a:t>15-Dec-2018</a:t>
                      </a:r>
                    </a:p>
                  </a:txBody>
                  <a:tcPr anchor="ctr"/>
                </a:tc>
                <a:tc>
                  <a:txBody>
                    <a:bodyPr/>
                    <a:lstStyle/>
                    <a:p>
                      <a:pPr algn="ctr"/>
                      <a:endParaRPr lang="en-US" sz="12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accent6">
                              <a:lumMod val="75000"/>
                            </a:schemeClr>
                          </a:solidFill>
                          <a:sym typeface="Wingdings" panose="05000000000000000000" pitchFamily="2" charset="2"/>
                        </a:rPr>
                        <a:t></a:t>
                      </a:r>
                      <a:endParaRPr lang="en-US" sz="1800" b="1" dirty="0">
                        <a:solidFill>
                          <a:schemeClr val="accent6">
                            <a:lumMod val="75000"/>
                          </a:schemeClr>
                        </a:solidFill>
                      </a:endParaRPr>
                    </a:p>
                  </a:txBody>
                  <a:tcPr anchor="ctr"/>
                </a:tc>
                <a:tc>
                  <a:txBody>
                    <a:bodyPr/>
                    <a:lstStyle/>
                    <a:p>
                      <a:pPr algn="ctr"/>
                      <a:r>
                        <a:rPr lang="en-US" sz="1200" b="0" dirty="0">
                          <a:solidFill>
                            <a:schemeClr val="tx1"/>
                          </a:solidFill>
                        </a:rPr>
                        <a:t>04-Oct-2018</a:t>
                      </a:r>
                    </a:p>
                  </a:txBody>
                  <a:tcPr anchor="ctr"/>
                </a:tc>
                <a:extLst>
                  <a:ext uri="{0D108BD9-81ED-4DB2-BD59-A6C34878D82A}">
                    <a16:rowId xmlns:a16="http://schemas.microsoft.com/office/drawing/2014/main" val="2132219972"/>
                  </a:ext>
                </a:extLst>
              </a:tr>
              <a:tr h="370840">
                <a:tc>
                  <a:txBody>
                    <a:bodyPr/>
                    <a:lstStyle/>
                    <a:p>
                      <a:pPr algn="l"/>
                      <a:r>
                        <a:rPr lang="en-US" sz="1200" dirty="0"/>
                        <a:t>Proximity cryogenics installation begins</a:t>
                      </a:r>
                    </a:p>
                  </a:txBody>
                  <a:tcPr anchor="ctr"/>
                </a:tc>
                <a:tc>
                  <a:txBody>
                    <a:bodyPr/>
                    <a:lstStyle/>
                    <a:p>
                      <a:r>
                        <a:rPr lang="en-US" sz="1200" dirty="0"/>
                        <a:t>B. Norris</a:t>
                      </a:r>
                    </a:p>
                  </a:txBody>
                  <a:tcPr anchor="ctr"/>
                </a:tc>
                <a:tc>
                  <a:txBody>
                    <a:bodyPr/>
                    <a:lstStyle/>
                    <a:p>
                      <a:pPr algn="ctr"/>
                      <a:r>
                        <a:rPr lang="en-US" sz="1200" dirty="0"/>
                        <a:t>15-Jan-2019</a:t>
                      </a:r>
                    </a:p>
                  </a:txBody>
                  <a:tcPr anchor="ctr"/>
                </a:tc>
                <a:tc>
                  <a:txBody>
                    <a:bodyPr/>
                    <a:lstStyle/>
                    <a:p>
                      <a:pPr algn="ctr"/>
                      <a:endParaRPr lang="en-US" sz="1200"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accent6">
                              <a:lumMod val="75000"/>
                            </a:schemeClr>
                          </a:solidFill>
                          <a:sym typeface="Wingdings" panose="05000000000000000000" pitchFamily="2" charset="2"/>
                        </a:rPr>
                        <a:t></a:t>
                      </a:r>
                      <a:endParaRPr lang="en-US" sz="1600" b="1" dirty="0">
                        <a:solidFill>
                          <a:schemeClr val="accent6">
                            <a:lumMod val="75000"/>
                          </a:schemeClr>
                        </a:solidFill>
                      </a:endParaRPr>
                    </a:p>
                  </a:txBody>
                  <a:tcPr anchor="ctr"/>
                </a:tc>
                <a:tc>
                  <a:txBody>
                    <a:bodyPr/>
                    <a:lstStyle/>
                    <a:p>
                      <a:pPr algn="ctr"/>
                      <a:r>
                        <a:rPr lang="en-US" sz="1200" b="0" dirty="0">
                          <a:solidFill>
                            <a:schemeClr val="tx1"/>
                          </a:solidFill>
                        </a:rPr>
                        <a:t>28-Jan-2019</a:t>
                      </a:r>
                    </a:p>
                  </a:txBody>
                  <a:tcPr anchor="ctr"/>
                </a:tc>
                <a:extLst>
                  <a:ext uri="{0D108BD9-81ED-4DB2-BD59-A6C34878D82A}">
                    <a16:rowId xmlns:a16="http://schemas.microsoft.com/office/drawing/2014/main" val="3688770095"/>
                  </a:ext>
                </a:extLst>
              </a:tr>
              <a:tr h="370840">
                <a:tc>
                  <a:txBody>
                    <a:bodyPr/>
                    <a:lstStyle/>
                    <a:p>
                      <a:pPr algn="l"/>
                      <a:r>
                        <a:rPr lang="en-US" sz="1200" dirty="0"/>
                        <a:t>DBB &amp; flanges installation complete and tested</a:t>
                      </a:r>
                    </a:p>
                  </a:txBody>
                  <a:tcPr anchor="ctr"/>
                </a:tc>
                <a:tc>
                  <a:txBody>
                    <a:bodyPr/>
                    <a:lstStyle/>
                    <a:p>
                      <a:r>
                        <a:rPr lang="en-US" sz="1200" dirty="0"/>
                        <a:t>A. Fava</a:t>
                      </a:r>
                    </a:p>
                  </a:txBody>
                  <a:tcPr anchor="ctr"/>
                </a:tc>
                <a:tc>
                  <a:txBody>
                    <a:bodyPr/>
                    <a:lstStyle/>
                    <a:p>
                      <a:pPr algn="ctr"/>
                      <a:r>
                        <a:rPr lang="en-US" sz="1200" dirty="0"/>
                        <a:t>15-Feb-2019</a:t>
                      </a:r>
                    </a:p>
                  </a:txBody>
                  <a:tcPr anchor="ctr"/>
                </a:tc>
                <a:tc>
                  <a:txBody>
                    <a:bodyPr/>
                    <a:lstStyle/>
                    <a:p>
                      <a:pPr algn="ctr"/>
                      <a:r>
                        <a:rPr lang="en-US" sz="1200" dirty="0">
                          <a:solidFill>
                            <a:schemeClr val="tx1"/>
                          </a:solidFill>
                        </a:rPr>
                        <a:t>1-Mar-2019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b</a:t>
                      </a:r>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2810700258"/>
                  </a:ext>
                </a:extLst>
              </a:tr>
              <a:tr h="370840">
                <a:tc>
                  <a:txBody>
                    <a:bodyPr/>
                    <a:lstStyle/>
                    <a:p>
                      <a:pPr algn="l"/>
                      <a:r>
                        <a:rPr lang="en-US" sz="1200" dirty="0"/>
                        <a:t>Cold proximity cryogenics installation complete</a:t>
                      </a:r>
                    </a:p>
                  </a:txBody>
                  <a:tcPr anchor="ctr"/>
                </a:tc>
                <a:tc>
                  <a:txBody>
                    <a:bodyPr/>
                    <a:lstStyle/>
                    <a:p>
                      <a:r>
                        <a:rPr lang="en-US" sz="1200" dirty="0"/>
                        <a:t>B. Norris</a:t>
                      </a:r>
                    </a:p>
                  </a:txBody>
                  <a:tcPr anchor="ctr"/>
                </a:tc>
                <a:tc>
                  <a:txBody>
                    <a:bodyPr/>
                    <a:lstStyle/>
                    <a:p>
                      <a:pPr algn="ctr"/>
                      <a:r>
                        <a:rPr lang="en-US" sz="1200" dirty="0"/>
                        <a:t>15-Apr-2019</a:t>
                      </a:r>
                    </a:p>
                  </a:txBody>
                  <a:tcPr anchor="ctr"/>
                </a:tc>
                <a:tc>
                  <a:txBody>
                    <a:bodyPr/>
                    <a:lstStyle/>
                    <a:p>
                      <a:pPr algn="ctr"/>
                      <a:r>
                        <a:rPr lang="en-US" sz="1200" dirty="0">
                          <a:solidFill>
                            <a:schemeClr val="tx1"/>
                          </a:solidFill>
                        </a:rPr>
                        <a:t>25-Apr-2019</a:t>
                      </a:r>
                    </a:p>
                  </a:txBody>
                  <a:tcPr anchor="ctr"/>
                </a:tc>
                <a:tc>
                  <a:txBody>
                    <a:bodyPr/>
                    <a:lstStyle/>
                    <a:p>
                      <a:pPr algn="ctr"/>
                      <a:r>
                        <a:rPr lang="en-US" sz="1600" dirty="0"/>
                        <a:t>c</a:t>
                      </a:r>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648629145"/>
                  </a:ext>
                </a:extLst>
              </a:tr>
              <a:tr h="370840">
                <a:tc>
                  <a:txBody>
                    <a:bodyPr/>
                    <a:lstStyle/>
                    <a:p>
                      <a:pPr algn="l"/>
                      <a:r>
                        <a:rPr lang="en-US" sz="1200" dirty="0"/>
                        <a:t>1</a:t>
                      </a:r>
                      <a:r>
                        <a:rPr lang="en-US" sz="1200" baseline="30000" dirty="0"/>
                        <a:t>st</a:t>
                      </a:r>
                      <a:r>
                        <a:rPr lang="en-US" sz="1200" dirty="0"/>
                        <a:t> T300 readout installation complete</a:t>
                      </a:r>
                    </a:p>
                  </a:txBody>
                  <a:tcPr anchor="ctr"/>
                </a:tc>
                <a:tc>
                  <a:txBody>
                    <a:bodyPr/>
                    <a:lstStyle/>
                    <a:p>
                      <a:r>
                        <a:rPr lang="en-US" sz="1200" dirty="0"/>
                        <a:t>A. Fava</a:t>
                      </a:r>
                    </a:p>
                  </a:txBody>
                  <a:tcPr anchor="ctr"/>
                </a:tc>
                <a:tc>
                  <a:txBody>
                    <a:bodyPr/>
                    <a:lstStyle/>
                    <a:p>
                      <a:pPr algn="ctr"/>
                      <a:r>
                        <a:rPr lang="en-US" sz="1200" dirty="0"/>
                        <a:t>15-Mar-2019</a:t>
                      </a:r>
                    </a:p>
                  </a:txBody>
                  <a:tcPr anchor="ctr"/>
                </a:tc>
                <a:tc>
                  <a:txBody>
                    <a:bodyPr/>
                    <a:lstStyle/>
                    <a:p>
                      <a:pPr algn="ctr"/>
                      <a:r>
                        <a:rPr lang="en-US" sz="1200" dirty="0">
                          <a:solidFill>
                            <a:schemeClr val="tx1"/>
                          </a:solidFill>
                        </a:rPr>
                        <a:t>8-Apr-2019</a:t>
                      </a:r>
                    </a:p>
                  </a:txBody>
                  <a:tcPr anchor="ctr"/>
                </a:tc>
                <a:tc>
                  <a:txBody>
                    <a:bodyPr/>
                    <a:lstStyle/>
                    <a:p>
                      <a:pPr algn="ctr"/>
                      <a:r>
                        <a:rPr lang="en-US" sz="1600" dirty="0"/>
                        <a:t>d</a:t>
                      </a:r>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3025580646"/>
                  </a:ext>
                </a:extLst>
              </a:tr>
              <a:tr h="370840">
                <a:tc>
                  <a:txBody>
                    <a:bodyPr/>
                    <a:lstStyle/>
                    <a:p>
                      <a:pPr algn="l"/>
                      <a:r>
                        <a:rPr lang="en-US" sz="1200" dirty="0"/>
                        <a:t>All detector readout installed</a:t>
                      </a:r>
                    </a:p>
                  </a:txBody>
                  <a:tcPr anchor="ctr"/>
                </a:tc>
                <a:tc>
                  <a:txBody>
                    <a:bodyPr/>
                    <a:lstStyle/>
                    <a:p>
                      <a:r>
                        <a:rPr lang="en-US" sz="1200" dirty="0"/>
                        <a:t>A. Fava</a:t>
                      </a:r>
                    </a:p>
                  </a:txBody>
                  <a:tcPr anchor="ctr"/>
                </a:tc>
                <a:tc>
                  <a:txBody>
                    <a:bodyPr/>
                    <a:lstStyle/>
                    <a:p>
                      <a:pPr algn="ctr"/>
                      <a:r>
                        <a:rPr lang="en-US" sz="1200" dirty="0"/>
                        <a:t>1-May-2019</a:t>
                      </a:r>
                    </a:p>
                  </a:txBody>
                  <a:tcPr anchor="ctr"/>
                </a:tc>
                <a:tc>
                  <a:txBody>
                    <a:bodyPr/>
                    <a:lstStyle/>
                    <a:p>
                      <a:pPr algn="ctr"/>
                      <a:r>
                        <a:rPr lang="en-US" sz="1200" dirty="0">
                          <a:solidFill>
                            <a:schemeClr val="tx1"/>
                          </a:solidFill>
                        </a:rPr>
                        <a:t>31-May-2019</a:t>
                      </a:r>
                    </a:p>
                  </a:txBody>
                  <a:tcPr anchor="ctr"/>
                </a:tc>
                <a:tc>
                  <a:txBody>
                    <a:bodyPr/>
                    <a:lstStyle/>
                    <a:p>
                      <a:pPr algn="ctr"/>
                      <a:r>
                        <a:rPr lang="en-US" sz="1600" dirty="0"/>
                        <a:t>e</a:t>
                      </a:r>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2045234132"/>
                  </a:ext>
                </a:extLst>
              </a:tr>
              <a:tr h="370840">
                <a:tc>
                  <a:txBody>
                    <a:bodyPr/>
                    <a:lstStyle/>
                    <a:p>
                      <a:pPr algn="l"/>
                      <a:r>
                        <a:rPr lang="en-US" sz="1200" dirty="0"/>
                        <a:t>Begin vacuum pumping</a:t>
                      </a:r>
                    </a:p>
                  </a:txBody>
                  <a:tcPr anchor="ctr"/>
                </a:tc>
                <a:tc>
                  <a:txBody>
                    <a:bodyPr/>
                    <a:lstStyle/>
                    <a:p>
                      <a:r>
                        <a:rPr lang="en-US" sz="1200" dirty="0"/>
                        <a:t>C. Montanari</a:t>
                      </a:r>
                    </a:p>
                  </a:txBody>
                  <a:tcPr anchor="ctr"/>
                </a:tc>
                <a:tc>
                  <a:txBody>
                    <a:bodyPr/>
                    <a:lstStyle/>
                    <a:p>
                      <a:pPr algn="ctr"/>
                      <a:r>
                        <a:rPr lang="en-US" sz="1200" dirty="0"/>
                        <a:t>15-Jul-2019</a:t>
                      </a:r>
                    </a:p>
                  </a:txBody>
                  <a:tcPr anchor="ctr"/>
                </a:tc>
                <a:tc>
                  <a:txBody>
                    <a:bodyPr/>
                    <a:lstStyle/>
                    <a:p>
                      <a:pPr algn="ctr"/>
                      <a:r>
                        <a:rPr lang="en-US" sz="1200" dirty="0">
                          <a:solidFill>
                            <a:schemeClr val="tx1"/>
                          </a:solidFill>
                        </a:rPr>
                        <a:t>15-May-2019</a:t>
                      </a:r>
                    </a:p>
                  </a:txBody>
                  <a:tcPr anchor="ctr"/>
                </a:tc>
                <a:tc>
                  <a:txBody>
                    <a:bodyPr/>
                    <a:lstStyle/>
                    <a:p>
                      <a:pPr algn="ctr"/>
                      <a:endParaRPr lang="en-US" sz="1600" dirty="0"/>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939649954"/>
                  </a:ext>
                </a:extLst>
              </a:tr>
              <a:tr h="370840">
                <a:tc>
                  <a:txBody>
                    <a:bodyPr/>
                    <a:lstStyle/>
                    <a:p>
                      <a:pPr algn="l"/>
                      <a:r>
                        <a:rPr lang="en-US" sz="1200" dirty="0"/>
                        <a:t>Cryogenic operation approved</a:t>
                      </a:r>
                    </a:p>
                  </a:txBody>
                  <a:tcPr anchor="ctr"/>
                </a:tc>
                <a:tc>
                  <a:txBody>
                    <a:bodyPr/>
                    <a:lstStyle/>
                    <a:p>
                      <a:r>
                        <a:rPr lang="en-US" sz="1200" dirty="0"/>
                        <a:t>B. Norris</a:t>
                      </a:r>
                    </a:p>
                  </a:txBody>
                  <a:tcPr anchor="ctr"/>
                </a:tc>
                <a:tc>
                  <a:txBody>
                    <a:bodyPr/>
                    <a:lstStyle/>
                    <a:p>
                      <a:pPr algn="ctr"/>
                      <a:r>
                        <a:rPr lang="en-US" sz="1200" dirty="0"/>
                        <a:t>15-Jul-2019</a:t>
                      </a:r>
                    </a:p>
                  </a:txBody>
                  <a:tcPr anchor="ctr"/>
                </a:tc>
                <a:tc>
                  <a:txBody>
                    <a:bodyPr/>
                    <a:lstStyle/>
                    <a:p>
                      <a:pPr algn="ctr"/>
                      <a:r>
                        <a:rPr lang="en-US" sz="1200" dirty="0">
                          <a:solidFill>
                            <a:schemeClr val="tx1"/>
                          </a:solidFill>
                        </a:rPr>
                        <a:t>28-Jun-2019</a:t>
                      </a:r>
                    </a:p>
                  </a:txBody>
                  <a:tcPr anchor="ctr"/>
                </a:tc>
                <a:tc>
                  <a:txBody>
                    <a:bodyPr/>
                    <a:lstStyle/>
                    <a:p>
                      <a:pPr algn="ctr"/>
                      <a:endParaRPr lang="en-US" sz="1600" dirty="0"/>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1831995156"/>
                  </a:ext>
                </a:extLst>
              </a:tr>
              <a:tr h="370840">
                <a:tc>
                  <a:txBody>
                    <a:bodyPr/>
                    <a:lstStyle/>
                    <a:p>
                      <a:pPr algn="l"/>
                      <a:r>
                        <a:rPr lang="en-US" sz="1200" b="1" dirty="0"/>
                        <a:t>I1: ICARUS detectors ready to fill with </a:t>
                      </a:r>
                      <a:r>
                        <a:rPr lang="en-US" sz="1200" b="1" dirty="0" err="1"/>
                        <a:t>LAr</a:t>
                      </a:r>
                      <a:endParaRPr lang="en-US" sz="1200" b="1" dirty="0"/>
                    </a:p>
                  </a:txBody>
                  <a:tcPr anchor="ctr"/>
                </a:tc>
                <a:tc>
                  <a:txBody>
                    <a:bodyPr/>
                    <a:lstStyle/>
                    <a:p>
                      <a:r>
                        <a:rPr lang="en-US" sz="1200" b="1" dirty="0"/>
                        <a:t>P. Wilson</a:t>
                      </a:r>
                    </a:p>
                  </a:txBody>
                  <a:tcPr anchor="ctr"/>
                </a:tc>
                <a:tc>
                  <a:txBody>
                    <a:bodyPr/>
                    <a:lstStyle/>
                    <a:p>
                      <a:pPr algn="ctr"/>
                      <a:r>
                        <a:rPr lang="en-US" sz="1200" b="1" dirty="0"/>
                        <a:t>30-May-2019</a:t>
                      </a:r>
                    </a:p>
                  </a:txBody>
                  <a:tcPr anchor="ctr"/>
                </a:tc>
                <a:tc>
                  <a:txBody>
                    <a:bodyPr/>
                    <a:lstStyle/>
                    <a:p>
                      <a:pPr algn="ctr"/>
                      <a:r>
                        <a:rPr lang="en-US" sz="1200" b="1" dirty="0">
                          <a:solidFill>
                            <a:schemeClr val="tx1"/>
                          </a:solidFill>
                        </a:rPr>
                        <a:t>11-Jul-2019</a:t>
                      </a:r>
                    </a:p>
                  </a:txBody>
                  <a:tcPr anchor="ctr"/>
                </a:tc>
                <a:tc>
                  <a:txBody>
                    <a:bodyPr/>
                    <a:lstStyle/>
                    <a:p>
                      <a:pPr algn="ctr"/>
                      <a:r>
                        <a:rPr lang="en-US" sz="1600" b="1" dirty="0"/>
                        <a:t>f</a:t>
                      </a:r>
                    </a:p>
                  </a:txBody>
                  <a:tcPr anchor="ctr"/>
                </a:tc>
                <a:tc>
                  <a:txBody>
                    <a:bodyPr/>
                    <a:lstStyle/>
                    <a:p>
                      <a:pPr algn="ctr"/>
                      <a:endParaRPr lang="en-US" sz="1200" b="1" dirty="0">
                        <a:solidFill>
                          <a:schemeClr val="tx1"/>
                        </a:solidFill>
                      </a:endParaRPr>
                    </a:p>
                  </a:txBody>
                  <a:tcPr anchor="ctr"/>
                </a:tc>
                <a:extLst>
                  <a:ext uri="{0D108BD9-81ED-4DB2-BD59-A6C34878D82A}">
                    <a16:rowId xmlns:a16="http://schemas.microsoft.com/office/drawing/2014/main" val="3998916403"/>
                  </a:ext>
                </a:extLst>
              </a:tr>
            </a:tbl>
          </a:graphicData>
        </a:graphic>
      </p:graphicFrame>
      <p:sp>
        <p:nvSpPr>
          <p:cNvPr id="4" name="Date Placeholder 3">
            <a:extLst>
              <a:ext uri="{FF2B5EF4-FFF2-40B4-BE49-F238E27FC236}">
                <a16:creationId xmlns:a16="http://schemas.microsoft.com/office/drawing/2014/main" id="{45E98F53-8553-4633-99E3-253FD51E929A}"/>
              </a:ext>
            </a:extLst>
          </p:cNvPr>
          <p:cNvSpPr>
            <a:spLocks noGrp="1"/>
          </p:cNvSpPr>
          <p:nvPr>
            <p:ph type="dt" sz="half" idx="10"/>
          </p:nvPr>
        </p:nvSpPr>
        <p:spPr/>
        <p:txBody>
          <a:bodyPr/>
          <a:lstStyle/>
          <a:p>
            <a:r>
              <a:rPr lang="en-US"/>
              <a:t>3/8/19</a:t>
            </a:r>
          </a:p>
        </p:txBody>
      </p:sp>
      <p:sp>
        <p:nvSpPr>
          <p:cNvPr id="5" name="Footer Placeholder 4">
            <a:extLst>
              <a:ext uri="{FF2B5EF4-FFF2-40B4-BE49-F238E27FC236}">
                <a16:creationId xmlns:a16="http://schemas.microsoft.com/office/drawing/2014/main" id="{7EBDC17D-7A78-4BBF-A96D-1B48D13994E8}"/>
              </a:ext>
            </a:extLst>
          </p:cNvPr>
          <p:cNvSpPr>
            <a:spLocks noGrp="1"/>
          </p:cNvSpPr>
          <p:nvPr>
            <p:ph type="ftr" sz="quarter" idx="11"/>
          </p:nvPr>
        </p:nvSpPr>
        <p:spPr/>
        <p:txBody>
          <a:bodyPr/>
          <a:lstStyle/>
          <a:p>
            <a:r>
              <a:rPr lang="en-US"/>
              <a:t>SBN Oversight Board</a:t>
            </a:r>
          </a:p>
        </p:txBody>
      </p:sp>
      <p:sp>
        <p:nvSpPr>
          <p:cNvPr id="6" name="Slide Number Placeholder 5">
            <a:extLst>
              <a:ext uri="{FF2B5EF4-FFF2-40B4-BE49-F238E27FC236}">
                <a16:creationId xmlns:a16="http://schemas.microsoft.com/office/drawing/2014/main" id="{CAACA7B0-0A21-4CA3-AEC6-258F4514720A}"/>
              </a:ext>
            </a:extLst>
          </p:cNvPr>
          <p:cNvSpPr>
            <a:spLocks noGrp="1"/>
          </p:cNvSpPr>
          <p:nvPr>
            <p:ph type="sldNum" sz="quarter" idx="12"/>
          </p:nvPr>
        </p:nvSpPr>
        <p:spPr/>
        <p:txBody>
          <a:bodyPr/>
          <a:lstStyle/>
          <a:p>
            <a:fld id="{CDEBAE0E-F504-41F6-B389-7D9DBE26C7BF}" type="slidenum">
              <a:rPr lang="en-US" smtClean="0"/>
              <a:t>10</a:t>
            </a:fld>
            <a:endParaRPr lang="en-US"/>
          </a:p>
        </p:txBody>
      </p:sp>
      <p:sp>
        <p:nvSpPr>
          <p:cNvPr id="3" name="TextBox 2">
            <a:extLst>
              <a:ext uri="{FF2B5EF4-FFF2-40B4-BE49-F238E27FC236}">
                <a16:creationId xmlns:a16="http://schemas.microsoft.com/office/drawing/2014/main" id="{BB48C376-FEF9-8A40-BDA1-4854D8F9467B}"/>
              </a:ext>
            </a:extLst>
          </p:cNvPr>
          <p:cNvSpPr txBox="1"/>
          <p:nvPr/>
        </p:nvSpPr>
        <p:spPr>
          <a:xfrm>
            <a:off x="1012381" y="5914969"/>
            <a:ext cx="6727034" cy="400110"/>
          </a:xfrm>
          <a:prstGeom prst="rect">
            <a:avLst/>
          </a:prstGeom>
          <a:noFill/>
          <a:ln>
            <a:solidFill>
              <a:srgbClr val="003087"/>
            </a:solidFill>
          </a:ln>
        </p:spPr>
        <p:txBody>
          <a:bodyPr wrap="none" rtlCol="0">
            <a:spAutoFit/>
          </a:bodyPr>
          <a:lstStyle/>
          <a:p>
            <a:r>
              <a:rPr lang="en-US" sz="2000" dirty="0"/>
              <a:t>Forecast update awaiting details on replacement transfer lines </a:t>
            </a:r>
          </a:p>
        </p:txBody>
      </p:sp>
    </p:spTree>
    <p:extLst>
      <p:ext uri="{BB962C8B-B14F-4D97-AF65-F5344CB8AC3E}">
        <p14:creationId xmlns:p14="http://schemas.microsoft.com/office/powerpoint/2010/main" val="30798898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6C5DB6-34EA-A249-AA20-514AA94B1E4A}"/>
              </a:ext>
            </a:extLst>
          </p:cNvPr>
          <p:cNvPicPr>
            <a:picLocks noChangeAspect="1"/>
          </p:cNvPicPr>
          <p:nvPr/>
        </p:nvPicPr>
        <p:blipFill rotWithShape="1">
          <a:blip r:embed="rId3"/>
          <a:srcRect t="6900" b="6822"/>
          <a:stretch/>
        </p:blipFill>
        <p:spPr>
          <a:xfrm>
            <a:off x="-85352" y="601434"/>
            <a:ext cx="9144000" cy="5655132"/>
          </a:xfrm>
          <a:prstGeom prst="rect">
            <a:avLst/>
          </a:prstGeom>
        </p:spPr>
      </p:pic>
      <p:sp>
        <p:nvSpPr>
          <p:cNvPr id="27" name="TextBox 26">
            <a:extLst>
              <a:ext uri="{FF2B5EF4-FFF2-40B4-BE49-F238E27FC236}">
                <a16:creationId xmlns:a16="http://schemas.microsoft.com/office/drawing/2014/main" id="{050D4693-201F-D345-9F56-B444FDEC4BCA}"/>
              </a:ext>
            </a:extLst>
          </p:cNvPr>
          <p:cNvSpPr txBox="1"/>
          <p:nvPr/>
        </p:nvSpPr>
        <p:spPr>
          <a:xfrm>
            <a:off x="-72362" y="2049763"/>
            <a:ext cx="1235970" cy="523220"/>
          </a:xfrm>
          <a:prstGeom prst="rect">
            <a:avLst/>
          </a:prstGeom>
          <a:noFill/>
          <a:ln w="12700">
            <a:solidFill>
              <a:schemeClr val="accent4"/>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dirty="0"/>
              <a:t>Cryogenic </a:t>
            </a:r>
            <a:r>
              <a:rPr lang="en-US" sz="1400" dirty="0" err="1"/>
              <a:t>Dewars</a:t>
            </a:r>
            <a:endParaRPr lang="en-US" sz="1400" dirty="0"/>
          </a:p>
        </p:txBody>
      </p:sp>
      <p:sp>
        <p:nvSpPr>
          <p:cNvPr id="28" name="TextBox 27">
            <a:extLst>
              <a:ext uri="{FF2B5EF4-FFF2-40B4-BE49-F238E27FC236}">
                <a16:creationId xmlns:a16="http://schemas.microsoft.com/office/drawing/2014/main" id="{54EB926F-818E-8E4D-AA01-EE6019FE9A3F}"/>
              </a:ext>
            </a:extLst>
          </p:cNvPr>
          <p:cNvSpPr txBox="1"/>
          <p:nvPr/>
        </p:nvSpPr>
        <p:spPr>
          <a:xfrm>
            <a:off x="1466307" y="5055136"/>
            <a:ext cx="691371" cy="307777"/>
          </a:xfrm>
          <a:prstGeom prst="rect">
            <a:avLst/>
          </a:prstGeom>
          <a:noFill/>
          <a:ln w="12700">
            <a:solidFill>
              <a:schemeClr val="accent4"/>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dirty="0"/>
              <a:t>TPC</a:t>
            </a:r>
          </a:p>
        </p:txBody>
      </p:sp>
      <p:sp>
        <p:nvSpPr>
          <p:cNvPr id="29" name="TextBox 28">
            <a:extLst>
              <a:ext uri="{FF2B5EF4-FFF2-40B4-BE49-F238E27FC236}">
                <a16:creationId xmlns:a16="http://schemas.microsoft.com/office/drawing/2014/main" id="{E2DECB3C-7BEB-FF40-8C50-AE21B6ED64CE}"/>
              </a:ext>
            </a:extLst>
          </p:cNvPr>
          <p:cNvSpPr txBox="1"/>
          <p:nvPr/>
        </p:nvSpPr>
        <p:spPr>
          <a:xfrm>
            <a:off x="230337" y="3855750"/>
            <a:ext cx="1235970" cy="523220"/>
          </a:xfrm>
          <a:prstGeom prst="rect">
            <a:avLst/>
          </a:prstGeom>
          <a:noFill/>
          <a:ln w="12700">
            <a:solidFill>
              <a:schemeClr val="accent4"/>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dirty="0"/>
              <a:t>Proximity Cryogenics</a:t>
            </a:r>
          </a:p>
        </p:txBody>
      </p:sp>
      <p:cxnSp>
        <p:nvCxnSpPr>
          <p:cNvPr id="31" name="Straight Arrow Connector 30">
            <a:extLst>
              <a:ext uri="{FF2B5EF4-FFF2-40B4-BE49-F238E27FC236}">
                <a16:creationId xmlns:a16="http://schemas.microsoft.com/office/drawing/2014/main" id="{1B4B1D27-99B1-D84D-88A7-8DE3FC407586}"/>
              </a:ext>
            </a:extLst>
          </p:cNvPr>
          <p:cNvCxnSpPr>
            <a:cxnSpLocks/>
          </p:cNvCxnSpPr>
          <p:nvPr/>
        </p:nvCxnSpPr>
        <p:spPr>
          <a:xfrm flipV="1">
            <a:off x="1912572" y="2606108"/>
            <a:ext cx="335328" cy="261610"/>
          </a:xfrm>
          <a:prstGeom prst="straightConnector1">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A4C7569B-E82E-B042-B99F-EAA36457D853}"/>
              </a:ext>
            </a:extLst>
          </p:cNvPr>
          <p:cNvCxnSpPr>
            <a:cxnSpLocks/>
            <a:stCxn id="29" idx="3"/>
          </p:cNvCxnSpPr>
          <p:nvPr/>
        </p:nvCxnSpPr>
        <p:spPr>
          <a:xfrm flipV="1">
            <a:off x="1466307" y="2728890"/>
            <a:ext cx="1737375" cy="1388470"/>
          </a:xfrm>
          <a:prstGeom prst="straightConnector1">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D3530BC9-5EDD-904A-9A2F-9A012B72B651}"/>
              </a:ext>
            </a:extLst>
          </p:cNvPr>
          <p:cNvCxnSpPr>
            <a:cxnSpLocks/>
            <a:stCxn id="28" idx="3"/>
          </p:cNvCxnSpPr>
          <p:nvPr/>
        </p:nvCxnSpPr>
        <p:spPr>
          <a:xfrm flipV="1">
            <a:off x="2157678" y="5164768"/>
            <a:ext cx="2570733" cy="44257"/>
          </a:xfrm>
          <a:prstGeom prst="straightConnector1">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74C1B999-65DC-6247-9835-4776C5294A59}"/>
              </a:ext>
            </a:extLst>
          </p:cNvPr>
          <p:cNvSpPr txBox="1"/>
          <p:nvPr/>
        </p:nvSpPr>
        <p:spPr>
          <a:xfrm>
            <a:off x="7672286" y="5918724"/>
            <a:ext cx="1235970" cy="307777"/>
          </a:xfrm>
          <a:prstGeom prst="rect">
            <a:avLst/>
          </a:prstGeom>
          <a:noFill/>
          <a:ln w="12700">
            <a:solidFill>
              <a:schemeClr val="accent4"/>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a:t>Side CRT</a:t>
            </a:r>
            <a:endParaRPr lang="en-US" sz="1400" dirty="0"/>
          </a:p>
        </p:txBody>
      </p:sp>
      <p:cxnSp>
        <p:nvCxnSpPr>
          <p:cNvPr id="36" name="Straight Arrow Connector 35">
            <a:extLst>
              <a:ext uri="{FF2B5EF4-FFF2-40B4-BE49-F238E27FC236}">
                <a16:creationId xmlns:a16="http://schemas.microsoft.com/office/drawing/2014/main" id="{D83EFA6A-08BD-1C45-B73D-E84FFF8063AB}"/>
              </a:ext>
            </a:extLst>
          </p:cNvPr>
          <p:cNvCxnSpPr>
            <a:cxnSpLocks/>
          </p:cNvCxnSpPr>
          <p:nvPr/>
        </p:nvCxnSpPr>
        <p:spPr>
          <a:xfrm flipH="1" flipV="1">
            <a:off x="5726792" y="5666872"/>
            <a:ext cx="1945494" cy="405741"/>
          </a:xfrm>
          <a:prstGeom prst="straightConnector1">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3F7A757E-82E4-4840-9103-D3C23002D669}"/>
              </a:ext>
            </a:extLst>
          </p:cNvPr>
          <p:cNvSpPr txBox="1"/>
          <p:nvPr/>
        </p:nvSpPr>
        <p:spPr>
          <a:xfrm>
            <a:off x="7410785" y="353787"/>
            <a:ext cx="1235970" cy="523220"/>
          </a:xfrm>
          <a:prstGeom prst="rect">
            <a:avLst/>
          </a:prstGeom>
          <a:noFill/>
          <a:ln w="12700">
            <a:solidFill>
              <a:schemeClr val="accent4"/>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dirty="0"/>
              <a:t>Top CRT and Overburden</a:t>
            </a:r>
          </a:p>
        </p:txBody>
      </p:sp>
      <p:cxnSp>
        <p:nvCxnSpPr>
          <p:cNvPr id="38" name="Straight Arrow Connector 37">
            <a:extLst>
              <a:ext uri="{FF2B5EF4-FFF2-40B4-BE49-F238E27FC236}">
                <a16:creationId xmlns:a16="http://schemas.microsoft.com/office/drawing/2014/main" id="{8E988FB8-6BE6-9443-A943-400F71AC2631}"/>
              </a:ext>
            </a:extLst>
          </p:cNvPr>
          <p:cNvCxnSpPr>
            <a:cxnSpLocks/>
            <a:stCxn id="37" idx="2"/>
          </p:cNvCxnSpPr>
          <p:nvPr/>
        </p:nvCxnSpPr>
        <p:spPr>
          <a:xfrm flipH="1">
            <a:off x="5504804" y="877007"/>
            <a:ext cx="2523966" cy="2859709"/>
          </a:xfrm>
          <a:prstGeom prst="straightConnector1">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695509FE-8D53-DC47-B79C-9886419EA7A1}"/>
              </a:ext>
            </a:extLst>
          </p:cNvPr>
          <p:cNvSpPr txBox="1"/>
          <p:nvPr/>
        </p:nvSpPr>
        <p:spPr>
          <a:xfrm>
            <a:off x="52158" y="4802781"/>
            <a:ext cx="1235970" cy="307777"/>
          </a:xfrm>
          <a:prstGeom prst="rect">
            <a:avLst/>
          </a:prstGeom>
          <a:noFill/>
          <a:ln w="12700">
            <a:solidFill>
              <a:schemeClr val="accent4"/>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t>Readout racks</a:t>
            </a:r>
          </a:p>
        </p:txBody>
      </p:sp>
      <p:sp>
        <p:nvSpPr>
          <p:cNvPr id="44" name="TextBox 43">
            <a:extLst>
              <a:ext uri="{FF2B5EF4-FFF2-40B4-BE49-F238E27FC236}">
                <a16:creationId xmlns:a16="http://schemas.microsoft.com/office/drawing/2014/main" id="{B2249A01-4934-064B-95EF-90613DD3305D}"/>
              </a:ext>
            </a:extLst>
          </p:cNvPr>
          <p:cNvSpPr txBox="1"/>
          <p:nvPr/>
        </p:nvSpPr>
        <p:spPr>
          <a:xfrm>
            <a:off x="686758" y="337384"/>
            <a:ext cx="1235970" cy="307777"/>
          </a:xfrm>
          <a:prstGeom prst="rect">
            <a:avLst/>
          </a:prstGeom>
          <a:noFill/>
          <a:ln w="12700">
            <a:solidFill>
              <a:schemeClr val="accent4"/>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dirty="0"/>
              <a:t>20 ton crane</a:t>
            </a:r>
          </a:p>
        </p:txBody>
      </p:sp>
      <p:cxnSp>
        <p:nvCxnSpPr>
          <p:cNvPr id="45" name="Straight Arrow Connector 44">
            <a:extLst>
              <a:ext uri="{FF2B5EF4-FFF2-40B4-BE49-F238E27FC236}">
                <a16:creationId xmlns:a16="http://schemas.microsoft.com/office/drawing/2014/main" id="{F600C4FA-B97E-B447-B90B-656B3FC49FE0}"/>
              </a:ext>
            </a:extLst>
          </p:cNvPr>
          <p:cNvCxnSpPr>
            <a:cxnSpLocks/>
            <a:stCxn id="44" idx="3"/>
          </p:cNvCxnSpPr>
          <p:nvPr/>
        </p:nvCxnSpPr>
        <p:spPr>
          <a:xfrm>
            <a:off x="1922728" y="491273"/>
            <a:ext cx="1146861" cy="1558490"/>
          </a:xfrm>
          <a:prstGeom prst="straightConnector1">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sp>
        <p:nvSpPr>
          <p:cNvPr id="4" name="Date Placeholder 3"/>
          <p:cNvSpPr>
            <a:spLocks noGrp="1"/>
          </p:cNvSpPr>
          <p:nvPr>
            <p:ph type="dt" sz="half" idx="2"/>
          </p:nvPr>
        </p:nvSpPr>
        <p:spPr/>
        <p:txBody>
          <a:bodyPr/>
          <a:lstStyle/>
          <a:p>
            <a:pPr>
              <a:defRPr/>
            </a:pPr>
            <a:r>
              <a:rPr lang="en-US"/>
              <a:t>3/8/19</a:t>
            </a:r>
            <a:endParaRPr lang="en-US" dirty="0"/>
          </a:p>
        </p:txBody>
      </p:sp>
      <p:sp>
        <p:nvSpPr>
          <p:cNvPr id="5" name="Footer Placeholder 4"/>
          <p:cNvSpPr>
            <a:spLocks noGrp="1"/>
          </p:cNvSpPr>
          <p:nvPr>
            <p:ph type="ftr" sz="quarter" idx="3"/>
          </p:nvPr>
        </p:nvSpPr>
        <p:spPr/>
        <p:txBody>
          <a:bodyPr/>
          <a:lstStyle/>
          <a:p>
            <a:pPr>
              <a:defRPr/>
            </a:pPr>
            <a:r>
              <a:rPr lang="en-US"/>
              <a:t>SBN Oversight Board</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sp>
        <p:nvSpPr>
          <p:cNvPr id="3" name="Title 2"/>
          <p:cNvSpPr>
            <a:spLocks noGrp="1"/>
          </p:cNvSpPr>
          <p:nvPr>
            <p:ph type="title"/>
          </p:nvPr>
        </p:nvSpPr>
        <p:spPr/>
        <p:txBody>
          <a:bodyPr/>
          <a:lstStyle/>
          <a:p>
            <a:pPr algn="ctr"/>
            <a:r>
              <a:rPr lang="en-US" dirty="0"/>
              <a:t>Near Detector - SBND</a:t>
            </a:r>
          </a:p>
        </p:txBody>
      </p:sp>
      <p:cxnSp>
        <p:nvCxnSpPr>
          <p:cNvPr id="46" name="Straight Arrow Connector 45">
            <a:extLst>
              <a:ext uri="{FF2B5EF4-FFF2-40B4-BE49-F238E27FC236}">
                <a16:creationId xmlns:a16="http://schemas.microsoft.com/office/drawing/2014/main" id="{77A63A60-D54C-6A44-B916-ACCBB96D670C}"/>
              </a:ext>
            </a:extLst>
          </p:cNvPr>
          <p:cNvCxnSpPr>
            <a:cxnSpLocks/>
          </p:cNvCxnSpPr>
          <p:nvPr/>
        </p:nvCxnSpPr>
        <p:spPr>
          <a:xfrm flipV="1">
            <a:off x="1288128" y="4307015"/>
            <a:ext cx="1208030" cy="668098"/>
          </a:xfrm>
          <a:prstGeom prst="straightConnector1">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13B36029-A332-E748-9267-54CC156AC516}"/>
              </a:ext>
            </a:extLst>
          </p:cNvPr>
          <p:cNvSpPr txBox="1"/>
          <p:nvPr/>
        </p:nvSpPr>
        <p:spPr>
          <a:xfrm>
            <a:off x="7672286" y="4914649"/>
            <a:ext cx="1235970" cy="307777"/>
          </a:xfrm>
          <a:prstGeom prst="rect">
            <a:avLst/>
          </a:prstGeom>
          <a:noFill/>
          <a:ln w="12700">
            <a:solidFill>
              <a:schemeClr val="accent4"/>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dirty="0"/>
              <a:t>Top CRT</a:t>
            </a:r>
          </a:p>
        </p:txBody>
      </p:sp>
      <p:sp>
        <p:nvSpPr>
          <p:cNvPr id="48" name="TextBox 47">
            <a:extLst>
              <a:ext uri="{FF2B5EF4-FFF2-40B4-BE49-F238E27FC236}">
                <a16:creationId xmlns:a16="http://schemas.microsoft.com/office/drawing/2014/main" id="{24F250C2-018D-0040-800E-83EAAD813F2E}"/>
              </a:ext>
            </a:extLst>
          </p:cNvPr>
          <p:cNvSpPr txBox="1"/>
          <p:nvPr/>
        </p:nvSpPr>
        <p:spPr>
          <a:xfrm>
            <a:off x="1163608" y="5830514"/>
            <a:ext cx="994070" cy="307777"/>
          </a:xfrm>
          <a:prstGeom prst="rect">
            <a:avLst/>
          </a:prstGeom>
          <a:noFill/>
          <a:ln w="12700">
            <a:solidFill>
              <a:schemeClr val="accent4"/>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dirty="0"/>
              <a:t>Cryostat</a:t>
            </a:r>
          </a:p>
        </p:txBody>
      </p:sp>
      <p:cxnSp>
        <p:nvCxnSpPr>
          <p:cNvPr id="49" name="Straight Arrow Connector 48">
            <a:extLst>
              <a:ext uri="{FF2B5EF4-FFF2-40B4-BE49-F238E27FC236}">
                <a16:creationId xmlns:a16="http://schemas.microsoft.com/office/drawing/2014/main" id="{FEDA6E04-2221-294E-8ABF-17C6D648C25D}"/>
              </a:ext>
            </a:extLst>
          </p:cNvPr>
          <p:cNvCxnSpPr>
            <a:cxnSpLocks/>
          </p:cNvCxnSpPr>
          <p:nvPr/>
        </p:nvCxnSpPr>
        <p:spPr>
          <a:xfrm flipV="1">
            <a:off x="2157678" y="5582867"/>
            <a:ext cx="1832885" cy="401537"/>
          </a:xfrm>
          <a:prstGeom prst="straightConnector1">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CE781E92-1611-904F-BA52-B5387425A939}"/>
              </a:ext>
            </a:extLst>
          </p:cNvPr>
          <p:cNvCxnSpPr>
            <a:cxnSpLocks/>
          </p:cNvCxnSpPr>
          <p:nvPr/>
        </p:nvCxnSpPr>
        <p:spPr>
          <a:xfrm flipV="1">
            <a:off x="1466307" y="3241560"/>
            <a:ext cx="1737375" cy="911568"/>
          </a:xfrm>
          <a:prstGeom prst="straightConnector1">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88163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SBND TPC Progress</a:t>
            </a:r>
          </a:p>
        </p:txBody>
      </p:sp>
      <p:sp>
        <p:nvSpPr>
          <p:cNvPr id="4" name="Date Placeholder 3"/>
          <p:cNvSpPr>
            <a:spLocks noGrp="1"/>
          </p:cNvSpPr>
          <p:nvPr>
            <p:ph type="dt" sz="half" idx="2"/>
          </p:nvPr>
        </p:nvSpPr>
        <p:spPr/>
        <p:txBody>
          <a:bodyPr/>
          <a:lstStyle/>
          <a:p>
            <a:pPr>
              <a:defRPr/>
            </a:pPr>
            <a:r>
              <a:rPr lang="en-US"/>
              <a:t>3/8/19</a:t>
            </a:r>
            <a:endParaRPr lang="en-US" dirty="0"/>
          </a:p>
        </p:txBody>
      </p:sp>
      <p:sp>
        <p:nvSpPr>
          <p:cNvPr id="5" name="Footer Placeholder 4"/>
          <p:cNvSpPr>
            <a:spLocks noGrp="1"/>
          </p:cNvSpPr>
          <p:nvPr>
            <p:ph type="ftr" sz="quarter" idx="3"/>
          </p:nvPr>
        </p:nvSpPr>
        <p:spPr/>
        <p:txBody>
          <a:bodyPr/>
          <a:lstStyle/>
          <a:p>
            <a:pPr>
              <a:defRPr/>
            </a:pPr>
            <a:r>
              <a:rPr lang="en-US"/>
              <a:t>SBN Oversight Board</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12</a:t>
            </a:fld>
            <a:endParaRPr lang="en-US" dirty="0"/>
          </a:p>
        </p:txBody>
      </p:sp>
      <p:sp>
        <p:nvSpPr>
          <p:cNvPr id="8" name="Content Placeholder 2"/>
          <p:cNvSpPr txBox="1">
            <a:spLocks/>
          </p:cNvSpPr>
          <p:nvPr/>
        </p:nvSpPr>
        <p:spPr>
          <a:xfrm>
            <a:off x="429419" y="4169059"/>
            <a:ext cx="3904143" cy="2233554"/>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1600" dirty="0"/>
              <a:t> </a:t>
            </a:r>
          </a:p>
        </p:txBody>
      </p:sp>
      <p:sp>
        <p:nvSpPr>
          <p:cNvPr id="10" name="Content Placeholder 1"/>
          <p:cNvSpPr txBox="1">
            <a:spLocks/>
          </p:cNvSpPr>
          <p:nvPr/>
        </p:nvSpPr>
        <p:spPr>
          <a:xfrm>
            <a:off x="197813" y="538170"/>
            <a:ext cx="4710522" cy="5517809"/>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UK: Manchester completed wiring the 2</a:t>
            </a:r>
            <a:r>
              <a:rPr lang="en-US" sz="1800" baseline="30000" dirty="0"/>
              <a:t>nd</a:t>
            </a:r>
            <a:r>
              <a:rPr lang="en-US" sz="1800" dirty="0"/>
              <a:t> APA at Daresbury lab. Shipped on Feb 25.  Arrival at Fermilab in March</a:t>
            </a:r>
          </a:p>
          <a:p>
            <a:r>
              <a:rPr lang="en-US" sz="1800" dirty="0"/>
              <a:t>US: field cage and 2</a:t>
            </a:r>
            <a:r>
              <a:rPr lang="en-US" sz="1800" baseline="30000" dirty="0"/>
              <a:t>nd</a:t>
            </a:r>
            <a:r>
              <a:rPr lang="en-US" sz="1800" dirty="0"/>
              <a:t> anode plane received at Fermilab on Mar 1</a:t>
            </a:r>
          </a:p>
          <a:p>
            <a:r>
              <a:rPr lang="en-US" sz="1800" dirty="0"/>
              <a:t>Three (of 4) APAs now in the </a:t>
            </a:r>
            <a:r>
              <a:rPr lang="en-US" sz="1800" dirty="0" err="1"/>
              <a:t>Dzero</a:t>
            </a:r>
            <a:r>
              <a:rPr lang="en-US" sz="1800" dirty="0"/>
              <a:t> assembly facility</a:t>
            </a:r>
          </a:p>
          <a:p>
            <a:pPr lvl="1"/>
            <a:r>
              <a:rPr lang="en-US" sz="1600" dirty="0"/>
              <a:t>Two in clean tent, one on the alignment fixture.   Plan to pair them in late March </a:t>
            </a:r>
          </a:p>
          <a:p>
            <a:pPr lvl="1"/>
            <a:r>
              <a:rPr lang="en-US" sz="1600" dirty="0"/>
              <a:t>One stored outside tent</a:t>
            </a:r>
          </a:p>
          <a:p>
            <a:r>
              <a:rPr lang="en-US" sz="1800" dirty="0"/>
              <a:t>TPC assembly and transport frame (</a:t>
            </a:r>
            <a:r>
              <a:rPr lang="en-US" sz="1800" dirty="0" err="1"/>
              <a:t>atf</a:t>
            </a:r>
            <a:r>
              <a:rPr lang="en-US" sz="1800" dirty="0"/>
              <a:t>) in fabrication – delivery to FANL in April </a:t>
            </a:r>
          </a:p>
          <a:p>
            <a:pPr marL="0" indent="0">
              <a:buClr>
                <a:schemeClr val="accent6"/>
              </a:buClr>
              <a:buNone/>
            </a:pPr>
            <a:endParaRPr lang="en-US" sz="1800" dirty="0"/>
          </a:p>
        </p:txBody>
      </p:sp>
      <p:sp>
        <p:nvSpPr>
          <p:cNvPr id="14" name="TextBox 13">
            <a:extLst>
              <a:ext uri="{FF2B5EF4-FFF2-40B4-BE49-F238E27FC236}">
                <a16:creationId xmlns:a16="http://schemas.microsoft.com/office/drawing/2014/main" id="{D49B7BD5-55C0-904C-809B-447BB3160C3A}"/>
              </a:ext>
            </a:extLst>
          </p:cNvPr>
          <p:cNvSpPr txBox="1"/>
          <p:nvPr/>
        </p:nvSpPr>
        <p:spPr>
          <a:xfrm>
            <a:off x="7983333" y="630243"/>
            <a:ext cx="1190014" cy="954107"/>
          </a:xfrm>
          <a:prstGeom prst="rect">
            <a:avLst/>
          </a:prstGeom>
          <a:noFill/>
        </p:spPr>
        <p:txBody>
          <a:bodyPr wrap="square" rtlCol="0">
            <a:spAutoFit/>
          </a:bodyPr>
          <a:lstStyle/>
          <a:p>
            <a:pPr algn="ctr"/>
            <a:r>
              <a:rPr lang="en-US" sz="1400" b="1" dirty="0"/>
              <a:t>1</a:t>
            </a:r>
            <a:r>
              <a:rPr lang="en-US" sz="1400" b="1" baseline="30000" dirty="0"/>
              <a:t>st</a:t>
            </a:r>
            <a:r>
              <a:rPr lang="en-US" sz="1400" b="1" dirty="0"/>
              <a:t> UK APA on the alignment fixture</a:t>
            </a:r>
          </a:p>
        </p:txBody>
      </p:sp>
      <p:sp>
        <p:nvSpPr>
          <p:cNvPr id="15" name="TextBox 14">
            <a:extLst>
              <a:ext uri="{FF2B5EF4-FFF2-40B4-BE49-F238E27FC236}">
                <a16:creationId xmlns:a16="http://schemas.microsoft.com/office/drawing/2014/main" id="{62EBBD8A-31C8-8744-84C0-FD978C0D2B51}"/>
              </a:ext>
            </a:extLst>
          </p:cNvPr>
          <p:cNvSpPr txBox="1"/>
          <p:nvPr/>
        </p:nvSpPr>
        <p:spPr>
          <a:xfrm>
            <a:off x="3340628" y="5128757"/>
            <a:ext cx="992934" cy="738664"/>
          </a:xfrm>
          <a:prstGeom prst="rect">
            <a:avLst/>
          </a:prstGeom>
          <a:noFill/>
        </p:spPr>
        <p:txBody>
          <a:bodyPr wrap="square" rtlCol="0">
            <a:spAutoFit/>
          </a:bodyPr>
          <a:lstStyle/>
          <a:p>
            <a:pPr algn="ctr"/>
            <a:r>
              <a:rPr lang="en-US" sz="1400" b="1" dirty="0"/>
              <a:t>Field cage panels  at Yale </a:t>
            </a:r>
          </a:p>
        </p:txBody>
      </p:sp>
      <p:pic>
        <p:nvPicPr>
          <p:cNvPr id="20" name="Picture 19">
            <a:extLst>
              <a:ext uri="{FF2B5EF4-FFF2-40B4-BE49-F238E27FC236}">
                <a16:creationId xmlns:a16="http://schemas.microsoft.com/office/drawing/2014/main" id="{411F3F1C-FDEB-444B-A29A-13612D8711F3}"/>
              </a:ext>
            </a:extLst>
          </p:cNvPr>
          <p:cNvPicPr>
            <a:picLocks noChangeAspect="1"/>
          </p:cNvPicPr>
          <p:nvPr/>
        </p:nvPicPr>
        <p:blipFill>
          <a:blip r:embed="rId2"/>
          <a:stretch>
            <a:fillRect/>
          </a:stretch>
        </p:blipFill>
        <p:spPr>
          <a:xfrm>
            <a:off x="4788122" y="193977"/>
            <a:ext cx="3226255" cy="2145459"/>
          </a:xfrm>
          <a:prstGeom prst="rect">
            <a:avLst/>
          </a:prstGeom>
          <a:ln>
            <a:solidFill>
              <a:srgbClr val="000000"/>
            </a:solidFill>
          </a:ln>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45423461-39A5-CF4A-9832-CD2BB247E303}"/>
              </a:ext>
            </a:extLst>
          </p:cNvPr>
          <p:cNvPicPr>
            <a:picLocks noChangeAspect="1"/>
          </p:cNvPicPr>
          <p:nvPr/>
        </p:nvPicPr>
        <p:blipFill>
          <a:blip r:embed="rId3"/>
          <a:stretch>
            <a:fillRect/>
          </a:stretch>
        </p:blipFill>
        <p:spPr>
          <a:xfrm>
            <a:off x="240363" y="4519093"/>
            <a:ext cx="3100265" cy="1742548"/>
          </a:xfrm>
          <a:prstGeom prst="rect">
            <a:avLst/>
          </a:prstGeom>
          <a:ln>
            <a:solidFill>
              <a:srgbClr val="000000"/>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70765E4B-817A-E04C-9141-C58094C7D104}"/>
              </a:ext>
            </a:extLst>
          </p:cNvPr>
          <p:cNvPicPr>
            <a:picLocks noChangeAspect="1"/>
          </p:cNvPicPr>
          <p:nvPr/>
        </p:nvPicPr>
        <p:blipFill>
          <a:blip r:embed="rId4"/>
          <a:stretch>
            <a:fillRect/>
          </a:stretch>
        </p:blipFill>
        <p:spPr>
          <a:xfrm>
            <a:off x="6071638" y="2247157"/>
            <a:ext cx="2978385" cy="2233789"/>
          </a:xfrm>
          <a:prstGeom prst="rect">
            <a:avLst/>
          </a:prstGeom>
          <a:ln>
            <a:solidFill>
              <a:schemeClr val="accent6"/>
            </a:solidFill>
          </a:ln>
          <a:effectLst>
            <a:outerShdw blurRad="50800" dist="38100" dir="2700000" algn="tl" rotWithShape="0">
              <a:prstClr val="black">
                <a:alpha val="40000"/>
              </a:prstClr>
            </a:outerShdw>
          </a:effectLst>
        </p:spPr>
      </p:pic>
      <p:pic>
        <p:nvPicPr>
          <p:cNvPr id="22" name="Picture 1" descr="page7image3894720">
            <a:extLst>
              <a:ext uri="{FF2B5EF4-FFF2-40B4-BE49-F238E27FC236}">
                <a16:creationId xmlns:a16="http://schemas.microsoft.com/office/drawing/2014/main" id="{50104FD4-5FE5-044C-9B65-19B09811AC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9092" y="4083541"/>
            <a:ext cx="2260854" cy="2174999"/>
          </a:xfrm>
          <a:prstGeom prst="rect">
            <a:avLst/>
          </a:prstGeom>
          <a:noFill/>
          <a:ln>
            <a:solidFill>
              <a:schemeClr val="accent6"/>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FFC97D8C-5C68-C449-9320-4A171C9C6F11}"/>
              </a:ext>
            </a:extLst>
          </p:cNvPr>
          <p:cNvSpPr txBox="1"/>
          <p:nvPr/>
        </p:nvSpPr>
        <p:spPr>
          <a:xfrm>
            <a:off x="6730389" y="5453686"/>
            <a:ext cx="1376267" cy="738664"/>
          </a:xfrm>
          <a:prstGeom prst="rect">
            <a:avLst/>
          </a:prstGeom>
          <a:noFill/>
        </p:spPr>
        <p:txBody>
          <a:bodyPr wrap="square" rtlCol="0">
            <a:spAutoFit/>
          </a:bodyPr>
          <a:lstStyle/>
          <a:p>
            <a:pPr algn="ctr"/>
            <a:r>
              <a:rPr lang="en-US" sz="1400" b="1" dirty="0"/>
              <a:t>Assembly and Transport Frame</a:t>
            </a:r>
          </a:p>
        </p:txBody>
      </p:sp>
      <p:sp>
        <p:nvSpPr>
          <p:cNvPr id="24" name="TextBox 23">
            <a:extLst>
              <a:ext uri="{FF2B5EF4-FFF2-40B4-BE49-F238E27FC236}">
                <a16:creationId xmlns:a16="http://schemas.microsoft.com/office/drawing/2014/main" id="{199A1CE1-6BD9-994C-8674-45B7BAD40B19}"/>
              </a:ext>
            </a:extLst>
          </p:cNvPr>
          <p:cNvSpPr txBox="1"/>
          <p:nvPr/>
        </p:nvSpPr>
        <p:spPr>
          <a:xfrm>
            <a:off x="7713623" y="4482232"/>
            <a:ext cx="1190014" cy="523220"/>
          </a:xfrm>
          <a:prstGeom prst="rect">
            <a:avLst/>
          </a:prstGeom>
          <a:noFill/>
        </p:spPr>
        <p:txBody>
          <a:bodyPr wrap="square" rtlCol="0">
            <a:spAutoFit/>
          </a:bodyPr>
          <a:lstStyle/>
          <a:p>
            <a:pPr algn="ctr"/>
            <a:r>
              <a:rPr lang="en-US" sz="1400" b="1" dirty="0"/>
              <a:t>1</a:t>
            </a:r>
            <a:r>
              <a:rPr lang="en-US" sz="1400" b="1" baseline="30000" dirty="0"/>
              <a:t>st</a:t>
            </a:r>
            <a:r>
              <a:rPr lang="en-US" sz="1400" b="1" dirty="0"/>
              <a:t> Yale  APA in clean tent</a:t>
            </a:r>
          </a:p>
        </p:txBody>
      </p:sp>
    </p:spTree>
    <p:extLst>
      <p:ext uri="{BB962C8B-B14F-4D97-AF65-F5344CB8AC3E}">
        <p14:creationId xmlns:p14="http://schemas.microsoft.com/office/powerpoint/2010/main" val="3887172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E5780C7-A171-8E42-B527-CDED983B7D25}"/>
              </a:ext>
            </a:extLst>
          </p:cNvPr>
          <p:cNvPicPr>
            <a:picLocks noChangeAspect="1"/>
          </p:cNvPicPr>
          <p:nvPr/>
        </p:nvPicPr>
        <p:blipFill>
          <a:blip r:embed="rId2"/>
          <a:stretch>
            <a:fillRect/>
          </a:stretch>
        </p:blipFill>
        <p:spPr>
          <a:xfrm>
            <a:off x="6039852" y="492693"/>
            <a:ext cx="2554783" cy="2656974"/>
          </a:xfrm>
          <a:prstGeom prst="rect">
            <a:avLst/>
          </a:prstGeom>
        </p:spPr>
      </p:pic>
      <p:sp>
        <p:nvSpPr>
          <p:cNvPr id="2" name="Content Placeholder 1"/>
          <p:cNvSpPr>
            <a:spLocks noGrp="1"/>
          </p:cNvSpPr>
          <p:nvPr>
            <p:ph idx="1"/>
          </p:nvPr>
        </p:nvSpPr>
        <p:spPr>
          <a:xfrm>
            <a:off x="194586" y="508844"/>
            <a:ext cx="5845266" cy="5584128"/>
          </a:xfrm>
        </p:spPr>
        <p:txBody>
          <a:bodyPr/>
          <a:lstStyle/>
          <a:p>
            <a:r>
              <a:rPr lang="en-US" sz="1800" dirty="0"/>
              <a:t>Cold electronics (BNL):</a:t>
            </a:r>
          </a:p>
          <a:p>
            <a:pPr lvl="1"/>
            <a:r>
              <a:rPr lang="en-US" sz="1600" dirty="0"/>
              <a:t>Design very similar to </a:t>
            </a:r>
            <a:r>
              <a:rPr lang="en-US" sz="1600" dirty="0" err="1"/>
              <a:t>ProtoDUNE</a:t>
            </a:r>
            <a:r>
              <a:rPr lang="en-US" sz="1600" dirty="0"/>
              <a:t> (</a:t>
            </a:r>
            <a:r>
              <a:rPr lang="en-US" sz="1600" dirty="0" err="1"/>
              <a:t>eg</a:t>
            </a:r>
            <a:r>
              <a:rPr lang="en-US" sz="1600" dirty="0"/>
              <a:t> same FE ASIC)</a:t>
            </a:r>
          </a:p>
          <a:p>
            <a:pPr lvl="1"/>
            <a:r>
              <a:rPr lang="en-US" sz="1600" dirty="0"/>
              <a:t>Use </a:t>
            </a:r>
            <a:r>
              <a:rPr lang="en-US" sz="1800" dirty="0"/>
              <a:t>cold qualified commercial off the shelf ADC</a:t>
            </a:r>
          </a:p>
          <a:p>
            <a:r>
              <a:rPr lang="en-US" sz="1800" dirty="0"/>
              <a:t>Warm backend (Columbia – Nevis)</a:t>
            </a:r>
          </a:p>
          <a:p>
            <a:pPr lvl="1"/>
            <a:r>
              <a:rPr lang="en-US" sz="1600" dirty="0"/>
              <a:t>Update of MicroBooNE design</a:t>
            </a:r>
          </a:p>
          <a:p>
            <a:r>
              <a:rPr lang="en-US" sz="1800" dirty="0"/>
              <a:t>Addressed lessons from </a:t>
            </a:r>
            <a:r>
              <a:rPr lang="en-US" sz="1800" dirty="0" err="1"/>
              <a:t>ProtoDUNE</a:t>
            </a:r>
            <a:endParaRPr lang="en-US" sz="1800" dirty="0"/>
          </a:p>
          <a:p>
            <a:pPr lvl="1"/>
            <a:r>
              <a:rPr lang="en-US" sz="1600" dirty="0"/>
              <a:t>FE ASIC “ledge effect” – large charge depositions cause a dead period of several hundred microsecs </a:t>
            </a:r>
          </a:p>
          <a:p>
            <a:pPr lvl="1"/>
            <a:r>
              <a:rPr lang="en-US" sz="1600" dirty="0"/>
              <a:t>Mitigated by modifying layout of FE board to include 1-2GOhm resistor and operation with higher baseline setting </a:t>
            </a:r>
          </a:p>
          <a:p>
            <a:r>
              <a:rPr lang="en-US" sz="1800" dirty="0"/>
              <a:t>Successful Production Readiness Review Nov 29</a:t>
            </a:r>
          </a:p>
          <a:p>
            <a:r>
              <a:rPr lang="en-US" sz="1800" dirty="0"/>
              <a:t>Both cold and warm electronics on track for completion milestones this spring/summer</a:t>
            </a:r>
          </a:p>
          <a:p>
            <a:endParaRPr lang="en-US" sz="1800" dirty="0"/>
          </a:p>
          <a:p>
            <a:endParaRPr lang="en-US" sz="1800" dirty="0"/>
          </a:p>
        </p:txBody>
      </p:sp>
      <p:sp>
        <p:nvSpPr>
          <p:cNvPr id="3" name="Title 2"/>
          <p:cNvSpPr>
            <a:spLocks noGrp="1"/>
          </p:cNvSpPr>
          <p:nvPr>
            <p:ph type="title"/>
          </p:nvPr>
        </p:nvSpPr>
        <p:spPr/>
        <p:txBody>
          <a:bodyPr/>
          <a:lstStyle/>
          <a:p>
            <a:r>
              <a:rPr lang="en-US" dirty="0"/>
              <a:t>SBND TPC Electronics Progress</a:t>
            </a:r>
          </a:p>
        </p:txBody>
      </p:sp>
      <p:sp>
        <p:nvSpPr>
          <p:cNvPr id="4" name="Date Placeholder 3"/>
          <p:cNvSpPr>
            <a:spLocks noGrp="1"/>
          </p:cNvSpPr>
          <p:nvPr>
            <p:ph type="dt" sz="half" idx="2"/>
          </p:nvPr>
        </p:nvSpPr>
        <p:spPr/>
        <p:txBody>
          <a:bodyPr/>
          <a:lstStyle/>
          <a:p>
            <a:pPr>
              <a:defRPr/>
            </a:pPr>
            <a:r>
              <a:rPr lang="en-US"/>
              <a:t>3/8/19</a:t>
            </a:r>
            <a:endParaRPr lang="en-US" dirty="0"/>
          </a:p>
        </p:txBody>
      </p:sp>
      <p:sp>
        <p:nvSpPr>
          <p:cNvPr id="5" name="Footer Placeholder 4"/>
          <p:cNvSpPr>
            <a:spLocks noGrp="1"/>
          </p:cNvSpPr>
          <p:nvPr>
            <p:ph type="ftr" sz="quarter" idx="3"/>
          </p:nvPr>
        </p:nvSpPr>
        <p:spPr/>
        <p:txBody>
          <a:bodyPr/>
          <a:lstStyle/>
          <a:p>
            <a:pPr>
              <a:defRPr/>
            </a:pPr>
            <a:r>
              <a:rPr lang="en-US"/>
              <a:t>SBN Oversight Board</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13</a:t>
            </a:fld>
            <a:endParaRPr lang="en-US" dirty="0"/>
          </a:p>
        </p:txBody>
      </p:sp>
      <p:pic>
        <p:nvPicPr>
          <p:cNvPr id="9" name="Picture 8">
            <a:extLst>
              <a:ext uri="{FF2B5EF4-FFF2-40B4-BE49-F238E27FC236}">
                <a16:creationId xmlns:a16="http://schemas.microsoft.com/office/drawing/2014/main" id="{8688C458-54CE-6B4C-A4C5-39639FCB828B}"/>
              </a:ext>
            </a:extLst>
          </p:cNvPr>
          <p:cNvPicPr>
            <a:picLocks noChangeAspect="1"/>
          </p:cNvPicPr>
          <p:nvPr/>
        </p:nvPicPr>
        <p:blipFill>
          <a:blip r:embed="rId3"/>
          <a:stretch>
            <a:fillRect/>
          </a:stretch>
        </p:blipFill>
        <p:spPr>
          <a:xfrm>
            <a:off x="6457115" y="3208389"/>
            <a:ext cx="2554784" cy="1470379"/>
          </a:xfrm>
          <a:prstGeom prst="rect">
            <a:avLst/>
          </a:prstGeom>
        </p:spPr>
      </p:pic>
      <p:sp>
        <p:nvSpPr>
          <p:cNvPr id="22" name="TextBox 21">
            <a:extLst>
              <a:ext uri="{FF2B5EF4-FFF2-40B4-BE49-F238E27FC236}">
                <a16:creationId xmlns:a16="http://schemas.microsoft.com/office/drawing/2014/main" id="{DCA535D1-23C4-1C4E-BDDA-EFFF2B331D3E}"/>
              </a:ext>
            </a:extLst>
          </p:cNvPr>
          <p:cNvSpPr txBox="1"/>
          <p:nvPr/>
        </p:nvSpPr>
        <p:spPr>
          <a:xfrm>
            <a:off x="7769557" y="2202533"/>
            <a:ext cx="1219178" cy="523220"/>
          </a:xfrm>
          <a:prstGeom prst="rect">
            <a:avLst/>
          </a:prstGeom>
          <a:noFill/>
        </p:spPr>
        <p:txBody>
          <a:bodyPr wrap="square" rtlCol="0">
            <a:spAutoFit/>
          </a:bodyPr>
          <a:lstStyle/>
          <a:p>
            <a:pPr algn="ctr"/>
            <a:r>
              <a:rPr lang="en-US" sz="1400" b="1" i="1" dirty="0"/>
              <a:t>Ledge effect </a:t>
            </a:r>
            <a:r>
              <a:rPr lang="en-US" sz="1400" b="1" dirty="0"/>
              <a:t>@</a:t>
            </a:r>
            <a:r>
              <a:rPr lang="en-US" sz="1400" b="1" dirty="0" err="1"/>
              <a:t>protoDUNE</a:t>
            </a:r>
            <a:endParaRPr lang="en-US" sz="1400" b="1" dirty="0"/>
          </a:p>
        </p:txBody>
      </p:sp>
      <p:sp>
        <p:nvSpPr>
          <p:cNvPr id="11" name="TextBox 10">
            <a:extLst>
              <a:ext uri="{FF2B5EF4-FFF2-40B4-BE49-F238E27FC236}">
                <a16:creationId xmlns:a16="http://schemas.microsoft.com/office/drawing/2014/main" id="{43EBB225-5AA8-A540-BDAC-9C61E178D24B}"/>
              </a:ext>
            </a:extLst>
          </p:cNvPr>
          <p:cNvSpPr txBox="1"/>
          <p:nvPr/>
        </p:nvSpPr>
        <p:spPr>
          <a:xfrm rot="16200000">
            <a:off x="5468607" y="1167939"/>
            <a:ext cx="1032655" cy="338554"/>
          </a:xfrm>
          <a:prstGeom prst="rect">
            <a:avLst/>
          </a:prstGeom>
          <a:noFill/>
        </p:spPr>
        <p:txBody>
          <a:bodyPr wrap="none" rtlCol="0">
            <a:spAutoFit/>
          </a:bodyPr>
          <a:lstStyle/>
          <a:p>
            <a:r>
              <a:rPr lang="en-US" sz="1600" dirty="0"/>
              <a:t>amplitude</a:t>
            </a:r>
          </a:p>
        </p:txBody>
      </p:sp>
      <p:sp>
        <p:nvSpPr>
          <p:cNvPr id="23" name="TextBox 22">
            <a:extLst>
              <a:ext uri="{FF2B5EF4-FFF2-40B4-BE49-F238E27FC236}">
                <a16:creationId xmlns:a16="http://schemas.microsoft.com/office/drawing/2014/main" id="{7656EBA8-3B9C-9447-BC34-57927214027F}"/>
              </a:ext>
            </a:extLst>
          </p:cNvPr>
          <p:cNvSpPr txBox="1"/>
          <p:nvPr/>
        </p:nvSpPr>
        <p:spPr>
          <a:xfrm>
            <a:off x="6240040" y="2086648"/>
            <a:ext cx="845103" cy="338554"/>
          </a:xfrm>
          <a:prstGeom prst="rect">
            <a:avLst/>
          </a:prstGeom>
          <a:noFill/>
        </p:spPr>
        <p:txBody>
          <a:bodyPr wrap="none" rtlCol="0">
            <a:spAutoFit/>
          </a:bodyPr>
          <a:lstStyle/>
          <a:p>
            <a:r>
              <a:rPr lang="en-US" sz="1600" dirty="0"/>
              <a:t>Time tic</a:t>
            </a:r>
          </a:p>
        </p:txBody>
      </p:sp>
    </p:spTree>
    <p:extLst>
      <p:ext uri="{BB962C8B-B14F-4D97-AF65-F5344CB8AC3E}">
        <p14:creationId xmlns:p14="http://schemas.microsoft.com/office/powerpoint/2010/main" val="763837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4981" y="636198"/>
            <a:ext cx="5613659" cy="5059363"/>
          </a:xfrm>
        </p:spPr>
        <p:txBody>
          <a:bodyPr/>
          <a:lstStyle/>
          <a:p>
            <a:endParaRPr lang="en-US" sz="1800" dirty="0"/>
          </a:p>
          <a:p>
            <a:r>
              <a:rPr lang="en-US" sz="1800" dirty="0"/>
              <a:t>Full PMT system under test in the Coherent CAPTAIN-Mills Detector (CCM) at Los Alamos</a:t>
            </a:r>
          </a:p>
          <a:p>
            <a:pPr lvl="1"/>
            <a:r>
              <a:rPr lang="en-US" sz="1600" dirty="0"/>
              <a:t>Ready to install in fall 2019</a:t>
            </a:r>
          </a:p>
          <a:p>
            <a:endParaRPr lang="en-US" sz="1800" dirty="0"/>
          </a:p>
          <a:p>
            <a:r>
              <a:rPr lang="en-US" sz="1800" dirty="0"/>
              <a:t>ARAPUCA system</a:t>
            </a:r>
          </a:p>
          <a:p>
            <a:pPr lvl="1"/>
            <a:r>
              <a:rPr lang="en-US" sz="1600" dirty="0"/>
              <a:t>tested in argon </a:t>
            </a:r>
          </a:p>
          <a:p>
            <a:pPr lvl="1"/>
            <a:r>
              <a:rPr lang="en-US" sz="1600" dirty="0"/>
              <a:t>feedthroughs ordered</a:t>
            </a:r>
          </a:p>
          <a:p>
            <a:pPr lvl="1"/>
            <a:r>
              <a:rPr lang="en-US" sz="1600" dirty="0"/>
              <a:t>Production review completed</a:t>
            </a:r>
          </a:p>
          <a:p>
            <a:pPr lvl="1"/>
            <a:r>
              <a:rPr lang="en-US" sz="1600" dirty="0"/>
              <a:t>Ready to install in summer 2019</a:t>
            </a:r>
          </a:p>
          <a:p>
            <a:pPr lvl="1"/>
            <a:endParaRPr lang="en-US" sz="1600" dirty="0"/>
          </a:p>
          <a:p>
            <a:r>
              <a:rPr lang="en-US" sz="1800" dirty="0"/>
              <a:t>Light guide bars</a:t>
            </a:r>
          </a:p>
          <a:p>
            <a:pPr lvl="1"/>
            <a:r>
              <a:rPr lang="en-US" sz="1600" dirty="0"/>
              <a:t>Production review completed</a:t>
            </a:r>
          </a:p>
          <a:p>
            <a:pPr lvl="1"/>
            <a:r>
              <a:rPr lang="en-US" sz="1600" dirty="0"/>
              <a:t>Ready to install in fall 2019</a:t>
            </a:r>
          </a:p>
          <a:p>
            <a:pPr marL="228600" lvl="1" indent="0">
              <a:buNone/>
            </a:pPr>
            <a:endParaRPr lang="en-US" sz="1600" dirty="0"/>
          </a:p>
        </p:txBody>
      </p:sp>
      <p:sp>
        <p:nvSpPr>
          <p:cNvPr id="3" name="Title 2"/>
          <p:cNvSpPr>
            <a:spLocks noGrp="1"/>
          </p:cNvSpPr>
          <p:nvPr>
            <p:ph type="title"/>
          </p:nvPr>
        </p:nvSpPr>
        <p:spPr/>
        <p:txBody>
          <a:bodyPr/>
          <a:lstStyle/>
          <a:p>
            <a:r>
              <a:rPr lang="en-US" dirty="0"/>
              <a:t>SBND Photo Detection Progress</a:t>
            </a:r>
          </a:p>
        </p:txBody>
      </p:sp>
      <p:sp>
        <p:nvSpPr>
          <p:cNvPr id="4" name="Date Placeholder 3"/>
          <p:cNvSpPr>
            <a:spLocks noGrp="1"/>
          </p:cNvSpPr>
          <p:nvPr>
            <p:ph type="dt" sz="half" idx="2"/>
          </p:nvPr>
        </p:nvSpPr>
        <p:spPr/>
        <p:txBody>
          <a:bodyPr/>
          <a:lstStyle/>
          <a:p>
            <a:pPr>
              <a:defRPr/>
            </a:pPr>
            <a:r>
              <a:rPr lang="en-US"/>
              <a:t>3/8/19</a:t>
            </a:r>
            <a:endParaRPr lang="en-US" dirty="0"/>
          </a:p>
        </p:txBody>
      </p:sp>
      <p:sp>
        <p:nvSpPr>
          <p:cNvPr id="5" name="Footer Placeholder 4"/>
          <p:cNvSpPr>
            <a:spLocks noGrp="1"/>
          </p:cNvSpPr>
          <p:nvPr>
            <p:ph type="ftr" sz="quarter" idx="3"/>
          </p:nvPr>
        </p:nvSpPr>
        <p:spPr/>
        <p:txBody>
          <a:bodyPr/>
          <a:lstStyle/>
          <a:p>
            <a:pPr>
              <a:defRPr/>
            </a:pPr>
            <a:r>
              <a:rPr lang="en-US"/>
              <a:t>SBN Oversight Board</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14</a:t>
            </a:fld>
            <a:endParaRPr lang="en-US" dirty="0"/>
          </a:p>
        </p:txBody>
      </p:sp>
      <p:pic>
        <p:nvPicPr>
          <p:cNvPr id="9" name="Picture 8">
            <a:extLst>
              <a:ext uri="{FF2B5EF4-FFF2-40B4-BE49-F238E27FC236}">
                <a16:creationId xmlns:a16="http://schemas.microsoft.com/office/drawing/2014/main" id="{8CEDEE14-6202-E74C-8B66-1DE1BFEE95A7}"/>
              </a:ext>
            </a:extLst>
          </p:cNvPr>
          <p:cNvPicPr>
            <a:picLocks noChangeAspect="1"/>
          </p:cNvPicPr>
          <p:nvPr/>
        </p:nvPicPr>
        <p:blipFill>
          <a:blip r:embed="rId2"/>
          <a:stretch>
            <a:fillRect/>
          </a:stretch>
        </p:blipFill>
        <p:spPr>
          <a:xfrm>
            <a:off x="6146706" y="405301"/>
            <a:ext cx="1894242" cy="3124754"/>
          </a:xfrm>
          <a:prstGeom prst="rect">
            <a:avLst/>
          </a:prstGeom>
          <a:ln>
            <a:solidFill>
              <a:schemeClr val="accent6"/>
            </a:solid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923142C9-F3D5-B843-B193-05F7151841D0}"/>
              </a:ext>
            </a:extLst>
          </p:cNvPr>
          <p:cNvPicPr>
            <a:picLocks noChangeAspect="1"/>
          </p:cNvPicPr>
          <p:nvPr/>
        </p:nvPicPr>
        <p:blipFill>
          <a:blip r:embed="rId3"/>
          <a:stretch>
            <a:fillRect/>
          </a:stretch>
        </p:blipFill>
        <p:spPr>
          <a:xfrm>
            <a:off x="5949663" y="3881712"/>
            <a:ext cx="2499783" cy="1653190"/>
          </a:xfrm>
          <a:prstGeom prst="rect">
            <a:avLst/>
          </a:prstGeom>
          <a:ln>
            <a:solidFill>
              <a:schemeClr val="accent6"/>
            </a:solidFill>
          </a:ln>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59585721-49F6-9B46-8A89-92270777D0F3}"/>
              </a:ext>
            </a:extLst>
          </p:cNvPr>
          <p:cNvSpPr txBox="1"/>
          <p:nvPr/>
        </p:nvSpPr>
        <p:spPr>
          <a:xfrm>
            <a:off x="8060686" y="1497291"/>
            <a:ext cx="1083314" cy="1169551"/>
          </a:xfrm>
          <a:prstGeom prst="rect">
            <a:avLst/>
          </a:prstGeom>
          <a:noFill/>
        </p:spPr>
        <p:txBody>
          <a:bodyPr wrap="square" rtlCol="0">
            <a:spAutoFit/>
          </a:bodyPr>
          <a:lstStyle/>
          <a:p>
            <a:pPr algn="ctr"/>
            <a:r>
              <a:rPr lang="en-US" sz="1400" b="1" dirty="0"/>
              <a:t>CCM preparing to test PMTs at LANL </a:t>
            </a:r>
          </a:p>
        </p:txBody>
      </p:sp>
      <p:sp>
        <p:nvSpPr>
          <p:cNvPr id="22" name="TextBox 21">
            <a:extLst>
              <a:ext uri="{FF2B5EF4-FFF2-40B4-BE49-F238E27FC236}">
                <a16:creationId xmlns:a16="http://schemas.microsoft.com/office/drawing/2014/main" id="{0B51DE54-5F2F-344A-A806-9214F45EAB6D}"/>
              </a:ext>
            </a:extLst>
          </p:cNvPr>
          <p:cNvSpPr txBox="1"/>
          <p:nvPr/>
        </p:nvSpPr>
        <p:spPr>
          <a:xfrm>
            <a:off x="6447648" y="5624949"/>
            <a:ext cx="1083314" cy="523220"/>
          </a:xfrm>
          <a:prstGeom prst="rect">
            <a:avLst/>
          </a:prstGeom>
          <a:noFill/>
        </p:spPr>
        <p:txBody>
          <a:bodyPr wrap="square" rtlCol="0">
            <a:spAutoFit/>
          </a:bodyPr>
          <a:lstStyle/>
          <a:p>
            <a:pPr algn="ctr"/>
            <a:r>
              <a:rPr lang="en-US" sz="1400" b="1" dirty="0"/>
              <a:t>ARAPUCA prototypes</a:t>
            </a:r>
          </a:p>
        </p:txBody>
      </p:sp>
    </p:spTree>
    <p:extLst>
      <p:ext uri="{BB962C8B-B14F-4D97-AF65-F5344CB8AC3E}">
        <p14:creationId xmlns:p14="http://schemas.microsoft.com/office/powerpoint/2010/main" val="27304043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B948753-B145-479D-A498-2E0C7C259205}"/>
              </a:ext>
            </a:extLst>
          </p:cNvPr>
          <p:cNvSpPr>
            <a:spLocks noGrp="1"/>
          </p:cNvSpPr>
          <p:nvPr>
            <p:ph type="dt" sz="half" idx="2"/>
          </p:nvPr>
        </p:nvSpPr>
        <p:spPr/>
        <p:txBody>
          <a:bodyPr/>
          <a:lstStyle/>
          <a:p>
            <a:pPr>
              <a:defRPr/>
            </a:pPr>
            <a:r>
              <a:rPr lang="en-US"/>
              <a:t>3/8/19</a:t>
            </a:r>
            <a:endParaRPr lang="en-US" dirty="0"/>
          </a:p>
        </p:txBody>
      </p:sp>
      <p:sp>
        <p:nvSpPr>
          <p:cNvPr id="4" name="Footer Placeholder 3">
            <a:extLst>
              <a:ext uri="{FF2B5EF4-FFF2-40B4-BE49-F238E27FC236}">
                <a16:creationId xmlns:a16="http://schemas.microsoft.com/office/drawing/2014/main" id="{744278F7-A758-4167-8F44-B60F358D1DA3}"/>
              </a:ext>
            </a:extLst>
          </p:cNvPr>
          <p:cNvSpPr>
            <a:spLocks noGrp="1"/>
          </p:cNvSpPr>
          <p:nvPr>
            <p:ph type="ftr" sz="quarter" idx="3"/>
          </p:nvPr>
        </p:nvSpPr>
        <p:spPr/>
        <p:txBody>
          <a:bodyPr/>
          <a:lstStyle/>
          <a:p>
            <a:pPr>
              <a:defRPr/>
            </a:pPr>
            <a:r>
              <a:rPr lang="en-US"/>
              <a:t>SBN Oversight Board</a:t>
            </a:r>
            <a:endParaRPr lang="en-US" b="1" dirty="0"/>
          </a:p>
        </p:txBody>
      </p:sp>
      <p:sp>
        <p:nvSpPr>
          <p:cNvPr id="5" name="Slide Number Placeholder 4">
            <a:extLst>
              <a:ext uri="{FF2B5EF4-FFF2-40B4-BE49-F238E27FC236}">
                <a16:creationId xmlns:a16="http://schemas.microsoft.com/office/drawing/2014/main" id="{8CBCE5BF-BBF1-411C-B4DF-5A0CB87E4598}"/>
              </a:ext>
            </a:extLst>
          </p:cNvPr>
          <p:cNvSpPr>
            <a:spLocks noGrp="1"/>
          </p:cNvSpPr>
          <p:nvPr>
            <p:ph type="sldNum" sz="quarter" idx="4"/>
          </p:nvPr>
        </p:nvSpPr>
        <p:spPr/>
        <p:txBody>
          <a:bodyPr/>
          <a:lstStyle/>
          <a:p>
            <a:pPr>
              <a:defRPr/>
            </a:pPr>
            <a:fld id="{148C009B-CB69-E04A-B9B3-34B26D69E9CF}" type="slidenum">
              <a:rPr lang="en-US" smtClean="0"/>
              <a:pPr>
                <a:defRPr/>
              </a:pPr>
              <a:t>15</a:t>
            </a:fld>
            <a:endParaRPr lang="en-US" dirty="0"/>
          </a:p>
        </p:txBody>
      </p:sp>
      <p:sp>
        <p:nvSpPr>
          <p:cNvPr id="6" name="Title 5">
            <a:extLst>
              <a:ext uri="{FF2B5EF4-FFF2-40B4-BE49-F238E27FC236}">
                <a16:creationId xmlns:a16="http://schemas.microsoft.com/office/drawing/2014/main" id="{C7DA51FC-8DDD-49C0-99D0-FCB824CF38BA}"/>
              </a:ext>
            </a:extLst>
          </p:cNvPr>
          <p:cNvSpPr>
            <a:spLocks noGrp="1"/>
          </p:cNvSpPr>
          <p:nvPr>
            <p:ph type="title"/>
          </p:nvPr>
        </p:nvSpPr>
        <p:spPr/>
        <p:txBody>
          <a:bodyPr/>
          <a:lstStyle/>
          <a:p>
            <a:r>
              <a:rPr lang="en-US" dirty="0"/>
              <a:t>SBND CRT/Laser</a:t>
            </a:r>
          </a:p>
        </p:txBody>
      </p:sp>
      <p:sp>
        <p:nvSpPr>
          <p:cNvPr id="8" name="TextBox 7">
            <a:extLst>
              <a:ext uri="{FF2B5EF4-FFF2-40B4-BE49-F238E27FC236}">
                <a16:creationId xmlns:a16="http://schemas.microsoft.com/office/drawing/2014/main" id="{4F19E9A5-7060-6D41-8FDB-72F5518CE65E}"/>
              </a:ext>
            </a:extLst>
          </p:cNvPr>
          <p:cNvSpPr txBox="1"/>
          <p:nvPr/>
        </p:nvSpPr>
        <p:spPr>
          <a:xfrm>
            <a:off x="222250" y="1104409"/>
            <a:ext cx="7679106" cy="5170646"/>
          </a:xfrm>
          <a:prstGeom prst="rect">
            <a:avLst/>
          </a:prstGeom>
          <a:noFill/>
        </p:spPr>
        <p:txBody>
          <a:bodyPr wrap="square" rtlCol="0">
            <a:spAutoFit/>
          </a:bodyPr>
          <a:lstStyle/>
          <a:p>
            <a:r>
              <a:rPr lang="en-US" sz="2000" b="1" dirty="0">
                <a:solidFill>
                  <a:srgbClr val="4E4E4E"/>
                </a:solidFill>
              </a:rPr>
              <a:t>Production</a:t>
            </a:r>
          </a:p>
          <a:p>
            <a:pPr marL="342900" indent="-342900">
              <a:buFont typeface="Arial" panose="020B0604020202020204" pitchFamily="34" charset="0"/>
              <a:buChar char="•"/>
            </a:pPr>
            <a:r>
              <a:rPr lang="en-US" sz="1800" dirty="0">
                <a:solidFill>
                  <a:srgbClr val="4E4E4E"/>
                </a:solidFill>
              </a:rPr>
              <a:t>Bottom and side CRT modules complete</a:t>
            </a:r>
          </a:p>
          <a:p>
            <a:pPr marL="342900" indent="-342900">
              <a:buFont typeface="Arial" panose="020B0604020202020204" pitchFamily="34" charset="0"/>
              <a:buChar char="•"/>
            </a:pPr>
            <a:r>
              <a:rPr lang="en-US" sz="1800" dirty="0">
                <a:solidFill>
                  <a:srgbClr val="4E4E4E"/>
                </a:solidFill>
              </a:rPr>
              <a:t>Top CRT modules and laser system </a:t>
            </a:r>
            <a:br>
              <a:rPr lang="en-US" sz="1800" dirty="0">
                <a:solidFill>
                  <a:srgbClr val="4E4E4E"/>
                </a:solidFill>
              </a:rPr>
            </a:br>
            <a:r>
              <a:rPr lang="en-US" sz="1800" dirty="0">
                <a:solidFill>
                  <a:srgbClr val="4E4E4E"/>
                </a:solidFill>
              </a:rPr>
              <a:t>production @Bern on track.</a:t>
            </a:r>
          </a:p>
          <a:p>
            <a:endParaRPr lang="en-US" sz="1800" dirty="0">
              <a:solidFill>
                <a:srgbClr val="4E4E4E"/>
              </a:solidFill>
            </a:endParaRPr>
          </a:p>
          <a:p>
            <a:r>
              <a:rPr lang="en-US" sz="2000" b="1" dirty="0">
                <a:solidFill>
                  <a:srgbClr val="4E4E4E"/>
                </a:solidFill>
              </a:rPr>
              <a:t>CRT Test Setup</a:t>
            </a:r>
          </a:p>
          <a:p>
            <a:pPr marL="342900" indent="-342900">
              <a:buFont typeface="Arial" panose="020B0604020202020204" pitchFamily="34" charset="0"/>
              <a:buChar char="•"/>
            </a:pPr>
            <a:r>
              <a:rPr lang="en-US" sz="1800" dirty="0">
                <a:solidFill>
                  <a:srgbClr val="4E4E4E"/>
                </a:solidFill>
              </a:rPr>
              <a:t>Running successfully with 24 modules</a:t>
            </a:r>
          </a:p>
          <a:p>
            <a:pPr marL="342900" indent="-342900">
              <a:buFont typeface="Arial" panose="020B0604020202020204" pitchFamily="34" charset="0"/>
              <a:buChar char="•"/>
            </a:pPr>
            <a:r>
              <a:rPr lang="en-US" sz="1800" dirty="0">
                <a:solidFill>
                  <a:srgbClr val="4E4E4E"/>
                </a:solidFill>
              </a:rPr>
              <a:t>Preliminary measurement of BNB bunch </a:t>
            </a:r>
            <a:br>
              <a:rPr lang="en-US" sz="1800" dirty="0">
                <a:solidFill>
                  <a:srgbClr val="4E4E4E"/>
                </a:solidFill>
              </a:rPr>
            </a:br>
            <a:r>
              <a:rPr lang="en-US" sz="1800" dirty="0">
                <a:solidFill>
                  <a:srgbClr val="4E4E4E"/>
                </a:solidFill>
              </a:rPr>
              <a:t>shape after BNB bunch rotation turned on </a:t>
            </a:r>
            <a:br>
              <a:rPr lang="en-US" sz="1800" dirty="0">
                <a:solidFill>
                  <a:srgbClr val="4E4E4E"/>
                </a:solidFill>
              </a:rPr>
            </a:br>
            <a:r>
              <a:rPr lang="en-US" sz="1800" dirty="0">
                <a:solidFill>
                  <a:srgbClr val="4E4E4E"/>
                </a:solidFill>
              </a:rPr>
              <a:t>on Jan 14 (</a:t>
            </a:r>
            <a:r>
              <a:rPr lang="en-US" sz="1800" dirty="0" err="1">
                <a:solidFill>
                  <a:srgbClr val="4E4E4E"/>
                </a:solidFill>
              </a:rPr>
              <a:t>DocDB</a:t>
            </a:r>
            <a:r>
              <a:rPr lang="en-US" sz="1800" dirty="0">
                <a:solidFill>
                  <a:srgbClr val="4E4E4E"/>
                </a:solidFill>
              </a:rPr>
              <a:t> #11107).</a:t>
            </a:r>
          </a:p>
          <a:p>
            <a:endParaRPr lang="en-US" sz="1800" dirty="0">
              <a:solidFill>
                <a:srgbClr val="4E4E4E"/>
              </a:solidFill>
            </a:endParaRPr>
          </a:p>
          <a:p>
            <a:r>
              <a:rPr lang="en-US" sz="2000" b="1" dirty="0">
                <a:solidFill>
                  <a:srgbClr val="4E4E4E"/>
                </a:solidFill>
              </a:rPr>
              <a:t>Upcoming Installation</a:t>
            </a:r>
          </a:p>
          <a:p>
            <a:pPr marL="342900" indent="-342900">
              <a:buFont typeface="Arial" panose="020B0604020202020204" pitchFamily="34" charset="0"/>
              <a:buChar char="•"/>
            </a:pPr>
            <a:r>
              <a:rPr lang="en-US" sz="1800" dirty="0">
                <a:solidFill>
                  <a:srgbClr val="63666A"/>
                </a:solidFill>
              </a:rPr>
              <a:t>CRT test setup to conclude data taking in March, </a:t>
            </a:r>
            <a:br>
              <a:rPr lang="en-US" sz="1800" dirty="0">
                <a:solidFill>
                  <a:srgbClr val="63666A"/>
                </a:solidFill>
              </a:rPr>
            </a:br>
            <a:r>
              <a:rPr lang="en-US" sz="1800" dirty="0">
                <a:solidFill>
                  <a:srgbClr val="63666A"/>
                </a:solidFill>
              </a:rPr>
              <a:t>to make space for </a:t>
            </a:r>
            <a:r>
              <a:rPr lang="en-US" sz="1800" dirty="0" err="1">
                <a:solidFill>
                  <a:srgbClr val="63666A"/>
                </a:solidFill>
              </a:rPr>
              <a:t>Demaco</a:t>
            </a:r>
            <a:r>
              <a:rPr lang="en-US" sz="1800" dirty="0">
                <a:solidFill>
                  <a:srgbClr val="63666A"/>
                </a:solidFill>
              </a:rPr>
              <a:t> proximity cryogenics </a:t>
            </a:r>
            <a:br>
              <a:rPr lang="en-US" sz="1800" dirty="0">
                <a:solidFill>
                  <a:srgbClr val="63666A"/>
                </a:solidFill>
              </a:rPr>
            </a:br>
            <a:r>
              <a:rPr lang="en-US" sz="1800" dirty="0">
                <a:solidFill>
                  <a:srgbClr val="63666A"/>
                </a:solidFill>
              </a:rPr>
              <a:t>installation</a:t>
            </a:r>
          </a:p>
          <a:p>
            <a:pPr marL="342900" indent="-342900">
              <a:buFont typeface="Arial" panose="020B0604020202020204" pitchFamily="34" charset="0"/>
              <a:buChar char="•"/>
            </a:pPr>
            <a:r>
              <a:rPr lang="en-US" sz="1800" dirty="0">
                <a:solidFill>
                  <a:srgbClr val="63666A"/>
                </a:solidFill>
              </a:rPr>
              <a:t>Discovered interference between six bottom CRT </a:t>
            </a:r>
            <a:br>
              <a:rPr lang="en-US" sz="1800" dirty="0">
                <a:solidFill>
                  <a:srgbClr val="63666A"/>
                </a:solidFill>
              </a:rPr>
            </a:br>
            <a:r>
              <a:rPr lang="en-US" sz="1800" dirty="0">
                <a:solidFill>
                  <a:srgbClr val="63666A"/>
                </a:solidFill>
              </a:rPr>
              <a:t>modules and final cryostat design. </a:t>
            </a:r>
          </a:p>
          <a:p>
            <a:pPr marL="800100" lvl="1" indent="-342900">
              <a:buFont typeface="Arial" panose="020B0604020202020204" pitchFamily="34" charset="0"/>
              <a:buChar char="•"/>
            </a:pPr>
            <a:r>
              <a:rPr lang="en-US" sz="1800" dirty="0">
                <a:solidFill>
                  <a:srgbClr val="63666A"/>
                </a:solidFill>
              </a:rPr>
              <a:t>Discussion with Bern on how to solve.</a:t>
            </a:r>
          </a:p>
        </p:txBody>
      </p:sp>
      <p:pic>
        <p:nvPicPr>
          <p:cNvPr id="9" name="Picture 8">
            <a:extLst>
              <a:ext uri="{FF2B5EF4-FFF2-40B4-BE49-F238E27FC236}">
                <a16:creationId xmlns:a16="http://schemas.microsoft.com/office/drawing/2014/main" id="{CEBB5A21-4CD6-3048-BA2B-C44F84A7EC2E}"/>
              </a:ext>
            </a:extLst>
          </p:cNvPr>
          <p:cNvPicPr>
            <a:picLocks noChangeAspect="1"/>
          </p:cNvPicPr>
          <p:nvPr/>
        </p:nvPicPr>
        <p:blipFill>
          <a:blip r:embed="rId3"/>
          <a:stretch>
            <a:fillRect/>
          </a:stretch>
        </p:blipFill>
        <p:spPr>
          <a:xfrm>
            <a:off x="5410316" y="2989770"/>
            <a:ext cx="3511434" cy="3231697"/>
          </a:xfrm>
          <a:prstGeom prst="rect">
            <a:avLst/>
          </a:prstGeom>
        </p:spPr>
      </p:pic>
      <p:pic>
        <p:nvPicPr>
          <p:cNvPr id="10" name="Picture 9">
            <a:extLst>
              <a:ext uri="{FF2B5EF4-FFF2-40B4-BE49-F238E27FC236}">
                <a16:creationId xmlns:a16="http://schemas.microsoft.com/office/drawing/2014/main" id="{7105B07F-DE59-A84B-A5A4-6E651ADB1BEB}"/>
              </a:ext>
            </a:extLst>
          </p:cNvPr>
          <p:cNvPicPr>
            <a:picLocks noChangeAspect="1"/>
          </p:cNvPicPr>
          <p:nvPr/>
        </p:nvPicPr>
        <p:blipFill>
          <a:blip r:embed="rId4"/>
          <a:stretch>
            <a:fillRect/>
          </a:stretch>
        </p:blipFill>
        <p:spPr>
          <a:xfrm>
            <a:off x="4763440" y="636532"/>
            <a:ext cx="4049914" cy="2235621"/>
          </a:xfrm>
          <a:prstGeom prst="rect">
            <a:avLst/>
          </a:prstGeom>
        </p:spPr>
      </p:pic>
    </p:spTree>
    <p:extLst>
      <p:ext uri="{BB962C8B-B14F-4D97-AF65-F5344CB8AC3E}">
        <p14:creationId xmlns:p14="http://schemas.microsoft.com/office/powerpoint/2010/main" val="17473284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162403B-C343-5E4F-8BA6-BF97CFDE27CC}"/>
              </a:ext>
            </a:extLst>
          </p:cNvPr>
          <p:cNvPicPr>
            <a:picLocks noChangeAspect="1"/>
          </p:cNvPicPr>
          <p:nvPr/>
        </p:nvPicPr>
        <p:blipFill>
          <a:blip r:embed="rId2"/>
          <a:stretch>
            <a:fillRect/>
          </a:stretch>
        </p:blipFill>
        <p:spPr>
          <a:xfrm>
            <a:off x="5421079" y="210161"/>
            <a:ext cx="3395750" cy="3271893"/>
          </a:xfrm>
          <a:prstGeom prst="rect">
            <a:avLst/>
          </a:prstGeom>
        </p:spPr>
      </p:pic>
      <p:sp>
        <p:nvSpPr>
          <p:cNvPr id="2" name="Content Placeholder 1"/>
          <p:cNvSpPr>
            <a:spLocks noGrp="1"/>
          </p:cNvSpPr>
          <p:nvPr>
            <p:ph idx="1"/>
          </p:nvPr>
        </p:nvSpPr>
        <p:spPr>
          <a:xfrm>
            <a:off x="228601" y="971550"/>
            <a:ext cx="5408510" cy="5059363"/>
          </a:xfrm>
        </p:spPr>
        <p:txBody>
          <a:bodyPr/>
          <a:lstStyle/>
          <a:p>
            <a:r>
              <a:rPr lang="en-US" sz="1800" dirty="0"/>
              <a:t>Outer steel structure </a:t>
            </a:r>
          </a:p>
          <a:p>
            <a:pPr lvl="1"/>
            <a:r>
              <a:rPr lang="en-US" sz="1600" dirty="0"/>
              <a:t>Material delivered to CERN in February</a:t>
            </a:r>
          </a:p>
          <a:p>
            <a:pPr lvl="1"/>
            <a:r>
              <a:rPr lang="en-US" sz="1600" dirty="0"/>
              <a:t>Preassembly about to start at CERN</a:t>
            </a:r>
          </a:p>
          <a:p>
            <a:pPr lvl="1"/>
            <a:r>
              <a:rPr lang="en-US" sz="1600" dirty="0"/>
              <a:t>On track for installation at FNAL in May/June</a:t>
            </a:r>
          </a:p>
          <a:p>
            <a:r>
              <a:rPr lang="en-US" sz="1800" dirty="0"/>
              <a:t>Membrane cryostat</a:t>
            </a:r>
          </a:p>
          <a:p>
            <a:pPr lvl="1"/>
            <a:r>
              <a:rPr lang="en-US" sz="1600" dirty="0"/>
              <a:t>Design contract being placed by CERN</a:t>
            </a:r>
          </a:p>
          <a:p>
            <a:pPr lvl="1"/>
            <a:r>
              <a:rPr lang="en-US" sz="1600" dirty="0"/>
              <a:t>Design to start in March</a:t>
            </a:r>
          </a:p>
          <a:p>
            <a:pPr lvl="1"/>
            <a:r>
              <a:rPr lang="en-US" sz="1600" dirty="0"/>
              <a:t>Material delivery to FNAL in fall for installation late 2019</a:t>
            </a:r>
          </a:p>
          <a:p>
            <a:pPr lvl="1"/>
            <a:endParaRPr lang="en-US" sz="1600" dirty="0"/>
          </a:p>
        </p:txBody>
      </p:sp>
      <p:sp>
        <p:nvSpPr>
          <p:cNvPr id="3" name="Title 2"/>
          <p:cNvSpPr>
            <a:spLocks noGrp="1"/>
          </p:cNvSpPr>
          <p:nvPr>
            <p:ph type="title"/>
          </p:nvPr>
        </p:nvSpPr>
        <p:spPr/>
        <p:txBody>
          <a:bodyPr/>
          <a:lstStyle/>
          <a:p>
            <a:r>
              <a:rPr lang="en-US" dirty="0"/>
              <a:t>SBND Cryostat</a:t>
            </a:r>
          </a:p>
        </p:txBody>
      </p:sp>
      <p:sp>
        <p:nvSpPr>
          <p:cNvPr id="4" name="Date Placeholder 3"/>
          <p:cNvSpPr>
            <a:spLocks noGrp="1"/>
          </p:cNvSpPr>
          <p:nvPr>
            <p:ph type="dt" sz="half" idx="2"/>
          </p:nvPr>
        </p:nvSpPr>
        <p:spPr/>
        <p:txBody>
          <a:bodyPr/>
          <a:lstStyle/>
          <a:p>
            <a:pPr>
              <a:defRPr/>
            </a:pPr>
            <a:r>
              <a:rPr lang="en-US"/>
              <a:t>3/8/19</a:t>
            </a:r>
            <a:endParaRPr lang="en-US" dirty="0"/>
          </a:p>
        </p:txBody>
      </p:sp>
      <p:sp>
        <p:nvSpPr>
          <p:cNvPr id="5" name="Footer Placeholder 4"/>
          <p:cNvSpPr>
            <a:spLocks noGrp="1"/>
          </p:cNvSpPr>
          <p:nvPr>
            <p:ph type="ftr" sz="quarter" idx="3"/>
          </p:nvPr>
        </p:nvSpPr>
        <p:spPr/>
        <p:txBody>
          <a:bodyPr/>
          <a:lstStyle/>
          <a:p>
            <a:pPr>
              <a:defRPr/>
            </a:pPr>
            <a:r>
              <a:rPr lang="en-US"/>
              <a:t>SBN Oversight Board</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16</a:t>
            </a:fld>
            <a:endParaRPr lang="en-US" dirty="0"/>
          </a:p>
        </p:txBody>
      </p:sp>
      <p:sp>
        <p:nvSpPr>
          <p:cNvPr id="9" name="TextBox 8"/>
          <p:cNvSpPr txBox="1"/>
          <p:nvPr/>
        </p:nvSpPr>
        <p:spPr>
          <a:xfrm>
            <a:off x="6009697" y="3177947"/>
            <a:ext cx="2420471" cy="400110"/>
          </a:xfrm>
          <a:prstGeom prst="rect">
            <a:avLst/>
          </a:prstGeom>
          <a:noFill/>
        </p:spPr>
        <p:txBody>
          <a:bodyPr wrap="none" rtlCol="0">
            <a:spAutoFit/>
          </a:bodyPr>
          <a:lstStyle/>
          <a:p>
            <a:r>
              <a:rPr lang="en-US" sz="2000" dirty="0"/>
              <a:t>SBND Cryostat Model</a:t>
            </a:r>
          </a:p>
        </p:txBody>
      </p:sp>
    </p:spTree>
    <p:extLst>
      <p:ext uri="{BB962C8B-B14F-4D97-AF65-F5344CB8AC3E}">
        <p14:creationId xmlns:p14="http://schemas.microsoft.com/office/powerpoint/2010/main" val="1964808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1" y="971550"/>
            <a:ext cx="5408510" cy="5059363"/>
          </a:xfrm>
        </p:spPr>
        <p:txBody>
          <a:bodyPr/>
          <a:lstStyle/>
          <a:p>
            <a:r>
              <a:rPr lang="en-US" sz="1800" dirty="0"/>
              <a:t>Cryogenics Platform</a:t>
            </a:r>
          </a:p>
          <a:p>
            <a:pPr lvl="1"/>
            <a:r>
              <a:rPr lang="en-US" sz="1600" dirty="0"/>
              <a:t>Installation started this week – complete by early April</a:t>
            </a:r>
          </a:p>
          <a:p>
            <a:r>
              <a:rPr lang="en-US" sz="1800" dirty="0"/>
              <a:t>Proximity cryogenics</a:t>
            </a:r>
          </a:p>
          <a:p>
            <a:pPr lvl="1"/>
            <a:r>
              <a:rPr lang="en-US" sz="1600" dirty="0"/>
              <a:t>Equipment delivered in December from CERN</a:t>
            </a:r>
          </a:p>
          <a:p>
            <a:pPr lvl="1"/>
            <a:r>
              <a:rPr lang="en-US" sz="1600" dirty="0"/>
              <a:t>Installation starting in April when </a:t>
            </a:r>
            <a:r>
              <a:rPr lang="en-US" sz="1600" dirty="0" err="1"/>
              <a:t>Demaco</a:t>
            </a:r>
            <a:r>
              <a:rPr lang="en-US" sz="1600" dirty="0"/>
              <a:t> is done with installation in FD building</a:t>
            </a:r>
          </a:p>
          <a:p>
            <a:pPr lvl="1"/>
            <a:r>
              <a:rPr lang="en-US" sz="1600" dirty="0"/>
              <a:t>Complete by end of May</a:t>
            </a:r>
          </a:p>
          <a:p>
            <a:pPr lvl="1"/>
            <a:endParaRPr lang="en-US" sz="1600" dirty="0"/>
          </a:p>
        </p:txBody>
      </p:sp>
      <p:sp>
        <p:nvSpPr>
          <p:cNvPr id="3" name="Title 2"/>
          <p:cNvSpPr>
            <a:spLocks noGrp="1"/>
          </p:cNvSpPr>
          <p:nvPr>
            <p:ph type="title"/>
          </p:nvPr>
        </p:nvSpPr>
        <p:spPr/>
        <p:txBody>
          <a:bodyPr/>
          <a:lstStyle/>
          <a:p>
            <a:r>
              <a:rPr lang="en-US" dirty="0"/>
              <a:t>SBND Cryogenics</a:t>
            </a:r>
          </a:p>
        </p:txBody>
      </p:sp>
      <p:sp>
        <p:nvSpPr>
          <p:cNvPr id="4" name="Date Placeholder 3"/>
          <p:cNvSpPr>
            <a:spLocks noGrp="1"/>
          </p:cNvSpPr>
          <p:nvPr>
            <p:ph type="dt" sz="half" idx="2"/>
          </p:nvPr>
        </p:nvSpPr>
        <p:spPr/>
        <p:txBody>
          <a:bodyPr/>
          <a:lstStyle/>
          <a:p>
            <a:pPr>
              <a:defRPr/>
            </a:pPr>
            <a:r>
              <a:rPr lang="en-US"/>
              <a:t>3/8/19</a:t>
            </a:r>
            <a:endParaRPr lang="en-US" dirty="0"/>
          </a:p>
        </p:txBody>
      </p:sp>
      <p:sp>
        <p:nvSpPr>
          <p:cNvPr id="5" name="Footer Placeholder 4"/>
          <p:cNvSpPr>
            <a:spLocks noGrp="1"/>
          </p:cNvSpPr>
          <p:nvPr>
            <p:ph type="ftr" sz="quarter" idx="3"/>
          </p:nvPr>
        </p:nvSpPr>
        <p:spPr/>
        <p:txBody>
          <a:bodyPr/>
          <a:lstStyle/>
          <a:p>
            <a:pPr>
              <a:defRPr/>
            </a:pPr>
            <a:r>
              <a:rPr lang="en-US"/>
              <a:t>SBN Oversight Board</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17</a:t>
            </a:fld>
            <a:endParaRPr lang="en-US" dirty="0"/>
          </a:p>
        </p:txBody>
      </p:sp>
      <p:pic>
        <p:nvPicPr>
          <p:cNvPr id="12" name="Picture 11">
            <a:extLst>
              <a:ext uri="{FF2B5EF4-FFF2-40B4-BE49-F238E27FC236}">
                <a16:creationId xmlns:a16="http://schemas.microsoft.com/office/drawing/2014/main" id="{249799D9-961C-C648-B6A0-E9ECDD7C51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7111" y="341959"/>
            <a:ext cx="2867365" cy="2491448"/>
          </a:xfrm>
          <a:prstGeom prst="rect">
            <a:avLst/>
          </a:prstGeom>
          <a:ln>
            <a:solidFill>
              <a:srgbClr val="000000"/>
            </a:solidFill>
          </a:ln>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6AD34BF7-5FE5-6444-8224-F0396891F88A}"/>
              </a:ext>
            </a:extLst>
          </p:cNvPr>
          <p:cNvSpPr txBox="1"/>
          <p:nvPr/>
        </p:nvSpPr>
        <p:spPr>
          <a:xfrm>
            <a:off x="6493496" y="2833407"/>
            <a:ext cx="1299225" cy="523220"/>
          </a:xfrm>
          <a:prstGeom prst="rect">
            <a:avLst/>
          </a:prstGeom>
          <a:noFill/>
        </p:spPr>
        <p:txBody>
          <a:bodyPr wrap="square" rtlCol="0">
            <a:spAutoFit/>
          </a:bodyPr>
          <a:lstStyle/>
          <a:p>
            <a:pPr algn="ctr"/>
            <a:r>
              <a:rPr lang="en-US" sz="1400" b="1" dirty="0" err="1"/>
              <a:t>Cryo</a:t>
            </a:r>
            <a:r>
              <a:rPr lang="en-US" sz="1400" b="1" dirty="0"/>
              <a:t> platform design</a:t>
            </a:r>
          </a:p>
        </p:txBody>
      </p:sp>
      <p:pic>
        <p:nvPicPr>
          <p:cNvPr id="14" name="Picture 13">
            <a:extLst>
              <a:ext uri="{FF2B5EF4-FFF2-40B4-BE49-F238E27FC236}">
                <a16:creationId xmlns:a16="http://schemas.microsoft.com/office/drawing/2014/main" id="{88615755-1110-1C41-B54F-365BB9ED6BFF}"/>
              </a:ext>
            </a:extLst>
          </p:cNvPr>
          <p:cNvPicPr>
            <a:picLocks noChangeAspect="1"/>
          </p:cNvPicPr>
          <p:nvPr/>
        </p:nvPicPr>
        <p:blipFill>
          <a:blip r:embed="rId3"/>
          <a:stretch>
            <a:fillRect/>
          </a:stretch>
        </p:blipFill>
        <p:spPr>
          <a:xfrm>
            <a:off x="318977" y="3554575"/>
            <a:ext cx="3386843" cy="2540133"/>
          </a:xfrm>
          <a:prstGeom prst="rect">
            <a:avLst/>
          </a:prstGeom>
          <a:ln>
            <a:solidFill>
              <a:schemeClr val="accent6"/>
            </a:solidFill>
          </a:ln>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AB67BBC6-1C75-704D-A089-16B6F62860C8}"/>
              </a:ext>
            </a:extLst>
          </p:cNvPr>
          <p:cNvPicPr>
            <a:picLocks noChangeAspect="1"/>
          </p:cNvPicPr>
          <p:nvPr/>
        </p:nvPicPr>
        <p:blipFill>
          <a:blip r:embed="rId4"/>
          <a:stretch>
            <a:fillRect/>
          </a:stretch>
        </p:blipFill>
        <p:spPr>
          <a:xfrm>
            <a:off x="5438182" y="3554575"/>
            <a:ext cx="3301783" cy="2476338"/>
          </a:xfrm>
          <a:prstGeom prst="rect">
            <a:avLst/>
          </a:prstGeom>
          <a:ln>
            <a:solidFill>
              <a:schemeClr val="accent6"/>
            </a:solidFill>
          </a:ln>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9F2B6F36-DDD8-5A4C-A93E-AE5E08AD4D74}"/>
              </a:ext>
            </a:extLst>
          </p:cNvPr>
          <p:cNvSpPr txBox="1"/>
          <p:nvPr/>
        </p:nvSpPr>
        <p:spPr>
          <a:xfrm>
            <a:off x="3840277" y="4099402"/>
            <a:ext cx="1299225" cy="1600438"/>
          </a:xfrm>
          <a:prstGeom prst="rect">
            <a:avLst/>
          </a:prstGeom>
          <a:noFill/>
        </p:spPr>
        <p:txBody>
          <a:bodyPr wrap="square" rtlCol="0">
            <a:spAutoFit/>
          </a:bodyPr>
          <a:lstStyle/>
          <a:p>
            <a:pPr algn="ctr"/>
            <a:r>
              <a:rPr lang="en-US" sz="1400" b="1" dirty="0"/>
              <a:t>Crated Valve boxes in ND Building</a:t>
            </a:r>
          </a:p>
          <a:p>
            <a:pPr algn="ctr"/>
            <a:endParaRPr lang="en-US" sz="1400" b="1" dirty="0"/>
          </a:p>
          <a:p>
            <a:pPr algn="ctr"/>
            <a:r>
              <a:rPr lang="en-US" sz="1400" b="1" dirty="0"/>
              <a:t>Preparing for platform install</a:t>
            </a:r>
          </a:p>
        </p:txBody>
      </p:sp>
    </p:spTree>
    <p:extLst>
      <p:ext uri="{BB962C8B-B14F-4D97-AF65-F5344CB8AC3E}">
        <p14:creationId xmlns:p14="http://schemas.microsoft.com/office/powerpoint/2010/main" val="42521838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58CDB8-0B50-5544-98CA-1AB57DA722F9}"/>
              </a:ext>
            </a:extLst>
          </p:cNvPr>
          <p:cNvSpPr>
            <a:spLocks noGrp="1"/>
          </p:cNvSpPr>
          <p:nvPr>
            <p:ph idx="1"/>
          </p:nvPr>
        </p:nvSpPr>
        <p:spPr/>
        <p:txBody>
          <a:bodyPr/>
          <a:lstStyle/>
          <a:p>
            <a:r>
              <a:rPr lang="en-US" dirty="0"/>
              <a:t>Anne </a:t>
            </a:r>
            <a:r>
              <a:rPr lang="en-US" dirty="0" err="1"/>
              <a:t>Schukraft</a:t>
            </a:r>
            <a:r>
              <a:rPr lang="en-US" dirty="0"/>
              <a:t> has taken over as Technical Coordinator</a:t>
            </a:r>
          </a:p>
          <a:p>
            <a:pPr lvl="1"/>
            <a:r>
              <a:rPr lang="en-US" sz="1800" dirty="0"/>
              <a:t>Brian Rebel has moved to a joint faculty position at U. Wisconsin / staff position at Fermilab with primary focus on DUNE</a:t>
            </a:r>
          </a:p>
          <a:p>
            <a:pPr lvl="1"/>
            <a:r>
              <a:rPr lang="en-US" sz="1800" dirty="0"/>
              <a:t>Anne has extensive experience from MicroBooNE and SBN FD CRT</a:t>
            </a:r>
          </a:p>
          <a:p>
            <a:r>
              <a:rPr lang="en-US" sz="2000" dirty="0"/>
              <a:t>Roberto </a:t>
            </a:r>
            <a:r>
              <a:rPr lang="en-US" sz="2000" dirty="0" err="1"/>
              <a:t>Acciarri</a:t>
            </a:r>
            <a:r>
              <a:rPr lang="en-US" sz="2000" dirty="0"/>
              <a:t> fills the new position of Installation Coordinator</a:t>
            </a:r>
          </a:p>
          <a:p>
            <a:pPr lvl="1"/>
            <a:r>
              <a:rPr lang="en-US" sz="1800" dirty="0"/>
              <a:t>Roberto has most recently been working on </a:t>
            </a:r>
            <a:r>
              <a:rPr lang="en-US" sz="1800" dirty="0" err="1"/>
              <a:t>ProtoDUNE</a:t>
            </a:r>
            <a:r>
              <a:rPr lang="en-US" sz="1800" dirty="0"/>
              <a:t>-SP based at CERN </a:t>
            </a:r>
          </a:p>
        </p:txBody>
      </p:sp>
      <p:sp>
        <p:nvSpPr>
          <p:cNvPr id="3" name="Title 2">
            <a:extLst>
              <a:ext uri="{FF2B5EF4-FFF2-40B4-BE49-F238E27FC236}">
                <a16:creationId xmlns:a16="http://schemas.microsoft.com/office/drawing/2014/main" id="{D54056C3-A1B0-3945-B465-AE73C42BE6AB}"/>
              </a:ext>
            </a:extLst>
          </p:cNvPr>
          <p:cNvSpPr>
            <a:spLocks noGrp="1"/>
          </p:cNvSpPr>
          <p:nvPr>
            <p:ph type="title"/>
          </p:nvPr>
        </p:nvSpPr>
        <p:spPr/>
        <p:txBody>
          <a:bodyPr/>
          <a:lstStyle/>
          <a:p>
            <a:r>
              <a:rPr lang="en-US" dirty="0"/>
              <a:t>Near Detector Personnel Changes</a:t>
            </a:r>
          </a:p>
        </p:txBody>
      </p:sp>
      <p:sp>
        <p:nvSpPr>
          <p:cNvPr id="4" name="Date Placeholder 3">
            <a:extLst>
              <a:ext uri="{FF2B5EF4-FFF2-40B4-BE49-F238E27FC236}">
                <a16:creationId xmlns:a16="http://schemas.microsoft.com/office/drawing/2014/main" id="{2E36EB38-8776-8941-9C9C-49489C8D4565}"/>
              </a:ext>
            </a:extLst>
          </p:cNvPr>
          <p:cNvSpPr>
            <a:spLocks noGrp="1"/>
          </p:cNvSpPr>
          <p:nvPr>
            <p:ph type="dt" sz="half" idx="2"/>
          </p:nvPr>
        </p:nvSpPr>
        <p:spPr/>
        <p:txBody>
          <a:bodyPr/>
          <a:lstStyle/>
          <a:p>
            <a:pPr>
              <a:defRPr/>
            </a:pPr>
            <a:r>
              <a:rPr lang="en-US"/>
              <a:t>3/8/19</a:t>
            </a:r>
            <a:endParaRPr lang="en-US" dirty="0"/>
          </a:p>
        </p:txBody>
      </p:sp>
      <p:sp>
        <p:nvSpPr>
          <p:cNvPr id="5" name="Footer Placeholder 4">
            <a:extLst>
              <a:ext uri="{FF2B5EF4-FFF2-40B4-BE49-F238E27FC236}">
                <a16:creationId xmlns:a16="http://schemas.microsoft.com/office/drawing/2014/main" id="{F1FB8956-71B6-394A-AE51-DDDC5861BFD8}"/>
              </a:ext>
            </a:extLst>
          </p:cNvPr>
          <p:cNvSpPr>
            <a:spLocks noGrp="1"/>
          </p:cNvSpPr>
          <p:nvPr>
            <p:ph type="ftr" sz="quarter" idx="3"/>
          </p:nvPr>
        </p:nvSpPr>
        <p:spPr/>
        <p:txBody>
          <a:bodyPr/>
          <a:lstStyle/>
          <a:p>
            <a:pPr>
              <a:defRPr/>
            </a:pPr>
            <a:r>
              <a:rPr lang="en-US"/>
              <a:t>SBN Oversight Board</a:t>
            </a:r>
            <a:endParaRPr lang="en-US" b="1" dirty="0"/>
          </a:p>
        </p:txBody>
      </p:sp>
      <p:sp>
        <p:nvSpPr>
          <p:cNvPr id="6" name="Slide Number Placeholder 5">
            <a:extLst>
              <a:ext uri="{FF2B5EF4-FFF2-40B4-BE49-F238E27FC236}">
                <a16:creationId xmlns:a16="http://schemas.microsoft.com/office/drawing/2014/main" id="{34F5C82A-46B3-AF46-A0D4-3D6D734A08DD}"/>
              </a:ext>
            </a:extLst>
          </p:cNvPr>
          <p:cNvSpPr>
            <a:spLocks noGrp="1"/>
          </p:cNvSpPr>
          <p:nvPr>
            <p:ph type="sldNum" sz="quarter" idx="4"/>
          </p:nvPr>
        </p:nvSpPr>
        <p:spPr/>
        <p:txBody>
          <a:bodyPr/>
          <a:lstStyle/>
          <a:p>
            <a:pPr>
              <a:defRPr/>
            </a:pPr>
            <a:fld id="{148C009B-CB69-E04A-B9B3-34B26D69E9CF}" type="slidenum">
              <a:rPr lang="en-US" smtClean="0"/>
              <a:pPr>
                <a:defRPr/>
              </a:pPr>
              <a:t>18</a:t>
            </a:fld>
            <a:endParaRPr lang="en-US" dirty="0"/>
          </a:p>
        </p:txBody>
      </p:sp>
    </p:spTree>
    <p:extLst>
      <p:ext uri="{BB962C8B-B14F-4D97-AF65-F5344CB8AC3E}">
        <p14:creationId xmlns:p14="http://schemas.microsoft.com/office/powerpoint/2010/main" val="7423338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B948753-B145-479D-A498-2E0C7C259205}"/>
              </a:ext>
            </a:extLst>
          </p:cNvPr>
          <p:cNvSpPr>
            <a:spLocks noGrp="1"/>
          </p:cNvSpPr>
          <p:nvPr>
            <p:ph type="dt" sz="half" idx="2"/>
          </p:nvPr>
        </p:nvSpPr>
        <p:spPr/>
        <p:txBody>
          <a:bodyPr/>
          <a:lstStyle/>
          <a:p>
            <a:pPr>
              <a:defRPr/>
            </a:pPr>
            <a:r>
              <a:rPr lang="en-US"/>
              <a:t>3/8/19</a:t>
            </a:r>
            <a:endParaRPr lang="en-US" dirty="0"/>
          </a:p>
        </p:txBody>
      </p:sp>
      <p:sp>
        <p:nvSpPr>
          <p:cNvPr id="4" name="Footer Placeholder 3">
            <a:extLst>
              <a:ext uri="{FF2B5EF4-FFF2-40B4-BE49-F238E27FC236}">
                <a16:creationId xmlns:a16="http://schemas.microsoft.com/office/drawing/2014/main" id="{744278F7-A758-4167-8F44-B60F358D1DA3}"/>
              </a:ext>
            </a:extLst>
          </p:cNvPr>
          <p:cNvSpPr>
            <a:spLocks noGrp="1"/>
          </p:cNvSpPr>
          <p:nvPr>
            <p:ph type="ftr" sz="quarter" idx="3"/>
          </p:nvPr>
        </p:nvSpPr>
        <p:spPr/>
        <p:txBody>
          <a:bodyPr/>
          <a:lstStyle/>
          <a:p>
            <a:pPr>
              <a:defRPr/>
            </a:pPr>
            <a:r>
              <a:rPr lang="en-US"/>
              <a:t>SBN Oversight Board</a:t>
            </a:r>
            <a:endParaRPr lang="en-US" b="1" dirty="0"/>
          </a:p>
        </p:txBody>
      </p:sp>
      <p:sp>
        <p:nvSpPr>
          <p:cNvPr id="5" name="Slide Number Placeholder 4">
            <a:extLst>
              <a:ext uri="{FF2B5EF4-FFF2-40B4-BE49-F238E27FC236}">
                <a16:creationId xmlns:a16="http://schemas.microsoft.com/office/drawing/2014/main" id="{8CBCE5BF-BBF1-411C-B4DF-5A0CB87E4598}"/>
              </a:ext>
            </a:extLst>
          </p:cNvPr>
          <p:cNvSpPr>
            <a:spLocks noGrp="1"/>
          </p:cNvSpPr>
          <p:nvPr>
            <p:ph type="sldNum" sz="quarter" idx="4"/>
          </p:nvPr>
        </p:nvSpPr>
        <p:spPr/>
        <p:txBody>
          <a:bodyPr/>
          <a:lstStyle/>
          <a:p>
            <a:pPr>
              <a:defRPr/>
            </a:pPr>
            <a:fld id="{148C009B-CB69-E04A-B9B3-34B26D69E9CF}" type="slidenum">
              <a:rPr lang="en-US" smtClean="0"/>
              <a:pPr>
                <a:defRPr/>
              </a:pPr>
              <a:t>19</a:t>
            </a:fld>
            <a:endParaRPr lang="en-US" dirty="0"/>
          </a:p>
        </p:txBody>
      </p:sp>
      <p:sp>
        <p:nvSpPr>
          <p:cNvPr id="8" name="Title 7">
            <a:extLst>
              <a:ext uri="{FF2B5EF4-FFF2-40B4-BE49-F238E27FC236}">
                <a16:creationId xmlns:a16="http://schemas.microsoft.com/office/drawing/2014/main" id="{33E86061-ED9C-8F48-8CBA-62B3E36AA6A8}"/>
              </a:ext>
            </a:extLst>
          </p:cNvPr>
          <p:cNvSpPr>
            <a:spLocks noGrp="1"/>
          </p:cNvSpPr>
          <p:nvPr>
            <p:ph type="title"/>
          </p:nvPr>
        </p:nvSpPr>
        <p:spPr/>
        <p:txBody>
          <a:bodyPr/>
          <a:lstStyle/>
          <a:p>
            <a:r>
              <a:rPr lang="en-US" dirty="0"/>
              <a:t>SBND Milestones to S-1 SBND ready to move</a:t>
            </a:r>
          </a:p>
        </p:txBody>
      </p:sp>
      <p:graphicFrame>
        <p:nvGraphicFramePr>
          <p:cNvPr id="9" name="Content Placeholder 6">
            <a:extLst>
              <a:ext uri="{FF2B5EF4-FFF2-40B4-BE49-F238E27FC236}">
                <a16:creationId xmlns:a16="http://schemas.microsoft.com/office/drawing/2014/main" id="{EBFC6FBD-B8DF-804A-84D1-9050868DD934}"/>
              </a:ext>
            </a:extLst>
          </p:cNvPr>
          <p:cNvGraphicFramePr>
            <a:graphicFrameLocks/>
          </p:cNvGraphicFramePr>
          <p:nvPr>
            <p:extLst>
              <p:ext uri="{D42A27DB-BD31-4B8C-83A1-F6EECF244321}">
                <p14:modId xmlns:p14="http://schemas.microsoft.com/office/powerpoint/2010/main" val="3719060237"/>
              </p:ext>
            </p:extLst>
          </p:nvPr>
        </p:nvGraphicFramePr>
        <p:xfrm>
          <a:off x="690245" y="754263"/>
          <a:ext cx="7763508" cy="4193616"/>
        </p:xfrm>
        <a:graphic>
          <a:graphicData uri="http://schemas.openxmlformats.org/drawingml/2006/table">
            <a:tbl>
              <a:tblPr firstRow="1" bandRow="1">
                <a:tableStyleId>{5C22544A-7EE6-4342-B048-85BDC9FD1C3A}</a:tableStyleId>
              </a:tblPr>
              <a:tblGrid>
                <a:gridCol w="2853574">
                  <a:extLst>
                    <a:ext uri="{9D8B030D-6E8A-4147-A177-3AD203B41FA5}">
                      <a16:colId xmlns:a16="http://schemas.microsoft.com/office/drawing/2014/main" val="1801467799"/>
                    </a:ext>
                  </a:extLst>
                </a:gridCol>
                <a:gridCol w="1297546">
                  <a:extLst>
                    <a:ext uri="{9D8B030D-6E8A-4147-A177-3AD203B41FA5}">
                      <a16:colId xmlns:a16="http://schemas.microsoft.com/office/drawing/2014/main" val="1170065602"/>
                    </a:ext>
                  </a:extLst>
                </a:gridCol>
                <a:gridCol w="1070046">
                  <a:extLst>
                    <a:ext uri="{9D8B030D-6E8A-4147-A177-3AD203B41FA5}">
                      <a16:colId xmlns:a16="http://schemas.microsoft.com/office/drawing/2014/main" val="2016182898"/>
                    </a:ext>
                  </a:extLst>
                </a:gridCol>
                <a:gridCol w="1070046">
                  <a:extLst>
                    <a:ext uri="{9D8B030D-6E8A-4147-A177-3AD203B41FA5}">
                      <a16:colId xmlns:a16="http://schemas.microsoft.com/office/drawing/2014/main" val="3208227888"/>
                    </a:ext>
                  </a:extLst>
                </a:gridCol>
                <a:gridCol w="460594">
                  <a:extLst>
                    <a:ext uri="{9D8B030D-6E8A-4147-A177-3AD203B41FA5}">
                      <a16:colId xmlns:a16="http://schemas.microsoft.com/office/drawing/2014/main" val="3574627960"/>
                    </a:ext>
                  </a:extLst>
                </a:gridCol>
                <a:gridCol w="1011702">
                  <a:extLst>
                    <a:ext uri="{9D8B030D-6E8A-4147-A177-3AD203B41FA5}">
                      <a16:colId xmlns:a16="http://schemas.microsoft.com/office/drawing/2014/main" val="1027717373"/>
                    </a:ext>
                  </a:extLst>
                </a:gridCol>
              </a:tblGrid>
              <a:tr h="524827">
                <a:tc>
                  <a:txBody>
                    <a:bodyPr/>
                    <a:lstStyle/>
                    <a:p>
                      <a:pPr algn="ctr"/>
                      <a:r>
                        <a:rPr lang="en-US" sz="1400" dirty="0"/>
                        <a:t>Intermediate Milestone</a:t>
                      </a:r>
                    </a:p>
                  </a:txBody>
                  <a:tcPr anchor="ctr"/>
                </a:tc>
                <a:tc>
                  <a:txBody>
                    <a:bodyPr/>
                    <a:lstStyle/>
                    <a:p>
                      <a:pPr algn="ctr"/>
                      <a:r>
                        <a:rPr lang="en-US" sz="1400" dirty="0"/>
                        <a:t>Owner</a:t>
                      </a:r>
                    </a:p>
                  </a:txBody>
                  <a:tcPr anchor="ctr"/>
                </a:tc>
                <a:tc>
                  <a:txBody>
                    <a:bodyPr/>
                    <a:lstStyle/>
                    <a:p>
                      <a:pPr algn="ctr"/>
                      <a:r>
                        <a:rPr lang="en-US" sz="1400" dirty="0"/>
                        <a:t>Baseline Date</a:t>
                      </a:r>
                    </a:p>
                  </a:txBody>
                  <a:tcPr anchor="ctr"/>
                </a:tc>
                <a:tc>
                  <a:txBody>
                    <a:bodyPr/>
                    <a:lstStyle/>
                    <a:p>
                      <a:pPr algn="ctr"/>
                      <a:r>
                        <a:rPr lang="en-US" sz="1400" dirty="0"/>
                        <a:t>Forecast Date</a:t>
                      </a:r>
                    </a:p>
                    <a:p>
                      <a:pPr algn="ctr"/>
                      <a:r>
                        <a:rPr lang="en-US" sz="1400" dirty="0"/>
                        <a:t>(Schedule)</a:t>
                      </a:r>
                    </a:p>
                  </a:txBody>
                  <a:tcPr anchor="ctr"/>
                </a:tc>
                <a:tc>
                  <a:txBody>
                    <a:bodyPr/>
                    <a:lstStyle/>
                    <a:p>
                      <a:pPr algn="ctr"/>
                      <a:endParaRPr lang="en-US" sz="1400" dirty="0"/>
                    </a:p>
                  </a:txBody>
                  <a:tcPr anchor="ctr"/>
                </a:tc>
                <a:tc>
                  <a:txBody>
                    <a:bodyPr/>
                    <a:lstStyle/>
                    <a:p>
                      <a:pPr algn="ctr"/>
                      <a:r>
                        <a:rPr lang="en-US" sz="1400" dirty="0"/>
                        <a:t>Actual Date</a:t>
                      </a:r>
                    </a:p>
                  </a:txBody>
                  <a:tcPr anchor="ctr"/>
                </a:tc>
                <a:extLst>
                  <a:ext uri="{0D108BD9-81ED-4DB2-BD59-A6C34878D82A}">
                    <a16:rowId xmlns:a16="http://schemas.microsoft.com/office/drawing/2014/main" val="3904691203"/>
                  </a:ext>
                </a:extLst>
              </a:tr>
              <a:tr h="375612">
                <a:tc>
                  <a:txBody>
                    <a:bodyPr/>
                    <a:lstStyle/>
                    <a:p>
                      <a:pPr algn="l"/>
                      <a:r>
                        <a:rPr lang="en-US" sz="1200" dirty="0"/>
                        <a:t>First set of APAs shipped to Fermilab</a:t>
                      </a:r>
                    </a:p>
                  </a:txBody>
                  <a:tcPr anchor="ctr"/>
                </a:tc>
                <a:tc>
                  <a:txBody>
                    <a:bodyPr/>
                    <a:lstStyle/>
                    <a:p>
                      <a:r>
                        <a:rPr lang="en-US" sz="1200" dirty="0"/>
                        <a:t>K. </a:t>
                      </a:r>
                      <a:r>
                        <a:rPr lang="en-US" sz="1200" dirty="0" err="1"/>
                        <a:t>Mavrokoridis</a:t>
                      </a:r>
                      <a:endParaRPr lang="en-US" sz="1200" dirty="0"/>
                    </a:p>
                  </a:txBody>
                  <a:tcPr anchor="ctr"/>
                </a:tc>
                <a:tc>
                  <a:txBody>
                    <a:bodyPr/>
                    <a:lstStyle/>
                    <a:p>
                      <a:pPr algn="ctr"/>
                      <a:r>
                        <a:rPr lang="en-US" sz="1200" dirty="0"/>
                        <a:t>24-Sept 2018</a:t>
                      </a:r>
                    </a:p>
                  </a:txBody>
                  <a:tcPr anchor="ctr"/>
                </a:tc>
                <a:tc>
                  <a:txBody>
                    <a:bodyPr/>
                    <a:lstStyle/>
                    <a:p>
                      <a:pPr algn="ctr"/>
                      <a:endParaRPr lang="en-US" sz="1200" dirty="0">
                        <a:solidFill>
                          <a:srgbClr val="003087"/>
                        </a:solidFill>
                      </a:endParaRPr>
                    </a:p>
                  </a:txBody>
                  <a:tcPr anchor="ctr"/>
                </a:tc>
                <a:tc>
                  <a:txBody>
                    <a:bodyPr/>
                    <a:lstStyle/>
                    <a:p>
                      <a:pPr algn="ctr"/>
                      <a:r>
                        <a:rPr lang="en-US" sz="1600" b="1" dirty="0">
                          <a:solidFill>
                            <a:schemeClr val="accent6">
                              <a:lumMod val="75000"/>
                            </a:schemeClr>
                          </a:solidFill>
                        </a:rPr>
                        <a:t>a</a:t>
                      </a:r>
                    </a:p>
                  </a:txBody>
                  <a:tcPr anchor="ctr"/>
                </a:tc>
                <a:tc>
                  <a:txBody>
                    <a:bodyPr/>
                    <a:lstStyle/>
                    <a:p>
                      <a:pPr algn="ctr"/>
                      <a:r>
                        <a:rPr lang="en-US" sz="1200" b="0" dirty="0">
                          <a:solidFill>
                            <a:schemeClr val="tx1"/>
                          </a:solidFill>
                        </a:rPr>
                        <a:t>25-Feb-2019</a:t>
                      </a:r>
                    </a:p>
                  </a:txBody>
                  <a:tcPr anchor="ctr"/>
                </a:tc>
                <a:extLst>
                  <a:ext uri="{0D108BD9-81ED-4DB2-BD59-A6C34878D82A}">
                    <a16:rowId xmlns:a16="http://schemas.microsoft.com/office/drawing/2014/main" val="2574950644"/>
                  </a:ext>
                </a:extLst>
              </a:tr>
              <a:tr h="375612">
                <a:tc>
                  <a:txBody>
                    <a:bodyPr/>
                    <a:lstStyle/>
                    <a:p>
                      <a:pPr algn="l"/>
                      <a:r>
                        <a:rPr lang="en-US" sz="1200" dirty="0"/>
                        <a:t>PO for COTS ADCs placed</a:t>
                      </a:r>
                    </a:p>
                  </a:txBody>
                  <a:tcPr anchor="ctr"/>
                </a:tc>
                <a:tc>
                  <a:txBody>
                    <a:bodyPr/>
                    <a:lstStyle/>
                    <a:p>
                      <a:r>
                        <a:rPr lang="en-US" sz="1200" dirty="0"/>
                        <a:t>H. Chen</a:t>
                      </a:r>
                    </a:p>
                  </a:txBody>
                  <a:tcPr anchor="ctr"/>
                </a:tc>
                <a:tc>
                  <a:txBody>
                    <a:bodyPr/>
                    <a:lstStyle/>
                    <a:p>
                      <a:pPr algn="ctr"/>
                      <a:r>
                        <a:rPr lang="en-US" sz="1200" dirty="0"/>
                        <a:t>10-Oct-2018</a:t>
                      </a:r>
                    </a:p>
                  </a:txBody>
                  <a:tcPr anchor="ctr"/>
                </a:tc>
                <a:tc>
                  <a:txBody>
                    <a:bodyPr/>
                    <a:lstStyle/>
                    <a:p>
                      <a:pPr algn="ctr"/>
                      <a:endParaRPr lang="en-US" sz="1200" dirty="0">
                        <a:solidFill>
                          <a:srgbClr val="003087"/>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accent6">
                              <a:lumMod val="75000"/>
                            </a:schemeClr>
                          </a:solidFill>
                          <a:sym typeface="Wingdings" panose="05000000000000000000" pitchFamily="2" charset="2"/>
                        </a:rPr>
                        <a:t></a:t>
                      </a:r>
                      <a:endParaRPr lang="en-US" sz="1800" b="1" dirty="0">
                        <a:solidFill>
                          <a:schemeClr val="accent6">
                            <a:lumMod val="75000"/>
                          </a:schemeClr>
                        </a:solidFill>
                      </a:endParaRPr>
                    </a:p>
                  </a:txBody>
                  <a:tcPr anchor="ctr"/>
                </a:tc>
                <a:tc>
                  <a:txBody>
                    <a:bodyPr/>
                    <a:lstStyle/>
                    <a:p>
                      <a:pPr algn="ctr"/>
                      <a:r>
                        <a:rPr lang="en-US" sz="1200" b="0" dirty="0">
                          <a:solidFill>
                            <a:schemeClr val="tx1"/>
                          </a:solidFill>
                        </a:rPr>
                        <a:t>30-Oct-2018</a:t>
                      </a:r>
                    </a:p>
                  </a:txBody>
                  <a:tcPr anchor="ctr"/>
                </a:tc>
                <a:extLst>
                  <a:ext uri="{0D108BD9-81ED-4DB2-BD59-A6C34878D82A}">
                    <a16:rowId xmlns:a16="http://schemas.microsoft.com/office/drawing/2014/main" val="3472422613"/>
                  </a:ext>
                </a:extLst>
              </a:tr>
              <a:tr h="375612">
                <a:tc>
                  <a:txBody>
                    <a:bodyPr/>
                    <a:lstStyle/>
                    <a:p>
                      <a:pPr algn="l"/>
                      <a:r>
                        <a:rPr lang="en-US" sz="1200" dirty="0"/>
                        <a:t>All TPC Components at Fermilab</a:t>
                      </a:r>
                    </a:p>
                  </a:txBody>
                  <a:tcPr anchor="ctr"/>
                </a:tc>
                <a:tc>
                  <a:txBody>
                    <a:bodyPr/>
                    <a:lstStyle/>
                    <a:p>
                      <a:r>
                        <a:rPr lang="en-US" sz="1200" dirty="0"/>
                        <a:t>K. </a:t>
                      </a:r>
                      <a:r>
                        <a:rPr lang="en-US" sz="1200" dirty="0" err="1"/>
                        <a:t>Mavrokoridis</a:t>
                      </a:r>
                      <a:endParaRPr lang="en-US" sz="1200" dirty="0"/>
                    </a:p>
                  </a:txBody>
                  <a:tcPr anchor="ctr"/>
                </a:tc>
                <a:tc>
                  <a:txBody>
                    <a:bodyPr/>
                    <a:lstStyle/>
                    <a:p>
                      <a:pPr algn="ctr"/>
                      <a:r>
                        <a:rPr lang="en-US" sz="1200" dirty="0"/>
                        <a:t>1-Mar-2019</a:t>
                      </a:r>
                    </a:p>
                  </a:txBody>
                  <a:tcPr anchor="ctr"/>
                </a:tc>
                <a:tc>
                  <a:txBody>
                    <a:bodyPr/>
                    <a:lstStyle/>
                    <a:p>
                      <a:pPr algn="ctr"/>
                      <a:r>
                        <a:rPr lang="en-US" sz="1200" dirty="0">
                          <a:solidFill>
                            <a:srgbClr val="003087"/>
                          </a:solidFill>
                        </a:rPr>
                        <a:t>19-Mar-2019</a:t>
                      </a:r>
                    </a:p>
                  </a:txBody>
                  <a:tcPr anchor="ctr"/>
                </a:tc>
                <a:tc>
                  <a:txBody>
                    <a:bodyPr/>
                    <a:lstStyle/>
                    <a:p>
                      <a:pPr algn="ctr"/>
                      <a:endParaRPr lang="en-US" sz="1800" dirty="0"/>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3103469013"/>
                  </a:ext>
                </a:extLst>
              </a:tr>
              <a:tr h="375612">
                <a:tc>
                  <a:txBody>
                    <a:bodyPr/>
                    <a:lstStyle/>
                    <a:p>
                      <a:pPr algn="l"/>
                      <a:r>
                        <a:rPr lang="en-US" sz="1200" dirty="0"/>
                        <a:t>Complete </a:t>
                      </a:r>
                      <a:r>
                        <a:rPr lang="en-US" sz="1200" dirty="0" err="1"/>
                        <a:t>atf</a:t>
                      </a:r>
                      <a:r>
                        <a:rPr lang="en-US" sz="1200" dirty="0"/>
                        <a:t> assembly at DAB </a:t>
                      </a:r>
                    </a:p>
                  </a:txBody>
                  <a:tcPr anchor="ctr"/>
                </a:tc>
                <a:tc>
                  <a:txBody>
                    <a:bodyPr/>
                    <a:lstStyle/>
                    <a:p>
                      <a:r>
                        <a:rPr lang="en-US" sz="1200" dirty="0"/>
                        <a:t>J. </a:t>
                      </a:r>
                      <a:r>
                        <a:rPr lang="en-US" sz="1200" dirty="0" err="1"/>
                        <a:t>Zennamo</a:t>
                      </a:r>
                      <a:endParaRPr lang="en-US" sz="1200" dirty="0"/>
                    </a:p>
                  </a:txBody>
                  <a:tcPr anchor="ctr"/>
                </a:tc>
                <a:tc>
                  <a:txBody>
                    <a:bodyPr/>
                    <a:lstStyle/>
                    <a:p>
                      <a:pPr algn="ctr"/>
                      <a:r>
                        <a:rPr lang="en-US" sz="1200" dirty="0"/>
                        <a:t>1-May-2019</a:t>
                      </a:r>
                    </a:p>
                  </a:txBody>
                  <a:tcPr anchor="ctr"/>
                </a:tc>
                <a:tc>
                  <a:txBody>
                    <a:bodyPr/>
                    <a:lstStyle/>
                    <a:p>
                      <a:pPr algn="ctr"/>
                      <a:r>
                        <a:rPr lang="en-US" sz="1200" dirty="0">
                          <a:solidFill>
                            <a:srgbClr val="003087"/>
                          </a:solidFill>
                        </a:rPr>
                        <a:t>18-Apr-2019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accent6">
                              <a:lumMod val="75000"/>
                            </a:schemeClr>
                          </a:solidFill>
                        </a:rPr>
                        <a:t>b</a:t>
                      </a:r>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2132219972"/>
                  </a:ext>
                </a:extLst>
              </a:tr>
              <a:tr h="375612">
                <a:tc>
                  <a:txBody>
                    <a:bodyPr/>
                    <a:lstStyle/>
                    <a:p>
                      <a:pPr algn="l"/>
                      <a:r>
                        <a:rPr lang="en-US" sz="1200" dirty="0"/>
                        <a:t>50% of motherboards delivered to Fermilab</a:t>
                      </a:r>
                    </a:p>
                  </a:txBody>
                  <a:tcPr anchor="ctr"/>
                </a:tc>
                <a:tc>
                  <a:txBody>
                    <a:bodyPr/>
                    <a:lstStyle/>
                    <a:p>
                      <a:r>
                        <a:rPr lang="en-US" sz="1200" dirty="0"/>
                        <a:t>H. Chen</a:t>
                      </a:r>
                    </a:p>
                  </a:txBody>
                  <a:tcPr anchor="ctr"/>
                </a:tc>
                <a:tc>
                  <a:txBody>
                    <a:bodyPr/>
                    <a:lstStyle/>
                    <a:p>
                      <a:pPr algn="ctr"/>
                      <a:r>
                        <a:rPr lang="en-US" sz="1200" dirty="0"/>
                        <a:t>15-May-2019</a:t>
                      </a:r>
                    </a:p>
                  </a:txBody>
                  <a:tcPr anchor="ctr"/>
                </a:tc>
                <a:tc>
                  <a:txBody>
                    <a:bodyPr/>
                    <a:lstStyle/>
                    <a:p>
                      <a:pPr algn="ctr"/>
                      <a:r>
                        <a:rPr lang="en-US" sz="1200" dirty="0">
                          <a:solidFill>
                            <a:srgbClr val="003087"/>
                          </a:solidFill>
                        </a:rPr>
                        <a:t>19-Apr-2019</a:t>
                      </a:r>
                    </a:p>
                  </a:txBody>
                  <a:tcPr anchor="ctr"/>
                </a:tc>
                <a:tc>
                  <a:txBody>
                    <a:bodyPr/>
                    <a:lstStyle/>
                    <a:p>
                      <a:pPr algn="ctr"/>
                      <a:endParaRPr lang="en-US" sz="1800" dirty="0"/>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3970450163"/>
                  </a:ext>
                </a:extLst>
              </a:tr>
              <a:tr h="375612">
                <a:tc>
                  <a:txBody>
                    <a:bodyPr/>
                    <a:lstStyle/>
                    <a:p>
                      <a:pPr algn="l"/>
                      <a:r>
                        <a:rPr lang="en-US" sz="1200" dirty="0"/>
                        <a:t>APAs and CPAs installed in </a:t>
                      </a:r>
                      <a:r>
                        <a:rPr lang="en-US" sz="1200" dirty="0" err="1"/>
                        <a:t>atf</a:t>
                      </a:r>
                      <a:endParaRPr lang="en-US" sz="1200" dirty="0"/>
                    </a:p>
                  </a:txBody>
                  <a:tcPr anchor="ctr"/>
                </a:tc>
                <a:tc>
                  <a:txBody>
                    <a:bodyPr/>
                    <a:lstStyle/>
                    <a:p>
                      <a:r>
                        <a:rPr lang="en-US" sz="1200" dirty="0"/>
                        <a:t>J. </a:t>
                      </a:r>
                      <a:r>
                        <a:rPr lang="en-US" sz="1200" dirty="0" err="1"/>
                        <a:t>Zennamo</a:t>
                      </a:r>
                      <a:endParaRPr lang="en-US" sz="1200" dirty="0"/>
                    </a:p>
                  </a:txBody>
                  <a:tcPr anchor="ctr"/>
                </a:tc>
                <a:tc>
                  <a:txBody>
                    <a:bodyPr/>
                    <a:lstStyle/>
                    <a:p>
                      <a:pPr algn="ctr"/>
                      <a:r>
                        <a:rPr lang="en-US" sz="1200" dirty="0"/>
                        <a:t>15-Jun-2019</a:t>
                      </a:r>
                    </a:p>
                  </a:txBody>
                  <a:tcPr anchor="ctr"/>
                </a:tc>
                <a:tc>
                  <a:txBody>
                    <a:bodyPr/>
                    <a:lstStyle/>
                    <a:p>
                      <a:pPr algn="ctr"/>
                      <a:r>
                        <a:rPr lang="en-US" sz="1200" dirty="0">
                          <a:solidFill>
                            <a:srgbClr val="003087"/>
                          </a:solidFill>
                        </a:rPr>
                        <a:t>5-Jun-2019</a:t>
                      </a:r>
                    </a:p>
                  </a:txBody>
                  <a:tcPr anchor="ctr"/>
                </a:tc>
                <a:tc>
                  <a:txBody>
                    <a:bodyPr/>
                    <a:lstStyle/>
                    <a:p>
                      <a:pPr algn="ctr"/>
                      <a:endParaRPr lang="en-US" sz="1800" dirty="0"/>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3688770095"/>
                  </a:ext>
                </a:extLst>
              </a:tr>
              <a:tr h="375612">
                <a:tc>
                  <a:txBody>
                    <a:bodyPr/>
                    <a:lstStyle/>
                    <a:p>
                      <a:pPr algn="l"/>
                      <a:r>
                        <a:rPr lang="en-US" sz="1200" dirty="0"/>
                        <a:t>Field cage assembly complete</a:t>
                      </a:r>
                    </a:p>
                  </a:txBody>
                  <a:tcPr anchor="ctr"/>
                </a:tc>
                <a:tc>
                  <a:txBody>
                    <a:bodyPr/>
                    <a:lstStyle/>
                    <a:p>
                      <a:r>
                        <a:rPr lang="en-US" sz="1200" dirty="0"/>
                        <a:t>J. </a:t>
                      </a:r>
                      <a:r>
                        <a:rPr lang="en-US" sz="1200" dirty="0" err="1"/>
                        <a:t>Zennamo</a:t>
                      </a:r>
                      <a:endParaRPr lang="en-US" sz="1200" dirty="0"/>
                    </a:p>
                  </a:txBody>
                  <a:tcPr anchor="ctr"/>
                </a:tc>
                <a:tc>
                  <a:txBody>
                    <a:bodyPr/>
                    <a:lstStyle/>
                    <a:p>
                      <a:pPr algn="ctr"/>
                      <a:r>
                        <a:rPr lang="en-US" sz="1200" dirty="0"/>
                        <a:t>15-Jul-2019</a:t>
                      </a:r>
                    </a:p>
                  </a:txBody>
                  <a:tcPr anchor="ctr"/>
                </a:tc>
                <a:tc>
                  <a:txBody>
                    <a:bodyPr/>
                    <a:lstStyle/>
                    <a:p>
                      <a:pPr algn="ctr"/>
                      <a:r>
                        <a:rPr lang="en-US" sz="1200" dirty="0">
                          <a:solidFill>
                            <a:srgbClr val="003087"/>
                          </a:solidFill>
                        </a:rPr>
                        <a:t>15-Jul-2019</a:t>
                      </a:r>
                    </a:p>
                  </a:txBody>
                  <a:tcPr anchor="ctr"/>
                </a:tc>
                <a:tc>
                  <a:txBody>
                    <a:bodyPr/>
                    <a:lstStyle/>
                    <a:p>
                      <a:pPr algn="ctr"/>
                      <a:endParaRPr lang="en-US" sz="1800" dirty="0"/>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648629145"/>
                  </a:ext>
                </a:extLst>
              </a:tr>
              <a:tr h="375612">
                <a:tc>
                  <a:txBody>
                    <a:bodyPr/>
                    <a:lstStyle/>
                    <a:p>
                      <a:pPr algn="l"/>
                      <a:r>
                        <a:rPr lang="en-US" sz="1200" dirty="0"/>
                        <a:t>Cold electronics installed and tested</a:t>
                      </a:r>
                    </a:p>
                  </a:txBody>
                  <a:tcPr anchor="ctr"/>
                </a:tc>
                <a:tc>
                  <a:txBody>
                    <a:bodyPr/>
                    <a:lstStyle/>
                    <a:p>
                      <a:r>
                        <a:rPr lang="en-US" sz="1200" dirty="0"/>
                        <a:t>H. Chen</a:t>
                      </a:r>
                    </a:p>
                  </a:txBody>
                  <a:tcPr anchor="ctr"/>
                </a:tc>
                <a:tc>
                  <a:txBody>
                    <a:bodyPr/>
                    <a:lstStyle/>
                    <a:p>
                      <a:pPr algn="ctr"/>
                      <a:r>
                        <a:rPr lang="en-US" sz="1200" dirty="0"/>
                        <a:t>23-Aug-2019</a:t>
                      </a:r>
                    </a:p>
                  </a:txBody>
                  <a:tcPr anchor="ctr"/>
                </a:tc>
                <a:tc>
                  <a:txBody>
                    <a:bodyPr/>
                    <a:lstStyle/>
                    <a:p>
                      <a:pPr algn="ctr"/>
                      <a:r>
                        <a:rPr lang="en-US" sz="1200" dirty="0">
                          <a:solidFill>
                            <a:srgbClr val="003087"/>
                          </a:solidFill>
                        </a:rPr>
                        <a:t>20-Aug-2019</a:t>
                      </a:r>
                    </a:p>
                  </a:txBody>
                  <a:tcPr anchor="ctr"/>
                </a:tc>
                <a:tc>
                  <a:txBody>
                    <a:bodyPr/>
                    <a:lstStyle/>
                    <a:p>
                      <a:pPr algn="ctr"/>
                      <a:endParaRPr lang="en-US" sz="1800" dirty="0"/>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3025580646"/>
                  </a:ext>
                </a:extLst>
              </a:tr>
              <a:tr h="375612">
                <a:tc>
                  <a:txBody>
                    <a:bodyPr/>
                    <a:lstStyle/>
                    <a:p>
                      <a:pPr algn="l"/>
                      <a:r>
                        <a:rPr lang="en-US" sz="1200" b="1" dirty="0"/>
                        <a:t>S1: TPC  ready to move to SBN ND </a:t>
                      </a:r>
                    </a:p>
                  </a:txBody>
                  <a:tcPr anchor="ctr"/>
                </a:tc>
                <a:tc>
                  <a:txBody>
                    <a:bodyPr/>
                    <a:lstStyle/>
                    <a:p>
                      <a:r>
                        <a:rPr lang="en-US" sz="1200" b="1" dirty="0"/>
                        <a:t>A. </a:t>
                      </a:r>
                      <a:r>
                        <a:rPr lang="en-US" sz="1200" b="1" dirty="0" err="1"/>
                        <a:t>Schukraft</a:t>
                      </a:r>
                      <a:endParaRPr lang="en-US" sz="1200" b="1" dirty="0"/>
                    </a:p>
                  </a:txBody>
                  <a:tcPr anchor="ctr"/>
                </a:tc>
                <a:tc>
                  <a:txBody>
                    <a:bodyPr/>
                    <a:lstStyle/>
                    <a:p>
                      <a:pPr algn="ctr"/>
                      <a:r>
                        <a:rPr lang="en-US" sz="1200" b="1" dirty="0"/>
                        <a:t>30-Aug-2019</a:t>
                      </a:r>
                    </a:p>
                  </a:txBody>
                  <a:tcPr anchor="ctr"/>
                </a:tc>
                <a:tc>
                  <a:txBody>
                    <a:bodyPr/>
                    <a:lstStyle/>
                    <a:p>
                      <a:pPr algn="ctr"/>
                      <a:r>
                        <a:rPr lang="en-US" sz="1200" b="1" dirty="0">
                          <a:solidFill>
                            <a:srgbClr val="003087"/>
                          </a:solidFill>
                        </a:rPr>
                        <a:t>23-Aug-2019</a:t>
                      </a:r>
                    </a:p>
                  </a:txBody>
                  <a:tcPr anchor="ctr"/>
                </a:tc>
                <a:tc>
                  <a:txBody>
                    <a:bodyPr/>
                    <a:lstStyle/>
                    <a:p>
                      <a:pPr algn="ctr"/>
                      <a:endParaRPr lang="en-US" sz="1800" dirty="0"/>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2045234132"/>
                  </a:ext>
                </a:extLst>
              </a:tr>
            </a:tbl>
          </a:graphicData>
        </a:graphic>
      </p:graphicFrame>
      <p:sp>
        <p:nvSpPr>
          <p:cNvPr id="10" name="Content Placeholder 2">
            <a:extLst>
              <a:ext uri="{FF2B5EF4-FFF2-40B4-BE49-F238E27FC236}">
                <a16:creationId xmlns:a16="http://schemas.microsoft.com/office/drawing/2014/main" id="{D380ABAC-0079-9640-9C66-4FDBF9E0DCF2}"/>
              </a:ext>
            </a:extLst>
          </p:cNvPr>
          <p:cNvSpPr>
            <a:spLocks noGrp="1"/>
          </p:cNvSpPr>
          <p:nvPr>
            <p:ph idx="1"/>
          </p:nvPr>
        </p:nvSpPr>
        <p:spPr>
          <a:xfrm>
            <a:off x="238362" y="5355022"/>
            <a:ext cx="8710220" cy="920599"/>
          </a:xfrm>
        </p:spPr>
        <p:txBody>
          <a:bodyPr/>
          <a:lstStyle/>
          <a:p>
            <a:pPr marL="457200" indent="-457200">
              <a:buFont typeface="+mj-lt"/>
              <a:buAutoNum type="alphaLcParenR"/>
            </a:pPr>
            <a:r>
              <a:rPr lang="en-US" sz="1400" dirty="0"/>
              <a:t>US APA group decided to ship both their APAs and field cage in one shipment, delaying shipment of the first APA from September to early February.  This should have little to no impact on completion the final assembly</a:t>
            </a:r>
          </a:p>
          <a:p>
            <a:pPr marL="457200" indent="-457200">
              <a:buFont typeface="+mj-lt"/>
              <a:buAutoNum type="alphaLcParenR"/>
            </a:pPr>
            <a:r>
              <a:rPr lang="en-US" sz="1400" dirty="0"/>
              <a:t>The </a:t>
            </a:r>
            <a:r>
              <a:rPr lang="en-US" sz="1400" dirty="0" err="1"/>
              <a:t>atf</a:t>
            </a:r>
            <a:r>
              <a:rPr lang="en-US" sz="1400" dirty="0"/>
              <a:t> biding process has been delayed due to holidays by about 8 days. This delay propagates through to forecast dates of subsequent milestones. We are working on absorbing this delay in the assembly process.</a:t>
            </a:r>
          </a:p>
          <a:p>
            <a:pPr marL="457200" indent="-457200">
              <a:buFont typeface="+mj-lt"/>
              <a:buAutoNum type="alphaLcParenR"/>
            </a:pPr>
            <a:endParaRPr lang="en-US" sz="1600" dirty="0"/>
          </a:p>
          <a:p>
            <a:pPr marL="457200" indent="-457200">
              <a:buFont typeface="+mj-lt"/>
              <a:buAutoNum type="alphaLcParenR"/>
            </a:pPr>
            <a:endParaRPr lang="en-US" sz="1600" dirty="0"/>
          </a:p>
        </p:txBody>
      </p:sp>
      <p:sp>
        <p:nvSpPr>
          <p:cNvPr id="12" name="TextBox 11">
            <a:extLst>
              <a:ext uri="{FF2B5EF4-FFF2-40B4-BE49-F238E27FC236}">
                <a16:creationId xmlns:a16="http://schemas.microsoft.com/office/drawing/2014/main" id="{12350D88-4451-EA43-899D-FCEAE335B596}"/>
              </a:ext>
            </a:extLst>
          </p:cNvPr>
          <p:cNvSpPr txBox="1"/>
          <p:nvPr/>
        </p:nvSpPr>
        <p:spPr>
          <a:xfrm>
            <a:off x="1820733" y="4935106"/>
            <a:ext cx="5502532" cy="400110"/>
          </a:xfrm>
          <a:prstGeom prst="rect">
            <a:avLst/>
          </a:prstGeom>
          <a:noFill/>
          <a:ln>
            <a:solidFill>
              <a:srgbClr val="003087"/>
            </a:solidFill>
          </a:ln>
        </p:spPr>
        <p:txBody>
          <a:bodyPr wrap="none" rtlCol="0">
            <a:spAutoFit/>
          </a:bodyPr>
          <a:lstStyle/>
          <a:p>
            <a:r>
              <a:rPr lang="en-US" sz="2000" dirty="0"/>
              <a:t>Forecast update awaiting placement of </a:t>
            </a:r>
            <a:r>
              <a:rPr lang="en-US" sz="2000" dirty="0" err="1"/>
              <a:t>atf</a:t>
            </a:r>
            <a:r>
              <a:rPr lang="en-US" sz="2000" dirty="0"/>
              <a:t> contract</a:t>
            </a:r>
          </a:p>
        </p:txBody>
      </p:sp>
    </p:spTree>
    <p:extLst>
      <p:ext uri="{BB962C8B-B14F-4D97-AF65-F5344CB8AC3E}">
        <p14:creationId xmlns:p14="http://schemas.microsoft.com/office/powerpoint/2010/main" val="13942201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ICARUS technical progress</a:t>
            </a:r>
          </a:p>
          <a:p>
            <a:r>
              <a:rPr lang="en-US" dirty="0"/>
              <a:t>SBND technical progress</a:t>
            </a:r>
          </a:p>
          <a:p>
            <a:r>
              <a:rPr lang="en-US" dirty="0"/>
              <a:t>December Director’s review</a:t>
            </a:r>
          </a:p>
          <a:p>
            <a:r>
              <a:rPr lang="en-US" dirty="0"/>
              <a:t>DOE Funding</a:t>
            </a:r>
          </a:p>
          <a:p>
            <a:r>
              <a:rPr lang="en-US" dirty="0"/>
              <a:t>Transition to Operations Planning</a:t>
            </a:r>
          </a:p>
          <a:p>
            <a:endParaRPr lang="en-US" sz="1600" dirty="0"/>
          </a:p>
          <a:p>
            <a:endParaRPr lang="en-US" sz="1800" dirty="0"/>
          </a:p>
          <a:p>
            <a:endParaRPr lang="en-US" sz="1800" dirty="0"/>
          </a:p>
          <a:p>
            <a:pPr lvl="1"/>
            <a:endParaRPr lang="en-US" sz="1800" dirty="0"/>
          </a:p>
        </p:txBody>
      </p:sp>
      <p:sp>
        <p:nvSpPr>
          <p:cNvPr id="3" name="Title 2"/>
          <p:cNvSpPr>
            <a:spLocks noGrp="1"/>
          </p:cNvSpPr>
          <p:nvPr>
            <p:ph type="title"/>
          </p:nvPr>
        </p:nvSpPr>
        <p:spPr/>
        <p:txBody>
          <a:bodyPr/>
          <a:lstStyle/>
          <a:p>
            <a:r>
              <a:rPr lang="en-US" dirty="0"/>
              <a:t>Outline</a:t>
            </a:r>
          </a:p>
        </p:txBody>
      </p:sp>
      <p:sp>
        <p:nvSpPr>
          <p:cNvPr id="4" name="Date Placeholder 3"/>
          <p:cNvSpPr>
            <a:spLocks noGrp="1"/>
          </p:cNvSpPr>
          <p:nvPr>
            <p:ph type="dt" sz="half" idx="2"/>
          </p:nvPr>
        </p:nvSpPr>
        <p:spPr/>
        <p:txBody>
          <a:bodyPr/>
          <a:lstStyle/>
          <a:p>
            <a:pPr>
              <a:defRPr/>
            </a:pPr>
            <a:r>
              <a:rPr lang="en-US"/>
              <a:t>3/8/19</a:t>
            </a:r>
            <a:endParaRPr lang="en-US" dirty="0"/>
          </a:p>
        </p:txBody>
      </p:sp>
      <p:sp>
        <p:nvSpPr>
          <p:cNvPr id="5" name="Footer Placeholder 4"/>
          <p:cNvSpPr>
            <a:spLocks noGrp="1"/>
          </p:cNvSpPr>
          <p:nvPr>
            <p:ph type="ftr" sz="quarter" idx="3"/>
          </p:nvPr>
        </p:nvSpPr>
        <p:spPr/>
        <p:txBody>
          <a:bodyPr/>
          <a:lstStyle/>
          <a:p>
            <a:pPr>
              <a:defRPr/>
            </a:pPr>
            <a:r>
              <a:rPr lang="en-US"/>
              <a:t>SBN Oversight Board</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Tree>
    <p:extLst>
      <p:ext uri="{BB962C8B-B14F-4D97-AF65-F5344CB8AC3E}">
        <p14:creationId xmlns:p14="http://schemas.microsoft.com/office/powerpoint/2010/main" val="865718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971551"/>
            <a:ext cx="8672513" cy="5325077"/>
          </a:xfrm>
        </p:spPr>
        <p:txBody>
          <a:bodyPr/>
          <a:lstStyle/>
          <a:p>
            <a:r>
              <a:rPr lang="en-US" sz="1800" dirty="0"/>
              <a:t>Director’s Review for SBN was held held Dec 17-19 2018</a:t>
            </a:r>
          </a:p>
          <a:p>
            <a:endParaRPr lang="en-US" sz="1800" dirty="0"/>
          </a:p>
          <a:p>
            <a:r>
              <a:rPr lang="en-US" sz="1800" dirty="0"/>
              <a:t>The final review report available on the review website:</a:t>
            </a:r>
          </a:p>
          <a:p>
            <a:pPr lvl="1"/>
            <a:r>
              <a:rPr lang="en-US" sz="1600" dirty="0">
                <a:hlinkClick r:id="rId3"/>
              </a:rPr>
              <a:t>Review Final Report</a:t>
            </a:r>
            <a:endParaRPr lang="en-US" sz="1600" dirty="0"/>
          </a:p>
          <a:p>
            <a:pPr marL="228600" lvl="1" indent="0">
              <a:buNone/>
            </a:pPr>
            <a:endParaRPr lang="en-US" sz="1600" dirty="0"/>
          </a:p>
          <a:p>
            <a:pPr marL="0" indent="0">
              <a:buNone/>
            </a:pPr>
            <a:r>
              <a:rPr lang="en-US" sz="1800" dirty="0"/>
              <a:t>     </a:t>
            </a:r>
            <a:r>
              <a:rPr lang="en-US" sz="1800" i="1" dirty="0"/>
              <a:t>The review committee was pleased with the progress made since the June 2018 review which focused primarily on schedule. The committee congratulates the team for the great progress in getting the far detector modules installed. Progress on the near detector components is also quite impressive.</a:t>
            </a:r>
          </a:p>
          <a:p>
            <a:endParaRPr lang="en-US" sz="1800" dirty="0"/>
          </a:p>
          <a:p>
            <a:r>
              <a:rPr lang="en-US" sz="1800" dirty="0"/>
              <a:t>Total of 16 recommendations (had 34 from June review)</a:t>
            </a:r>
          </a:p>
          <a:p>
            <a:pPr lvl="1"/>
            <a:r>
              <a:rPr lang="en-US" sz="1600" dirty="0"/>
              <a:t>Expect all but one to be addressed by end of March</a:t>
            </a:r>
          </a:p>
          <a:p>
            <a:pPr lvl="1"/>
            <a:r>
              <a:rPr lang="en-US" sz="1600" dirty="0"/>
              <a:t>Common theme in comments about need for better documentation: Steve B and Peter W decided to create our own 17</a:t>
            </a:r>
            <a:r>
              <a:rPr lang="en-US" sz="1600" baseline="30000" dirty="0"/>
              <a:t>th</a:t>
            </a:r>
            <a:r>
              <a:rPr lang="en-US" sz="1600" dirty="0"/>
              <a:t> recommendation to address this</a:t>
            </a:r>
          </a:p>
          <a:p>
            <a:pPr lvl="1"/>
            <a:endParaRPr lang="en-US" sz="1600" dirty="0"/>
          </a:p>
          <a:p>
            <a:r>
              <a:rPr lang="en-US" sz="1800" dirty="0"/>
              <a:t>Expect next review in December 2019</a:t>
            </a:r>
          </a:p>
          <a:p>
            <a:pPr lvl="1"/>
            <a:r>
              <a:rPr lang="en-US" sz="1600" dirty="0"/>
              <a:t>Focus on SBND Installation</a:t>
            </a:r>
          </a:p>
          <a:p>
            <a:pPr marL="0" indent="0">
              <a:buNone/>
            </a:pPr>
            <a:endParaRPr lang="en-US" sz="1800" dirty="0"/>
          </a:p>
          <a:p>
            <a:pPr marL="228600" lvl="1" indent="0">
              <a:buNone/>
            </a:pPr>
            <a:endParaRPr lang="en-US" sz="1600" dirty="0"/>
          </a:p>
          <a:p>
            <a:pPr marL="0" indent="0">
              <a:buNone/>
            </a:pPr>
            <a:endParaRPr lang="en-US" sz="1800" dirty="0"/>
          </a:p>
          <a:p>
            <a:endParaRPr lang="en-US" sz="1800" dirty="0"/>
          </a:p>
          <a:p>
            <a:pPr lvl="1"/>
            <a:endParaRPr lang="en-US" sz="1600" dirty="0"/>
          </a:p>
          <a:p>
            <a:pPr lvl="1"/>
            <a:endParaRPr lang="en-US" sz="1600" dirty="0"/>
          </a:p>
          <a:p>
            <a:pPr lvl="1"/>
            <a:endParaRPr lang="en-US" sz="1600" dirty="0"/>
          </a:p>
        </p:txBody>
      </p:sp>
      <p:sp>
        <p:nvSpPr>
          <p:cNvPr id="3" name="Title 2"/>
          <p:cNvSpPr>
            <a:spLocks noGrp="1"/>
          </p:cNvSpPr>
          <p:nvPr>
            <p:ph type="title"/>
          </p:nvPr>
        </p:nvSpPr>
        <p:spPr/>
        <p:txBody>
          <a:bodyPr/>
          <a:lstStyle/>
          <a:p>
            <a:r>
              <a:rPr lang="en-US" dirty="0"/>
              <a:t>SBN Director’s Review – Dec 2018</a:t>
            </a:r>
          </a:p>
        </p:txBody>
      </p:sp>
      <p:sp>
        <p:nvSpPr>
          <p:cNvPr id="9" name="Date Placeholder 3">
            <a:extLst>
              <a:ext uri="{FF2B5EF4-FFF2-40B4-BE49-F238E27FC236}">
                <a16:creationId xmlns:a16="http://schemas.microsoft.com/office/drawing/2014/main" id="{331E0B11-3F8E-5E4C-8B94-B3FABC8E6728}"/>
              </a:ext>
            </a:extLst>
          </p:cNvPr>
          <p:cNvSpPr>
            <a:spLocks noGrp="1"/>
          </p:cNvSpPr>
          <p:nvPr>
            <p:ph type="dt" sz="half" idx="2"/>
          </p:nvPr>
        </p:nvSpPr>
        <p:spPr>
          <a:xfrm>
            <a:off x="246968" y="6504213"/>
            <a:ext cx="1418544" cy="237285"/>
          </a:xfrm>
        </p:spPr>
        <p:txBody>
          <a:bodyPr/>
          <a:lstStyle/>
          <a:p>
            <a:pPr>
              <a:defRPr/>
            </a:pPr>
            <a:r>
              <a:rPr lang="en-US"/>
              <a:t>3/8/19</a:t>
            </a:r>
            <a:endParaRPr lang="en-US" dirty="0"/>
          </a:p>
        </p:txBody>
      </p:sp>
      <p:sp>
        <p:nvSpPr>
          <p:cNvPr id="10" name="Slide Number Placeholder 5">
            <a:extLst>
              <a:ext uri="{FF2B5EF4-FFF2-40B4-BE49-F238E27FC236}">
                <a16:creationId xmlns:a16="http://schemas.microsoft.com/office/drawing/2014/main" id="{FDCF0696-179B-7E4F-84CD-F248217CA74A}"/>
              </a:ext>
            </a:extLst>
          </p:cNvPr>
          <p:cNvSpPr>
            <a:spLocks noGrp="1"/>
          </p:cNvSpPr>
          <p:nvPr>
            <p:ph type="sldNum" sz="quarter" idx="4"/>
          </p:nvPr>
        </p:nvSpPr>
        <p:spPr>
          <a:xfrm>
            <a:off x="8501062" y="6504212"/>
            <a:ext cx="414338" cy="237285"/>
          </a:xfrm>
        </p:spPr>
        <p:txBody>
          <a:bodyPr/>
          <a:lstStyle/>
          <a:p>
            <a:pPr>
              <a:defRPr/>
            </a:pPr>
            <a:fld id="{148C009B-CB69-E04A-B9B3-34B26D69E9CF}" type="slidenum">
              <a:rPr lang="en-US" smtClean="0"/>
              <a:pPr>
                <a:defRPr/>
              </a:pPr>
              <a:t>20</a:t>
            </a:fld>
            <a:endParaRPr lang="en-US" dirty="0"/>
          </a:p>
        </p:txBody>
      </p:sp>
      <p:sp>
        <p:nvSpPr>
          <p:cNvPr id="11" name="Footer Placeholder 6">
            <a:extLst>
              <a:ext uri="{FF2B5EF4-FFF2-40B4-BE49-F238E27FC236}">
                <a16:creationId xmlns:a16="http://schemas.microsoft.com/office/drawing/2014/main" id="{ED4B03E5-AFCF-D84F-9F94-8D3C09E107E8}"/>
              </a:ext>
            </a:extLst>
          </p:cNvPr>
          <p:cNvSpPr>
            <a:spLocks noGrp="1"/>
          </p:cNvSpPr>
          <p:nvPr>
            <p:ph type="ftr" sz="quarter" idx="3"/>
          </p:nvPr>
        </p:nvSpPr>
        <p:spPr>
          <a:xfrm>
            <a:off x="2982685" y="6504213"/>
            <a:ext cx="4810035" cy="242873"/>
          </a:xfrm>
        </p:spPr>
        <p:txBody>
          <a:bodyPr/>
          <a:lstStyle/>
          <a:p>
            <a:pPr>
              <a:defRPr/>
            </a:pPr>
            <a:r>
              <a:rPr lang="en-US" b="1"/>
              <a:t>SBN Oversight Board</a:t>
            </a:r>
            <a:endParaRPr lang="en-US" b="1" dirty="0"/>
          </a:p>
        </p:txBody>
      </p:sp>
    </p:spTree>
    <p:extLst>
      <p:ext uri="{BB962C8B-B14F-4D97-AF65-F5344CB8AC3E}">
        <p14:creationId xmlns:p14="http://schemas.microsoft.com/office/powerpoint/2010/main" val="40966934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971551"/>
            <a:ext cx="8672513" cy="5325077"/>
          </a:xfrm>
        </p:spPr>
        <p:txBody>
          <a:bodyPr/>
          <a:lstStyle/>
          <a:p>
            <a:r>
              <a:rPr lang="en-US" sz="1800" dirty="0"/>
              <a:t>In Spring 2018 we requested an additional $3,900k of funding from DOE to keep the program on track </a:t>
            </a:r>
          </a:p>
          <a:p>
            <a:pPr lvl="1"/>
            <a:r>
              <a:rPr lang="en-US" sz="1600" dirty="0"/>
              <a:t>Funds needed in the 2019 fiscal year to prevent significant delays for both far and near detectors</a:t>
            </a:r>
          </a:p>
          <a:p>
            <a:pPr lvl="1"/>
            <a:r>
              <a:rPr lang="en-US" sz="1600" dirty="0"/>
              <a:t>Repeated request at the time of the December 2018 Director’s Review</a:t>
            </a:r>
          </a:p>
          <a:p>
            <a:pPr marL="0" indent="0">
              <a:buNone/>
            </a:pPr>
            <a:endParaRPr lang="en-US" sz="1800" dirty="0"/>
          </a:p>
          <a:p>
            <a:r>
              <a:rPr lang="en-US" sz="1800" dirty="0"/>
              <a:t>On January 29, Steve Brice, Tim Meyer and Peter Wilson visited DOE to brief them on financial status of SBN </a:t>
            </a:r>
          </a:p>
          <a:p>
            <a:pPr marL="0" indent="0">
              <a:buNone/>
            </a:pPr>
            <a:endParaRPr lang="en-US" sz="1800" dirty="0"/>
          </a:p>
          <a:p>
            <a:r>
              <a:rPr lang="en-US" sz="1800" dirty="0"/>
              <a:t>After the briefing DOE has provided the requested additional funds</a:t>
            </a:r>
          </a:p>
          <a:p>
            <a:endParaRPr lang="en-US" sz="1800" dirty="0"/>
          </a:p>
          <a:p>
            <a:r>
              <a:rPr lang="en-US" sz="1800" dirty="0"/>
              <a:t>This allows critical procurements to proceed unimpeded, for example: </a:t>
            </a:r>
          </a:p>
          <a:p>
            <a:pPr lvl="1"/>
            <a:r>
              <a:rPr lang="en-US" sz="1600" dirty="0" err="1"/>
              <a:t>LAr</a:t>
            </a:r>
            <a:r>
              <a:rPr lang="en-US" sz="1600" dirty="0"/>
              <a:t> contract for the far detector</a:t>
            </a:r>
          </a:p>
          <a:p>
            <a:pPr lvl="1"/>
            <a:r>
              <a:rPr lang="en-US" sz="1600" dirty="0"/>
              <a:t>contribution to near detector cryostat design contract </a:t>
            </a:r>
          </a:p>
          <a:p>
            <a:pPr lvl="1"/>
            <a:r>
              <a:rPr lang="en-US" sz="1600" dirty="0"/>
              <a:t>near detector cold electronics</a:t>
            </a:r>
          </a:p>
          <a:p>
            <a:pPr marL="228600" lvl="1" indent="0">
              <a:buNone/>
            </a:pPr>
            <a:endParaRPr lang="en-US" sz="1600" dirty="0"/>
          </a:p>
          <a:p>
            <a:pPr marL="0" indent="0">
              <a:buNone/>
            </a:pPr>
            <a:endParaRPr lang="en-US" sz="1800" dirty="0"/>
          </a:p>
          <a:p>
            <a:endParaRPr lang="en-US" sz="1800" dirty="0"/>
          </a:p>
          <a:p>
            <a:pPr lvl="1"/>
            <a:endParaRPr lang="en-US" sz="1600" dirty="0"/>
          </a:p>
          <a:p>
            <a:pPr lvl="1"/>
            <a:endParaRPr lang="en-US" sz="1600" dirty="0"/>
          </a:p>
          <a:p>
            <a:pPr lvl="1"/>
            <a:endParaRPr lang="en-US" sz="1600" dirty="0"/>
          </a:p>
        </p:txBody>
      </p:sp>
      <p:sp>
        <p:nvSpPr>
          <p:cNvPr id="3" name="Title 2"/>
          <p:cNvSpPr>
            <a:spLocks noGrp="1"/>
          </p:cNvSpPr>
          <p:nvPr>
            <p:ph type="title"/>
          </p:nvPr>
        </p:nvSpPr>
        <p:spPr/>
        <p:txBody>
          <a:bodyPr/>
          <a:lstStyle/>
          <a:p>
            <a:r>
              <a:rPr lang="en-US" dirty="0"/>
              <a:t>DOE Funding</a:t>
            </a:r>
          </a:p>
        </p:txBody>
      </p:sp>
      <p:sp>
        <p:nvSpPr>
          <p:cNvPr id="9" name="Date Placeholder 3">
            <a:extLst>
              <a:ext uri="{FF2B5EF4-FFF2-40B4-BE49-F238E27FC236}">
                <a16:creationId xmlns:a16="http://schemas.microsoft.com/office/drawing/2014/main" id="{331E0B11-3F8E-5E4C-8B94-B3FABC8E6728}"/>
              </a:ext>
            </a:extLst>
          </p:cNvPr>
          <p:cNvSpPr>
            <a:spLocks noGrp="1"/>
          </p:cNvSpPr>
          <p:nvPr>
            <p:ph type="dt" sz="half" idx="2"/>
          </p:nvPr>
        </p:nvSpPr>
        <p:spPr>
          <a:xfrm>
            <a:off x="246968" y="6504213"/>
            <a:ext cx="1418544" cy="237285"/>
          </a:xfrm>
        </p:spPr>
        <p:txBody>
          <a:bodyPr/>
          <a:lstStyle/>
          <a:p>
            <a:pPr>
              <a:defRPr/>
            </a:pPr>
            <a:r>
              <a:rPr lang="en-US"/>
              <a:t>3/8/19</a:t>
            </a:r>
            <a:endParaRPr lang="en-US" dirty="0"/>
          </a:p>
        </p:txBody>
      </p:sp>
      <p:sp>
        <p:nvSpPr>
          <p:cNvPr id="10" name="Slide Number Placeholder 5">
            <a:extLst>
              <a:ext uri="{FF2B5EF4-FFF2-40B4-BE49-F238E27FC236}">
                <a16:creationId xmlns:a16="http://schemas.microsoft.com/office/drawing/2014/main" id="{FDCF0696-179B-7E4F-84CD-F248217CA74A}"/>
              </a:ext>
            </a:extLst>
          </p:cNvPr>
          <p:cNvSpPr>
            <a:spLocks noGrp="1"/>
          </p:cNvSpPr>
          <p:nvPr>
            <p:ph type="sldNum" sz="quarter" idx="4"/>
          </p:nvPr>
        </p:nvSpPr>
        <p:spPr>
          <a:xfrm>
            <a:off x="8501062" y="6504212"/>
            <a:ext cx="414338" cy="237285"/>
          </a:xfrm>
        </p:spPr>
        <p:txBody>
          <a:bodyPr/>
          <a:lstStyle/>
          <a:p>
            <a:pPr>
              <a:defRPr/>
            </a:pPr>
            <a:fld id="{148C009B-CB69-E04A-B9B3-34B26D69E9CF}" type="slidenum">
              <a:rPr lang="en-US" smtClean="0"/>
              <a:pPr>
                <a:defRPr/>
              </a:pPr>
              <a:t>21</a:t>
            </a:fld>
            <a:endParaRPr lang="en-US" dirty="0"/>
          </a:p>
        </p:txBody>
      </p:sp>
      <p:sp>
        <p:nvSpPr>
          <p:cNvPr id="11" name="Footer Placeholder 6">
            <a:extLst>
              <a:ext uri="{FF2B5EF4-FFF2-40B4-BE49-F238E27FC236}">
                <a16:creationId xmlns:a16="http://schemas.microsoft.com/office/drawing/2014/main" id="{ED4B03E5-AFCF-D84F-9F94-8D3C09E107E8}"/>
              </a:ext>
            </a:extLst>
          </p:cNvPr>
          <p:cNvSpPr>
            <a:spLocks noGrp="1"/>
          </p:cNvSpPr>
          <p:nvPr>
            <p:ph type="ftr" sz="quarter" idx="3"/>
          </p:nvPr>
        </p:nvSpPr>
        <p:spPr>
          <a:xfrm>
            <a:off x="2982685" y="6504213"/>
            <a:ext cx="4810035" cy="242873"/>
          </a:xfrm>
        </p:spPr>
        <p:txBody>
          <a:bodyPr/>
          <a:lstStyle/>
          <a:p>
            <a:pPr>
              <a:defRPr/>
            </a:pPr>
            <a:r>
              <a:rPr lang="en-US" b="1"/>
              <a:t>SBN Oversight Board</a:t>
            </a:r>
            <a:endParaRPr lang="en-US" b="1" dirty="0"/>
          </a:p>
        </p:txBody>
      </p:sp>
    </p:spTree>
    <p:extLst>
      <p:ext uri="{BB962C8B-B14F-4D97-AF65-F5344CB8AC3E}">
        <p14:creationId xmlns:p14="http://schemas.microsoft.com/office/powerpoint/2010/main" val="36502471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A2785273-4F76-AC49-B38A-02A6883EADDA}"/>
              </a:ext>
            </a:extLst>
          </p:cNvPr>
          <p:cNvSpPr>
            <a:spLocks noGrp="1"/>
          </p:cNvSpPr>
          <p:nvPr>
            <p:ph idx="1"/>
          </p:nvPr>
        </p:nvSpPr>
        <p:spPr/>
        <p:txBody>
          <a:bodyPr/>
          <a:lstStyle/>
          <a:p>
            <a:r>
              <a:rPr lang="en-US" sz="1600" dirty="0"/>
              <a:t>At January DOE briefing we also presented a plan for transition to operations</a:t>
            </a:r>
          </a:p>
          <a:p>
            <a:r>
              <a:rPr lang="en-US" sz="1600" dirty="0"/>
              <a:t>Address commissioning and operations plans for both detectors and associated support (e.g. cryogenics, online computing, data storage)</a:t>
            </a:r>
            <a:endParaRPr lang="en-US" sz="1400" dirty="0"/>
          </a:p>
          <a:p>
            <a:r>
              <a:rPr lang="en-US" sz="1600" dirty="0"/>
              <a:t>Transition to Operations Team created</a:t>
            </a:r>
          </a:p>
          <a:p>
            <a:pPr lvl="1"/>
            <a:r>
              <a:rPr lang="en-US" sz="1100" dirty="0"/>
              <a:t>Angela Aparicio – Neutrino Division (ND) Safety Officer</a:t>
            </a:r>
          </a:p>
          <a:p>
            <a:pPr lvl="1"/>
            <a:r>
              <a:rPr lang="en-US" sz="1100" dirty="0"/>
              <a:t>Steve Brice – ND Representative</a:t>
            </a:r>
          </a:p>
          <a:p>
            <a:pPr lvl="1"/>
            <a:r>
              <a:rPr lang="en-US" sz="1100" dirty="0"/>
              <a:t>Angela Fava – Far Detector Deputy Technical Coordinator and Deputy Commissioning Coordinator</a:t>
            </a:r>
          </a:p>
          <a:p>
            <a:pPr lvl="1"/>
            <a:r>
              <a:rPr lang="en-US" sz="1100" dirty="0"/>
              <a:t>Cat James – Deputy Program Coordinator </a:t>
            </a:r>
          </a:p>
          <a:p>
            <a:pPr lvl="1"/>
            <a:r>
              <a:rPr lang="en-US" sz="1100" dirty="0"/>
              <a:t>Claudio </a:t>
            </a:r>
            <a:r>
              <a:rPr lang="en-US" sz="1100" dirty="0" err="1"/>
              <a:t>Montanari</a:t>
            </a:r>
            <a:r>
              <a:rPr lang="en-US" sz="1100" dirty="0"/>
              <a:t> – Far Detector Technical Coordinator and Commissioning Coordinator </a:t>
            </a:r>
          </a:p>
          <a:p>
            <a:pPr lvl="1"/>
            <a:r>
              <a:rPr lang="en-US" sz="1100" dirty="0"/>
              <a:t>Barry Norris – SBN Program Engineer and Head of ND Technical Support Dept</a:t>
            </a:r>
          </a:p>
          <a:p>
            <a:pPr lvl="1"/>
            <a:r>
              <a:rPr lang="en-US" sz="1100" dirty="0"/>
              <a:t>Dave Schmitz – SBND collaboration representative</a:t>
            </a:r>
          </a:p>
          <a:p>
            <a:pPr lvl="1"/>
            <a:r>
              <a:rPr lang="en-US" sz="1100" dirty="0"/>
              <a:t>Michelle </a:t>
            </a:r>
            <a:r>
              <a:rPr lang="en-US" sz="1100" dirty="0" err="1"/>
              <a:t>Stancari</a:t>
            </a:r>
            <a:r>
              <a:rPr lang="en-US" sz="1100" dirty="0"/>
              <a:t> – Near Detector Commissioning Coordinator</a:t>
            </a:r>
          </a:p>
          <a:p>
            <a:pPr lvl="1"/>
            <a:r>
              <a:rPr lang="en-US" sz="1100" dirty="0"/>
              <a:t>Peter Wilson – Program Coordinator, chair of TOT</a:t>
            </a:r>
          </a:p>
          <a:p>
            <a:pPr lvl="1"/>
            <a:r>
              <a:rPr lang="en-US" sz="1100" dirty="0"/>
              <a:t>Bob Wilson – ICARUS collaboration representative</a:t>
            </a:r>
          </a:p>
          <a:p>
            <a:pPr lvl="1"/>
            <a:r>
              <a:rPr lang="en-US" sz="1100" dirty="0"/>
              <a:t>Wes Ketchum -  Scientific Computing Division representative</a:t>
            </a:r>
            <a:endParaRPr lang="en-US" sz="1200" dirty="0"/>
          </a:p>
          <a:p>
            <a:r>
              <a:rPr lang="en-US" sz="1600" dirty="0"/>
              <a:t>Kick-off meeting in February</a:t>
            </a:r>
          </a:p>
          <a:p>
            <a:pPr lvl="1"/>
            <a:r>
              <a:rPr lang="en-US" sz="1400" dirty="0"/>
              <a:t>Presentations on the organization of experiment operations at Fermilab including support model and example of the MicroBooNE operations organization</a:t>
            </a:r>
          </a:p>
          <a:p>
            <a:r>
              <a:rPr lang="en-US" sz="1600" dirty="0"/>
              <a:t>Regular meetings to start in March to define organizations and prepare Experiment Operations Plan</a:t>
            </a:r>
          </a:p>
          <a:p>
            <a:r>
              <a:rPr lang="en-US" sz="1600" dirty="0"/>
              <a:t>Operations Readiness Review organized by Fermilab in fall 2019 to coincide with start of neutrino beam to far detector.   Expect 2</a:t>
            </a:r>
            <a:r>
              <a:rPr lang="en-US" sz="1600" baseline="30000" dirty="0"/>
              <a:t>nd</a:t>
            </a:r>
            <a:r>
              <a:rPr lang="en-US" sz="1600" dirty="0"/>
              <a:t> review in 2020 when near detector starts</a:t>
            </a:r>
          </a:p>
          <a:p>
            <a:endParaRPr lang="en-US" sz="1400" dirty="0"/>
          </a:p>
        </p:txBody>
      </p:sp>
      <p:sp>
        <p:nvSpPr>
          <p:cNvPr id="3" name="Title 2"/>
          <p:cNvSpPr>
            <a:spLocks noGrp="1"/>
          </p:cNvSpPr>
          <p:nvPr>
            <p:ph type="title"/>
          </p:nvPr>
        </p:nvSpPr>
        <p:spPr/>
        <p:txBody>
          <a:bodyPr/>
          <a:lstStyle/>
          <a:p>
            <a:r>
              <a:rPr lang="en-US" dirty="0"/>
              <a:t>Transition to Operation Planning </a:t>
            </a:r>
          </a:p>
        </p:txBody>
      </p:sp>
      <p:sp>
        <p:nvSpPr>
          <p:cNvPr id="4" name="Date Placeholder 3"/>
          <p:cNvSpPr>
            <a:spLocks noGrp="1"/>
          </p:cNvSpPr>
          <p:nvPr>
            <p:ph type="dt" sz="half" idx="2"/>
          </p:nvPr>
        </p:nvSpPr>
        <p:spPr/>
        <p:txBody>
          <a:bodyPr/>
          <a:lstStyle/>
          <a:p>
            <a:pPr>
              <a:defRPr/>
            </a:pPr>
            <a:r>
              <a:rPr lang="en-US"/>
              <a:t>3/8/19</a:t>
            </a:r>
            <a:endParaRPr lang="en-US" dirty="0"/>
          </a:p>
        </p:txBody>
      </p:sp>
      <p:sp>
        <p:nvSpPr>
          <p:cNvPr id="5" name="Footer Placeholder 4"/>
          <p:cNvSpPr>
            <a:spLocks noGrp="1"/>
          </p:cNvSpPr>
          <p:nvPr>
            <p:ph type="ftr" sz="quarter" idx="3"/>
          </p:nvPr>
        </p:nvSpPr>
        <p:spPr/>
        <p:txBody>
          <a:bodyPr/>
          <a:lstStyle/>
          <a:p>
            <a:pPr>
              <a:defRPr/>
            </a:pPr>
            <a:r>
              <a:rPr lang="en-US"/>
              <a:t>SBN Oversight Board</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22</a:t>
            </a:fld>
            <a:endParaRPr lang="en-US" dirty="0"/>
          </a:p>
        </p:txBody>
      </p:sp>
    </p:spTree>
    <p:extLst>
      <p:ext uri="{BB962C8B-B14F-4D97-AF65-F5344CB8AC3E}">
        <p14:creationId xmlns:p14="http://schemas.microsoft.com/office/powerpoint/2010/main" val="30732061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2250" y="2902484"/>
            <a:ext cx="8686800" cy="427877"/>
          </a:xfrm>
        </p:spPr>
        <p:txBody>
          <a:bodyPr/>
          <a:lstStyle/>
          <a:p>
            <a:pPr algn="ctr"/>
            <a:r>
              <a:rPr lang="en-US" sz="4400" dirty="0"/>
              <a:t>Backup</a:t>
            </a:r>
          </a:p>
        </p:txBody>
      </p:sp>
      <p:sp>
        <p:nvSpPr>
          <p:cNvPr id="4" name="Date Placeholder 3"/>
          <p:cNvSpPr>
            <a:spLocks noGrp="1"/>
          </p:cNvSpPr>
          <p:nvPr>
            <p:ph type="dt" sz="half" idx="2"/>
          </p:nvPr>
        </p:nvSpPr>
        <p:spPr/>
        <p:txBody>
          <a:bodyPr/>
          <a:lstStyle/>
          <a:p>
            <a:pPr>
              <a:defRPr/>
            </a:pPr>
            <a:r>
              <a:rPr lang="en-US"/>
              <a:t>3/8/19</a:t>
            </a:r>
            <a:endParaRPr lang="en-US" dirty="0"/>
          </a:p>
        </p:txBody>
      </p:sp>
      <p:sp>
        <p:nvSpPr>
          <p:cNvPr id="5" name="Footer Placeholder 4"/>
          <p:cNvSpPr>
            <a:spLocks noGrp="1"/>
          </p:cNvSpPr>
          <p:nvPr>
            <p:ph type="ftr" sz="quarter" idx="3"/>
          </p:nvPr>
        </p:nvSpPr>
        <p:spPr/>
        <p:txBody>
          <a:bodyPr/>
          <a:lstStyle/>
          <a:p>
            <a:pPr>
              <a:defRPr/>
            </a:pPr>
            <a:r>
              <a:rPr lang="en-US"/>
              <a:t>SBN Oversight Board</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23</a:t>
            </a:fld>
            <a:endParaRPr lang="en-US" dirty="0"/>
          </a:p>
        </p:txBody>
      </p:sp>
    </p:spTree>
    <p:extLst>
      <p:ext uri="{BB962C8B-B14F-4D97-AF65-F5344CB8AC3E}">
        <p14:creationId xmlns:p14="http://schemas.microsoft.com/office/powerpoint/2010/main" val="56520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262AB-4D22-9D41-B1FF-B60B25460EC8}"/>
              </a:ext>
            </a:extLst>
          </p:cNvPr>
          <p:cNvSpPr>
            <a:spLocks noGrp="1"/>
          </p:cNvSpPr>
          <p:nvPr>
            <p:ph type="title"/>
          </p:nvPr>
        </p:nvSpPr>
        <p:spPr/>
        <p:txBody>
          <a:bodyPr/>
          <a:lstStyle/>
          <a:p>
            <a:r>
              <a:rPr lang="en-US" dirty="0"/>
              <a:t>Notes on milestones to I-1</a:t>
            </a:r>
          </a:p>
        </p:txBody>
      </p:sp>
      <p:sp>
        <p:nvSpPr>
          <p:cNvPr id="3" name="Content Placeholder 2">
            <a:extLst>
              <a:ext uri="{FF2B5EF4-FFF2-40B4-BE49-F238E27FC236}">
                <a16:creationId xmlns:a16="http://schemas.microsoft.com/office/drawing/2014/main" id="{57661558-D904-6245-A15C-ED1179007726}"/>
              </a:ext>
            </a:extLst>
          </p:cNvPr>
          <p:cNvSpPr>
            <a:spLocks noGrp="1"/>
          </p:cNvSpPr>
          <p:nvPr>
            <p:ph idx="1"/>
          </p:nvPr>
        </p:nvSpPr>
        <p:spPr/>
        <p:txBody>
          <a:bodyPr/>
          <a:lstStyle/>
          <a:p>
            <a:pPr marL="457200" indent="-457200">
              <a:buFont typeface="+mj-lt"/>
              <a:buAutoNum type="alphaLcParenR"/>
            </a:pPr>
            <a:r>
              <a:rPr lang="en-US" sz="2000" dirty="0"/>
              <a:t>Arrival of subcontractor delayed by CERN to ensure transport of equipment was completed in advance with schedule contingency</a:t>
            </a:r>
          </a:p>
          <a:p>
            <a:pPr marL="457200" indent="-457200">
              <a:buFont typeface="+mj-lt"/>
              <a:buAutoNum type="alphaLcParenR"/>
            </a:pPr>
            <a:r>
              <a:rPr lang="en-US" sz="2000" dirty="0"/>
              <a:t>Delivery of last cross and PMT flanges from INFN/CERN completed by end of January</a:t>
            </a:r>
          </a:p>
          <a:p>
            <a:pPr marL="457200" indent="-457200">
              <a:buFont typeface="+mj-lt"/>
              <a:buAutoNum type="alphaLcParenR"/>
            </a:pPr>
            <a:r>
              <a:rPr lang="en-US" sz="2000" dirty="0"/>
              <a:t>Start delayed by 2 weeks, see a) above. Parts to replace those damaged in shipping are expected to arrive in May, however these parts are not anticipated to impose any delay on installation of other components</a:t>
            </a:r>
          </a:p>
          <a:p>
            <a:pPr marL="457200" indent="-457200">
              <a:buFont typeface="+mj-lt"/>
              <a:buAutoNum type="alphaLcParenR"/>
            </a:pPr>
            <a:r>
              <a:rPr lang="en-US" sz="2000" dirty="0"/>
              <a:t>Added contingency in materials transport</a:t>
            </a:r>
          </a:p>
          <a:p>
            <a:pPr marL="457200" indent="-457200">
              <a:buFont typeface="+mj-lt"/>
              <a:buAutoNum type="alphaLcParenR"/>
            </a:pPr>
            <a:r>
              <a:rPr lang="en-US" sz="2000" dirty="0"/>
              <a:t>Added contingency in materials transport</a:t>
            </a:r>
          </a:p>
          <a:p>
            <a:pPr marL="457200" indent="-457200">
              <a:buFont typeface="+mj-lt"/>
              <a:buAutoNum type="alphaLcParenR"/>
            </a:pPr>
            <a:r>
              <a:rPr lang="en-US" sz="2000" dirty="0"/>
              <a:t>Baseline for I-1 set in March 2018 when delays in delivery of cold shields has not been completely realized.  Detailed intermediate milestones were defined and baselined in July 2018</a:t>
            </a:r>
          </a:p>
          <a:p>
            <a:pPr marL="457200" indent="-457200">
              <a:buFont typeface="+mj-lt"/>
              <a:buAutoNum type="alphaLcParenR"/>
            </a:pPr>
            <a:endParaRPr lang="en-US" sz="2000" dirty="0"/>
          </a:p>
          <a:p>
            <a:pPr marL="457200" indent="-457200">
              <a:buFont typeface="+mj-lt"/>
              <a:buAutoNum type="alphaLcParenR"/>
            </a:pPr>
            <a:endParaRPr lang="en-US" sz="2000" dirty="0"/>
          </a:p>
          <a:p>
            <a:pPr marL="457200" indent="-457200">
              <a:buFont typeface="+mj-lt"/>
              <a:buAutoNum type="alphaLcParenR"/>
            </a:pPr>
            <a:endParaRPr lang="en-US" sz="2000" dirty="0"/>
          </a:p>
        </p:txBody>
      </p:sp>
      <p:sp>
        <p:nvSpPr>
          <p:cNvPr id="4" name="Date Placeholder 3">
            <a:extLst>
              <a:ext uri="{FF2B5EF4-FFF2-40B4-BE49-F238E27FC236}">
                <a16:creationId xmlns:a16="http://schemas.microsoft.com/office/drawing/2014/main" id="{E744FAED-3E6B-9445-9191-4BB151FD4D81}"/>
              </a:ext>
            </a:extLst>
          </p:cNvPr>
          <p:cNvSpPr>
            <a:spLocks noGrp="1"/>
          </p:cNvSpPr>
          <p:nvPr>
            <p:ph type="dt" sz="half" idx="10"/>
          </p:nvPr>
        </p:nvSpPr>
        <p:spPr/>
        <p:txBody>
          <a:bodyPr/>
          <a:lstStyle/>
          <a:p>
            <a:r>
              <a:rPr lang="en-US"/>
              <a:t>3/8/19</a:t>
            </a:r>
          </a:p>
        </p:txBody>
      </p:sp>
      <p:sp>
        <p:nvSpPr>
          <p:cNvPr id="5" name="Footer Placeholder 4">
            <a:extLst>
              <a:ext uri="{FF2B5EF4-FFF2-40B4-BE49-F238E27FC236}">
                <a16:creationId xmlns:a16="http://schemas.microsoft.com/office/drawing/2014/main" id="{3A55FE27-AB67-A842-84CE-F2A86BC4DA7F}"/>
              </a:ext>
            </a:extLst>
          </p:cNvPr>
          <p:cNvSpPr>
            <a:spLocks noGrp="1"/>
          </p:cNvSpPr>
          <p:nvPr>
            <p:ph type="ftr" sz="quarter" idx="11"/>
          </p:nvPr>
        </p:nvSpPr>
        <p:spPr/>
        <p:txBody>
          <a:bodyPr/>
          <a:lstStyle/>
          <a:p>
            <a:r>
              <a:rPr lang="en-US"/>
              <a:t>SBN Oversight Board</a:t>
            </a:r>
          </a:p>
        </p:txBody>
      </p:sp>
      <p:sp>
        <p:nvSpPr>
          <p:cNvPr id="6" name="Slide Number Placeholder 5">
            <a:extLst>
              <a:ext uri="{FF2B5EF4-FFF2-40B4-BE49-F238E27FC236}">
                <a16:creationId xmlns:a16="http://schemas.microsoft.com/office/drawing/2014/main" id="{4D8AC194-9674-ED40-899A-4269010020A1}"/>
              </a:ext>
            </a:extLst>
          </p:cNvPr>
          <p:cNvSpPr>
            <a:spLocks noGrp="1"/>
          </p:cNvSpPr>
          <p:nvPr>
            <p:ph type="sldNum" sz="quarter" idx="12"/>
          </p:nvPr>
        </p:nvSpPr>
        <p:spPr/>
        <p:txBody>
          <a:bodyPr/>
          <a:lstStyle/>
          <a:p>
            <a:fld id="{CDEBAE0E-F504-41F6-B389-7D9DBE26C7BF}" type="slidenum">
              <a:rPr lang="en-US" smtClean="0"/>
              <a:t>24</a:t>
            </a:fld>
            <a:endParaRPr lang="en-US"/>
          </a:p>
        </p:txBody>
      </p:sp>
    </p:spTree>
    <p:extLst>
      <p:ext uri="{BB962C8B-B14F-4D97-AF65-F5344CB8AC3E}">
        <p14:creationId xmlns:p14="http://schemas.microsoft.com/office/powerpoint/2010/main" val="34616214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2E73A-03EF-4B63-B7BE-4CCC1979CD01}"/>
              </a:ext>
            </a:extLst>
          </p:cNvPr>
          <p:cNvSpPr>
            <a:spLocks noGrp="1"/>
          </p:cNvSpPr>
          <p:nvPr>
            <p:ph type="title"/>
          </p:nvPr>
        </p:nvSpPr>
        <p:spPr/>
        <p:txBody>
          <a:bodyPr/>
          <a:lstStyle/>
          <a:p>
            <a:r>
              <a:rPr lang="en-US" dirty="0"/>
              <a:t>ICARUS Milestones to I-2 Detector Filled</a:t>
            </a:r>
          </a:p>
        </p:txBody>
      </p:sp>
      <p:graphicFrame>
        <p:nvGraphicFramePr>
          <p:cNvPr id="7" name="Content Placeholder 6">
            <a:extLst>
              <a:ext uri="{FF2B5EF4-FFF2-40B4-BE49-F238E27FC236}">
                <a16:creationId xmlns:a16="http://schemas.microsoft.com/office/drawing/2014/main" id="{1DFF4996-B499-4DD9-97BA-B06BE6629D73}"/>
              </a:ext>
            </a:extLst>
          </p:cNvPr>
          <p:cNvGraphicFramePr>
            <a:graphicFrameLocks noGrp="1"/>
          </p:cNvGraphicFramePr>
          <p:nvPr>
            <p:ph idx="1"/>
            <p:extLst/>
          </p:nvPr>
        </p:nvGraphicFramePr>
        <p:xfrm>
          <a:off x="431882" y="1113103"/>
          <a:ext cx="7888032" cy="3383280"/>
        </p:xfrm>
        <a:graphic>
          <a:graphicData uri="http://schemas.openxmlformats.org/drawingml/2006/table">
            <a:tbl>
              <a:tblPr firstRow="1" bandRow="1">
                <a:tableStyleId>{5C22544A-7EE6-4342-B048-85BDC9FD1C3A}</a:tableStyleId>
              </a:tblPr>
              <a:tblGrid>
                <a:gridCol w="3135059">
                  <a:extLst>
                    <a:ext uri="{9D8B030D-6E8A-4147-A177-3AD203B41FA5}">
                      <a16:colId xmlns:a16="http://schemas.microsoft.com/office/drawing/2014/main" val="1801467799"/>
                    </a:ext>
                  </a:extLst>
                </a:gridCol>
                <a:gridCol w="1077248">
                  <a:extLst>
                    <a:ext uri="{9D8B030D-6E8A-4147-A177-3AD203B41FA5}">
                      <a16:colId xmlns:a16="http://schemas.microsoft.com/office/drawing/2014/main" val="1170065602"/>
                    </a:ext>
                  </a:extLst>
                </a:gridCol>
                <a:gridCol w="1022685">
                  <a:extLst>
                    <a:ext uri="{9D8B030D-6E8A-4147-A177-3AD203B41FA5}">
                      <a16:colId xmlns:a16="http://schemas.microsoft.com/office/drawing/2014/main" val="3743694273"/>
                    </a:ext>
                  </a:extLst>
                </a:gridCol>
                <a:gridCol w="1069488">
                  <a:extLst>
                    <a:ext uri="{9D8B030D-6E8A-4147-A177-3AD203B41FA5}">
                      <a16:colId xmlns:a16="http://schemas.microsoft.com/office/drawing/2014/main" val="3208227888"/>
                    </a:ext>
                  </a:extLst>
                </a:gridCol>
                <a:gridCol w="584733">
                  <a:extLst>
                    <a:ext uri="{9D8B030D-6E8A-4147-A177-3AD203B41FA5}">
                      <a16:colId xmlns:a16="http://schemas.microsoft.com/office/drawing/2014/main" val="3574627960"/>
                    </a:ext>
                  </a:extLst>
                </a:gridCol>
                <a:gridCol w="998819">
                  <a:extLst>
                    <a:ext uri="{9D8B030D-6E8A-4147-A177-3AD203B41FA5}">
                      <a16:colId xmlns:a16="http://schemas.microsoft.com/office/drawing/2014/main" val="1027717373"/>
                    </a:ext>
                  </a:extLst>
                </a:gridCol>
              </a:tblGrid>
              <a:tr h="370840">
                <a:tc>
                  <a:txBody>
                    <a:bodyPr/>
                    <a:lstStyle/>
                    <a:p>
                      <a:pPr algn="ctr"/>
                      <a:r>
                        <a:rPr lang="en-US" sz="1400" dirty="0"/>
                        <a:t>Intermediate Milestone</a:t>
                      </a:r>
                    </a:p>
                  </a:txBody>
                  <a:tcPr anchor="ctr"/>
                </a:tc>
                <a:tc>
                  <a:txBody>
                    <a:bodyPr/>
                    <a:lstStyle/>
                    <a:p>
                      <a:pPr algn="ctr"/>
                      <a:r>
                        <a:rPr lang="en-US" sz="1400" dirty="0"/>
                        <a:t>Owner</a:t>
                      </a:r>
                    </a:p>
                  </a:txBody>
                  <a:tcPr anchor="ctr"/>
                </a:tc>
                <a:tc>
                  <a:txBody>
                    <a:bodyPr/>
                    <a:lstStyle/>
                    <a:p>
                      <a:pPr algn="ctr"/>
                      <a:r>
                        <a:rPr lang="en-US" sz="1400" dirty="0"/>
                        <a:t>Baseline Date</a:t>
                      </a:r>
                    </a:p>
                  </a:txBody>
                  <a:tcPr anchor="ctr"/>
                </a:tc>
                <a:tc>
                  <a:txBody>
                    <a:bodyPr/>
                    <a:lstStyle/>
                    <a:p>
                      <a:pPr algn="ctr"/>
                      <a:r>
                        <a:rPr lang="en-US" sz="1400" dirty="0"/>
                        <a:t>Forecast Date</a:t>
                      </a:r>
                    </a:p>
                  </a:txBody>
                  <a:tcPr anchor="ctr"/>
                </a:tc>
                <a:tc>
                  <a:txBody>
                    <a:bodyPr/>
                    <a:lstStyle/>
                    <a:p>
                      <a:pPr algn="ctr"/>
                      <a:endParaRPr lang="en-US" sz="1400" dirty="0"/>
                    </a:p>
                  </a:txBody>
                  <a:tcPr anchor="ctr"/>
                </a:tc>
                <a:tc>
                  <a:txBody>
                    <a:bodyPr/>
                    <a:lstStyle/>
                    <a:p>
                      <a:pPr algn="ctr"/>
                      <a:r>
                        <a:rPr lang="en-US" sz="1400" dirty="0"/>
                        <a:t>Actual Date</a:t>
                      </a:r>
                    </a:p>
                  </a:txBody>
                  <a:tcPr anchor="ctr"/>
                </a:tc>
                <a:extLst>
                  <a:ext uri="{0D108BD9-81ED-4DB2-BD59-A6C34878D82A}">
                    <a16:rowId xmlns:a16="http://schemas.microsoft.com/office/drawing/2014/main" val="3904691203"/>
                  </a:ext>
                </a:extLst>
              </a:tr>
              <a:tr h="370840">
                <a:tc>
                  <a:txBody>
                    <a:bodyPr/>
                    <a:lstStyle/>
                    <a:p>
                      <a:pPr algn="l"/>
                      <a:r>
                        <a:rPr lang="en-US" sz="1200" dirty="0"/>
                        <a:t>Cold shield cooldown complete </a:t>
                      </a:r>
                    </a:p>
                  </a:txBody>
                  <a:tcPr anchor="ctr"/>
                </a:tc>
                <a:tc>
                  <a:txBody>
                    <a:bodyPr/>
                    <a:lstStyle/>
                    <a:p>
                      <a:r>
                        <a:rPr lang="en-US" sz="1200" dirty="0"/>
                        <a:t>C. </a:t>
                      </a:r>
                      <a:r>
                        <a:rPr lang="en-US" sz="1200" dirty="0" err="1"/>
                        <a:t>Montanari</a:t>
                      </a:r>
                      <a:endParaRPr lang="en-US" sz="1200" dirty="0"/>
                    </a:p>
                  </a:txBody>
                  <a:tcPr anchor="ctr"/>
                </a:tc>
                <a:tc>
                  <a:txBody>
                    <a:bodyPr/>
                    <a:lstStyle/>
                    <a:p>
                      <a:pPr algn="ctr"/>
                      <a:r>
                        <a:rPr lang="en-US" sz="1200" dirty="0"/>
                        <a:t>7-Aug-2019</a:t>
                      </a:r>
                    </a:p>
                  </a:txBody>
                  <a:tcPr anchor="ctr"/>
                </a:tc>
                <a:tc>
                  <a:txBody>
                    <a:bodyPr/>
                    <a:lstStyle/>
                    <a:p>
                      <a:pPr algn="ctr"/>
                      <a:r>
                        <a:rPr lang="en-US" sz="1200" dirty="0"/>
                        <a:t>15-Jul-2019</a:t>
                      </a:r>
                    </a:p>
                  </a:txBody>
                  <a:tcPr anchor="ctr"/>
                </a:tc>
                <a:tc>
                  <a:txBody>
                    <a:bodyPr/>
                    <a:lstStyle/>
                    <a:p>
                      <a:pPr algn="ctr"/>
                      <a:endParaRPr lang="en-US" sz="1800" b="1" dirty="0">
                        <a:solidFill>
                          <a:schemeClr val="accent6">
                            <a:lumMod val="75000"/>
                          </a:schemeClr>
                        </a:solidFill>
                      </a:endParaRPr>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2574950644"/>
                  </a:ext>
                </a:extLst>
              </a:tr>
              <a:tr h="370840">
                <a:tc>
                  <a:txBody>
                    <a:bodyPr/>
                    <a:lstStyle/>
                    <a:p>
                      <a:pPr algn="l"/>
                      <a:r>
                        <a:rPr lang="en-US" sz="1200" dirty="0"/>
                        <a:t>Vessels filled with </a:t>
                      </a:r>
                      <a:r>
                        <a:rPr lang="en-US" sz="1200" dirty="0" err="1"/>
                        <a:t>LAr</a:t>
                      </a:r>
                      <a:r>
                        <a:rPr lang="en-US" sz="1200" dirty="0"/>
                        <a:t>, ready for HV</a:t>
                      </a:r>
                    </a:p>
                  </a:txBody>
                  <a:tcPr anchor="ctr"/>
                </a:tc>
                <a:tc>
                  <a:txBody>
                    <a:bodyPr/>
                    <a:lstStyle/>
                    <a:p>
                      <a:r>
                        <a:rPr lang="en-US" sz="1200" dirty="0"/>
                        <a:t>M. </a:t>
                      </a:r>
                      <a:r>
                        <a:rPr lang="en-US" sz="1200" dirty="0" err="1"/>
                        <a:t>Geynisman</a:t>
                      </a:r>
                      <a:endParaRPr lang="en-US" sz="1200" dirty="0"/>
                    </a:p>
                  </a:txBody>
                  <a:tcPr anchor="ctr"/>
                </a:tc>
                <a:tc>
                  <a:txBody>
                    <a:bodyPr/>
                    <a:lstStyle/>
                    <a:p>
                      <a:pPr algn="ctr"/>
                      <a:r>
                        <a:rPr lang="en-US" sz="1200" dirty="0"/>
                        <a:t>30-Sept-2019</a:t>
                      </a:r>
                    </a:p>
                  </a:txBody>
                  <a:tcPr anchor="ctr"/>
                </a:tc>
                <a:tc>
                  <a:txBody>
                    <a:bodyPr/>
                    <a:lstStyle/>
                    <a:p>
                      <a:pPr algn="ctr"/>
                      <a:r>
                        <a:rPr lang="en-US" sz="1200" dirty="0"/>
                        <a:t>10-Sept-2019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chemeClr val="accent6">
                            <a:lumMod val="75000"/>
                          </a:schemeClr>
                        </a:solidFill>
                      </a:endParaRPr>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96966477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Drift HV operational</a:t>
                      </a:r>
                    </a:p>
                  </a:txBody>
                  <a:tcPr anchor="ctr"/>
                </a:tc>
                <a:tc>
                  <a:txBody>
                    <a:bodyPr/>
                    <a:lstStyle/>
                    <a:p>
                      <a:r>
                        <a:rPr lang="en-US" sz="1200" dirty="0"/>
                        <a:t>F. Garcia</a:t>
                      </a:r>
                    </a:p>
                  </a:txBody>
                  <a:tcPr anchor="ctr"/>
                </a:tc>
                <a:tc>
                  <a:txBody>
                    <a:bodyPr/>
                    <a:lstStyle/>
                    <a:p>
                      <a:pPr algn="ctr"/>
                      <a:r>
                        <a:rPr lang="en-US" sz="1200" dirty="0"/>
                        <a:t>15-Oct-2019</a:t>
                      </a:r>
                    </a:p>
                  </a:txBody>
                  <a:tcPr anchor="ctr"/>
                </a:tc>
                <a:tc>
                  <a:txBody>
                    <a:bodyPr/>
                    <a:lstStyle/>
                    <a:p>
                      <a:pPr algn="ctr"/>
                      <a:r>
                        <a:rPr lang="en-US" sz="1200" dirty="0"/>
                        <a:t>10-Sept-2019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chemeClr val="accent6">
                            <a:lumMod val="75000"/>
                          </a:schemeClr>
                        </a:solidFill>
                      </a:endParaRPr>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1141258079"/>
                  </a:ext>
                </a:extLst>
              </a:tr>
              <a:tr h="370840">
                <a:tc>
                  <a:txBody>
                    <a:bodyPr/>
                    <a:lstStyle/>
                    <a:p>
                      <a:pPr algn="l"/>
                      <a:r>
                        <a:rPr lang="en-US" sz="1200" dirty="0"/>
                        <a:t>PMTs operational</a:t>
                      </a:r>
                    </a:p>
                  </a:txBody>
                  <a:tcPr anchor="ctr"/>
                </a:tc>
                <a:tc>
                  <a:txBody>
                    <a:bodyPr/>
                    <a:lstStyle/>
                    <a:p>
                      <a:r>
                        <a:rPr lang="en-US" sz="1200" dirty="0"/>
                        <a:t>G. </a:t>
                      </a:r>
                      <a:r>
                        <a:rPr lang="en-US" sz="1200" dirty="0" err="1"/>
                        <a:t>Raselli</a:t>
                      </a:r>
                      <a:endParaRPr lang="en-US" sz="1200" dirty="0"/>
                    </a:p>
                  </a:txBody>
                  <a:tcPr anchor="ctr"/>
                </a:tc>
                <a:tc>
                  <a:txBody>
                    <a:bodyPr/>
                    <a:lstStyle/>
                    <a:p>
                      <a:pPr algn="ctr"/>
                      <a:r>
                        <a:rPr lang="en-US" sz="1200" dirty="0"/>
                        <a:t>30-Oct-2019</a:t>
                      </a:r>
                    </a:p>
                  </a:txBody>
                  <a:tcPr anchor="ctr"/>
                </a:tc>
                <a:tc>
                  <a:txBody>
                    <a:bodyPr/>
                    <a:lstStyle/>
                    <a:p>
                      <a:pPr algn="ctr"/>
                      <a:r>
                        <a:rPr lang="en-US" sz="1200" dirty="0"/>
                        <a:t>15-Oct-2019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chemeClr val="accent6">
                            <a:lumMod val="75000"/>
                          </a:schemeClr>
                        </a:solidFill>
                      </a:endParaRPr>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3600784159"/>
                  </a:ext>
                </a:extLst>
              </a:tr>
              <a:tr h="370840">
                <a:tc>
                  <a:txBody>
                    <a:bodyPr/>
                    <a:lstStyle/>
                    <a:p>
                      <a:pPr algn="l"/>
                      <a:r>
                        <a:rPr lang="en-US" sz="1200" dirty="0"/>
                        <a:t>Cryogenics commissioning complete</a:t>
                      </a:r>
                    </a:p>
                  </a:txBody>
                  <a:tcPr anchor="ctr"/>
                </a:tc>
                <a:tc>
                  <a:txBody>
                    <a:bodyPr/>
                    <a:lstStyle/>
                    <a:p>
                      <a:r>
                        <a:rPr lang="en-US" sz="1200" dirty="0"/>
                        <a:t>M. </a:t>
                      </a:r>
                      <a:r>
                        <a:rPr lang="en-US" sz="1200" dirty="0" err="1"/>
                        <a:t>Geynisman</a:t>
                      </a:r>
                      <a:endParaRPr lang="en-US" sz="1200" dirty="0"/>
                    </a:p>
                  </a:txBody>
                  <a:tcPr anchor="ctr"/>
                </a:tc>
                <a:tc>
                  <a:txBody>
                    <a:bodyPr/>
                    <a:lstStyle/>
                    <a:p>
                      <a:pPr algn="ctr"/>
                      <a:r>
                        <a:rPr lang="en-US" sz="1200" dirty="0"/>
                        <a:t>30-Nov-2019</a:t>
                      </a:r>
                    </a:p>
                  </a:txBody>
                  <a:tcPr anchor="ctr"/>
                </a:tc>
                <a:tc>
                  <a:txBody>
                    <a:bodyPr/>
                    <a:lstStyle/>
                    <a:p>
                      <a:pPr algn="ctr"/>
                      <a:r>
                        <a:rPr lang="en-US" sz="1200" dirty="0"/>
                        <a:t>22-Oct-2019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chemeClr val="accent6">
                            <a:lumMod val="75000"/>
                          </a:schemeClr>
                        </a:solidFill>
                      </a:endParaRPr>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3472422613"/>
                  </a:ext>
                </a:extLst>
              </a:tr>
              <a:tr h="370840">
                <a:tc>
                  <a:txBody>
                    <a:bodyPr/>
                    <a:lstStyle/>
                    <a:p>
                      <a:pPr algn="l"/>
                      <a:r>
                        <a:rPr lang="en-US" sz="1200" dirty="0"/>
                        <a:t>Cosmic tracks are observed in the TPC</a:t>
                      </a:r>
                    </a:p>
                  </a:txBody>
                  <a:tcPr anchor="ctr"/>
                </a:tc>
                <a:tc>
                  <a:txBody>
                    <a:bodyPr/>
                    <a:lstStyle/>
                    <a:p>
                      <a:r>
                        <a:rPr lang="en-US" sz="1200" dirty="0"/>
                        <a:t>A. Fava</a:t>
                      </a:r>
                    </a:p>
                  </a:txBody>
                  <a:tcPr anchor="ctr"/>
                </a:tc>
                <a:tc>
                  <a:txBody>
                    <a:bodyPr/>
                    <a:lstStyle/>
                    <a:p>
                      <a:pPr algn="ctr"/>
                      <a:r>
                        <a:rPr lang="en-US" sz="1200" dirty="0"/>
                        <a:t>30-Nov-2019</a:t>
                      </a:r>
                    </a:p>
                  </a:txBody>
                  <a:tcPr anchor="ctr"/>
                </a:tc>
                <a:tc>
                  <a:txBody>
                    <a:bodyPr/>
                    <a:lstStyle/>
                    <a:p>
                      <a:pPr algn="ctr"/>
                      <a:r>
                        <a:rPr lang="en-US" sz="1200" dirty="0"/>
                        <a:t>22-Oct-2019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chemeClr val="accent6">
                            <a:lumMod val="75000"/>
                          </a:schemeClr>
                        </a:solidFill>
                      </a:endParaRPr>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3103469013"/>
                  </a:ext>
                </a:extLst>
              </a:tr>
              <a:tr h="370840">
                <a:tc>
                  <a:txBody>
                    <a:bodyPr/>
                    <a:lstStyle/>
                    <a:p>
                      <a:pPr algn="l"/>
                      <a:r>
                        <a:rPr lang="en-US" sz="1200" b="1" dirty="0"/>
                        <a:t>I2</a:t>
                      </a:r>
                      <a:r>
                        <a:rPr lang="en-US" sz="1200" b="1" dirty="0">
                          <a:solidFill>
                            <a:schemeClr val="tx1"/>
                          </a:solidFill>
                        </a:rPr>
                        <a:t>: detector is filled with liquid argon and ready for physics commissioning (</a:t>
                      </a:r>
                      <a:r>
                        <a:rPr lang="en-US" sz="1200" b="1" dirty="0" err="1">
                          <a:solidFill>
                            <a:schemeClr val="tx1"/>
                          </a:solidFill>
                        </a:rPr>
                        <a:t>LAr</a:t>
                      </a:r>
                      <a:r>
                        <a:rPr lang="en-US" sz="1200" b="1" dirty="0">
                          <a:solidFill>
                            <a:schemeClr val="tx1"/>
                          </a:solidFill>
                        </a:rPr>
                        <a:t> purity adequate for physics has been achieved) </a:t>
                      </a:r>
                    </a:p>
                  </a:txBody>
                  <a:tcPr anchor="ctr"/>
                </a:tc>
                <a:tc>
                  <a:txBody>
                    <a:bodyPr/>
                    <a:lstStyle/>
                    <a:p>
                      <a:r>
                        <a:rPr lang="en-US" sz="1200" b="1" dirty="0"/>
                        <a:t>P. Wilson</a:t>
                      </a:r>
                    </a:p>
                  </a:txBody>
                  <a:tcPr anchor="ctr"/>
                </a:tc>
                <a:tc>
                  <a:txBody>
                    <a:bodyPr/>
                    <a:lstStyle/>
                    <a:p>
                      <a:pPr algn="ctr"/>
                      <a:r>
                        <a:rPr lang="en-US" sz="1200" b="1" dirty="0"/>
                        <a:t>30-Nov-2019</a:t>
                      </a:r>
                    </a:p>
                  </a:txBody>
                  <a:tcPr anchor="ctr"/>
                </a:tc>
                <a:tc>
                  <a:txBody>
                    <a:bodyPr/>
                    <a:lstStyle/>
                    <a:p>
                      <a:pPr algn="ctr"/>
                      <a:r>
                        <a:rPr lang="en-US" sz="1200" b="1" dirty="0">
                          <a:solidFill>
                            <a:schemeClr val="tx1"/>
                          </a:solidFill>
                        </a:rPr>
                        <a:t>01-Nov-2019</a:t>
                      </a:r>
                    </a:p>
                  </a:txBody>
                  <a:tcPr anchor="ctr"/>
                </a:tc>
                <a:tc>
                  <a:txBody>
                    <a:bodyPr/>
                    <a:lstStyle/>
                    <a:p>
                      <a:pPr algn="ctr"/>
                      <a:endParaRPr lang="en-US" sz="1800" b="1" dirty="0"/>
                    </a:p>
                  </a:txBody>
                  <a:tcPr anchor="ctr"/>
                </a:tc>
                <a:tc>
                  <a:txBody>
                    <a:bodyPr/>
                    <a:lstStyle/>
                    <a:p>
                      <a:pPr algn="ctr"/>
                      <a:endParaRPr lang="en-US" sz="1200" b="1" dirty="0">
                        <a:solidFill>
                          <a:schemeClr val="tx1"/>
                        </a:solidFill>
                      </a:endParaRPr>
                    </a:p>
                  </a:txBody>
                  <a:tcPr anchor="ctr"/>
                </a:tc>
                <a:extLst>
                  <a:ext uri="{0D108BD9-81ED-4DB2-BD59-A6C34878D82A}">
                    <a16:rowId xmlns:a16="http://schemas.microsoft.com/office/drawing/2014/main" val="3998916403"/>
                  </a:ext>
                </a:extLst>
              </a:tr>
            </a:tbl>
          </a:graphicData>
        </a:graphic>
      </p:graphicFrame>
      <p:sp>
        <p:nvSpPr>
          <p:cNvPr id="4" name="Date Placeholder 3">
            <a:extLst>
              <a:ext uri="{FF2B5EF4-FFF2-40B4-BE49-F238E27FC236}">
                <a16:creationId xmlns:a16="http://schemas.microsoft.com/office/drawing/2014/main" id="{45E98F53-8553-4633-99E3-253FD51E929A}"/>
              </a:ext>
            </a:extLst>
          </p:cNvPr>
          <p:cNvSpPr>
            <a:spLocks noGrp="1"/>
          </p:cNvSpPr>
          <p:nvPr>
            <p:ph type="dt" sz="half" idx="10"/>
          </p:nvPr>
        </p:nvSpPr>
        <p:spPr/>
        <p:txBody>
          <a:bodyPr/>
          <a:lstStyle/>
          <a:p>
            <a:r>
              <a:rPr lang="en-US"/>
              <a:t>3/8/19</a:t>
            </a:r>
          </a:p>
        </p:txBody>
      </p:sp>
      <p:sp>
        <p:nvSpPr>
          <p:cNvPr id="5" name="Footer Placeholder 4">
            <a:extLst>
              <a:ext uri="{FF2B5EF4-FFF2-40B4-BE49-F238E27FC236}">
                <a16:creationId xmlns:a16="http://schemas.microsoft.com/office/drawing/2014/main" id="{7EBDC17D-7A78-4BBF-A96D-1B48D13994E8}"/>
              </a:ext>
            </a:extLst>
          </p:cNvPr>
          <p:cNvSpPr>
            <a:spLocks noGrp="1"/>
          </p:cNvSpPr>
          <p:nvPr>
            <p:ph type="ftr" sz="quarter" idx="11"/>
          </p:nvPr>
        </p:nvSpPr>
        <p:spPr/>
        <p:txBody>
          <a:bodyPr/>
          <a:lstStyle/>
          <a:p>
            <a:r>
              <a:rPr lang="en-US"/>
              <a:t>SBN Oversight Board</a:t>
            </a:r>
          </a:p>
        </p:txBody>
      </p:sp>
      <p:sp>
        <p:nvSpPr>
          <p:cNvPr id="6" name="Slide Number Placeholder 5">
            <a:extLst>
              <a:ext uri="{FF2B5EF4-FFF2-40B4-BE49-F238E27FC236}">
                <a16:creationId xmlns:a16="http://schemas.microsoft.com/office/drawing/2014/main" id="{CAACA7B0-0A21-4CA3-AEC6-258F4514720A}"/>
              </a:ext>
            </a:extLst>
          </p:cNvPr>
          <p:cNvSpPr>
            <a:spLocks noGrp="1"/>
          </p:cNvSpPr>
          <p:nvPr>
            <p:ph type="sldNum" sz="quarter" idx="12"/>
          </p:nvPr>
        </p:nvSpPr>
        <p:spPr/>
        <p:txBody>
          <a:bodyPr/>
          <a:lstStyle/>
          <a:p>
            <a:fld id="{CDEBAE0E-F504-41F6-B389-7D9DBE26C7BF}" type="slidenum">
              <a:rPr lang="en-US" smtClean="0"/>
              <a:t>25</a:t>
            </a:fld>
            <a:endParaRPr lang="en-US"/>
          </a:p>
        </p:txBody>
      </p:sp>
    </p:spTree>
    <p:extLst>
      <p:ext uri="{BB962C8B-B14F-4D97-AF65-F5344CB8AC3E}">
        <p14:creationId xmlns:p14="http://schemas.microsoft.com/office/powerpoint/2010/main" val="15914830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2E73A-03EF-4B63-B7BE-4CCC1979CD01}"/>
              </a:ext>
            </a:extLst>
          </p:cNvPr>
          <p:cNvSpPr>
            <a:spLocks noGrp="1"/>
          </p:cNvSpPr>
          <p:nvPr>
            <p:ph type="title"/>
          </p:nvPr>
        </p:nvSpPr>
        <p:spPr/>
        <p:txBody>
          <a:bodyPr/>
          <a:lstStyle/>
          <a:p>
            <a:r>
              <a:rPr lang="en-US" dirty="0"/>
              <a:t>ICARUS Milestones to I-3a ready for physics data – CRT operational</a:t>
            </a:r>
          </a:p>
        </p:txBody>
      </p:sp>
      <p:graphicFrame>
        <p:nvGraphicFramePr>
          <p:cNvPr id="7" name="Content Placeholder 6">
            <a:extLst>
              <a:ext uri="{FF2B5EF4-FFF2-40B4-BE49-F238E27FC236}">
                <a16:creationId xmlns:a16="http://schemas.microsoft.com/office/drawing/2014/main" id="{1DFF4996-B499-4DD9-97BA-B06BE6629D73}"/>
              </a:ext>
            </a:extLst>
          </p:cNvPr>
          <p:cNvGraphicFramePr>
            <a:graphicFrameLocks noGrp="1"/>
          </p:cNvGraphicFramePr>
          <p:nvPr>
            <p:ph idx="1"/>
            <p:extLst/>
          </p:nvPr>
        </p:nvGraphicFramePr>
        <p:xfrm>
          <a:off x="431882" y="1245453"/>
          <a:ext cx="7888032" cy="3830320"/>
        </p:xfrm>
        <a:graphic>
          <a:graphicData uri="http://schemas.openxmlformats.org/drawingml/2006/table">
            <a:tbl>
              <a:tblPr firstRow="1" bandRow="1">
                <a:tableStyleId>{5C22544A-7EE6-4342-B048-85BDC9FD1C3A}</a:tableStyleId>
              </a:tblPr>
              <a:tblGrid>
                <a:gridCol w="3135059">
                  <a:extLst>
                    <a:ext uri="{9D8B030D-6E8A-4147-A177-3AD203B41FA5}">
                      <a16:colId xmlns:a16="http://schemas.microsoft.com/office/drawing/2014/main" val="1801467799"/>
                    </a:ext>
                  </a:extLst>
                </a:gridCol>
                <a:gridCol w="1077248">
                  <a:extLst>
                    <a:ext uri="{9D8B030D-6E8A-4147-A177-3AD203B41FA5}">
                      <a16:colId xmlns:a16="http://schemas.microsoft.com/office/drawing/2014/main" val="1170065602"/>
                    </a:ext>
                  </a:extLst>
                </a:gridCol>
                <a:gridCol w="1034716">
                  <a:extLst>
                    <a:ext uri="{9D8B030D-6E8A-4147-A177-3AD203B41FA5}">
                      <a16:colId xmlns:a16="http://schemas.microsoft.com/office/drawing/2014/main" val="3743694273"/>
                    </a:ext>
                  </a:extLst>
                </a:gridCol>
                <a:gridCol w="1057457">
                  <a:extLst>
                    <a:ext uri="{9D8B030D-6E8A-4147-A177-3AD203B41FA5}">
                      <a16:colId xmlns:a16="http://schemas.microsoft.com/office/drawing/2014/main" val="3208227888"/>
                    </a:ext>
                  </a:extLst>
                </a:gridCol>
                <a:gridCol w="584733">
                  <a:extLst>
                    <a:ext uri="{9D8B030D-6E8A-4147-A177-3AD203B41FA5}">
                      <a16:colId xmlns:a16="http://schemas.microsoft.com/office/drawing/2014/main" val="3574627960"/>
                    </a:ext>
                  </a:extLst>
                </a:gridCol>
                <a:gridCol w="998819">
                  <a:extLst>
                    <a:ext uri="{9D8B030D-6E8A-4147-A177-3AD203B41FA5}">
                      <a16:colId xmlns:a16="http://schemas.microsoft.com/office/drawing/2014/main" val="1027717373"/>
                    </a:ext>
                  </a:extLst>
                </a:gridCol>
              </a:tblGrid>
              <a:tr h="370840">
                <a:tc>
                  <a:txBody>
                    <a:bodyPr/>
                    <a:lstStyle/>
                    <a:p>
                      <a:pPr algn="ctr"/>
                      <a:r>
                        <a:rPr lang="en-US" sz="1400" dirty="0"/>
                        <a:t>Intermediate Milestone</a:t>
                      </a:r>
                    </a:p>
                  </a:txBody>
                  <a:tcPr anchor="ctr"/>
                </a:tc>
                <a:tc>
                  <a:txBody>
                    <a:bodyPr/>
                    <a:lstStyle/>
                    <a:p>
                      <a:pPr algn="ctr"/>
                      <a:r>
                        <a:rPr lang="en-US" sz="1400" dirty="0"/>
                        <a:t>Owner</a:t>
                      </a:r>
                    </a:p>
                  </a:txBody>
                  <a:tcPr anchor="ctr"/>
                </a:tc>
                <a:tc>
                  <a:txBody>
                    <a:bodyPr/>
                    <a:lstStyle/>
                    <a:p>
                      <a:pPr algn="ctr"/>
                      <a:r>
                        <a:rPr lang="en-US" sz="1400" dirty="0"/>
                        <a:t>Baseline Date</a:t>
                      </a:r>
                    </a:p>
                  </a:txBody>
                  <a:tcPr anchor="ctr"/>
                </a:tc>
                <a:tc>
                  <a:txBody>
                    <a:bodyPr/>
                    <a:lstStyle/>
                    <a:p>
                      <a:pPr algn="ctr"/>
                      <a:r>
                        <a:rPr lang="en-US" sz="1400" dirty="0"/>
                        <a:t>Forecast Date</a:t>
                      </a:r>
                    </a:p>
                  </a:txBody>
                  <a:tcPr anchor="ctr"/>
                </a:tc>
                <a:tc>
                  <a:txBody>
                    <a:bodyPr/>
                    <a:lstStyle/>
                    <a:p>
                      <a:pPr algn="ctr"/>
                      <a:endParaRPr lang="en-US" sz="1400" dirty="0"/>
                    </a:p>
                  </a:txBody>
                  <a:tcPr anchor="ctr"/>
                </a:tc>
                <a:tc>
                  <a:txBody>
                    <a:bodyPr/>
                    <a:lstStyle/>
                    <a:p>
                      <a:pPr algn="ctr"/>
                      <a:r>
                        <a:rPr lang="en-US" sz="1400" dirty="0"/>
                        <a:t>Actual Date</a:t>
                      </a:r>
                    </a:p>
                  </a:txBody>
                  <a:tcPr anchor="ctr"/>
                </a:tc>
                <a:extLst>
                  <a:ext uri="{0D108BD9-81ED-4DB2-BD59-A6C34878D82A}">
                    <a16:rowId xmlns:a16="http://schemas.microsoft.com/office/drawing/2014/main" val="3904691203"/>
                  </a:ext>
                </a:extLst>
              </a:tr>
              <a:tr h="370840">
                <a:tc>
                  <a:txBody>
                    <a:bodyPr/>
                    <a:lstStyle/>
                    <a:p>
                      <a:pPr algn="l"/>
                      <a:r>
                        <a:rPr lang="en-US" sz="1200" dirty="0"/>
                        <a:t>Complete installation of Side CRT modules  (a)</a:t>
                      </a:r>
                    </a:p>
                  </a:txBody>
                  <a:tcPr anchor="ctr"/>
                </a:tc>
                <a:tc>
                  <a:txBody>
                    <a:bodyPr/>
                    <a:lstStyle/>
                    <a:p>
                      <a:r>
                        <a:rPr lang="en-US" sz="1200" dirty="0"/>
                        <a:t>A. </a:t>
                      </a:r>
                      <a:r>
                        <a:rPr lang="en-US" sz="1200" dirty="0" err="1"/>
                        <a:t>Schukraft</a:t>
                      </a:r>
                      <a:endParaRPr lang="en-US" sz="1200" dirty="0"/>
                    </a:p>
                  </a:txBody>
                  <a:tcPr anchor="ctr"/>
                </a:tc>
                <a:tc>
                  <a:txBody>
                    <a:bodyPr/>
                    <a:lstStyle/>
                    <a:p>
                      <a:pPr algn="ctr"/>
                      <a:r>
                        <a:rPr lang="en-US" sz="1200" dirty="0"/>
                        <a:t>31-July-2019</a:t>
                      </a:r>
                    </a:p>
                  </a:txBody>
                  <a:tcPr anchor="ctr"/>
                </a:tc>
                <a:tc>
                  <a:txBody>
                    <a:bodyPr/>
                    <a:lstStyle/>
                    <a:p>
                      <a:pPr algn="ctr"/>
                      <a:r>
                        <a:rPr lang="en-US" sz="1200" dirty="0"/>
                        <a:t>28-Jun-2019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chemeClr val="accent6">
                            <a:lumMod val="75000"/>
                          </a:schemeClr>
                        </a:solidFill>
                      </a:endParaRPr>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250694536"/>
                  </a:ext>
                </a:extLst>
              </a:tr>
              <a:tr h="370840">
                <a:tc>
                  <a:txBody>
                    <a:bodyPr/>
                    <a:lstStyle/>
                    <a:p>
                      <a:pPr algn="l"/>
                      <a:r>
                        <a:rPr lang="en-US" sz="1200" dirty="0"/>
                        <a:t>Top CRT panels delivered to Fermilab</a:t>
                      </a:r>
                    </a:p>
                  </a:txBody>
                  <a:tcPr anchor="ctr"/>
                </a:tc>
                <a:tc>
                  <a:txBody>
                    <a:bodyPr/>
                    <a:lstStyle/>
                    <a:p>
                      <a:r>
                        <a:rPr lang="en-US" sz="1200" dirty="0"/>
                        <a:t>U. </a:t>
                      </a:r>
                      <a:r>
                        <a:rPr lang="en-US" sz="1200" dirty="0" err="1"/>
                        <a:t>Kose</a:t>
                      </a:r>
                      <a:endParaRPr lang="en-US" sz="1200" dirty="0"/>
                    </a:p>
                  </a:txBody>
                  <a:tcPr anchor="ctr"/>
                </a:tc>
                <a:tc>
                  <a:txBody>
                    <a:bodyPr/>
                    <a:lstStyle/>
                    <a:p>
                      <a:pPr algn="ctr"/>
                      <a:r>
                        <a:rPr lang="en-US" sz="1200" dirty="0"/>
                        <a:t>30-Sept-2019</a:t>
                      </a:r>
                    </a:p>
                  </a:txBody>
                  <a:tcPr anchor="ctr"/>
                </a:tc>
                <a:tc>
                  <a:txBody>
                    <a:bodyPr/>
                    <a:lstStyle/>
                    <a:p>
                      <a:pPr algn="ctr"/>
                      <a:r>
                        <a:rPr lang="en-US" sz="1200" dirty="0"/>
                        <a:t>31-Jul-2019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chemeClr val="accent6">
                            <a:lumMod val="75000"/>
                          </a:schemeClr>
                        </a:solidFill>
                      </a:endParaRPr>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3528022548"/>
                  </a:ext>
                </a:extLst>
              </a:tr>
              <a:tr h="370840">
                <a:tc>
                  <a:txBody>
                    <a:bodyPr/>
                    <a:lstStyle/>
                    <a:p>
                      <a:r>
                        <a:rPr lang="en-US" sz="1200" dirty="0"/>
                        <a:t>Slow controls operational for all detector systems</a:t>
                      </a:r>
                    </a:p>
                  </a:txBody>
                  <a:tcPr anchor="ctr"/>
                </a:tc>
                <a:tc>
                  <a:txBody>
                    <a:bodyPr/>
                    <a:lstStyle/>
                    <a:p>
                      <a:r>
                        <a:rPr lang="en-US" sz="1200" dirty="0"/>
                        <a:t>K. </a:t>
                      </a:r>
                      <a:r>
                        <a:rPr lang="en-US" sz="1200" dirty="0" err="1"/>
                        <a:t>Biery</a:t>
                      </a:r>
                      <a:endParaRPr lang="en-US" sz="1200" dirty="0"/>
                    </a:p>
                  </a:txBody>
                  <a:tcPr anchor="ctr"/>
                </a:tc>
                <a:tc>
                  <a:txBody>
                    <a:bodyPr/>
                    <a:lstStyle/>
                    <a:p>
                      <a:pPr algn="ctr"/>
                      <a:r>
                        <a:rPr lang="en-US" sz="1200" dirty="0"/>
                        <a:t>31-Oct-2019</a:t>
                      </a:r>
                    </a:p>
                  </a:txBody>
                  <a:tcPr anchor="ctr"/>
                </a:tc>
                <a:tc>
                  <a:txBody>
                    <a:bodyPr/>
                    <a:lstStyle/>
                    <a:p>
                      <a:pPr algn="ctr"/>
                      <a:r>
                        <a:rPr lang="en-US" sz="1200" dirty="0"/>
                        <a:t>30-Sept-2019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chemeClr val="accent6">
                            <a:lumMod val="75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ndParaRPr>
                    </a:p>
                  </a:txBody>
                  <a:tcPr anchor="ctr"/>
                </a:tc>
                <a:extLst>
                  <a:ext uri="{0D108BD9-81ED-4DB2-BD59-A6C34878D82A}">
                    <a16:rowId xmlns:a16="http://schemas.microsoft.com/office/drawing/2014/main" val="1948653768"/>
                  </a:ext>
                </a:extLst>
              </a:tr>
              <a:tr h="370840">
                <a:tc>
                  <a:txBody>
                    <a:bodyPr/>
                    <a:lstStyle/>
                    <a:p>
                      <a:r>
                        <a:rPr lang="en-US" sz="1200" dirty="0"/>
                        <a:t>DAQ operational with &gt;5Hz output</a:t>
                      </a:r>
                    </a:p>
                  </a:txBody>
                  <a:tcPr anchor="ctr"/>
                </a:tc>
                <a:tc>
                  <a:txBody>
                    <a:bodyPr/>
                    <a:lstStyle/>
                    <a:p>
                      <a:r>
                        <a:rPr lang="en-US" sz="1200" dirty="0"/>
                        <a:t>K. </a:t>
                      </a:r>
                      <a:r>
                        <a:rPr lang="en-US" sz="1200" dirty="0" err="1"/>
                        <a:t>Biery</a:t>
                      </a:r>
                      <a:endParaRPr lang="en-US" sz="1200" dirty="0"/>
                    </a:p>
                  </a:txBody>
                  <a:tcPr anchor="ctr"/>
                </a:tc>
                <a:tc>
                  <a:txBody>
                    <a:bodyPr/>
                    <a:lstStyle/>
                    <a:p>
                      <a:pPr algn="ctr"/>
                      <a:r>
                        <a:rPr lang="en-US" sz="1200" dirty="0"/>
                        <a:t>31-Oct-2019</a:t>
                      </a:r>
                    </a:p>
                  </a:txBody>
                  <a:tcPr anchor="ctr"/>
                </a:tc>
                <a:tc>
                  <a:txBody>
                    <a:bodyPr/>
                    <a:lstStyle/>
                    <a:p>
                      <a:pPr algn="ctr"/>
                      <a:r>
                        <a:rPr lang="en-US" sz="1200" dirty="0"/>
                        <a:t>30-Sept-2019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chemeClr val="accent6">
                            <a:lumMod val="75000"/>
                          </a:schemeClr>
                        </a:solidFill>
                      </a:endParaRPr>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613723321"/>
                  </a:ext>
                </a:extLst>
              </a:tr>
              <a:tr h="370840">
                <a:tc>
                  <a:txBody>
                    <a:bodyPr/>
                    <a:lstStyle/>
                    <a:p>
                      <a:pPr algn="l"/>
                      <a:r>
                        <a:rPr lang="en-US" sz="1200" dirty="0"/>
                        <a:t>Detector system timing synchronized with beam</a:t>
                      </a:r>
                    </a:p>
                  </a:txBody>
                  <a:tcPr anchor="ctr"/>
                </a:tc>
                <a:tc>
                  <a:txBody>
                    <a:bodyPr/>
                    <a:lstStyle/>
                    <a:p>
                      <a:r>
                        <a:rPr lang="en-US" sz="1200" dirty="0"/>
                        <a:t>K. </a:t>
                      </a:r>
                      <a:r>
                        <a:rPr lang="en-US" sz="1200" dirty="0" err="1"/>
                        <a:t>Biery</a:t>
                      </a:r>
                      <a:endParaRPr lang="en-US" sz="1200" dirty="0"/>
                    </a:p>
                  </a:txBody>
                  <a:tcPr anchor="ctr"/>
                </a:tc>
                <a:tc>
                  <a:txBody>
                    <a:bodyPr/>
                    <a:lstStyle/>
                    <a:p>
                      <a:pPr algn="ctr"/>
                      <a:r>
                        <a:rPr lang="en-US" sz="1200" dirty="0"/>
                        <a:t>30-Nov-2019</a:t>
                      </a:r>
                    </a:p>
                  </a:txBody>
                  <a:tcPr anchor="ctr"/>
                </a:tc>
                <a:tc>
                  <a:txBody>
                    <a:bodyPr/>
                    <a:lstStyle/>
                    <a:p>
                      <a:pPr algn="ctr"/>
                      <a:r>
                        <a:rPr lang="en-US" sz="1200" dirty="0"/>
                        <a:t>31-Oct-2019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chemeClr val="accent6">
                            <a:lumMod val="75000"/>
                          </a:schemeClr>
                        </a:solidFill>
                      </a:endParaRPr>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766334276"/>
                  </a:ext>
                </a:extLst>
              </a:tr>
              <a:tr h="370840">
                <a:tc>
                  <a:txBody>
                    <a:bodyPr/>
                    <a:lstStyle/>
                    <a:p>
                      <a:pPr algn="l"/>
                      <a:r>
                        <a:rPr lang="en-US" sz="1200" dirty="0"/>
                        <a:t>Trigger system operational</a:t>
                      </a:r>
                    </a:p>
                  </a:txBody>
                  <a:tcPr anchor="ctr"/>
                </a:tc>
                <a:tc>
                  <a:txBody>
                    <a:bodyPr/>
                    <a:lstStyle/>
                    <a:p>
                      <a:r>
                        <a:rPr lang="en-US" sz="1200" dirty="0"/>
                        <a:t>A. </a:t>
                      </a:r>
                      <a:r>
                        <a:rPr lang="en-US" sz="1200" dirty="0" err="1"/>
                        <a:t>Guglielmi</a:t>
                      </a:r>
                      <a:endParaRPr lang="en-US" sz="1200" dirty="0"/>
                    </a:p>
                  </a:txBody>
                  <a:tcPr anchor="ctr"/>
                </a:tc>
                <a:tc>
                  <a:txBody>
                    <a:bodyPr/>
                    <a:lstStyle/>
                    <a:p>
                      <a:pPr algn="ctr"/>
                      <a:r>
                        <a:rPr lang="en-US" sz="1200" dirty="0"/>
                        <a:t>31-Dec-2019</a:t>
                      </a:r>
                    </a:p>
                  </a:txBody>
                  <a:tcPr anchor="ctr"/>
                </a:tc>
                <a:tc>
                  <a:txBody>
                    <a:bodyPr/>
                    <a:lstStyle/>
                    <a:p>
                      <a:pPr algn="ctr"/>
                      <a:r>
                        <a:rPr lang="en-US" sz="1200"/>
                        <a:t>30-Nov-2019</a:t>
                      </a:r>
                      <a:endParaRPr lang="en-US" sz="12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chemeClr val="accent6">
                            <a:lumMod val="75000"/>
                          </a:schemeClr>
                        </a:solidFill>
                      </a:endParaRPr>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203697747"/>
                  </a:ext>
                </a:extLst>
              </a:tr>
              <a:tr h="370840">
                <a:tc>
                  <a:txBody>
                    <a:bodyPr/>
                    <a:lstStyle/>
                    <a:p>
                      <a:pPr algn="l"/>
                      <a:r>
                        <a:rPr lang="en-US" sz="1200" dirty="0"/>
                        <a:t>Top CRT panels are installed and </a:t>
                      </a:r>
                      <a:r>
                        <a:rPr lang="en-US" sz="1200" dirty="0" err="1"/>
                        <a:t>ORC’ed</a:t>
                      </a:r>
                      <a:r>
                        <a:rPr lang="en-US" sz="1200" dirty="0"/>
                        <a:t> </a:t>
                      </a:r>
                    </a:p>
                  </a:txBody>
                  <a:tcPr anchor="ctr"/>
                </a:tc>
                <a:tc>
                  <a:txBody>
                    <a:bodyPr/>
                    <a:lstStyle/>
                    <a:p>
                      <a:r>
                        <a:rPr lang="en-US" sz="1200" dirty="0"/>
                        <a:t>U. </a:t>
                      </a:r>
                      <a:r>
                        <a:rPr lang="en-US" sz="1200" dirty="0" err="1"/>
                        <a:t>Kose</a:t>
                      </a:r>
                      <a:r>
                        <a:rPr lang="en-US" sz="1200" dirty="0"/>
                        <a:t>/A. Fava</a:t>
                      </a:r>
                    </a:p>
                  </a:txBody>
                  <a:tcPr anchor="ctr"/>
                </a:tc>
                <a:tc>
                  <a:txBody>
                    <a:bodyPr/>
                    <a:lstStyle/>
                    <a:p>
                      <a:pPr algn="ctr"/>
                      <a:r>
                        <a:rPr lang="en-US" sz="1200" dirty="0"/>
                        <a:t>31-Jan-2020</a:t>
                      </a:r>
                    </a:p>
                  </a:txBody>
                  <a:tcPr anchor="ctr"/>
                </a:tc>
                <a:tc>
                  <a:txBody>
                    <a:bodyPr/>
                    <a:lstStyle/>
                    <a:p>
                      <a:pPr algn="ctr"/>
                      <a:r>
                        <a:rPr lang="en-US" sz="1200" dirty="0"/>
                        <a:t>5-Dec-2019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chemeClr val="accent6">
                            <a:lumMod val="75000"/>
                          </a:schemeClr>
                        </a:solidFill>
                      </a:endParaRPr>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3103469013"/>
                  </a:ext>
                </a:extLst>
              </a:tr>
              <a:tr h="370840">
                <a:tc>
                  <a:txBody>
                    <a:bodyPr/>
                    <a:lstStyle/>
                    <a:p>
                      <a:pPr algn="l"/>
                      <a:r>
                        <a:rPr lang="en-US" sz="1200" b="1" dirty="0"/>
                        <a:t>I3a</a:t>
                      </a:r>
                      <a:r>
                        <a:rPr lang="en-US" sz="1200" b="1" dirty="0">
                          <a:solidFill>
                            <a:schemeClr val="tx1"/>
                          </a:solidFill>
                        </a:rPr>
                        <a:t>: ICARUS detectors are ready for physics data – CRT is operational</a:t>
                      </a:r>
                    </a:p>
                  </a:txBody>
                  <a:tcPr anchor="ctr"/>
                </a:tc>
                <a:tc>
                  <a:txBody>
                    <a:bodyPr/>
                    <a:lstStyle/>
                    <a:p>
                      <a:r>
                        <a:rPr lang="en-US" sz="1200" b="1" dirty="0"/>
                        <a:t>P. Wilson</a:t>
                      </a:r>
                    </a:p>
                  </a:txBody>
                  <a:tcPr anchor="ctr"/>
                </a:tc>
                <a:tc>
                  <a:txBody>
                    <a:bodyPr/>
                    <a:lstStyle/>
                    <a:p>
                      <a:pPr algn="ctr"/>
                      <a:r>
                        <a:rPr lang="en-US" sz="1200" b="1" dirty="0"/>
                        <a:t>31-Jan-2020</a:t>
                      </a:r>
                    </a:p>
                  </a:txBody>
                  <a:tcPr anchor="ctr"/>
                </a:tc>
                <a:tc>
                  <a:txBody>
                    <a:bodyPr/>
                    <a:lstStyle/>
                    <a:p>
                      <a:pPr algn="ctr"/>
                      <a:r>
                        <a:rPr lang="en-US" sz="1200" b="1" dirty="0">
                          <a:solidFill>
                            <a:schemeClr val="tx1"/>
                          </a:solidFill>
                        </a:rPr>
                        <a:t>17-Dec-2019</a:t>
                      </a:r>
                    </a:p>
                  </a:txBody>
                  <a:tcPr anchor="ctr"/>
                </a:tc>
                <a:tc>
                  <a:txBody>
                    <a:bodyPr/>
                    <a:lstStyle/>
                    <a:p>
                      <a:pPr algn="ctr"/>
                      <a:endParaRPr lang="en-US" sz="1800" dirty="0"/>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3998916403"/>
                  </a:ext>
                </a:extLst>
              </a:tr>
            </a:tbl>
          </a:graphicData>
        </a:graphic>
      </p:graphicFrame>
      <p:sp>
        <p:nvSpPr>
          <p:cNvPr id="4" name="Date Placeholder 3">
            <a:extLst>
              <a:ext uri="{FF2B5EF4-FFF2-40B4-BE49-F238E27FC236}">
                <a16:creationId xmlns:a16="http://schemas.microsoft.com/office/drawing/2014/main" id="{45E98F53-8553-4633-99E3-253FD51E929A}"/>
              </a:ext>
            </a:extLst>
          </p:cNvPr>
          <p:cNvSpPr>
            <a:spLocks noGrp="1"/>
          </p:cNvSpPr>
          <p:nvPr>
            <p:ph type="dt" sz="half" idx="10"/>
          </p:nvPr>
        </p:nvSpPr>
        <p:spPr/>
        <p:txBody>
          <a:bodyPr/>
          <a:lstStyle/>
          <a:p>
            <a:r>
              <a:rPr lang="en-US"/>
              <a:t>3/8/19</a:t>
            </a:r>
          </a:p>
        </p:txBody>
      </p:sp>
      <p:sp>
        <p:nvSpPr>
          <p:cNvPr id="5" name="Footer Placeholder 4">
            <a:extLst>
              <a:ext uri="{FF2B5EF4-FFF2-40B4-BE49-F238E27FC236}">
                <a16:creationId xmlns:a16="http://schemas.microsoft.com/office/drawing/2014/main" id="{7EBDC17D-7A78-4BBF-A96D-1B48D13994E8}"/>
              </a:ext>
            </a:extLst>
          </p:cNvPr>
          <p:cNvSpPr>
            <a:spLocks noGrp="1"/>
          </p:cNvSpPr>
          <p:nvPr>
            <p:ph type="ftr" sz="quarter" idx="11"/>
          </p:nvPr>
        </p:nvSpPr>
        <p:spPr/>
        <p:txBody>
          <a:bodyPr/>
          <a:lstStyle/>
          <a:p>
            <a:r>
              <a:rPr lang="en-US"/>
              <a:t>SBN Oversight Board</a:t>
            </a:r>
          </a:p>
        </p:txBody>
      </p:sp>
      <p:sp>
        <p:nvSpPr>
          <p:cNvPr id="6" name="Slide Number Placeholder 5">
            <a:extLst>
              <a:ext uri="{FF2B5EF4-FFF2-40B4-BE49-F238E27FC236}">
                <a16:creationId xmlns:a16="http://schemas.microsoft.com/office/drawing/2014/main" id="{CAACA7B0-0A21-4CA3-AEC6-258F4514720A}"/>
              </a:ext>
            </a:extLst>
          </p:cNvPr>
          <p:cNvSpPr>
            <a:spLocks noGrp="1"/>
          </p:cNvSpPr>
          <p:nvPr>
            <p:ph type="sldNum" sz="quarter" idx="12"/>
          </p:nvPr>
        </p:nvSpPr>
        <p:spPr/>
        <p:txBody>
          <a:bodyPr/>
          <a:lstStyle/>
          <a:p>
            <a:fld id="{CDEBAE0E-F504-41F6-B389-7D9DBE26C7BF}" type="slidenum">
              <a:rPr lang="en-US" smtClean="0"/>
              <a:t>26</a:t>
            </a:fld>
            <a:endParaRPr lang="en-US"/>
          </a:p>
        </p:txBody>
      </p:sp>
      <p:sp>
        <p:nvSpPr>
          <p:cNvPr id="8" name="Content Placeholder 2">
            <a:extLst>
              <a:ext uri="{FF2B5EF4-FFF2-40B4-BE49-F238E27FC236}">
                <a16:creationId xmlns:a16="http://schemas.microsoft.com/office/drawing/2014/main" id="{ED08A341-21B0-8845-BB60-507043DB6F56}"/>
              </a:ext>
            </a:extLst>
          </p:cNvPr>
          <p:cNvSpPr txBox="1">
            <a:spLocks/>
          </p:cNvSpPr>
          <p:nvPr/>
        </p:nvSpPr>
        <p:spPr>
          <a:xfrm>
            <a:off x="224773" y="5329989"/>
            <a:ext cx="8710220" cy="7573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687388" indent="-22542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914400" indent="-227013"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Notes:</a:t>
            </a:r>
          </a:p>
          <a:p>
            <a:pPr marL="457200" indent="-457200">
              <a:buFont typeface="+mj-lt"/>
              <a:buAutoNum type="alphaLcParenR"/>
            </a:pPr>
            <a:r>
              <a:rPr lang="en-US" sz="1600" dirty="0"/>
              <a:t>This milestone is currently at T4 in the schedule file.  Will promote to T3 at the next schedule </a:t>
            </a:r>
            <a:r>
              <a:rPr lang="en-US" sz="1600" dirty="0" err="1"/>
              <a:t>statusing</a:t>
            </a:r>
            <a:r>
              <a:rPr lang="en-US" sz="1600" dirty="0"/>
              <a:t> </a:t>
            </a:r>
          </a:p>
        </p:txBody>
      </p:sp>
    </p:spTree>
    <p:extLst>
      <p:ext uri="{BB962C8B-B14F-4D97-AF65-F5344CB8AC3E}">
        <p14:creationId xmlns:p14="http://schemas.microsoft.com/office/powerpoint/2010/main" val="21606165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2E73A-03EF-4B63-B7BE-4CCC1979CD01}"/>
              </a:ext>
            </a:extLst>
          </p:cNvPr>
          <p:cNvSpPr>
            <a:spLocks noGrp="1"/>
          </p:cNvSpPr>
          <p:nvPr>
            <p:ph type="title"/>
          </p:nvPr>
        </p:nvSpPr>
        <p:spPr/>
        <p:txBody>
          <a:bodyPr/>
          <a:lstStyle/>
          <a:p>
            <a:r>
              <a:rPr lang="en-US" dirty="0"/>
              <a:t>ICARUS Milestones </a:t>
            </a:r>
            <a:r>
              <a:rPr lang="en-US"/>
              <a:t>to I-3b </a:t>
            </a:r>
            <a:r>
              <a:rPr lang="en-US" dirty="0"/>
              <a:t>ready for physics data – shielding in place</a:t>
            </a:r>
          </a:p>
        </p:txBody>
      </p:sp>
      <p:graphicFrame>
        <p:nvGraphicFramePr>
          <p:cNvPr id="7" name="Content Placeholder 6">
            <a:extLst>
              <a:ext uri="{FF2B5EF4-FFF2-40B4-BE49-F238E27FC236}">
                <a16:creationId xmlns:a16="http://schemas.microsoft.com/office/drawing/2014/main" id="{1DFF4996-B499-4DD9-97BA-B06BE6629D73}"/>
              </a:ext>
            </a:extLst>
          </p:cNvPr>
          <p:cNvGraphicFramePr>
            <a:graphicFrameLocks noGrp="1"/>
          </p:cNvGraphicFramePr>
          <p:nvPr>
            <p:ph idx="1"/>
            <p:extLst/>
          </p:nvPr>
        </p:nvGraphicFramePr>
        <p:xfrm>
          <a:off x="431882" y="1305611"/>
          <a:ext cx="7888032" cy="1346200"/>
        </p:xfrm>
        <a:graphic>
          <a:graphicData uri="http://schemas.openxmlformats.org/drawingml/2006/table">
            <a:tbl>
              <a:tblPr firstRow="1" bandRow="1">
                <a:tableStyleId>{5C22544A-7EE6-4342-B048-85BDC9FD1C3A}</a:tableStyleId>
              </a:tblPr>
              <a:tblGrid>
                <a:gridCol w="3135059">
                  <a:extLst>
                    <a:ext uri="{9D8B030D-6E8A-4147-A177-3AD203B41FA5}">
                      <a16:colId xmlns:a16="http://schemas.microsoft.com/office/drawing/2014/main" val="1801467799"/>
                    </a:ext>
                  </a:extLst>
                </a:gridCol>
                <a:gridCol w="1077248">
                  <a:extLst>
                    <a:ext uri="{9D8B030D-6E8A-4147-A177-3AD203B41FA5}">
                      <a16:colId xmlns:a16="http://schemas.microsoft.com/office/drawing/2014/main" val="1170065602"/>
                    </a:ext>
                  </a:extLst>
                </a:gridCol>
                <a:gridCol w="1046748">
                  <a:extLst>
                    <a:ext uri="{9D8B030D-6E8A-4147-A177-3AD203B41FA5}">
                      <a16:colId xmlns:a16="http://schemas.microsoft.com/office/drawing/2014/main" val="3743694273"/>
                    </a:ext>
                  </a:extLst>
                </a:gridCol>
                <a:gridCol w="1045425">
                  <a:extLst>
                    <a:ext uri="{9D8B030D-6E8A-4147-A177-3AD203B41FA5}">
                      <a16:colId xmlns:a16="http://schemas.microsoft.com/office/drawing/2014/main" val="3208227888"/>
                    </a:ext>
                  </a:extLst>
                </a:gridCol>
                <a:gridCol w="584733">
                  <a:extLst>
                    <a:ext uri="{9D8B030D-6E8A-4147-A177-3AD203B41FA5}">
                      <a16:colId xmlns:a16="http://schemas.microsoft.com/office/drawing/2014/main" val="3574627960"/>
                    </a:ext>
                  </a:extLst>
                </a:gridCol>
                <a:gridCol w="998819">
                  <a:extLst>
                    <a:ext uri="{9D8B030D-6E8A-4147-A177-3AD203B41FA5}">
                      <a16:colId xmlns:a16="http://schemas.microsoft.com/office/drawing/2014/main" val="1027717373"/>
                    </a:ext>
                  </a:extLst>
                </a:gridCol>
              </a:tblGrid>
              <a:tr h="370840">
                <a:tc>
                  <a:txBody>
                    <a:bodyPr/>
                    <a:lstStyle/>
                    <a:p>
                      <a:pPr algn="ctr"/>
                      <a:r>
                        <a:rPr lang="en-US" sz="1400" dirty="0"/>
                        <a:t>Intermediate Milestone</a:t>
                      </a:r>
                    </a:p>
                  </a:txBody>
                  <a:tcPr anchor="ctr"/>
                </a:tc>
                <a:tc>
                  <a:txBody>
                    <a:bodyPr/>
                    <a:lstStyle/>
                    <a:p>
                      <a:pPr algn="ctr"/>
                      <a:r>
                        <a:rPr lang="en-US" sz="1400" dirty="0"/>
                        <a:t>Owner</a:t>
                      </a:r>
                    </a:p>
                  </a:txBody>
                  <a:tcPr anchor="ctr"/>
                </a:tc>
                <a:tc>
                  <a:txBody>
                    <a:bodyPr/>
                    <a:lstStyle/>
                    <a:p>
                      <a:pPr algn="ctr"/>
                      <a:r>
                        <a:rPr lang="en-US" sz="1400" dirty="0"/>
                        <a:t>Baseline Date</a:t>
                      </a:r>
                    </a:p>
                  </a:txBody>
                  <a:tcPr anchor="ctr"/>
                </a:tc>
                <a:tc>
                  <a:txBody>
                    <a:bodyPr/>
                    <a:lstStyle/>
                    <a:p>
                      <a:pPr algn="ctr"/>
                      <a:r>
                        <a:rPr lang="en-US" sz="1400" dirty="0"/>
                        <a:t>Forecast Date</a:t>
                      </a:r>
                    </a:p>
                  </a:txBody>
                  <a:tcPr anchor="ctr"/>
                </a:tc>
                <a:tc>
                  <a:txBody>
                    <a:bodyPr/>
                    <a:lstStyle/>
                    <a:p>
                      <a:pPr algn="ctr"/>
                      <a:endParaRPr lang="en-US" sz="1400" dirty="0"/>
                    </a:p>
                  </a:txBody>
                  <a:tcPr anchor="ctr"/>
                </a:tc>
                <a:tc>
                  <a:txBody>
                    <a:bodyPr/>
                    <a:lstStyle/>
                    <a:p>
                      <a:pPr algn="ctr"/>
                      <a:r>
                        <a:rPr lang="en-US" sz="1400" dirty="0"/>
                        <a:t>Actual Date</a:t>
                      </a:r>
                    </a:p>
                  </a:txBody>
                  <a:tcPr anchor="ctr"/>
                </a:tc>
                <a:extLst>
                  <a:ext uri="{0D108BD9-81ED-4DB2-BD59-A6C34878D82A}">
                    <a16:rowId xmlns:a16="http://schemas.microsoft.com/office/drawing/2014/main" val="3904691203"/>
                  </a:ext>
                </a:extLst>
              </a:tr>
              <a:tr h="370840">
                <a:tc>
                  <a:txBody>
                    <a:bodyPr/>
                    <a:lstStyle/>
                    <a:p>
                      <a:pPr algn="l"/>
                      <a:r>
                        <a:rPr lang="en-US" sz="1200" dirty="0"/>
                        <a:t>Shielding blocks in place</a:t>
                      </a:r>
                    </a:p>
                  </a:txBody>
                  <a:tcPr anchor="ctr"/>
                </a:tc>
                <a:tc>
                  <a:txBody>
                    <a:bodyPr/>
                    <a:lstStyle/>
                    <a:p>
                      <a:r>
                        <a:rPr lang="en-US" sz="1200" dirty="0"/>
                        <a:t>C. James</a:t>
                      </a:r>
                    </a:p>
                  </a:txBody>
                  <a:tcPr anchor="ctr"/>
                </a:tc>
                <a:tc>
                  <a:txBody>
                    <a:bodyPr/>
                    <a:lstStyle/>
                    <a:p>
                      <a:pPr algn="ctr"/>
                      <a:r>
                        <a:rPr lang="en-US" sz="1200" dirty="0"/>
                        <a:t>28-Feb-2020</a:t>
                      </a:r>
                    </a:p>
                  </a:txBody>
                  <a:tcPr anchor="ctr"/>
                </a:tc>
                <a:tc>
                  <a:txBody>
                    <a:bodyPr/>
                    <a:lstStyle/>
                    <a:p>
                      <a:pPr algn="ctr"/>
                      <a:r>
                        <a:rPr lang="en-US" sz="1200" dirty="0"/>
                        <a:t>6-Feb-2020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chemeClr val="accent6">
                            <a:lumMod val="75000"/>
                          </a:schemeClr>
                        </a:solidFill>
                      </a:endParaRPr>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3103469013"/>
                  </a:ext>
                </a:extLst>
              </a:tr>
              <a:tr h="370840">
                <a:tc>
                  <a:txBody>
                    <a:bodyPr/>
                    <a:lstStyle/>
                    <a:p>
                      <a:pPr algn="l"/>
                      <a:r>
                        <a:rPr lang="en-US" sz="1200" b="1" dirty="0">
                          <a:solidFill>
                            <a:schemeClr val="tx1"/>
                          </a:solidFill>
                        </a:rPr>
                        <a:t>I3b: ICARUS detectors are ready for physics data – Shielding in place</a:t>
                      </a:r>
                    </a:p>
                  </a:txBody>
                  <a:tcPr anchor="ctr"/>
                </a:tc>
                <a:tc>
                  <a:txBody>
                    <a:bodyPr/>
                    <a:lstStyle/>
                    <a:p>
                      <a:r>
                        <a:rPr lang="en-US" sz="1200" b="1" dirty="0"/>
                        <a:t>P. Wilson</a:t>
                      </a:r>
                    </a:p>
                  </a:txBody>
                  <a:tcPr anchor="ctr"/>
                </a:tc>
                <a:tc>
                  <a:txBody>
                    <a:bodyPr/>
                    <a:lstStyle/>
                    <a:p>
                      <a:pPr algn="ctr"/>
                      <a:r>
                        <a:rPr lang="en-US" sz="1200" b="1" dirty="0"/>
                        <a:t>28-Feb-2020</a:t>
                      </a:r>
                    </a:p>
                  </a:txBody>
                  <a:tcPr anchor="ctr"/>
                </a:tc>
                <a:tc>
                  <a:txBody>
                    <a:bodyPr/>
                    <a:lstStyle/>
                    <a:p>
                      <a:pPr algn="ctr"/>
                      <a:r>
                        <a:rPr lang="en-US" sz="1200" b="1" dirty="0">
                          <a:solidFill>
                            <a:schemeClr val="tx1"/>
                          </a:solidFill>
                        </a:rPr>
                        <a:t>18-Feb-2020</a:t>
                      </a:r>
                    </a:p>
                  </a:txBody>
                  <a:tcPr anchor="ctr"/>
                </a:tc>
                <a:tc>
                  <a:txBody>
                    <a:bodyPr/>
                    <a:lstStyle/>
                    <a:p>
                      <a:pPr algn="ctr"/>
                      <a:endParaRPr lang="en-US" sz="1800" dirty="0"/>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3998916403"/>
                  </a:ext>
                </a:extLst>
              </a:tr>
            </a:tbl>
          </a:graphicData>
        </a:graphic>
      </p:graphicFrame>
      <p:sp>
        <p:nvSpPr>
          <p:cNvPr id="4" name="Date Placeholder 3">
            <a:extLst>
              <a:ext uri="{FF2B5EF4-FFF2-40B4-BE49-F238E27FC236}">
                <a16:creationId xmlns:a16="http://schemas.microsoft.com/office/drawing/2014/main" id="{45E98F53-8553-4633-99E3-253FD51E929A}"/>
              </a:ext>
            </a:extLst>
          </p:cNvPr>
          <p:cNvSpPr>
            <a:spLocks noGrp="1"/>
          </p:cNvSpPr>
          <p:nvPr>
            <p:ph type="dt" sz="half" idx="10"/>
          </p:nvPr>
        </p:nvSpPr>
        <p:spPr/>
        <p:txBody>
          <a:bodyPr/>
          <a:lstStyle/>
          <a:p>
            <a:r>
              <a:rPr lang="en-US"/>
              <a:t>3/8/19</a:t>
            </a:r>
          </a:p>
        </p:txBody>
      </p:sp>
      <p:sp>
        <p:nvSpPr>
          <p:cNvPr id="5" name="Footer Placeholder 4">
            <a:extLst>
              <a:ext uri="{FF2B5EF4-FFF2-40B4-BE49-F238E27FC236}">
                <a16:creationId xmlns:a16="http://schemas.microsoft.com/office/drawing/2014/main" id="{7EBDC17D-7A78-4BBF-A96D-1B48D13994E8}"/>
              </a:ext>
            </a:extLst>
          </p:cNvPr>
          <p:cNvSpPr>
            <a:spLocks noGrp="1"/>
          </p:cNvSpPr>
          <p:nvPr>
            <p:ph type="ftr" sz="quarter" idx="11"/>
          </p:nvPr>
        </p:nvSpPr>
        <p:spPr/>
        <p:txBody>
          <a:bodyPr/>
          <a:lstStyle/>
          <a:p>
            <a:r>
              <a:rPr lang="en-US"/>
              <a:t>SBN Oversight Board</a:t>
            </a:r>
          </a:p>
        </p:txBody>
      </p:sp>
      <p:sp>
        <p:nvSpPr>
          <p:cNvPr id="6" name="Slide Number Placeholder 5">
            <a:extLst>
              <a:ext uri="{FF2B5EF4-FFF2-40B4-BE49-F238E27FC236}">
                <a16:creationId xmlns:a16="http://schemas.microsoft.com/office/drawing/2014/main" id="{CAACA7B0-0A21-4CA3-AEC6-258F4514720A}"/>
              </a:ext>
            </a:extLst>
          </p:cNvPr>
          <p:cNvSpPr>
            <a:spLocks noGrp="1"/>
          </p:cNvSpPr>
          <p:nvPr>
            <p:ph type="sldNum" sz="quarter" idx="12"/>
          </p:nvPr>
        </p:nvSpPr>
        <p:spPr/>
        <p:txBody>
          <a:bodyPr/>
          <a:lstStyle/>
          <a:p>
            <a:fld id="{CDEBAE0E-F504-41F6-B389-7D9DBE26C7BF}" type="slidenum">
              <a:rPr lang="en-US" smtClean="0"/>
              <a:t>27</a:t>
            </a:fld>
            <a:endParaRPr lang="en-US"/>
          </a:p>
        </p:txBody>
      </p:sp>
    </p:spTree>
    <p:extLst>
      <p:ext uri="{BB962C8B-B14F-4D97-AF65-F5344CB8AC3E}">
        <p14:creationId xmlns:p14="http://schemas.microsoft.com/office/powerpoint/2010/main" val="13448144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B948753-B145-479D-A498-2E0C7C259205}"/>
              </a:ext>
            </a:extLst>
          </p:cNvPr>
          <p:cNvSpPr>
            <a:spLocks noGrp="1"/>
          </p:cNvSpPr>
          <p:nvPr>
            <p:ph type="dt" sz="half" idx="2"/>
          </p:nvPr>
        </p:nvSpPr>
        <p:spPr/>
        <p:txBody>
          <a:bodyPr/>
          <a:lstStyle/>
          <a:p>
            <a:pPr>
              <a:defRPr/>
            </a:pPr>
            <a:r>
              <a:rPr lang="en-US"/>
              <a:t>3/8/19</a:t>
            </a:r>
            <a:endParaRPr lang="en-US" dirty="0"/>
          </a:p>
        </p:txBody>
      </p:sp>
      <p:sp>
        <p:nvSpPr>
          <p:cNvPr id="4" name="Footer Placeholder 3">
            <a:extLst>
              <a:ext uri="{FF2B5EF4-FFF2-40B4-BE49-F238E27FC236}">
                <a16:creationId xmlns:a16="http://schemas.microsoft.com/office/drawing/2014/main" id="{744278F7-A758-4167-8F44-B60F358D1DA3}"/>
              </a:ext>
            </a:extLst>
          </p:cNvPr>
          <p:cNvSpPr>
            <a:spLocks noGrp="1"/>
          </p:cNvSpPr>
          <p:nvPr>
            <p:ph type="ftr" sz="quarter" idx="3"/>
          </p:nvPr>
        </p:nvSpPr>
        <p:spPr/>
        <p:txBody>
          <a:bodyPr/>
          <a:lstStyle/>
          <a:p>
            <a:pPr>
              <a:defRPr/>
            </a:pPr>
            <a:r>
              <a:rPr lang="en-US"/>
              <a:t>SBN Oversight Board</a:t>
            </a:r>
            <a:endParaRPr lang="en-US" b="1" dirty="0"/>
          </a:p>
        </p:txBody>
      </p:sp>
      <p:sp>
        <p:nvSpPr>
          <p:cNvPr id="5" name="Slide Number Placeholder 4">
            <a:extLst>
              <a:ext uri="{FF2B5EF4-FFF2-40B4-BE49-F238E27FC236}">
                <a16:creationId xmlns:a16="http://schemas.microsoft.com/office/drawing/2014/main" id="{8CBCE5BF-BBF1-411C-B4DF-5A0CB87E4598}"/>
              </a:ext>
            </a:extLst>
          </p:cNvPr>
          <p:cNvSpPr>
            <a:spLocks noGrp="1"/>
          </p:cNvSpPr>
          <p:nvPr>
            <p:ph type="sldNum" sz="quarter" idx="4"/>
          </p:nvPr>
        </p:nvSpPr>
        <p:spPr/>
        <p:txBody>
          <a:bodyPr/>
          <a:lstStyle/>
          <a:p>
            <a:pPr>
              <a:defRPr/>
            </a:pPr>
            <a:fld id="{148C009B-CB69-E04A-B9B3-34B26D69E9CF}" type="slidenum">
              <a:rPr lang="en-US" smtClean="0"/>
              <a:pPr>
                <a:defRPr/>
              </a:pPr>
              <a:t>28</a:t>
            </a:fld>
            <a:endParaRPr lang="en-US" dirty="0"/>
          </a:p>
        </p:txBody>
      </p:sp>
      <p:sp>
        <p:nvSpPr>
          <p:cNvPr id="8" name="Title 7">
            <a:extLst>
              <a:ext uri="{FF2B5EF4-FFF2-40B4-BE49-F238E27FC236}">
                <a16:creationId xmlns:a16="http://schemas.microsoft.com/office/drawing/2014/main" id="{33E86061-ED9C-8F48-8CBA-62B3E36AA6A8}"/>
              </a:ext>
            </a:extLst>
          </p:cNvPr>
          <p:cNvSpPr>
            <a:spLocks noGrp="1"/>
          </p:cNvSpPr>
          <p:nvPr>
            <p:ph type="title"/>
          </p:nvPr>
        </p:nvSpPr>
        <p:spPr/>
        <p:txBody>
          <a:bodyPr/>
          <a:lstStyle/>
          <a:p>
            <a:r>
              <a:rPr lang="en-US" dirty="0"/>
              <a:t>SBND Milestones to S-2 Ready to Fill </a:t>
            </a:r>
          </a:p>
        </p:txBody>
      </p:sp>
      <p:graphicFrame>
        <p:nvGraphicFramePr>
          <p:cNvPr id="6" name="Content Placeholder 6">
            <a:extLst>
              <a:ext uri="{FF2B5EF4-FFF2-40B4-BE49-F238E27FC236}">
                <a16:creationId xmlns:a16="http://schemas.microsoft.com/office/drawing/2014/main" id="{69327B44-B6DC-C945-9DAE-78CED283EB50}"/>
              </a:ext>
            </a:extLst>
          </p:cNvPr>
          <p:cNvGraphicFramePr>
            <a:graphicFrameLocks/>
          </p:cNvGraphicFramePr>
          <p:nvPr>
            <p:extLst/>
          </p:nvPr>
        </p:nvGraphicFramePr>
        <p:xfrm>
          <a:off x="690246" y="1038471"/>
          <a:ext cx="7763508" cy="4444123"/>
        </p:xfrm>
        <a:graphic>
          <a:graphicData uri="http://schemas.openxmlformats.org/drawingml/2006/table">
            <a:tbl>
              <a:tblPr firstRow="1" bandRow="1">
                <a:tableStyleId>{5C22544A-7EE6-4342-B048-85BDC9FD1C3A}</a:tableStyleId>
              </a:tblPr>
              <a:tblGrid>
                <a:gridCol w="2853574">
                  <a:extLst>
                    <a:ext uri="{9D8B030D-6E8A-4147-A177-3AD203B41FA5}">
                      <a16:colId xmlns:a16="http://schemas.microsoft.com/office/drawing/2014/main" val="1801467799"/>
                    </a:ext>
                  </a:extLst>
                </a:gridCol>
                <a:gridCol w="1297546">
                  <a:extLst>
                    <a:ext uri="{9D8B030D-6E8A-4147-A177-3AD203B41FA5}">
                      <a16:colId xmlns:a16="http://schemas.microsoft.com/office/drawing/2014/main" val="1170065602"/>
                    </a:ext>
                  </a:extLst>
                </a:gridCol>
                <a:gridCol w="1070046">
                  <a:extLst>
                    <a:ext uri="{9D8B030D-6E8A-4147-A177-3AD203B41FA5}">
                      <a16:colId xmlns:a16="http://schemas.microsoft.com/office/drawing/2014/main" val="2016182898"/>
                    </a:ext>
                  </a:extLst>
                </a:gridCol>
                <a:gridCol w="1070046">
                  <a:extLst>
                    <a:ext uri="{9D8B030D-6E8A-4147-A177-3AD203B41FA5}">
                      <a16:colId xmlns:a16="http://schemas.microsoft.com/office/drawing/2014/main" val="3208227888"/>
                    </a:ext>
                  </a:extLst>
                </a:gridCol>
                <a:gridCol w="543652">
                  <a:extLst>
                    <a:ext uri="{9D8B030D-6E8A-4147-A177-3AD203B41FA5}">
                      <a16:colId xmlns:a16="http://schemas.microsoft.com/office/drawing/2014/main" val="3574627960"/>
                    </a:ext>
                  </a:extLst>
                </a:gridCol>
                <a:gridCol w="928644">
                  <a:extLst>
                    <a:ext uri="{9D8B030D-6E8A-4147-A177-3AD203B41FA5}">
                      <a16:colId xmlns:a16="http://schemas.microsoft.com/office/drawing/2014/main" val="1027717373"/>
                    </a:ext>
                  </a:extLst>
                </a:gridCol>
              </a:tblGrid>
              <a:tr h="524827">
                <a:tc>
                  <a:txBody>
                    <a:bodyPr/>
                    <a:lstStyle/>
                    <a:p>
                      <a:pPr algn="ctr"/>
                      <a:r>
                        <a:rPr lang="en-US" sz="1400" dirty="0"/>
                        <a:t>Intermediate Milestone</a:t>
                      </a:r>
                    </a:p>
                  </a:txBody>
                  <a:tcPr anchor="ctr"/>
                </a:tc>
                <a:tc>
                  <a:txBody>
                    <a:bodyPr/>
                    <a:lstStyle/>
                    <a:p>
                      <a:pPr algn="ctr"/>
                      <a:r>
                        <a:rPr lang="en-US" sz="1400" dirty="0"/>
                        <a:t>Owner</a:t>
                      </a:r>
                    </a:p>
                  </a:txBody>
                  <a:tcPr anchor="ctr"/>
                </a:tc>
                <a:tc>
                  <a:txBody>
                    <a:bodyPr/>
                    <a:lstStyle/>
                    <a:p>
                      <a:pPr algn="ctr"/>
                      <a:r>
                        <a:rPr lang="en-US" sz="1400" dirty="0"/>
                        <a:t>Baseline Date</a:t>
                      </a:r>
                    </a:p>
                  </a:txBody>
                  <a:tcPr anchor="ctr"/>
                </a:tc>
                <a:tc>
                  <a:txBody>
                    <a:bodyPr/>
                    <a:lstStyle/>
                    <a:p>
                      <a:pPr algn="ctr"/>
                      <a:r>
                        <a:rPr lang="en-US" sz="1400" dirty="0"/>
                        <a:t>Forecast Date</a:t>
                      </a:r>
                    </a:p>
                  </a:txBody>
                  <a:tcPr anchor="ctr"/>
                </a:tc>
                <a:tc>
                  <a:txBody>
                    <a:bodyPr/>
                    <a:lstStyle/>
                    <a:p>
                      <a:pPr algn="ctr"/>
                      <a:endParaRPr lang="en-US" sz="1400" dirty="0"/>
                    </a:p>
                  </a:txBody>
                  <a:tcPr anchor="ctr"/>
                </a:tc>
                <a:tc>
                  <a:txBody>
                    <a:bodyPr/>
                    <a:lstStyle/>
                    <a:p>
                      <a:pPr algn="ctr"/>
                      <a:r>
                        <a:rPr lang="en-US" sz="1400" dirty="0"/>
                        <a:t>Actual Date</a:t>
                      </a:r>
                    </a:p>
                  </a:txBody>
                  <a:tcPr anchor="ctr"/>
                </a:tc>
                <a:extLst>
                  <a:ext uri="{0D108BD9-81ED-4DB2-BD59-A6C34878D82A}">
                    <a16:rowId xmlns:a16="http://schemas.microsoft.com/office/drawing/2014/main" val="3904691203"/>
                  </a:ext>
                </a:extLst>
              </a:tr>
              <a:tr h="375612">
                <a:tc>
                  <a:txBody>
                    <a:bodyPr/>
                    <a:lstStyle/>
                    <a:p>
                      <a:pPr algn="l"/>
                      <a:r>
                        <a:rPr lang="en-US" sz="1200" b="0" i="0" u="none" strike="noStrike" kern="1200" dirty="0">
                          <a:solidFill>
                            <a:schemeClr val="dk1"/>
                          </a:solidFill>
                          <a:effectLst/>
                          <a:latin typeface="+mn-lt"/>
                          <a:ea typeface="+mn-ea"/>
                          <a:cs typeface="+mn-cs"/>
                        </a:rPr>
                        <a:t>GTT Design Study Begins</a:t>
                      </a:r>
                      <a:endParaRPr lang="en-US" sz="1200" b="0" dirty="0"/>
                    </a:p>
                  </a:txBody>
                  <a:tcPr anchor="ctr"/>
                </a:tc>
                <a:tc>
                  <a:txBody>
                    <a:bodyPr/>
                    <a:lstStyle/>
                    <a:p>
                      <a:r>
                        <a:rPr lang="en-US" sz="1200" dirty="0"/>
                        <a:t>M. </a:t>
                      </a:r>
                      <a:r>
                        <a:rPr lang="en-US" sz="1200" dirty="0" err="1"/>
                        <a:t>Nessi</a:t>
                      </a:r>
                      <a:endParaRPr lang="en-US" sz="1200" dirty="0"/>
                    </a:p>
                  </a:txBody>
                  <a:tcPr anchor="ctr"/>
                </a:tc>
                <a:tc>
                  <a:txBody>
                    <a:bodyPr/>
                    <a:lstStyle/>
                    <a:p>
                      <a:pPr algn="ctr"/>
                      <a:r>
                        <a:rPr lang="en-US" sz="1200" dirty="0">
                          <a:solidFill>
                            <a:srgbClr val="003087"/>
                          </a:solidFill>
                        </a:rPr>
                        <a:t>1-Feb-2019</a:t>
                      </a:r>
                    </a:p>
                  </a:txBody>
                  <a:tcPr anchor="ctr"/>
                </a:tc>
                <a:tc>
                  <a:txBody>
                    <a:bodyPr/>
                    <a:lstStyle/>
                    <a:p>
                      <a:pPr algn="ctr"/>
                      <a:r>
                        <a:rPr lang="en-US" sz="1200" dirty="0">
                          <a:solidFill>
                            <a:srgbClr val="003087"/>
                          </a:solidFill>
                        </a:rPr>
                        <a:t>2-Jan-2019</a:t>
                      </a:r>
                    </a:p>
                  </a:txBody>
                  <a:tcPr anchor="ctr"/>
                </a:tc>
                <a:tc>
                  <a:txBody>
                    <a:bodyPr/>
                    <a:lstStyle/>
                    <a:p>
                      <a:pPr algn="ctr"/>
                      <a:endParaRPr lang="en-US" sz="1800" dirty="0"/>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3103469013"/>
                  </a:ext>
                </a:extLst>
              </a:tr>
              <a:tr h="375612">
                <a:tc>
                  <a:txBody>
                    <a:bodyPr/>
                    <a:lstStyle/>
                    <a:p>
                      <a:pPr algn="l"/>
                      <a:r>
                        <a:rPr lang="en-US" sz="1200" b="0" dirty="0"/>
                        <a:t>Delivery of warm box steel</a:t>
                      </a:r>
                    </a:p>
                  </a:txBody>
                  <a:tcPr anchor="ctr"/>
                </a:tc>
                <a:tc>
                  <a:txBody>
                    <a:bodyPr/>
                    <a:lstStyle/>
                    <a:p>
                      <a:r>
                        <a:rPr lang="en-US" sz="1200" dirty="0"/>
                        <a:t>M. </a:t>
                      </a:r>
                      <a:r>
                        <a:rPr lang="en-US" sz="1200" dirty="0" err="1"/>
                        <a:t>Nessi</a:t>
                      </a:r>
                      <a:endParaRPr lang="en-US" sz="1200" dirty="0"/>
                    </a:p>
                  </a:txBody>
                  <a:tcPr anchor="ctr"/>
                </a:tc>
                <a:tc>
                  <a:txBody>
                    <a:bodyPr/>
                    <a:lstStyle/>
                    <a:p>
                      <a:pPr algn="ctr"/>
                      <a:r>
                        <a:rPr lang="en-US" sz="1200" dirty="0">
                          <a:solidFill>
                            <a:srgbClr val="003087"/>
                          </a:solidFill>
                        </a:rPr>
                        <a:t>15-Jun-2019</a:t>
                      </a:r>
                    </a:p>
                  </a:txBody>
                  <a:tcPr anchor="ctr"/>
                </a:tc>
                <a:tc>
                  <a:txBody>
                    <a:bodyPr/>
                    <a:lstStyle/>
                    <a:p>
                      <a:pPr algn="ctr"/>
                      <a:r>
                        <a:rPr lang="en-US" sz="1200" dirty="0">
                          <a:solidFill>
                            <a:srgbClr val="003087"/>
                          </a:solidFill>
                        </a:rPr>
                        <a:t>25-Apr-2019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chemeClr val="accent6">
                            <a:lumMod val="75000"/>
                          </a:schemeClr>
                        </a:solidFill>
                      </a:endParaRPr>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3858452408"/>
                  </a:ext>
                </a:extLst>
              </a:tr>
              <a:tr h="375612">
                <a:tc>
                  <a:txBody>
                    <a:bodyPr/>
                    <a:lstStyle/>
                    <a:p>
                      <a:pPr algn="l"/>
                      <a:r>
                        <a:rPr lang="en-US" sz="1200" b="0" i="0" u="none" strike="noStrike" kern="1200" dirty="0">
                          <a:solidFill>
                            <a:schemeClr val="dk1"/>
                          </a:solidFill>
                          <a:effectLst/>
                          <a:latin typeface="+mn-lt"/>
                          <a:ea typeface="+mn-ea"/>
                          <a:cs typeface="+mn-cs"/>
                        </a:rPr>
                        <a:t>Warm vessel installation complete</a:t>
                      </a:r>
                      <a:endParaRPr lang="en-US" sz="1200" b="0" dirty="0"/>
                    </a:p>
                  </a:txBody>
                  <a:tcPr anchor="ctr"/>
                </a:tc>
                <a:tc>
                  <a:txBody>
                    <a:bodyPr/>
                    <a:lstStyle/>
                    <a:p>
                      <a:r>
                        <a:rPr lang="en-US" sz="1200" dirty="0"/>
                        <a:t>M. </a:t>
                      </a:r>
                      <a:r>
                        <a:rPr lang="en-US" sz="1200" dirty="0" err="1"/>
                        <a:t>Nessi</a:t>
                      </a:r>
                      <a:endParaRPr lang="en-US" sz="1200" dirty="0"/>
                    </a:p>
                  </a:txBody>
                  <a:tcPr anchor="ctr"/>
                </a:tc>
                <a:tc>
                  <a:txBody>
                    <a:bodyPr/>
                    <a:lstStyle/>
                    <a:p>
                      <a:pPr algn="ctr"/>
                      <a:r>
                        <a:rPr lang="en-US" sz="1200" dirty="0">
                          <a:solidFill>
                            <a:srgbClr val="003087"/>
                          </a:solidFill>
                        </a:rPr>
                        <a:t>15-Jul-2019</a:t>
                      </a:r>
                    </a:p>
                  </a:txBody>
                  <a:tcPr anchor="ctr"/>
                </a:tc>
                <a:tc>
                  <a:txBody>
                    <a:bodyPr/>
                    <a:lstStyle/>
                    <a:p>
                      <a:pPr algn="ctr"/>
                      <a:r>
                        <a:rPr lang="en-US" sz="1200" dirty="0">
                          <a:solidFill>
                            <a:srgbClr val="003087"/>
                          </a:solidFill>
                        </a:rPr>
                        <a:t>29-Jul-2019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chemeClr val="accent6">
                            <a:lumMod val="75000"/>
                          </a:schemeClr>
                        </a:solidFill>
                      </a:endParaRPr>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3517177019"/>
                  </a:ext>
                </a:extLst>
              </a:tr>
              <a:tr h="375612">
                <a:tc>
                  <a:txBody>
                    <a:bodyPr/>
                    <a:lstStyle/>
                    <a:p>
                      <a:pPr algn="l"/>
                      <a:r>
                        <a:rPr lang="en-US" sz="1200" b="0" dirty="0"/>
                        <a:t>TPC Transport to ND building complete</a:t>
                      </a:r>
                    </a:p>
                  </a:txBody>
                  <a:tcPr anchor="ctr"/>
                </a:tc>
                <a:tc>
                  <a:txBody>
                    <a:bodyPr/>
                    <a:lstStyle/>
                    <a:p>
                      <a:r>
                        <a:rPr lang="en-US" sz="1200" dirty="0"/>
                        <a:t>J. </a:t>
                      </a:r>
                      <a:r>
                        <a:rPr lang="en-US" sz="1200" dirty="0" err="1"/>
                        <a:t>Zennamo</a:t>
                      </a:r>
                      <a:endParaRPr lang="en-US" sz="1200" dirty="0"/>
                    </a:p>
                  </a:txBody>
                  <a:tcPr anchor="ctr"/>
                </a:tc>
                <a:tc>
                  <a:txBody>
                    <a:bodyPr/>
                    <a:lstStyle/>
                    <a:p>
                      <a:pPr algn="ctr"/>
                      <a:r>
                        <a:rPr lang="en-US" sz="1200" dirty="0">
                          <a:solidFill>
                            <a:srgbClr val="003087"/>
                          </a:solidFill>
                        </a:rPr>
                        <a:t>15-Sept-2019</a:t>
                      </a:r>
                    </a:p>
                  </a:txBody>
                  <a:tcPr anchor="ctr"/>
                </a:tc>
                <a:tc>
                  <a:txBody>
                    <a:bodyPr/>
                    <a:lstStyle/>
                    <a:p>
                      <a:pPr algn="ctr"/>
                      <a:r>
                        <a:rPr lang="en-US" sz="1200" dirty="0">
                          <a:solidFill>
                            <a:srgbClr val="003087"/>
                          </a:solidFill>
                        </a:rPr>
                        <a:t>3-Sept-2019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chemeClr val="accent6">
                            <a:lumMod val="75000"/>
                          </a:schemeClr>
                        </a:solidFill>
                      </a:endParaRPr>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975074319"/>
                  </a:ext>
                </a:extLst>
              </a:tr>
              <a:tr h="375612">
                <a:tc>
                  <a:txBody>
                    <a:bodyPr/>
                    <a:lstStyle/>
                    <a:p>
                      <a:pPr algn="l"/>
                      <a:r>
                        <a:rPr lang="en-US" sz="1200" b="0" i="0" u="none" strike="noStrike" kern="1200" dirty="0">
                          <a:solidFill>
                            <a:schemeClr val="dk1"/>
                          </a:solidFill>
                          <a:effectLst/>
                          <a:latin typeface="+mn-lt"/>
                          <a:ea typeface="+mn-ea"/>
                          <a:cs typeface="+mn-cs"/>
                        </a:rPr>
                        <a:t>Cryostat material arrives at </a:t>
                      </a:r>
                      <a:r>
                        <a:rPr lang="en-US" sz="1200" b="0" i="0" u="none" strike="noStrike" kern="1200" dirty="0" err="1">
                          <a:solidFill>
                            <a:schemeClr val="dk1"/>
                          </a:solidFill>
                          <a:effectLst/>
                          <a:latin typeface="+mn-lt"/>
                          <a:ea typeface="+mn-ea"/>
                          <a:cs typeface="+mn-cs"/>
                        </a:rPr>
                        <a:t>Fermilab</a:t>
                      </a:r>
                      <a:endParaRPr lang="en-US" sz="1200" b="0" dirty="0"/>
                    </a:p>
                  </a:txBody>
                  <a:tcPr anchor="ctr"/>
                </a:tc>
                <a:tc>
                  <a:txBody>
                    <a:bodyPr/>
                    <a:lstStyle/>
                    <a:p>
                      <a:r>
                        <a:rPr lang="en-US" sz="1200" dirty="0"/>
                        <a:t>M. </a:t>
                      </a:r>
                      <a:r>
                        <a:rPr lang="en-US" sz="1200" dirty="0" err="1"/>
                        <a:t>Nessi</a:t>
                      </a:r>
                      <a:endParaRPr lang="en-US" sz="1200" dirty="0"/>
                    </a:p>
                  </a:txBody>
                  <a:tcPr anchor="ctr"/>
                </a:tc>
                <a:tc>
                  <a:txBody>
                    <a:bodyPr/>
                    <a:lstStyle/>
                    <a:p>
                      <a:pPr algn="ctr"/>
                      <a:r>
                        <a:rPr lang="en-US" sz="1200" dirty="0">
                          <a:solidFill>
                            <a:srgbClr val="003087"/>
                          </a:solidFill>
                        </a:rPr>
                        <a:t>1-Oct-2019</a:t>
                      </a:r>
                    </a:p>
                  </a:txBody>
                  <a:tcPr anchor="ctr"/>
                </a:tc>
                <a:tc>
                  <a:txBody>
                    <a:bodyPr/>
                    <a:lstStyle/>
                    <a:p>
                      <a:pPr algn="ctr"/>
                      <a:r>
                        <a:rPr lang="en-US" sz="1200" dirty="0">
                          <a:solidFill>
                            <a:srgbClr val="003087"/>
                          </a:solidFill>
                        </a:rPr>
                        <a:t>17-Sept-2019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chemeClr val="accent6">
                            <a:lumMod val="75000"/>
                          </a:schemeClr>
                        </a:solidFill>
                      </a:endParaRPr>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2132219972"/>
                  </a:ext>
                </a:extLst>
              </a:tr>
              <a:tr h="375612">
                <a:tc>
                  <a:txBody>
                    <a:bodyPr/>
                    <a:lstStyle/>
                    <a:p>
                      <a:pPr algn="l"/>
                      <a:r>
                        <a:rPr lang="en-US" sz="1200" b="0" i="0" u="none" strike="noStrike" kern="1200" dirty="0">
                          <a:solidFill>
                            <a:schemeClr val="dk1"/>
                          </a:solidFill>
                          <a:effectLst/>
                          <a:latin typeface="+mn-lt"/>
                          <a:ea typeface="+mn-ea"/>
                          <a:cs typeface="+mn-cs"/>
                        </a:rPr>
                        <a:t>Cryostat top plug is ready to attach to </a:t>
                      </a:r>
                      <a:r>
                        <a:rPr lang="en-US" sz="1200" b="0" i="0" u="none" strike="noStrike" kern="1200" dirty="0" err="1">
                          <a:solidFill>
                            <a:schemeClr val="dk1"/>
                          </a:solidFill>
                          <a:effectLst/>
                          <a:latin typeface="+mn-lt"/>
                          <a:ea typeface="+mn-ea"/>
                          <a:cs typeface="+mn-cs"/>
                        </a:rPr>
                        <a:t>atf</a:t>
                      </a:r>
                      <a:endParaRPr lang="en-US" sz="1200" b="0" dirty="0"/>
                    </a:p>
                  </a:txBody>
                  <a:tcPr anchor="ctr"/>
                </a:tc>
                <a:tc>
                  <a:txBody>
                    <a:bodyPr/>
                    <a:lstStyle/>
                    <a:p>
                      <a:r>
                        <a:rPr lang="en-US" sz="1200" dirty="0"/>
                        <a:t>M. </a:t>
                      </a:r>
                      <a:r>
                        <a:rPr lang="en-US" sz="1200" dirty="0" err="1"/>
                        <a:t>Nessi</a:t>
                      </a:r>
                      <a:endParaRPr lang="en-US" sz="1200" dirty="0"/>
                    </a:p>
                  </a:txBody>
                  <a:tcPr anchor="ctr"/>
                </a:tc>
                <a:tc>
                  <a:txBody>
                    <a:bodyPr/>
                    <a:lstStyle/>
                    <a:p>
                      <a:pPr algn="ctr"/>
                      <a:r>
                        <a:rPr lang="en-US" sz="1200" dirty="0">
                          <a:solidFill>
                            <a:srgbClr val="003087"/>
                          </a:solidFill>
                        </a:rPr>
                        <a:t>1-Nov-2019</a:t>
                      </a:r>
                    </a:p>
                  </a:txBody>
                  <a:tcPr anchor="ctr"/>
                </a:tc>
                <a:tc>
                  <a:txBody>
                    <a:bodyPr/>
                    <a:lstStyle/>
                    <a:p>
                      <a:pPr algn="ctr"/>
                      <a:r>
                        <a:rPr lang="en-US" sz="1200" dirty="0">
                          <a:solidFill>
                            <a:srgbClr val="003087"/>
                          </a:solidFill>
                        </a:rPr>
                        <a:t>15-Oct-2019</a:t>
                      </a:r>
                    </a:p>
                  </a:txBody>
                  <a:tcPr anchor="ctr"/>
                </a:tc>
                <a:tc>
                  <a:txBody>
                    <a:bodyPr/>
                    <a:lstStyle/>
                    <a:p>
                      <a:pPr algn="ctr"/>
                      <a:endParaRPr lang="en-US" sz="1800" dirty="0"/>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2810700258"/>
                  </a:ext>
                </a:extLst>
              </a:tr>
              <a:tr h="375612">
                <a:tc>
                  <a:txBody>
                    <a:bodyPr/>
                    <a:lstStyle/>
                    <a:p>
                      <a:pPr algn="l"/>
                      <a:r>
                        <a:rPr lang="en-US" sz="1200" dirty="0"/>
                        <a:t>Membrane Cryostat Completed</a:t>
                      </a:r>
                      <a:endParaRPr lang="en-US" sz="1200" b="0" dirty="0"/>
                    </a:p>
                  </a:txBody>
                  <a:tcPr anchor="ctr"/>
                </a:tc>
                <a:tc>
                  <a:txBody>
                    <a:bodyPr/>
                    <a:lstStyle/>
                    <a:p>
                      <a:r>
                        <a:rPr lang="en-US" sz="1200" dirty="0"/>
                        <a:t>M. Kim</a:t>
                      </a:r>
                    </a:p>
                  </a:txBody>
                  <a:tcPr anchor="ctr"/>
                </a:tc>
                <a:tc>
                  <a:txBody>
                    <a:bodyPr/>
                    <a:lstStyle/>
                    <a:p>
                      <a:pPr algn="ctr"/>
                      <a:r>
                        <a:rPr lang="en-US" sz="1200" dirty="0">
                          <a:solidFill>
                            <a:srgbClr val="003087"/>
                          </a:solidFill>
                        </a:rPr>
                        <a:t>1-Mar-2020</a:t>
                      </a:r>
                    </a:p>
                  </a:txBody>
                  <a:tcPr anchor="ctr"/>
                </a:tc>
                <a:tc>
                  <a:txBody>
                    <a:bodyPr/>
                    <a:lstStyle/>
                    <a:p>
                      <a:pPr algn="ctr"/>
                      <a:r>
                        <a:rPr lang="en-US" sz="1200" dirty="0">
                          <a:solidFill>
                            <a:srgbClr val="003087"/>
                          </a:solidFill>
                        </a:rPr>
                        <a:t>22-Jan-2020</a:t>
                      </a:r>
                    </a:p>
                  </a:txBody>
                  <a:tcPr anchor="ctr"/>
                </a:tc>
                <a:tc>
                  <a:txBody>
                    <a:bodyPr/>
                    <a:lstStyle/>
                    <a:p>
                      <a:pPr algn="ctr"/>
                      <a:endParaRPr lang="en-US" sz="1800" dirty="0"/>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2108856037"/>
                  </a:ext>
                </a:extLst>
              </a:tr>
              <a:tr h="375612">
                <a:tc>
                  <a:txBody>
                    <a:bodyPr/>
                    <a:lstStyle/>
                    <a:p>
                      <a:pPr algn="l"/>
                      <a:r>
                        <a:rPr lang="en-US" sz="1200" b="0" i="0" u="none" strike="noStrike" kern="1200" dirty="0">
                          <a:solidFill>
                            <a:schemeClr val="dk1"/>
                          </a:solidFill>
                          <a:effectLst/>
                          <a:latin typeface="+mn-lt"/>
                          <a:ea typeface="+mn-ea"/>
                          <a:cs typeface="+mn-cs"/>
                        </a:rPr>
                        <a:t>Plug welded to cryostat</a:t>
                      </a:r>
                      <a:endParaRPr lang="en-US" sz="1200" b="0" dirty="0"/>
                    </a:p>
                  </a:txBody>
                  <a:tcPr anchor="ctr"/>
                </a:tc>
                <a:tc>
                  <a:txBody>
                    <a:bodyPr/>
                    <a:lstStyle/>
                    <a:p>
                      <a:r>
                        <a:rPr lang="en-US" sz="1200" dirty="0"/>
                        <a:t>M. Kim, J. </a:t>
                      </a:r>
                      <a:r>
                        <a:rPr lang="en-US" sz="1200" dirty="0" err="1"/>
                        <a:t>Zennamo</a:t>
                      </a:r>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03087"/>
                          </a:solidFill>
                        </a:rPr>
                        <a:t>15-Apr-2020</a:t>
                      </a:r>
                    </a:p>
                  </a:txBody>
                  <a:tcPr anchor="ctr"/>
                </a:tc>
                <a:tc>
                  <a:txBody>
                    <a:bodyPr/>
                    <a:lstStyle/>
                    <a:p>
                      <a:pPr algn="ctr"/>
                      <a:r>
                        <a:rPr lang="en-US" sz="1200" dirty="0">
                          <a:solidFill>
                            <a:srgbClr val="003087"/>
                          </a:solidFill>
                        </a:rPr>
                        <a:t>18-Mar-2020</a:t>
                      </a:r>
                    </a:p>
                  </a:txBody>
                  <a:tcPr anchor="ctr"/>
                </a:tc>
                <a:tc>
                  <a:txBody>
                    <a:bodyPr/>
                    <a:lstStyle/>
                    <a:p>
                      <a:pPr algn="ctr"/>
                      <a:endParaRPr lang="en-US" sz="1800" dirty="0"/>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3025580646"/>
                  </a:ext>
                </a:extLst>
              </a:tr>
              <a:tr h="375612">
                <a:tc>
                  <a:txBody>
                    <a:bodyPr/>
                    <a:lstStyle/>
                    <a:p>
                      <a:pPr algn="l"/>
                      <a:r>
                        <a:rPr lang="en-US" sz="1200" b="0" i="0" u="none" strike="noStrike" kern="1200" dirty="0">
                          <a:solidFill>
                            <a:schemeClr val="tx1"/>
                          </a:solidFill>
                          <a:effectLst/>
                          <a:latin typeface="+mn-lt"/>
                          <a:ea typeface="+mn-ea"/>
                          <a:cs typeface="+mn-cs"/>
                        </a:rPr>
                        <a:t>Cryogenic operation approved</a:t>
                      </a:r>
                      <a:endParaRPr lang="en-US" sz="1200" b="0" dirty="0">
                        <a:solidFill>
                          <a:schemeClr val="tx1"/>
                        </a:solidFill>
                      </a:endParaRPr>
                    </a:p>
                  </a:txBody>
                  <a:tcPr anchor="ctr"/>
                </a:tc>
                <a:tc>
                  <a:txBody>
                    <a:bodyPr/>
                    <a:lstStyle/>
                    <a:p>
                      <a:r>
                        <a:rPr lang="en-US" sz="1200" dirty="0"/>
                        <a:t>M. </a:t>
                      </a:r>
                      <a:r>
                        <a:rPr lang="en-US" sz="1200" dirty="0" err="1"/>
                        <a:t>Geynisman</a:t>
                      </a:r>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03087"/>
                          </a:solidFill>
                        </a:rPr>
                        <a:t>1-Jul-2020</a:t>
                      </a:r>
                    </a:p>
                  </a:txBody>
                  <a:tcPr anchor="ctr"/>
                </a:tc>
                <a:tc>
                  <a:txBody>
                    <a:bodyPr/>
                    <a:lstStyle/>
                    <a:p>
                      <a:pPr algn="ctr"/>
                      <a:r>
                        <a:rPr lang="en-US" sz="1200" dirty="0">
                          <a:solidFill>
                            <a:srgbClr val="003087"/>
                          </a:solidFill>
                        </a:rPr>
                        <a:t>11-Jun-2020</a:t>
                      </a:r>
                    </a:p>
                  </a:txBody>
                  <a:tcPr anchor="ctr"/>
                </a:tc>
                <a:tc>
                  <a:txBody>
                    <a:bodyPr/>
                    <a:lstStyle/>
                    <a:p>
                      <a:pPr algn="ctr"/>
                      <a:endParaRPr lang="en-US" sz="1800" dirty="0"/>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216173006"/>
                  </a:ext>
                </a:extLst>
              </a:tr>
              <a:tr h="375612">
                <a:tc>
                  <a:txBody>
                    <a:bodyPr/>
                    <a:lstStyle/>
                    <a:p>
                      <a:pPr algn="l"/>
                      <a:r>
                        <a:rPr lang="en-US" sz="1200" b="1" i="0" u="none" strike="noStrike" kern="1200" dirty="0">
                          <a:solidFill>
                            <a:schemeClr val="dk1"/>
                          </a:solidFill>
                          <a:effectLst/>
                          <a:latin typeface="+mn-lt"/>
                          <a:ea typeface="+mn-ea"/>
                          <a:cs typeface="+mn-cs"/>
                        </a:rPr>
                        <a:t>S2: SBND detector is ready to fill with liquid Argon</a:t>
                      </a:r>
                      <a:endParaRPr lang="en-US" sz="1200" b="1" dirty="0"/>
                    </a:p>
                  </a:txBody>
                  <a:tcPr anchor="ctr"/>
                </a:tc>
                <a:tc>
                  <a:txBody>
                    <a:bodyPr/>
                    <a:lstStyle/>
                    <a:p>
                      <a:r>
                        <a:rPr lang="en-US" sz="1200" b="1" dirty="0"/>
                        <a:t>A. </a:t>
                      </a:r>
                      <a:r>
                        <a:rPr lang="en-US" sz="1200" b="1" dirty="0" err="1"/>
                        <a:t>Schukraft</a:t>
                      </a:r>
                      <a:endParaRPr lang="en-US" sz="1200" b="1"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dirty="0">
                          <a:solidFill>
                            <a:srgbClr val="003087"/>
                          </a:solidFill>
                        </a:rPr>
                        <a:t>15-Jul-2020</a:t>
                      </a:r>
                    </a:p>
                  </a:txBody>
                  <a:tcPr anchor="ctr"/>
                </a:tc>
                <a:tc>
                  <a:txBody>
                    <a:bodyPr/>
                    <a:lstStyle/>
                    <a:p>
                      <a:pPr algn="ctr"/>
                      <a:r>
                        <a:rPr lang="en-US" sz="1200" b="1" dirty="0">
                          <a:solidFill>
                            <a:srgbClr val="003087"/>
                          </a:solidFill>
                        </a:rPr>
                        <a:t>11-Jun-2020</a:t>
                      </a:r>
                    </a:p>
                  </a:txBody>
                  <a:tcPr anchor="ctr"/>
                </a:tc>
                <a:tc>
                  <a:txBody>
                    <a:bodyPr/>
                    <a:lstStyle/>
                    <a:p>
                      <a:pPr algn="ctr"/>
                      <a:endParaRPr lang="en-US" sz="1800" dirty="0"/>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2045234132"/>
                  </a:ext>
                </a:extLst>
              </a:tr>
            </a:tbl>
          </a:graphicData>
        </a:graphic>
      </p:graphicFrame>
      <p:sp>
        <p:nvSpPr>
          <p:cNvPr id="7" name="Content Placeholder 2">
            <a:extLst>
              <a:ext uri="{FF2B5EF4-FFF2-40B4-BE49-F238E27FC236}">
                <a16:creationId xmlns:a16="http://schemas.microsoft.com/office/drawing/2014/main" id="{3B17ADBE-A357-6D42-82CE-92FBD9D2AC9C}"/>
              </a:ext>
            </a:extLst>
          </p:cNvPr>
          <p:cNvSpPr>
            <a:spLocks noGrp="1"/>
          </p:cNvSpPr>
          <p:nvPr>
            <p:ph idx="1"/>
          </p:nvPr>
        </p:nvSpPr>
        <p:spPr>
          <a:xfrm>
            <a:off x="690246" y="5607988"/>
            <a:ext cx="7716927" cy="920599"/>
          </a:xfrm>
        </p:spPr>
        <p:txBody>
          <a:bodyPr/>
          <a:lstStyle/>
          <a:p>
            <a:pPr marL="0" indent="0">
              <a:buNone/>
            </a:pPr>
            <a:r>
              <a:rPr lang="en-US" sz="1400" dirty="0"/>
              <a:t>Comment: We expect intermediate milestone forecast dates to change in the near future as the installation sequence is undergoing some changes. Note, that this will not affect the forecast date of key milestone S2. </a:t>
            </a:r>
          </a:p>
          <a:p>
            <a:pPr marL="457200" indent="-457200">
              <a:buFont typeface="+mj-lt"/>
              <a:buAutoNum type="alphaLcParenR"/>
            </a:pPr>
            <a:endParaRPr lang="en-US" sz="1600" dirty="0"/>
          </a:p>
          <a:p>
            <a:pPr marL="457200" indent="-457200">
              <a:buFont typeface="+mj-lt"/>
              <a:buAutoNum type="alphaLcParenR"/>
            </a:pPr>
            <a:endParaRPr lang="en-US" sz="1600" dirty="0"/>
          </a:p>
        </p:txBody>
      </p:sp>
      <p:sp>
        <p:nvSpPr>
          <p:cNvPr id="10" name="TextBox 9">
            <a:extLst>
              <a:ext uri="{FF2B5EF4-FFF2-40B4-BE49-F238E27FC236}">
                <a16:creationId xmlns:a16="http://schemas.microsoft.com/office/drawing/2014/main" id="{077582B2-24D2-1F4F-A46A-A9AC1A94E43E}"/>
              </a:ext>
            </a:extLst>
          </p:cNvPr>
          <p:cNvSpPr txBox="1"/>
          <p:nvPr/>
        </p:nvSpPr>
        <p:spPr>
          <a:xfrm>
            <a:off x="7419327" y="396065"/>
            <a:ext cx="1529255" cy="523220"/>
          </a:xfrm>
          <a:prstGeom prst="rect">
            <a:avLst/>
          </a:prstGeom>
          <a:noFill/>
        </p:spPr>
        <p:txBody>
          <a:bodyPr wrap="square" rtlCol="0">
            <a:spAutoFit/>
          </a:bodyPr>
          <a:lstStyle/>
          <a:p>
            <a:r>
              <a:rPr lang="en-US" sz="1400" dirty="0">
                <a:solidFill>
                  <a:schemeClr val="accent4"/>
                </a:solidFill>
              </a:rPr>
              <a:t>As presented at Jan 2019 PMG.</a:t>
            </a:r>
          </a:p>
        </p:txBody>
      </p:sp>
    </p:spTree>
    <p:extLst>
      <p:ext uri="{BB962C8B-B14F-4D97-AF65-F5344CB8AC3E}">
        <p14:creationId xmlns:p14="http://schemas.microsoft.com/office/powerpoint/2010/main" val="10076751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B948753-B145-479D-A498-2E0C7C259205}"/>
              </a:ext>
            </a:extLst>
          </p:cNvPr>
          <p:cNvSpPr>
            <a:spLocks noGrp="1"/>
          </p:cNvSpPr>
          <p:nvPr>
            <p:ph type="dt" sz="half" idx="2"/>
          </p:nvPr>
        </p:nvSpPr>
        <p:spPr/>
        <p:txBody>
          <a:bodyPr/>
          <a:lstStyle/>
          <a:p>
            <a:pPr>
              <a:defRPr/>
            </a:pPr>
            <a:r>
              <a:rPr lang="en-US"/>
              <a:t>3/8/19</a:t>
            </a:r>
            <a:endParaRPr lang="en-US" dirty="0"/>
          </a:p>
        </p:txBody>
      </p:sp>
      <p:sp>
        <p:nvSpPr>
          <p:cNvPr id="4" name="Footer Placeholder 3">
            <a:extLst>
              <a:ext uri="{FF2B5EF4-FFF2-40B4-BE49-F238E27FC236}">
                <a16:creationId xmlns:a16="http://schemas.microsoft.com/office/drawing/2014/main" id="{744278F7-A758-4167-8F44-B60F358D1DA3}"/>
              </a:ext>
            </a:extLst>
          </p:cNvPr>
          <p:cNvSpPr>
            <a:spLocks noGrp="1"/>
          </p:cNvSpPr>
          <p:nvPr>
            <p:ph type="ftr" sz="quarter" idx="3"/>
          </p:nvPr>
        </p:nvSpPr>
        <p:spPr/>
        <p:txBody>
          <a:bodyPr/>
          <a:lstStyle/>
          <a:p>
            <a:pPr>
              <a:defRPr/>
            </a:pPr>
            <a:r>
              <a:rPr lang="en-US"/>
              <a:t>SBN Oversight Board</a:t>
            </a:r>
            <a:endParaRPr lang="en-US" b="1" dirty="0"/>
          </a:p>
        </p:txBody>
      </p:sp>
      <p:sp>
        <p:nvSpPr>
          <p:cNvPr id="5" name="Slide Number Placeholder 4">
            <a:extLst>
              <a:ext uri="{FF2B5EF4-FFF2-40B4-BE49-F238E27FC236}">
                <a16:creationId xmlns:a16="http://schemas.microsoft.com/office/drawing/2014/main" id="{8CBCE5BF-BBF1-411C-B4DF-5A0CB87E4598}"/>
              </a:ext>
            </a:extLst>
          </p:cNvPr>
          <p:cNvSpPr>
            <a:spLocks noGrp="1"/>
          </p:cNvSpPr>
          <p:nvPr>
            <p:ph type="sldNum" sz="quarter" idx="4"/>
          </p:nvPr>
        </p:nvSpPr>
        <p:spPr/>
        <p:txBody>
          <a:bodyPr/>
          <a:lstStyle/>
          <a:p>
            <a:pPr>
              <a:defRPr/>
            </a:pPr>
            <a:fld id="{148C009B-CB69-E04A-B9B3-34B26D69E9CF}" type="slidenum">
              <a:rPr lang="en-US" smtClean="0"/>
              <a:pPr>
                <a:defRPr/>
              </a:pPr>
              <a:t>29</a:t>
            </a:fld>
            <a:endParaRPr lang="en-US" dirty="0"/>
          </a:p>
        </p:txBody>
      </p:sp>
      <p:sp>
        <p:nvSpPr>
          <p:cNvPr id="8" name="Title 7">
            <a:extLst>
              <a:ext uri="{FF2B5EF4-FFF2-40B4-BE49-F238E27FC236}">
                <a16:creationId xmlns:a16="http://schemas.microsoft.com/office/drawing/2014/main" id="{33E86061-ED9C-8F48-8CBA-62B3E36AA6A8}"/>
              </a:ext>
            </a:extLst>
          </p:cNvPr>
          <p:cNvSpPr>
            <a:spLocks noGrp="1"/>
          </p:cNvSpPr>
          <p:nvPr>
            <p:ph type="title"/>
          </p:nvPr>
        </p:nvSpPr>
        <p:spPr/>
        <p:txBody>
          <a:bodyPr/>
          <a:lstStyle/>
          <a:p>
            <a:r>
              <a:rPr lang="en-US" dirty="0"/>
              <a:t>SBND Milestones to S-3 Detector Filled</a:t>
            </a:r>
          </a:p>
        </p:txBody>
      </p:sp>
      <p:graphicFrame>
        <p:nvGraphicFramePr>
          <p:cNvPr id="6" name="Content Placeholder 6">
            <a:extLst>
              <a:ext uri="{FF2B5EF4-FFF2-40B4-BE49-F238E27FC236}">
                <a16:creationId xmlns:a16="http://schemas.microsoft.com/office/drawing/2014/main" id="{D125BDF1-F0D3-BA45-88A4-94195046D9F9}"/>
              </a:ext>
            </a:extLst>
          </p:cNvPr>
          <p:cNvGraphicFramePr>
            <a:graphicFrameLocks/>
          </p:cNvGraphicFramePr>
          <p:nvPr>
            <p:extLst/>
          </p:nvPr>
        </p:nvGraphicFramePr>
        <p:xfrm>
          <a:off x="270239" y="1038471"/>
          <a:ext cx="8603521" cy="3512634"/>
        </p:xfrm>
        <a:graphic>
          <a:graphicData uri="http://schemas.openxmlformats.org/drawingml/2006/table">
            <a:tbl>
              <a:tblPr firstRow="1" bandRow="1">
                <a:tableStyleId>{5C22544A-7EE6-4342-B048-85BDC9FD1C3A}</a:tableStyleId>
              </a:tblPr>
              <a:tblGrid>
                <a:gridCol w="3440524">
                  <a:extLst>
                    <a:ext uri="{9D8B030D-6E8A-4147-A177-3AD203B41FA5}">
                      <a16:colId xmlns:a16="http://schemas.microsoft.com/office/drawing/2014/main" val="1801467799"/>
                    </a:ext>
                  </a:extLst>
                </a:gridCol>
                <a:gridCol w="1286539">
                  <a:extLst>
                    <a:ext uri="{9D8B030D-6E8A-4147-A177-3AD203B41FA5}">
                      <a16:colId xmlns:a16="http://schemas.microsoft.com/office/drawing/2014/main" val="1170065602"/>
                    </a:ext>
                  </a:extLst>
                </a:gridCol>
                <a:gridCol w="1244010">
                  <a:extLst>
                    <a:ext uri="{9D8B030D-6E8A-4147-A177-3AD203B41FA5}">
                      <a16:colId xmlns:a16="http://schemas.microsoft.com/office/drawing/2014/main" val="2016182898"/>
                    </a:ext>
                  </a:extLst>
                </a:gridCol>
                <a:gridCol w="1041990">
                  <a:extLst>
                    <a:ext uri="{9D8B030D-6E8A-4147-A177-3AD203B41FA5}">
                      <a16:colId xmlns:a16="http://schemas.microsoft.com/office/drawing/2014/main" val="3208227888"/>
                    </a:ext>
                  </a:extLst>
                </a:gridCol>
                <a:gridCol w="550981">
                  <a:extLst>
                    <a:ext uri="{9D8B030D-6E8A-4147-A177-3AD203B41FA5}">
                      <a16:colId xmlns:a16="http://schemas.microsoft.com/office/drawing/2014/main" val="442014648"/>
                    </a:ext>
                  </a:extLst>
                </a:gridCol>
                <a:gridCol w="1039477">
                  <a:extLst>
                    <a:ext uri="{9D8B030D-6E8A-4147-A177-3AD203B41FA5}">
                      <a16:colId xmlns:a16="http://schemas.microsoft.com/office/drawing/2014/main" val="1068487227"/>
                    </a:ext>
                  </a:extLst>
                </a:gridCol>
              </a:tblGrid>
              <a:tr h="500118">
                <a:tc>
                  <a:txBody>
                    <a:bodyPr/>
                    <a:lstStyle/>
                    <a:p>
                      <a:pPr algn="ctr"/>
                      <a:r>
                        <a:rPr lang="en-US" sz="1400" dirty="0"/>
                        <a:t>Intermediate Milestone</a:t>
                      </a:r>
                    </a:p>
                  </a:txBody>
                  <a:tcPr anchor="ctr"/>
                </a:tc>
                <a:tc>
                  <a:txBody>
                    <a:bodyPr/>
                    <a:lstStyle/>
                    <a:p>
                      <a:pPr algn="ctr"/>
                      <a:r>
                        <a:rPr lang="en-US" sz="1400" dirty="0"/>
                        <a:t>Owner</a:t>
                      </a:r>
                    </a:p>
                  </a:txBody>
                  <a:tcPr anchor="ctr"/>
                </a:tc>
                <a:tc>
                  <a:txBody>
                    <a:bodyPr/>
                    <a:lstStyle/>
                    <a:p>
                      <a:pPr algn="ctr"/>
                      <a:r>
                        <a:rPr lang="en-US" sz="1400" dirty="0"/>
                        <a:t>Baseline Date</a:t>
                      </a:r>
                    </a:p>
                  </a:txBody>
                  <a:tcPr anchor="ctr"/>
                </a:tc>
                <a:tc>
                  <a:txBody>
                    <a:bodyPr/>
                    <a:lstStyle/>
                    <a:p>
                      <a:pPr algn="ctr"/>
                      <a:r>
                        <a:rPr lang="en-US" sz="1400" dirty="0"/>
                        <a:t>Forecast Date</a:t>
                      </a:r>
                    </a:p>
                  </a:txBody>
                  <a:tcPr anchor="ctr"/>
                </a:tc>
                <a:tc>
                  <a:txBody>
                    <a:bodyPr/>
                    <a:lstStyle/>
                    <a:p>
                      <a:pPr algn="ctr"/>
                      <a:endParaRPr lang="en-US" sz="1400" dirty="0"/>
                    </a:p>
                  </a:txBody>
                  <a:tcPr anchor="ctr"/>
                </a:tc>
                <a:tc>
                  <a:txBody>
                    <a:bodyPr/>
                    <a:lstStyle/>
                    <a:p>
                      <a:pPr algn="ctr"/>
                      <a:r>
                        <a:rPr lang="en-US" sz="1400" dirty="0"/>
                        <a:t>Actual Date</a:t>
                      </a:r>
                    </a:p>
                  </a:txBody>
                  <a:tcPr anchor="ctr"/>
                </a:tc>
                <a:extLst>
                  <a:ext uri="{0D108BD9-81ED-4DB2-BD59-A6C34878D82A}">
                    <a16:rowId xmlns:a16="http://schemas.microsoft.com/office/drawing/2014/main" val="3904691203"/>
                  </a:ext>
                </a:extLst>
              </a:tr>
              <a:tr h="336342">
                <a:tc>
                  <a:txBody>
                    <a:bodyPr/>
                    <a:lstStyle/>
                    <a:p>
                      <a:r>
                        <a:rPr lang="en-US" sz="1200" dirty="0"/>
                        <a:t>Laser system installation complete</a:t>
                      </a:r>
                    </a:p>
                  </a:txBody>
                  <a:tcPr anchor="ctr"/>
                </a:tc>
                <a:tc>
                  <a:txBody>
                    <a:bodyPr/>
                    <a:lstStyle/>
                    <a:p>
                      <a:r>
                        <a:rPr lang="en-US" sz="1200" dirty="0"/>
                        <a:t>I. </a:t>
                      </a:r>
                      <a:r>
                        <a:rPr lang="en-US" sz="1200" dirty="0" err="1"/>
                        <a:t>Kreslo</a:t>
                      </a:r>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1-Oct-2020</a:t>
                      </a:r>
                    </a:p>
                  </a:txBody>
                  <a:tcPr anchor="ctr"/>
                </a:tc>
                <a:tc>
                  <a:txBody>
                    <a:bodyPr/>
                    <a:lstStyle/>
                    <a:p>
                      <a:pPr algn="ctr"/>
                      <a:r>
                        <a:rPr lang="en-US" sz="1200" dirty="0">
                          <a:solidFill>
                            <a:srgbClr val="003087"/>
                          </a:solidFill>
                        </a:rPr>
                        <a:t>10-Apr-2020</a:t>
                      </a:r>
                    </a:p>
                  </a:txBody>
                  <a:tcPr anchor="ctr"/>
                </a:tc>
                <a:tc>
                  <a:txBody>
                    <a:bodyPr/>
                    <a:lstStyle/>
                    <a:p>
                      <a:pPr algn="ctr"/>
                      <a:endParaRPr lang="en-US" sz="1200" dirty="0"/>
                    </a:p>
                  </a:txBody>
                  <a:tcPr anchor="ctr"/>
                </a:tc>
                <a:tc>
                  <a:txBody>
                    <a:bodyPr/>
                    <a:lstStyle/>
                    <a:p>
                      <a:pPr algn="ctr"/>
                      <a:endParaRPr lang="en-US" sz="1200" dirty="0"/>
                    </a:p>
                  </a:txBody>
                  <a:tcPr anchor="ctr"/>
                </a:tc>
                <a:extLst>
                  <a:ext uri="{0D108BD9-81ED-4DB2-BD59-A6C34878D82A}">
                    <a16:rowId xmlns:a16="http://schemas.microsoft.com/office/drawing/2014/main" val="2241240830"/>
                  </a:ext>
                </a:extLst>
              </a:tr>
              <a:tr h="336342">
                <a:tc>
                  <a:txBody>
                    <a:bodyPr/>
                    <a:lstStyle/>
                    <a:p>
                      <a:r>
                        <a:rPr lang="en-US" sz="1200" dirty="0"/>
                        <a:t>Detector checkout at 130-150 K complete</a:t>
                      </a:r>
                    </a:p>
                  </a:txBody>
                  <a:tcPr anchor="ctr"/>
                </a:tc>
                <a:tc>
                  <a:txBody>
                    <a:bodyPr/>
                    <a:lstStyle/>
                    <a:p>
                      <a:r>
                        <a:rPr lang="en-US" sz="1200" dirty="0"/>
                        <a:t>M. </a:t>
                      </a:r>
                      <a:r>
                        <a:rPr lang="en-US" sz="1200" dirty="0" err="1"/>
                        <a:t>Stancari</a:t>
                      </a:r>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15-Nov-2020</a:t>
                      </a:r>
                    </a:p>
                  </a:txBody>
                  <a:tcPr anchor="ctr"/>
                </a:tc>
                <a:tc>
                  <a:txBody>
                    <a:bodyPr/>
                    <a:lstStyle/>
                    <a:p>
                      <a:pPr algn="ctr"/>
                      <a:r>
                        <a:rPr lang="en-US" sz="1200" dirty="0">
                          <a:solidFill>
                            <a:srgbClr val="003087"/>
                          </a:solidFill>
                        </a:rPr>
                        <a:t>26-Oct-2020</a:t>
                      </a:r>
                    </a:p>
                  </a:txBody>
                  <a:tcPr anchor="ctr"/>
                </a:tc>
                <a:tc>
                  <a:txBody>
                    <a:bodyPr/>
                    <a:lstStyle/>
                    <a:p>
                      <a:pPr algn="ctr"/>
                      <a:endParaRPr lang="en-US" sz="1200" dirty="0"/>
                    </a:p>
                  </a:txBody>
                  <a:tcPr anchor="ctr"/>
                </a:tc>
                <a:tc>
                  <a:txBody>
                    <a:bodyPr/>
                    <a:lstStyle/>
                    <a:p>
                      <a:pPr algn="ctr"/>
                      <a:endParaRPr lang="en-US" sz="1200" dirty="0"/>
                    </a:p>
                  </a:txBody>
                  <a:tcPr anchor="ctr"/>
                </a:tc>
                <a:extLst>
                  <a:ext uri="{0D108BD9-81ED-4DB2-BD59-A6C34878D82A}">
                    <a16:rowId xmlns:a16="http://schemas.microsoft.com/office/drawing/2014/main" val="4110564944"/>
                  </a:ext>
                </a:extLst>
              </a:tr>
              <a:tr h="336342">
                <a:tc>
                  <a:txBody>
                    <a:bodyPr/>
                    <a:lstStyle/>
                    <a:p>
                      <a:pPr algn="l"/>
                      <a:r>
                        <a:rPr lang="en-US" sz="1200" dirty="0"/>
                        <a:t>Vessels filled with </a:t>
                      </a:r>
                      <a:r>
                        <a:rPr lang="en-US" sz="1200" dirty="0" err="1"/>
                        <a:t>LAr</a:t>
                      </a:r>
                      <a:r>
                        <a:rPr lang="en-US" sz="1200" dirty="0"/>
                        <a:t>, ready for HV</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M. </a:t>
                      </a:r>
                      <a:r>
                        <a:rPr lang="en-US" sz="1200" dirty="0" err="1"/>
                        <a:t>Geynisman</a:t>
                      </a:r>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21-Dec-2020</a:t>
                      </a:r>
                    </a:p>
                  </a:txBody>
                  <a:tcPr anchor="ctr"/>
                </a:tc>
                <a:tc>
                  <a:txBody>
                    <a:bodyPr/>
                    <a:lstStyle/>
                    <a:p>
                      <a:pPr algn="ctr"/>
                      <a:r>
                        <a:rPr lang="en-US" sz="1200" dirty="0">
                          <a:solidFill>
                            <a:srgbClr val="003087"/>
                          </a:solidFill>
                        </a:rPr>
                        <a:t>23-Nov-2020</a:t>
                      </a:r>
                    </a:p>
                  </a:txBody>
                  <a:tcPr anchor="ctr"/>
                </a:tc>
                <a:tc>
                  <a:txBody>
                    <a:bodyPr/>
                    <a:lstStyle/>
                    <a:p>
                      <a:pPr algn="ctr"/>
                      <a:endParaRPr lang="en-US" sz="1200" dirty="0">
                        <a:solidFill>
                          <a:schemeClr val="tx1"/>
                        </a:solidFill>
                      </a:endParaRPr>
                    </a:p>
                  </a:txBody>
                  <a:tcPr anchor="ctr"/>
                </a:tc>
                <a:tc>
                  <a:txBody>
                    <a:bodyPr/>
                    <a:lstStyle/>
                    <a:p>
                      <a:pPr algn="ctr"/>
                      <a:endParaRPr lang="en-US" sz="1200" dirty="0">
                        <a:solidFill>
                          <a:schemeClr val="tx1"/>
                        </a:solidFill>
                      </a:endParaRPr>
                    </a:p>
                  </a:txBody>
                  <a:tcPr anchor="ctr"/>
                </a:tc>
                <a:extLst>
                  <a:ext uri="{0D108BD9-81ED-4DB2-BD59-A6C34878D82A}">
                    <a16:rowId xmlns:a16="http://schemas.microsoft.com/office/drawing/2014/main" val="3357781881"/>
                  </a:ext>
                </a:extLst>
              </a:tr>
              <a:tr h="33634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Drift HV operational</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A. </a:t>
                      </a:r>
                      <a:r>
                        <a:rPr lang="en-US" sz="1200" dirty="0" err="1"/>
                        <a:t>Schukraft</a:t>
                      </a:r>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31-Jan-2021</a:t>
                      </a:r>
                    </a:p>
                  </a:txBody>
                  <a:tcPr anchor="ctr"/>
                </a:tc>
                <a:tc>
                  <a:txBody>
                    <a:bodyPr/>
                    <a:lstStyle/>
                    <a:p>
                      <a:pPr algn="ctr"/>
                      <a:r>
                        <a:rPr lang="en-US" sz="1200" dirty="0">
                          <a:solidFill>
                            <a:srgbClr val="003087"/>
                          </a:solidFill>
                        </a:rPr>
                        <a:t>9-Dec-2020</a:t>
                      </a:r>
                    </a:p>
                  </a:txBody>
                  <a:tcPr anchor="ctr"/>
                </a:tc>
                <a:tc>
                  <a:txBody>
                    <a:bodyPr/>
                    <a:lstStyle/>
                    <a:p>
                      <a:pPr algn="ctr"/>
                      <a:endParaRPr lang="en-US" sz="1200" dirty="0">
                        <a:solidFill>
                          <a:schemeClr val="tx1"/>
                        </a:solidFill>
                      </a:endParaRPr>
                    </a:p>
                  </a:txBody>
                  <a:tcPr anchor="ctr"/>
                </a:tc>
                <a:tc>
                  <a:txBody>
                    <a:bodyPr/>
                    <a:lstStyle/>
                    <a:p>
                      <a:pPr algn="ctr"/>
                      <a:endParaRPr lang="en-US" sz="1200" dirty="0">
                        <a:solidFill>
                          <a:schemeClr val="tx1"/>
                        </a:solidFill>
                      </a:endParaRPr>
                    </a:p>
                  </a:txBody>
                  <a:tcPr anchor="ctr"/>
                </a:tc>
                <a:extLst>
                  <a:ext uri="{0D108BD9-81ED-4DB2-BD59-A6C34878D82A}">
                    <a16:rowId xmlns:a16="http://schemas.microsoft.com/office/drawing/2014/main" val="922760276"/>
                  </a:ext>
                </a:extLst>
              </a:tr>
              <a:tr h="33634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PMTs operational</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R. Van de Water</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31-Jan-2021</a:t>
                      </a:r>
                    </a:p>
                  </a:txBody>
                  <a:tcPr anchor="ctr"/>
                </a:tc>
                <a:tc>
                  <a:txBody>
                    <a:bodyPr/>
                    <a:lstStyle/>
                    <a:p>
                      <a:pPr algn="ctr"/>
                      <a:r>
                        <a:rPr lang="en-US" sz="1200" dirty="0">
                          <a:solidFill>
                            <a:srgbClr val="003087"/>
                          </a:solidFill>
                        </a:rPr>
                        <a:t>2-Dec-2020</a:t>
                      </a:r>
                    </a:p>
                  </a:txBody>
                  <a:tcPr anchor="ctr"/>
                </a:tc>
                <a:tc>
                  <a:txBody>
                    <a:bodyPr/>
                    <a:lstStyle/>
                    <a:p>
                      <a:pPr algn="ctr"/>
                      <a:endParaRPr lang="en-US" sz="1200" dirty="0">
                        <a:solidFill>
                          <a:schemeClr val="tx1"/>
                        </a:solidFill>
                      </a:endParaRPr>
                    </a:p>
                  </a:txBody>
                  <a:tcPr anchor="ctr"/>
                </a:tc>
                <a:tc>
                  <a:txBody>
                    <a:bodyPr/>
                    <a:lstStyle/>
                    <a:p>
                      <a:pPr algn="ctr"/>
                      <a:endParaRPr lang="en-US" sz="1200" dirty="0">
                        <a:solidFill>
                          <a:schemeClr val="tx1"/>
                        </a:solidFill>
                      </a:endParaRPr>
                    </a:p>
                  </a:txBody>
                  <a:tcPr anchor="ctr"/>
                </a:tc>
                <a:extLst>
                  <a:ext uri="{0D108BD9-81ED-4DB2-BD59-A6C34878D82A}">
                    <a16:rowId xmlns:a16="http://schemas.microsoft.com/office/drawing/2014/main" val="1930332195"/>
                  </a:ext>
                </a:extLst>
              </a:tr>
              <a:tr h="336342">
                <a:tc>
                  <a:txBody>
                    <a:bodyPr/>
                    <a:lstStyle/>
                    <a:p>
                      <a:pPr algn="l"/>
                      <a:r>
                        <a:rPr lang="en-US" sz="1200" dirty="0"/>
                        <a:t>Cryogenics commissioning complete</a:t>
                      </a:r>
                    </a:p>
                  </a:txBody>
                  <a:tcPr anchor="ctr"/>
                </a:tc>
                <a:tc>
                  <a:txBody>
                    <a:bodyPr/>
                    <a:lstStyle/>
                    <a:p>
                      <a:r>
                        <a:rPr lang="en-US" sz="1200" dirty="0"/>
                        <a:t>M. </a:t>
                      </a:r>
                      <a:r>
                        <a:rPr lang="en-US" sz="1200" dirty="0" err="1"/>
                        <a:t>Geynisman</a:t>
                      </a:r>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28-Feb-2021</a:t>
                      </a:r>
                    </a:p>
                  </a:txBody>
                  <a:tcPr anchor="ctr"/>
                </a:tc>
                <a:tc>
                  <a:txBody>
                    <a:bodyPr/>
                    <a:lstStyle/>
                    <a:p>
                      <a:pPr algn="ctr"/>
                      <a:r>
                        <a:rPr lang="en-US" sz="1200" dirty="0">
                          <a:solidFill>
                            <a:srgbClr val="003087"/>
                          </a:solidFill>
                        </a:rPr>
                        <a:t>23-Dec-2020</a:t>
                      </a:r>
                    </a:p>
                  </a:txBody>
                  <a:tcPr anchor="ctr"/>
                </a:tc>
                <a:tc>
                  <a:txBody>
                    <a:bodyPr/>
                    <a:lstStyle/>
                    <a:p>
                      <a:pPr algn="ctr"/>
                      <a:endParaRPr lang="en-US" sz="1200" dirty="0">
                        <a:solidFill>
                          <a:schemeClr val="tx1"/>
                        </a:solidFill>
                      </a:endParaRPr>
                    </a:p>
                  </a:txBody>
                  <a:tcPr anchor="ctr"/>
                </a:tc>
                <a:tc>
                  <a:txBody>
                    <a:bodyPr/>
                    <a:lstStyle/>
                    <a:p>
                      <a:pPr algn="ctr"/>
                      <a:endParaRPr lang="en-US" sz="1200" dirty="0">
                        <a:solidFill>
                          <a:schemeClr val="tx1"/>
                        </a:solidFill>
                      </a:endParaRPr>
                    </a:p>
                  </a:txBody>
                  <a:tcPr anchor="ctr"/>
                </a:tc>
                <a:extLst>
                  <a:ext uri="{0D108BD9-81ED-4DB2-BD59-A6C34878D82A}">
                    <a16:rowId xmlns:a16="http://schemas.microsoft.com/office/drawing/2014/main" val="2936503225"/>
                  </a:ext>
                </a:extLst>
              </a:tr>
              <a:tr h="33634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Cosmic tracks are observed in the TPC</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M. </a:t>
                      </a:r>
                      <a:r>
                        <a:rPr lang="en-US" sz="1200" dirty="0" err="1"/>
                        <a:t>Stancari</a:t>
                      </a:r>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28-Feb-2021</a:t>
                      </a:r>
                    </a:p>
                  </a:txBody>
                  <a:tcPr anchor="ctr"/>
                </a:tc>
                <a:tc>
                  <a:txBody>
                    <a:bodyPr/>
                    <a:lstStyle/>
                    <a:p>
                      <a:pPr algn="ctr"/>
                      <a:r>
                        <a:rPr lang="en-US" sz="1200" dirty="0">
                          <a:solidFill>
                            <a:srgbClr val="003087"/>
                          </a:solidFill>
                        </a:rPr>
                        <a:t>23-Dec-2020</a:t>
                      </a:r>
                    </a:p>
                  </a:txBody>
                  <a:tcPr anchor="ctr"/>
                </a:tc>
                <a:tc>
                  <a:txBody>
                    <a:bodyPr/>
                    <a:lstStyle/>
                    <a:p>
                      <a:pPr algn="ctr"/>
                      <a:endParaRPr lang="en-US" sz="1200" dirty="0">
                        <a:solidFill>
                          <a:schemeClr val="tx1"/>
                        </a:solidFill>
                      </a:endParaRPr>
                    </a:p>
                  </a:txBody>
                  <a:tcPr anchor="ctr"/>
                </a:tc>
                <a:tc>
                  <a:txBody>
                    <a:bodyPr/>
                    <a:lstStyle/>
                    <a:p>
                      <a:pPr algn="ctr"/>
                      <a:endParaRPr lang="en-US" sz="1200" dirty="0">
                        <a:solidFill>
                          <a:schemeClr val="tx1"/>
                        </a:solidFill>
                      </a:endParaRPr>
                    </a:p>
                  </a:txBody>
                  <a:tcPr anchor="ctr"/>
                </a:tc>
                <a:extLst>
                  <a:ext uri="{0D108BD9-81ED-4DB2-BD59-A6C34878D82A}">
                    <a16:rowId xmlns:a16="http://schemas.microsoft.com/office/drawing/2014/main" val="3025580646"/>
                  </a:ext>
                </a:extLst>
              </a:tr>
              <a:tr h="38244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003087"/>
                          </a:solidFill>
                        </a:rPr>
                        <a:t>S3: SBND detector is filled with liquid argon and ready for physics commissioning (</a:t>
                      </a:r>
                      <a:r>
                        <a:rPr lang="en-US" sz="1200" b="1" dirty="0" err="1">
                          <a:solidFill>
                            <a:srgbClr val="003087"/>
                          </a:solidFill>
                        </a:rPr>
                        <a:t>LAr</a:t>
                      </a:r>
                      <a:r>
                        <a:rPr lang="en-US" sz="1200" b="1" dirty="0">
                          <a:solidFill>
                            <a:srgbClr val="003087"/>
                          </a:solidFill>
                        </a:rPr>
                        <a:t> purity adequate for physics has been achieved) </a:t>
                      </a:r>
                      <a:endParaRPr lang="en-US" sz="1200" b="1" kern="1200" dirty="0">
                        <a:solidFill>
                          <a:srgbClr val="003087"/>
                        </a:solidFill>
                        <a:effectLst/>
                        <a:latin typeface="+mn-lt"/>
                        <a:ea typeface="+mn-ea"/>
                        <a:cs typeface="+mn-cs"/>
                      </a:endParaRPr>
                    </a:p>
                  </a:txBody>
                  <a:tcPr anchor="ctr"/>
                </a:tc>
                <a:tc>
                  <a:txBody>
                    <a:bodyPr/>
                    <a:lstStyle/>
                    <a:p>
                      <a:r>
                        <a:rPr lang="en-US" sz="1200" b="1" dirty="0"/>
                        <a:t>A. Schukraft/M. </a:t>
                      </a:r>
                      <a:r>
                        <a:rPr lang="en-US" sz="1200" b="1" dirty="0" err="1"/>
                        <a:t>Stancari</a:t>
                      </a:r>
                      <a:endParaRPr lang="en-US" sz="1200" b="1"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dirty="0"/>
                        <a:t>28-Feb-2021</a:t>
                      </a:r>
                    </a:p>
                  </a:txBody>
                  <a:tcPr anchor="ctr"/>
                </a:tc>
                <a:tc>
                  <a:txBody>
                    <a:bodyPr/>
                    <a:lstStyle/>
                    <a:p>
                      <a:pPr algn="ctr"/>
                      <a:r>
                        <a:rPr lang="en-US" sz="1200" b="1" dirty="0">
                          <a:solidFill>
                            <a:srgbClr val="003087"/>
                          </a:solidFill>
                        </a:rPr>
                        <a:t>23-Dec-2020</a:t>
                      </a:r>
                    </a:p>
                  </a:txBody>
                  <a:tcPr anchor="ctr"/>
                </a:tc>
                <a:tc>
                  <a:txBody>
                    <a:bodyPr/>
                    <a:lstStyle/>
                    <a:p>
                      <a:pPr algn="ctr"/>
                      <a:endParaRPr lang="en-US" sz="1200" dirty="0">
                        <a:solidFill>
                          <a:schemeClr val="tx1"/>
                        </a:solidFill>
                      </a:endParaRPr>
                    </a:p>
                  </a:txBody>
                  <a:tcPr anchor="ctr"/>
                </a:tc>
                <a:tc>
                  <a:txBody>
                    <a:bodyPr/>
                    <a:lstStyle/>
                    <a:p>
                      <a:pPr algn="ctr"/>
                      <a:endParaRPr lang="en-US" sz="1200" dirty="0">
                        <a:solidFill>
                          <a:schemeClr val="tx1"/>
                        </a:solidFill>
                      </a:endParaRPr>
                    </a:p>
                  </a:txBody>
                  <a:tcPr anchor="ctr"/>
                </a:tc>
                <a:extLst>
                  <a:ext uri="{0D108BD9-81ED-4DB2-BD59-A6C34878D82A}">
                    <a16:rowId xmlns:a16="http://schemas.microsoft.com/office/drawing/2014/main" val="1202082124"/>
                  </a:ext>
                </a:extLst>
              </a:tr>
            </a:tbl>
          </a:graphicData>
        </a:graphic>
      </p:graphicFrame>
      <p:sp>
        <p:nvSpPr>
          <p:cNvPr id="9" name="TextBox 8">
            <a:extLst>
              <a:ext uri="{FF2B5EF4-FFF2-40B4-BE49-F238E27FC236}">
                <a16:creationId xmlns:a16="http://schemas.microsoft.com/office/drawing/2014/main" id="{793B9175-8974-EE40-8C83-E4B7B306E425}"/>
              </a:ext>
            </a:extLst>
          </p:cNvPr>
          <p:cNvSpPr txBox="1"/>
          <p:nvPr/>
        </p:nvSpPr>
        <p:spPr>
          <a:xfrm>
            <a:off x="7419327" y="396065"/>
            <a:ext cx="1529255" cy="523220"/>
          </a:xfrm>
          <a:prstGeom prst="rect">
            <a:avLst/>
          </a:prstGeom>
          <a:noFill/>
        </p:spPr>
        <p:txBody>
          <a:bodyPr wrap="square" rtlCol="0">
            <a:spAutoFit/>
          </a:bodyPr>
          <a:lstStyle/>
          <a:p>
            <a:r>
              <a:rPr lang="en-US" sz="1400" dirty="0">
                <a:solidFill>
                  <a:schemeClr val="accent4"/>
                </a:solidFill>
              </a:rPr>
              <a:t>As presented at Jan 2019 PMG.</a:t>
            </a:r>
          </a:p>
        </p:txBody>
      </p:sp>
    </p:spTree>
    <p:extLst>
      <p:ext uri="{BB962C8B-B14F-4D97-AF65-F5344CB8AC3E}">
        <p14:creationId xmlns:p14="http://schemas.microsoft.com/office/powerpoint/2010/main" val="1143453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9695D3EA-F931-6E40-8372-E27F5863B992}"/>
              </a:ext>
            </a:extLst>
          </p:cNvPr>
          <p:cNvGrpSpPr/>
          <p:nvPr/>
        </p:nvGrpSpPr>
        <p:grpSpPr>
          <a:xfrm>
            <a:off x="253423" y="0"/>
            <a:ext cx="8721359" cy="6262554"/>
            <a:chOff x="280017" y="292961"/>
            <a:chExt cx="8721359" cy="6262554"/>
          </a:xfrm>
        </p:grpSpPr>
        <p:pic>
          <p:nvPicPr>
            <p:cNvPr id="25" name="Picture 24">
              <a:extLst>
                <a:ext uri="{FF2B5EF4-FFF2-40B4-BE49-F238E27FC236}">
                  <a16:creationId xmlns:a16="http://schemas.microsoft.com/office/drawing/2014/main" id="{FBD6EC0E-FA6D-4F48-B0B4-897D8646757F}"/>
                </a:ext>
              </a:extLst>
            </p:cNvPr>
            <p:cNvPicPr>
              <a:picLocks noChangeAspect="1"/>
            </p:cNvPicPr>
            <p:nvPr/>
          </p:nvPicPr>
          <p:blipFill>
            <a:blip r:embed="rId3"/>
            <a:stretch>
              <a:fillRect/>
            </a:stretch>
          </p:blipFill>
          <p:spPr>
            <a:xfrm>
              <a:off x="280017" y="292961"/>
              <a:ext cx="8435726" cy="6262554"/>
            </a:xfrm>
            <a:prstGeom prst="rect">
              <a:avLst/>
            </a:prstGeom>
            <a:noFill/>
            <a:ln w="12700">
              <a:solidFill>
                <a:schemeClr val="accent1"/>
              </a:solidFill>
            </a:ln>
          </p:spPr>
        </p:pic>
        <p:sp>
          <p:nvSpPr>
            <p:cNvPr id="26" name="TextBox 25">
              <a:extLst>
                <a:ext uri="{FF2B5EF4-FFF2-40B4-BE49-F238E27FC236}">
                  <a16:creationId xmlns:a16="http://schemas.microsoft.com/office/drawing/2014/main" id="{D31873D6-C693-7E4C-80FE-E81A237200DE}"/>
                </a:ext>
              </a:extLst>
            </p:cNvPr>
            <p:cNvSpPr txBox="1"/>
            <p:nvPr/>
          </p:nvSpPr>
          <p:spPr>
            <a:xfrm>
              <a:off x="357627" y="2429310"/>
              <a:ext cx="1083830" cy="523220"/>
            </a:xfrm>
            <a:prstGeom prst="rect">
              <a:avLst/>
            </a:prstGeom>
            <a:noFill/>
            <a:ln w="12700">
              <a:solidFill>
                <a:schemeClr val="accent4"/>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dirty="0"/>
                <a:t>Exterior </a:t>
              </a:r>
              <a:r>
                <a:rPr lang="en-US" sz="1400" dirty="0" err="1"/>
                <a:t>LAr</a:t>
              </a:r>
              <a:r>
                <a:rPr lang="en-US" sz="1400" dirty="0"/>
                <a:t> Filters</a:t>
              </a:r>
            </a:p>
          </p:txBody>
        </p:sp>
        <p:sp>
          <p:nvSpPr>
            <p:cNvPr id="27" name="TextBox 26">
              <a:extLst>
                <a:ext uri="{FF2B5EF4-FFF2-40B4-BE49-F238E27FC236}">
                  <a16:creationId xmlns:a16="http://schemas.microsoft.com/office/drawing/2014/main" id="{050D4693-201F-D345-9F56-B444FDEC4BCA}"/>
                </a:ext>
              </a:extLst>
            </p:cNvPr>
            <p:cNvSpPr txBox="1"/>
            <p:nvPr/>
          </p:nvSpPr>
          <p:spPr>
            <a:xfrm>
              <a:off x="321531" y="478714"/>
              <a:ext cx="931690" cy="523220"/>
            </a:xfrm>
            <a:prstGeom prst="rect">
              <a:avLst/>
            </a:prstGeom>
            <a:noFill/>
            <a:ln w="12700">
              <a:solidFill>
                <a:schemeClr val="accent4"/>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dirty="0"/>
                <a:t>Cryogenic </a:t>
              </a:r>
              <a:r>
                <a:rPr lang="en-US" sz="1400" dirty="0" err="1"/>
                <a:t>Dewars</a:t>
              </a:r>
              <a:endParaRPr lang="en-US" sz="1400" dirty="0"/>
            </a:p>
          </p:txBody>
        </p:sp>
        <p:sp>
          <p:nvSpPr>
            <p:cNvPr id="28" name="TextBox 27">
              <a:extLst>
                <a:ext uri="{FF2B5EF4-FFF2-40B4-BE49-F238E27FC236}">
                  <a16:creationId xmlns:a16="http://schemas.microsoft.com/office/drawing/2014/main" id="{54EB926F-818E-8E4D-AA01-EE6019FE9A3F}"/>
                </a:ext>
              </a:extLst>
            </p:cNvPr>
            <p:cNvSpPr txBox="1"/>
            <p:nvPr/>
          </p:nvSpPr>
          <p:spPr>
            <a:xfrm>
              <a:off x="2295760" y="5516106"/>
              <a:ext cx="1511300" cy="523220"/>
            </a:xfrm>
            <a:prstGeom prst="rect">
              <a:avLst/>
            </a:prstGeom>
            <a:noFill/>
            <a:ln w="12700">
              <a:solidFill>
                <a:schemeClr val="accent4"/>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dirty="0"/>
                <a:t>Cold Vessels (TPCs and PMTs inside)</a:t>
              </a:r>
            </a:p>
          </p:txBody>
        </p:sp>
        <p:sp>
          <p:nvSpPr>
            <p:cNvPr id="29" name="TextBox 28">
              <a:extLst>
                <a:ext uri="{FF2B5EF4-FFF2-40B4-BE49-F238E27FC236}">
                  <a16:creationId xmlns:a16="http://schemas.microsoft.com/office/drawing/2014/main" id="{E2DECB3C-7BEB-FF40-8C50-AE21B6ED64CE}"/>
                </a:ext>
              </a:extLst>
            </p:cNvPr>
            <p:cNvSpPr txBox="1"/>
            <p:nvPr/>
          </p:nvSpPr>
          <p:spPr>
            <a:xfrm>
              <a:off x="1412195" y="4166709"/>
              <a:ext cx="1235970" cy="523220"/>
            </a:xfrm>
            <a:prstGeom prst="rect">
              <a:avLst/>
            </a:prstGeom>
            <a:noFill/>
            <a:ln w="12700">
              <a:solidFill>
                <a:schemeClr val="accent4"/>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dirty="0"/>
                <a:t>Proximity Cryogenics</a:t>
              </a:r>
            </a:p>
          </p:txBody>
        </p:sp>
        <p:cxnSp>
          <p:nvCxnSpPr>
            <p:cNvPr id="32" name="Straight Arrow Connector 31">
              <a:extLst>
                <a:ext uri="{FF2B5EF4-FFF2-40B4-BE49-F238E27FC236}">
                  <a16:creationId xmlns:a16="http://schemas.microsoft.com/office/drawing/2014/main" id="{A4C7569B-E82E-B042-B99F-EAA36457D853}"/>
                </a:ext>
              </a:extLst>
            </p:cNvPr>
            <p:cNvCxnSpPr>
              <a:cxnSpLocks/>
              <a:stCxn id="29" idx="3"/>
            </p:cNvCxnSpPr>
            <p:nvPr/>
          </p:nvCxnSpPr>
          <p:spPr>
            <a:xfrm flipV="1">
              <a:off x="2648165" y="4073626"/>
              <a:ext cx="1758735" cy="354693"/>
            </a:xfrm>
            <a:prstGeom prst="straightConnector1">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BA8ADA54-FB88-D846-8345-5B2C4FD9FBA9}"/>
                </a:ext>
              </a:extLst>
            </p:cNvPr>
            <p:cNvCxnSpPr/>
            <p:nvPr/>
          </p:nvCxnSpPr>
          <p:spPr>
            <a:xfrm>
              <a:off x="2648165" y="4441127"/>
              <a:ext cx="1111035" cy="341885"/>
            </a:xfrm>
            <a:prstGeom prst="straightConnector1">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D3530BC9-5EDD-904A-9A2F-9A012B72B651}"/>
                </a:ext>
              </a:extLst>
            </p:cNvPr>
            <p:cNvCxnSpPr>
              <a:cxnSpLocks/>
              <a:stCxn id="28" idx="3"/>
            </p:cNvCxnSpPr>
            <p:nvPr/>
          </p:nvCxnSpPr>
          <p:spPr>
            <a:xfrm flipV="1">
              <a:off x="3807060" y="5279967"/>
              <a:ext cx="1103480" cy="497749"/>
            </a:xfrm>
            <a:prstGeom prst="straightConnector1">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74C1B999-65DC-6247-9835-4776C5294A59}"/>
                </a:ext>
              </a:extLst>
            </p:cNvPr>
            <p:cNvSpPr txBox="1"/>
            <p:nvPr/>
          </p:nvSpPr>
          <p:spPr>
            <a:xfrm>
              <a:off x="7765406" y="6091301"/>
              <a:ext cx="1235970" cy="307777"/>
            </a:xfrm>
            <a:prstGeom prst="rect">
              <a:avLst/>
            </a:prstGeom>
            <a:noFill/>
            <a:ln w="12700">
              <a:solidFill>
                <a:schemeClr val="accent4"/>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a:t>Side CRT</a:t>
              </a:r>
              <a:endParaRPr lang="en-US" sz="1400" dirty="0"/>
            </a:p>
          </p:txBody>
        </p:sp>
        <p:cxnSp>
          <p:nvCxnSpPr>
            <p:cNvPr id="36" name="Straight Arrow Connector 35">
              <a:extLst>
                <a:ext uri="{FF2B5EF4-FFF2-40B4-BE49-F238E27FC236}">
                  <a16:creationId xmlns:a16="http://schemas.microsoft.com/office/drawing/2014/main" id="{D83EFA6A-08BD-1C45-B73D-E84FFF8063AB}"/>
                </a:ext>
              </a:extLst>
            </p:cNvPr>
            <p:cNvCxnSpPr>
              <a:cxnSpLocks/>
              <a:stCxn id="35" idx="0"/>
            </p:cNvCxnSpPr>
            <p:nvPr/>
          </p:nvCxnSpPr>
          <p:spPr>
            <a:xfrm flipH="1" flipV="1">
              <a:off x="7765406" y="5550529"/>
              <a:ext cx="617985" cy="540772"/>
            </a:xfrm>
            <a:prstGeom prst="straightConnector1">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3F7A757E-82E4-4840-9103-D3C23002D669}"/>
                </a:ext>
              </a:extLst>
            </p:cNvPr>
            <p:cNvSpPr txBox="1"/>
            <p:nvPr/>
          </p:nvSpPr>
          <p:spPr>
            <a:xfrm>
              <a:off x="7311474" y="1383493"/>
              <a:ext cx="1235970" cy="738664"/>
            </a:xfrm>
            <a:prstGeom prst="rect">
              <a:avLst/>
            </a:prstGeom>
            <a:noFill/>
            <a:ln w="12700">
              <a:solidFill>
                <a:schemeClr val="accent4"/>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dirty="0"/>
                <a:t>Top CRT and Overburden</a:t>
              </a:r>
            </a:p>
            <a:p>
              <a:pPr algn="ctr"/>
              <a:r>
                <a:rPr lang="en-US" sz="1400" dirty="0"/>
                <a:t>(not shown)</a:t>
              </a:r>
            </a:p>
          </p:txBody>
        </p:sp>
        <p:cxnSp>
          <p:nvCxnSpPr>
            <p:cNvPr id="38" name="Straight Arrow Connector 37">
              <a:extLst>
                <a:ext uri="{FF2B5EF4-FFF2-40B4-BE49-F238E27FC236}">
                  <a16:creationId xmlns:a16="http://schemas.microsoft.com/office/drawing/2014/main" id="{8E988FB8-6BE6-9443-A943-400F71AC2631}"/>
                </a:ext>
              </a:extLst>
            </p:cNvPr>
            <p:cNvCxnSpPr>
              <a:cxnSpLocks/>
              <a:stCxn id="37" idx="2"/>
            </p:cNvCxnSpPr>
            <p:nvPr/>
          </p:nvCxnSpPr>
          <p:spPr>
            <a:xfrm flipH="1">
              <a:off x="6323418" y="2122157"/>
              <a:ext cx="1606041" cy="1444125"/>
            </a:xfrm>
            <a:prstGeom prst="straightConnector1">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695509FE-8D53-DC47-B79C-9886419EA7A1}"/>
                </a:ext>
              </a:extLst>
            </p:cNvPr>
            <p:cNvSpPr txBox="1"/>
            <p:nvPr/>
          </p:nvSpPr>
          <p:spPr>
            <a:xfrm>
              <a:off x="308575" y="5594289"/>
              <a:ext cx="1746503" cy="954107"/>
            </a:xfrm>
            <a:prstGeom prst="rect">
              <a:avLst/>
            </a:prstGeom>
            <a:noFill/>
            <a:ln w="12700">
              <a:solidFill>
                <a:schemeClr val="accent4"/>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t>Not shown in alcoves (mezzanine and pit):</a:t>
              </a:r>
            </a:p>
            <a:p>
              <a:pPr marL="285750" indent="-285750">
                <a:buFont typeface="Arial" charset="0"/>
                <a:buChar char="•"/>
              </a:pPr>
              <a:r>
                <a:rPr lang="en-US" sz="1400" dirty="0"/>
                <a:t>DAQ racks</a:t>
              </a:r>
            </a:p>
            <a:p>
              <a:pPr marL="285750" indent="-285750">
                <a:buFont typeface="Arial" charset="0"/>
                <a:buChar char="•"/>
              </a:pPr>
              <a:r>
                <a:rPr lang="en-US" sz="1400" dirty="0"/>
                <a:t>Controls racks </a:t>
              </a:r>
            </a:p>
          </p:txBody>
        </p:sp>
        <p:sp>
          <p:nvSpPr>
            <p:cNvPr id="40" name="TextBox 39">
              <a:extLst>
                <a:ext uri="{FF2B5EF4-FFF2-40B4-BE49-F238E27FC236}">
                  <a16:creationId xmlns:a16="http://schemas.microsoft.com/office/drawing/2014/main" id="{6D6C2AE4-2090-5045-B640-251E8DB39ED8}"/>
                </a:ext>
              </a:extLst>
            </p:cNvPr>
            <p:cNvSpPr txBox="1"/>
            <p:nvPr/>
          </p:nvSpPr>
          <p:spPr>
            <a:xfrm>
              <a:off x="3946870" y="6037365"/>
              <a:ext cx="1235970" cy="307777"/>
            </a:xfrm>
            <a:prstGeom prst="rect">
              <a:avLst/>
            </a:prstGeom>
            <a:noFill/>
            <a:ln w="12700">
              <a:solidFill>
                <a:schemeClr val="accent4"/>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a:t>Bottom CRT</a:t>
              </a:r>
              <a:endParaRPr lang="en-US" sz="1400" dirty="0"/>
            </a:p>
          </p:txBody>
        </p:sp>
        <p:cxnSp>
          <p:nvCxnSpPr>
            <p:cNvPr id="41" name="Straight Arrow Connector 40">
              <a:extLst>
                <a:ext uri="{FF2B5EF4-FFF2-40B4-BE49-F238E27FC236}">
                  <a16:creationId xmlns:a16="http://schemas.microsoft.com/office/drawing/2014/main" id="{6118E518-DB86-3040-B491-639E2B6001D9}"/>
                </a:ext>
              </a:extLst>
            </p:cNvPr>
            <p:cNvCxnSpPr>
              <a:cxnSpLocks/>
              <a:stCxn id="40" idx="0"/>
            </p:cNvCxnSpPr>
            <p:nvPr/>
          </p:nvCxnSpPr>
          <p:spPr>
            <a:xfrm flipV="1">
              <a:off x="4564855" y="5744931"/>
              <a:ext cx="691371" cy="292434"/>
            </a:xfrm>
            <a:prstGeom prst="straightConnector1">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4224E8CE-641C-F442-BE1E-FDE23FCCA970}"/>
                </a:ext>
              </a:extLst>
            </p:cNvPr>
            <p:cNvSpPr txBox="1"/>
            <p:nvPr/>
          </p:nvSpPr>
          <p:spPr>
            <a:xfrm>
              <a:off x="5878406" y="1280258"/>
              <a:ext cx="1329276" cy="307777"/>
            </a:xfrm>
            <a:prstGeom prst="rect">
              <a:avLst/>
            </a:prstGeom>
            <a:noFill/>
            <a:ln w="12700">
              <a:solidFill>
                <a:schemeClr val="accent4"/>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dirty="0"/>
                <a:t>TPC Electronics</a:t>
              </a:r>
            </a:p>
          </p:txBody>
        </p:sp>
        <p:cxnSp>
          <p:nvCxnSpPr>
            <p:cNvPr id="43" name="Straight Arrow Connector 42">
              <a:extLst>
                <a:ext uri="{FF2B5EF4-FFF2-40B4-BE49-F238E27FC236}">
                  <a16:creationId xmlns:a16="http://schemas.microsoft.com/office/drawing/2014/main" id="{66B3D79C-EE4A-3947-B6E0-060E75743BA2}"/>
                </a:ext>
              </a:extLst>
            </p:cNvPr>
            <p:cNvCxnSpPr/>
            <p:nvPr/>
          </p:nvCxnSpPr>
          <p:spPr>
            <a:xfrm flipH="1">
              <a:off x="4910540" y="1598937"/>
              <a:ext cx="1632504" cy="2679469"/>
            </a:xfrm>
            <a:prstGeom prst="straightConnector1">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B2249A01-4934-064B-95EF-90613DD3305D}"/>
                </a:ext>
              </a:extLst>
            </p:cNvPr>
            <p:cNvSpPr txBox="1"/>
            <p:nvPr/>
          </p:nvSpPr>
          <p:spPr>
            <a:xfrm>
              <a:off x="618470" y="3494551"/>
              <a:ext cx="1235970" cy="523220"/>
            </a:xfrm>
            <a:prstGeom prst="rect">
              <a:avLst/>
            </a:prstGeom>
            <a:noFill/>
            <a:ln w="12700">
              <a:solidFill>
                <a:schemeClr val="accent4"/>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dirty="0"/>
                <a:t>Two 33 ton cranes</a:t>
              </a:r>
            </a:p>
          </p:txBody>
        </p:sp>
        <p:cxnSp>
          <p:nvCxnSpPr>
            <p:cNvPr id="45" name="Straight Arrow Connector 44">
              <a:extLst>
                <a:ext uri="{FF2B5EF4-FFF2-40B4-BE49-F238E27FC236}">
                  <a16:creationId xmlns:a16="http://schemas.microsoft.com/office/drawing/2014/main" id="{F600C4FA-B97E-B447-B90B-656B3FC49FE0}"/>
                </a:ext>
              </a:extLst>
            </p:cNvPr>
            <p:cNvCxnSpPr>
              <a:cxnSpLocks/>
            </p:cNvCxnSpPr>
            <p:nvPr/>
          </p:nvCxnSpPr>
          <p:spPr>
            <a:xfrm flipV="1">
              <a:off x="1862798" y="2678070"/>
              <a:ext cx="1354097" cy="1069972"/>
            </a:xfrm>
            <a:prstGeom prst="straightConnector1">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grpSp>
      <p:sp>
        <p:nvSpPr>
          <p:cNvPr id="4" name="Date Placeholder 3"/>
          <p:cNvSpPr>
            <a:spLocks noGrp="1"/>
          </p:cNvSpPr>
          <p:nvPr>
            <p:ph type="dt" sz="half" idx="2"/>
          </p:nvPr>
        </p:nvSpPr>
        <p:spPr/>
        <p:txBody>
          <a:bodyPr/>
          <a:lstStyle/>
          <a:p>
            <a:pPr>
              <a:defRPr/>
            </a:pPr>
            <a:r>
              <a:rPr lang="en-US"/>
              <a:t>3/8/19</a:t>
            </a:r>
            <a:endParaRPr lang="en-US" dirty="0"/>
          </a:p>
        </p:txBody>
      </p:sp>
      <p:sp>
        <p:nvSpPr>
          <p:cNvPr id="5" name="Footer Placeholder 4"/>
          <p:cNvSpPr>
            <a:spLocks noGrp="1"/>
          </p:cNvSpPr>
          <p:nvPr>
            <p:ph type="ftr" sz="quarter" idx="3"/>
          </p:nvPr>
        </p:nvSpPr>
        <p:spPr/>
        <p:txBody>
          <a:bodyPr/>
          <a:lstStyle/>
          <a:p>
            <a:pPr>
              <a:defRPr/>
            </a:pPr>
            <a:r>
              <a:rPr lang="en-US"/>
              <a:t>SBN Oversight Board</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sp>
        <p:nvSpPr>
          <p:cNvPr id="3" name="Title 2"/>
          <p:cNvSpPr>
            <a:spLocks noGrp="1"/>
          </p:cNvSpPr>
          <p:nvPr>
            <p:ph type="title"/>
          </p:nvPr>
        </p:nvSpPr>
        <p:spPr/>
        <p:txBody>
          <a:bodyPr/>
          <a:lstStyle/>
          <a:p>
            <a:pPr algn="ctr"/>
            <a:r>
              <a:rPr lang="en-US" dirty="0"/>
              <a:t>Far Detector - ICARUS</a:t>
            </a:r>
          </a:p>
        </p:txBody>
      </p:sp>
    </p:spTree>
    <p:extLst>
      <p:ext uri="{BB962C8B-B14F-4D97-AF65-F5344CB8AC3E}">
        <p14:creationId xmlns:p14="http://schemas.microsoft.com/office/powerpoint/2010/main" val="33743357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B948753-B145-479D-A498-2E0C7C259205}"/>
              </a:ext>
            </a:extLst>
          </p:cNvPr>
          <p:cNvSpPr>
            <a:spLocks noGrp="1"/>
          </p:cNvSpPr>
          <p:nvPr>
            <p:ph type="dt" sz="half" idx="2"/>
          </p:nvPr>
        </p:nvSpPr>
        <p:spPr/>
        <p:txBody>
          <a:bodyPr/>
          <a:lstStyle/>
          <a:p>
            <a:pPr>
              <a:defRPr/>
            </a:pPr>
            <a:r>
              <a:rPr lang="en-US"/>
              <a:t>3/8/19</a:t>
            </a:r>
            <a:endParaRPr lang="en-US" dirty="0"/>
          </a:p>
        </p:txBody>
      </p:sp>
      <p:sp>
        <p:nvSpPr>
          <p:cNvPr id="4" name="Footer Placeholder 3">
            <a:extLst>
              <a:ext uri="{FF2B5EF4-FFF2-40B4-BE49-F238E27FC236}">
                <a16:creationId xmlns:a16="http://schemas.microsoft.com/office/drawing/2014/main" id="{744278F7-A758-4167-8F44-B60F358D1DA3}"/>
              </a:ext>
            </a:extLst>
          </p:cNvPr>
          <p:cNvSpPr>
            <a:spLocks noGrp="1"/>
          </p:cNvSpPr>
          <p:nvPr>
            <p:ph type="ftr" sz="quarter" idx="3"/>
          </p:nvPr>
        </p:nvSpPr>
        <p:spPr/>
        <p:txBody>
          <a:bodyPr/>
          <a:lstStyle/>
          <a:p>
            <a:pPr>
              <a:defRPr/>
            </a:pPr>
            <a:r>
              <a:rPr lang="en-US"/>
              <a:t>SBN Oversight Board</a:t>
            </a:r>
            <a:endParaRPr lang="en-US" b="1" dirty="0"/>
          </a:p>
        </p:txBody>
      </p:sp>
      <p:sp>
        <p:nvSpPr>
          <p:cNvPr id="5" name="Slide Number Placeholder 4">
            <a:extLst>
              <a:ext uri="{FF2B5EF4-FFF2-40B4-BE49-F238E27FC236}">
                <a16:creationId xmlns:a16="http://schemas.microsoft.com/office/drawing/2014/main" id="{8CBCE5BF-BBF1-411C-B4DF-5A0CB87E4598}"/>
              </a:ext>
            </a:extLst>
          </p:cNvPr>
          <p:cNvSpPr>
            <a:spLocks noGrp="1"/>
          </p:cNvSpPr>
          <p:nvPr>
            <p:ph type="sldNum" sz="quarter" idx="4"/>
          </p:nvPr>
        </p:nvSpPr>
        <p:spPr/>
        <p:txBody>
          <a:bodyPr/>
          <a:lstStyle/>
          <a:p>
            <a:pPr>
              <a:defRPr/>
            </a:pPr>
            <a:fld id="{148C009B-CB69-E04A-B9B3-34B26D69E9CF}" type="slidenum">
              <a:rPr lang="en-US" smtClean="0"/>
              <a:pPr>
                <a:defRPr/>
              </a:pPr>
              <a:t>30</a:t>
            </a:fld>
            <a:endParaRPr lang="en-US" dirty="0"/>
          </a:p>
        </p:txBody>
      </p:sp>
      <p:sp>
        <p:nvSpPr>
          <p:cNvPr id="8" name="Title 7">
            <a:extLst>
              <a:ext uri="{FF2B5EF4-FFF2-40B4-BE49-F238E27FC236}">
                <a16:creationId xmlns:a16="http://schemas.microsoft.com/office/drawing/2014/main" id="{33E86061-ED9C-8F48-8CBA-62B3E36AA6A8}"/>
              </a:ext>
            </a:extLst>
          </p:cNvPr>
          <p:cNvSpPr>
            <a:spLocks noGrp="1"/>
          </p:cNvSpPr>
          <p:nvPr>
            <p:ph type="title"/>
          </p:nvPr>
        </p:nvSpPr>
        <p:spPr/>
        <p:txBody>
          <a:bodyPr/>
          <a:lstStyle/>
          <a:p>
            <a:r>
              <a:rPr lang="en-US" sz="2000" dirty="0"/>
              <a:t>SBND Milestones to S-4a ready for physics data – CRT operational</a:t>
            </a:r>
          </a:p>
        </p:txBody>
      </p:sp>
      <p:graphicFrame>
        <p:nvGraphicFramePr>
          <p:cNvPr id="6" name="Content Placeholder 6">
            <a:extLst>
              <a:ext uri="{FF2B5EF4-FFF2-40B4-BE49-F238E27FC236}">
                <a16:creationId xmlns:a16="http://schemas.microsoft.com/office/drawing/2014/main" id="{F27850B0-669B-FD47-A8B0-EFE25AD4E19E}"/>
              </a:ext>
            </a:extLst>
          </p:cNvPr>
          <p:cNvGraphicFramePr>
            <a:graphicFrameLocks/>
          </p:cNvGraphicFramePr>
          <p:nvPr>
            <p:extLst/>
          </p:nvPr>
        </p:nvGraphicFramePr>
        <p:xfrm>
          <a:off x="327934" y="1038471"/>
          <a:ext cx="8488131" cy="2993707"/>
        </p:xfrm>
        <a:graphic>
          <a:graphicData uri="http://schemas.openxmlformats.org/drawingml/2006/table">
            <a:tbl>
              <a:tblPr firstRow="1" bandRow="1">
                <a:tableStyleId>{5C22544A-7EE6-4342-B048-85BDC9FD1C3A}</a:tableStyleId>
              </a:tblPr>
              <a:tblGrid>
                <a:gridCol w="3575053">
                  <a:extLst>
                    <a:ext uri="{9D8B030D-6E8A-4147-A177-3AD203B41FA5}">
                      <a16:colId xmlns:a16="http://schemas.microsoft.com/office/drawing/2014/main" val="1801467799"/>
                    </a:ext>
                  </a:extLst>
                </a:gridCol>
                <a:gridCol w="976122">
                  <a:extLst>
                    <a:ext uri="{9D8B030D-6E8A-4147-A177-3AD203B41FA5}">
                      <a16:colId xmlns:a16="http://schemas.microsoft.com/office/drawing/2014/main" val="1170065602"/>
                    </a:ext>
                  </a:extLst>
                </a:gridCol>
                <a:gridCol w="1107859">
                  <a:extLst>
                    <a:ext uri="{9D8B030D-6E8A-4147-A177-3AD203B41FA5}">
                      <a16:colId xmlns:a16="http://schemas.microsoft.com/office/drawing/2014/main" val="2016182898"/>
                    </a:ext>
                  </a:extLst>
                </a:gridCol>
                <a:gridCol w="1105786">
                  <a:extLst>
                    <a:ext uri="{9D8B030D-6E8A-4147-A177-3AD203B41FA5}">
                      <a16:colId xmlns:a16="http://schemas.microsoft.com/office/drawing/2014/main" val="3208227888"/>
                    </a:ext>
                  </a:extLst>
                </a:gridCol>
                <a:gridCol w="725320">
                  <a:extLst>
                    <a:ext uri="{9D8B030D-6E8A-4147-A177-3AD203B41FA5}">
                      <a16:colId xmlns:a16="http://schemas.microsoft.com/office/drawing/2014/main" val="633344922"/>
                    </a:ext>
                  </a:extLst>
                </a:gridCol>
                <a:gridCol w="997991">
                  <a:extLst>
                    <a:ext uri="{9D8B030D-6E8A-4147-A177-3AD203B41FA5}">
                      <a16:colId xmlns:a16="http://schemas.microsoft.com/office/drawing/2014/main" val="3861643087"/>
                    </a:ext>
                  </a:extLst>
                </a:gridCol>
              </a:tblGrid>
              <a:tr h="524827">
                <a:tc>
                  <a:txBody>
                    <a:bodyPr/>
                    <a:lstStyle/>
                    <a:p>
                      <a:pPr algn="ctr"/>
                      <a:r>
                        <a:rPr lang="en-US" sz="1400" dirty="0"/>
                        <a:t>Intermediate Milestone</a:t>
                      </a:r>
                    </a:p>
                  </a:txBody>
                  <a:tcPr anchor="ctr"/>
                </a:tc>
                <a:tc>
                  <a:txBody>
                    <a:bodyPr/>
                    <a:lstStyle/>
                    <a:p>
                      <a:pPr algn="ctr"/>
                      <a:r>
                        <a:rPr lang="en-US" sz="1400" dirty="0"/>
                        <a:t>Owner</a:t>
                      </a:r>
                    </a:p>
                  </a:txBody>
                  <a:tcPr anchor="ctr"/>
                </a:tc>
                <a:tc>
                  <a:txBody>
                    <a:bodyPr/>
                    <a:lstStyle/>
                    <a:p>
                      <a:pPr algn="ctr"/>
                      <a:r>
                        <a:rPr lang="en-US" sz="1400" dirty="0"/>
                        <a:t>Baseline Date</a:t>
                      </a:r>
                    </a:p>
                  </a:txBody>
                  <a:tcPr anchor="ctr"/>
                </a:tc>
                <a:tc>
                  <a:txBody>
                    <a:bodyPr/>
                    <a:lstStyle/>
                    <a:p>
                      <a:pPr algn="ctr"/>
                      <a:r>
                        <a:rPr lang="en-US" sz="1400" dirty="0"/>
                        <a:t>Forecast Date</a:t>
                      </a:r>
                    </a:p>
                  </a:txBody>
                  <a:tcPr anchor="ctr"/>
                </a:tc>
                <a:tc>
                  <a:txBody>
                    <a:bodyPr/>
                    <a:lstStyle/>
                    <a:p>
                      <a:pPr algn="ctr"/>
                      <a:endParaRPr lang="en-US" sz="1400" dirty="0"/>
                    </a:p>
                  </a:txBody>
                  <a:tcPr anchor="ctr"/>
                </a:tc>
                <a:tc>
                  <a:txBody>
                    <a:bodyPr/>
                    <a:lstStyle/>
                    <a:p>
                      <a:pPr algn="ctr"/>
                      <a:r>
                        <a:rPr lang="en-US" sz="1400" dirty="0"/>
                        <a:t>Actual Date</a:t>
                      </a:r>
                    </a:p>
                  </a:txBody>
                  <a:tcPr anchor="ctr"/>
                </a:tc>
                <a:extLst>
                  <a:ext uri="{0D108BD9-81ED-4DB2-BD59-A6C34878D82A}">
                    <a16:rowId xmlns:a16="http://schemas.microsoft.com/office/drawing/2014/main" val="3904691203"/>
                  </a:ext>
                </a:extLst>
              </a:tr>
              <a:tr h="259792">
                <a:tc>
                  <a:txBody>
                    <a:bodyPr/>
                    <a:lstStyle/>
                    <a:p>
                      <a:pPr algn="l"/>
                      <a:r>
                        <a:rPr lang="en-US" sz="1200" dirty="0"/>
                        <a:t>Top CRT panels delivered to Fermilab</a:t>
                      </a:r>
                    </a:p>
                  </a:txBody>
                  <a:tcPr anchor="ctr"/>
                </a:tc>
                <a:tc>
                  <a:txBody>
                    <a:bodyPr/>
                    <a:lstStyle/>
                    <a:p>
                      <a:r>
                        <a:rPr lang="en-US" sz="1200" dirty="0"/>
                        <a:t>I. </a:t>
                      </a:r>
                      <a:r>
                        <a:rPr lang="en-US" sz="1200" dirty="0" err="1"/>
                        <a:t>Kreslo</a:t>
                      </a:r>
                      <a:endParaRPr lang="en-US" sz="1200" dirty="0"/>
                    </a:p>
                  </a:txBody>
                  <a:tcPr anchor="ctr"/>
                </a:tc>
                <a:tc>
                  <a:txBody>
                    <a:bodyPr/>
                    <a:lstStyle/>
                    <a:p>
                      <a:pPr algn="ctr"/>
                      <a:r>
                        <a:rPr lang="en-US" sz="1200" dirty="0"/>
                        <a:t>1-Jul-2019</a:t>
                      </a:r>
                    </a:p>
                  </a:txBody>
                  <a:tcPr anchor="ctr"/>
                </a:tc>
                <a:tc>
                  <a:txBody>
                    <a:bodyPr/>
                    <a:lstStyle/>
                    <a:p>
                      <a:pPr algn="ctr"/>
                      <a:r>
                        <a:rPr lang="en-US" sz="1200" dirty="0">
                          <a:solidFill>
                            <a:srgbClr val="003087"/>
                          </a:solidFill>
                        </a:rPr>
                        <a:t>3-Oct-2019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accent6">
                              <a:lumMod val="75000"/>
                            </a:schemeClr>
                          </a:solidFill>
                        </a:rPr>
                        <a:t>a</a:t>
                      </a:r>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66659758"/>
                  </a:ext>
                </a:extLst>
              </a:tr>
              <a:tr h="259792">
                <a:tc>
                  <a:txBody>
                    <a:bodyPr/>
                    <a:lstStyle/>
                    <a:p>
                      <a:r>
                        <a:rPr lang="en-US" sz="1200" dirty="0"/>
                        <a:t>Slow controls operational for all detector systems</a:t>
                      </a:r>
                    </a:p>
                  </a:txBody>
                  <a:tcPr anchor="ctr"/>
                </a:tc>
                <a:tc>
                  <a:txBody>
                    <a:bodyPr/>
                    <a:lstStyle/>
                    <a:p>
                      <a:r>
                        <a:rPr lang="en-US" sz="1200" dirty="0"/>
                        <a:t>S. </a:t>
                      </a:r>
                      <a:r>
                        <a:rPr lang="en-US" sz="1200"/>
                        <a:t>Gollapinni</a:t>
                      </a:r>
                      <a:endParaRPr lang="en-US" sz="1200" dirty="0"/>
                    </a:p>
                  </a:txBody>
                  <a:tcPr anchor="ctr"/>
                </a:tc>
                <a:tc>
                  <a:txBody>
                    <a:bodyPr/>
                    <a:lstStyle/>
                    <a:p>
                      <a:pPr algn="ctr"/>
                      <a:r>
                        <a:rPr lang="en-US" sz="1200" dirty="0"/>
                        <a:t>15-Sept-2020</a:t>
                      </a:r>
                    </a:p>
                  </a:txBody>
                  <a:tcPr anchor="ctr"/>
                </a:tc>
                <a:tc>
                  <a:txBody>
                    <a:bodyPr/>
                    <a:lstStyle/>
                    <a:p>
                      <a:pPr algn="ctr"/>
                      <a:r>
                        <a:rPr lang="en-US" sz="1200" dirty="0">
                          <a:solidFill>
                            <a:srgbClr val="003087"/>
                          </a:solidFill>
                        </a:rPr>
                        <a:t>17-Aug-2020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chemeClr val="accent6">
                            <a:lumMod val="75000"/>
                          </a:schemeClr>
                        </a:solidFill>
                      </a:endParaRPr>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2740757366"/>
                  </a:ext>
                </a:extLst>
              </a:tr>
              <a:tr h="259792">
                <a:tc>
                  <a:txBody>
                    <a:bodyPr/>
                    <a:lstStyle/>
                    <a:p>
                      <a:r>
                        <a:rPr lang="en-US" sz="1200" dirty="0"/>
                        <a:t>DAQ operational with &gt;5Hz output</a:t>
                      </a:r>
                    </a:p>
                  </a:txBody>
                  <a:tcPr anchor="ctr"/>
                </a:tc>
                <a:tc>
                  <a:txBody>
                    <a:bodyPr/>
                    <a:lstStyle/>
                    <a:p>
                      <a:r>
                        <a:rPr lang="en-US" sz="1200" dirty="0"/>
                        <a:t>W. </a:t>
                      </a:r>
                      <a:r>
                        <a:rPr lang="en-US" sz="1200" dirty="0" err="1"/>
                        <a:t>Badgett</a:t>
                      </a:r>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1-Nov-2020</a:t>
                      </a:r>
                    </a:p>
                  </a:txBody>
                  <a:tcPr anchor="ctr"/>
                </a:tc>
                <a:tc>
                  <a:txBody>
                    <a:bodyPr/>
                    <a:lstStyle/>
                    <a:p>
                      <a:pPr algn="ctr"/>
                      <a:r>
                        <a:rPr lang="en-US" sz="1200" dirty="0">
                          <a:solidFill>
                            <a:srgbClr val="003087"/>
                          </a:solidFill>
                        </a:rPr>
                        <a:t>12-Oct-2020</a:t>
                      </a:r>
                    </a:p>
                  </a:txBody>
                  <a:tcPr anchor="ctr"/>
                </a:tc>
                <a:tc>
                  <a:txBody>
                    <a:bodyPr/>
                    <a:lstStyle/>
                    <a:p>
                      <a:pPr algn="ctr"/>
                      <a:endParaRPr lang="en-US" sz="1200" dirty="0"/>
                    </a:p>
                  </a:txBody>
                  <a:tcPr anchor="ctr"/>
                </a:tc>
                <a:tc>
                  <a:txBody>
                    <a:bodyPr/>
                    <a:lstStyle/>
                    <a:p>
                      <a:pPr algn="ctr"/>
                      <a:endParaRPr lang="en-US" sz="1200" dirty="0"/>
                    </a:p>
                  </a:txBody>
                  <a:tcPr anchor="ctr"/>
                </a:tc>
                <a:extLst>
                  <a:ext uri="{0D108BD9-81ED-4DB2-BD59-A6C34878D82A}">
                    <a16:rowId xmlns:a16="http://schemas.microsoft.com/office/drawing/2014/main" val="3093854510"/>
                  </a:ext>
                </a:extLst>
              </a:tr>
              <a:tr h="259792">
                <a:tc>
                  <a:txBody>
                    <a:bodyPr/>
                    <a:lstStyle/>
                    <a:p>
                      <a:pPr algn="l"/>
                      <a:r>
                        <a:rPr lang="en-US" sz="1200" dirty="0"/>
                        <a:t>Detector system timing synchronized with beam</a:t>
                      </a:r>
                    </a:p>
                  </a:txBody>
                  <a:tcPr anchor="ctr"/>
                </a:tc>
                <a:tc>
                  <a:txBody>
                    <a:bodyPr/>
                    <a:lstStyle/>
                    <a:p>
                      <a:r>
                        <a:rPr lang="en-US" sz="1200" dirty="0"/>
                        <a:t>W. </a:t>
                      </a:r>
                      <a:r>
                        <a:rPr lang="en-US" sz="1200" dirty="0" err="1"/>
                        <a:t>Badgett</a:t>
                      </a:r>
                      <a:endParaRPr lang="en-US" sz="1200" dirty="0"/>
                    </a:p>
                  </a:txBody>
                  <a:tcPr anchor="ctr"/>
                </a:tc>
                <a:tc>
                  <a:txBody>
                    <a:bodyPr/>
                    <a:lstStyle/>
                    <a:p>
                      <a:pPr algn="ctr"/>
                      <a:r>
                        <a:rPr lang="en-US" sz="1200" dirty="0"/>
                        <a:t>15-Nov-2020</a:t>
                      </a:r>
                    </a:p>
                  </a:txBody>
                  <a:tcPr anchor="ctr"/>
                </a:tc>
                <a:tc>
                  <a:txBody>
                    <a:bodyPr/>
                    <a:lstStyle/>
                    <a:p>
                      <a:pPr algn="ctr"/>
                      <a:r>
                        <a:rPr lang="en-US" sz="1200" dirty="0">
                          <a:solidFill>
                            <a:srgbClr val="003087"/>
                          </a:solidFill>
                        </a:rPr>
                        <a:t>21-Sept-2020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chemeClr val="accent6">
                            <a:lumMod val="75000"/>
                          </a:schemeClr>
                        </a:solidFill>
                      </a:endParaRPr>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3086683432"/>
                  </a:ext>
                </a:extLst>
              </a:tr>
              <a:tr h="259792">
                <a:tc>
                  <a:txBody>
                    <a:bodyPr/>
                    <a:lstStyle/>
                    <a:p>
                      <a:pPr algn="l"/>
                      <a:r>
                        <a:rPr lang="en-US" sz="1200" dirty="0"/>
                        <a:t>Trigger system operational</a:t>
                      </a:r>
                    </a:p>
                  </a:txBody>
                  <a:tcPr anchor="ctr"/>
                </a:tc>
                <a:tc>
                  <a:txBody>
                    <a:bodyPr/>
                    <a:lstStyle/>
                    <a:p>
                      <a:r>
                        <a:rPr lang="en-US" sz="1200" dirty="0"/>
                        <a:t>W. </a:t>
                      </a:r>
                      <a:r>
                        <a:rPr lang="en-US" sz="1200" dirty="0" err="1"/>
                        <a:t>Badgett</a:t>
                      </a:r>
                      <a:endParaRPr lang="en-US" sz="1200" dirty="0"/>
                    </a:p>
                  </a:txBody>
                  <a:tcPr anchor="ctr"/>
                </a:tc>
                <a:tc>
                  <a:txBody>
                    <a:bodyPr/>
                    <a:lstStyle/>
                    <a:p>
                      <a:pPr algn="ctr"/>
                      <a:r>
                        <a:rPr lang="en-US" sz="1200" dirty="0"/>
                        <a:t>15-Jan-2021</a:t>
                      </a:r>
                    </a:p>
                  </a:txBody>
                  <a:tcPr anchor="ctr"/>
                </a:tc>
                <a:tc>
                  <a:txBody>
                    <a:bodyPr/>
                    <a:lstStyle/>
                    <a:p>
                      <a:pPr algn="ctr"/>
                      <a:r>
                        <a:rPr lang="en-US" sz="1200" dirty="0">
                          <a:solidFill>
                            <a:srgbClr val="003087"/>
                          </a:solidFill>
                        </a:rPr>
                        <a:t>2-Dec-2020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chemeClr val="accent6">
                            <a:lumMod val="75000"/>
                          </a:schemeClr>
                        </a:solidFill>
                      </a:endParaRPr>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2983047345"/>
                  </a:ext>
                </a:extLst>
              </a:tr>
              <a:tr h="259792">
                <a:tc>
                  <a:txBody>
                    <a:bodyPr/>
                    <a:lstStyle/>
                    <a:p>
                      <a:pPr algn="l"/>
                      <a:r>
                        <a:rPr lang="en-US" sz="1200" dirty="0"/>
                        <a:t>Top CRT panels are installed and </a:t>
                      </a:r>
                      <a:r>
                        <a:rPr lang="en-US" sz="1200" dirty="0" err="1"/>
                        <a:t>ORC’ed</a:t>
                      </a:r>
                      <a:endParaRPr lang="en-US" sz="1200" dirty="0"/>
                    </a:p>
                  </a:txBody>
                  <a:tcPr anchor="ctr"/>
                </a:tc>
                <a:tc>
                  <a:txBody>
                    <a:bodyPr/>
                    <a:lstStyle/>
                    <a:p>
                      <a:r>
                        <a:rPr lang="en-US" sz="1200" dirty="0"/>
                        <a:t>I. </a:t>
                      </a:r>
                      <a:r>
                        <a:rPr lang="en-US" sz="1200" dirty="0" err="1"/>
                        <a:t>Kreslo</a:t>
                      </a:r>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31-Mar-2021</a:t>
                      </a:r>
                    </a:p>
                  </a:txBody>
                  <a:tcPr anchor="ctr"/>
                </a:tc>
                <a:tc>
                  <a:txBody>
                    <a:bodyPr/>
                    <a:lstStyle/>
                    <a:p>
                      <a:pPr algn="ctr"/>
                      <a:r>
                        <a:rPr lang="en-US" sz="1200" dirty="0">
                          <a:solidFill>
                            <a:srgbClr val="003087"/>
                          </a:solidFill>
                        </a:rPr>
                        <a:t>20-Jan-2021</a:t>
                      </a:r>
                    </a:p>
                  </a:txBody>
                  <a:tcPr anchor="ctr"/>
                </a:tc>
                <a:tc>
                  <a:txBody>
                    <a:bodyPr/>
                    <a:lstStyle/>
                    <a:p>
                      <a:pPr algn="ctr"/>
                      <a:endParaRPr lang="en-US" sz="1200" dirty="0">
                        <a:solidFill>
                          <a:schemeClr val="tx1"/>
                        </a:solidFill>
                      </a:endParaRPr>
                    </a:p>
                  </a:txBody>
                  <a:tcPr anchor="ctr"/>
                </a:tc>
                <a:tc>
                  <a:txBody>
                    <a:bodyPr/>
                    <a:lstStyle/>
                    <a:p>
                      <a:pPr algn="ctr"/>
                      <a:endParaRPr lang="en-US" sz="1200" dirty="0">
                        <a:solidFill>
                          <a:schemeClr val="tx1"/>
                        </a:solidFill>
                      </a:endParaRPr>
                    </a:p>
                  </a:txBody>
                  <a:tcPr anchor="ctr"/>
                </a:tc>
                <a:extLst>
                  <a:ext uri="{0D108BD9-81ED-4DB2-BD59-A6C34878D82A}">
                    <a16:rowId xmlns:a16="http://schemas.microsoft.com/office/drawing/2014/main" val="2615418010"/>
                  </a:ext>
                </a:extLst>
              </a:tr>
              <a:tr h="375612">
                <a:tc>
                  <a:txBody>
                    <a:bodyPr/>
                    <a:lstStyle/>
                    <a:p>
                      <a:r>
                        <a:rPr lang="en-US" sz="1200" b="1" kern="1200" dirty="0">
                          <a:solidFill>
                            <a:srgbClr val="003087"/>
                          </a:solidFill>
                          <a:effectLst/>
                          <a:latin typeface="+mn-lt"/>
                          <a:ea typeface="+mn-ea"/>
                          <a:cs typeface="+mn-cs"/>
                        </a:rPr>
                        <a:t>S4a: </a:t>
                      </a:r>
                      <a:r>
                        <a:rPr lang="en-US" sz="1200" b="1" dirty="0">
                          <a:solidFill>
                            <a:srgbClr val="003087"/>
                          </a:solidFill>
                        </a:rPr>
                        <a:t>SBND detectors are ready for physics data – CRT is operational</a:t>
                      </a:r>
                      <a:endParaRPr lang="en-US" sz="1200" b="1" i="1" dirty="0">
                        <a:solidFill>
                          <a:srgbClr val="003087"/>
                        </a:solidFill>
                      </a:endParaRPr>
                    </a:p>
                  </a:txBody>
                  <a:tcPr anchor="ctr"/>
                </a:tc>
                <a:tc>
                  <a:txBody>
                    <a:bodyPr/>
                    <a:lstStyle/>
                    <a:p>
                      <a:r>
                        <a:rPr lang="en-US" sz="1200" b="1" dirty="0"/>
                        <a:t>M. </a:t>
                      </a:r>
                      <a:r>
                        <a:rPr lang="en-US" sz="1200" b="1" dirty="0" err="1"/>
                        <a:t>Stancari</a:t>
                      </a:r>
                      <a:endParaRPr lang="en-US" sz="1200" b="1"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dirty="0"/>
                        <a:t>31-Mar-2021</a:t>
                      </a:r>
                    </a:p>
                  </a:txBody>
                  <a:tcPr anchor="ctr"/>
                </a:tc>
                <a:tc>
                  <a:txBody>
                    <a:bodyPr/>
                    <a:lstStyle/>
                    <a:p>
                      <a:pPr algn="ctr"/>
                      <a:r>
                        <a:rPr lang="en-US" sz="1200" b="1" dirty="0">
                          <a:solidFill>
                            <a:srgbClr val="003087"/>
                          </a:solidFill>
                        </a:rPr>
                        <a:t>25-Jan-2021</a:t>
                      </a:r>
                    </a:p>
                  </a:txBody>
                  <a:tcPr anchor="ctr"/>
                </a:tc>
                <a:tc>
                  <a:txBody>
                    <a:bodyPr/>
                    <a:lstStyle/>
                    <a:p>
                      <a:pPr algn="ctr"/>
                      <a:endParaRPr lang="en-US" sz="1200" dirty="0">
                        <a:solidFill>
                          <a:schemeClr val="tx1"/>
                        </a:solidFill>
                      </a:endParaRPr>
                    </a:p>
                  </a:txBody>
                  <a:tcPr anchor="ctr"/>
                </a:tc>
                <a:tc>
                  <a:txBody>
                    <a:bodyPr/>
                    <a:lstStyle/>
                    <a:p>
                      <a:pPr algn="ctr"/>
                      <a:endParaRPr lang="en-US" sz="1200" dirty="0">
                        <a:solidFill>
                          <a:schemeClr val="tx1"/>
                        </a:solidFill>
                      </a:endParaRPr>
                    </a:p>
                  </a:txBody>
                  <a:tcPr anchor="ctr"/>
                </a:tc>
                <a:extLst>
                  <a:ext uri="{0D108BD9-81ED-4DB2-BD59-A6C34878D82A}">
                    <a16:rowId xmlns:a16="http://schemas.microsoft.com/office/drawing/2014/main" val="2872961395"/>
                  </a:ext>
                </a:extLst>
              </a:tr>
            </a:tbl>
          </a:graphicData>
        </a:graphic>
      </p:graphicFrame>
      <p:sp>
        <p:nvSpPr>
          <p:cNvPr id="7" name="Content Placeholder 2">
            <a:extLst>
              <a:ext uri="{FF2B5EF4-FFF2-40B4-BE49-F238E27FC236}">
                <a16:creationId xmlns:a16="http://schemas.microsoft.com/office/drawing/2014/main" id="{E635C297-91BD-7E4E-AEB2-DF3A195EA802}"/>
              </a:ext>
            </a:extLst>
          </p:cNvPr>
          <p:cNvSpPr>
            <a:spLocks noGrp="1"/>
          </p:cNvSpPr>
          <p:nvPr>
            <p:ph idx="1"/>
          </p:nvPr>
        </p:nvSpPr>
        <p:spPr>
          <a:xfrm>
            <a:off x="327933" y="4173494"/>
            <a:ext cx="8488132" cy="920599"/>
          </a:xfrm>
        </p:spPr>
        <p:txBody>
          <a:bodyPr/>
          <a:lstStyle/>
          <a:p>
            <a:pPr marL="457200" indent="-457200">
              <a:buFont typeface="+mj-lt"/>
              <a:buAutoNum type="alphaLcParenR"/>
            </a:pPr>
            <a:r>
              <a:rPr lang="en-US" sz="1400" dirty="0"/>
              <a:t>Production of the top CRT modules has been delayed to reflect current SBN schedule and optimize load on the Bern workshop. There is no impact on the overall SBN schedule </a:t>
            </a:r>
            <a:br>
              <a:rPr lang="en-US" sz="1400" dirty="0"/>
            </a:br>
            <a:r>
              <a:rPr lang="en-US" sz="1400" dirty="0"/>
              <a:t>(Installation is planned to start in Dec 2020).</a:t>
            </a:r>
          </a:p>
          <a:p>
            <a:pPr marL="457200" indent="-457200">
              <a:buFont typeface="+mj-lt"/>
              <a:buAutoNum type="alphaLcParenR"/>
            </a:pPr>
            <a:endParaRPr lang="en-US" sz="1600" dirty="0"/>
          </a:p>
          <a:p>
            <a:pPr marL="457200" indent="-457200">
              <a:buFont typeface="+mj-lt"/>
              <a:buAutoNum type="alphaLcParenR"/>
            </a:pPr>
            <a:endParaRPr lang="en-US" sz="1600" dirty="0"/>
          </a:p>
        </p:txBody>
      </p:sp>
      <p:sp>
        <p:nvSpPr>
          <p:cNvPr id="10" name="TextBox 9">
            <a:extLst>
              <a:ext uri="{FF2B5EF4-FFF2-40B4-BE49-F238E27FC236}">
                <a16:creationId xmlns:a16="http://schemas.microsoft.com/office/drawing/2014/main" id="{A6AB9834-D726-AA42-9FC5-C95CEF1A159C}"/>
              </a:ext>
            </a:extLst>
          </p:cNvPr>
          <p:cNvSpPr txBox="1"/>
          <p:nvPr/>
        </p:nvSpPr>
        <p:spPr>
          <a:xfrm>
            <a:off x="7614745" y="4466139"/>
            <a:ext cx="1529255" cy="523220"/>
          </a:xfrm>
          <a:prstGeom prst="rect">
            <a:avLst/>
          </a:prstGeom>
          <a:noFill/>
        </p:spPr>
        <p:txBody>
          <a:bodyPr wrap="square" rtlCol="0">
            <a:spAutoFit/>
          </a:bodyPr>
          <a:lstStyle/>
          <a:p>
            <a:r>
              <a:rPr lang="en-US" sz="1400" dirty="0">
                <a:solidFill>
                  <a:schemeClr val="accent4"/>
                </a:solidFill>
              </a:rPr>
              <a:t>As presented at Jan 2019 PMG.</a:t>
            </a:r>
          </a:p>
        </p:txBody>
      </p:sp>
    </p:spTree>
    <p:extLst>
      <p:ext uri="{BB962C8B-B14F-4D97-AF65-F5344CB8AC3E}">
        <p14:creationId xmlns:p14="http://schemas.microsoft.com/office/powerpoint/2010/main" val="1649908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B948753-B145-479D-A498-2E0C7C259205}"/>
              </a:ext>
            </a:extLst>
          </p:cNvPr>
          <p:cNvSpPr>
            <a:spLocks noGrp="1"/>
          </p:cNvSpPr>
          <p:nvPr>
            <p:ph type="dt" sz="half" idx="2"/>
          </p:nvPr>
        </p:nvSpPr>
        <p:spPr/>
        <p:txBody>
          <a:bodyPr/>
          <a:lstStyle/>
          <a:p>
            <a:pPr>
              <a:defRPr/>
            </a:pPr>
            <a:r>
              <a:rPr lang="en-US"/>
              <a:t>3/8/19</a:t>
            </a:r>
            <a:endParaRPr lang="en-US" dirty="0"/>
          </a:p>
        </p:txBody>
      </p:sp>
      <p:sp>
        <p:nvSpPr>
          <p:cNvPr id="4" name="Footer Placeholder 3">
            <a:extLst>
              <a:ext uri="{FF2B5EF4-FFF2-40B4-BE49-F238E27FC236}">
                <a16:creationId xmlns:a16="http://schemas.microsoft.com/office/drawing/2014/main" id="{744278F7-A758-4167-8F44-B60F358D1DA3}"/>
              </a:ext>
            </a:extLst>
          </p:cNvPr>
          <p:cNvSpPr>
            <a:spLocks noGrp="1"/>
          </p:cNvSpPr>
          <p:nvPr>
            <p:ph type="ftr" sz="quarter" idx="3"/>
          </p:nvPr>
        </p:nvSpPr>
        <p:spPr/>
        <p:txBody>
          <a:bodyPr/>
          <a:lstStyle/>
          <a:p>
            <a:pPr>
              <a:defRPr/>
            </a:pPr>
            <a:r>
              <a:rPr lang="en-US"/>
              <a:t>SBN Oversight Board</a:t>
            </a:r>
            <a:endParaRPr lang="en-US" b="1" dirty="0"/>
          </a:p>
        </p:txBody>
      </p:sp>
      <p:sp>
        <p:nvSpPr>
          <p:cNvPr id="5" name="Slide Number Placeholder 4">
            <a:extLst>
              <a:ext uri="{FF2B5EF4-FFF2-40B4-BE49-F238E27FC236}">
                <a16:creationId xmlns:a16="http://schemas.microsoft.com/office/drawing/2014/main" id="{8CBCE5BF-BBF1-411C-B4DF-5A0CB87E4598}"/>
              </a:ext>
            </a:extLst>
          </p:cNvPr>
          <p:cNvSpPr>
            <a:spLocks noGrp="1"/>
          </p:cNvSpPr>
          <p:nvPr>
            <p:ph type="sldNum" sz="quarter" idx="4"/>
          </p:nvPr>
        </p:nvSpPr>
        <p:spPr/>
        <p:txBody>
          <a:bodyPr/>
          <a:lstStyle/>
          <a:p>
            <a:pPr>
              <a:defRPr/>
            </a:pPr>
            <a:fld id="{148C009B-CB69-E04A-B9B3-34B26D69E9CF}" type="slidenum">
              <a:rPr lang="en-US" smtClean="0"/>
              <a:pPr>
                <a:defRPr/>
              </a:pPr>
              <a:t>31</a:t>
            </a:fld>
            <a:endParaRPr lang="en-US" dirty="0"/>
          </a:p>
        </p:txBody>
      </p:sp>
      <p:sp>
        <p:nvSpPr>
          <p:cNvPr id="8" name="Title 7">
            <a:extLst>
              <a:ext uri="{FF2B5EF4-FFF2-40B4-BE49-F238E27FC236}">
                <a16:creationId xmlns:a16="http://schemas.microsoft.com/office/drawing/2014/main" id="{33E86061-ED9C-8F48-8CBA-62B3E36AA6A8}"/>
              </a:ext>
            </a:extLst>
          </p:cNvPr>
          <p:cNvSpPr>
            <a:spLocks noGrp="1"/>
          </p:cNvSpPr>
          <p:nvPr>
            <p:ph type="title"/>
          </p:nvPr>
        </p:nvSpPr>
        <p:spPr>
          <a:xfrm>
            <a:off x="222250" y="365126"/>
            <a:ext cx="8699012" cy="434974"/>
          </a:xfrm>
        </p:spPr>
        <p:txBody>
          <a:bodyPr/>
          <a:lstStyle/>
          <a:p>
            <a:r>
              <a:rPr lang="en-US" sz="2000" dirty="0"/>
              <a:t>SBND Milestones to S-4b ready for physics data – shielding in place</a:t>
            </a:r>
          </a:p>
        </p:txBody>
      </p:sp>
      <p:graphicFrame>
        <p:nvGraphicFramePr>
          <p:cNvPr id="6" name="Content Placeholder 6">
            <a:extLst>
              <a:ext uri="{FF2B5EF4-FFF2-40B4-BE49-F238E27FC236}">
                <a16:creationId xmlns:a16="http://schemas.microsoft.com/office/drawing/2014/main" id="{4B6ADD79-6712-6443-895B-74708DF23C07}"/>
              </a:ext>
            </a:extLst>
          </p:cNvPr>
          <p:cNvGraphicFramePr>
            <a:graphicFrameLocks/>
          </p:cNvGraphicFramePr>
          <p:nvPr>
            <p:extLst/>
          </p:nvPr>
        </p:nvGraphicFramePr>
        <p:xfrm>
          <a:off x="679360" y="1049084"/>
          <a:ext cx="7962881" cy="1814839"/>
        </p:xfrm>
        <a:graphic>
          <a:graphicData uri="http://schemas.openxmlformats.org/drawingml/2006/table">
            <a:tbl>
              <a:tblPr firstRow="1" bandRow="1">
                <a:tableStyleId>{5C22544A-7EE6-4342-B048-85BDC9FD1C3A}</a:tableStyleId>
              </a:tblPr>
              <a:tblGrid>
                <a:gridCol w="2861524">
                  <a:extLst>
                    <a:ext uri="{9D8B030D-6E8A-4147-A177-3AD203B41FA5}">
                      <a16:colId xmlns:a16="http://schemas.microsoft.com/office/drawing/2014/main" val="1801467799"/>
                    </a:ext>
                  </a:extLst>
                </a:gridCol>
                <a:gridCol w="1041990">
                  <a:extLst>
                    <a:ext uri="{9D8B030D-6E8A-4147-A177-3AD203B41FA5}">
                      <a16:colId xmlns:a16="http://schemas.microsoft.com/office/drawing/2014/main" val="1170065602"/>
                    </a:ext>
                  </a:extLst>
                </a:gridCol>
                <a:gridCol w="1190847">
                  <a:extLst>
                    <a:ext uri="{9D8B030D-6E8A-4147-A177-3AD203B41FA5}">
                      <a16:colId xmlns:a16="http://schemas.microsoft.com/office/drawing/2014/main" val="2016182898"/>
                    </a:ext>
                  </a:extLst>
                </a:gridCol>
                <a:gridCol w="1158949">
                  <a:extLst>
                    <a:ext uri="{9D8B030D-6E8A-4147-A177-3AD203B41FA5}">
                      <a16:colId xmlns:a16="http://schemas.microsoft.com/office/drawing/2014/main" val="3208227888"/>
                    </a:ext>
                  </a:extLst>
                </a:gridCol>
                <a:gridCol w="744279">
                  <a:extLst>
                    <a:ext uri="{9D8B030D-6E8A-4147-A177-3AD203B41FA5}">
                      <a16:colId xmlns:a16="http://schemas.microsoft.com/office/drawing/2014/main" val="4048220903"/>
                    </a:ext>
                  </a:extLst>
                </a:gridCol>
                <a:gridCol w="965292">
                  <a:extLst>
                    <a:ext uri="{9D8B030D-6E8A-4147-A177-3AD203B41FA5}">
                      <a16:colId xmlns:a16="http://schemas.microsoft.com/office/drawing/2014/main" val="3668698396"/>
                    </a:ext>
                  </a:extLst>
                </a:gridCol>
              </a:tblGrid>
              <a:tr h="524827">
                <a:tc>
                  <a:txBody>
                    <a:bodyPr/>
                    <a:lstStyle/>
                    <a:p>
                      <a:pPr algn="ctr"/>
                      <a:r>
                        <a:rPr lang="en-US" sz="1400" dirty="0"/>
                        <a:t>Intermediate Milestone</a:t>
                      </a:r>
                    </a:p>
                  </a:txBody>
                  <a:tcPr anchor="ctr"/>
                </a:tc>
                <a:tc>
                  <a:txBody>
                    <a:bodyPr/>
                    <a:lstStyle/>
                    <a:p>
                      <a:pPr algn="ctr"/>
                      <a:r>
                        <a:rPr lang="en-US" sz="1400" dirty="0"/>
                        <a:t>Owner</a:t>
                      </a:r>
                    </a:p>
                  </a:txBody>
                  <a:tcPr anchor="ctr"/>
                </a:tc>
                <a:tc>
                  <a:txBody>
                    <a:bodyPr/>
                    <a:lstStyle/>
                    <a:p>
                      <a:pPr algn="ctr"/>
                      <a:r>
                        <a:rPr lang="en-US" sz="1400" dirty="0"/>
                        <a:t>Baseline Date</a:t>
                      </a:r>
                    </a:p>
                  </a:txBody>
                  <a:tcPr anchor="ctr"/>
                </a:tc>
                <a:tc>
                  <a:txBody>
                    <a:bodyPr/>
                    <a:lstStyle/>
                    <a:p>
                      <a:pPr algn="ctr"/>
                      <a:r>
                        <a:rPr lang="en-US" sz="1400" dirty="0"/>
                        <a:t>Forecast Date</a:t>
                      </a:r>
                    </a:p>
                  </a:txBody>
                  <a:tcPr anchor="ctr"/>
                </a:tc>
                <a:tc>
                  <a:txBody>
                    <a:bodyPr/>
                    <a:lstStyle/>
                    <a:p>
                      <a:pPr algn="ctr"/>
                      <a:endParaRPr lang="en-US" sz="1400" dirty="0"/>
                    </a:p>
                  </a:txBody>
                  <a:tcPr anchor="ctr"/>
                </a:tc>
                <a:tc>
                  <a:txBody>
                    <a:bodyPr/>
                    <a:lstStyle/>
                    <a:p>
                      <a:pPr algn="ctr"/>
                      <a:r>
                        <a:rPr lang="en-US" sz="1400" dirty="0"/>
                        <a:t>Actual Date</a:t>
                      </a:r>
                    </a:p>
                  </a:txBody>
                  <a:tcPr anchor="ctr"/>
                </a:tc>
                <a:extLst>
                  <a:ext uri="{0D108BD9-81ED-4DB2-BD59-A6C34878D82A}">
                    <a16:rowId xmlns:a16="http://schemas.microsoft.com/office/drawing/2014/main" val="3904691203"/>
                  </a:ext>
                </a:extLst>
              </a:tr>
              <a:tr h="375612">
                <a:tc>
                  <a:txBody>
                    <a:bodyPr/>
                    <a:lstStyle/>
                    <a:p>
                      <a:pPr lvl="0"/>
                      <a:r>
                        <a:rPr lang="en-US" sz="1200" kern="1200" dirty="0">
                          <a:solidFill>
                            <a:schemeClr val="dk1"/>
                          </a:solidFill>
                          <a:effectLst/>
                          <a:latin typeface="+mn-lt"/>
                          <a:ea typeface="+mn-ea"/>
                          <a:cs typeface="+mn-cs"/>
                        </a:rPr>
                        <a:t>Shielding blocks in place</a:t>
                      </a:r>
                    </a:p>
                  </a:txBody>
                  <a:tcPr anchor="ctr"/>
                </a:tc>
                <a:tc>
                  <a:txBody>
                    <a:bodyPr/>
                    <a:lstStyle/>
                    <a:p>
                      <a:r>
                        <a:rPr lang="en-US" sz="1200" dirty="0"/>
                        <a:t>C. James</a:t>
                      </a:r>
                    </a:p>
                  </a:txBody>
                  <a:tcPr anchor="ctr"/>
                </a:tc>
                <a:tc>
                  <a:txBody>
                    <a:bodyPr/>
                    <a:lstStyle/>
                    <a:p>
                      <a:pPr algn="ctr"/>
                      <a:r>
                        <a:rPr lang="en-US" sz="1200" baseline="0" dirty="0"/>
                        <a:t>21-Apr-2021</a:t>
                      </a:r>
                    </a:p>
                  </a:txBody>
                  <a:tcPr anchor="ctr"/>
                </a:tc>
                <a:tc>
                  <a:txBody>
                    <a:bodyPr/>
                    <a:lstStyle/>
                    <a:p>
                      <a:pPr algn="ctr"/>
                      <a:r>
                        <a:rPr lang="en-US" sz="1200" dirty="0">
                          <a:solidFill>
                            <a:srgbClr val="003087"/>
                          </a:solidFill>
                        </a:rPr>
                        <a:t>16-Feb-2021</a:t>
                      </a:r>
                    </a:p>
                  </a:txBody>
                  <a:tcPr anchor="ctr"/>
                </a:tc>
                <a:tc>
                  <a:txBody>
                    <a:bodyPr/>
                    <a:lstStyle/>
                    <a:p>
                      <a:pPr algn="ctr"/>
                      <a:endParaRPr lang="en-US" sz="1200" dirty="0">
                        <a:solidFill>
                          <a:schemeClr val="tx1"/>
                        </a:solidFill>
                      </a:endParaRPr>
                    </a:p>
                  </a:txBody>
                  <a:tcPr anchor="ctr"/>
                </a:tc>
                <a:tc>
                  <a:txBody>
                    <a:bodyPr/>
                    <a:lstStyle/>
                    <a:p>
                      <a:pPr algn="ctr"/>
                      <a:endParaRPr lang="en-US" sz="1200" dirty="0">
                        <a:solidFill>
                          <a:schemeClr val="tx1"/>
                        </a:solidFill>
                      </a:endParaRPr>
                    </a:p>
                  </a:txBody>
                  <a:tcPr anchor="ctr"/>
                </a:tc>
                <a:extLst>
                  <a:ext uri="{0D108BD9-81ED-4DB2-BD59-A6C34878D82A}">
                    <a16:rowId xmlns:a16="http://schemas.microsoft.com/office/drawing/2014/main" val="3649667606"/>
                  </a:ext>
                </a:extLst>
              </a:tr>
              <a:tr h="375612">
                <a:tc>
                  <a:txBody>
                    <a:bodyPr/>
                    <a:lstStyle/>
                    <a:p>
                      <a:pPr lvl="0"/>
                      <a:r>
                        <a:rPr lang="en-US" sz="1200" kern="1200" dirty="0">
                          <a:solidFill>
                            <a:schemeClr val="dk1"/>
                          </a:solidFill>
                          <a:effectLst/>
                          <a:latin typeface="+mn-lt"/>
                          <a:ea typeface="+mn-ea"/>
                          <a:cs typeface="+mn-cs"/>
                        </a:rPr>
                        <a:t>CRT system complete and fully commissioned</a:t>
                      </a:r>
                    </a:p>
                  </a:txBody>
                  <a:tcPr anchor="ctr"/>
                </a:tc>
                <a:tc>
                  <a:txBody>
                    <a:bodyPr/>
                    <a:lstStyle/>
                    <a:p>
                      <a:r>
                        <a:rPr lang="en-US" sz="1200" dirty="0"/>
                        <a:t>I. </a:t>
                      </a:r>
                      <a:r>
                        <a:rPr lang="en-US" sz="1200" dirty="0" err="1"/>
                        <a:t>Kreslo</a:t>
                      </a:r>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aseline="0" dirty="0"/>
                        <a:t>30-Apr-2021</a:t>
                      </a:r>
                    </a:p>
                  </a:txBody>
                  <a:tcPr anchor="ctr"/>
                </a:tc>
                <a:tc>
                  <a:txBody>
                    <a:bodyPr/>
                    <a:lstStyle/>
                    <a:p>
                      <a:pPr algn="ctr"/>
                      <a:r>
                        <a:rPr lang="en-US" sz="1200" dirty="0">
                          <a:solidFill>
                            <a:srgbClr val="003087"/>
                          </a:solidFill>
                        </a:rPr>
                        <a:t>25-Feb-2021</a:t>
                      </a:r>
                    </a:p>
                  </a:txBody>
                  <a:tcPr anchor="ctr"/>
                </a:tc>
                <a:tc>
                  <a:txBody>
                    <a:bodyPr/>
                    <a:lstStyle/>
                    <a:p>
                      <a:pPr algn="ctr"/>
                      <a:endParaRPr lang="en-US" sz="1200" dirty="0">
                        <a:solidFill>
                          <a:schemeClr val="tx1"/>
                        </a:solidFill>
                      </a:endParaRPr>
                    </a:p>
                  </a:txBody>
                  <a:tcPr anchor="ctr"/>
                </a:tc>
                <a:tc>
                  <a:txBody>
                    <a:bodyPr/>
                    <a:lstStyle/>
                    <a:p>
                      <a:pPr algn="ctr"/>
                      <a:endParaRPr lang="en-US" sz="1200" dirty="0">
                        <a:solidFill>
                          <a:schemeClr val="tx1"/>
                        </a:solidFill>
                      </a:endParaRPr>
                    </a:p>
                  </a:txBody>
                  <a:tcPr anchor="ctr"/>
                </a:tc>
                <a:extLst>
                  <a:ext uri="{0D108BD9-81ED-4DB2-BD59-A6C34878D82A}">
                    <a16:rowId xmlns:a16="http://schemas.microsoft.com/office/drawing/2014/main" val="3025580646"/>
                  </a:ext>
                </a:extLst>
              </a:tr>
              <a:tr h="375612">
                <a:tc>
                  <a:txBody>
                    <a:bodyPr/>
                    <a:lstStyle/>
                    <a:p>
                      <a:pPr algn="l"/>
                      <a:r>
                        <a:rPr lang="en-US" sz="1200" b="1" dirty="0"/>
                        <a:t>S4b: </a:t>
                      </a:r>
                      <a:r>
                        <a:rPr lang="en-US" sz="1200" b="1" dirty="0">
                          <a:solidFill>
                            <a:srgbClr val="003087"/>
                          </a:solidFill>
                        </a:rPr>
                        <a:t>SBND detectors are ready for physics data – Shielding</a:t>
                      </a:r>
                      <a:endParaRPr lang="en-US" sz="1200" b="1" dirty="0"/>
                    </a:p>
                  </a:txBody>
                  <a:tcPr anchor="ctr"/>
                </a:tc>
                <a:tc>
                  <a:txBody>
                    <a:bodyPr/>
                    <a:lstStyle/>
                    <a:p>
                      <a:r>
                        <a:rPr lang="en-US" sz="1200" b="1" dirty="0"/>
                        <a:t>M. </a:t>
                      </a:r>
                      <a:r>
                        <a:rPr lang="en-US" sz="1200" b="1" dirty="0" err="1"/>
                        <a:t>Stancari</a:t>
                      </a:r>
                      <a:endParaRPr lang="en-US" sz="1200" b="1"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baseline="0" dirty="0"/>
                        <a:t>30-Apr-2021</a:t>
                      </a:r>
                    </a:p>
                  </a:txBody>
                  <a:tcPr anchor="ctr"/>
                </a:tc>
                <a:tc>
                  <a:txBody>
                    <a:bodyPr/>
                    <a:lstStyle/>
                    <a:p>
                      <a:pPr algn="ctr"/>
                      <a:r>
                        <a:rPr lang="en-US" sz="1200" b="1" dirty="0">
                          <a:solidFill>
                            <a:schemeClr val="tx1"/>
                          </a:solidFill>
                        </a:rPr>
                        <a:t>25-Feb-2021</a:t>
                      </a:r>
                    </a:p>
                  </a:txBody>
                  <a:tcPr anchor="ctr"/>
                </a:tc>
                <a:tc>
                  <a:txBody>
                    <a:bodyPr/>
                    <a:lstStyle/>
                    <a:p>
                      <a:pPr algn="ctr"/>
                      <a:endParaRPr lang="en-US" sz="1200" dirty="0">
                        <a:solidFill>
                          <a:schemeClr val="tx1"/>
                        </a:solidFill>
                      </a:endParaRPr>
                    </a:p>
                  </a:txBody>
                  <a:tcPr anchor="ctr"/>
                </a:tc>
                <a:tc>
                  <a:txBody>
                    <a:bodyPr/>
                    <a:lstStyle/>
                    <a:p>
                      <a:pPr algn="ctr"/>
                      <a:endParaRPr lang="en-US" sz="1200" dirty="0">
                        <a:solidFill>
                          <a:schemeClr val="tx1"/>
                        </a:solidFill>
                      </a:endParaRPr>
                    </a:p>
                  </a:txBody>
                  <a:tcPr anchor="ctr"/>
                </a:tc>
                <a:extLst>
                  <a:ext uri="{0D108BD9-81ED-4DB2-BD59-A6C34878D82A}">
                    <a16:rowId xmlns:a16="http://schemas.microsoft.com/office/drawing/2014/main" val="2045234132"/>
                  </a:ext>
                </a:extLst>
              </a:tr>
            </a:tbl>
          </a:graphicData>
        </a:graphic>
      </p:graphicFrame>
      <p:sp>
        <p:nvSpPr>
          <p:cNvPr id="9" name="TextBox 8">
            <a:extLst>
              <a:ext uri="{FF2B5EF4-FFF2-40B4-BE49-F238E27FC236}">
                <a16:creationId xmlns:a16="http://schemas.microsoft.com/office/drawing/2014/main" id="{C2B28C5E-F164-F544-A455-B8A7DEBBF861}"/>
              </a:ext>
            </a:extLst>
          </p:cNvPr>
          <p:cNvSpPr txBox="1"/>
          <p:nvPr/>
        </p:nvSpPr>
        <p:spPr>
          <a:xfrm>
            <a:off x="7614745" y="3014373"/>
            <a:ext cx="1529255" cy="523220"/>
          </a:xfrm>
          <a:prstGeom prst="rect">
            <a:avLst/>
          </a:prstGeom>
          <a:noFill/>
        </p:spPr>
        <p:txBody>
          <a:bodyPr wrap="square" rtlCol="0">
            <a:spAutoFit/>
          </a:bodyPr>
          <a:lstStyle/>
          <a:p>
            <a:r>
              <a:rPr lang="en-US" sz="1400" dirty="0">
                <a:solidFill>
                  <a:schemeClr val="accent4"/>
                </a:solidFill>
              </a:rPr>
              <a:t>As presented at Jan 2019 PMG.</a:t>
            </a:r>
          </a:p>
        </p:txBody>
      </p:sp>
    </p:spTree>
    <p:extLst>
      <p:ext uri="{BB962C8B-B14F-4D97-AF65-F5344CB8AC3E}">
        <p14:creationId xmlns:p14="http://schemas.microsoft.com/office/powerpoint/2010/main" val="29962437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a:xfrm>
            <a:off x="284027" y="679629"/>
            <a:ext cx="5076158" cy="5804438"/>
          </a:xfrm>
        </p:spPr>
        <p:txBody>
          <a:bodyPr/>
          <a:lstStyle/>
          <a:p>
            <a:pPr marL="344488" indent="-230188"/>
            <a:r>
              <a:rPr lang="en-US" sz="2000" dirty="0">
                <a:latin typeface="Helvetica" charset="0"/>
              </a:rPr>
              <a:t>Detector installation work continues on schedule: </a:t>
            </a:r>
            <a:endParaRPr lang="en-US" sz="1800" dirty="0">
              <a:latin typeface="Helvetica" charset="0"/>
            </a:endParaRPr>
          </a:p>
          <a:p>
            <a:pPr marL="625475" lvl="1" indent="-285750">
              <a:buClr>
                <a:schemeClr val="accent3"/>
              </a:buClr>
              <a:buFont typeface="Arial Unicode MS" panose="020B0604020202020204" pitchFamily="34" charset="-128"/>
              <a:buChar char="✓"/>
            </a:pPr>
            <a:r>
              <a:rPr lang="en-US" sz="1600" dirty="0">
                <a:latin typeface="Helvetica" charset="0"/>
              </a:rPr>
              <a:t>Installation of feedthrough crosses completed</a:t>
            </a:r>
          </a:p>
          <a:p>
            <a:pPr marL="625475" lvl="1" indent="-285750">
              <a:buClr>
                <a:schemeClr val="accent3"/>
              </a:buClr>
              <a:buFont typeface="Arial Unicode MS" panose="020B0604020202020204" pitchFamily="34" charset="-128"/>
              <a:buChar char="✓"/>
            </a:pPr>
            <a:r>
              <a:rPr lang="en-US" sz="1600" dirty="0">
                <a:latin typeface="Helvetica" charset="0"/>
              </a:rPr>
              <a:t>Feedthrough flanges installed</a:t>
            </a:r>
          </a:p>
          <a:p>
            <a:pPr marL="625475" lvl="1" indent="-285750">
              <a:buClr>
                <a:schemeClr val="accent3"/>
              </a:buClr>
              <a:buFont typeface="Arial Unicode MS" panose="020B0604020202020204" pitchFamily="34" charset="-128"/>
              <a:buChar char="✓"/>
            </a:pPr>
            <a:r>
              <a:rPr lang="en-US" sz="1600" dirty="0">
                <a:latin typeface="Helvetica" charset="0"/>
              </a:rPr>
              <a:t>First checkout of feedthroughs completed finishing corrections on specific flanges</a:t>
            </a:r>
          </a:p>
          <a:p>
            <a:pPr marL="625475" lvl="1" indent="-285750">
              <a:buClr>
                <a:schemeClr val="accent3"/>
              </a:buClr>
              <a:buFont typeface="Arial Unicode MS" panose="020B0604020202020204" pitchFamily="34" charset="-128"/>
              <a:buChar char="✓"/>
            </a:pPr>
            <a:r>
              <a:rPr lang="en-US" sz="1600" dirty="0">
                <a:latin typeface="Helvetica" charset="0"/>
              </a:rPr>
              <a:t>North wall CRT modules (repurposed MINOS modules) installed</a:t>
            </a:r>
          </a:p>
          <a:p>
            <a:pPr marL="574675" lvl="1" indent="-234950"/>
            <a:r>
              <a:rPr lang="en-US" sz="1600" dirty="0">
                <a:latin typeface="Helvetica" charset="0"/>
              </a:rPr>
              <a:t>Start installation of electronics and power supplies in April</a:t>
            </a:r>
          </a:p>
          <a:p>
            <a:pPr marL="574675" lvl="1" indent="-234950"/>
            <a:r>
              <a:rPr lang="en-US" sz="1600" dirty="0">
                <a:latin typeface="Helvetica" charset="0"/>
              </a:rPr>
              <a:t>On track to be ready for </a:t>
            </a:r>
            <a:r>
              <a:rPr lang="en-US" sz="1600" dirty="0" err="1">
                <a:latin typeface="Helvetica" charset="0"/>
              </a:rPr>
              <a:t>LAr</a:t>
            </a:r>
            <a:r>
              <a:rPr lang="en-US" sz="1600" dirty="0">
                <a:latin typeface="Helvetica" charset="0"/>
              </a:rPr>
              <a:t> fill in summer</a:t>
            </a:r>
            <a:endParaRPr lang="en-US" sz="1400" dirty="0">
              <a:latin typeface="Helvetica" charset="0"/>
            </a:endParaRPr>
          </a:p>
          <a:p>
            <a:pPr marL="574675" lvl="1" indent="-234950"/>
            <a:endParaRPr lang="en-US" sz="1600" dirty="0">
              <a:latin typeface="Helvetica" charset="0"/>
            </a:endParaRPr>
          </a:p>
        </p:txBody>
      </p:sp>
      <p:sp>
        <p:nvSpPr>
          <p:cNvPr id="6" name="Date Placeholder 5"/>
          <p:cNvSpPr>
            <a:spLocks noGrp="1"/>
          </p:cNvSpPr>
          <p:nvPr>
            <p:ph type="dt" sz="half" idx="2"/>
          </p:nvPr>
        </p:nvSpPr>
        <p:spPr/>
        <p:txBody>
          <a:bodyPr/>
          <a:lstStyle/>
          <a:p>
            <a:pPr>
              <a:defRPr/>
            </a:pPr>
            <a:r>
              <a:rPr lang="en-US"/>
              <a:t>3/8/19</a:t>
            </a:r>
            <a:endParaRPr lang="en-US" dirty="0"/>
          </a:p>
        </p:txBody>
      </p:sp>
      <p:sp>
        <p:nvSpPr>
          <p:cNvPr id="7" name="Footer Placeholder 6"/>
          <p:cNvSpPr>
            <a:spLocks noGrp="1"/>
          </p:cNvSpPr>
          <p:nvPr>
            <p:ph type="ftr" sz="quarter" idx="3"/>
          </p:nvPr>
        </p:nvSpPr>
        <p:spPr/>
        <p:txBody>
          <a:bodyPr/>
          <a:lstStyle/>
          <a:p>
            <a:pPr>
              <a:defRPr/>
            </a:pPr>
            <a:r>
              <a:rPr lang="en-US"/>
              <a:t>SBN Oversight Board</a:t>
            </a:r>
            <a:endParaRPr lang="en-US" b="1"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sp>
        <p:nvSpPr>
          <p:cNvPr id="9" name="Title 8"/>
          <p:cNvSpPr>
            <a:spLocks noGrp="1"/>
          </p:cNvSpPr>
          <p:nvPr>
            <p:ph type="title"/>
          </p:nvPr>
        </p:nvSpPr>
        <p:spPr/>
        <p:txBody>
          <a:bodyPr/>
          <a:lstStyle/>
          <a:p>
            <a:r>
              <a:rPr lang="en-US" dirty="0"/>
              <a:t>ICARUS Installation Progress</a:t>
            </a:r>
          </a:p>
        </p:txBody>
      </p:sp>
      <p:sp>
        <p:nvSpPr>
          <p:cNvPr id="18" name="TextBox 17"/>
          <p:cNvSpPr txBox="1"/>
          <p:nvPr/>
        </p:nvSpPr>
        <p:spPr>
          <a:xfrm>
            <a:off x="6553405" y="487508"/>
            <a:ext cx="2078764" cy="307777"/>
          </a:xfrm>
          <a:prstGeom prst="rect">
            <a:avLst/>
          </a:prstGeom>
          <a:noFill/>
          <a:ln>
            <a:noFill/>
          </a:ln>
        </p:spPr>
        <p:txBody>
          <a:bodyPr wrap="square" rtlCol="0">
            <a:spAutoFit/>
          </a:bodyPr>
          <a:lstStyle/>
          <a:p>
            <a:pPr algn="ctr"/>
            <a:r>
              <a:rPr lang="en-US" sz="1400" dirty="0">
                <a:solidFill>
                  <a:schemeClr val="bg1"/>
                </a:solidFill>
              </a:rPr>
              <a:t>TPC 1 Complete</a:t>
            </a:r>
          </a:p>
        </p:txBody>
      </p:sp>
      <p:sp>
        <p:nvSpPr>
          <p:cNvPr id="19" name="TextBox 18"/>
          <p:cNvSpPr txBox="1"/>
          <p:nvPr/>
        </p:nvSpPr>
        <p:spPr>
          <a:xfrm>
            <a:off x="5514023" y="0"/>
            <a:ext cx="2078764" cy="307777"/>
          </a:xfrm>
          <a:prstGeom prst="rect">
            <a:avLst/>
          </a:prstGeom>
          <a:noFill/>
          <a:ln>
            <a:noFill/>
          </a:ln>
        </p:spPr>
        <p:txBody>
          <a:bodyPr wrap="square" rtlCol="0">
            <a:spAutoFit/>
          </a:bodyPr>
          <a:lstStyle/>
          <a:p>
            <a:pPr algn="ctr"/>
            <a:r>
              <a:rPr lang="en-US" sz="1400" dirty="0">
                <a:solidFill>
                  <a:schemeClr val="bg1"/>
                </a:solidFill>
              </a:rPr>
              <a:t>Vessel 2 Ready</a:t>
            </a:r>
          </a:p>
        </p:txBody>
      </p:sp>
      <p:pic>
        <p:nvPicPr>
          <p:cNvPr id="17" name="Picture 16">
            <a:extLst>
              <a:ext uri="{FF2B5EF4-FFF2-40B4-BE49-F238E27FC236}">
                <a16:creationId xmlns:a16="http://schemas.microsoft.com/office/drawing/2014/main" id="{B2BD698C-1051-BC47-917E-15ACC3E643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8921" y="965664"/>
            <a:ext cx="2243003" cy="1682252"/>
          </a:xfrm>
          <a:prstGeom prst="rect">
            <a:avLst/>
          </a:prstGeom>
          <a:ln>
            <a:solidFill>
              <a:srgbClr val="000000"/>
            </a:solidFill>
          </a:ln>
          <a:effectLst>
            <a:outerShdw blurRad="50800" dist="38100" dir="2700000" algn="tl" rotWithShape="0">
              <a:prstClr val="black">
                <a:alpha val="40000"/>
              </a:prstClr>
            </a:outerShdw>
          </a:effectLst>
        </p:spPr>
      </p:pic>
      <p:sp>
        <p:nvSpPr>
          <p:cNvPr id="20" name="TextBox 2">
            <a:extLst>
              <a:ext uri="{FF2B5EF4-FFF2-40B4-BE49-F238E27FC236}">
                <a16:creationId xmlns:a16="http://schemas.microsoft.com/office/drawing/2014/main" id="{E99524AB-A757-9542-B9E3-49DD2B593B41}"/>
              </a:ext>
            </a:extLst>
          </p:cNvPr>
          <p:cNvSpPr txBox="1"/>
          <p:nvPr/>
        </p:nvSpPr>
        <p:spPr>
          <a:xfrm>
            <a:off x="7393229" y="1012807"/>
            <a:ext cx="1378040" cy="738664"/>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r>
              <a:rPr lang="en-US" sz="1400" b="1" dirty="0"/>
              <a:t>Preparing a PMT fiber flange</a:t>
            </a:r>
          </a:p>
        </p:txBody>
      </p:sp>
      <p:sp>
        <p:nvSpPr>
          <p:cNvPr id="24" name="TextBox 3">
            <a:extLst>
              <a:ext uri="{FF2B5EF4-FFF2-40B4-BE49-F238E27FC236}">
                <a16:creationId xmlns:a16="http://schemas.microsoft.com/office/drawing/2014/main" id="{CE440F7F-71D0-E24B-A1D3-81C705FE27A5}"/>
              </a:ext>
            </a:extLst>
          </p:cNvPr>
          <p:cNvSpPr txBox="1"/>
          <p:nvPr/>
        </p:nvSpPr>
        <p:spPr>
          <a:xfrm>
            <a:off x="5499234" y="2727631"/>
            <a:ext cx="1378040" cy="954107"/>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r>
              <a:rPr lang="en-US" sz="1400" b="1" dirty="0"/>
              <a:t>Flange installation and vertical slice test</a:t>
            </a:r>
          </a:p>
        </p:txBody>
      </p:sp>
      <p:pic>
        <p:nvPicPr>
          <p:cNvPr id="25" name="Picture 24">
            <a:extLst>
              <a:ext uri="{FF2B5EF4-FFF2-40B4-BE49-F238E27FC236}">
                <a16:creationId xmlns:a16="http://schemas.microsoft.com/office/drawing/2014/main" id="{B13EC39D-5231-B94B-932B-E6E9F18BC3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2124" y="1806790"/>
            <a:ext cx="1767840" cy="2357120"/>
          </a:xfrm>
          <a:prstGeom prst="rect">
            <a:avLst/>
          </a:prstGeom>
          <a:ln>
            <a:solidFill>
              <a:srgbClr val="000000"/>
            </a:solidFill>
          </a:ln>
          <a:effectLst>
            <a:outerShdw blurRad="50800" dist="38100" dir="2700000" algn="tl" rotWithShape="0">
              <a:prstClr val="black">
                <a:alpha val="40000"/>
              </a:prstClr>
            </a:outerShdw>
          </a:effectLst>
        </p:spPr>
      </p:pic>
      <p:sp>
        <p:nvSpPr>
          <p:cNvPr id="27" name="TextBox 6">
            <a:extLst>
              <a:ext uri="{FF2B5EF4-FFF2-40B4-BE49-F238E27FC236}">
                <a16:creationId xmlns:a16="http://schemas.microsoft.com/office/drawing/2014/main" id="{5E37DE81-D7DC-BD40-94E1-E48EA3A1995A}"/>
              </a:ext>
            </a:extLst>
          </p:cNvPr>
          <p:cNvSpPr txBox="1"/>
          <p:nvPr/>
        </p:nvSpPr>
        <p:spPr>
          <a:xfrm>
            <a:off x="7722020" y="5317377"/>
            <a:ext cx="1229360" cy="738664"/>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r>
              <a:rPr lang="en-US" sz="1400" b="1" dirty="0"/>
              <a:t>Testing TPC flange connectivity </a:t>
            </a:r>
          </a:p>
        </p:txBody>
      </p:sp>
      <p:pic>
        <p:nvPicPr>
          <p:cNvPr id="28" name="Picture 27">
            <a:extLst>
              <a:ext uri="{FF2B5EF4-FFF2-40B4-BE49-F238E27FC236}">
                <a16:creationId xmlns:a16="http://schemas.microsoft.com/office/drawing/2014/main" id="{FF35902C-1439-314D-9BF6-E415EFD62A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5097" y="4739200"/>
            <a:ext cx="2733964" cy="1537855"/>
          </a:xfrm>
          <a:prstGeom prst="rect">
            <a:avLst/>
          </a:prstGeom>
          <a:ln>
            <a:solidFill>
              <a:schemeClr val="accent6"/>
            </a:solidFill>
          </a:ln>
          <a:effectLst>
            <a:outerShdw blurRad="50800" dist="38100" dir="2700000" algn="tl" rotWithShape="0">
              <a:prstClr val="black">
                <a:alpha val="40000"/>
              </a:prstClr>
            </a:outerShdw>
          </a:effectLst>
        </p:spPr>
      </p:pic>
      <p:pic>
        <p:nvPicPr>
          <p:cNvPr id="29" name="Content Placeholder 8">
            <a:extLst>
              <a:ext uri="{FF2B5EF4-FFF2-40B4-BE49-F238E27FC236}">
                <a16:creationId xmlns:a16="http://schemas.microsoft.com/office/drawing/2014/main" id="{086603E2-7177-DF47-93F7-E19B6D7B57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2250" y="4412621"/>
            <a:ext cx="2850979" cy="1603676"/>
          </a:xfrm>
          <a:prstGeom prst="rect">
            <a:avLst/>
          </a:prstGeom>
          <a:ln>
            <a:solidFill>
              <a:schemeClr val="accent6"/>
            </a:solidFill>
          </a:ln>
          <a:effectLst>
            <a:outerShdw blurRad="50800" dist="38100" dir="2700000" algn="tl" rotWithShape="0">
              <a:prstClr val="black">
                <a:alpha val="40000"/>
              </a:prstClr>
            </a:outerShdw>
          </a:effectLst>
        </p:spPr>
      </p:pic>
      <p:sp>
        <p:nvSpPr>
          <p:cNvPr id="30" name="TextBox 6">
            <a:extLst>
              <a:ext uri="{FF2B5EF4-FFF2-40B4-BE49-F238E27FC236}">
                <a16:creationId xmlns:a16="http://schemas.microsoft.com/office/drawing/2014/main" id="{E60EA568-EF66-7943-B50F-2CCEF1892444}"/>
              </a:ext>
            </a:extLst>
          </p:cNvPr>
          <p:cNvSpPr txBox="1"/>
          <p:nvPr/>
        </p:nvSpPr>
        <p:spPr>
          <a:xfrm>
            <a:off x="1352587" y="6024482"/>
            <a:ext cx="1720642" cy="307777"/>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r>
              <a:rPr lang="en-US" sz="1400" b="1" dirty="0"/>
              <a:t>North Wall CRT</a:t>
            </a:r>
          </a:p>
        </p:txBody>
      </p:sp>
      <p:pic>
        <p:nvPicPr>
          <p:cNvPr id="5" name="Picture 4">
            <a:extLst>
              <a:ext uri="{FF2B5EF4-FFF2-40B4-BE49-F238E27FC236}">
                <a16:creationId xmlns:a16="http://schemas.microsoft.com/office/drawing/2014/main" id="{E5FF00E2-336E-2748-B6BF-8BA2FB8A6FCF}"/>
              </a:ext>
            </a:extLst>
          </p:cNvPr>
          <p:cNvPicPr>
            <a:picLocks noChangeAspect="1"/>
          </p:cNvPicPr>
          <p:nvPr/>
        </p:nvPicPr>
        <p:blipFill>
          <a:blip r:embed="rId7"/>
          <a:stretch>
            <a:fillRect/>
          </a:stretch>
        </p:blipFill>
        <p:spPr>
          <a:xfrm>
            <a:off x="5587191" y="3761453"/>
            <a:ext cx="2134829" cy="2846439"/>
          </a:xfrm>
          <a:prstGeom prst="rect">
            <a:avLst/>
          </a:prstGeom>
          <a:ln>
            <a:solidFill>
              <a:schemeClr val="accent6"/>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14465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a:xfrm>
            <a:off x="284027" y="679629"/>
            <a:ext cx="5076158" cy="5804438"/>
          </a:xfrm>
        </p:spPr>
        <p:txBody>
          <a:bodyPr/>
          <a:lstStyle/>
          <a:p>
            <a:pPr marL="344488" indent="-230188"/>
            <a:r>
              <a:rPr lang="en-US" sz="2000" dirty="0">
                <a:latin typeface="Helvetica" charset="0"/>
              </a:rPr>
              <a:t>Cryogenics installation work on schedule: </a:t>
            </a:r>
            <a:endParaRPr lang="en-US" sz="1800" dirty="0">
              <a:latin typeface="Helvetica" charset="0"/>
            </a:endParaRPr>
          </a:p>
          <a:p>
            <a:pPr marL="625475" lvl="1" indent="-285750">
              <a:buClr>
                <a:schemeClr val="accent3"/>
              </a:buClr>
              <a:buFont typeface="Arial Unicode MS" panose="020B0604020202020204" pitchFamily="34" charset="-128"/>
              <a:buChar char="✓"/>
            </a:pPr>
            <a:r>
              <a:rPr lang="en-US" sz="1600" dirty="0">
                <a:latin typeface="Helvetica" charset="0"/>
              </a:rPr>
              <a:t>Proximity cryogenics components delivered from CERN in early December (ten shipping containers)</a:t>
            </a:r>
          </a:p>
          <a:p>
            <a:pPr marL="625475" lvl="1" indent="-285750">
              <a:buClr>
                <a:schemeClr val="accent3"/>
              </a:buClr>
              <a:buFont typeface="Arial Unicode MS" panose="020B0604020202020204" pitchFamily="34" charset="-128"/>
              <a:buChar char="✓"/>
            </a:pPr>
            <a:r>
              <a:rPr lang="en-US" sz="1600" dirty="0">
                <a:latin typeface="Helvetica" charset="0"/>
              </a:rPr>
              <a:t>Installation started by </a:t>
            </a:r>
            <a:r>
              <a:rPr lang="en-US" sz="1600" dirty="0" err="1">
                <a:latin typeface="Helvetica" charset="0"/>
              </a:rPr>
              <a:t>Demaco</a:t>
            </a:r>
            <a:r>
              <a:rPr lang="en-US" sz="1600" dirty="0">
                <a:latin typeface="Helvetica" charset="0"/>
              </a:rPr>
              <a:t> on Jan 28</a:t>
            </a:r>
          </a:p>
          <a:p>
            <a:pPr marL="625475" lvl="1" indent="-285750">
              <a:buClr>
                <a:schemeClr val="accent3"/>
              </a:buClr>
              <a:buFont typeface="Arial Unicode MS" panose="020B0604020202020204" pitchFamily="34" charset="-128"/>
              <a:buChar char="✓"/>
            </a:pPr>
            <a:r>
              <a:rPr lang="en-US" sz="1600" dirty="0">
                <a:latin typeface="Helvetica" charset="0"/>
              </a:rPr>
              <a:t>All 14 valve boxes installed within two weeks</a:t>
            </a:r>
          </a:p>
          <a:p>
            <a:pPr marL="625475" lvl="1" indent="-285750">
              <a:buClr>
                <a:schemeClr val="accent3"/>
              </a:buClr>
              <a:buFont typeface="Arial Unicode MS" panose="020B0604020202020204" pitchFamily="34" charset="-128"/>
              <a:buChar char="✓"/>
            </a:pPr>
            <a:r>
              <a:rPr lang="en-US" sz="1600" dirty="0">
                <a:latin typeface="Helvetica" charset="0"/>
              </a:rPr>
              <a:t>Transfer line installation progressing well</a:t>
            </a:r>
          </a:p>
          <a:p>
            <a:pPr marL="625475" lvl="1" indent="-285750">
              <a:buClr>
                <a:schemeClr val="accent3"/>
              </a:buClr>
              <a:buFont typeface="Arial Unicode MS" panose="020B0604020202020204" pitchFamily="34" charset="-128"/>
              <a:buChar char="✓"/>
            </a:pPr>
            <a:r>
              <a:rPr lang="en-US" sz="1600" dirty="0">
                <a:latin typeface="Helvetica" charset="0"/>
              </a:rPr>
              <a:t>Fermilab continues installation of items such as vent lines in parallel</a:t>
            </a:r>
          </a:p>
          <a:p>
            <a:pPr marL="574675" lvl="1" indent="-234950"/>
            <a:r>
              <a:rPr lang="en-US" sz="1600" dirty="0">
                <a:latin typeface="Helvetica" charset="0"/>
              </a:rPr>
              <a:t>Controls programming progressing well</a:t>
            </a:r>
          </a:p>
          <a:p>
            <a:pPr marL="574675" lvl="1" indent="-234950"/>
            <a:r>
              <a:rPr lang="en-US" sz="1600" dirty="0">
                <a:latin typeface="Helvetica" charset="0"/>
              </a:rPr>
              <a:t>Controls wiring to start shortly</a:t>
            </a:r>
          </a:p>
          <a:p>
            <a:pPr marL="574675" lvl="1" indent="-234950"/>
            <a:r>
              <a:rPr lang="en-US" sz="1600" dirty="0">
                <a:latin typeface="Helvetica" charset="0"/>
              </a:rPr>
              <a:t>3 transfer lines damaged in transport from CERN</a:t>
            </a:r>
          </a:p>
          <a:p>
            <a:pPr marL="974725" lvl="2" indent="-234950"/>
            <a:r>
              <a:rPr lang="en-US" sz="1400" dirty="0">
                <a:latin typeface="Helvetica" charset="0"/>
              </a:rPr>
              <a:t>Very fast response by CERN and </a:t>
            </a:r>
            <a:r>
              <a:rPr lang="en-US" sz="1400" dirty="0" err="1">
                <a:latin typeface="Helvetica" charset="0"/>
              </a:rPr>
              <a:t>Demaco</a:t>
            </a:r>
            <a:endParaRPr lang="en-US" sz="1400" dirty="0">
              <a:latin typeface="Helvetica" charset="0"/>
            </a:endParaRPr>
          </a:p>
          <a:p>
            <a:pPr marL="974725" lvl="2" indent="-234950"/>
            <a:r>
              <a:rPr lang="en-US" sz="1400" dirty="0">
                <a:latin typeface="Helvetica" charset="0"/>
              </a:rPr>
              <a:t>New lines being constructed at </a:t>
            </a:r>
            <a:r>
              <a:rPr lang="en-US" sz="1400" dirty="0" err="1">
                <a:latin typeface="Helvetica" charset="0"/>
              </a:rPr>
              <a:t>Demaco</a:t>
            </a:r>
            <a:r>
              <a:rPr lang="en-US" sz="1400" dirty="0">
                <a:latin typeface="Helvetica" charset="0"/>
              </a:rPr>
              <a:t> – delivered to FNAL by end of May</a:t>
            </a:r>
          </a:p>
          <a:p>
            <a:pPr marL="974725" lvl="2" indent="-234950"/>
            <a:r>
              <a:rPr lang="en-US" sz="1400" dirty="0">
                <a:latin typeface="Helvetica" charset="0"/>
              </a:rPr>
              <a:t>Installation order adjusted to accommodate</a:t>
            </a:r>
          </a:p>
          <a:p>
            <a:pPr marL="517525" indent="-234950"/>
            <a:r>
              <a:rPr lang="en-US" sz="1600" dirty="0">
                <a:latin typeface="Helvetica" charset="0"/>
              </a:rPr>
              <a:t>Mitigating delays to maintain </a:t>
            </a:r>
            <a:r>
              <a:rPr lang="en-US" sz="1600" dirty="0" err="1">
                <a:latin typeface="Helvetica" charset="0"/>
              </a:rPr>
              <a:t>LAr</a:t>
            </a:r>
            <a:r>
              <a:rPr lang="en-US" sz="1600" dirty="0">
                <a:latin typeface="Helvetica" charset="0"/>
              </a:rPr>
              <a:t> fill date in July</a:t>
            </a:r>
          </a:p>
          <a:p>
            <a:pPr marL="517525" indent="-234950"/>
            <a:endParaRPr lang="en-US" sz="1600" dirty="0">
              <a:latin typeface="Helvetica" charset="0"/>
            </a:endParaRPr>
          </a:p>
          <a:p>
            <a:pPr marL="517525" indent="-234950"/>
            <a:r>
              <a:rPr lang="en-US" sz="1600" dirty="0">
                <a:latin typeface="Helvetica" charset="0"/>
              </a:rPr>
              <a:t>always safety first!</a:t>
            </a:r>
          </a:p>
          <a:p>
            <a:pPr marL="517525" indent="-234950"/>
            <a:endParaRPr lang="en-US" dirty="0">
              <a:latin typeface="Helvetica" charset="0"/>
            </a:endParaRPr>
          </a:p>
          <a:p>
            <a:pPr marL="574675" lvl="1" indent="-234950"/>
            <a:endParaRPr lang="en-US" sz="1600" dirty="0">
              <a:latin typeface="Helvetica" charset="0"/>
            </a:endParaRPr>
          </a:p>
        </p:txBody>
      </p:sp>
      <p:sp>
        <p:nvSpPr>
          <p:cNvPr id="6" name="Date Placeholder 5"/>
          <p:cNvSpPr>
            <a:spLocks noGrp="1"/>
          </p:cNvSpPr>
          <p:nvPr>
            <p:ph type="dt" sz="half" idx="2"/>
          </p:nvPr>
        </p:nvSpPr>
        <p:spPr/>
        <p:txBody>
          <a:bodyPr/>
          <a:lstStyle/>
          <a:p>
            <a:pPr>
              <a:defRPr/>
            </a:pPr>
            <a:r>
              <a:rPr lang="en-US"/>
              <a:t>3/8/19</a:t>
            </a:r>
            <a:endParaRPr lang="en-US" dirty="0"/>
          </a:p>
        </p:txBody>
      </p:sp>
      <p:sp>
        <p:nvSpPr>
          <p:cNvPr id="7" name="Footer Placeholder 6"/>
          <p:cNvSpPr>
            <a:spLocks noGrp="1"/>
          </p:cNvSpPr>
          <p:nvPr>
            <p:ph type="ftr" sz="quarter" idx="3"/>
          </p:nvPr>
        </p:nvSpPr>
        <p:spPr/>
        <p:txBody>
          <a:bodyPr/>
          <a:lstStyle/>
          <a:p>
            <a:pPr>
              <a:defRPr/>
            </a:pPr>
            <a:r>
              <a:rPr lang="en-US"/>
              <a:t>SBN Oversight Board</a:t>
            </a:r>
            <a:endParaRPr lang="en-US" b="1"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sp>
        <p:nvSpPr>
          <p:cNvPr id="9" name="Title 8"/>
          <p:cNvSpPr>
            <a:spLocks noGrp="1"/>
          </p:cNvSpPr>
          <p:nvPr>
            <p:ph type="title"/>
          </p:nvPr>
        </p:nvSpPr>
        <p:spPr/>
        <p:txBody>
          <a:bodyPr/>
          <a:lstStyle/>
          <a:p>
            <a:r>
              <a:rPr lang="en-US" dirty="0"/>
              <a:t>ICARUS Installation Progress</a:t>
            </a:r>
          </a:p>
        </p:txBody>
      </p:sp>
      <p:sp>
        <p:nvSpPr>
          <p:cNvPr id="18" name="TextBox 17"/>
          <p:cNvSpPr txBox="1"/>
          <p:nvPr/>
        </p:nvSpPr>
        <p:spPr>
          <a:xfrm>
            <a:off x="6553405" y="487508"/>
            <a:ext cx="2078764" cy="307777"/>
          </a:xfrm>
          <a:prstGeom prst="rect">
            <a:avLst/>
          </a:prstGeom>
          <a:noFill/>
          <a:ln>
            <a:noFill/>
          </a:ln>
        </p:spPr>
        <p:txBody>
          <a:bodyPr wrap="square" rtlCol="0">
            <a:spAutoFit/>
          </a:bodyPr>
          <a:lstStyle/>
          <a:p>
            <a:pPr algn="ctr"/>
            <a:r>
              <a:rPr lang="en-US" sz="1400" dirty="0">
                <a:solidFill>
                  <a:schemeClr val="bg1"/>
                </a:solidFill>
              </a:rPr>
              <a:t>TPC 1 Complete</a:t>
            </a:r>
          </a:p>
        </p:txBody>
      </p:sp>
      <p:sp>
        <p:nvSpPr>
          <p:cNvPr id="19" name="TextBox 18"/>
          <p:cNvSpPr txBox="1"/>
          <p:nvPr/>
        </p:nvSpPr>
        <p:spPr>
          <a:xfrm>
            <a:off x="5514023" y="0"/>
            <a:ext cx="2078764" cy="307777"/>
          </a:xfrm>
          <a:prstGeom prst="rect">
            <a:avLst/>
          </a:prstGeom>
          <a:noFill/>
          <a:ln>
            <a:noFill/>
          </a:ln>
        </p:spPr>
        <p:txBody>
          <a:bodyPr wrap="square" rtlCol="0">
            <a:spAutoFit/>
          </a:bodyPr>
          <a:lstStyle/>
          <a:p>
            <a:pPr algn="ctr"/>
            <a:r>
              <a:rPr lang="en-US" sz="1400" dirty="0">
                <a:solidFill>
                  <a:schemeClr val="bg1"/>
                </a:solidFill>
              </a:rPr>
              <a:t>Vessel 2 Ready</a:t>
            </a:r>
          </a:p>
        </p:txBody>
      </p:sp>
      <p:pic>
        <p:nvPicPr>
          <p:cNvPr id="13" name="Content Placeholder 8">
            <a:extLst>
              <a:ext uri="{FF2B5EF4-FFF2-40B4-BE49-F238E27FC236}">
                <a16:creationId xmlns:a16="http://schemas.microsoft.com/office/drawing/2014/main" id="{81870105-24F9-1C4F-99A3-CBC4097BD1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4023" y="458413"/>
            <a:ext cx="3319497" cy="1867217"/>
          </a:xfrm>
          <a:prstGeom prst="rect">
            <a:avLst/>
          </a:prstGeom>
          <a:ln>
            <a:solidFill>
              <a:schemeClr val="accent6"/>
            </a:solidFill>
          </a:ln>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145F47D4-AB87-B94E-BB8A-EE29836D2735}"/>
              </a:ext>
            </a:extLst>
          </p:cNvPr>
          <p:cNvSpPr txBox="1"/>
          <p:nvPr/>
        </p:nvSpPr>
        <p:spPr>
          <a:xfrm>
            <a:off x="6112982" y="2521588"/>
            <a:ext cx="1864771" cy="307777"/>
          </a:xfrm>
          <a:prstGeom prst="rect">
            <a:avLst/>
          </a:prstGeom>
          <a:noFill/>
        </p:spPr>
        <p:txBody>
          <a:bodyPr wrap="square" rtlCol="0">
            <a:spAutoFit/>
          </a:bodyPr>
          <a:lstStyle/>
          <a:p>
            <a:pPr algn="ctr"/>
            <a:r>
              <a:rPr lang="en-US" sz="1400" b="1" dirty="0"/>
              <a:t>Rigging  valve boxes</a:t>
            </a:r>
          </a:p>
        </p:txBody>
      </p:sp>
      <p:pic>
        <p:nvPicPr>
          <p:cNvPr id="15" name="Picture 14">
            <a:extLst>
              <a:ext uri="{FF2B5EF4-FFF2-40B4-BE49-F238E27FC236}">
                <a16:creationId xmlns:a16="http://schemas.microsoft.com/office/drawing/2014/main" id="{0BE6AE56-666F-9A49-B995-8CE12C45CC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444934" y="3630375"/>
            <a:ext cx="2871921" cy="1615456"/>
          </a:xfrm>
          <a:prstGeom prst="rect">
            <a:avLst/>
          </a:prstGeom>
          <a:ln>
            <a:solidFill>
              <a:schemeClr val="accent6"/>
            </a:solidFill>
          </a:ln>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9316B79F-7EEA-8346-9A11-BD2CA5E88E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731955" y="3631908"/>
            <a:ext cx="2871919" cy="1615455"/>
          </a:xfrm>
          <a:prstGeom prst="rect">
            <a:avLst/>
          </a:prstGeom>
          <a:ln>
            <a:solidFill>
              <a:schemeClr val="accent6"/>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33076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a:xfrm>
            <a:off x="284027" y="679629"/>
            <a:ext cx="5076158" cy="5804438"/>
          </a:xfrm>
        </p:spPr>
        <p:txBody>
          <a:bodyPr/>
          <a:lstStyle/>
          <a:p>
            <a:pPr marL="344488" indent="-230188"/>
            <a:r>
              <a:rPr lang="en-US" sz="2000" dirty="0">
                <a:latin typeface="Helvetica" charset="0"/>
              </a:rPr>
              <a:t>Cryogenics installation work on schedule: </a:t>
            </a:r>
            <a:endParaRPr lang="en-US" sz="1800" dirty="0">
              <a:latin typeface="Helvetica" charset="0"/>
            </a:endParaRPr>
          </a:p>
          <a:p>
            <a:pPr marL="625475" lvl="1" indent="-285750">
              <a:buClr>
                <a:schemeClr val="accent3"/>
              </a:buClr>
              <a:buFont typeface="Arial Unicode MS" panose="020B0604020202020204" pitchFamily="34" charset="-128"/>
              <a:buChar char="✓"/>
            </a:pPr>
            <a:r>
              <a:rPr lang="en-US" sz="1600" dirty="0">
                <a:latin typeface="Helvetica" charset="0"/>
              </a:rPr>
              <a:t>Proximity cryogenics components delivered from CERN in early December (ten shipping containers)</a:t>
            </a:r>
          </a:p>
          <a:p>
            <a:pPr marL="625475" lvl="1" indent="-285750">
              <a:buClr>
                <a:schemeClr val="accent3"/>
              </a:buClr>
              <a:buFont typeface="Arial Unicode MS" panose="020B0604020202020204" pitchFamily="34" charset="-128"/>
              <a:buChar char="✓"/>
            </a:pPr>
            <a:r>
              <a:rPr lang="en-US" sz="1600" dirty="0">
                <a:latin typeface="Helvetica" charset="0"/>
              </a:rPr>
              <a:t>Installation started by </a:t>
            </a:r>
            <a:r>
              <a:rPr lang="en-US" sz="1600" dirty="0" err="1">
                <a:latin typeface="Helvetica" charset="0"/>
              </a:rPr>
              <a:t>Demaco</a:t>
            </a:r>
            <a:r>
              <a:rPr lang="en-US" sz="1600" dirty="0">
                <a:latin typeface="Helvetica" charset="0"/>
              </a:rPr>
              <a:t> on Jan 28</a:t>
            </a:r>
          </a:p>
          <a:p>
            <a:pPr marL="625475" lvl="1" indent="-285750">
              <a:buClr>
                <a:schemeClr val="accent3"/>
              </a:buClr>
              <a:buFont typeface="Arial Unicode MS" panose="020B0604020202020204" pitchFamily="34" charset="-128"/>
              <a:buChar char="✓"/>
            </a:pPr>
            <a:r>
              <a:rPr lang="en-US" sz="1600" dirty="0">
                <a:latin typeface="Helvetica" charset="0"/>
              </a:rPr>
              <a:t>All 14 valve boxes installed within two weeks</a:t>
            </a:r>
          </a:p>
          <a:p>
            <a:pPr marL="625475" lvl="1" indent="-285750">
              <a:buClr>
                <a:schemeClr val="accent3"/>
              </a:buClr>
              <a:buFont typeface="Arial Unicode MS" panose="020B0604020202020204" pitchFamily="34" charset="-128"/>
              <a:buChar char="✓"/>
            </a:pPr>
            <a:r>
              <a:rPr lang="en-US" sz="1600" dirty="0">
                <a:latin typeface="Helvetica" charset="0"/>
              </a:rPr>
              <a:t>Transfer line installation progressing well</a:t>
            </a:r>
          </a:p>
          <a:p>
            <a:pPr marL="625475" lvl="1" indent="-285750">
              <a:buClr>
                <a:schemeClr val="accent3"/>
              </a:buClr>
              <a:buFont typeface="Arial Unicode MS" panose="020B0604020202020204" pitchFamily="34" charset="-128"/>
              <a:buChar char="✓"/>
            </a:pPr>
            <a:r>
              <a:rPr lang="en-US" sz="1600" dirty="0">
                <a:latin typeface="Helvetica" charset="0"/>
              </a:rPr>
              <a:t>Fermilab continues installation of items such as vent lines in parallel</a:t>
            </a:r>
          </a:p>
          <a:p>
            <a:pPr marL="574675" lvl="1" indent="-234950"/>
            <a:r>
              <a:rPr lang="en-US" sz="1600" dirty="0">
                <a:latin typeface="Helvetica" charset="0"/>
              </a:rPr>
              <a:t>Controls programming progressing well</a:t>
            </a:r>
          </a:p>
          <a:p>
            <a:pPr marL="574675" lvl="1" indent="-234950"/>
            <a:r>
              <a:rPr lang="en-US" sz="1600" dirty="0">
                <a:latin typeface="Helvetica" charset="0"/>
              </a:rPr>
              <a:t>Controls wiring to start shortly</a:t>
            </a:r>
          </a:p>
          <a:p>
            <a:pPr marL="574675" lvl="1" indent="-234950"/>
            <a:r>
              <a:rPr lang="en-US" sz="1600" dirty="0">
                <a:latin typeface="Helvetica" charset="0"/>
              </a:rPr>
              <a:t>3 transfer lines damaged in transport from CERN</a:t>
            </a:r>
          </a:p>
          <a:p>
            <a:pPr marL="974725" lvl="2" indent="-234950"/>
            <a:r>
              <a:rPr lang="en-US" sz="1400" dirty="0">
                <a:latin typeface="Helvetica" charset="0"/>
              </a:rPr>
              <a:t>Very fast response by CERN and </a:t>
            </a:r>
            <a:r>
              <a:rPr lang="en-US" sz="1400" dirty="0" err="1">
                <a:latin typeface="Helvetica" charset="0"/>
              </a:rPr>
              <a:t>Demaco</a:t>
            </a:r>
            <a:endParaRPr lang="en-US" sz="1400" dirty="0">
              <a:latin typeface="Helvetica" charset="0"/>
            </a:endParaRPr>
          </a:p>
          <a:p>
            <a:pPr marL="974725" lvl="2" indent="-234950"/>
            <a:r>
              <a:rPr lang="en-US" sz="1400" dirty="0">
                <a:latin typeface="Helvetica" charset="0"/>
              </a:rPr>
              <a:t>New lines being constructed at </a:t>
            </a:r>
            <a:r>
              <a:rPr lang="en-US" sz="1400" dirty="0" err="1">
                <a:latin typeface="Helvetica" charset="0"/>
              </a:rPr>
              <a:t>Demaco</a:t>
            </a:r>
            <a:r>
              <a:rPr lang="en-US" sz="1400" dirty="0">
                <a:latin typeface="Helvetica" charset="0"/>
              </a:rPr>
              <a:t> – delivered to FNAL by end of May</a:t>
            </a:r>
          </a:p>
          <a:p>
            <a:pPr marL="974725" lvl="2" indent="-234950"/>
            <a:r>
              <a:rPr lang="en-US" sz="1400" dirty="0">
                <a:latin typeface="Helvetica" charset="0"/>
              </a:rPr>
              <a:t>Installation order adjusted to accommodate</a:t>
            </a:r>
          </a:p>
          <a:p>
            <a:pPr marL="517525" indent="-234950"/>
            <a:r>
              <a:rPr lang="en-US" sz="1600" dirty="0">
                <a:latin typeface="Helvetica" charset="0"/>
              </a:rPr>
              <a:t>Mitigating delays to maintain </a:t>
            </a:r>
            <a:r>
              <a:rPr lang="en-US" sz="1600" dirty="0" err="1">
                <a:latin typeface="Helvetica" charset="0"/>
              </a:rPr>
              <a:t>LAr</a:t>
            </a:r>
            <a:r>
              <a:rPr lang="en-US" sz="1600" dirty="0">
                <a:latin typeface="Helvetica" charset="0"/>
              </a:rPr>
              <a:t> fill date in July</a:t>
            </a:r>
          </a:p>
          <a:p>
            <a:pPr marL="517525" indent="-234950"/>
            <a:endParaRPr lang="en-US" sz="1600" dirty="0">
              <a:latin typeface="Helvetica" charset="0"/>
            </a:endParaRPr>
          </a:p>
          <a:p>
            <a:pPr marL="517525" indent="-234950"/>
            <a:r>
              <a:rPr lang="en-US" sz="1600" dirty="0">
                <a:latin typeface="Helvetica" charset="0"/>
              </a:rPr>
              <a:t>always safety first!</a:t>
            </a:r>
          </a:p>
          <a:p>
            <a:pPr marL="517525" indent="-234950"/>
            <a:endParaRPr lang="en-US" dirty="0">
              <a:latin typeface="Helvetica" charset="0"/>
            </a:endParaRPr>
          </a:p>
          <a:p>
            <a:pPr marL="574675" lvl="1" indent="-234950"/>
            <a:endParaRPr lang="en-US" sz="1600" dirty="0">
              <a:latin typeface="Helvetica" charset="0"/>
            </a:endParaRPr>
          </a:p>
        </p:txBody>
      </p:sp>
      <p:sp>
        <p:nvSpPr>
          <p:cNvPr id="6" name="Date Placeholder 5"/>
          <p:cNvSpPr>
            <a:spLocks noGrp="1"/>
          </p:cNvSpPr>
          <p:nvPr>
            <p:ph type="dt" sz="half" idx="2"/>
          </p:nvPr>
        </p:nvSpPr>
        <p:spPr/>
        <p:txBody>
          <a:bodyPr/>
          <a:lstStyle/>
          <a:p>
            <a:pPr>
              <a:defRPr/>
            </a:pPr>
            <a:r>
              <a:rPr lang="en-US"/>
              <a:t>3/8/19</a:t>
            </a:r>
            <a:endParaRPr lang="en-US" dirty="0"/>
          </a:p>
        </p:txBody>
      </p:sp>
      <p:sp>
        <p:nvSpPr>
          <p:cNvPr id="7" name="Footer Placeholder 6"/>
          <p:cNvSpPr>
            <a:spLocks noGrp="1"/>
          </p:cNvSpPr>
          <p:nvPr>
            <p:ph type="ftr" sz="quarter" idx="3"/>
          </p:nvPr>
        </p:nvSpPr>
        <p:spPr/>
        <p:txBody>
          <a:bodyPr/>
          <a:lstStyle/>
          <a:p>
            <a:pPr>
              <a:defRPr/>
            </a:pPr>
            <a:r>
              <a:rPr lang="en-US"/>
              <a:t>SBN Oversight Board</a:t>
            </a:r>
            <a:endParaRPr lang="en-US" b="1"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sp>
        <p:nvSpPr>
          <p:cNvPr id="9" name="Title 8"/>
          <p:cNvSpPr>
            <a:spLocks noGrp="1"/>
          </p:cNvSpPr>
          <p:nvPr>
            <p:ph type="title"/>
          </p:nvPr>
        </p:nvSpPr>
        <p:spPr/>
        <p:txBody>
          <a:bodyPr/>
          <a:lstStyle/>
          <a:p>
            <a:r>
              <a:rPr lang="en-US" dirty="0"/>
              <a:t>ICARUS Installation Progress</a:t>
            </a:r>
          </a:p>
        </p:txBody>
      </p:sp>
      <p:sp>
        <p:nvSpPr>
          <p:cNvPr id="18" name="TextBox 17"/>
          <p:cNvSpPr txBox="1"/>
          <p:nvPr/>
        </p:nvSpPr>
        <p:spPr>
          <a:xfrm>
            <a:off x="6553405" y="487508"/>
            <a:ext cx="2078764" cy="307777"/>
          </a:xfrm>
          <a:prstGeom prst="rect">
            <a:avLst/>
          </a:prstGeom>
          <a:noFill/>
          <a:ln>
            <a:noFill/>
          </a:ln>
        </p:spPr>
        <p:txBody>
          <a:bodyPr wrap="square" rtlCol="0">
            <a:spAutoFit/>
          </a:bodyPr>
          <a:lstStyle/>
          <a:p>
            <a:pPr algn="ctr"/>
            <a:r>
              <a:rPr lang="en-US" sz="1400" dirty="0">
                <a:solidFill>
                  <a:schemeClr val="bg1"/>
                </a:solidFill>
              </a:rPr>
              <a:t>TPC 1 Complete</a:t>
            </a:r>
          </a:p>
        </p:txBody>
      </p:sp>
      <p:sp>
        <p:nvSpPr>
          <p:cNvPr id="19" name="TextBox 18"/>
          <p:cNvSpPr txBox="1"/>
          <p:nvPr/>
        </p:nvSpPr>
        <p:spPr>
          <a:xfrm>
            <a:off x="5514023" y="0"/>
            <a:ext cx="2078764" cy="307777"/>
          </a:xfrm>
          <a:prstGeom prst="rect">
            <a:avLst/>
          </a:prstGeom>
          <a:noFill/>
          <a:ln>
            <a:noFill/>
          </a:ln>
        </p:spPr>
        <p:txBody>
          <a:bodyPr wrap="square" rtlCol="0">
            <a:spAutoFit/>
          </a:bodyPr>
          <a:lstStyle/>
          <a:p>
            <a:pPr algn="ctr"/>
            <a:r>
              <a:rPr lang="en-US" sz="1400" dirty="0">
                <a:solidFill>
                  <a:schemeClr val="bg1"/>
                </a:solidFill>
              </a:rPr>
              <a:t>Vessel 2 Ready</a:t>
            </a:r>
          </a:p>
        </p:txBody>
      </p:sp>
      <p:pic>
        <p:nvPicPr>
          <p:cNvPr id="17" name="Picture 16">
            <a:extLst>
              <a:ext uri="{FF2B5EF4-FFF2-40B4-BE49-F238E27FC236}">
                <a16:creationId xmlns:a16="http://schemas.microsoft.com/office/drawing/2014/main" id="{9B41D28A-39A4-E04C-986B-E2B025757A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4023" y="169986"/>
            <a:ext cx="3591612" cy="2020282"/>
          </a:xfrm>
          <a:prstGeom prst="rect">
            <a:avLst/>
          </a:prstGeom>
          <a:ln>
            <a:solidFill>
              <a:schemeClr val="accent6"/>
            </a:solidFill>
          </a:ln>
          <a:effectLst>
            <a:outerShdw blurRad="50800" dist="38100" dir="2700000" algn="tl" rotWithShape="0">
              <a:prstClr val="black">
                <a:alpha val="40000"/>
              </a:prstClr>
            </a:outerShdw>
          </a:effectLst>
        </p:spPr>
      </p:pic>
      <p:sp>
        <p:nvSpPr>
          <p:cNvPr id="20" name="TextBox 19">
            <a:extLst>
              <a:ext uri="{FF2B5EF4-FFF2-40B4-BE49-F238E27FC236}">
                <a16:creationId xmlns:a16="http://schemas.microsoft.com/office/drawing/2014/main" id="{26F48E6A-F9C0-AF48-ACEB-13686DD6EE1E}"/>
              </a:ext>
            </a:extLst>
          </p:cNvPr>
          <p:cNvSpPr txBox="1"/>
          <p:nvPr/>
        </p:nvSpPr>
        <p:spPr>
          <a:xfrm>
            <a:off x="6402573" y="2152032"/>
            <a:ext cx="1814512" cy="523220"/>
          </a:xfrm>
          <a:prstGeom prst="rect">
            <a:avLst/>
          </a:prstGeom>
          <a:noFill/>
        </p:spPr>
        <p:txBody>
          <a:bodyPr wrap="square" rtlCol="0">
            <a:spAutoFit/>
          </a:bodyPr>
          <a:lstStyle/>
          <a:p>
            <a:pPr algn="ctr"/>
            <a:r>
              <a:rPr lang="en-US" sz="1400" b="1" dirty="0"/>
              <a:t>Installing Vent Line (FNAL Scope)</a:t>
            </a:r>
          </a:p>
        </p:txBody>
      </p:sp>
      <p:pic>
        <p:nvPicPr>
          <p:cNvPr id="21" name="Picture 20">
            <a:extLst>
              <a:ext uri="{FF2B5EF4-FFF2-40B4-BE49-F238E27FC236}">
                <a16:creationId xmlns:a16="http://schemas.microsoft.com/office/drawing/2014/main" id="{3B70946A-FC81-D448-8077-C21D3E237E1B}"/>
              </a:ext>
            </a:extLst>
          </p:cNvPr>
          <p:cNvPicPr>
            <a:picLocks noChangeAspect="1"/>
          </p:cNvPicPr>
          <p:nvPr/>
        </p:nvPicPr>
        <p:blipFill>
          <a:blip r:embed="rId4"/>
          <a:stretch>
            <a:fillRect/>
          </a:stretch>
        </p:blipFill>
        <p:spPr>
          <a:xfrm>
            <a:off x="5360185" y="3768633"/>
            <a:ext cx="1860429" cy="2480572"/>
          </a:xfrm>
          <a:prstGeom prst="rect">
            <a:avLst/>
          </a:prstGeom>
          <a:ln>
            <a:solidFill>
              <a:schemeClr val="accent6"/>
            </a:solidFill>
          </a:ln>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4C30EBCE-0BA8-C94B-BFB2-90FF3F4985E6}"/>
              </a:ext>
            </a:extLst>
          </p:cNvPr>
          <p:cNvPicPr>
            <a:picLocks noChangeAspect="1"/>
          </p:cNvPicPr>
          <p:nvPr/>
        </p:nvPicPr>
        <p:blipFill>
          <a:blip r:embed="rId5"/>
          <a:stretch>
            <a:fillRect/>
          </a:stretch>
        </p:blipFill>
        <p:spPr>
          <a:xfrm>
            <a:off x="7220614" y="2942463"/>
            <a:ext cx="1860429" cy="2480572"/>
          </a:xfrm>
          <a:prstGeom prst="rect">
            <a:avLst/>
          </a:prstGeom>
          <a:ln>
            <a:solidFill>
              <a:schemeClr val="accent6"/>
            </a:solidFill>
          </a:ln>
          <a:effectLst>
            <a:outerShdw blurRad="50800" dist="38100" dir="2700000" algn="tl" rotWithShape="0">
              <a:prstClr val="black">
                <a:alpha val="40000"/>
              </a:prstClr>
            </a:outerShdw>
          </a:effectLst>
        </p:spPr>
      </p:pic>
      <p:sp>
        <p:nvSpPr>
          <p:cNvPr id="23" name="TextBox 22">
            <a:extLst>
              <a:ext uri="{FF2B5EF4-FFF2-40B4-BE49-F238E27FC236}">
                <a16:creationId xmlns:a16="http://schemas.microsoft.com/office/drawing/2014/main" id="{44FB3D46-07B3-504C-A084-34EFF820ACEF}"/>
              </a:ext>
            </a:extLst>
          </p:cNvPr>
          <p:cNvSpPr txBox="1"/>
          <p:nvPr/>
        </p:nvSpPr>
        <p:spPr>
          <a:xfrm>
            <a:off x="5495962" y="3365122"/>
            <a:ext cx="1615457" cy="307777"/>
          </a:xfrm>
          <a:prstGeom prst="rect">
            <a:avLst/>
          </a:prstGeom>
          <a:noFill/>
        </p:spPr>
        <p:txBody>
          <a:bodyPr wrap="square" rtlCol="0">
            <a:spAutoFit/>
          </a:bodyPr>
          <a:lstStyle/>
          <a:p>
            <a:pPr algn="ctr"/>
            <a:r>
              <a:rPr lang="en-US" sz="1400" b="1" dirty="0"/>
              <a:t>Current Status</a:t>
            </a:r>
          </a:p>
        </p:txBody>
      </p:sp>
    </p:spTree>
    <p:extLst>
      <p:ext uri="{BB962C8B-B14F-4D97-AF65-F5344CB8AC3E}">
        <p14:creationId xmlns:p14="http://schemas.microsoft.com/office/powerpoint/2010/main" val="2859397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1" y="971550"/>
            <a:ext cx="4851399" cy="4857295"/>
          </a:xfrm>
        </p:spPr>
        <p:txBody>
          <a:bodyPr/>
          <a:lstStyle/>
          <a:p>
            <a:r>
              <a:rPr lang="en-US" sz="1800" dirty="0"/>
              <a:t>TPC electronics production in final phase (INFN)</a:t>
            </a:r>
          </a:p>
          <a:p>
            <a:pPr lvl="1"/>
            <a:r>
              <a:rPr lang="en-US" sz="1400" dirty="0"/>
              <a:t>On track to complete delivery to FNAL by May</a:t>
            </a:r>
          </a:p>
          <a:p>
            <a:r>
              <a:rPr lang="en-US" sz="1800" dirty="0"/>
              <a:t>Cosmic Ray Tagger (CRT) </a:t>
            </a:r>
          </a:p>
          <a:p>
            <a:pPr marL="574675" lvl="1" indent="-234950"/>
            <a:r>
              <a:rPr lang="en-US" sz="1600" dirty="0">
                <a:latin typeface="Helvetica" charset="0"/>
              </a:rPr>
              <a:t>Top CRT panel production starting in Frascati</a:t>
            </a:r>
          </a:p>
          <a:p>
            <a:pPr marL="574675" lvl="1" indent="-234950"/>
            <a:r>
              <a:rPr lang="en-US" sz="1600" dirty="0">
                <a:latin typeface="Helvetica" charset="0"/>
              </a:rPr>
              <a:t>Side CRT readout: final design review for </a:t>
            </a:r>
            <a:r>
              <a:rPr lang="en-US" sz="1600" dirty="0" err="1">
                <a:latin typeface="Helvetica" charset="0"/>
              </a:rPr>
              <a:t>SiPM</a:t>
            </a:r>
            <a:r>
              <a:rPr lang="en-US" sz="1600" dirty="0">
                <a:latin typeface="Helvetica" charset="0"/>
              </a:rPr>
              <a:t> board and cabling on Jan 7</a:t>
            </a:r>
          </a:p>
          <a:p>
            <a:pPr marL="974725" lvl="2" indent="-234950"/>
            <a:r>
              <a:rPr lang="en-US" sz="1400" dirty="0">
                <a:latin typeface="Helvetica" charset="0"/>
              </a:rPr>
              <a:t>Responding to recommendations now</a:t>
            </a:r>
          </a:p>
          <a:p>
            <a:pPr marL="574675" lvl="1" indent="-234950"/>
            <a:r>
              <a:rPr lang="en-US" sz="1600" dirty="0">
                <a:latin typeface="Helvetica" charset="0"/>
              </a:rPr>
              <a:t>North side install between </a:t>
            </a:r>
            <a:r>
              <a:rPr lang="en-US" sz="1600" dirty="0" err="1">
                <a:latin typeface="Helvetica" charset="0"/>
              </a:rPr>
              <a:t>cryo</a:t>
            </a:r>
            <a:r>
              <a:rPr lang="en-US" sz="1600" dirty="0">
                <a:latin typeface="Helvetica" charset="0"/>
              </a:rPr>
              <a:t> plant and vessel</a:t>
            </a:r>
          </a:p>
          <a:p>
            <a:pPr marL="974725" lvl="2" indent="-234950"/>
            <a:r>
              <a:rPr lang="en-US" sz="1400" dirty="0">
                <a:latin typeface="Helvetica" charset="0"/>
              </a:rPr>
              <a:t>Mounts installed</a:t>
            </a:r>
          </a:p>
          <a:p>
            <a:pPr marL="974725" lvl="2" indent="-234950"/>
            <a:r>
              <a:rPr lang="en-US" sz="1400" dirty="0">
                <a:latin typeface="Helvetica" charset="0"/>
              </a:rPr>
              <a:t>Modules cut and wrapped</a:t>
            </a:r>
          </a:p>
          <a:p>
            <a:pPr marL="974725" lvl="2" indent="-234950"/>
            <a:r>
              <a:rPr lang="en-US" sz="1400" dirty="0">
                <a:latin typeface="Helvetica" charset="0"/>
              </a:rPr>
              <a:t>Modules installed at end of January</a:t>
            </a:r>
          </a:p>
          <a:p>
            <a:pPr marL="974725" lvl="2" indent="-234950"/>
            <a:endParaRPr lang="en-US" sz="1400" dirty="0">
              <a:latin typeface="Helvetica" charset="0"/>
            </a:endParaRPr>
          </a:p>
          <a:p>
            <a:pPr marL="0" indent="0">
              <a:buNone/>
            </a:pPr>
            <a:endParaRPr lang="en-US" sz="1800" dirty="0"/>
          </a:p>
        </p:txBody>
      </p:sp>
      <p:sp>
        <p:nvSpPr>
          <p:cNvPr id="3" name="Title 2"/>
          <p:cNvSpPr>
            <a:spLocks noGrp="1"/>
          </p:cNvSpPr>
          <p:nvPr>
            <p:ph type="title"/>
          </p:nvPr>
        </p:nvSpPr>
        <p:spPr/>
        <p:txBody>
          <a:bodyPr/>
          <a:lstStyle/>
          <a:p>
            <a:r>
              <a:rPr lang="en-US" dirty="0"/>
              <a:t>ICARUS Progress</a:t>
            </a:r>
          </a:p>
        </p:txBody>
      </p:sp>
      <p:sp>
        <p:nvSpPr>
          <p:cNvPr id="4" name="Date Placeholder 3"/>
          <p:cNvSpPr>
            <a:spLocks noGrp="1"/>
          </p:cNvSpPr>
          <p:nvPr>
            <p:ph type="dt" sz="half" idx="2"/>
          </p:nvPr>
        </p:nvSpPr>
        <p:spPr/>
        <p:txBody>
          <a:bodyPr/>
          <a:lstStyle/>
          <a:p>
            <a:pPr>
              <a:defRPr/>
            </a:pPr>
            <a:r>
              <a:rPr lang="en-US"/>
              <a:t>3/8/19</a:t>
            </a:r>
            <a:endParaRPr lang="en-US" dirty="0"/>
          </a:p>
        </p:txBody>
      </p:sp>
      <p:sp>
        <p:nvSpPr>
          <p:cNvPr id="5" name="Footer Placeholder 4"/>
          <p:cNvSpPr>
            <a:spLocks noGrp="1"/>
          </p:cNvSpPr>
          <p:nvPr>
            <p:ph type="ftr" sz="quarter" idx="3"/>
          </p:nvPr>
        </p:nvSpPr>
        <p:spPr/>
        <p:txBody>
          <a:bodyPr/>
          <a:lstStyle/>
          <a:p>
            <a:pPr>
              <a:defRPr/>
            </a:pPr>
            <a:r>
              <a:rPr lang="en-US"/>
              <a:t>SBN Oversight Board</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pic>
        <p:nvPicPr>
          <p:cNvPr id="23" name="Picture 22"/>
          <p:cNvPicPr>
            <a:picLocks noChangeAspect="1"/>
          </p:cNvPicPr>
          <p:nvPr/>
        </p:nvPicPr>
        <p:blipFill rotWithShape="1">
          <a:blip r:embed="rId2" cstate="print">
            <a:extLst>
              <a:ext uri="{28A0092B-C50C-407E-A947-70E740481C1C}">
                <a14:useLocalDpi xmlns:a14="http://schemas.microsoft.com/office/drawing/2010/main"/>
              </a:ext>
            </a:extLst>
          </a:blip>
          <a:srcRect l="8794" t="24444" r="1024" b="33678"/>
          <a:stretch/>
        </p:blipFill>
        <p:spPr>
          <a:xfrm>
            <a:off x="4977672" y="14582"/>
            <a:ext cx="4127815" cy="1081673"/>
          </a:xfrm>
          <a:prstGeom prst="rect">
            <a:avLst/>
          </a:prstGeom>
        </p:spPr>
      </p:pic>
      <p:sp>
        <p:nvSpPr>
          <p:cNvPr id="15" name="TextBox 14">
            <a:extLst>
              <a:ext uri="{FF2B5EF4-FFF2-40B4-BE49-F238E27FC236}">
                <a16:creationId xmlns:a16="http://schemas.microsoft.com/office/drawing/2014/main" id="{0689B4ED-05E8-154D-BDCA-9209BC868C5A}"/>
              </a:ext>
            </a:extLst>
          </p:cNvPr>
          <p:cNvSpPr txBox="1"/>
          <p:nvPr/>
        </p:nvSpPr>
        <p:spPr>
          <a:xfrm>
            <a:off x="7137391" y="1057205"/>
            <a:ext cx="1494329" cy="738664"/>
          </a:xfrm>
          <a:prstGeom prst="rect">
            <a:avLst/>
          </a:prstGeom>
          <a:noFill/>
        </p:spPr>
        <p:txBody>
          <a:bodyPr wrap="square" rtlCol="0">
            <a:spAutoFit/>
          </a:bodyPr>
          <a:lstStyle/>
          <a:p>
            <a:pPr algn="ctr"/>
            <a:r>
              <a:rPr lang="en-US" sz="1400" b="1" dirty="0"/>
              <a:t>Top CRT Production in Frascati</a:t>
            </a:r>
          </a:p>
        </p:txBody>
      </p:sp>
      <p:pic>
        <p:nvPicPr>
          <p:cNvPr id="16" name="Picture 15">
            <a:extLst>
              <a:ext uri="{FF2B5EF4-FFF2-40B4-BE49-F238E27FC236}">
                <a16:creationId xmlns:a16="http://schemas.microsoft.com/office/drawing/2014/main" id="{A31196C2-943E-954D-982D-1DC483D0F6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2041" y="1064465"/>
            <a:ext cx="1597033" cy="2129376"/>
          </a:xfrm>
          <a:prstGeom prst="rect">
            <a:avLst/>
          </a:prstGeom>
          <a:ln>
            <a:solidFill>
              <a:schemeClr val="accent6"/>
            </a:solidFill>
          </a:ln>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2A05A17C-0D2A-D545-A2A9-C4F6ED87A052}"/>
              </a:ext>
            </a:extLst>
          </p:cNvPr>
          <p:cNvPicPr>
            <a:picLocks noChangeAspect="1"/>
          </p:cNvPicPr>
          <p:nvPr/>
        </p:nvPicPr>
        <p:blipFill rotWithShape="1">
          <a:blip r:embed="rId4"/>
          <a:srcRect l="14653" t="24393" r="18557" b="8427"/>
          <a:stretch/>
        </p:blipFill>
        <p:spPr>
          <a:xfrm>
            <a:off x="6786357" y="1831691"/>
            <a:ext cx="2246332" cy="1673288"/>
          </a:xfrm>
          <a:prstGeom prst="rect">
            <a:avLst/>
          </a:prstGeom>
          <a:ln>
            <a:solidFill>
              <a:schemeClr val="accent6"/>
            </a:solidFill>
          </a:ln>
          <a:effectLst>
            <a:outerShdw blurRad="50800" dist="38100" dir="2700000" algn="tl" rotWithShape="0">
              <a:prstClr val="black">
                <a:alpha val="40000"/>
              </a:prstClr>
            </a:outerShdw>
          </a:effectLst>
        </p:spPr>
      </p:pic>
      <p:sp>
        <p:nvSpPr>
          <p:cNvPr id="18" name="TextBox 17">
            <a:extLst>
              <a:ext uri="{FF2B5EF4-FFF2-40B4-BE49-F238E27FC236}">
                <a16:creationId xmlns:a16="http://schemas.microsoft.com/office/drawing/2014/main" id="{4607D560-29EE-2A4E-90E5-2811581B9883}"/>
              </a:ext>
            </a:extLst>
          </p:cNvPr>
          <p:cNvSpPr txBox="1"/>
          <p:nvPr/>
        </p:nvSpPr>
        <p:spPr>
          <a:xfrm>
            <a:off x="5094786" y="5554834"/>
            <a:ext cx="1752888" cy="738664"/>
          </a:xfrm>
          <a:prstGeom prst="rect">
            <a:avLst/>
          </a:prstGeom>
          <a:noFill/>
        </p:spPr>
        <p:txBody>
          <a:bodyPr wrap="square" rtlCol="0">
            <a:spAutoFit/>
          </a:bodyPr>
          <a:lstStyle/>
          <a:p>
            <a:pPr algn="ctr"/>
            <a:r>
              <a:rPr lang="en-US" sz="1400" b="1" dirty="0"/>
              <a:t>Side CRT </a:t>
            </a:r>
            <a:r>
              <a:rPr lang="en-US" sz="1400" b="1" dirty="0" err="1"/>
              <a:t>SiPM</a:t>
            </a:r>
            <a:r>
              <a:rPr lang="en-US" sz="1400" b="1" dirty="0"/>
              <a:t> Board and module cutting @ Wideband lab</a:t>
            </a:r>
          </a:p>
        </p:txBody>
      </p:sp>
      <p:pic>
        <p:nvPicPr>
          <p:cNvPr id="19" name="Picture 18">
            <a:extLst>
              <a:ext uri="{FF2B5EF4-FFF2-40B4-BE49-F238E27FC236}">
                <a16:creationId xmlns:a16="http://schemas.microsoft.com/office/drawing/2014/main" id="{E38ABBD6-6A63-324D-B776-7B2EF1E78390}"/>
              </a:ext>
            </a:extLst>
          </p:cNvPr>
          <p:cNvPicPr>
            <a:picLocks noChangeAspect="1"/>
          </p:cNvPicPr>
          <p:nvPr/>
        </p:nvPicPr>
        <p:blipFill>
          <a:blip r:embed="rId5"/>
          <a:stretch>
            <a:fillRect/>
          </a:stretch>
        </p:blipFill>
        <p:spPr>
          <a:xfrm>
            <a:off x="6689102" y="3625157"/>
            <a:ext cx="2105179" cy="1578885"/>
          </a:xfrm>
          <a:prstGeom prst="rect">
            <a:avLst/>
          </a:prstGeom>
          <a:ln>
            <a:solidFill>
              <a:schemeClr val="accent6"/>
            </a:solidFill>
          </a:ln>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FAD51634-E077-2740-B2AE-4ABFDB6F3BAA}"/>
              </a:ext>
            </a:extLst>
          </p:cNvPr>
          <p:cNvPicPr>
            <a:picLocks noChangeAspect="1"/>
          </p:cNvPicPr>
          <p:nvPr/>
        </p:nvPicPr>
        <p:blipFill rotWithShape="1">
          <a:blip r:embed="rId6"/>
          <a:srcRect b="16173"/>
          <a:stretch/>
        </p:blipFill>
        <p:spPr>
          <a:xfrm>
            <a:off x="6932606" y="5163056"/>
            <a:ext cx="1798072" cy="1130442"/>
          </a:xfrm>
          <a:prstGeom prst="rect">
            <a:avLst/>
          </a:prstGeom>
          <a:ln>
            <a:solidFill>
              <a:schemeClr val="accent6"/>
            </a:solidFill>
          </a:ln>
          <a:effectLst>
            <a:outerShdw blurRad="50800" dist="38100" dir="2700000" algn="tl" rotWithShape="0">
              <a:prstClr val="black">
                <a:alpha val="40000"/>
              </a:prstClr>
            </a:outerShdw>
          </a:effectLst>
        </p:spPr>
      </p:pic>
      <p:pic>
        <p:nvPicPr>
          <p:cNvPr id="25" name="Picture 24">
            <a:extLst>
              <a:ext uri="{FF2B5EF4-FFF2-40B4-BE49-F238E27FC236}">
                <a16:creationId xmlns:a16="http://schemas.microsoft.com/office/drawing/2014/main" id="{5C384528-CECF-DD41-84C1-340EF373ED8E}"/>
              </a:ext>
            </a:extLst>
          </p:cNvPr>
          <p:cNvPicPr>
            <a:picLocks noChangeAspect="1"/>
          </p:cNvPicPr>
          <p:nvPr/>
        </p:nvPicPr>
        <p:blipFill>
          <a:blip r:embed="rId7"/>
          <a:stretch>
            <a:fillRect/>
          </a:stretch>
        </p:blipFill>
        <p:spPr>
          <a:xfrm rot="5400000">
            <a:off x="4990525" y="3645610"/>
            <a:ext cx="1941230" cy="1455923"/>
          </a:xfrm>
          <a:prstGeom prst="rect">
            <a:avLst/>
          </a:prstGeom>
          <a:ln>
            <a:solidFill>
              <a:schemeClr val="accent6"/>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99168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a:xfrm>
            <a:off x="264668" y="623123"/>
            <a:ext cx="8879331" cy="5804438"/>
          </a:xfrm>
        </p:spPr>
        <p:txBody>
          <a:bodyPr/>
          <a:lstStyle/>
          <a:p>
            <a:pPr marL="344488" indent="-230188"/>
            <a:r>
              <a:rPr lang="en-US" sz="1800" dirty="0">
                <a:latin typeface="Helvetica" charset="0"/>
              </a:rPr>
              <a:t>Installation work on top the warm vessel was stopped for one day this week in response to three recent injuries:</a:t>
            </a:r>
          </a:p>
          <a:p>
            <a:pPr marL="573088" lvl="1" indent="-230188"/>
            <a:r>
              <a:rPr lang="en-US" sz="1600" dirty="0">
                <a:latin typeface="Helvetica" charset="0"/>
              </a:rPr>
              <a:t>Student tripped on top of the vessel (December) – bruises</a:t>
            </a:r>
          </a:p>
          <a:p>
            <a:pPr marL="573088" lvl="1" indent="-230188"/>
            <a:r>
              <a:rPr lang="en-US" sz="1600" dirty="0">
                <a:latin typeface="Helvetica" charset="0"/>
              </a:rPr>
              <a:t>Technician (</a:t>
            </a:r>
            <a:r>
              <a:rPr lang="en-US" sz="1600" dirty="0" err="1">
                <a:latin typeface="Helvetica" charset="0"/>
              </a:rPr>
              <a:t>Demaco</a:t>
            </a:r>
            <a:r>
              <a:rPr lang="en-US" sz="1600" dirty="0">
                <a:latin typeface="Helvetica" charset="0"/>
              </a:rPr>
              <a:t>) had pipe sleeve strike hand (February) – stitches</a:t>
            </a:r>
          </a:p>
          <a:p>
            <a:pPr marL="573088" lvl="1" indent="-230188"/>
            <a:r>
              <a:rPr lang="en-US" sz="1600" dirty="0">
                <a:latin typeface="Helvetica" charset="0"/>
              </a:rPr>
              <a:t>Technician (INFN) tripped on top of the vessel (March) – stitches</a:t>
            </a:r>
          </a:p>
          <a:p>
            <a:pPr marL="344488" indent="-230188"/>
            <a:r>
              <a:rPr lang="en-US" sz="1600" dirty="0">
                <a:latin typeface="Helvetica" charset="0"/>
              </a:rPr>
              <a:t>Paused work: address trip hazards and work rules</a:t>
            </a:r>
          </a:p>
          <a:p>
            <a:pPr marL="573088" lvl="1" indent="-230188"/>
            <a:r>
              <a:rPr lang="en-US" sz="1600" dirty="0">
                <a:latin typeface="Helvetica" charset="0"/>
              </a:rPr>
              <a:t>Removed materials and tools</a:t>
            </a:r>
          </a:p>
          <a:p>
            <a:pPr marL="573088" lvl="1" indent="-230188"/>
            <a:r>
              <a:rPr lang="en-US" sz="1600" dirty="0">
                <a:latin typeface="Helvetica" charset="0"/>
              </a:rPr>
              <a:t>Advanced the installation of additional decking by several weeks</a:t>
            </a:r>
          </a:p>
          <a:p>
            <a:pPr marL="573088" lvl="1" indent="-230188"/>
            <a:r>
              <a:rPr lang="en-US" sz="1600" dirty="0">
                <a:latin typeface="Helvetica" charset="0"/>
              </a:rPr>
              <a:t>Final decking to be installed in stages following completion of work on crosses</a:t>
            </a:r>
          </a:p>
          <a:p>
            <a:pPr marL="573088" lvl="1" indent="-230188"/>
            <a:r>
              <a:rPr lang="en-US" sz="1600" dirty="0">
                <a:latin typeface="Helvetica" charset="0"/>
              </a:rPr>
              <a:t>Added safety cones and caution tape to                                                                                 warn of trip hazards</a:t>
            </a:r>
          </a:p>
          <a:p>
            <a:pPr marL="573088" lvl="1" indent="-230188"/>
            <a:r>
              <a:rPr lang="en-US" sz="1600" dirty="0">
                <a:latin typeface="Helvetica" charset="0"/>
              </a:rPr>
              <a:t>Updated requirements on usage of hard                                                                                   hats </a:t>
            </a:r>
          </a:p>
          <a:p>
            <a:pPr marL="344488" indent="-230188"/>
            <a:r>
              <a:rPr lang="en-US" sz="1800" dirty="0">
                <a:latin typeface="Helvetica" charset="0"/>
              </a:rPr>
              <a:t>Held two safety briefings – at stop and                                                                   restart of work</a:t>
            </a:r>
          </a:p>
          <a:p>
            <a:pPr marL="573088" lvl="1" indent="-230188"/>
            <a:r>
              <a:rPr lang="en-US" sz="1600" dirty="0">
                <a:latin typeface="Helvetica" charset="0"/>
              </a:rPr>
              <a:t>Included all collaborators and technical staff                                                                  currently engaged in the work</a:t>
            </a:r>
          </a:p>
          <a:p>
            <a:pPr marL="344488" indent="-230188"/>
            <a:r>
              <a:rPr lang="en-US" sz="1600" dirty="0">
                <a:latin typeface="Helvetica" charset="0"/>
              </a:rPr>
              <a:t>Reinforcing daily work planning/safety meetings                                                                        and communication on plans between the                                                                    collaboration and Fermilab technical team</a:t>
            </a:r>
          </a:p>
          <a:p>
            <a:pPr marL="574675" lvl="1" indent="-234950"/>
            <a:endParaRPr lang="en-US" sz="1400" dirty="0">
              <a:latin typeface="Helvetica" charset="0"/>
            </a:endParaRPr>
          </a:p>
        </p:txBody>
      </p:sp>
      <p:sp>
        <p:nvSpPr>
          <p:cNvPr id="6" name="Date Placeholder 5"/>
          <p:cNvSpPr>
            <a:spLocks noGrp="1"/>
          </p:cNvSpPr>
          <p:nvPr>
            <p:ph type="dt" sz="half" idx="2"/>
          </p:nvPr>
        </p:nvSpPr>
        <p:spPr/>
        <p:txBody>
          <a:bodyPr/>
          <a:lstStyle/>
          <a:p>
            <a:pPr>
              <a:defRPr/>
            </a:pPr>
            <a:r>
              <a:rPr lang="en-US"/>
              <a:t>3/8/19</a:t>
            </a:r>
            <a:endParaRPr lang="en-US" dirty="0"/>
          </a:p>
        </p:txBody>
      </p:sp>
      <p:sp>
        <p:nvSpPr>
          <p:cNvPr id="7" name="Footer Placeholder 6"/>
          <p:cNvSpPr>
            <a:spLocks noGrp="1"/>
          </p:cNvSpPr>
          <p:nvPr>
            <p:ph type="ftr" sz="quarter" idx="3"/>
          </p:nvPr>
        </p:nvSpPr>
        <p:spPr/>
        <p:txBody>
          <a:bodyPr/>
          <a:lstStyle/>
          <a:p>
            <a:pPr>
              <a:defRPr/>
            </a:pPr>
            <a:r>
              <a:rPr lang="en-US"/>
              <a:t>SBN Oversight Board</a:t>
            </a:r>
            <a:endParaRPr lang="en-US" b="1"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sp>
        <p:nvSpPr>
          <p:cNvPr id="9" name="Title 8"/>
          <p:cNvSpPr>
            <a:spLocks noGrp="1"/>
          </p:cNvSpPr>
          <p:nvPr>
            <p:ph type="title"/>
          </p:nvPr>
        </p:nvSpPr>
        <p:spPr/>
        <p:txBody>
          <a:bodyPr/>
          <a:lstStyle/>
          <a:p>
            <a:r>
              <a:rPr lang="en-US" dirty="0"/>
              <a:t>Installation work stop Mar 5-6</a:t>
            </a:r>
          </a:p>
        </p:txBody>
      </p:sp>
      <p:sp>
        <p:nvSpPr>
          <p:cNvPr id="18" name="TextBox 17"/>
          <p:cNvSpPr txBox="1"/>
          <p:nvPr/>
        </p:nvSpPr>
        <p:spPr>
          <a:xfrm>
            <a:off x="6553405" y="487508"/>
            <a:ext cx="2078764" cy="307777"/>
          </a:xfrm>
          <a:prstGeom prst="rect">
            <a:avLst/>
          </a:prstGeom>
          <a:noFill/>
          <a:ln>
            <a:noFill/>
          </a:ln>
        </p:spPr>
        <p:txBody>
          <a:bodyPr wrap="square" rtlCol="0">
            <a:spAutoFit/>
          </a:bodyPr>
          <a:lstStyle/>
          <a:p>
            <a:pPr algn="ctr"/>
            <a:r>
              <a:rPr lang="en-US" sz="1400" dirty="0">
                <a:solidFill>
                  <a:schemeClr val="bg1"/>
                </a:solidFill>
              </a:rPr>
              <a:t>TPC 1 Complete</a:t>
            </a:r>
          </a:p>
        </p:txBody>
      </p:sp>
      <p:sp>
        <p:nvSpPr>
          <p:cNvPr id="19" name="TextBox 18"/>
          <p:cNvSpPr txBox="1"/>
          <p:nvPr/>
        </p:nvSpPr>
        <p:spPr>
          <a:xfrm>
            <a:off x="5514023" y="0"/>
            <a:ext cx="2078764" cy="307777"/>
          </a:xfrm>
          <a:prstGeom prst="rect">
            <a:avLst/>
          </a:prstGeom>
          <a:noFill/>
          <a:ln>
            <a:noFill/>
          </a:ln>
        </p:spPr>
        <p:txBody>
          <a:bodyPr wrap="square" rtlCol="0">
            <a:spAutoFit/>
          </a:bodyPr>
          <a:lstStyle/>
          <a:p>
            <a:pPr algn="ctr"/>
            <a:r>
              <a:rPr lang="en-US" sz="1400" dirty="0">
                <a:solidFill>
                  <a:schemeClr val="bg1"/>
                </a:solidFill>
              </a:rPr>
              <a:t>Vessel 2 Ready</a:t>
            </a:r>
          </a:p>
        </p:txBody>
      </p:sp>
      <p:pic>
        <p:nvPicPr>
          <p:cNvPr id="4" name="Picture 3">
            <a:extLst>
              <a:ext uri="{FF2B5EF4-FFF2-40B4-BE49-F238E27FC236}">
                <a16:creationId xmlns:a16="http://schemas.microsoft.com/office/drawing/2014/main" id="{5DD9481B-B428-4042-8B13-84EFD0C4C837}"/>
              </a:ext>
            </a:extLst>
          </p:cNvPr>
          <p:cNvPicPr>
            <a:picLocks noChangeAspect="1"/>
          </p:cNvPicPr>
          <p:nvPr/>
        </p:nvPicPr>
        <p:blipFill>
          <a:blip r:embed="rId3"/>
          <a:stretch>
            <a:fillRect/>
          </a:stretch>
        </p:blipFill>
        <p:spPr>
          <a:xfrm>
            <a:off x="5129394" y="3293385"/>
            <a:ext cx="3921990" cy="2941492"/>
          </a:xfrm>
          <a:prstGeom prst="rect">
            <a:avLst/>
          </a:prstGeom>
          <a:ln>
            <a:solidFill>
              <a:schemeClr val="accent6"/>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253120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a:xfrm>
            <a:off x="284026" y="679629"/>
            <a:ext cx="6709897" cy="5804438"/>
          </a:xfrm>
        </p:spPr>
        <p:txBody>
          <a:bodyPr/>
          <a:lstStyle/>
          <a:p>
            <a:r>
              <a:rPr lang="en-US" sz="1800" dirty="0">
                <a:latin typeface="Helvetica" charset="0"/>
              </a:rPr>
              <a:t>Cold vessel engineering note and validation</a:t>
            </a:r>
            <a:endParaRPr lang="en-US" sz="1600" dirty="0">
              <a:latin typeface="Helvetica" charset="0"/>
            </a:endParaRPr>
          </a:p>
          <a:p>
            <a:pPr marL="574675" lvl="1" indent="-234950"/>
            <a:r>
              <a:rPr lang="en-US" sz="1600" dirty="0">
                <a:latin typeface="Helvetica" charset="0"/>
              </a:rPr>
              <a:t>Completed verification of CERN FEA by Fermilab analysis engineer</a:t>
            </a:r>
          </a:p>
          <a:p>
            <a:pPr marL="574675" lvl="1" indent="-234950"/>
            <a:r>
              <a:rPr lang="en-US" sz="1600" dirty="0">
                <a:latin typeface="Helvetica" charset="0"/>
              </a:rPr>
              <a:t>Engineering note completed by provided to safety committee</a:t>
            </a:r>
          </a:p>
          <a:p>
            <a:pPr marL="574675" lvl="1" indent="-234950"/>
            <a:r>
              <a:rPr lang="en-US" sz="1600" dirty="0">
                <a:latin typeface="Helvetica" charset="0"/>
              </a:rPr>
              <a:t>SBN </a:t>
            </a:r>
            <a:r>
              <a:rPr lang="en-US" sz="1600" dirty="0" err="1">
                <a:latin typeface="Helvetica" charset="0"/>
              </a:rPr>
              <a:t>Cryo</a:t>
            </a:r>
            <a:r>
              <a:rPr lang="en-US" sz="1600" dirty="0">
                <a:latin typeface="Helvetica" charset="0"/>
              </a:rPr>
              <a:t> Working Group initiated: preparing validation and fill plan </a:t>
            </a:r>
          </a:p>
          <a:p>
            <a:pPr marL="174625" indent="-234950"/>
            <a:r>
              <a:rPr lang="en-US" sz="1800" dirty="0">
                <a:latin typeface="Helvetica" charset="0"/>
              </a:rPr>
              <a:t>Cryogenics system engineering notes completed and reviewed</a:t>
            </a:r>
          </a:p>
          <a:p>
            <a:pPr marL="574675" lvl="1" indent="-234950"/>
            <a:r>
              <a:rPr lang="en-US" sz="1600" dirty="0">
                <a:latin typeface="Helvetica" charset="0"/>
              </a:rPr>
              <a:t>Need review of installed system to complete operations </a:t>
            </a:r>
            <a:r>
              <a:rPr lang="en-US" sz="1600" dirty="0" err="1">
                <a:latin typeface="Helvetica" charset="0"/>
              </a:rPr>
              <a:t>clerarance</a:t>
            </a:r>
            <a:endParaRPr lang="en-US" sz="1600" dirty="0">
              <a:latin typeface="Helvetica" charset="0"/>
            </a:endParaRPr>
          </a:p>
          <a:p>
            <a:pPr marL="174625" indent="-234950"/>
            <a:r>
              <a:rPr lang="en-US" sz="1800" dirty="0" err="1">
                <a:latin typeface="Helvetica" charset="0"/>
              </a:rPr>
              <a:t>LAr</a:t>
            </a:r>
            <a:r>
              <a:rPr lang="en-US" sz="1800" dirty="0">
                <a:latin typeface="Helvetica" charset="0"/>
              </a:rPr>
              <a:t> contract:</a:t>
            </a:r>
          </a:p>
          <a:p>
            <a:pPr marL="574675" lvl="1" indent="-234950"/>
            <a:r>
              <a:rPr lang="en-US" sz="1600" dirty="0"/>
              <a:t>Bid package completed and sent to vendors on Feb 11</a:t>
            </a:r>
          </a:p>
          <a:p>
            <a:pPr marL="574675" lvl="1" indent="-234950"/>
            <a:r>
              <a:rPr lang="en-US" sz="1600" dirty="0"/>
              <a:t>Received two bids on Feb 28; first look</a:t>
            </a:r>
          </a:p>
          <a:p>
            <a:pPr marL="803275" lvl="2" indent="-234950"/>
            <a:r>
              <a:rPr lang="en-US" sz="1400" dirty="0"/>
              <a:t>Both meet schedule requirement of 6 deliveries/week</a:t>
            </a:r>
          </a:p>
          <a:p>
            <a:pPr marL="803275" lvl="2" indent="-234950"/>
            <a:r>
              <a:rPr lang="en-US" sz="1400" dirty="0"/>
              <a:t>Both meet meet or beat technical specifications on contaminants</a:t>
            </a:r>
          </a:p>
          <a:p>
            <a:pPr marL="574675" lvl="1" indent="-234950"/>
            <a:r>
              <a:rPr lang="en-US" sz="1600" dirty="0"/>
              <a:t>Technical evaluation in progress</a:t>
            </a:r>
          </a:p>
          <a:p>
            <a:pPr marL="574675" lvl="1" indent="-234950"/>
            <a:r>
              <a:rPr lang="en-US" sz="1600" dirty="0"/>
              <a:t>On track for </a:t>
            </a:r>
            <a:r>
              <a:rPr lang="en-US" sz="1600" dirty="0" err="1"/>
              <a:t>LAr</a:t>
            </a:r>
            <a:r>
              <a:rPr lang="en-US" sz="1600" dirty="0"/>
              <a:t> fill milestone.   </a:t>
            </a:r>
          </a:p>
          <a:p>
            <a:pPr marL="574675" lvl="1" indent="-234950"/>
            <a:r>
              <a:rPr lang="en-US" sz="1600" dirty="0"/>
              <a:t>Thanks to procurement for excellent response time</a:t>
            </a:r>
          </a:p>
        </p:txBody>
      </p:sp>
      <p:sp>
        <p:nvSpPr>
          <p:cNvPr id="6" name="Date Placeholder 5"/>
          <p:cNvSpPr>
            <a:spLocks noGrp="1"/>
          </p:cNvSpPr>
          <p:nvPr>
            <p:ph type="dt" sz="half" idx="2"/>
          </p:nvPr>
        </p:nvSpPr>
        <p:spPr/>
        <p:txBody>
          <a:bodyPr/>
          <a:lstStyle/>
          <a:p>
            <a:pPr>
              <a:defRPr/>
            </a:pPr>
            <a:r>
              <a:rPr lang="en-US"/>
              <a:t>3/8/19</a:t>
            </a:r>
            <a:endParaRPr lang="en-US" dirty="0"/>
          </a:p>
        </p:txBody>
      </p:sp>
      <p:sp>
        <p:nvSpPr>
          <p:cNvPr id="7" name="Footer Placeholder 6"/>
          <p:cNvSpPr>
            <a:spLocks noGrp="1"/>
          </p:cNvSpPr>
          <p:nvPr>
            <p:ph type="ftr" sz="quarter" idx="3"/>
          </p:nvPr>
        </p:nvSpPr>
        <p:spPr/>
        <p:txBody>
          <a:bodyPr/>
          <a:lstStyle/>
          <a:p>
            <a:pPr>
              <a:defRPr/>
            </a:pPr>
            <a:r>
              <a:rPr lang="en-US"/>
              <a:t>SBN Oversight Board</a:t>
            </a:r>
            <a:endParaRPr lang="en-US" b="1"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9</a:t>
            </a:fld>
            <a:endParaRPr lang="en-US" dirty="0"/>
          </a:p>
        </p:txBody>
      </p:sp>
      <p:sp>
        <p:nvSpPr>
          <p:cNvPr id="9" name="Title 8"/>
          <p:cNvSpPr>
            <a:spLocks noGrp="1"/>
          </p:cNvSpPr>
          <p:nvPr>
            <p:ph type="title"/>
          </p:nvPr>
        </p:nvSpPr>
        <p:spPr/>
        <p:txBody>
          <a:bodyPr/>
          <a:lstStyle/>
          <a:p>
            <a:r>
              <a:rPr lang="en-US" dirty="0"/>
              <a:t>Far Detector Commissioning – cryogenics prep.</a:t>
            </a:r>
          </a:p>
        </p:txBody>
      </p:sp>
    </p:spTree>
    <p:extLst>
      <p:ext uri="{BB962C8B-B14F-4D97-AF65-F5344CB8AC3E}">
        <p14:creationId xmlns:p14="http://schemas.microsoft.com/office/powerpoint/2010/main" val="2232784507"/>
      </p:ext>
    </p:extLst>
  </p:cSld>
  <p:clrMapOvr>
    <a:masterClrMapping/>
  </p:clrMapOvr>
</p:sld>
</file>

<file path=ppt/theme/theme1.xml><?xml version="1.0" encoding="utf-8"?>
<a:theme xmlns:a="http://schemas.openxmlformats.org/drawingml/2006/main" name="SBN_PPT_1130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65231</TotalTime>
  <Words>3147</Words>
  <Application>Microsoft Macintosh PowerPoint</Application>
  <PresentationFormat>On-screen Show (4:3)</PresentationFormat>
  <Paragraphs>731</Paragraphs>
  <Slides>31</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 Unicode MS</vt:lpstr>
      <vt:lpstr>Arial</vt:lpstr>
      <vt:lpstr>Calibri</vt:lpstr>
      <vt:lpstr>Comic Sans MS</vt:lpstr>
      <vt:lpstr>Helvetica</vt:lpstr>
      <vt:lpstr>Wingdings</vt:lpstr>
      <vt:lpstr>SBN_PPT_113015</vt:lpstr>
      <vt:lpstr>PowerPoint Presentation</vt:lpstr>
      <vt:lpstr>Outline</vt:lpstr>
      <vt:lpstr>Far Detector - ICARUS</vt:lpstr>
      <vt:lpstr>ICARUS Installation Progress</vt:lpstr>
      <vt:lpstr>ICARUS Installation Progress</vt:lpstr>
      <vt:lpstr>ICARUS Installation Progress</vt:lpstr>
      <vt:lpstr>ICARUS Progress</vt:lpstr>
      <vt:lpstr>Installation work stop Mar 5-6</vt:lpstr>
      <vt:lpstr>Far Detector Commissioning – cryogenics prep.</vt:lpstr>
      <vt:lpstr>ICARUS Milestones to I-1 Ready to Fill</vt:lpstr>
      <vt:lpstr>Near Detector - SBND</vt:lpstr>
      <vt:lpstr>SBND TPC Progress</vt:lpstr>
      <vt:lpstr>SBND TPC Electronics Progress</vt:lpstr>
      <vt:lpstr>SBND Photo Detection Progress</vt:lpstr>
      <vt:lpstr>SBND CRT/Laser</vt:lpstr>
      <vt:lpstr>SBND Cryostat</vt:lpstr>
      <vt:lpstr>SBND Cryogenics</vt:lpstr>
      <vt:lpstr>Near Detector Personnel Changes</vt:lpstr>
      <vt:lpstr>SBND Milestones to S-1 SBND ready to move</vt:lpstr>
      <vt:lpstr>SBN Director’s Review – Dec 2018</vt:lpstr>
      <vt:lpstr>DOE Funding</vt:lpstr>
      <vt:lpstr>Transition to Operation Planning </vt:lpstr>
      <vt:lpstr>Backup</vt:lpstr>
      <vt:lpstr>Notes on milestones to I-1</vt:lpstr>
      <vt:lpstr>ICARUS Milestones to I-2 Detector Filled</vt:lpstr>
      <vt:lpstr>ICARUS Milestones to I-3a ready for physics data – CRT operational</vt:lpstr>
      <vt:lpstr>ICARUS Milestones to I-3b ready for physics data – shielding in place</vt:lpstr>
      <vt:lpstr>SBND Milestones to S-2 Ready to Fill </vt:lpstr>
      <vt:lpstr>SBND Milestones to S-3 Detector Filled</vt:lpstr>
      <vt:lpstr>SBND Milestones to S-4a ready for physics data – CRT operational</vt:lpstr>
      <vt:lpstr>SBND Milestones to S-4b ready for physics data – shielding in place</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Sandbox Studio</dc:creator>
  <cp:lastModifiedBy>Peter J Wilson</cp:lastModifiedBy>
  <cp:revision>1141</cp:revision>
  <cp:lastPrinted>2018-11-29T23:21:34Z</cp:lastPrinted>
  <dcterms:created xsi:type="dcterms:W3CDTF">2014-01-03T20:18:13Z</dcterms:created>
  <dcterms:modified xsi:type="dcterms:W3CDTF">2019-03-08T17:51:07Z</dcterms:modified>
</cp:coreProperties>
</file>