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10"/>
  </p:notesMasterIdLst>
  <p:sldIdLst>
    <p:sldId id="271" r:id="rId2"/>
    <p:sldId id="272" r:id="rId3"/>
    <p:sldId id="273" r:id="rId4"/>
    <p:sldId id="277" r:id="rId5"/>
    <p:sldId id="275" r:id="rId6"/>
    <p:sldId id="274" r:id="rId7"/>
    <p:sldId id="276" r:id="rId8"/>
    <p:sldId id="278" r:id="rId9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FD519-4DBC-48CA-AF41-62DA8439F861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9E14-93CD-4CDB-8AAB-5523287FD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5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8/4/10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Alec Habig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ln w="9525">
            <a:headEnd/>
            <a:tailEnd/>
          </a:ln>
        </p:spPr>
        <p:txBody>
          <a:bodyPr lIns="92075" tIns="46037" rIns="92075" bIns="46037"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Page </a:t>
            </a:r>
            <a:fld id="{B6CBAF03-DE00-4C13-86B3-C87A56A7C3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534988" y="1295400"/>
            <a:ext cx="7923212" cy="228600"/>
            <a:chOff x="337" y="816"/>
            <a:chExt cx="4991" cy="144"/>
          </a:xfrm>
        </p:grpSpPr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337" y="816"/>
              <a:ext cx="4991" cy="0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337" y="874"/>
              <a:ext cx="4991" cy="0"/>
            </a:xfrm>
            <a:prstGeom prst="line">
              <a:avLst/>
            </a:prstGeom>
            <a:noFill/>
            <a:ln w="50800">
              <a:solidFill>
                <a:srgbClr val="3366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37" y="917"/>
              <a:ext cx="4991" cy="0"/>
            </a:xfrm>
            <a:prstGeom prst="line">
              <a:avLst/>
            </a:prstGeom>
            <a:noFill/>
            <a:ln w="25400">
              <a:solidFill>
                <a:srgbClr val="9966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337" y="960"/>
              <a:ext cx="4991" cy="0"/>
            </a:xfrm>
            <a:prstGeom prst="line">
              <a:avLst/>
            </a:prstGeom>
            <a:noFill/>
            <a:ln w="12700">
              <a:solidFill>
                <a:srgbClr val="CC00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4" name="Picture 2" descr="C:\Users\Habig\Desktop\Powerpoint\DUNE\cdr\figures\dunelogo_colorhoriz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40" y="152400"/>
            <a:ext cx="5373690" cy="107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285" y="0"/>
            <a:ext cx="5943600" cy="1274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8/4/10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Alec Habig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Page </a:t>
            </a:r>
            <a:fld id="{9371EC9B-01E4-4352-A3B0-187218EED7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9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696" y="0"/>
            <a:ext cx="5943600" cy="1274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8/4/10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Alec Habig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Page </a:t>
            </a:r>
            <a:fld id="{A2B60417-B3F2-45D4-9414-ABB640C9F6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40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696" y="0"/>
            <a:ext cx="5943600" cy="1274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8/4/10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Alec Habig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Page </a:t>
            </a:r>
            <a:fld id="{A5303CC4-D69A-4FAC-8FF2-10C469A9FE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9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109600" y="0"/>
            <a:ext cx="5433840" cy="1274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87240" y="1523880"/>
            <a:ext cx="7772040" cy="4647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433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9696" y="0"/>
            <a:ext cx="5943600" cy="12747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5240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8/4/10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Alec Habig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79438" y="1287463"/>
            <a:ext cx="7985125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248400"/>
            <a:ext cx="2209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Page </a:t>
            </a:r>
            <a:fld id="{98455422-9347-4721-8602-CF54ECE9321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81057" cy="77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25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2849880"/>
            <a:ext cx="8772525" cy="3962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entirely driven by excavation delays.</a:t>
            </a:r>
          </a:p>
          <a:p>
            <a:r>
              <a:rPr lang="en-US" dirty="0" smtClean="0"/>
              <a:t>TDR now says we start CUC installation October 2022, and have a year before Det#1 starts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we’ve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get a bare server room, with hookups for chilled water and power, with a drop floor</a:t>
            </a:r>
          </a:p>
          <a:p>
            <a:r>
              <a:rPr lang="en-US" dirty="0" smtClean="0"/>
              <a:t>So, we need to fit this in there: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this is old dates, add 6 months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7108"/>
            <a:ext cx="9144000" cy="300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2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runs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See </a:t>
            </a:r>
            <a:r>
              <a:rPr lang="en-US" dirty="0"/>
              <a:t>T</a:t>
            </a:r>
            <a:r>
              <a:rPr lang="en-US" dirty="0" smtClean="0"/>
              <a:t>im’s talk for data room install info</a:t>
            </a:r>
          </a:p>
          <a:p>
            <a:r>
              <a:rPr lang="en-US" dirty="0" smtClean="0"/>
              <a:t>CF puts single mode fiber in the shaft.  It’s unclear if they also connect that to the data room</a:t>
            </a:r>
          </a:p>
          <a:p>
            <a:r>
              <a:rPr lang="en-US" dirty="0" smtClean="0"/>
              <a:t>In parallel to Rack Installation,</a:t>
            </a:r>
            <a:r>
              <a:rPr lang="en-US" dirty="0"/>
              <a:t> w</a:t>
            </a:r>
            <a:r>
              <a:rPr lang="en-US" dirty="0" smtClean="0"/>
              <a:t>e lay the multimode to the detector cavern</a:t>
            </a:r>
          </a:p>
          <a:p>
            <a:pPr lvl="1"/>
            <a:r>
              <a:rPr lang="en-US" dirty="0" smtClean="0"/>
              <a:t>By “we” I mean fiber pros, to carefully lay out and test things: we will be close to the power budget</a:t>
            </a:r>
          </a:p>
          <a:p>
            <a:pPr lvl="1"/>
            <a:r>
              <a:rPr lang="en-US" dirty="0" smtClean="0"/>
              <a:t>They will leave ends to jack into CE and FELIX</a:t>
            </a:r>
          </a:p>
          <a:p>
            <a:pPr lvl="1"/>
            <a:r>
              <a:rPr lang="en-US" dirty="0" smtClean="0"/>
              <a:t>False floor will cover cryostat cable trays when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9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our racks go in, two of them are CF racks: presumably safety things and general purpose networking</a:t>
            </a:r>
          </a:p>
          <a:p>
            <a:r>
              <a:rPr lang="en-US" dirty="0" smtClean="0"/>
              <a:t>FNAL’s Scientific Computing Division will also be putting in the lab’s general purpose networking at this point</a:t>
            </a:r>
          </a:p>
          <a:p>
            <a:r>
              <a:rPr lang="en-US" dirty="0" smtClean="0"/>
              <a:t>Both of which we will need operational before we can do much other than infrastructure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31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 the end of that year, we have to be ready to read out APAs as they go in</a:t>
            </a:r>
          </a:p>
          <a:p>
            <a:r>
              <a:rPr lang="en-US" dirty="0" smtClean="0"/>
              <a:t>So, what do we need operational before then?</a:t>
            </a:r>
          </a:p>
          <a:p>
            <a:pPr lvl="1"/>
            <a:r>
              <a:rPr lang="en-US" dirty="0" smtClean="0"/>
              <a:t>Timing system</a:t>
            </a:r>
          </a:p>
          <a:p>
            <a:pPr lvl="1"/>
            <a:r>
              <a:rPr lang="en-US" dirty="0" smtClean="0"/>
              <a:t>Some FELIX servers</a:t>
            </a:r>
          </a:p>
          <a:p>
            <a:pPr lvl="1"/>
            <a:r>
              <a:rPr lang="en-US" dirty="0" smtClean="0"/>
              <a:t>Misc. back-end stuff to run a minimal DAQ</a:t>
            </a:r>
          </a:p>
          <a:p>
            <a:r>
              <a:rPr lang="en-US" dirty="0" smtClean="0"/>
              <a:t>Will also need a “DAQ Kit” test stand in the clean room for testing APAs in the cold boxes as they are </a:t>
            </a:r>
          </a:p>
          <a:p>
            <a:r>
              <a:rPr lang="en-US" dirty="0" smtClean="0"/>
              <a:t>Will keep adding capacity in parallel with APA installation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4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Above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“eight racks” aboveground, for event builder and data logger</a:t>
            </a:r>
          </a:p>
          <a:p>
            <a:pPr lvl="1"/>
            <a:r>
              <a:rPr lang="en-US" dirty="0" smtClean="0"/>
              <a:t>Connected to shaft single mode fiber</a:t>
            </a:r>
          </a:p>
          <a:p>
            <a:pPr lvl="1"/>
            <a:r>
              <a:rPr lang="en-US" dirty="0" smtClean="0"/>
              <a:t>It is unclear </a:t>
            </a:r>
            <a:r>
              <a:rPr lang="en-US" i="1" dirty="0" smtClean="0"/>
              <a:t>where</a:t>
            </a:r>
            <a:r>
              <a:rPr lang="en-US" dirty="0" smtClean="0"/>
              <a:t> they will be: there are drawings of them tucked in a corner of the dry room at shaft top</a:t>
            </a:r>
          </a:p>
          <a:p>
            <a:r>
              <a:rPr lang="en-US" dirty="0" smtClean="0"/>
              <a:t>Since the single mode fiber has ~km of run left, it might make more sense to run them to a building in Lead, to use as a DAQ work space and aboveground control room</a:t>
            </a:r>
          </a:p>
          <a:p>
            <a:pPr lvl="1"/>
            <a:r>
              <a:rPr lang="en-US" dirty="0" smtClean="0"/>
              <a:t>Not in CF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6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will we be doing?</a:t>
            </a:r>
          </a:p>
          <a:p>
            <a:r>
              <a:rPr lang="en-US" dirty="0" smtClean="0"/>
              <a:t>Rack plumbing, power done by contractors</a:t>
            </a:r>
          </a:p>
          <a:p>
            <a:r>
              <a:rPr lang="en-US" dirty="0" smtClean="0"/>
              <a:t>Fiber run, testing done by contractors</a:t>
            </a:r>
          </a:p>
          <a:p>
            <a:r>
              <a:rPr lang="en-US" dirty="0" smtClean="0"/>
              <a:t>DAQ people stuff racks</a:t>
            </a:r>
          </a:p>
          <a:p>
            <a:pPr lvl="1"/>
            <a:r>
              <a:rPr lang="en-US" dirty="0" smtClean="0"/>
              <a:t>In conjunction with data room and server management people from FNAL’s Scientific Computing Division</a:t>
            </a:r>
          </a:p>
          <a:p>
            <a:r>
              <a:rPr lang="en-US" dirty="0" smtClean="0"/>
              <a:t>Few people actually underground!</a:t>
            </a:r>
          </a:p>
          <a:p>
            <a:pPr lvl="1"/>
            <a:r>
              <a:rPr lang="en-US" dirty="0" smtClean="0"/>
              <a:t>As much work as possible done via the network, from offsite or at the mysterious Above Ground Control 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9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integration/installation group (consisting at the moment of Tim Durkin and Alec Habig) will coordinate</a:t>
            </a:r>
          </a:p>
          <a:p>
            <a:pPr lvl="1"/>
            <a:r>
              <a:rPr lang="en-US" dirty="0" smtClean="0"/>
              <a:t>With Conventional Facilities (Terri Shaw), the Installation group (Jim Stewart), Scientific Computing (Bonnie King)</a:t>
            </a:r>
          </a:p>
          <a:p>
            <a:r>
              <a:rPr lang="en-US" dirty="0" err="1" smtClean="0"/>
              <a:t>ProtoDUNE</a:t>
            </a:r>
            <a:r>
              <a:rPr lang="en-US" dirty="0" smtClean="0"/>
              <a:t> will be priceless for getting things sorted out in advance in a far less constrained setting than underground at SURF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20294"/>
      </p:ext>
    </p:extLst>
  </p:cSld>
  <p:clrMapOvr>
    <a:masterClrMapping/>
  </p:clrMapOvr>
</p:sld>
</file>

<file path=ppt/theme/theme1.xml><?xml version="1.0" encoding="utf-8"?>
<a:theme xmlns:a="http://schemas.openxmlformats.org/drawingml/2006/main" name="DUNE">
  <a:themeElements>
    <a:clrScheme name="numi_min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umi_min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i_min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i_min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i_min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i_min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i_min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i_min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500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DUNE</vt:lpstr>
      <vt:lpstr>Schedule</vt:lpstr>
      <vt:lpstr>What we’ve to do</vt:lpstr>
      <vt:lpstr>Fiber runs</vt:lpstr>
      <vt:lpstr>Coordination</vt:lpstr>
      <vt:lpstr>Our Constraint</vt:lpstr>
      <vt:lpstr>Above Ground</vt:lpstr>
      <vt:lpstr>Operational Mode</vt:lpstr>
      <vt:lpstr>Moving forward</vt:lpstr>
    </vt:vector>
  </TitlesOfParts>
  <Company>Univ. of Minnesota Duluth Physics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Trigger Status</dc:title>
  <dc:creator>Alec T. Habig</dc:creator>
  <cp:lastModifiedBy>Durkin, Tim (STFC,RAL,PPD)</cp:lastModifiedBy>
  <cp:revision>559</cp:revision>
  <cp:lastPrinted>2015-07-13T14:38:19Z</cp:lastPrinted>
  <dcterms:created xsi:type="dcterms:W3CDTF">2004-03-25T15:51:48Z</dcterms:created>
  <dcterms:modified xsi:type="dcterms:W3CDTF">2019-02-04T13:28:23Z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Univ. of Minnesota Duluth Physics Dept.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12</vt:i4>
  </property>
</Properties>
</file>