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8"/>
  </p:notesMasterIdLst>
  <p:handoutMasterIdLst>
    <p:handoutMasterId r:id="rId29"/>
  </p:handoutMasterIdLst>
  <p:sldIdLst>
    <p:sldId id="256" r:id="rId3"/>
    <p:sldId id="261" r:id="rId4"/>
    <p:sldId id="263" r:id="rId5"/>
    <p:sldId id="260" r:id="rId6"/>
    <p:sldId id="262" r:id="rId7"/>
    <p:sldId id="264" r:id="rId8"/>
    <p:sldId id="265" r:id="rId9"/>
    <p:sldId id="281" r:id="rId10"/>
    <p:sldId id="282" r:id="rId11"/>
    <p:sldId id="283" r:id="rId12"/>
    <p:sldId id="266" r:id="rId13"/>
    <p:sldId id="268" r:id="rId14"/>
    <p:sldId id="267" r:id="rId15"/>
    <p:sldId id="280" r:id="rId16"/>
    <p:sldId id="269" r:id="rId17"/>
    <p:sldId id="271" r:id="rId18"/>
    <p:sldId id="270" r:id="rId19"/>
    <p:sldId id="279" r:id="rId20"/>
    <p:sldId id="276" r:id="rId21"/>
    <p:sldId id="273" r:id="rId22"/>
    <p:sldId id="274" r:id="rId23"/>
    <p:sldId id="275" r:id="rId24"/>
    <p:sldId id="277" r:id="rId25"/>
    <p:sldId id="272" r:id="rId26"/>
    <p:sldId id="278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37C23"/>
    <a:srgbClr val="3C5A77"/>
    <a:srgbClr val="BC5F2B"/>
    <a:srgbClr val="32547A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10" autoAdjust="0"/>
    <p:restoredTop sz="94646"/>
  </p:normalViewPr>
  <p:slideViewPr>
    <p:cSldViewPr snapToGrid="0" snapToObjects="1">
      <p:cViewPr varScale="1">
        <p:scale>
          <a:sx n="99" d="100"/>
          <a:sy n="99" d="100"/>
        </p:scale>
        <p:origin x="624" y="184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12/11/18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12/11/18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856" y="5982046"/>
            <a:ext cx="2497015" cy="5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Tom Junk | Interplane Induction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Tom Junk | Interplane Induction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Tom Junk | Interplane Induction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Tom Junk | Interplane Induction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Tom Junk | Interplane Induction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Tom Junk | Interplane Induction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.tif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6020186"/>
            <a:ext cx="2391684" cy="5112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Tom Junk | Interplane Induction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007" y="6500396"/>
            <a:ext cx="1058345" cy="2262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home.fnal.gov/~trj/foralberto/protodune_dqdx_averages/index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Inter-Plane Induction Effects (and more...)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Tom Junk, </a:t>
            </a:r>
            <a:r>
              <a:rPr lang="en-GB" dirty="0" err="1"/>
              <a:t>Ajib</a:t>
            </a:r>
            <a:r>
              <a:rPr lang="en-GB" dirty="0"/>
              <a:t> </a:t>
            </a:r>
            <a:r>
              <a:rPr lang="en-GB" dirty="0" err="1"/>
              <a:t>Paudel</a:t>
            </a:r>
            <a:r>
              <a:rPr lang="en-GB" dirty="0"/>
              <a:t>, </a:t>
            </a:r>
            <a:r>
              <a:rPr lang="en-GB" dirty="0" err="1"/>
              <a:t>Tingjun</a:t>
            </a:r>
            <a:r>
              <a:rPr lang="en-GB" dirty="0"/>
              <a:t> Yang</a:t>
            </a:r>
          </a:p>
          <a:p>
            <a:r>
              <a:rPr lang="en-GB" dirty="0" err="1"/>
              <a:t>ProtoDUNE</a:t>
            </a:r>
            <a:r>
              <a:rPr lang="en-GB" dirty="0"/>
              <a:t> Sim/</a:t>
            </a:r>
            <a:r>
              <a:rPr lang="en-GB" dirty="0" err="1"/>
              <a:t>Reco</a:t>
            </a:r>
            <a:r>
              <a:rPr lang="en-GB" dirty="0"/>
              <a:t> Meeting</a:t>
            </a:r>
          </a:p>
          <a:p>
            <a:r>
              <a:rPr lang="en-GB" dirty="0"/>
              <a:t>December 12,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10B13-BB9F-E94C-BED1-B40E388583C9}"/>
              </a:ext>
            </a:extLst>
          </p:cNvPr>
          <p:cNvSpPr txBox="1"/>
          <p:nvPr/>
        </p:nvSpPr>
        <p:spPr>
          <a:xfrm>
            <a:off x="2099256" y="4765183"/>
            <a:ext cx="2844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Ajib</a:t>
            </a:r>
            <a:r>
              <a:rPr lang="en-US" dirty="0"/>
              <a:t> did all the heavy lifting.</a:t>
            </a:r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58431-6A8D-BA4F-9A55-9687E950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Ajib's</a:t>
            </a:r>
            <a:r>
              <a:rPr lang="en-US" dirty="0"/>
              <a:t> Median </a:t>
            </a:r>
            <a:r>
              <a:rPr lang="en-US" dirty="0" err="1"/>
              <a:t>dQ</a:t>
            </a:r>
            <a:r>
              <a:rPr lang="en-US" dirty="0"/>
              <a:t>/dx Z plane (</a:t>
            </a:r>
            <a:r>
              <a:rPr lang="en-US" dirty="0" err="1"/>
              <a:t>y,z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285A2-B2F5-2C43-BAD2-C7D95D5EB0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C9655-8D10-4549-AF34-2E96A1485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CC696-D2C4-5540-B48C-2472CCCA3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4DD5C-DCD4-0647-8EDD-6BAFFD558CD4}"/>
              </a:ext>
            </a:extLst>
          </p:cNvPr>
          <p:cNvSpPr txBox="1"/>
          <p:nvPr/>
        </p:nvSpPr>
        <p:spPr>
          <a:xfrm>
            <a:off x="141668" y="1184856"/>
            <a:ext cx="113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Left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86038-B731-5D45-B4AF-9D5A54180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28" y="1470159"/>
            <a:ext cx="7724022" cy="49563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1D7D6E9-FA63-EB48-BA91-BFCD04C4E28F}"/>
              </a:ext>
            </a:extLst>
          </p:cNvPr>
          <p:cNvGrpSpPr/>
          <p:nvPr/>
        </p:nvGrpSpPr>
        <p:grpSpPr>
          <a:xfrm>
            <a:off x="2496353" y="2303171"/>
            <a:ext cx="4304788" cy="395091"/>
            <a:chOff x="2431960" y="1762259"/>
            <a:chExt cx="4304788" cy="3950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758F15-E15A-814A-8511-79852F725077}"/>
                </a:ext>
              </a:extLst>
            </p:cNvPr>
            <p:cNvSpPr txBox="1"/>
            <p:nvPr/>
          </p:nvSpPr>
          <p:spPr>
            <a:xfrm>
              <a:off x="6014434" y="1764406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CBB66E-B140-B749-9957-8CEFE04DC8E0}"/>
                </a:ext>
              </a:extLst>
            </p:cNvPr>
            <p:cNvSpPr txBox="1"/>
            <p:nvPr/>
          </p:nvSpPr>
          <p:spPr>
            <a:xfrm>
              <a:off x="4325155" y="1762259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17215A-200B-1C44-BE49-D483C5C3B5B4}"/>
                </a:ext>
              </a:extLst>
            </p:cNvPr>
            <p:cNvSpPr txBox="1"/>
            <p:nvPr/>
          </p:nvSpPr>
          <p:spPr>
            <a:xfrm>
              <a:off x="2431960" y="1788018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299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FAAC-BF69-C840-9053-54BDCD4BA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Projecting These Onto 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247EC-DA80-3845-844E-F032FA28A36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Features are small and expected to be hard to detect.</a:t>
            </a:r>
          </a:p>
          <a:p>
            <a:r>
              <a:rPr lang="en-US" dirty="0"/>
              <a:t>Average the median </a:t>
            </a:r>
            <a:r>
              <a:rPr lang="en-US" dirty="0" err="1"/>
              <a:t>dQ</a:t>
            </a:r>
            <a:r>
              <a:rPr lang="en-US" dirty="0"/>
              <a:t>/dx values along axes:</a:t>
            </a:r>
          </a:p>
          <a:p>
            <a:pPr marL="631825" lvl="2" indent="0">
              <a:buNone/>
            </a:pPr>
            <a:r>
              <a:rPr lang="en-US" dirty="0"/>
              <a:t>U = y sin𝜃 – z cos 𝜃</a:t>
            </a:r>
          </a:p>
          <a:p>
            <a:pPr marL="631825" lvl="2" indent="0">
              <a:buNone/>
            </a:pPr>
            <a:r>
              <a:rPr lang="en-US" dirty="0"/>
              <a:t>V =  y sin𝜃 + z cos 𝜃</a:t>
            </a:r>
          </a:p>
          <a:p>
            <a:pPr marL="631825" lvl="2" indent="0">
              <a:buNone/>
            </a:pPr>
            <a:r>
              <a:rPr lang="en-US" dirty="0"/>
              <a:t>(swap U and V for APA's 4, 6 and 5)</a:t>
            </a:r>
          </a:p>
          <a:p>
            <a:pPr marL="631825" lvl="2" indent="0">
              <a:buNone/>
            </a:pPr>
            <a:r>
              <a:rPr lang="en-US" dirty="0"/>
              <a:t>Z</a:t>
            </a:r>
          </a:p>
          <a:p>
            <a:pPr marL="631825" lvl="2" indent="0">
              <a:buNone/>
            </a:pPr>
            <a:r>
              <a:rPr lang="en-US" dirty="0"/>
              <a:t>Y</a:t>
            </a:r>
          </a:p>
          <a:p>
            <a:r>
              <a:rPr lang="en-US" dirty="0"/>
              <a:t>Do this for each plane's data in each APA:</a:t>
            </a:r>
            <a:br>
              <a:rPr lang="en-US" dirty="0"/>
            </a:br>
            <a:r>
              <a:rPr lang="en-US" dirty="0"/>
              <a:t> (U, V, Z) x (1,2,3,4,6,5) x (4 projections) = 72 plots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http://home.fnal.gov/~trj/foralberto/protodune_dqdx_averages/index.html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CE8B5-D9A4-D540-A715-10053A5A20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DE9B9-2D14-4949-A08C-B3F8FA01C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AAD53-9AA3-7E4B-A943-5114E3D79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39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3B1D-CF7F-4D40-BBC3-B51724F34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38DF7-7979-8641-8D56-2BF589F23FE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These are the </a:t>
            </a:r>
            <a:r>
              <a:rPr lang="en-US" sz="2000" dirty="0" err="1"/>
              <a:t>dQ</a:t>
            </a:r>
            <a:r>
              <a:rPr lang="en-US" sz="2000" dirty="0"/>
              <a:t>/dx values for hits that are seen, not a count of missing ones.  So an upward spike upwards due to</a:t>
            </a:r>
            <a:br>
              <a:rPr lang="en-US" sz="2000" dirty="0"/>
            </a:br>
            <a:r>
              <a:rPr lang="en-US" sz="2000" dirty="0"/>
              <a:t>displaced charge is coupled with a downward dip that doesn't show up on these </a:t>
            </a:r>
            <a:r>
              <a:rPr lang="en-US" sz="2000"/>
              <a:t>plots.</a:t>
            </a:r>
            <a:endParaRPr lang="en-US" sz="2000" dirty="0"/>
          </a:p>
          <a:p>
            <a:r>
              <a:rPr lang="en-US" sz="2000" dirty="0"/>
              <a:t>U wires are at constant U.  V wires are at constant V.  Collection wires are at constant Z.</a:t>
            </a:r>
          </a:p>
          <a:p>
            <a:r>
              <a:rPr lang="en-US" sz="2000" dirty="0"/>
              <a:t>Cryostat-side wire segments do not contribute (to a good approximation)</a:t>
            </a:r>
          </a:p>
          <a:p>
            <a:r>
              <a:rPr lang="en-US" sz="2000" dirty="0"/>
              <a:t>Some effects are due to short wires in corners only sampling signals drifting in corners.  These can be in the middle of some plots. </a:t>
            </a:r>
          </a:p>
          <a:p>
            <a:r>
              <a:rPr lang="en-US" sz="2000" dirty="0"/>
              <a:t>Data are sparse on the edges and corners.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014D3-FFFB-6F48-8937-6651A8ECAB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7DFE0-94D1-0444-8149-3502E4AE9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3F104-F49C-B943-B66C-81B379C3C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89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57A21-0388-D246-AE2D-56237684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Interesting Ones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96C62-3FE8-AF4C-9AF2-D24B8F2F4D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4E8E-9728-1C4C-A26A-FCC368141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6B135-8C97-564C-984E-B9C9D81BF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9B508E-9411-7846-B4E9-DE3D5835A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32319" y="1246952"/>
            <a:ext cx="4765542" cy="520628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CFE016D-E940-A746-B3FC-EFFB2E8ABFFC}"/>
              </a:ext>
            </a:extLst>
          </p:cNvPr>
          <p:cNvSpPr/>
          <p:nvPr/>
        </p:nvSpPr>
        <p:spPr>
          <a:xfrm>
            <a:off x="2086377" y="2034862"/>
            <a:ext cx="2047741" cy="2009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22DEFE-053B-E348-A4DD-4006E2E8F0DA}"/>
              </a:ext>
            </a:extLst>
          </p:cNvPr>
          <p:cNvSpPr txBox="1"/>
          <p:nvPr/>
        </p:nvSpPr>
        <p:spPr>
          <a:xfrm>
            <a:off x="738554" y="3305908"/>
            <a:ext cx="16030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Stretching</a:t>
            </a:r>
          </a:p>
          <a:p>
            <a:r>
              <a:rPr lang="en-US" dirty="0"/>
              <a:t>due to space</a:t>
            </a:r>
          </a:p>
          <a:p>
            <a:r>
              <a:rPr lang="en-US" dirty="0"/>
              <a:t>charge</a:t>
            </a:r>
          </a:p>
          <a:p>
            <a:r>
              <a:rPr lang="en-US" dirty="0"/>
              <a:t>inhomogeneity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D050F7-2095-314F-8B57-803C87BEE775}"/>
              </a:ext>
            </a:extLst>
          </p:cNvPr>
          <p:cNvSpPr/>
          <p:nvPr/>
        </p:nvSpPr>
        <p:spPr>
          <a:xfrm>
            <a:off x="6207369" y="2719507"/>
            <a:ext cx="1050949" cy="2009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E6049-217F-3543-B20C-0D2056CE4489}"/>
              </a:ext>
            </a:extLst>
          </p:cNvPr>
          <p:cNvSpPr txBox="1"/>
          <p:nvPr/>
        </p:nvSpPr>
        <p:spPr>
          <a:xfrm>
            <a:off x="7420707" y="2866292"/>
            <a:ext cx="11362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Stretching</a:t>
            </a:r>
          </a:p>
          <a:p>
            <a:r>
              <a:rPr lang="en-US" dirty="0"/>
              <a:t>due to</a:t>
            </a:r>
          </a:p>
          <a:p>
            <a:r>
              <a:rPr lang="en-US" dirty="0"/>
              <a:t>grounded</a:t>
            </a:r>
          </a:p>
          <a:p>
            <a:r>
              <a:rPr lang="en-US" dirty="0"/>
              <a:t>electron</a:t>
            </a:r>
          </a:p>
          <a:p>
            <a:r>
              <a:rPr lang="en-US" dirty="0"/>
              <a:t>diverter</a:t>
            </a:r>
          </a:p>
        </p:txBody>
      </p:sp>
    </p:spTree>
    <p:extLst>
      <p:ext uri="{BB962C8B-B14F-4D97-AF65-F5344CB8AC3E}">
        <p14:creationId xmlns:p14="http://schemas.microsoft.com/office/powerpoint/2010/main" val="2237043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FB38D-0894-9A43-9933-B5EFF840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Charge Position Distortion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956F-F023-674C-A180-777BAE03F7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F223D-4899-7C47-AAE9-9A56CEDE9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40EA8-86A5-8344-93A4-3FAC7F7B3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176D66-DA40-E34D-A1A7-E2B9FBE8B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29" y="1143000"/>
            <a:ext cx="7210378" cy="5020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2EE16-78DF-464B-8F7B-DCDBBA4BE7D7}"/>
              </a:ext>
            </a:extLst>
          </p:cNvPr>
          <p:cNvSpPr txBox="1"/>
          <p:nvPr/>
        </p:nvSpPr>
        <p:spPr>
          <a:xfrm>
            <a:off x="0" y="2356338"/>
            <a:ext cx="15465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Adams's</a:t>
            </a:r>
          </a:p>
          <a:p>
            <a:r>
              <a:rPr lang="en-US" dirty="0"/>
              <a:t>Raw Event </a:t>
            </a:r>
          </a:p>
          <a:p>
            <a:r>
              <a:rPr lang="en-US" dirty="0"/>
              <a:t>Display shows</a:t>
            </a:r>
          </a:p>
          <a:p>
            <a:r>
              <a:rPr lang="en-US" dirty="0"/>
              <a:t>this effect</a:t>
            </a:r>
          </a:p>
          <a:p>
            <a:r>
              <a:rPr lang="en-US" dirty="0"/>
              <a:t>nicely.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10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10812-A3A9-114B-8AEB-6916B649E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Interesting Ones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A22CF-7375-F14E-9EC9-3D857E7E57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B6E46-A49E-8D43-ADF8-8A7DBC514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AD87C-4E16-DC4A-A2F8-2210C4BE5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D1B92-B6DC-DC4F-89C4-29886737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82546" y="877484"/>
            <a:ext cx="5130988" cy="56055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B44640-088A-7540-B024-C71D2E6D9045}"/>
              </a:ext>
            </a:extLst>
          </p:cNvPr>
          <p:cNvGrpSpPr/>
          <p:nvPr/>
        </p:nvGrpSpPr>
        <p:grpSpPr>
          <a:xfrm>
            <a:off x="3026535" y="1723621"/>
            <a:ext cx="5429693" cy="2602166"/>
            <a:chOff x="3026535" y="1723621"/>
            <a:chExt cx="5429693" cy="26021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0D952B-7721-C24C-933B-91257FA4C866}"/>
                </a:ext>
              </a:extLst>
            </p:cNvPr>
            <p:cNvGrpSpPr/>
            <p:nvPr/>
          </p:nvGrpSpPr>
          <p:grpSpPr>
            <a:xfrm>
              <a:off x="3026535" y="1723621"/>
              <a:ext cx="2756079" cy="581697"/>
              <a:chOff x="2962142" y="1762258"/>
              <a:chExt cx="2962140" cy="58169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83936F5-D979-504D-9CA5-E5B551AD174E}"/>
                  </a:ext>
                </a:extLst>
              </p:cNvPr>
              <p:cNvSpPr/>
              <p:nvPr/>
            </p:nvSpPr>
            <p:spPr>
              <a:xfrm>
                <a:off x="2962142" y="1764405"/>
                <a:ext cx="618185" cy="57954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FE93B35-1372-5746-9E15-4E8897C3E434}"/>
                  </a:ext>
                </a:extLst>
              </p:cNvPr>
              <p:cNvSpPr/>
              <p:nvPr/>
            </p:nvSpPr>
            <p:spPr>
              <a:xfrm>
                <a:off x="4170608" y="1762258"/>
                <a:ext cx="671847" cy="58169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46D3893-11E6-2245-9204-EA531FE8AFD2}"/>
                  </a:ext>
                </a:extLst>
              </p:cNvPr>
              <p:cNvSpPr/>
              <p:nvPr/>
            </p:nvSpPr>
            <p:spPr>
              <a:xfrm>
                <a:off x="5301803" y="1764406"/>
                <a:ext cx="622479" cy="52803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3E95-EF03-494B-8B55-6776A256264D}"/>
                </a:ext>
              </a:extLst>
            </p:cNvPr>
            <p:cNvSpPr txBox="1"/>
            <p:nvPr/>
          </p:nvSpPr>
          <p:spPr>
            <a:xfrm>
              <a:off x="7729554" y="2848459"/>
              <a:ext cx="72667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Three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Field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Cage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Rib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Pairs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F46FD1-D392-BA43-A009-4EBAFC764A7D}"/>
              </a:ext>
            </a:extLst>
          </p:cNvPr>
          <p:cNvGrpSpPr/>
          <p:nvPr/>
        </p:nvGrpSpPr>
        <p:grpSpPr>
          <a:xfrm>
            <a:off x="232068" y="1676402"/>
            <a:ext cx="5862198" cy="2389724"/>
            <a:chOff x="232068" y="1676402"/>
            <a:chExt cx="5862198" cy="23897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3E9AA64-F3BE-3A49-A0E7-D4723B5434A2}"/>
                </a:ext>
              </a:extLst>
            </p:cNvPr>
            <p:cNvGrpSpPr/>
            <p:nvPr/>
          </p:nvGrpSpPr>
          <p:grpSpPr>
            <a:xfrm>
              <a:off x="2906166" y="1676402"/>
              <a:ext cx="3188100" cy="519943"/>
              <a:chOff x="2906166" y="1676402"/>
              <a:chExt cx="3188100" cy="519943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2577D2A-0D21-AF4E-9A32-BD097659321B}"/>
                  </a:ext>
                </a:extLst>
              </p:cNvPr>
              <p:cNvSpPr/>
              <p:nvPr/>
            </p:nvSpPr>
            <p:spPr>
              <a:xfrm>
                <a:off x="2906166" y="1758463"/>
                <a:ext cx="450762" cy="43788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114104C-AA1B-A34B-AA0B-328905535290}"/>
                  </a:ext>
                </a:extLst>
              </p:cNvPr>
              <p:cNvSpPr/>
              <p:nvPr/>
            </p:nvSpPr>
            <p:spPr>
              <a:xfrm>
                <a:off x="5643504" y="1717432"/>
                <a:ext cx="450762" cy="43788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C766F16-0EED-B34C-910A-96EEF01E6098}"/>
                  </a:ext>
                </a:extLst>
              </p:cNvPr>
              <p:cNvSpPr/>
              <p:nvPr/>
            </p:nvSpPr>
            <p:spPr>
              <a:xfrm>
                <a:off x="4670489" y="1676402"/>
                <a:ext cx="450762" cy="43788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FBC95DE-72F1-DF46-9447-EB42FA07E022}"/>
                  </a:ext>
                </a:extLst>
              </p:cNvPr>
              <p:cNvSpPr/>
              <p:nvPr/>
            </p:nvSpPr>
            <p:spPr>
              <a:xfrm>
                <a:off x="3767812" y="1723294"/>
                <a:ext cx="450762" cy="43788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715D8C-C344-3642-85E1-5ED4ABA1B150}"/>
                </a:ext>
              </a:extLst>
            </p:cNvPr>
            <p:cNvSpPr txBox="1"/>
            <p:nvPr/>
          </p:nvSpPr>
          <p:spPr>
            <a:xfrm>
              <a:off x="232068" y="2865797"/>
              <a:ext cx="93487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Four </a:t>
              </a:r>
            </a:p>
            <a:p>
              <a:r>
                <a:rPr lang="en-US" dirty="0">
                  <a:solidFill>
                    <a:srgbClr val="7030A0"/>
                  </a:solidFill>
                </a:rPr>
                <a:t>Wire</a:t>
              </a:r>
            </a:p>
            <a:p>
              <a:r>
                <a:rPr lang="en-US" dirty="0">
                  <a:solidFill>
                    <a:srgbClr val="7030A0"/>
                  </a:solidFill>
                </a:rPr>
                <a:t>Support</a:t>
              </a:r>
            </a:p>
            <a:p>
              <a:r>
                <a:rPr lang="en-US" dirty="0">
                  <a:solidFill>
                    <a:srgbClr val="7030A0"/>
                  </a:solidFill>
                </a:rPr>
                <a:t>Combs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898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E525-8B89-E949-93C2-C8011226C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Support Combs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F1F18-F7E4-7544-A8DE-A4064016D9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E5A85-A345-DF4C-A1ED-9CA0580E9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E556F-D222-E947-B4AF-A476E39A1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BA25-5909-C344-B1E0-713EC6643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915"/>
            <a:ext cx="9144000" cy="4164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437BA7-70FB-3147-AC61-2CE76EAC8A54}"/>
              </a:ext>
            </a:extLst>
          </p:cNvPr>
          <p:cNvSpPr txBox="1"/>
          <p:nvPr/>
        </p:nvSpPr>
        <p:spPr>
          <a:xfrm>
            <a:off x="844062" y="5838092"/>
            <a:ext cx="2882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</a:t>
            </a:r>
            <a:r>
              <a:rPr lang="en-US" dirty="0" err="1"/>
              <a:t>ProtoDUNE</a:t>
            </a:r>
            <a:r>
              <a:rPr lang="en-US" dirty="0"/>
              <a:t>-SP TDR</a:t>
            </a:r>
          </a:p>
        </p:txBody>
      </p:sp>
    </p:spTree>
    <p:extLst>
      <p:ext uri="{BB962C8B-B14F-4D97-AF65-F5344CB8AC3E}">
        <p14:creationId xmlns:p14="http://schemas.microsoft.com/office/powerpoint/2010/main" val="231025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57178-6766-A349-82CA-FF8088A3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Field Cage Ribs and Support Combs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EB071-01BB-AB41-9591-0CAE8477284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-537644" y="1001708"/>
            <a:ext cx="8232771" cy="507030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805F-9D48-1C4C-8937-21CDBEE911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072BA-9B5E-6A46-97B0-6940EA42E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9128E-6602-964F-98F7-A5407548A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7D3B49-39FB-7C4E-BC4B-D53833A99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51"/>
          <a:stretch/>
        </p:blipFill>
        <p:spPr>
          <a:xfrm>
            <a:off x="1128049" y="1410125"/>
            <a:ext cx="6099294" cy="4665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32D2AD-8679-E74E-B2D4-5957457D5430}"/>
              </a:ext>
            </a:extLst>
          </p:cNvPr>
          <p:cNvSpPr txBox="1"/>
          <p:nvPr/>
        </p:nvSpPr>
        <p:spPr>
          <a:xfrm>
            <a:off x="7719646" y="2426677"/>
            <a:ext cx="12352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Kevin</a:t>
            </a:r>
          </a:p>
          <a:p>
            <a:r>
              <a:rPr lang="en-US" dirty="0"/>
              <a:t>Wood's</a:t>
            </a:r>
          </a:p>
          <a:p>
            <a:r>
              <a:rPr lang="en-US" dirty="0"/>
              <a:t>Collab</a:t>
            </a:r>
          </a:p>
          <a:p>
            <a:r>
              <a:rPr lang="en-US" dirty="0"/>
              <a:t>Meeting</a:t>
            </a:r>
          </a:p>
          <a:p>
            <a:r>
              <a:rPr lang="en-US" dirty="0"/>
              <a:t>Talk</a:t>
            </a:r>
          </a:p>
          <a:p>
            <a:r>
              <a:rPr lang="en-US" dirty="0"/>
              <a:t>Sep 2018</a:t>
            </a:r>
          </a:p>
        </p:txBody>
      </p:sp>
    </p:spTree>
    <p:extLst>
      <p:ext uri="{BB962C8B-B14F-4D97-AF65-F5344CB8AC3E}">
        <p14:creationId xmlns:p14="http://schemas.microsoft.com/office/powerpoint/2010/main" val="4122930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5376-D0F6-7847-8265-93C98D04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Track Distortion due to Field Cage Nonuniformities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812EE-B460-6B4F-8D51-141EC37E5F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5AF67-7481-A04F-A30A-26838EC61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6664E-6F1C-6745-A9A2-C42B26FC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58E9EC-81C5-664E-BDAF-A1FBFB2A8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0" y="1608060"/>
            <a:ext cx="6542454" cy="4555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03C08D-A154-7C48-92C5-B270EE4BD557}"/>
              </a:ext>
            </a:extLst>
          </p:cNvPr>
          <p:cNvSpPr txBox="1"/>
          <p:nvPr/>
        </p:nvSpPr>
        <p:spPr>
          <a:xfrm>
            <a:off x="7244862" y="2690446"/>
            <a:ext cx="15159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didn't see</a:t>
            </a:r>
          </a:p>
          <a:p>
            <a:r>
              <a:rPr lang="en-US" dirty="0"/>
              <a:t>this on all</a:t>
            </a:r>
          </a:p>
          <a:p>
            <a:r>
              <a:rPr lang="en-US" dirty="0"/>
              <a:t>tracks – now</a:t>
            </a:r>
          </a:p>
          <a:p>
            <a:r>
              <a:rPr lang="en-US" dirty="0"/>
              <a:t>it makes more</a:t>
            </a:r>
          </a:p>
          <a:p>
            <a:r>
              <a:rPr lang="en-US" dirty="0"/>
              <a:t>sense – these</a:t>
            </a:r>
          </a:p>
          <a:p>
            <a:r>
              <a:rPr lang="en-US" dirty="0"/>
              <a:t>are field cage</a:t>
            </a:r>
          </a:p>
          <a:p>
            <a:r>
              <a:rPr lang="en-US" dirty="0"/>
              <a:t>ribs.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212B94-6B48-0A49-B6DB-D46267C4D5A8}"/>
              </a:ext>
            </a:extLst>
          </p:cNvPr>
          <p:cNvSpPr txBox="1"/>
          <p:nvPr/>
        </p:nvSpPr>
        <p:spPr>
          <a:xfrm>
            <a:off x="246185" y="6066692"/>
            <a:ext cx="107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Adams</a:t>
            </a:r>
          </a:p>
        </p:txBody>
      </p:sp>
    </p:spTree>
    <p:extLst>
      <p:ext uri="{BB962C8B-B14F-4D97-AF65-F5344CB8AC3E}">
        <p14:creationId xmlns:p14="http://schemas.microsoft.com/office/powerpoint/2010/main" val="1140597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3C77E-DF34-244B-A74E-4BD7F325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One in the middle – no field cage or diverters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3CC9B-040E-554C-B6FE-E732FB2E13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1968B-178C-3944-B079-4C8773DC3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BACEC-7A55-EA45-95D5-8AA907B75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74C3FD-7008-D244-B21F-3CC40D5BE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14973" y="775122"/>
            <a:ext cx="5166807" cy="5644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664C98-A7E3-6D45-9480-29EB953F9C66}"/>
              </a:ext>
            </a:extLst>
          </p:cNvPr>
          <p:cNvSpPr txBox="1"/>
          <p:nvPr/>
        </p:nvSpPr>
        <p:spPr>
          <a:xfrm>
            <a:off x="7367953" y="3077308"/>
            <a:ext cx="13877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the</a:t>
            </a:r>
          </a:p>
          <a:p>
            <a:r>
              <a:rPr lang="en-US" dirty="0"/>
              <a:t>support</a:t>
            </a:r>
          </a:p>
          <a:p>
            <a:r>
              <a:rPr lang="en-US" dirty="0"/>
              <a:t>comb effects</a:t>
            </a:r>
          </a:p>
          <a:p>
            <a:r>
              <a:rPr lang="en-US" dirty="0"/>
              <a:t>visible</a:t>
            </a:r>
          </a:p>
        </p:txBody>
      </p:sp>
    </p:spTree>
    <p:extLst>
      <p:ext uri="{BB962C8B-B14F-4D97-AF65-F5344CB8AC3E}">
        <p14:creationId xmlns:p14="http://schemas.microsoft.com/office/powerpoint/2010/main" val="16508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0F3A-D39B-8B49-8FC5-DE9F4C45E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Broken Channels in </a:t>
            </a:r>
            <a:r>
              <a:rPr lang="en-US" dirty="0" err="1"/>
              <a:t>ProtoDUNE</a:t>
            </a:r>
            <a:r>
              <a:rPr lang="en-US" dirty="0"/>
              <a:t>-SP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1C3B0-4FE7-9F45-A3A4-5FF03402C1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67489-FA6B-FB44-AD70-6B76CC438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9D202-14FA-AD42-B539-369EA7776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E7F06C-F556-EA4E-ACD4-D535114905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17" y="1081059"/>
            <a:ext cx="7147775" cy="5157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BBB2CB-2C73-3F49-BB8D-75B6729E2B5D}"/>
              </a:ext>
            </a:extLst>
          </p:cNvPr>
          <p:cNvSpPr txBox="1"/>
          <p:nvPr/>
        </p:nvSpPr>
        <p:spPr>
          <a:xfrm>
            <a:off x="6310648" y="3168202"/>
            <a:ext cx="25364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Tingjun</a:t>
            </a:r>
            <a:r>
              <a:rPr lang="en-US" dirty="0"/>
              <a:t> Yang,</a:t>
            </a:r>
          </a:p>
          <a:p>
            <a:r>
              <a:rPr lang="en-US" dirty="0"/>
              <a:t>APA Consortium </a:t>
            </a:r>
          </a:p>
          <a:p>
            <a:r>
              <a:rPr lang="en-US" dirty="0"/>
              <a:t>Meeting</a:t>
            </a:r>
          </a:p>
          <a:p>
            <a:r>
              <a:rPr lang="en-US" dirty="0"/>
              <a:t>Nov. 19, 2018</a:t>
            </a:r>
          </a:p>
          <a:p>
            <a:endParaRPr lang="en-US" dirty="0"/>
          </a:p>
          <a:p>
            <a:r>
              <a:rPr lang="en-US" dirty="0"/>
              <a:t>Broken Channel List from</a:t>
            </a:r>
          </a:p>
          <a:p>
            <a:r>
              <a:rPr lang="en-US" dirty="0"/>
              <a:t>David Adams</a:t>
            </a:r>
          </a:p>
        </p:txBody>
      </p:sp>
    </p:spTree>
    <p:extLst>
      <p:ext uri="{BB962C8B-B14F-4D97-AF65-F5344CB8AC3E}">
        <p14:creationId xmlns:p14="http://schemas.microsoft.com/office/powerpoint/2010/main" val="952419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F11A-BA46-1F45-AB8F-7C4CFBE90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Induced Effect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67C7E-8C5C-EA43-B37E-0B0AC2739E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ADC92-E64D-604B-83E1-81F3235A2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28851-1768-C244-A9E7-F7AD7E5CC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0BA12-94C0-7544-BCA1-8B6FD3FBD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1480" y="1155933"/>
            <a:ext cx="3895225" cy="4255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36AAFF-7947-EF4A-81DC-342728D1C153}"/>
              </a:ext>
            </a:extLst>
          </p:cNvPr>
          <p:cNvSpPr txBox="1"/>
          <p:nvPr/>
        </p:nvSpPr>
        <p:spPr>
          <a:xfrm>
            <a:off x="334108" y="5468816"/>
            <a:ext cx="404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Diverters on each side</a:t>
            </a:r>
          </a:p>
          <a:p>
            <a:r>
              <a:rPr lang="en-US" dirty="0"/>
              <a:t>Broken collection-plane wire on drift side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BAC68E-637E-2343-BCEC-F3F666622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87295" y="1138349"/>
            <a:ext cx="3895225" cy="4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3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96CA-48EA-3741-A697-2C11235A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Pair of Induced Effects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FA919-D476-6E47-B570-90BEA25592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B7425-AF1C-B249-A563-4FFCCC3FC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0377-61D1-654B-8432-15F7F540A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A9502B-A785-E946-8A00-86F84AE8B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7558" y="1543999"/>
            <a:ext cx="3877266" cy="4235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88C3C2-272E-5543-A075-9D3CB039A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01" y="1705708"/>
            <a:ext cx="4192222" cy="3834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17A928-6529-5444-96B5-85407F8654C5}"/>
              </a:ext>
            </a:extLst>
          </p:cNvPr>
          <p:cNvSpPr txBox="1"/>
          <p:nvPr/>
        </p:nvSpPr>
        <p:spPr>
          <a:xfrm>
            <a:off x="351692" y="5908431"/>
            <a:ext cx="440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broken channels in Z seen in V but not U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9D18D6-34D8-EF47-96CB-6B58F6A7D1B1}"/>
              </a:ext>
            </a:extLst>
          </p:cNvPr>
          <p:cNvSpPr/>
          <p:nvPr/>
        </p:nvSpPr>
        <p:spPr>
          <a:xfrm>
            <a:off x="310332" y="1969476"/>
            <a:ext cx="691992" cy="179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33B12B-5284-A341-AD2D-D431FB351408}"/>
              </a:ext>
            </a:extLst>
          </p:cNvPr>
          <p:cNvSpPr/>
          <p:nvPr/>
        </p:nvSpPr>
        <p:spPr>
          <a:xfrm>
            <a:off x="3504871" y="2596662"/>
            <a:ext cx="750606" cy="6740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1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A59E-553B-B944-B802-7C0B71BA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</p:spPr>
        <p:txBody>
          <a:bodyPr/>
          <a:lstStyle/>
          <a:p>
            <a:r>
              <a:rPr lang="en-US" dirty="0"/>
              <a:t>Space Charge Effects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CB26F-5123-FF45-BC99-B2B318867F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3E1E2-0B49-9B4F-A803-977DC3F8C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15B8F-50C3-B546-B24F-B12CC887A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D4FB04-5745-AE4C-B552-E063CEE7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6346" y="1241717"/>
            <a:ext cx="4120569" cy="4501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E2A59D-CF27-3442-993A-910CB4FA0D0D}"/>
              </a:ext>
            </a:extLst>
          </p:cNvPr>
          <p:cNvSpPr txBox="1"/>
          <p:nvPr/>
        </p:nvSpPr>
        <p:spPr>
          <a:xfrm>
            <a:off x="615462" y="5820508"/>
            <a:ext cx="301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signals seen in corners.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F1269E-EEE5-944F-A47E-7D3D01FD299B}"/>
              </a:ext>
            </a:extLst>
          </p:cNvPr>
          <p:cNvGrpSpPr/>
          <p:nvPr/>
        </p:nvGrpSpPr>
        <p:grpSpPr>
          <a:xfrm flipH="1">
            <a:off x="6207369" y="1494692"/>
            <a:ext cx="1494694" cy="4290646"/>
            <a:chOff x="6207369" y="1494692"/>
            <a:chExt cx="1494694" cy="429064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537F7D-311E-9743-BC67-007C514DC592}"/>
                </a:ext>
              </a:extLst>
            </p:cNvPr>
            <p:cNvSpPr/>
            <p:nvPr/>
          </p:nvSpPr>
          <p:spPr>
            <a:xfrm>
              <a:off x="6207369" y="1494692"/>
              <a:ext cx="1441939" cy="423789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47E092-D1E7-554F-A839-991307F8C880}"/>
                </a:ext>
              </a:extLst>
            </p:cNvPr>
            <p:cNvCxnSpPr>
              <a:cxnSpLocks/>
            </p:cNvCxnSpPr>
            <p:nvPr/>
          </p:nvCxnSpPr>
          <p:spPr>
            <a:xfrm>
              <a:off x="6242538" y="5011615"/>
              <a:ext cx="527539" cy="7737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50A63B1-963D-1645-A372-41EFD20B4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6678" y="2655277"/>
              <a:ext cx="1430214" cy="2297723"/>
            </a:xfrm>
            <a:prstGeom prst="line">
              <a:avLst/>
            </a:prstGeom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86E4B5-629D-0D42-85D1-700EBB67DECB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 flipV="1">
              <a:off x="6928339" y="1494692"/>
              <a:ext cx="773724" cy="109024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45BDEA5-E944-7047-A7B0-0961776E6B49}"/>
              </a:ext>
            </a:extLst>
          </p:cNvPr>
          <p:cNvSpPr txBox="1"/>
          <p:nvPr/>
        </p:nvSpPr>
        <p:spPr>
          <a:xfrm>
            <a:off x="6323526" y="0"/>
            <a:ext cx="2549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Binning done in U and</a:t>
            </a:r>
          </a:p>
          <a:p>
            <a:r>
              <a:rPr lang="en-US" dirty="0"/>
              <a:t>V, not in channel number</a:t>
            </a:r>
          </a:p>
        </p:txBody>
      </p:sp>
    </p:spTree>
    <p:extLst>
      <p:ext uri="{BB962C8B-B14F-4D97-AF65-F5344CB8AC3E}">
        <p14:creationId xmlns:p14="http://schemas.microsoft.com/office/powerpoint/2010/main" val="3384203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CC77-B185-5743-AC61-CB3ECA6C2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Effect of Broken U wires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4B819-5AB6-0A4D-B713-7BC2487CEF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865F8-F2DB-4E46-914A-3C3608EC1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A6A74-2E46-3143-BD6E-4F905EA75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3DA95-CA39-8649-ADA4-FB0C76B0A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89456" y="1971408"/>
            <a:ext cx="2620108" cy="2862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63C4CB-7C04-664C-84F6-948649236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6859" y="2042232"/>
            <a:ext cx="2527068" cy="27607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41825F-B86C-4947-83B8-C2E1F874F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94104" y="2075855"/>
            <a:ext cx="2493512" cy="272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8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DFA6-6298-E248-B33D-675948C7B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 Unexpected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6DDC41-E667-4342-896D-C571C6BFF773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 rot="5400000">
            <a:off x="887396" y="1095024"/>
            <a:ext cx="4079630" cy="44569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32732-A9B2-6743-83B6-A1A935259C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87F6E-7BC0-6C42-A42B-7B93C7862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CC483-5660-8346-B5A8-CD76D9EA5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41E3A0-8228-1E42-8B1D-358900C43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45904" y="1128624"/>
            <a:ext cx="2212312" cy="24169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C57B9-592D-A541-AAF0-EDDD497FEE0C}"/>
              </a:ext>
            </a:extLst>
          </p:cNvPr>
          <p:cNvSpPr txBox="1"/>
          <p:nvPr/>
        </p:nvSpPr>
        <p:spPr>
          <a:xfrm>
            <a:off x="720969" y="5732585"/>
            <a:ext cx="5704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 wire broken?  Seen in U but not V when projected in Z</a:t>
            </a:r>
          </a:p>
          <a:p>
            <a:r>
              <a:rPr lang="en-US" dirty="0"/>
              <a:t>Position not on </a:t>
            </a:r>
            <a:r>
              <a:rPr lang="en-US" dirty="0" err="1"/>
              <a:t>Tingjun's</a:t>
            </a:r>
            <a:r>
              <a:rPr lang="en-US" dirty="0"/>
              <a:t> map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FBC868-D33E-334F-8788-FCEDF4BBF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77298" y="3449191"/>
            <a:ext cx="2225247" cy="24310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E57FFE-DBE8-5249-829E-7E3E9E52D460}"/>
              </a:ext>
            </a:extLst>
          </p:cNvPr>
          <p:cNvSpPr txBox="1"/>
          <p:nvPr/>
        </p:nvSpPr>
        <p:spPr>
          <a:xfrm>
            <a:off x="1301262" y="1916723"/>
            <a:ext cx="639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  <a:p>
            <a:r>
              <a:rPr lang="en-US" dirty="0"/>
              <a:t>Stats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82567F-C431-F242-A9DB-498295AC0633}"/>
              </a:ext>
            </a:extLst>
          </p:cNvPr>
          <p:cNvCxnSpPr>
            <a:cxnSpLocks/>
          </p:cNvCxnSpPr>
          <p:nvPr/>
        </p:nvCxnSpPr>
        <p:spPr>
          <a:xfrm flipH="1">
            <a:off x="1178169" y="2620107"/>
            <a:ext cx="580292" cy="2461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ED412F1-0B5C-4941-B7B7-551D4EF5E252}"/>
              </a:ext>
            </a:extLst>
          </p:cNvPr>
          <p:cNvSpPr txBox="1"/>
          <p:nvPr/>
        </p:nvSpPr>
        <p:spPr>
          <a:xfrm>
            <a:off x="3780692" y="2092568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4078333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C025A-1126-824F-89C7-AF1789A7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E8CD3-0F8A-AD4E-BC82-A7B5CBB5D3F2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More plots (72 combinations) on the web page</a:t>
            </a:r>
          </a:p>
          <a:p>
            <a:r>
              <a:rPr lang="en-US" dirty="0"/>
              <a:t>Not all features are understood yet.</a:t>
            </a:r>
          </a:p>
          <a:p>
            <a:r>
              <a:rPr lang="en-US" dirty="0"/>
              <a:t>Some of the dead wires on David's list cause induced effects on other planes' signals, but not all.  Effects are small</a:t>
            </a:r>
          </a:p>
          <a:p>
            <a:r>
              <a:rPr lang="en-US" dirty="0"/>
              <a:t>Space charge spreads out and lowers </a:t>
            </a:r>
            <a:r>
              <a:rPr lang="en-US" dirty="0" err="1"/>
              <a:t>dQ</a:t>
            </a:r>
            <a:r>
              <a:rPr lang="en-US" dirty="0"/>
              <a:t>/dx.</a:t>
            </a:r>
          </a:p>
          <a:p>
            <a:r>
              <a:rPr lang="en-US" dirty="0"/>
              <a:t>Space </a:t>
            </a:r>
            <a:r>
              <a:rPr lang="en-US"/>
              <a:t>charge effects are large.</a:t>
            </a:r>
            <a:endParaRPr lang="en-US" dirty="0"/>
          </a:p>
          <a:p>
            <a:r>
              <a:rPr lang="en-US" dirty="0"/>
              <a:t>Field cage ribs and combs have small but visible effects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04F5E-05BE-1047-9EC2-F042D182E2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79765-41C9-5249-9761-A8B1A969F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5650E-2A76-FA44-9BA7-99B34814C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3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CCC2-FBCA-5240-9333-77B54439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Alberto's 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ED52E-93D2-FC49-9FE2-16A2C38488A5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Can we see the effect of the broken collection wires in the V plane?</a:t>
            </a:r>
          </a:p>
          <a:p>
            <a:r>
              <a:rPr lang="en-US" dirty="0"/>
              <a:t>We expect the potential map to be distorted if the collection-plane wire is floating</a:t>
            </a:r>
          </a:p>
          <a:p>
            <a:r>
              <a:rPr lang="en-US" dirty="0"/>
              <a:t>Less so if the collection-plane wire is </a:t>
            </a:r>
            <a:r>
              <a:rPr lang="en-US" dirty="0" err="1"/>
              <a:t>jumpered</a:t>
            </a:r>
            <a:r>
              <a:rPr lang="en-US" dirty="0"/>
              <a:t> to its neighbor</a:t>
            </a:r>
          </a:p>
          <a:p>
            <a:endParaRPr lang="en-US" dirty="0"/>
          </a:p>
          <a:p>
            <a:r>
              <a:rPr lang="en-US" dirty="0"/>
              <a:t>If a U or a V wire is broken and floating, expect less of an impact.  Charge should not collect on a disconnected wire, or on a connected one.</a:t>
            </a:r>
          </a:p>
          <a:p>
            <a:r>
              <a:rPr lang="en-US" dirty="0" err="1"/>
              <a:t>MicroBooNE</a:t>
            </a:r>
            <a:r>
              <a:rPr lang="en-US" dirty="0"/>
              <a:t> had a significant effect on neighboring plane wires due to shorted wires.  We have far fewer broken wires and they are isolated.  Can we see the impact?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BEE37-BD72-174E-960E-196C0A5F1F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D31B8-445D-9C4E-A1B1-0AB814696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4FCE6-97E4-5D4F-9426-6111D6CDC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38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4671-D181-9442-9F2E-B5FC00283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33" y="233918"/>
            <a:ext cx="8229600" cy="647102"/>
          </a:xfrm>
        </p:spPr>
        <p:txBody>
          <a:bodyPr>
            <a:noAutofit/>
          </a:bodyPr>
          <a:lstStyle/>
          <a:p>
            <a:r>
              <a:rPr lang="en-US" sz="3200" dirty="0"/>
              <a:t>The (Proto)DUNE-SP Anode Potential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CB5FD-DF7D-7442-870D-E52C8A78FAD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6106" y="908831"/>
            <a:ext cx="8232771" cy="507030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From The LBNE CDR, Vol. 4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DF68D-C64F-EA4A-9C32-05C3D19747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70EF1-AA4C-6846-928A-BCEF0A137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4DDDB-14FC-CF4F-8A0F-54CF37BFE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D1F54D-372E-6C4A-B2DD-57BB2BEF75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708" y="1237962"/>
            <a:ext cx="7002862" cy="55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64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B7AC52-EC8E-AA42-B902-A6AA4B20E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11" y="1022651"/>
            <a:ext cx="7585656" cy="5026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2DF5A-A9E1-6F4C-9142-FBF199AA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Ajib's</a:t>
            </a:r>
            <a:r>
              <a:rPr lang="en-US" dirty="0"/>
              <a:t> Median </a:t>
            </a:r>
            <a:r>
              <a:rPr lang="en-US" dirty="0" err="1"/>
              <a:t>dQ</a:t>
            </a:r>
            <a:r>
              <a:rPr lang="en-US" dirty="0"/>
              <a:t>/dx U plane (</a:t>
            </a:r>
            <a:r>
              <a:rPr lang="en-US" dirty="0" err="1"/>
              <a:t>y,z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E9025-4B56-DE48-8258-FCB3BAB927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42DCD-74DB-BF48-9709-5ED4C02D8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EE0F9-4E70-0340-9E16-81444B0E6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837F7-BD4E-5246-A16A-BDD9BC968A9A}"/>
              </a:ext>
            </a:extLst>
          </p:cNvPr>
          <p:cNvSpPr txBox="1"/>
          <p:nvPr/>
        </p:nvSpPr>
        <p:spPr>
          <a:xfrm>
            <a:off x="330144" y="5968614"/>
            <a:ext cx="340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86000 Events, 1 cm x 1 cm binning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E56227-65CC-9D44-8D3A-FD29E6AE7239}"/>
              </a:ext>
            </a:extLst>
          </p:cNvPr>
          <p:cNvGrpSpPr/>
          <p:nvPr/>
        </p:nvGrpSpPr>
        <p:grpSpPr>
          <a:xfrm>
            <a:off x="2431960" y="1762259"/>
            <a:ext cx="4304788" cy="395091"/>
            <a:chOff x="2431960" y="1762259"/>
            <a:chExt cx="4304788" cy="3950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59D6D-7FA0-094B-B34A-6815E488EB0B}"/>
                </a:ext>
              </a:extLst>
            </p:cNvPr>
            <p:cNvSpPr txBox="1"/>
            <p:nvPr/>
          </p:nvSpPr>
          <p:spPr>
            <a:xfrm>
              <a:off x="6014434" y="1764406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030B42-204A-434C-BDD3-42751C7BF1AC}"/>
                </a:ext>
              </a:extLst>
            </p:cNvPr>
            <p:cNvSpPr txBox="1"/>
            <p:nvPr/>
          </p:nvSpPr>
          <p:spPr>
            <a:xfrm>
              <a:off x="4325155" y="1762259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72D2A1-6C51-F74C-B779-BB1951C46067}"/>
                </a:ext>
              </a:extLst>
            </p:cNvPr>
            <p:cNvSpPr txBox="1"/>
            <p:nvPr/>
          </p:nvSpPr>
          <p:spPr>
            <a:xfrm>
              <a:off x="2431960" y="1788018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CB11F09-736E-BE41-BF00-93F580E06B38}"/>
              </a:ext>
            </a:extLst>
          </p:cNvPr>
          <p:cNvSpPr txBox="1"/>
          <p:nvPr/>
        </p:nvSpPr>
        <p:spPr>
          <a:xfrm>
            <a:off x="90152" y="1068947"/>
            <a:ext cx="125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Right</a:t>
            </a:r>
          </a:p>
        </p:txBody>
      </p:sp>
    </p:spTree>
    <p:extLst>
      <p:ext uri="{BB962C8B-B14F-4D97-AF65-F5344CB8AC3E}">
        <p14:creationId xmlns:p14="http://schemas.microsoft.com/office/powerpoint/2010/main" val="2399778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26DBF7-0A24-AE4C-A216-369DDEE61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6" y="968817"/>
            <a:ext cx="7675808" cy="5337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30E38B-CEEC-AB4E-AE79-CF9447B6A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Ajib's</a:t>
            </a:r>
            <a:r>
              <a:rPr lang="en-US" dirty="0"/>
              <a:t> Median </a:t>
            </a:r>
            <a:r>
              <a:rPr lang="en-US" dirty="0" err="1"/>
              <a:t>dQ</a:t>
            </a:r>
            <a:r>
              <a:rPr lang="en-US" dirty="0"/>
              <a:t>/dx V plane (</a:t>
            </a:r>
            <a:r>
              <a:rPr lang="en-US" dirty="0" err="1"/>
              <a:t>y,z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E8ACB-71B6-3843-BAE3-37C6F78515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0EACF-8734-1143-B130-7B1174D5F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1998A-788C-F043-815B-8841F0DC5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E55760-F5A4-DE45-AF96-DFF0D0DDD1AC}"/>
              </a:ext>
            </a:extLst>
          </p:cNvPr>
          <p:cNvGrpSpPr/>
          <p:nvPr/>
        </p:nvGrpSpPr>
        <p:grpSpPr>
          <a:xfrm>
            <a:off x="2419081" y="2174383"/>
            <a:ext cx="4304788" cy="395091"/>
            <a:chOff x="2431960" y="1762259"/>
            <a:chExt cx="4304788" cy="3950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5049EF-DAAA-A64C-AAA5-05B670166EC1}"/>
                </a:ext>
              </a:extLst>
            </p:cNvPr>
            <p:cNvSpPr txBox="1"/>
            <p:nvPr/>
          </p:nvSpPr>
          <p:spPr>
            <a:xfrm>
              <a:off x="6014434" y="1764406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5987F2-112D-9741-9815-AAE76680CAA5}"/>
                </a:ext>
              </a:extLst>
            </p:cNvPr>
            <p:cNvSpPr txBox="1"/>
            <p:nvPr/>
          </p:nvSpPr>
          <p:spPr>
            <a:xfrm>
              <a:off x="4325155" y="1762259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F90701-D4AE-A648-8D5E-757DD9DFE76E}"/>
                </a:ext>
              </a:extLst>
            </p:cNvPr>
            <p:cNvSpPr txBox="1"/>
            <p:nvPr/>
          </p:nvSpPr>
          <p:spPr>
            <a:xfrm>
              <a:off x="2431960" y="1788018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7B8EA88-04B5-164D-BC75-CF974AB8C82E}"/>
              </a:ext>
            </a:extLst>
          </p:cNvPr>
          <p:cNvSpPr txBox="1"/>
          <p:nvPr/>
        </p:nvSpPr>
        <p:spPr>
          <a:xfrm>
            <a:off x="0" y="1056068"/>
            <a:ext cx="125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Right</a:t>
            </a:r>
          </a:p>
        </p:txBody>
      </p:sp>
    </p:spTree>
    <p:extLst>
      <p:ext uri="{BB962C8B-B14F-4D97-AF65-F5344CB8AC3E}">
        <p14:creationId xmlns:p14="http://schemas.microsoft.com/office/powerpoint/2010/main" val="802749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D336132-82C4-1D4E-9048-98B00D5D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14" y="1249250"/>
            <a:ext cx="7457980" cy="4701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FC4404-C56E-6E4C-A0C4-252CFE12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Ajib's</a:t>
            </a:r>
            <a:r>
              <a:rPr lang="en-US" dirty="0"/>
              <a:t> Median </a:t>
            </a:r>
            <a:r>
              <a:rPr lang="en-US" dirty="0" err="1"/>
              <a:t>dQ</a:t>
            </a:r>
            <a:r>
              <a:rPr lang="en-US" dirty="0"/>
              <a:t>/dx Z plane (</a:t>
            </a:r>
            <a:r>
              <a:rPr lang="en-US" dirty="0" err="1"/>
              <a:t>y,z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D86FC-C29F-7C4B-9AD4-8F6E40E170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CE4A1-BDD5-9549-8A7A-214EDC793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7D903-7F89-FE47-BB49-DADA855C2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F498CA-408C-FA43-9C9A-ADE01372CC6D}"/>
              </a:ext>
            </a:extLst>
          </p:cNvPr>
          <p:cNvGrpSpPr/>
          <p:nvPr/>
        </p:nvGrpSpPr>
        <p:grpSpPr>
          <a:xfrm>
            <a:off x="2406202" y="2354687"/>
            <a:ext cx="4304788" cy="395091"/>
            <a:chOff x="2431960" y="1762259"/>
            <a:chExt cx="4304788" cy="3950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1A0CD1-5888-C148-99DE-0B3EE2F991EB}"/>
                </a:ext>
              </a:extLst>
            </p:cNvPr>
            <p:cNvSpPr txBox="1"/>
            <p:nvPr/>
          </p:nvSpPr>
          <p:spPr>
            <a:xfrm>
              <a:off x="6014434" y="1764406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FCDC46-851C-6242-A7DA-2D812DDBDEF6}"/>
                </a:ext>
              </a:extLst>
            </p:cNvPr>
            <p:cNvSpPr txBox="1"/>
            <p:nvPr/>
          </p:nvSpPr>
          <p:spPr>
            <a:xfrm>
              <a:off x="4325155" y="1762259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E57A5C-CAE9-D54F-805A-9BA4C4981375}"/>
                </a:ext>
              </a:extLst>
            </p:cNvPr>
            <p:cNvSpPr txBox="1"/>
            <p:nvPr/>
          </p:nvSpPr>
          <p:spPr>
            <a:xfrm>
              <a:off x="2431960" y="1788018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CFC0B47-BE6E-6349-BE61-3EB28AD01ED6}"/>
              </a:ext>
            </a:extLst>
          </p:cNvPr>
          <p:cNvSpPr txBox="1"/>
          <p:nvPr/>
        </p:nvSpPr>
        <p:spPr>
          <a:xfrm>
            <a:off x="399245" y="5859887"/>
            <a:ext cx="330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similarly for APA's 4, 6, and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C89310-0B94-C941-B60C-4FE725B43DCB}"/>
              </a:ext>
            </a:extLst>
          </p:cNvPr>
          <p:cNvSpPr txBox="1"/>
          <p:nvPr/>
        </p:nvSpPr>
        <p:spPr>
          <a:xfrm>
            <a:off x="0" y="1120461"/>
            <a:ext cx="125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Right</a:t>
            </a:r>
          </a:p>
        </p:txBody>
      </p:sp>
    </p:spTree>
    <p:extLst>
      <p:ext uri="{BB962C8B-B14F-4D97-AF65-F5344CB8AC3E}">
        <p14:creationId xmlns:p14="http://schemas.microsoft.com/office/powerpoint/2010/main" val="3957555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58431-6A8D-BA4F-9A55-9687E950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Ajib's</a:t>
            </a:r>
            <a:r>
              <a:rPr lang="en-US" dirty="0"/>
              <a:t> Median </a:t>
            </a:r>
            <a:r>
              <a:rPr lang="en-US" dirty="0" err="1"/>
              <a:t>dQ</a:t>
            </a:r>
            <a:r>
              <a:rPr lang="en-US" dirty="0"/>
              <a:t>/dx U plane (</a:t>
            </a:r>
            <a:r>
              <a:rPr lang="en-US" dirty="0" err="1"/>
              <a:t>y,z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285A2-B2F5-2C43-BAD2-C7D95D5EB0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C9655-8D10-4549-AF34-2E96A1485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CC696-D2C4-5540-B48C-2472CCCA3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4DD5C-DCD4-0647-8EDD-6BAFFD558CD4}"/>
              </a:ext>
            </a:extLst>
          </p:cNvPr>
          <p:cNvSpPr txBox="1"/>
          <p:nvPr/>
        </p:nvSpPr>
        <p:spPr>
          <a:xfrm>
            <a:off x="141668" y="1184856"/>
            <a:ext cx="113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Left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32EF26-83F7-3749-BC07-39826EE1E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81" y="1220184"/>
            <a:ext cx="7556357" cy="48844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3E07A78-AD88-7441-B244-ACF23DAF24F0}"/>
              </a:ext>
            </a:extLst>
          </p:cNvPr>
          <p:cNvGrpSpPr/>
          <p:nvPr/>
        </p:nvGrpSpPr>
        <p:grpSpPr>
          <a:xfrm>
            <a:off x="2959993" y="2238777"/>
            <a:ext cx="4304788" cy="395091"/>
            <a:chOff x="2431960" y="1762259"/>
            <a:chExt cx="4304788" cy="3950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3B21A2-DDC8-BE4B-814E-90AE1C84F9BE}"/>
                </a:ext>
              </a:extLst>
            </p:cNvPr>
            <p:cNvSpPr txBox="1"/>
            <p:nvPr/>
          </p:nvSpPr>
          <p:spPr>
            <a:xfrm>
              <a:off x="6014434" y="1764406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807547-5FE5-5847-8B21-DE49A2EE54B9}"/>
                </a:ext>
              </a:extLst>
            </p:cNvPr>
            <p:cNvSpPr txBox="1"/>
            <p:nvPr/>
          </p:nvSpPr>
          <p:spPr>
            <a:xfrm>
              <a:off x="4325155" y="1762259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39BFED-0674-2E41-8040-DA67F0619E01}"/>
                </a:ext>
              </a:extLst>
            </p:cNvPr>
            <p:cNvSpPr txBox="1"/>
            <p:nvPr/>
          </p:nvSpPr>
          <p:spPr>
            <a:xfrm>
              <a:off x="2431960" y="1788018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255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58431-6A8D-BA4F-9A55-9687E950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Ajib's</a:t>
            </a:r>
            <a:r>
              <a:rPr lang="en-US" dirty="0"/>
              <a:t> Median </a:t>
            </a:r>
            <a:r>
              <a:rPr lang="en-US" dirty="0" err="1"/>
              <a:t>dQ</a:t>
            </a:r>
            <a:r>
              <a:rPr lang="en-US" dirty="0"/>
              <a:t>/dx V plane (</a:t>
            </a:r>
            <a:r>
              <a:rPr lang="en-US" dirty="0" err="1"/>
              <a:t>y,z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285A2-B2F5-2C43-BAD2-C7D95D5EB0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12/12/18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C9655-8D10-4549-AF34-2E96A1485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Tom Junk | Interplane Induction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CC696-D2C4-5540-B48C-2472CCCA3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4DD5C-DCD4-0647-8EDD-6BAFFD558CD4}"/>
              </a:ext>
            </a:extLst>
          </p:cNvPr>
          <p:cNvSpPr txBox="1"/>
          <p:nvPr/>
        </p:nvSpPr>
        <p:spPr>
          <a:xfrm>
            <a:off x="141668" y="1184856"/>
            <a:ext cx="113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Left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7497FE-B54C-C445-BB8B-EBBD32E83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19" y="1560132"/>
            <a:ext cx="8222017" cy="48406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5E3EF9E-6E37-2D49-B4F5-CFB5FA89A3F0}"/>
              </a:ext>
            </a:extLst>
          </p:cNvPr>
          <p:cNvGrpSpPr/>
          <p:nvPr/>
        </p:nvGrpSpPr>
        <p:grpSpPr>
          <a:xfrm>
            <a:off x="2676657" y="2419081"/>
            <a:ext cx="4304788" cy="395091"/>
            <a:chOff x="2431960" y="1762259"/>
            <a:chExt cx="4304788" cy="3950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987805-14D3-124D-9D07-06AE64C1A81E}"/>
                </a:ext>
              </a:extLst>
            </p:cNvPr>
            <p:cNvSpPr txBox="1"/>
            <p:nvPr/>
          </p:nvSpPr>
          <p:spPr>
            <a:xfrm>
              <a:off x="6014434" y="1764406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262E77-C6BB-134E-8633-0CE91F7678DD}"/>
                </a:ext>
              </a:extLst>
            </p:cNvPr>
            <p:cNvSpPr txBox="1"/>
            <p:nvPr/>
          </p:nvSpPr>
          <p:spPr>
            <a:xfrm>
              <a:off x="4325155" y="1762259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282093-A933-4C49-82E3-39D01EF0AAAB}"/>
                </a:ext>
              </a:extLst>
            </p:cNvPr>
            <p:cNvSpPr txBox="1"/>
            <p:nvPr/>
          </p:nvSpPr>
          <p:spPr>
            <a:xfrm>
              <a:off x="2431960" y="1788018"/>
              <a:ext cx="722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APA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6956269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25D413-319C-B04F-8CA0-18B9EF6FD8C1}" vid="{CD44EC5E-8246-EA4A-AAC0-EB7A988924E2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25D413-319C-B04F-8CA0-18B9EF6FD8C1}" vid="{B05E0461-BBAD-A548-B3E6-564AA407DF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 Template_051215</Template>
  <TotalTime>565</TotalTime>
  <Words>826</Words>
  <Application>Microsoft Macintosh PowerPoint</Application>
  <PresentationFormat>On-screen Show (4:3)</PresentationFormat>
  <Paragraphs>214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Helvetica</vt:lpstr>
      <vt:lpstr>Lucida Grande</vt:lpstr>
      <vt:lpstr>Dune Template_051215</vt:lpstr>
      <vt:lpstr>LBNF Content-Footer Theme</vt:lpstr>
      <vt:lpstr>Inter-Plane Induction Effects (and more...)</vt:lpstr>
      <vt:lpstr>Broken Channels in ProtoDUNE-SP</vt:lpstr>
      <vt:lpstr>Alberto's Request</vt:lpstr>
      <vt:lpstr>The (Proto)DUNE-SP Anode Potential Map</vt:lpstr>
      <vt:lpstr>Ajib's Median dQ/dx U plane (y,z)</vt:lpstr>
      <vt:lpstr>Ajib's Median dQ/dx V plane (y,z)</vt:lpstr>
      <vt:lpstr>Ajib's Median dQ/dx Z plane (y,z)</vt:lpstr>
      <vt:lpstr>Ajib's Median dQ/dx U plane (y,z)</vt:lpstr>
      <vt:lpstr>Ajib's Median dQ/dx V plane (y,z)</vt:lpstr>
      <vt:lpstr>Ajib's Median dQ/dx Z plane (y,z)</vt:lpstr>
      <vt:lpstr>Projecting These Onto Axes</vt:lpstr>
      <vt:lpstr>Comments</vt:lpstr>
      <vt:lpstr>Some Interesting Ones</vt:lpstr>
      <vt:lpstr>Space Charge Position Distortion</vt:lpstr>
      <vt:lpstr>Some Interesting Ones</vt:lpstr>
      <vt:lpstr>Wire Support Combs</vt:lpstr>
      <vt:lpstr>Field Cage Ribs and Support Combs</vt:lpstr>
      <vt:lpstr>Track Distortion due to Field Cage Nonuniformities</vt:lpstr>
      <vt:lpstr>One in the middle – no field cage or diverters</vt:lpstr>
      <vt:lpstr>An Induced Effect</vt:lpstr>
      <vt:lpstr>Another Pair of Induced Effects</vt:lpstr>
      <vt:lpstr>Space Charge Effects</vt:lpstr>
      <vt:lpstr>Some Effect of Broken U wires</vt:lpstr>
      <vt:lpstr>Something Unexpected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– One or two lines</dc:title>
  <dc:subject/>
  <dc:creator>Thomas R Junk</dc:creator>
  <cp:keywords/>
  <dc:description>Modified by A. Weber</dc:description>
  <cp:lastModifiedBy>Thomas R Junk</cp:lastModifiedBy>
  <cp:revision>81</cp:revision>
  <cp:lastPrinted>2018-12-11T05:03:31Z</cp:lastPrinted>
  <dcterms:created xsi:type="dcterms:W3CDTF">2018-10-02T16:37:27Z</dcterms:created>
  <dcterms:modified xsi:type="dcterms:W3CDTF">2018-12-11T17:40:14Z</dcterms:modified>
  <cp:category/>
</cp:coreProperties>
</file>