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3" r:id="rId5"/>
    <p:sldId id="453" r:id="rId6"/>
    <p:sldId id="454" r:id="rId7"/>
    <p:sldId id="455" r:id="rId8"/>
    <p:sldId id="463" r:id="rId9"/>
    <p:sldId id="469" r:id="rId10"/>
    <p:sldId id="462" r:id="rId11"/>
    <p:sldId id="466" r:id="rId12"/>
    <p:sldId id="467" r:id="rId13"/>
    <p:sldId id="470" r:id="rId14"/>
    <p:sldId id="461" r:id="rId15"/>
    <p:sldId id="460" r:id="rId16"/>
    <p:sldId id="465" r:id="rId17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6E7"/>
    <a:srgbClr val="800000"/>
    <a:srgbClr val="5F5F5F"/>
    <a:srgbClr val="009900"/>
    <a:srgbClr val="FFE6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4" autoAdjust="0"/>
    <p:restoredTop sz="96407" autoAdjust="0"/>
  </p:normalViewPr>
  <p:slideViewPr>
    <p:cSldViewPr snapToGrid="0" showGuides="1">
      <p:cViewPr varScale="1">
        <p:scale>
          <a:sx n="69" d="100"/>
          <a:sy n="69" d="100"/>
        </p:scale>
        <p:origin x="-928" y="-7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My%20Drive\LARP%20QXF\MQXF%20magnets\MQXFAP1b\Assembly\Preload%20proposal\TF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1"/>
          <c:order val="1"/>
          <c:tx>
            <c:v>Case II</c:v>
          </c:tx>
          <c:spPr>
            <a:ln w="22225"/>
          </c:spPr>
          <c:marker>
            <c:symbol val="triangle"/>
            <c:size val="7"/>
            <c:spPr>
              <a:noFill/>
              <a:ln w="15875"/>
            </c:spPr>
          </c:marker>
          <c:xVal>
            <c:numRef>
              <c:f>Sheet1!$V$14:$V$16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Sheet1!$V$14:$X$14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</c:ser>
        <c:ser>
          <c:idx val="3"/>
          <c:order val="2"/>
          <c:tx>
            <c:v>Case III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Sheet1!$Z$14:$Z$16</c:f>
              <c:numCache>
                <c:formatCode>General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143</c:v>
                </c:pt>
              </c:numCache>
            </c:numRef>
          </c:xVal>
          <c:yVal>
            <c:numRef>
              <c:f>Sheet1!$Z$14:$AB$14</c:f>
              <c:numCache>
                <c:formatCode>General</c:formatCode>
                <c:ptCount val="3"/>
                <c:pt idx="0">
                  <c:v>0</c:v>
                </c:pt>
                <c:pt idx="1">
                  <c:v>-120</c:v>
                </c:pt>
                <c:pt idx="2">
                  <c:v>-145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17440"/>
        <c:axId val="220518016"/>
      </c:scatterChart>
      <c:valAx>
        <c:axId val="220517440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20518016"/>
        <c:crossesAt val="-160"/>
        <c:crossBetween val="midCat"/>
        <c:majorUnit val="20"/>
      </c:valAx>
      <c:valAx>
        <c:axId val="220518016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2051744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687401574803153"/>
          <c:y val="8.1656585379657726E-2"/>
          <c:w val="0.1711253280839895"/>
          <c:h val="0.1897862767154105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 --- FE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3"/>
          <c:order val="1"/>
          <c:tx>
            <c:v>MQXFAP1a Meas.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72</c:v>
                </c:pt>
                <c:pt idx="2">
                  <c:v>140</c:v>
                </c:pt>
              </c:numCache>
            </c:numRef>
          </c:xVal>
          <c:yVal>
            <c:numRef>
              <c:f>Sheet1!$E$2:$G$2</c:f>
              <c:numCache>
                <c:formatCode>General</c:formatCode>
                <c:ptCount val="3"/>
                <c:pt idx="0">
                  <c:v>0</c:v>
                </c:pt>
                <c:pt idx="1">
                  <c:v>-75</c:v>
                </c:pt>
                <c:pt idx="2">
                  <c:v>-88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12736"/>
        <c:axId val="77613312"/>
      </c:scatterChart>
      <c:valAx>
        <c:axId val="77612736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77613312"/>
        <c:crossesAt val="-160"/>
        <c:crossBetween val="midCat"/>
        <c:majorUnit val="20"/>
      </c:valAx>
      <c:valAx>
        <c:axId val="77613312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761273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9242957130358705"/>
          <c:y val="8.1656585379657726E-2"/>
          <c:w val="0.36556977252843392"/>
          <c:h val="0.1215023593748894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1"/>
          <c:order val="1"/>
          <c:tx>
            <c:v>Case II</c:v>
          </c:tx>
          <c:spPr>
            <a:ln w="22225"/>
          </c:spPr>
          <c:marker>
            <c:symbol val="triangle"/>
            <c:size val="7"/>
            <c:spPr>
              <a:noFill/>
              <a:ln w="15875"/>
            </c:spPr>
          </c:marker>
          <c:xVal>
            <c:numRef>
              <c:f>Sheet1!$V$14:$V$16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Sheet1!$V$14:$X$14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16192"/>
        <c:axId val="77616768"/>
      </c:scatterChart>
      <c:valAx>
        <c:axId val="77616192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77616768"/>
        <c:crossesAt val="-160"/>
        <c:crossBetween val="midCat"/>
        <c:majorUnit val="20"/>
      </c:valAx>
      <c:valAx>
        <c:axId val="77616768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761619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2722492809087671"/>
          <c:y val="8.1656585379657726E-2"/>
          <c:w val="0.23077448011451313"/>
          <c:h val="0.1499188956567796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3"/>
          <c:order val="1"/>
          <c:tx>
            <c:v>Case III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Sheet1!$Z$14:$Z$16</c:f>
              <c:numCache>
                <c:formatCode>General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143</c:v>
                </c:pt>
              </c:numCache>
            </c:numRef>
          </c:xVal>
          <c:yVal>
            <c:numRef>
              <c:f>Sheet1!$Z$14:$AB$14</c:f>
              <c:numCache>
                <c:formatCode>General</c:formatCode>
                <c:ptCount val="3"/>
                <c:pt idx="0">
                  <c:v>0</c:v>
                </c:pt>
                <c:pt idx="1">
                  <c:v>-120</c:v>
                </c:pt>
                <c:pt idx="2">
                  <c:v>-145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18592"/>
        <c:axId val="220519168"/>
      </c:scatterChart>
      <c:valAx>
        <c:axId val="220518592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20519168"/>
        <c:crossesAt val="-160"/>
        <c:crossBetween val="midCat"/>
        <c:majorUnit val="20"/>
      </c:valAx>
      <c:valAx>
        <c:axId val="220519168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2051859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9861875898389327"/>
          <c:y val="8.1656585379657726E-2"/>
          <c:w val="0.25938053433217034"/>
          <c:h val="0.1336870448331810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Case I, MQXFAP1a</c:v>
          </c:tx>
          <c:spPr>
            <a:ln w="22225">
              <a:solidFill>
                <a:srgbClr val="92D050"/>
              </a:solidFill>
            </a:ln>
          </c:spPr>
          <c:marker>
            <c:symbol val="square"/>
            <c:size val="7"/>
            <c:spPr>
              <a:noFill/>
              <a:ln w="15875">
                <a:solidFill>
                  <a:srgbClr val="92D050"/>
                </a:solidFill>
              </a:ln>
            </c:spPr>
          </c:marker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3"/>
          <c:order val="1"/>
          <c:tx>
            <c:v>MQXFAP1b with 3 mil/side PK gap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Sheet1!$AD$14:$AD$16</c:f>
              <c:numCache>
                <c:formatCode>General</c:formatCode>
                <c:ptCount val="3"/>
                <c:pt idx="0">
                  <c:v>0</c:v>
                </c:pt>
                <c:pt idx="1">
                  <c:v>59</c:v>
                </c:pt>
                <c:pt idx="2">
                  <c:v>120</c:v>
                </c:pt>
              </c:numCache>
            </c:numRef>
          </c:xVal>
          <c:yVal>
            <c:numRef>
              <c:f>Sheet1!$AD$14:$AF$14</c:f>
              <c:numCache>
                <c:formatCode>General</c:formatCode>
                <c:ptCount val="3"/>
                <c:pt idx="0">
                  <c:v>0</c:v>
                </c:pt>
                <c:pt idx="1">
                  <c:v>-79</c:v>
                </c:pt>
                <c:pt idx="2">
                  <c:v>-89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129152"/>
        <c:axId val="49129728"/>
      </c:scatterChart>
      <c:valAx>
        <c:axId val="49129152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49129728"/>
        <c:crossesAt val="-160"/>
        <c:crossBetween val="midCat"/>
        <c:majorUnit val="20"/>
      </c:valAx>
      <c:valAx>
        <c:axId val="49129728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912915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5722390813202678"/>
          <c:y val="8.1656585379657726E-2"/>
          <c:w val="0.65077550365627046"/>
          <c:h val="0.1394719131571958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1"/>
          <c:order val="1"/>
          <c:tx>
            <c:v>Case II</c:v>
          </c:tx>
          <c:spPr>
            <a:ln w="22225"/>
          </c:spPr>
          <c:marker>
            <c:symbol val="triangle"/>
            <c:size val="7"/>
            <c:spPr>
              <a:noFill/>
              <a:ln w="15875"/>
            </c:spPr>
          </c:marker>
          <c:xVal>
            <c:numRef>
              <c:f>Sheet1!$V$14:$V$16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Sheet1!$V$14:$X$14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</c:ser>
        <c:ser>
          <c:idx val="3"/>
          <c:order val="2"/>
          <c:tx>
            <c:v>Case III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Sheet1!$Z$14:$Z$16</c:f>
              <c:numCache>
                <c:formatCode>General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143</c:v>
                </c:pt>
              </c:numCache>
            </c:numRef>
          </c:xVal>
          <c:yVal>
            <c:numRef>
              <c:f>Sheet1!$Z$14:$AB$14</c:f>
              <c:numCache>
                <c:formatCode>General</c:formatCode>
                <c:ptCount val="3"/>
                <c:pt idx="0">
                  <c:v>0</c:v>
                </c:pt>
                <c:pt idx="1">
                  <c:v>-120</c:v>
                </c:pt>
                <c:pt idx="2">
                  <c:v>-145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133184"/>
        <c:axId val="49133760"/>
      </c:scatterChart>
      <c:valAx>
        <c:axId val="49133184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49133760"/>
        <c:crossesAt val="-160"/>
        <c:crossBetween val="midCat"/>
        <c:majorUnit val="20"/>
      </c:valAx>
      <c:valAx>
        <c:axId val="49133760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913318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687401574803153"/>
          <c:y val="8.1656585379657726E-2"/>
          <c:w val="0.1711253280839895"/>
          <c:h val="0.1897862767154105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0"/>
          <c:order val="0"/>
          <c:tx>
            <c:v>Case I</c:v>
          </c:tx>
          <c:spPr>
            <a:ln w="25400">
              <a:solidFill>
                <a:srgbClr val="92D050"/>
              </a:solidFill>
              <a:prstDash val="solid"/>
            </a:ln>
          </c:spPr>
          <c:marker>
            <c:symbol val="square"/>
            <c:size val="7"/>
            <c:spPr>
              <a:noFill/>
              <a:ln w="19050">
                <a:solidFill>
                  <a:srgbClr val="92D050"/>
                </a:solidFill>
                <a:prstDash val="solid"/>
              </a:ln>
            </c:spPr>
          </c:marker>
          <c:dPt>
            <c:idx val="1"/>
            <c:bubble3D val="0"/>
          </c:dPt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</c:ser>
        <c:ser>
          <c:idx val="1"/>
          <c:order val="1"/>
          <c:tx>
            <c:v>Case II</c:v>
          </c:tx>
          <c:spPr>
            <a:ln w="22225"/>
          </c:spPr>
          <c:marker>
            <c:symbol val="triangle"/>
            <c:size val="7"/>
            <c:spPr>
              <a:noFill/>
              <a:ln w="15875"/>
            </c:spPr>
          </c:marker>
          <c:xVal>
            <c:numRef>
              <c:f>Sheet1!$V$14:$V$16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Sheet1!$V$14:$X$14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</c:ser>
        <c:ser>
          <c:idx val="3"/>
          <c:order val="2"/>
          <c:tx>
            <c:v>Case III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Sheet1!$Z$14:$Z$16</c:f>
              <c:numCache>
                <c:formatCode>General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143</c:v>
                </c:pt>
              </c:numCache>
            </c:numRef>
          </c:xVal>
          <c:yVal>
            <c:numRef>
              <c:f>Sheet1!$Z$14:$AB$14</c:f>
              <c:numCache>
                <c:formatCode>General</c:formatCode>
                <c:ptCount val="3"/>
                <c:pt idx="0">
                  <c:v>0</c:v>
                </c:pt>
                <c:pt idx="1">
                  <c:v>-120</c:v>
                </c:pt>
                <c:pt idx="2">
                  <c:v>-145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967872"/>
        <c:axId val="76968448"/>
      </c:scatterChart>
      <c:valAx>
        <c:axId val="76967872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76968448"/>
        <c:crossesAt val="-160"/>
        <c:crossBetween val="midCat"/>
        <c:majorUnit val="20"/>
      </c:valAx>
      <c:valAx>
        <c:axId val="76968448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696787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687401574803153"/>
          <c:y val="8.1656585379657726E-2"/>
          <c:w val="0.1711253280839895"/>
          <c:h val="0.1897862767154105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0.16394</cdr:x>
      <cdr:y>0.52572</cdr:y>
    </cdr:from>
    <cdr:to>
      <cdr:x>0.4856</cdr:x>
      <cdr:y>0.67174</cdr:y>
    </cdr:to>
    <cdr:sp macro="" textlink="">
      <cdr:nvSpPr>
        <cdr:cNvPr id="2" name="TextBox 40"/>
        <cdr:cNvSpPr txBox="1"/>
      </cdr:nvSpPr>
      <cdr:spPr>
        <a:xfrm xmlns:a="http://schemas.openxmlformats.org/drawingml/2006/main">
          <a:off x="749512" y="2326958"/>
          <a:ext cx="147066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70C0"/>
              </a:solidFill>
              <a:latin typeface="Cambria" panose="02040503050406030204" pitchFamily="18" charset="0"/>
            </a:rPr>
            <a:t>MQXFAP1b with the actual pole key gap</a:t>
          </a:r>
          <a:endParaRPr lang="en-US" sz="1200" b="1" dirty="0">
            <a:solidFill>
              <a:srgbClr val="0070C0"/>
            </a:solidFill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0.55756</cdr:x>
      <cdr:y>0.27665</cdr:y>
    </cdr:from>
    <cdr:to>
      <cdr:x>0.94324</cdr:x>
      <cdr:y>0.38095</cdr:y>
    </cdr:to>
    <cdr:sp macro="" textlink="">
      <cdr:nvSpPr>
        <cdr:cNvPr id="3" name="TextBox 40"/>
        <cdr:cNvSpPr txBox="1"/>
      </cdr:nvSpPr>
      <cdr:spPr>
        <a:xfrm xmlns:a="http://schemas.openxmlformats.org/drawingml/2006/main">
          <a:off x="2549152" y="1224506"/>
          <a:ext cx="176332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70C0"/>
              </a:solidFill>
              <a:latin typeface="Cambria" panose="02040503050406030204" pitchFamily="18" charset="0"/>
            </a:rPr>
            <a:t>MQXFAP1a (Meas.) close to Case I</a:t>
          </a:r>
          <a:endParaRPr lang="en-US" sz="1200" b="1" dirty="0">
            <a:solidFill>
              <a:srgbClr val="0070C0"/>
            </a:solidFill>
            <a:latin typeface="Cambria" panose="020405030504060302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0.16394</cdr:x>
      <cdr:y>0.52572</cdr:y>
    </cdr:from>
    <cdr:to>
      <cdr:x>0.4856</cdr:x>
      <cdr:y>0.67174</cdr:y>
    </cdr:to>
    <cdr:sp macro="" textlink="">
      <cdr:nvSpPr>
        <cdr:cNvPr id="2" name="TextBox 40"/>
        <cdr:cNvSpPr txBox="1"/>
      </cdr:nvSpPr>
      <cdr:spPr>
        <a:xfrm xmlns:a="http://schemas.openxmlformats.org/drawingml/2006/main">
          <a:off x="749512" y="2326958"/>
          <a:ext cx="147066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70C0"/>
              </a:solidFill>
              <a:latin typeface="Cambria" panose="02040503050406030204" pitchFamily="18" charset="0"/>
            </a:rPr>
            <a:t>MQXFAP1b with the actual pole key gap</a:t>
          </a:r>
          <a:endParaRPr lang="en-US" sz="1200" b="1" dirty="0">
            <a:solidFill>
              <a:srgbClr val="0070C0"/>
            </a:solidFill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0.55756</cdr:x>
      <cdr:y>0.27665</cdr:y>
    </cdr:from>
    <cdr:to>
      <cdr:x>0.94324</cdr:x>
      <cdr:y>0.38095</cdr:y>
    </cdr:to>
    <cdr:sp macro="" textlink="">
      <cdr:nvSpPr>
        <cdr:cNvPr id="3" name="TextBox 40"/>
        <cdr:cNvSpPr txBox="1"/>
      </cdr:nvSpPr>
      <cdr:spPr>
        <a:xfrm xmlns:a="http://schemas.openxmlformats.org/drawingml/2006/main">
          <a:off x="2549152" y="1224506"/>
          <a:ext cx="176332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0070C0"/>
              </a:solidFill>
              <a:latin typeface="Cambria" panose="02040503050406030204" pitchFamily="18" charset="0"/>
            </a:rPr>
            <a:t>MQXFAP1a (Meas.) close to Case I</a:t>
          </a:r>
          <a:endParaRPr lang="en-US" sz="1200" b="1" dirty="0">
            <a:solidFill>
              <a:srgbClr val="0070C0"/>
            </a:solidFill>
            <a:latin typeface="Cambria" panose="020405030504060302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15/02/2019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15/02/2019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dico.fnal.gov/event/19361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788090"/>
            <a:ext cx="7200000" cy="673568"/>
          </a:xfrm>
        </p:spPr>
        <p:txBody>
          <a:bodyPr/>
          <a:lstStyle/>
          <a:p>
            <a:r>
              <a:rPr lang="en-GB" altLang="en-US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MQXFAP1b </a:t>
            </a:r>
            <a: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Preload </a:t>
            </a:r>
            <a:r>
              <a:rPr lang="en-GB" altLang="en-US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Proposal Update </a:t>
            </a:r>
            <a:br>
              <a:rPr lang="en-GB" altLang="en-US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en-GB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221088"/>
            <a:ext cx="648000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H. Pan, D. Cheng</a:t>
            </a:r>
            <a:endParaRPr lang="en-GB" dirty="0"/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5421" y="3347357"/>
            <a:ext cx="46233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--- with </a:t>
            </a:r>
            <a:r>
              <a:rPr lang="en-GB" altLang="en-US" sz="2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measured </a:t>
            </a:r>
            <a:r>
              <a:rPr lang="en-GB" alt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pole key gap </a:t>
            </a:r>
            <a:endParaRPr lang="en-US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899044"/>
              </p:ext>
            </p:extLst>
          </p:nvPr>
        </p:nvGraphicFramePr>
        <p:xfrm>
          <a:off x="5256743" y="893990"/>
          <a:ext cx="3740150" cy="36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entury Gothic" panose="020B0502020202020204" pitchFamily="34" charset="0"/>
              </a:rPr>
              <a:t>C</a:t>
            </a:r>
            <a:r>
              <a:rPr lang="en-US" altLang="zh-CN" dirty="0" smtClean="0">
                <a:latin typeface="Century Gothic" panose="020B0502020202020204" pitchFamily="34" charset="0"/>
              </a:rPr>
              <a:t>ase II with Actual Pole Key Gap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45772"/>
              </p:ext>
            </p:extLst>
          </p:nvPr>
        </p:nvGraphicFramePr>
        <p:xfrm>
          <a:off x="929641" y="1374140"/>
          <a:ext cx="2861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47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Value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Interference (µm)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510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gap (µm/side)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75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 smtClean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shell</a:t>
                      </a:r>
                      <a:endParaRPr lang="en-US" sz="1200" i="1" baseline="-25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9%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39468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/>
                <a:gridCol w="732472"/>
                <a:gridCol w="914400"/>
                <a:gridCol w="912563"/>
                <a:gridCol w="853145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16.47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17.89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Average Von Mises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120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130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134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140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Peak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502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506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506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505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02778" y="2744415"/>
            <a:ext cx="19839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Coil stress remains same as MQXFAP1a.;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Shell stress has a reduction of  23 MPa</a:t>
            </a:r>
          </a:p>
        </p:txBody>
      </p:sp>
      <p:pic>
        <p:nvPicPr>
          <p:cNvPr id="11" name="Picture 2" descr="E:\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982133" y="4326467"/>
            <a:ext cx="1185334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827644" y="2570646"/>
            <a:ext cx="404337" cy="1230630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MQXFAP1b Preload Summary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000" y="977914"/>
            <a:ext cx="8305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mbria" panose="02040503050406030204" pitchFamily="18" charset="0"/>
              </a:rPr>
              <a:t>As discussed in </a:t>
            </a:r>
            <a:r>
              <a:rPr lang="en-US" sz="1400" dirty="0">
                <a:latin typeface="Cambria" panose="02040503050406030204" pitchFamily="18" charset="0"/>
              </a:rPr>
              <a:t>the review (</a:t>
            </a:r>
            <a:r>
              <a:rPr lang="en-US" sz="1400" dirty="0">
                <a:latin typeface="Cambria" panose="02040503050406030204" pitchFamily="18" charset="0"/>
                <a:hlinkClick r:id="rId2"/>
              </a:rPr>
              <a:t>https://indico.fnal.gov/event/19361</a:t>
            </a:r>
            <a:r>
              <a:rPr lang="en-US" sz="1400" dirty="0" smtClean="0">
                <a:latin typeface="Cambria" panose="02040503050406030204" pitchFamily="18" charset="0"/>
                <a:hlinkClick r:id="rId2"/>
              </a:rPr>
              <a:t>/</a:t>
            </a:r>
            <a:r>
              <a:rPr lang="en-US" sz="1400" dirty="0" smtClean="0">
                <a:latin typeface="Cambria" panose="02040503050406030204" pitchFamily="18" charset="0"/>
              </a:rPr>
              <a:t>), MQXFAP1b preload aligns with case II. The working point at cold of MQXFAP1b is predicted -89 MPa with the average measured pole key gap of 2.9 mil.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mbria" panose="02040503050406030204" pitchFamily="18" charset="0"/>
              </a:rPr>
              <a:t>Coil / shell stress: -76MPa/60MPa at </a:t>
            </a:r>
            <a:r>
              <a:rPr lang="en-US" sz="1400" smtClean="0">
                <a:latin typeface="Cambria" panose="02040503050406030204" pitchFamily="18" charset="0"/>
              </a:rPr>
              <a:t>R.T.; </a:t>
            </a:r>
            <a:r>
              <a:rPr lang="en-US" sz="1400" dirty="0" smtClean="0">
                <a:latin typeface="Cambria" panose="02040503050406030204" pitchFamily="18" charset="0"/>
              </a:rPr>
              <a:t>-88 MPa / 120MPa at 4.2K.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31691" y="2679750"/>
            <a:ext cx="4609033" cy="3513217"/>
            <a:chOff x="1439332" y="1100668"/>
            <a:chExt cx="6265335" cy="4885266"/>
          </a:xfrm>
        </p:grpSpPr>
        <p:pic>
          <p:nvPicPr>
            <p:cNvPr id="33" name="Picture 2" descr="C:\Users\Hengpan\Downloads\image00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" t="1436" r="1190" b="1202"/>
            <a:stretch/>
          </p:blipFill>
          <p:spPr bwMode="auto">
            <a:xfrm>
              <a:off x="1439332" y="1100668"/>
              <a:ext cx="6265335" cy="4885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3893057" y="3380930"/>
              <a:ext cx="2201145" cy="89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MQXFAP1b has same coil stress as Case I, (MQXFAP1a)</a:t>
              </a:r>
              <a:endParaRPr lang="en-US" sz="1200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 flipV="1">
              <a:off x="5350933" y="3141133"/>
              <a:ext cx="50800" cy="24245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436533" y="2209800"/>
              <a:ext cx="1761067" cy="855133"/>
            </a:xfrm>
            <a:prstGeom prst="rect">
              <a:avLst/>
            </a:prstGeom>
            <a:solidFill>
              <a:srgbClr val="FFC000">
                <a:alpha val="9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5249333" y="2982821"/>
              <a:ext cx="127000" cy="118534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88933" y="2406171"/>
            <a:ext cx="4572000" cy="4426268"/>
            <a:chOff x="4588933" y="2406171"/>
            <a:chExt cx="4572000" cy="4426268"/>
          </a:xfrm>
        </p:grpSpPr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66129405"/>
                </p:ext>
              </p:extLst>
            </p:nvPr>
          </p:nvGraphicFramePr>
          <p:xfrm>
            <a:off x="4588933" y="2406171"/>
            <a:ext cx="4572000" cy="44262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5" name="Freeform 24"/>
            <p:cNvSpPr/>
            <p:nvPr/>
          </p:nvSpPr>
          <p:spPr>
            <a:xfrm>
              <a:off x="6326292" y="4203539"/>
              <a:ext cx="1889760" cy="1394460"/>
            </a:xfrm>
            <a:custGeom>
              <a:avLst/>
              <a:gdLst>
                <a:gd name="connsiteX0" fmla="*/ 0 w 1889760"/>
                <a:gd name="connsiteY0" fmla="*/ 0 h 1394460"/>
                <a:gd name="connsiteX1" fmla="*/ 1889760 w 1889760"/>
                <a:gd name="connsiteY1" fmla="*/ 220980 h 1394460"/>
                <a:gd name="connsiteX2" fmla="*/ 1889760 w 1889760"/>
                <a:gd name="connsiteY2" fmla="*/ 1394460 h 1394460"/>
                <a:gd name="connsiteX3" fmla="*/ 601980 w 1889760"/>
                <a:gd name="connsiteY3" fmla="*/ 883920 h 1394460"/>
                <a:gd name="connsiteX4" fmla="*/ 0 w 1889760"/>
                <a:gd name="connsiteY4" fmla="*/ 0 h 13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9760" h="1394460">
                  <a:moveTo>
                    <a:pt x="0" y="0"/>
                  </a:moveTo>
                  <a:lnTo>
                    <a:pt x="1889760" y="220980"/>
                  </a:lnTo>
                  <a:lnTo>
                    <a:pt x="1889760" y="1394460"/>
                  </a:lnTo>
                  <a:lnTo>
                    <a:pt x="601980" y="883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16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5912878" y="4092342"/>
              <a:ext cx="487922" cy="546417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073775" y="3809213"/>
              <a:ext cx="1730525" cy="686030"/>
              <a:chOff x="6073775" y="3809213"/>
              <a:chExt cx="1730525" cy="68603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073775" y="3809213"/>
                <a:ext cx="473982" cy="425106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lowchart: Merge 9"/>
              <p:cNvSpPr/>
              <p:nvPr/>
            </p:nvSpPr>
            <p:spPr>
              <a:xfrm>
                <a:off x="6471871" y="4186207"/>
                <a:ext cx="104458" cy="86699"/>
              </a:xfrm>
              <a:prstGeom prst="flowChartMerge">
                <a:avLst/>
              </a:prstGeom>
              <a:noFill/>
              <a:ln w="15875">
                <a:solidFill>
                  <a:schemeClr val="tx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6524100" y="4223805"/>
                <a:ext cx="1227971" cy="212553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Flowchart: Merge 44"/>
              <p:cNvSpPr/>
              <p:nvPr/>
            </p:nvSpPr>
            <p:spPr>
              <a:xfrm>
                <a:off x="7699842" y="4408544"/>
                <a:ext cx="104458" cy="86699"/>
              </a:xfrm>
              <a:prstGeom prst="flowChartMerge">
                <a:avLst/>
              </a:prstGeom>
              <a:noFill/>
              <a:ln w="15875">
                <a:solidFill>
                  <a:schemeClr val="tx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flipH="1">
              <a:off x="6832600" y="3936027"/>
              <a:ext cx="305485" cy="156315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00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Axial Preload Calculation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3164"/>
              </p:ext>
            </p:extLst>
          </p:nvPr>
        </p:nvGraphicFramePr>
        <p:xfrm>
          <a:off x="1201798" y="1918477"/>
          <a:ext cx="6358934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906"/>
                <a:gridCol w="1176971"/>
                <a:gridCol w="844544"/>
                <a:gridCol w="1093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MQXFA1b Proposal</a:t>
                      </a:r>
                      <a:endParaRPr lang="en-GB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Room Temperature</a:t>
                      </a:r>
                      <a:endParaRPr lang="en-GB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1.9 K</a:t>
                      </a:r>
                      <a:endParaRPr lang="en-GB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Nominal Current</a:t>
                      </a:r>
                      <a:endParaRPr lang="en-GB" sz="1200" dirty="0" smtClean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Preload</a:t>
                      </a:r>
                      <a:endParaRPr lang="en-GB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u="sng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580 µ</a:t>
                      </a:r>
                      <a:r>
                        <a:rPr lang="el-GR" sz="1200" b="1" i="1" u="sng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lang="en-GB" sz="1200" b="1" i="1" u="sng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1200 µ</a:t>
                      </a:r>
                      <a:r>
                        <a:rPr lang="el-GR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lang="en-GB" sz="1200" dirty="0" smtClean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 smtClean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Axial Force (MN)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Ratio to the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e.m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. force at nominal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23.3%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49.2%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54.2%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7649" y="1171426"/>
            <a:ext cx="789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axial preload does not dominantly impact the magnet performance, the MQXFAP1b would retain the same axial load as MQXFAP1a: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95538"/>
              </p:ext>
            </p:extLst>
          </p:nvPr>
        </p:nvGraphicFramePr>
        <p:xfrm>
          <a:off x="1286933" y="447041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16.47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17.89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Mu=0.2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218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231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235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238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Mu=0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210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290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305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320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438648" y="3497294"/>
            <a:ext cx="410608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axial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force is 1.2 MN at nominal current.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5648" y="4113420"/>
            <a:ext cx="41060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 axial stress (MPa) with the case I preload level.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3557" y="5631913"/>
            <a:ext cx="3639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latin typeface="Cambria" panose="02040503050406030204" pitchFamily="18" charset="0"/>
              </a:rPr>
              <a:t>σ</a:t>
            </a:r>
            <a:r>
              <a:rPr lang="en-US" sz="1200" b="1" baseline="-25000" dirty="0" smtClean="0">
                <a:latin typeface="Cambria" panose="02040503050406030204" pitchFamily="18" charset="0"/>
              </a:rPr>
              <a:t>y</a:t>
            </a:r>
            <a:r>
              <a:rPr lang="en-US" sz="1200" b="1" dirty="0" smtClean="0">
                <a:latin typeface="Cambria" panose="02040503050406030204" pitchFamily="18" charset="0"/>
              </a:rPr>
              <a:t> of typical SS 316L is 380 MPa (R.T.) --- </a:t>
            </a:r>
            <a:r>
              <a:rPr lang="en-US" sz="1200" b="1" dirty="0" err="1" smtClean="0">
                <a:latin typeface="Cambria" panose="02040503050406030204" pitchFamily="18" charset="0"/>
              </a:rPr>
              <a:t>Matweb</a:t>
            </a:r>
            <a:r>
              <a:rPr lang="en-US" sz="1200" b="1" dirty="0" smtClean="0">
                <a:latin typeface="Cambria" panose="02040503050406030204" pitchFamily="18" charset="0"/>
              </a:rPr>
              <a:t> </a:t>
            </a:r>
            <a:endParaRPr lang="en-US" sz="1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/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Preload Proposal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18457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Century Gothic" panose="020B0502020202020204" pitchFamily="34" charset="0"/>
              </a:rPr>
              <a:t>MQXFAP1b will have the same coil stress as MQXFAP1a according to the average measured pole key gaps of 2.9 mil / side.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Century Gothic" panose="020B0502020202020204" pitchFamily="34" charset="0"/>
              </a:rPr>
              <a:t>To align with case II, the resulting interference for azimuthal preload of MQXFAP1b is </a:t>
            </a:r>
            <a:r>
              <a:rPr lang="en-US" altLang="zh-CN" sz="1800" dirty="0">
                <a:latin typeface="Century Gothic" panose="020B0502020202020204" pitchFamily="34" charset="0"/>
              </a:rPr>
              <a:t>510 </a:t>
            </a:r>
            <a:r>
              <a:rPr lang="en-US" altLang="zh-CN" sz="1800" dirty="0" smtClean="0">
                <a:latin typeface="Century Gothic" panose="020B0502020202020204" pitchFamily="34" charset="0"/>
              </a:rPr>
              <a:t>µm.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1800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0" y="2460806"/>
            <a:ext cx="4572000" cy="4426268"/>
            <a:chOff x="4588933" y="2406171"/>
            <a:chExt cx="4572000" cy="4426268"/>
          </a:xfrm>
        </p:grpSpPr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64141686"/>
                </p:ext>
              </p:extLst>
            </p:nvPr>
          </p:nvGraphicFramePr>
          <p:xfrm>
            <a:off x="4588933" y="2406171"/>
            <a:ext cx="4572000" cy="44262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Freeform 10"/>
            <p:cNvSpPr/>
            <p:nvPr/>
          </p:nvSpPr>
          <p:spPr>
            <a:xfrm>
              <a:off x="6326292" y="4203539"/>
              <a:ext cx="1889760" cy="1394460"/>
            </a:xfrm>
            <a:custGeom>
              <a:avLst/>
              <a:gdLst>
                <a:gd name="connsiteX0" fmla="*/ 0 w 1889760"/>
                <a:gd name="connsiteY0" fmla="*/ 0 h 1394460"/>
                <a:gd name="connsiteX1" fmla="*/ 1889760 w 1889760"/>
                <a:gd name="connsiteY1" fmla="*/ 220980 h 1394460"/>
                <a:gd name="connsiteX2" fmla="*/ 1889760 w 1889760"/>
                <a:gd name="connsiteY2" fmla="*/ 1394460 h 1394460"/>
                <a:gd name="connsiteX3" fmla="*/ 601980 w 1889760"/>
                <a:gd name="connsiteY3" fmla="*/ 883920 h 1394460"/>
                <a:gd name="connsiteX4" fmla="*/ 0 w 1889760"/>
                <a:gd name="connsiteY4" fmla="*/ 0 h 1394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9760" h="1394460">
                  <a:moveTo>
                    <a:pt x="0" y="0"/>
                  </a:moveTo>
                  <a:lnTo>
                    <a:pt x="1889760" y="220980"/>
                  </a:lnTo>
                  <a:lnTo>
                    <a:pt x="1889760" y="1394460"/>
                  </a:lnTo>
                  <a:lnTo>
                    <a:pt x="601980" y="883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16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912878" y="4092342"/>
              <a:ext cx="487922" cy="546417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6073775" y="3809213"/>
              <a:ext cx="1730525" cy="686030"/>
              <a:chOff x="6073775" y="3809213"/>
              <a:chExt cx="1730525" cy="68603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6073775" y="3809213"/>
                <a:ext cx="473982" cy="425106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lowchart: Merge 15"/>
              <p:cNvSpPr/>
              <p:nvPr/>
            </p:nvSpPr>
            <p:spPr>
              <a:xfrm>
                <a:off x="6471871" y="4186207"/>
                <a:ext cx="104458" cy="86699"/>
              </a:xfrm>
              <a:prstGeom prst="flowChartMerge">
                <a:avLst/>
              </a:prstGeom>
              <a:noFill/>
              <a:ln w="15875">
                <a:solidFill>
                  <a:schemeClr val="tx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6524100" y="4223805"/>
                <a:ext cx="1227971" cy="212553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lowchart: Merge 17"/>
              <p:cNvSpPr/>
              <p:nvPr/>
            </p:nvSpPr>
            <p:spPr>
              <a:xfrm>
                <a:off x="7699842" y="4408544"/>
                <a:ext cx="104458" cy="86699"/>
              </a:xfrm>
              <a:prstGeom prst="flowChartMerge">
                <a:avLst/>
              </a:prstGeom>
              <a:noFill/>
              <a:ln w="15875">
                <a:solidFill>
                  <a:schemeClr val="tx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 flipH="1">
              <a:off x="6832600" y="3936027"/>
              <a:ext cx="305485" cy="156315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228600" y="3024383"/>
            <a:ext cx="439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Baseline axial preload strain at RT is still 580 </a:t>
            </a:r>
            <a:r>
              <a:rPr lang="el-GR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με</a:t>
            </a:r>
            <a:r>
              <a:rPr lang="en-US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 / rod.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>
                <a:latin typeface="Century Gothic" panose="020B0502020202020204" pitchFamily="34" charset="0"/>
              </a:rPr>
              <a:t>Additional strain gauges are installed on rods RE.</a:t>
            </a:r>
          </a:p>
        </p:txBody>
      </p:sp>
    </p:spTree>
    <p:extLst>
      <p:ext uri="{BB962C8B-B14F-4D97-AF65-F5344CB8AC3E}">
        <p14:creationId xmlns:p14="http://schemas.microsoft.com/office/powerpoint/2010/main" val="24358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38" y="909828"/>
            <a:ext cx="3940081" cy="304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3672391"/>
                <a:ext cx="8534400" cy="17081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latin typeface="Cambria" panose="02040503050406030204" pitchFamily="18" charset="0"/>
                  </a:rPr>
                  <a:t>Target average stress for MQXFAP1a: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/>
                      </a:rPr>
                      <m:t>−</m:t>
                    </m:r>
                    <m:r>
                      <a:rPr lang="en-US" sz="1400" b="0" i="1" smtClean="0">
                        <a:latin typeface="Cambria Math"/>
                      </a:rPr>
                      <m:t>77 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r>
                  <a:rPr lang="en-US" sz="1400" b="0" dirty="0" smtClean="0">
                    <a:latin typeface="Cambria" panose="02040503050406030204" pitchFamily="18" charset="0"/>
                  </a:rPr>
                  <a:t> on the pole at R.T. using 640 </a:t>
                </a:r>
                <a:r>
                  <a:rPr lang="el-GR" sz="1400" dirty="0">
                    <a:latin typeface="Cambria" panose="02040503050406030204" pitchFamily="18" charset="0"/>
                  </a:rPr>
                  <a:t>μ</a:t>
                </a:r>
                <a:r>
                  <a:rPr lang="en-US" sz="1400" dirty="0">
                    <a:latin typeface="Cambria" panose="02040503050406030204" pitchFamily="18" charset="0"/>
                  </a:rPr>
                  <a:t>m </a:t>
                </a:r>
                <a:r>
                  <a:rPr lang="en-US" sz="1400" dirty="0" smtClean="0">
                    <a:latin typeface="Cambria" panose="02040503050406030204" pitchFamily="18" charset="0"/>
                  </a:rPr>
                  <a:t>key interference. </a:t>
                </a:r>
                <a:endParaRPr lang="en-US" sz="1400" b="0" dirty="0" smtClean="0">
                  <a:latin typeface="Cambria" panose="020405030504060302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latin typeface="Cambria" panose="02040503050406030204" pitchFamily="18" charset="0"/>
                  </a:rPr>
                  <a:t>Preload completeness criteria at R.T.: 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latin typeface="Cambria" panose="02040503050406030204" pitchFamily="18" charset="0"/>
                  </a:rPr>
                  <a:t>Either average coil stress reaches -77 MPa, 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latin typeface="Cambria" panose="02040503050406030204" pitchFamily="18" charset="0"/>
                  </a:rPr>
                  <a:t>Or, maximum measured coil stress measures -94.5 MPa (in any of the 3 axial locations) 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latin typeface="Cambria" panose="02040503050406030204" pitchFamily="18" charset="0"/>
                  </a:rPr>
                  <a:t>The reference condition of MQXFAP1 is with 1 mil gap between pole key and collars (per side).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72391"/>
                <a:ext cx="8534400" cy="1708160"/>
              </a:xfrm>
              <a:prstGeom prst="rect">
                <a:avLst/>
              </a:prstGeom>
              <a:blipFill rotWithShape="1">
                <a:blip r:embed="rId3"/>
                <a:stretch>
                  <a:fillRect l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Preload Achieved in MQXFAP1a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0238"/>
              </p:ext>
            </p:extLst>
          </p:nvPr>
        </p:nvGraphicFramePr>
        <p:xfrm>
          <a:off x="423948" y="1302793"/>
          <a:ext cx="4224251" cy="2091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37"/>
                <a:gridCol w="489282"/>
                <a:gridCol w="778933"/>
                <a:gridCol w="804333"/>
                <a:gridCol w="918558"/>
                <a:gridCol w="791708"/>
              </a:tblGrid>
              <a:tr h="370840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MQXFS1a (Meas.)</a:t>
                      </a:r>
                      <a:endParaRPr lang="zh-CN" altLang="en-US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MQXFS1b (Meas.)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MQXFAP1a (Meas.)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MQXFAP2 (Meas.)</a:t>
                      </a:r>
                      <a:endParaRPr lang="zh-CN" altLang="en-US" sz="10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000" dirty="0" smtClean="0"/>
                        <a:t>RT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Coil </a:t>
                      </a:r>
                      <a:endParaRPr lang="zh-CN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-61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-77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-75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-74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dirty="0" smtClean="0"/>
                        <a:t>95</a:t>
                      </a:r>
                      <a:endParaRPr lang="zh-CN" altLang="en-US" sz="1100" b="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72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83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26813">
                <a:tc rowSpan="2">
                  <a:txBody>
                    <a:bodyPr/>
                    <a:lstStyle/>
                    <a:p>
                      <a:r>
                        <a:rPr lang="en-US" altLang="zh-CN" sz="1000" dirty="0" smtClean="0"/>
                        <a:t>CD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Coil </a:t>
                      </a:r>
                      <a:endParaRPr lang="zh-CN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-81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dirty="0" smtClean="0"/>
                        <a:t>-101</a:t>
                      </a:r>
                      <a:endParaRPr lang="zh-CN" altLang="en-US" sz="1100" b="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-88 (simulation)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-91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282787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dirty="0" smtClean="0"/>
                        <a:t>173</a:t>
                      </a:r>
                      <a:endParaRPr lang="zh-CN" altLang="en-US" sz="1100" b="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140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153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85420">
                <a:tc gridSpan="4">
                  <a:txBody>
                    <a:bodyPr/>
                    <a:lstStyle/>
                    <a:p>
                      <a:r>
                        <a:rPr lang="en-US" altLang="zh-CN" sz="1000" b="1" u="sng" dirty="0" smtClean="0"/>
                        <a:t>Actual Interference (</a:t>
                      </a:r>
                      <a:r>
                        <a:rPr lang="el-GR" altLang="zh-CN" sz="1000" dirty="0" smtClean="0"/>
                        <a:t>μ</a:t>
                      </a:r>
                      <a:r>
                        <a:rPr lang="en-US" altLang="zh-CN" sz="1000" dirty="0" smtClean="0"/>
                        <a:t>m</a:t>
                      </a:r>
                      <a:r>
                        <a:rPr lang="en-US" altLang="zh-CN" sz="1000" b="1" u="sng" dirty="0" smtClean="0"/>
                        <a:t>)</a:t>
                      </a:r>
                      <a:endParaRPr lang="zh-CN" altLang="en-US" sz="1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i="1" dirty="0" smtClean="0"/>
                        <a:t>580</a:t>
                      </a:r>
                      <a:endParaRPr lang="zh-CN" altLang="en-US" sz="1000" b="1" i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i="1" dirty="0" smtClean="0"/>
                        <a:t>710</a:t>
                      </a:r>
                      <a:endParaRPr lang="zh-CN" altLang="en-US" sz="1000" b="1" i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92842" y="101989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Average stress:  (MPa)</a:t>
            </a:r>
            <a:endParaRPr lang="en-US" sz="900" b="1" dirty="0"/>
          </a:p>
        </p:txBody>
      </p:sp>
      <p:sp>
        <p:nvSpPr>
          <p:cNvPr id="2" name="Rectangle 1"/>
          <p:cNvSpPr/>
          <p:nvPr/>
        </p:nvSpPr>
        <p:spPr>
          <a:xfrm>
            <a:off x="6575426" y="2286000"/>
            <a:ext cx="190500" cy="327025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2498725"/>
            <a:ext cx="257175" cy="558799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97626" y="2358914"/>
            <a:ext cx="190500" cy="229732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29013" y="2667001"/>
            <a:ext cx="285433" cy="103980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Preload Achieved in MQXF magnets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engpan\Downloads\image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91" y="1028699"/>
            <a:ext cx="6403975" cy="501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90533" y="3383583"/>
            <a:ext cx="10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ambria" panose="02040503050406030204" pitchFamily="18" charset="0"/>
              </a:rPr>
              <a:t>MQXFAP1a</a:t>
            </a:r>
            <a:endParaRPr lang="en-US" sz="1400" b="1" dirty="0">
              <a:latin typeface="Cambria" panose="020405030504060302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50933" y="3141133"/>
            <a:ext cx="50800" cy="242450"/>
          </a:xfrm>
          <a:prstGeom prst="straightConnector1">
            <a:avLst/>
          </a:prstGeom>
          <a:ln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436533" y="2209800"/>
            <a:ext cx="1761067" cy="855133"/>
          </a:xfrm>
          <a:prstGeom prst="rect">
            <a:avLst/>
          </a:prstGeom>
          <a:solidFill>
            <a:srgbClr val="FFC000">
              <a:alpha val="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MQXFAP1a Quench Performance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22400"/>
            <a:ext cx="4343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724139" y="1001708"/>
            <a:ext cx="4255569" cy="3387433"/>
            <a:chOff x="8297616" y="348763"/>
            <a:chExt cx="4762500" cy="3790950"/>
          </a:xfrm>
        </p:grpSpPr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7616" y="348763"/>
              <a:ext cx="4762500" cy="379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8"/>
            <p:cNvSpPr/>
            <p:nvPr/>
          </p:nvSpPr>
          <p:spPr>
            <a:xfrm>
              <a:off x="8954927" y="1595732"/>
              <a:ext cx="2777501" cy="1595065"/>
            </a:xfrm>
            <a:custGeom>
              <a:avLst/>
              <a:gdLst>
                <a:gd name="connsiteX0" fmla="*/ 0 w 2271713"/>
                <a:gd name="connsiteY0" fmla="*/ 869343 h 869343"/>
                <a:gd name="connsiteX1" fmla="*/ 135731 w 2271713"/>
                <a:gd name="connsiteY1" fmla="*/ 757424 h 869343"/>
                <a:gd name="connsiteX2" fmla="*/ 295275 w 2271713"/>
                <a:gd name="connsiteY2" fmla="*/ 643124 h 869343"/>
                <a:gd name="connsiteX3" fmla="*/ 533400 w 2271713"/>
                <a:gd name="connsiteY3" fmla="*/ 476437 h 869343"/>
                <a:gd name="connsiteX4" fmla="*/ 850106 w 2271713"/>
                <a:gd name="connsiteY4" fmla="*/ 266887 h 869343"/>
                <a:gd name="connsiteX5" fmla="*/ 1057275 w 2271713"/>
                <a:gd name="connsiteY5" fmla="*/ 143062 h 869343"/>
                <a:gd name="connsiteX6" fmla="*/ 1264444 w 2271713"/>
                <a:gd name="connsiteY6" fmla="*/ 57337 h 869343"/>
                <a:gd name="connsiteX7" fmla="*/ 1431131 w 2271713"/>
                <a:gd name="connsiteY7" fmla="*/ 16855 h 869343"/>
                <a:gd name="connsiteX8" fmla="*/ 1635919 w 2271713"/>
                <a:gd name="connsiteY8" fmla="*/ 187 h 869343"/>
                <a:gd name="connsiteX9" fmla="*/ 1831181 w 2271713"/>
                <a:gd name="connsiteY9" fmla="*/ 26380 h 869343"/>
                <a:gd name="connsiteX10" fmla="*/ 1993106 w 2271713"/>
                <a:gd name="connsiteY10" fmla="*/ 66862 h 869343"/>
                <a:gd name="connsiteX11" fmla="*/ 2271713 w 2271713"/>
                <a:gd name="connsiteY11" fmla="*/ 140680 h 86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1713" h="869343">
                  <a:moveTo>
                    <a:pt x="0" y="869343"/>
                  </a:moveTo>
                  <a:cubicBezTo>
                    <a:pt x="43259" y="832235"/>
                    <a:pt x="86519" y="795127"/>
                    <a:pt x="135731" y="757424"/>
                  </a:cubicBezTo>
                  <a:cubicBezTo>
                    <a:pt x="184943" y="719721"/>
                    <a:pt x="295275" y="643124"/>
                    <a:pt x="295275" y="643124"/>
                  </a:cubicBezTo>
                  <a:cubicBezTo>
                    <a:pt x="361553" y="596293"/>
                    <a:pt x="440928" y="539143"/>
                    <a:pt x="533400" y="476437"/>
                  </a:cubicBezTo>
                  <a:cubicBezTo>
                    <a:pt x="625872" y="413731"/>
                    <a:pt x="762794" y="322449"/>
                    <a:pt x="850106" y="266887"/>
                  </a:cubicBezTo>
                  <a:cubicBezTo>
                    <a:pt x="937418" y="211325"/>
                    <a:pt x="988219" y="177987"/>
                    <a:pt x="1057275" y="143062"/>
                  </a:cubicBezTo>
                  <a:cubicBezTo>
                    <a:pt x="1126331" y="108137"/>
                    <a:pt x="1202135" y="78371"/>
                    <a:pt x="1264444" y="57337"/>
                  </a:cubicBezTo>
                  <a:cubicBezTo>
                    <a:pt x="1326753" y="36302"/>
                    <a:pt x="1369219" y="26380"/>
                    <a:pt x="1431131" y="16855"/>
                  </a:cubicBezTo>
                  <a:cubicBezTo>
                    <a:pt x="1493044" y="7330"/>
                    <a:pt x="1569244" y="-1400"/>
                    <a:pt x="1635919" y="187"/>
                  </a:cubicBezTo>
                  <a:cubicBezTo>
                    <a:pt x="1702594" y="1774"/>
                    <a:pt x="1771650" y="15268"/>
                    <a:pt x="1831181" y="26380"/>
                  </a:cubicBezTo>
                  <a:cubicBezTo>
                    <a:pt x="1890712" y="37492"/>
                    <a:pt x="1993106" y="66862"/>
                    <a:pt x="1993106" y="66862"/>
                  </a:cubicBezTo>
                  <a:lnTo>
                    <a:pt x="2271713" y="140680"/>
                  </a:lnTo>
                </a:path>
              </a:pathLst>
            </a:custGeom>
            <a:noFill/>
            <a:ln w="44450" cmpd="thickThin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75852" y="1351606"/>
              <a:ext cx="2856576" cy="1834992"/>
            </a:xfrm>
            <a:custGeom>
              <a:avLst/>
              <a:gdLst>
                <a:gd name="connsiteX0" fmla="*/ 0 w 2300287"/>
                <a:gd name="connsiteY0" fmla="*/ 1176364 h 1176364"/>
                <a:gd name="connsiteX1" fmla="*/ 150019 w 2300287"/>
                <a:gd name="connsiteY1" fmla="*/ 1064445 h 1176364"/>
                <a:gd name="connsiteX2" fmla="*/ 333375 w 2300287"/>
                <a:gd name="connsiteY2" fmla="*/ 919189 h 1176364"/>
                <a:gd name="connsiteX3" fmla="*/ 559594 w 2300287"/>
                <a:gd name="connsiteY3" fmla="*/ 728689 h 1176364"/>
                <a:gd name="connsiteX4" fmla="*/ 773906 w 2300287"/>
                <a:gd name="connsiteY4" fmla="*/ 564383 h 1176364"/>
                <a:gd name="connsiteX5" fmla="*/ 997744 w 2300287"/>
                <a:gd name="connsiteY5" fmla="*/ 385789 h 1176364"/>
                <a:gd name="connsiteX6" fmla="*/ 1209675 w 2300287"/>
                <a:gd name="connsiteY6" fmla="*/ 250058 h 1176364"/>
                <a:gd name="connsiteX7" fmla="*/ 1443037 w 2300287"/>
                <a:gd name="connsiteY7" fmla="*/ 107183 h 1176364"/>
                <a:gd name="connsiteX8" fmla="*/ 1607344 w 2300287"/>
                <a:gd name="connsiteY8" fmla="*/ 45270 h 1176364"/>
                <a:gd name="connsiteX9" fmla="*/ 1721644 w 2300287"/>
                <a:gd name="connsiteY9" fmla="*/ 11933 h 1176364"/>
                <a:gd name="connsiteX10" fmla="*/ 1928812 w 2300287"/>
                <a:gd name="connsiteY10" fmla="*/ 27 h 1176364"/>
                <a:gd name="connsiteX11" fmla="*/ 2145506 w 2300287"/>
                <a:gd name="connsiteY11" fmla="*/ 9552 h 1176364"/>
                <a:gd name="connsiteX12" fmla="*/ 2300287 w 2300287"/>
                <a:gd name="connsiteY12" fmla="*/ 35745 h 117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0287" h="1176364">
                  <a:moveTo>
                    <a:pt x="0" y="1176364"/>
                  </a:moveTo>
                  <a:cubicBezTo>
                    <a:pt x="47228" y="1141835"/>
                    <a:pt x="94457" y="1107307"/>
                    <a:pt x="150019" y="1064445"/>
                  </a:cubicBezTo>
                  <a:cubicBezTo>
                    <a:pt x="205582" y="1021582"/>
                    <a:pt x="265113" y="975148"/>
                    <a:pt x="333375" y="919189"/>
                  </a:cubicBezTo>
                  <a:cubicBezTo>
                    <a:pt x="401637" y="863230"/>
                    <a:pt x="486172" y="787823"/>
                    <a:pt x="559594" y="728689"/>
                  </a:cubicBezTo>
                  <a:cubicBezTo>
                    <a:pt x="633016" y="669555"/>
                    <a:pt x="700881" y="621533"/>
                    <a:pt x="773906" y="564383"/>
                  </a:cubicBezTo>
                  <a:cubicBezTo>
                    <a:pt x="846931" y="507233"/>
                    <a:pt x="925116" y="438176"/>
                    <a:pt x="997744" y="385789"/>
                  </a:cubicBezTo>
                  <a:cubicBezTo>
                    <a:pt x="1070372" y="333402"/>
                    <a:pt x="1135460" y="296492"/>
                    <a:pt x="1209675" y="250058"/>
                  </a:cubicBezTo>
                  <a:cubicBezTo>
                    <a:pt x="1283890" y="203624"/>
                    <a:pt x="1376759" y="141314"/>
                    <a:pt x="1443037" y="107183"/>
                  </a:cubicBezTo>
                  <a:cubicBezTo>
                    <a:pt x="1509315" y="73052"/>
                    <a:pt x="1560910" y="61145"/>
                    <a:pt x="1607344" y="45270"/>
                  </a:cubicBezTo>
                  <a:cubicBezTo>
                    <a:pt x="1653778" y="29395"/>
                    <a:pt x="1668066" y="19473"/>
                    <a:pt x="1721644" y="11933"/>
                  </a:cubicBezTo>
                  <a:cubicBezTo>
                    <a:pt x="1775222" y="4393"/>
                    <a:pt x="1858168" y="424"/>
                    <a:pt x="1928812" y="27"/>
                  </a:cubicBezTo>
                  <a:cubicBezTo>
                    <a:pt x="1999456" y="-370"/>
                    <a:pt x="2083594" y="3599"/>
                    <a:pt x="2145506" y="9552"/>
                  </a:cubicBezTo>
                  <a:cubicBezTo>
                    <a:pt x="2207418" y="15505"/>
                    <a:pt x="2253852" y="25625"/>
                    <a:pt x="2300287" y="35745"/>
                  </a:cubicBezTo>
                </a:path>
              </a:pathLst>
            </a:custGeom>
            <a:noFill/>
            <a:ln w="41275" cmpd="thinThick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875851" y="1051438"/>
              <a:ext cx="2856576" cy="2171224"/>
            </a:xfrm>
            <a:custGeom>
              <a:avLst/>
              <a:gdLst>
                <a:gd name="connsiteX0" fmla="*/ 0 w 2300287"/>
                <a:gd name="connsiteY0" fmla="*/ 1176364 h 1176364"/>
                <a:gd name="connsiteX1" fmla="*/ 150019 w 2300287"/>
                <a:gd name="connsiteY1" fmla="*/ 1064445 h 1176364"/>
                <a:gd name="connsiteX2" fmla="*/ 333375 w 2300287"/>
                <a:gd name="connsiteY2" fmla="*/ 919189 h 1176364"/>
                <a:gd name="connsiteX3" fmla="*/ 559594 w 2300287"/>
                <a:gd name="connsiteY3" fmla="*/ 728689 h 1176364"/>
                <a:gd name="connsiteX4" fmla="*/ 773906 w 2300287"/>
                <a:gd name="connsiteY4" fmla="*/ 564383 h 1176364"/>
                <a:gd name="connsiteX5" fmla="*/ 997744 w 2300287"/>
                <a:gd name="connsiteY5" fmla="*/ 385789 h 1176364"/>
                <a:gd name="connsiteX6" fmla="*/ 1209675 w 2300287"/>
                <a:gd name="connsiteY6" fmla="*/ 250058 h 1176364"/>
                <a:gd name="connsiteX7" fmla="*/ 1443037 w 2300287"/>
                <a:gd name="connsiteY7" fmla="*/ 107183 h 1176364"/>
                <a:gd name="connsiteX8" fmla="*/ 1607344 w 2300287"/>
                <a:gd name="connsiteY8" fmla="*/ 45270 h 1176364"/>
                <a:gd name="connsiteX9" fmla="*/ 1721644 w 2300287"/>
                <a:gd name="connsiteY9" fmla="*/ 11933 h 1176364"/>
                <a:gd name="connsiteX10" fmla="*/ 1928812 w 2300287"/>
                <a:gd name="connsiteY10" fmla="*/ 27 h 1176364"/>
                <a:gd name="connsiteX11" fmla="*/ 2145506 w 2300287"/>
                <a:gd name="connsiteY11" fmla="*/ 9552 h 1176364"/>
                <a:gd name="connsiteX12" fmla="*/ 2300287 w 2300287"/>
                <a:gd name="connsiteY12" fmla="*/ 35745 h 117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0287" h="1176364">
                  <a:moveTo>
                    <a:pt x="0" y="1176364"/>
                  </a:moveTo>
                  <a:cubicBezTo>
                    <a:pt x="47228" y="1141835"/>
                    <a:pt x="94457" y="1107307"/>
                    <a:pt x="150019" y="1064445"/>
                  </a:cubicBezTo>
                  <a:cubicBezTo>
                    <a:pt x="205582" y="1021582"/>
                    <a:pt x="265113" y="975148"/>
                    <a:pt x="333375" y="919189"/>
                  </a:cubicBezTo>
                  <a:cubicBezTo>
                    <a:pt x="401637" y="863230"/>
                    <a:pt x="486172" y="787823"/>
                    <a:pt x="559594" y="728689"/>
                  </a:cubicBezTo>
                  <a:cubicBezTo>
                    <a:pt x="633016" y="669555"/>
                    <a:pt x="700881" y="621533"/>
                    <a:pt x="773906" y="564383"/>
                  </a:cubicBezTo>
                  <a:cubicBezTo>
                    <a:pt x="846931" y="507233"/>
                    <a:pt x="925116" y="438176"/>
                    <a:pt x="997744" y="385789"/>
                  </a:cubicBezTo>
                  <a:cubicBezTo>
                    <a:pt x="1070372" y="333402"/>
                    <a:pt x="1135460" y="296492"/>
                    <a:pt x="1209675" y="250058"/>
                  </a:cubicBezTo>
                  <a:cubicBezTo>
                    <a:pt x="1283890" y="203624"/>
                    <a:pt x="1376759" y="141314"/>
                    <a:pt x="1443037" y="107183"/>
                  </a:cubicBezTo>
                  <a:cubicBezTo>
                    <a:pt x="1509315" y="73052"/>
                    <a:pt x="1560910" y="61145"/>
                    <a:pt x="1607344" y="45270"/>
                  </a:cubicBezTo>
                  <a:cubicBezTo>
                    <a:pt x="1653778" y="29395"/>
                    <a:pt x="1668066" y="19473"/>
                    <a:pt x="1721644" y="11933"/>
                  </a:cubicBezTo>
                  <a:cubicBezTo>
                    <a:pt x="1775222" y="4393"/>
                    <a:pt x="1858168" y="424"/>
                    <a:pt x="1928812" y="27"/>
                  </a:cubicBezTo>
                  <a:cubicBezTo>
                    <a:pt x="1999456" y="-370"/>
                    <a:pt x="2083594" y="3599"/>
                    <a:pt x="2145506" y="9552"/>
                  </a:cubicBezTo>
                  <a:cubicBezTo>
                    <a:pt x="2207418" y="15505"/>
                    <a:pt x="2253852" y="25625"/>
                    <a:pt x="2300287" y="35745"/>
                  </a:cubicBezTo>
                </a:path>
              </a:pathLst>
            </a:custGeom>
            <a:noFill/>
            <a:ln w="41275" cmpd="thinThick">
              <a:solidFill>
                <a:schemeClr val="accent3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11331512" y="1807674"/>
              <a:ext cx="146050" cy="171449"/>
            </a:xfrm>
            <a:prstGeom prst="straightConnector1">
              <a:avLst/>
            </a:prstGeom>
            <a:ln w="15875">
              <a:solidFill>
                <a:srgbClr val="FFC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996774" y="820346"/>
              <a:ext cx="17793" cy="2817374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0388858" y="1956643"/>
              <a:ext cx="1711793" cy="29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FFC000"/>
                  </a:solidFill>
                  <a:latin typeface="Century Gothic" panose="020B0502020202020204" pitchFamily="34" charset="0"/>
                </a:rPr>
                <a:t>MQXFAP1a </a:t>
              </a:r>
              <a:r>
                <a:rPr lang="en-US" sz="1100" b="1" dirty="0">
                  <a:solidFill>
                    <a:srgbClr val="FFC000"/>
                  </a:solidFill>
                  <a:latin typeface="Century Gothic" panose="020B0502020202020204" pitchFamily="34" charset="0"/>
                </a:rPr>
                <a:t>Coil4 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57968" y="570540"/>
              <a:ext cx="2063408" cy="29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3">
                      <a:lumMod val="75000"/>
                    </a:schemeClr>
                  </a:solidFill>
                  <a:latin typeface="Century Gothic" panose="020B0502020202020204" pitchFamily="34" charset="0"/>
                </a:rPr>
                <a:t>MQXFAP1a Coil3 </a:t>
              </a:r>
              <a:r>
                <a:rPr lang="en-US" sz="1100" b="1" dirty="0">
                  <a:solidFill>
                    <a:schemeClr val="accent3">
                      <a:lumMod val="75000"/>
                    </a:schemeClr>
                  </a:solidFill>
                  <a:latin typeface="Century Gothic" panose="020B0502020202020204" pitchFamily="34" charset="0"/>
                </a:rPr>
                <a:t>Middle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0840571" y="832151"/>
              <a:ext cx="213193" cy="219287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1935455" y="1470750"/>
              <a:ext cx="1124661" cy="482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rgbClr val="00B0F0"/>
                  </a:solidFill>
                  <a:latin typeface="Century Gothic" panose="020B0502020202020204" pitchFamily="34" charset="0"/>
                </a:rPr>
                <a:t>MQXFAP1a </a:t>
              </a:r>
              <a:r>
                <a:rPr lang="en-US" sz="11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Coil3 RE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11708172" y="1433555"/>
              <a:ext cx="276139" cy="147911"/>
            </a:xfrm>
            <a:prstGeom prst="straightConnector1">
              <a:avLst/>
            </a:prstGeom>
            <a:ln w="15875">
              <a:solidFill>
                <a:srgbClr val="00B0F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1537952" y="478175"/>
              <a:ext cx="12650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MQXFS1b Coil 5</a:t>
              </a:r>
              <a:endParaRPr lang="en-US" sz="11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0921088" y="1675838"/>
              <a:ext cx="17793" cy="1961883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202367" y="1352908"/>
              <a:ext cx="17793" cy="2272939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35334" y="4323523"/>
            <a:ext cx="8534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mbria" panose="02040503050406030204" pitchFamily="18" charset="0"/>
              </a:rPr>
              <a:t>MQXFAP1a before Coil 5 failure seemed to be accepted </a:t>
            </a:r>
            <a:r>
              <a:rPr lang="en-US" sz="1400" dirty="0">
                <a:latin typeface="Cambria" panose="02040503050406030204" pitchFamily="18" charset="0"/>
              </a:rPr>
              <a:t>from the standpoint of the training </a:t>
            </a:r>
            <a:r>
              <a:rPr lang="en-US" sz="1400" dirty="0" smtClean="0">
                <a:latin typeface="Cambria" panose="02040503050406030204" pitchFamily="18" charset="0"/>
              </a:rPr>
              <a:t>curve. </a:t>
            </a:r>
            <a:endParaRPr lang="en-US" sz="1400" b="0" dirty="0" smtClean="0">
              <a:latin typeface="Cambria" panose="020405030504060302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mbria" panose="02040503050406030204" pitchFamily="18" charset="0"/>
              </a:rPr>
              <a:t>Pre-stress in coils was lower than MQXFS1b.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mbria" panose="02040503050406030204" pitchFamily="18" charset="0"/>
              </a:rPr>
              <a:t>To avoid unloading: Pole stress 120 MPa at nominal current.</a:t>
            </a:r>
          </a:p>
          <a:p>
            <a:pPr algn="just">
              <a:lnSpc>
                <a:spcPct val="150000"/>
              </a:lnSpc>
            </a:pP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2632" y="5535506"/>
            <a:ext cx="5562998" cy="692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Increase coil pre-stress may need to be considered.</a:t>
            </a:r>
          </a:p>
          <a:p>
            <a:pPr lvl="1">
              <a:spcAft>
                <a:spcPts val="600"/>
              </a:spcAft>
            </a:pPr>
            <a:r>
              <a:rPr lang="en-US" sz="16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---Shell stress needs to be limited.</a:t>
            </a:r>
            <a:endParaRPr lang="en-US" sz="1600" b="1" i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75267" y="5582349"/>
            <a:ext cx="677334" cy="275646"/>
            <a:chOff x="1075267" y="5338509"/>
            <a:chExt cx="677334" cy="275646"/>
          </a:xfrm>
        </p:grpSpPr>
        <p:sp>
          <p:nvSpPr>
            <p:cNvPr id="15" name="Chevron 14"/>
            <p:cNvSpPr/>
            <p:nvPr/>
          </p:nvSpPr>
          <p:spPr>
            <a:xfrm>
              <a:off x="1075267" y="5338509"/>
              <a:ext cx="355600" cy="275646"/>
            </a:xfrm>
            <a:prstGeom prst="chevr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1397001" y="5338509"/>
              <a:ext cx="355600" cy="275646"/>
            </a:xfrm>
            <a:prstGeom prst="chevr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70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entury Gothic" panose="020B0502020202020204" pitchFamily="34" charset="0"/>
              </a:rPr>
              <a:t>Case Study on MQXFAP1b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9074" y="1279015"/>
            <a:ext cx="38023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Case I (baseline):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sz="1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Same actual loading on MQXFAP1a</a:t>
            </a:r>
            <a:endParaRPr lang="en-US" sz="14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 Case II (Conservative):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Large polekey gap to keep collar not close at cold (no polekey).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Remain Case I coil stress at R.T.</a:t>
            </a:r>
            <a:endParaRPr lang="en-US" sz="14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latin typeface="Cambria" panose="02040503050406030204" pitchFamily="18" charset="0"/>
              </a:rPr>
              <a:t> Case </a:t>
            </a:r>
            <a:r>
              <a:rPr lang="en-US" sz="1600" dirty="0" smtClean="0">
                <a:latin typeface="Cambria" panose="02040503050406030204" pitchFamily="18" charset="0"/>
              </a:rPr>
              <a:t>III (Aggressive):</a:t>
            </a:r>
            <a:endParaRPr lang="en-US" sz="1600" dirty="0">
              <a:latin typeface="Cambria" panose="020405030504060302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Cambria" panose="02040503050406030204" pitchFamily="18" charset="0"/>
              </a:rPr>
              <a:t>Large polekey gap to keep collar not close at cold (no polekey).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Yield Case </a:t>
            </a:r>
            <a:r>
              <a:rPr lang="en-US" sz="1400" dirty="0">
                <a:solidFill>
                  <a:srgbClr val="0070C0"/>
                </a:solidFill>
                <a:latin typeface="Cambria" panose="02040503050406030204" pitchFamily="18" charset="0"/>
              </a:rPr>
              <a:t>I </a:t>
            </a:r>
            <a:r>
              <a:rPr lang="en-US" sz="1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shell stress at cold.</a:t>
            </a:r>
            <a:endParaRPr lang="en-US" sz="14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923440"/>
              </p:ext>
            </p:extLst>
          </p:nvPr>
        </p:nvGraphicFramePr>
        <p:xfrm>
          <a:off x="4312921" y="1364932"/>
          <a:ext cx="4572000" cy="442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Freeform 23"/>
          <p:cNvSpPr/>
          <p:nvPr/>
        </p:nvSpPr>
        <p:spPr>
          <a:xfrm>
            <a:off x="6050280" y="3162300"/>
            <a:ext cx="1889760" cy="1394460"/>
          </a:xfrm>
          <a:custGeom>
            <a:avLst/>
            <a:gdLst>
              <a:gd name="connsiteX0" fmla="*/ 0 w 1889760"/>
              <a:gd name="connsiteY0" fmla="*/ 0 h 1394460"/>
              <a:gd name="connsiteX1" fmla="*/ 1889760 w 1889760"/>
              <a:gd name="connsiteY1" fmla="*/ 220980 h 1394460"/>
              <a:gd name="connsiteX2" fmla="*/ 1889760 w 1889760"/>
              <a:gd name="connsiteY2" fmla="*/ 1394460 h 1394460"/>
              <a:gd name="connsiteX3" fmla="*/ 601980 w 1889760"/>
              <a:gd name="connsiteY3" fmla="*/ 883920 h 1394460"/>
              <a:gd name="connsiteX4" fmla="*/ 0 w 1889760"/>
              <a:gd name="connsiteY4" fmla="*/ 0 h 139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1394460">
                <a:moveTo>
                  <a:pt x="0" y="0"/>
                </a:moveTo>
                <a:lnTo>
                  <a:pt x="1889760" y="220980"/>
                </a:lnTo>
                <a:lnTo>
                  <a:pt x="1889760" y="1394460"/>
                </a:lnTo>
                <a:lnTo>
                  <a:pt x="601980" y="8839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52399"/>
              </p:ext>
            </p:extLst>
          </p:nvPr>
        </p:nvGraphicFramePr>
        <p:xfrm>
          <a:off x="4826001" y="5351050"/>
          <a:ext cx="39116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733"/>
                <a:gridCol w="694267"/>
                <a:gridCol w="736601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300K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modulus in the model (</a:t>
                      </a:r>
                      <a:r>
                        <a:rPr lang="en-US" sz="1200" baseline="0" dirty="0" err="1" smtClean="0">
                          <a:latin typeface="Cambria" panose="02040503050406030204" pitchFamily="18" charset="0"/>
                        </a:rPr>
                        <a:t>GPa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70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79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Measurement at NHMFL (</a:t>
                      </a:r>
                      <a:r>
                        <a:rPr lang="en-US" sz="1200" dirty="0" err="1" smtClean="0">
                          <a:latin typeface="Cambria" panose="02040503050406030204" pitchFamily="18" charset="0"/>
                        </a:rPr>
                        <a:t>GPa</a:t>
                      </a: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70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80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872473" y="2832087"/>
            <a:ext cx="1324187" cy="56303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51872" y="3279563"/>
            <a:ext cx="1324187" cy="56303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58467" y="3859530"/>
            <a:ext cx="1032933" cy="435620"/>
          </a:xfrm>
          <a:prstGeom prst="straightConnector1">
            <a:avLst/>
          </a:prstGeom>
          <a:ln w="19050">
            <a:solidFill>
              <a:srgbClr val="0070C0"/>
            </a:solidFill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138" y="5178506"/>
            <a:ext cx="3802380" cy="10618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400" b="1" dirty="0" smtClean="0">
                <a:latin typeface="Cambria" panose="02040503050406030204" pitchFamily="18" charset="0"/>
              </a:rPr>
              <a:t>Additional options without polekey (as the dot line and dash line ) to achieve different coil stress levels.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6564" y="4295150"/>
            <a:ext cx="2190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Achieve to MQXFS4 coil stress level at cold</a:t>
            </a:r>
            <a:endParaRPr lang="en-US" sz="11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0299" y="1975284"/>
            <a:ext cx="16357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Achieve to MQXFAP1a coil stress level at cold</a:t>
            </a:r>
            <a:endParaRPr lang="en-US" sz="11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830899" y="2406171"/>
            <a:ext cx="365761" cy="988949"/>
          </a:xfrm>
          <a:prstGeom prst="straightConnector1">
            <a:avLst/>
          </a:prstGeom>
          <a:ln w="19050">
            <a:solidFill>
              <a:srgbClr val="0070C0"/>
            </a:solidFill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39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Century Gothic" panose="020B0502020202020204" pitchFamily="34" charset="0"/>
              </a:rPr>
              <a:t>MQXFAP1b Compared with other MQXF </a:t>
            </a:r>
            <a:r>
              <a:rPr lang="en-US" altLang="zh-CN" sz="2400" dirty="0">
                <a:latin typeface="Century Gothic" panose="020B0502020202020204" pitchFamily="34" charset="0"/>
              </a:rPr>
              <a:t>M</a:t>
            </a:r>
            <a:r>
              <a:rPr lang="en-US" altLang="zh-CN" sz="2400" dirty="0" smtClean="0">
                <a:latin typeface="Century Gothic" panose="020B0502020202020204" pitchFamily="34" charset="0"/>
              </a:rPr>
              <a:t>agnets</a:t>
            </a:r>
            <a:endParaRPr lang="zh-CN" altLang="en-US" sz="2400" dirty="0">
              <a:latin typeface="Century Gothic" panose="020B0502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76866" y="924065"/>
            <a:ext cx="7086601" cy="5401732"/>
            <a:chOff x="1439332" y="1100668"/>
            <a:chExt cx="6265335" cy="4885266"/>
          </a:xfrm>
        </p:grpSpPr>
        <p:pic>
          <p:nvPicPr>
            <p:cNvPr id="1026" name="Picture 2" descr="C:\Users\Hengpan\Downloads\image002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" t="1436" r="1190" b="1202"/>
            <a:stretch/>
          </p:blipFill>
          <p:spPr bwMode="auto">
            <a:xfrm>
              <a:off x="1439332" y="1100668"/>
              <a:ext cx="6265335" cy="4885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126491" y="3371516"/>
              <a:ext cx="2347275" cy="334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Case I, </a:t>
              </a:r>
              <a:r>
                <a:rPr lang="zh-CN" altLang="en-US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（</a:t>
              </a:r>
              <a:r>
                <a:rPr lang="en-US" altLang="zh-CN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=</a:t>
              </a:r>
              <a:r>
                <a:rPr lang="en-US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MQXFAP1a</a:t>
              </a:r>
              <a:r>
                <a:rPr lang="zh-CN" altLang="en-US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）</a:t>
              </a:r>
              <a:endParaRPr lang="en-US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5350933" y="3141133"/>
              <a:ext cx="50800" cy="242450"/>
            </a:xfrm>
            <a:prstGeom prst="straightConnector1">
              <a:avLst/>
            </a:prstGeom>
            <a:ln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4436533" y="2209800"/>
              <a:ext cx="1761067" cy="855133"/>
            </a:xfrm>
            <a:prstGeom prst="rect">
              <a:avLst/>
            </a:prstGeom>
            <a:solidFill>
              <a:srgbClr val="FFC000">
                <a:alpha val="9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249333" y="2611965"/>
              <a:ext cx="127000" cy="118534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Quad Arrow 7"/>
            <p:cNvSpPr/>
            <p:nvPr/>
          </p:nvSpPr>
          <p:spPr>
            <a:xfrm>
              <a:off x="5232395" y="1549401"/>
              <a:ext cx="135467" cy="118534"/>
            </a:xfrm>
            <a:prstGeom prst="quad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13080" y="1176871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Case III</a:t>
              </a:r>
              <a:endParaRPr lang="en-US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638144" y="1419321"/>
              <a:ext cx="526523" cy="126882"/>
            </a:xfrm>
            <a:prstGeom prst="straightConnector1">
              <a:avLst/>
            </a:prstGeom>
            <a:ln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77625" y="2201334"/>
              <a:ext cx="880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Case II</a:t>
              </a:r>
              <a:endParaRPr lang="en-US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602689" y="2443784"/>
              <a:ext cx="561978" cy="168181"/>
            </a:xfrm>
            <a:prstGeom prst="straightConnector1">
              <a:avLst/>
            </a:prstGeom>
            <a:ln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469256" y="3705536"/>
              <a:ext cx="2728344" cy="1781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 smtClean="0">
                  <a:latin typeface="Cambria" panose="02040503050406030204" pitchFamily="18" charset="0"/>
                </a:rPr>
                <a:t>Coil stress in Case III is beyond the stress state </a:t>
              </a:r>
              <a:r>
                <a:rPr lang="en-US" altLang="zh-CN" sz="1400" b="1" dirty="0" smtClean="0">
                  <a:latin typeface="Cambria" panose="02040503050406030204" pitchFamily="18" charset="0"/>
                </a:rPr>
                <a:t>needed </a:t>
              </a:r>
              <a:r>
                <a:rPr lang="en-US" sz="1400" b="1" dirty="0" smtClean="0">
                  <a:latin typeface="Cambria" panose="02040503050406030204" pitchFamily="18" charset="0"/>
                </a:rPr>
                <a:t>for the ultimate, which is too extreme for the magnet.</a:t>
              </a:r>
            </a:p>
            <a:p>
              <a:pPr marL="171450" indent="-17145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 smtClean="0">
                  <a:latin typeface="Cambria" panose="02040503050406030204" pitchFamily="18" charset="0"/>
                </a:rPr>
                <a:t>Coil stress in Case II is very close to (and in between) the stress achieved in MQXFS4 and MQXFS1b.</a:t>
              </a:r>
              <a:endParaRPr lang="en-US" sz="1400" b="1" dirty="0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8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entury Gothic" panose="020B0502020202020204" pitchFamily="34" charset="0"/>
              </a:rPr>
              <a:t>Coil and Shell Stresses in Case I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38769"/>
              </p:ext>
            </p:extLst>
          </p:nvPr>
        </p:nvGraphicFramePr>
        <p:xfrm>
          <a:off x="929641" y="1374140"/>
          <a:ext cx="2861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47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Value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Interference (µm)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580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gap (µm/side)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 smtClean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shell</a:t>
                      </a:r>
                      <a:endParaRPr lang="en-US" sz="1200" i="1" baseline="-25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24%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26398"/>
              </p:ext>
            </p:extLst>
          </p:nvPr>
        </p:nvGraphicFramePr>
        <p:xfrm>
          <a:off x="2130213" y="4712546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/>
                <a:gridCol w="732472"/>
                <a:gridCol w="914400"/>
                <a:gridCol w="912563"/>
                <a:gridCol w="853145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16.47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17.89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Average Von Mises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143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153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155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161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Peak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578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577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577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578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455799"/>
              </p:ext>
            </p:extLst>
          </p:nvPr>
        </p:nvGraphicFramePr>
        <p:xfrm>
          <a:off x="4945380" y="1121092"/>
          <a:ext cx="3883120" cy="354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Rectangle 39"/>
          <p:cNvSpPr/>
          <p:nvPr/>
        </p:nvSpPr>
        <p:spPr>
          <a:xfrm>
            <a:off x="6659880" y="2407920"/>
            <a:ext cx="270510" cy="266700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58112" y="2679383"/>
            <a:ext cx="320992" cy="133350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43835" y="2876550"/>
            <a:ext cx="19479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No pole stress measurement data</a:t>
            </a:r>
            <a:endParaRPr lang="en-US" sz="9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536656" y="2812733"/>
            <a:ext cx="221456" cy="118586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:\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>
            <a:off x="982133" y="4326467"/>
            <a:ext cx="1151467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1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entury Gothic" panose="020B0502020202020204" pitchFamily="34" charset="0"/>
              </a:rPr>
              <a:t>Coil and Shell Stresses in Case II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73009"/>
              </p:ext>
            </p:extLst>
          </p:nvPr>
        </p:nvGraphicFramePr>
        <p:xfrm>
          <a:off x="929641" y="1374140"/>
          <a:ext cx="2861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47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Value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Interference (µm)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455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gap (µm/side)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200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 smtClean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shell</a:t>
                      </a:r>
                      <a:endParaRPr lang="en-US" sz="1200" i="1" baseline="-25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23685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/>
                <a:gridCol w="732472"/>
                <a:gridCol w="914400"/>
                <a:gridCol w="912563"/>
                <a:gridCol w="853145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16.47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17.89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Average Von Mises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115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121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123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127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Peak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477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477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478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478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307319"/>
              </p:ext>
            </p:extLst>
          </p:nvPr>
        </p:nvGraphicFramePr>
        <p:xfrm>
          <a:off x="5181601" y="999172"/>
          <a:ext cx="3619499" cy="350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7600950" y="2541270"/>
            <a:ext cx="453389" cy="1230630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50287" y="3235937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Shell stress margin: </a:t>
            </a:r>
          </a:p>
          <a:p>
            <a:r>
              <a:rPr lang="en-US" sz="9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Average ~28 MPa</a:t>
            </a:r>
          </a:p>
        </p:txBody>
      </p:sp>
      <p:pic>
        <p:nvPicPr>
          <p:cNvPr id="15" name="Picture 2" descr="E:\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982133" y="4326467"/>
            <a:ext cx="1083734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83181"/>
              </p:ext>
            </p:extLst>
          </p:nvPr>
        </p:nvGraphicFramePr>
        <p:xfrm>
          <a:off x="5104909" y="882332"/>
          <a:ext cx="3741418" cy="3622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MQXFAP1b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entury Gothic" panose="020B0502020202020204" pitchFamily="34" charset="0"/>
              </a:rPr>
              <a:t>Coil and Shell Stresses in Case III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34027"/>
              </p:ext>
            </p:extLst>
          </p:nvPr>
        </p:nvGraphicFramePr>
        <p:xfrm>
          <a:off x="929641" y="1374140"/>
          <a:ext cx="2861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447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Value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Interference (µm)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715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gap (µm/side)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200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 smtClean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 smtClean="0">
                          <a:latin typeface="Cambria" panose="02040503050406030204" pitchFamily="18" charset="0"/>
                        </a:rPr>
                        <a:t>shell</a:t>
                      </a:r>
                      <a:endParaRPr lang="en-US" sz="1200" i="1" baseline="-25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05022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/>
                <a:gridCol w="732472"/>
                <a:gridCol w="914400"/>
                <a:gridCol w="912563"/>
                <a:gridCol w="853145"/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1.9 K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16.47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17.89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19 kA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Average Von Mises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143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157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160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167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Shell Peak Stress (MPa)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618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618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619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619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681663" y="2536564"/>
            <a:ext cx="2628899" cy="96387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45449" y="3011175"/>
            <a:ext cx="125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Coil stress increases by ~43 MPa</a:t>
            </a:r>
          </a:p>
        </p:txBody>
      </p:sp>
      <p:pic>
        <p:nvPicPr>
          <p:cNvPr id="11" name="Picture 2" descr="E:\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982133" y="4326467"/>
            <a:ext cx="1185334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0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8946e33d-fd2f-4ae4-8ee9-d90c129cdf9e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50561</TotalTime>
  <Words>1081</Words>
  <Application>Microsoft Office PowerPoint</Application>
  <PresentationFormat>On-screen Show (4:3)</PresentationFormat>
  <Paragraphs>258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MQXFAP1b Preload Proposal Update  </vt:lpstr>
      <vt:lpstr>Preload Achieved in MQXFAP1a</vt:lpstr>
      <vt:lpstr>Preload Achieved in MQXF magnets</vt:lpstr>
      <vt:lpstr>MQXFAP1a Quench Performance</vt:lpstr>
      <vt:lpstr>Case Study on MQXFAP1b</vt:lpstr>
      <vt:lpstr>MQXFAP1b Compared with other MQXF Magnets</vt:lpstr>
      <vt:lpstr>Coil and Shell Stresses in Case I</vt:lpstr>
      <vt:lpstr>Coil and Shell Stresses in Case II</vt:lpstr>
      <vt:lpstr>Coil and Shell Stresses in Case III</vt:lpstr>
      <vt:lpstr>Case II with Actual Pole Key Gap</vt:lpstr>
      <vt:lpstr>MQXFAP1b Preload Summary</vt:lpstr>
      <vt:lpstr>Axial Preload Calculation</vt:lpstr>
      <vt:lpstr>Preload Proposal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Heng Pan</dc:creator>
  <cp:lastModifiedBy>Heng Pan</cp:lastModifiedBy>
  <cp:revision>1151</cp:revision>
  <cp:lastPrinted>2018-12-19T23:09:39Z</cp:lastPrinted>
  <dcterms:created xsi:type="dcterms:W3CDTF">2016-03-23T12:58:39Z</dcterms:created>
  <dcterms:modified xsi:type="dcterms:W3CDTF">2019-02-15T18:04:06Z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