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58" r:id="rId4"/>
    <p:sldId id="278" r:id="rId5"/>
    <p:sldId id="279" r:id="rId6"/>
    <p:sldId id="259" r:id="rId7"/>
    <p:sldId id="260" r:id="rId8"/>
    <p:sldId id="261" r:id="rId9"/>
    <p:sldId id="262" r:id="rId10"/>
    <p:sldId id="264" r:id="rId11"/>
    <p:sldId id="265" r:id="rId12"/>
    <p:sldId id="268" r:id="rId13"/>
    <p:sldId id="266" r:id="rId14"/>
    <p:sldId id="267" r:id="rId15"/>
    <p:sldId id="269" r:id="rId16"/>
    <p:sldId id="274" r:id="rId17"/>
    <p:sldId id="275" r:id="rId18"/>
    <p:sldId id="276" r:id="rId19"/>
    <p:sldId id="277"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416" autoAdjust="0"/>
  </p:normalViewPr>
  <p:slideViewPr>
    <p:cSldViewPr>
      <p:cViewPr varScale="1">
        <p:scale>
          <a:sx n="41" d="100"/>
          <a:sy n="41" d="100"/>
        </p:scale>
        <p:origin x="-69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alowery\My%20Documents\Impedence,Frequency780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alowery\My%20Documents\Toroid%2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Epsilon (</a:t>
            </a:r>
            <a:r>
              <a:rPr lang="el-GR">
                <a:latin typeface="Calibri"/>
              </a:rPr>
              <a:t>ε</a:t>
            </a:r>
            <a:r>
              <a:rPr lang="en-US" dirty="0">
                <a:latin typeface="Calibri"/>
              </a:rPr>
              <a:t>)</a:t>
            </a:r>
            <a:r>
              <a:rPr lang="en-US" dirty="0"/>
              <a:t> </a:t>
            </a:r>
          </a:p>
        </c:rich>
      </c:tx>
      <c:layout>
        <c:manualLayout>
          <c:xMode val="edge"/>
          <c:yMode val="edge"/>
          <c:x val="0.38512354705661839"/>
          <c:y val="5.5225284339457573E-2"/>
        </c:manualLayout>
      </c:layout>
      <c:overlay val="1"/>
    </c:title>
    <c:plotArea>
      <c:layout>
        <c:manualLayout>
          <c:layoutTarget val="inner"/>
          <c:xMode val="edge"/>
          <c:yMode val="edge"/>
          <c:x val="0.18818588852863979"/>
          <c:y val="0.23647003720494533"/>
          <c:w val="0.56835170603674545"/>
          <c:h val="0.55665062700495771"/>
        </c:manualLayout>
      </c:layout>
      <c:scatterChart>
        <c:scatterStyle val="lineMarker"/>
        <c:ser>
          <c:idx val="0"/>
          <c:order val="0"/>
          <c:tx>
            <c:v>Epsilon </c:v>
          </c:tx>
          <c:xVal>
            <c:numRef>
              <c:f>Sheet1!$A$2:$A$22</c:f>
              <c:numCache>
                <c:formatCode>General</c:formatCode>
                <c:ptCount val="21"/>
                <c:pt idx="0">
                  <c:v>1000000</c:v>
                </c:pt>
                <c:pt idx="1">
                  <c:v>5000000</c:v>
                </c:pt>
                <c:pt idx="2">
                  <c:v>10000000</c:v>
                </c:pt>
                <c:pt idx="3">
                  <c:v>20000000</c:v>
                </c:pt>
                <c:pt idx="4">
                  <c:v>30000000</c:v>
                </c:pt>
                <c:pt idx="5">
                  <c:v>40000000</c:v>
                </c:pt>
                <c:pt idx="6">
                  <c:v>50000000</c:v>
                </c:pt>
                <c:pt idx="7">
                  <c:v>60000000</c:v>
                </c:pt>
                <c:pt idx="8">
                  <c:v>70000000</c:v>
                </c:pt>
                <c:pt idx="9">
                  <c:v>80000000</c:v>
                </c:pt>
                <c:pt idx="10">
                  <c:v>90000000</c:v>
                </c:pt>
                <c:pt idx="11">
                  <c:v>100000000</c:v>
                </c:pt>
                <c:pt idx="12">
                  <c:v>200000000</c:v>
                </c:pt>
                <c:pt idx="13">
                  <c:v>300000000</c:v>
                </c:pt>
                <c:pt idx="14">
                  <c:v>400000000</c:v>
                </c:pt>
                <c:pt idx="15">
                  <c:v>500000000</c:v>
                </c:pt>
                <c:pt idx="16">
                  <c:v>600000000</c:v>
                </c:pt>
                <c:pt idx="17">
                  <c:v>700000000</c:v>
                </c:pt>
                <c:pt idx="18">
                  <c:v>800000000</c:v>
                </c:pt>
                <c:pt idx="19">
                  <c:v>900000000</c:v>
                </c:pt>
                <c:pt idx="20">
                  <c:v>1000000000</c:v>
                </c:pt>
              </c:numCache>
            </c:numRef>
          </c:xVal>
          <c:yVal>
            <c:numRef>
              <c:f>Sheet1!$H$2:$H$22</c:f>
              <c:numCache>
                <c:formatCode>General</c:formatCode>
                <c:ptCount val="21"/>
                <c:pt idx="0">
                  <c:v>14.7547512730993</c:v>
                </c:pt>
                <c:pt idx="1">
                  <c:v>14.186863398773548</c:v>
                </c:pt>
                <c:pt idx="2">
                  <c:v>14.748131774480218</c:v>
                </c:pt>
                <c:pt idx="3">
                  <c:v>14.5682008671959</c:v>
                </c:pt>
                <c:pt idx="4">
                  <c:v>14.690608596916606</c:v>
                </c:pt>
                <c:pt idx="5">
                  <c:v>14.618210960653199</c:v>
                </c:pt>
                <c:pt idx="6">
                  <c:v>14.599718689706284</c:v>
                </c:pt>
                <c:pt idx="7">
                  <c:v>14.69690628142915</c:v>
                </c:pt>
                <c:pt idx="8">
                  <c:v>14.676525274633525</c:v>
                </c:pt>
                <c:pt idx="9">
                  <c:v>14.800380830648736</c:v>
                </c:pt>
                <c:pt idx="10">
                  <c:v>14.867355609853707</c:v>
                </c:pt>
                <c:pt idx="11">
                  <c:v>14.887125556493954</c:v>
                </c:pt>
                <c:pt idx="12">
                  <c:v>15.204854546456183</c:v>
                </c:pt>
                <c:pt idx="13">
                  <c:v>15.130991517100449</c:v>
                </c:pt>
                <c:pt idx="14">
                  <c:v>14.689448341602716</c:v>
                </c:pt>
                <c:pt idx="15">
                  <c:v>13.85770391501185</c:v>
                </c:pt>
                <c:pt idx="16">
                  <c:v>13.161379724738705</c:v>
                </c:pt>
                <c:pt idx="17">
                  <c:v>12.7222467671319</c:v>
                </c:pt>
                <c:pt idx="18">
                  <c:v>12.493523805074719</c:v>
                </c:pt>
                <c:pt idx="19">
                  <c:v>12.420801885877793</c:v>
                </c:pt>
                <c:pt idx="20">
                  <c:v>12.525540400321702</c:v>
                </c:pt>
              </c:numCache>
            </c:numRef>
          </c:yVal>
        </c:ser>
        <c:axId val="47752704"/>
        <c:axId val="47830528"/>
      </c:scatterChart>
      <c:valAx>
        <c:axId val="47752704"/>
        <c:scaling>
          <c:orientation val="minMax"/>
        </c:scaling>
        <c:axPos val="b"/>
        <c:title>
          <c:tx>
            <c:rich>
              <a:bodyPr/>
              <a:lstStyle/>
              <a:p>
                <a:pPr>
                  <a:defRPr/>
                </a:pPr>
                <a:r>
                  <a:rPr lang="en-US" dirty="0"/>
                  <a:t>Frequency (Hz)</a:t>
                </a:r>
              </a:p>
            </c:rich>
          </c:tx>
          <c:layout/>
        </c:title>
        <c:numFmt formatCode="General" sourceLinked="1"/>
        <c:tickLblPos val="nextTo"/>
        <c:crossAx val="47830528"/>
        <c:crosses val="autoZero"/>
        <c:crossBetween val="midCat"/>
      </c:valAx>
      <c:valAx>
        <c:axId val="47830528"/>
        <c:scaling>
          <c:orientation val="minMax"/>
        </c:scaling>
        <c:axPos val="l"/>
        <c:majorGridlines/>
        <c:title>
          <c:tx>
            <c:rich>
              <a:bodyPr rot="-5400000" vert="horz"/>
              <a:lstStyle/>
              <a:p>
                <a:pPr>
                  <a:defRPr/>
                </a:pPr>
                <a:r>
                  <a:rPr lang="en-US" dirty="0"/>
                  <a:t>Epsilon</a:t>
                </a:r>
                <a:r>
                  <a:rPr lang="en-US" baseline="0" dirty="0"/>
                  <a:t> (</a:t>
                </a:r>
                <a:r>
                  <a:rPr lang="el-GR" baseline="0">
                    <a:latin typeface="Calibri"/>
                  </a:rPr>
                  <a:t>ε</a:t>
                </a:r>
                <a:r>
                  <a:rPr lang="en-US" baseline="0" dirty="0">
                    <a:latin typeface="Calibri"/>
                  </a:rPr>
                  <a:t>)</a:t>
                </a:r>
                <a:endParaRPr lang="en-US" dirty="0"/>
              </a:p>
            </c:rich>
          </c:tx>
          <c:layout/>
        </c:title>
        <c:numFmt formatCode="General" sourceLinked="1"/>
        <c:tickLblPos val="nextTo"/>
        <c:crossAx val="47752704"/>
        <c:crosses val="autoZero"/>
        <c:crossBetween val="midCat"/>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scatterChart>
        <c:scatterStyle val="lineMarker"/>
        <c:ser>
          <c:idx val="0"/>
          <c:order val="0"/>
          <c:tx>
            <c:v>Mu, 6 loop toroid</c:v>
          </c:tx>
          <c:xVal>
            <c:numRef>
              <c:f>'[Toroid ,6.xlsx]Sheet1'!$A$4:$A$20</c:f>
              <c:numCache>
                <c:formatCode>General</c:formatCode>
                <c:ptCount val="17"/>
                <c:pt idx="0">
                  <c:v>1000</c:v>
                </c:pt>
                <c:pt idx="1">
                  <c:v>10000</c:v>
                </c:pt>
                <c:pt idx="2">
                  <c:v>100000</c:v>
                </c:pt>
                <c:pt idx="3">
                  <c:v>400000</c:v>
                </c:pt>
                <c:pt idx="4">
                  <c:v>1000000</c:v>
                </c:pt>
                <c:pt idx="5">
                  <c:v>5000000</c:v>
                </c:pt>
                <c:pt idx="6">
                  <c:v>10000000</c:v>
                </c:pt>
                <c:pt idx="7">
                  <c:v>20000000</c:v>
                </c:pt>
                <c:pt idx="8">
                  <c:v>30000000</c:v>
                </c:pt>
                <c:pt idx="9">
                  <c:v>40000000</c:v>
                </c:pt>
                <c:pt idx="10">
                  <c:v>50000000</c:v>
                </c:pt>
                <c:pt idx="11">
                  <c:v>60000000</c:v>
                </c:pt>
                <c:pt idx="12">
                  <c:v>70000000</c:v>
                </c:pt>
                <c:pt idx="13">
                  <c:v>80000000</c:v>
                </c:pt>
                <c:pt idx="14">
                  <c:v>90000000</c:v>
                </c:pt>
                <c:pt idx="15">
                  <c:v>100000000</c:v>
                </c:pt>
                <c:pt idx="16">
                  <c:v>110000000</c:v>
                </c:pt>
              </c:numCache>
            </c:numRef>
          </c:xVal>
          <c:yVal>
            <c:numRef>
              <c:f>'[Toroid ,6.xlsx]Sheet1'!$E$4:$E$20</c:f>
              <c:numCache>
                <c:formatCode>General</c:formatCode>
                <c:ptCount val="17"/>
                <c:pt idx="0">
                  <c:v>52.785819827662742</c:v>
                </c:pt>
                <c:pt idx="1">
                  <c:v>34.296542109250289</c:v>
                </c:pt>
                <c:pt idx="2">
                  <c:v>33.529122366552045</c:v>
                </c:pt>
                <c:pt idx="3">
                  <c:v>33.30759914185554</c:v>
                </c:pt>
                <c:pt idx="4">
                  <c:v>33.386714579247005</c:v>
                </c:pt>
                <c:pt idx="5">
                  <c:v>42.690690016497022</c:v>
                </c:pt>
                <c:pt idx="6">
                  <c:v>46.836338935815917</c:v>
                </c:pt>
                <c:pt idx="7">
                  <c:v>26.582786963571102</c:v>
                </c:pt>
                <c:pt idx="8">
                  <c:v>13.977060605845956</c:v>
                </c:pt>
                <c:pt idx="9">
                  <c:v>8.7026981130738914</c:v>
                </c:pt>
                <c:pt idx="10">
                  <c:v>5.0950341680177997</c:v>
                </c:pt>
                <c:pt idx="11">
                  <c:v>3.4678933389976292</c:v>
                </c:pt>
                <c:pt idx="12">
                  <c:v>2.2672223915358742</c:v>
                </c:pt>
                <c:pt idx="13">
                  <c:v>1.5743972040924579</c:v>
                </c:pt>
                <c:pt idx="14">
                  <c:v>1.1972802858592568</c:v>
                </c:pt>
                <c:pt idx="15">
                  <c:v>0.9636260274294558</c:v>
                </c:pt>
                <c:pt idx="16">
                  <c:v>0.73649279899071618</c:v>
                </c:pt>
              </c:numCache>
            </c:numRef>
          </c:yVal>
        </c:ser>
        <c:axId val="47666304"/>
        <c:axId val="47668224"/>
      </c:scatterChart>
      <c:valAx>
        <c:axId val="47666304"/>
        <c:scaling>
          <c:orientation val="minMax"/>
        </c:scaling>
        <c:axPos val="b"/>
        <c:title>
          <c:tx>
            <c:rich>
              <a:bodyPr/>
              <a:lstStyle/>
              <a:p>
                <a:pPr>
                  <a:defRPr/>
                </a:pPr>
                <a:r>
                  <a:rPr lang="en-US" dirty="0"/>
                  <a:t>Frequency</a:t>
                </a:r>
                <a:r>
                  <a:rPr lang="en-US" baseline="0" dirty="0"/>
                  <a:t> (Hz)</a:t>
                </a:r>
                <a:endParaRPr lang="en-US" dirty="0"/>
              </a:p>
            </c:rich>
          </c:tx>
          <c:layout/>
        </c:title>
        <c:numFmt formatCode="General" sourceLinked="1"/>
        <c:tickLblPos val="nextTo"/>
        <c:crossAx val="47668224"/>
        <c:crosses val="autoZero"/>
        <c:crossBetween val="midCat"/>
      </c:valAx>
      <c:valAx>
        <c:axId val="47668224"/>
        <c:scaling>
          <c:orientation val="minMax"/>
        </c:scaling>
        <c:axPos val="l"/>
        <c:majorGridlines/>
        <c:title>
          <c:tx>
            <c:rich>
              <a:bodyPr rot="-5400000" vert="horz"/>
              <a:lstStyle/>
              <a:p>
                <a:pPr>
                  <a:defRPr/>
                </a:pPr>
                <a:r>
                  <a:rPr lang="en-US" dirty="0"/>
                  <a:t>Mu</a:t>
                </a:r>
                <a:r>
                  <a:rPr lang="en-US" baseline="0" dirty="0"/>
                  <a:t> (</a:t>
                </a:r>
                <a:r>
                  <a:rPr lang="el-GR" baseline="0">
                    <a:latin typeface="Calibri"/>
                  </a:rPr>
                  <a:t>μ</a:t>
                </a:r>
                <a:r>
                  <a:rPr lang="en-US" baseline="0" dirty="0">
                    <a:latin typeface="Calibri"/>
                  </a:rPr>
                  <a:t>)</a:t>
                </a:r>
                <a:endParaRPr lang="en-US" dirty="0"/>
              </a:p>
            </c:rich>
          </c:tx>
          <c:layout/>
        </c:title>
        <c:numFmt formatCode="General" sourceLinked="1"/>
        <c:tickLblPos val="nextTo"/>
        <c:crossAx val="47666304"/>
        <c:crosses val="autoZero"/>
        <c:crossBetween val="midCat"/>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125F8C-3682-4421-9C97-F0530C1221D8}" type="datetimeFigureOut">
              <a:rPr lang="en-US" smtClean="0"/>
              <a:pPr/>
              <a:t>8/7/2008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AED7AF-C890-4578-AA59-A1B87DB240A7}"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F4ED6A-3B36-4B31-9498-8DD48BFC50F7}" type="datetimeFigureOut">
              <a:rPr lang="en-US" smtClean="0"/>
              <a:pPr/>
              <a:t>8/7/2008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AA287-1363-4C33-895C-4CC1EE4EF94C}"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AAA287-1363-4C33-895C-4CC1EE4EF94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14EBD1F-138E-4603-B41D-A9DC26B8BE55}" type="datetimeFigureOut">
              <a:rPr lang="en-US" smtClean="0"/>
              <a:pPr/>
              <a:t>8/7/2008</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662200A-0664-4317-93FC-FDD3C78F04A9}" type="slidenum">
              <a:rPr lang="en-US" smtClean="0"/>
              <a:pPr/>
              <a:t>‹#›</a:t>
            </a:fld>
            <a:endParaRPr lang="en-US"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EBD1F-138E-4603-B41D-A9DC26B8BE55}" type="datetimeFigureOut">
              <a:rPr lang="en-US" smtClean="0"/>
              <a:pPr/>
              <a:t>8/7/2008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62200A-0664-4317-93FC-FDD3C78F04A9}" type="slidenum">
              <a:rPr lang="en-US" smtClean="0"/>
              <a:pPr/>
              <a:t>‹#›</a:t>
            </a:fld>
            <a:endParaRPr lang="en-US" dirty="0"/>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EBD1F-138E-4603-B41D-A9DC26B8BE55}" type="datetimeFigureOut">
              <a:rPr lang="en-US" smtClean="0"/>
              <a:pPr/>
              <a:t>8/7/2008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62200A-0664-4317-93FC-FDD3C78F04A9}" type="slidenum">
              <a:rPr lang="en-US" smtClean="0"/>
              <a:pPr/>
              <a:t>‹#›</a:t>
            </a:fld>
            <a:endParaRPr lang="en-US" dirty="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4EBD1F-138E-4603-B41D-A9DC26B8BE55}" type="datetimeFigureOut">
              <a:rPr lang="en-US" smtClean="0"/>
              <a:pPr/>
              <a:t>8/7/2008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62200A-0664-4317-93FC-FDD3C78F04A9}" type="slidenum">
              <a:rPr lang="en-US" smtClean="0"/>
              <a:pPr/>
              <a:t>‹#›</a:t>
            </a:fld>
            <a:endParaRPr lang="en-US"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4EBD1F-138E-4603-B41D-A9DC26B8BE55}" type="datetimeFigureOut">
              <a:rPr lang="en-US" smtClean="0"/>
              <a:pPr/>
              <a:t>8/7/2008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62200A-0664-4317-93FC-FDD3C78F04A9}" type="slidenum">
              <a:rPr lang="en-US" smtClean="0"/>
              <a:pPr/>
              <a:t>‹#›</a:t>
            </a:fld>
            <a:endParaRPr lang="en-US" dirty="0"/>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4EBD1F-138E-4603-B41D-A9DC26B8BE55}" type="datetimeFigureOut">
              <a:rPr lang="en-US" smtClean="0"/>
              <a:pPr/>
              <a:t>8/7/2008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62200A-0664-4317-93FC-FDD3C78F04A9}" type="slidenum">
              <a:rPr lang="en-US" smtClean="0"/>
              <a:pPr/>
              <a:t>‹#›</a:t>
            </a:fld>
            <a:endParaRPr lang="en-US" dirty="0"/>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14EBD1F-138E-4603-B41D-A9DC26B8BE55}" type="datetimeFigureOut">
              <a:rPr lang="en-US" smtClean="0"/>
              <a:pPr/>
              <a:t>8/7/2008</a:t>
            </a:fld>
            <a:endParaRPr lang="en-US" dirty="0"/>
          </a:p>
        </p:txBody>
      </p:sp>
      <p:sp>
        <p:nvSpPr>
          <p:cNvPr id="27" name="Slide Number Placeholder 26"/>
          <p:cNvSpPr>
            <a:spLocks noGrp="1"/>
          </p:cNvSpPr>
          <p:nvPr>
            <p:ph type="sldNum" sz="quarter" idx="11"/>
          </p:nvPr>
        </p:nvSpPr>
        <p:spPr/>
        <p:txBody>
          <a:bodyPr rtlCol="0"/>
          <a:lstStyle/>
          <a:p>
            <a:fld id="{4662200A-0664-4317-93FC-FDD3C78F04A9}"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14EBD1F-138E-4603-B41D-A9DC26B8BE55}" type="datetimeFigureOut">
              <a:rPr lang="en-US" smtClean="0"/>
              <a:pPr/>
              <a:t>8/7/2008</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4662200A-0664-4317-93FC-FDD3C78F04A9}" type="slidenum">
              <a:rPr lang="en-US" smtClean="0"/>
              <a:pPr/>
              <a:t>‹#›</a:t>
            </a:fld>
            <a:endParaRPr lang="en-US" dirty="0"/>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EBD1F-138E-4603-B41D-A9DC26B8BE55}" type="datetimeFigureOut">
              <a:rPr lang="en-US" smtClean="0"/>
              <a:pPr/>
              <a:t>8/7/2008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62200A-0664-4317-93FC-FDD3C78F04A9}" type="slidenum">
              <a:rPr lang="en-US" smtClean="0"/>
              <a:pPr/>
              <a:t>‹#›</a:t>
            </a:fld>
            <a:endParaRPr lang="en-US" dirty="0"/>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4EBD1F-138E-4603-B41D-A9DC26B8BE55}" type="datetimeFigureOut">
              <a:rPr lang="en-US" smtClean="0"/>
              <a:pPr/>
              <a:t>8/7/2008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62200A-0664-4317-93FC-FDD3C78F04A9}" type="slidenum">
              <a:rPr lang="en-US" smtClean="0"/>
              <a:pPr/>
              <a:t>‹#›</a:t>
            </a:fld>
            <a:endParaRPr lang="en-US" dirty="0"/>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4EBD1F-138E-4603-B41D-A9DC26B8BE55}" type="datetimeFigureOut">
              <a:rPr lang="en-US" smtClean="0"/>
              <a:pPr/>
              <a:t>8/7/2008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62200A-0664-4317-93FC-FDD3C78F04A9}" type="slidenum">
              <a:rPr lang="en-US" smtClean="0"/>
              <a:pPr/>
              <a:t>‹#›</a:t>
            </a:fld>
            <a:endParaRPr lang="en-US" dirty="0"/>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14EBD1F-138E-4603-B41D-A9DC26B8BE55}" type="datetimeFigureOut">
              <a:rPr lang="en-US" smtClean="0"/>
              <a:pPr/>
              <a:t>8/7/2008</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662200A-0664-4317-93FC-FDD3C78F04A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en/6/68/Lincoln_univ_seal.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Lincoln univ seal.jpg">
            <a:hlinkClick r:id="rId3"/>
          </p:cNvPr>
          <p:cNvPicPr>
            <a:picLocks noChangeAspect="1" noChangeArrowheads="1"/>
          </p:cNvPicPr>
          <p:nvPr/>
        </p:nvPicPr>
        <p:blipFill>
          <a:blip r:embed="rId4"/>
          <a:srcRect/>
          <a:stretch>
            <a:fillRect/>
          </a:stretch>
        </p:blipFill>
        <p:spPr bwMode="auto">
          <a:xfrm>
            <a:off x="7159048" y="4267200"/>
            <a:ext cx="1984952" cy="2590800"/>
          </a:xfrm>
          <a:prstGeom prst="rect">
            <a:avLst/>
          </a:prstGeom>
          <a:noFill/>
        </p:spPr>
      </p:pic>
      <p:pic>
        <p:nvPicPr>
          <p:cNvPr id="1028" name="Picture 4" descr="Image:Lincoln univ seal.jpg">
            <a:hlinkClick r:id="rId3"/>
          </p:cNvPr>
          <p:cNvPicPr>
            <a:picLocks noChangeAspect="1" noChangeArrowheads="1"/>
          </p:cNvPicPr>
          <p:nvPr/>
        </p:nvPicPr>
        <p:blipFill>
          <a:blip r:embed="rId4"/>
          <a:srcRect/>
          <a:stretch>
            <a:fillRect/>
          </a:stretch>
        </p:blipFill>
        <p:spPr bwMode="auto">
          <a:xfrm>
            <a:off x="0" y="4267200"/>
            <a:ext cx="1984951" cy="2590800"/>
          </a:xfrm>
          <a:prstGeom prst="rect">
            <a:avLst/>
          </a:prstGeom>
          <a:noFill/>
        </p:spPr>
      </p:pic>
      <p:sp>
        <p:nvSpPr>
          <p:cNvPr id="2" name="Title 1"/>
          <p:cNvSpPr>
            <a:spLocks noGrp="1"/>
          </p:cNvSpPr>
          <p:nvPr>
            <p:ph type="ctrTitle"/>
          </p:nvPr>
        </p:nvSpPr>
        <p:spPr>
          <a:xfrm>
            <a:off x="304800" y="1752600"/>
            <a:ext cx="8458200" cy="1470025"/>
          </a:xfrm>
        </p:spPr>
        <p:txBody>
          <a:bodyPr>
            <a:normAutofit fontScale="90000"/>
          </a:bodyPr>
          <a:lstStyle/>
          <a:p>
            <a:pPr algn="ctr"/>
            <a:r>
              <a:rPr lang="en-US" dirty="0" smtClean="0"/>
              <a:t>Measurement of the Permeability (</a:t>
            </a:r>
            <a:r>
              <a:rPr lang="en-US" dirty="0" smtClean="0">
                <a:latin typeface="Calibri"/>
              </a:rPr>
              <a:t>µ) &amp; Permittivity (</a:t>
            </a:r>
            <a:r>
              <a:rPr lang="el-GR" dirty="0" smtClean="0">
                <a:latin typeface="Calibri"/>
              </a:rPr>
              <a:t>ε</a:t>
            </a:r>
            <a:r>
              <a:rPr lang="en-US" dirty="0" smtClean="0">
                <a:latin typeface="Calibri"/>
              </a:rPr>
              <a:t>) of Aluminum doped Yttrium-Iron Garnets from 100Hz to 1GHz</a:t>
            </a:r>
            <a:endParaRPr lang="en-US" dirty="0"/>
          </a:p>
        </p:txBody>
      </p:sp>
      <p:sp>
        <p:nvSpPr>
          <p:cNvPr id="3" name="Subtitle 2"/>
          <p:cNvSpPr>
            <a:spLocks noGrp="1"/>
          </p:cNvSpPr>
          <p:nvPr>
            <p:ph type="subTitle" idx="1"/>
          </p:nvPr>
        </p:nvSpPr>
        <p:spPr>
          <a:xfrm>
            <a:off x="1981200" y="4114800"/>
            <a:ext cx="4953000" cy="1905000"/>
          </a:xfrm>
        </p:spPr>
        <p:txBody>
          <a:bodyPr/>
          <a:lstStyle/>
          <a:p>
            <a:pPr algn="ctr"/>
            <a:r>
              <a:rPr lang="en-US" dirty="0" smtClean="0"/>
              <a:t>Adam Lowery</a:t>
            </a:r>
          </a:p>
          <a:p>
            <a:pPr algn="ctr"/>
            <a:r>
              <a:rPr lang="en-US" dirty="0" smtClean="0"/>
              <a:t>Lincoln University</a:t>
            </a:r>
          </a:p>
          <a:p>
            <a:pPr algn="ctr"/>
            <a:r>
              <a:rPr lang="en-US" dirty="0" smtClean="0"/>
              <a:t>Supervisor: Dr. Dave Wildman</a:t>
            </a:r>
          </a:p>
          <a:p>
            <a:pPr algn="ctr"/>
            <a:r>
              <a:rPr lang="en-US" dirty="0" smtClean="0"/>
              <a:t>Accelerator Physics Center</a:t>
            </a:r>
            <a:endParaRPr lang="en-US" dirty="0"/>
          </a:p>
        </p:txBody>
      </p:sp>
      <p:sp>
        <p:nvSpPr>
          <p:cNvPr id="7" name="Date Placeholder 6"/>
          <p:cNvSpPr>
            <a:spLocks noGrp="1"/>
          </p:cNvSpPr>
          <p:nvPr>
            <p:ph type="dt" sz="half" idx="10"/>
          </p:nvPr>
        </p:nvSpPr>
        <p:spPr>
          <a:xfrm>
            <a:off x="3429000" y="6172200"/>
            <a:ext cx="1981200" cy="457200"/>
          </a:xfrm>
        </p:spPr>
        <p:txBody>
          <a:bodyPr/>
          <a:lstStyle/>
          <a:p>
            <a:pPr algn="ctr"/>
            <a:fld id="{D3FB74B6-0558-4C4E-8977-CD0787792963}" type="datetime3">
              <a:rPr lang="en-US" sz="1600" smtClean="0"/>
              <a:pPr algn="ctr"/>
              <a:t>7 August 2008</a:t>
            </a:fld>
            <a:endParaRPr lang="en-US" sz="1600"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069848"/>
          </a:xfrm>
        </p:spPr>
        <p:txBody>
          <a:bodyPr/>
          <a:lstStyle/>
          <a:p>
            <a:pPr algn="ctr"/>
            <a:r>
              <a:rPr lang="en-US" dirty="0" smtClean="0"/>
              <a:t>Measuring the permittivity (</a:t>
            </a:r>
            <a:r>
              <a:rPr lang="el-GR" dirty="0" smtClean="0">
                <a:latin typeface="Calibri"/>
              </a:rPr>
              <a:t>ε</a:t>
            </a:r>
            <a:r>
              <a:rPr lang="en-US" dirty="0" smtClean="0">
                <a:latin typeface="Calibri"/>
              </a:rPr>
              <a:t>)</a:t>
            </a:r>
            <a:endParaRPr lang="en-US" dirty="0"/>
          </a:p>
        </p:txBody>
      </p:sp>
      <p:sp>
        <p:nvSpPr>
          <p:cNvPr id="3" name="TextBox 2"/>
          <p:cNvSpPr txBox="1"/>
          <p:nvPr/>
        </p:nvSpPr>
        <p:spPr>
          <a:xfrm>
            <a:off x="1143000" y="1981200"/>
            <a:ext cx="6477000" cy="1477328"/>
          </a:xfrm>
          <a:prstGeom prst="rect">
            <a:avLst/>
          </a:prstGeom>
          <a:noFill/>
        </p:spPr>
        <p:txBody>
          <a:bodyPr wrap="square" rtlCol="0">
            <a:spAutoFit/>
          </a:bodyPr>
          <a:lstStyle/>
          <a:p>
            <a:r>
              <a:rPr lang="en-US" dirty="0" smtClean="0"/>
              <a:t>While the LCR meter was excellent for solving for the permittivity at lower frequencies, I had to consult the network analyzer at higher frequencies.  The network analyzer allowed me measured the impedance of the circuit.  By rewriting the equation for the circuit I could solve for the capacitance. </a:t>
            </a:r>
            <a:endParaRPr lang="en-US" dirty="0"/>
          </a:p>
        </p:txBody>
      </p:sp>
      <p:grpSp>
        <p:nvGrpSpPr>
          <p:cNvPr id="23554" name="Group 2"/>
          <p:cNvGrpSpPr>
            <a:grpSpLocks/>
          </p:cNvGrpSpPr>
          <p:nvPr/>
        </p:nvGrpSpPr>
        <p:grpSpPr bwMode="auto">
          <a:xfrm>
            <a:off x="1447800" y="3581400"/>
            <a:ext cx="2438400" cy="1981200"/>
            <a:chOff x="6000" y="9760"/>
            <a:chExt cx="2625" cy="1775"/>
          </a:xfrm>
        </p:grpSpPr>
        <p:sp>
          <p:nvSpPr>
            <p:cNvPr id="23555" name="Text Box 3"/>
            <p:cNvSpPr txBox="1">
              <a:spLocks noChangeArrowheads="1"/>
            </p:cNvSpPr>
            <p:nvPr/>
          </p:nvSpPr>
          <p:spPr bwMode="auto">
            <a:xfrm>
              <a:off x="6615" y="9803"/>
              <a:ext cx="439" cy="39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R</a:t>
              </a:r>
              <a:endParaRPr kumimoji="0" lang="en-US" sz="1800" b="0" i="0" u="none" strike="noStrike" cap="none" normalizeH="0" baseline="0" dirty="0" smtClean="0">
                <a:ln>
                  <a:noFill/>
                </a:ln>
                <a:solidFill>
                  <a:schemeClr val="tx1"/>
                </a:solidFill>
                <a:effectLst/>
                <a:latin typeface="Arial" pitchFamily="34" charset="0"/>
              </a:endParaRPr>
            </a:p>
          </p:txBody>
        </p:sp>
        <p:sp>
          <p:nvSpPr>
            <p:cNvPr id="23556" name="Text Box 4"/>
            <p:cNvSpPr txBox="1">
              <a:spLocks noChangeArrowheads="1"/>
            </p:cNvSpPr>
            <p:nvPr/>
          </p:nvSpPr>
          <p:spPr bwMode="auto">
            <a:xfrm>
              <a:off x="7875" y="9760"/>
              <a:ext cx="48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L</a:t>
              </a:r>
              <a:endParaRPr kumimoji="0" lang="en-US" sz="1800" b="0" i="0" u="none" strike="noStrike" cap="none" normalizeH="0" baseline="0" dirty="0" smtClean="0">
                <a:ln>
                  <a:noFill/>
                </a:ln>
                <a:solidFill>
                  <a:schemeClr val="tx1"/>
                </a:solidFill>
                <a:effectLst/>
                <a:latin typeface="Arial" pitchFamily="34" charset="0"/>
              </a:endParaRPr>
            </a:p>
          </p:txBody>
        </p:sp>
        <p:sp>
          <p:nvSpPr>
            <p:cNvPr id="23557" name="Text Box 5"/>
            <p:cNvSpPr txBox="1">
              <a:spLocks noChangeArrowheads="1"/>
            </p:cNvSpPr>
            <p:nvPr/>
          </p:nvSpPr>
          <p:spPr bwMode="auto">
            <a:xfrm>
              <a:off x="7875" y="10695"/>
              <a:ext cx="454"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C</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23558" name="AutoShape 6"/>
            <p:cNvCxnSpPr>
              <a:cxnSpLocks noChangeShapeType="1"/>
            </p:cNvCxnSpPr>
            <p:nvPr/>
          </p:nvCxnSpPr>
          <p:spPr bwMode="auto">
            <a:xfrm>
              <a:off x="8490" y="10320"/>
              <a:ext cx="1" cy="525"/>
            </a:xfrm>
            <a:prstGeom prst="straightConnector1">
              <a:avLst/>
            </a:prstGeom>
            <a:noFill/>
            <a:ln w="9525">
              <a:solidFill>
                <a:srgbClr val="000000"/>
              </a:solidFill>
              <a:round/>
              <a:headEnd/>
              <a:tailEnd/>
            </a:ln>
          </p:spPr>
        </p:cxnSp>
        <p:cxnSp>
          <p:nvCxnSpPr>
            <p:cNvPr id="23559" name="AutoShape 7"/>
            <p:cNvCxnSpPr>
              <a:cxnSpLocks noChangeShapeType="1"/>
            </p:cNvCxnSpPr>
            <p:nvPr/>
          </p:nvCxnSpPr>
          <p:spPr bwMode="auto">
            <a:xfrm>
              <a:off x="6000" y="10320"/>
              <a:ext cx="615" cy="0"/>
            </a:xfrm>
            <a:prstGeom prst="straightConnector1">
              <a:avLst/>
            </a:prstGeom>
            <a:noFill/>
            <a:ln w="9525">
              <a:solidFill>
                <a:srgbClr val="000000"/>
              </a:solidFill>
              <a:round/>
              <a:headEnd/>
              <a:tailEnd/>
            </a:ln>
          </p:spPr>
        </p:cxnSp>
        <p:sp>
          <p:nvSpPr>
            <p:cNvPr id="23560" name="Freeform 8"/>
            <p:cNvSpPr>
              <a:spLocks/>
            </p:cNvSpPr>
            <p:nvPr/>
          </p:nvSpPr>
          <p:spPr bwMode="auto">
            <a:xfrm>
              <a:off x="6615" y="10200"/>
              <a:ext cx="540" cy="320"/>
            </a:xfrm>
            <a:custGeom>
              <a:avLst/>
              <a:gdLst/>
              <a:ahLst/>
              <a:cxnLst>
                <a:cxn ang="0">
                  <a:pos x="0" y="120"/>
                </a:cxn>
                <a:cxn ang="0">
                  <a:pos x="75" y="300"/>
                </a:cxn>
                <a:cxn ang="0">
                  <a:pos x="135" y="0"/>
                </a:cxn>
                <a:cxn ang="0">
                  <a:pos x="195" y="300"/>
                </a:cxn>
                <a:cxn ang="0">
                  <a:pos x="255" y="0"/>
                </a:cxn>
                <a:cxn ang="0">
                  <a:pos x="315" y="300"/>
                </a:cxn>
                <a:cxn ang="0">
                  <a:pos x="420" y="120"/>
                </a:cxn>
                <a:cxn ang="0">
                  <a:pos x="540" y="120"/>
                </a:cxn>
              </a:cxnLst>
              <a:rect l="0" t="0" r="r" b="b"/>
              <a:pathLst>
                <a:path w="540" h="320">
                  <a:moveTo>
                    <a:pt x="0" y="120"/>
                  </a:moveTo>
                  <a:cubicBezTo>
                    <a:pt x="26" y="220"/>
                    <a:pt x="53" y="320"/>
                    <a:pt x="75" y="300"/>
                  </a:cubicBezTo>
                  <a:cubicBezTo>
                    <a:pt x="97" y="280"/>
                    <a:pt x="115" y="0"/>
                    <a:pt x="135" y="0"/>
                  </a:cubicBezTo>
                  <a:cubicBezTo>
                    <a:pt x="155" y="0"/>
                    <a:pt x="175" y="300"/>
                    <a:pt x="195" y="300"/>
                  </a:cubicBezTo>
                  <a:cubicBezTo>
                    <a:pt x="215" y="300"/>
                    <a:pt x="235" y="0"/>
                    <a:pt x="255" y="0"/>
                  </a:cubicBezTo>
                  <a:cubicBezTo>
                    <a:pt x="275" y="0"/>
                    <a:pt x="287" y="280"/>
                    <a:pt x="315" y="300"/>
                  </a:cubicBezTo>
                  <a:cubicBezTo>
                    <a:pt x="343" y="320"/>
                    <a:pt x="383" y="150"/>
                    <a:pt x="420" y="120"/>
                  </a:cubicBezTo>
                  <a:cubicBezTo>
                    <a:pt x="457" y="90"/>
                    <a:pt x="498" y="105"/>
                    <a:pt x="540" y="1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3561" name="AutoShape 9"/>
            <p:cNvCxnSpPr>
              <a:cxnSpLocks noChangeShapeType="1"/>
            </p:cNvCxnSpPr>
            <p:nvPr/>
          </p:nvCxnSpPr>
          <p:spPr bwMode="auto">
            <a:xfrm>
              <a:off x="7155" y="10320"/>
              <a:ext cx="645" cy="0"/>
            </a:xfrm>
            <a:prstGeom prst="straightConnector1">
              <a:avLst/>
            </a:prstGeom>
            <a:noFill/>
            <a:ln w="9525">
              <a:solidFill>
                <a:srgbClr val="000000"/>
              </a:solidFill>
              <a:round/>
              <a:headEnd/>
              <a:tailEnd/>
            </a:ln>
          </p:spPr>
        </p:cxnSp>
        <p:sp>
          <p:nvSpPr>
            <p:cNvPr id="23562" name="Freeform 10"/>
            <p:cNvSpPr>
              <a:spLocks/>
            </p:cNvSpPr>
            <p:nvPr/>
          </p:nvSpPr>
          <p:spPr bwMode="auto">
            <a:xfrm>
              <a:off x="7799" y="10045"/>
              <a:ext cx="690" cy="309"/>
            </a:xfrm>
            <a:custGeom>
              <a:avLst/>
              <a:gdLst/>
              <a:ahLst/>
              <a:cxnLst>
                <a:cxn ang="0">
                  <a:pos x="0" y="275"/>
                </a:cxn>
                <a:cxn ang="0">
                  <a:pos x="180" y="200"/>
                </a:cxn>
                <a:cxn ang="0">
                  <a:pos x="120" y="110"/>
                </a:cxn>
                <a:cxn ang="0">
                  <a:pos x="90" y="155"/>
                </a:cxn>
                <a:cxn ang="0">
                  <a:pos x="105" y="230"/>
                </a:cxn>
                <a:cxn ang="0">
                  <a:pos x="165" y="245"/>
                </a:cxn>
                <a:cxn ang="0">
                  <a:pos x="210" y="260"/>
                </a:cxn>
                <a:cxn ang="0">
                  <a:pos x="315" y="245"/>
                </a:cxn>
                <a:cxn ang="0">
                  <a:pos x="330" y="200"/>
                </a:cxn>
                <a:cxn ang="0">
                  <a:pos x="360" y="155"/>
                </a:cxn>
                <a:cxn ang="0">
                  <a:pos x="255" y="125"/>
                </a:cxn>
                <a:cxn ang="0">
                  <a:pos x="315" y="275"/>
                </a:cxn>
                <a:cxn ang="0">
                  <a:pos x="540" y="185"/>
                </a:cxn>
                <a:cxn ang="0">
                  <a:pos x="525" y="125"/>
                </a:cxn>
                <a:cxn ang="0">
                  <a:pos x="420" y="185"/>
                </a:cxn>
                <a:cxn ang="0">
                  <a:pos x="690" y="260"/>
                </a:cxn>
              </a:cxnLst>
              <a:rect l="0" t="0" r="r" b="b"/>
              <a:pathLst>
                <a:path w="690" h="309">
                  <a:moveTo>
                    <a:pt x="0" y="275"/>
                  </a:moveTo>
                  <a:cubicBezTo>
                    <a:pt x="99" y="259"/>
                    <a:pt x="112" y="268"/>
                    <a:pt x="180" y="200"/>
                  </a:cubicBezTo>
                  <a:cubicBezTo>
                    <a:pt x="177" y="185"/>
                    <a:pt x="180" y="86"/>
                    <a:pt x="120" y="110"/>
                  </a:cubicBezTo>
                  <a:cubicBezTo>
                    <a:pt x="103" y="117"/>
                    <a:pt x="100" y="140"/>
                    <a:pt x="90" y="155"/>
                  </a:cubicBezTo>
                  <a:cubicBezTo>
                    <a:pt x="95" y="180"/>
                    <a:pt x="89" y="210"/>
                    <a:pt x="105" y="230"/>
                  </a:cubicBezTo>
                  <a:cubicBezTo>
                    <a:pt x="118" y="246"/>
                    <a:pt x="145" y="239"/>
                    <a:pt x="165" y="245"/>
                  </a:cubicBezTo>
                  <a:cubicBezTo>
                    <a:pt x="180" y="249"/>
                    <a:pt x="195" y="255"/>
                    <a:pt x="210" y="260"/>
                  </a:cubicBezTo>
                  <a:cubicBezTo>
                    <a:pt x="245" y="255"/>
                    <a:pt x="283" y="261"/>
                    <a:pt x="315" y="245"/>
                  </a:cubicBezTo>
                  <a:cubicBezTo>
                    <a:pt x="329" y="238"/>
                    <a:pt x="323" y="214"/>
                    <a:pt x="330" y="200"/>
                  </a:cubicBezTo>
                  <a:cubicBezTo>
                    <a:pt x="338" y="184"/>
                    <a:pt x="350" y="170"/>
                    <a:pt x="360" y="155"/>
                  </a:cubicBezTo>
                  <a:cubicBezTo>
                    <a:pt x="354" y="137"/>
                    <a:pt x="325" y="0"/>
                    <a:pt x="255" y="125"/>
                  </a:cubicBezTo>
                  <a:cubicBezTo>
                    <a:pt x="204" y="217"/>
                    <a:pt x="267" y="243"/>
                    <a:pt x="315" y="275"/>
                  </a:cubicBezTo>
                  <a:cubicBezTo>
                    <a:pt x="429" y="265"/>
                    <a:pt x="504" y="292"/>
                    <a:pt x="540" y="185"/>
                  </a:cubicBezTo>
                  <a:cubicBezTo>
                    <a:pt x="535" y="165"/>
                    <a:pt x="544" y="133"/>
                    <a:pt x="525" y="125"/>
                  </a:cubicBezTo>
                  <a:cubicBezTo>
                    <a:pt x="438" y="88"/>
                    <a:pt x="435" y="140"/>
                    <a:pt x="420" y="185"/>
                  </a:cubicBezTo>
                  <a:cubicBezTo>
                    <a:pt x="461" y="309"/>
                    <a:pt x="561" y="260"/>
                    <a:pt x="690" y="2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3563" name="Group 11"/>
            <p:cNvGrpSpPr>
              <a:grpSpLocks/>
            </p:cNvGrpSpPr>
            <p:nvPr/>
          </p:nvGrpSpPr>
          <p:grpSpPr bwMode="auto">
            <a:xfrm>
              <a:off x="8355" y="10845"/>
              <a:ext cx="270" cy="135"/>
              <a:chOff x="6435" y="9630"/>
              <a:chExt cx="270" cy="135"/>
            </a:xfrm>
          </p:grpSpPr>
          <p:cxnSp>
            <p:nvCxnSpPr>
              <p:cNvPr id="23564" name="AutoShape 12"/>
              <p:cNvCxnSpPr>
                <a:cxnSpLocks noChangeShapeType="1"/>
              </p:cNvCxnSpPr>
              <p:nvPr/>
            </p:nvCxnSpPr>
            <p:spPr bwMode="auto">
              <a:xfrm>
                <a:off x="6435" y="9630"/>
                <a:ext cx="270" cy="0"/>
              </a:xfrm>
              <a:prstGeom prst="straightConnector1">
                <a:avLst/>
              </a:prstGeom>
              <a:noFill/>
              <a:ln w="9525">
                <a:solidFill>
                  <a:srgbClr val="000000"/>
                </a:solidFill>
                <a:round/>
                <a:headEnd/>
                <a:tailEnd/>
              </a:ln>
            </p:spPr>
          </p:cxnSp>
          <p:cxnSp>
            <p:nvCxnSpPr>
              <p:cNvPr id="23565" name="AutoShape 13"/>
              <p:cNvCxnSpPr>
                <a:cxnSpLocks noChangeShapeType="1"/>
              </p:cNvCxnSpPr>
              <p:nvPr/>
            </p:nvCxnSpPr>
            <p:spPr bwMode="auto">
              <a:xfrm>
                <a:off x="6435" y="9765"/>
                <a:ext cx="270" cy="0"/>
              </a:xfrm>
              <a:prstGeom prst="straightConnector1">
                <a:avLst/>
              </a:prstGeom>
              <a:noFill/>
              <a:ln w="9525">
                <a:solidFill>
                  <a:srgbClr val="000000"/>
                </a:solidFill>
                <a:round/>
                <a:headEnd/>
                <a:tailEnd/>
              </a:ln>
            </p:spPr>
          </p:cxnSp>
        </p:grpSp>
        <p:cxnSp>
          <p:nvCxnSpPr>
            <p:cNvPr id="23566" name="AutoShape 14"/>
            <p:cNvCxnSpPr>
              <a:cxnSpLocks noChangeShapeType="1"/>
            </p:cNvCxnSpPr>
            <p:nvPr/>
          </p:nvCxnSpPr>
          <p:spPr bwMode="auto">
            <a:xfrm>
              <a:off x="8489" y="10980"/>
              <a:ext cx="1" cy="555"/>
            </a:xfrm>
            <a:prstGeom prst="straightConnector1">
              <a:avLst/>
            </a:prstGeom>
            <a:noFill/>
            <a:ln w="9525">
              <a:solidFill>
                <a:srgbClr val="000000"/>
              </a:solidFill>
              <a:round/>
              <a:headEnd/>
              <a:tailEnd/>
            </a:ln>
          </p:spPr>
        </p:cxnSp>
        <p:cxnSp>
          <p:nvCxnSpPr>
            <p:cNvPr id="23567" name="AutoShape 15"/>
            <p:cNvCxnSpPr>
              <a:cxnSpLocks noChangeShapeType="1"/>
            </p:cNvCxnSpPr>
            <p:nvPr/>
          </p:nvCxnSpPr>
          <p:spPr bwMode="auto">
            <a:xfrm flipH="1">
              <a:off x="6000" y="11535"/>
              <a:ext cx="2490" cy="0"/>
            </a:xfrm>
            <a:prstGeom prst="straightConnector1">
              <a:avLst/>
            </a:prstGeom>
            <a:noFill/>
            <a:ln w="9525">
              <a:solidFill>
                <a:srgbClr val="000000"/>
              </a:solidFill>
              <a:round/>
              <a:headEnd/>
              <a:tailEnd/>
            </a:ln>
          </p:spPr>
        </p:cxnSp>
        <p:sp>
          <p:nvSpPr>
            <p:cNvPr id="23568" name="Text Box 16"/>
            <p:cNvSpPr txBox="1">
              <a:spLocks noChangeArrowheads="1"/>
            </p:cNvSpPr>
            <p:nvPr/>
          </p:nvSpPr>
          <p:spPr bwMode="auto">
            <a:xfrm>
              <a:off x="6195" y="10695"/>
              <a:ext cx="540" cy="3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Z</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23570"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3569" name="Object 17"/>
          <p:cNvGraphicFramePr>
            <a:graphicFrameLocks noChangeAspect="1"/>
          </p:cNvGraphicFramePr>
          <p:nvPr/>
        </p:nvGraphicFramePr>
        <p:xfrm>
          <a:off x="1600200" y="5791200"/>
          <a:ext cx="1866900" cy="619125"/>
        </p:xfrm>
        <a:graphic>
          <a:graphicData uri="http://schemas.openxmlformats.org/presentationml/2006/ole">
            <p:oleObj spid="_x0000_s23569" name="Equation" r:id="rId3" imgW="1180800" imgH="393480" progId="Equation.3">
              <p:embed/>
            </p:oleObj>
          </a:graphicData>
        </a:graphic>
      </p:graphicFrame>
      <p:sp>
        <p:nvSpPr>
          <p:cNvPr id="21" name="TextBox 20"/>
          <p:cNvSpPr txBox="1"/>
          <p:nvPr/>
        </p:nvSpPr>
        <p:spPr>
          <a:xfrm>
            <a:off x="4572000" y="4114800"/>
            <a:ext cx="3048000" cy="584775"/>
          </a:xfrm>
          <a:prstGeom prst="rect">
            <a:avLst/>
          </a:prstGeom>
          <a:noFill/>
        </p:spPr>
        <p:txBody>
          <a:bodyPr wrap="square" rtlCol="0">
            <a:spAutoFit/>
          </a:bodyPr>
          <a:lstStyle/>
          <a:p>
            <a:r>
              <a:rPr lang="en-US" sz="1600" dirty="0" smtClean="0"/>
              <a:t>The Impedance, Z, was given to us by the network analyzer.</a:t>
            </a:r>
            <a:endParaRPr lang="en-US" sz="1600" dirty="0"/>
          </a:p>
        </p:txBody>
      </p:sp>
      <p:sp>
        <p:nvSpPr>
          <p:cNvPr id="22" name="TextBox 21"/>
          <p:cNvSpPr txBox="1"/>
          <p:nvPr/>
        </p:nvSpPr>
        <p:spPr>
          <a:xfrm>
            <a:off x="4572000" y="4800600"/>
            <a:ext cx="3048000" cy="738664"/>
          </a:xfrm>
          <a:prstGeom prst="rect">
            <a:avLst/>
          </a:prstGeom>
          <a:noFill/>
        </p:spPr>
        <p:txBody>
          <a:bodyPr wrap="square" rtlCol="0">
            <a:spAutoFit/>
          </a:bodyPr>
          <a:lstStyle/>
          <a:p>
            <a:r>
              <a:rPr lang="en-US" sz="1400" dirty="0" smtClean="0"/>
              <a:t>L, the inductance was found through computation and the use of a short.</a:t>
            </a:r>
            <a:endParaRPr lang="en-US" sz="1400" dirty="0"/>
          </a:p>
        </p:txBody>
      </p:sp>
      <p:sp>
        <p:nvSpPr>
          <p:cNvPr id="23" name="TextBox 22"/>
          <p:cNvSpPr txBox="1"/>
          <p:nvPr/>
        </p:nvSpPr>
        <p:spPr>
          <a:xfrm>
            <a:off x="4572000" y="5638800"/>
            <a:ext cx="2971800" cy="307777"/>
          </a:xfrm>
          <a:prstGeom prst="rect">
            <a:avLst/>
          </a:prstGeom>
          <a:noFill/>
        </p:spPr>
        <p:txBody>
          <a:bodyPr wrap="square" rtlCol="0">
            <a:spAutoFit/>
          </a:bodyPr>
          <a:lstStyle/>
          <a:p>
            <a:r>
              <a:rPr lang="en-US" sz="1400" dirty="0" smtClean="0"/>
              <a:t>R is negligible  in this circuit.</a:t>
            </a:r>
            <a:endParaRPr lang="en-US" sz="1400"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38200"/>
            <a:ext cx="8229600" cy="1069848"/>
          </a:xfrm>
        </p:spPr>
        <p:txBody>
          <a:bodyPr/>
          <a:lstStyle/>
          <a:p>
            <a:pPr algn="ctr"/>
            <a:r>
              <a:rPr lang="en-US" dirty="0" smtClean="0"/>
              <a:t>Measuring the permittivity (</a:t>
            </a:r>
            <a:r>
              <a:rPr lang="el-GR" dirty="0" smtClean="0">
                <a:latin typeface="Calibri"/>
              </a:rPr>
              <a:t>ε</a:t>
            </a:r>
            <a:r>
              <a:rPr lang="en-US" dirty="0" smtClean="0">
                <a:latin typeface="Calibri"/>
              </a:rPr>
              <a:t>)</a:t>
            </a:r>
            <a:endParaRPr lang="en-US" dirty="0"/>
          </a:p>
        </p:txBody>
      </p:sp>
      <p:sp>
        <p:nvSpPr>
          <p:cNvPr id="9" name="TextBox 8"/>
          <p:cNvSpPr txBox="1"/>
          <p:nvPr/>
        </p:nvSpPr>
        <p:spPr>
          <a:xfrm>
            <a:off x="914400" y="1905000"/>
            <a:ext cx="7467600" cy="4524315"/>
          </a:xfrm>
          <a:prstGeom prst="rect">
            <a:avLst/>
          </a:prstGeom>
          <a:noFill/>
        </p:spPr>
        <p:txBody>
          <a:bodyPr wrap="square" rtlCol="0">
            <a:spAutoFit/>
          </a:bodyPr>
          <a:lstStyle/>
          <a:p>
            <a:r>
              <a:rPr lang="en-US" dirty="0" smtClean="0"/>
              <a:t>In an attempt to find the permittivity of the garnets, I created another stripline circuit. However, for this stripline, only one panel receptacle was attached to the center conductor and the size of the center conductor decreased to 1/10</a:t>
            </a:r>
            <a:r>
              <a:rPr lang="en-US" baseline="30000" dirty="0" smtClean="0"/>
              <a:t>th</a:t>
            </a:r>
            <a:r>
              <a:rPr lang="en-US" dirty="0" smtClean="0"/>
              <a:t> its original area. </a:t>
            </a:r>
          </a:p>
          <a:p>
            <a:endParaRPr lang="en-US" dirty="0" smtClean="0"/>
          </a:p>
          <a:p>
            <a:r>
              <a:rPr lang="en-US" dirty="0" smtClean="0"/>
              <a:t>By using the network analyzer, I was able to find the capacitance and the total impedance of the circuit. The inductive load was found after determining the point of resonance. Resonance is point a which the capacitive and inductive loads  are of equal magnitude, causing electrical energy to oscillate between the magnetic field of the inductor and the electric field of the capacitor. After subtracting out the inductive load from the impedance finding the capacitive load of the circuit became possible. Using the prior equation for the capacitance allowed me to solve for the true capacitance and permittivity of the garnets.</a:t>
            </a:r>
          </a:p>
          <a:p>
            <a:endParaRPr lang="en-US" dirty="0" smtClean="0"/>
          </a:p>
          <a:p>
            <a:endParaRPr lang="en-US"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9848"/>
          </a:xfrm>
        </p:spPr>
        <p:txBody>
          <a:bodyPr/>
          <a:lstStyle/>
          <a:p>
            <a:pPr algn="ctr"/>
            <a:r>
              <a:rPr lang="en-US" dirty="0" smtClean="0"/>
              <a:t>Epsilon vs. Frequency</a:t>
            </a:r>
            <a:endParaRPr lang="en-US" dirty="0"/>
          </a:p>
        </p:txBody>
      </p:sp>
      <p:graphicFrame>
        <p:nvGraphicFramePr>
          <p:cNvPr id="3" name="Chart 2"/>
          <p:cNvGraphicFramePr/>
          <p:nvPr/>
        </p:nvGraphicFramePr>
        <p:xfrm>
          <a:off x="1676400" y="1676400"/>
          <a:ext cx="55626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1069848"/>
          </a:xfrm>
        </p:spPr>
        <p:txBody>
          <a:bodyPr/>
          <a:lstStyle/>
          <a:p>
            <a:pPr algn="ctr"/>
            <a:r>
              <a:rPr lang="en-US" dirty="0" smtClean="0"/>
              <a:t>Measuring the Permeability (</a:t>
            </a:r>
            <a:r>
              <a:rPr lang="el-GR" dirty="0" smtClean="0">
                <a:latin typeface="Calibri"/>
              </a:rPr>
              <a:t>μ</a:t>
            </a:r>
            <a:r>
              <a:rPr lang="en-US" dirty="0" smtClean="0">
                <a:latin typeface="Calibri"/>
              </a:rPr>
              <a:t>)</a:t>
            </a:r>
            <a:endParaRPr lang="en-US" dirty="0"/>
          </a:p>
        </p:txBody>
      </p:sp>
      <p:sp>
        <p:nvSpPr>
          <p:cNvPr id="7" name="TextBox 6"/>
          <p:cNvSpPr txBox="1"/>
          <p:nvPr/>
        </p:nvSpPr>
        <p:spPr>
          <a:xfrm>
            <a:off x="990600" y="1828800"/>
            <a:ext cx="7162800" cy="3416320"/>
          </a:xfrm>
          <a:prstGeom prst="rect">
            <a:avLst/>
          </a:prstGeom>
          <a:noFill/>
        </p:spPr>
        <p:txBody>
          <a:bodyPr wrap="square" rtlCol="0">
            <a:spAutoFit/>
          </a:bodyPr>
          <a:lstStyle/>
          <a:p>
            <a:r>
              <a:rPr lang="en-US" dirty="0" smtClean="0"/>
              <a:t>To solve for the permeability of the stripline circuit I put the circuit through a series of test in which a magnetic field was introduced and the phase difference and the change in voltage at the circuit underwent were measured. To get a good series of measurements I continuously increased the distance between the stripline and the magnets, which would gradually decrease the magnetic field on the stripline. In order to increase the distance, I placed aluminum beams between the stripline and the magnet that was supplying the magnetic field. By continuing to place the beams between the two, the magnetic field became relatively insignificant.</a:t>
            </a:r>
          </a:p>
          <a:p>
            <a:endParaRPr lang="en-US" dirty="0" smtClean="0"/>
          </a:p>
          <a:p>
            <a:endParaRPr lang="en-US" dirty="0"/>
          </a:p>
        </p:txBody>
      </p:sp>
      <p:sp>
        <p:nvSpPr>
          <p:cNvPr id="8" name="TextBox 7"/>
          <p:cNvSpPr txBox="1"/>
          <p:nvPr/>
        </p:nvSpPr>
        <p:spPr>
          <a:xfrm>
            <a:off x="990600" y="4876800"/>
            <a:ext cx="6096000" cy="923330"/>
          </a:xfrm>
          <a:prstGeom prst="rect">
            <a:avLst/>
          </a:prstGeom>
          <a:noFill/>
        </p:spPr>
        <p:txBody>
          <a:bodyPr wrap="square" rtlCol="0">
            <a:spAutoFit/>
          </a:bodyPr>
          <a:lstStyle/>
          <a:p>
            <a:r>
              <a:rPr lang="en-US" dirty="0" smtClean="0"/>
              <a:t>I used a </a:t>
            </a:r>
            <a:r>
              <a:rPr lang="en-AU" dirty="0" smtClean="0"/>
              <a:t>Tektronix Digital Oscilloscope and the </a:t>
            </a:r>
            <a:r>
              <a:rPr lang="en-US" dirty="0" smtClean="0"/>
              <a:t>Hewlett Packard Network Analyzer to measure the time, phase difference and the change in voltage in the circuit.</a:t>
            </a:r>
            <a:endParaRPr lang="en-US" dirty="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9848"/>
          </a:xfrm>
        </p:spPr>
        <p:txBody>
          <a:bodyPr/>
          <a:lstStyle/>
          <a:p>
            <a:pPr algn="ctr"/>
            <a:r>
              <a:rPr lang="en-US" dirty="0" smtClean="0"/>
              <a:t>Measuring the Permeability (</a:t>
            </a:r>
            <a:r>
              <a:rPr lang="el-GR" dirty="0" smtClean="0">
                <a:latin typeface="Calibri"/>
              </a:rPr>
              <a:t>μ</a:t>
            </a:r>
            <a:r>
              <a:rPr lang="en-US" dirty="0" smtClean="0">
                <a:latin typeface="Calibri"/>
              </a:rPr>
              <a:t>)</a:t>
            </a:r>
            <a:endParaRPr lang="en-US" dirty="0"/>
          </a:p>
        </p:txBody>
      </p:sp>
      <p:sp>
        <p:nvSpPr>
          <p:cNvPr id="4" name="TextBox 3"/>
          <p:cNvSpPr txBox="1"/>
          <p:nvPr/>
        </p:nvSpPr>
        <p:spPr>
          <a:xfrm>
            <a:off x="838200" y="2133600"/>
            <a:ext cx="5715000" cy="369332"/>
          </a:xfrm>
          <a:prstGeom prst="rect">
            <a:avLst/>
          </a:prstGeom>
          <a:noFill/>
        </p:spPr>
        <p:txBody>
          <a:bodyPr wrap="square" rtlCol="0">
            <a:spAutoFit/>
          </a:bodyPr>
          <a:lstStyle/>
          <a:p>
            <a:r>
              <a:rPr lang="en-US" dirty="0" smtClean="0"/>
              <a:t>By using ,                     I was able to find the velocity .</a:t>
            </a:r>
            <a:endParaRPr lang="en-US" dirty="0"/>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7649" name="Object 1"/>
          <p:cNvGraphicFramePr>
            <a:graphicFrameLocks noChangeAspect="1"/>
          </p:cNvGraphicFramePr>
          <p:nvPr/>
        </p:nvGraphicFramePr>
        <p:xfrm>
          <a:off x="1981200" y="2133600"/>
          <a:ext cx="976313" cy="381000"/>
        </p:xfrm>
        <a:graphic>
          <a:graphicData uri="http://schemas.openxmlformats.org/presentationml/2006/ole">
            <p:oleObj spid="_x0000_s27649" name="Equation" r:id="rId3" imgW="393529" imgH="152334" progId="Equation.3">
              <p:embed/>
            </p:oleObj>
          </a:graphicData>
        </a:graphic>
      </p:graphicFrame>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7651" name="Object 3"/>
          <p:cNvGraphicFramePr>
            <a:graphicFrameLocks noChangeAspect="1"/>
          </p:cNvGraphicFramePr>
          <p:nvPr/>
        </p:nvGraphicFramePr>
        <p:xfrm>
          <a:off x="609600" y="4648200"/>
          <a:ext cx="1314451" cy="685800"/>
        </p:xfrm>
        <a:graphic>
          <a:graphicData uri="http://schemas.openxmlformats.org/presentationml/2006/ole">
            <p:oleObj spid="_x0000_s27651" name="Equation" r:id="rId4" imgW="876300" imgH="457200" progId="Equation.3">
              <p:embed/>
            </p:oleObj>
          </a:graphicData>
        </a:graphic>
      </p:graphicFrame>
      <p:sp>
        <p:nvSpPr>
          <p:cNvPr id="276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7653" name="Object 5"/>
          <p:cNvGraphicFramePr>
            <a:graphicFrameLocks noChangeAspect="1"/>
          </p:cNvGraphicFramePr>
          <p:nvPr/>
        </p:nvGraphicFramePr>
        <p:xfrm>
          <a:off x="2667000" y="4648200"/>
          <a:ext cx="1288627" cy="658957"/>
        </p:xfrm>
        <a:graphic>
          <a:graphicData uri="http://schemas.openxmlformats.org/presentationml/2006/ole">
            <p:oleObj spid="_x0000_s27653" name="Equation" r:id="rId5" imgW="837836" imgH="431613" progId="Equation.3">
              <p:embed/>
            </p:oleObj>
          </a:graphicData>
        </a:graphic>
      </p:graphicFrame>
      <p:sp>
        <p:nvSpPr>
          <p:cNvPr id="276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7655" name="Object 7"/>
          <p:cNvGraphicFramePr>
            <a:graphicFrameLocks noChangeAspect="1"/>
          </p:cNvGraphicFramePr>
          <p:nvPr/>
        </p:nvGraphicFramePr>
        <p:xfrm>
          <a:off x="4724400" y="4648200"/>
          <a:ext cx="1341120" cy="685800"/>
        </p:xfrm>
        <a:graphic>
          <a:graphicData uri="http://schemas.openxmlformats.org/presentationml/2006/ole">
            <p:oleObj spid="_x0000_s27655" name="Equation" r:id="rId6" imgW="837836" imgH="431613" progId="Equation.3">
              <p:embed/>
            </p:oleObj>
          </a:graphicData>
        </a:graphic>
      </p:graphicFrame>
      <p:sp>
        <p:nvSpPr>
          <p:cNvPr id="276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7657" name="Object 9"/>
          <p:cNvGraphicFramePr>
            <a:graphicFrameLocks noChangeAspect="1"/>
          </p:cNvGraphicFramePr>
          <p:nvPr/>
        </p:nvGraphicFramePr>
        <p:xfrm>
          <a:off x="6805508" y="4648200"/>
          <a:ext cx="1341120" cy="685800"/>
        </p:xfrm>
        <a:graphic>
          <a:graphicData uri="http://schemas.openxmlformats.org/presentationml/2006/ole">
            <p:oleObj spid="_x0000_s27657" name="Equation" r:id="rId7" imgW="837836" imgH="431613" progId="Equation.3">
              <p:embed/>
            </p:oleObj>
          </a:graphicData>
        </a:graphic>
      </p:graphicFrame>
      <p:sp>
        <p:nvSpPr>
          <p:cNvPr id="2766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7659" name="Object 11"/>
          <p:cNvGraphicFramePr>
            <a:graphicFrameLocks noChangeAspect="1"/>
          </p:cNvGraphicFramePr>
          <p:nvPr/>
        </p:nvGraphicFramePr>
        <p:xfrm>
          <a:off x="1828800" y="2971800"/>
          <a:ext cx="976313" cy="381000"/>
        </p:xfrm>
        <a:graphic>
          <a:graphicData uri="http://schemas.openxmlformats.org/presentationml/2006/ole">
            <p:oleObj spid="_x0000_s27659" name="Equation" r:id="rId8" imgW="393529" imgH="152334" progId="Equation.3">
              <p:embed/>
            </p:oleObj>
          </a:graphicData>
        </a:graphic>
      </p:graphicFrame>
      <p:sp>
        <p:nvSpPr>
          <p:cNvPr id="2766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7661" name="Object 13"/>
          <p:cNvGraphicFramePr>
            <a:graphicFrameLocks noChangeAspect="1"/>
          </p:cNvGraphicFramePr>
          <p:nvPr/>
        </p:nvGraphicFramePr>
        <p:xfrm>
          <a:off x="3962400" y="2819400"/>
          <a:ext cx="990600" cy="646922"/>
        </p:xfrm>
        <a:graphic>
          <a:graphicData uri="http://schemas.openxmlformats.org/presentationml/2006/ole">
            <p:oleObj spid="_x0000_s27661" name="Equation" r:id="rId9" imgW="469696" imgH="304668" progId="Equation.3">
              <p:embed/>
            </p:oleObj>
          </a:graphicData>
        </a:graphic>
      </p:graphicFrame>
      <p:cxnSp>
        <p:nvCxnSpPr>
          <p:cNvPr id="20" name="Straight Arrow Connector 19"/>
          <p:cNvCxnSpPr/>
          <p:nvPr/>
        </p:nvCxnSpPr>
        <p:spPr>
          <a:xfrm>
            <a:off x="2895600" y="3124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981200" y="4953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38600" y="4953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96000" y="49530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38200" y="3810000"/>
            <a:ext cx="5105400" cy="646331"/>
          </a:xfrm>
          <a:prstGeom prst="rect">
            <a:avLst/>
          </a:prstGeom>
          <a:noFill/>
        </p:spPr>
        <p:txBody>
          <a:bodyPr wrap="square" rtlCol="0">
            <a:spAutoFit/>
          </a:bodyPr>
          <a:lstStyle/>
          <a:p>
            <a:r>
              <a:rPr lang="en-US" dirty="0" smtClean="0"/>
              <a:t>Then I utilized the following equation to solve for the permeability.</a:t>
            </a:r>
            <a:endParaRPr lang="en-US" dirty="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9848"/>
          </a:xfrm>
        </p:spPr>
        <p:txBody>
          <a:bodyPr/>
          <a:lstStyle/>
          <a:p>
            <a:pPr algn="ctr"/>
            <a:r>
              <a:rPr lang="en-US" dirty="0" smtClean="0"/>
              <a:t>Mu vs. Frequency</a:t>
            </a:r>
            <a:endParaRPr lang="en-US" dirty="0"/>
          </a:p>
        </p:txBody>
      </p:sp>
      <p:pic>
        <p:nvPicPr>
          <p:cNvPr id="29698" name="Chart 4"/>
          <p:cNvPicPr>
            <a:picLocks noChangeArrowheads="1"/>
          </p:cNvPicPr>
          <p:nvPr/>
        </p:nvPicPr>
        <p:blipFill>
          <a:blip r:embed="rId2"/>
          <a:srcRect/>
          <a:stretch>
            <a:fillRect/>
          </a:stretch>
        </p:blipFill>
        <p:spPr bwMode="auto">
          <a:xfrm>
            <a:off x="1371600" y="1371600"/>
            <a:ext cx="6248400" cy="3810000"/>
          </a:xfrm>
          <a:prstGeom prst="rect">
            <a:avLst/>
          </a:prstGeom>
          <a:noFill/>
        </p:spPr>
      </p:pic>
      <p:sp>
        <p:nvSpPr>
          <p:cNvPr id="4" name="TextBox 3"/>
          <p:cNvSpPr txBox="1"/>
          <p:nvPr/>
        </p:nvSpPr>
        <p:spPr>
          <a:xfrm>
            <a:off x="1219200" y="5257800"/>
            <a:ext cx="6858000" cy="1384995"/>
          </a:xfrm>
          <a:prstGeom prst="rect">
            <a:avLst/>
          </a:prstGeom>
          <a:noFill/>
        </p:spPr>
        <p:txBody>
          <a:bodyPr wrap="square" rtlCol="0">
            <a:spAutoFit/>
          </a:bodyPr>
          <a:lstStyle/>
          <a:p>
            <a:r>
              <a:rPr lang="en-US" sz="1400" dirty="0" smtClean="0"/>
              <a:t>As you can see from the graph as the frequency continued to raise the permeability of the stripline fell to almost zero. However, is not logically possible because in order for the permeability to fall below one, the signal would have to be going faster that the speed of light. This means that either the permittivity of the stripline is changing with frequency, at some point a mistake had been made, or there is some component about the stripline that we are not fully aware of.</a:t>
            </a:r>
            <a:endParaRPr lang="en-US" sz="1400" dirty="0"/>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3383280" cy="877824"/>
          </a:xfrm>
        </p:spPr>
        <p:txBody>
          <a:bodyPr>
            <a:normAutofit/>
          </a:bodyPr>
          <a:lstStyle/>
          <a:p>
            <a:pPr algn="ctr"/>
            <a:r>
              <a:rPr lang="en-US" sz="2400" dirty="0" smtClean="0"/>
              <a:t>Measuring the Permeability (</a:t>
            </a:r>
            <a:r>
              <a:rPr lang="el-GR" sz="2400" dirty="0" smtClean="0">
                <a:latin typeface="Calibri"/>
              </a:rPr>
              <a:t>μ</a:t>
            </a:r>
            <a:r>
              <a:rPr lang="en-US" sz="2400" dirty="0" smtClean="0">
                <a:latin typeface="Calibri"/>
              </a:rPr>
              <a:t>)</a:t>
            </a:r>
            <a:endParaRPr lang="en-US" sz="2400" dirty="0"/>
          </a:p>
        </p:txBody>
      </p:sp>
      <p:sp>
        <p:nvSpPr>
          <p:cNvPr id="5" name="Text Placeholder 4"/>
          <p:cNvSpPr>
            <a:spLocks noGrp="1"/>
          </p:cNvSpPr>
          <p:nvPr>
            <p:ph type="body" idx="2"/>
          </p:nvPr>
        </p:nvSpPr>
        <p:spPr>
          <a:xfrm>
            <a:off x="228600" y="1981200"/>
            <a:ext cx="3383280" cy="4617720"/>
          </a:xfrm>
        </p:spPr>
        <p:txBody>
          <a:bodyPr/>
          <a:lstStyle/>
          <a:p>
            <a:r>
              <a:rPr lang="en-US" sz="1600" dirty="0" smtClean="0"/>
              <a:t>Another way in which I went about finding the permeability of the garnets was by turning one of the garnets into a toroid.  A toroid is an electronic device, typically a magnetic core, with wire wrapped around it in order to make an inductor. For this toroid, copper tape was used instead of the wire. The copper tape was wrapped around one garnet so there were six turns. I would test this garnet in order to find the permeability. By using the LCR meter and the vector impedance meter I was able to measure the inductance and impedance of the toroid.</a:t>
            </a:r>
          </a:p>
          <a:p>
            <a:endParaRPr lang="en-US" dirty="0"/>
          </a:p>
        </p:txBody>
      </p:sp>
      <p:pic>
        <p:nvPicPr>
          <p:cNvPr id="6" name="Content Placeholder 5" descr="768px-Small_Toroidal_Inductors.jpg"/>
          <p:cNvPicPr>
            <a:picLocks noGrp="1" noChangeAspect="1"/>
          </p:cNvPicPr>
          <p:nvPr>
            <p:ph sz="half" idx="1"/>
          </p:nvPr>
        </p:nvPicPr>
        <p:blipFill>
          <a:blip r:embed="rId2"/>
          <a:stretch>
            <a:fillRect/>
          </a:stretch>
        </p:blipFill>
        <p:spPr>
          <a:xfrm>
            <a:off x="3886200" y="2133600"/>
            <a:ext cx="4833049" cy="3775819"/>
          </a:xfrm>
        </p:spPr>
      </p:pic>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9848"/>
          </a:xfrm>
        </p:spPr>
        <p:txBody>
          <a:bodyPr/>
          <a:lstStyle/>
          <a:p>
            <a:pPr algn="ctr"/>
            <a:r>
              <a:rPr lang="en-US" dirty="0" smtClean="0"/>
              <a:t>Measuring the Permeability (</a:t>
            </a:r>
            <a:r>
              <a:rPr lang="el-GR" dirty="0" smtClean="0">
                <a:latin typeface="Calibri"/>
              </a:rPr>
              <a:t>μ</a:t>
            </a:r>
            <a:r>
              <a:rPr lang="en-US" dirty="0" smtClean="0">
                <a:latin typeface="Calibri"/>
              </a:rPr>
              <a:t>)</a:t>
            </a:r>
            <a:endParaRPr lang="en-US" dirty="0"/>
          </a:p>
        </p:txBody>
      </p:sp>
      <p:sp>
        <p:nvSpPr>
          <p:cNvPr id="3" name="TextBox 2"/>
          <p:cNvSpPr txBox="1"/>
          <p:nvPr/>
        </p:nvSpPr>
        <p:spPr>
          <a:xfrm>
            <a:off x="838200" y="1676400"/>
            <a:ext cx="6705600" cy="646331"/>
          </a:xfrm>
          <a:prstGeom prst="rect">
            <a:avLst/>
          </a:prstGeom>
          <a:noFill/>
        </p:spPr>
        <p:txBody>
          <a:bodyPr wrap="square" rtlCol="0">
            <a:spAutoFit/>
          </a:bodyPr>
          <a:lstStyle/>
          <a:p>
            <a:r>
              <a:rPr lang="en-US" dirty="0" smtClean="0"/>
              <a:t>By using this equation I could solve for the inductance of the toroid while using the vector impedance meter:</a:t>
            </a:r>
            <a:endParaRPr lang="en-US" dirty="0"/>
          </a:p>
        </p:txBody>
      </p: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5841" name="Object 1"/>
          <p:cNvGraphicFramePr>
            <a:graphicFrameLocks noChangeAspect="1"/>
          </p:cNvGraphicFramePr>
          <p:nvPr/>
        </p:nvGraphicFramePr>
        <p:xfrm>
          <a:off x="1524000" y="2514600"/>
          <a:ext cx="1206500" cy="409575"/>
        </p:xfrm>
        <a:graphic>
          <a:graphicData uri="http://schemas.openxmlformats.org/presentationml/2006/ole">
            <p:oleObj spid="_x0000_s35841" name="Equation" r:id="rId3" imgW="533160" imgH="177480" progId="Equation.3">
              <p:embed/>
            </p:oleObj>
          </a:graphicData>
        </a:graphic>
      </p:graphicFrame>
      <p:sp>
        <p:nvSpPr>
          <p:cNvPr id="35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5843" name="Object 3"/>
          <p:cNvGraphicFramePr>
            <a:graphicFrameLocks noChangeAspect="1"/>
          </p:cNvGraphicFramePr>
          <p:nvPr/>
        </p:nvGraphicFramePr>
        <p:xfrm>
          <a:off x="4038600" y="2362200"/>
          <a:ext cx="845634" cy="770467"/>
        </p:xfrm>
        <a:graphic>
          <a:graphicData uri="http://schemas.openxmlformats.org/presentationml/2006/ole">
            <p:oleObj spid="_x0000_s35843" name="Equation" r:id="rId4" imgW="431613" imgH="393529" progId="Equation.3">
              <p:embed/>
            </p:oleObj>
          </a:graphicData>
        </a:graphic>
      </p:graphicFrame>
      <p:cxnSp>
        <p:nvCxnSpPr>
          <p:cNvPr id="9" name="Straight Arrow Connector 8"/>
          <p:cNvCxnSpPr/>
          <p:nvPr/>
        </p:nvCxnSpPr>
        <p:spPr>
          <a:xfrm>
            <a:off x="2819400" y="27432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3124200"/>
            <a:ext cx="6019800" cy="646331"/>
          </a:xfrm>
          <a:prstGeom prst="rect">
            <a:avLst/>
          </a:prstGeom>
          <a:noFill/>
        </p:spPr>
        <p:txBody>
          <a:bodyPr wrap="square" rtlCol="0">
            <a:spAutoFit/>
          </a:bodyPr>
          <a:lstStyle/>
          <a:p>
            <a:r>
              <a:rPr lang="en-US" dirty="0" smtClean="0"/>
              <a:t>Once the inductance was solved for, I solved for the permeability of the inductor.</a:t>
            </a:r>
            <a:endParaRPr lang="en-US" dirty="0"/>
          </a:p>
        </p:txBody>
      </p:sp>
      <p:sp>
        <p:nvSpPr>
          <p:cNvPr id="35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5845" name="Object 5"/>
          <p:cNvGraphicFramePr>
            <a:graphicFrameLocks noChangeAspect="1"/>
          </p:cNvGraphicFramePr>
          <p:nvPr/>
        </p:nvGraphicFramePr>
        <p:xfrm>
          <a:off x="1219200" y="3810000"/>
          <a:ext cx="1990725" cy="723900"/>
        </p:xfrm>
        <a:graphic>
          <a:graphicData uri="http://schemas.openxmlformats.org/presentationml/2006/ole">
            <p:oleObj spid="_x0000_s35845" name="Equation" r:id="rId5" imgW="1155700" imgH="419100" progId="Equation.3">
              <p:embed/>
            </p:oleObj>
          </a:graphicData>
        </a:graphic>
      </p:graphicFrame>
      <p:sp>
        <p:nvSpPr>
          <p:cNvPr id="3584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5847" name="Object 7"/>
          <p:cNvGraphicFramePr>
            <a:graphicFrameLocks noChangeAspect="1"/>
          </p:cNvGraphicFramePr>
          <p:nvPr/>
        </p:nvGraphicFramePr>
        <p:xfrm>
          <a:off x="4648200" y="3810000"/>
          <a:ext cx="2133600" cy="1109398"/>
        </p:xfrm>
        <a:graphic>
          <a:graphicData uri="http://schemas.openxmlformats.org/presentationml/2006/ole">
            <p:oleObj spid="_x0000_s35847" name="Equation" r:id="rId6" imgW="1218671" imgH="634725" progId="Equation.3">
              <p:embed/>
            </p:oleObj>
          </a:graphicData>
        </a:graphic>
      </p:graphicFrame>
      <p:cxnSp>
        <p:nvCxnSpPr>
          <p:cNvPr id="16" name="Straight Arrow Connector 15"/>
          <p:cNvCxnSpPr/>
          <p:nvPr/>
        </p:nvCxnSpPr>
        <p:spPr>
          <a:xfrm>
            <a:off x="3505200" y="41910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 8"/>
          <p:cNvGrpSpPr>
            <a:grpSpLocks/>
          </p:cNvGrpSpPr>
          <p:nvPr/>
        </p:nvGrpSpPr>
        <p:grpSpPr bwMode="auto">
          <a:xfrm>
            <a:off x="990600" y="5105400"/>
            <a:ext cx="2447925" cy="800100"/>
            <a:chOff x="2025" y="6211"/>
            <a:chExt cx="3855" cy="1260"/>
          </a:xfrm>
        </p:grpSpPr>
        <p:grpSp>
          <p:nvGrpSpPr>
            <p:cNvPr id="35849" name="Group 9"/>
            <p:cNvGrpSpPr>
              <a:grpSpLocks/>
            </p:cNvGrpSpPr>
            <p:nvPr/>
          </p:nvGrpSpPr>
          <p:grpSpPr bwMode="auto">
            <a:xfrm>
              <a:off x="2025" y="6211"/>
              <a:ext cx="2820" cy="1260"/>
              <a:chOff x="3930" y="5055"/>
              <a:chExt cx="2820" cy="1260"/>
            </a:xfrm>
          </p:grpSpPr>
          <p:sp>
            <p:nvSpPr>
              <p:cNvPr id="35850" name="AutoShape 10"/>
              <p:cNvSpPr>
                <a:spLocks noChangeArrowheads="1"/>
              </p:cNvSpPr>
              <p:nvPr/>
            </p:nvSpPr>
            <p:spPr bwMode="auto">
              <a:xfrm>
                <a:off x="3930" y="5055"/>
                <a:ext cx="2820" cy="1260"/>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51" name="Oval 11"/>
              <p:cNvSpPr>
                <a:spLocks noChangeArrowheads="1"/>
              </p:cNvSpPr>
              <p:nvPr/>
            </p:nvSpPr>
            <p:spPr bwMode="auto">
              <a:xfrm>
                <a:off x="4845" y="5205"/>
                <a:ext cx="990" cy="14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5852" name="Group 12"/>
            <p:cNvGrpSpPr>
              <a:grpSpLocks/>
            </p:cNvGrpSpPr>
            <p:nvPr/>
          </p:nvGrpSpPr>
          <p:grpSpPr bwMode="auto">
            <a:xfrm>
              <a:off x="5055" y="6361"/>
              <a:ext cx="825" cy="952"/>
              <a:chOff x="5055" y="6068"/>
              <a:chExt cx="825" cy="952"/>
            </a:xfrm>
          </p:grpSpPr>
          <p:sp>
            <p:nvSpPr>
              <p:cNvPr id="35853" name="Text Box 13"/>
              <p:cNvSpPr txBox="1">
                <a:spLocks noChangeArrowheads="1"/>
              </p:cNvSpPr>
              <p:nvPr/>
            </p:nvSpPr>
            <p:spPr bwMode="auto">
              <a:xfrm>
                <a:off x="5340" y="6300"/>
                <a:ext cx="540" cy="4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H</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35854" name="Group 14"/>
              <p:cNvGrpSpPr>
                <a:grpSpLocks/>
              </p:cNvGrpSpPr>
              <p:nvPr/>
            </p:nvGrpSpPr>
            <p:grpSpPr bwMode="auto">
              <a:xfrm>
                <a:off x="5055" y="6068"/>
                <a:ext cx="285" cy="952"/>
                <a:chOff x="5205" y="6068"/>
                <a:chExt cx="285" cy="952"/>
              </a:xfrm>
            </p:grpSpPr>
            <p:cxnSp>
              <p:nvCxnSpPr>
                <p:cNvPr id="35855" name="AutoShape 15"/>
                <p:cNvCxnSpPr>
                  <a:cxnSpLocks noChangeShapeType="1"/>
                </p:cNvCxnSpPr>
                <p:nvPr/>
              </p:nvCxnSpPr>
              <p:spPr bwMode="auto">
                <a:xfrm>
                  <a:off x="5340" y="6068"/>
                  <a:ext cx="0" cy="952"/>
                </a:xfrm>
                <a:prstGeom prst="straightConnector1">
                  <a:avLst/>
                </a:prstGeom>
                <a:noFill/>
                <a:ln w="9525">
                  <a:solidFill>
                    <a:srgbClr val="000000"/>
                  </a:solidFill>
                  <a:round/>
                  <a:headEnd/>
                  <a:tailEnd/>
                </a:ln>
              </p:spPr>
            </p:cxnSp>
            <p:cxnSp>
              <p:nvCxnSpPr>
                <p:cNvPr id="35856" name="AutoShape 16"/>
                <p:cNvCxnSpPr>
                  <a:cxnSpLocks noChangeShapeType="1"/>
                </p:cNvCxnSpPr>
                <p:nvPr/>
              </p:nvCxnSpPr>
              <p:spPr bwMode="auto">
                <a:xfrm>
                  <a:off x="5205" y="6068"/>
                  <a:ext cx="285" cy="0"/>
                </a:xfrm>
                <a:prstGeom prst="straightConnector1">
                  <a:avLst/>
                </a:prstGeom>
                <a:noFill/>
                <a:ln w="9525">
                  <a:solidFill>
                    <a:srgbClr val="000000"/>
                  </a:solidFill>
                  <a:round/>
                  <a:headEnd/>
                  <a:tailEnd/>
                </a:ln>
              </p:spPr>
            </p:cxnSp>
            <p:cxnSp>
              <p:nvCxnSpPr>
                <p:cNvPr id="35857" name="AutoShape 17"/>
                <p:cNvCxnSpPr>
                  <a:cxnSpLocks noChangeShapeType="1"/>
                </p:cNvCxnSpPr>
                <p:nvPr/>
              </p:nvCxnSpPr>
              <p:spPr bwMode="auto">
                <a:xfrm>
                  <a:off x="5205" y="7020"/>
                  <a:ext cx="285" cy="0"/>
                </a:xfrm>
                <a:prstGeom prst="straightConnector1">
                  <a:avLst/>
                </a:prstGeom>
                <a:noFill/>
                <a:ln w="9525">
                  <a:solidFill>
                    <a:srgbClr val="000000"/>
                  </a:solidFill>
                  <a:round/>
                  <a:headEnd/>
                  <a:tailEnd/>
                </a:ln>
              </p:spPr>
            </p:cxnSp>
          </p:grpSp>
        </p:grpSp>
      </p:grpSp>
      <p:grpSp>
        <p:nvGrpSpPr>
          <p:cNvPr id="35858" name="Group 18"/>
          <p:cNvGrpSpPr>
            <a:grpSpLocks/>
          </p:cNvGrpSpPr>
          <p:nvPr/>
        </p:nvGrpSpPr>
        <p:grpSpPr bwMode="auto">
          <a:xfrm>
            <a:off x="3505200" y="4953000"/>
            <a:ext cx="1695450" cy="1543050"/>
            <a:chOff x="6795" y="5370"/>
            <a:chExt cx="2670" cy="2430"/>
          </a:xfrm>
        </p:grpSpPr>
        <p:grpSp>
          <p:nvGrpSpPr>
            <p:cNvPr id="35859" name="Group 19"/>
            <p:cNvGrpSpPr>
              <a:grpSpLocks/>
            </p:cNvGrpSpPr>
            <p:nvPr/>
          </p:nvGrpSpPr>
          <p:grpSpPr bwMode="auto">
            <a:xfrm>
              <a:off x="6795" y="5370"/>
              <a:ext cx="2670" cy="2430"/>
              <a:chOff x="6795" y="5370"/>
              <a:chExt cx="2670" cy="2430"/>
            </a:xfrm>
          </p:grpSpPr>
          <p:grpSp>
            <p:nvGrpSpPr>
              <p:cNvPr id="35860" name="Group 20"/>
              <p:cNvGrpSpPr>
                <a:grpSpLocks/>
              </p:cNvGrpSpPr>
              <p:nvPr/>
            </p:nvGrpSpPr>
            <p:grpSpPr bwMode="auto">
              <a:xfrm>
                <a:off x="6795" y="5370"/>
                <a:ext cx="2670" cy="2430"/>
                <a:chOff x="6795" y="5370"/>
                <a:chExt cx="2670" cy="2430"/>
              </a:xfrm>
            </p:grpSpPr>
            <p:grpSp>
              <p:nvGrpSpPr>
                <p:cNvPr id="35861" name="Group 21"/>
                <p:cNvGrpSpPr>
                  <a:grpSpLocks/>
                </p:cNvGrpSpPr>
                <p:nvPr/>
              </p:nvGrpSpPr>
              <p:grpSpPr bwMode="auto">
                <a:xfrm>
                  <a:off x="6795" y="5370"/>
                  <a:ext cx="2670" cy="2430"/>
                  <a:chOff x="6885" y="4920"/>
                  <a:chExt cx="2670" cy="2430"/>
                </a:xfrm>
              </p:grpSpPr>
              <p:sp>
                <p:nvSpPr>
                  <p:cNvPr id="35862" name="Oval 22"/>
                  <p:cNvSpPr>
                    <a:spLocks noChangeArrowheads="1"/>
                  </p:cNvSpPr>
                  <p:nvPr/>
                </p:nvSpPr>
                <p:spPr bwMode="auto">
                  <a:xfrm>
                    <a:off x="6885" y="4920"/>
                    <a:ext cx="2670" cy="243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63" name="Oval 23"/>
                  <p:cNvSpPr>
                    <a:spLocks noChangeArrowheads="1"/>
                  </p:cNvSpPr>
                  <p:nvPr/>
                </p:nvSpPr>
                <p:spPr bwMode="auto">
                  <a:xfrm>
                    <a:off x="7590" y="5498"/>
                    <a:ext cx="1305" cy="12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35864" name="AutoShape 24"/>
                <p:cNvCxnSpPr>
                  <a:cxnSpLocks noChangeShapeType="1"/>
                </p:cNvCxnSpPr>
                <p:nvPr/>
              </p:nvCxnSpPr>
              <p:spPr bwMode="auto">
                <a:xfrm flipH="1">
                  <a:off x="8145" y="6570"/>
                  <a:ext cx="1320" cy="0"/>
                </a:xfrm>
                <a:prstGeom prst="straightConnector1">
                  <a:avLst/>
                </a:prstGeom>
                <a:noFill/>
                <a:ln w="9525">
                  <a:solidFill>
                    <a:srgbClr val="000000"/>
                  </a:solidFill>
                  <a:round/>
                  <a:headEnd/>
                  <a:tailEnd/>
                </a:ln>
              </p:spPr>
            </p:cxnSp>
            <p:cxnSp>
              <p:nvCxnSpPr>
                <p:cNvPr id="35865" name="AutoShape 25"/>
                <p:cNvCxnSpPr>
                  <a:cxnSpLocks noChangeShapeType="1"/>
                </p:cNvCxnSpPr>
                <p:nvPr/>
              </p:nvCxnSpPr>
              <p:spPr bwMode="auto">
                <a:xfrm flipV="1">
                  <a:off x="8145" y="5948"/>
                  <a:ext cx="210" cy="622"/>
                </a:xfrm>
                <a:prstGeom prst="straightConnector1">
                  <a:avLst/>
                </a:prstGeom>
                <a:noFill/>
                <a:ln w="9525">
                  <a:solidFill>
                    <a:srgbClr val="000000"/>
                  </a:solidFill>
                  <a:round/>
                  <a:headEnd/>
                  <a:tailEnd/>
                </a:ln>
              </p:spPr>
            </p:cxnSp>
          </p:grpSp>
          <p:sp>
            <p:nvSpPr>
              <p:cNvPr id="35866" name="Text Box 26"/>
              <p:cNvSpPr txBox="1">
                <a:spLocks noChangeArrowheads="1"/>
              </p:cNvSpPr>
              <p:nvPr/>
            </p:nvSpPr>
            <p:spPr bwMode="auto">
              <a:xfrm>
                <a:off x="7755" y="6068"/>
                <a:ext cx="390" cy="3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a</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5867" name="Text Box 27"/>
            <p:cNvSpPr txBox="1">
              <a:spLocks noChangeArrowheads="1"/>
            </p:cNvSpPr>
            <p:nvPr/>
          </p:nvSpPr>
          <p:spPr bwMode="auto">
            <a:xfrm>
              <a:off x="8880" y="6603"/>
              <a:ext cx="454" cy="41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b</a:t>
              </a:r>
              <a:endParaRPr kumimoji="0" lang="en-US" sz="1800" b="0" i="0" u="none" strike="noStrike" cap="none" normalizeH="0" baseline="0" dirty="0" smtClean="0">
                <a:ln>
                  <a:noFill/>
                </a:ln>
                <a:solidFill>
                  <a:schemeClr val="tx1"/>
                </a:solidFill>
                <a:effectLst/>
                <a:latin typeface="Arial" pitchFamily="34" charset="0"/>
              </a:endParaRPr>
            </a:p>
          </p:txBody>
        </p:sp>
      </p:grpSp>
      <p:sp>
        <p:nvSpPr>
          <p:cNvPr id="35" name="TextBox 34"/>
          <p:cNvSpPr txBox="1"/>
          <p:nvPr/>
        </p:nvSpPr>
        <p:spPr>
          <a:xfrm>
            <a:off x="5638800" y="5029200"/>
            <a:ext cx="2743200" cy="1477328"/>
          </a:xfrm>
          <a:prstGeom prst="rect">
            <a:avLst/>
          </a:prstGeom>
          <a:noFill/>
        </p:spPr>
        <p:txBody>
          <a:bodyPr wrap="square" rtlCol="0">
            <a:spAutoFit/>
          </a:bodyPr>
          <a:lstStyle/>
          <a:p>
            <a:r>
              <a:rPr lang="en-US" dirty="0" smtClean="0"/>
              <a:t>a: inner radius</a:t>
            </a:r>
          </a:p>
          <a:p>
            <a:r>
              <a:rPr lang="en-US" dirty="0" smtClean="0"/>
              <a:t>b: outer radius</a:t>
            </a:r>
          </a:p>
          <a:p>
            <a:r>
              <a:rPr lang="en-US" dirty="0" smtClean="0"/>
              <a:t>H: height</a:t>
            </a:r>
          </a:p>
          <a:p>
            <a:r>
              <a:rPr lang="en-US" dirty="0" smtClean="0"/>
              <a:t>N: number of turns</a:t>
            </a:r>
          </a:p>
          <a:p>
            <a:r>
              <a:rPr lang="en-US" dirty="0" smtClean="0">
                <a:latin typeface="Calibri"/>
              </a:rPr>
              <a:t>μ</a:t>
            </a:r>
            <a:r>
              <a:rPr lang="en-US" baseline="-25000" dirty="0" smtClean="0">
                <a:latin typeface="Calibri"/>
              </a:rPr>
              <a:t>0</a:t>
            </a:r>
            <a:r>
              <a:rPr lang="en-US" dirty="0" smtClean="0">
                <a:latin typeface="Calibri"/>
              </a:rPr>
              <a:t>= </a:t>
            </a:r>
            <a:r>
              <a:rPr lang="en-US" dirty="0" smtClean="0"/>
              <a:t>permittivity constant</a:t>
            </a:r>
            <a:endParaRPr lang="en-US" dirty="0"/>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069848"/>
          </a:xfrm>
        </p:spPr>
        <p:txBody>
          <a:bodyPr/>
          <a:lstStyle/>
          <a:p>
            <a:pPr algn="ctr"/>
            <a:r>
              <a:rPr lang="en-US" dirty="0" smtClean="0"/>
              <a:t>Mu vs. Frequency (6 loop toroid)</a:t>
            </a:r>
            <a:endParaRPr lang="en-US" dirty="0"/>
          </a:p>
        </p:txBody>
      </p:sp>
      <p:graphicFrame>
        <p:nvGraphicFramePr>
          <p:cNvPr id="4" name="Chart 3"/>
          <p:cNvGraphicFramePr/>
          <p:nvPr/>
        </p:nvGraphicFramePr>
        <p:xfrm>
          <a:off x="1600200" y="2209800"/>
          <a:ext cx="60198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Documents and Settings\alowery\Local Settings\Temporary Internet Files\Content.IE5\SG9H2R20\MCj00787720000[1].wmf"/>
          <p:cNvPicPr>
            <a:picLocks noChangeAspect="1" noChangeArrowheads="1"/>
          </p:cNvPicPr>
          <p:nvPr/>
        </p:nvPicPr>
        <p:blipFill>
          <a:blip r:embed="rId2"/>
          <a:srcRect/>
          <a:stretch>
            <a:fillRect/>
          </a:stretch>
        </p:blipFill>
        <p:spPr bwMode="auto">
          <a:xfrm>
            <a:off x="2971800" y="4648200"/>
            <a:ext cx="3096857" cy="2057400"/>
          </a:xfrm>
          <a:prstGeom prst="rect">
            <a:avLst/>
          </a:prstGeom>
          <a:noFill/>
        </p:spPr>
      </p:pic>
      <p:sp>
        <p:nvSpPr>
          <p:cNvPr id="2" name="Title 1"/>
          <p:cNvSpPr>
            <a:spLocks noGrp="1"/>
          </p:cNvSpPr>
          <p:nvPr>
            <p:ph type="title"/>
          </p:nvPr>
        </p:nvSpPr>
        <p:spPr>
          <a:xfrm>
            <a:off x="457200" y="1143000"/>
            <a:ext cx="8229600" cy="1069848"/>
          </a:xfrm>
        </p:spPr>
        <p:txBody>
          <a:bodyPr/>
          <a:lstStyle/>
          <a:p>
            <a:pPr algn="ctr"/>
            <a:r>
              <a:rPr lang="en-US" dirty="0" smtClean="0"/>
              <a:t>Conclusions</a:t>
            </a:r>
            <a:endParaRPr lang="en-US" dirty="0"/>
          </a:p>
        </p:txBody>
      </p:sp>
      <p:sp>
        <p:nvSpPr>
          <p:cNvPr id="3" name="TextBox 2"/>
          <p:cNvSpPr txBox="1"/>
          <p:nvPr/>
        </p:nvSpPr>
        <p:spPr>
          <a:xfrm>
            <a:off x="1143000" y="2286000"/>
            <a:ext cx="6553200" cy="2585323"/>
          </a:xfrm>
          <a:prstGeom prst="rect">
            <a:avLst/>
          </a:prstGeom>
          <a:noFill/>
        </p:spPr>
        <p:txBody>
          <a:bodyPr wrap="square" rtlCol="0">
            <a:spAutoFit/>
          </a:bodyPr>
          <a:lstStyle/>
          <a:p>
            <a:r>
              <a:rPr lang="en-US" dirty="0" smtClean="0"/>
              <a:t>In this experiment I set out to measure the permittivity (</a:t>
            </a:r>
            <a:r>
              <a:rPr lang="el-GR" dirty="0" smtClean="0"/>
              <a:t>ε</a:t>
            </a:r>
            <a:r>
              <a:rPr lang="en-US" dirty="0" smtClean="0"/>
              <a:t>) and the permeability (</a:t>
            </a:r>
            <a:r>
              <a:rPr lang="el-GR" dirty="0" smtClean="0"/>
              <a:t>μ</a:t>
            </a:r>
            <a:r>
              <a:rPr lang="en-US" dirty="0" smtClean="0"/>
              <a:t>) of Aluminum doped Yttrium-Iron garnets. My values for the permittivity of the garnets were around 14. This is relatively consistent with the predetermined values of the permittivity that were measured prior to my coming to Fermilab.  For the permeability of the garnets, I found values that were between 30 &amp; 49. This </a:t>
            </a:r>
            <a:r>
              <a:rPr lang="en-US" dirty="0" smtClean="0"/>
              <a:t>is also </a:t>
            </a:r>
            <a:r>
              <a:rPr lang="en-US" dirty="0" smtClean="0"/>
              <a:t>close to the predicted values of the permeability.  Overall, I would say this experiment was successful.</a:t>
            </a:r>
            <a:endParaRPr lang="en-US" dirty="0"/>
          </a:p>
        </p:txBody>
      </p: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r>
              <a:rPr lang="en-US" dirty="0" smtClean="0"/>
              <a:t>Outline</a:t>
            </a:r>
            <a:endParaRPr lang="en-US" dirty="0"/>
          </a:p>
        </p:txBody>
      </p:sp>
      <p:sp>
        <p:nvSpPr>
          <p:cNvPr id="4" name="Content Placeholder 3"/>
          <p:cNvSpPr>
            <a:spLocks noGrp="1"/>
          </p:cNvSpPr>
          <p:nvPr>
            <p:ph sz="half" idx="1"/>
          </p:nvPr>
        </p:nvSpPr>
        <p:spPr>
          <a:xfrm>
            <a:off x="381000" y="1828800"/>
            <a:ext cx="4038600" cy="4525963"/>
          </a:xfrm>
        </p:spPr>
        <p:txBody>
          <a:bodyPr>
            <a:normAutofit fontScale="92500" lnSpcReduction="10000"/>
          </a:bodyPr>
          <a:lstStyle/>
          <a:p>
            <a:r>
              <a:rPr lang="en-US" dirty="0" smtClean="0"/>
              <a:t>Purpose</a:t>
            </a:r>
          </a:p>
          <a:p>
            <a:r>
              <a:rPr lang="en-US" dirty="0" smtClean="0"/>
              <a:t>Microwave Circulator</a:t>
            </a:r>
          </a:p>
          <a:p>
            <a:r>
              <a:rPr lang="en-US" dirty="0" smtClean="0"/>
              <a:t>Materials</a:t>
            </a:r>
          </a:p>
          <a:p>
            <a:r>
              <a:rPr lang="en-US" dirty="0" smtClean="0"/>
              <a:t>Creating the stripline circuit</a:t>
            </a:r>
          </a:p>
          <a:p>
            <a:r>
              <a:rPr lang="en-US" dirty="0" smtClean="0"/>
              <a:t>Measuring the permittivity (</a:t>
            </a:r>
            <a:r>
              <a:rPr lang="el-GR" dirty="0" smtClean="0">
                <a:latin typeface="Calibri"/>
              </a:rPr>
              <a:t>ε</a:t>
            </a:r>
            <a:r>
              <a:rPr lang="en-US" dirty="0" smtClean="0">
                <a:latin typeface="Calibri"/>
              </a:rPr>
              <a:t>)</a:t>
            </a:r>
            <a:endParaRPr lang="en-US" dirty="0" smtClean="0"/>
          </a:p>
          <a:p>
            <a:r>
              <a:rPr lang="en-US" dirty="0" smtClean="0"/>
              <a:t>Epsilon vs. Frequency</a:t>
            </a:r>
          </a:p>
          <a:p>
            <a:r>
              <a:rPr lang="en-US" dirty="0" smtClean="0"/>
              <a:t>Measuring the permeability (</a:t>
            </a:r>
            <a:r>
              <a:rPr lang="el-GR" dirty="0" smtClean="0">
                <a:latin typeface="Calibri"/>
              </a:rPr>
              <a:t>μ</a:t>
            </a:r>
            <a:r>
              <a:rPr lang="en-US" dirty="0" smtClean="0">
                <a:latin typeface="Calibri"/>
              </a:rPr>
              <a:t>)</a:t>
            </a:r>
          </a:p>
          <a:p>
            <a:r>
              <a:rPr lang="en-US" dirty="0" smtClean="0"/>
              <a:t>Mu vs. Frequency</a:t>
            </a:r>
          </a:p>
          <a:p>
            <a:r>
              <a:rPr lang="en-US" dirty="0" smtClean="0"/>
              <a:t>Measuring the Permeability (</a:t>
            </a:r>
            <a:r>
              <a:rPr lang="el-GR" dirty="0" smtClean="0"/>
              <a:t>μ</a:t>
            </a:r>
            <a:r>
              <a:rPr lang="en-US" dirty="0" smtClean="0"/>
              <a:t>) </a:t>
            </a:r>
          </a:p>
          <a:p>
            <a:r>
              <a:rPr lang="en-US" dirty="0" smtClean="0"/>
              <a:t>Mu vs. Frequency (6 loop toroid)</a:t>
            </a:r>
          </a:p>
          <a:p>
            <a:r>
              <a:rPr lang="en-US" dirty="0" smtClean="0"/>
              <a:t>Conclusions</a:t>
            </a:r>
          </a:p>
          <a:p>
            <a:r>
              <a:rPr lang="en-US" dirty="0" smtClean="0"/>
              <a:t>Acknowledgements</a:t>
            </a:r>
          </a:p>
          <a:p>
            <a:r>
              <a:rPr lang="en-US" dirty="0" smtClean="0"/>
              <a:t>Questions</a:t>
            </a:r>
            <a:endParaRPr lang="en-US" dirty="0"/>
          </a:p>
        </p:txBody>
      </p:sp>
      <p:pic>
        <p:nvPicPr>
          <p:cNvPr id="6145" name="Picture 1" descr="C:\Documents and Settings\alowery\Local Settings\Temporary Internet Files\Content.IE5\RRGG2W3E\MPj04016680000[1].jpg"/>
          <p:cNvPicPr>
            <a:picLocks noGrp="1" noChangeAspect="1" noChangeArrowheads="1"/>
          </p:cNvPicPr>
          <p:nvPr>
            <p:ph sz="half" idx="2"/>
          </p:nvPr>
        </p:nvPicPr>
        <p:blipFill>
          <a:blip r:embed="rId2" cstate="print"/>
          <a:srcRect/>
          <a:stretch>
            <a:fillRect/>
          </a:stretch>
        </p:blipFill>
        <p:spPr bwMode="auto">
          <a:xfrm>
            <a:off x="4648200" y="1828800"/>
            <a:ext cx="4181105" cy="3352800"/>
          </a:xfrm>
          <a:prstGeom prst="rect">
            <a:avLst/>
          </a:prstGeom>
          <a:noFill/>
        </p:spPr>
      </p:pic>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pPr algn="ctr"/>
            <a:r>
              <a:rPr lang="en-US" dirty="0" smtClean="0"/>
              <a:t>Acknowledgements</a:t>
            </a:r>
            <a:endParaRPr lang="en-US" dirty="0"/>
          </a:p>
        </p:txBody>
      </p:sp>
      <p:sp>
        <p:nvSpPr>
          <p:cNvPr id="3" name="Content Placeholder 2"/>
          <p:cNvSpPr>
            <a:spLocks noGrp="1"/>
          </p:cNvSpPr>
          <p:nvPr>
            <p:ph idx="1"/>
          </p:nvPr>
        </p:nvSpPr>
        <p:spPr>
          <a:xfrm>
            <a:off x="457200" y="1981200"/>
            <a:ext cx="8229600" cy="4325112"/>
          </a:xfrm>
        </p:spPr>
        <p:txBody>
          <a:bodyPr/>
          <a:lstStyle/>
          <a:p>
            <a:r>
              <a:rPr lang="en-US" dirty="0" smtClean="0"/>
              <a:t>I would like to think Mrs. Dianne Engram, Mrs. Linda Diepholz, Dr. Davenport and Jamieson Olsen for allowing me to take part in this program. </a:t>
            </a:r>
          </a:p>
          <a:p>
            <a:r>
              <a:rPr lang="en-US" dirty="0" smtClean="0"/>
              <a:t>I would also like to think my supervisor, Dr. Dave Wildman, and Dr. Robyn </a:t>
            </a:r>
            <a:r>
              <a:rPr lang="en-US" dirty="0" smtClean="0"/>
              <a:t>Madrak</a:t>
            </a:r>
            <a:r>
              <a:rPr lang="en-US" dirty="0" smtClean="0"/>
              <a:t> for their assistance and support throughout the course of this experiment.</a:t>
            </a:r>
            <a:endParaRPr lang="en-US" dirty="0"/>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pPr algn="ctr"/>
            <a:r>
              <a:rPr lang="en-US" dirty="0" smtClean="0"/>
              <a:t>Questions</a:t>
            </a:r>
            <a:endParaRPr lang="en-US" dirty="0"/>
          </a:p>
        </p:txBody>
      </p:sp>
      <p:pic>
        <p:nvPicPr>
          <p:cNvPr id="32770" name="Picture 2" descr="C:\Documents and Settings\alowery\Local Settings\Temporary Internet Files\Content.IE5\MQB3OP3A\MPj03900830000[1].jpg"/>
          <p:cNvPicPr>
            <a:picLocks noChangeAspect="1" noChangeArrowheads="1"/>
          </p:cNvPicPr>
          <p:nvPr/>
        </p:nvPicPr>
        <p:blipFill>
          <a:blip r:embed="rId2"/>
          <a:srcRect/>
          <a:stretch>
            <a:fillRect/>
          </a:stretch>
        </p:blipFill>
        <p:spPr bwMode="auto">
          <a:xfrm>
            <a:off x="3276600" y="2057400"/>
            <a:ext cx="2609088" cy="3657600"/>
          </a:xfrm>
          <a:prstGeom prst="rect">
            <a:avLst/>
          </a:prstGeom>
          <a:noFill/>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pPr algn="ctr"/>
            <a:r>
              <a:rPr lang="en-US" dirty="0" smtClean="0"/>
              <a:t>Purpose</a:t>
            </a:r>
            <a:endParaRPr lang="en-US" dirty="0"/>
          </a:p>
        </p:txBody>
      </p:sp>
      <p:pic>
        <p:nvPicPr>
          <p:cNvPr id="4" name="Content Placeholder 3" descr="im001788.jpg"/>
          <p:cNvPicPr>
            <a:picLocks noGrp="1" noChangeAspect="1"/>
          </p:cNvPicPr>
          <p:nvPr>
            <p:ph idx="1"/>
          </p:nvPr>
        </p:nvPicPr>
        <p:blipFill>
          <a:blip r:embed="rId2" cstate="print"/>
          <a:stretch>
            <a:fillRect/>
          </a:stretch>
        </p:blipFill>
        <p:spPr>
          <a:xfrm>
            <a:off x="2057400" y="1524000"/>
            <a:ext cx="5080000" cy="3810000"/>
          </a:xfrm>
        </p:spPr>
      </p:pic>
      <p:sp>
        <p:nvSpPr>
          <p:cNvPr id="5" name="TextBox 4"/>
          <p:cNvSpPr txBox="1"/>
          <p:nvPr/>
        </p:nvSpPr>
        <p:spPr>
          <a:xfrm>
            <a:off x="2057400" y="5562600"/>
            <a:ext cx="4953000" cy="923330"/>
          </a:xfrm>
          <a:prstGeom prst="rect">
            <a:avLst/>
          </a:prstGeom>
          <a:noFill/>
        </p:spPr>
        <p:txBody>
          <a:bodyPr wrap="square" rtlCol="0">
            <a:spAutoFit/>
          </a:bodyPr>
          <a:lstStyle/>
          <a:p>
            <a:pPr algn="ctr"/>
            <a:r>
              <a:rPr lang="en-US" dirty="0" smtClean="0"/>
              <a:t>Who could believe the this one, little microwave circulator would be responsible for such an arduous experiment?</a:t>
            </a:r>
            <a:endParaRPr lang="en-US" dirty="0"/>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3383280" cy="573024"/>
          </a:xfrm>
        </p:spPr>
        <p:txBody>
          <a:bodyPr>
            <a:normAutofit/>
          </a:bodyPr>
          <a:lstStyle/>
          <a:p>
            <a:pPr algn="ctr"/>
            <a:r>
              <a:rPr lang="en-US" sz="2400" dirty="0" smtClean="0"/>
              <a:t>Microwave Circulator</a:t>
            </a:r>
            <a:endParaRPr lang="en-US" sz="2400" dirty="0"/>
          </a:p>
        </p:txBody>
      </p:sp>
      <p:sp>
        <p:nvSpPr>
          <p:cNvPr id="6" name="Text Placeholder 5"/>
          <p:cNvSpPr>
            <a:spLocks noGrp="1"/>
          </p:cNvSpPr>
          <p:nvPr>
            <p:ph type="body" idx="2"/>
          </p:nvPr>
        </p:nvSpPr>
        <p:spPr>
          <a:xfrm>
            <a:off x="228600" y="1600200"/>
            <a:ext cx="3383280" cy="4617720"/>
          </a:xfrm>
        </p:spPr>
        <p:txBody>
          <a:bodyPr>
            <a:normAutofit lnSpcReduction="10000"/>
          </a:bodyPr>
          <a:lstStyle/>
          <a:p>
            <a:r>
              <a:rPr lang="en-US" dirty="0" smtClean="0"/>
              <a:t>A microwave circulator is a three-port, passive RF or microwave device made of magnets and ferrite material which is used to control the direction of signal flow in a RF or microwave circuit (DitomInc). Circulators are composed of magnetized ferrite materials, i.e. garnets, which in collaboration with a permanent magnet, produces the magnetic flux through the waveguide. This device is important for the RFQ (radio frequency </a:t>
            </a:r>
            <a:r>
              <a:rPr lang="en-US" dirty="0" smtClean="0"/>
              <a:t>quadripole</a:t>
            </a:r>
            <a:r>
              <a:rPr lang="en-US" dirty="0" smtClean="0"/>
              <a:t>) that will be installed in the High Intensity Neutrino Source (HINS) </a:t>
            </a:r>
            <a:r>
              <a:rPr lang="en-US" dirty="0" smtClean="0"/>
              <a:t>linac</a:t>
            </a:r>
            <a:r>
              <a:rPr lang="en-US" dirty="0" smtClean="0"/>
              <a:t> front end at the Meson Detector building at Fermilab. </a:t>
            </a:r>
          </a:p>
          <a:p>
            <a:endParaRPr lang="en-US" dirty="0" smtClean="0"/>
          </a:p>
          <a:p>
            <a:r>
              <a:rPr lang="en-US" dirty="0" smtClean="0"/>
              <a:t>The Aluminum doped Yttrium-Iron garnets  are the ferrites found  in some microwave circulators. Ferrites are usually non-conductive ferromagnetic ceramic compounds derived from iron oxides with magnetic properties. </a:t>
            </a:r>
          </a:p>
          <a:p>
            <a:endParaRPr lang="en-US" dirty="0" smtClean="0"/>
          </a:p>
        </p:txBody>
      </p:sp>
      <p:pic>
        <p:nvPicPr>
          <p:cNvPr id="11" name="Content Placeholder 10" descr="im001789.jpg"/>
          <p:cNvPicPr>
            <a:picLocks noGrp="1" noChangeAspect="1"/>
          </p:cNvPicPr>
          <p:nvPr>
            <p:ph sz="half" idx="1"/>
          </p:nvPr>
        </p:nvPicPr>
        <p:blipFill>
          <a:blip r:embed="rId2" cstate="print"/>
          <a:stretch>
            <a:fillRect/>
          </a:stretch>
        </p:blipFill>
        <p:spPr>
          <a:xfrm>
            <a:off x="3733800" y="1752600"/>
            <a:ext cx="5102225" cy="3826669"/>
          </a:xfrm>
        </p:spPr>
      </p:pic>
      <p:sp>
        <p:nvSpPr>
          <p:cNvPr id="12" name="TextBox 11"/>
          <p:cNvSpPr txBox="1"/>
          <p:nvPr/>
        </p:nvSpPr>
        <p:spPr>
          <a:xfrm>
            <a:off x="4343400" y="5791200"/>
            <a:ext cx="4114800" cy="646331"/>
          </a:xfrm>
          <a:prstGeom prst="rect">
            <a:avLst/>
          </a:prstGeom>
          <a:noFill/>
        </p:spPr>
        <p:txBody>
          <a:bodyPr wrap="square" rtlCol="0">
            <a:spAutoFit/>
          </a:bodyPr>
          <a:lstStyle/>
          <a:p>
            <a:pPr algn="ctr"/>
            <a:r>
              <a:rPr lang="en-US" dirty="0" smtClean="0"/>
              <a:t>Rear view of the Russian Microwave Circulator</a:t>
            </a:r>
            <a:endParaRPr lang="en-US" dirty="0"/>
          </a:p>
        </p:txBody>
      </p:sp>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66800"/>
            <a:ext cx="8229600" cy="1066800"/>
          </a:xfrm>
        </p:spPr>
        <p:txBody>
          <a:bodyPr/>
          <a:lstStyle/>
          <a:p>
            <a:pPr algn="ctr"/>
            <a:r>
              <a:rPr lang="en-US" dirty="0" smtClean="0"/>
              <a:t>Microwave Circulator</a:t>
            </a:r>
            <a:endParaRPr lang="en-US" dirty="0"/>
          </a:p>
        </p:txBody>
      </p:sp>
      <p:pic>
        <p:nvPicPr>
          <p:cNvPr id="8" name="Content Placeholder 7" descr="im001791.jpg"/>
          <p:cNvPicPr>
            <a:picLocks noGrp="1" noChangeAspect="1"/>
          </p:cNvPicPr>
          <p:nvPr>
            <p:ph sz="half" idx="1"/>
          </p:nvPr>
        </p:nvPicPr>
        <p:blipFill>
          <a:blip r:embed="rId2" cstate="print"/>
          <a:stretch>
            <a:fillRect/>
          </a:stretch>
        </p:blipFill>
        <p:spPr>
          <a:xfrm>
            <a:off x="457200" y="2438400"/>
            <a:ext cx="4038600" cy="3028950"/>
          </a:xfrm>
        </p:spPr>
      </p:pic>
      <p:pic>
        <p:nvPicPr>
          <p:cNvPr id="9" name="Content Placeholder 8" descr="im001781.jpg"/>
          <p:cNvPicPr>
            <a:picLocks noGrp="1" noChangeAspect="1"/>
          </p:cNvPicPr>
          <p:nvPr>
            <p:ph sz="half" idx="2"/>
          </p:nvPr>
        </p:nvPicPr>
        <p:blipFill>
          <a:blip r:embed="rId3" cstate="print"/>
          <a:stretch>
            <a:fillRect/>
          </a:stretch>
        </p:blipFill>
        <p:spPr>
          <a:xfrm>
            <a:off x="4648200" y="2438400"/>
            <a:ext cx="4038600" cy="3028950"/>
          </a:xfrm>
        </p:spPr>
      </p:pic>
      <p:sp>
        <p:nvSpPr>
          <p:cNvPr id="10" name="TextBox 9"/>
          <p:cNvSpPr txBox="1"/>
          <p:nvPr/>
        </p:nvSpPr>
        <p:spPr>
          <a:xfrm>
            <a:off x="838200" y="5715000"/>
            <a:ext cx="3048000" cy="381000"/>
          </a:xfrm>
          <a:prstGeom prst="rect">
            <a:avLst/>
          </a:prstGeom>
          <a:noFill/>
        </p:spPr>
        <p:txBody>
          <a:bodyPr wrap="square" rtlCol="0">
            <a:spAutoFit/>
          </a:bodyPr>
          <a:lstStyle/>
          <a:p>
            <a:pPr algn="ctr"/>
            <a:r>
              <a:rPr lang="en-US" dirty="0" smtClean="0"/>
              <a:t>  Garnets and Magnets</a:t>
            </a:r>
            <a:endParaRPr lang="en-US" dirty="0"/>
          </a:p>
        </p:txBody>
      </p:sp>
      <p:sp>
        <p:nvSpPr>
          <p:cNvPr id="11" name="TextBox 10"/>
          <p:cNvSpPr txBox="1"/>
          <p:nvPr/>
        </p:nvSpPr>
        <p:spPr>
          <a:xfrm>
            <a:off x="5257800" y="5715000"/>
            <a:ext cx="2971800" cy="369332"/>
          </a:xfrm>
          <a:prstGeom prst="rect">
            <a:avLst/>
          </a:prstGeom>
          <a:noFill/>
        </p:spPr>
        <p:txBody>
          <a:bodyPr wrap="square" rtlCol="0">
            <a:spAutoFit/>
          </a:bodyPr>
          <a:lstStyle/>
          <a:p>
            <a:pPr algn="ctr"/>
            <a:r>
              <a:rPr lang="en-US" dirty="0" smtClean="0"/>
              <a:t>Cooling structure</a:t>
            </a:r>
            <a:endParaRPr lang="en-US" dirty="0"/>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62400" y="1676400"/>
            <a:ext cx="4800600" cy="4114800"/>
            <a:chOff x="3962400" y="1676400"/>
            <a:chExt cx="4800600" cy="4114800"/>
          </a:xfrm>
        </p:grpSpPr>
        <p:pic>
          <p:nvPicPr>
            <p:cNvPr id="13" name="Picture 12" descr="LCR METER 4263A.jpg"/>
            <p:cNvPicPr>
              <a:picLocks noChangeAspect="1"/>
            </p:cNvPicPr>
            <p:nvPr/>
          </p:nvPicPr>
          <p:blipFill>
            <a:blip r:embed="rId2"/>
            <a:stretch>
              <a:fillRect/>
            </a:stretch>
          </p:blipFill>
          <p:spPr>
            <a:xfrm>
              <a:off x="3962400" y="2286000"/>
              <a:ext cx="2487214" cy="1575816"/>
            </a:xfrm>
            <a:prstGeom prst="rect">
              <a:avLst/>
            </a:prstGeom>
            <a:ln>
              <a:noFill/>
            </a:ln>
            <a:effectLst>
              <a:outerShdw blurRad="292100" dist="139700" dir="2700000" algn="tl" rotWithShape="0">
                <a:srgbClr val="333333">
                  <a:alpha val="65000"/>
                </a:srgbClr>
              </a:outerShdw>
            </a:effectLst>
          </p:spPr>
        </p:pic>
        <p:grpSp>
          <p:nvGrpSpPr>
            <p:cNvPr id="14" name="Group 13"/>
            <p:cNvGrpSpPr/>
            <p:nvPr/>
          </p:nvGrpSpPr>
          <p:grpSpPr>
            <a:xfrm>
              <a:off x="6477000" y="1676400"/>
              <a:ext cx="2286000" cy="4114800"/>
              <a:chOff x="6477000" y="1676400"/>
              <a:chExt cx="2286000" cy="4114800"/>
            </a:xfrm>
          </p:grpSpPr>
          <p:pic>
            <p:nvPicPr>
              <p:cNvPr id="21" name="Picture 20" descr="vector impedance 4193A.jpg"/>
              <p:cNvPicPr>
                <a:picLocks noChangeAspect="1"/>
              </p:cNvPicPr>
              <p:nvPr/>
            </p:nvPicPr>
            <p:blipFill>
              <a:blip r:embed="rId3"/>
              <a:stretch>
                <a:fillRect/>
              </a:stretch>
            </p:blipFill>
            <p:spPr>
              <a:xfrm>
                <a:off x="6477000" y="4724400"/>
                <a:ext cx="2286000" cy="1066800"/>
              </a:xfrm>
              <a:prstGeom prst="rect">
                <a:avLst/>
              </a:prstGeom>
              <a:ln>
                <a:noFill/>
              </a:ln>
              <a:effectLst>
                <a:outerShdw blurRad="292100" dist="139700" dir="2700000" algn="tl" rotWithShape="0">
                  <a:srgbClr val="333333">
                    <a:alpha val="65000"/>
                  </a:srgbClr>
                </a:outerShdw>
              </a:effectLst>
            </p:spPr>
          </p:pic>
          <p:pic>
            <p:nvPicPr>
              <p:cNvPr id="22" name="Picture 21" descr="IM001803.JPG"/>
              <p:cNvPicPr>
                <a:picLocks noChangeAspect="1"/>
              </p:cNvPicPr>
              <p:nvPr/>
            </p:nvPicPr>
            <p:blipFill>
              <a:blip r:embed="rId4" cstate="print"/>
              <a:stretch>
                <a:fillRect/>
              </a:stretch>
            </p:blipFill>
            <p:spPr>
              <a:xfrm rot="5400000">
                <a:off x="6096000" y="2057400"/>
                <a:ext cx="3048000" cy="2286000"/>
              </a:xfrm>
              <a:prstGeom prst="rect">
                <a:avLst/>
              </a:prstGeom>
              <a:ln>
                <a:noFill/>
              </a:ln>
              <a:effectLst>
                <a:outerShdw blurRad="292100" dist="139700" dir="2700000" algn="tl" rotWithShape="0">
                  <a:srgbClr val="333333">
                    <a:alpha val="65000"/>
                  </a:srgbClr>
                </a:outerShdw>
              </a:effectLst>
            </p:spPr>
          </p:pic>
        </p:grpSp>
      </p:grpSp>
      <p:pic>
        <p:nvPicPr>
          <p:cNvPr id="20" name="Content Placeholder 19" descr="TEK_TDS5054_lg.jpg"/>
          <p:cNvPicPr>
            <a:picLocks noGrp="1" noChangeAspect="1"/>
          </p:cNvPicPr>
          <p:nvPr>
            <p:ph sz="half" idx="1"/>
          </p:nvPr>
        </p:nvPicPr>
        <p:blipFill>
          <a:blip r:embed="rId5"/>
          <a:stretch>
            <a:fillRect/>
          </a:stretch>
        </p:blipFill>
        <p:spPr>
          <a:xfrm>
            <a:off x="4343400" y="3810000"/>
            <a:ext cx="2133600" cy="19812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04800" y="914400"/>
            <a:ext cx="3383280" cy="573024"/>
          </a:xfrm>
        </p:spPr>
        <p:txBody>
          <a:bodyPr/>
          <a:lstStyle/>
          <a:p>
            <a:pPr algn="ctr"/>
            <a:r>
              <a:rPr lang="en-US" sz="2400" dirty="0" smtClean="0"/>
              <a:t>Materials</a:t>
            </a:r>
            <a:r>
              <a:rPr lang="en-US" dirty="0" smtClean="0"/>
              <a:t> </a:t>
            </a:r>
            <a:endParaRPr lang="en-US" dirty="0"/>
          </a:p>
        </p:txBody>
      </p:sp>
      <p:sp>
        <p:nvSpPr>
          <p:cNvPr id="19" name="Text Placeholder 18"/>
          <p:cNvSpPr>
            <a:spLocks noGrp="1"/>
          </p:cNvSpPr>
          <p:nvPr>
            <p:ph type="body" idx="2"/>
          </p:nvPr>
        </p:nvSpPr>
        <p:spPr>
          <a:xfrm>
            <a:off x="381000" y="1524000"/>
            <a:ext cx="3383280" cy="4998720"/>
          </a:xfrm>
        </p:spPr>
        <p:txBody>
          <a:bodyPr>
            <a:normAutofit lnSpcReduction="10000"/>
          </a:bodyPr>
          <a:lstStyle/>
          <a:p>
            <a:pPr>
              <a:lnSpc>
                <a:spcPct val="150000"/>
              </a:lnSpc>
            </a:pPr>
            <a:r>
              <a:rPr lang="en-US" dirty="0" smtClean="0"/>
              <a:t>In order to find the permittivity and permeability of the Aluminum doped Yttrium-Iron garnets I had to become accustomed  to a variety of  scientific instruments. These devices allowed me to determine  several of the components of the garnets. Some of which are the impedance , capacitance, phase , and the inductance of the garnets. </a:t>
            </a:r>
          </a:p>
          <a:p>
            <a:pPr>
              <a:lnSpc>
                <a:spcPct val="200000"/>
              </a:lnSpc>
              <a:buFont typeface="Arial" pitchFamily="34" charset="0"/>
              <a:buChar char="•"/>
            </a:pPr>
            <a:r>
              <a:rPr lang="en-US" dirty="0" smtClean="0"/>
              <a:t>Hewlett Packard LCR Meter (1)</a:t>
            </a:r>
          </a:p>
          <a:p>
            <a:pPr>
              <a:lnSpc>
                <a:spcPct val="200000"/>
              </a:lnSpc>
              <a:buFont typeface="Arial" pitchFamily="34" charset="0"/>
              <a:buChar char="•"/>
            </a:pPr>
            <a:r>
              <a:rPr lang="en-US" dirty="0" smtClean="0"/>
              <a:t>Tektronix Digital Oscilloscope (2)</a:t>
            </a:r>
          </a:p>
          <a:p>
            <a:pPr>
              <a:lnSpc>
                <a:spcPct val="200000"/>
              </a:lnSpc>
              <a:buFont typeface="Arial" pitchFamily="34" charset="0"/>
              <a:buChar char="•"/>
            </a:pPr>
            <a:r>
              <a:rPr lang="en-US" dirty="0" smtClean="0"/>
              <a:t>Hewlett Packard Network Analyzer (3)</a:t>
            </a:r>
          </a:p>
          <a:p>
            <a:pPr>
              <a:lnSpc>
                <a:spcPct val="200000"/>
              </a:lnSpc>
              <a:buFont typeface="Arial" pitchFamily="34" charset="0"/>
              <a:buChar char="•"/>
            </a:pPr>
            <a:r>
              <a:rPr lang="en-US" dirty="0" smtClean="0"/>
              <a:t>Hewlett Packard Vector Impedance Meter (4)</a:t>
            </a:r>
          </a:p>
          <a:p>
            <a:endParaRPr lang="en-US" dirty="0"/>
          </a:p>
        </p:txBody>
      </p:sp>
      <p:sp>
        <p:nvSpPr>
          <p:cNvPr id="27" name="TextBox 26"/>
          <p:cNvSpPr txBox="1"/>
          <p:nvPr/>
        </p:nvSpPr>
        <p:spPr>
          <a:xfrm>
            <a:off x="6477000" y="5410200"/>
            <a:ext cx="304800" cy="369332"/>
          </a:xfrm>
          <a:prstGeom prst="rect">
            <a:avLst/>
          </a:prstGeom>
          <a:noFill/>
        </p:spPr>
        <p:txBody>
          <a:bodyPr wrap="square" rtlCol="0">
            <a:spAutoFit/>
          </a:bodyPr>
          <a:lstStyle/>
          <a:p>
            <a:r>
              <a:rPr lang="en-US" b="1" dirty="0" smtClean="0">
                <a:solidFill>
                  <a:srgbClr val="FF0000"/>
                </a:solidFill>
              </a:rPr>
              <a:t>4</a:t>
            </a:r>
            <a:endParaRPr lang="en-US" b="1" dirty="0">
              <a:solidFill>
                <a:srgbClr val="FF0000"/>
              </a:solidFill>
            </a:endParaRPr>
          </a:p>
        </p:txBody>
      </p:sp>
      <p:sp>
        <p:nvSpPr>
          <p:cNvPr id="30" name="TextBox 29"/>
          <p:cNvSpPr txBox="1"/>
          <p:nvPr/>
        </p:nvSpPr>
        <p:spPr>
          <a:xfrm>
            <a:off x="4343400" y="5410200"/>
            <a:ext cx="381000" cy="369332"/>
          </a:xfrm>
          <a:prstGeom prst="rect">
            <a:avLst/>
          </a:prstGeom>
          <a:noFill/>
        </p:spPr>
        <p:txBody>
          <a:bodyPr wrap="square" rtlCol="0">
            <a:spAutoFit/>
          </a:bodyPr>
          <a:lstStyle/>
          <a:p>
            <a:r>
              <a:rPr lang="en-US" b="1" dirty="0" smtClean="0">
                <a:solidFill>
                  <a:srgbClr val="FF0000"/>
                </a:solidFill>
              </a:rPr>
              <a:t>2</a:t>
            </a:r>
            <a:endParaRPr lang="en-US" b="1" dirty="0">
              <a:solidFill>
                <a:srgbClr val="FF0000"/>
              </a:solidFill>
            </a:endParaRPr>
          </a:p>
        </p:txBody>
      </p:sp>
      <p:sp>
        <p:nvSpPr>
          <p:cNvPr id="31" name="TextBox 30"/>
          <p:cNvSpPr txBox="1"/>
          <p:nvPr/>
        </p:nvSpPr>
        <p:spPr>
          <a:xfrm>
            <a:off x="6477000" y="4343400"/>
            <a:ext cx="381000" cy="381000"/>
          </a:xfrm>
          <a:prstGeom prst="rect">
            <a:avLst/>
          </a:prstGeom>
          <a:noFill/>
        </p:spPr>
        <p:txBody>
          <a:bodyPr wrap="square" rtlCol="0">
            <a:spAutoFit/>
          </a:bodyPr>
          <a:lstStyle/>
          <a:p>
            <a:pPr algn="ctr"/>
            <a:r>
              <a:rPr lang="en-US" b="1" dirty="0" smtClean="0">
                <a:solidFill>
                  <a:srgbClr val="FF0000"/>
                </a:solidFill>
              </a:rPr>
              <a:t>3</a:t>
            </a:r>
            <a:endParaRPr lang="en-US" b="1" dirty="0">
              <a:solidFill>
                <a:srgbClr val="FF0000"/>
              </a:solidFill>
            </a:endParaRPr>
          </a:p>
        </p:txBody>
      </p:sp>
      <p:sp>
        <p:nvSpPr>
          <p:cNvPr id="29" name="TextBox 28"/>
          <p:cNvSpPr txBox="1"/>
          <p:nvPr/>
        </p:nvSpPr>
        <p:spPr>
          <a:xfrm>
            <a:off x="3962400" y="3505200"/>
            <a:ext cx="381000" cy="369332"/>
          </a:xfrm>
          <a:prstGeom prst="rect">
            <a:avLst/>
          </a:prstGeom>
          <a:noFill/>
        </p:spPr>
        <p:txBody>
          <a:bodyPr wrap="square" rtlCol="0">
            <a:spAutoFit/>
          </a:bodyPr>
          <a:lstStyle/>
          <a:p>
            <a:r>
              <a:rPr lang="en-US" b="1" dirty="0" smtClean="0">
                <a:solidFill>
                  <a:srgbClr val="FF0000"/>
                </a:solidFill>
              </a:rPr>
              <a:t>1</a:t>
            </a:r>
            <a:endParaRPr lang="en-US" b="1" dirty="0">
              <a:solidFill>
                <a:srgbClr val="FF0000"/>
              </a:solidFill>
            </a:endParaRP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90800" y="914400"/>
            <a:ext cx="3383280" cy="533400"/>
          </a:xfrm>
        </p:spPr>
        <p:txBody>
          <a:bodyPr>
            <a:noAutofit/>
          </a:bodyPr>
          <a:lstStyle/>
          <a:p>
            <a:pPr algn="ctr"/>
            <a:r>
              <a:rPr lang="en-US" sz="2800" dirty="0" smtClean="0"/>
              <a:t>Creating a stripline circuit </a:t>
            </a:r>
            <a:endParaRPr lang="en-US" sz="2800" dirty="0"/>
          </a:p>
        </p:txBody>
      </p:sp>
      <p:sp>
        <p:nvSpPr>
          <p:cNvPr id="11" name="Text Placeholder 10"/>
          <p:cNvSpPr>
            <a:spLocks noGrp="1"/>
          </p:cNvSpPr>
          <p:nvPr>
            <p:ph type="body" idx="2"/>
          </p:nvPr>
        </p:nvSpPr>
        <p:spPr>
          <a:xfrm>
            <a:off x="304800" y="1524000"/>
            <a:ext cx="4114800" cy="5074920"/>
          </a:xfrm>
        </p:spPr>
        <p:txBody>
          <a:bodyPr>
            <a:normAutofit lnSpcReduction="10000"/>
          </a:bodyPr>
          <a:lstStyle/>
          <a:p>
            <a:r>
              <a:rPr lang="en-US" sz="1600" dirty="0" smtClean="0"/>
              <a:t>One of the varies ways in which I went about solving for the permittivity  (</a:t>
            </a:r>
            <a:r>
              <a:rPr lang="el-GR" sz="1600" dirty="0" smtClean="0"/>
              <a:t>ε</a:t>
            </a:r>
            <a:r>
              <a:rPr lang="en-US" sz="1600" dirty="0" smtClean="0"/>
              <a:t>) and the  permeability  (</a:t>
            </a:r>
            <a:r>
              <a:rPr lang="el-GR" sz="1600" dirty="0" smtClean="0">
                <a:latin typeface="Calibri"/>
              </a:rPr>
              <a:t>μ</a:t>
            </a:r>
            <a:r>
              <a:rPr lang="en-US" sz="1600" dirty="0" smtClean="0">
                <a:latin typeface="Calibri"/>
              </a:rPr>
              <a:t>) </a:t>
            </a:r>
            <a:r>
              <a:rPr lang="en-US" sz="1600" dirty="0" smtClean="0"/>
              <a:t>of the Aluminum doped  Yttrium-Iron garnets was creating a stripline circuit.  A stripline circuit is a conductor sandwiched by dielectrics between a pair of ground planes. In between these dielectrics is a center conductor that is vital to its efficiency. However for this to work you must find the dimensions of the stripline’s center conductor.  </a:t>
            </a:r>
          </a:p>
          <a:p>
            <a:endParaRPr lang="en-US" sz="1600" dirty="0" smtClean="0"/>
          </a:p>
          <a:p>
            <a:r>
              <a:rPr lang="en-US" sz="1600" dirty="0" smtClean="0"/>
              <a:t>The best way I found in order to find the dimensions of the circuit was to consult some of the text at the library. One book in particular that prescribed a feasible expression to use was Harlan Howe  </a:t>
            </a:r>
            <a:r>
              <a:rPr lang="en-US" sz="1600" dirty="0" smtClean="0"/>
              <a:t>Jr.’s</a:t>
            </a:r>
            <a:r>
              <a:rPr lang="en-US" sz="1600" dirty="0" smtClean="0"/>
              <a:t>, </a:t>
            </a:r>
            <a:r>
              <a:rPr lang="en-US" sz="1600" i="1" dirty="0" smtClean="0"/>
              <a:t>Stripline Circuit Design</a:t>
            </a:r>
            <a:r>
              <a:rPr lang="en-US" sz="1600" dirty="0" smtClean="0"/>
              <a:t>. It gave me the expression to the right. By rewriting this equation I could solve for the dimensions of the center conductor. </a:t>
            </a:r>
          </a:p>
          <a:p>
            <a:endParaRPr lang="en-US" dirty="0"/>
          </a:p>
        </p:txBody>
      </p:sp>
      <p:sp>
        <p:nvSpPr>
          <p:cNvPr id="10" name="Content Placeholder 9"/>
          <p:cNvSpPr>
            <a:spLocks noGrp="1"/>
          </p:cNvSpPr>
          <p:nvPr>
            <p:ph sz="half" idx="1"/>
          </p:nvPr>
        </p:nvSpPr>
        <p:spPr>
          <a:xfrm>
            <a:off x="4572000" y="1676400"/>
            <a:ext cx="4267200" cy="4709160"/>
          </a:xfrm>
        </p:spPr>
        <p:txBody>
          <a:bodyPr/>
          <a:lstStyle/>
          <a:p>
            <a:pPr algn="ctr"/>
            <a:r>
              <a:rPr lang="en-US" dirty="0" smtClean="0"/>
              <a:t>Harlan’s Expression</a:t>
            </a:r>
            <a:endParaRPr lang="en-US" dirty="0"/>
          </a:p>
        </p:txBody>
      </p:sp>
      <p:graphicFrame>
        <p:nvGraphicFramePr>
          <p:cNvPr id="1026" name="Object 2"/>
          <p:cNvGraphicFramePr>
            <a:graphicFrameLocks noChangeAspect="1"/>
          </p:cNvGraphicFramePr>
          <p:nvPr/>
        </p:nvGraphicFramePr>
        <p:xfrm>
          <a:off x="5257800" y="2514600"/>
          <a:ext cx="2556256" cy="939800"/>
        </p:xfrm>
        <a:graphic>
          <a:graphicData uri="http://schemas.openxmlformats.org/presentationml/2006/ole">
            <p:oleObj spid="_x0000_s1026" name="Equation" r:id="rId3" imgW="1726920" imgH="634680" progId="Equation.3">
              <p:embed/>
            </p:oleObj>
          </a:graphicData>
        </a:graphic>
      </p:graphicFrame>
      <p:grpSp>
        <p:nvGrpSpPr>
          <p:cNvPr id="1027" name="Group 3"/>
          <p:cNvGrpSpPr>
            <a:grpSpLocks/>
          </p:cNvGrpSpPr>
          <p:nvPr/>
        </p:nvGrpSpPr>
        <p:grpSpPr bwMode="auto">
          <a:xfrm>
            <a:off x="5562600" y="4800600"/>
            <a:ext cx="2309812" cy="1219200"/>
            <a:chOff x="7230" y="8141"/>
            <a:chExt cx="3157" cy="1515"/>
          </a:xfrm>
        </p:grpSpPr>
        <p:sp>
          <p:nvSpPr>
            <p:cNvPr id="1028" name="Text Box 4"/>
            <p:cNvSpPr txBox="1">
              <a:spLocks noChangeArrowheads="1"/>
            </p:cNvSpPr>
            <p:nvPr/>
          </p:nvSpPr>
          <p:spPr bwMode="auto">
            <a:xfrm>
              <a:off x="9555" y="8561"/>
              <a:ext cx="832" cy="49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rPr>
                <a:t>t</a:t>
              </a:r>
              <a:endParaRPr kumimoji="0" lang="en-US" sz="1800" b="0" i="0" u="none" strike="noStrike" cap="none" normalizeH="0" baseline="0" dirty="0" smtClean="0">
                <a:ln>
                  <a:noFill/>
                </a:ln>
                <a:solidFill>
                  <a:schemeClr val="tx1"/>
                </a:solidFill>
                <a:effectLst/>
                <a:latin typeface="Arial" pitchFamily="34" charset="0"/>
              </a:endParaRPr>
            </a:p>
          </p:txBody>
        </p:sp>
        <p:sp>
          <p:nvSpPr>
            <p:cNvPr id="1029" name="Text Box 5"/>
            <p:cNvSpPr txBox="1">
              <a:spLocks noChangeArrowheads="1"/>
            </p:cNvSpPr>
            <p:nvPr/>
          </p:nvSpPr>
          <p:spPr bwMode="auto">
            <a:xfrm>
              <a:off x="7230" y="8561"/>
              <a:ext cx="420" cy="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rPr>
                <a:t>b</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030" name="AutoShape 6"/>
            <p:cNvCxnSpPr>
              <a:cxnSpLocks noChangeShapeType="1"/>
            </p:cNvCxnSpPr>
            <p:nvPr/>
          </p:nvCxnSpPr>
          <p:spPr bwMode="auto">
            <a:xfrm>
              <a:off x="8925" y="8635"/>
              <a:ext cx="1260" cy="0"/>
            </a:xfrm>
            <a:prstGeom prst="straightConnector1">
              <a:avLst/>
            </a:prstGeom>
            <a:noFill/>
            <a:ln w="9525">
              <a:solidFill>
                <a:srgbClr val="000000"/>
              </a:solidFill>
              <a:round/>
              <a:headEnd/>
              <a:tailEnd/>
            </a:ln>
          </p:spPr>
        </p:cxnSp>
        <p:cxnSp>
          <p:nvCxnSpPr>
            <p:cNvPr id="1031" name="AutoShape 7"/>
            <p:cNvCxnSpPr>
              <a:cxnSpLocks noChangeShapeType="1"/>
            </p:cNvCxnSpPr>
            <p:nvPr/>
          </p:nvCxnSpPr>
          <p:spPr bwMode="auto">
            <a:xfrm>
              <a:off x="8925" y="8860"/>
              <a:ext cx="1260" cy="0"/>
            </a:xfrm>
            <a:prstGeom prst="straightConnector1">
              <a:avLst/>
            </a:prstGeom>
            <a:noFill/>
            <a:ln w="9525">
              <a:solidFill>
                <a:srgbClr val="000000"/>
              </a:solidFill>
              <a:round/>
              <a:headEnd/>
              <a:tailEnd/>
            </a:ln>
          </p:spPr>
        </p:cxnSp>
        <p:sp>
          <p:nvSpPr>
            <p:cNvPr id="1032" name="Text Box 8"/>
            <p:cNvSpPr txBox="1">
              <a:spLocks noChangeArrowheads="1"/>
            </p:cNvSpPr>
            <p:nvPr/>
          </p:nvSpPr>
          <p:spPr bwMode="auto">
            <a:xfrm>
              <a:off x="7751" y="8719"/>
              <a:ext cx="529" cy="4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rPr>
                <a:t>ε</a:t>
              </a:r>
              <a:r>
                <a:rPr kumimoji="0" lang="en-US" sz="1100" b="0" i="0" u="none" strike="noStrike" cap="none" normalizeH="0" baseline="-25000" dirty="0" smtClean="0">
                  <a:ln>
                    <a:noFill/>
                  </a:ln>
                  <a:solidFill>
                    <a:schemeClr val="tx1"/>
                  </a:solidFill>
                  <a:effectLst/>
                  <a:latin typeface="Calibri" pitchFamily="34" charset="0"/>
                </a:rPr>
                <a:t>r</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1033" name="AutoShape 9"/>
            <p:cNvCxnSpPr>
              <a:cxnSpLocks noChangeShapeType="1"/>
            </p:cNvCxnSpPr>
            <p:nvPr/>
          </p:nvCxnSpPr>
          <p:spPr bwMode="auto">
            <a:xfrm flipV="1">
              <a:off x="9990" y="8861"/>
              <a:ext cx="0" cy="285"/>
            </a:xfrm>
            <a:prstGeom prst="straightConnector1">
              <a:avLst/>
            </a:prstGeom>
            <a:noFill/>
            <a:ln w="9525">
              <a:solidFill>
                <a:srgbClr val="000000"/>
              </a:solidFill>
              <a:round/>
              <a:headEnd/>
              <a:tailEnd type="triangle" w="med" len="med"/>
            </a:ln>
          </p:spPr>
        </p:cxnSp>
        <p:sp>
          <p:nvSpPr>
            <p:cNvPr id="1034" name="Text Box 10"/>
            <p:cNvSpPr txBox="1">
              <a:spLocks noChangeArrowheads="1"/>
            </p:cNvSpPr>
            <p:nvPr/>
          </p:nvSpPr>
          <p:spPr bwMode="auto">
            <a:xfrm>
              <a:off x="8188" y="9236"/>
              <a:ext cx="904" cy="42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Calibri" pitchFamily="34" charset="0"/>
                </a:rPr>
                <a:t>w</a:t>
              </a:r>
              <a:endParaRPr kumimoji="0" lang="en-US" sz="1800" b="0" i="0" u="none" strike="noStrike" cap="none" normalizeH="0" baseline="0" dirty="0" smtClean="0">
                <a:ln>
                  <a:noFill/>
                </a:ln>
                <a:solidFill>
                  <a:schemeClr val="tx1"/>
                </a:solidFill>
                <a:effectLst/>
                <a:latin typeface="Arial" pitchFamily="34" charset="0"/>
              </a:endParaRPr>
            </a:p>
          </p:txBody>
        </p:sp>
        <p:sp>
          <p:nvSpPr>
            <p:cNvPr id="1035" name="Rectangle 11" descr="Wide upward diagonal"/>
            <p:cNvSpPr>
              <a:spLocks noChangeArrowheads="1"/>
            </p:cNvSpPr>
            <p:nvPr/>
          </p:nvSpPr>
          <p:spPr bwMode="auto">
            <a:xfrm>
              <a:off x="7650" y="8246"/>
              <a:ext cx="2010" cy="230"/>
            </a:xfrm>
            <a:prstGeom prst="rect">
              <a:avLst/>
            </a:prstGeom>
            <a:pattFill prst="wd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6" name="Rectangle 12" descr="Wide upward diagonal"/>
            <p:cNvSpPr>
              <a:spLocks noChangeArrowheads="1"/>
            </p:cNvSpPr>
            <p:nvPr/>
          </p:nvSpPr>
          <p:spPr bwMode="auto">
            <a:xfrm>
              <a:off x="7650" y="9011"/>
              <a:ext cx="2010" cy="225"/>
            </a:xfrm>
            <a:prstGeom prst="rect">
              <a:avLst/>
            </a:prstGeom>
            <a:pattFill prst="wd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7" name="Rectangle 13" descr="Wide upward diagonal"/>
            <p:cNvSpPr>
              <a:spLocks noChangeArrowheads="1"/>
            </p:cNvSpPr>
            <p:nvPr/>
          </p:nvSpPr>
          <p:spPr bwMode="auto">
            <a:xfrm>
              <a:off x="8355" y="8636"/>
              <a:ext cx="570" cy="225"/>
            </a:xfrm>
            <a:prstGeom prst="rect">
              <a:avLst/>
            </a:prstGeom>
            <a:pattFill prst="wd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038" name="AutoShape 14"/>
            <p:cNvCxnSpPr>
              <a:cxnSpLocks noChangeShapeType="1"/>
            </p:cNvCxnSpPr>
            <p:nvPr/>
          </p:nvCxnSpPr>
          <p:spPr bwMode="auto">
            <a:xfrm flipH="1">
              <a:off x="7230" y="8476"/>
              <a:ext cx="420" cy="0"/>
            </a:xfrm>
            <a:prstGeom prst="straightConnector1">
              <a:avLst/>
            </a:prstGeom>
            <a:noFill/>
            <a:ln w="9525">
              <a:solidFill>
                <a:srgbClr val="000000"/>
              </a:solidFill>
              <a:round/>
              <a:headEnd/>
              <a:tailEnd/>
            </a:ln>
          </p:spPr>
        </p:cxnSp>
        <p:cxnSp>
          <p:nvCxnSpPr>
            <p:cNvPr id="1039" name="AutoShape 15"/>
            <p:cNvCxnSpPr>
              <a:cxnSpLocks noChangeShapeType="1"/>
            </p:cNvCxnSpPr>
            <p:nvPr/>
          </p:nvCxnSpPr>
          <p:spPr bwMode="auto">
            <a:xfrm flipH="1">
              <a:off x="7230" y="9011"/>
              <a:ext cx="420" cy="0"/>
            </a:xfrm>
            <a:prstGeom prst="straightConnector1">
              <a:avLst/>
            </a:prstGeom>
            <a:noFill/>
            <a:ln w="9525">
              <a:solidFill>
                <a:srgbClr val="000000"/>
              </a:solidFill>
              <a:round/>
              <a:headEnd/>
              <a:tailEnd/>
            </a:ln>
          </p:spPr>
        </p:cxnSp>
        <p:cxnSp>
          <p:nvCxnSpPr>
            <p:cNvPr id="1040" name="AutoShape 16"/>
            <p:cNvCxnSpPr>
              <a:cxnSpLocks noChangeShapeType="1"/>
            </p:cNvCxnSpPr>
            <p:nvPr/>
          </p:nvCxnSpPr>
          <p:spPr bwMode="auto">
            <a:xfrm>
              <a:off x="8925" y="8861"/>
              <a:ext cx="0" cy="720"/>
            </a:xfrm>
            <a:prstGeom prst="straightConnector1">
              <a:avLst/>
            </a:prstGeom>
            <a:noFill/>
            <a:ln w="9525">
              <a:solidFill>
                <a:srgbClr val="000000"/>
              </a:solidFill>
              <a:round/>
              <a:headEnd/>
              <a:tailEnd/>
            </a:ln>
          </p:spPr>
        </p:cxnSp>
        <p:cxnSp>
          <p:nvCxnSpPr>
            <p:cNvPr id="1041" name="AutoShape 17"/>
            <p:cNvCxnSpPr>
              <a:cxnSpLocks noChangeShapeType="1"/>
            </p:cNvCxnSpPr>
            <p:nvPr/>
          </p:nvCxnSpPr>
          <p:spPr bwMode="auto">
            <a:xfrm>
              <a:off x="8355" y="8861"/>
              <a:ext cx="0" cy="720"/>
            </a:xfrm>
            <a:prstGeom prst="straightConnector1">
              <a:avLst/>
            </a:prstGeom>
            <a:noFill/>
            <a:ln w="9525">
              <a:solidFill>
                <a:srgbClr val="000000"/>
              </a:solidFill>
              <a:round/>
              <a:headEnd/>
              <a:tailEnd/>
            </a:ln>
          </p:spPr>
        </p:cxnSp>
        <p:cxnSp>
          <p:nvCxnSpPr>
            <p:cNvPr id="1042" name="AutoShape 18"/>
            <p:cNvCxnSpPr>
              <a:cxnSpLocks noChangeShapeType="1"/>
            </p:cNvCxnSpPr>
            <p:nvPr/>
          </p:nvCxnSpPr>
          <p:spPr bwMode="auto">
            <a:xfrm>
              <a:off x="7410" y="8141"/>
              <a:ext cx="0" cy="335"/>
            </a:xfrm>
            <a:prstGeom prst="straightConnector1">
              <a:avLst/>
            </a:prstGeom>
            <a:noFill/>
            <a:ln w="9525">
              <a:solidFill>
                <a:srgbClr val="000000"/>
              </a:solidFill>
              <a:round/>
              <a:headEnd/>
              <a:tailEnd type="triangle" w="med" len="med"/>
            </a:ln>
          </p:spPr>
        </p:cxnSp>
        <p:cxnSp>
          <p:nvCxnSpPr>
            <p:cNvPr id="1043" name="AutoShape 19"/>
            <p:cNvCxnSpPr>
              <a:cxnSpLocks noChangeShapeType="1"/>
            </p:cNvCxnSpPr>
            <p:nvPr/>
          </p:nvCxnSpPr>
          <p:spPr bwMode="auto">
            <a:xfrm flipV="1">
              <a:off x="7410" y="9011"/>
              <a:ext cx="0" cy="315"/>
            </a:xfrm>
            <a:prstGeom prst="straightConnector1">
              <a:avLst/>
            </a:prstGeom>
            <a:noFill/>
            <a:ln w="9525">
              <a:solidFill>
                <a:srgbClr val="000000"/>
              </a:solidFill>
              <a:round/>
              <a:headEnd/>
              <a:tailEnd type="triangle" w="med" len="med"/>
            </a:ln>
          </p:spPr>
        </p:cxnSp>
        <p:cxnSp>
          <p:nvCxnSpPr>
            <p:cNvPr id="1044" name="AutoShape 20"/>
            <p:cNvCxnSpPr>
              <a:cxnSpLocks noChangeShapeType="1"/>
            </p:cNvCxnSpPr>
            <p:nvPr/>
          </p:nvCxnSpPr>
          <p:spPr bwMode="auto">
            <a:xfrm>
              <a:off x="8025" y="9476"/>
              <a:ext cx="330" cy="0"/>
            </a:xfrm>
            <a:prstGeom prst="straightConnector1">
              <a:avLst/>
            </a:prstGeom>
            <a:noFill/>
            <a:ln w="9525">
              <a:solidFill>
                <a:srgbClr val="000000"/>
              </a:solidFill>
              <a:round/>
              <a:headEnd/>
              <a:tailEnd type="triangle" w="med" len="med"/>
            </a:ln>
          </p:spPr>
        </p:cxnSp>
        <p:cxnSp>
          <p:nvCxnSpPr>
            <p:cNvPr id="1045" name="AutoShape 21"/>
            <p:cNvCxnSpPr>
              <a:cxnSpLocks noChangeShapeType="1"/>
            </p:cNvCxnSpPr>
            <p:nvPr/>
          </p:nvCxnSpPr>
          <p:spPr bwMode="auto">
            <a:xfrm flipH="1">
              <a:off x="8925" y="9476"/>
              <a:ext cx="300" cy="0"/>
            </a:xfrm>
            <a:prstGeom prst="straightConnector1">
              <a:avLst/>
            </a:prstGeom>
            <a:noFill/>
            <a:ln w="9525">
              <a:solidFill>
                <a:srgbClr val="000000"/>
              </a:solidFill>
              <a:round/>
              <a:headEnd/>
              <a:tailEnd type="triangle" w="med" len="med"/>
            </a:ln>
          </p:spPr>
        </p:cxnSp>
        <p:cxnSp>
          <p:nvCxnSpPr>
            <p:cNvPr id="1046" name="AutoShape 22"/>
            <p:cNvCxnSpPr>
              <a:cxnSpLocks noChangeShapeType="1"/>
            </p:cNvCxnSpPr>
            <p:nvPr/>
          </p:nvCxnSpPr>
          <p:spPr bwMode="auto">
            <a:xfrm>
              <a:off x="9990" y="8366"/>
              <a:ext cx="0" cy="270"/>
            </a:xfrm>
            <a:prstGeom prst="straightConnector1">
              <a:avLst/>
            </a:prstGeom>
            <a:noFill/>
            <a:ln w="9525">
              <a:solidFill>
                <a:srgbClr val="000000"/>
              </a:solidFill>
              <a:round/>
              <a:headEnd/>
              <a:tailEnd type="triangle" w="med" len="med"/>
            </a:ln>
          </p:spPr>
        </p:cxnSp>
      </p:grpSp>
      <p:graphicFrame>
        <p:nvGraphicFramePr>
          <p:cNvPr id="1047" name="Object 23"/>
          <p:cNvGraphicFramePr>
            <a:graphicFrameLocks noChangeAspect="1"/>
          </p:cNvGraphicFramePr>
          <p:nvPr/>
        </p:nvGraphicFramePr>
        <p:xfrm>
          <a:off x="4648200" y="3810000"/>
          <a:ext cx="4114800" cy="600685"/>
        </p:xfrm>
        <a:graphic>
          <a:graphicData uri="http://schemas.openxmlformats.org/presentationml/2006/ole">
            <p:oleObj spid="_x0000_s1047" name="Equation" r:id="rId4" imgW="4762500" imgH="508000" progId="Equation.3">
              <p:embed/>
            </p:oleObj>
          </a:graphicData>
        </a:graphic>
      </p:graphicFrame>
      <p:sp>
        <p:nvSpPr>
          <p:cNvPr id="1048" name="Text Box 24"/>
          <p:cNvSpPr txBox="1">
            <a:spLocks noChangeArrowheads="1"/>
          </p:cNvSpPr>
          <p:nvPr/>
        </p:nvSpPr>
        <p:spPr bwMode="auto">
          <a:xfrm>
            <a:off x="130175" y="571500"/>
            <a:ext cx="412750" cy="29527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a:t>
            </a:r>
            <a:endParaRPr kumimoji="0" lang="en-US" sz="1800" b="0" i="0" u="none" strike="noStrike" cap="none" normalizeH="0" baseline="0" dirty="0" smtClean="0">
              <a:ln>
                <a:noFill/>
              </a:ln>
              <a:solidFill>
                <a:schemeClr val="tx1"/>
              </a:solidFill>
              <a:effectLst/>
              <a:latin typeface="Arial" pitchFamily="34" charset="0"/>
            </a:endParaRPr>
          </a:p>
        </p:txBody>
      </p:sp>
      <p:sp>
        <p:nvSpPr>
          <p:cNvPr id="1049"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1" name="Rectangle 27"/>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52" name="Rectangle 28"/>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3383280" cy="877824"/>
          </a:xfrm>
        </p:spPr>
        <p:txBody>
          <a:bodyPr>
            <a:noAutofit/>
          </a:bodyPr>
          <a:lstStyle/>
          <a:p>
            <a:pPr algn="ctr"/>
            <a:r>
              <a:rPr lang="en-US" sz="2800" dirty="0" smtClean="0"/>
              <a:t>Creating a stripline circuit</a:t>
            </a:r>
            <a:endParaRPr lang="en-US" sz="2800" dirty="0"/>
          </a:p>
        </p:txBody>
      </p:sp>
      <p:sp>
        <p:nvSpPr>
          <p:cNvPr id="3" name="Text Placeholder 2"/>
          <p:cNvSpPr>
            <a:spLocks noGrp="1"/>
          </p:cNvSpPr>
          <p:nvPr>
            <p:ph type="body" idx="2"/>
          </p:nvPr>
        </p:nvSpPr>
        <p:spPr>
          <a:xfrm>
            <a:off x="457200" y="1752600"/>
            <a:ext cx="3962400" cy="4617720"/>
          </a:xfrm>
        </p:spPr>
        <p:txBody>
          <a:bodyPr/>
          <a:lstStyle/>
          <a:p>
            <a:r>
              <a:rPr lang="en-US" dirty="0" smtClean="0"/>
              <a:t>With the dimensions determined for the center conductor I preceded to cut the center conductor out of a sheet of copper  and solder it to two panel receptacles, who  were soldered to tinned copper wire prior to the  center conductor being cut. Copper was used for the center conductor because  of it’s high conductivity.</a:t>
            </a:r>
          </a:p>
          <a:p>
            <a:endParaRPr lang="en-US" dirty="0" smtClean="0"/>
          </a:p>
          <a:p>
            <a:r>
              <a:rPr lang="en-US" dirty="0" smtClean="0"/>
              <a:t>After I created the  center conductor it was placed in between two Aluminum doped Yttrium-Iron garnets. These garnets would be the dielectrics for the circuit. Then I created two ground planes  out of copper, that would be  placed parallel to the center conductor, and placed them on top and under the garnets. </a:t>
            </a:r>
          </a:p>
          <a:p>
            <a:endParaRPr lang="en-US" dirty="0" smtClean="0"/>
          </a:p>
          <a:p>
            <a:r>
              <a:rPr lang="en-US" dirty="0" smtClean="0"/>
              <a:t>The finished product: </a:t>
            </a:r>
            <a:endParaRPr lang="en-US" dirty="0"/>
          </a:p>
        </p:txBody>
      </p:sp>
      <p:pic>
        <p:nvPicPr>
          <p:cNvPr id="43" name="Content Placeholder 42" descr="IM001799.JPG"/>
          <p:cNvPicPr>
            <a:picLocks noGrp="1" noChangeAspect="1"/>
          </p:cNvPicPr>
          <p:nvPr>
            <p:ph sz="half" idx="1"/>
          </p:nvPr>
        </p:nvPicPr>
        <p:blipFill>
          <a:blip r:embed="rId2" cstate="print"/>
          <a:stretch>
            <a:fillRect/>
          </a:stretch>
        </p:blipFill>
        <p:spPr>
          <a:xfrm>
            <a:off x="5029200" y="3810000"/>
            <a:ext cx="3454400" cy="2743200"/>
          </a:xfrm>
        </p:spPr>
      </p:pic>
      <p:grpSp>
        <p:nvGrpSpPr>
          <p:cNvPr id="21506" name="Group 2"/>
          <p:cNvGrpSpPr>
            <a:grpSpLocks/>
          </p:cNvGrpSpPr>
          <p:nvPr/>
        </p:nvGrpSpPr>
        <p:grpSpPr bwMode="auto">
          <a:xfrm>
            <a:off x="4495800" y="1600200"/>
            <a:ext cx="4267200" cy="1905000"/>
            <a:chOff x="739" y="10242"/>
            <a:chExt cx="9191" cy="3078"/>
          </a:xfrm>
        </p:grpSpPr>
        <p:cxnSp>
          <p:nvCxnSpPr>
            <p:cNvPr id="21507" name="AutoShape 3"/>
            <p:cNvCxnSpPr>
              <a:cxnSpLocks noChangeShapeType="1"/>
            </p:cNvCxnSpPr>
            <p:nvPr/>
          </p:nvCxnSpPr>
          <p:spPr bwMode="auto">
            <a:xfrm flipH="1" flipV="1">
              <a:off x="2833" y="10879"/>
              <a:ext cx="3002" cy="2050"/>
            </a:xfrm>
            <a:prstGeom prst="straightConnector1">
              <a:avLst/>
            </a:prstGeom>
            <a:noFill/>
            <a:ln w="9525">
              <a:solidFill>
                <a:srgbClr val="4F81BD"/>
              </a:solidFill>
              <a:round/>
              <a:headEnd/>
              <a:tailEnd type="triangle" w="med" len="med"/>
            </a:ln>
          </p:spPr>
        </p:cxnSp>
        <p:cxnSp>
          <p:nvCxnSpPr>
            <p:cNvPr id="21508" name="AutoShape 4"/>
            <p:cNvCxnSpPr>
              <a:cxnSpLocks noChangeShapeType="1"/>
            </p:cNvCxnSpPr>
            <p:nvPr/>
          </p:nvCxnSpPr>
          <p:spPr bwMode="auto">
            <a:xfrm flipV="1">
              <a:off x="6325" y="10879"/>
              <a:ext cx="2479" cy="2050"/>
            </a:xfrm>
            <a:prstGeom prst="straightConnector1">
              <a:avLst/>
            </a:prstGeom>
            <a:noFill/>
            <a:ln w="9525">
              <a:solidFill>
                <a:srgbClr val="4F81BD"/>
              </a:solidFill>
              <a:round/>
              <a:headEnd/>
              <a:tailEnd type="triangle" w="med" len="med"/>
            </a:ln>
          </p:spPr>
        </p:cxnSp>
        <p:cxnSp>
          <p:nvCxnSpPr>
            <p:cNvPr id="21509" name="AutoShape 5"/>
            <p:cNvCxnSpPr>
              <a:cxnSpLocks noChangeShapeType="1"/>
            </p:cNvCxnSpPr>
            <p:nvPr/>
          </p:nvCxnSpPr>
          <p:spPr bwMode="auto">
            <a:xfrm flipV="1">
              <a:off x="1380" y="11151"/>
              <a:ext cx="7834" cy="1013"/>
            </a:xfrm>
            <a:prstGeom prst="straightConnector1">
              <a:avLst/>
            </a:prstGeom>
            <a:noFill/>
            <a:ln w="9525">
              <a:solidFill>
                <a:srgbClr val="C0504D"/>
              </a:solidFill>
              <a:round/>
              <a:headEnd/>
              <a:tailEnd type="triangle" w="med" len="med"/>
            </a:ln>
          </p:spPr>
        </p:cxnSp>
        <p:sp>
          <p:nvSpPr>
            <p:cNvPr id="21510" name="Text Box 6"/>
            <p:cNvSpPr txBox="1">
              <a:spLocks noChangeArrowheads="1"/>
            </p:cNvSpPr>
            <p:nvPr/>
          </p:nvSpPr>
          <p:spPr bwMode="auto">
            <a:xfrm>
              <a:off x="739" y="12165"/>
              <a:ext cx="1983" cy="4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Panel Receptacles</a:t>
              </a:r>
              <a:endParaRPr kumimoji="0" lang="en-US" sz="1800" b="0" i="0" u="none" strike="noStrike" cap="none" normalizeH="0" baseline="0" dirty="0" smtClean="0">
                <a:ln>
                  <a:noFill/>
                </a:ln>
                <a:solidFill>
                  <a:schemeClr val="tx1"/>
                </a:solidFill>
                <a:effectLst/>
                <a:latin typeface="Arial" pitchFamily="34" charset="0"/>
              </a:endParaRPr>
            </a:p>
          </p:txBody>
        </p:sp>
        <p:cxnSp>
          <p:nvCxnSpPr>
            <p:cNvPr id="21511" name="AutoShape 7"/>
            <p:cNvCxnSpPr>
              <a:cxnSpLocks noChangeShapeType="1"/>
            </p:cNvCxnSpPr>
            <p:nvPr/>
          </p:nvCxnSpPr>
          <p:spPr bwMode="auto">
            <a:xfrm flipV="1">
              <a:off x="1380" y="11140"/>
              <a:ext cx="778" cy="1024"/>
            </a:xfrm>
            <a:prstGeom prst="straightConnector1">
              <a:avLst/>
            </a:prstGeom>
            <a:noFill/>
            <a:ln w="9525">
              <a:solidFill>
                <a:srgbClr val="C0504D"/>
              </a:solidFill>
              <a:round/>
              <a:headEnd/>
              <a:tailEnd type="triangle" w="med" len="med"/>
            </a:ln>
          </p:spPr>
        </p:cxnSp>
        <p:sp>
          <p:nvSpPr>
            <p:cNvPr id="21512" name="Text Box 8"/>
            <p:cNvSpPr txBox="1">
              <a:spLocks noChangeArrowheads="1"/>
            </p:cNvSpPr>
            <p:nvPr/>
          </p:nvSpPr>
          <p:spPr bwMode="auto">
            <a:xfrm>
              <a:off x="5006" y="12930"/>
              <a:ext cx="2131" cy="3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Tinned Copper wire</a:t>
              </a:r>
              <a:endParaRPr kumimoji="0" lang="en-US" sz="1800" b="0" i="0" u="none" strike="noStrike" cap="none" normalizeH="0" baseline="0" dirty="0" smtClean="0">
                <a:ln>
                  <a:noFill/>
                </a:ln>
                <a:solidFill>
                  <a:schemeClr val="tx1"/>
                </a:solidFill>
                <a:effectLst/>
                <a:latin typeface="Arial" pitchFamily="34" charset="0"/>
              </a:endParaRPr>
            </a:p>
          </p:txBody>
        </p:sp>
        <p:grpSp>
          <p:nvGrpSpPr>
            <p:cNvPr id="21513" name="Group 9"/>
            <p:cNvGrpSpPr>
              <a:grpSpLocks/>
            </p:cNvGrpSpPr>
            <p:nvPr/>
          </p:nvGrpSpPr>
          <p:grpSpPr bwMode="auto">
            <a:xfrm>
              <a:off x="1794" y="10242"/>
              <a:ext cx="8136" cy="1094"/>
              <a:chOff x="1734" y="8806"/>
              <a:chExt cx="8136" cy="1094"/>
            </a:xfrm>
          </p:grpSpPr>
          <p:grpSp>
            <p:nvGrpSpPr>
              <p:cNvPr id="21514" name="Group 10"/>
              <p:cNvGrpSpPr>
                <a:grpSpLocks/>
              </p:cNvGrpSpPr>
              <p:nvPr/>
            </p:nvGrpSpPr>
            <p:grpSpPr bwMode="auto">
              <a:xfrm>
                <a:off x="8389" y="8915"/>
                <a:ext cx="1481" cy="885"/>
                <a:chOff x="8340" y="10696"/>
                <a:chExt cx="1481" cy="885"/>
              </a:xfrm>
            </p:grpSpPr>
            <p:sp>
              <p:nvSpPr>
                <p:cNvPr id="21515" name="AutoShape 11"/>
                <p:cNvSpPr>
                  <a:spLocks noChangeArrowheads="1"/>
                </p:cNvSpPr>
                <p:nvPr/>
              </p:nvSpPr>
              <p:spPr bwMode="auto">
                <a:xfrm flipH="1">
                  <a:off x="8340" y="11114"/>
                  <a:ext cx="505" cy="77"/>
                </a:xfrm>
                <a:prstGeom prst="roundRect">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1516" name="Group 12"/>
                <p:cNvGrpSpPr>
                  <a:grpSpLocks/>
                </p:cNvGrpSpPr>
                <p:nvPr/>
              </p:nvGrpSpPr>
              <p:grpSpPr bwMode="auto">
                <a:xfrm>
                  <a:off x="8705" y="10696"/>
                  <a:ext cx="1116" cy="885"/>
                  <a:chOff x="6970" y="10110"/>
                  <a:chExt cx="1116" cy="885"/>
                </a:xfrm>
              </p:grpSpPr>
              <p:cxnSp>
                <p:nvCxnSpPr>
                  <p:cNvPr id="21517" name="AutoShape 13"/>
                  <p:cNvCxnSpPr>
                    <a:cxnSpLocks noChangeShapeType="1"/>
                  </p:cNvCxnSpPr>
                  <p:nvPr/>
                </p:nvCxnSpPr>
                <p:spPr bwMode="auto">
                  <a:xfrm flipH="1">
                    <a:off x="6990" y="10605"/>
                    <a:ext cx="247" cy="0"/>
                  </a:xfrm>
                  <a:prstGeom prst="straightConnector1">
                    <a:avLst/>
                  </a:prstGeom>
                  <a:noFill/>
                  <a:ln w="9525">
                    <a:solidFill>
                      <a:srgbClr val="000000"/>
                    </a:solidFill>
                    <a:round/>
                    <a:headEnd/>
                    <a:tailEnd/>
                  </a:ln>
                </p:spPr>
              </p:cxnSp>
              <p:cxnSp>
                <p:nvCxnSpPr>
                  <p:cNvPr id="21518" name="AutoShape 14"/>
                  <p:cNvCxnSpPr>
                    <a:cxnSpLocks noChangeShapeType="1"/>
                  </p:cNvCxnSpPr>
                  <p:nvPr/>
                </p:nvCxnSpPr>
                <p:spPr bwMode="auto">
                  <a:xfrm flipH="1">
                    <a:off x="7110" y="10500"/>
                    <a:ext cx="127" cy="0"/>
                  </a:xfrm>
                  <a:prstGeom prst="straightConnector1">
                    <a:avLst/>
                  </a:prstGeom>
                  <a:noFill/>
                  <a:ln w="9525">
                    <a:solidFill>
                      <a:srgbClr val="000000"/>
                    </a:solidFill>
                    <a:round/>
                    <a:headEnd/>
                    <a:tailEnd/>
                  </a:ln>
                </p:spPr>
              </p:cxnSp>
              <p:grpSp>
                <p:nvGrpSpPr>
                  <p:cNvPr id="21519" name="Group 15"/>
                  <p:cNvGrpSpPr>
                    <a:grpSpLocks/>
                  </p:cNvGrpSpPr>
                  <p:nvPr/>
                </p:nvGrpSpPr>
                <p:grpSpPr bwMode="auto">
                  <a:xfrm>
                    <a:off x="6970" y="10110"/>
                    <a:ext cx="1116" cy="885"/>
                    <a:chOff x="6970" y="10110"/>
                    <a:chExt cx="1116" cy="885"/>
                  </a:xfrm>
                </p:grpSpPr>
                <p:grpSp>
                  <p:nvGrpSpPr>
                    <p:cNvPr id="21520" name="Group 16"/>
                    <p:cNvGrpSpPr>
                      <a:grpSpLocks/>
                    </p:cNvGrpSpPr>
                    <p:nvPr/>
                  </p:nvGrpSpPr>
                  <p:grpSpPr bwMode="auto">
                    <a:xfrm>
                      <a:off x="7366" y="10110"/>
                      <a:ext cx="720" cy="885"/>
                      <a:chOff x="7366" y="10110"/>
                      <a:chExt cx="720" cy="885"/>
                    </a:xfrm>
                  </p:grpSpPr>
                  <p:sp>
                    <p:nvSpPr>
                      <p:cNvPr id="21521" name="AutoShape 17"/>
                      <p:cNvSpPr>
                        <a:spLocks noChangeArrowheads="1"/>
                      </p:cNvSpPr>
                      <p:nvPr/>
                    </p:nvSpPr>
                    <p:spPr bwMode="auto">
                      <a:xfrm rot="5400000">
                        <a:off x="7438" y="10218"/>
                        <a:ext cx="576" cy="720"/>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22" name="AutoShape 18"/>
                      <p:cNvSpPr>
                        <a:spLocks noChangeArrowheads="1"/>
                      </p:cNvSpPr>
                      <p:nvPr/>
                    </p:nvSpPr>
                    <p:spPr bwMode="auto">
                      <a:xfrm>
                        <a:off x="7380" y="10110"/>
                        <a:ext cx="143" cy="885"/>
                      </a:xfrm>
                      <a:prstGeom prst="bevel">
                        <a:avLst>
                          <a:gd name="adj" fmla="val 1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523" name="AutoShape 19"/>
                    <p:cNvSpPr>
                      <a:spLocks noChangeArrowheads="1"/>
                    </p:cNvSpPr>
                    <p:nvPr/>
                  </p:nvSpPr>
                  <p:spPr bwMode="auto">
                    <a:xfrm rot="16200000">
                      <a:off x="7091" y="10511"/>
                      <a:ext cx="435" cy="143"/>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24" name="Freeform 20"/>
                    <p:cNvSpPr>
                      <a:spLocks/>
                    </p:cNvSpPr>
                    <p:nvPr/>
                  </p:nvSpPr>
                  <p:spPr bwMode="auto">
                    <a:xfrm>
                      <a:off x="6970" y="10482"/>
                      <a:ext cx="140" cy="123"/>
                    </a:xfrm>
                    <a:custGeom>
                      <a:avLst/>
                      <a:gdLst/>
                      <a:ahLst/>
                      <a:cxnLst>
                        <a:cxn ang="0">
                          <a:pos x="140" y="18"/>
                        </a:cxn>
                        <a:cxn ang="0">
                          <a:pos x="20" y="123"/>
                        </a:cxn>
                        <a:cxn ang="0">
                          <a:pos x="20" y="18"/>
                        </a:cxn>
                        <a:cxn ang="0">
                          <a:pos x="140" y="18"/>
                        </a:cxn>
                      </a:cxnLst>
                      <a:rect l="0" t="0" r="r" b="b"/>
                      <a:pathLst>
                        <a:path w="140" h="123">
                          <a:moveTo>
                            <a:pt x="140" y="18"/>
                          </a:moveTo>
                          <a:cubicBezTo>
                            <a:pt x="140" y="35"/>
                            <a:pt x="40" y="123"/>
                            <a:pt x="20" y="123"/>
                          </a:cubicBezTo>
                          <a:cubicBezTo>
                            <a:pt x="0" y="123"/>
                            <a:pt x="0" y="36"/>
                            <a:pt x="20" y="18"/>
                          </a:cubicBezTo>
                          <a:cubicBezTo>
                            <a:pt x="40" y="0"/>
                            <a:pt x="140" y="1"/>
                            <a:pt x="140" y="18"/>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525" name="Freeform 21"/>
                  <p:cNvSpPr>
                    <a:spLocks/>
                  </p:cNvSpPr>
                  <p:nvPr/>
                </p:nvSpPr>
                <p:spPr bwMode="auto">
                  <a:xfrm>
                    <a:off x="7750" y="10290"/>
                    <a:ext cx="80" cy="585"/>
                  </a:xfrm>
                  <a:custGeom>
                    <a:avLst/>
                    <a:gdLst/>
                    <a:ahLst/>
                    <a:cxnLst>
                      <a:cxn ang="0">
                        <a:pos x="80" y="0"/>
                      </a:cxn>
                      <a:cxn ang="0">
                        <a:pos x="5" y="315"/>
                      </a:cxn>
                      <a:cxn ang="0">
                        <a:pos x="50" y="585"/>
                      </a:cxn>
                    </a:cxnLst>
                    <a:rect l="0" t="0" r="r" b="b"/>
                    <a:pathLst>
                      <a:path w="80" h="585">
                        <a:moveTo>
                          <a:pt x="80" y="0"/>
                        </a:moveTo>
                        <a:cubicBezTo>
                          <a:pt x="45" y="109"/>
                          <a:pt x="10" y="218"/>
                          <a:pt x="5" y="315"/>
                        </a:cubicBezTo>
                        <a:cubicBezTo>
                          <a:pt x="0" y="412"/>
                          <a:pt x="42" y="540"/>
                          <a:pt x="50" y="58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26" name="Freeform 22"/>
                  <p:cNvSpPr>
                    <a:spLocks/>
                  </p:cNvSpPr>
                  <p:nvPr/>
                </p:nvSpPr>
                <p:spPr bwMode="auto">
                  <a:xfrm>
                    <a:off x="7650" y="10290"/>
                    <a:ext cx="100" cy="585"/>
                  </a:xfrm>
                  <a:custGeom>
                    <a:avLst/>
                    <a:gdLst/>
                    <a:ahLst/>
                    <a:cxnLst>
                      <a:cxn ang="0">
                        <a:pos x="100" y="0"/>
                      </a:cxn>
                      <a:cxn ang="0">
                        <a:pos x="0" y="315"/>
                      </a:cxn>
                      <a:cxn ang="0">
                        <a:pos x="100" y="585"/>
                      </a:cxn>
                    </a:cxnLst>
                    <a:rect l="0" t="0" r="r" b="b"/>
                    <a:pathLst>
                      <a:path w="100" h="585">
                        <a:moveTo>
                          <a:pt x="100" y="0"/>
                        </a:moveTo>
                        <a:cubicBezTo>
                          <a:pt x="50" y="109"/>
                          <a:pt x="0" y="218"/>
                          <a:pt x="0" y="315"/>
                        </a:cubicBezTo>
                        <a:cubicBezTo>
                          <a:pt x="0" y="412"/>
                          <a:pt x="50" y="498"/>
                          <a:pt x="100" y="585"/>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1527" name="Group 23"/>
              <p:cNvGrpSpPr>
                <a:grpSpLocks/>
              </p:cNvGrpSpPr>
              <p:nvPr/>
            </p:nvGrpSpPr>
            <p:grpSpPr bwMode="auto">
              <a:xfrm>
                <a:off x="1734" y="8936"/>
                <a:ext cx="1523" cy="864"/>
                <a:chOff x="1582" y="10646"/>
                <a:chExt cx="1523" cy="864"/>
              </a:xfrm>
            </p:grpSpPr>
            <p:sp>
              <p:nvSpPr>
                <p:cNvPr id="21528" name="AutoShape 24"/>
                <p:cNvSpPr>
                  <a:spLocks noChangeArrowheads="1"/>
                </p:cNvSpPr>
                <p:nvPr/>
              </p:nvSpPr>
              <p:spPr bwMode="auto">
                <a:xfrm flipH="1">
                  <a:off x="2520" y="11018"/>
                  <a:ext cx="585" cy="96"/>
                </a:xfrm>
                <a:prstGeom prst="roundRect">
                  <a:avLst>
                    <a:gd name="adj" fmla="val 50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1529" name="Group 25"/>
                <p:cNvGrpSpPr>
                  <a:grpSpLocks/>
                </p:cNvGrpSpPr>
                <p:nvPr/>
              </p:nvGrpSpPr>
              <p:grpSpPr bwMode="auto">
                <a:xfrm>
                  <a:off x="1582" y="10646"/>
                  <a:ext cx="1189" cy="864"/>
                  <a:chOff x="2806" y="9990"/>
                  <a:chExt cx="1189" cy="864"/>
                </a:xfrm>
              </p:grpSpPr>
              <p:grpSp>
                <p:nvGrpSpPr>
                  <p:cNvPr id="21530" name="Group 26"/>
                  <p:cNvGrpSpPr>
                    <a:grpSpLocks/>
                  </p:cNvGrpSpPr>
                  <p:nvPr/>
                </p:nvGrpSpPr>
                <p:grpSpPr bwMode="auto">
                  <a:xfrm>
                    <a:off x="2806" y="9990"/>
                    <a:ext cx="1189" cy="864"/>
                    <a:chOff x="2806" y="9990"/>
                    <a:chExt cx="1189" cy="864"/>
                  </a:xfrm>
                </p:grpSpPr>
                <p:grpSp>
                  <p:nvGrpSpPr>
                    <p:cNvPr id="21531" name="Group 27"/>
                    <p:cNvGrpSpPr>
                      <a:grpSpLocks/>
                    </p:cNvGrpSpPr>
                    <p:nvPr/>
                  </p:nvGrpSpPr>
                  <p:grpSpPr bwMode="auto">
                    <a:xfrm>
                      <a:off x="2806" y="9990"/>
                      <a:ext cx="863" cy="864"/>
                      <a:chOff x="2806" y="9990"/>
                      <a:chExt cx="863" cy="864"/>
                    </a:xfrm>
                  </p:grpSpPr>
                  <p:grpSp>
                    <p:nvGrpSpPr>
                      <p:cNvPr id="21532" name="Group 28"/>
                      <p:cNvGrpSpPr>
                        <a:grpSpLocks/>
                      </p:cNvGrpSpPr>
                      <p:nvPr/>
                    </p:nvGrpSpPr>
                    <p:grpSpPr bwMode="auto">
                      <a:xfrm>
                        <a:off x="2806" y="9990"/>
                        <a:ext cx="720" cy="864"/>
                        <a:chOff x="2779" y="10077"/>
                        <a:chExt cx="720" cy="864"/>
                      </a:xfrm>
                    </p:grpSpPr>
                    <p:sp>
                      <p:nvSpPr>
                        <p:cNvPr id="21533" name="AutoShape 29"/>
                        <p:cNvSpPr>
                          <a:spLocks noChangeArrowheads="1"/>
                        </p:cNvSpPr>
                        <p:nvPr/>
                      </p:nvSpPr>
                      <p:spPr bwMode="auto">
                        <a:xfrm rot="16200000">
                          <a:off x="2851" y="10175"/>
                          <a:ext cx="576" cy="720"/>
                        </a:xfrm>
                        <a:prstGeom prst="flowChartMagneticDisk">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34" name="AutoShape 30"/>
                        <p:cNvSpPr>
                          <a:spLocks noChangeArrowheads="1"/>
                        </p:cNvSpPr>
                        <p:nvPr/>
                      </p:nvSpPr>
                      <p:spPr bwMode="auto">
                        <a:xfrm>
                          <a:off x="3356" y="10077"/>
                          <a:ext cx="143" cy="864"/>
                        </a:xfrm>
                        <a:prstGeom prst="bevel">
                          <a:avLst>
                            <a:gd name="adj" fmla="val 12500"/>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535" name="AutoShape 31"/>
                      <p:cNvSpPr>
                        <a:spLocks noChangeArrowheads="1"/>
                      </p:cNvSpPr>
                      <p:nvPr/>
                    </p:nvSpPr>
                    <p:spPr bwMode="auto">
                      <a:xfrm rot="5400000">
                        <a:off x="3380" y="10391"/>
                        <a:ext cx="435" cy="143"/>
                      </a:xfrm>
                      <a:prstGeom prst="can">
                        <a:avLst>
                          <a:gd name="adj" fmla="val 25000"/>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cxnSp>
                  <p:nvCxnSpPr>
                    <p:cNvPr id="21536" name="AutoShape 32"/>
                    <p:cNvCxnSpPr>
                      <a:cxnSpLocks noChangeShapeType="1"/>
                    </p:cNvCxnSpPr>
                    <p:nvPr/>
                  </p:nvCxnSpPr>
                  <p:spPr bwMode="auto">
                    <a:xfrm>
                      <a:off x="3669" y="10485"/>
                      <a:ext cx="306" cy="0"/>
                    </a:xfrm>
                    <a:prstGeom prst="straightConnector1">
                      <a:avLst/>
                    </a:prstGeom>
                    <a:noFill/>
                    <a:ln w="9525">
                      <a:solidFill>
                        <a:srgbClr val="000000"/>
                      </a:solidFill>
                      <a:round/>
                      <a:headEnd/>
                      <a:tailEnd/>
                    </a:ln>
                  </p:spPr>
                </p:cxnSp>
                <p:cxnSp>
                  <p:nvCxnSpPr>
                    <p:cNvPr id="21537" name="AutoShape 33"/>
                    <p:cNvCxnSpPr>
                      <a:cxnSpLocks noChangeShapeType="1"/>
                    </p:cNvCxnSpPr>
                    <p:nvPr/>
                  </p:nvCxnSpPr>
                  <p:spPr bwMode="auto">
                    <a:xfrm>
                      <a:off x="3669" y="10362"/>
                      <a:ext cx="186" cy="0"/>
                    </a:xfrm>
                    <a:prstGeom prst="straightConnector1">
                      <a:avLst/>
                    </a:prstGeom>
                    <a:noFill/>
                    <a:ln w="9525">
                      <a:solidFill>
                        <a:srgbClr val="000000"/>
                      </a:solidFill>
                      <a:round/>
                      <a:headEnd/>
                      <a:tailEnd/>
                    </a:ln>
                  </p:spPr>
                </p:cxnSp>
                <p:sp>
                  <p:nvSpPr>
                    <p:cNvPr id="21538" name="Freeform 34"/>
                    <p:cNvSpPr>
                      <a:spLocks/>
                    </p:cNvSpPr>
                    <p:nvPr/>
                  </p:nvSpPr>
                  <p:spPr bwMode="auto">
                    <a:xfrm>
                      <a:off x="3855" y="10341"/>
                      <a:ext cx="140" cy="144"/>
                    </a:xfrm>
                    <a:custGeom>
                      <a:avLst/>
                      <a:gdLst/>
                      <a:ahLst/>
                      <a:cxnLst>
                        <a:cxn ang="0">
                          <a:pos x="120" y="144"/>
                        </a:cxn>
                        <a:cxn ang="0">
                          <a:pos x="0" y="21"/>
                        </a:cxn>
                        <a:cxn ang="0">
                          <a:pos x="120" y="21"/>
                        </a:cxn>
                        <a:cxn ang="0">
                          <a:pos x="120" y="144"/>
                        </a:cxn>
                      </a:cxnLst>
                      <a:rect l="0" t="0" r="r" b="b"/>
                      <a:pathLst>
                        <a:path w="140" h="144">
                          <a:moveTo>
                            <a:pt x="120" y="144"/>
                          </a:moveTo>
                          <a:cubicBezTo>
                            <a:pt x="100" y="144"/>
                            <a:pt x="0" y="41"/>
                            <a:pt x="0" y="21"/>
                          </a:cubicBezTo>
                          <a:cubicBezTo>
                            <a:pt x="0" y="1"/>
                            <a:pt x="100" y="0"/>
                            <a:pt x="120" y="21"/>
                          </a:cubicBezTo>
                          <a:cubicBezTo>
                            <a:pt x="140" y="42"/>
                            <a:pt x="140" y="144"/>
                            <a:pt x="120" y="144"/>
                          </a:cubicBezTo>
                          <a:close/>
                        </a:path>
                      </a:pathLst>
                    </a:cu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1539" name="Freeform 35"/>
                  <p:cNvSpPr>
                    <a:spLocks/>
                  </p:cNvSpPr>
                  <p:nvPr/>
                </p:nvSpPr>
                <p:spPr bwMode="auto">
                  <a:xfrm>
                    <a:off x="3045" y="10170"/>
                    <a:ext cx="60" cy="566"/>
                  </a:xfrm>
                  <a:custGeom>
                    <a:avLst/>
                    <a:gdLst/>
                    <a:ahLst/>
                    <a:cxnLst>
                      <a:cxn ang="0">
                        <a:pos x="0" y="0"/>
                      </a:cxn>
                      <a:cxn ang="0">
                        <a:pos x="60" y="315"/>
                      </a:cxn>
                      <a:cxn ang="0">
                        <a:pos x="0" y="566"/>
                      </a:cxn>
                    </a:cxnLst>
                    <a:rect l="0" t="0" r="r" b="b"/>
                    <a:pathLst>
                      <a:path w="60" h="566">
                        <a:moveTo>
                          <a:pt x="0" y="0"/>
                        </a:moveTo>
                        <a:cubicBezTo>
                          <a:pt x="30" y="110"/>
                          <a:pt x="60" y="221"/>
                          <a:pt x="60" y="315"/>
                        </a:cubicBezTo>
                        <a:cubicBezTo>
                          <a:pt x="60" y="409"/>
                          <a:pt x="30" y="487"/>
                          <a:pt x="0" y="566"/>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40" name="Freeform 36"/>
                  <p:cNvSpPr>
                    <a:spLocks/>
                  </p:cNvSpPr>
                  <p:nvPr/>
                </p:nvSpPr>
                <p:spPr bwMode="auto">
                  <a:xfrm>
                    <a:off x="3105" y="10160"/>
                    <a:ext cx="75" cy="576"/>
                  </a:xfrm>
                  <a:custGeom>
                    <a:avLst/>
                    <a:gdLst/>
                    <a:ahLst/>
                    <a:cxnLst>
                      <a:cxn ang="0">
                        <a:pos x="0" y="0"/>
                      </a:cxn>
                      <a:cxn ang="0">
                        <a:pos x="75" y="325"/>
                      </a:cxn>
                      <a:cxn ang="0">
                        <a:pos x="0" y="576"/>
                      </a:cxn>
                    </a:cxnLst>
                    <a:rect l="0" t="0" r="r" b="b"/>
                    <a:pathLst>
                      <a:path w="75" h="576">
                        <a:moveTo>
                          <a:pt x="0" y="0"/>
                        </a:moveTo>
                        <a:cubicBezTo>
                          <a:pt x="37" y="114"/>
                          <a:pt x="75" y="229"/>
                          <a:pt x="75" y="325"/>
                        </a:cubicBezTo>
                        <a:cubicBezTo>
                          <a:pt x="75" y="421"/>
                          <a:pt x="37" y="498"/>
                          <a:pt x="0" y="576"/>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1541" name="Group 37"/>
              <p:cNvGrpSpPr>
                <a:grpSpLocks/>
              </p:cNvGrpSpPr>
              <p:nvPr/>
            </p:nvGrpSpPr>
            <p:grpSpPr bwMode="auto">
              <a:xfrm>
                <a:off x="3013" y="8806"/>
                <a:ext cx="5616" cy="1094"/>
                <a:chOff x="2923" y="8815"/>
                <a:chExt cx="5616" cy="1094"/>
              </a:xfrm>
            </p:grpSpPr>
            <p:sp>
              <p:nvSpPr>
                <p:cNvPr id="21542" name="Rectangle 38"/>
                <p:cNvSpPr>
                  <a:spLocks noChangeArrowheads="1"/>
                </p:cNvSpPr>
                <p:nvPr/>
              </p:nvSpPr>
              <p:spPr bwMode="auto">
                <a:xfrm>
                  <a:off x="2923" y="8815"/>
                  <a:ext cx="5616" cy="1094"/>
                </a:xfrm>
                <a:prstGeom prst="rect">
                  <a:avLst/>
                </a:prstGeom>
                <a:solidFill>
                  <a:srgbClr val="FFFFFF"/>
                </a:solidFill>
                <a:ln w="9525">
                  <a:solidFill>
                    <a:srgbClr val="000000"/>
                  </a:solidFill>
                  <a:miter lim="800000"/>
                  <a:headEnd/>
                  <a:tailEnd/>
                </a:ln>
                <a:effectLst>
                  <a:prstShdw prst="shdw13" dist="53882" dir="13500000">
                    <a:srgbClr val="808080">
                      <a:alpha val="50000"/>
                    </a:srgbClr>
                  </a:prstShdw>
                </a:effectLst>
              </p:spPr>
              <p:txBody>
                <a:bodyPr vert="horz" wrap="square" lIns="91440" tIns="45720" rIns="91440" bIns="45720" numCol="1" anchor="t" anchorCtr="0" compatLnSpc="1">
                  <a:prstTxWarp prst="textNoShape">
                    <a:avLst/>
                  </a:prstTxWarp>
                </a:bodyPr>
                <a:lstStyle/>
                <a:p>
                  <a:endParaRPr lang="en-US" dirty="0"/>
                </a:p>
              </p:txBody>
            </p:sp>
            <p:sp>
              <p:nvSpPr>
                <p:cNvPr id="21543" name="Text Box 39"/>
                <p:cNvSpPr txBox="1">
                  <a:spLocks noChangeArrowheads="1"/>
                </p:cNvSpPr>
                <p:nvPr/>
              </p:nvSpPr>
              <p:spPr bwMode="auto">
                <a:xfrm>
                  <a:off x="4245" y="9133"/>
                  <a:ext cx="2892" cy="47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Copper Center Conductor</a:t>
                  </a:r>
                  <a:endParaRPr kumimoji="0" lang="en-US" sz="1800" b="0" i="0" u="none" strike="noStrike" cap="none" normalizeH="0" baseline="0" dirty="0" smtClean="0">
                    <a:ln>
                      <a:noFill/>
                    </a:ln>
                    <a:solidFill>
                      <a:schemeClr val="tx1"/>
                    </a:solidFill>
                    <a:effectLst/>
                    <a:latin typeface="Arial" pitchFamily="34" charset="0"/>
                  </a:endParaRPr>
                </a:p>
              </p:txBody>
            </p:sp>
          </p:grpSp>
        </p:grpSp>
      </p:grpSp>
      <p:cxnSp>
        <p:nvCxnSpPr>
          <p:cNvPr id="45" name="Straight Arrow Connector 44"/>
          <p:cNvCxnSpPr/>
          <p:nvPr/>
        </p:nvCxnSpPr>
        <p:spPr>
          <a:xfrm>
            <a:off x="2514600" y="5715000"/>
            <a:ext cx="1066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38200"/>
            <a:ext cx="8229600" cy="1069848"/>
          </a:xfrm>
        </p:spPr>
        <p:txBody>
          <a:bodyPr/>
          <a:lstStyle/>
          <a:p>
            <a:pPr algn="ctr"/>
            <a:r>
              <a:rPr lang="en-US" dirty="0" smtClean="0"/>
              <a:t>Measuring the Permittivity (</a:t>
            </a:r>
            <a:r>
              <a:rPr lang="el-GR" dirty="0" smtClean="0">
                <a:latin typeface="Calibri"/>
              </a:rPr>
              <a:t>ε</a:t>
            </a:r>
            <a:r>
              <a:rPr lang="en-US" dirty="0" smtClean="0">
                <a:latin typeface="Calibri"/>
              </a:rPr>
              <a:t>)</a:t>
            </a:r>
            <a:endParaRPr lang="en-US" dirty="0"/>
          </a:p>
        </p:txBody>
      </p:sp>
      <p:sp>
        <p:nvSpPr>
          <p:cNvPr id="6" name="TextBox 5"/>
          <p:cNvSpPr txBox="1"/>
          <p:nvPr/>
        </p:nvSpPr>
        <p:spPr>
          <a:xfrm>
            <a:off x="914400" y="1981200"/>
            <a:ext cx="7086600" cy="2031325"/>
          </a:xfrm>
          <a:prstGeom prst="rect">
            <a:avLst/>
          </a:prstGeom>
          <a:noFill/>
        </p:spPr>
        <p:txBody>
          <a:bodyPr wrap="square" rtlCol="0">
            <a:spAutoFit/>
          </a:bodyPr>
          <a:lstStyle/>
          <a:p>
            <a:r>
              <a:rPr lang="en-US" dirty="0" smtClean="0"/>
              <a:t>Solving for the permittivity of the garnets required knowledge of their capacitance, inductance, and the impedance. Also solving for the permittivity required use the network analyzer and the LCR meter. The LCR meter was used in order to find the capacitance of the stripline at lower frequencies. Once the capacitance was found, I could use some fundamental physics equations to find the permittivity.</a:t>
            </a:r>
            <a:endParaRPr lang="en-US" dirty="0"/>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2529" name="Object 1"/>
          <p:cNvGraphicFramePr>
            <a:graphicFrameLocks noChangeAspect="1"/>
          </p:cNvGraphicFramePr>
          <p:nvPr/>
        </p:nvGraphicFramePr>
        <p:xfrm>
          <a:off x="1828800" y="4114800"/>
          <a:ext cx="1262616" cy="790575"/>
        </p:xfrm>
        <a:graphic>
          <a:graphicData uri="http://schemas.openxmlformats.org/presentationml/2006/ole">
            <p:oleObj spid="_x0000_s22529" name="Equation" r:id="rId3" imgW="723586" imgH="406224" progId="Equation.3">
              <p:embed/>
            </p:oleObj>
          </a:graphicData>
        </a:graphic>
      </p:graphicFrame>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2531" name="Object 3"/>
          <p:cNvGraphicFramePr>
            <a:graphicFrameLocks noChangeAspect="1"/>
          </p:cNvGraphicFramePr>
          <p:nvPr/>
        </p:nvGraphicFramePr>
        <p:xfrm>
          <a:off x="4800600" y="4114800"/>
          <a:ext cx="1295400" cy="846261"/>
        </p:xfrm>
        <a:graphic>
          <a:graphicData uri="http://schemas.openxmlformats.org/presentationml/2006/ole">
            <p:oleObj spid="_x0000_s22531" name="Equation" r:id="rId4" imgW="634725" imgH="431613" progId="Equation.3">
              <p:embed/>
            </p:oleObj>
          </a:graphicData>
        </a:graphic>
      </p:graphicFrame>
      <p:cxnSp>
        <p:nvCxnSpPr>
          <p:cNvPr id="12" name="Straight Arrow Connector 11"/>
          <p:cNvCxnSpPr/>
          <p:nvPr/>
        </p:nvCxnSpPr>
        <p:spPr>
          <a:xfrm>
            <a:off x="3352800" y="45720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71600" y="5105400"/>
            <a:ext cx="5791200" cy="923330"/>
          </a:xfrm>
          <a:prstGeom prst="rect">
            <a:avLst/>
          </a:prstGeom>
          <a:noFill/>
        </p:spPr>
        <p:txBody>
          <a:bodyPr wrap="square" rtlCol="0">
            <a:spAutoFit/>
          </a:bodyPr>
          <a:lstStyle/>
          <a:p>
            <a:r>
              <a:rPr lang="en-US" i="1" dirty="0" smtClean="0"/>
              <a:t>Notice how a permittivity is cut in half. This is due to the fact that the stripline circuit is composed of two capacitors.</a:t>
            </a:r>
            <a:endParaRPr lang="en-US" i="1" dirty="0"/>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1121</TotalTime>
  <Words>1650</Words>
  <Application>Microsoft Office PowerPoint</Application>
  <PresentationFormat>On-screen Show (4:3)</PresentationFormat>
  <Paragraphs>111</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Urban</vt:lpstr>
      <vt:lpstr>Equation</vt:lpstr>
      <vt:lpstr>Measurement of the Permeability (µ) &amp; Permittivity (ε) of Aluminum doped Yttrium-Iron Garnets from 100Hz to 1GHz</vt:lpstr>
      <vt:lpstr>Outline</vt:lpstr>
      <vt:lpstr>Purpose</vt:lpstr>
      <vt:lpstr>Microwave Circulator</vt:lpstr>
      <vt:lpstr>Microwave Circulator</vt:lpstr>
      <vt:lpstr>Materials </vt:lpstr>
      <vt:lpstr>Creating a stripline circuit </vt:lpstr>
      <vt:lpstr>Creating a stripline circuit</vt:lpstr>
      <vt:lpstr>Measuring the Permittivity (ε)</vt:lpstr>
      <vt:lpstr>Measuring the permittivity (ε)</vt:lpstr>
      <vt:lpstr>Measuring the permittivity (ε)</vt:lpstr>
      <vt:lpstr>Epsilon vs. Frequency</vt:lpstr>
      <vt:lpstr>Measuring the Permeability (μ)</vt:lpstr>
      <vt:lpstr>Measuring the Permeability (μ)</vt:lpstr>
      <vt:lpstr>Mu vs. Frequency</vt:lpstr>
      <vt:lpstr>Measuring the Permeability (μ)</vt:lpstr>
      <vt:lpstr>Measuring the Permeability (μ)</vt:lpstr>
      <vt:lpstr>Mu vs. Frequency (6 loop toroid)</vt:lpstr>
      <vt:lpstr>Conclusions</vt:lpstr>
      <vt:lpstr>Acknowledgements</vt:lpstr>
      <vt:lpstr>Questions</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alowery</dc:creator>
  <cp:lastModifiedBy>alowery</cp:lastModifiedBy>
  <cp:revision>103</cp:revision>
  <dcterms:created xsi:type="dcterms:W3CDTF">2008-07-29T19:55:59Z</dcterms:created>
  <dcterms:modified xsi:type="dcterms:W3CDTF">2008-08-07T18:44:15Z</dcterms:modified>
</cp:coreProperties>
</file>