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50"/>
  </p:notesMasterIdLst>
  <p:handoutMasterIdLst>
    <p:handoutMasterId r:id="rId51"/>
  </p:handoutMasterIdLst>
  <p:sldIdLst>
    <p:sldId id="294" r:id="rId2"/>
    <p:sldId id="440" r:id="rId3"/>
    <p:sldId id="441" r:id="rId4"/>
    <p:sldId id="471" r:id="rId5"/>
    <p:sldId id="442" r:id="rId6"/>
    <p:sldId id="439" r:id="rId7"/>
    <p:sldId id="443" r:id="rId8"/>
    <p:sldId id="444" r:id="rId9"/>
    <p:sldId id="305" r:id="rId10"/>
    <p:sldId id="430" r:id="rId11"/>
    <p:sldId id="438" r:id="rId12"/>
    <p:sldId id="313" r:id="rId13"/>
    <p:sldId id="461" r:id="rId14"/>
    <p:sldId id="462" r:id="rId15"/>
    <p:sldId id="463" r:id="rId16"/>
    <p:sldId id="464" r:id="rId17"/>
    <p:sldId id="419" r:id="rId18"/>
    <p:sldId id="454" r:id="rId19"/>
    <p:sldId id="455" r:id="rId20"/>
    <p:sldId id="456" r:id="rId21"/>
    <p:sldId id="364" r:id="rId22"/>
    <p:sldId id="457" r:id="rId23"/>
    <p:sldId id="458" r:id="rId24"/>
    <p:sldId id="459" r:id="rId25"/>
    <p:sldId id="468" r:id="rId26"/>
    <p:sldId id="460" r:id="rId27"/>
    <p:sldId id="366" r:id="rId28"/>
    <p:sldId id="469" r:id="rId29"/>
    <p:sldId id="381" r:id="rId30"/>
    <p:sldId id="448" r:id="rId31"/>
    <p:sldId id="309" r:id="rId32"/>
    <p:sldId id="452" r:id="rId33"/>
    <p:sldId id="453" r:id="rId34"/>
    <p:sldId id="470" r:id="rId35"/>
    <p:sldId id="325" r:id="rId36"/>
    <p:sldId id="326" r:id="rId37"/>
    <p:sldId id="473" r:id="rId38"/>
    <p:sldId id="377" r:id="rId39"/>
    <p:sldId id="379" r:id="rId40"/>
    <p:sldId id="449" r:id="rId41"/>
    <p:sldId id="380" r:id="rId42"/>
    <p:sldId id="427" r:id="rId43"/>
    <p:sldId id="312" r:id="rId44"/>
    <p:sldId id="319" r:id="rId45"/>
    <p:sldId id="445" r:id="rId46"/>
    <p:sldId id="467" r:id="rId47"/>
    <p:sldId id="450" r:id="rId48"/>
    <p:sldId id="472" r:id="rId4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1E9A1F"/>
    <a:srgbClr val="00CF18"/>
    <a:srgbClr val="0ECF57"/>
    <a:srgbClr val="1BC137"/>
    <a:srgbClr val="10DEB6"/>
    <a:srgbClr val="50504E"/>
    <a:srgbClr val="4E4E4E"/>
    <a:srgbClr val="404040"/>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7" autoAdjust="0"/>
    <p:restoredTop sz="92506"/>
  </p:normalViewPr>
  <p:slideViewPr>
    <p:cSldViewPr snapToGrid="0" snapToObjects="1" showGuides="1">
      <p:cViewPr>
        <p:scale>
          <a:sx n="110" d="100"/>
          <a:sy n="110" d="100"/>
        </p:scale>
        <p:origin x="656" y="-27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normally do better than our projections in i.e. H-&gt;bb. These projections are usually conservative. Get rid of P5 science drivers.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39240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208802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25690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293635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8458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7348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3587277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32</a:t>
            </a:fld>
            <a:endParaRPr lang="en-US"/>
          </a:p>
        </p:txBody>
      </p:sp>
    </p:spTree>
    <p:extLst>
      <p:ext uri="{BB962C8B-B14F-4D97-AF65-F5344CB8AC3E}">
        <p14:creationId xmlns:p14="http://schemas.microsoft.com/office/powerpoint/2010/main" val="1126365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731046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324444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USCMS </a:t>
            </a:r>
            <a:r>
              <a:rPr lang="en-US" dirty="0" err="1"/>
              <a:t>organizatioln</a:t>
            </a:r>
            <a:r>
              <a:rPr lang="en-US" dirty="0"/>
              <a:t>,</a:t>
            </a:r>
            <a:r>
              <a:rPr lang="en-US" baseline="0" dirty="0"/>
              <a:t> highlighting FNAL</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38</a:t>
            </a:fld>
            <a:endParaRPr lang="en-US"/>
          </a:p>
        </p:txBody>
      </p:sp>
    </p:spTree>
    <p:extLst>
      <p:ext uri="{BB962C8B-B14F-4D97-AF65-F5344CB8AC3E}">
        <p14:creationId xmlns:p14="http://schemas.microsoft.com/office/powerpoint/2010/main" val="169521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3235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lines.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41</a:t>
            </a:fld>
            <a:endParaRPr lang="en-US"/>
          </a:p>
        </p:txBody>
      </p:sp>
    </p:spTree>
    <p:extLst>
      <p:ext uri="{BB962C8B-B14F-4D97-AF65-F5344CB8AC3E}">
        <p14:creationId xmlns:p14="http://schemas.microsoft.com/office/powerpoint/2010/main" val="197830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detail, and add in US deliverables and FNAL deliverables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46</a:t>
            </a:fld>
            <a:endParaRPr lang="en-US"/>
          </a:p>
        </p:txBody>
      </p:sp>
    </p:spTree>
    <p:extLst>
      <p:ext uri="{BB962C8B-B14F-4D97-AF65-F5344CB8AC3E}">
        <p14:creationId xmlns:p14="http://schemas.microsoft.com/office/powerpoint/2010/main" val="128123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4870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80178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161397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3501676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55850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49771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4098481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1" name="Date Placeholder 3"/>
          <p:cNvSpPr>
            <a:spLocks noGrp="1"/>
          </p:cNvSpPr>
          <p:nvPr>
            <p:ph type="dt" sz="half" idx="10"/>
          </p:nvPr>
        </p:nvSpPr>
        <p:spPr>
          <a:xfrm>
            <a:off x="1656521" y="6504213"/>
            <a:ext cx="2398642" cy="237284"/>
          </a:xfrm>
        </p:spPr>
        <p:txBody>
          <a:bodyPr/>
          <a:lstStyle/>
          <a:p>
            <a:r>
              <a:rPr lang="en-US"/>
              <a:t>V. O'Dell, 17 January 2019</a:t>
            </a:r>
            <a:endParaRPr lang="en-US" dirty="0"/>
          </a:p>
        </p:txBody>
      </p:sp>
      <p:sp>
        <p:nvSpPr>
          <p:cNvPr id="12" name="Footer Placeholder 4"/>
          <p:cNvSpPr>
            <a:spLocks noGrp="1"/>
          </p:cNvSpPr>
          <p:nvPr>
            <p:ph type="ftr" sz="quarter" idx="11"/>
          </p:nvPr>
        </p:nvSpPr>
        <p:spPr>
          <a:xfrm>
            <a:off x="549943" y="6504213"/>
            <a:ext cx="934302" cy="242873"/>
          </a:xfrm>
        </p:spPr>
        <p:txBody>
          <a:bodyPr/>
          <a:lstStyle/>
          <a:p>
            <a:r>
              <a:rPr lang="en-US"/>
              <a:t>FNAL PAC</a:t>
            </a:r>
            <a:endParaRPr lang="en-US" dirty="0"/>
          </a:p>
        </p:txBody>
      </p:sp>
      <p:sp>
        <p:nvSpPr>
          <p:cNvPr id="13" name="Slide Number Placeholder 5"/>
          <p:cNvSpPr>
            <a:spLocks noGrp="1"/>
          </p:cNvSpPr>
          <p:nvPr>
            <p:ph type="sldNum" sz="quarter" idx="12"/>
          </p:nvPr>
        </p:nvSpPr>
        <p:spPr>
          <a:xfrm>
            <a:off x="8272462" y="6504213"/>
            <a:ext cx="414338" cy="237285"/>
          </a:xfrm>
        </p:spPr>
        <p:txBody>
          <a:bodyPr/>
          <a:lstStyle/>
          <a:p>
            <a:fld id="{AB3C1F1C-F708-3F4B-8ECB-6D467F0718B5}" type="slidenum">
              <a:rPr lang="en-US" smtClean="0"/>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656521" y="6504213"/>
            <a:ext cx="2398642" cy="237284"/>
          </a:xfrm>
        </p:spPr>
        <p:txBody>
          <a:bodyPr/>
          <a:lstStyle/>
          <a:p>
            <a:r>
              <a:rPr lang="en-US"/>
              <a:t>V. O'Dell, 17 January 2019</a:t>
            </a:r>
            <a:endParaRPr lang="en-US" dirty="0"/>
          </a:p>
        </p:txBody>
      </p:sp>
      <p:sp>
        <p:nvSpPr>
          <p:cNvPr id="8" name="Footer Placeholder 4"/>
          <p:cNvSpPr>
            <a:spLocks noGrp="1"/>
          </p:cNvSpPr>
          <p:nvPr>
            <p:ph type="ftr" sz="quarter" idx="11"/>
          </p:nvPr>
        </p:nvSpPr>
        <p:spPr>
          <a:xfrm>
            <a:off x="549943" y="6504213"/>
            <a:ext cx="934302" cy="242873"/>
          </a:xfrm>
        </p:spPr>
        <p:txBody>
          <a:bodyPr/>
          <a:lstStyle/>
          <a:p>
            <a:r>
              <a:rPr lang="en-US"/>
              <a:t>FNAL PAC</a:t>
            </a:r>
            <a:endParaRPr lang="en-US" dirty="0"/>
          </a:p>
        </p:txBody>
      </p:sp>
      <p:sp>
        <p:nvSpPr>
          <p:cNvPr id="9" name="Slide Number Placeholder 5"/>
          <p:cNvSpPr>
            <a:spLocks noGrp="1"/>
          </p:cNvSpPr>
          <p:nvPr>
            <p:ph type="sldNum" sz="quarter" idx="12"/>
          </p:nvPr>
        </p:nvSpPr>
        <p:spPr>
          <a:xfrm>
            <a:off x="8272462" y="6504213"/>
            <a:ext cx="414338" cy="237285"/>
          </a:xfrm>
        </p:spPr>
        <p:txBody>
          <a:bodyPr/>
          <a:lstStyle/>
          <a:p>
            <a:fld id="{AB3C1F1C-F708-3F4B-8ECB-6D467F0718B5}" type="slidenum">
              <a:rPr lang="en-US" smtClean="0"/>
              <a:pPr/>
              <a:t>‹#›</a:t>
            </a:fld>
            <a:endParaRPr lang="en-US" dirty="0"/>
          </a:p>
        </p:txBody>
      </p:sp>
    </p:spTree>
    <p:extLst>
      <p:ext uri="{BB962C8B-B14F-4D97-AF65-F5344CB8AC3E}">
        <p14:creationId xmlns:p14="http://schemas.microsoft.com/office/powerpoint/2010/main" val="70358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2462"/>
            <a:ext cx="8229600" cy="52248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56521" y="6504213"/>
            <a:ext cx="2398642" cy="237284"/>
          </a:xfrm>
        </p:spPr>
        <p:txBody>
          <a:bodyPr/>
          <a:lstStyle/>
          <a:p>
            <a:r>
              <a:rPr lang="en-US"/>
              <a:t>V. O'Dell, 17 January 2019</a:t>
            </a:r>
            <a:endParaRPr lang="en-US" dirty="0"/>
          </a:p>
        </p:txBody>
      </p:sp>
      <p:sp>
        <p:nvSpPr>
          <p:cNvPr id="5" name="Footer Placeholder 4"/>
          <p:cNvSpPr>
            <a:spLocks noGrp="1"/>
          </p:cNvSpPr>
          <p:nvPr>
            <p:ph type="ftr" sz="quarter" idx="11"/>
          </p:nvPr>
        </p:nvSpPr>
        <p:spPr>
          <a:xfrm>
            <a:off x="549943" y="6504213"/>
            <a:ext cx="934302" cy="242873"/>
          </a:xfrm>
        </p:spPr>
        <p:txBody>
          <a:bodyPr/>
          <a:lstStyle/>
          <a:p>
            <a:r>
              <a:rPr lang="en-US" dirty="0"/>
              <a:t>FNAL PAC</a:t>
            </a:r>
          </a:p>
        </p:txBody>
      </p:sp>
      <p:sp>
        <p:nvSpPr>
          <p:cNvPr id="6" name="Slide Number Placeholder 5"/>
          <p:cNvSpPr>
            <a:spLocks noGrp="1"/>
          </p:cNvSpPr>
          <p:nvPr>
            <p:ph type="sldNum" sz="quarter" idx="12"/>
          </p:nvPr>
        </p:nvSpPr>
        <p:spPr>
          <a:xfrm>
            <a:off x="8272462" y="6504213"/>
            <a:ext cx="414338" cy="237285"/>
          </a:xfrm>
        </p:spPr>
        <p:txBody>
          <a:bodyPr/>
          <a:lstStyle/>
          <a:p>
            <a:fld id="{AB3C1F1C-F708-3F4B-8ECB-6D467F0718B5}" type="slidenum">
              <a:rPr lang="en-US" smtClean="0"/>
              <a:pPr/>
              <a:t>‹#›</a:t>
            </a:fld>
            <a:endParaRPr lang="en-US" dirty="0"/>
          </a:p>
        </p:txBody>
      </p:sp>
      <p:sp>
        <p:nvSpPr>
          <p:cNvPr id="8" name="Title Placeholder 1"/>
          <p:cNvSpPr>
            <a:spLocks noGrp="1"/>
          </p:cNvSpPr>
          <p:nvPr>
            <p:ph type="title"/>
          </p:nvPr>
        </p:nvSpPr>
        <p:spPr>
          <a:xfrm>
            <a:off x="1774437" y="110440"/>
            <a:ext cx="6114846" cy="699810"/>
          </a:xfrm>
          <a:prstGeom prst="rect">
            <a:avLst/>
          </a:prstGeom>
          <a:gradFill flip="none" rotWithShape="1">
            <a:gsLst>
              <a:gs pos="100000">
                <a:srgbClr val="FFFFFF"/>
              </a:gs>
              <a:gs pos="0">
                <a:srgbClr val="00EEFF"/>
              </a:gs>
            </a:gsLst>
            <a:lin ang="0" scaled="1"/>
            <a:tileRect/>
          </a:grad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94780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1497496" y="6504213"/>
            <a:ext cx="2332382"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V. O'Dell, 17 January 2019</a:t>
            </a:r>
            <a:endParaRPr lang="en-US" dirty="0"/>
          </a:p>
        </p:txBody>
      </p:sp>
      <p:sp>
        <p:nvSpPr>
          <p:cNvPr id="15" name="Footer Placeholder 4"/>
          <p:cNvSpPr>
            <a:spLocks noGrp="1"/>
          </p:cNvSpPr>
          <p:nvPr>
            <p:ph type="ftr" sz="quarter" idx="3"/>
          </p:nvPr>
        </p:nvSpPr>
        <p:spPr>
          <a:xfrm>
            <a:off x="351159" y="6502640"/>
            <a:ext cx="96080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FNAL PAC</a:t>
            </a:r>
            <a:endParaRPr lang="en-US" b="1" dirty="0"/>
          </a:p>
        </p:txBody>
      </p:sp>
      <p:sp>
        <p:nvSpPr>
          <p:cNvPr id="16" name="Slide Number Placeholder 5"/>
          <p:cNvSpPr>
            <a:spLocks noGrp="1"/>
          </p:cNvSpPr>
          <p:nvPr>
            <p:ph type="sldNum" sz="quarter" idx="4"/>
          </p:nvPr>
        </p:nvSpPr>
        <p:spPr>
          <a:xfrm>
            <a:off x="8266320" y="6508228"/>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userDrawn="1"/>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24" r:id="rId3"/>
    <p:sldLayoutId id="2147484127" r:id="rId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indico.fnal.gov/event/19218/"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3.xml"/><Relationship Id="rId4" Type="http://schemas.openxmlformats.org/officeDocument/2006/relationships/image" Target="../media/image50.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openxmlformats.org/officeDocument/2006/relationships/hyperlink" Target="https://cds.cern.ch/record/2283189" TargetMode="External"/><Relationship Id="rId13" Type="http://schemas.openxmlformats.org/officeDocument/2006/relationships/image" Target="../media/image58.png"/><Relationship Id="rId3" Type="http://schemas.openxmlformats.org/officeDocument/2006/relationships/hyperlink" Target="https://cds.cern.ch/record/2295762" TargetMode="External"/><Relationship Id="rId7" Type="http://schemas.openxmlformats.org/officeDocument/2006/relationships/hyperlink" Target="https://cds.cern.ch/record/2313441" TargetMode="External"/><Relationship Id="rId12" Type="http://schemas.openxmlformats.org/officeDocument/2006/relationships/image" Target="../media/image57.png"/><Relationship Id="rId2" Type="http://schemas.openxmlformats.org/officeDocument/2006/relationships/hyperlink" Target="https://cds.cern.ch/record/2272264" TargetMode="Externa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hyperlink" Target="https://cds.cern.ch/record/2293646" TargetMode="External"/><Relationship Id="rId11" Type="http://schemas.openxmlformats.org/officeDocument/2006/relationships/hyperlink" Target="https://cds.cern.ch/record/2283193" TargetMode="External"/><Relationship Id="rId5" Type="http://schemas.openxmlformats.org/officeDocument/2006/relationships/hyperlink" Target="https://cds.cern.ch/record/2304338" TargetMode="External"/><Relationship Id="rId15" Type="http://schemas.openxmlformats.org/officeDocument/2006/relationships/image" Target="../media/image60.emf"/><Relationship Id="rId10" Type="http://schemas.openxmlformats.org/officeDocument/2006/relationships/hyperlink" Target="https://cds.cern.ch/record/2283192" TargetMode="External"/><Relationship Id="rId4" Type="http://schemas.openxmlformats.org/officeDocument/2006/relationships/hyperlink" Target="https://cds.cern.ch/record/2283187" TargetMode="External"/><Relationship Id="rId9" Type="http://schemas.openxmlformats.org/officeDocument/2006/relationships/hyperlink" Target="https://cds.cern.ch/record/2304341" TargetMode="External"/><Relationship Id="rId14" Type="http://schemas.openxmlformats.org/officeDocument/2006/relationships/image" Target="../media/image59.tiff"/></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cds.cern.ch/record/2621698"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prstGeom prst="rect">
            <a:avLst/>
          </a:prstGeom>
        </p:spPr>
        <p:txBody>
          <a:bodyPr>
            <a:noAutofit/>
          </a:bodyPr>
          <a:lstStyle/>
          <a:p>
            <a:r>
              <a:rPr lang="en-US"/>
              <a:t>U.S. CMS </a:t>
            </a:r>
            <a:r>
              <a:rPr lang="en-US" dirty="0"/>
              <a:t>HL-LHC Upgrades</a:t>
            </a:r>
          </a:p>
        </p:txBody>
      </p:sp>
      <p:sp>
        <p:nvSpPr>
          <p:cNvPr id="2" name="Text Placeholder 1"/>
          <p:cNvSpPr>
            <a:spLocks noGrp="1"/>
          </p:cNvSpPr>
          <p:nvPr>
            <p:ph type="body" sz="quarter" idx="11"/>
          </p:nvPr>
        </p:nvSpPr>
        <p:spPr/>
        <p:txBody>
          <a:bodyPr>
            <a:normAutofit fontScale="62500" lnSpcReduction="20000"/>
          </a:bodyPr>
          <a:lstStyle/>
          <a:p>
            <a:r>
              <a:rPr lang="en-US" dirty="0"/>
              <a:t>Vivian O’Dell</a:t>
            </a:r>
          </a:p>
          <a:p>
            <a:r>
              <a:rPr lang="en-US" dirty="0"/>
              <a:t>Fermilab PAC</a:t>
            </a:r>
          </a:p>
          <a:p>
            <a:r>
              <a:rPr lang="en-US" dirty="0"/>
              <a:t>17 January 2019</a:t>
            </a:r>
          </a:p>
          <a:p>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Picture 5">
            <a:extLst>
              <a:ext uri="{FF2B5EF4-FFF2-40B4-BE49-F238E27FC236}">
                <a16:creationId xmlns:a16="http://schemas.microsoft.com/office/drawing/2014/main" id="{00ACA7E8-FAF8-214C-B5D0-4010A1D04145}"/>
              </a:ext>
            </a:extLst>
          </p:cNvPr>
          <p:cNvPicPr>
            <a:picLocks noChangeAspect="1"/>
          </p:cNvPicPr>
          <p:nvPr/>
        </p:nvPicPr>
        <p:blipFill>
          <a:blip r:embed="rId3">
            <a:extLst/>
          </a:blip>
          <a:srcRect l="4434" t="19818" r="9216" b="9494"/>
          <a:stretch>
            <a:fillRect/>
          </a:stretch>
        </p:blipFill>
        <p:spPr>
          <a:xfrm>
            <a:off x="756871" y="1343079"/>
            <a:ext cx="4533120" cy="2623800"/>
          </a:xfrm>
          <a:prstGeom prst="rect">
            <a:avLst/>
          </a:prstGeom>
          <a:ln w="12700">
            <a:miter lim="400000"/>
          </a:ln>
        </p:spPr>
      </p:pic>
      <p:sp>
        <p:nvSpPr>
          <p:cNvPr id="2" name="Title 1"/>
          <p:cNvSpPr>
            <a:spLocks noGrp="1"/>
          </p:cNvSpPr>
          <p:nvPr>
            <p:ph type="title"/>
          </p:nvPr>
        </p:nvSpPr>
        <p:spPr/>
        <p:txBody>
          <a:bodyPr/>
          <a:lstStyle/>
          <a:p>
            <a:r>
              <a:rPr lang="en-US" dirty="0"/>
              <a:t>The CMS Scientific Collaboration</a:t>
            </a:r>
          </a:p>
        </p:txBody>
      </p:sp>
      <p:sp>
        <p:nvSpPr>
          <p:cNvPr id="3" name="Date Placeholder 2"/>
          <p:cNvSpPr>
            <a:spLocks noGrp="1"/>
          </p:cNvSpPr>
          <p:nvPr>
            <p:ph type="dt" sz="half" idx="10"/>
          </p:nvPr>
        </p:nvSpPr>
        <p:spPr/>
        <p:txBody>
          <a:bodyPr/>
          <a:lstStyle/>
          <a:p>
            <a:r>
              <a:rPr lang="en-US"/>
              <a:t>V. O'Dell, 17 January 2019</a:t>
            </a:r>
            <a:endParaRPr lang="en-US" dirty="0"/>
          </a:p>
        </p:txBody>
      </p:sp>
      <p:sp>
        <p:nvSpPr>
          <p:cNvPr id="4" name="Footer Placeholder 3"/>
          <p:cNvSpPr>
            <a:spLocks noGrp="1"/>
          </p:cNvSpPr>
          <p:nvPr>
            <p:ph type="ftr" sz="quarter" idx="11"/>
          </p:nvPr>
        </p:nvSpPr>
        <p:spPr/>
        <p:txBody>
          <a:bodyPr/>
          <a:lstStyle/>
          <a:p>
            <a:r>
              <a:rPr lang="en-US"/>
              <a:t>FNAL PAC</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10</a:t>
            </a:fld>
            <a:endParaRPr lang="en-US" dirty="0"/>
          </a:p>
        </p:txBody>
      </p:sp>
      <p:sp>
        <p:nvSpPr>
          <p:cNvPr id="16" name="Content Placeholder 6"/>
          <p:cNvSpPr txBox="1">
            <a:spLocks/>
          </p:cNvSpPr>
          <p:nvPr/>
        </p:nvSpPr>
        <p:spPr>
          <a:xfrm>
            <a:off x="162018" y="4068492"/>
            <a:ext cx="8753382" cy="2435721"/>
          </a:xfrm>
          <a:prstGeom prst="rect">
            <a:avLst/>
          </a:prstGeom>
        </p:spPr>
        <p:txBody>
          <a:bodyPr rtlCol="0">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u="sng" dirty="0">
                <a:solidFill>
                  <a:schemeClr val="accent6">
                    <a:lumMod val="50000"/>
                  </a:schemeClr>
                </a:solidFill>
              </a:rPr>
              <a:t>The U.S. is by far the biggest nation in CMS</a:t>
            </a:r>
          </a:p>
          <a:p>
            <a:pPr lvl="1"/>
            <a:r>
              <a:rPr lang="en-US" sz="2000" dirty="0">
                <a:solidFill>
                  <a:schemeClr val="accent6">
                    <a:lumMod val="50000"/>
                  </a:schemeClr>
                </a:solidFill>
              </a:rPr>
              <a:t>DOE and NSF HEP  taken together are 27.3% / DOE NP adds 1.9%</a:t>
            </a:r>
          </a:p>
          <a:p>
            <a:r>
              <a:rPr lang="en-US" sz="2000" dirty="0">
                <a:solidFill>
                  <a:schemeClr val="accent6">
                    <a:lumMod val="50000"/>
                  </a:schemeClr>
                </a:solidFill>
              </a:rPr>
              <a:t>The U.S. has infrastructure and experience giving it even greater weight</a:t>
            </a:r>
          </a:p>
          <a:p>
            <a:r>
              <a:rPr lang="en-US" sz="2000" dirty="0">
                <a:solidFill>
                  <a:schemeClr val="accent6">
                    <a:lumMod val="50000"/>
                  </a:schemeClr>
                </a:solidFill>
              </a:rPr>
              <a:t>There is no way that CMS could continue as is, if the U.S. were to significantly reduce its level of activity</a:t>
            </a:r>
          </a:p>
          <a:p>
            <a:r>
              <a:rPr lang="en-US" sz="2000" dirty="0">
                <a:solidFill>
                  <a:schemeClr val="accent6">
                    <a:lumMod val="50000"/>
                  </a:schemeClr>
                </a:solidFill>
              </a:rPr>
              <a:t>Fermilab plays critical roles on CMS </a:t>
            </a:r>
          </a:p>
          <a:p>
            <a:pPr lvl="2" fontAlgn="auto">
              <a:spcAft>
                <a:spcPts val="0"/>
              </a:spcAft>
              <a:buFont typeface="Courier New"/>
              <a:buChar char="o"/>
              <a:defRPr/>
            </a:pPr>
            <a:endParaRPr lang="en-US" dirty="0">
              <a:ea typeface="+mn-ea"/>
            </a:endParaRPr>
          </a:p>
        </p:txBody>
      </p:sp>
      <p:pic>
        <p:nvPicPr>
          <p:cNvPr id="17" name="Picture 16"/>
          <p:cNvPicPr>
            <a:picLocks noChangeAspect="1"/>
          </p:cNvPicPr>
          <p:nvPr/>
        </p:nvPicPr>
        <p:blipFill>
          <a:blip r:embed="rId4"/>
          <a:stretch>
            <a:fillRect/>
          </a:stretch>
        </p:blipFill>
        <p:spPr>
          <a:xfrm>
            <a:off x="5996308" y="679629"/>
            <a:ext cx="2891783" cy="3708400"/>
          </a:xfrm>
          <a:prstGeom prst="rect">
            <a:avLst/>
          </a:prstGeom>
        </p:spPr>
      </p:pic>
      <p:sp>
        <p:nvSpPr>
          <p:cNvPr id="8" name="TextBox 7"/>
          <p:cNvSpPr txBox="1"/>
          <p:nvPr/>
        </p:nvSpPr>
        <p:spPr>
          <a:xfrm>
            <a:off x="2460421" y="810513"/>
            <a:ext cx="2978150" cy="461665"/>
          </a:xfrm>
          <a:prstGeom prst="rect">
            <a:avLst/>
          </a:prstGeom>
          <a:solidFill>
            <a:schemeClr val="bg1"/>
          </a:solidFill>
          <a:ln w="28575" cmpd="sng">
            <a:solidFill>
              <a:schemeClr val="tx1"/>
            </a:solidFill>
          </a:ln>
        </p:spPr>
        <p:txBody>
          <a:bodyPr wrap="square" rtlCol="0">
            <a:spAutoFit/>
          </a:bodyPr>
          <a:lstStyle/>
          <a:p>
            <a:r>
              <a:rPr lang="en-US" sz="2400" dirty="0"/>
              <a:t>U.S. (DOE+NSF) 27.3%</a:t>
            </a:r>
            <a:endParaRPr lang="en-US" dirty="0"/>
          </a:p>
        </p:txBody>
      </p:sp>
      <p:cxnSp>
        <p:nvCxnSpPr>
          <p:cNvPr id="9" name="Straight Connector 8"/>
          <p:cNvCxnSpPr/>
          <p:nvPr/>
        </p:nvCxnSpPr>
        <p:spPr>
          <a:xfrm>
            <a:off x="3409553" y="1305962"/>
            <a:ext cx="161672" cy="447423"/>
          </a:xfrm>
          <a:prstGeom prst="line">
            <a:avLst/>
          </a:prstGeom>
          <a:ln>
            <a:solidFill>
              <a:srgbClr val="00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023431" y="1272178"/>
            <a:ext cx="386122" cy="1313780"/>
          </a:xfrm>
          <a:prstGeom prst="line">
            <a:avLst/>
          </a:prstGeom>
          <a:ln>
            <a:solidFill>
              <a:srgbClr val="0000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91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6688-8762-3C44-8931-EDF843E70A57}"/>
              </a:ext>
            </a:extLst>
          </p:cNvPr>
          <p:cNvSpPr>
            <a:spLocks noGrp="1"/>
          </p:cNvSpPr>
          <p:nvPr>
            <p:ph type="title"/>
          </p:nvPr>
        </p:nvSpPr>
        <p:spPr/>
        <p:txBody>
          <a:bodyPr/>
          <a:lstStyle/>
          <a:p>
            <a:r>
              <a:rPr lang="en-US" dirty="0"/>
              <a:t>U.S. CMS in HL-LHC Upgrades</a:t>
            </a:r>
          </a:p>
        </p:txBody>
      </p:sp>
      <p:sp>
        <p:nvSpPr>
          <p:cNvPr id="3" name="Content Placeholder 2">
            <a:extLst>
              <a:ext uri="{FF2B5EF4-FFF2-40B4-BE49-F238E27FC236}">
                <a16:creationId xmlns:a16="http://schemas.microsoft.com/office/drawing/2014/main" id="{CB24482B-17F5-8F4C-A547-B3A3C8AA71A0}"/>
              </a:ext>
            </a:extLst>
          </p:cNvPr>
          <p:cNvSpPr>
            <a:spLocks noGrp="1"/>
          </p:cNvSpPr>
          <p:nvPr>
            <p:ph idx="1"/>
          </p:nvPr>
        </p:nvSpPr>
        <p:spPr/>
        <p:txBody>
          <a:bodyPr/>
          <a:lstStyle/>
          <a:p>
            <a:r>
              <a:rPr lang="en-US" dirty="0"/>
              <a:t>U.S. CMS chose areas to contribute based on:</a:t>
            </a:r>
          </a:p>
          <a:p>
            <a:pPr lvl="1"/>
            <a:r>
              <a:rPr lang="en-US" dirty="0"/>
              <a:t>Interest of the community and large physics impact</a:t>
            </a:r>
          </a:p>
          <a:p>
            <a:pPr lvl="1"/>
            <a:r>
              <a:rPr lang="en-US" dirty="0"/>
              <a:t>Past experience </a:t>
            </a:r>
          </a:p>
          <a:p>
            <a:pPr lvl="2"/>
            <a:r>
              <a:rPr lang="en-US" dirty="0"/>
              <a:t>Calorimetry, Muons, Tracker, Forward Pixels, Trigger, DAQ</a:t>
            </a:r>
          </a:p>
          <a:p>
            <a:pPr lvl="1"/>
            <a:r>
              <a:rPr lang="en-US" dirty="0"/>
              <a:t>Unique capabilities and facilities</a:t>
            </a:r>
          </a:p>
          <a:p>
            <a:pPr lvl="2"/>
            <a:r>
              <a:rPr lang="en-US" dirty="0"/>
              <a:t>Experience and facilities for Silicon Detectors, Electronics for Trigger, Muons, DAQ</a:t>
            </a:r>
          </a:p>
          <a:p>
            <a:r>
              <a:rPr lang="en-US" dirty="0"/>
              <a:t>The U.S. has an exciting suite of upgrades</a:t>
            </a:r>
          </a:p>
          <a:p>
            <a:pPr lvl="1"/>
            <a:r>
              <a:rPr lang="en-US" dirty="0"/>
              <a:t>L1 Track Finder coupled with </a:t>
            </a:r>
            <a:r>
              <a:rPr lang="en-US" dirty="0" err="1"/>
              <a:t>p</a:t>
            </a:r>
            <a:r>
              <a:rPr lang="en-US" baseline="-25000" dirty="0" err="1"/>
              <a:t>T</a:t>
            </a:r>
            <a:r>
              <a:rPr lang="en-US" dirty="0"/>
              <a:t> modules in the Outer Tracker, Silicon based calorimetry, MIP Timing Detector, extended Forward Pixels and Muon detectors give upgraded CMS new capabilities and strong handles for pileup mitigation</a:t>
            </a:r>
          </a:p>
          <a:p>
            <a:r>
              <a:rPr lang="en-US" dirty="0"/>
              <a:t>In this talk I will focus on the DOE and Fermilab deliverables</a:t>
            </a:r>
          </a:p>
          <a:p>
            <a:endParaRPr lang="en-US" dirty="0"/>
          </a:p>
        </p:txBody>
      </p:sp>
      <p:sp>
        <p:nvSpPr>
          <p:cNvPr id="4" name="Date Placeholder 3">
            <a:extLst>
              <a:ext uri="{FF2B5EF4-FFF2-40B4-BE49-F238E27FC236}">
                <a16:creationId xmlns:a16="http://schemas.microsoft.com/office/drawing/2014/main" id="{6EB49115-D5F5-0A4A-8C39-635D976327BB}"/>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66B4ADED-F304-7F4E-8FAA-3C1AE3725700}"/>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A9C7E410-FCA5-194A-A256-F9791E355229}"/>
              </a:ext>
            </a:extLst>
          </p:cNvPr>
          <p:cNvSpPr>
            <a:spLocks noGrp="1"/>
          </p:cNvSpPr>
          <p:nvPr>
            <p:ph type="sldNum" sz="quarter" idx="12"/>
          </p:nvPr>
        </p:nvSpPr>
        <p:spPr/>
        <p:txBody>
          <a:bodyPr/>
          <a:lstStyle/>
          <a:p>
            <a:fld id="{AB3C1F1C-F708-3F4B-8ECB-6D467F0718B5}" type="slidenum">
              <a:rPr lang="en-US" smtClean="0"/>
              <a:pPr/>
              <a:t>11</a:t>
            </a:fld>
            <a:endParaRPr lang="en-US" dirty="0"/>
          </a:p>
        </p:txBody>
      </p:sp>
    </p:spTree>
    <p:extLst>
      <p:ext uri="{BB962C8B-B14F-4D97-AF65-F5344CB8AC3E}">
        <p14:creationId xmlns:p14="http://schemas.microsoft.com/office/powerpoint/2010/main" val="1700411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Outer Tracker – overview of the upgrade</a:t>
            </a:r>
          </a:p>
        </p:txBody>
      </p:sp>
      <p:sp>
        <p:nvSpPr>
          <p:cNvPr id="3" name="Date Placeholder 2"/>
          <p:cNvSpPr>
            <a:spLocks noGrp="1"/>
          </p:cNvSpPr>
          <p:nvPr>
            <p:ph type="dt" sz="half" idx="10"/>
          </p:nvPr>
        </p:nvSpPr>
        <p:spPr/>
        <p:txBody>
          <a:bodyPr/>
          <a:lstStyle/>
          <a:p>
            <a:pPr>
              <a:defRPr/>
            </a:pPr>
            <a:r>
              <a:rPr lang="en-US"/>
              <a:t>V. O'Dell, 17 January 2019</a:t>
            </a:r>
            <a:endParaRPr lang="en-US" dirty="0"/>
          </a:p>
        </p:txBody>
      </p:sp>
      <p:sp>
        <p:nvSpPr>
          <p:cNvPr id="5" name="Footer Placeholder 4"/>
          <p:cNvSpPr>
            <a:spLocks noGrp="1"/>
          </p:cNvSpPr>
          <p:nvPr>
            <p:ph type="ftr" sz="quarter" idx="11"/>
          </p:nvPr>
        </p:nvSpPr>
        <p:spPr/>
        <p:txBody>
          <a:bodyPr/>
          <a:lstStyle/>
          <a:p>
            <a:pPr>
              <a:defRPr/>
            </a:pPr>
            <a:r>
              <a:rPr lang="en-US"/>
              <a:t>FNAL PAC</a:t>
            </a:r>
            <a:endParaRPr lang="en-US" b="1" dirty="0"/>
          </a:p>
        </p:txBody>
      </p:sp>
      <p:sp>
        <p:nvSpPr>
          <p:cNvPr id="6" name="Slide Number Placeholder 5"/>
          <p:cNvSpPr>
            <a:spLocks noGrp="1"/>
          </p:cNvSpPr>
          <p:nvPr>
            <p:ph type="sldNum" sz="quarter" idx="12"/>
          </p:nvPr>
        </p:nvSpPr>
        <p:spPr/>
        <p:txBody>
          <a:bodyPr/>
          <a:lstStyle/>
          <a:p>
            <a:pPr>
              <a:defRPr/>
            </a:pPr>
            <a:fld id="{ED19601A-5EEC-C747-9F7E-68D0CFF5E524}" type="slidenum">
              <a:rPr lang="en-US" smtClean="0"/>
              <a:pPr>
                <a:defRPr/>
              </a:pPr>
              <a:t>12</a:t>
            </a:fld>
            <a:endParaRPr lang="en-US" dirty="0"/>
          </a:p>
        </p:txBody>
      </p:sp>
      <p:sp>
        <p:nvSpPr>
          <p:cNvPr id="31" name="Content Placeholder 2">
            <a:extLst>
              <a:ext uri="{FF2B5EF4-FFF2-40B4-BE49-F238E27FC236}">
                <a16:creationId xmlns:a16="http://schemas.microsoft.com/office/drawing/2014/main" id="{88F795E9-39A1-7D47-A62C-D24DA41F6E2A}"/>
              </a:ext>
            </a:extLst>
          </p:cNvPr>
          <p:cNvSpPr txBox="1">
            <a:spLocks/>
          </p:cNvSpPr>
          <p:nvPr/>
        </p:nvSpPr>
        <p:spPr>
          <a:xfrm>
            <a:off x="80064" y="862427"/>
            <a:ext cx="3962399" cy="5458988"/>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6 Barrel+ 5 endcap layers</a:t>
            </a:r>
          </a:p>
          <a:p>
            <a:pPr lvl="1"/>
            <a:r>
              <a:rPr lang="en-US" dirty="0">
                <a:solidFill>
                  <a:schemeClr val="accent6">
                    <a:lumMod val="50000"/>
                  </a:schemeClr>
                </a:solidFill>
              </a:rPr>
              <a:t>Sensor “sandwich” provides local curvature information for trigger</a:t>
            </a:r>
          </a:p>
          <a:p>
            <a:r>
              <a:rPr lang="en-US" sz="1800" dirty="0">
                <a:solidFill>
                  <a:schemeClr val="accent6">
                    <a:lumMod val="50000"/>
                  </a:schemeClr>
                </a:solidFill>
              </a:rPr>
              <a:t>Two types of module</a:t>
            </a:r>
          </a:p>
          <a:p>
            <a:pPr lvl="1"/>
            <a:r>
              <a:rPr lang="en-US" b="1" dirty="0">
                <a:solidFill>
                  <a:srgbClr val="004C97"/>
                </a:solidFill>
              </a:rPr>
              <a:t>Pixel</a:t>
            </a:r>
            <a:r>
              <a:rPr lang="en-US" dirty="0">
                <a:solidFill>
                  <a:srgbClr val="004C97"/>
                </a:solidFill>
              </a:rPr>
              <a:t>-Strip</a:t>
            </a:r>
            <a:r>
              <a:rPr lang="en-US" dirty="0">
                <a:solidFill>
                  <a:schemeClr val="accent6">
                    <a:lumMod val="50000"/>
                  </a:schemeClr>
                </a:solidFill>
              </a:rPr>
              <a:t> (PS):  Strip sensor (PS-s)  provide 1D information, Pixelated sensor (PS-p) provide 2D information at low radius</a:t>
            </a:r>
          </a:p>
          <a:p>
            <a:pPr lvl="1"/>
            <a:r>
              <a:rPr lang="en-US" dirty="0">
                <a:solidFill>
                  <a:srgbClr val="C00000"/>
                </a:solidFill>
              </a:rPr>
              <a:t>Strip-Strip</a:t>
            </a:r>
            <a:r>
              <a:rPr lang="en-US" dirty="0">
                <a:solidFill>
                  <a:schemeClr val="accent6">
                    <a:lumMod val="50000"/>
                  </a:schemeClr>
                </a:solidFill>
              </a:rPr>
              <a:t> (2S): Strip Sensors (2S) for both slices of sandwich at high radius</a:t>
            </a:r>
          </a:p>
          <a:p>
            <a:r>
              <a:rPr lang="en-US" sz="1800" dirty="0">
                <a:solidFill>
                  <a:schemeClr val="accent6">
                    <a:lumMod val="50000"/>
                  </a:schemeClr>
                </a:solidFill>
              </a:rPr>
              <a:t>U.S. Scope</a:t>
            </a:r>
          </a:p>
          <a:p>
            <a:pPr lvl="1"/>
            <a:r>
              <a:rPr lang="en-US" dirty="0">
                <a:solidFill>
                  <a:schemeClr val="accent6">
                    <a:lumMod val="50000"/>
                  </a:schemeClr>
                </a:solidFill>
              </a:rPr>
              <a:t>Assembly of ~30% of modules</a:t>
            </a:r>
          </a:p>
          <a:p>
            <a:pPr lvl="2"/>
            <a:r>
              <a:rPr lang="en-US" dirty="0">
                <a:solidFill>
                  <a:schemeClr val="accent6">
                    <a:lumMod val="50000"/>
                  </a:schemeClr>
                </a:solidFill>
              </a:rPr>
              <a:t>Including procurement of components and design and fabrication of QA apparatus for component and module testing</a:t>
            </a:r>
          </a:p>
          <a:p>
            <a:pPr lvl="1"/>
            <a:r>
              <a:rPr lang="en-US" dirty="0">
                <a:solidFill>
                  <a:schemeClr val="accent6">
                    <a:lumMod val="50000"/>
                  </a:schemeClr>
                </a:solidFill>
              </a:rPr>
              <a:t>“Flat Barrel” Structure</a:t>
            </a:r>
          </a:p>
          <a:p>
            <a:pPr lvl="2"/>
            <a:r>
              <a:rPr lang="en-US" dirty="0">
                <a:solidFill>
                  <a:schemeClr val="accent6">
                    <a:lumMod val="50000"/>
                  </a:schemeClr>
                </a:solidFill>
              </a:rPr>
              <a:t>Mechanics and assembly of Central portion of inner 3 layers</a:t>
            </a:r>
          </a:p>
          <a:p>
            <a:pPr lvl="2"/>
            <a:endParaRPr lang="en-US" dirty="0"/>
          </a:p>
          <a:p>
            <a:endParaRPr lang="en-US" sz="1800" dirty="0"/>
          </a:p>
          <a:p>
            <a:endParaRPr lang="en-US" sz="1800" dirty="0"/>
          </a:p>
          <a:p>
            <a:endParaRPr lang="en-US" sz="1800" dirty="0"/>
          </a:p>
        </p:txBody>
      </p:sp>
      <p:pic>
        <p:nvPicPr>
          <p:cNvPr id="32" name="Picture 31">
            <a:extLst>
              <a:ext uri="{FF2B5EF4-FFF2-40B4-BE49-F238E27FC236}">
                <a16:creationId xmlns:a16="http://schemas.microsoft.com/office/drawing/2014/main" id="{D028D6E1-A6D1-8C4B-881D-301D7CAF20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6" r="4934"/>
          <a:stretch/>
        </p:blipFill>
        <p:spPr>
          <a:xfrm>
            <a:off x="4190999" y="863683"/>
            <a:ext cx="4953001" cy="2408082"/>
          </a:xfrm>
          <a:prstGeom prst="rect">
            <a:avLst/>
          </a:prstGeom>
        </p:spPr>
      </p:pic>
      <p:pic>
        <p:nvPicPr>
          <p:cNvPr id="58" name="Picture 57">
            <a:extLst>
              <a:ext uri="{FF2B5EF4-FFF2-40B4-BE49-F238E27FC236}">
                <a16:creationId xmlns:a16="http://schemas.microsoft.com/office/drawing/2014/main" id="{E5F56F67-DF3D-6E42-AA37-1D4C622C76A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80251">
            <a:off x="6477000" y="4819553"/>
            <a:ext cx="2743200" cy="1581247"/>
          </a:xfrm>
          <a:prstGeom prst="rect">
            <a:avLst/>
          </a:prstGeom>
        </p:spPr>
      </p:pic>
      <p:pic>
        <p:nvPicPr>
          <p:cNvPr id="59" name="Picture 58">
            <a:extLst>
              <a:ext uri="{FF2B5EF4-FFF2-40B4-BE49-F238E27FC236}">
                <a16:creationId xmlns:a16="http://schemas.microsoft.com/office/drawing/2014/main" id="{32B80581-657E-6D40-9CF6-5C116C28624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15336">
            <a:off x="4194353" y="4604131"/>
            <a:ext cx="2743200" cy="1644269"/>
          </a:xfrm>
          <a:prstGeom prst="rect">
            <a:avLst/>
          </a:prstGeom>
        </p:spPr>
      </p:pic>
      <p:pic>
        <p:nvPicPr>
          <p:cNvPr id="60" name="Picture 59">
            <a:extLst>
              <a:ext uri="{FF2B5EF4-FFF2-40B4-BE49-F238E27FC236}">
                <a16:creationId xmlns:a16="http://schemas.microsoft.com/office/drawing/2014/main" id="{013667C6-304D-4643-A852-A978718F5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967" y="3260741"/>
            <a:ext cx="3833633" cy="1311259"/>
          </a:xfrm>
          <a:prstGeom prst="rect">
            <a:avLst/>
          </a:prstGeom>
        </p:spPr>
      </p:pic>
    </p:spTree>
    <p:extLst>
      <p:ext uri="{BB962C8B-B14F-4D97-AF65-F5344CB8AC3E}">
        <p14:creationId xmlns:p14="http://schemas.microsoft.com/office/powerpoint/2010/main" val="2790967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8D4E-1BB2-0F43-B72D-9946014F267D}"/>
              </a:ext>
            </a:extLst>
          </p:cNvPr>
          <p:cNvSpPr>
            <a:spLocks noGrp="1"/>
          </p:cNvSpPr>
          <p:nvPr>
            <p:ph type="title"/>
          </p:nvPr>
        </p:nvSpPr>
        <p:spPr/>
        <p:txBody>
          <a:bodyPr/>
          <a:lstStyle/>
          <a:p>
            <a:r>
              <a:rPr lang="en-US" dirty="0"/>
              <a:t>Outer Tracker– Components and Testing</a:t>
            </a:r>
          </a:p>
        </p:txBody>
      </p:sp>
      <p:sp>
        <p:nvSpPr>
          <p:cNvPr id="3" name="Date Placeholder 2">
            <a:extLst>
              <a:ext uri="{FF2B5EF4-FFF2-40B4-BE49-F238E27FC236}">
                <a16:creationId xmlns:a16="http://schemas.microsoft.com/office/drawing/2014/main" id="{D59F4459-A423-604A-A70A-A7397D95FB6E}"/>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5BBC4365-1E16-7948-9878-FA9332A1DF7A}"/>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506658DF-4576-1E43-8D6A-87F5878359B8}"/>
              </a:ext>
            </a:extLst>
          </p:cNvPr>
          <p:cNvSpPr>
            <a:spLocks noGrp="1"/>
          </p:cNvSpPr>
          <p:nvPr>
            <p:ph type="sldNum" sz="quarter" idx="12"/>
          </p:nvPr>
        </p:nvSpPr>
        <p:spPr/>
        <p:txBody>
          <a:bodyPr/>
          <a:lstStyle/>
          <a:p>
            <a:fld id="{AB3C1F1C-F708-3F4B-8ECB-6D467F0718B5}" type="slidenum">
              <a:rPr lang="en-US" smtClean="0"/>
              <a:pPr/>
              <a:t>13</a:t>
            </a:fld>
            <a:endParaRPr lang="en-US" dirty="0"/>
          </a:p>
        </p:txBody>
      </p:sp>
      <p:sp>
        <p:nvSpPr>
          <p:cNvPr id="6" name="Content Placeholder 2">
            <a:extLst>
              <a:ext uri="{FF2B5EF4-FFF2-40B4-BE49-F238E27FC236}">
                <a16:creationId xmlns:a16="http://schemas.microsoft.com/office/drawing/2014/main" id="{7A8EEE71-44B2-E648-BD61-A6628B69617C}"/>
              </a:ext>
            </a:extLst>
          </p:cNvPr>
          <p:cNvSpPr txBox="1">
            <a:spLocks/>
          </p:cNvSpPr>
          <p:nvPr/>
        </p:nvSpPr>
        <p:spPr>
          <a:xfrm>
            <a:off x="14287" y="679628"/>
            <a:ext cx="8672513" cy="563227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6">
                    <a:lumMod val="50000"/>
                  </a:schemeClr>
                </a:solidFill>
              </a:rPr>
              <a:t>Sensors</a:t>
            </a:r>
          </a:p>
          <a:p>
            <a:pPr lvl="1"/>
            <a:r>
              <a:rPr lang="en-US" dirty="0">
                <a:solidFill>
                  <a:schemeClr val="accent6">
                    <a:lumMod val="50000"/>
                  </a:schemeClr>
                </a:solidFill>
              </a:rPr>
              <a:t>Thickness is the last open question</a:t>
            </a:r>
          </a:p>
          <a:p>
            <a:pPr lvl="2"/>
            <a:r>
              <a:rPr lang="en-US" dirty="0">
                <a:solidFill>
                  <a:schemeClr val="accent6">
                    <a:lumMod val="50000"/>
                  </a:schemeClr>
                </a:solidFill>
              </a:rPr>
              <a:t>Default “deep diffusion float zone” process abruptly discarded by vendor last year, requires re-addressing thickness parameter</a:t>
            </a:r>
          </a:p>
          <a:p>
            <a:pPr lvl="3"/>
            <a:r>
              <a:rPr lang="en-US" dirty="0">
                <a:solidFill>
                  <a:schemeClr val="accent6">
                    <a:lumMod val="50000"/>
                  </a:schemeClr>
                </a:solidFill>
              </a:rPr>
              <a:t>Balance of charge collection capability vs. material budget vs. radiation tolerance</a:t>
            </a:r>
          </a:p>
          <a:p>
            <a:pPr lvl="2"/>
            <a:r>
              <a:rPr lang="en-US" dirty="0">
                <a:solidFill>
                  <a:schemeClr val="accent6">
                    <a:lumMod val="50000"/>
                  </a:schemeClr>
                </a:solidFill>
              </a:rPr>
              <a:t>Thickness variants now under pre-irradiation testing, then will be irradiated and evaluated</a:t>
            </a:r>
          </a:p>
          <a:p>
            <a:pPr lvl="3"/>
            <a:r>
              <a:rPr lang="en-US" dirty="0">
                <a:solidFill>
                  <a:schemeClr val="accent6">
                    <a:lumMod val="50000"/>
                  </a:schemeClr>
                </a:solidFill>
              </a:rPr>
              <a:t>Irradiation planned using FNAL Irradiation Test Area in April</a:t>
            </a:r>
          </a:p>
          <a:p>
            <a:pPr lvl="1"/>
            <a:r>
              <a:rPr lang="en-US" dirty="0">
                <a:solidFill>
                  <a:schemeClr val="accent6">
                    <a:lumMod val="50000"/>
                  </a:schemeClr>
                </a:solidFill>
              </a:rPr>
              <a:t>Sensor QC established at both testing sites (Brown, Rochester)</a:t>
            </a:r>
          </a:p>
          <a:p>
            <a:r>
              <a:rPr lang="en-US" dirty="0">
                <a:solidFill>
                  <a:schemeClr val="accent6">
                    <a:lumMod val="50000"/>
                  </a:schemeClr>
                </a:solidFill>
              </a:rPr>
              <a:t>Macro-Pixel Sub Assemblies (</a:t>
            </a:r>
            <a:r>
              <a:rPr lang="en-US" dirty="0" err="1">
                <a:solidFill>
                  <a:schemeClr val="accent6">
                    <a:lumMod val="50000"/>
                  </a:schemeClr>
                </a:solidFill>
              </a:rPr>
              <a:t>MaPSAs</a:t>
            </a:r>
            <a:r>
              <a:rPr lang="en-US" dirty="0">
                <a:solidFill>
                  <a:schemeClr val="accent6">
                    <a:lumMod val="50000"/>
                  </a:schemeClr>
                </a:solidFill>
              </a:rPr>
              <a:t>)</a:t>
            </a:r>
          </a:p>
          <a:p>
            <a:pPr lvl="1"/>
            <a:r>
              <a:rPr lang="en-US" dirty="0">
                <a:solidFill>
                  <a:schemeClr val="accent6">
                    <a:lumMod val="50000"/>
                  </a:schemeClr>
                </a:solidFill>
              </a:rPr>
              <a:t>The pixel side of the Pixel-Strip (PS) modules </a:t>
            </a:r>
          </a:p>
          <a:p>
            <a:pPr lvl="1"/>
            <a:r>
              <a:rPr lang="en-US" dirty="0">
                <a:solidFill>
                  <a:schemeClr val="accent6">
                    <a:lumMod val="50000"/>
                  </a:schemeClr>
                </a:solidFill>
              </a:rPr>
              <a:t>FNAL is responsible for delivering </a:t>
            </a:r>
            <a:r>
              <a:rPr lang="en-US" dirty="0" err="1">
                <a:solidFill>
                  <a:schemeClr val="accent6">
                    <a:lumMod val="50000"/>
                  </a:schemeClr>
                </a:solidFill>
              </a:rPr>
              <a:t>MaPSAs</a:t>
            </a:r>
            <a:r>
              <a:rPr lang="en-US" dirty="0">
                <a:solidFill>
                  <a:schemeClr val="accent6">
                    <a:lumMod val="50000"/>
                  </a:schemeClr>
                </a:solidFill>
              </a:rPr>
              <a:t> for all PS modules (bump bonding chips to sensors)</a:t>
            </a:r>
          </a:p>
          <a:p>
            <a:pPr lvl="1"/>
            <a:r>
              <a:rPr lang="en-US" dirty="0">
                <a:solidFill>
                  <a:schemeClr val="accent6">
                    <a:lumMod val="50000"/>
                  </a:schemeClr>
                </a:solidFill>
              </a:rPr>
              <a:t>These will be bump bonded at a vendor: we are responsible for the oversight &amp; QC</a:t>
            </a:r>
          </a:p>
          <a:p>
            <a:pPr lvl="1"/>
            <a:r>
              <a:rPr lang="en-US" dirty="0">
                <a:solidFill>
                  <a:schemeClr val="accent6">
                    <a:lumMod val="50000"/>
                  </a:schemeClr>
                </a:solidFill>
              </a:rPr>
              <a:t>First prototypes being assembled at vendors</a:t>
            </a:r>
          </a:p>
          <a:p>
            <a:pPr lvl="1"/>
            <a:r>
              <a:rPr lang="en-US" dirty="0">
                <a:solidFill>
                  <a:schemeClr val="accent6">
                    <a:lumMod val="50000"/>
                  </a:schemeClr>
                </a:solidFill>
              </a:rPr>
              <a:t>Testing apparatus designed and fabricated</a:t>
            </a:r>
          </a:p>
          <a:p>
            <a:r>
              <a:rPr lang="en-US" dirty="0">
                <a:solidFill>
                  <a:schemeClr val="accent6">
                    <a:lumMod val="50000"/>
                  </a:schemeClr>
                </a:solidFill>
              </a:rPr>
              <a:t>Module Test stands</a:t>
            </a:r>
          </a:p>
          <a:p>
            <a:pPr lvl="1"/>
            <a:r>
              <a:rPr lang="en-US" dirty="0">
                <a:solidFill>
                  <a:schemeClr val="accent6">
                    <a:lumMod val="50000"/>
                  </a:schemeClr>
                </a:solidFill>
              </a:rPr>
              <a:t>Full burn-in box capable of 10 modules simultaneously at low temperature designed and in fabrication</a:t>
            </a:r>
          </a:p>
          <a:p>
            <a:pPr lvl="1"/>
            <a:r>
              <a:rPr lang="en-US" dirty="0">
                <a:solidFill>
                  <a:schemeClr val="accent6">
                    <a:lumMod val="50000"/>
                  </a:schemeClr>
                </a:solidFill>
              </a:rPr>
              <a:t>Development of DAQ software well advanced</a:t>
            </a:r>
          </a:p>
        </p:txBody>
      </p:sp>
    </p:spTree>
    <p:extLst>
      <p:ext uri="{BB962C8B-B14F-4D97-AF65-F5344CB8AC3E}">
        <p14:creationId xmlns:p14="http://schemas.microsoft.com/office/powerpoint/2010/main" val="709997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D46A-CBFB-DE4B-966C-37A0FF768360}"/>
              </a:ext>
            </a:extLst>
          </p:cNvPr>
          <p:cNvSpPr>
            <a:spLocks noGrp="1"/>
          </p:cNvSpPr>
          <p:nvPr>
            <p:ph type="title"/>
          </p:nvPr>
        </p:nvSpPr>
        <p:spPr/>
        <p:txBody>
          <a:bodyPr/>
          <a:lstStyle/>
          <a:p>
            <a:r>
              <a:rPr lang="en-US" dirty="0"/>
              <a:t>Outer Tracker – Module Assembly</a:t>
            </a:r>
          </a:p>
        </p:txBody>
      </p:sp>
      <p:sp>
        <p:nvSpPr>
          <p:cNvPr id="3" name="Date Placeholder 2">
            <a:extLst>
              <a:ext uri="{FF2B5EF4-FFF2-40B4-BE49-F238E27FC236}">
                <a16:creationId xmlns:a16="http://schemas.microsoft.com/office/drawing/2014/main" id="{97062FDE-8596-DC46-9CE9-B68FDB69EF7A}"/>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E7B78A99-A43A-8E4B-B2AF-51AA9A0CB9B0}"/>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90D960D2-3815-C64B-B655-9A40CC5C2079}"/>
              </a:ext>
            </a:extLst>
          </p:cNvPr>
          <p:cNvSpPr>
            <a:spLocks noGrp="1"/>
          </p:cNvSpPr>
          <p:nvPr>
            <p:ph type="sldNum" sz="quarter" idx="12"/>
          </p:nvPr>
        </p:nvSpPr>
        <p:spPr/>
        <p:txBody>
          <a:bodyPr/>
          <a:lstStyle/>
          <a:p>
            <a:fld id="{AB3C1F1C-F708-3F4B-8ECB-6D467F0718B5}" type="slidenum">
              <a:rPr lang="en-US" smtClean="0"/>
              <a:pPr/>
              <a:t>14</a:t>
            </a:fld>
            <a:endParaRPr lang="en-US" dirty="0"/>
          </a:p>
        </p:txBody>
      </p:sp>
      <p:sp>
        <p:nvSpPr>
          <p:cNvPr id="6" name="Content Placeholder 2">
            <a:extLst>
              <a:ext uri="{FF2B5EF4-FFF2-40B4-BE49-F238E27FC236}">
                <a16:creationId xmlns:a16="http://schemas.microsoft.com/office/drawing/2014/main" id="{BDBC437E-5CD3-6649-9124-94C1321952C4}"/>
              </a:ext>
            </a:extLst>
          </p:cNvPr>
          <p:cNvSpPr txBox="1">
            <a:spLocks/>
          </p:cNvSpPr>
          <p:nvPr/>
        </p:nvSpPr>
        <p:spPr>
          <a:xfrm>
            <a:off x="14287" y="679629"/>
            <a:ext cx="5332413" cy="582458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accent6">
                    <a:lumMod val="50000"/>
                  </a:schemeClr>
                </a:solidFill>
              </a:rPr>
              <a:t>Two module assembly lines to minimize site outage delays</a:t>
            </a:r>
          </a:p>
          <a:p>
            <a:pPr lvl="1"/>
            <a:r>
              <a:rPr lang="en-US" dirty="0">
                <a:solidFill>
                  <a:schemeClr val="accent6">
                    <a:lumMod val="50000"/>
                  </a:schemeClr>
                </a:solidFill>
              </a:rPr>
              <a:t>East Coast: Brown, Princeton, Rutgers</a:t>
            </a:r>
          </a:p>
          <a:p>
            <a:pPr lvl="2"/>
            <a:r>
              <a:rPr lang="en-US" dirty="0">
                <a:solidFill>
                  <a:schemeClr val="accent6">
                    <a:lumMod val="50000"/>
                  </a:schemeClr>
                </a:solidFill>
              </a:rPr>
              <a:t>R&amp;D focused on PS</a:t>
            </a:r>
          </a:p>
          <a:p>
            <a:pPr lvl="1"/>
            <a:r>
              <a:rPr lang="en-US" dirty="0">
                <a:solidFill>
                  <a:schemeClr val="accent6">
                    <a:lumMod val="50000"/>
                  </a:schemeClr>
                </a:solidFill>
              </a:rPr>
              <a:t>Fermilab</a:t>
            </a:r>
          </a:p>
          <a:p>
            <a:pPr lvl="2"/>
            <a:r>
              <a:rPr lang="en-US" dirty="0">
                <a:solidFill>
                  <a:schemeClr val="accent6">
                    <a:lumMod val="50000"/>
                  </a:schemeClr>
                </a:solidFill>
              </a:rPr>
              <a:t>R&amp;D focused on 2S</a:t>
            </a:r>
          </a:p>
          <a:p>
            <a:pPr lvl="1"/>
            <a:r>
              <a:rPr lang="en-US" dirty="0">
                <a:solidFill>
                  <a:schemeClr val="accent6">
                    <a:lumMod val="50000"/>
                  </a:schemeClr>
                </a:solidFill>
              </a:rPr>
              <a:t>Both sites assemble both types</a:t>
            </a:r>
          </a:p>
          <a:p>
            <a:r>
              <a:rPr lang="en-US" sz="2000" dirty="0">
                <a:solidFill>
                  <a:schemeClr val="accent6">
                    <a:lumMod val="50000"/>
                  </a:schemeClr>
                </a:solidFill>
              </a:rPr>
              <a:t>Current focus on</a:t>
            </a:r>
          </a:p>
          <a:p>
            <a:pPr lvl="1"/>
            <a:r>
              <a:rPr lang="en-US" dirty="0">
                <a:solidFill>
                  <a:schemeClr val="accent6">
                    <a:lumMod val="50000"/>
                  </a:schemeClr>
                </a:solidFill>
              </a:rPr>
              <a:t>Setting up infrastructure</a:t>
            </a:r>
          </a:p>
          <a:p>
            <a:pPr lvl="1"/>
            <a:r>
              <a:rPr lang="en-US" dirty="0">
                <a:solidFill>
                  <a:schemeClr val="accent6">
                    <a:lumMod val="50000"/>
                  </a:schemeClr>
                </a:solidFill>
              </a:rPr>
              <a:t>R&amp;D on materials to explore cost reductions, verify adequate performance,  or simplify construction</a:t>
            </a:r>
          </a:p>
          <a:p>
            <a:pPr lvl="2"/>
            <a:r>
              <a:rPr lang="en-US" dirty="0">
                <a:solidFill>
                  <a:schemeClr val="accent6">
                    <a:lumMod val="50000"/>
                  </a:schemeClr>
                </a:solidFill>
              </a:rPr>
              <a:t>Adhesives, encapsulants, ultra-light support structures</a:t>
            </a:r>
          </a:p>
          <a:p>
            <a:pPr lvl="1"/>
            <a:r>
              <a:rPr lang="en-US" dirty="0">
                <a:solidFill>
                  <a:schemeClr val="accent6">
                    <a:lumMod val="50000"/>
                  </a:schemeClr>
                </a:solidFill>
              </a:rPr>
              <a:t>Gantry-based Assembly automation to reduce manual labor</a:t>
            </a:r>
          </a:p>
          <a:p>
            <a:pPr lvl="2"/>
            <a:r>
              <a:rPr lang="en-US" dirty="0">
                <a:solidFill>
                  <a:schemeClr val="accent6">
                    <a:lumMod val="50000"/>
                  </a:schemeClr>
                </a:solidFill>
              </a:rPr>
              <a:t>Certain steps can be automated, new gantry at FNAL to explore options</a:t>
            </a:r>
          </a:p>
          <a:p>
            <a:pPr lvl="1"/>
            <a:r>
              <a:rPr lang="en-US" dirty="0">
                <a:solidFill>
                  <a:schemeClr val="accent6">
                    <a:lumMod val="50000"/>
                  </a:schemeClr>
                </a:solidFill>
              </a:rPr>
              <a:t>Building Prototype Modules</a:t>
            </a:r>
          </a:p>
          <a:p>
            <a:pPr lvl="2"/>
            <a:r>
              <a:rPr lang="en-US" dirty="0">
                <a:solidFill>
                  <a:schemeClr val="accent6">
                    <a:lumMod val="50000"/>
                  </a:schemeClr>
                </a:solidFill>
              </a:rPr>
              <a:t>Somewhat limited by availability of prototype components </a:t>
            </a:r>
          </a:p>
          <a:p>
            <a:endParaRPr lang="en-US" dirty="0">
              <a:solidFill>
                <a:schemeClr val="accent6">
                  <a:lumMod val="50000"/>
                </a:schemeClr>
              </a:solidFill>
            </a:endParaRPr>
          </a:p>
        </p:txBody>
      </p:sp>
      <p:pic>
        <p:nvPicPr>
          <p:cNvPr id="7" name="IMG_1899">
            <a:hlinkClick r:id="" action="ppaction://media"/>
            <a:extLst>
              <a:ext uri="{FF2B5EF4-FFF2-40B4-BE49-F238E27FC236}">
                <a16:creationId xmlns:a16="http://schemas.microsoft.com/office/drawing/2014/main" id="{782E3546-644D-464F-869A-0B01B95FBA55}"/>
              </a:ext>
            </a:extLst>
          </p:cNvPr>
          <p:cNvPicPr>
            <a:picLocks noChangeAspect="1"/>
          </p:cNvPicPr>
          <p:nvPr>
            <a:videoFile r:link="rId1"/>
            <p:extLst>
              <p:ext uri="{DAA4B4D4-6D71-4841-9C94-3DE7FCFB9230}">
                <p14:media xmlns:p14="http://schemas.microsoft.com/office/powerpoint/2010/main" r:embed="rId2">
                  <p14:trim st="4638" end="0.6666"/>
                </p14:media>
              </p:ext>
            </p:extLst>
          </p:nvPr>
        </p:nvPicPr>
        <p:blipFill>
          <a:blip r:embed="rId4"/>
          <a:stretch>
            <a:fillRect/>
          </a:stretch>
        </p:blipFill>
        <p:spPr>
          <a:xfrm>
            <a:off x="5257800" y="971900"/>
            <a:ext cx="3429000" cy="4589914"/>
          </a:xfrm>
          <a:prstGeom prst="rect">
            <a:avLst/>
          </a:prstGeom>
        </p:spPr>
      </p:pic>
    </p:spTree>
    <p:extLst>
      <p:ext uri="{BB962C8B-B14F-4D97-AF65-F5344CB8AC3E}">
        <p14:creationId xmlns:p14="http://schemas.microsoft.com/office/powerpoint/2010/main" val="3602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24D2-D3A1-C14A-973D-3D4DF10691DD}"/>
              </a:ext>
            </a:extLst>
          </p:cNvPr>
          <p:cNvSpPr>
            <a:spLocks noGrp="1"/>
          </p:cNvSpPr>
          <p:nvPr>
            <p:ph type="title"/>
          </p:nvPr>
        </p:nvSpPr>
        <p:spPr/>
        <p:txBody>
          <a:bodyPr/>
          <a:lstStyle/>
          <a:p>
            <a:r>
              <a:rPr lang="en-US" dirty="0"/>
              <a:t>First functional modules</a:t>
            </a:r>
          </a:p>
        </p:txBody>
      </p:sp>
      <p:sp>
        <p:nvSpPr>
          <p:cNvPr id="3" name="Date Placeholder 2">
            <a:extLst>
              <a:ext uri="{FF2B5EF4-FFF2-40B4-BE49-F238E27FC236}">
                <a16:creationId xmlns:a16="http://schemas.microsoft.com/office/drawing/2014/main" id="{0EF6141E-D8CC-ED49-9107-F2EBDF9F915F}"/>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B5BB9A5F-C039-C74C-AA5E-29F3E03B6E8B}"/>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043D3D09-22D0-8E46-A18E-989F20E96E0F}"/>
              </a:ext>
            </a:extLst>
          </p:cNvPr>
          <p:cNvSpPr>
            <a:spLocks noGrp="1"/>
          </p:cNvSpPr>
          <p:nvPr>
            <p:ph type="sldNum" sz="quarter" idx="12"/>
          </p:nvPr>
        </p:nvSpPr>
        <p:spPr/>
        <p:txBody>
          <a:bodyPr/>
          <a:lstStyle/>
          <a:p>
            <a:fld id="{AB3C1F1C-F708-3F4B-8ECB-6D467F0718B5}" type="slidenum">
              <a:rPr lang="en-US" smtClean="0"/>
              <a:pPr/>
              <a:t>15</a:t>
            </a:fld>
            <a:endParaRPr lang="en-US" dirty="0"/>
          </a:p>
        </p:txBody>
      </p:sp>
      <p:pic>
        <p:nvPicPr>
          <p:cNvPr id="6" name="Picture 5">
            <a:extLst>
              <a:ext uri="{FF2B5EF4-FFF2-40B4-BE49-F238E27FC236}">
                <a16:creationId xmlns:a16="http://schemas.microsoft.com/office/drawing/2014/main" id="{6EDB1350-5198-8A4B-A900-C33C0A143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0" y="530354"/>
            <a:ext cx="3345579" cy="2672504"/>
          </a:xfrm>
          <a:prstGeom prst="rect">
            <a:avLst/>
          </a:prstGeom>
        </p:spPr>
      </p:pic>
      <p:pic>
        <p:nvPicPr>
          <p:cNvPr id="7" name="Content Placeholder 8">
            <a:extLst>
              <a:ext uri="{FF2B5EF4-FFF2-40B4-BE49-F238E27FC236}">
                <a16:creationId xmlns:a16="http://schemas.microsoft.com/office/drawing/2014/main" id="{13FFD1FF-FD49-1A48-9394-0F9D38549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34052" y="3306944"/>
            <a:ext cx="3345579" cy="2895028"/>
          </a:xfrm>
          <a:prstGeom prst="rect">
            <a:avLst/>
          </a:prstGeom>
        </p:spPr>
      </p:pic>
      <p:sp>
        <p:nvSpPr>
          <p:cNvPr id="8" name="Content Placeholder 9">
            <a:extLst>
              <a:ext uri="{FF2B5EF4-FFF2-40B4-BE49-F238E27FC236}">
                <a16:creationId xmlns:a16="http://schemas.microsoft.com/office/drawing/2014/main" id="{DCC62687-FE47-954F-8DD6-91C7BDFF44D8}"/>
              </a:ext>
            </a:extLst>
          </p:cNvPr>
          <p:cNvSpPr txBox="1">
            <a:spLocks/>
          </p:cNvSpPr>
          <p:nvPr/>
        </p:nvSpPr>
        <p:spPr>
          <a:xfrm>
            <a:off x="228600" y="1043046"/>
            <a:ext cx="4343399" cy="5158927"/>
          </a:xfrm>
          <a:prstGeom prst="rect">
            <a:avLst/>
          </a:prstGeom>
        </p:spPr>
        <p:txBody>
          <a:bodyPr>
            <a:normAutofit lnSpcReduction="10000"/>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2S @Fermilab in March 2018</a:t>
            </a:r>
          </a:p>
          <a:p>
            <a:pPr lvl="1"/>
            <a:r>
              <a:rPr lang="en-US" dirty="0">
                <a:solidFill>
                  <a:schemeClr val="accent6">
                    <a:lumMod val="50000"/>
                  </a:schemeClr>
                </a:solidFill>
              </a:rPr>
              <a:t>Needed to use some workarounds for missing components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sz="1800" dirty="0"/>
          </a:p>
          <a:p>
            <a:endParaRPr lang="en-US" sz="1800" dirty="0"/>
          </a:p>
          <a:p>
            <a:r>
              <a:rPr lang="en-US" sz="1800" dirty="0"/>
              <a:t> </a:t>
            </a:r>
            <a:r>
              <a:rPr lang="en-US" sz="1800" dirty="0">
                <a:solidFill>
                  <a:schemeClr val="accent6">
                    <a:lumMod val="50000"/>
                  </a:schemeClr>
                </a:solidFill>
              </a:rPr>
              <a:t>2S @Brown in January 2019</a:t>
            </a:r>
          </a:p>
          <a:p>
            <a:pPr lvl="1"/>
            <a:r>
              <a:rPr lang="en-US" dirty="0">
                <a:solidFill>
                  <a:schemeClr val="accent6">
                    <a:lumMod val="50000"/>
                  </a:schemeClr>
                </a:solidFill>
              </a:rPr>
              <a:t>Focused on PS assembly development while missing components</a:t>
            </a:r>
          </a:p>
          <a:p>
            <a:pPr lvl="1"/>
            <a:r>
              <a:rPr lang="en-US" dirty="0">
                <a:solidFill>
                  <a:schemeClr val="accent6">
                    <a:lumMod val="50000"/>
                  </a:schemeClr>
                </a:solidFill>
              </a:rPr>
              <a:t>Module is now heading for Rutgers/Princeton for </a:t>
            </a:r>
            <a:r>
              <a:rPr lang="en-US" dirty="0" err="1">
                <a:solidFill>
                  <a:schemeClr val="accent6">
                    <a:lumMod val="50000"/>
                  </a:schemeClr>
                </a:solidFill>
              </a:rPr>
              <a:t>wirebonding</a:t>
            </a:r>
            <a:endParaRPr lang="en-US" dirty="0">
              <a:solidFill>
                <a:schemeClr val="accent6">
                  <a:lumMod val="50000"/>
                </a:schemeClr>
              </a:solidFill>
            </a:endParaRPr>
          </a:p>
        </p:txBody>
      </p:sp>
      <p:pic>
        <p:nvPicPr>
          <p:cNvPr id="9" name="Picture 8">
            <a:extLst>
              <a:ext uri="{FF2B5EF4-FFF2-40B4-BE49-F238E27FC236}">
                <a16:creationId xmlns:a16="http://schemas.microsoft.com/office/drawing/2014/main" id="{33BD87F0-68B1-C243-9511-01A106F3C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23" y="1917700"/>
            <a:ext cx="3962400" cy="1939370"/>
          </a:xfrm>
          <a:prstGeom prst="rect">
            <a:avLst/>
          </a:prstGeom>
        </p:spPr>
      </p:pic>
      <p:sp>
        <p:nvSpPr>
          <p:cNvPr id="10" name="TextBox 9">
            <a:extLst>
              <a:ext uri="{FF2B5EF4-FFF2-40B4-BE49-F238E27FC236}">
                <a16:creationId xmlns:a16="http://schemas.microsoft.com/office/drawing/2014/main" id="{66A869B9-51DD-264B-8B0D-E446E83F1B15}"/>
              </a:ext>
            </a:extLst>
          </p:cNvPr>
          <p:cNvSpPr txBox="1"/>
          <p:nvPr/>
        </p:nvSpPr>
        <p:spPr>
          <a:xfrm>
            <a:off x="396228" y="3789978"/>
            <a:ext cx="4456797" cy="369332"/>
          </a:xfrm>
          <a:prstGeom prst="rect">
            <a:avLst/>
          </a:prstGeom>
          <a:noFill/>
        </p:spPr>
        <p:txBody>
          <a:bodyPr wrap="none" rtlCol="0">
            <a:spAutoFit/>
          </a:bodyPr>
          <a:lstStyle/>
          <a:p>
            <a:r>
              <a:rPr lang="en-US" sz="1800" dirty="0"/>
              <a:t>Module readout scan: noise level as expected</a:t>
            </a:r>
          </a:p>
        </p:txBody>
      </p:sp>
    </p:spTree>
    <p:extLst>
      <p:ext uri="{BB962C8B-B14F-4D97-AF65-F5344CB8AC3E}">
        <p14:creationId xmlns:p14="http://schemas.microsoft.com/office/powerpoint/2010/main" val="242207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1F79-266B-8C46-A805-BB3BD5C79BA4}"/>
              </a:ext>
            </a:extLst>
          </p:cNvPr>
          <p:cNvSpPr>
            <a:spLocks noGrp="1"/>
          </p:cNvSpPr>
          <p:nvPr>
            <p:ph type="title"/>
          </p:nvPr>
        </p:nvSpPr>
        <p:spPr/>
        <p:txBody>
          <a:bodyPr/>
          <a:lstStyle/>
          <a:p>
            <a:r>
              <a:rPr lang="en-US" dirty="0"/>
              <a:t>Prototype mechanics for flat barrel </a:t>
            </a:r>
          </a:p>
        </p:txBody>
      </p:sp>
      <p:sp>
        <p:nvSpPr>
          <p:cNvPr id="3" name="Date Placeholder 2">
            <a:extLst>
              <a:ext uri="{FF2B5EF4-FFF2-40B4-BE49-F238E27FC236}">
                <a16:creationId xmlns:a16="http://schemas.microsoft.com/office/drawing/2014/main" id="{65654992-CC95-EF46-831A-95B81E034BEA}"/>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3C278B93-63A5-FC49-995B-6649F7D08771}"/>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CF77E895-FA01-DF4C-B5A2-FC3309E3B8EC}"/>
              </a:ext>
            </a:extLst>
          </p:cNvPr>
          <p:cNvSpPr>
            <a:spLocks noGrp="1"/>
          </p:cNvSpPr>
          <p:nvPr>
            <p:ph type="sldNum" sz="quarter" idx="12"/>
          </p:nvPr>
        </p:nvSpPr>
        <p:spPr/>
        <p:txBody>
          <a:bodyPr/>
          <a:lstStyle/>
          <a:p>
            <a:fld id="{AB3C1F1C-F708-3F4B-8ECB-6D467F0718B5}" type="slidenum">
              <a:rPr lang="en-US" smtClean="0"/>
              <a:pPr/>
              <a:t>16</a:t>
            </a:fld>
            <a:endParaRPr lang="en-US" dirty="0"/>
          </a:p>
        </p:txBody>
      </p:sp>
      <p:sp>
        <p:nvSpPr>
          <p:cNvPr id="6" name="Content Placeholder 2">
            <a:extLst>
              <a:ext uri="{FF2B5EF4-FFF2-40B4-BE49-F238E27FC236}">
                <a16:creationId xmlns:a16="http://schemas.microsoft.com/office/drawing/2014/main" id="{E0C9705E-56D4-684D-B414-B577AE87BA3D}"/>
              </a:ext>
            </a:extLst>
          </p:cNvPr>
          <p:cNvSpPr txBox="1">
            <a:spLocks/>
          </p:cNvSpPr>
          <p:nvPr/>
        </p:nvSpPr>
        <p:spPr>
          <a:xfrm>
            <a:off x="139402" y="970010"/>
            <a:ext cx="5649139" cy="501343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Fabrication of Carbon Fiber/Carbon foam Planks and Hoops</a:t>
            </a:r>
          </a:p>
          <a:p>
            <a:pPr lvl="1"/>
            <a:r>
              <a:rPr lang="en-US" dirty="0">
                <a:solidFill>
                  <a:schemeClr val="accent6">
                    <a:lumMod val="50000"/>
                  </a:schemeClr>
                </a:solidFill>
              </a:rPr>
              <a:t>Stiffness, Heat transmission are key parameters</a:t>
            </a:r>
          </a:p>
          <a:p>
            <a:r>
              <a:rPr lang="en-US" sz="1800" dirty="0">
                <a:solidFill>
                  <a:schemeClr val="accent6">
                    <a:lumMod val="50000"/>
                  </a:schemeClr>
                </a:solidFill>
              </a:rPr>
              <a:t>System design and integration aspects of Flat Barrel</a:t>
            </a:r>
          </a:p>
          <a:p>
            <a:pPr lvl="1"/>
            <a:r>
              <a:rPr lang="en-US" dirty="0">
                <a:solidFill>
                  <a:schemeClr val="accent6">
                    <a:lumMod val="50000"/>
                  </a:schemeClr>
                </a:solidFill>
              </a:rPr>
              <a:t>Challenge is mechanical strength with minimal material, adequate cooling, grounding and noise mitigation </a:t>
            </a:r>
          </a:p>
          <a:p>
            <a:r>
              <a:rPr lang="en-US" sz="1800" dirty="0">
                <a:solidFill>
                  <a:schemeClr val="accent6">
                    <a:lumMod val="50000"/>
                  </a:schemeClr>
                </a:solidFill>
              </a:rPr>
              <a:t>Status: Prototype design complete, prototypes being built</a:t>
            </a:r>
          </a:p>
        </p:txBody>
      </p:sp>
      <p:grpSp>
        <p:nvGrpSpPr>
          <p:cNvPr id="7" name="Group 6">
            <a:extLst>
              <a:ext uri="{FF2B5EF4-FFF2-40B4-BE49-F238E27FC236}">
                <a16:creationId xmlns:a16="http://schemas.microsoft.com/office/drawing/2014/main" id="{AF9C2423-3AFD-6545-97B7-4047A680E615}"/>
              </a:ext>
            </a:extLst>
          </p:cNvPr>
          <p:cNvGrpSpPr>
            <a:grpSpLocks noChangeAspect="1"/>
          </p:cNvGrpSpPr>
          <p:nvPr/>
        </p:nvGrpSpPr>
        <p:grpSpPr>
          <a:xfrm>
            <a:off x="5788541" y="902060"/>
            <a:ext cx="3126859" cy="3948716"/>
            <a:chOff x="3124200" y="457200"/>
            <a:chExt cx="4414158" cy="5653127"/>
          </a:xfrm>
          <a:solidFill>
            <a:schemeClr val="bg2"/>
          </a:solidFill>
        </p:grpSpPr>
        <p:pic>
          <p:nvPicPr>
            <p:cNvPr id="8" name="Picture 7">
              <a:extLst>
                <a:ext uri="{FF2B5EF4-FFF2-40B4-BE49-F238E27FC236}">
                  <a16:creationId xmlns:a16="http://schemas.microsoft.com/office/drawing/2014/main" id="{855A7333-8C0A-454D-B83E-559C037B9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57200"/>
              <a:ext cx="3606643" cy="5419846"/>
            </a:xfrm>
            <a:prstGeom prst="rect">
              <a:avLst/>
            </a:prstGeom>
            <a:grpFill/>
          </p:spPr>
        </p:pic>
        <p:sp>
          <p:nvSpPr>
            <p:cNvPr id="9" name="TextBox 8">
              <a:extLst>
                <a:ext uri="{FF2B5EF4-FFF2-40B4-BE49-F238E27FC236}">
                  <a16:creationId xmlns:a16="http://schemas.microsoft.com/office/drawing/2014/main" id="{CB5818C6-1528-4E4B-B3A9-71EBA4120ACF}"/>
                </a:ext>
              </a:extLst>
            </p:cNvPr>
            <p:cNvSpPr txBox="1"/>
            <p:nvPr/>
          </p:nvSpPr>
          <p:spPr>
            <a:xfrm>
              <a:off x="3512542" y="796288"/>
              <a:ext cx="2027619" cy="254712"/>
            </a:xfrm>
            <a:prstGeom prst="rect">
              <a:avLst/>
            </a:prstGeom>
            <a:grpFill/>
          </p:spPr>
          <p:txBody>
            <a:bodyPr wrap="none" lIns="0" tIns="0" rIns="0" bIns="0" rtlCol="0">
              <a:spAutoFit/>
            </a:bodyPr>
            <a:lstStyle/>
            <a:p>
              <a:r>
                <a:rPr lang="en-US" sz="1200" dirty="0"/>
                <a:t>Modules go on planks</a:t>
              </a:r>
            </a:p>
          </p:txBody>
        </p:sp>
        <p:sp>
          <p:nvSpPr>
            <p:cNvPr id="10" name="TextBox 9">
              <a:extLst>
                <a:ext uri="{FF2B5EF4-FFF2-40B4-BE49-F238E27FC236}">
                  <a16:creationId xmlns:a16="http://schemas.microsoft.com/office/drawing/2014/main" id="{487CA005-7FD7-4943-BD28-A9A724C88097}"/>
                </a:ext>
              </a:extLst>
            </p:cNvPr>
            <p:cNvSpPr txBox="1"/>
            <p:nvPr/>
          </p:nvSpPr>
          <p:spPr>
            <a:xfrm>
              <a:off x="5256382" y="2565863"/>
              <a:ext cx="2281976" cy="764136"/>
            </a:xfrm>
            <a:prstGeom prst="rect">
              <a:avLst/>
            </a:prstGeom>
            <a:grpFill/>
          </p:spPr>
          <p:txBody>
            <a:bodyPr wrap="square" lIns="0" tIns="0" rIns="0" bIns="0" rtlCol="0">
              <a:spAutoFit/>
            </a:bodyPr>
            <a:lstStyle/>
            <a:p>
              <a:r>
                <a:rPr lang="en-US" sz="1200" dirty="0"/>
                <a:t>Planks mount on Hoops to form Layers</a:t>
              </a:r>
            </a:p>
            <a:p>
              <a:r>
                <a:rPr lang="en-US" sz="1200" dirty="0"/>
                <a:t>(Layer 1 shown)</a:t>
              </a:r>
            </a:p>
          </p:txBody>
        </p:sp>
        <p:sp>
          <p:nvSpPr>
            <p:cNvPr id="11" name="TextBox 10">
              <a:extLst>
                <a:ext uri="{FF2B5EF4-FFF2-40B4-BE49-F238E27FC236}">
                  <a16:creationId xmlns:a16="http://schemas.microsoft.com/office/drawing/2014/main" id="{DFCF4828-36FB-F543-877F-9E0B1635E0A3}"/>
                </a:ext>
              </a:extLst>
            </p:cNvPr>
            <p:cNvSpPr txBox="1"/>
            <p:nvPr/>
          </p:nvSpPr>
          <p:spPr>
            <a:xfrm>
              <a:off x="4423924" y="5855615"/>
              <a:ext cx="2949482" cy="254712"/>
            </a:xfrm>
            <a:prstGeom prst="rect">
              <a:avLst/>
            </a:prstGeom>
            <a:grpFill/>
          </p:spPr>
          <p:txBody>
            <a:bodyPr wrap="square" lIns="0" tIns="0" rIns="0" bIns="0" rtlCol="0">
              <a:spAutoFit/>
            </a:bodyPr>
            <a:lstStyle/>
            <a:p>
              <a:r>
                <a:rPr lang="en-US" sz="1200" dirty="0"/>
                <a:t>Three layers make Flat Barrel</a:t>
              </a:r>
            </a:p>
          </p:txBody>
        </p:sp>
      </p:grpSp>
      <p:pic>
        <p:nvPicPr>
          <p:cNvPr id="12" name="Picture 11" descr="https://lh3.googleusercontent.com/YTmot1RAjX0IzMx4_nch-32BPDKn8bk2HzABINGUHrmGlyIjPxYNWnDCTBlck_ger2xlgrOCmqnvZ6siL8XNGxbPQRK7jOrZu9p-wdZLqgihsT_FKMT88nfZPbfHvuSN1hzbAbnN5fnYsZTWropherwsApRP6pitEamuakKIW9XsKigdEl34TSrW4YC-jcAUgUPHv9dgnlK-22H-mofBLKKSQayxzCBxJfAOxvsvPeKAaAA2qEEe6dMPat0ZK9eOXRGuwYmuIF3hYPK7JkKKZqz_TdrzzRf10vhAzkhA09N6o3x4a02E-pd-4lw8uvK2roM5P_4havbVZvtE3fNK_HmcRcAM3IoDXBblKWIQsFDaoSxa5i-Ams5qMKZRJYopqLv720UehcdYFe_7bBA40zHb7jwVoNagTaXA-OuyRJVaEXt7v3eS5BGRjENEV08s1RZl3HqWbsiq2NGNBQgcO5-0SzOxz-Rf0SM6k3AnFmRf9TjILYIsuQGzhcGWI0ukJIRnLwDlYS5x8zVKr5WbYbBZrz3Vn6Bpp28JNPez_T9RD0fRFPgyYX_O0-JF8gN6bGCMQR9rdsyvEvmiEUxxCQM0zzEyLQPB-_w4HmcqzaxwxRzbRry0mvPcoHqNXtLuh9INAHwD80SsbTu_noA-zP0zRw=w586-h781-no">
            <a:extLst>
              <a:ext uri="{FF2B5EF4-FFF2-40B4-BE49-F238E27FC236}">
                <a16:creationId xmlns:a16="http://schemas.microsoft.com/office/drawing/2014/main" id="{E1AB46DB-74EB-EA46-A2AA-EF8EE0CA5B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96"/>
          <a:stretch/>
        </p:blipFill>
        <p:spPr bwMode="auto">
          <a:xfrm>
            <a:off x="2855842" y="3789337"/>
            <a:ext cx="2554839" cy="24417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8BB99C9-6CC2-9449-8A2F-E8860AD0BF74}"/>
              </a:ext>
            </a:extLst>
          </p:cNvPr>
          <p:cNvSpPr txBox="1"/>
          <p:nvPr/>
        </p:nvSpPr>
        <p:spPr>
          <a:xfrm>
            <a:off x="491749" y="4727955"/>
            <a:ext cx="2329544" cy="1323439"/>
          </a:xfrm>
          <a:prstGeom prst="rect">
            <a:avLst/>
          </a:prstGeom>
          <a:noFill/>
          <a:ln>
            <a:solidFill>
              <a:schemeClr val="accent6">
                <a:lumMod val="50000"/>
              </a:schemeClr>
            </a:solidFill>
          </a:ln>
        </p:spPr>
        <p:txBody>
          <a:bodyPr wrap="square" rtlCol="0">
            <a:spAutoFit/>
          </a:bodyPr>
          <a:lstStyle/>
          <a:p>
            <a:r>
              <a:rPr lang="en-US" sz="2000" dirty="0">
                <a:solidFill>
                  <a:schemeClr val="accent6">
                    <a:lumMod val="50000"/>
                  </a:schemeClr>
                </a:solidFill>
              </a:rPr>
              <a:t>Mockup of layer one with prototype hoops and g10 for planks</a:t>
            </a:r>
          </a:p>
        </p:txBody>
      </p:sp>
    </p:spTree>
    <p:extLst>
      <p:ext uri="{BB962C8B-B14F-4D97-AF65-F5344CB8AC3E}">
        <p14:creationId xmlns:p14="http://schemas.microsoft.com/office/powerpoint/2010/main" val="3428619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19E1BBD-E2B4-2643-AFA6-6999AFE9AB4E}"/>
              </a:ext>
            </a:extLst>
          </p:cNvPr>
          <p:cNvSpPr txBox="1"/>
          <p:nvPr/>
        </p:nvSpPr>
        <p:spPr>
          <a:xfrm>
            <a:off x="109099" y="5631287"/>
            <a:ext cx="9144000" cy="646331"/>
          </a:xfrm>
          <a:prstGeom prst="rect">
            <a:avLst/>
          </a:prstGeom>
          <a:noFill/>
        </p:spPr>
        <p:txBody>
          <a:bodyPr wrap="square" rtlCol="0">
            <a:spAutoFit/>
          </a:bodyPr>
          <a:lstStyle/>
          <a:p>
            <a:r>
              <a:rPr lang="en-US" sz="1800" dirty="0"/>
              <a:t>Electromagnetic calorimeter (</a:t>
            </a:r>
            <a:r>
              <a:rPr lang="en-US" sz="1800" b="1" dirty="0"/>
              <a:t>CE-E</a:t>
            </a:r>
            <a:r>
              <a:rPr lang="en-US" sz="1800" dirty="0"/>
              <a:t>): </a:t>
            </a:r>
            <a:r>
              <a:rPr lang="en-US" sz="1800" b="1" dirty="0">
                <a:solidFill>
                  <a:srgbClr val="000000"/>
                </a:solidFill>
              </a:rPr>
              <a:t>Si</a:t>
            </a:r>
            <a:r>
              <a:rPr lang="en-US" sz="1800" dirty="0">
                <a:solidFill>
                  <a:srgbClr val="000000"/>
                </a:solidFill>
              </a:rPr>
              <a:t>, Cu/</a:t>
            </a:r>
            <a:r>
              <a:rPr lang="en-US" sz="1800" dirty="0" err="1">
                <a:solidFill>
                  <a:srgbClr val="000000"/>
                </a:solidFill>
              </a:rPr>
              <a:t>CuW</a:t>
            </a:r>
            <a:r>
              <a:rPr lang="en-US" sz="1800" dirty="0">
                <a:solidFill>
                  <a:srgbClr val="000000"/>
                </a:solidFill>
              </a:rPr>
              <a:t>/</a:t>
            </a:r>
            <a:r>
              <a:rPr lang="en-US" sz="1800" dirty="0" err="1">
                <a:solidFill>
                  <a:srgbClr val="000000"/>
                </a:solidFill>
              </a:rPr>
              <a:t>Pb</a:t>
            </a:r>
            <a:r>
              <a:rPr lang="en-US" sz="1800" dirty="0">
                <a:solidFill>
                  <a:srgbClr val="000000"/>
                </a:solidFill>
              </a:rPr>
              <a:t> </a:t>
            </a:r>
            <a:r>
              <a:rPr lang="en-US" sz="1800" dirty="0"/>
              <a:t>absorbers, 28 layers, 26 X</a:t>
            </a:r>
            <a:r>
              <a:rPr lang="en-US" sz="1800" baseline="-25000" dirty="0"/>
              <a:t>0</a:t>
            </a:r>
            <a:r>
              <a:rPr lang="en-US" sz="1800" dirty="0"/>
              <a:t> &amp; ~2</a:t>
            </a:r>
            <a:r>
              <a:rPr lang="en-US" sz="1800" dirty="0">
                <a:latin typeface="Symbol" charset="2"/>
                <a:cs typeface="Symbol" charset="2"/>
              </a:rPr>
              <a:t>l</a:t>
            </a:r>
            <a:endParaRPr lang="en-US" sz="1800" dirty="0"/>
          </a:p>
          <a:p>
            <a:r>
              <a:rPr lang="en-US" sz="1800" dirty="0"/>
              <a:t>Hadronic calorimeter (</a:t>
            </a:r>
            <a:r>
              <a:rPr lang="en-US" sz="1800" b="1" dirty="0"/>
              <a:t>CE-H</a:t>
            </a:r>
            <a:r>
              <a:rPr lang="en-US" sz="1800" dirty="0"/>
              <a:t>): </a:t>
            </a:r>
            <a:r>
              <a:rPr lang="en-US" sz="1800" b="1" dirty="0">
                <a:solidFill>
                  <a:srgbClr val="000000"/>
                </a:solidFill>
              </a:rPr>
              <a:t>Si</a:t>
            </a:r>
            <a:r>
              <a:rPr lang="en-US" sz="1800" dirty="0">
                <a:solidFill>
                  <a:srgbClr val="000000"/>
                </a:solidFill>
              </a:rPr>
              <a:t> &amp; </a:t>
            </a:r>
            <a:r>
              <a:rPr lang="en-US" sz="1800" b="1" dirty="0">
                <a:solidFill>
                  <a:srgbClr val="000000"/>
                </a:solidFill>
              </a:rPr>
              <a:t>scintillator</a:t>
            </a:r>
            <a:r>
              <a:rPr lang="en-US" sz="1800" dirty="0"/>
              <a:t>, steel absorbers, 22 layers, ~8</a:t>
            </a:r>
            <a:r>
              <a:rPr lang="en-US" sz="1800" dirty="0">
                <a:latin typeface="Symbol" charset="2"/>
                <a:cs typeface="Symbol" charset="2"/>
              </a:rPr>
              <a:t>l</a:t>
            </a:r>
          </a:p>
        </p:txBody>
      </p:sp>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High Granularity </a:t>
            </a:r>
            <a:r>
              <a:rPr lang="en-US" dirty="0" err="1">
                <a:latin typeface="Helvetica" charset="0"/>
              </a:rPr>
              <a:t>Endcap</a:t>
            </a:r>
            <a:r>
              <a:rPr lang="en-US" dirty="0">
                <a:latin typeface="Helvetica" charset="0"/>
              </a:rPr>
              <a:t> Calorimeter</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17</a:t>
            </a:fld>
            <a:endParaRPr lang="en-US" sz="900">
              <a:solidFill>
                <a:srgbClr val="004C97"/>
              </a:solidFill>
              <a:latin typeface="Helvetica" charset="0"/>
            </a:endParaRPr>
          </a:p>
        </p:txBody>
      </p:sp>
      <p:sp>
        <p:nvSpPr>
          <p:cNvPr id="10" name="Espace réservé du contenu 2"/>
          <p:cNvSpPr txBox="1">
            <a:spLocks/>
          </p:cNvSpPr>
          <p:nvPr/>
        </p:nvSpPr>
        <p:spPr>
          <a:xfrm>
            <a:off x="149920" y="1016000"/>
            <a:ext cx="8740080" cy="545435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a:p>
          <a:p>
            <a:pPr marL="0" indent="0">
              <a:buFont typeface="Arial" charset="0"/>
              <a:buNone/>
            </a:pPr>
            <a:endParaRPr lang="fr-FR" dirty="0"/>
          </a:p>
        </p:txBody>
      </p:sp>
      <p:sp>
        <p:nvSpPr>
          <p:cNvPr id="13" name="Rectangle 12"/>
          <p:cNvSpPr/>
          <p:nvPr/>
        </p:nvSpPr>
        <p:spPr bwMode="auto">
          <a:xfrm>
            <a:off x="2222500" y="2635250"/>
            <a:ext cx="1955800" cy="120015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5" name="Slide Number Placeholder 37"/>
          <p:cNvSpPr txBox="1">
            <a:spLocks/>
          </p:cNvSpPr>
          <p:nvPr/>
        </p:nvSpPr>
        <p:spPr>
          <a:xfrm>
            <a:off x="8058150" y="6286500"/>
            <a:ext cx="492125" cy="152400"/>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fld id="{1AD93096-5B34-4342-9326-69289CEAE4C2}" type="slidenum">
              <a:rPr lang="en-US" smtClean="0">
                <a:solidFill>
                  <a:srgbClr val="FFFFFF"/>
                </a:solidFill>
              </a:rPr>
              <a:pPr/>
              <a:t>17</a:t>
            </a:fld>
            <a:endParaRPr lang="en-US">
              <a:solidFill>
                <a:srgbClr val="FFFFFF"/>
              </a:solidFill>
            </a:endParaRPr>
          </a:p>
        </p:txBody>
      </p:sp>
      <p:pic>
        <p:nvPicPr>
          <p:cNvPr id="14" name="Picture 13" descr="EndcapParameterDrawing_311017DB_simplified.png">
            <a:extLst>
              <a:ext uri="{FF2B5EF4-FFF2-40B4-BE49-F238E27FC236}">
                <a16:creationId xmlns:a16="http://schemas.microsoft.com/office/drawing/2014/main" id="{F92067C4-1D19-7C40-8FB7-AA8DA1820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9876" y="764738"/>
            <a:ext cx="4469250" cy="4732936"/>
          </a:xfrm>
          <a:prstGeom prst="rect">
            <a:avLst/>
          </a:prstGeom>
        </p:spPr>
      </p:pic>
      <p:sp>
        <p:nvSpPr>
          <p:cNvPr id="15" name="TextBox 14">
            <a:extLst>
              <a:ext uri="{FF2B5EF4-FFF2-40B4-BE49-F238E27FC236}">
                <a16:creationId xmlns:a16="http://schemas.microsoft.com/office/drawing/2014/main" id="{1A4A69B5-837F-EE41-A48C-83B974F6EDE0}"/>
              </a:ext>
            </a:extLst>
          </p:cNvPr>
          <p:cNvSpPr txBox="1"/>
          <p:nvPr/>
        </p:nvSpPr>
        <p:spPr>
          <a:xfrm>
            <a:off x="62540" y="744619"/>
            <a:ext cx="5443029" cy="2031325"/>
          </a:xfrm>
          <a:prstGeom prst="rect">
            <a:avLst/>
          </a:prstGeom>
          <a:noFill/>
          <a:ln>
            <a:solidFill>
              <a:srgbClr val="000000"/>
            </a:solidFill>
          </a:ln>
        </p:spPr>
        <p:txBody>
          <a:bodyPr wrap="none" rtlCol="0">
            <a:spAutoFit/>
          </a:bodyPr>
          <a:lstStyle/>
          <a:p>
            <a:pPr marL="177800" indent="-177800">
              <a:buFont typeface="Arial"/>
              <a:buChar char="•"/>
            </a:pPr>
            <a:r>
              <a:rPr lang="en-US" sz="1800" dirty="0">
                <a:solidFill>
                  <a:srgbClr val="2D2DB9"/>
                </a:solidFill>
              </a:rPr>
              <a:t>Hexagonal modules based on Si sensors</a:t>
            </a:r>
            <a:br>
              <a:rPr lang="en-US" sz="1800" dirty="0">
                <a:solidFill>
                  <a:srgbClr val="2D2DB9"/>
                </a:solidFill>
              </a:rPr>
            </a:br>
            <a:r>
              <a:rPr lang="en-US" sz="1800" dirty="0">
                <a:solidFill>
                  <a:srgbClr val="2D2DB9"/>
                </a:solidFill>
              </a:rPr>
              <a:t>in CE-E and high-radiation regions of CE-H</a:t>
            </a:r>
          </a:p>
          <a:p>
            <a:pPr marL="177800" indent="-177800">
              <a:buFont typeface="Arial"/>
              <a:buChar char="•"/>
            </a:pPr>
            <a:r>
              <a:rPr lang="en-US" sz="1800" dirty="0">
                <a:solidFill>
                  <a:srgbClr val="2D2DB9"/>
                </a:solidFill>
              </a:rPr>
              <a:t>Scintillating tiles with SiPM readout in</a:t>
            </a:r>
            <a:br>
              <a:rPr lang="en-US" sz="1800" dirty="0">
                <a:solidFill>
                  <a:srgbClr val="2D2DB9"/>
                </a:solidFill>
              </a:rPr>
            </a:br>
            <a:r>
              <a:rPr lang="en-US" sz="1800" dirty="0">
                <a:solidFill>
                  <a:srgbClr val="2D2DB9"/>
                </a:solidFill>
              </a:rPr>
              <a:t>low-radiation regions of CE-H</a:t>
            </a:r>
          </a:p>
          <a:p>
            <a:pPr marL="177800" indent="-177800">
              <a:buFont typeface="Arial"/>
              <a:buChar char="•"/>
            </a:pPr>
            <a:r>
              <a:rPr lang="en-US" sz="1800" dirty="0">
                <a:solidFill>
                  <a:srgbClr val="2D2DB9"/>
                </a:solidFill>
              </a:rPr>
              <a:t>Covers 1.5 &lt; </a:t>
            </a:r>
            <a:r>
              <a:rPr lang="en-US" sz="1800" dirty="0">
                <a:solidFill>
                  <a:srgbClr val="2D2DB9"/>
                </a:solidFill>
                <a:latin typeface="Symbol" charset="2"/>
                <a:cs typeface="Symbol" charset="2"/>
              </a:rPr>
              <a:t>h</a:t>
            </a:r>
            <a:r>
              <a:rPr lang="en-US" sz="1800" dirty="0">
                <a:solidFill>
                  <a:srgbClr val="2D2DB9"/>
                </a:solidFill>
              </a:rPr>
              <a:t> &lt; 3.0</a:t>
            </a:r>
          </a:p>
          <a:p>
            <a:pPr marL="177800" indent="-177800">
              <a:buFont typeface="Arial"/>
              <a:buChar char="•"/>
            </a:pPr>
            <a:r>
              <a:rPr lang="en-US" sz="1800" b="1" dirty="0">
                <a:solidFill>
                  <a:srgbClr val="2D2DB9"/>
                </a:solidFill>
              </a:rPr>
              <a:t>~600m</a:t>
            </a:r>
            <a:r>
              <a:rPr lang="en-US" sz="1800" b="1" baseline="30000" dirty="0">
                <a:solidFill>
                  <a:srgbClr val="2D2DB9"/>
                </a:solidFill>
              </a:rPr>
              <a:t>2</a:t>
            </a:r>
            <a:r>
              <a:rPr lang="en-US" sz="1800" b="1" dirty="0">
                <a:solidFill>
                  <a:srgbClr val="2D2DB9"/>
                </a:solidFill>
              </a:rPr>
              <a:t> </a:t>
            </a:r>
            <a:r>
              <a:rPr lang="en-US" sz="1800" dirty="0">
                <a:solidFill>
                  <a:srgbClr val="2D2DB9"/>
                </a:solidFill>
              </a:rPr>
              <a:t>of silicon sensors (6M channels, 28k modules)</a:t>
            </a:r>
          </a:p>
          <a:p>
            <a:pPr marL="177800" indent="-177800">
              <a:buFont typeface="Arial"/>
              <a:buChar char="•"/>
            </a:pPr>
            <a:r>
              <a:rPr lang="en-US" sz="1800" b="1" dirty="0">
                <a:solidFill>
                  <a:srgbClr val="2D2DB9"/>
                </a:solidFill>
              </a:rPr>
              <a:t>~450m</a:t>
            </a:r>
            <a:r>
              <a:rPr lang="en-US" sz="1800" b="1" baseline="30000" dirty="0">
                <a:solidFill>
                  <a:srgbClr val="2D2DB9"/>
                </a:solidFill>
              </a:rPr>
              <a:t>2</a:t>
            </a:r>
            <a:r>
              <a:rPr lang="en-US" sz="1800" b="1" dirty="0">
                <a:solidFill>
                  <a:srgbClr val="2D2DB9"/>
                </a:solidFill>
              </a:rPr>
              <a:t> </a:t>
            </a:r>
            <a:r>
              <a:rPr lang="en-US" sz="1800" dirty="0">
                <a:solidFill>
                  <a:srgbClr val="2D2DB9"/>
                </a:solidFill>
              </a:rPr>
              <a:t>of scintillators (350k channels)</a:t>
            </a:r>
          </a:p>
        </p:txBody>
      </p:sp>
      <p:sp>
        <p:nvSpPr>
          <p:cNvPr id="16" name="TextBox 15">
            <a:extLst>
              <a:ext uri="{FF2B5EF4-FFF2-40B4-BE49-F238E27FC236}">
                <a16:creationId xmlns:a16="http://schemas.microsoft.com/office/drawing/2014/main" id="{2EA7804C-9513-4B42-A759-6BA68794ACD8}"/>
              </a:ext>
            </a:extLst>
          </p:cNvPr>
          <p:cNvSpPr txBox="1"/>
          <p:nvPr/>
        </p:nvSpPr>
        <p:spPr>
          <a:xfrm>
            <a:off x="66161" y="2787523"/>
            <a:ext cx="4039628" cy="2954655"/>
          </a:xfrm>
          <a:prstGeom prst="rect">
            <a:avLst/>
          </a:prstGeom>
          <a:noFill/>
          <a:ln>
            <a:solidFill>
              <a:srgbClr val="000000"/>
            </a:solidFill>
          </a:ln>
        </p:spPr>
        <p:txBody>
          <a:bodyPr wrap="square" rtlCol="0">
            <a:spAutoFit/>
          </a:bodyPr>
          <a:lstStyle/>
          <a:p>
            <a:r>
              <a:rPr lang="en-US" b="1" u="sng" dirty="0">
                <a:solidFill>
                  <a:srgbClr val="2D2DB9"/>
                </a:solidFill>
              </a:rPr>
              <a:t>US Deliverables</a:t>
            </a:r>
          </a:p>
          <a:p>
            <a:pPr marL="177800" indent="-177800">
              <a:buFont typeface="Arial"/>
              <a:buChar char="•"/>
            </a:pPr>
            <a:r>
              <a:rPr lang="en-US" sz="1800" dirty="0">
                <a:solidFill>
                  <a:srgbClr val="2D2DB9"/>
                </a:solidFill>
                <a:latin typeface="Calibri" panose="020F0502020204030204" pitchFamily="34" charset="0"/>
                <a:cs typeface="Calibri" panose="020F0502020204030204" pitchFamily="34" charset="0"/>
              </a:rPr>
              <a:t>Silicon module construction procedures + ~13k Silicon modules</a:t>
            </a:r>
          </a:p>
          <a:p>
            <a:pPr marL="177800" indent="-177800">
              <a:buFont typeface="Arial"/>
              <a:buChar char="•"/>
            </a:pPr>
            <a:r>
              <a:rPr lang="en-US" sz="1800" dirty="0">
                <a:solidFill>
                  <a:srgbClr val="2D2DB9"/>
                </a:solidFill>
                <a:latin typeface="Calibri" panose="020F0502020204030204" pitchFamily="34" charset="0"/>
                <a:cs typeface="Calibri" panose="020F0502020204030204" pitchFamily="34" charset="0"/>
              </a:rPr>
              <a:t>Concentrator ASIC for overall calorimeter, motherboards</a:t>
            </a:r>
          </a:p>
          <a:p>
            <a:pPr marL="177800" indent="-177800">
              <a:buFont typeface="Arial"/>
              <a:buChar char="•"/>
            </a:pPr>
            <a:r>
              <a:rPr lang="en-US" sz="1800" dirty="0">
                <a:solidFill>
                  <a:srgbClr val="2D2DB9"/>
                </a:solidFill>
                <a:latin typeface="Calibri" panose="020F0502020204030204" pitchFamily="34" charset="0"/>
                <a:cs typeface="Calibri" panose="020F0502020204030204" pitchFamily="34" charset="0"/>
              </a:rPr>
              <a:t>Cassette Assembly for front 15 layers of the hadronic section</a:t>
            </a:r>
          </a:p>
          <a:p>
            <a:pPr marL="177800" indent="-177800">
              <a:buFont typeface="Arial"/>
              <a:buChar char="•"/>
            </a:pPr>
            <a:r>
              <a:rPr lang="en-US" sz="1800" dirty="0">
                <a:solidFill>
                  <a:srgbClr val="2D2DB9"/>
                </a:solidFill>
                <a:latin typeface="Calibri" panose="020F0502020204030204" pitchFamily="34" charset="0"/>
                <a:cs typeface="Calibri" panose="020F0502020204030204" pitchFamily="34" charset="0"/>
              </a:rPr>
              <a:t>LV/HV power supplies for hadronic section</a:t>
            </a:r>
            <a:endParaRPr lang="en-US" dirty="0">
              <a:solidFill>
                <a:srgbClr val="2D2DB9"/>
              </a:solidFill>
            </a:endParaRPr>
          </a:p>
          <a:p>
            <a:pPr marL="177800" indent="-177800">
              <a:buFont typeface="Arial"/>
              <a:buChar char="•"/>
            </a:pPr>
            <a:endParaRPr lang="en-US" sz="1800" dirty="0">
              <a:solidFill>
                <a:srgbClr val="2D2DB9"/>
              </a:solidFill>
            </a:endParaRPr>
          </a:p>
        </p:txBody>
      </p:sp>
      <p:cxnSp>
        <p:nvCxnSpPr>
          <p:cNvPr id="17" name="Straight Arrow Connector 16">
            <a:extLst>
              <a:ext uri="{FF2B5EF4-FFF2-40B4-BE49-F238E27FC236}">
                <a16:creationId xmlns:a16="http://schemas.microsoft.com/office/drawing/2014/main" id="{CEBFDA22-B355-614A-A31E-4B19843361D7}"/>
              </a:ext>
            </a:extLst>
          </p:cNvPr>
          <p:cNvCxnSpPr/>
          <p:nvPr/>
        </p:nvCxnSpPr>
        <p:spPr>
          <a:xfrm flipH="1">
            <a:off x="8813723" y="679629"/>
            <a:ext cx="1" cy="47329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9417F07-A31E-F34A-8264-772FFF2B8961}"/>
              </a:ext>
            </a:extLst>
          </p:cNvPr>
          <p:cNvCxnSpPr/>
          <p:nvPr/>
        </p:nvCxnSpPr>
        <p:spPr>
          <a:xfrm>
            <a:off x="4280391" y="5454315"/>
            <a:ext cx="4336559"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BB55849-48CB-DF49-8991-305D5622BA57}"/>
              </a:ext>
            </a:extLst>
          </p:cNvPr>
          <p:cNvSpPr txBox="1"/>
          <p:nvPr/>
        </p:nvSpPr>
        <p:spPr>
          <a:xfrm>
            <a:off x="6624540" y="5372846"/>
            <a:ext cx="2128935" cy="369332"/>
          </a:xfrm>
          <a:prstGeom prst="rect">
            <a:avLst/>
          </a:prstGeom>
          <a:noFill/>
        </p:spPr>
        <p:txBody>
          <a:bodyPr wrap="square" rtlCol="0">
            <a:spAutoFit/>
          </a:bodyPr>
          <a:lstStyle/>
          <a:p>
            <a:r>
              <a:rPr lang="en-US" sz="1800" dirty="0"/>
              <a:t>~2m</a:t>
            </a:r>
          </a:p>
        </p:txBody>
      </p:sp>
      <p:sp>
        <p:nvSpPr>
          <p:cNvPr id="21" name="TextBox 20">
            <a:extLst>
              <a:ext uri="{FF2B5EF4-FFF2-40B4-BE49-F238E27FC236}">
                <a16:creationId xmlns:a16="http://schemas.microsoft.com/office/drawing/2014/main" id="{3C0B2F92-7CC2-C849-A513-4DA4703E302E}"/>
              </a:ext>
            </a:extLst>
          </p:cNvPr>
          <p:cNvSpPr txBox="1"/>
          <p:nvPr/>
        </p:nvSpPr>
        <p:spPr>
          <a:xfrm rot="16200000">
            <a:off x="8471135" y="2748723"/>
            <a:ext cx="888379" cy="369332"/>
          </a:xfrm>
          <a:prstGeom prst="rect">
            <a:avLst/>
          </a:prstGeom>
          <a:noFill/>
        </p:spPr>
        <p:txBody>
          <a:bodyPr wrap="square" rtlCol="0">
            <a:spAutoFit/>
          </a:bodyPr>
          <a:lstStyle/>
          <a:p>
            <a:r>
              <a:rPr lang="en-US" sz="1800" dirty="0"/>
              <a:t>~2.3m</a:t>
            </a:r>
          </a:p>
        </p:txBody>
      </p:sp>
      <p:cxnSp>
        <p:nvCxnSpPr>
          <p:cNvPr id="5" name="Straight Connector 4">
            <a:extLst>
              <a:ext uri="{FF2B5EF4-FFF2-40B4-BE49-F238E27FC236}">
                <a16:creationId xmlns:a16="http://schemas.microsoft.com/office/drawing/2014/main" id="{CC63E919-7870-AF41-AAEF-DEB76230D9E2}"/>
              </a:ext>
            </a:extLst>
          </p:cNvPr>
          <p:cNvCxnSpPr>
            <a:cxnSpLocks/>
          </p:cNvCxnSpPr>
          <p:nvPr/>
        </p:nvCxnSpPr>
        <p:spPr>
          <a:xfrm>
            <a:off x="5399314" y="859971"/>
            <a:ext cx="0" cy="4697541"/>
          </a:xfrm>
          <a:prstGeom prst="line">
            <a:avLst/>
          </a:prstGeom>
          <a:ln w="44450">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906A1CC-68F9-A74B-BAAF-BA12D0611492}"/>
              </a:ext>
            </a:extLst>
          </p:cNvPr>
          <p:cNvCxnSpPr>
            <a:cxnSpLocks/>
          </p:cNvCxnSpPr>
          <p:nvPr/>
        </p:nvCxnSpPr>
        <p:spPr>
          <a:xfrm>
            <a:off x="7145356" y="859971"/>
            <a:ext cx="0" cy="4356554"/>
          </a:xfrm>
          <a:prstGeom prst="line">
            <a:avLst/>
          </a:prstGeom>
          <a:ln w="44450">
            <a:solidFill>
              <a:srgbClr val="C00000"/>
            </a:solidFill>
            <a:prstDash val="sysDot"/>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E2DB3C-FE93-0A49-872B-42342D9C70DA}"/>
              </a:ext>
            </a:extLst>
          </p:cNvPr>
          <p:cNvSpPr txBox="1"/>
          <p:nvPr/>
        </p:nvSpPr>
        <p:spPr>
          <a:xfrm>
            <a:off x="5520891" y="878680"/>
            <a:ext cx="1481255" cy="338554"/>
          </a:xfrm>
          <a:prstGeom prst="rect">
            <a:avLst/>
          </a:prstGeom>
          <a:noFill/>
          <a:ln>
            <a:solidFill>
              <a:srgbClr val="C00000"/>
            </a:solidFill>
          </a:ln>
        </p:spPr>
        <p:txBody>
          <a:bodyPr wrap="square" rtlCol="0">
            <a:spAutoFit/>
          </a:bodyPr>
          <a:lstStyle/>
          <a:p>
            <a:r>
              <a:rPr lang="en-US" sz="1600" dirty="0">
                <a:solidFill>
                  <a:srgbClr val="C00000"/>
                </a:solidFill>
              </a:rPr>
              <a:t>U.S Deliverable</a:t>
            </a:r>
          </a:p>
        </p:txBody>
      </p:sp>
    </p:spTree>
    <p:extLst>
      <p:ext uri="{BB962C8B-B14F-4D97-AF65-F5344CB8AC3E}">
        <p14:creationId xmlns:p14="http://schemas.microsoft.com/office/powerpoint/2010/main" val="117114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EE8B-01F0-3347-8D8D-ECB6843DBE01}"/>
              </a:ext>
            </a:extLst>
          </p:cNvPr>
          <p:cNvSpPr>
            <a:spLocks noGrp="1"/>
          </p:cNvSpPr>
          <p:nvPr>
            <p:ph type="title"/>
          </p:nvPr>
        </p:nvSpPr>
        <p:spPr/>
        <p:txBody>
          <a:bodyPr/>
          <a:lstStyle/>
          <a:p>
            <a:r>
              <a:rPr lang="en-US" dirty="0">
                <a:latin typeface="Helvetica" charset="0"/>
              </a:rPr>
              <a:t>High Granularity Endcap Calorimeter</a:t>
            </a:r>
            <a:endParaRPr lang="en-US" dirty="0"/>
          </a:p>
        </p:txBody>
      </p:sp>
      <p:sp>
        <p:nvSpPr>
          <p:cNvPr id="3" name="Date Placeholder 2">
            <a:extLst>
              <a:ext uri="{FF2B5EF4-FFF2-40B4-BE49-F238E27FC236}">
                <a16:creationId xmlns:a16="http://schemas.microsoft.com/office/drawing/2014/main" id="{D361E253-48FB-EB46-BA61-44D37F77BAD5}"/>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5F326F06-019C-D540-81FB-10929C02CF4A}"/>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6CCE4AFF-DCE1-5B4F-9ECF-50BABDA86974}"/>
              </a:ext>
            </a:extLst>
          </p:cNvPr>
          <p:cNvSpPr>
            <a:spLocks noGrp="1"/>
          </p:cNvSpPr>
          <p:nvPr>
            <p:ph type="sldNum" sz="quarter" idx="12"/>
          </p:nvPr>
        </p:nvSpPr>
        <p:spPr/>
        <p:txBody>
          <a:bodyPr/>
          <a:lstStyle/>
          <a:p>
            <a:fld id="{AB3C1F1C-F708-3F4B-8ECB-6D467F0718B5}" type="slidenum">
              <a:rPr lang="en-US" smtClean="0"/>
              <a:pPr/>
              <a:t>18</a:t>
            </a:fld>
            <a:endParaRPr lang="en-US" dirty="0"/>
          </a:p>
        </p:txBody>
      </p:sp>
      <p:sp>
        <p:nvSpPr>
          <p:cNvPr id="6" name="Content Placeholder 1">
            <a:extLst>
              <a:ext uri="{FF2B5EF4-FFF2-40B4-BE49-F238E27FC236}">
                <a16:creationId xmlns:a16="http://schemas.microsoft.com/office/drawing/2014/main" id="{E3E0A0CF-2251-ED4F-AE6C-87C9273741DA}"/>
              </a:ext>
            </a:extLst>
          </p:cNvPr>
          <p:cNvSpPr txBox="1">
            <a:spLocks/>
          </p:cNvSpPr>
          <p:nvPr/>
        </p:nvSpPr>
        <p:spPr>
          <a:xfrm>
            <a:off x="2881018" y="972273"/>
            <a:ext cx="6013599" cy="3108918"/>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Final-design silicon sensors received from HPK</a:t>
            </a:r>
          </a:p>
          <a:p>
            <a:pPr lvl="1"/>
            <a:r>
              <a:rPr lang="en-US" dirty="0">
                <a:solidFill>
                  <a:schemeClr val="accent6">
                    <a:lumMod val="50000"/>
                  </a:schemeClr>
                </a:solidFill>
              </a:rPr>
              <a:t>Sensor quality generally good, some scratches on a few sensors from newly commissioned equipment</a:t>
            </a:r>
          </a:p>
          <a:p>
            <a:r>
              <a:rPr lang="en-US" sz="1800" dirty="0">
                <a:solidFill>
                  <a:schemeClr val="accent6">
                    <a:lumMod val="50000"/>
                  </a:schemeClr>
                </a:solidFill>
              </a:rPr>
              <a:t>Full-scale thermal-mockup cassette constructed at FNAL to validate mounting technologies, cooling scheme</a:t>
            </a:r>
          </a:p>
          <a:p>
            <a:pPr lvl="1"/>
            <a:r>
              <a:rPr lang="en-US" dirty="0">
                <a:solidFill>
                  <a:schemeClr val="accent6">
                    <a:lumMod val="50000"/>
                  </a:schemeClr>
                </a:solidFill>
              </a:rPr>
              <a:t>Identified low-cost, high-performance baseplate material for hadron calorimeter modules: PCB</a:t>
            </a:r>
          </a:p>
        </p:txBody>
      </p:sp>
      <p:pic>
        <p:nvPicPr>
          <p:cNvPr id="7" name="Picture 6">
            <a:extLst>
              <a:ext uri="{FF2B5EF4-FFF2-40B4-BE49-F238E27FC236}">
                <a16:creationId xmlns:a16="http://schemas.microsoft.com/office/drawing/2014/main" id="{7BD37310-899E-4D46-9406-C47A579D8D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9964" y="3442818"/>
            <a:ext cx="5652120" cy="2303957"/>
          </a:xfrm>
          <a:prstGeom prst="rect">
            <a:avLst/>
          </a:prstGeom>
        </p:spPr>
      </p:pic>
      <p:grpSp>
        <p:nvGrpSpPr>
          <p:cNvPr id="8" name="Group 7">
            <a:extLst>
              <a:ext uri="{FF2B5EF4-FFF2-40B4-BE49-F238E27FC236}">
                <a16:creationId xmlns:a16="http://schemas.microsoft.com/office/drawing/2014/main" id="{3628B91B-9F95-4242-869C-1EC49D1AAF32}"/>
              </a:ext>
            </a:extLst>
          </p:cNvPr>
          <p:cNvGrpSpPr/>
          <p:nvPr/>
        </p:nvGrpSpPr>
        <p:grpSpPr>
          <a:xfrm>
            <a:off x="261258" y="1053438"/>
            <a:ext cx="2449386" cy="2184276"/>
            <a:chOff x="402678" y="4250101"/>
            <a:chExt cx="2449386" cy="2184276"/>
          </a:xfrm>
        </p:grpSpPr>
        <p:pic>
          <p:nvPicPr>
            <p:cNvPr id="9" name="Picture 8">
              <a:extLst>
                <a:ext uri="{FF2B5EF4-FFF2-40B4-BE49-F238E27FC236}">
                  <a16:creationId xmlns:a16="http://schemas.microsoft.com/office/drawing/2014/main" id="{1C71C8F1-DACB-9742-8E1D-D17C43DCFE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678" y="4250101"/>
              <a:ext cx="2449386" cy="2184276"/>
            </a:xfrm>
            <a:prstGeom prst="rect">
              <a:avLst/>
            </a:prstGeom>
          </p:spPr>
        </p:pic>
        <p:sp>
          <p:nvSpPr>
            <p:cNvPr id="10" name="Rectangle 9">
              <a:extLst>
                <a:ext uri="{FF2B5EF4-FFF2-40B4-BE49-F238E27FC236}">
                  <a16:creationId xmlns:a16="http://schemas.microsoft.com/office/drawing/2014/main" id="{0F40BAFD-AFAB-AA42-9FA7-A2B733FCAF5B}"/>
                </a:ext>
              </a:extLst>
            </p:cNvPr>
            <p:cNvSpPr/>
            <p:nvPr/>
          </p:nvSpPr>
          <p:spPr>
            <a:xfrm>
              <a:off x="605271" y="4322109"/>
              <a:ext cx="1980029" cy="338554"/>
            </a:xfrm>
            <a:prstGeom prst="rect">
              <a:avLst/>
            </a:prstGeom>
          </p:spPr>
          <p:txBody>
            <a:bodyPr wrap="none">
              <a:spAutoFit/>
            </a:bodyPr>
            <a:lstStyle/>
            <a:p>
              <a:r>
                <a:rPr lang="en-US" sz="1600" dirty="0">
                  <a:solidFill>
                    <a:schemeClr val="bg1"/>
                  </a:solidFill>
                </a:rPr>
                <a:t>8”, 192 cells, p-type</a:t>
              </a:r>
            </a:p>
          </p:txBody>
        </p:sp>
      </p:grpSp>
      <p:pic>
        <p:nvPicPr>
          <p:cNvPr id="11" name="Picture 10">
            <a:extLst>
              <a:ext uri="{FF2B5EF4-FFF2-40B4-BE49-F238E27FC236}">
                <a16:creationId xmlns:a16="http://schemas.microsoft.com/office/drawing/2014/main" id="{2EBC0A06-23C1-1B4D-A719-080C20EBD9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700" y="3470077"/>
            <a:ext cx="2628131" cy="2259701"/>
          </a:xfrm>
          <a:prstGeom prst="rect">
            <a:avLst/>
          </a:prstGeom>
        </p:spPr>
      </p:pic>
      <p:sp>
        <p:nvSpPr>
          <p:cNvPr id="12" name="TextBox 11">
            <a:extLst>
              <a:ext uri="{FF2B5EF4-FFF2-40B4-BE49-F238E27FC236}">
                <a16:creationId xmlns:a16="http://schemas.microsoft.com/office/drawing/2014/main" id="{0A7B0021-6707-FF45-8EDD-963A19CA2221}"/>
              </a:ext>
            </a:extLst>
          </p:cNvPr>
          <p:cNvSpPr txBox="1"/>
          <p:nvPr/>
        </p:nvSpPr>
        <p:spPr>
          <a:xfrm>
            <a:off x="90883" y="3210283"/>
            <a:ext cx="2366002" cy="276999"/>
          </a:xfrm>
          <a:prstGeom prst="rect">
            <a:avLst/>
          </a:prstGeom>
          <a:noFill/>
        </p:spPr>
        <p:txBody>
          <a:bodyPr wrap="none" rtlCol="0">
            <a:spAutoFit/>
          </a:bodyPr>
          <a:lstStyle/>
          <a:p>
            <a:r>
              <a:rPr lang="en-US" sz="1200" dirty="0"/>
              <a:t>An excellent, defect free, sensor</a:t>
            </a:r>
          </a:p>
        </p:txBody>
      </p:sp>
      <p:sp>
        <p:nvSpPr>
          <p:cNvPr id="13" name="TextBox 12">
            <a:extLst>
              <a:ext uri="{FF2B5EF4-FFF2-40B4-BE49-F238E27FC236}">
                <a16:creationId xmlns:a16="http://schemas.microsoft.com/office/drawing/2014/main" id="{ACE1D5E3-FF2E-BC48-9EBE-69CB00B5F440}"/>
              </a:ext>
            </a:extLst>
          </p:cNvPr>
          <p:cNvSpPr txBox="1"/>
          <p:nvPr/>
        </p:nvSpPr>
        <p:spPr>
          <a:xfrm>
            <a:off x="3096317" y="5729358"/>
            <a:ext cx="5775767" cy="707886"/>
          </a:xfrm>
          <a:prstGeom prst="rect">
            <a:avLst/>
          </a:prstGeom>
          <a:noFill/>
        </p:spPr>
        <p:txBody>
          <a:bodyPr wrap="square" rtlCol="0">
            <a:spAutoFit/>
          </a:bodyPr>
          <a:lstStyle/>
          <a:p>
            <a:r>
              <a:rPr lang="en-US" sz="2000" dirty="0"/>
              <a:t>Endcap Calorimeter Workshop at Fermilab with cassette thermal mockup</a:t>
            </a:r>
          </a:p>
        </p:txBody>
      </p:sp>
    </p:spTree>
    <p:extLst>
      <p:ext uri="{BB962C8B-B14F-4D97-AF65-F5344CB8AC3E}">
        <p14:creationId xmlns:p14="http://schemas.microsoft.com/office/powerpoint/2010/main" val="527706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828E45-BEDC-B24F-B930-BA9FFB4B2503}"/>
              </a:ext>
            </a:extLst>
          </p:cNvPr>
          <p:cNvGrpSpPr/>
          <p:nvPr/>
        </p:nvGrpSpPr>
        <p:grpSpPr>
          <a:xfrm>
            <a:off x="207415" y="3483488"/>
            <a:ext cx="2737327" cy="2869091"/>
            <a:chOff x="5758071" y="2418704"/>
            <a:chExt cx="4096895" cy="4190273"/>
          </a:xfrm>
        </p:grpSpPr>
        <p:pic>
          <p:nvPicPr>
            <p:cNvPr id="9" name="Picture 8" descr="Picture 4">
              <a:extLst>
                <a:ext uri="{FF2B5EF4-FFF2-40B4-BE49-F238E27FC236}">
                  <a16:creationId xmlns:a16="http://schemas.microsoft.com/office/drawing/2014/main" id="{C75E553E-BB5E-3E4A-8697-D25D65BE0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0152" y="2418704"/>
              <a:ext cx="2952328" cy="3933975"/>
            </a:xfrm>
            <a:prstGeom prst="rect">
              <a:avLst/>
            </a:prstGeom>
            <a:ln w="12700">
              <a:miter lim="400000"/>
            </a:ln>
          </p:spPr>
        </p:pic>
        <p:sp>
          <p:nvSpPr>
            <p:cNvPr id="10" name="TextBox 9">
              <a:extLst>
                <a:ext uri="{FF2B5EF4-FFF2-40B4-BE49-F238E27FC236}">
                  <a16:creationId xmlns:a16="http://schemas.microsoft.com/office/drawing/2014/main" id="{D0C5D578-AF40-1F4F-8692-C18C0186E456}"/>
                </a:ext>
              </a:extLst>
            </p:cNvPr>
            <p:cNvSpPr txBox="1"/>
            <p:nvPr/>
          </p:nvSpPr>
          <p:spPr>
            <a:xfrm>
              <a:off x="5758071" y="6159472"/>
              <a:ext cx="4096895" cy="449505"/>
            </a:xfrm>
            <a:prstGeom prst="rect">
              <a:avLst/>
            </a:prstGeom>
            <a:solidFill>
              <a:schemeClr val="bg1"/>
            </a:solidFill>
            <a:ln>
              <a:solidFill>
                <a:srgbClr val="000000"/>
              </a:solidFill>
            </a:ln>
          </p:spPr>
          <p:txBody>
            <a:bodyPr wrap="square" rtlCol="0">
              <a:spAutoFit/>
            </a:bodyPr>
            <a:lstStyle/>
            <a:p>
              <a:r>
                <a:rPr lang="en-US" sz="1400" i="1" dirty="0"/>
                <a:t>7 hexagonal Si modules in 1 plane</a:t>
              </a:r>
              <a:endParaRPr lang="en-US" sz="1400" i="1" dirty="0">
                <a:latin typeface="Symbol" charset="2"/>
                <a:cs typeface="Symbol" charset="2"/>
              </a:endParaRPr>
            </a:p>
          </p:txBody>
        </p:sp>
      </p:grpSp>
      <p:sp>
        <p:nvSpPr>
          <p:cNvPr id="2" name="Title 1">
            <a:extLst>
              <a:ext uri="{FF2B5EF4-FFF2-40B4-BE49-F238E27FC236}">
                <a16:creationId xmlns:a16="http://schemas.microsoft.com/office/drawing/2014/main" id="{A2173D87-292A-214D-9DC4-0CF872B9AF69}"/>
              </a:ext>
            </a:extLst>
          </p:cNvPr>
          <p:cNvSpPr>
            <a:spLocks noGrp="1"/>
          </p:cNvSpPr>
          <p:nvPr>
            <p:ph type="title"/>
          </p:nvPr>
        </p:nvSpPr>
        <p:spPr/>
        <p:txBody>
          <a:bodyPr/>
          <a:lstStyle/>
          <a:p>
            <a:r>
              <a:rPr lang="en-US" dirty="0" err="1"/>
              <a:t>Testbeam</a:t>
            </a:r>
            <a:r>
              <a:rPr lang="en-US" dirty="0"/>
              <a:t> 2018</a:t>
            </a:r>
          </a:p>
        </p:txBody>
      </p:sp>
      <p:sp>
        <p:nvSpPr>
          <p:cNvPr id="3" name="Date Placeholder 2">
            <a:extLst>
              <a:ext uri="{FF2B5EF4-FFF2-40B4-BE49-F238E27FC236}">
                <a16:creationId xmlns:a16="http://schemas.microsoft.com/office/drawing/2014/main" id="{E36830BA-E1CE-6E44-9878-4B9A0B9053E5}"/>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8FCACD6C-C864-404A-B4A3-80DA56994DCD}"/>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8B03ECB9-4970-EC41-8D47-6AC49FBFC726}"/>
              </a:ext>
            </a:extLst>
          </p:cNvPr>
          <p:cNvSpPr>
            <a:spLocks noGrp="1"/>
          </p:cNvSpPr>
          <p:nvPr>
            <p:ph type="sldNum" sz="quarter" idx="12"/>
          </p:nvPr>
        </p:nvSpPr>
        <p:spPr/>
        <p:txBody>
          <a:bodyPr/>
          <a:lstStyle/>
          <a:p>
            <a:fld id="{AB3C1F1C-F708-3F4B-8ECB-6D467F0718B5}" type="slidenum">
              <a:rPr lang="en-US" smtClean="0"/>
              <a:pPr/>
              <a:t>19</a:t>
            </a:fld>
            <a:endParaRPr lang="en-US" dirty="0"/>
          </a:p>
        </p:txBody>
      </p:sp>
      <p:sp>
        <p:nvSpPr>
          <p:cNvPr id="6" name="Content Placeholder 1">
            <a:extLst>
              <a:ext uri="{FF2B5EF4-FFF2-40B4-BE49-F238E27FC236}">
                <a16:creationId xmlns:a16="http://schemas.microsoft.com/office/drawing/2014/main" id="{071D137E-2EDE-3640-8B09-B760C52AD8AC}"/>
              </a:ext>
            </a:extLst>
          </p:cNvPr>
          <p:cNvSpPr txBox="1">
            <a:spLocks/>
          </p:cNvSpPr>
          <p:nvPr/>
        </p:nvSpPr>
        <p:spPr>
          <a:xfrm>
            <a:off x="2674625" y="3733978"/>
            <a:ext cx="6171882" cy="2780734"/>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US-built modules (~100) using automated system at UCSB</a:t>
            </a:r>
          </a:p>
          <a:p>
            <a:r>
              <a:rPr lang="en-US" sz="1800" dirty="0">
                <a:solidFill>
                  <a:schemeClr val="accent6">
                    <a:lumMod val="50000"/>
                  </a:schemeClr>
                </a:solidFill>
              </a:rPr>
              <a:t>US-developed DAQ/readout system (Minnesota)</a:t>
            </a:r>
          </a:p>
          <a:p>
            <a:pPr lvl="1"/>
            <a:r>
              <a:rPr lang="en-US" dirty="0">
                <a:solidFill>
                  <a:schemeClr val="accent6">
                    <a:lumMod val="50000"/>
                  </a:schemeClr>
                </a:solidFill>
              </a:rPr>
              <a:t>Recycling FPGA mezzanine cards from CMS calorimeter trigger</a:t>
            </a:r>
          </a:p>
          <a:p>
            <a:r>
              <a:rPr lang="en-US" sz="1800" dirty="0">
                <a:solidFill>
                  <a:schemeClr val="accent6">
                    <a:lumMod val="50000"/>
                  </a:schemeClr>
                </a:solidFill>
              </a:rPr>
              <a:t>Excellent performance, good opportunity to study reconstruction, grounding, use of precision timing in hadron calorimetry, </a:t>
            </a:r>
            <a:r>
              <a:rPr lang="en-US" sz="1800" dirty="0" err="1">
                <a:solidFill>
                  <a:schemeClr val="accent6">
                    <a:lumMod val="50000"/>
                  </a:schemeClr>
                </a:solidFill>
              </a:rPr>
              <a:t>etc</a:t>
            </a:r>
            <a:endParaRPr lang="en-US" sz="1800" dirty="0">
              <a:solidFill>
                <a:schemeClr val="accent6">
                  <a:lumMod val="50000"/>
                </a:schemeClr>
              </a:solidFill>
            </a:endParaRPr>
          </a:p>
        </p:txBody>
      </p:sp>
      <p:pic>
        <p:nvPicPr>
          <p:cNvPr id="7" name="Picture 6" descr="IMG_8268.JPG">
            <a:extLst>
              <a:ext uri="{FF2B5EF4-FFF2-40B4-BE49-F238E27FC236}">
                <a16:creationId xmlns:a16="http://schemas.microsoft.com/office/drawing/2014/main" id="{A5478F78-3D9C-5045-A408-78ADD3F48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214" y="705053"/>
            <a:ext cx="3697680" cy="2773260"/>
          </a:xfrm>
          <a:prstGeom prst="rect">
            <a:avLst/>
          </a:prstGeom>
        </p:spPr>
      </p:pic>
      <p:pic>
        <p:nvPicPr>
          <p:cNvPr id="12" name="Picture 11" descr="PastedGraphic-1.png">
            <a:extLst>
              <a:ext uri="{FF2B5EF4-FFF2-40B4-BE49-F238E27FC236}">
                <a16:creationId xmlns:a16="http://schemas.microsoft.com/office/drawing/2014/main" id="{3CA09B9C-712E-5E46-936A-DEB00AA9B6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7454" y="918222"/>
            <a:ext cx="4110785" cy="2740524"/>
          </a:xfrm>
          <a:prstGeom prst="rect">
            <a:avLst/>
          </a:prstGeom>
        </p:spPr>
      </p:pic>
      <p:sp>
        <p:nvSpPr>
          <p:cNvPr id="13" name="TextBox 12">
            <a:extLst>
              <a:ext uri="{FF2B5EF4-FFF2-40B4-BE49-F238E27FC236}">
                <a16:creationId xmlns:a16="http://schemas.microsoft.com/office/drawing/2014/main" id="{A4445F65-AFAF-B84A-A2B3-9DC3CC4953CE}"/>
              </a:ext>
            </a:extLst>
          </p:cNvPr>
          <p:cNvSpPr txBox="1"/>
          <p:nvPr/>
        </p:nvSpPr>
        <p:spPr>
          <a:xfrm>
            <a:off x="4344129" y="1118050"/>
            <a:ext cx="942798" cy="307777"/>
          </a:xfrm>
          <a:prstGeom prst="rect">
            <a:avLst/>
          </a:prstGeom>
          <a:solidFill>
            <a:schemeClr val="bg1"/>
          </a:solidFill>
          <a:ln>
            <a:solidFill>
              <a:srgbClr val="000000"/>
            </a:solidFill>
          </a:ln>
        </p:spPr>
        <p:txBody>
          <a:bodyPr wrap="square" rtlCol="0">
            <a:spAutoFit/>
          </a:bodyPr>
          <a:lstStyle/>
          <a:p>
            <a:r>
              <a:rPr lang="en-US" sz="1400" i="1" dirty="0"/>
              <a:t>300 GeV </a:t>
            </a:r>
            <a:r>
              <a:rPr lang="en-US" sz="1400" i="1" dirty="0">
                <a:latin typeface="Symbol" charset="2"/>
                <a:cs typeface="Symbol" charset="2"/>
              </a:rPr>
              <a:t>p</a:t>
            </a:r>
          </a:p>
        </p:txBody>
      </p:sp>
    </p:spTree>
    <p:extLst>
      <p:ext uri="{BB962C8B-B14F-4D97-AF65-F5344CB8AC3E}">
        <p14:creationId xmlns:p14="http://schemas.microsoft.com/office/powerpoint/2010/main" val="3801399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6A3D-1CAD-1848-A21F-CE384EF22AA1}"/>
              </a:ext>
            </a:extLst>
          </p:cNvPr>
          <p:cNvSpPr>
            <a:spLocks noGrp="1"/>
          </p:cNvSpPr>
          <p:nvPr>
            <p:ph type="title"/>
          </p:nvPr>
        </p:nvSpPr>
        <p:spPr/>
        <p:txBody>
          <a:bodyPr/>
          <a:lstStyle/>
          <a:p>
            <a:r>
              <a:rPr lang="en-US" dirty="0"/>
              <a:t>Outline</a:t>
            </a:r>
          </a:p>
        </p:txBody>
      </p:sp>
      <p:sp>
        <p:nvSpPr>
          <p:cNvPr id="3" name="Date Placeholder 2">
            <a:extLst>
              <a:ext uri="{FF2B5EF4-FFF2-40B4-BE49-F238E27FC236}">
                <a16:creationId xmlns:a16="http://schemas.microsoft.com/office/drawing/2014/main" id="{5F6F62DE-6487-7E4C-9911-ACFFE21B3E1D}"/>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71704276-1559-F544-8C69-A33A93932566}"/>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24A49998-4EA9-3D49-8014-252B7EC9F87C}"/>
              </a:ext>
            </a:extLst>
          </p:cNvPr>
          <p:cNvSpPr>
            <a:spLocks noGrp="1"/>
          </p:cNvSpPr>
          <p:nvPr>
            <p:ph type="sldNum" sz="quarter" idx="12"/>
          </p:nvPr>
        </p:nvSpPr>
        <p:spPr/>
        <p:txBody>
          <a:bodyPr/>
          <a:lstStyle/>
          <a:p>
            <a:fld id="{AB3C1F1C-F708-3F4B-8ECB-6D467F0718B5}" type="slidenum">
              <a:rPr lang="en-US" smtClean="0"/>
              <a:pPr/>
              <a:t>2</a:t>
            </a:fld>
            <a:endParaRPr lang="en-US" dirty="0"/>
          </a:p>
        </p:txBody>
      </p:sp>
      <p:sp>
        <p:nvSpPr>
          <p:cNvPr id="6" name="Content Placeholder 10">
            <a:extLst>
              <a:ext uri="{FF2B5EF4-FFF2-40B4-BE49-F238E27FC236}">
                <a16:creationId xmlns:a16="http://schemas.microsoft.com/office/drawing/2014/main" id="{7F8C0994-FCE9-2449-827C-74D3696D9BA6}"/>
              </a:ext>
            </a:extLst>
          </p:cNvPr>
          <p:cNvSpPr txBox="1">
            <a:spLocks/>
          </p:cNvSpPr>
          <p:nvPr/>
        </p:nvSpPr>
        <p:spPr>
          <a:xfrm>
            <a:off x="228600" y="1043046"/>
            <a:ext cx="8672513" cy="525615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6">
                    <a:lumMod val="50000"/>
                  </a:schemeClr>
                </a:solidFill>
              </a:rPr>
              <a:t>Project Background</a:t>
            </a:r>
          </a:p>
          <a:p>
            <a:pPr lvl="1"/>
            <a:r>
              <a:rPr lang="en-US" sz="2000" dirty="0">
                <a:solidFill>
                  <a:schemeClr val="accent6">
                    <a:lumMod val="50000"/>
                  </a:schemeClr>
                </a:solidFill>
              </a:rPr>
              <a:t>Motivation</a:t>
            </a:r>
          </a:p>
          <a:p>
            <a:pPr lvl="1"/>
            <a:r>
              <a:rPr lang="en-US" sz="2000" dirty="0">
                <a:solidFill>
                  <a:schemeClr val="accent6">
                    <a:lumMod val="50000"/>
                  </a:schemeClr>
                </a:solidFill>
              </a:rPr>
              <a:t>Timeline</a:t>
            </a:r>
            <a:endParaRPr lang="en-US" dirty="0">
              <a:solidFill>
                <a:schemeClr val="accent6">
                  <a:lumMod val="50000"/>
                </a:schemeClr>
              </a:solidFill>
            </a:endParaRPr>
          </a:p>
          <a:p>
            <a:pPr lvl="1"/>
            <a:r>
              <a:rPr lang="en-US" sz="2000" dirty="0">
                <a:solidFill>
                  <a:schemeClr val="accent6">
                    <a:lumMod val="50000"/>
                  </a:schemeClr>
                </a:solidFill>
              </a:rPr>
              <a:t>HL-LHC upgrades</a:t>
            </a:r>
          </a:p>
          <a:p>
            <a:r>
              <a:rPr lang="en-US" dirty="0">
                <a:solidFill>
                  <a:schemeClr val="accent6">
                    <a:lumMod val="50000"/>
                  </a:schemeClr>
                </a:solidFill>
              </a:rPr>
              <a:t>U.S. Overview</a:t>
            </a:r>
          </a:p>
          <a:p>
            <a:pPr lvl="1"/>
            <a:r>
              <a:rPr lang="en-US" sz="1800" dirty="0">
                <a:solidFill>
                  <a:schemeClr val="accent6">
                    <a:lumMod val="50000"/>
                  </a:schemeClr>
                </a:solidFill>
              </a:rPr>
              <a:t>U.S. in CMS</a:t>
            </a:r>
          </a:p>
          <a:p>
            <a:pPr lvl="1"/>
            <a:r>
              <a:rPr lang="en-US" sz="1800" dirty="0">
                <a:solidFill>
                  <a:schemeClr val="accent6">
                    <a:lumMod val="50000"/>
                  </a:schemeClr>
                </a:solidFill>
              </a:rPr>
              <a:t>U.S. planned upgrade deliverables and status</a:t>
            </a:r>
          </a:p>
          <a:p>
            <a:r>
              <a:rPr lang="en-US" dirty="0">
                <a:solidFill>
                  <a:schemeClr val="accent6">
                    <a:lumMod val="50000"/>
                  </a:schemeClr>
                </a:solidFill>
              </a:rPr>
              <a:t>Recent reviews and review status</a:t>
            </a:r>
          </a:p>
          <a:p>
            <a:r>
              <a:rPr lang="en-US" dirty="0">
                <a:solidFill>
                  <a:schemeClr val="accent6">
                    <a:lumMod val="50000"/>
                  </a:schemeClr>
                </a:solidFill>
              </a:rPr>
              <a:t>Conclusions</a:t>
            </a:r>
          </a:p>
          <a:p>
            <a:endParaRPr lang="en-US" dirty="0">
              <a:solidFill>
                <a:schemeClr val="accent6">
                  <a:lumMod val="50000"/>
                </a:schemeClr>
              </a:solidFill>
            </a:endParaRPr>
          </a:p>
          <a:p>
            <a:pPr marL="0" indent="0">
              <a:buNone/>
            </a:pPr>
            <a:endParaRPr lang="en-US" dirty="0">
              <a:solidFill>
                <a:schemeClr val="accent6">
                  <a:lumMod val="50000"/>
                </a:schemeClr>
              </a:solidFill>
            </a:endParaRPr>
          </a:p>
          <a:p>
            <a:pPr marL="0" indent="0">
              <a:buNone/>
            </a:pPr>
            <a:endParaRPr lang="en-US" dirty="0">
              <a:solidFill>
                <a:schemeClr val="accent6">
                  <a:lumMod val="50000"/>
                </a:schemeClr>
              </a:solidFill>
            </a:endParaRPr>
          </a:p>
          <a:p>
            <a:r>
              <a:rPr lang="en-US" sz="1800" b="1" dirty="0">
                <a:solidFill>
                  <a:schemeClr val="accent6">
                    <a:lumMod val="50000"/>
                  </a:schemeClr>
                </a:solidFill>
              </a:rPr>
              <a:t>Note: due to time limitations, I will talk mainly about the DOE projects.</a:t>
            </a:r>
          </a:p>
          <a:p>
            <a:pPr lvl="1"/>
            <a:endParaRPr lang="en-US" sz="1800" dirty="0">
              <a:solidFill>
                <a:schemeClr val="accent6">
                  <a:lumMod val="50000"/>
                </a:schemeClr>
              </a:solidFill>
            </a:endParaRPr>
          </a:p>
        </p:txBody>
      </p:sp>
    </p:spTree>
    <p:extLst>
      <p:ext uri="{BB962C8B-B14F-4D97-AF65-F5344CB8AC3E}">
        <p14:creationId xmlns:p14="http://schemas.microsoft.com/office/powerpoint/2010/main" val="140560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0AA6-A729-D148-8A1E-F1B0743AA78B}"/>
              </a:ext>
            </a:extLst>
          </p:cNvPr>
          <p:cNvSpPr>
            <a:spLocks noGrp="1"/>
          </p:cNvSpPr>
          <p:nvPr>
            <p:ph type="title"/>
          </p:nvPr>
        </p:nvSpPr>
        <p:spPr/>
        <p:txBody>
          <a:bodyPr/>
          <a:lstStyle/>
          <a:p>
            <a:r>
              <a:rPr lang="en-US" dirty="0"/>
              <a:t>ECON ASIC</a:t>
            </a:r>
          </a:p>
        </p:txBody>
      </p:sp>
      <p:sp>
        <p:nvSpPr>
          <p:cNvPr id="3" name="Date Placeholder 2">
            <a:extLst>
              <a:ext uri="{FF2B5EF4-FFF2-40B4-BE49-F238E27FC236}">
                <a16:creationId xmlns:a16="http://schemas.microsoft.com/office/drawing/2014/main" id="{ECA0DAF1-FBED-DF43-9A04-CD77ADEFB9DB}"/>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0042ADF0-6C60-E94A-8C42-BB58A6E2AB22}"/>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6808A942-F6EB-F946-8F57-29696743E5FD}"/>
              </a:ext>
            </a:extLst>
          </p:cNvPr>
          <p:cNvSpPr>
            <a:spLocks noGrp="1"/>
          </p:cNvSpPr>
          <p:nvPr>
            <p:ph type="sldNum" sz="quarter" idx="12"/>
          </p:nvPr>
        </p:nvSpPr>
        <p:spPr/>
        <p:txBody>
          <a:bodyPr/>
          <a:lstStyle/>
          <a:p>
            <a:fld id="{AB3C1F1C-F708-3F4B-8ECB-6D467F0718B5}" type="slidenum">
              <a:rPr lang="en-US" smtClean="0"/>
              <a:pPr/>
              <a:t>20</a:t>
            </a:fld>
            <a:endParaRPr lang="en-US" dirty="0"/>
          </a:p>
        </p:txBody>
      </p:sp>
      <p:sp>
        <p:nvSpPr>
          <p:cNvPr id="6" name="Content Placeholder 1">
            <a:extLst>
              <a:ext uri="{FF2B5EF4-FFF2-40B4-BE49-F238E27FC236}">
                <a16:creationId xmlns:a16="http://schemas.microsoft.com/office/drawing/2014/main" id="{C14DE109-A783-344E-B3A1-A3D1380CE641}"/>
              </a:ext>
            </a:extLst>
          </p:cNvPr>
          <p:cNvSpPr txBox="1">
            <a:spLocks/>
          </p:cNvSpPr>
          <p:nvPr/>
        </p:nvSpPr>
        <p:spPr>
          <a:xfrm>
            <a:off x="261258" y="840294"/>
            <a:ext cx="8633360" cy="5650937"/>
          </a:xfrm>
          <a:prstGeom prst="rect">
            <a:avLst/>
          </a:prstGeom>
        </p:spPr>
        <p:txBody>
          <a:bodyPr>
            <a:normAutofit lnSpcReduction="10000"/>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Responsible for selecting </a:t>
            </a:r>
            <a:br>
              <a:rPr lang="en-US" sz="1800" dirty="0">
                <a:solidFill>
                  <a:schemeClr val="accent6">
                    <a:lumMod val="50000"/>
                  </a:schemeClr>
                </a:solidFill>
              </a:rPr>
            </a:br>
            <a:r>
              <a:rPr lang="en-US" sz="1800" dirty="0">
                <a:solidFill>
                  <a:schemeClr val="accent6">
                    <a:lumMod val="50000"/>
                  </a:schemeClr>
                </a:solidFill>
              </a:rPr>
              <a:t>data for readout and trigger </a:t>
            </a:r>
            <a:br>
              <a:rPr lang="en-US" sz="1800" dirty="0">
                <a:solidFill>
                  <a:schemeClr val="accent6">
                    <a:lumMod val="50000"/>
                  </a:schemeClr>
                </a:solidFill>
              </a:rPr>
            </a:br>
            <a:r>
              <a:rPr lang="en-US" sz="1800" dirty="0">
                <a:solidFill>
                  <a:schemeClr val="accent6">
                    <a:lumMod val="50000"/>
                  </a:schemeClr>
                </a:solidFill>
              </a:rPr>
              <a:t>computations</a:t>
            </a:r>
          </a:p>
          <a:p>
            <a:r>
              <a:rPr lang="en-US" sz="1800" dirty="0">
                <a:solidFill>
                  <a:schemeClr val="accent6">
                    <a:lumMod val="50000"/>
                  </a:schemeClr>
                </a:solidFill>
              </a:rPr>
              <a:t>Key component, has had a </a:t>
            </a:r>
            <a:br>
              <a:rPr lang="en-US" sz="1800" dirty="0">
                <a:solidFill>
                  <a:schemeClr val="accent6">
                    <a:lumMod val="50000"/>
                  </a:schemeClr>
                </a:solidFill>
              </a:rPr>
            </a:br>
            <a:r>
              <a:rPr lang="en-US" sz="1800" dirty="0">
                <a:solidFill>
                  <a:schemeClr val="accent6">
                    <a:lumMod val="50000"/>
                  </a:schemeClr>
                </a:solidFill>
              </a:rPr>
              <a:t>slow start due to limited ASIC </a:t>
            </a:r>
            <a:br>
              <a:rPr lang="en-US" sz="1800" dirty="0">
                <a:solidFill>
                  <a:schemeClr val="accent6">
                    <a:lumMod val="50000"/>
                  </a:schemeClr>
                </a:solidFill>
              </a:rPr>
            </a:br>
            <a:r>
              <a:rPr lang="en-US" sz="1800" dirty="0">
                <a:solidFill>
                  <a:schemeClr val="accent6">
                    <a:lumMod val="50000"/>
                  </a:schemeClr>
                </a:solidFill>
              </a:rPr>
              <a:t>engineering availability</a:t>
            </a:r>
          </a:p>
          <a:p>
            <a:r>
              <a:rPr lang="en-US" sz="1800" dirty="0">
                <a:solidFill>
                  <a:schemeClr val="accent6">
                    <a:lumMod val="50000"/>
                  </a:schemeClr>
                </a:solidFill>
              </a:rPr>
              <a:t>2019 goal : Submit ECON </a:t>
            </a:r>
            <a:br>
              <a:rPr lang="en-US" sz="1800" dirty="0">
                <a:solidFill>
                  <a:schemeClr val="accent6">
                    <a:lumMod val="50000"/>
                  </a:schemeClr>
                </a:solidFill>
              </a:rPr>
            </a:br>
            <a:r>
              <a:rPr lang="en-US" sz="1800" dirty="0">
                <a:solidFill>
                  <a:schemeClr val="accent6">
                    <a:lumMod val="50000"/>
                  </a:schemeClr>
                </a:solidFill>
              </a:rPr>
              <a:t>prototype 1 for fabrication </a:t>
            </a:r>
            <a:br>
              <a:rPr lang="en-US" sz="1800" dirty="0">
                <a:solidFill>
                  <a:schemeClr val="accent6">
                    <a:lumMod val="50000"/>
                  </a:schemeClr>
                </a:solidFill>
              </a:rPr>
            </a:br>
            <a:r>
              <a:rPr lang="en-US" sz="1800" dirty="0">
                <a:solidFill>
                  <a:schemeClr val="accent6">
                    <a:lumMod val="50000"/>
                  </a:schemeClr>
                </a:solidFill>
              </a:rPr>
              <a:t>at end of August 2019.</a:t>
            </a:r>
          </a:p>
          <a:p>
            <a:pPr lvl="1"/>
            <a:r>
              <a:rPr lang="en-US" dirty="0">
                <a:solidFill>
                  <a:schemeClr val="accent6">
                    <a:lumMod val="50000"/>
                  </a:schemeClr>
                </a:solidFill>
              </a:rPr>
              <a:t>Detailed conceptual specification </a:t>
            </a:r>
            <a:br>
              <a:rPr lang="en-US" dirty="0">
                <a:solidFill>
                  <a:schemeClr val="accent6">
                    <a:lumMod val="50000"/>
                  </a:schemeClr>
                </a:solidFill>
              </a:rPr>
            </a:br>
            <a:r>
              <a:rPr lang="en-US" dirty="0">
                <a:solidFill>
                  <a:schemeClr val="accent6">
                    <a:lumMod val="50000"/>
                  </a:schemeClr>
                </a:solidFill>
              </a:rPr>
              <a:t>for 1</a:t>
            </a:r>
            <a:r>
              <a:rPr lang="en-US" baseline="30000" dirty="0">
                <a:solidFill>
                  <a:schemeClr val="accent6">
                    <a:lumMod val="50000"/>
                  </a:schemeClr>
                </a:solidFill>
              </a:rPr>
              <a:t>st</a:t>
            </a:r>
            <a:r>
              <a:rPr lang="en-US" dirty="0">
                <a:solidFill>
                  <a:schemeClr val="accent6">
                    <a:lumMod val="50000"/>
                  </a:schemeClr>
                </a:solidFill>
              </a:rPr>
              <a:t> prototype ECON is complete.</a:t>
            </a:r>
          </a:p>
          <a:p>
            <a:pPr lvl="1"/>
            <a:r>
              <a:rPr lang="en-US" dirty="0">
                <a:solidFill>
                  <a:schemeClr val="accent6">
                    <a:lumMod val="50000"/>
                  </a:schemeClr>
                </a:solidFill>
              </a:rPr>
              <a:t>Gregory </a:t>
            </a:r>
            <a:r>
              <a:rPr lang="en-US" dirty="0" err="1">
                <a:solidFill>
                  <a:schemeClr val="accent6">
                    <a:lumMod val="50000"/>
                  </a:schemeClr>
                </a:solidFill>
              </a:rPr>
              <a:t>Deptuch</a:t>
            </a:r>
            <a:r>
              <a:rPr lang="en-US" dirty="0">
                <a:solidFill>
                  <a:schemeClr val="accent6">
                    <a:lumMod val="50000"/>
                  </a:schemeClr>
                </a:solidFill>
              </a:rPr>
              <a:t> is the lead engineer for the ECON and has made progress turning conceptual specification into a formal floor plan and creating a plan of work leading to 1</a:t>
            </a:r>
            <a:r>
              <a:rPr lang="en-US" baseline="30000" dirty="0">
                <a:solidFill>
                  <a:schemeClr val="accent6">
                    <a:lumMod val="50000"/>
                  </a:schemeClr>
                </a:solidFill>
              </a:rPr>
              <a:t>st</a:t>
            </a:r>
            <a:r>
              <a:rPr lang="en-US" dirty="0">
                <a:solidFill>
                  <a:schemeClr val="accent6">
                    <a:lumMod val="50000"/>
                  </a:schemeClr>
                </a:solidFill>
              </a:rPr>
              <a:t> prototype submission.</a:t>
            </a:r>
          </a:p>
          <a:p>
            <a:r>
              <a:rPr lang="en-US" sz="1800" dirty="0">
                <a:solidFill>
                  <a:schemeClr val="accent6">
                    <a:lumMod val="50000"/>
                  </a:schemeClr>
                </a:solidFill>
              </a:rPr>
              <a:t>Rapidly building up team</a:t>
            </a:r>
          </a:p>
          <a:p>
            <a:pPr lvl="1"/>
            <a:r>
              <a:rPr lang="en-US" dirty="0">
                <a:solidFill>
                  <a:schemeClr val="accent6">
                    <a:lumMod val="50000"/>
                  </a:schemeClr>
                </a:solidFill>
              </a:rPr>
              <a:t>FNAL has hired new Senior Engineer for ASIC design who will start work on ECON (100% FTE) the week of Jan 22, 2019.</a:t>
            </a:r>
          </a:p>
          <a:p>
            <a:pPr lvl="1"/>
            <a:r>
              <a:rPr lang="en-US" dirty="0">
                <a:solidFill>
                  <a:schemeClr val="accent6">
                    <a:lumMod val="50000"/>
                  </a:schemeClr>
                </a:solidFill>
              </a:rPr>
              <a:t>FNAL is negotiating for effort from other labs (BNL / ANL), which should be starting soon.</a:t>
            </a:r>
          </a:p>
          <a:p>
            <a:pPr lvl="1"/>
            <a:r>
              <a:rPr lang="en-US" dirty="0">
                <a:solidFill>
                  <a:schemeClr val="accent6">
                    <a:lumMod val="50000"/>
                  </a:schemeClr>
                </a:solidFill>
              </a:rPr>
              <a:t>FNAL has arranged for contributions from EE faculty and post doc from University of Split / FESB, Croatia.  Visitors will come in mid-February 2019.</a:t>
            </a:r>
          </a:p>
          <a:p>
            <a:pPr lvl="1"/>
            <a:endParaRPr lang="en-US" dirty="0">
              <a:solidFill>
                <a:schemeClr val="accent6">
                  <a:lumMod val="50000"/>
                </a:schemeClr>
              </a:solidFill>
            </a:endParaRPr>
          </a:p>
        </p:txBody>
      </p:sp>
      <p:pic>
        <p:nvPicPr>
          <p:cNvPr id="8" name="Picture 7">
            <a:extLst>
              <a:ext uri="{FF2B5EF4-FFF2-40B4-BE49-F238E27FC236}">
                <a16:creationId xmlns:a16="http://schemas.microsoft.com/office/drawing/2014/main" id="{E3C1E36B-E7F7-3A4F-AA5E-3616DD11D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5433" y="104281"/>
            <a:ext cx="4834117" cy="3411879"/>
          </a:xfrm>
          <a:prstGeom prst="rect">
            <a:avLst/>
          </a:prstGeom>
        </p:spPr>
      </p:pic>
    </p:spTree>
    <p:extLst>
      <p:ext uri="{BB962C8B-B14F-4D97-AF65-F5344CB8AC3E}">
        <p14:creationId xmlns:p14="http://schemas.microsoft.com/office/powerpoint/2010/main" val="4210805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00A3DD3-7D90-E745-970F-9B5143720C5E}"/>
              </a:ext>
            </a:extLst>
          </p:cNvPr>
          <p:cNvGrpSpPr/>
          <p:nvPr/>
        </p:nvGrpSpPr>
        <p:grpSpPr>
          <a:xfrm>
            <a:off x="0" y="668448"/>
            <a:ext cx="9144000" cy="5138912"/>
            <a:chOff x="0" y="909748"/>
            <a:chExt cx="9144000" cy="5138912"/>
          </a:xfrm>
        </p:grpSpPr>
        <p:pic>
          <p:nvPicPr>
            <p:cNvPr id="11" name="Picture 10">
              <a:extLst>
                <a:ext uri="{FF2B5EF4-FFF2-40B4-BE49-F238E27FC236}">
                  <a16:creationId xmlns:a16="http://schemas.microsoft.com/office/drawing/2014/main" id="{558E3B69-C120-A04B-8720-7F9E99575E98}"/>
                </a:ext>
              </a:extLst>
            </p:cNvPr>
            <p:cNvPicPr>
              <a:picLocks noChangeAspect="1"/>
            </p:cNvPicPr>
            <p:nvPr/>
          </p:nvPicPr>
          <p:blipFill>
            <a:blip r:embed="rId2"/>
            <a:stretch>
              <a:fillRect/>
            </a:stretch>
          </p:blipFill>
          <p:spPr>
            <a:xfrm>
              <a:off x="0" y="909748"/>
              <a:ext cx="9144000" cy="5138912"/>
            </a:xfrm>
            <a:prstGeom prst="rect">
              <a:avLst/>
            </a:prstGeom>
          </p:spPr>
        </p:pic>
        <p:sp>
          <p:nvSpPr>
            <p:cNvPr id="12" name="TextBox 11">
              <a:extLst>
                <a:ext uri="{FF2B5EF4-FFF2-40B4-BE49-F238E27FC236}">
                  <a16:creationId xmlns:a16="http://schemas.microsoft.com/office/drawing/2014/main" id="{D08056F5-486F-B64B-B888-9693FCCCF8B0}"/>
                </a:ext>
              </a:extLst>
            </p:cNvPr>
            <p:cNvSpPr txBox="1"/>
            <p:nvPr/>
          </p:nvSpPr>
          <p:spPr>
            <a:xfrm>
              <a:off x="7634110" y="1074851"/>
              <a:ext cx="726807" cy="369332"/>
            </a:xfrm>
            <a:prstGeom prst="rect">
              <a:avLst/>
            </a:prstGeom>
            <a:noFill/>
          </p:spPr>
          <p:txBody>
            <a:bodyPr wrap="none" rtlCol="0">
              <a:spAutoFit/>
            </a:bodyPr>
            <a:lstStyle/>
            <a:p>
              <a:r>
                <a:rPr lang="en-US" b="1" dirty="0">
                  <a:solidFill>
                    <a:schemeClr val="accent6">
                      <a:lumMod val="75000"/>
                    </a:schemeClr>
                  </a:solidFill>
                </a:rPr>
                <a:t>“BTL”</a:t>
              </a:r>
            </a:p>
          </p:txBody>
        </p:sp>
        <p:sp>
          <p:nvSpPr>
            <p:cNvPr id="13" name="TextBox 12">
              <a:extLst>
                <a:ext uri="{FF2B5EF4-FFF2-40B4-BE49-F238E27FC236}">
                  <a16:creationId xmlns:a16="http://schemas.microsoft.com/office/drawing/2014/main" id="{DA3F0EFA-DB68-6946-B983-40FCE118243E}"/>
                </a:ext>
              </a:extLst>
            </p:cNvPr>
            <p:cNvSpPr txBox="1"/>
            <p:nvPr/>
          </p:nvSpPr>
          <p:spPr>
            <a:xfrm>
              <a:off x="7712595" y="3428584"/>
              <a:ext cx="710013" cy="369332"/>
            </a:xfrm>
            <a:prstGeom prst="rect">
              <a:avLst/>
            </a:prstGeom>
            <a:noFill/>
          </p:spPr>
          <p:txBody>
            <a:bodyPr wrap="none" rtlCol="0">
              <a:spAutoFit/>
            </a:bodyPr>
            <a:lstStyle/>
            <a:p>
              <a:r>
                <a:rPr lang="en-US" b="1" dirty="0">
                  <a:solidFill>
                    <a:schemeClr val="accent4"/>
                  </a:solidFill>
                </a:rPr>
                <a:t>“ETL”</a:t>
              </a:r>
            </a:p>
          </p:txBody>
        </p:sp>
        <p:sp>
          <p:nvSpPr>
            <p:cNvPr id="14" name="Rectangle 13">
              <a:extLst>
                <a:ext uri="{FF2B5EF4-FFF2-40B4-BE49-F238E27FC236}">
                  <a16:creationId xmlns:a16="http://schemas.microsoft.com/office/drawing/2014/main" id="{38BA047D-1FE1-5B4F-916F-086780016C97}"/>
                </a:ext>
              </a:extLst>
            </p:cNvPr>
            <p:cNvSpPr/>
            <p:nvPr/>
          </p:nvSpPr>
          <p:spPr>
            <a:xfrm>
              <a:off x="27337" y="5324781"/>
              <a:ext cx="3955687" cy="67314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MIP Timing Detector</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21</a:t>
            </a:fld>
            <a:endParaRPr lang="en-US" sz="900">
              <a:solidFill>
                <a:srgbClr val="004C97"/>
              </a:solidFill>
              <a:latin typeface="Helvetica" charset="0"/>
            </a:endParaRPr>
          </a:p>
        </p:txBody>
      </p:sp>
      <p:sp>
        <p:nvSpPr>
          <p:cNvPr id="9" name="TextBox 8">
            <a:extLst>
              <a:ext uri="{FF2B5EF4-FFF2-40B4-BE49-F238E27FC236}">
                <a16:creationId xmlns:a16="http://schemas.microsoft.com/office/drawing/2014/main" id="{5487A6A8-4A36-6D42-A978-885D1D3B5C85}"/>
              </a:ext>
            </a:extLst>
          </p:cNvPr>
          <p:cNvSpPr txBox="1"/>
          <p:nvPr/>
        </p:nvSpPr>
        <p:spPr>
          <a:xfrm>
            <a:off x="12700" y="5570637"/>
            <a:ext cx="9063534" cy="707886"/>
          </a:xfrm>
          <a:prstGeom prst="rect">
            <a:avLst/>
          </a:prstGeom>
          <a:solidFill>
            <a:schemeClr val="bg1"/>
          </a:solidFill>
        </p:spPr>
        <p:txBody>
          <a:bodyPr wrap="square" rtlCol="0">
            <a:spAutoFit/>
          </a:bodyPr>
          <a:lstStyle/>
          <a:p>
            <a:pPr algn="ctr"/>
            <a:r>
              <a:rPr lang="en-US" sz="2000" b="1" dirty="0"/>
              <a:t>Design Requirements: </a:t>
            </a:r>
            <a:r>
              <a:rPr lang="en-US" sz="2000" dirty="0"/>
              <a:t>Provide precision time measurement for MIPs with </a:t>
            </a:r>
            <a:r>
              <a:rPr lang="en-US" sz="2000" dirty="0" err="1"/>
              <a:t>σ</a:t>
            </a:r>
            <a:r>
              <a:rPr lang="en-US" sz="2000" baseline="-25000" dirty="0" err="1"/>
              <a:t>t</a:t>
            </a:r>
            <a:r>
              <a:rPr lang="en-US" sz="2000" dirty="0"/>
              <a:t>=30-40ps with sufficient radiation tolerance to maintain </a:t>
            </a:r>
            <a:r>
              <a:rPr lang="en-US" sz="2000" dirty="0" err="1"/>
              <a:t>σ</a:t>
            </a:r>
            <a:r>
              <a:rPr lang="en-US" sz="2000" baseline="-25000" dirty="0" err="1"/>
              <a:t>t</a:t>
            </a:r>
            <a:r>
              <a:rPr lang="en-US" sz="2000" dirty="0"/>
              <a:t>&lt;60ps up to 4000/</a:t>
            </a:r>
            <a:r>
              <a:rPr lang="en-US" sz="2000" dirty="0" err="1"/>
              <a:t>fb</a:t>
            </a:r>
            <a:r>
              <a:rPr lang="en-US" sz="2000" dirty="0"/>
              <a:t>. </a:t>
            </a:r>
            <a:endParaRPr lang="en-US" sz="2000" b="1" dirty="0"/>
          </a:p>
        </p:txBody>
      </p:sp>
      <p:sp>
        <p:nvSpPr>
          <p:cNvPr id="16" name="TextBox 15">
            <a:extLst>
              <a:ext uri="{FF2B5EF4-FFF2-40B4-BE49-F238E27FC236}">
                <a16:creationId xmlns:a16="http://schemas.microsoft.com/office/drawing/2014/main" id="{5BC3DDE9-8DD5-0C4D-9332-DA0848018817}"/>
              </a:ext>
            </a:extLst>
          </p:cNvPr>
          <p:cNvSpPr txBox="1"/>
          <p:nvPr/>
        </p:nvSpPr>
        <p:spPr>
          <a:xfrm flipH="1">
            <a:off x="6644808" y="906780"/>
            <a:ext cx="2431631" cy="1077218"/>
          </a:xfrm>
          <a:prstGeom prst="rect">
            <a:avLst/>
          </a:prstGeom>
          <a:solidFill>
            <a:schemeClr val="tx1"/>
          </a:solidFill>
        </p:spPr>
        <p:txBody>
          <a:bodyPr wrap="square" rtlCol="0">
            <a:spAutoFit/>
          </a:bodyPr>
          <a:lstStyle/>
          <a:p>
            <a:r>
              <a:rPr lang="en-US" sz="1600" b="1" dirty="0">
                <a:solidFill>
                  <a:srgbClr val="6DE51C"/>
                </a:solidFill>
              </a:rPr>
              <a:t>Barrel </a:t>
            </a:r>
            <a:r>
              <a:rPr lang="en-US" sz="1200" dirty="0">
                <a:solidFill>
                  <a:srgbClr val="6DE51C"/>
                </a:solidFill>
              </a:rPr>
              <a:t>      “BTL”</a:t>
            </a:r>
          </a:p>
          <a:p>
            <a:r>
              <a:rPr lang="en-US" sz="1200" dirty="0">
                <a:solidFill>
                  <a:srgbClr val="6DE51C"/>
                </a:solidFill>
              </a:rPr>
              <a:t>  Within TST        </a:t>
            </a:r>
            <a:r>
              <a:rPr lang="mr-IN" sz="1200" dirty="0">
                <a:solidFill>
                  <a:srgbClr val="6DE51C"/>
                </a:solidFill>
              </a:rPr>
              <a:t>–</a:t>
            </a:r>
            <a:r>
              <a:rPr lang="en-US" sz="1200" dirty="0">
                <a:solidFill>
                  <a:srgbClr val="6DE51C"/>
                </a:solidFill>
              </a:rPr>
              <a:t> 20mm thick</a:t>
            </a:r>
          </a:p>
          <a:p>
            <a:r>
              <a:rPr lang="en-US" sz="1200" dirty="0">
                <a:solidFill>
                  <a:srgbClr val="6DE51C"/>
                </a:solidFill>
              </a:rPr>
              <a:t>  Surface 	   </a:t>
            </a:r>
            <a:r>
              <a:rPr lang="mr-IN" sz="1200" dirty="0">
                <a:solidFill>
                  <a:srgbClr val="6DE51C"/>
                </a:solidFill>
              </a:rPr>
              <a:t>–</a:t>
            </a:r>
            <a:r>
              <a:rPr lang="en-US" sz="1200" dirty="0">
                <a:solidFill>
                  <a:srgbClr val="6DE51C"/>
                </a:solidFill>
              </a:rPr>
              <a:t> 40 m</a:t>
            </a:r>
            <a:r>
              <a:rPr lang="en-US" sz="1200" baseline="30000" dirty="0">
                <a:solidFill>
                  <a:srgbClr val="6DE51C"/>
                </a:solidFill>
              </a:rPr>
              <a:t>2</a:t>
            </a:r>
            <a:r>
              <a:rPr lang="en-US" sz="1200" dirty="0">
                <a:solidFill>
                  <a:srgbClr val="6DE51C"/>
                </a:solidFill>
              </a:rPr>
              <a:t>	</a:t>
            </a:r>
          </a:p>
          <a:p>
            <a:r>
              <a:rPr lang="en-US" sz="1200" dirty="0">
                <a:solidFill>
                  <a:srgbClr val="6DE51C"/>
                </a:solidFill>
              </a:rPr>
              <a:t>  Radiation level </a:t>
            </a:r>
            <a:r>
              <a:rPr lang="mr-IN" sz="1200" dirty="0">
                <a:solidFill>
                  <a:srgbClr val="6DE51C"/>
                </a:solidFill>
              </a:rPr>
              <a:t>–</a:t>
            </a:r>
            <a:r>
              <a:rPr lang="en-US" sz="1200" dirty="0">
                <a:solidFill>
                  <a:srgbClr val="6DE51C"/>
                </a:solidFill>
              </a:rPr>
              <a:t> 2E14 </a:t>
            </a:r>
            <a:r>
              <a:rPr lang="en-US" sz="1200" dirty="0" err="1">
                <a:solidFill>
                  <a:srgbClr val="6DE51C"/>
                </a:solidFill>
              </a:rPr>
              <a:t>n</a:t>
            </a:r>
            <a:r>
              <a:rPr lang="en-US" sz="1200" baseline="-25000" dirty="0" err="1">
                <a:solidFill>
                  <a:srgbClr val="6DE51C"/>
                </a:solidFill>
              </a:rPr>
              <a:t>eq</a:t>
            </a:r>
            <a:r>
              <a:rPr lang="en-US" sz="1200" dirty="0">
                <a:solidFill>
                  <a:srgbClr val="6DE51C"/>
                </a:solidFill>
              </a:rPr>
              <a:t>/cm</a:t>
            </a:r>
            <a:r>
              <a:rPr lang="en-US" sz="1200" baseline="30000" dirty="0">
                <a:solidFill>
                  <a:srgbClr val="6DE51C"/>
                </a:solidFill>
              </a:rPr>
              <a:t>2</a:t>
            </a:r>
            <a:endParaRPr lang="en-US" sz="1200" dirty="0">
              <a:solidFill>
                <a:srgbClr val="6DE51C"/>
              </a:solidFill>
            </a:endParaRPr>
          </a:p>
          <a:p>
            <a:r>
              <a:rPr lang="en-US" sz="1200" dirty="0">
                <a:solidFill>
                  <a:srgbClr val="6DE51C"/>
                </a:solidFill>
              </a:rPr>
              <a:t>  Sensors: LYSO crystals + </a:t>
            </a:r>
            <a:r>
              <a:rPr lang="en-US" sz="1200" dirty="0" err="1">
                <a:solidFill>
                  <a:srgbClr val="6DE51C"/>
                </a:solidFill>
              </a:rPr>
              <a:t>SiPMs</a:t>
            </a:r>
            <a:r>
              <a:rPr lang="en-US" sz="1200" dirty="0">
                <a:solidFill>
                  <a:srgbClr val="6DE51C"/>
                </a:solidFill>
              </a:rPr>
              <a:t> </a:t>
            </a:r>
          </a:p>
        </p:txBody>
      </p:sp>
      <p:sp>
        <p:nvSpPr>
          <p:cNvPr id="17" name="TextBox 16">
            <a:extLst>
              <a:ext uri="{FF2B5EF4-FFF2-40B4-BE49-F238E27FC236}">
                <a16:creationId xmlns:a16="http://schemas.microsoft.com/office/drawing/2014/main" id="{CFA87D6D-3C37-4D4C-9821-4645FEBE6F21}"/>
              </a:ext>
            </a:extLst>
          </p:cNvPr>
          <p:cNvSpPr txBox="1"/>
          <p:nvPr/>
        </p:nvSpPr>
        <p:spPr>
          <a:xfrm flipH="1">
            <a:off x="6630041" y="3259641"/>
            <a:ext cx="2446397" cy="1077218"/>
          </a:xfrm>
          <a:prstGeom prst="rect">
            <a:avLst/>
          </a:prstGeom>
          <a:solidFill>
            <a:schemeClr val="tx1"/>
          </a:solidFill>
        </p:spPr>
        <p:txBody>
          <a:bodyPr wrap="square" rtlCol="0">
            <a:spAutoFit/>
          </a:bodyPr>
          <a:lstStyle/>
          <a:p>
            <a:r>
              <a:rPr lang="en-US" sz="1600" b="1" dirty="0" err="1">
                <a:solidFill>
                  <a:srgbClr val="FFFF00"/>
                </a:solidFill>
              </a:rPr>
              <a:t>Endcaps</a:t>
            </a:r>
            <a:r>
              <a:rPr lang="en-US" sz="1600" b="1" dirty="0">
                <a:solidFill>
                  <a:srgbClr val="FFFF00"/>
                </a:solidFill>
              </a:rPr>
              <a:t>     </a:t>
            </a:r>
            <a:r>
              <a:rPr lang="en-US" sz="1200" dirty="0">
                <a:solidFill>
                  <a:srgbClr val="FFFF00"/>
                </a:solidFill>
              </a:rPr>
              <a:t>“ETL”</a:t>
            </a:r>
          </a:p>
          <a:p>
            <a:r>
              <a:rPr lang="en-US" sz="1200" dirty="0">
                <a:solidFill>
                  <a:srgbClr val="FFFF00"/>
                </a:solidFill>
              </a:rPr>
              <a:t>  On the CE nose </a:t>
            </a:r>
            <a:r>
              <a:rPr lang="mr-IN" sz="1200" dirty="0">
                <a:solidFill>
                  <a:srgbClr val="FFFF00"/>
                </a:solidFill>
              </a:rPr>
              <a:t>–</a:t>
            </a:r>
            <a:r>
              <a:rPr lang="en-US" sz="1200" dirty="0">
                <a:solidFill>
                  <a:srgbClr val="FFFF00"/>
                </a:solidFill>
              </a:rPr>
              <a:t> 42 mm thick</a:t>
            </a:r>
          </a:p>
          <a:p>
            <a:r>
              <a:rPr lang="en-US" sz="1200" dirty="0">
                <a:solidFill>
                  <a:srgbClr val="FFFF00"/>
                </a:solidFill>
              </a:rPr>
              <a:t>  Surface 	    </a:t>
            </a:r>
            <a:r>
              <a:rPr lang="mr-IN" sz="1200" dirty="0">
                <a:solidFill>
                  <a:srgbClr val="FFFF00"/>
                </a:solidFill>
              </a:rPr>
              <a:t>–</a:t>
            </a:r>
            <a:r>
              <a:rPr lang="en-US" sz="1200" dirty="0">
                <a:solidFill>
                  <a:srgbClr val="FFFF00"/>
                </a:solidFill>
              </a:rPr>
              <a:t> 17.5 m</a:t>
            </a:r>
            <a:r>
              <a:rPr lang="en-US" sz="1200" baseline="30000" dirty="0">
                <a:solidFill>
                  <a:srgbClr val="FFFF00"/>
                </a:solidFill>
              </a:rPr>
              <a:t>2</a:t>
            </a:r>
            <a:r>
              <a:rPr lang="en-US" sz="1200" dirty="0">
                <a:solidFill>
                  <a:srgbClr val="FFFF00"/>
                </a:solidFill>
              </a:rPr>
              <a:t>	</a:t>
            </a:r>
          </a:p>
          <a:p>
            <a:r>
              <a:rPr lang="en-US" sz="1200" dirty="0">
                <a:solidFill>
                  <a:srgbClr val="FFFF00"/>
                </a:solidFill>
              </a:rPr>
              <a:t>  Radiation level  </a:t>
            </a:r>
            <a:r>
              <a:rPr lang="mr-IN" sz="1200" dirty="0">
                <a:solidFill>
                  <a:srgbClr val="FFFF00"/>
                </a:solidFill>
              </a:rPr>
              <a:t>–</a:t>
            </a:r>
            <a:r>
              <a:rPr lang="en-US" sz="1200" dirty="0">
                <a:solidFill>
                  <a:srgbClr val="FFFF00"/>
                </a:solidFill>
              </a:rPr>
              <a:t> 2E15 </a:t>
            </a:r>
            <a:r>
              <a:rPr lang="en-US" sz="1200" dirty="0" err="1">
                <a:solidFill>
                  <a:srgbClr val="FFFF00"/>
                </a:solidFill>
              </a:rPr>
              <a:t>n</a:t>
            </a:r>
            <a:r>
              <a:rPr lang="en-US" sz="1200" baseline="-25000" dirty="0" err="1">
                <a:solidFill>
                  <a:srgbClr val="FFFF00"/>
                </a:solidFill>
              </a:rPr>
              <a:t>eq</a:t>
            </a:r>
            <a:r>
              <a:rPr lang="en-US" sz="1200" dirty="0">
                <a:solidFill>
                  <a:srgbClr val="FFFF00"/>
                </a:solidFill>
              </a:rPr>
              <a:t>/cm</a:t>
            </a:r>
            <a:r>
              <a:rPr lang="en-US" sz="1200" baseline="30000" dirty="0">
                <a:solidFill>
                  <a:srgbClr val="FFFF00"/>
                </a:solidFill>
              </a:rPr>
              <a:t>2</a:t>
            </a:r>
            <a:endParaRPr lang="en-US" sz="1200" dirty="0">
              <a:solidFill>
                <a:srgbClr val="FFFF00"/>
              </a:solidFill>
            </a:endParaRPr>
          </a:p>
          <a:p>
            <a:r>
              <a:rPr lang="en-US" sz="1200" dirty="0">
                <a:solidFill>
                  <a:srgbClr val="FFFF00"/>
                </a:solidFill>
              </a:rPr>
              <a:t>  Sensors: Si w/ internal gain - LGADs </a:t>
            </a:r>
          </a:p>
        </p:txBody>
      </p:sp>
      <p:sp>
        <p:nvSpPr>
          <p:cNvPr id="18" name="Rectangle 17">
            <a:extLst>
              <a:ext uri="{FF2B5EF4-FFF2-40B4-BE49-F238E27FC236}">
                <a16:creationId xmlns:a16="http://schemas.microsoft.com/office/drawing/2014/main" id="{5D986297-E828-5143-B8A7-3AAE420EB8E9}"/>
              </a:ext>
            </a:extLst>
          </p:cNvPr>
          <p:cNvSpPr/>
          <p:nvPr/>
        </p:nvSpPr>
        <p:spPr>
          <a:xfrm>
            <a:off x="6644808" y="1983998"/>
            <a:ext cx="1067787" cy="11221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a:t>Lyso</a:t>
            </a:r>
            <a:r>
              <a:rPr lang="en-US" sz="1800" dirty="0"/>
              <a:t> crystals</a:t>
            </a:r>
          </a:p>
        </p:txBody>
      </p:sp>
      <p:sp>
        <p:nvSpPr>
          <p:cNvPr id="19" name="Rectangle 18">
            <a:extLst>
              <a:ext uri="{FF2B5EF4-FFF2-40B4-BE49-F238E27FC236}">
                <a16:creationId xmlns:a16="http://schemas.microsoft.com/office/drawing/2014/main" id="{35841392-96A9-F348-B70F-A41AA53F9B0B}"/>
              </a:ext>
            </a:extLst>
          </p:cNvPr>
          <p:cNvSpPr/>
          <p:nvPr/>
        </p:nvSpPr>
        <p:spPr>
          <a:xfrm>
            <a:off x="6630041" y="4321560"/>
            <a:ext cx="1131795" cy="11221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LGAD sensors on Si wafers</a:t>
            </a:r>
          </a:p>
        </p:txBody>
      </p:sp>
    </p:spTree>
    <p:extLst>
      <p:ext uri="{BB962C8B-B14F-4D97-AF65-F5344CB8AC3E}">
        <p14:creationId xmlns:p14="http://schemas.microsoft.com/office/powerpoint/2010/main" val="1620533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4C41-DEA2-BE42-8FFB-EBB4B6F570FC}"/>
              </a:ext>
            </a:extLst>
          </p:cNvPr>
          <p:cNvSpPr>
            <a:spLocks noGrp="1"/>
          </p:cNvSpPr>
          <p:nvPr>
            <p:ph type="title"/>
          </p:nvPr>
        </p:nvSpPr>
        <p:spPr/>
        <p:txBody>
          <a:bodyPr/>
          <a:lstStyle/>
          <a:p>
            <a:r>
              <a:rPr lang="en-US" dirty="0"/>
              <a:t>Barrel Timing Layer (BTL)</a:t>
            </a:r>
          </a:p>
        </p:txBody>
      </p:sp>
      <p:sp>
        <p:nvSpPr>
          <p:cNvPr id="3" name="Date Placeholder 2">
            <a:extLst>
              <a:ext uri="{FF2B5EF4-FFF2-40B4-BE49-F238E27FC236}">
                <a16:creationId xmlns:a16="http://schemas.microsoft.com/office/drawing/2014/main" id="{2FA2642F-0440-E94B-8886-3C3C24485D7C}"/>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A2ED5282-66FF-8B47-8F3B-804D0B4E8F28}"/>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F51ADEC5-2E1C-1A48-984F-00140C8F9B52}"/>
              </a:ext>
            </a:extLst>
          </p:cNvPr>
          <p:cNvSpPr>
            <a:spLocks noGrp="1"/>
          </p:cNvSpPr>
          <p:nvPr>
            <p:ph type="sldNum" sz="quarter" idx="12"/>
          </p:nvPr>
        </p:nvSpPr>
        <p:spPr/>
        <p:txBody>
          <a:bodyPr/>
          <a:lstStyle/>
          <a:p>
            <a:fld id="{AB3C1F1C-F708-3F4B-8ECB-6D467F0718B5}" type="slidenum">
              <a:rPr lang="en-US" smtClean="0"/>
              <a:pPr/>
              <a:t>22</a:t>
            </a:fld>
            <a:endParaRPr lang="en-US" dirty="0"/>
          </a:p>
        </p:txBody>
      </p:sp>
      <p:sp>
        <p:nvSpPr>
          <p:cNvPr id="6" name="Content Placeholder 4">
            <a:extLst>
              <a:ext uri="{FF2B5EF4-FFF2-40B4-BE49-F238E27FC236}">
                <a16:creationId xmlns:a16="http://schemas.microsoft.com/office/drawing/2014/main" id="{427DB7AC-9F54-0E4D-90B6-30C2456FFA2C}"/>
              </a:ext>
            </a:extLst>
          </p:cNvPr>
          <p:cNvSpPr txBox="1">
            <a:spLocks/>
          </p:cNvSpPr>
          <p:nvPr/>
        </p:nvSpPr>
        <p:spPr>
          <a:xfrm>
            <a:off x="0" y="693057"/>
            <a:ext cx="8896350" cy="530610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accent6">
                    <a:lumMod val="50000"/>
                  </a:schemeClr>
                </a:solidFill>
              </a:rPr>
              <a:t>Active element : LYSO crystals with SiPM readout. </a:t>
            </a:r>
          </a:p>
          <a:p>
            <a:pPr lvl="1"/>
            <a:r>
              <a:rPr lang="en-US" sz="2000" dirty="0">
                <a:solidFill>
                  <a:schemeClr val="accent6">
                    <a:lumMod val="50000"/>
                  </a:schemeClr>
                </a:solidFill>
              </a:rPr>
              <a:t>Demonstrated time resolution ~30 </a:t>
            </a:r>
            <a:r>
              <a:rPr lang="en-US" sz="2000" dirty="0" err="1">
                <a:solidFill>
                  <a:schemeClr val="accent6">
                    <a:lumMod val="50000"/>
                  </a:schemeClr>
                </a:solidFill>
              </a:rPr>
              <a:t>ps</a:t>
            </a:r>
            <a:r>
              <a:rPr lang="en-US" sz="2000" dirty="0">
                <a:solidFill>
                  <a:schemeClr val="accent6">
                    <a:lumMod val="50000"/>
                  </a:schemeClr>
                </a:solidFill>
              </a:rPr>
              <a:t> in test beam</a:t>
            </a:r>
          </a:p>
          <a:p>
            <a:pPr lvl="1"/>
            <a:r>
              <a:rPr lang="en-US" sz="2000" dirty="0">
                <a:solidFill>
                  <a:schemeClr val="accent6">
                    <a:lumMod val="50000"/>
                  </a:schemeClr>
                </a:solidFill>
              </a:rPr>
              <a:t>Operate at -30 C to mitigate radiation effects, maintaining time resolution up to the end of life of HL-LHC. </a:t>
            </a:r>
          </a:p>
          <a:p>
            <a:r>
              <a:rPr lang="en-US" sz="2000" dirty="0">
                <a:solidFill>
                  <a:schemeClr val="accent6">
                    <a:lumMod val="50000"/>
                  </a:schemeClr>
                </a:solidFill>
              </a:rPr>
              <a:t>First ASIC prototype (TOFHIR) delivered in December 2019, under test in the laboratory.  </a:t>
            </a:r>
          </a:p>
          <a:p>
            <a:pPr lvl="1"/>
            <a:r>
              <a:rPr lang="en-US" sz="2000" dirty="0">
                <a:solidFill>
                  <a:schemeClr val="accent6">
                    <a:lumMod val="50000"/>
                  </a:schemeClr>
                </a:solidFill>
              </a:rPr>
              <a:t>Test beams expected in summer 2019</a:t>
            </a:r>
          </a:p>
          <a:p>
            <a:endParaRPr lang="en-US" sz="1800" dirty="0"/>
          </a:p>
        </p:txBody>
      </p:sp>
      <p:pic>
        <p:nvPicPr>
          <p:cNvPr id="7" name="Picture 2" descr="C:\Users\adi\Desktop\BTL_img_20181221_123735.jpg">
            <a:extLst>
              <a:ext uri="{FF2B5EF4-FFF2-40B4-BE49-F238E27FC236}">
                <a16:creationId xmlns:a16="http://schemas.microsoft.com/office/drawing/2014/main" id="{3DCE3A78-89B9-EF41-B6F6-D518A675FB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32" t="32528" r="37836" b="29688"/>
          <a:stretch/>
        </p:blipFill>
        <p:spPr bwMode="auto">
          <a:xfrm>
            <a:off x="342176" y="3146762"/>
            <a:ext cx="4602024" cy="301512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a:extLst>
              <a:ext uri="{FF2B5EF4-FFF2-40B4-BE49-F238E27FC236}">
                <a16:creationId xmlns:a16="http://schemas.microsoft.com/office/drawing/2014/main" id="{713B0605-43BB-FE48-AD3A-072D496F3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551174"/>
            <a:ext cx="3609975" cy="3447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a:extLst>
              <a:ext uri="{FF2B5EF4-FFF2-40B4-BE49-F238E27FC236}">
                <a16:creationId xmlns:a16="http://schemas.microsoft.com/office/drawing/2014/main" id="{5C0BEB87-CE18-284B-8598-391914EDE028}"/>
              </a:ext>
            </a:extLst>
          </p:cNvPr>
          <p:cNvSpPr txBox="1"/>
          <p:nvPr/>
        </p:nvSpPr>
        <p:spPr>
          <a:xfrm>
            <a:off x="542491" y="5932938"/>
            <a:ext cx="4401709" cy="400110"/>
          </a:xfrm>
          <a:prstGeom prst="rect">
            <a:avLst/>
          </a:prstGeom>
          <a:solidFill>
            <a:schemeClr val="bg1"/>
          </a:solidFill>
          <a:ln>
            <a:solidFill>
              <a:schemeClr val="accent6">
                <a:lumMod val="50000"/>
              </a:schemeClr>
            </a:solidFill>
          </a:ln>
        </p:spPr>
        <p:txBody>
          <a:bodyPr wrap="square" rtlCol="0">
            <a:spAutoFit/>
          </a:bodyPr>
          <a:lstStyle/>
          <a:p>
            <a:r>
              <a:rPr lang="en-US" sz="2000" dirty="0"/>
              <a:t>First Prototype of the TOFHIR ASIC (LIP)</a:t>
            </a:r>
          </a:p>
        </p:txBody>
      </p:sp>
      <p:sp>
        <p:nvSpPr>
          <p:cNvPr id="10" name="TextBox 9">
            <a:extLst>
              <a:ext uri="{FF2B5EF4-FFF2-40B4-BE49-F238E27FC236}">
                <a16:creationId xmlns:a16="http://schemas.microsoft.com/office/drawing/2014/main" id="{BB936467-0F94-B747-B198-E152E4DF7AF6}"/>
              </a:ext>
            </a:extLst>
          </p:cNvPr>
          <p:cNvSpPr txBox="1"/>
          <p:nvPr/>
        </p:nvSpPr>
        <p:spPr>
          <a:xfrm>
            <a:off x="5175447" y="5935273"/>
            <a:ext cx="3626377" cy="400110"/>
          </a:xfrm>
          <a:prstGeom prst="rect">
            <a:avLst/>
          </a:prstGeom>
          <a:noFill/>
        </p:spPr>
        <p:txBody>
          <a:bodyPr wrap="none" rtlCol="0">
            <a:spAutoFit/>
          </a:bodyPr>
          <a:lstStyle/>
          <a:p>
            <a:r>
              <a:rPr lang="en-US" sz="2000" dirty="0"/>
              <a:t>Test beam results for BTL sensors</a:t>
            </a:r>
          </a:p>
        </p:txBody>
      </p:sp>
    </p:spTree>
    <p:extLst>
      <p:ext uri="{BB962C8B-B14F-4D97-AF65-F5344CB8AC3E}">
        <p14:creationId xmlns:p14="http://schemas.microsoft.com/office/powerpoint/2010/main" val="2831233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234B4EF6-7B89-624D-B220-5D5AEAD1B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37" y="3930210"/>
            <a:ext cx="4864399" cy="2676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CA4E60F9-185A-CB46-B61A-0FD053CCD213}"/>
              </a:ext>
            </a:extLst>
          </p:cNvPr>
          <p:cNvSpPr>
            <a:spLocks noGrp="1"/>
          </p:cNvSpPr>
          <p:nvPr>
            <p:ph type="title"/>
          </p:nvPr>
        </p:nvSpPr>
        <p:spPr/>
        <p:txBody>
          <a:bodyPr/>
          <a:lstStyle/>
          <a:p>
            <a:r>
              <a:rPr lang="en-US" dirty="0"/>
              <a:t>Barrel Timing Layer (BTL)</a:t>
            </a:r>
          </a:p>
        </p:txBody>
      </p:sp>
      <p:sp>
        <p:nvSpPr>
          <p:cNvPr id="3" name="Date Placeholder 2">
            <a:extLst>
              <a:ext uri="{FF2B5EF4-FFF2-40B4-BE49-F238E27FC236}">
                <a16:creationId xmlns:a16="http://schemas.microsoft.com/office/drawing/2014/main" id="{D2DC2F80-7785-7047-AD7A-5130999518EB}"/>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C2CD9CEB-DF2B-B940-A6F6-E4C17E3292F6}"/>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23502C88-11C6-6143-969A-ACECBD5FEC71}"/>
              </a:ext>
            </a:extLst>
          </p:cNvPr>
          <p:cNvSpPr>
            <a:spLocks noGrp="1"/>
          </p:cNvSpPr>
          <p:nvPr>
            <p:ph type="sldNum" sz="quarter" idx="12"/>
          </p:nvPr>
        </p:nvSpPr>
        <p:spPr/>
        <p:txBody>
          <a:bodyPr/>
          <a:lstStyle/>
          <a:p>
            <a:fld id="{AB3C1F1C-F708-3F4B-8ECB-6D467F0718B5}" type="slidenum">
              <a:rPr lang="en-US" smtClean="0"/>
              <a:pPr/>
              <a:t>23</a:t>
            </a:fld>
            <a:endParaRPr lang="en-US" dirty="0"/>
          </a:p>
        </p:txBody>
      </p:sp>
      <p:sp>
        <p:nvSpPr>
          <p:cNvPr id="6" name="Content Placeholder 4">
            <a:extLst>
              <a:ext uri="{FF2B5EF4-FFF2-40B4-BE49-F238E27FC236}">
                <a16:creationId xmlns:a16="http://schemas.microsoft.com/office/drawing/2014/main" id="{8F49C72F-1BFA-C54C-919D-78E387AECDD6}"/>
              </a:ext>
            </a:extLst>
          </p:cNvPr>
          <p:cNvSpPr txBox="1">
            <a:spLocks/>
          </p:cNvSpPr>
          <p:nvPr/>
        </p:nvSpPr>
        <p:spPr>
          <a:xfrm>
            <a:off x="0" y="870857"/>
            <a:ext cx="9061450" cy="5306106"/>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accent6">
                    <a:lumMod val="50000"/>
                  </a:schemeClr>
                </a:solidFill>
              </a:rPr>
              <a:t>BTL integrated into the tracker support tube, a carbon fiber structure serving as the mechanical support frame and thermal enclosure.  </a:t>
            </a:r>
          </a:p>
          <a:p>
            <a:r>
              <a:rPr lang="en-US" sz="2200" dirty="0">
                <a:solidFill>
                  <a:schemeClr val="accent6">
                    <a:lumMod val="50000"/>
                  </a:schemeClr>
                </a:solidFill>
              </a:rPr>
              <a:t>BTL segmented into trays, consisting of 3 layers : </a:t>
            </a:r>
          </a:p>
          <a:p>
            <a:pPr lvl="1"/>
            <a:r>
              <a:rPr lang="en-US" sz="1800" dirty="0">
                <a:solidFill>
                  <a:schemeClr val="accent6">
                    <a:lumMod val="50000"/>
                  </a:schemeClr>
                </a:solidFill>
              </a:rPr>
              <a:t>An aluminum cooling plate hosting the CO2 cooling pipes and serving as a mechanical support.</a:t>
            </a:r>
          </a:p>
          <a:p>
            <a:pPr lvl="1"/>
            <a:r>
              <a:rPr lang="en-US" sz="1800" dirty="0">
                <a:solidFill>
                  <a:schemeClr val="accent6">
                    <a:lumMod val="50000"/>
                  </a:schemeClr>
                </a:solidFill>
              </a:rPr>
              <a:t>The sensor layer, consisting of LYSO elements with approximately 3 mm thickness, read out by SiPMs.</a:t>
            </a:r>
          </a:p>
          <a:p>
            <a:pPr lvl="1"/>
            <a:r>
              <a:rPr lang="en-US" sz="1800" dirty="0">
                <a:solidFill>
                  <a:schemeClr val="accent6">
                    <a:lumMod val="50000"/>
                  </a:schemeClr>
                </a:solidFill>
              </a:rPr>
              <a:t>The front end electronics, consisting of  the TOFHIR ASIC cards and concentrator cards providing  connectivity between the ASICs and the backend.  </a:t>
            </a:r>
          </a:p>
          <a:p>
            <a:endParaRPr lang="en-US" sz="2200" dirty="0"/>
          </a:p>
        </p:txBody>
      </p:sp>
      <p:sp>
        <p:nvSpPr>
          <p:cNvPr id="10" name="TextBox 9">
            <a:extLst>
              <a:ext uri="{FF2B5EF4-FFF2-40B4-BE49-F238E27FC236}">
                <a16:creationId xmlns:a16="http://schemas.microsoft.com/office/drawing/2014/main" id="{B23E0117-8EBE-AB47-8AAD-BE10A76616DB}"/>
              </a:ext>
            </a:extLst>
          </p:cNvPr>
          <p:cNvSpPr txBox="1"/>
          <p:nvPr/>
        </p:nvSpPr>
        <p:spPr>
          <a:xfrm>
            <a:off x="228600" y="5940478"/>
            <a:ext cx="5055487" cy="400110"/>
          </a:xfrm>
          <a:prstGeom prst="rect">
            <a:avLst/>
          </a:prstGeom>
          <a:noFill/>
        </p:spPr>
        <p:txBody>
          <a:bodyPr wrap="none" rtlCol="0">
            <a:spAutoFit/>
          </a:bodyPr>
          <a:lstStyle/>
          <a:p>
            <a:r>
              <a:rPr lang="en-US" sz="2000" dirty="0"/>
              <a:t>BTL tray with cooling plate, sensor layer and FE</a:t>
            </a:r>
          </a:p>
        </p:txBody>
      </p:sp>
      <p:sp>
        <p:nvSpPr>
          <p:cNvPr id="11" name="TextBox 10">
            <a:extLst>
              <a:ext uri="{FF2B5EF4-FFF2-40B4-BE49-F238E27FC236}">
                <a16:creationId xmlns:a16="http://schemas.microsoft.com/office/drawing/2014/main" id="{AFD47576-5D96-4A4D-8EAB-2AC0EF0949CA}"/>
              </a:ext>
            </a:extLst>
          </p:cNvPr>
          <p:cNvSpPr txBox="1"/>
          <p:nvPr/>
        </p:nvSpPr>
        <p:spPr>
          <a:xfrm>
            <a:off x="5291073" y="3819433"/>
            <a:ext cx="3631313" cy="2677656"/>
          </a:xfrm>
          <a:prstGeom prst="rect">
            <a:avLst/>
          </a:prstGeom>
          <a:noFill/>
        </p:spPr>
        <p:txBody>
          <a:bodyPr wrap="square" rtlCol="0">
            <a:spAutoFit/>
          </a:bodyPr>
          <a:lstStyle/>
          <a:p>
            <a:r>
              <a:rPr lang="en-US" u="sng" dirty="0"/>
              <a:t>U.S. deliverables: </a:t>
            </a:r>
          </a:p>
          <a:p>
            <a:r>
              <a:rPr lang="en-US" sz="1600" dirty="0"/>
              <a:t>R&amp;D and prototyping for assembly procedures. Assemble 60% of the BTL trays and associated QC </a:t>
            </a:r>
            <a:r>
              <a:rPr lang="en-US" sz="1600" dirty="0" err="1"/>
              <a:t>testng</a:t>
            </a:r>
            <a:r>
              <a:rPr lang="en-US" sz="1600" dirty="0"/>
              <a:t>, delivery to CERN </a:t>
            </a:r>
          </a:p>
          <a:p>
            <a:r>
              <a:rPr lang="en-US" sz="1600" dirty="0"/>
              <a:t>BTL Concentrator Card </a:t>
            </a:r>
          </a:p>
          <a:p>
            <a:r>
              <a:rPr lang="en-US" sz="1600" dirty="0"/>
              <a:t>Prototype, pre-</a:t>
            </a:r>
            <a:r>
              <a:rPr lang="en-US" sz="1600" dirty="0" err="1"/>
              <a:t>producton</a:t>
            </a:r>
            <a:r>
              <a:rPr lang="en-US" sz="1600" dirty="0"/>
              <a:t> BTL SiPM. 40% of the BTL SiPMs </a:t>
            </a:r>
          </a:p>
          <a:p>
            <a:r>
              <a:rPr lang="en-US" sz="1600" dirty="0"/>
              <a:t>40% of production BTL LYSO crystals </a:t>
            </a:r>
          </a:p>
          <a:p>
            <a:r>
              <a:rPr lang="en-US" sz="1600" dirty="0"/>
              <a:t>	</a:t>
            </a:r>
          </a:p>
        </p:txBody>
      </p:sp>
    </p:spTree>
    <p:extLst>
      <p:ext uri="{BB962C8B-B14F-4D97-AF65-F5344CB8AC3E}">
        <p14:creationId xmlns:p14="http://schemas.microsoft.com/office/powerpoint/2010/main" val="2673311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0CE1-A323-0444-9E2B-B5C9F876916B}"/>
              </a:ext>
            </a:extLst>
          </p:cNvPr>
          <p:cNvSpPr>
            <a:spLocks noGrp="1"/>
          </p:cNvSpPr>
          <p:nvPr>
            <p:ph type="title"/>
          </p:nvPr>
        </p:nvSpPr>
        <p:spPr/>
        <p:txBody>
          <a:bodyPr/>
          <a:lstStyle/>
          <a:p>
            <a:r>
              <a:rPr lang="en-US" dirty="0"/>
              <a:t>Endcap Timing Layer</a:t>
            </a:r>
          </a:p>
        </p:txBody>
      </p:sp>
      <p:sp>
        <p:nvSpPr>
          <p:cNvPr id="3" name="Date Placeholder 2">
            <a:extLst>
              <a:ext uri="{FF2B5EF4-FFF2-40B4-BE49-F238E27FC236}">
                <a16:creationId xmlns:a16="http://schemas.microsoft.com/office/drawing/2014/main" id="{DF7B0E0D-EEDC-3747-9458-892BA87E704C}"/>
              </a:ext>
            </a:extLst>
          </p:cNvPr>
          <p:cNvSpPr>
            <a:spLocks noGrp="1"/>
          </p:cNvSpPr>
          <p:nvPr>
            <p:ph type="dt" sz="half" idx="10"/>
          </p:nvPr>
        </p:nvSpPr>
        <p:spPr/>
        <p:txBody>
          <a:bodyPr/>
          <a:lstStyle/>
          <a:p>
            <a:r>
              <a:rPr lang="en-US" dirty="0"/>
              <a:t>V. O'Dell, 17 January 2019</a:t>
            </a:r>
          </a:p>
        </p:txBody>
      </p:sp>
      <p:sp>
        <p:nvSpPr>
          <p:cNvPr id="4" name="Footer Placeholder 3">
            <a:extLst>
              <a:ext uri="{FF2B5EF4-FFF2-40B4-BE49-F238E27FC236}">
                <a16:creationId xmlns:a16="http://schemas.microsoft.com/office/drawing/2014/main" id="{8945B06B-0EB6-A84F-9DDE-BA746F05B8BA}"/>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EF1E37B7-B78C-864A-A8AD-08BF0E2F67E7}"/>
              </a:ext>
            </a:extLst>
          </p:cNvPr>
          <p:cNvSpPr>
            <a:spLocks noGrp="1"/>
          </p:cNvSpPr>
          <p:nvPr>
            <p:ph type="sldNum" sz="quarter" idx="12"/>
          </p:nvPr>
        </p:nvSpPr>
        <p:spPr/>
        <p:txBody>
          <a:bodyPr/>
          <a:lstStyle/>
          <a:p>
            <a:fld id="{AB3C1F1C-F708-3F4B-8ECB-6D467F0718B5}" type="slidenum">
              <a:rPr lang="en-US" smtClean="0"/>
              <a:pPr/>
              <a:t>24</a:t>
            </a:fld>
            <a:endParaRPr lang="en-US" dirty="0"/>
          </a:p>
        </p:txBody>
      </p:sp>
      <p:sp>
        <p:nvSpPr>
          <p:cNvPr id="6" name="Content Placeholder 4">
            <a:extLst>
              <a:ext uri="{FF2B5EF4-FFF2-40B4-BE49-F238E27FC236}">
                <a16:creationId xmlns:a16="http://schemas.microsoft.com/office/drawing/2014/main" id="{0530272C-CE6C-D24C-8AB8-63998A3DDCBD}"/>
              </a:ext>
            </a:extLst>
          </p:cNvPr>
          <p:cNvSpPr txBox="1">
            <a:spLocks/>
          </p:cNvSpPr>
          <p:nvPr/>
        </p:nvSpPr>
        <p:spPr>
          <a:xfrm>
            <a:off x="-8708" y="658401"/>
            <a:ext cx="6475613" cy="530610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Active element: silicon sensors with specially doped region that produces high electric field </a:t>
            </a:r>
            <a:r>
              <a:rPr lang="en-US" sz="1800" dirty="0">
                <a:solidFill>
                  <a:schemeClr val="accent6">
                    <a:lumMod val="50000"/>
                  </a:schemeClr>
                </a:solidFill>
                <a:sym typeface="Wingdings" pitchFamily="2" charset="2"/>
              </a:rPr>
              <a:t> </a:t>
            </a:r>
            <a:r>
              <a:rPr lang="en-US" sz="1800" dirty="0">
                <a:solidFill>
                  <a:schemeClr val="accent6">
                    <a:lumMod val="50000"/>
                  </a:schemeClr>
                </a:solidFill>
              </a:rPr>
              <a:t>produces avalanche signal with 10-30 gain (LGAD)</a:t>
            </a:r>
          </a:p>
          <a:p>
            <a:pPr lvl="1"/>
            <a:r>
              <a:rPr lang="en-US" dirty="0">
                <a:solidFill>
                  <a:schemeClr val="accent6">
                    <a:lumMod val="50000"/>
                  </a:schemeClr>
                </a:solidFill>
              </a:rPr>
              <a:t>Large community: RD50 collaboration, several manufacturers: CNM, FBK, Hamamatsu</a:t>
            </a:r>
          </a:p>
          <a:p>
            <a:pPr lvl="1"/>
            <a:r>
              <a:rPr lang="en-US" dirty="0">
                <a:solidFill>
                  <a:schemeClr val="accent6">
                    <a:lumMod val="50000"/>
                  </a:schemeClr>
                </a:solidFill>
              </a:rPr>
              <a:t>Demonstrated time resolution ~30 </a:t>
            </a:r>
            <a:r>
              <a:rPr lang="en-US" dirty="0" err="1">
                <a:solidFill>
                  <a:schemeClr val="accent6">
                    <a:lumMod val="50000"/>
                  </a:schemeClr>
                </a:solidFill>
              </a:rPr>
              <a:t>ps</a:t>
            </a:r>
            <a:r>
              <a:rPr lang="en-US" dirty="0">
                <a:solidFill>
                  <a:schemeClr val="accent6">
                    <a:lumMod val="50000"/>
                  </a:schemeClr>
                </a:solidFill>
              </a:rPr>
              <a:t> up to 1x10</a:t>
            </a:r>
            <a:r>
              <a:rPr lang="en-US" baseline="30000" dirty="0">
                <a:solidFill>
                  <a:schemeClr val="accent6">
                    <a:lumMod val="50000"/>
                  </a:schemeClr>
                </a:solidFill>
              </a:rPr>
              <a:t>15</a:t>
            </a:r>
            <a:r>
              <a:rPr lang="en-US" dirty="0">
                <a:solidFill>
                  <a:schemeClr val="accent6">
                    <a:lumMod val="50000"/>
                  </a:schemeClr>
                </a:solidFill>
              </a:rPr>
              <a:t> </a:t>
            </a:r>
            <a:r>
              <a:rPr lang="en-US" dirty="0" err="1">
                <a:solidFill>
                  <a:schemeClr val="accent6">
                    <a:lumMod val="50000"/>
                  </a:schemeClr>
                </a:solidFill>
              </a:rPr>
              <a:t>n</a:t>
            </a:r>
            <a:r>
              <a:rPr lang="en-US" baseline="-25000" dirty="0" err="1">
                <a:solidFill>
                  <a:schemeClr val="accent6">
                    <a:lumMod val="50000"/>
                  </a:schemeClr>
                </a:solidFill>
              </a:rPr>
              <a:t>eq</a:t>
            </a:r>
            <a:r>
              <a:rPr lang="en-US" dirty="0">
                <a:solidFill>
                  <a:schemeClr val="accent6">
                    <a:lumMod val="50000"/>
                  </a:schemeClr>
                </a:solidFill>
              </a:rPr>
              <a:t>/cm</a:t>
            </a:r>
            <a:r>
              <a:rPr lang="en-US" baseline="30000" dirty="0">
                <a:solidFill>
                  <a:schemeClr val="accent6">
                    <a:lumMod val="50000"/>
                  </a:schemeClr>
                </a:solidFill>
              </a:rPr>
              <a:t>2</a:t>
            </a:r>
            <a:r>
              <a:rPr lang="en-US" dirty="0">
                <a:solidFill>
                  <a:schemeClr val="accent6">
                    <a:lumMod val="50000"/>
                  </a:schemeClr>
                </a:solidFill>
              </a:rPr>
              <a:t>, and about 40 </a:t>
            </a:r>
            <a:r>
              <a:rPr lang="en-US" dirty="0" err="1">
                <a:solidFill>
                  <a:schemeClr val="accent6">
                    <a:lumMod val="50000"/>
                  </a:schemeClr>
                </a:solidFill>
              </a:rPr>
              <a:t>psec</a:t>
            </a:r>
            <a:r>
              <a:rPr lang="en-US" dirty="0">
                <a:solidFill>
                  <a:schemeClr val="accent6">
                    <a:lumMod val="50000"/>
                  </a:schemeClr>
                </a:solidFill>
              </a:rPr>
              <a:t> up to 2x10</a:t>
            </a:r>
            <a:r>
              <a:rPr lang="en-US" baseline="30000" dirty="0">
                <a:solidFill>
                  <a:schemeClr val="accent6">
                    <a:lumMod val="50000"/>
                  </a:schemeClr>
                </a:solidFill>
              </a:rPr>
              <a:t>15</a:t>
            </a:r>
            <a:r>
              <a:rPr lang="en-US" dirty="0">
                <a:solidFill>
                  <a:schemeClr val="accent6">
                    <a:lumMod val="50000"/>
                  </a:schemeClr>
                </a:solidFill>
              </a:rPr>
              <a:t> </a:t>
            </a:r>
            <a:r>
              <a:rPr lang="en-US" dirty="0" err="1">
                <a:solidFill>
                  <a:schemeClr val="accent6">
                    <a:lumMod val="50000"/>
                  </a:schemeClr>
                </a:solidFill>
              </a:rPr>
              <a:t>n</a:t>
            </a:r>
            <a:r>
              <a:rPr lang="en-US" baseline="-25000" dirty="0" err="1">
                <a:solidFill>
                  <a:schemeClr val="accent6">
                    <a:lumMod val="50000"/>
                  </a:schemeClr>
                </a:solidFill>
              </a:rPr>
              <a:t>eq</a:t>
            </a:r>
            <a:r>
              <a:rPr lang="en-US" dirty="0">
                <a:solidFill>
                  <a:schemeClr val="accent6">
                    <a:lumMod val="50000"/>
                  </a:schemeClr>
                </a:solidFill>
              </a:rPr>
              <a:t>/cm</a:t>
            </a:r>
            <a:r>
              <a:rPr lang="en-US" baseline="30000" dirty="0">
                <a:solidFill>
                  <a:schemeClr val="accent6">
                    <a:lumMod val="50000"/>
                  </a:schemeClr>
                </a:solidFill>
              </a:rPr>
              <a:t>2</a:t>
            </a:r>
            <a:r>
              <a:rPr lang="en-US" dirty="0">
                <a:solidFill>
                  <a:schemeClr val="accent6">
                    <a:lumMod val="50000"/>
                  </a:schemeClr>
                </a:solidFill>
              </a:rPr>
              <a:t> high uniformity</a:t>
            </a:r>
          </a:p>
          <a:p>
            <a:r>
              <a:rPr lang="en-US" sz="1800" dirty="0">
                <a:solidFill>
                  <a:schemeClr val="accent6">
                    <a:lumMod val="50000"/>
                  </a:schemeClr>
                </a:solidFill>
              </a:rPr>
              <a:t>The ETL detector ensures at least two measurements per track, to achieve better than 35 </a:t>
            </a:r>
            <a:r>
              <a:rPr lang="en-US" sz="1800" dirty="0" err="1">
                <a:solidFill>
                  <a:schemeClr val="accent6">
                    <a:lumMod val="50000"/>
                  </a:schemeClr>
                </a:solidFill>
              </a:rPr>
              <a:t>ps</a:t>
            </a:r>
            <a:r>
              <a:rPr lang="en-US" sz="1800" dirty="0">
                <a:solidFill>
                  <a:schemeClr val="accent6">
                    <a:lumMod val="50000"/>
                  </a:schemeClr>
                </a:solidFill>
              </a:rPr>
              <a:t> resolution</a:t>
            </a:r>
          </a:p>
          <a:p>
            <a:pPr lvl="1"/>
            <a:r>
              <a:rPr lang="en-US" dirty="0">
                <a:solidFill>
                  <a:schemeClr val="accent6">
                    <a:lumMod val="50000"/>
                  </a:schemeClr>
                </a:solidFill>
              </a:rPr>
              <a:t>Designed to be accessible for repairs and replacements of faulty components</a:t>
            </a:r>
          </a:p>
          <a:p>
            <a:endParaRPr lang="en-US" sz="1800" dirty="0">
              <a:solidFill>
                <a:schemeClr val="accent6">
                  <a:lumMod val="50000"/>
                </a:schemeClr>
              </a:solidFill>
            </a:endParaRPr>
          </a:p>
          <a:p>
            <a:endParaRPr lang="en-US" sz="1800" dirty="0"/>
          </a:p>
        </p:txBody>
      </p:sp>
      <p:pic>
        <p:nvPicPr>
          <p:cNvPr id="7" name="Picture 6">
            <a:extLst>
              <a:ext uri="{FF2B5EF4-FFF2-40B4-BE49-F238E27FC236}">
                <a16:creationId xmlns:a16="http://schemas.microsoft.com/office/drawing/2014/main" id="{9A26EC5E-5E9B-F04D-9534-6DCC2CEBFEB7}"/>
              </a:ext>
            </a:extLst>
          </p:cNvPr>
          <p:cNvPicPr>
            <a:picLocks noChangeAspect="1"/>
          </p:cNvPicPr>
          <p:nvPr/>
        </p:nvPicPr>
        <p:blipFill>
          <a:blip r:embed="rId3"/>
          <a:stretch>
            <a:fillRect/>
          </a:stretch>
        </p:blipFill>
        <p:spPr>
          <a:xfrm>
            <a:off x="299826" y="3772765"/>
            <a:ext cx="2755817" cy="2416512"/>
          </a:xfrm>
          <a:prstGeom prst="rect">
            <a:avLst/>
          </a:prstGeom>
        </p:spPr>
      </p:pic>
      <p:sp>
        <p:nvSpPr>
          <p:cNvPr id="8" name="TextBox 7">
            <a:extLst>
              <a:ext uri="{FF2B5EF4-FFF2-40B4-BE49-F238E27FC236}">
                <a16:creationId xmlns:a16="http://schemas.microsoft.com/office/drawing/2014/main" id="{28B6573C-91D5-D64D-B910-80FFDBC2C1C8}"/>
              </a:ext>
            </a:extLst>
          </p:cNvPr>
          <p:cNvSpPr txBox="1"/>
          <p:nvPr/>
        </p:nvSpPr>
        <p:spPr>
          <a:xfrm>
            <a:off x="573071" y="5769481"/>
            <a:ext cx="2073756" cy="523220"/>
          </a:xfrm>
          <a:prstGeom prst="rect">
            <a:avLst/>
          </a:prstGeom>
          <a:solidFill>
            <a:schemeClr val="bg1"/>
          </a:solidFill>
          <a:ln>
            <a:solidFill>
              <a:schemeClr val="accent6">
                <a:lumMod val="50000"/>
              </a:schemeClr>
            </a:solidFill>
          </a:ln>
        </p:spPr>
        <p:txBody>
          <a:bodyPr wrap="square" rtlCol="0">
            <a:spAutoFit/>
          </a:bodyPr>
          <a:lstStyle/>
          <a:p>
            <a:r>
              <a:rPr lang="en-US" sz="1400" dirty="0"/>
              <a:t>FBK wafer with CMS- and ATLAS- sensors</a:t>
            </a:r>
          </a:p>
        </p:txBody>
      </p:sp>
      <p:pic>
        <p:nvPicPr>
          <p:cNvPr id="9" name="Picture 8">
            <a:extLst>
              <a:ext uri="{FF2B5EF4-FFF2-40B4-BE49-F238E27FC236}">
                <a16:creationId xmlns:a16="http://schemas.microsoft.com/office/drawing/2014/main" id="{9077C254-EA87-6F48-9A06-058B4978F8AB}"/>
              </a:ext>
            </a:extLst>
          </p:cNvPr>
          <p:cNvPicPr>
            <a:picLocks noChangeAspect="1"/>
          </p:cNvPicPr>
          <p:nvPr/>
        </p:nvPicPr>
        <p:blipFill>
          <a:blip r:embed="rId4"/>
          <a:stretch>
            <a:fillRect/>
          </a:stretch>
        </p:blipFill>
        <p:spPr>
          <a:xfrm>
            <a:off x="3093685" y="4289959"/>
            <a:ext cx="3292749" cy="2034415"/>
          </a:xfrm>
          <a:prstGeom prst="rect">
            <a:avLst/>
          </a:prstGeom>
        </p:spPr>
      </p:pic>
      <p:sp>
        <p:nvSpPr>
          <p:cNvPr id="10" name="TextBox 9">
            <a:extLst>
              <a:ext uri="{FF2B5EF4-FFF2-40B4-BE49-F238E27FC236}">
                <a16:creationId xmlns:a16="http://schemas.microsoft.com/office/drawing/2014/main" id="{30D0525F-55EC-A947-A6A9-87A0AB8E34FE}"/>
              </a:ext>
            </a:extLst>
          </p:cNvPr>
          <p:cNvSpPr txBox="1"/>
          <p:nvPr/>
        </p:nvSpPr>
        <p:spPr>
          <a:xfrm>
            <a:off x="2400517" y="3811175"/>
            <a:ext cx="3825981" cy="523220"/>
          </a:xfrm>
          <a:prstGeom prst="rect">
            <a:avLst/>
          </a:prstGeom>
          <a:solidFill>
            <a:schemeClr val="bg1"/>
          </a:solidFill>
          <a:ln>
            <a:solidFill>
              <a:schemeClr val="accent6">
                <a:lumMod val="50000"/>
              </a:schemeClr>
            </a:solidFill>
          </a:ln>
        </p:spPr>
        <p:txBody>
          <a:bodyPr wrap="square" rtlCol="0">
            <a:spAutoFit/>
          </a:bodyPr>
          <a:lstStyle/>
          <a:p>
            <a:pPr algn="ctr"/>
            <a:r>
              <a:rPr lang="en-US" sz="1400" dirty="0"/>
              <a:t>Particle detection efficiency across sensor surface</a:t>
            </a:r>
          </a:p>
          <a:p>
            <a:pPr algn="ctr"/>
            <a:r>
              <a:rPr lang="en-US" sz="1400" dirty="0"/>
              <a:t>Measurements performed at </a:t>
            </a:r>
            <a:r>
              <a:rPr lang="en-US" sz="1400" dirty="0" err="1"/>
              <a:t>Fermilab</a:t>
            </a:r>
            <a:r>
              <a:rPr lang="en-US" sz="1400" dirty="0"/>
              <a:t> test beam</a:t>
            </a:r>
          </a:p>
        </p:txBody>
      </p:sp>
      <p:pic>
        <p:nvPicPr>
          <p:cNvPr id="11" name="Picture 10">
            <a:extLst>
              <a:ext uri="{FF2B5EF4-FFF2-40B4-BE49-F238E27FC236}">
                <a16:creationId xmlns:a16="http://schemas.microsoft.com/office/drawing/2014/main" id="{C6D91763-B73B-A04D-8613-22F6C6A08B61}"/>
              </a:ext>
            </a:extLst>
          </p:cNvPr>
          <p:cNvPicPr>
            <a:picLocks noChangeAspect="1"/>
          </p:cNvPicPr>
          <p:nvPr/>
        </p:nvPicPr>
        <p:blipFill>
          <a:blip r:embed="rId5"/>
          <a:stretch>
            <a:fillRect/>
          </a:stretch>
        </p:blipFill>
        <p:spPr>
          <a:xfrm>
            <a:off x="6245519" y="3737664"/>
            <a:ext cx="2898481" cy="2540219"/>
          </a:xfrm>
          <a:prstGeom prst="rect">
            <a:avLst/>
          </a:prstGeom>
        </p:spPr>
      </p:pic>
      <p:sp>
        <p:nvSpPr>
          <p:cNvPr id="12" name="TextBox 11">
            <a:extLst>
              <a:ext uri="{FF2B5EF4-FFF2-40B4-BE49-F238E27FC236}">
                <a16:creationId xmlns:a16="http://schemas.microsoft.com/office/drawing/2014/main" id="{F880E07C-11C4-214C-9C7D-DFD73EE0BB26}"/>
              </a:ext>
            </a:extLst>
          </p:cNvPr>
          <p:cNvSpPr txBox="1"/>
          <p:nvPr/>
        </p:nvSpPr>
        <p:spPr>
          <a:xfrm>
            <a:off x="6245519" y="5970756"/>
            <a:ext cx="2768772" cy="400110"/>
          </a:xfrm>
          <a:prstGeom prst="rect">
            <a:avLst/>
          </a:prstGeom>
          <a:solidFill>
            <a:schemeClr val="bg1"/>
          </a:solidFill>
          <a:ln>
            <a:solidFill>
              <a:schemeClr val="accent6">
                <a:lumMod val="50000"/>
              </a:schemeClr>
            </a:solidFill>
          </a:ln>
        </p:spPr>
        <p:txBody>
          <a:bodyPr wrap="square" rtlCol="0">
            <a:spAutoFit/>
          </a:bodyPr>
          <a:lstStyle/>
          <a:p>
            <a:pPr algn="ctr"/>
            <a:r>
              <a:rPr lang="en-US" sz="1000" dirty="0"/>
              <a:t>Cross-sectional view of the endcap timing layer (ETL) along the beam axis.</a:t>
            </a:r>
          </a:p>
        </p:txBody>
      </p:sp>
      <p:sp>
        <p:nvSpPr>
          <p:cNvPr id="13" name="TextBox 12">
            <a:extLst>
              <a:ext uri="{FF2B5EF4-FFF2-40B4-BE49-F238E27FC236}">
                <a16:creationId xmlns:a16="http://schemas.microsoft.com/office/drawing/2014/main" id="{E46C88DB-AC9C-254C-B93C-76E169C3350C}"/>
              </a:ext>
            </a:extLst>
          </p:cNvPr>
          <p:cNvSpPr txBox="1"/>
          <p:nvPr/>
        </p:nvSpPr>
        <p:spPr>
          <a:xfrm>
            <a:off x="6279805" y="3521570"/>
            <a:ext cx="2734486" cy="246221"/>
          </a:xfrm>
          <a:prstGeom prst="rect">
            <a:avLst/>
          </a:prstGeom>
          <a:solidFill>
            <a:schemeClr val="bg1"/>
          </a:solidFill>
          <a:ln>
            <a:solidFill>
              <a:schemeClr val="accent6">
                <a:lumMod val="50000"/>
              </a:schemeClr>
            </a:solidFill>
          </a:ln>
        </p:spPr>
        <p:txBody>
          <a:bodyPr wrap="square" rtlCol="0">
            <a:spAutoFit/>
          </a:bodyPr>
          <a:lstStyle/>
          <a:p>
            <a:r>
              <a:rPr lang="en-US" sz="1000" dirty="0"/>
              <a:t>Time resolution measured in </a:t>
            </a:r>
            <a:r>
              <a:rPr lang="en-US" sz="1000" dirty="0" err="1"/>
              <a:t>Fermilab</a:t>
            </a:r>
            <a:r>
              <a:rPr lang="en-US" sz="1000" dirty="0"/>
              <a:t> test beam</a:t>
            </a:r>
          </a:p>
        </p:txBody>
      </p:sp>
      <p:pic>
        <p:nvPicPr>
          <p:cNvPr id="14" name="Picture 13">
            <a:extLst>
              <a:ext uri="{FF2B5EF4-FFF2-40B4-BE49-F238E27FC236}">
                <a16:creationId xmlns:a16="http://schemas.microsoft.com/office/drawing/2014/main" id="{75D8C07B-E317-3A4D-A74C-A228C83F60DB}"/>
              </a:ext>
            </a:extLst>
          </p:cNvPr>
          <p:cNvPicPr>
            <a:picLocks noChangeAspect="1"/>
          </p:cNvPicPr>
          <p:nvPr/>
        </p:nvPicPr>
        <p:blipFill>
          <a:blip r:embed="rId6"/>
          <a:stretch>
            <a:fillRect/>
          </a:stretch>
        </p:blipFill>
        <p:spPr>
          <a:xfrm>
            <a:off x="6466905" y="85284"/>
            <a:ext cx="2601884" cy="1548049"/>
          </a:xfrm>
          <a:prstGeom prst="rect">
            <a:avLst/>
          </a:prstGeom>
        </p:spPr>
      </p:pic>
      <p:pic>
        <p:nvPicPr>
          <p:cNvPr id="15" name="Picture 14">
            <a:extLst>
              <a:ext uri="{FF2B5EF4-FFF2-40B4-BE49-F238E27FC236}">
                <a16:creationId xmlns:a16="http://schemas.microsoft.com/office/drawing/2014/main" id="{C28A5CBA-A0C2-F041-9D95-6E1B63D62596}"/>
              </a:ext>
            </a:extLst>
          </p:cNvPr>
          <p:cNvPicPr>
            <a:picLocks noChangeAspect="1"/>
          </p:cNvPicPr>
          <p:nvPr/>
        </p:nvPicPr>
        <p:blipFill>
          <a:blip r:embed="rId7"/>
          <a:stretch>
            <a:fillRect/>
          </a:stretch>
        </p:blipFill>
        <p:spPr>
          <a:xfrm>
            <a:off x="6615213" y="1654302"/>
            <a:ext cx="1894580" cy="1913318"/>
          </a:xfrm>
          <a:prstGeom prst="rect">
            <a:avLst/>
          </a:prstGeom>
        </p:spPr>
      </p:pic>
      <p:sp>
        <p:nvSpPr>
          <p:cNvPr id="16" name="TextBox 15">
            <a:extLst>
              <a:ext uri="{FF2B5EF4-FFF2-40B4-BE49-F238E27FC236}">
                <a16:creationId xmlns:a16="http://schemas.microsoft.com/office/drawing/2014/main" id="{D40E0E58-A230-144E-9243-32101662BBB1}"/>
              </a:ext>
            </a:extLst>
          </p:cNvPr>
          <p:cNvSpPr txBox="1"/>
          <p:nvPr/>
        </p:nvSpPr>
        <p:spPr>
          <a:xfrm>
            <a:off x="7175240" y="1346525"/>
            <a:ext cx="1903336" cy="307777"/>
          </a:xfrm>
          <a:prstGeom prst="rect">
            <a:avLst/>
          </a:prstGeom>
          <a:solidFill>
            <a:schemeClr val="bg1"/>
          </a:solidFill>
          <a:ln>
            <a:solidFill>
              <a:schemeClr val="accent6">
                <a:lumMod val="50000"/>
              </a:schemeClr>
            </a:solidFill>
          </a:ln>
        </p:spPr>
        <p:txBody>
          <a:bodyPr wrap="square" rtlCol="0">
            <a:spAutoFit/>
          </a:bodyPr>
          <a:lstStyle/>
          <a:p>
            <a:pPr algn="ctr"/>
            <a:r>
              <a:rPr lang="en-US" sz="1400" dirty="0"/>
              <a:t>Exploded module view</a:t>
            </a:r>
          </a:p>
        </p:txBody>
      </p:sp>
    </p:spTree>
    <p:extLst>
      <p:ext uri="{BB962C8B-B14F-4D97-AF65-F5344CB8AC3E}">
        <p14:creationId xmlns:p14="http://schemas.microsoft.com/office/powerpoint/2010/main" val="367716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0CE1-A323-0444-9E2B-B5C9F876916B}"/>
              </a:ext>
            </a:extLst>
          </p:cNvPr>
          <p:cNvSpPr>
            <a:spLocks noGrp="1"/>
          </p:cNvSpPr>
          <p:nvPr>
            <p:ph type="title"/>
          </p:nvPr>
        </p:nvSpPr>
        <p:spPr/>
        <p:txBody>
          <a:bodyPr/>
          <a:lstStyle/>
          <a:p>
            <a:r>
              <a:rPr lang="en-US" dirty="0"/>
              <a:t>Endcap Timing Layer</a:t>
            </a:r>
          </a:p>
        </p:txBody>
      </p:sp>
      <p:sp>
        <p:nvSpPr>
          <p:cNvPr id="3" name="Date Placeholder 2">
            <a:extLst>
              <a:ext uri="{FF2B5EF4-FFF2-40B4-BE49-F238E27FC236}">
                <a16:creationId xmlns:a16="http://schemas.microsoft.com/office/drawing/2014/main" id="{DF7B0E0D-EEDC-3747-9458-892BA87E704C}"/>
              </a:ext>
            </a:extLst>
          </p:cNvPr>
          <p:cNvSpPr>
            <a:spLocks noGrp="1"/>
          </p:cNvSpPr>
          <p:nvPr>
            <p:ph type="dt" sz="half" idx="10"/>
          </p:nvPr>
        </p:nvSpPr>
        <p:spPr/>
        <p:txBody>
          <a:bodyPr/>
          <a:lstStyle/>
          <a:p>
            <a:r>
              <a:rPr lang="en-US" dirty="0"/>
              <a:t>V. O'Dell, 17 January 2019</a:t>
            </a:r>
          </a:p>
        </p:txBody>
      </p:sp>
      <p:sp>
        <p:nvSpPr>
          <p:cNvPr id="4" name="Footer Placeholder 3">
            <a:extLst>
              <a:ext uri="{FF2B5EF4-FFF2-40B4-BE49-F238E27FC236}">
                <a16:creationId xmlns:a16="http://schemas.microsoft.com/office/drawing/2014/main" id="{8945B06B-0EB6-A84F-9DDE-BA746F05B8BA}"/>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EF1E37B7-B78C-864A-A8AD-08BF0E2F67E7}"/>
              </a:ext>
            </a:extLst>
          </p:cNvPr>
          <p:cNvSpPr>
            <a:spLocks noGrp="1"/>
          </p:cNvSpPr>
          <p:nvPr>
            <p:ph type="sldNum" sz="quarter" idx="12"/>
          </p:nvPr>
        </p:nvSpPr>
        <p:spPr/>
        <p:txBody>
          <a:bodyPr/>
          <a:lstStyle/>
          <a:p>
            <a:fld id="{AB3C1F1C-F708-3F4B-8ECB-6D467F0718B5}" type="slidenum">
              <a:rPr lang="en-US" smtClean="0"/>
              <a:pPr/>
              <a:t>25</a:t>
            </a:fld>
            <a:endParaRPr lang="en-US" dirty="0"/>
          </a:p>
        </p:txBody>
      </p:sp>
      <p:sp>
        <p:nvSpPr>
          <p:cNvPr id="6" name="Content Placeholder 4">
            <a:extLst>
              <a:ext uri="{FF2B5EF4-FFF2-40B4-BE49-F238E27FC236}">
                <a16:creationId xmlns:a16="http://schemas.microsoft.com/office/drawing/2014/main" id="{0530272C-CE6C-D24C-8AB8-63998A3DDCBD}"/>
              </a:ext>
            </a:extLst>
          </p:cNvPr>
          <p:cNvSpPr txBox="1">
            <a:spLocks/>
          </p:cNvSpPr>
          <p:nvPr/>
        </p:nvSpPr>
        <p:spPr>
          <a:xfrm>
            <a:off x="-8708" y="658401"/>
            <a:ext cx="6475613" cy="530610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Active element: silicon sensors with specially doped region that produces high electric field </a:t>
            </a:r>
            <a:r>
              <a:rPr lang="en-US" sz="1800" dirty="0">
                <a:solidFill>
                  <a:schemeClr val="accent6">
                    <a:lumMod val="50000"/>
                  </a:schemeClr>
                </a:solidFill>
                <a:sym typeface="Wingdings" pitchFamily="2" charset="2"/>
              </a:rPr>
              <a:t> </a:t>
            </a:r>
            <a:r>
              <a:rPr lang="en-US" sz="1800" dirty="0">
                <a:solidFill>
                  <a:schemeClr val="accent6">
                    <a:lumMod val="50000"/>
                  </a:schemeClr>
                </a:solidFill>
              </a:rPr>
              <a:t>produces avalanche signal with 10-30 gain (LGAD)</a:t>
            </a:r>
          </a:p>
          <a:p>
            <a:pPr lvl="1"/>
            <a:r>
              <a:rPr lang="en-US" dirty="0">
                <a:solidFill>
                  <a:schemeClr val="accent6">
                    <a:lumMod val="50000"/>
                  </a:schemeClr>
                </a:solidFill>
              </a:rPr>
              <a:t>Large community: RD50 collaboration, several manufacturers: CNM, FBK, Hamamatsu</a:t>
            </a:r>
          </a:p>
          <a:p>
            <a:pPr lvl="1"/>
            <a:r>
              <a:rPr lang="en-US" dirty="0">
                <a:solidFill>
                  <a:schemeClr val="accent6">
                    <a:lumMod val="50000"/>
                  </a:schemeClr>
                </a:solidFill>
              </a:rPr>
              <a:t>Demonstrated time resolution ~30 </a:t>
            </a:r>
            <a:r>
              <a:rPr lang="en-US" dirty="0" err="1">
                <a:solidFill>
                  <a:schemeClr val="accent6">
                    <a:lumMod val="50000"/>
                  </a:schemeClr>
                </a:solidFill>
              </a:rPr>
              <a:t>ps</a:t>
            </a:r>
            <a:r>
              <a:rPr lang="en-US" dirty="0">
                <a:solidFill>
                  <a:schemeClr val="accent6">
                    <a:lumMod val="50000"/>
                  </a:schemeClr>
                </a:solidFill>
              </a:rPr>
              <a:t> up to 1x10</a:t>
            </a:r>
            <a:r>
              <a:rPr lang="en-US" baseline="30000" dirty="0">
                <a:solidFill>
                  <a:schemeClr val="accent6">
                    <a:lumMod val="50000"/>
                  </a:schemeClr>
                </a:solidFill>
              </a:rPr>
              <a:t>15</a:t>
            </a:r>
            <a:r>
              <a:rPr lang="en-US" dirty="0">
                <a:solidFill>
                  <a:schemeClr val="accent6">
                    <a:lumMod val="50000"/>
                  </a:schemeClr>
                </a:solidFill>
              </a:rPr>
              <a:t> </a:t>
            </a:r>
            <a:r>
              <a:rPr lang="en-US" dirty="0" err="1">
                <a:solidFill>
                  <a:schemeClr val="accent6">
                    <a:lumMod val="50000"/>
                  </a:schemeClr>
                </a:solidFill>
              </a:rPr>
              <a:t>n</a:t>
            </a:r>
            <a:r>
              <a:rPr lang="en-US" baseline="-25000" dirty="0" err="1">
                <a:solidFill>
                  <a:schemeClr val="accent6">
                    <a:lumMod val="50000"/>
                  </a:schemeClr>
                </a:solidFill>
              </a:rPr>
              <a:t>eq</a:t>
            </a:r>
            <a:r>
              <a:rPr lang="en-US" dirty="0">
                <a:solidFill>
                  <a:schemeClr val="accent6">
                    <a:lumMod val="50000"/>
                  </a:schemeClr>
                </a:solidFill>
              </a:rPr>
              <a:t>/cm</a:t>
            </a:r>
            <a:r>
              <a:rPr lang="en-US" baseline="30000" dirty="0">
                <a:solidFill>
                  <a:schemeClr val="accent6">
                    <a:lumMod val="50000"/>
                  </a:schemeClr>
                </a:solidFill>
              </a:rPr>
              <a:t>2</a:t>
            </a:r>
            <a:r>
              <a:rPr lang="en-US" dirty="0">
                <a:solidFill>
                  <a:schemeClr val="accent6">
                    <a:lumMod val="50000"/>
                  </a:schemeClr>
                </a:solidFill>
              </a:rPr>
              <a:t>, and about 40 </a:t>
            </a:r>
            <a:r>
              <a:rPr lang="en-US" dirty="0" err="1">
                <a:solidFill>
                  <a:schemeClr val="accent6">
                    <a:lumMod val="50000"/>
                  </a:schemeClr>
                </a:solidFill>
              </a:rPr>
              <a:t>psec</a:t>
            </a:r>
            <a:r>
              <a:rPr lang="en-US" dirty="0">
                <a:solidFill>
                  <a:schemeClr val="accent6">
                    <a:lumMod val="50000"/>
                  </a:schemeClr>
                </a:solidFill>
              </a:rPr>
              <a:t> up to 2x10</a:t>
            </a:r>
            <a:r>
              <a:rPr lang="en-US" baseline="30000" dirty="0">
                <a:solidFill>
                  <a:schemeClr val="accent6">
                    <a:lumMod val="50000"/>
                  </a:schemeClr>
                </a:solidFill>
              </a:rPr>
              <a:t>15</a:t>
            </a:r>
            <a:r>
              <a:rPr lang="en-US" dirty="0">
                <a:solidFill>
                  <a:schemeClr val="accent6">
                    <a:lumMod val="50000"/>
                  </a:schemeClr>
                </a:solidFill>
              </a:rPr>
              <a:t> </a:t>
            </a:r>
            <a:r>
              <a:rPr lang="en-US" dirty="0" err="1">
                <a:solidFill>
                  <a:schemeClr val="accent6">
                    <a:lumMod val="50000"/>
                  </a:schemeClr>
                </a:solidFill>
              </a:rPr>
              <a:t>n</a:t>
            </a:r>
            <a:r>
              <a:rPr lang="en-US" baseline="-25000" dirty="0" err="1">
                <a:solidFill>
                  <a:schemeClr val="accent6">
                    <a:lumMod val="50000"/>
                  </a:schemeClr>
                </a:solidFill>
              </a:rPr>
              <a:t>eq</a:t>
            </a:r>
            <a:r>
              <a:rPr lang="en-US" dirty="0">
                <a:solidFill>
                  <a:schemeClr val="accent6">
                    <a:lumMod val="50000"/>
                  </a:schemeClr>
                </a:solidFill>
              </a:rPr>
              <a:t>/cm</a:t>
            </a:r>
            <a:r>
              <a:rPr lang="en-US" baseline="30000" dirty="0">
                <a:solidFill>
                  <a:schemeClr val="accent6">
                    <a:lumMod val="50000"/>
                  </a:schemeClr>
                </a:solidFill>
              </a:rPr>
              <a:t>2</a:t>
            </a:r>
            <a:r>
              <a:rPr lang="en-US" dirty="0">
                <a:solidFill>
                  <a:schemeClr val="accent6">
                    <a:lumMod val="50000"/>
                  </a:schemeClr>
                </a:solidFill>
              </a:rPr>
              <a:t> high uniformity</a:t>
            </a:r>
          </a:p>
          <a:p>
            <a:r>
              <a:rPr lang="en-US" sz="1800" dirty="0">
                <a:solidFill>
                  <a:schemeClr val="accent6">
                    <a:lumMod val="50000"/>
                  </a:schemeClr>
                </a:solidFill>
              </a:rPr>
              <a:t>The ETL detector ensures at least two measurements per track, to achieve better than 35 </a:t>
            </a:r>
            <a:r>
              <a:rPr lang="en-US" sz="1800" dirty="0" err="1">
                <a:solidFill>
                  <a:schemeClr val="accent6">
                    <a:lumMod val="50000"/>
                  </a:schemeClr>
                </a:solidFill>
              </a:rPr>
              <a:t>psec</a:t>
            </a:r>
            <a:r>
              <a:rPr lang="en-US" sz="1800" dirty="0">
                <a:solidFill>
                  <a:schemeClr val="accent6">
                    <a:lumMod val="50000"/>
                  </a:schemeClr>
                </a:solidFill>
              </a:rPr>
              <a:t> resolution</a:t>
            </a:r>
          </a:p>
          <a:p>
            <a:pPr lvl="1"/>
            <a:r>
              <a:rPr lang="en-US" dirty="0">
                <a:solidFill>
                  <a:schemeClr val="accent6">
                    <a:lumMod val="50000"/>
                  </a:schemeClr>
                </a:solidFill>
              </a:rPr>
              <a:t>Designed to be accessible for repairs and replacements of faulty components</a:t>
            </a:r>
          </a:p>
          <a:p>
            <a:endParaRPr lang="en-US" sz="1800" dirty="0">
              <a:solidFill>
                <a:schemeClr val="accent6">
                  <a:lumMod val="50000"/>
                </a:schemeClr>
              </a:solidFill>
            </a:endParaRPr>
          </a:p>
          <a:p>
            <a:endParaRPr lang="en-US" sz="1800" dirty="0"/>
          </a:p>
        </p:txBody>
      </p:sp>
      <p:pic>
        <p:nvPicPr>
          <p:cNvPr id="7" name="Picture 6">
            <a:extLst>
              <a:ext uri="{FF2B5EF4-FFF2-40B4-BE49-F238E27FC236}">
                <a16:creationId xmlns:a16="http://schemas.microsoft.com/office/drawing/2014/main" id="{9A26EC5E-5E9B-F04D-9534-6DCC2CEBFEB7}"/>
              </a:ext>
            </a:extLst>
          </p:cNvPr>
          <p:cNvPicPr>
            <a:picLocks noChangeAspect="1"/>
          </p:cNvPicPr>
          <p:nvPr/>
        </p:nvPicPr>
        <p:blipFill>
          <a:blip r:embed="rId3"/>
          <a:stretch>
            <a:fillRect/>
          </a:stretch>
        </p:blipFill>
        <p:spPr>
          <a:xfrm>
            <a:off x="299826" y="3772765"/>
            <a:ext cx="2755817" cy="2416512"/>
          </a:xfrm>
          <a:prstGeom prst="rect">
            <a:avLst/>
          </a:prstGeom>
        </p:spPr>
      </p:pic>
      <p:sp>
        <p:nvSpPr>
          <p:cNvPr id="8" name="TextBox 7">
            <a:extLst>
              <a:ext uri="{FF2B5EF4-FFF2-40B4-BE49-F238E27FC236}">
                <a16:creationId xmlns:a16="http://schemas.microsoft.com/office/drawing/2014/main" id="{28B6573C-91D5-D64D-B910-80FFDBC2C1C8}"/>
              </a:ext>
            </a:extLst>
          </p:cNvPr>
          <p:cNvSpPr txBox="1"/>
          <p:nvPr/>
        </p:nvSpPr>
        <p:spPr>
          <a:xfrm>
            <a:off x="573071" y="5769481"/>
            <a:ext cx="2073756" cy="523220"/>
          </a:xfrm>
          <a:prstGeom prst="rect">
            <a:avLst/>
          </a:prstGeom>
          <a:solidFill>
            <a:schemeClr val="bg1"/>
          </a:solidFill>
          <a:ln>
            <a:solidFill>
              <a:schemeClr val="accent6">
                <a:lumMod val="50000"/>
              </a:schemeClr>
            </a:solidFill>
          </a:ln>
        </p:spPr>
        <p:txBody>
          <a:bodyPr wrap="square" rtlCol="0">
            <a:spAutoFit/>
          </a:bodyPr>
          <a:lstStyle/>
          <a:p>
            <a:r>
              <a:rPr lang="en-US" sz="1400" dirty="0"/>
              <a:t>FBK wafer with CMS- and ATLAS- sensors</a:t>
            </a:r>
          </a:p>
        </p:txBody>
      </p:sp>
      <p:pic>
        <p:nvPicPr>
          <p:cNvPr id="9" name="Picture 8">
            <a:extLst>
              <a:ext uri="{FF2B5EF4-FFF2-40B4-BE49-F238E27FC236}">
                <a16:creationId xmlns:a16="http://schemas.microsoft.com/office/drawing/2014/main" id="{9077C254-EA87-6F48-9A06-058B4978F8AB}"/>
              </a:ext>
            </a:extLst>
          </p:cNvPr>
          <p:cNvPicPr>
            <a:picLocks noChangeAspect="1"/>
          </p:cNvPicPr>
          <p:nvPr/>
        </p:nvPicPr>
        <p:blipFill>
          <a:blip r:embed="rId4"/>
          <a:stretch>
            <a:fillRect/>
          </a:stretch>
        </p:blipFill>
        <p:spPr>
          <a:xfrm>
            <a:off x="3093685" y="4289959"/>
            <a:ext cx="3292749" cy="2034415"/>
          </a:xfrm>
          <a:prstGeom prst="rect">
            <a:avLst/>
          </a:prstGeom>
        </p:spPr>
      </p:pic>
      <p:sp>
        <p:nvSpPr>
          <p:cNvPr id="10" name="TextBox 9">
            <a:extLst>
              <a:ext uri="{FF2B5EF4-FFF2-40B4-BE49-F238E27FC236}">
                <a16:creationId xmlns:a16="http://schemas.microsoft.com/office/drawing/2014/main" id="{30D0525F-55EC-A947-A6A9-87A0AB8E34FE}"/>
              </a:ext>
            </a:extLst>
          </p:cNvPr>
          <p:cNvSpPr txBox="1"/>
          <p:nvPr/>
        </p:nvSpPr>
        <p:spPr>
          <a:xfrm>
            <a:off x="2400517" y="3811175"/>
            <a:ext cx="3825981" cy="523220"/>
          </a:xfrm>
          <a:prstGeom prst="rect">
            <a:avLst/>
          </a:prstGeom>
          <a:solidFill>
            <a:schemeClr val="bg1"/>
          </a:solidFill>
          <a:ln>
            <a:solidFill>
              <a:schemeClr val="accent6">
                <a:lumMod val="50000"/>
              </a:schemeClr>
            </a:solidFill>
          </a:ln>
        </p:spPr>
        <p:txBody>
          <a:bodyPr wrap="square" rtlCol="0">
            <a:spAutoFit/>
          </a:bodyPr>
          <a:lstStyle/>
          <a:p>
            <a:pPr algn="ctr"/>
            <a:r>
              <a:rPr lang="en-US" sz="1400" dirty="0"/>
              <a:t>Particle detection efficiency across sensor surface</a:t>
            </a:r>
          </a:p>
          <a:p>
            <a:pPr algn="ctr"/>
            <a:r>
              <a:rPr lang="en-US" sz="1400" dirty="0"/>
              <a:t>Measurements performed at </a:t>
            </a:r>
            <a:r>
              <a:rPr lang="en-US" sz="1400" dirty="0" err="1"/>
              <a:t>Fermilab</a:t>
            </a:r>
            <a:r>
              <a:rPr lang="en-US" sz="1400" dirty="0"/>
              <a:t> test beam</a:t>
            </a:r>
          </a:p>
        </p:txBody>
      </p:sp>
      <p:pic>
        <p:nvPicPr>
          <p:cNvPr id="11" name="Picture 10">
            <a:extLst>
              <a:ext uri="{FF2B5EF4-FFF2-40B4-BE49-F238E27FC236}">
                <a16:creationId xmlns:a16="http://schemas.microsoft.com/office/drawing/2014/main" id="{C6D91763-B73B-A04D-8613-22F6C6A08B61}"/>
              </a:ext>
            </a:extLst>
          </p:cNvPr>
          <p:cNvPicPr>
            <a:picLocks noChangeAspect="1"/>
          </p:cNvPicPr>
          <p:nvPr/>
        </p:nvPicPr>
        <p:blipFill>
          <a:blip r:embed="rId5"/>
          <a:stretch>
            <a:fillRect/>
          </a:stretch>
        </p:blipFill>
        <p:spPr>
          <a:xfrm>
            <a:off x="6245519" y="3737664"/>
            <a:ext cx="2898481" cy="2540219"/>
          </a:xfrm>
          <a:prstGeom prst="rect">
            <a:avLst/>
          </a:prstGeom>
        </p:spPr>
      </p:pic>
      <p:sp>
        <p:nvSpPr>
          <p:cNvPr id="12" name="TextBox 11">
            <a:extLst>
              <a:ext uri="{FF2B5EF4-FFF2-40B4-BE49-F238E27FC236}">
                <a16:creationId xmlns:a16="http://schemas.microsoft.com/office/drawing/2014/main" id="{F880E07C-11C4-214C-9C7D-DFD73EE0BB26}"/>
              </a:ext>
            </a:extLst>
          </p:cNvPr>
          <p:cNvSpPr txBox="1"/>
          <p:nvPr/>
        </p:nvSpPr>
        <p:spPr>
          <a:xfrm>
            <a:off x="6245519" y="5970756"/>
            <a:ext cx="2768772" cy="400110"/>
          </a:xfrm>
          <a:prstGeom prst="rect">
            <a:avLst/>
          </a:prstGeom>
          <a:solidFill>
            <a:schemeClr val="bg1"/>
          </a:solidFill>
          <a:ln>
            <a:solidFill>
              <a:schemeClr val="accent6">
                <a:lumMod val="50000"/>
              </a:schemeClr>
            </a:solidFill>
          </a:ln>
        </p:spPr>
        <p:txBody>
          <a:bodyPr wrap="square" rtlCol="0">
            <a:spAutoFit/>
          </a:bodyPr>
          <a:lstStyle/>
          <a:p>
            <a:pPr algn="ctr"/>
            <a:r>
              <a:rPr lang="en-US" sz="1000" dirty="0"/>
              <a:t>Cross-sectional view of the endcap timing layer (ETL) along the beam axis.</a:t>
            </a:r>
          </a:p>
        </p:txBody>
      </p:sp>
      <p:sp>
        <p:nvSpPr>
          <p:cNvPr id="13" name="TextBox 12">
            <a:extLst>
              <a:ext uri="{FF2B5EF4-FFF2-40B4-BE49-F238E27FC236}">
                <a16:creationId xmlns:a16="http://schemas.microsoft.com/office/drawing/2014/main" id="{E46C88DB-AC9C-254C-B93C-76E169C3350C}"/>
              </a:ext>
            </a:extLst>
          </p:cNvPr>
          <p:cNvSpPr txBox="1"/>
          <p:nvPr/>
        </p:nvSpPr>
        <p:spPr>
          <a:xfrm>
            <a:off x="6180914" y="3511628"/>
            <a:ext cx="2963086" cy="246221"/>
          </a:xfrm>
          <a:prstGeom prst="rect">
            <a:avLst/>
          </a:prstGeom>
          <a:solidFill>
            <a:schemeClr val="bg1"/>
          </a:solidFill>
        </p:spPr>
        <p:txBody>
          <a:bodyPr wrap="square" rtlCol="0">
            <a:spAutoFit/>
          </a:bodyPr>
          <a:lstStyle/>
          <a:p>
            <a:r>
              <a:rPr lang="en-US" sz="1000" dirty="0"/>
              <a:t>Time resolution measured in </a:t>
            </a:r>
            <a:r>
              <a:rPr lang="en-US" sz="1000" dirty="0" err="1"/>
              <a:t>Fermilab</a:t>
            </a:r>
            <a:r>
              <a:rPr lang="en-US" sz="1000" dirty="0"/>
              <a:t> test beam</a:t>
            </a:r>
          </a:p>
        </p:txBody>
      </p:sp>
      <p:pic>
        <p:nvPicPr>
          <p:cNvPr id="14" name="Picture 13">
            <a:extLst>
              <a:ext uri="{FF2B5EF4-FFF2-40B4-BE49-F238E27FC236}">
                <a16:creationId xmlns:a16="http://schemas.microsoft.com/office/drawing/2014/main" id="{75D8C07B-E317-3A4D-A74C-A228C83F60DB}"/>
              </a:ext>
            </a:extLst>
          </p:cNvPr>
          <p:cNvPicPr>
            <a:picLocks noChangeAspect="1"/>
          </p:cNvPicPr>
          <p:nvPr/>
        </p:nvPicPr>
        <p:blipFill>
          <a:blip r:embed="rId6"/>
          <a:stretch>
            <a:fillRect/>
          </a:stretch>
        </p:blipFill>
        <p:spPr>
          <a:xfrm>
            <a:off x="6466905" y="85284"/>
            <a:ext cx="2601884" cy="1548049"/>
          </a:xfrm>
          <a:prstGeom prst="rect">
            <a:avLst/>
          </a:prstGeom>
        </p:spPr>
      </p:pic>
      <p:pic>
        <p:nvPicPr>
          <p:cNvPr id="15" name="Picture 14">
            <a:extLst>
              <a:ext uri="{FF2B5EF4-FFF2-40B4-BE49-F238E27FC236}">
                <a16:creationId xmlns:a16="http://schemas.microsoft.com/office/drawing/2014/main" id="{C28A5CBA-A0C2-F041-9D95-6E1B63D62596}"/>
              </a:ext>
            </a:extLst>
          </p:cNvPr>
          <p:cNvPicPr>
            <a:picLocks noChangeAspect="1"/>
          </p:cNvPicPr>
          <p:nvPr/>
        </p:nvPicPr>
        <p:blipFill>
          <a:blip r:embed="rId7"/>
          <a:stretch>
            <a:fillRect/>
          </a:stretch>
        </p:blipFill>
        <p:spPr>
          <a:xfrm>
            <a:off x="6615213" y="1654302"/>
            <a:ext cx="1894580" cy="1913318"/>
          </a:xfrm>
          <a:prstGeom prst="rect">
            <a:avLst/>
          </a:prstGeom>
        </p:spPr>
      </p:pic>
      <p:sp>
        <p:nvSpPr>
          <p:cNvPr id="17" name="TextBox 16">
            <a:extLst>
              <a:ext uri="{FF2B5EF4-FFF2-40B4-BE49-F238E27FC236}">
                <a16:creationId xmlns:a16="http://schemas.microsoft.com/office/drawing/2014/main" id="{8F9B48CD-70A8-BA42-B52D-C28C9246943E}"/>
              </a:ext>
            </a:extLst>
          </p:cNvPr>
          <p:cNvSpPr txBox="1"/>
          <p:nvPr/>
        </p:nvSpPr>
        <p:spPr>
          <a:xfrm>
            <a:off x="151577" y="1389886"/>
            <a:ext cx="7807171" cy="2246769"/>
          </a:xfrm>
          <a:prstGeom prst="rect">
            <a:avLst/>
          </a:prstGeom>
          <a:solidFill>
            <a:schemeClr val="bg1"/>
          </a:solidFill>
          <a:ln>
            <a:solidFill>
              <a:schemeClr val="accent6">
                <a:lumMod val="50000"/>
              </a:schemeClr>
            </a:solidFill>
          </a:ln>
        </p:spPr>
        <p:txBody>
          <a:bodyPr wrap="square" rtlCol="0">
            <a:spAutoFit/>
          </a:bodyPr>
          <a:lstStyle/>
          <a:p>
            <a:r>
              <a:rPr lang="en-US" sz="2000" dirty="0">
                <a:solidFill>
                  <a:schemeClr val="accent6">
                    <a:lumMod val="50000"/>
                  </a:schemeClr>
                </a:solidFill>
              </a:rPr>
              <a:t>U.S. ETL deliverables</a:t>
            </a:r>
          </a:p>
          <a:p>
            <a:pPr lvl="1"/>
            <a:r>
              <a:rPr lang="en-US" dirty="0">
                <a:solidFill>
                  <a:schemeClr val="accent6">
                    <a:lumMod val="50000"/>
                  </a:schemeClr>
                </a:solidFill>
              </a:rPr>
              <a:t>R&amp;D / prototyping assembly procedures. Deliver 50% of assembled ETL modules, tested and graded,  to CERN.</a:t>
            </a:r>
          </a:p>
          <a:p>
            <a:pPr lvl="1"/>
            <a:r>
              <a:rPr lang="en-US" dirty="0">
                <a:solidFill>
                  <a:schemeClr val="accent6">
                    <a:lumMod val="50000"/>
                  </a:schemeClr>
                </a:solidFill>
              </a:rPr>
              <a:t>Design and prototyping of the ETL FE ASIC. Deliver 50% of the production ASICs </a:t>
            </a:r>
          </a:p>
          <a:p>
            <a:endParaRPr lang="en-US" dirty="0"/>
          </a:p>
        </p:txBody>
      </p:sp>
    </p:spTree>
    <p:extLst>
      <p:ext uri="{BB962C8B-B14F-4D97-AF65-F5344CB8AC3E}">
        <p14:creationId xmlns:p14="http://schemas.microsoft.com/office/powerpoint/2010/main" val="324439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4730-BBB8-F545-BFC0-8E8CDA56E5A5}"/>
              </a:ext>
            </a:extLst>
          </p:cNvPr>
          <p:cNvSpPr>
            <a:spLocks noGrp="1"/>
          </p:cNvSpPr>
          <p:nvPr>
            <p:ph type="title"/>
          </p:nvPr>
        </p:nvSpPr>
        <p:spPr/>
        <p:txBody>
          <a:bodyPr/>
          <a:lstStyle/>
          <a:p>
            <a:r>
              <a:rPr lang="en-US" dirty="0"/>
              <a:t>ETL ASIC status</a:t>
            </a:r>
          </a:p>
        </p:txBody>
      </p:sp>
      <p:sp>
        <p:nvSpPr>
          <p:cNvPr id="3" name="Date Placeholder 2">
            <a:extLst>
              <a:ext uri="{FF2B5EF4-FFF2-40B4-BE49-F238E27FC236}">
                <a16:creationId xmlns:a16="http://schemas.microsoft.com/office/drawing/2014/main" id="{D94A488B-743E-954F-ACE9-1BFF394BE535}"/>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3773C7CD-07E0-EE40-AE16-35CCD9978FBE}"/>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BC53A60B-3B6C-714B-845C-B11D3A3EFD79}"/>
              </a:ext>
            </a:extLst>
          </p:cNvPr>
          <p:cNvSpPr>
            <a:spLocks noGrp="1"/>
          </p:cNvSpPr>
          <p:nvPr>
            <p:ph type="sldNum" sz="quarter" idx="12"/>
          </p:nvPr>
        </p:nvSpPr>
        <p:spPr/>
        <p:txBody>
          <a:bodyPr/>
          <a:lstStyle/>
          <a:p>
            <a:fld id="{AB3C1F1C-F708-3F4B-8ECB-6D467F0718B5}" type="slidenum">
              <a:rPr lang="en-US" smtClean="0"/>
              <a:pPr/>
              <a:t>26</a:t>
            </a:fld>
            <a:endParaRPr lang="en-US" dirty="0"/>
          </a:p>
        </p:txBody>
      </p:sp>
      <p:sp>
        <p:nvSpPr>
          <p:cNvPr id="7" name="Content Placeholder 2">
            <a:extLst>
              <a:ext uri="{FF2B5EF4-FFF2-40B4-BE49-F238E27FC236}">
                <a16:creationId xmlns:a16="http://schemas.microsoft.com/office/drawing/2014/main" id="{74A17507-AB01-F74E-A2E7-422A6307704C}"/>
              </a:ext>
            </a:extLst>
          </p:cNvPr>
          <p:cNvSpPr txBox="1">
            <a:spLocks/>
          </p:cNvSpPr>
          <p:nvPr/>
        </p:nvSpPr>
        <p:spPr bwMode="auto">
          <a:xfrm>
            <a:off x="0" y="465690"/>
            <a:ext cx="9296400" cy="5541962"/>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chemeClr val="accent6">
                  <a:lumMod val="50000"/>
                </a:schemeClr>
              </a:solidFill>
            </a:endParaRPr>
          </a:p>
          <a:p>
            <a:r>
              <a:rPr lang="en-US" sz="2000" dirty="0">
                <a:solidFill>
                  <a:schemeClr val="accent6">
                    <a:lumMod val="50000"/>
                  </a:schemeClr>
                </a:solidFill>
                <a:latin typeface="Helvetica" pitchFamily="2" charset="0"/>
              </a:rPr>
              <a:t>Have built a strong design team (SMU/Fermilab) that is making rapid technical progress. </a:t>
            </a:r>
            <a:endParaRPr lang="en-US" sz="2000" dirty="0">
              <a:solidFill>
                <a:schemeClr val="accent6">
                  <a:lumMod val="50000"/>
                </a:schemeClr>
              </a:solidFill>
              <a:uFill>
                <a:solidFill>
                  <a:srgbClr val="123250"/>
                </a:solidFill>
              </a:uFill>
              <a:latin typeface="Helvetica" pitchFamily="2" charset="0"/>
              <a:ea typeface="Arial" charset="0"/>
              <a:cs typeface="Arial" charset="0"/>
              <a:sym typeface="Lucida Grande"/>
            </a:endParaRPr>
          </a:p>
          <a:p>
            <a:pPr lvl="1"/>
            <a:r>
              <a:rPr lang="en-US" sz="1800" dirty="0">
                <a:solidFill>
                  <a:schemeClr val="accent6">
                    <a:lumMod val="50000"/>
                  </a:schemeClr>
                </a:solidFill>
                <a:uFill>
                  <a:solidFill>
                    <a:srgbClr val="123250"/>
                  </a:solidFill>
                </a:uFill>
                <a:latin typeface="Helvetica" pitchFamily="2" charset="0"/>
                <a:ea typeface="Arial" charset="0"/>
                <a:cs typeface="Arial" charset="0"/>
                <a:sym typeface="Lucida Grande"/>
              </a:rPr>
              <a:t>Front-end design, implementation and optimization done (June – Dec 2018)</a:t>
            </a:r>
          </a:p>
          <a:p>
            <a:pPr lvl="2"/>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Critical front-end (preamp + discriminator) done with good post-layout simulation performance. First single channel mini-ASIC design submitted in Dec 2018, expected in March 2019.</a:t>
            </a:r>
          </a:p>
          <a:p>
            <a:pPr lvl="1"/>
            <a:r>
              <a:rPr lang="en-US" sz="1800" dirty="0">
                <a:solidFill>
                  <a:schemeClr val="accent6">
                    <a:lumMod val="50000"/>
                  </a:schemeClr>
                </a:solidFill>
                <a:uFill>
                  <a:solidFill>
                    <a:srgbClr val="123250"/>
                  </a:solidFill>
                </a:uFill>
                <a:latin typeface="Helvetica" pitchFamily="2" charset="0"/>
                <a:ea typeface="Arial" charset="0"/>
                <a:cs typeface="Arial" charset="0"/>
                <a:sym typeface="Lucida Grande"/>
              </a:rPr>
              <a:t>TDC design study done (July – Dec 2018)</a:t>
            </a:r>
          </a:p>
          <a:p>
            <a:pPr lvl="2"/>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TDC design optimization and implementation started (complete April 2019) </a:t>
            </a:r>
          </a:p>
          <a:p>
            <a:pPr lvl="1"/>
            <a:r>
              <a:rPr lang="en-US" sz="1800" dirty="0">
                <a:solidFill>
                  <a:schemeClr val="accent6">
                    <a:lumMod val="50000"/>
                  </a:schemeClr>
                </a:solidFill>
                <a:uFill>
                  <a:solidFill>
                    <a:srgbClr val="123250"/>
                  </a:solidFill>
                </a:uFill>
                <a:latin typeface="Helvetica" pitchFamily="2" charset="0"/>
                <a:ea typeface="Arial" charset="0"/>
                <a:cs typeface="Arial" charset="0"/>
                <a:sym typeface="Lucida Grande"/>
              </a:rPr>
              <a:t>Clock distribution implementation study for full size chip started (Dec 2018 - )</a:t>
            </a:r>
          </a:p>
          <a:p>
            <a:r>
              <a:rPr lang="en-US" sz="2000" dirty="0">
                <a:solidFill>
                  <a:schemeClr val="accent6">
                    <a:lumMod val="50000"/>
                  </a:schemeClr>
                </a:solidFill>
                <a:uFill>
                  <a:solidFill>
                    <a:srgbClr val="123250"/>
                  </a:solidFill>
                </a:uFill>
                <a:latin typeface="Helvetica" pitchFamily="2" charset="0"/>
                <a:ea typeface="Arial" charset="0"/>
                <a:cs typeface="Arial" charset="0"/>
                <a:sym typeface="Lucida Grande"/>
              </a:rPr>
              <a:t>Future Milestones:</a:t>
            </a:r>
          </a:p>
          <a:p>
            <a:pPr lvl="1"/>
            <a:r>
              <a:rPr lang="en-US" sz="1800" dirty="0">
                <a:solidFill>
                  <a:schemeClr val="accent6">
                    <a:lumMod val="50000"/>
                  </a:schemeClr>
                </a:solidFill>
                <a:uFill>
                  <a:solidFill>
                    <a:srgbClr val="123250"/>
                  </a:solidFill>
                </a:uFill>
                <a:latin typeface="Helvetica" pitchFamily="2" charset="0"/>
                <a:ea typeface="Arial" charset="0"/>
                <a:cs typeface="Arial" charset="0"/>
                <a:sym typeface="Lucida Grande"/>
              </a:rPr>
              <a:t>Prototype 1 submission: 	Q2 CY2019 (4x4 pixel matrix, ETROC1)</a:t>
            </a:r>
          </a:p>
          <a:p>
            <a:pPr lvl="2"/>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Full chain: </a:t>
            </a:r>
            <a:r>
              <a:rPr lang="en-US" sz="1600" dirty="0" err="1">
                <a:solidFill>
                  <a:schemeClr val="accent6">
                    <a:lumMod val="50000"/>
                  </a:schemeClr>
                </a:solidFill>
                <a:uFill>
                  <a:solidFill>
                    <a:srgbClr val="123250"/>
                  </a:solidFill>
                </a:uFill>
                <a:latin typeface="Helvetica" pitchFamily="2" charset="0"/>
                <a:ea typeface="Arial" charset="0"/>
                <a:cs typeface="Arial" charset="0"/>
                <a:sym typeface="Lucida Grande"/>
              </a:rPr>
              <a:t>preamp+disc</a:t>
            </a:r>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 + TOA/TOT TDC with e-link </a:t>
            </a:r>
          </a:p>
          <a:p>
            <a:pPr lvl="2"/>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Bump-bondable to LGAD sensor --  test and evaluate the performance of the full-chain</a:t>
            </a:r>
          </a:p>
          <a:p>
            <a:pPr lvl="1"/>
            <a:r>
              <a:rPr lang="en-US" sz="1800" dirty="0">
                <a:solidFill>
                  <a:schemeClr val="accent6">
                    <a:lumMod val="50000"/>
                  </a:schemeClr>
                </a:solidFill>
                <a:uFill>
                  <a:solidFill>
                    <a:srgbClr val="123250"/>
                  </a:solidFill>
                </a:uFill>
                <a:latin typeface="Helvetica" pitchFamily="2" charset="0"/>
                <a:ea typeface="Arial" charset="0"/>
                <a:cs typeface="Arial" charset="0"/>
                <a:sym typeface="Lucida Grande"/>
              </a:rPr>
              <a:t>Prototype 2 submission:		Q3 CY2020 (8x8, ETROC2)</a:t>
            </a:r>
          </a:p>
          <a:p>
            <a:pPr lvl="2"/>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Supporting circuitry: PLL, phase shifter, fast/slow control, I/O, L1 buffer, clock distribution…</a:t>
            </a:r>
          </a:p>
          <a:p>
            <a:pPr lvl="1"/>
            <a:r>
              <a:rPr lang="en-US" sz="1800" dirty="0">
                <a:solidFill>
                  <a:schemeClr val="accent6">
                    <a:lumMod val="50000"/>
                  </a:schemeClr>
                </a:solidFill>
                <a:uFill>
                  <a:solidFill>
                    <a:srgbClr val="123250"/>
                  </a:solidFill>
                </a:uFill>
                <a:latin typeface="Helvetica" pitchFamily="2" charset="0"/>
                <a:ea typeface="Arial" charset="0"/>
                <a:cs typeface="Arial" charset="0"/>
                <a:sym typeface="Lucida Grande"/>
              </a:rPr>
              <a:t>Pre-production submission: 	Q1 CY2022 (16x16 full size)</a:t>
            </a:r>
          </a:p>
          <a:p>
            <a:pPr lvl="2"/>
            <a:r>
              <a:rPr lang="en-US" sz="1600" dirty="0">
                <a:solidFill>
                  <a:schemeClr val="accent6">
                    <a:lumMod val="50000"/>
                  </a:schemeClr>
                </a:solidFill>
                <a:uFill>
                  <a:solidFill>
                    <a:srgbClr val="123250"/>
                  </a:solidFill>
                </a:uFill>
                <a:latin typeface="Helvetica" pitchFamily="2" charset="0"/>
                <a:ea typeface="Arial" charset="0"/>
                <a:cs typeface="Arial" charset="0"/>
                <a:sym typeface="Lucida Grande"/>
              </a:rPr>
              <a:t>Scale to full-size with clock distribution</a:t>
            </a:r>
            <a:endParaRPr lang="en-US" sz="2600" dirty="0">
              <a:solidFill>
                <a:schemeClr val="accent6">
                  <a:lumMod val="50000"/>
                </a:schemeClr>
              </a:solidFill>
              <a:uFill>
                <a:solidFill>
                  <a:srgbClr val="123250"/>
                </a:solidFill>
              </a:uFill>
              <a:latin typeface="Helvetica" pitchFamily="2" charset="0"/>
              <a:ea typeface="Arial" charset="0"/>
              <a:cs typeface="Arial" charset="0"/>
              <a:sym typeface="Lucida Grande"/>
            </a:endParaRPr>
          </a:p>
          <a:p>
            <a:pPr marL="914400" lvl="2" indent="0">
              <a:buNone/>
            </a:pPr>
            <a:endParaRPr lang="en-US" dirty="0">
              <a:latin typeface="Helvetica" charset="0"/>
            </a:endParaRPr>
          </a:p>
        </p:txBody>
      </p:sp>
    </p:spTree>
    <p:extLst>
      <p:ext uri="{BB962C8B-B14F-4D97-AF65-F5344CB8AC3E}">
        <p14:creationId xmlns:p14="http://schemas.microsoft.com/office/powerpoint/2010/main" val="17450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260616"/>
            <a:ext cx="8686800" cy="427877"/>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Trigger / DAQ</a:t>
            </a:r>
          </a:p>
        </p:txBody>
      </p:sp>
      <p:sp>
        <p:nvSpPr>
          <p:cNvPr id="3" name="Date Placeholder 2"/>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27</a:t>
            </a:fld>
            <a:endParaRPr lang="en-US" sz="900">
              <a:solidFill>
                <a:srgbClr val="004C97"/>
              </a:solidFill>
              <a:latin typeface="Helvetica" charset="0"/>
            </a:endParaRPr>
          </a:p>
        </p:txBody>
      </p:sp>
      <p:sp>
        <p:nvSpPr>
          <p:cNvPr id="16" name="FNAL Contribution to…"/>
          <p:cNvSpPr txBox="1"/>
          <p:nvPr/>
        </p:nvSpPr>
        <p:spPr>
          <a:xfrm>
            <a:off x="525194" y="4502441"/>
            <a:ext cx="8061979" cy="24109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a:defRPr sz="2200" b="0"/>
            </a:pPr>
            <a:r>
              <a:rPr lang="en-US" dirty="0"/>
              <a:t>U.S. (Fermilab) leads the international CMS Trigger effort</a:t>
            </a:r>
          </a:p>
          <a:p>
            <a:pPr algn="l">
              <a:defRPr sz="2200" b="0"/>
            </a:pPr>
            <a:r>
              <a:rPr lang="en-US" dirty="0"/>
              <a:t>	DOE: Barrel Calorimeter Trigger, Correlator Trigger</a:t>
            </a:r>
          </a:p>
          <a:p>
            <a:pPr algn="l">
              <a:defRPr sz="2200" b="0"/>
            </a:pPr>
            <a:r>
              <a:rPr lang="en-US" dirty="0"/>
              <a:t>	NSF: Track Trigger, Muon Trigger</a:t>
            </a:r>
          </a:p>
          <a:p>
            <a:pPr algn="l">
              <a:defRPr sz="2200" b="0"/>
            </a:pPr>
            <a:r>
              <a:rPr lang="en-US" dirty="0"/>
              <a:t>A lot of synergy between DOE/NSF deliverables – for muon / </a:t>
            </a:r>
            <a:r>
              <a:rPr lang="en-US" dirty="0" err="1"/>
              <a:t>calo</a:t>
            </a:r>
            <a:r>
              <a:rPr lang="en-US" dirty="0"/>
              <a:t> / correlator triggers, common base hardware (</a:t>
            </a:r>
            <a:r>
              <a:rPr lang="en-US" dirty="0" err="1"/>
              <a:t>APx</a:t>
            </a:r>
            <a:r>
              <a:rPr lang="en-US" dirty="0"/>
              <a:t> – FPGA ATCA board)</a:t>
            </a:r>
          </a:p>
          <a:p>
            <a:pPr algn="l">
              <a:defRPr sz="2200" b="0"/>
            </a:pPr>
            <a:endParaRPr lang="en-US" dirty="0"/>
          </a:p>
          <a:p>
            <a:pPr algn="l">
              <a:defRPr sz="2200" b="0"/>
            </a:pPr>
            <a:r>
              <a:rPr lang="en-US" sz="1800" b="1" dirty="0"/>
              <a:t>	</a:t>
            </a:r>
          </a:p>
        </p:txBody>
      </p:sp>
      <p:pic>
        <p:nvPicPr>
          <p:cNvPr id="9" name="Picture 8">
            <a:extLst>
              <a:ext uri="{FF2B5EF4-FFF2-40B4-BE49-F238E27FC236}">
                <a16:creationId xmlns:a16="http://schemas.microsoft.com/office/drawing/2014/main" id="{FC357A6F-F456-7449-B5D9-6E60143BB123}"/>
              </a:ext>
            </a:extLst>
          </p:cNvPr>
          <p:cNvPicPr>
            <a:picLocks noChangeAspect="1"/>
          </p:cNvPicPr>
          <p:nvPr/>
        </p:nvPicPr>
        <p:blipFill>
          <a:blip r:embed="rId2"/>
          <a:stretch>
            <a:fillRect/>
          </a:stretch>
        </p:blipFill>
        <p:spPr>
          <a:xfrm>
            <a:off x="1016286" y="688493"/>
            <a:ext cx="7456201" cy="3698934"/>
          </a:xfrm>
          <a:prstGeom prst="rect">
            <a:avLst/>
          </a:prstGeom>
        </p:spPr>
      </p:pic>
      <p:pic>
        <p:nvPicPr>
          <p:cNvPr id="10" name="pasted-image.pdf">
            <a:extLst>
              <a:ext uri="{FF2B5EF4-FFF2-40B4-BE49-F238E27FC236}">
                <a16:creationId xmlns:a16="http://schemas.microsoft.com/office/drawing/2014/main" id="{0424723E-7716-DC48-A185-188710BB9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701" y="3074987"/>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1" name="pasted-image.pdf">
            <a:extLst>
              <a:ext uri="{FF2B5EF4-FFF2-40B4-BE49-F238E27FC236}">
                <a16:creationId xmlns:a16="http://schemas.microsoft.com/office/drawing/2014/main" id="{8961F524-FB75-164F-AAAA-07D7657B4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326" y="2297293"/>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2" name="pasted-image.pdf">
            <a:extLst>
              <a:ext uri="{FF2B5EF4-FFF2-40B4-BE49-F238E27FC236}">
                <a16:creationId xmlns:a16="http://schemas.microsoft.com/office/drawing/2014/main" id="{0D9E80A4-B4D4-914C-8FDA-8753A1AE6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067" y="2292475"/>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3" name="pasted-image.pdf">
            <a:extLst>
              <a:ext uri="{FF2B5EF4-FFF2-40B4-BE49-F238E27FC236}">
                <a16:creationId xmlns:a16="http://schemas.microsoft.com/office/drawing/2014/main" id="{49FA4260-0A9E-F348-88E3-2C17FDA4F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753" y="2292474"/>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4" name="pasted-image.pdf">
            <a:extLst>
              <a:ext uri="{FF2B5EF4-FFF2-40B4-BE49-F238E27FC236}">
                <a16:creationId xmlns:a16="http://schemas.microsoft.com/office/drawing/2014/main" id="{66774D02-FF47-DB45-96BB-279D406E8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439" y="2284290"/>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5" name="pasted-image.pdf">
            <a:extLst>
              <a:ext uri="{FF2B5EF4-FFF2-40B4-BE49-F238E27FC236}">
                <a16:creationId xmlns:a16="http://schemas.microsoft.com/office/drawing/2014/main" id="{64D8D004-0548-5041-B593-3B9279053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107" y="2292474"/>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7" name="Picture 16">
            <a:extLst>
              <a:ext uri="{FF2B5EF4-FFF2-40B4-BE49-F238E27FC236}">
                <a16:creationId xmlns:a16="http://schemas.microsoft.com/office/drawing/2014/main" id="{022BED1D-9966-CC45-829C-5C3544FB67FB}"/>
              </a:ext>
            </a:extLst>
          </p:cNvPr>
          <p:cNvPicPr>
            <a:picLocks noChangeAspect="1"/>
          </p:cNvPicPr>
          <p:nvPr/>
        </p:nvPicPr>
        <p:blipFill>
          <a:blip r:embed="rId4"/>
          <a:stretch>
            <a:fillRect/>
          </a:stretch>
        </p:blipFill>
        <p:spPr>
          <a:xfrm>
            <a:off x="5671020" y="3237337"/>
            <a:ext cx="362557" cy="359016"/>
          </a:xfrm>
          <a:prstGeom prst="rect">
            <a:avLst/>
          </a:prstGeom>
        </p:spPr>
      </p:pic>
    </p:spTree>
    <p:extLst>
      <p:ext uri="{BB962C8B-B14F-4D97-AF65-F5344CB8AC3E}">
        <p14:creationId xmlns:p14="http://schemas.microsoft.com/office/powerpoint/2010/main" val="79748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AA5F5E3-E21C-C44E-8886-746DCF85033E}"/>
              </a:ext>
            </a:extLst>
          </p:cNvPr>
          <p:cNvSpPr txBox="1">
            <a:spLocks/>
          </p:cNvSpPr>
          <p:nvPr/>
        </p:nvSpPr>
        <p:spPr>
          <a:xfrm>
            <a:off x="304800" y="771525"/>
            <a:ext cx="8610600" cy="4162425"/>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6">
                    <a:lumMod val="50000"/>
                  </a:schemeClr>
                </a:solidFill>
              </a:rPr>
              <a:t>Main board + RTM</a:t>
            </a:r>
          </a:p>
          <a:p>
            <a:r>
              <a:rPr lang="en-US" sz="1800" b="1" dirty="0">
                <a:solidFill>
                  <a:schemeClr val="accent6">
                    <a:lumMod val="50000"/>
                  </a:schemeClr>
                </a:solidFill>
              </a:rPr>
              <a:t>Large </a:t>
            </a:r>
            <a:r>
              <a:rPr lang="en-US" sz="1800" b="1" dirty="0" err="1">
                <a:solidFill>
                  <a:schemeClr val="accent6">
                    <a:lumMod val="50000"/>
                  </a:schemeClr>
                </a:solidFill>
              </a:rPr>
              <a:t>UltraScale</a:t>
            </a:r>
            <a:r>
              <a:rPr lang="en-US" sz="1800" b="1" dirty="0">
                <a:solidFill>
                  <a:schemeClr val="accent6">
                    <a:lumMod val="50000"/>
                  </a:schemeClr>
                </a:solidFill>
              </a:rPr>
              <a:t>+ FPGA</a:t>
            </a:r>
          </a:p>
          <a:p>
            <a:pPr lvl="1"/>
            <a:r>
              <a:rPr lang="en-US" b="1" dirty="0">
                <a:solidFill>
                  <a:schemeClr val="accent6">
                    <a:lumMod val="50000"/>
                  </a:schemeClr>
                </a:solidFill>
              </a:rPr>
              <a:t> </a:t>
            </a:r>
            <a:r>
              <a:rPr lang="en-US" dirty="0">
                <a:solidFill>
                  <a:schemeClr val="accent6">
                    <a:lumMod val="50000"/>
                  </a:schemeClr>
                </a:solidFill>
              </a:rPr>
              <a:t>Typically targeting Xilinx VU9P</a:t>
            </a:r>
          </a:p>
          <a:p>
            <a:r>
              <a:rPr lang="en-US" sz="1800" dirty="0">
                <a:solidFill>
                  <a:schemeClr val="accent6">
                    <a:lumMod val="50000"/>
                  </a:schemeClr>
                </a:solidFill>
              </a:rPr>
              <a:t>Embedded Linux mezzanine </a:t>
            </a:r>
            <a:br>
              <a:rPr lang="en-US" sz="1800" dirty="0">
                <a:solidFill>
                  <a:schemeClr val="accent6">
                    <a:lumMod val="50000"/>
                  </a:schemeClr>
                </a:solidFill>
              </a:rPr>
            </a:br>
            <a:r>
              <a:rPr lang="en-US" sz="1800" dirty="0">
                <a:solidFill>
                  <a:schemeClr val="accent6">
                    <a:lumMod val="50000"/>
                  </a:schemeClr>
                </a:solidFill>
              </a:rPr>
              <a:t>for control functions (Xilinx Zynq)</a:t>
            </a:r>
          </a:p>
          <a:p>
            <a:r>
              <a:rPr lang="en-US" sz="1800" dirty="0">
                <a:solidFill>
                  <a:schemeClr val="accent6">
                    <a:lumMod val="50000"/>
                  </a:schemeClr>
                </a:solidFill>
              </a:rPr>
              <a:t>IPMC mezzanine (another </a:t>
            </a:r>
            <a:br>
              <a:rPr lang="en-US" sz="1800" dirty="0">
                <a:solidFill>
                  <a:schemeClr val="accent6">
                    <a:lumMod val="50000"/>
                  </a:schemeClr>
                </a:solidFill>
              </a:rPr>
            </a:br>
            <a:r>
              <a:rPr lang="en-US" sz="1800" dirty="0" err="1">
                <a:solidFill>
                  <a:schemeClr val="accent6">
                    <a:lumMod val="50000"/>
                  </a:schemeClr>
                </a:solidFill>
              </a:rPr>
              <a:t>Zynq+Linux</a:t>
            </a:r>
            <a:r>
              <a:rPr lang="en-US" sz="1800" dirty="0">
                <a:solidFill>
                  <a:schemeClr val="accent6">
                    <a:lumMod val="50000"/>
                  </a:schemeClr>
                </a:solidFill>
              </a:rPr>
              <a:t>)</a:t>
            </a:r>
          </a:p>
          <a:p>
            <a:r>
              <a:rPr lang="en-US" sz="1800" dirty="0">
                <a:solidFill>
                  <a:schemeClr val="accent6">
                    <a:lumMod val="50000"/>
                  </a:schemeClr>
                </a:solidFill>
              </a:rPr>
              <a:t>Gigabit Ethernet as main </a:t>
            </a:r>
            <a:br>
              <a:rPr lang="en-US" sz="1800" dirty="0">
                <a:solidFill>
                  <a:schemeClr val="accent6">
                    <a:lumMod val="50000"/>
                  </a:schemeClr>
                </a:solidFill>
              </a:rPr>
            </a:br>
            <a:r>
              <a:rPr lang="en-US" sz="1800" dirty="0">
                <a:solidFill>
                  <a:schemeClr val="accent6">
                    <a:lumMod val="50000"/>
                  </a:schemeClr>
                </a:solidFill>
              </a:rPr>
              <a:t>control interface</a:t>
            </a:r>
          </a:p>
          <a:p>
            <a:pPr lvl="1"/>
            <a:r>
              <a:rPr lang="en-US" dirty="0">
                <a:solidFill>
                  <a:schemeClr val="accent6">
                    <a:lumMod val="50000"/>
                  </a:schemeClr>
                </a:solidFill>
              </a:rPr>
              <a:t>Option for 10G Ethernet</a:t>
            </a:r>
          </a:p>
          <a:p>
            <a:r>
              <a:rPr lang="en-US" sz="1800" b="1" dirty="0">
                <a:solidFill>
                  <a:schemeClr val="accent6">
                    <a:lumMod val="50000"/>
                  </a:schemeClr>
                </a:solidFill>
              </a:rPr>
              <a:t>~100 optical links</a:t>
            </a:r>
            <a:r>
              <a:rPr lang="en-US" sz="1800" dirty="0">
                <a:solidFill>
                  <a:schemeClr val="accent6">
                    <a:lumMod val="50000"/>
                  </a:schemeClr>
                </a:solidFill>
              </a:rPr>
              <a:t> total </a:t>
            </a:r>
          </a:p>
          <a:p>
            <a:pPr lvl="1"/>
            <a:r>
              <a:rPr lang="en-US" dirty="0">
                <a:solidFill>
                  <a:schemeClr val="accent6">
                    <a:lumMod val="50000"/>
                  </a:schemeClr>
                </a:solidFill>
              </a:rPr>
              <a:t>RX+TX each</a:t>
            </a:r>
          </a:p>
          <a:p>
            <a:pPr lvl="1"/>
            <a:r>
              <a:rPr lang="en-US" b="1" dirty="0">
                <a:solidFill>
                  <a:schemeClr val="accent6">
                    <a:lumMod val="50000"/>
                  </a:schemeClr>
                </a:solidFill>
              </a:rPr>
              <a:t>Up to 28 Gb/s each</a:t>
            </a:r>
          </a:p>
          <a:p>
            <a:pPr lvl="1"/>
            <a:r>
              <a:rPr lang="en-US" dirty="0">
                <a:solidFill>
                  <a:schemeClr val="accent6">
                    <a:lumMod val="50000"/>
                  </a:schemeClr>
                </a:solidFill>
              </a:rPr>
              <a:t>On main board with FPGA for </a:t>
            </a:r>
            <a:br>
              <a:rPr lang="en-US" dirty="0">
                <a:solidFill>
                  <a:schemeClr val="accent6">
                    <a:lumMod val="50000"/>
                  </a:schemeClr>
                </a:solidFill>
              </a:rPr>
            </a:br>
            <a:r>
              <a:rPr lang="en-US" dirty="0">
                <a:solidFill>
                  <a:schemeClr val="accent6">
                    <a:lumMod val="50000"/>
                  </a:schemeClr>
                </a:solidFill>
              </a:rPr>
              <a:t>cleanest high-speed signal path and widest airflow</a:t>
            </a:r>
          </a:p>
          <a:p>
            <a:pPr lvl="1"/>
            <a:endParaRPr lang="en-US" dirty="0"/>
          </a:p>
        </p:txBody>
      </p:sp>
      <p:sp>
        <p:nvSpPr>
          <p:cNvPr id="17409" name="Title 1"/>
          <p:cNvSpPr>
            <a:spLocks noGrp="1"/>
          </p:cNvSpPr>
          <p:nvPr>
            <p:ph type="title"/>
          </p:nvPr>
        </p:nvSpPr>
        <p:spPr bwMode="auto">
          <a:xfrm>
            <a:off x="228600" y="260616"/>
            <a:ext cx="8686800" cy="427877"/>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Trigger / DAQ</a:t>
            </a:r>
          </a:p>
        </p:txBody>
      </p:sp>
      <p:sp>
        <p:nvSpPr>
          <p:cNvPr id="3" name="Date Placeholder 2"/>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28</a:t>
            </a:fld>
            <a:endParaRPr lang="en-US" sz="900">
              <a:solidFill>
                <a:srgbClr val="004C97"/>
              </a:solidFill>
              <a:latin typeface="Helvetica" charset="0"/>
            </a:endParaRPr>
          </a:p>
        </p:txBody>
      </p:sp>
      <p:sp>
        <p:nvSpPr>
          <p:cNvPr id="16" name="FNAL Contribution to…"/>
          <p:cNvSpPr txBox="1"/>
          <p:nvPr/>
        </p:nvSpPr>
        <p:spPr>
          <a:xfrm>
            <a:off x="374817" y="4702754"/>
            <a:ext cx="8061979" cy="18261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a:defRPr sz="2200" b="0"/>
            </a:pPr>
            <a:r>
              <a:rPr lang="en-US" sz="1600" dirty="0"/>
              <a:t>Current Status:</a:t>
            </a:r>
          </a:p>
          <a:p>
            <a:pPr algn="l">
              <a:defRPr sz="2200" b="0"/>
            </a:pPr>
            <a:r>
              <a:rPr lang="en-US" sz="1600" dirty="0"/>
              <a:t>	1</a:t>
            </a:r>
            <a:r>
              <a:rPr lang="en-US" sz="1600" baseline="30000" dirty="0"/>
              <a:t>st</a:t>
            </a:r>
            <a:r>
              <a:rPr lang="en-US" sz="1600" dirty="0"/>
              <a:t> prototype APd1 (development board) being assembled now</a:t>
            </a:r>
          </a:p>
          <a:p>
            <a:pPr algn="l">
              <a:defRPr sz="2200" b="0"/>
            </a:pPr>
            <a:r>
              <a:rPr lang="en-US" sz="1600" dirty="0"/>
              <a:t>	Testing will start this month</a:t>
            </a:r>
          </a:p>
          <a:p>
            <a:pPr algn="l">
              <a:defRPr sz="2200" b="0"/>
            </a:pPr>
            <a:r>
              <a:rPr lang="en-US" sz="1600" dirty="0"/>
              <a:t>Firmware development using HLS shows that we can run Particle Flow/PUPPI algorithms on the trigger boards within necessary latency and resource limitations</a:t>
            </a:r>
          </a:p>
          <a:p>
            <a:pPr algn="l">
              <a:defRPr sz="2200" b="0"/>
            </a:pPr>
            <a:r>
              <a:rPr lang="en-US" sz="1600" dirty="0"/>
              <a:t>We will test the firmware on actual hardware in the next months!</a:t>
            </a:r>
          </a:p>
          <a:p>
            <a:pPr algn="l">
              <a:defRPr sz="2200" b="0"/>
            </a:pPr>
            <a:r>
              <a:rPr lang="en-US" sz="1600" b="1" dirty="0"/>
              <a:t>	</a:t>
            </a:r>
          </a:p>
        </p:txBody>
      </p:sp>
      <p:pic>
        <p:nvPicPr>
          <p:cNvPr id="10" name="pasted-image.pdf">
            <a:extLst>
              <a:ext uri="{FF2B5EF4-FFF2-40B4-BE49-F238E27FC236}">
                <a16:creationId xmlns:a16="http://schemas.microsoft.com/office/drawing/2014/main" id="{0424723E-7716-DC48-A185-188710BB9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701" y="3074987"/>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3" name="pasted-image.pdf">
            <a:extLst>
              <a:ext uri="{FF2B5EF4-FFF2-40B4-BE49-F238E27FC236}">
                <a16:creationId xmlns:a16="http://schemas.microsoft.com/office/drawing/2014/main" id="{49FA4260-0A9E-F348-88E3-2C17FDA4F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753" y="2292474"/>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4" name="pasted-image.pdf">
            <a:extLst>
              <a:ext uri="{FF2B5EF4-FFF2-40B4-BE49-F238E27FC236}">
                <a16:creationId xmlns:a16="http://schemas.microsoft.com/office/drawing/2014/main" id="{66774D02-FF47-DB45-96BB-279D406E8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439" y="2284290"/>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5" name="pasted-image.pdf">
            <a:extLst>
              <a:ext uri="{FF2B5EF4-FFF2-40B4-BE49-F238E27FC236}">
                <a16:creationId xmlns:a16="http://schemas.microsoft.com/office/drawing/2014/main" id="{64D8D004-0548-5041-B593-3B9279053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107" y="2292474"/>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7" name="Picture 16">
            <a:extLst>
              <a:ext uri="{FF2B5EF4-FFF2-40B4-BE49-F238E27FC236}">
                <a16:creationId xmlns:a16="http://schemas.microsoft.com/office/drawing/2014/main" id="{022BED1D-9966-CC45-829C-5C3544FB67FB}"/>
              </a:ext>
            </a:extLst>
          </p:cNvPr>
          <p:cNvPicPr>
            <a:picLocks noChangeAspect="1"/>
          </p:cNvPicPr>
          <p:nvPr/>
        </p:nvPicPr>
        <p:blipFill>
          <a:blip r:embed="rId4"/>
          <a:stretch>
            <a:fillRect/>
          </a:stretch>
        </p:blipFill>
        <p:spPr>
          <a:xfrm>
            <a:off x="5671020" y="3237337"/>
            <a:ext cx="362557" cy="359016"/>
          </a:xfrm>
          <a:prstGeom prst="rect">
            <a:avLst/>
          </a:prstGeom>
        </p:spPr>
      </p:pic>
      <p:pic>
        <p:nvPicPr>
          <p:cNvPr id="19" name="Picture 18">
            <a:extLst>
              <a:ext uri="{FF2B5EF4-FFF2-40B4-BE49-F238E27FC236}">
                <a16:creationId xmlns:a16="http://schemas.microsoft.com/office/drawing/2014/main" id="{497D096C-1C66-2C41-A2A0-FF4E434A136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5865" y="919371"/>
            <a:ext cx="2867807" cy="3278981"/>
          </a:xfrm>
          <a:prstGeom prst="rect">
            <a:avLst/>
          </a:prstGeom>
        </p:spPr>
      </p:pic>
      <p:pic>
        <p:nvPicPr>
          <p:cNvPr id="20" name="Picture 19">
            <a:extLst>
              <a:ext uri="{FF2B5EF4-FFF2-40B4-BE49-F238E27FC236}">
                <a16:creationId xmlns:a16="http://schemas.microsoft.com/office/drawing/2014/main" id="{DF846F74-71A1-B64E-BA41-0A56F983E1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44815" y="919371"/>
            <a:ext cx="983963" cy="3278981"/>
          </a:xfrm>
          <a:prstGeom prst="rect">
            <a:avLst/>
          </a:prstGeom>
        </p:spPr>
      </p:pic>
      <p:sp>
        <p:nvSpPr>
          <p:cNvPr id="21" name="TextBox 20">
            <a:extLst>
              <a:ext uri="{FF2B5EF4-FFF2-40B4-BE49-F238E27FC236}">
                <a16:creationId xmlns:a16="http://schemas.microsoft.com/office/drawing/2014/main" id="{16806247-71CE-8043-821C-3E90373ABAB1}"/>
              </a:ext>
            </a:extLst>
          </p:cNvPr>
          <p:cNvSpPr txBox="1"/>
          <p:nvPr/>
        </p:nvSpPr>
        <p:spPr>
          <a:xfrm>
            <a:off x="5103422" y="3433971"/>
            <a:ext cx="806632" cy="646331"/>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Embedded </a:t>
            </a:r>
          </a:p>
          <a:p>
            <a:pPr algn="ctr"/>
            <a:r>
              <a:rPr lang="en-US" sz="900" dirty="0">
                <a:solidFill>
                  <a:srgbClr val="FF0000"/>
                </a:solidFill>
                <a:effectLst>
                  <a:glow rad="228600">
                    <a:schemeClr val="bg1">
                      <a:alpha val="98000"/>
                    </a:schemeClr>
                  </a:glow>
                </a:effectLst>
              </a:rPr>
              <a:t>Linux</a:t>
            </a:r>
          </a:p>
          <a:p>
            <a:pPr algn="ctr"/>
            <a:r>
              <a:rPr lang="en-US" sz="900" dirty="0">
                <a:solidFill>
                  <a:srgbClr val="FF0000"/>
                </a:solidFill>
                <a:effectLst>
                  <a:glow rad="228600">
                    <a:schemeClr val="bg1">
                      <a:alpha val="98000"/>
                    </a:schemeClr>
                  </a:glow>
                </a:effectLst>
              </a:rPr>
              <a:t>Module</a:t>
            </a:r>
          </a:p>
          <a:p>
            <a:pPr algn="ctr"/>
            <a:r>
              <a:rPr lang="en-US" sz="900" dirty="0">
                <a:solidFill>
                  <a:srgbClr val="FF0000"/>
                </a:solidFill>
                <a:effectLst>
                  <a:glow rad="228600">
                    <a:schemeClr val="bg1">
                      <a:alpha val="98000"/>
                    </a:schemeClr>
                  </a:glow>
                </a:effectLst>
              </a:rPr>
              <a:t>(ELM)</a:t>
            </a:r>
          </a:p>
        </p:txBody>
      </p:sp>
      <p:sp>
        <p:nvSpPr>
          <p:cNvPr id="22" name="TextBox 21">
            <a:extLst>
              <a:ext uri="{FF2B5EF4-FFF2-40B4-BE49-F238E27FC236}">
                <a16:creationId xmlns:a16="http://schemas.microsoft.com/office/drawing/2014/main" id="{13B5B3F8-4479-CC41-B5F2-A511DECD0B2C}"/>
              </a:ext>
            </a:extLst>
          </p:cNvPr>
          <p:cNvSpPr txBox="1"/>
          <p:nvPr/>
        </p:nvSpPr>
        <p:spPr>
          <a:xfrm>
            <a:off x="6363928" y="1833770"/>
            <a:ext cx="800220"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Main FPGA</a:t>
            </a:r>
          </a:p>
        </p:txBody>
      </p:sp>
      <p:sp>
        <p:nvSpPr>
          <p:cNvPr id="23" name="TextBox 22">
            <a:extLst>
              <a:ext uri="{FF2B5EF4-FFF2-40B4-BE49-F238E27FC236}">
                <a16:creationId xmlns:a16="http://schemas.microsoft.com/office/drawing/2014/main" id="{50A7FE6C-6DB9-524C-A339-7BD5DCACEF71}"/>
              </a:ext>
            </a:extLst>
          </p:cNvPr>
          <p:cNvSpPr txBox="1"/>
          <p:nvPr/>
        </p:nvSpPr>
        <p:spPr>
          <a:xfrm>
            <a:off x="7097576" y="2976770"/>
            <a:ext cx="543740" cy="3693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Eth </a:t>
            </a:r>
          </a:p>
          <a:p>
            <a:pPr algn="ctr"/>
            <a:r>
              <a:rPr lang="en-US" sz="900" dirty="0">
                <a:solidFill>
                  <a:srgbClr val="FF0000"/>
                </a:solidFill>
                <a:effectLst>
                  <a:glow rad="228600">
                    <a:schemeClr val="bg1">
                      <a:alpha val="98000"/>
                    </a:schemeClr>
                  </a:glow>
                </a:effectLst>
              </a:rPr>
              <a:t>switch</a:t>
            </a:r>
          </a:p>
        </p:txBody>
      </p:sp>
      <p:sp>
        <p:nvSpPr>
          <p:cNvPr id="24" name="TextBox 23">
            <a:extLst>
              <a:ext uri="{FF2B5EF4-FFF2-40B4-BE49-F238E27FC236}">
                <a16:creationId xmlns:a16="http://schemas.microsoft.com/office/drawing/2014/main" id="{FC0A8D47-1DA3-C141-8AC7-5F1ACA98A444}"/>
              </a:ext>
            </a:extLst>
          </p:cNvPr>
          <p:cNvSpPr txBox="1"/>
          <p:nvPr/>
        </p:nvSpPr>
        <p:spPr>
          <a:xfrm rot="16200000">
            <a:off x="5657103" y="3439801"/>
            <a:ext cx="1088760"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IPMC mezzanine</a:t>
            </a:r>
          </a:p>
        </p:txBody>
      </p:sp>
      <p:sp>
        <p:nvSpPr>
          <p:cNvPr id="25" name="TextBox 24">
            <a:extLst>
              <a:ext uri="{FF2B5EF4-FFF2-40B4-BE49-F238E27FC236}">
                <a16:creationId xmlns:a16="http://schemas.microsoft.com/office/drawing/2014/main" id="{78C044A7-87F7-E24B-94C9-7BFE73A64537}"/>
              </a:ext>
            </a:extLst>
          </p:cNvPr>
          <p:cNvSpPr txBox="1"/>
          <p:nvPr/>
        </p:nvSpPr>
        <p:spPr>
          <a:xfrm>
            <a:off x="5062503" y="1833769"/>
            <a:ext cx="768159" cy="3693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Pt LUT </a:t>
            </a:r>
          </a:p>
          <a:p>
            <a:pPr algn="ctr"/>
            <a:r>
              <a:rPr lang="en-US" sz="900" dirty="0">
                <a:solidFill>
                  <a:srgbClr val="FF0000"/>
                </a:solidFill>
                <a:effectLst>
                  <a:glow rad="228600">
                    <a:schemeClr val="bg1">
                      <a:alpha val="98000"/>
                    </a:schemeClr>
                  </a:glow>
                </a:effectLst>
              </a:rPr>
              <a:t>mezzanine</a:t>
            </a:r>
          </a:p>
        </p:txBody>
      </p:sp>
      <p:sp>
        <p:nvSpPr>
          <p:cNvPr id="26" name="TextBox 25">
            <a:extLst>
              <a:ext uri="{FF2B5EF4-FFF2-40B4-BE49-F238E27FC236}">
                <a16:creationId xmlns:a16="http://schemas.microsoft.com/office/drawing/2014/main" id="{2E3DF731-A46D-7D47-A7A6-E3FC62B3F22A}"/>
              </a:ext>
            </a:extLst>
          </p:cNvPr>
          <p:cNvSpPr txBox="1"/>
          <p:nvPr/>
        </p:nvSpPr>
        <p:spPr>
          <a:xfrm>
            <a:off x="6246823" y="1147970"/>
            <a:ext cx="870751"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Optical links</a:t>
            </a:r>
          </a:p>
        </p:txBody>
      </p:sp>
      <p:sp>
        <p:nvSpPr>
          <p:cNvPr id="27" name="TextBox 26">
            <a:extLst>
              <a:ext uri="{FF2B5EF4-FFF2-40B4-BE49-F238E27FC236}">
                <a16:creationId xmlns:a16="http://schemas.microsoft.com/office/drawing/2014/main" id="{7470E8DA-C807-104E-BFC1-DDF43FA0BF28}"/>
              </a:ext>
            </a:extLst>
          </p:cNvPr>
          <p:cNvSpPr txBox="1"/>
          <p:nvPr/>
        </p:nvSpPr>
        <p:spPr>
          <a:xfrm>
            <a:off x="6307458" y="2701445"/>
            <a:ext cx="870751"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Optical links</a:t>
            </a:r>
          </a:p>
        </p:txBody>
      </p:sp>
      <p:sp>
        <p:nvSpPr>
          <p:cNvPr id="28" name="TextBox 27">
            <a:extLst>
              <a:ext uri="{FF2B5EF4-FFF2-40B4-BE49-F238E27FC236}">
                <a16:creationId xmlns:a16="http://schemas.microsoft.com/office/drawing/2014/main" id="{CF15AFE6-B463-2044-AD6F-92A37F1D8783}"/>
              </a:ext>
            </a:extLst>
          </p:cNvPr>
          <p:cNvSpPr txBox="1"/>
          <p:nvPr/>
        </p:nvSpPr>
        <p:spPr>
          <a:xfrm rot="16200000">
            <a:off x="8045732" y="1331348"/>
            <a:ext cx="870751"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Optical links</a:t>
            </a:r>
          </a:p>
        </p:txBody>
      </p:sp>
      <p:sp>
        <p:nvSpPr>
          <p:cNvPr id="29" name="TextBox 28">
            <a:extLst>
              <a:ext uri="{FF2B5EF4-FFF2-40B4-BE49-F238E27FC236}">
                <a16:creationId xmlns:a16="http://schemas.microsoft.com/office/drawing/2014/main" id="{C608E9F0-0661-E441-9530-998005EDE830}"/>
              </a:ext>
            </a:extLst>
          </p:cNvPr>
          <p:cNvSpPr txBox="1"/>
          <p:nvPr/>
        </p:nvSpPr>
        <p:spPr>
          <a:xfrm rot="16200000">
            <a:off x="8463483" y="2145288"/>
            <a:ext cx="678392"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LVDS I/O</a:t>
            </a:r>
          </a:p>
        </p:txBody>
      </p:sp>
      <p:sp>
        <p:nvSpPr>
          <p:cNvPr id="30" name="TextBox 29">
            <a:extLst>
              <a:ext uri="{FF2B5EF4-FFF2-40B4-BE49-F238E27FC236}">
                <a16:creationId xmlns:a16="http://schemas.microsoft.com/office/drawing/2014/main" id="{1E0914A0-E8FC-E241-8260-9BEA6C34F179}"/>
              </a:ext>
            </a:extLst>
          </p:cNvPr>
          <p:cNvSpPr txBox="1"/>
          <p:nvPr/>
        </p:nvSpPr>
        <p:spPr>
          <a:xfrm rot="16200000">
            <a:off x="8178453" y="3353822"/>
            <a:ext cx="870751" cy="230832"/>
          </a:xfrm>
          <a:prstGeom prst="rect">
            <a:avLst/>
          </a:prstGeom>
          <a:noFill/>
          <a:effectLst>
            <a:glow rad="228600">
              <a:schemeClr val="accent2">
                <a:satMod val="175000"/>
              </a:schemeClr>
            </a:glow>
          </a:effectLst>
        </p:spPr>
        <p:txBody>
          <a:bodyPr wrap="none" rtlCol="0">
            <a:spAutoFit/>
          </a:bodyPr>
          <a:lstStyle/>
          <a:p>
            <a:pPr algn="ctr"/>
            <a:r>
              <a:rPr lang="en-US" sz="900" dirty="0">
                <a:solidFill>
                  <a:srgbClr val="FF0000"/>
                </a:solidFill>
                <a:effectLst>
                  <a:glow rad="228600">
                    <a:schemeClr val="bg1">
                      <a:alpha val="98000"/>
                    </a:schemeClr>
                  </a:glow>
                </a:effectLst>
              </a:rPr>
              <a:t>Optical links</a:t>
            </a:r>
          </a:p>
        </p:txBody>
      </p:sp>
      <p:sp>
        <p:nvSpPr>
          <p:cNvPr id="31" name="TextBox 30">
            <a:extLst>
              <a:ext uri="{FF2B5EF4-FFF2-40B4-BE49-F238E27FC236}">
                <a16:creationId xmlns:a16="http://schemas.microsoft.com/office/drawing/2014/main" id="{58314B0F-0678-9948-BE95-2C190CE5A41F}"/>
              </a:ext>
            </a:extLst>
          </p:cNvPr>
          <p:cNvSpPr txBox="1"/>
          <p:nvPr/>
        </p:nvSpPr>
        <p:spPr>
          <a:xfrm>
            <a:off x="5015572" y="4209205"/>
            <a:ext cx="2268570" cy="230832"/>
          </a:xfrm>
          <a:prstGeom prst="rect">
            <a:avLst/>
          </a:prstGeom>
          <a:noFill/>
          <a:effectLst>
            <a:glow rad="228600">
              <a:schemeClr val="accent2">
                <a:satMod val="175000"/>
              </a:schemeClr>
            </a:glow>
          </a:effectLst>
        </p:spPr>
        <p:txBody>
          <a:bodyPr wrap="none" rtlCol="0">
            <a:spAutoFit/>
          </a:bodyPr>
          <a:lstStyle/>
          <a:p>
            <a:pPr algn="ctr"/>
            <a:r>
              <a:rPr lang="en-US" sz="900" dirty="0">
                <a:effectLst>
                  <a:glow rad="228600">
                    <a:schemeClr val="bg1">
                      <a:alpha val="98000"/>
                    </a:schemeClr>
                  </a:glow>
                </a:effectLst>
              </a:rPr>
              <a:t>Main board screenshot from T. Gorski</a:t>
            </a:r>
          </a:p>
        </p:txBody>
      </p:sp>
      <p:pic>
        <p:nvPicPr>
          <p:cNvPr id="32" name="Picture 31">
            <a:extLst>
              <a:ext uri="{FF2B5EF4-FFF2-40B4-BE49-F238E27FC236}">
                <a16:creationId xmlns:a16="http://schemas.microsoft.com/office/drawing/2014/main" id="{542C6526-6716-1741-9C62-D7D2DFE307DC}"/>
              </a:ext>
            </a:extLst>
          </p:cNvPr>
          <p:cNvPicPr>
            <a:picLocks noChangeAspect="1"/>
          </p:cNvPicPr>
          <p:nvPr/>
        </p:nvPicPr>
        <p:blipFill>
          <a:blip r:embed="rId4"/>
          <a:stretch>
            <a:fillRect/>
          </a:stretch>
        </p:blipFill>
        <p:spPr>
          <a:xfrm>
            <a:off x="8385283" y="5438352"/>
            <a:ext cx="362557" cy="359016"/>
          </a:xfrm>
          <a:prstGeom prst="rect">
            <a:avLst/>
          </a:prstGeom>
        </p:spPr>
      </p:pic>
    </p:spTree>
    <p:extLst>
      <p:ext uri="{BB962C8B-B14F-4D97-AF65-F5344CB8AC3E}">
        <p14:creationId xmlns:p14="http://schemas.microsoft.com/office/powerpoint/2010/main" val="94246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Fermilab: building on strengths and facilities</a:t>
            </a:r>
          </a:p>
        </p:txBody>
      </p:sp>
      <p:sp>
        <p:nvSpPr>
          <p:cNvPr id="4" name="Date Placeholder 3"/>
          <p:cNvSpPr>
            <a:spLocks noGrp="1"/>
          </p:cNvSpPr>
          <p:nvPr>
            <p:ph type="dt" sz="half" idx="10"/>
          </p:nvPr>
        </p:nvSpPr>
        <p:spPr/>
        <p:txBody>
          <a:bodyPr/>
          <a:lstStyle/>
          <a:p>
            <a:pPr>
              <a:defRPr/>
            </a:pPr>
            <a:r>
              <a:rPr lang="en-US"/>
              <a:t>V. O'Dell, 17 January 2019</a:t>
            </a:r>
            <a:endParaRPr lang="en-US" dirty="0"/>
          </a:p>
        </p:txBody>
      </p:sp>
      <p:sp>
        <p:nvSpPr>
          <p:cNvPr id="5" name="Footer Placeholder 4"/>
          <p:cNvSpPr>
            <a:spLocks noGrp="1"/>
          </p:cNvSpPr>
          <p:nvPr>
            <p:ph type="ftr" sz="quarter" idx="11"/>
          </p:nvPr>
        </p:nvSpPr>
        <p:spPr/>
        <p:txBody>
          <a:bodyPr/>
          <a:lstStyle/>
          <a:p>
            <a:pPr>
              <a:defRPr/>
            </a:pPr>
            <a:r>
              <a:rPr lang="en-US"/>
              <a:t>FNAL PAC</a:t>
            </a:r>
            <a:endParaRPr lang="en-US" b="1" dirty="0"/>
          </a:p>
        </p:txBody>
      </p:sp>
      <p:sp>
        <p:nvSpPr>
          <p:cNvPr id="6" name="Slide Number Placeholder 5"/>
          <p:cNvSpPr>
            <a:spLocks noGrp="1"/>
          </p:cNvSpPr>
          <p:nvPr>
            <p:ph type="sldNum" sz="quarter" idx="12"/>
          </p:nvPr>
        </p:nvSpPr>
        <p:spPr/>
        <p:txBody>
          <a:bodyPr/>
          <a:lstStyle/>
          <a:p>
            <a:pPr>
              <a:defRPr/>
            </a:pPr>
            <a:fld id="{ED19601A-5EEC-C747-9F7E-68D0CFF5E524}" type="slidenum">
              <a:rPr lang="en-US" smtClean="0"/>
              <a:pPr>
                <a:defRPr/>
              </a:pPr>
              <a:t>29</a:t>
            </a:fld>
            <a:endParaRPr lang="en-US" dirty="0"/>
          </a:p>
        </p:txBody>
      </p:sp>
      <p:sp>
        <p:nvSpPr>
          <p:cNvPr id="3" name="Content Placeholder 2"/>
          <p:cNvSpPr>
            <a:spLocks noGrp="1"/>
          </p:cNvSpPr>
          <p:nvPr>
            <p:ph idx="4294967295"/>
          </p:nvPr>
        </p:nvSpPr>
        <p:spPr>
          <a:xfrm>
            <a:off x="14287" y="679628"/>
            <a:ext cx="8672513" cy="5559125"/>
          </a:xfrm>
          <a:prstGeom prst="rect">
            <a:avLst/>
          </a:prstGeom>
        </p:spPr>
        <p:txBody>
          <a:bodyPr/>
          <a:lstStyle/>
          <a:p>
            <a:pPr lvl="1"/>
            <a:r>
              <a:rPr lang="en-US" sz="2000" dirty="0">
                <a:solidFill>
                  <a:schemeClr val="accent6">
                    <a:lumMod val="50000"/>
                  </a:schemeClr>
                </a:solidFill>
              </a:rPr>
              <a:t>Silicon Detector Facility and silicon expertise</a:t>
            </a:r>
          </a:p>
          <a:p>
            <a:pPr lvl="2"/>
            <a:r>
              <a:rPr lang="en-US" sz="2000" dirty="0">
                <a:solidFill>
                  <a:schemeClr val="accent6">
                    <a:lumMod val="50000"/>
                  </a:schemeClr>
                </a:solidFill>
              </a:rPr>
              <a:t>Critical for: building, assembling and testing Endcap Calorimeter cassettes and Outer Tracker Modules, design, assembly and testing of the Outer Tracker Flat Barrel, Endcap Timing Layer construction</a:t>
            </a:r>
          </a:p>
          <a:p>
            <a:pPr lvl="3"/>
            <a:r>
              <a:rPr lang="en-US" sz="2000" dirty="0">
                <a:solidFill>
                  <a:schemeClr val="accent6">
                    <a:lumMod val="50000"/>
                  </a:schemeClr>
                </a:solidFill>
              </a:rPr>
              <a:t>Size of facility, high capacity dual-phase CO</a:t>
            </a:r>
            <a:r>
              <a:rPr lang="en-US" sz="2000" baseline="-25000" dirty="0">
                <a:solidFill>
                  <a:schemeClr val="accent6">
                    <a:lumMod val="50000"/>
                  </a:schemeClr>
                </a:solidFill>
              </a:rPr>
              <a:t>2</a:t>
            </a:r>
            <a:r>
              <a:rPr lang="en-US" sz="2000" dirty="0">
                <a:solidFill>
                  <a:schemeClr val="accent6">
                    <a:lumMod val="50000"/>
                  </a:schemeClr>
                </a:solidFill>
              </a:rPr>
              <a:t> cold plant</a:t>
            </a:r>
          </a:p>
          <a:p>
            <a:pPr lvl="3"/>
            <a:r>
              <a:rPr lang="en-US" sz="2000" dirty="0">
                <a:solidFill>
                  <a:schemeClr val="accent6">
                    <a:lumMod val="50000"/>
                  </a:schemeClr>
                </a:solidFill>
              </a:rPr>
              <a:t>Facilities for custom fabrication of Carbon Fiber support</a:t>
            </a:r>
          </a:p>
          <a:p>
            <a:pPr lvl="3"/>
            <a:r>
              <a:rPr lang="en-US" sz="2000" dirty="0">
                <a:solidFill>
                  <a:schemeClr val="accent6">
                    <a:lumMod val="50000"/>
                  </a:schemeClr>
                </a:solidFill>
              </a:rPr>
              <a:t>Equipment/personnel for precision mounting tasks and alignment survey</a:t>
            </a:r>
          </a:p>
          <a:p>
            <a:pPr lvl="1"/>
            <a:r>
              <a:rPr lang="en-US" sz="2000" dirty="0">
                <a:solidFill>
                  <a:schemeClr val="accent6">
                    <a:lumMod val="50000"/>
                  </a:schemeClr>
                </a:solidFill>
              </a:rPr>
              <a:t>ASIC engineering</a:t>
            </a:r>
          </a:p>
          <a:p>
            <a:pPr lvl="2"/>
            <a:r>
              <a:rPr lang="en-US" sz="2000" dirty="0">
                <a:solidFill>
                  <a:schemeClr val="accent6">
                    <a:lumMod val="50000"/>
                  </a:schemeClr>
                </a:solidFill>
              </a:rPr>
              <a:t>Designing data concentrator chip for Endcap Calorimeter, readout chip for Endcap Timing</a:t>
            </a:r>
          </a:p>
          <a:p>
            <a:pPr lvl="1"/>
            <a:r>
              <a:rPr lang="en-US" sz="2000" dirty="0">
                <a:solidFill>
                  <a:schemeClr val="accent6">
                    <a:lumMod val="50000"/>
                  </a:schemeClr>
                </a:solidFill>
              </a:rPr>
              <a:t>Scintillator / SiPM expertise (Endcap Calorimeter)</a:t>
            </a:r>
          </a:p>
          <a:p>
            <a:pPr lvl="1"/>
            <a:r>
              <a:rPr lang="en-US" sz="2000" dirty="0">
                <a:solidFill>
                  <a:schemeClr val="accent6">
                    <a:lumMod val="50000"/>
                  </a:schemeClr>
                </a:solidFill>
              </a:rPr>
              <a:t>Firmware engineering / algorithm development</a:t>
            </a:r>
          </a:p>
        </p:txBody>
      </p:sp>
    </p:spTree>
    <p:extLst>
      <p:ext uri="{BB962C8B-B14F-4D97-AF65-F5344CB8AC3E}">
        <p14:creationId xmlns:p14="http://schemas.microsoft.com/office/powerpoint/2010/main" val="889288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1F66-1F49-A844-890B-7CA904A1AC6D}"/>
              </a:ext>
            </a:extLst>
          </p:cNvPr>
          <p:cNvSpPr>
            <a:spLocks noGrp="1"/>
          </p:cNvSpPr>
          <p:nvPr>
            <p:ph type="title"/>
          </p:nvPr>
        </p:nvSpPr>
        <p:spPr/>
        <p:txBody>
          <a:bodyPr/>
          <a:lstStyle/>
          <a:p>
            <a:r>
              <a:rPr lang="en-US" dirty="0"/>
              <a:t>Why HL-LHC?</a:t>
            </a:r>
          </a:p>
        </p:txBody>
      </p:sp>
      <p:sp>
        <p:nvSpPr>
          <p:cNvPr id="3" name="Content Placeholder 2">
            <a:extLst>
              <a:ext uri="{FF2B5EF4-FFF2-40B4-BE49-F238E27FC236}">
                <a16:creationId xmlns:a16="http://schemas.microsoft.com/office/drawing/2014/main" id="{A080A4E6-465A-1240-A91B-8AE2CB02D4C5}"/>
              </a:ext>
            </a:extLst>
          </p:cNvPr>
          <p:cNvSpPr>
            <a:spLocks noGrp="1"/>
          </p:cNvSpPr>
          <p:nvPr>
            <p:ph idx="1"/>
          </p:nvPr>
        </p:nvSpPr>
        <p:spPr/>
        <p:txBody>
          <a:bodyPr/>
          <a:lstStyle/>
          <a:p>
            <a:r>
              <a:rPr lang="en-US" sz="1800" dirty="0"/>
              <a:t>Many phenomena unexplained by the SM</a:t>
            </a:r>
          </a:p>
          <a:p>
            <a:pPr lvl="1"/>
            <a:r>
              <a:rPr lang="en-US" sz="1800" dirty="0">
                <a:solidFill>
                  <a:schemeClr val="accent6"/>
                </a:solidFill>
                <a:latin typeface="Avenir Medium" panose="02000503020000020003" pitchFamily="2" charset="0"/>
              </a:rPr>
              <a:t>Light Higgs, Baryon Asymmetry of the universe, neutrino masses and mixing, flavor problem, Dark Matter / dark matter candidates</a:t>
            </a:r>
            <a:endParaRPr lang="en-US" sz="1800" dirty="0"/>
          </a:p>
          <a:p>
            <a:r>
              <a:rPr lang="en-US" sz="1800" dirty="0"/>
              <a:t>We have three basic methods for exploring this large, but </a:t>
            </a:r>
            <a:r>
              <a:rPr lang="en-US" sz="1800" b="1" dirty="0">
                <a:latin typeface="Avenir Black" charset="0"/>
                <a:ea typeface="Avenir Black" charset="0"/>
                <a:cs typeface="Avenir Black" charset="0"/>
              </a:rPr>
              <a:t>as yet still largely uncharted</a:t>
            </a:r>
            <a:r>
              <a:rPr lang="en-US" sz="1800" dirty="0"/>
              <a:t>, territory</a:t>
            </a:r>
          </a:p>
          <a:p>
            <a:pPr lvl="1"/>
            <a:r>
              <a:rPr lang="en-US" sz="1800" dirty="0"/>
              <a:t>Searching directly for new particles  and new forces</a:t>
            </a:r>
          </a:p>
          <a:p>
            <a:pPr lvl="1"/>
            <a:r>
              <a:rPr lang="en-US" sz="1800" dirty="0"/>
              <a:t>Studying the properties of the the Higgs that through its coupling directly to mass can make contact with hidden sectors that are invisible to us otherwise</a:t>
            </a:r>
          </a:p>
          <a:p>
            <a:pPr lvl="1"/>
            <a:r>
              <a:rPr lang="en-US" sz="1800" dirty="0"/>
              <a:t>Looking for deviations from the precise predictions of the SM, especially from quantum loops involving new particles or forces</a:t>
            </a:r>
          </a:p>
          <a:p>
            <a:pPr lvl="2"/>
            <a:r>
              <a:rPr lang="en-US" sz="1800" dirty="0"/>
              <a:t>These can be sensitive to mass scales well above what can be reached “directly” at the LHC</a:t>
            </a:r>
          </a:p>
          <a:p>
            <a:r>
              <a:rPr lang="en-US" sz="1800" dirty="0"/>
              <a:t>All three strategies require more statistics, for which particle physics has a plan based on the extraordinary capabilities of the LHC machine and its detectors</a:t>
            </a:r>
          </a:p>
          <a:p>
            <a:endParaRPr lang="en-US" dirty="0"/>
          </a:p>
        </p:txBody>
      </p:sp>
      <p:sp>
        <p:nvSpPr>
          <p:cNvPr id="4" name="Date Placeholder 3">
            <a:extLst>
              <a:ext uri="{FF2B5EF4-FFF2-40B4-BE49-F238E27FC236}">
                <a16:creationId xmlns:a16="http://schemas.microsoft.com/office/drawing/2014/main" id="{73EB9F6A-D281-7147-8DB3-193D2BE5BB59}"/>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8FC35F2B-1470-7542-AD97-5AEC70DE02ED}"/>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2467C6D0-CC2D-C541-B4C7-2BD021870655}"/>
              </a:ext>
            </a:extLst>
          </p:cNvPr>
          <p:cNvSpPr>
            <a:spLocks noGrp="1"/>
          </p:cNvSpPr>
          <p:nvPr>
            <p:ph type="sldNum" sz="quarter" idx="12"/>
          </p:nvPr>
        </p:nvSpPr>
        <p:spPr/>
        <p:txBody>
          <a:bodyPr/>
          <a:lstStyle/>
          <a:p>
            <a:fld id="{AB3C1F1C-F708-3F4B-8ECB-6D467F0718B5}" type="slidenum">
              <a:rPr lang="en-US" smtClean="0"/>
              <a:pPr/>
              <a:t>3</a:t>
            </a:fld>
            <a:endParaRPr lang="en-US" dirty="0"/>
          </a:p>
        </p:txBody>
      </p:sp>
      <p:sp>
        <p:nvSpPr>
          <p:cNvPr id="15" name="TextBox 14">
            <a:extLst>
              <a:ext uri="{FF2B5EF4-FFF2-40B4-BE49-F238E27FC236}">
                <a16:creationId xmlns:a16="http://schemas.microsoft.com/office/drawing/2014/main" id="{6A187566-7D6E-464B-9FBF-0B92423F7AE3}"/>
              </a:ext>
            </a:extLst>
          </p:cNvPr>
          <p:cNvSpPr txBox="1"/>
          <p:nvPr/>
        </p:nvSpPr>
        <p:spPr>
          <a:xfrm>
            <a:off x="362341" y="5461011"/>
            <a:ext cx="8672513" cy="707886"/>
          </a:xfrm>
          <a:prstGeom prst="rect">
            <a:avLst/>
          </a:prstGeom>
          <a:noFill/>
          <a:ln>
            <a:solidFill>
              <a:schemeClr val="accent6">
                <a:lumMod val="50000"/>
              </a:schemeClr>
            </a:solidFill>
          </a:ln>
        </p:spPr>
        <p:txBody>
          <a:bodyPr wrap="square" rtlCol="0">
            <a:spAutoFit/>
          </a:bodyPr>
          <a:lstStyle/>
          <a:p>
            <a:r>
              <a:rPr lang="en-US" sz="2000" b="1" dirty="0"/>
              <a:t>The U.S. LHC upgrades were highlighted in the May 2014 P5 report as the highest priority near-term large project.</a:t>
            </a:r>
          </a:p>
        </p:txBody>
      </p:sp>
    </p:spTree>
    <p:extLst>
      <p:ext uri="{BB962C8B-B14F-4D97-AF65-F5344CB8AC3E}">
        <p14:creationId xmlns:p14="http://schemas.microsoft.com/office/powerpoint/2010/main" val="4172064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Fermilab: building on strengths and facilities</a:t>
            </a:r>
          </a:p>
        </p:txBody>
      </p:sp>
      <p:sp>
        <p:nvSpPr>
          <p:cNvPr id="4" name="Date Placeholder 3"/>
          <p:cNvSpPr>
            <a:spLocks noGrp="1"/>
          </p:cNvSpPr>
          <p:nvPr>
            <p:ph type="dt" sz="half" idx="10"/>
          </p:nvPr>
        </p:nvSpPr>
        <p:spPr/>
        <p:txBody>
          <a:bodyPr/>
          <a:lstStyle/>
          <a:p>
            <a:pPr>
              <a:defRPr/>
            </a:pPr>
            <a:r>
              <a:rPr lang="en-US"/>
              <a:t>V. O'Dell, 17 January 2019</a:t>
            </a:r>
            <a:endParaRPr lang="en-US" dirty="0"/>
          </a:p>
        </p:txBody>
      </p:sp>
      <p:sp>
        <p:nvSpPr>
          <p:cNvPr id="5" name="Footer Placeholder 4"/>
          <p:cNvSpPr>
            <a:spLocks noGrp="1"/>
          </p:cNvSpPr>
          <p:nvPr>
            <p:ph type="ftr" sz="quarter" idx="11"/>
          </p:nvPr>
        </p:nvSpPr>
        <p:spPr/>
        <p:txBody>
          <a:bodyPr/>
          <a:lstStyle/>
          <a:p>
            <a:pPr>
              <a:defRPr/>
            </a:pPr>
            <a:r>
              <a:rPr lang="en-US"/>
              <a:t>FNAL PAC</a:t>
            </a:r>
            <a:endParaRPr lang="en-US" b="1" dirty="0"/>
          </a:p>
        </p:txBody>
      </p:sp>
      <p:sp>
        <p:nvSpPr>
          <p:cNvPr id="6" name="Slide Number Placeholder 5"/>
          <p:cNvSpPr>
            <a:spLocks noGrp="1"/>
          </p:cNvSpPr>
          <p:nvPr>
            <p:ph type="sldNum" sz="quarter" idx="12"/>
          </p:nvPr>
        </p:nvSpPr>
        <p:spPr/>
        <p:txBody>
          <a:bodyPr/>
          <a:lstStyle/>
          <a:p>
            <a:pPr>
              <a:defRPr/>
            </a:pPr>
            <a:fld id="{ED19601A-5EEC-C747-9F7E-68D0CFF5E524}" type="slidenum">
              <a:rPr lang="en-US" smtClean="0"/>
              <a:pPr>
                <a:defRPr/>
              </a:pPr>
              <a:t>30</a:t>
            </a:fld>
            <a:endParaRPr lang="en-US" dirty="0"/>
          </a:p>
        </p:txBody>
      </p:sp>
      <p:sp>
        <p:nvSpPr>
          <p:cNvPr id="3" name="Content Placeholder 2"/>
          <p:cNvSpPr>
            <a:spLocks noGrp="1"/>
          </p:cNvSpPr>
          <p:nvPr>
            <p:ph idx="4294967295"/>
          </p:nvPr>
        </p:nvSpPr>
        <p:spPr>
          <a:xfrm>
            <a:off x="14287" y="679629"/>
            <a:ext cx="8672513" cy="5162940"/>
          </a:xfrm>
          <a:prstGeom prst="rect">
            <a:avLst/>
          </a:prstGeom>
        </p:spPr>
        <p:txBody>
          <a:bodyPr/>
          <a:lstStyle/>
          <a:p>
            <a:pPr lvl="1"/>
            <a:r>
              <a:rPr lang="en-US" sz="2200" dirty="0">
                <a:solidFill>
                  <a:schemeClr val="accent6">
                    <a:lumMod val="50000"/>
                  </a:schemeClr>
                </a:solidFill>
              </a:rPr>
              <a:t>Test beams </a:t>
            </a:r>
          </a:p>
          <a:p>
            <a:pPr lvl="2"/>
            <a:r>
              <a:rPr lang="en-US" sz="2000" b="1" i="1" dirty="0">
                <a:solidFill>
                  <a:schemeClr val="accent6">
                    <a:lumMod val="50000"/>
                  </a:schemeClr>
                </a:solidFill>
              </a:rPr>
              <a:t>There will be no test beams at CERN in 2019/2020</a:t>
            </a:r>
          </a:p>
          <a:p>
            <a:pPr lvl="2"/>
            <a:r>
              <a:rPr lang="en-US" sz="2000" dirty="0">
                <a:solidFill>
                  <a:schemeClr val="accent6">
                    <a:lumMod val="50000"/>
                  </a:schemeClr>
                </a:solidFill>
              </a:rPr>
              <a:t>Fermilab has a world class test beam facility: We have taken the lead in test beams in the past due to having both the facilities and the personnel knowledge base. </a:t>
            </a:r>
          </a:p>
          <a:p>
            <a:pPr lvl="1"/>
            <a:r>
              <a:rPr lang="en-US" sz="2200" dirty="0">
                <a:solidFill>
                  <a:schemeClr val="accent6">
                    <a:lumMod val="50000"/>
                  </a:schemeClr>
                </a:solidFill>
              </a:rPr>
              <a:t>Irradiation Test Area (ITA)</a:t>
            </a:r>
          </a:p>
          <a:p>
            <a:pPr lvl="2"/>
            <a:r>
              <a:rPr lang="en-US" sz="2000" dirty="0">
                <a:solidFill>
                  <a:schemeClr val="accent6">
                    <a:lumMod val="50000"/>
                  </a:schemeClr>
                </a:solidFill>
              </a:rPr>
              <a:t>Proposal for irradiation facility at MTEST (see talk from Mandy)</a:t>
            </a:r>
          </a:p>
          <a:p>
            <a:pPr lvl="2"/>
            <a:r>
              <a:rPr lang="en-US" sz="2000" dirty="0">
                <a:solidFill>
                  <a:schemeClr val="accent6">
                    <a:lumMod val="50000"/>
                  </a:schemeClr>
                </a:solidFill>
              </a:rPr>
              <a:t>Shielding studies have launched – viewed favorably by DOE – this is an exciting new capability for Fermilab that will be used by CMS/ATLAS and others</a:t>
            </a:r>
          </a:p>
          <a:p>
            <a:pPr lvl="2"/>
            <a:r>
              <a:rPr lang="en-US" sz="2000" dirty="0">
                <a:solidFill>
                  <a:schemeClr val="accent6">
                    <a:lumMod val="50000"/>
                  </a:schemeClr>
                </a:solidFill>
              </a:rPr>
              <a:t>CMS plans to start using it in April to irradiate test sensors for the Outer Tracker – this is a key step in international CMS testing and qualification plans</a:t>
            </a:r>
          </a:p>
          <a:p>
            <a:pPr lvl="2"/>
            <a:r>
              <a:rPr lang="en-US" sz="2000" dirty="0">
                <a:solidFill>
                  <a:schemeClr val="accent6">
                    <a:lumMod val="50000"/>
                  </a:schemeClr>
                </a:solidFill>
              </a:rPr>
              <a:t>MTEST cleanup is critical path for this!</a:t>
            </a:r>
          </a:p>
          <a:p>
            <a:pPr lvl="2"/>
            <a:endParaRPr lang="en-US" sz="2000" dirty="0">
              <a:solidFill>
                <a:schemeClr val="accent6">
                  <a:lumMod val="50000"/>
                </a:schemeClr>
              </a:solidFill>
            </a:endParaRPr>
          </a:p>
          <a:p>
            <a:pPr lvl="3"/>
            <a:endParaRPr lang="en-US" sz="1800" dirty="0">
              <a:solidFill>
                <a:schemeClr val="accent6">
                  <a:lumMod val="50000"/>
                </a:schemeClr>
              </a:solidFill>
            </a:endParaRPr>
          </a:p>
        </p:txBody>
      </p:sp>
    </p:spTree>
    <p:extLst>
      <p:ext uri="{BB962C8B-B14F-4D97-AF65-F5344CB8AC3E}">
        <p14:creationId xmlns:p14="http://schemas.microsoft.com/office/powerpoint/2010/main" val="47904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U.S. CMS Reviews </a:t>
            </a:r>
          </a:p>
        </p:txBody>
      </p:sp>
      <p:sp>
        <p:nvSpPr>
          <p:cNvPr id="36" name="Content Placeholder 2"/>
          <p:cNvSpPr>
            <a:spLocks noGrp="1"/>
          </p:cNvSpPr>
          <p:nvPr>
            <p:ph idx="1"/>
          </p:nvPr>
        </p:nvSpPr>
        <p:spPr>
          <a:xfrm>
            <a:off x="228600" y="724994"/>
            <a:ext cx="8672513" cy="5574206"/>
          </a:xfrm>
          <a:prstGeom prst="rect">
            <a:avLst/>
          </a:prstGeom>
        </p:spPr>
        <p:txBody>
          <a:bodyPr/>
          <a:lstStyle/>
          <a:p>
            <a:r>
              <a:rPr lang="en-US" sz="2000" dirty="0"/>
              <a:t>U.S. CMS project is funded by both DOE (MIE) and NSF (MREFC)</a:t>
            </a:r>
          </a:p>
          <a:p>
            <a:pPr lvl="1"/>
            <a:r>
              <a:rPr lang="en-US" sz="1800" dirty="0"/>
              <a:t>For the NSF, funding is through an MREFC</a:t>
            </a:r>
          </a:p>
          <a:p>
            <a:pPr lvl="2"/>
            <a:r>
              <a:rPr lang="en-US" sz="1600" dirty="0"/>
              <a:t>Joint US ATLAS / US CMS MREFC (total of $150M)</a:t>
            </a:r>
          </a:p>
          <a:p>
            <a:pPr lvl="2"/>
            <a:r>
              <a:rPr lang="en-US" sz="1600" dirty="0"/>
              <a:t>MREFCs are approved by NSF Associate Lab Directors and the National Science Board. The ”gate” reviews are:</a:t>
            </a:r>
          </a:p>
          <a:p>
            <a:pPr lvl="3"/>
            <a:r>
              <a:rPr lang="en-US" sz="1400" dirty="0"/>
              <a:t>Conceptual Design Review (MREFC cost/schedule range) March, 2016) (check dates)</a:t>
            </a:r>
          </a:p>
          <a:p>
            <a:pPr lvl="3"/>
            <a:r>
              <a:rPr lang="en-US" sz="1400" dirty="0"/>
              <a:t>Preliminary Design Review (MREFC baseline) Dec, 2017 – NSB approval in Feb. 2018</a:t>
            </a:r>
          </a:p>
          <a:p>
            <a:pPr lvl="3"/>
            <a:r>
              <a:rPr lang="en-US" sz="1400" dirty="0"/>
              <a:t>Final Design Review (MREFC start construction) Sep, 2019 – NSB approval in Feb 2020</a:t>
            </a:r>
          </a:p>
          <a:p>
            <a:pPr lvl="1"/>
            <a:r>
              <a:rPr lang="en-US" sz="1800" dirty="0"/>
              <a:t>For the DOE funding for US CMS is through a normal O413.3B project ($162M)</a:t>
            </a:r>
          </a:p>
          <a:p>
            <a:pPr lvl="2"/>
            <a:r>
              <a:rPr lang="en-US" sz="1800" dirty="0"/>
              <a:t>CD-0 (Mission Need) granted 2016</a:t>
            </a:r>
          </a:p>
          <a:p>
            <a:pPr lvl="2"/>
            <a:r>
              <a:rPr lang="en-US" sz="1800" dirty="0"/>
              <a:t>CD-1 (Approve Cost and Schedule Range) June 2018/2019 </a:t>
            </a:r>
          </a:p>
          <a:p>
            <a:pPr lvl="2"/>
            <a:r>
              <a:rPr lang="en-US" sz="1800" dirty="0"/>
              <a:t>CD-3a (Approve Long Lead Procurements) Fall, 2019</a:t>
            </a:r>
          </a:p>
          <a:p>
            <a:pPr lvl="2"/>
            <a:r>
              <a:rPr lang="en-US" sz="1800" dirty="0"/>
              <a:t>CD-2/CD-3 (Project Baseline / Start Construction) Fall 2020. </a:t>
            </a:r>
          </a:p>
          <a:p>
            <a:pPr lvl="2"/>
            <a:r>
              <a:rPr lang="en-US" sz="1800" dirty="0"/>
              <a:t>CD-4 (Project Closeout) Fall 2027</a:t>
            </a:r>
          </a:p>
          <a:p>
            <a:pPr lvl="1"/>
            <a:endParaRPr lang="en-US" dirty="0"/>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3" name="Footer Placeholder 2"/>
          <p:cNvSpPr>
            <a:spLocks noGrp="1"/>
          </p:cNvSpPr>
          <p:nvPr>
            <p:ph type="ftr" sz="quarter" idx="11"/>
          </p:nvPr>
        </p:nvSpPr>
        <p:spPr/>
        <p:txBody>
          <a:bodyPr/>
          <a:lstStyle/>
          <a:p>
            <a:pPr>
              <a:defRPr/>
            </a:pPr>
            <a:r>
              <a:rPr lang="en-US"/>
              <a:t>FNAL PAC</a:t>
            </a:r>
            <a:endParaRPr lang="en-US"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31</a:t>
            </a:fld>
            <a:endParaRPr lang="en-US" sz="900">
              <a:solidFill>
                <a:srgbClr val="004C97"/>
              </a:solidFill>
              <a:latin typeface="Helvetica" charset="0"/>
            </a:endParaRPr>
          </a:p>
        </p:txBody>
      </p:sp>
    </p:spTree>
    <p:extLst>
      <p:ext uri="{BB962C8B-B14F-4D97-AF65-F5344CB8AC3E}">
        <p14:creationId xmlns:p14="http://schemas.microsoft.com/office/powerpoint/2010/main" val="227679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CD-1 Review (June, 2018)</a:t>
            </a:r>
          </a:p>
        </p:txBody>
      </p:sp>
      <p:sp>
        <p:nvSpPr>
          <p:cNvPr id="36" name="Content Placeholder 2"/>
          <p:cNvSpPr>
            <a:spLocks noGrp="1"/>
          </p:cNvSpPr>
          <p:nvPr>
            <p:ph idx="1"/>
          </p:nvPr>
        </p:nvSpPr>
        <p:spPr>
          <a:xfrm>
            <a:off x="228600" y="724994"/>
            <a:ext cx="8672513" cy="5574206"/>
          </a:xfrm>
          <a:prstGeom prst="rect">
            <a:avLst/>
          </a:prstGeom>
        </p:spPr>
        <p:txBody>
          <a:bodyPr/>
          <a:lstStyle/>
          <a:p>
            <a:r>
              <a:rPr lang="en-US" sz="2000" dirty="0"/>
              <a:t>The upshot: Outer Tracker, Endcap Calorimeter, Trigger/DAQ were all recommended to proceed to CD-1 (&gt;90% of the project by cost)</a:t>
            </a:r>
          </a:p>
          <a:p>
            <a:r>
              <a:rPr lang="en-US" sz="2000" dirty="0"/>
              <a:t>The MIP Timing Detector was a late addition to the CMS suite of upgrades, and as such was not as mature as the other projects</a:t>
            </a:r>
          </a:p>
          <a:p>
            <a:pPr lvl="1"/>
            <a:r>
              <a:rPr lang="en-US" sz="1800" dirty="0"/>
              <a:t>i.e. does not yet have a TDR – was only approved to move to TDR last year</a:t>
            </a:r>
          </a:p>
          <a:p>
            <a:pPr lvl="1"/>
            <a:r>
              <a:rPr lang="en-US" sz="1800" dirty="0"/>
              <a:t>As a result, U.S. planning was not yet at a CD-1 level of maturity</a:t>
            </a:r>
          </a:p>
          <a:p>
            <a:pPr lvl="1"/>
            <a:r>
              <a:rPr lang="en-US" sz="1800" dirty="0"/>
              <a:t>The project has made huge progress since last June</a:t>
            </a:r>
          </a:p>
          <a:p>
            <a:r>
              <a:rPr lang="en-US" sz="2000" dirty="0"/>
              <a:t>As a response to the CD-1 review, we have:</a:t>
            </a:r>
          </a:p>
          <a:p>
            <a:pPr lvl="1"/>
            <a:r>
              <a:rPr lang="en-US" sz="1800" dirty="0"/>
              <a:t>Strengthened the Project Office to respond to CD-1 recommendations</a:t>
            </a:r>
          </a:p>
          <a:p>
            <a:pPr lvl="1"/>
            <a:r>
              <a:rPr lang="en-US" sz="1800" dirty="0"/>
              <a:t>Firmed up the U.S. plans for the MIP Timing Detector, Appointed Project Management down to Level 4, Held a technical review of the MTD in November (which was quite positive), Preparing for a Fermilab Office of Project Support Services review of cost and schedule in January</a:t>
            </a:r>
          </a:p>
          <a:p>
            <a:r>
              <a:rPr lang="en-US" sz="2000" dirty="0">
                <a:solidFill>
                  <a:schemeClr val="accent6">
                    <a:lumMod val="50000"/>
                  </a:schemeClr>
                </a:solidFill>
              </a:rPr>
              <a:t>We will be addressing CD-1 again this year</a:t>
            </a:r>
          </a:p>
          <a:p>
            <a:pPr lvl="1"/>
            <a:r>
              <a:rPr lang="en-US" sz="1800" dirty="0">
                <a:solidFill>
                  <a:schemeClr val="accent6">
                    <a:lumMod val="50000"/>
                  </a:schemeClr>
                </a:solidFill>
              </a:rPr>
              <a:t>March 19-21 for a Fermilab Director’s Review (chaired by Mike Lindgren)</a:t>
            </a:r>
          </a:p>
          <a:p>
            <a:pPr lvl="1"/>
            <a:r>
              <a:rPr lang="en-US" sz="1800" dirty="0">
                <a:solidFill>
                  <a:schemeClr val="accent6">
                    <a:lumMod val="50000"/>
                  </a:schemeClr>
                </a:solidFill>
              </a:rPr>
              <a:t>June 11-13 for the DOE Independent Project review </a:t>
            </a:r>
          </a:p>
          <a:p>
            <a:pPr lvl="1"/>
            <a:endParaRPr lang="en-US" dirty="0"/>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3" name="Footer Placeholder 2"/>
          <p:cNvSpPr>
            <a:spLocks noGrp="1"/>
          </p:cNvSpPr>
          <p:nvPr>
            <p:ph type="ftr" sz="quarter" idx="11"/>
          </p:nvPr>
        </p:nvSpPr>
        <p:spPr/>
        <p:txBody>
          <a:bodyPr/>
          <a:lstStyle/>
          <a:p>
            <a:pPr>
              <a:defRPr/>
            </a:pPr>
            <a:r>
              <a:rPr lang="en-US"/>
              <a:t>FNAL PAC</a:t>
            </a:r>
            <a:endParaRPr lang="en-US"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32</a:t>
            </a:fld>
            <a:endParaRPr lang="en-US" sz="900">
              <a:solidFill>
                <a:srgbClr val="004C97"/>
              </a:solidFill>
              <a:latin typeface="Helvetica" charset="0"/>
            </a:endParaRPr>
          </a:p>
        </p:txBody>
      </p:sp>
    </p:spTree>
    <p:extLst>
      <p:ext uri="{BB962C8B-B14F-4D97-AF65-F5344CB8AC3E}">
        <p14:creationId xmlns:p14="http://schemas.microsoft.com/office/powerpoint/2010/main" val="3120501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MTD PEMP Notable</a:t>
            </a:r>
          </a:p>
        </p:txBody>
      </p:sp>
      <p:sp>
        <p:nvSpPr>
          <p:cNvPr id="36" name="Content Placeholder 2"/>
          <p:cNvSpPr>
            <a:spLocks noGrp="1"/>
          </p:cNvSpPr>
          <p:nvPr>
            <p:ph idx="1"/>
          </p:nvPr>
        </p:nvSpPr>
        <p:spPr>
          <a:xfrm>
            <a:off x="228600" y="724994"/>
            <a:ext cx="8672513" cy="5574206"/>
          </a:xfrm>
          <a:prstGeom prst="rect">
            <a:avLst/>
          </a:prstGeom>
        </p:spPr>
        <p:txBody>
          <a:bodyPr/>
          <a:lstStyle/>
          <a:p>
            <a:pPr lvl="1"/>
            <a:r>
              <a:rPr lang="en-US" sz="1800" dirty="0"/>
              <a:t>Additionally, the MTD was a topic for a Fermilab PEMP notable</a:t>
            </a:r>
          </a:p>
          <a:p>
            <a:pPr lvl="2"/>
            <a:r>
              <a:rPr lang="en-US" sz="1600" dirty="0">
                <a:solidFill>
                  <a:schemeClr val="accent6">
                    <a:lumMod val="50000"/>
                  </a:schemeClr>
                </a:solidFill>
              </a:rPr>
              <a:t>“By December 2018 have a viable plan for the inclusion of the MIP Timing Detector (MTD) in the HL-LHC CMS project, within the funding constraints provided by the program, consistent with the larger international plan for the final design choice, and have the subproject fully staffed with people who have demonstrated both project management and technical expertise or drop the MTD from the project baseline”. </a:t>
            </a:r>
          </a:p>
          <a:p>
            <a:pPr lvl="2"/>
            <a:r>
              <a:rPr lang="en-US" sz="1600" dirty="0">
                <a:solidFill>
                  <a:schemeClr val="accent6">
                    <a:lumMod val="50000"/>
                  </a:schemeClr>
                </a:solidFill>
              </a:rPr>
              <a:t>We held a DOE briefing on December 3, and successfully demonstrated that the MTD satisfied all of the elements of the PEMP notable (</a:t>
            </a:r>
            <a:r>
              <a:rPr lang="en-US" sz="1600" dirty="0">
                <a:solidFill>
                  <a:schemeClr val="accent6">
                    <a:lumMod val="50000"/>
                  </a:schemeClr>
                </a:solidFill>
                <a:hlinkClick r:id="rId3"/>
              </a:rPr>
              <a:t>https://indico.fnal.gov/event/19218/</a:t>
            </a:r>
            <a:r>
              <a:rPr lang="en-US" sz="1600" dirty="0">
                <a:solidFill>
                  <a:schemeClr val="accent6">
                    <a:lumMod val="50000"/>
                  </a:schemeClr>
                </a:solidFill>
              </a:rPr>
              <a:t>)</a:t>
            </a:r>
          </a:p>
          <a:p>
            <a:pPr lvl="2"/>
            <a:r>
              <a:rPr lang="en-US" sz="1600" dirty="0">
                <a:solidFill>
                  <a:schemeClr val="accent6">
                    <a:lumMod val="50000"/>
                  </a:schemeClr>
                </a:solidFill>
              </a:rPr>
              <a:t>The MTD is now included in the project baseline</a:t>
            </a:r>
          </a:p>
          <a:p>
            <a:pPr lvl="2"/>
            <a:endParaRPr lang="en-US" sz="1600" dirty="0"/>
          </a:p>
          <a:p>
            <a:pPr marL="457200" lvl="1" indent="0">
              <a:buNone/>
            </a:pPr>
            <a:endParaRPr lang="en-US" sz="1800" dirty="0"/>
          </a:p>
          <a:p>
            <a:pPr lvl="1"/>
            <a:endParaRPr lang="en-US" dirty="0"/>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3" name="Footer Placeholder 2"/>
          <p:cNvSpPr>
            <a:spLocks noGrp="1"/>
          </p:cNvSpPr>
          <p:nvPr>
            <p:ph type="ftr" sz="quarter" idx="11"/>
          </p:nvPr>
        </p:nvSpPr>
        <p:spPr/>
        <p:txBody>
          <a:bodyPr/>
          <a:lstStyle/>
          <a:p>
            <a:pPr>
              <a:defRPr/>
            </a:pPr>
            <a:r>
              <a:rPr lang="en-US"/>
              <a:t>FNAL PAC</a:t>
            </a:r>
            <a:endParaRPr lang="en-US"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33</a:t>
            </a:fld>
            <a:endParaRPr lang="en-US" sz="900">
              <a:solidFill>
                <a:srgbClr val="004C97"/>
              </a:solidFill>
              <a:latin typeface="Helvetica" charset="0"/>
            </a:endParaRPr>
          </a:p>
        </p:txBody>
      </p:sp>
      <p:pic>
        <p:nvPicPr>
          <p:cNvPr id="4" name="Picture 3">
            <a:extLst>
              <a:ext uri="{FF2B5EF4-FFF2-40B4-BE49-F238E27FC236}">
                <a16:creationId xmlns:a16="http://schemas.microsoft.com/office/drawing/2014/main" id="{ED178CDC-746C-4647-97D6-116502810F04}"/>
              </a:ext>
            </a:extLst>
          </p:cNvPr>
          <p:cNvPicPr>
            <a:picLocks noChangeAspect="1"/>
          </p:cNvPicPr>
          <p:nvPr/>
        </p:nvPicPr>
        <p:blipFill>
          <a:blip r:embed="rId4"/>
          <a:stretch>
            <a:fillRect/>
          </a:stretch>
        </p:blipFill>
        <p:spPr>
          <a:xfrm>
            <a:off x="92597" y="3802314"/>
            <a:ext cx="9144000" cy="2496886"/>
          </a:xfrm>
          <a:prstGeom prst="rect">
            <a:avLst/>
          </a:prstGeom>
        </p:spPr>
      </p:pic>
    </p:spTree>
    <p:extLst>
      <p:ext uri="{BB962C8B-B14F-4D97-AF65-F5344CB8AC3E}">
        <p14:creationId xmlns:p14="http://schemas.microsoft.com/office/powerpoint/2010/main" val="2053731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4910-D995-B141-B056-DB245B8906BE}"/>
              </a:ext>
            </a:extLst>
          </p:cNvPr>
          <p:cNvSpPr>
            <a:spLocks noGrp="1"/>
          </p:cNvSpPr>
          <p:nvPr>
            <p:ph type="title"/>
          </p:nvPr>
        </p:nvSpPr>
        <p:spPr/>
        <p:txBody>
          <a:bodyPr/>
          <a:lstStyle/>
          <a:p>
            <a:r>
              <a:rPr lang="en-US" dirty="0"/>
              <a:t>MTD Technical Review (November, 2018)</a:t>
            </a:r>
          </a:p>
        </p:txBody>
      </p:sp>
      <p:sp>
        <p:nvSpPr>
          <p:cNvPr id="3" name="Content Placeholder 2">
            <a:extLst>
              <a:ext uri="{FF2B5EF4-FFF2-40B4-BE49-F238E27FC236}">
                <a16:creationId xmlns:a16="http://schemas.microsoft.com/office/drawing/2014/main" id="{ABBE885A-BF8E-004B-AEA2-0652472CB4CC}"/>
              </a:ext>
            </a:extLst>
          </p:cNvPr>
          <p:cNvSpPr>
            <a:spLocks noGrp="1"/>
          </p:cNvSpPr>
          <p:nvPr>
            <p:ph idx="1"/>
          </p:nvPr>
        </p:nvSpPr>
        <p:spPr/>
        <p:txBody>
          <a:bodyPr/>
          <a:lstStyle/>
          <a:p>
            <a:pPr marL="0" indent="0">
              <a:buNone/>
            </a:pPr>
            <a:r>
              <a:rPr lang="en-US" sz="2000" b="1" dirty="0">
                <a:solidFill>
                  <a:srgbClr val="004C97"/>
                </a:solidFill>
              </a:rPr>
              <a:t>Some excerpts from the final report: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000" b="1" dirty="0">
                <a:solidFill>
                  <a:srgbClr val="004C97"/>
                </a:solidFill>
              </a:rPr>
              <a:t>Of course, we have some recommendations to address before CD-1</a:t>
            </a:r>
          </a:p>
          <a:p>
            <a:endParaRPr lang="en-US" dirty="0"/>
          </a:p>
        </p:txBody>
      </p:sp>
      <p:sp>
        <p:nvSpPr>
          <p:cNvPr id="4" name="Date Placeholder 3">
            <a:extLst>
              <a:ext uri="{FF2B5EF4-FFF2-40B4-BE49-F238E27FC236}">
                <a16:creationId xmlns:a16="http://schemas.microsoft.com/office/drawing/2014/main" id="{8D1179E9-2E5E-3B4D-B1C6-4223C5369526}"/>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6263737B-B2B8-A548-AFB3-9BC1D23D90FA}"/>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A92BF23D-13EE-D849-84F1-877636D663B5}"/>
              </a:ext>
            </a:extLst>
          </p:cNvPr>
          <p:cNvSpPr>
            <a:spLocks noGrp="1"/>
          </p:cNvSpPr>
          <p:nvPr>
            <p:ph type="sldNum" sz="quarter" idx="12"/>
          </p:nvPr>
        </p:nvSpPr>
        <p:spPr/>
        <p:txBody>
          <a:bodyPr/>
          <a:lstStyle/>
          <a:p>
            <a:fld id="{AB3C1F1C-F708-3F4B-8ECB-6D467F0718B5}" type="slidenum">
              <a:rPr lang="en-US" smtClean="0"/>
              <a:pPr/>
              <a:t>34</a:t>
            </a:fld>
            <a:endParaRPr lang="en-US" dirty="0"/>
          </a:p>
        </p:txBody>
      </p:sp>
      <p:pic>
        <p:nvPicPr>
          <p:cNvPr id="7" name="Picture 6">
            <a:extLst>
              <a:ext uri="{FF2B5EF4-FFF2-40B4-BE49-F238E27FC236}">
                <a16:creationId xmlns:a16="http://schemas.microsoft.com/office/drawing/2014/main" id="{00FA658F-5060-0343-A25F-90C508E4CEB0}"/>
              </a:ext>
            </a:extLst>
          </p:cNvPr>
          <p:cNvPicPr>
            <a:picLocks noChangeAspect="1"/>
          </p:cNvPicPr>
          <p:nvPr/>
        </p:nvPicPr>
        <p:blipFill>
          <a:blip r:embed="rId2"/>
          <a:stretch>
            <a:fillRect/>
          </a:stretch>
        </p:blipFill>
        <p:spPr>
          <a:xfrm>
            <a:off x="0" y="1617312"/>
            <a:ext cx="9144000" cy="1447333"/>
          </a:xfrm>
          <a:prstGeom prst="rect">
            <a:avLst/>
          </a:prstGeom>
        </p:spPr>
      </p:pic>
      <p:pic>
        <p:nvPicPr>
          <p:cNvPr id="8" name="Picture 7">
            <a:extLst>
              <a:ext uri="{FF2B5EF4-FFF2-40B4-BE49-F238E27FC236}">
                <a16:creationId xmlns:a16="http://schemas.microsoft.com/office/drawing/2014/main" id="{676C8047-329A-0D43-ADA7-02BAB212D8C2}"/>
              </a:ext>
            </a:extLst>
          </p:cNvPr>
          <p:cNvPicPr>
            <a:picLocks noChangeAspect="1"/>
          </p:cNvPicPr>
          <p:nvPr/>
        </p:nvPicPr>
        <p:blipFill>
          <a:blip r:embed="rId3"/>
          <a:stretch>
            <a:fillRect/>
          </a:stretch>
        </p:blipFill>
        <p:spPr>
          <a:xfrm>
            <a:off x="0" y="2767783"/>
            <a:ext cx="9144000" cy="1322433"/>
          </a:xfrm>
          <a:prstGeom prst="rect">
            <a:avLst/>
          </a:prstGeom>
        </p:spPr>
      </p:pic>
      <p:pic>
        <p:nvPicPr>
          <p:cNvPr id="10" name="Picture 9">
            <a:extLst>
              <a:ext uri="{FF2B5EF4-FFF2-40B4-BE49-F238E27FC236}">
                <a16:creationId xmlns:a16="http://schemas.microsoft.com/office/drawing/2014/main" id="{A803CB82-7912-B24E-AE46-4F3B1459AB1B}"/>
              </a:ext>
            </a:extLst>
          </p:cNvPr>
          <p:cNvPicPr>
            <a:picLocks noChangeAspect="1"/>
          </p:cNvPicPr>
          <p:nvPr/>
        </p:nvPicPr>
        <p:blipFill>
          <a:blip r:embed="rId4"/>
          <a:stretch>
            <a:fillRect/>
          </a:stretch>
        </p:blipFill>
        <p:spPr>
          <a:xfrm>
            <a:off x="350043" y="4215116"/>
            <a:ext cx="8672513" cy="1511205"/>
          </a:xfrm>
          <a:prstGeom prst="rect">
            <a:avLst/>
          </a:prstGeom>
        </p:spPr>
      </p:pic>
    </p:spTree>
    <p:extLst>
      <p:ext uri="{BB962C8B-B14F-4D97-AF65-F5344CB8AC3E}">
        <p14:creationId xmlns:p14="http://schemas.microsoft.com/office/powerpoint/2010/main" val="150192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Conclusions</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35</a:t>
            </a:fld>
            <a:endParaRPr lang="en-US" sz="900">
              <a:solidFill>
                <a:srgbClr val="004C97"/>
              </a:solidFill>
              <a:latin typeface="Helvetica" charset="0"/>
            </a:endParaRPr>
          </a:p>
        </p:txBody>
      </p:sp>
      <p:sp>
        <p:nvSpPr>
          <p:cNvPr id="17410" name="Content Placeholder 2"/>
          <p:cNvSpPr>
            <a:spLocks noGrp="1"/>
          </p:cNvSpPr>
          <p:nvPr>
            <p:ph idx="4294967295"/>
          </p:nvPr>
        </p:nvSpPr>
        <p:spPr bwMode="auto">
          <a:xfrm>
            <a:off x="0" y="820940"/>
            <a:ext cx="9296400" cy="5541962"/>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lvl="1"/>
            <a:r>
              <a:rPr lang="en-US" sz="2400" dirty="0">
                <a:solidFill>
                  <a:schemeClr val="accent6">
                    <a:lumMod val="50000"/>
                  </a:schemeClr>
                </a:solidFill>
                <a:latin typeface="Helvetica" charset="0"/>
              </a:rPr>
              <a:t>U.S. CMS contributions are critical to CMS HL-LHC upgrades, and Fermilab is critical to U.S. CMS contributions </a:t>
            </a:r>
          </a:p>
          <a:p>
            <a:pPr lvl="1"/>
            <a:r>
              <a:rPr lang="en-US" sz="2400" dirty="0">
                <a:solidFill>
                  <a:schemeClr val="accent6">
                    <a:lumMod val="50000"/>
                  </a:schemeClr>
                </a:solidFill>
                <a:latin typeface="Helvetica" charset="0"/>
              </a:rPr>
              <a:t>We are making significant technical progress in all areas of the update</a:t>
            </a:r>
          </a:p>
          <a:p>
            <a:pPr lvl="1"/>
            <a:r>
              <a:rPr lang="en-US" sz="2400" dirty="0">
                <a:solidFill>
                  <a:schemeClr val="accent6">
                    <a:lumMod val="50000"/>
                  </a:schemeClr>
                </a:solidFill>
                <a:latin typeface="Helvetica" charset="0"/>
              </a:rPr>
              <a:t>Critical items from the lab that we need to continue our success are:</a:t>
            </a:r>
          </a:p>
          <a:p>
            <a:pPr lvl="2"/>
            <a:r>
              <a:rPr lang="en-US" sz="2000" dirty="0">
                <a:solidFill>
                  <a:schemeClr val="accent6">
                    <a:lumMod val="50000"/>
                  </a:schemeClr>
                </a:solidFill>
                <a:latin typeface="Helvetica" charset="0"/>
              </a:rPr>
              <a:t>ASIC engineering. This is being addressed, however we believe another new hire would help ensure success of FNAL ASIC commitments. CMS depends on the success of the FNAL ASIC group.</a:t>
            </a:r>
          </a:p>
          <a:p>
            <a:pPr lvl="2"/>
            <a:r>
              <a:rPr lang="en-US" sz="2000" dirty="0">
                <a:solidFill>
                  <a:schemeClr val="accent6">
                    <a:lumMod val="50000"/>
                  </a:schemeClr>
                </a:solidFill>
                <a:latin typeface="Helvetica" charset="0"/>
              </a:rPr>
              <a:t>Irradiation Test Area – we really need this by April, 2019. This implies cleanup of MTEST needs to start now.</a:t>
            </a:r>
          </a:p>
          <a:p>
            <a:pPr lvl="2"/>
            <a:r>
              <a:rPr lang="en-US" sz="2000" dirty="0">
                <a:solidFill>
                  <a:schemeClr val="accent6">
                    <a:lumMod val="50000"/>
                  </a:schemeClr>
                </a:solidFill>
                <a:latin typeface="Helvetica" charset="0"/>
              </a:rPr>
              <a:t>Lab scientists are key to the success of CMS and the HL-LHC detector upgrades and strong support for the CMS research program is critical.</a:t>
            </a:r>
          </a:p>
          <a:p>
            <a:pPr lvl="2"/>
            <a:endParaRPr lang="en-US" dirty="0">
              <a:latin typeface="Helvetica" charset="0"/>
            </a:endParaRPr>
          </a:p>
        </p:txBody>
      </p:sp>
    </p:spTree>
    <p:extLst>
      <p:ext uri="{BB962C8B-B14F-4D97-AF65-F5344CB8AC3E}">
        <p14:creationId xmlns:p14="http://schemas.microsoft.com/office/powerpoint/2010/main" val="3892507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CMS HL-LHC upgrades</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36</a:t>
            </a:fld>
            <a:endParaRPr lang="en-US" sz="900">
              <a:solidFill>
                <a:srgbClr val="004C97"/>
              </a:solidFill>
              <a:latin typeface="Helvetica" charset="0"/>
            </a:endParaRPr>
          </a:p>
        </p:txBody>
      </p:sp>
      <p:sp>
        <p:nvSpPr>
          <p:cNvPr id="17410" name="Content Placeholder 2"/>
          <p:cNvSpPr>
            <a:spLocks noGrp="1"/>
          </p:cNvSpPr>
          <p:nvPr>
            <p:ph idx="4294967295"/>
          </p:nvPr>
        </p:nvSpPr>
        <p:spPr bwMode="auto">
          <a:xfrm>
            <a:off x="0" y="1042988"/>
            <a:ext cx="8672513" cy="4987925"/>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None/>
            </a:pPr>
            <a:endParaRPr lang="en-US" dirty="0">
              <a:latin typeface="Helvetica" charset="0"/>
            </a:endParaRPr>
          </a:p>
          <a:p>
            <a:pPr marL="0" indent="0" algn="ctr">
              <a:buNone/>
            </a:pPr>
            <a:endParaRPr lang="en-US" dirty="0">
              <a:latin typeface="Helvetica" charset="0"/>
            </a:endParaRPr>
          </a:p>
          <a:p>
            <a:pPr marL="0" indent="0" algn="ctr">
              <a:buNone/>
            </a:pPr>
            <a:endParaRPr lang="en-US" dirty="0">
              <a:latin typeface="Helvetica" charset="0"/>
            </a:endParaRPr>
          </a:p>
          <a:p>
            <a:pPr marL="0" indent="0" algn="ctr">
              <a:buNone/>
            </a:pPr>
            <a:r>
              <a:rPr lang="en-US" dirty="0">
                <a:latin typeface="Helvetica" charset="0"/>
              </a:rPr>
              <a:t>backup</a:t>
            </a:r>
          </a:p>
        </p:txBody>
      </p:sp>
    </p:spTree>
    <p:extLst>
      <p:ext uri="{BB962C8B-B14F-4D97-AF65-F5344CB8AC3E}">
        <p14:creationId xmlns:p14="http://schemas.microsoft.com/office/powerpoint/2010/main" val="2105394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4246-8F32-C24C-913C-3EC6679E16C7}"/>
              </a:ext>
            </a:extLst>
          </p:cNvPr>
          <p:cNvSpPr>
            <a:spLocks noGrp="1"/>
          </p:cNvSpPr>
          <p:nvPr>
            <p:ph type="title"/>
          </p:nvPr>
        </p:nvSpPr>
        <p:spPr/>
        <p:txBody>
          <a:bodyPr/>
          <a:lstStyle/>
          <a:p>
            <a:r>
              <a:rPr lang="en-US" dirty="0"/>
              <a:t>Fermilab Deliverables for HL-LHC CMS Upgrades</a:t>
            </a:r>
          </a:p>
        </p:txBody>
      </p:sp>
      <p:sp>
        <p:nvSpPr>
          <p:cNvPr id="3" name="Date Placeholder 2">
            <a:extLst>
              <a:ext uri="{FF2B5EF4-FFF2-40B4-BE49-F238E27FC236}">
                <a16:creationId xmlns:a16="http://schemas.microsoft.com/office/drawing/2014/main" id="{13AD5280-DDAE-4942-8223-A0A3501F5A8D}"/>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39A17FBE-C1DA-0742-A2DA-6E2A3739F6BA}"/>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965C1191-A476-7445-9F67-8456E2D6F380}"/>
              </a:ext>
            </a:extLst>
          </p:cNvPr>
          <p:cNvSpPr>
            <a:spLocks noGrp="1"/>
          </p:cNvSpPr>
          <p:nvPr>
            <p:ph type="sldNum" sz="quarter" idx="12"/>
          </p:nvPr>
        </p:nvSpPr>
        <p:spPr/>
        <p:txBody>
          <a:bodyPr/>
          <a:lstStyle/>
          <a:p>
            <a:fld id="{AB3C1F1C-F708-3F4B-8ECB-6D467F0718B5}" type="slidenum">
              <a:rPr lang="en-US" smtClean="0"/>
              <a:pPr/>
              <a:t>37</a:t>
            </a:fld>
            <a:endParaRPr lang="en-US" dirty="0"/>
          </a:p>
        </p:txBody>
      </p:sp>
      <p:sp>
        <p:nvSpPr>
          <p:cNvPr id="6" name="Content Placeholder 2">
            <a:extLst>
              <a:ext uri="{FF2B5EF4-FFF2-40B4-BE49-F238E27FC236}">
                <a16:creationId xmlns:a16="http://schemas.microsoft.com/office/drawing/2014/main" id="{1C694E98-39DC-9A46-992D-8EA4A54009F9}"/>
              </a:ext>
            </a:extLst>
          </p:cNvPr>
          <p:cNvSpPr txBox="1">
            <a:spLocks/>
          </p:cNvSpPr>
          <p:nvPr/>
        </p:nvSpPr>
        <p:spPr bwMode="auto">
          <a:xfrm>
            <a:off x="0" y="820940"/>
            <a:ext cx="9296400" cy="5541962"/>
          </a:xfrm>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a:solidFill>
                  <a:schemeClr val="accent6">
                    <a:lumMod val="50000"/>
                  </a:schemeClr>
                </a:solidFill>
                <a:latin typeface="Helvetica" charset="0"/>
              </a:rPr>
              <a:t>Outer Tracker:</a:t>
            </a:r>
          </a:p>
          <a:p>
            <a:pPr lvl="2"/>
            <a:r>
              <a:rPr lang="en-US" sz="1800" dirty="0">
                <a:solidFill>
                  <a:schemeClr val="accent6">
                    <a:lumMod val="50000"/>
                  </a:schemeClr>
                </a:solidFill>
                <a:latin typeface="Helvetica" charset="0"/>
              </a:rPr>
              <a:t>2700 total combination of PS/2S modules (includes preproduction &amp; spares) (~17% of the total modules for the OT).</a:t>
            </a:r>
          </a:p>
          <a:p>
            <a:pPr lvl="2"/>
            <a:r>
              <a:rPr lang="en-US" sz="1800" dirty="0">
                <a:solidFill>
                  <a:schemeClr val="accent6">
                    <a:lumMod val="50000"/>
                  </a:schemeClr>
                </a:solidFill>
                <a:latin typeface="Helvetica" charset="0"/>
              </a:rPr>
              <a:t>Flat barrel (mechanical structure + PS modules coming from above production)</a:t>
            </a:r>
          </a:p>
          <a:p>
            <a:pPr lvl="2"/>
            <a:r>
              <a:rPr lang="en-US" sz="1800" dirty="0">
                <a:solidFill>
                  <a:schemeClr val="accent6">
                    <a:lumMod val="50000"/>
                  </a:schemeClr>
                </a:solidFill>
                <a:latin typeface="Helvetica" charset="0"/>
              </a:rPr>
              <a:t>Bump bonding of all </a:t>
            </a:r>
            <a:r>
              <a:rPr lang="en-US" sz="1800" dirty="0" err="1">
                <a:solidFill>
                  <a:schemeClr val="accent6">
                    <a:lumMod val="50000"/>
                  </a:schemeClr>
                </a:solidFill>
                <a:latin typeface="Helvetica" charset="0"/>
              </a:rPr>
              <a:t>MaPSAs</a:t>
            </a:r>
            <a:r>
              <a:rPr lang="en-US" sz="1800" dirty="0">
                <a:solidFill>
                  <a:schemeClr val="accent6">
                    <a:lumMod val="50000"/>
                  </a:schemeClr>
                </a:solidFill>
                <a:latin typeface="Helvetica" charset="0"/>
              </a:rPr>
              <a:t> (pixel side of PS modules) – oversight and QC</a:t>
            </a:r>
          </a:p>
          <a:p>
            <a:pPr lvl="1"/>
            <a:r>
              <a:rPr lang="en-US" sz="2000" dirty="0">
                <a:solidFill>
                  <a:schemeClr val="accent6">
                    <a:lumMod val="50000"/>
                  </a:schemeClr>
                </a:solidFill>
                <a:latin typeface="Helvetica" charset="0"/>
              </a:rPr>
              <a:t>Endcap Calorimeter</a:t>
            </a:r>
          </a:p>
          <a:p>
            <a:pPr lvl="2"/>
            <a:r>
              <a:rPr lang="en-US" sz="1800" dirty="0">
                <a:solidFill>
                  <a:schemeClr val="accent6">
                    <a:lumMod val="50000"/>
                  </a:schemeClr>
                </a:solidFill>
                <a:latin typeface="Helvetica" charset="0"/>
              </a:rPr>
              <a:t>Design and assemble 375 Cassettes (corresponding to 1</a:t>
            </a:r>
            <a:r>
              <a:rPr lang="en-US" sz="1800" baseline="30000" dirty="0">
                <a:solidFill>
                  <a:schemeClr val="accent6">
                    <a:lumMod val="50000"/>
                  </a:schemeClr>
                </a:solidFill>
                <a:latin typeface="Helvetica" charset="0"/>
              </a:rPr>
              <a:t>st</a:t>
            </a:r>
            <a:r>
              <a:rPr lang="en-US" sz="1800" dirty="0">
                <a:solidFill>
                  <a:schemeClr val="accent6">
                    <a:lumMod val="50000"/>
                  </a:schemeClr>
                </a:solidFill>
                <a:latin typeface="Helvetica" charset="0"/>
              </a:rPr>
              <a:t> 15 layers of hadronic section + test wedge), test, ship to CERN</a:t>
            </a:r>
          </a:p>
          <a:p>
            <a:pPr lvl="2"/>
            <a:r>
              <a:rPr lang="en-US" sz="1800" dirty="0">
                <a:solidFill>
                  <a:schemeClr val="accent6">
                    <a:lumMod val="50000"/>
                  </a:schemeClr>
                </a:solidFill>
                <a:latin typeface="Helvetica" charset="0"/>
              </a:rPr>
              <a:t>Assemble tile modules for 1</a:t>
            </a:r>
            <a:r>
              <a:rPr lang="en-US" sz="1800" baseline="30000" dirty="0">
                <a:solidFill>
                  <a:schemeClr val="accent6">
                    <a:lumMod val="50000"/>
                  </a:schemeClr>
                </a:solidFill>
                <a:latin typeface="Helvetica" charset="0"/>
              </a:rPr>
              <a:t>st</a:t>
            </a:r>
            <a:r>
              <a:rPr lang="en-US" sz="1800" dirty="0">
                <a:solidFill>
                  <a:schemeClr val="accent6">
                    <a:lumMod val="50000"/>
                  </a:schemeClr>
                </a:solidFill>
                <a:latin typeface="Helvetica" charset="0"/>
              </a:rPr>
              <a:t> 15 layers</a:t>
            </a:r>
          </a:p>
          <a:p>
            <a:pPr lvl="2"/>
            <a:r>
              <a:rPr lang="en-US" sz="1800" dirty="0">
                <a:solidFill>
                  <a:schemeClr val="accent6">
                    <a:lumMod val="50000"/>
                  </a:schemeClr>
                </a:solidFill>
                <a:latin typeface="Helvetica" charset="0"/>
              </a:rPr>
              <a:t>Design and provide concentrator ASICs for the whole EC project (ECON)</a:t>
            </a:r>
          </a:p>
          <a:p>
            <a:pPr lvl="1"/>
            <a:r>
              <a:rPr lang="en-US" sz="1800" dirty="0">
                <a:solidFill>
                  <a:schemeClr val="accent6">
                    <a:lumMod val="50000"/>
                  </a:schemeClr>
                </a:solidFill>
                <a:latin typeface="Helvetica" charset="0"/>
              </a:rPr>
              <a:t>MIP Timing Detector</a:t>
            </a:r>
          </a:p>
          <a:p>
            <a:pPr lvl="2"/>
            <a:r>
              <a:rPr lang="en-US" sz="1600" dirty="0">
                <a:solidFill>
                  <a:schemeClr val="accent6">
                    <a:lumMod val="50000"/>
                  </a:schemeClr>
                </a:solidFill>
                <a:latin typeface="Helvetica" charset="0"/>
              </a:rPr>
              <a:t>Endcap Timing Layer – design FE ASIC, supply 50% of the final ASICs</a:t>
            </a:r>
          </a:p>
          <a:p>
            <a:pPr lvl="2"/>
            <a:r>
              <a:rPr lang="en-US" sz="1600" dirty="0">
                <a:solidFill>
                  <a:schemeClr val="accent6">
                    <a:lumMod val="50000"/>
                  </a:schemeClr>
                </a:solidFill>
                <a:latin typeface="Helvetica" charset="0"/>
              </a:rPr>
              <a:t>Develop module assembly procedures, share module assembly of 50% of the ETL modules with Nebraska (exact share is unclear right now).</a:t>
            </a:r>
          </a:p>
          <a:p>
            <a:pPr lvl="1"/>
            <a:r>
              <a:rPr lang="en-US" sz="1800" dirty="0">
                <a:solidFill>
                  <a:schemeClr val="accent6">
                    <a:lumMod val="50000"/>
                  </a:schemeClr>
                </a:solidFill>
                <a:latin typeface="Helvetica" charset="0"/>
              </a:rPr>
              <a:t>Trigger/DAQ</a:t>
            </a:r>
          </a:p>
          <a:p>
            <a:pPr lvl="2"/>
            <a:r>
              <a:rPr lang="en-US" sz="1600" dirty="0">
                <a:solidFill>
                  <a:schemeClr val="accent6">
                    <a:lumMod val="50000"/>
                  </a:schemeClr>
                </a:solidFill>
                <a:latin typeface="Helvetica" charset="0"/>
              </a:rPr>
              <a:t>DAQ Storage Manager, trigger algorithms/ firmware/board testing</a:t>
            </a:r>
          </a:p>
        </p:txBody>
      </p:sp>
    </p:spTree>
    <p:extLst>
      <p:ext uri="{BB962C8B-B14F-4D97-AF65-F5344CB8AC3E}">
        <p14:creationId xmlns:p14="http://schemas.microsoft.com/office/powerpoint/2010/main" val="3725323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5B1AD61-FF55-5D4B-9ED0-2913643E23BF}"/>
              </a:ext>
            </a:extLst>
          </p:cNvPr>
          <p:cNvPicPr>
            <a:picLocks noChangeAspect="1"/>
          </p:cNvPicPr>
          <p:nvPr/>
        </p:nvPicPr>
        <p:blipFill>
          <a:blip r:embed="rId3"/>
          <a:stretch>
            <a:fillRect/>
          </a:stretch>
        </p:blipFill>
        <p:spPr>
          <a:xfrm>
            <a:off x="337465" y="988646"/>
            <a:ext cx="8623300" cy="5311043"/>
          </a:xfrm>
          <a:prstGeom prst="rect">
            <a:avLst/>
          </a:prstGeom>
        </p:spPr>
      </p:pic>
      <p:sp>
        <p:nvSpPr>
          <p:cNvPr id="2" name="Title 1"/>
          <p:cNvSpPr>
            <a:spLocks noGrp="1"/>
          </p:cNvSpPr>
          <p:nvPr>
            <p:ph type="title"/>
          </p:nvPr>
        </p:nvSpPr>
        <p:spPr/>
        <p:txBody>
          <a:bodyPr/>
          <a:lstStyle/>
          <a:p>
            <a:r>
              <a:rPr lang="en-US" dirty="0">
                <a:latin typeface="Helvetica" charset="0"/>
              </a:rPr>
              <a:t>U. S. CMS HL-LHC Upgrade Organization	</a:t>
            </a:r>
            <a:endParaRPr lang="en-US" dirty="0"/>
          </a:p>
        </p:txBody>
      </p:sp>
      <p:sp>
        <p:nvSpPr>
          <p:cNvPr id="323" name="TextBox 322"/>
          <p:cNvSpPr txBox="1"/>
          <p:nvPr/>
        </p:nvSpPr>
        <p:spPr>
          <a:xfrm>
            <a:off x="2432071" y="5803913"/>
            <a:ext cx="5763575" cy="584775"/>
          </a:xfrm>
          <a:prstGeom prst="rect">
            <a:avLst/>
          </a:prstGeom>
          <a:noFill/>
        </p:spPr>
        <p:txBody>
          <a:bodyPr wrap="square" rtlCol="0">
            <a:spAutoFit/>
          </a:bodyPr>
          <a:lstStyle/>
          <a:p>
            <a:r>
              <a:rPr lang="en-US" sz="1600" dirty="0"/>
              <a:t>Fermilab people are underlined</a:t>
            </a:r>
            <a:r>
              <a:rPr lang="en-US" sz="1600" b="1" dirty="0"/>
              <a:t>. </a:t>
            </a:r>
            <a:endParaRPr lang="en-US" sz="1600" dirty="0"/>
          </a:p>
          <a:p>
            <a:r>
              <a:rPr lang="en-US" sz="1600" dirty="0"/>
              <a:t>Fermilab accounts for 44% of the total project team (down to L3).</a:t>
            </a:r>
          </a:p>
        </p:txBody>
      </p:sp>
      <p:sp>
        <p:nvSpPr>
          <p:cNvPr id="3" name="Date Placeholder 2">
            <a:extLst>
              <a:ext uri="{FF2B5EF4-FFF2-40B4-BE49-F238E27FC236}">
                <a16:creationId xmlns:a16="http://schemas.microsoft.com/office/drawing/2014/main" id="{23E43C36-AE19-DF42-A9C8-BC421577E692}"/>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9EB2D1D1-9D61-EB41-90DF-D9EA2726ECEA}"/>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85862A6B-2AB3-A64C-AD47-A58EB3066547}"/>
              </a:ext>
            </a:extLst>
          </p:cNvPr>
          <p:cNvSpPr>
            <a:spLocks noGrp="1"/>
          </p:cNvSpPr>
          <p:nvPr>
            <p:ph type="sldNum" sz="quarter" idx="12"/>
          </p:nvPr>
        </p:nvSpPr>
        <p:spPr/>
        <p:txBody>
          <a:bodyPr/>
          <a:lstStyle/>
          <a:p>
            <a:fld id="{AB3C1F1C-F708-3F4B-8ECB-6D467F0718B5}" type="slidenum">
              <a:rPr lang="en-US" smtClean="0"/>
              <a:pPr/>
              <a:t>38</a:t>
            </a:fld>
            <a:endParaRPr lang="en-US" dirty="0"/>
          </a:p>
        </p:txBody>
      </p:sp>
      <p:cxnSp>
        <p:nvCxnSpPr>
          <p:cNvPr id="9" name="Straight Connector 8">
            <a:extLst>
              <a:ext uri="{FF2B5EF4-FFF2-40B4-BE49-F238E27FC236}">
                <a16:creationId xmlns:a16="http://schemas.microsoft.com/office/drawing/2014/main" id="{A7270B2F-5B29-3446-8BD5-D597D15E39BE}"/>
              </a:ext>
            </a:extLst>
          </p:cNvPr>
          <p:cNvCxnSpPr/>
          <p:nvPr/>
        </p:nvCxnSpPr>
        <p:spPr>
          <a:xfrm>
            <a:off x="4209526" y="6096300"/>
            <a:ext cx="903413"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28" name="Straight Connector 327">
            <a:extLst>
              <a:ext uri="{FF2B5EF4-FFF2-40B4-BE49-F238E27FC236}">
                <a16:creationId xmlns:a16="http://schemas.microsoft.com/office/drawing/2014/main" id="{65E634DB-0AB7-3A47-AF43-3F1E02A51794}"/>
              </a:ext>
            </a:extLst>
          </p:cNvPr>
          <p:cNvCxnSpPr>
            <a:cxnSpLocks/>
          </p:cNvCxnSpPr>
          <p:nvPr/>
        </p:nvCxnSpPr>
        <p:spPr>
          <a:xfrm>
            <a:off x="3054376" y="1848398"/>
            <a:ext cx="42719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29" name="Straight Connector 328">
            <a:extLst>
              <a:ext uri="{FF2B5EF4-FFF2-40B4-BE49-F238E27FC236}">
                <a16:creationId xmlns:a16="http://schemas.microsoft.com/office/drawing/2014/main" id="{4CC314AD-DB20-5A4F-B55F-A02DB33AB5DA}"/>
              </a:ext>
            </a:extLst>
          </p:cNvPr>
          <p:cNvCxnSpPr>
            <a:cxnSpLocks/>
          </p:cNvCxnSpPr>
          <p:nvPr/>
        </p:nvCxnSpPr>
        <p:spPr>
          <a:xfrm>
            <a:off x="3050299" y="2152386"/>
            <a:ext cx="817564"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0" name="Straight Connector 329">
            <a:extLst>
              <a:ext uri="{FF2B5EF4-FFF2-40B4-BE49-F238E27FC236}">
                <a16:creationId xmlns:a16="http://schemas.microsoft.com/office/drawing/2014/main" id="{59DF218B-CE09-294E-9A5F-80EBBFC86234}"/>
              </a:ext>
            </a:extLst>
          </p:cNvPr>
          <p:cNvCxnSpPr>
            <a:cxnSpLocks/>
          </p:cNvCxnSpPr>
          <p:nvPr/>
        </p:nvCxnSpPr>
        <p:spPr>
          <a:xfrm>
            <a:off x="3054376" y="2294189"/>
            <a:ext cx="42719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1" name="Straight Connector 330">
            <a:extLst>
              <a:ext uri="{FF2B5EF4-FFF2-40B4-BE49-F238E27FC236}">
                <a16:creationId xmlns:a16="http://schemas.microsoft.com/office/drawing/2014/main" id="{2B6DBCCF-01E9-FA4A-B60C-F8FB5049F5E6}"/>
              </a:ext>
            </a:extLst>
          </p:cNvPr>
          <p:cNvCxnSpPr>
            <a:cxnSpLocks/>
          </p:cNvCxnSpPr>
          <p:nvPr/>
        </p:nvCxnSpPr>
        <p:spPr>
          <a:xfrm>
            <a:off x="6072222" y="2000798"/>
            <a:ext cx="563290"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2" name="Straight Connector 331">
            <a:extLst>
              <a:ext uri="{FF2B5EF4-FFF2-40B4-BE49-F238E27FC236}">
                <a16:creationId xmlns:a16="http://schemas.microsoft.com/office/drawing/2014/main" id="{9B3EC066-C334-DC40-ACB2-7D62D9A597FF}"/>
              </a:ext>
            </a:extLst>
          </p:cNvPr>
          <p:cNvCxnSpPr>
            <a:cxnSpLocks/>
          </p:cNvCxnSpPr>
          <p:nvPr/>
        </p:nvCxnSpPr>
        <p:spPr>
          <a:xfrm>
            <a:off x="3008470" y="2000798"/>
            <a:ext cx="42719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3" name="Straight Connector 332">
            <a:extLst>
              <a:ext uri="{FF2B5EF4-FFF2-40B4-BE49-F238E27FC236}">
                <a16:creationId xmlns:a16="http://schemas.microsoft.com/office/drawing/2014/main" id="{F8533806-8AD8-824B-B499-1199F69E57D2}"/>
              </a:ext>
            </a:extLst>
          </p:cNvPr>
          <p:cNvCxnSpPr>
            <a:cxnSpLocks/>
          </p:cNvCxnSpPr>
          <p:nvPr/>
        </p:nvCxnSpPr>
        <p:spPr>
          <a:xfrm>
            <a:off x="6072222" y="2152386"/>
            <a:ext cx="602409"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4" name="Straight Connector 333">
            <a:extLst>
              <a:ext uri="{FF2B5EF4-FFF2-40B4-BE49-F238E27FC236}">
                <a16:creationId xmlns:a16="http://schemas.microsoft.com/office/drawing/2014/main" id="{125F965E-FDC0-0E4E-A2B8-001CEC55C6B0}"/>
              </a:ext>
            </a:extLst>
          </p:cNvPr>
          <p:cNvCxnSpPr>
            <a:cxnSpLocks/>
          </p:cNvCxnSpPr>
          <p:nvPr/>
        </p:nvCxnSpPr>
        <p:spPr>
          <a:xfrm>
            <a:off x="6072222" y="2290968"/>
            <a:ext cx="665977"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5" name="Straight Connector 334">
            <a:extLst>
              <a:ext uri="{FF2B5EF4-FFF2-40B4-BE49-F238E27FC236}">
                <a16:creationId xmlns:a16="http://schemas.microsoft.com/office/drawing/2014/main" id="{E85D27F6-72BC-294E-B76C-8C6BE409F477}"/>
              </a:ext>
            </a:extLst>
          </p:cNvPr>
          <p:cNvCxnSpPr>
            <a:cxnSpLocks/>
          </p:cNvCxnSpPr>
          <p:nvPr/>
        </p:nvCxnSpPr>
        <p:spPr>
          <a:xfrm>
            <a:off x="6072222" y="2436809"/>
            <a:ext cx="665977"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6" name="Straight Connector 335">
            <a:extLst>
              <a:ext uri="{FF2B5EF4-FFF2-40B4-BE49-F238E27FC236}">
                <a16:creationId xmlns:a16="http://schemas.microsoft.com/office/drawing/2014/main" id="{0EEDD682-98E0-B747-86E8-57D452C508B2}"/>
              </a:ext>
            </a:extLst>
          </p:cNvPr>
          <p:cNvCxnSpPr>
            <a:cxnSpLocks/>
          </p:cNvCxnSpPr>
          <p:nvPr/>
        </p:nvCxnSpPr>
        <p:spPr>
          <a:xfrm>
            <a:off x="826760" y="3499397"/>
            <a:ext cx="371959"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7" name="Straight Connector 336">
            <a:extLst>
              <a:ext uri="{FF2B5EF4-FFF2-40B4-BE49-F238E27FC236}">
                <a16:creationId xmlns:a16="http://schemas.microsoft.com/office/drawing/2014/main" id="{3400CCF8-2F0F-7A4C-8E22-FE3F5E5662B5}"/>
              </a:ext>
            </a:extLst>
          </p:cNvPr>
          <p:cNvCxnSpPr>
            <a:cxnSpLocks/>
          </p:cNvCxnSpPr>
          <p:nvPr/>
        </p:nvCxnSpPr>
        <p:spPr>
          <a:xfrm>
            <a:off x="815743" y="3628336"/>
            <a:ext cx="48010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8" name="Straight Connector 337">
            <a:extLst>
              <a:ext uri="{FF2B5EF4-FFF2-40B4-BE49-F238E27FC236}">
                <a16:creationId xmlns:a16="http://schemas.microsoft.com/office/drawing/2014/main" id="{E09858DD-E483-B549-8523-75FAC27B33AE}"/>
              </a:ext>
            </a:extLst>
          </p:cNvPr>
          <p:cNvCxnSpPr>
            <a:cxnSpLocks/>
          </p:cNvCxnSpPr>
          <p:nvPr/>
        </p:nvCxnSpPr>
        <p:spPr>
          <a:xfrm>
            <a:off x="2810248" y="3641036"/>
            <a:ext cx="48010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5104DA4B-2995-C449-B59A-638BCCB639F6}"/>
              </a:ext>
            </a:extLst>
          </p:cNvPr>
          <p:cNvCxnSpPr>
            <a:cxnSpLocks/>
          </p:cNvCxnSpPr>
          <p:nvPr/>
        </p:nvCxnSpPr>
        <p:spPr>
          <a:xfrm>
            <a:off x="671249" y="4669090"/>
            <a:ext cx="48010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0" name="Straight Connector 339">
            <a:extLst>
              <a:ext uri="{FF2B5EF4-FFF2-40B4-BE49-F238E27FC236}">
                <a16:creationId xmlns:a16="http://schemas.microsoft.com/office/drawing/2014/main" id="{25200F85-9B53-D044-8C89-383D31371EF3}"/>
              </a:ext>
            </a:extLst>
          </p:cNvPr>
          <p:cNvCxnSpPr>
            <a:cxnSpLocks/>
          </p:cNvCxnSpPr>
          <p:nvPr/>
        </p:nvCxnSpPr>
        <p:spPr>
          <a:xfrm>
            <a:off x="911300" y="5505999"/>
            <a:ext cx="48010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1" name="Straight Connector 340">
            <a:extLst>
              <a:ext uri="{FF2B5EF4-FFF2-40B4-BE49-F238E27FC236}">
                <a16:creationId xmlns:a16="http://schemas.microsoft.com/office/drawing/2014/main" id="{2516E950-9675-3E49-937B-CA538D44BCDE}"/>
              </a:ext>
            </a:extLst>
          </p:cNvPr>
          <p:cNvCxnSpPr>
            <a:cxnSpLocks/>
          </p:cNvCxnSpPr>
          <p:nvPr/>
        </p:nvCxnSpPr>
        <p:spPr>
          <a:xfrm>
            <a:off x="671249" y="5627402"/>
            <a:ext cx="560521"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2" name="Straight Connector 341">
            <a:extLst>
              <a:ext uri="{FF2B5EF4-FFF2-40B4-BE49-F238E27FC236}">
                <a16:creationId xmlns:a16="http://schemas.microsoft.com/office/drawing/2014/main" id="{294B79CB-5CAE-4E42-9BCE-46E9CE22FDAA}"/>
              </a:ext>
            </a:extLst>
          </p:cNvPr>
          <p:cNvCxnSpPr>
            <a:cxnSpLocks/>
          </p:cNvCxnSpPr>
          <p:nvPr/>
        </p:nvCxnSpPr>
        <p:spPr>
          <a:xfrm>
            <a:off x="671249" y="6169843"/>
            <a:ext cx="560521"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3" name="Straight Connector 342">
            <a:extLst>
              <a:ext uri="{FF2B5EF4-FFF2-40B4-BE49-F238E27FC236}">
                <a16:creationId xmlns:a16="http://schemas.microsoft.com/office/drawing/2014/main" id="{78C6A575-B462-3648-A2D2-57022BB5C616}"/>
              </a:ext>
            </a:extLst>
          </p:cNvPr>
          <p:cNvCxnSpPr>
            <a:cxnSpLocks/>
          </p:cNvCxnSpPr>
          <p:nvPr/>
        </p:nvCxnSpPr>
        <p:spPr>
          <a:xfrm>
            <a:off x="937476" y="6053605"/>
            <a:ext cx="48010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4" name="Straight Connector 343">
            <a:extLst>
              <a:ext uri="{FF2B5EF4-FFF2-40B4-BE49-F238E27FC236}">
                <a16:creationId xmlns:a16="http://schemas.microsoft.com/office/drawing/2014/main" id="{4C4CF9CF-304D-2E44-A4C3-A9414B13FE9B}"/>
              </a:ext>
            </a:extLst>
          </p:cNvPr>
          <p:cNvCxnSpPr>
            <a:cxnSpLocks/>
          </p:cNvCxnSpPr>
          <p:nvPr/>
        </p:nvCxnSpPr>
        <p:spPr>
          <a:xfrm>
            <a:off x="2850073" y="5827137"/>
            <a:ext cx="560521"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5" name="Straight Connector 344">
            <a:extLst>
              <a:ext uri="{FF2B5EF4-FFF2-40B4-BE49-F238E27FC236}">
                <a16:creationId xmlns:a16="http://schemas.microsoft.com/office/drawing/2014/main" id="{D2DB86E0-42E8-2647-A2A0-E2AF382FF6DF}"/>
              </a:ext>
            </a:extLst>
          </p:cNvPr>
          <p:cNvCxnSpPr>
            <a:cxnSpLocks/>
          </p:cNvCxnSpPr>
          <p:nvPr/>
        </p:nvCxnSpPr>
        <p:spPr>
          <a:xfrm>
            <a:off x="2875800" y="4675774"/>
            <a:ext cx="414550"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C50C97F8-1C3B-854B-80F0-A103DCC2692A}"/>
              </a:ext>
            </a:extLst>
          </p:cNvPr>
          <p:cNvCxnSpPr>
            <a:cxnSpLocks/>
          </p:cNvCxnSpPr>
          <p:nvPr/>
        </p:nvCxnSpPr>
        <p:spPr>
          <a:xfrm>
            <a:off x="2610722" y="4812676"/>
            <a:ext cx="333956"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8" name="Straight Connector 347">
            <a:extLst>
              <a:ext uri="{FF2B5EF4-FFF2-40B4-BE49-F238E27FC236}">
                <a16:creationId xmlns:a16="http://schemas.microsoft.com/office/drawing/2014/main" id="{3B438081-52D5-7441-A984-532EF90AFC7E}"/>
              </a:ext>
            </a:extLst>
          </p:cNvPr>
          <p:cNvCxnSpPr>
            <a:cxnSpLocks/>
          </p:cNvCxnSpPr>
          <p:nvPr/>
        </p:nvCxnSpPr>
        <p:spPr>
          <a:xfrm>
            <a:off x="4693183" y="3744046"/>
            <a:ext cx="560521"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9" name="Straight Connector 348">
            <a:extLst>
              <a:ext uri="{FF2B5EF4-FFF2-40B4-BE49-F238E27FC236}">
                <a16:creationId xmlns:a16="http://schemas.microsoft.com/office/drawing/2014/main" id="{3FE4EF12-3CC0-7340-B76B-336572121DA9}"/>
              </a:ext>
            </a:extLst>
          </p:cNvPr>
          <p:cNvCxnSpPr>
            <a:cxnSpLocks/>
          </p:cNvCxnSpPr>
          <p:nvPr/>
        </p:nvCxnSpPr>
        <p:spPr>
          <a:xfrm>
            <a:off x="4766580" y="3505113"/>
            <a:ext cx="487124"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0" name="Straight Connector 349">
            <a:extLst>
              <a:ext uri="{FF2B5EF4-FFF2-40B4-BE49-F238E27FC236}">
                <a16:creationId xmlns:a16="http://schemas.microsoft.com/office/drawing/2014/main" id="{E03D57A5-5AA6-3049-91CC-9406B9CB8B4E}"/>
              </a:ext>
            </a:extLst>
          </p:cNvPr>
          <p:cNvCxnSpPr>
            <a:cxnSpLocks/>
          </p:cNvCxnSpPr>
          <p:nvPr/>
        </p:nvCxnSpPr>
        <p:spPr>
          <a:xfrm flipV="1">
            <a:off x="4866468" y="4645756"/>
            <a:ext cx="387236" cy="6771"/>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98FA9F20-879E-1444-BD77-AAD95EAA2720}"/>
              </a:ext>
            </a:extLst>
          </p:cNvPr>
          <p:cNvCxnSpPr>
            <a:cxnSpLocks/>
          </p:cNvCxnSpPr>
          <p:nvPr/>
        </p:nvCxnSpPr>
        <p:spPr>
          <a:xfrm>
            <a:off x="4866468" y="5075608"/>
            <a:ext cx="581186"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2" name="Straight Connector 351">
            <a:extLst>
              <a:ext uri="{FF2B5EF4-FFF2-40B4-BE49-F238E27FC236}">
                <a16:creationId xmlns:a16="http://schemas.microsoft.com/office/drawing/2014/main" id="{9A55C5B7-6C4E-CE46-BFC3-0ECC1CC31CA4}"/>
              </a:ext>
            </a:extLst>
          </p:cNvPr>
          <p:cNvCxnSpPr>
            <a:cxnSpLocks/>
          </p:cNvCxnSpPr>
          <p:nvPr/>
        </p:nvCxnSpPr>
        <p:spPr>
          <a:xfrm>
            <a:off x="8091501" y="3505113"/>
            <a:ext cx="472153"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3" name="Straight Connector 352">
            <a:extLst>
              <a:ext uri="{FF2B5EF4-FFF2-40B4-BE49-F238E27FC236}">
                <a16:creationId xmlns:a16="http://schemas.microsoft.com/office/drawing/2014/main" id="{2D58BBB4-EA1D-544E-BA4A-062C0C14E3E3}"/>
              </a:ext>
            </a:extLst>
          </p:cNvPr>
          <p:cNvCxnSpPr>
            <a:cxnSpLocks/>
          </p:cNvCxnSpPr>
          <p:nvPr/>
        </p:nvCxnSpPr>
        <p:spPr>
          <a:xfrm>
            <a:off x="7940844" y="3736297"/>
            <a:ext cx="645217"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4" name="Straight Connector 353">
            <a:extLst>
              <a:ext uri="{FF2B5EF4-FFF2-40B4-BE49-F238E27FC236}">
                <a16:creationId xmlns:a16="http://schemas.microsoft.com/office/drawing/2014/main" id="{B53736A5-044D-1C48-8E07-DF52A65A2F95}"/>
              </a:ext>
            </a:extLst>
          </p:cNvPr>
          <p:cNvCxnSpPr>
            <a:cxnSpLocks/>
          </p:cNvCxnSpPr>
          <p:nvPr/>
        </p:nvCxnSpPr>
        <p:spPr>
          <a:xfrm>
            <a:off x="7088436" y="3625538"/>
            <a:ext cx="472153"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5" name="Straight Connector 354">
            <a:extLst>
              <a:ext uri="{FF2B5EF4-FFF2-40B4-BE49-F238E27FC236}">
                <a16:creationId xmlns:a16="http://schemas.microsoft.com/office/drawing/2014/main" id="{4FD910EF-105D-CE44-A646-49D2807181AA}"/>
              </a:ext>
            </a:extLst>
          </p:cNvPr>
          <p:cNvCxnSpPr>
            <a:cxnSpLocks/>
          </p:cNvCxnSpPr>
          <p:nvPr/>
        </p:nvCxnSpPr>
        <p:spPr>
          <a:xfrm>
            <a:off x="7132504" y="4750144"/>
            <a:ext cx="472153"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56" name="Straight Connector 355">
            <a:extLst>
              <a:ext uri="{FF2B5EF4-FFF2-40B4-BE49-F238E27FC236}">
                <a16:creationId xmlns:a16="http://schemas.microsoft.com/office/drawing/2014/main" id="{187F2349-5ED2-C843-BC21-C456C6B572CD}"/>
              </a:ext>
            </a:extLst>
          </p:cNvPr>
          <p:cNvCxnSpPr>
            <a:cxnSpLocks/>
          </p:cNvCxnSpPr>
          <p:nvPr/>
        </p:nvCxnSpPr>
        <p:spPr>
          <a:xfrm>
            <a:off x="685566" y="5141710"/>
            <a:ext cx="480102" cy="0"/>
          </a:xfrm>
          <a:prstGeom prst="line">
            <a:avLst/>
          </a:prstGeom>
          <a:ln cap="flat" cmpd="sng">
            <a:solidFill>
              <a:srgbClr val="C0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91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6.jpg">
            <a:extLst>
              <a:ext uri="{FF2B5EF4-FFF2-40B4-BE49-F238E27FC236}">
                <a16:creationId xmlns:a16="http://schemas.microsoft.com/office/drawing/2014/main" id="{E12AD7AD-E6A9-8B47-9D6A-C511A4F1DFE7}"/>
              </a:ext>
            </a:extLst>
          </p:cNvPr>
          <p:cNvPicPr/>
          <p:nvPr/>
        </p:nvPicPr>
        <p:blipFill>
          <a:blip r:embed="rId2"/>
          <a:srcRect/>
          <a:stretch>
            <a:fillRect/>
          </a:stretch>
        </p:blipFill>
        <p:spPr>
          <a:xfrm>
            <a:off x="952501" y="1075621"/>
            <a:ext cx="6388100" cy="3688789"/>
          </a:xfrm>
          <a:prstGeom prst="rect">
            <a:avLst/>
          </a:prstGeom>
          <a:ln/>
        </p:spPr>
      </p:pic>
      <p:sp>
        <p:nvSpPr>
          <p:cNvPr id="9" name="Content Placeholder 4"/>
          <p:cNvSpPr txBox="1">
            <a:spLocks/>
          </p:cNvSpPr>
          <p:nvPr/>
        </p:nvSpPr>
        <p:spPr>
          <a:xfrm>
            <a:off x="236537" y="647744"/>
            <a:ext cx="8678863" cy="565607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Project profile vs. DOE funding</a:t>
            </a:r>
          </a:p>
          <a:p>
            <a:pPr marL="0" indent="0" algn="ctr">
              <a:buNone/>
            </a:pPr>
            <a:endParaRPr lang="en-US" sz="1800" dirty="0"/>
          </a:p>
          <a:p>
            <a:endParaRPr lang="en-US" dirty="0"/>
          </a:p>
          <a:p>
            <a:endParaRPr lang="en-US" dirty="0"/>
          </a:p>
          <a:p>
            <a:endParaRPr lang="en-US" dirty="0"/>
          </a:p>
          <a:p>
            <a:endParaRPr lang="en-US" dirty="0"/>
          </a:p>
          <a:p>
            <a:endParaRPr lang="en-US" dirty="0"/>
          </a:p>
          <a:p>
            <a:endParaRPr lang="en-US" sz="1600" b="1" u="sng" dirty="0"/>
          </a:p>
          <a:p>
            <a:endParaRPr lang="en-US" sz="1600" b="1" u="sng" dirty="0"/>
          </a:p>
          <a:p>
            <a:pPr marL="0" indent="0">
              <a:buNone/>
            </a:pPr>
            <a:endParaRPr lang="en-US" sz="1600" b="1" u="sng" dirty="0"/>
          </a:p>
          <a:p>
            <a:r>
              <a:rPr lang="en-US" sz="1600" b="1" u="sng" dirty="0"/>
              <a:t>Important Caveats:</a:t>
            </a:r>
          </a:p>
          <a:p>
            <a:pPr lvl="1"/>
            <a:r>
              <a:rPr lang="en-US" sz="1600" dirty="0"/>
              <a:t>For long lead time and large procurements, we may need to shift forward by 3-6 months, especially e.g. </a:t>
            </a:r>
            <a:r>
              <a:rPr lang="en-US" sz="1400" dirty="0"/>
              <a:t>large Si purchases through CERN for OT/EC</a:t>
            </a:r>
          </a:p>
          <a:p>
            <a:pPr lvl="1"/>
            <a:r>
              <a:rPr lang="en-US" sz="1600" b="1" dirty="0"/>
              <a:t>This is not the final DOE funding profile</a:t>
            </a:r>
          </a:p>
          <a:p>
            <a:pPr lvl="2"/>
            <a:r>
              <a:rPr lang="en-US" sz="1400" dirty="0"/>
              <a:t>Funding for FY17-FY19 is “fixed”, from FY20 onwards this could change</a:t>
            </a:r>
          </a:p>
          <a:p>
            <a:pPr lvl="2"/>
            <a:r>
              <a:rPr lang="en-US" sz="1400" dirty="0"/>
              <a:t>We have run several scenarios for funding from DOE – we believe we are ok profile wise</a:t>
            </a:r>
          </a:p>
          <a:p>
            <a:pPr lvl="2"/>
            <a:r>
              <a:rPr lang="en-US" sz="1400" dirty="0"/>
              <a:t>We will get a CD-1 funding profile to use for the Fermilab Director’s Review</a:t>
            </a:r>
          </a:p>
        </p:txBody>
      </p:sp>
      <p:sp>
        <p:nvSpPr>
          <p:cNvPr id="2" name="Title 1"/>
          <p:cNvSpPr>
            <a:spLocks noGrp="1"/>
          </p:cNvSpPr>
          <p:nvPr>
            <p:ph type="title"/>
          </p:nvPr>
        </p:nvSpPr>
        <p:spPr/>
        <p:txBody>
          <a:bodyPr/>
          <a:lstStyle/>
          <a:p>
            <a:r>
              <a:rPr lang="en-US" dirty="0"/>
              <a:t>Working towards the CD-1 DOE profile</a:t>
            </a:r>
          </a:p>
        </p:txBody>
      </p:sp>
      <p:sp>
        <p:nvSpPr>
          <p:cNvPr id="4" name="Date Placeholder 3"/>
          <p:cNvSpPr>
            <a:spLocks noGrp="1"/>
          </p:cNvSpPr>
          <p:nvPr>
            <p:ph type="dt" sz="half" idx="10"/>
          </p:nvPr>
        </p:nvSpPr>
        <p:spPr/>
        <p:txBody>
          <a:bodyPr/>
          <a:lstStyle/>
          <a:p>
            <a:pPr>
              <a:defRPr/>
            </a:pPr>
            <a:r>
              <a:rPr lang="en-US"/>
              <a:t>V. O'Dell, 17 January 2019</a:t>
            </a:r>
            <a:endParaRPr lang="en-US" dirty="0"/>
          </a:p>
        </p:txBody>
      </p:sp>
      <p:sp>
        <p:nvSpPr>
          <p:cNvPr id="5" name="Footer Placeholder 4"/>
          <p:cNvSpPr>
            <a:spLocks noGrp="1"/>
          </p:cNvSpPr>
          <p:nvPr>
            <p:ph type="ftr" sz="quarter" idx="11"/>
          </p:nvPr>
        </p:nvSpPr>
        <p:spPr/>
        <p:txBody>
          <a:bodyPr/>
          <a:lstStyle/>
          <a:p>
            <a:pPr>
              <a:defRPr/>
            </a:pPr>
            <a:r>
              <a:rPr lang="en-US"/>
              <a:t>FNAL PAC</a:t>
            </a:r>
            <a:endParaRPr lang="en-US" b="1" dirty="0"/>
          </a:p>
        </p:txBody>
      </p:sp>
      <p:sp>
        <p:nvSpPr>
          <p:cNvPr id="6" name="Slide Number Placeholder 5"/>
          <p:cNvSpPr>
            <a:spLocks noGrp="1"/>
          </p:cNvSpPr>
          <p:nvPr>
            <p:ph type="sldNum" sz="quarter" idx="12"/>
          </p:nvPr>
        </p:nvSpPr>
        <p:spPr/>
        <p:txBody>
          <a:bodyPr/>
          <a:lstStyle/>
          <a:p>
            <a:pPr>
              <a:defRPr/>
            </a:pPr>
            <a:fld id="{ED19601A-5EEC-C747-9F7E-68D0CFF5E524}" type="slidenum">
              <a:rPr lang="en-US" smtClean="0"/>
              <a:pPr>
                <a:defRPr/>
              </a:pPr>
              <a:t>39</a:t>
            </a:fld>
            <a:endParaRPr lang="en-US" dirty="0"/>
          </a:p>
        </p:txBody>
      </p:sp>
    </p:spTree>
    <p:extLst>
      <p:ext uri="{BB962C8B-B14F-4D97-AF65-F5344CB8AC3E}">
        <p14:creationId xmlns:p14="http://schemas.microsoft.com/office/powerpoint/2010/main" val="197184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3713-C833-284A-B91A-251665065642}"/>
              </a:ext>
            </a:extLst>
          </p:cNvPr>
          <p:cNvSpPr>
            <a:spLocks noGrp="1"/>
          </p:cNvSpPr>
          <p:nvPr>
            <p:ph type="title"/>
          </p:nvPr>
        </p:nvSpPr>
        <p:spPr/>
        <p:txBody>
          <a:bodyPr/>
          <a:lstStyle/>
          <a:p>
            <a:r>
              <a:rPr lang="en-US" dirty="0"/>
              <a:t>Observation of </a:t>
            </a:r>
            <a:r>
              <a:rPr lang="en-US" dirty="0" err="1"/>
              <a:t>ttH</a:t>
            </a:r>
            <a:r>
              <a:rPr lang="en-US" dirty="0"/>
              <a:t>: 7,8, 13 </a:t>
            </a:r>
            <a:r>
              <a:rPr lang="en-US" dirty="0" err="1"/>
              <a:t>TeV</a:t>
            </a:r>
            <a:r>
              <a:rPr lang="en-US" dirty="0"/>
              <a:t> Combined (PRL June, 2018)</a:t>
            </a:r>
          </a:p>
        </p:txBody>
      </p:sp>
      <p:sp>
        <p:nvSpPr>
          <p:cNvPr id="4" name="Date Placeholder 3">
            <a:extLst>
              <a:ext uri="{FF2B5EF4-FFF2-40B4-BE49-F238E27FC236}">
                <a16:creationId xmlns:a16="http://schemas.microsoft.com/office/drawing/2014/main" id="{2B209481-3B6C-AB4A-8AEC-161D6F1820CF}"/>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89BFEF7A-989B-DB47-A92E-EB156196D4B4}"/>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3805B352-2EF4-8D42-A3FB-2A718AC43880}"/>
              </a:ext>
            </a:extLst>
          </p:cNvPr>
          <p:cNvSpPr>
            <a:spLocks noGrp="1"/>
          </p:cNvSpPr>
          <p:nvPr>
            <p:ph type="sldNum" sz="quarter" idx="12"/>
          </p:nvPr>
        </p:nvSpPr>
        <p:spPr/>
        <p:txBody>
          <a:bodyPr/>
          <a:lstStyle/>
          <a:p>
            <a:fld id="{AB3C1F1C-F708-3F4B-8ECB-6D467F0718B5}" type="slidenum">
              <a:rPr lang="en-US" smtClean="0"/>
              <a:pPr/>
              <a:t>4</a:t>
            </a:fld>
            <a:endParaRPr lang="en-US" dirty="0"/>
          </a:p>
        </p:txBody>
      </p:sp>
      <p:pic>
        <p:nvPicPr>
          <p:cNvPr id="7" name="Picture 6">
            <a:extLst>
              <a:ext uri="{FF2B5EF4-FFF2-40B4-BE49-F238E27FC236}">
                <a16:creationId xmlns:a16="http://schemas.microsoft.com/office/drawing/2014/main" id="{CC0BE236-F697-2F41-A6A0-7D34C61ED23D}"/>
              </a:ext>
            </a:extLst>
          </p:cNvPr>
          <p:cNvPicPr>
            <a:picLocks noChangeAspect="1"/>
          </p:cNvPicPr>
          <p:nvPr/>
        </p:nvPicPr>
        <p:blipFill rotWithShape="1">
          <a:blip r:embed="rId2">
            <a:extLst>
              <a:ext uri="{28A0092B-C50C-407E-A947-70E740481C1C}">
                <a14:useLocalDpi xmlns:a14="http://schemas.microsoft.com/office/drawing/2010/main" val="0"/>
              </a:ext>
            </a:extLst>
          </a:blip>
          <a:srcRect l="29706"/>
          <a:stretch/>
        </p:blipFill>
        <p:spPr>
          <a:xfrm>
            <a:off x="4364084" y="723303"/>
            <a:ext cx="3599727" cy="3452661"/>
          </a:xfrm>
          <a:prstGeom prst="rect">
            <a:avLst/>
          </a:prstGeom>
        </p:spPr>
      </p:pic>
      <p:sp>
        <p:nvSpPr>
          <p:cNvPr id="10" name="TextBox 9">
            <a:extLst>
              <a:ext uri="{FF2B5EF4-FFF2-40B4-BE49-F238E27FC236}">
                <a16:creationId xmlns:a16="http://schemas.microsoft.com/office/drawing/2014/main" id="{EC80BCAA-1E82-7C42-8817-DB6B45908D16}"/>
              </a:ext>
            </a:extLst>
          </p:cNvPr>
          <p:cNvSpPr txBox="1"/>
          <p:nvPr/>
        </p:nvSpPr>
        <p:spPr>
          <a:xfrm>
            <a:off x="4491406" y="3989629"/>
            <a:ext cx="4016415" cy="1323439"/>
          </a:xfrm>
          <a:prstGeom prst="rect">
            <a:avLst/>
          </a:prstGeom>
          <a:noFill/>
        </p:spPr>
        <p:txBody>
          <a:bodyPr wrap="square" rtlCol="0">
            <a:spAutoFit/>
          </a:bodyPr>
          <a:lstStyle/>
          <a:p>
            <a:r>
              <a:rPr lang="en-US" sz="1600" dirty="0"/>
              <a:t>Best fit value of couplings for (upper section) the five individual decay channels considered, (middle section) the combined result for 7+8 </a:t>
            </a:r>
            <a:r>
              <a:rPr lang="en-US" sz="1600" dirty="0" err="1"/>
              <a:t>TeV</a:t>
            </a:r>
            <a:r>
              <a:rPr lang="en-US" sz="1600" dirty="0"/>
              <a:t> alone and for 13TeV alone, and (lower section) the overall combined result. </a:t>
            </a:r>
          </a:p>
        </p:txBody>
      </p:sp>
      <p:pic>
        <p:nvPicPr>
          <p:cNvPr id="11" name="Picture 10">
            <a:extLst>
              <a:ext uri="{FF2B5EF4-FFF2-40B4-BE49-F238E27FC236}">
                <a16:creationId xmlns:a16="http://schemas.microsoft.com/office/drawing/2014/main" id="{4C0FAC39-04B1-6E47-AF28-9BAA25891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79" y="945424"/>
            <a:ext cx="2507017" cy="1504210"/>
          </a:xfrm>
          <a:prstGeom prst="rect">
            <a:avLst/>
          </a:prstGeom>
        </p:spPr>
      </p:pic>
      <p:pic>
        <p:nvPicPr>
          <p:cNvPr id="12" name="Picture 11">
            <a:extLst>
              <a:ext uri="{FF2B5EF4-FFF2-40B4-BE49-F238E27FC236}">
                <a16:creationId xmlns:a16="http://schemas.microsoft.com/office/drawing/2014/main" id="{A72AD130-5D78-2841-B3E5-2FB52D5B1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69" y="2975590"/>
            <a:ext cx="2545251" cy="1354731"/>
          </a:xfrm>
          <a:prstGeom prst="rect">
            <a:avLst/>
          </a:prstGeom>
        </p:spPr>
      </p:pic>
      <p:sp>
        <p:nvSpPr>
          <p:cNvPr id="13" name="TextBox 12">
            <a:extLst>
              <a:ext uri="{FF2B5EF4-FFF2-40B4-BE49-F238E27FC236}">
                <a16:creationId xmlns:a16="http://schemas.microsoft.com/office/drawing/2014/main" id="{606798D7-A001-CE4A-BA49-FD569752460F}"/>
              </a:ext>
            </a:extLst>
          </p:cNvPr>
          <p:cNvSpPr txBox="1"/>
          <p:nvPr/>
        </p:nvSpPr>
        <p:spPr>
          <a:xfrm>
            <a:off x="276727" y="5422889"/>
            <a:ext cx="8231094"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a:solidFill>
                  <a:schemeClr val="accent6">
                    <a:lumMod val="50000"/>
                  </a:schemeClr>
                </a:solidFill>
              </a:rPr>
              <a:t>CMS reached this milestone with less data than expected in 2010 when we first started data taking  because we use much more advanced analysis techniques and combine many more channels together to arrive at the results.</a:t>
            </a:r>
          </a:p>
        </p:txBody>
      </p:sp>
    </p:spTree>
    <p:extLst>
      <p:ext uri="{BB962C8B-B14F-4D97-AF65-F5344CB8AC3E}">
        <p14:creationId xmlns:p14="http://schemas.microsoft.com/office/powerpoint/2010/main" val="1276667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003F-3528-6147-8DD4-DA56741AEBE7}"/>
              </a:ext>
            </a:extLst>
          </p:cNvPr>
          <p:cNvSpPr>
            <a:spLocks noGrp="1"/>
          </p:cNvSpPr>
          <p:nvPr>
            <p:ph type="title"/>
          </p:nvPr>
        </p:nvSpPr>
        <p:spPr/>
        <p:txBody>
          <a:bodyPr/>
          <a:lstStyle/>
          <a:p>
            <a:r>
              <a:rPr lang="en-US" dirty="0"/>
              <a:t>CERN/CMS Project Approval Process </a:t>
            </a:r>
          </a:p>
        </p:txBody>
      </p:sp>
      <p:sp>
        <p:nvSpPr>
          <p:cNvPr id="4" name="Date Placeholder 3">
            <a:extLst>
              <a:ext uri="{FF2B5EF4-FFF2-40B4-BE49-F238E27FC236}">
                <a16:creationId xmlns:a16="http://schemas.microsoft.com/office/drawing/2014/main" id="{7A06E74D-7D10-BB4C-BEEA-CDE96D0B3A98}"/>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A9500E5C-B12F-0B43-B0FB-39776433D939}"/>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B3CC0654-E0A4-054D-9BAB-D281C1C676DB}"/>
              </a:ext>
            </a:extLst>
          </p:cNvPr>
          <p:cNvSpPr>
            <a:spLocks noGrp="1"/>
          </p:cNvSpPr>
          <p:nvPr>
            <p:ph type="sldNum" sz="quarter" idx="12"/>
          </p:nvPr>
        </p:nvSpPr>
        <p:spPr/>
        <p:txBody>
          <a:bodyPr/>
          <a:lstStyle/>
          <a:p>
            <a:fld id="{AB3C1F1C-F708-3F4B-8ECB-6D467F0718B5}" type="slidenum">
              <a:rPr lang="en-US" smtClean="0"/>
              <a:pPr/>
              <a:t>40</a:t>
            </a:fld>
            <a:endParaRPr lang="en-US" dirty="0"/>
          </a:p>
        </p:txBody>
      </p:sp>
      <p:sp>
        <p:nvSpPr>
          <p:cNvPr id="7" name="Content Placeholder 2">
            <a:extLst>
              <a:ext uri="{FF2B5EF4-FFF2-40B4-BE49-F238E27FC236}">
                <a16:creationId xmlns:a16="http://schemas.microsoft.com/office/drawing/2014/main" id="{115E77B7-D941-2B42-8638-590F6C1A6B32}"/>
              </a:ext>
            </a:extLst>
          </p:cNvPr>
          <p:cNvSpPr>
            <a:spLocks noGrp="1"/>
          </p:cNvSpPr>
          <p:nvPr>
            <p:ph idx="1"/>
          </p:nvPr>
        </p:nvSpPr>
        <p:spPr>
          <a:xfrm>
            <a:off x="1206902" y="873544"/>
            <a:ext cx="7848197" cy="4578347"/>
          </a:xfrm>
          <a:ln>
            <a:solidFill>
              <a:schemeClr val="accent6"/>
            </a:solidFill>
          </a:ln>
        </p:spPr>
        <p:txBody>
          <a:bodyPr>
            <a:normAutofit/>
          </a:bodyPr>
          <a:lstStyle/>
          <a:p>
            <a:pPr marL="0" indent="0">
              <a:buNone/>
            </a:pPr>
            <a:r>
              <a:rPr lang="en-US" b="1" dirty="0">
                <a:latin typeface="Avenir Black" charset="0"/>
                <a:ea typeface="Avenir Black" charset="0"/>
                <a:cs typeface="Avenir Black" charset="0"/>
              </a:rPr>
              <a:t> </a:t>
            </a:r>
            <a:r>
              <a:rPr lang="en-US" sz="2100" b="1" dirty="0">
                <a:latin typeface="Avenir Black" charset="0"/>
                <a:ea typeface="Avenir Black" charset="0"/>
                <a:cs typeface="Avenir Black" charset="0"/>
              </a:rPr>
              <a:t>Four step definition/review process: </a:t>
            </a:r>
          </a:p>
          <a:p>
            <a:pPr marL="500062" indent="-457200">
              <a:buFont typeface="+mj-lt"/>
              <a:buAutoNum type="arabicPeriod"/>
            </a:pPr>
            <a:r>
              <a:rPr lang="en-US" sz="1900" dirty="0"/>
              <a:t>Technical Proposal defines the overall scope and cost for the entire upgrade program, with the possibility to maintain different options which may depend on technical issues and/or on funding availability. </a:t>
            </a:r>
          </a:p>
          <a:p>
            <a:pPr marL="500062" indent="-457200">
              <a:buFont typeface="+mj-lt"/>
              <a:buAutoNum type="arabicPeriod"/>
            </a:pPr>
            <a:r>
              <a:rPr lang="en-US" sz="1925" dirty="0"/>
              <a:t>The detailed technical design reports (TDR) for subsystems are reviewed individually, with the requirement that each fits in the overall approved plan for scope and cost (Project Baseline). </a:t>
            </a:r>
            <a:endParaRPr lang="en-US" sz="2000" dirty="0"/>
          </a:p>
          <a:p>
            <a:pPr marL="500062" indent="-457200">
              <a:buFont typeface="+mj-lt"/>
              <a:buAutoNum type="arabicPeriod"/>
            </a:pPr>
            <a:r>
              <a:rPr lang="en-US" sz="1925" dirty="0"/>
              <a:t>The final design and construction readiness of the major detector components are reviewed, as well as the installation plan (Start of Construction). </a:t>
            </a:r>
            <a:endParaRPr lang="en-US" sz="2000" dirty="0"/>
          </a:p>
          <a:p>
            <a:pPr marL="500062" indent="-457200">
              <a:buFont typeface="+mj-lt"/>
              <a:buAutoNum type="arabicPeriod"/>
            </a:pPr>
            <a:r>
              <a:rPr lang="en-US" sz="1925" dirty="0"/>
              <a:t>Operations readiness reviews held to evaluate the capability of the completed detectors to provide the expected performance and mark the end of the construction project. (Start of Operations or Project Completion). </a:t>
            </a:r>
            <a:endParaRPr lang="en-US" sz="3925" dirty="0"/>
          </a:p>
          <a:p>
            <a:pPr marL="457200" lvl="1" indent="0">
              <a:buNone/>
            </a:pPr>
            <a:endParaRPr lang="en-US" sz="1925" dirty="0"/>
          </a:p>
          <a:p>
            <a:pPr lvl="1"/>
            <a:endParaRPr lang="en-US" dirty="0"/>
          </a:p>
        </p:txBody>
      </p:sp>
      <p:cxnSp>
        <p:nvCxnSpPr>
          <p:cNvPr id="8" name="Straight Arrow Connector 7">
            <a:extLst>
              <a:ext uri="{FF2B5EF4-FFF2-40B4-BE49-F238E27FC236}">
                <a16:creationId xmlns:a16="http://schemas.microsoft.com/office/drawing/2014/main" id="{1D1ED8B2-15BF-3E4F-A448-C9CD53FAE934}"/>
              </a:ext>
            </a:extLst>
          </p:cNvPr>
          <p:cNvCxnSpPr/>
          <p:nvPr/>
        </p:nvCxnSpPr>
        <p:spPr>
          <a:xfrm>
            <a:off x="917361" y="3048418"/>
            <a:ext cx="591024" cy="0"/>
          </a:xfrm>
          <a:prstGeom prst="straightConnector1">
            <a:avLst/>
          </a:prstGeom>
          <a:ln w="635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C6E6645-6C25-5D48-AA4A-710511423BEE}"/>
              </a:ext>
            </a:extLst>
          </p:cNvPr>
          <p:cNvSpPr txBox="1"/>
          <p:nvPr/>
        </p:nvSpPr>
        <p:spPr>
          <a:xfrm>
            <a:off x="178202" y="2590817"/>
            <a:ext cx="1478319"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Avenir Black"/>
                <a:cs typeface="Avenir Black"/>
              </a:rPr>
              <a:t>We are here*</a:t>
            </a:r>
          </a:p>
        </p:txBody>
      </p:sp>
      <p:sp>
        <p:nvSpPr>
          <p:cNvPr id="10" name="Content Placeholder 1">
            <a:extLst>
              <a:ext uri="{FF2B5EF4-FFF2-40B4-BE49-F238E27FC236}">
                <a16:creationId xmlns:a16="http://schemas.microsoft.com/office/drawing/2014/main" id="{652D4545-A121-944E-8484-0C9219A9FEC5}"/>
              </a:ext>
            </a:extLst>
          </p:cNvPr>
          <p:cNvSpPr txBox="1">
            <a:spLocks/>
          </p:cNvSpPr>
          <p:nvPr/>
        </p:nvSpPr>
        <p:spPr>
          <a:xfrm>
            <a:off x="385762" y="5566191"/>
            <a:ext cx="8529638" cy="71779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tx1"/>
                </a:solidFill>
              </a:rPr>
              <a:t>*Exceptions: MIP Timing Detector (Has TP, TDR submission March, 2019)</a:t>
            </a:r>
          </a:p>
          <a:p>
            <a:pPr marL="0" indent="0">
              <a:buNone/>
            </a:pPr>
            <a:r>
              <a:rPr lang="en-US" sz="2000" dirty="0">
                <a:solidFill>
                  <a:schemeClr val="tx1"/>
                </a:solidFill>
              </a:rPr>
              <a:t>Trigger/DAQ will have final TDRs in 2019/2020 (benefit from latest tech.)</a:t>
            </a:r>
          </a:p>
        </p:txBody>
      </p:sp>
    </p:spTree>
    <p:extLst>
      <p:ext uri="{BB962C8B-B14F-4D97-AF65-F5344CB8AC3E}">
        <p14:creationId xmlns:p14="http://schemas.microsoft.com/office/powerpoint/2010/main" val="3208799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22141-EA11-1045-854A-EDC67A3CCF16}"/>
              </a:ext>
            </a:extLst>
          </p:cNvPr>
          <p:cNvPicPr>
            <a:picLocks noChangeAspect="1"/>
          </p:cNvPicPr>
          <p:nvPr/>
        </p:nvPicPr>
        <p:blipFill>
          <a:blip r:embed="rId3"/>
          <a:stretch>
            <a:fillRect/>
          </a:stretch>
        </p:blipFill>
        <p:spPr>
          <a:xfrm>
            <a:off x="292291" y="679629"/>
            <a:ext cx="8515350" cy="5541736"/>
          </a:xfrm>
          <a:prstGeom prst="rect">
            <a:avLst/>
          </a:prstGeom>
        </p:spPr>
      </p:pic>
      <p:sp>
        <p:nvSpPr>
          <p:cNvPr id="2" name="Title 1"/>
          <p:cNvSpPr>
            <a:spLocks noGrp="1"/>
          </p:cNvSpPr>
          <p:nvPr>
            <p:ph type="title"/>
          </p:nvPr>
        </p:nvSpPr>
        <p:spPr>
          <a:xfrm>
            <a:off x="228600" y="251752"/>
            <a:ext cx="8686800" cy="427877"/>
          </a:xfrm>
        </p:spPr>
        <p:txBody>
          <a:bodyPr/>
          <a:lstStyle/>
          <a:p>
            <a:r>
              <a:rPr lang="en-US" dirty="0"/>
              <a:t>The U.S. in International CMS HL-LHC Upgrade</a:t>
            </a:r>
          </a:p>
        </p:txBody>
      </p:sp>
      <p:sp>
        <p:nvSpPr>
          <p:cNvPr id="4" name="Date Placeholder 3"/>
          <p:cNvSpPr>
            <a:spLocks noGrp="1"/>
          </p:cNvSpPr>
          <p:nvPr>
            <p:ph type="dt" sz="half" idx="10"/>
          </p:nvPr>
        </p:nvSpPr>
        <p:spPr/>
        <p:txBody>
          <a:bodyPr/>
          <a:lstStyle/>
          <a:p>
            <a:pPr>
              <a:defRPr/>
            </a:pPr>
            <a:r>
              <a:rPr lang="en-US"/>
              <a:t>V. O'Dell, 17 January 2019</a:t>
            </a:r>
            <a:endParaRPr lang="en-US" dirty="0"/>
          </a:p>
        </p:txBody>
      </p:sp>
      <p:sp>
        <p:nvSpPr>
          <p:cNvPr id="5" name="Footer Placeholder 4"/>
          <p:cNvSpPr>
            <a:spLocks noGrp="1"/>
          </p:cNvSpPr>
          <p:nvPr>
            <p:ph type="ftr" sz="quarter" idx="11"/>
          </p:nvPr>
        </p:nvSpPr>
        <p:spPr/>
        <p:txBody>
          <a:bodyPr/>
          <a:lstStyle/>
          <a:p>
            <a:pPr>
              <a:defRPr/>
            </a:pPr>
            <a:r>
              <a:rPr lang="en-US"/>
              <a:t>FNAL PAC</a:t>
            </a:r>
            <a:endParaRPr lang="en-US" b="1" dirty="0"/>
          </a:p>
        </p:txBody>
      </p:sp>
      <p:sp>
        <p:nvSpPr>
          <p:cNvPr id="6" name="Slide Number Placeholder 5"/>
          <p:cNvSpPr>
            <a:spLocks noGrp="1"/>
          </p:cNvSpPr>
          <p:nvPr>
            <p:ph type="sldNum" sz="quarter" idx="12"/>
          </p:nvPr>
        </p:nvSpPr>
        <p:spPr/>
        <p:txBody>
          <a:bodyPr/>
          <a:lstStyle/>
          <a:p>
            <a:pPr>
              <a:defRPr/>
            </a:pPr>
            <a:fld id="{ED19601A-5EEC-C747-9F7E-68D0CFF5E524}" type="slidenum">
              <a:rPr lang="en-US" smtClean="0"/>
              <a:pPr>
                <a:defRPr/>
              </a:pPr>
              <a:t>41</a:t>
            </a:fld>
            <a:endParaRPr lang="en-US" dirty="0"/>
          </a:p>
        </p:txBody>
      </p:sp>
      <p:sp>
        <p:nvSpPr>
          <p:cNvPr id="31" name="TextBox 30"/>
          <p:cNvSpPr txBox="1"/>
          <p:nvPr/>
        </p:nvSpPr>
        <p:spPr>
          <a:xfrm>
            <a:off x="326765" y="4135448"/>
            <a:ext cx="2154404" cy="830997"/>
          </a:xfrm>
          <a:prstGeom prst="rect">
            <a:avLst/>
          </a:prstGeom>
          <a:solidFill>
            <a:schemeClr val="bg1"/>
          </a:solidFill>
          <a:ln w="38100">
            <a:solidFill>
              <a:srgbClr val="C00000"/>
            </a:solidFill>
          </a:ln>
        </p:spPr>
        <p:txBody>
          <a:bodyPr wrap="square" rtlCol="0">
            <a:spAutoFit/>
          </a:bodyPr>
          <a:lstStyle/>
          <a:p>
            <a:r>
              <a:rPr lang="en-US" dirty="0"/>
              <a:t>U.S members</a:t>
            </a:r>
          </a:p>
          <a:p>
            <a:r>
              <a:rPr lang="en-US" dirty="0"/>
              <a:t>(✔) FNAL</a:t>
            </a:r>
          </a:p>
        </p:txBody>
      </p:sp>
      <p:sp>
        <p:nvSpPr>
          <p:cNvPr id="37" name="TextBox 36"/>
          <p:cNvSpPr txBox="1"/>
          <p:nvPr/>
        </p:nvSpPr>
        <p:spPr>
          <a:xfrm>
            <a:off x="8194357" y="4649632"/>
            <a:ext cx="492443" cy="461665"/>
          </a:xfrm>
          <a:prstGeom prst="rect">
            <a:avLst/>
          </a:prstGeom>
          <a:noFill/>
        </p:spPr>
        <p:txBody>
          <a:bodyPr wrap="none" rtlCol="0">
            <a:spAutoFit/>
          </a:bodyPr>
          <a:lstStyle/>
          <a:p>
            <a:r>
              <a:rPr lang="en-US" dirty="0"/>
              <a:t>✔</a:t>
            </a:r>
          </a:p>
        </p:txBody>
      </p:sp>
      <p:sp>
        <p:nvSpPr>
          <p:cNvPr id="38" name="TextBox 37"/>
          <p:cNvSpPr txBox="1"/>
          <p:nvPr/>
        </p:nvSpPr>
        <p:spPr>
          <a:xfrm>
            <a:off x="7011968" y="5489444"/>
            <a:ext cx="492443" cy="461665"/>
          </a:xfrm>
          <a:prstGeom prst="rect">
            <a:avLst/>
          </a:prstGeom>
          <a:noFill/>
        </p:spPr>
        <p:txBody>
          <a:bodyPr wrap="none" rtlCol="0">
            <a:spAutoFit/>
          </a:bodyPr>
          <a:lstStyle/>
          <a:p>
            <a:r>
              <a:rPr lang="en-US"/>
              <a:t>✔</a:t>
            </a:r>
            <a:endParaRPr lang="en-US" dirty="0"/>
          </a:p>
        </p:txBody>
      </p:sp>
      <p:cxnSp>
        <p:nvCxnSpPr>
          <p:cNvPr id="29" name="Straight Connector 28">
            <a:extLst>
              <a:ext uri="{FF2B5EF4-FFF2-40B4-BE49-F238E27FC236}">
                <a16:creationId xmlns:a16="http://schemas.microsoft.com/office/drawing/2014/main" id="{9F1D83F8-01C6-0A4E-8548-C1516B1ACDBE}"/>
              </a:ext>
            </a:extLst>
          </p:cNvPr>
          <p:cNvCxnSpPr>
            <a:cxnSpLocks/>
          </p:cNvCxnSpPr>
          <p:nvPr/>
        </p:nvCxnSpPr>
        <p:spPr>
          <a:xfrm>
            <a:off x="405380" y="4491057"/>
            <a:ext cx="1674650" cy="1608"/>
          </a:xfrm>
          <a:prstGeom prst="line">
            <a:avLst/>
          </a:prstGeom>
          <a:ln w="34925">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978BD95-CF6D-BC42-852C-65F47911A043}"/>
              </a:ext>
            </a:extLst>
          </p:cNvPr>
          <p:cNvSpPr txBox="1"/>
          <p:nvPr/>
        </p:nvSpPr>
        <p:spPr>
          <a:xfrm>
            <a:off x="310959" y="2299706"/>
            <a:ext cx="2215135" cy="1815882"/>
          </a:xfrm>
          <a:prstGeom prst="rect">
            <a:avLst/>
          </a:prstGeom>
          <a:solidFill>
            <a:schemeClr val="bg1"/>
          </a:solidFill>
          <a:ln>
            <a:solidFill>
              <a:schemeClr val="accent6">
                <a:lumMod val="50000"/>
              </a:schemeClr>
            </a:solidFill>
          </a:ln>
        </p:spPr>
        <p:txBody>
          <a:bodyPr wrap="square" rtlCol="0">
            <a:spAutoFit/>
          </a:bodyPr>
          <a:lstStyle/>
          <a:p>
            <a:r>
              <a:rPr lang="en-US" sz="1600" dirty="0"/>
              <a:t>Dmitri Denisov has been named CMS Upgrade Planning Officer (UPO)</a:t>
            </a:r>
          </a:p>
          <a:p>
            <a:r>
              <a:rPr lang="en-US" sz="1600" dirty="0"/>
              <a:t>Oversees Milestones, Schedules, and Risk Registry across the project.</a:t>
            </a:r>
          </a:p>
        </p:txBody>
      </p:sp>
      <p:cxnSp>
        <p:nvCxnSpPr>
          <p:cNvPr id="34" name="Straight Connector 33">
            <a:extLst>
              <a:ext uri="{FF2B5EF4-FFF2-40B4-BE49-F238E27FC236}">
                <a16:creationId xmlns:a16="http://schemas.microsoft.com/office/drawing/2014/main" id="{CE3EF21D-C755-8746-91DD-0DC9B092DAB1}"/>
              </a:ext>
            </a:extLst>
          </p:cNvPr>
          <p:cNvCxnSpPr>
            <a:cxnSpLocks/>
          </p:cNvCxnSpPr>
          <p:nvPr/>
        </p:nvCxnSpPr>
        <p:spPr>
          <a:xfrm>
            <a:off x="392680" y="2596503"/>
            <a:ext cx="1289241" cy="0"/>
          </a:xfrm>
          <a:prstGeom prst="line">
            <a:avLst/>
          </a:prstGeom>
          <a:ln w="34925">
            <a:solidFill>
              <a:srgbClr val="C00000"/>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162919C9-7104-534C-BA01-7ED1BD1DD45C}"/>
              </a:ext>
            </a:extLst>
          </p:cNvPr>
          <p:cNvSpPr txBox="1"/>
          <p:nvPr/>
        </p:nvSpPr>
        <p:spPr>
          <a:xfrm>
            <a:off x="184532" y="2082822"/>
            <a:ext cx="492443" cy="461665"/>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929401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CMS MTD Management</a:t>
            </a:r>
          </a:p>
        </p:txBody>
      </p:sp>
      <p:sp>
        <p:nvSpPr>
          <p:cNvPr id="3" name="Date Placeholder 2"/>
          <p:cNvSpPr>
            <a:spLocks noGrp="1"/>
          </p:cNvSpPr>
          <p:nvPr>
            <p:ph type="dt" sz="half" idx="10"/>
          </p:nvPr>
        </p:nvSpPr>
        <p:spPr/>
        <p:txBody>
          <a:bodyPr/>
          <a:lstStyle/>
          <a:p>
            <a:r>
              <a:rPr lang="en-US"/>
              <a:t>V. O'Dell, 17 January 2019</a:t>
            </a:r>
            <a:endParaRPr lang="en-US" dirty="0"/>
          </a:p>
        </p:txBody>
      </p:sp>
      <p:sp>
        <p:nvSpPr>
          <p:cNvPr id="4" name="Footer Placeholder 3"/>
          <p:cNvSpPr>
            <a:spLocks noGrp="1"/>
          </p:cNvSpPr>
          <p:nvPr>
            <p:ph type="ftr" sz="quarter" idx="11"/>
          </p:nvPr>
        </p:nvSpPr>
        <p:spPr/>
        <p:txBody>
          <a:bodyPr/>
          <a:lstStyle/>
          <a:p>
            <a:r>
              <a:rPr lang="en-US"/>
              <a:t>FNAL PAC</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42</a:t>
            </a:fld>
            <a:endParaRPr lang="en-US" dirty="0"/>
          </a:p>
        </p:txBody>
      </p:sp>
      <p:pic>
        <p:nvPicPr>
          <p:cNvPr id="6" name="Picture 5">
            <a:extLst>
              <a:ext uri="{FF2B5EF4-FFF2-40B4-BE49-F238E27FC236}">
                <a16:creationId xmlns:a16="http://schemas.microsoft.com/office/drawing/2014/main" id="{6AC2B14B-E075-D64D-AA07-8E9A3C70D728}"/>
              </a:ext>
            </a:extLst>
          </p:cNvPr>
          <p:cNvPicPr>
            <a:picLocks noChangeAspect="1"/>
          </p:cNvPicPr>
          <p:nvPr/>
        </p:nvPicPr>
        <p:blipFill>
          <a:blip r:embed="rId2"/>
          <a:stretch>
            <a:fillRect/>
          </a:stretch>
        </p:blipFill>
        <p:spPr>
          <a:xfrm>
            <a:off x="228600" y="826883"/>
            <a:ext cx="8447586" cy="5204233"/>
          </a:xfrm>
          <a:prstGeom prst="rect">
            <a:avLst/>
          </a:prstGeom>
        </p:spPr>
      </p:pic>
    </p:spTree>
    <p:extLst>
      <p:ext uri="{BB962C8B-B14F-4D97-AF65-F5344CB8AC3E}">
        <p14:creationId xmlns:p14="http://schemas.microsoft.com/office/powerpoint/2010/main" val="537942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USCMS HL-LHC upgrades: </a:t>
            </a:r>
            <a:r>
              <a:rPr lang="en-US" dirty="0" err="1">
                <a:latin typeface="Helvetica" charset="0"/>
              </a:rPr>
              <a:t>Fermilab</a:t>
            </a:r>
            <a:endParaRPr lang="en-US" dirty="0">
              <a:latin typeface="Helvetica" charset="0"/>
            </a:endParaRP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43</a:t>
            </a:fld>
            <a:endParaRPr lang="en-US" sz="900">
              <a:solidFill>
                <a:srgbClr val="004C97"/>
              </a:solidFill>
              <a:latin typeface="Helvetica" charset="0"/>
            </a:endParaRPr>
          </a:p>
        </p:txBody>
      </p:sp>
      <p:sp>
        <p:nvSpPr>
          <p:cNvPr id="3" name="Content Placeholder 2"/>
          <p:cNvSpPr>
            <a:spLocks noGrp="1"/>
          </p:cNvSpPr>
          <p:nvPr>
            <p:ph idx="4294967295"/>
          </p:nvPr>
        </p:nvSpPr>
        <p:spPr>
          <a:xfrm>
            <a:off x="139700" y="808038"/>
            <a:ext cx="8672513" cy="5465762"/>
          </a:xfrm>
          <a:prstGeom prst="rect">
            <a:avLst/>
          </a:prstGeom>
        </p:spPr>
        <p:txBody>
          <a:bodyPr/>
          <a:lstStyle/>
          <a:p>
            <a:r>
              <a:rPr lang="en-US" dirty="0">
                <a:solidFill>
                  <a:schemeClr val="accent6">
                    <a:lumMod val="50000"/>
                  </a:schemeClr>
                </a:solidFill>
              </a:rPr>
              <a:t>Fermilab major scientific contributions to the upgrade detectors are:</a:t>
            </a:r>
          </a:p>
          <a:p>
            <a:pPr lvl="1"/>
            <a:r>
              <a:rPr lang="en-US" sz="1800" dirty="0">
                <a:solidFill>
                  <a:schemeClr val="accent6">
                    <a:lumMod val="50000"/>
                  </a:schemeClr>
                </a:solidFill>
              </a:rPr>
              <a:t>International CMS Subsystem Upgrade Coordinators in Trigger and MTD</a:t>
            </a:r>
          </a:p>
          <a:p>
            <a:pPr lvl="1"/>
            <a:r>
              <a:rPr lang="en-US" sz="1800" dirty="0">
                <a:solidFill>
                  <a:schemeClr val="accent6">
                    <a:lumMod val="50000"/>
                  </a:schemeClr>
                </a:solidFill>
              </a:rPr>
              <a:t>International leadership roles in Endcap Calorimeter, Trigger, MTD</a:t>
            </a:r>
          </a:p>
          <a:p>
            <a:pPr lvl="1"/>
            <a:r>
              <a:rPr lang="en-US" sz="1800" dirty="0">
                <a:solidFill>
                  <a:schemeClr val="accent6">
                    <a:lumMod val="50000"/>
                  </a:schemeClr>
                </a:solidFill>
              </a:rPr>
              <a:t>Project office (2 Scientists)</a:t>
            </a:r>
          </a:p>
          <a:p>
            <a:pPr lvl="1"/>
            <a:r>
              <a:rPr lang="is-IS" sz="1800" dirty="0">
                <a:solidFill>
                  <a:schemeClr val="accent6">
                    <a:lumMod val="50000"/>
                  </a:schemeClr>
                </a:solidFill>
              </a:rPr>
              <a:t>Tracker (6 Scientists+ 1 new hire+3 postdocs)</a:t>
            </a:r>
          </a:p>
          <a:p>
            <a:pPr lvl="2"/>
            <a:r>
              <a:rPr lang="is-IS" sz="1800" dirty="0">
                <a:solidFill>
                  <a:schemeClr val="accent6">
                    <a:lumMod val="50000"/>
                  </a:schemeClr>
                </a:solidFill>
              </a:rPr>
              <a:t>modules and mechanics</a:t>
            </a:r>
          </a:p>
          <a:p>
            <a:pPr lvl="2"/>
            <a:r>
              <a:rPr lang="en-US" sz="1800" dirty="0">
                <a:solidFill>
                  <a:schemeClr val="accent6">
                    <a:lumMod val="50000"/>
                  </a:schemeClr>
                </a:solidFill>
              </a:rPr>
              <a:t>T</a:t>
            </a:r>
            <a:r>
              <a:rPr lang="is-IS" sz="1800" dirty="0">
                <a:solidFill>
                  <a:schemeClr val="accent6">
                    <a:lumMod val="50000"/>
                  </a:schemeClr>
                </a:solidFill>
              </a:rPr>
              <a:t>est stands / test beams / integration tasks</a:t>
            </a:r>
          </a:p>
          <a:p>
            <a:pPr lvl="2"/>
            <a:r>
              <a:rPr lang="en-US" sz="1800" dirty="0">
                <a:solidFill>
                  <a:schemeClr val="accent6">
                    <a:lumMod val="50000"/>
                  </a:schemeClr>
                </a:solidFill>
              </a:rPr>
              <a:t>MaPSA testing</a:t>
            </a:r>
            <a:endParaRPr lang="is-IS" sz="1800" dirty="0">
              <a:solidFill>
                <a:schemeClr val="accent6">
                  <a:lumMod val="50000"/>
                </a:schemeClr>
              </a:solidFill>
            </a:endParaRPr>
          </a:p>
          <a:p>
            <a:pPr lvl="1"/>
            <a:r>
              <a:rPr lang="is-IS" sz="1800" dirty="0">
                <a:solidFill>
                  <a:schemeClr val="accent6">
                    <a:lumMod val="50000"/>
                  </a:schemeClr>
                </a:solidFill>
              </a:rPr>
              <a:t>Endcap Calorimeter (8 Scientists+1 postdoc)</a:t>
            </a:r>
          </a:p>
          <a:p>
            <a:pPr lvl="2"/>
            <a:r>
              <a:rPr lang="is-IS" sz="1800" dirty="0">
                <a:solidFill>
                  <a:schemeClr val="accent6">
                    <a:lumMod val="50000"/>
                  </a:schemeClr>
                </a:solidFill>
              </a:rPr>
              <a:t>Cassette design, assembly, testing</a:t>
            </a:r>
          </a:p>
          <a:p>
            <a:pPr lvl="2"/>
            <a:r>
              <a:rPr lang="is-IS" sz="1800" dirty="0">
                <a:solidFill>
                  <a:schemeClr val="accent6">
                    <a:lumMod val="50000"/>
                  </a:schemeClr>
                </a:solidFill>
              </a:rPr>
              <a:t>Sensor design, testing</a:t>
            </a:r>
          </a:p>
          <a:p>
            <a:pPr lvl="2"/>
            <a:r>
              <a:rPr lang="is-IS" sz="1800" dirty="0">
                <a:solidFill>
                  <a:schemeClr val="accent6">
                    <a:lumMod val="50000"/>
                  </a:schemeClr>
                </a:solidFill>
              </a:rPr>
              <a:t>Data concentrator ASIC</a:t>
            </a:r>
          </a:p>
          <a:p>
            <a:pPr lvl="1"/>
            <a:r>
              <a:rPr lang="is-IS" sz="1800" dirty="0">
                <a:solidFill>
                  <a:schemeClr val="accent6">
                    <a:lumMod val="50000"/>
                  </a:schemeClr>
                </a:solidFill>
              </a:rPr>
              <a:t>Trigger/DAQ (6 Scientists+ 2 postdoc)</a:t>
            </a:r>
          </a:p>
          <a:p>
            <a:pPr lvl="2"/>
            <a:r>
              <a:rPr lang="is-IS" sz="1800" dirty="0">
                <a:solidFill>
                  <a:schemeClr val="accent6">
                    <a:lumMod val="50000"/>
                  </a:schemeClr>
                </a:solidFill>
              </a:rPr>
              <a:t>Trigger leadership/Calorimeter Trigger / Correlator Trigger / Algorithms</a:t>
            </a:r>
          </a:p>
          <a:p>
            <a:pPr lvl="1"/>
            <a:r>
              <a:rPr lang="en-US" sz="1800" dirty="0">
                <a:solidFill>
                  <a:schemeClr val="accent6">
                    <a:lumMod val="50000"/>
                  </a:schemeClr>
                </a:solidFill>
              </a:rPr>
              <a:t>Fast timing (MTD) (8 Scientists + 2 postdocs)</a:t>
            </a:r>
          </a:p>
          <a:p>
            <a:pPr lvl="2"/>
            <a:r>
              <a:rPr lang="en-US" sz="1800" dirty="0">
                <a:solidFill>
                  <a:schemeClr val="accent6">
                    <a:lumMod val="50000"/>
                  </a:schemeClr>
                </a:solidFill>
              </a:rPr>
              <a:t>Front end chip, barrel mechanics design, endcap design</a:t>
            </a:r>
          </a:p>
          <a:p>
            <a:pPr lvl="2"/>
            <a:endParaRPr lang="en-US" sz="1800" dirty="0">
              <a:solidFill>
                <a:schemeClr val="accent6">
                  <a:lumMod val="50000"/>
                </a:schemeClr>
              </a:solidFill>
            </a:endParaRPr>
          </a:p>
          <a:p>
            <a:pPr marL="0" indent="0">
              <a:buNone/>
            </a:pPr>
            <a:r>
              <a:rPr lang="en-US" b="1" dirty="0">
                <a:solidFill>
                  <a:schemeClr val="accent6">
                    <a:lumMod val="50000"/>
                  </a:schemeClr>
                </a:solidFill>
              </a:rPr>
              <a:t>(#) = headcount, not FTEs. </a:t>
            </a:r>
          </a:p>
        </p:txBody>
      </p:sp>
    </p:spTree>
    <p:extLst>
      <p:ext uri="{BB962C8B-B14F-4D97-AF65-F5344CB8AC3E}">
        <p14:creationId xmlns:p14="http://schemas.microsoft.com/office/powerpoint/2010/main" val="236417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High Granularity </a:t>
            </a:r>
            <a:r>
              <a:rPr lang="en-US" dirty="0" err="1">
                <a:latin typeface="Helvetica" charset="0"/>
              </a:rPr>
              <a:t>Endcap</a:t>
            </a:r>
            <a:r>
              <a:rPr lang="en-US" dirty="0">
                <a:latin typeface="Helvetica" charset="0"/>
              </a:rPr>
              <a:t> Calorimeter</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44</a:t>
            </a:fld>
            <a:endParaRPr lang="en-US" sz="900">
              <a:solidFill>
                <a:srgbClr val="004C97"/>
              </a:solidFill>
              <a:latin typeface="Helvetica" charset="0"/>
            </a:endParaRPr>
          </a:p>
        </p:txBody>
      </p:sp>
      <p:sp>
        <p:nvSpPr>
          <p:cNvPr id="8" name="Footer Placeholder 4"/>
          <p:cNvSpPr txBox="1">
            <a:spLocks/>
          </p:cNvSpPr>
          <p:nvPr/>
        </p:nvSpPr>
        <p:spPr bwMode="auto">
          <a:xfrm>
            <a:off x="704850" y="6388100"/>
            <a:ext cx="5373688" cy="241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eaLnBrk="1" hangingPunct="1"/>
            <a:r>
              <a:rPr lang="en-US" sz="900">
                <a:solidFill>
                  <a:srgbClr val="004C97"/>
                </a:solidFill>
                <a:latin typeface="Helvetica" charset="0"/>
              </a:rPr>
              <a:t>Presenter | Presentation Title</a:t>
            </a:r>
            <a:endParaRPr lang="en-US" sz="900" b="1">
              <a:solidFill>
                <a:srgbClr val="004C97"/>
              </a:solidFill>
              <a:latin typeface="Helvetica" charset="0"/>
            </a:endParaRPr>
          </a:p>
        </p:txBody>
      </p:sp>
      <p:sp>
        <p:nvSpPr>
          <p:cNvPr id="10" name="Espace réservé du contenu 2"/>
          <p:cNvSpPr txBox="1">
            <a:spLocks/>
          </p:cNvSpPr>
          <p:nvPr/>
        </p:nvSpPr>
        <p:spPr>
          <a:xfrm>
            <a:off x="149920" y="1016000"/>
            <a:ext cx="8740080" cy="545435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a:p>
          <a:p>
            <a:pPr marL="0" indent="0">
              <a:buFont typeface="Arial" charset="0"/>
              <a:buNone/>
            </a:pPr>
            <a:endParaRPr lang="fr-FR" dirty="0"/>
          </a:p>
        </p:txBody>
      </p:sp>
      <p:pic>
        <p:nvPicPr>
          <p:cNvPr id="12" name="Image 5" descr="a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44" y="1054100"/>
            <a:ext cx="4051300" cy="5524500"/>
          </a:xfrm>
          <a:prstGeom prst="rect">
            <a:avLst/>
          </a:prstGeom>
        </p:spPr>
      </p:pic>
      <p:sp>
        <p:nvSpPr>
          <p:cNvPr id="13" name="Rectangle 12"/>
          <p:cNvSpPr/>
          <p:nvPr/>
        </p:nvSpPr>
        <p:spPr bwMode="auto">
          <a:xfrm>
            <a:off x="2222500" y="2635250"/>
            <a:ext cx="1955800" cy="120015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pic>
        <p:nvPicPr>
          <p:cNvPr id="22" name="Image 29" descr="a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575" y="3929690"/>
            <a:ext cx="101417" cy="172409"/>
          </a:xfrm>
          <a:prstGeom prst="rect">
            <a:avLst/>
          </a:prstGeom>
        </p:spPr>
      </p:pic>
      <p:sp>
        <p:nvSpPr>
          <p:cNvPr id="26" name="Accolade ouvrante 38"/>
          <p:cNvSpPr/>
          <p:nvPr/>
        </p:nvSpPr>
        <p:spPr bwMode="auto">
          <a:xfrm rot="5400000">
            <a:off x="7767332" y="1364464"/>
            <a:ext cx="162312" cy="1368152"/>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5" name="Slide Number Placeholder 37"/>
          <p:cNvSpPr txBox="1">
            <a:spLocks/>
          </p:cNvSpPr>
          <p:nvPr/>
        </p:nvSpPr>
        <p:spPr>
          <a:xfrm>
            <a:off x="8058150" y="6286500"/>
            <a:ext cx="492125" cy="152400"/>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fld id="{1AD93096-5B34-4342-9326-69289CEAE4C2}" type="slidenum">
              <a:rPr lang="en-US" smtClean="0">
                <a:solidFill>
                  <a:srgbClr val="FFFFFF"/>
                </a:solidFill>
              </a:rPr>
              <a:pPr/>
              <a:t>44</a:t>
            </a:fld>
            <a:endParaRPr lang="en-US">
              <a:solidFill>
                <a:srgbClr val="FFFFFF"/>
              </a:solidFill>
            </a:endParaRPr>
          </a:p>
        </p:txBody>
      </p:sp>
      <p:sp>
        <p:nvSpPr>
          <p:cNvPr id="28" name="ZoneTexte 42"/>
          <p:cNvSpPr txBox="1"/>
          <p:nvPr/>
        </p:nvSpPr>
        <p:spPr>
          <a:xfrm>
            <a:off x="577428" y="5988596"/>
            <a:ext cx="3296696" cy="461665"/>
          </a:xfrm>
          <a:prstGeom prst="rect">
            <a:avLst/>
          </a:prstGeom>
          <a:solidFill>
            <a:srgbClr val="FFFFFF"/>
          </a:solidFill>
        </p:spPr>
        <p:txBody>
          <a:bodyPr wrap="none" rtlCol="0">
            <a:spAutoFit/>
          </a:bodyPr>
          <a:lstStyle/>
          <a:p>
            <a:r>
              <a:rPr lang="fr-FR" dirty="0" err="1"/>
              <a:t>Current</a:t>
            </a:r>
            <a:r>
              <a:rPr lang="fr-FR" dirty="0"/>
              <a:t> Detector </a:t>
            </a:r>
            <a:r>
              <a:rPr lang="fr-FR" dirty="0" err="1"/>
              <a:t>Endcap</a:t>
            </a:r>
            <a:endParaRPr lang="fr-FR" dirty="0"/>
          </a:p>
        </p:txBody>
      </p:sp>
      <p:sp>
        <p:nvSpPr>
          <p:cNvPr id="29" name="ZoneTexte 42"/>
          <p:cNvSpPr txBox="1"/>
          <p:nvPr/>
        </p:nvSpPr>
        <p:spPr>
          <a:xfrm>
            <a:off x="5040719" y="5793354"/>
            <a:ext cx="3849281" cy="461665"/>
          </a:xfrm>
          <a:prstGeom prst="rect">
            <a:avLst/>
          </a:prstGeom>
          <a:solidFill>
            <a:srgbClr val="FFFFFF"/>
          </a:solidFill>
        </p:spPr>
        <p:txBody>
          <a:bodyPr wrap="none" rtlCol="0">
            <a:spAutoFit/>
          </a:bodyPr>
          <a:lstStyle/>
          <a:p>
            <a:r>
              <a:rPr lang="fr-FR" dirty="0"/>
              <a:t>CMS HL-LHC Upgrade </a:t>
            </a:r>
            <a:r>
              <a:rPr lang="fr-FR" dirty="0" err="1"/>
              <a:t>Endcap</a:t>
            </a:r>
            <a:endParaRPr lang="fr-FR" dirty="0"/>
          </a:p>
        </p:txBody>
      </p:sp>
      <p:pic>
        <p:nvPicPr>
          <p:cNvPr id="17" name="Picture 16" descr="EndcapParameterDrawing_311017DB_simplified.png">
            <a:extLst>
              <a:ext uri="{FF2B5EF4-FFF2-40B4-BE49-F238E27FC236}">
                <a16:creationId xmlns:a16="http://schemas.microsoft.com/office/drawing/2014/main" id="{10D64591-8B55-2442-BA0E-29097F601C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3025" y="850843"/>
            <a:ext cx="4469250" cy="4732936"/>
          </a:xfrm>
          <a:prstGeom prst="rect">
            <a:avLst/>
          </a:prstGeom>
        </p:spPr>
      </p:pic>
    </p:spTree>
    <p:extLst>
      <p:ext uri="{BB962C8B-B14F-4D97-AF65-F5344CB8AC3E}">
        <p14:creationId xmlns:p14="http://schemas.microsoft.com/office/powerpoint/2010/main" val="3395370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27F6-EDB9-2E49-8579-70A6FE858961}"/>
              </a:ext>
            </a:extLst>
          </p:cNvPr>
          <p:cNvSpPr>
            <a:spLocks noGrp="1"/>
          </p:cNvSpPr>
          <p:nvPr>
            <p:ph type="title"/>
          </p:nvPr>
        </p:nvSpPr>
        <p:spPr/>
        <p:txBody>
          <a:bodyPr/>
          <a:lstStyle/>
          <a:p>
            <a:r>
              <a:rPr lang="en-US" dirty="0"/>
              <a:t>Status of the CMS HL-LHC Upgrades</a:t>
            </a:r>
          </a:p>
        </p:txBody>
      </p:sp>
      <p:sp>
        <p:nvSpPr>
          <p:cNvPr id="4" name="Date Placeholder 3">
            <a:extLst>
              <a:ext uri="{FF2B5EF4-FFF2-40B4-BE49-F238E27FC236}">
                <a16:creationId xmlns:a16="http://schemas.microsoft.com/office/drawing/2014/main" id="{76B2B4E5-7691-B84A-B842-9B5C32BC7992}"/>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4C317877-9764-D749-BF36-99A98873474E}"/>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460254FC-46BD-0E4B-9373-8C9B1E743A67}"/>
              </a:ext>
            </a:extLst>
          </p:cNvPr>
          <p:cNvSpPr>
            <a:spLocks noGrp="1"/>
          </p:cNvSpPr>
          <p:nvPr>
            <p:ph type="sldNum" sz="quarter" idx="12"/>
          </p:nvPr>
        </p:nvSpPr>
        <p:spPr/>
        <p:txBody>
          <a:bodyPr/>
          <a:lstStyle/>
          <a:p>
            <a:fld id="{AB3C1F1C-F708-3F4B-8ECB-6D467F0718B5}" type="slidenum">
              <a:rPr lang="en-US" smtClean="0"/>
              <a:pPr/>
              <a:t>45</a:t>
            </a:fld>
            <a:endParaRPr lang="en-US" dirty="0"/>
          </a:p>
        </p:txBody>
      </p:sp>
      <p:sp>
        <p:nvSpPr>
          <p:cNvPr id="7" name="Content Placeholder 1">
            <a:extLst>
              <a:ext uri="{FF2B5EF4-FFF2-40B4-BE49-F238E27FC236}">
                <a16:creationId xmlns:a16="http://schemas.microsoft.com/office/drawing/2014/main" id="{8AD31A2E-49F7-1A4B-8001-D16EB05D1CF7}"/>
              </a:ext>
            </a:extLst>
          </p:cNvPr>
          <p:cNvSpPr txBox="1">
            <a:spLocks/>
          </p:cNvSpPr>
          <p:nvPr/>
        </p:nvSpPr>
        <p:spPr>
          <a:xfrm>
            <a:off x="426837" y="972273"/>
            <a:ext cx="7886700" cy="5521124"/>
          </a:xfrm>
          <a:prstGeom prst="rect">
            <a:avLst/>
          </a:prstGeom>
        </p:spPr>
        <p:txBody>
          <a:bodyPr lIns="0" tIns="0" rIns="0" bIns="0">
            <a:normAutofit fontScale="70000" lnSpcReduction="20000"/>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dirty="0">
                <a:latin typeface="Avenir Black" charset="0"/>
                <a:ea typeface="Avenir Black" charset="0"/>
                <a:cs typeface="Avenir Black" charset="0"/>
              </a:rPr>
              <a:t> Subsystems</a:t>
            </a:r>
          </a:p>
          <a:p>
            <a:pPr marL="500062" indent="-457200">
              <a:buFont typeface="+mj-lt"/>
              <a:buAutoNum type="arabicPeriod"/>
            </a:pPr>
            <a:r>
              <a:rPr lang="en-US" sz="2000" dirty="0"/>
              <a:t>Tracker: consists of Outer Tracker and Inner (Pixel) Tracker</a:t>
            </a:r>
          </a:p>
          <a:p>
            <a:pPr marL="1057275" lvl="2" indent="-257175">
              <a:spcAft>
                <a:spcPts val="225"/>
              </a:spcAft>
              <a:buFont typeface="Arial" panose="020B0604020202020204" pitchFamily="34" charset="0"/>
              <a:buChar char="•"/>
            </a:pPr>
            <a:r>
              <a:rPr lang="en-US" b="1" dirty="0">
                <a:solidFill>
                  <a:srgbClr val="000090"/>
                </a:solidFill>
              </a:rPr>
              <a:t>Tracker TDR</a:t>
            </a:r>
            <a:r>
              <a:rPr lang="en-US" dirty="0">
                <a:solidFill>
                  <a:srgbClr val="000090"/>
                </a:solidFill>
              </a:rPr>
              <a:t>: </a:t>
            </a:r>
            <a:r>
              <a:rPr lang="en-US" dirty="0">
                <a:solidFill>
                  <a:srgbClr val="000090"/>
                </a:solidFill>
                <a:hlinkClick r:id="rId2"/>
              </a:rPr>
              <a:t>https://cds.cern.ch/record/2272264</a:t>
            </a:r>
            <a:r>
              <a:rPr lang="en-US" dirty="0">
                <a:solidFill>
                  <a:srgbClr val="000090"/>
                </a:solidFill>
              </a:rPr>
              <a:t>. </a:t>
            </a:r>
            <a:r>
              <a:rPr lang="en-US" dirty="0"/>
              <a:t>UCG report: </a:t>
            </a:r>
            <a:r>
              <a:rPr lang="en-US" dirty="0">
                <a:hlinkClick r:id="rId3"/>
              </a:rPr>
              <a:t>https://cds.cern.ch/record/2295762</a:t>
            </a:r>
            <a:r>
              <a:rPr lang="en-US" dirty="0"/>
              <a:t> </a:t>
            </a:r>
          </a:p>
          <a:p>
            <a:pPr marL="1057275" lvl="2" indent="-257175">
              <a:spcAft>
                <a:spcPts val="225"/>
              </a:spcAft>
              <a:buFont typeface="Arial" panose="020B0604020202020204" pitchFamily="34" charset="0"/>
              <a:buChar char="•"/>
            </a:pPr>
            <a:r>
              <a:rPr lang="en-US" dirty="0"/>
              <a:t>Approved by CERN RB Dec. 4, 2017</a:t>
            </a:r>
            <a:endParaRPr lang="en-US" sz="1600" dirty="0">
              <a:solidFill>
                <a:srgbClr val="00B050"/>
              </a:solidFill>
            </a:endParaRPr>
          </a:p>
          <a:p>
            <a:pPr marL="500062" indent="-457200">
              <a:buFont typeface="+mj-lt"/>
              <a:buAutoNum type="arabicPeriod"/>
            </a:pPr>
            <a:r>
              <a:rPr lang="en-US" sz="2000" dirty="0"/>
              <a:t>Barrel Calorimeter: consists of hadronic and electromagnetic</a:t>
            </a:r>
          </a:p>
          <a:p>
            <a:pPr marL="1057275" lvl="2" indent="-257175">
              <a:buFont typeface="Arial" panose="020B0604020202020204" pitchFamily="34" charset="0"/>
              <a:buChar char="•"/>
            </a:pPr>
            <a:r>
              <a:rPr lang="en-US" b="1" dirty="0">
                <a:solidFill>
                  <a:srgbClr val="000090"/>
                </a:solidFill>
              </a:rPr>
              <a:t>Barrel Calorimeters (TDR): </a:t>
            </a:r>
            <a:r>
              <a:rPr lang="en-US" dirty="0">
                <a:solidFill>
                  <a:srgbClr val="000090"/>
                </a:solidFill>
                <a:hlinkClick r:id="rId4"/>
              </a:rPr>
              <a:t>https://cds.cern.ch/record/2283187</a:t>
            </a:r>
            <a:r>
              <a:rPr lang="en-US" dirty="0">
                <a:solidFill>
                  <a:srgbClr val="000090"/>
                </a:solidFill>
              </a:rPr>
              <a:t>. </a:t>
            </a:r>
            <a:r>
              <a:rPr lang="fr-FR" dirty="0"/>
              <a:t>UCG report: </a:t>
            </a:r>
            <a:r>
              <a:rPr lang="fr-FR" dirty="0">
                <a:hlinkClick r:id="rId5"/>
              </a:rPr>
              <a:t>https://cds.cern.ch/record/2304338</a:t>
            </a:r>
            <a:endParaRPr lang="fr-FR" dirty="0"/>
          </a:p>
          <a:p>
            <a:pPr marL="1057275" lvl="2" indent="-257175">
              <a:buFont typeface="Arial" panose="020B0604020202020204" pitchFamily="34" charset="0"/>
              <a:buChar char="•"/>
            </a:pPr>
            <a:r>
              <a:rPr lang="fr-FR" dirty="0" err="1"/>
              <a:t>Approved</a:t>
            </a:r>
            <a:r>
              <a:rPr lang="fr-FR" dirty="0"/>
              <a:t> by CERN RB March 7, 2018</a:t>
            </a:r>
          </a:p>
          <a:p>
            <a:pPr marL="500062" indent="-457200">
              <a:buFont typeface="+mj-lt"/>
              <a:buAutoNum type="arabicPeriod"/>
            </a:pPr>
            <a:r>
              <a:rPr lang="en-US" sz="2000" dirty="0"/>
              <a:t>Endcap Calorimeter: both hadronic and electromagnetic parts</a:t>
            </a:r>
          </a:p>
          <a:p>
            <a:pPr marL="1014413" lvl="2" indent="-214313">
              <a:buFont typeface="Arial" panose="020B0604020202020204" pitchFamily="34" charset="0"/>
              <a:buChar char="•"/>
            </a:pPr>
            <a:r>
              <a:rPr lang="fr-FR" b="1" dirty="0" err="1"/>
              <a:t>Endcap</a:t>
            </a:r>
            <a:r>
              <a:rPr lang="fr-FR" b="1" dirty="0"/>
              <a:t> </a:t>
            </a:r>
            <a:r>
              <a:rPr lang="fr-FR" b="1" dirty="0" err="1"/>
              <a:t>Calorimeter</a:t>
            </a:r>
            <a:r>
              <a:rPr lang="fr-FR" b="1" dirty="0"/>
              <a:t> (TDR</a:t>
            </a:r>
            <a:r>
              <a:rPr lang="fr-FR" dirty="0"/>
              <a:t>) </a:t>
            </a:r>
            <a:r>
              <a:rPr lang="fr-FR" dirty="0">
                <a:hlinkClick r:id="rId6"/>
              </a:rPr>
              <a:t>https://cds.cern.ch/record/2293646</a:t>
            </a:r>
            <a:r>
              <a:rPr lang="fr-FR" dirty="0"/>
              <a:t>. </a:t>
            </a:r>
            <a:r>
              <a:rPr lang="en-US" dirty="0"/>
              <a:t>UCG report: </a:t>
            </a:r>
            <a:r>
              <a:rPr lang="en-US" dirty="0">
                <a:hlinkClick r:id="rId7"/>
              </a:rPr>
              <a:t>https://cds.cern.ch/record/2313441</a:t>
            </a:r>
            <a:endParaRPr lang="en-US" dirty="0"/>
          </a:p>
          <a:p>
            <a:pPr marL="1014413" lvl="2" indent="-214313">
              <a:buFont typeface="Arial" panose="020B0604020202020204" pitchFamily="34" charset="0"/>
              <a:buChar char="•"/>
            </a:pPr>
            <a:r>
              <a:rPr lang="fr-FR" dirty="0" err="1"/>
              <a:t>Approved</a:t>
            </a:r>
            <a:r>
              <a:rPr lang="fr-FR" dirty="0"/>
              <a:t> by CERN RB April 18, 2018</a:t>
            </a:r>
          </a:p>
          <a:p>
            <a:pPr marL="500062" indent="-457200">
              <a:buFont typeface="+mj-lt"/>
              <a:buAutoNum type="arabicPeriod"/>
            </a:pPr>
            <a:r>
              <a:rPr lang="en-US" sz="2000" dirty="0"/>
              <a:t>Muon Systems: both hadronic and electromagnetic parts</a:t>
            </a:r>
          </a:p>
          <a:p>
            <a:pPr marL="1057275" lvl="2" indent="-257175">
              <a:buFont typeface="Arial" panose="020B0604020202020204" pitchFamily="34" charset="0"/>
              <a:buChar char="•"/>
            </a:pPr>
            <a:r>
              <a:rPr lang="en-US" b="1" dirty="0">
                <a:solidFill>
                  <a:srgbClr val="000090"/>
                </a:solidFill>
              </a:rPr>
              <a:t>Muon Systems (TDR): </a:t>
            </a:r>
            <a:r>
              <a:rPr lang="en-US" dirty="0">
                <a:solidFill>
                  <a:srgbClr val="000090"/>
                </a:solidFill>
                <a:hlinkClick r:id="rId8"/>
              </a:rPr>
              <a:t>https://cds.cern.ch/record/2283189</a:t>
            </a:r>
            <a:r>
              <a:rPr lang="en-US" dirty="0">
                <a:solidFill>
                  <a:srgbClr val="000090"/>
                </a:solidFill>
              </a:rPr>
              <a:t>. </a:t>
            </a:r>
            <a:r>
              <a:rPr lang="fr-FR" dirty="0"/>
              <a:t>UCG report: </a:t>
            </a:r>
            <a:r>
              <a:rPr lang="fr-FR" dirty="0">
                <a:hlinkClick r:id="rId9"/>
              </a:rPr>
              <a:t>https://cds.cern.ch/record/2304341</a:t>
            </a:r>
            <a:endParaRPr lang="en-US" dirty="0"/>
          </a:p>
          <a:p>
            <a:pPr marL="1014413" lvl="2" indent="-214313">
              <a:buFont typeface="Arial" panose="020B0604020202020204" pitchFamily="34" charset="0"/>
              <a:buChar char="•"/>
            </a:pPr>
            <a:r>
              <a:rPr lang="fr-FR" dirty="0" err="1"/>
              <a:t>Approved</a:t>
            </a:r>
            <a:r>
              <a:rPr lang="fr-FR" dirty="0"/>
              <a:t> by CERN RB March 7, 2018</a:t>
            </a:r>
          </a:p>
          <a:p>
            <a:pPr marL="500062" indent="-457200">
              <a:buFont typeface="+mj-lt"/>
              <a:buAutoNum type="arabicPeriod"/>
            </a:pPr>
            <a:r>
              <a:rPr lang="en-US" sz="2000" dirty="0"/>
              <a:t>L1-Trigger; DAQ</a:t>
            </a:r>
          </a:p>
          <a:p>
            <a:pPr marL="1057275" lvl="2" indent="-257175">
              <a:buFont typeface="Arial" panose="020B0604020202020204" pitchFamily="34" charset="0"/>
              <a:buChar char="•"/>
            </a:pPr>
            <a:r>
              <a:rPr lang="en-US" dirty="0"/>
              <a:t>L</a:t>
            </a:r>
            <a:r>
              <a:rPr lang="en-US" dirty="0">
                <a:solidFill>
                  <a:srgbClr val="000090"/>
                </a:solidFill>
              </a:rPr>
              <a:t>1-Trigger (interim-TDR): </a:t>
            </a:r>
            <a:r>
              <a:rPr lang="en-US" dirty="0">
                <a:solidFill>
                  <a:srgbClr val="000090"/>
                </a:solidFill>
                <a:hlinkClick r:id="rId10"/>
              </a:rPr>
              <a:t>https://cds.cern.ch/record/2283192</a:t>
            </a:r>
            <a:r>
              <a:rPr lang="en-US" dirty="0">
                <a:solidFill>
                  <a:srgbClr val="000090"/>
                </a:solidFill>
              </a:rPr>
              <a:t>. </a:t>
            </a:r>
            <a:r>
              <a:rPr lang="en-US" b="1" dirty="0">
                <a:solidFill>
                  <a:srgbClr val="C00000"/>
                </a:solidFill>
              </a:rPr>
              <a:t>TDR Q1 2020  </a:t>
            </a:r>
          </a:p>
          <a:p>
            <a:pPr marL="1057275" lvl="2" indent="-257175">
              <a:buFont typeface="Arial" panose="020B0604020202020204" pitchFamily="34" charset="0"/>
              <a:buChar char="•"/>
            </a:pPr>
            <a:r>
              <a:rPr lang="en-US" dirty="0">
                <a:solidFill>
                  <a:srgbClr val="000090"/>
                </a:solidFill>
              </a:rPr>
              <a:t>DAQ/HLT (Interim-TDR): </a:t>
            </a:r>
            <a:r>
              <a:rPr lang="en-US" dirty="0">
                <a:solidFill>
                  <a:srgbClr val="000090"/>
                </a:solidFill>
                <a:hlinkClick r:id="rId11"/>
              </a:rPr>
              <a:t>https://cds.cern.ch/record/2283193</a:t>
            </a:r>
            <a:r>
              <a:rPr lang="en-US" dirty="0">
                <a:solidFill>
                  <a:srgbClr val="000090"/>
                </a:solidFill>
              </a:rPr>
              <a:t> . </a:t>
            </a:r>
            <a:r>
              <a:rPr lang="en-US" b="1" dirty="0">
                <a:solidFill>
                  <a:srgbClr val="C00000"/>
                </a:solidFill>
              </a:rPr>
              <a:t>TDR Q2 2021 </a:t>
            </a:r>
          </a:p>
          <a:p>
            <a:pPr marL="1057275" lvl="2" indent="-257175">
              <a:buFont typeface="Arial" panose="020B0604020202020204" pitchFamily="34" charset="0"/>
              <a:buChar char="•"/>
            </a:pPr>
            <a:r>
              <a:rPr lang="en-US" dirty="0"/>
              <a:t>Both </a:t>
            </a:r>
            <a:r>
              <a:rPr lang="en-US" dirty="0" err="1"/>
              <a:t>iTDRs</a:t>
            </a:r>
            <a:r>
              <a:rPr lang="en-US" dirty="0"/>
              <a:t> approved by RB Dec. 4, 2017</a:t>
            </a:r>
          </a:p>
          <a:p>
            <a:pPr marL="500062" indent="-457200">
              <a:buFont typeface="+mj-lt"/>
              <a:buAutoNum type="arabicPeriod"/>
            </a:pPr>
            <a:r>
              <a:rPr lang="en-US" sz="2000" dirty="0"/>
              <a:t>MIP Timing Detector</a:t>
            </a:r>
          </a:p>
          <a:p>
            <a:pPr marL="1057275" lvl="2" indent="-257175">
              <a:buFont typeface="Arial" panose="020B0604020202020204" pitchFamily="34" charset="0"/>
              <a:buChar char="•"/>
            </a:pPr>
            <a:r>
              <a:rPr lang="en-US" dirty="0"/>
              <a:t>MIP Timing (Technical Proposal) : https://</a:t>
            </a:r>
            <a:r>
              <a:rPr lang="en-US" dirty="0" err="1"/>
              <a:t>cds.cern.ch</a:t>
            </a:r>
            <a:r>
              <a:rPr lang="en-US" dirty="0"/>
              <a:t>/record/2296612  . </a:t>
            </a:r>
            <a:r>
              <a:rPr lang="en-US" b="1" dirty="0">
                <a:solidFill>
                  <a:srgbClr val="C00000"/>
                </a:solidFill>
              </a:rPr>
              <a:t>TDR Q1 2019</a:t>
            </a:r>
          </a:p>
          <a:p>
            <a:pPr marL="1057275" lvl="2" indent="-257175">
              <a:buFont typeface="Arial" panose="020B0604020202020204" pitchFamily="34" charset="0"/>
              <a:buChar char="•"/>
            </a:pPr>
            <a:r>
              <a:rPr lang="en-US" dirty="0"/>
              <a:t>TP approved by CERN RB March 7, 2018</a:t>
            </a:r>
          </a:p>
          <a:p>
            <a:pPr marL="42862" indent="0">
              <a:buFont typeface="Arial" charset="0"/>
              <a:buNone/>
            </a:pPr>
            <a:endParaRPr lang="en-US" sz="2000" dirty="0"/>
          </a:p>
          <a:p>
            <a:pPr marL="42862" indent="0">
              <a:buFont typeface="Arial" charset="0"/>
              <a:buNone/>
            </a:pPr>
            <a:endParaRPr lang="en-US" sz="2000" dirty="0"/>
          </a:p>
          <a:p>
            <a:pPr marL="0" indent="0">
              <a:buFont typeface="Arial" charset="0"/>
              <a:buNone/>
            </a:pPr>
            <a:endParaRPr lang="en-US" dirty="0"/>
          </a:p>
        </p:txBody>
      </p:sp>
      <p:pic>
        <p:nvPicPr>
          <p:cNvPr id="8" name="Picture 7">
            <a:extLst>
              <a:ext uri="{FF2B5EF4-FFF2-40B4-BE49-F238E27FC236}">
                <a16:creationId xmlns:a16="http://schemas.microsoft.com/office/drawing/2014/main" id="{F5C800E1-E805-614C-A061-B2AAE48EE299}"/>
              </a:ext>
            </a:extLst>
          </p:cNvPr>
          <p:cNvPicPr>
            <a:picLocks noChangeAspect="1"/>
          </p:cNvPicPr>
          <p:nvPr/>
        </p:nvPicPr>
        <p:blipFill>
          <a:blip r:embed="rId12"/>
          <a:stretch>
            <a:fillRect/>
          </a:stretch>
        </p:blipFill>
        <p:spPr>
          <a:xfrm>
            <a:off x="6490563" y="745403"/>
            <a:ext cx="904274" cy="1235033"/>
          </a:xfrm>
          <a:prstGeom prst="rect">
            <a:avLst/>
          </a:prstGeom>
        </p:spPr>
      </p:pic>
      <p:pic>
        <p:nvPicPr>
          <p:cNvPr id="9" name="Picture 8">
            <a:extLst>
              <a:ext uri="{FF2B5EF4-FFF2-40B4-BE49-F238E27FC236}">
                <a16:creationId xmlns:a16="http://schemas.microsoft.com/office/drawing/2014/main" id="{EDA74A2F-1E79-EF47-A6A6-344CD20D6B6E}"/>
              </a:ext>
            </a:extLst>
          </p:cNvPr>
          <p:cNvPicPr>
            <a:picLocks noChangeAspect="1"/>
          </p:cNvPicPr>
          <p:nvPr/>
        </p:nvPicPr>
        <p:blipFill>
          <a:blip r:embed="rId13"/>
          <a:stretch>
            <a:fillRect/>
          </a:stretch>
        </p:blipFill>
        <p:spPr>
          <a:xfrm>
            <a:off x="7204197" y="3409740"/>
            <a:ext cx="857717" cy="1214508"/>
          </a:xfrm>
          <a:prstGeom prst="rect">
            <a:avLst/>
          </a:prstGeom>
          <a:ln>
            <a:solidFill>
              <a:schemeClr val="accent1">
                <a:shade val="95000"/>
                <a:satMod val="105000"/>
              </a:schemeClr>
            </a:solidFill>
          </a:ln>
        </p:spPr>
      </p:pic>
      <p:pic>
        <p:nvPicPr>
          <p:cNvPr id="10" name="Picture 9">
            <a:extLst>
              <a:ext uri="{FF2B5EF4-FFF2-40B4-BE49-F238E27FC236}">
                <a16:creationId xmlns:a16="http://schemas.microsoft.com/office/drawing/2014/main" id="{8AC3A000-900D-6B43-8275-479D57B681E5}"/>
              </a:ext>
            </a:extLst>
          </p:cNvPr>
          <p:cNvPicPr>
            <a:picLocks noChangeAspect="1"/>
          </p:cNvPicPr>
          <p:nvPr/>
        </p:nvPicPr>
        <p:blipFill>
          <a:blip r:embed="rId14"/>
          <a:stretch>
            <a:fillRect/>
          </a:stretch>
        </p:blipFill>
        <p:spPr>
          <a:xfrm>
            <a:off x="8061914" y="2856930"/>
            <a:ext cx="829655" cy="1172299"/>
          </a:xfrm>
          <a:prstGeom prst="rect">
            <a:avLst/>
          </a:prstGeom>
        </p:spPr>
      </p:pic>
      <p:pic>
        <p:nvPicPr>
          <p:cNvPr id="11" name="Picture 10">
            <a:extLst>
              <a:ext uri="{FF2B5EF4-FFF2-40B4-BE49-F238E27FC236}">
                <a16:creationId xmlns:a16="http://schemas.microsoft.com/office/drawing/2014/main" id="{9E8B16E5-1736-5941-9BD7-107D75B91B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78280" y="1723602"/>
            <a:ext cx="898462" cy="1061308"/>
          </a:xfrm>
          <a:prstGeom prst="rect">
            <a:avLst/>
          </a:prstGeom>
        </p:spPr>
      </p:pic>
      <p:pic>
        <p:nvPicPr>
          <p:cNvPr id="12" name="Picture 2" descr="ttp://cms-results.web.cern.ch/cms-results/public-results/preliminary-results/TDR-15-002/CMS-Phase-II-TP_">
            <a:extLst>
              <a:ext uri="{FF2B5EF4-FFF2-40B4-BE49-F238E27FC236}">
                <a16:creationId xmlns:a16="http://schemas.microsoft.com/office/drawing/2014/main" id="{AA666EFF-FED0-8C40-9724-74342FCE17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6152" y="150567"/>
            <a:ext cx="865417" cy="121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033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19E1BBD-E2B4-2643-AFA6-6999AFE9AB4E}"/>
              </a:ext>
            </a:extLst>
          </p:cNvPr>
          <p:cNvSpPr txBox="1"/>
          <p:nvPr/>
        </p:nvSpPr>
        <p:spPr>
          <a:xfrm>
            <a:off x="60726" y="5622502"/>
            <a:ext cx="9144000" cy="646331"/>
          </a:xfrm>
          <a:prstGeom prst="rect">
            <a:avLst/>
          </a:prstGeom>
          <a:noFill/>
        </p:spPr>
        <p:txBody>
          <a:bodyPr wrap="square" rtlCol="0">
            <a:spAutoFit/>
          </a:bodyPr>
          <a:lstStyle/>
          <a:p>
            <a:r>
              <a:rPr lang="en-US" sz="1800" dirty="0"/>
              <a:t>Electromagnetic calorimeter (</a:t>
            </a:r>
            <a:r>
              <a:rPr lang="en-US" sz="1800" b="1" dirty="0"/>
              <a:t>CE-E</a:t>
            </a:r>
            <a:r>
              <a:rPr lang="en-US" sz="1800" dirty="0"/>
              <a:t>): </a:t>
            </a:r>
            <a:r>
              <a:rPr lang="en-US" sz="1800" b="1" dirty="0">
                <a:solidFill>
                  <a:srgbClr val="000000"/>
                </a:solidFill>
              </a:rPr>
              <a:t>Si</a:t>
            </a:r>
            <a:r>
              <a:rPr lang="en-US" sz="1800" dirty="0">
                <a:solidFill>
                  <a:srgbClr val="000000"/>
                </a:solidFill>
              </a:rPr>
              <a:t>, Cu/</a:t>
            </a:r>
            <a:r>
              <a:rPr lang="en-US" sz="1800" dirty="0" err="1">
                <a:solidFill>
                  <a:srgbClr val="000000"/>
                </a:solidFill>
              </a:rPr>
              <a:t>CuW</a:t>
            </a:r>
            <a:r>
              <a:rPr lang="en-US" sz="1800" dirty="0">
                <a:solidFill>
                  <a:srgbClr val="000000"/>
                </a:solidFill>
              </a:rPr>
              <a:t>/</a:t>
            </a:r>
            <a:r>
              <a:rPr lang="en-US" sz="1800" dirty="0" err="1">
                <a:solidFill>
                  <a:srgbClr val="000000"/>
                </a:solidFill>
              </a:rPr>
              <a:t>Pb</a:t>
            </a:r>
            <a:r>
              <a:rPr lang="en-US" sz="1800" dirty="0">
                <a:solidFill>
                  <a:srgbClr val="000000"/>
                </a:solidFill>
              </a:rPr>
              <a:t> </a:t>
            </a:r>
            <a:r>
              <a:rPr lang="en-US" sz="1800" dirty="0"/>
              <a:t>absorbers, 28 layers, 26 X</a:t>
            </a:r>
            <a:r>
              <a:rPr lang="en-US" sz="1800" baseline="-25000" dirty="0"/>
              <a:t>0</a:t>
            </a:r>
            <a:r>
              <a:rPr lang="en-US" sz="1800" dirty="0"/>
              <a:t> &amp; ~2</a:t>
            </a:r>
            <a:r>
              <a:rPr lang="en-US" sz="1800" dirty="0">
                <a:latin typeface="Symbol" charset="2"/>
                <a:cs typeface="Symbol" charset="2"/>
              </a:rPr>
              <a:t>l</a:t>
            </a:r>
            <a:endParaRPr lang="en-US" sz="1800" dirty="0"/>
          </a:p>
          <a:p>
            <a:r>
              <a:rPr lang="en-US" sz="1800" dirty="0"/>
              <a:t>Hadronic calorimeter (</a:t>
            </a:r>
            <a:r>
              <a:rPr lang="en-US" sz="1800" b="1" dirty="0"/>
              <a:t>CE-H</a:t>
            </a:r>
            <a:r>
              <a:rPr lang="en-US" sz="1800" dirty="0"/>
              <a:t>): </a:t>
            </a:r>
            <a:r>
              <a:rPr lang="en-US" sz="1800" b="1" dirty="0">
                <a:solidFill>
                  <a:srgbClr val="000000"/>
                </a:solidFill>
              </a:rPr>
              <a:t>Si</a:t>
            </a:r>
            <a:r>
              <a:rPr lang="en-US" sz="1800" dirty="0">
                <a:solidFill>
                  <a:srgbClr val="000000"/>
                </a:solidFill>
              </a:rPr>
              <a:t> &amp; </a:t>
            </a:r>
            <a:r>
              <a:rPr lang="en-US" sz="1800" b="1" dirty="0">
                <a:solidFill>
                  <a:srgbClr val="000000"/>
                </a:solidFill>
              </a:rPr>
              <a:t>scintillator</a:t>
            </a:r>
            <a:r>
              <a:rPr lang="en-US" sz="1800" dirty="0"/>
              <a:t>, steel absorbers, 22 layers, ~8</a:t>
            </a:r>
            <a:r>
              <a:rPr lang="en-US" sz="1800" dirty="0">
                <a:latin typeface="Symbol" charset="2"/>
                <a:cs typeface="Symbol" charset="2"/>
              </a:rPr>
              <a:t>l</a:t>
            </a:r>
          </a:p>
        </p:txBody>
      </p:sp>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High Granularity </a:t>
            </a:r>
            <a:r>
              <a:rPr lang="en-US" dirty="0" err="1">
                <a:latin typeface="Helvetica" charset="0"/>
              </a:rPr>
              <a:t>Endcap</a:t>
            </a:r>
            <a:r>
              <a:rPr lang="en-US" dirty="0">
                <a:latin typeface="Helvetica" charset="0"/>
              </a:rPr>
              <a:t> Calorimeter</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46</a:t>
            </a:fld>
            <a:endParaRPr lang="en-US" sz="900">
              <a:solidFill>
                <a:srgbClr val="004C97"/>
              </a:solidFill>
              <a:latin typeface="Helvetica" charset="0"/>
            </a:endParaRPr>
          </a:p>
        </p:txBody>
      </p:sp>
      <p:sp>
        <p:nvSpPr>
          <p:cNvPr id="10" name="Espace réservé du contenu 2"/>
          <p:cNvSpPr txBox="1">
            <a:spLocks/>
          </p:cNvSpPr>
          <p:nvPr/>
        </p:nvSpPr>
        <p:spPr>
          <a:xfrm>
            <a:off x="149920" y="1016000"/>
            <a:ext cx="8740080" cy="545435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a:p>
          <a:p>
            <a:pPr marL="0" indent="0">
              <a:buFont typeface="Arial" charset="0"/>
              <a:buNone/>
            </a:pPr>
            <a:endParaRPr lang="fr-FR" dirty="0"/>
          </a:p>
        </p:txBody>
      </p:sp>
      <p:sp>
        <p:nvSpPr>
          <p:cNvPr id="13" name="Rectangle 12"/>
          <p:cNvSpPr/>
          <p:nvPr/>
        </p:nvSpPr>
        <p:spPr bwMode="auto">
          <a:xfrm>
            <a:off x="2222500" y="2635250"/>
            <a:ext cx="1955800" cy="120015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5" name="Slide Number Placeholder 37"/>
          <p:cNvSpPr txBox="1">
            <a:spLocks/>
          </p:cNvSpPr>
          <p:nvPr/>
        </p:nvSpPr>
        <p:spPr>
          <a:xfrm>
            <a:off x="8058150" y="6286500"/>
            <a:ext cx="492125" cy="152400"/>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fld id="{1AD93096-5B34-4342-9326-69289CEAE4C2}" type="slidenum">
              <a:rPr lang="en-US" smtClean="0">
                <a:solidFill>
                  <a:srgbClr val="FFFFFF"/>
                </a:solidFill>
              </a:rPr>
              <a:pPr/>
              <a:t>46</a:t>
            </a:fld>
            <a:endParaRPr lang="en-US">
              <a:solidFill>
                <a:srgbClr val="FFFFFF"/>
              </a:solidFill>
            </a:endParaRPr>
          </a:p>
        </p:txBody>
      </p:sp>
      <p:pic>
        <p:nvPicPr>
          <p:cNvPr id="14" name="Picture 13" descr="EndcapParameterDrawing_311017DB_simplified.png">
            <a:extLst>
              <a:ext uri="{FF2B5EF4-FFF2-40B4-BE49-F238E27FC236}">
                <a16:creationId xmlns:a16="http://schemas.microsoft.com/office/drawing/2014/main" id="{F92067C4-1D19-7C40-8FB7-AA8DA1820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9525" y="622243"/>
            <a:ext cx="4469250" cy="4732936"/>
          </a:xfrm>
          <a:prstGeom prst="rect">
            <a:avLst/>
          </a:prstGeom>
        </p:spPr>
      </p:pic>
      <p:sp>
        <p:nvSpPr>
          <p:cNvPr id="15" name="TextBox 14">
            <a:extLst>
              <a:ext uri="{FF2B5EF4-FFF2-40B4-BE49-F238E27FC236}">
                <a16:creationId xmlns:a16="http://schemas.microsoft.com/office/drawing/2014/main" id="{1A4A69B5-837F-EE41-A48C-83B974F6EDE0}"/>
              </a:ext>
            </a:extLst>
          </p:cNvPr>
          <p:cNvSpPr txBox="1"/>
          <p:nvPr/>
        </p:nvSpPr>
        <p:spPr>
          <a:xfrm>
            <a:off x="60726" y="744038"/>
            <a:ext cx="4777858" cy="1508105"/>
          </a:xfrm>
          <a:prstGeom prst="rect">
            <a:avLst/>
          </a:prstGeom>
          <a:noFill/>
          <a:ln>
            <a:solidFill>
              <a:srgbClr val="000000"/>
            </a:solidFill>
          </a:ln>
        </p:spPr>
        <p:txBody>
          <a:bodyPr wrap="none" rtlCol="0">
            <a:spAutoFit/>
          </a:bodyPr>
          <a:lstStyle/>
          <a:p>
            <a:r>
              <a:rPr lang="en-US" b="1" u="sng" dirty="0">
                <a:solidFill>
                  <a:srgbClr val="2D2DB9"/>
                </a:solidFill>
              </a:rPr>
              <a:t>Active Elements:</a:t>
            </a:r>
          </a:p>
          <a:p>
            <a:pPr marL="177800" indent="-177800">
              <a:buFont typeface="Arial"/>
              <a:buChar char="•"/>
            </a:pPr>
            <a:r>
              <a:rPr lang="en-US" sz="1800" dirty="0">
                <a:solidFill>
                  <a:srgbClr val="2D2DB9"/>
                </a:solidFill>
              </a:rPr>
              <a:t>Hexagonal modules based on Si sensors</a:t>
            </a:r>
            <a:br>
              <a:rPr lang="en-US" sz="1800" dirty="0">
                <a:solidFill>
                  <a:srgbClr val="2D2DB9"/>
                </a:solidFill>
              </a:rPr>
            </a:br>
            <a:r>
              <a:rPr lang="en-US" sz="1800" dirty="0">
                <a:solidFill>
                  <a:srgbClr val="2D2DB9"/>
                </a:solidFill>
              </a:rPr>
              <a:t>in CE-E and high-radiation regions of CE-H</a:t>
            </a:r>
          </a:p>
          <a:p>
            <a:pPr marL="177800" indent="-177800">
              <a:buFont typeface="Arial"/>
              <a:buChar char="•"/>
            </a:pPr>
            <a:r>
              <a:rPr lang="en-US" sz="1800" dirty="0">
                <a:solidFill>
                  <a:srgbClr val="2D2DB9"/>
                </a:solidFill>
              </a:rPr>
              <a:t>Scintillating tiles with </a:t>
            </a:r>
            <a:r>
              <a:rPr lang="en-US" sz="1800" dirty="0" err="1">
                <a:solidFill>
                  <a:srgbClr val="2D2DB9"/>
                </a:solidFill>
              </a:rPr>
              <a:t>SiPM</a:t>
            </a:r>
            <a:r>
              <a:rPr lang="en-US" sz="1800" dirty="0">
                <a:solidFill>
                  <a:srgbClr val="2D2DB9"/>
                </a:solidFill>
              </a:rPr>
              <a:t> readout in</a:t>
            </a:r>
            <a:br>
              <a:rPr lang="en-US" sz="1800" dirty="0">
                <a:solidFill>
                  <a:srgbClr val="2D2DB9"/>
                </a:solidFill>
              </a:rPr>
            </a:br>
            <a:r>
              <a:rPr lang="en-US" sz="1800" dirty="0">
                <a:solidFill>
                  <a:srgbClr val="2D2DB9"/>
                </a:solidFill>
              </a:rPr>
              <a:t>low-radiation regions of CE-H</a:t>
            </a:r>
          </a:p>
        </p:txBody>
      </p:sp>
      <p:sp>
        <p:nvSpPr>
          <p:cNvPr id="16" name="TextBox 15">
            <a:extLst>
              <a:ext uri="{FF2B5EF4-FFF2-40B4-BE49-F238E27FC236}">
                <a16:creationId xmlns:a16="http://schemas.microsoft.com/office/drawing/2014/main" id="{2EA7804C-9513-4B42-A759-6BA68794ACD8}"/>
              </a:ext>
            </a:extLst>
          </p:cNvPr>
          <p:cNvSpPr txBox="1"/>
          <p:nvPr/>
        </p:nvSpPr>
        <p:spPr>
          <a:xfrm>
            <a:off x="60726" y="2250350"/>
            <a:ext cx="4039628" cy="3323987"/>
          </a:xfrm>
          <a:prstGeom prst="rect">
            <a:avLst/>
          </a:prstGeom>
          <a:noFill/>
          <a:ln>
            <a:solidFill>
              <a:srgbClr val="000000"/>
            </a:solidFill>
          </a:ln>
        </p:spPr>
        <p:txBody>
          <a:bodyPr wrap="square" rtlCol="0">
            <a:spAutoFit/>
          </a:bodyPr>
          <a:lstStyle/>
          <a:p>
            <a:r>
              <a:rPr lang="en-US" b="1" u="sng" dirty="0">
                <a:solidFill>
                  <a:srgbClr val="2D2DB9"/>
                </a:solidFill>
              </a:rPr>
              <a:t>Key Parameters:</a:t>
            </a:r>
          </a:p>
          <a:p>
            <a:pPr marL="177800" indent="-177800">
              <a:buFont typeface="Arial"/>
              <a:buChar char="•"/>
            </a:pPr>
            <a:r>
              <a:rPr lang="en-US" sz="1800" dirty="0">
                <a:solidFill>
                  <a:srgbClr val="2D2DB9"/>
                </a:solidFill>
              </a:rPr>
              <a:t>HGCAL covers 1.5 &lt; </a:t>
            </a:r>
            <a:r>
              <a:rPr lang="en-US" sz="1800" dirty="0">
                <a:solidFill>
                  <a:srgbClr val="2D2DB9"/>
                </a:solidFill>
                <a:latin typeface="Symbol" charset="2"/>
                <a:cs typeface="Symbol" charset="2"/>
              </a:rPr>
              <a:t>h</a:t>
            </a:r>
            <a:r>
              <a:rPr lang="en-US" sz="1800" dirty="0">
                <a:solidFill>
                  <a:srgbClr val="2D2DB9"/>
                </a:solidFill>
              </a:rPr>
              <a:t> &lt; 3.0</a:t>
            </a:r>
          </a:p>
          <a:p>
            <a:pPr marL="177800" indent="-177800">
              <a:buFont typeface="Arial"/>
              <a:buChar char="•"/>
            </a:pPr>
            <a:r>
              <a:rPr lang="en-US" sz="1800" b="1" dirty="0">
                <a:solidFill>
                  <a:srgbClr val="2D2DB9"/>
                </a:solidFill>
              </a:rPr>
              <a:t>Full system maintained at -30</a:t>
            </a:r>
            <a:r>
              <a:rPr lang="en-US" sz="1800" b="1" baseline="30000" dirty="0">
                <a:solidFill>
                  <a:srgbClr val="2D2DB9"/>
                </a:solidFill>
              </a:rPr>
              <a:t>o</a:t>
            </a:r>
            <a:r>
              <a:rPr lang="en-US" sz="1800" b="1" dirty="0">
                <a:solidFill>
                  <a:srgbClr val="2D2DB9"/>
                </a:solidFill>
              </a:rPr>
              <a:t>C</a:t>
            </a:r>
          </a:p>
          <a:p>
            <a:pPr marL="177800" indent="-177800">
              <a:buFont typeface="Arial"/>
              <a:buChar char="•"/>
            </a:pPr>
            <a:r>
              <a:rPr lang="en-US" sz="1800" b="1" dirty="0">
                <a:solidFill>
                  <a:srgbClr val="2D2DB9"/>
                </a:solidFill>
              </a:rPr>
              <a:t>~600m</a:t>
            </a:r>
            <a:r>
              <a:rPr lang="en-US" sz="1800" b="1" baseline="30000" dirty="0">
                <a:solidFill>
                  <a:srgbClr val="2D2DB9"/>
                </a:solidFill>
              </a:rPr>
              <a:t>2</a:t>
            </a:r>
            <a:r>
              <a:rPr lang="en-US" sz="1800" b="1" dirty="0">
                <a:solidFill>
                  <a:srgbClr val="2D2DB9"/>
                </a:solidFill>
              </a:rPr>
              <a:t> </a:t>
            </a:r>
            <a:r>
              <a:rPr lang="en-US" sz="1800" dirty="0">
                <a:solidFill>
                  <a:srgbClr val="2D2DB9"/>
                </a:solidFill>
              </a:rPr>
              <a:t>of silicon sensors</a:t>
            </a:r>
          </a:p>
          <a:p>
            <a:pPr marL="177800" indent="-177800">
              <a:buFont typeface="Arial"/>
              <a:buChar char="•"/>
            </a:pPr>
            <a:r>
              <a:rPr lang="en-US" sz="1800" b="1" dirty="0">
                <a:solidFill>
                  <a:srgbClr val="2D2DB9"/>
                </a:solidFill>
              </a:rPr>
              <a:t>~450m</a:t>
            </a:r>
            <a:r>
              <a:rPr lang="en-US" sz="1800" b="1" baseline="30000" dirty="0">
                <a:solidFill>
                  <a:srgbClr val="2D2DB9"/>
                </a:solidFill>
              </a:rPr>
              <a:t>2</a:t>
            </a:r>
            <a:r>
              <a:rPr lang="en-US" sz="1800" b="1" dirty="0">
                <a:solidFill>
                  <a:srgbClr val="2D2DB9"/>
                </a:solidFill>
              </a:rPr>
              <a:t> </a:t>
            </a:r>
            <a:r>
              <a:rPr lang="en-US" sz="1800" dirty="0">
                <a:solidFill>
                  <a:srgbClr val="2D2DB9"/>
                </a:solidFill>
              </a:rPr>
              <a:t>of scintillators</a:t>
            </a:r>
          </a:p>
          <a:p>
            <a:pPr marL="177800" indent="-177800">
              <a:buFont typeface="Arial"/>
              <a:buChar char="•"/>
            </a:pPr>
            <a:r>
              <a:rPr lang="en-US" sz="1800" dirty="0">
                <a:solidFill>
                  <a:srgbClr val="2D2DB9"/>
                </a:solidFill>
              </a:rPr>
              <a:t>6M Si channels, 0.5 or 1.1 cm</a:t>
            </a:r>
            <a:r>
              <a:rPr lang="en-US" sz="1800" baseline="30000" dirty="0">
                <a:solidFill>
                  <a:srgbClr val="2D2DB9"/>
                </a:solidFill>
              </a:rPr>
              <a:t>2</a:t>
            </a:r>
            <a:r>
              <a:rPr lang="en-US" sz="1800" dirty="0">
                <a:solidFill>
                  <a:srgbClr val="2D2DB9"/>
                </a:solidFill>
              </a:rPr>
              <a:t> cell size, </a:t>
            </a:r>
            <a:r>
              <a:rPr lang="en-US" dirty="0">
                <a:solidFill>
                  <a:srgbClr val="2D2DB9"/>
                </a:solidFill>
              </a:rPr>
              <a:t>35</a:t>
            </a:r>
            <a:r>
              <a:rPr lang="en-US" sz="1800" dirty="0">
                <a:solidFill>
                  <a:srgbClr val="2D2DB9"/>
                </a:solidFill>
              </a:rPr>
              <a:t>0k </a:t>
            </a:r>
            <a:r>
              <a:rPr lang="en-US" sz="1800" dirty="0" err="1">
                <a:solidFill>
                  <a:srgbClr val="2D2DB9"/>
                </a:solidFill>
              </a:rPr>
              <a:t>scint</a:t>
            </a:r>
            <a:r>
              <a:rPr lang="en-US" sz="1800" dirty="0">
                <a:solidFill>
                  <a:srgbClr val="2D2DB9"/>
                </a:solidFill>
              </a:rPr>
              <a:t>-tile channels (</a:t>
            </a:r>
            <a:r>
              <a:rPr lang="en-US" sz="1800" dirty="0">
                <a:solidFill>
                  <a:srgbClr val="2D2DB9"/>
                </a:solidFill>
                <a:latin typeface="Symbol" charset="2"/>
                <a:cs typeface="Symbol" charset="2"/>
              </a:rPr>
              <a:t>h-f</a:t>
            </a:r>
            <a:r>
              <a:rPr lang="en-US" sz="1800" dirty="0">
                <a:solidFill>
                  <a:srgbClr val="2D2DB9"/>
                </a:solidFill>
              </a:rPr>
              <a:t>)</a:t>
            </a:r>
          </a:p>
          <a:p>
            <a:pPr marL="355600" lvl="1" indent="-177800">
              <a:buFont typeface="Arial"/>
              <a:buChar char="•"/>
            </a:pPr>
            <a:r>
              <a:rPr lang="en-US" sz="1800" dirty="0">
                <a:solidFill>
                  <a:srgbClr val="2D2DB9"/>
                </a:solidFill>
              </a:rPr>
              <a:t>Data readout from all layers</a:t>
            </a:r>
          </a:p>
          <a:p>
            <a:pPr marL="355600" lvl="1" indent="-177800">
              <a:buFont typeface="Arial"/>
              <a:buChar char="•"/>
            </a:pPr>
            <a:r>
              <a:rPr lang="en-US" sz="1800" dirty="0">
                <a:solidFill>
                  <a:srgbClr val="2D2DB9"/>
                </a:solidFill>
              </a:rPr>
              <a:t>Trigger readout from alternate layers in CE-E and all in CE-H</a:t>
            </a:r>
          </a:p>
          <a:p>
            <a:pPr marL="177800" indent="-177800">
              <a:buFont typeface="Arial"/>
              <a:buChar char="•"/>
            </a:pPr>
            <a:r>
              <a:rPr lang="en-US" sz="1800" dirty="0">
                <a:solidFill>
                  <a:srgbClr val="2D2DB9"/>
                </a:solidFill>
              </a:rPr>
              <a:t>~28000 Si modules (incl. spares)</a:t>
            </a:r>
          </a:p>
        </p:txBody>
      </p:sp>
      <p:cxnSp>
        <p:nvCxnSpPr>
          <p:cNvPr id="17" name="Straight Arrow Connector 16">
            <a:extLst>
              <a:ext uri="{FF2B5EF4-FFF2-40B4-BE49-F238E27FC236}">
                <a16:creationId xmlns:a16="http://schemas.microsoft.com/office/drawing/2014/main" id="{CEBFDA22-B355-614A-A31E-4B19843361D7}"/>
              </a:ext>
            </a:extLst>
          </p:cNvPr>
          <p:cNvCxnSpPr/>
          <p:nvPr/>
        </p:nvCxnSpPr>
        <p:spPr>
          <a:xfrm flipH="1">
            <a:off x="8813723" y="679629"/>
            <a:ext cx="1" cy="47329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9417F07-A31E-F34A-8264-772FFF2B8961}"/>
              </a:ext>
            </a:extLst>
          </p:cNvPr>
          <p:cNvCxnSpPr/>
          <p:nvPr/>
        </p:nvCxnSpPr>
        <p:spPr>
          <a:xfrm>
            <a:off x="4280391" y="5454315"/>
            <a:ext cx="4336559"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BB55849-48CB-DF49-8991-305D5622BA57}"/>
              </a:ext>
            </a:extLst>
          </p:cNvPr>
          <p:cNvSpPr txBox="1"/>
          <p:nvPr/>
        </p:nvSpPr>
        <p:spPr>
          <a:xfrm>
            <a:off x="6624540" y="5372846"/>
            <a:ext cx="2128935" cy="369332"/>
          </a:xfrm>
          <a:prstGeom prst="rect">
            <a:avLst/>
          </a:prstGeom>
          <a:noFill/>
        </p:spPr>
        <p:txBody>
          <a:bodyPr wrap="square" rtlCol="0">
            <a:spAutoFit/>
          </a:bodyPr>
          <a:lstStyle/>
          <a:p>
            <a:r>
              <a:rPr lang="en-US" sz="1800" dirty="0"/>
              <a:t>~2m</a:t>
            </a:r>
          </a:p>
        </p:txBody>
      </p:sp>
      <p:sp>
        <p:nvSpPr>
          <p:cNvPr id="21" name="TextBox 20">
            <a:extLst>
              <a:ext uri="{FF2B5EF4-FFF2-40B4-BE49-F238E27FC236}">
                <a16:creationId xmlns:a16="http://schemas.microsoft.com/office/drawing/2014/main" id="{3C0B2F92-7CC2-C849-A513-4DA4703E302E}"/>
              </a:ext>
            </a:extLst>
          </p:cNvPr>
          <p:cNvSpPr txBox="1"/>
          <p:nvPr/>
        </p:nvSpPr>
        <p:spPr>
          <a:xfrm rot="16200000">
            <a:off x="8471135" y="2748723"/>
            <a:ext cx="888379" cy="369332"/>
          </a:xfrm>
          <a:prstGeom prst="rect">
            <a:avLst/>
          </a:prstGeom>
          <a:noFill/>
        </p:spPr>
        <p:txBody>
          <a:bodyPr wrap="square" rtlCol="0">
            <a:spAutoFit/>
          </a:bodyPr>
          <a:lstStyle/>
          <a:p>
            <a:r>
              <a:rPr lang="en-US" sz="1800" dirty="0"/>
              <a:t>~2.3m</a:t>
            </a:r>
          </a:p>
        </p:txBody>
      </p:sp>
    </p:spTree>
    <p:extLst>
      <p:ext uri="{BB962C8B-B14F-4D97-AF65-F5344CB8AC3E}">
        <p14:creationId xmlns:p14="http://schemas.microsoft.com/office/powerpoint/2010/main" val="1849872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666450C1-0388-6E4C-91FA-98EDA590417E}"/>
              </a:ext>
            </a:extLst>
          </p:cNvPr>
          <p:cNvSpPr>
            <a:spLocks noGrp="1"/>
          </p:cNvSpPr>
          <p:nvPr>
            <p:ph idx="1"/>
          </p:nvPr>
        </p:nvSpPr>
        <p:spPr>
          <a:xfrm>
            <a:off x="228600" y="1043046"/>
            <a:ext cx="8672513" cy="5256154"/>
          </a:xfrm>
        </p:spPr>
        <p:txBody>
          <a:bodyPr/>
          <a:lstStyle/>
          <a:p>
            <a:r>
              <a:rPr lang="en-US" dirty="0"/>
              <a:t>Project approvals:</a:t>
            </a:r>
          </a:p>
          <a:p>
            <a:pPr lvl="1"/>
            <a:r>
              <a:rPr lang="en-US" dirty="0"/>
              <a:t>The LHC Committee (LHCC) reviews and approves TDRs for scientific and technical merit</a:t>
            </a:r>
          </a:p>
          <a:p>
            <a:pPr lvl="1"/>
            <a:r>
              <a:rPr lang="en-US" dirty="0"/>
              <a:t>The Upgrade Cost Group (UCG) reviews cost, schedule, and risk</a:t>
            </a:r>
          </a:p>
          <a:p>
            <a:pPr lvl="1"/>
            <a:r>
              <a:rPr lang="en-US" dirty="0"/>
              <a:t>When the LHCC and UCG reviews are passed, the Research Board (RB) approves the project</a:t>
            </a:r>
          </a:p>
          <a:p>
            <a:pPr lvl="1"/>
            <a:r>
              <a:rPr lang="en-US" dirty="0"/>
              <a:t>When the ensemble of projects is approved it is sent as a package to the Resource Review Board (RRB) to approve final financial obligations</a:t>
            </a:r>
          </a:p>
          <a:p>
            <a:r>
              <a:rPr lang="en-US" dirty="0"/>
              <a:t>Project monitoring</a:t>
            </a:r>
          </a:p>
          <a:p>
            <a:pPr lvl="1"/>
            <a:r>
              <a:rPr lang="en-US" dirty="0"/>
              <a:t>The LHCC Phase 2 Upgrade Group has been formed and will review the approved projects annually</a:t>
            </a:r>
          </a:p>
          <a:p>
            <a:pPr lvl="1"/>
            <a:r>
              <a:rPr lang="en-US" dirty="0"/>
              <a:t>1</a:t>
            </a:r>
            <a:r>
              <a:rPr lang="en-US" baseline="30000" dirty="0"/>
              <a:t>st</a:t>
            </a:r>
            <a:r>
              <a:rPr lang="en-US" dirty="0"/>
              <a:t> such review for CMS is May 20-21, 2019</a:t>
            </a:r>
          </a:p>
        </p:txBody>
      </p:sp>
      <p:sp>
        <p:nvSpPr>
          <p:cNvPr id="2" name="Title 1">
            <a:extLst>
              <a:ext uri="{FF2B5EF4-FFF2-40B4-BE49-F238E27FC236}">
                <a16:creationId xmlns:a16="http://schemas.microsoft.com/office/drawing/2014/main" id="{0E11003F-3528-6147-8DD4-DA56741AEBE7}"/>
              </a:ext>
            </a:extLst>
          </p:cNvPr>
          <p:cNvSpPr>
            <a:spLocks noGrp="1"/>
          </p:cNvSpPr>
          <p:nvPr>
            <p:ph type="title"/>
          </p:nvPr>
        </p:nvSpPr>
        <p:spPr/>
        <p:txBody>
          <a:bodyPr/>
          <a:lstStyle/>
          <a:p>
            <a:r>
              <a:rPr lang="en-US" dirty="0"/>
              <a:t>CERN/LHCC Management, Oversight, and Review</a:t>
            </a:r>
          </a:p>
        </p:txBody>
      </p:sp>
      <p:sp>
        <p:nvSpPr>
          <p:cNvPr id="4" name="Date Placeholder 3">
            <a:extLst>
              <a:ext uri="{FF2B5EF4-FFF2-40B4-BE49-F238E27FC236}">
                <a16:creationId xmlns:a16="http://schemas.microsoft.com/office/drawing/2014/main" id="{7A06E74D-7D10-BB4C-BEEA-CDE96D0B3A98}"/>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A9500E5C-B12F-0B43-B0FB-39776433D939}"/>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B3CC0654-E0A4-054D-9BAB-D281C1C676DB}"/>
              </a:ext>
            </a:extLst>
          </p:cNvPr>
          <p:cNvSpPr>
            <a:spLocks noGrp="1"/>
          </p:cNvSpPr>
          <p:nvPr>
            <p:ph type="sldNum" sz="quarter" idx="12"/>
          </p:nvPr>
        </p:nvSpPr>
        <p:spPr/>
        <p:txBody>
          <a:bodyPr/>
          <a:lstStyle/>
          <a:p>
            <a:fld id="{AB3C1F1C-F708-3F4B-8ECB-6D467F0718B5}" type="slidenum">
              <a:rPr lang="en-US" smtClean="0"/>
              <a:pPr/>
              <a:t>47</a:t>
            </a:fld>
            <a:endParaRPr lang="en-US" dirty="0"/>
          </a:p>
        </p:txBody>
      </p:sp>
    </p:spTree>
    <p:extLst>
      <p:ext uri="{BB962C8B-B14F-4D97-AF65-F5344CB8AC3E}">
        <p14:creationId xmlns:p14="http://schemas.microsoft.com/office/powerpoint/2010/main" val="223234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C54A-24EB-A04C-AEC4-F26680B1B5A6}"/>
              </a:ext>
            </a:extLst>
          </p:cNvPr>
          <p:cNvSpPr>
            <a:spLocks noGrp="1"/>
          </p:cNvSpPr>
          <p:nvPr>
            <p:ph type="title"/>
          </p:nvPr>
        </p:nvSpPr>
        <p:spPr/>
        <p:txBody>
          <a:bodyPr/>
          <a:lstStyle/>
          <a:p>
            <a:r>
              <a:rPr lang="en-US" dirty="0"/>
              <a:t>US CMS Software and Computing During LS2</a:t>
            </a:r>
          </a:p>
        </p:txBody>
      </p:sp>
      <p:sp>
        <p:nvSpPr>
          <p:cNvPr id="3" name="Content Placeholder 2">
            <a:extLst>
              <a:ext uri="{FF2B5EF4-FFF2-40B4-BE49-F238E27FC236}">
                <a16:creationId xmlns:a16="http://schemas.microsoft.com/office/drawing/2014/main" id="{912338D5-22D0-614E-8343-14B89481B15A}"/>
              </a:ext>
            </a:extLst>
          </p:cNvPr>
          <p:cNvSpPr>
            <a:spLocks noGrp="1"/>
          </p:cNvSpPr>
          <p:nvPr>
            <p:ph idx="1"/>
          </p:nvPr>
        </p:nvSpPr>
        <p:spPr/>
        <p:txBody>
          <a:bodyPr/>
          <a:lstStyle/>
          <a:p>
            <a:pPr marL="375126" indent="-321151" defTabSz="388620">
              <a:spcBef>
                <a:spcPts val="1000"/>
              </a:spcBef>
              <a:defRPr sz="2210"/>
            </a:pPr>
            <a:r>
              <a:rPr lang="en-US" sz="1800" dirty="0"/>
              <a:t>Significant upgrade of computing facilities and capabilities needed, </a:t>
            </a:r>
            <a:br>
              <a:rPr lang="en-US" sz="1800" dirty="0"/>
            </a:br>
            <a:r>
              <a:rPr lang="en-US" sz="1800" dirty="0"/>
              <a:t>to meet Run 2 analysis and Run 3 data processing needs</a:t>
            </a:r>
          </a:p>
          <a:p>
            <a:pPr marL="595883" lvl="1" indent="-272034" defTabSz="388620">
              <a:spcBef>
                <a:spcPts val="200"/>
              </a:spcBef>
              <a:defRPr sz="1700"/>
            </a:pPr>
            <a:r>
              <a:rPr lang="en-US" sz="1400" dirty="0"/>
              <a:t>maintain &amp; replace aging hardware, increase computing capacity as needed, and use HPC resources</a:t>
            </a:r>
          </a:p>
          <a:p>
            <a:pPr marL="863600" lvl="2" indent="-280670" defTabSz="388620">
              <a:spcBef>
                <a:spcPts val="200"/>
              </a:spcBef>
              <a:defRPr sz="1530"/>
            </a:pPr>
            <a:r>
              <a:rPr lang="en-US" sz="1400" dirty="0"/>
              <a:t>external resources that might only be available periodically will enter the computing cost equation,</a:t>
            </a:r>
            <a:br>
              <a:rPr lang="en-US" sz="1400" dirty="0"/>
            </a:br>
            <a:r>
              <a:rPr lang="en-US" sz="1400" dirty="0"/>
              <a:t>such as DOE and NSF HPC resources, commercial clouds, and opportunistically shared resources</a:t>
            </a:r>
          </a:p>
          <a:p>
            <a:pPr marL="863600" lvl="2" indent="-280670" defTabSz="388620">
              <a:spcBef>
                <a:spcPts val="200"/>
              </a:spcBef>
              <a:defRPr sz="1530"/>
            </a:pPr>
            <a:r>
              <a:rPr lang="en-US" sz="1400" dirty="0"/>
              <a:t>re-direction of work to the most cost-effective available resource, through Fermilab </a:t>
            </a:r>
            <a:r>
              <a:rPr lang="en-US" sz="1400" dirty="0" err="1"/>
              <a:t>HEPcloud</a:t>
            </a:r>
            <a:endParaRPr lang="en-US" sz="1400" dirty="0"/>
          </a:p>
          <a:p>
            <a:pPr marL="595883" lvl="1" indent="-272034" defTabSz="388620">
              <a:spcBef>
                <a:spcPts val="200"/>
              </a:spcBef>
              <a:defRPr sz="1700"/>
            </a:pPr>
            <a:r>
              <a:rPr lang="en-US" sz="1400" dirty="0"/>
              <a:t>Already now significant use of DOE and NSF HPC centers:</a:t>
            </a:r>
          </a:p>
          <a:p>
            <a:pPr marL="863600" lvl="2" indent="-280670" defTabSz="388620">
              <a:spcBef>
                <a:spcPts val="200"/>
              </a:spcBef>
              <a:defRPr sz="1530"/>
            </a:pPr>
            <a:r>
              <a:rPr lang="en-US" sz="1400" dirty="0"/>
              <a:t>CMS was awarded 82M hours at NERSC for 2019, and NSF XSEDE allocations are actively used and ready for renewal, requesting resources at HPC centers to handle ~5% of CMS’s simulation needs for the year</a:t>
            </a:r>
          </a:p>
          <a:p>
            <a:pPr marL="375126" indent="-321151" defTabSz="388620">
              <a:spcBef>
                <a:spcPts val="1000"/>
              </a:spcBef>
              <a:defRPr sz="2210"/>
            </a:pPr>
            <a:r>
              <a:rPr lang="en-US" sz="1800" dirty="0"/>
              <a:t>Software development to upgrade aging computing services (data / workflow management </a:t>
            </a:r>
            <a:r>
              <a:rPr lang="en-US" sz="1800" dirty="0" err="1"/>
              <a:t>etc</a:t>
            </a:r>
            <a:r>
              <a:rPr lang="en-US" sz="1800" dirty="0"/>
              <a:t>) to improve infrastructure performance</a:t>
            </a:r>
          </a:p>
          <a:p>
            <a:pPr marL="595883" lvl="1" indent="-272034" defTabSz="388620">
              <a:spcBef>
                <a:spcPts val="200"/>
              </a:spcBef>
              <a:defRPr sz="1700"/>
            </a:pPr>
            <a:r>
              <a:rPr lang="en-US" sz="1400" dirty="0"/>
              <a:t>Example is work on data management and data access systems, that need significant upgrades</a:t>
            </a:r>
          </a:p>
          <a:p>
            <a:pPr marL="595883" lvl="1" indent="-272034" defTabSz="388620">
              <a:spcBef>
                <a:spcPts val="200"/>
              </a:spcBef>
              <a:defRPr sz="1700"/>
            </a:pPr>
            <a:r>
              <a:rPr lang="en-US" sz="1400" dirty="0"/>
              <a:t>Run3 will be serving as a “dress rehearsal” for HL-LHC</a:t>
            </a:r>
          </a:p>
          <a:p>
            <a:pPr marL="375126" indent="-321151" defTabSz="388620">
              <a:spcBef>
                <a:spcPts val="1000"/>
              </a:spcBef>
              <a:defRPr sz="2210"/>
            </a:pPr>
            <a:r>
              <a:rPr lang="en-US" sz="1800" dirty="0"/>
              <a:t>Ramping up R&amp;D towards software and computing upgrades for HL-LHC</a:t>
            </a:r>
          </a:p>
          <a:p>
            <a:pPr marL="595883" lvl="1" indent="-272034" defTabSz="388620">
              <a:spcBef>
                <a:spcPts val="200"/>
              </a:spcBef>
              <a:defRPr sz="1700"/>
            </a:pPr>
            <a:r>
              <a:rPr lang="en-US" sz="1400" dirty="0"/>
              <a:t>US CMS efforts at Fermilab and Universities are part of an emerging global work plan </a:t>
            </a:r>
          </a:p>
          <a:p>
            <a:pPr marL="595883" lvl="1" indent="-272034" defTabSz="388620">
              <a:spcBef>
                <a:spcPts val="200"/>
              </a:spcBef>
              <a:defRPr sz="1700"/>
            </a:pPr>
            <a:r>
              <a:rPr lang="en-US" sz="1400" dirty="0"/>
              <a:t>WLCG </a:t>
            </a:r>
            <a:r>
              <a:rPr lang="en-US" sz="1400" dirty="0">
                <a:hlinkClick r:id="rId2"/>
              </a:rPr>
              <a:t>“strategy” document</a:t>
            </a:r>
            <a:r>
              <a:rPr lang="en-US" sz="1400" dirty="0"/>
              <a:t> prioritizes a program of work, focusing on some of the topics covered by the Community White Paper</a:t>
            </a:r>
          </a:p>
          <a:p>
            <a:pPr marL="595883" lvl="1" indent="-272034" defTabSz="388620">
              <a:spcBef>
                <a:spcPts val="200"/>
              </a:spcBef>
              <a:defRPr sz="1700"/>
            </a:pPr>
            <a:r>
              <a:rPr lang="en-US" sz="1400" dirty="0"/>
              <a:t>Driven by US leadership, CMS is making significant progress, with a number of concrete examples</a:t>
            </a:r>
          </a:p>
          <a:p>
            <a:pPr marL="595883" lvl="1" indent="-272034" defTabSz="388620">
              <a:spcBef>
                <a:spcPts val="200"/>
              </a:spcBef>
              <a:defRPr sz="1700"/>
            </a:pPr>
            <a:r>
              <a:rPr lang="en-US" sz="1400" dirty="0"/>
              <a:t>e.g. </a:t>
            </a:r>
            <a:r>
              <a:rPr lang="en-US" sz="1400" dirty="0" err="1"/>
              <a:t>nanoAOD</a:t>
            </a:r>
            <a:r>
              <a:rPr lang="en-US" sz="1400" dirty="0"/>
              <a:t> and push towards use of common software solutions</a:t>
            </a:r>
          </a:p>
          <a:p>
            <a:endParaRPr lang="en-US" dirty="0"/>
          </a:p>
        </p:txBody>
      </p:sp>
      <p:sp>
        <p:nvSpPr>
          <p:cNvPr id="4" name="Date Placeholder 3">
            <a:extLst>
              <a:ext uri="{FF2B5EF4-FFF2-40B4-BE49-F238E27FC236}">
                <a16:creationId xmlns:a16="http://schemas.microsoft.com/office/drawing/2014/main" id="{67F872FB-FBAF-4048-9AF8-3EAE11C6658B}"/>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F0832C18-4B0F-054C-8464-00BCD5C12A1B}"/>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D0A53D1B-DD5E-794D-8ACF-77637B38089C}"/>
              </a:ext>
            </a:extLst>
          </p:cNvPr>
          <p:cNvSpPr>
            <a:spLocks noGrp="1"/>
          </p:cNvSpPr>
          <p:nvPr>
            <p:ph type="sldNum" sz="quarter" idx="12"/>
          </p:nvPr>
        </p:nvSpPr>
        <p:spPr/>
        <p:txBody>
          <a:bodyPr/>
          <a:lstStyle/>
          <a:p>
            <a:fld id="{AB3C1F1C-F708-3F4B-8ECB-6D467F0718B5}" type="slidenum">
              <a:rPr lang="en-US" smtClean="0"/>
              <a:pPr/>
              <a:t>48</a:t>
            </a:fld>
            <a:endParaRPr lang="en-US" dirty="0"/>
          </a:p>
        </p:txBody>
      </p:sp>
    </p:spTree>
    <p:extLst>
      <p:ext uri="{BB962C8B-B14F-4D97-AF65-F5344CB8AC3E}">
        <p14:creationId xmlns:p14="http://schemas.microsoft.com/office/powerpoint/2010/main" val="324020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FF03-E772-3045-A871-B87AC3661F4B}"/>
              </a:ext>
            </a:extLst>
          </p:cNvPr>
          <p:cNvSpPr>
            <a:spLocks noGrp="1"/>
          </p:cNvSpPr>
          <p:nvPr>
            <p:ph type="title"/>
          </p:nvPr>
        </p:nvSpPr>
        <p:spPr/>
        <p:txBody>
          <a:bodyPr/>
          <a:lstStyle/>
          <a:p>
            <a:r>
              <a:rPr lang="en-US" dirty="0"/>
              <a:t>The path to the HL-LHC</a:t>
            </a:r>
          </a:p>
        </p:txBody>
      </p:sp>
      <p:sp>
        <p:nvSpPr>
          <p:cNvPr id="3" name="Content Placeholder 2">
            <a:extLst>
              <a:ext uri="{FF2B5EF4-FFF2-40B4-BE49-F238E27FC236}">
                <a16:creationId xmlns:a16="http://schemas.microsoft.com/office/drawing/2014/main" id="{2BC79C36-15AC-9C4F-9982-D11A757ACD8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DD9E41A-FD63-3949-9D4E-D14AAEA1E661}"/>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4E4459B5-0649-1B4F-A17D-549A26B0FB5E}"/>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2CB7234F-B99C-4047-ADF5-69102902B1B0}"/>
              </a:ext>
            </a:extLst>
          </p:cNvPr>
          <p:cNvSpPr>
            <a:spLocks noGrp="1"/>
          </p:cNvSpPr>
          <p:nvPr>
            <p:ph type="sldNum" sz="quarter" idx="12"/>
          </p:nvPr>
        </p:nvSpPr>
        <p:spPr/>
        <p:txBody>
          <a:bodyPr/>
          <a:lstStyle/>
          <a:p>
            <a:fld id="{AB3C1F1C-F708-3F4B-8ECB-6D467F0718B5}" type="slidenum">
              <a:rPr lang="en-US" smtClean="0"/>
              <a:pPr/>
              <a:t>5</a:t>
            </a:fld>
            <a:endParaRPr lang="en-US" dirty="0"/>
          </a:p>
        </p:txBody>
      </p:sp>
      <p:pic>
        <p:nvPicPr>
          <p:cNvPr id="7" name="Picture 6">
            <a:extLst>
              <a:ext uri="{FF2B5EF4-FFF2-40B4-BE49-F238E27FC236}">
                <a16:creationId xmlns:a16="http://schemas.microsoft.com/office/drawing/2014/main" id="{0B50CF90-54CD-764B-8FE9-C33FD75CCF1C}"/>
              </a:ext>
            </a:extLst>
          </p:cNvPr>
          <p:cNvPicPr>
            <a:picLocks noChangeAspect="1"/>
          </p:cNvPicPr>
          <p:nvPr/>
        </p:nvPicPr>
        <p:blipFill>
          <a:blip r:embed="rId2"/>
          <a:stretch>
            <a:fillRect/>
          </a:stretch>
        </p:blipFill>
        <p:spPr>
          <a:xfrm>
            <a:off x="54166" y="1012931"/>
            <a:ext cx="9144000" cy="3777408"/>
          </a:xfrm>
          <a:prstGeom prst="rect">
            <a:avLst/>
          </a:prstGeom>
        </p:spPr>
      </p:pic>
      <p:sp>
        <p:nvSpPr>
          <p:cNvPr id="8" name="Up Arrow Callout 7">
            <a:extLst>
              <a:ext uri="{FF2B5EF4-FFF2-40B4-BE49-F238E27FC236}">
                <a16:creationId xmlns:a16="http://schemas.microsoft.com/office/drawing/2014/main" id="{EE49C41A-858E-1E4A-8316-6A96ED0EE73D}"/>
              </a:ext>
            </a:extLst>
          </p:cNvPr>
          <p:cNvSpPr/>
          <p:nvPr/>
        </p:nvSpPr>
        <p:spPr>
          <a:xfrm>
            <a:off x="10842" y="4648218"/>
            <a:ext cx="1736686" cy="1324611"/>
          </a:xfrm>
          <a:prstGeom prst="upArrowCallout">
            <a:avLst>
              <a:gd name="adj1" fmla="val 14586"/>
              <a:gd name="adj2" fmla="val 14586"/>
              <a:gd name="adj3" fmla="val 18751"/>
              <a:gd name="adj4" fmla="val 739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a:solidFill>
                  <a:srgbClr val="404040"/>
                </a:solidFill>
              </a:rPr>
              <a:t>Run 1</a:t>
            </a:r>
          </a:p>
          <a:p>
            <a:pPr algn="ctr"/>
            <a:r>
              <a:rPr lang="fr-CH" sz="1600" b="1" dirty="0">
                <a:solidFill>
                  <a:srgbClr val="404040"/>
                </a:solidFill>
              </a:rPr>
              <a:t>0.75 10</a:t>
            </a:r>
            <a:r>
              <a:rPr lang="fr-CH" sz="1600" b="1" baseline="30000" dirty="0">
                <a:solidFill>
                  <a:srgbClr val="404040"/>
                </a:solidFill>
              </a:rPr>
              <a:t>34</a:t>
            </a:r>
            <a:r>
              <a:rPr lang="fr-CH" sz="1600" b="1" dirty="0">
                <a:solidFill>
                  <a:srgbClr val="404040"/>
                </a:solidFill>
              </a:rPr>
              <a:t> cm</a:t>
            </a:r>
            <a:r>
              <a:rPr lang="fr-CH" sz="1600" b="1" baseline="30000" dirty="0">
                <a:solidFill>
                  <a:srgbClr val="404040"/>
                </a:solidFill>
              </a:rPr>
              <a:t>-2</a:t>
            </a:r>
            <a:r>
              <a:rPr lang="fr-CH" sz="1600" b="1" dirty="0">
                <a:solidFill>
                  <a:srgbClr val="404040"/>
                </a:solidFill>
              </a:rPr>
              <a:t>s</a:t>
            </a:r>
            <a:r>
              <a:rPr lang="fr-CH" sz="1600" b="1" baseline="30000" dirty="0">
                <a:solidFill>
                  <a:srgbClr val="404040"/>
                </a:solidFill>
              </a:rPr>
              <a:t>-1</a:t>
            </a:r>
          </a:p>
          <a:p>
            <a:pPr algn="ctr"/>
            <a:r>
              <a:rPr lang="fr-CH" sz="1600" b="1" dirty="0">
                <a:solidFill>
                  <a:srgbClr val="404040"/>
                </a:solidFill>
              </a:rPr>
              <a:t>50 ns bunch </a:t>
            </a:r>
            <a:br>
              <a:rPr lang="fr-CH" sz="1600" b="1" dirty="0">
                <a:solidFill>
                  <a:srgbClr val="404040"/>
                </a:solidFill>
              </a:rPr>
            </a:br>
            <a:r>
              <a:rPr lang="fr-CH" sz="1600" b="1" dirty="0">
                <a:solidFill>
                  <a:srgbClr val="404040"/>
                </a:solidFill>
              </a:rPr>
              <a:t>pileup </a:t>
            </a:r>
            <a:r>
              <a:rPr lang="fr-CH" sz="1600" b="1" dirty="0">
                <a:solidFill>
                  <a:srgbClr val="404040"/>
                </a:solidFill>
                <a:sym typeface="Symbol"/>
              </a:rPr>
              <a:t>40</a:t>
            </a:r>
            <a:r>
              <a:rPr lang="fr-CH" sz="1600" b="1" dirty="0">
                <a:solidFill>
                  <a:srgbClr val="404040"/>
                </a:solidFill>
              </a:rPr>
              <a:t> </a:t>
            </a:r>
            <a:endParaRPr lang="en-GB" sz="1600" b="1" dirty="0">
              <a:solidFill>
                <a:srgbClr val="404040"/>
              </a:solidFill>
            </a:endParaRPr>
          </a:p>
        </p:txBody>
      </p:sp>
      <p:sp>
        <p:nvSpPr>
          <p:cNvPr id="9" name="Up Arrow Callout 8">
            <a:extLst>
              <a:ext uri="{FF2B5EF4-FFF2-40B4-BE49-F238E27FC236}">
                <a16:creationId xmlns:a16="http://schemas.microsoft.com/office/drawing/2014/main" id="{F03D6431-C07C-A542-8353-F0404546E24C}"/>
              </a:ext>
            </a:extLst>
          </p:cNvPr>
          <p:cNvSpPr/>
          <p:nvPr/>
        </p:nvSpPr>
        <p:spPr>
          <a:xfrm>
            <a:off x="2509528" y="4648218"/>
            <a:ext cx="1736686" cy="1324611"/>
          </a:xfrm>
          <a:prstGeom prst="upArrowCallout">
            <a:avLst>
              <a:gd name="adj1" fmla="val 14586"/>
              <a:gd name="adj2" fmla="val 14586"/>
              <a:gd name="adj3" fmla="val 18751"/>
              <a:gd name="adj4" fmla="val 739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a:solidFill>
                  <a:srgbClr val="404040"/>
                </a:solidFill>
              </a:rPr>
              <a:t>Run 2</a:t>
            </a:r>
          </a:p>
          <a:p>
            <a:pPr algn="ctr"/>
            <a:r>
              <a:rPr lang="fr-CH" sz="1600" b="1" dirty="0">
                <a:solidFill>
                  <a:srgbClr val="404040"/>
                </a:solidFill>
              </a:rPr>
              <a:t>1.5 10</a:t>
            </a:r>
            <a:r>
              <a:rPr lang="fr-CH" sz="1600" b="1" baseline="30000" dirty="0">
                <a:solidFill>
                  <a:srgbClr val="404040"/>
                </a:solidFill>
              </a:rPr>
              <a:t>34</a:t>
            </a:r>
            <a:r>
              <a:rPr lang="fr-CH" sz="1600" b="1" dirty="0">
                <a:solidFill>
                  <a:srgbClr val="404040"/>
                </a:solidFill>
              </a:rPr>
              <a:t> cm</a:t>
            </a:r>
            <a:r>
              <a:rPr lang="fr-CH" sz="1600" b="1" baseline="30000" dirty="0">
                <a:solidFill>
                  <a:srgbClr val="404040"/>
                </a:solidFill>
              </a:rPr>
              <a:t>-2</a:t>
            </a:r>
            <a:r>
              <a:rPr lang="fr-CH" sz="1600" b="1" dirty="0">
                <a:solidFill>
                  <a:srgbClr val="404040"/>
                </a:solidFill>
              </a:rPr>
              <a:t>s</a:t>
            </a:r>
            <a:r>
              <a:rPr lang="fr-CH" sz="1600" b="1" baseline="30000" dirty="0">
                <a:solidFill>
                  <a:srgbClr val="404040"/>
                </a:solidFill>
              </a:rPr>
              <a:t>-1</a:t>
            </a:r>
          </a:p>
          <a:p>
            <a:pPr algn="ctr"/>
            <a:r>
              <a:rPr lang="fr-CH" sz="1600" b="1" dirty="0">
                <a:solidFill>
                  <a:srgbClr val="404040"/>
                </a:solidFill>
              </a:rPr>
              <a:t>25 ns bunch </a:t>
            </a:r>
            <a:br>
              <a:rPr lang="fr-CH" sz="1600" b="1" dirty="0">
                <a:solidFill>
                  <a:srgbClr val="404040"/>
                </a:solidFill>
              </a:rPr>
            </a:br>
            <a:r>
              <a:rPr lang="fr-CH" sz="1600" b="1" dirty="0">
                <a:solidFill>
                  <a:srgbClr val="404040"/>
                </a:solidFill>
              </a:rPr>
              <a:t>pileup </a:t>
            </a:r>
            <a:r>
              <a:rPr lang="fr-CH" sz="1600" b="1" dirty="0">
                <a:solidFill>
                  <a:srgbClr val="404040"/>
                </a:solidFill>
                <a:sym typeface="Symbol"/>
              </a:rPr>
              <a:t>40</a:t>
            </a:r>
            <a:endParaRPr lang="en-GB" sz="1600" b="1" dirty="0">
              <a:solidFill>
                <a:srgbClr val="404040"/>
              </a:solidFill>
            </a:endParaRPr>
          </a:p>
        </p:txBody>
      </p:sp>
      <p:sp>
        <p:nvSpPr>
          <p:cNvPr id="10" name="Up Arrow Callout 9">
            <a:extLst>
              <a:ext uri="{FF2B5EF4-FFF2-40B4-BE49-F238E27FC236}">
                <a16:creationId xmlns:a16="http://schemas.microsoft.com/office/drawing/2014/main" id="{C34B558E-0555-E649-859D-B046066EBE30}"/>
              </a:ext>
            </a:extLst>
          </p:cNvPr>
          <p:cNvSpPr/>
          <p:nvPr/>
        </p:nvSpPr>
        <p:spPr>
          <a:xfrm>
            <a:off x="4665314" y="4648218"/>
            <a:ext cx="2014555" cy="1324611"/>
          </a:xfrm>
          <a:prstGeom prst="upArrowCallout">
            <a:avLst>
              <a:gd name="adj1" fmla="val 14586"/>
              <a:gd name="adj2" fmla="val 14586"/>
              <a:gd name="adj3" fmla="val 18751"/>
              <a:gd name="adj4" fmla="val 739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a:solidFill>
                  <a:srgbClr val="404040"/>
                </a:solidFill>
              </a:rPr>
              <a:t>Run 3</a:t>
            </a:r>
          </a:p>
          <a:p>
            <a:pPr algn="ctr"/>
            <a:r>
              <a:rPr lang="fr-CH" sz="1600" b="1" dirty="0">
                <a:solidFill>
                  <a:srgbClr val="404040"/>
                </a:solidFill>
              </a:rPr>
              <a:t>1.7-2.2 10</a:t>
            </a:r>
            <a:r>
              <a:rPr lang="fr-CH" sz="1600" b="1" baseline="30000" dirty="0">
                <a:solidFill>
                  <a:srgbClr val="404040"/>
                </a:solidFill>
              </a:rPr>
              <a:t>34</a:t>
            </a:r>
            <a:r>
              <a:rPr lang="fr-CH" sz="1600" b="1" dirty="0">
                <a:solidFill>
                  <a:srgbClr val="404040"/>
                </a:solidFill>
              </a:rPr>
              <a:t> cm</a:t>
            </a:r>
            <a:r>
              <a:rPr lang="fr-CH" sz="1600" b="1" baseline="30000" dirty="0">
                <a:solidFill>
                  <a:srgbClr val="404040"/>
                </a:solidFill>
              </a:rPr>
              <a:t>-2</a:t>
            </a:r>
            <a:r>
              <a:rPr lang="fr-CH" sz="1600" b="1" dirty="0">
                <a:solidFill>
                  <a:srgbClr val="404040"/>
                </a:solidFill>
              </a:rPr>
              <a:t>s</a:t>
            </a:r>
            <a:r>
              <a:rPr lang="fr-CH" sz="1600" b="1" baseline="30000" dirty="0">
                <a:solidFill>
                  <a:srgbClr val="404040"/>
                </a:solidFill>
              </a:rPr>
              <a:t>-1</a:t>
            </a:r>
          </a:p>
          <a:p>
            <a:pPr algn="ctr"/>
            <a:r>
              <a:rPr lang="fr-CH" sz="1600" b="1" dirty="0">
                <a:solidFill>
                  <a:srgbClr val="404040"/>
                </a:solidFill>
              </a:rPr>
              <a:t>25 ns bunch </a:t>
            </a:r>
            <a:br>
              <a:rPr lang="fr-CH" sz="1600" b="1" dirty="0">
                <a:solidFill>
                  <a:srgbClr val="404040"/>
                </a:solidFill>
              </a:rPr>
            </a:br>
            <a:r>
              <a:rPr lang="fr-CH" sz="1600" b="1" dirty="0">
                <a:solidFill>
                  <a:srgbClr val="404040"/>
                </a:solidFill>
              </a:rPr>
              <a:t> pileup </a:t>
            </a:r>
            <a:r>
              <a:rPr lang="fr-CH" sz="1600" b="1" dirty="0">
                <a:solidFill>
                  <a:srgbClr val="404040"/>
                </a:solidFill>
                <a:sym typeface="Symbol"/>
              </a:rPr>
              <a:t>60</a:t>
            </a:r>
            <a:endParaRPr lang="en-GB" sz="1600" b="1" dirty="0">
              <a:solidFill>
                <a:srgbClr val="404040"/>
              </a:solidFill>
            </a:endParaRPr>
          </a:p>
        </p:txBody>
      </p:sp>
      <p:sp>
        <p:nvSpPr>
          <p:cNvPr id="11" name="Up Arrow Callout 10">
            <a:extLst>
              <a:ext uri="{FF2B5EF4-FFF2-40B4-BE49-F238E27FC236}">
                <a16:creationId xmlns:a16="http://schemas.microsoft.com/office/drawing/2014/main" id="{195DE7CF-3A22-AA4E-B636-425FD1BAF91C}"/>
              </a:ext>
            </a:extLst>
          </p:cNvPr>
          <p:cNvSpPr/>
          <p:nvPr/>
        </p:nvSpPr>
        <p:spPr>
          <a:xfrm>
            <a:off x="7021721" y="4648218"/>
            <a:ext cx="2075897" cy="1324611"/>
          </a:xfrm>
          <a:prstGeom prst="upArrowCallout">
            <a:avLst>
              <a:gd name="adj1" fmla="val 14586"/>
              <a:gd name="adj2" fmla="val 14586"/>
              <a:gd name="adj3" fmla="val 18751"/>
              <a:gd name="adj4" fmla="val 739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a:solidFill>
                  <a:srgbClr val="404040"/>
                </a:solidFill>
              </a:rPr>
              <a:t>Run 4-6</a:t>
            </a:r>
          </a:p>
          <a:p>
            <a:pPr algn="ctr"/>
            <a:r>
              <a:rPr lang="fr-CH" sz="1600" b="1" dirty="0">
                <a:solidFill>
                  <a:srgbClr val="404040"/>
                </a:solidFill>
              </a:rPr>
              <a:t>~5(7.5!) 10</a:t>
            </a:r>
            <a:r>
              <a:rPr lang="fr-CH" sz="1600" b="1" baseline="30000" dirty="0">
                <a:solidFill>
                  <a:srgbClr val="404040"/>
                </a:solidFill>
              </a:rPr>
              <a:t>34</a:t>
            </a:r>
            <a:r>
              <a:rPr lang="fr-CH" sz="1600" b="1" dirty="0">
                <a:solidFill>
                  <a:srgbClr val="404040"/>
                </a:solidFill>
              </a:rPr>
              <a:t> cm</a:t>
            </a:r>
            <a:r>
              <a:rPr lang="fr-CH" sz="1600" b="1" baseline="30000" dirty="0">
                <a:solidFill>
                  <a:srgbClr val="404040"/>
                </a:solidFill>
              </a:rPr>
              <a:t>-2</a:t>
            </a:r>
            <a:r>
              <a:rPr lang="fr-CH" sz="1600" b="1" dirty="0">
                <a:solidFill>
                  <a:srgbClr val="404040"/>
                </a:solidFill>
              </a:rPr>
              <a:t>s</a:t>
            </a:r>
            <a:r>
              <a:rPr lang="fr-CH" sz="1600" b="1" baseline="30000" dirty="0">
                <a:solidFill>
                  <a:srgbClr val="404040"/>
                </a:solidFill>
              </a:rPr>
              <a:t>-1</a:t>
            </a:r>
          </a:p>
          <a:p>
            <a:pPr algn="ctr"/>
            <a:r>
              <a:rPr lang="fr-CH" sz="1600" b="1" dirty="0">
                <a:solidFill>
                  <a:srgbClr val="404040"/>
                </a:solidFill>
              </a:rPr>
              <a:t>25 ns bunch </a:t>
            </a:r>
            <a:br>
              <a:rPr lang="fr-CH" sz="1600" b="1" dirty="0">
                <a:solidFill>
                  <a:srgbClr val="404040"/>
                </a:solidFill>
              </a:rPr>
            </a:br>
            <a:r>
              <a:rPr lang="fr-CH" sz="1600" b="1" dirty="0">
                <a:solidFill>
                  <a:srgbClr val="404040"/>
                </a:solidFill>
              </a:rPr>
              <a:t> pileup </a:t>
            </a:r>
            <a:r>
              <a:rPr lang="fr-CH" sz="1600" b="1" dirty="0">
                <a:solidFill>
                  <a:srgbClr val="404040"/>
                </a:solidFill>
                <a:sym typeface="Symbol"/>
              </a:rPr>
              <a:t>140 - 200</a:t>
            </a:r>
            <a:endParaRPr lang="en-GB" sz="1600" b="1" dirty="0">
              <a:solidFill>
                <a:srgbClr val="404040"/>
              </a:solidFill>
            </a:endParaRPr>
          </a:p>
        </p:txBody>
      </p:sp>
      <p:sp>
        <p:nvSpPr>
          <p:cNvPr id="12" name="TextBox 11">
            <a:extLst>
              <a:ext uri="{FF2B5EF4-FFF2-40B4-BE49-F238E27FC236}">
                <a16:creationId xmlns:a16="http://schemas.microsoft.com/office/drawing/2014/main" id="{C05D2049-7EF2-A143-BFC9-65D15E870406}"/>
              </a:ext>
            </a:extLst>
          </p:cNvPr>
          <p:cNvSpPr txBox="1"/>
          <p:nvPr/>
        </p:nvSpPr>
        <p:spPr>
          <a:xfrm>
            <a:off x="4540846" y="1012931"/>
            <a:ext cx="1578677" cy="461665"/>
          </a:xfrm>
          <a:prstGeom prst="rect">
            <a:avLst/>
          </a:prstGeom>
          <a:noFill/>
          <a:ln w="38100" cmpd="sng">
            <a:solidFill>
              <a:srgbClr val="4F81BD"/>
            </a:solidFill>
          </a:ln>
        </p:spPr>
        <p:txBody>
          <a:bodyPr wrap="none" rtlCol="0">
            <a:spAutoFit/>
          </a:bodyPr>
          <a:lstStyle/>
          <a:p>
            <a:r>
              <a:rPr lang="en-US" dirty="0"/>
              <a:t>Shutdowns</a:t>
            </a:r>
          </a:p>
        </p:txBody>
      </p:sp>
      <p:cxnSp>
        <p:nvCxnSpPr>
          <p:cNvPr id="13" name="Straight Arrow Connector 12">
            <a:extLst>
              <a:ext uri="{FF2B5EF4-FFF2-40B4-BE49-F238E27FC236}">
                <a16:creationId xmlns:a16="http://schemas.microsoft.com/office/drawing/2014/main" id="{9A89F78E-47FD-7343-BEC2-28861E377560}"/>
              </a:ext>
            </a:extLst>
          </p:cNvPr>
          <p:cNvCxnSpPr/>
          <p:nvPr/>
        </p:nvCxnSpPr>
        <p:spPr>
          <a:xfrm flipH="1">
            <a:off x="2076160" y="1474596"/>
            <a:ext cx="2550006" cy="11631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103B784-E69D-B044-8F56-49E56F71E9C3}"/>
              </a:ext>
            </a:extLst>
          </p:cNvPr>
          <p:cNvCxnSpPr/>
          <p:nvPr/>
        </p:nvCxnSpPr>
        <p:spPr>
          <a:xfrm>
            <a:off x="5686135" y="1474596"/>
            <a:ext cx="954586" cy="1198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4F19AEB-4621-934F-9085-621F80B29EA6}"/>
              </a:ext>
            </a:extLst>
          </p:cNvPr>
          <p:cNvCxnSpPr/>
          <p:nvPr/>
        </p:nvCxnSpPr>
        <p:spPr>
          <a:xfrm flipH="1">
            <a:off x="3159817" y="1474596"/>
            <a:ext cx="1802418" cy="1198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84D3B8D-2C71-1049-B2B7-414CBD3BE2F5}"/>
              </a:ext>
            </a:extLst>
          </p:cNvPr>
          <p:cNvCxnSpPr/>
          <p:nvPr/>
        </p:nvCxnSpPr>
        <p:spPr>
          <a:xfrm flipH="1">
            <a:off x="4466935" y="1489945"/>
            <a:ext cx="679451" cy="1147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7-Point Star 16">
            <a:extLst>
              <a:ext uri="{FF2B5EF4-FFF2-40B4-BE49-F238E27FC236}">
                <a16:creationId xmlns:a16="http://schemas.microsoft.com/office/drawing/2014/main" id="{E8EA64A6-01EA-5144-97B8-8883E9990A0C}"/>
              </a:ext>
            </a:extLst>
          </p:cNvPr>
          <p:cNvSpPr/>
          <p:nvPr/>
        </p:nvSpPr>
        <p:spPr>
          <a:xfrm>
            <a:off x="3983290" y="3331674"/>
            <a:ext cx="350520" cy="304800"/>
          </a:xfrm>
          <a:prstGeom prst="star7">
            <a:avLst>
              <a:gd name="adj" fmla="val 15184"/>
              <a:gd name="hf" fmla="val 102572"/>
              <a:gd name="vf" fmla="val 105210"/>
            </a:avLst>
          </a:prstGeom>
          <a:solidFill>
            <a:srgbClr val="FFC000"/>
          </a:solidFill>
          <a:ln w="1270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843353-B914-E246-A4C0-D0093C137DB1}"/>
              </a:ext>
            </a:extLst>
          </p:cNvPr>
          <p:cNvSpPr txBox="1"/>
          <p:nvPr/>
        </p:nvSpPr>
        <p:spPr>
          <a:xfrm>
            <a:off x="3097842" y="3651856"/>
            <a:ext cx="1135380" cy="307777"/>
          </a:xfrm>
          <a:prstGeom prst="rect">
            <a:avLst/>
          </a:prstGeom>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We are here</a:t>
            </a:r>
          </a:p>
        </p:txBody>
      </p:sp>
    </p:spTree>
    <p:extLst>
      <p:ext uri="{BB962C8B-B14F-4D97-AF65-F5344CB8AC3E}">
        <p14:creationId xmlns:p14="http://schemas.microsoft.com/office/powerpoint/2010/main" val="38089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Current Status: Run 2 ended in December</a:t>
            </a:r>
          </a:p>
        </p:txBody>
      </p:sp>
      <p:sp>
        <p:nvSpPr>
          <p:cNvPr id="17410" name="Content Placeholder 2"/>
          <p:cNvSpPr>
            <a:spLocks noGrp="1"/>
          </p:cNvSpPr>
          <p:nvPr>
            <p:ph idx="1"/>
          </p:nvPr>
        </p:nvSpPr>
        <p:spPr bwMode="auto">
          <a:prstGeom prst="rect">
            <a:avLst/>
          </a:prstGeo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a:buNone/>
            </a:pPr>
            <a:endParaRPr lang="en-US" dirty="0">
              <a:latin typeface="Helvetica" charset="0"/>
            </a:endParaRPr>
          </a:p>
          <a:p>
            <a:pPr marL="0" indent="0" algn="ctr">
              <a:buNone/>
            </a:pPr>
            <a:endParaRPr lang="en-US" dirty="0">
              <a:latin typeface="Helvetica" charset="0"/>
            </a:endParaRPr>
          </a:p>
          <a:p>
            <a:pPr marL="0" indent="0" algn="ctr">
              <a:buNone/>
            </a:pPr>
            <a:endParaRPr lang="en-US" dirty="0">
              <a:latin typeface="Helvetica" charset="0"/>
            </a:endParaRPr>
          </a:p>
          <a:p>
            <a:pPr marL="0" indent="0" algn="ctr">
              <a:buNone/>
            </a:pPr>
            <a:r>
              <a:rPr lang="en-US" dirty="0">
                <a:latin typeface="Helvetica" charset="0"/>
              </a:rPr>
              <a:t>)</a:t>
            </a:r>
          </a:p>
        </p:txBody>
      </p:sp>
      <p:sp>
        <p:nvSpPr>
          <p:cNvPr id="2" name="Date Placeholder 1"/>
          <p:cNvSpPr>
            <a:spLocks noGrp="1"/>
          </p:cNvSpPr>
          <p:nvPr>
            <p:ph type="dt" sz="half" idx="10"/>
          </p:nvPr>
        </p:nvSpPr>
        <p:spPr/>
        <p:txBody>
          <a:bodyPr/>
          <a:lstStyle/>
          <a:p>
            <a:pPr>
              <a:defRPr/>
            </a:pPr>
            <a:r>
              <a:rPr lang="en-US"/>
              <a:t>V. O'Dell, 17 January 2019</a:t>
            </a:r>
            <a:endParaRPr lang="en-US" dirty="0"/>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900"/>
              <a:t>FNAL PAC</a:t>
            </a:r>
            <a:endParaRPr lang="en-US" sz="900" b="1" dirty="0"/>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44813D-CA13-804F-83FF-EA56B310D99F}" type="slidenum">
              <a:rPr lang="en-US" sz="900">
                <a:solidFill>
                  <a:srgbClr val="004C97"/>
                </a:solidFill>
                <a:latin typeface="Helvetica" charset="0"/>
              </a:rPr>
              <a:pPr eaLnBrk="1" hangingPunct="1"/>
              <a:t>6</a:t>
            </a:fld>
            <a:endParaRPr lang="en-US" sz="900">
              <a:solidFill>
                <a:srgbClr val="004C97"/>
              </a:solidFill>
              <a:latin typeface="Helvetica" charset="0"/>
            </a:endParaRPr>
          </a:p>
        </p:txBody>
      </p:sp>
      <p:pic>
        <p:nvPicPr>
          <p:cNvPr id="3" name="Picture 2">
            <a:extLst>
              <a:ext uri="{FF2B5EF4-FFF2-40B4-BE49-F238E27FC236}">
                <a16:creationId xmlns:a16="http://schemas.microsoft.com/office/drawing/2014/main" id="{B269E596-4625-4740-BF71-927448EE4959}"/>
              </a:ext>
            </a:extLst>
          </p:cNvPr>
          <p:cNvPicPr>
            <a:picLocks noChangeAspect="1"/>
          </p:cNvPicPr>
          <p:nvPr/>
        </p:nvPicPr>
        <p:blipFill>
          <a:blip r:embed="rId2"/>
          <a:stretch>
            <a:fillRect/>
          </a:stretch>
        </p:blipFill>
        <p:spPr>
          <a:xfrm>
            <a:off x="4600663" y="873771"/>
            <a:ext cx="3754949" cy="4054546"/>
          </a:xfrm>
          <a:prstGeom prst="rect">
            <a:avLst/>
          </a:prstGeom>
        </p:spPr>
      </p:pic>
      <p:sp>
        <p:nvSpPr>
          <p:cNvPr id="9" name="Content Placeholder 1">
            <a:extLst>
              <a:ext uri="{FF2B5EF4-FFF2-40B4-BE49-F238E27FC236}">
                <a16:creationId xmlns:a16="http://schemas.microsoft.com/office/drawing/2014/main" id="{33F6D853-5F2E-2642-BFEF-A765058D340E}"/>
              </a:ext>
            </a:extLst>
          </p:cNvPr>
          <p:cNvSpPr txBox="1">
            <a:spLocks/>
          </p:cNvSpPr>
          <p:nvPr/>
        </p:nvSpPr>
        <p:spPr>
          <a:xfrm>
            <a:off x="325457" y="4369119"/>
            <a:ext cx="3729706" cy="95774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163 fb</a:t>
            </a:r>
            <a:r>
              <a:rPr lang="en-US" sz="2000" baseline="30000" dirty="0"/>
              <a:t>-1</a:t>
            </a:r>
            <a:r>
              <a:rPr lang="en-US" sz="2000" dirty="0"/>
              <a:t> delivered to CMS during Run 2 / 150 fb</a:t>
            </a:r>
            <a:r>
              <a:rPr lang="en-US" sz="2000" baseline="30000" dirty="0"/>
              <a:t>-1 </a:t>
            </a:r>
            <a:r>
              <a:rPr lang="en-US" sz="2000" dirty="0"/>
              <a:t>collected by the experiment</a:t>
            </a:r>
          </a:p>
          <a:p>
            <a:endParaRPr lang="en-US" sz="1800" dirty="0"/>
          </a:p>
        </p:txBody>
      </p:sp>
      <p:pic>
        <p:nvPicPr>
          <p:cNvPr id="5" name="Picture 4">
            <a:extLst>
              <a:ext uri="{FF2B5EF4-FFF2-40B4-BE49-F238E27FC236}">
                <a16:creationId xmlns:a16="http://schemas.microsoft.com/office/drawing/2014/main" id="{17A671AE-DCC8-AE47-9AD5-0A25DD996309}"/>
              </a:ext>
            </a:extLst>
          </p:cNvPr>
          <p:cNvPicPr>
            <a:picLocks noChangeAspect="1"/>
          </p:cNvPicPr>
          <p:nvPr/>
        </p:nvPicPr>
        <p:blipFill>
          <a:blip r:embed="rId3"/>
          <a:stretch>
            <a:fillRect/>
          </a:stretch>
        </p:blipFill>
        <p:spPr>
          <a:xfrm>
            <a:off x="0" y="951173"/>
            <a:ext cx="4572000" cy="3429000"/>
          </a:xfrm>
          <a:prstGeom prst="rect">
            <a:avLst/>
          </a:prstGeom>
        </p:spPr>
      </p:pic>
      <p:sp>
        <p:nvSpPr>
          <p:cNvPr id="11" name="Content Placeholder 1">
            <a:extLst>
              <a:ext uri="{FF2B5EF4-FFF2-40B4-BE49-F238E27FC236}">
                <a16:creationId xmlns:a16="http://schemas.microsoft.com/office/drawing/2014/main" id="{C3530F2E-B9C7-6D4C-9698-57EE7ED393FD}"/>
              </a:ext>
            </a:extLst>
          </p:cNvPr>
          <p:cNvSpPr txBox="1">
            <a:spLocks/>
          </p:cNvSpPr>
          <p:nvPr/>
        </p:nvSpPr>
        <p:spPr>
          <a:xfrm>
            <a:off x="4860344" y="4932454"/>
            <a:ext cx="3723868" cy="27535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849 papers submitted by CMS</a:t>
            </a:r>
          </a:p>
          <a:p>
            <a:endParaRPr lang="en-US" sz="1800" dirty="0"/>
          </a:p>
        </p:txBody>
      </p:sp>
      <p:sp>
        <p:nvSpPr>
          <p:cNvPr id="12" name="TextBox 11">
            <a:extLst>
              <a:ext uri="{FF2B5EF4-FFF2-40B4-BE49-F238E27FC236}">
                <a16:creationId xmlns:a16="http://schemas.microsoft.com/office/drawing/2014/main" id="{CD971706-34A2-8446-8A5B-A839A70C2231}"/>
              </a:ext>
            </a:extLst>
          </p:cNvPr>
          <p:cNvSpPr txBox="1"/>
          <p:nvPr/>
        </p:nvSpPr>
        <p:spPr>
          <a:xfrm>
            <a:off x="773451" y="5440882"/>
            <a:ext cx="748812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We have a great machine and detector  and are doing great physics at a prodigious rate!</a:t>
            </a:r>
          </a:p>
        </p:txBody>
      </p:sp>
    </p:spTree>
    <p:extLst>
      <p:ext uri="{BB962C8B-B14F-4D97-AF65-F5344CB8AC3E}">
        <p14:creationId xmlns:p14="http://schemas.microsoft.com/office/powerpoint/2010/main" val="2487976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CEAA-513E-9047-9634-413DA6FE8821}"/>
              </a:ext>
            </a:extLst>
          </p:cNvPr>
          <p:cNvSpPr>
            <a:spLocks noGrp="1"/>
          </p:cNvSpPr>
          <p:nvPr>
            <p:ph type="title"/>
          </p:nvPr>
        </p:nvSpPr>
        <p:spPr/>
        <p:txBody>
          <a:bodyPr/>
          <a:lstStyle/>
          <a:p>
            <a:r>
              <a:rPr lang="en-US" dirty="0"/>
              <a:t>The path to the HL-LHC</a:t>
            </a:r>
          </a:p>
        </p:txBody>
      </p:sp>
      <p:sp>
        <p:nvSpPr>
          <p:cNvPr id="3" name="Content Placeholder 2">
            <a:extLst>
              <a:ext uri="{FF2B5EF4-FFF2-40B4-BE49-F238E27FC236}">
                <a16:creationId xmlns:a16="http://schemas.microsoft.com/office/drawing/2014/main" id="{DB68FC3C-333F-F643-AC63-86DB961DCDE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E1B3789-DE57-2845-B1DE-AFDA14A9B14F}"/>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5ED9FCC0-C00B-E04F-9650-C75C1E1C2162}"/>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F8C06E71-C157-024D-B40D-84372597A12F}"/>
              </a:ext>
            </a:extLst>
          </p:cNvPr>
          <p:cNvSpPr>
            <a:spLocks noGrp="1"/>
          </p:cNvSpPr>
          <p:nvPr>
            <p:ph type="sldNum" sz="quarter" idx="12"/>
          </p:nvPr>
        </p:nvSpPr>
        <p:spPr/>
        <p:txBody>
          <a:bodyPr/>
          <a:lstStyle/>
          <a:p>
            <a:fld id="{AB3C1F1C-F708-3F4B-8ECB-6D467F0718B5}" type="slidenum">
              <a:rPr lang="en-US" smtClean="0"/>
              <a:pPr/>
              <a:t>7</a:t>
            </a:fld>
            <a:endParaRPr lang="en-US" dirty="0"/>
          </a:p>
        </p:txBody>
      </p:sp>
      <p:pic>
        <p:nvPicPr>
          <p:cNvPr id="7" name="Picture 6">
            <a:extLst>
              <a:ext uri="{FF2B5EF4-FFF2-40B4-BE49-F238E27FC236}">
                <a16:creationId xmlns:a16="http://schemas.microsoft.com/office/drawing/2014/main" id="{00FBF404-27A2-5546-B6B4-B714BD5766CC}"/>
              </a:ext>
            </a:extLst>
          </p:cNvPr>
          <p:cNvPicPr>
            <a:picLocks noChangeAspect="1"/>
          </p:cNvPicPr>
          <p:nvPr/>
        </p:nvPicPr>
        <p:blipFill>
          <a:blip r:embed="rId2"/>
          <a:stretch>
            <a:fillRect/>
          </a:stretch>
        </p:blipFill>
        <p:spPr>
          <a:xfrm>
            <a:off x="54166" y="1012931"/>
            <a:ext cx="9144000" cy="3777408"/>
          </a:xfrm>
          <a:prstGeom prst="rect">
            <a:avLst/>
          </a:prstGeom>
        </p:spPr>
      </p:pic>
      <p:sp>
        <p:nvSpPr>
          <p:cNvPr id="8" name="TextBox 7">
            <a:extLst>
              <a:ext uri="{FF2B5EF4-FFF2-40B4-BE49-F238E27FC236}">
                <a16:creationId xmlns:a16="http://schemas.microsoft.com/office/drawing/2014/main" id="{16464A53-3465-2249-9962-2C9CB2A94336}"/>
              </a:ext>
            </a:extLst>
          </p:cNvPr>
          <p:cNvSpPr txBox="1"/>
          <p:nvPr/>
        </p:nvSpPr>
        <p:spPr>
          <a:xfrm>
            <a:off x="4540846" y="1012931"/>
            <a:ext cx="1578677" cy="461665"/>
          </a:xfrm>
          <a:prstGeom prst="rect">
            <a:avLst/>
          </a:prstGeom>
          <a:noFill/>
          <a:ln w="38100" cmpd="sng">
            <a:solidFill>
              <a:srgbClr val="4F81BD"/>
            </a:solidFill>
          </a:ln>
        </p:spPr>
        <p:txBody>
          <a:bodyPr wrap="none" rtlCol="0">
            <a:spAutoFit/>
          </a:bodyPr>
          <a:lstStyle/>
          <a:p>
            <a:r>
              <a:rPr lang="en-US" dirty="0"/>
              <a:t>Shutdowns</a:t>
            </a:r>
          </a:p>
        </p:txBody>
      </p:sp>
      <p:cxnSp>
        <p:nvCxnSpPr>
          <p:cNvPr id="9" name="Straight Arrow Connector 8">
            <a:extLst>
              <a:ext uri="{FF2B5EF4-FFF2-40B4-BE49-F238E27FC236}">
                <a16:creationId xmlns:a16="http://schemas.microsoft.com/office/drawing/2014/main" id="{7CD49C8B-BEC3-2F48-808E-2536FBA6870C}"/>
              </a:ext>
            </a:extLst>
          </p:cNvPr>
          <p:cNvCxnSpPr/>
          <p:nvPr/>
        </p:nvCxnSpPr>
        <p:spPr>
          <a:xfrm flipH="1">
            <a:off x="2076160" y="1474596"/>
            <a:ext cx="2550006" cy="11631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ABE5284-6B58-DA4F-85F1-D51EADE82CBE}"/>
              </a:ext>
            </a:extLst>
          </p:cNvPr>
          <p:cNvCxnSpPr/>
          <p:nvPr/>
        </p:nvCxnSpPr>
        <p:spPr>
          <a:xfrm>
            <a:off x="5686135" y="1474596"/>
            <a:ext cx="954586" cy="1198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14285C7-D271-2D4C-94B4-4708648807DF}"/>
              </a:ext>
            </a:extLst>
          </p:cNvPr>
          <p:cNvCxnSpPr/>
          <p:nvPr/>
        </p:nvCxnSpPr>
        <p:spPr>
          <a:xfrm flipH="1">
            <a:off x="3159817" y="1474596"/>
            <a:ext cx="1802418" cy="1198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6555094-EC99-2F41-BF19-B95166F49BCF}"/>
              </a:ext>
            </a:extLst>
          </p:cNvPr>
          <p:cNvCxnSpPr/>
          <p:nvPr/>
        </p:nvCxnSpPr>
        <p:spPr>
          <a:xfrm flipH="1">
            <a:off x="4466935" y="1489945"/>
            <a:ext cx="679451" cy="1147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ight Brace 14">
            <a:extLst>
              <a:ext uri="{FF2B5EF4-FFF2-40B4-BE49-F238E27FC236}">
                <a16:creationId xmlns:a16="http://schemas.microsoft.com/office/drawing/2014/main" id="{FD7F5917-D61F-BA4C-86B7-1A13A3744196}"/>
              </a:ext>
            </a:extLst>
          </p:cNvPr>
          <p:cNvSpPr/>
          <p:nvPr/>
        </p:nvSpPr>
        <p:spPr>
          <a:xfrm rot="16200000" flipH="1" flipV="1">
            <a:off x="7109695" y="4126220"/>
            <a:ext cx="304801" cy="1325880"/>
          </a:xfrm>
          <a:prstGeom prst="rightBrace">
            <a:avLst/>
          </a:prstGeom>
          <a:noFill/>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39BB8C00-3B67-7547-8FD6-ED57031A64D6}"/>
              </a:ext>
            </a:extLst>
          </p:cNvPr>
          <p:cNvSpPr/>
          <p:nvPr/>
        </p:nvSpPr>
        <p:spPr>
          <a:xfrm>
            <a:off x="2679703" y="4941561"/>
            <a:ext cx="4850235" cy="1015663"/>
          </a:xfrm>
          <a:prstGeom prst="rect">
            <a:avLst/>
          </a:prstGeom>
          <a:solidFill>
            <a:schemeClr val="bg1"/>
          </a:solidFill>
          <a:ln w="28575" cmpd="sng">
            <a:solidFill>
              <a:srgbClr val="FF0000"/>
            </a:solidFill>
          </a:ln>
          <a:effectLst>
            <a:outerShdw blurRad="88900" dist="127000" dir="2700000" algn="tl" rotWithShape="0">
              <a:prstClr val="black">
                <a:alpha val="40000"/>
              </a:prstClr>
            </a:outerShdw>
          </a:effectLst>
        </p:spPr>
        <p:txBody>
          <a:bodyPr wrap="square">
            <a:spAutoFit/>
          </a:bodyPr>
          <a:lstStyle/>
          <a:p>
            <a:pPr>
              <a:spcBef>
                <a:spcPts val="0"/>
              </a:spcBef>
              <a:buFont typeface="Arial"/>
              <a:buNone/>
              <a:defRPr/>
            </a:pPr>
            <a:r>
              <a:rPr lang="en-US" sz="2000" dirty="0"/>
              <a:t>HL-LHC Upgrades: Installed during LS3 </a:t>
            </a:r>
          </a:p>
          <a:p>
            <a:pPr>
              <a:spcBef>
                <a:spcPts val="0"/>
              </a:spcBef>
              <a:buFont typeface="Arial"/>
              <a:buNone/>
              <a:defRPr/>
            </a:pPr>
            <a:r>
              <a:rPr lang="en-US" sz="2000" dirty="0"/>
              <a:t>(CY 2024 – mid 2026)</a:t>
            </a:r>
          </a:p>
          <a:p>
            <a:pPr>
              <a:spcBef>
                <a:spcPts val="0"/>
              </a:spcBef>
              <a:buFont typeface="Arial"/>
              <a:buNone/>
              <a:defRPr/>
            </a:pPr>
            <a:r>
              <a:rPr lang="en-US" sz="2000" dirty="0"/>
              <a:t>HL-LHC operations continues through 2037</a:t>
            </a:r>
          </a:p>
        </p:txBody>
      </p:sp>
      <p:sp>
        <p:nvSpPr>
          <p:cNvPr id="27" name="7-Point Star 26">
            <a:extLst>
              <a:ext uri="{FF2B5EF4-FFF2-40B4-BE49-F238E27FC236}">
                <a16:creationId xmlns:a16="http://schemas.microsoft.com/office/drawing/2014/main" id="{360E329C-A4CA-DC4A-98EA-29ED01DE5B40}"/>
              </a:ext>
            </a:extLst>
          </p:cNvPr>
          <p:cNvSpPr/>
          <p:nvPr/>
        </p:nvSpPr>
        <p:spPr>
          <a:xfrm>
            <a:off x="3983290" y="3331674"/>
            <a:ext cx="350520" cy="304800"/>
          </a:xfrm>
          <a:prstGeom prst="star7">
            <a:avLst>
              <a:gd name="adj" fmla="val 15184"/>
              <a:gd name="hf" fmla="val 102572"/>
              <a:gd name="vf" fmla="val 105210"/>
            </a:avLst>
          </a:prstGeom>
          <a:solidFill>
            <a:srgbClr val="FFC000"/>
          </a:solidFill>
          <a:ln w="1270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C3FAAA8-70FE-7A42-9375-816DA40190B1}"/>
              </a:ext>
            </a:extLst>
          </p:cNvPr>
          <p:cNvSpPr txBox="1"/>
          <p:nvPr/>
        </p:nvSpPr>
        <p:spPr>
          <a:xfrm>
            <a:off x="3097842" y="3651856"/>
            <a:ext cx="1135380" cy="307777"/>
          </a:xfrm>
          <a:prstGeom prst="rect">
            <a:avLst/>
          </a:prstGeom>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We are here</a:t>
            </a:r>
          </a:p>
        </p:txBody>
      </p:sp>
    </p:spTree>
    <p:extLst>
      <p:ext uri="{BB962C8B-B14F-4D97-AF65-F5344CB8AC3E}">
        <p14:creationId xmlns:p14="http://schemas.microsoft.com/office/powerpoint/2010/main" val="12536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CC82-2790-A641-9677-11D09A9C5EB3}"/>
              </a:ext>
            </a:extLst>
          </p:cNvPr>
          <p:cNvSpPr>
            <a:spLocks noGrp="1"/>
          </p:cNvSpPr>
          <p:nvPr>
            <p:ph type="title"/>
          </p:nvPr>
        </p:nvSpPr>
        <p:spPr/>
        <p:txBody>
          <a:bodyPr/>
          <a:lstStyle/>
          <a:p>
            <a:r>
              <a:rPr lang="en-US" dirty="0"/>
              <a:t>Main Challenges for CMS at the HL-LHC</a:t>
            </a:r>
          </a:p>
        </p:txBody>
      </p:sp>
      <p:sp>
        <p:nvSpPr>
          <p:cNvPr id="4" name="Date Placeholder 3">
            <a:extLst>
              <a:ext uri="{FF2B5EF4-FFF2-40B4-BE49-F238E27FC236}">
                <a16:creationId xmlns:a16="http://schemas.microsoft.com/office/drawing/2014/main" id="{1A0F94EA-7122-D74E-8814-81D657F06A07}"/>
              </a:ext>
            </a:extLst>
          </p:cNvPr>
          <p:cNvSpPr>
            <a:spLocks noGrp="1"/>
          </p:cNvSpPr>
          <p:nvPr>
            <p:ph type="dt" sz="half" idx="10"/>
          </p:nvPr>
        </p:nvSpPr>
        <p:spPr/>
        <p:txBody>
          <a:bodyPr/>
          <a:lstStyle/>
          <a:p>
            <a:r>
              <a:rPr lang="en-US"/>
              <a:t>V. O'Dell, 17 January 2019</a:t>
            </a:r>
            <a:endParaRPr lang="en-US" dirty="0"/>
          </a:p>
        </p:txBody>
      </p:sp>
      <p:sp>
        <p:nvSpPr>
          <p:cNvPr id="5" name="Footer Placeholder 4">
            <a:extLst>
              <a:ext uri="{FF2B5EF4-FFF2-40B4-BE49-F238E27FC236}">
                <a16:creationId xmlns:a16="http://schemas.microsoft.com/office/drawing/2014/main" id="{A5212866-44A3-6E49-9390-745201C19D99}"/>
              </a:ext>
            </a:extLst>
          </p:cNvPr>
          <p:cNvSpPr>
            <a:spLocks noGrp="1"/>
          </p:cNvSpPr>
          <p:nvPr>
            <p:ph type="ftr" sz="quarter" idx="11"/>
          </p:nvPr>
        </p:nvSpPr>
        <p:spPr/>
        <p:txBody>
          <a:bodyPr/>
          <a:lstStyle/>
          <a:p>
            <a:r>
              <a:rPr lang="en-US"/>
              <a:t>FNAL PAC</a:t>
            </a:r>
            <a:endParaRPr lang="en-US" dirty="0"/>
          </a:p>
        </p:txBody>
      </p:sp>
      <p:sp>
        <p:nvSpPr>
          <p:cNvPr id="6" name="Slide Number Placeholder 5">
            <a:extLst>
              <a:ext uri="{FF2B5EF4-FFF2-40B4-BE49-F238E27FC236}">
                <a16:creationId xmlns:a16="http://schemas.microsoft.com/office/drawing/2014/main" id="{329F69A3-507C-C444-B3BE-E89E4C7863D7}"/>
              </a:ext>
            </a:extLst>
          </p:cNvPr>
          <p:cNvSpPr>
            <a:spLocks noGrp="1"/>
          </p:cNvSpPr>
          <p:nvPr>
            <p:ph type="sldNum" sz="quarter" idx="12"/>
          </p:nvPr>
        </p:nvSpPr>
        <p:spPr/>
        <p:txBody>
          <a:bodyPr/>
          <a:lstStyle/>
          <a:p>
            <a:fld id="{AB3C1F1C-F708-3F4B-8ECB-6D467F0718B5}" type="slidenum">
              <a:rPr lang="en-US" smtClean="0"/>
              <a:pPr/>
              <a:t>8</a:t>
            </a:fld>
            <a:endParaRPr lang="en-US" dirty="0"/>
          </a:p>
        </p:txBody>
      </p:sp>
      <p:sp>
        <p:nvSpPr>
          <p:cNvPr id="7" name="Content Placeholder 1">
            <a:extLst>
              <a:ext uri="{FF2B5EF4-FFF2-40B4-BE49-F238E27FC236}">
                <a16:creationId xmlns:a16="http://schemas.microsoft.com/office/drawing/2014/main" id="{49D34A44-A0EE-254E-9CD5-129764D4C90A}"/>
              </a:ext>
            </a:extLst>
          </p:cNvPr>
          <p:cNvSpPr txBox="1">
            <a:spLocks/>
          </p:cNvSpPr>
          <p:nvPr/>
        </p:nvSpPr>
        <p:spPr>
          <a:xfrm>
            <a:off x="426837" y="972273"/>
            <a:ext cx="7886700" cy="552112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HL-LHC will deliver ~140-200 collisions/beam crossing (40 MHz)</a:t>
            </a:r>
          </a:p>
          <a:p>
            <a:r>
              <a:rPr lang="en-US" sz="2000" dirty="0"/>
              <a:t>This means CMS must be able to:</a:t>
            </a:r>
          </a:p>
          <a:p>
            <a:pPr lvl="1"/>
            <a:r>
              <a:rPr lang="en-US" sz="1800" b="1" dirty="0"/>
              <a:t>Separate and identify</a:t>
            </a:r>
            <a:r>
              <a:rPr lang="en-US" sz="1800" dirty="0"/>
              <a:t> particles in extremely dense collision debris</a:t>
            </a:r>
          </a:p>
          <a:p>
            <a:pPr lvl="1"/>
            <a:r>
              <a:rPr lang="en-US" sz="1800" dirty="0"/>
              <a:t>Trigger on events at 40 MHz rate, keeping only 7.5 kHz of data</a:t>
            </a:r>
          </a:p>
          <a:p>
            <a:pPr lvl="1"/>
            <a:r>
              <a:rPr lang="en-US" sz="1800" dirty="0"/>
              <a:t>And do all of this in a high radiation environment</a:t>
            </a:r>
          </a:p>
        </p:txBody>
      </p:sp>
      <p:sp>
        <p:nvSpPr>
          <p:cNvPr id="8" name="Content Placeholder 6">
            <a:extLst>
              <a:ext uri="{FF2B5EF4-FFF2-40B4-BE49-F238E27FC236}">
                <a16:creationId xmlns:a16="http://schemas.microsoft.com/office/drawing/2014/main" id="{28802B73-43A6-5540-82DE-029E609382E3}"/>
              </a:ext>
            </a:extLst>
          </p:cNvPr>
          <p:cNvSpPr txBox="1">
            <a:spLocks/>
          </p:cNvSpPr>
          <p:nvPr/>
        </p:nvSpPr>
        <p:spPr bwMode="auto">
          <a:xfrm>
            <a:off x="298942" y="5150506"/>
            <a:ext cx="4423180" cy="1131304"/>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a:normAutofit fontScale="92500" lnSpcReduction="20000"/>
          </a:bodyPr>
          <a:lstStyle>
            <a:lvl1pPr marL="269875" indent="-269875" algn="l" defTabSz="457200" rtl="0" eaLnBrk="0" fontAlgn="base" hangingPunct="0">
              <a:spcBef>
                <a:spcPts val="1800"/>
              </a:spcBef>
              <a:spcAft>
                <a:spcPct val="0"/>
              </a:spcAft>
              <a:buClr>
                <a:schemeClr val="accent2"/>
              </a:buClr>
              <a:buSzPct val="100000"/>
              <a:buFont typeface="Wingdings" charset="0"/>
              <a:buChar char="§"/>
              <a:defRPr sz="2600" kern="1200">
                <a:solidFill>
                  <a:srgbClr val="10253F"/>
                </a:solidFill>
                <a:latin typeface="Arial"/>
                <a:ea typeface="ヒラギノ角ゴ Pro W3" charset="0"/>
                <a:cs typeface="Arial"/>
              </a:defRPr>
            </a:lvl1pPr>
            <a:lvl2pPr marL="685800" indent="-228600" algn="l" defTabSz="457200" rtl="0" eaLnBrk="0" fontAlgn="base" hangingPunct="0">
              <a:spcBef>
                <a:spcPts val="600"/>
              </a:spcBef>
              <a:spcAft>
                <a:spcPct val="0"/>
              </a:spcAft>
              <a:buFont typeface="Wingdings" charset="0"/>
              <a:buChar char="§"/>
              <a:defRPr sz="2000" kern="1200">
                <a:solidFill>
                  <a:schemeClr val="tx2"/>
                </a:solidFill>
                <a:latin typeface="Arial"/>
                <a:ea typeface="ヒラギノ角ゴ Pro W3" charset="0"/>
                <a:cs typeface="Arial"/>
              </a:defRPr>
            </a:lvl2pPr>
            <a:lvl3pPr marL="1143000" indent="-228600" algn="l" defTabSz="457200" rtl="0" eaLnBrk="0" fontAlgn="base" hangingPunct="0">
              <a:spcBef>
                <a:spcPct val="20000"/>
              </a:spcBef>
              <a:spcAft>
                <a:spcPct val="0"/>
              </a:spcAft>
              <a:buFont typeface="Courier New" charset="0"/>
              <a:buChar char="o"/>
              <a:defRPr kern="1200">
                <a:solidFill>
                  <a:schemeClr val="tx2"/>
                </a:solidFill>
                <a:latin typeface="Arial"/>
                <a:ea typeface="ヒラギノ角ゴ Pro W3" charset="0"/>
                <a:cs typeface="Arial"/>
              </a:defRPr>
            </a:lvl3pPr>
            <a:lvl4pPr marL="1600200" indent="-228600" algn="l" defTabSz="457200" rtl="0" eaLnBrk="0" fontAlgn="base" hangingPunct="0">
              <a:spcBef>
                <a:spcPct val="20000"/>
              </a:spcBef>
              <a:spcAft>
                <a:spcPct val="0"/>
              </a:spcAft>
              <a:buFont typeface="Arial" charset="0"/>
              <a:buChar char="–"/>
              <a:defRPr sz="1600" kern="1200">
                <a:solidFill>
                  <a:schemeClr val="tx2"/>
                </a:solidFill>
                <a:latin typeface="Arial"/>
                <a:ea typeface="ヒラギノ角ゴ Pro W3" charset="0"/>
                <a:cs typeface="Arial"/>
              </a:defRPr>
            </a:lvl4pPr>
            <a:lvl5pPr marL="2057400" indent="-228600" algn="l" defTabSz="457200" rtl="0" eaLnBrk="0" fontAlgn="base" hangingPunct="0">
              <a:spcBef>
                <a:spcPct val="0"/>
              </a:spcBef>
              <a:spcAft>
                <a:spcPct val="0"/>
              </a:spcAft>
              <a:buFont typeface="Arial" charset="0"/>
              <a:buChar char="»"/>
              <a:defRPr sz="1200" kern="1200">
                <a:solidFill>
                  <a:schemeClr val="tx2"/>
                </a:solidFill>
                <a:latin typeface="Arial"/>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1800" dirty="0">
                <a:solidFill>
                  <a:schemeClr val="tx2">
                    <a:lumMod val="50000"/>
                  </a:schemeClr>
                </a:solidFill>
                <a:ea typeface="+mn-ea"/>
              </a:rPr>
              <a:t>Event </a:t>
            </a:r>
            <a:r>
              <a:rPr lang="en-US" sz="1800" dirty="0">
                <a:solidFill>
                  <a:schemeClr val="tx2">
                    <a:lumMod val="50000"/>
                  </a:schemeClr>
                </a:solidFill>
              </a:rPr>
              <a:t>with 136 collisions in one pp bunch crossing</a:t>
            </a:r>
            <a:r>
              <a:rPr lang="en-US" sz="1800" dirty="0">
                <a:solidFill>
                  <a:schemeClr val="tx2">
                    <a:lumMod val="50000"/>
                  </a:schemeClr>
                </a:solidFill>
                <a:ea typeface="+mn-ea"/>
              </a:rPr>
              <a:t> from 10/26/2018 special “High Luminosity” running (only a few very bright bunches colliding). We expect the HL-LHC pileup to approach 200.</a:t>
            </a:r>
          </a:p>
          <a:p>
            <a:pPr marL="914400" lvl="2" indent="0" eaLnBrk="1" fontAlgn="auto" hangingPunct="1">
              <a:spcAft>
                <a:spcPts val="0"/>
              </a:spcAft>
              <a:buFont typeface="Courier New" charset="0"/>
              <a:buNone/>
              <a:defRPr/>
            </a:pPr>
            <a:endParaRPr lang="en-US" dirty="0"/>
          </a:p>
          <a:p>
            <a:pPr lvl="2" eaLnBrk="1" fontAlgn="auto" hangingPunct="1">
              <a:spcAft>
                <a:spcPts val="0"/>
              </a:spcAft>
              <a:buFont typeface="Wingdings" charset="2"/>
              <a:buChar char="§"/>
              <a:defRPr/>
            </a:pPr>
            <a:endParaRPr lang="en-US" dirty="0"/>
          </a:p>
          <a:p>
            <a:pPr lvl="1" eaLnBrk="1" fontAlgn="auto" hangingPunct="1">
              <a:spcAft>
                <a:spcPts val="0"/>
              </a:spcAft>
              <a:buFont typeface="Wingdings" charset="2"/>
              <a:buChar char="§"/>
              <a:defRPr/>
            </a:pPr>
            <a:endParaRPr lang="en-US" sz="1800" dirty="0"/>
          </a:p>
          <a:p>
            <a:pPr lvl="1" eaLnBrk="1" fontAlgn="auto" hangingPunct="1">
              <a:spcAft>
                <a:spcPts val="0"/>
              </a:spcAft>
              <a:buFont typeface="Wingdings" charset="2"/>
              <a:buChar char="§"/>
              <a:defRPr/>
            </a:pPr>
            <a:endParaRPr lang="en-US" sz="1800" dirty="0">
              <a:ea typeface="+mn-ea"/>
            </a:endParaRPr>
          </a:p>
          <a:p>
            <a:pPr eaLnBrk="1" fontAlgn="auto" hangingPunct="1">
              <a:spcAft>
                <a:spcPts val="0"/>
              </a:spcAft>
              <a:buFont typeface="Wingdings" charset="2"/>
              <a:buChar char="§"/>
              <a:defRPr/>
            </a:pPr>
            <a:endParaRPr lang="en-US" sz="1800" dirty="0">
              <a:solidFill>
                <a:schemeClr val="tx2">
                  <a:lumMod val="50000"/>
                </a:schemeClr>
              </a:solidFill>
              <a:ea typeface="+mn-ea"/>
            </a:endParaRPr>
          </a:p>
        </p:txBody>
      </p:sp>
      <p:pic>
        <p:nvPicPr>
          <p:cNvPr id="9" name="Picture 8">
            <a:extLst>
              <a:ext uri="{FF2B5EF4-FFF2-40B4-BE49-F238E27FC236}">
                <a16:creationId xmlns:a16="http://schemas.microsoft.com/office/drawing/2014/main" id="{04170C4E-4EDA-F94B-B2C7-A5C0F8C9D76B}"/>
              </a:ext>
            </a:extLst>
          </p:cNvPr>
          <p:cNvPicPr>
            <a:picLocks noChangeAspect="1"/>
          </p:cNvPicPr>
          <p:nvPr/>
        </p:nvPicPr>
        <p:blipFill>
          <a:blip r:embed="rId2"/>
          <a:stretch>
            <a:fillRect/>
          </a:stretch>
        </p:blipFill>
        <p:spPr>
          <a:xfrm>
            <a:off x="473743" y="2990157"/>
            <a:ext cx="4183718" cy="2013414"/>
          </a:xfrm>
          <a:prstGeom prst="rect">
            <a:avLst/>
          </a:prstGeom>
        </p:spPr>
      </p:pic>
      <p:sp>
        <p:nvSpPr>
          <p:cNvPr id="10" name="TextBox 9">
            <a:extLst>
              <a:ext uri="{FF2B5EF4-FFF2-40B4-BE49-F238E27FC236}">
                <a16:creationId xmlns:a16="http://schemas.microsoft.com/office/drawing/2014/main" id="{F441BFFD-370F-8845-940B-6AEC5ECA1685}"/>
              </a:ext>
            </a:extLst>
          </p:cNvPr>
          <p:cNvSpPr txBox="1"/>
          <p:nvPr/>
        </p:nvSpPr>
        <p:spPr>
          <a:xfrm>
            <a:off x="2597209" y="4557373"/>
            <a:ext cx="2206361" cy="461665"/>
          </a:xfrm>
          <a:prstGeom prst="rect">
            <a:avLst/>
          </a:prstGeom>
          <a:noFill/>
        </p:spPr>
        <p:txBody>
          <a:bodyPr wrap="square" rtlCol="0">
            <a:spAutoFit/>
          </a:bodyPr>
          <a:lstStyle/>
          <a:p>
            <a:r>
              <a:rPr lang="en-GB" dirty="0">
                <a:solidFill>
                  <a:srgbClr val="FFC000"/>
                </a:solidFill>
              </a:rPr>
              <a:t>136 vertices</a:t>
            </a:r>
          </a:p>
        </p:txBody>
      </p:sp>
      <p:pic>
        <p:nvPicPr>
          <p:cNvPr id="12" name="Picture 11">
            <a:extLst>
              <a:ext uri="{FF2B5EF4-FFF2-40B4-BE49-F238E27FC236}">
                <a16:creationId xmlns:a16="http://schemas.microsoft.com/office/drawing/2014/main" id="{77D87F64-5DF6-D349-A01B-3715C4B0B745}"/>
              </a:ext>
            </a:extLst>
          </p:cNvPr>
          <p:cNvPicPr>
            <a:picLocks noChangeAspect="1"/>
          </p:cNvPicPr>
          <p:nvPr/>
        </p:nvPicPr>
        <p:blipFill>
          <a:blip r:embed="rId3"/>
          <a:stretch>
            <a:fillRect/>
          </a:stretch>
        </p:blipFill>
        <p:spPr>
          <a:xfrm>
            <a:off x="4864100" y="2937860"/>
            <a:ext cx="4264889" cy="2409086"/>
          </a:xfrm>
          <a:prstGeom prst="rect">
            <a:avLst/>
          </a:prstGeom>
        </p:spPr>
      </p:pic>
      <p:sp>
        <p:nvSpPr>
          <p:cNvPr id="13" name="Content Placeholder 2">
            <a:extLst>
              <a:ext uri="{FF2B5EF4-FFF2-40B4-BE49-F238E27FC236}">
                <a16:creationId xmlns:a16="http://schemas.microsoft.com/office/drawing/2014/main" id="{5749AFB0-EC28-AB4F-B758-A434A45F56F0}"/>
              </a:ext>
            </a:extLst>
          </p:cNvPr>
          <p:cNvSpPr txBox="1">
            <a:spLocks/>
          </p:cNvSpPr>
          <p:nvPr/>
        </p:nvSpPr>
        <p:spPr>
          <a:xfrm>
            <a:off x="5114723" y="5345308"/>
            <a:ext cx="3730335" cy="788792"/>
          </a:xfrm>
          <a:prstGeom prst="rect">
            <a:avLst/>
          </a:prstGeom>
          <a:ln>
            <a:solidFill>
              <a:schemeClr val="accent6">
                <a:lumMod val="50000"/>
              </a:schemeClr>
            </a:solidFill>
          </a:ln>
        </p:spPr>
        <p:txBody>
          <a:bodyPr/>
          <a:lstStyle>
            <a:lvl1pPr marL="257175" indent="-257175" algn="l" defTabSz="342900" rtl="0" eaLnBrk="1" latinLnBrk="0" hangingPunct="1">
              <a:spcBef>
                <a:spcPct val="20000"/>
              </a:spcBef>
              <a:buFont typeface="Wingdings" charset="2"/>
              <a:buChar char="§"/>
              <a:defRPr sz="1875" kern="1200">
                <a:solidFill>
                  <a:schemeClr val="tx1"/>
                </a:solidFill>
                <a:latin typeface="Avenir Medium"/>
                <a:ea typeface="+mn-ea"/>
                <a:cs typeface="+mn-cs"/>
              </a:defRPr>
            </a:lvl1pPr>
            <a:lvl2pPr marL="557213" indent="-214313" algn="l" defTabSz="342900" rtl="0" eaLnBrk="1" latinLnBrk="0" hangingPunct="1">
              <a:spcBef>
                <a:spcPct val="20000"/>
              </a:spcBef>
              <a:buFont typeface="Wingdings" charset="2"/>
              <a:buChar char="§"/>
              <a:defRPr sz="1800" kern="1200">
                <a:solidFill>
                  <a:schemeClr val="tx1"/>
                </a:solidFill>
                <a:latin typeface="Avenir Medium"/>
                <a:ea typeface="+mn-ea"/>
                <a:cs typeface="+mn-cs"/>
              </a:defRPr>
            </a:lvl2pPr>
            <a:lvl3pPr marL="857250" indent="-171450" algn="l" defTabSz="342900" rtl="0" eaLnBrk="1" latinLnBrk="0" hangingPunct="1">
              <a:spcBef>
                <a:spcPct val="20000"/>
              </a:spcBef>
              <a:buFont typeface="Wingdings" charset="2"/>
              <a:buChar char="§"/>
              <a:defRPr sz="1500" kern="1200">
                <a:solidFill>
                  <a:schemeClr val="tx1"/>
                </a:solidFill>
                <a:latin typeface="Avenir Medium"/>
                <a:ea typeface="+mn-ea"/>
                <a:cs typeface="+mn-cs"/>
              </a:defRPr>
            </a:lvl3pPr>
            <a:lvl4pPr marL="1200150" indent="-171450" algn="l" defTabSz="342900" rtl="0" eaLnBrk="1" latinLnBrk="0" hangingPunct="1">
              <a:spcBef>
                <a:spcPct val="20000"/>
              </a:spcBef>
              <a:buFont typeface="Wingdings" charset="2"/>
              <a:buChar char="§"/>
              <a:defRPr sz="1350" kern="1200">
                <a:solidFill>
                  <a:schemeClr val="tx1"/>
                </a:solidFill>
                <a:latin typeface="Avenir Medium"/>
                <a:ea typeface="+mn-ea"/>
                <a:cs typeface="+mn-cs"/>
              </a:defRPr>
            </a:lvl4pPr>
            <a:lvl5pPr marL="1543050" indent="-171450" algn="l" defTabSz="342900" rtl="0" eaLnBrk="1" latinLnBrk="0" hangingPunct="1">
              <a:spcBef>
                <a:spcPct val="20000"/>
              </a:spcBef>
              <a:buFont typeface="Wingdings" charset="2"/>
              <a:buChar char="§"/>
              <a:defRPr sz="1350" kern="1200">
                <a:solidFill>
                  <a:schemeClr val="tx1"/>
                </a:solidFill>
                <a:latin typeface="Avenir Medium"/>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700" dirty="0">
                <a:solidFill>
                  <a:schemeClr val="accent6">
                    <a:lumMod val="50000"/>
                  </a:schemeClr>
                </a:solidFill>
              </a:rPr>
              <a:t>Absorbed dose in the CMS cavern after an integrated luminosity of 3000 fb</a:t>
            </a:r>
            <a:r>
              <a:rPr lang="en-US" sz="1700" baseline="30000" dirty="0">
                <a:solidFill>
                  <a:schemeClr val="accent6">
                    <a:lumMod val="50000"/>
                  </a:schemeClr>
                </a:solidFill>
              </a:rPr>
              <a:t>−1</a:t>
            </a:r>
            <a:r>
              <a:rPr lang="en-US" sz="1700" dirty="0">
                <a:solidFill>
                  <a:schemeClr val="accent6">
                    <a:lumMod val="50000"/>
                  </a:schemeClr>
                </a:solidFill>
              </a:rPr>
              <a:t>.</a:t>
            </a:r>
          </a:p>
          <a:p>
            <a:pPr marL="0" indent="0">
              <a:buNone/>
            </a:pPr>
            <a:endParaRPr lang="en-US" dirty="0"/>
          </a:p>
        </p:txBody>
      </p:sp>
    </p:spTree>
    <p:extLst>
      <p:ext uri="{BB962C8B-B14F-4D97-AF65-F5344CB8AC3E}">
        <p14:creationId xmlns:p14="http://schemas.microsoft.com/office/powerpoint/2010/main" val="327672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5">
            <a:extLst>
              <a:ext uri="{FF2B5EF4-FFF2-40B4-BE49-F238E27FC236}">
                <a16:creationId xmlns:a16="http://schemas.microsoft.com/office/drawing/2014/main" id="{1DB2E7D1-8390-8B45-AB25-F6B18D34880E}"/>
              </a:ext>
            </a:extLst>
          </p:cNvPr>
          <p:cNvPicPr>
            <a:picLocks noChangeAspect="1"/>
          </p:cNvPicPr>
          <p:nvPr/>
        </p:nvPicPr>
        <p:blipFill rotWithShape="1">
          <a:blip r:embed="rId3"/>
          <a:srcRect t="6379"/>
          <a:stretch/>
        </p:blipFill>
        <p:spPr>
          <a:xfrm>
            <a:off x="233527" y="746125"/>
            <a:ext cx="9162855" cy="5656977"/>
          </a:xfrm>
          <a:prstGeom prst="rect">
            <a:avLst/>
          </a:prstGeom>
        </p:spPr>
      </p:pic>
      <p:sp>
        <p:nvSpPr>
          <p:cNvPr id="17409" name="Title 1"/>
          <p:cNvSpPr>
            <a:spLocks noGrp="1"/>
          </p:cNvSpPr>
          <p:nvPr>
            <p:ph type="title"/>
          </p:nvPr>
        </p:nvSpPr>
        <p:spPr bwMode="auto">
          <a:xfrm>
            <a:off x="228600" y="103188"/>
            <a:ext cx="8686800" cy="642937"/>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a:latin typeface="Helvetica" charset="0"/>
              </a:rPr>
              <a:t>CMS Upgrades for HL-LHC</a:t>
            </a:r>
          </a:p>
        </p:txBody>
      </p:sp>
      <p:pic>
        <p:nvPicPr>
          <p:cNvPr id="9"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616" y="2186028"/>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0"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443" y="887104"/>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1"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7404" y="4503531"/>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2"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283" y="5119729"/>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3"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60" y="4765716"/>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14"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583" y="847236"/>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 name="Picture 2"/>
          <p:cNvPicPr>
            <a:picLocks noChangeAspect="1"/>
          </p:cNvPicPr>
          <p:nvPr/>
        </p:nvPicPr>
        <p:blipFill>
          <a:blip r:embed="rId5"/>
          <a:stretch>
            <a:fillRect/>
          </a:stretch>
        </p:blipFill>
        <p:spPr>
          <a:xfrm>
            <a:off x="8686800" y="5952314"/>
            <a:ext cx="362557" cy="359016"/>
          </a:xfrm>
          <a:prstGeom prst="rect">
            <a:avLst/>
          </a:prstGeom>
        </p:spPr>
      </p:pic>
      <p:pic>
        <p:nvPicPr>
          <p:cNvPr id="16" name="Picture 15"/>
          <p:cNvPicPr>
            <a:picLocks noChangeAspect="1"/>
          </p:cNvPicPr>
          <p:nvPr/>
        </p:nvPicPr>
        <p:blipFill>
          <a:blip r:embed="rId5"/>
          <a:stretch>
            <a:fillRect/>
          </a:stretch>
        </p:blipFill>
        <p:spPr>
          <a:xfrm>
            <a:off x="3360459" y="842233"/>
            <a:ext cx="362557" cy="359016"/>
          </a:xfrm>
          <a:prstGeom prst="rect">
            <a:avLst/>
          </a:prstGeom>
        </p:spPr>
      </p:pic>
      <p:pic>
        <p:nvPicPr>
          <p:cNvPr id="18" name="Picture 17"/>
          <p:cNvPicPr>
            <a:picLocks noChangeAspect="1"/>
          </p:cNvPicPr>
          <p:nvPr/>
        </p:nvPicPr>
        <p:blipFill>
          <a:blip r:embed="rId5"/>
          <a:stretch>
            <a:fillRect/>
          </a:stretch>
        </p:blipFill>
        <p:spPr>
          <a:xfrm>
            <a:off x="7163045" y="321477"/>
            <a:ext cx="362557" cy="359016"/>
          </a:xfrm>
          <a:prstGeom prst="rect">
            <a:avLst/>
          </a:prstGeom>
        </p:spPr>
      </p:pic>
      <p:sp>
        <p:nvSpPr>
          <p:cNvPr id="19" name="TextBox 18"/>
          <p:cNvSpPr txBox="1"/>
          <p:nvPr/>
        </p:nvSpPr>
        <p:spPr>
          <a:xfrm>
            <a:off x="7562119" y="180485"/>
            <a:ext cx="1348516" cy="646331"/>
          </a:xfrm>
          <a:prstGeom prst="rect">
            <a:avLst/>
          </a:prstGeom>
          <a:noFill/>
        </p:spPr>
        <p:txBody>
          <a:bodyPr wrap="square" rtlCol="0">
            <a:spAutoFit/>
          </a:bodyPr>
          <a:lstStyle/>
          <a:p>
            <a:r>
              <a:rPr lang="en-US" sz="1200" dirty="0"/>
              <a:t>Areas where Fermilab is a critical partner</a:t>
            </a:r>
          </a:p>
        </p:txBody>
      </p:sp>
      <p:pic>
        <p:nvPicPr>
          <p:cNvPr id="36"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83" y="2997703"/>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7" name="Picture 36"/>
          <p:cNvPicPr>
            <a:picLocks noChangeAspect="1"/>
          </p:cNvPicPr>
          <p:nvPr/>
        </p:nvPicPr>
        <p:blipFill>
          <a:blip r:embed="rId5"/>
          <a:stretch>
            <a:fillRect/>
          </a:stretch>
        </p:blipFill>
        <p:spPr>
          <a:xfrm>
            <a:off x="914807" y="4760713"/>
            <a:ext cx="362557" cy="359016"/>
          </a:xfrm>
          <a:prstGeom prst="rect">
            <a:avLst/>
          </a:prstGeom>
        </p:spPr>
      </p:pic>
      <p:pic>
        <p:nvPicPr>
          <p:cNvPr id="38" name="Picture 37"/>
          <p:cNvPicPr>
            <a:picLocks noChangeAspect="1"/>
          </p:cNvPicPr>
          <p:nvPr/>
        </p:nvPicPr>
        <p:blipFill>
          <a:blip r:embed="rId5"/>
          <a:stretch>
            <a:fillRect/>
          </a:stretch>
        </p:blipFill>
        <p:spPr>
          <a:xfrm>
            <a:off x="941988" y="3036089"/>
            <a:ext cx="362557" cy="359016"/>
          </a:xfrm>
          <a:prstGeom prst="rect">
            <a:avLst/>
          </a:prstGeom>
        </p:spPr>
      </p:pic>
      <p:sp>
        <p:nvSpPr>
          <p:cNvPr id="2" name="Date Placeholder 1">
            <a:extLst>
              <a:ext uri="{FF2B5EF4-FFF2-40B4-BE49-F238E27FC236}">
                <a16:creationId xmlns:a16="http://schemas.microsoft.com/office/drawing/2014/main" id="{A6F82313-AD81-8E4C-871B-9E1BCA321939}"/>
              </a:ext>
            </a:extLst>
          </p:cNvPr>
          <p:cNvSpPr>
            <a:spLocks noGrp="1"/>
          </p:cNvSpPr>
          <p:nvPr>
            <p:ph type="dt" sz="half" idx="10"/>
          </p:nvPr>
        </p:nvSpPr>
        <p:spPr/>
        <p:txBody>
          <a:bodyPr/>
          <a:lstStyle/>
          <a:p>
            <a:r>
              <a:rPr lang="en-US"/>
              <a:t>V. O'Dell, 17 January 2019</a:t>
            </a:r>
            <a:endParaRPr lang="en-US" dirty="0"/>
          </a:p>
        </p:txBody>
      </p:sp>
      <p:sp>
        <p:nvSpPr>
          <p:cNvPr id="4" name="Footer Placeholder 3">
            <a:extLst>
              <a:ext uri="{FF2B5EF4-FFF2-40B4-BE49-F238E27FC236}">
                <a16:creationId xmlns:a16="http://schemas.microsoft.com/office/drawing/2014/main" id="{5FC92552-D581-AB40-B032-21AA507E9ADE}"/>
              </a:ext>
            </a:extLst>
          </p:cNvPr>
          <p:cNvSpPr>
            <a:spLocks noGrp="1"/>
          </p:cNvSpPr>
          <p:nvPr>
            <p:ph type="ftr" sz="quarter" idx="11"/>
          </p:nvPr>
        </p:nvSpPr>
        <p:spPr/>
        <p:txBody>
          <a:bodyPr/>
          <a:lstStyle/>
          <a:p>
            <a:r>
              <a:rPr lang="en-US"/>
              <a:t>FNAL PAC</a:t>
            </a:r>
            <a:endParaRPr lang="en-US" dirty="0"/>
          </a:p>
        </p:txBody>
      </p:sp>
      <p:sp>
        <p:nvSpPr>
          <p:cNvPr id="5" name="Slide Number Placeholder 4">
            <a:extLst>
              <a:ext uri="{FF2B5EF4-FFF2-40B4-BE49-F238E27FC236}">
                <a16:creationId xmlns:a16="http://schemas.microsoft.com/office/drawing/2014/main" id="{1BB1AAC9-9618-074E-AD12-D456E5FF9E6C}"/>
              </a:ext>
            </a:extLst>
          </p:cNvPr>
          <p:cNvSpPr>
            <a:spLocks noGrp="1"/>
          </p:cNvSpPr>
          <p:nvPr>
            <p:ph type="sldNum" sz="quarter" idx="12"/>
          </p:nvPr>
        </p:nvSpPr>
        <p:spPr/>
        <p:txBody>
          <a:bodyPr/>
          <a:lstStyle/>
          <a:p>
            <a:fld id="{AB3C1F1C-F708-3F4B-8ECB-6D467F0718B5}" type="slidenum">
              <a:rPr lang="en-US" smtClean="0"/>
              <a:pPr/>
              <a:t>9</a:t>
            </a:fld>
            <a:endParaRPr lang="en-US" dirty="0"/>
          </a:p>
        </p:txBody>
      </p:sp>
      <p:sp>
        <p:nvSpPr>
          <p:cNvPr id="6" name="Rectangle 5">
            <a:extLst>
              <a:ext uri="{FF2B5EF4-FFF2-40B4-BE49-F238E27FC236}">
                <a16:creationId xmlns:a16="http://schemas.microsoft.com/office/drawing/2014/main" id="{50B12908-CD6F-C74C-871E-016C7EC15466}"/>
              </a:ext>
            </a:extLst>
          </p:cNvPr>
          <p:cNvSpPr/>
          <p:nvPr/>
        </p:nvSpPr>
        <p:spPr>
          <a:xfrm>
            <a:off x="4022057" y="6468966"/>
            <a:ext cx="4572000" cy="307777"/>
          </a:xfrm>
          <a:prstGeom prst="rect">
            <a:avLst/>
          </a:prstGeom>
        </p:spPr>
        <p:txBody>
          <a:bodyPr>
            <a:spAutoFit/>
          </a:bodyPr>
          <a:lstStyle/>
          <a:p>
            <a:r>
              <a:rPr lang="en-US" sz="1400" b="1" dirty="0"/>
              <a:t>*(</a:t>
            </a:r>
            <a:r>
              <a:rPr lang="en-US" sz="1400" b="1" u="sng" dirty="0">
                <a:latin typeface="Avenir Book" charset="0"/>
                <a:ea typeface="Avenir Book" charset="0"/>
                <a:cs typeface="Avenir Book" charset="0"/>
              </a:rPr>
              <a:t>TDR, interim TDR and TP references</a:t>
            </a:r>
            <a:r>
              <a:rPr lang="en-US" sz="1400" b="1" dirty="0"/>
              <a:t>)</a:t>
            </a:r>
          </a:p>
        </p:txBody>
      </p:sp>
      <p:pic>
        <p:nvPicPr>
          <p:cNvPr id="40" name="pasted-image.pdf">
            <a:extLst>
              <a:ext uri="{FF2B5EF4-FFF2-40B4-BE49-F238E27FC236}">
                <a16:creationId xmlns:a16="http://schemas.microsoft.com/office/drawing/2014/main" id="{5490B4FA-7241-1C49-BF7E-73B2FE91F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253" y="371380"/>
            <a:ext cx="550319"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41" name="TextBox 40">
            <a:extLst>
              <a:ext uri="{FF2B5EF4-FFF2-40B4-BE49-F238E27FC236}">
                <a16:creationId xmlns:a16="http://schemas.microsoft.com/office/drawing/2014/main" id="{BA42A6A5-FA46-A645-B3FF-0A16FB2F0915}"/>
              </a:ext>
            </a:extLst>
          </p:cNvPr>
          <p:cNvSpPr txBox="1"/>
          <p:nvPr/>
        </p:nvSpPr>
        <p:spPr>
          <a:xfrm>
            <a:off x="5328782" y="305192"/>
            <a:ext cx="1348516" cy="461665"/>
          </a:xfrm>
          <a:prstGeom prst="rect">
            <a:avLst/>
          </a:prstGeom>
          <a:noFill/>
        </p:spPr>
        <p:txBody>
          <a:bodyPr wrap="square" rtlCol="0">
            <a:spAutoFit/>
          </a:bodyPr>
          <a:lstStyle/>
          <a:p>
            <a:r>
              <a:rPr lang="en-US" sz="1200" dirty="0"/>
              <a:t>Areas where U.S.  is a critical partner</a:t>
            </a:r>
          </a:p>
        </p:txBody>
      </p:sp>
      <p:sp>
        <p:nvSpPr>
          <p:cNvPr id="7" name="Rectangle 6">
            <a:extLst>
              <a:ext uri="{FF2B5EF4-FFF2-40B4-BE49-F238E27FC236}">
                <a16:creationId xmlns:a16="http://schemas.microsoft.com/office/drawing/2014/main" id="{2C0FB66E-60E7-154C-9944-31A126A31EE2}"/>
              </a:ext>
            </a:extLst>
          </p:cNvPr>
          <p:cNvSpPr/>
          <p:nvPr/>
        </p:nvSpPr>
        <p:spPr>
          <a:xfrm>
            <a:off x="4664597" y="305192"/>
            <a:ext cx="2012701" cy="440933"/>
          </a:xfrm>
          <a:prstGeom prst="rect">
            <a:avLst/>
          </a:prstGeom>
          <a:noFill/>
          <a:ln w="127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B256103-E793-8049-9B9B-E6D2DC872513}"/>
              </a:ext>
            </a:extLst>
          </p:cNvPr>
          <p:cNvSpPr/>
          <p:nvPr/>
        </p:nvSpPr>
        <p:spPr>
          <a:xfrm>
            <a:off x="7163045" y="244481"/>
            <a:ext cx="1606146" cy="561509"/>
          </a:xfrm>
          <a:prstGeom prst="rect">
            <a:avLst/>
          </a:prstGeom>
          <a:noFill/>
          <a:ln w="127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510967"/>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90F9BF3-2F97-EE44-B494-4A01DC77FAD2}" vid="{BB151D97-DBEF-9F4F-A2B4-45F81817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22614</TotalTime>
  <Words>5022</Words>
  <Application>Microsoft Macintosh PowerPoint</Application>
  <PresentationFormat>On-screen Show (4:3)</PresentationFormat>
  <Paragraphs>709</Paragraphs>
  <Slides>48</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Avenir Black</vt:lpstr>
      <vt:lpstr>Avenir Book</vt:lpstr>
      <vt:lpstr>Avenir Medium</vt:lpstr>
      <vt:lpstr>Calibri</vt:lpstr>
      <vt:lpstr>Courier New</vt:lpstr>
      <vt:lpstr>Helvetica</vt:lpstr>
      <vt:lpstr>Symbol</vt:lpstr>
      <vt:lpstr>Tahoma</vt:lpstr>
      <vt:lpstr>Wingdings</vt:lpstr>
      <vt:lpstr>Fermilab_PPT_090815</vt:lpstr>
      <vt:lpstr>PowerPoint Presentation</vt:lpstr>
      <vt:lpstr>Outline</vt:lpstr>
      <vt:lpstr>Why HL-LHC?</vt:lpstr>
      <vt:lpstr>Observation of ttH: 7,8, 13 TeV Combined (PRL June, 2018)</vt:lpstr>
      <vt:lpstr>The path to the HL-LHC</vt:lpstr>
      <vt:lpstr>Current Status: Run 2 ended in December</vt:lpstr>
      <vt:lpstr>The path to the HL-LHC</vt:lpstr>
      <vt:lpstr>Main Challenges for CMS at the HL-LHC</vt:lpstr>
      <vt:lpstr>CMS Upgrades for HL-LHC</vt:lpstr>
      <vt:lpstr>The CMS Scientific Collaboration</vt:lpstr>
      <vt:lpstr>U.S. CMS in HL-LHC Upgrades</vt:lpstr>
      <vt:lpstr>Outer Tracker – overview of the upgrade</vt:lpstr>
      <vt:lpstr>Outer Tracker– Components and Testing</vt:lpstr>
      <vt:lpstr>Outer Tracker – Module Assembly</vt:lpstr>
      <vt:lpstr>First functional modules</vt:lpstr>
      <vt:lpstr>Prototype mechanics for flat barrel </vt:lpstr>
      <vt:lpstr>High Granularity Endcap Calorimeter</vt:lpstr>
      <vt:lpstr>High Granularity Endcap Calorimeter</vt:lpstr>
      <vt:lpstr>Testbeam 2018</vt:lpstr>
      <vt:lpstr>ECON ASIC</vt:lpstr>
      <vt:lpstr>MIP Timing Detector</vt:lpstr>
      <vt:lpstr>Barrel Timing Layer (BTL)</vt:lpstr>
      <vt:lpstr>Barrel Timing Layer (BTL)</vt:lpstr>
      <vt:lpstr>Endcap Timing Layer</vt:lpstr>
      <vt:lpstr>Endcap Timing Layer</vt:lpstr>
      <vt:lpstr>ETL ASIC status</vt:lpstr>
      <vt:lpstr>Trigger / DAQ</vt:lpstr>
      <vt:lpstr>Trigger / DAQ</vt:lpstr>
      <vt:lpstr>Fermilab: building on strengths and facilities</vt:lpstr>
      <vt:lpstr>Fermilab: building on strengths and facilities</vt:lpstr>
      <vt:lpstr>U.S. CMS Reviews </vt:lpstr>
      <vt:lpstr>CD-1 Review (June, 2018)</vt:lpstr>
      <vt:lpstr>MTD PEMP Notable</vt:lpstr>
      <vt:lpstr>MTD Technical Review (November, 2018)</vt:lpstr>
      <vt:lpstr>Conclusions</vt:lpstr>
      <vt:lpstr>CMS HL-LHC upgrades</vt:lpstr>
      <vt:lpstr>Fermilab Deliverables for HL-LHC CMS Upgrades</vt:lpstr>
      <vt:lpstr>U. S. CMS HL-LHC Upgrade Organization </vt:lpstr>
      <vt:lpstr>Working towards the CD-1 DOE profile</vt:lpstr>
      <vt:lpstr>CERN/CMS Project Approval Process </vt:lpstr>
      <vt:lpstr>The U.S. in International CMS HL-LHC Upgrade</vt:lpstr>
      <vt:lpstr>International CMS MTD Management</vt:lpstr>
      <vt:lpstr>USCMS HL-LHC upgrades: Fermilab</vt:lpstr>
      <vt:lpstr>High Granularity Endcap Calorimeter</vt:lpstr>
      <vt:lpstr>Status of the CMS HL-LHC Upgrades</vt:lpstr>
      <vt:lpstr>High Granularity Endcap Calorimeter</vt:lpstr>
      <vt:lpstr>CERN/LHCC Management, Oversight, and Review</vt:lpstr>
      <vt:lpstr>US CMS Software and Computing During LS2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Vivian O'Dell</dc:creator>
  <cp:lastModifiedBy>Vivian O'Dell</cp:lastModifiedBy>
  <cp:revision>433</cp:revision>
  <cp:lastPrinted>2019-01-17T19:39:40Z</cp:lastPrinted>
  <dcterms:created xsi:type="dcterms:W3CDTF">2016-11-07T23:12:44Z</dcterms:created>
  <dcterms:modified xsi:type="dcterms:W3CDTF">2019-01-17T19:39:50Z</dcterms:modified>
</cp:coreProperties>
</file>