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4.jpg" ContentType="image/jpg"/>
  <Override PartName="/ppt/media/image14.jpg" ContentType="image/jp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24" r:id="rId2"/>
  </p:sldMasterIdLst>
  <p:notesMasterIdLst>
    <p:notesMasterId r:id="rId54"/>
  </p:notesMasterIdLst>
  <p:handoutMasterIdLst>
    <p:handoutMasterId r:id="rId55"/>
  </p:handoutMasterIdLst>
  <p:sldIdLst>
    <p:sldId id="294" r:id="rId3"/>
    <p:sldId id="597" r:id="rId4"/>
    <p:sldId id="549" r:id="rId5"/>
    <p:sldId id="527" r:id="rId6"/>
    <p:sldId id="528" r:id="rId7"/>
    <p:sldId id="529" r:id="rId8"/>
    <p:sldId id="531" r:id="rId9"/>
    <p:sldId id="552" r:id="rId10"/>
    <p:sldId id="534" r:id="rId11"/>
    <p:sldId id="566" r:id="rId12"/>
    <p:sldId id="538" r:id="rId13"/>
    <p:sldId id="598" r:id="rId14"/>
    <p:sldId id="348" r:id="rId15"/>
    <p:sldId id="350" r:id="rId16"/>
    <p:sldId id="483" r:id="rId17"/>
    <p:sldId id="599" r:id="rId18"/>
    <p:sldId id="590" r:id="rId19"/>
    <p:sldId id="591" r:id="rId20"/>
    <p:sldId id="600" r:id="rId21"/>
    <p:sldId id="532" r:id="rId22"/>
    <p:sldId id="541" r:id="rId23"/>
    <p:sldId id="595" r:id="rId24"/>
    <p:sldId id="555" r:id="rId25"/>
    <p:sldId id="571" r:id="rId26"/>
    <p:sldId id="575" r:id="rId27"/>
    <p:sldId id="556" r:id="rId28"/>
    <p:sldId id="574" r:id="rId29"/>
    <p:sldId id="577" r:id="rId30"/>
    <p:sldId id="578" r:id="rId31"/>
    <p:sldId id="587" r:id="rId32"/>
    <p:sldId id="572" r:id="rId33"/>
    <p:sldId id="573" r:id="rId34"/>
    <p:sldId id="579" r:id="rId35"/>
    <p:sldId id="557" r:id="rId36"/>
    <p:sldId id="580" r:id="rId37"/>
    <p:sldId id="581" r:id="rId38"/>
    <p:sldId id="582" r:id="rId39"/>
    <p:sldId id="558" r:id="rId40"/>
    <p:sldId id="355" r:id="rId41"/>
    <p:sldId id="474" r:id="rId42"/>
    <p:sldId id="481" r:id="rId43"/>
    <p:sldId id="486" r:id="rId44"/>
    <p:sldId id="492" r:id="rId45"/>
    <p:sldId id="488" r:id="rId46"/>
    <p:sldId id="489" r:id="rId47"/>
    <p:sldId id="491" r:id="rId48"/>
    <p:sldId id="496" r:id="rId49"/>
    <p:sldId id="559" r:id="rId50"/>
    <p:sldId id="596" r:id="rId51"/>
    <p:sldId id="593" r:id="rId52"/>
    <p:sldId id="594" r:id="rId53"/>
  </p:sldIdLst>
  <p:sldSz cx="9144000" cy="6858000" type="screen4x3"/>
  <p:notesSz cx="7026275" cy="93122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A7A8AA"/>
    <a:srgbClr val="50504E"/>
    <a:srgbClr val="CC0000"/>
    <a:srgbClr val="264EF8"/>
    <a:srgbClr val="4E4E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95" autoAdjust="0"/>
    <p:restoredTop sz="94660"/>
  </p:normalViewPr>
  <p:slideViewPr>
    <p:cSldViewPr snapToGrid="0" snapToObjects="1" showGuides="1">
      <p:cViewPr varScale="1">
        <p:scale>
          <a:sx n="78" d="100"/>
          <a:sy n="78" d="100"/>
        </p:scale>
        <p:origin x="-1014" y="-9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wrap="square" lIns="93360" tIns="46680" rIns="93360" bIns="4668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wrap="square" lIns="93360" tIns="46680" rIns="93360" bIns="4668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0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0841" y="6504213"/>
            <a:ext cx="616187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50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32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75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1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695594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764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01/17/19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87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01/17/19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6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8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>
              <a:solidFill>
                <a:srgbClr val="003087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704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jp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4972704"/>
            <a:ext cx="8499231" cy="1390219"/>
          </a:xfrm>
        </p:spPr>
        <p:txBody>
          <a:bodyPr/>
          <a:lstStyle/>
          <a:p>
            <a:r>
              <a:rPr lang="en-US" dirty="0" smtClean="0"/>
              <a:t>Jonathan Jarvis, Associate Scientist: Accelerator </a:t>
            </a:r>
            <a:r>
              <a:rPr lang="en-US" dirty="0" smtClean="0"/>
              <a:t>Division</a:t>
            </a:r>
          </a:p>
          <a:p>
            <a:r>
              <a:rPr lang="en-US" dirty="0" smtClean="0"/>
              <a:t>(on behalf of the IOTA/FAST team)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r>
              <a:rPr lang="en-US" dirty="0" smtClean="0"/>
              <a:t>Physics Advisory Committee January </a:t>
            </a:r>
            <a:r>
              <a:rPr lang="en-US" dirty="0" smtClean="0"/>
              <a:t>Meeting</a:t>
            </a:r>
            <a:endParaRPr lang="en-US" dirty="0"/>
          </a:p>
          <a:p>
            <a:r>
              <a:rPr lang="en-US" sz="1600" dirty="0" smtClean="0"/>
              <a:t>Fermi National </a:t>
            </a:r>
            <a:r>
              <a:rPr lang="en-US" sz="1600" dirty="0"/>
              <a:t>Accelerator Laboratory, </a:t>
            </a:r>
            <a:r>
              <a:rPr lang="en-US" sz="1600" dirty="0" smtClean="0"/>
              <a:t>Jan. 17, 2019</a:t>
            </a:r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Physics Program at the IOTA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01/17/19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xmlns="" id="{08150220-6C2B-3240-9C04-2E1CD1450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 smtClean="0"/>
              <a:t>NIO could yield important benefits for future HEP machines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xmlns="" id="{56D3B9FD-CDAC-4B86-9848-1F7200857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4472" y="781481"/>
            <a:ext cx="9299703" cy="5051198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Reduced </a:t>
            </a:r>
            <a:r>
              <a:rPr lang="en-US" b="1" dirty="0">
                <a:solidFill>
                  <a:schemeClr val="accent2"/>
                </a:solidFill>
              </a:rPr>
              <a:t>chaos in single-particle </a:t>
            </a:r>
            <a:r>
              <a:rPr lang="en-US" b="1" dirty="0" smtClean="0">
                <a:solidFill>
                  <a:schemeClr val="accent2"/>
                </a:solidFill>
              </a:rPr>
              <a:t>motion: </a:t>
            </a:r>
            <a:r>
              <a:rPr lang="en-US" dirty="0" err="1" smtClean="0">
                <a:solidFill>
                  <a:srgbClr val="505050"/>
                </a:solidFill>
              </a:rPr>
              <a:t>e.g</a:t>
            </a:r>
            <a:r>
              <a:rPr lang="en-US" dirty="0" smtClean="0">
                <a:solidFill>
                  <a:srgbClr val="505050"/>
                </a:solidFill>
              </a:rPr>
              <a:t> helpful for space-charge suppression</a:t>
            </a:r>
            <a:endParaRPr lang="en-US" dirty="0">
              <a:solidFill>
                <a:srgbClr val="50505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Strong immunity to </a:t>
            </a:r>
            <a:r>
              <a:rPr lang="en-US" b="1" dirty="0" smtClean="0">
                <a:solidFill>
                  <a:schemeClr val="accent2"/>
                </a:solidFill>
              </a:rPr>
              <a:t>collective instabilities </a:t>
            </a:r>
            <a:r>
              <a:rPr lang="en-US" b="1" dirty="0">
                <a:solidFill>
                  <a:schemeClr val="accent2"/>
                </a:solidFill>
              </a:rPr>
              <a:t>via Landau </a:t>
            </a:r>
            <a:r>
              <a:rPr lang="en-US" b="1" dirty="0" smtClean="0">
                <a:solidFill>
                  <a:schemeClr val="accent2"/>
                </a:solidFill>
              </a:rPr>
              <a:t>damping:</a:t>
            </a:r>
            <a:r>
              <a:rPr lang="en-US" dirty="0" smtClean="0"/>
              <a:t> </a:t>
            </a:r>
            <a:r>
              <a:rPr lang="en-US" dirty="0"/>
              <a:t>provides for higher beam current and </a:t>
            </a:r>
            <a:r>
              <a:rPr lang="en-US" dirty="0" smtClean="0"/>
              <a:t>brightness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Low cost:</a:t>
            </a:r>
            <a:r>
              <a:rPr lang="en-US" dirty="0" smtClean="0"/>
              <a:t> brighter beams produce a cascade of cost savings throughout the design, engineering and construction of accelerators  </a:t>
            </a:r>
            <a:endParaRPr lang="en-US" b="1" dirty="0">
              <a:solidFill>
                <a:schemeClr val="accent2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1924" y="3055344"/>
            <a:ext cx="8756734" cy="2887063"/>
            <a:chOff x="221924" y="3255694"/>
            <a:chExt cx="8756734" cy="2887063"/>
          </a:xfrm>
        </p:grpSpPr>
        <p:grpSp>
          <p:nvGrpSpPr>
            <p:cNvPr id="21" name="Group 20"/>
            <p:cNvGrpSpPr/>
            <p:nvPr/>
          </p:nvGrpSpPr>
          <p:grpSpPr>
            <a:xfrm>
              <a:off x="3299977" y="3625850"/>
              <a:ext cx="5612065" cy="2494607"/>
              <a:chOff x="3268779" y="3910780"/>
              <a:chExt cx="4890181" cy="217373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44CF2443-73CD-4B26-9F13-CD9904737A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7623"/>
              <a:stretch/>
            </p:blipFill>
            <p:spPr>
              <a:xfrm>
                <a:off x="5817389" y="3910780"/>
                <a:ext cx="2341571" cy="1853486"/>
              </a:xfrm>
              <a:prstGeom prst="rect">
                <a:avLst/>
              </a:prstGeom>
            </p:spPr>
          </p:pic>
          <p:pic>
            <p:nvPicPr>
              <p:cNvPr id="12" name="Picture 1" descr="iota66_1IO_thickoct.png">
                <a:extLst>
                  <a:ext uri="{FF2B5EF4-FFF2-40B4-BE49-F238E27FC236}">
                    <a16:creationId xmlns:a16="http://schemas.microsoft.com/office/drawing/2014/main" xmlns="" id="{A4737D71-24D1-4D89-8D67-C8A27D60A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8779" y="3933580"/>
                <a:ext cx="2117608" cy="1772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" descr="iota66_1IO_thickoct.png">
                <a:extLst>
                  <a:ext uri="{FF2B5EF4-FFF2-40B4-BE49-F238E27FC236}">
                    <a16:creationId xmlns:a16="http://schemas.microsoft.com/office/drawing/2014/main" xmlns="" id="{3C9E3022-9C37-4E25-B48B-87B4FDAA0C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4784" y="4795931"/>
                <a:ext cx="74612" cy="62435"/>
              </a:xfrm>
              <a:prstGeom prst="rect">
                <a:avLst/>
              </a:prstGeom>
              <a:noFill/>
              <a:ln>
                <a:noFill/>
              </a:ln>
              <a:effectLst>
                <a:glow rad="25400">
                  <a:schemeClr val="accent4">
                    <a:satMod val="175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xmlns="" id="{D7C476CB-152B-491A-A785-3DC7DD177C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2090" y="4055002"/>
                <a:ext cx="1412694" cy="740929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xmlns="" id="{AFDD22F7-7930-49A9-9DFE-FFA4C7828F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42090" y="4858366"/>
                <a:ext cx="1412694" cy="739232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3E290EC2-0E20-45BE-B963-3CF20D61E8E7}"/>
                  </a:ext>
                </a:extLst>
              </p:cNvPr>
              <p:cNvSpPr txBox="1"/>
              <p:nvPr/>
            </p:nvSpPr>
            <p:spPr>
              <a:xfrm>
                <a:off x="3649539" y="5709048"/>
                <a:ext cx="1389826" cy="375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 smtClean="0">
                    <a:solidFill>
                      <a:schemeClr val="accent2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2200" b="1" dirty="0" smtClean="0">
                    <a:solidFill>
                      <a:schemeClr val="accent2"/>
                    </a:solidFill>
                  </a:rPr>
                  <a:t>Q = 0.025</a:t>
                </a:r>
                <a:endParaRPr lang="en-US" sz="22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3E290EC2-0E20-45BE-B963-3CF20D61E8E7}"/>
                  </a:ext>
                </a:extLst>
              </p:cNvPr>
              <p:cNvSpPr txBox="1"/>
              <p:nvPr/>
            </p:nvSpPr>
            <p:spPr>
              <a:xfrm>
                <a:off x="6473865" y="5709048"/>
                <a:ext cx="1389826" cy="375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 smtClean="0">
                    <a:solidFill>
                      <a:schemeClr val="accent2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2200" b="1" dirty="0" smtClean="0">
                    <a:solidFill>
                      <a:schemeClr val="accent2"/>
                    </a:solidFill>
                  </a:rPr>
                  <a:t>Q = 0.25</a:t>
                </a:r>
                <a:endParaRPr lang="en-US" sz="2200" b="1" dirty="0">
                  <a:solidFill>
                    <a:schemeClr val="accent2"/>
                  </a:solidFill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24" y="3687190"/>
              <a:ext cx="2262317" cy="202467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E290EC2-0E20-45BE-B963-3CF20D61E8E7}"/>
                </a:ext>
              </a:extLst>
            </p:cNvPr>
            <p:cNvSpPr txBox="1"/>
            <p:nvPr/>
          </p:nvSpPr>
          <p:spPr>
            <a:xfrm>
              <a:off x="555588" y="5711870"/>
              <a:ext cx="15949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chemeClr val="accent2"/>
                  </a:solidFill>
                  <a:latin typeface="Symbol" panose="05050102010706020507" pitchFamily="18" charset="2"/>
                </a:rPr>
                <a:t>D</a:t>
              </a:r>
              <a:r>
                <a:rPr lang="en-US" sz="2200" b="1" dirty="0" smtClean="0">
                  <a:solidFill>
                    <a:schemeClr val="accent2"/>
                  </a:solidFill>
                </a:rPr>
                <a:t>Q = 0.001</a:t>
              </a:r>
              <a:endParaRPr lang="en-US" sz="2200" b="1" dirty="0">
                <a:solidFill>
                  <a:schemeClr val="accent2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382" y="4657167"/>
              <a:ext cx="90678" cy="8115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D7C476CB-152B-491A-A785-3DC7DD177C78}"/>
                </a:ext>
              </a:extLst>
            </p:cNvPr>
            <p:cNvCxnSpPr>
              <a:cxnSpLocks/>
            </p:cNvCxnSpPr>
            <p:nvPr/>
          </p:nvCxnSpPr>
          <p:spPr>
            <a:xfrm>
              <a:off x="2364147" y="3805669"/>
              <a:ext cx="1621235" cy="850301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xmlns="" id="{AFDD22F7-7930-49A9-9DFE-FFA4C7828F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4147" y="4727622"/>
              <a:ext cx="1621235" cy="848354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3E290EC2-0E20-45BE-B963-3CF20D61E8E7}"/>
                </a:ext>
              </a:extLst>
            </p:cNvPr>
            <p:cNvSpPr txBox="1"/>
            <p:nvPr/>
          </p:nvSpPr>
          <p:spPr>
            <a:xfrm>
              <a:off x="555588" y="3255694"/>
              <a:ext cx="15949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LHC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3E290EC2-0E20-45BE-B963-3CF20D61E8E7}"/>
                </a:ext>
              </a:extLst>
            </p:cNvPr>
            <p:cNvSpPr txBox="1"/>
            <p:nvPr/>
          </p:nvSpPr>
          <p:spPr>
            <a:xfrm>
              <a:off x="3104848" y="3255694"/>
              <a:ext cx="2820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IOTA w/ Oct.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E290EC2-0E20-45BE-B963-3CF20D61E8E7}"/>
                </a:ext>
              </a:extLst>
            </p:cNvPr>
            <p:cNvSpPr txBox="1"/>
            <p:nvPr/>
          </p:nvSpPr>
          <p:spPr>
            <a:xfrm>
              <a:off x="6158194" y="3255694"/>
              <a:ext cx="2820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IOTA w/ NL mag.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256032" y="5893712"/>
            <a:ext cx="9070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</a:rPr>
              <a:t>Fig. of merit is “tune spread” (</a:t>
            </a:r>
            <a:r>
              <a:rPr lang="en-US" sz="2000" dirty="0" smtClean="0">
                <a:solidFill>
                  <a:schemeClr val="accent6"/>
                </a:solidFill>
                <a:latin typeface="Symbol" panose="05050102010706020507" pitchFamily="18" charset="2"/>
              </a:rPr>
              <a:t>D</a:t>
            </a:r>
            <a:r>
              <a:rPr lang="en-US" sz="2000" dirty="0" smtClean="0">
                <a:solidFill>
                  <a:schemeClr val="accent6"/>
                </a:solidFill>
              </a:rPr>
              <a:t>Q</a:t>
            </a:r>
            <a:r>
              <a:rPr lang="en-US" sz="2000" dirty="0">
                <a:solidFill>
                  <a:schemeClr val="accent6"/>
                </a:solidFill>
              </a:rPr>
              <a:t>): the spread in </a:t>
            </a:r>
            <a:r>
              <a:rPr lang="en-US" sz="2000" dirty="0" smtClean="0">
                <a:solidFill>
                  <a:schemeClr val="accent6"/>
                </a:solidFill>
              </a:rPr>
              <a:t>oscillation </a:t>
            </a:r>
            <a:r>
              <a:rPr lang="en-US" sz="2000" dirty="0">
                <a:solidFill>
                  <a:schemeClr val="accent6"/>
                </a:solidFill>
              </a:rPr>
              <a:t>freq. for beam particles </a:t>
            </a:r>
          </a:p>
        </p:txBody>
      </p:sp>
      <p:sp>
        <p:nvSpPr>
          <p:cNvPr id="43" name="Oval 42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6" dur="5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A8F81B-1E07-4A14-A41E-87B109AA4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" y="1091815"/>
            <a:ext cx="5815584" cy="3784986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   Phase </a:t>
            </a:r>
            <a:r>
              <a:rPr lang="en-US" b="1" dirty="0">
                <a:solidFill>
                  <a:schemeClr val="accent2"/>
                </a:solidFill>
              </a:rPr>
              <a:t>I with electrons: 2018-2021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0504E"/>
                </a:solidFill>
              </a:rPr>
              <a:t>Probe chaos and beam dynamics for NIO systems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 err="1" smtClean="0">
                <a:solidFill>
                  <a:srgbClr val="50504E"/>
                </a:solidFill>
              </a:rPr>
              <a:t>Octupole</a:t>
            </a:r>
            <a:r>
              <a:rPr lang="en-US" sz="2200" dirty="0" smtClean="0">
                <a:solidFill>
                  <a:srgbClr val="50504E"/>
                </a:solidFill>
              </a:rPr>
              <a:t> string as NIO element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50504E"/>
                </a:solidFill>
              </a:rPr>
              <a:t>IOTA NL magnet as NIO element</a:t>
            </a:r>
            <a:endParaRPr lang="en-US" sz="2200" b="1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   Phase </a:t>
            </a:r>
            <a:r>
              <a:rPr lang="en-US" b="1" dirty="0">
                <a:solidFill>
                  <a:schemeClr val="accent2"/>
                </a:solidFill>
              </a:rPr>
              <a:t>II with protons: 2020-2022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0504E"/>
                </a:solidFill>
              </a:rPr>
              <a:t>Study NIO systems in high-intensity regime</a:t>
            </a:r>
            <a:endParaRPr lang="en-US" dirty="0">
              <a:solidFill>
                <a:srgbClr val="50504E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0504E"/>
                </a:solidFill>
              </a:rPr>
              <a:t>Study space-charge </a:t>
            </a:r>
            <a:r>
              <a:rPr lang="en-US" dirty="0">
                <a:solidFill>
                  <a:srgbClr val="50504E"/>
                </a:solidFill>
              </a:rPr>
              <a:t>compensation methods in </a:t>
            </a:r>
            <a:r>
              <a:rPr lang="en-US" dirty="0" smtClean="0">
                <a:solidFill>
                  <a:srgbClr val="50504E"/>
                </a:solidFill>
              </a:rPr>
              <a:t>NIO </a:t>
            </a:r>
            <a:r>
              <a:rPr lang="en-US" dirty="0" smtClean="0">
                <a:solidFill>
                  <a:srgbClr val="50504E"/>
                </a:solidFill>
              </a:rPr>
              <a:t>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A3DED2-34F2-4F16-B24F-B04EF363A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01/17/19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FF9253-1144-40F8-ABCC-BF42B17D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A2393B-7391-4E25-8BDF-FEE0C334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xmlns="" id="{08150220-6C2B-3240-9C04-2E1CD1450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sz="2700" dirty="0" smtClean="0"/>
              <a:t>IOTA is purpose-built to explore the NIO concept</a:t>
            </a:r>
            <a:endParaRPr lang="en-US" sz="2700" dirty="0"/>
          </a:p>
        </p:txBody>
      </p:sp>
      <p:pic>
        <p:nvPicPr>
          <p:cNvPr id="7" name="Picture 2" descr="https://fast.fnal.gov/img/IOTA_kicker_gs_20180727_170407_DSC_4799-HDR_LR.jpg">
            <a:extLst>
              <a:ext uri="{FF2B5EF4-FFF2-40B4-BE49-F238E27FC236}">
                <a16:creationId xmlns:a16="http://schemas.microsoft.com/office/drawing/2014/main" xmlns="" id="{E6C05228-4034-4A56-8665-8EB6AB668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5" y="799561"/>
            <a:ext cx="2915447" cy="194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D10611-B700-4C83-8D6C-66726E640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50"/>
          <a:stretch/>
        </p:blipFill>
        <p:spPr>
          <a:xfrm>
            <a:off x="6005515" y="2971493"/>
            <a:ext cx="2915446" cy="3051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05514" y="2373209"/>
            <a:ext cx="2915447" cy="369332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IOTA </a:t>
            </a:r>
            <a:r>
              <a:rPr lang="en-US" sz="1800" b="1" dirty="0" err="1" smtClean="0">
                <a:solidFill>
                  <a:schemeClr val="bg1"/>
                </a:solidFill>
              </a:rPr>
              <a:t>stripline</a:t>
            </a:r>
            <a:r>
              <a:rPr lang="en-US" sz="1800" b="1" dirty="0" smtClean="0">
                <a:solidFill>
                  <a:schemeClr val="bg1"/>
                </a:solidFill>
              </a:rPr>
              <a:t> kicker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9953" y="5653516"/>
            <a:ext cx="2915447" cy="36933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IOTA NL mag. string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2064" y="4991421"/>
            <a:ext cx="5266944" cy="129266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36538" lvl="1" indent="0">
              <a:buNone/>
            </a:pPr>
            <a:r>
              <a:rPr lang="en-US" sz="2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Goal: Reduce beam losses and improve immunity to coherent instabilities for bright beams</a:t>
            </a:r>
            <a:endParaRPr lang="en-US" sz="26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2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45" dur="5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 animBg="1"/>
      <p:bldP spid="12" grpId="0" animBg="1"/>
      <p:bldP spid="2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855804" y="1780487"/>
            <a:ext cx="7446948" cy="47349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4600" dirty="0" smtClean="0">
                <a:solidFill>
                  <a:schemeClr val="tx2"/>
                </a:solidFill>
              </a:rPr>
              <a:t>Optical Stochastic Cooling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connects to future colliders, EIC, light sources, quantum science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5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828032" y="780289"/>
            <a:ext cx="3840480" cy="1548384"/>
          </a:xfrm>
          <a:prstGeom prst="roundRect">
            <a:avLst>
              <a:gd name="adj" fmla="val 8793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33934" y="2773046"/>
            <a:ext cx="4083929" cy="2633370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en-US" sz="2500" dirty="0" smtClean="0"/>
              <a:t>We can increase beam brightness if we have granular information about particle ensemble.</a:t>
            </a:r>
          </a:p>
          <a:p>
            <a:pPr marL="514350" indent="-514350">
              <a:buAutoNum type="arabicParenR"/>
            </a:pPr>
            <a:endParaRPr lang="en-US" sz="2500" dirty="0" smtClean="0"/>
          </a:p>
          <a:p>
            <a:pPr marL="514350" indent="-514350">
              <a:buAutoNum type="arabicParenR"/>
            </a:pPr>
            <a:r>
              <a:rPr lang="en-US" sz="2500" dirty="0" smtClean="0"/>
              <a:t>Bandwidth of feedback system controls cooling rate</a:t>
            </a:r>
            <a:endParaRPr lang="en-US" sz="25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3" y="1301430"/>
            <a:ext cx="4349303" cy="3876232"/>
          </a:xfrm>
          <a:prstGeom prst="rect">
            <a:avLst/>
          </a:prstGeom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SC: a powerful technique but limited to GHz BW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 smtClean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1103" y="6504213"/>
            <a:ext cx="6262118" cy="242873"/>
          </a:xfrm>
        </p:spPr>
        <p:txBody>
          <a:bodyPr/>
          <a:lstStyle/>
          <a:p>
            <a:r>
              <a:rPr lang="en-US" smtClean="0"/>
              <a:t>J. Jarvis | 2019 PAC January Meeting at Fermilab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5823" y="5406416"/>
            <a:ext cx="3986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Simplified stochastic cooling system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39" y="952423"/>
            <a:ext cx="850330" cy="8503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6605006" y="963155"/>
                <a:ext cx="1752788" cy="8274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ℒ</m:t>
                      </m:r>
                      <m:r>
                        <a:rPr lang="en-US" sz="2000" i="1">
                          <a:latin typeface="Cambria Math"/>
                        </a:rPr>
                        <m:t> ~ 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𝑓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4</m:t>
                          </m:r>
                          <m:r>
                            <a:rPr lang="en-US" sz="2000" i="1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006" y="963155"/>
                <a:ext cx="1752788" cy="82740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901124" y="1817896"/>
            <a:ext cx="3739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1984 Nobel: van der Meer/Rubbia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591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33" dur="5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uiExpand="1" build="p"/>
      <p:bldP spid="11" grpId="0"/>
      <p:bldP spid="10" grpId="0" animBg="1"/>
      <p:bldP spid="3" grpId="0"/>
      <p:bldP spid="19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Physics\FNAL Projects\FAST_IOTA\OSC\GIFMaker.org_9iGlJ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621" y="2977944"/>
            <a:ext cx="2997216" cy="299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extends the SC principle to optical bandwidth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4" name="Content Placeholder 1"/>
          <p:cNvSpPr>
            <a:spLocks noGrp="1"/>
          </p:cNvSpPr>
          <p:nvPr>
            <p:ph idx="1"/>
          </p:nvPr>
        </p:nvSpPr>
        <p:spPr>
          <a:xfrm>
            <a:off x="514740" y="2723475"/>
            <a:ext cx="5154480" cy="200347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Wavepacket generated</a:t>
            </a:r>
            <a:endParaRPr lang="en-US" sz="20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Particle delayed in bypass</a:t>
            </a:r>
            <a:endParaRPr lang="en-US" sz="20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Wavepacket amplifie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 and focused </a:t>
            </a:r>
            <a:endParaRPr lang="en-US" sz="20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Corrective kick applied</a:t>
            </a:r>
            <a:endParaRPr lang="en-US" sz="20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Cooling accumulates over many passes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4150" y="839682"/>
            <a:ext cx="5459459" cy="1763442"/>
            <a:chOff x="222250" y="763480"/>
            <a:chExt cx="8547322" cy="2760843"/>
          </a:xfrm>
        </p:grpSpPr>
        <p:pic>
          <p:nvPicPr>
            <p:cNvPr id="13" name="Picture 1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50" y="1133548"/>
              <a:ext cx="7668070" cy="2026878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808337" y="1245901"/>
              <a:ext cx="381000" cy="381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3830684" y="763480"/>
              <a:ext cx="381000" cy="381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3830684" y="3143323"/>
              <a:ext cx="381000" cy="381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6869159" y="1245901"/>
              <a:ext cx="381000" cy="381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7962900" y="2247433"/>
              <a:ext cx="390525" cy="0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8388572" y="2056933"/>
              <a:ext cx="381000" cy="381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 smtClean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1103" y="6504213"/>
            <a:ext cx="6262118" cy="242873"/>
          </a:xfrm>
        </p:spPr>
        <p:txBody>
          <a:bodyPr/>
          <a:lstStyle/>
          <a:p>
            <a:r>
              <a:rPr lang="en-US" dirty="0" smtClean="0"/>
              <a:t>J. Jarvis | 2019 PAC January Meeting at Fermilab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18" y="798097"/>
            <a:ext cx="2432482" cy="59431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4452" y="4751894"/>
            <a:ext cx="560398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accent2"/>
                </a:solidFill>
              </a:rPr>
              <a:t>10</a:t>
            </a:r>
            <a:r>
              <a:rPr lang="en-US" sz="2600" b="1" baseline="30000" dirty="0" smtClean="0">
                <a:solidFill>
                  <a:schemeClr val="accent2"/>
                </a:solidFill>
              </a:rPr>
              <a:t>3</a:t>
            </a:r>
            <a:r>
              <a:rPr lang="en-US" sz="2600" b="1" dirty="0" smtClean="0">
                <a:solidFill>
                  <a:schemeClr val="accent2"/>
                </a:solidFill>
              </a:rPr>
              <a:t> – 10</a:t>
            </a:r>
            <a:r>
              <a:rPr lang="en-US" sz="2600" b="1" baseline="30000" dirty="0" smtClean="0">
                <a:solidFill>
                  <a:schemeClr val="accent2"/>
                </a:solidFill>
              </a:rPr>
              <a:t>4</a:t>
            </a:r>
            <a:r>
              <a:rPr lang="en-US" sz="2600" b="1" dirty="0" smtClean="0">
                <a:solidFill>
                  <a:schemeClr val="accent2"/>
                </a:solidFill>
              </a:rPr>
              <a:t> increase in cooling rate over SC and extension into an energy range where no cooling solutions exist</a:t>
            </a:r>
            <a:endParaRPr lang="en-US" sz="2600" b="1" dirty="0">
              <a:solidFill>
                <a:schemeClr val="accent2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22416" y="5886380"/>
            <a:ext cx="2615129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en-US" sz="600" dirty="0" err="1" smtClean="0">
                <a:latin typeface="Times New Roman"/>
                <a:ea typeface="Calibri"/>
                <a:cs typeface="Times New Roman"/>
              </a:rPr>
              <a:t>A.A.Mikhailichkenko</a:t>
            </a:r>
            <a:r>
              <a:rPr lang="en-US" sz="600" dirty="0">
                <a:latin typeface="Times New Roman"/>
                <a:ea typeface="Calibri"/>
                <a:cs typeface="Times New Roman"/>
              </a:rPr>
              <a:t>, M.S. </a:t>
            </a:r>
            <a:r>
              <a:rPr lang="en-US" sz="600" dirty="0" err="1">
                <a:latin typeface="Times New Roman"/>
                <a:ea typeface="Calibri"/>
                <a:cs typeface="Times New Roman"/>
              </a:rPr>
              <a:t>Zolotorev</a:t>
            </a:r>
            <a:r>
              <a:rPr lang="en-US" sz="6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600" dirty="0" smtClean="0">
                <a:latin typeface="Times New Roman"/>
                <a:ea typeface="Calibri"/>
                <a:cs typeface="Times New Roman"/>
              </a:rPr>
              <a:t>Phys</a:t>
            </a:r>
            <a:r>
              <a:rPr lang="en-US" sz="600" dirty="0">
                <a:latin typeface="Times New Roman"/>
                <a:ea typeface="Calibri"/>
                <a:cs typeface="Times New Roman"/>
              </a:rPr>
              <a:t>. Rev. Lett. 71 (25), p. 4146 (1993)</a:t>
            </a:r>
            <a:endParaRPr lang="en-US" sz="600" dirty="0">
              <a:latin typeface="Calibri"/>
              <a:ea typeface="Calibri"/>
              <a:cs typeface="Times New Roman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  <a:tab pos="285750" algn="l"/>
                <a:tab pos="342900" algn="l"/>
              </a:tabLst>
            </a:pPr>
            <a:r>
              <a:rPr lang="en-US" sz="600" dirty="0" smtClean="0">
                <a:latin typeface="Times New Roman"/>
                <a:ea typeface="Calibri"/>
                <a:cs typeface="Times New Roman"/>
              </a:rPr>
              <a:t>M. S</a:t>
            </a:r>
            <a:r>
              <a:rPr lang="en-US" sz="6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600" dirty="0" err="1">
                <a:latin typeface="Times New Roman"/>
                <a:ea typeface="Calibri"/>
                <a:cs typeface="Times New Roman"/>
              </a:rPr>
              <a:t>Zolotorev</a:t>
            </a:r>
            <a:r>
              <a:rPr lang="en-US" sz="600" dirty="0">
                <a:latin typeface="Times New Roman"/>
                <a:ea typeface="Calibri"/>
                <a:cs typeface="Times New Roman"/>
              </a:rPr>
              <a:t>, A. A. </a:t>
            </a:r>
            <a:r>
              <a:rPr lang="en-US" sz="600" dirty="0" err="1">
                <a:latin typeface="Times New Roman"/>
                <a:ea typeface="Calibri"/>
                <a:cs typeface="Times New Roman"/>
              </a:rPr>
              <a:t>Zholents</a:t>
            </a:r>
            <a:r>
              <a:rPr lang="en-US" sz="6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600" dirty="0" smtClean="0">
                <a:latin typeface="Times New Roman"/>
                <a:ea typeface="Calibri"/>
                <a:cs typeface="Times New Roman"/>
              </a:rPr>
              <a:t>Phys</a:t>
            </a:r>
            <a:r>
              <a:rPr lang="en-US" sz="600" dirty="0">
                <a:latin typeface="Times New Roman"/>
                <a:ea typeface="Calibri"/>
                <a:cs typeface="Times New Roman"/>
              </a:rPr>
              <a:t>. Rev. E 50 (4), p. 3087 (1994)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2" descr="C:\Users\Jonathan\Downloads\GIFMaker.org_IfGT6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048" y="1341230"/>
            <a:ext cx="3389810" cy="193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77089" y="1526266"/>
            <a:ext cx="2313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Energy exchange in kicker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41577" y="3328430"/>
            <a:ext cx="2255617" cy="584775"/>
          </a:xfrm>
          <a:prstGeom prst="rect">
            <a:avLst/>
          </a:prstGeom>
          <a:solidFill>
            <a:schemeClr val="bg2">
              <a:lumMod val="95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Cooling vs. betatron and </a:t>
            </a:r>
          </a:p>
          <a:p>
            <a:pPr algn="ctr"/>
            <a:r>
              <a:rPr lang="en-US" sz="1600" dirty="0" smtClean="0">
                <a:solidFill>
                  <a:schemeClr val="accent6"/>
                </a:solidFill>
              </a:rPr>
              <a:t>synchrotron amplitudes</a:t>
            </a:r>
            <a:endParaRPr 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8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36" dur="59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uiExpand="1" build="p"/>
      <p:bldP spid="29" grpId="0" animBg="1"/>
      <p:bldP spid="4" grpId="0"/>
      <p:bldP spid="25" grpId="0"/>
      <p:bldP spid="7" grpId="0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3"/>
          <a:stretch/>
        </p:blipFill>
        <p:spPr>
          <a:xfrm>
            <a:off x="4156645" y="3496736"/>
            <a:ext cx="4876835" cy="2479178"/>
          </a:xfrm>
          <a:prstGeom prst="rect">
            <a:avLst/>
          </a:prstGeom>
          <a:ln>
            <a:noFill/>
          </a:ln>
          <a:effectLst>
            <a:outerShdw blurRad="88900" dist="508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167" y="764394"/>
            <a:ext cx="3964385" cy="3593837"/>
          </a:xfrm>
        </p:spPr>
        <p:txBody>
          <a:bodyPr/>
          <a:lstStyle/>
          <a:p>
            <a:r>
              <a:rPr lang="en-US" sz="2100" dirty="0" smtClean="0">
                <a:solidFill>
                  <a:schemeClr val="accent6"/>
                </a:solidFill>
              </a:rPr>
              <a:t>Completing ~100 </a:t>
            </a:r>
            <a:r>
              <a:rPr lang="en-US" sz="2100" dirty="0">
                <a:solidFill>
                  <a:schemeClr val="accent6"/>
                </a:solidFill>
              </a:rPr>
              <a:t>pg. </a:t>
            </a:r>
            <a:r>
              <a:rPr lang="en-US" sz="2100" dirty="0" smtClean="0">
                <a:solidFill>
                  <a:schemeClr val="accent6"/>
                </a:solidFill>
              </a:rPr>
              <a:t>CDR</a:t>
            </a:r>
          </a:p>
          <a:p>
            <a:r>
              <a:rPr lang="en-US" sz="2100" dirty="0" smtClean="0">
                <a:solidFill>
                  <a:schemeClr val="accent6"/>
                </a:solidFill>
              </a:rPr>
              <a:t>Proof of principal begins in mid </a:t>
            </a:r>
            <a:r>
              <a:rPr lang="en-US" sz="2100" dirty="0" smtClean="0">
                <a:solidFill>
                  <a:schemeClr val="accent6"/>
                </a:solidFill>
              </a:rPr>
              <a:t>FY’19; </a:t>
            </a:r>
          </a:p>
          <a:p>
            <a:r>
              <a:rPr lang="en-US" sz="2100" dirty="0" smtClean="0">
                <a:solidFill>
                  <a:schemeClr val="accent6"/>
                </a:solidFill>
              </a:rPr>
              <a:t>High-impact with </a:t>
            </a:r>
            <a:r>
              <a:rPr lang="en-US" sz="2100" dirty="0" smtClean="0">
                <a:solidFill>
                  <a:schemeClr val="accent6"/>
                </a:solidFill>
              </a:rPr>
              <a:t>competition from Cornell (NSF funded)</a:t>
            </a:r>
            <a:endParaRPr lang="en-US" sz="2100" dirty="0" smtClean="0">
              <a:solidFill>
                <a:schemeClr val="accent6"/>
              </a:solidFill>
            </a:endParaRPr>
          </a:p>
          <a:p>
            <a:r>
              <a:rPr lang="en-US" sz="2100" dirty="0" smtClean="0">
                <a:solidFill>
                  <a:schemeClr val="accent6"/>
                </a:solidFill>
              </a:rPr>
              <a:t>Active OSC demo beginning in </a:t>
            </a:r>
            <a:r>
              <a:rPr lang="en-US" sz="2100" dirty="0" smtClean="0">
                <a:solidFill>
                  <a:schemeClr val="accent6"/>
                </a:solidFill>
              </a:rPr>
              <a:t>FY’22</a:t>
            </a:r>
          </a:p>
          <a:p>
            <a:r>
              <a:rPr lang="en-US" sz="2200" dirty="0" smtClean="0"/>
              <a:t>Facilitate </a:t>
            </a:r>
            <a:r>
              <a:rPr lang="en-US" sz="2200" dirty="0" smtClean="0"/>
              <a:t>pathfinder experiments towards a near term use in EIC</a:t>
            </a:r>
          </a:p>
          <a:p>
            <a:endParaRPr lang="en-US" sz="2200" b="1" dirty="0" smtClean="0">
              <a:solidFill>
                <a:schemeClr val="accent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Worlds first OSC demonstration in ~Q4 FY’19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 smtClean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11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46" y="1053961"/>
            <a:ext cx="4874235" cy="243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8668">
            <a:off x="6258826" y="4732652"/>
            <a:ext cx="2497566" cy="1426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83" y="4340086"/>
            <a:ext cx="3569756" cy="187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6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36" dur="5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1660476" y="1780487"/>
            <a:ext cx="5837604" cy="47349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4600" dirty="0" smtClean="0">
                <a:solidFill>
                  <a:schemeClr val="tx2"/>
                </a:solidFill>
              </a:rPr>
              <a:t>Electron Lenses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connects to LHC, space-charge effects, beam-beam-effects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5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lens is a versatile research tool for IOTA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28601" y="1203198"/>
            <a:ext cx="5087112" cy="73866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Research with stored electrons:</a:t>
            </a:r>
          </a:p>
          <a:p>
            <a:r>
              <a:rPr lang="en-US" dirty="0" smtClean="0"/>
              <a:t>Novel nonlinear element for </a:t>
            </a:r>
            <a:r>
              <a:rPr lang="en-US" dirty="0"/>
              <a:t>integrable </a:t>
            </a:r>
            <a:r>
              <a:rPr lang="en-US" dirty="0" smtClean="0"/>
              <a:t>optics</a:t>
            </a:r>
            <a:r>
              <a:rPr lang="en-US" dirty="0"/>
              <a:t> (using space charge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endParaRPr lang="en-US" b="1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Research with stored protons: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Space-charge compensation: shaped beam or trapped electrons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Electron cooling: extending performance of IOTA for space-charge studies; cooling studies in a NIO lattice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63712" y="2267712"/>
            <a:ext cx="781706" cy="243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022" y="1033773"/>
            <a:ext cx="3439192" cy="229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059888" y="3779520"/>
            <a:ext cx="4172032" cy="1930171"/>
            <a:chOff x="4900234" y="3803904"/>
            <a:chExt cx="4172032" cy="1930171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234" y="3803904"/>
              <a:ext cx="4172032" cy="193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8258629" y="5050971"/>
              <a:ext cx="813637" cy="188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Oval 22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43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18" dur="59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 r="5514" b="4985"/>
          <a:stretch/>
        </p:blipFill>
        <p:spPr>
          <a:xfrm>
            <a:off x="5030098" y="797115"/>
            <a:ext cx="4007221" cy="31043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/>
              <a:t>Design work underway with operations target in ‘21</a:t>
            </a:r>
            <a:endParaRPr lang="en-US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8016" y="744004"/>
            <a:ext cx="462686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kern="0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Design, construction and installation in ‘</a:t>
            </a:r>
            <a:r>
              <a:rPr lang="en-US" sz="2200" kern="0" dirty="0" smtClean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19-’20</a:t>
            </a:r>
            <a:r>
              <a:rPr lang="en-US" sz="2200" kern="0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; Experiments can start in </a:t>
            </a:r>
            <a:r>
              <a:rPr lang="en-US" sz="2200" kern="0" dirty="0" smtClean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’21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b="1" kern="0" dirty="0" smtClean="0">
                <a:solidFill>
                  <a:schemeClr val="accent2"/>
                </a:solidFill>
                <a:latin typeface="Arial"/>
                <a:ea typeface="+mn-ea"/>
                <a:cs typeface="Arial"/>
              </a:rPr>
              <a:t>Key areas under development:</a:t>
            </a:r>
            <a:endParaRPr lang="en-US" sz="2200" kern="0" dirty="0" smtClean="0">
              <a:solidFill>
                <a:schemeClr val="accent2"/>
              </a:solidFill>
              <a:latin typeface="Arial"/>
              <a:ea typeface="+mn-ea"/>
              <a:cs typeface="Arial"/>
            </a:endParaRPr>
          </a:p>
          <a:p>
            <a:pPr marL="800100" lvl="1" indent="-342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kern="0" dirty="0" smtClean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Completing detailed technical requirements for NIO experiment</a:t>
            </a:r>
          </a:p>
          <a:p>
            <a:pPr marL="800100" lvl="1" indent="-342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kern="0" dirty="0" smtClean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Numerical simulations of space-charge compensation; shaped beam vs. trapped electrons from residual gas</a:t>
            </a:r>
          </a:p>
          <a:p>
            <a:pPr marL="800100" lvl="1" indent="-342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kern="0" dirty="0" smtClean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Experiment design combining cooling and NIO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kern="0" dirty="0" smtClean="0">
                <a:solidFill>
                  <a:schemeClr val="accent2"/>
                </a:solidFill>
                <a:latin typeface="Arial"/>
                <a:ea typeface="+mn-ea"/>
                <a:cs typeface="Arial"/>
              </a:rPr>
              <a:t>FNAL maintains only operational e-lens test stand in the world</a:t>
            </a:r>
            <a:r>
              <a:rPr lang="en-US" sz="2200" kern="0" dirty="0" smtClean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; will leverage heavily for this R&amp;D</a:t>
            </a:r>
          </a:p>
          <a:p>
            <a:pPr marL="800100" lvl="1" indent="-342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kern="0" dirty="0">
              <a:solidFill>
                <a:srgbClr val="50505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89" y="3949964"/>
            <a:ext cx="4101579" cy="216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5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18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1660476" y="1780487"/>
            <a:ext cx="5837604" cy="47349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4600" dirty="0" smtClean="0">
                <a:solidFill>
                  <a:schemeClr val="tx2"/>
                </a:solidFill>
              </a:rPr>
              <a:t>Quantum Science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connects to future FELs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0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8"/>
          <p:cNvSpPr/>
          <p:nvPr/>
        </p:nvSpPr>
        <p:spPr>
          <a:xfrm>
            <a:off x="5413248" y="3670731"/>
            <a:ext cx="3657668" cy="2297556"/>
          </a:xfrm>
          <a:prstGeom prst="rect">
            <a:avLst/>
          </a:prstGeom>
          <a:blipFill>
            <a:blip r:embed="rId2" cstate="print"/>
            <a:srcRect/>
            <a:stretch>
              <a:fillRect t="-8884" b="-1297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FCEDAC09-1588-3245-BD86-5D1AC93C3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319" y="727710"/>
            <a:ext cx="5075585" cy="50593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Of particular interest for FNAL:</a:t>
            </a:r>
          </a:p>
          <a:p>
            <a:r>
              <a:rPr lang="en-US" dirty="0" smtClean="0"/>
              <a:t>Beam los</a:t>
            </a:r>
            <a:r>
              <a:rPr lang="en-US" dirty="0" smtClean="0"/>
              <a:t>s at high-intensity: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100" dirty="0" smtClean="0"/>
              <a:t>Booster</a:t>
            </a:r>
            <a:r>
              <a:rPr lang="en-US" sz="2100" dirty="0"/>
              <a:t>, Recycler and MI are intensity-limited by </a:t>
            </a:r>
            <a:r>
              <a:rPr lang="en-US" sz="2100" dirty="0" smtClean="0"/>
              <a:t>losses </a:t>
            </a:r>
            <a:r>
              <a:rPr lang="en-US" sz="2100" dirty="0"/>
              <a:t>(~1 W/m).</a:t>
            </a:r>
          </a:p>
          <a:p>
            <a:r>
              <a:rPr lang="en-US" dirty="0" smtClean="0"/>
              <a:t>Instabilities in high-brightness beams: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100" dirty="0" smtClean="0"/>
              <a:t>At </a:t>
            </a:r>
            <a:r>
              <a:rPr lang="en-US" sz="2100" dirty="0"/>
              <a:t>high space-charge </a:t>
            </a:r>
            <a:r>
              <a:rPr lang="en-US" sz="2100" dirty="0" smtClean="0"/>
              <a:t>various </a:t>
            </a:r>
            <a:r>
              <a:rPr lang="en-US" sz="2100" dirty="0"/>
              <a:t>instabilities </a:t>
            </a:r>
            <a:r>
              <a:rPr lang="en-US" sz="2100" dirty="0"/>
              <a:t>appear which can not be suppressed by </a:t>
            </a:r>
            <a:r>
              <a:rPr lang="en-US" sz="2100" dirty="0" smtClean="0"/>
              <a:t>external dampers</a:t>
            </a:r>
            <a:r>
              <a:rPr lang="en-US" sz="2100" dirty="0"/>
              <a:t>, </a:t>
            </a:r>
            <a:r>
              <a:rPr lang="en-US" sz="2100" dirty="0"/>
              <a:t>e.g. an “electron cloud” instability (observed in the Recycler</a:t>
            </a:r>
            <a:r>
              <a:rPr lang="en-US" sz="2100" dirty="0" smtClean="0"/>
              <a:t>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300" dirty="0" smtClean="0"/>
              <a:t>Beam cooling for next-gen. colliders</a:t>
            </a:r>
          </a:p>
          <a:p>
            <a:pPr marL="0" indent="0">
              <a:buNone/>
            </a:pPr>
            <a:r>
              <a:rPr lang="en-US" sz="2300" b="1" dirty="0" smtClean="0">
                <a:solidFill>
                  <a:schemeClr val="accent2"/>
                </a:solidFill>
              </a:rPr>
              <a:t>FNAL’s singular ability to address these areas was highlighted by results of recent GARD review</a:t>
            </a:r>
            <a:endParaRPr lang="en-US" sz="2300" b="1" dirty="0">
              <a:solidFill>
                <a:schemeClr val="accent2"/>
              </a:solidFill>
            </a:endParaRPr>
          </a:p>
          <a:p>
            <a:endParaRPr lang="en-US" b="1" dirty="0">
              <a:solidFill>
                <a:schemeClr val="accent2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05E4D5F4-CD74-B04B-863E-D5875EA3F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12" y="190792"/>
            <a:ext cx="8924680" cy="427877"/>
          </a:xfrm>
        </p:spPr>
        <p:txBody>
          <a:bodyPr/>
          <a:lstStyle/>
          <a:p>
            <a:r>
              <a:rPr lang="en-US" sz="2300" dirty="0" smtClean="0"/>
              <a:t>Frontier topics in beam physics will shape future accelerators</a:t>
            </a:r>
            <a:endParaRPr lang="en-US" sz="230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1BC7D37-FE74-6245-BF5E-44CAAA860C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0ADB0A-9813-DF4E-9F5B-E7F36526A9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926576-ED9F-4F47-9CB7-6A4B12158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58" y="870556"/>
            <a:ext cx="3401568" cy="274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2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36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uiExpand="1" build="p"/>
      <p:bldP spid="3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B406723F-210B-9949-B28C-561A8794F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19981"/>
            <a:ext cx="4476074" cy="2687623"/>
          </a:xfrm>
        </p:spPr>
        <p:txBody>
          <a:bodyPr/>
          <a:lstStyle/>
          <a:p>
            <a:r>
              <a:rPr lang="en-US" sz="2000" dirty="0"/>
              <a:t>IOTA demonstrated storage of a </a:t>
            </a:r>
            <a:r>
              <a:rPr lang="en-US" sz="2000" b="1" dirty="0">
                <a:solidFill>
                  <a:schemeClr val="accent2"/>
                </a:solidFill>
              </a:rPr>
              <a:t>single relativistic electron </a:t>
            </a:r>
            <a:r>
              <a:rPr lang="en-US" sz="2000" dirty="0"/>
              <a:t>for long periods of time (~10 minutes</a:t>
            </a:r>
            <a:r>
              <a:rPr lang="en-US" sz="2000" dirty="0" smtClean="0"/>
              <a:t>).</a:t>
            </a:r>
            <a:endParaRPr lang="en-US" sz="2000" dirty="0"/>
          </a:p>
          <a:p>
            <a:r>
              <a:rPr lang="en-US" sz="2000" dirty="0" smtClean="0"/>
              <a:t>High </a:t>
            </a:r>
            <a:r>
              <a:rPr lang="en-US" sz="2000" dirty="0"/>
              <a:t>particle </a:t>
            </a:r>
            <a:r>
              <a:rPr lang="en-US" sz="2000" dirty="0" smtClean="0"/>
              <a:t>energy (100 MeV) </a:t>
            </a:r>
            <a:r>
              <a:rPr lang="en-US" sz="2000" dirty="0"/>
              <a:t>enables observation of SR </a:t>
            </a:r>
            <a:r>
              <a:rPr lang="en-US" sz="2000" dirty="0" smtClean="0"/>
              <a:t>emission</a:t>
            </a:r>
          </a:p>
          <a:p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This opens the way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to a 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wide variety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of quantum 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experiments</a:t>
            </a:r>
          </a:p>
          <a:p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Recent One-day </a:t>
            </a:r>
            <a:r>
              <a:rPr lang="en-US" sz="20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Workshop on Single-Electron experiments in IOTA</a:t>
            </a: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– 30 participants from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U.Chicago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, LANL, SLAC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, ANL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, Princeton,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RadiaBeam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, BNL, UC Berkeley, Fermilab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7C919A2-22E6-F34A-8A32-5BA3441A7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presents unique opportunities in QS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AD4EDD-7646-004A-8485-1D6809EF0C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CDDFD2-D301-4E47-B450-02EAC4E9F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C71589-4044-D244-AAED-587292DB3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990217" y="3715699"/>
            <a:ext cx="3896338" cy="2516608"/>
            <a:chOff x="4572000" y="3428999"/>
            <a:chExt cx="4413163" cy="285042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FC216AF9-B3C9-E848-B70F-F78FA253FF0C}"/>
                </a:ext>
              </a:extLst>
            </p:cNvPr>
            <p:cNvGrpSpPr/>
            <p:nvPr/>
          </p:nvGrpSpPr>
          <p:grpSpPr>
            <a:xfrm>
              <a:off x="4572000" y="3428999"/>
              <a:ext cx="4413163" cy="2850423"/>
              <a:chOff x="4202505" y="2799338"/>
              <a:chExt cx="4698609" cy="298533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45A5638C-4DB6-C246-9ECA-24B99C0DB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biLevel thresh="75000"/>
              </a:blip>
              <a:stretch>
                <a:fillRect/>
              </a:stretch>
            </p:blipFill>
            <p:spPr>
              <a:xfrm>
                <a:off x="4202505" y="2799338"/>
                <a:ext cx="4698609" cy="266555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BDF56AFC-ABAA-1A46-9563-E32187D97769}"/>
                  </a:ext>
                </a:extLst>
              </p:cNvPr>
              <p:cNvSpPr txBox="1"/>
              <p:nvPr/>
            </p:nvSpPr>
            <p:spPr>
              <a:xfrm>
                <a:off x="6069208" y="5415340"/>
                <a:ext cx="9652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40404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(s)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26C5906-F3A9-CD4D-9298-52D7557CBA9D}"/>
                </a:ext>
              </a:extLst>
            </p:cNvPr>
            <p:cNvSpPr txBox="1"/>
            <p:nvPr/>
          </p:nvSpPr>
          <p:spPr>
            <a:xfrm>
              <a:off x="7108630" y="3472806"/>
              <a:ext cx="1774933" cy="50895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404040"/>
              </a:solidFill>
            </a:ln>
          </p:spPr>
          <p:txBody>
            <a:bodyPr wrap="square" lIns="45720" tIns="9144" rIns="45720" bIns="9144" rtlCol="0">
              <a:spAutoFit/>
            </a:bodyPr>
            <a:lstStyle/>
            <a:p>
              <a:r>
                <a:rPr lang="en-US" sz="1400" dirty="0"/>
                <a:t>single e- beam </a:t>
              </a:r>
            </a:p>
            <a:p>
              <a:r>
                <a:rPr lang="en-US" sz="1400" dirty="0"/>
                <a:t>injection every 20 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AC92A09-4886-8545-B506-5B961F31DC3D}"/>
              </a:ext>
            </a:extLst>
          </p:cNvPr>
          <p:cNvSpPr txBox="1"/>
          <p:nvPr/>
        </p:nvSpPr>
        <p:spPr>
          <a:xfrm rot="16200000">
            <a:off x="3554892" y="4632051"/>
            <a:ext cx="2564253" cy="26468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lIns="45720" tIns="9144" rIns="45720" bIns="9144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Electrons in IOTA</a:t>
            </a:r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xmlns="" id="{BD522B30-4395-AD4E-93B3-A5BFB7228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45" y="5135320"/>
            <a:ext cx="4294521" cy="822904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xmlns="" id="{A6F88C30-1BCB-2440-86A4-341DD72AF39C}"/>
              </a:ext>
            </a:extLst>
          </p:cNvPr>
          <p:cNvSpPr txBox="1">
            <a:spLocks/>
          </p:cNvSpPr>
          <p:nvPr/>
        </p:nvSpPr>
        <p:spPr>
          <a:xfrm>
            <a:off x="-279400" y="2954572"/>
            <a:ext cx="4549052" cy="268762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lc="http://schemas.openxmlformats.org/drawingml/2006/lockedCanvas" xmlns:a16="http://schemas.microsoft.com/office/drawing/2014/main" xmlns="" id="{F2B0C22E-00D1-4404-9F0E-CA0980737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288" y="883083"/>
            <a:ext cx="3284762" cy="28081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68596" y="2799425"/>
            <a:ext cx="1702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3087"/>
                </a:solidFill>
                <a:latin typeface="Calibri"/>
                <a:ea typeface="+mn-ea"/>
                <a:cs typeface="+mn-cs"/>
              </a:rPr>
              <a:t>Discrete steps from loss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3087"/>
                </a:solidFill>
                <a:latin typeface="Calibri"/>
                <a:ea typeface="+mn-ea"/>
                <a:cs typeface="+mn-cs"/>
              </a:rPr>
              <a:t>of single electrons</a:t>
            </a:r>
            <a:endParaRPr lang="en-US" sz="1200" dirty="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7891" y="1182981"/>
            <a:ext cx="10711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3087"/>
                </a:solidFill>
                <a:latin typeface="Calibri"/>
                <a:ea typeface="+mn-ea"/>
                <a:cs typeface="+mn-cs"/>
              </a:rPr>
              <a:t>PMT count rate</a:t>
            </a:r>
            <a:endParaRPr lang="en-US" sz="1100" dirty="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86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39" dur="5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13" grpId="0" animBg="1"/>
      <p:bldP spid="17" grpId="0"/>
      <p:bldP spid="18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 smtClean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11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824090" y="5584902"/>
            <a:ext cx="7867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Fermi National Accelerator Laboratory is operated by Fermi Research Alliance, LLC under Contract No. DE-AC02-07CH11359 with the United States Department of Energy.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22782"/>
            <a:ext cx="8672513" cy="5059363"/>
          </a:xfrm>
        </p:spPr>
        <p:txBody>
          <a:bodyPr/>
          <a:lstStyle/>
          <a:p>
            <a:r>
              <a:rPr lang="en-US" sz="2300" dirty="0" smtClean="0"/>
              <a:t>IOTA/FAST is a unique </a:t>
            </a:r>
            <a:r>
              <a:rPr lang="en-US" sz="2300" dirty="0" smtClean="0"/>
              <a:t>R&amp;D facility </a:t>
            </a:r>
            <a:r>
              <a:rPr lang="en-US" sz="2300" dirty="0" smtClean="0"/>
              <a:t>and the only one in the world dedicated to the future of intensity-frontier research</a:t>
            </a:r>
            <a:r>
              <a:rPr lang="en-US" sz="2300" dirty="0" smtClean="0"/>
              <a:t>.</a:t>
            </a:r>
          </a:p>
          <a:p>
            <a:r>
              <a:rPr lang="en-US" sz="2300" dirty="0" smtClean="0"/>
              <a:t>The IOTA science program explores a wide variety of fundamental topics in accelerator and beam physics</a:t>
            </a:r>
          </a:p>
          <a:p>
            <a:r>
              <a:rPr lang="en-US" sz="2300" dirty="0" smtClean="0"/>
              <a:t>IOTA also constitutes an excellent platform for technological developments that may be vital for realizing next-gen. facilities</a:t>
            </a:r>
          </a:p>
          <a:p>
            <a:r>
              <a:rPr lang="en-US" sz="2300" dirty="0" smtClean="0"/>
              <a:t>Significant opportunities for cross-office benefit inside DOE; draws heavily on FNAL’s heritage in cooling and beam dynamics</a:t>
            </a:r>
          </a:p>
          <a:p>
            <a:r>
              <a:rPr lang="en-US" sz="2300" dirty="0" smtClean="0"/>
              <a:t>As an operational SRF accelerator, FAST cuts across GARD thrusts as a valuable tool for studying SRF technology and its interaction with an intense beam; attracting significant interest from global partners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conclusion…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4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27" dur="5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uiExpand="1" build="p"/>
      <p:bldP spid="5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55D191E7-A278-914D-84D7-A6402F88B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8403"/>
            <a:ext cx="8672513" cy="5379823"/>
          </a:xfrm>
        </p:spPr>
        <p:txBody>
          <a:bodyPr/>
          <a:lstStyle/>
          <a:p>
            <a:r>
              <a:rPr lang="en-US" sz="2000" b="1" dirty="0">
                <a:solidFill>
                  <a:schemeClr val="accent2"/>
                </a:solidFill>
              </a:rPr>
              <a:t>Fermilab</a:t>
            </a:r>
            <a:r>
              <a:rPr lang="en-US" sz="2000" dirty="0"/>
              <a:t>: </a:t>
            </a:r>
            <a:r>
              <a:rPr lang="en-US" sz="2000" dirty="0" err="1"/>
              <a:t>Y.Alexahin</a:t>
            </a:r>
            <a:r>
              <a:rPr lang="en-US" sz="2000" dirty="0"/>
              <a:t>, </a:t>
            </a:r>
            <a:r>
              <a:rPr lang="en-US" sz="2000" dirty="0" err="1"/>
              <a:t>R.Andrews</a:t>
            </a:r>
            <a:r>
              <a:rPr lang="en-US" sz="2000" dirty="0"/>
              <a:t>, </a:t>
            </a:r>
            <a:r>
              <a:rPr lang="en-US" sz="2000" dirty="0" err="1"/>
              <a:t>D.Barak</a:t>
            </a:r>
            <a:r>
              <a:rPr lang="en-US" sz="2000" dirty="0"/>
              <a:t>, </a:t>
            </a:r>
            <a:r>
              <a:rPr lang="en-US" sz="2000" dirty="0" err="1"/>
              <a:t>V.Bocean</a:t>
            </a:r>
            <a:r>
              <a:rPr lang="en-US" sz="2000" dirty="0"/>
              <a:t>, </a:t>
            </a:r>
            <a:r>
              <a:rPr lang="en-US" sz="2000" dirty="0" err="1"/>
              <a:t>D.Broemmelsiek</a:t>
            </a:r>
            <a:r>
              <a:rPr lang="en-US" sz="2000" dirty="0"/>
              <a:t>, </a:t>
            </a:r>
            <a:r>
              <a:rPr lang="en-US" sz="2000" dirty="0" err="1"/>
              <a:t>A.Burov</a:t>
            </a:r>
            <a:r>
              <a:rPr lang="en-US" sz="2000" dirty="0"/>
              <a:t>, </a:t>
            </a:r>
            <a:r>
              <a:rPr lang="en-US" sz="2000" dirty="0" err="1"/>
              <a:t>K.Carlson</a:t>
            </a:r>
            <a:r>
              <a:rPr lang="en-US" sz="2000" dirty="0"/>
              <a:t>, </a:t>
            </a:r>
            <a:r>
              <a:rPr lang="en-US" sz="2000" dirty="0" err="1"/>
              <a:t>D.Crawford</a:t>
            </a:r>
            <a:r>
              <a:rPr lang="en-US" sz="2000" dirty="0"/>
              <a:t>, </a:t>
            </a:r>
            <a:r>
              <a:rPr lang="en-US" sz="2000" dirty="0" err="1"/>
              <a:t>A.Didenko</a:t>
            </a:r>
            <a:r>
              <a:rPr lang="en-US" sz="2000" dirty="0"/>
              <a:t>, </a:t>
            </a:r>
            <a:r>
              <a:rPr lang="en-US" sz="2000" dirty="0" err="1"/>
              <a:t>N.Eddy</a:t>
            </a:r>
            <a:r>
              <a:rPr lang="en-US" sz="2000" dirty="0"/>
              <a:t>, </a:t>
            </a:r>
            <a:r>
              <a:rPr lang="en-US" sz="2000" dirty="0" err="1"/>
              <a:t>D.Edstrom</a:t>
            </a:r>
            <a:r>
              <a:rPr lang="en-US" sz="2000" dirty="0"/>
              <a:t>, </a:t>
            </a:r>
            <a:r>
              <a:rPr lang="en-US" sz="2000" dirty="0" err="1"/>
              <a:t>J.Eldred</a:t>
            </a:r>
            <a:r>
              <a:rPr lang="en-US" sz="2000" dirty="0"/>
              <a:t>, </a:t>
            </a:r>
            <a:r>
              <a:rPr lang="en-US" sz="2000" dirty="0" err="1"/>
              <a:t>R.Espinoza</a:t>
            </a:r>
            <a:r>
              <a:rPr lang="en-US" sz="2000" dirty="0"/>
              <a:t>, </a:t>
            </a:r>
            <a:r>
              <a:rPr lang="en-US" sz="2000" dirty="0" err="1"/>
              <a:t>D.Franck</a:t>
            </a:r>
            <a:r>
              <a:rPr lang="en-US" sz="2000" dirty="0"/>
              <a:t>, </a:t>
            </a:r>
            <a:r>
              <a:rPr lang="en-US" sz="2000" dirty="0" err="1"/>
              <a:t>J.Jarvis</a:t>
            </a:r>
            <a:r>
              <a:rPr lang="en-US" sz="2000" dirty="0"/>
              <a:t>, </a:t>
            </a:r>
            <a:r>
              <a:rPr lang="en-US" sz="2000" dirty="0" err="1"/>
              <a:t>V.Kashikhin</a:t>
            </a:r>
            <a:r>
              <a:rPr lang="en-US" sz="2000" dirty="0"/>
              <a:t>, </a:t>
            </a:r>
            <a:r>
              <a:rPr lang="en-US" sz="2000" dirty="0" err="1"/>
              <a:t>R.Kellett</a:t>
            </a:r>
            <a:r>
              <a:rPr lang="en-US" sz="2000" dirty="0"/>
              <a:t>, </a:t>
            </a:r>
            <a:r>
              <a:rPr lang="en-US" sz="2000" dirty="0" err="1"/>
              <a:t>M.Kucera</a:t>
            </a:r>
            <a:r>
              <a:rPr lang="en-US" sz="2000" dirty="0"/>
              <a:t>, </a:t>
            </a:r>
            <a:r>
              <a:rPr lang="en-US" sz="2000" dirty="0" err="1"/>
              <a:t>V.Lebedev</a:t>
            </a:r>
            <a:r>
              <a:rPr lang="en-US" sz="2000" dirty="0"/>
              <a:t>, </a:t>
            </a:r>
            <a:r>
              <a:rPr lang="en-US" sz="2000" dirty="0" err="1"/>
              <a:t>J.Leibfritz</a:t>
            </a:r>
            <a:r>
              <a:rPr lang="en-US" sz="2000" dirty="0"/>
              <a:t>, </a:t>
            </a:r>
            <a:r>
              <a:rPr lang="en-US" sz="2000" dirty="0" err="1"/>
              <a:t>A.Lumpkin</a:t>
            </a:r>
            <a:r>
              <a:rPr lang="en-US" sz="2000" dirty="0"/>
              <a:t>, </a:t>
            </a:r>
            <a:r>
              <a:rPr lang="en-US" sz="2000" dirty="0" err="1"/>
              <a:t>C.Jensen</a:t>
            </a:r>
            <a:r>
              <a:rPr lang="en-US" sz="2000" dirty="0"/>
              <a:t>, </a:t>
            </a:r>
            <a:r>
              <a:rPr lang="en-US" sz="2000" dirty="0" err="1"/>
              <a:t>W.Johnson</a:t>
            </a:r>
            <a:r>
              <a:rPr lang="en-US" sz="2000" dirty="0"/>
              <a:t>, </a:t>
            </a:r>
            <a:r>
              <a:rPr lang="en-US" sz="2000" dirty="0" err="1"/>
              <a:t>P.Li</a:t>
            </a:r>
            <a:r>
              <a:rPr lang="en-US" sz="2000" dirty="0"/>
              <a:t>, </a:t>
            </a:r>
            <a:r>
              <a:rPr lang="en-US" sz="2000" dirty="0" err="1"/>
              <a:t>M.McGee</a:t>
            </a:r>
            <a:r>
              <a:rPr lang="en-US" sz="2000" dirty="0"/>
              <a:t>, </a:t>
            </a:r>
            <a:r>
              <a:rPr lang="en-US" sz="2000" dirty="0" err="1"/>
              <a:t>S.Nagaitsev</a:t>
            </a:r>
            <a:r>
              <a:rPr lang="en-US" sz="2000" dirty="0"/>
              <a:t>, </a:t>
            </a:r>
            <a:r>
              <a:rPr lang="en-US" sz="2000" dirty="0" err="1"/>
              <a:t>L.Nobrega</a:t>
            </a:r>
            <a:r>
              <a:rPr lang="en-US" sz="2000" dirty="0"/>
              <a:t>, </a:t>
            </a:r>
            <a:r>
              <a:rPr lang="en-US" sz="2000" dirty="0" err="1"/>
              <a:t>M.Obrycki</a:t>
            </a:r>
            <a:r>
              <a:rPr lang="en-US" sz="2000" dirty="0"/>
              <a:t>, </a:t>
            </a:r>
            <a:r>
              <a:rPr lang="en-US" sz="2000" dirty="0" err="1"/>
              <a:t>H.Piekarz</a:t>
            </a:r>
            <a:r>
              <a:rPr lang="en-US" sz="2000" dirty="0"/>
              <a:t>, </a:t>
            </a:r>
            <a:r>
              <a:rPr lang="en-US" sz="2000" dirty="0" err="1"/>
              <a:t>E.Prebys</a:t>
            </a:r>
            <a:r>
              <a:rPr lang="en-US" sz="2000" dirty="0"/>
              <a:t>, </a:t>
            </a:r>
            <a:r>
              <a:rPr lang="en-US" sz="2000" dirty="0" err="1"/>
              <a:t>I.Rakhno</a:t>
            </a:r>
            <a:r>
              <a:rPr lang="en-US" sz="2000" dirty="0"/>
              <a:t>, </a:t>
            </a:r>
            <a:r>
              <a:rPr lang="en-US" sz="2000" dirty="0" err="1"/>
              <a:t>A.Romanov</a:t>
            </a:r>
            <a:r>
              <a:rPr lang="en-US" sz="2000" dirty="0"/>
              <a:t>, </a:t>
            </a:r>
            <a:r>
              <a:rPr lang="en-US" sz="2000" dirty="0" err="1"/>
              <a:t>J.Ruan</a:t>
            </a:r>
            <a:r>
              <a:rPr lang="en-US" sz="2000" dirty="0"/>
              <a:t>, </a:t>
            </a:r>
            <a:r>
              <a:rPr lang="en-US" sz="2000" dirty="0" err="1"/>
              <a:t>J.Santucci</a:t>
            </a:r>
            <a:r>
              <a:rPr lang="en-US" sz="2000" dirty="0"/>
              <a:t>, </a:t>
            </a:r>
            <a:r>
              <a:rPr lang="en-US" sz="2000" dirty="0" err="1"/>
              <a:t>V.Shiltsev</a:t>
            </a:r>
            <a:r>
              <a:rPr lang="en-US" sz="2000" dirty="0"/>
              <a:t>, </a:t>
            </a:r>
            <a:r>
              <a:rPr lang="en-US" sz="2000" dirty="0" err="1"/>
              <a:t>G.Stancari</a:t>
            </a:r>
            <a:r>
              <a:rPr lang="en-US" sz="2000" dirty="0"/>
              <a:t>, </a:t>
            </a:r>
            <a:r>
              <a:rPr lang="en-US" sz="2000" dirty="0" err="1"/>
              <a:t>E.Stern</a:t>
            </a:r>
            <a:r>
              <a:rPr lang="en-US" sz="2000" dirty="0"/>
              <a:t>, </a:t>
            </a:r>
            <a:r>
              <a:rPr lang="en-US" sz="2000" dirty="0" err="1"/>
              <a:t>A.Valishev</a:t>
            </a:r>
            <a:r>
              <a:rPr lang="en-US" sz="2000" dirty="0"/>
              <a:t>, </a:t>
            </a:r>
            <a:r>
              <a:rPr lang="en-US" sz="2000" dirty="0" err="1"/>
              <a:t>J.VanBogaert</a:t>
            </a:r>
            <a:r>
              <a:rPr lang="en-US" sz="2000" dirty="0"/>
              <a:t>, </a:t>
            </a:r>
            <a:r>
              <a:rPr lang="en-US" sz="2000" dirty="0" err="1"/>
              <a:t>A.Warner</a:t>
            </a:r>
            <a:r>
              <a:rPr lang="en-US" sz="2000" dirty="0"/>
              <a:t>, </a:t>
            </a:r>
            <a:r>
              <a:rPr lang="en-US" sz="2000" dirty="0" err="1"/>
              <a:t>S.Wesseln</a:t>
            </a:r>
            <a:endParaRPr lang="en-US" sz="2000" dirty="0"/>
          </a:p>
          <a:p>
            <a:r>
              <a:rPr lang="en-US" sz="2000" b="1" dirty="0">
                <a:solidFill>
                  <a:schemeClr val="accent2"/>
                </a:solidFill>
              </a:rPr>
              <a:t>NIU</a:t>
            </a:r>
            <a:r>
              <a:rPr lang="en-US" sz="2000" dirty="0"/>
              <a:t>: </a:t>
            </a:r>
            <a:r>
              <a:rPr lang="en-US" sz="2000" dirty="0" err="1" smtClean="0"/>
              <a:t>M.Andorf</a:t>
            </a:r>
            <a:r>
              <a:rPr lang="en-US" sz="2000" dirty="0"/>
              <a:t>, </a:t>
            </a:r>
            <a:r>
              <a:rPr lang="en-US" sz="2000" dirty="0" err="1"/>
              <a:t>S.Chattopadhyay</a:t>
            </a:r>
            <a:r>
              <a:rPr lang="en-US" sz="2000" dirty="0"/>
              <a:t>, </a:t>
            </a:r>
            <a:r>
              <a:rPr lang="en-US" sz="2000" dirty="0" err="1"/>
              <a:t>B.Freemire</a:t>
            </a:r>
            <a:r>
              <a:rPr lang="en-US" sz="2000" dirty="0"/>
              <a:t>, </a:t>
            </a:r>
            <a:r>
              <a:rPr lang="en-US" sz="2000" dirty="0" err="1"/>
              <a:t>P.Piot</a:t>
            </a:r>
            <a:r>
              <a:rPr lang="en-US" sz="2000" dirty="0"/>
              <a:t>, </a:t>
            </a:r>
            <a:r>
              <a:rPr lang="en-US" sz="2000" dirty="0" err="1"/>
              <a:t>S.Szustkowski</a:t>
            </a:r>
            <a:endParaRPr lang="en-US" sz="2000" dirty="0"/>
          </a:p>
          <a:p>
            <a:r>
              <a:rPr lang="en-US" sz="2000" b="1" dirty="0" smtClean="0">
                <a:solidFill>
                  <a:schemeClr val="accent2"/>
                </a:solidFill>
              </a:rPr>
              <a:t>LBNL</a:t>
            </a:r>
            <a:r>
              <a:rPr lang="en-US" sz="2000" dirty="0" smtClean="0"/>
              <a:t>: </a:t>
            </a:r>
            <a:r>
              <a:rPr lang="en-US" sz="2000" dirty="0" err="1" smtClean="0"/>
              <a:t>C.Mitchell</a:t>
            </a:r>
            <a:endParaRPr lang="en-US" sz="2000" dirty="0" smtClean="0"/>
          </a:p>
          <a:p>
            <a:r>
              <a:rPr lang="en-US" sz="2000" b="1" dirty="0" smtClean="0">
                <a:solidFill>
                  <a:schemeClr val="accent2"/>
                </a:solidFill>
              </a:rPr>
              <a:t>BINP</a:t>
            </a:r>
            <a:r>
              <a:rPr lang="en-US" sz="2000" dirty="0" smtClean="0"/>
              <a:t>: </a:t>
            </a:r>
            <a:r>
              <a:rPr lang="en-US" sz="2000" dirty="0" err="1" smtClean="0"/>
              <a:t>D.Shatilov</a:t>
            </a:r>
            <a:endParaRPr lang="en-US" sz="2000" dirty="0" smtClean="0"/>
          </a:p>
          <a:p>
            <a:r>
              <a:rPr lang="en-US" sz="2000" b="1" dirty="0" smtClean="0">
                <a:solidFill>
                  <a:schemeClr val="accent2"/>
                </a:solidFill>
              </a:rPr>
              <a:t>Univ. Chicago</a:t>
            </a:r>
            <a:r>
              <a:rPr lang="en-US" sz="2000" dirty="0" smtClean="0"/>
              <a:t>: </a:t>
            </a:r>
            <a:r>
              <a:rPr lang="en-US" sz="2000" dirty="0" err="1" smtClean="0"/>
              <a:t>S.Antipov</a:t>
            </a:r>
            <a:r>
              <a:rPr lang="en-US" sz="2000" dirty="0" smtClean="0"/>
              <a:t>, </a:t>
            </a:r>
            <a:r>
              <a:rPr lang="en-US" sz="2000" dirty="0" err="1" smtClean="0"/>
              <a:t>Y.K.Kim</a:t>
            </a:r>
            <a:r>
              <a:rPr lang="en-US" sz="2000" dirty="0" smtClean="0"/>
              <a:t>, </a:t>
            </a:r>
            <a:r>
              <a:rPr lang="en-US" sz="2000" dirty="0" err="1" smtClean="0"/>
              <a:t>N.Kuklev</a:t>
            </a:r>
            <a:endParaRPr lang="en-US" sz="2000" dirty="0" smtClean="0"/>
          </a:p>
          <a:p>
            <a:r>
              <a:rPr lang="en-US" sz="2000" b="1" dirty="0" smtClean="0">
                <a:solidFill>
                  <a:schemeClr val="accent2"/>
                </a:solidFill>
              </a:rPr>
              <a:t>CEA/</a:t>
            </a:r>
            <a:r>
              <a:rPr lang="en-US" sz="2000" b="1" dirty="0" err="1" smtClean="0">
                <a:solidFill>
                  <a:schemeClr val="accent2"/>
                </a:solidFill>
              </a:rPr>
              <a:t>Saclay</a:t>
            </a:r>
            <a:r>
              <a:rPr lang="en-US" sz="2000" dirty="0" smtClean="0"/>
              <a:t>: </a:t>
            </a:r>
            <a:r>
              <a:rPr lang="en-US" sz="2000" dirty="0" err="1" smtClean="0"/>
              <a:t>O.Napoly</a:t>
            </a:r>
            <a:endParaRPr lang="en-US" sz="2000" dirty="0" smtClean="0"/>
          </a:p>
          <a:p>
            <a:r>
              <a:rPr lang="en-US" sz="2000" b="1" dirty="0" smtClean="0">
                <a:solidFill>
                  <a:schemeClr val="accent2"/>
                </a:solidFill>
              </a:rPr>
              <a:t>LANL</a:t>
            </a:r>
            <a:r>
              <a:rPr lang="en-US" sz="2000" dirty="0" smtClean="0"/>
              <a:t>: </a:t>
            </a:r>
            <a:r>
              <a:rPr lang="en-US" sz="2000" dirty="0" err="1" smtClean="0"/>
              <a:t>K.Bishofberger</a:t>
            </a:r>
            <a:r>
              <a:rPr lang="en-US" sz="2000" dirty="0" smtClean="0"/>
              <a:t>, </a:t>
            </a:r>
            <a:r>
              <a:rPr lang="en-US" sz="2000" dirty="0" err="1" smtClean="0"/>
              <a:t>B.Carlsten</a:t>
            </a:r>
            <a:endParaRPr lang="en-US" sz="2000" dirty="0" smtClean="0"/>
          </a:p>
          <a:p>
            <a:r>
              <a:rPr lang="en-US" sz="2000" b="1" dirty="0" smtClean="0">
                <a:solidFill>
                  <a:schemeClr val="accent2"/>
                </a:solidFill>
              </a:rPr>
              <a:t>UMD</a:t>
            </a:r>
            <a:r>
              <a:rPr lang="en-US" sz="2000" dirty="0" smtClean="0"/>
              <a:t>: </a:t>
            </a:r>
            <a:r>
              <a:rPr lang="en-US" sz="2000" dirty="0" err="1" smtClean="0"/>
              <a:t>H.Baumgartner</a:t>
            </a:r>
            <a:r>
              <a:rPr lang="en-US" sz="2000" dirty="0" smtClean="0"/>
              <a:t>, </a:t>
            </a:r>
            <a:r>
              <a:rPr lang="en-US" sz="2000" dirty="0" err="1" smtClean="0"/>
              <a:t>R.Kishek</a:t>
            </a:r>
            <a:r>
              <a:rPr lang="en-US" sz="2000" dirty="0" smtClean="0"/>
              <a:t>, </a:t>
            </a:r>
            <a:r>
              <a:rPr lang="en-US" sz="2000" dirty="0" err="1" smtClean="0"/>
              <a:t>K.Ruisard</a:t>
            </a:r>
            <a:endParaRPr lang="en-US" sz="2000" dirty="0" smtClean="0"/>
          </a:p>
          <a:p>
            <a:r>
              <a:rPr lang="en-US" sz="2000" b="1" dirty="0" err="1" smtClean="0">
                <a:solidFill>
                  <a:schemeClr val="accent2"/>
                </a:solidFill>
              </a:rPr>
              <a:t>RadiaSoft</a:t>
            </a:r>
            <a:r>
              <a:rPr lang="en-US" sz="2000" dirty="0" smtClean="0"/>
              <a:t>: </a:t>
            </a:r>
            <a:r>
              <a:rPr lang="en-US" sz="2000" dirty="0" err="1" smtClean="0"/>
              <a:t>D.Abell</a:t>
            </a:r>
            <a:r>
              <a:rPr lang="en-US" sz="2000" dirty="0" smtClean="0"/>
              <a:t>, </a:t>
            </a:r>
            <a:r>
              <a:rPr lang="en-US" sz="2000" dirty="0" err="1" smtClean="0"/>
              <a:t>D.Bruhwiler</a:t>
            </a:r>
            <a:r>
              <a:rPr lang="en-US" sz="2000" dirty="0" smtClean="0"/>
              <a:t>, </a:t>
            </a:r>
            <a:r>
              <a:rPr lang="en-US" sz="2000" dirty="0" err="1" smtClean="0"/>
              <a:t>N.Cook</a:t>
            </a:r>
            <a:r>
              <a:rPr lang="en-US" sz="2000" dirty="0" smtClean="0"/>
              <a:t>, </a:t>
            </a:r>
            <a:r>
              <a:rPr lang="en-US" sz="2000" dirty="0" err="1" smtClean="0"/>
              <a:t>C.Hall</a:t>
            </a:r>
            <a:r>
              <a:rPr lang="en-US" sz="2000" dirty="0" smtClean="0"/>
              <a:t>, </a:t>
            </a:r>
            <a:r>
              <a:rPr lang="en-US" sz="2000" dirty="0" err="1" smtClean="0"/>
              <a:t>S.Webb</a:t>
            </a:r>
            <a:endParaRPr lang="en-US" sz="2000" dirty="0" smtClean="0"/>
          </a:p>
          <a:p>
            <a:r>
              <a:rPr lang="en-US" sz="2000" b="1" dirty="0" err="1" smtClean="0">
                <a:solidFill>
                  <a:schemeClr val="accent2"/>
                </a:solidFill>
              </a:rPr>
              <a:t>RadiaBeam</a:t>
            </a:r>
            <a:r>
              <a:rPr lang="en-US" sz="2000" dirty="0" smtClean="0"/>
              <a:t>: </a:t>
            </a:r>
            <a:r>
              <a:rPr lang="en-US" sz="2000" dirty="0" err="1" smtClean="0"/>
              <a:t>R.Agustsson</a:t>
            </a:r>
            <a:r>
              <a:rPr lang="en-US" sz="2000" dirty="0" smtClean="0"/>
              <a:t>, </a:t>
            </a:r>
            <a:r>
              <a:rPr lang="en-US" sz="2000" dirty="0" err="1" smtClean="0"/>
              <a:t>A.Murokh</a:t>
            </a:r>
            <a:r>
              <a:rPr lang="en-US" sz="2000" dirty="0" smtClean="0"/>
              <a:t>, </a:t>
            </a:r>
            <a:r>
              <a:rPr lang="en-US" sz="2000" dirty="0" err="1" smtClean="0"/>
              <a:t>F.O’Shea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1B7CF33-BD25-E148-A2C2-77380611C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186C5D-FFA2-144A-BC99-C5FEE905C4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C01B7B-D44A-7546-BA35-02EE827B4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ED3658-A5B1-F64E-ADE0-C171DA806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917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5488" y="2828999"/>
            <a:ext cx="8339328" cy="473492"/>
          </a:xfrm>
        </p:spPr>
        <p:txBody>
          <a:bodyPr/>
          <a:lstStyle/>
          <a:p>
            <a:pPr marL="0" indent="0" algn="ctr">
              <a:buNone/>
            </a:pPr>
            <a:r>
              <a:rPr lang="en-US" sz="5600" dirty="0" smtClean="0"/>
              <a:t>EXTRAS</a:t>
            </a:r>
            <a:endParaRPr lang="en-US" sz="5600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6420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90FC4A7-84DC-DD42-8775-8013E4C1A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033333"/>
            <a:ext cx="8672513" cy="5059363"/>
          </a:xfrm>
        </p:spPr>
        <p:txBody>
          <a:bodyPr/>
          <a:lstStyle/>
          <a:p>
            <a:r>
              <a:rPr lang="en-US" dirty="0"/>
              <a:t>Nikita </a:t>
            </a:r>
            <a:r>
              <a:rPr lang="en-US" dirty="0" err="1"/>
              <a:t>Kuklev</a:t>
            </a:r>
            <a:r>
              <a:rPr lang="en-US" dirty="0"/>
              <a:t>				Univ. Chicago	IOTA </a:t>
            </a:r>
          </a:p>
          <a:p>
            <a:r>
              <a:rPr lang="en-US" dirty="0" err="1"/>
              <a:t>Ihar</a:t>
            </a:r>
            <a:r>
              <a:rPr lang="en-US" dirty="0"/>
              <a:t> </a:t>
            </a:r>
            <a:r>
              <a:rPr lang="en-US" dirty="0" err="1"/>
              <a:t>Lobach</a:t>
            </a:r>
            <a:r>
              <a:rPr lang="en-US" dirty="0"/>
              <a:t>				Univ. Chicago	IOTA</a:t>
            </a:r>
          </a:p>
          <a:p>
            <a:r>
              <a:rPr lang="en-US" dirty="0" err="1"/>
              <a:t>Yichen</a:t>
            </a:r>
            <a:r>
              <a:rPr lang="en-US" dirty="0"/>
              <a:t> Ji					IIT</a:t>
            </a:r>
          </a:p>
          <a:p>
            <a:r>
              <a:rPr lang="en-US" dirty="0"/>
              <a:t>David </a:t>
            </a:r>
            <a:r>
              <a:rPr lang="en-US" dirty="0" err="1"/>
              <a:t>Tarazona</a:t>
            </a:r>
            <a:r>
              <a:rPr lang="en-US" dirty="0"/>
              <a:t>			MSU</a:t>
            </a:r>
          </a:p>
          <a:p>
            <a:r>
              <a:rPr lang="en-US" dirty="0" err="1"/>
              <a:t>Jibong</a:t>
            </a:r>
            <a:r>
              <a:rPr lang="en-US" dirty="0"/>
              <a:t> Hyun				KEK				FAST</a:t>
            </a:r>
          </a:p>
          <a:p>
            <a:r>
              <a:rPr lang="en-US" dirty="0"/>
              <a:t>Saba Fatima				NIU</a:t>
            </a:r>
          </a:p>
          <a:p>
            <a:r>
              <a:rPr lang="en-US" dirty="0"/>
              <a:t>Matt </a:t>
            </a:r>
            <a:r>
              <a:rPr lang="en-US" dirty="0" err="1"/>
              <a:t>Urfer</a:t>
            </a:r>
            <a:r>
              <a:rPr lang="en-US" dirty="0"/>
              <a:t>					NIU</a:t>
            </a:r>
          </a:p>
          <a:p>
            <a:r>
              <a:rPr lang="en-US" dirty="0"/>
              <a:t>Asama Mohsen			NIU</a:t>
            </a:r>
          </a:p>
          <a:p>
            <a:r>
              <a:rPr lang="en-US" dirty="0"/>
              <a:t>Aaron </a:t>
            </a:r>
            <a:r>
              <a:rPr lang="en-US" dirty="0" err="1"/>
              <a:t>Fewtterman</a:t>
            </a:r>
            <a:r>
              <a:rPr lang="en-US" dirty="0"/>
              <a:t>		NIU</a:t>
            </a:r>
          </a:p>
          <a:p>
            <a:r>
              <a:rPr lang="en-US" dirty="0"/>
              <a:t>Sebastian  </a:t>
            </a:r>
            <a:r>
              <a:rPr lang="en-US" dirty="0" err="1"/>
              <a:t>Szustkowski</a:t>
            </a:r>
            <a:r>
              <a:rPr lang="en-US" dirty="0"/>
              <a:t>	NIU				IOTA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1B227EE-941F-C14E-8DCE-9DA31071F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99210"/>
            <a:ext cx="8686800" cy="427877"/>
          </a:xfrm>
        </p:spPr>
        <p:txBody>
          <a:bodyPr/>
          <a:lstStyle/>
          <a:p>
            <a:r>
              <a:rPr lang="en-US" dirty="0"/>
              <a:t>10 Current PhD Students at Fermilab on Accel. Beam Physics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D37CFC-A569-0046-9D2E-4C958B45F7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12/05/18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B7EC45-90A0-3E43-85F4-F1F7F5802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Valishev | FAST/IOTA - AAC2018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73ED59-7583-1440-BCCA-AF77394C9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0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B80C59D-9E60-4071-A8BF-BC5EBE52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4" y="150271"/>
            <a:ext cx="9029722" cy="427877"/>
          </a:xfrm>
        </p:spPr>
        <p:txBody>
          <a:bodyPr/>
          <a:lstStyle/>
          <a:p>
            <a:r>
              <a:rPr lang="en-US" sz="3000" dirty="0"/>
              <a:t>Recent IOTA/FAST Peer-Reviewed Publications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9A9A77-77CC-49E8-BD01-92924C9A78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12/05/18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1FA0A4-098C-49B1-A7DF-44263EE0F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Valishev | FAST/IOTA - AAC2018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AA95F4-C4D3-4E06-9FB6-46F70D13C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74F0215A-0279-4FCC-93A9-70A4BE281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691090"/>
            <a:ext cx="8698008" cy="5690084"/>
          </a:xfrm>
          <a:noFill/>
        </p:spPr>
        <p:txBody>
          <a:bodyPr/>
          <a:lstStyle/>
          <a:p>
            <a:pPr>
              <a:lnSpc>
                <a:spcPts val="2300"/>
              </a:lnSpc>
            </a:pPr>
            <a:r>
              <a:rPr lang="en-US" sz="1600" dirty="0"/>
              <a:t>A. H. Lumpkin, B. E. </a:t>
            </a:r>
            <a:r>
              <a:rPr lang="en-US" sz="1600" dirty="0" err="1"/>
              <a:t>Carlsten</a:t>
            </a:r>
            <a:r>
              <a:rPr lang="en-US" sz="1600" dirty="0"/>
              <a:t> et al, </a:t>
            </a:r>
            <a:r>
              <a:rPr lang="en-US" sz="1600" i="1" dirty="0" err="1"/>
              <a:t>Submacropulse</a:t>
            </a:r>
            <a:r>
              <a:rPr lang="en-US" sz="1600" i="1" dirty="0"/>
              <a:t> electron-beam dynamics correlated with higher-order modes in Tesla-type superconducting </a:t>
            </a:r>
            <a:r>
              <a:rPr lang="en-US" sz="1600" i="1" dirty="0" err="1"/>
              <a:t>rf</a:t>
            </a:r>
            <a:r>
              <a:rPr lang="en-US" sz="1600" i="1" dirty="0"/>
              <a:t> cavities </a:t>
            </a:r>
            <a:r>
              <a:rPr lang="en-US" sz="1600" dirty="0"/>
              <a:t>PRAB, 21, 064401 </a:t>
            </a:r>
            <a:r>
              <a:rPr lang="en-US" sz="1600" dirty="0">
                <a:solidFill>
                  <a:srgbClr val="C00000"/>
                </a:solidFill>
              </a:rPr>
              <a:t>(2018)</a:t>
            </a:r>
            <a:r>
              <a:rPr lang="en-US" sz="1600" i="1" dirty="0">
                <a:solidFill>
                  <a:srgbClr val="C00000"/>
                </a:solidFill>
              </a:rPr>
              <a:t>;</a:t>
            </a:r>
            <a:endParaRPr lang="en-US" sz="1600" dirty="0">
              <a:solidFill>
                <a:srgbClr val="C00000"/>
              </a:solidFill>
            </a:endParaRPr>
          </a:p>
          <a:p>
            <a:pPr>
              <a:lnSpc>
                <a:spcPts val="2300"/>
              </a:lnSpc>
            </a:pPr>
            <a:r>
              <a:rPr lang="en-US" sz="1600" dirty="0"/>
              <a:t>M.B. </a:t>
            </a:r>
            <a:r>
              <a:rPr lang="en-US" sz="1600" dirty="0" err="1"/>
              <a:t>Andorf</a:t>
            </a:r>
            <a:r>
              <a:rPr lang="en-US" sz="1600" dirty="0"/>
              <a:t>, V.A. </a:t>
            </a:r>
            <a:r>
              <a:rPr lang="en-US" sz="1600" dirty="0" err="1"/>
              <a:t>Lebedev</a:t>
            </a:r>
            <a:r>
              <a:rPr lang="en-US" sz="1600" dirty="0"/>
              <a:t>, P. Piot, J. </a:t>
            </a:r>
            <a:r>
              <a:rPr lang="en-US" sz="1600" dirty="0" err="1"/>
              <a:t>Ruan</a:t>
            </a:r>
            <a:r>
              <a:rPr lang="en-US" sz="1600" dirty="0"/>
              <a:t>, </a:t>
            </a:r>
            <a:r>
              <a:rPr lang="en-US" sz="1600" i="1" dirty="0"/>
              <a:t>Wave-Optics Modeling of the Optical-Transport Line for Passive Optical Stochastic Cooling</a:t>
            </a:r>
            <a:r>
              <a:rPr lang="en-US" sz="1600" dirty="0"/>
              <a:t>,  NIM-A 883 119 </a:t>
            </a:r>
            <a:r>
              <a:rPr lang="en-US" sz="1600" dirty="0">
                <a:solidFill>
                  <a:srgbClr val="C00000"/>
                </a:solidFill>
              </a:rPr>
              <a:t>(2018);</a:t>
            </a:r>
          </a:p>
          <a:p>
            <a:pPr lvl="0">
              <a:lnSpc>
                <a:spcPts val="2300"/>
              </a:lnSpc>
            </a:pPr>
            <a:r>
              <a:rPr lang="en-US" sz="1600" dirty="0"/>
              <a:t>M. B. </a:t>
            </a:r>
            <a:r>
              <a:rPr lang="en-US" sz="1600" dirty="0" err="1"/>
              <a:t>Andorf</a:t>
            </a:r>
            <a:r>
              <a:rPr lang="en-US" sz="1600" dirty="0"/>
              <a:t>, V. A. Lebedev, J. Jarvis and P. Piot, </a:t>
            </a:r>
            <a:r>
              <a:rPr lang="en-US" sz="1600" i="1" dirty="0"/>
              <a:t>Computation and Numerical Simulation of Focused Undulator Radiation for Optical Stochastic Cooling</a:t>
            </a:r>
            <a:r>
              <a:rPr lang="en-US" sz="1600" dirty="0"/>
              <a:t>, (submitted to PRAB, </a:t>
            </a:r>
            <a:r>
              <a:rPr lang="en-US" sz="1600" dirty="0">
                <a:solidFill>
                  <a:srgbClr val="C00000"/>
                </a:solidFill>
              </a:rPr>
              <a:t>2018</a:t>
            </a:r>
            <a:r>
              <a:rPr lang="en-US" sz="1600" dirty="0"/>
              <a:t>) ;</a:t>
            </a:r>
          </a:p>
          <a:p>
            <a:pPr lvl="0">
              <a:lnSpc>
                <a:spcPts val="2300"/>
              </a:lnSpc>
            </a:pPr>
            <a:r>
              <a:rPr lang="en-US" sz="1600" dirty="0" err="1"/>
              <a:t>D.Broemmelsiek</a:t>
            </a:r>
            <a:r>
              <a:rPr lang="en-US" sz="1600" dirty="0"/>
              <a:t>, et al, </a:t>
            </a:r>
            <a:r>
              <a:rPr lang="en-US" sz="1600" i="1" dirty="0"/>
              <a:t>Record High-Gradient SRF Beam Acceleration at </a:t>
            </a:r>
            <a:r>
              <a:rPr lang="en-US" sz="1600" i="1" dirty="0" err="1"/>
              <a:t>Fermilab</a:t>
            </a:r>
            <a:r>
              <a:rPr lang="en-US" sz="1600" i="1" dirty="0"/>
              <a:t>, </a:t>
            </a:r>
            <a:r>
              <a:rPr lang="en-US" sz="1600" dirty="0"/>
              <a:t>(submitted to NJP, </a:t>
            </a:r>
            <a:r>
              <a:rPr lang="en-US" sz="1600" dirty="0">
                <a:solidFill>
                  <a:srgbClr val="C00000"/>
                </a:solidFill>
              </a:rPr>
              <a:t>2018</a:t>
            </a:r>
            <a:r>
              <a:rPr lang="en-US" sz="1600" dirty="0"/>
              <a:t>);</a:t>
            </a:r>
          </a:p>
          <a:p>
            <a:pPr>
              <a:lnSpc>
                <a:spcPts val="2300"/>
              </a:lnSpc>
            </a:pPr>
            <a:r>
              <a:rPr lang="en-US" sz="1600" dirty="0"/>
              <a:t>D. </a:t>
            </a:r>
            <a:r>
              <a:rPr lang="en-US" sz="1600" dirty="0" err="1"/>
              <a:t>Mihalcea</a:t>
            </a:r>
            <a:r>
              <a:rPr lang="en-US" sz="1600" dirty="0"/>
              <a:t>, A. </a:t>
            </a:r>
            <a:r>
              <a:rPr lang="en-US" sz="1600" dirty="0" err="1"/>
              <a:t>Murokh</a:t>
            </a:r>
            <a:r>
              <a:rPr lang="en-US" sz="1600" dirty="0"/>
              <a:t>, P. Piot, J. </a:t>
            </a:r>
            <a:r>
              <a:rPr lang="en-US" sz="1600" dirty="0" err="1"/>
              <a:t>Ruan</a:t>
            </a:r>
            <a:r>
              <a:rPr lang="en-US" sz="1600" dirty="0"/>
              <a:t>,</a:t>
            </a:r>
            <a:r>
              <a:rPr lang="en-US" sz="1600" i="1" dirty="0"/>
              <a:t> Development of a Watt-level Gamma-Ray Source based on High-Repetition-Rate Inverse Compton Scattering </a:t>
            </a:r>
            <a:r>
              <a:rPr lang="en-US" sz="1600" dirty="0"/>
              <a:t>NIM-B 402 212 </a:t>
            </a:r>
            <a:r>
              <a:rPr lang="en-US" sz="1600" dirty="0">
                <a:solidFill>
                  <a:srgbClr val="C00000"/>
                </a:solidFill>
              </a:rPr>
              <a:t>(2017); </a:t>
            </a:r>
          </a:p>
          <a:p>
            <a:pPr>
              <a:lnSpc>
                <a:spcPts val="2300"/>
              </a:lnSpc>
            </a:pPr>
            <a:r>
              <a:rPr lang="en-US" sz="1600" dirty="0"/>
              <a:t>V. Shiltsev, Y. </a:t>
            </a:r>
            <a:r>
              <a:rPr lang="en-US" sz="1600" dirty="0" err="1"/>
              <a:t>Alexahin</a:t>
            </a:r>
            <a:r>
              <a:rPr lang="en-US" sz="1600" dirty="0"/>
              <a:t>, A. </a:t>
            </a:r>
            <a:r>
              <a:rPr lang="en-US" sz="1600" dirty="0" err="1"/>
              <a:t>Burov</a:t>
            </a:r>
            <a:r>
              <a:rPr lang="en-US" sz="1600" dirty="0"/>
              <a:t>, </a:t>
            </a:r>
            <a:r>
              <a:rPr lang="en-US" sz="1600" i="1" dirty="0"/>
              <a:t>Landau Damping of Beam Instabilities by Electron Lenses </a:t>
            </a:r>
            <a:r>
              <a:rPr lang="en-US" sz="1600" dirty="0"/>
              <a:t>and A. </a:t>
            </a:r>
            <a:r>
              <a:rPr lang="en-US" sz="1600" dirty="0" err="1"/>
              <a:t>Valishev</a:t>
            </a:r>
            <a:r>
              <a:rPr lang="en-US" sz="1600" dirty="0"/>
              <a:t> Phys. Rev. Lett. 119, 134802 </a:t>
            </a:r>
            <a:r>
              <a:rPr lang="en-US" sz="1600" dirty="0">
                <a:solidFill>
                  <a:srgbClr val="C00000"/>
                </a:solidFill>
              </a:rPr>
              <a:t>(2017);</a:t>
            </a:r>
          </a:p>
          <a:p>
            <a:pPr>
              <a:lnSpc>
                <a:spcPts val="2300"/>
              </a:lnSpc>
            </a:pPr>
            <a:r>
              <a:rPr lang="en-US" sz="1600" dirty="0"/>
              <a:t>A. </a:t>
            </a:r>
            <a:r>
              <a:rPr lang="en-US" sz="1600" dirty="0" err="1"/>
              <a:t>Halavanau</a:t>
            </a:r>
            <a:r>
              <a:rPr lang="en-US" sz="1600" dirty="0"/>
              <a:t> et al., </a:t>
            </a:r>
            <a:r>
              <a:rPr lang="en-US" sz="1600" i="1" dirty="0"/>
              <a:t>Analysis and Measurement of the Transfer Matrix of a 9-cell 1.3-GHz Superconducting Cavity </a:t>
            </a:r>
            <a:r>
              <a:rPr lang="en-US" sz="1600" dirty="0"/>
              <a:t>PRAB, 20, 040102 </a:t>
            </a:r>
            <a:r>
              <a:rPr lang="en-US" sz="1600" dirty="0">
                <a:solidFill>
                  <a:srgbClr val="C00000"/>
                </a:solidFill>
              </a:rPr>
              <a:t>(2017);</a:t>
            </a:r>
            <a:endParaRPr lang="en-US" sz="1600" dirty="0"/>
          </a:p>
          <a:p>
            <a:pPr>
              <a:lnSpc>
                <a:spcPts val="2300"/>
              </a:lnSpc>
            </a:pPr>
            <a:r>
              <a:rPr lang="en-US" sz="1600" dirty="0"/>
              <a:t>S. </a:t>
            </a:r>
            <a:r>
              <a:rPr lang="en-US" sz="1600" dirty="0" err="1"/>
              <a:t>Antipov</a:t>
            </a:r>
            <a:r>
              <a:rPr lang="en-US" sz="1600" dirty="0"/>
              <a:t>, S. </a:t>
            </a:r>
            <a:r>
              <a:rPr lang="en-US" sz="1600" dirty="0" err="1"/>
              <a:t>Nagaitsev</a:t>
            </a:r>
            <a:r>
              <a:rPr lang="en-US" sz="1600" dirty="0"/>
              <a:t>, A. </a:t>
            </a:r>
            <a:r>
              <a:rPr lang="en-US" sz="1600" dirty="0" err="1"/>
              <a:t>Valishev</a:t>
            </a:r>
            <a:r>
              <a:rPr lang="en-US" sz="1600" dirty="0"/>
              <a:t>, </a:t>
            </a:r>
            <a:r>
              <a:rPr lang="en-US" sz="1600" i="1" dirty="0"/>
              <a:t>Single-particle dynamics in a nonlinear accelerator lattice: attaining a large tune spread with octupoles in IOTA,</a:t>
            </a:r>
            <a:r>
              <a:rPr lang="en-US" sz="1600" dirty="0"/>
              <a:t> JINST, V.12 </a:t>
            </a:r>
            <a:r>
              <a:rPr lang="en-US" sz="1600" dirty="0">
                <a:solidFill>
                  <a:srgbClr val="C00000"/>
                </a:solidFill>
              </a:rPr>
              <a:t>(2017);</a:t>
            </a:r>
          </a:p>
          <a:p>
            <a:pPr>
              <a:lnSpc>
                <a:spcPts val="2300"/>
              </a:lnSpc>
            </a:pPr>
            <a:r>
              <a:rPr lang="en-US" sz="1600" dirty="0" err="1"/>
              <a:t>S.Antipov</a:t>
            </a:r>
            <a:r>
              <a:rPr lang="en-US" sz="1600" dirty="0"/>
              <a:t>, et al </a:t>
            </a:r>
            <a:r>
              <a:rPr lang="en-US" sz="1600" i="1" dirty="0"/>
              <a:t>IOTA (</a:t>
            </a:r>
            <a:r>
              <a:rPr lang="en-US" sz="1600" i="1" dirty="0" err="1"/>
              <a:t>Integrable</a:t>
            </a:r>
            <a:r>
              <a:rPr lang="en-US" sz="1600" i="1" dirty="0"/>
              <a:t> Optics Test Accelerator): Facility and Experimental Beam Physics Program </a:t>
            </a:r>
            <a:r>
              <a:rPr lang="en-US" sz="1600" dirty="0"/>
              <a:t>JINST 12 T03002</a:t>
            </a:r>
            <a:r>
              <a:rPr lang="en-US" sz="1600" i="1" dirty="0"/>
              <a:t> </a:t>
            </a:r>
            <a:r>
              <a:rPr lang="en-US" sz="1600" dirty="0">
                <a:solidFill>
                  <a:srgbClr val="C00000"/>
                </a:solidFill>
              </a:rPr>
              <a:t>(2017).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702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5488" y="2828999"/>
            <a:ext cx="8339328" cy="473492"/>
          </a:xfrm>
        </p:spPr>
        <p:txBody>
          <a:bodyPr/>
          <a:lstStyle/>
          <a:p>
            <a:pPr marL="0" indent="0" algn="ctr">
              <a:buNone/>
            </a:pPr>
            <a:r>
              <a:rPr lang="en-US" sz="5600" dirty="0" smtClean="0"/>
              <a:t>FACILITIES EXTRAS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400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2250" y="294985"/>
            <a:ext cx="8634370" cy="427877"/>
          </a:xfrm>
        </p:spPr>
        <p:txBody>
          <a:bodyPr/>
          <a:lstStyle/>
          <a:p>
            <a:r>
              <a:rPr lang="en-US" sz="3200" dirty="0"/>
              <a:t>CM2 FAST Linac Performance vs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ILC specs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12/05/18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Valishev | FAST/IOTA - AAC2018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4453815"/>
              </p:ext>
            </p:extLst>
          </p:nvPr>
        </p:nvGraphicFramePr>
        <p:xfrm>
          <a:off x="224851" y="968692"/>
          <a:ext cx="8628084" cy="4456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70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47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467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59498">
                  <a:extLst>
                    <a:ext uri="{9D8B030D-6E8A-4147-A177-3AD203B41FA5}">
                      <a16:colId xmlns:a16="http://schemas.microsoft.com/office/drawing/2014/main" xmlns="" val="2943420644"/>
                    </a:ext>
                  </a:extLst>
                </a:gridCol>
              </a:tblGrid>
              <a:tr h="98170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FAST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6"/>
                          </a:solidFill>
                        </a:rPr>
                        <a:t>Nov.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ILC specs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6"/>
                          </a:solidFill>
                        </a:rPr>
                        <a:t>2007 RDR/2013TDR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88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Total beam energy gain per CM</a:t>
                      </a:r>
                      <a:endParaRPr lang="en-US" sz="2400" i="0" kern="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255 MeV*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200" i="0" kern="8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31.8 MV/m 8 cavities</a:t>
                      </a:r>
                      <a:endParaRPr lang="en-US" sz="1200" i="0" kern="8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252 MeV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i="0" kern="8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31.5 MV/m in each 8/9 cavities </a:t>
                      </a:r>
                      <a:endParaRPr lang="en-US" sz="1400" i="0" kern="8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0" kern="800" dirty="0">
                          <a:solidFill>
                            <a:srgbClr val="003087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above the spec!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88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i="0" kern="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Q_0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i="0" kern="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0.8 e10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1 e10</a:t>
                      </a:r>
                      <a:endParaRPr lang="en-US" sz="2400" i="0" kern="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0" kern="800" dirty="0">
                          <a:solidFill>
                            <a:srgbClr val="003087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Two cavities have &gt;1e10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88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Pulse length (beam)</a:t>
                      </a:r>
                      <a:endParaRPr lang="en-US" sz="2400" i="0" kern="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0.1 </a:t>
                      </a:r>
                      <a:r>
                        <a:rPr lang="en-GB" sz="2400" i="0" kern="800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ms</a:t>
                      </a:r>
                      <a:endParaRPr lang="en-US" sz="2400" i="0" kern="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1.0 </a:t>
                      </a:r>
                      <a:r>
                        <a:rPr lang="en-GB" sz="2400" i="0" kern="800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ms</a:t>
                      </a:r>
                      <a:endParaRPr lang="en-US" sz="2400" i="0" kern="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0" kern="800" dirty="0">
                          <a:solidFill>
                            <a:srgbClr val="003087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had 1 </a:t>
                      </a:r>
                      <a:r>
                        <a:rPr lang="en-US" sz="1800" b="0" i="0" kern="800" dirty="0" err="1">
                          <a:solidFill>
                            <a:srgbClr val="003087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ms</a:t>
                      </a:r>
                      <a:r>
                        <a:rPr lang="en-US" sz="1800" b="0" i="0" kern="800" dirty="0">
                          <a:solidFill>
                            <a:srgbClr val="003087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in other studies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88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i="0" kern="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Pulse rep rate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1 Hz</a:t>
                      </a:r>
                      <a:endParaRPr lang="en-US" sz="2400" i="0" kern="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5 Hz</a:t>
                      </a:r>
                      <a:endParaRPr lang="en-US" sz="2400" i="0" kern="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0" kern="800" dirty="0">
                          <a:solidFill>
                            <a:srgbClr val="003087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had 5Hz in other studies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88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i="0" kern="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# bunches per pulse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en-US" sz="2400" i="0" kern="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2625 / 1312</a:t>
                      </a:r>
                      <a:endParaRPr lang="en-US" sz="2400" i="0" kern="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b="0" i="0" kern="800" dirty="0">
                          <a:solidFill>
                            <a:srgbClr val="003087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had 1000 bunches in other studies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88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Bunch intensity</a:t>
                      </a:r>
                      <a:endParaRPr lang="en-US" sz="2400" i="0" kern="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0.2 </a:t>
                      </a:r>
                      <a:r>
                        <a:rPr lang="en-GB" sz="2400" i="0" kern="800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nC</a:t>
                      </a:r>
                      <a:endParaRPr lang="en-US" sz="2400" i="0" kern="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2400" i="0" kern="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3.2 </a:t>
                      </a:r>
                      <a:r>
                        <a:rPr lang="en-GB" sz="2400" i="0" kern="800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nC</a:t>
                      </a:r>
                      <a:endParaRPr lang="en-US" sz="2400" i="0" kern="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solidFill>
                            <a:srgbClr val="003087"/>
                          </a:solidFill>
                          <a:effectLst/>
                        </a:rPr>
                        <a:t>1.5nC per bunch in other studies</a:t>
                      </a:r>
                      <a:endParaRPr lang="en-US" sz="2000" b="0" i="0" kern="800" dirty="0">
                        <a:solidFill>
                          <a:srgbClr val="003087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C39A48A-B4E6-4DCD-AFA1-36B884652703}"/>
              </a:ext>
            </a:extLst>
          </p:cNvPr>
          <p:cNvSpPr/>
          <p:nvPr/>
        </p:nvSpPr>
        <p:spPr>
          <a:xfrm>
            <a:off x="224851" y="1887377"/>
            <a:ext cx="8628084" cy="138323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D6474E-41F2-44F0-BFDB-C54F534F6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" y="5459670"/>
            <a:ext cx="9005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hangingPunct="0"/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* compare with </a:t>
            </a:r>
            <a:r>
              <a:rPr lang="en-US" altLang="en-US" sz="1600" dirty="0">
                <a:latin typeface="Arial Unicode MS" panose="020B0604020202020204" pitchFamily="34" charset="-128"/>
              </a:rPr>
              <a:t>European XFEL: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there are several CMs in operating at 200+ MeV. The highest gain/CM is 237 MeV.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16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084E9E8-C67A-CE41-B956-E067572F4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Parameters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34ECE5-C583-AB4B-8BCB-7CF932B998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12/05/18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9EB597-6C9F-BE44-B3CA-F65DC5E47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Valishev | FAST/IOTA - AAC2018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23D59B-8130-DA4B-AE11-4B8DEEF3F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8F1B7948-060C-EC4E-88EE-65FE94BD8C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624952"/>
              </p:ext>
            </p:extLst>
          </p:nvPr>
        </p:nvGraphicFramePr>
        <p:xfrm>
          <a:off x="538619" y="975775"/>
          <a:ext cx="7941502" cy="512127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2485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67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6170">
                  <a:extLst>
                    <a:ext uri="{9D8B030D-6E8A-4147-A177-3AD203B41FA5}">
                      <a16:colId xmlns:a16="http://schemas.microsoft.com/office/drawing/2014/main" xmlns="" val="2243669478"/>
                    </a:ext>
                  </a:extLst>
                </a:gridCol>
              </a:tblGrid>
              <a:tr h="365808">
                <a:tc>
                  <a:txBody>
                    <a:bodyPr/>
                    <a:lstStyle/>
                    <a:p>
                      <a:endParaRPr lang="en-US" sz="1800" b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="0" baseline="0" dirty="0">
                          <a:latin typeface="+mn-lt"/>
                          <a:cs typeface="Arial"/>
                        </a:rPr>
                        <a:t>Electrons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="0" baseline="0">
                          <a:latin typeface="+mn-lt"/>
                          <a:cs typeface="Arial"/>
                        </a:rPr>
                        <a:t>Protons</a:t>
                      </a:r>
                      <a:endParaRPr lang="en-US" sz="1800" b="0" baseline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458383747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b="0" dirty="0"/>
                        <a:t>Nominal kinetic energy</a:t>
                      </a:r>
                      <a:endParaRPr lang="en-US" sz="1800" b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="0" baseline="0" dirty="0"/>
                        <a:t>150 MeV</a:t>
                      </a:r>
                      <a:endParaRPr lang="en-US" sz="1800" b="0" baseline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="0" baseline="0">
                          <a:latin typeface="+mn-lt"/>
                          <a:cs typeface="Arial"/>
                        </a:rPr>
                        <a:t>2.5 MeV</a:t>
                      </a:r>
                      <a:endParaRPr lang="en-US" sz="1800" b="0" baseline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/>
                        <a:t>Nominal </a:t>
                      </a:r>
                      <a:r>
                        <a:rPr lang="en-US" sz="1800" baseline="0" dirty="0"/>
                        <a:t>intensity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1×10</a:t>
                      </a:r>
                      <a:r>
                        <a:rPr lang="en-US" sz="1800" baseline="30000" dirty="0"/>
                        <a:t>9</a:t>
                      </a:r>
                      <a:endParaRPr lang="en-US" sz="1800" baseline="300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1×10</a:t>
                      </a:r>
                      <a:r>
                        <a:rPr lang="en-US" sz="1800" baseline="30000" dirty="0"/>
                        <a:t>11</a:t>
                      </a:r>
                      <a:endParaRPr lang="en-US" sz="1800" baseline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/>
                        <a:t>Circumference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40 m</a:t>
                      </a:r>
                      <a:endParaRPr lang="en-US" sz="1400" baseline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aseline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/>
                        <a:t>Bending dipole field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 T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/>
                        <a:t>Beam pipe aperture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50 mm dia.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  <a:cs typeface="Arial"/>
                        </a:rPr>
                        <a:t>Betatron tune</a:t>
                      </a:r>
                    </a:p>
                  </a:txBody>
                  <a:tcPr marT="45719" marB="45719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/>
                        </a:rPr>
                        <a:t>3</a:t>
                      </a:r>
                      <a:r>
                        <a:rPr lang="en-US" sz="1800" dirty="0"/>
                        <a:t>÷</a:t>
                      </a:r>
                      <a:r>
                        <a:rPr lang="en-US" sz="1800" dirty="0">
                          <a:latin typeface="+mn-lt"/>
                          <a:cs typeface="Arial"/>
                        </a:rPr>
                        <a:t>5</a:t>
                      </a:r>
                    </a:p>
                  </a:txBody>
                  <a:tcPr marT="45719" marB="45719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838097667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Beam size (</a:t>
                      </a:r>
                      <a:r>
                        <a:rPr lang="en-US" sz="1800" baseline="0" dirty="0" err="1"/>
                        <a:t>rms</a:t>
                      </a:r>
                      <a:r>
                        <a:rPr lang="en-US" sz="1800" baseline="0" dirty="0"/>
                        <a:t>, </a:t>
                      </a:r>
                      <a:r>
                        <a:rPr lang="en-US" sz="1800" baseline="0" dirty="0" err="1"/>
                        <a:t>x,y</a:t>
                      </a:r>
                      <a:r>
                        <a:rPr lang="en-US" sz="1800" baseline="0" dirty="0"/>
                        <a:t>)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0.05 ÷ 0.5 mm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5 ÷ 15 mm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5774">
                <a:tc>
                  <a:txBody>
                    <a:bodyPr/>
                    <a:lstStyle/>
                    <a:p>
                      <a:r>
                        <a:rPr lang="en-US" sz="1800" dirty="0"/>
                        <a:t>Transverse emittance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 err="1"/>
                        <a:t>r.m.s</a:t>
                      </a:r>
                      <a:r>
                        <a:rPr lang="en-US" sz="1800" dirty="0"/>
                        <a:t>. 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0.04 </a:t>
                      </a:r>
                      <a:r>
                        <a:rPr lang="en-US" sz="1800" i="1" dirty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800" dirty="0"/>
                        <a:t>m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2 </a:t>
                      </a:r>
                      <a:r>
                        <a:rPr lang="en-US" sz="1800" i="1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800"/>
                        <a:t>m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/>
                        <a:t>Synchrotron Radiation damping time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0.6s, 5×10</a:t>
                      </a:r>
                      <a:r>
                        <a:rPr lang="en-US" sz="1800" baseline="30000" dirty="0"/>
                        <a:t>6</a:t>
                      </a:r>
                      <a:r>
                        <a:rPr lang="en-US" sz="1800" dirty="0"/>
                        <a:t> turns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/>
                        <a:t>Synchrotron tune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r>
                        <a:rPr lang="en-US" sz="1800" baseline="0" dirty="0"/>
                        <a:t>÷</a:t>
                      </a:r>
                      <a:r>
                        <a:rPr lang="en-US" sz="1800" dirty="0"/>
                        <a:t>5×10</a:t>
                      </a:r>
                      <a:r>
                        <a:rPr lang="en-US" sz="1800" baseline="30000" dirty="0"/>
                        <a:t>-4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/>
                        <a:t>Bunch length, momentum spread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12 cm, 1.4×10</a:t>
                      </a:r>
                      <a:r>
                        <a:rPr lang="en-US" sz="1800" baseline="30000" dirty="0"/>
                        <a:t>-4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  <a:cs typeface="Arial"/>
                        </a:rPr>
                        <a:t>Beam pipe vacuum</a:t>
                      </a:r>
                    </a:p>
                  </a:txBody>
                  <a:tcPr marT="45719" marB="45719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  <a:cs typeface="Arial"/>
                        </a:rPr>
                        <a:t>2÷4×10</a:t>
                      </a:r>
                      <a:r>
                        <a:rPr lang="en-US" sz="1800" baseline="30000" dirty="0">
                          <a:latin typeface="+mn-lt"/>
                          <a:cs typeface="Arial"/>
                        </a:rPr>
                        <a:t>-10</a:t>
                      </a:r>
                      <a:r>
                        <a:rPr lang="en-US" sz="1800" dirty="0">
                          <a:latin typeface="+mn-lt"/>
                          <a:cs typeface="Arial"/>
                        </a:rPr>
                        <a:t> Torr</a:t>
                      </a:r>
                    </a:p>
                  </a:txBody>
                  <a:tcPr marT="45719" marB="45719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2050302070"/>
                  </a:ext>
                </a:extLst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  <a:cs typeface="Arial"/>
                        </a:rPr>
                        <a:t>Beam lifetime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  <a:cs typeface="Arial"/>
                        </a:rPr>
                        <a:t>1÷10</a:t>
                      </a:r>
                      <a:r>
                        <a:rPr lang="en-US" sz="1800" baseline="0" dirty="0">
                          <a:latin typeface="+mn-lt"/>
                          <a:cs typeface="Arial"/>
                        </a:rPr>
                        <a:t> hour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  <a:cs typeface="Arial"/>
                        </a:rPr>
                        <a:t>1÷10 min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50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45E4057-51D4-1941-BC06-B3C9962A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Layout - Elements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4EE2C4-6A15-7940-B13B-CCF19AD745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12/05/18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FF5FF9-27E3-B14B-9332-95CC1FEC6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Valishev | FAST/IOTA - AAC2018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E27879-2B6E-BF4B-8C1B-3EB9252F8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A3BE61-CAD3-4648-8637-E22F6B5F87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30629" y="1032952"/>
            <a:ext cx="9013371" cy="511793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5539FB3-06ED-034F-B05D-5E0AF9EC77FA}"/>
              </a:ext>
            </a:extLst>
          </p:cNvPr>
          <p:cNvSpPr txBox="1"/>
          <p:nvPr/>
        </p:nvSpPr>
        <p:spPr>
          <a:xfrm>
            <a:off x="2375064" y="1793174"/>
            <a:ext cx="498764" cy="406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2  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8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39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8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1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18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8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2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1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1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21</a:t>
            </a:r>
          </a:p>
          <a:p>
            <a:pPr algn="r">
              <a:spcAft>
                <a:spcPts val="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8</a:t>
            </a:r>
            <a:endParaRPr lang="en-US" sz="2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6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BBBAD352-147D-954B-8215-052FBF2B1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1" y="899318"/>
            <a:ext cx="8507221" cy="5059363"/>
          </a:xfrm>
        </p:spPr>
        <p:txBody>
          <a:bodyPr/>
          <a:lstStyle/>
          <a:p>
            <a:r>
              <a:rPr lang="en-US" dirty="0"/>
              <a:t>Need for experimental </a:t>
            </a:r>
            <a:r>
              <a:rPr lang="en-US" dirty="0" smtClean="0"/>
              <a:t>beam-physics research, </a:t>
            </a:r>
            <a:r>
              <a:rPr lang="en-US" dirty="0"/>
              <a:t>especially in circular accelerators</a:t>
            </a:r>
          </a:p>
          <a:p>
            <a:r>
              <a:rPr lang="en-US" dirty="0" smtClean="0"/>
              <a:t>Difficult </a:t>
            </a:r>
            <a:r>
              <a:rPr lang="en-US" dirty="0"/>
              <a:t>to conduct R&amp;D in main complex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Production machines must operate 24/7 for HEP users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Disruptive studies – opportunities limited by time, impact on </a:t>
            </a:r>
            <a:r>
              <a:rPr lang="en-US" dirty="0" smtClean="0"/>
              <a:t>operations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Hardware </a:t>
            </a:r>
            <a:r>
              <a:rPr lang="en-US" dirty="0"/>
              <a:t>modifications expensive and time consuming</a:t>
            </a:r>
            <a:endParaRPr lang="en-US" dirty="0">
              <a:solidFill>
                <a:schemeClr val="accent5"/>
              </a:solidFill>
            </a:endParaRPr>
          </a:p>
          <a:p>
            <a:r>
              <a:rPr lang="en-US" dirty="0"/>
              <a:t>Dedicated R&amp;D facility is an efficient way to conduct proof-of-principle experiments, train </a:t>
            </a:r>
            <a:r>
              <a:rPr lang="en-US" dirty="0" smtClean="0"/>
              <a:t>researchers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2015 P5 GARD </a:t>
            </a:r>
            <a:r>
              <a:rPr lang="en-US" b="1" dirty="0" smtClean="0">
                <a:solidFill>
                  <a:schemeClr val="accent2"/>
                </a:solidFill>
              </a:rPr>
              <a:t>subpanel: </a:t>
            </a:r>
            <a:r>
              <a:rPr lang="en-US" b="1" dirty="0">
                <a:solidFill>
                  <a:schemeClr val="accent2"/>
                </a:solidFill>
              </a:rPr>
              <a:t>“Construct the IOTA ring, and conduct experimental studies of high-current beam dynamics in integrable non-linear focusing systems.”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25B5B44A-BA39-DB44-8F93-404E129D3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Addressing these </a:t>
            </a:r>
            <a:r>
              <a:rPr lang="en-US" sz="2500" dirty="0" smtClean="0"/>
              <a:t>topics requires a dedicated </a:t>
            </a:r>
            <a:r>
              <a:rPr lang="en-US" sz="2500" dirty="0" smtClean="0"/>
              <a:t>facility</a:t>
            </a:r>
            <a:endParaRPr lang="en-US" sz="2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ADFFEF-0D0E-3C49-8802-E8F32BCD3E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6D1C26-7CB6-6147-85B5-5998750C9C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46BD7C-4BD5-C04E-8BAD-D99F140E6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4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30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45B2C610-FB0B-BE43-A1FF-57645FCC2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804189" cy="50593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accent2"/>
                </a:solidFill>
              </a:rPr>
              <a:t>Nonlinear Integrable </a:t>
            </a:r>
            <a:r>
              <a:rPr lang="en-US" b="1" dirty="0" smtClean="0">
                <a:solidFill>
                  <a:schemeClr val="accent2"/>
                </a:solidFill>
              </a:rPr>
              <a:t>Optics </a:t>
            </a:r>
            <a:r>
              <a:rPr lang="en-US" dirty="0" smtClean="0"/>
              <a:t>– Experimental </a:t>
            </a:r>
            <a:r>
              <a:rPr lang="en-US" dirty="0"/>
              <a:t>demonstration of NIO lattice in a practical accelerator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accent2"/>
                </a:solidFill>
              </a:rPr>
              <a:t>Beam Cooling</a:t>
            </a:r>
          </a:p>
          <a:p>
            <a:pPr marL="857250" lvl="1" indent="-457200"/>
            <a:r>
              <a:rPr lang="en-US" dirty="0"/>
              <a:t>Optical Stochastic Cooling – Proof-of-principle demonstration</a:t>
            </a:r>
          </a:p>
          <a:p>
            <a:pPr marL="857250" lvl="1" indent="-457200"/>
            <a:r>
              <a:rPr lang="en-US" dirty="0"/>
              <a:t>Electron Cooling – Advanced techniques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accent2"/>
                </a:solidFill>
              </a:rPr>
              <a:t>Space Charge Compensation </a:t>
            </a:r>
            <a:r>
              <a:rPr lang="en-US" dirty="0"/>
              <a:t>– Suppression of SC-related effects in high intensity circular accelerators</a:t>
            </a:r>
          </a:p>
          <a:p>
            <a:pPr lvl="1"/>
            <a:r>
              <a:rPr lang="en-US" dirty="0"/>
              <a:t>Nonlinear Integrable Optics</a:t>
            </a:r>
          </a:p>
          <a:p>
            <a:pPr lvl="1"/>
            <a:r>
              <a:rPr lang="en-US" dirty="0"/>
              <a:t>Electron lenses</a:t>
            </a:r>
          </a:p>
          <a:p>
            <a:pPr lvl="1"/>
            <a:r>
              <a:rPr lang="en-US" dirty="0"/>
              <a:t>Electron columns</a:t>
            </a:r>
          </a:p>
          <a:p>
            <a:pPr lvl="1"/>
            <a:r>
              <a:rPr lang="en-US" dirty="0"/>
              <a:t>Circular betatron modes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accent2"/>
                </a:solidFill>
              </a:rPr>
              <a:t>Quantum </a:t>
            </a:r>
            <a:r>
              <a:rPr lang="en-US" b="1" dirty="0" smtClean="0">
                <a:solidFill>
                  <a:schemeClr val="accent2"/>
                </a:solidFill>
              </a:rPr>
              <a:t>Science </a:t>
            </a:r>
            <a:r>
              <a:rPr lang="en-US" dirty="0" smtClean="0"/>
              <a:t>– storage, manipulation and characterization of a single electron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97B6AB6F-5EED-6E49-817C-A38D681D8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Experiments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7FA77B-DEAE-D142-9761-647E8E733E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12/05/18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328654-97EC-BE4F-97D0-7006F7835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Valishev | FAST/IOTA - AAC2018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7BB5B7-2A33-704D-B486-4F30E3B9D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000" dirty="0">
                <a:solidFill>
                  <a:srgbClr val="00133A"/>
                </a:solidFill>
              </a:rPr>
              <a:t>Ion source (formerly HINS) recommissioned at old location</a:t>
            </a:r>
          </a:p>
          <a:p>
            <a:r>
              <a:rPr lang="en-US" sz="2000" dirty="0"/>
              <a:t>HV Cabinet rebuilt  (original equipment used in PIP2IT)</a:t>
            </a:r>
          </a:p>
          <a:p>
            <a:r>
              <a:rPr lang="en-US" sz="2000" dirty="0">
                <a:solidFill>
                  <a:srgbClr val="00133A"/>
                </a:solidFill>
              </a:rPr>
              <a:t>Parameters achieved:</a:t>
            </a:r>
          </a:p>
          <a:p>
            <a:pPr lvl="1"/>
            <a:r>
              <a:rPr lang="en-US" sz="2000" dirty="0"/>
              <a:t>Energy: 20 kV (vs 50kV)</a:t>
            </a:r>
          </a:p>
          <a:p>
            <a:pPr lvl="1"/>
            <a:r>
              <a:rPr lang="en-US" sz="2000" dirty="0"/>
              <a:t>Current: 10 mA - OK</a:t>
            </a:r>
          </a:p>
          <a:p>
            <a:pPr lvl="1"/>
            <a:r>
              <a:rPr lang="en-US" sz="2000" dirty="0"/>
              <a:t>LEBT Optimized</a:t>
            </a:r>
          </a:p>
          <a:p>
            <a:pPr marL="0" indent="0">
              <a:buNone/>
            </a:pPr>
            <a:r>
              <a:rPr lang="en-US" sz="2000" dirty="0"/>
              <a:t>System for filament activation built</a:t>
            </a:r>
          </a:p>
          <a:p>
            <a:pPr marL="285750"/>
            <a:r>
              <a:rPr lang="en-US" sz="1600" dirty="0"/>
              <a:t>New filaments coated and activated</a:t>
            </a: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IOTA Proton Injector </a:t>
            </a:r>
            <a:r>
              <a:rPr lang="mr-IN" sz="2400" dirty="0"/>
              <a:t>–</a:t>
            </a:r>
            <a:r>
              <a:rPr lang="en-US" sz="2400" dirty="0"/>
              <a:t> Ion Source &amp; LEBT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12/05/18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Valishev | FAST/IOTA - AAC2018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9ADF00-30B9-4E7F-A9FC-AA090A2C0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94938"/>
            <a:ext cx="3224307" cy="2149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8A6C21-AB11-4DE1-82E8-7D97329E3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986" y="820531"/>
            <a:ext cx="5350414" cy="229835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5EF8BE85-F63F-44CE-B279-CF6BF899983B}"/>
              </a:ext>
            </a:extLst>
          </p:cNvPr>
          <p:cNvCxnSpPr>
            <a:cxnSpLocks/>
          </p:cNvCxnSpPr>
          <p:nvPr/>
        </p:nvCxnSpPr>
        <p:spPr>
          <a:xfrm>
            <a:off x="2178424" y="1855695"/>
            <a:ext cx="1498320" cy="114012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23B40F4-D1B2-4102-81B9-077360C0799C}"/>
              </a:ext>
            </a:extLst>
          </p:cNvPr>
          <p:cNvSpPr/>
          <p:nvPr/>
        </p:nvSpPr>
        <p:spPr>
          <a:xfrm>
            <a:off x="558800" y="1304365"/>
            <a:ext cx="1619624" cy="1102659"/>
          </a:xfrm>
          <a:prstGeom prst="roundRect">
            <a:avLst/>
          </a:prstGeom>
          <a:noFill/>
          <a:ln w="508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E3DC954-D772-4522-84B3-C5C20BF65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479" y="4203715"/>
            <a:ext cx="2183935" cy="1978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6F10468-C361-424F-8813-91469ED7D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493" y="4079692"/>
            <a:ext cx="2802986" cy="21022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25600" y="3895938"/>
            <a:ext cx="21817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Beam signal at Faraday Cup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98514" y="6099812"/>
            <a:ext cx="546945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Time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25600" y="5939883"/>
            <a:ext cx="1309483" cy="7434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20071" y="5671798"/>
            <a:ext cx="465607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40 </a:t>
            </a:r>
            <a:r>
              <a:rPr lang="en-US" sz="1400" dirty="0" err="1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400" dirty="0" err="1">
                <a:solidFill>
                  <a:srgbClr val="00B050"/>
                </a:solidFill>
              </a:rPr>
              <a:t>s</a:t>
            </a:r>
            <a:endParaRPr lang="en-US" sz="1400" dirty="0">
              <a:solidFill>
                <a:srgbClr val="00B05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745459" y="5062654"/>
            <a:ext cx="157253" cy="252761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67799" y="4803913"/>
            <a:ext cx="741806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Current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73479" y="3492045"/>
            <a:ext cx="218393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Phase space optimization </a:t>
            </a:r>
          </a:p>
          <a:p>
            <a:pPr algn="ctr"/>
            <a:r>
              <a:rPr lang="en-US" sz="1400" dirty="0"/>
              <a:t>of LEBT </a:t>
            </a:r>
            <a:r>
              <a:rPr lang="mr-IN" sz="1400" dirty="0"/>
              <a:t>–</a:t>
            </a:r>
            <a:r>
              <a:rPr lang="en-US" sz="1400" dirty="0"/>
              <a:t> beam current</a:t>
            </a:r>
          </a:p>
          <a:p>
            <a:pPr algn="ctr"/>
            <a:r>
              <a:rPr lang="en-US" sz="1400" dirty="0"/>
              <a:t>as function of focusing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59033" y="5976609"/>
            <a:ext cx="764633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Solenoid 1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6553462" y="5023089"/>
            <a:ext cx="764633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Solenoid 2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5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13" y="7178"/>
            <a:ext cx="8686800" cy="641739"/>
          </a:xfrm>
        </p:spPr>
        <p:txBody>
          <a:bodyPr/>
          <a:lstStyle/>
          <a:p>
            <a:r>
              <a:rPr lang="en-US" dirty="0"/>
              <a:t>IOTA </a:t>
            </a:r>
            <a:r>
              <a:rPr lang="en-US" i="1" dirty="0"/>
              <a:t>p+ </a:t>
            </a:r>
            <a:r>
              <a:rPr lang="en-US" dirty="0"/>
              <a:t>Injector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12/05/18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Valishev | FAST/IOTA - AAC2018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32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4DD708-6C2D-4BAA-B36A-E562E61B1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56" y="792398"/>
            <a:ext cx="2862470" cy="310802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745110-31DA-4045-A71C-A250E1CDA1CC}"/>
              </a:ext>
            </a:extLst>
          </p:cNvPr>
          <p:cNvSpPr txBox="1"/>
          <p:nvPr/>
        </p:nvSpPr>
        <p:spPr>
          <a:xfrm>
            <a:off x="636588" y="3456914"/>
            <a:ext cx="227100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50 kV </a:t>
            </a:r>
            <a:r>
              <a:rPr lang="en-US" sz="1400" dirty="0" err="1"/>
              <a:t>duoplasmatron</a:t>
            </a:r>
            <a:r>
              <a:rPr lang="en-US" sz="1400" dirty="0"/>
              <a:t> source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DDA6A9-FB07-4058-A11B-D19DBE9D3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915" y="2958063"/>
            <a:ext cx="5057798" cy="376079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28C5227-AE24-4DEE-A429-8DAF4EDC73E7}"/>
              </a:ext>
            </a:extLst>
          </p:cNvPr>
          <p:cNvSpPr txBox="1"/>
          <p:nvPr/>
        </p:nvSpPr>
        <p:spPr>
          <a:xfrm>
            <a:off x="4042515" y="3085109"/>
            <a:ext cx="235352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2.5 MeV 325 MHz pulsed RFQ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73A8162-43F5-4FF2-836B-C8FB0B89D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296" y="827358"/>
            <a:ext cx="5307496" cy="199490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D6E3B91-2BF2-4A59-BB6B-23D78E2DA8AB}"/>
              </a:ext>
            </a:extLst>
          </p:cNvPr>
          <p:cNvSpPr txBox="1"/>
          <p:nvPr/>
        </p:nvSpPr>
        <p:spPr>
          <a:xfrm>
            <a:off x="3874020" y="963200"/>
            <a:ext cx="14573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325 MHz klystron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2BFA627-1BB9-4DD7-8F5D-CC8343397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31" y="4187385"/>
            <a:ext cx="3668665" cy="2501362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49F665-FC3C-40D8-9A07-29BD2A2F38C8}"/>
              </a:ext>
            </a:extLst>
          </p:cNvPr>
          <p:cNvSpPr txBox="1"/>
          <p:nvPr/>
        </p:nvSpPr>
        <p:spPr>
          <a:xfrm>
            <a:off x="222250" y="6284490"/>
            <a:ext cx="31446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HV </a:t>
            </a:r>
            <a:r>
              <a:rPr lang="en-US" sz="1400" dirty="0" err="1"/>
              <a:t>klyston</a:t>
            </a:r>
            <a:r>
              <a:rPr lang="en-US" sz="1400" dirty="0"/>
              <a:t> modulator (being assembled)</a:t>
            </a:r>
          </a:p>
        </p:txBody>
      </p:sp>
    </p:spTree>
    <p:extLst>
      <p:ext uri="{BB962C8B-B14F-4D97-AF65-F5344CB8AC3E}">
        <p14:creationId xmlns:p14="http://schemas.microsoft.com/office/powerpoint/2010/main" val="217494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B2B10C-EA43-114F-9898-E6F048B8B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621" y="803910"/>
            <a:ext cx="8604758" cy="5059363"/>
          </a:xfrm>
        </p:spPr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n-US" sz="2200" b="1" dirty="0">
                <a:solidFill>
                  <a:schemeClr val="tx1"/>
                </a:solidFill>
              </a:rPr>
              <a:t>Complete the construction of IOTA/FAST facility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/>
              <a:t>Install and commission IOTA proton injector				</a:t>
            </a:r>
            <a:r>
              <a:rPr lang="en-US" sz="1800" dirty="0">
                <a:solidFill>
                  <a:schemeClr val="accent4"/>
                </a:solidFill>
              </a:rPr>
              <a:t>2020*</a:t>
            </a:r>
            <a:endParaRPr lang="en-US" sz="2000" dirty="0">
              <a:solidFill>
                <a:schemeClr val="accent4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200" b="1" dirty="0">
                <a:solidFill>
                  <a:schemeClr val="tx1"/>
                </a:solidFill>
              </a:rPr>
              <a:t>Conduct R&amp;D in IOTA </a:t>
            </a:r>
            <a:r>
              <a:rPr lang="en-US" sz="2200" dirty="0"/>
              <a:t>with the goal to </a:t>
            </a:r>
            <a:r>
              <a:rPr lang="en-US" sz="2200" dirty="0">
                <a:solidFill>
                  <a:schemeClr val="tx1"/>
                </a:solidFill>
              </a:rPr>
              <a:t>develop enabling technologies</a:t>
            </a:r>
            <a:r>
              <a:rPr lang="en-US" sz="2200" dirty="0"/>
              <a:t> for next-generation facilities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Nonlinear Integrable Optics (</a:t>
            </a:r>
            <a:r>
              <a:rPr lang="en-US" sz="1800" dirty="0"/>
              <a:t>aim to improve beam stability / losses)</a:t>
            </a:r>
            <a:endParaRPr lang="en-US" dirty="0"/>
          </a:p>
          <a:p>
            <a:pPr lvl="3"/>
            <a:r>
              <a:rPr lang="en-US" dirty="0"/>
              <a:t>Phase I – e- beam									</a:t>
            </a:r>
            <a:r>
              <a:rPr lang="en-US" dirty="0">
                <a:solidFill>
                  <a:schemeClr val="accent4"/>
                </a:solidFill>
              </a:rPr>
              <a:t>2018</a:t>
            </a:r>
            <a:r>
              <a:rPr lang="en-US" dirty="0"/>
              <a:t>–2021</a:t>
            </a:r>
          </a:p>
          <a:p>
            <a:pPr lvl="3"/>
            <a:r>
              <a:rPr lang="en-US" dirty="0"/>
              <a:t>Phase II – p beam									2020–2022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Optical Stochastic Cooling </a:t>
            </a:r>
            <a:r>
              <a:rPr lang="en-US" sz="1800" dirty="0"/>
              <a:t>(enable p-beam cooling at high energy)</a:t>
            </a:r>
          </a:p>
          <a:p>
            <a:pPr lvl="3"/>
            <a:r>
              <a:rPr lang="en-US" dirty="0"/>
              <a:t>Without optical amplifier								</a:t>
            </a:r>
            <a:r>
              <a:rPr lang="en-US" dirty="0">
                <a:solidFill>
                  <a:schemeClr val="accent4"/>
                </a:solidFill>
              </a:rPr>
              <a:t>2019</a:t>
            </a:r>
            <a:r>
              <a:rPr lang="en-US" dirty="0"/>
              <a:t>–2021</a:t>
            </a:r>
          </a:p>
          <a:p>
            <a:pPr lvl="3"/>
            <a:r>
              <a:rPr lang="en-US" dirty="0"/>
              <a:t>With optical amplifier								2021–2023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Space-charge Compensation </a:t>
            </a:r>
            <a:r>
              <a:rPr lang="en-US" sz="1800" dirty="0"/>
              <a:t>(aim to reduce space-charge losses)</a:t>
            </a:r>
            <a:endParaRPr lang="en-US" dirty="0"/>
          </a:p>
          <a:p>
            <a:pPr lvl="3"/>
            <a:r>
              <a:rPr lang="en-US" dirty="0"/>
              <a:t>Using electron lens									</a:t>
            </a:r>
            <a:r>
              <a:rPr lang="en-US" dirty="0">
                <a:solidFill>
                  <a:schemeClr val="accent4"/>
                </a:solidFill>
              </a:rPr>
              <a:t>2020</a:t>
            </a:r>
            <a:r>
              <a:rPr lang="en-US" dirty="0"/>
              <a:t>–2023</a:t>
            </a:r>
          </a:p>
          <a:p>
            <a:pPr lvl="3"/>
            <a:r>
              <a:rPr lang="en-US" dirty="0"/>
              <a:t>Using electron column								2022–2023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200" b="1" dirty="0">
                <a:solidFill>
                  <a:schemeClr val="tx1"/>
                </a:solidFill>
              </a:rPr>
              <a:t>Expand IOTA/FAST </a:t>
            </a:r>
            <a:r>
              <a:rPr lang="en-US" sz="2200" b="1" dirty="0" smtClean="0">
                <a:solidFill>
                  <a:schemeClr val="tx1"/>
                </a:solidFill>
              </a:rPr>
              <a:t>collaboration</a:t>
            </a:r>
            <a:r>
              <a:rPr lang="en-US" sz="2200" b="1" dirty="0">
                <a:solidFill>
                  <a:schemeClr val="tx1"/>
                </a:solidFill>
              </a:rPr>
              <a:t>	</a:t>
            </a:r>
            <a:r>
              <a:rPr lang="en-US" sz="2200" b="1" dirty="0" smtClean="0">
                <a:solidFill>
                  <a:schemeClr val="tx1"/>
                </a:solidFill>
              </a:rPr>
              <a:t>						</a:t>
            </a:r>
            <a:r>
              <a:rPr lang="en-US" sz="2300" dirty="0"/>
              <a:t>																</a:t>
            </a:r>
            <a:r>
              <a:rPr lang="en-US" sz="1800" dirty="0"/>
              <a:t>2019–2023</a:t>
            </a:r>
            <a:endParaRPr lang="en-US" dirty="0"/>
          </a:p>
          <a:p>
            <a:pPr marL="914400" lvl="1" indent="-457200">
              <a:buFont typeface="+mj-lt"/>
              <a:buAutoNum type="arabicParenR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6CD69EA-DFD6-4542-A8B0-F508690E9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5624"/>
            <a:ext cx="8686800" cy="427877"/>
          </a:xfrm>
        </p:spPr>
        <p:txBody>
          <a:bodyPr/>
          <a:lstStyle/>
          <a:p>
            <a:r>
              <a:rPr lang="en-US" dirty="0"/>
              <a:t>IOTA Accelerator and Beam Physics Roadmap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2E648B-FE96-0341-A069-18B266A946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12/05/18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347C57-F8BA-C544-ACAB-A954B3DAA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Valishev | FAST/IOTA - AAC2018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6B702A-751C-1F40-8F7D-F917A264B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2B25FF1A-4260-3C45-A5F8-13BC6A3F1999}"/>
              </a:ext>
            </a:extLst>
          </p:cNvPr>
          <p:cNvSpPr/>
          <p:nvPr/>
        </p:nvSpPr>
        <p:spPr>
          <a:xfrm>
            <a:off x="127221" y="5454595"/>
            <a:ext cx="8788179" cy="729148"/>
          </a:xfrm>
          <a:prstGeom prst="roundRect">
            <a:avLst>
              <a:gd name="adj" fmla="val 6141"/>
            </a:avLst>
          </a:prstGeom>
          <a:solidFill>
            <a:schemeClr val="accent5">
              <a:lumMod val="20000"/>
              <a:lumOff val="8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8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5488" y="2828999"/>
            <a:ext cx="8339328" cy="473492"/>
          </a:xfrm>
        </p:spPr>
        <p:txBody>
          <a:bodyPr/>
          <a:lstStyle/>
          <a:p>
            <a:pPr marL="0" indent="0" algn="ctr">
              <a:buNone/>
            </a:pPr>
            <a:r>
              <a:rPr lang="en-US" sz="5600" dirty="0" smtClean="0"/>
              <a:t>NIO EXTRAS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400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7F415A-ABE8-8443-9059-7A889B8E0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/>
              <a:t>Nonlinear Integrable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9540A-D915-674C-B1FE-D5E157FF7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01/17/19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AE9413-436B-BD4E-AC6C-6797932E8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C873D-F504-994B-A13B-75E11813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xmlns="" id="{F286A123-610A-6245-8FF6-CBE777E5F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3237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want to build an optical focusing system that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Is strongly nonlinear = strong dependence of oscillation frequency on amplitude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Is 2D integrable and stable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Can be realized with magnetic fields in vacuum</a:t>
            </a:r>
          </a:p>
          <a:p>
            <a:pPr marL="514350" indent="-457200"/>
            <a:endParaRPr lang="en-US" sz="1000" dirty="0"/>
          </a:p>
          <a:p>
            <a:pPr marL="514350" indent="-457200"/>
            <a:r>
              <a:rPr lang="en-US" dirty="0"/>
              <a:t>Mathematically, that means the system should</a:t>
            </a:r>
          </a:p>
          <a:p>
            <a:pPr lvl="1"/>
            <a:r>
              <a:rPr lang="en-US" dirty="0"/>
              <a:t>Possess </a:t>
            </a:r>
            <a:r>
              <a:rPr lang="en-US" b="1" dirty="0"/>
              <a:t>two integrals of motion</a:t>
            </a:r>
          </a:p>
          <a:p>
            <a:pPr lvl="1"/>
            <a:r>
              <a:rPr lang="en-US" dirty="0"/>
              <a:t>Have steep Hamiltonian</a:t>
            </a:r>
          </a:p>
          <a:p>
            <a:pPr lvl="1"/>
            <a:r>
              <a:rPr lang="en-US" dirty="0"/>
              <a:t>Field potential satisfies the Laplace equation</a:t>
            </a:r>
          </a:p>
          <a:p>
            <a:pPr lvl="1"/>
            <a:endParaRPr lang="en-US" sz="1200" dirty="0"/>
          </a:p>
          <a:p>
            <a:r>
              <a:rPr lang="en-US" dirty="0"/>
              <a:t>Practical </a:t>
            </a:r>
            <a:r>
              <a:rPr lang="en-US" b="1" dirty="0"/>
              <a:t>benefits</a:t>
            </a:r>
            <a:r>
              <a:rPr lang="en-US" dirty="0"/>
              <a:t> relevant to future HEP machines</a:t>
            </a:r>
          </a:p>
          <a:p>
            <a:pPr lvl="1"/>
            <a:r>
              <a:rPr lang="en-US" dirty="0"/>
              <a:t>Reduced chaos in single-particle motion, e.g. helpful for space-charge suppression</a:t>
            </a:r>
          </a:p>
          <a:p>
            <a:pPr lvl="1"/>
            <a:r>
              <a:rPr lang="en-US" b="1" dirty="0"/>
              <a:t>Higher beam current and brightness</a:t>
            </a:r>
            <a:r>
              <a:rPr lang="en-US" dirty="0"/>
              <a:t> from strong immunity to collective instabilities via Landau damping</a:t>
            </a:r>
          </a:p>
        </p:txBody>
      </p:sp>
    </p:spTree>
    <p:extLst>
      <p:ext uri="{BB962C8B-B14F-4D97-AF65-F5344CB8AC3E}">
        <p14:creationId xmlns:p14="http://schemas.microsoft.com/office/powerpoint/2010/main" val="253145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Nonlinear Integrable Optics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6353355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en-US" dirty="0"/>
              <a:t>Danilov-</a:t>
            </a:r>
            <a:r>
              <a:rPr lang="en-US" dirty="0" err="1"/>
              <a:t>Nagaitsev</a:t>
            </a:r>
            <a:r>
              <a:rPr lang="en-US" dirty="0"/>
              <a:t> Solution (2010)</a:t>
            </a:r>
          </a:p>
          <a:p>
            <a:pPr lvl="1"/>
            <a:r>
              <a:rPr lang="en-US" dirty="0"/>
              <a:t>Remove time dependence from Hamiltonian thus making it an integral of the motion</a:t>
            </a:r>
          </a:p>
          <a:p>
            <a:pPr lvl="2"/>
            <a:r>
              <a:rPr lang="en-US" dirty="0"/>
              <a:t>Can be done with any nonlinear potential, for example </a:t>
            </a:r>
            <a:r>
              <a:rPr lang="en-US" u="sng" dirty="0"/>
              <a:t>octupoles</a:t>
            </a:r>
          </a:p>
          <a:p>
            <a:pPr lvl="1"/>
            <a:r>
              <a:rPr lang="en-US" dirty="0"/>
              <a:t>Shape the </a:t>
            </a:r>
            <a:r>
              <a:rPr lang="en-US" u="sng" dirty="0"/>
              <a:t>nonlinear</a:t>
            </a:r>
            <a:r>
              <a:rPr lang="en-US" dirty="0"/>
              <a:t> potential to find a second integral</a:t>
            </a:r>
          </a:p>
          <a:p>
            <a:pPr lvl="2"/>
            <a:r>
              <a:rPr lang="en-US" dirty="0">
                <a:cs typeface="Helvetica"/>
              </a:rPr>
              <a:t>General solution was found, which satisfies the Laplace equation (</a:t>
            </a:r>
            <a:r>
              <a:rPr lang="en-US" i="1" dirty="0"/>
              <a:t>Phys. Rev. ST Accel. Beams 13, 084002, 2010</a:t>
            </a:r>
            <a:r>
              <a:rPr lang="en-US" dirty="0">
                <a:cs typeface="Helvetica"/>
              </a:rPr>
              <a:t>)</a:t>
            </a:r>
            <a:endParaRPr lang="en-US" dirty="0">
              <a:latin typeface="Century Gothic" charset="0"/>
              <a:cs typeface="Helvetica"/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2D Expansion of McMillan mapping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Two invariants of the motion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Implementation with </a:t>
            </a:r>
            <a:r>
              <a:rPr lang="en-US" u="sng" dirty="0">
                <a:solidFill>
                  <a:schemeClr val="bg2">
                    <a:lumMod val="50000"/>
                  </a:schemeClr>
                </a:solidFill>
              </a:rPr>
              <a:t>electron lens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 steepest Hamiltonian</a:t>
            </a:r>
          </a:p>
          <a:p>
            <a:endParaRPr lang="en-US" dirty="0"/>
          </a:p>
          <a:p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lvl="0"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01/17/19</a:t>
            </a:r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lvl="0" eaLnBrk="1" hangingPunct="1">
              <a:defRPr/>
            </a:pPr>
            <a:r>
              <a:rPr lang="en-US" sz="1200" smtClean="0">
                <a:solidFill>
                  <a:srgbClr val="004C97"/>
                </a:solidFill>
                <a:latin typeface="Helvetica"/>
                <a:ea typeface="ＭＳ Ｐゴシック" charset="0"/>
              </a:rPr>
              <a:t>J. Jarvis | 2019 PAC January Meeting at Fermilab</a:t>
            </a:r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7" name="Picture 5" descr="Screen Shot 2014-07-11 at 3.38.00 PM.png">
            <a:extLst>
              <a:ext uri="{FF2B5EF4-FFF2-40B4-BE49-F238E27FC236}">
                <a16:creationId xmlns:a16="http://schemas.microsoft.com/office/drawing/2014/main" xmlns="" id="{9BC792C8-10A7-4D39-A178-B0D2DFB77D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1955" y="1042988"/>
            <a:ext cx="2398143" cy="172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D3444FA1-B9AB-44ED-AFDC-ABC987ACD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6844" y="2772911"/>
            <a:ext cx="2122099" cy="193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8FF33C-002F-43A2-A5B9-0BC7A49FE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844" y="4708669"/>
            <a:ext cx="2238556" cy="149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3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6BE1DD-ED8E-4ACB-A0B3-B0218EB0A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systems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A7E2F0-9091-43AC-B254-7E4505B03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815192" cy="302986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Ongoing collaboration between </a:t>
            </a:r>
            <a:r>
              <a:rPr lang="en-US" dirty="0" err="1"/>
              <a:t>Fermilab</a:t>
            </a:r>
            <a:r>
              <a:rPr lang="en-US" dirty="0"/>
              <a:t>, LBNL, </a:t>
            </a:r>
            <a:r>
              <a:rPr lang="en-US" dirty="0" err="1"/>
              <a:t>RadiaSoft</a:t>
            </a:r>
            <a:r>
              <a:rPr lang="en-US" dirty="0"/>
              <a:t>, NIU,   U. Chicago and others aimed at detailed studies of beam dynamics for various IOTA experiments</a:t>
            </a:r>
          </a:p>
          <a:p>
            <a:pPr lvl="1"/>
            <a:r>
              <a:rPr lang="en-US" dirty="0"/>
              <a:t>Chromaticity effects</a:t>
            </a:r>
          </a:p>
          <a:p>
            <a:pPr lvl="1"/>
            <a:r>
              <a:rPr lang="en-US" dirty="0"/>
              <a:t>Space charge effects</a:t>
            </a:r>
          </a:p>
          <a:p>
            <a:pPr lvl="1"/>
            <a:r>
              <a:rPr lang="en-US" dirty="0"/>
              <a:t>Halo formation</a:t>
            </a:r>
          </a:p>
          <a:p>
            <a:r>
              <a:rPr lang="en-US" dirty="0"/>
              <a:t>IOTA linear lattice has to be very close to design to keep integrability:</a:t>
            </a:r>
          </a:p>
          <a:p>
            <a:pPr lvl="1"/>
            <a:r>
              <a:rPr lang="en-US" sz="1900" dirty="0"/>
              <a:t>Betas ±1%, phases ±0.001, dispersion ±1cm, closed orbit ±0.05mm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B193D7-FD82-4E1A-952B-BA7894C94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01/17/19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A50E54-4361-48D1-AB15-B12FF14C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3EFA94-08E7-4A59-8BDE-C8D124E8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37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CF2443-73CD-4B26-9F13-CD9904737A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389" y="3940722"/>
            <a:ext cx="2341571" cy="2006423"/>
          </a:xfrm>
          <a:prstGeom prst="rect">
            <a:avLst/>
          </a:prstGeom>
        </p:spPr>
      </p:pic>
      <p:pic>
        <p:nvPicPr>
          <p:cNvPr id="11" name="Picture 1" descr="iota66_1IO_thickoct.png">
            <a:extLst>
              <a:ext uri="{FF2B5EF4-FFF2-40B4-BE49-F238E27FC236}">
                <a16:creationId xmlns:a16="http://schemas.microsoft.com/office/drawing/2014/main" xmlns="" id="{A4737D71-24D1-4D89-8D67-C8A27D60A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4443" y="4116460"/>
            <a:ext cx="2117608" cy="177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iota66_1IO_thickoct_a.png">
            <a:extLst>
              <a:ext uri="{FF2B5EF4-FFF2-40B4-BE49-F238E27FC236}">
                <a16:creationId xmlns:a16="http://schemas.microsoft.com/office/drawing/2014/main" xmlns="" id="{DF7274FD-566E-4C45-B5A7-B0C082193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926" y="4116460"/>
            <a:ext cx="1978874" cy="177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4777DC4-4B53-4CC2-8767-7B8CF3942522}"/>
              </a:ext>
            </a:extLst>
          </p:cNvPr>
          <p:cNvSpPr txBox="1"/>
          <p:nvPr/>
        </p:nvSpPr>
        <p:spPr>
          <a:xfrm>
            <a:off x="239697" y="5878173"/>
            <a:ext cx="537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Octupoles: 0.02 tune spread compared to 0.001 in LHC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8DFE561-41A6-459C-BA97-C9AFCF807589}"/>
              </a:ext>
            </a:extLst>
          </p:cNvPr>
          <p:cNvSpPr txBox="1"/>
          <p:nvPr/>
        </p:nvSpPr>
        <p:spPr>
          <a:xfrm>
            <a:off x="6450013" y="5888465"/>
            <a:ext cx="1911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DN magnets</a:t>
            </a:r>
          </a:p>
        </p:txBody>
      </p:sp>
      <p:pic>
        <p:nvPicPr>
          <p:cNvPr id="15" name="Picture 1" descr="iota66_1IO_thickoct.png">
            <a:extLst>
              <a:ext uri="{FF2B5EF4-FFF2-40B4-BE49-F238E27FC236}">
                <a16:creationId xmlns:a16="http://schemas.microsoft.com/office/drawing/2014/main" xmlns="" id="{3C9E3022-9C37-4E25-B48B-87B4FDAA0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4784" y="4978811"/>
            <a:ext cx="74612" cy="62435"/>
          </a:xfrm>
          <a:prstGeom prst="rect">
            <a:avLst/>
          </a:prstGeom>
          <a:noFill/>
          <a:ln>
            <a:noFill/>
          </a:ln>
          <a:effectLst>
            <a:glow rad="25400">
              <a:schemeClr val="accent4">
                <a:satMod val="1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D7C476CB-152B-491A-A785-3DC7DD177C78}"/>
              </a:ext>
            </a:extLst>
          </p:cNvPr>
          <p:cNvCxnSpPr>
            <a:cxnSpLocks/>
          </p:cNvCxnSpPr>
          <p:nvPr/>
        </p:nvCxnSpPr>
        <p:spPr>
          <a:xfrm>
            <a:off x="4710023" y="4237882"/>
            <a:ext cx="1844761" cy="74092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AFDD22F7-7930-49A9-9DFE-FFA4C7828F27}"/>
              </a:ext>
            </a:extLst>
          </p:cNvPr>
          <p:cNvCxnSpPr>
            <a:cxnSpLocks/>
          </p:cNvCxnSpPr>
          <p:nvPr/>
        </p:nvCxnSpPr>
        <p:spPr>
          <a:xfrm flipV="1">
            <a:off x="4710023" y="5041246"/>
            <a:ext cx="1844761" cy="73923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1B602C24-8D1E-414D-B856-C65C7000229C}"/>
              </a:ext>
            </a:extLst>
          </p:cNvPr>
          <p:cNvCxnSpPr/>
          <p:nvPr/>
        </p:nvCxnSpPr>
        <p:spPr>
          <a:xfrm>
            <a:off x="3022994" y="5546785"/>
            <a:ext cx="1687029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E290EC2-0E20-45BE-B963-3CF20D61E8E7}"/>
              </a:ext>
            </a:extLst>
          </p:cNvPr>
          <p:cNvSpPr txBox="1"/>
          <p:nvPr/>
        </p:nvSpPr>
        <p:spPr>
          <a:xfrm>
            <a:off x="3522048" y="5466981"/>
            <a:ext cx="782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3"/>
                </a:solidFill>
              </a:rPr>
              <a:t>0.025</a:t>
            </a:r>
          </a:p>
        </p:txBody>
      </p:sp>
    </p:spTree>
    <p:extLst>
      <p:ext uri="{BB962C8B-B14F-4D97-AF65-F5344CB8AC3E}">
        <p14:creationId xmlns:p14="http://schemas.microsoft.com/office/powerpoint/2010/main" val="65787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5488" y="2828999"/>
            <a:ext cx="8339328" cy="473492"/>
          </a:xfrm>
        </p:spPr>
        <p:txBody>
          <a:bodyPr/>
          <a:lstStyle/>
          <a:p>
            <a:pPr marL="0" indent="0" algn="ctr">
              <a:buNone/>
            </a:pPr>
            <a:r>
              <a:rPr lang="en-US" sz="5600" dirty="0" smtClean="0"/>
              <a:t>OSC EXTRAS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400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was designed with OSC as a key requirement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81616" y="987127"/>
            <a:ext cx="4153399" cy="2490467"/>
            <a:chOff x="350429" y="694066"/>
            <a:chExt cx="5229054" cy="3135452"/>
          </a:xfrm>
        </p:grpSpPr>
        <p:pic>
          <p:nvPicPr>
            <p:cNvPr id="7" name="Picture 5" descr="C:\Physics\FNAL Projects\FAST_IOTA\OSC\IMAGES\IOTA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64" t="14837" r="24956" b="8612"/>
            <a:stretch/>
          </p:blipFill>
          <p:spPr bwMode="auto">
            <a:xfrm>
              <a:off x="1905536" y="1233130"/>
              <a:ext cx="2368635" cy="219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:\Physics\FNAL Projects\FAST_IOTA\OSC\SCHEMATICS-MODELING-HARDWARE\IOTA_OSC_v84_no-words-0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4" r="5847"/>
            <a:stretch/>
          </p:blipFill>
          <p:spPr bwMode="auto">
            <a:xfrm>
              <a:off x="350429" y="694066"/>
              <a:ext cx="5229054" cy="3135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228600" y="3785546"/>
            <a:ext cx="8773357" cy="1651259"/>
          </a:xfrm>
        </p:spPr>
        <p:txBody>
          <a:bodyPr/>
          <a:lstStyle/>
          <a:p>
            <a:r>
              <a:rPr lang="en-US" sz="1800" dirty="0" smtClean="0"/>
              <a:t>Low energy (100 MeV) reduces equilibrium emittance, energy spread and increases synchrotron radiation damping time (</a:t>
            </a:r>
            <a:r>
              <a:rPr lang="en-US" sz="1800" dirty="0" smtClean="0">
                <a:latin typeface="Symbol" panose="05050102010706020507" pitchFamily="18" charset="2"/>
              </a:rPr>
              <a:t>t</a:t>
            </a:r>
            <a:r>
              <a:rPr lang="en-US" sz="1800" baseline="-25000" dirty="0" smtClean="0"/>
              <a:t>x</a:t>
            </a:r>
            <a:r>
              <a:rPr lang="en-US" sz="1800" dirty="0" smtClean="0"/>
              <a:t>~2sec, </a:t>
            </a:r>
            <a:r>
              <a:rPr lang="en-US" sz="1800" dirty="0" smtClean="0">
                <a:latin typeface="Symbol" panose="05050102010706020507" pitchFamily="18" charset="2"/>
              </a:rPr>
              <a:t>t</a:t>
            </a:r>
            <a:r>
              <a:rPr lang="en-US" sz="1800" baseline="-25000" dirty="0" smtClean="0"/>
              <a:t>s</a:t>
            </a:r>
            <a:r>
              <a:rPr lang="en-US" sz="1800" dirty="0" smtClean="0"/>
              <a:t>~1sec)</a:t>
            </a:r>
          </a:p>
          <a:p>
            <a:r>
              <a:rPr lang="en-US" sz="1800" dirty="0" smtClean="0"/>
              <a:t>Improves cooling ranges and the relative strength of OSC</a:t>
            </a:r>
          </a:p>
          <a:p>
            <a:r>
              <a:rPr lang="en-US" sz="1800" dirty="0" smtClean="0"/>
              <a:t>Our lattice design provides for straightforward coupling of trans. and long. cooling</a:t>
            </a:r>
          </a:p>
          <a:p>
            <a:r>
              <a:rPr lang="en-US" sz="1800" dirty="0" smtClean="0"/>
              <a:t>Other </a:t>
            </a:r>
            <a:r>
              <a:rPr lang="en-US" sz="1800" dirty="0"/>
              <a:t>proposed OSC demonstrations would have required high optical </a:t>
            </a:r>
            <a:r>
              <a:rPr lang="en-US" sz="1800" dirty="0" smtClean="0"/>
              <a:t>gain (~100x) </a:t>
            </a:r>
            <a:r>
              <a:rPr lang="en-US" sz="1800" dirty="0"/>
              <a:t>to reach parity with synchrotron damping</a:t>
            </a:r>
          </a:p>
          <a:p>
            <a:r>
              <a:rPr lang="en-US" sz="1800" b="1" dirty="0">
                <a:solidFill>
                  <a:schemeClr val="accent2"/>
                </a:solidFill>
              </a:rPr>
              <a:t>IOTA’s OSC </a:t>
            </a:r>
            <a:r>
              <a:rPr lang="en-US" sz="1800" b="1" dirty="0" smtClean="0">
                <a:solidFill>
                  <a:schemeClr val="accent2"/>
                </a:solidFill>
              </a:rPr>
              <a:t>dominates sync. rad. </a:t>
            </a:r>
            <a:r>
              <a:rPr lang="en-US" sz="1800" b="1" dirty="0">
                <a:solidFill>
                  <a:schemeClr val="accent2"/>
                </a:solidFill>
              </a:rPr>
              <a:t>d</a:t>
            </a:r>
            <a:r>
              <a:rPr lang="en-US" sz="1800" b="1" dirty="0" smtClean="0">
                <a:solidFill>
                  <a:schemeClr val="accent2"/>
                </a:solidFill>
              </a:rPr>
              <a:t>amping by ~50x without any optical amplification </a:t>
            </a:r>
            <a:r>
              <a:rPr lang="en-US" sz="1800" b="1" dirty="0">
                <a:solidFill>
                  <a:schemeClr val="accent2"/>
                </a:solidFill>
              </a:rPr>
              <a:t>(</a:t>
            </a:r>
            <a:r>
              <a:rPr lang="en-US" sz="1800" b="1" dirty="0" smtClean="0">
                <a:solidFill>
                  <a:schemeClr val="accent2"/>
                </a:solidFill>
                <a:latin typeface="Symbol" panose="05050102010706020507" pitchFamily="18" charset="2"/>
              </a:rPr>
              <a:t>t</a:t>
            </a:r>
            <a:r>
              <a:rPr lang="en-US" sz="1800" b="1" baseline="-25000" dirty="0" smtClean="0">
                <a:solidFill>
                  <a:schemeClr val="accent2"/>
                </a:solidFill>
              </a:rPr>
              <a:t>x</a:t>
            </a:r>
            <a:r>
              <a:rPr lang="en-US" sz="1800" b="1" dirty="0" smtClean="0">
                <a:solidFill>
                  <a:schemeClr val="accent2"/>
                </a:solidFill>
              </a:rPr>
              <a:t>~25 </a:t>
            </a:r>
            <a:r>
              <a:rPr lang="en-US" sz="1800" b="1" dirty="0" err="1" smtClean="0">
                <a:solidFill>
                  <a:schemeClr val="accent2"/>
                </a:solidFill>
              </a:rPr>
              <a:t>ms</a:t>
            </a:r>
            <a:r>
              <a:rPr lang="en-US" sz="1800" b="1" dirty="0" smtClean="0">
                <a:solidFill>
                  <a:schemeClr val="accent2"/>
                </a:solidFill>
              </a:rPr>
              <a:t>, </a:t>
            </a:r>
            <a:r>
              <a:rPr lang="en-US" sz="1800" b="1" dirty="0" smtClean="0">
                <a:solidFill>
                  <a:schemeClr val="accent2"/>
                </a:solidFill>
                <a:latin typeface="Symbol" panose="05050102010706020507" pitchFamily="18" charset="2"/>
              </a:rPr>
              <a:t>t</a:t>
            </a:r>
            <a:r>
              <a:rPr lang="en-US" sz="1800" b="1" baseline="-25000" dirty="0" smtClean="0">
                <a:solidFill>
                  <a:schemeClr val="accent2"/>
                </a:solidFill>
              </a:rPr>
              <a:t>s</a:t>
            </a:r>
            <a:r>
              <a:rPr lang="en-US" sz="1800" b="1" dirty="0" smtClean="0">
                <a:solidFill>
                  <a:schemeClr val="accent2"/>
                </a:solidFill>
              </a:rPr>
              <a:t>~25 </a:t>
            </a:r>
            <a:r>
              <a:rPr lang="en-US" sz="1800" b="1" dirty="0" err="1" smtClean="0">
                <a:solidFill>
                  <a:schemeClr val="accent2"/>
                </a:solidFill>
              </a:rPr>
              <a:t>ms</a:t>
            </a:r>
            <a:r>
              <a:rPr lang="en-US" sz="1800" b="1" dirty="0" smtClean="0">
                <a:solidFill>
                  <a:schemeClr val="accent2"/>
                </a:solidFill>
              </a:rPr>
              <a:t>; uncoupled)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 smtClean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1103" y="6504213"/>
            <a:ext cx="6262118" cy="242873"/>
          </a:xfrm>
        </p:spPr>
        <p:txBody>
          <a:bodyPr/>
          <a:lstStyle/>
          <a:p>
            <a:r>
              <a:rPr lang="en-US" smtClean="0"/>
              <a:t>J. Jarvis | 2019 PAC January Meeting at Fermilab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547768" y="948802"/>
            <a:ext cx="4432289" cy="2592450"/>
            <a:chOff x="5114070" y="1047800"/>
            <a:chExt cx="3591894" cy="145824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DCCED72-6E43-416D-9A39-1EA306030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4070" y="1776924"/>
              <a:ext cx="3591894" cy="7291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5447035C-F4E7-4287-B10A-6FE532F4B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4070" y="1047800"/>
              <a:ext cx="3591894" cy="729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705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27" dur="5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uiExpand="1" build="p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16102"/>
            <a:ext cx="8672513" cy="5059363"/>
          </a:xfrm>
        </p:spPr>
        <p:txBody>
          <a:bodyPr/>
          <a:lstStyle/>
          <a:p>
            <a:pPr marL="298450" indent="-285750" fontAlgn="auto">
              <a:spcBef>
                <a:spcPts val="5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IOTA/FAST establishes a capability at FNAL, unique in the world, to address frontier topics in Accelerator and Beam Physics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599" y="251752"/>
            <a:ext cx="8799575" cy="427877"/>
          </a:xfrm>
        </p:spPr>
        <p:txBody>
          <a:bodyPr/>
          <a:lstStyle/>
          <a:p>
            <a:r>
              <a:rPr lang="en-US" sz="2500" dirty="0" smtClean="0"/>
              <a:t>IOTA/FAST Facility: a center for Acc. and Beam Physics</a:t>
            </a:r>
            <a:endParaRPr lang="en-US" sz="25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37CD400-A016-4ED3-944F-E99091A57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155" y="4037510"/>
            <a:ext cx="4356610" cy="2015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35158" y="5650609"/>
            <a:ext cx="371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IOTA/FAST Collaboration Meeting ’18</a:t>
            </a:r>
          </a:p>
        </p:txBody>
      </p:sp>
      <p:sp>
        <p:nvSpPr>
          <p:cNvPr id="9" name="object 9"/>
          <p:cNvSpPr/>
          <p:nvPr/>
        </p:nvSpPr>
        <p:spPr>
          <a:xfrm>
            <a:off x="341376" y="1464835"/>
            <a:ext cx="8525254" cy="2110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7"/>
          <p:cNvSpPr txBox="1"/>
          <p:nvPr/>
        </p:nvSpPr>
        <p:spPr>
          <a:xfrm>
            <a:off x="146709" y="3144594"/>
            <a:ext cx="4457293" cy="3158557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98450" indent="-285750" fontAlgn="auto">
              <a:spcBef>
                <a:spcPts val="5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b="1" spc="-5" dirty="0">
                <a:solidFill>
                  <a:schemeClr val="accent2"/>
                </a:solidFill>
                <a:latin typeface="Arial"/>
                <a:cs typeface="Arial"/>
              </a:rPr>
              <a:t>The only dedicated </a:t>
            </a:r>
            <a:r>
              <a:rPr lang="en-US" sz="1900" b="1" spc="-5" dirty="0" smtClean="0">
                <a:solidFill>
                  <a:schemeClr val="accent2"/>
                </a:solidFill>
                <a:latin typeface="Arial"/>
                <a:cs typeface="Arial"/>
              </a:rPr>
              <a:t>facility </a:t>
            </a:r>
            <a:r>
              <a:rPr lang="en-US" sz="1900" b="1" spc="-5" dirty="0">
                <a:solidFill>
                  <a:schemeClr val="accent2"/>
                </a:solidFill>
                <a:latin typeface="Arial"/>
                <a:cs typeface="Arial"/>
              </a:rPr>
              <a:t>for </a:t>
            </a:r>
            <a:r>
              <a:rPr lang="en-US" sz="1900" b="1" spc="-5" dirty="0" smtClean="0">
                <a:solidFill>
                  <a:schemeClr val="accent2"/>
                </a:solidFill>
                <a:latin typeface="Arial"/>
                <a:cs typeface="Arial"/>
              </a:rPr>
              <a:t>intensity-frontier </a:t>
            </a:r>
            <a:r>
              <a:rPr lang="en-US" sz="1900" b="1" spc="-5" dirty="0">
                <a:solidFill>
                  <a:schemeClr val="accent2"/>
                </a:solidFill>
                <a:latin typeface="Arial"/>
                <a:cs typeface="Arial"/>
              </a:rPr>
              <a:t>a</a:t>
            </a:r>
            <a:r>
              <a:rPr lang="en-US" sz="1900" b="1" spc="-5" dirty="0" smtClean="0">
                <a:solidFill>
                  <a:schemeClr val="accent2"/>
                </a:solidFill>
                <a:latin typeface="Arial"/>
                <a:cs typeface="Arial"/>
              </a:rPr>
              <a:t>ccelerator </a:t>
            </a:r>
            <a:r>
              <a:rPr lang="en-US" sz="1900" b="1" spc="-5" dirty="0" smtClean="0">
                <a:solidFill>
                  <a:schemeClr val="accent2"/>
                </a:solidFill>
                <a:latin typeface="Arial"/>
                <a:cs typeface="Arial"/>
              </a:rPr>
              <a:t>R&amp;D; ranked as top facility (“Tier 1”) for acc. &amp; beam physics thrust by recent GARD review</a:t>
            </a:r>
            <a:endParaRPr lang="en-US" sz="1900" b="1" spc="-5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298450" indent="-285750" fontAlgn="auto">
              <a:spcBef>
                <a:spcPts val="5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spc="-5" dirty="0" smtClean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~30 Collaborating institutions</a:t>
            </a:r>
          </a:p>
          <a:p>
            <a:pPr marL="298450" indent="-285750" fontAlgn="auto">
              <a:spcBef>
                <a:spcPts val="434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1900" spc="-5" dirty="0" smtClean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Nat. </a:t>
            </a:r>
            <a:r>
              <a:rPr lang="en-US" sz="1900" dirty="0" smtClean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Lab</a:t>
            </a:r>
            <a:r>
              <a:rPr lang="en-US" sz="1900" spc="-10" dirty="0" smtClean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900" spc="-5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Partnerships:</a:t>
            </a:r>
            <a:r>
              <a:rPr lang="en-US" sz="1900" dirty="0">
                <a:solidFill>
                  <a:srgbClr val="003087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900" spc="-5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ANL, BNL, LANL, LBNL, </a:t>
            </a:r>
            <a:r>
              <a:rPr lang="en-US" sz="1900" spc="-5" dirty="0" smtClean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ORNL, SLAC, TJNAF</a:t>
            </a:r>
          </a:p>
          <a:p>
            <a:pPr marL="298450" indent="-285750" fontAlgn="auto">
              <a:spcBef>
                <a:spcPts val="434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1900" spc="-5" dirty="0" smtClean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Many opportunities </a:t>
            </a:r>
            <a:r>
              <a:rPr lang="en-US" sz="1900" spc="-5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for R&amp;D with cross-office benefit in </a:t>
            </a:r>
            <a:r>
              <a:rPr lang="en-US" sz="1900" spc="-5" dirty="0" smtClean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DOE/SC</a:t>
            </a:r>
          </a:p>
        </p:txBody>
      </p:sp>
      <p:sp>
        <p:nvSpPr>
          <p:cNvPr id="11" name="Oval 10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8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24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8" grpId="0"/>
      <p:bldP spid="9" grpId="0" animBg="1"/>
      <p:bldP spid="10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14496" r="11875" b="56750"/>
          <a:stretch/>
        </p:blipFill>
        <p:spPr bwMode="auto">
          <a:xfrm>
            <a:off x="144996" y="3505200"/>
            <a:ext cx="8859906" cy="259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9737" y="826770"/>
            <a:ext cx="3852907" cy="3591572"/>
          </a:xfrm>
        </p:spPr>
        <p:txBody>
          <a:bodyPr/>
          <a:lstStyle/>
          <a:p>
            <a:r>
              <a:rPr lang="en-US" sz="2000" dirty="0" smtClean="0"/>
              <a:t>High density of magnetic elements</a:t>
            </a:r>
          </a:p>
          <a:p>
            <a:r>
              <a:rPr lang="en-US" sz="2000" dirty="0"/>
              <a:t>Special field quality requirements on dipoles to prevent unacceptable feed-down errors in sextupoles</a:t>
            </a:r>
          </a:p>
          <a:p>
            <a:r>
              <a:rPr lang="en-US" sz="2000" dirty="0" smtClean="0"/>
              <a:t>Chambers optimized to balance cost/complexity and OSC performance</a:t>
            </a:r>
          </a:p>
          <a:p>
            <a:r>
              <a:rPr lang="en-US" sz="2000" dirty="0" smtClean="0"/>
              <a:t>Flexible diagnostics and precision motion systems; delay control ~</a:t>
            </a:r>
            <a:r>
              <a:rPr lang="en-US" sz="2000" b="1" dirty="0" smtClean="0">
                <a:latin typeface="Symbol" panose="05050102010706020507" pitchFamily="18" charset="2"/>
              </a:rPr>
              <a:t>l</a:t>
            </a:r>
            <a:r>
              <a:rPr lang="en-US" sz="2000" dirty="0" smtClean="0"/>
              <a:t>/200 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599" y="233996"/>
            <a:ext cx="8791113" cy="427877"/>
          </a:xfrm>
        </p:spPr>
        <p:txBody>
          <a:bodyPr/>
          <a:lstStyle/>
          <a:p>
            <a:r>
              <a:rPr lang="en-US" sz="2300" dirty="0" smtClean="0"/>
              <a:t>Integrated design completed and hardware being requisitioned</a:t>
            </a:r>
            <a:endParaRPr lang="en-US" sz="23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312" y="1340530"/>
            <a:ext cx="1959356" cy="270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737" y="861689"/>
            <a:ext cx="2195824" cy="258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196" y="4441215"/>
            <a:ext cx="2217454" cy="174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SmarPod 70.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607" y="5021781"/>
            <a:ext cx="1565748" cy="119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R-2013 High Precision Rotary Positio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91" y="5482022"/>
            <a:ext cx="945514" cy="72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7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39" dur="5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73158" y="5999082"/>
            <a:ext cx="1871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IOTA sync-light stations</a:t>
            </a:r>
            <a:endParaRPr lang="en-US" sz="1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8" y="829550"/>
            <a:ext cx="4787285" cy="5059363"/>
          </a:xfrm>
        </p:spPr>
        <p:txBody>
          <a:bodyPr/>
          <a:lstStyle/>
          <a:p>
            <a:r>
              <a:rPr lang="en-US" sz="2000" dirty="0" smtClean="0"/>
              <a:t>Must measure the evolution of small emittances (~0.5 nm)</a:t>
            </a:r>
          </a:p>
          <a:p>
            <a:r>
              <a:rPr lang="en-US" sz="2000" dirty="0" smtClean="0"/>
              <a:t>Desired time res.&lt;&lt; OSC time (~1 </a:t>
            </a:r>
            <a:r>
              <a:rPr lang="en-US" sz="2000" dirty="0" err="1" smtClean="0"/>
              <a:t>ms</a:t>
            </a:r>
            <a:r>
              <a:rPr lang="en-US" sz="2000" dirty="0" smtClean="0"/>
              <a:t> vs ~25 </a:t>
            </a:r>
            <a:r>
              <a:rPr lang="en-US" sz="2000" dirty="0" err="1" smtClean="0"/>
              <a:t>ms</a:t>
            </a:r>
            <a:r>
              <a:rPr lang="en-US" sz="2000" dirty="0" smtClean="0"/>
              <a:t> for OSC)</a:t>
            </a:r>
          </a:p>
          <a:p>
            <a:r>
              <a:rPr lang="en-US" sz="2000" dirty="0" smtClean="0"/>
              <a:t>IOTA </a:t>
            </a:r>
            <a:r>
              <a:rPr lang="en-US" sz="2000" dirty="0"/>
              <a:t>beam-size monitors:</a:t>
            </a:r>
          </a:p>
          <a:p>
            <a:pPr lvl="1"/>
            <a:r>
              <a:rPr lang="en-US" sz="1800" dirty="0"/>
              <a:t>Direct imaging (&gt;10s of </a:t>
            </a:r>
            <a:r>
              <a:rPr lang="en-US" sz="1800" dirty="0">
                <a:latin typeface="Symbol" panose="05050102010706020507" pitchFamily="18" charset="2"/>
              </a:rPr>
              <a:t>m</a:t>
            </a:r>
            <a:r>
              <a:rPr lang="en-US" sz="1800" dirty="0"/>
              <a:t>m</a:t>
            </a:r>
            <a:r>
              <a:rPr lang="en-US" sz="1800" dirty="0" smtClean="0"/>
              <a:t>)</a:t>
            </a:r>
            <a:endParaRPr lang="en-US" sz="1800" dirty="0"/>
          </a:p>
          <a:p>
            <a:pPr lvl="1"/>
            <a:r>
              <a:rPr lang="en-US" sz="1800" dirty="0">
                <a:latin typeface="Symbol" panose="05050102010706020507" pitchFamily="18" charset="2"/>
              </a:rPr>
              <a:t>p</a:t>
            </a:r>
            <a:r>
              <a:rPr lang="en-US" sz="1800" dirty="0"/>
              <a:t>-mode imaging (~5-</a:t>
            </a:r>
            <a:r>
              <a:rPr lang="en-US" sz="1800" dirty="0">
                <a:latin typeface="Symbol" panose="05050102010706020507" pitchFamily="18" charset="2"/>
              </a:rPr>
              <a:t>m</a:t>
            </a:r>
            <a:r>
              <a:rPr lang="en-US" sz="1800" dirty="0"/>
              <a:t>m to &lt;100</a:t>
            </a:r>
            <a:r>
              <a:rPr lang="en-US" sz="1800" dirty="0">
                <a:latin typeface="Symbol" panose="05050102010706020507" pitchFamily="18" charset="2"/>
              </a:rPr>
              <a:t>m</a:t>
            </a:r>
            <a:r>
              <a:rPr lang="en-US" sz="1800" dirty="0"/>
              <a:t>m</a:t>
            </a:r>
            <a:r>
              <a:rPr lang="en-US" sz="1800" dirty="0" smtClean="0"/>
              <a:t>)</a:t>
            </a:r>
            <a:endParaRPr lang="en-US" sz="1800" dirty="0"/>
          </a:p>
          <a:p>
            <a:pPr lvl="1"/>
            <a:r>
              <a:rPr lang="en-US" sz="1800" dirty="0"/>
              <a:t>sync-rad. </a:t>
            </a:r>
            <a:r>
              <a:rPr lang="en-US" sz="1800" dirty="0" smtClean="0"/>
              <a:t>interferometry </a:t>
            </a:r>
            <a:r>
              <a:rPr lang="en-US" sz="1800" dirty="0"/>
              <a:t>(~10-100’s </a:t>
            </a:r>
            <a:r>
              <a:rPr lang="en-US" sz="1800" dirty="0" smtClean="0">
                <a:latin typeface="Symbol" panose="05050102010706020507" pitchFamily="18" charset="2"/>
              </a:rPr>
              <a:t>m</a:t>
            </a:r>
            <a:r>
              <a:rPr lang="en-US" sz="1800" dirty="0" smtClean="0"/>
              <a:t>m)</a:t>
            </a:r>
            <a:endParaRPr lang="en-US" sz="18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Building critical emittance diagnostics for OSC</a:t>
            </a:r>
            <a:endParaRPr lang="en-US" sz="25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0"/>
          <a:stretch/>
        </p:blipFill>
        <p:spPr>
          <a:xfrm>
            <a:off x="5213404" y="687502"/>
            <a:ext cx="3864584" cy="14165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59" y="2152736"/>
            <a:ext cx="3917913" cy="1417092"/>
          </a:xfrm>
          <a:prstGeom prst="rect">
            <a:avLst/>
          </a:prstGeom>
        </p:spPr>
      </p:pic>
      <p:pic>
        <p:nvPicPr>
          <p:cNvPr id="13" name="Picture 2" descr="C:\Users\Jonathan\Downloads\2018-11-08_23-00-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13" y="3662672"/>
            <a:ext cx="2578042" cy="23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Physics\FNAL Projects\FAST_IOTA\OSC\EMITTANCE MEASUREMENT\FINAL FINAL IMAGES\M3L_1emitx_2slt_20e_50-1000_2eV_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244" y="3827148"/>
            <a:ext cx="3456194" cy="233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 descr="C:\Physics\FNAL Projects\FAST_IOTA\OSC\GIFMaker.org_cElI0t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60" y="3871538"/>
            <a:ext cx="2617106" cy="224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824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42" dur="5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94517"/>
            <a:ext cx="4419601" cy="5059363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OSC performance</a:t>
            </a:r>
          </a:p>
          <a:p>
            <a:pPr lvl="1"/>
            <a:r>
              <a:rPr lang="en-US" sz="2000" dirty="0"/>
              <a:t>Simulations and theory</a:t>
            </a:r>
            <a:endParaRPr lang="en-US" sz="2000" dirty="0" smtClean="0"/>
          </a:p>
          <a:p>
            <a:pPr lvl="1"/>
            <a:r>
              <a:rPr lang="en-US" sz="2000" dirty="0" smtClean="0"/>
              <a:t>Cooling rates and ranges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Magnetic Optics</a:t>
            </a:r>
          </a:p>
          <a:p>
            <a:pPr lvl="1"/>
            <a:r>
              <a:rPr lang="en-US" sz="2000" dirty="0" smtClean="0"/>
              <a:t>Lattice design</a:t>
            </a:r>
          </a:p>
          <a:p>
            <a:pPr lvl="1"/>
            <a:r>
              <a:rPr lang="en-US" sz="2000" dirty="0" smtClean="0"/>
              <a:t>Orbit correction</a:t>
            </a:r>
          </a:p>
          <a:p>
            <a:pPr lvl="1"/>
            <a:r>
              <a:rPr lang="en-US" sz="2000" dirty="0" smtClean="0"/>
              <a:t>Field quality and tolerances</a:t>
            </a:r>
          </a:p>
          <a:p>
            <a:pPr lvl="1"/>
            <a:r>
              <a:rPr lang="en-US" sz="2000" dirty="0" smtClean="0"/>
              <a:t>Correction of nonlinearities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Light Optics</a:t>
            </a:r>
          </a:p>
          <a:p>
            <a:pPr lvl="1"/>
            <a:r>
              <a:rPr lang="en-US" sz="2000" dirty="0" smtClean="0"/>
              <a:t>Tolerances on critical </a:t>
            </a:r>
            <a:r>
              <a:rPr lang="en-US" sz="2000" dirty="0" err="1" smtClean="0"/>
              <a:t>params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/>
              <a:t>Material and chromatic effects</a:t>
            </a:r>
          </a:p>
          <a:p>
            <a:pPr lvl="1"/>
            <a:r>
              <a:rPr lang="en-US" sz="2000" dirty="0" smtClean="0"/>
              <a:t>Effect of manufacturing </a:t>
            </a:r>
            <a:r>
              <a:rPr lang="en-US" sz="2000" dirty="0" err="1" smtClean="0"/>
              <a:t>tols</a:t>
            </a:r>
            <a:r>
              <a:rPr lang="en-US" sz="2000" dirty="0" smtClean="0"/>
              <a:t>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 smtClean="0"/>
              <a:t>We have nearly completed a ~100-pg. CDR for OSC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5910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676776" y="752475"/>
            <a:ext cx="4343400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accent2"/>
                </a:solidFill>
              </a:rPr>
              <a:t>Mechanical and Vac. design</a:t>
            </a:r>
          </a:p>
          <a:p>
            <a:pPr lvl="1"/>
            <a:r>
              <a:rPr lang="en-US" sz="2000" dirty="0" smtClean="0"/>
              <a:t>Chamber/pipe geometries; fab. &amp; assembly procedures</a:t>
            </a:r>
          </a:p>
          <a:p>
            <a:pPr lvl="1"/>
            <a:r>
              <a:rPr lang="en-US" sz="2000" dirty="0" smtClean="0"/>
              <a:t>Required outgassing rates and pumping systems</a:t>
            </a:r>
          </a:p>
          <a:p>
            <a:r>
              <a:rPr lang="en-US" dirty="0">
                <a:solidFill>
                  <a:schemeClr val="accent2"/>
                </a:solidFill>
              </a:rPr>
              <a:t>Beam-lifetime </a:t>
            </a:r>
            <a:r>
              <a:rPr lang="en-US" dirty="0" smtClean="0">
                <a:solidFill>
                  <a:schemeClr val="accent2"/>
                </a:solidFill>
              </a:rPr>
              <a:t>considerations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sz="2000" dirty="0"/>
              <a:t>IBS, Touschek, residual gas</a:t>
            </a:r>
          </a:p>
          <a:p>
            <a:pPr lvl="1"/>
            <a:r>
              <a:rPr lang="en-US" sz="2000" dirty="0"/>
              <a:t>Sync. rad. </a:t>
            </a:r>
            <a:r>
              <a:rPr lang="en-US" sz="2000" dirty="0" smtClean="0"/>
              <a:t>damping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Diagnostics and Control</a:t>
            </a:r>
          </a:p>
          <a:p>
            <a:pPr lvl="1"/>
            <a:r>
              <a:rPr lang="en-US" sz="2000" dirty="0" smtClean="0"/>
              <a:t>Longitudinal and transverse alignment; fine control of optical delay and positioning </a:t>
            </a:r>
          </a:p>
          <a:p>
            <a:pPr lvl="1"/>
            <a:r>
              <a:rPr lang="en-US" sz="2000" dirty="0" smtClean="0"/>
              <a:t>SNR for relevant signals</a:t>
            </a:r>
          </a:p>
          <a:p>
            <a:pPr lvl="1"/>
            <a:r>
              <a:rPr lang="en-US" sz="2000" dirty="0" smtClean="0"/>
              <a:t>Contamination by dipoles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319" y="5811838"/>
            <a:ext cx="79741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solidFill>
                  <a:schemeClr val="accent2"/>
                </a:solidFill>
              </a:rPr>
              <a:t>Conceptual design complete; presently finalizing technical sections</a:t>
            </a:r>
            <a:endParaRPr lang="en-US" sz="2200" b="1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0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9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47258"/>
            <a:ext cx="8672513" cy="5059363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Tight alignment with 5 of 8 explicitly stated goals in subpanel report:</a:t>
            </a:r>
          </a:p>
          <a:p>
            <a:pPr lvl="1"/>
            <a:r>
              <a:rPr lang="en-US" sz="2000" dirty="0" smtClean="0"/>
              <a:t>Program balance; medium-term R&amp;D: </a:t>
            </a:r>
            <a:r>
              <a:rPr lang="en-US" sz="1400" i="1" dirty="0" smtClean="0"/>
              <a:t>demonstrate 10</a:t>
            </a:r>
            <a:r>
              <a:rPr lang="en-US" sz="1400" i="1" baseline="30000" dirty="0" smtClean="0"/>
              <a:t>3</a:t>
            </a:r>
            <a:r>
              <a:rPr lang="en-US" sz="1400" i="1" dirty="0" smtClean="0"/>
              <a:t>-10</a:t>
            </a:r>
            <a:r>
              <a:rPr lang="en-US" sz="1400" i="1" baseline="30000" dirty="0" smtClean="0"/>
              <a:t>4</a:t>
            </a:r>
            <a:r>
              <a:rPr lang="en-US" sz="1400" i="1" dirty="0" smtClean="0"/>
              <a:t> higher cooling rate; lead to systems that expand DOE technology portfolio for future accelerators</a:t>
            </a:r>
            <a:endParaRPr lang="en-US" sz="1400" i="1" dirty="0"/>
          </a:p>
          <a:p>
            <a:pPr lvl="1"/>
            <a:r>
              <a:rPr lang="en-US" sz="2000" dirty="0" smtClean="0"/>
              <a:t>Cost effectiveness: </a:t>
            </a:r>
            <a:r>
              <a:rPr lang="en-US" sz="1400" i="1" dirty="0" smtClean="0"/>
              <a:t>mitigate beam loss &amp; enable higher luminosity; improves efficiency, cost effectiveness and discovery potential of colliders</a:t>
            </a:r>
          </a:p>
          <a:p>
            <a:pPr lvl="1"/>
            <a:r>
              <a:rPr lang="en-US" sz="2000" dirty="0" smtClean="0"/>
              <a:t>Coherence: </a:t>
            </a:r>
            <a:r>
              <a:rPr lang="en-US" sz="1400" i="1" dirty="0" smtClean="0"/>
              <a:t>best machine for OSC program by large margin; no risk of duplication</a:t>
            </a:r>
            <a:endParaRPr lang="en-US" sz="1400" dirty="0" smtClean="0"/>
          </a:p>
          <a:p>
            <a:pPr lvl="1"/>
            <a:r>
              <a:rPr lang="en-US" sz="2000" dirty="0" smtClean="0"/>
              <a:t>R&amp;D facilities: </a:t>
            </a:r>
            <a:r>
              <a:rPr lang="en-US" sz="1400" i="1" dirty="0" smtClean="0"/>
              <a:t>unique beam-physics R&amp;D facility; fundamental R&amp;D for future accelerators</a:t>
            </a:r>
          </a:p>
          <a:p>
            <a:pPr lvl="1"/>
            <a:r>
              <a:rPr lang="en-US" sz="2000" dirty="0" smtClean="0"/>
              <a:t>Workforce development: </a:t>
            </a:r>
            <a:r>
              <a:rPr lang="en-US" sz="1400" i="1" dirty="0" smtClean="0"/>
              <a:t>young scientific staff + students; med./long-term R&amp;D at a unique HEP facility to enable next-gen. particle accelerators</a:t>
            </a:r>
          </a:p>
          <a:p>
            <a:r>
              <a:rPr lang="en-US" sz="2000" b="1" dirty="0" smtClean="0">
                <a:solidFill>
                  <a:schemeClr val="accent2"/>
                </a:solidFill>
              </a:rPr>
              <a:t>Strong potential for discoveries and innovations with cross-office benefit; future opportunities at proton facilities for beam cooling and advanced beam control</a:t>
            </a:r>
            <a:r>
              <a:rPr lang="en-US" sz="2000" dirty="0" smtClean="0"/>
              <a:t>(HEP/NP/BES)</a:t>
            </a:r>
          </a:p>
          <a:p>
            <a:r>
              <a:rPr lang="en-US" sz="2000" i="1" dirty="0" smtClean="0"/>
              <a:t>An electron OSC program at IOTA provides a flexible platform for demonstration of the basic physics and the development of advanced OSC configurations; this is </a:t>
            </a:r>
            <a:r>
              <a:rPr lang="en-US" sz="2000" b="1" i="1" dirty="0" smtClean="0">
                <a:solidFill>
                  <a:schemeClr val="accent2"/>
                </a:solidFill>
              </a:rPr>
              <a:t>critical for addressing the well known barriers to use in hadron machines and </a:t>
            </a:r>
            <a:r>
              <a:rPr lang="en-US" sz="2000" b="1" i="1" dirty="0">
                <a:solidFill>
                  <a:schemeClr val="accent2"/>
                </a:solidFill>
              </a:rPr>
              <a:t>developing operational </a:t>
            </a:r>
            <a:r>
              <a:rPr lang="en-US" sz="2000" b="1" i="1" dirty="0" smtClean="0">
                <a:solidFill>
                  <a:schemeClr val="accent2"/>
                </a:solidFill>
              </a:rPr>
              <a:t>systems for DOE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/>
              <a:t>Alignment with P5/HEPAP Acc. R&amp;D subpanel goals</a:t>
            </a:r>
            <a:endParaRPr lang="en-US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5911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056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83771F-C0E3-4903-BA07-079CD6B5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lattice design for 950 nm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314A96-1944-4FA8-A0A7-5F8D3DE74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01/17/19</a:t>
            </a: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64AF7D-B991-44B0-B3A2-DE7B83A2D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44</a:t>
            </a:fld>
            <a:endParaRPr lang="en-US" alt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DCCED72-6E43-416D-9A39-1EA306030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1097"/>
            <a:ext cx="9144000" cy="185615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447035C-F4E7-4287-B10A-6FE532F4B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4943"/>
            <a:ext cx="9144000" cy="1856154"/>
          </a:xfrm>
          <a:prstGeom prst="rect">
            <a:avLst/>
          </a:prstGeom>
        </p:spPr>
      </p:pic>
      <p:graphicFrame>
        <p:nvGraphicFramePr>
          <p:cNvPr id="39" name="Content Placeholder 6">
            <a:extLst>
              <a:ext uri="{FF2B5EF4-FFF2-40B4-BE49-F238E27FC236}">
                <a16:creationId xmlns:a16="http://schemas.microsoft.com/office/drawing/2014/main" xmlns="" id="{003068BB-8195-4296-B347-E80D16AB80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935673"/>
              </p:ext>
            </p:extLst>
          </p:nvPr>
        </p:nvGraphicFramePr>
        <p:xfrm>
          <a:off x="676275" y="4681169"/>
          <a:ext cx="3475595" cy="1524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123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3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4218">
                <a:tc>
                  <a:txBody>
                    <a:bodyPr/>
                    <a:lstStyle/>
                    <a:p>
                      <a:r>
                        <a:rPr lang="en-US" sz="1400" b="0" dirty="0"/>
                        <a:t>Betas start, </a:t>
                      </a:r>
                      <a:r>
                        <a:rPr lang="en-US" sz="1400" b="0" dirty="0" err="1"/>
                        <a:t>x,y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25, 200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4218">
                <a:tc>
                  <a:txBody>
                    <a:bodyPr/>
                    <a:lstStyle/>
                    <a:p>
                      <a:r>
                        <a:rPr lang="en-US" sz="1400" b="0" dirty="0" err="1"/>
                        <a:t>D</a:t>
                      </a:r>
                      <a:r>
                        <a:rPr lang="en-US" sz="1400" b="0" baseline="-25000" dirty="0" err="1"/>
                        <a:t>x</a:t>
                      </a:r>
                      <a:r>
                        <a:rPr lang="en-US" sz="1400" b="0" dirty="0"/>
                        <a:t> 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27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500712"/>
                  </a:ext>
                </a:extLst>
              </a:tr>
              <a:tr h="254218">
                <a:tc>
                  <a:txBody>
                    <a:bodyPr/>
                    <a:lstStyle/>
                    <a:p>
                      <a:r>
                        <a:rPr lang="en-US" sz="1400" b="0" dirty="0"/>
                        <a:t>Tunes, </a:t>
                      </a:r>
                      <a:r>
                        <a:rPr lang="en-US" sz="1400" b="0" dirty="0" err="1"/>
                        <a:t>x,y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5.42,  2.42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4218">
                <a:tc>
                  <a:txBody>
                    <a:bodyPr/>
                    <a:lstStyle/>
                    <a:p>
                      <a:r>
                        <a:rPr lang="en-US" sz="1400" dirty="0"/>
                        <a:t>Mom. comp.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4218">
                <a:tc>
                  <a:txBody>
                    <a:bodyPr/>
                    <a:lstStyle/>
                    <a:p>
                      <a:r>
                        <a:rPr lang="en-US" sz="1400" dirty="0"/>
                        <a:t>Emittances,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x,y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0.5 E-7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40" name="Content Placeholder 6">
            <a:extLst>
              <a:ext uri="{FF2B5EF4-FFF2-40B4-BE49-F238E27FC236}">
                <a16:creationId xmlns:a16="http://schemas.microsoft.com/office/drawing/2014/main" xmlns="" id="{524AB8AF-37F0-46E2-AC67-197F05E5DF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6605367"/>
              </p:ext>
            </p:extLst>
          </p:nvPr>
        </p:nvGraphicFramePr>
        <p:xfrm>
          <a:off x="4415482" y="4681169"/>
          <a:ext cx="4250724" cy="1524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406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00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9739">
                <a:tc>
                  <a:txBody>
                    <a:bodyPr/>
                    <a:lstStyle/>
                    <a:p>
                      <a:r>
                        <a:rPr lang="en-US" sz="1400" b="0" dirty="0"/>
                        <a:t>Energy drop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13.4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7729478"/>
                  </a:ext>
                </a:extLst>
              </a:tr>
              <a:tr h="269739">
                <a:tc>
                  <a:txBody>
                    <a:bodyPr/>
                    <a:lstStyle/>
                    <a:p>
                      <a:r>
                        <a:rPr lang="en-US" sz="1400" b="0" dirty="0"/>
                        <a:t>Bunch</a:t>
                      </a:r>
                      <a:r>
                        <a:rPr lang="en-US" sz="1400" b="0" baseline="0" dirty="0"/>
                        <a:t> length @30V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7.6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9739">
                <a:tc>
                  <a:txBody>
                    <a:bodyPr/>
                    <a:lstStyle/>
                    <a:p>
                      <a:r>
                        <a:rPr lang="en-US" sz="1400" b="0" dirty="0"/>
                        <a:t>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1.00 E-4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9739">
                <a:tc>
                  <a:txBody>
                    <a:bodyPr/>
                    <a:lstStyle/>
                    <a:p>
                      <a:r>
                        <a:rPr lang="en-US" sz="1400" dirty="0"/>
                        <a:t>Sync. Tune @30V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2.05 E-5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739">
                <a:tc>
                  <a:txBody>
                    <a:bodyPr/>
                    <a:lstStyle/>
                    <a:p>
                      <a:r>
                        <a:rPr lang="en-US" sz="1400" dirty="0"/>
                        <a:t>Damp. times (</a:t>
                      </a:r>
                      <a:r>
                        <a:rPr lang="en-US" sz="1400" dirty="0" err="1"/>
                        <a:t>x,y,s</a:t>
                      </a:r>
                      <a:r>
                        <a:rPr lang="en-US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(2.0,2.0,0.985)</a:t>
                      </a:r>
                      <a:r>
                        <a:rPr lang="en-US" sz="1400" baseline="0" dirty="0"/>
                        <a:t> 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1" name="Footer Placeholder 4">
            <a:extLst>
              <a:ext uri="{FF2B5EF4-FFF2-40B4-BE49-F238E27FC236}">
                <a16:creationId xmlns:a16="http://schemas.microsoft.com/office/drawing/2014/main" xmlns="" id="{395925CB-6184-48B7-9B3C-A5AC6E1B4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06449" y="6515100"/>
            <a:ext cx="5904901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>
              <a:defRPr/>
            </a:pPr>
            <a:r>
              <a:rPr lang="en-US" altLang="en-US" sz="1200" smtClean="0">
                <a:latin typeface="Helvetica" panose="020B0604020202020204" pitchFamily="34" charset="0"/>
              </a:rPr>
              <a:t>J. Jarvis | 2019 PAC January Meeting at Fermilab</a:t>
            </a:r>
            <a:endParaRPr lang="en-US" altLang="en-US" sz="1200" dirty="0">
              <a:latin typeface="Helvetica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0194" y="514570"/>
            <a:ext cx="1687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Romanov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20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FBB199-4619-4576-9B84-BDAD325BB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lattice design for 2200 nm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5BE1CE-4B9D-42D6-A339-B9440FBEA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01/17/19</a:t>
            </a: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480FFA-B7E9-4BAA-9D5E-3E4402D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45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21FD7E-91C3-42AC-B8E5-04D03EE6E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1328"/>
            <a:ext cx="9144000" cy="1859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A5B964-4FD0-4065-975C-3832E1AE5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1918"/>
            <a:ext cx="9144000" cy="1859410"/>
          </a:xfrm>
          <a:prstGeom prst="rect">
            <a:avLst/>
          </a:prstGeom>
        </p:spPr>
      </p:pic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xmlns="" id="{AC763477-770F-4A40-B170-A092BB115B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2323377"/>
              </p:ext>
            </p:extLst>
          </p:nvPr>
        </p:nvGraphicFramePr>
        <p:xfrm>
          <a:off x="676275" y="4681169"/>
          <a:ext cx="3475595" cy="1524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123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3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4218">
                <a:tc>
                  <a:txBody>
                    <a:bodyPr/>
                    <a:lstStyle/>
                    <a:p>
                      <a:r>
                        <a:rPr lang="en-US" sz="1400" b="0" dirty="0"/>
                        <a:t>Betas start, x, 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12, 500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4218">
                <a:tc>
                  <a:txBody>
                    <a:bodyPr/>
                    <a:lstStyle/>
                    <a:p>
                      <a:r>
                        <a:rPr lang="en-US" sz="1400" b="0" dirty="0" err="1"/>
                        <a:t>D</a:t>
                      </a:r>
                      <a:r>
                        <a:rPr lang="en-US" sz="1400" b="0" baseline="-25000" dirty="0" err="1"/>
                        <a:t>x</a:t>
                      </a:r>
                      <a:r>
                        <a:rPr lang="en-US" sz="1400" b="0" dirty="0"/>
                        <a:t> 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48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500712"/>
                  </a:ext>
                </a:extLst>
              </a:tr>
              <a:tr h="254218">
                <a:tc>
                  <a:txBody>
                    <a:bodyPr/>
                    <a:lstStyle/>
                    <a:p>
                      <a:r>
                        <a:rPr lang="en-US" sz="1400" b="0" dirty="0"/>
                        <a:t>Tunes, x, 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5.42,  3.42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4218">
                <a:tc>
                  <a:txBody>
                    <a:bodyPr/>
                    <a:lstStyle/>
                    <a:p>
                      <a:r>
                        <a:rPr lang="en-US" sz="1400" dirty="0"/>
                        <a:t>Mom. comp.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-0.0165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4218">
                <a:tc>
                  <a:txBody>
                    <a:bodyPr/>
                    <a:lstStyle/>
                    <a:p>
                      <a:r>
                        <a:rPr lang="en-US" sz="1400" dirty="0"/>
                        <a:t>Emittances,</a:t>
                      </a:r>
                      <a:r>
                        <a:rPr lang="en-US" sz="1400" baseline="0" dirty="0"/>
                        <a:t> x, 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1.44 E-7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xmlns="" id="{CCDF5972-82EA-4853-8457-85542CF313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073578"/>
              </p:ext>
            </p:extLst>
          </p:nvPr>
        </p:nvGraphicFramePr>
        <p:xfrm>
          <a:off x="4415482" y="4681169"/>
          <a:ext cx="4250724" cy="1524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406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00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9739">
                <a:tc>
                  <a:txBody>
                    <a:bodyPr/>
                    <a:lstStyle/>
                    <a:p>
                      <a:r>
                        <a:rPr lang="en-US" sz="1400" b="0" dirty="0"/>
                        <a:t>Energy drop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13.25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7729478"/>
                  </a:ext>
                </a:extLst>
              </a:tr>
              <a:tr h="269739">
                <a:tc>
                  <a:txBody>
                    <a:bodyPr/>
                    <a:lstStyle/>
                    <a:p>
                      <a:r>
                        <a:rPr lang="en-US" sz="1400" b="0" dirty="0"/>
                        <a:t>Bunch</a:t>
                      </a:r>
                      <a:r>
                        <a:rPr lang="en-US" sz="1400" b="0" baseline="0" dirty="0"/>
                        <a:t> length @30V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19.9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9739">
                <a:tc>
                  <a:txBody>
                    <a:bodyPr/>
                    <a:lstStyle/>
                    <a:p>
                      <a:r>
                        <a:rPr lang="en-US" sz="1400" b="0" dirty="0"/>
                        <a:t>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1.06 E-4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9739">
                <a:tc>
                  <a:txBody>
                    <a:bodyPr/>
                    <a:lstStyle/>
                    <a:p>
                      <a:r>
                        <a:rPr lang="en-US" sz="1400" dirty="0"/>
                        <a:t>Sync. Tune @30V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5.6 E-5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739">
                <a:tc>
                  <a:txBody>
                    <a:bodyPr/>
                    <a:lstStyle/>
                    <a:p>
                      <a:r>
                        <a:rPr lang="en-US" sz="1400" dirty="0"/>
                        <a:t>Damp. times (x, y, 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(1.9, 1.9, 1.1)</a:t>
                      </a:r>
                      <a:r>
                        <a:rPr lang="en-US" sz="1400" baseline="0" dirty="0"/>
                        <a:t> 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27E62066-AE1E-435C-9ED5-6405D580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06449" y="6515100"/>
            <a:ext cx="5904901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>
              <a:defRPr/>
            </a:pPr>
            <a:r>
              <a:rPr lang="en-US" altLang="en-US" sz="1200" smtClean="0">
                <a:latin typeface="Helvetica" panose="020B0604020202020204" pitchFamily="34" charset="0"/>
              </a:rPr>
              <a:t>J. Jarvis | 2019 PAC January Meeting at Fermilab</a:t>
            </a:r>
            <a:endParaRPr lang="en-US" altLang="en-US" sz="1200" dirty="0">
              <a:latin typeface="Helvetic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80194" y="514570"/>
            <a:ext cx="1687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Romanov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09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29000" y="4079335"/>
            <a:ext cx="5626223" cy="2170653"/>
          </a:xfrm>
        </p:spPr>
        <p:txBody>
          <a:bodyPr/>
          <a:lstStyle/>
          <a:p>
            <a:r>
              <a:rPr lang="en-US" dirty="0" smtClean="0"/>
              <a:t>Radiation from Und. and Dipole not well separated in time (~100 fs)</a:t>
            </a:r>
          </a:p>
          <a:p>
            <a:r>
              <a:rPr lang="en-US" dirty="0" smtClean="0"/>
              <a:t>~85% of photons in the fundamental band will be from the undulator</a:t>
            </a:r>
          </a:p>
          <a:p>
            <a:r>
              <a:rPr lang="en-US" dirty="0" smtClean="0"/>
              <a:t>With aperture on output window: &gt;90%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 from IOTA dipole reasonably low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21" y="1202382"/>
            <a:ext cx="2839762" cy="2227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80" y="971000"/>
            <a:ext cx="5611333" cy="2889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21" y="3803110"/>
            <a:ext cx="2839762" cy="22278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04974" y="1433764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0-6 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2574" y="3981975"/>
            <a:ext cx="12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0-1.4 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 smtClean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11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8229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 tune alignment and delay with a single stage: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7" name="Picture 2" descr="C:\Physics\FNAL Projects\FAST_IOTA\OSC\SCHEMATICS-MODELING-HARDWARE\3D MODEL-APPARATUS\delay-stage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76" y="3809053"/>
            <a:ext cx="3832934" cy="227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228601" y="760239"/>
            <a:ext cx="5106879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Precision slabs centered near the Brewster angle; &gt;95% transmission over +/- 20°</a:t>
            </a:r>
          </a:p>
          <a:p>
            <a:r>
              <a:rPr lang="en-US" sz="2200" dirty="0" smtClean="0"/>
              <a:t>Coordinated adjustment lets us independently select any longitudinal delay and vertical shift</a:t>
            </a:r>
          </a:p>
          <a:p>
            <a:r>
              <a:rPr lang="en-US" sz="2000" dirty="0"/>
              <a:t>Delay resolution ~</a:t>
            </a:r>
            <a:r>
              <a:rPr lang="en-US" sz="2000" dirty="0" err="1" smtClean="0">
                <a:latin typeface="Symbol" panose="05050102010706020507" pitchFamily="18" charset="2"/>
              </a:rPr>
              <a:t>l</a:t>
            </a:r>
            <a:r>
              <a:rPr lang="en-US" sz="2000" baseline="-25000" dirty="0" err="1" smtClean="0"/>
              <a:t>r</a:t>
            </a:r>
            <a:r>
              <a:rPr lang="en-US" sz="2000" dirty="0" smtClean="0"/>
              <a:t>/250</a:t>
            </a:r>
            <a:endParaRPr lang="en-US" sz="2200" dirty="0" smtClean="0"/>
          </a:p>
          <a:p>
            <a:pPr marL="0" indent="0">
              <a:buNone/>
            </a:pPr>
            <a:endParaRPr lang="en-US" sz="2200" dirty="0" smtClean="0"/>
          </a:p>
          <a:p>
            <a:endParaRPr lang="en-US" dirty="0"/>
          </a:p>
        </p:txBody>
      </p:sp>
      <p:pic>
        <p:nvPicPr>
          <p:cNvPr id="9" name="Picture 10" descr="C:\Physics\FNAL Projects\FAST_IOTA\OSC\OSC_delay-st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286" y="3837764"/>
            <a:ext cx="2036169" cy="235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Physics\FNAL Projects\FAST_IOTA\OSC\IMAGES\950nm_delay-stage-fresnelEqn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20" y="741321"/>
            <a:ext cx="3270680" cy="311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R-2013 High Precision Rotary Position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909" y="2574057"/>
            <a:ext cx="1205288" cy="92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48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5488" y="2828999"/>
            <a:ext cx="8339328" cy="473492"/>
          </a:xfrm>
        </p:spPr>
        <p:txBody>
          <a:bodyPr/>
          <a:lstStyle/>
          <a:p>
            <a:pPr marL="0" indent="0" algn="ctr">
              <a:buNone/>
            </a:pPr>
            <a:r>
              <a:rPr lang="en-US" sz="5600" dirty="0" smtClean="0"/>
              <a:t>E-LENS EXTRAS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400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1266" b="4529"/>
          <a:stretch/>
        </p:blipFill>
        <p:spPr bwMode="auto">
          <a:xfrm>
            <a:off x="2491050" y="3445755"/>
            <a:ext cx="6652950" cy="277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00862"/>
            <a:ext cx="8672513" cy="5059363"/>
          </a:xfrm>
        </p:spPr>
        <p:txBody>
          <a:bodyPr/>
          <a:lstStyle/>
          <a:p>
            <a:r>
              <a:rPr lang="it-IT" b="1" dirty="0" smtClean="0"/>
              <a:t>Two IOTA configurations</a:t>
            </a:r>
            <a:r>
              <a:rPr lang="it-IT" dirty="0" smtClean="0"/>
              <a:t>: </a:t>
            </a:r>
          </a:p>
          <a:p>
            <a:pPr lvl="1"/>
            <a:r>
              <a:rPr lang="it-IT" dirty="0" smtClean="0">
                <a:solidFill>
                  <a:schemeClr val="accent2"/>
                </a:solidFill>
              </a:rPr>
              <a:t>Axially symmetric, McMillian-type thin kick</a:t>
            </a:r>
            <a:r>
              <a:rPr lang="it-IT" dirty="0" smtClean="0"/>
              <a:t>; larger tune spread (</a:t>
            </a:r>
            <a:r>
              <a:rPr lang="it-IT" dirty="0" smtClean="0">
                <a:latin typeface="Symbol" panose="05050102010706020507" pitchFamily="18" charset="2"/>
              </a:rPr>
              <a:t>D</a:t>
            </a:r>
            <a:r>
              <a:rPr lang="it-IT" dirty="0" smtClean="0"/>
              <a:t>Q~0.2) but more sensitive to kick shape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Axially symmetric kick in a long solenoid</a:t>
            </a:r>
            <a:r>
              <a:rPr lang="en-US" dirty="0" smtClean="0"/>
              <a:t>; smaller tune spread (</a:t>
            </a:r>
            <a:r>
              <a:rPr lang="it-IT" dirty="0">
                <a:latin typeface="Symbol" panose="05050102010706020507" pitchFamily="18" charset="2"/>
              </a:rPr>
              <a:t>D</a:t>
            </a:r>
            <a:r>
              <a:rPr lang="it-IT" dirty="0"/>
              <a:t>Q</a:t>
            </a:r>
            <a:r>
              <a:rPr lang="en-US" dirty="0" smtClean="0"/>
              <a:t>~0.06) but more robust</a:t>
            </a:r>
          </a:p>
          <a:p>
            <a:r>
              <a:rPr lang="en-US" dirty="0"/>
              <a:t>e</a:t>
            </a:r>
            <a:r>
              <a:rPr lang="en-US" dirty="0" smtClean="0"/>
              <a:t>.g. IOTA </a:t>
            </a:r>
            <a:r>
              <a:rPr lang="en-US" dirty="0"/>
              <a:t>with McMillan lens in 0.7-m solenoid, </a:t>
            </a:r>
            <a:r>
              <a:rPr lang="en-US" i="1" dirty="0" err="1"/>
              <a:t>ke</a:t>
            </a:r>
            <a:r>
              <a:rPr lang="en-US" i="1" dirty="0"/>
              <a:t> </a:t>
            </a:r>
            <a:r>
              <a:rPr lang="en-US" dirty="0"/>
              <a:t>= 0.6 /m (</a:t>
            </a:r>
            <a:r>
              <a:rPr lang="en-US" dirty="0" smtClean="0"/>
              <a:t>1A); </a:t>
            </a:r>
            <a:r>
              <a:rPr lang="it-IT" i="1" dirty="0" smtClean="0"/>
              <a:t>βx </a:t>
            </a:r>
            <a:r>
              <a:rPr lang="it-IT" dirty="0"/>
              <a:t>= </a:t>
            </a:r>
            <a:r>
              <a:rPr lang="it-IT" i="1" dirty="0"/>
              <a:t>βy </a:t>
            </a:r>
            <a:r>
              <a:rPr lang="it-IT" dirty="0"/>
              <a:t>= 3 </a:t>
            </a:r>
            <a:r>
              <a:rPr lang="it-IT" dirty="0" smtClean="0"/>
              <a:t>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E-lens can produce large tune spreads as a NIO insert</a:t>
            </a: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5" y="4154924"/>
            <a:ext cx="2902004" cy="170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6825" y="3717643"/>
            <a:ext cx="1980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</a:rPr>
              <a:t>McMillian kick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58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8872" y="669798"/>
            <a:ext cx="4561443" cy="5059363"/>
          </a:xfrm>
        </p:spPr>
        <p:txBody>
          <a:bodyPr/>
          <a:lstStyle/>
          <a:p>
            <a:r>
              <a:rPr lang="en-US" sz="1800" dirty="0" smtClean="0"/>
              <a:t>Commissioned to full design energy of </a:t>
            </a:r>
            <a:r>
              <a:rPr lang="en-US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300 MeV</a:t>
            </a:r>
            <a:r>
              <a:rPr lang="en-US" sz="1800" dirty="0" smtClean="0">
                <a:solidFill>
                  <a:schemeClr val="accent6"/>
                </a:solidFill>
              </a:rPr>
              <a:t>; ~90% up-time eff.</a:t>
            </a:r>
            <a:endParaRPr lang="en-US" sz="180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sz="1800" dirty="0" smtClean="0"/>
              <a:t>World-record beam acc. by </a:t>
            </a:r>
            <a:r>
              <a:rPr lang="en-US" sz="1800" dirty="0" smtClean="0"/>
              <a:t>ILC-type CM:  </a:t>
            </a:r>
            <a:r>
              <a:rPr lang="en-US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&gt;31.5MV/m </a:t>
            </a:r>
            <a:r>
              <a:rPr lang="en-US" sz="1800" dirty="0" smtClean="0">
                <a:solidFill>
                  <a:schemeClr val="accent6"/>
                </a:solidFill>
              </a:rPr>
              <a:t>(~250MeV gain)</a:t>
            </a:r>
          </a:p>
          <a:p>
            <a:r>
              <a:rPr lang="en-US" sz="1800" dirty="0" smtClean="0"/>
              <a:t>Successful beam delivery to IOTA</a:t>
            </a:r>
          </a:p>
          <a:p>
            <a:r>
              <a:rPr lang="en-US" sz="1800" dirty="0" smtClean="0"/>
              <a:t>Active &amp; expanding scientific program with new results in:</a:t>
            </a:r>
          </a:p>
          <a:p>
            <a:pPr lvl="1"/>
            <a:r>
              <a:rPr lang="en-US" sz="1600" dirty="0" smtClean="0"/>
              <a:t>HOM excitation in SRF cavities &amp; effects on beam emittance</a:t>
            </a:r>
          </a:p>
          <a:p>
            <a:pPr lvl="1"/>
            <a:r>
              <a:rPr lang="en-US" sz="1600" dirty="0" smtClean="0"/>
              <a:t>Advanced beam diagnostics using synchrotron radiation</a:t>
            </a:r>
          </a:p>
          <a:p>
            <a:pPr lvl="1"/>
            <a:r>
              <a:rPr lang="en-US" sz="1600" dirty="0" smtClean="0"/>
              <a:t>Machine learning algorithms for optimization of accelerator controls</a:t>
            </a:r>
          </a:p>
          <a:p>
            <a:pPr lvl="1"/>
            <a:r>
              <a:rPr lang="en-US" sz="1600" dirty="0" smtClean="0"/>
              <a:t>4D phase-space tomographic reconstruction of the beam</a:t>
            </a:r>
          </a:p>
          <a:p>
            <a:pPr lvl="1"/>
            <a:r>
              <a:rPr lang="en-US" sz="1600" dirty="0" smtClean="0"/>
              <a:t>Flat-beam transformations of high-intensity magnetized beams</a:t>
            </a:r>
          </a:p>
          <a:p>
            <a:pPr lvl="1"/>
            <a:endParaRPr lang="en-US" sz="1800" dirty="0" smtClean="0"/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78600"/>
            <a:ext cx="8686800" cy="427877"/>
          </a:xfrm>
        </p:spPr>
        <p:txBody>
          <a:bodyPr/>
          <a:lstStyle/>
          <a:p>
            <a:r>
              <a:rPr lang="en-US" dirty="0" smtClean="0"/>
              <a:t>FAST injector has successfully met design goals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9" name="Picture 4" descr="https://fast.fnal.gov/img/gs_DSC_9201_20170914_1109_Dx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5" b="22476"/>
          <a:stretch/>
        </p:blipFill>
        <p:spPr bwMode="auto">
          <a:xfrm>
            <a:off x="4680315" y="725349"/>
            <a:ext cx="4273185" cy="157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14002" r="26345" b="17693"/>
          <a:stretch/>
        </p:blipFill>
        <p:spPr>
          <a:xfrm>
            <a:off x="8097436" y="1341809"/>
            <a:ext cx="856063" cy="96202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51" y="2410640"/>
            <a:ext cx="4290912" cy="13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367" y="4735965"/>
            <a:ext cx="1996444" cy="151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86" t="32457" r="37725" b="53562"/>
          <a:stretch/>
        </p:blipFill>
        <p:spPr bwMode="auto">
          <a:xfrm>
            <a:off x="4680315" y="3897012"/>
            <a:ext cx="4273184" cy="78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5476326"/>
            <a:ext cx="3970530" cy="65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82656" y="6059753"/>
            <a:ext cx="3650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505050"/>
                </a:solidFill>
                <a:latin typeface="Calibri"/>
                <a:ea typeface="+mn-ea"/>
                <a:cs typeface="+mn-cs"/>
              </a:rPr>
              <a:t>Tomographic reconstruction of 4D </a:t>
            </a:r>
            <a:r>
              <a:rPr lang="en-US" sz="1400" dirty="0" smtClean="0">
                <a:solidFill>
                  <a:srgbClr val="505050"/>
                </a:solidFill>
                <a:latin typeface="Calibri"/>
                <a:ea typeface="+mn-ea"/>
                <a:cs typeface="+mn-cs"/>
              </a:rPr>
              <a:t>phase space </a:t>
            </a:r>
            <a:endParaRPr lang="en-US" sz="1400" dirty="0">
              <a:solidFill>
                <a:srgbClr val="50505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0752" y="5085093"/>
            <a:ext cx="968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505050"/>
                </a:solidFill>
                <a:latin typeface="Calibri"/>
                <a:ea typeface="+mn-ea"/>
                <a:cs typeface="+mn-cs"/>
              </a:rPr>
              <a:t>Multi-bunch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505050"/>
                </a:solidFill>
                <a:latin typeface="Calibri"/>
                <a:ea typeface="+mn-ea"/>
                <a:cs typeface="+mn-cs"/>
              </a:rPr>
              <a:t>HOM effects</a:t>
            </a:r>
            <a:endParaRPr lang="en-US" sz="1200" dirty="0">
              <a:solidFill>
                <a:srgbClr val="50505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8"/>
          <p:cNvSpPr/>
          <p:nvPr/>
        </p:nvSpPr>
        <p:spPr>
          <a:xfrm>
            <a:off x="4478645" y="4890807"/>
            <a:ext cx="1128622" cy="11332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267" y="4845087"/>
            <a:ext cx="1540228" cy="14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615203" y="5564824"/>
            <a:ext cx="880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Adv. Beam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diagnostics</a:t>
            </a:r>
            <a:endParaRPr lang="en-US" sz="12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8588" y="4890807"/>
            <a:ext cx="112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Flat-beam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transformation</a:t>
            </a:r>
            <a:endParaRPr lang="en-US" sz="12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7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72" dur="5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16" grpId="0"/>
      <p:bldP spid="17" grpId="0"/>
      <p:bldP spid="18" grpId="0" animBg="1"/>
      <p:bldP spid="20" grpId="0"/>
      <p:bldP spid="22" grpId="0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electron-lens beam size in IOTA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14" y="679629"/>
            <a:ext cx="8915399" cy="548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85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NIO in IOTA with an electron lens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" y="877823"/>
            <a:ext cx="8682304" cy="525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90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6233" y="4521617"/>
            <a:ext cx="5785112" cy="1493240"/>
          </a:xfrm>
        </p:spPr>
        <p:txBody>
          <a:bodyPr/>
          <a:lstStyle/>
          <a:p>
            <a:r>
              <a:rPr lang="en-US" sz="2100" dirty="0" smtClean="0"/>
              <a:t>Commissioned with electrons at 47 MeV and 100 MeV; design charge achieved ~100pC</a:t>
            </a:r>
          </a:p>
          <a:p>
            <a:r>
              <a:rPr lang="en-US" sz="2100" dirty="0"/>
              <a:t>Proton injector being completed; available for start of proton science program in </a:t>
            </a:r>
            <a:r>
              <a:rPr lang="en-US" sz="2100" b="1" dirty="0" smtClean="0">
                <a:solidFill>
                  <a:schemeClr val="accent2"/>
                </a:solidFill>
              </a:rPr>
              <a:t>**FY’20</a:t>
            </a:r>
          </a:p>
          <a:p>
            <a:pPr marL="0" indent="0">
              <a:buNone/>
            </a:pPr>
            <a:r>
              <a:rPr lang="en-US" sz="2100" b="1" dirty="0" smtClean="0">
                <a:solidFill>
                  <a:schemeClr val="accent2"/>
                </a:solidFill>
              </a:rPr>
              <a:t>**requires appropriate funding schedule</a:t>
            </a:r>
            <a:endParaRPr lang="en-US" sz="21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sz="2100" dirty="0" smtClean="0"/>
          </a:p>
          <a:p>
            <a:endParaRPr lang="en-US" sz="2100" dirty="0" smtClean="0"/>
          </a:p>
          <a:p>
            <a:endParaRPr lang="en-US" sz="21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02984"/>
            <a:ext cx="8686800" cy="427877"/>
          </a:xfrm>
        </p:spPr>
        <p:txBody>
          <a:bodyPr/>
          <a:lstStyle/>
          <a:p>
            <a:r>
              <a:rPr lang="en-US" dirty="0" smtClean="0"/>
              <a:t>IOTA successfully constructed and commissioned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AutoShape 8" descr="https://www-bd.fnal.gov/Elog/api/get/file/binary?fileId=16873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www-bd.fnal.gov/Elog/api/get/file/binary?fileId=16873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AutoShape 12" descr="https://www-bd.fnal.gov/Elog/api/get/file/binary?fileId=168735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" b="12486"/>
          <a:stretch/>
        </p:blipFill>
        <p:spPr>
          <a:xfrm>
            <a:off x="396232" y="780287"/>
            <a:ext cx="8296664" cy="352120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283150" y="4398359"/>
            <a:ext cx="2405038" cy="1792456"/>
            <a:chOff x="6514796" y="4398359"/>
            <a:chExt cx="2173391" cy="16198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ACDF9F1D-77EF-AB4F-9051-E3F429D0A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4796" y="4398359"/>
              <a:ext cx="2173391" cy="16160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6529015" y="5648838"/>
              <a:ext cx="2159172" cy="369332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IOTA proton injector</a:t>
              </a:r>
              <a:endParaRPr lang="en-US" sz="1800" b="1" dirty="0">
                <a:solidFill>
                  <a:srgbClr val="FFFFFF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D1C95EF-9900-4844-A147-B67F3A03D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150" y="2802636"/>
            <a:ext cx="2398171" cy="14988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90414" y="3876403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sync. rad. from IOTA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5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30" dur="5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8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4EDC3306-A5B2-EF46-9715-51BAA1519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n-US" b="1" dirty="0">
                <a:solidFill>
                  <a:schemeClr val="accent2"/>
                </a:solidFill>
              </a:rPr>
              <a:t>IOTA </a:t>
            </a:r>
            <a:r>
              <a:rPr lang="en-US" b="1" dirty="0" smtClean="0">
                <a:solidFill>
                  <a:schemeClr val="accent2"/>
                </a:solidFill>
              </a:rPr>
              <a:t>Ring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– </a:t>
            </a:r>
            <a:r>
              <a:rPr lang="en-US" b="1" dirty="0" smtClean="0">
                <a:solidFill>
                  <a:schemeClr val="tx1"/>
                </a:solidFill>
              </a:rPr>
              <a:t>priority </a:t>
            </a:r>
            <a:r>
              <a:rPr lang="en-US" b="1" dirty="0">
                <a:solidFill>
                  <a:schemeClr val="tx1"/>
                </a:solidFill>
              </a:rPr>
              <a:t>research focused on high-intensity </a:t>
            </a:r>
            <a:r>
              <a:rPr lang="en-US" b="1" i="1" dirty="0">
                <a:solidFill>
                  <a:schemeClr val="tx1"/>
                </a:solidFill>
              </a:rPr>
              <a:t>proton</a:t>
            </a:r>
            <a:r>
              <a:rPr lang="en-US" b="1" dirty="0">
                <a:solidFill>
                  <a:schemeClr val="tx1"/>
                </a:solidFill>
              </a:rPr>
              <a:t> rings</a:t>
            </a:r>
            <a:r>
              <a:rPr lang="en-US" dirty="0"/>
              <a:t>, driven mostly by Fermilab</a:t>
            </a:r>
          </a:p>
          <a:p>
            <a:pPr lvl="1"/>
            <a:r>
              <a:rPr lang="en-US" dirty="0"/>
              <a:t>Nonlinear Integrable Optics </a:t>
            </a:r>
            <a:endParaRPr lang="en-US" dirty="0" smtClean="0"/>
          </a:p>
          <a:p>
            <a:pPr lvl="1"/>
            <a:r>
              <a:rPr lang="en-US" dirty="0" smtClean="0"/>
              <a:t>Optical </a:t>
            </a:r>
            <a:r>
              <a:rPr lang="en-US" dirty="0"/>
              <a:t>Stochastic </a:t>
            </a:r>
            <a:r>
              <a:rPr lang="en-US" dirty="0" smtClean="0"/>
              <a:t>Cooling</a:t>
            </a:r>
            <a:endParaRPr lang="en-US" dirty="0">
              <a:solidFill>
                <a:schemeClr val="accent5"/>
              </a:solidFill>
            </a:endParaRPr>
          </a:p>
          <a:p>
            <a:pPr lvl="1"/>
            <a:r>
              <a:rPr lang="en-US" dirty="0"/>
              <a:t>Space-charge </a:t>
            </a:r>
            <a:r>
              <a:rPr lang="en-US" dirty="0" smtClean="0"/>
              <a:t>compensation</a:t>
            </a:r>
            <a:endParaRPr lang="en-US" dirty="0">
              <a:solidFill>
                <a:schemeClr val="accent5"/>
              </a:solidFill>
            </a:endParaRPr>
          </a:p>
          <a:p>
            <a:pPr lvl="1"/>
            <a:r>
              <a:rPr lang="en-US" dirty="0"/>
              <a:t>Suppression of coherent instabilities</a:t>
            </a:r>
            <a:endParaRPr lang="en-US" sz="100" dirty="0"/>
          </a:p>
          <a:p>
            <a:pPr marL="514350" indent="-514350">
              <a:buFont typeface="+mj-lt"/>
              <a:buAutoNum type="romanUcPeriod" startAt="2"/>
            </a:pPr>
            <a:r>
              <a:rPr lang="en-US" b="1" dirty="0">
                <a:solidFill>
                  <a:schemeClr val="accent2"/>
                </a:solidFill>
              </a:rPr>
              <a:t>FAST e- Linac and IOTA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– </a:t>
            </a:r>
            <a:r>
              <a:rPr lang="en-US" b="1" dirty="0">
                <a:solidFill>
                  <a:schemeClr val="tx1"/>
                </a:solidFill>
              </a:rPr>
              <a:t>opportunities concurrent with main IOTA program</a:t>
            </a:r>
            <a:r>
              <a:rPr lang="en-US" dirty="0"/>
              <a:t>, driven mostly by external partners</a:t>
            </a:r>
          </a:p>
          <a:p>
            <a:pPr lvl="1"/>
            <a:r>
              <a:rPr lang="en-US" dirty="0"/>
              <a:t>Radiation generation</a:t>
            </a:r>
          </a:p>
          <a:p>
            <a:pPr lvl="1"/>
            <a:r>
              <a:rPr lang="en-US" dirty="0"/>
              <a:t>High average current experiments</a:t>
            </a:r>
          </a:p>
          <a:p>
            <a:pPr lvl="1"/>
            <a:r>
              <a:rPr lang="en-US" dirty="0"/>
              <a:t>Complementary to FACET-II</a:t>
            </a:r>
          </a:p>
          <a:p>
            <a:pPr lvl="1"/>
            <a:r>
              <a:rPr lang="en-US" dirty="0"/>
              <a:t>Suitable for LCLS-II commissioning, MARIE and EIC R&amp;D</a:t>
            </a:r>
          </a:p>
          <a:p>
            <a:pPr lvl="1"/>
            <a:r>
              <a:rPr lang="en-US" dirty="0"/>
              <a:t>Quantum </a:t>
            </a:r>
            <a:r>
              <a:rPr lang="en-US" dirty="0" smtClean="0"/>
              <a:t>science: single and few-electron experiments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8150220-6C2B-3240-9C04-2E1CD1450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Science at IOTA/FAST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5939A5-E04E-5249-BD6F-16FED22100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CD2BD0-F88A-064D-BC4E-70A39A581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4C8A86-696B-D047-9C19-5C3A5498C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16337" y="1680576"/>
            <a:ext cx="3258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Near-term, high-impact </a:t>
            </a:r>
          </a:p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science with electrons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654338" y="1927088"/>
            <a:ext cx="1092232" cy="15646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>
            <a:off x="4654338" y="2096075"/>
            <a:ext cx="1061999" cy="28195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6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51" dur="5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/>
      <p:bldP spid="8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01/17/19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89764" y="1780487"/>
            <a:ext cx="8579028" cy="47349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4600" dirty="0" smtClean="0">
                <a:solidFill>
                  <a:schemeClr val="tx2"/>
                </a:solidFill>
              </a:rPr>
              <a:t>Nonlinear Integrable </a:t>
            </a:r>
            <a:r>
              <a:rPr lang="en-US" sz="4600" dirty="0" smtClean="0">
                <a:solidFill>
                  <a:schemeClr val="tx2"/>
                </a:solidFill>
              </a:rPr>
              <a:t>Optics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connects to instability mitigation, space-charge effects, dynamic aperture, beam-beam effects, LHC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99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7F415A-ABE8-8443-9059-7A889B8E0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5072"/>
            <a:ext cx="8686800" cy="477179"/>
          </a:xfrm>
        </p:spPr>
        <p:txBody>
          <a:bodyPr/>
          <a:lstStyle/>
          <a:p>
            <a:r>
              <a:rPr lang="en-US" sz="2300" dirty="0" smtClean="0"/>
              <a:t>Specialized nonlinearity may transform how we </a:t>
            </a:r>
            <a:r>
              <a:rPr lang="en-US" sz="2300" dirty="0" smtClean="0"/>
              <a:t>focus beams</a:t>
            </a:r>
            <a:endParaRPr lang="en-US" sz="23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9540A-D915-674C-B1FE-D5E157FF7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01/17/19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AE9413-436B-BD4E-AC6C-6797932E8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Jarvis | 2019 PAC January Meeting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C873D-F504-994B-A13B-75E11813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xmlns="" id="{56D3B9FD-CDAC-4B86-9848-1F7200857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554" y="1631220"/>
            <a:ext cx="5410454" cy="5051198"/>
          </a:xfrm>
        </p:spPr>
        <p:txBody>
          <a:bodyPr>
            <a:normAutofit/>
          </a:bodyPr>
          <a:lstStyle/>
          <a:p>
            <a:r>
              <a:rPr lang="en-US" dirty="0"/>
              <a:t>Nonlinear terms are </a:t>
            </a:r>
            <a:r>
              <a:rPr lang="en-US" dirty="0" smtClean="0"/>
              <a:t>unavoidable, can </a:t>
            </a:r>
            <a:r>
              <a:rPr lang="en-US" dirty="0"/>
              <a:t>be </a:t>
            </a:r>
            <a:r>
              <a:rPr lang="en-US" dirty="0" smtClean="0"/>
              <a:t>intentional/unintentional, </a:t>
            </a:r>
            <a:r>
              <a:rPr lang="en-US" dirty="0"/>
              <a:t>and can help/harm the </a:t>
            </a:r>
            <a:r>
              <a:rPr lang="en-US" dirty="0" smtClean="0"/>
              <a:t>beam 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Specially </a:t>
            </a:r>
            <a:r>
              <a:rPr lang="en-US" b="1" dirty="0" smtClean="0">
                <a:solidFill>
                  <a:schemeClr val="accent2"/>
                </a:solidFill>
              </a:rPr>
              <a:t>designed nonlinear </a:t>
            </a:r>
            <a:r>
              <a:rPr lang="en-US" b="1" dirty="0" smtClean="0">
                <a:solidFill>
                  <a:schemeClr val="accent2"/>
                </a:solidFill>
              </a:rPr>
              <a:t>magnets (or space-charge potentials) </a:t>
            </a:r>
            <a:r>
              <a:rPr lang="en-US" b="1" dirty="0" smtClean="0">
                <a:solidFill>
                  <a:schemeClr val="accent2"/>
                </a:solidFill>
              </a:rPr>
              <a:t>can establish additional integrals of motion that greatly enhance </a:t>
            </a:r>
            <a:r>
              <a:rPr lang="en-US" b="1" dirty="0" smtClean="0">
                <a:solidFill>
                  <a:schemeClr val="accent2"/>
                </a:solidFill>
              </a:rPr>
              <a:t>stability and enable higher-intensity operation</a:t>
            </a:r>
          </a:p>
          <a:p>
            <a:r>
              <a:rPr lang="en-US" dirty="0" smtClean="0"/>
              <a:t>May be a critical </a:t>
            </a:r>
            <a:r>
              <a:rPr lang="en-US" dirty="0"/>
              <a:t>enabling technology for next-gen. intensity-frontier </a:t>
            </a:r>
            <a:r>
              <a:rPr lang="en-US" dirty="0" smtClean="0"/>
              <a:t>facilities</a:t>
            </a:r>
            <a:endParaRPr lang="en-US" dirty="0" smtClean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D3444FA1-B9AB-44ED-AFDC-ABC987ACD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3410" y="2346190"/>
            <a:ext cx="2346512" cy="214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E8FF33C-002F-43A2-A5B9-0BC7A49FE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253" y="797078"/>
            <a:ext cx="2238556" cy="14939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D0DD99EA-DFBB-4F00-8ECE-3DF8EE3D10E1}"/>
                  </a:ext>
                </a:extLst>
              </p:cNvPr>
              <p:cNvSpPr txBox="1"/>
              <p:nvPr/>
            </p:nvSpPr>
            <p:spPr>
              <a:xfrm>
                <a:off x="480922" y="986300"/>
                <a:ext cx="542848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indent="28733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”+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0DD99EA-DFBB-4F00-8ECE-3DF8EE3D1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22" y="986300"/>
                <a:ext cx="5428487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49" y="4468368"/>
            <a:ext cx="2405148" cy="17495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75758" y="3900787"/>
            <a:ext cx="21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Potential of NL mag.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9441" y="5848588"/>
            <a:ext cx="211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IOTA </a:t>
            </a:r>
            <a:r>
              <a:rPr lang="en-US" sz="1800" b="1" dirty="0" err="1" smtClean="0">
                <a:solidFill>
                  <a:schemeClr val="bg1"/>
                </a:solidFill>
              </a:rPr>
              <a:t>octupole</a:t>
            </a:r>
            <a:r>
              <a:rPr lang="en-US" sz="1800" b="1" dirty="0" smtClean="0">
                <a:solidFill>
                  <a:schemeClr val="bg1"/>
                </a:solidFill>
              </a:rPr>
              <a:t> string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89152" y="1924518"/>
            <a:ext cx="2229658" cy="36933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IOTA NL mag. string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6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39" dur="59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1" grpId="0"/>
      <p:bldP spid="13" grpId="0"/>
      <p:bldP spid="15" grpId="0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FNAL_PowerPoint_4x3_100716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157792</TotalTime>
  <Words>3910</Words>
  <Application>Microsoft Office PowerPoint</Application>
  <PresentationFormat>On-screen Show (4:3)</PresentationFormat>
  <Paragraphs>642</Paragraphs>
  <Slides>51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FNAL_PowerPoint_4x3_100716</vt:lpstr>
      <vt:lpstr>Fermilab_PPT_090815</vt:lpstr>
      <vt:lpstr>PowerPoint Presentation</vt:lpstr>
      <vt:lpstr>Frontier topics in beam physics will shape future accelerators</vt:lpstr>
      <vt:lpstr>Addressing these topics requires a dedicated facility</vt:lpstr>
      <vt:lpstr>IOTA/FAST Facility: a center for Acc. and Beam Physics</vt:lpstr>
      <vt:lpstr>FAST injector has successfully met design goals</vt:lpstr>
      <vt:lpstr>IOTA successfully constructed and commissioned</vt:lpstr>
      <vt:lpstr>Accelerator Science at IOTA/FAST</vt:lpstr>
      <vt:lpstr>PowerPoint Presentation</vt:lpstr>
      <vt:lpstr>Specialized nonlinearity may transform how we focus beams</vt:lpstr>
      <vt:lpstr>NIO could yield important benefits for future HEP machines</vt:lpstr>
      <vt:lpstr>IOTA is purpose-built to explore the NIO concept</vt:lpstr>
      <vt:lpstr>PowerPoint Presentation</vt:lpstr>
      <vt:lpstr>SC: a powerful technique but limited to GHz BW</vt:lpstr>
      <vt:lpstr>OSC extends the SC principle to optical bandwidth</vt:lpstr>
      <vt:lpstr>Worlds first OSC demonstration in ~Q4 FY’19</vt:lpstr>
      <vt:lpstr>PowerPoint Presentation</vt:lpstr>
      <vt:lpstr>Electron lens is a versatile research tool for IOTA</vt:lpstr>
      <vt:lpstr>Design work underway with operations target in ‘21</vt:lpstr>
      <vt:lpstr>PowerPoint Presentation</vt:lpstr>
      <vt:lpstr>IOTA presents unique opportunities in QS</vt:lpstr>
      <vt:lpstr>In conclusion…</vt:lpstr>
      <vt:lpstr>Acknowledgments</vt:lpstr>
      <vt:lpstr>PowerPoint Presentation</vt:lpstr>
      <vt:lpstr>10 Current PhD Students at Fermilab on Accel. Beam Physics</vt:lpstr>
      <vt:lpstr>Recent IOTA/FAST Peer-Reviewed Publications</vt:lpstr>
      <vt:lpstr>PowerPoint Presentation</vt:lpstr>
      <vt:lpstr>CM2 FAST Linac Performance vs ILC specs</vt:lpstr>
      <vt:lpstr>IOTA Parameters</vt:lpstr>
      <vt:lpstr>IOTA Layout - Elements</vt:lpstr>
      <vt:lpstr>IOTA Experiments</vt:lpstr>
      <vt:lpstr>IOTA Proton Injector – Ion Source &amp; LEBT</vt:lpstr>
      <vt:lpstr>IOTA p+ Injector</vt:lpstr>
      <vt:lpstr>IOTA Accelerator and Beam Physics Roadmap</vt:lpstr>
      <vt:lpstr>PowerPoint Presentation</vt:lpstr>
      <vt:lpstr>Nonlinear Integrable Optics</vt:lpstr>
      <vt:lpstr>Nonlinear Integrable Optics</vt:lpstr>
      <vt:lpstr>Non-linear systems simulations</vt:lpstr>
      <vt:lpstr>PowerPoint Presentation</vt:lpstr>
      <vt:lpstr>IOTA was designed with OSC as a key requirement</vt:lpstr>
      <vt:lpstr>Integrated design completed and hardware being requisitioned</vt:lpstr>
      <vt:lpstr>Building critical emittance diagnostics for OSC</vt:lpstr>
      <vt:lpstr>We have nearly completed a ~100-pg. CDR for OSC</vt:lpstr>
      <vt:lpstr>Alignment with P5/HEPAP Acc. R&amp;D subpanel goals</vt:lpstr>
      <vt:lpstr>Linear lattice design for 950 nm</vt:lpstr>
      <vt:lpstr>Linear lattice design for 2200 nm</vt:lpstr>
      <vt:lpstr>Contamination from IOTA dipole reasonably low</vt:lpstr>
      <vt:lpstr>Fine tune alignment and delay with a single stage:</vt:lpstr>
      <vt:lpstr>PowerPoint Presentation</vt:lpstr>
      <vt:lpstr>E-lens can produce large tune spreads as a NIO insert</vt:lpstr>
      <vt:lpstr>Choice of electron-lens beam size in IOTA</vt:lpstr>
      <vt:lpstr>Transverse NIO in IOTA with an electron lens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</dc:creator>
  <cp:lastModifiedBy>Jonathan</cp:lastModifiedBy>
  <cp:revision>911</cp:revision>
  <cp:lastPrinted>2018-02-19T19:46:21Z</cp:lastPrinted>
  <dcterms:created xsi:type="dcterms:W3CDTF">2017-10-25T19:19:39Z</dcterms:created>
  <dcterms:modified xsi:type="dcterms:W3CDTF">2019-01-17T00:55:15Z</dcterms:modified>
</cp:coreProperties>
</file>