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3.jpg" ContentType="image/jpg"/>
  <Override PartName="/ppt/media/image34.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61"/>
  </p:notesMasterIdLst>
  <p:handoutMasterIdLst>
    <p:handoutMasterId r:id="rId62"/>
  </p:handoutMasterIdLst>
  <p:sldIdLst>
    <p:sldId id="294" r:id="rId2"/>
    <p:sldId id="305" r:id="rId3"/>
    <p:sldId id="309" r:id="rId4"/>
    <p:sldId id="367" r:id="rId5"/>
    <p:sldId id="522" r:id="rId6"/>
    <p:sldId id="413" r:id="rId7"/>
    <p:sldId id="389" r:id="rId8"/>
    <p:sldId id="401" r:id="rId9"/>
    <p:sldId id="377" r:id="rId10"/>
    <p:sldId id="588" r:id="rId11"/>
    <p:sldId id="587" r:id="rId12"/>
    <p:sldId id="817" r:id="rId13"/>
    <p:sldId id="818" r:id="rId14"/>
    <p:sldId id="285" r:id="rId15"/>
    <p:sldId id="815" r:id="rId16"/>
    <p:sldId id="811" r:id="rId17"/>
    <p:sldId id="402" r:id="rId18"/>
    <p:sldId id="379" r:id="rId19"/>
    <p:sldId id="576" r:id="rId20"/>
    <p:sldId id="575" r:id="rId21"/>
    <p:sldId id="554" r:id="rId22"/>
    <p:sldId id="812" r:id="rId23"/>
    <p:sldId id="813" r:id="rId24"/>
    <p:sldId id="341" r:id="rId25"/>
    <p:sldId id="295" r:id="rId26"/>
    <p:sldId id="833" r:id="rId27"/>
    <p:sldId id="417" r:id="rId28"/>
    <p:sldId id="526" r:id="rId29"/>
    <p:sldId id="527" r:id="rId30"/>
    <p:sldId id="419" r:id="rId31"/>
    <p:sldId id="418" r:id="rId32"/>
    <p:sldId id="298" r:id="rId33"/>
    <p:sldId id="299" r:id="rId34"/>
    <p:sldId id="529" r:id="rId35"/>
    <p:sldId id="300" r:id="rId36"/>
    <p:sldId id="524" r:id="rId37"/>
    <p:sldId id="301" r:id="rId38"/>
    <p:sldId id="304" r:id="rId39"/>
    <p:sldId id="398" r:id="rId40"/>
    <p:sldId id="404" r:id="rId41"/>
    <p:sldId id="405" r:id="rId42"/>
    <p:sldId id="406" r:id="rId43"/>
    <p:sldId id="407" r:id="rId44"/>
    <p:sldId id="408" r:id="rId45"/>
    <p:sldId id="409" r:id="rId46"/>
    <p:sldId id="410" r:id="rId47"/>
    <p:sldId id="411" r:id="rId48"/>
    <p:sldId id="412" r:id="rId49"/>
    <p:sldId id="281" r:id="rId50"/>
    <p:sldId id="825" r:id="rId51"/>
    <p:sldId id="283" r:id="rId52"/>
    <p:sldId id="286" r:id="rId53"/>
    <p:sldId id="287" r:id="rId54"/>
    <p:sldId id="288" r:id="rId55"/>
    <p:sldId id="528" r:id="rId56"/>
    <p:sldId id="346" r:id="rId57"/>
    <p:sldId id="830" r:id="rId58"/>
    <p:sldId id="831" r:id="rId59"/>
    <p:sldId id="832" r:id="rId6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087"/>
    <a:srgbClr val="004C97"/>
    <a:srgbClr val="50504E"/>
    <a:srgbClr val="4E4E4E"/>
    <a:srgbClr val="404040"/>
    <a:srgbClr val="63666A"/>
    <a:srgbClr val="99D6EA"/>
    <a:srgbClr val="505050"/>
    <a:srgbClr val="A7A8AA"/>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19" autoAdjust="0"/>
    <p:restoredTop sz="94640"/>
  </p:normalViewPr>
  <p:slideViewPr>
    <p:cSldViewPr snapToGrid="0" snapToObjects="1" showGuides="1">
      <p:cViewPr varScale="1">
        <p:scale>
          <a:sx n="115" d="100"/>
          <a:sy n="115" d="100"/>
        </p:scale>
        <p:origin x="1680" y="20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a:t>
            </a:fld>
            <a:endParaRPr lang="en-US" dirty="0"/>
          </a:p>
        </p:txBody>
      </p:sp>
    </p:spTree>
    <p:extLst>
      <p:ext uri="{BB962C8B-B14F-4D97-AF65-F5344CB8AC3E}">
        <p14:creationId xmlns:p14="http://schemas.microsoft.com/office/powerpoint/2010/main" val="338425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78589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a description of the steps involved in each of these milestones to make it clear to the members of the team and to the reviewers.   Need this for t</a:t>
            </a:r>
          </a:p>
          <a:p>
            <a:r>
              <a:rPr lang="en-US" baseline="0" dirty="0"/>
              <a:t>I-1</a:t>
            </a:r>
          </a:p>
          <a:p>
            <a:pPr marL="228600" indent="-228600">
              <a:buAutoNum type="arabicPeriod"/>
            </a:pPr>
            <a:r>
              <a:rPr lang="en-US" baseline="0" dirty="0"/>
              <a:t>Transport ICARUS inside</a:t>
            </a:r>
          </a:p>
          <a:p>
            <a:pPr marL="228600" indent="-228600">
              <a:buAutoNum type="arabicPeriod"/>
            </a:pPr>
            <a:r>
              <a:rPr lang="en-US" baseline="0" dirty="0"/>
              <a:t>Install roof</a:t>
            </a:r>
          </a:p>
          <a:p>
            <a:pPr marL="228600" indent="-228600">
              <a:buAutoNum type="arabicPeriod"/>
            </a:pPr>
            <a:r>
              <a:rPr lang="en-US" baseline="0" dirty="0"/>
              <a:t>Install feedthroughs</a:t>
            </a:r>
          </a:p>
          <a:p>
            <a:pPr marL="228600" indent="-228600">
              <a:buAutoNum type="arabicPeriod"/>
            </a:pPr>
            <a:r>
              <a:rPr lang="en-US" baseline="0" dirty="0"/>
              <a:t>Test it works</a:t>
            </a:r>
          </a:p>
          <a:p>
            <a:pPr marL="228600" indent="-228600">
              <a:buAutoNum type="arabicPeriod"/>
            </a:pPr>
            <a:r>
              <a:rPr lang="en-US" baseline="0" dirty="0"/>
              <a:t>Install cabling</a:t>
            </a:r>
          </a:p>
          <a:p>
            <a:pPr marL="228600" indent="-228600">
              <a:buAutoNum type="arabicPeriod"/>
            </a:pPr>
            <a:r>
              <a:rPr lang="en-US" baseline="0" dirty="0"/>
              <a:t>Install cryogenics</a:t>
            </a:r>
          </a:p>
          <a:p>
            <a:pPr marL="228600" indent="-228600">
              <a:buAutoNum type="arabicPeriod"/>
            </a:pPr>
            <a:r>
              <a:rPr lang="en-US" baseline="0" dirty="0"/>
              <a:t>Install electronics</a:t>
            </a:r>
          </a:p>
          <a:p>
            <a:pPr marL="228600" indent="-228600">
              <a:buAutoNum type="arabicPeriod"/>
            </a:pPr>
            <a:r>
              <a:rPr lang="en-US" baseline="0" dirty="0"/>
              <a:t>Certify that components are all </a:t>
            </a:r>
            <a:r>
              <a:rPr lang="en-US" baseline="0" dirty="0" err="1"/>
              <a:t>workig</a:t>
            </a:r>
            <a:endParaRPr lang="en-US" baseline="0" dirty="0"/>
          </a:p>
          <a:p>
            <a:pPr marL="228600" indent="-228600">
              <a:buAutoNum type="arabicPeriod"/>
            </a:pPr>
            <a:endParaRPr lang="en-US" baseline="0" dirty="0"/>
          </a:p>
          <a:p>
            <a:endParaRPr lang="en-US" baseline="0" dirty="0"/>
          </a:p>
          <a:p>
            <a:r>
              <a:rPr lang="en-US" baseline="0" dirty="0"/>
              <a:t>I-2 </a:t>
            </a:r>
          </a:p>
          <a:p>
            <a:pPr marL="228600" indent="-228600">
              <a:buAutoNum type="arabicPeriod"/>
            </a:pPr>
            <a:r>
              <a:rPr lang="en-US" baseline="0" dirty="0"/>
              <a:t>Filled</a:t>
            </a:r>
          </a:p>
          <a:p>
            <a:pPr marL="228600" indent="-228600">
              <a:buAutoNum type="arabicPeriod"/>
            </a:pPr>
            <a:r>
              <a:rPr lang="en-US" baseline="0" dirty="0"/>
              <a:t>Measured purity</a:t>
            </a:r>
          </a:p>
          <a:p>
            <a:pPr marL="228600" indent="-228600">
              <a:buAutoNum type="arabicPeriod"/>
            </a:pPr>
            <a:r>
              <a:rPr lang="en-US" baseline="0" dirty="0"/>
              <a:t>Turned on HV</a:t>
            </a:r>
          </a:p>
          <a:p>
            <a:pPr marL="228600" indent="-228600">
              <a:buAutoNum type="arabicPeriod"/>
            </a:pPr>
            <a:r>
              <a:rPr lang="en-US" baseline="0" dirty="0"/>
              <a:t>Checked operation of all the </a:t>
            </a:r>
          </a:p>
          <a:p>
            <a:endParaRPr lang="en-US" dirty="0"/>
          </a:p>
          <a:p>
            <a:r>
              <a:rPr lang="en-US" dirty="0"/>
              <a:t>I-3a</a:t>
            </a:r>
          </a:p>
          <a:p>
            <a:r>
              <a:rPr lang="en-US" dirty="0"/>
              <a:t>1. </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216581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335597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64543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dirty="0"/>
          </a:p>
        </p:txBody>
      </p:sp>
    </p:spTree>
    <p:extLst>
      <p:ext uri="{BB962C8B-B14F-4D97-AF65-F5344CB8AC3E}">
        <p14:creationId xmlns:p14="http://schemas.microsoft.com/office/powerpoint/2010/main" val="3348555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59509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18054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explain the PM organization as to how this all comes together through the management </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56</a:t>
            </a:fld>
            <a:endParaRPr lang="en-US"/>
          </a:p>
        </p:txBody>
      </p:sp>
    </p:spTree>
    <p:extLst>
      <p:ext uri="{BB962C8B-B14F-4D97-AF65-F5344CB8AC3E}">
        <p14:creationId xmlns:p14="http://schemas.microsoft.com/office/powerpoint/2010/main" val="2067868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ide-by-Sid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681732A-CB33-4EA3-BF44-FDE8D5AB2147}"/>
              </a:ext>
            </a:extLst>
          </p:cNvPr>
          <p:cNvSpPr>
            <a:spLocks noGrp="1"/>
          </p:cNvSpPr>
          <p:nvPr>
            <p:ph sz="quarter" idx="13" hasCustomPrompt="1"/>
          </p:nvPr>
        </p:nvSpPr>
        <p:spPr>
          <a:xfrm>
            <a:off x="222250" y="914400"/>
            <a:ext cx="3902076" cy="5295900"/>
          </a:xfrm>
          <a:prstGeom prst="rect">
            <a:avLst/>
          </a:prstGeom>
        </p:spPr>
        <p:txBody>
          <a:bodyPr/>
          <a:lstStyle>
            <a:lvl1pPr marL="228600" indent="-228600">
              <a:buFont typeface="Arial" panose="020B0604020202020204" pitchFamily="34" charset="0"/>
              <a:buChar char="•"/>
              <a:defRPr sz="2000">
                <a:latin typeface="+mn-lt"/>
              </a:defRPr>
            </a:lvl1pPr>
            <a:lvl2pPr marL="457200" indent="-228600">
              <a:defRPr sz="1800">
                <a:latin typeface="+mn-lt"/>
              </a:defRPr>
            </a:lvl2pPr>
            <a:lvl3pPr marL="685800" indent="-228600">
              <a:buFont typeface="Arial" panose="020B0604020202020204" pitchFamily="34" charset="0"/>
              <a:buChar char="•"/>
              <a:defRPr sz="1600">
                <a:latin typeface="+mn-lt"/>
              </a:defRPr>
            </a:lvl3pPr>
            <a:lvl4pPr marL="914400" indent="-228600">
              <a:defRPr sz="1400">
                <a:latin typeface="+mn-lt"/>
              </a:defRPr>
            </a:lvl4pPr>
            <a:lvl5pPr marL="1143000" indent="-228600">
              <a:buFont typeface="Arial" panose="020B0604020202020204" pitchFamily="34" charset="0"/>
              <a:buChar char="•"/>
              <a:defRPr sz="1400">
                <a:latin typeface="+mn-lt"/>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E9D1B24-1654-42B0-ACC3-3014AF90C15F}"/>
              </a:ext>
            </a:extLst>
          </p:cNvPr>
          <p:cNvSpPr>
            <a:spLocks noGrp="1"/>
          </p:cNvSpPr>
          <p:nvPr>
            <p:ph sz="quarter" idx="14" hasCustomPrompt="1"/>
          </p:nvPr>
        </p:nvSpPr>
        <p:spPr>
          <a:xfrm>
            <a:off x="4819649" y="914400"/>
            <a:ext cx="3962401" cy="5295900"/>
          </a:xfrm>
          <a:prstGeom prst="rect">
            <a:avLst/>
          </a:prstGeom>
        </p:spPr>
        <p:txBody>
          <a:bodyPr/>
          <a:lstStyle>
            <a:lvl1pPr marL="228600" indent="-228600">
              <a:buFont typeface="Arial" panose="020B0604020202020204" pitchFamily="34" charset="0"/>
              <a:buChar char="•"/>
              <a:defRPr sz="2000">
                <a:latin typeface="+mn-lt"/>
              </a:defRPr>
            </a:lvl1pPr>
            <a:lvl2pPr marL="457200" indent="-228600">
              <a:defRPr sz="1800">
                <a:latin typeface="+mn-lt"/>
              </a:defRPr>
            </a:lvl2pPr>
            <a:lvl3pPr marL="685800" indent="-228600">
              <a:buFont typeface="Arial" panose="020B0604020202020204" pitchFamily="34" charset="0"/>
              <a:buChar char="•"/>
              <a:defRPr sz="1600">
                <a:latin typeface="+mn-lt"/>
              </a:defRPr>
            </a:lvl3pPr>
            <a:lvl4pPr marL="914400" indent="-228600">
              <a:defRPr sz="1400">
                <a:latin typeface="+mn-lt"/>
              </a:defRPr>
            </a:lvl4pPr>
            <a:lvl5pPr marL="1143000" indent="-228600">
              <a:buFont typeface="Arial" panose="020B0604020202020204" pitchFamily="34" charset="0"/>
              <a:buChar char="•"/>
              <a:defRPr sz="1400">
                <a:latin typeface="+mn-lt"/>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740F633-C96A-48BF-9A75-DF3D10405636}"/>
              </a:ext>
            </a:extLst>
          </p:cNvPr>
          <p:cNvSpPr>
            <a:spLocks noGrp="1"/>
          </p:cNvSpPr>
          <p:nvPr>
            <p:ph type="title" hasCustomPrompt="1"/>
          </p:nvPr>
        </p:nvSpPr>
        <p:spPr>
          <a:xfrm>
            <a:off x="222250" y="365125"/>
            <a:ext cx="8559800" cy="434975"/>
          </a:xfrm>
          <a:prstGeom prst="rect">
            <a:avLst/>
          </a:prstGeom>
        </p:spPr>
        <p:txBody>
          <a:bodyPr/>
          <a:lstStyle>
            <a:lvl1pPr>
              <a:defRPr sz="2400">
                <a:latin typeface="+mj-lt"/>
              </a:defRPr>
            </a:lvl1pPr>
          </a:lstStyle>
          <a:p>
            <a:r>
              <a:rPr lang="en-US" dirty="0"/>
              <a:t>Click to edit Title</a:t>
            </a:r>
          </a:p>
        </p:txBody>
      </p:sp>
      <p:sp>
        <p:nvSpPr>
          <p:cNvPr id="8" name="Date Placeholder 3">
            <a:extLst>
              <a:ext uri="{FF2B5EF4-FFF2-40B4-BE49-F238E27FC236}">
                <a16:creationId xmlns:a16="http://schemas.microsoft.com/office/drawing/2014/main" id="{DBA7DE5F-42A4-7E42-8412-1E5C62401794}"/>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BB3BBCDE-614A-C945-97A4-9B00B43DE373}"/>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11671AC9-DD59-844C-B21B-C9282E6AF7D5}"/>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11074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6" name="Date Placeholder 3">
            <a:extLst>
              <a:ext uri="{FF2B5EF4-FFF2-40B4-BE49-F238E27FC236}">
                <a16:creationId xmlns:a16="http://schemas.microsoft.com/office/drawing/2014/main" id="{DC9850E3-1254-1748-B7FC-CF567EC8C030}"/>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8" name="Footer Placeholder 4">
            <a:extLst>
              <a:ext uri="{FF2B5EF4-FFF2-40B4-BE49-F238E27FC236}">
                <a16:creationId xmlns:a16="http://schemas.microsoft.com/office/drawing/2014/main" id="{2CE4D7A9-A100-7844-A73D-E25F26DE4611}"/>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19" name="Slide Number Placeholder 5">
            <a:extLst>
              <a:ext uri="{FF2B5EF4-FFF2-40B4-BE49-F238E27FC236}">
                <a16:creationId xmlns:a16="http://schemas.microsoft.com/office/drawing/2014/main" id="{A913E0FF-D536-8548-9B5C-CFC4C3B976B7}"/>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8" name="Date Placeholder 3">
            <a:extLst>
              <a:ext uri="{FF2B5EF4-FFF2-40B4-BE49-F238E27FC236}">
                <a16:creationId xmlns:a16="http://schemas.microsoft.com/office/drawing/2014/main" id="{3F158263-201B-9A45-B7B3-279B46FBA0B4}"/>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9" name="Footer Placeholder 4">
            <a:extLst>
              <a:ext uri="{FF2B5EF4-FFF2-40B4-BE49-F238E27FC236}">
                <a16:creationId xmlns:a16="http://schemas.microsoft.com/office/drawing/2014/main" id="{FA098DB7-D3B4-6448-80BA-B3B39C80D5E9}"/>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20" name="Slide Number Placeholder 5">
            <a:extLst>
              <a:ext uri="{FF2B5EF4-FFF2-40B4-BE49-F238E27FC236}">
                <a16:creationId xmlns:a16="http://schemas.microsoft.com/office/drawing/2014/main" id="{C5294CB0-84E7-AD40-AF5C-C3A7E12A2565}"/>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3" name="Date Placeholder 3">
            <a:extLst>
              <a:ext uri="{FF2B5EF4-FFF2-40B4-BE49-F238E27FC236}">
                <a16:creationId xmlns:a16="http://schemas.microsoft.com/office/drawing/2014/main" id="{2E9442A4-6FE9-5549-8852-8E29FE594E15}"/>
              </a:ext>
            </a:extLst>
          </p:cNvPr>
          <p:cNvSpPr>
            <a:spLocks noGrp="1"/>
          </p:cNvSpPr>
          <p:nvPr>
            <p:ph type="dt" sz="half" idx="16"/>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4" name="Footer Placeholder 4">
            <a:extLst>
              <a:ext uri="{FF2B5EF4-FFF2-40B4-BE49-F238E27FC236}">
                <a16:creationId xmlns:a16="http://schemas.microsoft.com/office/drawing/2014/main" id="{B7B5A5D2-1047-A747-A3A0-2E975F91A056}"/>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15" name="Slide Number Placeholder 5">
            <a:extLst>
              <a:ext uri="{FF2B5EF4-FFF2-40B4-BE49-F238E27FC236}">
                <a16:creationId xmlns:a16="http://schemas.microsoft.com/office/drawing/2014/main" id="{5E2185B6-39DC-FC44-A86E-45037009DF0F}"/>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658ECC2C-9493-654D-B7BF-755C78DB57C0}"/>
              </a:ext>
            </a:extLst>
          </p:cNvPr>
          <p:cNvSpPr>
            <a:spLocks noGrp="1"/>
          </p:cNvSpPr>
          <p:nvPr>
            <p:ph type="dt" sz="half" idx="14"/>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BB9D7354-6929-C547-B203-B7F275593F88}"/>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16" name="Slide Number Placeholder 5">
            <a:extLst>
              <a:ext uri="{FF2B5EF4-FFF2-40B4-BE49-F238E27FC236}">
                <a16:creationId xmlns:a16="http://schemas.microsoft.com/office/drawing/2014/main" id="{9D760139-021E-AE45-BD3F-F1D8A9C55DFF}"/>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10" name="Date Placeholder 3">
            <a:extLst>
              <a:ext uri="{FF2B5EF4-FFF2-40B4-BE49-F238E27FC236}">
                <a16:creationId xmlns:a16="http://schemas.microsoft.com/office/drawing/2014/main" id="{75CFC443-77CE-9D42-8012-102E1488FF4E}"/>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E36A90F1-5606-F744-A93F-02DFC013EE1E}"/>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B414ECFB-5255-5E4A-B393-07E708568F89}"/>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9" name="Date Placeholder 3">
            <a:extLst>
              <a:ext uri="{FF2B5EF4-FFF2-40B4-BE49-F238E27FC236}">
                <a16:creationId xmlns:a16="http://schemas.microsoft.com/office/drawing/2014/main" id="{53B3C9D2-AEC9-B745-BCA2-062B108139F5}"/>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40" name="Footer Placeholder 4">
            <a:extLst>
              <a:ext uri="{FF2B5EF4-FFF2-40B4-BE49-F238E27FC236}">
                <a16:creationId xmlns:a16="http://schemas.microsoft.com/office/drawing/2014/main" id="{7810FA1E-19DA-7F40-B5A8-5E66913E37FB}"/>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41" name="Slide Number Placeholder 5">
            <a:extLst>
              <a:ext uri="{FF2B5EF4-FFF2-40B4-BE49-F238E27FC236}">
                <a16:creationId xmlns:a16="http://schemas.microsoft.com/office/drawing/2014/main" id="{53C71011-8D1E-FA4F-BD51-BEBCC0472BAC}"/>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914401"/>
            <a:ext cx="8672513"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22250" y="365126"/>
            <a:ext cx="8293100" cy="434974"/>
          </a:xfrm>
          <a:prstGeom prst="rect">
            <a:avLst/>
          </a:prstGeom>
        </p:spPr>
        <p:txBody>
          <a:bodyPr/>
          <a:lstStyle>
            <a:lvl1pPr>
              <a:defRPr sz="2400">
                <a:latin typeface="+mj-lt"/>
              </a:defRPr>
            </a:lvl1pPr>
          </a:lstStyle>
          <a:p>
            <a:r>
              <a:rPr lang="en-US" dirty="0"/>
              <a:t>Click to edit Title </a:t>
            </a:r>
          </a:p>
        </p:txBody>
      </p:sp>
      <p:sp>
        <p:nvSpPr>
          <p:cNvPr id="7" name="Date Placeholder 3">
            <a:extLst>
              <a:ext uri="{FF2B5EF4-FFF2-40B4-BE49-F238E27FC236}">
                <a16:creationId xmlns:a16="http://schemas.microsoft.com/office/drawing/2014/main" id="{B6C26A99-8D76-3448-AE91-6F633B95AD52}"/>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A0BD41C0-66BF-E044-9411-C23CD080CF43}"/>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1FB862FA-BD4B-9347-8BD9-7BE4E2EEFCF2}"/>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23390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4773" y="365127"/>
            <a:ext cx="8710221" cy="462188"/>
          </a:xfrm>
          <a:prstGeom prst="rect">
            <a:avLst/>
          </a:prstGeom>
        </p:spPr>
        <p:txBody>
          <a:bodyPr/>
          <a:lstStyle>
            <a:lvl1pPr>
              <a:defRPr sz="2800" b="1">
                <a:solidFill>
                  <a:srgbClr val="004C97"/>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224773" y="1050561"/>
            <a:ext cx="8710220" cy="5036729"/>
          </a:xfrm>
          <a:prstGeom prst="rect">
            <a:avLst/>
          </a:prstGeom>
        </p:spPr>
        <p:txBody>
          <a:bodyPr/>
          <a:lstStyle>
            <a:lvl1pPr>
              <a:defRPr sz="2200"/>
            </a:lvl1pPr>
            <a:lvl2pPr marL="461963" indent="-234950">
              <a:defRPr sz="2000"/>
            </a:lvl2pPr>
            <a:lvl3pPr marL="687388" indent="-225425">
              <a:defRPr sz="1800"/>
            </a:lvl3pPr>
            <a:lvl4pPr marL="914400" indent="-227013">
              <a:defRPr sz="1600"/>
            </a:lvl4pPr>
            <a:lvl5pPr marL="1141413" indent="-227013">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9AF64CC4-B85C-D144-AB00-A970209BD23A}"/>
              </a:ext>
            </a:extLst>
          </p:cNvPr>
          <p:cNvSpPr>
            <a:spLocks noGrp="1"/>
          </p:cNvSpPr>
          <p:nvPr>
            <p:ph type="dt" sz="half" idx="2"/>
          </p:nvPr>
        </p:nvSpPr>
        <p:spPr>
          <a:xfrm>
            <a:off x="20160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3D60F655-BD02-7C41-B211-97341CC81036}"/>
              </a:ext>
            </a:extLst>
          </p:cNvPr>
          <p:cNvSpPr>
            <a:spLocks noGrp="1"/>
          </p:cNvSpPr>
          <p:nvPr>
            <p:ph type="ftr" sz="quarter" idx="3"/>
          </p:nvPr>
        </p:nvSpPr>
        <p:spPr>
          <a:xfrm>
            <a:off x="246081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A8B35B38-2EDB-324D-914B-D4A75F39AA10}"/>
              </a:ext>
            </a:extLst>
          </p:cNvPr>
          <p:cNvSpPr>
            <a:spLocks noGrp="1"/>
          </p:cNvSpPr>
          <p:nvPr>
            <p:ph type="sldNum" sz="quarter" idx="4"/>
          </p:nvPr>
        </p:nvSpPr>
        <p:spPr>
          <a:xfrm>
            <a:off x="8486775" y="6495078"/>
            <a:ext cx="414338" cy="237285"/>
          </a:xfrm>
          <a:prstGeom prst="rect">
            <a:avLst/>
          </a:prstGeom>
        </p:spPr>
        <p:txBody>
          <a:bodyPr vert="horz" wrap="square" lIns="0" tIns="0" rIns="0" bIns="0" numCol="1" anchor="t" anchorCtr="0" compatLnSpc="1">
            <a:prstTxWarp prst="textNoShape">
              <a:avLst/>
            </a:prstTxWarp>
          </a:bodyPr>
          <a:lstStyle>
            <a:lvl1pPr algn="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81504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219538" y="6500198"/>
            <a:ext cx="141778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16 January 2019</a:t>
            </a:r>
            <a:endParaRPr lang="en-US" dirty="0"/>
          </a:p>
        </p:txBody>
      </p:sp>
      <p:sp>
        <p:nvSpPr>
          <p:cNvPr id="15" name="Footer Placeholder 4"/>
          <p:cNvSpPr>
            <a:spLocks noGrp="1"/>
          </p:cNvSpPr>
          <p:nvPr>
            <p:ph type="ftr" sz="quarter" idx="3"/>
          </p:nvPr>
        </p:nvSpPr>
        <p:spPr>
          <a:xfrm>
            <a:off x="2872292" y="6498625"/>
            <a:ext cx="550952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Steve Brice | High Level Organization of the SBN Program</a:t>
            </a:r>
            <a:endParaRPr lang="en-US" b="1" dirty="0"/>
          </a:p>
        </p:txBody>
      </p:sp>
      <p:sp>
        <p:nvSpPr>
          <p:cNvPr id="16" name="Slide Number Placeholder 5"/>
          <p:cNvSpPr>
            <a:spLocks noGrp="1"/>
          </p:cNvSpPr>
          <p:nvPr>
            <p:ph type="sldNum" sz="quarter" idx="4"/>
          </p:nvPr>
        </p:nvSpPr>
        <p:spPr>
          <a:xfrm>
            <a:off x="8501062"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 id="2147484125" r:id="rId10"/>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eb.fnal.gov/collaboration/sbn_sharepoint/SitePages/Director%27s%20Progress%20Review%20of%20SBN,%20December%2017-19,%202018.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sbn-docdb.fnal.gov/cgi-bin/private/ShowDocument"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https://sbn-docdb.fnal.gov/cgi-bin/private/ShowDocument" TargetMode="Externa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Steve Brice	</a:t>
            </a:r>
          </a:p>
          <a:p>
            <a:r>
              <a:rPr lang="en-US" dirty="0"/>
              <a:t>Fermilab Physics Advisory Committee Meeting</a:t>
            </a:r>
          </a:p>
          <a:p>
            <a:r>
              <a:rPr lang="en-US" dirty="0"/>
              <a:t>16 January 2019</a:t>
            </a:r>
          </a:p>
          <a:p>
            <a:endParaRPr lang="en-US" dirty="0"/>
          </a:p>
        </p:txBody>
      </p:sp>
      <p:sp>
        <p:nvSpPr>
          <p:cNvPr id="3" name="Text Placeholder 2"/>
          <p:cNvSpPr>
            <a:spLocks noGrp="1"/>
          </p:cNvSpPr>
          <p:nvPr>
            <p:ph type="body" sz="quarter" idx="11"/>
          </p:nvPr>
        </p:nvSpPr>
        <p:spPr/>
        <p:txBody>
          <a:bodyPr>
            <a:noAutofit/>
          </a:bodyPr>
          <a:lstStyle/>
          <a:p>
            <a:r>
              <a:rPr lang="en-US" dirty="0"/>
              <a:t>High Level Organization of the SBN Program</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305821"/>
            <a:ext cx="8686800" cy="427877"/>
          </a:xfrm>
        </p:spPr>
        <p:txBody>
          <a:bodyPr/>
          <a:lstStyle/>
          <a:p>
            <a:r>
              <a:rPr lang="en-US" dirty="0"/>
              <a:t>Far Detector Installation</a:t>
            </a:r>
          </a:p>
        </p:txBody>
      </p:sp>
      <p:sp>
        <p:nvSpPr>
          <p:cNvPr id="20" name="Content Placeholder 2"/>
          <p:cNvSpPr txBox="1">
            <a:spLocks/>
          </p:cNvSpPr>
          <p:nvPr/>
        </p:nvSpPr>
        <p:spPr>
          <a:xfrm>
            <a:off x="228600" y="843269"/>
            <a:ext cx="4893602" cy="346203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Installation progress </a:t>
            </a:r>
            <a:r>
              <a:rPr lang="en-US" sz="1800" dirty="0"/>
              <a:t>(CERN/FNAL/INFN):</a:t>
            </a:r>
          </a:p>
          <a:p>
            <a:pPr lvl="1">
              <a:buClr>
                <a:schemeClr val="accent3">
                  <a:lumMod val="75000"/>
                </a:schemeClr>
              </a:buClr>
              <a:buFont typeface="LucidaGrande" charset="0"/>
              <a:buChar char="✓"/>
            </a:pPr>
            <a:r>
              <a:rPr lang="en-US" sz="1800" dirty="0"/>
              <a:t>Cold vessel vacuum tested</a:t>
            </a:r>
          </a:p>
          <a:p>
            <a:pPr lvl="1">
              <a:buClr>
                <a:schemeClr val="accent3">
                  <a:lumMod val="75000"/>
                </a:schemeClr>
              </a:buClr>
              <a:buFont typeface="LucidaGrande" charset="0"/>
              <a:buChar char="✓"/>
            </a:pPr>
            <a:r>
              <a:rPr lang="en-US" sz="1800" dirty="0"/>
              <a:t>Cold vessels rigged into building (Emmert Intl.) </a:t>
            </a:r>
          </a:p>
          <a:p>
            <a:pPr lvl="1">
              <a:buClr>
                <a:schemeClr val="accent3">
                  <a:lumMod val="75000"/>
                </a:schemeClr>
              </a:buClr>
              <a:buFont typeface="LucidaGrande" charset="0"/>
              <a:buChar char="✓"/>
            </a:pPr>
            <a:r>
              <a:rPr lang="en-US" sz="1800" dirty="0">
                <a:solidFill>
                  <a:schemeClr val="accent6">
                    <a:lumMod val="60000"/>
                    <a:lumOff val="40000"/>
                  </a:schemeClr>
                </a:solidFill>
              </a:rPr>
              <a:t>Cable chimneys installed, continuity tested and vac. tested </a:t>
            </a:r>
          </a:p>
          <a:p>
            <a:pPr lvl="1">
              <a:buClr>
                <a:schemeClr val="accent3">
                  <a:lumMod val="75000"/>
                </a:schemeClr>
              </a:buClr>
              <a:buFont typeface="LucidaGrande" charset="0"/>
              <a:buChar char="✓"/>
            </a:pPr>
            <a:r>
              <a:rPr lang="en-US" sz="1800" dirty="0">
                <a:solidFill>
                  <a:schemeClr val="accent6">
                    <a:lumMod val="60000"/>
                    <a:lumOff val="40000"/>
                  </a:schemeClr>
                </a:solidFill>
              </a:rPr>
              <a:t>Top cold shield installed and tested</a:t>
            </a:r>
          </a:p>
          <a:p>
            <a:pPr lvl="1">
              <a:buClr>
                <a:schemeClr val="accent3">
                  <a:lumMod val="75000"/>
                </a:schemeClr>
              </a:buClr>
              <a:buFont typeface="LucidaGrande" charset="0"/>
              <a:buChar char="✓"/>
            </a:pPr>
            <a:r>
              <a:rPr lang="en-US" sz="1800" dirty="0">
                <a:solidFill>
                  <a:schemeClr val="accent6">
                    <a:lumMod val="60000"/>
                    <a:lumOff val="40000"/>
                  </a:schemeClr>
                </a:solidFill>
              </a:rPr>
              <a:t>Cryogenics platform installed</a:t>
            </a:r>
          </a:p>
          <a:p>
            <a:pPr lvl="1">
              <a:buClr>
                <a:schemeClr val="accent3">
                  <a:lumMod val="75000"/>
                </a:schemeClr>
              </a:buClr>
              <a:buFont typeface="LucidaGrande" charset="0"/>
              <a:buChar char="✓"/>
            </a:pPr>
            <a:r>
              <a:rPr lang="en-US" sz="1800" dirty="0">
                <a:solidFill>
                  <a:schemeClr val="accent6">
                    <a:lumMod val="60000"/>
                    <a:lumOff val="40000"/>
                  </a:schemeClr>
                </a:solidFill>
              </a:rPr>
              <a:t>Warm vessel roof installed</a:t>
            </a:r>
          </a:p>
          <a:p>
            <a:pPr lvl="1">
              <a:buClr>
                <a:schemeClr val="accent3">
                  <a:lumMod val="75000"/>
                </a:schemeClr>
              </a:buClr>
              <a:buFont typeface="LucidaGrande" charset="0"/>
              <a:buChar char="✓"/>
            </a:pPr>
            <a:r>
              <a:rPr lang="en-US" sz="1800" dirty="0">
                <a:solidFill>
                  <a:schemeClr val="accent6">
                    <a:lumMod val="60000"/>
                    <a:lumOff val="40000"/>
                  </a:schemeClr>
                </a:solidFill>
              </a:rPr>
              <a:t>Proximity cryogenics delivered to Fermilab</a:t>
            </a:r>
          </a:p>
          <a:p>
            <a:pPr lvl="1">
              <a:buClr>
                <a:schemeClr val="accent6"/>
              </a:buClr>
            </a:pPr>
            <a:r>
              <a:rPr lang="en-US" sz="1800" dirty="0">
                <a:solidFill>
                  <a:schemeClr val="accent6">
                    <a:lumMod val="60000"/>
                    <a:lumOff val="40000"/>
                  </a:schemeClr>
                </a:solidFill>
              </a:rPr>
              <a:t>Installation of crosses and electronics feedthroughs in progress</a:t>
            </a:r>
          </a:p>
          <a:p>
            <a:pPr lvl="1">
              <a:buClr>
                <a:schemeClr val="accent6"/>
              </a:buClr>
            </a:pPr>
            <a:r>
              <a:rPr lang="en-US" sz="1800" dirty="0">
                <a:solidFill>
                  <a:schemeClr val="accent6">
                    <a:lumMod val="60000"/>
                    <a:lumOff val="40000"/>
                  </a:schemeClr>
                </a:solidFill>
              </a:rPr>
              <a:t>Proximity cryogenics installation starts Jan 28</a:t>
            </a:r>
          </a:p>
          <a:p>
            <a:pPr marL="457200" lvl="1" indent="0">
              <a:buClr>
                <a:schemeClr val="accent3">
                  <a:lumMod val="75000"/>
                </a:schemeClr>
              </a:buClr>
              <a:buNone/>
            </a:pPr>
            <a:endParaRPr lang="en-US" sz="1800" dirty="0"/>
          </a:p>
        </p:txBody>
      </p:sp>
      <p:sp>
        <p:nvSpPr>
          <p:cNvPr id="21" name="Content Placeholder 2"/>
          <p:cNvSpPr txBox="1">
            <a:spLocks/>
          </p:cNvSpPr>
          <p:nvPr/>
        </p:nvSpPr>
        <p:spPr>
          <a:xfrm>
            <a:off x="4127500" y="3816379"/>
            <a:ext cx="5016500"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uFill>
                <a:solidFill/>
              </a:uFill>
            </a:endParaRPr>
          </a:p>
          <a:p>
            <a:endParaRPr lang="en-US" sz="1800" dirty="0">
              <a:uFill>
                <a:solidFill/>
              </a:uFill>
            </a:endParaRPr>
          </a:p>
          <a:p>
            <a:endParaRPr lang="en-US" sz="1800" dirty="0"/>
          </a:p>
        </p:txBody>
      </p:sp>
      <p:sp>
        <p:nvSpPr>
          <p:cNvPr id="12" name="Text Placeholder 4"/>
          <p:cNvSpPr txBox="1">
            <a:spLocks/>
          </p:cNvSpPr>
          <p:nvPr/>
        </p:nvSpPr>
        <p:spPr>
          <a:xfrm>
            <a:off x="5301942" y="5549806"/>
            <a:ext cx="3402403" cy="27501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dirty="0"/>
          </a:p>
        </p:txBody>
      </p:sp>
      <p:sp>
        <p:nvSpPr>
          <p:cNvPr id="14" name="TextBox 13"/>
          <p:cNvSpPr txBox="1"/>
          <p:nvPr/>
        </p:nvSpPr>
        <p:spPr>
          <a:xfrm>
            <a:off x="5052724" y="774907"/>
            <a:ext cx="3793198" cy="400110"/>
          </a:xfrm>
          <a:prstGeom prst="rect">
            <a:avLst/>
          </a:prstGeom>
          <a:noFill/>
          <a:ln>
            <a:noFill/>
          </a:ln>
        </p:spPr>
        <p:txBody>
          <a:bodyPr wrap="square" rtlCol="0">
            <a:spAutoFit/>
          </a:bodyPr>
          <a:lstStyle/>
          <a:p>
            <a:pPr algn="ctr"/>
            <a:r>
              <a:rPr lang="en-US" sz="2000" dirty="0">
                <a:solidFill>
                  <a:schemeClr val="bg1"/>
                </a:solidFill>
              </a:rPr>
              <a:t>Cathode and PMTs Installed</a:t>
            </a:r>
          </a:p>
        </p:txBody>
      </p:sp>
      <p:pic>
        <p:nvPicPr>
          <p:cNvPr id="16" name="Picture 15">
            <a:extLst>
              <a:ext uri="{FF2B5EF4-FFF2-40B4-BE49-F238E27FC236}">
                <a16:creationId xmlns:a16="http://schemas.microsoft.com/office/drawing/2014/main" id="{DD8E2E8E-7E0E-5A46-B475-49BFB33160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73003" y="125477"/>
            <a:ext cx="3066455" cy="1724881"/>
          </a:xfrm>
          <a:prstGeom prst="rect">
            <a:avLst/>
          </a:prstGeom>
          <a:ln>
            <a:solidFill>
              <a:schemeClr val="accent6">
                <a:lumMod val="50000"/>
              </a:schemeClr>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6D22A3C-9A13-304C-96C8-29F4B427B80D}"/>
              </a:ext>
            </a:extLst>
          </p:cNvPr>
          <p:cNvSpPr txBox="1"/>
          <p:nvPr/>
        </p:nvSpPr>
        <p:spPr>
          <a:xfrm>
            <a:off x="5656439" y="117228"/>
            <a:ext cx="2353247" cy="461665"/>
          </a:xfrm>
          <a:prstGeom prst="rect">
            <a:avLst/>
          </a:prstGeom>
          <a:noFill/>
          <a:ln>
            <a:noFill/>
          </a:ln>
        </p:spPr>
        <p:txBody>
          <a:bodyPr wrap="square" rtlCol="0">
            <a:spAutoFit/>
          </a:bodyPr>
          <a:lstStyle/>
          <a:p>
            <a:pPr algn="ctr"/>
            <a:r>
              <a:rPr lang="en-US" sz="1200" b="1" dirty="0">
                <a:solidFill>
                  <a:schemeClr val="bg1"/>
                </a:solidFill>
              </a:rPr>
              <a:t>ICARUS Vessel 2 parked west of  SBN Far Detector Building </a:t>
            </a:r>
          </a:p>
        </p:txBody>
      </p:sp>
      <p:pic>
        <p:nvPicPr>
          <p:cNvPr id="18" name="Picture 17">
            <a:extLst>
              <a:ext uri="{FF2B5EF4-FFF2-40B4-BE49-F238E27FC236}">
                <a16:creationId xmlns:a16="http://schemas.microsoft.com/office/drawing/2014/main" id="{DF4E44EA-B4C3-7345-BE8B-17F5A37A3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020" y="1505965"/>
            <a:ext cx="1506876" cy="2678891"/>
          </a:xfrm>
          <a:prstGeom prst="rect">
            <a:avLst/>
          </a:prstGeom>
          <a:ln>
            <a:solidFill>
              <a:schemeClr val="accent6"/>
            </a:solidFill>
          </a:ln>
          <a:effectLst>
            <a:outerShdw blurRad="50800" dist="76200" dir="2700000" algn="tl" rotWithShape="0">
              <a:prstClr val="black">
                <a:alpha val="40000"/>
              </a:prstClr>
            </a:outerShdw>
          </a:effectLst>
        </p:spPr>
      </p:pic>
      <p:sp>
        <p:nvSpPr>
          <p:cNvPr id="19" name="TextBox 2">
            <a:extLst>
              <a:ext uri="{FF2B5EF4-FFF2-40B4-BE49-F238E27FC236}">
                <a16:creationId xmlns:a16="http://schemas.microsoft.com/office/drawing/2014/main" id="{51E2BC59-6E88-4348-8F46-B027B05041BA}"/>
              </a:ext>
            </a:extLst>
          </p:cNvPr>
          <p:cNvSpPr txBox="1"/>
          <p:nvPr/>
        </p:nvSpPr>
        <p:spPr>
          <a:xfrm>
            <a:off x="6114119" y="2115665"/>
            <a:ext cx="1678602" cy="52322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b="1" dirty="0"/>
              <a:t>Cold shield installation</a:t>
            </a:r>
          </a:p>
        </p:txBody>
      </p:sp>
      <p:sp>
        <p:nvSpPr>
          <p:cNvPr id="23" name="TextBox 22">
            <a:extLst>
              <a:ext uri="{FF2B5EF4-FFF2-40B4-BE49-F238E27FC236}">
                <a16:creationId xmlns:a16="http://schemas.microsoft.com/office/drawing/2014/main" id="{CE9365D9-92E9-694C-A2BF-DC352A53E9BA}"/>
              </a:ext>
            </a:extLst>
          </p:cNvPr>
          <p:cNvSpPr txBox="1"/>
          <p:nvPr/>
        </p:nvSpPr>
        <p:spPr>
          <a:xfrm>
            <a:off x="5173003" y="3615161"/>
            <a:ext cx="1252469" cy="523220"/>
          </a:xfrm>
          <a:prstGeom prst="rect">
            <a:avLst/>
          </a:prstGeom>
          <a:noFill/>
        </p:spPr>
        <p:txBody>
          <a:bodyPr wrap="square" rtlCol="0">
            <a:spAutoFit/>
          </a:bodyPr>
          <a:lstStyle/>
          <a:p>
            <a:pPr algn="ctr"/>
            <a:r>
              <a:rPr lang="en-US" sz="1400" b="1" dirty="0"/>
              <a:t>Vessels Rigged into building</a:t>
            </a:r>
          </a:p>
        </p:txBody>
      </p:sp>
      <p:pic>
        <p:nvPicPr>
          <p:cNvPr id="24" name="Picture 23">
            <a:extLst>
              <a:ext uri="{FF2B5EF4-FFF2-40B4-BE49-F238E27FC236}">
                <a16:creationId xmlns:a16="http://schemas.microsoft.com/office/drawing/2014/main" id="{4F867F15-224D-874A-AABE-E9D9B54DD454}"/>
              </a:ext>
            </a:extLst>
          </p:cNvPr>
          <p:cNvPicPr>
            <a:picLocks noChangeAspect="1"/>
          </p:cNvPicPr>
          <p:nvPr/>
        </p:nvPicPr>
        <p:blipFill>
          <a:blip r:embed="rId4"/>
          <a:stretch>
            <a:fillRect/>
          </a:stretch>
        </p:blipFill>
        <p:spPr>
          <a:xfrm>
            <a:off x="5173004" y="4128986"/>
            <a:ext cx="3154788" cy="2101002"/>
          </a:xfrm>
          <a:prstGeom prst="rect">
            <a:avLst/>
          </a:prstGeom>
          <a:ln>
            <a:solidFill>
              <a:schemeClr val="accent6"/>
            </a:solidFill>
          </a:ln>
          <a:effectLst>
            <a:outerShdw blurRad="50800" dist="38100" dir="2700000" algn="tl" rotWithShape="0">
              <a:prstClr val="black">
                <a:alpha val="40000"/>
              </a:prstClr>
            </a:outerShdw>
          </a:effectLst>
        </p:spPr>
      </p:pic>
      <p:sp>
        <p:nvSpPr>
          <p:cNvPr id="22" name="Date Placeholder 3">
            <a:extLst>
              <a:ext uri="{FF2B5EF4-FFF2-40B4-BE49-F238E27FC236}">
                <a16:creationId xmlns:a16="http://schemas.microsoft.com/office/drawing/2014/main" id="{A37B74EF-8F0D-BE45-BC3A-2865C413DCEE}"/>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25" name="Footer Placeholder 4">
            <a:extLst>
              <a:ext uri="{FF2B5EF4-FFF2-40B4-BE49-F238E27FC236}">
                <a16:creationId xmlns:a16="http://schemas.microsoft.com/office/drawing/2014/main" id="{54332395-261C-3A4A-A0B2-BA56B7D62A81}"/>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6" name="Slide Number Placeholder 5">
            <a:extLst>
              <a:ext uri="{FF2B5EF4-FFF2-40B4-BE49-F238E27FC236}">
                <a16:creationId xmlns:a16="http://schemas.microsoft.com/office/drawing/2014/main" id="{D2BBAAD9-9BDC-A84C-8EA2-C46E5DBC7D41}"/>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484697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255021"/>
            <a:ext cx="8686800" cy="427877"/>
          </a:xfrm>
        </p:spPr>
        <p:txBody>
          <a:bodyPr/>
          <a:lstStyle/>
          <a:p>
            <a:r>
              <a:rPr lang="en-US" dirty="0"/>
              <a:t>Rigging the ICARUS Vessels</a:t>
            </a:r>
          </a:p>
        </p:txBody>
      </p:sp>
      <p:sp>
        <p:nvSpPr>
          <p:cNvPr id="21" name="Content Placeholder 2"/>
          <p:cNvSpPr txBox="1">
            <a:spLocks/>
          </p:cNvSpPr>
          <p:nvPr/>
        </p:nvSpPr>
        <p:spPr>
          <a:xfrm>
            <a:off x="4127500" y="3816379"/>
            <a:ext cx="5016500"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uFill>
                <a:solidFill/>
              </a:uFill>
            </a:endParaRPr>
          </a:p>
          <a:p>
            <a:endParaRPr lang="en-US" sz="1800" dirty="0">
              <a:uFill>
                <a:solidFill/>
              </a:uFill>
            </a:endParaRPr>
          </a:p>
          <a:p>
            <a:endParaRPr lang="en-US" sz="1800" dirty="0"/>
          </a:p>
        </p:txBody>
      </p:sp>
      <p:sp>
        <p:nvSpPr>
          <p:cNvPr id="12" name="Text Placeholder 4"/>
          <p:cNvSpPr txBox="1">
            <a:spLocks/>
          </p:cNvSpPr>
          <p:nvPr/>
        </p:nvSpPr>
        <p:spPr>
          <a:xfrm>
            <a:off x="5301942" y="5549806"/>
            <a:ext cx="3402403" cy="27501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dirty="0"/>
          </a:p>
        </p:txBody>
      </p:sp>
      <p:sp>
        <p:nvSpPr>
          <p:cNvPr id="14" name="TextBox 13"/>
          <p:cNvSpPr txBox="1"/>
          <p:nvPr/>
        </p:nvSpPr>
        <p:spPr>
          <a:xfrm>
            <a:off x="5052724" y="774907"/>
            <a:ext cx="3793198" cy="400110"/>
          </a:xfrm>
          <a:prstGeom prst="rect">
            <a:avLst/>
          </a:prstGeom>
          <a:noFill/>
          <a:ln>
            <a:noFill/>
          </a:ln>
        </p:spPr>
        <p:txBody>
          <a:bodyPr wrap="square" rtlCol="0">
            <a:spAutoFit/>
          </a:bodyPr>
          <a:lstStyle/>
          <a:p>
            <a:pPr algn="ctr"/>
            <a:r>
              <a:rPr lang="en-US" sz="2000" dirty="0">
                <a:solidFill>
                  <a:schemeClr val="bg1"/>
                </a:solidFill>
              </a:rPr>
              <a:t>Cathode and PMTs Installed</a:t>
            </a:r>
          </a:p>
        </p:txBody>
      </p:sp>
      <p:pic>
        <p:nvPicPr>
          <p:cNvPr id="15" name="ICARUS_move">
            <a:hlinkClick r:id="" action="ppaction://media"/>
            <a:extLst>
              <a:ext uri="{FF2B5EF4-FFF2-40B4-BE49-F238E27FC236}">
                <a16:creationId xmlns:a16="http://schemas.microsoft.com/office/drawing/2014/main" id="{1BE0ABE0-2CF7-EB46-8E00-2219033821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931217"/>
            <a:ext cx="8816788" cy="4960251"/>
          </a:xfrm>
        </p:spPr>
      </p:pic>
      <p:sp>
        <p:nvSpPr>
          <p:cNvPr id="10" name="Date Placeholder 3">
            <a:extLst>
              <a:ext uri="{FF2B5EF4-FFF2-40B4-BE49-F238E27FC236}">
                <a16:creationId xmlns:a16="http://schemas.microsoft.com/office/drawing/2014/main" id="{EBA15C5B-379F-474D-B1B9-CFA349321C45}"/>
              </a:ext>
            </a:extLst>
          </p:cNvPr>
          <p:cNvSpPr>
            <a:spLocks noGrp="1"/>
          </p:cNvSpPr>
          <p:nvPr>
            <p:ph type="dt" sz="half" idx="2"/>
          </p:nvPr>
        </p:nvSpPr>
        <p:spPr>
          <a:xfrm>
            <a:off x="201608" y="649257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6CD9A064-3C37-BB41-873D-9BABB4903782}"/>
              </a:ext>
            </a:extLst>
          </p:cNvPr>
          <p:cNvSpPr>
            <a:spLocks noGrp="1"/>
          </p:cNvSpPr>
          <p:nvPr>
            <p:ph type="ftr" sz="quarter" idx="3"/>
          </p:nvPr>
        </p:nvSpPr>
        <p:spPr>
          <a:xfrm>
            <a:off x="2460812" y="649100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E7398D60-107A-A84B-A850-64791C85A1D6}"/>
              </a:ext>
            </a:extLst>
          </p:cNvPr>
          <p:cNvSpPr>
            <a:spLocks noGrp="1"/>
          </p:cNvSpPr>
          <p:nvPr>
            <p:ph type="sldNum" sz="quarter" idx="4"/>
          </p:nvPr>
        </p:nvSpPr>
        <p:spPr>
          <a:xfrm>
            <a:off x="8486775" y="6487458"/>
            <a:ext cx="414338" cy="237285"/>
          </a:xfrm>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128488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255021"/>
            <a:ext cx="8686800" cy="427877"/>
          </a:xfrm>
        </p:spPr>
        <p:txBody>
          <a:bodyPr/>
          <a:lstStyle/>
          <a:p>
            <a:r>
              <a:rPr lang="en-US" dirty="0"/>
              <a:t>Far Detector Installation</a:t>
            </a:r>
          </a:p>
        </p:txBody>
      </p:sp>
      <p:sp>
        <p:nvSpPr>
          <p:cNvPr id="20" name="Content Placeholder 2"/>
          <p:cNvSpPr txBox="1">
            <a:spLocks/>
          </p:cNvSpPr>
          <p:nvPr/>
        </p:nvSpPr>
        <p:spPr>
          <a:xfrm>
            <a:off x="228600" y="843269"/>
            <a:ext cx="4893602" cy="346203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Installation progress </a:t>
            </a:r>
            <a:r>
              <a:rPr lang="en-US" sz="1800" dirty="0"/>
              <a:t>(CERN/FNAL/INFN):</a:t>
            </a:r>
            <a:endParaRPr lang="en-US" sz="2000" dirty="0"/>
          </a:p>
          <a:p>
            <a:pPr lvl="1">
              <a:buClr>
                <a:schemeClr val="accent3">
                  <a:lumMod val="75000"/>
                </a:schemeClr>
              </a:buClr>
              <a:buFont typeface="LucidaGrande" charset="0"/>
              <a:buChar char="✓"/>
            </a:pPr>
            <a:r>
              <a:rPr lang="en-US" sz="1800" dirty="0">
                <a:solidFill>
                  <a:schemeClr val="accent6">
                    <a:lumMod val="60000"/>
                    <a:lumOff val="40000"/>
                  </a:schemeClr>
                </a:solidFill>
              </a:rPr>
              <a:t>Cold vessel vacuum tested</a:t>
            </a:r>
          </a:p>
          <a:p>
            <a:pPr lvl="1">
              <a:buClr>
                <a:schemeClr val="accent3">
                  <a:lumMod val="75000"/>
                </a:schemeClr>
              </a:buClr>
              <a:buFont typeface="LucidaGrande" charset="0"/>
              <a:buChar char="✓"/>
            </a:pPr>
            <a:r>
              <a:rPr lang="en-US" sz="1800" dirty="0">
                <a:solidFill>
                  <a:schemeClr val="accent6">
                    <a:lumMod val="60000"/>
                    <a:lumOff val="40000"/>
                  </a:schemeClr>
                </a:solidFill>
              </a:rPr>
              <a:t>Cold vessels rigged into building (Emmert Intl.) </a:t>
            </a:r>
          </a:p>
          <a:p>
            <a:pPr lvl="1">
              <a:buClr>
                <a:schemeClr val="accent3">
                  <a:lumMod val="75000"/>
                </a:schemeClr>
              </a:buClr>
              <a:buFont typeface="LucidaGrande" charset="0"/>
              <a:buChar char="✓"/>
            </a:pPr>
            <a:r>
              <a:rPr lang="en-US" sz="1800" dirty="0"/>
              <a:t>Cable </a:t>
            </a:r>
            <a:r>
              <a:rPr lang="en-US" sz="1800" dirty="0">
                <a:solidFill>
                  <a:srgbClr val="404040"/>
                </a:solidFill>
              </a:rPr>
              <a:t>chimneys installed</a:t>
            </a:r>
            <a:r>
              <a:rPr lang="en-US" sz="1800" dirty="0"/>
              <a:t>, continuity tested and vac. tested </a:t>
            </a:r>
          </a:p>
          <a:p>
            <a:pPr lvl="1">
              <a:buClr>
                <a:schemeClr val="accent3">
                  <a:lumMod val="75000"/>
                </a:schemeClr>
              </a:buClr>
              <a:buFont typeface="LucidaGrande" charset="0"/>
              <a:buChar char="✓"/>
            </a:pPr>
            <a:r>
              <a:rPr lang="en-US" sz="1800" dirty="0"/>
              <a:t>Top cold shield installed and tested</a:t>
            </a:r>
          </a:p>
          <a:p>
            <a:pPr lvl="1">
              <a:buClr>
                <a:schemeClr val="accent3">
                  <a:lumMod val="75000"/>
                </a:schemeClr>
              </a:buClr>
              <a:buFont typeface="LucidaGrande" charset="0"/>
              <a:buChar char="✓"/>
            </a:pPr>
            <a:r>
              <a:rPr lang="en-US" sz="1800" dirty="0"/>
              <a:t>Cryogenics platform installed</a:t>
            </a:r>
          </a:p>
          <a:p>
            <a:pPr lvl="1">
              <a:buClr>
                <a:schemeClr val="accent3">
                  <a:lumMod val="75000"/>
                </a:schemeClr>
              </a:buClr>
              <a:buFont typeface="LucidaGrande" charset="0"/>
              <a:buChar char="✓"/>
            </a:pPr>
            <a:r>
              <a:rPr lang="en-US" sz="1800" dirty="0"/>
              <a:t>Warm vessel roof installed</a:t>
            </a:r>
          </a:p>
          <a:p>
            <a:pPr lvl="1">
              <a:buClr>
                <a:schemeClr val="accent3">
                  <a:lumMod val="75000"/>
                </a:schemeClr>
              </a:buClr>
              <a:buFont typeface="LucidaGrande" charset="0"/>
              <a:buChar char="✓"/>
            </a:pPr>
            <a:r>
              <a:rPr lang="en-US" sz="1800" dirty="0"/>
              <a:t>Proximity cryogenics delivered to Fermilab</a:t>
            </a:r>
          </a:p>
          <a:p>
            <a:pPr lvl="1">
              <a:buClr>
                <a:schemeClr val="accent6"/>
              </a:buClr>
            </a:pPr>
            <a:r>
              <a:rPr lang="en-US" sz="1800" dirty="0"/>
              <a:t>Installation of crosses and electronics feedthroughs in progress</a:t>
            </a:r>
          </a:p>
          <a:p>
            <a:pPr lvl="1">
              <a:buClr>
                <a:schemeClr val="accent6"/>
              </a:buClr>
            </a:pPr>
            <a:r>
              <a:rPr lang="en-US" sz="1800" dirty="0"/>
              <a:t>Proximity cryogenics installation starts Jan 28</a:t>
            </a:r>
          </a:p>
          <a:p>
            <a:pPr marL="457200" lvl="1" indent="0">
              <a:buClr>
                <a:schemeClr val="accent3">
                  <a:lumMod val="75000"/>
                </a:schemeClr>
              </a:buClr>
              <a:buNone/>
            </a:pPr>
            <a:endParaRPr lang="en-US" sz="1800" dirty="0"/>
          </a:p>
        </p:txBody>
      </p:sp>
      <p:sp>
        <p:nvSpPr>
          <p:cNvPr id="21" name="Content Placeholder 2"/>
          <p:cNvSpPr txBox="1">
            <a:spLocks/>
          </p:cNvSpPr>
          <p:nvPr/>
        </p:nvSpPr>
        <p:spPr>
          <a:xfrm>
            <a:off x="4127500" y="3816379"/>
            <a:ext cx="5016500"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uFill>
                <a:solidFill/>
              </a:uFill>
            </a:endParaRPr>
          </a:p>
          <a:p>
            <a:endParaRPr lang="en-US" sz="1800" dirty="0">
              <a:uFill>
                <a:solidFill/>
              </a:uFill>
            </a:endParaRPr>
          </a:p>
          <a:p>
            <a:endParaRPr lang="en-US" sz="1800" dirty="0"/>
          </a:p>
        </p:txBody>
      </p:sp>
      <p:sp>
        <p:nvSpPr>
          <p:cNvPr id="12" name="Text Placeholder 4"/>
          <p:cNvSpPr txBox="1">
            <a:spLocks/>
          </p:cNvSpPr>
          <p:nvPr/>
        </p:nvSpPr>
        <p:spPr>
          <a:xfrm>
            <a:off x="5301942" y="5549806"/>
            <a:ext cx="3402403" cy="27501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dirty="0"/>
          </a:p>
        </p:txBody>
      </p:sp>
      <p:pic>
        <p:nvPicPr>
          <p:cNvPr id="25" name="Picture 24">
            <a:extLst>
              <a:ext uri="{FF2B5EF4-FFF2-40B4-BE49-F238E27FC236}">
                <a16:creationId xmlns:a16="http://schemas.microsoft.com/office/drawing/2014/main" id="{7C9D8122-7E5B-2B43-AA6E-D66841022A61}"/>
              </a:ext>
            </a:extLst>
          </p:cNvPr>
          <p:cNvPicPr>
            <a:picLocks noChangeAspect="1"/>
          </p:cNvPicPr>
          <p:nvPr/>
        </p:nvPicPr>
        <p:blipFill>
          <a:blip r:embed="rId2"/>
          <a:stretch>
            <a:fillRect/>
          </a:stretch>
        </p:blipFill>
        <p:spPr>
          <a:xfrm>
            <a:off x="5131427" y="152000"/>
            <a:ext cx="1720829" cy="2294439"/>
          </a:xfrm>
          <a:prstGeom prst="rect">
            <a:avLst/>
          </a:prstGeom>
          <a:noFill/>
          <a:ln>
            <a:solidFill>
              <a:schemeClr val="accent6"/>
            </a:solid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C14F2A13-32F4-0046-AEF0-98E43D88A843}"/>
              </a:ext>
            </a:extLst>
          </p:cNvPr>
          <p:cNvSpPr txBox="1"/>
          <p:nvPr/>
        </p:nvSpPr>
        <p:spPr>
          <a:xfrm>
            <a:off x="6783403" y="388368"/>
            <a:ext cx="1401660" cy="523220"/>
          </a:xfrm>
          <a:prstGeom prst="rect">
            <a:avLst/>
          </a:prstGeom>
          <a:noFill/>
        </p:spPr>
        <p:txBody>
          <a:bodyPr wrap="square" rtlCol="0">
            <a:spAutoFit/>
          </a:bodyPr>
          <a:lstStyle/>
          <a:p>
            <a:pPr algn="ctr"/>
            <a:r>
              <a:rPr lang="en-US" sz="1400" b="1" dirty="0"/>
              <a:t>Chimneys and top cold shield</a:t>
            </a:r>
          </a:p>
        </p:txBody>
      </p:sp>
      <p:sp>
        <p:nvSpPr>
          <p:cNvPr id="31" name="TextBox 30">
            <a:extLst>
              <a:ext uri="{FF2B5EF4-FFF2-40B4-BE49-F238E27FC236}">
                <a16:creationId xmlns:a16="http://schemas.microsoft.com/office/drawing/2014/main" id="{4B6629FB-0EFC-264F-A52B-86DC0026EF20}"/>
              </a:ext>
            </a:extLst>
          </p:cNvPr>
          <p:cNvSpPr txBox="1"/>
          <p:nvPr/>
        </p:nvSpPr>
        <p:spPr>
          <a:xfrm>
            <a:off x="5276207" y="2392853"/>
            <a:ext cx="1409602" cy="523220"/>
          </a:xfrm>
          <a:prstGeom prst="rect">
            <a:avLst/>
          </a:prstGeom>
          <a:noFill/>
        </p:spPr>
        <p:txBody>
          <a:bodyPr wrap="square" rtlCol="0">
            <a:spAutoFit/>
          </a:bodyPr>
          <a:lstStyle/>
          <a:p>
            <a:pPr algn="ctr"/>
            <a:r>
              <a:rPr lang="en-US" sz="1400" b="1" dirty="0"/>
              <a:t>Warm vessel roof installation</a:t>
            </a:r>
          </a:p>
        </p:txBody>
      </p:sp>
      <p:sp>
        <p:nvSpPr>
          <p:cNvPr id="16" name="TextBox 15">
            <a:extLst>
              <a:ext uri="{FF2B5EF4-FFF2-40B4-BE49-F238E27FC236}">
                <a16:creationId xmlns:a16="http://schemas.microsoft.com/office/drawing/2014/main" id="{06BF65DA-5377-FA48-B0F8-2BB20EE7539C}"/>
              </a:ext>
            </a:extLst>
          </p:cNvPr>
          <p:cNvSpPr txBox="1"/>
          <p:nvPr/>
        </p:nvSpPr>
        <p:spPr>
          <a:xfrm>
            <a:off x="5930949" y="5128962"/>
            <a:ext cx="1409602" cy="738664"/>
          </a:xfrm>
          <a:prstGeom prst="rect">
            <a:avLst/>
          </a:prstGeom>
          <a:noFill/>
        </p:spPr>
        <p:txBody>
          <a:bodyPr wrap="square" rtlCol="0">
            <a:spAutoFit/>
          </a:bodyPr>
          <a:lstStyle/>
          <a:p>
            <a:pPr algn="ctr"/>
            <a:r>
              <a:rPr lang="en-US" sz="1400" b="1" dirty="0"/>
              <a:t>Proximity Cryogenics Delivery</a:t>
            </a:r>
          </a:p>
        </p:txBody>
      </p:sp>
      <p:pic>
        <p:nvPicPr>
          <p:cNvPr id="10" name="Picture 9">
            <a:extLst>
              <a:ext uri="{FF2B5EF4-FFF2-40B4-BE49-F238E27FC236}">
                <a16:creationId xmlns:a16="http://schemas.microsoft.com/office/drawing/2014/main" id="{83EF496E-DC9C-8544-B327-A77EDD63799B}"/>
              </a:ext>
            </a:extLst>
          </p:cNvPr>
          <p:cNvPicPr>
            <a:picLocks noChangeAspect="1"/>
          </p:cNvPicPr>
          <p:nvPr/>
        </p:nvPicPr>
        <p:blipFill>
          <a:blip r:embed="rId3"/>
          <a:stretch>
            <a:fillRect/>
          </a:stretch>
        </p:blipFill>
        <p:spPr>
          <a:xfrm>
            <a:off x="6599240" y="1086187"/>
            <a:ext cx="2506231" cy="1879673"/>
          </a:xfrm>
          <a:prstGeom prst="rect">
            <a:avLst/>
          </a:prstGeom>
          <a:noFill/>
          <a:ln>
            <a:solidFill>
              <a:schemeClr val="accent6"/>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1E5D3F2-58A7-BD4D-AC38-2F68A5A83C06}"/>
              </a:ext>
            </a:extLst>
          </p:cNvPr>
          <p:cNvPicPr>
            <a:picLocks noChangeAspect="1"/>
          </p:cNvPicPr>
          <p:nvPr/>
        </p:nvPicPr>
        <p:blipFill>
          <a:blip r:embed="rId4"/>
          <a:stretch>
            <a:fillRect/>
          </a:stretch>
        </p:blipFill>
        <p:spPr>
          <a:xfrm>
            <a:off x="5052668" y="2873119"/>
            <a:ext cx="2702956" cy="1520413"/>
          </a:xfrm>
          <a:prstGeom prst="rect">
            <a:avLst/>
          </a:prstGeom>
          <a:ln>
            <a:solidFill>
              <a:schemeClr val="accent6"/>
            </a:solidFill>
          </a:ln>
          <a:effectLst>
            <a:outerShdw blurRad="50800" dist="38100" dir="2700000" algn="tl" rotWithShape="0">
              <a:prstClr val="black">
                <a:alpha val="40000"/>
              </a:prstClr>
            </a:outerShdw>
          </a:effectLst>
        </p:spPr>
      </p:pic>
      <p:sp>
        <p:nvSpPr>
          <p:cNvPr id="18" name="Text Placeholder 2">
            <a:extLst>
              <a:ext uri="{FF2B5EF4-FFF2-40B4-BE49-F238E27FC236}">
                <a16:creationId xmlns:a16="http://schemas.microsoft.com/office/drawing/2014/main" id="{67D506D3-AA73-2344-B6E4-418CF72F83D4}"/>
              </a:ext>
            </a:extLst>
          </p:cNvPr>
          <p:cNvSpPr txBox="1">
            <a:spLocks/>
          </p:cNvSpPr>
          <p:nvPr/>
        </p:nvSpPr>
        <p:spPr>
          <a:xfrm>
            <a:off x="7571403" y="3135713"/>
            <a:ext cx="1452213" cy="74070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charset="0"/>
              <a:buNone/>
            </a:pPr>
            <a:r>
              <a:rPr lang="en-US" sz="1400" b="1" dirty="0">
                <a:solidFill>
                  <a:schemeClr val="tx1"/>
                </a:solidFill>
                <a:latin typeface="+mn-lt"/>
              </a:rPr>
              <a:t>Installing feedthrough crosses</a:t>
            </a:r>
          </a:p>
        </p:txBody>
      </p:sp>
      <p:pic>
        <p:nvPicPr>
          <p:cNvPr id="7" name="Picture 6">
            <a:extLst>
              <a:ext uri="{FF2B5EF4-FFF2-40B4-BE49-F238E27FC236}">
                <a16:creationId xmlns:a16="http://schemas.microsoft.com/office/drawing/2014/main" id="{22735C73-C0B6-7940-8D0E-B011B60D3A66}"/>
              </a:ext>
            </a:extLst>
          </p:cNvPr>
          <p:cNvPicPr>
            <a:picLocks noChangeAspect="1"/>
          </p:cNvPicPr>
          <p:nvPr/>
        </p:nvPicPr>
        <p:blipFill>
          <a:blip r:embed="rId5"/>
          <a:stretch>
            <a:fillRect/>
          </a:stretch>
        </p:blipFill>
        <p:spPr>
          <a:xfrm>
            <a:off x="7101481" y="3805619"/>
            <a:ext cx="1806775" cy="2409034"/>
          </a:xfrm>
          <a:prstGeom prst="rect">
            <a:avLst/>
          </a:prstGeom>
          <a:ln>
            <a:solidFill>
              <a:schemeClr val="accent6"/>
            </a:solidFill>
          </a:ln>
          <a:effectLst>
            <a:outerShdw blurRad="50800" dist="38100" dir="2700000" algn="tl" rotWithShape="0">
              <a:prstClr val="black">
                <a:alpha val="40000"/>
              </a:prstClr>
            </a:outerShdw>
          </a:effectLst>
        </p:spPr>
      </p:pic>
      <p:sp>
        <p:nvSpPr>
          <p:cNvPr id="19" name="Date Placeholder 3">
            <a:extLst>
              <a:ext uri="{FF2B5EF4-FFF2-40B4-BE49-F238E27FC236}">
                <a16:creationId xmlns:a16="http://schemas.microsoft.com/office/drawing/2014/main" id="{8040689E-18C1-BF41-B1E8-F8FCF1D5BE72}"/>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22" name="Footer Placeholder 4">
            <a:extLst>
              <a:ext uri="{FF2B5EF4-FFF2-40B4-BE49-F238E27FC236}">
                <a16:creationId xmlns:a16="http://schemas.microsoft.com/office/drawing/2014/main" id="{7B62A1EC-90C4-4248-9EE4-7CC668C09025}"/>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3" name="Slide Number Placeholder 5">
            <a:extLst>
              <a:ext uri="{FF2B5EF4-FFF2-40B4-BE49-F238E27FC236}">
                <a16:creationId xmlns:a16="http://schemas.microsoft.com/office/drawing/2014/main" id="{3365C275-933C-784C-8E5A-A4E8C6F345EB}"/>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299467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4851399" cy="4857295"/>
          </a:xfrm>
        </p:spPr>
        <p:txBody>
          <a:bodyPr/>
          <a:lstStyle/>
          <a:p>
            <a:r>
              <a:rPr lang="en-US" sz="1800" dirty="0"/>
              <a:t>TPC electronics production in final phase (INFN)</a:t>
            </a:r>
          </a:p>
          <a:p>
            <a:pPr lvl="1"/>
            <a:r>
              <a:rPr lang="en-US" sz="1600" dirty="0"/>
              <a:t>On track to complete delivery to FNAL by May</a:t>
            </a:r>
          </a:p>
          <a:p>
            <a:pPr lvl="1"/>
            <a:endParaRPr lang="en-US" sz="1400" dirty="0"/>
          </a:p>
          <a:p>
            <a:r>
              <a:rPr lang="en-US" sz="1800" dirty="0"/>
              <a:t>Cosmic Ray Tagger (CRT) </a:t>
            </a:r>
          </a:p>
          <a:p>
            <a:pPr lvl="1"/>
            <a:r>
              <a:rPr lang="en-US" sz="1600" dirty="0"/>
              <a:t>Bottom modules installed in 2017 (Double </a:t>
            </a:r>
            <a:r>
              <a:rPr lang="en-US" sz="1600" dirty="0" err="1"/>
              <a:t>Chooz</a:t>
            </a:r>
            <a:r>
              <a:rPr lang="en-US" sz="1600" dirty="0"/>
              <a:t> spares courtesy of U. Chicago)</a:t>
            </a:r>
          </a:p>
          <a:p>
            <a:pPr lvl="1"/>
            <a:r>
              <a:rPr lang="en-US" sz="1600" dirty="0"/>
              <a:t>Top module production has started at Frascati (CERN/INFN)</a:t>
            </a:r>
          </a:p>
          <a:p>
            <a:pPr lvl="2"/>
            <a:r>
              <a:rPr lang="en-US" sz="1400" dirty="0"/>
              <a:t>First modules complete in January 2019  </a:t>
            </a:r>
          </a:p>
          <a:p>
            <a:pPr lvl="2"/>
            <a:r>
              <a:rPr lang="en-US" sz="1400" dirty="0"/>
              <a:t>Complete assembly in summer 2019</a:t>
            </a:r>
          </a:p>
          <a:p>
            <a:pPr lvl="1"/>
            <a:r>
              <a:rPr lang="en-US" sz="1600" dirty="0"/>
              <a:t>Sides re-use MINOS far detector modules (FNAL/US), completing design of </a:t>
            </a:r>
            <a:r>
              <a:rPr lang="en-US" sz="1600" dirty="0" err="1"/>
              <a:t>SiPM</a:t>
            </a:r>
            <a:r>
              <a:rPr lang="en-US" sz="1600" dirty="0"/>
              <a:t> board</a:t>
            </a:r>
          </a:p>
          <a:p>
            <a:pPr lvl="2"/>
            <a:r>
              <a:rPr lang="en-US" sz="1400" dirty="0" err="1"/>
              <a:t>SiPMs</a:t>
            </a:r>
            <a:r>
              <a:rPr lang="en-US" sz="1400" dirty="0"/>
              <a:t> ordered</a:t>
            </a:r>
          </a:p>
          <a:p>
            <a:pPr lvl="2"/>
            <a:r>
              <a:rPr lang="en-US" sz="1400" dirty="0"/>
              <a:t>Review of final prototype in January 2019</a:t>
            </a:r>
          </a:p>
          <a:p>
            <a:pPr lvl="1"/>
            <a:r>
              <a:rPr lang="en-US" sz="1600" dirty="0"/>
              <a:t>Common electronics for top, sides and SBND – designed by U. Bern, commercialized by CAEN</a:t>
            </a:r>
          </a:p>
          <a:p>
            <a:pPr lvl="1"/>
            <a:r>
              <a:rPr lang="en-US" sz="1600" dirty="0"/>
              <a:t>Common DAQ/event builder code</a:t>
            </a:r>
          </a:p>
          <a:p>
            <a:pPr lvl="1"/>
            <a:endParaRPr lang="en-US" sz="1600" dirty="0"/>
          </a:p>
          <a:p>
            <a:pPr marL="0" indent="0">
              <a:buNone/>
            </a:pPr>
            <a:endParaRPr lang="en-US" sz="1800" dirty="0"/>
          </a:p>
        </p:txBody>
      </p:sp>
      <p:sp>
        <p:nvSpPr>
          <p:cNvPr id="3" name="Title 2"/>
          <p:cNvSpPr>
            <a:spLocks noGrp="1"/>
          </p:cNvSpPr>
          <p:nvPr>
            <p:ph type="title"/>
          </p:nvPr>
        </p:nvSpPr>
        <p:spPr>
          <a:xfrm>
            <a:off x="221456" y="305821"/>
            <a:ext cx="8686800" cy="427877"/>
          </a:xfrm>
        </p:spPr>
        <p:txBody>
          <a:bodyPr/>
          <a:lstStyle/>
          <a:p>
            <a:r>
              <a:rPr lang="en-US" dirty="0"/>
              <a:t>ICARUS Progress</a:t>
            </a:r>
          </a:p>
        </p:txBody>
      </p:sp>
      <p:sp>
        <p:nvSpPr>
          <p:cNvPr id="13" name="TextBox 12"/>
          <p:cNvSpPr txBox="1"/>
          <p:nvPr/>
        </p:nvSpPr>
        <p:spPr>
          <a:xfrm>
            <a:off x="5080000" y="5576019"/>
            <a:ext cx="1752888" cy="738664"/>
          </a:xfrm>
          <a:prstGeom prst="rect">
            <a:avLst/>
          </a:prstGeom>
          <a:noFill/>
        </p:spPr>
        <p:txBody>
          <a:bodyPr wrap="square" rtlCol="0">
            <a:spAutoFit/>
          </a:bodyPr>
          <a:lstStyle/>
          <a:p>
            <a:pPr algn="ctr"/>
            <a:r>
              <a:rPr lang="en-US" sz="1400" b="1" dirty="0"/>
              <a:t>Side CRT </a:t>
            </a:r>
            <a:r>
              <a:rPr lang="en-US" sz="1400" b="1" dirty="0" err="1"/>
              <a:t>SiPM</a:t>
            </a:r>
            <a:r>
              <a:rPr lang="en-US" sz="1400" b="1" dirty="0"/>
              <a:t> Board and module cutting @ Wideband lab</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l="8794" t="24444" r="1024" b="33678"/>
          <a:stretch/>
        </p:blipFill>
        <p:spPr>
          <a:xfrm>
            <a:off x="5020536" y="28859"/>
            <a:ext cx="4127815" cy="1081673"/>
          </a:xfrm>
          <a:prstGeom prst="rect">
            <a:avLst/>
          </a:prstGeom>
        </p:spPr>
      </p:pic>
      <p:sp>
        <p:nvSpPr>
          <p:cNvPr id="24" name="TextBox 23"/>
          <p:cNvSpPr txBox="1"/>
          <p:nvPr/>
        </p:nvSpPr>
        <p:spPr>
          <a:xfrm>
            <a:off x="7073620" y="980424"/>
            <a:ext cx="1494329" cy="738664"/>
          </a:xfrm>
          <a:prstGeom prst="rect">
            <a:avLst/>
          </a:prstGeom>
          <a:noFill/>
        </p:spPr>
        <p:txBody>
          <a:bodyPr wrap="square" rtlCol="0">
            <a:spAutoFit/>
          </a:bodyPr>
          <a:lstStyle/>
          <a:p>
            <a:pPr algn="ctr"/>
            <a:r>
              <a:rPr lang="en-US" sz="1400" b="1" dirty="0"/>
              <a:t>Top CRT Production in Frascati</a:t>
            </a:r>
          </a:p>
        </p:txBody>
      </p:sp>
      <p:pic>
        <p:nvPicPr>
          <p:cNvPr id="16" name="Picture 15">
            <a:extLst>
              <a:ext uri="{FF2B5EF4-FFF2-40B4-BE49-F238E27FC236}">
                <a16:creationId xmlns:a16="http://schemas.microsoft.com/office/drawing/2014/main" id="{7EC2A55B-7654-564F-A978-FDA57A954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270" y="987684"/>
            <a:ext cx="1597033" cy="2129376"/>
          </a:xfrm>
          <a:prstGeom prst="rect">
            <a:avLst/>
          </a:prstGeom>
          <a:ln>
            <a:solidFill>
              <a:schemeClr val="accent6"/>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DDA58A9-F10B-CC43-9DE6-C1B81C036F1C}"/>
              </a:ext>
            </a:extLst>
          </p:cNvPr>
          <p:cNvPicPr>
            <a:picLocks noChangeAspect="1"/>
          </p:cNvPicPr>
          <p:nvPr/>
        </p:nvPicPr>
        <p:blipFill rotWithShape="1">
          <a:blip r:embed="rId4"/>
          <a:srcRect l="14653" t="24393" r="18557" b="8427"/>
          <a:stretch/>
        </p:blipFill>
        <p:spPr>
          <a:xfrm>
            <a:off x="6722586" y="1754910"/>
            <a:ext cx="2246332" cy="1673288"/>
          </a:xfrm>
          <a:prstGeom prst="rect">
            <a:avLst/>
          </a:prstGeom>
          <a:ln>
            <a:solidFill>
              <a:schemeClr val="accent6"/>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3C9CE21-341A-884D-96E3-9BBA998282B6}"/>
              </a:ext>
            </a:extLst>
          </p:cNvPr>
          <p:cNvPicPr>
            <a:picLocks noChangeAspect="1"/>
          </p:cNvPicPr>
          <p:nvPr/>
        </p:nvPicPr>
        <p:blipFill>
          <a:blip r:embed="rId5"/>
          <a:stretch>
            <a:fillRect/>
          </a:stretch>
        </p:blipFill>
        <p:spPr>
          <a:xfrm>
            <a:off x="6674316" y="3547282"/>
            <a:ext cx="2105179" cy="1578885"/>
          </a:xfrm>
          <a:prstGeom prst="rect">
            <a:avLst/>
          </a:prstGeom>
          <a:ln>
            <a:solidFill>
              <a:schemeClr val="accent6"/>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FE95529-E61F-DF48-BB59-849282798284}"/>
              </a:ext>
            </a:extLst>
          </p:cNvPr>
          <p:cNvPicPr>
            <a:picLocks noChangeAspect="1"/>
          </p:cNvPicPr>
          <p:nvPr/>
        </p:nvPicPr>
        <p:blipFill rotWithShape="1">
          <a:blip r:embed="rId6"/>
          <a:srcRect b="16173"/>
          <a:stretch/>
        </p:blipFill>
        <p:spPr>
          <a:xfrm>
            <a:off x="6917820" y="5085181"/>
            <a:ext cx="1798072" cy="1130442"/>
          </a:xfrm>
          <a:prstGeom prst="rect">
            <a:avLst/>
          </a:prstGeom>
          <a:ln>
            <a:solidFill>
              <a:schemeClr val="accent6"/>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542CAA3-4BE2-584C-BE96-213A6FF090A6}"/>
              </a:ext>
            </a:extLst>
          </p:cNvPr>
          <p:cNvPicPr>
            <a:picLocks noChangeAspect="1"/>
          </p:cNvPicPr>
          <p:nvPr/>
        </p:nvPicPr>
        <p:blipFill>
          <a:blip r:embed="rId7"/>
          <a:stretch>
            <a:fillRect/>
          </a:stretch>
        </p:blipFill>
        <p:spPr>
          <a:xfrm rot="5400000">
            <a:off x="4975739" y="3567735"/>
            <a:ext cx="1941230" cy="1455923"/>
          </a:xfrm>
          <a:prstGeom prst="rect">
            <a:avLst/>
          </a:prstGeom>
          <a:ln>
            <a:solidFill>
              <a:schemeClr val="accent6"/>
            </a:solidFill>
          </a:ln>
          <a:effectLst>
            <a:outerShdw blurRad="50800" dist="38100" dir="2700000" algn="tl" rotWithShape="0">
              <a:prstClr val="black">
                <a:alpha val="40000"/>
              </a:prstClr>
            </a:outerShdw>
          </a:effectLst>
        </p:spPr>
      </p:pic>
      <p:sp>
        <p:nvSpPr>
          <p:cNvPr id="15" name="Date Placeholder 3">
            <a:extLst>
              <a:ext uri="{FF2B5EF4-FFF2-40B4-BE49-F238E27FC236}">
                <a16:creationId xmlns:a16="http://schemas.microsoft.com/office/drawing/2014/main" id="{A65ADBD7-22C2-F645-8FDF-03770CE955A1}"/>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9" name="Footer Placeholder 4">
            <a:extLst>
              <a:ext uri="{FF2B5EF4-FFF2-40B4-BE49-F238E27FC236}">
                <a16:creationId xmlns:a16="http://schemas.microsoft.com/office/drawing/2014/main" id="{63E83105-CE74-3A4B-89E5-B05060A236AF}"/>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0" name="Slide Number Placeholder 5">
            <a:extLst>
              <a:ext uri="{FF2B5EF4-FFF2-40B4-BE49-F238E27FC236}">
                <a16:creationId xmlns:a16="http://schemas.microsoft.com/office/drawing/2014/main" id="{C69E78D6-7526-8E42-993F-01E6749D0632}"/>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15591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I-1 Ready to Fill</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944656"/>
          <a:ext cx="7888032" cy="496824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41154">
                  <a:extLst>
                    <a:ext uri="{9D8B030D-6E8A-4147-A177-3AD203B41FA5}">
                      <a16:colId xmlns:a16="http://schemas.microsoft.com/office/drawing/2014/main" val="1170065602"/>
                    </a:ext>
                  </a:extLst>
                </a:gridCol>
                <a:gridCol w="1143000">
                  <a:extLst>
                    <a:ext uri="{9D8B030D-6E8A-4147-A177-3AD203B41FA5}">
                      <a16:colId xmlns:a16="http://schemas.microsoft.com/office/drawing/2014/main" val="3743694273"/>
                    </a:ext>
                  </a:extLst>
                </a:gridCol>
                <a:gridCol w="1106905">
                  <a:extLst>
                    <a:ext uri="{9D8B030D-6E8A-4147-A177-3AD203B41FA5}">
                      <a16:colId xmlns:a16="http://schemas.microsoft.com/office/drawing/2014/main" val="3208227888"/>
                    </a:ext>
                  </a:extLst>
                </a:gridCol>
                <a:gridCol w="463095">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Vessels rigged into building</a:t>
                      </a:r>
                    </a:p>
                  </a:txBody>
                  <a:tcPr anchor="ctr"/>
                </a:tc>
                <a:tc>
                  <a:txBody>
                    <a:bodyPr/>
                    <a:lstStyle/>
                    <a:p>
                      <a:r>
                        <a:rPr lang="en-US" sz="1200" dirty="0"/>
                        <a:t>P. Wilson</a:t>
                      </a:r>
                    </a:p>
                  </a:txBody>
                  <a:tcPr anchor="ctr"/>
                </a:tc>
                <a:tc>
                  <a:txBody>
                    <a:bodyPr/>
                    <a:lstStyle/>
                    <a:p>
                      <a:pPr algn="ctr"/>
                      <a:r>
                        <a:rPr lang="en-US" sz="1200" dirty="0"/>
                        <a:t>16-Aug-2018</a:t>
                      </a:r>
                    </a:p>
                  </a:txBody>
                  <a:tcPr anchor="ctr"/>
                </a:tc>
                <a:tc>
                  <a:txBody>
                    <a:bodyPr/>
                    <a:lstStyle/>
                    <a:p>
                      <a:pPr algn="ctr"/>
                      <a:endParaRPr lang="en-US" sz="1200" dirty="0"/>
                    </a:p>
                  </a:txBody>
                  <a:tcPr anchor="ctr"/>
                </a:tc>
                <a:tc>
                  <a:txBody>
                    <a:bodyPr/>
                    <a:lstStyle/>
                    <a:p>
                      <a:pPr algn="ct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16-Aug-2018</a:t>
                      </a:r>
                    </a:p>
                  </a:txBody>
                  <a:tcPr anchor="ctr"/>
                </a:tc>
                <a:extLst>
                  <a:ext uri="{0D108BD9-81ED-4DB2-BD59-A6C34878D82A}">
                    <a16:rowId xmlns:a16="http://schemas.microsoft.com/office/drawing/2014/main" val="2574950644"/>
                  </a:ext>
                </a:extLst>
              </a:tr>
              <a:tr h="370840">
                <a:tc>
                  <a:txBody>
                    <a:bodyPr/>
                    <a:lstStyle/>
                    <a:p>
                      <a:pPr algn="l"/>
                      <a:r>
                        <a:rPr lang="en-US" sz="1200" dirty="0"/>
                        <a:t>Manholes welded and vacuum test successful</a:t>
                      </a:r>
                    </a:p>
                  </a:txBody>
                  <a:tcPr anchor="ctr"/>
                </a:tc>
                <a:tc>
                  <a:txBody>
                    <a:bodyPr/>
                    <a:lstStyle/>
                    <a:p>
                      <a:r>
                        <a:rPr lang="en-US" sz="1200" dirty="0"/>
                        <a:t>C. Montanari</a:t>
                      </a:r>
                    </a:p>
                  </a:txBody>
                  <a:tcPr anchor="ctr"/>
                </a:tc>
                <a:tc>
                  <a:txBody>
                    <a:bodyPr/>
                    <a:lstStyle/>
                    <a:p>
                      <a:pPr algn="ctr"/>
                      <a:r>
                        <a:rPr lang="en-US" sz="1200" dirty="0"/>
                        <a:t>10-Oct-2018</a:t>
                      </a:r>
                    </a:p>
                  </a:txBody>
                  <a:tcPr anchor="ctr"/>
                </a:tc>
                <a:tc>
                  <a:txBody>
                    <a:bodyPr/>
                    <a:lstStyle/>
                    <a:p>
                      <a:pPr algn="ct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11-Oct-2018</a:t>
                      </a:r>
                    </a:p>
                  </a:txBody>
                  <a:tcPr anchor="ctr"/>
                </a:tc>
                <a:extLst>
                  <a:ext uri="{0D108BD9-81ED-4DB2-BD59-A6C34878D82A}">
                    <a16:rowId xmlns:a16="http://schemas.microsoft.com/office/drawing/2014/main" val="3472422613"/>
                  </a:ext>
                </a:extLst>
              </a:tr>
              <a:tr h="370840">
                <a:tc>
                  <a:txBody>
                    <a:bodyPr/>
                    <a:lstStyle/>
                    <a:p>
                      <a:pPr algn="l"/>
                      <a:r>
                        <a:rPr lang="en-US" sz="1200" dirty="0"/>
                        <a:t>Warm Vessel roof complete</a:t>
                      </a:r>
                    </a:p>
                  </a:txBody>
                  <a:tcPr anchor="ctr"/>
                </a:tc>
                <a:tc>
                  <a:txBody>
                    <a:bodyPr/>
                    <a:lstStyle/>
                    <a:p>
                      <a:r>
                        <a:rPr lang="en-US" sz="1200" dirty="0"/>
                        <a:t>C. James</a:t>
                      </a:r>
                    </a:p>
                  </a:txBody>
                  <a:tcPr anchor="ctr"/>
                </a:tc>
                <a:tc>
                  <a:txBody>
                    <a:bodyPr/>
                    <a:lstStyle/>
                    <a:p>
                      <a:pPr algn="ctr"/>
                      <a:r>
                        <a:rPr lang="en-US" sz="1200" dirty="0"/>
                        <a:t>15-Nov-2018</a:t>
                      </a:r>
                    </a:p>
                  </a:txBody>
                  <a:tcPr anchor="ctr"/>
                </a:tc>
                <a:tc>
                  <a:txBody>
                    <a:bodyPr/>
                    <a:lstStyle/>
                    <a:p>
                      <a:pPr algn="ct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31-Oct-2018</a:t>
                      </a:r>
                    </a:p>
                  </a:txBody>
                  <a:tcPr anchor="ctr"/>
                </a:tc>
                <a:extLst>
                  <a:ext uri="{0D108BD9-81ED-4DB2-BD59-A6C34878D82A}">
                    <a16:rowId xmlns:a16="http://schemas.microsoft.com/office/drawing/2014/main" val="3103469013"/>
                  </a:ext>
                </a:extLst>
              </a:tr>
              <a:tr h="370840">
                <a:tc>
                  <a:txBody>
                    <a:bodyPr/>
                    <a:lstStyle/>
                    <a:p>
                      <a:pPr algn="l"/>
                      <a:r>
                        <a:rPr lang="en-US" sz="1200" dirty="0" err="1"/>
                        <a:t>Cryo</a:t>
                      </a:r>
                      <a:r>
                        <a:rPr lang="en-US" sz="1200" dirty="0"/>
                        <a:t> Platform complete</a:t>
                      </a:r>
                    </a:p>
                  </a:txBody>
                  <a:tcPr anchor="ctr"/>
                </a:tc>
                <a:tc>
                  <a:txBody>
                    <a:bodyPr/>
                    <a:lstStyle/>
                    <a:p>
                      <a:r>
                        <a:rPr lang="en-US" sz="1200" dirty="0"/>
                        <a:t>C. James</a:t>
                      </a:r>
                    </a:p>
                  </a:txBody>
                  <a:tcPr anchor="ctr"/>
                </a:tc>
                <a:tc>
                  <a:txBody>
                    <a:bodyPr/>
                    <a:lstStyle/>
                    <a:p>
                      <a:pPr algn="ctr"/>
                      <a:r>
                        <a:rPr lang="en-US" sz="1200" dirty="0"/>
                        <a:t>15-Dec-2018</a:t>
                      </a:r>
                    </a:p>
                  </a:txBody>
                  <a:tcPr anchor="ctr"/>
                </a:tc>
                <a:tc>
                  <a:txBody>
                    <a:bodyPr/>
                    <a:lstStyle/>
                    <a:p>
                      <a:pPr algn="ct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04-Oct-2018</a:t>
                      </a:r>
                    </a:p>
                  </a:txBody>
                  <a:tcPr anchor="ctr"/>
                </a:tc>
                <a:extLst>
                  <a:ext uri="{0D108BD9-81ED-4DB2-BD59-A6C34878D82A}">
                    <a16:rowId xmlns:a16="http://schemas.microsoft.com/office/drawing/2014/main" val="2132219972"/>
                  </a:ext>
                </a:extLst>
              </a:tr>
              <a:tr h="370840">
                <a:tc>
                  <a:txBody>
                    <a:bodyPr/>
                    <a:lstStyle/>
                    <a:p>
                      <a:pPr algn="l"/>
                      <a:r>
                        <a:rPr lang="en-US" sz="1200" dirty="0"/>
                        <a:t>Proximity cryogenics installation begins</a:t>
                      </a:r>
                    </a:p>
                  </a:txBody>
                  <a:tcPr anchor="ctr"/>
                </a:tc>
                <a:tc>
                  <a:txBody>
                    <a:bodyPr/>
                    <a:lstStyle/>
                    <a:p>
                      <a:r>
                        <a:rPr lang="en-US" sz="1200" dirty="0"/>
                        <a:t>B. Norris</a:t>
                      </a:r>
                    </a:p>
                  </a:txBody>
                  <a:tcPr anchor="ctr"/>
                </a:tc>
                <a:tc>
                  <a:txBody>
                    <a:bodyPr/>
                    <a:lstStyle/>
                    <a:p>
                      <a:pPr algn="ctr"/>
                      <a:r>
                        <a:rPr lang="en-US" sz="1200" dirty="0"/>
                        <a:t>15-Jan-2019</a:t>
                      </a:r>
                    </a:p>
                  </a:txBody>
                  <a:tcPr anchor="ctr"/>
                </a:tc>
                <a:tc>
                  <a:txBody>
                    <a:bodyPr/>
                    <a:lstStyle/>
                    <a:p>
                      <a:pPr algn="ctr"/>
                      <a:r>
                        <a:rPr lang="en-US" sz="1200" dirty="0">
                          <a:solidFill>
                            <a:schemeClr val="accent6"/>
                          </a:solidFill>
                        </a:rPr>
                        <a:t>30-Jan-2019</a:t>
                      </a:r>
                    </a:p>
                  </a:txBody>
                  <a:tcPr anchor="ctr"/>
                </a:tc>
                <a:tc>
                  <a:txBody>
                    <a:bodyPr/>
                    <a:lstStyle/>
                    <a:p>
                      <a:pPr algn="ctr"/>
                      <a:r>
                        <a:rPr lang="en-US" sz="1600" dirty="0"/>
                        <a:t>a</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688770095"/>
                  </a:ext>
                </a:extLst>
              </a:tr>
              <a:tr h="370840">
                <a:tc>
                  <a:txBody>
                    <a:bodyPr/>
                    <a:lstStyle/>
                    <a:p>
                      <a:pPr algn="l"/>
                      <a:r>
                        <a:rPr lang="en-US" sz="1200" dirty="0"/>
                        <a:t>DBB &amp; flanges installation complete and tested</a:t>
                      </a:r>
                    </a:p>
                  </a:txBody>
                  <a:tcPr anchor="ctr"/>
                </a:tc>
                <a:tc>
                  <a:txBody>
                    <a:bodyPr/>
                    <a:lstStyle/>
                    <a:p>
                      <a:r>
                        <a:rPr lang="en-US" sz="1200" dirty="0"/>
                        <a:t>A. Fava</a:t>
                      </a:r>
                    </a:p>
                  </a:txBody>
                  <a:tcPr anchor="ctr"/>
                </a:tc>
                <a:tc>
                  <a:txBody>
                    <a:bodyPr/>
                    <a:lstStyle/>
                    <a:p>
                      <a:pPr algn="ctr"/>
                      <a:r>
                        <a:rPr lang="en-US" sz="1200" dirty="0"/>
                        <a:t>15-Feb-2019</a:t>
                      </a:r>
                    </a:p>
                  </a:txBody>
                  <a:tcPr anchor="ctr"/>
                </a:tc>
                <a:tc>
                  <a:txBody>
                    <a:bodyPr/>
                    <a:lstStyle/>
                    <a:p>
                      <a:pPr algn="ctr"/>
                      <a:r>
                        <a:rPr lang="en-US" sz="1200" dirty="0">
                          <a:solidFill>
                            <a:schemeClr val="accent6"/>
                          </a:solidFill>
                        </a:rPr>
                        <a:t>21-Feb-2019</a:t>
                      </a:r>
                    </a:p>
                  </a:txBody>
                  <a:tcPr anchor="ctr"/>
                </a:tc>
                <a:tc>
                  <a:txBody>
                    <a:bodyPr/>
                    <a:lstStyle/>
                    <a:p>
                      <a:pPr algn="ctr"/>
                      <a:r>
                        <a:rPr lang="en-US" sz="1600" dirty="0"/>
                        <a:t>b</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810700258"/>
                  </a:ext>
                </a:extLst>
              </a:tr>
              <a:tr h="370840">
                <a:tc>
                  <a:txBody>
                    <a:bodyPr/>
                    <a:lstStyle/>
                    <a:p>
                      <a:pPr algn="l"/>
                      <a:r>
                        <a:rPr lang="en-US" sz="1200" dirty="0"/>
                        <a:t>Cold proximity cryogenics installation complete</a:t>
                      </a:r>
                    </a:p>
                  </a:txBody>
                  <a:tcPr anchor="ctr"/>
                </a:tc>
                <a:tc>
                  <a:txBody>
                    <a:bodyPr/>
                    <a:lstStyle/>
                    <a:p>
                      <a:r>
                        <a:rPr lang="en-US" sz="1200" dirty="0"/>
                        <a:t>B. Norris</a:t>
                      </a:r>
                    </a:p>
                  </a:txBody>
                  <a:tcPr anchor="ctr"/>
                </a:tc>
                <a:tc>
                  <a:txBody>
                    <a:bodyPr/>
                    <a:lstStyle/>
                    <a:p>
                      <a:pPr algn="ctr"/>
                      <a:r>
                        <a:rPr lang="en-US" sz="1200" dirty="0"/>
                        <a:t>15-Apr-2019</a:t>
                      </a:r>
                    </a:p>
                  </a:txBody>
                  <a:tcPr anchor="ctr"/>
                </a:tc>
                <a:tc>
                  <a:txBody>
                    <a:bodyPr/>
                    <a:lstStyle/>
                    <a:p>
                      <a:pPr algn="ctr"/>
                      <a:r>
                        <a:rPr lang="en-US" sz="1200" dirty="0">
                          <a:solidFill>
                            <a:schemeClr val="accent6"/>
                          </a:solidFill>
                        </a:rPr>
                        <a:t>23-Apr-2019</a:t>
                      </a:r>
                    </a:p>
                  </a:txBody>
                  <a:tcPr anchor="ctr"/>
                </a:tc>
                <a:tc>
                  <a:txBody>
                    <a:bodyPr/>
                    <a:lstStyle/>
                    <a:p>
                      <a:pPr algn="ctr"/>
                      <a:r>
                        <a:rPr lang="en-US" sz="1600" dirty="0"/>
                        <a:t>c</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48629145"/>
                  </a:ext>
                </a:extLst>
              </a:tr>
              <a:tr h="370840">
                <a:tc>
                  <a:txBody>
                    <a:bodyPr/>
                    <a:lstStyle/>
                    <a:p>
                      <a:pPr algn="l"/>
                      <a:r>
                        <a:rPr lang="en-US" sz="1200" dirty="0"/>
                        <a:t>1</a:t>
                      </a:r>
                      <a:r>
                        <a:rPr lang="en-US" sz="1200" baseline="30000" dirty="0"/>
                        <a:t>st</a:t>
                      </a:r>
                      <a:r>
                        <a:rPr lang="en-US" sz="1200" dirty="0"/>
                        <a:t> T300 readout installation complete</a:t>
                      </a:r>
                    </a:p>
                  </a:txBody>
                  <a:tcPr anchor="ctr"/>
                </a:tc>
                <a:tc>
                  <a:txBody>
                    <a:bodyPr/>
                    <a:lstStyle/>
                    <a:p>
                      <a:r>
                        <a:rPr lang="en-US" sz="1200" dirty="0"/>
                        <a:t>A. Fava</a:t>
                      </a:r>
                    </a:p>
                  </a:txBody>
                  <a:tcPr anchor="ctr"/>
                </a:tc>
                <a:tc>
                  <a:txBody>
                    <a:bodyPr/>
                    <a:lstStyle/>
                    <a:p>
                      <a:pPr algn="ctr"/>
                      <a:r>
                        <a:rPr lang="en-US" sz="1200" dirty="0"/>
                        <a:t>15-Mar-2019</a:t>
                      </a:r>
                    </a:p>
                  </a:txBody>
                  <a:tcPr anchor="ctr"/>
                </a:tc>
                <a:tc>
                  <a:txBody>
                    <a:bodyPr/>
                    <a:lstStyle/>
                    <a:p>
                      <a:pPr algn="ctr"/>
                      <a:r>
                        <a:rPr lang="en-US" sz="1200" dirty="0">
                          <a:solidFill>
                            <a:schemeClr val="accent6"/>
                          </a:solidFill>
                        </a:rPr>
                        <a:t>1-Apr-2019</a:t>
                      </a:r>
                    </a:p>
                  </a:txBody>
                  <a:tcPr anchor="ctr"/>
                </a:tc>
                <a:tc>
                  <a:txBody>
                    <a:bodyPr/>
                    <a:lstStyle/>
                    <a:p>
                      <a:pPr algn="ctr"/>
                      <a:r>
                        <a:rPr lang="en-US" sz="1600" dirty="0"/>
                        <a:t>d</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25580646"/>
                  </a:ext>
                </a:extLst>
              </a:tr>
              <a:tr h="370840">
                <a:tc>
                  <a:txBody>
                    <a:bodyPr/>
                    <a:lstStyle/>
                    <a:p>
                      <a:pPr algn="l"/>
                      <a:r>
                        <a:rPr lang="en-US" sz="1200" dirty="0"/>
                        <a:t>All detector readout installed</a:t>
                      </a:r>
                    </a:p>
                  </a:txBody>
                  <a:tcPr anchor="ctr"/>
                </a:tc>
                <a:tc>
                  <a:txBody>
                    <a:bodyPr/>
                    <a:lstStyle/>
                    <a:p>
                      <a:r>
                        <a:rPr lang="en-US" sz="1200" dirty="0"/>
                        <a:t>A. Fava</a:t>
                      </a:r>
                    </a:p>
                  </a:txBody>
                  <a:tcPr anchor="ctr"/>
                </a:tc>
                <a:tc>
                  <a:txBody>
                    <a:bodyPr/>
                    <a:lstStyle/>
                    <a:p>
                      <a:pPr algn="ctr"/>
                      <a:r>
                        <a:rPr lang="en-US" sz="1200" dirty="0"/>
                        <a:t>1-May-2019</a:t>
                      </a:r>
                    </a:p>
                  </a:txBody>
                  <a:tcPr anchor="ctr"/>
                </a:tc>
                <a:tc>
                  <a:txBody>
                    <a:bodyPr/>
                    <a:lstStyle/>
                    <a:p>
                      <a:pPr algn="ctr"/>
                      <a:r>
                        <a:rPr lang="en-US" sz="1200" dirty="0">
                          <a:solidFill>
                            <a:schemeClr val="accent6"/>
                          </a:solidFill>
                        </a:rPr>
                        <a:t>31-May-2019</a:t>
                      </a:r>
                    </a:p>
                  </a:txBody>
                  <a:tcPr anchor="ctr"/>
                </a:tc>
                <a:tc>
                  <a:txBody>
                    <a:bodyPr/>
                    <a:lstStyle/>
                    <a:p>
                      <a:pPr algn="ctr"/>
                      <a:r>
                        <a:rPr lang="en-US" sz="1600" dirty="0"/>
                        <a:t>e</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045234132"/>
                  </a:ext>
                </a:extLst>
              </a:tr>
              <a:tr h="370840">
                <a:tc>
                  <a:txBody>
                    <a:bodyPr/>
                    <a:lstStyle/>
                    <a:p>
                      <a:pPr algn="l"/>
                      <a:r>
                        <a:rPr lang="en-US" sz="1200" dirty="0"/>
                        <a:t>Begin vacuum pumping</a:t>
                      </a:r>
                    </a:p>
                  </a:txBody>
                  <a:tcPr anchor="ctr"/>
                </a:tc>
                <a:tc>
                  <a:txBody>
                    <a:bodyPr/>
                    <a:lstStyle/>
                    <a:p>
                      <a:r>
                        <a:rPr lang="en-US" sz="1200" dirty="0"/>
                        <a:t>C. Montanari</a:t>
                      </a:r>
                    </a:p>
                  </a:txBody>
                  <a:tcPr anchor="ctr"/>
                </a:tc>
                <a:tc>
                  <a:txBody>
                    <a:bodyPr/>
                    <a:lstStyle/>
                    <a:p>
                      <a:pPr algn="ctr"/>
                      <a:r>
                        <a:rPr lang="en-US" sz="1200" dirty="0"/>
                        <a:t>15-Jul-2019</a:t>
                      </a:r>
                    </a:p>
                  </a:txBody>
                  <a:tcPr anchor="ctr"/>
                </a:tc>
                <a:tc>
                  <a:txBody>
                    <a:bodyPr/>
                    <a:lstStyle/>
                    <a:p>
                      <a:pPr algn="ctr"/>
                      <a:r>
                        <a:rPr lang="en-US" sz="1200" dirty="0">
                          <a:solidFill>
                            <a:schemeClr val="accent6"/>
                          </a:solidFill>
                        </a:rPr>
                        <a:t>15-May-2019</a:t>
                      </a:r>
                    </a:p>
                  </a:txBody>
                  <a:tcPr anchor="ctr"/>
                </a:tc>
                <a:tc>
                  <a:txBody>
                    <a:bodyPr/>
                    <a:lstStyle/>
                    <a:p>
                      <a:pPr algn="ctr"/>
                      <a:endParaRPr lang="en-US" sz="16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939649954"/>
                  </a:ext>
                </a:extLst>
              </a:tr>
              <a:tr h="370840">
                <a:tc>
                  <a:txBody>
                    <a:bodyPr/>
                    <a:lstStyle/>
                    <a:p>
                      <a:pPr algn="l"/>
                      <a:r>
                        <a:rPr lang="en-US" sz="1200" dirty="0"/>
                        <a:t>Cryogenic operation approved</a:t>
                      </a:r>
                    </a:p>
                  </a:txBody>
                  <a:tcPr anchor="ctr"/>
                </a:tc>
                <a:tc>
                  <a:txBody>
                    <a:bodyPr/>
                    <a:lstStyle/>
                    <a:p>
                      <a:r>
                        <a:rPr lang="en-US" sz="1200" dirty="0"/>
                        <a:t>B. Norris</a:t>
                      </a:r>
                    </a:p>
                  </a:txBody>
                  <a:tcPr anchor="ctr"/>
                </a:tc>
                <a:tc>
                  <a:txBody>
                    <a:bodyPr/>
                    <a:lstStyle/>
                    <a:p>
                      <a:pPr algn="ctr"/>
                      <a:r>
                        <a:rPr lang="en-US" sz="1200" dirty="0"/>
                        <a:t>15-Jul-2019</a:t>
                      </a:r>
                    </a:p>
                  </a:txBody>
                  <a:tcPr anchor="ctr"/>
                </a:tc>
                <a:tc>
                  <a:txBody>
                    <a:bodyPr/>
                    <a:lstStyle/>
                    <a:p>
                      <a:pPr algn="ctr"/>
                      <a:r>
                        <a:rPr lang="en-US" sz="1200" dirty="0">
                          <a:solidFill>
                            <a:schemeClr val="accent6"/>
                          </a:solidFill>
                        </a:rPr>
                        <a:t>28-Jun-2019</a:t>
                      </a:r>
                    </a:p>
                  </a:txBody>
                  <a:tcPr anchor="ctr"/>
                </a:tc>
                <a:tc>
                  <a:txBody>
                    <a:bodyPr/>
                    <a:lstStyle/>
                    <a:p>
                      <a:pPr algn="ctr"/>
                      <a:endParaRPr lang="en-US" sz="16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1831995156"/>
                  </a:ext>
                </a:extLst>
              </a:tr>
              <a:tr h="370840">
                <a:tc>
                  <a:txBody>
                    <a:bodyPr/>
                    <a:lstStyle/>
                    <a:p>
                      <a:pPr algn="l"/>
                      <a:r>
                        <a:rPr lang="en-US" sz="1200" b="1" dirty="0"/>
                        <a:t>I1: ICARUS detectors ready to fill with </a:t>
                      </a:r>
                      <a:r>
                        <a:rPr lang="en-US" sz="1200" b="1" dirty="0" err="1"/>
                        <a:t>LAr</a:t>
                      </a:r>
                      <a:endParaRPr lang="en-US" sz="1200" b="1" dirty="0"/>
                    </a:p>
                  </a:txBody>
                  <a:tcPr anchor="ctr"/>
                </a:tc>
                <a:tc>
                  <a:txBody>
                    <a:bodyPr/>
                    <a:lstStyle/>
                    <a:p>
                      <a:r>
                        <a:rPr lang="en-US" sz="1200" b="1" dirty="0"/>
                        <a:t>P. Wilson</a:t>
                      </a:r>
                    </a:p>
                  </a:txBody>
                  <a:tcPr anchor="ctr"/>
                </a:tc>
                <a:tc>
                  <a:txBody>
                    <a:bodyPr/>
                    <a:lstStyle/>
                    <a:p>
                      <a:pPr algn="ctr"/>
                      <a:r>
                        <a:rPr lang="en-US" sz="1200" b="1" dirty="0"/>
                        <a:t>30-May-2019</a:t>
                      </a:r>
                    </a:p>
                  </a:txBody>
                  <a:tcPr anchor="ctr"/>
                </a:tc>
                <a:tc>
                  <a:txBody>
                    <a:bodyPr/>
                    <a:lstStyle/>
                    <a:p>
                      <a:pPr algn="ctr"/>
                      <a:r>
                        <a:rPr lang="en-US" sz="1200" b="1" dirty="0">
                          <a:solidFill>
                            <a:schemeClr val="accent6"/>
                          </a:solidFill>
                        </a:rPr>
                        <a:t>28-Jun-2019</a:t>
                      </a:r>
                    </a:p>
                  </a:txBody>
                  <a:tcPr anchor="ctr"/>
                </a:tc>
                <a:tc>
                  <a:txBody>
                    <a:bodyPr/>
                    <a:lstStyle/>
                    <a:p>
                      <a:pPr algn="ctr"/>
                      <a:r>
                        <a:rPr lang="en-US" sz="1600" b="1" dirty="0"/>
                        <a:t>f</a:t>
                      </a:r>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8" name="Date Placeholder 3">
            <a:extLst>
              <a:ext uri="{FF2B5EF4-FFF2-40B4-BE49-F238E27FC236}">
                <a16:creationId xmlns:a16="http://schemas.microsoft.com/office/drawing/2014/main" id="{2C660576-13AA-FA4F-A8FB-9EE30B0DB817}"/>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67F9DEA0-8095-C641-8056-45912B386BA3}"/>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45413258-B606-884A-8FD8-9893941C559E}"/>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193311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62AB-4D22-9D41-B1FF-B60B25460EC8}"/>
              </a:ext>
            </a:extLst>
          </p:cNvPr>
          <p:cNvSpPr>
            <a:spLocks noGrp="1"/>
          </p:cNvSpPr>
          <p:nvPr>
            <p:ph type="title"/>
          </p:nvPr>
        </p:nvSpPr>
        <p:spPr/>
        <p:txBody>
          <a:bodyPr/>
          <a:lstStyle/>
          <a:p>
            <a:r>
              <a:rPr lang="en-US" dirty="0"/>
              <a:t>Notes on milestones to I-1</a:t>
            </a:r>
          </a:p>
        </p:txBody>
      </p:sp>
      <p:sp>
        <p:nvSpPr>
          <p:cNvPr id="3" name="Content Placeholder 2">
            <a:extLst>
              <a:ext uri="{FF2B5EF4-FFF2-40B4-BE49-F238E27FC236}">
                <a16:creationId xmlns:a16="http://schemas.microsoft.com/office/drawing/2014/main" id="{57661558-D904-6245-A15C-ED1179007726}"/>
              </a:ext>
            </a:extLst>
          </p:cNvPr>
          <p:cNvSpPr>
            <a:spLocks noGrp="1"/>
          </p:cNvSpPr>
          <p:nvPr>
            <p:ph idx="1"/>
          </p:nvPr>
        </p:nvSpPr>
        <p:spPr/>
        <p:txBody>
          <a:bodyPr/>
          <a:lstStyle/>
          <a:p>
            <a:pPr marL="457200" indent="-457200">
              <a:buFont typeface="+mj-lt"/>
              <a:buAutoNum type="alphaLcParenR"/>
            </a:pPr>
            <a:r>
              <a:rPr lang="en-US" sz="2000" dirty="0"/>
              <a:t>Arrival of subcontractor delayed by CERN to ensure transport of equipment was completed in advance with schedule contingency</a:t>
            </a:r>
          </a:p>
          <a:p>
            <a:pPr marL="457200" indent="-457200">
              <a:buFont typeface="+mj-lt"/>
              <a:buAutoNum type="alphaLcParenR"/>
            </a:pPr>
            <a:r>
              <a:rPr lang="en-US" sz="2000" dirty="0"/>
              <a:t>Delivery of last cross and PMT flanges from INFN/CERN completed by end of January</a:t>
            </a:r>
          </a:p>
          <a:p>
            <a:pPr marL="457200" indent="-457200">
              <a:buFont typeface="+mj-lt"/>
              <a:buAutoNum type="alphaLcParenR"/>
            </a:pPr>
            <a:r>
              <a:rPr lang="en-US" sz="2000" dirty="0"/>
              <a:t>Start delayed by 2 weeks, see a) above</a:t>
            </a:r>
          </a:p>
          <a:p>
            <a:pPr marL="457200" indent="-457200">
              <a:buFont typeface="+mj-lt"/>
              <a:buAutoNum type="alphaLcParenR"/>
            </a:pPr>
            <a:r>
              <a:rPr lang="en-US" sz="2000" dirty="0"/>
              <a:t>Added contingency in materials transport</a:t>
            </a:r>
          </a:p>
          <a:p>
            <a:pPr marL="457200" indent="-457200">
              <a:buFont typeface="+mj-lt"/>
              <a:buAutoNum type="alphaLcParenR"/>
            </a:pPr>
            <a:r>
              <a:rPr lang="en-US" sz="2000" dirty="0"/>
              <a:t>Added contingency in materials transport</a:t>
            </a:r>
          </a:p>
          <a:p>
            <a:pPr marL="457200" indent="-457200">
              <a:buFont typeface="+mj-lt"/>
              <a:buAutoNum type="alphaLcParenR"/>
            </a:pPr>
            <a:r>
              <a:rPr lang="en-US" sz="2000" dirty="0"/>
              <a:t>Baseline for I-1 set in March 2018 when delays in delivery of cold shields has not been completely realized.  Detailed intermediate milestones were defined and baselined in July 2018</a:t>
            </a:r>
          </a:p>
          <a:p>
            <a:pPr marL="457200" indent="-457200">
              <a:buFont typeface="+mj-lt"/>
              <a:buAutoNum type="alphaLcParenR"/>
            </a:pPr>
            <a:endParaRPr lang="en-US" sz="2000" dirty="0"/>
          </a:p>
          <a:p>
            <a:pPr marL="457200" indent="-457200">
              <a:buFont typeface="+mj-lt"/>
              <a:buAutoNum type="alphaLcParenR"/>
            </a:pPr>
            <a:endParaRPr lang="en-US" sz="2000" dirty="0"/>
          </a:p>
          <a:p>
            <a:pPr marL="457200" indent="-457200">
              <a:buFont typeface="+mj-lt"/>
              <a:buAutoNum type="alphaLcParenR"/>
            </a:pPr>
            <a:endParaRPr lang="en-US" sz="2000" dirty="0"/>
          </a:p>
        </p:txBody>
      </p:sp>
      <p:sp>
        <p:nvSpPr>
          <p:cNvPr id="7" name="Date Placeholder 3">
            <a:extLst>
              <a:ext uri="{FF2B5EF4-FFF2-40B4-BE49-F238E27FC236}">
                <a16:creationId xmlns:a16="http://schemas.microsoft.com/office/drawing/2014/main" id="{A2D52B90-75A2-9C43-859A-33ED287B049E}"/>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7FE02005-C986-8845-A8E8-DB6F1E0F7AD9}"/>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23E9673E-DF00-5648-94EC-903D450421C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74662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6C5DB6-34EA-A249-AA20-514AA94B1E4A}"/>
              </a:ext>
            </a:extLst>
          </p:cNvPr>
          <p:cNvPicPr>
            <a:picLocks noChangeAspect="1"/>
          </p:cNvPicPr>
          <p:nvPr/>
        </p:nvPicPr>
        <p:blipFill rotWithShape="1">
          <a:blip r:embed="rId3"/>
          <a:srcRect t="6900" b="6822"/>
          <a:stretch/>
        </p:blipFill>
        <p:spPr>
          <a:xfrm>
            <a:off x="-85352" y="601434"/>
            <a:ext cx="9144000" cy="5655132"/>
          </a:xfrm>
          <a:prstGeom prst="rect">
            <a:avLst/>
          </a:prstGeom>
        </p:spPr>
      </p:pic>
      <p:sp>
        <p:nvSpPr>
          <p:cNvPr id="27" name="TextBox 26">
            <a:extLst>
              <a:ext uri="{FF2B5EF4-FFF2-40B4-BE49-F238E27FC236}">
                <a16:creationId xmlns:a16="http://schemas.microsoft.com/office/drawing/2014/main" id="{050D4693-201F-D345-9F56-B444FDEC4BCA}"/>
              </a:ext>
            </a:extLst>
          </p:cNvPr>
          <p:cNvSpPr txBox="1"/>
          <p:nvPr/>
        </p:nvSpPr>
        <p:spPr>
          <a:xfrm>
            <a:off x="-72362" y="2049763"/>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Cryogenic </a:t>
            </a:r>
            <a:r>
              <a:rPr lang="en-US" sz="1400" dirty="0" err="1"/>
              <a:t>Dewars</a:t>
            </a:r>
            <a:endParaRPr lang="en-US" sz="1400" dirty="0"/>
          </a:p>
        </p:txBody>
      </p:sp>
      <p:sp>
        <p:nvSpPr>
          <p:cNvPr id="28" name="TextBox 27">
            <a:extLst>
              <a:ext uri="{FF2B5EF4-FFF2-40B4-BE49-F238E27FC236}">
                <a16:creationId xmlns:a16="http://schemas.microsoft.com/office/drawing/2014/main" id="{54EB926F-818E-8E4D-AA01-EE6019FE9A3F}"/>
              </a:ext>
            </a:extLst>
          </p:cNvPr>
          <p:cNvSpPr txBox="1"/>
          <p:nvPr/>
        </p:nvSpPr>
        <p:spPr>
          <a:xfrm>
            <a:off x="1466307" y="5055136"/>
            <a:ext cx="691371"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TPC</a:t>
            </a:r>
          </a:p>
        </p:txBody>
      </p:sp>
      <p:sp>
        <p:nvSpPr>
          <p:cNvPr id="29" name="TextBox 28">
            <a:extLst>
              <a:ext uri="{FF2B5EF4-FFF2-40B4-BE49-F238E27FC236}">
                <a16:creationId xmlns:a16="http://schemas.microsoft.com/office/drawing/2014/main" id="{E2DECB3C-7BEB-FF40-8C50-AE21B6ED64CE}"/>
              </a:ext>
            </a:extLst>
          </p:cNvPr>
          <p:cNvSpPr txBox="1"/>
          <p:nvPr/>
        </p:nvSpPr>
        <p:spPr>
          <a:xfrm>
            <a:off x="230337" y="3855750"/>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Proximity Cryogenics</a:t>
            </a:r>
          </a:p>
        </p:txBody>
      </p:sp>
      <p:cxnSp>
        <p:nvCxnSpPr>
          <p:cNvPr id="31" name="Straight Arrow Connector 30">
            <a:extLst>
              <a:ext uri="{FF2B5EF4-FFF2-40B4-BE49-F238E27FC236}">
                <a16:creationId xmlns:a16="http://schemas.microsoft.com/office/drawing/2014/main" id="{1B4B1D27-99B1-D84D-88A7-8DE3FC407586}"/>
              </a:ext>
            </a:extLst>
          </p:cNvPr>
          <p:cNvCxnSpPr>
            <a:cxnSpLocks/>
          </p:cNvCxnSpPr>
          <p:nvPr/>
        </p:nvCxnSpPr>
        <p:spPr>
          <a:xfrm flipV="1">
            <a:off x="1912572" y="2606108"/>
            <a:ext cx="335328" cy="26161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4C7569B-E82E-B042-B99F-EAA36457D853}"/>
              </a:ext>
            </a:extLst>
          </p:cNvPr>
          <p:cNvCxnSpPr>
            <a:cxnSpLocks/>
            <a:stCxn id="29" idx="3"/>
          </p:cNvCxnSpPr>
          <p:nvPr/>
        </p:nvCxnSpPr>
        <p:spPr>
          <a:xfrm flipV="1">
            <a:off x="1466307" y="2728890"/>
            <a:ext cx="1737375" cy="138847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3530BC9-5EDD-904A-9A2F-9A012B72B651}"/>
              </a:ext>
            </a:extLst>
          </p:cNvPr>
          <p:cNvCxnSpPr>
            <a:cxnSpLocks/>
            <a:stCxn id="28" idx="3"/>
          </p:cNvCxnSpPr>
          <p:nvPr/>
        </p:nvCxnSpPr>
        <p:spPr>
          <a:xfrm flipV="1">
            <a:off x="2157678" y="5164768"/>
            <a:ext cx="2570733" cy="44257"/>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4C1B999-65DC-6247-9835-4776C5294A59}"/>
              </a:ext>
            </a:extLst>
          </p:cNvPr>
          <p:cNvSpPr txBox="1"/>
          <p:nvPr/>
        </p:nvSpPr>
        <p:spPr>
          <a:xfrm>
            <a:off x="7672286" y="5918724"/>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Side CRT</a:t>
            </a:r>
            <a:endParaRPr lang="en-US" sz="1400" dirty="0"/>
          </a:p>
        </p:txBody>
      </p:sp>
      <p:cxnSp>
        <p:nvCxnSpPr>
          <p:cNvPr id="36" name="Straight Arrow Connector 35">
            <a:extLst>
              <a:ext uri="{FF2B5EF4-FFF2-40B4-BE49-F238E27FC236}">
                <a16:creationId xmlns:a16="http://schemas.microsoft.com/office/drawing/2014/main" id="{D83EFA6A-08BD-1C45-B73D-E84FFF8063AB}"/>
              </a:ext>
            </a:extLst>
          </p:cNvPr>
          <p:cNvCxnSpPr>
            <a:cxnSpLocks/>
          </p:cNvCxnSpPr>
          <p:nvPr/>
        </p:nvCxnSpPr>
        <p:spPr>
          <a:xfrm flipH="1" flipV="1">
            <a:off x="5726792" y="5666872"/>
            <a:ext cx="1945494" cy="405741"/>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F7A757E-82E4-4840-9103-D3C23002D669}"/>
              </a:ext>
            </a:extLst>
          </p:cNvPr>
          <p:cNvSpPr txBox="1"/>
          <p:nvPr/>
        </p:nvSpPr>
        <p:spPr>
          <a:xfrm>
            <a:off x="7410785" y="353787"/>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Top CRT and Overburden</a:t>
            </a:r>
          </a:p>
        </p:txBody>
      </p:sp>
      <p:cxnSp>
        <p:nvCxnSpPr>
          <p:cNvPr id="38" name="Straight Arrow Connector 37">
            <a:extLst>
              <a:ext uri="{FF2B5EF4-FFF2-40B4-BE49-F238E27FC236}">
                <a16:creationId xmlns:a16="http://schemas.microsoft.com/office/drawing/2014/main" id="{8E988FB8-6BE6-9443-A943-400F71AC2631}"/>
              </a:ext>
            </a:extLst>
          </p:cNvPr>
          <p:cNvCxnSpPr>
            <a:cxnSpLocks/>
            <a:stCxn id="37" idx="2"/>
          </p:cNvCxnSpPr>
          <p:nvPr/>
        </p:nvCxnSpPr>
        <p:spPr>
          <a:xfrm flipH="1">
            <a:off x="5504804" y="877007"/>
            <a:ext cx="2523966" cy="285970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695509FE-8D53-DC47-B79C-9886419EA7A1}"/>
              </a:ext>
            </a:extLst>
          </p:cNvPr>
          <p:cNvSpPr txBox="1"/>
          <p:nvPr/>
        </p:nvSpPr>
        <p:spPr>
          <a:xfrm>
            <a:off x="52158" y="4802781"/>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Readout racks</a:t>
            </a:r>
          </a:p>
        </p:txBody>
      </p:sp>
      <p:sp>
        <p:nvSpPr>
          <p:cNvPr id="44" name="TextBox 43">
            <a:extLst>
              <a:ext uri="{FF2B5EF4-FFF2-40B4-BE49-F238E27FC236}">
                <a16:creationId xmlns:a16="http://schemas.microsoft.com/office/drawing/2014/main" id="{B2249A01-4934-064B-95EF-90613DD3305D}"/>
              </a:ext>
            </a:extLst>
          </p:cNvPr>
          <p:cNvSpPr txBox="1"/>
          <p:nvPr/>
        </p:nvSpPr>
        <p:spPr>
          <a:xfrm>
            <a:off x="686758" y="337384"/>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20 ton crane</a:t>
            </a:r>
          </a:p>
        </p:txBody>
      </p:sp>
      <p:cxnSp>
        <p:nvCxnSpPr>
          <p:cNvPr id="45" name="Straight Arrow Connector 44">
            <a:extLst>
              <a:ext uri="{FF2B5EF4-FFF2-40B4-BE49-F238E27FC236}">
                <a16:creationId xmlns:a16="http://schemas.microsoft.com/office/drawing/2014/main" id="{F600C4FA-B97E-B447-B90B-656B3FC49FE0}"/>
              </a:ext>
            </a:extLst>
          </p:cNvPr>
          <p:cNvCxnSpPr>
            <a:cxnSpLocks/>
            <a:stCxn id="44" idx="3"/>
          </p:cNvCxnSpPr>
          <p:nvPr/>
        </p:nvCxnSpPr>
        <p:spPr>
          <a:xfrm>
            <a:off x="1922728" y="491273"/>
            <a:ext cx="1146861" cy="155849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p:txBody>
          <a:bodyPr/>
          <a:lstStyle/>
          <a:p>
            <a:pPr algn="ctr"/>
            <a:r>
              <a:rPr lang="en-US" dirty="0"/>
              <a:t>Near Detector - SBND</a:t>
            </a:r>
          </a:p>
        </p:txBody>
      </p:sp>
      <p:cxnSp>
        <p:nvCxnSpPr>
          <p:cNvPr id="46" name="Straight Arrow Connector 45">
            <a:extLst>
              <a:ext uri="{FF2B5EF4-FFF2-40B4-BE49-F238E27FC236}">
                <a16:creationId xmlns:a16="http://schemas.microsoft.com/office/drawing/2014/main" id="{77A63A60-D54C-6A44-B916-ACCBB96D670C}"/>
              </a:ext>
            </a:extLst>
          </p:cNvPr>
          <p:cNvCxnSpPr>
            <a:cxnSpLocks/>
          </p:cNvCxnSpPr>
          <p:nvPr/>
        </p:nvCxnSpPr>
        <p:spPr>
          <a:xfrm flipV="1">
            <a:off x="1288128" y="4307015"/>
            <a:ext cx="1208030" cy="668098"/>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24F250C2-018D-0040-800E-83EAAD813F2E}"/>
              </a:ext>
            </a:extLst>
          </p:cNvPr>
          <p:cNvSpPr txBox="1"/>
          <p:nvPr/>
        </p:nvSpPr>
        <p:spPr>
          <a:xfrm>
            <a:off x="1163608" y="5830514"/>
            <a:ext cx="9940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Cryostat</a:t>
            </a:r>
          </a:p>
        </p:txBody>
      </p:sp>
      <p:cxnSp>
        <p:nvCxnSpPr>
          <p:cNvPr id="49" name="Straight Arrow Connector 48">
            <a:extLst>
              <a:ext uri="{FF2B5EF4-FFF2-40B4-BE49-F238E27FC236}">
                <a16:creationId xmlns:a16="http://schemas.microsoft.com/office/drawing/2014/main" id="{FEDA6E04-2221-294E-8ABF-17C6D648C25D}"/>
              </a:ext>
            </a:extLst>
          </p:cNvPr>
          <p:cNvCxnSpPr>
            <a:cxnSpLocks/>
          </p:cNvCxnSpPr>
          <p:nvPr/>
        </p:nvCxnSpPr>
        <p:spPr>
          <a:xfrm flipV="1">
            <a:off x="2157678" y="5582867"/>
            <a:ext cx="1832885" cy="401537"/>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CE781E92-1611-904F-BA52-B5387425A939}"/>
              </a:ext>
            </a:extLst>
          </p:cNvPr>
          <p:cNvCxnSpPr>
            <a:cxnSpLocks/>
          </p:cNvCxnSpPr>
          <p:nvPr/>
        </p:nvCxnSpPr>
        <p:spPr>
          <a:xfrm flipV="1">
            <a:off x="1466307" y="3241560"/>
            <a:ext cx="1737375" cy="911568"/>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4" name="Date Placeholder 3">
            <a:extLst>
              <a:ext uri="{FF2B5EF4-FFF2-40B4-BE49-F238E27FC236}">
                <a16:creationId xmlns:a16="http://schemas.microsoft.com/office/drawing/2014/main" id="{0B44C039-C0B5-C844-AFAA-0FE45BAA2DC7}"/>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25" name="Footer Placeholder 4">
            <a:extLst>
              <a:ext uri="{FF2B5EF4-FFF2-40B4-BE49-F238E27FC236}">
                <a16:creationId xmlns:a16="http://schemas.microsoft.com/office/drawing/2014/main" id="{23FA9436-08D7-E549-AD69-7BB42BD60E7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6" name="Slide Number Placeholder 5">
            <a:extLst>
              <a:ext uri="{FF2B5EF4-FFF2-40B4-BE49-F238E27FC236}">
                <a16:creationId xmlns:a16="http://schemas.microsoft.com/office/drawing/2014/main" id="{678EF6F6-81AE-4144-9BED-657A6DC824F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285364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242321"/>
            <a:ext cx="8686800" cy="427877"/>
          </a:xfrm>
        </p:spPr>
        <p:txBody>
          <a:bodyPr/>
          <a:lstStyle/>
          <a:p>
            <a:r>
              <a:rPr lang="en-US" dirty="0"/>
              <a:t>SBND Contributions</a:t>
            </a:r>
          </a:p>
        </p:txBody>
      </p:sp>
      <p:graphicFrame>
        <p:nvGraphicFramePr>
          <p:cNvPr id="9" name="Content Placeholder 7"/>
          <p:cNvGraphicFramePr>
            <a:graphicFrameLocks noGrp="1"/>
          </p:cNvGraphicFramePr>
          <p:nvPr>
            <p:ph idx="1"/>
            <p:extLst>
              <p:ext uri="{D42A27DB-BD31-4B8C-83A1-F6EECF244321}">
                <p14:modId xmlns:p14="http://schemas.microsoft.com/office/powerpoint/2010/main" val="264217432"/>
              </p:ext>
            </p:extLst>
          </p:nvPr>
        </p:nvGraphicFramePr>
        <p:xfrm>
          <a:off x="241483" y="630684"/>
          <a:ext cx="8673913" cy="5461000"/>
        </p:xfrm>
        <a:graphic>
          <a:graphicData uri="http://schemas.openxmlformats.org/drawingml/2006/table">
            <a:tbl>
              <a:tblPr firstRow="1" bandRow="1">
                <a:tableStyleId>{073A0DAA-6AF3-43AB-8588-CEC1D06C72B9}</a:tableStyleId>
              </a:tblPr>
              <a:tblGrid>
                <a:gridCol w="2740353">
                  <a:extLst>
                    <a:ext uri="{9D8B030D-6E8A-4147-A177-3AD203B41FA5}">
                      <a16:colId xmlns:a16="http://schemas.microsoft.com/office/drawing/2014/main" val="20000"/>
                    </a:ext>
                  </a:extLst>
                </a:gridCol>
                <a:gridCol w="741695">
                  <a:extLst>
                    <a:ext uri="{9D8B030D-6E8A-4147-A177-3AD203B41FA5}">
                      <a16:colId xmlns:a16="http://schemas.microsoft.com/office/drawing/2014/main" val="20001"/>
                    </a:ext>
                  </a:extLst>
                </a:gridCol>
                <a:gridCol w="741695">
                  <a:extLst>
                    <a:ext uri="{9D8B030D-6E8A-4147-A177-3AD203B41FA5}">
                      <a16:colId xmlns:a16="http://schemas.microsoft.com/office/drawing/2014/main" val="20002"/>
                    </a:ext>
                  </a:extLst>
                </a:gridCol>
                <a:gridCol w="741695">
                  <a:extLst>
                    <a:ext uri="{9D8B030D-6E8A-4147-A177-3AD203B41FA5}">
                      <a16:colId xmlns:a16="http://schemas.microsoft.com/office/drawing/2014/main" val="20003"/>
                    </a:ext>
                  </a:extLst>
                </a:gridCol>
                <a:gridCol w="741695">
                  <a:extLst>
                    <a:ext uri="{9D8B030D-6E8A-4147-A177-3AD203B41FA5}">
                      <a16:colId xmlns:a16="http://schemas.microsoft.com/office/drawing/2014/main" val="20004"/>
                    </a:ext>
                  </a:extLst>
                </a:gridCol>
                <a:gridCol w="678607">
                  <a:extLst>
                    <a:ext uri="{9D8B030D-6E8A-4147-A177-3AD203B41FA5}">
                      <a16:colId xmlns:a16="http://schemas.microsoft.com/office/drawing/2014/main" val="20005"/>
                    </a:ext>
                  </a:extLst>
                </a:gridCol>
                <a:gridCol w="804783">
                  <a:extLst>
                    <a:ext uri="{9D8B030D-6E8A-4147-A177-3AD203B41FA5}">
                      <a16:colId xmlns:a16="http://schemas.microsoft.com/office/drawing/2014/main" val="20006"/>
                    </a:ext>
                  </a:extLst>
                </a:gridCol>
                <a:gridCol w="745343">
                  <a:extLst>
                    <a:ext uri="{9D8B030D-6E8A-4147-A177-3AD203B41FA5}">
                      <a16:colId xmlns:a16="http://schemas.microsoft.com/office/drawing/2014/main" val="20007"/>
                    </a:ext>
                  </a:extLst>
                </a:gridCol>
                <a:gridCol w="738047">
                  <a:extLst>
                    <a:ext uri="{9D8B030D-6E8A-4147-A177-3AD203B41FA5}">
                      <a16:colId xmlns:a16="http://schemas.microsoft.com/office/drawing/2014/main" val="20008"/>
                    </a:ext>
                  </a:extLst>
                </a:gridCol>
              </a:tblGrid>
              <a:tr h="370840">
                <a:tc>
                  <a:txBody>
                    <a:bodyPr/>
                    <a:lstStyle/>
                    <a:p>
                      <a:endParaRPr lang="en-US" dirty="0"/>
                    </a:p>
                  </a:txBody>
                  <a:tcPr/>
                </a:tc>
                <a:tc>
                  <a:txBody>
                    <a:bodyPr/>
                    <a:lstStyle/>
                    <a:p>
                      <a:pPr algn="ctr"/>
                      <a:r>
                        <a:rPr lang="en-US" dirty="0"/>
                        <a:t>DOE</a:t>
                      </a:r>
                    </a:p>
                  </a:txBody>
                  <a:tcPr/>
                </a:tc>
                <a:tc>
                  <a:txBody>
                    <a:bodyPr/>
                    <a:lstStyle/>
                    <a:p>
                      <a:pPr algn="ctr"/>
                      <a:r>
                        <a:rPr lang="en-US" dirty="0"/>
                        <a:t>US NSF</a:t>
                      </a:r>
                    </a:p>
                  </a:txBody>
                  <a:tcPr/>
                </a:tc>
                <a:tc>
                  <a:txBody>
                    <a:bodyPr/>
                    <a:lstStyle/>
                    <a:p>
                      <a:pPr algn="ctr"/>
                      <a:r>
                        <a:rPr lang="en-US" dirty="0"/>
                        <a:t>CERN</a:t>
                      </a:r>
                    </a:p>
                  </a:txBody>
                  <a:tcPr/>
                </a:tc>
                <a:tc>
                  <a:txBody>
                    <a:bodyPr/>
                    <a:lstStyle/>
                    <a:p>
                      <a:pPr algn="ctr"/>
                      <a:r>
                        <a:rPr lang="en-US" dirty="0"/>
                        <a:t>INFN</a:t>
                      </a:r>
                    </a:p>
                  </a:txBody>
                  <a:tcPr/>
                </a:tc>
                <a:tc>
                  <a:txBody>
                    <a:bodyPr/>
                    <a:lstStyle/>
                    <a:p>
                      <a:pPr algn="ctr"/>
                      <a:r>
                        <a:rPr lang="en-US" dirty="0"/>
                        <a:t>UK UKRI</a:t>
                      </a:r>
                    </a:p>
                  </a:txBody>
                  <a:tcPr/>
                </a:tc>
                <a:tc>
                  <a:txBody>
                    <a:bodyPr/>
                    <a:lstStyle/>
                    <a:p>
                      <a:pPr algn="ctr"/>
                      <a:r>
                        <a:rPr lang="en-US" dirty="0"/>
                        <a:t>Switzerland</a:t>
                      </a:r>
                    </a:p>
                  </a:txBody>
                  <a:tcPr/>
                </a:tc>
                <a:tc>
                  <a:txBody>
                    <a:bodyPr/>
                    <a:lstStyle/>
                    <a:p>
                      <a:pPr algn="ctr"/>
                      <a:r>
                        <a:rPr lang="en-US" dirty="0"/>
                        <a:t>LANL LDRD</a:t>
                      </a:r>
                    </a:p>
                  </a:txBody>
                  <a:tcPr/>
                </a:tc>
                <a:tc>
                  <a:txBody>
                    <a:bodyPr/>
                    <a:lstStyle/>
                    <a:p>
                      <a:pPr algn="ctr"/>
                      <a:r>
                        <a:rPr lang="en-US" dirty="0"/>
                        <a:t>Brazil</a:t>
                      </a:r>
                    </a:p>
                  </a:txBody>
                  <a:tcPr/>
                </a:tc>
                <a:extLst>
                  <a:ext uri="{0D108BD9-81ED-4DB2-BD59-A6C34878D82A}">
                    <a16:rowId xmlns:a16="http://schemas.microsoft.com/office/drawing/2014/main" val="10000"/>
                  </a:ext>
                </a:extLst>
              </a:tr>
              <a:tr h="370840">
                <a:tc>
                  <a:txBody>
                    <a:bodyPr/>
                    <a:lstStyle/>
                    <a:p>
                      <a:r>
                        <a:rPr lang="en-US" dirty="0"/>
                        <a:t>TPC Design and Fabrication</a:t>
                      </a:r>
                    </a:p>
                  </a:txBody>
                  <a:tcPr/>
                </a:tc>
                <a:tc>
                  <a:txBody>
                    <a:bodyPr/>
                    <a:lstStyle/>
                    <a:p>
                      <a:pPr algn="ctr"/>
                      <a:endParaRPr lang="en-US" dirty="0"/>
                    </a:p>
                  </a:txBody>
                  <a:tcPr/>
                </a:tc>
                <a:tc>
                  <a:txBody>
                    <a:bodyPr/>
                    <a:lstStyle/>
                    <a:p>
                      <a:pPr algn="ctr"/>
                      <a:r>
                        <a:rPr lang="en-US" dirty="0"/>
                        <a:t>50%</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50%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r>
                        <a:rPr lang="en-US" dirty="0"/>
                        <a:t>TPC Electronics</a:t>
                      </a:r>
                      <a:r>
                        <a:rPr lang="en-US" baseline="0" dirty="0"/>
                        <a:t> </a:t>
                      </a:r>
                      <a:endParaRPr lang="en-US" dirty="0"/>
                    </a:p>
                  </a:txBody>
                  <a:tcPr/>
                </a:tc>
                <a:tc>
                  <a:txBody>
                    <a:bodyPr/>
                    <a:lstStyle/>
                    <a:p>
                      <a:pPr algn="ctr"/>
                      <a:r>
                        <a:rPr lang="en-US" dirty="0"/>
                        <a:t>85%</a:t>
                      </a:r>
                    </a:p>
                  </a:txBody>
                  <a:tcPr/>
                </a:tc>
                <a:tc>
                  <a:txBody>
                    <a:bodyPr/>
                    <a:lstStyle/>
                    <a:p>
                      <a:pPr algn="ctr"/>
                      <a:r>
                        <a:rPr lang="en-US" dirty="0"/>
                        <a:t>15%</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r>
                        <a:rPr lang="en-US" dirty="0"/>
                        <a:t>PMT System</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100%</a:t>
                      </a:r>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r>
                        <a:rPr lang="en-US" dirty="0"/>
                        <a:t>Light detection</a:t>
                      </a:r>
                      <a:r>
                        <a:rPr lang="en-US" baseline="0" dirty="0"/>
                        <a:t> (enhance.)</a:t>
                      </a: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0004"/>
                  </a:ext>
                </a:extLst>
              </a:tr>
              <a:tr h="370840">
                <a:tc>
                  <a:txBody>
                    <a:bodyPr/>
                    <a:lstStyle/>
                    <a:p>
                      <a:r>
                        <a:rPr lang="en-US" dirty="0"/>
                        <a:t>Calibration Laser</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r>
                        <a:rPr lang="en-US" dirty="0"/>
                        <a:t>Cosmic Ray Tagger</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r>
                        <a:rPr lang="en-US" dirty="0"/>
                        <a:t>Cryogenics</a:t>
                      </a:r>
                    </a:p>
                  </a:txBody>
                  <a:tcPr/>
                </a:tc>
                <a:tc>
                  <a:txBody>
                    <a:bodyPr/>
                    <a:lstStyle/>
                    <a:p>
                      <a:pPr algn="ctr"/>
                      <a:r>
                        <a:rPr lang="en-US" dirty="0"/>
                        <a:t>50%</a:t>
                      </a:r>
                    </a:p>
                  </a:txBody>
                  <a:tcPr/>
                </a:tc>
                <a:tc>
                  <a:txBody>
                    <a:bodyPr/>
                    <a:lstStyle/>
                    <a:p>
                      <a:pPr algn="ctr"/>
                      <a:endParaRPr lang="en-US" dirty="0"/>
                    </a:p>
                  </a:txBody>
                  <a:tcPr/>
                </a:tc>
                <a:tc>
                  <a:txBody>
                    <a:bodyPr/>
                    <a:lstStyle/>
                    <a:p>
                      <a:pPr algn="ctr"/>
                      <a:r>
                        <a:rPr lang="en-US" dirty="0"/>
                        <a:t>50%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r>
                        <a:rPr lang="en-US" dirty="0"/>
                        <a:t>Cryostat</a:t>
                      </a:r>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r>
                        <a:rPr lang="en-US" dirty="0"/>
                        <a:t>DAQ</a:t>
                      </a:r>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r>
                        <a:rPr lang="en-US" dirty="0"/>
                        <a:t>Integration and Installation</a:t>
                      </a:r>
                    </a:p>
                  </a:txBody>
                  <a:tcPr/>
                </a:tc>
                <a:tc>
                  <a:txBody>
                    <a:bodyPr/>
                    <a:lstStyle/>
                    <a:p>
                      <a:pPr algn="ctr"/>
                      <a:r>
                        <a:rPr lang="en-US" dirty="0"/>
                        <a:t>90%</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0010"/>
                  </a:ext>
                </a:extLst>
              </a:tr>
              <a:tr h="370840">
                <a:tc>
                  <a:txBody>
                    <a:bodyPr/>
                    <a:lstStyle/>
                    <a:p>
                      <a:r>
                        <a:rPr lang="en-US" dirty="0"/>
                        <a:t>Civil Construction</a:t>
                      </a:r>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1"/>
                  </a:ext>
                </a:extLst>
              </a:tr>
              <a:tr h="370840">
                <a:tc>
                  <a:txBody>
                    <a:bodyPr/>
                    <a:lstStyle/>
                    <a:p>
                      <a:r>
                        <a:rPr lang="en-US" dirty="0"/>
                        <a:t>Overburden</a:t>
                      </a:r>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2"/>
                  </a:ext>
                </a:extLst>
              </a:tr>
              <a:tr h="370840">
                <a:tc>
                  <a:txBody>
                    <a:bodyPr/>
                    <a:lstStyle/>
                    <a:p>
                      <a:r>
                        <a:rPr lang="en-US" dirty="0"/>
                        <a:t>Cryogen</a:t>
                      </a:r>
                      <a:r>
                        <a:rPr lang="en-US" baseline="0" dirty="0"/>
                        <a:t> Purchase</a:t>
                      </a:r>
                      <a:endParaRPr lang="en-US" dirty="0"/>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3"/>
                  </a:ext>
                </a:extLst>
              </a:tr>
            </a:tbl>
          </a:graphicData>
        </a:graphic>
      </p:graphicFrame>
      <p:sp>
        <p:nvSpPr>
          <p:cNvPr id="7" name="TextBox 6"/>
          <p:cNvSpPr txBox="1"/>
          <p:nvPr/>
        </p:nvSpPr>
        <p:spPr>
          <a:xfrm>
            <a:off x="4829598" y="5400144"/>
            <a:ext cx="4085798" cy="646331"/>
          </a:xfrm>
          <a:prstGeom prst="rect">
            <a:avLst/>
          </a:prstGeom>
          <a:solidFill>
            <a:schemeClr val="bg1"/>
          </a:solidFill>
        </p:spPr>
        <p:txBody>
          <a:bodyPr wrap="none" rtlCol="0">
            <a:spAutoFit/>
          </a:bodyPr>
          <a:lstStyle/>
          <a:p>
            <a:r>
              <a:rPr lang="en-US" sz="1800" dirty="0"/>
              <a:t>All fractions are approximate (~10% level)</a:t>
            </a:r>
          </a:p>
          <a:p>
            <a:r>
              <a:rPr lang="en-US" sz="1800" dirty="0"/>
              <a:t>X = contribution but specific fraction </a:t>
            </a:r>
            <a:r>
              <a:rPr lang="en-US" sz="1800" dirty="0" err="1"/>
              <a:t>tbd</a:t>
            </a:r>
            <a:endParaRPr lang="en-US" sz="1800" dirty="0"/>
          </a:p>
        </p:txBody>
      </p:sp>
      <p:sp>
        <p:nvSpPr>
          <p:cNvPr id="12" name="Date Placeholder 3">
            <a:extLst>
              <a:ext uri="{FF2B5EF4-FFF2-40B4-BE49-F238E27FC236}">
                <a16:creationId xmlns:a16="http://schemas.microsoft.com/office/drawing/2014/main" id="{8414317E-BE36-764C-B429-299A4D023110}"/>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3" name="Footer Placeholder 4">
            <a:extLst>
              <a:ext uri="{FF2B5EF4-FFF2-40B4-BE49-F238E27FC236}">
                <a16:creationId xmlns:a16="http://schemas.microsoft.com/office/drawing/2014/main" id="{4AF5034A-E950-D649-B15D-ED1D0B0F7F94}"/>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4" name="Slide Number Placeholder 5">
            <a:extLst>
              <a:ext uri="{FF2B5EF4-FFF2-40B4-BE49-F238E27FC236}">
                <a16:creationId xmlns:a16="http://schemas.microsoft.com/office/drawing/2014/main" id="{63495B57-9A53-C34E-A051-0A73334E8DD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356197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336366"/>
            <a:ext cx="8686800" cy="427877"/>
          </a:xfrm>
        </p:spPr>
        <p:txBody>
          <a:bodyPr/>
          <a:lstStyle/>
          <a:p>
            <a:r>
              <a:rPr lang="en-US" sz="2400" dirty="0"/>
              <a:t>Key SBN Milestones - SBND</a:t>
            </a:r>
          </a:p>
        </p:txBody>
      </p:sp>
      <p:graphicFrame>
        <p:nvGraphicFramePr>
          <p:cNvPr id="9" name="Content Placeholder 8"/>
          <p:cNvGraphicFramePr>
            <a:graphicFrameLocks noGrp="1"/>
          </p:cNvGraphicFramePr>
          <p:nvPr>
            <p:ph idx="1"/>
            <p:extLst/>
          </p:nvPr>
        </p:nvGraphicFramePr>
        <p:xfrm>
          <a:off x="552690" y="971552"/>
          <a:ext cx="8144743" cy="3576320"/>
        </p:xfrm>
        <a:graphic>
          <a:graphicData uri="http://schemas.openxmlformats.org/drawingml/2006/table">
            <a:tbl>
              <a:tblPr firstRow="1" bandRow="1">
                <a:tableStyleId>{5C22544A-7EE6-4342-B048-85BDC9FD1C3A}</a:tableStyleId>
              </a:tblPr>
              <a:tblGrid>
                <a:gridCol w="1225310">
                  <a:extLst>
                    <a:ext uri="{9D8B030D-6E8A-4147-A177-3AD203B41FA5}">
                      <a16:colId xmlns:a16="http://schemas.microsoft.com/office/drawing/2014/main" val="20000"/>
                    </a:ext>
                  </a:extLst>
                </a:gridCol>
                <a:gridCol w="5272573">
                  <a:extLst>
                    <a:ext uri="{9D8B030D-6E8A-4147-A177-3AD203B41FA5}">
                      <a16:colId xmlns:a16="http://schemas.microsoft.com/office/drawing/2014/main" val="20001"/>
                    </a:ext>
                  </a:extLst>
                </a:gridCol>
                <a:gridCol w="1646860">
                  <a:extLst>
                    <a:ext uri="{9D8B030D-6E8A-4147-A177-3AD203B41FA5}">
                      <a16:colId xmlns:a16="http://schemas.microsoft.com/office/drawing/2014/main" val="20002"/>
                    </a:ext>
                  </a:extLst>
                </a:gridCol>
              </a:tblGrid>
              <a:tr h="370840">
                <a:tc>
                  <a:txBody>
                    <a:bodyPr/>
                    <a:lstStyle/>
                    <a:p>
                      <a:pPr algn="ctr"/>
                      <a:r>
                        <a:rPr lang="en-US" dirty="0"/>
                        <a:t>Milestone </a:t>
                      </a:r>
                    </a:p>
                  </a:txBody>
                  <a:tcPr/>
                </a:tc>
                <a:tc>
                  <a:txBody>
                    <a:bodyPr/>
                    <a:lstStyle/>
                    <a:p>
                      <a:r>
                        <a:rPr lang="en-US" dirty="0"/>
                        <a:t>Description</a:t>
                      </a:r>
                    </a:p>
                  </a:txBody>
                  <a:tcPr/>
                </a:tc>
                <a:tc>
                  <a:txBody>
                    <a:bodyPr/>
                    <a:lstStyle/>
                    <a:p>
                      <a:pPr algn="ctr"/>
                      <a:r>
                        <a:rPr lang="en-US" dirty="0"/>
                        <a:t>Baseline Date</a:t>
                      </a:r>
                    </a:p>
                  </a:txBody>
                  <a:tcPr/>
                </a:tc>
                <a:extLst>
                  <a:ext uri="{0D108BD9-81ED-4DB2-BD59-A6C34878D82A}">
                    <a16:rowId xmlns:a16="http://schemas.microsoft.com/office/drawing/2014/main" val="10000"/>
                  </a:ext>
                </a:extLst>
              </a:tr>
              <a:tr h="370840">
                <a:tc>
                  <a:txBody>
                    <a:bodyPr/>
                    <a:lstStyle/>
                    <a:p>
                      <a:pPr algn="ctr"/>
                      <a:r>
                        <a:rPr lang="en-US" sz="1600" dirty="0"/>
                        <a:t>S-1</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SBND is ready for transport from </a:t>
                      </a:r>
                      <a:r>
                        <a:rPr lang="en-US" sz="1800" kern="1200" dirty="0" err="1">
                          <a:solidFill>
                            <a:schemeClr val="dk1"/>
                          </a:solidFill>
                          <a:effectLst/>
                          <a:latin typeface="+mn-lt"/>
                          <a:ea typeface="+mn-ea"/>
                          <a:cs typeface="+mn-cs"/>
                        </a:rPr>
                        <a:t>Dzero</a:t>
                      </a:r>
                      <a:r>
                        <a:rPr lang="en-US" sz="1800" kern="1200" dirty="0">
                          <a:solidFill>
                            <a:schemeClr val="dk1"/>
                          </a:solidFill>
                          <a:effectLst/>
                          <a:latin typeface="+mn-lt"/>
                          <a:ea typeface="+mn-ea"/>
                          <a:cs typeface="+mn-cs"/>
                        </a:rPr>
                        <a:t> Assembly Building to the SBN ND hall</a:t>
                      </a:r>
                      <a:r>
                        <a:rPr lang="en-US" sz="1600" dirty="0">
                          <a:effectLst/>
                        </a:rPr>
                        <a:t> </a:t>
                      </a:r>
                      <a:endParaRPr lang="en-US" sz="1600" dirty="0"/>
                    </a:p>
                  </a:txBody>
                  <a:tcPr/>
                </a:tc>
                <a:tc>
                  <a:txBody>
                    <a:bodyPr/>
                    <a:lstStyle/>
                    <a:p>
                      <a:pPr algn="ctr"/>
                      <a:r>
                        <a:rPr lang="en-US" sz="1600" dirty="0"/>
                        <a:t>Aug 2019</a:t>
                      </a:r>
                    </a:p>
                  </a:txBody>
                  <a:tcPr/>
                </a:tc>
                <a:extLst>
                  <a:ext uri="{0D108BD9-81ED-4DB2-BD59-A6C34878D82A}">
                    <a16:rowId xmlns:a16="http://schemas.microsoft.com/office/drawing/2014/main" val="10001"/>
                  </a:ext>
                </a:extLst>
              </a:tr>
              <a:tr h="370840">
                <a:tc>
                  <a:txBody>
                    <a:bodyPr/>
                    <a:lstStyle/>
                    <a:p>
                      <a:pPr algn="ctr"/>
                      <a:r>
                        <a:rPr lang="en-US" sz="1600" dirty="0"/>
                        <a:t>S-2</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SBND detector</a:t>
                      </a:r>
                      <a:r>
                        <a:rPr lang="en-US" sz="1800" kern="1200" baseline="0" dirty="0">
                          <a:solidFill>
                            <a:schemeClr val="dk1"/>
                          </a:solidFill>
                          <a:effectLst/>
                          <a:latin typeface="+mn-lt"/>
                          <a:ea typeface="+mn-ea"/>
                          <a:cs typeface="+mn-cs"/>
                        </a:rPr>
                        <a:t> is</a:t>
                      </a:r>
                      <a:r>
                        <a:rPr lang="en-US" sz="1800" kern="1200" dirty="0">
                          <a:solidFill>
                            <a:schemeClr val="dk1"/>
                          </a:solidFill>
                          <a:effectLst/>
                          <a:latin typeface="+mn-lt"/>
                          <a:ea typeface="+mn-ea"/>
                          <a:cs typeface="+mn-cs"/>
                        </a:rPr>
                        <a:t> ready to fill with liquid argon</a:t>
                      </a:r>
                      <a:r>
                        <a:rPr lang="en-US" sz="1600" dirty="0">
                          <a:effectLst/>
                        </a:rPr>
                        <a:t> </a:t>
                      </a:r>
                      <a:endParaRPr lang="en-US" sz="1600" dirty="0"/>
                    </a:p>
                  </a:txBody>
                  <a:tcPr/>
                </a:tc>
                <a:tc>
                  <a:txBody>
                    <a:bodyPr/>
                    <a:lstStyle/>
                    <a:p>
                      <a:pPr algn="ctr"/>
                      <a:r>
                        <a:rPr lang="en-US" sz="1600" dirty="0"/>
                        <a:t>July 2020</a:t>
                      </a:r>
                    </a:p>
                  </a:txBody>
                  <a:tcPr/>
                </a:tc>
                <a:extLst>
                  <a:ext uri="{0D108BD9-81ED-4DB2-BD59-A6C34878D82A}">
                    <a16:rowId xmlns:a16="http://schemas.microsoft.com/office/drawing/2014/main" val="10002"/>
                  </a:ext>
                </a:extLst>
              </a:tr>
              <a:tr h="370840">
                <a:tc>
                  <a:txBody>
                    <a:bodyPr/>
                    <a:lstStyle/>
                    <a:p>
                      <a:pPr algn="ctr"/>
                      <a:r>
                        <a:rPr lang="en-US" sz="1600" dirty="0"/>
                        <a:t>S-3</a:t>
                      </a:r>
                    </a:p>
                  </a:txBody>
                  <a:tcPr/>
                </a:tc>
                <a:tc>
                  <a:txBody>
                    <a:bodyPr/>
                    <a:lstStyle/>
                    <a:p>
                      <a:pPr lvl="0"/>
                      <a:r>
                        <a:rPr lang="en-US" sz="1800" kern="1200" dirty="0">
                          <a:solidFill>
                            <a:schemeClr val="dk1"/>
                          </a:solidFill>
                          <a:effectLst/>
                          <a:latin typeface="+mn-lt"/>
                          <a:ea typeface="+mn-ea"/>
                          <a:cs typeface="+mn-cs"/>
                        </a:rPr>
                        <a:t>SBND detector</a:t>
                      </a:r>
                      <a:r>
                        <a:rPr lang="en-US" sz="1800" kern="1200" baseline="0" dirty="0">
                          <a:solidFill>
                            <a:schemeClr val="dk1"/>
                          </a:solidFill>
                          <a:effectLst/>
                          <a:latin typeface="+mn-lt"/>
                          <a:ea typeface="+mn-ea"/>
                          <a:cs typeface="+mn-cs"/>
                        </a:rPr>
                        <a:t> is</a:t>
                      </a:r>
                      <a:r>
                        <a:rPr lang="en-US" sz="1800" kern="1200" dirty="0">
                          <a:solidFill>
                            <a:schemeClr val="dk1"/>
                          </a:solidFill>
                          <a:effectLst/>
                          <a:latin typeface="+mn-lt"/>
                          <a:ea typeface="+mn-ea"/>
                          <a:cs typeface="+mn-cs"/>
                        </a:rPr>
                        <a:t> filled with liquid argon and ready for detector commissioning (</a:t>
                      </a:r>
                      <a:r>
                        <a:rPr lang="en-US" sz="1800" kern="1200" dirty="0" err="1">
                          <a:solidFill>
                            <a:schemeClr val="dk1"/>
                          </a:solidFill>
                          <a:effectLst/>
                          <a:latin typeface="+mn-lt"/>
                          <a:ea typeface="+mn-ea"/>
                          <a:cs typeface="+mn-cs"/>
                        </a:rPr>
                        <a:t>LAr</a:t>
                      </a:r>
                      <a:r>
                        <a:rPr lang="en-US" sz="1800" kern="1200" dirty="0">
                          <a:solidFill>
                            <a:schemeClr val="dk1"/>
                          </a:solidFill>
                          <a:effectLst/>
                          <a:latin typeface="+mn-lt"/>
                          <a:ea typeface="+mn-ea"/>
                          <a:cs typeface="+mn-cs"/>
                        </a:rPr>
                        <a:t> purity adequate for physics has been achieved)</a:t>
                      </a:r>
                      <a:r>
                        <a:rPr lang="en-US" sz="1600" dirty="0">
                          <a:effectLst/>
                        </a:rPr>
                        <a:t> </a:t>
                      </a:r>
                      <a:endParaRPr lang="en-US" sz="1600" dirty="0"/>
                    </a:p>
                  </a:txBody>
                  <a:tcPr/>
                </a:tc>
                <a:tc>
                  <a:txBody>
                    <a:bodyPr/>
                    <a:lstStyle/>
                    <a:p>
                      <a:pPr algn="ctr"/>
                      <a:r>
                        <a:rPr lang="en-US" sz="1600" dirty="0"/>
                        <a:t>Feb 2021</a:t>
                      </a:r>
                    </a:p>
                  </a:txBody>
                  <a:tcPr/>
                </a:tc>
                <a:extLst>
                  <a:ext uri="{0D108BD9-81ED-4DB2-BD59-A6C34878D82A}">
                    <a16:rowId xmlns:a16="http://schemas.microsoft.com/office/drawing/2014/main" val="10003"/>
                  </a:ext>
                </a:extLst>
              </a:tr>
              <a:tr h="370840">
                <a:tc>
                  <a:txBody>
                    <a:bodyPr/>
                    <a:lstStyle/>
                    <a:p>
                      <a:pPr algn="ctr"/>
                      <a:r>
                        <a:rPr lang="en-US" sz="1600" dirty="0"/>
                        <a:t>S-4a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SBND detectors are ready for physics data</a:t>
                      </a:r>
                      <a:r>
                        <a:rPr lang="en-US" sz="1600" dirty="0">
                          <a:effectLst/>
                        </a:rPr>
                        <a:t> -</a:t>
                      </a:r>
                      <a:r>
                        <a:rPr lang="en-US" sz="1600" baseline="0" dirty="0">
                          <a:effectLst/>
                        </a:rPr>
                        <a:t> </a:t>
                      </a:r>
                      <a:r>
                        <a:rPr lang="en-US" sz="1800" i="1" kern="1200" dirty="0">
                          <a:solidFill>
                            <a:schemeClr val="dk1"/>
                          </a:solidFill>
                          <a:effectLst/>
                          <a:latin typeface="+mn-lt"/>
                          <a:ea typeface="+mn-ea"/>
                          <a:cs typeface="+mn-cs"/>
                        </a:rPr>
                        <a:t>CRT is operational </a:t>
                      </a:r>
                    </a:p>
                  </a:txBody>
                  <a:tcPr/>
                </a:tc>
                <a:tc>
                  <a:txBody>
                    <a:bodyPr/>
                    <a:lstStyle/>
                    <a:p>
                      <a:pPr algn="ctr"/>
                      <a:r>
                        <a:rPr lang="en-US" sz="1600" dirty="0"/>
                        <a:t>March 2021</a:t>
                      </a:r>
                    </a:p>
                  </a:txBody>
                  <a:tcPr/>
                </a:tc>
                <a:extLst>
                  <a:ext uri="{0D108BD9-81ED-4DB2-BD59-A6C34878D82A}">
                    <a16:rowId xmlns:a16="http://schemas.microsoft.com/office/drawing/2014/main" val="10004"/>
                  </a:ext>
                </a:extLst>
              </a:tr>
              <a:tr h="370840">
                <a:tc>
                  <a:txBody>
                    <a:bodyPr/>
                    <a:lstStyle/>
                    <a:p>
                      <a:pPr algn="ctr"/>
                      <a:r>
                        <a:rPr lang="en-US" sz="1600" dirty="0"/>
                        <a:t>S-4b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SBND detectors are ready for physics data</a:t>
                      </a:r>
                      <a:r>
                        <a:rPr lang="en-US" sz="1600" dirty="0">
                          <a:effectLst/>
                        </a:rPr>
                        <a:t> -</a:t>
                      </a:r>
                      <a:r>
                        <a:rPr lang="en-US" sz="1600" baseline="0" dirty="0">
                          <a:effectLst/>
                        </a:rPr>
                        <a:t> </a:t>
                      </a:r>
                      <a:r>
                        <a:rPr lang="en-US" sz="1800" i="1" kern="1200" dirty="0">
                          <a:solidFill>
                            <a:schemeClr val="dk1"/>
                          </a:solidFill>
                          <a:effectLst/>
                          <a:latin typeface="+mn-lt"/>
                          <a:ea typeface="+mn-ea"/>
                          <a:cs typeface="+mn-cs"/>
                        </a:rPr>
                        <a:t>Shielding in place</a:t>
                      </a:r>
                    </a:p>
                  </a:txBody>
                  <a:tcPr/>
                </a:tc>
                <a:tc>
                  <a:txBody>
                    <a:bodyPr/>
                    <a:lstStyle/>
                    <a:p>
                      <a:pPr algn="ctr"/>
                      <a:r>
                        <a:rPr lang="en-US" sz="1600" dirty="0"/>
                        <a:t>April 2021</a:t>
                      </a:r>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D092839B-090B-2D47-A4B0-EB575E6B7DC5}"/>
              </a:ext>
            </a:extLst>
          </p:cNvPr>
          <p:cNvSpPr txBox="1"/>
          <p:nvPr/>
        </p:nvSpPr>
        <p:spPr>
          <a:xfrm>
            <a:off x="552690" y="4755181"/>
            <a:ext cx="8355566" cy="923330"/>
          </a:xfrm>
          <a:prstGeom prst="rect">
            <a:avLst/>
          </a:prstGeom>
          <a:noFill/>
        </p:spPr>
        <p:txBody>
          <a:bodyPr wrap="square" rtlCol="0">
            <a:spAutoFit/>
          </a:bodyPr>
          <a:lstStyle/>
          <a:p>
            <a:r>
              <a:rPr lang="en-US" sz="1800" dirty="0"/>
              <a:t>Baseline dates for S-2 through S-4b were set in Nov 2018 after schedule re-plan including float relative to forecast dates.</a:t>
            </a:r>
          </a:p>
          <a:p>
            <a:r>
              <a:rPr lang="en-US" sz="1800" dirty="0"/>
              <a:t>See intermediate milestone slides later and in backup</a:t>
            </a:r>
          </a:p>
        </p:txBody>
      </p:sp>
      <p:sp>
        <p:nvSpPr>
          <p:cNvPr id="8" name="Date Placeholder 3">
            <a:extLst>
              <a:ext uri="{FF2B5EF4-FFF2-40B4-BE49-F238E27FC236}">
                <a16:creationId xmlns:a16="http://schemas.microsoft.com/office/drawing/2014/main" id="{B717F2FA-47D8-254D-9367-E264014A5E7B}"/>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0" name="Footer Placeholder 4">
            <a:extLst>
              <a:ext uri="{FF2B5EF4-FFF2-40B4-BE49-F238E27FC236}">
                <a16:creationId xmlns:a16="http://schemas.microsoft.com/office/drawing/2014/main" id="{BC1A718B-7DDE-0445-9E3F-A9A1927196A4}"/>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1" name="Slide Number Placeholder 5">
            <a:extLst>
              <a:ext uri="{FF2B5EF4-FFF2-40B4-BE49-F238E27FC236}">
                <a16:creationId xmlns:a16="http://schemas.microsoft.com/office/drawing/2014/main" id="{16771F00-340A-CA4B-B1A4-2AA60A239176}"/>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119353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280421"/>
            <a:ext cx="8686800" cy="427877"/>
          </a:xfrm>
        </p:spPr>
        <p:txBody>
          <a:bodyPr/>
          <a:lstStyle/>
          <a:p>
            <a:r>
              <a:rPr lang="en-US" dirty="0"/>
              <a:t>SBND TPC Progress</a:t>
            </a:r>
          </a:p>
        </p:txBody>
      </p:sp>
      <p:sp>
        <p:nvSpPr>
          <p:cNvPr id="8" name="Content Placeholder 2"/>
          <p:cNvSpPr txBox="1">
            <a:spLocks/>
          </p:cNvSpPr>
          <p:nvPr/>
        </p:nvSpPr>
        <p:spPr>
          <a:xfrm>
            <a:off x="429419" y="4169059"/>
            <a:ext cx="3904143" cy="223355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dirty="0"/>
              <a:t> </a:t>
            </a:r>
          </a:p>
        </p:txBody>
      </p:sp>
      <p:sp>
        <p:nvSpPr>
          <p:cNvPr id="10" name="Content Placeholder 1"/>
          <p:cNvSpPr txBox="1">
            <a:spLocks/>
          </p:cNvSpPr>
          <p:nvPr/>
        </p:nvSpPr>
        <p:spPr>
          <a:xfrm>
            <a:off x="228601" y="737630"/>
            <a:ext cx="4975171" cy="551780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Joint responsibility of UK, US-NSF, FNAL </a:t>
            </a:r>
          </a:p>
          <a:p>
            <a:r>
              <a:rPr lang="en-US" sz="1800" dirty="0"/>
              <a:t>UK: Cathode plane, two anode planes, HV feedthrough</a:t>
            </a:r>
          </a:p>
          <a:p>
            <a:r>
              <a:rPr lang="en-US" sz="1800" dirty="0"/>
              <a:t>US-NSF: field cage, two anode planes, HV feedthrough</a:t>
            </a:r>
          </a:p>
          <a:p>
            <a:r>
              <a:rPr lang="en-US" sz="1800" dirty="0"/>
              <a:t>FNAL: support integration and assembly</a:t>
            </a:r>
          </a:p>
          <a:p>
            <a:pPr marL="0" indent="0">
              <a:buNone/>
            </a:pPr>
            <a:r>
              <a:rPr lang="en-US" sz="1800" dirty="0"/>
              <a:t>Recent Milestones:</a:t>
            </a:r>
          </a:p>
          <a:p>
            <a:pPr>
              <a:buClr>
                <a:srgbClr val="008000"/>
              </a:buClr>
              <a:buFont typeface="Wingdings" charset="2"/>
              <a:buChar char="ü"/>
            </a:pPr>
            <a:r>
              <a:rPr lang="en-US" sz="1800" dirty="0"/>
              <a:t>July  2018 Cathode delivered to FNAL </a:t>
            </a:r>
          </a:p>
          <a:p>
            <a:pPr>
              <a:buClr>
                <a:srgbClr val="008000"/>
              </a:buClr>
              <a:buFont typeface="Wingdings" charset="2"/>
              <a:buChar char="ü"/>
            </a:pPr>
            <a:r>
              <a:rPr lang="en-US" sz="1800" dirty="0"/>
              <a:t>Aug 2018 1</a:t>
            </a:r>
            <a:r>
              <a:rPr lang="en-US" sz="1800" baseline="30000" dirty="0"/>
              <a:t>st</a:t>
            </a:r>
            <a:r>
              <a:rPr lang="en-US" sz="1800" dirty="0"/>
              <a:t> UK anode plane completed</a:t>
            </a:r>
          </a:p>
          <a:p>
            <a:pPr>
              <a:buClr>
                <a:srgbClr val="008000"/>
              </a:buClr>
              <a:buFont typeface="Wingdings" charset="2"/>
              <a:buChar char="ü"/>
            </a:pPr>
            <a:r>
              <a:rPr lang="en-US" sz="1800" dirty="0"/>
              <a:t>Aug 2018 1</a:t>
            </a:r>
            <a:r>
              <a:rPr lang="en-US" sz="1800" baseline="30000" dirty="0"/>
              <a:t>st</a:t>
            </a:r>
            <a:r>
              <a:rPr lang="en-US" sz="1800" dirty="0"/>
              <a:t> US anode plane completed</a:t>
            </a:r>
          </a:p>
          <a:p>
            <a:pPr>
              <a:buClr>
                <a:srgbClr val="008000"/>
              </a:buClr>
              <a:buFont typeface="Wingdings" charset="2"/>
              <a:buChar char="ü"/>
            </a:pPr>
            <a:r>
              <a:rPr lang="en-US" sz="1800" dirty="0"/>
              <a:t>Sept 2018 Field cage completed</a:t>
            </a:r>
          </a:p>
          <a:p>
            <a:pPr>
              <a:buClr>
                <a:srgbClr val="008000"/>
              </a:buClr>
              <a:buFont typeface="Wingdings" charset="2"/>
              <a:buChar char="ü"/>
            </a:pPr>
            <a:r>
              <a:rPr lang="en-US" sz="1800" dirty="0"/>
              <a:t>Oct 2018 1</a:t>
            </a:r>
            <a:r>
              <a:rPr lang="en-US" sz="1800" baseline="30000" dirty="0"/>
              <a:t>st</a:t>
            </a:r>
            <a:r>
              <a:rPr lang="en-US" sz="1800" dirty="0"/>
              <a:t> UK anode delivered to FNAL</a:t>
            </a:r>
          </a:p>
          <a:p>
            <a:pPr>
              <a:buClr>
                <a:srgbClr val="008000"/>
              </a:buClr>
              <a:buFont typeface="Wingdings" charset="2"/>
              <a:buChar char="ü"/>
            </a:pPr>
            <a:r>
              <a:rPr lang="en-US" sz="1800" dirty="0"/>
              <a:t>Sept 2018 Test of assembly fixture at FNAL</a:t>
            </a:r>
          </a:p>
          <a:p>
            <a:pPr>
              <a:buClr>
                <a:srgbClr val="008000"/>
              </a:buClr>
              <a:buFont typeface="Wingdings" charset="2"/>
              <a:buChar char="ü"/>
            </a:pPr>
            <a:r>
              <a:rPr lang="en-US" sz="1800" dirty="0"/>
              <a:t>Nov 2018 2</a:t>
            </a:r>
            <a:r>
              <a:rPr lang="en-US" sz="1800" baseline="30000" dirty="0"/>
              <a:t>nd</a:t>
            </a:r>
            <a:r>
              <a:rPr lang="en-US" sz="1800" dirty="0"/>
              <a:t> US anode plane completed</a:t>
            </a:r>
          </a:p>
          <a:p>
            <a:pPr>
              <a:buClr>
                <a:schemeClr val="accent6"/>
              </a:buClr>
            </a:pPr>
            <a:r>
              <a:rPr lang="en-US" sz="1800" dirty="0"/>
              <a:t>Dec 2018 US anodes shipped to FNAL</a:t>
            </a:r>
          </a:p>
          <a:p>
            <a:pPr>
              <a:buClr>
                <a:schemeClr val="accent6"/>
              </a:buClr>
            </a:pPr>
            <a:r>
              <a:rPr lang="en-US" sz="1800" dirty="0"/>
              <a:t>Jan 2019 2</a:t>
            </a:r>
            <a:r>
              <a:rPr lang="en-US" sz="1800" baseline="30000" dirty="0"/>
              <a:t>nd</a:t>
            </a:r>
            <a:r>
              <a:rPr lang="en-US" sz="1800" dirty="0"/>
              <a:t> UK anode delivered to FNAL</a:t>
            </a:r>
          </a:p>
          <a:p>
            <a:pPr marL="0" indent="0">
              <a:buClr>
                <a:schemeClr val="accent6"/>
              </a:buClr>
              <a:buNone/>
            </a:pPr>
            <a:endParaRPr lang="en-US" sz="1800" dirty="0"/>
          </a:p>
        </p:txBody>
      </p:sp>
      <p:pic>
        <p:nvPicPr>
          <p:cNvPr id="7" name="Picture 6"/>
          <p:cNvPicPr>
            <a:picLocks noChangeAspect="1"/>
          </p:cNvPicPr>
          <p:nvPr/>
        </p:nvPicPr>
        <p:blipFill>
          <a:blip r:embed="rId2"/>
          <a:stretch>
            <a:fillRect/>
          </a:stretch>
        </p:blipFill>
        <p:spPr>
          <a:xfrm>
            <a:off x="6598578" y="86046"/>
            <a:ext cx="2470043" cy="1414099"/>
          </a:xfrm>
          <a:prstGeom prst="rect">
            <a:avLst/>
          </a:prstGeom>
          <a:ln>
            <a:solidFill>
              <a:schemeClr val="accent6"/>
            </a:solidFill>
          </a:ln>
          <a:effectLst>
            <a:outerShdw blurRad="50800" dist="76200" dir="2700000" algn="tl" rotWithShape="0">
              <a:prstClr val="black">
                <a:alpha val="40000"/>
              </a:prstClr>
            </a:outerShdw>
          </a:effectLst>
        </p:spPr>
      </p:pic>
      <p:sp>
        <p:nvSpPr>
          <p:cNvPr id="52" name="Text Placeholder 2"/>
          <p:cNvSpPr txBox="1">
            <a:spLocks/>
          </p:cNvSpPr>
          <p:nvPr/>
        </p:nvSpPr>
        <p:spPr>
          <a:xfrm>
            <a:off x="5448092" y="691216"/>
            <a:ext cx="1394805" cy="35264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charset="0"/>
              <a:buNone/>
            </a:pPr>
            <a:r>
              <a:rPr lang="en-US" sz="1400" b="1" dirty="0">
                <a:solidFill>
                  <a:schemeClr val="tx1"/>
                </a:solidFill>
                <a:latin typeface="+mn-lt"/>
              </a:rPr>
              <a:t>Cathode @ Liverpool</a:t>
            </a:r>
          </a:p>
        </p:txBody>
      </p:sp>
      <p:sp>
        <p:nvSpPr>
          <p:cNvPr id="54" name="TextBox 53">
            <a:extLst>
              <a:ext uri="{FF2B5EF4-FFF2-40B4-BE49-F238E27FC236}">
                <a16:creationId xmlns:a16="http://schemas.microsoft.com/office/drawing/2014/main" id="{56F1DA97-DA7F-4CB9-B592-7AE883F756BB}"/>
              </a:ext>
            </a:extLst>
          </p:cNvPr>
          <p:cNvSpPr txBox="1"/>
          <p:nvPr/>
        </p:nvSpPr>
        <p:spPr>
          <a:xfrm>
            <a:off x="7525461" y="5113065"/>
            <a:ext cx="1545776" cy="738664"/>
          </a:xfrm>
          <a:prstGeom prst="rect">
            <a:avLst/>
          </a:prstGeom>
          <a:noFill/>
        </p:spPr>
        <p:txBody>
          <a:bodyPr wrap="square" rtlCol="0">
            <a:spAutoFit/>
          </a:bodyPr>
          <a:lstStyle/>
          <a:p>
            <a:pPr algn="ctr"/>
            <a:r>
              <a:rPr lang="en-US" sz="1400" b="1" dirty="0"/>
              <a:t>Assembly facility at </a:t>
            </a:r>
            <a:r>
              <a:rPr lang="en-US" sz="1400" b="1" dirty="0" err="1"/>
              <a:t>Dzero</a:t>
            </a:r>
            <a:r>
              <a:rPr lang="en-US" sz="1400" b="1" dirty="0"/>
              <a:t> Assembly</a:t>
            </a:r>
          </a:p>
          <a:p>
            <a:pPr algn="ctr"/>
            <a:r>
              <a:rPr lang="en-US" sz="1400" b="1" dirty="0"/>
              <a:t>building</a:t>
            </a:r>
          </a:p>
        </p:txBody>
      </p:sp>
      <p:pic>
        <p:nvPicPr>
          <p:cNvPr id="26" name="Picture 25">
            <a:extLst>
              <a:ext uri="{FF2B5EF4-FFF2-40B4-BE49-F238E27FC236}">
                <a16:creationId xmlns:a16="http://schemas.microsoft.com/office/drawing/2014/main" id="{048D7D4F-B742-6443-9FF5-EC333F3DC845}"/>
              </a:ext>
            </a:extLst>
          </p:cNvPr>
          <p:cNvPicPr>
            <a:picLocks noChangeAspect="1"/>
          </p:cNvPicPr>
          <p:nvPr/>
        </p:nvPicPr>
        <p:blipFill>
          <a:blip r:embed="rId3"/>
          <a:stretch>
            <a:fillRect/>
          </a:stretch>
        </p:blipFill>
        <p:spPr>
          <a:xfrm>
            <a:off x="6786467" y="2768629"/>
            <a:ext cx="2286878" cy="1532479"/>
          </a:xfrm>
          <a:prstGeom prst="rect">
            <a:avLst/>
          </a:prstGeom>
          <a:ln>
            <a:solidFill>
              <a:schemeClr val="accent6"/>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ED55800D-78C0-6F49-95B7-72EFADE5B446}"/>
              </a:ext>
            </a:extLst>
          </p:cNvPr>
          <p:cNvSpPr txBox="1"/>
          <p:nvPr/>
        </p:nvSpPr>
        <p:spPr>
          <a:xfrm>
            <a:off x="5392291" y="3325021"/>
            <a:ext cx="1506406" cy="523220"/>
          </a:xfrm>
          <a:prstGeom prst="rect">
            <a:avLst/>
          </a:prstGeom>
          <a:noFill/>
        </p:spPr>
        <p:txBody>
          <a:bodyPr wrap="square" rtlCol="0">
            <a:spAutoFit/>
          </a:bodyPr>
          <a:lstStyle/>
          <a:p>
            <a:pPr algn="ctr"/>
            <a:r>
              <a:rPr lang="en-US" sz="1400" b="1" dirty="0"/>
              <a:t>Packed Anode Plane @ Yale</a:t>
            </a:r>
          </a:p>
        </p:txBody>
      </p:sp>
      <p:pic>
        <p:nvPicPr>
          <p:cNvPr id="28" name="Picture 27">
            <a:extLst>
              <a:ext uri="{FF2B5EF4-FFF2-40B4-BE49-F238E27FC236}">
                <a16:creationId xmlns:a16="http://schemas.microsoft.com/office/drawing/2014/main" id="{4D5BEAE7-0D8F-EB4B-B706-0EBCFEDD3676}"/>
              </a:ext>
            </a:extLst>
          </p:cNvPr>
          <p:cNvPicPr>
            <a:picLocks noChangeAspect="1"/>
          </p:cNvPicPr>
          <p:nvPr/>
        </p:nvPicPr>
        <p:blipFill>
          <a:blip r:embed="rId4"/>
          <a:stretch>
            <a:fillRect/>
          </a:stretch>
        </p:blipFill>
        <p:spPr>
          <a:xfrm>
            <a:off x="5019715" y="4301108"/>
            <a:ext cx="2505746" cy="1885574"/>
          </a:xfrm>
          <a:prstGeom prst="rect">
            <a:avLst/>
          </a:prstGeom>
          <a:ln>
            <a:solidFill>
              <a:schemeClr val="accent6"/>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8CE2B16-38E9-ED48-B04F-621F47F8C2E4}"/>
              </a:ext>
            </a:extLst>
          </p:cNvPr>
          <p:cNvPicPr>
            <a:picLocks noChangeAspect="1"/>
          </p:cNvPicPr>
          <p:nvPr/>
        </p:nvPicPr>
        <p:blipFill>
          <a:blip r:embed="rId5"/>
          <a:stretch>
            <a:fillRect/>
          </a:stretch>
        </p:blipFill>
        <p:spPr>
          <a:xfrm>
            <a:off x="5011869" y="1348828"/>
            <a:ext cx="2267249" cy="1697825"/>
          </a:xfrm>
          <a:prstGeom prst="rect">
            <a:avLst/>
          </a:prstGeom>
          <a:ln>
            <a:solidFill>
              <a:schemeClr val="accent6"/>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7E83BD5-6B64-2D43-94A2-2941000D88BB}"/>
              </a:ext>
            </a:extLst>
          </p:cNvPr>
          <p:cNvSpPr txBox="1"/>
          <p:nvPr/>
        </p:nvSpPr>
        <p:spPr>
          <a:xfrm>
            <a:off x="7279118" y="1748919"/>
            <a:ext cx="1456046" cy="738664"/>
          </a:xfrm>
          <a:prstGeom prst="rect">
            <a:avLst/>
          </a:prstGeom>
          <a:noFill/>
        </p:spPr>
        <p:txBody>
          <a:bodyPr wrap="square" rtlCol="0">
            <a:spAutoFit/>
          </a:bodyPr>
          <a:lstStyle/>
          <a:p>
            <a:pPr algn="ctr"/>
            <a:r>
              <a:rPr lang="en-US" sz="1400" b="1" dirty="0"/>
              <a:t>1</a:t>
            </a:r>
            <a:r>
              <a:rPr lang="en-US" sz="1400" b="1" baseline="30000" dirty="0"/>
              <a:t>st</a:t>
            </a:r>
            <a:r>
              <a:rPr lang="en-US" sz="1400" b="1" dirty="0"/>
              <a:t> Manchester APA at FNAL in </a:t>
            </a:r>
            <a:r>
              <a:rPr lang="en-US" sz="1400" b="1" dirty="0" err="1"/>
              <a:t>DZero</a:t>
            </a:r>
            <a:r>
              <a:rPr lang="en-US" sz="1400" b="1" dirty="0"/>
              <a:t> clean tent</a:t>
            </a:r>
          </a:p>
        </p:txBody>
      </p:sp>
      <p:sp>
        <p:nvSpPr>
          <p:cNvPr id="19" name="Date Placeholder 3">
            <a:extLst>
              <a:ext uri="{FF2B5EF4-FFF2-40B4-BE49-F238E27FC236}">
                <a16:creationId xmlns:a16="http://schemas.microsoft.com/office/drawing/2014/main" id="{207B388C-5E46-3246-A0A1-1AD55EBD5CA1}"/>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20" name="Footer Placeholder 4">
            <a:extLst>
              <a:ext uri="{FF2B5EF4-FFF2-40B4-BE49-F238E27FC236}">
                <a16:creationId xmlns:a16="http://schemas.microsoft.com/office/drawing/2014/main" id="{0498F1AE-75EF-5F44-BAFA-A47A0B39C0DB}"/>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1" name="Slide Number Placeholder 5">
            <a:extLst>
              <a:ext uri="{FF2B5EF4-FFF2-40B4-BE49-F238E27FC236}">
                <a16:creationId xmlns:a16="http://schemas.microsoft.com/office/drawing/2014/main" id="{172BABA3-D4ED-1B4B-83DC-26F64CD37CB5}"/>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296560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3C0AAC-9C2A-1D45-90D2-18BE9F093663}"/>
              </a:ext>
            </a:extLst>
          </p:cNvPr>
          <p:cNvSpPr>
            <a:spLocks noGrp="1"/>
          </p:cNvSpPr>
          <p:nvPr>
            <p:ph idx="1"/>
          </p:nvPr>
        </p:nvSpPr>
        <p:spPr>
          <a:xfrm>
            <a:off x="228600" y="797374"/>
            <a:ext cx="8672513" cy="5059363"/>
          </a:xfrm>
        </p:spPr>
        <p:txBody>
          <a:bodyPr/>
          <a:lstStyle/>
          <a:p>
            <a:r>
              <a:rPr lang="en-US" sz="2000" b="1" dirty="0"/>
              <a:t>SBN Program Overview</a:t>
            </a:r>
          </a:p>
          <a:p>
            <a:pPr lvl="1"/>
            <a:r>
              <a:rPr lang="en-US" sz="1600" dirty="0"/>
              <a:t>Location, Beamline, Physics</a:t>
            </a:r>
          </a:p>
          <a:p>
            <a:pPr lvl="1"/>
            <a:r>
              <a:rPr lang="en-US" sz="1600" dirty="0"/>
              <a:t>Trail Blazing for DUNE</a:t>
            </a:r>
          </a:p>
          <a:p>
            <a:r>
              <a:rPr lang="en-US" sz="2000" b="1" dirty="0"/>
              <a:t>Progress on the SBN Detectors</a:t>
            </a:r>
          </a:p>
          <a:p>
            <a:pPr lvl="1"/>
            <a:r>
              <a:rPr lang="en-US" sz="1600" dirty="0"/>
              <a:t>Scope and Milestones</a:t>
            </a:r>
          </a:p>
          <a:p>
            <a:pPr lvl="1"/>
            <a:r>
              <a:rPr lang="en-US" sz="1600" dirty="0"/>
              <a:t>Far Detector (ICARUS T600) Progress</a:t>
            </a:r>
          </a:p>
          <a:p>
            <a:pPr lvl="1"/>
            <a:r>
              <a:rPr lang="en-US" sz="1600" dirty="0"/>
              <a:t>Near Detector (SBND) Progress</a:t>
            </a:r>
          </a:p>
          <a:p>
            <a:pPr lvl="1"/>
            <a:r>
              <a:rPr lang="en-US" sz="1600" dirty="0"/>
              <a:t>SBN Director’s Review (Dec 2018)</a:t>
            </a:r>
            <a:endParaRPr lang="en-US" sz="1800" dirty="0"/>
          </a:p>
          <a:p>
            <a:r>
              <a:rPr lang="en-US" sz="2000" b="1" dirty="0"/>
              <a:t>SBN Multi-Institution MOU</a:t>
            </a:r>
          </a:p>
          <a:p>
            <a:pPr lvl="1"/>
            <a:r>
              <a:rPr lang="en-US" sz="1600" dirty="0"/>
              <a:t>Philosophy behind the MOU</a:t>
            </a:r>
          </a:p>
          <a:p>
            <a:pPr lvl="1"/>
            <a:r>
              <a:rPr lang="en-US" sz="1600" dirty="0"/>
              <a:t>Parties to the MOU</a:t>
            </a:r>
          </a:p>
          <a:p>
            <a:pPr lvl="1"/>
            <a:r>
              <a:rPr lang="en-US" sz="1600" dirty="0"/>
              <a:t>Annexes to the MOU</a:t>
            </a:r>
            <a:endParaRPr lang="en-US" sz="1800" dirty="0"/>
          </a:p>
          <a:p>
            <a:r>
              <a:rPr lang="en-US" sz="2000" b="1" dirty="0"/>
              <a:t>SBN Collaboration Governance</a:t>
            </a:r>
          </a:p>
          <a:p>
            <a:pPr lvl="1"/>
            <a:r>
              <a:rPr lang="en-US" sz="1600" dirty="0"/>
              <a:t>SBN Program Office</a:t>
            </a:r>
          </a:p>
          <a:p>
            <a:pPr lvl="1"/>
            <a:r>
              <a:rPr lang="en-US" sz="1600" dirty="0"/>
              <a:t>SBN Oversight Board</a:t>
            </a:r>
          </a:p>
          <a:p>
            <a:pPr lvl="1"/>
            <a:r>
              <a:rPr lang="en-US" sz="1600" dirty="0"/>
              <a:t>SBN Institutional Board</a:t>
            </a:r>
          </a:p>
          <a:p>
            <a:pPr lvl="1"/>
            <a:r>
              <a:rPr lang="en-US" sz="1600" dirty="0"/>
              <a:t>SBN Joint Working Groups</a:t>
            </a:r>
          </a:p>
        </p:txBody>
      </p:sp>
      <p:sp>
        <p:nvSpPr>
          <p:cNvPr id="3" name="Title 2">
            <a:extLst>
              <a:ext uri="{FF2B5EF4-FFF2-40B4-BE49-F238E27FC236}">
                <a16:creationId xmlns:a16="http://schemas.microsoft.com/office/drawing/2014/main" id="{FBF0C8B4-F038-5240-BE55-B502E78F2AC1}"/>
              </a:ext>
            </a:extLst>
          </p:cNvPr>
          <p:cNvSpPr>
            <a:spLocks noGrp="1"/>
          </p:cNvSpPr>
          <p:nvPr>
            <p:ph type="title"/>
          </p:nvPr>
        </p:nvSpPr>
        <p:spPr/>
        <p:txBody>
          <a:bodyPr/>
          <a:lstStyle/>
          <a:p>
            <a:r>
              <a:rPr lang="en-US" dirty="0"/>
              <a:t>Outline</a:t>
            </a:r>
          </a:p>
        </p:txBody>
      </p:sp>
      <p:sp>
        <p:nvSpPr>
          <p:cNvPr id="8" name="Date Placeholder 3">
            <a:extLst>
              <a:ext uri="{FF2B5EF4-FFF2-40B4-BE49-F238E27FC236}">
                <a16:creationId xmlns:a16="http://schemas.microsoft.com/office/drawing/2014/main" id="{01451099-2ECE-DB4A-A029-93298D82510B}"/>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45F761BA-92C0-CB4D-877C-09BFF65A9E1E}"/>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0D36E1DE-2768-A145-88B4-8E9A1F1DE94F}"/>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402912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5613659" cy="5059363"/>
          </a:xfrm>
        </p:spPr>
        <p:txBody>
          <a:bodyPr/>
          <a:lstStyle/>
          <a:p>
            <a:r>
              <a:rPr lang="en-US" sz="1800" dirty="0"/>
              <a:t>TPC electronics (BNL, Columbia U.)</a:t>
            </a:r>
          </a:p>
          <a:p>
            <a:pPr lvl="1"/>
            <a:r>
              <a:rPr lang="en-US" sz="1600" dirty="0"/>
              <a:t>Using same FE ASIC as </a:t>
            </a:r>
            <a:r>
              <a:rPr lang="en-US" sz="1600" dirty="0" err="1"/>
              <a:t>ProtoDUNE</a:t>
            </a:r>
            <a:endParaRPr lang="en-US" sz="1600" dirty="0"/>
          </a:p>
          <a:p>
            <a:pPr lvl="1"/>
            <a:r>
              <a:rPr lang="en-US" sz="1600" dirty="0"/>
              <a:t>Qualified commercial off the shelf ADC for cold operation </a:t>
            </a:r>
            <a:r>
              <a:rPr lang="mr-IN" sz="1600" dirty="0"/>
              <a:t>–</a:t>
            </a:r>
            <a:r>
              <a:rPr lang="en-US" sz="1600" dirty="0"/>
              <a:t> excellent lifetime</a:t>
            </a:r>
          </a:p>
          <a:p>
            <a:pPr lvl="1"/>
            <a:r>
              <a:rPr lang="en-US" sz="1600" dirty="0"/>
              <a:t>Vertical slice test of prototype electronics and DAQ w/</a:t>
            </a:r>
            <a:r>
              <a:rPr lang="en-US" sz="1600" dirty="0" err="1"/>
              <a:t>LArIAT</a:t>
            </a:r>
            <a:r>
              <a:rPr lang="en-US" sz="1600" dirty="0"/>
              <a:t> chamber in FNAL test beam </a:t>
            </a:r>
          </a:p>
          <a:p>
            <a:pPr lvl="1"/>
            <a:r>
              <a:rPr lang="en-US" sz="1600" dirty="0"/>
              <a:t>Incorporating lessons from </a:t>
            </a:r>
            <a:r>
              <a:rPr lang="en-US" sz="1600" dirty="0" err="1"/>
              <a:t>ProtoDUNE</a:t>
            </a:r>
            <a:r>
              <a:rPr lang="en-US" sz="1600" dirty="0"/>
              <a:t> into production design</a:t>
            </a:r>
          </a:p>
          <a:p>
            <a:pPr lvl="1"/>
            <a:r>
              <a:rPr lang="en-US" sz="1600" dirty="0"/>
              <a:t>Passed production readiness review on Nov 29</a:t>
            </a:r>
          </a:p>
          <a:p>
            <a:pPr marL="0" indent="0">
              <a:buNone/>
            </a:pPr>
            <a:endParaRPr lang="en-US" sz="1800" dirty="0"/>
          </a:p>
          <a:p>
            <a:r>
              <a:rPr lang="en-US" sz="1800" dirty="0"/>
              <a:t>PMT system components at LANL</a:t>
            </a:r>
          </a:p>
          <a:p>
            <a:pPr lvl="1"/>
            <a:r>
              <a:rPr lang="en-US" sz="1600" dirty="0"/>
              <a:t>Test of all PMTs in </a:t>
            </a:r>
            <a:r>
              <a:rPr lang="en-US" sz="1600" dirty="0" err="1"/>
              <a:t>LAr</a:t>
            </a:r>
            <a:r>
              <a:rPr lang="en-US" sz="1600" dirty="0"/>
              <a:t> late 2018</a:t>
            </a:r>
          </a:p>
          <a:p>
            <a:pPr lvl="1"/>
            <a:r>
              <a:rPr lang="en-US" sz="1600" dirty="0"/>
              <a:t>Mounting system and DAQ in hand</a:t>
            </a:r>
          </a:p>
          <a:p>
            <a:endParaRPr lang="en-US" sz="1800" dirty="0"/>
          </a:p>
          <a:p>
            <a:r>
              <a:rPr lang="en-US" sz="1800" dirty="0"/>
              <a:t>CRT modules in production at Bern</a:t>
            </a:r>
          </a:p>
          <a:p>
            <a:pPr lvl="1"/>
            <a:r>
              <a:rPr lang="en-US" sz="1600" dirty="0"/>
              <a:t>Electronics designed by Bern (avail. from Caen)</a:t>
            </a:r>
          </a:p>
          <a:p>
            <a:pPr lvl="1"/>
            <a:r>
              <a:rPr lang="en-US" sz="1600" dirty="0"/>
              <a:t>Bottom and side modules at Fermilab</a:t>
            </a:r>
          </a:p>
          <a:p>
            <a:pPr lvl="1"/>
            <a:r>
              <a:rPr lang="en-US" sz="1600" dirty="0"/>
              <a:t>Top modules in production</a:t>
            </a:r>
          </a:p>
          <a:p>
            <a:endParaRPr lang="en-US" sz="1800" dirty="0"/>
          </a:p>
        </p:txBody>
      </p:sp>
      <p:sp>
        <p:nvSpPr>
          <p:cNvPr id="3" name="Title 2"/>
          <p:cNvSpPr>
            <a:spLocks noGrp="1"/>
          </p:cNvSpPr>
          <p:nvPr>
            <p:ph type="title"/>
          </p:nvPr>
        </p:nvSpPr>
        <p:spPr>
          <a:xfrm>
            <a:off x="221456" y="293121"/>
            <a:ext cx="8686800" cy="427877"/>
          </a:xfrm>
        </p:spPr>
        <p:txBody>
          <a:bodyPr/>
          <a:lstStyle/>
          <a:p>
            <a:r>
              <a:rPr lang="en-US" dirty="0"/>
              <a:t>SBND Progress</a:t>
            </a:r>
          </a:p>
        </p:txBody>
      </p:sp>
      <p:sp>
        <p:nvSpPr>
          <p:cNvPr id="18" name="TextBox 17">
            <a:extLst>
              <a:ext uri="{FF2B5EF4-FFF2-40B4-BE49-F238E27FC236}">
                <a16:creationId xmlns:a16="http://schemas.microsoft.com/office/drawing/2014/main" id="{38BC03E6-5A4D-0544-90C4-0C0AD689B30D}"/>
              </a:ext>
            </a:extLst>
          </p:cNvPr>
          <p:cNvSpPr txBox="1"/>
          <p:nvPr/>
        </p:nvSpPr>
        <p:spPr>
          <a:xfrm>
            <a:off x="6487759" y="3079136"/>
            <a:ext cx="1189321" cy="523220"/>
          </a:xfrm>
          <a:prstGeom prst="rect">
            <a:avLst/>
          </a:prstGeom>
          <a:noFill/>
        </p:spPr>
        <p:txBody>
          <a:bodyPr wrap="square" rtlCol="0">
            <a:spAutoFit/>
          </a:bodyPr>
          <a:lstStyle/>
          <a:p>
            <a:pPr algn="ctr"/>
            <a:r>
              <a:rPr lang="en-US" sz="1400" b="1" dirty="0"/>
              <a:t>PMT test at LANL</a:t>
            </a:r>
          </a:p>
        </p:txBody>
      </p:sp>
      <p:sp>
        <p:nvSpPr>
          <p:cNvPr id="20" name="TextBox 19">
            <a:extLst>
              <a:ext uri="{FF2B5EF4-FFF2-40B4-BE49-F238E27FC236}">
                <a16:creationId xmlns:a16="http://schemas.microsoft.com/office/drawing/2014/main" id="{59D61805-EA8F-3540-A94C-2F1D66E6A72E}"/>
              </a:ext>
            </a:extLst>
          </p:cNvPr>
          <p:cNvSpPr txBox="1"/>
          <p:nvPr/>
        </p:nvSpPr>
        <p:spPr>
          <a:xfrm>
            <a:off x="7475572" y="4337340"/>
            <a:ext cx="1549144" cy="523220"/>
          </a:xfrm>
          <a:prstGeom prst="rect">
            <a:avLst/>
          </a:prstGeom>
          <a:noFill/>
        </p:spPr>
        <p:txBody>
          <a:bodyPr wrap="square" rtlCol="0">
            <a:spAutoFit/>
          </a:bodyPr>
          <a:lstStyle/>
          <a:p>
            <a:pPr algn="ctr"/>
            <a:r>
              <a:rPr lang="en-US" sz="1400" b="1" dirty="0"/>
              <a:t>Side CRT Modules at FNAL</a:t>
            </a:r>
          </a:p>
        </p:txBody>
      </p:sp>
      <p:pic>
        <p:nvPicPr>
          <p:cNvPr id="25" name="Picture 24">
            <a:extLst>
              <a:ext uri="{FF2B5EF4-FFF2-40B4-BE49-F238E27FC236}">
                <a16:creationId xmlns:a16="http://schemas.microsoft.com/office/drawing/2014/main" id="{2FA7FE6F-CF4C-A14E-ADF9-E64274158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250" y="109449"/>
            <a:ext cx="2376665" cy="1767469"/>
          </a:xfrm>
          <a:prstGeom prst="rect">
            <a:avLst/>
          </a:prstGeom>
          <a:ln>
            <a:solidFill>
              <a:schemeClr val="accent6"/>
            </a:solidFill>
          </a:ln>
          <a:effectLst>
            <a:outerShdw blurRad="50800" dist="76200" dir="2700000" algn="tl" rotWithShape="0">
              <a:prstClr val="black">
                <a:alpha val="40000"/>
              </a:prstClr>
            </a:outerShdw>
          </a:effectLst>
        </p:spPr>
      </p:pic>
      <p:sp>
        <p:nvSpPr>
          <p:cNvPr id="27" name="TextBox 26">
            <a:extLst>
              <a:ext uri="{FF2B5EF4-FFF2-40B4-BE49-F238E27FC236}">
                <a16:creationId xmlns:a16="http://schemas.microsoft.com/office/drawing/2014/main" id="{077B4017-D98B-FF48-8732-19935A384417}"/>
              </a:ext>
            </a:extLst>
          </p:cNvPr>
          <p:cNvSpPr txBox="1"/>
          <p:nvPr/>
        </p:nvSpPr>
        <p:spPr>
          <a:xfrm>
            <a:off x="5589935" y="354628"/>
            <a:ext cx="1253777" cy="738664"/>
          </a:xfrm>
          <a:prstGeom prst="rect">
            <a:avLst/>
          </a:prstGeom>
          <a:noFill/>
        </p:spPr>
        <p:txBody>
          <a:bodyPr wrap="square" rtlCol="0">
            <a:spAutoFit/>
          </a:bodyPr>
          <a:lstStyle/>
          <a:p>
            <a:r>
              <a:rPr lang="en-US" sz="1400" b="1" dirty="0"/>
              <a:t>VST - </a:t>
            </a:r>
            <a:r>
              <a:rPr lang="en-US" sz="1400" b="1" dirty="0" err="1"/>
              <a:t>LArIAT</a:t>
            </a:r>
            <a:r>
              <a:rPr lang="en-US" sz="1400" b="1" dirty="0"/>
              <a:t> TPC w/ SBND electronics</a:t>
            </a:r>
          </a:p>
        </p:txBody>
      </p:sp>
      <p:pic>
        <p:nvPicPr>
          <p:cNvPr id="13" name="Picture 12">
            <a:extLst>
              <a:ext uri="{FF2B5EF4-FFF2-40B4-BE49-F238E27FC236}">
                <a16:creationId xmlns:a16="http://schemas.microsoft.com/office/drawing/2014/main" id="{093FEDAA-9D0C-F647-BA3F-7986C0AA5AFA}"/>
              </a:ext>
            </a:extLst>
          </p:cNvPr>
          <p:cNvPicPr>
            <a:picLocks noChangeAspect="1"/>
          </p:cNvPicPr>
          <p:nvPr/>
        </p:nvPicPr>
        <p:blipFill>
          <a:blip r:embed="rId3"/>
          <a:stretch>
            <a:fillRect/>
          </a:stretch>
        </p:blipFill>
        <p:spPr>
          <a:xfrm>
            <a:off x="5884365" y="1206510"/>
            <a:ext cx="1700524" cy="1648520"/>
          </a:xfrm>
          <a:prstGeom prst="rect">
            <a:avLst/>
          </a:prstGeom>
        </p:spPr>
      </p:pic>
      <p:sp>
        <p:nvSpPr>
          <p:cNvPr id="16" name="object 4">
            <a:extLst>
              <a:ext uri="{FF2B5EF4-FFF2-40B4-BE49-F238E27FC236}">
                <a16:creationId xmlns:a16="http://schemas.microsoft.com/office/drawing/2014/main" id="{0DA02404-D080-F04A-9A9C-0DDC915AB1B3}"/>
              </a:ext>
            </a:extLst>
          </p:cNvPr>
          <p:cNvSpPr/>
          <p:nvPr/>
        </p:nvSpPr>
        <p:spPr>
          <a:xfrm>
            <a:off x="5503545" y="5213049"/>
            <a:ext cx="3388995" cy="1008989"/>
          </a:xfrm>
          <a:prstGeom prst="rect">
            <a:avLst/>
          </a:prstGeom>
          <a:blipFill>
            <a:blip r:embed="rId4" cstate="print"/>
            <a:stretch>
              <a:fillRect/>
            </a:stretch>
          </a:blipFill>
          <a:ln>
            <a:solidFill>
              <a:schemeClr val="tx2"/>
            </a:solidFill>
          </a:ln>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4">
            <a:extLst>
              <a:ext uri="{FF2B5EF4-FFF2-40B4-BE49-F238E27FC236}">
                <a16:creationId xmlns:a16="http://schemas.microsoft.com/office/drawing/2014/main" id="{3499BA27-F519-474A-8175-DEA43B7D5F4C}"/>
              </a:ext>
            </a:extLst>
          </p:cNvPr>
          <p:cNvSpPr/>
          <p:nvPr/>
        </p:nvSpPr>
        <p:spPr>
          <a:xfrm>
            <a:off x="5498027" y="3778816"/>
            <a:ext cx="2043965" cy="1330225"/>
          </a:xfrm>
          <a:prstGeom prst="rect">
            <a:avLst/>
          </a:prstGeom>
          <a:blipFill>
            <a:blip r:embed="rId5" cstate="print"/>
            <a:stretch>
              <a:fillRect/>
            </a:stretch>
          </a:blipFill>
          <a:ln>
            <a:solidFill>
              <a:schemeClr val="tx2"/>
            </a:solidFill>
          </a:ln>
          <a:effectLst>
            <a:outerShdw blurRad="50800" dist="38100" dir="2700000" algn="tl" rotWithShape="0">
              <a:prstClr val="black">
                <a:alpha val="40000"/>
              </a:prstClr>
            </a:outerShdw>
          </a:effectLst>
        </p:spPr>
        <p:txBody>
          <a:bodyPr wrap="square" lIns="0" tIns="0" rIns="0" bIns="0" rtlCol="0"/>
          <a:lstStyle/>
          <a:p>
            <a:endParaRPr/>
          </a:p>
        </p:txBody>
      </p:sp>
      <p:pic>
        <p:nvPicPr>
          <p:cNvPr id="7" name="Picture 6">
            <a:extLst>
              <a:ext uri="{FF2B5EF4-FFF2-40B4-BE49-F238E27FC236}">
                <a16:creationId xmlns:a16="http://schemas.microsoft.com/office/drawing/2014/main" id="{95B925DB-2F2E-BC42-9C00-907A8300299F}"/>
              </a:ext>
            </a:extLst>
          </p:cNvPr>
          <p:cNvPicPr>
            <a:picLocks noChangeAspect="1"/>
          </p:cNvPicPr>
          <p:nvPr/>
        </p:nvPicPr>
        <p:blipFill>
          <a:blip r:embed="rId6"/>
          <a:stretch>
            <a:fillRect/>
          </a:stretch>
        </p:blipFill>
        <p:spPr>
          <a:xfrm>
            <a:off x="7584889" y="2101024"/>
            <a:ext cx="1330511" cy="2189581"/>
          </a:xfrm>
          <a:prstGeom prst="rect">
            <a:avLst/>
          </a:prstGeom>
        </p:spPr>
      </p:pic>
      <p:sp>
        <p:nvSpPr>
          <p:cNvPr id="22" name="TextBox 21">
            <a:extLst>
              <a:ext uri="{FF2B5EF4-FFF2-40B4-BE49-F238E27FC236}">
                <a16:creationId xmlns:a16="http://schemas.microsoft.com/office/drawing/2014/main" id="{EAD3E090-82FD-3C4B-9A66-CD7C7500BEDE}"/>
              </a:ext>
            </a:extLst>
          </p:cNvPr>
          <p:cNvSpPr txBox="1"/>
          <p:nvPr/>
        </p:nvSpPr>
        <p:spPr>
          <a:xfrm>
            <a:off x="7500771" y="4959102"/>
            <a:ext cx="1549144" cy="307777"/>
          </a:xfrm>
          <a:prstGeom prst="rect">
            <a:avLst/>
          </a:prstGeom>
          <a:noFill/>
        </p:spPr>
        <p:txBody>
          <a:bodyPr wrap="square" rtlCol="0">
            <a:spAutoFit/>
          </a:bodyPr>
          <a:lstStyle/>
          <a:p>
            <a:pPr algn="ctr"/>
            <a:r>
              <a:rPr lang="en-US" sz="1400" b="1" dirty="0"/>
              <a:t>Laser components</a:t>
            </a:r>
          </a:p>
        </p:txBody>
      </p:sp>
      <p:sp>
        <p:nvSpPr>
          <p:cNvPr id="17" name="Date Placeholder 3">
            <a:extLst>
              <a:ext uri="{FF2B5EF4-FFF2-40B4-BE49-F238E27FC236}">
                <a16:creationId xmlns:a16="http://schemas.microsoft.com/office/drawing/2014/main" id="{97F60728-67AE-2143-8632-801027B118A6}"/>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9" name="Footer Placeholder 4">
            <a:extLst>
              <a:ext uri="{FF2B5EF4-FFF2-40B4-BE49-F238E27FC236}">
                <a16:creationId xmlns:a16="http://schemas.microsoft.com/office/drawing/2014/main" id="{8AEB36E4-4B34-B948-937C-3A3700EDC92E}"/>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1" name="Slide Number Placeholder 5">
            <a:extLst>
              <a:ext uri="{FF2B5EF4-FFF2-40B4-BE49-F238E27FC236}">
                <a16:creationId xmlns:a16="http://schemas.microsoft.com/office/drawing/2014/main" id="{2CA37C98-FBA0-D44B-A092-4AA56CFABE6F}"/>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6181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5408510" cy="5059363"/>
          </a:xfrm>
        </p:spPr>
        <p:txBody>
          <a:bodyPr/>
          <a:lstStyle/>
          <a:p>
            <a:r>
              <a:rPr lang="en-US" sz="1800" dirty="0"/>
              <a:t>Joint responsibility of CERN, FNAL and INFN</a:t>
            </a:r>
          </a:p>
          <a:p>
            <a:r>
              <a:rPr lang="en-US" sz="1800" dirty="0"/>
              <a:t>3</a:t>
            </a:r>
            <a:r>
              <a:rPr lang="en-US" sz="1800" baseline="30000" dirty="0"/>
              <a:t>rd</a:t>
            </a:r>
            <a:r>
              <a:rPr lang="en-US" sz="1800" dirty="0"/>
              <a:t> generation prototype for DUNE designed by CERN:</a:t>
            </a:r>
          </a:p>
          <a:p>
            <a:pPr lvl="1"/>
            <a:r>
              <a:rPr lang="en-US" sz="1600" dirty="0"/>
              <a:t>WA105 1x1x3 </a:t>
            </a:r>
            <a:r>
              <a:rPr lang="en-US" sz="1600" dirty="0">
                <a:sym typeface="Wingdings"/>
              </a:rPr>
              <a:t></a:t>
            </a:r>
            <a:r>
              <a:rPr lang="en-US" sz="1600" dirty="0"/>
              <a:t> </a:t>
            </a:r>
            <a:r>
              <a:rPr lang="en-US" sz="1600" dirty="0" err="1"/>
              <a:t>protoDUNEs</a:t>
            </a:r>
            <a:r>
              <a:rPr lang="en-US" sz="1600" dirty="0"/>
              <a:t> </a:t>
            </a:r>
            <a:r>
              <a:rPr lang="en-US" sz="1600" dirty="0">
                <a:sym typeface="Wingdings"/>
              </a:rPr>
              <a:t></a:t>
            </a:r>
            <a:r>
              <a:rPr lang="en-US" sz="1600" dirty="0"/>
              <a:t> SBND</a:t>
            </a:r>
          </a:p>
          <a:p>
            <a:pPr lvl="1"/>
            <a:r>
              <a:rPr lang="en-US" sz="1600" dirty="0"/>
              <a:t>Steel structure design updated to match LBNF/DUNE as closely as possible</a:t>
            </a:r>
          </a:p>
          <a:p>
            <a:r>
              <a:rPr lang="en-US" sz="1800" dirty="0"/>
              <a:t>Status:</a:t>
            </a:r>
          </a:p>
          <a:p>
            <a:pPr lvl="1"/>
            <a:r>
              <a:rPr lang="en-US" sz="1600" dirty="0"/>
              <a:t>Final design of steel structure nearly complete</a:t>
            </a:r>
          </a:p>
          <a:p>
            <a:pPr lvl="1"/>
            <a:r>
              <a:rPr lang="en-US" sz="1600" dirty="0"/>
              <a:t>Ready to start final design study for membrane cryostat by GTT</a:t>
            </a:r>
          </a:p>
          <a:p>
            <a:pPr marL="228600" lvl="1" indent="0">
              <a:buNone/>
            </a:pPr>
            <a:endParaRPr lang="en-US" sz="1600" dirty="0"/>
          </a:p>
          <a:p>
            <a:pPr lvl="1"/>
            <a:endParaRPr lang="en-US" sz="1600" dirty="0"/>
          </a:p>
        </p:txBody>
      </p:sp>
      <p:sp>
        <p:nvSpPr>
          <p:cNvPr id="3" name="Title 2"/>
          <p:cNvSpPr>
            <a:spLocks noGrp="1"/>
          </p:cNvSpPr>
          <p:nvPr>
            <p:ph type="title"/>
          </p:nvPr>
        </p:nvSpPr>
        <p:spPr>
          <a:xfrm>
            <a:off x="221456" y="280421"/>
            <a:ext cx="8686800" cy="427877"/>
          </a:xfrm>
        </p:spPr>
        <p:txBody>
          <a:bodyPr/>
          <a:lstStyle/>
          <a:p>
            <a:r>
              <a:rPr lang="en-US" dirty="0"/>
              <a:t>SBND Cryostat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24064" t="4762" r="22897" b="8030"/>
          <a:stretch/>
        </p:blipFill>
        <p:spPr>
          <a:xfrm>
            <a:off x="5651157" y="56518"/>
            <a:ext cx="3433800" cy="31860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4776" y="3436347"/>
            <a:ext cx="3348102" cy="2609131"/>
          </a:xfrm>
          <a:prstGeom prst="rect">
            <a:avLst/>
          </a:prstGeom>
        </p:spPr>
      </p:pic>
      <p:sp>
        <p:nvSpPr>
          <p:cNvPr id="9" name="TextBox 8"/>
          <p:cNvSpPr txBox="1"/>
          <p:nvPr/>
        </p:nvSpPr>
        <p:spPr>
          <a:xfrm>
            <a:off x="6219422" y="3126493"/>
            <a:ext cx="2420471" cy="400110"/>
          </a:xfrm>
          <a:prstGeom prst="rect">
            <a:avLst/>
          </a:prstGeom>
          <a:noFill/>
        </p:spPr>
        <p:txBody>
          <a:bodyPr wrap="none" rtlCol="0">
            <a:spAutoFit/>
          </a:bodyPr>
          <a:lstStyle/>
          <a:p>
            <a:r>
              <a:rPr lang="en-US" sz="2000"/>
              <a:t>SBND Cryostat Model</a:t>
            </a:r>
            <a:endParaRPr lang="en-US" sz="2000" dirty="0"/>
          </a:p>
        </p:txBody>
      </p:sp>
      <p:sp>
        <p:nvSpPr>
          <p:cNvPr id="10" name="TextBox 9"/>
          <p:cNvSpPr txBox="1"/>
          <p:nvPr/>
        </p:nvSpPr>
        <p:spPr>
          <a:xfrm>
            <a:off x="6082175" y="5883211"/>
            <a:ext cx="2569293" cy="400110"/>
          </a:xfrm>
          <a:prstGeom prst="rect">
            <a:avLst/>
          </a:prstGeom>
          <a:noFill/>
        </p:spPr>
        <p:txBody>
          <a:bodyPr wrap="none" rtlCol="0">
            <a:spAutoFit/>
          </a:bodyPr>
          <a:lstStyle/>
          <a:p>
            <a:r>
              <a:rPr lang="en-US" sz="2000" dirty="0"/>
              <a:t>Cryostat </a:t>
            </a:r>
            <a:r>
              <a:rPr lang="en-US" sz="2000"/>
              <a:t>Top Interfaces</a:t>
            </a:r>
            <a:endParaRPr lang="en-US" sz="2000" dirty="0"/>
          </a:p>
        </p:txBody>
      </p:sp>
      <p:sp>
        <p:nvSpPr>
          <p:cNvPr id="11" name="Date Placeholder 3">
            <a:extLst>
              <a:ext uri="{FF2B5EF4-FFF2-40B4-BE49-F238E27FC236}">
                <a16:creationId xmlns:a16="http://schemas.microsoft.com/office/drawing/2014/main" id="{D1C7E176-C860-2E4C-9664-A034E128AA0B}"/>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2" name="Footer Placeholder 4">
            <a:extLst>
              <a:ext uri="{FF2B5EF4-FFF2-40B4-BE49-F238E27FC236}">
                <a16:creationId xmlns:a16="http://schemas.microsoft.com/office/drawing/2014/main" id="{D1537C6D-EA04-5243-BAAF-1F407FE27A59}"/>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B84E57BA-1D39-514B-8D13-68B133086727}"/>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331954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a:xfrm>
            <a:off x="224773" y="365127"/>
            <a:ext cx="8710221" cy="462188"/>
          </a:xfrm>
        </p:spPr>
        <p:txBody>
          <a:bodyPr/>
          <a:lstStyle/>
          <a:p>
            <a:r>
              <a:rPr lang="en-US" dirty="0"/>
              <a:t>SBND Milestones to S-1 SBND ready to move</a:t>
            </a:r>
          </a:p>
        </p:txBody>
      </p:sp>
      <p:graphicFrame>
        <p:nvGraphicFramePr>
          <p:cNvPr id="14" name="Content Placeholder 6">
            <a:extLst>
              <a:ext uri="{FF2B5EF4-FFF2-40B4-BE49-F238E27FC236}">
                <a16:creationId xmlns:a16="http://schemas.microsoft.com/office/drawing/2014/main" id="{98970A4D-C05E-BB4D-92EA-A6D4EE2CF921}"/>
              </a:ext>
            </a:extLst>
          </p:cNvPr>
          <p:cNvGraphicFramePr>
            <a:graphicFrameLocks/>
          </p:cNvGraphicFramePr>
          <p:nvPr>
            <p:extLst/>
          </p:nvPr>
        </p:nvGraphicFramePr>
        <p:xfrm>
          <a:off x="599489" y="1049967"/>
          <a:ext cx="7763508" cy="4193616"/>
        </p:xfrm>
        <a:graphic>
          <a:graphicData uri="http://schemas.openxmlformats.org/drawingml/2006/table">
            <a:tbl>
              <a:tblPr firstRow="1" bandRow="1">
                <a:tableStyleId>{5C22544A-7EE6-4342-B048-85BDC9FD1C3A}</a:tableStyleId>
              </a:tblPr>
              <a:tblGrid>
                <a:gridCol w="2853574">
                  <a:extLst>
                    <a:ext uri="{9D8B030D-6E8A-4147-A177-3AD203B41FA5}">
                      <a16:colId xmlns:a16="http://schemas.microsoft.com/office/drawing/2014/main" val="1801467799"/>
                    </a:ext>
                  </a:extLst>
                </a:gridCol>
                <a:gridCol w="1297546">
                  <a:extLst>
                    <a:ext uri="{9D8B030D-6E8A-4147-A177-3AD203B41FA5}">
                      <a16:colId xmlns:a16="http://schemas.microsoft.com/office/drawing/2014/main" val="1170065602"/>
                    </a:ext>
                  </a:extLst>
                </a:gridCol>
                <a:gridCol w="1070046">
                  <a:extLst>
                    <a:ext uri="{9D8B030D-6E8A-4147-A177-3AD203B41FA5}">
                      <a16:colId xmlns:a16="http://schemas.microsoft.com/office/drawing/2014/main" val="2016182898"/>
                    </a:ext>
                  </a:extLst>
                </a:gridCol>
                <a:gridCol w="1070046">
                  <a:extLst>
                    <a:ext uri="{9D8B030D-6E8A-4147-A177-3AD203B41FA5}">
                      <a16:colId xmlns:a16="http://schemas.microsoft.com/office/drawing/2014/main" val="3208227888"/>
                    </a:ext>
                  </a:extLst>
                </a:gridCol>
                <a:gridCol w="460594">
                  <a:extLst>
                    <a:ext uri="{9D8B030D-6E8A-4147-A177-3AD203B41FA5}">
                      <a16:colId xmlns:a16="http://schemas.microsoft.com/office/drawing/2014/main" val="3574627960"/>
                    </a:ext>
                  </a:extLst>
                </a:gridCol>
                <a:gridCol w="1011702">
                  <a:extLst>
                    <a:ext uri="{9D8B030D-6E8A-4147-A177-3AD203B41FA5}">
                      <a16:colId xmlns:a16="http://schemas.microsoft.com/office/drawing/2014/main" val="1027717373"/>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p>
                      <a:pPr algn="ctr"/>
                      <a:r>
                        <a:rPr lang="en-US" sz="1400" dirty="0"/>
                        <a:t>(Schedule)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5612">
                <a:tc>
                  <a:txBody>
                    <a:bodyPr/>
                    <a:lstStyle/>
                    <a:p>
                      <a:pPr algn="l"/>
                      <a:r>
                        <a:rPr lang="en-US" sz="1200" dirty="0"/>
                        <a:t>First set of APAs shipped to Fermilab</a:t>
                      </a:r>
                    </a:p>
                  </a:txBody>
                  <a:tcPr anchor="ctr"/>
                </a:tc>
                <a:tc>
                  <a:txBody>
                    <a:bodyPr/>
                    <a:lstStyle/>
                    <a:p>
                      <a:r>
                        <a:rPr lang="en-US" sz="1200" dirty="0"/>
                        <a:t>K. </a:t>
                      </a:r>
                      <a:r>
                        <a:rPr lang="en-US" sz="1200" dirty="0" err="1"/>
                        <a:t>Mavrokoridis</a:t>
                      </a:r>
                      <a:endParaRPr lang="en-US" sz="1200" dirty="0"/>
                    </a:p>
                  </a:txBody>
                  <a:tcPr anchor="ctr"/>
                </a:tc>
                <a:tc>
                  <a:txBody>
                    <a:bodyPr/>
                    <a:lstStyle/>
                    <a:p>
                      <a:pPr algn="ctr"/>
                      <a:r>
                        <a:rPr lang="en-US" sz="1200" dirty="0"/>
                        <a:t>24-Sept 2018</a:t>
                      </a:r>
                    </a:p>
                  </a:txBody>
                  <a:tcPr anchor="ctr"/>
                </a:tc>
                <a:tc>
                  <a:txBody>
                    <a:bodyPr/>
                    <a:lstStyle/>
                    <a:p>
                      <a:pPr algn="ctr"/>
                      <a:r>
                        <a:rPr lang="en-US" sz="1200" dirty="0">
                          <a:solidFill>
                            <a:srgbClr val="004C97"/>
                          </a:solidFill>
                        </a:rPr>
                        <a:t>28-Dec-2018</a:t>
                      </a:r>
                    </a:p>
                  </a:txBody>
                  <a:tcPr anchor="ctr"/>
                </a:tc>
                <a:tc>
                  <a:txBody>
                    <a:bodyPr/>
                    <a:lstStyle/>
                    <a:p>
                      <a:pPr algn="ctr"/>
                      <a:r>
                        <a:rPr lang="en-US" sz="1600" b="1" dirty="0">
                          <a:solidFill>
                            <a:schemeClr val="accent6">
                              <a:lumMod val="75000"/>
                            </a:schemeClr>
                          </a:solidFill>
                        </a:rPr>
                        <a:t>a</a:t>
                      </a: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574950644"/>
                  </a:ext>
                </a:extLst>
              </a:tr>
              <a:tr h="375612">
                <a:tc>
                  <a:txBody>
                    <a:bodyPr/>
                    <a:lstStyle/>
                    <a:p>
                      <a:pPr algn="l"/>
                      <a:r>
                        <a:rPr lang="en-US" sz="1200" dirty="0"/>
                        <a:t>PO for COTS ADCs placed</a:t>
                      </a:r>
                    </a:p>
                  </a:txBody>
                  <a:tcPr anchor="ctr"/>
                </a:tc>
                <a:tc>
                  <a:txBody>
                    <a:bodyPr/>
                    <a:lstStyle/>
                    <a:p>
                      <a:r>
                        <a:rPr lang="en-US" sz="1200" dirty="0"/>
                        <a:t>H. Chen</a:t>
                      </a:r>
                    </a:p>
                  </a:txBody>
                  <a:tcPr anchor="ctr"/>
                </a:tc>
                <a:tc>
                  <a:txBody>
                    <a:bodyPr/>
                    <a:lstStyle/>
                    <a:p>
                      <a:pPr algn="ctr"/>
                      <a:r>
                        <a:rPr lang="en-US" sz="1200" dirty="0"/>
                        <a:t>10-Oct-2018</a:t>
                      </a:r>
                    </a:p>
                  </a:txBody>
                  <a:tcPr anchor="ctr"/>
                </a:tc>
                <a:tc>
                  <a:txBody>
                    <a:bodyPr/>
                    <a:lstStyle/>
                    <a:p>
                      <a:pPr algn="ctr"/>
                      <a:endParaRPr lang="en-US" sz="1200"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sym typeface="Wingdings" panose="05000000000000000000" pitchFamily="2" charset="2"/>
                        </a:rPr>
                        <a:t></a:t>
                      </a:r>
                      <a:endParaRPr lang="en-US" sz="1800" b="1" dirty="0">
                        <a:solidFill>
                          <a:schemeClr val="accent6">
                            <a:lumMod val="75000"/>
                          </a:schemeClr>
                        </a:solidFill>
                      </a:endParaRPr>
                    </a:p>
                  </a:txBody>
                  <a:tcPr anchor="ctr"/>
                </a:tc>
                <a:tc>
                  <a:txBody>
                    <a:bodyPr/>
                    <a:lstStyle/>
                    <a:p>
                      <a:pPr algn="ctr"/>
                      <a:r>
                        <a:rPr lang="en-US" sz="1200" b="0" dirty="0">
                          <a:solidFill>
                            <a:schemeClr val="tx1"/>
                          </a:solidFill>
                        </a:rPr>
                        <a:t>30-Oct-2018</a:t>
                      </a:r>
                    </a:p>
                  </a:txBody>
                  <a:tcPr anchor="ctr"/>
                </a:tc>
                <a:extLst>
                  <a:ext uri="{0D108BD9-81ED-4DB2-BD59-A6C34878D82A}">
                    <a16:rowId xmlns:a16="http://schemas.microsoft.com/office/drawing/2014/main" val="3472422613"/>
                  </a:ext>
                </a:extLst>
              </a:tr>
              <a:tr h="375612">
                <a:tc>
                  <a:txBody>
                    <a:bodyPr/>
                    <a:lstStyle/>
                    <a:p>
                      <a:pPr algn="l"/>
                      <a:r>
                        <a:rPr lang="en-US" sz="1200" dirty="0"/>
                        <a:t>All TPC Components at Fermilab</a:t>
                      </a:r>
                    </a:p>
                  </a:txBody>
                  <a:tcPr anchor="ctr"/>
                </a:tc>
                <a:tc>
                  <a:txBody>
                    <a:bodyPr/>
                    <a:lstStyle/>
                    <a:p>
                      <a:r>
                        <a:rPr lang="en-US" sz="1200" dirty="0"/>
                        <a:t>K. </a:t>
                      </a:r>
                      <a:r>
                        <a:rPr lang="en-US" sz="1200" dirty="0" err="1"/>
                        <a:t>Mavrokoridis</a:t>
                      </a:r>
                      <a:endParaRPr lang="en-US" sz="1200" dirty="0"/>
                    </a:p>
                  </a:txBody>
                  <a:tcPr anchor="ctr"/>
                </a:tc>
                <a:tc>
                  <a:txBody>
                    <a:bodyPr/>
                    <a:lstStyle/>
                    <a:p>
                      <a:pPr algn="ctr"/>
                      <a:r>
                        <a:rPr lang="en-US" sz="1200" dirty="0"/>
                        <a:t>1-Mar-2019</a:t>
                      </a:r>
                    </a:p>
                  </a:txBody>
                  <a:tcPr anchor="ctr"/>
                </a:tc>
                <a:tc>
                  <a:txBody>
                    <a:bodyPr/>
                    <a:lstStyle/>
                    <a:p>
                      <a:pPr algn="ctr"/>
                      <a:r>
                        <a:rPr lang="en-US" sz="1200" dirty="0">
                          <a:solidFill>
                            <a:schemeClr val="tx1"/>
                          </a:solidFill>
                        </a:rPr>
                        <a:t>26-Feb-2019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5612">
                <a:tc>
                  <a:txBody>
                    <a:bodyPr/>
                    <a:lstStyle/>
                    <a:p>
                      <a:pPr algn="l"/>
                      <a:r>
                        <a:rPr lang="en-US" sz="1200" dirty="0"/>
                        <a:t>Complete </a:t>
                      </a:r>
                      <a:r>
                        <a:rPr lang="en-US" sz="1200" dirty="0" err="1"/>
                        <a:t>atf</a:t>
                      </a:r>
                      <a:r>
                        <a:rPr lang="en-US" sz="1200" dirty="0"/>
                        <a:t> assembly at DAB </a:t>
                      </a:r>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1-May-2019</a:t>
                      </a:r>
                    </a:p>
                  </a:txBody>
                  <a:tcPr anchor="ctr"/>
                </a:tc>
                <a:tc>
                  <a:txBody>
                    <a:bodyPr/>
                    <a:lstStyle/>
                    <a:p>
                      <a:pPr algn="ctr"/>
                      <a:r>
                        <a:rPr lang="en-US" sz="1200" dirty="0">
                          <a:solidFill>
                            <a:schemeClr val="tx1"/>
                          </a:solidFill>
                        </a:rPr>
                        <a:t>8-Apr-2019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32219972"/>
                  </a:ext>
                </a:extLst>
              </a:tr>
              <a:tr h="375612">
                <a:tc>
                  <a:txBody>
                    <a:bodyPr/>
                    <a:lstStyle/>
                    <a:p>
                      <a:pPr algn="l"/>
                      <a:r>
                        <a:rPr lang="en-US" sz="1200" dirty="0"/>
                        <a:t>50% of motherboards delivered to Fermilab</a:t>
                      </a:r>
                    </a:p>
                  </a:txBody>
                  <a:tcPr anchor="ctr"/>
                </a:tc>
                <a:tc>
                  <a:txBody>
                    <a:bodyPr/>
                    <a:lstStyle/>
                    <a:p>
                      <a:r>
                        <a:rPr lang="en-US" sz="1200" dirty="0"/>
                        <a:t>H. Chen</a:t>
                      </a:r>
                    </a:p>
                  </a:txBody>
                  <a:tcPr anchor="ctr"/>
                </a:tc>
                <a:tc>
                  <a:txBody>
                    <a:bodyPr/>
                    <a:lstStyle/>
                    <a:p>
                      <a:pPr algn="ctr"/>
                      <a:r>
                        <a:rPr lang="en-US" sz="1200" dirty="0"/>
                        <a:t>15-May-2019</a:t>
                      </a:r>
                    </a:p>
                  </a:txBody>
                  <a:tcPr anchor="ctr"/>
                </a:tc>
                <a:tc>
                  <a:txBody>
                    <a:bodyPr/>
                    <a:lstStyle/>
                    <a:p>
                      <a:pPr algn="ctr"/>
                      <a:r>
                        <a:rPr lang="en-US" sz="1200" dirty="0">
                          <a:solidFill>
                            <a:schemeClr val="tx1"/>
                          </a:solidFill>
                        </a:rPr>
                        <a:t>15-Apr-2019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970450163"/>
                  </a:ext>
                </a:extLst>
              </a:tr>
              <a:tr h="375612">
                <a:tc>
                  <a:txBody>
                    <a:bodyPr/>
                    <a:lstStyle/>
                    <a:p>
                      <a:pPr algn="l"/>
                      <a:r>
                        <a:rPr lang="en-US" sz="1200" dirty="0"/>
                        <a:t>APAs and CPAs installed in </a:t>
                      </a:r>
                      <a:r>
                        <a:rPr lang="en-US" sz="1200" dirty="0" err="1"/>
                        <a:t>atf</a:t>
                      </a:r>
                      <a:endParaRPr lang="en-US" sz="1200" dirty="0"/>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15-Jun-2019</a:t>
                      </a:r>
                    </a:p>
                  </a:txBody>
                  <a:tcPr anchor="ctr"/>
                </a:tc>
                <a:tc>
                  <a:txBody>
                    <a:bodyPr/>
                    <a:lstStyle/>
                    <a:p>
                      <a:pPr algn="ctr"/>
                      <a:r>
                        <a:rPr lang="en-US" sz="1200" dirty="0">
                          <a:solidFill>
                            <a:schemeClr val="tx1"/>
                          </a:solidFill>
                        </a:rPr>
                        <a:t>23-May-2019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688770095"/>
                  </a:ext>
                </a:extLst>
              </a:tr>
              <a:tr h="375612">
                <a:tc>
                  <a:txBody>
                    <a:bodyPr/>
                    <a:lstStyle/>
                    <a:p>
                      <a:pPr algn="l"/>
                      <a:r>
                        <a:rPr lang="en-US" sz="1200" dirty="0"/>
                        <a:t>Field cage assembly complete</a:t>
                      </a:r>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15-Jul-2019</a:t>
                      </a:r>
                    </a:p>
                  </a:txBody>
                  <a:tcPr anchor="ctr"/>
                </a:tc>
                <a:tc>
                  <a:txBody>
                    <a:bodyPr/>
                    <a:lstStyle/>
                    <a:p>
                      <a:pPr algn="ctr"/>
                      <a:r>
                        <a:rPr lang="en-US" sz="1200" dirty="0">
                          <a:solidFill>
                            <a:schemeClr val="tx1"/>
                          </a:solidFill>
                        </a:rPr>
                        <a:t>2-Jul-2019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48629145"/>
                  </a:ext>
                </a:extLst>
              </a:tr>
              <a:tr h="375612">
                <a:tc>
                  <a:txBody>
                    <a:bodyPr/>
                    <a:lstStyle/>
                    <a:p>
                      <a:pPr algn="l"/>
                      <a:r>
                        <a:rPr lang="en-US" sz="1200" dirty="0"/>
                        <a:t>Cold electronics installed and tested</a:t>
                      </a:r>
                    </a:p>
                  </a:txBody>
                  <a:tcPr anchor="ctr"/>
                </a:tc>
                <a:tc>
                  <a:txBody>
                    <a:bodyPr/>
                    <a:lstStyle/>
                    <a:p>
                      <a:r>
                        <a:rPr lang="en-US" sz="1200" dirty="0"/>
                        <a:t>H. Chen</a:t>
                      </a:r>
                    </a:p>
                  </a:txBody>
                  <a:tcPr anchor="ctr"/>
                </a:tc>
                <a:tc>
                  <a:txBody>
                    <a:bodyPr/>
                    <a:lstStyle/>
                    <a:p>
                      <a:pPr algn="ctr"/>
                      <a:r>
                        <a:rPr lang="en-US" sz="1200" dirty="0"/>
                        <a:t>23-Aug-2019</a:t>
                      </a:r>
                    </a:p>
                  </a:txBody>
                  <a:tcPr anchor="ctr"/>
                </a:tc>
                <a:tc>
                  <a:txBody>
                    <a:bodyPr/>
                    <a:lstStyle/>
                    <a:p>
                      <a:pPr algn="ctr"/>
                      <a:r>
                        <a:rPr lang="en-US" sz="1200" dirty="0">
                          <a:solidFill>
                            <a:schemeClr val="tx1"/>
                          </a:solidFill>
                        </a:rPr>
                        <a:t>8-Aug-2019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25580646"/>
                  </a:ext>
                </a:extLst>
              </a:tr>
              <a:tr h="375612">
                <a:tc>
                  <a:txBody>
                    <a:bodyPr/>
                    <a:lstStyle/>
                    <a:p>
                      <a:pPr algn="l"/>
                      <a:r>
                        <a:rPr lang="en-US" sz="1200" b="1" dirty="0"/>
                        <a:t>S1: TPC  ready to move to SBN ND </a:t>
                      </a:r>
                    </a:p>
                  </a:txBody>
                  <a:tcPr anchor="ctr"/>
                </a:tc>
                <a:tc>
                  <a:txBody>
                    <a:bodyPr/>
                    <a:lstStyle/>
                    <a:p>
                      <a:r>
                        <a:rPr lang="en-US" sz="1200" b="1" dirty="0"/>
                        <a:t>A. </a:t>
                      </a:r>
                      <a:r>
                        <a:rPr lang="en-US" sz="1200" b="1" dirty="0" err="1"/>
                        <a:t>Schukraft</a:t>
                      </a:r>
                      <a:endParaRPr lang="en-US" sz="1200" b="1" dirty="0"/>
                    </a:p>
                  </a:txBody>
                  <a:tcPr anchor="ctr"/>
                </a:tc>
                <a:tc>
                  <a:txBody>
                    <a:bodyPr/>
                    <a:lstStyle/>
                    <a:p>
                      <a:pPr algn="ctr"/>
                      <a:r>
                        <a:rPr lang="en-US" sz="1200" b="1" dirty="0"/>
                        <a:t>30-Aug-2019</a:t>
                      </a:r>
                    </a:p>
                  </a:txBody>
                  <a:tcPr anchor="ctr"/>
                </a:tc>
                <a:tc>
                  <a:txBody>
                    <a:bodyPr/>
                    <a:lstStyle/>
                    <a:p>
                      <a:pPr algn="ctr"/>
                      <a:r>
                        <a:rPr lang="en-US" sz="1200" b="1" dirty="0">
                          <a:solidFill>
                            <a:schemeClr val="tx1"/>
                          </a:solidFill>
                        </a:rPr>
                        <a:t>8-Aug-2019</a:t>
                      </a:r>
                    </a:p>
                  </a:txBody>
                  <a:tcPr anchor="ctr"/>
                </a:tc>
                <a:tc>
                  <a:txBody>
                    <a:bodyPr/>
                    <a:lstStyle/>
                    <a:p>
                      <a:pPr algn="ctr"/>
                      <a:endParaRPr lang="en-US" sz="1800" b="1" dirty="0"/>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2045234132"/>
                  </a:ext>
                </a:extLst>
              </a:tr>
            </a:tbl>
          </a:graphicData>
        </a:graphic>
      </p:graphicFrame>
      <p:sp>
        <p:nvSpPr>
          <p:cNvPr id="7" name="Content Placeholder 2">
            <a:extLst>
              <a:ext uri="{FF2B5EF4-FFF2-40B4-BE49-F238E27FC236}">
                <a16:creationId xmlns:a16="http://schemas.microsoft.com/office/drawing/2014/main" id="{EC1BA75F-DC0C-E44E-8C7E-81E089E1D6E1}"/>
              </a:ext>
            </a:extLst>
          </p:cNvPr>
          <p:cNvSpPr>
            <a:spLocks noGrp="1"/>
          </p:cNvSpPr>
          <p:nvPr>
            <p:ph idx="1"/>
          </p:nvPr>
        </p:nvSpPr>
        <p:spPr>
          <a:xfrm>
            <a:off x="224774" y="5449377"/>
            <a:ext cx="8710220" cy="621055"/>
          </a:xfrm>
        </p:spPr>
        <p:txBody>
          <a:bodyPr/>
          <a:lstStyle/>
          <a:p>
            <a:pPr marL="457200" indent="-457200">
              <a:buFont typeface="+mj-lt"/>
              <a:buAutoNum type="alphaLcParenR"/>
            </a:pPr>
            <a:r>
              <a:rPr lang="en-US" sz="1600" dirty="0"/>
              <a:t>US APA group decided to ship both their APAs together, delaying shipment of the first from September to December.  This should have little to no impact on completion the final assembly</a:t>
            </a:r>
          </a:p>
          <a:p>
            <a:pPr marL="457200" indent="-457200">
              <a:buFont typeface="+mj-lt"/>
              <a:buAutoNum type="alphaLcParenR"/>
            </a:pPr>
            <a:endParaRPr lang="en-US" sz="1600" dirty="0"/>
          </a:p>
          <a:p>
            <a:pPr marL="457200" indent="-457200">
              <a:buFont typeface="+mj-lt"/>
              <a:buAutoNum type="alphaLcParenR"/>
            </a:pPr>
            <a:endParaRPr lang="en-US" sz="1600" dirty="0"/>
          </a:p>
        </p:txBody>
      </p:sp>
      <p:sp>
        <p:nvSpPr>
          <p:cNvPr id="8" name="Date Placeholder 3">
            <a:extLst>
              <a:ext uri="{FF2B5EF4-FFF2-40B4-BE49-F238E27FC236}">
                <a16:creationId xmlns:a16="http://schemas.microsoft.com/office/drawing/2014/main" id="{99959E64-3B6E-2D4B-870B-8D72B83B5EF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1A3FA6CD-C54D-1C46-A119-AB0E7AEEFB0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C4B57499-3C56-E240-9546-67A797EE980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667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a:xfrm>
            <a:off x="224773" y="365127"/>
            <a:ext cx="8710221" cy="462188"/>
          </a:xfrm>
        </p:spPr>
        <p:txBody>
          <a:bodyPr/>
          <a:lstStyle/>
          <a:p>
            <a:r>
              <a:rPr lang="en-US" dirty="0"/>
              <a:t>SBND Milestones to S-2 Ready to Fill </a:t>
            </a:r>
          </a:p>
        </p:txBody>
      </p:sp>
      <p:graphicFrame>
        <p:nvGraphicFramePr>
          <p:cNvPr id="14" name="Content Placeholder 6">
            <a:extLst>
              <a:ext uri="{FF2B5EF4-FFF2-40B4-BE49-F238E27FC236}">
                <a16:creationId xmlns:a16="http://schemas.microsoft.com/office/drawing/2014/main" id="{98970A4D-C05E-BB4D-92EA-A6D4EE2CF921}"/>
              </a:ext>
            </a:extLst>
          </p:cNvPr>
          <p:cNvGraphicFramePr>
            <a:graphicFrameLocks/>
          </p:cNvGraphicFramePr>
          <p:nvPr>
            <p:extLst/>
          </p:nvPr>
        </p:nvGraphicFramePr>
        <p:xfrm>
          <a:off x="736827" y="1380790"/>
          <a:ext cx="7763508" cy="4444123"/>
        </p:xfrm>
        <a:graphic>
          <a:graphicData uri="http://schemas.openxmlformats.org/drawingml/2006/table">
            <a:tbl>
              <a:tblPr firstRow="1" bandRow="1">
                <a:tableStyleId>{5C22544A-7EE6-4342-B048-85BDC9FD1C3A}</a:tableStyleId>
              </a:tblPr>
              <a:tblGrid>
                <a:gridCol w="2853574">
                  <a:extLst>
                    <a:ext uri="{9D8B030D-6E8A-4147-A177-3AD203B41FA5}">
                      <a16:colId xmlns:a16="http://schemas.microsoft.com/office/drawing/2014/main" val="1801467799"/>
                    </a:ext>
                  </a:extLst>
                </a:gridCol>
                <a:gridCol w="1297546">
                  <a:extLst>
                    <a:ext uri="{9D8B030D-6E8A-4147-A177-3AD203B41FA5}">
                      <a16:colId xmlns:a16="http://schemas.microsoft.com/office/drawing/2014/main" val="1170065602"/>
                    </a:ext>
                  </a:extLst>
                </a:gridCol>
                <a:gridCol w="1070046">
                  <a:extLst>
                    <a:ext uri="{9D8B030D-6E8A-4147-A177-3AD203B41FA5}">
                      <a16:colId xmlns:a16="http://schemas.microsoft.com/office/drawing/2014/main" val="2016182898"/>
                    </a:ext>
                  </a:extLst>
                </a:gridCol>
                <a:gridCol w="1070046">
                  <a:extLst>
                    <a:ext uri="{9D8B030D-6E8A-4147-A177-3AD203B41FA5}">
                      <a16:colId xmlns:a16="http://schemas.microsoft.com/office/drawing/2014/main" val="3208227888"/>
                    </a:ext>
                  </a:extLst>
                </a:gridCol>
                <a:gridCol w="543652">
                  <a:extLst>
                    <a:ext uri="{9D8B030D-6E8A-4147-A177-3AD203B41FA5}">
                      <a16:colId xmlns:a16="http://schemas.microsoft.com/office/drawing/2014/main" val="3574627960"/>
                    </a:ext>
                  </a:extLst>
                </a:gridCol>
                <a:gridCol w="928644">
                  <a:extLst>
                    <a:ext uri="{9D8B030D-6E8A-4147-A177-3AD203B41FA5}">
                      <a16:colId xmlns:a16="http://schemas.microsoft.com/office/drawing/2014/main" val="1027717373"/>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5612">
                <a:tc>
                  <a:txBody>
                    <a:bodyPr/>
                    <a:lstStyle/>
                    <a:p>
                      <a:pPr algn="l"/>
                      <a:r>
                        <a:rPr lang="en-US" sz="1200" b="0" i="0" u="none" strike="noStrike" kern="1200" dirty="0">
                          <a:solidFill>
                            <a:schemeClr val="dk1"/>
                          </a:solidFill>
                          <a:effectLst/>
                          <a:latin typeface="+mn-lt"/>
                          <a:ea typeface="+mn-ea"/>
                          <a:cs typeface="+mn-cs"/>
                        </a:rPr>
                        <a:t>GTT Design Study Begins</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t>1-Feb-2019</a:t>
                      </a:r>
                    </a:p>
                  </a:txBody>
                  <a:tcPr anchor="ctr"/>
                </a:tc>
                <a:tc>
                  <a:txBody>
                    <a:bodyPr/>
                    <a:lstStyle/>
                    <a:p>
                      <a:pPr algn="ctr"/>
                      <a:r>
                        <a:rPr lang="en-US" sz="1200" dirty="0"/>
                        <a:t>1-Jan-2019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5612">
                <a:tc>
                  <a:txBody>
                    <a:bodyPr/>
                    <a:lstStyle/>
                    <a:p>
                      <a:pPr algn="l"/>
                      <a:r>
                        <a:rPr lang="en-US" sz="1200" b="0" dirty="0"/>
                        <a:t>Delivery of warm box steel</a:t>
                      </a:r>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t>15-Jun-2019</a:t>
                      </a:r>
                    </a:p>
                  </a:txBody>
                  <a:tcPr anchor="ctr"/>
                </a:tc>
                <a:tc>
                  <a:txBody>
                    <a:bodyPr/>
                    <a:lstStyle/>
                    <a:p>
                      <a:pPr algn="ctr"/>
                      <a:r>
                        <a:rPr lang="en-US" sz="1200" dirty="0"/>
                        <a:t>30-Apr-2019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858452408"/>
                  </a:ext>
                </a:extLst>
              </a:tr>
              <a:tr h="375612">
                <a:tc>
                  <a:txBody>
                    <a:bodyPr/>
                    <a:lstStyle/>
                    <a:p>
                      <a:pPr algn="l"/>
                      <a:r>
                        <a:rPr lang="en-US" sz="1200" b="0" i="0" u="none" strike="noStrike" kern="1200" dirty="0">
                          <a:solidFill>
                            <a:schemeClr val="dk1"/>
                          </a:solidFill>
                          <a:effectLst/>
                          <a:latin typeface="+mn-lt"/>
                          <a:ea typeface="+mn-ea"/>
                          <a:cs typeface="+mn-cs"/>
                        </a:rPr>
                        <a:t>Warm vessel installation complete</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t>15-Jul-2019</a:t>
                      </a:r>
                    </a:p>
                  </a:txBody>
                  <a:tcPr anchor="ctr"/>
                </a:tc>
                <a:tc>
                  <a:txBody>
                    <a:bodyPr/>
                    <a:lstStyle/>
                    <a:p>
                      <a:pPr algn="ctr"/>
                      <a:r>
                        <a:rPr lang="en-US" sz="1200" dirty="0"/>
                        <a:t>29-May-2019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517177019"/>
                  </a:ext>
                </a:extLst>
              </a:tr>
              <a:tr h="375612">
                <a:tc>
                  <a:txBody>
                    <a:bodyPr/>
                    <a:lstStyle/>
                    <a:p>
                      <a:pPr algn="l"/>
                      <a:r>
                        <a:rPr lang="en-US" sz="1200" b="0" dirty="0"/>
                        <a:t>TPC Transport to ND building complete</a:t>
                      </a:r>
                    </a:p>
                  </a:txBody>
                  <a:tcPr anchor="ctr"/>
                </a:tc>
                <a:tc>
                  <a:txBody>
                    <a:bodyPr/>
                    <a:lstStyle/>
                    <a:p>
                      <a:r>
                        <a:rPr lang="en-US" sz="1200" dirty="0"/>
                        <a:t>J. </a:t>
                      </a:r>
                      <a:r>
                        <a:rPr lang="en-US" sz="1200" dirty="0" err="1"/>
                        <a:t>Zennamo</a:t>
                      </a:r>
                      <a:endParaRPr lang="en-US" sz="1200" dirty="0"/>
                    </a:p>
                  </a:txBody>
                  <a:tcPr anchor="ctr"/>
                </a:tc>
                <a:tc>
                  <a:txBody>
                    <a:bodyPr/>
                    <a:lstStyle/>
                    <a:p>
                      <a:pPr algn="ctr"/>
                      <a:r>
                        <a:rPr lang="en-US" sz="1200" dirty="0"/>
                        <a:t>15-Sept-2019</a:t>
                      </a:r>
                    </a:p>
                  </a:txBody>
                  <a:tcPr anchor="ctr"/>
                </a:tc>
                <a:tc>
                  <a:txBody>
                    <a:bodyPr/>
                    <a:lstStyle/>
                    <a:p>
                      <a:pPr algn="ctr"/>
                      <a:r>
                        <a:rPr lang="en-US" sz="1200" dirty="0"/>
                        <a:t>16-Aug-2019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975074319"/>
                  </a:ext>
                </a:extLst>
              </a:tr>
              <a:tr h="375612">
                <a:tc>
                  <a:txBody>
                    <a:bodyPr/>
                    <a:lstStyle/>
                    <a:p>
                      <a:pPr algn="l"/>
                      <a:r>
                        <a:rPr lang="en-US" sz="1200" b="0" i="0" u="none" strike="noStrike" kern="1200" dirty="0">
                          <a:solidFill>
                            <a:schemeClr val="dk1"/>
                          </a:solidFill>
                          <a:effectLst/>
                          <a:latin typeface="+mn-lt"/>
                          <a:ea typeface="+mn-ea"/>
                          <a:cs typeface="+mn-cs"/>
                        </a:rPr>
                        <a:t>Cryostat material arrives at </a:t>
                      </a:r>
                      <a:r>
                        <a:rPr lang="en-US" sz="1200" b="0" i="0" u="none" strike="noStrike" kern="1200" dirty="0" err="1">
                          <a:solidFill>
                            <a:schemeClr val="dk1"/>
                          </a:solidFill>
                          <a:effectLst/>
                          <a:latin typeface="+mn-lt"/>
                          <a:ea typeface="+mn-ea"/>
                          <a:cs typeface="+mn-cs"/>
                        </a:rPr>
                        <a:t>Fermilab</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t>1-Oct-2019</a:t>
                      </a:r>
                    </a:p>
                  </a:txBody>
                  <a:tcPr anchor="ctr"/>
                </a:tc>
                <a:tc>
                  <a:txBody>
                    <a:bodyPr/>
                    <a:lstStyle/>
                    <a:p>
                      <a:pPr algn="ctr"/>
                      <a:r>
                        <a:rPr lang="en-US" sz="1200" dirty="0"/>
                        <a:t>22-Aug-2019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32219972"/>
                  </a:ext>
                </a:extLst>
              </a:tr>
              <a:tr h="375612">
                <a:tc>
                  <a:txBody>
                    <a:bodyPr/>
                    <a:lstStyle/>
                    <a:p>
                      <a:pPr algn="l"/>
                      <a:r>
                        <a:rPr lang="en-US" sz="1200" b="0" i="0" u="none" strike="noStrike" kern="1200" dirty="0">
                          <a:solidFill>
                            <a:schemeClr val="dk1"/>
                          </a:solidFill>
                          <a:effectLst/>
                          <a:latin typeface="+mn-lt"/>
                          <a:ea typeface="+mn-ea"/>
                          <a:cs typeface="+mn-cs"/>
                        </a:rPr>
                        <a:t>Cryostat top plug is ready to attach to </a:t>
                      </a:r>
                      <a:r>
                        <a:rPr lang="en-US" sz="1200" b="0" i="0" u="none" strike="noStrike" kern="1200" dirty="0" err="1">
                          <a:solidFill>
                            <a:schemeClr val="dk1"/>
                          </a:solidFill>
                          <a:effectLst/>
                          <a:latin typeface="+mn-lt"/>
                          <a:ea typeface="+mn-ea"/>
                          <a:cs typeface="+mn-cs"/>
                        </a:rPr>
                        <a:t>atf</a:t>
                      </a:r>
                      <a:endParaRPr lang="en-US" sz="1200" b="0" dirty="0"/>
                    </a:p>
                  </a:txBody>
                  <a:tcPr anchor="ctr"/>
                </a:tc>
                <a:tc>
                  <a:txBody>
                    <a:bodyPr/>
                    <a:lstStyle/>
                    <a:p>
                      <a:r>
                        <a:rPr lang="en-US" sz="1200" dirty="0"/>
                        <a:t>M. </a:t>
                      </a:r>
                      <a:r>
                        <a:rPr lang="en-US" sz="1200" dirty="0" err="1"/>
                        <a:t>Nessi</a:t>
                      </a:r>
                      <a:endParaRPr lang="en-US" sz="1200" dirty="0"/>
                    </a:p>
                  </a:txBody>
                  <a:tcPr anchor="ctr"/>
                </a:tc>
                <a:tc>
                  <a:txBody>
                    <a:bodyPr/>
                    <a:lstStyle/>
                    <a:p>
                      <a:pPr algn="ctr"/>
                      <a:r>
                        <a:rPr lang="en-US" sz="1200" dirty="0"/>
                        <a:t>1-Nov-2019</a:t>
                      </a:r>
                    </a:p>
                  </a:txBody>
                  <a:tcPr anchor="ctr"/>
                </a:tc>
                <a:tc>
                  <a:txBody>
                    <a:bodyPr/>
                    <a:lstStyle/>
                    <a:p>
                      <a:pPr algn="ctr"/>
                      <a:r>
                        <a:rPr lang="en-US" sz="1200" dirty="0">
                          <a:solidFill>
                            <a:schemeClr val="tx1"/>
                          </a:solidFill>
                        </a:rPr>
                        <a:t>23-Sept-2019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810700258"/>
                  </a:ext>
                </a:extLst>
              </a:tr>
              <a:tr h="375612">
                <a:tc>
                  <a:txBody>
                    <a:bodyPr/>
                    <a:lstStyle/>
                    <a:p>
                      <a:pPr algn="l"/>
                      <a:r>
                        <a:rPr lang="en-US" sz="1200" dirty="0"/>
                        <a:t>Membrane Cryostat Completed</a:t>
                      </a:r>
                      <a:endParaRPr lang="en-US" sz="1200" b="0" dirty="0"/>
                    </a:p>
                  </a:txBody>
                  <a:tcPr anchor="ctr"/>
                </a:tc>
                <a:tc>
                  <a:txBody>
                    <a:bodyPr/>
                    <a:lstStyle/>
                    <a:p>
                      <a:r>
                        <a:rPr lang="en-US" sz="1200" dirty="0"/>
                        <a:t>M. Kim</a:t>
                      </a:r>
                    </a:p>
                  </a:txBody>
                  <a:tcPr anchor="ctr"/>
                </a:tc>
                <a:tc>
                  <a:txBody>
                    <a:bodyPr/>
                    <a:lstStyle/>
                    <a:p>
                      <a:pPr algn="ctr"/>
                      <a:r>
                        <a:rPr lang="en-US" sz="1200" dirty="0"/>
                        <a:t>1-Mar-2020</a:t>
                      </a:r>
                    </a:p>
                  </a:txBody>
                  <a:tcPr anchor="ctr"/>
                </a:tc>
                <a:tc>
                  <a:txBody>
                    <a:bodyPr/>
                    <a:lstStyle/>
                    <a:p>
                      <a:pPr algn="ctr"/>
                      <a:r>
                        <a:rPr lang="en-US" sz="1200" dirty="0">
                          <a:solidFill>
                            <a:schemeClr val="tx1"/>
                          </a:solidFill>
                        </a:rPr>
                        <a:t>22-Jan-2020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08856037"/>
                  </a:ext>
                </a:extLst>
              </a:tr>
              <a:tr h="375612">
                <a:tc>
                  <a:txBody>
                    <a:bodyPr/>
                    <a:lstStyle/>
                    <a:p>
                      <a:pPr algn="l"/>
                      <a:r>
                        <a:rPr lang="en-US" sz="1200" b="0" i="0" u="none" strike="noStrike" kern="1200" dirty="0">
                          <a:solidFill>
                            <a:schemeClr val="dk1"/>
                          </a:solidFill>
                          <a:effectLst/>
                          <a:latin typeface="+mn-lt"/>
                          <a:ea typeface="+mn-ea"/>
                          <a:cs typeface="+mn-cs"/>
                        </a:rPr>
                        <a:t>Plug welded to cryostat</a:t>
                      </a:r>
                      <a:endParaRPr lang="en-US" sz="1200" b="0" dirty="0"/>
                    </a:p>
                  </a:txBody>
                  <a:tcPr anchor="ctr"/>
                </a:tc>
                <a:tc>
                  <a:txBody>
                    <a:bodyPr/>
                    <a:lstStyle/>
                    <a:p>
                      <a:r>
                        <a:rPr lang="en-US" sz="1200" dirty="0"/>
                        <a:t>M. Kim, J. </a:t>
                      </a:r>
                      <a:r>
                        <a:rPr lang="en-US" sz="1200" dirty="0" err="1"/>
                        <a:t>Zennamo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15-Apr-2020</a:t>
                      </a:r>
                    </a:p>
                  </a:txBody>
                  <a:tcPr anchor="ctr"/>
                </a:tc>
                <a:tc>
                  <a:txBody>
                    <a:bodyPr/>
                    <a:lstStyle/>
                    <a:p>
                      <a:pPr algn="ctr"/>
                      <a:r>
                        <a:rPr lang="en-US" sz="1200" dirty="0">
                          <a:solidFill>
                            <a:schemeClr val="tx1"/>
                          </a:solidFill>
                        </a:rPr>
                        <a:t>6-Mar-2020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25580646"/>
                  </a:ext>
                </a:extLst>
              </a:tr>
              <a:tr h="375612">
                <a:tc>
                  <a:txBody>
                    <a:bodyPr/>
                    <a:lstStyle/>
                    <a:p>
                      <a:pPr algn="l"/>
                      <a:r>
                        <a:rPr lang="en-US" sz="1200" b="0" i="0" u="none" strike="noStrike" kern="1200" dirty="0">
                          <a:solidFill>
                            <a:schemeClr val="tx1"/>
                          </a:solidFill>
                          <a:effectLst/>
                          <a:latin typeface="+mn-lt"/>
                          <a:ea typeface="+mn-ea"/>
                          <a:cs typeface="+mn-cs"/>
                        </a:rPr>
                        <a:t>Cryogenic operation approved</a:t>
                      </a:r>
                      <a:endParaRPr lang="en-US" sz="1200" b="0" dirty="0">
                        <a:solidFill>
                          <a:schemeClr val="tx1"/>
                        </a:solidFill>
                      </a:endParaRPr>
                    </a:p>
                  </a:txBody>
                  <a:tcPr anchor="ctr"/>
                </a:tc>
                <a:tc>
                  <a:txBody>
                    <a:bodyPr/>
                    <a:lstStyle/>
                    <a:p>
                      <a:r>
                        <a:rPr lang="en-US" sz="1200" dirty="0"/>
                        <a:t>M. </a:t>
                      </a:r>
                      <a:r>
                        <a:rPr lang="en-US" sz="1200" dirty="0" err="1"/>
                        <a:t>Geynisman</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1-Jul-2020</a:t>
                      </a:r>
                    </a:p>
                  </a:txBody>
                  <a:tcPr anchor="ctr"/>
                </a:tc>
                <a:tc>
                  <a:txBody>
                    <a:bodyPr/>
                    <a:lstStyle/>
                    <a:p>
                      <a:pPr algn="ctr"/>
                      <a:r>
                        <a:rPr lang="en-US" sz="1200" dirty="0">
                          <a:solidFill>
                            <a:schemeClr val="tx1"/>
                          </a:solidFill>
                        </a:rPr>
                        <a:t>1-Jun-2020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16173006"/>
                  </a:ext>
                </a:extLst>
              </a:tr>
              <a:tr h="375612">
                <a:tc>
                  <a:txBody>
                    <a:bodyPr/>
                    <a:lstStyle/>
                    <a:p>
                      <a:pPr algn="l"/>
                      <a:r>
                        <a:rPr lang="en-US" sz="1200" b="1" i="0" u="none" strike="noStrike" kern="1200" dirty="0">
                          <a:solidFill>
                            <a:schemeClr val="dk1"/>
                          </a:solidFill>
                          <a:effectLst/>
                          <a:latin typeface="+mn-lt"/>
                          <a:ea typeface="+mn-ea"/>
                          <a:cs typeface="+mn-cs"/>
                        </a:rPr>
                        <a:t>S2: SBND detector is ready to fill with liquid Argon</a:t>
                      </a:r>
                      <a:endParaRPr lang="en-US" sz="1200" b="1" dirty="0"/>
                    </a:p>
                  </a:txBody>
                  <a:tcPr anchor="ctr"/>
                </a:tc>
                <a:tc>
                  <a:txBody>
                    <a:bodyPr/>
                    <a:lstStyle/>
                    <a:p>
                      <a:r>
                        <a:rPr lang="en-US" sz="1200" b="1" dirty="0"/>
                        <a:t>A. </a:t>
                      </a:r>
                      <a:r>
                        <a:rPr lang="en-US" sz="1200" b="1" dirty="0" err="1"/>
                        <a:t>Schukraft</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15-Jul-2020</a:t>
                      </a:r>
                    </a:p>
                  </a:txBody>
                  <a:tcPr anchor="ctr"/>
                </a:tc>
                <a:tc>
                  <a:txBody>
                    <a:bodyPr/>
                    <a:lstStyle/>
                    <a:p>
                      <a:pPr algn="ctr"/>
                      <a:r>
                        <a:rPr lang="en-US" sz="1200" b="1" dirty="0">
                          <a:solidFill>
                            <a:schemeClr val="tx1"/>
                          </a:solidFill>
                        </a:rPr>
                        <a:t>1-Jun-2020</a:t>
                      </a:r>
                    </a:p>
                  </a:txBody>
                  <a:tcPr anchor="ctr"/>
                </a:tc>
                <a:tc>
                  <a:txBody>
                    <a:bodyPr/>
                    <a:lstStyle/>
                    <a:p>
                      <a:pPr algn="ctr"/>
                      <a:endParaRPr lang="en-US" sz="1800" b="1" dirty="0"/>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2045234132"/>
                  </a:ext>
                </a:extLst>
              </a:tr>
            </a:tbl>
          </a:graphicData>
        </a:graphic>
      </p:graphicFrame>
      <p:sp>
        <p:nvSpPr>
          <p:cNvPr id="7" name="Date Placeholder 3">
            <a:extLst>
              <a:ext uri="{FF2B5EF4-FFF2-40B4-BE49-F238E27FC236}">
                <a16:creationId xmlns:a16="http://schemas.microsoft.com/office/drawing/2014/main" id="{4E13EE5E-8298-D84F-B0C0-C1166D601E5C}"/>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C295FEAA-F8CA-8749-A3F6-47F97765ADA8}"/>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248E2862-30FD-C043-A688-4DAB46741EF3}"/>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1094373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E03029-CF5B-42CD-BA67-6272BA21FB50}"/>
              </a:ext>
            </a:extLst>
          </p:cNvPr>
          <p:cNvSpPr>
            <a:spLocks noGrp="1"/>
          </p:cNvSpPr>
          <p:nvPr>
            <p:ph sz="quarter" idx="13"/>
          </p:nvPr>
        </p:nvSpPr>
        <p:spPr>
          <a:xfrm>
            <a:off x="222250" y="914400"/>
            <a:ext cx="8559800" cy="5295900"/>
          </a:xfrm>
        </p:spPr>
        <p:txBody>
          <a:bodyPr/>
          <a:lstStyle/>
          <a:p>
            <a:r>
              <a:rPr lang="en-US" dirty="0"/>
              <a:t>Excellent technical progress for ICARUS</a:t>
            </a:r>
          </a:p>
          <a:p>
            <a:pPr lvl="1"/>
            <a:r>
              <a:rPr lang="en-US" dirty="0"/>
              <a:t>Installation remains on track since delivery of the cold shield components in April </a:t>
            </a:r>
          </a:p>
          <a:p>
            <a:pPr lvl="2"/>
            <a:r>
              <a:rPr lang="en-US" dirty="0"/>
              <a:t>Updated planning process is keeping it on track</a:t>
            </a:r>
          </a:p>
          <a:p>
            <a:pPr lvl="1"/>
            <a:r>
              <a:rPr lang="en-US" dirty="0"/>
              <a:t>Electronics readout delivery on track, installation starting (flanges)</a:t>
            </a:r>
          </a:p>
          <a:p>
            <a:pPr lvl="1"/>
            <a:r>
              <a:rPr lang="en-US" dirty="0"/>
              <a:t>Proximity cryogenics (near and far) delivered to  Fermilab, ready to install in January</a:t>
            </a:r>
          </a:p>
          <a:p>
            <a:pPr lvl="1"/>
            <a:r>
              <a:rPr lang="en-US" dirty="0"/>
              <a:t>On track to complete milestone I-1, ready to fill, by June 2019</a:t>
            </a:r>
          </a:p>
          <a:p>
            <a:r>
              <a:rPr lang="en-US" dirty="0"/>
              <a:t>Excellent technical progress for SBND</a:t>
            </a:r>
          </a:p>
          <a:p>
            <a:pPr lvl="1"/>
            <a:r>
              <a:rPr lang="en-US" dirty="0"/>
              <a:t>TPC components arriving at Fermilab </a:t>
            </a:r>
          </a:p>
          <a:p>
            <a:pPr lvl="1"/>
            <a:r>
              <a:rPr lang="en-US" dirty="0"/>
              <a:t>TPC electronics production underway </a:t>
            </a:r>
          </a:p>
          <a:p>
            <a:pPr lvl="1"/>
            <a:r>
              <a:rPr lang="en-US" dirty="0"/>
              <a:t>TPC assembly process has started</a:t>
            </a:r>
          </a:p>
          <a:p>
            <a:pPr lvl="1"/>
            <a:r>
              <a:rPr lang="en-US" dirty="0"/>
              <a:t>Cryostat design and construction plan being completed</a:t>
            </a:r>
          </a:p>
          <a:p>
            <a:pPr lvl="1"/>
            <a:r>
              <a:rPr lang="en-US" dirty="0"/>
              <a:t>On track to complete milestone S-1, detector ready for transport, by August 2019</a:t>
            </a:r>
          </a:p>
          <a:p>
            <a:r>
              <a:rPr lang="en-US" dirty="0"/>
              <a:t>The biggest technical risks have been retired or are near retirement:</a:t>
            </a:r>
          </a:p>
          <a:p>
            <a:pPr lvl="1">
              <a:buClr>
                <a:schemeClr val="accent3"/>
              </a:buClr>
              <a:buFont typeface="Arial Unicode MS" panose="020B0604020202020204" pitchFamily="34" charset="-128"/>
              <a:buChar char="✓"/>
            </a:pPr>
            <a:r>
              <a:rPr lang="en-US" dirty="0"/>
              <a:t>Installation of T600 vessels </a:t>
            </a:r>
          </a:p>
          <a:p>
            <a:pPr lvl="1">
              <a:buClr>
                <a:schemeClr val="accent3"/>
              </a:buClr>
              <a:buFont typeface="Arial Unicode MS" panose="020B0604020202020204" pitchFamily="34" charset="-128"/>
              <a:buChar char="✓"/>
            </a:pPr>
            <a:r>
              <a:rPr lang="en-US" dirty="0"/>
              <a:t>Completion of SBND APA wire winding </a:t>
            </a:r>
          </a:p>
          <a:p>
            <a:pPr lvl="1"/>
            <a:r>
              <a:rPr lang="en-US" dirty="0"/>
              <a:t>Delivery of APAs to Fermilab</a:t>
            </a:r>
          </a:p>
          <a:p>
            <a:endParaRPr lang="en-US" dirty="0"/>
          </a:p>
        </p:txBody>
      </p:sp>
      <p:sp>
        <p:nvSpPr>
          <p:cNvPr id="7" name="Title 6">
            <a:extLst>
              <a:ext uri="{FF2B5EF4-FFF2-40B4-BE49-F238E27FC236}">
                <a16:creationId xmlns:a16="http://schemas.microsoft.com/office/drawing/2014/main" id="{0ECDAE31-C3BD-4A39-B4FC-5C9E374E6664}"/>
              </a:ext>
            </a:extLst>
          </p:cNvPr>
          <p:cNvSpPr>
            <a:spLocks noGrp="1"/>
          </p:cNvSpPr>
          <p:nvPr>
            <p:ph type="title"/>
          </p:nvPr>
        </p:nvSpPr>
        <p:spPr/>
        <p:txBody>
          <a:bodyPr/>
          <a:lstStyle/>
          <a:p>
            <a:r>
              <a:rPr lang="en-US" dirty="0"/>
              <a:t>Technical Summary &amp; Outlook</a:t>
            </a:r>
          </a:p>
        </p:txBody>
      </p:sp>
      <p:sp>
        <p:nvSpPr>
          <p:cNvPr id="8" name="Date Placeholder 3">
            <a:extLst>
              <a:ext uri="{FF2B5EF4-FFF2-40B4-BE49-F238E27FC236}">
                <a16:creationId xmlns:a16="http://schemas.microsoft.com/office/drawing/2014/main" id="{AE26849B-C9D2-104D-AEE0-D0FBDFF9D6A7}"/>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73A8690D-A68B-3249-B04B-2F64A518DE8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42CE3F7F-B75D-7840-9559-95A235DAC2CE}"/>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3675193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09169"/>
            <a:ext cx="8672513" cy="2446343"/>
          </a:xfrm>
        </p:spPr>
        <p:txBody>
          <a:bodyPr/>
          <a:lstStyle/>
          <a:p>
            <a:r>
              <a:rPr lang="en-US" sz="1800" dirty="0"/>
              <a:t>A Director’s Review for SBN was held Dec 17-19 2018</a:t>
            </a:r>
          </a:p>
          <a:p>
            <a:endParaRPr lang="en-US" sz="1800" dirty="0"/>
          </a:p>
          <a:p>
            <a:r>
              <a:rPr lang="en-US" sz="1800" dirty="0"/>
              <a:t>This review focused on the complete integrated schedule and the DOE High Energy Physics cost of the following program elements:</a:t>
            </a:r>
          </a:p>
          <a:p>
            <a:pPr lvl="1"/>
            <a:r>
              <a:rPr lang="en-US" sz="1800" dirty="0"/>
              <a:t>Construction and installation of the ICARUS detector systems;</a:t>
            </a:r>
          </a:p>
          <a:p>
            <a:pPr lvl="1"/>
            <a:r>
              <a:rPr lang="en-US" sz="1800" dirty="0"/>
              <a:t>Construction and installation of the SBND detector systems and cryostat; </a:t>
            </a:r>
          </a:p>
          <a:p>
            <a:pPr lvl="1"/>
            <a:r>
              <a:rPr lang="en-US" sz="1800" dirty="0"/>
              <a:t>Construction and installation of the necessary support infrastructure such as cryogenic systems, common DAQ and overburden; </a:t>
            </a:r>
          </a:p>
          <a:p>
            <a:pPr lvl="1"/>
            <a:r>
              <a:rPr lang="en-US" sz="1800" dirty="0"/>
              <a:t>Commissioning plan and transition to experimental operations plan. </a:t>
            </a:r>
          </a:p>
          <a:p>
            <a:pPr lvl="1"/>
            <a:endParaRPr lang="en-US" sz="1800" dirty="0"/>
          </a:p>
          <a:p>
            <a:r>
              <a:rPr lang="en-US" sz="1800" dirty="0"/>
              <a:t>The focus of this review was the schedule forecast for completing installation, commissioning and transition to operations for ICARUS and SBND and the associated costs borne by the DOE office of High Energy Physics. Topics included schedule, US costs, management, ES&amp;H, and technical readiness to execute the SBN program.</a:t>
            </a:r>
          </a:p>
          <a:p>
            <a:endParaRPr lang="en-US" sz="1800" dirty="0"/>
          </a:p>
          <a:p>
            <a:r>
              <a:rPr lang="en-US" sz="1800" dirty="0">
                <a:hlinkClick r:id="rId3"/>
              </a:rPr>
              <a:t>Review web page</a:t>
            </a:r>
            <a:endParaRPr lang="en-US" sz="1800" dirty="0"/>
          </a:p>
          <a:p>
            <a:endParaRPr lang="en-US" sz="1800" dirty="0"/>
          </a:p>
          <a:p>
            <a:endParaRPr lang="en-US" sz="1800" dirty="0"/>
          </a:p>
          <a:p>
            <a:pPr lvl="1"/>
            <a:endParaRPr lang="en-US" sz="1600" dirty="0"/>
          </a:p>
          <a:p>
            <a:pPr lvl="1"/>
            <a:endParaRPr lang="en-US" sz="1600" dirty="0"/>
          </a:p>
          <a:p>
            <a:pPr lvl="1"/>
            <a:endParaRPr lang="en-US" sz="1600" dirty="0"/>
          </a:p>
        </p:txBody>
      </p:sp>
      <p:sp>
        <p:nvSpPr>
          <p:cNvPr id="3" name="Title 2"/>
          <p:cNvSpPr>
            <a:spLocks noGrp="1"/>
          </p:cNvSpPr>
          <p:nvPr>
            <p:ph type="title"/>
          </p:nvPr>
        </p:nvSpPr>
        <p:spPr/>
        <p:txBody>
          <a:bodyPr/>
          <a:lstStyle/>
          <a:p>
            <a:r>
              <a:rPr lang="en-US" dirty="0"/>
              <a:t>SBN Director’s Review</a:t>
            </a:r>
          </a:p>
        </p:txBody>
      </p:sp>
      <p:sp>
        <p:nvSpPr>
          <p:cNvPr id="7" name="Date Placeholder 3">
            <a:extLst>
              <a:ext uri="{FF2B5EF4-FFF2-40B4-BE49-F238E27FC236}">
                <a16:creationId xmlns:a16="http://schemas.microsoft.com/office/drawing/2014/main" id="{963CE305-369A-D843-B123-6FDCF6DD4D0D}"/>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6B83DB01-E105-BE4A-8ACC-DF253EEA2949}"/>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4FC4DB75-9729-3D42-B674-2F4B1B305C1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1002609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09169"/>
            <a:ext cx="8672513" cy="2446343"/>
          </a:xfrm>
        </p:spPr>
        <p:txBody>
          <a:bodyPr/>
          <a:lstStyle/>
          <a:p>
            <a:pPr algn="just"/>
            <a:r>
              <a:rPr lang="en-US" sz="1400" dirty="0"/>
              <a:t>The review committee was </a:t>
            </a:r>
            <a:r>
              <a:rPr lang="en-US" sz="1400" dirty="0">
                <a:highlight>
                  <a:srgbClr val="FFFF00"/>
                </a:highlight>
              </a:rPr>
              <a:t>pleased with the progress </a:t>
            </a:r>
            <a:r>
              <a:rPr lang="en-US" sz="1400" dirty="0"/>
              <a:t>made since the June 2018 review which focused primarily on schedule. The committee congratulates the team for the </a:t>
            </a:r>
            <a:r>
              <a:rPr lang="en-US" sz="1400" dirty="0">
                <a:highlight>
                  <a:srgbClr val="FFFF00"/>
                </a:highlight>
              </a:rPr>
              <a:t>great progress in getting the far detector modules installed</a:t>
            </a:r>
            <a:r>
              <a:rPr lang="en-US" sz="1400" dirty="0"/>
              <a:t>. </a:t>
            </a:r>
            <a:r>
              <a:rPr lang="en-US" sz="1400" dirty="0">
                <a:highlight>
                  <a:srgbClr val="FFFF00"/>
                </a:highlight>
              </a:rPr>
              <a:t>Progress on the near detector components is also quite impressive</a:t>
            </a:r>
            <a:r>
              <a:rPr lang="en-US" sz="1400" dirty="0"/>
              <a:t>.</a:t>
            </a:r>
          </a:p>
          <a:p>
            <a:pPr algn="just"/>
            <a:r>
              <a:rPr lang="en-US" sz="1400" dirty="0"/>
              <a:t>The committee’s response to the Review Charge questions was nearly unanimously affirmative, with only a few minor caveats noted.</a:t>
            </a:r>
          </a:p>
          <a:p>
            <a:pPr algn="just"/>
            <a:r>
              <a:rPr lang="en-US" sz="1400" dirty="0"/>
              <a:t>Schedules for reaching each of the key milestones were presented. Most of the recommendations from the previous review have been addressed. </a:t>
            </a:r>
            <a:r>
              <a:rPr lang="en-US" sz="1400" dirty="0">
                <a:highlight>
                  <a:srgbClr val="FFFF00"/>
                </a:highlight>
              </a:rPr>
              <a:t>The contributions from our international partners were particularly appreciated</a:t>
            </a:r>
            <a:r>
              <a:rPr lang="en-US" sz="1400" dirty="0"/>
              <a:t>. The main conclusion of the review was that almost all subsystems are </a:t>
            </a:r>
            <a:r>
              <a:rPr lang="en-US" sz="1400" dirty="0" err="1"/>
              <a:t>ontrack</a:t>
            </a:r>
            <a:r>
              <a:rPr lang="en-US" sz="1400" dirty="0"/>
              <a:t> to meet the baseline schedule presented in June, resulting in the far detector being ready to fill in Summer 2019 and the near detector approximately one year later.</a:t>
            </a:r>
          </a:p>
          <a:p>
            <a:pPr algn="just"/>
            <a:r>
              <a:rPr lang="en-US" sz="1400" dirty="0"/>
              <a:t>The committee was satisfied with the Program’s attention to ES&amp;H.</a:t>
            </a:r>
          </a:p>
          <a:p>
            <a:pPr algn="just"/>
            <a:r>
              <a:rPr lang="en-US" sz="1400" dirty="0"/>
              <a:t>The committee reviewed outstanding risks, that if realized would impact the ability of the program to keep on schedule. The committee noted that a number of key risks have been retired.</a:t>
            </a:r>
          </a:p>
          <a:p>
            <a:pPr algn="just"/>
            <a:r>
              <a:rPr lang="en-US" sz="1400" dirty="0">
                <a:highlight>
                  <a:srgbClr val="FFFF00"/>
                </a:highlight>
              </a:rPr>
              <a:t>Two main areas of concern were identified</a:t>
            </a:r>
            <a:r>
              <a:rPr lang="en-US" sz="1400" dirty="0"/>
              <a:t>. The first is the funding available for FY19 work. </a:t>
            </a:r>
            <a:r>
              <a:rPr lang="en-US" sz="1400" dirty="0">
                <a:highlight>
                  <a:srgbClr val="FFFF00"/>
                </a:highlight>
              </a:rPr>
              <a:t>A request for additional funding of $3.9M was made to DOE in FY18</a:t>
            </a:r>
            <a:r>
              <a:rPr lang="en-US" sz="1400" dirty="0"/>
              <a:t>. If this funding is not made available within FY19Q2, key procurements for both detectors will have to be delayed, resulting in corresponding delay of meeting milestones.</a:t>
            </a:r>
          </a:p>
          <a:p>
            <a:pPr algn="just"/>
            <a:r>
              <a:rPr lang="en-US" sz="1400" dirty="0">
                <a:highlight>
                  <a:srgbClr val="FFFF00"/>
                </a:highlight>
              </a:rPr>
              <a:t>The second area of concern remains the need to begin the final design of the near detector cryostat </a:t>
            </a:r>
            <a:r>
              <a:rPr lang="en-US" sz="1400" dirty="0"/>
              <a:t>so that the schedule for the construction of the cryostat does not significantly delay achieving the milestones S2 and S3.</a:t>
            </a:r>
          </a:p>
          <a:p>
            <a:pPr algn="just"/>
            <a:r>
              <a:rPr lang="en-US" sz="1400" dirty="0"/>
              <a:t>The committee encourages the Program management team to continue to work with all program contributors to develop robust plans for commissioning, transition to operations and ultimately steady state operation of both the near and far detectors of the SBN Program.</a:t>
            </a:r>
          </a:p>
          <a:p>
            <a:pPr algn="just"/>
            <a:endParaRPr lang="en-US" sz="1800" dirty="0"/>
          </a:p>
          <a:p>
            <a:endParaRPr lang="en-US" sz="1800" dirty="0"/>
          </a:p>
          <a:p>
            <a:pPr lvl="1"/>
            <a:endParaRPr lang="en-US" sz="1600" dirty="0"/>
          </a:p>
          <a:p>
            <a:pPr lvl="1"/>
            <a:endParaRPr lang="en-US" sz="1600" dirty="0"/>
          </a:p>
          <a:p>
            <a:pPr lvl="1"/>
            <a:endParaRPr lang="en-US" sz="1600" dirty="0"/>
          </a:p>
        </p:txBody>
      </p:sp>
      <p:sp>
        <p:nvSpPr>
          <p:cNvPr id="3" name="Title 2"/>
          <p:cNvSpPr>
            <a:spLocks noGrp="1"/>
          </p:cNvSpPr>
          <p:nvPr>
            <p:ph type="title"/>
          </p:nvPr>
        </p:nvSpPr>
        <p:spPr/>
        <p:txBody>
          <a:bodyPr/>
          <a:lstStyle/>
          <a:p>
            <a:r>
              <a:rPr lang="en-US" dirty="0"/>
              <a:t>SBN Director’s Review Closeout Exec. Summary</a:t>
            </a:r>
          </a:p>
        </p:txBody>
      </p:sp>
      <p:sp>
        <p:nvSpPr>
          <p:cNvPr id="7" name="Date Placeholder 3">
            <a:extLst>
              <a:ext uri="{FF2B5EF4-FFF2-40B4-BE49-F238E27FC236}">
                <a16:creationId xmlns:a16="http://schemas.microsoft.com/office/drawing/2014/main" id="{E4A7DD54-8F65-1445-88DB-851E982EDB22}"/>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1E914E81-6490-A54E-B409-423BC8081A6E}"/>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A92EF431-3E93-AF48-82CB-53650B0431E2}"/>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4180239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466D4C-1DE5-E746-AF46-43778A918670}"/>
              </a:ext>
            </a:extLst>
          </p:cNvPr>
          <p:cNvSpPr>
            <a:spLocks noGrp="1"/>
          </p:cNvSpPr>
          <p:nvPr>
            <p:ph idx="1"/>
          </p:nvPr>
        </p:nvSpPr>
        <p:spPr/>
        <p:txBody>
          <a:bodyPr/>
          <a:lstStyle/>
          <a:p>
            <a:r>
              <a:rPr lang="en-US" dirty="0"/>
              <a:t>A Memorandum of Understanding (MOU) for building of the SBN program is in draft form</a:t>
            </a:r>
          </a:p>
          <a:p>
            <a:endParaRPr lang="en-US" dirty="0"/>
          </a:p>
          <a:p>
            <a:r>
              <a:rPr lang="en-US" dirty="0"/>
              <a:t>The expectation is that it will be signed by the parties contributing to building the SBN program</a:t>
            </a:r>
          </a:p>
          <a:p>
            <a:endParaRPr lang="en-US" dirty="0"/>
          </a:p>
          <a:p>
            <a:r>
              <a:rPr lang="en-US" dirty="0"/>
              <a:t>Such a multi-institution document is unusual for the US DOE</a:t>
            </a:r>
          </a:p>
          <a:p>
            <a:endParaRPr lang="en-US" dirty="0"/>
          </a:p>
          <a:p>
            <a:r>
              <a:rPr lang="en-US" dirty="0"/>
              <a:t>Blazes an important trail for future DUNE agreements</a:t>
            </a:r>
          </a:p>
          <a:p>
            <a:endParaRPr lang="en-US" dirty="0"/>
          </a:p>
        </p:txBody>
      </p:sp>
      <p:sp>
        <p:nvSpPr>
          <p:cNvPr id="3" name="Title 2">
            <a:extLst>
              <a:ext uri="{FF2B5EF4-FFF2-40B4-BE49-F238E27FC236}">
                <a16:creationId xmlns:a16="http://schemas.microsoft.com/office/drawing/2014/main" id="{A9069667-F5D1-FD47-B851-3767F82B13CF}"/>
              </a:ext>
            </a:extLst>
          </p:cNvPr>
          <p:cNvSpPr>
            <a:spLocks noGrp="1"/>
          </p:cNvSpPr>
          <p:nvPr>
            <p:ph type="title"/>
          </p:nvPr>
        </p:nvSpPr>
        <p:spPr/>
        <p:txBody>
          <a:bodyPr/>
          <a:lstStyle/>
          <a:p>
            <a:r>
              <a:rPr lang="en-US" dirty="0"/>
              <a:t>SBN Multi-Institutional MOU</a:t>
            </a:r>
          </a:p>
        </p:txBody>
      </p:sp>
      <p:sp>
        <p:nvSpPr>
          <p:cNvPr id="7" name="Date Placeholder 3">
            <a:extLst>
              <a:ext uri="{FF2B5EF4-FFF2-40B4-BE49-F238E27FC236}">
                <a16:creationId xmlns:a16="http://schemas.microsoft.com/office/drawing/2014/main" id="{E2145D8B-C87E-5842-9703-390A055CDEC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A4485F08-B6DE-544A-9013-A4D2E35D1258}"/>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1D3751FA-7637-9A4A-B900-892744A89084}"/>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2153221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466D4C-1DE5-E746-AF46-43778A918670}"/>
              </a:ext>
            </a:extLst>
          </p:cNvPr>
          <p:cNvSpPr>
            <a:spLocks noGrp="1"/>
          </p:cNvSpPr>
          <p:nvPr>
            <p:ph idx="1"/>
          </p:nvPr>
        </p:nvSpPr>
        <p:spPr>
          <a:xfrm>
            <a:off x="1153887" y="971550"/>
            <a:ext cx="6364514" cy="4997735"/>
          </a:xfrm>
          <a:ln>
            <a:solidFill>
              <a:srgbClr val="404040"/>
            </a:solidFill>
          </a:ln>
        </p:spPr>
        <p:txBody>
          <a:bodyPr lIns="91440" tIns="91440" rIns="91440" bIns="91440"/>
          <a:lstStyle/>
          <a:p>
            <a:pPr marL="0" indent="0" algn="ctr">
              <a:buNone/>
            </a:pPr>
            <a:r>
              <a:rPr lang="en-GB" sz="1400" b="1" dirty="0"/>
              <a:t>Memorandum of Understanding </a:t>
            </a:r>
            <a:endParaRPr lang="en-US" sz="1400" dirty="0"/>
          </a:p>
          <a:p>
            <a:pPr marL="0" indent="0" algn="ctr">
              <a:buNone/>
            </a:pPr>
            <a:r>
              <a:rPr lang="en-GB" sz="1400" b="1" dirty="0"/>
              <a:t>for Collaboration in the</a:t>
            </a:r>
            <a:endParaRPr lang="en-US" sz="1400" dirty="0"/>
          </a:p>
          <a:p>
            <a:pPr marL="0" indent="0" algn="ctr">
              <a:buNone/>
            </a:pPr>
            <a:r>
              <a:rPr lang="en-GB" sz="1400" b="1" dirty="0"/>
              <a:t>Short-Baseline Neutrino Program</a:t>
            </a:r>
            <a:endParaRPr lang="en-US" sz="1400" dirty="0"/>
          </a:p>
          <a:p>
            <a:pPr marL="0" indent="0">
              <a:buNone/>
            </a:pPr>
            <a:r>
              <a:rPr lang="en-GB" sz="1400" b="1" dirty="0"/>
              <a:t>between</a:t>
            </a:r>
            <a:endParaRPr lang="en-US" sz="1400" dirty="0"/>
          </a:p>
          <a:p>
            <a:pPr marL="0" indent="0">
              <a:buNone/>
            </a:pPr>
            <a:r>
              <a:rPr lang="en-GB" sz="1400" dirty="0"/>
              <a:t> </a:t>
            </a:r>
            <a:endParaRPr lang="en-US" sz="1400" dirty="0"/>
          </a:p>
          <a:p>
            <a:pPr marL="0" indent="0" algn="just">
              <a:buNone/>
            </a:pPr>
            <a:r>
              <a:rPr lang="en-GB" sz="1400" dirty="0"/>
              <a:t>The Fermi National Accelerator Laboratory, a United States Department of   Energy National Laboratory, managed and operated by Fermi Research Alliance, in Batavia, Illinois (hereinafter referred to as “Fermilab”), as the Host Laboratory</a:t>
            </a:r>
            <a:endParaRPr lang="en-US" sz="1400" dirty="0"/>
          </a:p>
          <a:p>
            <a:pPr marL="0" indent="0" algn="r">
              <a:buNone/>
            </a:pPr>
            <a:r>
              <a:rPr lang="en-GB" sz="1400" dirty="0"/>
              <a:t>on the one hand,</a:t>
            </a:r>
            <a:endParaRPr lang="en-US" sz="1400" dirty="0"/>
          </a:p>
          <a:p>
            <a:pPr marL="0" indent="0">
              <a:buNone/>
            </a:pPr>
            <a:r>
              <a:rPr lang="en-GB" sz="1400" b="1" dirty="0"/>
              <a:t>and</a:t>
            </a:r>
            <a:endParaRPr lang="en-US" sz="1400" dirty="0"/>
          </a:p>
          <a:p>
            <a:pPr marL="0" indent="0">
              <a:buNone/>
            </a:pPr>
            <a:r>
              <a:rPr lang="en-GB" sz="1400" b="1" dirty="0"/>
              <a:t> </a:t>
            </a:r>
            <a:endParaRPr lang="en-US" sz="1400" dirty="0"/>
          </a:p>
          <a:p>
            <a:pPr marL="0" indent="0" algn="just">
              <a:buNone/>
            </a:pPr>
            <a:r>
              <a:rPr lang="en-GB" sz="1400" dirty="0"/>
              <a:t>the Funding Agencies/Research Institutions and Universities participating in the Short-Baseline Neutrino Program at Fermilab </a:t>
            </a:r>
            <a:endParaRPr lang="en-US" sz="1400" dirty="0"/>
          </a:p>
          <a:p>
            <a:pPr marL="0" indent="0" algn="r">
              <a:buNone/>
            </a:pPr>
            <a:r>
              <a:rPr lang="en-GB" sz="1400" dirty="0"/>
              <a:t>on the other hand</a:t>
            </a:r>
            <a:endParaRPr lang="en-US" sz="1400" dirty="0"/>
          </a:p>
          <a:p>
            <a:pPr marL="0" indent="0">
              <a:buNone/>
            </a:pPr>
            <a:r>
              <a:rPr lang="en-GB" sz="1400" b="1" dirty="0"/>
              <a:t>for the purpose</a:t>
            </a:r>
            <a:endParaRPr lang="en-US" sz="1400" dirty="0"/>
          </a:p>
          <a:p>
            <a:pPr marL="0" indent="0">
              <a:buNone/>
            </a:pPr>
            <a:r>
              <a:rPr lang="en-GB" sz="1400" dirty="0"/>
              <a:t> </a:t>
            </a:r>
            <a:endParaRPr lang="en-US" sz="1400" dirty="0"/>
          </a:p>
          <a:p>
            <a:pPr marL="0" indent="0" algn="just">
              <a:buNone/>
            </a:pPr>
            <a:r>
              <a:rPr lang="en-GB" sz="1400" dirty="0"/>
              <a:t>of collaboratively carrying out a jointly funded and supported physics research program at Fermilab. The Parties mentioned will individually be referred to as a “SBN Participant” and collectively as the “SBN Participants”</a:t>
            </a:r>
            <a:r>
              <a:rPr lang="en-US" sz="1400" dirty="0"/>
              <a:t>  </a:t>
            </a:r>
            <a:endParaRPr lang="en-GB" sz="1400" dirty="0"/>
          </a:p>
        </p:txBody>
      </p:sp>
      <p:sp>
        <p:nvSpPr>
          <p:cNvPr id="3" name="Title 2">
            <a:extLst>
              <a:ext uri="{FF2B5EF4-FFF2-40B4-BE49-F238E27FC236}">
                <a16:creationId xmlns:a16="http://schemas.microsoft.com/office/drawing/2014/main" id="{A9069667-F5D1-FD47-B851-3767F82B13CF}"/>
              </a:ext>
            </a:extLst>
          </p:cNvPr>
          <p:cNvSpPr>
            <a:spLocks noGrp="1"/>
          </p:cNvSpPr>
          <p:nvPr>
            <p:ph type="title"/>
          </p:nvPr>
        </p:nvSpPr>
        <p:spPr/>
        <p:txBody>
          <a:bodyPr/>
          <a:lstStyle/>
          <a:p>
            <a:r>
              <a:rPr lang="en-US" dirty="0"/>
              <a:t>SBN Multi-Institutional MOU Opening</a:t>
            </a:r>
          </a:p>
        </p:txBody>
      </p:sp>
      <p:sp>
        <p:nvSpPr>
          <p:cNvPr id="7" name="Date Placeholder 3">
            <a:extLst>
              <a:ext uri="{FF2B5EF4-FFF2-40B4-BE49-F238E27FC236}">
                <a16:creationId xmlns:a16="http://schemas.microsoft.com/office/drawing/2014/main" id="{45424F9A-61FF-B54F-B79D-D4690619FFB9}"/>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83EBD5DD-B288-4844-97AB-D8C67E7EEDD5}"/>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0762D3C9-28F5-2146-9BBB-2932E9A6E1EC}"/>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195193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466D4C-1DE5-E746-AF46-43778A918670}"/>
              </a:ext>
            </a:extLst>
          </p:cNvPr>
          <p:cNvSpPr>
            <a:spLocks noGrp="1"/>
          </p:cNvSpPr>
          <p:nvPr>
            <p:ph idx="1"/>
          </p:nvPr>
        </p:nvSpPr>
        <p:spPr>
          <a:xfrm>
            <a:off x="1153887" y="971550"/>
            <a:ext cx="6477000" cy="5059363"/>
          </a:xfrm>
          <a:ln>
            <a:solidFill>
              <a:srgbClr val="404040"/>
            </a:solidFill>
          </a:ln>
        </p:spPr>
        <p:txBody>
          <a:bodyPr lIns="91440" tIns="91440" rIns="91440" bIns="91440"/>
          <a:lstStyle/>
          <a:p>
            <a:pPr marL="0" indent="0">
              <a:buNone/>
            </a:pPr>
            <a:endParaRPr lang="en-US" sz="1400" b="1" u="sng" dirty="0"/>
          </a:p>
          <a:p>
            <a:pPr marL="0" indent="0">
              <a:buNone/>
            </a:pPr>
            <a:r>
              <a:rPr lang="en-GB" sz="1400" b="1" u="sng" dirty="0"/>
              <a:t>Preamble</a:t>
            </a:r>
            <a:r>
              <a:rPr lang="en-GB" sz="1400" b="1" dirty="0"/>
              <a:t> </a:t>
            </a:r>
            <a:endParaRPr lang="en-US" sz="1400" b="1" u="sng" dirty="0"/>
          </a:p>
          <a:p>
            <a:pPr marL="0" indent="0">
              <a:buNone/>
            </a:pPr>
            <a:r>
              <a:rPr lang="en-GB" sz="1400" b="1" dirty="0"/>
              <a:t> </a:t>
            </a:r>
            <a:endParaRPr lang="en-US" sz="1400" b="1" u="sng" dirty="0"/>
          </a:p>
          <a:p>
            <a:pPr marL="0" indent="0" algn="just">
              <a:buNone/>
            </a:pPr>
            <a:r>
              <a:rPr lang="en-GB" sz="1400" dirty="0"/>
              <a:t>As recommended by the 2014 report of the Particle Physics Project Prioritization Panel and the European Strategy for Particle Physics Update 2013, Fermilab has developed an international Short-Baseline Neutrino Program (“SBN Program”) to pave the way for substantial international involvement in the future Long-Baseline Neutrino Facility and the associated Deep Underground Neutrino Experiment (“LBNF/DUNE”); </a:t>
            </a:r>
            <a:endParaRPr lang="en-US" sz="1400" dirty="0"/>
          </a:p>
          <a:p>
            <a:pPr marL="0" indent="0" algn="just">
              <a:buNone/>
            </a:pPr>
            <a:r>
              <a:rPr lang="en-GB" sz="1400" b="1" dirty="0"/>
              <a:t> </a:t>
            </a:r>
            <a:endParaRPr lang="en-US" sz="1400" dirty="0"/>
          </a:p>
          <a:p>
            <a:pPr lvl="0" algn="just">
              <a:buFont typeface="+mj-lt"/>
              <a:buAutoNum type="alphaLcParenR"/>
            </a:pPr>
            <a:r>
              <a:rPr lang="en-GB" sz="1400" dirty="0"/>
              <a:t>The SBN Participants wish to collaborate in the construction, operation, and physics data analysis using a set of liquid argon detectors for the SBN Program that will be deployed in the Fermilab Booster Neutrino Beamline (BNB);</a:t>
            </a:r>
            <a:endParaRPr lang="en-US" sz="1400" dirty="0"/>
          </a:p>
          <a:p>
            <a:pPr marL="0" indent="0" algn="just">
              <a:buNone/>
            </a:pPr>
            <a:endParaRPr lang="en-US" sz="1400" dirty="0"/>
          </a:p>
          <a:p>
            <a:pPr algn="just">
              <a:buFont typeface="+mj-lt"/>
              <a:buAutoNum type="alphaLcParenR"/>
            </a:pPr>
            <a:r>
              <a:rPr lang="en-GB" sz="1400" dirty="0"/>
              <a:t>This Memorandum of Understanding (hereafter referred to as “MOU”) is a non-legally binding agreement that records contributions by SBN Participants to the SBN Program, it being understood that the SBN Participants recognize that the success of the SBN Program depends on all the SBN Participants adhering to its provisions. </a:t>
            </a:r>
            <a:endParaRPr lang="en-US" sz="1400" dirty="0"/>
          </a:p>
        </p:txBody>
      </p:sp>
      <p:sp>
        <p:nvSpPr>
          <p:cNvPr id="3" name="Title 2">
            <a:extLst>
              <a:ext uri="{FF2B5EF4-FFF2-40B4-BE49-F238E27FC236}">
                <a16:creationId xmlns:a16="http://schemas.microsoft.com/office/drawing/2014/main" id="{A9069667-F5D1-FD47-B851-3767F82B13CF}"/>
              </a:ext>
            </a:extLst>
          </p:cNvPr>
          <p:cNvSpPr>
            <a:spLocks noGrp="1"/>
          </p:cNvSpPr>
          <p:nvPr>
            <p:ph type="title"/>
          </p:nvPr>
        </p:nvSpPr>
        <p:spPr/>
        <p:txBody>
          <a:bodyPr/>
          <a:lstStyle/>
          <a:p>
            <a:r>
              <a:rPr lang="en-US" dirty="0"/>
              <a:t>SBN Multi-Institutional MOU Preamble</a:t>
            </a:r>
          </a:p>
        </p:txBody>
      </p:sp>
      <p:sp>
        <p:nvSpPr>
          <p:cNvPr id="7" name="Date Placeholder 3">
            <a:extLst>
              <a:ext uri="{FF2B5EF4-FFF2-40B4-BE49-F238E27FC236}">
                <a16:creationId xmlns:a16="http://schemas.microsoft.com/office/drawing/2014/main" id="{1280AE65-8E3D-1648-A2DE-468F0EBC25C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84CC7974-B72F-5D41-876E-8E22E3B96F15}"/>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49E89B3D-A7A7-AF47-BC09-2162591EE66D}"/>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146599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47919-CC2A-AA49-9AAB-D880D7F6D2B7}"/>
              </a:ext>
            </a:extLst>
          </p:cNvPr>
          <p:cNvSpPr>
            <a:spLocks noGrp="1"/>
          </p:cNvSpPr>
          <p:nvPr>
            <p:ph type="title"/>
          </p:nvPr>
        </p:nvSpPr>
        <p:spPr/>
        <p:txBody>
          <a:bodyPr/>
          <a:lstStyle/>
          <a:p>
            <a:r>
              <a:rPr lang="en-US" dirty="0"/>
              <a:t>The Short Baseline Neutrino (SBN) Program</a:t>
            </a:r>
          </a:p>
        </p:txBody>
      </p:sp>
      <p:sp>
        <p:nvSpPr>
          <p:cNvPr id="4" name="Date Placeholder 3">
            <a:extLst>
              <a:ext uri="{FF2B5EF4-FFF2-40B4-BE49-F238E27FC236}">
                <a16:creationId xmlns:a16="http://schemas.microsoft.com/office/drawing/2014/main" id="{42A5E7CD-FC48-E943-B214-205902CC454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5" name="Footer Placeholder 4">
            <a:extLst>
              <a:ext uri="{FF2B5EF4-FFF2-40B4-BE49-F238E27FC236}">
                <a16:creationId xmlns:a16="http://schemas.microsoft.com/office/drawing/2014/main" id="{C3C43D8F-14AA-EA49-A92C-7291CA7440A4}"/>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6" name="Slide Number Placeholder 5">
            <a:extLst>
              <a:ext uri="{FF2B5EF4-FFF2-40B4-BE49-F238E27FC236}">
                <a16:creationId xmlns:a16="http://schemas.microsoft.com/office/drawing/2014/main" id="{F6312D22-AF3A-E943-B620-E9B7BADF1AE0}"/>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a:t>
            </a:fld>
            <a:endParaRPr lang="en-US" dirty="0"/>
          </a:p>
        </p:txBody>
      </p:sp>
      <p:pic>
        <p:nvPicPr>
          <p:cNvPr id="7" name="Picture 6">
            <a:extLst>
              <a:ext uri="{FF2B5EF4-FFF2-40B4-BE49-F238E27FC236}">
                <a16:creationId xmlns:a16="http://schemas.microsoft.com/office/drawing/2014/main" id="{A2877CE3-85D7-3942-81A2-A1A392D0D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9" y="743856"/>
            <a:ext cx="8762800" cy="3266291"/>
          </a:xfrm>
          <a:prstGeom prst="rect">
            <a:avLst/>
          </a:prstGeom>
          <a:ln>
            <a:solidFill>
              <a:schemeClr val="accent6">
                <a:lumMod val="50000"/>
              </a:schemeClr>
            </a:solidFill>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E2EFA88-3027-EC49-A804-9FCDCCE7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243" y="4030467"/>
            <a:ext cx="3643887" cy="2161627"/>
          </a:xfrm>
          <a:prstGeom prst="rect">
            <a:avLst/>
          </a:prstGeom>
          <a:ln>
            <a:solidFill>
              <a:schemeClr val="accent6">
                <a:lumMod val="50000"/>
              </a:schemeClr>
            </a:solidFill>
          </a:ln>
          <a:effectLst>
            <a:outerShdw blurRad="50800" dist="38100" dir="2700000" algn="tl" rotWithShape="0">
              <a:srgbClr val="000000">
                <a:alpha val="43000"/>
              </a:srgbClr>
            </a:outerShdw>
          </a:effectLst>
        </p:spPr>
      </p:pic>
      <p:cxnSp>
        <p:nvCxnSpPr>
          <p:cNvPr id="9" name="Straight Arrow Connector 8">
            <a:extLst>
              <a:ext uri="{FF2B5EF4-FFF2-40B4-BE49-F238E27FC236}">
                <a16:creationId xmlns:a16="http://schemas.microsoft.com/office/drawing/2014/main" id="{6217A9CC-642F-0448-B313-73A5FF523D36}"/>
              </a:ext>
            </a:extLst>
          </p:cNvPr>
          <p:cNvCxnSpPr/>
          <p:nvPr/>
        </p:nvCxnSpPr>
        <p:spPr>
          <a:xfrm flipH="1">
            <a:off x="5334645" y="5282506"/>
            <a:ext cx="3569708" cy="646441"/>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2">
            <a:extLst>
              <a:ext uri="{FF2B5EF4-FFF2-40B4-BE49-F238E27FC236}">
                <a16:creationId xmlns:a16="http://schemas.microsoft.com/office/drawing/2014/main" id="{50145757-37B0-3448-90BA-8CFCA73210DA}"/>
              </a:ext>
            </a:extLst>
          </p:cNvPr>
          <p:cNvPicPr>
            <a:picLocks noChangeAspect="1"/>
          </p:cNvPicPr>
          <p:nvPr/>
        </p:nvPicPr>
        <p:blipFill rotWithShape="1">
          <a:blip r:embed="rId4">
            <a:extLst>
              <a:ext uri="{28A0092B-C50C-407E-A947-70E740481C1C}">
                <a14:useLocalDpi xmlns:a14="http://schemas.microsoft.com/office/drawing/2010/main" val="0"/>
              </a:ext>
            </a:extLst>
          </a:blip>
          <a:srcRect t="8319" b="6"/>
          <a:stretch/>
        </p:blipFill>
        <p:spPr>
          <a:xfrm>
            <a:off x="177630" y="4034434"/>
            <a:ext cx="5098728" cy="2145331"/>
          </a:xfrm>
          <a:prstGeom prst="rect">
            <a:avLst/>
          </a:prstGeom>
          <a:ln>
            <a:solidFill>
              <a:srgbClr val="154D81"/>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318293B4-B92A-C546-8655-6C17EA1512C2}"/>
              </a:ext>
            </a:extLst>
          </p:cNvPr>
          <p:cNvSpPr/>
          <p:nvPr/>
        </p:nvSpPr>
        <p:spPr>
          <a:xfrm>
            <a:off x="2226350" y="3160014"/>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F58EFF8C-18F8-D54D-B7E3-8748070E2344}"/>
              </a:ext>
            </a:extLst>
          </p:cNvPr>
          <p:cNvSpPr/>
          <p:nvPr/>
        </p:nvSpPr>
        <p:spPr>
          <a:xfrm flipH="1">
            <a:off x="2007040" y="3465383"/>
            <a:ext cx="801413" cy="1087062"/>
          </a:xfrm>
          <a:prstGeom prst="arc">
            <a:avLst>
              <a:gd name="adj1" fmla="val 17345736"/>
              <a:gd name="adj2" fmla="val 4736387"/>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Oval 12">
            <a:extLst>
              <a:ext uri="{FF2B5EF4-FFF2-40B4-BE49-F238E27FC236}">
                <a16:creationId xmlns:a16="http://schemas.microsoft.com/office/drawing/2014/main" id="{D9172959-54ED-E64D-88E6-9EF491D56A10}"/>
              </a:ext>
            </a:extLst>
          </p:cNvPr>
          <p:cNvSpPr/>
          <p:nvPr/>
        </p:nvSpPr>
        <p:spPr>
          <a:xfrm>
            <a:off x="7001011" y="2950890"/>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1F42DB8-8BD9-1340-8F84-34C4D6672C6C}"/>
              </a:ext>
            </a:extLst>
          </p:cNvPr>
          <p:cNvSpPr txBox="1"/>
          <p:nvPr/>
        </p:nvSpPr>
        <p:spPr>
          <a:xfrm>
            <a:off x="1530604" y="5658100"/>
            <a:ext cx="2036132" cy="523220"/>
          </a:xfrm>
          <a:prstGeom prst="rect">
            <a:avLst/>
          </a:prstGeom>
          <a:noFill/>
          <a:ln>
            <a:noFill/>
          </a:ln>
          <a:effectLst>
            <a:outerShdw blurRad="50800" dist="38100" dir="2700000" algn="tl" rotWithShape="0">
              <a:srgbClr val="000000">
                <a:alpha val="43000"/>
              </a:srgbClr>
            </a:outerShdw>
          </a:effectLst>
        </p:spPr>
        <p:txBody>
          <a:bodyPr wrap="square" rtlCol="0">
            <a:spAutoFit/>
          </a:bodyPr>
          <a:lstStyle/>
          <a:p>
            <a:pPr algn="ctr"/>
            <a:r>
              <a:rPr lang="en-US" sz="1400" b="1" dirty="0">
                <a:solidFill>
                  <a:schemeClr val="bg1"/>
                </a:solidFill>
              </a:rPr>
              <a:t>Icarus – T600</a:t>
            </a:r>
          </a:p>
          <a:p>
            <a:pPr algn="ctr"/>
            <a:r>
              <a:rPr lang="en-US" sz="1400" b="1" dirty="0">
                <a:solidFill>
                  <a:schemeClr val="bg1"/>
                </a:solidFill>
              </a:rPr>
              <a:t>(Updated and Relocated)</a:t>
            </a:r>
          </a:p>
        </p:txBody>
      </p:sp>
      <p:sp>
        <p:nvSpPr>
          <p:cNvPr id="15" name="Oval 14">
            <a:extLst>
              <a:ext uri="{FF2B5EF4-FFF2-40B4-BE49-F238E27FC236}">
                <a16:creationId xmlns:a16="http://schemas.microsoft.com/office/drawing/2014/main" id="{1E4F7B7B-DB23-204F-B53F-9047DD673CCF}"/>
              </a:ext>
            </a:extLst>
          </p:cNvPr>
          <p:cNvSpPr/>
          <p:nvPr/>
        </p:nvSpPr>
        <p:spPr>
          <a:xfrm>
            <a:off x="3566735" y="3093934"/>
            <a:ext cx="498022" cy="473528"/>
          </a:xfrm>
          <a:prstGeom prst="ellipse">
            <a:avLst/>
          </a:prstGeom>
          <a:solidFill>
            <a:schemeClr val="bg1">
              <a:alpha val="25000"/>
            </a:schemeClr>
          </a:solid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B18251F3-167A-A64E-BDE3-D6B13D4669AD}"/>
              </a:ext>
            </a:extLst>
          </p:cNvPr>
          <p:cNvSpPr/>
          <p:nvPr/>
        </p:nvSpPr>
        <p:spPr>
          <a:xfrm rot="19217416">
            <a:off x="3867652" y="3236261"/>
            <a:ext cx="951688" cy="1698259"/>
          </a:xfrm>
          <a:prstGeom prst="arc">
            <a:avLst>
              <a:gd name="adj1" fmla="val 17345736"/>
              <a:gd name="adj2" fmla="val 4680837"/>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47E8CBD-F740-E34C-B472-A2667979785F}"/>
              </a:ext>
            </a:extLst>
          </p:cNvPr>
          <p:cNvSpPr txBox="1"/>
          <p:nvPr/>
        </p:nvSpPr>
        <p:spPr>
          <a:xfrm>
            <a:off x="3351669" y="5492636"/>
            <a:ext cx="1037811" cy="276999"/>
          </a:xfrm>
          <a:prstGeom prst="rect">
            <a:avLst/>
          </a:prstGeom>
          <a:noFill/>
        </p:spPr>
        <p:txBody>
          <a:bodyPr wrap="square" rtlCol="0">
            <a:spAutoFit/>
          </a:bodyPr>
          <a:lstStyle/>
          <a:p>
            <a:pPr algn="ctr"/>
            <a:r>
              <a:rPr lang="en-US" sz="1200" dirty="0" err="1">
                <a:solidFill>
                  <a:schemeClr val="bg1"/>
                </a:solidFill>
              </a:rPr>
              <a:t>MiniBooNE</a:t>
            </a:r>
            <a:endParaRPr lang="en-US" sz="1200" dirty="0">
              <a:solidFill>
                <a:schemeClr val="bg1"/>
              </a:solidFill>
            </a:endParaRPr>
          </a:p>
        </p:txBody>
      </p:sp>
      <p:sp>
        <p:nvSpPr>
          <p:cNvPr id="18" name="TextBox 17">
            <a:extLst>
              <a:ext uri="{FF2B5EF4-FFF2-40B4-BE49-F238E27FC236}">
                <a16:creationId xmlns:a16="http://schemas.microsoft.com/office/drawing/2014/main" id="{279E1A96-E5E5-0945-A4B8-F9973AD4CD88}"/>
              </a:ext>
            </a:extLst>
          </p:cNvPr>
          <p:cNvSpPr txBox="1"/>
          <p:nvPr/>
        </p:nvSpPr>
        <p:spPr>
          <a:xfrm>
            <a:off x="4203754" y="5370439"/>
            <a:ext cx="1148975" cy="738664"/>
          </a:xfrm>
          <a:prstGeom prst="rect">
            <a:avLst/>
          </a:prstGeom>
          <a:noFill/>
        </p:spPr>
        <p:txBody>
          <a:bodyPr wrap="square" rtlCol="0">
            <a:spAutoFit/>
          </a:bodyPr>
          <a:lstStyle/>
          <a:p>
            <a:pPr algn="ctr"/>
            <a:r>
              <a:rPr lang="en-US" sz="1400" b="1" dirty="0" err="1">
                <a:solidFill>
                  <a:schemeClr val="bg1"/>
                </a:solidFill>
              </a:rPr>
              <a:t>MicroBooNE</a:t>
            </a:r>
            <a:r>
              <a:rPr lang="en-US" sz="1400" b="1" dirty="0">
                <a:solidFill>
                  <a:schemeClr val="bg1"/>
                </a:solidFill>
              </a:rPr>
              <a:t>(operating)</a:t>
            </a:r>
          </a:p>
          <a:p>
            <a:pPr algn="ctr"/>
            <a:endParaRPr lang="en-US" sz="1400" b="1" dirty="0">
              <a:solidFill>
                <a:schemeClr val="bg1"/>
              </a:solidFill>
            </a:endParaRPr>
          </a:p>
        </p:txBody>
      </p:sp>
      <p:sp>
        <p:nvSpPr>
          <p:cNvPr id="19" name="TextBox 18">
            <a:extLst>
              <a:ext uri="{FF2B5EF4-FFF2-40B4-BE49-F238E27FC236}">
                <a16:creationId xmlns:a16="http://schemas.microsoft.com/office/drawing/2014/main" id="{DB5E668C-07AF-2642-9479-FFA22438BE9A}"/>
              </a:ext>
            </a:extLst>
          </p:cNvPr>
          <p:cNvSpPr txBox="1"/>
          <p:nvPr/>
        </p:nvSpPr>
        <p:spPr>
          <a:xfrm>
            <a:off x="7636932" y="5515773"/>
            <a:ext cx="1066677" cy="523220"/>
          </a:xfrm>
          <a:prstGeom prst="rect">
            <a:avLst/>
          </a:prstGeom>
          <a:noFill/>
        </p:spPr>
        <p:txBody>
          <a:bodyPr wrap="square" rtlCol="0">
            <a:spAutoFit/>
          </a:bodyPr>
          <a:lstStyle/>
          <a:p>
            <a:pPr algn="ctr"/>
            <a:r>
              <a:rPr lang="en-US" sz="1400" b="1" dirty="0">
                <a:solidFill>
                  <a:schemeClr val="bg1"/>
                </a:solidFill>
              </a:rPr>
              <a:t>SBND</a:t>
            </a:r>
          </a:p>
          <a:p>
            <a:pPr algn="ctr"/>
            <a:r>
              <a:rPr lang="en-US" sz="1400" b="1" dirty="0">
                <a:solidFill>
                  <a:schemeClr val="bg1"/>
                </a:solidFill>
              </a:rPr>
              <a:t>(new)</a:t>
            </a:r>
          </a:p>
        </p:txBody>
      </p:sp>
      <p:cxnSp>
        <p:nvCxnSpPr>
          <p:cNvPr id="20" name="Straight Arrow Connector 19">
            <a:extLst>
              <a:ext uri="{FF2B5EF4-FFF2-40B4-BE49-F238E27FC236}">
                <a16:creationId xmlns:a16="http://schemas.microsoft.com/office/drawing/2014/main" id="{4F28569D-47D8-C74E-9547-D6E1788C87D9}"/>
              </a:ext>
            </a:extLst>
          </p:cNvPr>
          <p:cNvCxnSpPr/>
          <p:nvPr/>
        </p:nvCxnSpPr>
        <p:spPr>
          <a:xfrm flipH="1">
            <a:off x="161066" y="5110211"/>
            <a:ext cx="5108094" cy="726345"/>
          </a:xfrm>
          <a:prstGeom prst="straightConnector1">
            <a:avLst/>
          </a:prstGeom>
          <a:ln>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1EA1359-6B59-6C4C-9A72-3E1442E7BD6F}"/>
              </a:ext>
            </a:extLst>
          </p:cNvPr>
          <p:cNvSpPr txBox="1"/>
          <p:nvPr/>
        </p:nvSpPr>
        <p:spPr>
          <a:xfrm>
            <a:off x="5390829" y="5383480"/>
            <a:ext cx="318291" cy="400110"/>
          </a:xfrm>
          <a:prstGeom prst="rect">
            <a:avLst/>
          </a:prstGeom>
          <a:noFill/>
        </p:spPr>
        <p:txBody>
          <a:bodyPr wrap="none" rtlCol="0">
            <a:spAutoFit/>
          </a:bodyPr>
          <a:lstStyle/>
          <a:p>
            <a:r>
              <a:rPr lang="en-US" sz="2000" dirty="0">
                <a:solidFill>
                  <a:srgbClr val="FFFF00"/>
                </a:solidFill>
                <a:latin typeface="Symbol" charset="2"/>
                <a:cs typeface="Symbol" charset="2"/>
              </a:rPr>
              <a:t>n</a:t>
            </a:r>
            <a:endParaRPr lang="en-US" sz="2000" baseline="-25000" dirty="0">
              <a:solidFill>
                <a:srgbClr val="FFFF00"/>
              </a:solidFill>
              <a:latin typeface="Symbol" charset="2"/>
              <a:cs typeface="Symbol" charset="2"/>
            </a:endParaRPr>
          </a:p>
        </p:txBody>
      </p:sp>
      <p:sp>
        <p:nvSpPr>
          <p:cNvPr id="22" name="TextBox 21">
            <a:extLst>
              <a:ext uri="{FF2B5EF4-FFF2-40B4-BE49-F238E27FC236}">
                <a16:creationId xmlns:a16="http://schemas.microsoft.com/office/drawing/2014/main" id="{644B1E74-4C4E-7B46-9BFC-4C66709FCEC5}"/>
              </a:ext>
            </a:extLst>
          </p:cNvPr>
          <p:cNvSpPr txBox="1"/>
          <p:nvPr/>
        </p:nvSpPr>
        <p:spPr>
          <a:xfrm>
            <a:off x="309029" y="5701899"/>
            <a:ext cx="318291" cy="400110"/>
          </a:xfrm>
          <a:prstGeom prst="rect">
            <a:avLst/>
          </a:prstGeom>
          <a:noFill/>
        </p:spPr>
        <p:txBody>
          <a:bodyPr wrap="none" rtlCol="0">
            <a:spAutoFit/>
          </a:bodyPr>
          <a:lstStyle/>
          <a:p>
            <a:r>
              <a:rPr lang="en-US" sz="2000" dirty="0">
                <a:solidFill>
                  <a:srgbClr val="FFFF00"/>
                </a:solidFill>
                <a:latin typeface="Symbol" charset="2"/>
                <a:cs typeface="Symbol" charset="2"/>
              </a:rPr>
              <a:t>n</a:t>
            </a:r>
            <a:endParaRPr lang="en-US" sz="2000" baseline="-25000" dirty="0">
              <a:solidFill>
                <a:srgbClr val="FFFF00"/>
              </a:solidFill>
              <a:latin typeface="Symbol" charset="2"/>
              <a:cs typeface="Symbol" charset="2"/>
            </a:endParaRPr>
          </a:p>
        </p:txBody>
      </p:sp>
      <p:sp>
        <p:nvSpPr>
          <p:cNvPr id="23" name="Arc 22">
            <a:extLst>
              <a:ext uri="{FF2B5EF4-FFF2-40B4-BE49-F238E27FC236}">
                <a16:creationId xmlns:a16="http://schemas.microsoft.com/office/drawing/2014/main" id="{0C4F93A6-D5C5-194D-8DAE-83B741FD2E4F}"/>
              </a:ext>
            </a:extLst>
          </p:cNvPr>
          <p:cNvSpPr/>
          <p:nvPr/>
        </p:nvSpPr>
        <p:spPr>
          <a:xfrm>
            <a:off x="6799461" y="3256259"/>
            <a:ext cx="1031810" cy="1185573"/>
          </a:xfrm>
          <a:prstGeom prst="arc">
            <a:avLst>
              <a:gd name="adj1" fmla="val 17345736"/>
              <a:gd name="adj2" fmla="val 4680837"/>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Table 23">
            <a:extLst>
              <a:ext uri="{FF2B5EF4-FFF2-40B4-BE49-F238E27FC236}">
                <a16:creationId xmlns:a16="http://schemas.microsoft.com/office/drawing/2014/main" id="{A684586B-DAEE-5141-B881-005AA7122173}"/>
              </a:ext>
            </a:extLst>
          </p:cNvPr>
          <p:cNvGraphicFramePr>
            <a:graphicFrameLocks noGrp="1"/>
          </p:cNvGraphicFramePr>
          <p:nvPr>
            <p:extLst>
              <p:ext uri="{D42A27DB-BD31-4B8C-83A1-F6EECF244321}">
                <p14:modId xmlns:p14="http://schemas.microsoft.com/office/powerpoint/2010/main" val="2767042025"/>
              </p:ext>
            </p:extLst>
          </p:nvPr>
        </p:nvGraphicFramePr>
        <p:xfrm>
          <a:off x="5618812" y="731156"/>
          <a:ext cx="3269747" cy="1432560"/>
        </p:xfrm>
        <a:graphic>
          <a:graphicData uri="http://schemas.openxmlformats.org/drawingml/2006/table">
            <a:tbl>
              <a:tblPr firstRow="1" bandRow="1">
                <a:tableStyleId>{2D5ABB26-0587-4C30-8999-92F81FD0307C}</a:tableStyleId>
              </a:tblPr>
              <a:tblGrid>
                <a:gridCol w="1115198">
                  <a:extLst>
                    <a:ext uri="{9D8B030D-6E8A-4147-A177-3AD203B41FA5}">
                      <a16:colId xmlns:a16="http://schemas.microsoft.com/office/drawing/2014/main" val="20000"/>
                    </a:ext>
                  </a:extLst>
                </a:gridCol>
                <a:gridCol w="1279200">
                  <a:extLst>
                    <a:ext uri="{9D8B030D-6E8A-4147-A177-3AD203B41FA5}">
                      <a16:colId xmlns:a16="http://schemas.microsoft.com/office/drawing/2014/main" val="20001"/>
                    </a:ext>
                  </a:extLst>
                </a:gridCol>
                <a:gridCol w="875349">
                  <a:extLst>
                    <a:ext uri="{9D8B030D-6E8A-4147-A177-3AD203B41FA5}">
                      <a16:colId xmlns:a16="http://schemas.microsoft.com/office/drawing/2014/main" val="20002"/>
                    </a:ext>
                  </a:extLst>
                </a:gridCol>
              </a:tblGrid>
              <a:tr h="319991">
                <a:tc>
                  <a:txBody>
                    <a:bodyPr/>
                    <a:lstStyle/>
                    <a:p>
                      <a:pPr algn="l"/>
                      <a:endParaRPr lang="en-US" sz="1400" b="1" dirty="0"/>
                    </a:p>
                    <a:p>
                      <a:pPr algn="l"/>
                      <a:r>
                        <a:rPr lang="en-US" sz="1400" b="1" dirty="0"/>
                        <a:t>Detector</a:t>
                      </a:r>
                    </a:p>
                  </a:txBody>
                  <a:tcPr>
                    <a:lnB w="12700" cap="flat" cmpd="sng" algn="ctr">
                      <a:solidFill>
                        <a:scrgbClr r="0" g="0" b="0"/>
                      </a:solidFill>
                      <a:prstDash val="solid"/>
                      <a:round/>
                      <a:headEnd type="none" w="med" len="med"/>
                      <a:tailEnd type="none" w="med" len="med"/>
                    </a:lnB>
                  </a:tcPr>
                </a:tc>
                <a:tc>
                  <a:txBody>
                    <a:bodyPr/>
                    <a:lstStyle/>
                    <a:p>
                      <a:pPr algn="ctr"/>
                      <a:r>
                        <a:rPr lang="en-US" sz="1400" b="1" dirty="0"/>
                        <a:t>Distance</a:t>
                      </a:r>
                      <a:r>
                        <a:rPr lang="en-US" sz="1400" b="1" baseline="0" dirty="0"/>
                        <a:t> from BNB Target</a:t>
                      </a:r>
                      <a:endParaRPr lang="en-US" sz="1400" b="1" dirty="0"/>
                    </a:p>
                  </a:txBody>
                  <a:tcPr>
                    <a:lnB w="12700" cap="flat" cmpd="sng" algn="ctr">
                      <a:solidFill>
                        <a:scrgbClr r="0" g="0" b="0"/>
                      </a:solidFill>
                      <a:prstDash val="solid"/>
                      <a:round/>
                      <a:headEnd type="none" w="med" len="med"/>
                      <a:tailEnd type="none" w="med" len="med"/>
                    </a:lnB>
                  </a:tcPr>
                </a:tc>
                <a:tc>
                  <a:txBody>
                    <a:bodyPr/>
                    <a:lstStyle/>
                    <a:p>
                      <a:pPr algn="ctr"/>
                      <a:r>
                        <a:rPr lang="en-US" sz="1400" b="1" dirty="0"/>
                        <a:t>Active LAr</a:t>
                      </a:r>
                      <a:r>
                        <a:rPr lang="en-US" sz="1400" b="1" baseline="0" dirty="0"/>
                        <a:t> Mass</a:t>
                      </a:r>
                      <a:endParaRPr lang="en-US" sz="1400" b="1" dirty="0"/>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95550">
                <a:tc>
                  <a:txBody>
                    <a:bodyPr/>
                    <a:lstStyle/>
                    <a:p>
                      <a:r>
                        <a:rPr lang="en-US" sz="1400" dirty="0"/>
                        <a:t>SBND</a:t>
                      </a:r>
                    </a:p>
                  </a:txBody>
                  <a:tcPr>
                    <a:lnT w="12700" cap="flat" cmpd="sng" algn="ctr">
                      <a:solidFill>
                        <a:scrgbClr r="0" g="0" b="0"/>
                      </a:solidFill>
                      <a:prstDash val="solid"/>
                      <a:round/>
                      <a:headEnd type="none" w="med" len="med"/>
                      <a:tailEnd type="none" w="med" len="med"/>
                    </a:lnT>
                  </a:tcPr>
                </a:tc>
                <a:tc>
                  <a:txBody>
                    <a:bodyPr/>
                    <a:lstStyle/>
                    <a:p>
                      <a:pPr algn="ctr"/>
                      <a:r>
                        <a:rPr lang="en-US" sz="1400" dirty="0"/>
                        <a:t>110 m</a:t>
                      </a:r>
                    </a:p>
                  </a:txBody>
                  <a:tcPr>
                    <a:lnT w="12700" cap="flat" cmpd="sng" algn="ctr">
                      <a:solidFill>
                        <a:scrgbClr r="0" g="0" b="0"/>
                      </a:solidFill>
                      <a:prstDash val="solid"/>
                      <a:round/>
                      <a:headEnd type="none" w="med" len="med"/>
                      <a:tailEnd type="none" w="med" len="med"/>
                    </a:lnT>
                  </a:tcPr>
                </a:tc>
                <a:tc>
                  <a:txBody>
                    <a:bodyPr/>
                    <a:lstStyle/>
                    <a:p>
                      <a:pPr algn="ctr"/>
                      <a:r>
                        <a:rPr lang="en-US" sz="1400" dirty="0"/>
                        <a:t>112 ton</a:t>
                      </a:r>
                    </a:p>
                  </a:txBody>
                  <a:tcP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1"/>
                  </a:ext>
                </a:extLst>
              </a:tr>
              <a:tr h="195550">
                <a:tc>
                  <a:txBody>
                    <a:bodyPr/>
                    <a:lstStyle/>
                    <a:p>
                      <a:r>
                        <a:rPr lang="en-US" sz="1400" dirty="0"/>
                        <a:t>MicroBooNE</a:t>
                      </a:r>
                    </a:p>
                  </a:txBody>
                  <a:tcPr/>
                </a:tc>
                <a:tc>
                  <a:txBody>
                    <a:bodyPr/>
                    <a:lstStyle/>
                    <a:p>
                      <a:pPr algn="ctr"/>
                      <a:r>
                        <a:rPr lang="en-US" sz="1400" dirty="0"/>
                        <a:t>470 m</a:t>
                      </a:r>
                    </a:p>
                  </a:txBody>
                  <a:tcPr/>
                </a:tc>
                <a:tc>
                  <a:txBody>
                    <a:bodyPr/>
                    <a:lstStyle/>
                    <a:p>
                      <a:pPr algn="ctr"/>
                      <a:r>
                        <a:rPr lang="en-US" sz="1400" dirty="0"/>
                        <a:t>87 ton</a:t>
                      </a:r>
                    </a:p>
                  </a:txBody>
                  <a:tcPr/>
                </a:tc>
                <a:extLst>
                  <a:ext uri="{0D108BD9-81ED-4DB2-BD59-A6C34878D82A}">
                    <a16:rowId xmlns:a16="http://schemas.microsoft.com/office/drawing/2014/main" val="10002"/>
                  </a:ext>
                </a:extLst>
              </a:tr>
              <a:tr h="195550">
                <a:tc>
                  <a:txBody>
                    <a:bodyPr/>
                    <a:lstStyle/>
                    <a:p>
                      <a:r>
                        <a:rPr lang="en-US" sz="1400" dirty="0"/>
                        <a:t>ICARUS</a:t>
                      </a:r>
                    </a:p>
                  </a:txBody>
                  <a:tcPr/>
                </a:tc>
                <a:tc>
                  <a:txBody>
                    <a:bodyPr/>
                    <a:lstStyle/>
                    <a:p>
                      <a:pPr algn="ctr"/>
                      <a:r>
                        <a:rPr lang="en-US" sz="1400" dirty="0"/>
                        <a:t>600 m</a:t>
                      </a:r>
                    </a:p>
                  </a:txBody>
                  <a:tcPr/>
                </a:tc>
                <a:tc>
                  <a:txBody>
                    <a:bodyPr/>
                    <a:lstStyle/>
                    <a:p>
                      <a:pPr algn="ctr"/>
                      <a:r>
                        <a:rPr lang="en-US" sz="1400" dirty="0"/>
                        <a:t>476 ton</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05013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7721AD-5D17-9A43-BD39-2AC9360A8AAF}"/>
              </a:ext>
            </a:extLst>
          </p:cNvPr>
          <p:cNvSpPr>
            <a:spLocks noGrp="1"/>
          </p:cNvSpPr>
          <p:nvPr>
            <p:ph idx="1"/>
          </p:nvPr>
        </p:nvSpPr>
        <p:spPr/>
        <p:txBody>
          <a:bodyPr/>
          <a:lstStyle/>
          <a:p>
            <a:r>
              <a:rPr lang="en-US" dirty="0"/>
              <a:t>The Parties to the SBN MOU are the agencies, labs, and universities providing the resources to build the program</a:t>
            </a:r>
          </a:p>
          <a:p>
            <a:pPr lvl="1"/>
            <a:r>
              <a:rPr lang="en-GB" sz="1800" dirty="0"/>
              <a:t>Fermi National Accelerator Laboratory (“Fermilab”);</a:t>
            </a:r>
            <a:endParaRPr lang="en-US" sz="1800" dirty="0"/>
          </a:p>
          <a:p>
            <a:pPr lvl="1"/>
            <a:r>
              <a:rPr lang="en-GB" sz="1800" dirty="0"/>
              <a:t>The National Science Foundation of the United States ("NSF")*;</a:t>
            </a:r>
          </a:p>
          <a:p>
            <a:pPr lvl="1"/>
            <a:r>
              <a:rPr lang="en-GB" sz="1800" dirty="0"/>
              <a:t>European Organization for Nuclear Research (“CERN”); </a:t>
            </a:r>
            <a:endParaRPr lang="en-US" sz="1800" dirty="0"/>
          </a:p>
          <a:p>
            <a:pPr lvl="1"/>
            <a:r>
              <a:rPr lang="en-US" sz="1800" dirty="0"/>
              <a:t>Istituto Nazionale di Fisica Nucleare ("INFN");</a:t>
            </a:r>
          </a:p>
          <a:p>
            <a:pPr lvl="1"/>
            <a:r>
              <a:rPr lang="en-US" sz="1800" dirty="0"/>
              <a:t>United Kingdom Research and Innovation (“UKRI”</a:t>
            </a:r>
            <a:r>
              <a:rPr lang="en-GB" sz="1800" dirty="0"/>
              <a:t>); </a:t>
            </a:r>
            <a:endParaRPr lang="en-US" sz="1800" dirty="0"/>
          </a:p>
          <a:p>
            <a:pPr lvl="1"/>
            <a:r>
              <a:rPr lang="en-GB" sz="1800" dirty="0"/>
              <a:t>University of Bern, Switzerland ("Bern"); </a:t>
            </a:r>
            <a:endParaRPr lang="en-US" sz="1800" dirty="0"/>
          </a:p>
          <a:p>
            <a:pPr lvl="1"/>
            <a:r>
              <a:rPr lang="en-GB" sz="1800" dirty="0"/>
              <a:t>Los Alamos National Laboratory through its associated Laboratory Directed Research and Development program ("LANL");</a:t>
            </a:r>
            <a:endParaRPr lang="en-US" sz="1800" dirty="0"/>
          </a:p>
          <a:p>
            <a:pPr marL="457200" lvl="1" indent="0">
              <a:buNone/>
            </a:pPr>
            <a:r>
              <a:rPr lang="en-US" sz="1200" dirty="0"/>
              <a:t>*NSF contributions will be listed, but the NSF will not be signing this MOU</a:t>
            </a:r>
          </a:p>
          <a:p>
            <a:pPr lvl="1"/>
            <a:endParaRPr lang="en-US" sz="1800" dirty="0"/>
          </a:p>
          <a:p>
            <a:r>
              <a:rPr lang="en-US" sz="2600" dirty="0"/>
              <a:t>There are about 60 institutions in the SBN collaboration that will operate the detectors and analyze the data from them</a:t>
            </a:r>
          </a:p>
        </p:txBody>
      </p:sp>
      <p:sp>
        <p:nvSpPr>
          <p:cNvPr id="3" name="Title 2">
            <a:extLst>
              <a:ext uri="{FF2B5EF4-FFF2-40B4-BE49-F238E27FC236}">
                <a16:creationId xmlns:a16="http://schemas.microsoft.com/office/drawing/2014/main" id="{E86B97EC-D946-334F-A018-8CDF4C9AB219}"/>
              </a:ext>
            </a:extLst>
          </p:cNvPr>
          <p:cNvSpPr>
            <a:spLocks noGrp="1"/>
          </p:cNvSpPr>
          <p:nvPr>
            <p:ph type="title"/>
          </p:nvPr>
        </p:nvSpPr>
        <p:spPr/>
        <p:txBody>
          <a:bodyPr/>
          <a:lstStyle/>
          <a:p>
            <a:r>
              <a:rPr lang="en-US" dirty="0"/>
              <a:t>Parties to the SBN MOU</a:t>
            </a:r>
          </a:p>
        </p:txBody>
      </p:sp>
      <p:sp>
        <p:nvSpPr>
          <p:cNvPr id="7" name="Date Placeholder 3">
            <a:extLst>
              <a:ext uri="{FF2B5EF4-FFF2-40B4-BE49-F238E27FC236}">
                <a16:creationId xmlns:a16="http://schemas.microsoft.com/office/drawing/2014/main" id="{15C68CD5-86AC-DC49-9D87-B0D30F7ED969}"/>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2A0A6D4A-98ED-5540-9195-03B33313E4CE}"/>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CEA99A0D-8530-B04E-9B26-29D3D199D9C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1603110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28B3DA-1B16-6B43-8928-C4F5DEEE9CDF}"/>
              </a:ext>
            </a:extLst>
          </p:cNvPr>
          <p:cNvSpPr>
            <a:spLocks noGrp="1"/>
          </p:cNvSpPr>
          <p:nvPr>
            <p:ph idx="1"/>
          </p:nvPr>
        </p:nvSpPr>
        <p:spPr>
          <a:xfrm>
            <a:off x="228600" y="971550"/>
            <a:ext cx="8763000" cy="5059363"/>
          </a:xfrm>
        </p:spPr>
        <p:txBody>
          <a:bodyPr/>
          <a:lstStyle/>
          <a:p>
            <a:r>
              <a:rPr lang="en-GB" sz="1600" b="1" dirty="0">
                <a:solidFill>
                  <a:srgbClr val="004C97"/>
                </a:solidFill>
              </a:rPr>
              <a:t>Annex 1:</a:t>
            </a:r>
            <a:r>
              <a:rPr lang="en-US" sz="1600" b="1" dirty="0"/>
              <a:t> </a:t>
            </a:r>
            <a:r>
              <a:rPr lang="en-GB" sz="1600" dirty="0"/>
              <a:t>Institutions Collaborating in the SBN Program and Names of Their Contact Persons</a:t>
            </a:r>
            <a:endParaRPr lang="en-US" sz="1600" dirty="0"/>
          </a:p>
          <a:p>
            <a:endParaRPr lang="en-US" sz="1600" dirty="0"/>
          </a:p>
          <a:p>
            <a:r>
              <a:rPr lang="en-GB" sz="1600" b="1" dirty="0">
                <a:solidFill>
                  <a:srgbClr val="004C97"/>
                </a:solidFill>
              </a:rPr>
              <a:t>Annex 2:</a:t>
            </a:r>
            <a:r>
              <a:rPr lang="en-US" sz="1600" b="1" dirty="0">
                <a:solidFill>
                  <a:srgbClr val="004C97"/>
                </a:solidFill>
              </a:rPr>
              <a:t> </a:t>
            </a:r>
            <a:r>
              <a:rPr lang="en-GB" sz="1600" dirty="0"/>
              <a:t>SBN Collaboration Organization Structure</a:t>
            </a:r>
            <a:endParaRPr lang="en-US" sz="1600" dirty="0"/>
          </a:p>
          <a:p>
            <a:pPr marL="0" indent="0">
              <a:buNone/>
            </a:pPr>
            <a:r>
              <a:rPr lang="en-GB" sz="1600" dirty="0"/>
              <a:t> </a:t>
            </a:r>
            <a:endParaRPr lang="en-US" sz="1600" dirty="0"/>
          </a:p>
          <a:p>
            <a:r>
              <a:rPr lang="en-GB" sz="1600" b="1" dirty="0">
                <a:solidFill>
                  <a:srgbClr val="004C97"/>
                </a:solidFill>
              </a:rPr>
              <a:t>Annex 3:</a:t>
            </a:r>
            <a:r>
              <a:rPr lang="en-US" sz="1600" b="1" dirty="0"/>
              <a:t> </a:t>
            </a:r>
            <a:r>
              <a:rPr lang="en-GB" sz="1600" dirty="0"/>
              <a:t>SBN Program Governance</a:t>
            </a:r>
            <a:endParaRPr lang="en-US" sz="1600" dirty="0"/>
          </a:p>
          <a:p>
            <a:pPr marL="0" indent="0">
              <a:buNone/>
            </a:pPr>
            <a:r>
              <a:rPr lang="en-GB" sz="1600" dirty="0"/>
              <a:t> </a:t>
            </a:r>
            <a:endParaRPr lang="en-US" sz="1600" dirty="0"/>
          </a:p>
          <a:p>
            <a:r>
              <a:rPr lang="en-GB" sz="1600" b="1" dirty="0">
                <a:solidFill>
                  <a:srgbClr val="004C97"/>
                </a:solidFill>
              </a:rPr>
              <a:t>Annex 4:</a:t>
            </a:r>
            <a:r>
              <a:rPr lang="en-US" sz="1600" b="1" dirty="0"/>
              <a:t> </a:t>
            </a:r>
            <a:r>
              <a:rPr lang="en-GB" sz="1600" dirty="0"/>
              <a:t>SBN Cryogenics, SBND Cryostat, and ICARUS Cosmic Ray Tagger</a:t>
            </a:r>
            <a:endParaRPr lang="en-US" sz="1600" dirty="0"/>
          </a:p>
          <a:p>
            <a:pPr marL="0" indent="0">
              <a:buNone/>
            </a:pPr>
            <a:r>
              <a:rPr lang="en-GB" sz="1600" b="1" dirty="0"/>
              <a:t> </a:t>
            </a:r>
            <a:endParaRPr lang="en-US" sz="1600" dirty="0"/>
          </a:p>
          <a:p>
            <a:r>
              <a:rPr lang="en-GB" sz="1600" b="1" dirty="0">
                <a:solidFill>
                  <a:srgbClr val="004C97"/>
                </a:solidFill>
              </a:rPr>
              <a:t>Annex 5:</a:t>
            </a:r>
            <a:r>
              <a:rPr lang="en-US" sz="1600" b="1" dirty="0"/>
              <a:t> </a:t>
            </a:r>
            <a:r>
              <a:rPr lang="en-GB" sz="1600" dirty="0"/>
              <a:t>SBND Cosmic Ray Tagger</a:t>
            </a:r>
            <a:endParaRPr lang="en-US" sz="1600" dirty="0"/>
          </a:p>
          <a:p>
            <a:pPr marL="0" indent="0">
              <a:buNone/>
            </a:pPr>
            <a:r>
              <a:rPr lang="en-GB" sz="1600" dirty="0"/>
              <a:t> </a:t>
            </a:r>
            <a:endParaRPr lang="en-US" sz="1600" dirty="0"/>
          </a:p>
          <a:p>
            <a:r>
              <a:rPr lang="en-GB" sz="1600" b="1" dirty="0">
                <a:solidFill>
                  <a:srgbClr val="004C97"/>
                </a:solidFill>
              </a:rPr>
              <a:t>Annex 6:</a:t>
            </a:r>
            <a:r>
              <a:rPr lang="en-US" sz="1600" b="1" dirty="0">
                <a:solidFill>
                  <a:srgbClr val="004C97"/>
                </a:solidFill>
              </a:rPr>
              <a:t> </a:t>
            </a:r>
            <a:r>
              <a:rPr lang="en-GB" sz="1600" dirty="0"/>
              <a:t>Participation of SBN Participant in Each SBN Subproject for ICARUS and SBND </a:t>
            </a:r>
            <a:endParaRPr lang="en-US" sz="1600" dirty="0"/>
          </a:p>
          <a:p>
            <a:pPr marL="0" indent="0">
              <a:buNone/>
            </a:pPr>
            <a:r>
              <a:rPr lang="en-GB" sz="1600" b="1" dirty="0"/>
              <a:t> </a:t>
            </a:r>
            <a:endParaRPr lang="en-US" sz="1600" dirty="0"/>
          </a:p>
          <a:p>
            <a:r>
              <a:rPr lang="en-GB" sz="1600" b="1" dirty="0">
                <a:solidFill>
                  <a:srgbClr val="004C97"/>
                </a:solidFill>
              </a:rPr>
              <a:t>Annex 7:</a:t>
            </a:r>
            <a:r>
              <a:rPr lang="en-US" sz="1600" b="1" dirty="0">
                <a:solidFill>
                  <a:srgbClr val="004C97"/>
                </a:solidFill>
              </a:rPr>
              <a:t> </a:t>
            </a:r>
            <a:r>
              <a:rPr lang="en-GB" sz="1600" dirty="0"/>
              <a:t>Ownership of Equipment to the SBN Program</a:t>
            </a:r>
            <a:endParaRPr lang="en-US" sz="1600" dirty="0"/>
          </a:p>
          <a:p>
            <a:pPr marL="0" indent="0">
              <a:buNone/>
            </a:pPr>
            <a:r>
              <a:rPr lang="en-GB" sz="1600" dirty="0"/>
              <a:t> </a:t>
            </a:r>
            <a:endParaRPr lang="en-US" sz="1600" dirty="0"/>
          </a:p>
          <a:p>
            <a:r>
              <a:rPr lang="en-GB" sz="1600" b="1" dirty="0">
                <a:solidFill>
                  <a:srgbClr val="004C97"/>
                </a:solidFill>
              </a:rPr>
              <a:t>Annex 8:</a:t>
            </a:r>
            <a:r>
              <a:rPr lang="en-US" sz="1600" b="1" dirty="0">
                <a:solidFill>
                  <a:srgbClr val="004C97"/>
                </a:solidFill>
              </a:rPr>
              <a:t> </a:t>
            </a:r>
            <a:r>
              <a:rPr lang="en-GB" sz="1600" dirty="0"/>
              <a:t>Financial Guidelines for the SBN Program</a:t>
            </a:r>
            <a:endParaRPr lang="en-US" sz="1600" dirty="0"/>
          </a:p>
        </p:txBody>
      </p:sp>
      <p:sp>
        <p:nvSpPr>
          <p:cNvPr id="3" name="Title 2">
            <a:extLst>
              <a:ext uri="{FF2B5EF4-FFF2-40B4-BE49-F238E27FC236}">
                <a16:creationId xmlns:a16="http://schemas.microsoft.com/office/drawing/2014/main" id="{54C41103-0F06-E045-B10C-8E30BF7603C3}"/>
              </a:ext>
            </a:extLst>
          </p:cNvPr>
          <p:cNvSpPr>
            <a:spLocks noGrp="1"/>
          </p:cNvSpPr>
          <p:nvPr>
            <p:ph type="title"/>
          </p:nvPr>
        </p:nvSpPr>
        <p:spPr/>
        <p:txBody>
          <a:bodyPr/>
          <a:lstStyle/>
          <a:p>
            <a:r>
              <a:rPr lang="en-US" dirty="0"/>
              <a:t>Proposed Annexes to the SBN MOU</a:t>
            </a:r>
          </a:p>
        </p:txBody>
      </p:sp>
      <p:sp>
        <p:nvSpPr>
          <p:cNvPr id="7" name="Date Placeholder 3">
            <a:extLst>
              <a:ext uri="{FF2B5EF4-FFF2-40B4-BE49-F238E27FC236}">
                <a16:creationId xmlns:a16="http://schemas.microsoft.com/office/drawing/2014/main" id="{5F6A909D-4080-D948-9855-64D9BB6FC1E3}"/>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57E116F4-F904-5C47-ADA2-B69DFC632103}"/>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A727A4A1-9AE8-A84A-9231-B01FA6B25B2B}"/>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1733187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47056"/>
            <a:ext cx="8672513" cy="5083857"/>
          </a:xfrm>
        </p:spPr>
        <p:txBody>
          <a:bodyPr/>
          <a:lstStyle/>
          <a:p>
            <a:pPr algn="just"/>
            <a:endParaRPr lang="en-US" sz="800" dirty="0"/>
          </a:p>
          <a:p>
            <a:pPr algn="just"/>
            <a:r>
              <a:rPr lang="en-US" dirty="0"/>
              <a:t>A set of organizational structures defined to…</a:t>
            </a:r>
            <a:endParaRPr lang="en-US" sz="800" dirty="0"/>
          </a:p>
          <a:p>
            <a:pPr lvl="1" algn="just"/>
            <a:r>
              <a:rPr lang="en-US" sz="2000" dirty="0"/>
              <a:t>oversee the completion of the ICARUS and SBND detectors,</a:t>
            </a:r>
          </a:p>
          <a:p>
            <a:pPr lvl="1" algn="just"/>
            <a:r>
              <a:rPr lang="en-US" sz="2000" dirty="0"/>
              <a:t>develop plans and procedures for commissioning and operation</a:t>
            </a:r>
          </a:p>
          <a:p>
            <a:pPr lvl="1" algn="just"/>
            <a:r>
              <a:rPr lang="en-US" sz="2000" dirty="0"/>
              <a:t>coordinate efforts toward combined physics analyses in the future.</a:t>
            </a:r>
          </a:p>
          <a:p>
            <a:pPr lvl="1" algn="just"/>
            <a:endParaRPr lang="en-US" sz="800" dirty="0"/>
          </a:p>
          <a:p>
            <a:pPr marL="914400" lvl="1" indent="-457200" algn="just">
              <a:buFont typeface="+mj-lt"/>
              <a:buAutoNum type="arabicPeriod"/>
            </a:pPr>
            <a:r>
              <a:rPr lang="en-US" sz="2000" dirty="0"/>
              <a:t>SBN Program Office</a:t>
            </a:r>
          </a:p>
          <a:p>
            <a:pPr marL="914400" lvl="1" indent="-457200" algn="just">
              <a:buFont typeface="+mj-lt"/>
              <a:buAutoNum type="arabicPeriod"/>
            </a:pPr>
            <a:r>
              <a:rPr lang="en-US" sz="2000" dirty="0"/>
              <a:t>SBN Oversight Board (SBN-OB)</a:t>
            </a:r>
          </a:p>
          <a:p>
            <a:pPr marL="914400" lvl="1" indent="-457200" algn="just">
              <a:buFont typeface="+mj-lt"/>
              <a:buAutoNum type="arabicPeriod"/>
            </a:pPr>
            <a:r>
              <a:rPr lang="en-US" sz="2000" dirty="0"/>
              <a:t>SBN Institutional Board (SBN-IB)</a:t>
            </a:r>
          </a:p>
          <a:p>
            <a:pPr marL="1314450" lvl="2" indent="-457200" algn="just"/>
            <a:r>
              <a:rPr lang="en-US" sz="1800" dirty="0"/>
              <a:t>SBND Collaboration</a:t>
            </a:r>
          </a:p>
          <a:p>
            <a:pPr marL="1314450" lvl="2" indent="-457200" algn="just"/>
            <a:r>
              <a:rPr lang="en-US" sz="1800" dirty="0"/>
              <a:t>ICARUS Collaboration</a:t>
            </a:r>
          </a:p>
          <a:p>
            <a:pPr marL="1314450" lvl="2" indent="-457200" algn="just"/>
            <a:r>
              <a:rPr lang="en-US" sz="1800" dirty="0"/>
              <a:t>Unaligned collaborators</a:t>
            </a:r>
          </a:p>
          <a:p>
            <a:pPr marL="914400" lvl="1" indent="-457200" algn="just">
              <a:buFont typeface="+mj-lt"/>
              <a:buAutoNum type="arabicPeriod"/>
            </a:pPr>
            <a:r>
              <a:rPr lang="en-US" sz="2000" dirty="0"/>
              <a:t>SBN Joint Working Groups </a:t>
            </a:r>
          </a:p>
          <a:p>
            <a:pPr marL="1828800" lvl="4" indent="0">
              <a:buNone/>
            </a:pPr>
            <a:endParaRPr lang="en-US" dirty="0"/>
          </a:p>
        </p:txBody>
      </p:sp>
      <p:sp>
        <p:nvSpPr>
          <p:cNvPr id="7" name="Title 6"/>
          <p:cNvSpPr>
            <a:spLocks noGrp="1"/>
          </p:cNvSpPr>
          <p:nvPr>
            <p:ph type="title"/>
          </p:nvPr>
        </p:nvSpPr>
        <p:spPr/>
        <p:txBody>
          <a:bodyPr/>
          <a:lstStyle/>
          <a:p>
            <a:r>
              <a:rPr lang="en-US" dirty="0"/>
              <a:t>SBN Organization (E-1100)</a:t>
            </a:r>
          </a:p>
        </p:txBody>
      </p:sp>
      <p:sp>
        <p:nvSpPr>
          <p:cNvPr id="11" name="Date Placeholder 3">
            <a:extLst>
              <a:ext uri="{FF2B5EF4-FFF2-40B4-BE49-F238E27FC236}">
                <a16:creationId xmlns:a16="http://schemas.microsoft.com/office/drawing/2014/main" id="{6648BBBB-E57A-4D44-A604-389379C5740C}"/>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2" name="Footer Placeholder 4">
            <a:extLst>
              <a:ext uri="{FF2B5EF4-FFF2-40B4-BE49-F238E27FC236}">
                <a16:creationId xmlns:a16="http://schemas.microsoft.com/office/drawing/2014/main" id="{3443BFE4-5980-8E47-A354-507336E045F3}"/>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5FDBD09E-B170-DD4B-B8C4-8A3A3A9C90E1}"/>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3013003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47057"/>
            <a:ext cx="8672513" cy="1117964"/>
          </a:xfrm>
        </p:spPr>
        <p:txBody>
          <a:bodyPr/>
          <a:lstStyle/>
          <a:p>
            <a:pPr marL="0" indent="0">
              <a:buNone/>
            </a:pPr>
            <a:endParaRPr lang="en-US" sz="800" dirty="0"/>
          </a:p>
          <a:p>
            <a:pPr algn="just"/>
            <a:r>
              <a:rPr lang="en-US" sz="1800" b="1" dirty="0"/>
              <a:t>Purpose:</a:t>
            </a:r>
            <a:r>
              <a:rPr lang="en-US" sz="1800" dirty="0"/>
              <a:t> Oversee construction on the SBN near and far detector buildings, install the far detector (ICARUS T600), design, construct, and install the near detector (SBND)</a:t>
            </a:r>
          </a:p>
          <a:p>
            <a:pPr algn="just"/>
            <a:endParaRPr lang="en-US" sz="800" dirty="0"/>
          </a:p>
          <a:p>
            <a:pPr algn="just"/>
            <a:endParaRPr lang="en-US" sz="1600" dirty="0"/>
          </a:p>
        </p:txBody>
      </p:sp>
      <p:sp>
        <p:nvSpPr>
          <p:cNvPr id="7" name="Title 6"/>
          <p:cNvSpPr>
            <a:spLocks noGrp="1"/>
          </p:cNvSpPr>
          <p:nvPr>
            <p:ph type="title"/>
          </p:nvPr>
        </p:nvSpPr>
        <p:spPr/>
        <p:txBody>
          <a:bodyPr/>
          <a:lstStyle/>
          <a:p>
            <a:r>
              <a:rPr lang="en-US" dirty="0"/>
              <a:t>SBN Program Office</a:t>
            </a:r>
          </a:p>
        </p:txBody>
      </p:sp>
      <p:sp>
        <p:nvSpPr>
          <p:cNvPr id="4" name="Rectangle 3">
            <a:extLst>
              <a:ext uri="{FF2B5EF4-FFF2-40B4-BE49-F238E27FC236}">
                <a16:creationId xmlns:a16="http://schemas.microsoft.com/office/drawing/2014/main" id="{82544AC6-6B96-3342-BBBB-841E81093247}"/>
              </a:ext>
            </a:extLst>
          </p:cNvPr>
          <p:cNvSpPr/>
          <p:nvPr/>
        </p:nvSpPr>
        <p:spPr>
          <a:xfrm>
            <a:off x="285750" y="2332449"/>
            <a:ext cx="4572000" cy="3416320"/>
          </a:xfrm>
          <a:prstGeom prst="rect">
            <a:avLst/>
          </a:prstGeom>
          <a:ln>
            <a:solidFill>
              <a:srgbClr val="004C97"/>
            </a:solidFill>
          </a:ln>
        </p:spPr>
        <p:txBody>
          <a:bodyPr>
            <a:spAutoFit/>
          </a:bodyPr>
          <a:lstStyle/>
          <a:p>
            <a:pPr marL="0" indent="0">
              <a:buNone/>
            </a:pPr>
            <a:r>
              <a:rPr lang="en-US" sz="1800" b="1" dirty="0">
                <a:solidFill>
                  <a:srgbClr val="003087"/>
                </a:solidFill>
              </a:rPr>
              <a:t>Program Support:</a:t>
            </a:r>
            <a:endParaRPr lang="en-US" sz="1800" dirty="0">
              <a:solidFill>
                <a:srgbClr val="003087"/>
              </a:solidFill>
            </a:endParaRPr>
          </a:p>
          <a:p>
            <a:pPr marL="0" indent="0">
              <a:buFont typeface="Arial" charset="0"/>
              <a:buNone/>
            </a:pPr>
            <a:r>
              <a:rPr lang="en-US" sz="1800" dirty="0">
                <a:solidFill>
                  <a:srgbClr val="003087"/>
                </a:solidFill>
              </a:rPr>
              <a:t>Program Coordinator – </a:t>
            </a:r>
            <a:r>
              <a:rPr lang="en-US" sz="1800" i="1" dirty="0">
                <a:solidFill>
                  <a:srgbClr val="003087"/>
                </a:solidFill>
              </a:rPr>
              <a:t>Peter Wilson</a:t>
            </a:r>
          </a:p>
          <a:p>
            <a:pPr marL="0" indent="0">
              <a:buFont typeface="Arial" charset="0"/>
              <a:buNone/>
            </a:pPr>
            <a:r>
              <a:rPr lang="en-US" sz="1800" dirty="0">
                <a:solidFill>
                  <a:srgbClr val="003087"/>
                </a:solidFill>
              </a:rPr>
              <a:t>Deputy Coordinator – </a:t>
            </a:r>
            <a:r>
              <a:rPr lang="en-US" sz="1800" i="1" dirty="0">
                <a:solidFill>
                  <a:srgbClr val="003087"/>
                </a:solidFill>
              </a:rPr>
              <a:t>Cat James</a:t>
            </a:r>
          </a:p>
          <a:p>
            <a:pPr marL="0" indent="0">
              <a:buNone/>
            </a:pPr>
            <a:r>
              <a:rPr lang="en-US" sz="1800" dirty="0">
                <a:solidFill>
                  <a:srgbClr val="003087"/>
                </a:solidFill>
              </a:rPr>
              <a:t>Program Engineer – </a:t>
            </a:r>
            <a:r>
              <a:rPr lang="en-US" sz="1800" i="1" dirty="0">
                <a:solidFill>
                  <a:srgbClr val="003087"/>
                </a:solidFill>
              </a:rPr>
              <a:t>Barry Norris</a:t>
            </a:r>
          </a:p>
          <a:p>
            <a:pPr marL="0" indent="0">
              <a:buNone/>
            </a:pPr>
            <a:r>
              <a:rPr lang="en-US" sz="1800" dirty="0">
                <a:solidFill>
                  <a:srgbClr val="003087"/>
                </a:solidFill>
              </a:rPr>
              <a:t>Program Electrical Coordinator – </a:t>
            </a:r>
            <a:r>
              <a:rPr lang="en-US" sz="1800" i="1" dirty="0">
                <a:solidFill>
                  <a:srgbClr val="003087"/>
                </a:solidFill>
              </a:rPr>
              <a:t>Linda </a:t>
            </a:r>
            <a:r>
              <a:rPr lang="en-US" sz="1800" i="1" dirty="0" err="1">
                <a:solidFill>
                  <a:srgbClr val="003087"/>
                </a:solidFill>
              </a:rPr>
              <a:t>Bagby</a:t>
            </a:r>
            <a:endParaRPr lang="en-US" sz="1800" dirty="0">
              <a:solidFill>
                <a:srgbClr val="003087"/>
              </a:solidFill>
            </a:endParaRPr>
          </a:p>
          <a:p>
            <a:pPr marL="0" indent="0">
              <a:buFont typeface="Arial" charset="0"/>
              <a:buNone/>
            </a:pPr>
            <a:r>
              <a:rPr lang="en-US" sz="1800" dirty="0">
                <a:solidFill>
                  <a:srgbClr val="003087"/>
                </a:solidFill>
              </a:rPr>
              <a:t>Program Integration Engineer – </a:t>
            </a:r>
            <a:r>
              <a:rPr lang="en-US" sz="1800" i="1" dirty="0">
                <a:solidFill>
                  <a:srgbClr val="003087"/>
                </a:solidFill>
              </a:rPr>
              <a:t>Andy Stefanik</a:t>
            </a:r>
          </a:p>
          <a:p>
            <a:pPr marL="0" indent="0">
              <a:buFont typeface="Arial" charset="0"/>
              <a:buNone/>
            </a:pPr>
            <a:r>
              <a:rPr lang="en-US" sz="1800" dirty="0">
                <a:solidFill>
                  <a:srgbClr val="003087"/>
                </a:solidFill>
              </a:rPr>
              <a:t>Logistics and Risk Manager – </a:t>
            </a:r>
            <a:r>
              <a:rPr lang="en-US" sz="1800" i="1" dirty="0">
                <a:solidFill>
                  <a:srgbClr val="003087"/>
                </a:solidFill>
              </a:rPr>
              <a:t>Michael </a:t>
            </a:r>
            <a:r>
              <a:rPr lang="en-US" sz="1800" i="1" dirty="0" err="1">
                <a:solidFill>
                  <a:srgbClr val="003087"/>
                </a:solidFill>
              </a:rPr>
              <a:t>Dinnon</a:t>
            </a:r>
            <a:endParaRPr lang="en-US" sz="1800" i="1" dirty="0">
              <a:solidFill>
                <a:srgbClr val="003087"/>
              </a:solidFill>
            </a:endParaRPr>
          </a:p>
          <a:p>
            <a:pPr marL="0" indent="0">
              <a:buNone/>
            </a:pPr>
            <a:r>
              <a:rPr lang="en-US" sz="1800" dirty="0">
                <a:solidFill>
                  <a:srgbClr val="003087"/>
                </a:solidFill>
              </a:rPr>
              <a:t>Project Controls – </a:t>
            </a:r>
            <a:r>
              <a:rPr lang="en-US" sz="1800" i="1" dirty="0">
                <a:solidFill>
                  <a:srgbClr val="003087"/>
                </a:solidFill>
              </a:rPr>
              <a:t>Ken </a:t>
            </a:r>
            <a:r>
              <a:rPr lang="en-US" sz="1800" i="1" dirty="0" err="1">
                <a:solidFill>
                  <a:srgbClr val="003087"/>
                </a:solidFill>
              </a:rPr>
              <a:t>Domann</a:t>
            </a:r>
            <a:r>
              <a:rPr lang="en-US" sz="1800" i="1" dirty="0">
                <a:solidFill>
                  <a:srgbClr val="003087"/>
                </a:solidFill>
              </a:rPr>
              <a:t> </a:t>
            </a:r>
          </a:p>
          <a:p>
            <a:pPr marL="0" indent="0">
              <a:buNone/>
            </a:pPr>
            <a:r>
              <a:rPr lang="en-US" sz="1800" dirty="0">
                <a:solidFill>
                  <a:srgbClr val="003087"/>
                </a:solidFill>
              </a:rPr>
              <a:t>Financial Officer – </a:t>
            </a:r>
            <a:r>
              <a:rPr lang="en-US" sz="1800" i="1" dirty="0">
                <a:solidFill>
                  <a:srgbClr val="003087"/>
                </a:solidFill>
              </a:rPr>
              <a:t>Molly Anderson </a:t>
            </a:r>
          </a:p>
          <a:p>
            <a:pPr marL="0" indent="0">
              <a:buNone/>
            </a:pPr>
            <a:r>
              <a:rPr lang="en-US" sz="1800" dirty="0">
                <a:solidFill>
                  <a:srgbClr val="003087"/>
                </a:solidFill>
              </a:rPr>
              <a:t>Administrative Support – </a:t>
            </a:r>
            <a:r>
              <a:rPr lang="en-US" sz="1800" i="1" dirty="0">
                <a:solidFill>
                  <a:srgbClr val="003087"/>
                </a:solidFill>
              </a:rPr>
              <a:t>Etta Johnson</a:t>
            </a:r>
            <a:endParaRPr lang="en-US" sz="1800" dirty="0">
              <a:solidFill>
                <a:srgbClr val="003087"/>
              </a:solidFill>
            </a:endParaRPr>
          </a:p>
          <a:p>
            <a:pPr marL="0" indent="0">
              <a:buFont typeface="Arial" charset="0"/>
              <a:buNone/>
            </a:pPr>
            <a:r>
              <a:rPr lang="en-US" sz="1800" dirty="0">
                <a:solidFill>
                  <a:srgbClr val="003087"/>
                </a:solidFill>
              </a:rPr>
              <a:t>ES&amp;H Coordinator – </a:t>
            </a:r>
            <a:r>
              <a:rPr lang="en-US" sz="1800" i="1" dirty="0">
                <a:solidFill>
                  <a:srgbClr val="003087"/>
                </a:solidFill>
              </a:rPr>
              <a:t>Angela Aparicio</a:t>
            </a:r>
          </a:p>
          <a:p>
            <a:pPr marL="0" indent="0">
              <a:buFont typeface="Arial" charset="0"/>
              <a:buNone/>
            </a:pPr>
            <a:r>
              <a:rPr lang="en-US" sz="1800" dirty="0">
                <a:solidFill>
                  <a:srgbClr val="003087"/>
                </a:solidFill>
              </a:rPr>
              <a:t>CERN Safety Contact </a:t>
            </a:r>
            <a:r>
              <a:rPr lang="en-US" sz="1800" i="1" dirty="0">
                <a:solidFill>
                  <a:srgbClr val="003087"/>
                </a:solidFill>
              </a:rPr>
              <a:t>– Olga </a:t>
            </a:r>
            <a:r>
              <a:rPr lang="en-US" sz="1800" i="1" dirty="0" err="1">
                <a:solidFill>
                  <a:srgbClr val="003087"/>
                </a:solidFill>
              </a:rPr>
              <a:t>Beltramello</a:t>
            </a:r>
            <a:r>
              <a:rPr lang="en-US" sz="1800" i="1" dirty="0">
                <a:solidFill>
                  <a:srgbClr val="003087"/>
                </a:solidFill>
              </a:rPr>
              <a:t> (CERN)</a:t>
            </a:r>
          </a:p>
        </p:txBody>
      </p:sp>
      <p:sp>
        <p:nvSpPr>
          <p:cNvPr id="11" name="Rectangle 10">
            <a:extLst>
              <a:ext uri="{FF2B5EF4-FFF2-40B4-BE49-F238E27FC236}">
                <a16:creationId xmlns:a16="http://schemas.microsoft.com/office/drawing/2014/main" id="{E5696E51-1F95-A045-9336-FB23EDE43513}"/>
              </a:ext>
            </a:extLst>
          </p:cNvPr>
          <p:cNvSpPr/>
          <p:nvPr/>
        </p:nvSpPr>
        <p:spPr>
          <a:xfrm>
            <a:off x="5494021" y="2339623"/>
            <a:ext cx="3352800" cy="2308324"/>
          </a:xfrm>
          <a:prstGeom prst="rect">
            <a:avLst/>
          </a:prstGeom>
          <a:ln>
            <a:solidFill>
              <a:srgbClr val="004C97"/>
            </a:solidFill>
          </a:ln>
        </p:spPr>
        <p:txBody>
          <a:bodyPr wrap="square">
            <a:spAutoFit/>
          </a:bodyPr>
          <a:lstStyle/>
          <a:p>
            <a:pPr marL="0" indent="0">
              <a:buFont typeface="Arial" charset="0"/>
              <a:buNone/>
            </a:pPr>
            <a:r>
              <a:rPr lang="en-US" sz="1800" b="1" dirty="0">
                <a:solidFill>
                  <a:srgbClr val="003087"/>
                </a:solidFill>
              </a:rPr>
              <a:t>Technical Coordinators:</a:t>
            </a:r>
          </a:p>
          <a:p>
            <a:pPr marL="0" indent="0">
              <a:buFont typeface="Arial" charset="0"/>
              <a:buNone/>
            </a:pPr>
            <a:r>
              <a:rPr lang="en-US" sz="1800" dirty="0">
                <a:solidFill>
                  <a:srgbClr val="003087"/>
                </a:solidFill>
              </a:rPr>
              <a:t>SBND</a:t>
            </a:r>
            <a:r>
              <a:rPr lang="en-US" sz="1800" i="1" dirty="0">
                <a:solidFill>
                  <a:srgbClr val="003087"/>
                </a:solidFill>
              </a:rPr>
              <a:t> – Brian Rebel</a:t>
            </a:r>
          </a:p>
          <a:p>
            <a:pPr marL="0" indent="0">
              <a:buFont typeface="Arial" charset="0"/>
              <a:buNone/>
            </a:pPr>
            <a:r>
              <a:rPr lang="en-US" sz="1800" i="1" dirty="0">
                <a:solidFill>
                  <a:srgbClr val="003087"/>
                </a:solidFill>
              </a:rPr>
              <a:t>	      Anne </a:t>
            </a:r>
            <a:r>
              <a:rPr lang="en-US" sz="1800" i="1" dirty="0" err="1">
                <a:solidFill>
                  <a:srgbClr val="003087"/>
                </a:solidFill>
              </a:rPr>
              <a:t>Schukraft</a:t>
            </a:r>
            <a:r>
              <a:rPr lang="en-US" sz="1800" i="1" dirty="0">
                <a:solidFill>
                  <a:srgbClr val="003087"/>
                </a:solidFill>
              </a:rPr>
              <a:t> - deputy	</a:t>
            </a:r>
          </a:p>
          <a:p>
            <a:pPr marL="0" indent="0">
              <a:buFont typeface="Arial" charset="0"/>
              <a:buNone/>
            </a:pPr>
            <a:r>
              <a:rPr lang="en-US" sz="1800" dirty="0">
                <a:solidFill>
                  <a:srgbClr val="003087"/>
                </a:solidFill>
              </a:rPr>
              <a:t>ICARUS</a:t>
            </a:r>
            <a:r>
              <a:rPr lang="en-US" sz="1800" i="1" dirty="0">
                <a:solidFill>
                  <a:srgbClr val="003087"/>
                </a:solidFill>
              </a:rPr>
              <a:t> – Claudio </a:t>
            </a:r>
            <a:r>
              <a:rPr lang="en-US" sz="1800" i="1" dirty="0" err="1">
                <a:solidFill>
                  <a:srgbClr val="003087"/>
                </a:solidFill>
              </a:rPr>
              <a:t>Montanari</a:t>
            </a:r>
            <a:r>
              <a:rPr lang="en-US" sz="1800" i="1" dirty="0">
                <a:solidFill>
                  <a:srgbClr val="003087"/>
                </a:solidFill>
              </a:rPr>
              <a:t>, </a:t>
            </a:r>
          </a:p>
          <a:p>
            <a:pPr marL="0" indent="0">
              <a:buFont typeface="Arial" charset="0"/>
              <a:buNone/>
            </a:pPr>
            <a:r>
              <a:rPr lang="en-US" sz="1800" i="1" dirty="0">
                <a:solidFill>
                  <a:srgbClr val="003087"/>
                </a:solidFill>
              </a:rPr>
              <a:t>		Angela Fava – deputy</a:t>
            </a:r>
          </a:p>
          <a:p>
            <a:pPr marL="0" indent="0">
              <a:buFont typeface="Arial" charset="0"/>
              <a:buNone/>
            </a:pPr>
            <a:endParaRPr lang="en-US" sz="1800" i="1" dirty="0">
              <a:solidFill>
                <a:srgbClr val="003087"/>
              </a:solidFill>
            </a:endParaRPr>
          </a:p>
          <a:p>
            <a:pPr marL="0" indent="0">
              <a:buFont typeface="Arial" charset="0"/>
              <a:buNone/>
            </a:pPr>
            <a:r>
              <a:rPr lang="en-US" sz="1800" dirty="0">
                <a:solidFill>
                  <a:srgbClr val="003087"/>
                </a:solidFill>
              </a:rPr>
              <a:t>Infrastructure</a:t>
            </a:r>
            <a:r>
              <a:rPr lang="en-US" sz="1800" i="1" dirty="0">
                <a:solidFill>
                  <a:srgbClr val="003087"/>
                </a:solidFill>
              </a:rPr>
              <a:t> – Cat James</a:t>
            </a:r>
          </a:p>
        </p:txBody>
      </p:sp>
      <p:sp>
        <p:nvSpPr>
          <p:cNvPr id="12" name="Date Placeholder 3">
            <a:extLst>
              <a:ext uri="{FF2B5EF4-FFF2-40B4-BE49-F238E27FC236}">
                <a16:creationId xmlns:a16="http://schemas.microsoft.com/office/drawing/2014/main" id="{BA6CE05B-DE30-8E40-A43D-D8D3191758DF}"/>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3" name="Footer Placeholder 4">
            <a:extLst>
              <a:ext uri="{FF2B5EF4-FFF2-40B4-BE49-F238E27FC236}">
                <a16:creationId xmlns:a16="http://schemas.microsoft.com/office/drawing/2014/main" id="{006170F7-A71D-DA4F-B567-C6D2E4DE1156}"/>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4" name="Slide Number Placeholder 5">
            <a:extLst>
              <a:ext uri="{FF2B5EF4-FFF2-40B4-BE49-F238E27FC236}">
                <a16:creationId xmlns:a16="http://schemas.microsoft.com/office/drawing/2014/main" id="{9E031A7F-2FCB-E64B-9BBA-EA7A77945AA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1832592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47056"/>
            <a:ext cx="8672513" cy="5083857"/>
          </a:xfrm>
        </p:spPr>
        <p:txBody>
          <a:bodyPr/>
          <a:lstStyle/>
          <a:p>
            <a:pPr marL="0" indent="0">
              <a:buNone/>
            </a:pPr>
            <a:endParaRPr lang="en-US" sz="800" dirty="0"/>
          </a:p>
          <a:p>
            <a:pPr algn="just"/>
            <a:r>
              <a:rPr lang="en-US" sz="1800" b="1" dirty="0"/>
              <a:t>Purpose:</a:t>
            </a:r>
            <a:r>
              <a:rPr lang="en-US" sz="1800" dirty="0"/>
              <a:t> The SBN-OB is internal to SBN and provides a key forum for cross-collaboration communication or agreement development on issues relevant to construction, commissioning, operations, data management, and analysis.</a:t>
            </a:r>
          </a:p>
          <a:p>
            <a:pPr algn="just"/>
            <a:endParaRPr lang="en-US" sz="800" dirty="0"/>
          </a:p>
          <a:p>
            <a:pPr algn="just"/>
            <a:r>
              <a:rPr lang="en-US" sz="1800" b="1" dirty="0"/>
              <a:t>Membership: </a:t>
            </a:r>
            <a:r>
              <a:rPr lang="en-US" sz="1800" dirty="0"/>
              <a:t>The group consists of </a:t>
            </a:r>
          </a:p>
          <a:p>
            <a:pPr lvl="1" algn="just"/>
            <a:r>
              <a:rPr lang="en-US" sz="1600" dirty="0"/>
              <a:t>ICARUS and SBND spokespersons</a:t>
            </a:r>
          </a:p>
          <a:p>
            <a:pPr lvl="1" algn="just"/>
            <a:r>
              <a:rPr lang="en-US" sz="1600" dirty="0"/>
              <a:t>SBN collaborators selected to provide good representation of the international groups making major contributions to the ICARUS and SBND detectors,</a:t>
            </a:r>
          </a:p>
          <a:p>
            <a:pPr lvl="2" algn="just"/>
            <a:r>
              <a:rPr lang="en-US" sz="1400" dirty="0"/>
              <a:t>Italy-INFN</a:t>
            </a:r>
          </a:p>
          <a:p>
            <a:pPr lvl="2" algn="just"/>
            <a:r>
              <a:rPr lang="en-US" sz="1400" dirty="0"/>
              <a:t>US-DOE and NSF</a:t>
            </a:r>
          </a:p>
          <a:p>
            <a:pPr lvl="2" algn="just"/>
            <a:r>
              <a:rPr lang="en-US" sz="1400" dirty="0"/>
              <a:t>UK-UKRI</a:t>
            </a:r>
          </a:p>
          <a:p>
            <a:pPr lvl="2" algn="just"/>
            <a:r>
              <a:rPr lang="en-US" sz="1400" dirty="0"/>
              <a:t>Switzerland</a:t>
            </a:r>
          </a:p>
          <a:p>
            <a:pPr lvl="2" algn="just"/>
            <a:r>
              <a:rPr lang="en-US" sz="1400" dirty="0"/>
              <a:t>CERN</a:t>
            </a:r>
          </a:p>
          <a:p>
            <a:pPr lvl="1" algn="just"/>
            <a:r>
              <a:rPr lang="en-US" sz="1600" dirty="0"/>
              <a:t>As Host Lab, the initial Chair of the board is the head of Fermilab Neutrino Division</a:t>
            </a:r>
          </a:p>
          <a:p>
            <a:pPr lvl="1" algn="just"/>
            <a:endParaRPr lang="en-US" sz="800" dirty="0"/>
          </a:p>
          <a:p>
            <a:pPr algn="just"/>
            <a:r>
              <a:rPr lang="en-US" sz="1800" b="1" dirty="0"/>
              <a:t>Timeline:</a:t>
            </a:r>
          </a:p>
          <a:p>
            <a:pPr lvl="1" algn="just"/>
            <a:r>
              <a:rPr lang="en-US" sz="1600" dirty="0"/>
              <a:t>Meetings held quarterly (May 15, Sept 21, Nov 30 in 2018)</a:t>
            </a:r>
          </a:p>
          <a:p>
            <a:pPr lvl="1" algn="just"/>
            <a:r>
              <a:rPr lang="en-US" sz="1600" dirty="0"/>
              <a:t>Currently developing an agreement on data sharing, common analyses and publication</a:t>
            </a:r>
          </a:p>
        </p:txBody>
      </p:sp>
      <p:sp>
        <p:nvSpPr>
          <p:cNvPr id="7" name="Title 6"/>
          <p:cNvSpPr>
            <a:spLocks noGrp="1"/>
          </p:cNvSpPr>
          <p:nvPr>
            <p:ph type="title"/>
          </p:nvPr>
        </p:nvSpPr>
        <p:spPr/>
        <p:txBody>
          <a:bodyPr/>
          <a:lstStyle/>
          <a:p>
            <a:r>
              <a:rPr lang="en-US" dirty="0"/>
              <a:t>SBN Oversight Board (SBN-OB)</a:t>
            </a:r>
          </a:p>
        </p:txBody>
      </p:sp>
      <p:sp>
        <p:nvSpPr>
          <p:cNvPr id="11" name="Date Placeholder 3">
            <a:extLst>
              <a:ext uri="{FF2B5EF4-FFF2-40B4-BE49-F238E27FC236}">
                <a16:creationId xmlns:a16="http://schemas.microsoft.com/office/drawing/2014/main" id="{F32A17D7-6830-1149-B6EE-1159FA10D9D0}"/>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2" name="Footer Placeholder 4">
            <a:extLst>
              <a:ext uri="{FF2B5EF4-FFF2-40B4-BE49-F238E27FC236}">
                <a16:creationId xmlns:a16="http://schemas.microsoft.com/office/drawing/2014/main" id="{2A89E298-2A55-2940-865D-577CD8DC49D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50457372-245B-3E4D-82A4-1BA35829AE9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34</a:t>
            </a:fld>
            <a:endParaRPr lang="en-US" dirty="0"/>
          </a:p>
        </p:txBody>
      </p:sp>
    </p:spTree>
    <p:extLst>
      <p:ext uri="{BB962C8B-B14F-4D97-AF65-F5344CB8AC3E}">
        <p14:creationId xmlns:p14="http://schemas.microsoft.com/office/powerpoint/2010/main" val="28423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47056"/>
            <a:ext cx="8672513" cy="5083857"/>
          </a:xfrm>
        </p:spPr>
        <p:txBody>
          <a:bodyPr/>
          <a:lstStyle/>
          <a:p>
            <a:pPr marL="0" indent="0">
              <a:buNone/>
            </a:pPr>
            <a:endParaRPr lang="en-US" sz="800" b="1" i="1" dirty="0"/>
          </a:p>
          <a:p>
            <a:r>
              <a:rPr lang="en-US" sz="1800" b="1" dirty="0"/>
              <a:t>Purpose:</a:t>
            </a:r>
            <a:r>
              <a:rPr lang="en-US" sz="1800" dirty="0"/>
              <a:t> The SBN-IB provides a forum for program-wide communication on issues relevant to the Program. Procedures, policies, and bylaws covering joint aspects of operation, data sharing, data analysis, publications, etc. can be brought to this body for deliberation or developed from within the group.  Agreements developed within the SBN-IB will need to return to the individual collaborations for final ratification. </a:t>
            </a:r>
          </a:p>
          <a:p>
            <a:endParaRPr lang="en-US" sz="800" dirty="0"/>
          </a:p>
          <a:p>
            <a:r>
              <a:rPr lang="en-US" sz="1800" b="1" dirty="0"/>
              <a:t>Membership:</a:t>
            </a:r>
            <a:r>
              <a:rPr lang="en-US" sz="1800" dirty="0"/>
              <a:t> The SBN-IB will consist of one member from each institution participating in the SBN Program. Each institution’s representative is selected by that institution and communicated to the IB chairperson who will maintain the official list of membership and mailing list. The chairperson will be elected by the members of the IB from within its membership. </a:t>
            </a:r>
          </a:p>
          <a:p>
            <a:endParaRPr lang="en-US" sz="1800" dirty="0"/>
          </a:p>
          <a:p>
            <a:r>
              <a:rPr lang="en-US" sz="1800" b="1" dirty="0"/>
              <a:t>Timeline: </a:t>
            </a:r>
            <a:r>
              <a:rPr lang="en-US" sz="1800" dirty="0"/>
              <a:t>Gina </a:t>
            </a:r>
            <a:r>
              <a:rPr lang="en-US" sz="1800" dirty="0" err="1"/>
              <a:t>Rameika</a:t>
            </a:r>
            <a:r>
              <a:rPr lang="en-US" sz="1800" dirty="0"/>
              <a:t> is serving as interim SBN-IB chair. The first meeting was Sept 22. Gina’s first task is to run an election for SBN-IB chair. The SBN-IB signals the formal start of collaboration</a:t>
            </a:r>
          </a:p>
          <a:p>
            <a:pPr marL="0" indent="0">
              <a:buNone/>
            </a:pPr>
            <a:endParaRPr lang="en-US" b="1" i="1" dirty="0"/>
          </a:p>
        </p:txBody>
      </p:sp>
      <p:sp>
        <p:nvSpPr>
          <p:cNvPr id="7" name="Title 6"/>
          <p:cNvSpPr>
            <a:spLocks noGrp="1"/>
          </p:cNvSpPr>
          <p:nvPr>
            <p:ph type="title"/>
          </p:nvPr>
        </p:nvSpPr>
        <p:spPr/>
        <p:txBody>
          <a:bodyPr/>
          <a:lstStyle/>
          <a:p>
            <a:r>
              <a:rPr lang="en-US" dirty="0"/>
              <a:t>SBN Institutional Board (SBN-IB)</a:t>
            </a:r>
          </a:p>
        </p:txBody>
      </p:sp>
      <p:sp>
        <p:nvSpPr>
          <p:cNvPr id="11" name="Date Placeholder 3">
            <a:extLst>
              <a:ext uri="{FF2B5EF4-FFF2-40B4-BE49-F238E27FC236}">
                <a16:creationId xmlns:a16="http://schemas.microsoft.com/office/drawing/2014/main" id="{A8D89D27-CFDA-694B-9096-786DC4CF4C1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2" name="Footer Placeholder 4">
            <a:extLst>
              <a:ext uri="{FF2B5EF4-FFF2-40B4-BE49-F238E27FC236}">
                <a16:creationId xmlns:a16="http://schemas.microsoft.com/office/drawing/2014/main" id="{80D783A9-54AA-7E4B-8F39-B8F02CF09EA6}"/>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75CFEF45-2518-6941-8455-2E9D6BC9DD1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35</a:t>
            </a:fld>
            <a:endParaRPr lang="en-US" dirty="0"/>
          </a:p>
        </p:txBody>
      </p:sp>
    </p:spTree>
    <p:extLst>
      <p:ext uri="{BB962C8B-B14F-4D97-AF65-F5344CB8AC3E}">
        <p14:creationId xmlns:p14="http://schemas.microsoft.com/office/powerpoint/2010/main" val="3882269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F3BD1D-FBA9-9841-8732-86811D66D009}"/>
              </a:ext>
            </a:extLst>
          </p:cNvPr>
          <p:cNvSpPr>
            <a:spLocks noGrp="1"/>
          </p:cNvSpPr>
          <p:nvPr>
            <p:ph type="title"/>
          </p:nvPr>
        </p:nvSpPr>
        <p:spPr/>
        <p:txBody>
          <a:bodyPr/>
          <a:lstStyle/>
          <a:p>
            <a:r>
              <a:rPr lang="en-US" dirty="0"/>
              <a:t>SBN Collaborators and Institutions</a:t>
            </a:r>
          </a:p>
        </p:txBody>
      </p:sp>
      <p:pic>
        <p:nvPicPr>
          <p:cNvPr id="1026" name="Picture 2" descr="world map with colorful continent outlines">
            <a:extLst>
              <a:ext uri="{FF2B5EF4-FFF2-40B4-BE49-F238E27FC236}">
                <a16:creationId xmlns:a16="http://schemas.microsoft.com/office/drawing/2014/main" id="{A09A294D-BAE3-5A40-B1C1-45EA3B8ECC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5" t="13132" r="39563" b="16824"/>
          <a:stretch/>
        </p:blipFill>
        <p:spPr bwMode="auto">
          <a:xfrm>
            <a:off x="570788" y="743432"/>
            <a:ext cx="8070292" cy="54368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542036-90A1-A847-BEF3-F780F0512AF9}"/>
              </a:ext>
            </a:extLst>
          </p:cNvPr>
          <p:cNvSpPr txBox="1"/>
          <p:nvPr/>
        </p:nvSpPr>
        <p:spPr>
          <a:xfrm>
            <a:off x="6446520" y="1794510"/>
            <a:ext cx="651510" cy="276999"/>
          </a:xfrm>
          <a:prstGeom prst="rect">
            <a:avLst/>
          </a:prstGeom>
          <a:solidFill>
            <a:schemeClr val="bg1"/>
          </a:solidFill>
        </p:spPr>
        <p:txBody>
          <a:bodyPr wrap="square" rtlCol="0">
            <a:spAutoFit/>
          </a:bodyPr>
          <a:lstStyle/>
          <a:p>
            <a:r>
              <a:rPr lang="en-US" sz="1200" b="1" dirty="0"/>
              <a:t>Italy 8</a:t>
            </a:r>
          </a:p>
        </p:txBody>
      </p:sp>
      <p:sp>
        <p:nvSpPr>
          <p:cNvPr id="9" name="TextBox 8">
            <a:extLst>
              <a:ext uri="{FF2B5EF4-FFF2-40B4-BE49-F238E27FC236}">
                <a16:creationId xmlns:a16="http://schemas.microsoft.com/office/drawing/2014/main" id="{733B2D31-31BB-3E40-863D-013DBD66C449}"/>
              </a:ext>
            </a:extLst>
          </p:cNvPr>
          <p:cNvSpPr txBox="1"/>
          <p:nvPr/>
        </p:nvSpPr>
        <p:spPr>
          <a:xfrm>
            <a:off x="5292090" y="2994660"/>
            <a:ext cx="3211830" cy="2954655"/>
          </a:xfrm>
          <a:prstGeom prst="rect">
            <a:avLst/>
          </a:prstGeom>
          <a:solidFill>
            <a:schemeClr val="bg1"/>
          </a:solidFill>
          <a:ln>
            <a:solidFill>
              <a:schemeClr val="bg1"/>
            </a:solidFill>
          </a:ln>
        </p:spPr>
        <p:txBody>
          <a:bodyPr wrap="square" rtlCol="0">
            <a:spAutoFit/>
          </a:bodyPr>
          <a:lstStyle/>
          <a:p>
            <a:endParaRPr lang="en-US" dirty="0"/>
          </a:p>
          <a:p>
            <a:r>
              <a:rPr lang="en-US" sz="2800" dirty="0"/>
              <a:t>241 collaborators</a:t>
            </a:r>
          </a:p>
          <a:p>
            <a:r>
              <a:rPr lang="en-US" sz="2800" dirty="0"/>
              <a:t>from 7 countries</a:t>
            </a:r>
          </a:p>
          <a:p>
            <a:endParaRPr lang="en-US" sz="2800" dirty="0"/>
          </a:p>
          <a:p>
            <a:r>
              <a:rPr lang="en-US" sz="1800" dirty="0"/>
              <a:t>   139 Senior Scientists</a:t>
            </a:r>
          </a:p>
          <a:p>
            <a:r>
              <a:rPr lang="en-US" sz="1800" dirty="0"/>
              <a:t>     46 Postdocs</a:t>
            </a:r>
          </a:p>
          <a:p>
            <a:r>
              <a:rPr lang="en-US" sz="1800" dirty="0"/>
              <a:t>     56 Graduate Students</a:t>
            </a:r>
            <a:endParaRPr lang="en-US" dirty="0"/>
          </a:p>
          <a:p>
            <a:endParaRPr lang="en-US" dirty="0"/>
          </a:p>
        </p:txBody>
      </p:sp>
      <p:sp>
        <p:nvSpPr>
          <p:cNvPr id="11" name="TextBox 10">
            <a:extLst>
              <a:ext uri="{FF2B5EF4-FFF2-40B4-BE49-F238E27FC236}">
                <a16:creationId xmlns:a16="http://schemas.microsoft.com/office/drawing/2014/main" id="{ECF8FB05-30E9-C24C-A696-010C1E2DEA6A}"/>
              </a:ext>
            </a:extLst>
          </p:cNvPr>
          <p:cNvSpPr txBox="1"/>
          <p:nvPr/>
        </p:nvSpPr>
        <p:spPr>
          <a:xfrm>
            <a:off x="1354596" y="1656010"/>
            <a:ext cx="651510" cy="276999"/>
          </a:xfrm>
          <a:prstGeom prst="rect">
            <a:avLst/>
          </a:prstGeom>
          <a:solidFill>
            <a:schemeClr val="bg1"/>
          </a:solidFill>
        </p:spPr>
        <p:txBody>
          <a:bodyPr wrap="square" rtlCol="0">
            <a:spAutoFit/>
          </a:bodyPr>
          <a:lstStyle/>
          <a:p>
            <a:r>
              <a:rPr lang="en-US" sz="1200" b="1" dirty="0"/>
              <a:t>USA 32</a:t>
            </a:r>
          </a:p>
        </p:txBody>
      </p:sp>
      <p:sp>
        <p:nvSpPr>
          <p:cNvPr id="12" name="TextBox 11">
            <a:extLst>
              <a:ext uri="{FF2B5EF4-FFF2-40B4-BE49-F238E27FC236}">
                <a16:creationId xmlns:a16="http://schemas.microsoft.com/office/drawing/2014/main" id="{E976DF19-525C-F042-8A3C-FF193DAD30F3}"/>
              </a:ext>
            </a:extLst>
          </p:cNvPr>
          <p:cNvSpPr txBox="1"/>
          <p:nvPr/>
        </p:nvSpPr>
        <p:spPr>
          <a:xfrm>
            <a:off x="3569970" y="4632960"/>
            <a:ext cx="651510" cy="276999"/>
          </a:xfrm>
          <a:prstGeom prst="rect">
            <a:avLst/>
          </a:prstGeom>
          <a:solidFill>
            <a:schemeClr val="bg1"/>
          </a:solidFill>
        </p:spPr>
        <p:txBody>
          <a:bodyPr wrap="square" rtlCol="0">
            <a:spAutoFit/>
          </a:bodyPr>
          <a:lstStyle/>
          <a:p>
            <a:r>
              <a:rPr lang="en-US" sz="1200" b="1" dirty="0"/>
              <a:t>Brazil 5</a:t>
            </a:r>
          </a:p>
        </p:txBody>
      </p:sp>
      <p:sp>
        <p:nvSpPr>
          <p:cNvPr id="13" name="TextBox 12">
            <a:extLst>
              <a:ext uri="{FF2B5EF4-FFF2-40B4-BE49-F238E27FC236}">
                <a16:creationId xmlns:a16="http://schemas.microsoft.com/office/drawing/2014/main" id="{E6B590E2-C01E-184B-B75A-AFFEA5185751}"/>
              </a:ext>
            </a:extLst>
          </p:cNvPr>
          <p:cNvSpPr txBox="1"/>
          <p:nvPr/>
        </p:nvSpPr>
        <p:spPr>
          <a:xfrm>
            <a:off x="5775960" y="1397737"/>
            <a:ext cx="1082040" cy="276999"/>
          </a:xfrm>
          <a:prstGeom prst="rect">
            <a:avLst/>
          </a:prstGeom>
          <a:solidFill>
            <a:schemeClr val="bg1"/>
          </a:solidFill>
        </p:spPr>
        <p:txBody>
          <a:bodyPr wrap="square" rtlCol="0">
            <a:spAutoFit/>
          </a:bodyPr>
          <a:lstStyle/>
          <a:p>
            <a:r>
              <a:rPr lang="en-US" sz="1200" b="1" dirty="0"/>
              <a:t>Switzerland 1</a:t>
            </a:r>
          </a:p>
        </p:txBody>
      </p:sp>
      <p:sp>
        <p:nvSpPr>
          <p:cNvPr id="14" name="TextBox 13">
            <a:extLst>
              <a:ext uri="{FF2B5EF4-FFF2-40B4-BE49-F238E27FC236}">
                <a16:creationId xmlns:a16="http://schemas.microsoft.com/office/drawing/2014/main" id="{73555146-EFC9-B14B-9F3F-31B42B8FDC7A}"/>
              </a:ext>
            </a:extLst>
          </p:cNvPr>
          <p:cNvSpPr txBox="1"/>
          <p:nvPr/>
        </p:nvSpPr>
        <p:spPr>
          <a:xfrm>
            <a:off x="6918960" y="1455420"/>
            <a:ext cx="579120" cy="276999"/>
          </a:xfrm>
          <a:prstGeom prst="rect">
            <a:avLst/>
          </a:prstGeom>
          <a:solidFill>
            <a:schemeClr val="bg1"/>
          </a:solidFill>
        </p:spPr>
        <p:txBody>
          <a:bodyPr wrap="square" rtlCol="0">
            <a:spAutoFit/>
          </a:bodyPr>
          <a:lstStyle/>
          <a:p>
            <a:r>
              <a:rPr lang="en-US" sz="1200" b="1" dirty="0"/>
              <a:t>CERN</a:t>
            </a:r>
          </a:p>
        </p:txBody>
      </p:sp>
      <p:sp>
        <p:nvSpPr>
          <p:cNvPr id="15" name="TextBox 14">
            <a:extLst>
              <a:ext uri="{FF2B5EF4-FFF2-40B4-BE49-F238E27FC236}">
                <a16:creationId xmlns:a16="http://schemas.microsoft.com/office/drawing/2014/main" id="{470FF27A-2048-114E-A350-4E77A623F5FC}"/>
              </a:ext>
            </a:extLst>
          </p:cNvPr>
          <p:cNvSpPr txBox="1"/>
          <p:nvPr/>
        </p:nvSpPr>
        <p:spPr>
          <a:xfrm>
            <a:off x="5991225" y="847459"/>
            <a:ext cx="546735" cy="276999"/>
          </a:xfrm>
          <a:prstGeom prst="rect">
            <a:avLst/>
          </a:prstGeom>
          <a:solidFill>
            <a:schemeClr val="bg1"/>
          </a:solidFill>
        </p:spPr>
        <p:txBody>
          <a:bodyPr wrap="square" rtlCol="0">
            <a:spAutoFit/>
          </a:bodyPr>
          <a:lstStyle/>
          <a:p>
            <a:r>
              <a:rPr lang="en-US" sz="1200" b="1" dirty="0"/>
              <a:t>UK 9</a:t>
            </a:r>
          </a:p>
        </p:txBody>
      </p:sp>
      <p:sp>
        <p:nvSpPr>
          <p:cNvPr id="16" name="TextBox 15">
            <a:extLst>
              <a:ext uri="{FF2B5EF4-FFF2-40B4-BE49-F238E27FC236}">
                <a16:creationId xmlns:a16="http://schemas.microsoft.com/office/drawing/2014/main" id="{1FF3CE89-3883-6643-8CE0-70A283AE9A6A}"/>
              </a:ext>
            </a:extLst>
          </p:cNvPr>
          <p:cNvSpPr txBox="1"/>
          <p:nvPr/>
        </p:nvSpPr>
        <p:spPr>
          <a:xfrm>
            <a:off x="7799070" y="1661160"/>
            <a:ext cx="750570" cy="276999"/>
          </a:xfrm>
          <a:prstGeom prst="rect">
            <a:avLst/>
          </a:prstGeom>
          <a:solidFill>
            <a:schemeClr val="bg1"/>
          </a:solidFill>
        </p:spPr>
        <p:txBody>
          <a:bodyPr wrap="square" rtlCol="0">
            <a:spAutoFit/>
          </a:bodyPr>
          <a:lstStyle/>
          <a:p>
            <a:r>
              <a:rPr lang="en-US" sz="1200" b="1" dirty="0"/>
              <a:t>Turkey 1</a:t>
            </a:r>
          </a:p>
        </p:txBody>
      </p:sp>
      <p:sp>
        <p:nvSpPr>
          <p:cNvPr id="17" name="TextBox 16">
            <a:extLst>
              <a:ext uri="{FF2B5EF4-FFF2-40B4-BE49-F238E27FC236}">
                <a16:creationId xmlns:a16="http://schemas.microsoft.com/office/drawing/2014/main" id="{766D1454-7D99-0B40-AD2A-722ECC04D96F}"/>
              </a:ext>
            </a:extLst>
          </p:cNvPr>
          <p:cNvSpPr txBox="1"/>
          <p:nvPr/>
        </p:nvSpPr>
        <p:spPr>
          <a:xfrm>
            <a:off x="7559040" y="2255520"/>
            <a:ext cx="651510" cy="276999"/>
          </a:xfrm>
          <a:prstGeom prst="rect">
            <a:avLst/>
          </a:prstGeom>
          <a:solidFill>
            <a:schemeClr val="bg1"/>
          </a:solidFill>
        </p:spPr>
        <p:txBody>
          <a:bodyPr wrap="square" rtlCol="0">
            <a:spAutoFit/>
          </a:bodyPr>
          <a:lstStyle/>
          <a:p>
            <a:r>
              <a:rPr lang="en-US" sz="1200" b="1" dirty="0"/>
              <a:t>Israel 1</a:t>
            </a:r>
          </a:p>
        </p:txBody>
      </p:sp>
      <p:sp>
        <p:nvSpPr>
          <p:cNvPr id="18" name="Date Placeholder 3">
            <a:extLst>
              <a:ext uri="{FF2B5EF4-FFF2-40B4-BE49-F238E27FC236}">
                <a16:creationId xmlns:a16="http://schemas.microsoft.com/office/drawing/2014/main" id="{BF6F10B6-ECBA-9C41-93D0-2AE0E31B0434}"/>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9" name="Footer Placeholder 4">
            <a:extLst>
              <a:ext uri="{FF2B5EF4-FFF2-40B4-BE49-F238E27FC236}">
                <a16:creationId xmlns:a16="http://schemas.microsoft.com/office/drawing/2014/main" id="{474457F6-614E-434F-B3ED-8753B5DC130E}"/>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20" name="Slide Number Placeholder 5">
            <a:extLst>
              <a:ext uri="{FF2B5EF4-FFF2-40B4-BE49-F238E27FC236}">
                <a16:creationId xmlns:a16="http://schemas.microsoft.com/office/drawing/2014/main" id="{DB0D237B-A6DA-A948-88E2-6FB7F1B0DFAF}"/>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3871839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47056"/>
            <a:ext cx="8672513" cy="5083857"/>
          </a:xfrm>
        </p:spPr>
        <p:txBody>
          <a:bodyPr/>
          <a:lstStyle/>
          <a:p>
            <a:endParaRPr lang="en-US" sz="800" b="1" i="1" dirty="0"/>
          </a:p>
          <a:p>
            <a:r>
              <a:rPr lang="en-US" sz="1800" b="1" dirty="0"/>
              <a:t>Purpose:</a:t>
            </a:r>
            <a:r>
              <a:rPr lang="en-US" sz="1800" dirty="0"/>
              <a:t> A set of SBN Joint Working Groups are needed to co-develop many key aspects of SBN operations and physics analysis.</a:t>
            </a:r>
            <a:r>
              <a:rPr lang="en-US" sz="1600" dirty="0"/>
              <a:t> Several joint working groups already exist making extensive use of the experience running </a:t>
            </a:r>
            <a:r>
              <a:rPr lang="en-US" sz="1600" dirty="0" err="1"/>
              <a:t>MicroBooNE</a:t>
            </a:r>
            <a:r>
              <a:rPr lang="en-US" sz="1600" dirty="0"/>
              <a:t> and ICARUS</a:t>
            </a:r>
          </a:p>
          <a:p>
            <a:pPr lvl="1"/>
            <a:r>
              <a:rPr lang="en-US" sz="1400" b="1" dirty="0"/>
              <a:t>SBN Analysis: </a:t>
            </a:r>
            <a:r>
              <a:rPr lang="en-US" sz="1400" dirty="0"/>
              <a:t>Explore how combined SBN physics analysis for sterile neutrino oscillation searches can be most effectively performed. Work focuses on implementing a three detector simulation, building reconstruction and analysis tools within a common framework, and developing an end-to-end common analysis scheme in preparation for real data exploitation. </a:t>
            </a:r>
            <a:endParaRPr lang="en-US" sz="1200" dirty="0"/>
          </a:p>
          <a:p>
            <a:pPr lvl="1"/>
            <a:r>
              <a:rPr lang="en-US" sz="1400" b="1" dirty="0"/>
              <a:t>SBN DAQ and Data Pre-processing: </a:t>
            </a:r>
            <a:r>
              <a:rPr lang="en-US" sz="1400" dirty="0"/>
              <a:t>Prepare the infrastructure for the efficient collection of high quality data with ICARUS and SBND using common strategies whenever possible. </a:t>
            </a:r>
            <a:endParaRPr lang="en-US" sz="1200" dirty="0"/>
          </a:p>
          <a:p>
            <a:pPr lvl="1"/>
            <a:r>
              <a:rPr lang="en-US" sz="1400" b="1" dirty="0"/>
              <a:t>SBN Slow Controls: </a:t>
            </a:r>
            <a:r>
              <a:rPr lang="en-US" sz="1400" dirty="0"/>
              <a:t>Compare Slow Controls needs and designs and identify common hardware and software solutions for ICARUS and SBND. </a:t>
            </a:r>
          </a:p>
          <a:p>
            <a:pPr lvl="1"/>
            <a:r>
              <a:rPr lang="en-US" sz="1400" b="1" dirty="0"/>
              <a:t>SBN Cosmic Ray Tagger</a:t>
            </a:r>
            <a:r>
              <a:rPr lang="en-US" sz="1400" dirty="0"/>
              <a:t>: Work on the CRTs of both detectors including a common analysis of CRT data and bringing in experience from MicroBooNE.</a:t>
            </a:r>
          </a:p>
          <a:p>
            <a:pPr lvl="1"/>
            <a:r>
              <a:rPr lang="en-US" sz="1400" b="1" dirty="0"/>
              <a:t>SBN Offline computing: </a:t>
            </a:r>
            <a:r>
              <a:rPr lang="en-US" sz="1400" dirty="0"/>
              <a:t>Work on data storage, processing and distribution</a:t>
            </a:r>
          </a:p>
          <a:p>
            <a:pPr lvl="1"/>
            <a:r>
              <a:rPr lang="en-US" sz="1400" dirty="0"/>
              <a:t>New SBN Working Groups shall be set up as needed by the SBN-OB with the intent of spanning all detector subsystems </a:t>
            </a:r>
          </a:p>
          <a:p>
            <a:endParaRPr lang="en-US" sz="800" dirty="0"/>
          </a:p>
          <a:p>
            <a:r>
              <a:rPr lang="en-US" sz="1800" b="1" dirty="0"/>
              <a:t>Membership:</a:t>
            </a:r>
            <a:r>
              <a:rPr lang="en-US" sz="1800" dirty="0"/>
              <a:t> The Working Groups are open to all participants in the SBN Program. For each Working Group the SBN-OB will identify a set of conveners to lead the activities of the group and report progress to the SBN-OB and the collaborations. </a:t>
            </a:r>
          </a:p>
          <a:p>
            <a:pPr marL="0" indent="0">
              <a:buNone/>
            </a:pPr>
            <a:endParaRPr lang="en-US" b="1" i="1" dirty="0"/>
          </a:p>
        </p:txBody>
      </p:sp>
      <p:sp>
        <p:nvSpPr>
          <p:cNvPr id="7" name="Title 6"/>
          <p:cNvSpPr>
            <a:spLocks noGrp="1"/>
          </p:cNvSpPr>
          <p:nvPr>
            <p:ph type="title"/>
          </p:nvPr>
        </p:nvSpPr>
        <p:spPr/>
        <p:txBody>
          <a:bodyPr/>
          <a:lstStyle/>
          <a:p>
            <a:r>
              <a:rPr lang="en-US" dirty="0"/>
              <a:t>SBN Joint Working Groups</a:t>
            </a:r>
          </a:p>
        </p:txBody>
      </p:sp>
      <p:sp>
        <p:nvSpPr>
          <p:cNvPr id="11" name="Date Placeholder 3">
            <a:extLst>
              <a:ext uri="{FF2B5EF4-FFF2-40B4-BE49-F238E27FC236}">
                <a16:creationId xmlns:a16="http://schemas.microsoft.com/office/drawing/2014/main" id="{582E2B47-A571-2A43-AAEA-E4335796086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2" name="Footer Placeholder 4">
            <a:extLst>
              <a:ext uri="{FF2B5EF4-FFF2-40B4-BE49-F238E27FC236}">
                <a16:creationId xmlns:a16="http://schemas.microsoft.com/office/drawing/2014/main" id="{4F77959B-0C90-6541-8C7D-2A99684EE25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E624A2F2-C68A-C04D-82BA-FDD4D642837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589552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DDF93-B97A-0143-99F1-BE9DBFCA12CB}"/>
              </a:ext>
            </a:extLst>
          </p:cNvPr>
          <p:cNvSpPr>
            <a:spLocks noGrp="1"/>
          </p:cNvSpPr>
          <p:nvPr>
            <p:ph idx="1"/>
          </p:nvPr>
        </p:nvSpPr>
        <p:spPr/>
        <p:txBody>
          <a:bodyPr/>
          <a:lstStyle/>
          <a:p>
            <a:r>
              <a:rPr lang="en-US" dirty="0"/>
              <a:t>SBN construction and installation now progressing well</a:t>
            </a:r>
          </a:p>
          <a:p>
            <a:pPr lvl="1"/>
            <a:r>
              <a:rPr lang="en-US" dirty="0"/>
              <a:t>There were some early delays</a:t>
            </a:r>
          </a:p>
          <a:p>
            <a:pPr lvl="1"/>
            <a:r>
              <a:rPr lang="en-US" dirty="0"/>
              <a:t>Now have loan agreement formed and ICARUS vessels rigged</a:t>
            </a:r>
          </a:p>
          <a:p>
            <a:pPr lvl="1"/>
            <a:r>
              <a:rPr lang="en-US" dirty="0"/>
              <a:t>Need to reach agreement on SBND cryostat</a:t>
            </a:r>
          </a:p>
          <a:p>
            <a:endParaRPr lang="en-US" dirty="0"/>
          </a:p>
          <a:p>
            <a:r>
              <a:rPr lang="en-US" dirty="0"/>
              <a:t>SBN Multi-Institutional MOU drafted and being iterated</a:t>
            </a:r>
          </a:p>
          <a:p>
            <a:pPr lvl="1"/>
            <a:r>
              <a:rPr lang="en-US" dirty="0"/>
              <a:t>Important trail blazing for DUNE</a:t>
            </a:r>
          </a:p>
          <a:p>
            <a:endParaRPr lang="en-US" dirty="0"/>
          </a:p>
          <a:p>
            <a:r>
              <a:rPr lang="en-US" dirty="0"/>
              <a:t>SBN Governance structures in place and working. </a:t>
            </a:r>
          </a:p>
          <a:p>
            <a:endParaRPr lang="en-US" dirty="0"/>
          </a:p>
          <a:p>
            <a:endParaRPr lang="en-US" dirty="0"/>
          </a:p>
          <a:p>
            <a:endParaRPr lang="en-US" dirty="0"/>
          </a:p>
        </p:txBody>
      </p:sp>
      <p:sp>
        <p:nvSpPr>
          <p:cNvPr id="3" name="Title 2">
            <a:extLst>
              <a:ext uri="{FF2B5EF4-FFF2-40B4-BE49-F238E27FC236}">
                <a16:creationId xmlns:a16="http://schemas.microsoft.com/office/drawing/2014/main" id="{F8A5213A-F6ED-FB45-9BC9-1E9CA94ED544}"/>
              </a:ext>
            </a:extLst>
          </p:cNvPr>
          <p:cNvSpPr>
            <a:spLocks noGrp="1"/>
          </p:cNvSpPr>
          <p:nvPr>
            <p:ph type="title"/>
          </p:nvPr>
        </p:nvSpPr>
        <p:spPr/>
        <p:txBody>
          <a:bodyPr/>
          <a:lstStyle/>
          <a:p>
            <a:r>
              <a:rPr lang="en-US" dirty="0"/>
              <a:t>Summary</a:t>
            </a:r>
          </a:p>
        </p:txBody>
      </p:sp>
      <p:sp>
        <p:nvSpPr>
          <p:cNvPr id="7" name="Date Placeholder 3">
            <a:extLst>
              <a:ext uri="{FF2B5EF4-FFF2-40B4-BE49-F238E27FC236}">
                <a16:creationId xmlns:a16="http://schemas.microsoft.com/office/drawing/2014/main" id="{7178DC16-FF96-0343-AFC5-8805BC839B0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39011577-BE66-7A49-BBF5-A0F38DF2AA4D}"/>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67BACF86-094B-A642-9F28-DF0E4CFA6621}"/>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708857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4313" y="2664752"/>
            <a:ext cx="8686800" cy="427877"/>
          </a:xfrm>
        </p:spPr>
        <p:txBody>
          <a:bodyPr/>
          <a:lstStyle/>
          <a:p>
            <a:pPr algn="ctr"/>
            <a:r>
              <a:rPr lang="en-US" sz="3600" dirty="0"/>
              <a:t>Backup Slides</a:t>
            </a:r>
          </a:p>
        </p:txBody>
      </p:sp>
      <p:sp>
        <p:nvSpPr>
          <p:cNvPr id="6" name="Date Placeholder 3">
            <a:extLst>
              <a:ext uri="{FF2B5EF4-FFF2-40B4-BE49-F238E27FC236}">
                <a16:creationId xmlns:a16="http://schemas.microsoft.com/office/drawing/2014/main" id="{278339E5-E8E5-5B47-8E22-B0C62437574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7" name="Footer Placeholder 4">
            <a:extLst>
              <a:ext uri="{FF2B5EF4-FFF2-40B4-BE49-F238E27FC236}">
                <a16:creationId xmlns:a16="http://schemas.microsoft.com/office/drawing/2014/main" id="{527F0367-B566-834F-84A0-4B0606FF38E1}"/>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8" name="Slide Number Placeholder 5">
            <a:extLst>
              <a:ext uri="{FF2B5EF4-FFF2-40B4-BE49-F238E27FC236}">
                <a16:creationId xmlns:a16="http://schemas.microsoft.com/office/drawing/2014/main" id="{7B474E5C-AE84-3646-8707-4F0071E20E44}"/>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39</a:t>
            </a:fld>
            <a:endParaRPr lang="en-US" dirty="0"/>
          </a:p>
        </p:txBody>
      </p:sp>
    </p:spTree>
    <p:extLst>
      <p:ext uri="{BB962C8B-B14F-4D97-AF65-F5344CB8AC3E}">
        <p14:creationId xmlns:p14="http://schemas.microsoft.com/office/powerpoint/2010/main" val="50900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E437E-F843-4493-A127-2C808EE53C5A}"/>
              </a:ext>
            </a:extLst>
          </p:cNvPr>
          <p:cNvSpPr>
            <a:spLocks noGrp="1"/>
          </p:cNvSpPr>
          <p:nvPr>
            <p:ph idx="1"/>
          </p:nvPr>
        </p:nvSpPr>
        <p:spPr>
          <a:xfrm>
            <a:off x="228601" y="914400"/>
            <a:ext cx="4506131" cy="5353049"/>
          </a:xfrm>
        </p:spPr>
        <p:txBody>
          <a:bodyPr/>
          <a:lstStyle/>
          <a:p>
            <a:r>
              <a:rPr lang="en-US" sz="1800" b="1" dirty="0"/>
              <a:t>Neutrino oscillation measurements in both </a:t>
            </a:r>
            <a:r>
              <a:rPr lang="en-US" sz="1800" b="1" dirty="0">
                <a:solidFill>
                  <a:schemeClr val="accent6"/>
                </a:solidFill>
                <a:latin typeface="Symbol" charset="2"/>
                <a:cs typeface="Symbol" charset="2"/>
              </a:rPr>
              <a:t>n</a:t>
            </a:r>
            <a:r>
              <a:rPr lang="en-US" sz="1800" b="1" baseline="-25000" dirty="0">
                <a:solidFill>
                  <a:schemeClr val="accent6"/>
                </a:solidFill>
                <a:latin typeface="Abadi MT Condensed Extra Bold"/>
                <a:cs typeface="Abadi MT Condensed Extra Bold"/>
              </a:rPr>
              <a:t>e</a:t>
            </a:r>
            <a:r>
              <a:rPr lang="en-US" sz="1800" b="1" dirty="0">
                <a:solidFill>
                  <a:schemeClr val="accent6"/>
                </a:solidFill>
              </a:rPr>
              <a:t> appearance and </a:t>
            </a:r>
            <a:r>
              <a:rPr lang="en-US" sz="1800" b="1" dirty="0">
                <a:solidFill>
                  <a:schemeClr val="accent6"/>
                </a:solidFill>
                <a:latin typeface="Symbol" charset="2"/>
                <a:cs typeface="Symbol" charset="2"/>
              </a:rPr>
              <a:t>n</a:t>
            </a:r>
            <a:r>
              <a:rPr lang="en-US" sz="1800" b="1" baseline="-25000" dirty="0">
                <a:solidFill>
                  <a:schemeClr val="accent6"/>
                </a:solidFill>
                <a:latin typeface="Symbol" charset="2"/>
                <a:cs typeface="Symbol" charset="2"/>
              </a:rPr>
              <a:t>m</a:t>
            </a:r>
            <a:r>
              <a:rPr lang="en-US" sz="1800" b="1" dirty="0">
                <a:solidFill>
                  <a:schemeClr val="accent6"/>
                </a:solidFill>
              </a:rPr>
              <a:t> disappearance</a:t>
            </a:r>
            <a:r>
              <a:rPr lang="en-US" sz="1800" b="1" dirty="0"/>
              <a:t> channels</a:t>
            </a:r>
          </a:p>
          <a:p>
            <a:pPr lvl="1"/>
            <a:r>
              <a:rPr lang="en-US" sz="1600" dirty="0">
                <a:solidFill>
                  <a:schemeClr val="accent6"/>
                </a:solidFill>
              </a:rPr>
              <a:t>5</a:t>
            </a:r>
            <a:r>
              <a:rPr lang="en-US" sz="1600" dirty="0">
                <a:solidFill>
                  <a:schemeClr val="accent6"/>
                </a:solidFill>
                <a:latin typeface="Symbol" charset="2"/>
                <a:cs typeface="Symbol" charset="2"/>
              </a:rPr>
              <a:t>s</a:t>
            </a:r>
            <a:r>
              <a:rPr lang="en-US" sz="1600" dirty="0"/>
              <a:t> coverage of LSND signal and best global fits</a:t>
            </a:r>
          </a:p>
          <a:p>
            <a:pPr lvl="1"/>
            <a:r>
              <a:rPr lang="en-US" sz="1600" dirty="0"/>
              <a:t>Requires near-far detector comparison</a:t>
            </a:r>
          </a:p>
          <a:p>
            <a:r>
              <a:rPr lang="en-US" sz="1800" b="1" dirty="0"/>
              <a:t>𝜈-</a:t>
            </a:r>
            <a:r>
              <a:rPr lang="en-US" sz="1800" b="1" dirty="0">
                <a:latin typeface="Calibri" charset="0"/>
                <a:ea typeface="Calibri" charset="0"/>
                <a:cs typeface="Calibri" charset="0"/>
              </a:rPr>
              <a:t>argon </a:t>
            </a:r>
            <a:r>
              <a:rPr lang="en-US" sz="1800" b="1" dirty="0"/>
              <a:t>cross-sections</a:t>
            </a:r>
            <a:r>
              <a:rPr lang="en-US" sz="1800" dirty="0"/>
              <a:t>	</a:t>
            </a:r>
          </a:p>
          <a:p>
            <a:pPr lvl="1"/>
            <a:r>
              <a:rPr lang="en-US" sz="1600" dirty="0"/>
              <a:t>SBN will have world’s largest dataset of 𝜈-</a:t>
            </a:r>
            <a:r>
              <a:rPr lang="en-US" sz="1600" dirty="0">
                <a:latin typeface="Calibri" charset="0"/>
                <a:ea typeface="Calibri" charset="0"/>
                <a:cs typeface="Calibri" charset="0"/>
              </a:rPr>
              <a:t>argon interactions for the foreseeable future</a:t>
            </a:r>
            <a:endParaRPr lang="en-US" sz="1600" dirty="0"/>
          </a:p>
          <a:p>
            <a:r>
              <a:rPr lang="en-US" sz="1800" b="1" dirty="0"/>
              <a:t>Technology development</a:t>
            </a:r>
          </a:p>
          <a:p>
            <a:pPr lvl="1"/>
            <a:r>
              <a:rPr lang="en-US" sz="1600" dirty="0"/>
              <a:t>SBND development provides a next step beyond </a:t>
            </a:r>
            <a:r>
              <a:rPr lang="en-US" sz="1600" dirty="0" err="1"/>
              <a:t>ProtoDUNE</a:t>
            </a:r>
            <a:r>
              <a:rPr lang="en-US" sz="1600" dirty="0"/>
              <a:t> SP in path to DUNE (e.g. cold electronics) </a:t>
            </a:r>
          </a:p>
          <a:p>
            <a:pPr lvl="1"/>
            <a:r>
              <a:rPr lang="en-US" sz="1600" dirty="0"/>
              <a:t>Transferable development of analysis tools </a:t>
            </a:r>
          </a:p>
          <a:p>
            <a:r>
              <a:rPr lang="en-US" sz="1800" b="1" dirty="0"/>
              <a:t>Collaboration and community building</a:t>
            </a:r>
          </a:p>
          <a:p>
            <a:pPr lvl="1"/>
            <a:r>
              <a:rPr lang="en-US" sz="1600" dirty="0">
                <a:uFill>
                  <a:solidFill/>
                </a:uFill>
                <a:latin typeface="Calibri" charset="0"/>
                <a:ea typeface="Calibri" charset="0"/>
                <a:cs typeface="Calibri" charset="0"/>
              </a:rPr>
              <a:t>Direct experimental activity with </a:t>
            </a:r>
            <a:r>
              <a:rPr lang="en-US" sz="1600" dirty="0" err="1">
                <a:uFill>
                  <a:solidFill/>
                </a:uFill>
                <a:latin typeface="Calibri" charset="0"/>
                <a:ea typeface="Calibri" charset="0"/>
                <a:cs typeface="Calibri" charset="0"/>
              </a:rPr>
              <a:t>LAr</a:t>
            </a:r>
            <a:r>
              <a:rPr lang="en-US" sz="1600" dirty="0">
                <a:uFill>
                  <a:solidFill/>
                </a:uFill>
                <a:latin typeface="Calibri" charset="0"/>
                <a:ea typeface="Calibri" charset="0"/>
                <a:cs typeface="Calibri" charset="0"/>
              </a:rPr>
              <a:t> for the global community working toward DUNE.</a:t>
            </a:r>
            <a:endParaRPr lang="en-US" sz="1600" dirty="0"/>
          </a:p>
          <a:p>
            <a:pPr lvl="1"/>
            <a:r>
              <a:rPr lang="en-US" sz="1600" dirty="0"/>
              <a:t>International collaborative engineering teams on detectors and infrastructure (e.g. cryogenics)</a:t>
            </a:r>
          </a:p>
          <a:p>
            <a:pPr lvl="1"/>
            <a:endParaRPr lang="en-US" sz="1600" dirty="0"/>
          </a:p>
        </p:txBody>
      </p:sp>
      <p:sp>
        <p:nvSpPr>
          <p:cNvPr id="6" name="Title 5">
            <a:extLst>
              <a:ext uri="{FF2B5EF4-FFF2-40B4-BE49-F238E27FC236}">
                <a16:creationId xmlns:a16="http://schemas.microsoft.com/office/drawing/2014/main" id="{C7DA51FC-8DDD-49C0-99D0-FCB824CF38BA}"/>
              </a:ext>
            </a:extLst>
          </p:cNvPr>
          <p:cNvSpPr>
            <a:spLocks noGrp="1"/>
          </p:cNvSpPr>
          <p:nvPr>
            <p:ph type="title"/>
          </p:nvPr>
        </p:nvSpPr>
        <p:spPr/>
        <p:txBody>
          <a:bodyPr/>
          <a:lstStyle/>
          <a:p>
            <a:r>
              <a:rPr lang="en-US" dirty="0"/>
              <a:t>Program Goals </a:t>
            </a:r>
          </a:p>
        </p:txBody>
      </p:sp>
      <p:pic>
        <p:nvPicPr>
          <p:cNvPr id="7" name="Picture 6" descr="SBN_nue_sensitivity_3s_5s.pdf"/>
          <p:cNvPicPr>
            <a:picLocks noChangeAspect="1"/>
          </p:cNvPicPr>
          <p:nvPr/>
        </p:nvPicPr>
        <p:blipFill rotWithShape="1">
          <a:blip r:embed="rId3" cstate="screen">
            <a:extLst>
              <a:ext uri="{28A0092B-C50C-407E-A947-70E740481C1C}">
                <a14:useLocalDpi xmlns:a14="http://schemas.microsoft.com/office/drawing/2010/main"/>
              </a:ext>
            </a:extLst>
          </a:blip>
          <a:srcRect l="8114" t="13840" b="3367"/>
          <a:stretch/>
        </p:blipFill>
        <p:spPr>
          <a:xfrm rot="5400000">
            <a:off x="5155446" y="-10547"/>
            <a:ext cx="3567083" cy="4318432"/>
          </a:xfrm>
          <a:prstGeom prst="rect">
            <a:avLst/>
          </a:prstGeom>
        </p:spPr>
      </p:pic>
      <p:sp>
        <p:nvSpPr>
          <p:cNvPr id="8" name="Rectangle 7"/>
          <p:cNvSpPr/>
          <p:nvPr/>
        </p:nvSpPr>
        <p:spPr>
          <a:xfrm>
            <a:off x="7585969" y="442941"/>
            <a:ext cx="1322403" cy="1784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998572" y="332187"/>
            <a:ext cx="1897571" cy="369332"/>
          </a:xfrm>
          <a:prstGeom prst="rect">
            <a:avLst/>
          </a:prstGeom>
          <a:noFill/>
        </p:spPr>
        <p:txBody>
          <a:bodyPr wrap="none" rtlCol="0">
            <a:spAutoFit/>
          </a:bodyPr>
          <a:lstStyle/>
          <a:p>
            <a:r>
              <a:rPr lang="en-US" sz="1800" dirty="0">
                <a:solidFill>
                  <a:srgbClr val="004C97"/>
                </a:solidFill>
                <a:latin typeface="Symbol" charset="2"/>
                <a:cs typeface="Symbol" charset="2"/>
              </a:rPr>
              <a:t>n</a:t>
            </a:r>
            <a:r>
              <a:rPr lang="en-US" sz="1800" baseline="-25000" dirty="0">
                <a:solidFill>
                  <a:srgbClr val="004C97"/>
                </a:solidFill>
                <a:latin typeface="Symbol" charset="2"/>
                <a:cs typeface="Symbol" charset="2"/>
              </a:rPr>
              <a:t>m</a:t>
            </a:r>
            <a:r>
              <a:rPr lang="en-US" sz="1800" dirty="0">
                <a:solidFill>
                  <a:srgbClr val="004C97"/>
                </a:solidFill>
                <a:latin typeface="Symbol" charset="2"/>
                <a:cs typeface="Symbol" charset="2"/>
              </a:rPr>
              <a:t> </a:t>
            </a:r>
            <a:r>
              <a:rPr lang="en-US" sz="1800" dirty="0">
                <a:solidFill>
                  <a:srgbClr val="004C97"/>
                </a:solidFill>
                <a:latin typeface="Abadi MT Condensed Extra Bold"/>
                <a:cs typeface="Abadi MT Condensed Extra Bold"/>
                <a:sym typeface="Wingdings"/>
              </a:rPr>
              <a:t></a:t>
            </a:r>
            <a:r>
              <a:rPr lang="en-US" sz="1800" dirty="0">
                <a:solidFill>
                  <a:srgbClr val="004C97"/>
                </a:solidFill>
                <a:latin typeface="Symbol" charset="2"/>
                <a:cs typeface="Symbol" charset="2"/>
                <a:sym typeface="Wingdings"/>
              </a:rPr>
              <a:t> </a:t>
            </a:r>
            <a:r>
              <a:rPr lang="en-US" sz="1800" dirty="0">
                <a:solidFill>
                  <a:srgbClr val="004C97"/>
                </a:solidFill>
                <a:latin typeface="Symbol" charset="2"/>
                <a:cs typeface="Symbol" charset="2"/>
              </a:rPr>
              <a:t>n</a:t>
            </a:r>
            <a:r>
              <a:rPr lang="en-US" sz="1800" baseline="-25000" dirty="0">
                <a:solidFill>
                  <a:srgbClr val="004C97"/>
                </a:solidFill>
                <a:latin typeface="Abadi MT Condensed Extra Bold"/>
                <a:cs typeface="Abadi MT Condensed Extra Bold"/>
              </a:rPr>
              <a:t>e</a:t>
            </a:r>
            <a:r>
              <a:rPr lang="en-US" sz="1800" dirty="0">
                <a:solidFill>
                  <a:srgbClr val="004C97"/>
                </a:solidFill>
                <a:latin typeface="Abadi MT Condensed Extra Bold"/>
                <a:cs typeface="Abadi MT Condensed Extra Bold"/>
              </a:rPr>
              <a:t> </a:t>
            </a:r>
            <a:r>
              <a:rPr lang="en-US" sz="1600" dirty="0">
                <a:solidFill>
                  <a:srgbClr val="004C97"/>
                </a:solidFill>
                <a:latin typeface="Abadi MT Condensed Extra Bold"/>
                <a:cs typeface="Abadi MT Condensed Extra Bold"/>
              </a:rPr>
              <a:t>appearance</a:t>
            </a:r>
          </a:p>
        </p:txBody>
      </p:sp>
      <p:sp>
        <p:nvSpPr>
          <p:cNvPr id="10" name="TextBox 9"/>
          <p:cNvSpPr txBox="1"/>
          <p:nvPr/>
        </p:nvSpPr>
        <p:spPr>
          <a:xfrm>
            <a:off x="5924619" y="2225273"/>
            <a:ext cx="400230" cy="307777"/>
          </a:xfrm>
          <a:prstGeom prst="rect">
            <a:avLst/>
          </a:prstGeom>
          <a:noFill/>
          <a:ln>
            <a:noFill/>
            <a:prstDash val="sysDash"/>
          </a:ln>
        </p:spPr>
        <p:txBody>
          <a:bodyPr wrap="square" rtlCol="0">
            <a:spAutoFit/>
          </a:bodyPr>
          <a:lstStyle/>
          <a:p>
            <a:r>
              <a:rPr lang="en-US" sz="1400" dirty="0">
                <a:solidFill>
                  <a:srgbClr val="E70000"/>
                </a:solidFill>
              </a:rPr>
              <a:t>5</a:t>
            </a:r>
            <a:r>
              <a:rPr lang="en-US" sz="1400" dirty="0">
                <a:solidFill>
                  <a:srgbClr val="E70000"/>
                </a:solidFill>
                <a:latin typeface="Symbol" charset="2"/>
                <a:cs typeface="Symbol" charset="2"/>
              </a:rPr>
              <a:t>s</a:t>
            </a:r>
          </a:p>
        </p:txBody>
      </p:sp>
      <p:cxnSp>
        <p:nvCxnSpPr>
          <p:cNvPr id="11" name="Straight Arrow Connector 10"/>
          <p:cNvCxnSpPr/>
          <p:nvPr/>
        </p:nvCxnSpPr>
        <p:spPr>
          <a:xfrm flipV="1">
            <a:off x="6147650" y="1940247"/>
            <a:ext cx="335849" cy="325384"/>
          </a:xfrm>
          <a:prstGeom prst="straightConnector1">
            <a:avLst/>
          </a:prstGeom>
          <a:ln w="19050">
            <a:solidFill>
              <a:srgbClr val="EB2F3C"/>
            </a:solidFill>
            <a:prstDash val="sysDash"/>
            <a:headEnd type="none"/>
            <a:tailEnd type="triangle"/>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7394782" y="2840560"/>
            <a:ext cx="971436" cy="276999"/>
          </a:xfrm>
          <a:prstGeom prst="rect">
            <a:avLst/>
          </a:prstGeom>
          <a:noFill/>
          <a:ln>
            <a:noFill/>
            <a:prstDash val="sysDash"/>
          </a:ln>
        </p:spPr>
        <p:txBody>
          <a:bodyPr wrap="square" rtlCol="0">
            <a:spAutoFit/>
          </a:bodyPr>
          <a:lstStyle/>
          <a:p>
            <a:r>
              <a:rPr lang="en-US" sz="1200" dirty="0">
                <a:solidFill>
                  <a:srgbClr val="E70000"/>
                </a:solidFill>
              </a:rPr>
              <a:t>~3 years </a:t>
            </a:r>
            <a:endParaRPr lang="en-US" sz="1200" dirty="0">
              <a:solidFill>
                <a:srgbClr val="E70000"/>
              </a:solidFill>
              <a:latin typeface="Symbol" charset="2"/>
              <a:cs typeface="Symbol" charset="2"/>
            </a:endParaRPr>
          </a:p>
        </p:txBody>
      </p:sp>
      <p:grpSp>
        <p:nvGrpSpPr>
          <p:cNvPr id="15" name="Group 14"/>
          <p:cNvGrpSpPr/>
          <p:nvPr/>
        </p:nvGrpSpPr>
        <p:grpSpPr>
          <a:xfrm>
            <a:off x="4730968" y="3911686"/>
            <a:ext cx="2833364" cy="2321344"/>
            <a:chOff x="-55" y="4459442"/>
            <a:chExt cx="2843563" cy="2398558"/>
          </a:xfrm>
        </p:grpSpPr>
        <p:pic>
          <p:nvPicPr>
            <p:cNvPr id="16" name="pasted-image.tif"/>
            <p:cNvPicPr/>
            <p:nvPr/>
          </p:nvPicPr>
          <p:blipFill>
            <a:blip r:embed="rId4" cstate="screen">
              <a:extLst>
                <a:ext uri="{28A0092B-C50C-407E-A947-70E740481C1C}">
                  <a14:useLocalDpi xmlns:a14="http://schemas.microsoft.com/office/drawing/2010/main"/>
                </a:ext>
              </a:extLst>
            </a:blip>
            <a:srcRect t="4360"/>
            <a:stretch>
              <a:fillRect/>
            </a:stretch>
          </p:blipFill>
          <p:spPr>
            <a:xfrm>
              <a:off x="-55" y="4459442"/>
              <a:ext cx="2843563" cy="2398558"/>
            </a:xfrm>
            <a:prstGeom prst="rect">
              <a:avLst/>
            </a:prstGeom>
            <a:ln w="12700">
              <a:miter lim="400000"/>
            </a:ln>
          </p:spPr>
        </p:pic>
        <p:cxnSp>
          <p:nvCxnSpPr>
            <p:cNvPr id="17" name="Straight Connector 16"/>
            <p:cNvCxnSpPr/>
            <p:nvPr/>
          </p:nvCxnSpPr>
          <p:spPr>
            <a:xfrm flipH="1">
              <a:off x="1116657" y="4850281"/>
              <a:ext cx="0" cy="1653255"/>
            </a:xfrm>
            <a:prstGeom prst="line">
              <a:avLst/>
            </a:prstGeom>
            <a:ln w="22225">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07609" y="5408664"/>
              <a:ext cx="0" cy="1093990"/>
            </a:xfrm>
            <a:prstGeom prst="line">
              <a:avLst/>
            </a:prstGeom>
            <a:ln w="22225">
              <a:solidFill>
                <a:srgbClr val="000000"/>
              </a:solidFill>
              <a:prstDash val="sysDash"/>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5588171" y="4005369"/>
            <a:ext cx="559479" cy="430887"/>
          </a:xfrm>
          <a:prstGeom prst="rect">
            <a:avLst/>
          </a:prstGeom>
          <a:noFill/>
        </p:spPr>
        <p:txBody>
          <a:bodyPr wrap="square" rtlCol="0">
            <a:spAutoFit/>
          </a:bodyPr>
          <a:lstStyle/>
          <a:p>
            <a:r>
              <a:rPr lang="en-US" sz="2200" dirty="0">
                <a:solidFill>
                  <a:srgbClr val="FF0000"/>
                </a:solidFill>
                <a:latin typeface="Abadi MT Condensed Extra Bold"/>
                <a:cs typeface="Abadi MT Condensed Extra Bold"/>
              </a:rPr>
              <a:t>2</a:t>
            </a:r>
            <a:r>
              <a:rPr lang="en-US" sz="2200" baseline="30000" dirty="0">
                <a:solidFill>
                  <a:srgbClr val="FF0000"/>
                </a:solidFill>
                <a:latin typeface="Abadi MT Condensed Extra Bold"/>
                <a:cs typeface="Abadi MT Condensed Extra Bold"/>
              </a:rPr>
              <a:t>nd</a:t>
            </a:r>
            <a:r>
              <a:rPr lang="en-US" sz="2200" dirty="0">
                <a:solidFill>
                  <a:srgbClr val="FF0000"/>
                </a:solidFill>
                <a:latin typeface="Abadi MT Condensed Extra Bold"/>
                <a:cs typeface="Abadi MT Condensed Extra Bold"/>
              </a:rPr>
              <a:t>  </a:t>
            </a:r>
          </a:p>
        </p:txBody>
      </p:sp>
      <p:sp>
        <p:nvSpPr>
          <p:cNvPr id="20" name="TextBox 19"/>
          <p:cNvSpPr txBox="1"/>
          <p:nvPr/>
        </p:nvSpPr>
        <p:spPr>
          <a:xfrm>
            <a:off x="6875659" y="4548655"/>
            <a:ext cx="508674" cy="461665"/>
          </a:xfrm>
          <a:prstGeom prst="rect">
            <a:avLst/>
          </a:prstGeom>
          <a:noFill/>
        </p:spPr>
        <p:txBody>
          <a:bodyPr wrap="square" rtlCol="0">
            <a:spAutoFit/>
          </a:bodyPr>
          <a:lstStyle/>
          <a:p>
            <a:r>
              <a:rPr lang="en-US" sz="2200" dirty="0">
                <a:solidFill>
                  <a:srgbClr val="FF0000"/>
                </a:solidFill>
                <a:latin typeface="Abadi MT Condensed Extra Bold"/>
                <a:cs typeface="Abadi MT Condensed Extra Bold"/>
              </a:rPr>
              <a:t>1</a:t>
            </a:r>
            <a:r>
              <a:rPr lang="en-US" sz="2200" baseline="30000" dirty="0">
                <a:solidFill>
                  <a:srgbClr val="FF0000"/>
                </a:solidFill>
                <a:latin typeface="Abadi MT Condensed Extra Bold"/>
                <a:cs typeface="Abadi MT Condensed Extra Bold"/>
              </a:rPr>
              <a:t>st</a:t>
            </a:r>
            <a:r>
              <a:rPr lang="en-US" dirty="0">
                <a:solidFill>
                  <a:srgbClr val="FF0000"/>
                </a:solidFill>
                <a:latin typeface="Abadi MT Condensed Extra Bold"/>
                <a:cs typeface="Abadi MT Condensed Extra Bold"/>
              </a:rPr>
              <a:t> </a:t>
            </a:r>
          </a:p>
        </p:txBody>
      </p:sp>
      <p:grpSp>
        <p:nvGrpSpPr>
          <p:cNvPr id="21" name="Group 20"/>
          <p:cNvGrpSpPr/>
          <p:nvPr/>
        </p:nvGrpSpPr>
        <p:grpSpPr>
          <a:xfrm>
            <a:off x="7511313" y="3943342"/>
            <a:ext cx="1632687" cy="1295897"/>
            <a:chOff x="6483426" y="798140"/>
            <a:chExt cx="2544043" cy="2232922"/>
          </a:xfrm>
        </p:grpSpPr>
        <p:grpSp>
          <p:nvGrpSpPr>
            <p:cNvPr id="22" name="Group 21"/>
            <p:cNvGrpSpPr/>
            <p:nvPr/>
          </p:nvGrpSpPr>
          <p:grpSpPr>
            <a:xfrm>
              <a:off x="6483426" y="798140"/>
              <a:ext cx="2544043" cy="2232922"/>
              <a:chOff x="3564704" y="855724"/>
              <a:chExt cx="2708533" cy="2636963"/>
            </a:xfrm>
          </p:grpSpPr>
          <p:pic>
            <p:nvPicPr>
              <p:cNvPr id="24" name="Pictur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4704" y="855724"/>
                <a:ext cx="2708533" cy="2636963"/>
              </a:xfrm>
              <a:prstGeom prst="rect">
                <a:avLst/>
              </a:prstGeom>
            </p:spPr>
          </p:pic>
          <p:sp>
            <p:nvSpPr>
              <p:cNvPr id="25" name="TextBox 24"/>
              <p:cNvSpPr txBox="1"/>
              <p:nvPr/>
            </p:nvSpPr>
            <p:spPr>
              <a:xfrm>
                <a:off x="5487982" y="2159045"/>
                <a:ext cx="632583" cy="563653"/>
              </a:xfrm>
              <a:prstGeom prst="rect">
                <a:avLst/>
              </a:prstGeom>
              <a:noFill/>
            </p:spPr>
            <p:txBody>
              <a:bodyPr wrap="square" rtlCol="0">
                <a:spAutoFit/>
              </a:bodyPr>
              <a:lstStyle/>
              <a:p>
                <a:r>
                  <a:rPr lang="en-US" sz="1200" dirty="0">
                    <a:solidFill>
                      <a:srgbClr val="FF0000"/>
                    </a:solidFill>
                    <a:latin typeface="Abadi MT Condensed Extra Bold"/>
                    <a:cs typeface="Abadi MT Condensed Extra Bold"/>
                  </a:rPr>
                  <a:t>1</a:t>
                </a:r>
                <a:r>
                  <a:rPr lang="en-US" sz="1200" baseline="30000" dirty="0">
                    <a:solidFill>
                      <a:srgbClr val="FF0000"/>
                    </a:solidFill>
                    <a:latin typeface="Abadi MT Condensed Extra Bold"/>
                    <a:cs typeface="Abadi MT Condensed Extra Bold"/>
                  </a:rPr>
                  <a:t>st</a:t>
                </a:r>
                <a:r>
                  <a:rPr lang="en-US" sz="1200" dirty="0">
                    <a:solidFill>
                      <a:srgbClr val="FF0000"/>
                    </a:solidFill>
                    <a:latin typeface="Abadi MT Condensed Extra Bold"/>
                    <a:cs typeface="Abadi MT Condensed Extra Bold"/>
                  </a:rPr>
                  <a:t> </a:t>
                </a:r>
              </a:p>
            </p:txBody>
          </p:sp>
          <p:sp>
            <p:nvSpPr>
              <p:cNvPr id="26" name="TextBox 25"/>
              <p:cNvSpPr txBox="1"/>
              <p:nvPr/>
            </p:nvSpPr>
            <p:spPr>
              <a:xfrm>
                <a:off x="4886493" y="1934598"/>
                <a:ext cx="695764" cy="563653"/>
              </a:xfrm>
              <a:prstGeom prst="rect">
                <a:avLst/>
              </a:prstGeom>
              <a:noFill/>
            </p:spPr>
            <p:txBody>
              <a:bodyPr wrap="square" rtlCol="0">
                <a:spAutoFit/>
              </a:bodyPr>
              <a:lstStyle/>
              <a:p>
                <a:r>
                  <a:rPr lang="en-US" sz="1200" dirty="0">
                    <a:solidFill>
                      <a:srgbClr val="FF0000"/>
                    </a:solidFill>
                    <a:latin typeface="Abadi MT Condensed Extra Bold"/>
                    <a:cs typeface="Abadi MT Condensed Extra Bold"/>
                  </a:rPr>
                  <a:t>2</a:t>
                </a:r>
                <a:r>
                  <a:rPr lang="en-US" sz="1200" baseline="30000" dirty="0">
                    <a:solidFill>
                      <a:srgbClr val="FF0000"/>
                    </a:solidFill>
                    <a:latin typeface="Abadi MT Condensed Extra Bold"/>
                    <a:cs typeface="Abadi MT Condensed Extra Bold"/>
                  </a:rPr>
                  <a:t>nd</a:t>
                </a:r>
                <a:r>
                  <a:rPr lang="en-US" sz="1200" dirty="0">
                    <a:solidFill>
                      <a:srgbClr val="FF0000"/>
                    </a:solidFill>
                    <a:latin typeface="Abadi MT Condensed Extra Bold"/>
                    <a:cs typeface="Abadi MT Condensed Extra Bold"/>
                  </a:rPr>
                  <a:t>  </a:t>
                </a:r>
              </a:p>
            </p:txBody>
          </p:sp>
        </p:grpSp>
        <p:pic>
          <p:nvPicPr>
            <p:cNvPr id="23" name="Picture 22"/>
            <p:cNvPicPr>
              <a:picLocks noChangeAspect="1"/>
            </p:cNvPicPr>
            <p:nvPr/>
          </p:nvPicPr>
          <p:blipFill>
            <a:blip r:embed="rId6"/>
            <a:stretch>
              <a:fillRect/>
            </a:stretch>
          </p:blipFill>
          <p:spPr>
            <a:xfrm>
              <a:off x="6891820" y="903880"/>
              <a:ext cx="1076849" cy="717899"/>
            </a:xfrm>
            <a:prstGeom prst="rect">
              <a:avLst/>
            </a:prstGeom>
            <a:ln w="3175" cmpd="sng">
              <a:solidFill>
                <a:srgbClr val="0E4471"/>
              </a:solidFill>
            </a:ln>
          </p:spPr>
        </p:pic>
      </p:grpSp>
      <p:sp>
        <p:nvSpPr>
          <p:cNvPr id="27" name="TextBox 26"/>
          <p:cNvSpPr txBox="1"/>
          <p:nvPr/>
        </p:nvSpPr>
        <p:spPr>
          <a:xfrm>
            <a:off x="7589964" y="5518186"/>
            <a:ext cx="1494219" cy="461665"/>
          </a:xfrm>
          <a:prstGeom prst="rect">
            <a:avLst/>
          </a:prstGeom>
          <a:noFill/>
        </p:spPr>
        <p:txBody>
          <a:bodyPr wrap="none" rtlCol="0">
            <a:spAutoFit/>
          </a:bodyPr>
          <a:lstStyle/>
          <a:p>
            <a:r>
              <a:rPr lang="en-US" dirty="0">
                <a:latin typeface="Abadi MT Condensed Extra Bold"/>
                <a:cs typeface="Abadi MT Condensed Extra Bold"/>
              </a:rPr>
              <a:t>SBN Fluxes</a:t>
            </a:r>
          </a:p>
        </p:txBody>
      </p:sp>
      <p:sp>
        <p:nvSpPr>
          <p:cNvPr id="31" name="Date Placeholder 3">
            <a:extLst>
              <a:ext uri="{FF2B5EF4-FFF2-40B4-BE49-F238E27FC236}">
                <a16:creationId xmlns:a16="http://schemas.microsoft.com/office/drawing/2014/main" id="{7AD066FC-9869-194A-B8F3-8C9A783847C7}"/>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32" name="Footer Placeholder 4">
            <a:extLst>
              <a:ext uri="{FF2B5EF4-FFF2-40B4-BE49-F238E27FC236}">
                <a16:creationId xmlns:a16="http://schemas.microsoft.com/office/drawing/2014/main" id="{34580728-892B-A342-8E59-FE4D29890730}"/>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33" name="Slide Number Placeholder 5">
            <a:extLst>
              <a:ext uri="{FF2B5EF4-FFF2-40B4-BE49-F238E27FC236}">
                <a16:creationId xmlns:a16="http://schemas.microsoft.com/office/drawing/2014/main" id="{ADE19A41-934F-774A-BCCC-974A43E03D4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684157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854369"/>
            <a:ext cx="8672513" cy="5059363"/>
          </a:xfrm>
        </p:spPr>
        <p:txBody>
          <a:bodyPr/>
          <a:lstStyle/>
          <a:p>
            <a:pPr marL="0" indent="0">
              <a:buNone/>
            </a:pPr>
            <a:r>
              <a:rPr lang="en-US" sz="2000" dirty="0"/>
              <a:t>ICARUS is ready to fill when the following tasks are completed:</a:t>
            </a:r>
          </a:p>
          <a:p>
            <a:pPr lvl="0"/>
            <a:r>
              <a:rPr lang="en-US" sz="1800" dirty="0"/>
              <a:t>Cold vessels are installed</a:t>
            </a:r>
          </a:p>
          <a:p>
            <a:pPr lvl="0"/>
            <a:r>
              <a:rPr lang="en-US" sz="1800" dirty="0"/>
              <a:t>Chimneys are installed</a:t>
            </a:r>
          </a:p>
          <a:p>
            <a:pPr lvl="0"/>
            <a:r>
              <a:rPr lang="en-US" sz="1800" dirty="0"/>
              <a:t>Cold shield top is installed and circuits pressure tested</a:t>
            </a:r>
          </a:p>
          <a:p>
            <a:pPr lvl="0"/>
            <a:r>
              <a:rPr lang="en-US" sz="1800" dirty="0"/>
              <a:t>Warm vessel top is installed including guard rails and decking</a:t>
            </a:r>
          </a:p>
          <a:p>
            <a:pPr lvl="0"/>
            <a:r>
              <a:rPr lang="en-US" sz="1800" dirty="0"/>
              <a:t>Crosses and feedthroughs are installed and tested</a:t>
            </a:r>
          </a:p>
          <a:p>
            <a:pPr lvl="0"/>
            <a:r>
              <a:rPr lang="en-US" sz="1800" dirty="0"/>
              <a:t>Cryogenics components and piping are installed</a:t>
            </a:r>
          </a:p>
          <a:p>
            <a:pPr lvl="0"/>
            <a:r>
              <a:rPr lang="en-US" sz="1800" dirty="0"/>
              <a:t>Cryogenics controls, safety, and alarm systems tested</a:t>
            </a:r>
          </a:p>
          <a:p>
            <a:pPr lvl="0"/>
            <a:r>
              <a:rPr lang="en-US" sz="1800" dirty="0"/>
              <a:t>All cryogenic vessels and piping have passed safety reviews</a:t>
            </a:r>
          </a:p>
          <a:p>
            <a:pPr lvl="0"/>
            <a:r>
              <a:rPr lang="en-US" sz="1800" dirty="0"/>
              <a:t>High voltage feed through is installed</a:t>
            </a:r>
          </a:p>
          <a:p>
            <a:pPr lvl="0"/>
            <a:r>
              <a:rPr lang="en-US" sz="1800" dirty="0"/>
              <a:t>Electronics are installed</a:t>
            </a:r>
          </a:p>
          <a:p>
            <a:pPr lvl="0"/>
            <a:r>
              <a:rPr lang="en-US" sz="1800" dirty="0"/>
              <a:t>CRT bottom and side panels are installed</a:t>
            </a:r>
          </a:p>
          <a:p>
            <a:pPr lvl="0"/>
            <a:r>
              <a:rPr lang="en-US" sz="1800" dirty="0"/>
              <a:t>Slow Control System is tested </a:t>
            </a:r>
          </a:p>
          <a:p>
            <a:pPr lvl="0"/>
            <a:r>
              <a:rPr lang="en-US" sz="1800" dirty="0"/>
              <a:t>The procedure for </a:t>
            </a:r>
            <a:r>
              <a:rPr lang="en-US" sz="1800" dirty="0" err="1"/>
              <a:t>LAr</a:t>
            </a:r>
            <a:r>
              <a:rPr lang="en-US" sz="1800" dirty="0"/>
              <a:t> delivery and quality control is approved</a:t>
            </a:r>
          </a:p>
        </p:txBody>
      </p:sp>
      <p:sp>
        <p:nvSpPr>
          <p:cNvPr id="3" name="Title 2"/>
          <p:cNvSpPr>
            <a:spLocks noGrp="1"/>
          </p:cNvSpPr>
          <p:nvPr>
            <p:ph type="title"/>
          </p:nvPr>
        </p:nvSpPr>
        <p:spPr>
          <a:xfrm>
            <a:off x="221456" y="298138"/>
            <a:ext cx="8686800" cy="427877"/>
          </a:xfrm>
        </p:spPr>
        <p:txBody>
          <a:bodyPr/>
          <a:lstStyle/>
          <a:p>
            <a:r>
              <a:rPr lang="en-US" sz="2000" dirty="0"/>
              <a:t>I1: ICARUS  detector is ready to fill with liquid argon</a:t>
            </a:r>
          </a:p>
        </p:txBody>
      </p:sp>
      <p:sp>
        <p:nvSpPr>
          <p:cNvPr id="10" name="Date Placeholder 3">
            <a:extLst>
              <a:ext uri="{FF2B5EF4-FFF2-40B4-BE49-F238E27FC236}">
                <a16:creationId xmlns:a16="http://schemas.microsoft.com/office/drawing/2014/main" id="{6BBC7D7D-7950-D146-A730-C47357D5121F}"/>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288883BC-E940-7141-BE96-FD6A55912630}"/>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CE592941-00CC-224A-827F-9AA9F4E4BC16}"/>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40</a:t>
            </a:fld>
            <a:endParaRPr lang="en-US" dirty="0"/>
          </a:p>
        </p:txBody>
      </p:sp>
    </p:spTree>
    <p:extLst>
      <p:ext uri="{BB962C8B-B14F-4D97-AF65-F5344CB8AC3E}">
        <p14:creationId xmlns:p14="http://schemas.microsoft.com/office/powerpoint/2010/main" val="78668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1134948"/>
            <a:ext cx="8672513" cy="5059363"/>
          </a:xfrm>
        </p:spPr>
        <p:txBody>
          <a:bodyPr/>
          <a:lstStyle/>
          <a:p>
            <a:pPr marL="0" indent="0">
              <a:buNone/>
            </a:pPr>
            <a:r>
              <a:rPr lang="en-US" sz="2000" dirty="0"/>
              <a:t>ICARUS is ready for final physics commissioning when the following criteria have been met:</a:t>
            </a:r>
          </a:p>
          <a:p>
            <a:pPr lvl="0"/>
            <a:r>
              <a:rPr lang="en-US" sz="1800" dirty="0"/>
              <a:t>Liquid argon level is at the nominal operating value in the cryostat</a:t>
            </a:r>
          </a:p>
          <a:p>
            <a:pPr lvl="0"/>
            <a:r>
              <a:rPr lang="en-US" sz="1800" dirty="0"/>
              <a:t>Liquid argon level is maintained at nominal operating value</a:t>
            </a:r>
          </a:p>
          <a:p>
            <a:pPr lvl="0"/>
            <a:r>
              <a:rPr lang="en-US" sz="1800" dirty="0"/>
              <a:t>Liquid argon is circulating through the pumps</a:t>
            </a:r>
          </a:p>
          <a:p>
            <a:pPr lvl="0"/>
            <a:r>
              <a:rPr lang="en-US" sz="1800" dirty="0"/>
              <a:t>TPC High voltage at nominal for an extended period of time</a:t>
            </a:r>
          </a:p>
          <a:p>
            <a:pPr lvl="0"/>
            <a:r>
              <a:rPr lang="en-US" sz="1800" dirty="0"/>
              <a:t>Electronics passes quality control tests</a:t>
            </a:r>
          </a:p>
          <a:p>
            <a:pPr lvl="0"/>
            <a:r>
              <a:rPr lang="en-US" sz="1800" dirty="0"/>
              <a:t>Gas analyzers register no impurities in the liquid argon </a:t>
            </a:r>
          </a:p>
          <a:p>
            <a:pPr lvl="0"/>
            <a:r>
              <a:rPr lang="en-US" sz="1800" dirty="0"/>
              <a:t>Electron lifetime is &gt; 3 </a:t>
            </a:r>
            <a:r>
              <a:rPr lang="en-US" sz="1800" dirty="0" err="1"/>
              <a:t>ms</a:t>
            </a:r>
            <a:endParaRPr lang="en-US" sz="1800" dirty="0"/>
          </a:p>
          <a:p>
            <a:pPr lvl="0"/>
            <a:r>
              <a:rPr lang="en-US" sz="1800" dirty="0"/>
              <a:t>PMT signals observed in time with beam </a:t>
            </a:r>
          </a:p>
          <a:p>
            <a:pPr lvl="0"/>
            <a:r>
              <a:rPr lang="en-US" sz="1800" dirty="0"/>
              <a:t>Cosmic tracks are observed</a:t>
            </a:r>
          </a:p>
          <a:p>
            <a:pPr lvl="0"/>
            <a:r>
              <a:rPr lang="en-US" sz="1800" dirty="0"/>
              <a:t>DAQ throughput demonstrated for &gt;5 Hz operation</a:t>
            </a:r>
          </a:p>
          <a:p>
            <a:pPr lvl="0"/>
            <a:r>
              <a:rPr lang="en-US" sz="1800" dirty="0"/>
              <a:t>The trigger system is operational</a:t>
            </a:r>
          </a:p>
          <a:p>
            <a:pPr lvl="0"/>
            <a:r>
              <a:rPr lang="en-US" sz="1800" dirty="0"/>
              <a:t>Data storage, data logging, and online data monitoring are functional</a:t>
            </a:r>
          </a:p>
          <a:p>
            <a:pPr lvl="0"/>
            <a:r>
              <a:rPr lang="en-US" sz="1800" dirty="0"/>
              <a:t>Run control system is operational</a:t>
            </a:r>
          </a:p>
        </p:txBody>
      </p:sp>
      <p:sp>
        <p:nvSpPr>
          <p:cNvPr id="3" name="Title 2"/>
          <p:cNvSpPr>
            <a:spLocks noGrp="1"/>
          </p:cNvSpPr>
          <p:nvPr>
            <p:ph type="title"/>
          </p:nvPr>
        </p:nvSpPr>
        <p:spPr>
          <a:xfrm>
            <a:off x="221456" y="549569"/>
            <a:ext cx="8686800" cy="427877"/>
          </a:xfrm>
        </p:spPr>
        <p:txBody>
          <a:bodyPr/>
          <a:lstStyle/>
          <a:p>
            <a:r>
              <a:rPr lang="en-US" sz="2000" dirty="0"/>
              <a:t>I2: ICARUS detector is filled with liquid argon and ready for physics commissioning (</a:t>
            </a:r>
            <a:r>
              <a:rPr lang="en-US" sz="2000" dirty="0" err="1"/>
              <a:t>LAr</a:t>
            </a:r>
            <a:r>
              <a:rPr lang="en-US" sz="2000" dirty="0"/>
              <a:t> purity adequate for physics has been achieved) </a:t>
            </a:r>
          </a:p>
        </p:txBody>
      </p:sp>
      <p:sp>
        <p:nvSpPr>
          <p:cNvPr id="10" name="Date Placeholder 3">
            <a:extLst>
              <a:ext uri="{FF2B5EF4-FFF2-40B4-BE49-F238E27FC236}">
                <a16:creationId xmlns:a16="http://schemas.microsoft.com/office/drawing/2014/main" id="{1875B053-D2EB-1545-9CC9-3D62648D80FB}"/>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9985A9DF-5126-4348-BBD0-F41FC272A3BB}"/>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8E2925AB-C531-9A41-8224-AE6FCA9D8C5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1157594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842848"/>
            <a:ext cx="8672513" cy="5059363"/>
          </a:xfrm>
        </p:spPr>
        <p:txBody>
          <a:bodyPr/>
          <a:lstStyle/>
          <a:p>
            <a:pPr marL="0" indent="0">
              <a:buNone/>
            </a:pPr>
            <a:r>
              <a:rPr lang="en-US" sz="2000" dirty="0"/>
              <a:t>ICARUS is ready for physics data-taking when the following criteria have been met:</a:t>
            </a:r>
          </a:p>
          <a:p>
            <a:pPr lvl="0"/>
            <a:r>
              <a:rPr lang="en-US" sz="1800" dirty="0"/>
              <a:t>TPC is ready for physics operation</a:t>
            </a:r>
          </a:p>
          <a:p>
            <a:pPr lvl="0"/>
            <a:r>
              <a:rPr lang="en-US" sz="1800" dirty="0"/>
              <a:t>Cryogenics are ready for stable operation</a:t>
            </a:r>
          </a:p>
          <a:p>
            <a:pPr lvl="0"/>
            <a:r>
              <a:rPr lang="en-US" sz="1800" dirty="0"/>
              <a:t>Trigger system functionality is verified</a:t>
            </a:r>
          </a:p>
          <a:p>
            <a:pPr lvl="0"/>
            <a:r>
              <a:rPr lang="en-US" sz="1800" dirty="0"/>
              <a:t>Run plan is approved </a:t>
            </a:r>
          </a:p>
          <a:p>
            <a:pPr lvl="0"/>
            <a:r>
              <a:rPr lang="en-US" sz="1800" dirty="0"/>
              <a:t>CRT electronics passes quality control tests </a:t>
            </a:r>
          </a:p>
          <a:p>
            <a:pPr lvl="0"/>
            <a:r>
              <a:rPr lang="en-US" sz="1800" dirty="0"/>
              <a:t>CRT passes safety reviews</a:t>
            </a:r>
          </a:p>
          <a:p>
            <a:pPr lvl="0"/>
            <a:r>
              <a:rPr lang="en-US" sz="1800" dirty="0"/>
              <a:t>CRT is integrated into the DAQ data stream</a:t>
            </a:r>
          </a:p>
          <a:p>
            <a:pPr lvl="0"/>
            <a:r>
              <a:rPr lang="en-US" sz="1800" dirty="0"/>
              <a:t>CRT top panels are in place</a:t>
            </a:r>
          </a:p>
          <a:p>
            <a:r>
              <a:rPr lang="en-US" sz="1800" dirty="0"/>
              <a:t>Cosmic ray muons can be tracked between CRT panels and the TPC </a:t>
            </a:r>
            <a:endParaRPr lang="en-US" sz="1600" dirty="0"/>
          </a:p>
        </p:txBody>
      </p:sp>
      <p:sp>
        <p:nvSpPr>
          <p:cNvPr id="3" name="Title 2"/>
          <p:cNvSpPr>
            <a:spLocks noGrp="1"/>
          </p:cNvSpPr>
          <p:nvPr>
            <p:ph type="title"/>
          </p:nvPr>
        </p:nvSpPr>
        <p:spPr>
          <a:xfrm>
            <a:off x="221456" y="346369"/>
            <a:ext cx="8686800" cy="427877"/>
          </a:xfrm>
        </p:spPr>
        <p:txBody>
          <a:bodyPr/>
          <a:lstStyle/>
          <a:p>
            <a:r>
              <a:rPr lang="en-US" sz="2000" dirty="0"/>
              <a:t>I3a: ICARUS detectors are ready for physics data - CRT is operational</a:t>
            </a:r>
          </a:p>
        </p:txBody>
      </p:sp>
      <p:sp>
        <p:nvSpPr>
          <p:cNvPr id="10" name="Date Placeholder 3">
            <a:extLst>
              <a:ext uri="{FF2B5EF4-FFF2-40B4-BE49-F238E27FC236}">
                <a16:creationId xmlns:a16="http://schemas.microsoft.com/office/drawing/2014/main" id="{DD2DFF32-93A5-AB4A-BEDD-1CCF1795BF60}"/>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AF9172BB-0565-9C4F-9CFC-44EE293547A1}"/>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C9A44957-0498-CF4C-AD42-8AF7041E71AC}"/>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42</a:t>
            </a:fld>
            <a:endParaRPr lang="en-US" dirty="0"/>
          </a:p>
        </p:txBody>
      </p:sp>
    </p:spTree>
    <p:extLst>
      <p:ext uri="{BB962C8B-B14F-4D97-AF65-F5344CB8AC3E}">
        <p14:creationId xmlns:p14="http://schemas.microsoft.com/office/powerpoint/2010/main" val="517958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842848"/>
            <a:ext cx="8672513" cy="5059363"/>
          </a:xfrm>
        </p:spPr>
        <p:txBody>
          <a:bodyPr/>
          <a:lstStyle/>
          <a:p>
            <a:pPr marL="0" indent="0">
              <a:buNone/>
            </a:pPr>
            <a:r>
              <a:rPr lang="en-US" sz="2000" dirty="0"/>
              <a:t>This milestone is met when the following criteria have been met:</a:t>
            </a:r>
          </a:p>
          <a:p>
            <a:pPr lvl="0"/>
            <a:r>
              <a:rPr lang="en-US" sz="1800" dirty="0"/>
              <a:t>CRT is ready for operation</a:t>
            </a:r>
          </a:p>
          <a:p>
            <a:pPr lvl="0"/>
            <a:r>
              <a:rPr lang="en-US" sz="1800" dirty="0"/>
              <a:t>Shielding blocks are in place</a:t>
            </a:r>
          </a:p>
        </p:txBody>
      </p:sp>
      <p:sp>
        <p:nvSpPr>
          <p:cNvPr id="3" name="Title 2"/>
          <p:cNvSpPr>
            <a:spLocks noGrp="1"/>
          </p:cNvSpPr>
          <p:nvPr>
            <p:ph type="title"/>
          </p:nvPr>
        </p:nvSpPr>
        <p:spPr>
          <a:xfrm>
            <a:off x="221456" y="346369"/>
            <a:ext cx="8686800" cy="427877"/>
          </a:xfrm>
        </p:spPr>
        <p:txBody>
          <a:bodyPr/>
          <a:lstStyle/>
          <a:p>
            <a:r>
              <a:rPr lang="en-US" sz="2000" dirty="0"/>
              <a:t>I3b: ICARUS detectors are ready for physics data - Shielding is in place</a:t>
            </a:r>
          </a:p>
        </p:txBody>
      </p:sp>
      <p:sp>
        <p:nvSpPr>
          <p:cNvPr id="10" name="Date Placeholder 3">
            <a:extLst>
              <a:ext uri="{FF2B5EF4-FFF2-40B4-BE49-F238E27FC236}">
                <a16:creationId xmlns:a16="http://schemas.microsoft.com/office/drawing/2014/main" id="{25972994-F283-8A4F-B7CB-25F3F03A442D}"/>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545D8F21-F158-8D4B-AA98-85AAE48BA10F}"/>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F094DFC4-D18F-A34D-A838-FA30798AC28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43</a:t>
            </a:fld>
            <a:endParaRPr lang="en-US" dirty="0"/>
          </a:p>
        </p:txBody>
      </p:sp>
    </p:spTree>
    <p:extLst>
      <p:ext uri="{BB962C8B-B14F-4D97-AF65-F5344CB8AC3E}">
        <p14:creationId xmlns:p14="http://schemas.microsoft.com/office/powerpoint/2010/main" val="1080423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1046048"/>
            <a:ext cx="8672513" cy="5059363"/>
          </a:xfrm>
        </p:spPr>
        <p:txBody>
          <a:bodyPr/>
          <a:lstStyle/>
          <a:p>
            <a:pPr marL="0" indent="0">
              <a:buNone/>
            </a:pPr>
            <a:r>
              <a:rPr lang="en-US" sz="2000" dirty="0"/>
              <a:t>SBND is ready for transport when the following tasks are completed:</a:t>
            </a:r>
          </a:p>
          <a:p>
            <a:pPr lvl="0"/>
            <a:r>
              <a:rPr lang="en-US" sz="1800" dirty="0"/>
              <a:t>APAs are installed in assembly and transport frame </a:t>
            </a:r>
          </a:p>
          <a:p>
            <a:pPr lvl="0"/>
            <a:r>
              <a:rPr lang="en-US" sz="1800" dirty="0"/>
              <a:t>Light reflecting foils are installed in the CPA</a:t>
            </a:r>
          </a:p>
          <a:p>
            <a:pPr lvl="0"/>
            <a:r>
              <a:rPr lang="en-US" sz="1800" dirty="0"/>
              <a:t>CPA is installed in assembly and transport frame</a:t>
            </a:r>
          </a:p>
          <a:p>
            <a:pPr lvl="0"/>
            <a:r>
              <a:rPr lang="en-US" sz="1800" dirty="0"/>
              <a:t>Field cage is installed in assembly and transport frame</a:t>
            </a:r>
          </a:p>
          <a:p>
            <a:pPr lvl="0"/>
            <a:r>
              <a:rPr lang="en-US" sz="1800" dirty="0"/>
              <a:t>Field cage, CPA and APA electrical connections are tested</a:t>
            </a:r>
          </a:p>
          <a:p>
            <a:pPr lvl="0"/>
            <a:r>
              <a:rPr lang="en-US" sz="1800" dirty="0"/>
              <a:t>Cold electronics boards and cabling are connected and tested</a:t>
            </a:r>
          </a:p>
          <a:p>
            <a:pPr lvl="0"/>
            <a:r>
              <a:rPr lang="en-US" sz="1800" dirty="0"/>
              <a:t>APA ground mesh is installed </a:t>
            </a:r>
          </a:p>
          <a:p>
            <a:pPr lvl="0"/>
            <a:r>
              <a:rPr lang="en-US" sz="1800" dirty="0"/>
              <a:t>Assembly and transport frame is wrapped for transport</a:t>
            </a:r>
          </a:p>
        </p:txBody>
      </p:sp>
      <p:sp>
        <p:nvSpPr>
          <p:cNvPr id="3" name="Title 2"/>
          <p:cNvSpPr>
            <a:spLocks noGrp="1"/>
          </p:cNvSpPr>
          <p:nvPr>
            <p:ph type="title"/>
          </p:nvPr>
        </p:nvSpPr>
        <p:spPr>
          <a:xfrm>
            <a:off x="221456" y="549569"/>
            <a:ext cx="8686800" cy="427877"/>
          </a:xfrm>
        </p:spPr>
        <p:txBody>
          <a:bodyPr/>
          <a:lstStyle/>
          <a:p>
            <a:r>
              <a:rPr lang="en-US" sz="2000"/>
              <a:t>S1: SBND is ready for transport from D0 Assembly Building to the SBN ND hall</a:t>
            </a:r>
          </a:p>
        </p:txBody>
      </p:sp>
      <p:sp>
        <p:nvSpPr>
          <p:cNvPr id="10" name="Date Placeholder 3">
            <a:extLst>
              <a:ext uri="{FF2B5EF4-FFF2-40B4-BE49-F238E27FC236}">
                <a16:creationId xmlns:a16="http://schemas.microsoft.com/office/drawing/2014/main" id="{A03395A3-9E7D-5E48-A1D6-CB79040362B2}"/>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F796F565-714A-4644-AEAE-C3F6EFA06FF3}"/>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5A2E6B92-E9DD-9344-9E2F-7A5D83A447F7}"/>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44</a:t>
            </a:fld>
            <a:endParaRPr lang="en-US" dirty="0"/>
          </a:p>
        </p:txBody>
      </p:sp>
    </p:spTree>
    <p:extLst>
      <p:ext uri="{BB962C8B-B14F-4D97-AF65-F5344CB8AC3E}">
        <p14:creationId xmlns:p14="http://schemas.microsoft.com/office/powerpoint/2010/main" val="3823393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779348"/>
            <a:ext cx="8672513" cy="5059363"/>
          </a:xfrm>
        </p:spPr>
        <p:txBody>
          <a:bodyPr/>
          <a:lstStyle/>
          <a:p>
            <a:pPr marL="0" indent="0">
              <a:buNone/>
            </a:pPr>
            <a:r>
              <a:rPr lang="en-US" sz="2000" dirty="0"/>
              <a:t>SBND is ready to fill when the following tasks are completed </a:t>
            </a:r>
          </a:p>
          <a:p>
            <a:pPr lvl="0"/>
            <a:r>
              <a:rPr lang="en-US" sz="1800" dirty="0"/>
              <a:t>Warm vessel is installed</a:t>
            </a:r>
          </a:p>
          <a:p>
            <a:pPr lvl="0"/>
            <a:r>
              <a:rPr lang="en-US" sz="1800" dirty="0"/>
              <a:t>Cold cryostat is installed</a:t>
            </a:r>
          </a:p>
          <a:p>
            <a:pPr lvl="0"/>
            <a:r>
              <a:rPr lang="en-US" sz="1800" dirty="0"/>
              <a:t>Cold cryostat welds pass leak check</a:t>
            </a:r>
          </a:p>
          <a:p>
            <a:pPr lvl="0"/>
            <a:r>
              <a:rPr lang="en-US" sz="1800" dirty="0"/>
              <a:t>Cryostat plug is complete</a:t>
            </a:r>
          </a:p>
          <a:p>
            <a:pPr lvl="0"/>
            <a:r>
              <a:rPr lang="en-US" sz="1800" dirty="0"/>
              <a:t>Cryostat plug is attached to the TPC</a:t>
            </a:r>
          </a:p>
          <a:p>
            <a:pPr lvl="0"/>
            <a:r>
              <a:rPr lang="en-US" sz="1800" dirty="0"/>
              <a:t>Cryostat plug and TPC are inserted into the cryostat</a:t>
            </a:r>
          </a:p>
          <a:p>
            <a:pPr lvl="0"/>
            <a:r>
              <a:rPr lang="en-US" sz="1800" dirty="0"/>
              <a:t>Cryostat plug is welded to the cryostat</a:t>
            </a:r>
          </a:p>
          <a:p>
            <a:pPr lvl="0"/>
            <a:r>
              <a:rPr lang="en-US" sz="1800" dirty="0"/>
              <a:t>Cryogenics components and piping are installed</a:t>
            </a:r>
          </a:p>
          <a:p>
            <a:pPr lvl="0"/>
            <a:r>
              <a:rPr lang="en-US" sz="1800" dirty="0"/>
              <a:t>Cryogenics controls, safety, and alarm systems tested</a:t>
            </a:r>
          </a:p>
          <a:p>
            <a:pPr lvl="0"/>
            <a:r>
              <a:rPr lang="en-US" sz="1800" dirty="0"/>
              <a:t>All cryogenic vessels and piping have passed safety reviews</a:t>
            </a:r>
          </a:p>
          <a:p>
            <a:pPr lvl="0"/>
            <a:r>
              <a:rPr lang="en-US" sz="1800" dirty="0"/>
              <a:t>High voltage feed through is installed</a:t>
            </a:r>
          </a:p>
          <a:p>
            <a:pPr lvl="0"/>
            <a:r>
              <a:rPr lang="en-US" sz="1800" dirty="0"/>
              <a:t>Warm electronics is installed</a:t>
            </a:r>
          </a:p>
          <a:p>
            <a:pPr lvl="0"/>
            <a:r>
              <a:rPr lang="en-US" sz="1800" dirty="0"/>
              <a:t>Warm and cold electronics pass quality control tests</a:t>
            </a:r>
          </a:p>
          <a:p>
            <a:pPr lvl="0"/>
            <a:r>
              <a:rPr lang="en-US" sz="1800" dirty="0"/>
              <a:t>CRT bottom and side panels are installed</a:t>
            </a:r>
          </a:p>
          <a:p>
            <a:r>
              <a:rPr lang="en-US" sz="1800" dirty="0"/>
              <a:t>CRT electronics pass quality control tests </a:t>
            </a:r>
            <a:endParaRPr lang="en-US" sz="1600" dirty="0"/>
          </a:p>
        </p:txBody>
      </p:sp>
      <p:sp>
        <p:nvSpPr>
          <p:cNvPr id="3" name="Title 2"/>
          <p:cNvSpPr>
            <a:spLocks noGrp="1"/>
          </p:cNvSpPr>
          <p:nvPr>
            <p:ph type="title"/>
          </p:nvPr>
        </p:nvSpPr>
        <p:spPr>
          <a:xfrm>
            <a:off x="221456" y="282869"/>
            <a:ext cx="8686800" cy="427877"/>
          </a:xfrm>
        </p:spPr>
        <p:txBody>
          <a:bodyPr/>
          <a:lstStyle/>
          <a:p>
            <a:r>
              <a:rPr lang="en-US" sz="2000" dirty="0"/>
              <a:t>S2: SBND detector is ready to fill with liquid argon</a:t>
            </a:r>
          </a:p>
        </p:txBody>
      </p:sp>
      <p:sp>
        <p:nvSpPr>
          <p:cNvPr id="10" name="Date Placeholder 3">
            <a:extLst>
              <a:ext uri="{FF2B5EF4-FFF2-40B4-BE49-F238E27FC236}">
                <a16:creationId xmlns:a16="http://schemas.microsoft.com/office/drawing/2014/main" id="{25E8BBB6-B69F-C04F-9517-228ECCA8BBA7}"/>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9447FB4F-960A-7941-A046-6799F3611A55}"/>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FA52C0F7-39EA-E541-A59E-A87F7759D461}"/>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45</a:t>
            </a:fld>
            <a:endParaRPr lang="en-US" dirty="0"/>
          </a:p>
        </p:txBody>
      </p:sp>
    </p:spTree>
    <p:extLst>
      <p:ext uri="{BB962C8B-B14F-4D97-AF65-F5344CB8AC3E}">
        <p14:creationId xmlns:p14="http://schemas.microsoft.com/office/powerpoint/2010/main" val="1171386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995248"/>
            <a:ext cx="8672513" cy="5059363"/>
          </a:xfrm>
        </p:spPr>
        <p:txBody>
          <a:bodyPr/>
          <a:lstStyle/>
          <a:p>
            <a:pPr marL="0" indent="0">
              <a:buNone/>
            </a:pPr>
            <a:r>
              <a:rPr lang="en-US" sz="2000" dirty="0"/>
              <a:t>SBND  is ready for final physics commissioning when the following criteria have been met:</a:t>
            </a:r>
          </a:p>
          <a:p>
            <a:pPr lvl="0"/>
            <a:r>
              <a:rPr lang="en-US" sz="1800" dirty="0"/>
              <a:t>Liquid argon level is at the nominal operating value in the cryostat</a:t>
            </a:r>
          </a:p>
          <a:p>
            <a:pPr lvl="0"/>
            <a:r>
              <a:rPr lang="en-US" sz="1800" dirty="0"/>
              <a:t>Liquid argon level is maintained at nominal operating value</a:t>
            </a:r>
          </a:p>
          <a:p>
            <a:pPr lvl="0"/>
            <a:r>
              <a:rPr lang="en-US" sz="1800" dirty="0"/>
              <a:t>Liquid argon is circulating through the pumps</a:t>
            </a:r>
          </a:p>
          <a:p>
            <a:pPr lvl="0"/>
            <a:r>
              <a:rPr lang="en-US" sz="1800" dirty="0"/>
              <a:t>TPC High voltage at nominal for an extended period of time</a:t>
            </a:r>
          </a:p>
          <a:p>
            <a:pPr lvl="0"/>
            <a:r>
              <a:rPr lang="en-US" sz="1800" dirty="0"/>
              <a:t>Warm and cold electronics pass quality control tests</a:t>
            </a:r>
          </a:p>
          <a:p>
            <a:pPr lvl="0"/>
            <a:r>
              <a:rPr lang="en-US" sz="1800" dirty="0"/>
              <a:t>Gas analyzers register no impurities in the liquid argon</a:t>
            </a:r>
          </a:p>
          <a:p>
            <a:pPr lvl="0"/>
            <a:r>
              <a:rPr lang="en-US" sz="1800" dirty="0"/>
              <a:t>Electron lifetime is &gt; 3 </a:t>
            </a:r>
            <a:r>
              <a:rPr lang="en-US" sz="1800" dirty="0" err="1"/>
              <a:t>ms</a:t>
            </a:r>
            <a:endParaRPr lang="en-US" sz="1800" dirty="0"/>
          </a:p>
          <a:p>
            <a:pPr lvl="0"/>
            <a:r>
              <a:rPr lang="en-US" sz="1800" dirty="0"/>
              <a:t>PMT signals observed in time with beam </a:t>
            </a:r>
          </a:p>
          <a:p>
            <a:pPr lvl="0"/>
            <a:r>
              <a:rPr lang="en-US" sz="1800" dirty="0"/>
              <a:t>Cosmic tracks are observed</a:t>
            </a:r>
          </a:p>
          <a:p>
            <a:pPr lvl="0"/>
            <a:r>
              <a:rPr lang="en-US" sz="1800" dirty="0"/>
              <a:t>DAQ throughput demonstrated for &gt;5 Hz operation</a:t>
            </a:r>
          </a:p>
          <a:p>
            <a:pPr lvl="0"/>
            <a:r>
              <a:rPr lang="en-US" sz="1800" dirty="0"/>
              <a:t>The trigger system is operational</a:t>
            </a:r>
          </a:p>
          <a:p>
            <a:pPr lvl="0"/>
            <a:r>
              <a:rPr lang="en-US" sz="1800" dirty="0"/>
              <a:t>Data storage, data logging, and online data monitoring are functional</a:t>
            </a:r>
          </a:p>
          <a:p>
            <a:r>
              <a:rPr lang="en-US" sz="1800" dirty="0"/>
              <a:t>Run control system is operational </a:t>
            </a:r>
            <a:endParaRPr lang="en-US" sz="1400" dirty="0"/>
          </a:p>
        </p:txBody>
      </p:sp>
      <p:sp>
        <p:nvSpPr>
          <p:cNvPr id="3" name="Title 2"/>
          <p:cNvSpPr>
            <a:spLocks noGrp="1"/>
          </p:cNvSpPr>
          <p:nvPr>
            <p:ph type="title"/>
          </p:nvPr>
        </p:nvSpPr>
        <p:spPr>
          <a:xfrm>
            <a:off x="221456" y="498769"/>
            <a:ext cx="8686800" cy="427877"/>
          </a:xfrm>
        </p:spPr>
        <p:txBody>
          <a:bodyPr/>
          <a:lstStyle/>
          <a:p>
            <a:r>
              <a:rPr lang="en-US" sz="2000" dirty="0"/>
              <a:t>S3: SBND detector is filled with liquid argon and ready for physics commissioning (</a:t>
            </a:r>
            <a:r>
              <a:rPr lang="en-US" sz="2000" dirty="0" err="1"/>
              <a:t>LAr</a:t>
            </a:r>
            <a:r>
              <a:rPr lang="en-US" sz="2000" dirty="0"/>
              <a:t> purity adequate for physics has been achieved)</a:t>
            </a:r>
          </a:p>
        </p:txBody>
      </p:sp>
      <p:sp>
        <p:nvSpPr>
          <p:cNvPr id="10" name="Date Placeholder 3">
            <a:extLst>
              <a:ext uri="{FF2B5EF4-FFF2-40B4-BE49-F238E27FC236}">
                <a16:creationId xmlns:a16="http://schemas.microsoft.com/office/drawing/2014/main" id="{970C51D6-EA56-9F4C-84B3-720632A4E2DE}"/>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441F4BF6-7E79-794A-9CE6-E171412358D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942AF274-06B9-6444-A857-A47ED87A14B5}"/>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4157777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753948"/>
            <a:ext cx="8672513" cy="5059363"/>
          </a:xfrm>
        </p:spPr>
        <p:txBody>
          <a:bodyPr/>
          <a:lstStyle/>
          <a:p>
            <a:pPr marL="0" indent="0">
              <a:buNone/>
            </a:pPr>
            <a:r>
              <a:rPr lang="en-US" sz="2000" dirty="0"/>
              <a:t>SBND  is ready for physics data-taking when the following criteria have been met:</a:t>
            </a:r>
          </a:p>
          <a:p>
            <a:pPr lvl="0"/>
            <a:r>
              <a:rPr lang="en-US" sz="1800" dirty="0"/>
              <a:t>TPC is ready for physics operation</a:t>
            </a:r>
          </a:p>
          <a:p>
            <a:pPr lvl="0"/>
            <a:r>
              <a:rPr lang="en-US" sz="1800" dirty="0"/>
              <a:t>Cryogenics are ready for stable operation</a:t>
            </a:r>
          </a:p>
          <a:p>
            <a:pPr lvl="0"/>
            <a:r>
              <a:rPr lang="en-US" sz="1800" dirty="0"/>
              <a:t>Trigger system functionality is verified</a:t>
            </a:r>
          </a:p>
          <a:p>
            <a:pPr lvl="0"/>
            <a:r>
              <a:rPr lang="en-US" sz="1800" dirty="0"/>
              <a:t>Run plan is approved </a:t>
            </a:r>
          </a:p>
          <a:p>
            <a:pPr lvl="0"/>
            <a:r>
              <a:rPr lang="en-US" sz="1800" dirty="0"/>
              <a:t>CRT electronics passes quality control tests </a:t>
            </a:r>
          </a:p>
          <a:p>
            <a:pPr lvl="0"/>
            <a:r>
              <a:rPr lang="en-US" sz="1800" dirty="0"/>
              <a:t>CRT passes safety reviews</a:t>
            </a:r>
          </a:p>
          <a:p>
            <a:pPr lvl="0"/>
            <a:r>
              <a:rPr lang="en-US" sz="1800" dirty="0"/>
              <a:t>CRT is integrated into the DAQ data stream</a:t>
            </a:r>
          </a:p>
          <a:p>
            <a:pPr lvl="0"/>
            <a:r>
              <a:rPr lang="en-US" sz="1800" dirty="0"/>
              <a:t>CRT top panels are in place</a:t>
            </a:r>
          </a:p>
          <a:p>
            <a:pPr lvl="0"/>
            <a:r>
              <a:rPr lang="en-US" sz="1800" dirty="0"/>
              <a:t>Cosmic ray muons can be tracked between CRT panels and the TPC</a:t>
            </a:r>
          </a:p>
        </p:txBody>
      </p:sp>
      <p:sp>
        <p:nvSpPr>
          <p:cNvPr id="3" name="Title 2"/>
          <p:cNvSpPr>
            <a:spLocks noGrp="1"/>
          </p:cNvSpPr>
          <p:nvPr>
            <p:ph type="title"/>
          </p:nvPr>
        </p:nvSpPr>
        <p:spPr>
          <a:xfrm>
            <a:off x="221456" y="257469"/>
            <a:ext cx="8686800" cy="427877"/>
          </a:xfrm>
        </p:spPr>
        <p:txBody>
          <a:bodyPr/>
          <a:lstStyle/>
          <a:p>
            <a:r>
              <a:rPr lang="en-US" sz="2000" dirty="0"/>
              <a:t>S4a: SBND detectors are ready for physics data - CRT is operational</a:t>
            </a:r>
          </a:p>
        </p:txBody>
      </p:sp>
      <p:sp>
        <p:nvSpPr>
          <p:cNvPr id="10" name="Date Placeholder 3">
            <a:extLst>
              <a:ext uri="{FF2B5EF4-FFF2-40B4-BE49-F238E27FC236}">
                <a16:creationId xmlns:a16="http://schemas.microsoft.com/office/drawing/2014/main" id="{4C605E88-0A33-EA45-816B-EF4201D90B29}"/>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B6AA4554-59EE-3740-A28A-493BDF5BA770}"/>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0B74F52B-735B-684A-842B-F954087F6B56}"/>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4236531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456" y="753948"/>
            <a:ext cx="8672513" cy="5059363"/>
          </a:xfrm>
        </p:spPr>
        <p:txBody>
          <a:bodyPr/>
          <a:lstStyle/>
          <a:p>
            <a:pPr marL="0" indent="0">
              <a:buNone/>
            </a:pPr>
            <a:r>
              <a:rPr lang="en-US" sz="2000" dirty="0"/>
              <a:t>This milestone is met when the following criteria have been met:</a:t>
            </a:r>
          </a:p>
          <a:p>
            <a:pPr lvl="0"/>
            <a:r>
              <a:rPr lang="en-US" sz="1800" dirty="0"/>
              <a:t>CRT is ready for operation</a:t>
            </a:r>
          </a:p>
          <a:p>
            <a:pPr lvl="0"/>
            <a:r>
              <a:rPr lang="en-US" sz="1800" dirty="0"/>
              <a:t>Shielding blocks are in place </a:t>
            </a:r>
          </a:p>
        </p:txBody>
      </p:sp>
      <p:sp>
        <p:nvSpPr>
          <p:cNvPr id="3" name="Title 2"/>
          <p:cNvSpPr>
            <a:spLocks noGrp="1"/>
          </p:cNvSpPr>
          <p:nvPr>
            <p:ph type="title"/>
          </p:nvPr>
        </p:nvSpPr>
        <p:spPr>
          <a:xfrm>
            <a:off x="221456" y="257469"/>
            <a:ext cx="8686800" cy="427877"/>
          </a:xfrm>
        </p:spPr>
        <p:txBody>
          <a:bodyPr/>
          <a:lstStyle/>
          <a:p>
            <a:r>
              <a:rPr lang="en-US" sz="2000" dirty="0"/>
              <a:t>S4b: SBND detectors are ready for physics data - Shielding is in place</a:t>
            </a:r>
          </a:p>
        </p:txBody>
      </p:sp>
      <p:sp>
        <p:nvSpPr>
          <p:cNvPr id="10" name="Date Placeholder 3">
            <a:extLst>
              <a:ext uri="{FF2B5EF4-FFF2-40B4-BE49-F238E27FC236}">
                <a16:creationId xmlns:a16="http://schemas.microsoft.com/office/drawing/2014/main" id="{32388BFD-9E03-1848-90B6-FADC3D907EA0}"/>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1289D8F3-E096-224F-A206-D79FBD5E6419}"/>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536D2437-0C4A-0D41-87D4-06A0A054C9CB}"/>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1533523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I-2 Detector Filled</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1113103"/>
          <a:ext cx="7888032" cy="338328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77248">
                  <a:extLst>
                    <a:ext uri="{9D8B030D-6E8A-4147-A177-3AD203B41FA5}">
                      <a16:colId xmlns:a16="http://schemas.microsoft.com/office/drawing/2014/main" val="1170065602"/>
                    </a:ext>
                  </a:extLst>
                </a:gridCol>
                <a:gridCol w="1022685">
                  <a:extLst>
                    <a:ext uri="{9D8B030D-6E8A-4147-A177-3AD203B41FA5}">
                      <a16:colId xmlns:a16="http://schemas.microsoft.com/office/drawing/2014/main" val="3743694273"/>
                    </a:ext>
                  </a:extLst>
                </a:gridCol>
                <a:gridCol w="1069488">
                  <a:extLst>
                    <a:ext uri="{9D8B030D-6E8A-4147-A177-3AD203B41FA5}">
                      <a16:colId xmlns:a16="http://schemas.microsoft.com/office/drawing/2014/main" val="3208227888"/>
                    </a:ext>
                  </a:extLst>
                </a:gridCol>
                <a:gridCol w="584733">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Cold shield cooldown complete </a:t>
                      </a:r>
                    </a:p>
                  </a:txBody>
                  <a:tcPr anchor="ctr"/>
                </a:tc>
                <a:tc>
                  <a:txBody>
                    <a:bodyPr/>
                    <a:lstStyle/>
                    <a:p>
                      <a:r>
                        <a:rPr lang="en-US" sz="1200" dirty="0"/>
                        <a:t>C. </a:t>
                      </a:r>
                      <a:r>
                        <a:rPr lang="en-US" sz="1200" dirty="0" err="1"/>
                        <a:t>Montanari</a:t>
                      </a:r>
                      <a:endParaRPr lang="en-US" sz="1200" dirty="0"/>
                    </a:p>
                  </a:txBody>
                  <a:tcPr anchor="ctr"/>
                </a:tc>
                <a:tc>
                  <a:txBody>
                    <a:bodyPr/>
                    <a:lstStyle/>
                    <a:p>
                      <a:pPr algn="ctr"/>
                      <a:r>
                        <a:rPr lang="en-US" sz="1200" dirty="0"/>
                        <a:t>7-Aug-2019</a:t>
                      </a:r>
                    </a:p>
                  </a:txBody>
                  <a:tcPr anchor="ctr"/>
                </a:tc>
                <a:tc>
                  <a:txBody>
                    <a:bodyPr/>
                    <a:lstStyle/>
                    <a:p>
                      <a:pPr algn="ctr"/>
                      <a:r>
                        <a:rPr lang="en-US" sz="1200" dirty="0"/>
                        <a:t>15-Jul-2019</a:t>
                      </a:r>
                    </a:p>
                  </a:txBody>
                  <a:tcPr anchor="ctr"/>
                </a:tc>
                <a:tc>
                  <a:txBody>
                    <a:bodyPr/>
                    <a:lstStyle/>
                    <a:p>
                      <a:pPr algn="ct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574950644"/>
                  </a:ext>
                </a:extLst>
              </a:tr>
              <a:tr h="370840">
                <a:tc>
                  <a:txBody>
                    <a:bodyPr/>
                    <a:lstStyle/>
                    <a:p>
                      <a:pPr algn="l"/>
                      <a:r>
                        <a:rPr lang="en-US" sz="1200" dirty="0"/>
                        <a:t>Vessels filled with </a:t>
                      </a:r>
                      <a:r>
                        <a:rPr lang="en-US" sz="1200" dirty="0" err="1"/>
                        <a:t>LAr</a:t>
                      </a:r>
                      <a:r>
                        <a:rPr lang="en-US" sz="1200" dirty="0"/>
                        <a:t>, ready for HV</a:t>
                      </a:r>
                    </a:p>
                  </a:txBody>
                  <a:tcPr anchor="ctr"/>
                </a:tc>
                <a:tc>
                  <a:txBody>
                    <a:bodyPr/>
                    <a:lstStyle/>
                    <a:p>
                      <a:r>
                        <a:rPr lang="en-US" sz="1200" dirty="0"/>
                        <a:t>M. </a:t>
                      </a:r>
                      <a:r>
                        <a:rPr lang="en-US" sz="1200" dirty="0" err="1"/>
                        <a:t>Geynisman</a:t>
                      </a:r>
                      <a:endParaRPr lang="en-US" sz="1200" dirty="0"/>
                    </a:p>
                  </a:txBody>
                  <a:tcPr anchor="ctr"/>
                </a:tc>
                <a:tc>
                  <a:txBody>
                    <a:bodyPr/>
                    <a:lstStyle/>
                    <a:p>
                      <a:pPr algn="ctr"/>
                      <a:r>
                        <a:rPr lang="en-US" sz="1200" dirty="0"/>
                        <a:t>30-Sept-2019</a:t>
                      </a:r>
                    </a:p>
                  </a:txBody>
                  <a:tcPr anchor="ctr"/>
                </a:tc>
                <a:tc>
                  <a:txBody>
                    <a:bodyPr/>
                    <a:lstStyle/>
                    <a:p>
                      <a:pPr algn="ctr"/>
                      <a:r>
                        <a:rPr lang="en-US" sz="1200" dirty="0"/>
                        <a:t>10-Sept-2019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9696647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Drift HV operational</a:t>
                      </a:r>
                    </a:p>
                  </a:txBody>
                  <a:tcPr anchor="ctr"/>
                </a:tc>
                <a:tc>
                  <a:txBody>
                    <a:bodyPr/>
                    <a:lstStyle/>
                    <a:p>
                      <a:r>
                        <a:rPr lang="en-US" sz="1200" dirty="0"/>
                        <a:t>F. Garcia</a:t>
                      </a:r>
                    </a:p>
                  </a:txBody>
                  <a:tcPr anchor="ctr"/>
                </a:tc>
                <a:tc>
                  <a:txBody>
                    <a:bodyPr/>
                    <a:lstStyle/>
                    <a:p>
                      <a:pPr algn="ctr"/>
                      <a:r>
                        <a:rPr lang="en-US" sz="1200" dirty="0"/>
                        <a:t>15-Oct-2019</a:t>
                      </a:r>
                    </a:p>
                  </a:txBody>
                  <a:tcPr anchor="ctr"/>
                </a:tc>
                <a:tc>
                  <a:txBody>
                    <a:bodyPr/>
                    <a:lstStyle/>
                    <a:p>
                      <a:pPr algn="ctr"/>
                      <a:r>
                        <a:rPr lang="en-US" sz="1200" dirty="0"/>
                        <a:t>30-Sept-2019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1141258079"/>
                  </a:ext>
                </a:extLst>
              </a:tr>
              <a:tr h="370840">
                <a:tc>
                  <a:txBody>
                    <a:bodyPr/>
                    <a:lstStyle/>
                    <a:p>
                      <a:pPr algn="l"/>
                      <a:r>
                        <a:rPr lang="en-US" sz="1200" dirty="0"/>
                        <a:t>PMTs operational</a:t>
                      </a:r>
                    </a:p>
                  </a:txBody>
                  <a:tcPr anchor="ctr"/>
                </a:tc>
                <a:tc>
                  <a:txBody>
                    <a:bodyPr/>
                    <a:lstStyle/>
                    <a:p>
                      <a:r>
                        <a:rPr lang="en-US" sz="1200" dirty="0"/>
                        <a:t>G. </a:t>
                      </a:r>
                      <a:r>
                        <a:rPr lang="en-US" sz="1200" dirty="0" err="1"/>
                        <a:t>Raselli</a:t>
                      </a:r>
                      <a:endParaRPr lang="en-US" sz="1200" dirty="0"/>
                    </a:p>
                  </a:txBody>
                  <a:tcPr anchor="ctr"/>
                </a:tc>
                <a:tc>
                  <a:txBody>
                    <a:bodyPr/>
                    <a:lstStyle/>
                    <a:p>
                      <a:pPr algn="ctr"/>
                      <a:r>
                        <a:rPr lang="en-US" sz="1200" dirty="0"/>
                        <a:t>30-Oct-2019</a:t>
                      </a:r>
                    </a:p>
                  </a:txBody>
                  <a:tcPr anchor="ctr"/>
                </a:tc>
                <a:tc>
                  <a:txBody>
                    <a:bodyPr/>
                    <a:lstStyle/>
                    <a:p>
                      <a:pPr algn="ctr"/>
                      <a:r>
                        <a:rPr lang="en-US" sz="1200" dirty="0"/>
                        <a:t>15-Oct-2019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600784159"/>
                  </a:ext>
                </a:extLst>
              </a:tr>
              <a:tr h="370840">
                <a:tc>
                  <a:txBody>
                    <a:bodyPr/>
                    <a:lstStyle/>
                    <a:p>
                      <a:pPr algn="l"/>
                      <a:r>
                        <a:rPr lang="en-US" sz="1200" dirty="0"/>
                        <a:t>Cryogenics commissioning complete</a:t>
                      </a:r>
                    </a:p>
                  </a:txBody>
                  <a:tcPr anchor="ctr"/>
                </a:tc>
                <a:tc>
                  <a:txBody>
                    <a:bodyPr/>
                    <a:lstStyle/>
                    <a:p>
                      <a:r>
                        <a:rPr lang="en-US" sz="1200" dirty="0"/>
                        <a:t>M. </a:t>
                      </a:r>
                      <a:r>
                        <a:rPr lang="en-US" sz="1200" dirty="0" err="1"/>
                        <a:t>Geynisman</a:t>
                      </a:r>
                      <a:endParaRPr lang="en-US" sz="1200" dirty="0"/>
                    </a:p>
                  </a:txBody>
                  <a:tcPr anchor="ctr"/>
                </a:tc>
                <a:tc>
                  <a:txBody>
                    <a:bodyPr/>
                    <a:lstStyle/>
                    <a:p>
                      <a:pPr algn="ctr"/>
                      <a:r>
                        <a:rPr lang="en-US" sz="1200" dirty="0"/>
                        <a:t>30-Nov-2019</a:t>
                      </a:r>
                    </a:p>
                  </a:txBody>
                  <a:tcPr anchor="ctr"/>
                </a:tc>
                <a:tc>
                  <a:txBody>
                    <a:bodyPr/>
                    <a:lstStyle/>
                    <a:p>
                      <a:pPr algn="ctr"/>
                      <a:r>
                        <a:rPr lang="en-US" sz="1200" dirty="0"/>
                        <a:t>22-Oct-2019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472422613"/>
                  </a:ext>
                </a:extLst>
              </a:tr>
              <a:tr h="370840">
                <a:tc>
                  <a:txBody>
                    <a:bodyPr/>
                    <a:lstStyle/>
                    <a:p>
                      <a:pPr algn="l"/>
                      <a:r>
                        <a:rPr lang="en-US" sz="1200" dirty="0"/>
                        <a:t>Cosmic tracks are observed in the TPC</a:t>
                      </a:r>
                    </a:p>
                  </a:txBody>
                  <a:tcPr anchor="ctr"/>
                </a:tc>
                <a:tc>
                  <a:txBody>
                    <a:bodyPr/>
                    <a:lstStyle/>
                    <a:p>
                      <a:r>
                        <a:rPr lang="en-US" sz="1200" dirty="0"/>
                        <a:t>A. Fava</a:t>
                      </a:r>
                    </a:p>
                  </a:txBody>
                  <a:tcPr anchor="ctr"/>
                </a:tc>
                <a:tc>
                  <a:txBody>
                    <a:bodyPr/>
                    <a:lstStyle/>
                    <a:p>
                      <a:pPr algn="ctr"/>
                      <a:r>
                        <a:rPr lang="en-US" sz="1200" dirty="0"/>
                        <a:t>30-Nov-2019</a:t>
                      </a:r>
                    </a:p>
                  </a:txBody>
                  <a:tcPr anchor="ctr"/>
                </a:tc>
                <a:tc>
                  <a:txBody>
                    <a:bodyPr/>
                    <a:lstStyle/>
                    <a:p>
                      <a:pPr algn="ctr"/>
                      <a:r>
                        <a:rPr lang="en-US" sz="1200" dirty="0"/>
                        <a:t>22-Oct-2019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0840">
                <a:tc>
                  <a:txBody>
                    <a:bodyPr/>
                    <a:lstStyle/>
                    <a:p>
                      <a:pPr algn="l"/>
                      <a:r>
                        <a:rPr lang="en-US" sz="1200" b="1" dirty="0"/>
                        <a:t>I2</a:t>
                      </a:r>
                      <a:r>
                        <a:rPr lang="en-US" sz="1200" b="1" dirty="0">
                          <a:solidFill>
                            <a:schemeClr val="tx1"/>
                          </a:solidFill>
                        </a:rPr>
                        <a:t>: detector is filled with liquid argon and ready for physics commissioning (</a:t>
                      </a:r>
                      <a:r>
                        <a:rPr lang="en-US" sz="1200" b="1" dirty="0" err="1">
                          <a:solidFill>
                            <a:schemeClr val="tx1"/>
                          </a:solidFill>
                        </a:rPr>
                        <a:t>LAr</a:t>
                      </a:r>
                      <a:r>
                        <a:rPr lang="en-US" sz="1200" b="1" dirty="0">
                          <a:solidFill>
                            <a:schemeClr val="tx1"/>
                          </a:solidFill>
                        </a:rPr>
                        <a:t> purity adequate for physics has been achieved) </a:t>
                      </a:r>
                    </a:p>
                  </a:txBody>
                  <a:tcPr anchor="ctr"/>
                </a:tc>
                <a:tc>
                  <a:txBody>
                    <a:bodyPr/>
                    <a:lstStyle/>
                    <a:p>
                      <a:r>
                        <a:rPr lang="en-US" sz="1200" b="1" dirty="0"/>
                        <a:t>P. Wilson</a:t>
                      </a:r>
                    </a:p>
                  </a:txBody>
                  <a:tcPr anchor="ctr"/>
                </a:tc>
                <a:tc>
                  <a:txBody>
                    <a:bodyPr/>
                    <a:lstStyle/>
                    <a:p>
                      <a:pPr algn="ctr"/>
                      <a:r>
                        <a:rPr lang="en-US" sz="1200" b="1" dirty="0"/>
                        <a:t>30-Nov-2019</a:t>
                      </a:r>
                    </a:p>
                  </a:txBody>
                  <a:tcPr anchor="ctr"/>
                </a:tc>
                <a:tc>
                  <a:txBody>
                    <a:bodyPr/>
                    <a:lstStyle/>
                    <a:p>
                      <a:pPr algn="ctr"/>
                      <a:r>
                        <a:rPr lang="en-US" sz="1200" b="1" dirty="0">
                          <a:solidFill>
                            <a:schemeClr val="tx1"/>
                          </a:solidFill>
                        </a:rPr>
                        <a:t>22-Oct-2019</a:t>
                      </a:r>
                    </a:p>
                  </a:txBody>
                  <a:tcPr anchor="ctr"/>
                </a:tc>
                <a:tc>
                  <a:txBody>
                    <a:bodyPr/>
                    <a:lstStyle/>
                    <a:p>
                      <a:pPr algn="ctr"/>
                      <a:endParaRPr lang="en-US" sz="1800" b="1" dirty="0"/>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8" name="Date Placeholder 3">
            <a:extLst>
              <a:ext uri="{FF2B5EF4-FFF2-40B4-BE49-F238E27FC236}">
                <a16:creationId xmlns:a16="http://schemas.microsoft.com/office/drawing/2014/main" id="{8501F818-2A08-2E4D-B02A-0BE848EB7CDD}"/>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F139E151-1780-5A4E-990C-8DF060FA4D0D}"/>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C415CB99-A05D-CE4E-B0F3-D7EA6590BA5B}"/>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49</a:t>
            </a:fld>
            <a:endParaRPr lang="en-US" dirty="0"/>
          </a:p>
        </p:txBody>
      </p:sp>
    </p:spTree>
    <p:extLst>
      <p:ext uri="{BB962C8B-B14F-4D97-AF65-F5344CB8AC3E}">
        <p14:creationId xmlns:p14="http://schemas.microsoft.com/office/powerpoint/2010/main" val="38705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91B4B9-C7C7-C145-8277-B89D61DA9825}"/>
              </a:ext>
            </a:extLst>
          </p:cNvPr>
          <p:cNvSpPr>
            <a:spLocks noGrp="1"/>
          </p:cNvSpPr>
          <p:nvPr>
            <p:ph idx="1"/>
          </p:nvPr>
        </p:nvSpPr>
        <p:spPr>
          <a:xfrm>
            <a:off x="228600" y="780288"/>
            <a:ext cx="8672513" cy="5106266"/>
          </a:xfrm>
        </p:spPr>
        <p:txBody>
          <a:bodyPr/>
          <a:lstStyle/>
          <a:p>
            <a:r>
              <a:rPr lang="en-US" dirty="0"/>
              <a:t>Physics</a:t>
            </a:r>
          </a:p>
          <a:p>
            <a:pPr lvl="1"/>
            <a:r>
              <a:rPr lang="en-US" sz="1400" dirty="0"/>
              <a:t>An SBN discovery of a sterile neutrino would reshape the DUNE physics program in a very exciting way</a:t>
            </a:r>
            <a:endParaRPr lang="en-US" dirty="0"/>
          </a:p>
          <a:p>
            <a:r>
              <a:rPr lang="en-US" dirty="0"/>
              <a:t>Technology</a:t>
            </a:r>
          </a:p>
          <a:p>
            <a:pPr lvl="1"/>
            <a:r>
              <a:rPr lang="en-US" sz="1400" dirty="0"/>
              <a:t>SBND and the </a:t>
            </a:r>
            <a:r>
              <a:rPr lang="en-US" sz="1400" dirty="0" err="1"/>
              <a:t>ProtoDUNEs</a:t>
            </a:r>
            <a:r>
              <a:rPr lang="en-US" sz="1400" dirty="0"/>
              <a:t> provide a opportunity to iterate on the DUNE cryostat design</a:t>
            </a:r>
          </a:p>
          <a:p>
            <a:pPr lvl="1"/>
            <a:r>
              <a:rPr lang="en-US" sz="1400" dirty="0"/>
              <a:t>High Voltage development in MicroBooNE, the </a:t>
            </a:r>
            <a:r>
              <a:rPr lang="en-US" sz="1400" dirty="0" err="1"/>
              <a:t>ProtoDUNEs</a:t>
            </a:r>
            <a:r>
              <a:rPr lang="en-US" sz="1400" dirty="0"/>
              <a:t>, and SBND</a:t>
            </a:r>
          </a:p>
          <a:p>
            <a:pPr lvl="1"/>
            <a:r>
              <a:rPr lang="en-US" sz="1400" dirty="0"/>
              <a:t>Joint cold electronics development in the </a:t>
            </a:r>
            <a:r>
              <a:rPr lang="en-US" sz="1400" dirty="0" err="1"/>
              <a:t>ProtoDUNEs</a:t>
            </a:r>
            <a:r>
              <a:rPr lang="en-US" sz="1400" dirty="0"/>
              <a:t> and SBND</a:t>
            </a:r>
          </a:p>
          <a:p>
            <a:pPr lvl="1"/>
            <a:r>
              <a:rPr lang="en-US" sz="1400" dirty="0"/>
              <a:t>A full suite of </a:t>
            </a:r>
            <a:r>
              <a:rPr lang="en-US" sz="1400" dirty="0" err="1"/>
              <a:t>LAr</a:t>
            </a:r>
            <a:r>
              <a:rPr lang="en-US" sz="1400" dirty="0"/>
              <a:t> TPC algorithm development started in ICARUS, </a:t>
            </a:r>
            <a:r>
              <a:rPr lang="en-US" sz="1400" dirty="0" err="1"/>
              <a:t>ArgoNeut</a:t>
            </a:r>
            <a:r>
              <a:rPr lang="en-US" sz="1400" dirty="0"/>
              <a:t>, </a:t>
            </a:r>
            <a:r>
              <a:rPr lang="en-US" sz="1400" dirty="0" err="1"/>
              <a:t>LArIAT</a:t>
            </a:r>
            <a:r>
              <a:rPr lang="en-US" sz="1400" dirty="0"/>
              <a:t>, and MicroBooNE, will be perfected in the SBN Program, and ready for DUNE use (DAQ, data compression, reconstruction, particle ID,….)</a:t>
            </a:r>
          </a:p>
          <a:p>
            <a:pPr lvl="1"/>
            <a:r>
              <a:rPr lang="en-US" sz="1400" dirty="0"/>
              <a:t>Data from </a:t>
            </a:r>
            <a:r>
              <a:rPr lang="en-US" sz="1400" dirty="0" err="1"/>
              <a:t>LAr</a:t>
            </a:r>
            <a:r>
              <a:rPr lang="en-US" sz="1400" dirty="0"/>
              <a:t> detectors present very significant computing challenges - data volume and compression, algorithm speed, PID challenges and deep learning techniques,….</a:t>
            </a:r>
            <a:endParaRPr lang="en-US" dirty="0"/>
          </a:p>
          <a:p>
            <a:r>
              <a:rPr lang="en-US" dirty="0"/>
              <a:t>Internationalization</a:t>
            </a:r>
          </a:p>
          <a:p>
            <a:pPr lvl="1"/>
            <a:r>
              <a:rPr lang="en-US" sz="1400" dirty="0"/>
              <a:t>SBN Multi-Institution MOU is a model for how we hope to form international DUNE agreements</a:t>
            </a:r>
          </a:p>
          <a:p>
            <a:pPr lvl="1"/>
            <a:r>
              <a:rPr lang="en-US" sz="1400" dirty="0"/>
              <a:t>ICARUS vessel three party (INFN, CERN, DOE) loan agreement</a:t>
            </a:r>
          </a:p>
          <a:p>
            <a:pPr lvl="1"/>
            <a:r>
              <a:rPr lang="en-US" sz="1400" dirty="0"/>
              <a:t>Opportunity to switch to a review system where the international stakeholders jointly conduct the reviews</a:t>
            </a:r>
          </a:p>
          <a:p>
            <a:pPr lvl="1"/>
            <a:r>
              <a:rPr lang="en-US" sz="1400" dirty="0"/>
              <a:t>Established equivalency between CERN and FNAL for many safety training courses</a:t>
            </a:r>
          </a:p>
          <a:p>
            <a:pPr lvl="1"/>
            <a:r>
              <a:rPr lang="en-US" sz="1400" dirty="0"/>
              <a:t>Acceptance of EU codes for mechanical and cryogenics </a:t>
            </a:r>
            <a:endParaRPr lang="en-US" dirty="0"/>
          </a:p>
          <a:p>
            <a:r>
              <a:rPr lang="en-US" dirty="0"/>
              <a:t>Community Development</a:t>
            </a:r>
          </a:p>
          <a:p>
            <a:pPr lvl="1"/>
            <a:r>
              <a:rPr lang="en-US" sz="1400" dirty="0"/>
              <a:t>Training the community that will deliver the DUNE physics</a:t>
            </a:r>
          </a:p>
          <a:p>
            <a:pPr lvl="1"/>
            <a:r>
              <a:rPr lang="en-US" sz="1400" dirty="0"/>
              <a:t>Students have theses on SBN whilst also doing work for DUNE</a:t>
            </a:r>
          </a:p>
          <a:p>
            <a:pPr lvl="1"/>
            <a:r>
              <a:rPr lang="en-US" sz="1400" dirty="0"/>
              <a:t>Comparable to how the </a:t>
            </a:r>
            <a:r>
              <a:rPr lang="en-US" sz="1400" dirty="0" err="1"/>
              <a:t>Tevatron</a:t>
            </a:r>
            <a:r>
              <a:rPr lang="en-US" sz="1400" dirty="0"/>
              <a:t> program (and others) gave the LHC program a running start</a:t>
            </a:r>
          </a:p>
          <a:p>
            <a:pPr lvl="1"/>
            <a:endParaRPr lang="en-US" dirty="0"/>
          </a:p>
        </p:txBody>
      </p:sp>
      <p:sp>
        <p:nvSpPr>
          <p:cNvPr id="6" name="Title 5">
            <a:extLst>
              <a:ext uri="{FF2B5EF4-FFF2-40B4-BE49-F238E27FC236}">
                <a16:creationId xmlns:a16="http://schemas.microsoft.com/office/drawing/2014/main" id="{1849D599-C542-7149-BFFC-91E0092C0491}"/>
              </a:ext>
            </a:extLst>
          </p:cNvPr>
          <p:cNvSpPr>
            <a:spLocks noGrp="1"/>
          </p:cNvSpPr>
          <p:nvPr>
            <p:ph type="title"/>
          </p:nvPr>
        </p:nvSpPr>
        <p:spPr/>
        <p:txBody>
          <a:bodyPr/>
          <a:lstStyle/>
          <a:p>
            <a:r>
              <a:rPr lang="en-US" dirty="0"/>
              <a:t>SBN Blazing a Trail for DUNE</a:t>
            </a:r>
          </a:p>
        </p:txBody>
      </p:sp>
      <p:sp>
        <p:nvSpPr>
          <p:cNvPr id="7" name="Date Placeholder 3">
            <a:extLst>
              <a:ext uri="{FF2B5EF4-FFF2-40B4-BE49-F238E27FC236}">
                <a16:creationId xmlns:a16="http://schemas.microsoft.com/office/drawing/2014/main" id="{B00F9E01-3740-8147-80A5-9A033307CE22}"/>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51745B63-EE0C-F041-B8AB-E1805995C100}"/>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994613D8-2D21-C54E-BF46-CF483582D09C}"/>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573019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I-3a ready for physics data – CRT operational</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1245453"/>
          <a:ext cx="7888032" cy="383032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77248">
                  <a:extLst>
                    <a:ext uri="{9D8B030D-6E8A-4147-A177-3AD203B41FA5}">
                      <a16:colId xmlns:a16="http://schemas.microsoft.com/office/drawing/2014/main" val="1170065602"/>
                    </a:ext>
                  </a:extLst>
                </a:gridCol>
                <a:gridCol w="1034716">
                  <a:extLst>
                    <a:ext uri="{9D8B030D-6E8A-4147-A177-3AD203B41FA5}">
                      <a16:colId xmlns:a16="http://schemas.microsoft.com/office/drawing/2014/main" val="3743694273"/>
                    </a:ext>
                  </a:extLst>
                </a:gridCol>
                <a:gridCol w="1057457">
                  <a:extLst>
                    <a:ext uri="{9D8B030D-6E8A-4147-A177-3AD203B41FA5}">
                      <a16:colId xmlns:a16="http://schemas.microsoft.com/office/drawing/2014/main" val="3208227888"/>
                    </a:ext>
                  </a:extLst>
                </a:gridCol>
                <a:gridCol w="584733">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Complete installation of Side CRT modules  (a)</a:t>
                      </a:r>
                    </a:p>
                  </a:txBody>
                  <a:tcPr anchor="ctr"/>
                </a:tc>
                <a:tc>
                  <a:txBody>
                    <a:bodyPr/>
                    <a:lstStyle/>
                    <a:p>
                      <a:r>
                        <a:rPr lang="en-US" sz="1200" dirty="0"/>
                        <a:t>A. </a:t>
                      </a:r>
                      <a:r>
                        <a:rPr lang="en-US" sz="1200" dirty="0" err="1"/>
                        <a:t>Schukraft</a:t>
                      </a:r>
                      <a:endParaRPr lang="en-US" sz="1200" dirty="0"/>
                    </a:p>
                  </a:txBody>
                  <a:tcPr anchor="ctr"/>
                </a:tc>
                <a:tc>
                  <a:txBody>
                    <a:bodyPr/>
                    <a:lstStyle/>
                    <a:p>
                      <a:pPr algn="ctr"/>
                      <a:r>
                        <a:rPr lang="en-US" sz="1200" dirty="0"/>
                        <a:t>31-July-2019</a:t>
                      </a:r>
                    </a:p>
                  </a:txBody>
                  <a:tcPr anchor="ctr"/>
                </a:tc>
                <a:tc>
                  <a:txBody>
                    <a:bodyPr/>
                    <a:lstStyle/>
                    <a:p>
                      <a:pPr algn="ctr"/>
                      <a:r>
                        <a:rPr lang="en-US" sz="1200" dirty="0"/>
                        <a:t>28-Jun-2019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50694536"/>
                  </a:ext>
                </a:extLst>
              </a:tr>
              <a:tr h="370840">
                <a:tc>
                  <a:txBody>
                    <a:bodyPr/>
                    <a:lstStyle/>
                    <a:p>
                      <a:pPr algn="l"/>
                      <a:r>
                        <a:rPr lang="en-US" sz="1200" dirty="0"/>
                        <a:t>Top CRT panels delivered to Fermilab</a:t>
                      </a:r>
                    </a:p>
                  </a:txBody>
                  <a:tcPr anchor="ctr"/>
                </a:tc>
                <a:tc>
                  <a:txBody>
                    <a:bodyPr/>
                    <a:lstStyle/>
                    <a:p>
                      <a:r>
                        <a:rPr lang="en-US" sz="1200" dirty="0"/>
                        <a:t>U. </a:t>
                      </a:r>
                      <a:r>
                        <a:rPr lang="en-US" sz="1200" dirty="0" err="1"/>
                        <a:t>Kose</a:t>
                      </a:r>
                      <a:endParaRPr lang="en-US" sz="1200" dirty="0"/>
                    </a:p>
                  </a:txBody>
                  <a:tcPr anchor="ctr"/>
                </a:tc>
                <a:tc>
                  <a:txBody>
                    <a:bodyPr/>
                    <a:lstStyle/>
                    <a:p>
                      <a:pPr algn="ctr"/>
                      <a:r>
                        <a:rPr lang="en-US" sz="1200" dirty="0"/>
                        <a:t>30-Sept-2019</a:t>
                      </a:r>
                    </a:p>
                  </a:txBody>
                  <a:tcPr anchor="ctr"/>
                </a:tc>
                <a:tc>
                  <a:txBody>
                    <a:bodyPr/>
                    <a:lstStyle/>
                    <a:p>
                      <a:pPr algn="ctr"/>
                      <a:r>
                        <a:rPr lang="en-US" sz="1200" dirty="0"/>
                        <a:t>31-Jul-2019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528022548"/>
                  </a:ext>
                </a:extLst>
              </a:tr>
              <a:tr h="370840">
                <a:tc>
                  <a:txBody>
                    <a:bodyPr/>
                    <a:lstStyle/>
                    <a:p>
                      <a:r>
                        <a:rPr lang="en-US" sz="1200" dirty="0"/>
                        <a:t>Slow controls operational for all detector systems</a:t>
                      </a:r>
                    </a:p>
                  </a:txBody>
                  <a:tcPr anchor="ctr"/>
                </a:tc>
                <a:tc>
                  <a:txBody>
                    <a:bodyPr/>
                    <a:lstStyle/>
                    <a:p>
                      <a:r>
                        <a:rPr lang="en-US" sz="1200" dirty="0"/>
                        <a:t>K. </a:t>
                      </a:r>
                      <a:r>
                        <a:rPr lang="en-US" sz="1200" dirty="0" err="1"/>
                        <a:t>Biery</a:t>
                      </a:r>
                      <a:endParaRPr lang="en-US" sz="1200" dirty="0"/>
                    </a:p>
                  </a:txBody>
                  <a:tcPr anchor="ctr"/>
                </a:tc>
                <a:tc>
                  <a:txBody>
                    <a:bodyPr/>
                    <a:lstStyle/>
                    <a:p>
                      <a:pPr algn="ctr"/>
                      <a:r>
                        <a:rPr lang="en-US" sz="1200" dirty="0"/>
                        <a:t>31-Oct-2019</a:t>
                      </a:r>
                    </a:p>
                  </a:txBody>
                  <a:tcPr anchor="ctr"/>
                </a:tc>
                <a:tc>
                  <a:txBody>
                    <a:bodyPr/>
                    <a:lstStyle/>
                    <a:p>
                      <a:pPr algn="ctr"/>
                      <a:r>
                        <a:rPr lang="en-US" sz="1200" dirty="0"/>
                        <a:t>30-Sept-2019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txBody>
                  <a:tcPr anchor="ctr"/>
                </a:tc>
                <a:extLst>
                  <a:ext uri="{0D108BD9-81ED-4DB2-BD59-A6C34878D82A}">
                    <a16:rowId xmlns:a16="http://schemas.microsoft.com/office/drawing/2014/main" val="1948653768"/>
                  </a:ext>
                </a:extLst>
              </a:tr>
              <a:tr h="370840">
                <a:tc>
                  <a:txBody>
                    <a:bodyPr/>
                    <a:lstStyle/>
                    <a:p>
                      <a:r>
                        <a:rPr lang="en-US" sz="1200" dirty="0"/>
                        <a:t>DAQ operational with &gt;5Hz output</a:t>
                      </a:r>
                    </a:p>
                  </a:txBody>
                  <a:tcPr anchor="ctr"/>
                </a:tc>
                <a:tc>
                  <a:txBody>
                    <a:bodyPr/>
                    <a:lstStyle/>
                    <a:p>
                      <a:r>
                        <a:rPr lang="en-US" sz="1200" dirty="0"/>
                        <a:t>K. </a:t>
                      </a:r>
                      <a:r>
                        <a:rPr lang="en-US" sz="1200" dirty="0" err="1"/>
                        <a:t>Biery</a:t>
                      </a:r>
                      <a:endParaRPr lang="en-US" sz="1200" dirty="0"/>
                    </a:p>
                  </a:txBody>
                  <a:tcPr anchor="ctr"/>
                </a:tc>
                <a:tc>
                  <a:txBody>
                    <a:bodyPr/>
                    <a:lstStyle/>
                    <a:p>
                      <a:pPr algn="ctr"/>
                      <a:r>
                        <a:rPr lang="en-US" sz="1200" dirty="0"/>
                        <a:t>31-Oct-2019</a:t>
                      </a:r>
                    </a:p>
                  </a:txBody>
                  <a:tcPr anchor="ctr"/>
                </a:tc>
                <a:tc>
                  <a:txBody>
                    <a:bodyPr/>
                    <a:lstStyle/>
                    <a:p>
                      <a:pPr algn="ctr"/>
                      <a:r>
                        <a:rPr lang="en-US" sz="1200" dirty="0"/>
                        <a:t>30-Sept-2019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13723321"/>
                  </a:ext>
                </a:extLst>
              </a:tr>
              <a:tr h="370840">
                <a:tc>
                  <a:txBody>
                    <a:bodyPr/>
                    <a:lstStyle/>
                    <a:p>
                      <a:pPr algn="l"/>
                      <a:r>
                        <a:rPr lang="en-US" sz="1200" dirty="0"/>
                        <a:t>Detector system timing synchronized with beam</a:t>
                      </a:r>
                    </a:p>
                  </a:txBody>
                  <a:tcPr anchor="ctr"/>
                </a:tc>
                <a:tc>
                  <a:txBody>
                    <a:bodyPr/>
                    <a:lstStyle/>
                    <a:p>
                      <a:r>
                        <a:rPr lang="en-US" sz="1200" dirty="0"/>
                        <a:t>K. </a:t>
                      </a:r>
                      <a:r>
                        <a:rPr lang="en-US" sz="1200" dirty="0" err="1"/>
                        <a:t>Biery</a:t>
                      </a:r>
                      <a:endParaRPr lang="en-US" sz="1200" dirty="0"/>
                    </a:p>
                  </a:txBody>
                  <a:tcPr anchor="ctr"/>
                </a:tc>
                <a:tc>
                  <a:txBody>
                    <a:bodyPr/>
                    <a:lstStyle/>
                    <a:p>
                      <a:pPr algn="ctr"/>
                      <a:r>
                        <a:rPr lang="en-US" sz="1200" dirty="0"/>
                        <a:t>30-Nov-2019</a:t>
                      </a:r>
                    </a:p>
                  </a:txBody>
                  <a:tcPr anchor="ctr"/>
                </a:tc>
                <a:tc>
                  <a:txBody>
                    <a:bodyPr/>
                    <a:lstStyle/>
                    <a:p>
                      <a:pPr algn="ctr"/>
                      <a:r>
                        <a:rPr lang="en-US" sz="1200" dirty="0"/>
                        <a:t>31-Oct-2019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766334276"/>
                  </a:ext>
                </a:extLst>
              </a:tr>
              <a:tr h="370840">
                <a:tc>
                  <a:txBody>
                    <a:bodyPr/>
                    <a:lstStyle/>
                    <a:p>
                      <a:pPr algn="l"/>
                      <a:r>
                        <a:rPr lang="en-US" sz="1200" dirty="0"/>
                        <a:t>Trigger system operational</a:t>
                      </a:r>
                    </a:p>
                  </a:txBody>
                  <a:tcPr anchor="ctr"/>
                </a:tc>
                <a:tc>
                  <a:txBody>
                    <a:bodyPr/>
                    <a:lstStyle/>
                    <a:p>
                      <a:r>
                        <a:rPr lang="en-US" sz="1200" dirty="0"/>
                        <a:t>A. </a:t>
                      </a:r>
                      <a:r>
                        <a:rPr lang="en-US" sz="1200" dirty="0" err="1"/>
                        <a:t>Guglielmi</a:t>
                      </a:r>
                      <a:endParaRPr lang="en-US" sz="1200" dirty="0"/>
                    </a:p>
                  </a:txBody>
                  <a:tcPr anchor="ctr"/>
                </a:tc>
                <a:tc>
                  <a:txBody>
                    <a:bodyPr/>
                    <a:lstStyle/>
                    <a:p>
                      <a:pPr algn="ctr"/>
                      <a:r>
                        <a:rPr lang="en-US" sz="1200" dirty="0"/>
                        <a:t>31-Dec-2019</a:t>
                      </a:r>
                    </a:p>
                  </a:txBody>
                  <a:tcPr anchor="ctr"/>
                </a:tc>
                <a:tc>
                  <a:txBody>
                    <a:bodyPr/>
                    <a:lstStyle/>
                    <a:p>
                      <a:pPr algn="ctr"/>
                      <a:r>
                        <a:rPr lang="en-US" sz="1200"/>
                        <a:t>30-Nov-2019</a:t>
                      </a:r>
                      <a:endParaRPr 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03697747"/>
                  </a:ext>
                </a:extLst>
              </a:tr>
              <a:tr h="370840">
                <a:tc>
                  <a:txBody>
                    <a:bodyPr/>
                    <a:lstStyle/>
                    <a:p>
                      <a:pPr algn="l"/>
                      <a:r>
                        <a:rPr lang="en-US" sz="1200" dirty="0"/>
                        <a:t>Top CRT panels are installed and </a:t>
                      </a:r>
                      <a:r>
                        <a:rPr lang="en-US" sz="1200" dirty="0" err="1"/>
                        <a:t>ORC’ed</a:t>
                      </a:r>
                      <a:r>
                        <a:rPr lang="en-US" sz="1200" dirty="0"/>
                        <a:t> </a:t>
                      </a:r>
                    </a:p>
                  </a:txBody>
                  <a:tcPr anchor="ctr"/>
                </a:tc>
                <a:tc>
                  <a:txBody>
                    <a:bodyPr/>
                    <a:lstStyle/>
                    <a:p>
                      <a:r>
                        <a:rPr lang="en-US" sz="1200" dirty="0"/>
                        <a:t>U. </a:t>
                      </a:r>
                      <a:r>
                        <a:rPr lang="en-US" sz="1200" dirty="0" err="1"/>
                        <a:t>Kose</a:t>
                      </a:r>
                      <a:r>
                        <a:rPr lang="en-US" sz="1200" dirty="0"/>
                        <a:t>/A. Fava</a:t>
                      </a:r>
                    </a:p>
                  </a:txBody>
                  <a:tcPr anchor="ctr"/>
                </a:tc>
                <a:tc>
                  <a:txBody>
                    <a:bodyPr/>
                    <a:lstStyle/>
                    <a:p>
                      <a:pPr algn="ctr"/>
                      <a:r>
                        <a:rPr lang="en-US" sz="1200" dirty="0"/>
                        <a:t>31-Jan-2020</a:t>
                      </a:r>
                    </a:p>
                  </a:txBody>
                  <a:tcPr anchor="ctr"/>
                </a:tc>
                <a:tc>
                  <a:txBody>
                    <a:bodyPr/>
                    <a:lstStyle/>
                    <a:p>
                      <a:pPr algn="ctr"/>
                      <a:r>
                        <a:rPr lang="en-US" sz="1200" dirty="0"/>
                        <a:t>5-Dec-2019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0840">
                <a:tc>
                  <a:txBody>
                    <a:bodyPr/>
                    <a:lstStyle/>
                    <a:p>
                      <a:pPr algn="l"/>
                      <a:r>
                        <a:rPr lang="en-US" sz="1200" b="1" dirty="0"/>
                        <a:t>I3a</a:t>
                      </a:r>
                      <a:r>
                        <a:rPr lang="en-US" sz="1200" b="1" dirty="0">
                          <a:solidFill>
                            <a:schemeClr val="tx1"/>
                          </a:solidFill>
                        </a:rPr>
                        <a:t>: ICARUS detectors are ready for physics data – CRT is operational</a:t>
                      </a:r>
                    </a:p>
                  </a:txBody>
                  <a:tcPr anchor="ctr"/>
                </a:tc>
                <a:tc>
                  <a:txBody>
                    <a:bodyPr/>
                    <a:lstStyle/>
                    <a:p>
                      <a:r>
                        <a:rPr lang="en-US" sz="1200" b="1" dirty="0"/>
                        <a:t>P. Wilson</a:t>
                      </a:r>
                    </a:p>
                  </a:txBody>
                  <a:tcPr anchor="ctr"/>
                </a:tc>
                <a:tc>
                  <a:txBody>
                    <a:bodyPr/>
                    <a:lstStyle/>
                    <a:p>
                      <a:pPr algn="ctr"/>
                      <a:r>
                        <a:rPr lang="en-US" sz="1200" b="1" dirty="0"/>
                        <a:t>31-Jan-2020</a:t>
                      </a:r>
                    </a:p>
                  </a:txBody>
                  <a:tcPr anchor="ctr"/>
                </a:tc>
                <a:tc>
                  <a:txBody>
                    <a:bodyPr/>
                    <a:lstStyle/>
                    <a:p>
                      <a:pPr algn="ctr"/>
                      <a:r>
                        <a:rPr lang="en-US" sz="1200" b="1" dirty="0">
                          <a:solidFill>
                            <a:schemeClr val="tx1"/>
                          </a:solidFill>
                        </a:rPr>
                        <a:t>5-Dec-2019</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8" name="Content Placeholder 2">
            <a:extLst>
              <a:ext uri="{FF2B5EF4-FFF2-40B4-BE49-F238E27FC236}">
                <a16:creationId xmlns:a16="http://schemas.microsoft.com/office/drawing/2014/main" id="{ED08A341-21B0-8845-BB60-507043DB6F56}"/>
              </a:ext>
            </a:extLst>
          </p:cNvPr>
          <p:cNvSpPr txBox="1">
            <a:spLocks/>
          </p:cNvSpPr>
          <p:nvPr/>
        </p:nvSpPr>
        <p:spPr>
          <a:xfrm>
            <a:off x="224773" y="5329989"/>
            <a:ext cx="8710220" cy="757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87388" indent="-2254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Notes:</a:t>
            </a:r>
          </a:p>
          <a:p>
            <a:pPr marL="457200" indent="-457200">
              <a:buFont typeface="+mj-lt"/>
              <a:buAutoNum type="alphaLcParenR"/>
            </a:pPr>
            <a:r>
              <a:rPr lang="en-US" sz="1600" dirty="0"/>
              <a:t>This milestone is currently at T4 in the schedule file.  Will promote to T3 at the next schedule </a:t>
            </a:r>
            <a:r>
              <a:rPr lang="en-US" sz="1600" dirty="0" err="1"/>
              <a:t>statusing</a:t>
            </a:r>
            <a:r>
              <a:rPr lang="en-US" sz="1600" dirty="0"/>
              <a:t> </a:t>
            </a:r>
          </a:p>
        </p:txBody>
      </p:sp>
      <p:sp>
        <p:nvSpPr>
          <p:cNvPr id="9" name="Date Placeholder 3">
            <a:extLst>
              <a:ext uri="{FF2B5EF4-FFF2-40B4-BE49-F238E27FC236}">
                <a16:creationId xmlns:a16="http://schemas.microsoft.com/office/drawing/2014/main" id="{4683473D-B679-6D46-833E-FC4CCAB09A8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0" name="Footer Placeholder 4">
            <a:extLst>
              <a:ext uri="{FF2B5EF4-FFF2-40B4-BE49-F238E27FC236}">
                <a16:creationId xmlns:a16="http://schemas.microsoft.com/office/drawing/2014/main" id="{4649EDD7-9F4D-8E4B-9E43-29268876A214}"/>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1" name="Slide Number Placeholder 5">
            <a:extLst>
              <a:ext uri="{FF2B5EF4-FFF2-40B4-BE49-F238E27FC236}">
                <a16:creationId xmlns:a16="http://schemas.microsoft.com/office/drawing/2014/main" id="{D34A2491-8562-8748-9A5A-48747C875DD7}"/>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50</a:t>
            </a:fld>
            <a:endParaRPr lang="en-US" dirty="0"/>
          </a:p>
        </p:txBody>
      </p:sp>
    </p:spTree>
    <p:extLst>
      <p:ext uri="{BB962C8B-B14F-4D97-AF65-F5344CB8AC3E}">
        <p14:creationId xmlns:p14="http://schemas.microsoft.com/office/powerpoint/2010/main" val="1767896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p:txBody>
          <a:bodyPr/>
          <a:lstStyle/>
          <a:p>
            <a:r>
              <a:rPr lang="en-US" dirty="0"/>
              <a:t>ICARUS Milestones to I-3a ready for physics data – shielding in place</a:t>
            </a:r>
          </a:p>
        </p:txBody>
      </p:sp>
      <p:graphicFrame>
        <p:nvGraphicFramePr>
          <p:cNvPr id="7" name="Content Placeholder 6">
            <a:extLst>
              <a:ext uri="{FF2B5EF4-FFF2-40B4-BE49-F238E27FC236}">
                <a16:creationId xmlns:a16="http://schemas.microsoft.com/office/drawing/2014/main" id="{1DFF4996-B499-4DD9-97BA-B06BE6629D73}"/>
              </a:ext>
            </a:extLst>
          </p:cNvPr>
          <p:cNvGraphicFramePr>
            <a:graphicFrameLocks noGrp="1"/>
          </p:cNvGraphicFramePr>
          <p:nvPr>
            <p:ph idx="1"/>
            <p:extLst/>
          </p:nvPr>
        </p:nvGraphicFramePr>
        <p:xfrm>
          <a:off x="431882" y="1305611"/>
          <a:ext cx="7888032" cy="1346200"/>
        </p:xfrm>
        <a:graphic>
          <a:graphicData uri="http://schemas.openxmlformats.org/drawingml/2006/table">
            <a:tbl>
              <a:tblPr firstRow="1" bandRow="1">
                <a:tableStyleId>{5C22544A-7EE6-4342-B048-85BDC9FD1C3A}</a:tableStyleId>
              </a:tblPr>
              <a:tblGrid>
                <a:gridCol w="3135059">
                  <a:extLst>
                    <a:ext uri="{9D8B030D-6E8A-4147-A177-3AD203B41FA5}">
                      <a16:colId xmlns:a16="http://schemas.microsoft.com/office/drawing/2014/main" val="1801467799"/>
                    </a:ext>
                  </a:extLst>
                </a:gridCol>
                <a:gridCol w="1077248">
                  <a:extLst>
                    <a:ext uri="{9D8B030D-6E8A-4147-A177-3AD203B41FA5}">
                      <a16:colId xmlns:a16="http://schemas.microsoft.com/office/drawing/2014/main" val="1170065602"/>
                    </a:ext>
                  </a:extLst>
                </a:gridCol>
                <a:gridCol w="1046748">
                  <a:extLst>
                    <a:ext uri="{9D8B030D-6E8A-4147-A177-3AD203B41FA5}">
                      <a16:colId xmlns:a16="http://schemas.microsoft.com/office/drawing/2014/main" val="3743694273"/>
                    </a:ext>
                  </a:extLst>
                </a:gridCol>
                <a:gridCol w="1045425">
                  <a:extLst>
                    <a:ext uri="{9D8B030D-6E8A-4147-A177-3AD203B41FA5}">
                      <a16:colId xmlns:a16="http://schemas.microsoft.com/office/drawing/2014/main" val="3208227888"/>
                    </a:ext>
                  </a:extLst>
                </a:gridCol>
                <a:gridCol w="584733">
                  <a:extLst>
                    <a:ext uri="{9D8B030D-6E8A-4147-A177-3AD203B41FA5}">
                      <a16:colId xmlns:a16="http://schemas.microsoft.com/office/drawing/2014/main" val="3574627960"/>
                    </a:ext>
                  </a:extLst>
                </a:gridCol>
                <a:gridCol w="998819">
                  <a:extLst>
                    <a:ext uri="{9D8B030D-6E8A-4147-A177-3AD203B41FA5}">
                      <a16:colId xmlns:a16="http://schemas.microsoft.com/office/drawing/2014/main" val="1027717373"/>
                    </a:ext>
                  </a:extLst>
                </a:gridCol>
              </a:tblGrid>
              <a:tr h="370840">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0840">
                <a:tc>
                  <a:txBody>
                    <a:bodyPr/>
                    <a:lstStyle/>
                    <a:p>
                      <a:pPr algn="l"/>
                      <a:r>
                        <a:rPr lang="en-US" sz="1200" dirty="0"/>
                        <a:t>Shielding blocks in place</a:t>
                      </a:r>
                    </a:p>
                  </a:txBody>
                  <a:tcPr anchor="ctr"/>
                </a:tc>
                <a:tc>
                  <a:txBody>
                    <a:bodyPr/>
                    <a:lstStyle/>
                    <a:p>
                      <a:r>
                        <a:rPr lang="en-US" sz="1200" dirty="0"/>
                        <a:t>C. James</a:t>
                      </a:r>
                    </a:p>
                  </a:txBody>
                  <a:tcPr anchor="ctr"/>
                </a:tc>
                <a:tc>
                  <a:txBody>
                    <a:bodyPr/>
                    <a:lstStyle/>
                    <a:p>
                      <a:pPr algn="ctr"/>
                      <a:r>
                        <a:rPr lang="en-US" sz="1200" dirty="0"/>
                        <a:t>28-Feb-2020</a:t>
                      </a:r>
                    </a:p>
                  </a:txBody>
                  <a:tcPr anchor="ctr"/>
                </a:tc>
                <a:tc>
                  <a:txBody>
                    <a:bodyPr/>
                    <a:lstStyle/>
                    <a:p>
                      <a:pPr algn="ctr"/>
                      <a:r>
                        <a:rPr lang="en-US" sz="1200" dirty="0"/>
                        <a:t>6-Feb-2020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103469013"/>
                  </a:ext>
                </a:extLst>
              </a:tr>
              <a:tr h="370840">
                <a:tc>
                  <a:txBody>
                    <a:bodyPr/>
                    <a:lstStyle/>
                    <a:p>
                      <a:pPr algn="l"/>
                      <a:r>
                        <a:rPr lang="en-US" sz="1200" b="1" dirty="0"/>
                        <a:t>I3b</a:t>
                      </a:r>
                      <a:r>
                        <a:rPr lang="en-US" sz="1200" b="1" dirty="0">
                          <a:solidFill>
                            <a:schemeClr val="tx1"/>
                          </a:solidFill>
                        </a:rPr>
                        <a:t>: </a:t>
                      </a:r>
                      <a:r>
                        <a:rPr lang="en-US" sz="1200" b="1" dirty="0">
                          <a:solidFill>
                            <a:srgbClr val="003087"/>
                          </a:solidFill>
                        </a:rPr>
                        <a:t>ICARUS detectors are ready for physics data – Shielding in place</a:t>
                      </a:r>
                      <a:endParaRPr lang="en-US" sz="1200" b="1" dirty="0">
                        <a:solidFill>
                          <a:schemeClr val="tx1"/>
                        </a:solidFill>
                      </a:endParaRPr>
                    </a:p>
                  </a:txBody>
                  <a:tcPr anchor="ctr"/>
                </a:tc>
                <a:tc>
                  <a:txBody>
                    <a:bodyPr/>
                    <a:lstStyle/>
                    <a:p>
                      <a:r>
                        <a:rPr lang="en-US" sz="1200" b="1" dirty="0"/>
                        <a:t>P. Wilson</a:t>
                      </a:r>
                    </a:p>
                  </a:txBody>
                  <a:tcPr anchor="ctr"/>
                </a:tc>
                <a:tc>
                  <a:txBody>
                    <a:bodyPr/>
                    <a:lstStyle/>
                    <a:p>
                      <a:pPr algn="ctr"/>
                      <a:r>
                        <a:rPr lang="en-US" sz="1200" b="1" dirty="0"/>
                        <a:t>28-Feb-2020</a:t>
                      </a:r>
                    </a:p>
                  </a:txBody>
                  <a:tcPr anchor="ctr"/>
                </a:tc>
                <a:tc>
                  <a:txBody>
                    <a:bodyPr/>
                    <a:lstStyle/>
                    <a:p>
                      <a:pPr algn="ctr"/>
                      <a:r>
                        <a:rPr lang="en-US" sz="1200" b="1" dirty="0">
                          <a:solidFill>
                            <a:schemeClr val="tx1"/>
                          </a:solidFill>
                        </a:rPr>
                        <a:t>6-Feb-2020</a:t>
                      </a:r>
                    </a:p>
                  </a:txBody>
                  <a:tcPr anchor="ctr"/>
                </a:tc>
                <a:tc>
                  <a:txBody>
                    <a:bodyPr/>
                    <a:lstStyle/>
                    <a:p>
                      <a:pPr algn="ctr"/>
                      <a:endParaRPr lang="en-US" sz="1800" dirty="0"/>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998916403"/>
                  </a:ext>
                </a:extLst>
              </a:tr>
            </a:tbl>
          </a:graphicData>
        </a:graphic>
      </p:graphicFrame>
      <p:sp>
        <p:nvSpPr>
          <p:cNvPr id="8" name="Date Placeholder 3">
            <a:extLst>
              <a:ext uri="{FF2B5EF4-FFF2-40B4-BE49-F238E27FC236}">
                <a16:creationId xmlns:a16="http://schemas.microsoft.com/office/drawing/2014/main" id="{494D9FD5-FF15-BA42-B2D0-3A93C811697E}"/>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7A2CCEF5-0CC3-814A-93A6-324F21701480}"/>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F09D1D25-E8BF-8147-94B4-CB84AC81533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51</a:t>
            </a:fld>
            <a:endParaRPr lang="en-US" dirty="0"/>
          </a:p>
        </p:txBody>
      </p:sp>
    </p:spTree>
    <p:extLst>
      <p:ext uri="{BB962C8B-B14F-4D97-AF65-F5344CB8AC3E}">
        <p14:creationId xmlns:p14="http://schemas.microsoft.com/office/powerpoint/2010/main" val="726674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a:xfrm>
            <a:off x="222250" y="136189"/>
            <a:ext cx="8710221" cy="462188"/>
          </a:xfrm>
        </p:spPr>
        <p:txBody>
          <a:bodyPr/>
          <a:lstStyle/>
          <a:p>
            <a:r>
              <a:rPr lang="en-US" dirty="0"/>
              <a:t>SBND Milestones to S3 Detector Filled</a:t>
            </a:r>
          </a:p>
        </p:txBody>
      </p:sp>
      <p:graphicFrame>
        <p:nvGraphicFramePr>
          <p:cNvPr id="14" name="Content Placeholder 6">
            <a:extLst>
              <a:ext uri="{FF2B5EF4-FFF2-40B4-BE49-F238E27FC236}">
                <a16:creationId xmlns:a16="http://schemas.microsoft.com/office/drawing/2014/main" id="{98970A4D-C05E-BB4D-92EA-A6D4EE2CF921}"/>
              </a:ext>
            </a:extLst>
          </p:cNvPr>
          <p:cNvGraphicFramePr>
            <a:graphicFrameLocks/>
          </p:cNvGraphicFramePr>
          <p:nvPr>
            <p:extLst/>
          </p:nvPr>
        </p:nvGraphicFramePr>
        <p:xfrm>
          <a:off x="270239" y="838013"/>
          <a:ext cx="8603521" cy="3512634"/>
        </p:xfrm>
        <a:graphic>
          <a:graphicData uri="http://schemas.openxmlformats.org/drawingml/2006/table">
            <a:tbl>
              <a:tblPr firstRow="1" bandRow="1">
                <a:tableStyleId>{5C22544A-7EE6-4342-B048-85BDC9FD1C3A}</a:tableStyleId>
              </a:tblPr>
              <a:tblGrid>
                <a:gridCol w="3440524">
                  <a:extLst>
                    <a:ext uri="{9D8B030D-6E8A-4147-A177-3AD203B41FA5}">
                      <a16:colId xmlns:a16="http://schemas.microsoft.com/office/drawing/2014/main" val="1801467799"/>
                    </a:ext>
                  </a:extLst>
                </a:gridCol>
                <a:gridCol w="1286539">
                  <a:extLst>
                    <a:ext uri="{9D8B030D-6E8A-4147-A177-3AD203B41FA5}">
                      <a16:colId xmlns:a16="http://schemas.microsoft.com/office/drawing/2014/main" val="1170065602"/>
                    </a:ext>
                  </a:extLst>
                </a:gridCol>
                <a:gridCol w="1244010">
                  <a:extLst>
                    <a:ext uri="{9D8B030D-6E8A-4147-A177-3AD203B41FA5}">
                      <a16:colId xmlns:a16="http://schemas.microsoft.com/office/drawing/2014/main" val="2016182898"/>
                    </a:ext>
                  </a:extLst>
                </a:gridCol>
                <a:gridCol w="1041990">
                  <a:extLst>
                    <a:ext uri="{9D8B030D-6E8A-4147-A177-3AD203B41FA5}">
                      <a16:colId xmlns:a16="http://schemas.microsoft.com/office/drawing/2014/main" val="3208227888"/>
                    </a:ext>
                  </a:extLst>
                </a:gridCol>
                <a:gridCol w="550981">
                  <a:extLst>
                    <a:ext uri="{9D8B030D-6E8A-4147-A177-3AD203B41FA5}">
                      <a16:colId xmlns:a16="http://schemas.microsoft.com/office/drawing/2014/main" val="442014648"/>
                    </a:ext>
                  </a:extLst>
                </a:gridCol>
                <a:gridCol w="1039477">
                  <a:extLst>
                    <a:ext uri="{9D8B030D-6E8A-4147-A177-3AD203B41FA5}">
                      <a16:colId xmlns:a16="http://schemas.microsoft.com/office/drawing/2014/main" val="1068487227"/>
                    </a:ext>
                  </a:extLst>
                </a:gridCol>
              </a:tblGrid>
              <a:tr h="500118">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36342">
                <a:tc>
                  <a:txBody>
                    <a:bodyPr/>
                    <a:lstStyle/>
                    <a:p>
                      <a:r>
                        <a:rPr lang="en-US" sz="1200" dirty="0"/>
                        <a:t>Laser system installation complete</a:t>
                      </a:r>
                    </a:p>
                  </a:txBody>
                  <a:tcPr anchor="ctr"/>
                </a:tc>
                <a:tc>
                  <a:txBody>
                    <a:bodyPr/>
                    <a:lstStyle/>
                    <a:p>
                      <a:r>
                        <a:rPr lang="en-US" sz="1200" dirty="0"/>
                        <a:t>I. </a:t>
                      </a:r>
                      <a:r>
                        <a:rPr lang="en-US" sz="1200" dirty="0" err="1"/>
                        <a:t>Kreslo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1-Oct-2020</a:t>
                      </a:r>
                    </a:p>
                  </a:txBody>
                  <a:tcPr anchor="ctr"/>
                </a:tc>
                <a:tc>
                  <a:txBody>
                    <a:bodyPr/>
                    <a:lstStyle/>
                    <a:p>
                      <a:pPr algn="ctr"/>
                      <a:r>
                        <a:rPr lang="en-US" sz="1200" dirty="0">
                          <a:solidFill>
                            <a:schemeClr val="tx1"/>
                          </a:solidFill>
                        </a:rPr>
                        <a:t>31-Mar-2020</a:t>
                      </a:r>
                    </a:p>
                  </a:txBody>
                  <a:tcPr anchor="ctr"/>
                </a:tc>
                <a:tc>
                  <a:txBody>
                    <a:bodyPr/>
                    <a:lstStyle/>
                    <a:p>
                      <a:pPr algn="ctr"/>
                      <a:endParaRPr lang="en-US" sz="1200" dirty="0"/>
                    </a:p>
                  </a:txBody>
                  <a:tcPr anchor="ctr"/>
                </a:tc>
                <a:tc>
                  <a:txBody>
                    <a:bodyPr/>
                    <a:lstStyle/>
                    <a:p>
                      <a:pPr algn="ctr"/>
                      <a:endParaRPr lang="en-US" sz="1200" dirty="0"/>
                    </a:p>
                  </a:txBody>
                  <a:tcPr anchor="ctr"/>
                </a:tc>
                <a:extLst>
                  <a:ext uri="{0D108BD9-81ED-4DB2-BD59-A6C34878D82A}">
                    <a16:rowId xmlns:a16="http://schemas.microsoft.com/office/drawing/2014/main" val="2241240830"/>
                  </a:ext>
                </a:extLst>
              </a:tr>
              <a:tr h="336342">
                <a:tc>
                  <a:txBody>
                    <a:bodyPr/>
                    <a:lstStyle/>
                    <a:p>
                      <a:r>
                        <a:rPr lang="en-US" sz="1200" dirty="0"/>
                        <a:t>Detector checkout at 130-150 K complete</a:t>
                      </a:r>
                    </a:p>
                  </a:txBody>
                  <a:tcPr anchor="ctr"/>
                </a:tc>
                <a:tc>
                  <a:txBody>
                    <a:bodyPr/>
                    <a:lstStyle/>
                    <a:p>
                      <a:r>
                        <a:rPr lang="en-US" sz="1200" dirty="0"/>
                        <a:t>M. </a:t>
                      </a:r>
                      <a:r>
                        <a:rPr lang="en-US" sz="1200" dirty="0" err="1"/>
                        <a:t>Stancari</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15-Nov-2020</a:t>
                      </a:r>
                    </a:p>
                  </a:txBody>
                  <a:tcPr anchor="ctr"/>
                </a:tc>
                <a:tc>
                  <a:txBody>
                    <a:bodyPr/>
                    <a:lstStyle/>
                    <a:p>
                      <a:pPr algn="ctr"/>
                      <a:r>
                        <a:rPr lang="en-US" sz="1200" dirty="0"/>
                        <a:t>16-Oct-2020</a:t>
                      </a:r>
                    </a:p>
                  </a:txBody>
                  <a:tcPr anchor="ctr"/>
                </a:tc>
                <a:tc>
                  <a:txBody>
                    <a:bodyPr/>
                    <a:lstStyle/>
                    <a:p>
                      <a:pPr algn="ctr"/>
                      <a:endParaRPr lang="en-US" sz="1200" dirty="0"/>
                    </a:p>
                  </a:txBody>
                  <a:tcPr anchor="ctr"/>
                </a:tc>
                <a:tc>
                  <a:txBody>
                    <a:bodyPr/>
                    <a:lstStyle/>
                    <a:p>
                      <a:pPr algn="ctr"/>
                      <a:endParaRPr lang="en-US" sz="1200" dirty="0"/>
                    </a:p>
                  </a:txBody>
                  <a:tcPr anchor="ctr"/>
                </a:tc>
                <a:extLst>
                  <a:ext uri="{0D108BD9-81ED-4DB2-BD59-A6C34878D82A}">
                    <a16:rowId xmlns:a16="http://schemas.microsoft.com/office/drawing/2014/main" val="4110564944"/>
                  </a:ext>
                </a:extLst>
              </a:tr>
              <a:tr h="336342">
                <a:tc>
                  <a:txBody>
                    <a:bodyPr/>
                    <a:lstStyle/>
                    <a:p>
                      <a:pPr algn="l"/>
                      <a:r>
                        <a:rPr lang="en-US" sz="1200" dirty="0"/>
                        <a:t>Vessels filled with </a:t>
                      </a:r>
                      <a:r>
                        <a:rPr lang="en-US" sz="1200" dirty="0" err="1"/>
                        <a:t>LAr</a:t>
                      </a:r>
                      <a:r>
                        <a:rPr lang="en-US" sz="1200" dirty="0"/>
                        <a:t>, ready for HV</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 </a:t>
                      </a:r>
                      <a:r>
                        <a:rPr lang="en-US" sz="1200" dirty="0" err="1"/>
                        <a:t>Geynisman</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21-Dec-2020</a:t>
                      </a:r>
                    </a:p>
                  </a:txBody>
                  <a:tcPr anchor="ctr"/>
                </a:tc>
                <a:tc>
                  <a:txBody>
                    <a:bodyPr/>
                    <a:lstStyle/>
                    <a:p>
                      <a:pPr algn="ctr"/>
                      <a:r>
                        <a:rPr lang="en-US" sz="1200" dirty="0">
                          <a:solidFill>
                            <a:schemeClr val="tx1"/>
                          </a:solidFill>
                        </a:rPr>
                        <a:t>30-Oct-2020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357781881"/>
                  </a:ext>
                </a:extLst>
              </a:tr>
              <a:tr h="336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Drift HV operational</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 </a:t>
                      </a:r>
                      <a:r>
                        <a:rPr lang="en-US" sz="1200" dirty="0" err="1"/>
                        <a:t>Schukraft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31-Jan-2021</a:t>
                      </a:r>
                    </a:p>
                  </a:txBody>
                  <a:tcPr anchor="ctr"/>
                </a:tc>
                <a:tc>
                  <a:txBody>
                    <a:bodyPr/>
                    <a:lstStyle/>
                    <a:p>
                      <a:pPr algn="ctr"/>
                      <a:r>
                        <a:rPr lang="en-US" sz="1200" dirty="0">
                          <a:solidFill>
                            <a:schemeClr val="tx1"/>
                          </a:solidFill>
                        </a:rPr>
                        <a:t>1-Dec-2020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922760276"/>
                  </a:ext>
                </a:extLst>
              </a:tr>
              <a:tr h="336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PMTs operational</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 Van de Water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31-Jan-2021</a:t>
                      </a:r>
                    </a:p>
                  </a:txBody>
                  <a:tcPr anchor="ctr"/>
                </a:tc>
                <a:tc>
                  <a:txBody>
                    <a:bodyPr/>
                    <a:lstStyle/>
                    <a:p>
                      <a:pPr algn="ctr"/>
                      <a:r>
                        <a:rPr lang="en-US" sz="1200" dirty="0">
                          <a:solidFill>
                            <a:schemeClr val="tx1"/>
                          </a:solidFill>
                        </a:rPr>
                        <a:t>20-Nov-2020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930332195"/>
                  </a:ext>
                </a:extLst>
              </a:tr>
              <a:tr h="336342">
                <a:tc>
                  <a:txBody>
                    <a:bodyPr/>
                    <a:lstStyle/>
                    <a:p>
                      <a:pPr algn="l"/>
                      <a:r>
                        <a:rPr lang="en-US" sz="1200" dirty="0"/>
                        <a:t>Cryogenics commissioning complete</a:t>
                      </a:r>
                    </a:p>
                  </a:txBody>
                  <a:tcPr anchor="ctr"/>
                </a:tc>
                <a:tc>
                  <a:txBody>
                    <a:bodyPr/>
                    <a:lstStyle/>
                    <a:p>
                      <a:r>
                        <a:rPr lang="en-US" sz="1200" dirty="0"/>
                        <a:t>M. </a:t>
                      </a:r>
                      <a:r>
                        <a:rPr lang="en-US" sz="1200" dirty="0" err="1"/>
                        <a:t>Geynisman</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28-Feb-2021</a:t>
                      </a:r>
                    </a:p>
                  </a:txBody>
                  <a:tcPr anchor="ctr"/>
                </a:tc>
                <a:tc>
                  <a:txBody>
                    <a:bodyPr/>
                    <a:lstStyle/>
                    <a:p>
                      <a:pPr algn="ctr"/>
                      <a:r>
                        <a:rPr lang="en-US" sz="1200" dirty="0">
                          <a:solidFill>
                            <a:schemeClr val="tx1"/>
                          </a:solidFill>
                        </a:rPr>
                        <a:t>15-Dec-2020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2936503225"/>
                  </a:ext>
                </a:extLst>
              </a:tr>
              <a:tr h="336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Cosmic tracks are observed in the TPC</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 </a:t>
                      </a:r>
                      <a:r>
                        <a:rPr lang="en-US" sz="1200" dirty="0" err="1"/>
                        <a:t>Stancari</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28-Feb-2021</a:t>
                      </a:r>
                    </a:p>
                  </a:txBody>
                  <a:tcPr anchor="ctr"/>
                </a:tc>
                <a:tc>
                  <a:txBody>
                    <a:bodyPr/>
                    <a:lstStyle/>
                    <a:p>
                      <a:pPr algn="ctr"/>
                      <a:r>
                        <a:rPr lang="en-US" sz="1200" dirty="0">
                          <a:solidFill>
                            <a:schemeClr val="tx1"/>
                          </a:solidFill>
                        </a:rPr>
                        <a:t>15-Dec-2020</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025580646"/>
                  </a:ext>
                </a:extLst>
              </a:tr>
              <a:tr h="3824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3087"/>
                          </a:solidFill>
                        </a:rPr>
                        <a:t>S3: SBND detector is filled with liquid argon and ready for physics commissioning (</a:t>
                      </a:r>
                      <a:r>
                        <a:rPr lang="en-US" sz="1200" b="1" dirty="0" err="1">
                          <a:solidFill>
                            <a:srgbClr val="003087"/>
                          </a:solidFill>
                        </a:rPr>
                        <a:t>LAr</a:t>
                      </a:r>
                      <a:r>
                        <a:rPr lang="en-US" sz="1200" b="1" dirty="0">
                          <a:solidFill>
                            <a:srgbClr val="003087"/>
                          </a:solidFill>
                        </a:rPr>
                        <a:t> purity adequate for physics has been achieved) </a:t>
                      </a:r>
                      <a:endParaRPr lang="en-US" sz="1200" b="1" kern="1200" dirty="0">
                        <a:solidFill>
                          <a:srgbClr val="003087"/>
                        </a:solidFill>
                        <a:effectLst/>
                        <a:latin typeface="+mn-lt"/>
                        <a:ea typeface="+mn-ea"/>
                        <a:cs typeface="+mn-cs"/>
                      </a:endParaRPr>
                    </a:p>
                  </a:txBody>
                  <a:tcPr anchor="ctr"/>
                </a:tc>
                <a:tc>
                  <a:txBody>
                    <a:bodyPr/>
                    <a:lstStyle/>
                    <a:p>
                      <a:r>
                        <a:rPr lang="en-US" sz="1200" b="1" dirty="0"/>
                        <a:t>A. Schukraft/M. </a:t>
                      </a:r>
                      <a:r>
                        <a:rPr lang="en-US" sz="1200" b="1" dirty="0" err="1"/>
                        <a:t>Stancari</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28-Feb-2021</a:t>
                      </a:r>
                    </a:p>
                  </a:txBody>
                  <a:tcPr anchor="ctr"/>
                </a:tc>
                <a:tc>
                  <a:txBody>
                    <a:bodyPr/>
                    <a:lstStyle/>
                    <a:p>
                      <a:pPr algn="ctr"/>
                      <a:r>
                        <a:rPr lang="en-US" sz="1200" b="1" dirty="0">
                          <a:solidFill>
                            <a:schemeClr val="tx1"/>
                          </a:solidFill>
                        </a:rPr>
                        <a:t>15-Dec-2020</a:t>
                      </a:r>
                    </a:p>
                  </a:txBody>
                  <a:tcPr anchor="ctr"/>
                </a:tc>
                <a:tc>
                  <a:txBody>
                    <a:bodyPr/>
                    <a:lstStyle/>
                    <a:p>
                      <a:pPr algn="ctr"/>
                      <a:endParaRPr lang="en-US" sz="1200" b="1" dirty="0">
                        <a:solidFill>
                          <a:schemeClr val="tx1"/>
                        </a:solidFill>
                      </a:endParaRPr>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1202082124"/>
                  </a:ext>
                </a:extLst>
              </a:tr>
            </a:tbl>
          </a:graphicData>
        </a:graphic>
      </p:graphicFrame>
      <p:sp>
        <p:nvSpPr>
          <p:cNvPr id="7" name="Date Placeholder 3">
            <a:extLst>
              <a:ext uri="{FF2B5EF4-FFF2-40B4-BE49-F238E27FC236}">
                <a16:creationId xmlns:a16="http://schemas.microsoft.com/office/drawing/2014/main" id="{40CF3F16-3BFD-3B49-9DCE-981757C4497D}"/>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757DA533-EDBB-8346-9671-418F0E1883B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235C4233-B364-904C-98B3-825FE32C469B}"/>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52</a:t>
            </a:fld>
            <a:endParaRPr lang="en-US" dirty="0"/>
          </a:p>
        </p:txBody>
      </p:sp>
    </p:spTree>
    <p:extLst>
      <p:ext uri="{BB962C8B-B14F-4D97-AF65-F5344CB8AC3E}">
        <p14:creationId xmlns:p14="http://schemas.microsoft.com/office/powerpoint/2010/main" val="1385913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a:xfrm>
            <a:off x="224773" y="365127"/>
            <a:ext cx="8710221" cy="462188"/>
          </a:xfrm>
        </p:spPr>
        <p:txBody>
          <a:bodyPr/>
          <a:lstStyle/>
          <a:p>
            <a:r>
              <a:rPr lang="en-US" dirty="0"/>
              <a:t>SBND Milestones to S-4a ready for physics data – CRT operational</a:t>
            </a:r>
          </a:p>
        </p:txBody>
      </p:sp>
      <p:graphicFrame>
        <p:nvGraphicFramePr>
          <p:cNvPr id="14" name="Content Placeholder 6">
            <a:extLst>
              <a:ext uri="{FF2B5EF4-FFF2-40B4-BE49-F238E27FC236}">
                <a16:creationId xmlns:a16="http://schemas.microsoft.com/office/drawing/2014/main" id="{98970A4D-C05E-BB4D-92EA-A6D4EE2CF921}"/>
              </a:ext>
            </a:extLst>
          </p:cNvPr>
          <p:cNvGraphicFramePr>
            <a:graphicFrameLocks/>
          </p:cNvGraphicFramePr>
          <p:nvPr>
            <p:extLst/>
          </p:nvPr>
        </p:nvGraphicFramePr>
        <p:xfrm>
          <a:off x="327096" y="1297600"/>
          <a:ext cx="8488131" cy="2993707"/>
        </p:xfrm>
        <a:graphic>
          <a:graphicData uri="http://schemas.openxmlformats.org/drawingml/2006/table">
            <a:tbl>
              <a:tblPr firstRow="1" bandRow="1">
                <a:tableStyleId>{5C22544A-7EE6-4342-B048-85BDC9FD1C3A}</a:tableStyleId>
              </a:tblPr>
              <a:tblGrid>
                <a:gridCol w="3575053">
                  <a:extLst>
                    <a:ext uri="{9D8B030D-6E8A-4147-A177-3AD203B41FA5}">
                      <a16:colId xmlns:a16="http://schemas.microsoft.com/office/drawing/2014/main" val="1801467799"/>
                    </a:ext>
                  </a:extLst>
                </a:gridCol>
                <a:gridCol w="976122">
                  <a:extLst>
                    <a:ext uri="{9D8B030D-6E8A-4147-A177-3AD203B41FA5}">
                      <a16:colId xmlns:a16="http://schemas.microsoft.com/office/drawing/2014/main" val="1170065602"/>
                    </a:ext>
                  </a:extLst>
                </a:gridCol>
                <a:gridCol w="1107859">
                  <a:extLst>
                    <a:ext uri="{9D8B030D-6E8A-4147-A177-3AD203B41FA5}">
                      <a16:colId xmlns:a16="http://schemas.microsoft.com/office/drawing/2014/main" val="2016182898"/>
                    </a:ext>
                  </a:extLst>
                </a:gridCol>
                <a:gridCol w="1105786">
                  <a:extLst>
                    <a:ext uri="{9D8B030D-6E8A-4147-A177-3AD203B41FA5}">
                      <a16:colId xmlns:a16="http://schemas.microsoft.com/office/drawing/2014/main" val="3208227888"/>
                    </a:ext>
                  </a:extLst>
                </a:gridCol>
                <a:gridCol w="725320">
                  <a:extLst>
                    <a:ext uri="{9D8B030D-6E8A-4147-A177-3AD203B41FA5}">
                      <a16:colId xmlns:a16="http://schemas.microsoft.com/office/drawing/2014/main" val="633344922"/>
                    </a:ext>
                  </a:extLst>
                </a:gridCol>
                <a:gridCol w="997991">
                  <a:extLst>
                    <a:ext uri="{9D8B030D-6E8A-4147-A177-3AD203B41FA5}">
                      <a16:colId xmlns:a16="http://schemas.microsoft.com/office/drawing/2014/main" val="3861643087"/>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259792">
                <a:tc>
                  <a:txBody>
                    <a:bodyPr/>
                    <a:lstStyle/>
                    <a:p>
                      <a:pPr algn="l"/>
                      <a:r>
                        <a:rPr lang="en-US" sz="1200" dirty="0"/>
                        <a:t>Top CRT panels delivered to Fermilab</a:t>
                      </a:r>
                    </a:p>
                  </a:txBody>
                  <a:tcPr anchor="ctr"/>
                </a:tc>
                <a:tc>
                  <a:txBody>
                    <a:bodyPr/>
                    <a:lstStyle/>
                    <a:p>
                      <a:r>
                        <a:rPr lang="en-US" sz="1200" dirty="0"/>
                        <a:t>I. </a:t>
                      </a:r>
                      <a:r>
                        <a:rPr lang="en-US" sz="1200" dirty="0" err="1"/>
                        <a:t>Kreslo</a:t>
                      </a:r>
                      <a:endParaRPr lang="en-US" sz="1200" dirty="0"/>
                    </a:p>
                  </a:txBody>
                  <a:tcPr anchor="ctr"/>
                </a:tc>
                <a:tc>
                  <a:txBody>
                    <a:bodyPr/>
                    <a:lstStyle/>
                    <a:p>
                      <a:pPr algn="ctr"/>
                      <a:r>
                        <a:rPr lang="en-US" sz="1200" dirty="0"/>
                        <a:t>1-Jul-2019</a:t>
                      </a:r>
                    </a:p>
                  </a:txBody>
                  <a:tcPr anchor="ctr"/>
                </a:tc>
                <a:tc>
                  <a:txBody>
                    <a:bodyPr/>
                    <a:lstStyle/>
                    <a:p>
                      <a:pPr algn="ctr"/>
                      <a:r>
                        <a:rPr lang="en-US" sz="1200" dirty="0"/>
                        <a:t>1-Apr-2019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66659758"/>
                  </a:ext>
                </a:extLst>
              </a:tr>
              <a:tr h="259792">
                <a:tc>
                  <a:txBody>
                    <a:bodyPr/>
                    <a:lstStyle/>
                    <a:p>
                      <a:r>
                        <a:rPr lang="en-US" sz="1200" dirty="0"/>
                        <a:t>Slow controls operational for all detector systems</a:t>
                      </a:r>
                    </a:p>
                  </a:txBody>
                  <a:tcPr anchor="ctr"/>
                </a:tc>
                <a:tc>
                  <a:txBody>
                    <a:bodyPr/>
                    <a:lstStyle/>
                    <a:p>
                      <a:r>
                        <a:rPr lang="en-US" sz="1200" dirty="0"/>
                        <a:t>S. </a:t>
                      </a:r>
                      <a:r>
                        <a:rPr lang="en-US" sz="1200" dirty="0" err="1"/>
                        <a:t>Gollapinni</a:t>
                      </a:r>
                      <a:endParaRPr lang="en-US" sz="1200" dirty="0"/>
                    </a:p>
                  </a:txBody>
                  <a:tcPr anchor="ctr"/>
                </a:tc>
                <a:tc>
                  <a:txBody>
                    <a:bodyPr/>
                    <a:lstStyle/>
                    <a:p>
                      <a:pPr algn="ctr"/>
                      <a:r>
                        <a:rPr lang="en-US" sz="1200" dirty="0"/>
                        <a:t>15-Sept-2020</a:t>
                      </a:r>
                    </a:p>
                  </a:txBody>
                  <a:tcPr anchor="ctr"/>
                </a:tc>
                <a:tc>
                  <a:txBody>
                    <a:bodyPr/>
                    <a:lstStyle/>
                    <a:p>
                      <a:pPr algn="ctr"/>
                      <a:r>
                        <a:rPr lang="en-US" sz="1200" dirty="0"/>
                        <a:t>17-Jul-2020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740757366"/>
                  </a:ext>
                </a:extLst>
              </a:tr>
              <a:tr h="259792">
                <a:tc>
                  <a:txBody>
                    <a:bodyPr/>
                    <a:lstStyle/>
                    <a:p>
                      <a:r>
                        <a:rPr lang="en-US" sz="1200" dirty="0"/>
                        <a:t>DAQ operational with &gt;5Hz output</a:t>
                      </a:r>
                    </a:p>
                  </a:txBody>
                  <a:tcPr anchor="ctr"/>
                </a:tc>
                <a:tc>
                  <a:txBody>
                    <a:bodyPr/>
                    <a:lstStyle/>
                    <a:p>
                      <a:r>
                        <a:rPr lang="en-US" sz="1200" dirty="0"/>
                        <a:t>W. </a:t>
                      </a:r>
                      <a:r>
                        <a:rPr lang="en-US" sz="1200" dirty="0" err="1"/>
                        <a:t>Badgett</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1-Nov-2020</a:t>
                      </a:r>
                    </a:p>
                  </a:txBody>
                  <a:tcPr anchor="ctr"/>
                </a:tc>
                <a:tc>
                  <a:txBody>
                    <a:bodyPr/>
                    <a:lstStyle/>
                    <a:p>
                      <a:pPr algn="ctr"/>
                      <a:r>
                        <a:rPr lang="en-US" sz="1200" dirty="0"/>
                        <a:t>2-Oct-2020</a:t>
                      </a:r>
                    </a:p>
                  </a:txBody>
                  <a:tcPr anchor="ctr"/>
                </a:tc>
                <a:tc>
                  <a:txBody>
                    <a:bodyPr/>
                    <a:lstStyle/>
                    <a:p>
                      <a:pPr algn="ctr"/>
                      <a:endParaRPr lang="en-US" sz="1200" dirty="0"/>
                    </a:p>
                  </a:txBody>
                  <a:tcPr anchor="ctr"/>
                </a:tc>
                <a:tc>
                  <a:txBody>
                    <a:bodyPr/>
                    <a:lstStyle/>
                    <a:p>
                      <a:pPr algn="ctr"/>
                      <a:endParaRPr lang="en-US" sz="1200" dirty="0"/>
                    </a:p>
                  </a:txBody>
                  <a:tcPr anchor="ctr"/>
                </a:tc>
                <a:extLst>
                  <a:ext uri="{0D108BD9-81ED-4DB2-BD59-A6C34878D82A}">
                    <a16:rowId xmlns:a16="http://schemas.microsoft.com/office/drawing/2014/main" val="3093854510"/>
                  </a:ext>
                </a:extLst>
              </a:tr>
              <a:tr h="259792">
                <a:tc>
                  <a:txBody>
                    <a:bodyPr/>
                    <a:lstStyle/>
                    <a:p>
                      <a:pPr algn="l"/>
                      <a:r>
                        <a:rPr lang="en-US" sz="1200" dirty="0"/>
                        <a:t>Detector system timing synchronized with beam</a:t>
                      </a:r>
                    </a:p>
                  </a:txBody>
                  <a:tcPr anchor="ctr"/>
                </a:tc>
                <a:tc>
                  <a:txBody>
                    <a:bodyPr/>
                    <a:lstStyle/>
                    <a:p>
                      <a:r>
                        <a:rPr lang="en-US" sz="1200" dirty="0"/>
                        <a:t>W. </a:t>
                      </a:r>
                      <a:r>
                        <a:rPr lang="en-US" sz="1200" dirty="0" err="1"/>
                        <a:t>Badgett</a:t>
                      </a:r>
                      <a:endParaRPr lang="en-US" sz="1200" dirty="0"/>
                    </a:p>
                  </a:txBody>
                  <a:tcPr anchor="ctr"/>
                </a:tc>
                <a:tc>
                  <a:txBody>
                    <a:bodyPr/>
                    <a:lstStyle/>
                    <a:p>
                      <a:pPr algn="ctr"/>
                      <a:r>
                        <a:rPr lang="en-US" sz="1200" dirty="0"/>
                        <a:t>15-Nov-2020</a:t>
                      </a:r>
                    </a:p>
                  </a:txBody>
                  <a:tcPr anchor="ctr"/>
                </a:tc>
                <a:tc>
                  <a:txBody>
                    <a:bodyPr/>
                    <a:lstStyle/>
                    <a:p>
                      <a:pPr algn="ctr"/>
                      <a:r>
                        <a:rPr lang="en-US" sz="1200" dirty="0"/>
                        <a:t>11-Sept-2020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3086683432"/>
                  </a:ext>
                </a:extLst>
              </a:tr>
              <a:tr h="259792">
                <a:tc>
                  <a:txBody>
                    <a:bodyPr/>
                    <a:lstStyle/>
                    <a:p>
                      <a:pPr algn="l"/>
                      <a:r>
                        <a:rPr lang="en-US" sz="1200" dirty="0"/>
                        <a:t>Trigger system operational</a:t>
                      </a:r>
                    </a:p>
                  </a:txBody>
                  <a:tcPr anchor="ctr"/>
                </a:tc>
                <a:tc>
                  <a:txBody>
                    <a:bodyPr/>
                    <a:lstStyle/>
                    <a:p>
                      <a:r>
                        <a:rPr lang="en-US" sz="1200" dirty="0"/>
                        <a:t>W. </a:t>
                      </a:r>
                      <a:r>
                        <a:rPr lang="en-US" sz="1200" dirty="0" err="1"/>
                        <a:t>Badgett</a:t>
                      </a:r>
                      <a:endParaRPr lang="en-US" sz="1200" dirty="0"/>
                    </a:p>
                  </a:txBody>
                  <a:tcPr anchor="ctr"/>
                </a:tc>
                <a:tc>
                  <a:txBody>
                    <a:bodyPr/>
                    <a:lstStyle/>
                    <a:p>
                      <a:pPr algn="ctr"/>
                      <a:r>
                        <a:rPr lang="en-US" sz="1200" dirty="0"/>
                        <a:t>15-Jan-2021</a:t>
                      </a:r>
                    </a:p>
                  </a:txBody>
                  <a:tcPr anchor="ctr"/>
                </a:tc>
                <a:tc>
                  <a:txBody>
                    <a:bodyPr/>
                    <a:lstStyle/>
                    <a:p>
                      <a:pPr algn="ctr"/>
                      <a:r>
                        <a:rPr lang="en-US" sz="1200" dirty="0"/>
                        <a:t>15-Dec-2020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accent6">
                            <a:lumMod val="75000"/>
                          </a:schemeClr>
                        </a:solidFill>
                      </a:endParaRPr>
                    </a:p>
                  </a:txBody>
                  <a:tcPr anchor="ctr"/>
                </a:tc>
                <a:tc>
                  <a:txBody>
                    <a:bodyPr/>
                    <a:lstStyle/>
                    <a:p>
                      <a:pPr algn="ctr"/>
                      <a:endParaRPr lang="en-US" sz="1200" b="0" dirty="0">
                        <a:solidFill>
                          <a:schemeClr val="tx1"/>
                        </a:solidFill>
                      </a:endParaRPr>
                    </a:p>
                  </a:txBody>
                  <a:tcPr anchor="ctr"/>
                </a:tc>
                <a:extLst>
                  <a:ext uri="{0D108BD9-81ED-4DB2-BD59-A6C34878D82A}">
                    <a16:rowId xmlns:a16="http://schemas.microsoft.com/office/drawing/2014/main" val="2983047345"/>
                  </a:ext>
                </a:extLst>
              </a:tr>
              <a:tr h="259792">
                <a:tc>
                  <a:txBody>
                    <a:bodyPr/>
                    <a:lstStyle/>
                    <a:p>
                      <a:pPr algn="l"/>
                      <a:r>
                        <a:rPr lang="en-US" sz="1200" dirty="0"/>
                        <a:t>Top CRT panels are installed and </a:t>
                      </a:r>
                      <a:r>
                        <a:rPr lang="en-US" sz="1200" dirty="0" err="1"/>
                        <a:t>ORC’ed</a:t>
                      </a:r>
                      <a:endParaRPr lang="en-US" sz="1200" dirty="0"/>
                    </a:p>
                  </a:txBody>
                  <a:tcPr anchor="ctr"/>
                </a:tc>
                <a:tc>
                  <a:txBody>
                    <a:bodyPr/>
                    <a:lstStyle/>
                    <a:p>
                      <a:r>
                        <a:rPr lang="en-US" sz="1200" dirty="0"/>
                        <a:t>I. </a:t>
                      </a:r>
                      <a:r>
                        <a:rPr lang="en-US" sz="1200" dirty="0" err="1"/>
                        <a:t>Kreslo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31-Mar-2021</a:t>
                      </a:r>
                    </a:p>
                  </a:txBody>
                  <a:tcPr anchor="ctr"/>
                </a:tc>
                <a:tc>
                  <a:txBody>
                    <a:bodyPr/>
                    <a:lstStyle/>
                    <a:p>
                      <a:pPr algn="ctr"/>
                      <a:r>
                        <a:rPr lang="en-US" sz="1200" dirty="0">
                          <a:solidFill>
                            <a:schemeClr val="tx1"/>
                          </a:solidFill>
                        </a:rPr>
                        <a:t>11-Jan-2021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2615418010"/>
                  </a:ext>
                </a:extLst>
              </a:tr>
              <a:tr h="375612">
                <a:tc>
                  <a:txBody>
                    <a:bodyPr/>
                    <a:lstStyle/>
                    <a:p>
                      <a:r>
                        <a:rPr lang="en-US" sz="1200" b="1" kern="1200" dirty="0">
                          <a:solidFill>
                            <a:srgbClr val="003087"/>
                          </a:solidFill>
                          <a:effectLst/>
                          <a:latin typeface="+mn-lt"/>
                          <a:ea typeface="+mn-ea"/>
                          <a:cs typeface="+mn-cs"/>
                        </a:rPr>
                        <a:t>S4a: </a:t>
                      </a:r>
                      <a:r>
                        <a:rPr lang="en-US" sz="1200" b="1" dirty="0">
                          <a:solidFill>
                            <a:srgbClr val="003087"/>
                          </a:solidFill>
                        </a:rPr>
                        <a:t>SBND detectors are ready for physics data – CRT is operational</a:t>
                      </a:r>
                      <a:endParaRPr lang="en-US" sz="1200" b="1" i="1" dirty="0">
                        <a:solidFill>
                          <a:srgbClr val="003087"/>
                        </a:solidFill>
                      </a:endParaRPr>
                    </a:p>
                  </a:txBody>
                  <a:tcPr anchor="ctr"/>
                </a:tc>
                <a:tc>
                  <a:txBody>
                    <a:bodyPr/>
                    <a:lstStyle/>
                    <a:p>
                      <a:r>
                        <a:rPr lang="en-US" sz="1200" b="1" dirty="0"/>
                        <a:t>M. </a:t>
                      </a:r>
                      <a:r>
                        <a:rPr lang="en-US" sz="1200" b="1" dirty="0" err="1"/>
                        <a:t>Stancari</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31-Mar-2021</a:t>
                      </a:r>
                    </a:p>
                  </a:txBody>
                  <a:tcPr anchor="ctr"/>
                </a:tc>
                <a:tc>
                  <a:txBody>
                    <a:bodyPr/>
                    <a:lstStyle/>
                    <a:p>
                      <a:pPr algn="ctr"/>
                      <a:r>
                        <a:rPr lang="en-US" sz="1200" b="1" dirty="0">
                          <a:solidFill>
                            <a:schemeClr val="tx1"/>
                          </a:solidFill>
                        </a:rPr>
                        <a:t>19-Jan-2021</a:t>
                      </a:r>
                    </a:p>
                  </a:txBody>
                  <a:tcPr anchor="ctr"/>
                </a:tc>
                <a:tc>
                  <a:txBody>
                    <a:bodyPr/>
                    <a:lstStyle/>
                    <a:p>
                      <a:pPr algn="ctr"/>
                      <a:endParaRPr lang="en-US" sz="1200" b="1" dirty="0">
                        <a:solidFill>
                          <a:schemeClr val="tx1"/>
                        </a:solidFill>
                      </a:endParaRPr>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2872961395"/>
                  </a:ext>
                </a:extLst>
              </a:tr>
            </a:tbl>
          </a:graphicData>
        </a:graphic>
      </p:graphicFrame>
      <p:sp>
        <p:nvSpPr>
          <p:cNvPr id="7" name="Date Placeholder 3">
            <a:extLst>
              <a:ext uri="{FF2B5EF4-FFF2-40B4-BE49-F238E27FC236}">
                <a16:creationId xmlns:a16="http://schemas.microsoft.com/office/drawing/2014/main" id="{1CBE6DD7-408B-D74A-A2E5-04958D2BE805}"/>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58BEA651-B3F0-E343-B937-9D9C87CCDD98}"/>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E26145F9-C35A-D440-9136-249B0CC0EE38}"/>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53</a:t>
            </a:fld>
            <a:endParaRPr lang="en-US" dirty="0"/>
          </a:p>
        </p:txBody>
      </p:sp>
    </p:spTree>
    <p:extLst>
      <p:ext uri="{BB962C8B-B14F-4D97-AF65-F5344CB8AC3E}">
        <p14:creationId xmlns:p14="http://schemas.microsoft.com/office/powerpoint/2010/main" val="3027858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E73A-03EF-4B63-B7BE-4CCC1979CD01}"/>
              </a:ext>
            </a:extLst>
          </p:cNvPr>
          <p:cNvSpPr>
            <a:spLocks noGrp="1"/>
          </p:cNvSpPr>
          <p:nvPr>
            <p:ph type="title"/>
          </p:nvPr>
        </p:nvSpPr>
        <p:spPr>
          <a:xfrm>
            <a:off x="224773" y="365127"/>
            <a:ext cx="8710221" cy="462188"/>
          </a:xfrm>
        </p:spPr>
        <p:txBody>
          <a:bodyPr/>
          <a:lstStyle/>
          <a:p>
            <a:r>
              <a:rPr lang="en-US" dirty="0"/>
              <a:t>SBND Milestones to S-4b ready for physics data – shielding in place</a:t>
            </a:r>
          </a:p>
        </p:txBody>
      </p:sp>
      <p:graphicFrame>
        <p:nvGraphicFramePr>
          <p:cNvPr id="14" name="Content Placeholder 6">
            <a:extLst>
              <a:ext uri="{FF2B5EF4-FFF2-40B4-BE49-F238E27FC236}">
                <a16:creationId xmlns:a16="http://schemas.microsoft.com/office/drawing/2014/main" id="{98970A4D-C05E-BB4D-92EA-A6D4EE2CF921}"/>
              </a:ext>
            </a:extLst>
          </p:cNvPr>
          <p:cNvGraphicFramePr>
            <a:graphicFrameLocks/>
          </p:cNvGraphicFramePr>
          <p:nvPr>
            <p:extLst/>
          </p:nvPr>
        </p:nvGraphicFramePr>
        <p:xfrm>
          <a:off x="636588" y="1481187"/>
          <a:ext cx="7962881" cy="1814839"/>
        </p:xfrm>
        <a:graphic>
          <a:graphicData uri="http://schemas.openxmlformats.org/drawingml/2006/table">
            <a:tbl>
              <a:tblPr firstRow="1" bandRow="1">
                <a:tableStyleId>{5C22544A-7EE6-4342-B048-85BDC9FD1C3A}</a:tableStyleId>
              </a:tblPr>
              <a:tblGrid>
                <a:gridCol w="2861524">
                  <a:extLst>
                    <a:ext uri="{9D8B030D-6E8A-4147-A177-3AD203B41FA5}">
                      <a16:colId xmlns:a16="http://schemas.microsoft.com/office/drawing/2014/main" val="1801467799"/>
                    </a:ext>
                  </a:extLst>
                </a:gridCol>
                <a:gridCol w="1041990">
                  <a:extLst>
                    <a:ext uri="{9D8B030D-6E8A-4147-A177-3AD203B41FA5}">
                      <a16:colId xmlns:a16="http://schemas.microsoft.com/office/drawing/2014/main" val="1170065602"/>
                    </a:ext>
                  </a:extLst>
                </a:gridCol>
                <a:gridCol w="1190847">
                  <a:extLst>
                    <a:ext uri="{9D8B030D-6E8A-4147-A177-3AD203B41FA5}">
                      <a16:colId xmlns:a16="http://schemas.microsoft.com/office/drawing/2014/main" val="2016182898"/>
                    </a:ext>
                  </a:extLst>
                </a:gridCol>
                <a:gridCol w="1158949">
                  <a:extLst>
                    <a:ext uri="{9D8B030D-6E8A-4147-A177-3AD203B41FA5}">
                      <a16:colId xmlns:a16="http://schemas.microsoft.com/office/drawing/2014/main" val="3208227888"/>
                    </a:ext>
                  </a:extLst>
                </a:gridCol>
                <a:gridCol w="744279">
                  <a:extLst>
                    <a:ext uri="{9D8B030D-6E8A-4147-A177-3AD203B41FA5}">
                      <a16:colId xmlns:a16="http://schemas.microsoft.com/office/drawing/2014/main" val="4048220903"/>
                    </a:ext>
                  </a:extLst>
                </a:gridCol>
                <a:gridCol w="965292">
                  <a:extLst>
                    <a:ext uri="{9D8B030D-6E8A-4147-A177-3AD203B41FA5}">
                      <a16:colId xmlns:a16="http://schemas.microsoft.com/office/drawing/2014/main" val="3668698396"/>
                    </a:ext>
                  </a:extLst>
                </a:gridCol>
              </a:tblGrid>
              <a:tr h="524827">
                <a:tc>
                  <a:txBody>
                    <a:bodyPr/>
                    <a:lstStyle/>
                    <a:p>
                      <a:pPr algn="ctr"/>
                      <a:r>
                        <a:rPr lang="en-US" sz="1400" dirty="0"/>
                        <a:t>Intermediate Milestone</a:t>
                      </a:r>
                    </a:p>
                  </a:txBody>
                  <a:tcPr anchor="ctr"/>
                </a:tc>
                <a:tc>
                  <a:txBody>
                    <a:bodyPr/>
                    <a:lstStyle/>
                    <a:p>
                      <a:pPr algn="ctr"/>
                      <a:r>
                        <a:rPr lang="en-US" sz="1400" dirty="0"/>
                        <a:t>Owner</a:t>
                      </a:r>
                    </a:p>
                  </a:txBody>
                  <a:tcPr anchor="ctr"/>
                </a:tc>
                <a:tc>
                  <a:txBody>
                    <a:bodyPr/>
                    <a:lstStyle/>
                    <a:p>
                      <a:pPr algn="ctr"/>
                      <a:r>
                        <a:rPr lang="en-US" sz="1400" dirty="0"/>
                        <a:t>Baseline Date</a:t>
                      </a:r>
                    </a:p>
                  </a:txBody>
                  <a:tcPr anchor="ctr"/>
                </a:tc>
                <a:tc>
                  <a:txBody>
                    <a:bodyPr/>
                    <a:lstStyle/>
                    <a:p>
                      <a:pPr algn="ctr"/>
                      <a:r>
                        <a:rPr lang="en-US" sz="1400" dirty="0"/>
                        <a:t>Forecast Date</a:t>
                      </a:r>
                    </a:p>
                  </a:txBody>
                  <a:tcPr anchor="ctr"/>
                </a:tc>
                <a:tc>
                  <a:txBody>
                    <a:bodyPr/>
                    <a:lstStyle/>
                    <a:p>
                      <a:pPr algn="ctr"/>
                      <a:endParaRPr lang="en-US" sz="1400" dirty="0"/>
                    </a:p>
                  </a:txBody>
                  <a:tcPr anchor="ctr"/>
                </a:tc>
                <a:tc>
                  <a:txBody>
                    <a:bodyPr/>
                    <a:lstStyle/>
                    <a:p>
                      <a:pPr algn="ctr"/>
                      <a:r>
                        <a:rPr lang="en-US" sz="1400" dirty="0"/>
                        <a:t>Actual Date</a:t>
                      </a:r>
                    </a:p>
                  </a:txBody>
                  <a:tcPr anchor="ctr"/>
                </a:tc>
                <a:extLst>
                  <a:ext uri="{0D108BD9-81ED-4DB2-BD59-A6C34878D82A}">
                    <a16:rowId xmlns:a16="http://schemas.microsoft.com/office/drawing/2014/main" val="3904691203"/>
                  </a:ext>
                </a:extLst>
              </a:tr>
              <a:tr h="375612">
                <a:tc>
                  <a:txBody>
                    <a:bodyPr/>
                    <a:lstStyle/>
                    <a:p>
                      <a:pPr lvl="0"/>
                      <a:r>
                        <a:rPr lang="en-US" sz="1200" kern="1200" dirty="0">
                          <a:solidFill>
                            <a:schemeClr val="dk1"/>
                          </a:solidFill>
                          <a:effectLst/>
                          <a:latin typeface="+mn-lt"/>
                          <a:ea typeface="+mn-ea"/>
                          <a:cs typeface="+mn-cs"/>
                        </a:rPr>
                        <a:t>Shielding blocks in place</a:t>
                      </a:r>
                    </a:p>
                  </a:txBody>
                  <a:tcPr anchor="ctr"/>
                </a:tc>
                <a:tc>
                  <a:txBody>
                    <a:bodyPr/>
                    <a:lstStyle/>
                    <a:p>
                      <a:r>
                        <a:rPr lang="en-US" sz="1200" dirty="0"/>
                        <a:t>C. James</a:t>
                      </a:r>
                    </a:p>
                  </a:txBody>
                  <a:tcPr anchor="ctr"/>
                </a:tc>
                <a:tc>
                  <a:txBody>
                    <a:bodyPr/>
                    <a:lstStyle/>
                    <a:p>
                      <a:pPr algn="ctr"/>
                      <a:r>
                        <a:rPr lang="en-US" sz="1200" baseline="0" dirty="0"/>
                        <a:t>21-Apr-2021</a:t>
                      </a:r>
                    </a:p>
                  </a:txBody>
                  <a:tcPr anchor="ctr"/>
                </a:tc>
                <a:tc>
                  <a:txBody>
                    <a:bodyPr/>
                    <a:lstStyle/>
                    <a:p>
                      <a:pPr algn="ctr"/>
                      <a:r>
                        <a:rPr lang="en-US" sz="1200" dirty="0">
                          <a:solidFill>
                            <a:schemeClr val="tx1"/>
                          </a:solidFill>
                        </a:rPr>
                        <a:t>8-Feb-2021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649667606"/>
                  </a:ext>
                </a:extLst>
              </a:tr>
              <a:tr h="375612">
                <a:tc>
                  <a:txBody>
                    <a:bodyPr/>
                    <a:lstStyle/>
                    <a:p>
                      <a:pPr lvl="0"/>
                      <a:r>
                        <a:rPr lang="en-US" sz="1200" kern="1200" dirty="0">
                          <a:solidFill>
                            <a:schemeClr val="dk1"/>
                          </a:solidFill>
                          <a:effectLst/>
                          <a:latin typeface="+mn-lt"/>
                          <a:ea typeface="+mn-ea"/>
                          <a:cs typeface="+mn-cs"/>
                        </a:rPr>
                        <a:t>CRT system complete and fully commissioned</a:t>
                      </a:r>
                    </a:p>
                  </a:txBody>
                  <a:tcPr anchor="ctr"/>
                </a:tc>
                <a:tc>
                  <a:txBody>
                    <a:bodyPr/>
                    <a:lstStyle/>
                    <a:p>
                      <a:r>
                        <a:rPr lang="en-US" sz="1200" dirty="0"/>
                        <a:t>I. </a:t>
                      </a:r>
                      <a:r>
                        <a:rPr lang="en-US" sz="1200" dirty="0" err="1"/>
                        <a:t>Kreslo</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aseline="0" dirty="0"/>
                        <a:t>30-Apr-2021</a:t>
                      </a:r>
                    </a:p>
                  </a:txBody>
                  <a:tcPr anchor="ctr"/>
                </a:tc>
                <a:tc>
                  <a:txBody>
                    <a:bodyPr/>
                    <a:lstStyle/>
                    <a:p>
                      <a:pPr algn="ctr"/>
                      <a:r>
                        <a:rPr lang="en-US" sz="1200" dirty="0">
                          <a:solidFill>
                            <a:schemeClr val="tx1"/>
                          </a:solidFill>
                        </a:rPr>
                        <a:t>15-Feb-2021</a:t>
                      </a: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025580646"/>
                  </a:ext>
                </a:extLst>
              </a:tr>
              <a:tr h="375612">
                <a:tc>
                  <a:txBody>
                    <a:bodyPr/>
                    <a:lstStyle/>
                    <a:p>
                      <a:pPr algn="l"/>
                      <a:r>
                        <a:rPr lang="en-US" sz="1200" b="1" dirty="0"/>
                        <a:t>S4b: </a:t>
                      </a:r>
                      <a:r>
                        <a:rPr lang="en-US" sz="1200" b="1" dirty="0">
                          <a:solidFill>
                            <a:srgbClr val="003087"/>
                          </a:solidFill>
                        </a:rPr>
                        <a:t>SBND detectors are ready for physics data – Shielding</a:t>
                      </a:r>
                      <a:endParaRPr lang="en-US" sz="1200" b="1" dirty="0"/>
                    </a:p>
                  </a:txBody>
                  <a:tcPr anchor="ctr"/>
                </a:tc>
                <a:tc>
                  <a:txBody>
                    <a:bodyPr/>
                    <a:lstStyle/>
                    <a:p>
                      <a:r>
                        <a:rPr lang="en-US" sz="1200" b="1" dirty="0"/>
                        <a:t>M. </a:t>
                      </a:r>
                      <a:r>
                        <a:rPr lang="en-US" sz="1200" b="1" dirty="0" err="1"/>
                        <a:t>Stancari</a:t>
                      </a:r>
                      <a:endParaRPr lang="en-US" sz="1200"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baseline="0" dirty="0"/>
                        <a:t>30-Apr-2021</a:t>
                      </a:r>
                    </a:p>
                  </a:txBody>
                  <a:tcPr anchor="ctr"/>
                </a:tc>
                <a:tc>
                  <a:txBody>
                    <a:bodyPr/>
                    <a:lstStyle/>
                    <a:p>
                      <a:pPr algn="ctr"/>
                      <a:r>
                        <a:rPr lang="en-US" sz="1200" b="1" dirty="0">
                          <a:solidFill>
                            <a:schemeClr val="tx1"/>
                          </a:solidFill>
                        </a:rPr>
                        <a:t>15-Feb-2021</a:t>
                      </a:r>
                    </a:p>
                  </a:txBody>
                  <a:tcPr anchor="ctr"/>
                </a:tc>
                <a:tc>
                  <a:txBody>
                    <a:bodyPr/>
                    <a:lstStyle/>
                    <a:p>
                      <a:pPr algn="ctr"/>
                      <a:endParaRPr lang="en-US" sz="1200" b="1" dirty="0">
                        <a:solidFill>
                          <a:schemeClr val="tx1"/>
                        </a:solidFill>
                      </a:endParaRPr>
                    </a:p>
                  </a:txBody>
                  <a:tcPr anchor="ctr"/>
                </a:tc>
                <a:tc>
                  <a:txBody>
                    <a:bodyPr/>
                    <a:lstStyle/>
                    <a:p>
                      <a:pPr algn="ctr"/>
                      <a:endParaRPr lang="en-US" sz="1200" b="1" dirty="0">
                        <a:solidFill>
                          <a:schemeClr val="tx1"/>
                        </a:solidFill>
                      </a:endParaRPr>
                    </a:p>
                  </a:txBody>
                  <a:tcPr anchor="ctr"/>
                </a:tc>
                <a:extLst>
                  <a:ext uri="{0D108BD9-81ED-4DB2-BD59-A6C34878D82A}">
                    <a16:rowId xmlns:a16="http://schemas.microsoft.com/office/drawing/2014/main" val="2045234132"/>
                  </a:ext>
                </a:extLst>
              </a:tr>
            </a:tbl>
          </a:graphicData>
        </a:graphic>
      </p:graphicFrame>
      <p:sp>
        <p:nvSpPr>
          <p:cNvPr id="7" name="Date Placeholder 3">
            <a:extLst>
              <a:ext uri="{FF2B5EF4-FFF2-40B4-BE49-F238E27FC236}">
                <a16:creationId xmlns:a16="http://schemas.microsoft.com/office/drawing/2014/main" id="{7965518F-3EF4-634F-95B8-1712DC3F6046}"/>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2E656503-DC08-CD4E-9D3D-82ACCB95A82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F1459615-BFF3-0845-B1E5-88B6F9A8EA62}"/>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54</a:t>
            </a:fld>
            <a:endParaRPr lang="en-US" dirty="0"/>
          </a:p>
        </p:txBody>
      </p:sp>
    </p:spTree>
    <p:extLst>
      <p:ext uri="{BB962C8B-B14F-4D97-AF65-F5344CB8AC3E}">
        <p14:creationId xmlns:p14="http://schemas.microsoft.com/office/powerpoint/2010/main" val="3973819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28B3DA-1B16-6B43-8928-C4F5DEEE9CDF}"/>
              </a:ext>
            </a:extLst>
          </p:cNvPr>
          <p:cNvSpPr>
            <a:spLocks noGrp="1"/>
          </p:cNvSpPr>
          <p:nvPr>
            <p:ph idx="1"/>
          </p:nvPr>
        </p:nvSpPr>
        <p:spPr>
          <a:xfrm>
            <a:off x="228600" y="493776"/>
            <a:ext cx="8763000" cy="5059363"/>
          </a:xfrm>
        </p:spPr>
        <p:txBody>
          <a:bodyPr/>
          <a:lstStyle/>
          <a:p>
            <a:endParaRPr lang="en-US" sz="1800" dirty="0"/>
          </a:p>
          <a:p>
            <a:r>
              <a:rPr lang="en-US" sz="1800" dirty="0"/>
              <a:t>Multi-Institution MOU is desired by the SBN participants as they wish to see the contributions of all the other SBN participants</a:t>
            </a:r>
          </a:p>
          <a:p>
            <a:pPr lvl="1"/>
            <a:r>
              <a:rPr lang="en-US" sz="1600" dirty="0"/>
              <a:t>To be assured that all the components will be in place to ensure successful execution of the experimental program</a:t>
            </a:r>
          </a:p>
          <a:p>
            <a:pPr lvl="1"/>
            <a:endParaRPr lang="en-US" sz="1800" dirty="0"/>
          </a:p>
          <a:p>
            <a:r>
              <a:rPr lang="en-US" sz="1800" dirty="0"/>
              <a:t>Signed by Fermilab Director (who acts as the librarian) rather than at DOE level so that attention to the detail is appropriately pushed down to the lab level.</a:t>
            </a:r>
          </a:p>
          <a:p>
            <a:endParaRPr lang="en-US" sz="1800" dirty="0"/>
          </a:p>
          <a:p>
            <a:r>
              <a:rPr lang="en-US" sz="1800" dirty="0"/>
              <a:t>All contributions by parties are in kind.</a:t>
            </a:r>
          </a:p>
          <a:p>
            <a:pPr lvl="1"/>
            <a:r>
              <a:rPr lang="en-US" sz="1600" dirty="0"/>
              <a:t>The agreements are for detector deliverables rather than financial contributions.</a:t>
            </a:r>
          </a:p>
          <a:p>
            <a:endParaRPr lang="en-US" sz="1800" dirty="0"/>
          </a:p>
          <a:p>
            <a:r>
              <a:rPr lang="en-US" sz="1800" dirty="0"/>
              <a:t>All the participating institutions have signed NPUAs (working on equivalent with CERN)</a:t>
            </a:r>
          </a:p>
          <a:p>
            <a:endParaRPr lang="en-US" sz="1800" dirty="0"/>
          </a:p>
          <a:p>
            <a:r>
              <a:rPr lang="en-US" sz="1800" dirty="0"/>
              <a:t>We hope this will be a simple, flexible, relatively fast process that is effective and efficient</a:t>
            </a:r>
          </a:p>
          <a:p>
            <a:pPr marL="0" indent="0">
              <a:buNone/>
            </a:pPr>
            <a:endParaRPr lang="en-US" sz="1800" dirty="0"/>
          </a:p>
          <a:p>
            <a:r>
              <a:rPr lang="en-US" sz="1800" dirty="0"/>
              <a:t>Blazes an important trail for future DUNE agreements </a:t>
            </a:r>
            <a:endParaRPr lang="en-US" sz="1600" dirty="0"/>
          </a:p>
        </p:txBody>
      </p:sp>
      <p:sp>
        <p:nvSpPr>
          <p:cNvPr id="3" name="Title 2">
            <a:extLst>
              <a:ext uri="{FF2B5EF4-FFF2-40B4-BE49-F238E27FC236}">
                <a16:creationId xmlns:a16="http://schemas.microsoft.com/office/drawing/2014/main" id="{54C41103-0F06-E045-B10C-8E30BF7603C3}"/>
              </a:ext>
            </a:extLst>
          </p:cNvPr>
          <p:cNvSpPr>
            <a:spLocks noGrp="1"/>
          </p:cNvSpPr>
          <p:nvPr>
            <p:ph type="title"/>
          </p:nvPr>
        </p:nvSpPr>
        <p:spPr/>
        <p:txBody>
          <a:bodyPr/>
          <a:lstStyle/>
          <a:p>
            <a:r>
              <a:rPr lang="en-US" dirty="0"/>
              <a:t>Some details of the SBN MOU</a:t>
            </a:r>
          </a:p>
        </p:txBody>
      </p:sp>
      <p:sp>
        <p:nvSpPr>
          <p:cNvPr id="7" name="Date Placeholder 3">
            <a:extLst>
              <a:ext uri="{FF2B5EF4-FFF2-40B4-BE49-F238E27FC236}">
                <a16:creationId xmlns:a16="http://schemas.microsoft.com/office/drawing/2014/main" id="{322EBF93-2EC6-5C4C-AA2F-959D55D56843}"/>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8" name="Footer Placeholder 4">
            <a:extLst>
              <a:ext uri="{FF2B5EF4-FFF2-40B4-BE49-F238E27FC236}">
                <a16:creationId xmlns:a16="http://schemas.microsoft.com/office/drawing/2014/main" id="{933EC719-472B-E147-96F0-702751D491A8}"/>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9" name="Slide Number Placeholder 5">
            <a:extLst>
              <a:ext uri="{FF2B5EF4-FFF2-40B4-BE49-F238E27FC236}">
                <a16:creationId xmlns:a16="http://schemas.microsoft.com/office/drawing/2014/main" id="{02254974-0590-8F4C-BADB-A1A80CE8B4C2}"/>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55</a:t>
            </a:fld>
            <a:endParaRPr lang="en-US" dirty="0"/>
          </a:p>
        </p:txBody>
      </p:sp>
    </p:spTree>
    <p:extLst>
      <p:ext uri="{BB962C8B-B14F-4D97-AF65-F5344CB8AC3E}">
        <p14:creationId xmlns:p14="http://schemas.microsoft.com/office/powerpoint/2010/main" val="3987409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89" y="988290"/>
            <a:ext cx="6775528" cy="5183337"/>
          </a:xfrm>
          <a:prstGeom prst="rect">
            <a:avLst/>
          </a:prstGeom>
        </p:spPr>
      </p:pic>
      <p:sp>
        <p:nvSpPr>
          <p:cNvPr id="12" name="Title 6">
            <a:extLst>
              <a:ext uri="{FF2B5EF4-FFF2-40B4-BE49-F238E27FC236}">
                <a16:creationId xmlns:a16="http://schemas.microsoft.com/office/drawing/2014/main" id="{812D068F-FD5B-4F43-9115-7B9E18895936}"/>
              </a:ext>
            </a:extLst>
          </p:cNvPr>
          <p:cNvSpPr txBox="1">
            <a:spLocks/>
          </p:cNvSpPr>
          <p:nvPr/>
        </p:nvSpPr>
        <p:spPr>
          <a:xfrm>
            <a:off x="222250" y="365125"/>
            <a:ext cx="8559800" cy="434975"/>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Host lab WBS for construction</a:t>
            </a:r>
          </a:p>
        </p:txBody>
      </p:sp>
      <p:sp>
        <p:nvSpPr>
          <p:cNvPr id="2" name="TextBox 1"/>
          <p:cNvSpPr txBox="1"/>
          <p:nvPr/>
        </p:nvSpPr>
        <p:spPr>
          <a:xfrm>
            <a:off x="222250" y="1713164"/>
            <a:ext cx="1875099" cy="1938992"/>
          </a:xfrm>
          <a:prstGeom prst="rect">
            <a:avLst/>
          </a:prstGeom>
          <a:noFill/>
        </p:spPr>
        <p:txBody>
          <a:bodyPr wrap="square" rtlCol="0">
            <a:spAutoFit/>
          </a:bodyPr>
          <a:lstStyle/>
          <a:p>
            <a:pPr algn="ctr"/>
            <a:r>
              <a:rPr lang="en-US" dirty="0"/>
              <a:t>Includes tracking of some collaboration deliverables</a:t>
            </a:r>
          </a:p>
        </p:txBody>
      </p:sp>
      <p:sp>
        <p:nvSpPr>
          <p:cNvPr id="8" name="TextBox 7"/>
          <p:cNvSpPr txBox="1"/>
          <p:nvPr/>
        </p:nvSpPr>
        <p:spPr>
          <a:xfrm>
            <a:off x="4043178" y="5264133"/>
            <a:ext cx="5011922" cy="923330"/>
          </a:xfrm>
          <a:prstGeom prst="rect">
            <a:avLst/>
          </a:prstGeom>
          <a:solidFill>
            <a:srgbClr val="FFFFFF"/>
          </a:solidFill>
          <a:ln w="28575" cmpd="sng">
            <a:solidFill>
              <a:srgbClr val="003087"/>
            </a:solidFill>
          </a:ln>
        </p:spPr>
        <p:txBody>
          <a:bodyPr wrap="square" rtlCol="0">
            <a:spAutoFit/>
          </a:bodyPr>
          <a:lstStyle/>
          <a:p>
            <a:r>
              <a:rPr lang="en-US" sz="1800" dirty="0">
                <a:solidFill>
                  <a:srgbClr val="003087"/>
                </a:solidFill>
              </a:rPr>
              <a:t>MS Project File covers WBS 1-4</a:t>
            </a:r>
          </a:p>
          <a:p>
            <a:r>
              <a:rPr lang="en-US" sz="1800" dirty="0">
                <a:solidFill>
                  <a:srgbClr val="003087"/>
                </a:solidFill>
              </a:rPr>
              <a:t>WBS 3 </a:t>
            </a:r>
            <a:r>
              <a:rPr lang="mr-IN" sz="1800" dirty="0">
                <a:solidFill>
                  <a:srgbClr val="003087"/>
                </a:solidFill>
              </a:rPr>
              <a:t>–</a:t>
            </a:r>
            <a:r>
              <a:rPr lang="en-US" sz="1800" dirty="0">
                <a:solidFill>
                  <a:srgbClr val="003087"/>
                </a:solidFill>
              </a:rPr>
              <a:t> milestones only</a:t>
            </a:r>
          </a:p>
          <a:p>
            <a:r>
              <a:rPr lang="en-US" sz="1800" dirty="0">
                <a:solidFill>
                  <a:srgbClr val="003087"/>
                </a:solidFill>
              </a:rPr>
              <a:t>Resource loaded schedule for DOE funded activities</a:t>
            </a:r>
          </a:p>
        </p:txBody>
      </p:sp>
      <p:sp>
        <p:nvSpPr>
          <p:cNvPr id="10" name="Date Placeholder 3">
            <a:extLst>
              <a:ext uri="{FF2B5EF4-FFF2-40B4-BE49-F238E27FC236}">
                <a16:creationId xmlns:a16="http://schemas.microsoft.com/office/drawing/2014/main" id="{4AC694E3-D268-704C-818F-A18A6439766F}"/>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C6F09305-8817-3E4B-A4B8-4FA202B270FD}"/>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3" name="Slide Number Placeholder 5">
            <a:extLst>
              <a:ext uri="{FF2B5EF4-FFF2-40B4-BE49-F238E27FC236}">
                <a16:creationId xmlns:a16="http://schemas.microsoft.com/office/drawing/2014/main" id="{1C1C9502-B510-914A-B815-596A6391ED8E}"/>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56</a:t>
            </a:fld>
            <a:endParaRPr lang="en-US" dirty="0"/>
          </a:p>
        </p:txBody>
      </p:sp>
    </p:spTree>
    <p:extLst>
      <p:ext uri="{BB962C8B-B14F-4D97-AF65-F5344CB8AC3E}">
        <p14:creationId xmlns:p14="http://schemas.microsoft.com/office/powerpoint/2010/main" val="3999192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574E-71AA-F640-8D24-C059AC3DA378}"/>
              </a:ext>
            </a:extLst>
          </p:cNvPr>
          <p:cNvSpPr>
            <a:spLocks noGrp="1"/>
          </p:cNvSpPr>
          <p:nvPr>
            <p:ph type="title"/>
          </p:nvPr>
        </p:nvSpPr>
        <p:spPr/>
        <p:txBody>
          <a:bodyPr/>
          <a:lstStyle/>
          <a:p>
            <a:r>
              <a:rPr lang="en-US" dirty="0"/>
              <a:t>Commissioning Plans</a:t>
            </a:r>
          </a:p>
        </p:txBody>
      </p:sp>
      <p:sp>
        <p:nvSpPr>
          <p:cNvPr id="3" name="Content Placeholder 2">
            <a:extLst>
              <a:ext uri="{FF2B5EF4-FFF2-40B4-BE49-F238E27FC236}">
                <a16:creationId xmlns:a16="http://schemas.microsoft.com/office/drawing/2014/main" id="{9256DC3A-0E01-934F-B8BA-EA7607EE8EFF}"/>
              </a:ext>
            </a:extLst>
          </p:cNvPr>
          <p:cNvSpPr>
            <a:spLocks noGrp="1"/>
          </p:cNvSpPr>
          <p:nvPr>
            <p:ph idx="1"/>
          </p:nvPr>
        </p:nvSpPr>
        <p:spPr/>
        <p:txBody>
          <a:bodyPr/>
          <a:lstStyle/>
          <a:p>
            <a:r>
              <a:rPr lang="en-US" sz="1800" dirty="0"/>
              <a:t>For both detectors, installation and commissioning activities will occur simultaneously</a:t>
            </a:r>
            <a:endParaRPr lang="en-US" sz="1600" dirty="0"/>
          </a:p>
          <a:p>
            <a:pPr lvl="1"/>
            <a:r>
              <a:rPr lang="en-US" sz="1600" dirty="0"/>
              <a:t>Commissioning activities have already started for ICARUS (e.g.):</a:t>
            </a:r>
          </a:p>
          <a:p>
            <a:pPr lvl="2"/>
            <a:r>
              <a:rPr lang="en-US" sz="1400" dirty="0"/>
              <a:t>Testing of cable continuities during chimney and flange installation by collaboration</a:t>
            </a:r>
          </a:p>
          <a:p>
            <a:pPr lvl="2"/>
            <a:r>
              <a:rPr lang="en-US" sz="1400" dirty="0"/>
              <a:t>Engineering note preparation and review for in-kind contributed cryogenics components</a:t>
            </a:r>
          </a:p>
          <a:p>
            <a:pPr lvl="1"/>
            <a:r>
              <a:rPr lang="en-US" sz="1600" dirty="0"/>
              <a:t>Commissioning milestones integrated into RLS for both detectors</a:t>
            </a:r>
          </a:p>
          <a:p>
            <a:r>
              <a:rPr lang="en-US" sz="1800" dirty="0"/>
              <a:t>ICARUS TC and deputy TC have led the development of a draft commissioning plan incorporating detector and cryogenics activities (</a:t>
            </a:r>
            <a:r>
              <a:rPr lang="en-US" sz="1800" dirty="0">
                <a:hlinkClick r:id="rId2"/>
              </a:rPr>
              <a:t>docDB 10093</a:t>
            </a:r>
            <a:r>
              <a:rPr lang="en-US" sz="1800" dirty="0"/>
              <a:t>)</a:t>
            </a:r>
          </a:p>
          <a:p>
            <a:pPr lvl="1"/>
            <a:r>
              <a:rPr lang="en-US" sz="1600" dirty="0"/>
              <a:t>Technical working groups organized earlier this year are responsible parties</a:t>
            </a:r>
          </a:p>
          <a:p>
            <a:pPr lvl="1"/>
            <a:r>
              <a:rPr lang="en-US" sz="1600" dirty="0"/>
              <a:t>Resource request made to INFN for Italian collaboration contributions</a:t>
            </a:r>
          </a:p>
          <a:p>
            <a:pPr lvl="1"/>
            <a:r>
              <a:rPr lang="en-US" sz="1600" dirty="0"/>
              <a:t>Preliminary list for U.S. collaboration contributions </a:t>
            </a:r>
            <a:endParaRPr lang="en-US" sz="1800" dirty="0"/>
          </a:p>
          <a:p>
            <a:r>
              <a:rPr lang="en-US" sz="1800" dirty="0"/>
              <a:t>SBND commissioning coordinator, Michelle </a:t>
            </a:r>
            <a:r>
              <a:rPr lang="en-US" sz="1800" dirty="0" err="1"/>
              <a:t>Stancari</a:t>
            </a:r>
            <a:r>
              <a:rPr lang="en-US" sz="1800" dirty="0"/>
              <a:t>, has outlined a commissioning plan </a:t>
            </a:r>
          </a:p>
          <a:p>
            <a:pPr lvl="1"/>
            <a:r>
              <a:rPr lang="en-US" sz="1600" dirty="0"/>
              <a:t>Close coordination with collaboration and TC and deputy TC</a:t>
            </a:r>
          </a:p>
          <a:p>
            <a:pPr lvl="1"/>
            <a:r>
              <a:rPr lang="en-US" sz="1600" dirty="0"/>
              <a:t>Similar structure of technical working groups as ICARUS is proposed</a:t>
            </a:r>
          </a:p>
          <a:p>
            <a:pPr lvl="1"/>
            <a:r>
              <a:rPr lang="en-US" sz="1600" dirty="0"/>
              <a:t>Commissioning coordinator engaged in assembly and installation planning to ensure necessary QC happens</a:t>
            </a:r>
          </a:p>
          <a:p>
            <a:pPr lvl="1"/>
            <a:endParaRPr lang="en-US" sz="1600" dirty="0"/>
          </a:p>
        </p:txBody>
      </p:sp>
      <p:sp>
        <p:nvSpPr>
          <p:cNvPr id="7" name="TextBox 6">
            <a:extLst>
              <a:ext uri="{FF2B5EF4-FFF2-40B4-BE49-F238E27FC236}">
                <a16:creationId xmlns:a16="http://schemas.microsoft.com/office/drawing/2014/main" id="{1E8CBE1A-4792-9843-B341-5C2083AFE3CD}"/>
              </a:ext>
            </a:extLst>
          </p:cNvPr>
          <p:cNvSpPr txBox="1"/>
          <p:nvPr/>
        </p:nvSpPr>
        <p:spPr>
          <a:xfrm>
            <a:off x="7257328" y="477413"/>
            <a:ext cx="1669496" cy="369332"/>
          </a:xfrm>
          <a:prstGeom prst="rect">
            <a:avLst/>
          </a:prstGeom>
          <a:noFill/>
          <a:ln>
            <a:solidFill>
              <a:schemeClr val="accent1"/>
            </a:solidFill>
          </a:ln>
        </p:spPr>
        <p:txBody>
          <a:bodyPr wrap="none" rtlCol="0">
            <a:spAutoFit/>
          </a:bodyPr>
          <a:lstStyle/>
          <a:p>
            <a:r>
              <a:rPr lang="en-US" sz="1800" dirty="0"/>
              <a:t>Breakouts 7 &amp; 8</a:t>
            </a:r>
          </a:p>
        </p:txBody>
      </p:sp>
      <p:sp>
        <p:nvSpPr>
          <p:cNvPr id="14" name="Date Placeholder 3">
            <a:extLst>
              <a:ext uri="{FF2B5EF4-FFF2-40B4-BE49-F238E27FC236}">
                <a16:creationId xmlns:a16="http://schemas.microsoft.com/office/drawing/2014/main" id="{1B7AC19E-7FBB-0F46-A72D-ECA5AECC2DA5}"/>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5" name="Footer Placeholder 4">
            <a:extLst>
              <a:ext uri="{FF2B5EF4-FFF2-40B4-BE49-F238E27FC236}">
                <a16:creationId xmlns:a16="http://schemas.microsoft.com/office/drawing/2014/main" id="{C379F83E-9C94-274F-9B74-35094982D2A5}"/>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6" name="Slide Number Placeholder 5">
            <a:extLst>
              <a:ext uri="{FF2B5EF4-FFF2-40B4-BE49-F238E27FC236}">
                <a16:creationId xmlns:a16="http://schemas.microsoft.com/office/drawing/2014/main" id="{766A7322-4DFD-884D-B022-91C5B94BC55F}"/>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57</a:t>
            </a:fld>
            <a:endParaRPr lang="en-US" dirty="0"/>
          </a:p>
        </p:txBody>
      </p:sp>
    </p:spTree>
    <p:extLst>
      <p:ext uri="{BB962C8B-B14F-4D97-AF65-F5344CB8AC3E}">
        <p14:creationId xmlns:p14="http://schemas.microsoft.com/office/powerpoint/2010/main" val="1095376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574E-71AA-F640-8D24-C059AC3DA378}"/>
              </a:ext>
            </a:extLst>
          </p:cNvPr>
          <p:cNvSpPr>
            <a:spLocks noGrp="1"/>
          </p:cNvSpPr>
          <p:nvPr>
            <p:ph type="title"/>
          </p:nvPr>
        </p:nvSpPr>
        <p:spPr/>
        <p:txBody>
          <a:bodyPr/>
          <a:lstStyle/>
          <a:p>
            <a:r>
              <a:rPr lang="en-US" dirty="0"/>
              <a:t>Transition to Operations</a:t>
            </a:r>
          </a:p>
        </p:txBody>
      </p:sp>
      <p:sp>
        <p:nvSpPr>
          <p:cNvPr id="3" name="Content Placeholder 2">
            <a:extLst>
              <a:ext uri="{FF2B5EF4-FFF2-40B4-BE49-F238E27FC236}">
                <a16:creationId xmlns:a16="http://schemas.microsoft.com/office/drawing/2014/main" id="{9256DC3A-0E01-934F-B8BA-EA7607EE8EFF}"/>
              </a:ext>
            </a:extLst>
          </p:cNvPr>
          <p:cNvSpPr>
            <a:spLocks noGrp="1"/>
          </p:cNvSpPr>
          <p:nvPr>
            <p:ph idx="1"/>
          </p:nvPr>
        </p:nvSpPr>
        <p:spPr>
          <a:xfrm>
            <a:off x="224773" y="853788"/>
            <a:ext cx="8710220" cy="5036729"/>
          </a:xfrm>
        </p:spPr>
        <p:txBody>
          <a:bodyPr/>
          <a:lstStyle/>
          <a:p>
            <a:r>
              <a:rPr lang="en-US" sz="1600" dirty="0"/>
              <a:t>There are four major components of the SBN program for which a transition to operations must occur</a:t>
            </a:r>
          </a:p>
          <a:p>
            <a:pPr marL="569913" lvl="1" indent="-342900">
              <a:buFont typeface="+mj-lt"/>
              <a:buAutoNum type="arabicPeriod"/>
            </a:pPr>
            <a:r>
              <a:rPr lang="en-US" sz="1600" dirty="0"/>
              <a:t>SBN Far Detector Building (</a:t>
            </a:r>
            <a:r>
              <a:rPr lang="en-US" sz="1600" dirty="0">
                <a:hlinkClick r:id="rId2"/>
              </a:rPr>
              <a:t>docDB 1508</a:t>
            </a:r>
            <a:r>
              <a:rPr lang="en-US" sz="1600" dirty="0"/>
              <a:t>), transition occurred in May 2017</a:t>
            </a:r>
          </a:p>
          <a:p>
            <a:pPr marL="569913" lvl="1" indent="-342900">
              <a:buFont typeface="+mj-lt"/>
              <a:buAutoNum type="arabicPeriod"/>
            </a:pPr>
            <a:r>
              <a:rPr lang="en-US" sz="1600" dirty="0"/>
              <a:t>SBN Near Detector Building (</a:t>
            </a:r>
            <a:r>
              <a:rPr lang="en-US" sz="1600" dirty="0">
                <a:hlinkClick r:id="rId2"/>
              </a:rPr>
              <a:t>docDB 1508</a:t>
            </a:r>
            <a:r>
              <a:rPr lang="en-US" sz="1600" dirty="0"/>
              <a:t>), transition occurred in May 2017</a:t>
            </a:r>
          </a:p>
          <a:p>
            <a:pPr marL="569913" lvl="1" indent="-342900">
              <a:buFont typeface="+mj-lt"/>
              <a:buAutoNum type="arabicPeriod"/>
            </a:pPr>
            <a:r>
              <a:rPr lang="en-US" sz="1600" dirty="0"/>
              <a:t>SBN Far Detector, ICARUS, transition anticipated in late CY 2019</a:t>
            </a:r>
          </a:p>
          <a:p>
            <a:pPr marL="569913" lvl="1" indent="-342900">
              <a:buFont typeface="+mj-lt"/>
              <a:buAutoNum type="arabicPeriod"/>
            </a:pPr>
            <a:r>
              <a:rPr lang="en-US" sz="1600" dirty="0"/>
              <a:t>SBN Near Detector, SBND, transition anticipated in late CY 2020  </a:t>
            </a:r>
          </a:p>
          <a:p>
            <a:r>
              <a:rPr lang="en-US" sz="1600" dirty="0"/>
              <a:t>For the detectors, the transition to operations is defined as occurring at the milestones I-2 and S-3: “</a:t>
            </a:r>
            <a:r>
              <a:rPr lang="en-US" sz="1600" i="1" dirty="0"/>
              <a:t>detector is filled with liquid argon and ready for physics commissioning (</a:t>
            </a:r>
            <a:r>
              <a:rPr lang="en-US" sz="1600" i="1" dirty="0" err="1"/>
              <a:t>LAr</a:t>
            </a:r>
            <a:r>
              <a:rPr lang="en-US" sz="1600" i="1" dirty="0"/>
              <a:t> purity adequate for physics has been achieved</a:t>
            </a:r>
            <a:r>
              <a:rPr lang="en-US" sz="1600" dirty="0"/>
              <a:t>)”:</a:t>
            </a:r>
          </a:p>
          <a:p>
            <a:pPr lvl="1"/>
            <a:r>
              <a:rPr lang="en-US" sz="1600" dirty="0"/>
              <a:t>Cryogenics systems will be in stable operations with near steady state support required</a:t>
            </a:r>
          </a:p>
          <a:p>
            <a:pPr lvl="1"/>
            <a:r>
              <a:rPr lang="en-US" sz="1600" dirty="0"/>
              <a:t>Collaboration 24/7 shifts will have been established for detector and data monitoring</a:t>
            </a:r>
          </a:p>
          <a:p>
            <a:pPr lvl="1"/>
            <a:r>
              <a:rPr lang="en-US" sz="1600" dirty="0"/>
              <a:t>Standard experiment support models from Neutrino and Scientific Computing Divisions will be in place </a:t>
            </a:r>
          </a:p>
          <a:p>
            <a:r>
              <a:rPr lang="en-US" sz="1600" dirty="0"/>
              <a:t>For both detectors, there are about 1 year of commissioning tasks leading up to this transition to operations</a:t>
            </a:r>
          </a:p>
          <a:p>
            <a:pPr lvl="1"/>
            <a:r>
              <a:rPr lang="en-US" sz="1600" dirty="0"/>
              <a:t>A few more months to install Top CRT and overburden; complete physics commissioning </a:t>
            </a:r>
          </a:p>
          <a:p>
            <a:r>
              <a:rPr lang="en-US" sz="1600" dirty="0"/>
              <a:t>Expect Fermilab to hold an Operations Readiness Review for each detector to officially complete the transition </a:t>
            </a:r>
          </a:p>
          <a:p>
            <a:r>
              <a:rPr lang="en-US" sz="1600" dirty="0"/>
              <a:t>Transition to Operation plan in preparation for delivery to DOE in January 2019 </a:t>
            </a:r>
          </a:p>
        </p:txBody>
      </p:sp>
      <p:sp>
        <p:nvSpPr>
          <p:cNvPr id="7" name="TextBox 6">
            <a:extLst>
              <a:ext uri="{FF2B5EF4-FFF2-40B4-BE49-F238E27FC236}">
                <a16:creationId xmlns:a16="http://schemas.microsoft.com/office/drawing/2014/main" id="{1E8CBE1A-4792-9843-B341-5C2083AFE3CD}"/>
              </a:ext>
            </a:extLst>
          </p:cNvPr>
          <p:cNvSpPr txBox="1"/>
          <p:nvPr/>
        </p:nvSpPr>
        <p:spPr>
          <a:xfrm>
            <a:off x="7187878" y="477413"/>
            <a:ext cx="1897122" cy="369332"/>
          </a:xfrm>
          <a:prstGeom prst="rect">
            <a:avLst/>
          </a:prstGeom>
          <a:noFill/>
          <a:ln>
            <a:solidFill>
              <a:schemeClr val="accent1"/>
            </a:solidFill>
          </a:ln>
        </p:spPr>
        <p:txBody>
          <a:bodyPr wrap="none" rtlCol="0">
            <a:spAutoFit/>
          </a:bodyPr>
          <a:lstStyle/>
          <a:p>
            <a:r>
              <a:rPr lang="en-US" sz="1800" dirty="0"/>
              <a:t>Breakouts 5, 7 &amp; 8</a:t>
            </a:r>
          </a:p>
        </p:txBody>
      </p:sp>
      <p:sp>
        <p:nvSpPr>
          <p:cNvPr id="8" name="Date Placeholder 3">
            <a:extLst>
              <a:ext uri="{FF2B5EF4-FFF2-40B4-BE49-F238E27FC236}">
                <a16:creationId xmlns:a16="http://schemas.microsoft.com/office/drawing/2014/main" id="{F22D3332-41B3-214A-97BF-A51BB314521D}"/>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28C6B74D-F74C-764C-94DC-B84A2A611EE4}"/>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46126D66-9D62-934B-B13B-2B5A4B736F49}"/>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58</a:t>
            </a:fld>
            <a:endParaRPr lang="en-US" dirty="0"/>
          </a:p>
        </p:txBody>
      </p:sp>
    </p:spTree>
    <p:extLst>
      <p:ext uri="{BB962C8B-B14F-4D97-AF65-F5344CB8AC3E}">
        <p14:creationId xmlns:p14="http://schemas.microsoft.com/office/powerpoint/2010/main" val="2221525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A950-ADD1-A547-8F26-B62835AAA8AB}"/>
              </a:ext>
            </a:extLst>
          </p:cNvPr>
          <p:cNvSpPr>
            <a:spLocks noGrp="1"/>
          </p:cNvSpPr>
          <p:nvPr>
            <p:ph type="title"/>
          </p:nvPr>
        </p:nvSpPr>
        <p:spPr/>
        <p:txBody>
          <a:bodyPr/>
          <a:lstStyle/>
          <a:p>
            <a:r>
              <a:rPr lang="en-US" dirty="0"/>
              <a:t>Support for Commissioning and Operations</a:t>
            </a:r>
          </a:p>
        </p:txBody>
      </p:sp>
      <p:sp>
        <p:nvSpPr>
          <p:cNvPr id="3" name="Content Placeholder 2">
            <a:extLst>
              <a:ext uri="{FF2B5EF4-FFF2-40B4-BE49-F238E27FC236}">
                <a16:creationId xmlns:a16="http://schemas.microsoft.com/office/drawing/2014/main" id="{50F57F71-5A61-334B-B254-FB496920332F}"/>
              </a:ext>
            </a:extLst>
          </p:cNvPr>
          <p:cNvSpPr>
            <a:spLocks noGrp="1"/>
          </p:cNvSpPr>
          <p:nvPr>
            <p:ph idx="1"/>
          </p:nvPr>
        </p:nvSpPr>
        <p:spPr/>
        <p:txBody>
          <a:bodyPr/>
          <a:lstStyle/>
          <a:p>
            <a:r>
              <a:rPr lang="en-US" sz="2000" dirty="0"/>
              <a:t>Responsibility for commissioning and operating each detector lies with the collaboration</a:t>
            </a:r>
          </a:p>
          <a:p>
            <a:r>
              <a:rPr lang="en-US" sz="2000" dirty="0"/>
              <a:t>As host laboratory Fermilab is responsible for support</a:t>
            </a:r>
          </a:p>
          <a:p>
            <a:pPr lvl="1"/>
            <a:r>
              <a:rPr lang="en-US" sz="1800" dirty="0"/>
              <a:t>Cryogenics operation (w/CERN) by ND</a:t>
            </a:r>
          </a:p>
          <a:p>
            <a:pPr lvl="1"/>
            <a:r>
              <a:rPr lang="en-US" sz="1800" dirty="0"/>
              <a:t>Experiment Liaison Officer (ELO) provided by ND </a:t>
            </a:r>
          </a:p>
          <a:p>
            <a:pPr lvl="2"/>
            <a:r>
              <a:rPr lang="en-US" sz="1600" dirty="0"/>
              <a:t>consistent interface to technical resources from ND, PPD, and TD as needed</a:t>
            </a:r>
          </a:p>
          <a:p>
            <a:pPr lvl="2"/>
            <a:r>
              <a:rPr lang="en-US" sz="1600" dirty="0"/>
              <a:t>Interface to Accelerator Division (attend 9am meeting)</a:t>
            </a:r>
          </a:p>
          <a:p>
            <a:pPr lvl="1"/>
            <a:r>
              <a:rPr lang="en-US" sz="1800" dirty="0"/>
              <a:t>Support of online computing by ND Computing Professionals</a:t>
            </a:r>
          </a:p>
          <a:p>
            <a:pPr lvl="1"/>
            <a:r>
              <a:rPr lang="en-US" sz="1800" dirty="0"/>
              <a:t>Support of network, online computing tools, data storage, offline computing, and offline computing tools by SCD teams </a:t>
            </a:r>
          </a:p>
          <a:p>
            <a:pPr lvl="1"/>
            <a:r>
              <a:rPr lang="en-US" sz="1800" dirty="0"/>
              <a:t>ES&amp;H support through ND Safety Officer, Angela Aparicio  </a:t>
            </a:r>
          </a:p>
          <a:p>
            <a:r>
              <a:rPr lang="en-US" sz="2000" dirty="0"/>
              <a:t>ND support is funded through the individual detector operation budget (i.e. MicroBooNE, ICARUS, SBND).  </a:t>
            </a:r>
          </a:p>
          <a:p>
            <a:r>
              <a:rPr lang="en-US" sz="2000" dirty="0"/>
              <a:t>SCD personnel is funded through a common pool for Intensity Frontier experiments including </a:t>
            </a:r>
            <a:r>
              <a:rPr lang="en-US" sz="2000" dirty="0" err="1"/>
              <a:t>NOvA</a:t>
            </a:r>
            <a:r>
              <a:rPr lang="en-US" sz="2000" dirty="0"/>
              <a:t>, g-2 and Mu2e. </a:t>
            </a:r>
          </a:p>
        </p:txBody>
      </p:sp>
      <p:sp>
        <p:nvSpPr>
          <p:cNvPr id="7" name="TextBox 6">
            <a:extLst>
              <a:ext uri="{FF2B5EF4-FFF2-40B4-BE49-F238E27FC236}">
                <a16:creationId xmlns:a16="http://schemas.microsoft.com/office/drawing/2014/main" id="{5BE6CA6D-C751-9F44-B692-E7BFA1C6696B}"/>
              </a:ext>
            </a:extLst>
          </p:cNvPr>
          <p:cNvSpPr txBox="1"/>
          <p:nvPr/>
        </p:nvSpPr>
        <p:spPr>
          <a:xfrm>
            <a:off x="7187878" y="477413"/>
            <a:ext cx="1897122" cy="369332"/>
          </a:xfrm>
          <a:prstGeom prst="rect">
            <a:avLst/>
          </a:prstGeom>
          <a:noFill/>
          <a:ln>
            <a:solidFill>
              <a:schemeClr val="accent1"/>
            </a:solidFill>
          </a:ln>
        </p:spPr>
        <p:txBody>
          <a:bodyPr wrap="none" rtlCol="0">
            <a:spAutoFit/>
          </a:bodyPr>
          <a:lstStyle/>
          <a:p>
            <a:r>
              <a:rPr lang="en-US" sz="1800" dirty="0"/>
              <a:t>Breakouts 5, 7 &amp; 8</a:t>
            </a:r>
          </a:p>
        </p:txBody>
      </p:sp>
      <p:sp>
        <p:nvSpPr>
          <p:cNvPr id="8" name="Date Placeholder 3">
            <a:extLst>
              <a:ext uri="{FF2B5EF4-FFF2-40B4-BE49-F238E27FC236}">
                <a16:creationId xmlns:a16="http://schemas.microsoft.com/office/drawing/2014/main" id="{52F41D74-96AA-C74D-89B5-4C149ED0056C}"/>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9" name="Footer Placeholder 4">
            <a:extLst>
              <a:ext uri="{FF2B5EF4-FFF2-40B4-BE49-F238E27FC236}">
                <a16:creationId xmlns:a16="http://schemas.microsoft.com/office/drawing/2014/main" id="{5BE44597-BE1E-5047-A5E0-5D280128AC2F}"/>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0" name="Slide Number Placeholder 5">
            <a:extLst>
              <a:ext uri="{FF2B5EF4-FFF2-40B4-BE49-F238E27FC236}">
                <a16:creationId xmlns:a16="http://schemas.microsoft.com/office/drawing/2014/main" id="{3882A4D1-B63E-AE4A-BA5D-CEF39B1C4040}"/>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59</a:t>
            </a:fld>
            <a:endParaRPr lang="en-US" dirty="0"/>
          </a:p>
        </p:txBody>
      </p:sp>
    </p:spTree>
    <p:extLst>
      <p:ext uri="{BB962C8B-B14F-4D97-AF65-F5344CB8AC3E}">
        <p14:creationId xmlns:p14="http://schemas.microsoft.com/office/powerpoint/2010/main" val="405479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CA79A-7181-9C4F-BB52-0DD7385F21CC}"/>
              </a:ext>
            </a:extLst>
          </p:cNvPr>
          <p:cNvSpPr>
            <a:spLocks noGrp="1"/>
          </p:cNvSpPr>
          <p:nvPr>
            <p:ph type="title"/>
          </p:nvPr>
        </p:nvSpPr>
        <p:spPr/>
        <p:txBody>
          <a:bodyPr/>
          <a:lstStyle/>
          <a:p>
            <a:r>
              <a:rPr lang="en-US" dirty="0"/>
              <a:t>SBN Program Scope</a:t>
            </a:r>
          </a:p>
        </p:txBody>
      </p:sp>
      <p:sp>
        <p:nvSpPr>
          <p:cNvPr id="8" name="Content Placeholder 7">
            <a:extLst>
              <a:ext uri="{FF2B5EF4-FFF2-40B4-BE49-F238E27FC236}">
                <a16:creationId xmlns:a16="http://schemas.microsoft.com/office/drawing/2014/main" id="{687AA531-3FDC-A74E-865D-E0C04366D544}"/>
              </a:ext>
            </a:extLst>
          </p:cNvPr>
          <p:cNvSpPr>
            <a:spLocks noGrp="1"/>
          </p:cNvSpPr>
          <p:nvPr>
            <p:ph idx="1"/>
          </p:nvPr>
        </p:nvSpPr>
        <p:spPr/>
        <p:txBody>
          <a:bodyPr/>
          <a:lstStyle/>
          <a:p>
            <a:pPr marL="0" indent="0">
              <a:buNone/>
            </a:pPr>
            <a:r>
              <a:rPr lang="en-US" sz="2000" b="1" dirty="0"/>
              <a:t>Construction Phase:</a:t>
            </a:r>
          </a:p>
          <a:p>
            <a:r>
              <a:rPr lang="en-US" sz="1800" dirty="0"/>
              <a:t>Design and construct two buildings - </a:t>
            </a:r>
            <a:r>
              <a:rPr lang="en-US" sz="1800" dirty="0">
                <a:solidFill>
                  <a:schemeClr val="accent3"/>
                </a:solidFill>
              </a:rPr>
              <a:t>complete</a:t>
            </a:r>
          </a:p>
          <a:p>
            <a:r>
              <a:rPr lang="en-US" sz="1800" dirty="0"/>
              <a:t>Refurbish ICARUS T600 detector - </a:t>
            </a:r>
            <a:r>
              <a:rPr lang="en-US" sz="1800" dirty="0">
                <a:solidFill>
                  <a:schemeClr val="accent3"/>
                </a:solidFill>
              </a:rPr>
              <a:t>complete</a:t>
            </a:r>
          </a:p>
          <a:p>
            <a:r>
              <a:rPr lang="en-US" sz="1800" dirty="0">
                <a:solidFill>
                  <a:schemeClr val="accent6"/>
                </a:solidFill>
              </a:rPr>
              <a:t>Design</a:t>
            </a:r>
            <a:r>
              <a:rPr lang="en-US" sz="1800" dirty="0"/>
              <a:t> and construct new ICARUS components (e.g. CRT) </a:t>
            </a:r>
            <a:r>
              <a:rPr lang="mr-IN" sz="1800" dirty="0"/>
              <a:t>–</a:t>
            </a:r>
            <a:r>
              <a:rPr lang="en-US" sz="1800" dirty="0"/>
              <a:t> </a:t>
            </a:r>
            <a:r>
              <a:rPr lang="en-US" sz="1800" dirty="0">
                <a:solidFill>
                  <a:schemeClr val="accent3"/>
                </a:solidFill>
              </a:rPr>
              <a:t>final fabrication</a:t>
            </a:r>
          </a:p>
          <a:p>
            <a:r>
              <a:rPr lang="en-US" sz="1800" dirty="0"/>
              <a:t>Install ICARUS detector </a:t>
            </a:r>
            <a:r>
              <a:rPr lang="mr-IN" sz="1800" dirty="0"/>
              <a:t>–</a:t>
            </a:r>
            <a:r>
              <a:rPr lang="en-US" sz="1800" dirty="0"/>
              <a:t> </a:t>
            </a:r>
            <a:r>
              <a:rPr lang="en-US" sz="1800" dirty="0">
                <a:solidFill>
                  <a:schemeClr val="accent3"/>
                </a:solidFill>
              </a:rPr>
              <a:t>on track since arrival of cold shield </a:t>
            </a:r>
          </a:p>
          <a:p>
            <a:r>
              <a:rPr lang="en-US" sz="1800" dirty="0"/>
              <a:t>Design, construct, and install infrastructure (</a:t>
            </a:r>
            <a:r>
              <a:rPr lang="en-US" sz="1800" dirty="0" err="1"/>
              <a:t>eg</a:t>
            </a:r>
            <a:r>
              <a:rPr lang="en-US" sz="1800" dirty="0"/>
              <a:t> cryogenics) </a:t>
            </a:r>
            <a:r>
              <a:rPr lang="mr-IN" sz="1800" dirty="0"/>
              <a:t>–</a:t>
            </a:r>
            <a:r>
              <a:rPr lang="en-US" sz="1800" dirty="0"/>
              <a:t> </a:t>
            </a:r>
            <a:r>
              <a:rPr lang="en-US" sz="1800" dirty="0">
                <a:solidFill>
                  <a:schemeClr val="accent3"/>
                </a:solidFill>
              </a:rPr>
              <a:t>on schedule</a:t>
            </a:r>
          </a:p>
          <a:p>
            <a:r>
              <a:rPr lang="en-US" sz="1800" dirty="0">
                <a:solidFill>
                  <a:schemeClr val="accent6"/>
                </a:solidFill>
              </a:rPr>
              <a:t>Design and construct SBND detector </a:t>
            </a:r>
            <a:r>
              <a:rPr lang="mr-IN" sz="1800" dirty="0">
                <a:solidFill>
                  <a:schemeClr val="accent6"/>
                </a:solidFill>
              </a:rPr>
              <a:t>–</a:t>
            </a:r>
            <a:r>
              <a:rPr lang="en-US" sz="1800" dirty="0">
                <a:solidFill>
                  <a:schemeClr val="accent6"/>
                </a:solidFill>
              </a:rPr>
              <a:t> </a:t>
            </a:r>
            <a:r>
              <a:rPr lang="en-US" sz="1800" dirty="0">
                <a:solidFill>
                  <a:schemeClr val="accent3"/>
                </a:solidFill>
              </a:rPr>
              <a:t>moving to assembly phase</a:t>
            </a:r>
          </a:p>
          <a:p>
            <a:r>
              <a:rPr lang="en-US" sz="1800" dirty="0"/>
              <a:t>Install SBND detector </a:t>
            </a:r>
            <a:r>
              <a:rPr lang="mr-IN" sz="1800" dirty="0"/>
              <a:t>–</a:t>
            </a:r>
            <a:r>
              <a:rPr lang="en-US" sz="1800" dirty="0"/>
              <a:t> </a:t>
            </a:r>
            <a:r>
              <a:rPr lang="en-US" sz="1800" dirty="0">
                <a:solidFill>
                  <a:schemeClr val="accent3"/>
                </a:solidFill>
              </a:rPr>
              <a:t>preparing to start first installations in early CY2019</a:t>
            </a:r>
          </a:p>
          <a:p>
            <a:endParaRPr lang="en-US" sz="1800" dirty="0">
              <a:solidFill>
                <a:schemeClr val="accent3"/>
              </a:solidFill>
            </a:endParaRPr>
          </a:p>
          <a:p>
            <a:pPr marL="0" indent="0">
              <a:buNone/>
            </a:pPr>
            <a:r>
              <a:rPr lang="en-US" sz="2000" b="1" dirty="0"/>
              <a:t>Operations Phase: </a:t>
            </a:r>
          </a:p>
          <a:p>
            <a:r>
              <a:rPr lang="en-US" sz="1800" dirty="0"/>
              <a:t>Transition to operations as each system receives partial Operational Readiness Clearance (</a:t>
            </a:r>
            <a:r>
              <a:rPr lang="en-US" sz="1800" dirty="0" err="1"/>
              <a:t>pORC</a:t>
            </a:r>
            <a:r>
              <a:rPr lang="en-US" sz="1800" dirty="0"/>
              <a:t>)</a:t>
            </a:r>
          </a:p>
          <a:p>
            <a:r>
              <a:rPr lang="en-US" sz="1800" dirty="0"/>
              <a:t>Two major transitions: </a:t>
            </a:r>
            <a:r>
              <a:rPr lang="en-US" sz="1800" dirty="0" err="1"/>
              <a:t>pORCs</a:t>
            </a:r>
            <a:r>
              <a:rPr lang="en-US" sz="1800" dirty="0"/>
              <a:t> to cold commission (</a:t>
            </a:r>
            <a:r>
              <a:rPr lang="en-US" sz="1800" dirty="0" err="1"/>
              <a:t>LAr</a:t>
            </a:r>
            <a:r>
              <a:rPr lang="en-US" sz="1800" dirty="0"/>
              <a:t> fill) ICARUS (mid-CY 2019) and SBND (mid-CY 2020)</a:t>
            </a:r>
          </a:p>
          <a:p>
            <a:r>
              <a:rPr lang="en-US" sz="1800" dirty="0"/>
              <a:t>Commissioning, physics operations and physics analysis of ICARUS, MicroBooNE and SBND detectors</a:t>
            </a:r>
          </a:p>
          <a:p>
            <a:endParaRPr lang="en-US" dirty="0"/>
          </a:p>
        </p:txBody>
      </p:sp>
      <p:sp>
        <p:nvSpPr>
          <p:cNvPr id="9" name="Date Placeholder 3">
            <a:extLst>
              <a:ext uri="{FF2B5EF4-FFF2-40B4-BE49-F238E27FC236}">
                <a16:creationId xmlns:a16="http://schemas.microsoft.com/office/drawing/2014/main" id="{D7146EF0-EAA8-CE40-BDDB-1FF1AE8E0389}"/>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0" name="Footer Placeholder 4">
            <a:extLst>
              <a:ext uri="{FF2B5EF4-FFF2-40B4-BE49-F238E27FC236}">
                <a16:creationId xmlns:a16="http://schemas.microsoft.com/office/drawing/2014/main" id="{7578A69E-DB54-9448-BEDD-E87C21E94796}"/>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1" name="Slide Number Placeholder 5">
            <a:extLst>
              <a:ext uri="{FF2B5EF4-FFF2-40B4-BE49-F238E27FC236}">
                <a16:creationId xmlns:a16="http://schemas.microsoft.com/office/drawing/2014/main" id="{3E262E55-A6C4-FF42-B6AF-EBED89253AAB}"/>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352274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6721"/>
            <a:ext cx="8792691" cy="5964059"/>
          </a:xfrm>
          <a:prstGeom prst="rect">
            <a:avLst/>
          </a:prstGeom>
          <a:noFill/>
          <a:ln w="12700">
            <a:solidFill>
              <a:schemeClr val="accent1"/>
            </a:solidFill>
          </a:ln>
        </p:spPr>
      </p:pic>
      <p:sp>
        <p:nvSpPr>
          <p:cNvPr id="8" name="TextBox 7"/>
          <p:cNvSpPr txBox="1"/>
          <p:nvPr/>
        </p:nvSpPr>
        <p:spPr>
          <a:xfrm>
            <a:off x="686758" y="2260862"/>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Exterior Filters</a:t>
            </a:r>
            <a:endParaRPr lang="en-US" sz="1400" dirty="0"/>
          </a:p>
        </p:txBody>
      </p:sp>
      <p:sp>
        <p:nvSpPr>
          <p:cNvPr id="9" name="TextBox 8"/>
          <p:cNvSpPr txBox="1"/>
          <p:nvPr/>
        </p:nvSpPr>
        <p:spPr>
          <a:xfrm>
            <a:off x="132903" y="485728"/>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Cryogenic </a:t>
            </a:r>
            <a:r>
              <a:rPr lang="en-US" sz="1400" dirty="0" err="1"/>
              <a:t>Dewars</a:t>
            </a:r>
            <a:endParaRPr lang="en-US" sz="1400" dirty="0"/>
          </a:p>
        </p:txBody>
      </p:sp>
      <p:sp>
        <p:nvSpPr>
          <p:cNvPr id="11" name="TextBox 10"/>
          <p:cNvSpPr txBox="1"/>
          <p:nvPr/>
        </p:nvSpPr>
        <p:spPr>
          <a:xfrm>
            <a:off x="2247900" y="5288919"/>
            <a:ext cx="151130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Cold Vessels (TPCs </a:t>
            </a:r>
            <a:r>
              <a:rPr lang="en-US" sz="1400"/>
              <a:t>and PMTs inside</a:t>
            </a:r>
            <a:r>
              <a:rPr lang="en-US" sz="1400" dirty="0"/>
              <a:t>)</a:t>
            </a:r>
          </a:p>
        </p:txBody>
      </p:sp>
      <p:sp>
        <p:nvSpPr>
          <p:cNvPr id="12" name="TextBox 11"/>
          <p:cNvSpPr txBox="1"/>
          <p:nvPr/>
        </p:nvSpPr>
        <p:spPr>
          <a:xfrm>
            <a:off x="1412195" y="4166709"/>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Proximity Cryogenics</a:t>
            </a:r>
          </a:p>
        </p:txBody>
      </p:sp>
      <p:sp>
        <p:nvSpPr>
          <p:cNvPr id="14" name="TextBox 13"/>
          <p:cNvSpPr txBox="1"/>
          <p:nvPr/>
        </p:nvSpPr>
        <p:spPr>
          <a:xfrm>
            <a:off x="676602" y="2740220"/>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Removable Wall Panel</a:t>
            </a:r>
          </a:p>
        </p:txBody>
      </p:sp>
      <p:sp>
        <p:nvSpPr>
          <p:cNvPr id="3" name="Title 2"/>
          <p:cNvSpPr>
            <a:spLocks noGrp="1"/>
          </p:cNvSpPr>
          <p:nvPr>
            <p:ph type="title"/>
          </p:nvPr>
        </p:nvSpPr>
        <p:spPr>
          <a:xfrm>
            <a:off x="4662335" y="399113"/>
            <a:ext cx="8686800" cy="427877"/>
          </a:xfrm>
        </p:spPr>
        <p:txBody>
          <a:bodyPr/>
          <a:lstStyle/>
          <a:p>
            <a:r>
              <a:rPr lang="en-US" dirty="0"/>
              <a:t>Far Detector - ICARUS </a:t>
            </a:r>
          </a:p>
        </p:txBody>
      </p:sp>
      <p:cxnSp>
        <p:nvCxnSpPr>
          <p:cNvPr id="16" name="Straight Arrow Connector 15"/>
          <p:cNvCxnSpPr>
            <a:stCxn id="14" idx="3"/>
          </p:cNvCxnSpPr>
          <p:nvPr/>
        </p:nvCxnSpPr>
        <p:spPr>
          <a:xfrm flipV="1">
            <a:off x="1912572" y="2740220"/>
            <a:ext cx="335328" cy="26161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3"/>
          </p:cNvCxnSpPr>
          <p:nvPr/>
        </p:nvCxnSpPr>
        <p:spPr>
          <a:xfrm flipV="1">
            <a:off x="2648165" y="4073626"/>
            <a:ext cx="1758735" cy="354693"/>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648165" y="4441127"/>
            <a:ext cx="1111035" cy="34188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1" idx="3"/>
          </p:cNvCxnSpPr>
          <p:nvPr/>
        </p:nvCxnSpPr>
        <p:spPr>
          <a:xfrm flipV="1">
            <a:off x="3759200" y="5248783"/>
            <a:ext cx="1435100" cy="301746"/>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556721" y="5921289"/>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Side CRT</a:t>
            </a:r>
          </a:p>
        </p:txBody>
      </p:sp>
      <p:cxnSp>
        <p:nvCxnSpPr>
          <p:cNvPr id="35" name="Straight Arrow Connector 34"/>
          <p:cNvCxnSpPr>
            <a:cxnSpLocks/>
            <a:stCxn id="34" idx="0"/>
          </p:cNvCxnSpPr>
          <p:nvPr/>
        </p:nvCxnSpPr>
        <p:spPr>
          <a:xfrm flipH="1" flipV="1">
            <a:off x="7531102" y="5576745"/>
            <a:ext cx="643604" cy="344544"/>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531100" y="1445211"/>
            <a:ext cx="1235970" cy="738664"/>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Top CRT and Overburden</a:t>
            </a:r>
          </a:p>
          <a:p>
            <a:pPr algn="ctr"/>
            <a:r>
              <a:rPr lang="en-US" sz="1400" dirty="0"/>
              <a:t>(not shown)</a:t>
            </a:r>
          </a:p>
        </p:txBody>
      </p:sp>
      <p:cxnSp>
        <p:nvCxnSpPr>
          <p:cNvPr id="38" name="Straight Arrow Connector 37"/>
          <p:cNvCxnSpPr>
            <a:stCxn id="37" idx="2"/>
          </p:cNvCxnSpPr>
          <p:nvPr/>
        </p:nvCxnSpPr>
        <p:spPr>
          <a:xfrm flipH="1">
            <a:off x="6543044" y="2183875"/>
            <a:ext cx="1606041" cy="144412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41020" y="4790824"/>
            <a:ext cx="1511300" cy="1384995"/>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Not shown in alcoves (mezzanine and pit):</a:t>
            </a:r>
          </a:p>
          <a:p>
            <a:pPr marL="285750" indent="-285750">
              <a:buFont typeface="Arial" charset="0"/>
              <a:buChar char="•"/>
            </a:pPr>
            <a:r>
              <a:rPr lang="en-US" sz="1400" dirty="0"/>
              <a:t>DAQ racks</a:t>
            </a:r>
          </a:p>
          <a:p>
            <a:pPr marL="285750" indent="-285750">
              <a:buFont typeface="Arial" charset="0"/>
              <a:buChar char="•"/>
            </a:pPr>
            <a:r>
              <a:rPr lang="en-US" sz="1400" dirty="0"/>
              <a:t>Controls racks </a:t>
            </a:r>
          </a:p>
        </p:txBody>
      </p:sp>
      <p:sp>
        <p:nvSpPr>
          <p:cNvPr id="42" name="TextBox 41"/>
          <p:cNvSpPr txBox="1"/>
          <p:nvPr/>
        </p:nvSpPr>
        <p:spPr>
          <a:xfrm>
            <a:off x="3754502" y="5911149"/>
            <a:ext cx="1235970" cy="307777"/>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Bottom CRT</a:t>
            </a:r>
            <a:endParaRPr lang="en-US" sz="1400" dirty="0"/>
          </a:p>
        </p:txBody>
      </p:sp>
      <p:cxnSp>
        <p:nvCxnSpPr>
          <p:cNvPr id="43" name="Straight Arrow Connector 42"/>
          <p:cNvCxnSpPr>
            <a:stCxn id="42" idx="0"/>
          </p:cNvCxnSpPr>
          <p:nvPr/>
        </p:nvCxnSpPr>
        <p:spPr>
          <a:xfrm flipV="1">
            <a:off x="4372487" y="5618715"/>
            <a:ext cx="691371" cy="292434"/>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878406" y="1075717"/>
            <a:ext cx="1329276"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a:t>TPC Electronics</a:t>
            </a:r>
            <a:endParaRPr lang="en-US" sz="1400" dirty="0"/>
          </a:p>
          <a:p>
            <a:pPr algn="ctr"/>
            <a:r>
              <a:rPr lang="en-US" sz="1400" dirty="0"/>
              <a:t>(not shown)</a:t>
            </a:r>
          </a:p>
        </p:txBody>
      </p:sp>
      <p:cxnSp>
        <p:nvCxnSpPr>
          <p:cNvPr id="47" name="Straight Arrow Connector 46"/>
          <p:cNvCxnSpPr/>
          <p:nvPr/>
        </p:nvCxnSpPr>
        <p:spPr>
          <a:xfrm flipH="1">
            <a:off x="4910540" y="1598937"/>
            <a:ext cx="1632504" cy="267946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50888" y="3473054"/>
            <a:ext cx="1235970" cy="523220"/>
          </a:xfrm>
          <a:prstGeom prst="rect">
            <a:avLst/>
          </a:prstGeom>
          <a:noFill/>
          <a:ln w="12700">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Two 33 ton cranes</a:t>
            </a:r>
          </a:p>
        </p:txBody>
      </p:sp>
      <p:cxnSp>
        <p:nvCxnSpPr>
          <p:cNvPr id="52" name="Straight Arrow Connector 51"/>
          <p:cNvCxnSpPr/>
          <p:nvPr/>
        </p:nvCxnSpPr>
        <p:spPr>
          <a:xfrm flipV="1">
            <a:off x="1995216" y="2183875"/>
            <a:ext cx="1074373" cy="154267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1" name="Date Placeholder 3">
            <a:extLst>
              <a:ext uri="{FF2B5EF4-FFF2-40B4-BE49-F238E27FC236}">
                <a16:creationId xmlns:a16="http://schemas.microsoft.com/office/drawing/2014/main" id="{19B26C2A-5B2C-2F4A-8841-DFA0B78EBEDA}"/>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32" name="Footer Placeholder 4">
            <a:extLst>
              <a:ext uri="{FF2B5EF4-FFF2-40B4-BE49-F238E27FC236}">
                <a16:creationId xmlns:a16="http://schemas.microsoft.com/office/drawing/2014/main" id="{68C7BE29-0136-0E4B-93D4-A8B4BE1A801D}"/>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33" name="Slide Number Placeholder 5">
            <a:extLst>
              <a:ext uri="{FF2B5EF4-FFF2-40B4-BE49-F238E27FC236}">
                <a16:creationId xmlns:a16="http://schemas.microsoft.com/office/drawing/2014/main" id="{D4E76A7D-FDDB-C340-9AF4-5FFAB370CED0}"/>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64715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305821"/>
            <a:ext cx="8686800" cy="427877"/>
          </a:xfrm>
        </p:spPr>
        <p:txBody>
          <a:bodyPr/>
          <a:lstStyle/>
          <a:p>
            <a:r>
              <a:rPr lang="en-US" dirty="0"/>
              <a:t>ICARUS T600 Contributions</a:t>
            </a:r>
          </a:p>
        </p:txBody>
      </p:sp>
      <p:graphicFrame>
        <p:nvGraphicFramePr>
          <p:cNvPr id="7" name="Content Placeholder 7"/>
          <p:cNvGraphicFramePr>
            <a:graphicFrameLocks/>
          </p:cNvGraphicFramePr>
          <p:nvPr>
            <p:extLst>
              <p:ext uri="{D42A27DB-BD31-4B8C-83A1-F6EECF244321}">
                <p14:modId xmlns:p14="http://schemas.microsoft.com/office/powerpoint/2010/main" val="1060418336"/>
              </p:ext>
            </p:extLst>
          </p:nvPr>
        </p:nvGraphicFramePr>
        <p:xfrm>
          <a:off x="1610985" y="872664"/>
          <a:ext cx="4978401" cy="4348480"/>
        </p:xfrm>
        <a:graphic>
          <a:graphicData uri="http://schemas.openxmlformats.org/drawingml/2006/table">
            <a:tbl>
              <a:tblPr firstRow="1" bandRow="1">
                <a:tableStyleId>{073A0DAA-6AF3-43AB-8588-CEC1D06C72B9}</a:tableStyleId>
              </a:tblPr>
              <a:tblGrid>
                <a:gridCol w="2768601">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36600">
                  <a:extLst>
                    <a:ext uri="{9D8B030D-6E8A-4147-A177-3AD203B41FA5}">
                      <a16:colId xmlns:a16="http://schemas.microsoft.com/office/drawing/2014/main" val="20003"/>
                    </a:ext>
                  </a:extLst>
                </a:gridCol>
                <a:gridCol w="7366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DOE</a:t>
                      </a:r>
                    </a:p>
                  </a:txBody>
                  <a:tcPr/>
                </a:tc>
                <a:tc>
                  <a:txBody>
                    <a:bodyPr/>
                    <a:lstStyle/>
                    <a:p>
                      <a:pPr algn="ctr"/>
                      <a:r>
                        <a:rPr lang="en-US" dirty="0"/>
                        <a:t>CERN</a:t>
                      </a:r>
                    </a:p>
                  </a:txBody>
                  <a:tcPr/>
                </a:tc>
                <a:tc>
                  <a:txBody>
                    <a:bodyPr/>
                    <a:lstStyle/>
                    <a:p>
                      <a:pPr algn="ctr"/>
                      <a:r>
                        <a:rPr lang="en-US" dirty="0"/>
                        <a:t>INFN</a:t>
                      </a:r>
                    </a:p>
                  </a:txBody>
                  <a:tcPr/>
                </a:tc>
                <a:extLst>
                  <a:ext uri="{0D108BD9-81ED-4DB2-BD59-A6C34878D82A}">
                    <a16:rowId xmlns:a16="http://schemas.microsoft.com/office/drawing/2014/main" val="10000"/>
                  </a:ext>
                </a:extLst>
              </a:tr>
              <a:tr h="370840">
                <a:tc>
                  <a:txBody>
                    <a:bodyPr/>
                    <a:lstStyle/>
                    <a:p>
                      <a:r>
                        <a:rPr lang="en-US" dirty="0"/>
                        <a:t>T600</a:t>
                      </a:r>
                      <a:r>
                        <a:rPr lang="en-US" baseline="0" dirty="0"/>
                        <a:t> Refurbishing including new PMTs, Cryostats</a:t>
                      </a:r>
                      <a:endParaRPr lang="en-US" dirty="0"/>
                    </a:p>
                  </a:txBody>
                  <a:tcPr/>
                </a:tc>
                <a:tc>
                  <a:txBody>
                    <a:bodyPr/>
                    <a:lstStyle/>
                    <a:p>
                      <a:pPr algn="ctr"/>
                      <a:endParaRPr lang="en-US" dirty="0"/>
                    </a:p>
                  </a:txBody>
                  <a:tcPr/>
                </a:tc>
                <a:tc>
                  <a:txBody>
                    <a:bodyPr/>
                    <a:lstStyle/>
                    <a:p>
                      <a:pPr algn="ctr"/>
                      <a:r>
                        <a:rPr lang="en-US" dirty="0"/>
                        <a:t>50%</a:t>
                      </a:r>
                    </a:p>
                  </a:txBody>
                  <a:tcPr/>
                </a:tc>
                <a:tc>
                  <a:txBody>
                    <a:bodyPr/>
                    <a:lstStyle/>
                    <a:p>
                      <a:pPr algn="ctr"/>
                      <a:r>
                        <a:rPr lang="en-US" dirty="0"/>
                        <a:t>50%</a:t>
                      </a:r>
                    </a:p>
                  </a:txBody>
                  <a:tcPr/>
                </a:tc>
                <a:extLst>
                  <a:ext uri="{0D108BD9-81ED-4DB2-BD59-A6C34878D82A}">
                    <a16:rowId xmlns:a16="http://schemas.microsoft.com/office/drawing/2014/main" val="10001"/>
                  </a:ext>
                </a:extLst>
              </a:tr>
              <a:tr h="370840">
                <a:tc>
                  <a:txBody>
                    <a:bodyPr/>
                    <a:lstStyle/>
                    <a:p>
                      <a:r>
                        <a:rPr lang="en-US" dirty="0"/>
                        <a:t>TPC Electronics</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100%</a:t>
                      </a:r>
                    </a:p>
                  </a:txBody>
                  <a:tcPr/>
                </a:tc>
                <a:extLst>
                  <a:ext uri="{0D108BD9-81ED-4DB2-BD59-A6C34878D82A}">
                    <a16:rowId xmlns:a16="http://schemas.microsoft.com/office/drawing/2014/main" val="10002"/>
                  </a:ext>
                </a:extLst>
              </a:tr>
              <a:tr h="370840">
                <a:tc>
                  <a:txBody>
                    <a:bodyPr/>
                    <a:lstStyle/>
                    <a:p>
                      <a:r>
                        <a:rPr lang="en-US" dirty="0"/>
                        <a:t>T600 Transport to FNAL</a:t>
                      </a:r>
                    </a:p>
                  </a:txBody>
                  <a:tcPr/>
                </a:tc>
                <a:tc>
                  <a:txBody>
                    <a:bodyPr/>
                    <a:lstStyle/>
                    <a:p>
                      <a:pPr algn="ctr"/>
                      <a:endParaRPr lang="en-US" dirty="0"/>
                    </a:p>
                  </a:txBody>
                  <a:tcPr/>
                </a:tc>
                <a:tc>
                  <a:txBody>
                    <a:bodyPr/>
                    <a:lstStyle/>
                    <a:p>
                      <a:pPr algn="ctr"/>
                      <a:r>
                        <a:rPr lang="en-US" dirty="0"/>
                        <a:t>100%</a:t>
                      </a: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10003"/>
                  </a:ext>
                </a:extLst>
              </a:tr>
              <a:tr h="370840">
                <a:tc>
                  <a:txBody>
                    <a:bodyPr/>
                    <a:lstStyle/>
                    <a:p>
                      <a:r>
                        <a:rPr lang="en-US" dirty="0"/>
                        <a:t>Cosmic Ray Tagger</a:t>
                      </a:r>
                    </a:p>
                  </a:txBody>
                  <a:tcPr/>
                </a:tc>
                <a:tc>
                  <a:txBody>
                    <a:bodyPr/>
                    <a:lstStyle/>
                    <a:p>
                      <a:pPr algn="ctr"/>
                      <a:r>
                        <a:rPr lang="en-US" sz="1800" dirty="0"/>
                        <a:t>33%</a:t>
                      </a:r>
                    </a:p>
                  </a:txBody>
                  <a:tcPr/>
                </a:tc>
                <a:tc>
                  <a:txBody>
                    <a:bodyPr/>
                    <a:lstStyle/>
                    <a:p>
                      <a:pPr algn="ctr"/>
                      <a:r>
                        <a:rPr lang="en-US" sz="1800" dirty="0"/>
                        <a:t>33%</a:t>
                      </a:r>
                    </a:p>
                  </a:txBody>
                  <a:tcPr/>
                </a:tc>
                <a:tc>
                  <a:txBody>
                    <a:bodyPr/>
                    <a:lstStyle/>
                    <a:p>
                      <a:pPr algn="ctr"/>
                      <a:r>
                        <a:rPr lang="en-US" sz="1800" dirty="0"/>
                        <a:t>33%</a:t>
                      </a:r>
                    </a:p>
                  </a:txBody>
                  <a:tcPr/>
                </a:tc>
                <a:extLst>
                  <a:ext uri="{0D108BD9-81ED-4DB2-BD59-A6C34878D82A}">
                    <a16:rowId xmlns:a16="http://schemas.microsoft.com/office/drawing/2014/main" val="10004"/>
                  </a:ext>
                </a:extLst>
              </a:tr>
              <a:tr h="370840">
                <a:tc>
                  <a:txBody>
                    <a:bodyPr/>
                    <a:lstStyle/>
                    <a:p>
                      <a:r>
                        <a:rPr lang="en-US" dirty="0"/>
                        <a:t>Cryogenics</a:t>
                      </a:r>
                    </a:p>
                  </a:txBody>
                  <a:tcPr/>
                </a:tc>
                <a:tc>
                  <a:txBody>
                    <a:bodyPr/>
                    <a:lstStyle/>
                    <a:p>
                      <a:pPr algn="ctr"/>
                      <a:r>
                        <a:rPr lang="en-US" dirty="0"/>
                        <a:t>45%</a:t>
                      </a:r>
                    </a:p>
                  </a:txBody>
                  <a:tcPr/>
                </a:tc>
                <a:tc>
                  <a:txBody>
                    <a:bodyPr/>
                    <a:lstStyle/>
                    <a:p>
                      <a:pPr algn="ctr"/>
                      <a:r>
                        <a:rPr lang="en-US" dirty="0"/>
                        <a:t>45%</a:t>
                      </a:r>
                    </a:p>
                  </a:txBody>
                  <a:tcPr/>
                </a:tc>
                <a:tc>
                  <a:txBody>
                    <a:bodyPr/>
                    <a:lstStyle/>
                    <a:p>
                      <a:pPr algn="ctr"/>
                      <a:r>
                        <a:rPr lang="en-US" dirty="0"/>
                        <a:t>10%</a:t>
                      </a:r>
                    </a:p>
                  </a:txBody>
                  <a:tcPr/>
                </a:tc>
                <a:extLst>
                  <a:ext uri="{0D108BD9-81ED-4DB2-BD59-A6C34878D82A}">
                    <a16:rowId xmlns:a16="http://schemas.microsoft.com/office/drawing/2014/main" val="10005"/>
                  </a:ext>
                </a:extLst>
              </a:tr>
              <a:tr h="370840">
                <a:tc>
                  <a:txBody>
                    <a:bodyPr/>
                    <a:lstStyle/>
                    <a:p>
                      <a:r>
                        <a:rPr lang="en-US" dirty="0"/>
                        <a:t>DAQ</a:t>
                      </a:r>
                    </a:p>
                  </a:txBody>
                  <a:tcPr/>
                </a:tc>
                <a:tc>
                  <a:txBody>
                    <a:bodyPr/>
                    <a:lstStyle/>
                    <a:p>
                      <a:pPr algn="ctr"/>
                      <a:r>
                        <a:rPr lang="en-US" dirty="0"/>
                        <a:t>50%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10006"/>
                  </a:ext>
                </a:extLst>
              </a:tr>
              <a:tr h="370840">
                <a:tc>
                  <a:txBody>
                    <a:bodyPr/>
                    <a:lstStyle/>
                    <a:p>
                      <a:r>
                        <a:rPr lang="en-US" dirty="0"/>
                        <a:t>Integration</a:t>
                      </a:r>
                      <a:r>
                        <a:rPr lang="en-US" baseline="0" dirty="0"/>
                        <a:t> and Installation</a:t>
                      </a:r>
                      <a:endParaRPr lang="en-US" dirty="0"/>
                    </a:p>
                  </a:txBody>
                  <a:tcPr/>
                </a:tc>
                <a:tc>
                  <a:txBody>
                    <a:bodyPr/>
                    <a:lstStyle/>
                    <a:p>
                      <a:pPr algn="ctr"/>
                      <a:r>
                        <a:rPr lang="en-US" dirty="0"/>
                        <a:t>33%</a:t>
                      </a:r>
                    </a:p>
                  </a:txBody>
                  <a:tcPr/>
                </a:tc>
                <a:tc>
                  <a:txBody>
                    <a:bodyPr/>
                    <a:lstStyle/>
                    <a:p>
                      <a:pPr algn="ctr"/>
                      <a:r>
                        <a:rPr lang="en-US" dirty="0"/>
                        <a:t>33%</a:t>
                      </a:r>
                    </a:p>
                  </a:txBody>
                  <a:tcPr/>
                </a:tc>
                <a:tc>
                  <a:txBody>
                    <a:bodyPr/>
                    <a:lstStyle/>
                    <a:p>
                      <a:pPr algn="ctr"/>
                      <a:r>
                        <a:rPr lang="en-US" dirty="0"/>
                        <a:t>33%</a:t>
                      </a:r>
                    </a:p>
                  </a:txBody>
                  <a:tcPr/>
                </a:tc>
                <a:extLst>
                  <a:ext uri="{0D108BD9-81ED-4DB2-BD59-A6C34878D82A}">
                    <a16:rowId xmlns:a16="http://schemas.microsoft.com/office/drawing/2014/main" val="10007"/>
                  </a:ext>
                </a:extLst>
              </a:tr>
              <a:tr h="370840">
                <a:tc>
                  <a:txBody>
                    <a:bodyPr/>
                    <a:lstStyle/>
                    <a:p>
                      <a:r>
                        <a:rPr lang="en-US" dirty="0"/>
                        <a:t>Civil Construction</a:t>
                      </a:r>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r>
                        <a:rPr lang="en-US" dirty="0"/>
                        <a:t>Overburden</a:t>
                      </a:r>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r>
                        <a:rPr lang="en-US" dirty="0"/>
                        <a:t>Cryogen</a:t>
                      </a:r>
                      <a:r>
                        <a:rPr lang="en-US" baseline="0" dirty="0"/>
                        <a:t> Purchase</a:t>
                      </a:r>
                      <a:endParaRPr lang="en-US" dirty="0"/>
                    </a:p>
                  </a:txBody>
                  <a:tcPr/>
                </a:tc>
                <a:tc>
                  <a:txBody>
                    <a:bodyPr/>
                    <a:lstStyle/>
                    <a:p>
                      <a:pPr algn="ctr"/>
                      <a:r>
                        <a:rPr lang="en-US" dirty="0"/>
                        <a: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0"/>
                  </a:ext>
                </a:extLst>
              </a:tr>
            </a:tbl>
          </a:graphicData>
        </a:graphic>
      </p:graphicFrame>
      <p:sp>
        <p:nvSpPr>
          <p:cNvPr id="8" name="TextBox 7"/>
          <p:cNvSpPr txBox="1"/>
          <p:nvPr/>
        </p:nvSpPr>
        <p:spPr>
          <a:xfrm>
            <a:off x="2425586" y="5498753"/>
            <a:ext cx="4085798" cy="369332"/>
          </a:xfrm>
          <a:prstGeom prst="rect">
            <a:avLst/>
          </a:prstGeom>
          <a:noFill/>
        </p:spPr>
        <p:txBody>
          <a:bodyPr wrap="none" rtlCol="0">
            <a:spAutoFit/>
          </a:bodyPr>
          <a:lstStyle/>
          <a:p>
            <a:r>
              <a:rPr lang="en-US" sz="1800" dirty="0"/>
              <a:t>All fractions are approximate (~10% level)</a:t>
            </a:r>
          </a:p>
        </p:txBody>
      </p:sp>
      <p:sp>
        <p:nvSpPr>
          <p:cNvPr id="12" name="Date Placeholder 3">
            <a:extLst>
              <a:ext uri="{FF2B5EF4-FFF2-40B4-BE49-F238E27FC236}">
                <a16:creationId xmlns:a16="http://schemas.microsoft.com/office/drawing/2014/main" id="{22A5429C-3C64-344B-9180-D599CDC82A83}"/>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3" name="Footer Placeholder 4">
            <a:extLst>
              <a:ext uri="{FF2B5EF4-FFF2-40B4-BE49-F238E27FC236}">
                <a16:creationId xmlns:a16="http://schemas.microsoft.com/office/drawing/2014/main" id="{03960A3E-947D-4544-980A-796B0FEA3A0A}"/>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4" name="Slide Number Placeholder 5">
            <a:extLst>
              <a:ext uri="{FF2B5EF4-FFF2-40B4-BE49-F238E27FC236}">
                <a16:creationId xmlns:a16="http://schemas.microsoft.com/office/drawing/2014/main" id="{B7AA19F9-1B0D-BF4D-A0F1-CF201249E476}"/>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456791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456" y="359516"/>
            <a:ext cx="8686800" cy="427877"/>
          </a:xfrm>
        </p:spPr>
        <p:txBody>
          <a:bodyPr/>
          <a:lstStyle/>
          <a:p>
            <a:r>
              <a:rPr lang="en-US" sz="2400" dirty="0"/>
              <a:t>Key SBN Milestones - ICARUS</a:t>
            </a:r>
          </a:p>
        </p:txBody>
      </p:sp>
      <p:graphicFrame>
        <p:nvGraphicFramePr>
          <p:cNvPr id="9" name="Content Placeholder 8"/>
          <p:cNvGraphicFramePr>
            <a:graphicFrameLocks noGrp="1"/>
          </p:cNvGraphicFramePr>
          <p:nvPr>
            <p:ph idx="1"/>
            <p:extLst/>
          </p:nvPr>
        </p:nvGraphicFramePr>
        <p:xfrm>
          <a:off x="552690" y="1006277"/>
          <a:ext cx="7676910" cy="3205480"/>
        </p:xfrm>
        <a:graphic>
          <a:graphicData uri="http://schemas.openxmlformats.org/drawingml/2006/table">
            <a:tbl>
              <a:tblPr firstRow="1" bandRow="1">
                <a:tableStyleId>{5C22544A-7EE6-4342-B048-85BDC9FD1C3A}</a:tableStyleId>
              </a:tblPr>
              <a:tblGrid>
                <a:gridCol w="1513280">
                  <a:extLst>
                    <a:ext uri="{9D8B030D-6E8A-4147-A177-3AD203B41FA5}">
                      <a16:colId xmlns:a16="http://schemas.microsoft.com/office/drawing/2014/main" val="20000"/>
                    </a:ext>
                  </a:extLst>
                </a:gridCol>
                <a:gridCol w="4680963">
                  <a:extLst>
                    <a:ext uri="{9D8B030D-6E8A-4147-A177-3AD203B41FA5}">
                      <a16:colId xmlns:a16="http://schemas.microsoft.com/office/drawing/2014/main" val="20001"/>
                    </a:ext>
                  </a:extLst>
                </a:gridCol>
                <a:gridCol w="1482667">
                  <a:extLst>
                    <a:ext uri="{9D8B030D-6E8A-4147-A177-3AD203B41FA5}">
                      <a16:colId xmlns:a16="http://schemas.microsoft.com/office/drawing/2014/main" val="20002"/>
                    </a:ext>
                  </a:extLst>
                </a:gridCol>
              </a:tblGrid>
              <a:tr h="370840">
                <a:tc>
                  <a:txBody>
                    <a:bodyPr/>
                    <a:lstStyle/>
                    <a:p>
                      <a:pPr algn="ctr"/>
                      <a:r>
                        <a:rPr lang="en-US" dirty="0"/>
                        <a:t>Milestone </a:t>
                      </a:r>
                    </a:p>
                  </a:txBody>
                  <a:tcPr/>
                </a:tc>
                <a:tc>
                  <a:txBody>
                    <a:bodyPr/>
                    <a:lstStyle/>
                    <a:p>
                      <a:r>
                        <a:rPr lang="en-US" dirty="0"/>
                        <a:t>Description</a:t>
                      </a:r>
                    </a:p>
                  </a:txBody>
                  <a:tcPr/>
                </a:tc>
                <a:tc>
                  <a:txBody>
                    <a:bodyPr/>
                    <a:lstStyle/>
                    <a:p>
                      <a:pPr algn="ctr"/>
                      <a:r>
                        <a:rPr lang="en-US" sz="1800" dirty="0"/>
                        <a:t>Baseline date</a:t>
                      </a:r>
                      <a:endParaRPr lang="en-US" sz="1600" dirty="0"/>
                    </a:p>
                  </a:txBody>
                  <a:tcPr/>
                </a:tc>
                <a:extLst>
                  <a:ext uri="{0D108BD9-81ED-4DB2-BD59-A6C34878D82A}">
                    <a16:rowId xmlns:a16="http://schemas.microsoft.com/office/drawing/2014/main" val="10000"/>
                  </a:ext>
                </a:extLst>
              </a:tr>
              <a:tr h="370840">
                <a:tc>
                  <a:txBody>
                    <a:bodyPr/>
                    <a:lstStyle/>
                    <a:p>
                      <a:pPr algn="ctr"/>
                      <a:r>
                        <a:rPr lang="en-US" sz="1600" dirty="0"/>
                        <a:t>I-1</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ICARUS detectors are ready to fill with liquid argon</a:t>
                      </a:r>
                      <a:r>
                        <a:rPr lang="en-US" sz="1600" dirty="0">
                          <a:effectLst/>
                        </a:rPr>
                        <a:t> </a:t>
                      </a:r>
                      <a:endParaRPr lang="en-US" sz="1600" dirty="0"/>
                    </a:p>
                  </a:txBody>
                  <a:tcPr/>
                </a:tc>
                <a:tc>
                  <a:txBody>
                    <a:bodyPr/>
                    <a:lstStyle/>
                    <a:p>
                      <a:pPr algn="ctr"/>
                      <a:r>
                        <a:rPr lang="en-US" sz="1600" dirty="0"/>
                        <a:t>May 2019</a:t>
                      </a:r>
                    </a:p>
                  </a:txBody>
                  <a:tcPr/>
                </a:tc>
                <a:extLst>
                  <a:ext uri="{0D108BD9-81ED-4DB2-BD59-A6C34878D82A}">
                    <a16:rowId xmlns:a16="http://schemas.microsoft.com/office/drawing/2014/main" val="10001"/>
                  </a:ext>
                </a:extLst>
              </a:tr>
              <a:tr h="370840">
                <a:tc>
                  <a:txBody>
                    <a:bodyPr/>
                    <a:lstStyle/>
                    <a:p>
                      <a:pPr algn="ctr"/>
                      <a:r>
                        <a:rPr lang="en-US" sz="1600" dirty="0"/>
                        <a:t>I-2</a:t>
                      </a:r>
                    </a:p>
                  </a:txBody>
                  <a:tcPr/>
                </a:tc>
                <a:tc>
                  <a:txBody>
                    <a:bodyPr/>
                    <a:lstStyle/>
                    <a:p>
                      <a:pPr lvl="0"/>
                      <a:r>
                        <a:rPr lang="en-US" sz="1800" kern="1200" dirty="0">
                          <a:solidFill>
                            <a:schemeClr val="dk1"/>
                          </a:solidFill>
                          <a:effectLst/>
                          <a:latin typeface="+mn-lt"/>
                          <a:ea typeface="+mn-ea"/>
                          <a:cs typeface="+mn-cs"/>
                        </a:rPr>
                        <a:t>ICARUS detectors are filled with liquid argon and ready for detector commissioning (</a:t>
                      </a:r>
                      <a:r>
                        <a:rPr lang="en-US" sz="1800" kern="1200" dirty="0" err="1">
                          <a:solidFill>
                            <a:schemeClr val="dk1"/>
                          </a:solidFill>
                          <a:effectLst/>
                          <a:latin typeface="+mn-lt"/>
                          <a:ea typeface="+mn-ea"/>
                          <a:cs typeface="+mn-cs"/>
                        </a:rPr>
                        <a:t>LAr</a:t>
                      </a:r>
                      <a:r>
                        <a:rPr lang="en-US" sz="1800" kern="1200" dirty="0">
                          <a:solidFill>
                            <a:schemeClr val="dk1"/>
                          </a:solidFill>
                          <a:effectLst/>
                          <a:latin typeface="+mn-lt"/>
                          <a:ea typeface="+mn-ea"/>
                          <a:cs typeface="+mn-cs"/>
                        </a:rPr>
                        <a:t> purity adequate for physics has been achieved)</a:t>
                      </a:r>
                      <a:r>
                        <a:rPr lang="en-US" sz="1600" dirty="0">
                          <a:effectLst/>
                        </a:rPr>
                        <a:t> </a:t>
                      </a:r>
                      <a:endParaRPr lang="en-US" sz="1600" dirty="0"/>
                    </a:p>
                  </a:txBody>
                  <a:tcPr/>
                </a:tc>
                <a:tc>
                  <a:txBody>
                    <a:bodyPr/>
                    <a:lstStyle/>
                    <a:p>
                      <a:pPr algn="ctr"/>
                      <a:r>
                        <a:rPr lang="en-US" sz="1600" dirty="0"/>
                        <a:t>Nov 2019</a:t>
                      </a:r>
                    </a:p>
                  </a:txBody>
                  <a:tcPr/>
                </a:tc>
                <a:extLst>
                  <a:ext uri="{0D108BD9-81ED-4DB2-BD59-A6C34878D82A}">
                    <a16:rowId xmlns:a16="http://schemas.microsoft.com/office/drawing/2014/main" val="10002"/>
                  </a:ext>
                </a:extLst>
              </a:tr>
              <a:tr h="370840">
                <a:tc>
                  <a:txBody>
                    <a:bodyPr/>
                    <a:lstStyle/>
                    <a:p>
                      <a:pPr algn="ctr"/>
                      <a:r>
                        <a:rPr lang="en-US" sz="1600" dirty="0"/>
                        <a:t>I-3a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ICARUS detectors are ready for physics data</a:t>
                      </a:r>
                      <a:r>
                        <a:rPr lang="en-US" sz="1600" dirty="0">
                          <a:effectLst/>
                        </a:rPr>
                        <a:t> -</a:t>
                      </a:r>
                      <a:r>
                        <a:rPr lang="en-US" sz="1600" baseline="0" dirty="0">
                          <a:effectLst/>
                        </a:rPr>
                        <a:t> </a:t>
                      </a:r>
                      <a:r>
                        <a:rPr lang="en-US" sz="1800" i="1" kern="1200" dirty="0">
                          <a:solidFill>
                            <a:schemeClr val="dk1"/>
                          </a:solidFill>
                          <a:effectLst/>
                          <a:latin typeface="+mn-lt"/>
                          <a:ea typeface="+mn-ea"/>
                          <a:cs typeface="+mn-cs"/>
                        </a:rPr>
                        <a:t>CRT is operational </a:t>
                      </a:r>
                    </a:p>
                  </a:txBody>
                  <a:tcPr/>
                </a:tc>
                <a:tc>
                  <a:txBody>
                    <a:bodyPr/>
                    <a:lstStyle/>
                    <a:p>
                      <a:pPr algn="ctr"/>
                      <a:r>
                        <a:rPr lang="en-US" sz="1600" dirty="0"/>
                        <a:t>Jan 2020</a:t>
                      </a:r>
                    </a:p>
                  </a:txBody>
                  <a:tcPr/>
                </a:tc>
                <a:extLst>
                  <a:ext uri="{0D108BD9-81ED-4DB2-BD59-A6C34878D82A}">
                    <a16:rowId xmlns:a16="http://schemas.microsoft.com/office/drawing/2014/main" val="10003"/>
                  </a:ext>
                </a:extLst>
              </a:tr>
              <a:tr h="370840">
                <a:tc>
                  <a:txBody>
                    <a:bodyPr/>
                    <a:lstStyle/>
                    <a:p>
                      <a:pPr algn="ctr"/>
                      <a:r>
                        <a:rPr lang="en-US" sz="1600" dirty="0"/>
                        <a:t>I-3b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ICARUS detectors are ready for physics data</a:t>
                      </a:r>
                      <a:r>
                        <a:rPr lang="en-US" sz="1600" dirty="0">
                          <a:effectLst/>
                        </a:rPr>
                        <a:t> -</a:t>
                      </a:r>
                      <a:r>
                        <a:rPr lang="en-US" sz="1600" baseline="0" dirty="0">
                          <a:effectLst/>
                        </a:rPr>
                        <a:t> </a:t>
                      </a:r>
                      <a:r>
                        <a:rPr lang="en-US" sz="1800" i="1" kern="1200" dirty="0">
                          <a:solidFill>
                            <a:schemeClr val="dk1"/>
                          </a:solidFill>
                          <a:effectLst/>
                          <a:latin typeface="+mn-lt"/>
                          <a:ea typeface="+mn-ea"/>
                          <a:cs typeface="+mn-cs"/>
                        </a:rPr>
                        <a:t>Shielding in place</a:t>
                      </a:r>
                    </a:p>
                  </a:txBody>
                  <a:tcPr/>
                </a:tc>
                <a:tc>
                  <a:txBody>
                    <a:bodyPr/>
                    <a:lstStyle/>
                    <a:p>
                      <a:pPr algn="ctr"/>
                      <a:r>
                        <a:rPr lang="en-US" sz="1600" dirty="0"/>
                        <a:t>Feb 2020</a:t>
                      </a:r>
                    </a:p>
                  </a:txBody>
                  <a:tcPr/>
                </a:tc>
                <a:extLst>
                  <a:ext uri="{0D108BD9-81ED-4DB2-BD59-A6C34878D82A}">
                    <a16:rowId xmlns:a16="http://schemas.microsoft.com/office/drawing/2014/main" val="10004"/>
                  </a:ext>
                </a:extLst>
              </a:tr>
            </a:tbl>
          </a:graphicData>
        </a:graphic>
      </p:graphicFrame>
      <p:sp>
        <p:nvSpPr>
          <p:cNvPr id="7" name="Content Placeholder 1"/>
          <p:cNvSpPr txBox="1">
            <a:spLocks/>
          </p:cNvSpPr>
          <p:nvPr/>
        </p:nvSpPr>
        <p:spPr>
          <a:xfrm>
            <a:off x="325405" y="4783842"/>
            <a:ext cx="8672513" cy="1524362"/>
          </a:xfrm>
          <a:prstGeom prst="rect">
            <a:avLst/>
          </a:prstGeom>
        </p:spPr>
        <p:txBody>
          <a:bodyPr lIns="0" tIns="0" rIns="0" bIns="0"/>
          <a:lstStyle>
            <a:lvl1pPr marL="228600" indent="-228600" algn="l" defTabSz="457200" rtl="0" eaLnBrk="1" fontAlgn="base" hangingPunct="1">
              <a:spcBef>
                <a:spcPct val="20000"/>
              </a:spcBef>
              <a:spcAft>
                <a:spcPct val="0"/>
              </a:spcAft>
              <a:buFont typeface="Arial" charset="0"/>
              <a:buChar char="•"/>
              <a:defRPr sz="2200" kern="1200">
                <a:solidFill>
                  <a:srgbClr val="505050"/>
                </a:solidFill>
                <a:latin typeface="Helvetica"/>
                <a:ea typeface="Geneva" charset="0"/>
                <a:cs typeface="ＭＳ Ｐゴシック" charset="0"/>
              </a:defRPr>
            </a:lvl1pPr>
            <a:lvl2pPr marL="4572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2pPr>
            <a:lvl3pPr marL="6858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3pPr>
            <a:lvl4pPr marL="914400" indent="-228600"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4pPr>
            <a:lvl5pPr marL="1143000" indent="-228600" algn="l" defTabSz="457200" rtl="0" eaLnBrk="1" fontAlgn="base" hangingPunct="1">
              <a:spcBef>
                <a:spcPct val="20000"/>
              </a:spcBef>
              <a:spcAft>
                <a:spcPct val="0"/>
              </a:spcAft>
              <a:buFont typeface="Arial"/>
              <a:buChar char="•"/>
              <a:defRPr sz="16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id="{8117EB46-2420-BB4A-BE1B-2A1B27051A70}"/>
              </a:ext>
            </a:extLst>
          </p:cNvPr>
          <p:cNvSpPr txBox="1"/>
          <p:nvPr/>
        </p:nvSpPr>
        <p:spPr>
          <a:xfrm>
            <a:off x="552690" y="4755181"/>
            <a:ext cx="8355566" cy="646331"/>
          </a:xfrm>
          <a:prstGeom prst="rect">
            <a:avLst/>
          </a:prstGeom>
          <a:noFill/>
        </p:spPr>
        <p:txBody>
          <a:bodyPr wrap="square" rtlCol="0">
            <a:spAutoFit/>
          </a:bodyPr>
          <a:lstStyle/>
          <a:p>
            <a:r>
              <a:rPr lang="en-US" sz="1800" dirty="0"/>
              <a:t>Baseline dates for all four ICARUS milestones were set in March 2018.</a:t>
            </a:r>
          </a:p>
          <a:p>
            <a:r>
              <a:rPr lang="en-US" sz="1800" dirty="0"/>
              <a:t>See intermediate milestone slides later and in backup.</a:t>
            </a:r>
          </a:p>
        </p:txBody>
      </p:sp>
      <p:sp>
        <p:nvSpPr>
          <p:cNvPr id="10" name="Date Placeholder 3">
            <a:extLst>
              <a:ext uri="{FF2B5EF4-FFF2-40B4-BE49-F238E27FC236}">
                <a16:creationId xmlns:a16="http://schemas.microsoft.com/office/drawing/2014/main" id="{B2086075-93D4-4C44-943F-A6CAEC8C3343}"/>
              </a:ext>
            </a:extLst>
          </p:cNvPr>
          <p:cNvSpPr>
            <a:spLocks noGrp="1"/>
          </p:cNvSpPr>
          <p:nvPr>
            <p:ph type="dt" sz="half" idx="2"/>
          </p:nvPr>
        </p:nvSpPr>
        <p:spPr>
          <a:xfrm>
            <a:off x="201608" y="6500198"/>
            <a:ext cx="1417783" cy="241300"/>
          </a:xfrm>
        </p:spPr>
        <p:txBody>
          <a:bodyPr/>
          <a:lstStyle/>
          <a:p>
            <a:pPr>
              <a:defRPr/>
            </a:pPr>
            <a:r>
              <a:rPr lang="en-US"/>
              <a:t>16 January 2019</a:t>
            </a:r>
            <a:endParaRPr lang="en-US" dirty="0"/>
          </a:p>
        </p:txBody>
      </p:sp>
      <p:sp>
        <p:nvSpPr>
          <p:cNvPr id="11" name="Footer Placeholder 4">
            <a:extLst>
              <a:ext uri="{FF2B5EF4-FFF2-40B4-BE49-F238E27FC236}">
                <a16:creationId xmlns:a16="http://schemas.microsoft.com/office/drawing/2014/main" id="{639814B3-6641-AA42-BE14-A79B5C76832B}"/>
              </a:ext>
            </a:extLst>
          </p:cNvPr>
          <p:cNvSpPr>
            <a:spLocks noGrp="1"/>
          </p:cNvSpPr>
          <p:nvPr>
            <p:ph type="ftr" sz="quarter" idx="3"/>
          </p:nvPr>
        </p:nvSpPr>
        <p:spPr>
          <a:xfrm>
            <a:off x="2460812" y="6498625"/>
            <a:ext cx="5509524" cy="242873"/>
          </a:xfrm>
        </p:spPr>
        <p:txBody>
          <a:bodyPr/>
          <a:lstStyle/>
          <a:p>
            <a:pPr>
              <a:defRPr/>
            </a:pPr>
            <a:r>
              <a:rPr lang="en-US" b="1"/>
              <a:t>Steve Brice | High Level Organization of the SBN Program</a:t>
            </a:r>
            <a:endParaRPr lang="en-US" b="1" dirty="0"/>
          </a:p>
        </p:txBody>
      </p:sp>
      <p:sp>
        <p:nvSpPr>
          <p:cNvPr id="12" name="Slide Number Placeholder 5">
            <a:extLst>
              <a:ext uri="{FF2B5EF4-FFF2-40B4-BE49-F238E27FC236}">
                <a16:creationId xmlns:a16="http://schemas.microsoft.com/office/drawing/2014/main" id="{C41D726C-E7CC-464A-B1DB-AC0C61917276}"/>
              </a:ext>
            </a:extLst>
          </p:cNvPr>
          <p:cNvSpPr>
            <a:spLocks noGrp="1"/>
          </p:cNvSpPr>
          <p:nvPr>
            <p:ph type="sldNum" sz="quarter" idx="4"/>
          </p:nvPr>
        </p:nvSpPr>
        <p:spPr>
          <a:xfrm>
            <a:off x="8486775" y="6495078"/>
            <a:ext cx="414338" cy="237285"/>
          </a:xfrm>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587756244"/>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60201B0-A299-954C-8624-554FA38D7258}" vid="{198BCCF7-D252-EF4B-BDED-BCB3E31274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Fermilab_PPT_090815</Template>
  <TotalTime>27282</TotalTime>
  <Words>6752</Words>
  <Application>Microsoft Macintosh PowerPoint</Application>
  <PresentationFormat>On-screen Show (4:3)</PresentationFormat>
  <Paragraphs>1258</Paragraphs>
  <Slides>59</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 Unicode MS</vt:lpstr>
      <vt:lpstr>Abadi MT Condensed Extra Bold</vt:lpstr>
      <vt:lpstr>Arial</vt:lpstr>
      <vt:lpstr>Calibri</vt:lpstr>
      <vt:lpstr>Helvetica</vt:lpstr>
      <vt:lpstr>LucidaGrande</vt:lpstr>
      <vt:lpstr>Symbol</vt:lpstr>
      <vt:lpstr>Wingdings</vt:lpstr>
      <vt:lpstr>Fermilab_PPT_090815</vt:lpstr>
      <vt:lpstr>PowerPoint Presentation</vt:lpstr>
      <vt:lpstr>Outline</vt:lpstr>
      <vt:lpstr>The Short Baseline Neutrino (SBN) Program</vt:lpstr>
      <vt:lpstr>Program Goals </vt:lpstr>
      <vt:lpstr>SBN Blazing a Trail for DUNE</vt:lpstr>
      <vt:lpstr>SBN Program Scope</vt:lpstr>
      <vt:lpstr>Far Detector - ICARUS </vt:lpstr>
      <vt:lpstr>ICARUS T600 Contributions</vt:lpstr>
      <vt:lpstr>Key SBN Milestones - ICARUS</vt:lpstr>
      <vt:lpstr>Far Detector Installation</vt:lpstr>
      <vt:lpstr>Rigging the ICARUS Vessels</vt:lpstr>
      <vt:lpstr>Far Detector Installation</vt:lpstr>
      <vt:lpstr>ICARUS Progress</vt:lpstr>
      <vt:lpstr>ICARUS Milestones to I-1 Ready to Fill</vt:lpstr>
      <vt:lpstr>Notes on milestones to I-1</vt:lpstr>
      <vt:lpstr>Near Detector - SBND</vt:lpstr>
      <vt:lpstr>SBND Contributions</vt:lpstr>
      <vt:lpstr>Key SBN Milestones - SBND</vt:lpstr>
      <vt:lpstr>SBND TPC Progress</vt:lpstr>
      <vt:lpstr>SBND Progress</vt:lpstr>
      <vt:lpstr>SBND Cryostat</vt:lpstr>
      <vt:lpstr>SBND Milestones to S-1 SBND ready to move</vt:lpstr>
      <vt:lpstr>SBND Milestones to S-2 Ready to Fill </vt:lpstr>
      <vt:lpstr>Technical Summary &amp; Outlook</vt:lpstr>
      <vt:lpstr>SBN Director’s Review</vt:lpstr>
      <vt:lpstr>SBN Director’s Review Closeout Exec. Summary</vt:lpstr>
      <vt:lpstr>SBN Multi-Institutional MOU</vt:lpstr>
      <vt:lpstr>SBN Multi-Institutional MOU Opening</vt:lpstr>
      <vt:lpstr>SBN Multi-Institutional MOU Preamble</vt:lpstr>
      <vt:lpstr>Parties to the SBN MOU</vt:lpstr>
      <vt:lpstr>Proposed Annexes to the SBN MOU</vt:lpstr>
      <vt:lpstr>SBN Organization (E-1100)</vt:lpstr>
      <vt:lpstr>SBN Program Office</vt:lpstr>
      <vt:lpstr>SBN Oversight Board (SBN-OB)</vt:lpstr>
      <vt:lpstr>SBN Institutional Board (SBN-IB)</vt:lpstr>
      <vt:lpstr>SBN Collaborators and Institutions</vt:lpstr>
      <vt:lpstr>SBN Joint Working Groups</vt:lpstr>
      <vt:lpstr>Summary</vt:lpstr>
      <vt:lpstr>Backup Slides</vt:lpstr>
      <vt:lpstr>I1: ICARUS  detector is ready to fill with liquid argon</vt:lpstr>
      <vt:lpstr>I2: ICARUS detector is filled with liquid argon and ready for physics commissioning (LAr purity adequate for physics has been achieved) </vt:lpstr>
      <vt:lpstr>I3a: ICARUS detectors are ready for physics data - CRT is operational</vt:lpstr>
      <vt:lpstr>I3b: ICARUS detectors are ready for physics data - Shielding is in place</vt:lpstr>
      <vt:lpstr>S1: SBND is ready for transport from D0 Assembly Building to the SBN ND hall</vt:lpstr>
      <vt:lpstr>S2: SBND detector is ready to fill with liquid argon</vt:lpstr>
      <vt:lpstr>S3: SBND detector is filled with liquid argon and ready for physics commissioning (LAr purity adequate for physics has been achieved)</vt:lpstr>
      <vt:lpstr>S4a: SBND detectors are ready for physics data - CRT is operational</vt:lpstr>
      <vt:lpstr>S4b: SBND detectors are ready for physics data - Shielding is in place</vt:lpstr>
      <vt:lpstr>ICARUS Milestones to I-2 Detector Filled</vt:lpstr>
      <vt:lpstr>ICARUS Milestones to I-3a ready for physics data – CRT operational</vt:lpstr>
      <vt:lpstr>ICARUS Milestones to I-3a ready for physics data – shielding in place</vt:lpstr>
      <vt:lpstr>SBND Milestones to S3 Detector Filled</vt:lpstr>
      <vt:lpstr>SBND Milestones to S-4a ready for physics data – CRT operational</vt:lpstr>
      <vt:lpstr>SBND Milestones to S-4b ready for physics data – shielding in place</vt:lpstr>
      <vt:lpstr>Some details of the SBN MOU</vt:lpstr>
      <vt:lpstr>PowerPoint Presentation</vt:lpstr>
      <vt:lpstr>Commissioning Plans</vt:lpstr>
      <vt:lpstr>Transition to Operations</vt:lpstr>
      <vt:lpstr>Support for Commissioning and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J Brice</dc:creator>
  <cp:lastModifiedBy>Stephen J Brice</cp:lastModifiedBy>
  <cp:revision>92</cp:revision>
  <cp:lastPrinted>2018-03-30T17:54:31Z</cp:lastPrinted>
  <dcterms:created xsi:type="dcterms:W3CDTF">2018-03-29T23:04:31Z</dcterms:created>
  <dcterms:modified xsi:type="dcterms:W3CDTF">2019-01-15T00:27:14Z</dcterms:modified>
</cp:coreProperties>
</file>