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53"/>
  </p:notesMasterIdLst>
  <p:sldIdLst>
    <p:sldId id="256" r:id="rId2"/>
    <p:sldId id="368" r:id="rId3"/>
    <p:sldId id="306" r:id="rId4"/>
    <p:sldId id="334" r:id="rId5"/>
    <p:sldId id="432" r:id="rId6"/>
    <p:sldId id="433" r:id="rId7"/>
    <p:sldId id="389" r:id="rId8"/>
    <p:sldId id="390" r:id="rId9"/>
    <p:sldId id="391" r:id="rId10"/>
    <p:sldId id="392" r:id="rId11"/>
    <p:sldId id="413" r:id="rId12"/>
    <p:sldId id="414" r:id="rId13"/>
    <p:sldId id="415" r:id="rId14"/>
    <p:sldId id="393" r:id="rId15"/>
    <p:sldId id="434" r:id="rId16"/>
    <p:sldId id="395" r:id="rId17"/>
    <p:sldId id="438" r:id="rId18"/>
    <p:sldId id="398" r:id="rId19"/>
    <p:sldId id="400" r:id="rId20"/>
    <p:sldId id="402" r:id="rId21"/>
    <p:sldId id="403" r:id="rId22"/>
    <p:sldId id="385" r:id="rId23"/>
    <p:sldId id="427" r:id="rId24"/>
    <p:sldId id="416" r:id="rId25"/>
    <p:sldId id="417" r:id="rId26"/>
    <p:sldId id="419" r:id="rId27"/>
    <p:sldId id="420" r:id="rId28"/>
    <p:sldId id="418" r:id="rId29"/>
    <p:sldId id="347" r:id="rId30"/>
    <p:sldId id="421" r:id="rId31"/>
    <p:sldId id="422" r:id="rId32"/>
    <p:sldId id="410" r:id="rId33"/>
    <p:sldId id="382" r:id="rId34"/>
    <p:sldId id="423" r:id="rId35"/>
    <p:sldId id="435" r:id="rId36"/>
    <p:sldId id="436" r:id="rId37"/>
    <p:sldId id="437" r:id="rId38"/>
    <p:sldId id="386" r:id="rId39"/>
    <p:sldId id="409" r:id="rId40"/>
    <p:sldId id="431" r:id="rId41"/>
    <p:sldId id="406" r:id="rId42"/>
    <p:sldId id="428" r:id="rId43"/>
    <p:sldId id="429" r:id="rId44"/>
    <p:sldId id="408" r:id="rId45"/>
    <p:sldId id="381" r:id="rId46"/>
    <p:sldId id="424" r:id="rId47"/>
    <p:sldId id="426" r:id="rId48"/>
    <p:sldId id="425" r:id="rId49"/>
    <p:sldId id="411" r:id="rId50"/>
    <p:sldId id="351" r:id="rId51"/>
    <p:sldId id="35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25" autoAdjust="0"/>
    <p:restoredTop sz="94503"/>
  </p:normalViewPr>
  <p:slideViewPr>
    <p:cSldViewPr snapToGrid="0" snapToObjects="1">
      <p:cViewPr varScale="1">
        <p:scale>
          <a:sx n="89" d="100"/>
          <a:sy n="89" d="100"/>
        </p:scale>
        <p:origin x="1166"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395B2-D29A-014A-9F7A-28300D120002}" type="datetimeFigureOut">
              <a:rPr lang="en-US" smtClean="0"/>
              <a:t>3/12/2019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E704F-45EC-824F-84B1-4FA331800B66}" type="slidenum">
              <a:rPr lang="en-US" smtClean="0"/>
              <a:t>‹#›</a:t>
            </a:fld>
            <a:endParaRPr lang="en-US"/>
          </a:p>
        </p:txBody>
      </p:sp>
    </p:spTree>
    <p:extLst>
      <p:ext uri="{BB962C8B-B14F-4D97-AF65-F5344CB8AC3E}">
        <p14:creationId xmlns:p14="http://schemas.microsoft.com/office/powerpoint/2010/main" val="39594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Circle your part of the upgrade</a:t>
            </a:r>
          </a:p>
          <a:p>
            <a:endParaRPr lang="en-US" dirty="0"/>
          </a:p>
        </p:txBody>
      </p:sp>
      <p:sp>
        <p:nvSpPr>
          <p:cNvPr id="4" name="Slide Number Placeholder 3"/>
          <p:cNvSpPr>
            <a:spLocks noGrp="1"/>
          </p:cNvSpPr>
          <p:nvPr>
            <p:ph type="sldNum" sz="quarter" idx="10"/>
          </p:nvPr>
        </p:nvSpPr>
        <p:spPr/>
        <p:txBody>
          <a:bodyPr/>
          <a:lstStyle/>
          <a:p>
            <a:fld id="{83CE704F-45EC-824F-84B1-4FA331800B66}" type="slidenum">
              <a:rPr lang="en-US" smtClean="0"/>
              <a:t>4</a:t>
            </a:fld>
            <a:endParaRPr lang="en-US"/>
          </a:p>
        </p:txBody>
      </p:sp>
    </p:spTree>
    <p:extLst>
      <p:ext uri="{BB962C8B-B14F-4D97-AF65-F5344CB8AC3E}">
        <p14:creationId xmlns:p14="http://schemas.microsoft.com/office/powerpoint/2010/main" val="720331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53171E-98C9-4441-A758-B53782EED291}" type="slidenum">
              <a:rPr lang="en-US" smtClean="0"/>
              <a:pPr/>
              <a:t>27</a:t>
            </a:fld>
            <a:endParaRPr lang="en-US" dirty="0"/>
          </a:p>
        </p:txBody>
      </p:sp>
    </p:spTree>
    <p:extLst>
      <p:ext uri="{BB962C8B-B14F-4D97-AF65-F5344CB8AC3E}">
        <p14:creationId xmlns:p14="http://schemas.microsoft.com/office/powerpoint/2010/main" val="12984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53171E-98C9-4441-A758-B53782EED291}" type="slidenum">
              <a:rPr lang="en-US" smtClean="0"/>
              <a:pPr/>
              <a:t>28</a:t>
            </a:fld>
            <a:endParaRPr lang="en-US"/>
          </a:p>
        </p:txBody>
      </p:sp>
    </p:spTree>
    <p:extLst>
      <p:ext uri="{BB962C8B-B14F-4D97-AF65-F5344CB8AC3E}">
        <p14:creationId xmlns:p14="http://schemas.microsoft.com/office/powerpoint/2010/main" val="2610669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704F-45EC-824F-84B1-4FA331800B66}" type="slidenum">
              <a:rPr lang="en-US" smtClean="0"/>
              <a:t>29</a:t>
            </a:fld>
            <a:endParaRPr lang="en-US"/>
          </a:p>
        </p:txBody>
      </p:sp>
    </p:spTree>
    <p:extLst>
      <p:ext uri="{BB962C8B-B14F-4D97-AF65-F5344CB8AC3E}">
        <p14:creationId xmlns:p14="http://schemas.microsoft.com/office/powerpoint/2010/main" val="2177089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704F-45EC-824F-84B1-4FA331800B66}" type="slidenum">
              <a:rPr lang="en-US" smtClean="0"/>
              <a:t>33</a:t>
            </a:fld>
            <a:endParaRPr lang="en-US"/>
          </a:p>
        </p:txBody>
      </p:sp>
    </p:spTree>
    <p:extLst>
      <p:ext uri="{BB962C8B-B14F-4D97-AF65-F5344CB8AC3E}">
        <p14:creationId xmlns:p14="http://schemas.microsoft.com/office/powerpoint/2010/main" val="360487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704F-45EC-824F-84B1-4FA331800B66}" type="slidenum">
              <a:rPr lang="en-US" smtClean="0"/>
              <a:t>34</a:t>
            </a:fld>
            <a:endParaRPr lang="en-US"/>
          </a:p>
        </p:txBody>
      </p:sp>
    </p:spTree>
    <p:extLst>
      <p:ext uri="{BB962C8B-B14F-4D97-AF65-F5344CB8AC3E}">
        <p14:creationId xmlns:p14="http://schemas.microsoft.com/office/powerpoint/2010/main" val="4255975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MTD skip this slide</a:t>
            </a:r>
          </a:p>
        </p:txBody>
      </p:sp>
      <p:sp>
        <p:nvSpPr>
          <p:cNvPr id="4" name="Slide Number Placeholder 3"/>
          <p:cNvSpPr>
            <a:spLocks noGrp="1"/>
          </p:cNvSpPr>
          <p:nvPr>
            <p:ph type="sldNum" sz="quarter" idx="10"/>
          </p:nvPr>
        </p:nvSpPr>
        <p:spPr/>
        <p:txBody>
          <a:bodyPr/>
          <a:lstStyle/>
          <a:p>
            <a:fld id="{83CE704F-45EC-824F-84B1-4FA331800B66}" type="slidenum">
              <a:rPr lang="en-US" smtClean="0"/>
              <a:t>41</a:t>
            </a:fld>
            <a:endParaRPr lang="en-US"/>
          </a:p>
        </p:txBody>
      </p:sp>
    </p:spTree>
    <p:extLst>
      <p:ext uri="{BB962C8B-B14F-4D97-AF65-F5344CB8AC3E}">
        <p14:creationId xmlns:p14="http://schemas.microsoft.com/office/powerpoint/2010/main" val="1607245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53171E-98C9-4441-A758-B53782EED291}" type="slidenum">
              <a:rPr lang="en-US" smtClean="0"/>
              <a:pPr/>
              <a:t>42</a:t>
            </a:fld>
            <a:endParaRPr lang="en-US" dirty="0"/>
          </a:p>
        </p:txBody>
      </p:sp>
    </p:spTree>
    <p:extLst>
      <p:ext uri="{BB962C8B-B14F-4D97-AF65-F5344CB8AC3E}">
        <p14:creationId xmlns:p14="http://schemas.microsoft.com/office/powerpoint/2010/main" val="2412644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53171E-98C9-4441-A758-B53782EED291}" type="slidenum">
              <a:rPr lang="en-US" smtClean="0"/>
              <a:pPr/>
              <a:t>43</a:t>
            </a:fld>
            <a:endParaRPr lang="en-US" dirty="0"/>
          </a:p>
        </p:txBody>
      </p:sp>
    </p:spTree>
    <p:extLst>
      <p:ext uri="{BB962C8B-B14F-4D97-AF65-F5344CB8AC3E}">
        <p14:creationId xmlns:p14="http://schemas.microsoft.com/office/powerpoint/2010/main" val="101134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53171E-98C9-4441-A758-B53782EED291}" type="slidenum">
              <a:rPr lang="en-US" smtClean="0"/>
              <a:pPr/>
              <a:t>44</a:t>
            </a:fld>
            <a:endParaRPr lang="en-US" dirty="0"/>
          </a:p>
        </p:txBody>
      </p:sp>
    </p:spTree>
    <p:extLst>
      <p:ext uri="{BB962C8B-B14F-4D97-AF65-F5344CB8AC3E}">
        <p14:creationId xmlns:p14="http://schemas.microsoft.com/office/powerpoint/2010/main" val="2416666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704F-45EC-824F-84B1-4FA331800B66}" type="slidenum">
              <a:rPr lang="en-US" smtClean="0"/>
              <a:t>50</a:t>
            </a:fld>
            <a:endParaRPr lang="en-US"/>
          </a:p>
        </p:txBody>
      </p:sp>
    </p:spTree>
    <p:extLst>
      <p:ext uri="{BB962C8B-B14F-4D97-AF65-F5344CB8AC3E}">
        <p14:creationId xmlns:p14="http://schemas.microsoft.com/office/powerpoint/2010/main" val="165164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53171E-98C9-4441-A758-B53782EED291}" type="slidenum">
              <a:rPr lang="en-US" smtClean="0"/>
              <a:pPr/>
              <a:t>11</a:t>
            </a:fld>
            <a:endParaRPr lang="en-US" dirty="0"/>
          </a:p>
        </p:txBody>
      </p:sp>
    </p:spTree>
    <p:extLst>
      <p:ext uri="{BB962C8B-B14F-4D97-AF65-F5344CB8AC3E}">
        <p14:creationId xmlns:p14="http://schemas.microsoft.com/office/powerpoint/2010/main" val="1944785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704F-45EC-824F-84B1-4FA331800B66}" type="slidenum">
              <a:rPr lang="en-US" smtClean="0"/>
              <a:t>51</a:t>
            </a:fld>
            <a:endParaRPr lang="en-US"/>
          </a:p>
        </p:txBody>
      </p:sp>
    </p:spTree>
    <p:extLst>
      <p:ext uri="{BB962C8B-B14F-4D97-AF65-F5344CB8AC3E}">
        <p14:creationId xmlns:p14="http://schemas.microsoft.com/office/powerpoint/2010/main" val="249982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53171E-98C9-4441-A758-B53782EED291}" type="slidenum">
              <a:rPr lang="en-US" smtClean="0"/>
              <a:pPr/>
              <a:t>12</a:t>
            </a:fld>
            <a:endParaRPr lang="en-US" dirty="0"/>
          </a:p>
        </p:txBody>
      </p:sp>
    </p:spTree>
    <p:extLst>
      <p:ext uri="{BB962C8B-B14F-4D97-AF65-F5344CB8AC3E}">
        <p14:creationId xmlns:p14="http://schemas.microsoft.com/office/powerpoint/2010/main" val="126068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53171E-98C9-4441-A758-B53782EED291}" type="slidenum">
              <a:rPr lang="en-US" smtClean="0"/>
              <a:pPr/>
              <a:t>13</a:t>
            </a:fld>
            <a:endParaRPr lang="en-US" dirty="0"/>
          </a:p>
        </p:txBody>
      </p:sp>
    </p:spTree>
    <p:extLst>
      <p:ext uri="{BB962C8B-B14F-4D97-AF65-F5344CB8AC3E}">
        <p14:creationId xmlns:p14="http://schemas.microsoft.com/office/powerpoint/2010/main" val="161492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704F-45EC-824F-84B1-4FA331800B66}" type="slidenum">
              <a:rPr lang="en-US" smtClean="0"/>
              <a:t>22</a:t>
            </a:fld>
            <a:endParaRPr lang="en-US"/>
          </a:p>
        </p:txBody>
      </p:sp>
    </p:spTree>
    <p:extLst>
      <p:ext uri="{BB962C8B-B14F-4D97-AF65-F5344CB8AC3E}">
        <p14:creationId xmlns:p14="http://schemas.microsoft.com/office/powerpoint/2010/main" val="3670054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704F-45EC-824F-84B1-4FA331800B66}" type="slidenum">
              <a:rPr lang="en-US" smtClean="0"/>
              <a:t>23</a:t>
            </a:fld>
            <a:endParaRPr lang="en-US"/>
          </a:p>
        </p:txBody>
      </p:sp>
    </p:spTree>
    <p:extLst>
      <p:ext uri="{BB962C8B-B14F-4D97-AF65-F5344CB8AC3E}">
        <p14:creationId xmlns:p14="http://schemas.microsoft.com/office/powerpoint/2010/main" val="241046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53171E-98C9-4441-A758-B53782EED291}" type="slidenum">
              <a:rPr lang="en-US" smtClean="0"/>
              <a:pPr/>
              <a:t>24</a:t>
            </a:fld>
            <a:endParaRPr lang="en-US" dirty="0"/>
          </a:p>
        </p:txBody>
      </p:sp>
    </p:spTree>
    <p:extLst>
      <p:ext uri="{BB962C8B-B14F-4D97-AF65-F5344CB8AC3E}">
        <p14:creationId xmlns:p14="http://schemas.microsoft.com/office/powerpoint/2010/main" val="401329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53171E-98C9-4441-A758-B53782EED291}" type="slidenum">
              <a:rPr lang="en-US" smtClean="0"/>
              <a:pPr/>
              <a:t>25</a:t>
            </a:fld>
            <a:endParaRPr lang="en-US" dirty="0"/>
          </a:p>
        </p:txBody>
      </p:sp>
    </p:spTree>
    <p:extLst>
      <p:ext uri="{BB962C8B-B14F-4D97-AF65-F5344CB8AC3E}">
        <p14:creationId xmlns:p14="http://schemas.microsoft.com/office/powerpoint/2010/main" val="120199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53171E-98C9-4441-A758-B53782EED291}" type="slidenum">
              <a:rPr lang="en-US" smtClean="0"/>
              <a:pPr/>
              <a:t>26</a:t>
            </a:fld>
            <a:endParaRPr lang="en-US" dirty="0"/>
          </a:p>
        </p:txBody>
      </p:sp>
    </p:spTree>
    <p:extLst>
      <p:ext uri="{BB962C8B-B14F-4D97-AF65-F5344CB8AC3E}">
        <p14:creationId xmlns:p14="http://schemas.microsoft.com/office/powerpoint/2010/main" val="3580640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5503" y="1034739"/>
            <a:ext cx="7428053" cy="1488542"/>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2704709"/>
            <a:ext cx="6858000" cy="104548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73500"/>
            <a:ext cx="9144000" cy="257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40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837" y="972273"/>
            <a:ext cx="7886700" cy="5521124"/>
          </a:xfrm>
          <a:prstGeom prst="rect">
            <a:avLst/>
          </a:prstGeom>
        </p:spPr>
        <p:txBody>
          <a:bodyPr>
            <a:normAutofit/>
          </a:bodyPr>
          <a:lstStyle>
            <a:lvl1pPr marL="228600" indent="-228600">
              <a:buClr>
                <a:srgbClr val="FF0000"/>
              </a:buClr>
              <a:buFont typeface="Wingdings" charset="2"/>
              <a:buChar char="§"/>
              <a:defRPr/>
            </a:lvl1pPr>
            <a:lvl2pPr marL="685800" indent="-228600">
              <a:buClr>
                <a:srgbClr val="0070C0"/>
              </a:buClr>
              <a:buSzPct val="90000"/>
              <a:buFont typeface="Wingdings" charset="2"/>
              <a:buChar char="§"/>
              <a:defRPr>
                <a:solidFill>
                  <a:srgbClr val="0070C0"/>
                </a:solidFill>
              </a:defRPr>
            </a:lvl2pPr>
            <a:lvl3pPr marL="1143000" indent="-228600">
              <a:buSzPct val="80000"/>
              <a:buFont typeface="Wingdings" charset="2"/>
              <a:buChar char="§"/>
              <a:defRPr/>
            </a:lvl3pPr>
            <a:lvl4pPr marL="1600200" indent="-228600">
              <a:buSzPct val="80000"/>
              <a:buFont typeface="Arial" charset="0"/>
              <a:buChar char="•"/>
              <a:defRPr/>
            </a:lvl4pPr>
            <a:lvl5pPr>
              <a:buSzPct val="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txBox="1">
            <a:spLocks/>
          </p:cNvSpPr>
          <p:nvPr userDrawn="1"/>
        </p:nvSpPr>
        <p:spPr bwMode="auto">
          <a:xfrm>
            <a:off x="1592263" y="111125"/>
            <a:ext cx="7408862" cy="698500"/>
          </a:xfrm>
          <a:prstGeom prst="rect">
            <a:avLst/>
          </a:prstGeom>
          <a:gradFill rotWithShape="1">
            <a:gsLst>
              <a:gs pos="0">
                <a:srgbClr val="00EEFF"/>
              </a:gs>
              <a:gs pos="100000">
                <a:srgbClr val="FFFFFF"/>
              </a:gs>
            </a:gsLst>
            <a:lin ang="0" scaled="1"/>
          </a:gradFill>
          <a:ln>
            <a:noFill/>
          </a:ln>
          <a:extLst>
            <a:ext uri="{FAA26D3D-D897-4be2-8F04-BA451C77F1D7}">
              <ma14:placeholderFlag xmlns=""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FF0000"/>
              </a:solidFill>
            </a:endParaRPr>
          </a:p>
        </p:txBody>
      </p:sp>
      <p:sp>
        <p:nvSpPr>
          <p:cNvPr id="2" name="Title 1"/>
          <p:cNvSpPr>
            <a:spLocks noGrp="1"/>
          </p:cNvSpPr>
          <p:nvPr>
            <p:ph type="title"/>
          </p:nvPr>
        </p:nvSpPr>
        <p:spPr>
          <a:xfrm>
            <a:off x="1584305" y="149727"/>
            <a:ext cx="7405245" cy="625776"/>
          </a:xfrm>
          <a:prstGeom prst="rect">
            <a:avLst/>
          </a:prstGeom>
        </p:spPr>
        <p:txBody>
          <a:bodyPr/>
          <a:lstStyle>
            <a:lvl1pPr>
              <a:defRPr sz="3600" baseline="0">
                <a:solidFill>
                  <a:srgbClr val="FF0000"/>
                </a:solidFill>
              </a:defRPr>
            </a:lvl1pPr>
          </a:lstStyle>
          <a:p>
            <a:r>
              <a:rPr lang="en-US" dirty="0"/>
              <a:t>Click to edit Master title style</a:t>
            </a:r>
          </a:p>
        </p:txBody>
      </p:sp>
    </p:spTree>
    <p:extLst>
      <p:ext uri="{BB962C8B-B14F-4D97-AF65-F5344CB8AC3E}">
        <p14:creationId xmlns:p14="http://schemas.microsoft.com/office/powerpoint/2010/main" val="89894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txBox="1">
            <a:spLocks/>
          </p:cNvSpPr>
          <p:nvPr userDrawn="1"/>
        </p:nvSpPr>
        <p:spPr bwMode="auto">
          <a:xfrm>
            <a:off x="1592263" y="111125"/>
            <a:ext cx="7408862" cy="698500"/>
          </a:xfrm>
          <a:prstGeom prst="rect">
            <a:avLst/>
          </a:prstGeom>
          <a:gradFill rotWithShape="1">
            <a:gsLst>
              <a:gs pos="0">
                <a:srgbClr val="00EEFF"/>
              </a:gs>
              <a:gs pos="100000">
                <a:srgbClr val="FFFFFF"/>
              </a:gs>
            </a:gsLst>
            <a:lin ang="0" scaled="1"/>
          </a:gradFill>
          <a:ln>
            <a:noFill/>
          </a:ln>
          <a:extLst>
            <a:ext uri="{FAA26D3D-D897-4be2-8F04-BA451C77F1D7}">
              <ma14:placeholderFlag xmlns=""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FF0000"/>
              </a:solidFill>
            </a:endParaRPr>
          </a:p>
        </p:txBody>
      </p:sp>
      <p:sp>
        <p:nvSpPr>
          <p:cNvPr id="7" name="Title 1"/>
          <p:cNvSpPr>
            <a:spLocks noGrp="1"/>
          </p:cNvSpPr>
          <p:nvPr>
            <p:ph type="title"/>
          </p:nvPr>
        </p:nvSpPr>
        <p:spPr>
          <a:xfrm>
            <a:off x="1584305" y="161300"/>
            <a:ext cx="7405245" cy="625776"/>
          </a:xfrm>
          <a:prstGeom prst="rect">
            <a:avLst/>
          </a:prstGeom>
        </p:spPr>
        <p:txBody>
          <a:bodyPr/>
          <a:lstStyle>
            <a:lvl1pPr>
              <a:defRPr sz="3600" baseline="0">
                <a:solidFill>
                  <a:srgbClr val="FF0000"/>
                </a:solidFill>
              </a:defRPr>
            </a:lvl1pPr>
          </a:lstStyle>
          <a:p>
            <a:r>
              <a:rPr lang="en-US" dirty="0"/>
              <a:t>Click to edit Master title style</a:t>
            </a:r>
          </a:p>
        </p:txBody>
      </p:sp>
    </p:spTree>
    <p:extLst>
      <p:ext uri="{BB962C8B-B14F-4D97-AF65-F5344CB8AC3E}">
        <p14:creationId xmlns:p14="http://schemas.microsoft.com/office/powerpoint/2010/main" val="2553614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7313" y="53975"/>
            <a:ext cx="1387475" cy="88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userDrawn="1"/>
        </p:nvSpPr>
        <p:spPr>
          <a:xfrm>
            <a:off x="158496" y="6617788"/>
            <a:ext cx="8912352" cy="307777"/>
          </a:xfrm>
          <a:prstGeom prst="rect">
            <a:avLst/>
          </a:prstGeom>
          <a:noFill/>
        </p:spPr>
        <p:txBody>
          <a:bodyPr wrap="square" rtlCol="0">
            <a:spAutoFit/>
          </a:bodyPr>
          <a:lstStyle/>
          <a:p>
            <a:r>
              <a:rPr lang="en-US" sz="1400" baseline="0" dirty="0" smtClean="0">
                <a:solidFill>
                  <a:schemeClr val="bg1">
                    <a:lumMod val="65000"/>
                  </a:schemeClr>
                </a:solidFill>
              </a:rPr>
              <a:t>Jeffrey Berryhill </a:t>
            </a:r>
            <a:r>
              <a:rPr lang="en-US" sz="1400" dirty="0" smtClean="0">
                <a:solidFill>
                  <a:schemeClr val="bg1">
                    <a:lumMod val="65000"/>
                  </a:schemeClr>
                </a:solidFill>
              </a:rPr>
              <a:t>             402.06 Trigger/DAQ</a:t>
            </a:r>
            <a:r>
              <a:rPr lang="en-US" sz="1400" baseline="0" dirty="0" smtClean="0">
                <a:solidFill>
                  <a:schemeClr val="bg1">
                    <a:lumMod val="65000"/>
                  </a:schemeClr>
                </a:solidFill>
              </a:rPr>
              <a:t> </a:t>
            </a:r>
            <a:r>
              <a:rPr lang="en-US" sz="1400" dirty="0" smtClean="0">
                <a:solidFill>
                  <a:schemeClr val="bg1">
                    <a:lumMod val="65000"/>
                  </a:schemeClr>
                </a:solidFill>
              </a:rPr>
              <a:t>               </a:t>
            </a:r>
            <a:r>
              <a:rPr lang="en-US" sz="1400" dirty="0">
                <a:solidFill>
                  <a:schemeClr val="bg1">
                    <a:lumMod val="65000"/>
                  </a:schemeClr>
                </a:solidFill>
              </a:rPr>
              <a:t>CD1</a:t>
            </a:r>
            <a:r>
              <a:rPr lang="en-US" sz="1400" baseline="0" dirty="0">
                <a:solidFill>
                  <a:schemeClr val="bg1">
                    <a:lumMod val="65000"/>
                  </a:schemeClr>
                </a:solidFill>
              </a:rPr>
              <a:t> Director’s Review</a:t>
            </a:r>
            <a:r>
              <a:rPr lang="en-US" sz="1400" dirty="0">
                <a:solidFill>
                  <a:schemeClr val="bg1">
                    <a:lumMod val="65000"/>
                  </a:schemeClr>
                </a:solidFill>
              </a:rPr>
              <a:t>  	</a:t>
            </a:r>
            <a:r>
              <a:rPr lang="en-US" sz="1400" baseline="0" dirty="0">
                <a:solidFill>
                  <a:schemeClr val="bg1">
                    <a:lumMod val="65000"/>
                  </a:schemeClr>
                </a:solidFill>
              </a:rPr>
              <a:t> March 19, 2018	</a:t>
            </a:r>
            <a:r>
              <a:rPr lang="en-US" sz="1400" baseline="0" dirty="0" smtClean="0">
                <a:solidFill>
                  <a:schemeClr val="bg1">
                    <a:lumMod val="65000"/>
                  </a:schemeClr>
                </a:solidFill>
              </a:rPr>
              <a:t>                    p</a:t>
            </a:r>
            <a:r>
              <a:rPr lang="en-US" sz="1400" baseline="0" dirty="0">
                <a:solidFill>
                  <a:schemeClr val="bg1">
                    <a:lumMod val="65000"/>
                  </a:schemeClr>
                </a:solidFill>
              </a:rPr>
              <a:t>. </a:t>
            </a:r>
            <a:fld id="{B40EB3FD-ABD6-C248-9363-20936471848C}" type="slidenum">
              <a:rPr lang="en-US" sz="1400" baseline="0" smtClean="0">
                <a:solidFill>
                  <a:schemeClr val="bg1">
                    <a:lumMod val="65000"/>
                  </a:schemeClr>
                </a:solidFill>
              </a:rPr>
              <a:t>‹#›</a:t>
            </a:fld>
            <a:r>
              <a:rPr lang="en-US" sz="1400" baseline="0" dirty="0">
                <a:solidFill>
                  <a:schemeClr val="bg1">
                    <a:lumMod val="65000"/>
                  </a:schemeClr>
                </a:solidFill>
              </a:rPr>
              <a:t>       </a:t>
            </a:r>
            <a:endParaRPr lang="en-US" sz="1400" dirty="0">
              <a:solidFill>
                <a:schemeClr val="bg1">
                  <a:lumMod val="65000"/>
                </a:schemeClr>
              </a:solidFill>
            </a:endParaRPr>
          </a:p>
        </p:txBody>
      </p:sp>
      <p:cxnSp>
        <p:nvCxnSpPr>
          <p:cNvPr id="10" name="Straight Connector 9"/>
          <p:cNvCxnSpPr/>
          <p:nvPr userDrawn="1"/>
        </p:nvCxnSpPr>
        <p:spPr>
          <a:xfrm>
            <a:off x="0" y="6652894"/>
            <a:ext cx="9144000"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05442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7"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ds.cern.ch/record/2283193?ln=en" TargetMode="External"/><Relationship Id="rId2" Type="http://schemas.openxmlformats.org/officeDocument/2006/relationships/hyperlink" Target="https://cds.cern.ch/record/2283192?ln=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hyperlink" Target="https://cms-docdb.cern.ch/cgi-bin/DocDB/ShowDocument?docid=13213"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cms-docdb.cern.ch/cgi-bin/DocDB/ShowDocument?docid=13093"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ms-docdb.cern.ch/cgi-bin/DocDB/ShowDocument?docid=13394" TargetMode="External"/><Relationship Id="rId2" Type="http://schemas.openxmlformats.org/officeDocument/2006/relationships/hyperlink" Target="https://cms-docdb.cern.ch/cgi-bin/DocDB/ShowDocument?docid=11587"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cms-docdb.cern.ch/cgi-bin/DocDB/ShowDocument?docid=133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3B9B8B13-4FF3-FA4F-BD70-A27D16F6E311}"/>
              </a:ext>
            </a:extLst>
          </p:cNvPr>
          <p:cNvSpPr>
            <a:spLocks noGrp="1"/>
          </p:cNvSpPr>
          <p:nvPr/>
        </p:nvSpPr>
        <p:spPr>
          <a:xfrm>
            <a:off x="584811" y="918567"/>
            <a:ext cx="8667106" cy="1003049"/>
          </a:xfrm>
          <a:prstGeom prst="rect">
            <a:avLst/>
          </a:prstGeom>
        </p:spPr>
        <p:txBody>
          <a:bodyPr vert="horz" wrap="square" lIns="0" tIns="27432" anchor="ctr" anchorCtr="0">
            <a:normAutofit/>
          </a:bodyPr>
          <a:lstStyle>
            <a:lvl1pPr marL="0" indent="0" algn="l" defTabSz="457200" rtl="0" eaLnBrk="1" fontAlgn="base" hangingPunct="1">
              <a:lnSpc>
                <a:spcPct val="100000"/>
              </a:lnSpc>
              <a:spcBef>
                <a:spcPts val="700"/>
              </a:spcBef>
              <a:spcAft>
                <a:spcPts val="0"/>
              </a:spcAft>
              <a:buFontTx/>
              <a:buNone/>
              <a:defRPr sz="3200" b="1" i="0" kern="1200">
                <a:solidFill>
                  <a:srgbClr val="004C97"/>
                </a:solidFill>
                <a:latin typeface="Helvetica"/>
                <a:ea typeface="Geneva" charset="0"/>
                <a:cs typeface="ＭＳ Ｐゴシック" charset="0"/>
              </a:defRPr>
            </a:lvl1pPr>
            <a:lvl2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2pPr>
            <a:lvl3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3pPr>
            <a:lvl4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4pPr>
            <a:lvl5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P07: 402.06 Trigger and DAQ</a:t>
            </a:r>
            <a:endParaRPr lang="en-US" dirty="0"/>
          </a:p>
        </p:txBody>
      </p:sp>
      <p:sp>
        <p:nvSpPr>
          <p:cNvPr id="8" name="Text Placeholder 2">
            <a:extLst>
              <a:ext uri="{FF2B5EF4-FFF2-40B4-BE49-F238E27FC236}">
                <a16:creationId xmlns:a16="http://schemas.microsoft.com/office/drawing/2014/main" xmlns="" id="{2D962AF8-9C77-3747-8C18-FFEAC3496B9D}"/>
              </a:ext>
            </a:extLst>
          </p:cNvPr>
          <p:cNvSpPr>
            <a:spLocks noGrp="1"/>
          </p:cNvSpPr>
          <p:nvPr/>
        </p:nvSpPr>
        <p:spPr>
          <a:xfrm>
            <a:off x="584811" y="2193325"/>
            <a:ext cx="4941110" cy="1529241"/>
          </a:xfrm>
          <a:prstGeom prst="rect">
            <a:avLst/>
          </a:prstGeom>
        </p:spPr>
        <p:txBody>
          <a:bodyPr lIns="0" tIns="45720" rIns="0" bIns="45720">
            <a:noAutofit/>
          </a:bodyPr>
          <a:lstStyle>
            <a:lvl1pPr marL="0" indent="0" algn="l" defTabSz="457200" rtl="0" eaLnBrk="1" fontAlgn="base" hangingPunct="1">
              <a:spcBef>
                <a:spcPct val="20000"/>
              </a:spcBef>
              <a:spcAft>
                <a:spcPct val="0"/>
              </a:spcAft>
              <a:buFontTx/>
              <a:buNone/>
              <a:defRPr sz="200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Tx/>
              <a:buNone/>
              <a:defRPr sz="1600" kern="1200">
                <a:solidFill>
                  <a:srgbClr val="2E5286"/>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Tx/>
              <a:buNone/>
              <a:defRPr sz="1600" kern="1200">
                <a:solidFill>
                  <a:srgbClr val="2E5286"/>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Tx/>
              <a:buNone/>
              <a:defRPr sz="1600" kern="1200">
                <a:solidFill>
                  <a:srgbClr val="2E5286"/>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Tx/>
              <a:buNone/>
              <a:defRPr sz="1600" kern="1200">
                <a:solidFill>
                  <a:srgbClr val="2E5286"/>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Jeffrey Berryhill</a:t>
            </a:r>
            <a:endParaRPr lang="en-US" dirty="0"/>
          </a:p>
          <a:p>
            <a:r>
              <a:rPr lang="en-US" dirty="0"/>
              <a:t>CD1 Director’s Review</a:t>
            </a:r>
          </a:p>
          <a:p>
            <a:r>
              <a:rPr lang="en-US" dirty="0"/>
              <a:t>March 19, 2019</a:t>
            </a:r>
          </a:p>
        </p:txBody>
      </p:sp>
    </p:spTree>
    <p:extLst>
      <p:ext uri="{BB962C8B-B14F-4D97-AF65-F5344CB8AC3E}">
        <p14:creationId xmlns:p14="http://schemas.microsoft.com/office/powerpoint/2010/main" val="1064354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44B9224-A0F8-45D9-A86E-228C093A31D0}"/>
              </a:ext>
            </a:extLst>
          </p:cNvPr>
          <p:cNvSpPr>
            <a:spLocks noGrp="1"/>
          </p:cNvSpPr>
          <p:nvPr>
            <p:ph idx="1"/>
          </p:nvPr>
        </p:nvSpPr>
        <p:spPr/>
        <p:txBody>
          <a:bodyPr>
            <a:normAutofit lnSpcReduction="10000"/>
          </a:bodyPr>
          <a:lstStyle/>
          <a:p>
            <a:r>
              <a:rPr lang="en-US" sz="1900" dirty="0" smtClean="0"/>
              <a:t>Trigger/DAQ DOE project consists of digital electronics, associated infrastructure, firmware, and software to enhance or replace the existing CMS L1 trigger system.</a:t>
            </a:r>
          </a:p>
          <a:p>
            <a:pPr lvl="1"/>
            <a:r>
              <a:rPr lang="en-US" sz="1900" dirty="0" smtClean="0"/>
              <a:t>Replace </a:t>
            </a:r>
            <a:r>
              <a:rPr lang="en-US" sz="1900" b="1" dirty="0" smtClean="0"/>
              <a:t>barrel L1 calorimeter trigger system  (402.6.3) </a:t>
            </a:r>
            <a:r>
              <a:rPr lang="en-US" sz="1900" dirty="0" smtClean="0"/>
              <a:t>to exploit new calorimeter electronics </a:t>
            </a:r>
          </a:p>
          <a:p>
            <a:pPr lvl="1"/>
            <a:r>
              <a:rPr lang="en-US" sz="1900" dirty="0"/>
              <a:t>New </a:t>
            </a:r>
            <a:r>
              <a:rPr lang="en-US" sz="1900" b="1" dirty="0" smtClean="0"/>
              <a:t>L1 correlator </a:t>
            </a:r>
            <a:r>
              <a:rPr lang="en-US" sz="1900" b="1" dirty="0"/>
              <a:t>trigger system </a:t>
            </a:r>
            <a:r>
              <a:rPr lang="en-US" sz="1900" b="1" dirty="0" smtClean="0"/>
              <a:t>(402.6.5) </a:t>
            </a:r>
            <a:r>
              <a:rPr lang="en-US" sz="1900" dirty="0" smtClean="0"/>
              <a:t>to </a:t>
            </a:r>
            <a:r>
              <a:rPr lang="en-US" sz="1900" dirty="0"/>
              <a:t>enhance trigger decision-making</a:t>
            </a:r>
          </a:p>
          <a:p>
            <a:pPr lvl="1"/>
            <a:r>
              <a:rPr lang="en-US" sz="1900" dirty="0" smtClean="0"/>
              <a:t>Replace </a:t>
            </a:r>
            <a:r>
              <a:rPr lang="en-US" sz="1900" b="1" dirty="0" smtClean="0"/>
              <a:t>Storage Manager and Transfer System (402.6.6) </a:t>
            </a:r>
            <a:r>
              <a:rPr lang="en-US" sz="1900" dirty="0" smtClean="0"/>
              <a:t>for the DAQ</a:t>
            </a:r>
          </a:p>
          <a:p>
            <a:r>
              <a:rPr lang="en-US" sz="1900" dirty="0" smtClean="0"/>
              <a:t>L1 Barrel Calorimeter trigger </a:t>
            </a:r>
          </a:p>
          <a:p>
            <a:pPr lvl="1"/>
            <a:r>
              <a:rPr lang="en-US" sz="1900" dirty="0" smtClean="0"/>
              <a:t>52 </a:t>
            </a:r>
            <a:r>
              <a:rPr lang="en-US" sz="1900" dirty="0"/>
              <a:t>ATCA </a:t>
            </a:r>
            <a:r>
              <a:rPr lang="en-US" sz="1900" dirty="0" smtClean="0"/>
              <a:t>boards, firmware, software, and infrastructure </a:t>
            </a:r>
            <a:r>
              <a:rPr lang="en-US" sz="1900" dirty="0"/>
              <a:t>for accepting “trigger primitive” calorimeter detector input from the barrel </a:t>
            </a:r>
            <a:r>
              <a:rPr lang="en-US" sz="1900" dirty="0" smtClean="0"/>
              <a:t>calorimeter </a:t>
            </a:r>
            <a:r>
              <a:rPr lang="en-US" sz="1900" dirty="0"/>
              <a:t>systems BE electronics and output cluster/particle/sums data to the Correlator Trigger. </a:t>
            </a:r>
            <a:r>
              <a:rPr lang="en-US" sz="1900" dirty="0" smtClean="0"/>
              <a:t> Benchmarks for electromagnetic cluster position and energy resolution.   </a:t>
            </a:r>
          </a:p>
          <a:p>
            <a:r>
              <a:rPr lang="en-US" sz="1900" dirty="0" smtClean="0"/>
              <a:t>L1 Correlator Trigger</a:t>
            </a:r>
          </a:p>
          <a:p>
            <a:pPr lvl="1"/>
            <a:r>
              <a:rPr lang="en-US" sz="1900" dirty="0" smtClean="0"/>
              <a:t>36 ATCA boards, firmware, software, and </a:t>
            </a:r>
            <a:r>
              <a:rPr lang="en-US" sz="1900" dirty="0"/>
              <a:t>infrastructure for accepting input from the track trigger, muon trigger, and calorimeter triggers and output particle candidates for downstream use in the correlator trigger system</a:t>
            </a:r>
            <a:r>
              <a:rPr lang="en-US" sz="1900" dirty="0" smtClean="0"/>
              <a:t>.  Benchmarks for track-cluster and track-muon matching efficiency.</a:t>
            </a:r>
            <a:endParaRPr lang="en-US" sz="1900" dirty="0"/>
          </a:p>
          <a:p>
            <a:endParaRPr lang="en-US" dirty="0"/>
          </a:p>
        </p:txBody>
      </p:sp>
      <p:sp>
        <p:nvSpPr>
          <p:cNvPr id="3" name="Title 2">
            <a:extLst>
              <a:ext uri="{FF2B5EF4-FFF2-40B4-BE49-F238E27FC236}">
                <a16:creationId xmlns="" xmlns:a16="http://schemas.microsoft.com/office/drawing/2014/main" id="{0B8538DC-582E-44E1-AF73-1C4F84E7F2B0}"/>
              </a:ext>
            </a:extLst>
          </p:cNvPr>
          <p:cNvSpPr>
            <a:spLocks noGrp="1"/>
          </p:cNvSpPr>
          <p:nvPr>
            <p:ph type="title"/>
          </p:nvPr>
        </p:nvSpPr>
        <p:spPr/>
        <p:txBody>
          <a:bodyPr/>
          <a:lstStyle/>
          <a:p>
            <a:r>
              <a:rPr lang="en-US" sz="3600" dirty="0" smtClean="0"/>
              <a:t>Trigger/DAQ </a:t>
            </a:r>
            <a:r>
              <a:rPr lang="en-US" sz="3600" dirty="0"/>
              <a:t>Upgrade Scope Summary</a:t>
            </a:r>
          </a:p>
        </p:txBody>
      </p:sp>
      <p:sp>
        <p:nvSpPr>
          <p:cNvPr id="4" name="TextBox 3">
            <a:extLst>
              <a:ext uri="{FF2B5EF4-FFF2-40B4-BE49-F238E27FC236}">
                <a16:creationId xmlns:a16="http://schemas.microsoft.com/office/drawing/2014/main" xmlns="" id="{2FD82A88-FA38-FB42-8843-1662DEE72C2C}"/>
              </a:ext>
            </a:extLst>
          </p:cNvPr>
          <p:cNvSpPr txBox="1"/>
          <p:nvPr/>
        </p:nvSpPr>
        <p:spPr>
          <a:xfrm>
            <a:off x="7529765" y="643056"/>
            <a:ext cx="1567543" cy="461665"/>
          </a:xfrm>
          <a:prstGeom prst="rect">
            <a:avLst/>
          </a:prstGeom>
          <a:solidFill>
            <a:srgbClr val="7030A0"/>
          </a:solidFill>
        </p:spPr>
        <p:txBody>
          <a:bodyPr wrap="square" rtlCol="0">
            <a:spAutoFit/>
          </a:bodyPr>
          <a:lstStyle/>
          <a:p>
            <a:r>
              <a:rPr lang="en-US" sz="2400" dirty="0">
                <a:solidFill>
                  <a:schemeClr val="bg1"/>
                </a:solidFill>
              </a:rPr>
              <a:t>Charge #2</a:t>
            </a:r>
          </a:p>
        </p:txBody>
      </p:sp>
    </p:spTree>
    <p:extLst>
      <p:ext uri="{BB962C8B-B14F-4D97-AF65-F5344CB8AC3E}">
        <p14:creationId xmlns:p14="http://schemas.microsoft.com/office/powerpoint/2010/main" val="25615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Calorimeter Trigger</a:t>
            </a:r>
            <a:endParaRPr lang="en-US" dirty="0"/>
          </a:p>
        </p:txBody>
      </p:sp>
      <p:sp>
        <p:nvSpPr>
          <p:cNvPr id="7" name="Title 6"/>
          <p:cNvSpPr>
            <a:spLocks noGrp="1"/>
          </p:cNvSpPr>
          <p:nvPr>
            <p:ph type="title"/>
          </p:nvPr>
        </p:nvSpPr>
        <p:spPr/>
        <p:txBody>
          <a:bodyPr>
            <a:normAutofit fontScale="90000"/>
          </a:bodyPr>
          <a:lstStyle/>
          <a:p>
            <a:r>
              <a:rPr lang="en-US" dirty="0" smtClean="0"/>
              <a:t>Threshold and Objective KPPs					</a:t>
            </a:r>
            <a:endParaRPr lang="en-US" dirty="0"/>
          </a:p>
        </p:txBody>
      </p:sp>
      <p:sp>
        <p:nvSpPr>
          <p:cNvPr id="11" name="Rectangle 10"/>
          <p:cNvSpPr/>
          <p:nvPr/>
        </p:nvSpPr>
        <p:spPr>
          <a:xfrm>
            <a:off x="7077415" y="450599"/>
            <a:ext cx="1874726" cy="371513"/>
          </a:xfrm>
          <a:prstGeom prst="rect">
            <a:avLst/>
          </a:prstGeom>
          <a:solidFill>
            <a:srgbClr val="FDFFEA"/>
          </a:solidFill>
          <a:ln>
            <a:solidFill>
              <a:schemeClr val="tx1"/>
            </a:solidFill>
          </a:ln>
          <a:effectLst>
            <a:outerShdw blurRad="63500" dist="63500" dir="18900000" algn="tl" rotWithShape="0">
              <a:srgbClr val="000000">
                <a:alpha val="43000"/>
              </a:srgbClr>
            </a:outerShdw>
          </a:effectLst>
        </p:spPr>
        <p:txBody>
          <a:bodyPr wrap="square" lIns="36000" tIns="46800" rIns="36000" bIns="46800">
            <a:spAutoFit/>
          </a:bodyPr>
          <a:lstStyle/>
          <a:p>
            <a:pPr algn="ctr"/>
            <a:r>
              <a:rPr lang="en-US" dirty="0" smtClean="0">
                <a:solidFill>
                  <a:srgbClr val="0000FF"/>
                </a:solidFill>
                <a:latin typeface="Arial"/>
                <a:cs typeface="Arial"/>
              </a:rPr>
              <a:t>CMS</a:t>
            </a:r>
            <a:r>
              <a:rPr lang="en-US" dirty="0">
                <a:solidFill>
                  <a:srgbClr val="0000FF"/>
                </a:solidFill>
                <a:latin typeface="Arial"/>
                <a:cs typeface="Arial"/>
              </a:rPr>
              <a:t>-doc</a:t>
            </a:r>
            <a:r>
              <a:rPr lang="en-US" dirty="0" smtClean="0">
                <a:solidFill>
                  <a:srgbClr val="0000FF"/>
                </a:solidFill>
                <a:latin typeface="Arial"/>
                <a:cs typeface="Arial"/>
              </a:rPr>
              <a:t>-13237</a:t>
            </a:r>
            <a:endParaRPr lang="en-US" dirty="0">
              <a:latin typeface="Arial"/>
              <a:cs typeface="Arial"/>
            </a:endParaRPr>
          </a:p>
        </p:txBody>
      </p:sp>
      <p:sp>
        <p:nvSpPr>
          <p:cNvPr id="9" name="TextBox 8"/>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pic>
        <p:nvPicPr>
          <p:cNvPr id="6" name="Picture 5" descr="Screen Shot 2019-03-03 at 2.58.1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097" y="1892596"/>
            <a:ext cx="8942295" cy="3939305"/>
          </a:xfrm>
          <a:prstGeom prst="rect">
            <a:avLst/>
          </a:prstGeom>
        </p:spPr>
      </p:pic>
    </p:spTree>
    <p:extLst>
      <p:ext uri="{BB962C8B-B14F-4D97-AF65-F5344CB8AC3E}">
        <p14:creationId xmlns:p14="http://schemas.microsoft.com/office/powerpoint/2010/main" val="2415551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Correlator Trigger</a:t>
            </a:r>
            <a:endParaRPr lang="en-US" dirty="0"/>
          </a:p>
        </p:txBody>
      </p:sp>
      <p:sp>
        <p:nvSpPr>
          <p:cNvPr id="7" name="Title 6"/>
          <p:cNvSpPr>
            <a:spLocks noGrp="1"/>
          </p:cNvSpPr>
          <p:nvPr>
            <p:ph type="title"/>
          </p:nvPr>
        </p:nvSpPr>
        <p:spPr/>
        <p:txBody>
          <a:bodyPr>
            <a:normAutofit fontScale="90000"/>
          </a:bodyPr>
          <a:lstStyle/>
          <a:p>
            <a:r>
              <a:rPr lang="en-US" dirty="0" smtClean="0"/>
              <a:t>Threshold and Objective KPPs					</a:t>
            </a:r>
            <a:endParaRPr lang="en-US" dirty="0"/>
          </a:p>
        </p:txBody>
      </p:sp>
      <p:sp>
        <p:nvSpPr>
          <p:cNvPr id="11" name="Rectangle 10"/>
          <p:cNvSpPr/>
          <p:nvPr/>
        </p:nvSpPr>
        <p:spPr>
          <a:xfrm>
            <a:off x="7077415" y="450599"/>
            <a:ext cx="1874726" cy="371513"/>
          </a:xfrm>
          <a:prstGeom prst="rect">
            <a:avLst/>
          </a:prstGeom>
          <a:solidFill>
            <a:srgbClr val="FDFFEA"/>
          </a:solidFill>
          <a:ln>
            <a:solidFill>
              <a:schemeClr val="tx1"/>
            </a:solidFill>
          </a:ln>
          <a:effectLst>
            <a:outerShdw blurRad="63500" dist="63500" dir="18900000" algn="tl" rotWithShape="0">
              <a:srgbClr val="000000">
                <a:alpha val="43000"/>
              </a:srgbClr>
            </a:outerShdw>
          </a:effectLst>
        </p:spPr>
        <p:txBody>
          <a:bodyPr wrap="square" lIns="36000" tIns="46800" rIns="36000" bIns="46800">
            <a:spAutoFit/>
          </a:bodyPr>
          <a:lstStyle/>
          <a:p>
            <a:pPr algn="ctr"/>
            <a:r>
              <a:rPr lang="en-US" dirty="0" smtClean="0">
                <a:solidFill>
                  <a:srgbClr val="0000FF"/>
                </a:solidFill>
                <a:latin typeface="Arial"/>
                <a:cs typeface="Arial"/>
              </a:rPr>
              <a:t>CMS</a:t>
            </a:r>
            <a:r>
              <a:rPr lang="en-US" dirty="0">
                <a:solidFill>
                  <a:srgbClr val="0000FF"/>
                </a:solidFill>
                <a:latin typeface="Arial"/>
                <a:cs typeface="Arial"/>
              </a:rPr>
              <a:t>-doc</a:t>
            </a:r>
            <a:r>
              <a:rPr lang="en-US" dirty="0" smtClean="0">
                <a:solidFill>
                  <a:srgbClr val="0000FF"/>
                </a:solidFill>
                <a:latin typeface="Arial"/>
                <a:cs typeface="Arial"/>
              </a:rPr>
              <a:t>-13237</a:t>
            </a:r>
            <a:endParaRPr lang="en-US" dirty="0">
              <a:latin typeface="Arial"/>
              <a:cs typeface="Arial"/>
            </a:endParaRPr>
          </a:p>
        </p:txBody>
      </p:sp>
      <p:sp>
        <p:nvSpPr>
          <p:cNvPr id="9" name="TextBox 8"/>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pic>
        <p:nvPicPr>
          <p:cNvPr id="6" name="Picture 5" descr="Screen Shot 2019-03-03 at 2.58.2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285" y="1901839"/>
            <a:ext cx="8824961" cy="4354421"/>
          </a:xfrm>
          <a:prstGeom prst="rect">
            <a:avLst/>
          </a:prstGeom>
        </p:spPr>
      </p:pic>
    </p:spTree>
    <p:extLst>
      <p:ext uri="{BB962C8B-B14F-4D97-AF65-F5344CB8AC3E}">
        <p14:creationId xmlns:p14="http://schemas.microsoft.com/office/powerpoint/2010/main" val="440908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Acquisition (DAQ)</a:t>
            </a:r>
            <a:endParaRPr lang="en-US" dirty="0"/>
          </a:p>
        </p:txBody>
      </p:sp>
      <p:sp>
        <p:nvSpPr>
          <p:cNvPr id="7" name="Title 6"/>
          <p:cNvSpPr>
            <a:spLocks noGrp="1"/>
          </p:cNvSpPr>
          <p:nvPr>
            <p:ph type="title"/>
          </p:nvPr>
        </p:nvSpPr>
        <p:spPr/>
        <p:txBody>
          <a:bodyPr>
            <a:normAutofit fontScale="90000"/>
          </a:bodyPr>
          <a:lstStyle/>
          <a:p>
            <a:r>
              <a:rPr lang="en-US" dirty="0" smtClean="0"/>
              <a:t>Threshold and Objective KPPs					</a:t>
            </a:r>
            <a:endParaRPr lang="en-US" dirty="0"/>
          </a:p>
        </p:txBody>
      </p:sp>
      <p:sp>
        <p:nvSpPr>
          <p:cNvPr id="11" name="Rectangle 10"/>
          <p:cNvSpPr/>
          <p:nvPr/>
        </p:nvSpPr>
        <p:spPr>
          <a:xfrm>
            <a:off x="7077415" y="450599"/>
            <a:ext cx="1874726" cy="371513"/>
          </a:xfrm>
          <a:prstGeom prst="rect">
            <a:avLst/>
          </a:prstGeom>
          <a:solidFill>
            <a:srgbClr val="FDFFEA"/>
          </a:solidFill>
          <a:ln>
            <a:solidFill>
              <a:schemeClr val="tx1"/>
            </a:solidFill>
          </a:ln>
          <a:effectLst>
            <a:outerShdw blurRad="63500" dist="63500" dir="18900000" algn="tl" rotWithShape="0">
              <a:srgbClr val="000000">
                <a:alpha val="43000"/>
              </a:srgbClr>
            </a:outerShdw>
          </a:effectLst>
        </p:spPr>
        <p:txBody>
          <a:bodyPr wrap="square" lIns="36000" tIns="46800" rIns="36000" bIns="46800">
            <a:spAutoFit/>
          </a:bodyPr>
          <a:lstStyle/>
          <a:p>
            <a:pPr algn="ctr"/>
            <a:r>
              <a:rPr lang="en-US" dirty="0" smtClean="0">
                <a:solidFill>
                  <a:srgbClr val="0000FF"/>
                </a:solidFill>
                <a:latin typeface="Arial"/>
                <a:cs typeface="Arial"/>
              </a:rPr>
              <a:t>CMS</a:t>
            </a:r>
            <a:r>
              <a:rPr lang="en-US" dirty="0">
                <a:solidFill>
                  <a:srgbClr val="0000FF"/>
                </a:solidFill>
                <a:latin typeface="Arial"/>
                <a:cs typeface="Arial"/>
              </a:rPr>
              <a:t>-doc</a:t>
            </a:r>
            <a:r>
              <a:rPr lang="en-US" dirty="0" smtClean="0">
                <a:solidFill>
                  <a:srgbClr val="0000FF"/>
                </a:solidFill>
                <a:latin typeface="Arial"/>
                <a:cs typeface="Arial"/>
              </a:rPr>
              <a:t>-13237</a:t>
            </a:r>
            <a:endParaRPr lang="en-US" dirty="0">
              <a:latin typeface="Arial"/>
              <a:cs typeface="Arial"/>
            </a:endParaRPr>
          </a:p>
        </p:txBody>
      </p:sp>
      <p:sp>
        <p:nvSpPr>
          <p:cNvPr id="9" name="TextBox 8"/>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pic>
        <p:nvPicPr>
          <p:cNvPr id="3" name="Picture 2" descr="Screen Shot 2019-03-03 at 2.58.3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8808" y="1918511"/>
            <a:ext cx="8733333" cy="2932622"/>
          </a:xfrm>
          <a:prstGeom prst="rect">
            <a:avLst/>
          </a:prstGeom>
        </p:spPr>
      </p:pic>
    </p:spTree>
    <p:extLst>
      <p:ext uri="{BB962C8B-B14F-4D97-AF65-F5344CB8AC3E}">
        <p14:creationId xmlns:p14="http://schemas.microsoft.com/office/powerpoint/2010/main" val="4006273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Progress </a:t>
            </a:r>
            <a:r>
              <a:rPr lang="en-US" dirty="0"/>
              <a:t>to Date</a:t>
            </a:r>
          </a:p>
        </p:txBody>
      </p:sp>
      <p:sp>
        <p:nvSpPr>
          <p:cNvPr id="8" name="Content Placeholder 2">
            <a:extLst>
              <a:ext uri="{FF2B5EF4-FFF2-40B4-BE49-F238E27FC236}">
                <a16:creationId xmlns="" xmlns:a16="http://schemas.microsoft.com/office/drawing/2014/main" id="{491A7C50-915E-E040-B745-531D2D544FC6}"/>
              </a:ext>
            </a:extLst>
          </p:cNvPr>
          <p:cNvSpPr>
            <a:spLocks noGrp="1"/>
          </p:cNvSpPr>
          <p:nvPr>
            <p:ph idx="1"/>
          </p:nvPr>
        </p:nvSpPr>
        <p:spPr>
          <a:xfrm>
            <a:off x="191139" y="984326"/>
            <a:ext cx="8915400" cy="5625978"/>
          </a:xfrm>
        </p:spPr>
        <p:txBody>
          <a:bodyPr>
            <a:normAutofit fontScale="62500" lnSpcReduction="20000"/>
          </a:bodyPr>
          <a:lstStyle/>
          <a:p>
            <a:pPr marL="0" indent="0">
              <a:buNone/>
            </a:pPr>
            <a:r>
              <a:rPr lang="en-US" dirty="0" smtClean="0"/>
              <a:t>Domestic and International Project Reviews</a:t>
            </a:r>
          </a:p>
          <a:p>
            <a:r>
              <a:rPr lang="en-US" dirty="0" smtClean="0"/>
              <a:t>L1 Trigger Interim TDR published and accepted by LHCC early 2018 (</a:t>
            </a:r>
            <a:r>
              <a:rPr lang="en-US" dirty="0" smtClean="0">
                <a:hlinkClick r:id="rId2"/>
              </a:rPr>
              <a:t>CMS-TDR-017</a:t>
            </a:r>
            <a:r>
              <a:rPr lang="en-US" dirty="0" smtClean="0"/>
              <a:t>)</a:t>
            </a:r>
          </a:p>
          <a:p>
            <a:pPr lvl="1"/>
            <a:r>
              <a:rPr lang="en-US" dirty="0" smtClean="0">
                <a:solidFill>
                  <a:schemeClr val="tx1"/>
                </a:solidFill>
              </a:rPr>
              <a:t>Presents R&amp;D plan along with algorithms and architectures to be evaluated for 2019 TDR</a:t>
            </a:r>
          </a:p>
          <a:p>
            <a:pPr lvl="1"/>
            <a:r>
              <a:rPr lang="en-US" dirty="0" smtClean="0">
                <a:solidFill>
                  <a:schemeClr val="tx1"/>
                </a:solidFill>
              </a:rPr>
              <a:t>First draft of interfaces (data payloads of I/O)</a:t>
            </a:r>
          </a:p>
          <a:p>
            <a:pPr lvl="1"/>
            <a:r>
              <a:rPr lang="en-US" dirty="0" smtClean="0">
                <a:solidFill>
                  <a:schemeClr val="tx1"/>
                </a:solidFill>
              </a:rPr>
              <a:t>US APD board R&amp;D and Calo./Corr. Algorithms documented as part of Int’l plan</a:t>
            </a:r>
          </a:p>
          <a:p>
            <a:r>
              <a:rPr lang="en-US" dirty="0"/>
              <a:t>D</a:t>
            </a:r>
            <a:r>
              <a:rPr lang="en-US" dirty="0" smtClean="0"/>
              <a:t>AQ Interim </a:t>
            </a:r>
            <a:r>
              <a:rPr lang="en-US" dirty="0"/>
              <a:t>TDR published and accepted by LHCC early 2018 </a:t>
            </a:r>
            <a:r>
              <a:rPr lang="en-US" dirty="0" smtClean="0"/>
              <a:t>(</a:t>
            </a:r>
            <a:r>
              <a:rPr lang="en-US" dirty="0" smtClean="0">
                <a:hlinkClick r:id="rId3"/>
              </a:rPr>
              <a:t>CMS-TDR-018</a:t>
            </a:r>
            <a:r>
              <a:rPr lang="en-US" dirty="0" smtClean="0"/>
              <a:t>)</a:t>
            </a:r>
          </a:p>
          <a:p>
            <a:r>
              <a:rPr lang="en-US" dirty="0" smtClean="0"/>
              <a:t>DOE scope reviewed with minimal recommendations in June 2018 IPR.  “Proceed to CD-1”.</a:t>
            </a:r>
          </a:p>
          <a:p>
            <a:r>
              <a:rPr lang="en-US" dirty="0" smtClean="0"/>
              <a:t>Int’l L1 trigger project annual review Nov. 2018, reviewed positively with minimal recommendations.</a:t>
            </a:r>
          </a:p>
          <a:p>
            <a:r>
              <a:rPr lang="en-US" b="1" dirty="0" smtClean="0"/>
              <a:t>DOE CD-1 review in June 2019</a:t>
            </a:r>
          </a:p>
          <a:p>
            <a:r>
              <a:rPr lang="en-US" b="1" dirty="0" smtClean="0"/>
              <a:t>NSF FDR in September 2019</a:t>
            </a:r>
          </a:p>
          <a:p>
            <a:r>
              <a:rPr lang="en-US" b="1" dirty="0" smtClean="0"/>
              <a:t>L1 trigger TDR draft end 2019, LHCC acceptance end Q2 2020</a:t>
            </a:r>
            <a:r>
              <a:rPr lang="en-US" dirty="0" smtClean="0"/>
              <a:t> </a:t>
            </a:r>
          </a:p>
          <a:p>
            <a:endParaRPr lang="en-US" dirty="0" smtClean="0"/>
          </a:p>
          <a:p>
            <a:pPr marL="0" indent="0">
              <a:buNone/>
            </a:pPr>
            <a:r>
              <a:rPr lang="en-US" dirty="0" smtClean="0"/>
              <a:t>R&amp;D Milestones</a:t>
            </a:r>
          </a:p>
          <a:p>
            <a:r>
              <a:rPr lang="en-US" dirty="0" smtClean="0"/>
              <a:t>Proof-of-concept firmware demonstration for particle flow reconstruction in correlator </a:t>
            </a:r>
          </a:p>
          <a:p>
            <a:r>
              <a:rPr lang="en-US" dirty="0" smtClean="0"/>
              <a:t>Bench demonstration of high-speed links (up to 28 </a:t>
            </a:r>
            <a:r>
              <a:rPr lang="en-US" dirty="0" err="1" smtClean="0"/>
              <a:t>Gbps</a:t>
            </a:r>
            <a:r>
              <a:rPr lang="en-US" dirty="0" smtClean="0"/>
              <a:t>)</a:t>
            </a:r>
          </a:p>
          <a:p>
            <a:r>
              <a:rPr lang="en-US" dirty="0" smtClean="0"/>
              <a:t>L1 trigger test board production for ATCA infrastructure complete (IPMC w/ </a:t>
            </a:r>
            <a:r>
              <a:rPr lang="en-US" dirty="0" err="1" smtClean="0"/>
              <a:t>Zync</a:t>
            </a:r>
            <a:r>
              <a:rPr lang="en-US" dirty="0" smtClean="0"/>
              <a:t>)</a:t>
            </a:r>
          </a:p>
          <a:p>
            <a:r>
              <a:rPr lang="en-US" dirty="0" smtClean="0"/>
              <a:t>L1 trigger ATCA prototype board received and </a:t>
            </a:r>
            <a:r>
              <a:rPr lang="en-US" b="1" dirty="0" smtClean="0"/>
              <a:t>under testing</a:t>
            </a:r>
          </a:p>
        </p:txBody>
      </p:sp>
    </p:spTree>
    <p:extLst>
      <p:ext uri="{BB962C8B-B14F-4D97-AF65-F5344CB8AC3E}">
        <p14:creationId xmlns:p14="http://schemas.microsoft.com/office/powerpoint/2010/main" val="122224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4305" y="149727"/>
            <a:ext cx="7559695" cy="625776"/>
          </a:xfrm>
        </p:spPr>
        <p:txBody>
          <a:bodyPr/>
          <a:lstStyle/>
          <a:p>
            <a:r>
              <a:rPr lang="en-US" sz="2800" dirty="0" smtClean="0"/>
              <a:t>Recent technical progress: L1 trigger blade design</a:t>
            </a:r>
            <a:endParaRPr lang="en-US" sz="2800" dirty="0"/>
          </a:p>
        </p:txBody>
      </p:sp>
      <p:pic>
        <p:nvPicPr>
          <p:cNvPr id="2" name="Picture 1"/>
          <p:cNvPicPr>
            <a:picLocks noChangeAspect="1"/>
          </p:cNvPicPr>
          <p:nvPr/>
        </p:nvPicPr>
        <p:blipFill>
          <a:blip r:embed="rId2"/>
          <a:stretch>
            <a:fillRect/>
          </a:stretch>
        </p:blipFill>
        <p:spPr>
          <a:xfrm>
            <a:off x="2324100" y="836463"/>
            <a:ext cx="6911340" cy="4196264"/>
          </a:xfrm>
          <a:prstGeom prst="rect">
            <a:avLst/>
          </a:prstGeom>
        </p:spPr>
      </p:pic>
      <p:sp>
        <p:nvSpPr>
          <p:cNvPr id="5" name="TextBox 4"/>
          <p:cNvSpPr txBox="1"/>
          <p:nvPr/>
        </p:nvSpPr>
        <p:spPr>
          <a:xfrm>
            <a:off x="0" y="1036155"/>
            <a:ext cx="2468880" cy="4524315"/>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US" sz="1600" b="1" dirty="0" smtClean="0"/>
              <a:t>Xilinx </a:t>
            </a:r>
            <a:r>
              <a:rPr lang="en-US" sz="1600" b="1" dirty="0" err="1" smtClean="0"/>
              <a:t>Virtex</a:t>
            </a:r>
            <a:r>
              <a:rPr lang="en-US" sz="1600" b="1" dirty="0" smtClean="0"/>
              <a:t> </a:t>
            </a:r>
            <a:r>
              <a:rPr lang="en-US" sz="1600" b="1" dirty="0" err="1" smtClean="0"/>
              <a:t>Ultrascale</a:t>
            </a:r>
            <a:r>
              <a:rPr lang="en-US" sz="1600" b="1" dirty="0" smtClean="0"/>
              <a:t>+ FPGA (VU9P)</a:t>
            </a:r>
          </a:p>
          <a:p>
            <a:pPr marL="285750" indent="-285750">
              <a:buClr>
                <a:srgbClr val="FF0000"/>
              </a:buClr>
              <a:buFont typeface="Wingdings" panose="05000000000000000000" pitchFamily="2" charset="2"/>
              <a:buChar char="§"/>
            </a:pPr>
            <a:r>
              <a:rPr lang="en-US" sz="1600" b="1" dirty="0" smtClean="0"/>
              <a:t>100 optical links in and out, up to 28 </a:t>
            </a:r>
            <a:r>
              <a:rPr lang="en-US" sz="1600" b="1" dirty="0" err="1" smtClean="0"/>
              <a:t>Gbps</a:t>
            </a:r>
            <a:r>
              <a:rPr lang="en-US" sz="1600" b="1" dirty="0" smtClean="0"/>
              <a:t> each</a:t>
            </a:r>
          </a:p>
          <a:p>
            <a:pPr marL="285750" indent="-285750">
              <a:buClr>
                <a:srgbClr val="FF0000"/>
              </a:buClr>
              <a:buFont typeface="Wingdings" panose="05000000000000000000" pitchFamily="2" charset="2"/>
              <a:buChar char="§"/>
            </a:pPr>
            <a:r>
              <a:rPr lang="en-US" sz="1600" dirty="0" smtClean="0"/>
              <a:t>Rear transition module to accommodate 24 of those links</a:t>
            </a:r>
          </a:p>
          <a:p>
            <a:pPr marL="285750" indent="-285750">
              <a:buClr>
                <a:srgbClr val="FF0000"/>
              </a:buClr>
              <a:buFont typeface="Wingdings" panose="05000000000000000000" pitchFamily="2" charset="2"/>
              <a:buChar char="§"/>
            </a:pPr>
            <a:r>
              <a:rPr lang="en-US" sz="1600" dirty="0" smtClean="0"/>
              <a:t>Various control and memory functions on small mezzanine cards:</a:t>
            </a:r>
          </a:p>
          <a:p>
            <a:pPr marL="742950" lvl="1" indent="-285750">
              <a:buClr>
                <a:schemeClr val="accent1"/>
              </a:buClr>
              <a:buFont typeface="Wingdings" panose="05000000000000000000" pitchFamily="2" charset="2"/>
              <a:buChar char="§"/>
            </a:pPr>
            <a:r>
              <a:rPr lang="en-US" sz="1600" dirty="0" smtClean="0"/>
              <a:t>IPMC</a:t>
            </a:r>
          </a:p>
          <a:p>
            <a:pPr marL="742950" lvl="1" indent="-285750">
              <a:buClr>
                <a:schemeClr val="accent1"/>
              </a:buClr>
              <a:buFont typeface="Wingdings" panose="05000000000000000000" pitchFamily="2" charset="2"/>
              <a:buChar char="§"/>
            </a:pPr>
            <a:r>
              <a:rPr lang="en-US" sz="1600" dirty="0" smtClean="0"/>
              <a:t>Gb Ethernet switch </a:t>
            </a:r>
          </a:p>
          <a:p>
            <a:pPr marL="742950" lvl="1" indent="-285750">
              <a:buClr>
                <a:schemeClr val="accent1"/>
              </a:buClr>
              <a:buFont typeface="Wingdings" panose="05000000000000000000" pitchFamily="2" charset="2"/>
              <a:buChar char="§"/>
            </a:pPr>
            <a:r>
              <a:rPr lang="en-US" sz="1600" dirty="0" smtClean="0"/>
              <a:t>Embedded Linux/</a:t>
            </a:r>
            <a:r>
              <a:rPr lang="en-US" sz="1600" dirty="0" err="1" smtClean="0"/>
              <a:t>Zync</a:t>
            </a:r>
            <a:r>
              <a:rPr lang="en-US" sz="1600" dirty="0" smtClean="0"/>
              <a:t> control </a:t>
            </a:r>
            <a:r>
              <a:rPr lang="en-US" sz="1600" dirty="0" err="1" smtClean="0"/>
              <a:t>SoC</a:t>
            </a:r>
            <a:endParaRPr lang="en-US" sz="1600" dirty="0" smtClean="0"/>
          </a:p>
          <a:p>
            <a:pPr marL="742950" lvl="1" indent="-285750">
              <a:buClr>
                <a:schemeClr val="accent1"/>
              </a:buClr>
              <a:buFont typeface="Wingdings" panose="05000000000000000000" pitchFamily="2" charset="2"/>
              <a:buChar char="§"/>
            </a:pPr>
            <a:r>
              <a:rPr lang="en-US" sz="1600" dirty="0" smtClean="0"/>
              <a:t>Large LUT space</a:t>
            </a:r>
          </a:p>
        </p:txBody>
      </p:sp>
    </p:spTree>
    <p:extLst>
      <p:ext uri="{BB962C8B-B14F-4D97-AF65-F5344CB8AC3E}">
        <p14:creationId xmlns:p14="http://schemas.microsoft.com/office/powerpoint/2010/main" val="536904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4305" y="149727"/>
            <a:ext cx="7559695" cy="625776"/>
          </a:xfrm>
        </p:spPr>
        <p:txBody>
          <a:bodyPr/>
          <a:lstStyle/>
          <a:p>
            <a:r>
              <a:rPr lang="en-US" sz="2800" dirty="0" smtClean="0"/>
              <a:t>Recent technical progress: L1 trigger blade design</a:t>
            </a:r>
            <a:endParaRPr lang="en-US" sz="2800" dirty="0"/>
          </a:p>
        </p:txBody>
      </p:sp>
      <p:pic>
        <p:nvPicPr>
          <p:cNvPr id="4" name="Picture 3"/>
          <p:cNvPicPr>
            <a:picLocks noChangeAspect="1"/>
          </p:cNvPicPr>
          <p:nvPr/>
        </p:nvPicPr>
        <p:blipFill>
          <a:blip r:embed="rId2"/>
          <a:stretch>
            <a:fillRect/>
          </a:stretch>
        </p:blipFill>
        <p:spPr>
          <a:xfrm>
            <a:off x="0" y="961468"/>
            <a:ext cx="9144000" cy="5483704"/>
          </a:xfrm>
          <a:prstGeom prst="rect">
            <a:avLst/>
          </a:prstGeom>
        </p:spPr>
      </p:pic>
      <p:cxnSp>
        <p:nvCxnSpPr>
          <p:cNvPr id="7" name="Straight Arrow Connector 6"/>
          <p:cNvCxnSpPr/>
          <p:nvPr/>
        </p:nvCxnSpPr>
        <p:spPr>
          <a:xfrm flipH="1">
            <a:off x="4084320" y="1752600"/>
            <a:ext cx="1531620" cy="838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785360" y="4853940"/>
            <a:ext cx="830580" cy="1219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947160" y="4541520"/>
            <a:ext cx="1668780" cy="9677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78380" y="3695700"/>
            <a:ext cx="3337560" cy="13868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689860" y="2365336"/>
            <a:ext cx="2926080" cy="27172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92480" y="903257"/>
            <a:ext cx="4037452" cy="369332"/>
          </a:xfrm>
          <a:prstGeom prst="rect">
            <a:avLst/>
          </a:prstGeom>
          <a:noFill/>
        </p:spPr>
        <p:txBody>
          <a:bodyPr wrap="none" rtlCol="0">
            <a:spAutoFit/>
          </a:bodyPr>
          <a:lstStyle/>
          <a:p>
            <a:r>
              <a:rPr lang="en-US" dirty="0" smtClean="0"/>
              <a:t>First prototype received at UW Feb. 2019</a:t>
            </a:r>
            <a:endParaRPr lang="en-US" dirty="0"/>
          </a:p>
        </p:txBody>
      </p:sp>
    </p:spTree>
    <p:extLst>
      <p:ext uri="{BB962C8B-B14F-4D97-AF65-F5344CB8AC3E}">
        <p14:creationId xmlns:p14="http://schemas.microsoft.com/office/powerpoint/2010/main" val="3040059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4305" y="149727"/>
            <a:ext cx="7559695" cy="625776"/>
          </a:xfrm>
        </p:spPr>
        <p:txBody>
          <a:bodyPr/>
          <a:lstStyle/>
          <a:p>
            <a:r>
              <a:rPr lang="en-US" sz="2800" dirty="0" smtClean="0"/>
              <a:t>Recent technical progress: L1 trigger blade design</a:t>
            </a:r>
            <a:endParaRPr lang="en-US" sz="2800" dirty="0"/>
          </a:p>
        </p:txBody>
      </p:sp>
      <p:sp>
        <p:nvSpPr>
          <p:cNvPr id="16" name="TextBox 15"/>
          <p:cNvSpPr txBox="1"/>
          <p:nvPr/>
        </p:nvSpPr>
        <p:spPr>
          <a:xfrm>
            <a:off x="792480" y="903257"/>
            <a:ext cx="5778505" cy="369332"/>
          </a:xfrm>
          <a:prstGeom prst="rect">
            <a:avLst/>
          </a:prstGeom>
          <a:noFill/>
        </p:spPr>
        <p:txBody>
          <a:bodyPr wrap="none" rtlCol="0">
            <a:spAutoFit/>
          </a:bodyPr>
          <a:lstStyle/>
          <a:p>
            <a:r>
              <a:rPr lang="en-US" dirty="0" smtClean="0"/>
              <a:t>First prototype assembled with mezzanines at UF Mar. 2019</a:t>
            </a:r>
            <a:endParaRPr lang="en-US"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74" y="1272589"/>
            <a:ext cx="7013239" cy="5259929"/>
          </a:xfrm>
          <a:prstGeom prst="rect">
            <a:avLst/>
          </a:prstGeom>
        </p:spPr>
      </p:pic>
      <p:sp>
        <p:nvSpPr>
          <p:cNvPr id="2" name="TextBox 1"/>
          <p:cNvSpPr txBox="1"/>
          <p:nvPr/>
        </p:nvSpPr>
        <p:spPr>
          <a:xfrm>
            <a:off x="7210650" y="1272589"/>
            <a:ext cx="1933350" cy="923330"/>
          </a:xfrm>
          <a:prstGeom prst="rect">
            <a:avLst/>
          </a:prstGeom>
          <a:noFill/>
        </p:spPr>
        <p:txBody>
          <a:bodyPr wrap="none" rtlCol="0">
            <a:spAutoFit/>
          </a:bodyPr>
          <a:lstStyle/>
          <a:p>
            <a:r>
              <a:rPr lang="en-US" dirty="0" smtClean="0"/>
              <a:t>Rear transition </a:t>
            </a:r>
          </a:p>
          <a:p>
            <a:r>
              <a:rPr lang="en-US" dirty="0" smtClean="0"/>
              <a:t>module attached </a:t>
            </a:r>
          </a:p>
          <a:p>
            <a:r>
              <a:rPr lang="en-US" dirty="0" smtClean="0"/>
              <a:t>to APD1 prototype</a:t>
            </a:r>
            <a:endParaRPr lang="en-US" dirty="0"/>
          </a:p>
        </p:txBody>
      </p:sp>
      <p:cxnSp>
        <p:nvCxnSpPr>
          <p:cNvPr id="6" name="Straight Arrow Connector 5"/>
          <p:cNvCxnSpPr/>
          <p:nvPr/>
        </p:nvCxnSpPr>
        <p:spPr>
          <a:xfrm flipH="1">
            <a:off x="6409592" y="1503485"/>
            <a:ext cx="704021" cy="4659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10650" y="2945423"/>
            <a:ext cx="1928157" cy="1477328"/>
          </a:xfrm>
          <a:prstGeom prst="rect">
            <a:avLst/>
          </a:prstGeom>
          <a:noFill/>
        </p:spPr>
        <p:txBody>
          <a:bodyPr wrap="none" rtlCol="0">
            <a:spAutoFit/>
          </a:bodyPr>
          <a:lstStyle/>
          <a:p>
            <a:r>
              <a:rPr lang="en-US" dirty="0" smtClean="0"/>
              <a:t>Heat sink for FPGA</a:t>
            </a:r>
          </a:p>
          <a:p>
            <a:endParaRPr lang="en-US" dirty="0"/>
          </a:p>
          <a:p>
            <a:endParaRPr lang="en-US" dirty="0" smtClean="0"/>
          </a:p>
          <a:p>
            <a:r>
              <a:rPr lang="en-US" dirty="0" smtClean="0"/>
              <a:t>128GB LUT </a:t>
            </a:r>
          </a:p>
          <a:p>
            <a:r>
              <a:rPr lang="en-US" dirty="0" smtClean="0"/>
              <a:t>mezzanine card</a:t>
            </a:r>
            <a:endParaRPr lang="en-US" dirty="0"/>
          </a:p>
        </p:txBody>
      </p:sp>
      <p:cxnSp>
        <p:nvCxnSpPr>
          <p:cNvPr id="14" name="Straight Arrow Connector 13"/>
          <p:cNvCxnSpPr/>
          <p:nvPr/>
        </p:nvCxnSpPr>
        <p:spPr>
          <a:xfrm flipH="1" flipV="1">
            <a:off x="4545623" y="2769577"/>
            <a:ext cx="2665027" cy="360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811206" y="3373867"/>
            <a:ext cx="4399444" cy="8112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81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4305" y="149727"/>
            <a:ext cx="7559695" cy="625776"/>
          </a:xfrm>
        </p:spPr>
        <p:txBody>
          <a:bodyPr/>
          <a:lstStyle/>
          <a:p>
            <a:r>
              <a:rPr lang="en-US" sz="2800" dirty="0" smtClean="0"/>
              <a:t>Recent technical progress: L1 trigger blade design</a:t>
            </a:r>
            <a:endParaRPr lang="en-US" sz="2800" dirty="0"/>
          </a:p>
        </p:txBody>
      </p:sp>
      <p:pic>
        <p:nvPicPr>
          <p:cNvPr id="4" name="Picture 3"/>
          <p:cNvPicPr>
            <a:picLocks noChangeAspect="1"/>
          </p:cNvPicPr>
          <p:nvPr/>
        </p:nvPicPr>
        <p:blipFill>
          <a:blip r:embed="rId2"/>
          <a:stretch>
            <a:fillRect/>
          </a:stretch>
        </p:blipFill>
        <p:spPr>
          <a:xfrm>
            <a:off x="0" y="873290"/>
            <a:ext cx="9144000" cy="4928539"/>
          </a:xfrm>
          <a:prstGeom prst="rect">
            <a:avLst/>
          </a:prstGeom>
        </p:spPr>
      </p:pic>
      <p:sp>
        <p:nvSpPr>
          <p:cNvPr id="5" name="TextBox 4"/>
          <p:cNvSpPr txBox="1"/>
          <p:nvPr/>
        </p:nvSpPr>
        <p:spPr>
          <a:xfrm>
            <a:off x="0" y="5781794"/>
            <a:ext cx="8902052" cy="369332"/>
          </a:xfrm>
          <a:prstGeom prst="rect">
            <a:avLst/>
          </a:prstGeom>
          <a:noFill/>
        </p:spPr>
        <p:txBody>
          <a:bodyPr wrap="none" rtlCol="0">
            <a:spAutoFit/>
          </a:bodyPr>
          <a:lstStyle/>
          <a:p>
            <a:r>
              <a:rPr lang="en-US" dirty="0" smtClean="0"/>
              <a:t>Excellent eye diagram and bit-error-rate performance, up to 28 </a:t>
            </a:r>
            <a:r>
              <a:rPr lang="en-US" dirty="0" err="1" smtClean="0"/>
              <a:t>Gbps</a:t>
            </a:r>
            <a:r>
              <a:rPr lang="en-US" dirty="0" smtClean="0"/>
              <a:t>, on all links tested so far.</a:t>
            </a:r>
            <a:endParaRPr lang="en-US" dirty="0"/>
          </a:p>
        </p:txBody>
      </p:sp>
      <p:cxnSp>
        <p:nvCxnSpPr>
          <p:cNvPr id="6" name="Straight Arrow Connector 5"/>
          <p:cNvCxnSpPr/>
          <p:nvPr/>
        </p:nvCxnSpPr>
        <p:spPr>
          <a:xfrm flipV="1">
            <a:off x="77638" y="1984074"/>
            <a:ext cx="17253" cy="681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3616" y="1636381"/>
            <a:ext cx="1359026" cy="369332"/>
          </a:xfrm>
          <a:prstGeom prst="rect">
            <a:avLst/>
          </a:prstGeom>
          <a:noFill/>
        </p:spPr>
        <p:txBody>
          <a:bodyPr wrap="none" rtlCol="0">
            <a:spAutoFit/>
          </a:bodyPr>
          <a:lstStyle/>
          <a:p>
            <a:r>
              <a:rPr lang="en-US" dirty="0"/>
              <a:t>v</a:t>
            </a:r>
            <a:r>
              <a:rPr lang="en-US" dirty="0" smtClean="0"/>
              <a:t>oltage level</a:t>
            </a:r>
            <a:endParaRPr lang="en-US" dirty="0"/>
          </a:p>
        </p:txBody>
      </p:sp>
      <p:cxnSp>
        <p:nvCxnSpPr>
          <p:cNvPr id="9" name="Straight Arrow Connector 8"/>
          <p:cNvCxnSpPr/>
          <p:nvPr/>
        </p:nvCxnSpPr>
        <p:spPr>
          <a:xfrm>
            <a:off x="77638" y="2674199"/>
            <a:ext cx="10351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72" y="2601665"/>
            <a:ext cx="2157001" cy="369332"/>
          </a:xfrm>
          <a:prstGeom prst="rect">
            <a:avLst/>
          </a:prstGeom>
          <a:noFill/>
        </p:spPr>
        <p:txBody>
          <a:bodyPr wrap="none" rtlCol="0">
            <a:spAutoFit/>
          </a:bodyPr>
          <a:lstStyle/>
          <a:p>
            <a:r>
              <a:rPr lang="en-US" dirty="0" smtClean="0"/>
              <a:t>time after clock edge</a:t>
            </a:r>
            <a:endParaRPr lang="en-US" dirty="0"/>
          </a:p>
        </p:txBody>
      </p:sp>
      <p:sp>
        <p:nvSpPr>
          <p:cNvPr id="11" name="TextBox 10"/>
          <p:cNvSpPr txBox="1"/>
          <p:nvPr/>
        </p:nvSpPr>
        <p:spPr>
          <a:xfrm>
            <a:off x="129420" y="3640397"/>
            <a:ext cx="5856540" cy="369332"/>
          </a:xfrm>
          <a:prstGeom prst="rect">
            <a:avLst/>
          </a:prstGeom>
          <a:noFill/>
        </p:spPr>
        <p:txBody>
          <a:bodyPr wrap="none" rtlCol="0">
            <a:spAutoFit/>
          </a:bodyPr>
          <a:lstStyle/>
          <a:p>
            <a:r>
              <a:rPr lang="en-US" dirty="0" smtClean="0"/>
              <a:t>“open eye” = clock jitter, rise time, fall time within tolerance </a:t>
            </a:r>
            <a:endParaRPr lang="en-US" dirty="0"/>
          </a:p>
        </p:txBody>
      </p:sp>
    </p:spTree>
    <p:extLst>
      <p:ext uri="{BB962C8B-B14F-4D97-AF65-F5344CB8AC3E}">
        <p14:creationId xmlns:p14="http://schemas.microsoft.com/office/powerpoint/2010/main" val="320392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4305" y="149727"/>
            <a:ext cx="7559695" cy="625776"/>
          </a:xfrm>
        </p:spPr>
        <p:txBody>
          <a:bodyPr/>
          <a:lstStyle/>
          <a:p>
            <a:r>
              <a:rPr lang="en-US" sz="2800" dirty="0" smtClean="0"/>
              <a:t>Recent technical progress: Firmware readiness</a:t>
            </a:r>
            <a:endParaRPr lang="en-US" sz="2800" dirty="0"/>
          </a:p>
        </p:txBody>
      </p:sp>
      <p:sp>
        <p:nvSpPr>
          <p:cNvPr id="2" name="TextBox 1"/>
          <p:cNvSpPr txBox="1"/>
          <p:nvPr/>
        </p:nvSpPr>
        <p:spPr>
          <a:xfrm>
            <a:off x="205741" y="3643477"/>
            <a:ext cx="4030980" cy="2031325"/>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US" dirty="0" smtClean="0"/>
              <a:t>L1 PF+PUPPI algorithm features well-specified</a:t>
            </a:r>
          </a:p>
          <a:p>
            <a:pPr marL="285750" indent="-285750">
              <a:buClr>
                <a:srgbClr val="FF0000"/>
              </a:buClr>
              <a:buFont typeface="Wingdings" panose="05000000000000000000" pitchFamily="2" charset="2"/>
              <a:buChar char="§"/>
            </a:pPr>
            <a:r>
              <a:rPr lang="en-US" dirty="0" smtClean="0"/>
              <a:t>On target FPGA, can process up to 30 tracks and 30 clusters simultaneously within latency budget</a:t>
            </a:r>
          </a:p>
          <a:p>
            <a:pPr marL="285750" indent="-285750">
              <a:buClr>
                <a:srgbClr val="FF0000"/>
              </a:buClr>
              <a:buFont typeface="Wingdings" panose="05000000000000000000" pitchFamily="2" charset="2"/>
              <a:buChar char="§"/>
            </a:pPr>
            <a:r>
              <a:rPr lang="en-US" dirty="0" smtClean="0"/>
              <a:t>Resource usage of DSPs/LUTs within margins (55-60% of VU9P)</a:t>
            </a:r>
          </a:p>
        </p:txBody>
      </p:sp>
      <p:pic>
        <p:nvPicPr>
          <p:cNvPr id="7" name="Picture 6"/>
          <p:cNvPicPr>
            <a:picLocks noChangeAspect="1"/>
          </p:cNvPicPr>
          <p:nvPr/>
        </p:nvPicPr>
        <p:blipFill>
          <a:blip r:embed="rId2"/>
          <a:stretch>
            <a:fillRect/>
          </a:stretch>
        </p:blipFill>
        <p:spPr>
          <a:xfrm>
            <a:off x="4597160" y="775503"/>
            <a:ext cx="4411636" cy="3144434"/>
          </a:xfrm>
          <a:prstGeom prst="rect">
            <a:avLst/>
          </a:prstGeom>
        </p:spPr>
      </p:pic>
      <p:pic>
        <p:nvPicPr>
          <p:cNvPr id="8" name="Picture 7"/>
          <p:cNvPicPr>
            <a:picLocks noChangeAspect="1"/>
          </p:cNvPicPr>
          <p:nvPr/>
        </p:nvPicPr>
        <p:blipFill>
          <a:blip r:embed="rId3"/>
          <a:stretch>
            <a:fillRect/>
          </a:stretch>
        </p:blipFill>
        <p:spPr>
          <a:xfrm>
            <a:off x="5024942" y="3989500"/>
            <a:ext cx="4119058" cy="2702559"/>
          </a:xfrm>
          <a:prstGeom prst="rect">
            <a:avLst/>
          </a:prstGeom>
        </p:spPr>
      </p:pic>
      <p:sp>
        <p:nvSpPr>
          <p:cNvPr id="6" name="TextBox 5"/>
          <p:cNvSpPr txBox="1"/>
          <p:nvPr/>
        </p:nvSpPr>
        <p:spPr>
          <a:xfrm>
            <a:off x="254797" y="994982"/>
            <a:ext cx="4013200" cy="2308324"/>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US" dirty="0" smtClean="0"/>
              <a:t>Algorithm firmware ready for demonstration on APD1, tested on </a:t>
            </a:r>
            <a:r>
              <a:rPr lang="en-US" dirty="0" err="1" smtClean="0"/>
              <a:t>Ultrascale</a:t>
            </a:r>
            <a:r>
              <a:rPr lang="en-US" dirty="0" smtClean="0"/>
              <a:t>+ on test kits and the cloud</a:t>
            </a:r>
          </a:p>
          <a:p>
            <a:pPr marL="285750" indent="-285750">
              <a:buClr>
                <a:srgbClr val="FF0000"/>
              </a:buClr>
              <a:buFont typeface="Wingdings" panose="05000000000000000000" pitchFamily="2" charset="2"/>
              <a:buChar char="§"/>
            </a:pPr>
            <a:r>
              <a:rPr lang="en-US" dirty="0" smtClean="0"/>
              <a:t>Deploying increasingly realistic system test setups.  </a:t>
            </a:r>
          </a:p>
          <a:p>
            <a:pPr marL="285750" indent="-285750">
              <a:buClr>
                <a:srgbClr val="FF0000"/>
              </a:buClr>
              <a:buFont typeface="Wingdings" panose="05000000000000000000" pitchFamily="2" charset="2"/>
              <a:buChar char="§"/>
            </a:pPr>
            <a:r>
              <a:rPr lang="en-US" dirty="0" smtClean="0"/>
              <a:t>Ex:  Correlator trigger Layer-1 testing with US correlator team (MIT, FNAL, UF, Colorado, </a:t>
            </a:r>
            <a:r>
              <a:rPr lang="en-US" dirty="0" err="1" smtClean="0"/>
              <a:t>aTm</a:t>
            </a:r>
            <a:r>
              <a:rPr lang="en-US" dirty="0" smtClean="0"/>
              <a:t>)</a:t>
            </a:r>
            <a:endParaRPr lang="en-US" dirty="0"/>
          </a:p>
        </p:txBody>
      </p:sp>
    </p:spTree>
    <p:extLst>
      <p:ext uri="{BB962C8B-B14F-4D97-AF65-F5344CB8AC3E}">
        <p14:creationId xmlns:p14="http://schemas.microsoft.com/office/powerpoint/2010/main" val="38325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836" y="937549"/>
            <a:ext cx="7941659" cy="5613722"/>
          </a:xfrm>
        </p:spPr>
        <p:txBody>
          <a:bodyPr>
            <a:normAutofit/>
          </a:bodyPr>
          <a:lstStyle/>
          <a:p>
            <a:r>
              <a:rPr lang="en-US" dirty="0"/>
              <a:t>Introduction</a:t>
            </a:r>
          </a:p>
          <a:p>
            <a:r>
              <a:rPr lang="en-US" dirty="0"/>
              <a:t>Design of </a:t>
            </a:r>
            <a:r>
              <a:rPr lang="en-US" dirty="0" smtClean="0"/>
              <a:t>Trigger and DAQ</a:t>
            </a:r>
            <a:endParaRPr lang="en-US" dirty="0"/>
          </a:p>
          <a:p>
            <a:pPr lvl="1"/>
            <a:r>
              <a:rPr lang="en-US" dirty="0"/>
              <a:t>Motivation, Scope, and Deliverables</a:t>
            </a:r>
          </a:p>
          <a:p>
            <a:r>
              <a:rPr lang="en-US" dirty="0"/>
              <a:t>Updates since </a:t>
            </a:r>
            <a:r>
              <a:rPr lang="en-US" dirty="0" smtClean="0"/>
              <a:t>June 2018 IPR</a:t>
            </a:r>
            <a:endParaRPr lang="en-US" dirty="0"/>
          </a:p>
          <a:p>
            <a:pPr lvl="1"/>
            <a:r>
              <a:rPr lang="en-US" dirty="0"/>
              <a:t>Conceptual Design, Maturity</a:t>
            </a:r>
          </a:p>
          <a:p>
            <a:pPr lvl="1"/>
            <a:r>
              <a:rPr lang="en-US" dirty="0"/>
              <a:t>Organization, Cost, Schedule</a:t>
            </a:r>
          </a:p>
          <a:p>
            <a:pPr lvl="1"/>
            <a:r>
              <a:rPr lang="en-US" dirty="0"/>
              <a:t>Risks</a:t>
            </a:r>
          </a:p>
          <a:p>
            <a:r>
              <a:rPr lang="en-US" dirty="0"/>
              <a:t>Response to Previous Reviews</a:t>
            </a:r>
          </a:p>
          <a:p>
            <a:pPr lvl="1"/>
            <a:r>
              <a:rPr lang="en-US" smtClean="0"/>
              <a:t>June 2018 IPR </a:t>
            </a:r>
            <a:r>
              <a:rPr lang="en-US" dirty="0"/>
              <a:t>Recommendations</a:t>
            </a:r>
          </a:p>
          <a:p>
            <a:r>
              <a:rPr lang="en-US" dirty="0"/>
              <a:t>Progress towards </a:t>
            </a:r>
            <a:r>
              <a:rPr lang="en-US" dirty="0" smtClean="0"/>
              <a:t>CD-2/3</a:t>
            </a:r>
            <a:endParaRPr lang="en-US" dirty="0"/>
          </a:p>
          <a:p>
            <a:r>
              <a:rPr lang="en-US" dirty="0"/>
              <a:t>Breakout Session topics</a:t>
            </a:r>
          </a:p>
          <a:p>
            <a:r>
              <a:rPr lang="en-US" dirty="0"/>
              <a:t>Summary</a:t>
            </a:r>
          </a:p>
        </p:txBody>
      </p:sp>
      <p:sp>
        <p:nvSpPr>
          <p:cNvPr id="4" name="Title 3"/>
          <p:cNvSpPr>
            <a:spLocks noGrp="1"/>
          </p:cNvSpPr>
          <p:nvPr>
            <p:ph type="title"/>
          </p:nvPr>
        </p:nvSpPr>
        <p:spPr/>
        <p:txBody>
          <a:bodyPr/>
          <a:lstStyle/>
          <a:p>
            <a:r>
              <a:rPr lang="en-US" sz="4000" dirty="0"/>
              <a:t>Outline</a:t>
            </a:r>
          </a:p>
        </p:txBody>
      </p:sp>
    </p:spTree>
    <p:extLst>
      <p:ext uri="{BB962C8B-B14F-4D97-AF65-F5344CB8AC3E}">
        <p14:creationId xmlns:p14="http://schemas.microsoft.com/office/powerpoint/2010/main" val="420274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4305" y="149727"/>
            <a:ext cx="7559695" cy="625776"/>
          </a:xfrm>
        </p:spPr>
        <p:txBody>
          <a:bodyPr/>
          <a:lstStyle/>
          <a:p>
            <a:r>
              <a:rPr lang="en-US" sz="2800" dirty="0" smtClean="0"/>
              <a:t>Recent technical progress: Firmware readiness</a:t>
            </a:r>
            <a:endParaRPr lang="en-US" sz="2800" dirty="0"/>
          </a:p>
        </p:txBody>
      </p:sp>
      <p:sp>
        <p:nvSpPr>
          <p:cNvPr id="2" name="TextBox 1"/>
          <p:cNvSpPr txBox="1"/>
          <p:nvPr/>
        </p:nvSpPr>
        <p:spPr>
          <a:xfrm>
            <a:off x="93283" y="987613"/>
            <a:ext cx="4030980" cy="5632311"/>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US" dirty="0" smtClean="0"/>
              <a:t>Mockup upstream producers by loading upstream CTP7 BRAM with emulated HL-LHC </a:t>
            </a:r>
            <a:r>
              <a:rPr lang="en-US" dirty="0" err="1" smtClean="0"/>
              <a:t>tt</a:t>
            </a:r>
            <a:r>
              <a:rPr lang="en-US" dirty="0" smtClean="0"/>
              <a:t> MC data</a:t>
            </a:r>
          </a:p>
          <a:p>
            <a:pPr marL="285750" indent="-285750">
              <a:buClr>
                <a:srgbClr val="FF0000"/>
              </a:buClr>
              <a:buFont typeface="Wingdings" panose="05000000000000000000" pitchFamily="2" charset="2"/>
              <a:buChar char="§"/>
            </a:pPr>
            <a:endParaRPr lang="en-US" dirty="0"/>
          </a:p>
          <a:p>
            <a:pPr marL="285750" indent="-285750">
              <a:buClr>
                <a:srgbClr val="FF0000"/>
              </a:buClr>
              <a:buFont typeface="Wingdings" panose="05000000000000000000" pitchFamily="2" charset="2"/>
              <a:buChar char="§"/>
            </a:pPr>
            <a:r>
              <a:rPr lang="en-US" dirty="0" smtClean="0"/>
              <a:t>PF+PUPPI firmware reconfigured for </a:t>
            </a:r>
            <a:r>
              <a:rPr lang="en-US" dirty="0" err="1" smtClean="0"/>
              <a:t>Virtex</a:t>
            </a:r>
            <a:r>
              <a:rPr lang="en-US" dirty="0" smtClean="0"/>
              <a:t> 7 FPGA, CTP7 link speed (15 clusters and tracks)</a:t>
            </a:r>
          </a:p>
          <a:p>
            <a:pPr marL="285750" indent="-285750">
              <a:buClr>
                <a:srgbClr val="FF0000"/>
              </a:buClr>
              <a:buFont typeface="Wingdings" panose="05000000000000000000" pitchFamily="2" charset="2"/>
              <a:buChar char="§"/>
            </a:pPr>
            <a:endParaRPr lang="en-US" dirty="0"/>
          </a:p>
          <a:p>
            <a:pPr marL="285750" indent="-285750">
              <a:buClr>
                <a:srgbClr val="FF0000"/>
              </a:buClr>
              <a:buFont typeface="Wingdings" panose="05000000000000000000" pitchFamily="2" charset="2"/>
              <a:buChar char="§"/>
            </a:pPr>
            <a:r>
              <a:rPr lang="en-US" dirty="0" smtClean="0"/>
              <a:t>Emulation successfully reproduces hardware output of PF+PUPPI</a:t>
            </a:r>
          </a:p>
          <a:p>
            <a:pPr marL="285750" indent="-285750">
              <a:buClr>
                <a:srgbClr val="FF0000"/>
              </a:buClr>
              <a:buFont typeface="Wingdings" panose="05000000000000000000" pitchFamily="2" charset="2"/>
              <a:buChar char="§"/>
            </a:pPr>
            <a:endParaRPr lang="en-US" dirty="0"/>
          </a:p>
          <a:p>
            <a:pPr marL="285750" indent="-285750">
              <a:buClr>
                <a:srgbClr val="FF0000"/>
              </a:buClr>
              <a:buFont typeface="Wingdings" panose="05000000000000000000" pitchFamily="2" charset="2"/>
              <a:buChar char="§"/>
            </a:pPr>
            <a:endParaRPr lang="en-US" dirty="0" smtClean="0"/>
          </a:p>
          <a:p>
            <a:pPr marL="285750" indent="-285750">
              <a:buClr>
                <a:srgbClr val="FF0000"/>
              </a:buClr>
              <a:buFont typeface="Wingdings" panose="05000000000000000000" pitchFamily="2" charset="2"/>
              <a:buChar char="§"/>
            </a:pPr>
            <a:r>
              <a:rPr lang="en-US" dirty="0" smtClean="0"/>
              <a:t>Some layer-2 functionality (NN Tau ID) deployed on a </a:t>
            </a:r>
            <a:r>
              <a:rPr lang="en-US" dirty="0" err="1" smtClean="0"/>
              <a:t>Virtex</a:t>
            </a:r>
            <a:r>
              <a:rPr lang="en-US" dirty="0" smtClean="0"/>
              <a:t> 7.</a:t>
            </a:r>
          </a:p>
          <a:p>
            <a:pPr marL="285750" indent="-285750">
              <a:buClr>
                <a:srgbClr val="FF0000"/>
              </a:buClr>
              <a:buFont typeface="Wingdings" panose="05000000000000000000" pitchFamily="2" charset="2"/>
              <a:buChar char="§"/>
            </a:pPr>
            <a:endParaRPr lang="en-US" dirty="0"/>
          </a:p>
          <a:p>
            <a:pPr marL="285750" indent="-285750">
              <a:buClr>
                <a:srgbClr val="FF0000"/>
              </a:buClr>
              <a:buFont typeface="Wingdings" panose="05000000000000000000" pitchFamily="2" charset="2"/>
              <a:buChar char="§"/>
            </a:pPr>
            <a:r>
              <a:rPr lang="en-US" dirty="0" smtClean="0"/>
              <a:t>Emulation successfully reproduces output of Layer-1 and Layer-2 </a:t>
            </a:r>
          </a:p>
          <a:p>
            <a:pPr marL="285750" indent="-285750">
              <a:buClr>
                <a:srgbClr val="FF0000"/>
              </a:buClr>
              <a:buFont typeface="Wingdings" panose="05000000000000000000" pitchFamily="2" charset="2"/>
              <a:buChar char="§"/>
            </a:pPr>
            <a:endParaRPr lang="en-US" dirty="0"/>
          </a:p>
          <a:p>
            <a:pPr marL="285750" indent="-285750">
              <a:buClr>
                <a:srgbClr val="FF0000"/>
              </a:buClr>
              <a:buFont typeface="Wingdings" panose="05000000000000000000" pitchFamily="2" charset="2"/>
              <a:buChar char="§"/>
            </a:pPr>
            <a:r>
              <a:rPr lang="en-US" dirty="0" smtClean="0"/>
              <a:t>Will be incrementally replaced with APD1’s, faster links when ready</a:t>
            </a:r>
          </a:p>
        </p:txBody>
      </p:sp>
      <p:pic>
        <p:nvPicPr>
          <p:cNvPr id="6" name="Picture 5"/>
          <p:cNvPicPr>
            <a:picLocks noChangeAspect="1"/>
          </p:cNvPicPr>
          <p:nvPr/>
        </p:nvPicPr>
        <p:blipFill>
          <a:blip r:embed="rId2"/>
          <a:stretch>
            <a:fillRect/>
          </a:stretch>
        </p:blipFill>
        <p:spPr>
          <a:xfrm>
            <a:off x="4236721" y="940107"/>
            <a:ext cx="4987619" cy="2807702"/>
          </a:xfrm>
          <a:prstGeom prst="rect">
            <a:avLst/>
          </a:prstGeom>
        </p:spPr>
      </p:pic>
      <p:sp>
        <p:nvSpPr>
          <p:cNvPr id="7" name="TextBox 6"/>
          <p:cNvSpPr txBox="1"/>
          <p:nvPr/>
        </p:nvSpPr>
        <p:spPr>
          <a:xfrm>
            <a:off x="4671060" y="802947"/>
            <a:ext cx="3091167" cy="369332"/>
          </a:xfrm>
          <a:prstGeom prst="rect">
            <a:avLst/>
          </a:prstGeom>
          <a:noFill/>
        </p:spPr>
        <p:txBody>
          <a:bodyPr wrap="none" rtlCol="0">
            <a:spAutoFit/>
          </a:bodyPr>
          <a:lstStyle/>
          <a:p>
            <a:r>
              <a:rPr lang="en-US" dirty="0" smtClean="0"/>
              <a:t>Upstream producers to Layer-1</a:t>
            </a:r>
            <a:endParaRPr lang="en-US" dirty="0"/>
          </a:p>
        </p:txBody>
      </p:sp>
      <p:pic>
        <p:nvPicPr>
          <p:cNvPr id="8" name="Picture 7"/>
          <p:cNvPicPr>
            <a:picLocks noChangeAspect="1"/>
          </p:cNvPicPr>
          <p:nvPr/>
        </p:nvPicPr>
        <p:blipFill>
          <a:blip r:embed="rId3"/>
          <a:stretch>
            <a:fillRect/>
          </a:stretch>
        </p:blipFill>
        <p:spPr>
          <a:xfrm>
            <a:off x="4124263" y="3899851"/>
            <a:ext cx="5100077" cy="2807208"/>
          </a:xfrm>
          <a:prstGeom prst="rect">
            <a:avLst/>
          </a:prstGeom>
        </p:spPr>
      </p:pic>
      <p:sp>
        <p:nvSpPr>
          <p:cNvPr id="9" name="TextBox 8"/>
          <p:cNvSpPr txBox="1"/>
          <p:nvPr/>
        </p:nvSpPr>
        <p:spPr>
          <a:xfrm>
            <a:off x="4552240" y="3655278"/>
            <a:ext cx="1864165" cy="369332"/>
          </a:xfrm>
          <a:prstGeom prst="rect">
            <a:avLst/>
          </a:prstGeom>
          <a:noFill/>
        </p:spPr>
        <p:txBody>
          <a:bodyPr wrap="none" rtlCol="0">
            <a:spAutoFit/>
          </a:bodyPr>
          <a:lstStyle/>
          <a:p>
            <a:r>
              <a:rPr lang="en-US" dirty="0" smtClean="0"/>
              <a:t>Layer-1 to Layer-2</a:t>
            </a:r>
            <a:endParaRPr lang="en-US" dirty="0"/>
          </a:p>
        </p:txBody>
      </p:sp>
      <p:cxnSp>
        <p:nvCxnSpPr>
          <p:cNvPr id="11" name="Straight Arrow Connector 10"/>
          <p:cNvCxnSpPr/>
          <p:nvPr/>
        </p:nvCxnSpPr>
        <p:spPr>
          <a:xfrm flipV="1">
            <a:off x="3840480" y="5097780"/>
            <a:ext cx="830580" cy="38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922962" y="2621280"/>
            <a:ext cx="847158"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372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4305" y="149727"/>
            <a:ext cx="7559695" cy="625776"/>
          </a:xfrm>
        </p:spPr>
        <p:txBody>
          <a:bodyPr/>
          <a:lstStyle/>
          <a:p>
            <a:r>
              <a:rPr lang="en-US" sz="4000" dirty="0" smtClean="0"/>
              <a:t>L1 trigger blade testing</a:t>
            </a:r>
            <a:endParaRPr lang="en-US" sz="4000" dirty="0"/>
          </a:p>
        </p:txBody>
      </p:sp>
      <p:sp>
        <p:nvSpPr>
          <p:cNvPr id="5" name="TextBox 4"/>
          <p:cNvSpPr txBox="1"/>
          <p:nvPr/>
        </p:nvSpPr>
        <p:spPr>
          <a:xfrm>
            <a:off x="0" y="1272013"/>
            <a:ext cx="9060686" cy="5632311"/>
          </a:xfrm>
          <a:prstGeom prst="rect">
            <a:avLst/>
          </a:prstGeom>
          <a:noFill/>
        </p:spPr>
        <p:txBody>
          <a:bodyPr wrap="none" rtlCol="0">
            <a:spAutoFit/>
          </a:bodyPr>
          <a:lstStyle/>
          <a:p>
            <a:endParaRPr lang="en-US" dirty="0"/>
          </a:p>
          <a:p>
            <a:pPr marL="285750" indent="-285750">
              <a:buClr>
                <a:srgbClr val="FF0000"/>
              </a:buClr>
              <a:buFont typeface="Wingdings" panose="05000000000000000000" pitchFamily="2" charset="2"/>
              <a:buChar char="§"/>
            </a:pPr>
            <a:r>
              <a:rPr lang="en-US" dirty="0" smtClean="0"/>
              <a:t>For first prototype:</a:t>
            </a:r>
          </a:p>
          <a:p>
            <a:pPr marL="742950" lvl="1" indent="-285750">
              <a:buClr>
                <a:schemeClr val="accent1"/>
              </a:buClr>
              <a:buFont typeface="Wingdings" panose="05000000000000000000" pitchFamily="2" charset="2"/>
              <a:buChar char="§"/>
            </a:pPr>
            <a:r>
              <a:rPr lang="en-US" dirty="0" smtClean="0"/>
              <a:t>Test remaining on-board optical links (40/72 tested so far)</a:t>
            </a:r>
          </a:p>
          <a:p>
            <a:pPr marL="742950" lvl="1" indent="-285750">
              <a:buClr>
                <a:schemeClr val="accent1"/>
              </a:buClr>
              <a:buFont typeface="Wingdings" panose="05000000000000000000" pitchFamily="2" charset="2"/>
              <a:buChar char="§"/>
            </a:pPr>
            <a:r>
              <a:rPr lang="en-US" dirty="0" smtClean="0"/>
              <a:t>Ship to Florida for RTM usage and testing remaining links</a:t>
            </a:r>
          </a:p>
          <a:p>
            <a:pPr marL="742950" lvl="1" indent="-285750">
              <a:buClr>
                <a:schemeClr val="accent1"/>
              </a:buClr>
              <a:buFont typeface="Wingdings" panose="05000000000000000000" pitchFamily="2" charset="2"/>
              <a:buChar char="§"/>
            </a:pPr>
            <a:r>
              <a:rPr lang="en-US" dirty="0" smtClean="0"/>
              <a:t>Large LUT mezzanine test at Florida</a:t>
            </a:r>
          </a:p>
          <a:p>
            <a:pPr marL="742950" lvl="1" indent="-285750">
              <a:buClr>
                <a:schemeClr val="accent1"/>
              </a:buClr>
              <a:buFont typeface="Wingdings" panose="05000000000000000000" pitchFamily="2" charset="2"/>
              <a:buChar char="§"/>
            </a:pPr>
            <a:r>
              <a:rPr lang="en-US" dirty="0" smtClean="0"/>
              <a:t>Firmware demonstration (</a:t>
            </a:r>
            <a:r>
              <a:rPr lang="en-US" dirty="0" err="1" smtClean="0"/>
              <a:t>Iridis</a:t>
            </a:r>
            <a:r>
              <a:rPr lang="en-US" dirty="0" smtClean="0"/>
              <a:t> 64b/66b link protocol) </a:t>
            </a:r>
            <a:endParaRPr lang="en-US" dirty="0"/>
          </a:p>
          <a:p>
            <a:pPr marL="285750" indent="-285750">
              <a:buClr>
                <a:srgbClr val="FF0000"/>
              </a:buClr>
              <a:buFont typeface="Wingdings" panose="05000000000000000000" pitchFamily="2" charset="2"/>
              <a:buChar char="§"/>
            </a:pPr>
            <a:r>
              <a:rPr lang="en-US" dirty="0" smtClean="0"/>
              <a:t>Two other Rev A boards to assemble pending first success</a:t>
            </a:r>
          </a:p>
          <a:p>
            <a:pPr marL="285750" indent="-285750">
              <a:buClr>
                <a:srgbClr val="FF0000"/>
              </a:buClr>
              <a:buFont typeface="Wingdings" panose="05000000000000000000" pitchFamily="2" charset="2"/>
              <a:buChar char="§"/>
            </a:pPr>
            <a:r>
              <a:rPr lang="en-US" b="1" dirty="0" smtClean="0"/>
              <a:t>Testing complete end May 2019</a:t>
            </a:r>
          </a:p>
          <a:p>
            <a:pPr marL="285750" indent="-285750">
              <a:buClr>
                <a:srgbClr val="FF0000"/>
              </a:buClr>
              <a:buFont typeface="Wingdings" panose="05000000000000000000" pitchFamily="2" charset="2"/>
              <a:buChar char="§"/>
            </a:pPr>
            <a:endParaRPr lang="en-US" dirty="0"/>
          </a:p>
          <a:p>
            <a:pPr marL="285750" indent="-285750">
              <a:buClr>
                <a:srgbClr val="FF0000"/>
              </a:buClr>
              <a:buFont typeface="Wingdings" panose="05000000000000000000" pitchFamily="2" charset="2"/>
              <a:buChar char="§"/>
            </a:pPr>
            <a:r>
              <a:rPr lang="en-US" dirty="0" smtClean="0"/>
              <a:t>By end September 2019:  </a:t>
            </a:r>
          </a:p>
          <a:p>
            <a:pPr marL="742950" lvl="1" indent="-285750">
              <a:buClr>
                <a:schemeClr val="accent1"/>
              </a:buClr>
              <a:buFont typeface="Wingdings" panose="05000000000000000000" pitchFamily="2" charset="2"/>
              <a:buChar char="§"/>
            </a:pPr>
            <a:r>
              <a:rPr lang="en-US" dirty="0" smtClean="0"/>
              <a:t>Rev B design changes, if needed</a:t>
            </a:r>
          </a:p>
          <a:p>
            <a:pPr marL="742950" lvl="1" indent="-285750">
              <a:buClr>
                <a:schemeClr val="accent1"/>
              </a:buClr>
              <a:buFont typeface="Wingdings" panose="05000000000000000000" pitchFamily="2" charset="2"/>
              <a:buChar char="§"/>
            </a:pPr>
            <a:r>
              <a:rPr lang="en-US" dirty="0" smtClean="0"/>
              <a:t>Procurement of up to </a:t>
            </a:r>
            <a:r>
              <a:rPr lang="en-US" b="1" dirty="0" smtClean="0"/>
              <a:t>8 APD1’s total for test stand usage </a:t>
            </a:r>
            <a:r>
              <a:rPr lang="en-US" dirty="0" smtClean="0"/>
              <a:t>at UW/FNAL/UF/CERN</a:t>
            </a:r>
          </a:p>
          <a:p>
            <a:pPr marL="742950" lvl="1" indent="-285750">
              <a:buClr>
                <a:schemeClr val="accent1"/>
              </a:buClr>
              <a:buFont typeface="Wingdings" panose="05000000000000000000" pitchFamily="2" charset="2"/>
              <a:buChar char="§"/>
            </a:pPr>
            <a:r>
              <a:rPr lang="en-US" b="1" dirty="0" smtClean="0"/>
              <a:t>Firmware demonstration for L1 trigger TDR complete </a:t>
            </a:r>
            <a:r>
              <a:rPr lang="en-US" dirty="0" smtClean="0"/>
              <a:t>(and for NSF FDR/muon trigger)</a:t>
            </a:r>
          </a:p>
          <a:p>
            <a:pPr marL="742950" lvl="1" indent="-285750">
              <a:buClr>
                <a:srgbClr val="FF0000"/>
              </a:buClr>
              <a:buFont typeface="Wingdings" panose="05000000000000000000" pitchFamily="2" charset="2"/>
              <a:buChar char="§"/>
            </a:pPr>
            <a:endParaRPr lang="en-US" dirty="0"/>
          </a:p>
          <a:p>
            <a:pPr marL="285750" indent="-285750">
              <a:buClr>
                <a:srgbClr val="FF0000"/>
              </a:buClr>
              <a:buFont typeface="Wingdings" panose="05000000000000000000" pitchFamily="2" charset="2"/>
              <a:buChar char="§"/>
            </a:pPr>
            <a:r>
              <a:rPr lang="en-US" dirty="0" smtClean="0"/>
              <a:t>By end December 2019:</a:t>
            </a:r>
          </a:p>
          <a:p>
            <a:pPr marL="742950" lvl="1" indent="-285750">
              <a:buClr>
                <a:schemeClr val="accent1"/>
              </a:buClr>
              <a:buFont typeface="Wingdings" panose="05000000000000000000" pitchFamily="2" charset="2"/>
              <a:buChar char="§"/>
            </a:pPr>
            <a:r>
              <a:rPr lang="en-US" dirty="0"/>
              <a:t>T</a:t>
            </a:r>
            <a:r>
              <a:rPr lang="en-US" dirty="0" smtClean="0"/>
              <a:t>esting of APD1 Rev B complete</a:t>
            </a:r>
          </a:p>
          <a:p>
            <a:pPr marL="742950" lvl="1" indent="-285750">
              <a:buClr>
                <a:srgbClr val="FF0000"/>
              </a:buClr>
              <a:buFont typeface="Wingdings" panose="05000000000000000000" pitchFamily="2" charset="2"/>
              <a:buChar char="§"/>
            </a:pPr>
            <a:endParaRPr lang="en-US" dirty="0" smtClean="0"/>
          </a:p>
          <a:p>
            <a:pPr marL="285750" indent="-285750">
              <a:buClr>
                <a:srgbClr val="FF0000"/>
              </a:buClr>
              <a:buFont typeface="Wingdings" panose="05000000000000000000" pitchFamily="2" charset="2"/>
              <a:buChar char="§"/>
            </a:pPr>
            <a:r>
              <a:rPr lang="en-US" b="1" dirty="0" smtClean="0"/>
              <a:t>Jan. 2020:  preproduction design begins</a:t>
            </a:r>
          </a:p>
          <a:p>
            <a:pPr marL="285750" indent="-285750">
              <a:buFont typeface="Arial" panose="020B0604020202020204" pitchFamily="34" charset="0"/>
              <a:buChar char="•"/>
            </a:pPr>
            <a:endParaRPr lang="en-US" dirty="0" smtClean="0"/>
          </a:p>
          <a:p>
            <a:r>
              <a:rPr lang="en-US" dirty="0" smtClean="0"/>
              <a:t>	 </a:t>
            </a:r>
          </a:p>
        </p:txBody>
      </p:sp>
    </p:spTree>
    <p:extLst>
      <p:ext uri="{BB962C8B-B14F-4D97-AF65-F5344CB8AC3E}">
        <p14:creationId xmlns:p14="http://schemas.microsoft.com/office/powerpoint/2010/main" val="1697542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402.06 Design Maturity</a:t>
            </a:r>
            <a:endParaRPr lang="en-US" dirty="0"/>
          </a:p>
        </p:txBody>
      </p:sp>
      <p:sp>
        <p:nvSpPr>
          <p:cNvPr id="8" name="TextBox 7">
            <a:extLst>
              <a:ext uri="{FF2B5EF4-FFF2-40B4-BE49-F238E27FC236}">
                <a16:creationId xmlns:a16="http://schemas.microsoft.com/office/drawing/2014/main" xmlns="" id="{2FD82A88-FA38-FB42-8843-1662DEE72C2C}"/>
              </a:ext>
            </a:extLst>
          </p:cNvPr>
          <p:cNvSpPr txBox="1"/>
          <p:nvPr/>
        </p:nvSpPr>
        <p:spPr>
          <a:xfrm>
            <a:off x="7347813" y="451655"/>
            <a:ext cx="1567543" cy="461665"/>
          </a:xfrm>
          <a:prstGeom prst="rect">
            <a:avLst/>
          </a:prstGeom>
          <a:solidFill>
            <a:srgbClr val="7030A0"/>
          </a:solidFill>
        </p:spPr>
        <p:txBody>
          <a:bodyPr wrap="square" rtlCol="0">
            <a:spAutoFit/>
          </a:bodyPr>
          <a:lstStyle/>
          <a:p>
            <a:r>
              <a:rPr lang="en-US" sz="2400" dirty="0">
                <a:solidFill>
                  <a:schemeClr val="bg1"/>
                </a:solidFill>
              </a:rPr>
              <a:t>Charge #2</a:t>
            </a:r>
          </a:p>
        </p:txBody>
      </p:sp>
      <p:sp>
        <p:nvSpPr>
          <p:cNvPr id="6" name="Content Placeholder 5">
            <a:extLst>
              <a:ext uri="{FF2B5EF4-FFF2-40B4-BE49-F238E27FC236}">
                <a16:creationId xmlns:a16="http://schemas.microsoft.com/office/drawing/2014/main" xmlns="" id="{BAE56B4A-382F-AF49-8B05-D342F8763050}"/>
              </a:ext>
            </a:extLst>
          </p:cNvPr>
          <p:cNvSpPr>
            <a:spLocks noGrp="1"/>
          </p:cNvSpPr>
          <p:nvPr>
            <p:ph idx="1"/>
          </p:nvPr>
        </p:nvSpPr>
        <p:spPr>
          <a:xfrm>
            <a:off x="107659" y="969761"/>
            <a:ext cx="8432492" cy="1279221"/>
          </a:xfrm>
        </p:spPr>
        <p:txBody>
          <a:bodyPr>
            <a:normAutofit fontScale="92500"/>
          </a:bodyPr>
          <a:lstStyle/>
          <a:p>
            <a:r>
              <a:rPr lang="en-US" sz="1800" dirty="0" smtClean="0"/>
              <a:t>At June 2018 IPR, Design Maturity was assessed in three areas: hardware design, firmware/software design, and DAQ</a:t>
            </a:r>
          </a:p>
          <a:p>
            <a:pPr lvl="1"/>
            <a:r>
              <a:rPr lang="en-US" sz="1400" dirty="0" smtClean="0"/>
              <a:t>All were past Conceptual Design Phase and in the middle of the Preliminary Design Phase</a:t>
            </a:r>
          </a:p>
          <a:p>
            <a:r>
              <a:rPr lang="en-US" sz="1800" dirty="0" smtClean="0"/>
              <a:t>Correlator component design completion assessment:  Progressed from 34% </a:t>
            </a:r>
            <a:r>
              <a:rPr lang="en-US" sz="1800" dirty="0" smtClean="0">
                <a:sym typeface="Wingdings" panose="05000000000000000000" pitchFamily="2" charset="2"/>
              </a:rPr>
              <a:t></a:t>
            </a:r>
            <a:r>
              <a:rPr lang="en-US" sz="1800" dirty="0" smtClean="0"/>
              <a:t> 54% done</a:t>
            </a:r>
            <a:endParaRPr lang="en-US" sz="1800" dirty="0"/>
          </a:p>
          <a:p>
            <a:endParaRPr lang="en-US" sz="1800" dirty="0"/>
          </a:p>
        </p:txBody>
      </p:sp>
      <p:sp>
        <p:nvSpPr>
          <p:cNvPr id="2" name="TextBox 1"/>
          <p:cNvSpPr txBox="1"/>
          <p:nvPr/>
        </p:nvSpPr>
        <p:spPr>
          <a:xfrm>
            <a:off x="107659" y="2185128"/>
            <a:ext cx="3737825" cy="3293209"/>
          </a:xfrm>
          <a:prstGeom prst="rect">
            <a:avLst/>
          </a:prstGeom>
          <a:noFill/>
        </p:spPr>
        <p:txBody>
          <a:bodyPr wrap="square" rtlCol="0">
            <a:spAutoFit/>
          </a:bodyPr>
          <a:lstStyle/>
          <a:p>
            <a:r>
              <a:rPr lang="en-US" sz="1600" u="sng" dirty="0" smtClean="0"/>
              <a:t>Hardware design tasks (%done)</a:t>
            </a:r>
            <a:endParaRPr lang="en-US" sz="1600" u="sng" dirty="0"/>
          </a:p>
          <a:p>
            <a:r>
              <a:rPr lang="en-US" sz="1600" dirty="0"/>
              <a:t>100 </a:t>
            </a:r>
            <a:r>
              <a:rPr lang="en-US" sz="1600" dirty="0" smtClean="0"/>
              <a:t>High </a:t>
            </a:r>
            <a:r>
              <a:rPr lang="en-US" sz="1600" dirty="0"/>
              <a:t>speed link testing (Firefly)</a:t>
            </a:r>
          </a:p>
          <a:p>
            <a:r>
              <a:rPr lang="en-US" sz="1600" dirty="0"/>
              <a:t>100 ATCA form factor (CDB)</a:t>
            </a:r>
          </a:p>
          <a:p>
            <a:r>
              <a:rPr lang="en-US" sz="1600" dirty="0"/>
              <a:t>100 IPMC (IPMI)</a:t>
            </a:r>
          </a:p>
          <a:p>
            <a:r>
              <a:rPr lang="en-US" sz="1600" dirty="0"/>
              <a:t>100 Embedded Linux controller (ELM)</a:t>
            </a:r>
          </a:p>
          <a:p>
            <a:r>
              <a:rPr lang="en-US" sz="1600" dirty="0" smtClean="0"/>
              <a:t>  50 Cooling </a:t>
            </a:r>
            <a:r>
              <a:rPr lang="en-US" sz="1600" dirty="0"/>
              <a:t>for </a:t>
            </a:r>
            <a:r>
              <a:rPr lang="en-US" sz="1600" dirty="0" err="1"/>
              <a:t>Ultrascale</a:t>
            </a:r>
            <a:r>
              <a:rPr lang="en-US" sz="1600" dirty="0"/>
              <a:t>+</a:t>
            </a:r>
          </a:p>
          <a:p>
            <a:r>
              <a:rPr lang="en-US" sz="1600" dirty="0" smtClean="0"/>
              <a:t>  25 Board </a:t>
            </a:r>
            <a:r>
              <a:rPr lang="en-US" sz="1600" dirty="0"/>
              <a:t>integration w/FPGA (APD1)</a:t>
            </a:r>
          </a:p>
          <a:p>
            <a:r>
              <a:rPr lang="en-US" sz="1600" dirty="0" smtClean="0"/>
              <a:t>  00 Board </a:t>
            </a:r>
            <a:r>
              <a:rPr lang="en-US" sz="1600" dirty="0"/>
              <a:t>integration w/FPGA (APD2)</a:t>
            </a:r>
          </a:p>
          <a:p>
            <a:r>
              <a:rPr lang="en-US" sz="1600" dirty="0" smtClean="0"/>
              <a:t>  25 </a:t>
            </a:r>
            <a:r>
              <a:rPr lang="en-US" sz="1600" dirty="0"/>
              <a:t>APD1 </a:t>
            </a:r>
            <a:r>
              <a:rPr lang="en-US" sz="1600" dirty="0" smtClean="0"/>
              <a:t>testing </a:t>
            </a:r>
            <a:endParaRPr lang="en-US" sz="1600" dirty="0"/>
          </a:p>
          <a:p>
            <a:r>
              <a:rPr lang="en-US" sz="1600" dirty="0" smtClean="0"/>
              <a:t>  00 </a:t>
            </a:r>
            <a:r>
              <a:rPr lang="en-US" sz="1600" dirty="0"/>
              <a:t>APD2 demonstrator testing</a:t>
            </a:r>
          </a:p>
          <a:p>
            <a:r>
              <a:rPr lang="en-US" sz="1600" dirty="0"/>
              <a:t>100 Memory module testing</a:t>
            </a:r>
          </a:p>
          <a:p>
            <a:r>
              <a:rPr lang="en-US" sz="1600" dirty="0"/>
              <a:t>100 PTLUT1 design</a:t>
            </a:r>
          </a:p>
          <a:p>
            <a:r>
              <a:rPr lang="en-US" sz="1600" dirty="0" smtClean="0"/>
              <a:t>  00 </a:t>
            </a:r>
            <a:r>
              <a:rPr lang="en-US" sz="1600" dirty="0"/>
              <a:t>PTLUT2 design </a:t>
            </a:r>
          </a:p>
        </p:txBody>
      </p:sp>
      <p:sp>
        <p:nvSpPr>
          <p:cNvPr id="4" name="Rectangle 3"/>
          <p:cNvSpPr/>
          <p:nvPr/>
        </p:nvSpPr>
        <p:spPr>
          <a:xfrm>
            <a:off x="4343356" y="2175179"/>
            <a:ext cx="4572000" cy="4524315"/>
          </a:xfrm>
          <a:prstGeom prst="rect">
            <a:avLst/>
          </a:prstGeom>
        </p:spPr>
        <p:txBody>
          <a:bodyPr>
            <a:spAutoFit/>
          </a:bodyPr>
          <a:lstStyle/>
          <a:p>
            <a:r>
              <a:rPr lang="en-US" sz="1600" u="sng" dirty="0" smtClean="0">
                <a:solidFill>
                  <a:srgbClr val="000000"/>
                </a:solidFill>
              </a:rPr>
              <a:t>Software design tasks (%done)</a:t>
            </a:r>
            <a:endParaRPr lang="en-US" sz="1600" u="sng" dirty="0" smtClean="0"/>
          </a:p>
          <a:p>
            <a:r>
              <a:rPr lang="en-US" sz="1600" dirty="0" smtClean="0">
                <a:solidFill>
                  <a:srgbClr val="000000"/>
                </a:solidFill>
              </a:rPr>
              <a:t>100 CDB base SW</a:t>
            </a:r>
            <a:endParaRPr lang="en-US" sz="1600" dirty="0" smtClean="0"/>
          </a:p>
          <a:p>
            <a:r>
              <a:rPr lang="en-US" sz="1600" dirty="0" smtClean="0">
                <a:solidFill>
                  <a:srgbClr val="000000"/>
                </a:solidFill>
              </a:rPr>
              <a:t>100 CDB test SW</a:t>
            </a:r>
            <a:endParaRPr lang="en-US" sz="1600" dirty="0" smtClean="0"/>
          </a:p>
          <a:p>
            <a:r>
              <a:rPr lang="en-US" sz="1600" dirty="0" smtClean="0">
                <a:solidFill>
                  <a:srgbClr val="000000"/>
                </a:solidFill>
              </a:rPr>
              <a:t>100 APD1 base SW</a:t>
            </a:r>
            <a:endParaRPr lang="en-US" sz="1600" dirty="0" smtClean="0"/>
          </a:p>
          <a:p>
            <a:r>
              <a:rPr lang="en-US" sz="1600" dirty="0" smtClean="0">
                <a:solidFill>
                  <a:srgbClr val="000000"/>
                </a:solidFill>
              </a:rPr>
              <a:t>00 APD1 test SW</a:t>
            </a:r>
            <a:endParaRPr lang="en-US" sz="1600" dirty="0" smtClean="0"/>
          </a:p>
          <a:p>
            <a:r>
              <a:rPr lang="en-US" sz="1600" dirty="0" smtClean="0">
                <a:solidFill>
                  <a:srgbClr val="000000"/>
                </a:solidFill>
              </a:rPr>
              <a:t>00 APD2 base SW</a:t>
            </a:r>
            <a:endParaRPr lang="en-US" sz="1600" dirty="0" smtClean="0"/>
          </a:p>
          <a:p>
            <a:r>
              <a:rPr lang="en-US" sz="1600" dirty="0" smtClean="0">
                <a:solidFill>
                  <a:srgbClr val="000000"/>
                </a:solidFill>
              </a:rPr>
              <a:t>00 APD2 test SW</a:t>
            </a:r>
            <a:endParaRPr lang="en-US" sz="1600" dirty="0" smtClean="0"/>
          </a:p>
          <a:p>
            <a:r>
              <a:rPr lang="en-US" sz="1600" dirty="0"/>
              <a:t/>
            </a:r>
            <a:br>
              <a:rPr lang="en-US" sz="1600" dirty="0"/>
            </a:br>
            <a:r>
              <a:rPr lang="en-US" sz="1600" u="sng" dirty="0" smtClean="0">
                <a:solidFill>
                  <a:srgbClr val="000000"/>
                </a:solidFill>
              </a:rPr>
              <a:t>Firmware/Algorithms tasks (% done)</a:t>
            </a:r>
            <a:endParaRPr lang="en-US" sz="1600" u="sng" dirty="0"/>
          </a:p>
          <a:p>
            <a:r>
              <a:rPr lang="en-US" sz="1600" dirty="0">
                <a:solidFill>
                  <a:srgbClr val="000000"/>
                </a:solidFill>
              </a:rPr>
              <a:t>100 CDB base FW</a:t>
            </a:r>
            <a:endParaRPr lang="en-US" sz="1600" dirty="0"/>
          </a:p>
          <a:p>
            <a:r>
              <a:rPr lang="en-US" sz="1600" dirty="0">
                <a:solidFill>
                  <a:srgbClr val="000000"/>
                </a:solidFill>
              </a:rPr>
              <a:t>50 APD1 base FW</a:t>
            </a:r>
            <a:endParaRPr lang="en-US" sz="1600" dirty="0"/>
          </a:p>
          <a:p>
            <a:r>
              <a:rPr lang="en-US" sz="1600" dirty="0">
                <a:solidFill>
                  <a:srgbClr val="000000"/>
                </a:solidFill>
              </a:rPr>
              <a:t>00 APD2 base FW</a:t>
            </a:r>
            <a:endParaRPr lang="en-US" sz="1600" dirty="0"/>
          </a:p>
          <a:p>
            <a:r>
              <a:rPr lang="en-US" sz="1600" dirty="0">
                <a:solidFill>
                  <a:srgbClr val="000000"/>
                </a:solidFill>
              </a:rPr>
              <a:t>50 PF hadron </a:t>
            </a:r>
            <a:r>
              <a:rPr lang="en-US" sz="1600" dirty="0" err="1">
                <a:solidFill>
                  <a:srgbClr val="000000"/>
                </a:solidFill>
              </a:rPr>
              <a:t>reco</a:t>
            </a:r>
            <a:endParaRPr lang="en-US" sz="1600" dirty="0"/>
          </a:p>
          <a:p>
            <a:r>
              <a:rPr lang="en-US" sz="1600" dirty="0">
                <a:solidFill>
                  <a:srgbClr val="000000"/>
                </a:solidFill>
              </a:rPr>
              <a:t>50 PF muon </a:t>
            </a:r>
            <a:r>
              <a:rPr lang="en-US" sz="1600" dirty="0" err="1">
                <a:solidFill>
                  <a:srgbClr val="000000"/>
                </a:solidFill>
              </a:rPr>
              <a:t>reco</a:t>
            </a:r>
            <a:endParaRPr lang="en-US" sz="1600" dirty="0"/>
          </a:p>
          <a:p>
            <a:r>
              <a:rPr lang="en-US" sz="1600" dirty="0">
                <a:solidFill>
                  <a:srgbClr val="000000"/>
                </a:solidFill>
              </a:rPr>
              <a:t>50 PF photon </a:t>
            </a:r>
            <a:r>
              <a:rPr lang="en-US" sz="1600" dirty="0" err="1">
                <a:solidFill>
                  <a:srgbClr val="000000"/>
                </a:solidFill>
              </a:rPr>
              <a:t>reco</a:t>
            </a:r>
            <a:endParaRPr lang="en-US" sz="1600" dirty="0"/>
          </a:p>
          <a:p>
            <a:r>
              <a:rPr lang="en-US" sz="1600" dirty="0">
                <a:solidFill>
                  <a:srgbClr val="000000"/>
                </a:solidFill>
              </a:rPr>
              <a:t>50 PF neutral </a:t>
            </a:r>
            <a:r>
              <a:rPr lang="en-US" sz="1600" dirty="0" err="1">
                <a:solidFill>
                  <a:srgbClr val="000000"/>
                </a:solidFill>
              </a:rPr>
              <a:t>reco</a:t>
            </a:r>
            <a:endParaRPr lang="en-US" sz="1600" dirty="0"/>
          </a:p>
          <a:p>
            <a:r>
              <a:rPr lang="en-US" sz="1600" dirty="0">
                <a:solidFill>
                  <a:srgbClr val="000000"/>
                </a:solidFill>
              </a:rPr>
              <a:t>50 </a:t>
            </a:r>
            <a:r>
              <a:rPr lang="en-US" sz="1600" dirty="0" err="1">
                <a:solidFill>
                  <a:srgbClr val="000000"/>
                </a:solidFill>
              </a:rPr>
              <a:t>Puppi</a:t>
            </a:r>
            <a:r>
              <a:rPr lang="en-US" sz="1600" dirty="0">
                <a:solidFill>
                  <a:srgbClr val="000000"/>
                </a:solidFill>
              </a:rPr>
              <a:t> </a:t>
            </a:r>
            <a:endParaRPr lang="en-US" sz="1600" dirty="0"/>
          </a:p>
          <a:p>
            <a:r>
              <a:rPr lang="en-US" sz="1600" dirty="0">
                <a:solidFill>
                  <a:srgbClr val="000000"/>
                </a:solidFill>
              </a:rPr>
              <a:t>50 </a:t>
            </a:r>
            <a:r>
              <a:rPr lang="en-US" sz="1600" dirty="0" err="1" smtClean="0">
                <a:solidFill>
                  <a:srgbClr val="000000"/>
                </a:solidFill>
              </a:rPr>
              <a:t>Vertexing</a:t>
            </a:r>
            <a:endParaRPr lang="en-US" sz="1600" dirty="0">
              <a:effectLst/>
            </a:endParaRPr>
          </a:p>
        </p:txBody>
      </p:sp>
    </p:spTree>
    <p:extLst>
      <p:ext uri="{BB962C8B-B14F-4D97-AF65-F5344CB8AC3E}">
        <p14:creationId xmlns:p14="http://schemas.microsoft.com/office/powerpoint/2010/main" val="618938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402.06 Design Maturity</a:t>
            </a:r>
            <a:endParaRPr lang="en-US" dirty="0"/>
          </a:p>
        </p:txBody>
      </p:sp>
      <p:sp>
        <p:nvSpPr>
          <p:cNvPr id="8" name="TextBox 7">
            <a:extLst>
              <a:ext uri="{FF2B5EF4-FFF2-40B4-BE49-F238E27FC236}">
                <a16:creationId xmlns:a16="http://schemas.microsoft.com/office/drawing/2014/main" xmlns="" id="{2FD82A88-FA38-FB42-8843-1662DEE72C2C}"/>
              </a:ext>
            </a:extLst>
          </p:cNvPr>
          <p:cNvSpPr txBox="1"/>
          <p:nvPr/>
        </p:nvSpPr>
        <p:spPr>
          <a:xfrm>
            <a:off x="7347813" y="451655"/>
            <a:ext cx="1567543" cy="461665"/>
          </a:xfrm>
          <a:prstGeom prst="rect">
            <a:avLst/>
          </a:prstGeom>
          <a:solidFill>
            <a:srgbClr val="7030A0"/>
          </a:solidFill>
        </p:spPr>
        <p:txBody>
          <a:bodyPr wrap="square" rtlCol="0">
            <a:spAutoFit/>
          </a:bodyPr>
          <a:lstStyle/>
          <a:p>
            <a:r>
              <a:rPr lang="en-US" sz="2400" dirty="0">
                <a:solidFill>
                  <a:schemeClr val="bg1"/>
                </a:solidFill>
              </a:rPr>
              <a:t>Charge #2</a:t>
            </a:r>
          </a:p>
        </p:txBody>
      </p:sp>
      <p:sp>
        <p:nvSpPr>
          <p:cNvPr id="6" name="Content Placeholder 5">
            <a:extLst>
              <a:ext uri="{FF2B5EF4-FFF2-40B4-BE49-F238E27FC236}">
                <a16:creationId xmlns:a16="http://schemas.microsoft.com/office/drawing/2014/main" xmlns="" id="{BAE56B4A-382F-AF49-8B05-D342F8763050}"/>
              </a:ext>
            </a:extLst>
          </p:cNvPr>
          <p:cNvSpPr>
            <a:spLocks noGrp="1"/>
          </p:cNvSpPr>
          <p:nvPr>
            <p:ph idx="1"/>
          </p:nvPr>
        </p:nvSpPr>
        <p:spPr/>
        <p:txBody>
          <a:bodyPr>
            <a:normAutofit/>
          </a:bodyPr>
          <a:lstStyle/>
          <a:p>
            <a:r>
              <a:rPr lang="en-US" sz="1800" dirty="0" smtClean="0"/>
              <a:t>At June 2018 IPR, Design Maturity was assessed in three areas: hardware design, firmware/software design, and DAQ</a:t>
            </a:r>
          </a:p>
          <a:p>
            <a:pPr lvl="1"/>
            <a:r>
              <a:rPr lang="en-US" sz="1400" dirty="0" smtClean="0"/>
              <a:t>All were past Conceptual Design Phase and in the middle of the Preliminary Design Phase</a:t>
            </a:r>
          </a:p>
          <a:p>
            <a:pPr lvl="1"/>
            <a:endParaRPr lang="en-US" sz="1400" dirty="0" smtClean="0"/>
          </a:p>
          <a:p>
            <a:endParaRPr lang="en-US" sz="1800" dirty="0" smtClean="0"/>
          </a:p>
          <a:p>
            <a:endParaRPr lang="en-US" sz="1800" dirty="0"/>
          </a:p>
          <a:p>
            <a:r>
              <a:rPr lang="en-US" sz="1800" dirty="0" smtClean="0"/>
              <a:t>Progress on remaining Preliminary Design Phase Criteria:</a:t>
            </a:r>
          </a:p>
          <a:p>
            <a:pPr lvl="1"/>
            <a:r>
              <a:rPr lang="en-US" sz="1400" dirty="0" smtClean="0"/>
              <a:t>Hardware: preliminary design is sufficiently developed COMPLETE</a:t>
            </a:r>
          </a:p>
          <a:p>
            <a:pPr lvl="1"/>
            <a:r>
              <a:rPr lang="en-US" sz="1400" dirty="0" smtClean="0"/>
              <a:t>Hardware: Component designs at 30% level COMPLETE</a:t>
            </a:r>
          </a:p>
          <a:p>
            <a:pPr lvl="1"/>
            <a:r>
              <a:rPr lang="en-US" sz="1400" dirty="0" smtClean="0"/>
              <a:t>Firmware: Alternatives have been evaluated COMPLETE</a:t>
            </a:r>
          </a:p>
          <a:p>
            <a:pPr lvl="1"/>
            <a:r>
              <a:rPr lang="en-US" sz="1400" dirty="0" smtClean="0"/>
              <a:t>Firmware: baseline design choice COMPLETE</a:t>
            </a:r>
          </a:p>
          <a:p>
            <a:pPr lvl="1"/>
            <a:r>
              <a:rPr lang="en-US" sz="1400" dirty="0" smtClean="0"/>
              <a:t>Firmware</a:t>
            </a:r>
            <a:r>
              <a:rPr lang="en-US" sz="1400" dirty="0"/>
              <a:t>: </a:t>
            </a:r>
            <a:r>
              <a:rPr lang="en-US" sz="1400" dirty="0" smtClean="0"/>
              <a:t>preliminary </a:t>
            </a:r>
            <a:r>
              <a:rPr lang="en-US" sz="1400" dirty="0"/>
              <a:t>design is sufficiently developed </a:t>
            </a:r>
            <a:r>
              <a:rPr lang="en-US" sz="1400" dirty="0" smtClean="0"/>
              <a:t>COMPLETE</a:t>
            </a:r>
          </a:p>
          <a:p>
            <a:pPr lvl="1"/>
            <a:r>
              <a:rPr lang="en-US" sz="1400" dirty="0" smtClean="0"/>
              <a:t>Firmware: Interfaces, Value engineering, QA COMPLETE</a:t>
            </a:r>
          </a:p>
          <a:p>
            <a:pPr lvl="1"/>
            <a:r>
              <a:rPr lang="en-US" sz="1400" dirty="0" smtClean="0"/>
              <a:t>Firmware</a:t>
            </a:r>
            <a:r>
              <a:rPr lang="en-US" sz="1400" dirty="0"/>
              <a:t>:  Component designs at 30% level </a:t>
            </a:r>
            <a:r>
              <a:rPr lang="en-US" sz="1400" dirty="0" smtClean="0"/>
              <a:t>COMPLETE</a:t>
            </a:r>
          </a:p>
          <a:p>
            <a:pPr lvl="1"/>
            <a:r>
              <a:rPr lang="en-US" sz="1400" dirty="0" smtClean="0"/>
              <a:t>Hardware and Firmware:  TDR completed </a:t>
            </a:r>
            <a:r>
              <a:rPr lang="en-US" sz="1400" dirty="0" smtClean="0">
                <a:solidFill>
                  <a:schemeClr val="tx1"/>
                </a:solidFill>
              </a:rPr>
              <a:t>PENDING L1 TRIGGER TDR IN EARLY 2020</a:t>
            </a:r>
          </a:p>
          <a:p>
            <a:pPr lvl="1"/>
            <a:r>
              <a:rPr lang="en-US" sz="1400" dirty="0" smtClean="0"/>
              <a:t>DAQ: several open items to specify STMS and its TDR </a:t>
            </a:r>
            <a:r>
              <a:rPr lang="en-US" sz="1400" dirty="0" smtClean="0">
                <a:solidFill>
                  <a:schemeClr val="tx1"/>
                </a:solidFill>
              </a:rPr>
              <a:t>PENDING DAQ TDR IN 2021</a:t>
            </a:r>
            <a:endParaRPr lang="en-US" sz="2200" dirty="0">
              <a:solidFill>
                <a:schemeClr val="tx1"/>
              </a:solidFill>
            </a:endParaRPr>
          </a:p>
          <a:p>
            <a:pPr lvl="1"/>
            <a:endParaRPr lang="en-US" sz="1400" dirty="0"/>
          </a:p>
        </p:txBody>
      </p:sp>
      <p:pic>
        <p:nvPicPr>
          <p:cNvPr id="2" name="Picture 1"/>
          <p:cNvPicPr>
            <a:picLocks noChangeAspect="1"/>
          </p:cNvPicPr>
          <p:nvPr/>
        </p:nvPicPr>
        <p:blipFill>
          <a:blip r:embed="rId3"/>
          <a:stretch>
            <a:fillRect/>
          </a:stretch>
        </p:blipFill>
        <p:spPr>
          <a:xfrm>
            <a:off x="1030515" y="1799534"/>
            <a:ext cx="4448628" cy="907399"/>
          </a:xfrm>
          <a:prstGeom prst="rect">
            <a:avLst/>
          </a:prstGeom>
        </p:spPr>
      </p:pic>
      <p:pic>
        <p:nvPicPr>
          <p:cNvPr id="4" name="Picture 3"/>
          <p:cNvPicPr>
            <a:picLocks noChangeAspect="1"/>
          </p:cNvPicPr>
          <p:nvPr/>
        </p:nvPicPr>
        <p:blipFill>
          <a:blip r:embed="rId4"/>
          <a:stretch>
            <a:fillRect/>
          </a:stretch>
        </p:blipFill>
        <p:spPr>
          <a:xfrm>
            <a:off x="1030515" y="5588141"/>
            <a:ext cx="4314043" cy="905256"/>
          </a:xfrm>
          <a:prstGeom prst="rect">
            <a:avLst/>
          </a:prstGeom>
        </p:spPr>
      </p:pic>
      <p:sp>
        <p:nvSpPr>
          <p:cNvPr id="5" name="TextBox 4"/>
          <p:cNvSpPr txBox="1"/>
          <p:nvPr/>
        </p:nvSpPr>
        <p:spPr>
          <a:xfrm>
            <a:off x="5589917" y="5845198"/>
            <a:ext cx="1309782" cy="369332"/>
          </a:xfrm>
          <a:prstGeom prst="rect">
            <a:avLst/>
          </a:prstGeom>
          <a:noFill/>
        </p:spPr>
        <p:txBody>
          <a:bodyPr wrap="none" rtlCol="0">
            <a:spAutoFit/>
          </a:bodyPr>
          <a:lstStyle/>
          <a:p>
            <a:r>
              <a:rPr lang="en-US" dirty="0" smtClean="0"/>
              <a:t>March 2019</a:t>
            </a:r>
            <a:endParaRPr lang="en-US" dirty="0"/>
          </a:p>
        </p:txBody>
      </p:sp>
      <p:sp>
        <p:nvSpPr>
          <p:cNvPr id="9" name="TextBox 8"/>
          <p:cNvSpPr txBox="1"/>
          <p:nvPr/>
        </p:nvSpPr>
        <p:spPr>
          <a:xfrm>
            <a:off x="5500781" y="2012200"/>
            <a:ext cx="1138453" cy="369332"/>
          </a:xfrm>
          <a:prstGeom prst="rect">
            <a:avLst/>
          </a:prstGeom>
          <a:noFill/>
        </p:spPr>
        <p:txBody>
          <a:bodyPr wrap="none" rtlCol="0">
            <a:spAutoFit/>
          </a:bodyPr>
          <a:lstStyle/>
          <a:p>
            <a:r>
              <a:rPr lang="en-US" dirty="0" smtClean="0"/>
              <a:t>June 2018</a:t>
            </a:r>
            <a:endParaRPr lang="en-US" dirty="0"/>
          </a:p>
        </p:txBody>
      </p:sp>
    </p:spTree>
    <p:extLst>
      <p:ext uri="{BB962C8B-B14F-4D97-AF65-F5344CB8AC3E}">
        <p14:creationId xmlns:p14="http://schemas.microsoft.com/office/powerpoint/2010/main" val="33406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39875" y="109312"/>
            <a:ext cx="7604125" cy="712800"/>
          </a:xfrm>
        </p:spPr>
        <p:txBody>
          <a:bodyPr>
            <a:normAutofit/>
          </a:bodyPr>
          <a:lstStyle/>
          <a:p>
            <a:r>
              <a:rPr lang="en-US" dirty="0"/>
              <a:t>Work Breakdown Structure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2093" y="1019624"/>
            <a:ext cx="8483936" cy="5402981"/>
          </a:xfrm>
          <a:prstGeom prst="rect">
            <a:avLst/>
          </a:prstGeom>
        </p:spPr>
      </p:pic>
      <p:sp>
        <p:nvSpPr>
          <p:cNvPr id="9" name="TextBox 8"/>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sp>
        <p:nvSpPr>
          <p:cNvPr id="3" name="Rectangle 2"/>
          <p:cNvSpPr/>
          <p:nvPr/>
        </p:nvSpPr>
        <p:spPr>
          <a:xfrm>
            <a:off x="3969783" y="1893698"/>
            <a:ext cx="1102718" cy="517154"/>
          </a:xfrm>
          <a:prstGeom prst="rect">
            <a:avLst/>
          </a:prstGeom>
          <a:solidFill>
            <a:schemeClr val="bg1">
              <a:lumMod val="50000"/>
              <a:alpha val="50000"/>
            </a:schemeClr>
          </a:solidFill>
          <a:ln w="19050" cmpd="sng">
            <a:noFill/>
          </a:ln>
        </p:spPr>
        <p:txBody>
          <a:bodyPr wrap="none" lIns="0" tIns="0" rIns="0" bIns="0" rtlCol="0" anchor="b" anchorCtr="0">
            <a:noAutofit/>
          </a:bodyPr>
          <a:lstStyle/>
          <a:p>
            <a:pPr algn="ctr"/>
            <a:endParaRPr lang="en-US" sz="1600" b="1" dirty="0">
              <a:solidFill>
                <a:schemeClr val="tx2"/>
              </a:solidFill>
              <a:latin typeface="Arial"/>
              <a:cs typeface="Arial"/>
            </a:endParaRPr>
          </a:p>
        </p:txBody>
      </p:sp>
      <p:sp>
        <p:nvSpPr>
          <p:cNvPr id="14" name="Rectangle 13"/>
          <p:cNvSpPr/>
          <p:nvPr/>
        </p:nvSpPr>
        <p:spPr>
          <a:xfrm>
            <a:off x="7615285" y="1896873"/>
            <a:ext cx="1140743" cy="517154"/>
          </a:xfrm>
          <a:prstGeom prst="rect">
            <a:avLst/>
          </a:prstGeom>
          <a:solidFill>
            <a:schemeClr val="bg1">
              <a:lumMod val="50000"/>
              <a:alpha val="50000"/>
            </a:schemeClr>
          </a:solidFill>
          <a:ln w="19050" cmpd="sng">
            <a:noFill/>
          </a:ln>
        </p:spPr>
        <p:txBody>
          <a:bodyPr wrap="none" lIns="0" tIns="0" rIns="0" bIns="0" rtlCol="0" anchor="b" anchorCtr="0">
            <a:noAutofit/>
          </a:bodyPr>
          <a:lstStyle/>
          <a:p>
            <a:pPr algn="ctr"/>
            <a:endParaRPr lang="en-US" sz="1600" b="1" dirty="0">
              <a:solidFill>
                <a:schemeClr val="tx2"/>
              </a:solidFill>
              <a:latin typeface="Arial"/>
              <a:cs typeface="Arial"/>
            </a:endParaRPr>
          </a:p>
        </p:txBody>
      </p:sp>
    </p:spTree>
    <p:extLst>
      <p:ext uri="{BB962C8B-B14F-4D97-AF65-F5344CB8AC3E}">
        <p14:creationId xmlns:p14="http://schemas.microsoft.com/office/powerpoint/2010/main" val="607446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39875" y="109312"/>
            <a:ext cx="7604125" cy="712800"/>
          </a:xfrm>
        </p:spPr>
        <p:txBody>
          <a:bodyPr>
            <a:normAutofit/>
          </a:bodyPr>
          <a:lstStyle/>
          <a:p>
            <a:r>
              <a:rPr lang="en-US" dirty="0"/>
              <a:t>Work Breakdown Structure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2093" y="1019624"/>
            <a:ext cx="8483936" cy="5402981"/>
          </a:xfrm>
          <a:prstGeom prst="rect">
            <a:avLst/>
          </a:prstGeom>
        </p:spPr>
      </p:pic>
      <p:sp>
        <p:nvSpPr>
          <p:cNvPr id="9" name="TextBox 8"/>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sp>
        <p:nvSpPr>
          <p:cNvPr id="3" name="Rectangle 2"/>
          <p:cNvSpPr/>
          <p:nvPr/>
        </p:nvSpPr>
        <p:spPr>
          <a:xfrm>
            <a:off x="3969783" y="1893698"/>
            <a:ext cx="1102718" cy="517154"/>
          </a:xfrm>
          <a:prstGeom prst="rect">
            <a:avLst/>
          </a:prstGeom>
          <a:solidFill>
            <a:schemeClr val="bg1">
              <a:lumMod val="50000"/>
              <a:alpha val="50000"/>
            </a:schemeClr>
          </a:solidFill>
          <a:ln w="19050" cmpd="sng">
            <a:noFill/>
          </a:ln>
        </p:spPr>
        <p:txBody>
          <a:bodyPr wrap="none" lIns="0" tIns="0" rIns="0" bIns="0" rtlCol="0" anchor="b" anchorCtr="0">
            <a:noAutofit/>
          </a:bodyPr>
          <a:lstStyle/>
          <a:p>
            <a:pPr algn="ctr"/>
            <a:endParaRPr lang="en-US" sz="1600" b="1" dirty="0">
              <a:solidFill>
                <a:schemeClr val="tx2"/>
              </a:solidFill>
              <a:latin typeface="Arial"/>
              <a:cs typeface="Arial"/>
            </a:endParaRPr>
          </a:p>
        </p:txBody>
      </p:sp>
      <p:sp>
        <p:nvSpPr>
          <p:cNvPr id="14" name="Rectangle 13"/>
          <p:cNvSpPr/>
          <p:nvPr/>
        </p:nvSpPr>
        <p:spPr>
          <a:xfrm>
            <a:off x="7615285" y="1896873"/>
            <a:ext cx="1140743" cy="517154"/>
          </a:xfrm>
          <a:prstGeom prst="rect">
            <a:avLst/>
          </a:prstGeom>
          <a:solidFill>
            <a:schemeClr val="bg1">
              <a:lumMod val="50000"/>
              <a:alpha val="50000"/>
            </a:schemeClr>
          </a:solidFill>
          <a:ln w="19050" cmpd="sng">
            <a:noFill/>
          </a:ln>
        </p:spPr>
        <p:txBody>
          <a:bodyPr wrap="none" lIns="0" tIns="0" rIns="0" bIns="0" rtlCol="0" anchor="b" anchorCtr="0">
            <a:noAutofit/>
          </a:bodyPr>
          <a:lstStyle/>
          <a:p>
            <a:pPr algn="ctr"/>
            <a:endParaRPr lang="en-US" sz="1600" b="1" dirty="0">
              <a:solidFill>
                <a:schemeClr val="tx2"/>
              </a:solidFill>
              <a:latin typeface="Arial"/>
              <a:cs typeface="Arial"/>
            </a:endParaRPr>
          </a:p>
        </p:txBody>
      </p:sp>
      <p:sp>
        <p:nvSpPr>
          <p:cNvPr id="11" name="TextBox 10"/>
          <p:cNvSpPr txBox="1"/>
          <p:nvPr/>
        </p:nvSpPr>
        <p:spPr>
          <a:xfrm>
            <a:off x="1981200" y="5346127"/>
            <a:ext cx="7286518" cy="1200329"/>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US" dirty="0" smtClean="0"/>
              <a:t>J. Berryhill is the current Int’l CMS L1 trigger upgrade co-coordinator, 2018-2020</a:t>
            </a:r>
          </a:p>
          <a:p>
            <a:pPr marL="285750" indent="-285750">
              <a:buClr>
                <a:srgbClr val="FF0000"/>
              </a:buClr>
              <a:buFont typeface="Wingdings" panose="05000000000000000000" pitchFamily="2" charset="2"/>
              <a:buChar char="§"/>
            </a:pPr>
            <a:r>
              <a:rPr lang="en-US" dirty="0" smtClean="0"/>
              <a:t>R. Cavanaugh was the previous Int’l L1 co-coordinator, 2016-18</a:t>
            </a:r>
          </a:p>
          <a:p>
            <a:pPr marL="285750" indent="-285750">
              <a:buClr>
                <a:srgbClr val="FF0000"/>
              </a:buClr>
              <a:buFont typeface="Wingdings" panose="05000000000000000000" pitchFamily="2" charset="2"/>
              <a:buChar char="§"/>
            </a:pPr>
            <a:r>
              <a:rPr lang="en-US" dirty="0" smtClean="0"/>
              <a:t>R. Mommsen is the current Int’l DAQ Deputy PM</a:t>
            </a:r>
            <a:endParaRPr lang="en-US" dirty="0"/>
          </a:p>
        </p:txBody>
      </p:sp>
      <p:sp>
        <p:nvSpPr>
          <p:cNvPr id="12" name="TextBox 11"/>
          <p:cNvSpPr txBox="1"/>
          <p:nvPr/>
        </p:nvSpPr>
        <p:spPr>
          <a:xfrm>
            <a:off x="5213091" y="822112"/>
            <a:ext cx="2750048" cy="830997"/>
          </a:xfrm>
          <a:prstGeom prst="rect">
            <a:avLst/>
          </a:prstGeom>
          <a:solidFill>
            <a:schemeClr val="accent5">
              <a:lumMod val="20000"/>
              <a:lumOff val="80000"/>
            </a:schemeClr>
          </a:solidFill>
        </p:spPr>
        <p:txBody>
          <a:bodyPr wrap="none" rtlCol="0">
            <a:spAutoFit/>
          </a:bodyPr>
          <a:lstStyle/>
          <a:p>
            <a:r>
              <a:rPr lang="en-US" sz="1600" dirty="0" smtClean="0"/>
              <a:t>L2 J. Berryhill (FNAL)</a:t>
            </a:r>
          </a:p>
          <a:p>
            <a:r>
              <a:rPr lang="en-US" sz="1600" dirty="0" smtClean="0"/>
              <a:t>L2 deputy R. Cavanaugh (UIC)</a:t>
            </a:r>
          </a:p>
          <a:p>
            <a:r>
              <a:rPr lang="en-US" sz="1600" dirty="0" smtClean="0"/>
              <a:t>L2 deputy K. Ulmer (Colorado) </a:t>
            </a:r>
            <a:endParaRPr lang="en-US" sz="1600" dirty="0"/>
          </a:p>
        </p:txBody>
      </p:sp>
      <p:sp>
        <p:nvSpPr>
          <p:cNvPr id="13" name="TextBox 12"/>
          <p:cNvSpPr txBox="1"/>
          <p:nvPr/>
        </p:nvSpPr>
        <p:spPr>
          <a:xfrm>
            <a:off x="2022841" y="4601135"/>
            <a:ext cx="2042419" cy="338554"/>
          </a:xfrm>
          <a:prstGeom prst="rect">
            <a:avLst/>
          </a:prstGeom>
          <a:solidFill>
            <a:schemeClr val="accent5">
              <a:lumMod val="20000"/>
              <a:lumOff val="80000"/>
            </a:schemeClr>
          </a:solidFill>
        </p:spPr>
        <p:txBody>
          <a:bodyPr wrap="none" rtlCol="0">
            <a:spAutoFit/>
          </a:bodyPr>
          <a:lstStyle/>
          <a:p>
            <a:r>
              <a:rPr lang="en-US" sz="1600" dirty="0" smtClean="0"/>
              <a:t>L3 S. </a:t>
            </a:r>
            <a:r>
              <a:rPr lang="en-US" sz="1600" dirty="0" err="1" smtClean="0"/>
              <a:t>Dasu</a:t>
            </a:r>
            <a:r>
              <a:rPr lang="en-US" sz="1600" dirty="0" smtClean="0"/>
              <a:t> (Wisconsin)</a:t>
            </a:r>
            <a:endParaRPr lang="en-US" sz="1600" dirty="0"/>
          </a:p>
        </p:txBody>
      </p:sp>
      <p:cxnSp>
        <p:nvCxnSpPr>
          <p:cNvPr id="15" name="Straight Arrow Connector 14"/>
          <p:cNvCxnSpPr/>
          <p:nvPr/>
        </p:nvCxnSpPr>
        <p:spPr>
          <a:xfrm flipV="1">
            <a:off x="2776966" y="4285648"/>
            <a:ext cx="267084" cy="265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29821" y="4593515"/>
            <a:ext cx="1616853" cy="338554"/>
          </a:xfrm>
          <a:prstGeom prst="rect">
            <a:avLst/>
          </a:prstGeom>
          <a:solidFill>
            <a:schemeClr val="accent5">
              <a:lumMod val="20000"/>
              <a:lumOff val="80000"/>
            </a:schemeClr>
          </a:solidFill>
        </p:spPr>
        <p:txBody>
          <a:bodyPr wrap="none" rtlCol="0">
            <a:spAutoFit/>
          </a:bodyPr>
          <a:lstStyle/>
          <a:p>
            <a:r>
              <a:rPr lang="en-US" sz="1600" dirty="0" smtClean="0"/>
              <a:t>L3 N. Tran (FNAL)</a:t>
            </a:r>
            <a:endParaRPr lang="en-US" sz="1600" dirty="0"/>
          </a:p>
        </p:txBody>
      </p:sp>
      <p:cxnSp>
        <p:nvCxnSpPr>
          <p:cNvPr id="17" name="Straight Arrow Connector 16"/>
          <p:cNvCxnSpPr/>
          <p:nvPr/>
        </p:nvCxnSpPr>
        <p:spPr>
          <a:xfrm flipV="1">
            <a:off x="5213091" y="4285648"/>
            <a:ext cx="267084" cy="265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13916" y="4603040"/>
            <a:ext cx="2138149" cy="338554"/>
          </a:xfrm>
          <a:prstGeom prst="rect">
            <a:avLst/>
          </a:prstGeom>
          <a:solidFill>
            <a:schemeClr val="accent5">
              <a:lumMod val="20000"/>
              <a:lumOff val="80000"/>
            </a:schemeClr>
          </a:solidFill>
        </p:spPr>
        <p:txBody>
          <a:bodyPr wrap="none" rtlCol="0">
            <a:spAutoFit/>
          </a:bodyPr>
          <a:lstStyle/>
          <a:p>
            <a:r>
              <a:rPr lang="en-US" sz="1600" dirty="0" smtClean="0"/>
              <a:t>L3 R. Mommsen (FNAL)</a:t>
            </a:r>
            <a:endParaRPr lang="en-US" sz="1600" dirty="0"/>
          </a:p>
        </p:txBody>
      </p:sp>
      <p:cxnSp>
        <p:nvCxnSpPr>
          <p:cNvPr id="19" name="Straight Arrow Connector 18"/>
          <p:cNvCxnSpPr/>
          <p:nvPr/>
        </p:nvCxnSpPr>
        <p:spPr>
          <a:xfrm flipH="1" flipV="1">
            <a:off x="7086600" y="2657475"/>
            <a:ext cx="410586" cy="1902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853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286" y="2733944"/>
            <a:ext cx="8623130" cy="2585323"/>
          </a:xfrm>
          <a:prstGeom prst="rect">
            <a:avLst/>
          </a:prstGeom>
          <a:noFill/>
        </p:spPr>
        <p:txBody>
          <a:bodyPr wrap="none" rtlCol="0">
            <a:spAutoFit/>
          </a:bodyPr>
          <a:lstStyle/>
          <a:p>
            <a:pPr marL="285750" indent="-285750">
              <a:buClr>
                <a:srgbClr val="FF0000"/>
              </a:buClr>
              <a:buFont typeface="Wingdings" panose="05000000000000000000" pitchFamily="2" charset="2"/>
              <a:buChar char="§"/>
            </a:pPr>
            <a:r>
              <a:rPr lang="en-US" dirty="0" smtClean="0"/>
              <a:t>11.5 M$ total with escalation and uncertainty (22%)</a:t>
            </a:r>
          </a:p>
          <a:p>
            <a:pPr marL="285750" indent="-285750">
              <a:buClr>
                <a:srgbClr val="FF0000"/>
              </a:buClr>
              <a:buFont typeface="Wingdings" panose="05000000000000000000" pitchFamily="2" charset="2"/>
              <a:buChar char="§"/>
            </a:pPr>
            <a:r>
              <a:rPr lang="en-US" dirty="0" smtClean="0"/>
              <a:t>risk contingency (8%) adds 0.7M$ </a:t>
            </a:r>
            <a:r>
              <a:rPr lang="en-US" dirty="0" smtClean="0">
                <a:sym typeface="Wingdings" panose="05000000000000000000" pitchFamily="2" charset="2"/>
              </a:rPr>
              <a:t></a:t>
            </a:r>
            <a:r>
              <a:rPr lang="en-US" dirty="0" smtClean="0"/>
              <a:t> 12.2M$</a:t>
            </a:r>
          </a:p>
          <a:p>
            <a:pPr marL="285750" indent="-285750">
              <a:buClr>
                <a:srgbClr val="FF0000"/>
              </a:buClr>
              <a:buFont typeface="Wingdings" panose="05000000000000000000" pitchFamily="2" charset="2"/>
              <a:buChar char="§"/>
            </a:pPr>
            <a:r>
              <a:rPr lang="en-US" dirty="0" smtClean="0"/>
              <a:t>50/50 Labor/M&amp;S </a:t>
            </a:r>
          </a:p>
          <a:p>
            <a:pPr marL="742950" lvl="1" indent="-285750">
              <a:buClr>
                <a:srgbClr val="FF0000"/>
              </a:buClr>
              <a:buFont typeface="Wingdings" panose="05000000000000000000" pitchFamily="2" charset="2"/>
              <a:buChar char="§"/>
            </a:pPr>
            <a:r>
              <a:rPr lang="en-US" dirty="0" smtClean="0"/>
              <a:t>labor primarily firmware engineering labor </a:t>
            </a:r>
          </a:p>
          <a:p>
            <a:pPr marL="742950" lvl="1" indent="-285750">
              <a:buClr>
                <a:srgbClr val="FF0000"/>
              </a:buClr>
              <a:buFont typeface="Wingdings" panose="05000000000000000000" pitchFamily="2" charset="2"/>
              <a:buChar char="§"/>
            </a:pPr>
            <a:r>
              <a:rPr lang="en-US" dirty="0" smtClean="0"/>
              <a:t>M&amp;S primarily ATCA blades</a:t>
            </a:r>
          </a:p>
          <a:p>
            <a:pPr marL="742950" lvl="1" indent="-285750">
              <a:buClr>
                <a:srgbClr val="FF0000"/>
              </a:buClr>
              <a:buFont typeface="Wingdings" panose="05000000000000000000" pitchFamily="2" charset="2"/>
              <a:buChar char="§"/>
            </a:pPr>
            <a:r>
              <a:rPr lang="en-US" dirty="0" smtClean="0"/>
              <a:t>Correlator firmware has multiple interfaces requiring more labor than Calorimeter</a:t>
            </a:r>
          </a:p>
          <a:p>
            <a:pPr marL="285750" indent="-285750">
              <a:buClr>
                <a:srgbClr val="FF0000"/>
              </a:buClr>
              <a:buFont typeface="Wingdings" panose="05000000000000000000" pitchFamily="2" charset="2"/>
              <a:buChar char="§"/>
            </a:pPr>
            <a:r>
              <a:rPr lang="en-US" dirty="0" smtClean="0"/>
              <a:t>DAQ is 100% M&amp;S COTS computing (0.95M$)</a:t>
            </a:r>
            <a:endParaRPr lang="en-US" dirty="0"/>
          </a:p>
          <a:p>
            <a:pPr marL="285750" indent="-285750">
              <a:buClr>
                <a:srgbClr val="FF0000"/>
              </a:buClr>
              <a:buFont typeface="Wingdings" panose="05000000000000000000" pitchFamily="2" charset="2"/>
              <a:buChar char="§"/>
            </a:pPr>
            <a:r>
              <a:rPr lang="en-US" dirty="0" smtClean="0"/>
              <a:t>Estimate maturity is 77% “preliminary”,</a:t>
            </a:r>
          </a:p>
          <a:p>
            <a:pPr>
              <a:buClr>
                <a:srgbClr val="FF0000"/>
              </a:buClr>
            </a:pPr>
            <a:r>
              <a:rPr lang="en-US" dirty="0" smtClean="0"/>
              <a:t>with a 12% “conceptual” component for DAQ</a:t>
            </a:r>
            <a:endParaRPr lang="en-US" dirty="0"/>
          </a:p>
        </p:txBody>
      </p:sp>
      <p:sp>
        <p:nvSpPr>
          <p:cNvPr id="7" name="Title 6"/>
          <p:cNvSpPr>
            <a:spLocks noGrp="1"/>
          </p:cNvSpPr>
          <p:nvPr>
            <p:ph type="title"/>
          </p:nvPr>
        </p:nvSpPr>
        <p:spPr/>
        <p:txBody>
          <a:bodyPr>
            <a:normAutofit/>
          </a:bodyPr>
          <a:lstStyle/>
          <a:p>
            <a:r>
              <a:rPr lang="en-US" dirty="0" smtClean="0"/>
              <a:t>Cost Summary at Level 3	</a:t>
            </a:r>
            <a:r>
              <a:rPr lang="en-US" sz="3100" b="1" dirty="0" smtClean="0">
                <a:solidFill>
                  <a:srgbClr val="0000FF"/>
                </a:solidFill>
              </a:rPr>
              <a:t>CMS-doc-13215</a:t>
            </a:r>
            <a:endParaRPr lang="en-US" sz="3100" b="1" dirty="0">
              <a:solidFill>
                <a:srgbClr val="0000FF"/>
              </a:solidFill>
            </a:endParaRPr>
          </a:p>
        </p:txBody>
      </p:sp>
      <p:sp>
        <p:nvSpPr>
          <p:cNvPr id="11" name="TextBox 10"/>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7554" y="997963"/>
            <a:ext cx="8741164" cy="1736340"/>
          </a:xfrm>
          <a:prstGeom prst="rect">
            <a:avLst/>
          </a:prstGeom>
        </p:spPr>
      </p:pic>
      <p:pic>
        <p:nvPicPr>
          <p:cNvPr id="6" name="Picture 5" descr="Screen Shot 2019-03-05 at 10.42.07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36179" y="4447297"/>
            <a:ext cx="4173314" cy="2164964"/>
          </a:xfrm>
          <a:prstGeom prst="rect">
            <a:avLst/>
          </a:prstGeom>
        </p:spPr>
      </p:pic>
    </p:spTree>
    <p:extLst>
      <p:ext uri="{BB962C8B-B14F-4D97-AF65-F5344CB8AC3E}">
        <p14:creationId xmlns:p14="http://schemas.microsoft.com/office/powerpoint/2010/main" val="3810940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Cost Summary at Level 3	</a:t>
            </a:r>
            <a:r>
              <a:rPr lang="en-US" sz="3100" b="1" dirty="0" smtClean="0">
                <a:solidFill>
                  <a:srgbClr val="0000FF"/>
                </a:solidFill>
              </a:rPr>
              <a:t>CMS-doc-13215</a:t>
            </a:r>
            <a:endParaRPr lang="en-US" sz="3100" b="1" dirty="0">
              <a:solidFill>
                <a:srgbClr val="0000FF"/>
              </a:solidFill>
            </a:endParaRPr>
          </a:p>
        </p:txBody>
      </p:sp>
      <p:sp>
        <p:nvSpPr>
          <p:cNvPr id="11" name="TextBox 10"/>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7554" y="997963"/>
            <a:ext cx="8741164" cy="1736340"/>
          </a:xfrm>
          <a:prstGeom prst="rect">
            <a:avLst/>
          </a:prstGeom>
        </p:spPr>
      </p:pic>
      <p:sp>
        <p:nvSpPr>
          <p:cNvPr id="3" name="TextBox 2"/>
          <p:cNvSpPr txBox="1"/>
          <p:nvPr/>
        </p:nvSpPr>
        <p:spPr>
          <a:xfrm>
            <a:off x="290286" y="2863334"/>
            <a:ext cx="4627549" cy="923330"/>
          </a:xfrm>
          <a:prstGeom prst="rect">
            <a:avLst/>
          </a:prstGeom>
          <a:noFill/>
        </p:spPr>
        <p:txBody>
          <a:bodyPr wrap="none" rtlCol="0">
            <a:spAutoFit/>
          </a:bodyPr>
          <a:lstStyle/>
          <a:p>
            <a:pPr marL="285750" indent="-285750">
              <a:buClr>
                <a:srgbClr val="FF0000"/>
              </a:buClr>
              <a:buFont typeface="Wingdings" panose="05000000000000000000" pitchFamily="2" charset="2"/>
              <a:buChar char="§"/>
            </a:pPr>
            <a:r>
              <a:rPr lang="en-US" dirty="0" smtClean="0"/>
              <a:t>2019 TPC 0.5 M$ less than in June 2018 IPR</a:t>
            </a:r>
          </a:p>
          <a:p>
            <a:pPr marL="285750" indent="-285750">
              <a:buClr>
                <a:srgbClr val="FF0000"/>
              </a:buClr>
              <a:buFont typeface="Wingdings" panose="05000000000000000000" pitchFamily="2" charset="2"/>
              <a:buChar char="§"/>
            </a:pPr>
            <a:r>
              <a:rPr lang="en-US" dirty="0" smtClean="0"/>
              <a:t>Some cost uncertainty retired (2018 actuals)</a:t>
            </a:r>
          </a:p>
          <a:p>
            <a:pPr marL="285750" indent="-285750">
              <a:buClr>
                <a:srgbClr val="FF0000"/>
              </a:buClr>
              <a:buFont typeface="Wingdings" panose="05000000000000000000" pitchFamily="2" charset="2"/>
              <a:buChar char="§"/>
            </a:pPr>
            <a:r>
              <a:rPr lang="en-US" dirty="0" smtClean="0"/>
              <a:t>Some firmware labor reduced </a:t>
            </a:r>
          </a:p>
        </p:txBody>
      </p:sp>
      <p:pic>
        <p:nvPicPr>
          <p:cNvPr id="6" name="Picture 5" descr="Screen Shot 2018-05-14 at 2.02.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2" y="4125103"/>
            <a:ext cx="8741164" cy="2449972"/>
          </a:xfrm>
          <a:prstGeom prst="rect">
            <a:avLst/>
          </a:prstGeom>
        </p:spPr>
      </p:pic>
      <p:sp>
        <p:nvSpPr>
          <p:cNvPr id="4" name="TextBox 3"/>
          <p:cNvSpPr txBox="1"/>
          <p:nvPr/>
        </p:nvSpPr>
        <p:spPr>
          <a:xfrm>
            <a:off x="1125013" y="4125103"/>
            <a:ext cx="1564852" cy="369332"/>
          </a:xfrm>
          <a:prstGeom prst="rect">
            <a:avLst/>
          </a:prstGeom>
          <a:noFill/>
        </p:spPr>
        <p:txBody>
          <a:bodyPr wrap="none" rtlCol="0">
            <a:spAutoFit/>
          </a:bodyPr>
          <a:lstStyle/>
          <a:p>
            <a:r>
              <a:rPr lang="en-US" b="1" dirty="0" smtClean="0">
                <a:solidFill>
                  <a:srgbClr val="FF0000"/>
                </a:solidFill>
              </a:rPr>
              <a:t>June 2018 IPR </a:t>
            </a:r>
            <a:endParaRPr lang="en-US" b="1" dirty="0">
              <a:solidFill>
                <a:srgbClr val="FF0000"/>
              </a:solidFill>
            </a:endParaRPr>
          </a:p>
        </p:txBody>
      </p:sp>
    </p:spTree>
    <p:extLst>
      <p:ext uri="{BB962C8B-B14F-4D97-AF65-F5344CB8AC3E}">
        <p14:creationId xmlns:p14="http://schemas.microsoft.com/office/powerpoint/2010/main" val="4137126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Cost Drivers:  Trigger and DAQ</a:t>
            </a:r>
            <a:endParaRPr lang="en-US" dirty="0">
              <a:solidFill>
                <a:srgbClr val="0000FF"/>
              </a:solidFill>
            </a:endParaRPr>
          </a:p>
        </p:txBody>
      </p:sp>
      <p:sp>
        <p:nvSpPr>
          <p:cNvPr id="11" name="TextBox 10"/>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l="-12450" r="12450"/>
          <a:stretch/>
        </p:blipFill>
        <p:spPr>
          <a:xfrm>
            <a:off x="-296966" y="879165"/>
            <a:ext cx="8813381" cy="4259255"/>
          </a:xfrm>
          <a:prstGeom prst="rect">
            <a:avLst/>
          </a:prstGeom>
        </p:spPr>
      </p:pic>
      <p:sp>
        <p:nvSpPr>
          <p:cNvPr id="14" name="TextBox 13"/>
          <p:cNvSpPr txBox="1"/>
          <p:nvPr/>
        </p:nvSpPr>
        <p:spPr>
          <a:xfrm>
            <a:off x="974442" y="5290769"/>
            <a:ext cx="6624506" cy="369332"/>
          </a:xfrm>
          <a:prstGeom prst="rect">
            <a:avLst/>
          </a:prstGeom>
          <a:noFill/>
        </p:spPr>
        <p:txBody>
          <a:bodyPr wrap="none" rtlCol="0">
            <a:spAutoFit/>
          </a:bodyPr>
          <a:lstStyle/>
          <a:p>
            <a:r>
              <a:rPr lang="en-US" dirty="0" smtClean="0"/>
              <a:t>Trigger board M&amp;S, Firmware labor, DAQ M&amp;S are largest cost drivers</a:t>
            </a:r>
            <a:endParaRPr lang="en-US" dirty="0"/>
          </a:p>
        </p:txBody>
      </p:sp>
    </p:spTree>
    <p:extLst>
      <p:ext uri="{BB962C8B-B14F-4D97-AF65-F5344CB8AC3E}">
        <p14:creationId xmlns:p14="http://schemas.microsoft.com/office/powerpoint/2010/main" val="4254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402.06 </a:t>
            </a:r>
            <a:r>
              <a:rPr lang="en-US" dirty="0"/>
              <a:t>Cost Profile</a:t>
            </a:r>
          </a:p>
        </p:txBody>
      </p:sp>
      <p:sp>
        <p:nvSpPr>
          <p:cNvPr id="4" name="TextBox 3"/>
          <p:cNvSpPr txBox="1"/>
          <p:nvPr/>
        </p:nvSpPr>
        <p:spPr>
          <a:xfrm>
            <a:off x="96800" y="1858892"/>
            <a:ext cx="3621185" cy="3139321"/>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US" dirty="0" smtClean="0"/>
              <a:t>Prior to final board procurement in FY23, L1 trigger projects are predominantly a steady rate of labor expenses for prototyping, preproduction, and pilot production</a:t>
            </a:r>
          </a:p>
          <a:p>
            <a:pPr marL="285750" indent="-285750">
              <a:buClr>
                <a:srgbClr val="FF0000"/>
              </a:buClr>
              <a:buFont typeface="Wingdings" panose="05000000000000000000" pitchFamily="2" charset="2"/>
              <a:buChar char="§"/>
            </a:pPr>
            <a:endParaRPr lang="en-US" dirty="0" smtClean="0"/>
          </a:p>
          <a:p>
            <a:pPr marL="285750" indent="-285750">
              <a:buClr>
                <a:srgbClr val="FF0000"/>
              </a:buClr>
              <a:buFont typeface="Wingdings" panose="05000000000000000000" pitchFamily="2" charset="2"/>
              <a:buChar char="§"/>
            </a:pPr>
            <a:r>
              <a:rPr lang="en-US" dirty="0" smtClean="0"/>
              <a:t>Final board procurement in FY23 (2.4 M$) </a:t>
            </a:r>
          </a:p>
          <a:p>
            <a:pPr marL="285750" indent="-285750">
              <a:buClr>
                <a:srgbClr val="FF0000"/>
              </a:buClr>
              <a:buFont typeface="Wingdings" panose="05000000000000000000" pitchFamily="2" charset="2"/>
              <a:buChar char="§"/>
            </a:pPr>
            <a:endParaRPr lang="en-US" dirty="0" smtClean="0"/>
          </a:p>
          <a:p>
            <a:pPr marL="285750" indent="-285750">
              <a:buClr>
                <a:srgbClr val="FF0000"/>
              </a:buClr>
              <a:buFont typeface="Wingdings" panose="05000000000000000000" pitchFamily="2" charset="2"/>
              <a:buChar char="§"/>
            </a:pPr>
            <a:r>
              <a:rPr lang="en-US" dirty="0" smtClean="0"/>
              <a:t>DAQ procurement in FY25-6</a:t>
            </a:r>
            <a:endParaRPr lang="en-US" dirty="0"/>
          </a:p>
        </p:txBody>
      </p:sp>
      <p:pic>
        <p:nvPicPr>
          <p:cNvPr id="6" name="Picture 5">
            <a:extLst>
              <a:ext uri="{FF2B5EF4-FFF2-40B4-BE49-F238E27FC236}">
                <a16:creationId xmlns="" xmlns:a16="http://schemas.microsoft.com/office/drawing/2014/main" id="{51EE0FCE-25B1-4A11-A38B-801FC862E5F7}"/>
              </a:ext>
            </a:extLst>
          </p:cNvPr>
          <p:cNvPicPr>
            <a:picLocks noChangeAspect="1"/>
          </p:cNvPicPr>
          <p:nvPr/>
        </p:nvPicPr>
        <p:blipFill>
          <a:blip r:embed="rId3"/>
          <a:stretch>
            <a:fillRect/>
          </a:stretch>
        </p:blipFill>
        <p:spPr>
          <a:xfrm>
            <a:off x="3657124" y="1450795"/>
            <a:ext cx="5486876" cy="4115157"/>
          </a:xfrm>
          <a:prstGeom prst="rect">
            <a:avLst/>
          </a:prstGeom>
        </p:spPr>
      </p:pic>
    </p:spTree>
    <p:extLst>
      <p:ext uri="{BB962C8B-B14F-4D97-AF65-F5344CB8AC3E}">
        <p14:creationId xmlns:p14="http://schemas.microsoft.com/office/powerpoint/2010/main" val="277237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19039" y="887188"/>
            <a:ext cx="8410893" cy="5455881"/>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FF0000"/>
              </a:buClr>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SzPct val="90000"/>
              <a:buFont typeface="Wingdings" charset="2"/>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SzPct val="80000"/>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6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L2 Manager: Jeffrey Berryhill, Senior Scientist, Fermilab</a:t>
            </a:r>
          </a:p>
          <a:p>
            <a:pPr lvl="1"/>
            <a:r>
              <a:rPr lang="en-US" sz="1700" dirty="0" smtClean="0"/>
              <a:t>Physics PhD </a:t>
            </a:r>
            <a:r>
              <a:rPr lang="en-US" sz="1700" dirty="0"/>
              <a:t>(Chicago 2000), PMP certified (2016)</a:t>
            </a:r>
          </a:p>
          <a:p>
            <a:pPr lvl="1"/>
            <a:r>
              <a:rPr lang="en-US" sz="1700" dirty="0"/>
              <a:t>CMS, </a:t>
            </a:r>
            <a:r>
              <a:rPr lang="en-US" sz="1700" dirty="0" err="1"/>
              <a:t>BaBar</a:t>
            </a:r>
            <a:r>
              <a:rPr lang="en-US" sz="1700" dirty="0"/>
              <a:t>, CDF </a:t>
            </a:r>
            <a:r>
              <a:rPr lang="en-US" sz="1700" dirty="0" smtClean="0"/>
              <a:t>collaborator</a:t>
            </a:r>
            <a:endParaRPr lang="en-US" sz="1700" dirty="0"/>
          </a:p>
          <a:p>
            <a:pPr lvl="1"/>
            <a:r>
              <a:rPr lang="en-US" sz="1700" dirty="0"/>
              <a:t>Working on CMS trigger at FNAL since 2006</a:t>
            </a:r>
          </a:p>
          <a:p>
            <a:pPr lvl="1"/>
            <a:r>
              <a:rPr lang="en-US" sz="1700" dirty="0"/>
              <a:t>Int’l CMS L1 Trigger Upgrade Co-coordinator 2018-</a:t>
            </a:r>
          </a:p>
          <a:p>
            <a:pPr lvl="1"/>
            <a:r>
              <a:rPr lang="en-US" sz="1700" dirty="0"/>
              <a:t>USCMS L2 manager for Trigger/DAQ upgrade 2015-</a:t>
            </a:r>
          </a:p>
          <a:p>
            <a:pPr lvl="1"/>
            <a:r>
              <a:rPr lang="en-US" sz="1700" dirty="0"/>
              <a:t>Int’l CMS PM for LS1 upgrade of calorimeter trigger 2014-5</a:t>
            </a:r>
          </a:p>
          <a:p>
            <a:pPr lvl="1"/>
            <a:r>
              <a:rPr lang="en-US" sz="1700" dirty="0"/>
              <a:t>CMS </a:t>
            </a:r>
            <a:r>
              <a:rPr lang="en-US" sz="1700" dirty="0" smtClean="0"/>
              <a:t>Convener: Standard </a:t>
            </a:r>
            <a:r>
              <a:rPr lang="en-US" sz="1700" dirty="0"/>
              <a:t>Model </a:t>
            </a:r>
            <a:r>
              <a:rPr lang="en-US" sz="1700" dirty="0" smtClean="0"/>
              <a:t>Physics 2012-3</a:t>
            </a:r>
            <a:endParaRPr lang="en-US" sz="1700" dirty="0"/>
          </a:p>
          <a:p>
            <a:r>
              <a:rPr lang="en-US" sz="2000" dirty="0"/>
              <a:t>L2 Deputy</a:t>
            </a:r>
            <a:r>
              <a:rPr lang="en-US" sz="2000" dirty="0" smtClean="0"/>
              <a:t>: Rick Cavanaugh, Professor UIC/Fermilab</a:t>
            </a:r>
          </a:p>
          <a:p>
            <a:pPr lvl="1"/>
            <a:r>
              <a:rPr lang="en-US" sz="1700" dirty="0" smtClean="0"/>
              <a:t>International </a:t>
            </a:r>
            <a:r>
              <a:rPr lang="en-US" sz="1700" dirty="0"/>
              <a:t>CMS L1 trigger Phase 2 Upgrade Co-manager </a:t>
            </a:r>
            <a:r>
              <a:rPr lang="en-US" sz="1700" dirty="0" smtClean="0"/>
              <a:t>2016-18</a:t>
            </a:r>
            <a:endParaRPr lang="en-US" sz="1700" dirty="0"/>
          </a:p>
          <a:p>
            <a:pPr lvl="1"/>
            <a:r>
              <a:rPr lang="en-US" sz="1700" dirty="0"/>
              <a:t>L3 Manager: Correlator Trigger (WBS 402.06.05)</a:t>
            </a:r>
          </a:p>
          <a:p>
            <a:pPr lvl="1"/>
            <a:r>
              <a:rPr lang="en-US" sz="1700" dirty="0"/>
              <a:t>LS1 upgrade of calorimeter trigger 2014-2015</a:t>
            </a:r>
          </a:p>
          <a:p>
            <a:pPr lvl="1"/>
            <a:r>
              <a:rPr lang="en-US" sz="1700" dirty="0" smtClean="0"/>
              <a:t>USCMS </a:t>
            </a:r>
            <a:r>
              <a:rPr lang="en-US" sz="1700" dirty="0"/>
              <a:t>Coordinator: LHC Physics Center 2010-2013</a:t>
            </a:r>
          </a:p>
          <a:p>
            <a:pPr lvl="1"/>
            <a:r>
              <a:rPr lang="en-US" sz="1700" dirty="0"/>
              <a:t>CMS Convener: Particle Flow &amp; Tau ID Group, CMS, </a:t>
            </a:r>
            <a:r>
              <a:rPr lang="en-US" sz="1700" dirty="0" smtClean="0"/>
              <a:t>2007-2008</a:t>
            </a:r>
          </a:p>
          <a:p>
            <a:r>
              <a:rPr lang="en-US" sz="2000" dirty="0" smtClean="0"/>
              <a:t>L2 Deputy:  Keith Ulmer, Professor Colorado-Boulder</a:t>
            </a:r>
            <a:endParaRPr lang="en-US" sz="2000" dirty="0"/>
          </a:p>
          <a:p>
            <a:pPr lvl="1"/>
            <a:r>
              <a:rPr lang="en-US" sz="1700" dirty="0" smtClean="0"/>
              <a:t>Physics PhD (Colorado 2007)</a:t>
            </a:r>
            <a:endParaRPr lang="en-US" sz="1700" dirty="0"/>
          </a:p>
          <a:p>
            <a:pPr lvl="1"/>
            <a:r>
              <a:rPr lang="en-US" sz="1700" dirty="0" smtClean="0"/>
              <a:t>CMS </a:t>
            </a:r>
            <a:r>
              <a:rPr lang="en-US" sz="1700" dirty="0"/>
              <a:t>Phase 2 Track Trigger to L1 Trigger interface </a:t>
            </a:r>
            <a:r>
              <a:rPr lang="en-US" sz="1700" dirty="0" smtClean="0"/>
              <a:t>coordinator 2019-</a:t>
            </a:r>
            <a:endParaRPr lang="en-US" sz="1700" dirty="0"/>
          </a:p>
          <a:p>
            <a:pPr lvl="1"/>
            <a:r>
              <a:rPr lang="en-US" sz="1700" dirty="0" smtClean="0"/>
              <a:t>CMS Convener: SUSY group </a:t>
            </a:r>
            <a:r>
              <a:rPr lang="en-US" sz="1700" dirty="0"/>
              <a:t>2014-2015</a:t>
            </a:r>
          </a:p>
        </p:txBody>
      </p:sp>
      <p:sp>
        <p:nvSpPr>
          <p:cNvPr id="2" name="Title 1"/>
          <p:cNvSpPr>
            <a:spLocks noGrp="1"/>
          </p:cNvSpPr>
          <p:nvPr>
            <p:ph type="title"/>
          </p:nvPr>
        </p:nvSpPr>
        <p:spPr/>
        <p:txBody>
          <a:bodyPr/>
          <a:lstStyle/>
          <a:p>
            <a:r>
              <a:rPr lang="en-US" sz="4000" dirty="0"/>
              <a:t>Biographical Sketches</a:t>
            </a:r>
          </a:p>
        </p:txBody>
      </p:sp>
      <p:sp>
        <p:nvSpPr>
          <p:cNvPr id="5" name="TextBox 4">
            <a:extLst>
              <a:ext uri="{FF2B5EF4-FFF2-40B4-BE49-F238E27FC236}">
                <a16:creationId xmlns:a16="http://schemas.microsoft.com/office/drawing/2014/main" xmlns="" id="{2FD82A88-FA38-FB42-8843-1662DEE72C2C}"/>
              </a:ext>
            </a:extLst>
          </p:cNvPr>
          <p:cNvSpPr txBox="1"/>
          <p:nvPr/>
        </p:nvSpPr>
        <p:spPr>
          <a:xfrm>
            <a:off x="7254507" y="799938"/>
            <a:ext cx="1567543" cy="461665"/>
          </a:xfrm>
          <a:prstGeom prst="rect">
            <a:avLst/>
          </a:prstGeom>
          <a:solidFill>
            <a:srgbClr val="7030A0"/>
          </a:solidFill>
        </p:spPr>
        <p:txBody>
          <a:bodyPr wrap="square" rtlCol="0">
            <a:spAutoFit/>
          </a:bodyPr>
          <a:lstStyle/>
          <a:p>
            <a:r>
              <a:rPr lang="en-US" sz="2400" dirty="0">
                <a:solidFill>
                  <a:schemeClr val="bg1"/>
                </a:solidFill>
              </a:rPr>
              <a:t>Charge #5</a:t>
            </a:r>
          </a:p>
        </p:txBody>
      </p:sp>
    </p:spTree>
    <p:extLst>
      <p:ext uri="{BB962C8B-B14F-4D97-AF65-F5344CB8AC3E}">
        <p14:creationId xmlns:p14="http://schemas.microsoft.com/office/powerpoint/2010/main" val="1326594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Costed </a:t>
            </a:r>
            <a:r>
              <a:rPr lang="en-US" dirty="0" smtClean="0"/>
              <a:t>Labor Profile</a:t>
            </a:r>
            <a:endParaRPr lang="en-US" dirty="0"/>
          </a:p>
        </p:txBody>
      </p:sp>
      <p:sp>
        <p:nvSpPr>
          <p:cNvPr id="12" name="TextBox 11"/>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4305" y="1014277"/>
            <a:ext cx="7488936" cy="5127775"/>
          </a:xfrm>
          <a:prstGeom prst="rect">
            <a:avLst/>
          </a:prstGeom>
        </p:spPr>
      </p:pic>
      <p:sp>
        <p:nvSpPr>
          <p:cNvPr id="6" name="Content Placeholder 2">
            <a:extLst>
              <a:ext uri="{FF2B5EF4-FFF2-40B4-BE49-F238E27FC236}">
                <a16:creationId xmlns:a16="http://schemas.microsoft.com/office/drawing/2014/main" xmlns="" id="{FD2DA7DD-FF08-A749-BCB6-214A72078E3E}"/>
              </a:ext>
            </a:extLst>
          </p:cNvPr>
          <p:cNvSpPr>
            <a:spLocks noGrp="1"/>
          </p:cNvSpPr>
          <p:nvPr>
            <p:ph idx="1"/>
          </p:nvPr>
        </p:nvSpPr>
        <p:spPr>
          <a:xfrm>
            <a:off x="41018" y="2372006"/>
            <a:ext cx="2673607" cy="5378645"/>
          </a:xfrm>
        </p:spPr>
        <p:txBody>
          <a:bodyPr>
            <a:normAutofit/>
          </a:bodyPr>
          <a:lstStyle/>
          <a:p>
            <a:r>
              <a:rPr lang="en-US" sz="2000" dirty="0"/>
              <a:t>Costed labor distribution roughly: </a:t>
            </a:r>
          </a:p>
          <a:p>
            <a:pPr lvl="1"/>
            <a:r>
              <a:rPr lang="en-US" sz="1600" dirty="0"/>
              <a:t>1 part SW</a:t>
            </a:r>
          </a:p>
          <a:p>
            <a:pPr lvl="1"/>
            <a:r>
              <a:rPr lang="en-US" sz="1600" dirty="0"/>
              <a:t>1 part tech </a:t>
            </a:r>
          </a:p>
          <a:p>
            <a:pPr lvl="1"/>
            <a:r>
              <a:rPr lang="en-US" sz="1600" dirty="0"/>
              <a:t>1 part EE design</a:t>
            </a:r>
          </a:p>
          <a:p>
            <a:pPr lvl="1"/>
            <a:r>
              <a:rPr lang="en-US" sz="1600" dirty="0"/>
              <a:t>2 parts firmware engineering </a:t>
            </a:r>
          </a:p>
          <a:p>
            <a:pPr lvl="1"/>
            <a:r>
              <a:rPr lang="en-US" sz="1600" dirty="0" smtClean="0"/>
              <a:t>All required costed personnel are currently on staff</a:t>
            </a:r>
          </a:p>
        </p:txBody>
      </p:sp>
    </p:spTree>
    <p:extLst>
      <p:ext uri="{BB962C8B-B14F-4D97-AF65-F5344CB8AC3E}">
        <p14:creationId xmlns:p14="http://schemas.microsoft.com/office/powerpoint/2010/main" val="3590468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Costed Labor and Contributed Labor</a:t>
            </a:r>
          </a:p>
        </p:txBody>
      </p:sp>
      <p:sp>
        <p:nvSpPr>
          <p:cNvPr id="12" name="TextBox 11"/>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52300" y="1171575"/>
            <a:ext cx="7491700" cy="5147197"/>
          </a:xfrm>
          <a:prstGeom prst="rect">
            <a:avLst/>
          </a:prstGeom>
        </p:spPr>
      </p:pic>
      <p:sp>
        <p:nvSpPr>
          <p:cNvPr id="9" name="TextBox 8"/>
          <p:cNvSpPr txBox="1"/>
          <p:nvPr/>
        </p:nvSpPr>
        <p:spPr>
          <a:xfrm>
            <a:off x="79789" y="2520405"/>
            <a:ext cx="2737706" cy="923330"/>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smtClean="0"/>
          </a:p>
          <a:p>
            <a:endParaRPr lang="en-US" dirty="0"/>
          </a:p>
        </p:txBody>
      </p:sp>
      <p:sp>
        <p:nvSpPr>
          <p:cNvPr id="6" name="Content Placeholder 2">
            <a:extLst>
              <a:ext uri="{FF2B5EF4-FFF2-40B4-BE49-F238E27FC236}">
                <a16:creationId xmlns:a16="http://schemas.microsoft.com/office/drawing/2014/main" xmlns="" id="{FD2DA7DD-FF08-A749-BCB6-214A72078E3E}"/>
              </a:ext>
            </a:extLst>
          </p:cNvPr>
          <p:cNvSpPr>
            <a:spLocks noGrp="1"/>
          </p:cNvSpPr>
          <p:nvPr>
            <p:ph idx="1"/>
          </p:nvPr>
        </p:nvSpPr>
        <p:spPr>
          <a:xfrm>
            <a:off x="79789" y="2474876"/>
            <a:ext cx="2673607" cy="5378645"/>
          </a:xfrm>
        </p:spPr>
        <p:txBody>
          <a:bodyPr>
            <a:normAutofit/>
          </a:bodyPr>
          <a:lstStyle/>
          <a:p>
            <a:r>
              <a:rPr lang="en-US" sz="2000" dirty="0"/>
              <a:t>Costed labor for electronics, software, firmware engineering at ~4.5 FTE/</a:t>
            </a:r>
            <a:r>
              <a:rPr lang="en-US" sz="2000" dirty="0" err="1"/>
              <a:t>yr</a:t>
            </a:r>
            <a:r>
              <a:rPr lang="en-US" sz="2000" dirty="0"/>
              <a:t> during construction</a:t>
            </a:r>
          </a:p>
          <a:p>
            <a:endParaRPr lang="en-US" sz="2000" dirty="0"/>
          </a:p>
          <a:p>
            <a:r>
              <a:rPr lang="en-US" sz="2000" dirty="0"/>
              <a:t>Comparable contributed labor </a:t>
            </a:r>
            <a:r>
              <a:rPr lang="en-US" sz="2000" dirty="0" smtClean="0"/>
              <a:t>required for </a:t>
            </a:r>
            <a:r>
              <a:rPr lang="en-US" sz="2000" dirty="0"/>
              <a:t>algorithm development </a:t>
            </a:r>
            <a:r>
              <a:rPr lang="en-US" sz="2000" dirty="0" smtClean="0"/>
              <a:t>and </a:t>
            </a:r>
            <a:r>
              <a:rPr lang="en-US" sz="2000" dirty="0"/>
              <a:t>management </a:t>
            </a:r>
          </a:p>
        </p:txBody>
      </p:sp>
    </p:spTree>
    <p:extLst>
      <p:ext uri="{BB962C8B-B14F-4D97-AF65-F5344CB8AC3E}">
        <p14:creationId xmlns:p14="http://schemas.microsoft.com/office/powerpoint/2010/main" val="360603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402.06 Labor Resources: Institutions</a:t>
            </a:r>
            <a:endParaRPr lang="en-US" dirty="0"/>
          </a:p>
        </p:txBody>
      </p:sp>
      <p:graphicFrame>
        <p:nvGraphicFramePr>
          <p:cNvPr id="5" name="Table 4"/>
          <p:cNvGraphicFramePr>
            <a:graphicFrameLocks noGrp="1"/>
          </p:cNvGraphicFramePr>
          <p:nvPr>
            <p:extLst/>
          </p:nvPr>
        </p:nvGraphicFramePr>
        <p:xfrm>
          <a:off x="264659" y="1134873"/>
          <a:ext cx="8211053" cy="741680"/>
        </p:xfrm>
        <a:graphic>
          <a:graphicData uri="http://schemas.openxmlformats.org/drawingml/2006/table">
            <a:tbl>
              <a:tblPr firstRow="1" bandRow="1">
                <a:tableStyleId>{5C22544A-7EE6-4342-B048-85BDC9FD1C3A}</a:tableStyleId>
              </a:tblPr>
              <a:tblGrid>
                <a:gridCol w="2162421"/>
                <a:gridCol w="6048632"/>
              </a:tblGrid>
              <a:tr h="370840">
                <a:tc>
                  <a:txBody>
                    <a:bodyPr/>
                    <a:lstStyle/>
                    <a:p>
                      <a:r>
                        <a:rPr lang="en-US" dirty="0" smtClean="0"/>
                        <a:t>Institution</a:t>
                      </a:r>
                      <a:endParaRPr lang="en-US" dirty="0"/>
                    </a:p>
                  </a:txBody>
                  <a:tcPr/>
                </a:tc>
                <a:tc>
                  <a:txBody>
                    <a:bodyPr/>
                    <a:lstStyle/>
                    <a:p>
                      <a:r>
                        <a:rPr lang="en-US" dirty="0" smtClean="0"/>
                        <a:t>Responsibility</a:t>
                      </a:r>
                      <a:endParaRPr lang="en-US" dirty="0"/>
                    </a:p>
                  </a:txBody>
                  <a:tcPr/>
                </a:tc>
              </a:tr>
              <a:tr h="370840">
                <a:tc>
                  <a:txBody>
                    <a:bodyPr/>
                    <a:lstStyle/>
                    <a:p>
                      <a:r>
                        <a:rPr lang="en-US" dirty="0" smtClean="0"/>
                        <a:t>Wisconsin</a:t>
                      </a:r>
                      <a:endParaRPr lang="en-US" dirty="0"/>
                    </a:p>
                  </a:txBody>
                  <a:tcPr/>
                </a:tc>
                <a:tc>
                  <a:txBody>
                    <a:bodyPr/>
                    <a:lstStyle/>
                    <a:p>
                      <a:r>
                        <a:rPr lang="en-US" dirty="0" smtClean="0"/>
                        <a:t>HW &amp;</a:t>
                      </a:r>
                      <a:r>
                        <a:rPr lang="en-US" baseline="0" dirty="0" smtClean="0"/>
                        <a:t> FW engineering, SW and algorithm development</a:t>
                      </a:r>
                      <a:endParaRPr lang="en-US" dirty="0"/>
                    </a:p>
                  </a:txBody>
                  <a:tcPr/>
                </a:tc>
              </a:tr>
            </a:tbl>
          </a:graphicData>
        </a:graphic>
      </p:graphicFrame>
      <p:sp>
        <p:nvSpPr>
          <p:cNvPr id="6" name="TextBox 5"/>
          <p:cNvSpPr txBox="1"/>
          <p:nvPr/>
        </p:nvSpPr>
        <p:spPr>
          <a:xfrm>
            <a:off x="2434283" y="684310"/>
            <a:ext cx="2987934" cy="523220"/>
          </a:xfrm>
          <a:prstGeom prst="rect">
            <a:avLst/>
          </a:prstGeom>
          <a:noFill/>
        </p:spPr>
        <p:txBody>
          <a:bodyPr wrap="none" rtlCol="0">
            <a:spAutoFit/>
          </a:bodyPr>
          <a:lstStyle/>
          <a:p>
            <a:r>
              <a:rPr lang="en-US" sz="2800" dirty="0" smtClean="0"/>
              <a:t>Calorimeter Trigger</a:t>
            </a:r>
            <a:endParaRPr lang="en-US" sz="2800" dirty="0"/>
          </a:p>
        </p:txBody>
      </p:sp>
      <p:graphicFrame>
        <p:nvGraphicFramePr>
          <p:cNvPr id="8" name="Table 7"/>
          <p:cNvGraphicFramePr>
            <a:graphicFrameLocks noGrp="1"/>
          </p:cNvGraphicFramePr>
          <p:nvPr>
            <p:extLst/>
          </p:nvPr>
        </p:nvGraphicFramePr>
        <p:xfrm>
          <a:off x="264660" y="2227240"/>
          <a:ext cx="8211053" cy="2966720"/>
        </p:xfrm>
        <a:graphic>
          <a:graphicData uri="http://schemas.openxmlformats.org/drawingml/2006/table">
            <a:tbl>
              <a:tblPr firstRow="1" bandRow="1">
                <a:tableStyleId>{5C22544A-7EE6-4342-B048-85BDC9FD1C3A}</a:tableStyleId>
              </a:tblPr>
              <a:tblGrid>
                <a:gridCol w="2162421"/>
                <a:gridCol w="6048632"/>
              </a:tblGrid>
              <a:tr h="370840">
                <a:tc>
                  <a:txBody>
                    <a:bodyPr/>
                    <a:lstStyle/>
                    <a:p>
                      <a:r>
                        <a:rPr lang="en-US" dirty="0" smtClean="0"/>
                        <a:t>Institution</a:t>
                      </a:r>
                      <a:endParaRPr lang="en-US" dirty="0"/>
                    </a:p>
                  </a:txBody>
                  <a:tcPr/>
                </a:tc>
                <a:tc>
                  <a:txBody>
                    <a:bodyPr/>
                    <a:lstStyle/>
                    <a:p>
                      <a:r>
                        <a:rPr lang="en-US" dirty="0" smtClean="0"/>
                        <a:t>Responsibility</a:t>
                      </a:r>
                      <a:endParaRPr lang="en-US" dirty="0"/>
                    </a:p>
                  </a:txBody>
                  <a:tcPr/>
                </a:tc>
              </a:tr>
              <a:tr h="370840">
                <a:tc>
                  <a:txBody>
                    <a:bodyPr/>
                    <a:lstStyle/>
                    <a:p>
                      <a:r>
                        <a:rPr lang="en-US" dirty="0" err="1" smtClean="0"/>
                        <a:t>Fermilab</a:t>
                      </a:r>
                      <a:endParaRPr lang="en-US" dirty="0"/>
                    </a:p>
                  </a:txBody>
                  <a:tcPr/>
                </a:tc>
                <a:tc>
                  <a:txBody>
                    <a:bodyPr/>
                    <a:lstStyle/>
                    <a:p>
                      <a:r>
                        <a:rPr lang="en-US" dirty="0" smtClean="0"/>
                        <a:t>FW engineering, algorithm development</a:t>
                      </a:r>
                    </a:p>
                  </a:txBody>
                  <a:tcPr/>
                </a:tc>
              </a:tr>
              <a:tr h="370840">
                <a:tc>
                  <a:txBody>
                    <a:bodyPr/>
                    <a:lstStyle/>
                    <a:p>
                      <a:r>
                        <a:rPr lang="en-US" dirty="0" smtClean="0"/>
                        <a:t>Florida</a:t>
                      </a:r>
                    </a:p>
                  </a:txBody>
                  <a:tcPr/>
                </a:tc>
                <a:tc>
                  <a:txBody>
                    <a:bodyPr/>
                    <a:lstStyle/>
                    <a:p>
                      <a:r>
                        <a:rPr lang="en-US" dirty="0" smtClean="0"/>
                        <a:t>FW engineering, SW and algorithm development</a:t>
                      </a:r>
                    </a:p>
                  </a:txBody>
                  <a:tcPr/>
                </a:tc>
              </a:tr>
              <a:tr h="370840">
                <a:tc>
                  <a:txBody>
                    <a:bodyPr/>
                    <a:lstStyle/>
                    <a:p>
                      <a:r>
                        <a:rPr lang="en-US" dirty="0" smtClean="0"/>
                        <a:t>MIT</a:t>
                      </a:r>
                    </a:p>
                  </a:txBody>
                  <a:tcPr/>
                </a:tc>
                <a:tc>
                  <a:txBody>
                    <a:bodyPr/>
                    <a:lstStyle/>
                    <a:p>
                      <a:r>
                        <a:rPr lang="en-US" baseline="0" dirty="0" smtClean="0"/>
                        <a:t>Algorithm development</a:t>
                      </a:r>
                      <a:endParaRPr lang="en-US" dirty="0"/>
                    </a:p>
                  </a:txBody>
                  <a:tcPr/>
                </a:tc>
              </a:tr>
              <a:tr h="370840">
                <a:tc>
                  <a:txBody>
                    <a:bodyPr/>
                    <a:lstStyle/>
                    <a:p>
                      <a:r>
                        <a:rPr lang="en-US" dirty="0" smtClean="0"/>
                        <a:t>Northwestern</a:t>
                      </a:r>
                    </a:p>
                  </a:txBody>
                  <a:tcPr/>
                </a:tc>
                <a:tc>
                  <a:txBody>
                    <a:bodyPr/>
                    <a:lstStyle/>
                    <a:p>
                      <a:r>
                        <a:rPr lang="en-US" dirty="0" smtClean="0"/>
                        <a:t>Algorithm development</a:t>
                      </a:r>
                      <a:endParaRPr lang="en-US" dirty="0"/>
                    </a:p>
                  </a:txBody>
                  <a:tcPr/>
                </a:tc>
              </a:tr>
              <a:tr h="370840">
                <a:tc>
                  <a:txBody>
                    <a:bodyPr/>
                    <a:lstStyle/>
                    <a:p>
                      <a:r>
                        <a:rPr lang="en-US" dirty="0" smtClean="0"/>
                        <a:t>Colorado</a:t>
                      </a:r>
                    </a:p>
                  </a:txBody>
                  <a:tcPr/>
                </a:tc>
                <a:tc>
                  <a:txBody>
                    <a:bodyPr/>
                    <a:lstStyle/>
                    <a:p>
                      <a:r>
                        <a:rPr lang="en-US" dirty="0" smtClean="0"/>
                        <a:t>FW engineering,</a:t>
                      </a:r>
                      <a:r>
                        <a:rPr lang="en-US" baseline="0" dirty="0" smtClean="0"/>
                        <a:t> SW and </a:t>
                      </a:r>
                      <a:r>
                        <a:rPr lang="en-US" dirty="0" smtClean="0"/>
                        <a:t>algorithm development</a:t>
                      </a:r>
                      <a:endParaRPr lang="en-US" dirty="0"/>
                    </a:p>
                  </a:txBody>
                  <a:tcPr/>
                </a:tc>
              </a:tr>
              <a:tr h="370840">
                <a:tc>
                  <a:txBody>
                    <a:bodyPr/>
                    <a:lstStyle/>
                    <a:p>
                      <a:r>
                        <a:rPr lang="en-US" dirty="0" smtClean="0"/>
                        <a:t>UIC</a:t>
                      </a:r>
                    </a:p>
                  </a:txBody>
                  <a:tcPr/>
                </a:tc>
                <a:tc>
                  <a:txBody>
                    <a:bodyPr/>
                    <a:lstStyle/>
                    <a:p>
                      <a:r>
                        <a:rPr lang="en-US" dirty="0" smtClean="0"/>
                        <a:t>Algorithm</a:t>
                      </a:r>
                      <a:r>
                        <a:rPr lang="en-US" baseline="0" dirty="0" smtClean="0"/>
                        <a:t> d</a:t>
                      </a:r>
                      <a:r>
                        <a:rPr lang="en-US" dirty="0" smtClean="0"/>
                        <a:t>evelopment</a:t>
                      </a:r>
                      <a:endParaRPr lang="en-US" dirty="0"/>
                    </a:p>
                  </a:txBody>
                  <a:tcPr/>
                </a:tc>
              </a:tr>
              <a:tr h="370840">
                <a:tc>
                  <a:txBody>
                    <a:bodyPr/>
                    <a:lstStyle/>
                    <a:p>
                      <a:r>
                        <a:rPr lang="en-US" dirty="0" smtClean="0"/>
                        <a:t>Wisconsin</a:t>
                      </a:r>
                    </a:p>
                  </a:txBody>
                  <a:tcPr/>
                </a:tc>
                <a:tc>
                  <a:txBody>
                    <a:bodyPr/>
                    <a:lstStyle/>
                    <a:p>
                      <a:r>
                        <a:rPr lang="en-US" dirty="0" smtClean="0"/>
                        <a:t>HW &amp; FW engineering, SW and algorithm development</a:t>
                      </a:r>
                    </a:p>
                  </a:txBody>
                  <a:tcPr/>
                </a:tc>
              </a:tr>
            </a:tbl>
          </a:graphicData>
        </a:graphic>
      </p:graphicFrame>
      <p:sp>
        <p:nvSpPr>
          <p:cNvPr id="9" name="TextBox 8"/>
          <p:cNvSpPr txBox="1"/>
          <p:nvPr/>
        </p:nvSpPr>
        <p:spPr>
          <a:xfrm>
            <a:off x="2408580" y="1757454"/>
            <a:ext cx="2749663" cy="523220"/>
          </a:xfrm>
          <a:prstGeom prst="rect">
            <a:avLst/>
          </a:prstGeom>
          <a:noFill/>
        </p:spPr>
        <p:txBody>
          <a:bodyPr wrap="none" rtlCol="0">
            <a:spAutoFit/>
          </a:bodyPr>
          <a:lstStyle/>
          <a:p>
            <a:r>
              <a:rPr lang="en-US" sz="2800" dirty="0" smtClean="0"/>
              <a:t>Correlator Trigger</a:t>
            </a:r>
            <a:endParaRPr lang="en-US" sz="2800" dirty="0"/>
          </a:p>
        </p:txBody>
      </p:sp>
      <p:graphicFrame>
        <p:nvGraphicFramePr>
          <p:cNvPr id="10" name="Table 9"/>
          <p:cNvGraphicFramePr>
            <a:graphicFrameLocks noGrp="1"/>
          </p:cNvGraphicFramePr>
          <p:nvPr>
            <p:extLst/>
          </p:nvPr>
        </p:nvGraphicFramePr>
        <p:xfrm>
          <a:off x="264660" y="5501153"/>
          <a:ext cx="8211053" cy="1112520"/>
        </p:xfrm>
        <a:graphic>
          <a:graphicData uri="http://schemas.openxmlformats.org/drawingml/2006/table">
            <a:tbl>
              <a:tblPr firstRow="1" bandRow="1">
                <a:tableStyleId>{5C22544A-7EE6-4342-B048-85BDC9FD1C3A}</a:tableStyleId>
              </a:tblPr>
              <a:tblGrid>
                <a:gridCol w="2162421"/>
                <a:gridCol w="6048632"/>
              </a:tblGrid>
              <a:tr h="370840">
                <a:tc>
                  <a:txBody>
                    <a:bodyPr/>
                    <a:lstStyle/>
                    <a:p>
                      <a:r>
                        <a:rPr lang="en-US" dirty="0" smtClean="0"/>
                        <a:t>Institution</a:t>
                      </a:r>
                      <a:endParaRPr lang="en-US" dirty="0"/>
                    </a:p>
                  </a:txBody>
                  <a:tcPr/>
                </a:tc>
                <a:tc>
                  <a:txBody>
                    <a:bodyPr/>
                    <a:lstStyle/>
                    <a:p>
                      <a:r>
                        <a:rPr lang="en-US" dirty="0" smtClean="0"/>
                        <a:t>Responsibility</a:t>
                      </a:r>
                      <a:endParaRPr lang="en-US" dirty="0"/>
                    </a:p>
                  </a:txBody>
                  <a:tcPr/>
                </a:tc>
              </a:tr>
              <a:tr h="370840">
                <a:tc>
                  <a:txBody>
                    <a:bodyPr/>
                    <a:lstStyle/>
                    <a:p>
                      <a:r>
                        <a:rPr lang="en-US" dirty="0" err="1" smtClean="0"/>
                        <a:t>Fermilab</a:t>
                      </a:r>
                      <a:endParaRPr lang="en-US" dirty="0"/>
                    </a:p>
                  </a:txBody>
                  <a:tcPr/>
                </a:tc>
                <a:tc>
                  <a:txBody>
                    <a:bodyPr/>
                    <a:lstStyle/>
                    <a:p>
                      <a:r>
                        <a:rPr lang="en-US" baseline="0" dirty="0" smtClean="0"/>
                        <a:t>Storage Manager specification, procurement, operations</a:t>
                      </a:r>
                    </a:p>
                  </a:txBody>
                  <a:tcPr/>
                </a:tc>
              </a:tr>
              <a:tr h="370840">
                <a:tc>
                  <a:txBody>
                    <a:bodyPr/>
                    <a:lstStyle/>
                    <a:p>
                      <a:r>
                        <a:rPr lang="en-US" dirty="0" smtClean="0"/>
                        <a:t>MIT/Rice/UCSD</a:t>
                      </a:r>
                      <a:endParaRPr lang="en-US" dirty="0"/>
                    </a:p>
                  </a:txBody>
                  <a:tcPr/>
                </a:tc>
                <a:tc>
                  <a:txBody>
                    <a:bodyPr/>
                    <a:lstStyle/>
                    <a:p>
                      <a:r>
                        <a:rPr lang="en-US" baseline="0" dirty="0" smtClean="0"/>
                        <a:t>Storage Manager specification, operations</a:t>
                      </a:r>
                      <a:endParaRPr lang="en-US" dirty="0"/>
                    </a:p>
                  </a:txBody>
                  <a:tcPr/>
                </a:tc>
              </a:tr>
            </a:tbl>
          </a:graphicData>
        </a:graphic>
      </p:graphicFrame>
      <p:sp>
        <p:nvSpPr>
          <p:cNvPr id="11" name="TextBox 10"/>
          <p:cNvSpPr txBox="1"/>
          <p:nvPr/>
        </p:nvSpPr>
        <p:spPr>
          <a:xfrm>
            <a:off x="2395196" y="5075148"/>
            <a:ext cx="847027" cy="523220"/>
          </a:xfrm>
          <a:prstGeom prst="rect">
            <a:avLst/>
          </a:prstGeom>
          <a:noFill/>
        </p:spPr>
        <p:txBody>
          <a:bodyPr wrap="none" rtlCol="0">
            <a:spAutoFit/>
          </a:bodyPr>
          <a:lstStyle/>
          <a:p>
            <a:r>
              <a:rPr lang="en-US" sz="2800" dirty="0" smtClean="0"/>
              <a:t>DAQ</a:t>
            </a:r>
            <a:endParaRPr lang="en-US" sz="2800" dirty="0"/>
          </a:p>
        </p:txBody>
      </p:sp>
    </p:spTree>
    <p:extLst>
      <p:ext uri="{BB962C8B-B14F-4D97-AF65-F5344CB8AC3E}">
        <p14:creationId xmlns:p14="http://schemas.microsoft.com/office/powerpoint/2010/main" val="2063517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402.06 </a:t>
            </a:r>
            <a:r>
              <a:rPr lang="en-US" dirty="0"/>
              <a:t>Labor Resources</a:t>
            </a:r>
          </a:p>
        </p:txBody>
      </p:sp>
      <p:sp>
        <p:nvSpPr>
          <p:cNvPr id="5" name="Content Placeholder 2">
            <a:extLst>
              <a:ext uri="{FF2B5EF4-FFF2-40B4-BE49-F238E27FC236}">
                <a16:creationId xmlns:a16="http://schemas.microsoft.com/office/drawing/2014/main" xmlns="" id="{FD2DA7DD-FF08-A749-BCB6-214A72078E3E}"/>
              </a:ext>
            </a:extLst>
          </p:cNvPr>
          <p:cNvSpPr>
            <a:spLocks noGrp="1"/>
          </p:cNvSpPr>
          <p:nvPr>
            <p:ph idx="1"/>
          </p:nvPr>
        </p:nvSpPr>
        <p:spPr>
          <a:xfrm>
            <a:off x="228600" y="1049311"/>
            <a:ext cx="8672513" cy="5378645"/>
          </a:xfrm>
        </p:spPr>
        <p:txBody>
          <a:bodyPr>
            <a:normAutofit/>
          </a:bodyPr>
          <a:lstStyle/>
          <a:p>
            <a:r>
              <a:rPr lang="en-US" sz="2000" dirty="0" smtClean="0"/>
              <a:t>All required costed personnel are currently on staff</a:t>
            </a:r>
          </a:p>
          <a:p>
            <a:r>
              <a:rPr lang="en-US" sz="2000" dirty="0" smtClean="0"/>
              <a:t>A single production line for blades is handled by technical staff and senior engineering at Wisconsin.</a:t>
            </a:r>
          </a:p>
          <a:p>
            <a:r>
              <a:rPr lang="en-US" sz="2000" dirty="0" smtClean="0"/>
              <a:t>Due to many scientific requirements, significant contributed labor is required to develop algorithms and assess their performance in testing.  Adequate labor levels here was successfully demonstrated for a recent CMS internal annual review of L1 trigger.</a:t>
            </a:r>
            <a:endParaRPr lang="en-US" sz="2000" dirty="0"/>
          </a:p>
          <a:p>
            <a:r>
              <a:rPr lang="en-US" sz="2000" dirty="0" smtClean="0"/>
              <a:t>Due to multiple interface requirements in the correlator trigger, firmware development is distributed to several developers responsible for each interface (UW/BC, UF/Muon, Colorado/L1TT, FNAL/EC+Layer2)</a:t>
            </a:r>
            <a:endParaRPr lang="en-US" sz="2000" dirty="0"/>
          </a:p>
        </p:txBody>
      </p:sp>
      <p:sp>
        <p:nvSpPr>
          <p:cNvPr id="4" name="Content Placeholder 2">
            <a:extLst>
              <a:ext uri="{FF2B5EF4-FFF2-40B4-BE49-F238E27FC236}">
                <a16:creationId xmlns:a16="http://schemas.microsoft.com/office/drawing/2014/main" xmlns="" id="{B364F232-AACB-894A-A278-C218C97D2448}"/>
              </a:ext>
            </a:extLst>
          </p:cNvPr>
          <p:cNvSpPr txBox="1">
            <a:spLocks/>
          </p:cNvSpPr>
          <p:nvPr/>
        </p:nvSpPr>
        <p:spPr>
          <a:xfrm>
            <a:off x="370472" y="2310480"/>
            <a:ext cx="8952677" cy="5534424"/>
          </a:xfrm>
          <a:prstGeom prst="rect">
            <a:avLst/>
          </a:prstGeom>
        </p:spPr>
        <p:txBody>
          <a:bodyPr>
            <a:normAutofit/>
          </a:bodyPr>
          <a:lstStyle>
            <a:lvl1pPr marL="228600" indent="-228600" algn="l" defTabSz="914400" rtl="0" eaLnBrk="1" latinLnBrk="0" hangingPunct="1">
              <a:lnSpc>
                <a:spcPct val="90000"/>
              </a:lnSpc>
              <a:spcBef>
                <a:spcPts val="1000"/>
              </a:spcBef>
              <a:buClr>
                <a:srgbClr val="FF0000"/>
              </a:buClr>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SzPct val="90000"/>
              <a:buFont typeface="Wingdings" charset="2"/>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SzPct val="80000"/>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6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300" dirty="0"/>
          </a:p>
        </p:txBody>
      </p:sp>
    </p:spTree>
    <p:extLst>
      <p:ext uri="{BB962C8B-B14F-4D97-AF65-F5344CB8AC3E}">
        <p14:creationId xmlns:p14="http://schemas.microsoft.com/office/powerpoint/2010/main" val="445618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B249FF1-2DD5-FD4D-A536-E2BA796342DF}"/>
              </a:ext>
            </a:extLst>
          </p:cNvPr>
          <p:cNvSpPr>
            <a:spLocks noGrp="1"/>
          </p:cNvSpPr>
          <p:nvPr>
            <p:ph type="title"/>
          </p:nvPr>
        </p:nvSpPr>
        <p:spPr/>
        <p:txBody>
          <a:bodyPr/>
          <a:lstStyle/>
          <a:p>
            <a:r>
              <a:rPr lang="en-US" dirty="0" smtClean="0"/>
              <a:t>Trigger/DAQ schedule</a:t>
            </a:r>
            <a:endParaRPr lang="en-US" dirty="0"/>
          </a:p>
        </p:txBody>
      </p:sp>
      <p:grpSp>
        <p:nvGrpSpPr>
          <p:cNvPr id="4" name="Group 3">
            <a:extLst>
              <a:ext uri="{FF2B5EF4-FFF2-40B4-BE49-F238E27FC236}">
                <a16:creationId xmlns:a16="http://schemas.microsoft.com/office/drawing/2014/main" xmlns="" id="{F68BDF4B-7FAF-FF45-84DD-4C8EBE5A666C}"/>
              </a:ext>
            </a:extLst>
          </p:cNvPr>
          <p:cNvGrpSpPr/>
          <p:nvPr/>
        </p:nvGrpSpPr>
        <p:grpSpPr>
          <a:xfrm>
            <a:off x="54430" y="6075576"/>
            <a:ext cx="9052560" cy="643672"/>
            <a:chOff x="235301" y="5898600"/>
            <a:chExt cx="8673399" cy="643672"/>
          </a:xfrm>
        </p:grpSpPr>
        <p:sp>
          <p:nvSpPr>
            <p:cNvPr id="5" name="Arrow: Right 84">
              <a:extLst>
                <a:ext uri="{FF2B5EF4-FFF2-40B4-BE49-F238E27FC236}">
                  <a16:creationId xmlns:a16="http://schemas.microsoft.com/office/drawing/2014/main" xmlns="" id="{58003224-B094-5D4C-A445-4CF44FE5FE12}"/>
                </a:ext>
              </a:extLst>
            </p:cNvPr>
            <p:cNvSpPr/>
            <p:nvPr/>
          </p:nvSpPr>
          <p:spPr>
            <a:xfrm>
              <a:off x="261551" y="5898600"/>
              <a:ext cx="8592681" cy="643672"/>
            </a:xfrm>
            <a:prstGeom prst="rightArrow">
              <a:avLst/>
            </a:prstGeom>
            <a:gradFill rotWithShape="0">
              <a:gsLst>
                <a:gs pos="0">
                  <a:schemeClr val="bg1">
                    <a:lumMod val="65000"/>
                  </a:schemeClr>
                </a:gs>
                <a:gs pos="50000">
                  <a:schemeClr val="bg1">
                    <a:lumMod val="85000"/>
                  </a:schemeClr>
                </a:gs>
                <a:gs pos="100000">
                  <a:schemeClr val="bg1">
                    <a:lumMod val="95000"/>
                  </a:schemeClr>
                </a:gs>
              </a:gsLst>
              <a:lin ang="54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Shape 85">
              <a:extLst>
                <a:ext uri="{FF2B5EF4-FFF2-40B4-BE49-F238E27FC236}">
                  <a16:creationId xmlns:a16="http://schemas.microsoft.com/office/drawing/2014/main" xmlns="" id="{9508B226-0378-D94D-992F-DA3912517D56}"/>
                </a:ext>
              </a:extLst>
            </p:cNvPr>
            <p:cNvSpPr/>
            <p:nvPr/>
          </p:nvSpPr>
          <p:spPr>
            <a:xfrm>
              <a:off x="8253131" y="6081677"/>
              <a:ext cx="655569" cy="321583"/>
            </a:xfrm>
            <a:custGeom>
              <a:avLst/>
              <a:gdLst>
                <a:gd name="connsiteX0" fmla="*/ 0 w 655569"/>
                <a:gd name="connsiteY0" fmla="*/ 0 h 321583"/>
                <a:gd name="connsiteX1" fmla="*/ 655569 w 655569"/>
                <a:gd name="connsiteY1" fmla="*/ 0 h 321583"/>
                <a:gd name="connsiteX2" fmla="*/ 655569 w 655569"/>
                <a:gd name="connsiteY2" fmla="*/ 321583 h 321583"/>
                <a:gd name="connsiteX3" fmla="*/ 0 w 655569"/>
                <a:gd name="connsiteY3" fmla="*/ 321583 h 321583"/>
                <a:gd name="connsiteX4" fmla="*/ 0 w 655569"/>
                <a:gd name="connsiteY4" fmla="*/ 0 h 3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9" h="321583">
                  <a:moveTo>
                    <a:pt x="0" y="0"/>
                  </a:moveTo>
                  <a:lnTo>
                    <a:pt x="655569" y="0"/>
                  </a:lnTo>
                  <a:lnTo>
                    <a:pt x="655569" y="321583"/>
                  </a:lnTo>
                  <a:lnTo>
                    <a:pt x="0" y="321583"/>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FY26</a:t>
              </a:r>
            </a:p>
          </p:txBody>
        </p:sp>
        <p:sp>
          <p:nvSpPr>
            <p:cNvPr id="7" name="Freeform: Shape 86">
              <a:extLst>
                <a:ext uri="{FF2B5EF4-FFF2-40B4-BE49-F238E27FC236}">
                  <a16:creationId xmlns:a16="http://schemas.microsoft.com/office/drawing/2014/main" xmlns="" id="{D0FD6E45-87C2-4D4A-A191-7231C0824B05}"/>
                </a:ext>
              </a:extLst>
            </p:cNvPr>
            <p:cNvSpPr/>
            <p:nvPr/>
          </p:nvSpPr>
          <p:spPr>
            <a:xfrm>
              <a:off x="7362261" y="6081677"/>
              <a:ext cx="655569" cy="321583"/>
            </a:xfrm>
            <a:custGeom>
              <a:avLst/>
              <a:gdLst>
                <a:gd name="connsiteX0" fmla="*/ 0 w 655569"/>
                <a:gd name="connsiteY0" fmla="*/ 0 h 321583"/>
                <a:gd name="connsiteX1" fmla="*/ 655569 w 655569"/>
                <a:gd name="connsiteY1" fmla="*/ 0 h 321583"/>
                <a:gd name="connsiteX2" fmla="*/ 655569 w 655569"/>
                <a:gd name="connsiteY2" fmla="*/ 321583 h 321583"/>
                <a:gd name="connsiteX3" fmla="*/ 0 w 655569"/>
                <a:gd name="connsiteY3" fmla="*/ 321583 h 321583"/>
                <a:gd name="connsiteX4" fmla="*/ 0 w 655569"/>
                <a:gd name="connsiteY4" fmla="*/ 0 h 3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9" h="321583">
                  <a:moveTo>
                    <a:pt x="0" y="0"/>
                  </a:moveTo>
                  <a:lnTo>
                    <a:pt x="655569" y="0"/>
                  </a:lnTo>
                  <a:lnTo>
                    <a:pt x="655569" y="321583"/>
                  </a:lnTo>
                  <a:lnTo>
                    <a:pt x="0" y="321583"/>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FY25</a:t>
              </a:r>
            </a:p>
          </p:txBody>
        </p:sp>
        <p:sp>
          <p:nvSpPr>
            <p:cNvPr id="8" name="Freeform: Shape 87">
              <a:extLst>
                <a:ext uri="{FF2B5EF4-FFF2-40B4-BE49-F238E27FC236}">
                  <a16:creationId xmlns:a16="http://schemas.microsoft.com/office/drawing/2014/main" xmlns="" id="{7A81D642-D305-B441-B0CD-6F4514C71916}"/>
                </a:ext>
              </a:extLst>
            </p:cNvPr>
            <p:cNvSpPr/>
            <p:nvPr/>
          </p:nvSpPr>
          <p:spPr>
            <a:xfrm>
              <a:off x="6471391" y="6081677"/>
              <a:ext cx="655569" cy="321583"/>
            </a:xfrm>
            <a:custGeom>
              <a:avLst/>
              <a:gdLst>
                <a:gd name="connsiteX0" fmla="*/ 0 w 655569"/>
                <a:gd name="connsiteY0" fmla="*/ 0 h 321583"/>
                <a:gd name="connsiteX1" fmla="*/ 655569 w 655569"/>
                <a:gd name="connsiteY1" fmla="*/ 0 h 321583"/>
                <a:gd name="connsiteX2" fmla="*/ 655569 w 655569"/>
                <a:gd name="connsiteY2" fmla="*/ 321583 h 321583"/>
                <a:gd name="connsiteX3" fmla="*/ 0 w 655569"/>
                <a:gd name="connsiteY3" fmla="*/ 321583 h 321583"/>
                <a:gd name="connsiteX4" fmla="*/ 0 w 655569"/>
                <a:gd name="connsiteY4" fmla="*/ 0 h 3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9" h="321583">
                  <a:moveTo>
                    <a:pt x="0" y="0"/>
                  </a:moveTo>
                  <a:lnTo>
                    <a:pt x="655569" y="0"/>
                  </a:lnTo>
                  <a:lnTo>
                    <a:pt x="655569" y="321583"/>
                  </a:lnTo>
                  <a:lnTo>
                    <a:pt x="0" y="321583"/>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FY24</a:t>
              </a:r>
            </a:p>
          </p:txBody>
        </p:sp>
        <p:sp>
          <p:nvSpPr>
            <p:cNvPr id="9" name="Freeform: Shape 88">
              <a:extLst>
                <a:ext uri="{FF2B5EF4-FFF2-40B4-BE49-F238E27FC236}">
                  <a16:creationId xmlns:a16="http://schemas.microsoft.com/office/drawing/2014/main" xmlns="" id="{11578BB9-E098-3348-8D6E-CA168D3A0FED}"/>
                </a:ext>
              </a:extLst>
            </p:cNvPr>
            <p:cNvSpPr/>
            <p:nvPr/>
          </p:nvSpPr>
          <p:spPr>
            <a:xfrm>
              <a:off x="5580521" y="6081677"/>
              <a:ext cx="655569" cy="321583"/>
            </a:xfrm>
            <a:custGeom>
              <a:avLst/>
              <a:gdLst>
                <a:gd name="connsiteX0" fmla="*/ 0 w 655569"/>
                <a:gd name="connsiteY0" fmla="*/ 0 h 321583"/>
                <a:gd name="connsiteX1" fmla="*/ 655569 w 655569"/>
                <a:gd name="connsiteY1" fmla="*/ 0 h 321583"/>
                <a:gd name="connsiteX2" fmla="*/ 655569 w 655569"/>
                <a:gd name="connsiteY2" fmla="*/ 321583 h 321583"/>
                <a:gd name="connsiteX3" fmla="*/ 0 w 655569"/>
                <a:gd name="connsiteY3" fmla="*/ 321583 h 321583"/>
                <a:gd name="connsiteX4" fmla="*/ 0 w 655569"/>
                <a:gd name="connsiteY4" fmla="*/ 0 h 3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9" h="321583">
                  <a:moveTo>
                    <a:pt x="0" y="0"/>
                  </a:moveTo>
                  <a:lnTo>
                    <a:pt x="655569" y="0"/>
                  </a:lnTo>
                  <a:lnTo>
                    <a:pt x="655569" y="321583"/>
                  </a:lnTo>
                  <a:lnTo>
                    <a:pt x="0" y="321583"/>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FY23</a:t>
              </a:r>
            </a:p>
          </p:txBody>
        </p:sp>
        <p:sp>
          <p:nvSpPr>
            <p:cNvPr id="10" name="Freeform: Shape 89">
              <a:extLst>
                <a:ext uri="{FF2B5EF4-FFF2-40B4-BE49-F238E27FC236}">
                  <a16:creationId xmlns:a16="http://schemas.microsoft.com/office/drawing/2014/main" xmlns="" id="{CBA57FE0-9AD0-3D4C-84E3-088B86F89AFB}"/>
                </a:ext>
              </a:extLst>
            </p:cNvPr>
            <p:cNvSpPr/>
            <p:nvPr/>
          </p:nvSpPr>
          <p:spPr>
            <a:xfrm>
              <a:off x="4689651" y="6081677"/>
              <a:ext cx="655569" cy="321583"/>
            </a:xfrm>
            <a:custGeom>
              <a:avLst/>
              <a:gdLst>
                <a:gd name="connsiteX0" fmla="*/ 0 w 655569"/>
                <a:gd name="connsiteY0" fmla="*/ 0 h 321583"/>
                <a:gd name="connsiteX1" fmla="*/ 655569 w 655569"/>
                <a:gd name="connsiteY1" fmla="*/ 0 h 321583"/>
                <a:gd name="connsiteX2" fmla="*/ 655569 w 655569"/>
                <a:gd name="connsiteY2" fmla="*/ 321583 h 321583"/>
                <a:gd name="connsiteX3" fmla="*/ 0 w 655569"/>
                <a:gd name="connsiteY3" fmla="*/ 321583 h 321583"/>
                <a:gd name="connsiteX4" fmla="*/ 0 w 655569"/>
                <a:gd name="connsiteY4" fmla="*/ 0 h 3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9" h="321583">
                  <a:moveTo>
                    <a:pt x="0" y="0"/>
                  </a:moveTo>
                  <a:lnTo>
                    <a:pt x="655569" y="0"/>
                  </a:lnTo>
                  <a:lnTo>
                    <a:pt x="655569" y="321583"/>
                  </a:lnTo>
                  <a:lnTo>
                    <a:pt x="0" y="321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FY22</a:t>
              </a:r>
            </a:p>
          </p:txBody>
        </p:sp>
        <p:sp>
          <p:nvSpPr>
            <p:cNvPr id="11" name="Freeform: Shape 90">
              <a:extLst>
                <a:ext uri="{FF2B5EF4-FFF2-40B4-BE49-F238E27FC236}">
                  <a16:creationId xmlns:a16="http://schemas.microsoft.com/office/drawing/2014/main" xmlns="" id="{D8350280-BD26-D34D-A71D-0E4E5B27C350}"/>
                </a:ext>
              </a:extLst>
            </p:cNvPr>
            <p:cNvSpPr/>
            <p:nvPr/>
          </p:nvSpPr>
          <p:spPr>
            <a:xfrm>
              <a:off x="3798781" y="6081677"/>
              <a:ext cx="655569" cy="321583"/>
            </a:xfrm>
            <a:custGeom>
              <a:avLst/>
              <a:gdLst>
                <a:gd name="connsiteX0" fmla="*/ 0 w 655569"/>
                <a:gd name="connsiteY0" fmla="*/ 0 h 321583"/>
                <a:gd name="connsiteX1" fmla="*/ 655569 w 655569"/>
                <a:gd name="connsiteY1" fmla="*/ 0 h 321583"/>
                <a:gd name="connsiteX2" fmla="*/ 655569 w 655569"/>
                <a:gd name="connsiteY2" fmla="*/ 321583 h 321583"/>
                <a:gd name="connsiteX3" fmla="*/ 0 w 655569"/>
                <a:gd name="connsiteY3" fmla="*/ 321583 h 321583"/>
                <a:gd name="connsiteX4" fmla="*/ 0 w 655569"/>
                <a:gd name="connsiteY4" fmla="*/ 0 h 3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9" h="321583">
                  <a:moveTo>
                    <a:pt x="0" y="0"/>
                  </a:moveTo>
                  <a:lnTo>
                    <a:pt x="655569" y="0"/>
                  </a:lnTo>
                  <a:lnTo>
                    <a:pt x="655569" y="321583"/>
                  </a:lnTo>
                  <a:lnTo>
                    <a:pt x="0" y="321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FY21</a:t>
              </a:r>
            </a:p>
          </p:txBody>
        </p:sp>
        <p:sp>
          <p:nvSpPr>
            <p:cNvPr id="12" name="Freeform: Shape 91">
              <a:extLst>
                <a:ext uri="{FF2B5EF4-FFF2-40B4-BE49-F238E27FC236}">
                  <a16:creationId xmlns:a16="http://schemas.microsoft.com/office/drawing/2014/main" xmlns="" id="{45EBA3A5-17B0-BE4D-9530-96A10B52FD54}"/>
                </a:ext>
              </a:extLst>
            </p:cNvPr>
            <p:cNvSpPr/>
            <p:nvPr/>
          </p:nvSpPr>
          <p:spPr>
            <a:xfrm>
              <a:off x="2907911" y="6081677"/>
              <a:ext cx="655569" cy="321583"/>
            </a:xfrm>
            <a:custGeom>
              <a:avLst/>
              <a:gdLst>
                <a:gd name="connsiteX0" fmla="*/ 0 w 655569"/>
                <a:gd name="connsiteY0" fmla="*/ 0 h 321583"/>
                <a:gd name="connsiteX1" fmla="*/ 655569 w 655569"/>
                <a:gd name="connsiteY1" fmla="*/ 0 h 321583"/>
                <a:gd name="connsiteX2" fmla="*/ 655569 w 655569"/>
                <a:gd name="connsiteY2" fmla="*/ 321583 h 321583"/>
                <a:gd name="connsiteX3" fmla="*/ 0 w 655569"/>
                <a:gd name="connsiteY3" fmla="*/ 321583 h 321583"/>
                <a:gd name="connsiteX4" fmla="*/ 0 w 655569"/>
                <a:gd name="connsiteY4" fmla="*/ 0 h 3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9" h="321583">
                  <a:moveTo>
                    <a:pt x="0" y="0"/>
                  </a:moveTo>
                  <a:lnTo>
                    <a:pt x="655569" y="0"/>
                  </a:lnTo>
                  <a:lnTo>
                    <a:pt x="655569" y="321583"/>
                  </a:lnTo>
                  <a:lnTo>
                    <a:pt x="0" y="321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FY20</a:t>
              </a:r>
            </a:p>
          </p:txBody>
        </p:sp>
        <p:sp>
          <p:nvSpPr>
            <p:cNvPr id="13" name="Freeform: Shape 92">
              <a:extLst>
                <a:ext uri="{FF2B5EF4-FFF2-40B4-BE49-F238E27FC236}">
                  <a16:creationId xmlns:a16="http://schemas.microsoft.com/office/drawing/2014/main" xmlns="" id="{6EB47B1A-9363-5A40-8E78-3492F0F9FF78}"/>
                </a:ext>
              </a:extLst>
            </p:cNvPr>
            <p:cNvSpPr/>
            <p:nvPr/>
          </p:nvSpPr>
          <p:spPr>
            <a:xfrm>
              <a:off x="2017041" y="6081677"/>
              <a:ext cx="655569" cy="321583"/>
            </a:xfrm>
            <a:custGeom>
              <a:avLst/>
              <a:gdLst>
                <a:gd name="connsiteX0" fmla="*/ 0 w 655569"/>
                <a:gd name="connsiteY0" fmla="*/ 0 h 321583"/>
                <a:gd name="connsiteX1" fmla="*/ 655569 w 655569"/>
                <a:gd name="connsiteY1" fmla="*/ 0 h 321583"/>
                <a:gd name="connsiteX2" fmla="*/ 655569 w 655569"/>
                <a:gd name="connsiteY2" fmla="*/ 321583 h 321583"/>
                <a:gd name="connsiteX3" fmla="*/ 0 w 655569"/>
                <a:gd name="connsiteY3" fmla="*/ 321583 h 321583"/>
                <a:gd name="connsiteX4" fmla="*/ 0 w 655569"/>
                <a:gd name="connsiteY4" fmla="*/ 0 h 3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9" h="321583">
                  <a:moveTo>
                    <a:pt x="0" y="0"/>
                  </a:moveTo>
                  <a:lnTo>
                    <a:pt x="655569" y="0"/>
                  </a:lnTo>
                  <a:lnTo>
                    <a:pt x="655569" y="321583"/>
                  </a:lnTo>
                  <a:lnTo>
                    <a:pt x="0" y="321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FY19</a:t>
              </a:r>
            </a:p>
          </p:txBody>
        </p:sp>
        <p:sp>
          <p:nvSpPr>
            <p:cNvPr id="14" name="Freeform: Shape 93">
              <a:extLst>
                <a:ext uri="{FF2B5EF4-FFF2-40B4-BE49-F238E27FC236}">
                  <a16:creationId xmlns:a16="http://schemas.microsoft.com/office/drawing/2014/main" xmlns="" id="{B34B5B92-4EF5-C84D-86F9-152998D46F77}"/>
                </a:ext>
              </a:extLst>
            </p:cNvPr>
            <p:cNvSpPr/>
            <p:nvPr/>
          </p:nvSpPr>
          <p:spPr>
            <a:xfrm>
              <a:off x="1126171" y="6081677"/>
              <a:ext cx="655569" cy="321583"/>
            </a:xfrm>
            <a:custGeom>
              <a:avLst/>
              <a:gdLst>
                <a:gd name="connsiteX0" fmla="*/ 0 w 655569"/>
                <a:gd name="connsiteY0" fmla="*/ 0 h 321583"/>
                <a:gd name="connsiteX1" fmla="*/ 655569 w 655569"/>
                <a:gd name="connsiteY1" fmla="*/ 0 h 321583"/>
                <a:gd name="connsiteX2" fmla="*/ 655569 w 655569"/>
                <a:gd name="connsiteY2" fmla="*/ 321583 h 321583"/>
                <a:gd name="connsiteX3" fmla="*/ 0 w 655569"/>
                <a:gd name="connsiteY3" fmla="*/ 321583 h 321583"/>
                <a:gd name="connsiteX4" fmla="*/ 0 w 655569"/>
                <a:gd name="connsiteY4" fmla="*/ 0 h 3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9" h="321583">
                  <a:moveTo>
                    <a:pt x="0" y="0"/>
                  </a:moveTo>
                  <a:lnTo>
                    <a:pt x="655569" y="0"/>
                  </a:lnTo>
                  <a:lnTo>
                    <a:pt x="655569" y="321583"/>
                  </a:lnTo>
                  <a:lnTo>
                    <a:pt x="0" y="321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FY18</a:t>
              </a:r>
            </a:p>
          </p:txBody>
        </p:sp>
        <p:sp>
          <p:nvSpPr>
            <p:cNvPr id="15" name="Freeform: Shape 94">
              <a:extLst>
                <a:ext uri="{FF2B5EF4-FFF2-40B4-BE49-F238E27FC236}">
                  <a16:creationId xmlns:a16="http://schemas.microsoft.com/office/drawing/2014/main" xmlns="" id="{769A2C0C-0EC7-9F47-A106-56C50A7B70CC}"/>
                </a:ext>
              </a:extLst>
            </p:cNvPr>
            <p:cNvSpPr/>
            <p:nvPr/>
          </p:nvSpPr>
          <p:spPr>
            <a:xfrm>
              <a:off x="235301" y="6081677"/>
              <a:ext cx="655569" cy="321583"/>
            </a:xfrm>
            <a:custGeom>
              <a:avLst/>
              <a:gdLst>
                <a:gd name="connsiteX0" fmla="*/ 0 w 655569"/>
                <a:gd name="connsiteY0" fmla="*/ 0 h 321583"/>
                <a:gd name="connsiteX1" fmla="*/ 655569 w 655569"/>
                <a:gd name="connsiteY1" fmla="*/ 0 h 321583"/>
                <a:gd name="connsiteX2" fmla="*/ 655569 w 655569"/>
                <a:gd name="connsiteY2" fmla="*/ 321583 h 321583"/>
                <a:gd name="connsiteX3" fmla="*/ 0 w 655569"/>
                <a:gd name="connsiteY3" fmla="*/ 321583 h 321583"/>
                <a:gd name="connsiteX4" fmla="*/ 0 w 655569"/>
                <a:gd name="connsiteY4" fmla="*/ 0 h 3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9" h="321583">
                  <a:moveTo>
                    <a:pt x="0" y="0"/>
                  </a:moveTo>
                  <a:lnTo>
                    <a:pt x="655569" y="0"/>
                  </a:lnTo>
                  <a:lnTo>
                    <a:pt x="655569" y="321583"/>
                  </a:lnTo>
                  <a:lnTo>
                    <a:pt x="0" y="321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FY17</a:t>
              </a:r>
            </a:p>
          </p:txBody>
        </p:sp>
      </p:grpSp>
      <p:cxnSp>
        <p:nvCxnSpPr>
          <p:cNvPr id="16" name="Straight Connector 15">
            <a:extLst>
              <a:ext uri="{FF2B5EF4-FFF2-40B4-BE49-F238E27FC236}">
                <a16:creationId xmlns:a16="http://schemas.microsoft.com/office/drawing/2014/main" xmlns="" id="{E07B21F6-59CE-234E-9D9A-8261DABF856E}"/>
              </a:ext>
            </a:extLst>
          </p:cNvPr>
          <p:cNvCxnSpPr>
            <a:cxnSpLocks/>
          </p:cNvCxnSpPr>
          <p:nvPr/>
        </p:nvCxnSpPr>
        <p:spPr>
          <a:xfrm flipV="1">
            <a:off x="820395" y="3229231"/>
            <a:ext cx="0" cy="3283233"/>
          </a:xfrm>
          <a:prstGeom prst="line">
            <a:avLst/>
          </a:prstGeom>
          <a:ln w="635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4123DCBC-9709-3847-B53F-52B49A3E5C22}"/>
              </a:ext>
            </a:extLst>
          </p:cNvPr>
          <p:cNvCxnSpPr>
            <a:cxnSpLocks/>
          </p:cNvCxnSpPr>
          <p:nvPr/>
        </p:nvCxnSpPr>
        <p:spPr>
          <a:xfrm>
            <a:off x="183833" y="5570529"/>
            <a:ext cx="8860059" cy="0"/>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67F2F1AE-F94A-7B44-BC5B-1729A747C712}"/>
              </a:ext>
            </a:extLst>
          </p:cNvPr>
          <p:cNvCxnSpPr>
            <a:cxnSpLocks/>
          </p:cNvCxnSpPr>
          <p:nvPr/>
        </p:nvCxnSpPr>
        <p:spPr>
          <a:xfrm flipV="1">
            <a:off x="1776663" y="3229231"/>
            <a:ext cx="0" cy="3283233"/>
          </a:xfrm>
          <a:prstGeom prst="line">
            <a:avLst/>
          </a:prstGeom>
          <a:ln w="635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BC1A95C-C1C7-BA41-AAC3-E8266199186C}"/>
              </a:ext>
            </a:extLst>
          </p:cNvPr>
          <p:cNvCxnSpPr>
            <a:cxnSpLocks/>
          </p:cNvCxnSpPr>
          <p:nvPr/>
        </p:nvCxnSpPr>
        <p:spPr>
          <a:xfrm flipH="1" flipV="1">
            <a:off x="2650614" y="3246921"/>
            <a:ext cx="42120" cy="3265544"/>
          </a:xfrm>
          <a:prstGeom prst="line">
            <a:avLst/>
          </a:prstGeom>
          <a:ln w="635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3B23B4BA-7417-C649-9EE5-180286A518F4}"/>
              </a:ext>
            </a:extLst>
          </p:cNvPr>
          <p:cNvCxnSpPr>
            <a:cxnSpLocks/>
          </p:cNvCxnSpPr>
          <p:nvPr/>
        </p:nvCxnSpPr>
        <p:spPr>
          <a:xfrm flipV="1">
            <a:off x="3659049" y="3229231"/>
            <a:ext cx="0" cy="3283233"/>
          </a:xfrm>
          <a:prstGeom prst="line">
            <a:avLst/>
          </a:prstGeom>
          <a:ln w="635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2A1DA1E9-5F9D-1D41-96D1-47602C66F447}"/>
              </a:ext>
            </a:extLst>
          </p:cNvPr>
          <p:cNvCxnSpPr>
            <a:cxnSpLocks/>
          </p:cNvCxnSpPr>
          <p:nvPr/>
        </p:nvCxnSpPr>
        <p:spPr>
          <a:xfrm flipV="1">
            <a:off x="4575122" y="3229231"/>
            <a:ext cx="0" cy="3283233"/>
          </a:xfrm>
          <a:prstGeom prst="line">
            <a:avLst/>
          </a:prstGeom>
          <a:ln w="635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xmlns="" id="{85E991A6-AC85-8E4F-876C-64019AC204D3}"/>
              </a:ext>
            </a:extLst>
          </p:cNvPr>
          <p:cNvCxnSpPr>
            <a:cxnSpLocks/>
          </p:cNvCxnSpPr>
          <p:nvPr/>
        </p:nvCxnSpPr>
        <p:spPr>
          <a:xfrm flipV="1">
            <a:off x="5521338" y="3229231"/>
            <a:ext cx="0" cy="3283232"/>
          </a:xfrm>
          <a:prstGeom prst="line">
            <a:avLst/>
          </a:prstGeom>
          <a:ln w="635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xmlns="" id="{4138C2FF-46B7-2141-B2A0-B28275DA25E3}"/>
              </a:ext>
            </a:extLst>
          </p:cNvPr>
          <p:cNvCxnSpPr>
            <a:cxnSpLocks/>
          </p:cNvCxnSpPr>
          <p:nvPr/>
        </p:nvCxnSpPr>
        <p:spPr>
          <a:xfrm flipV="1">
            <a:off x="6467556" y="3237182"/>
            <a:ext cx="0" cy="3275282"/>
          </a:xfrm>
          <a:prstGeom prst="line">
            <a:avLst/>
          </a:prstGeom>
          <a:ln w="635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xmlns="" id="{45E09F52-3EAF-B740-BFC3-8A7CA12D0067}"/>
              </a:ext>
            </a:extLst>
          </p:cNvPr>
          <p:cNvCxnSpPr>
            <a:cxnSpLocks/>
          </p:cNvCxnSpPr>
          <p:nvPr/>
        </p:nvCxnSpPr>
        <p:spPr>
          <a:xfrm flipV="1">
            <a:off x="7393678" y="3229231"/>
            <a:ext cx="0" cy="3283232"/>
          </a:xfrm>
          <a:prstGeom prst="line">
            <a:avLst/>
          </a:prstGeom>
          <a:ln w="635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xmlns="" id="{0E7B3ACB-41AB-D94A-8B9E-3C79A0C0EBBF}"/>
              </a:ext>
            </a:extLst>
          </p:cNvPr>
          <p:cNvCxnSpPr>
            <a:cxnSpLocks/>
          </p:cNvCxnSpPr>
          <p:nvPr/>
        </p:nvCxnSpPr>
        <p:spPr>
          <a:xfrm flipV="1">
            <a:off x="8349945" y="3229231"/>
            <a:ext cx="0" cy="3283232"/>
          </a:xfrm>
          <a:prstGeom prst="line">
            <a:avLst/>
          </a:prstGeom>
          <a:ln w="635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A816E20B-6B0D-BC46-8E7D-86670D728FC3}"/>
              </a:ext>
            </a:extLst>
          </p:cNvPr>
          <p:cNvCxnSpPr>
            <a:cxnSpLocks/>
          </p:cNvCxnSpPr>
          <p:nvPr/>
        </p:nvCxnSpPr>
        <p:spPr>
          <a:xfrm>
            <a:off x="88766" y="4442498"/>
            <a:ext cx="8860059" cy="0"/>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21752286-EB57-9A4D-99DD-7F69FBC1016B}"/>
              </a:ext>
            </a:extLst>
          </p:cNvPr>
          <p:cNvCxnSpPr>
            <a:cxnSpLocks/>
          </p:cNvCxnSpPr>
          <p:nvPr/>
        </p:nvCxnSpPr>
        <p:spPr>
          <a:xfrm>
            <a:off x="152828" y="3231671"/>
            <a:ext cx="8860059" cy="0"/>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sp>
        <p:nvSpPr>
          <p:cNvPr id="29" name="Flowchart: Decision 115">
            <a:extLst>
              <a:ext uri="{FF2B5EF4-FFF2-40B4-BE49-F238E27FC236}">
                <a16:creationId xmlns:a16="http://schemas.microsoft.com/office/drawing/2014/main" xmlns="" id="{D70F508D-F5CA-2D44-9DF5-3A93E60A3489}"/>
              </a:ext>
            </a:extLst>
          </p:cNvPr>
          <p:cNvSpPr/>
          <p:nvPr/>
        </p:nvSpPr>
        <p:spPr>
          <a:xfrm>
            <a:off x="8876593" y="2817295"/>
            <a:ext cx="245676" cy="228600"/>
          </a:xfrm>
          <a:prstGeom prst="flowChartDecision">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defTabSz="457200"/>
            <a:r>
              <a:rPr lang="en-US" sz="1200" b="1" dirty="0">
                <a:solidFill>
                  <a:prstClr val="black"/>
                </a:solidFill>
              </a:rPr>
              <a:t>CD4</a:t>
            </a:r>
          </a:p>
        </p:txBody>
      </p:sp>
      <p:sp>
        <p:nvSpPr>
          <p:cNvPr id="30" name="Flowchart: Decision 116">
            <a:extLst>
              <a:ext uri="{FF2B5EF4-FFF2-40B4-BE49-F238E27FC236}">
                <a16:creationId xmlns:a16="http://schemas.microsoft.com/office/drawing/2014/main" xmlns="" id="{0D1C38F1-32A7-4948-9DA2-E4B6A607C227}"/>
              </a:ext>
            </a:extLst>
          </p:cNvPr>
          <p:cNvSpPr/>
          <p:nvPr/>
        </p:nvSpPr>
        <p:spPr>
          <a:xfrm>
            <a:off x="1288964" y="2726863"/>
            <a:ext cx="188114" cy="228600"/>
          </a:xfrm>
          <a:prstGeom prst="flowChartDecision">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defTabSz="457200"/>
            <a:r>
              <a:rPr lang="en-US" sz="1200" b="1" dirty="0">
                <a:solidFill>
                  <a:prstClr val="black"/>
                </a:solidFill>
              </a:rPr>
              <a:t>CD1</a:t>
            </a:r>
          </a:p>
        </p:txBody>
      </p:sp>
      <p:sp>
        <p:nvSpPr>
          <p:cNvPr id="31" name="Flowchart: Decision 117">
            <a:extLst>
              <a:ext uri="{FF2B5EF4-FFF2-40B4-BE49-F238E27FC236}">
                <a16:creationId xmlns:a16="http://schemas.microsoft.com/office/drawing/2014/main" xmlns="" id="{27B31F77-A6B9-3B45-B477-7655B50E61ED}"/>
              </a:ext>
            </a:extLst>
          </p:cNvPr>
          <p:cNvSpPr/>
          <p:nvPr/>
        </p:nvSpPr>
        <p:spPr>
          <a:xfrm>
            <a:off x="3354882" y="2726863"/>
            <a:ext cx="245676" cy="228600"/>
          </a:xfrm>
          <a:prstGeom prst="flowChartDecision">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defTabSz="457200"/>
            <a:r>
              <a:rPr lang="en-US" sz="1200" b="1" dirty="0" smtClean="0">
                <a:solidFill>
                  <a:prstClr val="black"/>
                </a:solidFill>
              </a:rPr>
              <a:t>CD2/3</a:t>
            </a:r>
            <a:endParaRPr lang="en-US" sz="1200" b="1" dirty="0">
              <a:solidFill>
                <a:prstClr val="black"/>
              </a:solidFill>
            </a:endParaRPr>
          </a:p>
        </p:txBody>
      </p:sp>
      <p:grpSp>
        <p:nvGrpSpPr>
          <p:cNvPr id="32" name="Group 31">
            <a:extLst>
              <a:ext uri="{FF2B5EF4-FFF2-40B4-BE49-F238E27FC236}">
                <a16:creationId xmlns:a16="http://schemas.microsoft.com/office/drawing/2014/main" xmlns="" id="{EA3CA256-4C97-2642-8ED2-D4920C076AD1}"/>
              </a:ext>
            </a:extLst>
          </p:cNvPr>
          <p:cNvGrpSpPr/>
          <p:nvPr/>
        </p:nvGrpSpPr>
        <p:grpSpPr>
          <a:xfrm>
            <a:off x="-85810" y="2931916"/>
            <a:ext cx="8934384" cy="338554"/>
            <a:chOff x="-85810" y="999292"/>
            <a:chExt cx="8934384" cy="338554"/>
          </a:xfrm>
        </p:grpSpPr>
        <p:sp>
          <p:nvSpPr>
            <p:cNvPr id="33" name="Rectangle 32">
              <a:extLst>
                <a:ext uri="{FF2B5EF4-FFF2-40B4-BE49-F238E27FC236}">
                  <a16:creationId xmlns:a16="http://schemas.microsoft.com/office/drawing/2014/main" xmlns="" id="{785EFA29-6339-4544-AC45-5AAE46D2B868}"/>
                </a:ext>
              </a:extLst>
            </p:cNvPr>
            <p:cNvSpPr/>
            <p:nvPr/>
          </p:nvSpPr>
          <p:spPr>
            <a:xfrm>
              <a:off x="1887721" y="1054268"/>
              <a:ext cx="2002288" cy="228600"/>
            </a:xfrm>
            <a:prstGeom prst="rect">
              <a:avLst/>
            </a:prstGeom>
            <a:gradFill flip="none" rotWithShape="1">
              <a:gsLst>
                <a:gs pos="0">
                  <a:srgbClr val="7030A0">
                    <a:alpha val="40000"/>
                  </a:srgbClr>
                </a:gs>
                <a:gs pos="26250">
                  <a:srgbClr val="7030A0"/>
                </a:gs>
                <a:gs pos="75000">
                  <a:srgbClr val="7030A0"/>
                </a:gs>
                <a:gs pos="100000">
                  <a:srgbClr val="7030A0">
                    <a:alpha val="40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US" sz="1200" dirty="0">
                  <a:solidFill>
                    <a:prstClr val="white"/>
                  </a:solidFill>
                </a:rPr>
                <a:t>LS 2</a:t>
              </a:r>
            </a:p>
          </p:txBody>
        </p:sp>
        <p:sp>
          <p:nvSpPr>
            <p:cNvPr id="34" name="TextBox 33">
              <a:extLst>
                <a:ext uri="{FF2B5EF4-FFF2-40B4-BE49-F238E27FC236}">
                  <a16:creationId xmlns:a16="http://schemas.microsoft.com/office/drawing/2014/main" xmlns="" id="{2DCEA732-879F-A548-A582-E880C3F504EB}"/>
                </a:ext>
              </a:extLst>
            </p:cNvPr>
            <p:cNvSpPr txBox="1"/>
            <p:nvPr/>
          </p:nvSpPr>
          <p:spPr>
            <a:xfrm>
              <a:off x="-85810" y="999292"/>
              <a:ext cx="508473" cy="338554"/>
            </a:xfrm>
            <a:prstGeom prst="rect">
              <a:avLst/>
            </a:prstGeom>
            <a:noFill/>
          </p:spPr>
          <p:txBody>
            <a:bodyPr wrap="none" rtlCol="0" anchor="ctr" anchorCtr="0">
              <a:spAutoFit/>
            </a:bodyPr>
            <a:lstStyle/>
            <a:p>
              <a:pPr defTabSz="457200"/>
              <a:r>
                <a:rPr lang="en-US" sz="1600" dirty="0">
                  <a:solidFill>
                    <a:prstClr val="black"/>
                  </a:solidFill>
                </a:rPr>
                <a:t>LHC</a:t>
              </a:r>
            </a:p>
          </p:txBody>
        </p:sp>
        <p:sp>
          <p:nvSpPr>
            <p:cNvPr id="35" name="Rectangle 34">
              <a:extLst>
                <a:ext uri="{FF2B5EF4-FFF2-40B4-BE49-F238E27FC236}">
                  <a16:creationId xmlns:a16="http://schemas.microsoft.com/office/drawing/2014/main" xmlns="" id="{B91FE21C-B8EB-8547-83C6-A5165415A140}"/>
                </a:ext>
              </a:extLst>
            </p:cNvPr>
            <p:cNvSpPr/>
            <p:nvPr/>
          </p:nvSpPr>
          <p:spPr>
            <a:xfrm>
              <a:off x="924701" y="1054268"/>
              <a:ext cx="205334" cy="228600"/>
            </a:xfrm>
            <a:prstGeom prst="rect">
              <a:avLst/>
            </a:prstGeom>
            <a:gradFill flip="none" rotWithShape="1">
              <a:gsLst>
                <a:gs pos="0">
                  <a:srgbClr val="7030A0">
                    <a:alpha val="40000"/>
                  </a:srgbClr>
                </a:gs>
                <a:gs pos="26250">
                  <a:srgbClr val="7030A0"/>
                </a:gs>
                <a:gs pos="75000">
                  <a:srgbClr val="7030A0"/>
                </a:gs>
                <a:gs pos="100000">
                  <a:srgbClr val="7030A0">
                    <a:alpha val="40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defTabSz="457200"/>
              <a:r>
                <a:rPr lang="en-US" sz="1200" dirty="0">
                  <a:solidFill>
                    <a:prstClr val="white"/>
                  </a:solidFill>
                </a:rPr>
                <a:t>TS</a:t>
              </a:r>
            </a:p>
          </p:txBody>
        </p:sp>
        <p:sp>
          <p:nvSpPr>
            <p:cNvPr id="36" name="Rectangle 35">
              <a:extLst>
                <a:ext uri="{FF2B5EF4-FFF2-40B4-BE49-F238E27FC236}">
                  <a16:creationId xmlns:a16="http://schemas.microsoft.com/office/drawing/2014/main" xmlns="" id="{AFCFB874-1374-5747-BF35-E6492227C824}"/>
                </a:ext>
              </a:extLst>
            </p:cNvPr>
            <p:cNvSpPr/>
            <p:nvPr/>
          </p:nvSpPr>
          <p:spPr>
            <a:xfrm>
              <a:off x="404346" y="1054268"/>
              <a:ext cx="520318" cy="228600"/>
            </a:xfrm>
            <a:prstGeom prst="rect">
              <a:avLst/>
            </a:prstGeom>
            <a:gradFill flip="none" rotWithShape="1">
              <a:gsLst>
                <a:gs pos="0">
                  <a:srgbClr val="FF0000">
                    <a:alpha val="24000"/>
                  </a:srgbClr>
                </a:gs>
                <a:gs pos="26250">
                  <a:srgbClr val="FF0000"/>
                </a:gs>
                <a:gs pos="75000">
                  <a:srgbClr val="FF0000"/>
                </a:gs>
                <a:gs pos="100000">
                  <a:srgbClr val="FF0000">
                    <a:alpha val="31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nchorCtr="0"/>
            <a:lstStyle/>
            <a:p>
              <a:pPr algn="ctr" defTabSz="457200"/>
              <a:r>
                <a:rPr lang="en-US" sz="1200" dirty="0">
                  <a:solidFill>
                    <a:prstClr val="white"/>
                  </a:solidFill>
                </a:rPr>
                <a:t>Physics</a:t>
              </a:r>
            </a:p>
          </p:txBody>
        </p:sp>
        <p:sp>
          <p:nvSpPr>
            <p:cNvPr id="37" name="Rectangle 36">
              <a:extLst>
                <a:ext uri="{FF2B5EF4-FFF2-40B4-BE49-F238E27FC236}">
                  <a16:creationId xmlns:a16="http://schemas.microsoft.com/office/drawing/2014/main" xmlns="" id="{2ED7479F-F413-9B45-9B8B-DFEB040B6C93}"/>
                </a:ext>
              </a:extLst>
            </p:cNvPr>
            <p:cNvSpPr/>
            <p:nvPr/>
          </p:nvSpPr>
          <p:spPr>
            <a:xfrm>
              <a:off x="1119452" y="1054268"/>
              <a:ext cx="761478" cy="228600"/>
            </a:xfrm>
            <a:prstGeom prst="rect">
              <a:avLst/>
            </a:prstGeom>
            <a:gradFill flip="none" rotWithShape="1">
              <a:gsLst>
                <a:gs pos="0">
                  <a:srgbClr val="FF0000">
                    <a:alpha val="24000"/>
                  </a:srgbClr>
                </a:gs>
                <a:gs pos="26250">
                  <a:srgbClr val="FF0000"/>
                </a:gs>
                <a:gs pos="75000">
                  <a:srgbClr val="FF0000"/>
                </a:gs>
                <a:gs pos="100000">
                  <a:srgbClr val="FF0000">
                    <a:alpha val="31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nchorCtr="0"/>
            <a:lstStyle/>
            <a:p>
              <a:pPr algn="ctr" defTabSz="457200"/>
              <a:r>
                <a:rPr lang="en-US" sz="1200" dirty="0">
                  <a:solidFill>
                    <a:prstClr val="white"/>
                  </a:solidFill>
                </a:rPr>
                <a:t>Physics</a:t>
              </a:r>
            </a:p>
          </p:txBody>
        </p:sp>
        <p:sp>
          <p:nvSpPr>
            <p:cNvPr id="38" name="Rectangle 37">
              <a:extLst>
                <a:ext uri="{FF2B5EF4-FFF2-40B4-BE49-F238E27FC236}">
                  <a16:creationId xmlns:a16="http://schemas.microsoft.com/office/drawing/2014/main" xmlns="" id="{1303EFB8-9D51-EB4C-921A-BE7ADEC59F05}"/>
                </a:ext>
              </a:extLst>
            </p:cNvPr>
            <p:cNvSpPr/>
            <p:nvPr/>
          </p:nvSpPr>
          <p:spPr>
            <a:xfrm>
              <a:off x="3866656" y="1054268"/>
              <a:ext cx="761478" cy="228600"/>
            </a:xfrm>
            <a:prstGeom prst="rect">
              <a:avLst/>
            </a:prstGeom>
            <a:gradFill flip="none" rotWithShape="1">
              <a:gsLst>
                <a:gs pos="0">
                  <a:srgbClr val="FF0000">
                    <a:alpha val="24000"/>
                  </a:srgbClr>
                </a:gs>
                <a:gs pos="26250">
                  <a:srgbClr val="FF0000"/>
                </a:gs>
                <a:gs pos="75000">
                  <a:srgbClr val="FF0000"/>
                </a:gs>
                <a:gs pos="100000">
                  <a:srgbClr val="FF0000">
                    <a:alpha val="31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nchorCtr="0"/>
            <a:lstStyle/>
            <a:p>
              <a:pPr algn="ctr" defTabSz="457200"/>
              <a:r>
                <a:rPr lang="en-US" sz="1200" dirty="0">
                  <a:solidFill>
                    <a:prstClr val="white"/>
                  </a:solidFill>
                </a:rPr>
                <a:t>Physics</a:t>
              </a:r>
            </a:p>
          </p:txBody>
        </p:sp>
        <p:sp>
          <p:nvSpPr>
            <p:cNvPr id="39" name="Rectangle 38">
              <a:extLst>
                <a:ext uri="{FF2B5EF4-FFF2-40B4-BE49-F238E27FC236}">
                  <a16:creationId xmlns:a16="http://schemas.microsoft.com/office/drawing/2014/main" xmlns="" id="{874C9D20-58EE-A742-86F4-01776E8F71D2}"/>
                </a:ext>
              </a:extLst>
            </p:cNvPr>
            <p:cNvSpPr/>
            <p:nvPr/>
          </p:nvSpPr>
          <p:spPr>
            <a:xfrm>
              <a:off x="4613863" y="1054268"/>
              <a:ext cx="205334" cy="228600"/>
            </a:xfrm>
            <a:prstGeom prst="rect">
              <a:avLst/>
            </a:prstGeom>
            <a:gradFill flip="none" rotWithShape="1">
              <a:gsLst>
                <a:gs pos="0">
                  <a:srgbClr val="7030A0">
                    <a:alpha val="40000"/>
                  </a:srgbClr>
                </a:gs>
                <a:gs pos="26250">
                  <a:srgbClr val="7030A0"/>
                </a:gs>
                <a:gs pos="75000">
                  <a:srgbClr val="7030A0"/>
                </a:gs>
                <a:gs pos="100000">
                  <a:srgbClr val="7030A0">
                    <a:alpha val="40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defTabSz="457200"/>
              <a:r>
                <a:rPr lang="en-US" sz="1200" dirty="0">
                  <a:solidFill>
                    <a:prstClr val="white"/>
                  </a:solidFill>
                </a:rPr>
                <a:t>TS</a:t>
              </a:r>
            </a:p>
          </p:txBody>
        </p:sp>
        <p:sp>
          <p:nvSpPr>
            <p:cNvPr id="40" name="Rectangle 39">
              <a:extLst>
                <a:ext uri="{FF2B5EF4-FFF2-40B4-BE49-F238E27FC236}">
                  <a16:creationId xmlns:a16="http://schemas.microsoft.com/office/drawing/2014/main" xmlns="" id="{F0ACF1E6-A14D-DA40-8264-46D83CB28863}"/>
                </a:ext>
              </a:extLst>
            </p:cNvPr>
            <p:cNvSpPr/>
            <p:nvPr/>
          </p:nvSpPr>
          <p:spPr>
            <a:xfrm>
              <a:off x="4812874" y="1054268"/>
              <a:ext cx="761478" cy="228600"/>
            </a:xfrm>
            <a:prstGeom prst="rect">
              <a:avLst/>
            </a:prstGeom>
            <a:gradFill flip="none" rotWithShape="1">
              <a:gsLst>
                <a:gs pos="0">
                  <a:srgbClr val="FF0000">
                    <a:alpha val="24000"/>
                  </a:srgbClr>
                </a:gs>
                <a:gs pos="26250">
                  <a:srgbClr val="FF0000"/>
                </a:gs>
                <a:gs pos="75000">
                  <a:srgbClr val="FF0000"/>
                </a:gs>
                <a:gs pos="100000">
                  <a:srgbClr val="FF0000">
                    <a:alpha val="31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nchorCtr="0"/>
            <a:lstStyle/>
            <a:p>
              <a:pPr algn="ctr" defTabSz="457200"/>
              <a:r>
                <a:rPr lang="en-US" sz="1200" dirty="0">
                  <a:solidFill>
                    <a:prstClr val="white"/>
                  </a:solidFill>
                </a:rPr>
                <a:t>Physics</a:t>
              </a:r>
            </a:p>
          </p:txBody>
        </p:sp>
        <p:sp>
          <p:nvSpPr>
            <p:cNvPr id="41" name="Rectangle 40">
              <a:extLst>
                <a:ext uri="{FF2B5EF4-FFF2-40B4-BE49-F238E27FC236}">
                  <a16:creationId xmlns:a16="http://schemas.microsoft.com/office/drawing/2014/main" xmlns="" id="{ABFDC9DB-53EA-8C41-A99D-9C44A503C974}"/>
                </a:ext>
              </a:extLst>
            </p:cNvPr>
            <p:cNvSpPr/>
            <p:nvPr/>
          </p:nvSpPr>
          <p:spPr>
            <a:xfrm>
              <a:off x="5590225" y="1054268"/>
              <a:ext cx="205334" cy="228600"/>
            </a:xfrm>
            <a:prstGeom prst="rect">
              <a:avLst/>
            </a:prstGeom>
            <a:gradFill flip="none" rotWithShape="1">
              <a:gsLst>
                <a:gs pos="0">
                  <a:srgbClr val="7030A0">
                    <a:alpha val="40000"/>
                  </a:srgbClr>
                </a:gs>
                <a:gs pos="26250">
                  <a:srgbClr val="7030A0"/>
                </a:gs>
                <a:gs pos="75000">
                  <a:srgbClr val="7030A0"/>
                </a:gs>
                <a:gs pos="100000">
                  <a:srgbClr val="7030A0">
                    <a:alpha val="40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defTabSz="457200"/>
              <a:r>
                <a:rPr lang="en-US" sz="1200" dirty="0">
                  <a:solidFill>
                    <a:prstClr val="white"/>
                  </a:solidFill>
                </a:rPr>
                <a:t>TS</a:t>
              </a:r>
            </a:p>
          </p:txBody>
        </p:sp>
        <p:sp>
          <p:nvSpPr>
            <p:cNvPr id="42" name="Rectangle 41">
              <a:extLst>
                <a:ext uri="{FF2B5EF4-FFF2-40B4-BE49-F238E27FC236}">
                  <a16:creationId xmlns:a16="http://schemas.microsoft.com/office/drawing/2014/main" xmlns="" id="{4329FEFF-6079-2443-8A96-46EC5C9250C0}"/>
                </a:ext>
              </a:extLst>
            </p:cNvPr>
            <p:cNvSpPr/>
            <p:nvPr/>
          </p:nvSpPr>
          <p:spPr>
            <a:xfrm>
              <a:off x="5789234" y="1054268"/>
              <a:ext cx="761478" cy="228600"/>
            </a:xfrm>
            <a:prstGeom prst="rect">
              <a:avLst/>
            </a:prstGeom>
            <a:gradFill flip="none" rotWithShape="1">
              <a:gsLst>
                <a:gs pos="0">
                  <a:srgbClr val="FF0000">
                    <a:alpha val="24000"/>
                  </a:srgbClr>
                </a:gs>
                <a:gs pos="26250">
                  <a:srgbClr val="FF0000"/>
                </a:gs>
                <a:gs pos="75000">
                  <a:srgbClr val="FF0000"/>
                </a:gs>
                <a:gs pos="100000">
                  <a:srgbClr val="FF0000">
                    <a:alpha val="31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nchorCtr="0"/>
            <a:lstStyle/>
            <a:p>
              <a:pPr algn="ctr" defTabSz="457200"/>
              <a:r>
                <a:rPr lang="en-US" sz="1200" dirty="0">
                  <a:solidFill>
                    <a:prstClr val="white"/>
                  </a:solidFill>
                </a:rPr>
                <a:t>Physics</a:t>
              </a:r>
            </a:p>
          </p:txBody>
        </p:sp>
        <p:sp>
          <p:nvSpPr>
            <p:cNvPr id="43" name="Rectangle 42">
              <a:extLst>
                <a:ext uri="{FF2B5EF4-FFF2-40B4-BE49-F238E27FC236}">
                  <a16:creationId xmlns:a16="http://schemas.microsoft.com/office/drawing/2014/main" xmlns="" id="{F04389AE-27ED-6D4D-8EC8-95AE3C1A6321}"/>
                </a:ext>
              </a:extLst>
            </p:cNvPr>
            <p:cNvSpPr/>
            <p:nvPr/>
          </p:nvSpPr>
          <p:spPr>
            <a:xfrm>
              <a:off x="6562574" y="1054268"/>
              <a:ext cx="2286000" cy="228600"/>
            </a:xfrm>
            <a:prstGeom prst="rect">
              <a:avLst/>
            </a:prstGeom>
            <a:gradFill flip="none" rotWithShape="1">
              <a:gsLst>
                <a:gs pos="0">
                  <a:srgbClr val="7030A0">
                    <a:alpha val="40000"/>
                  </a:srgbClr>
                </a:gs>
                <a:gs pos="26250">
                  <a:srgbClr val="7030A0"/>
                </a:gs>
                <a:gs pos="75000">
                  <a:srgbClr val="7030A0"/>
                </a:gs>
                <a:gs pos="100000">
                  <a:srgbClr val="7030A0">
                    <a:alpha val="40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US" sz="1200" dirty="0">
                  <a:solidFill>
                    <a:prstClr val="white"/>
                  </a:solidFill>
                </a:rPr>
                <a:t>LS 3</a:t>
              </a:r>
            </a:p>
          </p:txBody>
        </p:sp>
      </p:grpSp>
      <p:sp>
        <p:nvSpPr>
          <p:cNvPr id="47" name="TextBox 46">
            <a:extLst>
              <a:ext uri="{FF2B5EF4-FFF2-40B4-BE49-F238E27FC236}">
                <a16:creationId xmlns:a16="http://schemas.microsoft.com/office/drawing/2014/main" xmlns="" id="{AAC21D18-8025-1044-81BC-95B1E7532AEB}"/>
              </a:ext>
            </a:extLst>
          </p:cNvPr>
          <p:cNvSpPr txBox="1"/>
          <p:nvPr/>
        </p:nvSpPr>
        <p:spPr>
          <a:xfrm>
            <a:off x="30971" y="3262914"/>
            <a:ext cx="492443" cy="1033185"/>
          </a:xfrm>
          <a:prstGeom prst="rect">
            <a:avLst/>
          </a:prstGeom>
          <a:noFill/>
        </p:spPr>
        <p:txBody>
          <a:bodyPr vert="vert270" wrap="square" lIns="0" tIns="0" rIns="0" bIns="0" rtlCol="0">
            <a:spAutoFit/>
          </a:bodyPr>
          <a:lstStyle/>
          <a:p>
            <a:r>
              <a:rPr lang="en-US" sz="1600" dirty="0" smtClean="0"/>
              <a:t>Calorimeter Trigger</a:t>
            </a:r>
            <a:endParaRPr lang="en-US" sz="1600" dirty="0"/>
          </a:p>
        </p:txBody>
      </p:sp>
      <p:sp>
        <p:nvSpPr>
          <p:cNvPr id="48" name="TextBox 47">
            <a:extLst>
              <a:ext uri="{FF2B5EF4-FFF2-40B4-BE49-F238E27FC236}">
                <a16:creationId xmlns:a16="http://schemas.microsoft.com/office/drawing/2014/main" xmlns="" id="{32F1674D-9333-C543-9120-9413180F37C8}"/>
              </a:ext>
            </a:extLst>
          </p:cNvPr>
          <p:cNvSpPr txBox="1"/>
          <p:nvPr/>
        </p:nvSpPr>
        <p:spPr>
          <a:xfrm>
            <a:off x="53832" y="4442498"/>
            <a:ext cx="492443" cy="1033185"/>
          </a:xfrm>
          <a:prstGeom prst="rect">
            <a:avLst/>
          </a:prstGeom>
          <a:noFill/>
        </p:spPr>
        <p:txBody>
          <a:bodyPr vert="vert270" wrap="square" lIns="0" tIns="0" rIns="0" bIns="0" rtlCol="0">
            <a:spAutoFit/>
          </a:bodyPr>
          <a:lstStyle/>
          <a:p>
            <a:r>
              <a:rPr lang="en-US" sz="1600" dirty="0" smtClean="0"/>
              <a:t>Correlator</a:t>
            </a:r>
          </a:p>
          <a:p>
            <a:r>
              <a:rPr lang="en-US" sz="1600" dirty="0" smtClean="0"/>
              <a:t>Trigger</a:t>
            </a:r>
            <a:endParaRPr lang="en-US" sz="1600" dirty="0"/>
          </a:p>
        </p:txBody>
      </p:sp>
      <p:sp>
        <p:nvSpPr>
          <p:cNvPr id="49" name="TextBox 48">
            <a:extLst>
              <a:ext uri="{FF2B5EF4-FFF2-40B4-BE49-F238E27FC236}">
                <a16:creationId xmlns:a16="http://schemas.microsoft.com/office/drawing/2014/main" xmlns="" id="{F01AFE94-2AE1-7E4E-A6C1-F238DF011E3B}"/>
              </a:ext>
            </a:extLst>
          </p:cNvPr>
          <p:cNvSpPr txBox="1"/>
          <p:nvPr/>
        </p:nvSpPr>
        <p:spPr>
          <a:xfrm>
            <a:off x="88766" y="5160946"/>
            <a:ext cx="246221" cy="1033185"/>
          </a:xfrm>
          <a:prstGeom prst="rect">
            <a:avLst/>
          </a:prstGeom>
          <a:noFill/>
        </p:spPr>
        <p:txBody>
          <a:bodyPr vert="vert270" wrap="square" lIns="0" tIns="0" rIns="0" bIns="0" rtlCol="0">
            <a:spAutoFit/>
          </a:bodyPr>
          <a:lstStyle/>
          <a:p>
            <a:r>
              <a:rPr lang="en-US" sz="1600" dirty="0" smtClean="0"/>
              <a:t>DAQ</a:t>
            </a:r>
            <a:endParaRPr lang="en-US" sz="1600" dirty="0"/>
          </a:p>
        </p:txBody>
      </p:sp>
      <p:sp>
        <p:nvSpPr>
          <p:cNvPr id="72" name="Rectangle 71">
            <a:extLst>
              <a:ext uri="{FF2B5EF4-FFF2-40B4-BE49-F238E27FC236}">
                <a16:creationId xmlns:a16="http://schemas.microsoft.com/office/drawing/2014/main" xmlns="" id="{5F6137B0-9B63-BD4E-A310-DEF96BB78189}"/>
              </a:ext>
            </a:extLst>
          </p:cNvPr>
          <p:cNvSpPr/>
          <p:nvPr/>
        </p:nvSpPr>
        <p:spPr>
          <a:xfrm>
            <a:off x="2885119" y="3513139"/>
            <a:ext cx="992480" cy="280871"/>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err="1"/>
              <a:t>PrePd</a:t>
            </a:r>
            <a:endParaRPr lang="en-US" sz="1200" dirty="0"/>
          </a:p>
        </p:txBody>
      </p:sp>
      <p:sp>
        <p:nvSpPr>
          <p:cNvPr id="73" name="Rectangle 72">
            <a:extLst>
              <a:ext uri="{FF2B5EF4-FFF2-40B4-BE49-F238E27FC236}">
                <a16:creationId xmlns:a16="http://schemas.microsoft.com/office/drawing/2014/main" xmlns="" id="{B7E8A604-E2D5-1C4E-8483-134A4EEF7BD7}"/>
              </a:ext>
            </a:extLst>
          </p:cNvPr>
          <p:cNvSpPr/>
          <p:nvPr/>
        </p:nvSpPr>
        <p:spPr>
          <a:xfrm>
            <a:off x="3895776" y="3517463"/>
            <a:ext cx="2654936" cy="27654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Production </a:t>
            </a:r>
          </a:p>
        </p:txBody>
      </p:sp>
      <p:sp>
        <p:nvSpPr>
          <p:cNvPr id="77" name="TextBox 76">
            <a:extLst>
              <a:ext uri="{FF2B5EF4-FFF2-40B4-BE49-F238E27FC236}">
                <a16:creationId xmlns:a16="http://schemas.microsoft.com/office/drawing/2014/main" xmlns="" id="{56ADF70F-9D23-A340-9931-548CAB330183}"/>
              </a:ext>
            </a:extLst>
          </p:cNvPr>
          <p:cNvSpPr txBox="1"/>
          <p:nvPr/>
        </p:nvSpPr>
        <p:spPr>
          <a:xfrm>
            <a:off x="8000169" y="3518659"/>
            <a:ext cx="1141916" cy="338554"/>
          </a:xfrm>
          <a:prstGeom prst="rect">
            <a:avLst/>
          </a:prstGeom>
          <a:noFill/>
          <a:ln>
            <a:noFill/>
          </a:ln>
        </p:spPr>
        <p:txBody>
          <a:bodyPr wrap="none" rtlCol="0">
            <a:spAutoFit/>
          </a:bodyPr>
          <a:lstStyle/>
          <a:p>
            <a:pPr algn="r"/>
            <a:r>
              <a:rPr lang="en-US" sz="1600" b="1" dirty="0" smtClean="0">
                <a:solidFill>
                  <a:schemeClr val="tx2">
                    <a:lumMod val="60000"/>
                    <a:lumOff val="40000"/>
                  </a:schemeClr>
                </a:solidFill>
              </a:rPr>
              <a:t>RCT boards</a:t>
            </a:r>
            <a:endParaRPr lang="en-US" sz="1600" b="1" dirty="0">
              <a:solidFill>
                <a:schemeClr val="tx2">
                  <a:lumMod val="60000"/>
                  <a:lumOff val="40000"/>
                </a:schemeClr>
              </a:solidFill>
            </a:endParaRPr>
          </a:p>
        </p:txBody>
      </p:sp>
      <p:sp>
        <p:nvSpPr>
          <p:cNvPr id="78" name="TextBox 77">
            <a:extLst>
              <a:ext uri="{FF2B5EF4-FFF2-40B4-BE49-F238E27FC236}">
                <a16:creationId xmlns:a16="http://schemas.microsoft.com/office/drawing/2014/main" xmlns="" id="{1F7F1EBF-8713-824D-9572-327DCFE4031D}"/>
              </a:ext>
            </a:extLst>
          </p:cNvPr>
          <p:cNvSpPr txBox="1"/>
          <p:nvPr/>
        </p:nvSpPr>
        <p:spPr>
          <a:xfrm>
            <a:off x="7982664" y="3812299"/>
            <a:ext cx="1159421" cy="338554"/>
          </a:xfrm>
          <a:prstGeom prst="rect">
            <a:avLst/>
          </a:prstGeom>
          <a:noFill/>
          <a:ln>
            <a:noFill/>
          </a:ln>
        </p:spPr>
        <p:txBody>
          <a:bodyPr wrap="none" rtlCol="0">
            <a:spAutoFit/>
          </a:bodyPr>
          <a:lstStyle/>
          <a:p>
            <a:pPr algn="r"/>
            <a:r>
              <a:rPr lang="en-US" sz="1600" b="1" dirty="0" smtClean="0">
                <a:solidFill>
                  <a:schemeClr val="accent5">
                    <a:lumMod val="75000"/>
                  </a:schemeClr>
                </a:solidFill>
              </a:rPr>
              <a:t>GCT boards</a:t>
            </a:r>
            <a:endParaRPr lang="en-US" sz="1600" b="1" dirty="0">
              <a:solidFill>
                <a:schemeClr val="accent5">
                  <a:lumMod val="75000"/>
                </a:schemeClr>
              </a:solidFill>
            </a:endParaRPr>
          </a:p>
        </p:txBody>
      </p:sp>
      <p:sp>
        <p:nvSpPr>
          <p:cNvPr id="88" name="Rectangle 87">
            <a:extLst>
              <a:ext uri="{FF2B5EF4-FFF2-40B4-BE49-F238E27FC236}">
                <a16:creationId xmlns:a16="http://schemas.microsoft.com/office/drawing/2014/main" xmlns="" id="{73315806-AE65-A848-BAB2-33254F2BF406}"/>
              </a:ext>
            </a:extLst>
          </p:cNvPr>
          <p:cNvSpPr/>
          <p:nvPr/>
        </p:nvSpPr>
        <p:spPr>
          <a:xfrm>
            <a:off x="7163406" y="5632365"/>
            <a:ext cx="1186540" cy="561766"/>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DAQ SMTS procurement</a:t>
            </a:r>
            <a:endParaRPr lang="en-US" sz="1200" dirty="0"/>
          </a:p>
        </p:txBody>
      </p:sp>
      <p:sp>
        <p:nvSpPr>
          <p:cNvPr id="89" name="TextBox 88">
            <a:extLst>
              <a:ext uri="{FF2B5EF4-FFF2-40B4-BE49-F238E27FC236}">
                <a16:creationId xmlns:a16="http://schemas.microsoft.com/office/drawing/2014/main" xmlns="" id="{CA1FCE6E-302A-AE4C-9A36-1435E1BD3E6A}"/>
              </a:ext>
            </a:extLst>
          </p:cNvPr>
          <p:cNvSpPr txBox="1"/>
          <p:nvPr/>
        </p:nvSpPr>
        <p:spPr>
          <a:xfrm>
            <a:off x="7781391" y="4130710"/>
            <a:ext cx="1360694" cy="338554"/>
          </a:xfrm>
          <a:prstGeom prst="rect">
            <a:avLst/>
          </a:prstGeom>
          <a:noFill/>
          <a:ln>
            <a:noFill/>
          </a:ln>
        </p:spPr>
        <p:txBody>
          <a:bodyPr wrap="none" rtlCol="0">
            <a:spAutoFit/>
          </a:bodyPr>
          <a:lstStyle/>
          <a:p>
            <a:pPr algn="r"/>
            <a:r>
              <a:rPr lang="en-US" sz="1600" b="1" dirty="0" smtClean="0">
                <a:solidFill>
                  <a:schemeClr val="accent2"/>
                </a:solidFill>
              </a:rPr>
              <a:t>Infrastructure</a:t>
            </a:r>
            <a:endParaRPr lang="en-US" sz="1600" b="1" dirty="0">
              <a:solidFill>
                <a:schemeClr val="accent2"/>
              </a:solidFill>
            </a:endParaRPr>
          </a:p>
        </p:txBody>
      </p:sp>
      <p:sp>
        <p:nvSpPr>
          <p:cNvPr id="90" name="TextBox 89">
            <a:extLst>
              <a:ext uri="{FF2B5EF4-FFF2-40B4-BE49-F238E27FC236}">
                <a16:creationId xmlns:a16="http://schemas.microsoft.com/office/drawing/2014/main" xmlns="" id="{0E99F9DC-936A-794A-8134-490E34B3FD64}"/>
              </a:ext>
            </a:extLst>
          </p:cNvPr>
          <p:cNvSpPr txBox="1"/>
          <p:nvPr/>
        </p:nvSpPr>
        <p:spPr>
          <a:xfrm>
            <a:off x="7702780" y="4499247"/>
            <a:ext cx="1439305" cy="338554"/>
          </a:xfrm>
          <a:prstGeom prst="rect">
            <a:avLst/>
          </a:prstGeom>
          <a:noFill/>
          <a:ln>
            <a:noFill/>
          </a:ln>
        </p:spPr>
        <p:txBody>
          <a:bodyPr wrap="none" rtlCol="0">
            <a:spAutoFit/>
          </a:bodyPr>
          <a:lstStyle/>
          <a:p>
            <a:pPr algn="r"/>
            <a:r>
              <a:rPr lang="en-US" sz="1600" b="1" dirty="0" smtClean="0">
                <a:solidFill>
                  <a:schemeClr val="accent1"/>
                </a:solidFill>
              </a:rPr>
              <a:t>Layer-1 boards</a:t>
            </a:r>
            <a:endParaRPr lang="en-US" sz="1600" b="1" dirty="0">
              <a:solidFill>
                <a:schemeClr val="accent1"/>
              </a:solidFill>
            </a:endParaRPr>
          </a:p>
        </p:txBody>
      </p:sp>
      <p:sp>
        <p:nvSpPr>
          <p:cNvPr id="91" name="TextBox 90">
            <a:extLst>
              <a:ext uri="{FF2B5EF4-FFF2-40B4-BE49-F238E27FC236}">
                <a16:creationId xmlns:a16="http://schemas.microsoft.com/office/drawing/2014/main" xmlns="" id="{6B6DACBE-EDDD-B747-8898-74503054F3B0}"/>
              </a:ext>
            </a:extLst>
          </p:cNvPr>
          <p:cNvSpPr txBox="1"/>
          <p:nvPr/>
        </p:nvSpPr>
        <p:spPr>
          <a:xfrm>
            <a:off x="7781391" y="4884228"/>
            <a:ext cx="1360694" cy="338554"/>
          </a:xfrm>
          <a:prstGeom prst="rect">
            <a:avLst/>
          </a:prstGeom>
          <a:noFill/>
          <a:ln>
            <a:noFill/>
          </a:ln>
        </p:spPr>
        <p:txBody>
          <a:bodyPr wrap="none" rtlCol="0">
            <a:spAutoFit/>
          </a:bodyPr>
          <a:lstStyle/>
          <a:p>
            <a:pPr algn="r"/>
            <a:r>
              <a:rPr lang="en-US" sz="1600" b="1" dirty="0" smtClean="0">
                <a:solidFill>
                  <a:schemeClr val="accent4"/>
                </a:solidFill>
              </a:rPr>
              <a:t>Infrastructure</a:t>
            </a:r>
            <a:endParaRPr lang="en-US" sz="1600" b="1" dirty="0">
              <a:solidFill>
                <a:schemeClr val="accent4"/>
              </a:solidFill>
            </a:endParaRPr>
          </a:p>
        </p:txBody>
      </p:sp>
      <p:sp>
        <p:nvSpPr>
          <p:cNvPr id="111" name="TextBox 110"/>
          <p:cNvSpPr txBox="1"/>
          <p:nvPr/>
        </p:nvSpPr>
        <p:spPr>
          <a:xfrm>
            <a:off x="5666" y="1024270"/>
            <a:ext cx="9044476" cy="1477328"/>
          </a:xfrm>
          <a:prstGeom prst="rect">
            <a:avLst/>
          </a:prstGeom>
          <a:noFill/>
        </p:spPr>
        <p:txBody>
          <a:bodyPr wrap="square" rtlCol="0">
            <a:spAutoFit/>
          </a:bodyPr>
          <a:lstStyle/>
          <a:p>
            <a:r>
              <a:rPr lang="en-US" dirty="0" smtClean="0"/>
              <a:t>L1 Prototyping/R&amp;D phase 2017-2019, for Trigger TDR at end of 2019 (FDR/CD2)</a:t>
            </a:r>
          </a:p>
          <a:p>
            <a:r>
              <a:rPr lang="en-US" dirty="0" smtClean="0"/>
              <a:t>L1 Preproduction phase 2020, for Trigger ESR </a:t>
            </a:r>
          </a:p>
          <a:p>
            <a:r>
              <a:rPr lang="en-US" dirty="0" smtClean="0"/>
              <a:t>L1 Production phase 2021-2023</a:t>
            </a:r>
            <a:endParaRPr lang="en-US" dirty="0"/>
          </a:p>
          <a:p>
            <a:r>
              <a:rPr lang="en-US" dirty="0" smtClean="0"/>
              <a:t>L1 Installation phase 2024</a:t>
            </a:r>
          </a:p>
          <a:p>
            <a:r>
              <a:rPr lang="en-US" dirty="0" smtClean="0"/>
              <a:t>DAQ procurement 2024-2026, need by Run 4 start</a:t>
            </a:r>
            <a:endParaRPr lang="en-US" dirty="0"/>
          </a:p>
        </p:txBody>
      </p:sp>
      <p:sp>
        <p:nvSpPr>
          <p:cNvPr id="113" name="Rectangle 112">
            <a:extLst>
              <a:ext uri="{FF2B5EF4-FFF2-40B4-BE49-F238E27FC236}">
                <a16:creationId xmlns:a16="http://schemas.microsoft.com/office/drawing/2014/main" xmlns="" id="{FB0643CE-4372-A54A-926A-6BB80631808F}"/>
              </a:ext>
            </a:extLst>
          </p:cNvPr>
          <p:cNvSpPr/>
          <p:nvPr/>
        </p:nvSpPr>
        <p:spPr>
          <a:xfrm>
            <a:off x="527416" y="3830588"/>
            <a:ext cx="2334746" cy="28556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Prototype</a:t>
            </a:r>
          </a:p>
        </p:txBody>
      </p:sp>
      <p:sp>
        <p:nvSpPr>
          <p:cNvPr id="114" name="Rectangle 113">
            <a:extLst>
              <a:ext uri="{FF2B5EF4-FFF2-40B4-BE49-F238E27FC236}">
                <a16:creationId xmlns:a16="http://schemas.microsoft.com/office/drawing/2014/main" xmlns="" id="{5F6137B0-9B63-BD4E-A310-DEF96BB78189}"/>
              </a:ext>
            </a:extLst>
          </p:cNvPr>
          <p:cNvSpPr/>
          <p:nvPr/>
        </p:nvSpPr>
        <p:spPr>
          <a:xfrm>
            <a:off x="2879667" y="3830131"/>
            <a:ext cx="1013172" cy="280871"/>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err="1"/>
              <a:t>PrePd</a:t>
            </a:r>
            <a:endParaRPr lang="en-US" sz="1200" dirty="0"/>
          </a:p>
        </p:txBody>
      </p:sp>
      <p:sp>
        <p:nvSpPr>
          <p:cNvPr id="115" name="Rectangle 114">
            <a:extLst>
              <a:ext uri="{FF2B5EF4-FFF2-40B4-BE49-F238E27FC236}">
                <a16:creationId xmlns:a16="http://schemas.microsoft.com/office/drawing/2014/main" xmlns="" id="{B7E8A604-E2D5-1C4E-8483-134A4EEF7BD7}"/>
              </a:ext>
            </a:extLst>
          </p:cNvPr>
          <p:cNvSpPr/>
          <p:nvPr/>
        </p:nvSpPr>
        <p:spPr>
          <a:xfrm>
            <a:off x="3911016" y="3834455"/>
            <a:ext cx="2654936" cy="276547"/>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Production </a:t>
            </a:r>
          </a:p>
        </p:txBody>
      </p:sp>
      <p:sp>
        <p:nvSpPr>
          <p:cNvPr id="117" name="Rectangle 116">
            <a:extLst>
              <a:ext uri="{FF2B5EF4-FFF2-40B4-BE49-F238E27FC236}">
                <a16:creationId xmlns:a16="http://schemas.microsoft.com/office/drawing/2014/main" xmlns="" id="{5F6137B0-9B63-BD4E-A310-DEF96BB78189}"/>
              </a:ext>
            </a:extLst>
          </p:cNvPr>
          <p:cNvSpPr/>
          <p:nvPr/>
        </p:nvSpPr>
        <p:spPr>
          <a:xfrm>
            <a:off x="2879667" y="4141027"/>
            <a:ext cx="1013172" cy="32823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err="1"/>
              <a:t>PrePd</a:t>
            </a:r>
            <a:endParaRPr lang="en-US" sz="1200" dirty="0"/>
          </a:p>
        </p:txBody>
      </p:sp>
      <p:sp>
        <p:nvSpPr>
          <p:cNvPr id="118" name="Rectangle 117">
            <a:extLst>
              <a:ext uri="{FF2B5EF4-FFF2-40B4-BE49-F238E27FC236}">
                <a16:creationId xmlns:a16="http://schemas.microsoft.com/office/drawing/2014/main" xmlns="" id="{B7E8A604-E2D5-1C4E-8483-134A4EEF7BD7}"/>
              </a:ext>
            </a:extLst>
          </p:cNvPr>
          <p:cNvSpPr/>
          <p:nvPr/>
        </p:nvSpPr>
        <p:spPr>
          <a:xfrm>
            <a:off x="3911016" y="4145352"/>
            <a:ext cx="2654936" cy="31339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Production </a:t>
            </a:r>
          </a:p>
        </p:txBody>
      </p:sp>
      <p:sp>
        <p:nvSpPr>
          <p:cNvPr id="119" name="Rectangle 118">
            <a:extLst>
              <a:ext uri="{FF2B5EF4-FFF2-40B4-BE49-F238E27FC236}">
                <a16:creationId xmlns:a16="http://schemas.microsoft.com/office/drawing/2014/main" xmlns="" id="{FB0643CE-4372-A54A-926A-6BB80631808F}"/>
              </a:ext>
            </a:extLst>
          </p:cNvPr>
          <p:cNvSpPr/>
          <p:nvPr/>
        </p:nvSpPr>
        <p:spPr>
          <a:xfrm>
            <a:off x="524368" y="4540772"/>
            <a:ext cx="2334746" cy="28556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Prototype</a:t>
            </a:r>
          </a:p>
        </p:txBody>
      </p:sp>
      <p:sp>
        <p:nvSpPr>
          <p:cNvPr id="120" name="Rectangle 119">
            <a:extLst>
              <a:ext uri="{FF2B5EF4-FFF2-40B4-BE49-F238E27FC236}">
                <a16:creationId xmlns:a16="http://schemas.microsoft.com/office/drawing/2014/main" xmlns="" id="{5F6137B0-9B63-BD4E-A310-DEF96BB78189}"/>
              </a:ext>
            </a:extLst>
          </p:cNvPr>
          <p:cNvSpPr/>
          <p:nvPr/>
        </p:nvSpPr>
        <p:spPr>
          <a:xfrm>
            <a:off x="2879667" y="4540316"/>
            <a:ext cx="1010124" cy="27669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err="1"/>
              <a:t>PrePd</a:t>
            </a:r>
            <a:endParaRPr lang="en-US" sz="1200" dirty="0"/>
          </a:p>
        </p:txBody>
      </p:sp>
      <p:sp>
        <p:nvSpPr>
          <p:cNvPr id="121" name="Rectangle 120">
            <a:extLst>
              <a:ext uri="{FF2B5EF4-FFF2-40B4-BE49-F238E27FC236}">
                <a16:creationId xmlns:a16="http://schemas.microsoft.com/office/drawing/2014/main" xmlns="" id="{B7E8A604-E2D5-1C4E-8483-134A4EEF7BD7}"/>
              </a:ext>
            </a:extLst>
          </p:cNvPr>
          <p:cNvSpPr/>
          <p:nvPr/>
        </p:nvSpPr>
        <p:spPr>
          <a:xfrm>
            <a:off x="3907968" y="4544639"/>
            <a:ext cx="2654936" cy="27654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Production </a:t>
            </a:r>
          </a:p>
        </p:txBody>
      </p:sp>
      <p:sp>
        <p:nvSpPr>
          <p:cNvPr id="122" name="Rectangle 121">
            <a:extLst>
              <a:ext uri="{FF2B5EF4-FFF2-40B4-BE49-F238E27FC236}">
                <a16:creationId xmlns:a16="http://schemas.microsoft.com/office/drawing/2014/main" xmlns="" id="{5F6137B0-9B63-BD4E-A310-DEF96BB78189}"/>
              </a:ext>
            </a:extLst>
          </p:cNvPr>
          <p:cNvSpPr/>
          <p:nvPr/>
        </p:nvSpPr>
        <p:spPr>
          <a:xfrm>
            <a:off x="2897311" y="4851211"/>
            <a:ext cx="992480" cy="280871"/>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err="1"/>
              <a:t>PrePd</a:t>
            </a:r>
            <a:endParaRPr lang="en-US" sz="1200" dirty="0"/>
          </a:p>
        </p:txBody>
      </p:sp>
      <p:sp>
        <p:nvSpPr>
          <p:cNvPr id="123" name="Rectangle 122">
            <a:extLst>
              <a:ext uri="{FF2B5EF4-FFF2-40B4-BE49-F238E27FC236}">
                <a16:creationId xmlns:a16="http://schemas.microsoft.com/office/drawing/2014/main" xmlns="" id="{B7E8A604-E2D5-1C4E-8483-134A4EEF7BD7}"/>
              </a:ext>
            </a:extLst>
          </p:cNvPr>
          <p:cNvSpPr/>
          <p:nvPr/>
        </p:nvSpPr>
        <p:spPr>
          <a:xfrm>
            <a:off x="3907968" y="4855535"/>
            <a:ext cx="2654936" cy="27654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Production </a:t>
            </a:r>
          </a:p>
        </p:txBody>
      </p:sp>
      <p:sp>
        <p:nvSpPr>
          <p:cNvPr id="127" name="Flowchart: Decision 117">
            <a:extLst>
              <a:ext uri="{FF2B5EF4-FFF2-40B4-BE49-F238E27FC236}">
                <a16:creationId xmlns:a16="http://schemas.microsoft.com/office/drawing/2014/main" xmlns="" id="{27B31F77-A6B9-3B45-B477-7655B50E61ED}"/>
              </a:ext>
            </a:extLst>
          </p:cNvPr>
          <p:cNvSpPr/>
          <p:nvPr/>
        </p:nvSpPr>
        <p:spPr>
          <a:xfrm>
            <a:off x="2817364" y="3260869"/>
            <a:ext cx="245676" cy="228600"/>
          </a:xfrm>
          <a:prstGeom prst="flowChartDecision">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defTabSz="457200"/>
            <a:r>
              <a:rPr lang="en-US" sz="1200" b="1" dirty="0" smtClean="0">
                <a:solidFill>
                  <a:prstClr val="black"/>
                </a:solidFill>
              </a:rPr>
              <a:t>Trigger TDR</a:t>
            </a:r>
            <a:endParaRPr lang="en-US" sz="1200" b="1" dirty="0">
              <a:solidFill>
                <a:prstClr val="black"/>
              </a:solidFill>
            </a:endParaRPr>
          </a:p>
        </p:txBody>
      </p:sp>
      <p:sp>
        <p:nvSpPr>
          <p:cNvPr id="128" name="Flowchart: Decision 117">
            <a:extLst>
              <a:ext uri="{FF2B5EF4-FFF2-40B4-BE49-F238E27FC236}">
                <a16:creationId xmlns:a16="http://schemas.microsoft.com/office/drawing/2014/main" xmlns="" id="{27B31F77-A6B9-3B45-B477-7655B50E61ED}"/>
              </a:ext>
            </a:extLst>
          </p:cNvPr>
          <p:cNvSpPr/>
          <p:nvPr/>
        </p:nvSpPr>
        <p:spPr>
          <a:xfrm>
            <a:off x="4161381" y="3263701"/>
            <a:ext cx="245676" cy="228600"/>
          </a:xfrm>
          <a:prstGeom prst="flowChartDecision">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defTabSz="457200"/>
            <a:r>
              <a:rPr lang="en-US" sz="1200" b="1" dirty="0" smtClean="0">
                <a:solidFill>
                  <a:prstClr val="black"/>
                </a:solidFill>
              </a:rPr>
              <a:t>Trigger ESR</a:t>
            </a:r>
          </a:p>
        </p:txBody>
      </p:sp>
      <p:sp>
        <p:nvSpPr>
          <p:cNvPr id="70" name="Rectangle 69">
            <a:extLst>
              <a:ext uri="{FF2B5EF4-FFF2-40B4-BE49-F238E27FC236}">
                <a16:creationId xmlns:a16="http://schemas.microsoft.com/office/drawing/2014/main" xmlns="" id="{5F6137B0-9B63-BD4E-A310-DEF96BB78189}"/>
              </a:ext>
            </a:extLst>
          </p:cNvPr>
          <p:cNvSpPr/>
          <p:nvPr/>
        </p:nvSpPr>
        <p:spPr>
          <a:xfrm>
            <a:off x="6577474" y="3520903"/>
            <a:ext cx="799751" cy="92159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t>Install</a:t>
            </a:r>
            <a:endParaRPr lang="en-US" sz="1200" dirty="0"/>
          </a:p>
        </p:txBody>
      </p:sp>
      <p:sp>
        <p:nvSpPr>
          <p:cNvPr id="74" name="Rectangle 73">
            <a:extLst>
              <a:ext uri="{FF2B5EF4-FFF2-40B4-BE49-F238E27FC236}">
                <a16:creationId xmlns:a16="http://schemas.microsoft.com/office/drawing/2014/main" xmlns="" id="{5F6137B0-9B63-BD4E-A310-DEF96BB78189}"/>
              </a:ext>
            </a:extLst>
          </p:cNvPr>
          <p:cNvSpPr/>
          <p:nvPr/>
        </p:nvSpPr>
        <p:spPr>
          <a:xfrm>
            <a:off x="6579357" y="4552721"/>
            <a:ext cx="799751" cy="57936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t>Install</a:t>
            </a:r>
            <a:endParaRPr lang="en-US" sz="1200" dirty="0"/>
          </a:p>
        </p:txBody>
      </p:sp>
    </p:spTree>
    <p:extLst>
      <p:ext uri="{BB962C8B-B14F-4D97-AF65-F5344CB8AC3E}">
        <p14:creationId xmlns:p14="http://schemas.microsoft.com/office/powerpoint/2010/main" val="1078903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04" y="1074202"/>
            <a:ext cx="8950311" cy="5059126"/>
          </a:xfrm>
          <a:prstGeom prst="rect">
            <a:avLst/>
          </a:prstGeom>
        </p:spPr>
      </p:pic>
      <p:sp>
        <p:nvSpPr>
          <p:cNvPr id="4" name="Title 3"/>
          <p:cNvSpPr>
            <a:spLocks noGrp="1"/>
          </p:cNvSpPr>
          <p:nvPr>
            <p:ph type="title"/>
          </p:nvPr>
        </p:nvSpPr>
        <p:spPr/>
        <p:txBody>
          <a:bodyPr>
            <a:normAutofit/>
          </a:bodyPr>
          <a:lstStyle/>
          <a:p>
            <a:r>
              <a:rPr lang="en-US" dirty="0"/>
              <a:t>Critical Path and Schedule Contingency</a:t>
            </a:r>
          </a:p>
        </p:txBody>
      </p:sp>
      <p:sp>
        <p:nvSpPr>
          <p:cNvPr id="13" name="TextBox 12"/>
          <p:cNvSpPr txBox="1"/>
          <p:nvPr/>
        </p:nvSpPr>
        <p:spPr>
          <a:xfrm>
            <a:off x="1559414" y="19539"/>
            <a:ext cx="3039486"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   –   Calorimeter Trigger</a:t>
            </a:r>
            <a:endParaRPr lang="en-US" sz="1200" b="1" dirty="0">
              <a:solidFill>
                <a:srgbClr val="1F497D"/>
              </a:solidFill>
            </a:endParaRPr>
          </a:p>
        </p:txBody>
      </p:sp>
      <p:sp>
        <p:nvSpPr>
          <p:cNvPr id="16" name="TextBox 15"/>
          <p:cNvSpPr txBox="1"/>
          <p:nvPr/>
        </p:nvSpPr>
        <p:spPr>
          <a:xfrm>
            <a:off x="6128515" y="3037438"/>
            <a:ext cx="2619252" cy="749569"/>
          </a:xfrm>
          <a:prstGeom prst="rect">
            <a:avLst/>
          </a:prstGeom>
          <a:solidFill>
            <a:schemeClr val="bg1"/>
          </a:solidFill>
        </p:spPr>
        <p:txBody>
          <a:bodyPr wrap="square" lIns="36000" tIns="0" rIns="36000" bIns="10800" rtlCol="0" anchor="ctr" anchorCtr="0">
            <a:spAutoFit/>
          </a:bodyPr>
          <a:lstStyle/>
          <a:p>
            <a:r>
              <a:rPr lang="en-US" sz="1600" u="sng" dirty="0" smtClean="0">
                <a:solidFill>
                  <a:srgbClr val="008000"/>
                </a:solidFill>
              </a:rPr>
              <a:t>Threshold KPP</a:t>
            </a:r>
            <a:r>
              <a:rPr lang="en-US" sz="1600" dirty="0" smtClean="0">
                <a:solidFill>
                  <a:srgbClr val="008000"/>
                </a:solidFill>
              </a:rPr>
              <a:t>:  T-KPP-TD-1  </a:t>
            </a:r>
          </a:p>
          <a:p>
            <a:r>
              <a:rPr lang="en-US" sz="1600" b="1" dirty="0" smtClean="0">
                <a:solidFill>
                  <a:srgbClr val="008000"/>
                </a:solidFill>
              </a:rPr>
              <a:t>Jan 2024:  Calorimeter Trigger Construction Complete</a:t>
            </a:r>
            <a:endParaRPr lang="en-US" sz="1600" b="1" dirty="0" smtClean="0">
              <a:solidFill>
                <a:schemeClr val="accent2"/>
              </a:solidFill>
            </a:endParaRPr>
          </a:p>
        </p:txBody>
      </p:sp>
      <p:sp>
        <p:nvSpPr>
          <p:cNvPr id="17" name="Oval Callout 16"/>
          <p:cNvSpPr/>
          <p:nvPr/>
        </p:nvSpPr>
        <p:spPr>
          <a:xfrm>
            <a:off x="3160781" y="5587948"/>
            <a:ext cx="180000" cy="180000"/>
          </a:xfrm>
          <a:prstGeom prst="wedgeEllipseCallout">
            <a:avLst>
              <a:gd name="adj1" fmla="val 1574433"/>
              <a:gd name="adj2" fmla="val -684110"/>
            </a:avLst>
          </a:prstGeom>
          <a:ln w="28575" cmpd="sng">
            <a:solidFill>
              <a:srgbClr val="D50001"/>
            </a:solidFill>
          </a:ln>
        </p:spPr>
        <p:txBody>
          <a:bodyPr wrap="square" rtlCol="0" anchor="ctr">
            <a:spAutoFit/>
          </a:bodyPr>
          <a:lstStyle/>
          <a:p>
            <a:pPr algn="ctr"/>
            <a:endParaRPr lang="en-US" sz="2400" b="1" dirty="0">
              <a:solidFill>
                <a:srgbClr val="0000FF"/>
              </a:solidFill>
              <a:latin typeface="Arial"/>
              <a:cs typeface="Arial"/>
            </a:endParaRPr>
          </a:p>
        </p:txBody>
      </p:sp>
      <p:sp>
        <p:nvSpPr>
          <p:cNvPr id="18" name="Oval Callout 17"/>
          <p:cNvSpPr/>
          <p:nvPr/>
        </p:nvSpPr>
        <p:spPr>
          <a:xfrm>
            <a:off x="2043421" y="5407948"/>
            <a:ext cx="180000" cy="180000"/>
          </a:xfrm>
          <a:prstGeom prst="wedgeEllipseCallout">
            <a:avLst>
              <a:gd name="adj1" fmla="val 2171597"/>
              <a:gd name="adj2" fmla="val -1135292"/>
            </a:avLst>
          </a:prstGeom>
          <a:ln w="28575" cmpd="sng">
            <a:solidFill>
              <a:srgbClr val="008000"/>
            </a:solidFill>
          </a:ln>
        </p:spPr>
        <p:txBody>
          <a:bodyPr wrap="square" rtlCol="0" anchor="ctr">
            <a:spAutoFit/>
          </a:bodyPr>
          <a:lstStyle/>
          <a:p>
            <a:pPr algn="ctr"/>
            <a:endParaRPr lang="en-US" sz="2400" b="1" dirty="0">
              <a:solidFill>
                <a:srgbClr val="0000FF"/>
              </a:solidFill>
              <a:latin typeface="Arial"/>
              <a:cs typeface="Arial"/>
            </a:endParaRPr>
          </a:p>
        </p:txBody>
      </p:sp>
      <p:sp>
        <p:nvSpPr>
          <p:cNvPr id="22" name="Oval Callout 21"/>
          <p:cNvSpPr/>
          <p:nvPr/>
        </p:nvSpPr>
        <p:spPr>
          <a:xfrm>
            <a:off x="5563004" y="5862677"/>
            <a:ext cx="180000" cy="180000"/>
          </a:xfrm>
          <a:prstGeom prst="wedgeEllipseCallout">
            <a:avLst>
              <a:gd name="adj1" fmla="val -29332"/>
              <a:gd name="adj2" fmla="val 34424"/>
            </a:avLst>
          </a:prstGeom>
          <a:ln w="28575" cmpd="sng">
            <a:solidFill>
              <a:srgbClr val="008000"/>
            </a:solidFill>
          </a:ln>
        </p:spPr>
        <p:txBody>
          <a:bodyPr wrap="square" rtlCol="0" anchor="ctr">
            <a:spAutoFit/>
          </a:bodyPr>
          <a:lstStyle/>
          <a:p>
            <a:pPr algn="ctr"/>
            <a:endParaRPr lang="en-US" sz="2400" b="1" dirty="0">
              <a:solidFill>
                <a:srgbClr val="0000FF"/>
              </a:solidFill>
              <a:latin typeface="Arial"/>
              <a:cs typeface="Arial"/>
            </a:endParaRPr>
          </a:p>
        </p:txBody>
      </p:sp>
      <p:sp>
        <p:nvSpPr>
          <p:cNvPr id="23" name="TextBox 22"/>
          <p:cNvSpPr txBox="1"/>
          <p:nvPr/>
        </p:nvSpPr>
        <p:spPr>
          <a:xfrm>
            <a:off x="5057258" y="6080255"/>
            <a:ext cx="1123896" cy="392880"/>
          </a:xfrm>
          <a:prstGeom prst="rect">
            <a:avLst/>
          </a:prstGeom>
          <a:solidFill>
            <a:schemeClr val="bg1"/>
          </a:solidFill>
        </p:spPr>
        <p:txBody>
          <a:bodyPr wrap="none" lIns="0" tIns="0" rIns="0" bIns="0" rtlCol="0">
            <a:noAutofit/>
          </a:bodyPr>
          <a:lstStyle/>
          <a:p>
            <a:pPr algn="ctr"/>
            <a:r>
              <a:rPr lang="en-US" sz="1200" b="1" dirty="0" smtClean="0">
                <a:solidFill>
                  <a:srgbClr val="008000"/>
                </a:solidFill>
              </a:rPr>
              <a:t>Trigger ready for </a:t>
            </a:r>
          </a:p>
          <a:p>
            <a:pPr algn="ctr"/>
            <a:r>
              <a:rPr lang="en-US" sz="1200" b="1" dirty="0" smtClean="0">
                <a:solidFill>
                  <a:srgbClr val="008000"/>
                </a:solidFill>
              </a:rPr>
              <a:t>CMS operations</a:t>
            </a:r>
            <a:endParaRPr lang="en-US" sz="1200" b="1" dirty="0">
              <a:solidFill>
                <a:srgbClr val="008000"/>
              </a:solidFill>
            </a:endParaRPr>
          </a:p>
        </p:txBody>
      </p:sp>
      <p:sp>
        <p:nvSpPr>
          <p:cNvPr id="2" name="Left-Right Arrow 1"/>
          <p:cNvSpPr/>
          <p:nvPr/>
        </p:nvSpPr>
        <p:spPr>
          <a:xfrm>
            <a:off x="2147074" y="1469857"/>
            <a:ext cx="3670146" cy="579613"/>
          </a:xfrm>
          <a:prstGeom prst="leftRightArrow">
            <a:avLst/>
          </a:prstGeom>
          <a:solidFill>
            <a:srgbClr val="BCF5F5"/>
          </a:solidFill>
          <a:ln w="38100" cmpd="sng">
            <a:solidFill>
              <a:schemeClr val="tx2"/>
            </a:solidFill>
          </a:ln>
        </p:spPr>
        <p:txBody>
          <a:bodyPr wrap="square" lIns="36000" tIns="28800" rIns="36000" bIns="46800" rtlCol="0" anchor="ctr">
            <a:spAutoFit/>
          </a:bodyPr>
          <a:lstStyle/>
          <a:p>
            <a:pPr algn="ctr"/>
            <a:r>
              <a:rPr lang="en-US" sz="1400" b="1" dirty="0" smtClean="0">
                <a:solidFill>
                  <a:srgbClr val="1F497D"/>
                </a:solidFill>
                <a:latin typeface="Arial"/>
                <a:cs typeface="Arial"/>
              </a:rPr>
              <a:t>Long Shutdown 3</a:t>
            </a:r>
            <a:endParaRPr lang="en-US" sz="1400" b="1" dirty="0">
              <a:solidFill>
                <a:srgbClr val="1F497D"/>
              </a:solidFill>
              <a:latin typeface="Arial"/>
              <a:cs typeface="Arial"/>
            </a:endParaRPr>
          </a:p>
        </p:txBody>
      </p:sp>
      <p:sp>
        <p:nvSpPr>
          <p:cNvPr id="8" name="Rectangle 7"/>
          <p:cNvSpPr/>
          <p:nvPr/>
        </p:nvSpPr>
        <p:spPr>
          <a:xfrm>
            <a:off x="6128514" y="3903743"/>
            <a:ext cx="2346774" cy="257127"/>
          </a:xfrm>
          <a:prstGeom prst="rect">
            <a:avLst/>
          </a:prstGeom>
          <a:solidFill>
            <a:srgbClr val="FFFF00"/>
          </a:solidFill>
          <a:ln>
            <a:solidFill>
              <a:schemeClr val="tx1"/>
            </a:solidFill>
          </a:ln>
        </p:spPr>
        <p:txBody>
          <a:bodyPr wrap="square" lIns="36000" tIns="0" rIns="36000" bIns="10800" anchor="ctr" anchorCtr="0">
            <a:spAutoFit/>
          </a:bodyPr>
          <a:lstStyle/>
          <a:p>
            <a:r>
              <a:rPr lang="en-US" sz="1600" b="1" dirty="0"/>
              <a:t>h</a:t>
            </a:r>
            <a:r>
              <a:rPr lang="en-US" sz="1600" b="1" dirty="0" smtClean="0"/>
              <a:t>as 9.2 months of float to:</a:t>
            </a:r>
            <a:endParaRPr lang="en-US" sz="1600" b="1" dirty="0"/>
          </a:p>
        </p:txBody>
      </p:sp>
      <p:sp>
        <p:nvSpPr>
          <p:cNvPr id="28" name="TextBox 27"/>
          <p:cNvSpPr txBox="1"/>
          <p:nvPr/>
        </p:nvSpPr>
        <p:spPr>
          <a:xfrm>
            <a:off x="6128513" y="4263664"/>
            <a:ext cx="2668559" cy="257127"/>
          </a:xfrm>
          <a:prstGeom prst="rect">
            <a:avLst/>
          </a:prstGeom>
          <a:solidFill>
            <a:schemeClr val="bg1"/>
          </a:solidFill>
        </p:spPr>
        <p:txBody>
          <a:bodyPr wrap="square" lIns="36000" tIns="0" rIns="36000" bIns="10800" rtlCol="0" anchor="ctr" anchorCtr="0">
            <a:spAutoFit/>
          </a:bodyPr>
          <a:lstStyle/>
          <a:p>
            <a:pPr>
              <a:spcBef>
                <a:spcPts val="600"/>
              </a:spcBef>
            </a:pPr>
            <a:r>
              <a:rPr lang="en-US" sz="1600" b="1" dirty="0" smtClean="0">
                <a:solidFill>
                  <a:schemeClr val="accent2"/>
                </a:solidFill>
              </a:rPr>
              <a:t>Oct 2024: CMS need-by date</a:t>
            </a:r>
          </a:p>
        </p:txBody>
      </p:sp>
      <p:sp>
        <p:nvSpPr>
          <p:cNvPr id="31" name="Slide Number Placeholder 2"/>
          <p:cNvSpPr txBox="1">
            <a:spLocks/>
          </p:cNvSpPr>
          <p:nvPr/>
        </p:nvSpPr>
        <p:spPr>
          <a:xfrm>
            <a:off x="8547572" y="6492875"/>
            <a:ext cx="596428" cy="365125"/>
          </a:xfrm>
          <a:prstGeom prst="rect">
            <a:avLst/>
          </a:prstGeom>
        </p:spPr>
        <p:txBody>
          <a:bodyPr vert="horz" wrap="square" lIns="0" tIns="46800" rIns="0" bIns="46800" rtlCol="0" anchor="ctr" anchorCtr="0">
            <a:noAutofit/>
          </a:bodyPr>
          <a:lstStyle>
            <a:defPPr>
              <a:defRPr lang="en-US"/>
            </a:defPPr>
            <a:lvl1pPr marL="0" algn="ctr" defTabSz="457200" rtl="0" eaLnBrk="1" latinLnBrk="0" hangingPunct="1">
              <a:defRPr sz="1100" b="0" kern="1200">
                <a:solidFill>
                  <a:srgbClr val="A6A6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3C1F1C-F708-3F4B-8ECB-6D467F0718B5}" type="slidenum">
              <a:rPr lang="en-US" smtClean="0"/>
              <a:pPr/>
              <a:t>35</a:t>
            </a:fld>
            <a:endParaRPr lang="en-US" dirty="0"/>
          </a:p>
        </p:txBody>
      </p:sp>
      <p:sp>
        <p:nvSpPr>
          <p:cNvPr id="19" name="TextBox 18"/>
          <p:cNvSpPr txBox="1"/>
          <p:nvPr/>
        </p:nvSpPr>
        <p:spPr>
          <a:xfrm>
            <a:off x="90870" y="5876987"/>
            <a:ext cx="909351" cy="518737"/>
          </a:xfrm>
          <a:prstGeom prst="rect">
            <a:avLst/>
          </a:prstGeom>
          <a:solidFill>
            <a:schemeClr val="bg1"/>
          </a:solidFill>
          <a:ln>
            <a:solidFill>
              <a:srgbClr val="D50001"/>
            </a:solidFill>
          </a:ln>
        </p:spPr>
        <p:txBody>
          <a:bodyPr wrap="square" lIns="36000" tIns="0" rIns="36000" bIns="10800" rtlCol="0" anchor="ctr" anchorCtr="0">
            <a:spAutoFit/>
          </a:bodyPr>
          <a:lstStyle/>
          <a:p>
            <a:pPr algn="ctr">
              <a:spcBef>
                <a:spcPts val="600"/>
              </a:spcBef>
            </a:pPr>
            <a:r>
              <a:rPr lang="en-US" sz="1100" b="1" dirty="0" smtClean="0">
                <a:solidFill>
                  <a:schemeClr val="accent2"/>
                </a:solidFill>
              </a:rPr>
              <a:t>Red activities denote the critical path</a:t>
            </a:r>
          </a:p>
        </p:txBody>
      </p:sp>
      <p:sp>
        <p:nvSpPr>
          <p:cNvPr id="20" name="Rectangle 19"/>
          <p:cNvSpPr/>
          <p:nvPr/>
        </p:nvSpPr>
        <p:spPr>
          <a:xfrm>
            <a:off x="6151518" y="4666276"/>
            <a:ext cx="2396054" cy="503348"/>
          </a:xfrm>
          <a:prstGeom prst="rect">
            <a:avLst/>
          </a:prstGeom>
          <a:solidFill>
            <a:srgbClr val="FFFF00"/>
          </a:solidFill>
          <a:ln>
            <a:solidFill>
              <a:schemeClr val="tx1"/>
            </a:solidFill>
          </a:ln>
        </p:spPr>
        <p:txBody>
          <a:bodyPr wrap="square" lIns="36000" tIns="0" rIns="36000" bIns="10800" anchor="ctr" anchorCtr="0">
            <a:spAutoFit/>
          </a:bodyPr>
          <a:lstStyle/>
          <a:p>
            <a:r>
              <a:rPr lang="en-US" sz="1600" b="1" dirty="0"/>
              <a:t>h</a:t>
            </a:r>
            <a:r>
              <a:rPr lang="en-US" sz="1600" b="1" dirty="0" smtClean="0"/>
              <a:t>as </a:t>
            </a:r>
            <a:r>
              <a:rPr lang="en-US" sz="1600" b="1" dirty="0" err="1" smtClean="0"/>
              <a:t>add’l</a:t>
            </a:r>
            <a:r>
              <a:rPr lang="en-US" sz="1600" b="1" dirty="0" smtClean="0"/>
              <a:t> 19.4 months until ready for pp operations</a:t>
            </a:r>
            <a:endParaRPr lang="en-US" sz="1600" b="1" dirty="0"/>
          </a:p>
        </p:txBody>
      </p:sp>
      <p:cxnSp>
        <p:nvCxnSpPr>
          <p:cNvPr id="10" name="Straight Arrow Connector 9"/>
          <p:cNvCxnSpPr/>
          <p:nvPr/>
        </p:nvCxnSpPr>
        <p:spPr>
          <a:xfrm flipH="1">
            <a:off x="5743004" y="5169624"/>
            <a:ext cx="385509" cy="532436"/>
          </a:xfrm>
          <a:prstGeom prst="straightConnector1">
            <a:avLst/>
          </a:prstGeom>
          <a:ln w="412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543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19" y="942009"/>
            <a:ext cx="8633961" cy="5210632"/>
          </a:xfrm>
          <a:prstGeom prst="rect">
            <a:avLst/>
          </a:prstGeom>
        </p:spPr>
      </p:pic>
      <p:sp>
        <p:nvSpPr>
          <p:cNvPr id="3" name="Slide Number Placeholder 2"/>
          <p:cNvSpPr>
            <a:spLocks noGrp="1"/>
          </p:cNvSpPr>
          <p:nvPr>
            <p:ph type="sldNum" sz="quarter" idx="4294967295"/>
          </p:nvPr>
        </p:nvSpPr>
        <p:spPr>
          <a:xfrm>
            <a:off x="8547572" y="6492875"/>
            <a:ext cx="596428" cy="365125"/>
          </a:xfrm>
          <a:prstGeom prst="rect">
            <a:avLst/>
          </a:prstGeom>
        </p:spPr>
        <p:txBody>
          <a:bodyPr/>
          <a:lstStyle/>
          <a:p>
            <a:fld id="{AB3C1F1C-F708-3F4B-8ECB-6D467F0718B5}" type="slidenum">
              <a:rPr lang="en-US" smtClean="0"/>
              <a:pPr/>
              <a:t>36</a:t>
            </a:fld>
            <a:endParaRPr lang="en-US" dirty="0"/>
          </a:p>
        </p:txBody>
      </p:sp>
      <p:sp>
        <p:nvSpPr>
          <p:cNvPr id="4" name="Title 3"/>
          <p:cNvSpPr>
            <a:spLocks noGrp="1"/>
          </p:cNvSpPr>
          <p:nvPr>
            <p:ph type="title"/>
          </p:nvPr>
        </p:nvSpPr>
        <p:spPr/>
        <p:txBody>
          <a:bodyPr>
            <a:normAutofit/>
          </a:bodyPr>
          <a:lstStyle/>
          <a:p>
            <a:r>
              <a:rPr lang="en-US" dirty="0"/>
              <a:t>Critical Path and Schedule Contingency</a:t>
            </a:r>
          </a:p>
        </p:txBody>
      </p:sp>
      <p:sp>
        <p:nvSpPr>
          <p:cNvPr id="13" name="TextBox 12"/>
          <p:cNvSpPr txBox="1"/>
          <p:nvPr/>
        </p:nvSpPr>
        <p:spPr>
          <a:xfrm>
            <a:off x="1559414" y="19539"/>
            <a:ext cx="2936468"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   –   Correlator Trigger</a:t>
            </a:r>
            <a:endParaRPr lang="en-US" sz="1200" b="1" dirty="0">
              <a:solidFill>
                <a:srgbClr val="1F497D"/>
              </a:solidFill>
            </a:endParaRPr>
          </a:p>
        </p:txBody>
      </p:sp>
      <p:sp>
        <p:nvSpPr>
          <p:cNvPr id="26" name="TextBox 25"/>
          <p:cNvSpPr txBox="1"/>
          <p:nvPr/>
        </p:nvSpPr>
        <p:spPr>
          <a:xfrm>
            <a:off x="5300522" y="3252222"/>
            <a:ext cx="2495114" cy="749569"/>
          </a:xfrm>
          <a:prstGeom prst="rect">
            <a:avLst/>
          </a:prstGeom>
          <a:solidFill>
            <a:schemeClr val="bg1"/>
          </a:solidFill>
        </p:spPr>
        <p:txBody>
          <a:bodyPr wrap="square" lIns="36000" tIns="0" rIns="36000" bIns="10800" rtlCol="0" anchor="ctr" anchorCtr="0">
            <a:spAutoFit/>
          </a:bodyPr>
          <a:lstStyle/>
          <a:p>
            <a:r>
              <a:rPr lang="en-US" sz="1600" u="sng" dirty="0" smtClean="0">
                <a:solidFill>
                  <a:srgbClr val="008000"/>
                </a:solidFill>
              </a:rPr>
              <a:t>Threshold KPP</a:t>
            </a:r>
            <a:r>
              <a:rPr lang="en-US" sz="1600" dirty="0" smtClean="0">
                <a:solidFill>
                  <a:srgbClr val="008000"/>
                </a:solidFill>
              </a:rPr>
              <a:t>:  T-KPP-TD-2  </a:t>
            </a:r>
          </a:p>
          <a:p>
            <a:r>
              <a:rPr lang="en-US" sz="1600" b="1" dirty="0" smtClean="0">
                <a:solidFill>
                  <a:srgbClr val="008000"/>
                </a:solidFill>
              </a:rPr>
              <a:t>Jan 2024: Correlator Trigger Construction Complete</a:t>
            </a:r>
            <a:endParaRPr lang="en-US" sz="1600" b="1" dirty="0" smtClean="0">
              <a:solidFill>
                <a:schemeClr val="accent2"/>
              </a:solidFill>
            </a:endParaRPr>
          </a:p>
        </p:txBody>
      </p:sp>
      <p:sp>
        <p:nvSpPr>
          <p:cNvPr id="27" name="Oval Callout 26"/>
          <p:cNvSpPr/>
          <p:nvPr/>
        </p:nvSpPr>
        <p:spPr>
          <a:xfrm>
            <a:off x="3648422" y="5864165"/>
            <a:ext cx="180000" cy="180000"/>
          </a:xfrm>
          <a:prstGeom prst="wedgeEllipseCallout">
            <a:avLst>
              <a:gd name="adj1" fmla="val 837834"/>
              <a:gd name="adj2" fmla="val -731793"/>
            </a:avLst>
          </a:prstGeom>
          <a:ln w="28575" cmpd="sng">
            <a:solidFill>
              <a:srgbClr val="D50001"/>
            </a:solidFill>
          </a:ln>
        </p:spPr>
        <p:txBody>
          <a:bodyPr wrap="square" rtlCol="0" anchor="ctr">
            <a:spAutoFit/>
          </a:bodyPr>
          <a:lstStyle/>
          <a:p>
            <a:pPr algn="ctr"/>
            <a:endParaRPr lang="en-US" sz="2400" b="1" dirty="0">
              <a:solidFill>
                <a:srgbClr val="0000FF"/>
              </a:solidFill>
              <a:latin typeface="Arial"/>
              <a:cs typeface="Arial"/>
            </a:endParaRPr>
          </a:p>
        </p:txBody>
      </p:sp>
      <p:sp>
        <p:nvSpPr>
          <p:cNvPr id="28" name="Oval Callout 27"/>
          <p:cNvSpPr/>
          <p:nvPr/>
        </p:nvSpPr>
        <p:spPr>
          <a:xfrm>
            <a:off x="2238693" y="5579012"/>
            <a:ext cx="180000" cy="180000"/>
          </a:xfrm>
          <a:prstGeom prst="wedgeEllipseCallout">
            <a:avLst>
              <a:gd name="adj1" fmla="val 1638278"/>
              <a:gd name="adj2" fmla="val -1113634"/>
            </a:avLst>
          </a:prstGeom>
          <a:ln w="28575" cmpd="sng">
            <a:solidFill>
              <a:srgbClr val="008000"/>
            </a:solidFill>
          </a:ln>
        </p:spPr>
        <p:txBody>
          <a:bodyPr wrap="square" rtlCol="0" anchor="ctr">
            <a:spAutoFit/>
          </a:bodyPr>
          <a:lstStyle/>
          <a:p>
            <a:pPr algn="ctr"/>
            <a:endParaRPr lang="en-US" sz="2400" b="1" dirty="0">
              <a:solidFill>
                <a:srgbClr val="0000FF"/>
              </a:solidFill>
              <a:latin typeface="Arial"/>
              <a:cs typeface="Arial"/>
            </a:endParaRPr>
          </a:p>
        </p:txBody>
      </p:sp>
      <p:sp>
        <p:nvSpPr>
          <p:cNvPr id="31" name="Oval Callout 30"/>
          <p:cNvSpPr/>
          <p:nvPr/>
        </p:nvSpPr>
        <p:spPr>
          <a:xfrm>
            <a:off x="6736906" y="5954165"/>
            <a:ext cx="180000" cy="180000"/>
          </a:xfrm>
          <a:prstGeom prst="wedgeEllipseCallout">
            <a:avLst>
              <a:gd name="adj1" fmla="val -29332"/>
              <a:gd name="adj2" fmla="val 34424"/>
            </a:avLst>
          </a:prstGeom>
          <a:ln w="28575" cmpd="sng">
            <a:solidFill>
              <a:srgbClr val="008000"/>
            </a:solidFill>
          </a:ln>
        </p:spPr>
        <p:txBody>
          <a:bodyPr wrap="square" rtlCol="0" anchor="ctr">
            <a:spAutoFit/>
          </a:bodyPr>
          <a:lstStyle/>
          <a:p>
            <a:pPr algn="ctr"/>
            <a:endParaRPr lang="en-US" sz="2400" b="1" dirty="0">
              <a:solidFill>
                <a:srgbClr val="0000FF"/>
              </a:solidFill>
              <a:latin typeface="Arial"/>
              <a:cs typeface="Arial"/>
            </a:endParaRPr>
          </a:p>
        </p:txBody>
      </p:sp>
      <p:sp>
        <p:nvSpPr>
          <p:cNvPr id="32" name="TextBox 31"/>
          <p:cNvSpPr txBox="1"/>
          <p:nvPr/>
        </p:nvSpPr>
        <p:spPr>
          <a:xfrm>
            <a:off x="6259224" y="6152641"/>
            <a:ext cx="1123896" cy="392880"/>
          </a:xfrm>
          <a:prstGeom prst="rect">
            <a:avLst/>
          </a:prstGeom>
          <a:solidFill>
            <a:srgbClr val="FFFFFF"/>
          </a:solidFill>
        </p:spPr>
        <p:txBody>
          <a:bodyPr wrap="none" lIns="0" tIns="0" rIns="0" bIns="0" rtlCol="0">
            <a:noAutofit/>
          </a:bodyPr>
          <a:lstStyle/>
          <a:p>
            <a:pPr algn="ctr"/>
            <a:r>
              <a:rPr lang="en-US" sz="1200" b="1" dirty="0" smtClean="0">
                <a:solidFill>
                  <a:srgbClr val="008000"/>
                </a:solidFill>
              </a:rPr>
              <a:t>Trigger ready for </a:t>
            </a:r>
          </a:p>
          <a:p>
            <a:pPr algn="ctr"/>
            <a:r>
              <a:rPr lang="en-US" sz="1200" b="1" dirty="0" smtClean="0">
                <a:solidFill>
                  <a:srgbClr val="008000"/>
                </a:solidFill>
              </a:rPr>
              <a:t>CMS operations</a:t>
            </a:r>
            <a:endParaRPr lang="en-US" sz="1200" b="1" dirty="0">
              <a:solidFill>
                <a:srgbClr val="008000"/>
              </a:solidFill>
            </a:endParaRPr>
          </a:p>
        </p:txBody>
      </p:sp>
      <p:sp>
        <p:nvSpPr>
          <p:cNvPr id="34" name="TextBox 33"/>
          <p:cNvSpPr txBox="1"/>
          <p:nvPr/>
        </p:nvSpPr>
        <p:spPr>
          <a:xfrm>
            <a:off x="5300522" y="4439345"/>
            <a:ext cx="2858454" cy="257127"/>
          </a:xfrm>
          <a:prstGeom prst="rect">
            <a:avLst/>
          </a:prstGeom>
          <a:solidFill>
            <a:schemeClr val="bg1"/>
          </a:solidFill>
        </p:spPr>
        <p:txBody>
          <a:bodyPr wrap="square" lIns="36000" tIns="0" rIns="36000" bIns="10800" rtlCol="0" anchor="ctr" anchorCtr="0">
            <a:spAutoFit/>
          </a:bodyPr>
          <a:lstStyle/>
          <a:p>
            <a:pPr>
              <a:spcBef>
                <a:spcPts val="600"/>
              </a:spcBef>
            </a:pPr>
            <a:r>
              <a:rPr lang="en-US" sz="1600" b="1" dirty="0" smtClean="0">
                <a:solidFill>
                  <a:schemeClr val="accent2"/>
                </a:solidFill>
              </a:rPr>
              <a:t>Oct 2024: CMS need-by date</a:t>
            </a:r>
          </a:p>
        </p:txBody>
      </p:sp>
      <p:sp>
        <p:nvSpPr>
          <p:cNvPr id="37" name="Rectangle 36"/>
          <p:cNvSpPr/>
          <p:nvPr/>
        </p:nvSpPr>
        <p:spPr>
          <a:xfrm>
            <a:off x="5300522" y="4092959"/>
            <a:ext cx="2418322" cy="257127"/>
          </a:xfrm>
          <a:prstGeom prst="rect">
            <a:avLst/>
          </a:prstGeom>
          <a:solidFill>
            <a:srgbClr val="FFFF00"/>
          </a:solidFill>
          <a:ln>
            <a:solidFill>
              <a:schemeClr val="tx1"/>
            </a:solidFill>
          </a:ln>
        </p:spPr>
        <p:txBody>
          <a:bodyPr wrap="square" lIns="36000" tIns="0" rIns="36000" bIns="10800" anchor="ctr" anchorCtr="0">
            <a:spAutoFit/>
          </a:bodyPr>
          <a:lstStyle/>
          <a:p>
            <a:r>
              <a:rPr lang="en-US" sz="1600" b="1" dirty="0"/>
              <a:t>h</a:t>
            </a:r>
            <a:r>
              <a:rPr lang="en-US" sz="1600" b="1" dirty="0" smtClean="0"/>
              <a:t>as 9.2 months of float to:</a:t>
            </a:r>
            <a:endParaRPr lang="en-US" sz="1600" b="1" dirty="0"/>
          </a:p>
        </p:txBody>
      </p:sp>
      <p:sp>
        <p:nvSpPr>
          <p:cNvPr id="39" name="Left-Right Arrow 38"/>
          <p:cNvSpPr/>
          <p:nvPr/>
        </p:nvSpPr>
        <p:spPr>
          <a:xfrm>
            <a:off x="2349129" y="1307171"/>
            <a:ext cx="4681359" cy="579613"/>
          </a:xfrm>
          <a:prstGeom prst="leftRightArrow">
            <a:avLst/>
          </a:prstGeom>
          <a:solidFill>
            <a:srgbClr val="BCF5F5"/>
          </a:solidFill>
          <a:ln w="38100" cmpd="sng">
            <a:solidFill>
              <a:schemeClr val="tx2"/>
            </a:solidFill>
          </a:ln>
        </p:spPr>
        <p:txBody>
          <a:bodyPr wrap="square" lIns="36000" tIns="28800" rIns="36000" bIns="46800" rtlCol="0" anchor="ctr">
            <a:spAutoFit/>
          </a:bodyPr>
          <a:lstStyle/>
          <a:p>
            <a:pPr algn="ctr"/>
            <a:r>
              <a:rPr lang="en-US" sz="1400" b="1" dirty="0" smtClean="0">
                <a:solidFill>
                  <a:srgbClr val="1F497D"/>
                </a:solidFill>
                <a:latin typeface="Arial"/>
                <a:cs typeface="Arial"/>
              </a:rPr>
              <a:t>Long Shutdown 3</a:t>
            </a:r>
            <a:endParaRPr lang="en-US" sz="1400" b="1" dirty="0">
              <a:solidFill>
                <a:srgbClr val="1F497D"/>
              </a:solidFill>
              <a:latin typeface="Arial"/>
              <a:cs typeface="Arial"/>
            </a:endParaRPr>
          </a:p>
        </p:txBody>
      </p:sp>
      <p:sp>
        <p:nvSpPr>
          <p:cNvPr id="18" name="TextBox 17"/>
          <p:cNvSpPr txBox="1"/>
          <p:nvPr/>
        </p:nvSpPr>
        <p:spPr>
          <a:xfrm>
            <a:off x="90870" y="5876987"/>
            <a:ext cx="909351" cy="518737"/>
          </a:xfrm>
          <a:prstGeom prst="rect">
            <a:avLst/>
          </a:prstGeom>
          <a:solidFill>
            <a:schemeClr val="bg1"/>
          </a:solidFill>
          <a:ln>
            <a:solidFill>
              <a:srgbClr val="D50001"/>
            </a:solidFill>
          </a:ln>
        </p:spPr>
        <p:txBody>
          <a:bodyPr wrap="square" lIns="36000" tIns="0" rIns="36000" bIns="10800" rtlCol="0" anchor="ctr" anchorCtr="0">
            <a:spAutoFit/>
          </a:bodyPr>
          <a:lstStyle/>
          <a:p>
            <a:pPr algn="ctr">
              <a:spcBef>
                <a:spcPts val="600"/>
              </a:spcBef>
            </a:pPr>
            <a:r>
              <a:rPr lang="en-US" sz="1100" b="1" dirty="0" smtClean="0">
                <a:solidFill>
                  <a:schemeClr val="accent2"/>
                </a:solidFill>
              </a:rPr>
              <a:t>Red activities denote the critical path</a:t>
            </a:r>
          </a:p>
        </p:txBody>
      </p:sp>
    </p:spTree>
    <p:extLst>
      <p:ext uri="{BB962C8B-B14F-4D97-AF65-F5344CB8AC3E}">
        <p14:creationId xmlns:p14="http://schemas.microsoft.com/office/powerpoint/2010/main" val="777429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4" y="1606503"/>
            <a:ext cx="8914380" cy="4351819"/>
          </a:xfrm>
          <a:prstGeom prst="rect">
            <a:avLst/>
          </a:prstGeom>
        </p:spPr>
      </p:pic>
      <p:sp>
        <p:nvSpPr>
          <p:cNvPr id="9" name="Rectangle 8"/>
          <p:cNvSpPr/>
          <p:nvPr/>
        </p:nvSpPr>
        <p:spPr>
          <a:xfrm>
            <a:off x="5869532" y="1581186"/>
            <a:ext cx="3274468" cy="2202311"/>
          </a:xfrm>
          <a:prstGeom prst="rect">
            <a:avLst/>
          </a:prstGeom>
          <a:solidFill>
            <a:srgbClr val="FFFFFF"/>
          </a:solidFill>
          <a:ln w="38100" cmpd="sng">
            <a:noFill/>
          </a:ln>
        </p:spPr>
        <p:txBody>
          <a:bodyPr wrap="square" rtlCol="0" anchor="ctr">
            <a:noAutofit/>
          </a:bodyPr>
          <a:lstStyle/>
          <a:p>
            <a:pPr algn="ctr"/>
            <a:endParaRPr lang="en-US" sz="2400" b="1" dirty="0">
              <a:solidFill>
                <a:srgbClr val="0000FF"/>
              </a:solidFill>
              <a:latin typeface="Arial"/>
              <a:cs typeface="Arial"/>
            </a:endParaRPr>
          </a:p>
        </p:txBody>
      </p:sp>
      <p:sp>
        <p:nvSpPr>
          <p:cNvPr id="29" name="TextBox 28"/>
          <p:cNvSpPr txBox="1"/>
          <p:nvPr/>
        </p:nvSpPr>
        <p:spPr>
          <a:xfrm>
            <a:off x="6073297" y="2957075"/>
            <a:ext cx="2802850" cy="764958"/>
          </a:xfrm>
          <a:prstGeom prst="rect">
            <a:avLst/>
          </a:prstGeom>
          <a:solidFill>
            <a:schemeClr val="bg1"/>
          </a:solidFill>
        </p:spPr>
        <p:txBody>
          <a:bodyPr wrap="square" lIns="36000" tIns="0" rIns="36000" bIns="10800" rtlCol="0" anchor="ctr" anchorCtr="0">
            <a:spAutoFit/>
          </a:bodyPr>
          <a:lstStyle/>
          <a:p>
            <a:pPr>
              <a:spcBef>
                <a:spcPts val="600"/>
              </a:spcBef>
            </a:pPr>
            <a:r>
              <a:rPr lang="en-US" sz="1600" b="1" dirty="0" smtClean="0">
                <a:solidFill>
                  <a:schemeClr val="accent2"/>
                </a:solidFill>
              </a:rPr>
              <a:t>Mar 2026: CMS need-by date</a:t>
            </a:r>
          </a:p>
          <a:p>
            <a:r>
              <a:rPr lang="en-US" sz="1100" b="1" dirty="0" smtClean="0">
                <a:solidFill>
                  <a:schemeClr val="tx2">
                    <a:lumMod val="60000"/>
                    <a:lumOff val="40000"/>
                  </a:schemeClr>
                </a:solidFill>
              </a:rPr>
              <a:t>N.B. this is not a hard “drop-dead” constraint.</a:t>
            </a:r>
          </a:p>
          <a:p>
            <a:r>
              <a:rPr lang="en-US" sz="1100" b="1" dirty="0" smtClean="0">
                <a:solidFill>
                  <a:schemeClr val="tx2">
                    <a:lumMod val="60000"/>
                    <a:lumOff val="40000"/>
                  </a:schemeClr>
                </a:solidFill>
              </a:rPr>
              <a:t>Commodity components – purchase as late as possible to maximize “bang for buck”. </a:t>
            </a:r>
          </a:p>
        </p:txBody>
      </p:sp>
      <p:sp>
        <p:nvSpPr>
          <p:cNvPr id="4" name="Title 3"/>
          <p:cNvSpPr>
            <a:spLocks noGrp="1"/>
          </p:cNvSpPr>
          <p:nvPr>
            <p:ph type="title"/>
          </p:nvPr>
        </p:nvSpPr>
        <p:spPr/>
        <p:txBody>
          <a:bodyPr>
            <a:normAutofit/>
          </a:bodyPr>
          <a:lstStyle/>
          <a:p>
            <a:r>
              <a:rPr lang="en-US" dirty="0"/>
              <a:t>Critical Path and Schedule Contingency</a:t>
            </a:r>
          </a:p>
        </p:txBody>
      </p:sp>
      <p:sp>
        <p:nvSpPr>
          <p:cNvPr id="13" name="TextBox 12"/>
          <p:cNvSpPr txBox="1"/>
          <p:nvPr/>
        </p:nvSpPr>
        <p:spPr>
          <a:xfrm>
            <a:off x="1559414" y="19539"/>
            <a:ext cx="2095117"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   –   DAQ</a:t>
            </a:r>
            <a:endParaRPr lang="en-US" sz="1200" b="1" dirty="0">
              <a:solidFill>
                <a:srgbClr val="1F497D"/>
              </a:solidFill>
            </a:endParaRPr>
          </a:p>
        </p:txBody>
      </p:sp>
      <p:sp>
        <p:nvSpPr>
          <p:cNvPr id="17" name="TextBox 16"/>
          <p:cNvSpPr txBox="1"/>
          <p:nvPr/>
        </p:nvSpPr>
        <p:spPr>
          <a:xfrm>
            <a:off x="6073297" y="1742054"/>
            <a:ext cx="2599398" cy="749569"/>
          </a:xfrm>
          <a:prstGeom prst="rect">
            <a:avLst/>
          </a:prstGeom>
          <a:solidFill>
            <a:schemeClr val="bg1"/>
          </a:solidFill>
        </p:spPr>
        <p:txBody>
          <a:bodyPr wrap="square" lIns="36000" tIns="0" rIns="36000" bIns="10800" rtlCol="0" anchor="ctr" anchorCtr="0">
            <a:spAutoFit/>
          </a:bodyPr>
          <a:lstStyle/>
          <a:p>
            <a:r>
              <a:rPr lang="en-US" sz="1600" b="1" u="sng" dirty="0" smtClean="0">
                <a:solidFill>
                  <a:srgbClr val="008000"/>
                </a:solidFill>
              </a:rPr>
              <a:t>Threshold KPP</a:t>
            </a:r>
            <a:r>
              <a:rPr lang="en-US" sz="1600" b="1" dirty="0" smtClean="0">
                <a:solidFill>
                  <a:srgbClr val="008000"/>
                </a:solidFill>
              </a:rPr>
              <a:t>:  T-KPP-TD-3  </a:t>
            </a:r>
          </a:p>
          <a:p>
            <a:r>
              <a:rPr lang="en-US" sz="1600" b="1" dirty="0" smtClean="0">
                <a:solidFill>
                  <a:srgbClr val="008000"/>
                </a:solidFill>
              </a:rPr>
              <a:t>Nov 2025: DAQ Construction Complete</a:t>
            </a:r>
            <a:endParaRPr lang="en-US" sz="1600" b="1" dirty="0" smtClean="0">
              <a:solidFill>
                <a:schemeClr val="accent2"/>
              </a:solidFill>
            </a:endParaRPr>
          </a:p>
        </p:txBody>
      </p:sp>
      <p:sp>
        <p:nvSpPr>
          <p:cNvPr id="19" name="Oval Callout 18"/>
          <p:cNvSpPr/>
          <p:nvPr/>
        </p:nvSpPr>
        <p:spPr>
          <a:xfrm>
            <a:off x="3319283" y="4862878"/>
            <a:ext cx="180000" cy="180000"/>
          </a:xfrm>
          <a:prstGeom prst="wedgeEllipseCallout">
            <a:avLst>
              <a:gd name="adj1" fmla="val 1447512"/>
              <a:gd name="adj2" fmla="val -1017352"/>
            </a:avLst>
          </a:prstGeom>
          <a:ln w="28575" cmpd="sng">
            <a:solidFill>
              <a:srgbClr val="D50001"/>
            </a:solidFill>
          </a:ln>
        </p:spPr>
        <p:txBody>
          <a:bodyPr wrap="square" rtlCol="0" anchor="ctr">
            <a:spAutoFit/>
          </a:bodyPr>
          <a:lstStyle/>
          <a:p>
            <a:pPr algn="ctr"/>
            <a:endParaRPr lang="en-US" sz="2400" b="1" dirty="0">
              <a:solidFill>
                <a:srgbClr val="0000FF"/>
              </a:solidFill>
              <a:latin typeface="Arial"/>
              <a:cs typeface="Arial"/>
            </a:endParaRPr>
          </a:p>
        </p:txBody>
      </p:sp>
      <p:sp>
        <p:nvSpPr>
          <p:cNvPr id="22" name="Oval Callout 21"/>
          <p:cNvSpPr/>
          <p:nvPr/>
        </p:nvSpPr>
        <p:spPr>
          <a:xfrm>
            <a:off x="2811253" y="4352049"/>
            <a:ext cx="180000" cy="180000"/>
          </a:xfrm>
          <a:prstGeom prst="wedgeEllipseCallout">
            <a:avLst>
              <a:gd name="adj1" fmla="val 1729821"/>
              <a:gd name="adj2" fmla="val -1139103"/>
            </a:avLst>
          </a:prstGeom>
          <a:ln w="28575" cmpd="sng">
            <a:solidFill>
              <a:srgbClr val="008000"/>
            </a:solidFill>
          </a:ln>
        </p:spPr>
        <p:txBody>
          <a:bodyPr wrap="square" rtlCol="0" anchor="ctr">
            <a:spAutoFit/>
          </a:bodyPr>
          <a:lstStyle/>
          <a:p>
            <a:pPr algn="ctr"/>
            <a:endParaRPr lang="en-US" sz="2400" b="1" dirty="0">
              <a:solidFill>
                <a:srgbClr val="0000FF"/>
              </a:solidFill>
              <a:latin typeface="Arial"/>
              <a:cs typeface="Arial"/>
            </a:endParaRPr>
          </a:p>
        </p:txBody>
      </p:sp>
      <p:sp>
        <p:nvSpPr>
          <p:cNvPr id="28" name="Rectangle 27"/>
          <p:cNvSpPr/>
          <p:nvPr/>
        </p:nvSpPr>
        <p:spPr>
          <a:xfrm>
            <a:off x="6073297" y="2610901"/>
            <a:ext cx="2305159" cy="257127"/>
          </a:xfrm>
          <a:prstGeom prst="rect">
            <a:avLst/>
          </a:prstGeom>
          <a:solidFill>
            <a:srgbClr val="FFFF00"/>
          </a:solidFill>
          <a:ln>
            <a:solidFill>
              <a:schemeClr val="tx1"/>
            </a:solidFill>
          </a:ln>
        </p:spPr>
        <p:txBody>
          <a:bodyPr wrap="square" lIns="36000" tIns="0" rIns="36000" bIns="10800" anchor="ctr" anchorCtr="0">
            <a:spAutoFit/>
          </a:bodyPr>
          <a:lstStyle/>
          <a:p>
            <a:r>
              <a:rPr lang="en-US" sz="1600" b="1" dirty="0"/>
              <a:t>h</a:t>
            </a:r>
            <a:r>
              <a:rPr lang="en-US" sz="1600" b="1" dirty="0" smtClean="0"/>
              <a:t>as 3.9 months of float to:</a:t>
            </a:r>
            <a:endParaRPr lang="en-US" sz="1600" b="1" dirty="0"/>
          </a:p>
        </p:txBody>
      </p:sp>
      <p:sp>
        <p:nvSpPr>
          <p:cNvPr id="33" name="Left-Right Arrow 32"/>
          <p:cNvSpPr/>
          <p:nvPr/>
        </p:nvSpPr>
        <p:spPr>
          <a:xfrm>
            <a:off x="140828" y="5872782"/>
            <a:ext cx="3590141" cy="579613"/>
          </a:xfrm>
          <a:prstGeom prst="leftRightArrow">
            <a:avLst/>
          </a:prstGeom>
          <a:solidFill>
            <a:srgbClr val="BCF5F5"/>
          </a:solidFill>
          <a:ln w="38100" cmpd="sng">
            <a:solidFill>
              <a:schemeClr val="tx2"/>
            </a:solidFill>
          </a:ln>
        </p:spPr>
        <p:txBody>
          <a:bodyPr wrap="square" lIns="36000" tIns="28800" rIns="36000" bIns="46800" rtlCol="0" anchor="ctr">
            <a:spAutoFit/>
          </a:bodyPr>
          <a:lstStyle/>
          <a:p>
            <a:pPr algn="ctr"/>
            <a:r>
              <a:rPr lang="en-US" sz="1400" b="1" dirty="0" smtClean="0">
                <a:solidFill>
                  <a:srgbClr val="1F497D"/>
                </a:solidFill>
                <a:latin typeface="Arial"/>
                <a:cs typeface="Arial"/>
              </a:rPr>
              <a:t>Long Shutdown 3</a:t>
            </a:r>
            <a:endParaRPr lang="en-US" sz="1400" b="1" dirty="0">
              <a:solidFill>
                <a:srgbClr val="1F497D"/>
              </a:solidFill>
              <a:latin typeface="Arial"/>
              <a:cs typeface="Arial"/>
            </a:endParaRPr>
          </a:p>
        </p:txBody>
      </p:sp>
      <p:sp>
        <p:nvSpPr>
          <p:cNvPr id="18" name="TextBox 17"/>
          <p:cNvSpPr txBox="1"/>
          <p:nvPr/>
        </p:nvSpPr>
        <p:spPr>
          <a:xfrm>
            <a:off x="8139041" y="5870598"/>
            <a:ext cx="909351" cy="518737"/>
          </a:xfrm>
          <a:prstGeom prst="rect">
            <a:avLst/>
          </a:prstGeom>
          <a:solidFill>
            <a:schemeClr val="bg1"/>
          </a:solidFill>
          <a:ln>
            <a:solidFill>
              <a:srgbClr val="D50001"/>
            </a:solidFill>
          </a:ln>
        </p:spPr>
        <p:txBody>
          <a:bodyPr wrap="square" lIns="36000" tIns="0" rIns="36000" bIns="10800" rtlCol="0" anchor="ctr" anchorCtr="0">
            <a:spAutoFit/>
          </a:bodyPr>
          <a:lstStyle/>
          <a:p>
            <a:pPr algn="ctr">
              <a:spcBef>
                <a:spcPts val="600"/>
              </a:spcBef>
            </a:pPr>
            <a:r>
              <a:rPr lang="en-US" sz="1100" b="1" dirty="0" smtClean="0">
                <a:solidFill>
                  <a:schemeClr val="accent2"/>
                </a:solidFill>
              </a:rPr>
              <a:t>Red activities denote the critical path</a:t>
            </a:r>
          </a:p>
        </p:txBody>
      </p:sp>
    </p:spTree>
    <p:extLst>
      <p:ext uri="{BB962C8B-B14F-4D97-AF65-F5344CB8AC3E}">
        <p14:creationId xmlns:p14="http://schemas.microsoft.com/office/powerpoint/2010/main" val="4206086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9FE77FB-6C46-5743-A62F-F58338A79972}"/>
              </a:ext>
            </a:extLst>
          </p:cNvPr>
          <p:cNvSpPr>
            <a:spLocks noGrp="1"/>
          </p:cNvSpPr>
          <p:nvPr>
            <p:ph idx="1"/>
          </p:nvPr>
        </p:nvSpPr>
        <p:spPr/>
        <p:txBody>
          <a:bodyPr>
            <a:normAutofit/>
          </a:bodyPr>
          <a:lstStyle/>
          <a:p>
            <a:r>
              <a:rPr lang="en-US" sz="2000" dirty="0"/>
              <a:t>Risk register </a:t>
            </a:r>
            <a:r>
              <a:rPr lang="en-US" sz="2000" dirty="0" smtClean="0"/>
              <a:t>recommendations from June 2018 IPR:</a:t>
            </a:r>
            <a:endParaRPr lang="en-US" sz="2000" dirty="0"/>
          </a:p>
          <a:p>
            <a:pPr lvl="1"/>
            <a:r>
              <a:rPr lang="en-US" sz="2000" dirty="0"/>
              <a:t>Milestones should be added to the schedule for the final choice of FPGA which requires input from the firmware and software tasks. Update the expiration dates in the Risk Register to accurately reflect when these risks will be retired</a:t>
            </a:r>
            <a:r>
              <a:rPr lang="en-US" sz="2000" dirty="0" smtClean="0"/>
              <a:t>.  </a:t>
            </a:r>
            <a:r>
              <a:rPr lang="en-US" sz="2000" b="1" dirty="0" smtClean="0">
                <a:solidFill>
                  <a:schemeClr val="accent6">
                    <a:lumMod val="50000"/>
                  </a:schemeClr>
                </a:solidFill>
              </a:rPr>
              <a:t>DONE</a:t>
            </a:r>
            <a:endParaRPr lang="en-US" sz="2000" b="1" dirty="0">
              <a:solidFill>
                <a:schemeClr val="accent6">
                  <a:lumMod val="50000"/>
                </a:schemeClr>
              </a:solidFill>
            </a:endParaRPr>
          </a:p>
          <a:p>
            <a:pPr lvl="1"/>
            <a:r>
              <a:rPr lang="en-US" sz="2000" dirty="0"/>
              <a:t>The procurement strategy for DAQ should be explicitly detailed in the project documentation, taking into account possible or even likely delays in the CERN tender</a:t>
            </a:r>
            <a:r>
              <a:rPr lang="en-US" sz="2000" dirty="0" smtClean="0"/>
              <a:t>.  </a:t>
            </a:r>
            <a:r>
              <a:rPr lang="en-US" sz="2000" b="1" dirty="0" smtClean="0">
                <a:solidFill>
                  <a:schemeClr val="accent6">
                    <a:lumMod val="50000"/>
                  </a:schemeClr>
                </a:solidFill>
              </a:rPr>
              <a:t>DONE</a:t>
            </a:r>
            <a:endParaRPr lang="en-US" sz="2000" b="1" dirty="0">
              <a:solidFill>
                <a:schemeClr val="accent6">
                  <a:lumMod val="50000"/>
                </a:schemeClr>
              </a:solidFill>
            </a:endParaRPr>
          </a:p>
          <a:p>
            <a:pPr lvl="1"/>
            <a:r>
              <a:rPr lang="en-US" sz="2000" dirty="0"/>
              <a:t>The risk table should include the risk or opportunity that the total size of the </a:t>
            </a:r>
            <a:r>
              <a:rPr lang="en-US" sz="2000" dirty="0" smtClean="0"/>
              <a:t>DAQ </a:t>
            </a:r>
            <a:r>
              <a:rPr lang="en-US" sz="2000" dirty="0"/>
              <a:t>storage system needs to be increased or decreased due to changes in the event size, compression algorithms, or trigger rate</a:t>
            </a:r>
            <a:r>
              <a:rPr lang="en-US" sz="2000" dirty="0" smtClean="0"/>
              <a:t>.  </a:t>
            </a:r>
            <a:r>
              <a:rPr lang="en-US" sz="2000" b="1" dirty="0" smtClean="0">
                <a:solidFill>
                  <a:schemeClr val="accent6">
                    <a:lumMod val="50000"/>
                  </a:schemeClr>
                </a:solidFill>
              </a:rPr>
              <a:t>DONE</a:t>
            </a:r>
            <a:endParaRPr lang="en-US" sz="2000" b="1" dirty="0">
              <a:solidFill>
                <a:schemeClr val="accent6">
                  <a:lumMod val="50000"/>
                </a:schemeClr>
              </a:solidFill>
            </a:endParaRPr>
          </a:p>
          <a:p>
            <a:r>
              <a:rPr lang="en-US" sz="2000" dirty="0" smtClean="0"/>
              <a:t>Risk review workshop held September 2018 at FNAL:</a:t>
            </a:r>
          </a:p>
          <a:p>
            <a:pPr lvl="1"/>
            <a:r>
              <a:rPr lang="en-US" sz="2000" dirty="0" smtClean="0"/>
              <a:t>Elaboration of text on risk event, response, estimation, and mitigation with reviewers.  </a:t>
            </a:r>
            <a:r>
              <a:rPr lang="en-US" sz="2000" b="1" dirty="0" smtClean="0">
                <a:solidFill>
                  <a:schemeClr val="accent6">
                    <a:lumMod val="50000"/>
                  </a:schemeClr>
                </a:solidFill>
              </a:rPr>
              <a:t>DONE</a:t>
            </a:r>
            <a:endParaRPr lang="en-US" sz="2000" b="1" dirty="0">
              <a:solidFill>
                <a:schemeClr val="accent6">
                  <a:lumMod val="50000"/>
                </a:schemeClr>
              </a:solidFill>
            </a:endParaRPr>
          </a:p>
        </p:txBody>
      </p:sp>
      <p:sp>
        <p:nvSpPr>
          <p:cNvPr id="3" name="Title 2">
            <a:extLst>
              <a:ext uri="{FF2B5EF4-FFF2-40B4-BE49-F238E27FC236}">
                <a16:creationId xmlns:a16="http://schemas.microsoft.com/office/drawing/2014/main" xmlns="" id="{B4BB0B10-E8FA-754C-A6FC-211A2D266A9A}"/>
              </a:ext>
            </a:extLst>
          </p:cNvPr>
          <p:cNvSpPr>
            <a:spLocks noGrp="1"/>
          </p:cNvSpPr>
          <p:nvPr>
            <p:ph type="title"/>
          </p:nvPr>
        </p:nvSpPr>
        <p:spPr/>
        <p:txBody>
          <a:bodyPr/>
          <a:lstStyle/>
          <a:p>
            <a:r>
              <a:rPr lang="en-US" dirty="0" smtClean="0"/>
              <a:t>402.06 </a:t>
            </a:r>
            <a:r>
              <a:rPr lang="en-US" dirty="0"/>
              <a:t>Risks</a:t>
            </a:r>
          </a:p>
        </p:txBody>
      </p:sp>
    </p:spTree>
    <p:extLst>
      <p:ext uri="{BB962C8B-B14F-4D97-AF65-F5344CB8AC3E}">
        <p14:creationId xmlns:p14="http://schemas.microsoft.com/office/powerpoint/2010/main" val="4125175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9FE77FB-6C46-5743-A62F-F58338A79972}"/>
              </a:ext>
            </a:extLst>
          </p:cNvPr>
          <p:cNvSpPr>
            <a:spLocks noGrp="1"/>
          </p:cNvSpPr>
          <p:nvPr>
            <p:ph idx="1"/>
          </p:nvPr>
        </p:nvSpPr>
        <p:spPr/>
        <p:txBody>
          <a:bodyPr>
            <a:normAutofit/>
          </a:bodyPr>
          <a:lstStyle/>
          <a:p>
            <a:r>
              <a:rPr lang="en-US" dirty="0"/>
              <a:t>Risk </a:t>
            </a:r>
            <a:r>
              <a:rPr lang="en-US" dirty="0" smtClean="0"/>
              <a:t>ranking and mitigation</a:t>
            </a:r>
          </a:p>
          <a:p>
            <a:pPr lvl="1"/>
            <a:r>
              <a:rPr lang="en-US" dirty="0" smtClean="0"/>
              <a:t>Largest risks are having to increase board production or buying bigger FPGAs to meet evolving requirements (probability*cost impact ~ 200k$)</a:t>
            </a:r>
          </a:p>
          <a:p>
            <a:pPr lvl="2"/>
            <a:r>
              <a:rPr lang="en-US" dirty="0" smtClean="0"/>
              <a:t>Mitigation strategy:  carefully track requirements and interfaces, schedule board demonstrations emulating or including all interfaces at each prototyping and production stage</a:t>
            </a:r>
          </a:p>
          <a:p>
            <a:pPr lvl="1"/>
            <a:r>
              <a:rPr lang="en-US" dirty="0" smtClean="0"/>
              <a:t>Next are vendor issues with PCBs or PCB redesign (probability*cost impact ~60k$)</a:t>
            </a:r>
          </a:p>
          <a:p>
            <a:pPr lvl="2"/>
            <a:r>
              <a:rPr lang="en-US" dirty="0" smtClean="0"/>
              <a:t>Mitigation: several rounds of incremental prototyping to vet vendors and discover any design issues early.  Pilot production round to ensure minimal rework.</a:t>
            </a:r>
            <a:endParaRPr lang="en-US" dirty="0"/>
          </a:p>
        </p:txBody>
      </p:sp>
      <p:sp>
        <p:nvSpPr>
          <p:cNvPr id="3" name="Title 2">
            <a:extLst>
              <a:ext uri="{FF2B5EF4-FFF2-40B4-BE49-F238E27FC236}">
                <a16:creationId xmlns:a16="http://schemas.microsoft.com/office/drawing/2014/main" xmlns="" id="{B4BB0B10-E8FA-754C-A6FC-211A2D266A9A}"/>
              </a:ext>
            </a:extLst>
          </p:cNvPr>
          <p:cNvSpPr>
            <a:spLocks noGrp="1"/>
          </p:cNvSpPr>
          <p:nvPr>
            <p:ph type="title"/>
          </p:nvPr>
        </p:nvSpPr>
        <p:spPr/>
        <p:txBody>
          <a:bodyPr/>
          <a:lstStyle/>
          <a:p>
            <a:r>
              <a:rPr lang="en-US" dirty="0" smtClean="0"/>
              <a:t>402.06 </a:t>
            </a:r>
            <a:r>
              <a:rPr lang="en-US" dirty="0"/>
              <a:t>Risks</a:t>
            </a:r>
          </a:p>
        </p:txBody>
      </p:sp>
    </p:spTree>
    <p:extLst>
      <p:ext uri="{BB962C8B-B14F-4D97-AF65-F5344CB8AC3E}">
        <p14:creationId xmlns:p14="http://schemas.microsoft.com/office/powerpoint/2010/main" val="128956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29" y="1052286"/>
            <a:ext cx="4100285" cy="13570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33333424-CA4B-D440-B407-085222CC4B9A}"/>
              </a:ext>
            </a:extLst>
          </p:cNvPr>
          <p:cNvSpPr>
            <a:spLocks noGrp="1"/>
          </p:cNvSpPr>
          <p:nvPr>
            <p:ph type="title"/>
          </p:nvPr>
        </p:nvSpPr>
        <p:spPr/>
        <p:txBody>
          <a:bodyPr/>
          <a:lstStyle/>
          <a:p>
            <a:r>
              <a:rPr lang="en-US" dirty="0"/>
              <a:t>CMS HL-LHC Upgrade Overview</a:t>
            </a:r>
          </a:p>
        </p:txBody>
      </p:sp>
      <p:pic>
        <p:nvPicPr>
          <p:cNvPr id="17" name="Image 5">
            <a:extLst>
              <a:ext uri="{FF2B5EF4-FFF2-40B4-BE49-F238E27FC236}">
                <a16:creationId xmlns:a16="http://schemas.microsoft.com/office/drawing/2014/main" xmlns="" id="{1DB2E7D1-8390-8B45-AB25-F6B18D34880E}"/>
              </a:ext>
            </a:extLst>
          </p:cNvPr>
          <p:cNvPicPr>
            <a:picLocks noChangeAspect="1"/>
          </p:cNvPicPr>
          <p:nvPr/>
        </p:nvPicPr>
        <p:blipFill rotWithShape="1">
          <a:blip r:embed="rId3"/>
          <a:srcRect t="6379"/>
          <a:stretch/>
        </p:blipFill>
        <p:spPr>
          <a:xfrm>
            <a:off x="10456" y="921980"/>
            <a:ext cx="9162855" cy="5656977"/>
          </a:xfrm>
          <a:prstGeom prst="rect">
            <a:avLst/>
          </a:prstGeom>
        </p:spPr>
      </p:pic>
    </p:spTree>
    <p:extLst>
      <p:ext uri="{BB962C8B-B14F-4D97-AF65-F5344CB8AC3E}">
        <p14:creationId xmlns:p14="http://schemas.microsoft.com/office/powerpoint/2010/main" val="3920465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solidFill>
                  <a:srgbClr val="C90005"/>
                </a:solidFill>
              </a:rPr>
              <a:t>TD </a:t>
            </a:r>
            <a:r>
              <a:rPr lang="en-US" b="1" dirty="0">
                <a:solidFill>
                  <a:srgbClr val="C90005"/>
                </a:solidFill>
              </a:rPr>
              <a:t>r</a:t>
            </a:r>
            <a:r>
              <a:rPr lang="en-US" b="1" dirty="0" smtClean="0">
                <a:solidFill>
                  <a:srgbClr val="C90005"/>
                </a:solidFill>
              </a:rPr>
              <a:t>isk </a:t>
            </a:r>
            <a:r>
              <a:rPr lang="en-US" b="1" dirty="0">
                <a:solidFill>
                  <a:srgbClr val="C90005"/>
                </a:solidFill>
              </a:rPr>
              <a:t>c</a:t>
            </a:r>
            <a:r>
              <a:rPr lang="en-US" b="1" dirty="0" smtClean="0">
                <a:solidFill>
                  <a:srgbClr val="C90005"/>
                </a:solidFill>
              </a:rPr>
              <a:t>ontingency ≈ $0.7M</a:t>
            </a:r>
          </a:p>
          <a:p>
            <a:pPr>
              <a:spcBef>
                <a:spcPts val="30000"/>
              </a:spcBef>
            </a:pPr>
            <a:r>
              <a:rPr lang="en-US" sz="2000" dirty="0" smtClean="0"/>
              <a:t>Main risk changes in the last 12 </a:t>
            </a:r>
            <a:r>
              <a:rPr lang="en-US" sz="2000" dirty="0"/>
              <a:t>months </a:t>
            </a:r>
            <a:r>
              <a:rPr lang="en-US" sz="2000" dirty="0" smtClean="0"/>
              <a:t>are </a:t>
            </a:r>
            <a:endParaRPr lang="en-US" sz="2000" dirty="0"/>
          </a:p>
          <a:p>
            <a:pPr lvl="1"/>
            <a:r>
              <a:rPr lang="en-US" sz="1800" dirty="0"/>
              <a:t>Key personnel and scientific labor risks now managed at </a:t>
            </a:r>
            <a:r>
              <a:rPr lang="en-US" sz="1800" dirty="0" smtClean="0"/>
              <a:t>L2 (+50k$)</a:t>
            </a:r>
          </a:p>
          <a:p>
            <a:pPr lvl="1"/>
            <a:r>
              <a:rPr lang="en-US" sz="1800" dirty="0" smtClean="0"/>
              <a:t>DAQ performance uncertainty added (+130k$)</a:t>
            </a:r>
            <a:r>
              <a:rPr lang="is-IS" sz="1800" dirty="0" smtClean="0"/>
              <a:t> </a:t>
            </a:r>
            <a:endParaRPr lang="en-US" sz="1800" dirty="0" smtClean="0"/>
          </a:p>
        </p:txBody>
      </p:sp>
      <p:sp>
        <p:nvSpPr>
          <p:cNvPr id="2" name="Title 1"/>
          <p:cNvSpPr>
            <a:spLocks noGrp="1"/>
          </p:cNvSpPr>
          <p:nvPr>
            <p:ph type="title"/>
          </p:nvPr>
        </p:nvSpPr>
        <p:spPr/>
        <p:txBody>
          <a:bodyPr>
            <a:normAutofit/>
          </a:bodyPr>
          <a:lstStyle/>
          <a:p>
            <a:r>
              <a:rPr lang="en-US" dirty="0" smtClean="0"/>
              <a:t>Trigger and DAQ risks</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33" y="1638448"/>
            <a:ext cx="6787728" cy="3286382"/>
          </a:xfrm>
          <a:prstGeom prst="rect">
            <a:avLst/>
          </a:prstGeom>
        </p:spPr>
      </p:pic>
      <p:sp>
        <p:nvSpPr>
          <p:cNvPr id="9" name="TextBox 8"/>
          <p:cNvSpPr txBox="1"/>
          <p:nvPr/>
        </p:nvSpPr>
        <p:spPr>
          <a:xfrm>
            <a:off x="2671703" y="3179805"/>
            <a:ext cx="1480048" cy="923330"/>
          </a:xfrm>
          <a:prstGeom prst="rect">
            <a:avLst/>
          </a:prstGeom>
          <a:solidFill>
            <a:srgbClr val="FFFFFF"/>
          </a:solidFill>
        </p:spPr>
        <p:txBody>
          <a:bodyPr wrap="square" rtlCol="0">
            <a:spAutoFit/>
          </a:bodyPr>
          <a:lstStyle/>
          <a:p>
            <a:pPr algn="ctr"/>
            <a:r>
              <a:rPr lang="en-US" dirty="0" smtClean="0"/>
              <a:t>Ranked risk </a:t>
            </a:r>
            <a:r>
              <a:rPr lang="en-US" b="1" dirty="0" smtClean="0">
                <a:solidFill>
                  <a:srgbClr val="800000"/>
                </a:solidFill>
              </a:rPr>
              <a:t>threats</a:t>
            </a:r>
            <a:r>
              <a:rPr lang="en-US" dirty="0" smtClean="0">
                <a:solidFill>
                  <a:srgbClr val="800000"/>
                </a:solidFill>
              </a:rPr>
              <a:t> </a:t>
            </a:r>
            <a:r>
              <a:rPr lang="en-US" dirty="0" smtClean="0"/>
              <a:t>and </a:t>
            </a:r>
            <a:r>
              <a:rPr lang="en-US" b="1" dirty="0" smtClean="0">
                <a:solidFill>
                  <a:srgbClr val="70AE47"/>
                </a:solidFill>
              </a:rPr>
              <a:t>opportunities</a:t>
            </a:r>
            <a:endParaRPr lang="en-US" b="1" dirty="0">
              <a:solidFill>
                <a:srgbClr val="70AE47"/>
              </a:solidFill>
            </a:endParaRPr>
          </a:p>
        </p:txBody>
      </p:sp>
      <p:sp>
        <p:nvSpPr>
          <p:cNvPr id="11" name="TextBox 10"/>
          <p:cNvSpPr txBox="1"/>
          <p:nvPr/>
        </p:nvSpPr>
        <p:spPr>
          <a:xfrm>
            <a:off x="7791883" y="1040999"/>
            <a:ext cx="1226129" cy="369332"/>
          </a:xfrm>
          <a:prstGeom prst="rect">
            <a:avLst/>
          </a:prstGeom>
          <a:solidFill>
            <a:srgbClr val="F2F2F2"/>
          </a:solidFill>
        </p:spPr>
        <p:txBody>
          <a:bodyPr wrap="square" lIns="0" tIns="0" rIns="0" bIns="0" rtlCol="0">
            <a:spAutoFit/>
          </a:bodyPr>
          <a:lstStyle/>
          <a:p>
            <a:pPr algn="ctr"/>
            <a:r>
              <a:rPr lang="en-US" sz="1200" b="1" dirty="0" smtClean="0">
                <a:solidFill>
                  <a:srgbClr val="7F7F7F"/>
                </a:solidFill>
                <a:latin typeface="Arial"/>
                <a:cs typeface="Arial"/>
              </a:rPr>
              <a:t>$0.5M at </a:t>
            </a:r>
          </a:p>
          <a:p>
            <a:pPr algn="ctr"/>
            <a:r>
              <a:rPr lang="en-US" sz="1200" b="1" dirty="0" smtClean="0">
                <a:solidFill>
                  <a:srgbClr val="7F7F7F"/>
                </a:solidFill>
                <a:latin typeface="Arial"/>
                <a:cs typeface="Arial"/>
              </a:rPr>
              <a:t>June 2018 IPR</a:t>
            </a:r>
            <a:r>
              <a:rPr lang="en-US" sz="1200" dirty="0" smtClean="0">
                <a:solidFill>
                  <a:srgbClr val="7F7F7F"/>
                </a:solidFill>
                <a:latin typeface="Arial"/>
                <a:cs typeface="Arial"/>
              </a:rPr>
              <a:t> </a:t>
            </a:r>
          </a:p>
        </p:txBody>
      </p:sp>
      <p:sp>
        <p:nvSpPr>
          <p:cNvPr id="12" name="Rectangle 11"/>
          <p:cNvSpPr/>
          <p:nvPr/>
        </p:nvSpPr>
        <p:spPr>
          <a:xfrm>
            <a:off x="448914" y="973784"/>
            <a:ext cx="4589782" cy="532352"/>
          </a:xfrm>
          <a:prstGeom prst="rect">
            <a:avLst/>
          </a:prstGeom>
          <a:ln w="38100" cmpd="sng">
            <a:solidFill>
              <a:srgbClr val="C80005"/>
            </a:solidFill>
          </a:ln>
        </p:spPr>
        <p:txBody>
          <a:bodyPr wrap="square" rtlCol="0" anchor="ctr">
            <a:noAutofit/>
          </a:bodyPr>
          <a:lstStyle/>
          <a:p>
            <a:pPr algn="ctr"/>
            <a:endParaRPr lang="en-US" sz="2400" b="1" dirty="0">
              <a:solidFill>
                <a:srgbClr val="0000FF"/>
              </a:solidFill>
              <a:latin typeface="Arial"/>
              <a:cs typeface="Arial"/>
            </a:endParaRPr>
          </a:p>
        </p:txBody>
      </p:sp>
      <p:sp>
        <p:nvSpPr>
          <p:cNvPr id="14" name="TextBox 13"/>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spTree>
    <p:extLst>
      <p:ext uri="{BB962C8B-B14F-4D97-AF65-F5344CB8AC3E}">
        <p14:creationId xmlns:p14="http://schemas.microsoft.com/office/powerpoint/2010/main" val="1953770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June 2018 IPR Trigger/DAQ Recommendations </a:t>
            </a:r>
            <a:endParaRPr lang="en-US" sz="2800" dirty="0"/>
          </a:p>
        </p:txBody>
      </p:sp>
      <p:sp>
        <p:nvSpPr>
          <p:cNvPr id="4" name="Content Placeholder 1">
            <a:extLst>
              <a:ext uri="{FF2B5EF4-FFF2-40B4-BE49-F238E27FC236}">
                <a16:creationId xmlns:a16="http://schemas.microsoft.com/office/drawing/2014/main" xmlns="" id="{99FE77FB-6C46-5743-A62F-F58338A79972}"/>
              </a:ext>
            </a:extLst>
          </p:cNvPr>
          <p:cNvSpPr>
            <a:spLocks noGrp="1"/>
          </p:cNvSpPr>
          <p:nvPr>
            <p:ph idx="1"/>
          </p:nvPr>
        </p:nvSpPr>
        <p:spPr>
          <a:xfrm>
            <a:off x="206036" y="1071654"/>
            <a:ext cx="7886700" cy="5521124"/>
          </a:xfrm>
        </p:spPr>
        <p:txBody>
          <a:bodyPr>
            <a:normAutofit lnSpcReduction="10000"/>
          </a:bodyPr>
          <a:lstStyle/>
          <a:p>
            <a:r>
              <a:rPr lang="en-US" sz="2000" b="1" i="1" dirty="0" smtClean="0"/>
              <a:t>“Restructure </a:t>
            </a:r>
            <a:r>
              <a:rPr lang="en-US" sz="2000" b="1" i="1" dirty="0"/>
              <a:t>Key Performance Parameters (KPPs) for the Calorimeter Trigger and </a:t>
            </a:r>
            <a:r>
              <a:rPr lang="en-US" sz="2000" b="1" i="1" dirty="0" smtClean="0"/>
              <a:t>the Correlator </a:t>
            </a:r>
            <a:r>
              <a:rPr lang="en-US" sz="2000" b="1" i="1" dirty="0"/>
              <a:t>Trigger to eliminate external dependencies prior to CD-1 approval. This is </a:t>
            </a:r>
            <a:r>
              <a:rPr lang="en-US" sz="2000" b="1" i="1" dirty="0" smtClean="0"/>
              <a:t>to ensure </a:t>
            </a:r>
            <a:r>
              <a:rPr lang="en-US" sz="2000" b="1" i="1" dirty="0"/>
              <a:t>the KPP can be met prior to the start of data taking</a:t>
            </a:r>
            <a:r>
              <a:rPr lang="en-US" sz="2000" b="1" i="1" dirty="0" smtClean="0"/>
              <a:t>.”</a:t>
            </a:r>
          </a:p>
          <a:p>
            <a:r>
              <a:rPr lang="en-US" sz="2000" b="1" dirty="0" smtClean="0">
                <a:solidFill>
                  <a:schemeClr val="accent5"/>
                </a:solidFill>
              </a:rPr>
              <a:t>Action</a:t>
            </a:r>
            <a:r>
              <a:rPr lang="en-US" sz="2000" b="1" dirty="0">
                <a:solidFill>
                  <a:schemeClr val="accent5"/>
                </a:solidFill>
              </a:rPr>
              <a:t>: </a:t>
            </a:r>
            <a:r>
              <a:rPr lang="en-US" sz="2000" dirty="0"/>
              <a:t> KPPs for trigger subsystems will include simple performance metrics </a:t>
            </a:r>
            <a:r>
              <a:rPr lang="en-US" sz="2000" dirty="0" smtClean="0"/>
              <a:t>which are </a:t>
            </a:r>
            <a:r>
              <a:rPr lang="en-US" sz="2000" dirty="0"/>
              <a:t>decoupled from interfacing performance </a:t>
            </a:r>
            <a:r>
              <a:rPr lang="en-US" sz="2000" dirty="0" smtClean="0"/>
              <a:t>requirements</a:t>
            </a:r>
          </a:p>
          <a:p>
            <a:r>
              <a:rPr lang="en-US" sz="2000" dirty="0" smtClean="0"/>
              <a:t>Calorimeter </a:t>
            </a:r>
            <a:r>
              <a:rPr lang="en-US" sz="2000" dirty="0"/>
              <a:t>Trigger:   </a:t>
            </a:r>
            <a:endParaRPr lang="en-US" sz="2000" dirty="0" smtClean="0"/>
          </a:p>
          <a:p>
            <a:pPr lvl="1"/>
            <a:r>
              <a:rPr lang="en-US" sz="1800" dirty="0" smtClean="0"/>
              <a:t>electron </a:t>
            </a:r>
            <a:r>
              <a:rPr lang="en-US" sz="1800" dirty="0"/>
              <a:t>photon and tau trigger performance </a:t>
            </a:r>
            <a:r>
              <a:rPr lang="en-US" sz="1800" dirty="0" smtClean="0"/>
              <a:t> </a:t>
            </a:r>
            <a:r>
              <a:rPr lang="en-US" sz="1800" dirty="0" smtClean="0">
                <a:sym typeface="Wingdings" panose="05000000000000000000" pitchFamily="2" charset="2"/>
              </a:rPr>
              <a:t> </a:t>
            </a:r>
          </a:p>
          <a:p>
            <a:pPr lvl="1"/>
            <a:r>
              <a:rPr lang="en-US" sz="1800" dirty="0" smtClean="0"/>
              <a:t>electromagnetic </a:t>
            </a:r>
            <a:r>
              <a:rPr lang="en-US" sz="1800" dirty="0"/>
              <a:t>cluster position and energy resolution</a:t>
            </a:r>
          </a:p>
          <a:p>
            <a:r>
              <a:rPr lang="en-US" sz="2000" dirty="0" smtClean="0"/>
              <a:t>Correlator </a:t>
            </a:r>
            <a:r>
              <a:rPr lang="en-US" sz="2000" dirty="0"/>
              <a:t>Trigger: </a:t>
            </a:r>
            <a:endParaRPr lang="en-US" sz="2000" dirty="0" smtClean="0"/>
          </a:p>
          <a:p>
            <a:pPr lvl="1"/>
            <a:r>
              <a:rPr lang="en-US" sz="1800" dirty="0" smtClean="0"/>
              <a:t>electron </a:t>
            </a:r>
            <a:r>
              <a:rPr lang="en-US" sz="1800" dirty="0"/>
              <a:t>photon muon and tau trigger performance </a:t>
            </a:r>
            <a:r>
              <a:rPr lang="en-US" sz="1800" dirty="0" smtClean="0"/>
              <a:t> </a:t>
            </a:r>
            <a:r>
              <a:rPr lang="en-US" sz="1800" dirty="0" smtClean="0">
                <a:sym typeface="Wingdings" panose="05000000000000000000" pitchFamily="2" charset="2"/>
              </a:rPr>
              <a:t></a:t>
            </a:r>
            <a:endParaRPr lang="en-US" sz="1800" dirty="0"/>
          </a:p>
          <a:p>
            <a:pPr lvl="1"/>
            <a:r>
              <a:rPr lang="en-US" sz="1800" dirty="0"/>
              <a:t>track-cluster and track-muon matching </a:t>
            </a:r>
            <a:r>
              <a:rPr lang="en-US" sz="1800" dirty="0" smtClean="0"/>
              <a:t>efficiency</a:t>
            </a:r>
          </a:p>
          <a:p>
            <a:pPr marL="457200" lvl="1" indent="0">
              <a:buNone/>
            </a:pPr>
            <a:endParaRPr lang="en-US" sz="1800" dirty="0"/>
          </a:p>
          <a:p>
            <a:r>
              <a:rPr lang="en-US" sz="2000" b="1" i="1" dirty="0"/>
              <a:t>“Update the WBS dictionaries for the Calorimeter Trigger and Correlator Trigger to cover all major activities including those involving hardware, firmware, and software.”</a:t>
            </a:r>
          </a:p>
          <a:p>
            <a:r>
              <a:rPr lang="en-US" sz="2000" b="1" dirty="0">
                <a:solidFill>
                  <a:schemeClr val="accent5"/>
                </a:solidFill>
              </a:rPr>
              <a:t>Action: </a:t>
            </a:r>
            <a:r>
              <a:rPr lang="en-US" sz="2000" dirty="0"/>
              <a:t> WBS dictionary to include firmware and software delivery</a:t>
            </a:r>
          </a:p>
          <a:p>
            <a:endParaRPr lang="en-US" dirty="0"/>
          </a:p>
        </p:txBody>
      </p:sp>
    </p:spTree>
    <p:extLst>
      <p:ext uri="{BB962C8B-B14F-4D97-AF65-F5344CB8AC3E}">
        <p14:creationId xmlns:p14="http://schemas.microsoft.com/office/powerpoint/2010/main" val="1771809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Calorimeter Trigger</a:t>
            </a:r>
            <a:endParaRPr lang="en-US" dirty="0"/>
          </a:p>
        </p:txBody>
      </p:sp>
      <p:sp>
        <p:nvSpPr>
          <p:cNvPr id="7" name="Title 6"/>
          <p:cNvSpPr>
            <a:spLocks noGrp="1"/>
          </p:cNvSpPr>
          <p:nvPr>
            <p:ph type="title"/>
          </p:nvPr>
        </p:nvSpPr>
        <p:spPr/>
        <p:txBody>
          <a:bodyPr>
            <a:normAutofit fontScale="90000"/>
          </a:bodyPr>
          <a:lstStyle/>
          <a:p>
            <a:r>
              <a:rPr lang="en-US" dirty="0" smtClean="0"/>
              <a:t>Threshold and Objective KPPs					</a:t>
            </a:r>
            <a:endParaRPr lang="en-US" dirty="0"/>
          </a:p>
        </p:txBody>
      </p:sp>
      <p:sp>
        <p:nvSpPr>
          <p:cNvPr id="11" name="Rectangle 10"/>
          <p:cNvSpPr/>
          <p:nvPr/>
        </p:nvSpPr>
        <p:spPr>
          <a:xfrm>
            <a:off x="7077415" y="450599"/>
            <a:ext cx="1874726" cy="371513"/>
          </a:xfrm>
          <a:prstGeom prst="rect">
            <a:avLst/>
          </a:prstGeom>
          <a:solidFill>
            <a:srgbClr val="FDFFEA"/>
          </a:solidFill>
          <a:ln>
            <a:solidFill>
              <a:schemeClr val="tx1"/>
            </a:solidFill>
          </a:ln>
          <a:effectLst>
            <a:outerShdw blurRad="63500" dist="63500" dir="18900000" algn="tl" rotWithShape="0">
              <a:srgbClr val="000000">
                <a:alpha val="43000"/>
              </a:srgbClr>
            </a:outerShdw>
          </a:effectLst>
        </p:spPr>
        <p:txBody>
          <a:bodyPr wrap="square" lIns="36000" tIns="46800" rIns="36000" bIns="46800">
            <a:spAutoFit/>
          </a:bodyPr>
          <a:lstStyle/>
          <a:p>
            <a:pPr algn="ctr"/>
            <a:r>
              <a:rPr lang="en-US" dirty="0" smtClean="0">
                <a:solidFill>
                  <a:srgbClr val="0000FF"/>
                </a:solidFill>
                <a:latin typeface="Arial"/>
                <a:cs typeface="Arial"/>
              </a:rPr>
              <a:t>CMS</a:t>
            </a:r>
            <a:r>
              <a:rPr lang="en-US" dirty="0">
                <a:solidFill>
                  <a:srgbClr val="0000FF"/>
                </a:solidFill>
                <a:latin typeface="Arial"/>
                <a:cs typeface="Arial"/>
              </a:rPr>
              <a:t>-doc</a:t>
            </a:r>
            <a:r>
              <a:rPr lang="en-US" dirty="0" smtClean="0">
                <a:solidFill>
                  <a:srgbClr val="0000FF"/>
                </a:solidFill>
                <a:latin typeface="Arial"/>
                <a:cs typeface="Arial"/>
              </a:rPr>
              <a:t>-13237</a:t>
            </a:r>
            <a:endParaRPr lang="en-US" dirty="0">
              <a:latin typeface="Arial"/>
              <a:cs typeface="Arial"/>
            </a:endParaRPr>
          </a:p>
        </p:txBody>
      </p:sp>
      <p:sp>
        <p:nvSpPr>
          <p:cNvPr id="9" name="TextBox 8"/>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pic>
        <p:nvPicPr>
          <p:cNvPr id="6" name="Picture 5" descr="Screen Shot 2019-03-03 at 2.58.1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097" y="1892596"/>
            <a:ext cx="8942295" cy="3939305"/>
          </a:xfrm>
          <a:prstGeom prst="rect">
            <a:avLst/>
          </a:prstGeom>
        </p:spPr>
      </p:pic>
      <p:sp>
        <p:nvSpPr>
          <p:cNvPr id="8" name="Rectangle 7"/>
          <p:cNvSpPr/>
          <p:nvPr/>
        </p:nvSpPr>
        <p:spPr>
          <a:xfrm>
            <a:off x="981894" y="4069081"/>
            <a:ext cx="3967295" cy="914400"/>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545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Correlator Trigger</a:t>
            </a:r>
            <a:endParaRPr lang="en-US" dirty="0"/>
          </a:p>
        </p:txBody>
      </p:sp>
      <p:sp>
        <p:nvSpPr>
          <p:cNvPr id="7" name="Title 6"/>
          <p:cNvSpPr>
            <a:spLocks noGrp="1"/>
          </p:cNvSpPr>
          <p:nvPr>
            <p:ph type="title"/>
          </p:nvPr>
        </p:nvSpPr>
        <p:spPr/>
        <p:txBody>
          <a:bodyPr>
            <a:normAutofit fontScale="90000"/>
          </a:bodyPr>
          <a:lstStyle/>
          <a:p>
            <a:r>
              <a:rPr lang="en-US" dirty="0" smtClean="0"/>
              <a:t>Threshold and Objective KPPs					</a:t>
            </a:r>
            <a:endParaRPr lang="en-US" dirty="0"/>
          </a:p>
        </p:txBody>
      </p:sp>
      <p:sp>
        <p:nvSpPr>
          <p:cNvPr id="11" name="Rectangle 10"/>
          <p:cNvSpPr/>
          <p:nvPr/>
        </p:nvSpPr>
        <p:spPr>
          <a:xfrm>
            <a:off x="7077415" y="450599"/>
            <a:ext cx="1874726" cy="371513"/>
          </a:xfrm>
          <a:prstGeom prst="rect">
            <a:avLst/>
          </a:prstGeom>
          <a:solidFill>
            <a:srgbClr val="FDFFEA"/>
          </a:solidFill>
          <a:ln>
            <a:solidFill>
              <a:schemeClr val="tx1"/>
            </a:solidFill>
          </a:ln>
          <a:effectLst>
            <a:outerShdw blurRad="63500" dist="63500" dir="18900000" algn="tl" rotWithShape="0">
              <a:srgbClr val="000000">
                <a:alpha val="43000"/>
              </a:srgbClr>
            </a:outerShdw>
          </a:effectLst>
        </p:spPr>
        <p:txBody>
          <a:bodyPr wrap="square" lIns="36000" tIns="46800" rIns="36000" bIns="46800">
            <a:spAutoFit/>
          </a:bodyPr>
          <a:lstStyle/>
          <a:p>
            <a:pPr algn="ctr"/>
            <a:r>
              <a:rPr lang="en-US" dirty="0" smtClean="0">
                <a:solidFill>
                  <a:srgbClr val="0000FF"/>
                </a:solidFill>
                <a:latin typeface="Arial"/>
                <a:cs typeface="Arial"/>
              </a:rPr>
              <a:t>CMS</a:t>
            </a:r>
            <a:r>
              <a:rPr lang="en-US" dirty="0">
                <a:solidFill>
                  <a:srgbClr val="0000FF"/>
                </a:solidFill>
                <a:latin typeface="Arial"/>
                <a:cs typeface="Arial"/>
              </a:rPr>
              <a:t>-doc</a:t>
            </a:r>
            <a:r>
              <a:rPr lang="en-US" dirty="0" smtClean="0">
                <a:solidFill>
                  <a:srgbClr val="0000FF"/>
                </a:solidFill>
                <a:latin typeface="Arial"/>
                <a:cs typeface="Arial"/>
              </a:rPr>
              <a:t>-13237</a:t>
            </a:r>
            <a:endParaRPr lang="en-US" dirty="0">
              <a:latin typeface="Arial"/>
              <a:cs typeface="Arial"/>
            </a:endParaRPr>
          </a:p>
        </p:txBody>
      </p:sp>
      <p:sp>
        <p:nvSpPr>
          <p:cNvPr id="9" name="TextBox 8"/>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pic>
        <p:nvPicPr>
          <p:cNvPr id="6" name="Picture 5" descr="Screen Shot 2019-03-03 at 2.58.2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285" y="1901839"/>
            <a:ext cx="8824961" cy="4354421"/>
          </a:xfrm>
          <a:prstGeom prst="rect">
            <a:avLst/>
          </a:prstGeom>
        </p:spPr>
      </p:pic>
      <p:sp>
        <p:nvSpPr>
          <p:cNvPr id="12" name="Rectangle 11"/>
          <p:cNvSpPr/>
          <p:nvPr/>
        </p:nvSpPr>
        <p:spPr>
          <a:xfrm>
            <a:off x="1027615" y="3925978"/>
            <a:ext cx="3915860" cy="1423261"/>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2358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19370" y="3732373"/>
            <a:ext cx="8158848" cy="2374677"/>
          </a:xfrm>
          <a:prstGeom prst="rect">
            <a:avLst/>
          </a:prstGeom>
        </p:spPr>
      </p:pic>
      <p:sp>
        <p:nvSpPr>
          <p:cNvPr id="7" name="Title 6"/>
          <p:cNvSpPr>
            <a:spLocks noGrp="1"/>
          </p:cNvSpPr>
          <p:nvPr>
            <p:ph type="title"/>
          </p:nvPr>
        </p:nvSpPr>
        <p:spPr/>
        <p:txBody>
          <a:bodyPr>
            <a:normAutofit fontScale="90000"/>
          </a:bodyPr>
          <a:lstStyle/>
          <a:p>
            <a:r>
              <a:rPr lang="en-US" dirty="0" smtClean="0"/>
              <a:t>WBS Dictionary					</a:t>
            </a:r>
            <a:endParaRPr lang="en-US" dirty="0"/>
          </a:p>
        </p:txBody>
      </p:sp>
      <p:sp>
        <p:nvSpPr>
          <p:cNvPr id="11" name="Rectangle 10"/>
          <p:cNvSpPr/>
          <p:nvPr/>
        </p:nvSpPr>
        <p:spPr>
          <a:xfrm>
            <a:off x="7077415" y="450599"/>
            <a:ext cx="1874726" cy="371513"/>
          </a:xfrm>
          <a:prstGeom prst="rect">
            <a:avLst/>
          </a:prstGeom>
          <a:solidFill>
            <a:srgbClr val="FDFFEA"/>
          </a:solidFill>
          <a:ln>
            <a:solidFill>
              <a:schemeClr val="tx1"/>
            </a:solidFill>
          </a:ln>
          <a:effectLst>
            <a:outerShdw blurRad="63500" dist="63500" dir="18900000" algn="tl" rotWithShape="0">
              <a:srgbClr val="000000">
                <a:alpha val="43000"/>
              </a:srgbClr>
            </a:outerShdw>
          </a:effectLst>
        </p:spPr>
        <p:txBody>
          <a:bodyPr wrap="square" lIns="36000" tIns="46800" rIns="36000" bIns="46800">
            <a:spAutoFit/>
          </a:bodyPr>
          <a:lstStyle/>
          <a:p>
            <a:pPr algn="ctr"/>
            <a:r>
              <a:rPr lang="en-US" dirty="0" smtClean="0">
                <a:solidFill>
                  <a:srgbClr val="0000FF"/>
                </a:solidFill>
                <a:latin typeface="Arial"/>
                <a:cs typeface="Arial"/>
                <a:hlinkClick r:id="rId4"/>
              </a:rPr>
              <a:t>CMS-doc-13213</a:t>
            </a:r>
            <a:endParaRPr lang="en-US" dirty="0">
              <a:latin typeface="Arial"/>
              <a:cs typeface="Arial"/>
            </a:endParaRPr>
          </a:p>
        </p:txBody>
      </p:sp>
      <p:sp>
        <p:nvSpPr>
          <p:cNvPr id="9" name="TextBox 8"/>
          <p:cNvSpPr txBox="1"/>
          <p:nvPr/>
        </p:nvSpPr>
        <p:spPr>
          <a:xfrm>
            <a:off x="1559414" y="19539"/>
            <a:ext cx="1513903" cy="228288"/>
          </a:xfrm>
          <a:prstGeom prst="rect">
            <a:avLst/>
          </a:prstGeom>
          <a:solidFill>
            <a:srgbClr val="FFFF00"/>
          </a:solidFill>
          <a:ln w="38100" cmpd="sng">
            <a:solidFill>
              <a:srgbClr val="94F9FF"/>
            </a:solidFill>
          </a:ln>
        </p:spPr>
        <p:txBody>
          <a:bodyPr wrap="none" lIns="36000" tIns="10800" rIns="36000" bIns="32400" rtlCol="0">
            <a:spAutoFit/>
          </a:bodyPr>
          <a:lstStyle/>
          <a:p>
            <a:r>
              <a:rPr lang="en-US" sz="1200" b="1" dirty="0" smtClean="0">
                <a:solidFill>
                  <a:srgbClr val="1F497D"/>
                </a:solidFill>
              </a:rPr>
              <a:t>402.6 Trigger and DAQ</a:t>
            </a:r>
            <a:endParaRPr lang="en-US" sz="1200" b="1" dirty="0">
              <a:solidFill>
                <a:srgbClr val="1F497D"/>
              </a:solidFill>
            </a:endParaRPr>
          </a:p>
        </p:txBody>
      </p:sp>
      <p:pic>
        <p:nvPicPr>
          <p:cNvPr id="3" name="Picture 2"/>
          <p:cNvPicPr>
            <a:picLocks noChangeAspect="1"/>
          </p:cNvPicPr>
          <p:nvPr/>
        </p:nvPicPr>
        <p:blipFill>
          <a:blip r:embed="rId5"/>
          <a:stretch>
            <a:fillRect/>
          </a:stretch>
        </p:blipFill>
        <p:spPr>
          <a:xfrm>
            <a:off x="359016" y="1076375"/>
            <a:ext cx="8138160" cy="1261567"/>
          </a:xfrm>
          <a:prstGeom prst="rect">
            <a:avLst/>
          </a:prstGeom>
        </p:spPr>
      </p:pic>
      <p:pic>
        <p:nvPicPr>
          <p:cNvPr id="6" name="Picture 5"/>
          <p:cNvPicPr>
            <a:picLocks noChangeAspect="1"/>
          </p:cNvPicPr>
          <p:nvPr/>
        </p:nvPicPr>
        <p:blipFill>
          <a:blip r:embed="rId6"/>
          <a:stretch>
            <a:fillRect/>
          </a:stretch>
        </p:blipFill>
        <p:spPr>
          <a:xfrm>
            <a:off x="682548" y="2274488"/>
            <a:ext cx="8138160" cy="1082646"/>
          </a:xfrm>
          <a:prstGeom prst="rect">
            <a:avLst/>
          </a:prstGeom>
        </p:spPr>
      </p:pic>
      <p:sp>
        <p:nvSpPr>
          <p:cNvPr id="2" name="Rectangle 1"/>
          <p:cNvSpPr/>
          <p:nvPr/>
        </p:nvSpPr>
        <p:spPr>
          <a:xfrm>
            <a:off x="3570790" y="2262914"/>
            <a:ext cx="3287210" cy="20249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51337" y="5060108"/>
            <a:ext cx="2978536" cy="20249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597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8BAEDB8-88E1-9A48-918B-60A99B53B88A}"/>
              </a:ext>
            </a:extLst>
          </p:cNvPr>
          <p:cNvSpPr>
            <a:spLocks noGrp="1"/>
          </p:cNvSpPr>
          <p:nvPr>
            <p:ph idx="1"/>
          </p:nvPr>
        </p:nvSpPr>
        <p:spPr/>
        <p:txBody>
          <a:bodyPr>
            <a:normAutofit fontScale="70000" lnSpcReduction="20000"/>
          </a:bodyPr>
          <a:lstStyle/>
          <a:p>
            <a:r>
              <a:rPr lang="en-US" sz="3300" dirty="0" smtClean="0"/>
              <a:t>Production </a:t>
            </a:r>
            <a:r>
              <a:rPr lang="en-US" sz="3300" dirty="0"/>
              <a:t>cost and schedule largely unchanged since last summer.</a:t>
            </a:r>
          </a:p>
          <a:p>
            <a:r>
              <a:rPr lang="en-US" sz="3300" dirty="0" smtClean="0"/>
              <a:t>Schedule </a:t>
            </a:r>
            <a:r>
              <a:rPr lang="en-US" sz="3300" dirty="0"/>
              <a:t>of preproduction and production to be updated to reflect APD1 actuals.</a:t>
            </a:r>
          </a:p>
          <a:p>
            <a:r>
              <a:rPr lang="en-US" sz="3300" dirty="0"/>
              <a:t>Production cost/scope/schedule expected to evolve as part of the L1 Trigger TDR baseline design completion in 2019.</a:t>
            </a:r>
          </a:p>
          <a:p>
            <a:pPr lvl="1"/>
            <a:r>
              <a:rPr lang="en-US" sz="2900" dirty="0"/>
              <a:t>A specific board count and associated FPGA resource re-optimization will be determined</a:t>
            </a:r>
          </a:p>
          <a:p>
            <a:pPr lvl="1"/>
            <a:r>
              <a:rPr lang="en-US" sz="2900" dirty="0"/>
              <a:t>CERN is negotiating bulk FPGA pricing with AVNET, which could revise FPGA costs downwards by up to 50%</a:t>
            </a:r>
          </a:p>
          <a:p>
            <a:pPr lvl="1"/>
            <a:r>
              <a:rPr lang="en-US" sz="2900" dirty="0"/>
              <a:t>Will renegotiate need-by dates with detector subsystems which will likely increase float.</a:t>
            </a:r>
          </a:p>
          <a:p>
            <a:r>
              <a:rPr lang="en-US" sz="3300" dirty="0"/>
              <a:t>L1 TDR baseline architecture to be determined ~end of June 2019.  Number of needed boards and the lower FPGA costs will be known at that time as well.  </a:t>
            </a:r>
          </a:p>
          <a:p>
            <a:r>
              <a:rPr lang="en-US" sz="3300" b="1" dirty="0"/>
              <a:t>Expect well-developed cost and schedule for </a:t>
            </a:r>
            <a:r>
              <a:rPr lang="en-US" sz="3300" b="1" dirty="0" smtClean="0"/>
              <a:t>CD-2 </a:t>
            </a:r>
            <a:r>
              <a:rPr lang="en-US" sz="3300" b="1" dirty="0"/>
              <a:t>based on recent actuals, a successful R&amp;D phase, and a L1 trigger TDR baseline. </a:t>
            </a:r>
          </a:p>
        </p:txBody>
      </p:sp>
      <p:sp>
        <p:nvSpPr>
          <p:cNvPr id="3" name="Title 2">
            <a:extLst>
              <a:ext uri="{FF2B5EF4-FFF2-40B4-BE49-F238E27FC236}">
                <a16:creationId xmlns:a16="http://schemas.microsoft.com/office/drawing/2014/main" xmlns="" id="{6431FA1E-58AC-1448-86CB-4AD30A6D56A8}"/>
              </a:ext>
            </a:extLst>
          </p:cNvPr>
          <p:cNvSpPr>
            <a:spLocks noGrp="1"/>
          </p:cNvSpPr>
          <p:nvPr>
            <p:ph type="title"/>
          </p:nvPr>
        </p:nvSpPr>
        <p:spPr/>
        <p:txBody>
          <a:bodyPr/>
          <a:lstStyle/>
          <a:p>
            <a:r>
              <a:rPr lang="en-US" dirty="0" smtClean="0"/>
              <a:t>402.06 </a:t>
            </a:r>
            <a:r>
              <a:rPr lang="en-US" dirty="0"/>
              <a:t>Progress towards </a:t>
            </a:r>
            <a:r>
              <a:rPr lang="en-US" dirty="0" smtClean="0"/>
              <a:t>CD-2/CD-3</a:t>
            </a:r>
            <a:endParaRPr lang="en-US" dirty="0"/>
          </a:p>
        </p:txBody>
      </p:sp>
    </p:spTree>
    <p:extLst>
      <p:ext uri="{BB962C8B-B14F-4D97-AF65-F5344CB8AC3E}">
        <p14:creationId xmlns:p14="http://schemas.microsoft.com/office/powerpoint/2010/main" val="1892209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837" y="1265571"/>
            <a:ext cx="7886700" cy="5521124"/>
          </a:xfrm>
        </p:spPr>
        <p:txBody>
          <a:bodyPr>
            <a:normAutofit fontScale="70000" lnSpcReduction="20000"/>
          </a:bodyPr>
          <a:lstStyle/>
          <a:p>
            <a:r>
              <a:rPr lang="en-US" dirty="0"/>
              <a:t>All QA aspects of the HL LHC CMS Detector Upgrade Project will be handled in accordance with the Fermilab Integrated Quality Management approach, and the rules and procedures laid out in </a:t>
            </a:r>
            <a:r>
              <a:rPr lang="en-US" dirty="0" smtClean="0"/>
              <a:t>the project-wide QA plan</a:t>
            </a:r>
            <a:endParaRPr lang="en-US" dirty="0"/>
          </a:p>
          <a:p>
            <a:pPr lvl="1"/>
            <a:r>
              <a:rPr lang="en-US" dirty="0"/>
              <a:t>Project-wide Quality Assurance Program </a:t>
            </a:r>
            <a:r>
              <a:rPr lang="en-US" dirty="0" err="1">
                <a:hlinkClick r:id="rId2"/>
              </a:rPr>
              <a:t>DocDB</a:t>
            </a:r>
            <a:r>
              <a:rPr lang="en-US" dirty="0">
                <a:hlinkClick r:id="rId2"/>
              </a:rPr>
              <a:t> 13093</a:t>
            </a:r>
            <a:r>
              <a:rPr lang="en-US" dirty="0"/>
              <a:t> </a:t>
            </a:r>
          </a:p>
          <a:p>
            <a:r>
              <a:rPr lang="en-US" dirty="0" smtClean="0"/>
              <a:t>All hardware deliverables data and testing results are tracked in a database</a:t>
            </a:r>
          </a:p>
          <a:p>
            <a:r>
              <a:rPr lang="en-US" dirty="0" smtClean="0"/>
              <a:t>Testing/commissioning/production software and firmware are tracked in github or </a:t>
            </a:r>
            <a:r>
              <a:rPr lang="en-US" dirty="0" err="1" smtClean="0"/>
              <a:t>svn</a:t>
            </a:r>
            <a:r>
              <a:rPr lang="en-US" dirty="0" smtClean="0"/>
              <a:t> repositories  </a:t>
            </a:r>
          </a:p>
          <a:p>
            <a:r>
              <a:rPr lang="en-US" dirty="0" smtClean="0"/>
              <a:t>Blade hardware: </a:t>
            </a:r>
          </a:p>
          <a:p>
            <a:pPr lvl="1"/>
            <a:r>
              <a:rPr lang="en-US" dirty="0" smtClean="0"/>
              <a:t>Responsible institute validates HW with tagged FW+SW prior to final shipping</a:t>
            </a:r>
          </a:p>
          <a:p>
            <a:pPr lvl="1"/>
            <a:r>
              <a:rPr lang="en-US" dirty="0" smtClean="0"/>
              <a:t>Validation repeated upon receipt at Electronics Integration Center at CERN</a:t>
            </a:r>
          </a:p>
          <a:p>
            <a:pPr lvl="1"/>
            <a:r>
              <a:rPr lang="en-US" dirty="0" smtClean="0"/>
              <a:t>…and similarly for P5 install, local runs, global runs</a:t>
            </a:r>
          </a:p>
          <a:p>
            <a:r>
              <a:rPr lang="en-US" dirty="0" smtClean="0"/>
              <a:t>Optical connections: live continuous non-invasive monitoring (eye-diagrams) with on-board </a:t>
            </a:r>
            <a:r>
              <a:rPr lang="en-US" dirty="0" err="1" smtClean="0"/>
              <a:t>Zync</a:t>
            </a:r>
            <a:r>
              <a:rPr lang="en-US" dirty="0" smtClean="0"/>
              <a:t> applications for Xilinx. </a:t>
            </a:r>
          </a:p>
          <a:p>
            <a:r>
              <a:rPr lang="en-US" dirty="0" smtClean="0"/>
              <a:t>LUT Memory: periodic playback validated against offline copies</a:t>
            </a:r>
          </a:p>
          <a:p>
            <a:r>
              <a:rPr lang="en-US" dirty="0" smtClean="0"/>
              <a:t>Firmware &amp; software: follows </a:t>
            </a:r>
            <a:r>
              <a:rPr lang="en-US" dirty="0" err="1" smtClean="0"/>
              <a:t>Fermilab</a:t>
            </a:r>
            <a:r>
              <a:rPr lang="en-US" dirty="0" smtClean="0"/>
              <a:t> SQA (QAM 12003,12090).  </a:t>
            </a:r>
          </a:p>
          <a:p>
            <a:pPr marL="0" indent="0">
              <a:buNone/>
            </a:pPr>
            <a:endParaRPr lang="en-US" dirty="0" smtClean="0"/>
          </a:p>
          <a:p>
            <a:pPr marL="0" indent="0">
              <a:buNone/>
            </a:pPr>
            <a:r>
              <a:rPr lang="en-US" dirty="0" smtClean="0"/>
              <a:t/>
            </a:r>
            <a:br>
              <a:rPr lang="en-US" dirty="0" smtClean="0"/>
            </a:br>
            <a:endParaRPr lang="en-US" dirty="0"/>
          </a:p>
          <a:p>
            <a:endParaRPr lang="en-US" dirty="0"/>
          </a:p>
        </p:txBody>
      </p:sp>
      <p:sp>
        <p:nvSpPr>
          <p:cNvPr id="3" name="Title 2"/>
          <p:cNvSpPr>
            <a:spLocks noGrp="1"/>
          </p:cNvSpPr>
          <p:nvPr>
            <p:ph type="title"/>
          </p:nvPr>
        </p:nvSpPr>
        <p:spPr/>
        <p:txBody>
          <a:bodyPr/>
          <a:lstStyle/>
          <a:p>
            <a:r>
              <a:rPr lang="en-US" dirty="0" smtClean="0"/>
              <a:t>Quality Assurance </a:t>
            </a:r>
            <a:endParaRPr lang="en-US" dirty="0"/>
          </a:p>
        </p:txBody>
      </p:sp>
      <p:sp>
        <p:nvSpPr>
          <p:cNvPr id="5" name="TextBox 4">
            <a:extLst>
              <a:ext uri="{FF2B5EF4-FFF2-40B4-BE49-F238E27FC236}">
                <a16:creationId xmlns:a16="http://schemas.microsoft.com/office/drawing/2014/main" xmlns="" id="{2FD82A88-FA38-FB42-8843-1662DEE72C2C}"/>
              </a:ext>
            </a:extLst>
          </p:cNvPr>
          <p:cNvSpPr txBox="1"/>
          <p:nvPr/>
        </p:nvSpPr>
        <p:spPr>
          <a:xfrm>
            <a:off x="7254507" y="447609"/>
            <a:ext cx="1567543" cy="461665"/>
          </a:xfrm>
          <a:prstGeom prst="rect">
            <a:avLst/>
          </a:prstGeom>
          <a:solidFill>
            <a:srgbClr val="7030A0"/>
          </a:solidFill>
        </p:spPr>
        <p:txBody>
          <a:bodyPr wrap="square" rtlCol="0">
            <a:spAutoFit/>
          </a:bodyPr>
          <a:lstStyle/>
          <a:p>
            <a:r>
              <a:rPr lang="en-US" sz="2400" dirty="0">
                <a:solidFill>
                  <a:schemeClr val="bg1"/>
                </a:solidFill>
              </a:rPr>
              <a:t>Charge #6</a:t>
            </a:r>
          </a:p>
        </p:txBody>
      </p:sp>
    </p:spTree>
    <p:extLst>
      <p:ext uri="{BB962C8B-B14F-4D97-AF65-F5344CB8AC3E}">
        <p14:creationId xmlns:p14="http://schemas.microsoft.com/office/powerpoint/2010/main" val="238173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4305" y="149727"/>
            <a:ext cx="7559695" cy="625776"/>
          </a:xfrm>
        </p:spPr>
        <p:txBody>
          <a:bodyPr/>
          <a:lstStyle/>
          <a:p>
            <a:r>
              <a:rPr lang="en-US" sz="2800" dirty="0" smtClean="0"/>
              <a:t>QA/QC Hardware Tracking</a:t>
            </a:r>
            <a:endParaRPr lang="en-US" sz="2800" dirty="0"/>
          </a:p>
        </p:txBody>
      </p:sp>
      <p:pic>
        <p:nvPicPr>
          <p:cNvPr id="2" name="Picture 1"/>
          <p:cNvPicPr>
            <a:picLocks noChangeAspect="1"/>
          </p:cNvPicPr>
          <p:nvPr/>
        </p:nvPicPr>
        <p:blipFill>
          <a:blip r:embed="rId2"/>
          <a:stretch>
            <a:fillRect/>
          </a:stretch>
        </p:blipFill>
        <p:spPr>
          <a:xfrm>
            <a:off x="53340" y="1242059"/>
            <a:ext cx="8990462" cy="5351441"/>
          </a:xfrm>
          <a:prstGeom prst="rect">
            <a:avLst/>
          </a:prstGeom>
        </p:spPr>
      </p:pic>
    </p:spTree>
    <p:extLst>
      <p:ext uri="{BB962C8B-B14F-4D97-AF65-F5344CB8AC3E}">
        <p14:creationId xmlns:p14="http://schemas.microsoft.com/office/powerpoint/2010/main" val="945570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837" y="1068220"/>
            <a:ext cx="7886700" cy="5521124"/>
          </a:xfrm>
        </p:spPr>
        <p:txBody>
          <a:bodyPr>
            <a:normAutofit/>
          </a:bodyPr>
          <a:lstStyle/>
          <a:p>
            <a:r>
              <a:rPr lang="en-US" sz="2200" dirty="0" smtClean="0"/>
              <a:t>All delivered electronics is off-detector and out of radiation areas. Requirements and hazards are typical of any small scale commercial electronics project:  electrical, fire, flammable materials, ESD. </a:t>
            </a:r>
          </a:p>
          <a:p>
            <a:r>
              <a:rPr lang="en-US" sz="2200" dirty="0" smtClean="0"/>
              <a:t>No hazardous materials. No special labor conditions required. No high voltages used.</a:t>
            </a:r>
          </a:p>
          <a:p>
            <a:r>
              <a:rPr lang="en-US" sz="2200" dirty="0" smtClean="0"/>
              <a:t>Safety: follows procedures in </a:t>
            </a:r>
            <a:r>
              <a:rPr lang="en-US" sz="2200" dirty="0" smtClean="0">
                <a:hlinkClick r:id="rId2"/>
              </a:rPr>
              <a:t>CMS-doc-11587</a:t>
            </a:r>
            <a:r>
              <a:rPr lang="en-US" sz="2200" dirty="0" smtClean="0"/>
              <a:t>, FESHM</a:t>
            </a:r>
          </a:p>
          <a:p>
            <a:r>
              <a:rPr lang="en-US" sz="2200" dirty="0" smtClean="0"/>
              <a:t>All </a:t>
            </a:r>
            <a:r>
              <a:rPr lang="en-US" sz="2200" dirty="0"/>
              <a:t>activities and personnel at CERN regulated by CERN Safety </a:t>
            </a:r>
            <a:r>
              <a:rPr lang="en-US" sz="2200" dirty="0" smtClean="0"/>
              <a:t>Rules</a:t>
            </a:r>
          </a:p>
          <a:p>
            <a:r>
              <a:rPr lang="en-US" sz="2200" dirty="0" smtClean="0"/>
              <a:t>Optical fiber and cabling required to be non-halogen</a:t>
            </a:r>
          </a:p>
          <a:p>
            <a:r>
              <a:rPr lang="en-US" sz="2200" dirty="0" smtClean="0"/>
              <a:t>200W power ceiling on ATCA blades to avoid special labor and equipment conditions related to cooling </a:t>
            </a:r>
          </a:p>
          <a:p>
            <a:endParaRPr lang="en-US" dirty="0"/>
          </a:p>
          <a:p>
            <a:endParaRPr lang="en-US" dirty="0"/>
          </a:p>
        </p:txBody>
      </p:sp>
      <p:sp>
        <p:nvSpPr>
          <p:cNvPr id="3" name="Title 2"/>
          <p:cNvSpPr>
            <a:spLocks noGrp="1"/>
          </p:cNvSpPr>
          <p:nvPr>
            <p:ph type="title"/>
          </p:nvPr>
        </p:nvSpPr>
        <p:spPr/>
        <p:txBody>
          <a:bodyPr/>
          <a:lstStyle/>
          <a:p>
            <a:r>
              <a:rPr lang="en-US" dirty="0" smtClean="0"/>
              <a:t>ES&amp;H</a:t>
            </a:r>
            <a:endParaRPr lang="en-US" dirty="0"/>
          </a:p>
        </p:txBody>
      </p:sp>
      <p:sp>
        <p:nvSpPr>
          <p:cNvPr id="6" name="TextBox 5">
            <a:extLst>
              <a:ext uri="{FF2B5EF4-FFF2-40B4-BE49-F238E27FC236}">
                <a16:creationId xmlns="" xmlns:a16="http://schemas.microsoft.com/office/drawing/2014/main" id="{A9FD1748-2891-47C0-89AD-456D69CC6F2C}"/>
              </a:ext>
            </a:extLst>
          </p:cNvPr>
          <p:cNvSpPr txBox="1"/>
          <p:nvPr/>
        </p:nvSpPr>
        <p:spPr>
          <a:xfrm>
            <a:off x="3368271" y="118965"/>
            <a:ext cx="4775090" cy="646331"/>
          </a:xfrm>
          <a:prstGeom prst="rect">
            <a:avLst/>
          </a:prstGeom>
          <a:noFill/>
        </p:spPr>
        <p:txBody>
          <a:bodyPr wrap="none" rtlCol="0">
            <a:spAutoFit/>
          </a:bodyPr>
          <a:lstStyle/>
          <a:p>
            <a:r>
              <a:rPr lang="en-US" dirty="0"/>
              <a:t>Preliminary Hazard Analysis Report </a:t>
            </a:r>
            <a:r>
              <a:rPr lang="en-US" dirty="0">
                <a:hlinkClick r:id="rId3"/>
              </a:rPr>
              <a:t>DocDb 13394</a:t>
            </a:r>
            <a:endParaRPr lang="en-US" dirty="0"/>
          </a:p>
          <a:p>
            <a:endParaRPr lang="en-US" dirty="0"/>
          </a:p>
        </p:txBody>
      </p:sp>
      <p:sp>
        <p:nvSpPr>
          <p:cNvPr id="7" name="TextBox 6">
            <a:extLst>
              <a:ext uri="{FF2B5EF4-FFF2-40B4-BE49-F238E27FC236}">
                <a16:creationId xmlns:a16="http://schemas.microsoft.com/office/drawing/2014/main" xmlns="" id="{2FD82A88-FA38-FB42-8843-1662DEE72C2C}"/>
              </a:ext>
            </a:extLst>
          </p:cNvPr>
          <p:cNvSpPr txBox="1"/>
          <p:nvPr/>
        </p:nvSpPr>
        <p:spPr>
          <a:xfrm>
            <a:off x="7615493" y="691029"/>
            <a:ext cx="1567543" cy="461665"/>
          </a:xfrm>
          <a:prstGeom prst="rect">
            <a:avLst/>
          </a:prstGeom>
          <a:solidFill>
            <a:srgbClr val="7030A0"/>
          </a:solidFill>
        </p:spPr>
        <p:txBody>
          <a:bodyPr wrap="square" rtlCol="0">
            <a:spAutoFit/>
          </a:bodyPr>
          <a:lstStyle/>
          <a:p>
            <a:r>
              <a:rPr lang="en-US" sz="2400" dirty="0">
                <a:solidFill>
                  <a:schemeClr val="bg1"/>
                </a:solidFill>
              </a:rPr>
              <a:t>Charge #6</a:t>
            </a:r>
          </a:p>
        </p:txBody>
      </p:sp>
    </p:spTree>
    <p:extLst>
      <p:ext uri="{BB962C8B-B14F-4D97-AF65-F5344CB8AC3E}">
        <p14:creationId xmlns:p14="http://schemas.microsoft.com/office/powerpoint/2010/main" val="503969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789" y="1027137"/>
            <a:ext cx="9200242" cy="5521124"/>
          </a:xfrm>
        </p:spPr>
        <p:txBody>
          <a:bodyPr>
            <a:normAutofit fontScale="92500" lnSpcReduction="10000"/>
          </a:bodyPr>
          <a:lstStyle/>
          <a:p>
            <a:r>
              <a:rPr lang="en-US" dirty="0" smtClean="0"/>
              <a:t>International partners at L3 have well-defined scope:</a:t>
            </a:r>
          </a:p>
          <a:p>
            <a:pPr lvl="1"/>
            <a:r>
              <a:rPr lang="en-US" dirty="0" smtClean="0"/>
              <a:t>Correlator trigger has a Layer-2/Global Trigger component with </a:t>
            </a:r>
          </a:p>
          <a:p>
            <a:pPr marL="457200" lvl="1" indent="0">
              <a:buNone/>
            </a:pPr>
            <a:r>
              <a:rPr lang="en-US" b="1" dirty="0" smtClean="0"/>
              <a:t>UK (Imperial/Bristol/RAL)/CERN </a:t>
            </a:r>
            <a:r>
              <a:rPr lang="en-US" dirty="0" smtClean="0"/>
              <a:t>responsible</a:t>
            </a:r>
          </a:p>
          <a:p>
            <a:pPr lvl="1"/>
            <a:r>
              <a:rPr lang="en-US" b="1" dirty="0" smtClean="0"/>
              <a:t>CERN </a:t>
            </a:r>
            <a:r>
              <a:rPr lang="en-US" dirty="0" smtClean="0"/>
              <a:t>is contributing all M&amp;S for L1 trigger infrastructure (crates/fibers/patch panels) </a:t>
            </a:r>
          </a:p>
          <a:p>
            <a:r>
              <a:rPr lang="en-US" dirty="0" smtClean="0"/>
              <a:t>Key interfaces (mostly US-owned):</a:t>
            </a:r>
          </a:p>
          <a:p>
            <a:pPr lvl="1"/>
            <a:r>
              <a:rPr lang="en-US" dirty="0" smtClean="0"/>
              <a:t>Calo trigger inputs with </a:t>
            </a:r>
            <a:r>
              <a:rPr lang="en-US" b="1" dirty="0" smtClean="0"/>
              <a:t>EB (US) </a:t>
            </a:r>
            <a:r>
              <a:rPr lang="en-US" dirty="0" smtClean="0"/>
              <a:t>and </a:t>
            </a:r>
            <a:r>
              <a:rPr lang="en-US" b="1" dirty="0" smtClean="0"/>
              <a:t>HB (US)</a:t>
            </a:r>
          </a:p>
          <a:p>
            <a:pPr lvl="1"/>
            <a:r>
              <a:rPr lang="en-US" dirty="0" smtClean="0"/>
              <a:t>Correlator trigger inputs with </a:t>
            </a:r>
            <a:r>
              <a:rPr lang="en-US" b="1" dirty="0" err="1" smtClean="0"/>
              <a:t>calo</a:t>
            </a:r>
            <a:r>
              <a:rPr lang="en-US" b="1" dirty="0" smtClean="0"/>
              <a:t>/muon/track trigger (US) </a:t>
            </a:r>
            <a:r>
              <a:rPr lang="en-US" dirty="0" smtClean="0"/>
              <a:t>and </a:t>
            </a:r>
            <a:r>
              <a:rPr lang="en-US" b="1" dirty="0" smtClean="0"/>
              <a:t>HGC (UK/Croatia/France)</a:t>
            </a:r>
          </a:p>
          <a:p>
            <a:pPr lvl="1"/>
            <a:r>
              <a:rPr lang="en-US" dirty="0" smtClean="0"/>
              <a:t>DAQ storage manager interface with the rest of </a:t>
            </a:r>
            <a:r>
              <a:rPr lang="en-US" b="1" dirty="0" smtClean="0"/>
              <a:t>DAQ</a:t>
            </a:r>
          </a:p>
          <a:p>
            <a:pPr lvl="1"/>
            <a:r>
              <a:rPr lang="en-US" dirty="0"/>
              <a:t>All: output of trigger data to </a:t>
            </a:r>
            <a:r>
              <a:rPr lang="en-US" b="1" dirty="0"/>
              <a:t>DAQ</a:t>
            </a:r>
            <a:r>
              <a:rPr lang="en-US" dirty="0"/>
              <a:t> (standard blades from DAQ group) </a:t>
            </a:r>
            <a:endParaRPr lang="en-US" dirty="0" smtClean="0"/>
          </a:p>
          <a:p>
            <a:r>
              <a:rPr lang="en-US" dirty="0"/>
              <a:t>External </a:t>
            </a:r>
            <a:r>
              <a:rPr lang="en-US" dirty="0" err="1"/>
              <a:t>watchlist</a:t>
            </a:r>
            <a:r>
              <a:rPr lang="en-US" dirty="0"/>
              <a:t>:</a:t>
            </a:r>
          </a:p>
          <a:p>
            <a:pPr lvl="1"/>
            <a:r>
              <a:rPr lang="en-US" dirty="0"/>
              <a:t>Data and Timing Hub blade required for each L1 trigger crate (provided by CERN/DAQ group)</a:t>
            </a:r>
          </a:p>
          <a:p>
            <a:pPr lvl="1"/>
            <a:r>
              <a:rPr lang="en-US" dirty="0"/>
              <a:t>Prototype DTH needed for preproduction phase 2020</a:t>
            </a:r>
          </a:p>
          <a:p>
            <a:pPr lvl="1"/>
            <a:r>
              <a:rPr lang="en-US" dirty="0"/>
              <a:t>Preproduction DTH needed before starting final production 2022</a:t>
            </a:r>
          </a:p>
          <a:p>
            <a:pPr lvl="1"/>
            <a:endParaRPr lang="en-US" dirty="0"/>
          </a:p>
        </p:txBody>
      </p:sp>
      <p:sp>
        <p:nvSpPr>
          <p:cNvPr id="3" name="Title 2"/>
          <p:cNvSpPr>
            <a:spLocks noGrp="1"/>
          </p:cNvSpPr>
          <p:nvPr>
            <p:ph type="title"/>
          </p:nvPr>
        </p:nvSpPr>
        <p:spPr/>
        <p:txBody>
          <a:bodyPr/>
          <a:lstStyle/>
          <a:p>
            <a:r>
              <a:rPr lang="en-US" dirty="0" smtClean="0"/>
              <a:t>402.06 Interfaces and Partners </a:t>
            </a:r>
            <a:endParaRPr lang="en-US" dirty="0"/>
          </a:p>
        </p:txBody>
      </p:sp>
      <p:sp>
        <p:nvSpPr>
          <p:cNvPr id="6" name="Rectangle 5"/>
          <p:cNvSpPr/>
          <p:nvPr/>
        </p:nvSpPr>
        <p:spPr>
          <a:xfrm>
            <a:off x="7254507" y="462615"/>
            <a:ext cx="4572000" cy="369332"/>
          </a:xfrm>
          <a:prstGeom prst="rect">
            <a:avLst/>
          </a:prstGeom>
        </p:spPr>
        <p:txBody>
          <a:bodyPr>
            <a:spAutoFit/>
          </a:bodyPr>
          <a:lstStyle/>
          <a:p>
            <a:r>
              <a:rPr lang="en-US" dirty="0" err="1" smtClean="0">
                <a:hlinkClick r:id="rId2"/>
              </a:rPr>
              <a:t>cms</a:t>
            </a:r>
            <a:r>
              <a:rPr lang="en-US" dirty="0" smtClean="0">
                <a:hlinkClick r:id="rId2"/>
              </a:rPr>
              <a:t>-doc 13318</a:t>
            </a:r>
            <a:endParaRPr lang="en-US" dirty="0"/>
          </a:p>
        </p:txBody>
      </p:sp>
    </p:spTree>
    <p:extLst>
      <p:ext uri="{BB962C8B-B14F-4D97-AF65-F5344CB8AC3E}">
        <p14:creationId xmlns:p14="http://schemas.microsoft.com/office/powerpoint/2010/main" val="396104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402.06 </a:t>
            </a:r>
            <a:r>
              <a:rPr lang="en-US" dirty="0"/>
              <a:t>Upgrade Motivation </a:t>
            </a:r>
          </a:p>
        </p:txBody>
      </p:sp>
      <p:sp>
        <p:nvSpPr>
          <p:cNvPr id="4" name="TextBox 3">
            <a:extLst>
              <a:ext uri="{FF2B5EF4-FFF2-40B4-BE49-F238E27FC236}">
                <a16:creationId xmlns:a16="http://schemas.microsoft.com/office/drawing/2014/main" xmlns="" id="{2FD82A88-FA38-FB42-8843-1662DEE72C2C}"/>
              </a:ext>
            </a:extLst>
          </p:cNvPr>
          <p:cNvSpPr txBox="1"/>
          <p:nvPr/>
        </p:nvSpPr>
        <p:spPr>
          <a:xfrm>
            <a:off x="7193902" y="684087"/>
            <a:ext cx="1567543" cy="461665"/>
          </a:xfrm>
          <a:prstGeom prst="rect">
            <a:avLst/>
          </a:prstGeom>
          <a:solidFill>
            <a:srgbClr val="7030A0"/>
          </a:solidFill>
        </p:spPr>
        <p:txBody>
          <a:bodyPr wrap="square" rtlCol="0">
            <a:spAutoFit/>
          </a:bodyPr>
          <a:lstStyle/>
          <a:p>
            <a:r>
              <a:rPr lang="en-US" sz="2400" dirty="0">
                <a:solidFill>
                  <a:schemeClr val="bg1"/>
                </a:solidFill>
              </a:rPr>
              <a:t>Charge #2</a:t>
            </a:r>
          </a:p>
        </p:txBody>
      </p:sp>
      <p:sp>
        <p:nvSpPr>
          <p:cNvPr id="6" name="Content Placeholder 2">
            <a:extLst>
              <a:ext uri="{FF2B5EF4-FFF2-40B4-BE49-F238E27FC236}">
                <a16:creationId xmlns:a16="http://schemas.microsoft.com/office/drawing/2014/main" xmlns="" id="{FD2DA7DD-FF08-A749-BCB6-214A72078E3E}"/>
              </a:ext>
            </a:extLst>
          </p:cNvPr>
          <p:cNvSpPr>
            <a:spLocks noGrp="1"/>
          </p:cNvSpPr>
          <p:nvPr>
            <p:ph idx="1"/>
          </p:nvPr>
        </p:nvSpPr>
        <p:spPr>
          <a:xfrm>
            <a:off x="228600" y="1049311"/>
            <a:ext cx="8672513" cy="5378645"/>
          </a:xfrm>
        </p:spPr>
        <p:txBody>
          <a:bodyPr>
            <a:normAutofit fontScale="77500" lnSpcReduction="20000"/>
          </a:bodyPr>
          <a:lstStyle/>
          <a:p>
            <a:r>
              <a:rPr lang="en-US" dirty="0"/>
              <a:t>The L1 trigger system efficiently identifies scientifically relevant pp collisions </a:t>
            </a:r>
            <a:r>
              <a:rPr lang="en-US" dirty="0" smtClean="0"/>
              <a:t>with </a:t>
            </a:r>
            <a:r>
              <a:rPr lang="en-US" dirty="0"/>
              <a:t>low latency to reduce the recorded data output event rate by CMS from </a:t>
            </a:r>
            <a:r>
              <a:rPr lang="en-US" dirty="0" smtClean="0"/>
              <a:t>40 </a:t>
            </a:r>
            <a:r>
              <a:rPr lang="en-US" dirty="0"/>
              <a:t>MHz down to a rate which meets output DAQ capability.  </a:t>
            </a:r>
          </a:p>
          <a:p>
            <a:endParaRPr lang="en-US" dirty="0"/>
          </a:p>
          <a:p>
            <a:r>
              <a:rPr lang="en-US" dirty="0"/>
              <a:t>Phase 1 DAQ capable of readout at </a:t>
            </a:r>
            <a:r>
              <a:rPr lang="en-US" b="1" dirty="0"/>
              <a:t>100 kHz and 4 </a:t>
            </a:r>
            <a:r>
              <a:rPr lang="en-US" b="1" dirty="0" err="1">
                <a:latin typeface="Symbol" panose="05050102010706020507" pitchFamily="18" charset="2"/>
              </a:rPr>
              <a:t>m</a:t>
            </a:r>
            <a:r>
              <a:rPr lang="en-US" b="1" dirty="0" err="1"/>
              <a:t>s</a:t>
            </a:r>
            <a:r>
              <a:rPr lang="en-US" b="1" dirty="0"/>
              <a:t> </a:t>
            </a:r>
            <a:r>
              <a:rPr lang="en-US" dirty="0"/>
              <a:t>latency for a L1 trigger </a:t>
            </a:r>
            <a:r>
              <a:rPr lang="en-US" dirty="0" smtClean="0"/>
              <a:t>decision</a:t>
            </a:r>
            <a:r>
              <a:rPr lang="en-US" dirty="0"/>
              <a:t>. HL-LHC will have 5-7x more luminosity.  How do we upgrade </a:t>
            </a:r>
            <a:r>
              <a:rPr lang="en-US" dirty="0" smtClean="0"/>
              <a:t>to </a:t>
            </a:r>
            <a:r>
              <a:rPr lang="en-US" dirty="0"/>
              <a:t>have the same or better efficiency to select events that we enjoy today?</a:t>
            </a:r>
          </a:p>
          <a:p>
            <a:r>
              <a:rPr lang="en-US" dirty="0"/>
              <a:t>HL-LHC upgrade expands DAQ capability to </a:t>
            </a:r>
            <a:r>
              <a:rPr lang="en-US" b="1" dirty="0" smtClean="0"/>
              <a:t>750 </a:t>
            </a:r>
            <a:r>
              <a:rPr lang="en-US" b="1" dirty="0"/>
              <a:t>kHz output and extend latency to 12.5 </a:t>
            </a:r>
            <a:r>
              <a:rPr lang="en-US" b="1" dirty="0" err="1">
                <a:latin typeface="Symbol" panose="05050102010706020507" pitchFamily="18" charset="2"/>
              </a:rPr>
              <a:t>m</a:t>
            </a:r>
            <a:r>
              <a:rPr lang="en-US" b="1" dirty="0" err="1"/>
              <a:t>s</a:t>
            </a:r>
            <a:r>
              <a:rPr lang="en-US" dirty="0" err="1"/>
              <a:t>.</a:t>
            </a:r>
            <a:r>
              <a:rPr lang="en-US" dirty="0"/>
              <a:t> </a:t>
            </a:r>
            <a:r>
              <a:rPr lang="en-US" dirty="0" smtClean="0"/>
              <a:t> DAQ </a:t>
            </a:r>
            <a:r>
              <a:rPr lang="en-US" dirty="0"/>
              <a:t>expansion keeps up with rising signal rates.</a:t>
            </a:r>
          </a:p>
          <a:p>
            <a:endParaRPr lang="en-US" dirty="0"/>
          </a:p>
          <a:p>
            <a:r>
              <a:rPr lang="en-US" dirty="0"/>
              <a:t>It does not keep up with rising background rates at higher pileup.  </a:t>
            </a:r>
            <a:r>
              <a:rPr lang="en-US" dirty="0" smtClean="0"/>
              <a:t>          </a:t>
            </a:r>
            <a:r>
              <a:rPr lang="en-US" b="1" dirty="0" smtClean="0"/>
              <a:t>L1 </a:t>
            </a:r>
            <a:r>
              <a:rPr lang="en-US" b="1" dirty="0"/>
              <a:t>trigger selection must improve</a:t>
            </a:r>
            <a:r>
              <a:rPr lang="en-US" dirty="0"/>
              <a:t>.  Phase 1 trigger at HL-LHC would output 4 MHz! </a:t>
            </a:r>
          </a:p>
          <a:p>
            <a:pPr lvl="1"/>
            <a:r>
              <a:rPr lang="en-US" dirty="0"/>
              <a:t>Trade in higher latency available for more complex algorithms, </a:t>
            </a:r>
          </a:p>
          <a:p>
            <a:pPr lvl="1"/>
            <a:r>
              <a:rPr lang="en-US" dirty="0"/>
              <a:t>Adding more/better data and computing power.</a:t>
            </a:r>
          </a:p>
          <a:p>
            <a:pPr lvl="1"/>
            <a:r>
              <a:rPr lang="en-US" dirty="0"/>
              <a:t>Introduce OT tracking to L1 decision.</a:t>
            </a:r>
          </a:p>
          <a:p>
            <a:pPr marL="0" indent="0">
              <a:buNone/>
            </a:pPr>
            <a:endParaRPr lang="en-US" dirty="0"/>
          </a:p>
          <a:p>
            <a:pPr lvl="1"/>
            <a:endParaRPr lang="en-US" dirty="0"/>
          </a:p>
        </p:txBody>
      </p:sp>
    </p:spTree>
    <p:extLst>
      <p:ext uri="{BB962C8B-B14F-4D97-AF65-F5344CB8AC3E}">
        <p14:creationId xmlns:p14="http://schemas.microsoft.com/office/powerpoint/2010/main" val="2856388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Breakout Sessions</a:t>
            </a:r>
          </a:p>
        </p:txBody>
      </p:sp>
      <p:sp>
        <p:nvSpPr>
          <p:cNvPr id="7" name="Content Placeholder 2">
            <a:extLst>
              <a:ext uri="{FF2B5EF4-FFF2-40B4-BE49-F238E27FC236}">
                <a16:creationId xmlns:a16="http://schemas.microsoft.com/office/drawing/2014/main" xmlns="" id="{E5C2D37B-278C-B345-A410-3CBF02733C4D}"/>
              </a:ext>
            </a:extLst>
          </p:cNvPr>
          <p:cNvSpPr>
            <a:spLocks noGrp="1"/>
          </p:cNvSpPr>
          <p:nvPr>
            <p:ph idx="1"/>
          </p:nvPr>
        </p:nvSpPr>
        <p:spPr>
          <a:xfrm>
            <a:off x="228600" y="1043046"/>
            <a:ext cx="8672513" cy="5454007"/>
          </a:xfrm>
        </p:spPr>
        <p:txBody>
          <a:bodyPr>
            <a:normAutofit/>
          </a:bodyPr>
          <a:lstStyle/>
          <a:p>
            <a:r>
              <a:rPr lang="en-US" dirty="0"/>
              <a:t>Show B/O session agenda</a:t>
            </a:r>
          </a:p>
        </p:txBody>
      </p:sp>
      <p:pic>
        <p:nvPicPr>
          <p:cNvPr id="2" name="Picture 1"/>
          <p:cNvPicPr>
            <a:picLocks noChangeAspect="1"/>
          </p:cNvPicPr>
          <p:nvPr/>
        </p:nvPicPr>
        <p:blipFill>
          <a:blip r:embed="rId3"/>
          <a:stretch>
            <a:fillRect/>
          </a:stretch>
        </p:blipFill>
        <p:spPr>
          <a:xfrm>
            <a:off x="228600" y="953618"/>
            <a:ext cx="8621328" cy="4829849"/>
          </a:xfrm>
          <a:prstGeom prst="rect">
            <a:avLst/>
          </a:prstGeom>
        </p:spPr>
      </p:pic>
    </p:spTree>
    <p:extLst>
      <p:ext uri="{BB962C8B-B14F-4D97-AF65-F5344CB8AC3E}">
        <p14:creationId xmlns:p14="http://schemas.microsoft.com/office/powerpoint/2010/main" val="3469493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a:t>
            </a:r>
          </a:p>
        </p:txBody>
      </p:sp>
      <p:sp>
        <p:nvSpPr>
          <p:cNvPr id="6" name="Content Placeholder 2">
            <a:extLst>
              <a:ext uri="{FF2B5EF4-FFF2-40B4-BE49-F238E27FC236}">
                <a16:creationId xmlns:a16="http://schemas.microsoft.com/office/drawing/2014/main" xmlns="" id="{D5FB73F3-B9C3-E043-9EED-64A4FC941031}"/>
              </a:ext>
            </a:extLst>
          </p:cNvPr>
          <p:cNvSpPr>
            <a:spLocks noGrp="1"/>
          </p:cNvSpPr>
          <p:nvPr>
            <p:ph idx="1"/>
          </p:nvPr>
        </p:nvSpPr>
        <p:spPr>
          <a:xfrm>
            <a:off x="228600" y="1016920"/>
            <a:ext cx="8672513" cy="5450555"/>
          </a:xfrm>
        </p:spPr>
        <p:txBody>
          <a:bodyPr>
            <a:normAutofit/>
          </a:bodyPr>
          <a:lstStyle/>
          <a:p>
            <a:r>
              <a:rPr lang="en-US" dirty="0" smtClean="0"/>
              <a:t>Hardware and firmware for L1 Trigger components have progressed since June 2018 IPR:</a:t>
            </a:r>
          </a:p>
          <a:p>
            <a:pPr lvl="1"/>
            <a:r>
              <a:rPr lang="en-US" dirty="0" smtClean="0"/>
              <a:t>including a first demonstrator prototype </a:t>
            </a:r>
          </a:p>
          <a:p>
            <a:pPr lvl="1"/>
            <a:r>
              <a:rPr lang="en-US" dirty="0"/>
              <a:t>f</a:t>
            </a:r>
            <a:r>
              <a:rPr lang="en-US" dirty="0" smtClean="0"/>
              <a:t>irmware demonstration on available hardware</a:t>
            </a:r>
            <a:endParaRPr lang="en-US" dirty="0"/>
          </a:p>
          <a:p>
            <a:pPr lvl="1"/>
            <a:r>
              <a:rPr lang="en-US" dirty="0"/>
              <a:t>r</a:t>
            </a:r>
            <a:r>
              <a:rPr lang="en-US" dirty="0" smtClean="0"/>
              <a:t>eady for firmware demonstration on first prototypes </a:t>
            </a:r>
          </a:p>
          <a:p>
            <a:r>
              <a:rPr lang="en-US" dirty="0" smtClean="0"/>
              <a:t>In sync with planning for L1 Trigger TDR in 2019</a:t>
            </a:r>
            <a:endParaRPr lang="en-US" dirty="0"/>
          </a:p>
          <a:p>
            <a:r>
              <a:rPr lang="en-US" dirty="0"/>
              <a:t>Preparing to update the project plan for </a:t>
            </a:r>
            <a:r>
              <a:rPr lang="en-US" dirty="0" smtClean="0"/>
              <a:t>CD-2/3 </a:t>
            </a:r>
            <a:r>
              <a:rPr lang="en-US" dirty="0"/>
              <a:t>based on R&amp;D, L1 TDR outcomes this summer. </a:t>
            </a:r>
          </a:p>
          <a:p>
            <a:r>
              <a:rPr lang="en-US" dirty="0" smtClean="0"/>
              <a:t>We have addressed all recommendations and comments.</a:t>
            </a:r>
          </a:p>
          <a:p>
            <a:r>
              <a:rPr lang="en-US" dirty="0"/>
              <a:t>Project plan and responses to IPT ready for CD-1.</a:t>
            </a:r>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33191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402.06 </a:t>
            </a:r>
            <a:r>
              <a:rPr lang="en-US" dirty="0"/>
              <a:t>Upgrade Motivation </a:t>
            </a:r>
          </a:p>
        </p:txBody>
      </p:sp>
      <p:sp>
        <p:nvSpPr>
          <p:cNvPr id="4" name="TextBox 3">
            <a:extLst>
              <a:ext uri="{FF2B5EF4-FFF2-40B4-BE49-F238E27FC236}">
                <a16:creationId xmlns:a16="http://schemas.microsoft.com/office/drawing/2014/main" xmlns="" id="{2FD82A88-FA38-FB42-8843-1662DEE72C2C}"/>
              </a:ext>
            </a:extLst>
          </p:cNvPr>
          <p:cNvSpPr txBox="1"/>
          <p:nvPr/>
        </p:nvSpPr>
        <p:spPr>
          <a:xfrm>
            <a:off x="7193902" y="684087"/>
            <a:ext cx="1567543" cy="461665"/>
          </a:xfrm>
          <a:prstGeom prst="rect">
            <a:avLst/>
          </a:prstGeom>
          <a:solidFill>
            <a:srgbClr val="7030A0"/>
          </a:solidFill>
        </p:spPr>
        <p:txBody>
          <a:bodyPr wrap="square" rtlCol="0">
            <a:spAutoFit/>
          </a:bodyPr>
          <a:lstStyle/>
          <a:p>
            <a:r>
              <a:rPr lang="en-US" sz="2400" dirty="0">
                <a:solidFill>
                  <a:schemeClr val="bg1"/>
                </a:solidFill>
              </a:rPr>
              <a:t>Charge #2</a:t>
            </a:r>
          </a:p>
        </p:txBody>
      </p:sp>
      <p:sp>
        <p:nvSpPr>
          <p:cNvPr id="6" name="Content Placeholder 2">
            <a:extLst>
              <a:ext uri="{FF2B5EF4-FFF2-40B4-BE49-F238E27FC236}">
                <a16:creationId xmlns:a16="http://schemas.microsoft.com/office/drawing/2014/main" xmlns="" id="{FD2DA7DD-FF08-A749-BCB6-214A72078E3E}"/>
              </a:ext>
            </a:extLst>
          </p:cNvPr>
          <p:cNvSpPr>
            <a:spLocks noGrp="1"/>
          </p:cNvSpPr>
          <p:nvPr>
            <p:ph idx="1"/>
          </p:nvPr>
        </p:nvSpPr>
        <p:spPr>
          <a:xfrm>
            <a:off x="228600" y="1049311"/>
            <a:ext cx="8672513" cy="5378645"/>
          </a:xfrm>
        </p:spPr>
        <p:txBody>
          <a:bodyPr>
            <a:normAutofit fontScale="92500"/>
          </a:bodyPr>
          <a:lstStyle/>
          <a:p>
            <a:r>
              <a:rPr lang="en-US" b="1" dirty="0"/>
              <a:t>Barrel Calorimeter </a:t>
            </a:r>
            <a:r>
              <a:rPr lang="en-US" dirty="0"/>
              <a:t>readout electronics will be upgraded to output higher </a:t>
            </a:r>
            <a:r>
              <a:rPr lang="en-US" dirty="0" smtClean="0"/>
              <a:t>granularity </a:t>
            </a:r>
            <a:r>
              <a:rPr lang="en-US" dirty="0"/>
              <a:t>(all ECAL crystals).  Barrel Calorimeter Trigger will be upgraded to </a:t>
            </a:r>
            <a:r>
              <a:rPr lang="en-US" dirty="0" smtClean="0"/>
              <a:t>accept </a:t>
            </a:r>
            <a:r>
              <a:rPr lang="en-US" dirty="0"/>
              <a:t>and process that for highest precision energy cluster reconstruction.  </a:t>
            </a:r>
          </a:p>
          <a:p>
            <a:endParaRPr lang="en-US" dirty="0"/>
          </a:p>
          <a:p>
            <a:r>
              <a:rPr lang="en-US" dirty="0"/>
              <a:t>New </a:t>
            </a:r>
            <a:r>
              <a:rPr lang="en-US" b="1" dirty="0"/>
              <a:t>Correlator Trigger </a:t>
            </a:r>
            <a:r>
              <a:rPr lang="en-US" dirty="0"/>
              <a:t>system will combine tracking data with cluster data </a:t>
            </a:r>
            <a:r>
              <a:rPr lang="en-US" dirty="0" smtClean="0"/>
              <a:t>to </a:t>
            </a:r>
            <a:r>
              <a:rPr lang="en-US" dirty="0"/>
              <a:t>reconstruct the entire event at the particle level (“particle flow”), which allows </a:t>
            </a:r>
            <a:r>
              <a:rPr lang="en-US" dirty="0" smtClean="0"/>
              <a:t>for </a:t>
            </a:r>
            <a:r>
              <a:rPr lang="en-US" dirty="0"/>
              <a:t>highest precision object reconstruction, pileup mitigation, and background rejection. </a:t>
            </a:r>
          </a:p>
          <a:p>
            <a:endParaRPr lang="en-US" dirty="0"/>
          </a:p>
          <a:p>
            <a:r>
              <a:rPr lang="en-US" b="1" dirty="0"/>
              <a:t>DAQ</a:t>
            </a:r>
            <a:r>
              <a:rPr lang="en-US" dirty="0"/>
              <a:t> capacity is expanded to ship up to </a:t>
            </a:r>
            <a:r>
              <a:rPr lang="en-US" dirty="0" smtClean="0"/>
              <a:t>31 </a:t>
            </a:r>
            <a:r>
              <a:rPr lang="en-US" dirty="0"/>
              <a:t>GB/s for offline reconstruction </a:t>
            </a:r>
            <a:r>
              <a:rPr lang="en-US" dirty="0" smtClean="0"/>
              <a:t>at </a:t>
            </a:r>
            <a:r>
              <a:rPr lang="en-US" dirty="0"/>
              <a:t>HL-LHC startup.</a:t>
            </a:r>
          </a:p>
          <a:p>
            <a:endParaRPr lang="en-US" dirty="0" smtClean="0"/>
          </a:p>
          <a:p>
            <a:pPr lvl="1"/>
            <a:endParaRPr lang="en-US" dirty="0"/>
          </a:p>
        </p:txBody>
      </p:sp>
    </p:spTree>
    <p:extLst>
      <p:ext uri="{BB962C8B-B14F-4D97-AF65-F5344CB8AC3E}">
        <p14:creationId xmlns:p14="http://schemas.microsoft.com/office/powerpoint/2010/main" val="171816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2"/>
          <p:cNvSpPr/>
          <p:nvPr/>
        </p:nvSpPr>
        <p:spPr>
          <a:xfrm>
            <a:off x="3109342" y="2890521"/>
            <a:ext cx="1266160" cy="1500256"/>
          </a:xfrm>
          <a:prstGeom prst="rect">
            <a:avLst/>
          </a:prstGeom>
          <a:solidFill>
            <a:schemeClr val="accent1">
              <a:lumMod val="20000"/>
              <a:lumOff val="80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3" name="Title 2"/>
          <p:cNvSpPr>
            <a:spLocks noGrp="1"/>
          </p:cNvSpPr>
          <p:nvPr>
            <p:ph type="title"/>
          </p:nvPr>
        </p:nvSpPr>
        <p:spPr/>
        <p:txBody>
          <a:bodyPr/>
          <a:lstStyle/>
          <a:p>
            <a:r>
              <a:rPr lang="en-US" dirty="0" smtClean="0"/>
              <a:t>CMS HL-LHC Trigger Architecture</a:t>
            </a:r>
            <a:endParaRPr lang="en-US" dirty="0"/>
          </a:p>
        </p:txBody>
      </p:sp>
      <p:sp>
        <p:nvSpPr>
          <p:cNvPr id="4" name="Shape 87"/>
          <p:cNvSpPr/>
          <p:nvPr/>
        </p:nvSpPr>
        <p:spPr>
          <a:xfrm>
            <a:off x="4661890" y="1245349"/>
            <a:ext cx="1238644" cy="487468"/>
          </a:xfrm>
          <a:prstGeom prst="rect">
            <a:avLst/>
          </a:prstGeom>
          <a:solidFill>
            <a:schemeClr val="accent6">
              <a:lumMod val="60000"/>
              <a:lumOff val="40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6" name="Shape 89"/>
          <p:cNvSpPr/>
          <p:nvPr/>
        </p:nvSpPr>
        <p:spPr>
          <a:xfrm>
            <a:off x="6519250" y="1245349"/>
            <a:ext cx="1365141" cy="497380"/>
          </a:xfrm>
          <a:prstGeom prst="rect">
            <a:avLst/>
          </a:prstGeom>
          <a:solidFill>
            <a:srgbClr val="FFFFFF"/>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9" name="Shape 93"/>
          <p:cNvSpPr/>
          <p:nvPr/>
        </p:nvSpPr>
        <p:spPr>
          <a:xfrm>
            <a:off x="3159569" y="1221483"/>
            <a:ext cx="1271400" cy="550578"/>
          </a:xfrm>
          <a:prstGeom prst="rect">
            <a:avLst/>
          </a:prstGeom>
          <a:solidFill>
            <a:schemeClr val="accent6">
              <a:lumMod val="60000"/>
              <a:lumOff val="40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12" name="Shape 96"/>
          <p:cNvSpPr/>
          <p:nvPr/>
        </p:nvSpPr>
        <p:spPr>
          <a:xfrm>
            <a:off x="477572" y="1999313"/>
            <a:ext cx="538145" cy="415815"/>
          </a:xfrm>
          <a:prstGeom prst="rect">
            <a:avLst/>
          </a:prstGeom>
          <a:solidFill>
            <a:schemeClr val="bg1"/>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15" name="Shape 100"/>
          <p:cNvSpPr/>
          <p:nvPr/>
        </p:nvSpPr>
        <p:spPr>
          <a:xfrm>
            <a:off x="1561429" y="2895286"/>
            <a:ext cx="1339493" cy="665399"/>
          </a:xfrm>
          <a:prstGeom prst="rect">
            <a:avLst/>
          </a:prstGeom>
          <a:solidFill>
            <a:schemeClr val="accent1">
              <a:lumMod val="75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16" name="Shape 101"/>
          <p:cNvSpPr/>
          <p:nvPr/>
        </p:nvSpPr>
        <p:spPr>
          <a:xfrm>
            <a:off x="3264895" y="1229838"/>
            <a:ext cx="1065036"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pPr algn="ctr"/>
            <a:r>
              <a:rPr lang="en-US" sz="1266" dirty="0" smtClean="0"/>
              <a:t>Outer Tracker</a:t>
            </a:r>
          </a:p>
          <a:p>
            <a:pPr algn="ctr"/>
            <a:r>
              <a:rPr lang="en-US" sz="1266" dirty="0" smtClean="0"/>
              <a:t>Detector</a:t>
            </a:r>
            <a:endParaRPr sz="1266" dirty="0"/>
          </a:p>
        </p:txBody>
      </p:sp>
      <p:sp>
        <p:nvSpPr>
          <p:cNvPr id="19" name="Shape 104"/>
          <p:cNvSpPr/>
          <p:nvPr/>
        </p:nvSpPr>
        <p:spPr>
          <a:xfrm>
            <a:off x="6746503" y="1227445"/>
            <a:ext cx="1000275"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pPr algn="ctr"/>
            <a:r>
              <a:rPr lang="en-US" sz="1266" dirty="0" smtClean="0"/>
              <a:t>Barrel Muon </a:t>
            </a:r>
          </a:p>
          <a:p>
            <a:pPr algn="ctr"/>
            <a:r>
              <a:rPr lang="en-US" sz="1266" dirty="0" smtClean="0"/>
              <a:t>System</a:t>
            </a:r>
            <a:endParaRPr sz="1266" dirty="0"/>
          </a:p>
        </p:txBody>
      </p:sp>
      <p:sp>
        <p:nvSpPr>
          <p:cNvPr id="21" name="Shape 106"/>
          <p:cNvSpPr/>
          <p:nvPr/>
        </p:nvSpPr>
        <p:spPr>
          <a:xfrm>
            <a:off x="4692333" y="1227445"/>
            <a:ext cx="1070807"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pPr algn="ctr"/>
            <a:r>
              <a:rPr sz="1266" dirty="0" smtClean="0"/>
              <a:t>E</a:t>
            </a:r>
            <a:r>
              <a:rPr lang="en-US" sz="1266" dirty="0" smtClean="0"/>
              <a:t>ndcap </a:t>
            </a:r>
            <a:r>
              <a:rPr sz="1266" dirty="0" smtClean="0"/>
              <a:t>M</a:t>
            </a:r>
            <a:r>
              <a:rPr lang="en-US" sz="1266" dirty="0" smtClean="0"/>
              <a:t>uon</a:t>
            </a:r>
          </a:p>
          <a:p>
            <a:pPr algn="ctr"/>
            <a:r>
              <a:rPr lang="en-US" sz="1266" dirty="0" smtClean="0"/>
              <a:t>System</a:t>
            </a:r>
            <a:endParaRPr sz="1266" dirty="0"/>
          </a:p>
        </p:txBody>
      </p:sp>
      <p:sp>
        <p:nvSpPr>
          <p:cNvPr id="22" name="Shape 107"/>
          <p:cNvSpPr/>
          <p:nvPr/>
        </p:nvSpPr>
        <p:spPr>
          <a:xfrm>
            <a:off x="3374550" y="2952200"/>
            <a:ext cx="580672"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pPr algn="ctr"/>
            <a:r>
              <a:rPr sz="1266" dirty="0" smtClean="0"/>
              <a:t>T</a:t>
            </a:r>
            <a:r>
              <a:rPr lang="en-US" sz="1266" dirty="0" smtClean="0"/>
              <a:t>rack</a:t>
            </a:r>
          </a:p>
          <a:p>
            <a:pPr algn="ctr"/>
            <a:r>
              <a:rPr lang="en-US" sz="1266" dirty="0" smtClean="0"/>
              <a:t>Trigger</a:t>
            </a:r>
            <a:endParaRPr sz="1266" dirty="0"/>
          </a:p>
        </p:txBody>
      </p:sp>
      <p:sp>
        <p:nvSpPr>
          <p:cNvPr id="23" name="Shape 108"/>
          <p:cNvSpPr/>
          <p:nvPr/>
        </p:nvSpPr>
        <p:spPr>
          <a:xfrm>
            <a:off x="476057" y="2098331"/>
            <a:ext cx="561052"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r>
              <a:rPr lang="en-US" sz="1266" dirty="0" smtClean="0"/>
              <a:t>CE</a:t>
            </a:r>
            <a:r>
              <a:rPr sz="1266" dirty="0" smtClean="0"/>
              <a:t> </a:t>
            </a:r>
            <a:r>
              <a:rPr sz="1266" dirty="0"/>
              <a:t>BE</a:t>
            </a:r>
          </a:p>
        </p:txBody>
      </p:sp>
      <p:sp>
        <p:nvSpPr>
          <p:cNvPr id="25" name="Shape 110"/>
          <p:cNvSpPr/>
          <p:nvPr/>
        </p:nvSpPr>
        <p:spPr>
          <a:xfrm>
            <a:off x="6692083" y="2912698"/>
            <a:ext cx="1166314" cy="677169"/>
          </a:xfrm>
          <a:prstGeom prst="rect">
            <a:avLst/>
          </a:prstGeom>
          <a:solidFill>
            <a:schemeClr val="accent1">
              <a:lumMod val="20000"/>
              <a:lumOff val="80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26" name="Shape 112"/>
          <p:cNvSpPr/>
          <p:nvPr/>
        </p:nvSpPr>
        <p:spPr>
          <a:xfrm>
            <a:off x="4681655" y="2917811"/>
            <a:ext cx="1230917" cy="672056"/>
          </a:xfrm>
          <a:prstGeom prst="rect">
            <a:avLst/>
          </a:prstGeom>
          <a:solidFill>
            <a:schemeClr val="accent1">
              <a:lumMod val="20000"/>
              <a:lumOff val="80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28" name="Shape 114"/>
          <p:cNvSpPr/>
          <p:nvPr/>
        </p:nvSpPr>
        <p:spPr>
          <a:xfrm>
            <a:off x="2644913" y="4896582"/>
            <a:ext cx="2142442" cy="511355"/>
          </a:xfrm>
          <a:prstGeom prst="rect">
            <a:avLst/>
          </a:prstGeom>
          <a:solidFill>
            <a:schemeClr val="accent1">
              <a:lumMod val="75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29" name="Shape 115"/>
          <p:cNvSpPr/>
          <p:nvPr/>
        </p:nvSpPr>
        <p:spPr>
          <a:xfrm>
            <a:off x="2652422" y="5850496"/>
            <a:ext cx="2547899" cy="511355"/>
          </a:xfrm>
          <a:prstGeom prst="rect">
            <a:avLst/>
          </a:prstGeom>
          <a:solidFill>
            <a:schemeClr val="bg1"/>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32" name="Shape 121"/>
          <p:cNvSpPr/>
          <p:nvPr/>
        </p:nvSpPr>
        <p:spPr>
          <a:xfrm>
            <a:off x="4870989" y="1995994"/>
            <a:ext cx="654143" cy="327528"/>
          </a:xfrm>
          <a:prstGeom prst="rect">
            <a:avLst/>
          </a:prstGeom>
          <a:solidFill>
            <a:schemeClr val="accent6">
              <a:lumMod val="60000"/>
              <a:lumOff val="40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33" name="Shape 122"/>
          <p:cNvSpPr/>
          <p:nvPr/>
        </p:nvSpPr>
        <p:spPr>
          <a:xfrm>
            <a:off x="6927742" y="2008583"/>
            <a:ext cx="654143" cy="327527"/>
          </a:xfrm>
          <a:prstGeom prst="rect">
            <a:avLst/>
          </a:prstGeom>
          <a:solidFill>
            <a:srgbClr val="FFFFFF"/>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34" name="Shape 123"/>
          <p:cNvSpPr/>
          <p:nvPr/>
        </p:nvSpPr>
        <p:spPr>
          <a:xfrm>
            <a:off x="6914422" y="2026512"/>
            <a:ext cx="695704"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r>
              <a:rPr lang="en-US" sz="1266" dirty="0" smtClean="0"/>
              <a:t>BMU</a:t>
            </a:r>
            <a:r>
              <a:rPr sz="1266" dirty="0" smtClean="0"/>
              <a:t> </a:t>
            </a:r>
            <a:r>
              <a:rPr sz="1266" dirty="0"/>
              <a:t>BE</a:t>
            </a:r>
          </a:p>
        </p:txBody>
      </p:sp>
      <p:sp>
        <p:nvSpPr>
          <p:cNvPr id="36" name="Shape 125"/>
          <p:cNvSpPr/>
          <p:nvPr/>
        </p:nvSpPr>
        <p:spPr>
          <a:xfrm>
            <a:off x="4852948" y="2023924"/>
            <a:ext cx="695704"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r>
              <a:rPr sz="1266"/>
              <a:t>EMU BE</a:t>
            </a:r>
          </a:p>
        </p:txBody>
      </p:sp>
      <p:sp>
        <p:nvSpPr>
          <p:cNvPr id="41" name="Shape 130"/>
          <p:cNvSpPr/>
          <p:nvPr/>
        </p:nvSpPr>
        <p:spPr>
          <a:xfrm>
            <a:off x="1714812" y="2893062"/>
            <a:ext cx="999313"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pPr algn="ctr"/>
            <a:r>
              <a:rPr sz="1266" b="1" dirty="0">
                <a:solidFill>
                  <a:schemeClr val="bg1"/>
                </a:solidFill>
              </a:rPr>
              <a:t>Barrel Calo </a:t>
            </a:r>
            <a:endParaRPr lang="en-US" sz="1266" b="1" dirty="0" smtClean="0">
              <a:solidFill>
                <a:schemeClr val="bg1"/>
              </a:solidFill>
            </a:endParaRPr>
          </a:p>
          <a:p>
            <a:pPr algn="ctr"/>
            <a:r>
              <a:rPr sz="1266" b="1" dirty="0" smtClean="0">
                <a:solidFill>
                  <a:schemeClr val="bg1"/>
                </a:solidFill>
              </a:rPr>
              <a:t>Trigger </a:t>
            </a:r>
            <a:r>
              <a:rPr lang="en-US" sz="1266" b="1" dirty="0" smtClean="0">
                <a:solidFill>
                  <a:schemeClr val="bg1"/>
                </a:solidFill>
              </a:rPr>
              <a:t>RCT</a:t>
            </a:r>
            <a:endParaRPr sz="1266" b="1" dirty="0">
              <a:solidFill>
                <a:schemeClr val="bg1"/>
              </a:solidFill>
            </a:endParaRPr>
          </a:p>
        </p:txBody>
      </p:sp>
      <p:sp>
        <p:nvSpPr>
          <p:cNvPr id="43" name="Shape 132"/>
          <p:cNvSpPr/>
          <p:nvPr/>
        </p:nvSpPr>
        <p:spPr>
          <a:xfrm>
            <a:off x="2637629" y="4904629"/>
            <a:ext cx="2068516"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r>
              <a:rPr sz="1266" b="1" dirty="0">
                <a:solidFill>
                  <a:schemeClr val="bg1"/>
                </a:solidFill>
              </a:rPr>
              <a:t>Correlator Trigger Layer-1</a:t>
            </a:r>
          </a:p>
        </p:txBody>
      </p:sp>
      <p:sp>
        <p:nvSpPr>
          <p:cNvPr id="44" name="Shape 133"/>
          <p:cNvSpPr/>
          <p:nvPr/>
        </p:nvSpPr>
        <p:spPr>
          <a:xfrm>
            <a:off x="2657316" y="5875649"/>
            <a:ext cx="2543005" cy="266933"/>
          </a:xfrm>
          <a:prstGeom prst="rect">
            <a:avLst/>
          </a:prstGeom>
          <a:noFill/>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r>
              <a:rPr sz="1266" dirty="0" smtClean="0"/>
              <a:t>Correlator</a:t>
            </a:r>
            <a:r>
              <a:rPr lang="en-US" sz="1266" dirty="0" smtClean="0"/>
              <a:t> / Global</a:t>
            </a:r>
            <a:r>
              <a:rPr sz="1266" dirty="0" smtClean="0"/>
              <a:t> </a:t>
            </a:r>
            <a:r>
              <a:rPr sz="1266" dirty="0"/>
              <a:t>Trigger Layer-2</a:t>
            </a:r>
          </a:p>
        </p:txBody>
      </p:sp>
      <p:sp>
        <p:nvSpPr>
          <p:cNvPr id="45" name="Shape 134"/>
          <p:cNvSpPr/>
          <p:nvPr/>
        </p:nvSpPr>
        <p:spPr>
          <a:xfrm>
            <a:off x="6692083" y="2927141"/>
            <a:ext cx="1020152"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pPr algn="ctr"/>
            <a:r>
              <a:rPr sz="1266" dirty="0" smtClean="0"/>
              <a:t>B</a:t>
            </a:r>
            <a:r>
              <a:rPr lang="en-US" sz="1266" dirty="0" smtClean="0"/>
              <a:t>arrel Muon</a:t>
            </a:r>
          </a:p>
          <a:p>
            <a:pPr algn="ctr"/>
            <a:r>
              <a:rPr sz="1266" dirty="0" smtClean="0"/>
              <a:t> Tr</a:t>
            </a:r>
            <a:r>
              <a:rPr lang="en-US" sz="1266" dirty="0" smtClean="0"/>
              <a:t>ack Finder</a:t>
            </a:r>
            <a:endParaRPr sz="1266" dirty="0"/>
          </a:p>
        </p:txBody>
      </p:sp>
      <p:sp>
        <p:nvSpPr>
          <p:cNvPr id="46" name="Shape 137"/>
          <p:cNvSpPr/>
          <p:nvPr/>
        </p:nvSpPr>
        <p:spPr>
          <a:xfrm>
            <a:off x="4736536" y="2910203"/>
            <a:ext cx="1070806"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pPr algn="ctr"/>
            <a:r>
              <a:rPr sz="1266" dirty="0" smtClean="0"/>
              <a:t>E</a:t>
            </a:r>
            <a:r>
              <a:rPr lang="en-US" sz="1266" dirty="0" smtClean="0"/>
              <a:t>ndcap Muon</a:t>
            </a:r>
          </a:p>
          <a:p>
            <a:pPr algn="ctr"/>
            <a:r>
              <a:rPr sz="1266" dirty="0" smtClean="0"/>
              <a:t> Tr</a:t>
            </a:r>
            <a:r>
              <a:rPr lang="en-US" sz="1266" dirty="0" smtClean="0"/>
              <a:t>ack Finder</a:t>
            </a:r>
            <a:endParaRPr sz="1266" dirty="0"/>
          </a:p>
        </p:txBody>
      </p:sp>
      <p:sp>
        <p:nvSpPr>
          <p:cNvPr id="50" name="Shape 143"/>
          <p:cNvSpPr/>
          <p:nvPr/>
        </p:nvSpPr>
        <p:spPr>
          <a:xfrm>
            <a:off x="2180455" y="3560685"/>
            <a:ext cx="0" cy="169905"/>
          </a:xfrm>
          <a:prstGeom prst="line">
            <a:avLst/>
          </a:pr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51" name="Shape 144"/>
          <p:cNvSpPr/>
          <p:nvPr/>
        </p:nvSpPr>
        <p:spPr>
          <a:xfrm>
            <a:off x="3725496" y="4356026"/>
            <a:ext cx="1" cy="508501"/>
          </a:xfrm>
          <a:prstGeom prst="line">
            <a:avLst/>
          </a:pr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52" name="Shape 145"/>
          <p:cNvSpPr/>
          <p:nvPr/>
        </p:nvSpPr>
        <p:spPr>
          <a:xfrm>
            <a:off x="3720159" y="5403223"/>
            <a:ext cx="1" cy="453393"/>
          </a:xfrm>
          <a:prstGeom prst="line">
            <a:avLst/>
          </a:pr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55" name="Shape 148"/>
          <p:cNvSpPr/>
          <p:nvPr/>
        </p:nvSpPr>
        <p:spPr>
          <a:xfrm>
            <a:off x="904661" y="5599718"/>
            <a:ext cx="1699184" cy="656526"/>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Medium"/>
                <a:ea typeface="Helvetica Neue Medium"/>
                <a:cs typeface="Helvetica Neue Medium"/>
                <a:sym typeface="Helvetica Neue Medium"/>
              </a:defRPr>
            </a:lvl1pPr>
          </a:lstStyle>
          <a:p>
            <a:r>
              <a:rPr lang="en-US" sz="1266" dirty="0" smtClean="0"/>
              <a:t>BE+L1</a:t>
            </a:r>
            <a:r>
              <a:rPr sz="1266" dirty="0" smtClean="0"/>
              <a:t> System</a:t>
            </a:r>
            <a:r>
              <a:rPr lang="en-US" sz="1266" dirty="0" smtClean="0"/>
              <a:t>:</a:t>
            </a:r>
          </a:p>
          <a:p>
            <a:r>
              <a:rPr lang="en-US" sz="1266" b="1" dirty="0" smtClean="0"/>
              <a:t>40,000 </a:t>
            </a:r>
            <a:r>
              <a:rPr lang="en-US" sz="1266" b="1" dirty="0"/>
              <a:t>k</a:t>
            </a:r>
            <a:r>
              <a:rPr lang="en-US" sz="1266" b="1" dirty="0" smtClean="0"/>
              <a:t>Hz </a:t>
            </a:r>
            <a:r>
              <a:rPr lang="en-US" sz="1266" dirty="0" smtClean="0"/>
              <a:t>event data</a:t>
            </a:r>
          </a:p>
          <a:p>
            <a:r>
              <a:rPr lang="en-US" sz="1266" dirty="0" smtClean="0"/>
              <a:t>processing</a:t>
            </a:r>
            <a:endParaRPr sz="1266" dirty="0"/>
          </a:p>
        </p:txBody>
      </p:sp>
      <p:sp>
        <p:nvSpPr>
          <p:cNvPr id="56" name="Shape 150"/>
          <p:cNvSpPr/>
          <p:nvPr/>
        </p:nvSpPr>
        <p:spPr>
          <a:xfrm>
            <a:off x="4505818" y="3597475"/>
            <a:ext cx="744131" cy="13038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107"/>
                </a:lnTo>
                <a:lnTo>
                  <a:pt x="0" y="9107"/>
                </a:lnTo>
                <a:lnTo>
                  <a:pt x="0" y="21600"/>
                </a:lnTo>
              </a:path>
            </a:pathLst>
          </a:cu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57" name="Shape 152"/>
          <p:cNvSpPr/>
          <p:nvPr/>
        </p:nvSpPr>
        <p:spPr>
          <a:xfrm>
            <a:off x="4794638" y="3604310"/>
            <a:ext cx="2474904" cy="16442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18000" y="21600"/>
                  <a:pt x="14400" y="21600"/>
                  <a:pt x="10800" y="21600"/>
                </a:cubicBezTo>
                <a:cubicBezTo>
                  <a:pt x="7200" y="21600"/>
                  <a:pt x="3600" y="21600"/>
                  <a:pt x="0" y="21600"/>
                </a:cubicBezTo>
              </a:path>
            </a:pathLst>
          </a:cu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58" name="Shape 153"/>
          <p:cNvSpPr/>
          <p:nvPr/>
        </p:nvSpPr>
        <p:spPr>
          <a:xfrm>
            <a:off x="731271" y="2423175"/>
            <a:ext cx="1915477" cy="27075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59" name="Shape 154"/>
          <p:cNvSpPr/>
          <p:nvPr/>
        </p:nvSpPr>
        <p:spPr>
          <a:xfrm>
            <a:off x="2180455" y="4413202"/>
            <a:ext cx="714043" cy="4868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107"/>
                </a:lnTo>
                <a:lnTo>
                  <a:pt x="21600" y="9107"/>
                </a:lnTo>
                <a:lnTo>
                  <a:pt x="21600" y="21600"/>
                </a:lnTo>
              </a:path>
            </a:pathLst>
          </a:cu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65" name="Shape 162"/>
          <p:cNvSpPr/>
          <p:nvPr/>
        </p:nvSpPr>
        <p:spPr>
          <a:xfrm>
            <a:off x="7255298" y="2342786"/>
            <a:ext cx="1" cy="572265"/>
          </a:xfrm>
          <a:prstGeom prst="line">
            <a:avLst/>
          </a:pr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69" name="Shape 166"/>
          <p:cNvSpPr/>
          <p:nvPr/>
        </p:nvSpPr>
        <p:spPr>
          <a:xfrm>
            <a:off x="5188468" y="2328744"/>
            <a:ext cx="1" cy="572265"/>
          </a:xfrm>
          <a:prstGeom prst="line">
            <a:avLst/>
          </a:pr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72" name="Shape 169"/>
          <p:cNvSpPr/>
          <p:nvPr/>
        </p:nvSpPr>
        <p:spPr>
          <a:xfrm>
            <a:off x="1816893" y="3293806"/>
            <a:ext cx="727123"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vl1pPr>
          </a:lstStyle>
          <a:p>
            <a:r>
              <a:rPr lang="en-US" sz="1266" dirty="0" smtClean="0">
                <a:solidFill>
                  <a:schemeClr val="bg1"/>
                </a:solidFill>
              </a:rPr>
              <a:t>36</a:t>
            </a:r>
            <a:r>
              <a:rPr sz="1266" dirty="0" smtClean="0">
                <a:solidFill>
                  <a:schemeClr val="bg1"/>
                </a:solidFill>
              </a:rPr>
              <a:t> </a:t>
            </a:r>
            <a:r>
              <a:rPr sz="1266" dirty="0">
                <a:solidFill>
                  <a:schemeClr val="bg1"/>
                </a:solidFill>
              </a:rPr>
              <a:t>Boards</a:t>
            </a:r>
          </a:p>
        </p:txBody>
      </p:sp>
      <p:sp>
        <p:nvSpPr>
          <p:cNvPr id="74" name="Shape 171"/>
          <p:cNvSpPr/>
          <p:nvPr/>
        </p:nvSpPr>
        <p:spPr>
          <a:xfrm>
            <a:off x="3382924" y="5132808"/>
            <a:ext cx="925896"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vl1pPr>
          </a:lstStyle>
          <a:p>
            <a:r>
              <a:rPr sz="1266" dirty="0" smtClean="0"/>
              <a:t> </a:t>
            </a:r>
            <a:r>
              <a:rPr lang="en-US" sz="1266" dirty="0" smtClean="0">
                <a:solidFill>
                  <a:schemeClr val="bg1"/>
                </a:solidFill>
              </a:rPr>
              <a:t>27+2 </a:t>
            </a:r>
            <a:r>
              <a:rPr sz="1266" dirty="0" smtClean="0">
                <a:solidFill>
                  <a:schemeClr val="bg1"/>
                </a:solidFill>
              </a:rPr>
              <a:t>Boards</a:t>
            </a:r>
            <a:endParaRPr sz="1266" dirty="0">
              <a:solidFill>
                <a:schemeClr val="bg1"/>
              </a:solidFill>
            </a:endParaRPr>
          </a:p>
        </p:txBody>
      </p:sp>
      <p:sp>
        <p:nvSpPr>
          <p:cNvPr id="75" name="Shape 172"/>
          <p:cNvSpPr/>
          <p:nvPr/>
        </p:nvSpPr>
        <p:spPr>
          <a:xfrm>
            <a:off x="3327875" y="6094743"/>
            <a:ext cx="85856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vl1pPr>
          </a:lstStyle>
          <a:p>
            <a:r>
              <a:rPr lang="en-US" sz="1266" dirty="0" smtClean="0"/>
              <a:t>5-10 </a:t>
            </a:r>
            <a:r>
              <a:rPr sz="1266" dirty="0" smtClean="0"/>
              <a:t>Boards</a:t>
            </a:r>
            <a:endParaRPr sz="1266" dirty="0"/>
          </a:p>
        </p:txBody>
      </p:sp>
      <p:sp>
        <p:nvSpPr>
          <p:cNvPr id="82" name="Shape 185"/>
          <p:cNvSpPr/>
          <p:nvPr/>
        </p:nvSpPr>
        <p:spPr>
          <a:xfrm>
            <a:off x="7257896" y="1753406"/>
            <a:ext cx="1" cy="250103"/>
          </a:xfrm>
          <a:prstGeom prst="line">
            <a:avLst/>
          </a:pr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84" name="Shape 187"/>
          <p:cNvSpPr/>
          <p:nvPr/>
        </p:nvSpPr>
        <p:spPr>
          <a:xfrm>
            <a:off x="5191457" y="1738380"/>
            <a:ext cx="1" cy="250103"/>
          </a:xfrm>
          <a:prstGeom prst="line">
            <a:avLst/>
          </a:pr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86" name="Shape 189"/>
          <p:cNvSpPr/>
          <p:nvPr/>
        </p:nvSpPr>
        <p:spPr>
          <a:xfrm>
            <a:off x="3454629" y="3469816"/>
            <a:ext cx="523541" cy="656526"/>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vl1pPr>
          </a:lstStyle>
          <a:p>
            <a:pPr algn="ctr"/>
            <a:r>
              <a:rPr lang="en-US" sz="1266" dirty="0" smtClean="0"/>
              <a:t>162</a:t>
            </a:r>
          </a:p>
          <a:p>
            <a:pPr algn="ctr"/>
            <a:r>
              <a:rPr lang="en-US" sz="1266" dirty="0" smtClean="0"/>
              <a:t>boards</a:t>
            </a:r>
          </a:p>
          <a:p>
            <a:endParaRPr sz="1266" dirty="0"/>
          </a:p>
        </p:txBody>
      </p:sp>
      <p:sp>
        <p:nvSpPr>
          <p:cNvPr id="87" name="Shape 190"/>
          <p:cNvSpPr/>
          <p:nvPr/>
        </p:nvSpPr>
        <p:spPr>
          <a:xfrm>
            <a:off x="731271" y="1744423"/>
            <a:ext cx="1" cy="259763"/>
          </a:xfrm>
          <a:prstGeom prst="line">
            <a:avLst/>
          </a:pr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88" name="Shape 191"/>
          <p:cNvSpPr/>
          <p:nvPr/>
        </p:nvSpPr>
        <p:spPr>
          <a:xfrm>
            <a:off x="3698010" y="1772061"/>
            <a:ext cx="0" cy="201350"/>
          </a:xfrm>
          <a:prstGeom prst="line">
            <a:avLst/>
          </a:pr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93" name="Rectangle 92"/>
          <p:cNvSpPr/>
          <p:nvPr/>
        </p:nvSpPr>
        <p:spPr>
          <a:xfrm>
            <a:off x="351191" y="924502"/>
            <a:ext cx="282158" cy="224681"/>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3396945" y="816982"/>
            <a:ext cx="2355581" cy="369332"/>
          </a:xfrm>
          <a:prstGeom prst="rect">
            <a:avLst/>
          </a:prstGeom>
          <a:noFill/>
        </p:spPr>
        <p:txBody>
          <a:bodyPr wrap="none" rtlCol="0">
            <a:spAutoFit/>
          </a:bodyPr>
          <a:lstStyle/>
          <a:p>
            <a:r>
              <a:rPr lang="en-US" dirty="0" smtClean="0"/>
              <a:t>NSF Trigger/DAQ scope</a:t>
            </a:r>
            <a:endParaRPr lang="en-US" dirty="0"/>
          </a:p>
        </p:txBody>
      </p:sp>
      <p:sp>
        <p:nvSpPr>
          <p:cNvPr id="97" name="Rectangle 96"/>
          <p:cNvSpPr/>
          <p:nvPr/>
        </p:nvSpPr>
        <p:spPr>
          <a:xfrm>
            <a:off x="6689652" y="894353"/>
            <a:ext cx="282158" cy="224681"/>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6971810" y="824070"/>
            <a:ext cx="2114361" cy="369332"/>
          </a:xfrm>
          <a:prstGeom prst="rect">
            <a:avLst/>
          </a:prstGeom>
          <a:noFill/>
        </p:spPr>
        <p:txBody>
          <a:bodyPr wrap="none" rtlCol="0">
            <a:spAutoFit/>
          </a:bodyPr>
          <a:lstStyle/>
          <a:p>
            <a:r>
              <a:rPr lang="en-US" dirty="0" smtClean="0"/>
              <a:t>Other US CMS scope</a:t>
            </a:r>
            <a:endParaRPr lang="en-US" dirty="0"/>
          </a:p>
        </p:txBody>
      </p:sp>
      <p:sp>
        <p:nvSpPr>
          <p:cNvPr id="100" name="TextBox 99"/>
          <p:cNvSpPr txBox="1"/>
          <p:nvPr/>
        </p:nvSpPr>
        <p:spPr>
          <a:xfrm>
            <a:off x="4964865" y="5514526"/>
            <a:ext cx="1272849" cy="307777"/>
          </a:xfrm>
          <a:prstGeom prst="rect">
            <a:avLst/>
          </a:prstGeom>
          <a:noFill/>
        </p:spPr>
        <p:txBody>
          <a:bodyPr wrap="none" rtlCol="0">
            <a:spAutoFit/>
          </a:bodyPr>
          <a:lstStyle/>
          <a:p>
            <a:r>
              <a:rPr lang="en-US" sz="1400" b="1" dirty="0" smtClean="0"/>
              <a:t>750 kHz </a:t>
            </a:r>
            <a:r>
              <a:rPr lang="en-US" sz="1400" dirty="0" smtClean="0"/>
              <a:t>To HLT</a:t>
            </a:r>
            <a:endParaRPr lang="en-US" sz="1400" dirty="0"/>
          </a:p>
        </p:txBody>
      </p:sp>
      <p:sp>
        <p:nvSpPr>
          <p:cNvPr id="102" name="Shape 110"/>
          <p:cNvSpPr/>
          <p:nvPr/>
        </p:nvSpPr>
        <p:spPr>
          <a:xfrm>
            <a:off x="6221970" y="5605633"/>
            <a:ext cx="1630740" cy="835543"/>
          </a:xfrm>
          <a:prstGeom prst="rect">
            <a:avLst/>
          </a:prstGeom>
          <a:solidFill>
            <a:schemeClr val="accent1">
              <a:lumMod val="75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dirty="0"/>
          </a:p>
        </p:txBody>
      </p:sp>
      <p:sp>
        <p:nvSpPr>
          <p:cNvPr id="103" name="Shape 134"/>
          <p:cNvSpPr/>
          <p:nvPr/>
        </p:nvSpPr>
        <p:spPr>
          <a:xfrm>
            <a:off x="6364546" y="5563232"/>
            <a:ext cx="1403398"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r>
              <a:rPr lang="en-US" sz="1266" b="1" dirty="0" smtClean="0">
                <a:solidFill>
                  <a:schemeClr val="bg1"/>
                </a:solidFill>
              </a:rPr>
              <a:t>DAQ/HLT System</a:t>
            </a:r>
          </a:p>
        </p:txBody>
      </p:sp>
      <p:sp>
        <p:nvSpPr>
          <p:cNvPr id="112" name="Shape 177"/>
          <p:cNvSpPr/>
          <p:nvPr/>
        </p:nvSpPr>
        <p:spPr>
          <a:xfrm>
            <a:off x="6421855" y="5721300"/>
            <a:ext cx="1202638" cy="656526"/>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vl1pPr>
          </a:lstStyle>
          <a:p>
            <a:r>
              <a:rPr lang="en-US" sz="1266" dirty="0" smtClean="0">
                <a:solidFill>
                  <a:schemeClr val="bg1"/>
                </a:solidFill>
              </a:rPr>
              <a:t>Event Builder</a:t>
            </a:r>
          </a:p>
          <a:p>
            <a:r>
              <a:rPr lang="en-US" sz="1266" dirty="0" smtClean="0">
                <a:solidFill>
                  <a:schemeClr val="bg1"/>
                </a:solidFill>
              </a:rPr>
              <a:t>HLT</a:t>
            </a:r>
          </a:p>
          <a:p>
            <a:r>
              <a:rPr lang="en-US" sz="1266" u="sng" dirty="0" smtClean="0">
                <a:solidFill>
                  <a:schemeClr val="bg1"/>
                </a:solidFill>
              </a:rPr>
              <a:t>Storage Manager</a:t>
            </a:r>
          </a:p>
        </p:txBody>
      </p:sp>
      <p:sp>
        <p:nvSpPr>
          <p:cNvPr id="113" name="Right Arrow 112"/>
          <p:cNvSpPr/>
          <p:nvPr/>
        </p:nvSpPr>
        <p:spPr>
          <a:xfrm>
            <a:off x="5200320" y="5804810"/>
            <a:ext cx="982017"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ight Arrow 113"/>
          <p:cNvSpPr/>
          <p:nvPr/>
        </p:nvSpPr>
        <p:spPr>
          <a:xfrm>
            <a:off x="7867326" y="5821294"/>
            <a:ext cx="98629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7885196" y="5376602"/>
            <a:ext cx="885114" cy="523220"/>
          </a:xfrm>
          <a:prstGeom prst="rect">
            <a:avLst/>
          </a:prstGeom>
          <a:noFill/>
        </p:spPr>
        <p:txBody>
          <a:bodyPr wrap="none" rtlCol="0">
            <a:spAutoFit/>
          </a:bodyPr>
          <a:lstStyle/>
          <a:p>
            <a:r>
              <a:rPr lang="en-US" sz="1400" b="1" dirty="0" smtClean="0"/>
              <a:t>7.5 kHz </a:t>
            </a:r>
          </a:p>
          <a:p>
            <a:r>
              <a:rPr lang="en-US" sz="1400" dirty="0" smtClean="0"/>
              <a:t>To Offline</a:t>
            </a:r>
            <a:endParaRPr lang="en-US" sz="1400" dirty="0"/>
          </a:p>
        </p:txBody>
      </p:sp>
      <p:sp>
        <p:nvSpPr>
          <p:cNvPr id="99" name="Shape 94"/>
          <p:cNvSpPr/>
          <p:nvPr/>
        </p:nvSpPr>
        <p:spPr>
          <a:xfrm>
            <a:off x="3115437" y="1981607"/>
            <a:ext cx="1293148" cy="511423"/>
          </a:xfrm>
          <a:prstGeom prst="rect">
            <a:avLst/>
          </a:prstGeom>
          <a:solidFill>
            <a:srgbClr val="FFFFFF"/>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r>
              <a:rPr lang="en-US" sz="1270" dirty="0" smtClean="0"/>
              <a:t>DTC: Outer Tracker BE</a:t>
            </a:r>
            <a:endParaRPr sz="1270" dirty="0"/>
          </a:p>
        </p:txBody>
      </p:sp>
      <p:sp>
        <p:nvSpPr>
          <p:cNvPr id="101" name="Shape 190"/>
          <p:cNvSpPr/>
          <p:nvPr/>
        </p:nvSpPr>
        <p:spPr>
          <a:xfrm>
            <a:off x="3680825" y="2493030"/>
            <a:ext cx="0" cy="377479"/>
          </a:xfrm>
          <a:prstGeom prst="line">
            <a:avLst/>
          </a:pr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118" name="Shape 166"/>
          <p:cNvSpPr/>
          <p:nvPr/>
        </p:nvSpPr>
        <p:spPr>
          <a:xfrm flipH="1">
            <a:off x="5221124" y="2345304"/>
            <a:ext cx="2048418" cy="536706"/>
          </a:xfrm>
          <a:prstGeom prst="line">
            <a:avLst/>
          </a:prstGeom>
          <a:ln w="15875">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120" name="Shape 87"/>
          <p:cNvSpPr/>
          <p:nvPr/>
        </p:nvSpPr>
        <p:spPr>
          <a:xfrm>
            <a:off x="137261" y="1229838"/>
            <a:ext cx="1238644" cy="487468"/>
          </a:xfrm>
          <a:prstGeom prst="rect">
            <a:avLst/>
          </a:prstGeom>
          <a:solidFill>
            <a:schemeClr val="accent6">
              <a:lumMod val="60000"/>
              <a:lumOff val="40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r>
              <a:rPr lang="en-US" sz="1270" dirty="0" smtClean="0"/>
              <a:t>Endcap Calorimeters</a:t>
            </a:r>
            <a:endParaRPr sz="1270" dirty="0"/>
          </a:p>
        </p:txBody>
      </p:sp>
      <p:sp>
        <p:nvSpPr>
          <p:cNvPr id="121" name="Shape 87"/>
          <p:cNvSpPr/>
          <p:nvPr/>
        </p:nvSpPr>
        <p:spPr>
          <a:xfrm>
            <a:off x="1644726" y="1265938"/>
            <a:ext cx="1238644" cy="487468"/>
          </a:xfrm>
          <a:prstGeom prst="rect">
            <a:avLst/>
          </a:prstGeom>
          <a:solidFill>
            <a:schemeClr val="accent6">
              <a:lumMod val="60000"/>
              <a:lumOff val="40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r>
              <a:rPr lang="en-US" sz="1270" dirty="0" smtClean="0"/>
              <a:t>Barrel Calorimeters</a:t>
            </a:r>
            <a:endParaRPr sz="1270" dirty="0"/>
          </a:p>
        </p:txBody>
      </p:sp>
      <p:sp>
        <p:nvSpPr>
          <p:cNvPr id="122" name="Shape 121"/>
          <p:cNvSpPr/>
          <p:nvPr/>
        </p:nvSpPr>
        <p:spPr>
          <a:xfrm>
            <a:off x="1631693" y="2087600"/>
            <a:ext cx="1251677" cy="327528"/>
          </a:xfrm>
          <a:prstGeom prst="rect">
            <a:avLst/>
          </a:prstGeom>
          <a:solidFill>
            <a:schemeClr val="accent6">
              <a:lumMod val="60000"/>
              <a:lumOff val="40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r>
              <a:rPr lang="en-US" sz="1270" dirty="0"/>
              <a:t>E</a:t>
            </a:r>
            <a:r>
              <a:rPr lang="en-US" sz="1270" dirty="0" smtClean="0"/>
              <a:t>B/HB/HF BE</a:t>
            </a:r>
            <a:endParaRPr sz="1270" dirty="0"/>
          </a:p>
        </p:txBody>
      </p:sp>
      <p:sp>
        <p:nvSpPr>
          <p:cNvPr id="123" name="Shape 100"/>
          <p:cNvSpPr/>
          <p:nvPr/>
        </p:nvSpPr>
        <p:spPr>
          <a:xfrm>
            <a:off x="1563354" y="3730590"/>
            <a:ext cx="1339493" cy="665399"/>
          </a:xfrm>
          <a:prstGeom prst="rect">
            <a:avLst/>
          </a:prstGeom>
          <a:solidFill>
            <a:schemeClr val="accent1">
              <a:lumMod val="75000"/>
            </a:schemeClr>
          </a:solidFill>
          <a:ln w="25400">
            <a:solidFill>
              <a:srgbClr val="85888D"/>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124" name="Shape 130"/>
          <p:cNvSpPr/>
          <p:nvPr/>
        </p:nvSpPr>
        <p:spPr>
          <a:xfrm>
            <a:off x="1711929" y="3728366"/>
            <a:ext cx="1008931"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atin typeface="Helvetica Neue Light"/>
                <a:ea typeface="Helvetica Neue Light"/>
                <a:cs typeface="Helvetica Neue Light"/>
                <a:sym typeface="Helvetica Neue Light"/>
              </a:defRPr>
            </a:lvl1pPr>
          </a:lstStyle>
          <a:p>
            <a:pPr algn="ctr"/>
            <a:r>
              <a:rPr sz="1266" b="1" dirty="0">
                <a:solidFill>
                  <a:schemeClr val="bg1"/>
                </a:solidFill>
              </a:rPr>
              <a:t>Barrel Calo </a:t>
            </a:r>
            <a:endParaRPr lang="en-US" sz="1266" b="1" dirty="0" smtClean="0">
              <a:solidFill>
                <a:schemeClr val="bg1"/>
              </a:solidFill>
            </a:endParaRPr>
          </a:p>
          <a:p>
            <a:pPr algn="ctr"/>
            <a:r>
              <a:rPr sz="1266" b="1" dirty="0" smtClean="0">
                <a:solidFill>
                  <a:schemeClr val="bg1"/>
                </a:solidFill>
              </a:rPr>
              <a:t>Trigger </a:t>
            </a:r>
            <a:r>
              <a:rPr lang="en-US" sz="1266" b="1" dirty="0" smtClean="0">
                <a:solidFill>
                  <a:schemeClr val="bg1"/>
                </a:solidFill>
              </a:rPr>
              <a:t>GCT</a:t>
            </a:r>
            <a:endParaRPr sz="1266" b="1" dirty="0">
              <a:solidFill>
                <a:schemeClr val="bg1"/>
              </a:solidFill>
            </a:endParaRPr>
          </a:p>
        </p:txBody>
      </p:sp>
      <p:sp>
        <p:nvSpPr>
          <p:cNvPr id="125" name="Shape 169"/>
          <p:cNvSpPr/>
          <p:nvPr/>
        </p:nvSpPr>
        <p:spPr>
          <a:xfrm>
            <a:off x="1818818" y="4129110"/>
            <a:ext cx="64536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defRPr sz="1800"/>
            </a:lvl1pPr>
          </a:lstStyle>
          <a:p>
            <a:r>
              <a:rPr lang="en-US" sz="1266" dirty="0" smtClean="0">
                <a:solidFill>
                  <a:schemeClr val="bg1"/>
                </a:solidFill>
              </a:rPr>
              <a:t>3</a:t>
            </a:r>
            <a:r>
              <a:rPr sz="1266" dirty="0" smtClean="0">
                <a:solidFill>
                  <a:schemeClr val="bg1"/>
                </a:solidFill>
              </a:rPr>
              <a:t> </a:t>
            </a:r>
            <a:r>
              <a:rPr sz="1266" dirty="0">
                <a:solidFill>
                  <a:schemeClr val="bg1"/>
                </a:solidFill>
              </a:rPr>
              <a:t>Boards</a:t>
            </a:r>
          </a:p>
        </p:txBody>
      </p:sp>
      <p:sp>
        <p:nvSpPr>
          <p:cNvPr id="126" name="Shape 190"/>
          <p:cNvSpPr/>
          <p:nvPr/>
        </p:nvSpPr>
        <p:spPr>
          <a:xfrm>
            <a:off x="2180455" y="2415128"/>
            <a:ext cx="0" cy="455381"/>
          </a:xfrm>
          <a:prstGeom prst="line">
            <a:avLst/>
          </a:pr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127" name="Shape 187"/>
          <p:cNvSpPr/>
          <p:nvPr/>
        </p:nvSpPr>
        <p:spPr>
          <a:xfrm>
            <a:off x="2187378" y="1761788"/>
            <a:ext cx="0" cy="309095"/>
          </a:xfrm>
          <a:prstGeom prst="line">
            <a:avLst/>
          </a:prstGeom>
          <a:ln w="25400">
            <a:solidFill>
              <a:srgbClr val="000000"/>
            </a:solidFill>
            <a:miter lim="400000"/>
            <a:tailEnd type="stealth"/>
          </a:ln>
        </p:spPr>
        <p:txBody>
          <a:bodyPr lIns="35719" tIns="35719" rIns="35719" bIns="35719" anchor="ctr"/>
          <a:lstStyle/>
          <a:p>
            <a:pPr algn="ctr">
              <a:defRPr sz="2400">
                <a:latin typeface="+mn-lt"/>
                <a:ea typeface="+mn-ea"/>
                <a:cs typeface="+mn-cs"/>
                <a:sym typeface="Helvetica Light"/>
              </a:defRPr>
            </a:pPr>
            <a:endParaRPr sz="1687"/>
          </a:p>
        </p:txBody>
      </p:sp>
      <p:sp>
        <p:nvSpPr>
          <p:cNvPr id="128" name="Shape 189"/>
          <p:cNvSpPr/>
          <p:nvPr/>
        </p:nvSpPr>
        <p:spPr>
          <a:xfrm>
            <a:off x="4766302" y="3277651"/>
            <a:ext cx="954965" cy="46172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bodyPr>
          <a:lstStyle>
            <a:lvl1pPr>
              <a:defRPr sz="1800"/>
            </a:lvl1pPr>
          </a:lstStyle>
          <a:p>
            <a:pPr algn="ctr"/>
            <a:r>
              <a:rPr lang="en-US" sz="1266" dirty="0" smtClean="0"/>
              <a:t>13</a:t>
            </a:r>
            <a:r>
              <a:rPr lang="en-US" sz="1266" dirty="0"/>
              <a:t> </a:t>
            </a:r>
            <a:r>
              <a:rPr lang="en-US" sz="1266" dirty="0" smtClean="0"/>
              <a:t>boards</a:t>
            </a:r>
          </a:p>
          <a:p>
            <a:endParaRPr sz="1266" dirty="0"/>
          </a:p>
        </p:txBody>
      </p:sp>
      <p:sp>
        <p:nvSpPr>
          <p:cNvPr id="129" name="Shape 189"/>
          <p:cNvSpPr/>
          <p:nvPr/>
        </p:nvSpPr>
        <p:spPr>
          <a:xfrm>
            <a:off x="6736067" y="3309986"/>
            <a:ext cx="1066950" cy="46172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bodyPr>
          <a:lstStyle>
            <a:lvl1pPr>
              <a:defRPr sz="1800"/>
            </a:lvl1pPr>
          </a:lstStyle>
          <a:p>
            <a:pPr algn="ctr"/>
            <a:r>
              <a:rPr lang="en-US" sz="1266" dirty="0" smtClean="0"/>
              <a:t>6 boards</a:t>
            </a:r>
          </a:p>
          <a:p>
            <a:endParaRPr sz="1266" dirty="0"/>
          </a:p>
        </p:txBody>
      </p:sp>
      <p:sp>
        <p:nvSpPr>
          <p:cNvPr id="70" name="Rectangle 69"/>
          <p:cNvSpPr/>
          <p:nvPr/>
        </p:nvSpPr>
        <p:spPr>
          <a:xfrm>
            <a:off x="3107168" y="889333"/>
            <a:ext cx="282158" cy="22468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597216" y="846427"/>
            <a:ext cx="2402068" cy="369332"/>
          </a:xfrm>
          <a:prstGeom prst="rect">
            <a:avLst/>
          </a:prstGeom>
          <a:noFill/>
        </p:spPr>
        <p:txBody>
          <a:bodyPr wrap="none" rtlCol="0">
            <a:spAutoFit/>
          </a:bodyPr>
          <a:lstStyle/>
          <a:p>
            <a:r>
              <a:rPr lang="en-US" dirty="0" smtClean="0"/>
              <a:t>DOE Trigger/DAQ scope</a:t>
            </a:r>
            <a:endParaRPr lang="en-US" dirty="0"/>
          </a:p>
        </p:txBody>
      </p:sp>
      <p:sp>
        <p:nvSpPr>
          <p:cNvPr id="2" name="TextBox 1"/>
          <p:cNvSpPr txBox="1"/>
          <p:nvPr/>
        </p:nvSpPr>
        <p:spPr>
          <a:xfrm>
            <a:off x="8028990" y="1241969"/>
            <a:ext cx="994934" cy="523220"/>
          </a:xfrm>
          <a:prstGeom prst="rect">
            <a:avLst/>
          </a:prstGeom>
          <a:solidFill>
            <a:schemeClr val="accent6">
              <a:lumMod val="60000"/>
              <a:lumOff val="40000"/>
            </a:schemeClr>
          </a:solidFill>
          <a:ln w="19050">
            <a:solidFill>
              <a:schemeClr val="tx1">
                <a:lumMod val="50000"/>
                <a:lumOff val="50000"/>
              </a:schemeClr>
            </a:solidFill>
          </a:ln>
        </p:spPr>
        <p:txBody>
          <a:bodyPr wrap="square" rtlCol="0">
            <a:spAutoFit/>
          </a:bodyPr>
          <a:lstStyle/>
          <a:p>
            <a:r>
              <a:rPr lang="en-US" sz="1400" dirty="0" smtClean="0"/>
              <a:t>Pixel Tracker</a:t>
            </a:r>
            <a:endParaRPr lang="en-US" sz="1400" dirty="0"/>
          </a:p>
        </p:txBody>
      </p:sp>
      <p:sp>
        <p:nvSpPr>
          <p:cNvPr id="73" name="TextBox 72"/>
          <p:cNvSpPr txBox="1"/>
          <p:nvPr/>
        </p:nvSpPr>
        <p:spPr>
          <a:xfrm>
            <a:off x="8028709" y="1863431"/>
            <a:ext cx="994934" cy="738664"/>
          </a:xfrm>
          <a:prstGeom prst="rect">
            <a:avLst/>
          </a:prstGeom>
          <a:solidFill>
            <a:schemeClr val="accent6">
              <a:lumMod val="60000"/>
              <a:lumOff val="40000"/>
            </a:schemeClr>
          </a:solidFill>
          <a:ln w="19050">
            <a:solidFill>
              <a:schemeClr val="tx1">
                <a:lumMod val="50000"/>
                <a:lumOff val="50000"/>
              </a:schemeClr>
            </a:solidFill>
          </a:ln>
        </p:spPr>
        <p:txBody>
          <a:bodyPr wrap="square" rtlCol="0">
            <a:spAutoFit/>
          </a:bodyPr>
          <a:lstStyle/>
          <a:p>
            <a:r>
              <a:rPr lang="en-US" sz="1400" dirty="0" smtClean="0"/>
              <a:t>MIP Timing Detector</a:t>
            </a:r>
            <a:endParaRPr lang="en-US" sz="1400" dirty="0"/>
          </a:p>
        </p:txBody>
      </p:sp>
      <p:sp>
        <p:nvSpPr>
          <p:cNvPr id="76" name="TextBox 75">
            <a:extLst>
              <a:ext uri="{FF2B5EF4-FFF2-40B4-BE49-F238E27FC236}">
                <a16:creationId xmlns:a16="http://schemas.microsoft.com/office/drawing/2014/main" xmlns="" id="{2FD82A88-FA38-FB42-8843-1662DEE72C2C}"/>
              </a:ext>
            </a:extLst>
          </p:cNvPr>
          <p:cNvSpPr txBox="1"/>
          <p:nvPr/>
        </p:nvSpPr>
        <p:spPr>
          <a:xfrm>
            <a:off x="7551367" y="4101188"/>
            <a:ext cx="1567543" cy="461665"/>
          </a:xfrm>
          <a:prstGeom prst="rect">
            <a:avLst/>
          </a:prstGeom>
          <a:solidFill>
            <a:srgbClr val="7030A0"/>
          </a:solidFill>
        </p:spPr>
        <p:txBody>
          <a:bodyPr wrap="square" rtlCol="0">
            <a:spAutoFit/>
          </a:bodyPr>
          <a:lstStyle/>
          <a:p>
            <a:r>
              <a:rPr lang="en-US" sz="2400" dirty="0">
                <a:solidFill>
                  <a:schemeClr val="bg1"/>
                </a:solidFill>
              </a:rPr>
              <a:t>Charge #2</a:t>
            </a:r>
          </a:p>
        </p:txBody>
      </p:sp>
    </p:spTree>
    <p:extLst>
      <p:ext uri="{BB962C8B-B14F-4D97-AF65-F5344CB8AC3E}">
        <p14:creationId xmlns:p14="http://schemas.microsoft.com/office/powerpoint/2010/main" val="424676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Chief computing unit for L1 trigger systems is an </a:t>
            </a:r>
            <a:r>
              <a:rPr lang="en-US" sz="1800" b="1" dirty="0" smtClean="0"/>
              <a:t>ATCA blade</a:t>
            </a:r>
            <a:r>
              <a:rPr lang="en-US" sz="1800" dirty="0" smtClean="0"/>
              <a:t> mounted with high-speed, high I/O </a:t>
            </a:r>
            <a:r>
              <a:rPr lang="en-US" sz="1800" b="1" dirty="0" smtClean="0"/>
              <a:t>FPGA</a:t>
            </a:r>
            <a:r>
              <a:rPr lang="en-US" sz="1800" dirty="0" smtClean="0"/>
              <a:t>(s), linked to other blades with </a:t>
            </a:r>
            <a:r>
              <a:rPr lang="en-US" sz="1800" b="1" dirty="0" smtClean="0"/>
              <a:t>10-28 Gb/s fiber optic </a:t>
            </a:r>
            <a:r>
              <a:rPr lang="en-US" sz="1800" dirty="0" smtClean="0"/>
              <a:t>I/O.</a:t>
            </a:r>
          </a:p>
          <a:p>
            <a:r>
              <a:rPr lang="en-US" sz="1800" b="1" dirty="0" smtClean="0"/>
              <a:t>Barrel Calorimeter Trigger </a:t>
            </a:r>
            <a:r>
              <a:rPr lang="en-US" sz="1800" dirty="0" smtClean="0"/>
              <a:t>is a two-stage network of blades which 1) regionally clusters data from the BC backend electronics and 2) globally merges and sums data and identifies energy clusters of interest (jets, </a:t>
            </a:r>
            <a:r>
              <a:rPr lang="en-US" sz="1800" dirty="0" err="1" smtClean="0"/>
              <a:t>taus</a:t>
            </a:r>
            <a:r>
              <a:rPr lang="en-US" sz="1800" dirty="0" smtClean="0"/>
              <a:t>, electrons/photons). </a:t>
            </a:r>
          </a:p>
          <a:p>
            <a:r>
              <a:rPr lang="en-US" sz="1800" b="1" dirty="0" smtClean="0"/>
              <a:t>Correlator Trigger </a:t>
            </a:r>
            <a:r>
              <a:rPr lang="en-US" sz="1800" dirty="0" smtClean="0"/>
              <a:t>is a two-stage network which 1) merges tracking, calorimeter, and muon data to perform particle reconstruction and mitigate pileup and 2) reconstructs particles of interest (jets, leptons, photons, sums, composites, etc.) for final trigger decision. </a:t>
            </a:r>
          </a:p>
          <a:p>
            <a:r>
              <a:rPr lang="en-US" sz="1800" dirty="0" smtClean="0"/>
              <a:t>There are no changes in the architecture since June 2018, some expected for forthcoming L1 Trigger TDR this year.</a:t>
            </a:r>
          </a:p>
          <a:p>
            <a:pPr marL="0" indent="0">
              <a:buNone/>
            </a:pPr>
            <a:endParaRPr lang="en-US" sz="2000" dirty="0" smtClean="0"/>
          </a:p>
          <a:p>
            <a:endParaRPr lang="en-US" dirty="0"/>
          </a:p>
        </p:txBody>
      </p:sp>
      <p:sp>
        <p:nvSpPr>
          <p:cNvPr id="3" name="Title 2"/>
          <p:cNvSpPr>
            <a:spLocks noGrp="1"/>
          </p:cNvSpPr>
          <p:nvPr>
            <p:ph type="title"/>
          </p:nvPr>
        </p:nvSpPr>
        <p:spPr/>
        <p:txBody>
          <a:bodyPr/>
          <a:lstStyle/>
          <a:p>
            <a:r>
              <a:rPr lang="en-US" dirty="0" smtClean="0"/>
              <a:t>402.06 Conceptual Design</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44043" y="4326126"/>
            <a:ext cx="2205261" cy="21606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5300802" y="4741633"/>
            <a:ext cx="2160627" cy="1329617"/>
          </a:xfrm>
          <a:prstGeom prst="rect">
            <a:avLst/>
          </a:prstGeom>
          <a:ln w="50800">
            <a:solidFill>
              <a:schemeClr val="bg1"/>
            </a:solidFill>
          </a:ln>
        </p:spPr>
      </p:pic>
      <p:pic>
        <p:nvPicPr>
          <p:cNvPr id="7" name="Picture 6" descr="ctp7bto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0768" y="4321109"/>
            <a:ext cx="2644517" cy="2160627"/>
          </a:xfrm>
          <a:prstGeom prst="rect">
            <a:avLst/>
          </a:prstGeom>
          <a:ln w="50800">
            <a:noFill/>
          </a:ln>
        </p:spPr>
      </p:pic>
      <p:sp>
        <p:nvSpPr>
          <p:cNvPr id="13" name="TextBox 12"/>
          <p:cNvSpPr txBox="1"/>
          <p:nvPr/>
        </p:nvSpPr>
        <p:spPr>
          <a:xfrm>
            <a:off x="7128711" y="4221203"/>
            <a:ext cx="1969812" cy="1200329"/>
          </a:xfrm>
          <a:prstGeom prst="rect">
            <a:avLst/>
          </a:prstGeom>
          <a:noFill/>
        </p:spPr>
        <p:txBody>
          <a:bodyPr wrap="square" rtlCol="0">
            <a:spAutoFit/>
          </a:bodyPr>
          <a:lstStyle/>
          <a:p>
            <a:r>
              <a:rPr lang="en-US" dirty="0" smtClean="0"/>
              <a:t>Installed Phase 1 </a:t>
            </a:r>
            <a:r>
              <a:rPr lang="en-US" dirty="0" err="1" smtClean="0">
                <a:latin typeface="Symbol" panose="05050102010706020507" pitchFamily="18" charset="2"/>
              </a:rPr>
              <a:t>m</a:t>
            </a:r>
            <a:r>
              <a:rPr lang="en-US" dirty="0" err="1" smtClean="0"/>
              <a:t>TCA</a:t>
            </a:r>
            <a:r>
              <a:rPr lang="en-US" dirty="0" smtClean="0"/>
              <a:t>-based hardware with 10 Gb/s optical I/O. </a:t>
            </a:r>
            <a:endParaRPr lang="en-US" dirty="0"/>
          </a:p>
        </p:txBody>
      </p:sp>
      <p:sp>
        <p:nvSpPr>
          <p:cNvPr id="8" name="TextBox 7">
            <a:extLst>
              <a:ext uri="{FF2B5EF4-FFF2-40B4-BE49-F238E27FC236}">
                <a16:creationId xmlns:a16="http://schemas.microsoft.com/office/drawing/2014/main" xmlns="" id="{2FD82A88-FA38-FB42-8843-1662DEE72C2C}"/>
              </a:ext>
            </a:extLst>
          </p:cNvPr>
          <p:cNvSpPr txBox="1"/>
          <p:nvPr/>
        </p:nvSpPr>
        <p:spPr>
          <a:xfrm>
            <a:off x="7347813" y="451655"/>
            <a:ext cx="1567543" cy="461665"/>
          </a:xfrm>
          <a:prstGeom prst="rect">
            <a:avLst/>
          </a:prstGeom>
          <a:solidFill>
            <a:srgbClr val="7030A0"/>
          </a:solidFill>
        </p:spPr>
        <p:txBody>
          <a:bodyPr wrap="square" rtlCol="0">
            <a:spAutoFit/>
          </a:bodyPr>
          <a:lstStyle/>
          <a:p>
            <a:r>
              <a:rPr lang="en-US" sz="2400" dirty="0">
                <a:solidFill>
                  <a:schemeClr val="bg1"/>
                </a:solidFill>
              </a:rPr>
              <a:t>Charge #2</a:t>
            </a:r>
          </a:p>
        </p:txBody>
      </p:sp>
    </p:spTree>
    <p:extLst>
      <p:ext uri="{BB962C8B-B14F-4D97-AF65-F5344CB8AC3E}">
        <p14:creationId xmlns:p14="http://schemas.microsoft.com/office/powerpoint/2010/main" val="237332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0100B5D-011B-6845-BBFD-0FC31336531F}"/>
              </a:ext>
            </a:extLst>
          </p:cNvPr>
          <p:cNvPicPr>
            <a:picLocks noChangeAspect="1"/>
          </p:cNvPicPr>
          <p:nvPr/>
        </p:nvPicPr>
        <p:blipFill>
          <a:blip r:embed="rId2"/>
          <a:stretch>
            <a:fillRect/>
          </a:stretch>
        </p:blipFill>
        <p:spPr>
          <a:xfrm>
            <a:off x="804363" y="2652070"/>
            <a:ext cx="6937155" cy="3940182"/>
          </a:xfrm>
          <a:prstGeom prst="rect">
            <a:avLst/>
          </a:prstGeom>
        </p:spPr>
      </p:pic>
      <p:sp>
        <p:nvSpPr>
          <p:cNvPr id="2" name="Content Placeholder 1"/>
          <p:cNvSpPr>
            <a:spLocks noGrp="1"/>
          </p:cNvSpPr>
          <p:nvPr>
            <p:ph idx="1"/>
          </p:nvPr>
        </p:nvSpPr>
        <p:spPr>
          <a:xfrm>
            <a:off x="402128" y="882805"/>
            <a:ext cx="7886700" cy="5521124"/>
          </a:xfrm>
        </p:spPr>
        <p:txBody>
          <a:bodyPr/>
          <a:lstStyle/>
          <a:p>
            <a:r>
              <a:rPr lang="en-US" sz="1800" dirty="0" smtClean="0"/>
              <a:t>Synchronous timing and control for L1 trigger and backend electronics</a:t>
            </a:r>
          </a:p>
          <a:p>
            <a:r>
              <a:rPr lang="en-US" sz="1800" dirty="0" smtClean="0"/>
              <a:t>Data to surface routing and buffering</a:t>
            </a:r>
          </a:p>
          <a:p>
            <a:r>
              <a:rPr lang="en-US" sz="1800" dirty="0" smtClean="0"/>
              <a:t>Event networks for building events from BE fragments</a:t>
            </a:r>
          </a:p>
          <a:p>
            <a:r>
              <a:rPr lang="en-US" sz="1800" dirty="0" smtClean="0"/>
              <a:t>HLT filtering of built events</a:t>
            </a:r>
          </a:p>
          <a:p>
            <a:r>
              <a:rPr lang="en-US" sz="1800" b="1" dirty="0" smtClean="0"/>
              <a:t>Local storage (~2.7 PB) and transfer (up to 31 GB/s) of accepted events to T0 w/COTS computing needed at HL-LHC startup</a:t>
            </a:r>
          </a:p>
          <a:p>
            <a:endParaRPr lang="en-US" dirty="0"/>
          </a:p>
        </p:txBody>
      </p:sp>
      <p:sp>
        <p:nvSpPr>
          <p:cNvPr id="3" name="Title 2"/>
          <p:cNvSpPr>
            <a:spLocks noGrp="1"/>
          </p:cNvSpPr>
          <p:nvPr>
            <p:ph type="title"/>
          </p:nvPr>
        </p:nvSpPr>
        <p:spPr/>
        <p:txBody>
          <a:bodyPr/>
          <a:lstStyle/>
          <a:p>
            <a:r>
              <a:rPr lang="en-US" dirty="0" smtClean="0"/>
              <a:t>DAQ Architecture</a:t>
            </a:r>
            <a:endParaRPr lang="en-US" dirty="0"/>
          </a:p>
        </p:txBody>
      </p:sp>
      <p:sp>
        <p:nvSpPr>
          <p:cNvPr id="5" name="TextBox 4">
            <a:extLst>
              <a:ext uri="{FF2B5EF4-FFF2-40B4-BE49-F238E27FC236}">
                <a16:creationId xmlns:a16="http://schemas.microsoft.com/office/drawing/2014/main" xmlns="" id="{2FD82A88-FA38-FB42-8843-1662DEE72C2C}"/>
              </a:ext>
            </a:extLst>
          </p:cNvPr>
          <p:cNvSpPr txBox="1"/>
          <p:nvPr/>
        </p:nvSpPr>
        <p:spPr>
          <a:xfrm>
            <a:off x="7347813" y="451655"/>
            <a:ext cx="1567543" cy="461665"/>
          </a:xfrm>
          <a:prstGeom prst="rect">
            <a:avLst/>
          </a:prstGeom>
          <a:solidFill>
            <a:srgbClr val="7030A0"/>
          </a:solidFill>
        </p:spPr>
        <p:txBody>
          <a:bodyPr wrap="square" rtlCol="0">
            <a:spAutoFit/>
          </a:bodyPr>
          <a:lstStyle/>
          <a:p>
            <a:r>
              <a:rPr lang="en-US" sz="2400" dirty="0">
                <a:solidFill>
                  <a:schemeClr val="bg1"/>
                </a:solidFill>
              </a:rPr>
              <a:t>Charge #2</a:t>
            </a:r>
          </a:p>
        </p:txBody>
      </p:sp>
      <p:cxnSp>
        <p:nvCxnSpPr>
          <p:cNvPr id="6" name="Straight Arrow Connector 5"/>
          <p:cNvCxnSpPr/>
          <p:nvPr/>
        </p:nvCxnSpPr>
        <p:spPr>
          <a:xfrm>
            <a:off x="5063706" y="2907102"/>
            <a:ext cx="1587260" cy="2950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349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19643</TotalTime>
  <Words>3830</Words>
  <Application>Microsoft Office PowerPoint</Application>
  <PresentationFormat>On-screen Show (4:3)</PresentationFormat>
  <Paragraphs>591</Paragraphs>
  <Slides>51</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Geneva</vt:lpstr>
      <vt:lpstr>Helvetica Light</vt:lpstr>
      <vt:lpstr>Helvetica Neue Light</vt:lpstr>
      <vt:lpstr>Helvetica Neue Medium</vt:lpstr>
      <vt:lpstr>ＭＳ Ｐゴシック</vt:lpstr>
      <vt:lpstr>Arial</vt:lpstr>
      <vt:lpstr>Calibri</vt:lpstr>
      <vt:lpstr>Calibri Light</vt:lpstr>
      <vt:lpstr>Helvetica</vt:lpstr>
      <vt:lpstr>Symbol</vt:lpstr>
      <vt:lpstr>Wingdings</vt:lpstr>
      <vt:lpstr>Office Theme</vt:lpstr>
      <vt:lpstr>PowerPoint Presentation</vt:lpstr>
      <vt:lpstr>Outline</vt:lpstr>
      <vt:lpstr>Biographical Sketches</vt:lpstr>
      <vt:lpstr>CMS HL-LHC Upgrade Overview</vt:lpstr>
      <vt:lpstr>402.06 Upgrade Motivation </vt:lpstr>
      <vt:lpstr>402.06 Upgrade Motivation </vt:lpstr>
      <vt:lpstr>CMS HL-LHC Trigger Architecture</vt:lpstr>
      <vt:lpstr>402.06 Conceptual Design</vt:lpstr>
      <vt:lpstr>DAQ Architecture</vt:lpstr>
      <vt:lpstr>Trigger/DAQ Upgrade Scope Summary</vt:lpstr>
      <vt:lpstr>Threshold and Objective KPPs     </vt:lpstr>
      <vt:lpstr>Threshold and Objective KPPs     </vt:lpstr>
      <vt:lpstr>Threshold and Objective KPPs     </vt:lpstr>
      <vt:lpstr>Summary Progress to Date</vt:lpstr>
      <vt:lpstr>Recent technical progress: L1 trigger blade design</vt:lpstr>
      <vt:lpstr>Recent technical progress: L1 trigger blade design</vt:lpstr>
      <vt:lpstr>Recent technical progress: L1 trigger blade design</vt:lpstr>
      <vt:lpstr>Recent technical progress: L1 trigger blade design</vt:lpstr>
      <vt:lpstr>Recent technical progress: Firmware readiness</vt:lpstr>
      <vt:lpstr>Recent technical progress: Firmware readiness</vt:lpstr>
      <vt:lpstr>L1 trigger blade testing</vt:lpstr>
      <vt:lpstr>402.06 Design Maturity</vt:lpstr>
      <vt:lpstr>402.06 Design Maturity</vt:lpstr>
      <vt:lpstr>Work Breakdown Structure</vt:lpstr>
      <vt:lpstr>Work Breakdown Structure</vt:lpstr>
      <vt:lpstr>Cost Summary at Level 3 CMS-doc-13215</vt:lpstr>
      <vt:lpstr>Cost Summary at Level 3 CMS-doc-13215</vt:lpstr>
      <vt:lpstr>Cost Drivers:  Trigger and DAQ</vt:lpstr>
      <vt:lpstr>402.06 Cost Profile</vt:lpstr>
      <vt:lpstr>Costed Labor Profile</vt:lpstr>
      <vt:lpstr>Costed Labor and Contributed Labor</vt:lpstr>
      <vt:lpstr>402.06 Labor Resources: Institutions</vt:lpstr>
      <vt:lpstr>402.06 Labor Resources</vt:lpstr>
      <vt:lpstr>Trigger/DAQ schedule</vt:lpstr>
      <vt:lpstr>Critical Path and Schedule Contingency</vt:lpstr>
      <vt:lpstr>Critical Path and Schedule Contingency</vt:lpstr>
      <vt:lpstr>Critical Path and Schedule Contingency</vt:lpstr>
      <vt:lpstr>402.06 Risks</vt:lpstr>
      <vt:lpstr>402.06 Risks</vt:lpstr>
      <vt:lpstr>Trigger and DAQ risks</vt:lpstr>
      <vt:lpstr>June 2018 IPR Trigger/DAQ Recommendations </vt:lpstr>
      <vt:lpstr>Threshold and Objective KPPs     </vt:lpstr>
      <vt:lpstr>Threshold and Objective KPPs     </vt:lpstr>
      <vt:lpstr>WBS Dictionary     </vt:lpstr>
      <vt:lpstr>402.06 Progress towards CD-2/CD-3</vt:lpstr>
      <vt:lpstr>Quality Assurance </vt:lpstr>
      <vt:lpstr>QA/QC Hardware Tracking</vt:lpstr>
      <vt:lpstr>ES&amp;H</vt:lpstr>
      <vt:lpstr>402.06 Interfaces and Partners </vt:lpstr>
      <vt:lpstr>Breakout Sessions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 Ryd</dc:creator>
  <cp:lastModifiedBy>Jeffrey Berryhill</cp:lastModifiedBy>
  <cp:revision>313</cp:revision>
  <cp:lastPrinted>2019-02-13T23:43:38Z</cp:lastPrinted>
  <dcterms:created xsi:type="dcterms:W3CDTF">2017-07-25T08:55:25Z</dcterms:created>
  <dcterms:modified xsi:type="dcterms:W3CDTF">2019-03-12T22:00:54Z</dcterms:modified>
</cp:coreProperties>
</file>