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8" r:id="rId4"/>
  </p:sldMasterIdLst>
  <p:notesMasterIdLst>
    <p:notesMasterId r:id="rId35"/>
  </p:notesMasterIdLst>
  <p:handoutMasterIdLst>
    <p:handoutMasterId r:id="rId36"/>
  </p:handoutMasterIdLst>
  <p:sldIdLst>
    <p:sldId id="263" r:id="rId5"/>
    <p:sldId id="424" r:id="rId6"/>
    <p:sldId id="448" r:id="rId7"/>
    <p:sldId id="437" r:id="rId8"/>
    <p:sldId id="382" r:id="rId9"/>
    <p:sldId id="373" r:id="rId10"/>
    <p:sldId id="363" r:id="rId11"/>
    <p:sldId id="440" r:id="rId12"/>
    <p:sldId id="431" r:id="rId13"/>
    <p:sldId id="391" r:id="rId14"/>
    <p:sldId id="392" r:id="rId15"/>
    <p:sldId id="393" r:id="rId16"/>
    <p:sldId id="432" r:id="rId17"/>
    <p:sldId id="429" r:id="rId18"/>
    <p:sldId id="433" r:id="rId19"/>
    <p:sldId id="435" r:id="rId20"/>
    <p:sldId id="445" r:id="rId21"/>
    <p:sldId id="441" r:id="rId22"/>
    <p:sldId id="442" r:id="rId23"/>
    <p:sldId id="447" r:id="rId24"/>
    <p:sldId id="369" r:id="rId25"/>
    <p:sldId id="444" r:id="rId26"/>
    <p:sldId id="446" r:id="rId27"/>
    <p:sldId id="403" r:id="rId28"/>
    <p:sldId id="410" r:id="rId29"/>
    <p:sldId id="436" r:id="rId30"/>
    <p:sldId id="338" r:id="rId31"/>
    <p:sldId id="422" r:id="rId32"/>
    <p:sldId id="370" r:id="rId33"/>
    <p:sldId id="427" r:id="rId34"/>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Hill" initials="CS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B33B5"/>
    <a:srgbClr val="960BF5"/>
    <a:srgbClr val="CC00CC"/>
    <a:srgbClr val="CC0099"/>
    <a:srgbClr val="66CE38"/>
    <a:srgbClr val="974BDD"/>
    <a:srgbClr val="9966FF"/>
    <a:srgbClr val="9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4" autoAdjust="0"/>
    <p:restoredTop sz="95018" autoAdjust="0"/>
  </p:normalViewPr>
  <p:slideViewPr>
    <p:cSldViewPr snapToObjects="1" showGuides="1">
      <p:cViewPr varScale="1">
        <p:scale>
          <a:sx n="78" d="100"/>
          <a:sy n="78" d="100"/>
        </p:scale>
        <p:origin x="476" y="36"/>
      </p:cViewPr>
      <p:guideLst>
        <p:guide orient="horz" pos="4080"/>
        <p:guide pos="240"/>
      </p:guideLst>
    </p:cSldViewPr>
  </p:slideViewPr>
  <p:outlineViewPr>
    <p:cViewPr>
      <p:scale>
        <a:sx n="33" d="100"/>
        <a:sy n="33" d="100"/>
      </p:scale>
      <p:origin x="0" y="-1709"/>
    </p:cViewPr>
  </p:outlineViewPr>
  <p:notesTextViewPr>
    <p:cViewPr>
      <p:scale>
        <a:sx n="3" d="2"/>
        <a:sy n="3" d="2"/>
      </p:scale>
      <p:origin x="0" y="0"/>
    </p:cViewPr>
  </p:notesTextViewPr>
  <p:sorterViewPr>
    <p:cViewPr>
      <p:scale>
        <a:sx n="100" d="100"/>
        <a:sy n="100" d="100"/>
      </p:scale>
      <p:origin x="0" y="-6912"/>
    </p:cViewPr>
  </p:sorterViewPr>
  <p:notesViewPr>
    <p:cSldViewPr snapToObjects="1">
      <p:cViewPr varScale="1">
        <p:scale>
          <a:sx n="73" d="100"/>
          <a:sy n="73" d="100"/>
        </p:scale>
        <p:origin x="2918" y="77"/>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6T16:06:25.258" idx="4">
    <p:pos x="10" y="10"/>
    <p:text>Get new org charts from Viv's talk</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18/03/2019</a:t>
            </a:fld>
            <a:endParaRPr lang="fr-FR" dirty="0"/>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18/03/2019</a:t>
            </a:fld>
            <a:endParaRPr lang="fr-FR" dirty="0"/>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18</a:t>
            </a:fld>
            <a:endParaRPr lang="fr-FR" dirty="0"/>
          </a:p>
        </p:txBody>
      </p:sp>
    </p:spTree>
    <p:extLst>
      <p:ext uri="{BB962C8B-B14F-4D97-AF65-F5344CB8AC3E}">
        <p14:creationId xmlns:p14="http://schemas.microsoft.com/office/powerpoint/2010/main" val="2793945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0"/>
            <a:ext cx="91440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7515" y="970892"/>
            <a:ext cx="7473416" cy="1475091"/>
          </a:xfrm>
          <a:noFill/>
        </p:spPr>
        <p:txBody>
          <a:bodyPr lIns="0" tIns="0" rIns="0" bIns="0">
            <a:normAutofit/>
          </a:bodyPr>
          <a:lstStyle>
            <a:lvl1pPr algn="l">
              <a:defRPr sz="3600"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977515" y="2445983"/>
            <a:ext cx="4664981" cy="1340580"/>
          </a:xfrm>
        </p:spPr>
        <p:txBody>
          <a:bodyPr lIns="0" tIns="0" rIns="0" bIns="0" anchor="ctr">
            <a:normAutofit/>
          </a:bodyPr>
          <a:lstStyle>
            <a:lvl1pPr marL="0" indent="0" algn="l">
              <a:spcBef>
                <a:spcPts val="600"/>
              </a:spcBef>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ABAB4FF2-B73D-4559-A98A-1D933D95CA8E}"/>
              </a:ext>
            </a:extLst>
          </p:cNvPr>
          <p:cNvSpPr>
            <a:spLocks noGrp="1"/>
          </p:cNvSpPr>
          <p:nvPr>
            <p:ph type="sldNum" sz="quarter" idx="10"/>
          </p:nvPr>
        </p:nvSpPr>
        <p:spPr>
          <a:xfrm>
            <a:off x="8547100" y="6492875"/>
            <a:ext cx="596900" cy="365125"/>
          </a:xfrm>
        </p:spPr>
        <p:txBody>
          <a:bodyPr/>
          <a:lstStyle>
            <a:lvl1pPr>
              <a:defRPr/>
            </a:lvl1pPr>
          </a:lstStyle>
          <a:p>
            <a:pPr>
              <a:defRPr/>
            </a:pPr>
            <a:fld id="{C883AD5E-A665-8348-8FF9-D939EA7476B6}" type="slidenum">
              <a:rPr lang="en-US" altLang="en-US"/>
              <a:pPr>
                <a:defRPr/>
              </a:pPr>
              <a:t>‹#›</a:t>
            </a:fld>
            <a:endParaRPr lang="en-US" altLang="en-US" dirty="0"/>
          </a:p>
        </p:txBody>
      </p:sp>
      <p:sp>
        <p:nvSpPr>
          <p:cNvPr id="7" name="Footer Placeholder 4">
            <a:extLst>
              <a:ext uri="{FF2B5EF4-FFF2-40B4-BE49-F238E27FC236}">
                <a16:creationId xmlns:a16="http://schemas.microsoft.com/office/drawing/2014/main" id="{BFAC63A6-953A-4AC1-B7DF-25AC7A561FBB}"/>
              </a:ext>
            </a:extLst>
          </p:cNvPr>
          <p:cNvSpPr>
            <a:spLocks noGrp="1"/>
          </p:cNvSpPr>
          <p:nvPr>
            <p:ph type="ftr" sz="quarter" idx="3"/>
          </p:nvPr>
        </p:nvSpPr>
        <p:spPr>
          <a:xfrm>
            <a:off x="201613" y="6518275"/>
            <a:ext cx="5083175" cy="301625"/>
          </a:xfrm>
        </p:spPr>
        <p:txBody>
          <a:bodyPr/>
          <a:lstStyle/>
          <a:p>
            <a:pPr>
              <a:defRPr/>
            </a:pPr>
            <a:r>
              <a:rPr lang="en-US" dirty="0"/>
              <a:t>DOE CD-1 Directors Review March 19, 2019</a:t>
            </a:r>
          </a:p>
        </p:txBody>
      </p:sp>
    </p:spTree>
    <p:extLst>
      <p:ext uri="{BB962C8B-B14F-4D97-AF65-F5344CB8AC3E}">
        <p14:creationId xmlns:p14="http://schemas.microsoft.com/office/powerpoint/2010/main" val="140720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994" y="936144"/>
            <a:ext cx="8228012" cy="5456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5C03302-2302-49D1-8B50-EADAA8FF793A}"/>
              </a:ext>
            </a:extLst>
          </p:cNvPr>
          <p:cNvSpPr>
            <a:spLocks noGrp="1"/>
          </p:cNvSpPr>
          <p:nvPr>
            <p:ph type="sldNum" sz="quarter" idx="10"/>
          </p:nvPr>
        </p:nvSpPr>
        <p:spPr/>
        <p:txBody>
          <a:bodyPr/>
          <a:lstStyle/>
          <a:p>
            <a:pPr>
              <a:defRPr/>
            </a:pPr>
            <a:fld id="{C883AD5E-A665-8348-8FF9-D939EA7476B6}" type="slidenum">
              <a:rPr lang="en-US" altLang="en-US" smtClean="0"/>
              <a:pPr>
                <a:defRPr/>
              </a:pPr>
              <a:t>‹#›</a:t>
            </a:fld>
            <a:endParaRPr lang="en-US" altLang="en-US" dirty="0"/>
          </a:p>
        </p:txBody>
      </p:sp>
      <p:sp>
        <p:nvSpPr>
          <p:cNvPr id="4" name="Title 3">
            <a:extLst>
              <a:ext uri="{FF2B5EF4-FFF2-40B4-BE49-F238E27FC236}">
                <a16:creationId xmlns:a16="http://schemas.microsoft.com/office/drawing/2014/main" id="{0CBDFD95-9AA7-4C2D-9F6E-3DA82618D4BD}"/>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AD79EFF9-ED15-46FF-AF49-1ED25FC7CD0F}"/>
              </a:ext>
            </a:extLst>
          </p:cNvPr>
          <p:cNvSpPr>
            <a:spLocks noGrp="1"/>
          </p:cNvSpPr>
          <p:nvPr>
            <p:ph type="ftr" sz="quarter" idx="3"/>
          </p:nvPr>
        </p:nvSpPr>
        <p:spPr>
          <a:xfrm>
            <a:off x="201613" y="6518275"/>
            <a:ext cx="5083175" cy="301625"/>
          </a:xfrm>
          <a:prstGeom prst="rect">
            <a:avLst/>
          </a:prstGeom>
        </p:spPr>
        <p:txBody>
          <a:bodyPr/>
          <a:lstStyle>
            <a:lvl1pPr>
              <a:defRPr sz="1600"/>
            </a:lvl1pPr>
          </a:lstStyle>
          <a:p>
            <a:pPr>
              <a:defRPr/>
            </a:pPr>
            <a:r>
              <a:rPr lang="en-US" dirty="0"/>
              <a:t>DOE CD-1 Directors Review March 19, 2019</a:t>
            </a:r>
          </a:p>
        </p:txBody>
      </p:sp>
    </p:spTree>
    <p:extLst>
      <p:ext uri="{BB962C8B-B14F-4D97-AF65-F5344CB8AC3E}">
        <p14:creationId xmlns:p14="http://schemas.microsoft.com/office/powerpoint/2010/main" val="7952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39" y="1124745"/>
            <a:ext cx="8228533" cy="5361908"/>
          </a:xfrm>
        </p:spPr>
        <p:txBody>
          <a:bodyPr/>
          <a:lstStyle>
            <a:lvl1pPr marL="0" indent="0" algn="ctr">
              <a:buNone/>
              <a:defRPr sz="4000">
                <a:solidFill>
                  <a:srgbClr val="FF0000"/>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774436" y="110440"/>
            <a:ext cx="7144439" cy="699810"/>
          </a:xfrm>
          <a:prstGeom prst="rect">
            <a:avLst/>
          </a:prstGeom>
          <a:gradFill flip="none" rotWithShape="1">
            <a:gsLst>
              <a:gs pos="100000">
                <a:srgbClr val="FFFFFF"/>
              </a:gs>
              <a:gs pos="0">
                <a:srgbClr val="00EEFF"/>
              </a:gs>
            </a:gsLst>
            <a:lin ang="0" scaled="1"/>
            <a:tileRect/>
          </a:gradFill>
        </p:spPr>
        <p:txBody>
          <a:bodyPr rtlCol="0">
            <a:normAutofit/>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8A2CAD49-6D96-42D9-8088-888247C74546}"/>
              </a:ext>
            </a:extLst>
          </p:cNvPr>
          <p:cNvSpPr>
            <a:spLocks noGrp="1"/>
          </p:cNvSpPr>
          <p:nvPr>
            <p:ph type="sldNum" sz="quarter" idx="10"/>
          </p:nvPr>
        </p:nvSpPr>
        <p:spPr>
          <a:xfrm>
            <a:off x="8547100" y="6492875"/>
            <a:ext cx="596900" cy="365125"/>
          </a:xfrm>
        </p:spPr>
        <p:txBody>
          <a:bodyPr/>
          <a:lstStyle>
            <a:lvl1pPr>
              <a:defRPr/>
            </a:lvl1pPr>
          </a:lstStyle>
          <a:p>
            <a:pPr>
              <a:defRPr/>
            </a:pPr>
            <a:fld id="{C883AD5E-A665-8348-8FF9-D939EA7476B6}" type="slidenum">
              <a:rPr lang="en-US" altLang="en-US"/>
              <a:pPr>
                <a:defRPr/>
              </a:pPr>
              <a:t>‹#›</a:t>
            </a:fld>
            <a:endParaRPr lang="en-US" altLang="en-US" dirty="0"/>
          </a:p>
        </p:txBody>
      </p:sp>
      <p:sp>
        <p:nvSpPr>
          <p:cNvPr id="6" name="Footer Placeholder 4">
            <a:extLst>
              <a:ext uri="{FF2B5EF4-FFF2-40B4-BE49-F238E27FC236}">
                <a16:creationId xmlns:a16="http://schemas.microsoft.com/office/drawing/2014/main" id="{EF237411-309B-4391-AAD6-70DA13FCD3E0}"/>
              </a:ext>
            </a:extLst>
          </p:cNvPr>
          <p:cNvSpPr>
            <a:spLocks noGrp="1"/>
          </p:cNvSpPr>
          <p:nvPr>
            <p:ph type="ftr" sz="quarter" idx="3"/>
          </p:nvPr>
        </p:nvSpPr>
        <p:spPr>
          <a:xfrm>
            <a:off x="201613" y="6518275"/>
            <a:ext cx="5083175" cy="301625"/>
          </a:xfrm>
          <a:prstGeom prst="rect">
            <a:avLst/>
          </a:prstGeom>
        </p:spPr>
        <p:txBody>
          <a:bodyPr/>
          <a:lstStyle>
            <a:lvl1pPr>
              <a:defRPr sz="1600"/>
            </a:lvl1pPr>
          </a:lstStyle>
          <a:p>
            <a:pPr>
              <a:defRPr/>
            </a:pPr>
            <a:r>
              <a:rPr lang="en-US" dirty="0"/>
              <a:t>DOE CD-1 Directors Review March 19, 2019</a:t>
            </a:r>
          </a:p>
        </p:txBody>
      </p:sp>
    </p:spTree>
    <p:extLst>
      <p:ext uri="{BB962C8B-B14F-4D97-AF65-F5344CB8AC3E}">
        <p14:creationId xmlns:p14="http://schemas.microsoft.com/office/powerpoint/2010/main" val="158235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Slide Number Placeholder 5">
            <a:extLst>
              <a:ext uri="{FF2B5EF4-FFF2-40B4-BE49-F238E27FC236}">
                <a16:creationId xmlns:a16="http://schemas.microsoft.com/office/drawing/2014/main" id="{6D4FD1F2-0F67-4529-8A20-AFCEDD2DAB2B}"/>
              </a:ext>
            </a:extLst>
          </p:cNvPr>
          <p:cNvSpPr>
            <a:spLocks noGrp="1"/>
          </p:cNvSpPr>
          <p:nvPr>
            <p:ph type="sldNum" sz="quarter" idx="10"/>
          </p:nvPr>
        </p:nvSpPr>
        <p:spPr>
          <a:xfrm>
            <a:off x="8547100" y="6492875"/>
            <a:ext cx="596900" cy="365125"/>
          </a:xfrm>
        </p:spPr>
        <p:txBody>
          <a:bodyPr/>
          <a:lstStyle>
            <a:lvl1pPr>
              <a:defRPr/>
            </a:lvl1pPr>
          </a:lstStyle>
          <a:p>
            <a:pPr>
              <a:defRPr/>
            </a:pPr>
            <a:fld id="{C883AD5E-A665-8348-8FF9-D939EA7476B6}" type="slidenum">
              <a:rPr lang="en-US" altLang="en-US"/>
              <a:pPr>
                <a:defRPr/>
              </a:pPr>
              <a:t>‹#›</a:t>
            </a:fld>
            <a:endParaRPr lang="en-US" altLang="en-US" dirty="0"/>
          </a:p>
        </p:txBody>
      </p:sp>
      <p:sp>
        <p:nvSpPr>
          <p:cNvPr id="7" name="Footer Placeholder 4">
            <a:extLst>
              <a:ext uri="{FF2B5EF4-FFF2-40B4-BE49-F238E27FC236}">
                <a16:creationId xmlns:a16="http://schemas.microsoft.com/office/drawing/2014/main" id="{0521A019-4A7B-4A81-998F-19BB4CC44A3A}"/>
              </a:ext>
            </a:extLst>
          </p:cNvPr>
          <p:cNvSpPr>
            <a:spLocks noGrp="1"/>
          </p:cNvSpPr>
          <p:nvPr>
            <p:ph type="ftr" sz="quarter" idx="3"/>
          </p:nvPr>
        </p:nvSpPr>
        <p:spPr>
          <a:xfrm>
            <a:off x="201613" y="6518275"/>
            <a:ext cx="5083175" cy="301625"/>
          </a:xfrm>
          <a:prstGeom prst="rect">
            <a:avLst/>
          </a:prstGeom>
        </p:spPr>
        <p:txBody>
          <a:bodyPr/>
          <a:lstStyle/>
          <a:p>
            <a:pPr>
              <a:defRPr/>
            </a:pPr>
            <a:r>
              <a:rPr lang="en-US" dirty="0"/>
              <a:t>DOE CD-1 Directors Review March 19, 2019</a:t>
            </a:r>
          </a:p>
        </p:txBody>
      </p:sp>
    </p:spTree>
    <p:extLst>
      <p:ext uri="{BB962C8B-B14F-4D97-AF65-F5344CB8AC3E}">
        <p14:creationId xmlns:p14="http://schemas.microsoft.com/office/powerpoint/2010/main" val="315003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68366A3-D48E-41E0-84AD-4020E8EA5EAD}"/>
              </a:ext>
            </a:extLst>
          </p:cNvPr>
          <p:cNvSpPr>
            <a:spLocks noGrp="1"/>
          </p:cNvSpPr>
          <p:nvPr>
            <p:ph type="sldNum" sz="quarter" idx="10"/>
          </p:nvPr>
        </p:nvSpPr>
        <p:spPr>
          <a:xfrm>
            <a:off x="8547100" y="6492875"/>
            <a:ext cx="596900" cy="365125"/>
          </a:xfrm>
        </p:spPr>
        <p:txBody>
          <a:bodyPr/>
          <a:lstStyle>
            <a:lvl1pPr>
              <a:defRPr/>
            </a:lvl1pPr>
          </a:lstStyle>
          <a:p>
            <a:pPr>
              <a:defRPr/>
            </a:pPr>
            <a:fld id="{C883AD5E-A665-8348-8FF9-D939EA7476B6}" type="slidenum">
              <a:rPr lang="en-US" altLang="en-US"/>
              <a:pPr>
                <a:defRPr/>
              </a:pPr>
              <a:t>‹#›</a:t>
            </a:fld>
            <a:endParaRPr lang="en-US" altLang="en-US" dirty="0"/>
          </a:p>
        </p:txBody>
      </p:sp>
      <p:sp>
        <p:nvSpPr>
          <p:cNvPr id="4" name="Footer Placeholder 4">
            <a:extLst>
              <a:ext uri="{FF2B5EF4-FFF2-40B4-BE49-F238E27FC236}">
                <a16:creationId xmlns:a16="http://schemas.microsoft.com/office/drawing/2014/main" id="{84B9A46B-92C2-461B-AC1D-622CBD2F5F12}"/>
              </a:ext>
            </a:extLst>
          </p:cNvPr>
          <p:cNvSpPr>
            <a:spLocks noGrp="1"/>
          </p:cNvSpPr>
          <p:nvPr>
            <p:ph type="ftr" sz="quarter" idx="3"/>
          </p:nvPr>
        </p:nvSpPr>
        <p:spPr>
          <a:xfrm>
            <a:off x="201613" y="6518275"/>
            <a:ext cx="5083175" cy="301625"/>
          </a:xfrm>
          <a:prstGeom prst="rect">
            <a:avLst/>
          </a:prstGeom>
        </p:spPr>
        <p:txBody>
          <a:bodyPr/>
          <a:lstStyle>
            <a:lvl1pPr>
              <a:defRPr sz="1600"/>
            </a:lvl1pPr>
          </a:lstStyle>
          <a:p>
            <a:pPr>
              <a:defRPr/>
            </a:pPr>
            <a:r>
              <a:rPr lang="en-US" dirty="0"/>
              <a:t>DOE CD-1 Directors Review March 19, 2019</a:t>
            </a:r>
          </a:p>
        </p:txBody>
      </p:sp>
    </p:spTree>
    <p:extLst>
      <p:ext uri="{BB962C8B-B14F-4D97-AF65-F5344CB8AC3E}">
        <p14:creationId xmlns:p14="http://schemas.microsoft.com/office/powerpoint/2010/main" val="233618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prstGeom prst="rect">
            <a:avLst/>
          </a:prstGeo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Slide Number Placeholder 5">
            <a:extLst>
              <a:ext uri="{FF2B5EF4-FFF2-40B4-BE49-F238E27FC236}">
                <a16:creationId xmlns:a16="http://schemas.microsoft.com/office/drawing/2014/main" id="{441946C5-FD07-4002-80DE-EFFD842B8D6F}"/>
              </a:ext>
            </a:extLst>
          </p:cNvPr>
          <p:cNvSpPr txBox="1">
            <a:spLocks/>
          </p:cNvSpPr>
          <p:nvPr userDrawn="1"/>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a:t>
            </a:fld>
            <a:endParaRPr lang="en-US" altLang="en-US" dirty="0"/>
          </a:p>
        </p:txBody>
      </p:sp>
      <p:sp>
        <p:nvSpPr>
          <p:cNvPr id="8" name="Footer Placeholder 4">
            <a:extLst>
              <a:ext uri="{FF2B5EF4-FFF2-40B4-BE49-F238E27FC236}">
                <a16:creationId xmlns:a16="http://schemas.microsoft.com/office/drawing/2014/main" id="{4D2C282C-62EC-44AC-AF09-8E92A71794E0}"/>
              </a:ext>
            </a:extLst>
          </p:cNvPr>
          <p:cNvSpPr>
            <a:spLocks noGrp="1"/>
          </p:cNvSpPr>
          <p:nvPr>
            <p:ph type="ftr" sz="quarter" idx="3"/>
          </p:nvPr>
        </p:nvSpPr>
        <p:spPr>
          <a:xfrm>
            <a:off x="201613" y="6518275"/>
            <a:ext cx="5083175" cy="301625"/>
          </a:xfrm>
          <a:prstGeom prst="rect">
            <a:avLst/>
          </a:prstGeom>
        </p:spPr>
        <p:txBody>
          <a:bodyPr/>
          <a:lstStyle/>
          <a:p>
            <a:pPr>
              <a:defRPr/>
            </a:pPr>
            <a:r>
              <a:rPr lang="en-US" dirty="0"/>
              <a:t>DOE CD-1 Directors Review March 19, 2019</a:t>
            </a:r>
          </a:p>
        </p:txBody>
      </p:sp>
    </p:spTree>
    <p:extLst>
      <p:ext uri="{BB962C8B-B14F-4D97-AF65-F5344CB8AC3E}">
        <p14:creationId xmlns:p14="http://schemas.microsoft.com/office/powerpoint/2010/main" val="133958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0" name="Slide Number Placeholder 5">
            <a:extLst>
              <a:ext uri="{FF2B5EF4-FFF2-40B4-BE49-F238E27FC236}">
                <a16:creationId xmlns:a16="http://schemas.microsoft.com/office/drawing/2014/main" id="{7B7D6610-BB5F-4BE3-B941-5E190BC80AEF}"/>
              </a:ext>
            </a:extLst>
          </p:cNvPr>
          <p:cNvSpPr>
            <a:spLocks noGrp="1"/>
          </p:cNvSpPr>
          <p:nvPr>
            <p:ph type="sldNum" sz="quarter" idx="10"/>
          </p:nvPr>
        </p:nvSpPr>
        <p:spPr>
          <a:xfrm>
            <a:off x="8547100" y="6492875"/>
            <a:ext cx="596900" cy="365125"/>
          </a:xfrm>
        </p:spPr>
        <p:txBody>
          <a:bodyPr/>
          <a:lstStyle>
            <a:lvl1pPr>
              <a:defRPr/>
            </a:lvl1pPr>
          </a:lstStyle>
          <a:p>
            <a:pPr>
              <a:defRPr/>
            </a:pPr>
            <a:fld id="{C883AD5E-A665-8348-8FF9-D939EA7476B6}" type="slidenum">
              <a:rPr lang="en-US" altLang="en-US"/>
              <a:pPr>
                <a:defRPr/>
              </a:pPr>
              <a:t>‹#›</a:t>
            </a:fld>
            <a:endParaRPr lang="en-US" altLang="en-US" dirty="0"/>
          </a:p>
        </p:txBody>
      </p:sp>
      <p:sp>
        <p:nvSpPr>
          <p:cNvPr id="7" name="Footer Placeholder 4">
            <a:extLst>
              <a:ext uri="{FF2B5EF4-FFF2-40B4-BE49-F238E27FC236}">
                <a16:creationId xmlns:a16="http://schemas.microsoft.com/office/drawing/2014/main" id="{CD184C28-C82C-49DF-B590-735BB23F1BBB}"/>
              </a:ext>
            </a:extLst>
          </p:cNvPr>
          <p:cNvSpPr>
            <a:spLocks noGrp="1"/>
          </p:cNvSpPr>
          <p:nvPr>
            <p:ph type="ftr" sz="quarter" idx="3"/>
          </p:nvPr>
        </p:nvSpPr>
        <p:spPr>
          <a:xfrm>
            <a:off x="201613" y="6518275"/>
            <a:ext cx="5083175" cy="301625"/>
          </a:xfrm>
          <a:prstGeom prst="rect">
            <a:avLst/>
          </a:prstGeom>
        </p:spPr>
        <p:txBody>
          <a:bodyPr/>
          <a:lstStyle/>
          <a:p>
            <a:pPr>
              <a:defRPr/>
            </a:pPr>
            <a:r>
              <a:rPr lang="en-US" dirty="0"/>
              <a:t>DOE CD-1 Directors Review March 19, 2019</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92263" y="111125"/>
            <a:ext cx="7408862" cy="698500"/>
          </a:xfrm>
          <a:prstGeom prst="rect">
            <a:avLst/>
          </a:prstGeom>
          <a:gradFill rotWithShape="1">
            <a:gsLst>
              <a:gs pos="0">
                <a:srgbClr val="00EE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19088" y="1030288"/>
            <a:ext cx="8228012"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cxnSp>
        <p:nvCxnSpPr>
          <p:cNvPr id="8" name="Straight Connector 7"/>
          <p:cNvCxnSpPr/>
          <p:nvPr/>
        </p:nvCxnSpPr>
        <p:spPr>
          <a:xfrm>
            <a:off x="0" y="6486525"/>
            <a:ext cx="9144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10"/>
          <p:cNvSpPr txBox="1">
            <a:spLocks/>
          </p:cNvSpPr>
          <p:nvPr/>
        </p:nvSpPr>
        <p:spPr>
          <a:xfrm>
            <a:off x="319088" y="6510338"/>
            <a:ext cx="3019425" cy="365125"/>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pic>
        <p:nvPicPr>
          <p:cNvPr id="103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313" y="53975"/>
            <a:ext cx="1387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a:extLst>
              <a:ext uri="{FF2B5EF4-FFF2-40B4-BE49-F238E27FC236}">
                <a16:creationId xmlns:a16="http://schemas.microsoft.com/office/drawing/2014/main" id="{BCCD038A-5676-4DC7-9A21-69481B043AAB}"/>
              </a:ext>
            </a:extLst>
          </p:cNvPr>
          <p:cNvSpPr>
            <a:spLocks noGrp="1"/>
          </p:cNvSpPr>
          <p:nvPr>
            <p:ph type="sldNum" sz="quarter" idx="4"/>
          </p:nvPr>
        </p:nvSpPr>
        <p:spPr>
          <a:xfrm>
            <a:off x="8547100" y="6492875"/>
            <a:ext cx="596900" cy="365125"/>
          </a:xfrm>
          <a:prstGeom prst="rect">
            <a:avLst/>
          </a:prstGeom>
        </p:spPr>
        <p:txBody>
          <a:bodyPr/>
          <a:lstStyle>
            <a:lvl1pPr>
              <a:defRPr/>
            </a:lvl1pPr>
          </a:lstStyle>
          <a:p>
            <a:pPr>
              <a:defRPr/>
            </a:pPr>
            <a:fld id="{C883AD5E-A665-8348-8FF9-D939EA7476B6}" type="slidenum">
              <a:rPr lang="en-US" altLang="en-US"/>
              <a:pPr>
                <a:defRPr/>
              </a:pPr>
              <a:t>‹#›</a:t>
            </a:fld>
            <a:endParaRPr lang="en-US" altLang="en-US" dirty="0"/>
          </a:p>
        </p:txBody>
      </p:sp>
      <p:sp>
        <p:nvSpPr>
          <p:cNvPr id="2" name="TextBox 1">
            <a:extLst>
              <a:ext uri="{FF2B5EF4-FFF2-40B4-BE49-F238E27FC236}">
                <a16:creationId xmlns:a16="http://schemas.microsoft.com/office/drawing/2014/main" id="{F1594D1F-C391-4A89-B87E-2637E0F40BB8}"/>
              </a:ext>
            </a:extLst>
          </p:cNvPr>
          <p:cNvSpPr txBox="1"/>
          <p:nvPr userDrawn="1"/>
        </p:nvSpPr>
        <p:spPr>
          <a:xfrm>
            <a:off x="5364088" y="6518275"/>
            <a:ext cx="3096344" cy="307777"/>
          </a:xfrm>
          <a:prstGeom prst="rect">
            <a:avLst/>
          </a:prstGeom>
          <a:noFill/>
        </p:spPr>
        <p:txBody>
          <a:bodyPr wrap="square" rtlCol="0">
            <a:spAutoFit/>
          </a:bodyPr>
          <a:lstStyle/>
          <a:p>
            <a:r>
              <a:rPr lang="en-US" sz="1400" kern="1200" dirty="0">
                <a:solidFill>
                  <a:schemeClr val="tx1"/>
                </a:solidFill>
                <a:latin typeface="Calibri" charset="0"/>
                <a:ea typeface="ヒラギノ角ゴ Pro W3" charset="-128"/>
                <a:cs typeface="+mn-cs"/>
              </a:rPr>
              <a:t>C. Wilkinson</a:t>
            </a:r>
          </a:p>
        </p:txBody>
      </p:sp>
      <p:sp>
        <p:nvSpPr>
          <p:cNvPr id="10" name="Footer Placeholder 4">
            <a:extLst>
              <a:ext uri="{FF2B5EF4-FFF2-40B4-BE49-F238E27FC236}">
                <a16:creationId xmlns:a16="http://schemas.microsoft.com/office/drawing/2014/main" id="{09E60C69-294F-4D6A-B583-C4C43C94B8BE}"/>
              </a:ext>
            </a:extLst>
          </p:cNvPr>
          <p:cNvSpPr>
            <a:spLocks noGrp="1"/>
          </p:cNvSpPr>
          <p:nvPr>
            <p:ph type="ftr" sz="quarter" idx="3"/>
          </p:nvPr>
        </p:nvSpPr>
        <p:spPr>
          <a:xfrm>
            <a:off x="201613" y="6518275"/>
            <a:ext cx="5083175" cy="301625"/>
          </a:xfrm>
          <a:prstGeom prst="rect">
            <a:avLst/>
          </a:prstGeom>
        </p:spPr>
        <p:txBody>
          <a:bodyPr/>
          <a:lstStyle/>
          <a:p>
            <a:pPr>
              <a:defRPr/>
            </a:pPr>
            <a:r>
              <a:rPr lang="en-US" dirty="0"/>
              <a:t>DOE CD-1 Directors Review March 19, 2019</a:t>
            </a:r>
          </a:p>
        </p:txBody>
      </p:sp>
    </p:spTree>
    <p:extLst>
      <p:ext uri="{BB962C8B-B14F-4D97-AF65-F5344CB8AC3E}">
        <p14:creationId xmlns:p14="http://schemas.microsoft.com/office/powerpoint/2010/main" val="397620746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57" r:id="rId7"/>
  </p:sldLayoutIdLst>
  <p:hf hdr="0" dt="0"/>
  <p:txStyles>
    <p:titleStyle>
      <a:lvl1pPr algn="l" defTabSz="457200" rtl="0" eaLnBrk="1" fontAlgn="base" hangingPunct="1">
        <a:spcBef>
          <a:spcPct val="0"/>
        </a:spcBef>
        <a:spcAft>
          <a:spcPct val="0"/>
        </a:spcAft>
        <a:defRPr sz="2800" kern="1200">
          <a:solidFill>
            <a:schemeClr val="accent2"/>
          </a:solidFill>
          <a:latin typeface="Arial"/>
          <a:ea typeface="ヒラギノ角ゴ Pro W3" charset="0"/>
          <a:cs typeface="Arial"/>
        </a:defRPr>
      </a:lvl1pPr>
      <a:lvl2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accent2"/>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accent2"/>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accent2"/>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accent2"/>
          </a:solidFill>
          <a:latin typeface="Arial" charset="0"/>
          <a:ea typeface="ヒラギノ角ゴ Pro W3" charset="0"/>
        </a:defRPr>
      </a:lvl9pPr>
    </p:titleStyle>
    <p:body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ms-docdb.cern.ch/cgi-bin/DocDB/ShowDocument?docid=1309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cms-docdb.cern.ch/cgi-bin/DocDB/ShowDocument?docid=1353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cms-docdb.cern.ch/cgi-bin/DocDB/ShowDocument?docid=13758" TargetMode="Externa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hyperlink" Target="https://cms-docdb.cern.ch/cgi-bin/DocDB/ShowDocument?docid=1309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cms-docdb.cern.ch/cgi-bin/DocDB/ShowDocument?docid=1309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ms-docdb.cern.ch/cgi-bin/DocDB/ShowDocument?docid=13093" TargetMode="External"/><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cms-docdb.cern.ch/cgi-bin/DocDB/ShowDocument?docid=1309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noFill/>
        </p:spPr>
        <p:txBody>
          <a:bodyPr>
            <a:noAutofit/>
          </a:bodyPr>
          <a:lstStyle/>
          <a:p>
            <a:br>
              <a:rPr lang="en-US" sz="3200">
                <a:solidFill>
                  <a:srgbClr val="002060"/>
                </a:solidFill>
                <a:latin typeface="Arial" panose="020B0604020202020204" pitchFamily="34" charset="0"/>
                <a:cs typeface="Arial" panose="020B0604020202020204" pitchFamily="34" charset="0"/>
              </a:rPr>
            </a:br>
            <a:r>
              <a:rPr lang="en-US" sz="3200">
                <a:solidFill>
                  <a:srgbClr val="002060"/>
                </a:solidFill>
                <a:latin typeface="Arial" panose="020B0604020202020204" pitchFamily="34" charset="0"/>
                <a:cs typeface="Arial" panose="020B0604020202020204" pitchFamily="34" charset="0"/>
              </a:rPr>
              <a:t>B06: CMS </a:t>
            </a:r>
            <a:r>
              <a:rPr lang="en-US" sz="3200" dirty="0">
                <a:solidFill>
                  <a:srgbClr val="002060"/>
                </a:solidFill>
                <a:latin typeface="Arial" panose="020B0604020202020204" pitchFamily="34" charset="0"/>
                <a:cs typeface="Arial" panose="020B0604020202020204" pitchFamily="34" charset="0"/>
              </a:rPr>
              <a:t>Subproject QA Implementation</a:t>
            </a:r>
            <a:br>
              <a:rPr lang="en-US" sz="3200" dirty="0">
                <a:solidFill>
                  <a:srgbClr val="002060"/>
                </a:solidFill>
                <a:latin typeface="Arial" panose="020B0604020202020204" pitchFamily="34" charset="0"/>
                <a:cs typeface="Arial" panose="020B0604020202020204" pitchFamily="34" charset="0"/>
              </a:rPr>
            </a:br>
            <a:br>
              <a:rPr lang="en-GB" sz="3200" dirty="0">
                <a:solidFill>
                  <a:srgbClr val="002060"/>
                </a:solidFill>
                <a:latin typeface="Arial" panose="020B0604020202020204" pitchFamily="34" charset="0"/>
                <a:cs typeface="Arial" panose="020B0604020202020204" pitchFamily="34" charset="0"/>
              </a:rPr>
            </a:br>
            <a:endParaRPr lang="en-GB" sz="3200" dirty="0">
              <a:solidFill>
                <a:srgbClr val="002060"/>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977515" y="2070353"/>
            <a:ext cx="6114765" cy="1574671"/>
          </a:xfrm>
        </p:spPr>
        <p:txBody>
          <a:bodyPr>
            <a:noAutofit/>
          </a:bodyPr>
          <a:lstStyle/>
          <a:p>
            <a:pPr>
              <a:spcBef>
                <a:spcPts val="0"/>
              </a:spcBef>
            </a:pPr>
            <a:r>
              <a:rPr lang="en-GB" sz="2400" dirty="0">
                <a:solidFill>
                  <a:srgbClr val="002060"/>
                </a:solidFill>
              </a:rPr>
              <a:t>Carol Wilkinson</a:t>
            </a:r>
          </a:p>
          <a:p>
            <a:pPr>
              <a:spcBef>
                <a:spcPts val="0"/>
              </a:spcBef>
            </a:pPr>
            <a:r>
              <a:rPr lang="en-GB" sz="2400" dirty="0">
                <a:solidFill>
                  <a:srgbClr val="002060"/>
                </a:solidFill>
              </a:rPr>
              <a:t>HL-LHC CMS </a:t>
            </a:r>
            <a:r>
              <a:rPr lang="en-US" sz="2400" dirty="0">
                <a:solidFill>
                  <a:srgbClr val="002060"/>
                </a:solidFill>
                <a:latin typeface="Arial" panose="020B0604020202020204" pitchFamily="34" charset="0"/>
                <a:cs typeface="Arial" panose="020B0604020202020204" pitchFamily="34" charset="0"/>
              </a:rPr>
              <a:t>Associate Project Manager </a:t>
            </a:r>
          </a:p>
          <a:p>
            <a:pPr>
              <a:spcBef>
                <a:spcPts val="0"/>
              </a:spcBef>
            </a:pPr>
            <a:endParaRPr lang="en-US" sz="2400" dirty="0">
              <a:solidFill>
                <a:srgbClr val="002060"/>
              </a:solidFill>
              <a:latin typeface="Arial" panose="020B0604020202020204" pitchFamily="34" charset="0"/>
              <a:cs typeface="Arial" panose="020B0604020202020204" pitchFamily="34" charset="0"/>
            </a:endParaRPr>
          </a:p>
          <a:p>
            <a:pPr>
              <a:spcBef>
                <a:spcPts val="0"/>
              </a:spcBef>
            </a:pPr>
            <a:r>
              <a:rPr lang="en-GB" sz="2400" dirty="0">
                <a:solidFill>
                  <a:srgbClr val="002060"/>
                </a:solidFill>
              </a:rPr>
              <a:t>CD-1 Director’s Review</a:t>
            </a:r>
          </a:p>
          <a:p>
            <a:pPr>
              <a:spcBef>
                <a:spcPts val="0"/>
              </a:spcBef>
            </a:pPr>
            <a:r>
              <a:rPr lang="en-GB" sz="2400" dirty="0">
                <a:solidFill>
                  <a:srgbClr val="002060"/>
                </a:solidFill>
              </a:rPr>
              <a:t>March 19-21, 2019</a:t>
            </a:r>
          </a:p>
        </p:txBody>
      </p:sp>
      <p:sp>
        <p:nvSpPr>
          <p:cNvPr id="5" name="Slide Number Placeholder 5">
            <a:extLst>
              <a:ext uri="{FF2B5EF4-FFF2-40B4-BE49-F238E27FC236}">
                <a16:creationId xmlns:a16="http://schemas.microsoft.com/office/drawing/2014/main" id="{62318A0E-2D9A-49DD-A820-110EE225201A}"/>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A43E-CCAC-47BF-9F6B-2685F9DDF9E9}"/>
              </a:ext>
            </a:extLst>
          </p:cNvPr>
          <p:cNvSpPr>
            <a:spLocks noGrp="1"/>
          </p:cNvSpPr>
          <p:nvPr>
            <p:ph type="title" idx="4294967295"/>
          </p:nvPr>
        </p:nvSpPr>
        <p:spPr>
          <a:xfrm>
            <a:off x="1547664" y="103664"/>
            <a:ext cx="7596336" cy="641739"/>
          </a:xfrm>
        </p:spPr>
        <p:txBody>
          <a:bodyPr/>
          <a:lstStyle/>
          <a:p>
            <a:r>
              <a:rPr lang="en-US" sz="3200" dirty="0"/>
              <a:t>Ex: Outer Tracker Participating Institut’ns</a:t>
            </a:r>
          </a:p>
        </p:txBody>
      </p:sp>
      <p:sp>
        <p:nvSpPr>
          <p:cNvPr id="6" name="Slide Number Placeholder 5">
            <a:extLst>
              <a:ext uri="{FF2B5EF4-FFF2-40B4-BE49-F238E27FC236}">
                <a16:creationId xmlns:a16="http://schemas.microsoft.com/office/drawing/2014/main" id="{1B6F2086-64E2-4EB1-9747-D53F7E535362}"/>
              </a:ext>
            </a:extLst>
          </p:cNvPr>
          <p:cNvSpPr>
            <a:spLocks noGrp="1"/>
          </p:cNvSpPr>
          <p:nvPr>
            <p:ph type="sldNum" sz="quarter" idx="10"/>
          </p:nvPr>
        </p:nvSpPr>
        <p:spPr/>
        <p:txBody>
          <a:bodyPr/>
          <a:lstStyle/>
          <a:p>
            <a:pPr>
              <a:defRPr/>
            </a:pPr>
            <a:fld id="{C883AD5E-A665-8348-8FF9-D939EA7476B6}" type="slidenum">
              <a:rPr lang="en-US" altLang="en-US" smtClean="0"/>
              <a:pPr>
                <a:defRPr/>
              </a:pPr>
              <a:t>10</a:t>
            </a:fld>
            <a:endParaRPr lang="en-US" altLang="en-US" dirty="0"/>
          </a:p>
        </p:txBody>
      </p:sp>
      <p:sp>
        <p:nvSpPr>
          <p:cNvPr id="9" name="Footer Placeholder 4">
            <a:extLst>
              <a:ext uri="{FF2B5EF4-FFF2-40B4-BE49-F238E27FC236}">
                <a16:creationId xmlns:a16="http://schemas.microsoft.com/office/drawing/2014/main" id="{654B2A8E-316B-44F2-A43D-0D6475C95A7C}"/>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
        <p:nvSpPr>
          <p:cNvPr id="4" name="TextBox 3">
            <a:extLst>
              <a:ext uri="{FF2B5EF4-FFF2-40B4-BE49-F238E27FC236}">
                <a16:creationId xmlns:a16="http://schemas.microsoft.com/office/drawing/2014/main" id="{0D570B6A-8C15-46A2-908A-D5FF25BC1AA2}"/>
              </a:ext>
            </a:extLst>
          </p:cNvPr>
          <p:cNvSpPr txBox="1"/>
          <p:nvPr/>
        </p:nvSpPr>
        <p:spPr>
          <a:xfrm>
            <a:off x="6588224" y="2132857"/>
            <a:ext cx="2463215" cy="3477875"/>
          </a:xfrm>
          <a:prstGeom prst="rect">
            <a:avLst/>
          </a:prstGeom>
          <a:solidFill>
            <a:schemeClr val="accent5">
              <a:lumMod val="40000"/>
              <a:lumOff val="60000"/>
            </a:schemeClr>
          </a:solidFill>
          <a:ln>
            <a:solidFill>
              <a:schemeClr val="accent1"/>
            </a:solidFill>
          </a:ln>
        </p:spPr>
        <p:txBody>
          <a:bodyPr wrap="square" rtlCol="0">
            <a:spAutoFit/>
          </a:bodyPr>
          <a:lstStyle/>
          <a:p>
            <a:r>
              <a:rPr lang="en-US" sz="2000" b="1" dirty="0">
                <a:latin typeface="Arial" panose="020B0604020202020204" pitchFamily="34" charset="0"/>
                <a:cs typeface="Arial" panose="020B0604020202020204" pitchFamily="34" charset="0"/>
              </a:rPr>
              <a:t>Nine U.S. Participating Institutions: </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design</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mechanical or electrical assembly </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performance testing</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production QA/QC</a:t>
            </a:r>
          </a:p>
        </p:txBody>
      </p:sp>
      <p:sp>
        <p:nvSpPr>
          <p:cNvPr id="8" name="TextBox 7">
            <a:extLst>
              <a:ext uri="{FF2B5EF4-FFF2-40B4-BE49-F238E27FC236}">
                <a16:creationId xmlns:a16="http://schemas.microsoft.com/office/drawing/2014/main" id="{7D148777-E068-47A5-BFDE-B2BD6FB12B65}"/>
              </a:ext>
            </a:extLst>
          </p:cNvPr>
          <p:cNvSpPr txBox="1"/>
          <p:nvPr/>
        </p:nvSpPr>
        <p:spPr>
          <a:xfrm>
            <a:off x="4067944" y="6156012"/>
            <a:ext cx="1383392" cy="369332"/>
          </a:xfrm>
          <a:prstGeom prst="rect">
            <a:avLst/>
          </a:prstGeom>
          <a:noFill/>
        </p:spPr>
        <p:txBody>
          <a:bodyPr wrap="none" rtlCol="0">
            <a:spAutoFit/>
          </a:bodyPr>
          <a:lstStyle/>
          <a:p>
            <a:r>
              <a:rPr lang="en-US" dirty="0">
                <a:solidFill>
                  <a:srgbClr val="0070C0"/>
                </a:solidFill>
              </a:rPr>
              <a:t>Sample page</a:t>
            </a:r>
          </a:p>
        </p:txBody>
      </p:sp>
      <p:grpSp>
        <p:nvGrpSpPr>
          <p:cNvPr id="13" name="Group 12">
            <a:extLst>
              <a:ext uri="{FF2B5EF4-FFF2-40B4-BE49-F238E27FC236}">
                <a16:creationId xmlns:a16="http://schemas.microsoft.com/office/drawing/2014/main" id="{55CE1944-4545-4C87-ADF5-DD3A35C053E8}"/>
              </a:ext>
            </a:extLst>
          </p:cNvPr>
          <p:cNvGrpSpPr/>
          <p:nvPr/>
        </p:nvGrpSpPr>
        <p:grpSpPr>
          <a:xfrm>
            <a:off x="179512" y="1034408"/>
            <a:ext cx="6228946" cy="5121604"/>
            <a:chOff x="262658" y="1034408"/>
            <a:chExt cx="6228946" cy="4984512"/>
          </a:xfrm>
        </p:grpSpPr>
        <p:sp>
          <p:nvSpPr>
            <p:cNvPr id="11" name="Content Placeholder 1">
              <a:extLst>
                <a:ext uri="{FF2B5EF4-FFF2-40B4-BE49-F238E27FC236}">
                  <a16:creationId xmlns:a16="http://schemas.microsoft.com/office/drawing/2014/main" id="{E9BABF78-5BE9-4E6E-8FC6-1CC081AAA324}"/>
                </a:ext>
              </a:extLst>
            </p:cNvPr>
            <p:cNvSpPr txBox="1">
              <a:spLocks/>
            </p:cNvSpPr>
            <p:nvPr/>
          </p:nvSpPr>
          <p:spPr>
            <a:xfrm>
              <a:off x="262658" y="1034408"/>
              <a:ext cx="6228946" cy="826764"/>
            </a:xfrm>
            <a:prstGeom prst="rect">
              <a:avLst/>
            </a:prstGeom>
            <a:ln>
              <a:solidFill>
                <a:schemeClr val="accent1"/>
              </a:solidFill>
            </a:ln>
          </p:spPr>
          <p:txBody>
            <a:bodyPr/>
            <a:lst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tx1"/>
                  </a:solidFill>
                  <a:latin typeface="Arial" panose="020B0604020202020204" pitchFamily="34" charset="0"/>
                  <a:cs typeface="Arial" panose="020B0604020202020204" pitchFamily="34" charset="0"/>
                </a:rPr>
                <a:t>The U.S. CMS OT subproject leverages existing experience and expertise at participating institutes (6 out of 9) and has already instituted cross-site exchanges to spread knowledge and expertise to new comers.</a:t>
              </a:r>
              <a:endParaRPr lang="en-US" sz="105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2AEA9C3-2910-4312-A770-808952E1B71A}"/>
                </a:ext>
              </a:extLst>
            </p:cNvPr>
            <p:cNvPicPr>
              <a:picLocks noChangeAspect="1"/>
            </p:cNvPicPr>
            <p:nvPr/>
          </p:nvPicPr>
          <p:blipFill>
            <a:blip r:embed="rId2"/>
            <a:stretch>
              <a:fillRect/>
            </a:stretch>
          </p:blipFill>
          <p:spPr>
            <a:xfrm>
              <a:off x="262658" y="1891382"/>
              <a:ext cx="6228946" cy="4127538"/>
            </a:xfrm>
            <a:prstGeom prst="rect">
              <a:avLst/>
            </a:prstGeom>
            <a:ln>
              <a:solidFill>
                <a:schemeClr val="accent1"/>
              </a:solidFill>
            </a:ln>
          </p:spPr>
        </p:pic>
      </p:grpSp>
    </p:spTree>
    <p:extLst>
      <p:ext uri="{BB962C8B-B14F-4D97-AF65-F5344CB8AC3E}">
        <p14:creationId xmlns:p14="http://schemas.microsoft.com/office/powerpoint/2010/main" val="214236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A43E-CCAC-47BF-9F6B-2685F9DDF9E9}"/>
              </a:ext>
            </a:extLst>
          </p:cNvPr>
          <p:cNvSpPr>
            <a:spLocks noGrp="1"/>
          </p:cNvSpPr>
          <p:nvPr>
            <p:ph type="title" idx="4294967295"/>
          </p:nvPr>
        </p:nvSpPr>
        <p:spPr>
          <a:xfrm>
            <a:off x="1619672" y="103664"/>
            <a:ext cx="7295728" cy="641739"/>
          </a:xfrm>
        </p:spPr>
        <p:txBody>
          <a:bodyPr/>
          <a:lstStyle/>
          <a:p>
            <a:r>
              <a:rPr lang="en-US" sz="3200" dirty="0"/>
              <a:t>Ex: Outer Tracker– Design Validation</a:t>
            </a:r>
          </a:p>
        </p:txBody>
      </p:sp>
      <p:sp>
        <p:nvSpPr>
          <p:cNvPr id="8" name="Slide Number Placeholder 7">
            <a:extLst>
              <a:ext uri="{FF2B5EF4-FFF2-40B4-BE49-F238E27FC236}">
                <a16:creationId xmlns:a16="http://schemas.microsoft.com/office/drawing/2014/main" id="{4E222DF8-A483-485E-BB74-01DB1A888FED}"/>
              </a:ext>
            </a:extLst>
          </p:cNvPr>
          <p:cNvSpPr>
            <a:spLocks noGrp="1"/>
          </p:cNvSpPr>
          <p:nvPr>
            <p:ph type="sldNum" sz="quarter" idx="10"/>
          </p:nvPr>
        </p:nvSpPr>
        <p:spPr/>
        <p:txBody>
          <a:bodyPr/>
          <a:lstStyle/>
          <a:p>
            <a:pPr>
              <a:defRPr/>
            </a:pPr>
            <a:fld id="{C883AD5E-A665-8348-8FF9-D939EA7476B6}" type="slidenum">
              <a:rPr lang="en-US" altLang="en-US" smtClean="0"/>
              <a:pPr>
                <a:defRPr/>
              </a:pPr>
              <a:t>11</a:t>
            </a:fld>
            <a:endParaRPr lang="en-US" altLang="en-US" dirty="0"/>
          </a:p>
        </p:txBody>
      </p:sp>
      <p:sp>
        <p:nvSpPr>
          <p:cNvPr id="7" name="Footer Placeholder 4">
            <a:extLst>
              <a:ext uri="{FF2B5EF4-FFF2-40B4-BE49-F238E27FC236}">
                <a16:creationId xmlns:a16="http://schemas.microsoft.com/office/drawing/2014/main" id="{1ABABDF2-403A-4898-9CEA-065B1EDC6465}"/>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pic>
        <p:nvPicPr>
          <p:cNvPr id="5" name="Picture 4">
            <a:extLst>
              <a:ext uri="{FF2B5EF4-FFF2-40B4-BE49-F238E27FC236}">
                <a16:creationId xmlns:a16="http://schemas.microsoft.com/office/drawing/2014/main" id="{8A1FCE6B-EC4D-45FF-B801-0AD1C15B4C5F}"/>
              </a:ext>
            </a:extLst>
          </p:cNvPr>
          <p:cNvPicPr>
            <a:picLocks noChangeAspect="1"/>
          </p:cNvPicPr>
          <p:nvPr/>
        </p:nvPicPr>
        <p:blipFill rotWithShape="1">
          <a:blip r:embed="rId2"/>
          <a:srcRect r="5192"/>
          <a:stretch/>
        </p:blipFill>
        <p:spPr>
          <a:xfrm>
            <a:off x="99661" y="1111151"/>
            <a:ext cx="6416555" cy="5009224"/>
          </a:xfrm>
          <a:prstGeom prst="rect">
            <a:avLst/>
          </a:prstGeom>
          <a:ln>
            <a:solidFill>
              <a:schemeClr val="accent1"/>
            </a:solidFill>
          </a:ln>
        </p:spPr>
      </p:pic>
      <p:sp>
        <p:nvSpPr>
          <p:cNvPr id="3" name="TextBox 2">
            <a:extLst>
              <a:ext uri="{FF2B5EF4-FFF2-40B4-BE49-F238E27FC236}">
                <a16:creationId xmlns:a16="http://schemas.microsoft.com/office/drawing/2014/main" id="{7C17AD68-EF62-4D35-91AA-441062E7B1FC}"/>
              </a:ext>
            </a:extLst>
          </p:cNvPr>
          <p:cNvSpPr txBox="1"/>
          <p:nvPr/>
        </p:nvSpPr>
        <p:spPr>
          <a:xfrm>
            <a:off x="6660232" y="1556792"/>
            <a:ext cx="2376264" cy="3416320"/>
          </a:xfrm>
          <a:prstGeom prst="rect">
            <a:avLst/>
          </a:prstGeom>
          <a:solidFill>
            <a:schemeClr val="accent5">
              <a:lumMod val="40000"/>
              <a:lumOff val="60000"/>
            </a:schemeClr>
          </a:solidFill>
          <a:ln>
            <a:solidFill>
              <a:schemeClr val="accent1"/>
            </a:solidFill>
          </a:ln>
        </p:spPr>
        <p:txBody>
          <a:bodyPr wrap="square" rtlCol="0">
            <a:spAutoFit/>
          </a:bodyPr>
          <a:lstStyle/>
          <a:p>
            <a:r>
              <a:rPr lang="en-US" b="1" dirty="0">
                <a:latin typeface="Arial" panose="020B0604020202020204" pitchFamily="34" charset="0"/>
                <a:cs typeface="Arial" panose="020B0604020202020204" pitchFamily="34" charset="0"/>
              </a:rPr>
              <a:t>Design QA Activity Summary: </a:t>
            </a:r>
          </a:p>
          <a:p>
            <a:r>
              <a:rPr lang="en-US" dirty="0">
                <a:latin typeface="Arial" panose="020B0604020202020204" pitchFamily="34" charset="0"/>
                <a:cs typeface="Arial" panose="020B0604020202020204" pitchFamily="34" charset="0"/>
              </a:rPr>
              <a:t>Close coordination with CMS</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Module design/ prototyping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sensor validation/ testing development</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technical reviews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QA/QC plan development</a:t>
            </a:r>
          </a:p>
        </p:txBody>
      </p:sp>
      <p:sp>
        <p:nvSpPr>
          <p:cNvPr id="9" name="TextBox 8">
            <a:extLst>
              <a:ext uri="{FF2B5EF4-FFF2-40B4-BE49-F238E27FC236}">
                <a16:creationId xmlns:a16="http://schemas.microsoft.com/office/drawing/2014/main" id="{03D85608-F224-4FA1-8A26-35960A476F40}"/>
              </a:ext>
            </a:extLst>
          </p:cNvPr>
          <p:cNvSpPr txBox="1"/>
          <p:nvPr/>
        </p:nvSpPr>
        <p:spPr>
          <a:xfrm>
            <a:off x="4067944" y="6079747"/>
            <a:ext cx="1383392" cy="369332"/>
          </a:xfrm>
          <a:prstGeom prst="rect">
            <a:avLst/>
          </a:prstGeom>
          <a:noFill/>
        </p:spPr>
        <p:txBody>
          <a:bodyPr wrap="none" rtlCol="0">
            <a:spAutoFit/>
          </a:bodyPr>
          <a:lstStyle/>
          <a:p>
            <a:r>
              <a:rPr lang="en-US" dirty="0">
                <a:solidFill>
                  <a:srgbClr val="0070C0"/>
                </a:solidFill>
              </a:rPr>
              <a:t>Sample page</a:t>
            </a:r>
          </a:p>
        </p:txBody>
      </p:sp>
    </p:spTree>
    <p:extLst>
      <p:ext uri="{BB962C8B-B14F-4D97-AF65-F5344CB8AC3E}">
        <p14:creationId xmlns:p14="http://schemas.microsoft.com/office/powerpoint/2010/main" val="30700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A43E-CCAC-47BF-9F6B-2685F9DDF9E9}"/>
              </a:ext>
            </a:extLst>
          </p:cNvPr>
          <p:cNvSpPr>
            <a:spLocks noGrp="1"/>
          </p:cNvSpPr>
          <p:nvPr>
            <p:ph type="title" idx="4294967295"/>
          </p:nvPr>
        </p:nvSpPr>
        <p:spPr>
          <a:xfrm>
            <a:off x="1619672" y="103664"/>
            <a:ext cx="7295728" cy="641739"/>
          </a:xfrm>
        </p:spPr>
        <p:txBody>
          <a:bodyPr/>
          <a:lstStyle/>
          <a:p>
            <a:r>
              <a:rPr lang="en-US" dirty="0"/>
              <a:t>Ex: Outer Tracker - Production Verification</a:t>
            </a:r>
          </a:p>
        </p:txBody>
      </p:sp>
      <p:sp>
        <p:nvSpPr>
          <p:cNvPr id="8" name="Slide Number Placeholder 7">
            <a:extLst>
              <a:ext uri="{FF2B5EF4-FFF2-40B4-BE49-F238E27FC236}">
                <a16:creationId xmlns:a16="http://schemas.microsoft.com/office/drawing/2014/main" id="{790D1F80-B76F-4011-88CB-B2618A1DDF60}"/>
              </a:ext>
            </a:extLst>
          </p:cNvPr>
          <p:cNvSpPr>
            <a:spLocks noGrp="1"/>
          </p:cNvSpPr>
          <p:nvPr>
            <p:ph type="sldNum" sz="quarter" idx="10"/>
          </p:nvPr>
        </p:nvSpPr>
        <p:spPr/>
        <p:txBody>
          <a:bodyPr/>
          <a:lstStyle/>
          <a:p>
            <a:pPr>
              <a:defRPr/>
            </a:pPr>
            <a:fld id="{C883AD5E-A665-8348-8FF9-D939EA7476B6}" type="slidenum">
              <a:rPr lang="en-US" altLang="en-US" smtClean="0"/>
              <a:pPr>
                <a:defRPr/>
              </a:pPr>
              <a:t>12</a:t>
            </a:fld>
            <a:endParaRPr lang="en-US" altLang="en-US" dirty="0"/>
          </a:p>
        </p:txBody>
      </p:sp>
      <p:sp>
        <p:nvSpPr>
          <p:cNvPr id="6" name="Footer Placeholder 4">
            <a:extLst>
              <a:ext uri="{FF2B5EF4-FFF2-40B4-BE49-F238E27FC236}">
                <a16:creationId xmlns:a16="http://schemas.microsoft.com/office/drawing/2014/main" id="{2297C3A4-A64F-4416-9E30-B9457320C00B}"/>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pic>
        <p:nvPicPr>
          <p:cNvPr id="3" name="Picture 2">
            <a:extLst>
              <a:ext uri="{FF2B5EF4-FFF2-40B4-BE49-F238E27FC236}">
                <a16:creationId xmlns:a16="http://schemas.microsoft.com/office/drawing/2014/main" id="{A129953B-AF8A-43FE-9FD4-E09B6913A0E5}"/>
              </a:ext>
            </a:extLst>
          </p:cNvPr>
          <p:cNvPicPr>
            <a:picLocks noChangeAspect="1"/>
          </p:cNvPicPr>
          <p:nvPr/>
        </p:nvPicPr>
        <p:blipFill>
          <a:blip r:embed="rId2"/>
          <a:stretch>
            <a:fillRect/>
          </a:stretch>
        </p:blipFill>
        <p:spPr>
          <a:xfrm>
            <a:off x="68429" y="895104"/>
            <a:ext cx="6447787" cy="5332915"/>
          </a:xfrm>
          <a:prstGeom prst="rect">
            <a:avLst/>
          </a:prstGeom>
          <a:ln>
            <a:solidFill>
              <a:schemeClr val="accent1"/>
            </a:solidFill>
          </a:ln>
        </p:spPr>
      </p:pic>
      <p:sp>
        <p:nvSpPr>
          <p:cNvPr id="7" name="TextBox 6">
            <a:extLst>
              <a:ext uri="{FF2B5EF4-FFF2-40B4-BE49-F238E27FC236}">
                <a16:creationId xmlns:a16="http://schemas.microsoft.com/office/drawing/2014/main" id="{05E4CB0D-1722-43B4-80DC-19B532CDBEE8}"/>
              </a:ext>
            </a:extLst>
          </p:cNvPr>
          <p:cNvSpPr txBox="1"/>
          <p:nvPr/>
        </p:nvSpPr>
        <p:spPr>
          <a:xfrm>
            <a:off x="6588224" y="2266994"/>
            <a:ext cx="2298104" cy="3970318"/>
          </a:xfrm>
          <a:prstGeom prst="rect">
            <a:avLst/>
          </a:prstGeom>
          <a:solidFill>
            <a:schemeClr val="accent5">
              <a:lumMod val="40000"/>
              <a:lumOff val="60000"/>
            </a:schemeClr>
          </a:solidFill>
          <a:ln>
            <a:solidFill>
              <a:schemeClr val="accent1"/>
            </a:solidFill>
          </a:ln>
        </p:spPr>
        <p:txBody>
          <a:bodyPr wrap="square" rtlCol="0">
            <a:spAutoFit/>
          </a:bodyPr>
          <a:lstStyle/>
          <a:p>
            <a:r>
              <a:rPr lang="en-US" b="1" dirty="0">
                <a:latin typeface="Arial" panose="020B0604020202020204" pitchFamily="34" charset="0"/>
                <a:cs typeface="Arial" panose="020B0604020202020204" pitchFamily="34" charset="0"/>
              </a:rPr>
              <a:t>Production QA Activity Summary: </a:t>
            </a:r>
            <a:r>
              <a:rPr lang="en-US" dirty="0">
                <a:latin typeface="Arial" panose="020B0604020202020204" pitchFamily="34" charset="0"/>
                <a:cs typeface="Arial" panose="020B0604020202020204" pitchFamily="34" charset="0"/>
              </a:rPr>
              <a:t>Managed by CMS module group.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Checks on vendor QC inspections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Sensor validation testing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Assembly site  QA planning/mgt</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assembly performance testing</a:t>
            </a:r>
          </a:p>
        </p:txBody>
      </p:sp>
      <p:sp>
        <p:nvSpPr>
          <p:cNvPr id="9" name="TextBox 8">
            <a:extLst>
              <a:ext uri="{FF2B5EF4-FFF2-40B4-BE49-F238E27FC236}">
                <a16:creationId xmlns:a16="http://schemas.microsoft.com/office/drawing/2014/main" id="{70E366F4-52B3-4EF9-90E6-6636889C3530}"/>
              </a:ext>
            </a:extLst>
          </p:cNvPr>
          <p:cNvSpPr txBox="1"/>
          <p:nvPr/>
        </p:nvSpPr>
        <p:spPr>
          <a:xfrm>
            <a:off x="6691093" y="1137518"/>
            <a:ext cx="2168624" cy="923330"/>
          </a:xfrm>
          <a:prstGeom prst="rect">
            <a:avLst/>
          </a:prstGeom>
          <a:solidFill>
            <a:schemeClr val="accent5">
              <a:lumMod val="40000"/>
              <a:lumOff val="60000"/>
            </a:schemeClr>
          </a:solidFill>
          <a:ln>
            <a:solidFill>
              <a:schemeClr val="accent1"/>
            </a:solidFill>
          </a:ln>
        </p:spPr>
        <p:txBody>
          <a:bodyPr wrap="square" rtlCol="0">
            <a:spAutoFit/>
          </a:bodyPr>
          <a:lstStyle/>
          <a:p>
            <a:r>
              <a:rPr lang="en-US" b="1" dirty="0">
                <a:latin typeface="Arial" panose="020B0604020202020204" pitchFamily="34" charset="0"/>
                <a:cs typeface="Arial" panose="020B0604020202020204" pitchFamily="34" charset="0"/>
              </a:rPr>
              <a:t>Non-conforming Parts: </a:t>
            </a:r>
            <a:r>
              <a:rPr lang="en-US" dirty="0">
                <a:latin typeface="Arial" panose="020B0604020202020204" pitchFamily="34" charset="0"/>
                <a:cs typeface="Arial" panose="020B0604020202020204" pitchFamily="34" charset="0"/>
              </a:rPr>
              <a:t>Marked and segregated</a:t>
            </a:r>
          </a:p>
        </p:txBody>
      </p:sp>
      <p:sp>
        <p:nvSpPr>
          <p:cNvPr id="10" name="TextBox 9">
            <a:extLst>
              <a:ext uri="{FF2B5EF4-FFF2-40B4-BE49-F238E27FC236}">
                <a16:creationId xmlns:a16="http://schemas.microsoft.com/office/drawing/2014/main" id="{D1ACD3CC-A3E6-4BC7-A05F-D0F0F228EC50}"/>
              </a:ext>
            </a:extLst>
          </p:cNvPr>
          <p:cNvSpPr txBox="1"/>
          <p:nvPr/>
        </p:nvSpPr>
        <p:spPr>
          <a:xfrm>
            <a:off x="7210307" y="668462"/>
            <a:ext cx="1227387" cy="400110"/>
          </a:xfrm>
          <a:prstGeom prst="rect">
            <a:avLst/>
          </a:prstGeom>
          <a:solidFill>
            <a:srgbClr val="960BF5"/>
          </a:solidFill>
        </p:spPr>
        <p:txBody>
          <a:bodyPr wrap="none" rtlCol="0">
            <a:spAutoFit/>
          </a:bodyPr>
          <a:lstStyle/>
          <a:p>
            <a:r>
              <a:rPr lang="en-US" sz="2000" dirty="0">
                <a:solidFill>
                  <a:schemeClr val="bg1"/>
                </a:solidFill>
              </a:rPr>
              <a:t>Charge #8</a:t>
            </a:r>
          </a:p>
        </p:txBody>
      </p:sp>
      <p:sp>
        <p:nvSpPr>
          <p:cNvPr id="11" name="TextBox 10">
            <a:extLst>
              <a:ext uri="{FF2B5EF4-FFF2-40B4-BE49-F238E27FC236}">
                <a16:creationId xmlns:a16="http://schemas.microsoft.com/office/drawing/2014/main" id="{B5D2136F-19DD-4084-A9FC-38FB9F37A61D}"/>
              </a:ext>
            </a:extLst>
          </p:cNvPr>
          <p:cNvSpPr txBox="1"/>
          <p:nvPr/>
        </p:nvSpPr>
        <p:spPr>
          <a:xfrm>
            <a:off x="4067944" y="6165304"/>
            <a:ext cx="1383392" cy="369332"/>
          </a:xfrm>
          <a:prstGeom prst="rect">
            <a:avLst/>
          </a:prstGeom>
          <a:noFill/>
        </p:spPr>
        <p:txBody>
          <a:bodyPr wrap="none" rtlCol="0">
            <a:spAutoFit/>
          </a:bodyPr>
          <a:lstStyle/>
          <a:p>
            <a:r>
              <a:rPr lang="en-US" dirty="0">
                <a:solidFill>
                  <a:srgbClr val="0070C0"/>
                </a:solidFill>
              </a:rPr>
              <a:t>Sample page</a:t>
            </a:r>
          </a:p>
        </p:txBody>
      </p:sp>
      <p:sp>
        <p:nvSpPr>
          <p:cNvPr id="13" name="Arrow: Curved Left 12">
            <a:extLst>
              <a:ext uri="{FF2B5EF4-FFF2-40B4-BE49-F238E27FC236}">
                <a16:creationId xmlns:a16="http://schemas.microsoft.com/office/drawing/2014/main" id="{A44857AF-31F1-4E8D-A635-CD42B55EE61E}"/>
              </a:ext>
            </a:extLst>
          </p:cNvPr>
          <p:cNvSpPr/>
          <p:nvPr/>
        </p:nvSpPr>
        <p:spPr>
          <a:xfrm>
            <a:off x="8437694" y="895104"/>
            <a:ext cx="596900" cy="4262088"/>
          </a:xfrm>
          <a:prstGeom prst="curvedLeftArrow">
            <a:avLst/>
          </a:prstGeom>
          <a:solidFill>
            <a:srgbClr val="960BF5"/>
          </a:solidFill>
          <a:ln>
            <a:solidFill>
              <a:srgbClr val="960B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0273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3B50A-C978-49E0-A31D-A5A80274D4C5}"/>
              </a:ext>
            </a:extLst>
          </p:cNvPr>
          <p:cNvSpPr>
            <a:spLocks noGrp="1"/>
          </p:cNvSpPr>
          <p:nvPr>
            <p:ph type="title"/>
          </p:nvPr>
        </p:nvSpPr>
        <p:spPr>
          <a:xfrm>
            <a:off x="1774436" y="110440"/>
            <a:ext cx="7144439" cy="699810"/>
          </a:xfrm>
        </p:spPr>
        <p:txBody>
          <a:bodyPr/>
          <a:lstStyle/>
          <a:p>
            <a:r>
              <a:rPr lang="en-US" dirty="0"/>
              <a:t>Ex: Outer Tracker – Documentation</a:t>
            </a:r>
          </a:p>
        </p:txBody>
      </p:sp>
      <p:sp>
        <p:nvSpPr>
          <p:cNvPr id="6" name="Slide Number Placeholder 1">
            <a:extLst>
              <a:ext uri="{FF2B5EF4-FFF2-40B4-BE49-F238E27FC236}">
                <a16:creationId xmlns:a16="http://schemas.microsoft.com/office/drawing/2014/main" id="{0B1C0D48-5A58-4564-BF3E-1D17455F8143}"/>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13</a:t>
            </a:fld>
            <a:endParaRPr lang="en-US" altLang="en-US" dirty="0"/>
          </a:p>
        </p:txBody>
      </p:sp>
      <p:sp>
        <p:nvSpPr>
          <p:cNvPr id="8" name="Slide Number Placeholder 7">
            <a:extLst>
              <a:ext uri="{FF2B5EF4-FFF2-40B4-BE49-F238E27FC236}">
                <a16:creationId xmlns:a16="http://schemas.microsoft.com/office/drawing/2014/main" id="{5B65EF7A-67F3-4CA0-93C5-454A3C65B822}"/>
              </a:ext>
            </a:extLst>
          </p:cNvPr>
          <p:cNvSpPr>
            <a:spLocks noGrp="1"/>
          </p:cNvSpPr>
          <p:nvPr>
            <p:ph type="sldNum" sz="quarter" idx="10"/>
          </p:nvPr>
        </p:nvSpPr>
        <p:spPr/>
        <p:txBody>
          <a:bodyPr/>
          <a:lstStyle/>
          <a:p>
            <a:pPr>
              <a:defRPr/>
            </a:pPr>
            <a:fld id="{C883AD5E-A665-8348-8FF9-D939EA7476B6}" type="slidenum">
              <a:rPr lang="en-US" altLang="en-US" smtClean="0"/>
              <a:pPr>
                <a:defRPr/>
              </a:pPr>
              <a:t>13</a:t>
            </a:fld>
            <a:endParaRPr lang="en-US" altLang="en-US" dirty="0"/>
          </a:p>
        </p:txBody>
      </p:sp>
      <p:sp>
        <p:nvSpPr>
          <p:cNvPr id="7" name="Footer Placeholder 4">
            <a:extLst>
              <a:ext uri="{FF2B5EF4-FFF2-40B4-BE49-F238E27FC236}">
                <a16:creationId xmlns:a16="http://schemas.microsoft.com/office/drawing/2014/main" id="{7389D38B-E45A-4D63-AF2D-802ABA406794}"/>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pic>
        <p:nvPicPr>
          <p:cNvPr id="2" name="Picture 1">
            <a:extLst>
              <a:ext uri="{FF2B5EF4-FFF2-40B4-BE49-F238E27FC236}">
                <a16:creationId xmlns:a16="http://schemas.microsoft.com/office/drawing/2014/main" id="{E96A2667-9F02-446B-8322-89BFDE583AFA}"/>
              </a:ext>
            </a:extLst>
          </p:cNvPr>
          <p:cNvPicPr>
            <a:picLocks noChangeAspect="1"/>
          </p:cNvPicPr>
          <p:nvPr/>
        </p:nvPicPr>
        <p:blipFill>
          <a:blip r:embed="rId2"/>
          <a:stretch>
            <a:fillRect/>
          </a:stretch>
        </p:blipFill>
        <p:spPr>
          <a:xfrm>
            <a:off x="179234" y="1026357"/>
            <a:ext cx="7607417" cy="2167476"/>
          </a:xfrm>
          <a:prstGeom prst="rect">
            <a:avLst/>
          </a:prstGeom>
          <a:ln>
            <a:solidFill>
              <a:srgbClr val="0070C0"/>
            </a:solidFill>
          </a:ln>
        </p:spPr>
      </p:pic>
      <p:sp>
        <p:nvSpPr>
          <p:cNvPr id="4" name="TextBox 3">
            <a:extLst>
              <a:ext uri="{FF2B5EF4-FFF2-40B4-BE49-F238E27FC236}">
                <a16:creationId xmlns:a16="http://schemas.microsoft.com/office/drawing/2014/main" id="{BC9926F2-F60D-4E1B-B24E-5D0FBCC7185A}"/>
              </a:ext>
            </a:extLst>
          </p:cNvPr>
          <p:cNvSpPr txBox="1"/>
          <p:nvPr/>
        </p:nvSpPr>
        <p:spPr>
          <a:xfrm>
            <a:off x="3995937" y="3501008"/>
            <a:ext cx="4770818" cy="2862322"/>
          </a:xfrm>
          <a:prstGeom prst="rect">
            <a:avLst/>
          </a:prstGeom>
          <a:solidFill>
            <a:schemeClr val="accent5">
              <a:lumMod val="40000"/>
              <a:lumOff val="60000"/>
            </a:schemeClr>
          </a:solidFill>
          <a:ln>
            <a:solidFill>
              <a:schemeClr val="accent1"/>
            </a:solidFill>
          </a:ln>
        </p:spPr>
        <p:txBody>
          <a:bodyPr wrap="square" rtlCol="0">
            <a:spAutoFit/>
          </a:bodyPr>
          <a:lstStyle/>
          <a:p>
            <a:r>
              <a:rPr lang="en-US" b="1" dirty="0">
                <a:latin typeface="Arial" panose="020B0604020202020204" pitchFamily="34" charset="0"/>
                <a:cs typeface="Arial" panose="020B0604020202020204" pitchFamily="34" charset="0"/>
              </a:rPr>
              <a:t>Tracking and Documentation:</a:t>
            </a:r>
          </a:p>
          <a:p>
            <a:r>
              <a:rPr lang="en-US" dirty="0">
                <a:latin typeface="Arial" panose="020B0604020202020204" pitchFamily="34" charset="0"/>
                <a:cs typeface="Arial" panose="020B0604020202020204" pitchFamily="34" charset="0"/>
              </a:rPr>
              <a:t>CMS Technical Coordinator (TC) has ultimate responsibility to keep up-to-date documents, drawings. DocDB and CERN EDMS are the project storage sites, along with a shared e-space.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maintenance and tracking of  issue reports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travelers and test records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project plans and documents</a:t>
            </a:r>
            <a:endParaRPr 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B30CF2-463D-4396-B9AF-2C52EAFDD288}"/>
              </a:ext>
            </a:extLst>
          </p:cNvPr>
          <p:cNvSpPr txBox="1"/>
          <p:nvPr/>
        </p:nvSpPr>
        <p:spPr>
          <a:xfrm>
            <a:off x="683568" y="3281071"/>
            <a:ext cx="1383392" cy="369332"/>
          </a:xfrm>
          <a:prstGeom prst="rect">
            <a:avLst/>
          </a:prstGeom>
          <a:noFill/>
        </p:spPr>
        <p:txBody>
          <a:bodyPr wrap="none" rtlCol="0">
            <a:spAutoFit/>
          </a:bodyPr>
          <a:lstStyle/>
          <a:p>
            <a:r>
              <a:rPr lang="en-US" dirty="0">
                <a:solidFill>
                  <a:srgbClr val="0070C0"/>
                </a:solidFill>
              </a:rPr>
              <a:t>Sample page</a:t>
            </a:r>
          </a:p>
        </p:txBody>
      </p:sp>
    </p:spTree>
    <p:extLst>
      <p:ext uri="{BB962C8B-B14F-4D97-AF65-F5344CB8AC3E}">
        <p14:creationId xmlns:p14="http://schemas.microsoft.com/office/powerpoint/2010/main" val="386474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0844C25-6B92-4082-AA35-E31342F86C0D}"/>
              </a:ext>
            </a:extLst>
          </p:cNvPr>
          <p:cNvSpPr>
            <a:spLocks noGrp="1"/>
          </p:cNvSpPr>
          <p:nvPr>
            <p:ph idx="1"/>
          </p:nvPr>
        </p:nvSpPr>
        <p:spPr>
          <a:xfrm>
            <a:off x="387132" y="1083440"/>
            <a:ext cx="8369736" cy="5299776"/>
          </a:xfrm>
        </p:spPr>
        <p:txBody>
          <a:bodyPr/>
          <a:lstStyle/>
          <a:p>
            <a:pPr marL="0" indent="0">
              <a:spcBef>
                <a:spcPts val="600"/>
              </a:spcBef>
              <a:buNone/>
            </a:pPr>
            <a:r>
              <a:rPr lang="en-US" sz="2800" dirty="0">
                <a:solidFill>
                  <a:srgbClr val="0070C0"/>
                </a:solidFill>
              </a:rPr>
              <a:t>Summary of QA Activities by subproject</a:t>
            </a:r>
          </a:p>
          <a:p>
            <a:pPr>
              <a:spcBef>
                <a:spcPts val="600"/>
              </a:spcBef>
            </a:pPr>
            <a:r>
              <a:rPr lang="en-US" sz="2400" dirty="0"/>
              <a:t>Activity titles and descriptions</a:t>
            </a:r>
          </a:p>
          <a:p>
            <a:pPr>
              <a:spcBef>
                <a:spcPts val="600"/>
              </a:spcBef>
            </a:pPr>
            <a:r>
              <a:rPr lang="en-US" sz="2400" dirty="0"/>
              <a:t>Assigned responsibilities/contacts</a:t>
            </a:r>
          </a:p>
          <a:p>
            <a:pPr>
              <a:spcBef>
                <a:spcPts val="600"/>
              </a:spcBef>
            </a:pPr>
            <a:r>
              <a:rPr lang="en-US" sz="2400" dirty="0"/>
              <a:t>Referenced to technical engineering and/or scientific requirements</a:t>
            </a:r>
          </a:p>
          <a:p>
            <a:pPr lvl="1"/>
            <a:r>
              <a:rPr lang="en-US" dirty="0">
                <a:solidFill>
                  <a:srgbClr val="0070C0"/>
                </a:solidFill>
              </a:rPr>
              <a:t>Plans and req’s being finalized during remaining design phase</a:t>
            </a:r>
          </a:p>
          <a:p>
            <a:pPr>
              <a:spcBef>
                <a:spcPts val="600"/>
              </a:spcBef>
            </a:pPr>
            <a:r>
              <a:rPr lang="en-US" sz="2400" dirty="0"/>
              <a:t>References to procedures, related hardware, training, calibrations </a:t>
            </a:r>
          </a:p>
          <a:p>
            <a:pPr>
              <a:spcBef>
                <a:spcPts val="600"/>
              </a:spcBef>
            </a:pPr>
            <a:r>
              <a:rPr lang="en-US" sz="2400" dirty="0"/>
              <a:t>Working documents: expected to evolve and mature over time</a:t>
            </a:r>
          </a:p>
          <a:p>
            <a:pPr>
              <a:spcBef>
                <a:spcPts val="600"/>
              </a:spcBef>
            </a:pPr>
            <a:r>
              <a:rPr lang="en-US" sz="2400" dirty="0"/>
              <a:t>Cross-walk with subproject technical requirements spreadsheet to complete science flowdown</a:t>
            </a:r>
          </a:p>
          <a:p>
            <a:endParaRPr lang="en-US" sz="2800" dirty="0"/>
          </a:p>
        </p:txBody>
      </p:sp>
      <p:sp>
        <p:nvSpPr>
          <p:cNvPr id="6" name="Title 2">
            <a:extLst>
              <a:ext uri="{FF2B5EF4-FFF2-40B4-BE49-F238E27FC236}">
                <a16:creationId xmlns:a16="http://schemas.microsoft.com/office/drawing/2014/main" id="{2C5A1719-DF1A-40AF-B716-8AF3D2CFEDF0}"/>
              </a:ext>
            </a:extLst>
          </p:cNvPr>
          <p:cNvSpPr>
            <a:spLocks noGrp="1"/>
          </p:cNvSpPr>
          <p:nvPr>
            <p:ph type="title"/>
          </p:nvPr>
        </p:nvSpPr>
        <p:spPr>
          <a:xfrm>
            <a:off x="1774437" y="110440"/>
            <a:ext cx="6772664" cy="888740"/>
          </a:xfrm>
        </p:spPr>
        <p:txBody>
          <a:bodyPr>
            <a:normAutofit/>
          </a:bodyPr>
          <a:lstStyle/>
          <a:p>
            <a:r>
              <a:rPr lang="en-US" dirty="0"/>
              <a:t>QA Activity Spreadsheets</a:t>
            </a:r>
          </a:p>
        </p:txBody>
      </p:sp>
      <p:sp>
        <p:nvSpPr>
          <p:cNvPr id="7" name="Slide Number Placeholder 4">
            <a:extLst>
              <a:ext uri="{FF2B5EF4-FFF2-40B4-BE49-F238E27FC236}">
                <a16:creationId xmlns:a16="http://schemas.microsoft.com/office/drawing/2014/main" id="{364AA4BD-F26A-464B-9E85-2287A5A2C8F1}"/>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14</a:t>
            </a:fld>
            <a:endParaRPr lang="en-US" altLang="en-US" dirty="0"/>
          </a:p>
        </p:txBody>
      </p:sp>
      <p:sp>
        <p:nvSpPr>
          <p:cNvPr id="8" name="Slide Number Placeholder 7">
            <a:extLst>
              <a:ext uri="{FF2B5EF4-FFF2-40B4-BE49-F238E27FC236}">
                <a16:creationId xmlns:a16="http://schemas.microsoft.com/office/drawing/2014/main" id="{C40D9A16-CCB6-45B5-94CC-ABBB26162201}"/>
              </a:ext>
            </a:extLst>
          </p:cNvPr>
          <p:cNvSpPr>
            <a:spLocks noGrp="1"/>
          </p:cNvSpPr>
          <p:nvPr>
            <p:ph type="sldNum" sz="quarter" idx="10"/>
          </p:nvPr>
        </p:nvSpPr>
        <p:spPr/>
        <p:txBody>
          <a:bodyPr/>
          <a:lstStyle/>
          <a:p>
            <a:pPr>
              <a:defRPr/>
            </a:pPr>
            <a:fld id="{C883AD5E-A665-8348-8FF9-D939EA7476B6}" type="slidenum">
              <a:rPr lang="en-US" altLang="en-US" smtClean="0"/>
              <a:pPr>
                <a:defRPr/>
              </a:pPr>
              <a:t>14</a:t>
            </a:fld>
            <a:endParaRPr lang="en-US" altLang="en-US" dirty="0"/>
          </a:p>
        </p:txBody>
      </p:sp>
      <p:sp>
        <p:nvSpPr>
          <p:cNvPr id="9" name="Footer Placeholder 4">
            <a:extLst>
              <a:ext uri="{FF2B5EF4-FFF2-40B4-BE49-F238E27FC236}">
                <a16:creationId xmlns:a16="http://schemas.microsoft.com/office/drawing/2014/main" id="{A8B9DD4D-92DE-4838-B6F0-5A748FAE649C}"/>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
        <p:nvSpPr>
          <p:cNvPr id="10" name="Rectangle 9">
            <a:extLst>
              <a:ext uri="{FF2B5EF4-FFF2-40B4-BE49-F238E27FC236}">
                <a16:creationId xmlns:a16="http://schemas.microsoft.com/office/drawing/2014/main" id="{0762D784-26CE-4C5A-B8AB-2C7569ED8958}"/>
              </a:ext>
            </a:extLst>
          </p:cNvPr>
          <p:cNvSpPr/>
          <p:nvPr/>
        </p:nvSpPr>
        <p:spPr>
          <a:xfrm>
            <a:off x="6873775" y="567706"/>
            <a:ext cx="1657368" cy="338554"/>
          </a:xfrm>
          <a:prstGeom prst="rect">
            <a:avLst/>
          </a:prstGeom>
          <a:solidFill>
            <a:schemeClr val="bg1"/>
          </a:solidFill>
        </p:spPr>
        <p:txBody>
          <a:bodyPr wrap="square">
            <a:spAutoFit/>
          </a:bodyPr>
          <a:lstStyle/>
          <a:p>
            <a:r>
              <a:rPr lang="en-US" sz="1600" dirty="0">
                <a:hlinkClick r:id="rId2"/>
              </a:rPr>
              <a:t>CMS-doc-13093</a:t>
            </a:r>
            <a:endParaRPr lang="en-US" sz="1600" dirty="0"/>
          </a:p>
        </p:txBody>
      </p:sp>
    </p:spTree>
    <p:extLst>
      <p:ext uri="{BB962C8B-B14F-4D97-AF65-F5344CB8AC3E}">
        <p14:creationId xmlns:p14="http://schemas.microsoft.com/office/powerpoint/2010/main" val="13754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795E713-DE08-44DF-A01C-5347E7FE6304}"/>
              </a:ext>
            </a:extLst>
          </p:cNvPr>
          <p:cNvSpPr>
            <a:spLocks noGrp="1"/>
          </p:cNvSpPr>
          <p:nvPr>
            <p:ph type="title"/>
          </p:nvPr>
        </p:nvSpPr>
        <p:spPr>
          <a:xfrm>
            <a:off x="1774436" y="110440"/>
            <a:ext cx="7144439" cy="699810"/>
          </a:xfrm>
        </p:spPr>
        <p:txBody>
          <a:bodyPr>
            <a:normAutofit/>
          </a:bodyPr>
          <a:lstStyle/>
          <a:p>
            <a:r>
              <a:rPr lang="en-US" dirty="0"/>
              <a:t>Ex: Outer Tracker QA Spreadsheet</a:t>
            </a:r>
          </a:p>
        </p:txBody>
      </p:sp>
      <p:sp>
        <p:nvSpPr>
          <p:cNvPr id="8" name="Slide Number Placeholder 4">
            <a:extLst>
              <a:ext uri="{FF2B5EF4-FFF2-40B4-BE49-F238E27FC236}">
                <a16:creationId xmlns:a16="http://schemas.microsoft.com/office/drawing/2014/main" id="{6433A82C-9D6B-42C3-9E97-01BECF4D4AB7}"/>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15</a:t>
            </a:fld>
            <a:endParaRPr lang="en-US" altLang="en-US" dirty="0"/>
          </a:p>
        </p:txBody>
      </p:sp>
      <p:sp>
        <p:nvSpPr>
          <p:cNvPr id="12" name="Content Placeholder 1">
            <a:extLst>
              <a:ext uri="{FF2B5EF4-FFF2-40B4-BE49-F238E27FC236}">
                <a16:creationId xmlns:a16="http://schemas.microsoft.com/office/drawing/2014/main" id="{37EA6D24-CA29-40E2-86A4-BFF5055778CB}"/>
              </a:ext>
            </a:extLst>
          </p:cNvPr>
          <p:cNvSpPr>
            <a:spLocks noGrp="1"/>
          </p:cNvSpPr>
          <p:nvPr>
            <p:ph idx="1"/>
          </p:nvPr>
        </p:nvSpPr>
        <p:spPr>
          <a:xfrm>
            <a:off x="539044" y="810250"/>
            <a:ext cx="8568952" cy="620648"/>
          </a:xfrm>
        </p:spPr>
        <p:txBody>
          <a:bodyPr/>
          <a:lstStyle/>
          <a:p>
            <a:r>
              <a:rPr lang="en-US" sz="2000" dirty="0"/>
              <a:t>Activity titles, WBS, responsibilities, and QA process descriptions</a:t>
            </a:r>
          </a:p>
        </p:txBody>
      </p:sp>
      <p:sp>
        <p:nvSpPr>
          <p:cNvPr id="3" name="Slide Number Placeholder 2">
            <a:extLst>
              <a:ext uri="{FF2B5EF4-FFF2-40B4-BE49-F238E27FC236}">
                <a16:creationId xmlns:a16="http://schemas.microsoft.com/office/drawing/2014/main" id="{3405E9E0-00E2-4C29-89AF-FAA5EAF1CE0C}"/>
              </a:ext>
            </a:extLst>
          </p:cNvPr>
          <p:cNvSpPr>
            <a:spLocks noGrp="1"/>
          </p:cNvSpPr>
          <p:nvPr>
            <p:ph type="sldNum" sz="quarter" idx="10"/>
          </p:nvPr>
        </p:nvSpPr>
        <p:spPr/>
        <p:txBody>
          <a:bodyPr/>
          <a:lstStyle/>
          <a:p>
            <a:pPr>
              <a:defRPr/>
            </a:pPr>
            <a:fld id="{C883AD5E-A665-8348-8FF9-D939EA7476B6}" type="slidenum">
              <a:rPr lang="en-US" altLang="en-US" smtClean="0"/>
              <a:pPr>
                <a:defRPr/>
              </a:pPr>
              <a:t>15</a:t>
            </a:fld>
            <a:endParaRPr lang="en-US" altLang="en-US" dirty="0"/>
          </a:p>
        </p:txBody>
      </p:sp>
      <p:sp>
        <p:nvSpPr>
          <p:cNvPr id="9" name="Footer Placeholder 4">
            <a:extLst>
              <a:ext uri="{FF2B5EF4-FFF2-40B4-BE49-F238E27FC236}">
                <a16:creationId xmlns:a16="http://schemas.microsoft.com/office/drawing/2014/main" id="{E6093D58-E4A2-46F4-9EBE-BC14C26F8850}"/>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pic>
        <p:nvPicPr>
          <p:cNvPr id="7" name="Picture 6">
            <a:extLst>
              <a:ext uri="{FF2B5EF4-FFF2-40B4-BE49-F238E27FC236}">
                <a16:creationId xmlns:a16="http://schemas.microsoft.com/office/drawing/2014/main" id="{B6E80EE4-ED1A-4736-8FA3-5C7599D83334}"/>
              </a:ext>
            </a:extLst>
          </p:cNvPr>
          <p:cNvPicPr>
            <a:picLocks noChangeAspect="1"/>
          </p:cNvPicPr>
          <p:nvPr/>
        </p:nvPicPr>
        <p:blipFill rotWithShape="1">
          <a:blip r:embed="rId2"/>
          <a:srcRect b="10376"/>
          <a:stretch/>
        </p:blipFill>
        <p:spPr>
          <a:xfrm>
            <a:off x="-36004" y="1219044"/>
            <a:ext cx="9144000" cy="5273831"/>
          </a:xfrm>
          <a:prstGeom prst="rect">
            <a:avLst/>
          </a:prstGeom>
        </p:spPr>
      </p:pic>
      <p:sp>
        <p:nvSpPr>
          <p:cNvPr id="10" name="TextBox 9">
            <a:extLst>
              <a:ext uri="{FF2B5EF4-FFF2-40B4-BE49-F238E27FC236}">
                <a16:creationId xmlns:a16="http://schemas.microsoft.com/office/drawing/2014/main" id="{FB96068A-8C25-4B5F-9D31-9D13EEE0D062}"/>
              </a:ext>
            </a:extLst>
          </p:cNvPr>
          <p:cNvSpPr txBox="1"/>
          <p:nvPr/>
        </p:nvSpPr>
        <p:spPr>
          <a:xfrm>
            <a:off x="6876256" y="6450568"/>
            <a:ext cx="1383392" cy="369332"/>
          </a:xfrm>
          <a:prstGeom prst="rect">
            <a:avLst/>
          </a:prstGeom>
          <a:noFill/>
        </p:spPr>
        <p:txBody>
          <a:bodyPr wrap="none" rtlCol="0">
            <a:spAutoFit/>
          </a:bodyPr>
          <a:lstStyle/>
          <a:p>
            <a:r>
              <a:rPr lang="en-US" dirty="0">
                <a:solidFill>
                  <a:srgbClr val="0070C0"/>
                </a:solidFill>
              </a:rPr>
              <a:t>Sample page</a:t>
            </a:r>
          </a:p>
        </p:txBody>
      </p:sp>
    </p:spTree>
    <p:extLst>
      <p:ext uri="{BB962C8B-B14F-4D97-AF65-F5344CB8AC3E}">
        <p14:creationId xmlns:p14="http://schemas.microsoft.com/office/powerpoint/2010/main" val="148013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B95B26-30FE-4183-A183-5BCAFC31BC00}"/>
              </a:ext>
            </a:extLst>
          </p:cNvPr>
          <p:cNvSpPr>
            <a:spLocks noGrp="1"/>
          </p:cNvSpPr>
          <p:nvPr>
            <p:ph type="title"/>
          </p:nvPr>
        </p:nvSpPr>
        <p:spPr>
          <a:xfrm>
            <a:off x="1774436" y="110440"/>
            <a:ext cx="7144439" cy="699810"/>
          </a:xfrm>
        </p:spPr>
        <p:txBody>
          <a:bodyPr/>
          <a:lstStyle/>
          <a:p>
            <a:r>
              <a:rPr lang="en-US" dirty="0"/>
              <a:t>Ex: Outer Tracker QA Spreadsheet (cont.)</a:t>
            </a:r>
          </a:p>
        </p:txBody>
      </p:sp>
      <p:sp>
        <p:nvSpPr>
          <p:cNvPr id="8" name="Content Placeholder 1">
            <a:extLst>
              <a:ext uri="{FF2B5EF4-FFF2-40B4-BE49-F238E27FC236}">
                <a16:creationId xmlns:a16="http://schemas.microsoft.com/office/drawing/2014/main" id="{D45BB370-A1F1-40C0-AFC8-188DDE9EA65B}"/>
              </a:ext>
            </a:extLst>
          </p:cNvPr>
          <p:cNvSpPr>
            <a:spLocks noGrp="1"/>
          </p:cNvSpPr>
          <p:nvPr>
            <p:ph idx="1"/>
          </p:nvPr>
        </p:nvSpPr>
        <p:spPr>
          <a:xfrm>
            <a:off x="755576" y="762453"/>
            <a:ext cx="8568952" cy="620648"/>
          </a:xfrm>
        </p:spPr>
        <p:txBody>
          <a:bodyPr/>
          <a:lstStyle/>
          <a:p>
            <a:r>
              <a:rPr lang="en-US" sz="2000" dirty="0"/>
              <a:t>Requirements, procedures, calibrations, records, training</a:t>
            </a:r>
          </a:p>
          <a:p>
            <a:endParaRPr lang="en-US" dirty="0"/>
          </a:p>
        </p:txBody>
      </p:sp>
      <p:sp>
        <p:nvSpPr>
          <p:cNvPr id="9" name="Slide Number Placeholder 1">
            <a:extLst>
              <a:ext uri="{FF2B5EF4-FFF2-40B4-BE49-F238E27FC236}">
                <a16:creationId xmlns:a16="http://schemas.microsoft.com/office/drawing/2014/main" id="{05C04219-7487-4FD7-9E5D-CFC2642CC6FC}"/>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16</a:t>
            </a:fld>
            <a:endParaRPr lang="en-US" altLang="en-US" dirty="0"/>
          </a:p>
        </p:txBody>
      </p:sp>
      <p:sp>
        <p:nvSpPr>
          <p:cNvPr id="5" name="Slide Number Placeholder 4">
            <a:extLst>
              <a:ext uri="{FF2B5EF4-FFF2-40B4-BE49-F238E27FC236}">
                <a16:creationId xmlns:a16="http://schemas.microsoft.com/office/drawing/2014/main" id="{DD56DCB6-71B9-4419-8231-BE0B1E8321F5}"/>
              </a:ext>
            </a:extLst>
          </p:cNvPr>
          <p:cNvSpPr>
            <a:spLocks noGrp="1"/>
          </p:cNvSpPr>
          <p:nvPr>
            <p:ph type="sldNum" sz="quarter" idx="10"/>
          </p:nvPr>
        </p:nvSpPr>
        <p:spPr/>
        <p:txBody>
          <a:bodyPr/>
          <a:lstStyle/>
          <a:p>
            <a:pPr>
              <a:defRPr/>
            </a:pPr>
            <a:fld id="{C883AD5E-A665-8348-8FF9-D939EA7476B6}" type="slidenum">
              <a:rPr lang="en-US" altLang="en-US" smtClean="0"/>
              <a:pPr>
                <a:defRPr/>
              </a:pPr>
              <a:t>16</a:t>
            </a:fld>
            <a:endParaRPr lang="en-US" altLang="en-US" dirty="0"/>
          </a:p>
        </p:txBody>
      </p:sp>
      <p:sp>
        <p:nvSpPr>
          <p:cNvPr id="10" name="Footer Placeholder 4">
            <a:extLst>
              <a:ext uri="{FF2B5EF4-FFF2-40B4-BE49-F238E27FC236}">
                <a16:creationId xmlns:a16="http://schemas.microsoft.com/office/drawing/2014/main" id="{A380677D-601F-4CA9-ABAD-C75FC467D7C9}"/>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pic>
        <p:nvPicPr>
          <p:cNvPr id="4" name="Picture 3">
            <a:extLst>
              <a:ext uri="{FF2B5EF4-FFF2-40B4-BE49-F238E27FC236}">
                <a16:creationId xmlns:a16="http://schemas.microsoft.com/office/drawing/2014/main" id="{707145EE-3312-4725-8559-68AA39B2A05F}"/>
              </a:ext>
            </a:extLst>
          </p:cNvPr>
          <p:cNvPicPr>
            <a:picLocks noChangeAspect="1"/>
          </p:cNvPicPr>
          <p:nvPr/>
        </p:nvPicPr>
        <p:blipFill>
          <a:blip r:embed="rId2"/>
          <a:stretch>
            <a:fillRect/>
          </a:stretch>
        </p:blipFill>
        <p:spPr>
          <a:xfrm>
            <a:off x="0" y="1178951"/>
            <a:ext cx="9144000" cy="5295601"/>
          </a:xfrm>
          <a:prstGeom prst="rect">
            <a:avLst/>
          </a:prstGeom>
        </p:spPr>
      </p:pic>
      <p:sp>
        <p:nvSpPr>
          <p:cNvPr id="11" name="TextBox 10">
            <a:extLst>
              <a:ext uri="{FF2B5EF4-FFF2-40B4-BE49-F238E27FC236}">
                <a16:creationId xmlns:a16="http://schemas.microsoft.com/office/drawing/2014/main" id="{3B88BFB8-642E-47B2-AE0A-F28CA25D8BA7}"/>
              </a:ext>
            </a:extLst>
          </p:cNvPr>
          <p:cNvSpPr txBox="1"/>
          <p:nvPr/>
        </p:nvSpPr>
        <p:spPr>
          <a:xfrm>
            <a:off x="6983180" y="6450568"/>
            <a:ext cx="1383392" cy="369332"/>
          </a:xfrm>
          <a:prstGeom prst="rect">
            <a:avLst/>
          </a:prstGeom>
          <a:noFill/>
        </p:spPr>
        <p:txBody>
          <a:bodyPr wrap="none" rtlCol="0">
            <a:spAutoFit/>
          </a:bodyPr>
          <a:lstStyle/>
          <a:p>
            <a:r>
              <a:rPr lang="en-US" dirty="0">
                <a:solidFill>
                  <a:srgbClr val="0070C0"/>
                </a:solidFill>
              </a:rPr>
              <a:t>Sample page</a:t>
            </a:r>
          </a:p>
        </p:txBody>
      </p:sp>
    </p:spTree>
    <p:extLst>
      <p:ext uri="{BB962C8B-B14F-4D97-AF65-F5344CB8AC3E}">
        <p14:creationId xmlns:p14="http://schemas.microsoft.com/office/powerpoint/2010/main" val="156578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7EE6E-E7BD-4975-8841-D77EC58BE33A}"/>
              </a:ext>
            </a:extLst>
          </p:cNvPr>
          <p:cNvSpPr>
            <a:spLocks noGrp="1"/>
          </p:cNvSpPr>
          <p:nvPr>
            <p:ph idx="1"/>
          </p:nvPr>
        </p:nvSpPr>
        <p:spPr>
          <a:xfrm>
            <a:off x="400361" y="895428"/>
            <a:ext cx="8228012" cy="365126"/>
          </a:xfrm>
          <a:ln>
            <a:solidFill>
              <a:srgbClr val="CC00CC"/>
            </a:solidFill>
          </a:ln>
        </p:spPr>
        <p:txBody>
          <a:bodyPr/>
          <a:lstStyle/>
          <a:p>
            <a:pPr marL="0" indent="0">
              <a:buNone/>
            </a:pPr>
            <a:r>
              <a:rPr lang="en-US" sz="1800" dirty="0">
                <a:solidFill>
                  <a:srgbClr val="0070C0"/>
                </a:solidFill>
              </a:rPr>
              <a:t>Example: MIP Timing Detector </a:t>
            </a:r>
            <a:r>
              <a:rPr lang="en-US" sz="1800" dirty="0">
                <a:solidFill>
                  <a:schemeClr val="tx2">
                    <a:lumMod val="60000"/>
                    <a:lumOff val="40000"/>
                  </a:schemeClr>
                </a:solidFill>
              </a:rPr>
              <a:t>(</a:t>
            </a:r>
            <a:r>
              <a:rPr lang="en-US" sz="1800" dirty="0">
                <a:solidFill>
                  <a:schemeClr val="tx2">
                    <a:lumMod val="60000"/>
                    <a:lumOff val="40000"/>
                  </a:schemeClr>
                </a:solidFill>
                <a:hlinkClick r:id="rId2"/>
              </a:rPr>
              <a:t>CMS-doc-13536</a:t>
            </a:r>
            <a:r>
              <a:rPr lang="en-US" sz="1800" dirty="0">
                <a:solidFill>
                  <a:schemeClr val="tx2">
                    <a:lumMod val="60000"/>
                    <a:lumOff val="40000"/>
                  </a:schemeClr>
                </a:solidFill>
              </a:rPr>
              <a:t>)</a:t>
            </a:r>
            <a:r>
              <a:rPr lang="en-US" sz="1800" dirty="0"/>
              <a:t>	  </a:t>
            </a:r>
            <a:r>
              <a:rPr lang="en-US" sz="1600" i="1" dirty="0">
                <a:solidFill>
                  <a:srgbClr val="CC00CC"/>
                </a:solidFill>
              </a:rPr>
              <a:t>Related QA activities</a:t>
            </a:r>
            <a:endParaRPr lang="en-US" sz="1800" i="1" dirty="0">
              <a:solidFill>
                <a:srgbClr val="CC00CC"/>
              </a:solidFill>
            </a:endParaRPr>
          </a:p>
        </p:txBody>
      </p:sp>
      <p:sp>
        <p:nvSpPr>
          <p:cNvPr id="3" name="Slide Number Placeholder 2">
            <a:extLst>
              <a:ext uri="{FF2B5EF4-FFF2-40B4-BE49-F238E27FC236}">
                <a16:creationId xmlns:a16="http://schemas.microsoft.com/office/drawing/2014/main" id="{2AFA6F4C-B118-4C06-A0B3-E27968757BFE}"/>
              </a:ext>
            </a:extLst>
          </p:cNvPr>
          <p:cNvSpPr>
            <a:spLocks noGrp="1"/>
          </p:cNvSpPr>
          <p:nvPr>
            <p:ph type="sldNum" sz="quarter" idx="10"/>
          </p:nvPr>
        </p:nvSpPr>
        <p:spPr/>
        <p:txBody>
          <a:bodyPr/>
          <a:lstStyle/>
          <a:p>
            <a:pPr>
              <a:defRPr/>
            </a:pPr>
            <a:fld id="{C883AD5E-A665-8348-8FF9-D939EA7476B6}" type="slidenum">
              <a:rPr lang="en-US" altLang="en-US" smtClean="0"/>
              <a:pPr>
                <a:defRPr/>
              </a:pPr>
              <a:t>17</a:t>
            </a:fld>
            <a:endParaRPr lang="en-US" altLang="en-US" dirty="0"/>
          </a:p>
        </p:txBody>
      </p:sp>
      <p:sp>
        <p:nvSpPr>
          <p:cNvPr id="4" name="Title 3">
            <a:extLst>
              <a:ext uri="{FF2B5EF4-FFF2-40B4-BE49-F238E27FC236}">
                <a16:creationId xmlns:a16="http://schemas.microsoft.com/office/drawing/2014/main" id="{4AAEE1AC-AC48-4EF6-A1AF-6F1B809551B0}"/>
              </a:ext>
            </a:extLst>
          </p:cNvPr>
          <p:cNvSpPr>
            <a:spLocks noGrp="1"/>
          </p:cNvSpPr>
          <p:nvPr>
            <p:ph type="title"/>
          </p:nvPr>
        </p:nvSpPr>
        <p:spPr/>
        <p:txBody>
          <a:bodyPr/>
          <a:lstStyle/>
          <a:p>
            <a:r>
              <a:rPr lang="en-US" dirty="0"/>
              <a:t>Ex: QA Flowdown in Technical Requirements</a:t>
            </a:r>
          </a:p>
        </p:txBody>
      </p:sp>
      <p:sp>
        <p:nvSpPr>
          <p:cNvPr id="5" name="Footer Placeholder 4">
            <a:extLst>
              <a:ext uri="{FF2B5EF4-FFF2-40B4-BE49-F238E27FC236}">
                <a16:creationId xmlns:a16="http://schemas.microsoft.com/office/drawing/2014/main" id="{71232A9C-203D-4E67-9317-7F81D2ABF058}"/>
              </a:ext>
            </a:extLst>
          </p:cNvPr>
          <p:cNvSpPr>
            <a:spLocks noGrp="1"/>
          </p:cNvSpPr>
          <p:nvPr>
            <p:ph type="ftr" sz="quarter" idx="3"/>
          </p:nvPr>
        </p:nvSpPr>
        <p:spPr/>
        <p:txBody>
          <a:bodyPr/>
          <a:lstStyle/>
          <a:p>
            <a:pPr>
              <a:defRPr/>
            </a:pPr>
            <a:r>
              <a:rPr lang="en-US" sz="1400" dirty="0"/>
              <a:t>DOE CD-1 Director’s Review March 20, 2019</a:t>
            </a:r>
          </a:p>
        </p:txBody>
      </p:sp>
      <p:pic>
        <p:nvPicPr>
          <p:cNvPr id="7" name="Picture 6">
            <a:extLst>
              <a:ext uri="{FF2B5EF4-FFF2-40B4-BE49-F238E27FC236}">
                <a16:creationId xmlns:a16="http://schemas.microsoft.com/office/drawing/2014/main" id="{3F080B82-6EE3-4309-BEA7-5306D58C23B1}"/>
              </a:ext>
            </a:extLst>
          </p:cNvPr>
          <p:cNvPicPr>
            <a:picLocks noChangeAspect="1"/>
          </p:cNvPicPr>
          <p:nvPr/>
        </p:nvPicPr>
        <p:blipFill>
          <a:blip r:embed="rId3"/>
          <a:stretch>
            <a:fillRect/>
          </a:stretch>
        </p:blipFill>
        <p:spPr>
          <a:xfrm>
            <a:off x="352394" y="1371879"/>
            <a:ext cx="8439211" cy="5030974"/>
          </a:xfrm>
          <a:prstGeom prst="rect">
            <a:avLst/>
          </a:prstGeom>
        </p:spPr>
      </p:pic>
      <p:sp>
        <p:nvSpPr>
          <p:cNvPr id="11" name="Arrow: Bent 10">
            <a:extLst>
              <a:ext uri="{FF2B5EF4-FFF2-40B4-BE49-F238E27FC236}">
                <a16:creationId xmlns:a16="http://schemas.microsoft.com/office/drawing/2014/main" id="{562E99F0-6150-4078-A9CC-94786DA2A6D1}"/>
              </a:ext>
            </a:extLst>
          </p:cNvPr>
          <p:cNvSpPr/>
          <p:nvPr/>
        </p:nvSpPr>
        <p:spPr>
          <a:xfrm rot="5400000">
            <a:off x="8104473" y="996667"/>
            <a:ext cx="297582" cy="414336"/>
          </a:xfrm>
          <a:prstGeom prst="bentArrow">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E769717E-8A38-4C41-887B-8E1BFE0878EE}"/>
              </a:ext>
            </a:extLst>
          </p:cNvPr>
          <p:cNvSpPr txBox="1"/>
          <p:nvPr/>
        </p:nvSpPr>
        <p:spPr>
          <a:xfrm>
            <a:off x="6880284" y="6476100"/>
            <a:ext cx="1383392" cy="369332"/>
          </a:xfrm>
          <a:prstGeom prst="rect">
            <a:avLst/>
          </a:prstGeom>
          <a:noFill/>
        </p:spPr>
        <p:txBody>
          <a:bodyPr wrap="none" rtlCol="0">
            <a:spAutoFit/>
          </a:bodyPr>
          <a:lstStyle/>
          <a:p>
            <a:r>
              <a:rPr lang="en-US" dirty="0">
                <a:solidFill>
                  <a:srgbClr val="0070C0"/>
                </a:solidFill>
              </a:rPr>
              <a:t>Sample page</a:t>
            </a:r>
          </a:p>
        </p:txBody>
      </p:sp>
    </p:spTree>
    <p:extLst>
      <p:ext uri="{BB962C8B-B14F-4D97-AF65-F5344CB8AC3E}">
        <p14:creationId xmlns:p14="http://schemas.microsoft.com/office/powerpoint/2010/main" val="59647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2D667-0FA1-45EB-80F6-8A3CD98B8387}"/>
              </a:ext>
            </a:extLst>
          </p:cNvPr>
          <p:cNvSpPr>
            <a:spLocks noGrp="1"/>
          </p:cNvSpPr>
          <p:nvPr>
            <p:ph idx="1"/>
          </p:nvPr>
        </p:nvSpPr>
        <p:spPr>
          <a:xfrm>
            <a:off x="201613" y="1212851"/>
            <a:ext cx="8568952" cy="5096470"/>
          </a:xfrm>
        </p:spPr>
        <p:txBody>
          <a:bodyPr/>
          <a:lstStyle/>
          <a:p>
            <a:pPr>
              <a:spcBef>
                <a:spcPts val="1200"/>
              </a:spcBef>
            </a:pPr>
            <a:r>
              <a:rPr lang="en-US" dirty="0"/>
              <a:t>Process for creating plans and procedures well known and followed</a:t>
            </a:r>
          </a:p>
          <a:p>
            <a:pPr lvl="1">
              <a:spcBef>
                <a:spcPts val="0"/>
              </a:spcBef>
            </a:pPr>
            <a:r>
              <a:rPr lang="en-US" dirty="0">
                <a:solidFill>
                  <a:srgbClr val="0070C0"/>
                </a:solidFill>
              </a:rPr>
              <a:t>Many existing documents for U.S. work from prototyping and from initial and phase 1 construction can be re-used: just need modifications or updates</a:t>
            </a:r>
          </a:p>
          <a:p>
            <a:pPr>
              <a:spcBef>
                <a:spcPts val="1200"/>
              </a:spcBef>
            </a:pPr>
            <a:r>
              <a:rPr lang="en-US" dirty="0"/>
              <a:t>Status of individual procedures is adequate for stage of </a:t>
            </a:r>
            <a:r>
              <a:rPr lang="en-US" dirty="0">
                <a:solidFill>
                  <a:srgbClr val="0070C0"/>
                </a:solidFill>
              </a:rPr>
              <a:t>the project</a:t>
            </a:r>
          </a:p>
          <a:p>
            <a:pPr lvl="1">
              <a:spcBef>
                <a:spcPts val="0"/>
              </a:spcBef>
            </a:pPr>
            <a:r>
              <a:rPr lang="en-US" dirty="0">
                <a:solidFill>
                  <a:srgbClr val="0070C0"/>
                </a:solidFill>
              </a:rPr>
              <a:t>Column in QA Activities spreadsheet ready to record procedures related to activity.</a:t>
            </a:r>
          </a:p>
          <a:p>
            <a:r>
              <a:rPr lang="en-US" dirty="0"/>
              <a:t>Few detailed procedures readily reviewable now</a:t>
            </a:r>
          </a:p>
          <a:p>
            <a:pPr lvl="1">
              <a:spcBef>
                <a:spcPts val="0"/>
              </a:spcBef>
            </a:pPr>
            <a:r>
              <a:rPr lang="en-US" dirty="0">
                <a:solidFill>
                  <a:srgbClr val="0070C0"/>
                </a:solidFill>
              </a:rPr>
              <a:t>Not finalized: Evolution during ongoing design/prototyping</a:t>
            </a:r>
          </a:p>
          <a:p>
            <a:pPr lvl="1">
              <a:spcBef>
                <a:spcPts val="0"/>
              </a:spcBef>
            </a:pPr>
            <a:r>
              <a:rPr lang="en-US" dirty="0">
                <a:solidFill>
                  <a:srgbClr val="0070C0"/>
                </a:solidFill>
              </a:rPr>
              <a:t>Not timely: Many not applicable until much later</a:t>
            </a:r>
          </a:p>
          <a:p>
            <a:pPr lvl="1">
              <a:spcBef>
                <a:spcPts val="0"/>
              </a:spcBef>
            </a:pPr>
            <a:r>
              <a:rPr lang="en-US" dirty="0">
                <a:solidFill>
                  <a:srgbClr val="0070C0"/>
                </a:solidFill>
              </a:rPr>
              <a:t>Not public: Procedures provided by CMS or collaborators</a:t>
            </a:r>
          </a:p>
        </p:txBody>
      </p:sp>
      <p:sp>
        <p:nvSpPr>
          <p:cNvPr id="3" name="Slide Number Placeholder 2">
            <a:extLst>
              <a:ext uri="{FF2B5EF4-FFF2-40B4-BE49-F238E27FC236}">
                <a16:creationId xmlns:a16="http://schemas.microsoft.com/office/drawing/2014/main" id="{2E3D56CC-AB8D-49DE-A7D1-69FCDB81FA52}"/>
              </a:ext>
            </a:extLst>
          </p:cNvPr>
          <p:cNvSpPr>
            <a:spLocks noGrp="1"/>
          </p:cNvSpPr>
          <p:nvPr>
            <p:ph type="sldNum" sz="quarter" idx="10"/>
          </p:nvPr>
        </p:nvSpPr>
        <p:spPr/>
        <p:txBody>
          <a:bodyPr/>
          <a:lstStyle/>
          <a:p>
            <a:pPr>
              <a:defRPr/>
            </a:pPr>
            <a:fld id="{C883AD5E-A665-8348-8FF9-D939EA7476B6}" type="slidenum">
              <a:rPr lang="en-US" altLang="en-US" smtClean="0"/>
              <a:pPr>
                <a:defRPr/>
              </a:pPr>
              <a:t>18</a:t>
            </a:fld>
            <a:endParaRPr lang="en-US" altLang="en-US" dirty="0"/>
          </a:p>
        </p:txBody>
      </p:sp>
      <p:sp>
        <p:nvSpPr>
          <p:cNvPr id="4" name="Title 3">
            <a:extLst>
              <a:ext uri="{FF2B5EF4-FFF2-40B4-BE49-F238E27FC236}">
                <a16:creationId xmlns:a16="http://schemas.microsoft.com/office/drawing/2014/main" id="{28A3E7CC-D50B-4E3A-9195-27F737096B3D}"/>
              </a:ext>
            </a:extLst>
          </p:cNvPr>
          <p:cNvSpPr>
            <a:spLocks noGrp="1"/>
          </p:cNvSpPr>
          <p:nvPr>
            <p:ph type="title"/>
          </p:nvPr>
        </p:nvSpPr>
        <p:spPr/>
        <p:txBody>
          <a:bodyPr/>
          <a:lstStyle/>
          <a:p>
            <a:r>
              <a:rPr lang="en-US" dirty="0"/>
              <a:t>Subcomponent QA Plans and Procedures</a:t>
            </a:r>
          </a:p>
        </p:txBody>
      </p:sp>
      <p:sp>
        <p:nvSpPr>
          <p:cNvPr id="5" name="Footer Placeholder 4">
            <a:extLst>
              <a:ext uri="{FF2B5EF4-FFF2-40B4-BE49-F238E27FC236}">
                <a16:creationId xmlns:a16="http://schemas.microsoft.com/office/drawing/2014/main" id="{0E2FEE2C-8D77-49CC-A52A-3AC87BA54AB9}"/>
              </a:ext>
            </a:extLst>
          </p:cNvPr>
          <p:cNvSpPr>
            <a:spLocks noGrp="1"/>
          </p:cNvSpPr>
          <p:nvPr>
            <p:ph type="ftr" sz="quarter" idx="3"/>
          </p:nvPr>
        </p:nvSpPr>
        <p:spPr/>
        <p:txBody>
          <a:bodyPr/>
          <a:lstStyle/>
          <a:p>
            <a:pPr>
              <a:defRPr/>
            </a:pPr>
            <a:r>
              <a:rPr lang="en-US" sz="1400" dirty="0"/>
              <a:t>DOE CD-1 Director’s Review March 20, 2019</a:t>
            </a:r>
          </a:p>
        </p:txBody>
      </p:sp>
      <p:sp>
        <p:nvSpPr>
          <p:cNvPr id="6" name="TextBox 5">
            <a:extLst>
              <a:ext uri="{FF2B5EF4-FFF2-40B4-BE49-F238E27FC236}">
                <a16:creationId xmlns:a16="http://schemas.microsoft.com/office/drawing/2014/main" id="{E38BF45A-4A28-4595-AD7B-0A92091DD478}"/>
              </a:ext>
            </a:extLst>
          </p:cNvPr>
          <p:cNvSpPr txBox="1"/>
          <p:nvPr/>
        </p:nvSpPr>
        <p:spPr>
          <a:xfrm>
            <a:off x="7164288" y="721841"/>
            <a:ext cx="1910830" cy="400110"/>
          </a:xfrm>
          <a:prstGeom prst="rect">
            <a:avLst/>
          </a:prstGeom>
          <a:solidFill>
            <a:srgbClr val="960BF5"/>
          </a:solidFill>
        </p:spPr>
        <p:txBody>
          <a:bodyPr wrap="square" rtlCol="0">
            <a:spAutoFit/>
          </a:bodyPr>
          <a:lstStyle/>
          <a:p>
            <a:r>
              <a:rPr lang="en-US" sz="2000" dirty="0">
                <a:solidFill>
                  <a:schemeClr val="bg1"/>
                </a:solidFill>
              </a:rPr>
              <a:t>Charges #6 &amp; #8</a:t>
            </a:r>
          </a:p>
        </p:txBody>
      </p:sp>
    </p:spTree>
    <p:extLst>
      <p:ext uri="{BB962C8B-B14F-4D97-AF65-F5344CB8AC3E}">
        <p14:creationId xmlns:p14="http://schemas.microsoft.com/office/powerpoint/2010/main" val="130703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6C43D-B29E-4277-823E-B5CFF21415E0}"/>
              </a:ext>
            </a:extLst>
          </p:cNvPr>
          <p:cNvSpPr>
            <a:spLocks noGrp="1"/>
          </p:cNvSpPr>
          <p:nvPr>
            <p:ph idx="1"/>
          </p:nvPr>
        </p:nvSpPr>
        <p:spPr>
          <a:xfrm>
            <a:off x="201613" y="898922"/>
            <a:ext cx="3681958" cy="265680"/>
          </a:xfrm>
        </p:spPr>
        <p:txBody>
          <a:bodyPr/>
          <a:lstStyle/>
          <a:p>
            <a:r>
              <a:rPr lang="en-US" sz="1400" b="1" dirty="0">
                <a:solidFill>
                  <a:schemeClr val="tx1"/>
                </a:solidFill>
              </a:rPr>
              <a:t>MTD example: </a:t>
            </a:r>
            <a:r>
              <a:rPr lang="en-US" sz="1400" b="1" dirty="0">
                <a:solidFill>
                  <a:schemeClr val="tx1"/>
                </a:solidFill>
                <a:hlinkClick r:id="rId2"/>
              </a:rPr>
              <a:t>CMS-doc-13758</a:t>
            </a:r>
            <a:endParaRPr lang="en-US" sz="1400" b="1" dirty="0">
              <a:solidFill>
                <a:schemeClr val="tx1"/>
              </a:solidFill>
            </a:endParaRPr>
          </a:p>
        </p:txBody>
      </p:sp>
      <p:sp>
        <p:nvSpPr>
          <p:cNvPr id="3" name="Slide Number Placeholder 2">
            <a:extLst>
              <a:ext uri="{FF2B5EF4-FFF2-40B4-BE49-F238E27FC236}">
                <a16:creationId xmlns:a16="http://schemas.microsoft.com/office/drawing/2014/main" id="{99353AE3-304A-4AAE-9242-5193FCA63A92}"/>
              </a:ext>
            </a:extLst>
          </p:cNvPr>
          <p:cNvSpPr>
            <a:spLocks noGrp="1"/>
          </p:cNvSpPr>
          <p:nvPr>
            <p:ph type="sldNum" sz="quarter" idx="10"/>
          </p:nvPr>
        </p:nvSpPr>
        <p:spPr/>
        <p:txBody>
          <a:bodyPr/>
          <a:lstStyle/>
          <a:p>
            <a:pPr>
              <a:defRPr/>
            </a:pPr>
            <a:fld id="{C883AD5E-A665-8348-8FF9-D939EA7476B6}" type="slidenum">
              <a:rPr lang="en-US" altLang="en-US" smtClean="0"/>
              <a:pPr>
                <a:defRPr/>
              </a:pPr>
              <a:t>19</a:t>
            </a:fld>
            <a:endParaRPr lang="en-US" altLang="en-US" dirty="0"/>
          </a:p>
        </p:txBody>
      </p:sp>
      <p:sp>
        <p:nvSpPr>
          <p:cNvPr id="4" name="Title 3">
            <a:extLst>
              <a:ext uri="{FF2B5EF4-FFF2-40B4-BE49-F238E27FC236}">
                <a16:creationId xmlns:a16="http://schemas.microsoft.com/office/drawing/2014/main" id="{C6D5DDC0-1E42-4AD0-9CE4-76C6D695A8A7}"/>
              </a:ext>
            </a:extLst>
          </p:cNvPr>
          <p:cNvSpPr>
            <a:spLocks noGrp="1"/>
          </p:cNvSpPr>
          <p:nvPr>
            <p:ph type="title"/>
          </p:nvPr>
        </p:nvSpPr>
        <p:spPr/>
        <p:txBody>
          <a:bodyPr/>
          <a:lstStyle/>
          <a:p>
            <a:r>
              <a:rPr lang="en-US" dirty="0"/>
              <a:t>Ex 1: MTD Draft Subcomponent Procedures</a:t>
            </a:r>
          </a:p>
        </p:txBody>
      </p:sp>
      <p:sp>
        <p:nvSpPr>
          <p:cNvPr id="5" name="Footer Placeholder 4">
            <a:extLst>
              <a:ext uri="{FF2B5EF4-FFF2-40B4-BE49-F238E27FC236}">
                <a16:creationId xmlns:a16="http://schemas.microsoft.com/office/drawing/2014/main" id="{D06B7F29-B96B-4686-8F3C-5309C67B8ED9}"/>
              </a:ext>
            </a:extLst>
          </p:cNvPr>
          <p:cNvSpPr>
            <a:spLocks noGrp="1"/>
          </p:cNvSpPr>
          <p:nvPr>
            <p:ph type="ftr" sz="quarter" idx="3"/>
          </p:nvPr>
        </p:nvSpPr>
        <p:spPr/>
        <p:txBody>
          <a:bodyPr/>
          <a:lstStyle/>
          <a:p>
            <a:pPr>
              <a:defRPr/>
            </a:pPr>
            <a:r>
              <a:rPr lang="en-US" sz="1400" dirty="0"/>
              <a:t>DOE CD-1 Director’s Review March 20, 2019</a:t>
            </a:r>
          </a:p>
        </p:txBody>
      </p:sp>
      <p:pic>
        <p:nvPicPr>
          <p:cNvPr id="6" name="Picture 5">
            <a:extLst>
              <a:ext uri="{FF2B5EF4-FFF2-40B4-BE49-F238E27FC236}">
                <a16:creationId xmlns:a16="http://schemas.microsoft.com/office/drawing/2014/main" id="{F8E4291C-285C-4C1E-A72F-A79C12171B9C}"/>
              </a:ext>
            </a:extLst>
          </p:cNvPr>
          <p:cNvPicPr>
            <a:picLocks noChangeAspect="1"/>
          </p:cNvPicPr>
          <p:nvPr/>
        </p:nvPicPr>
        <p:blipFill>
          <a:blip r:embed="rId3"/>
          <a:stretch>
            <a:fillRect/>
          </a:stretch>
        </p:blipFill>
        <p:spPr>
          <a:xfrm>
            <a:off x="99032" y="1201823"/>
            <a:ext cx="4472968" cy="5177667"/>
          </a:xfrm>
          <a:prstGeom prst="rect">
            <a:avLst/>
          </a:prstGeom>
          <a:ln>
            <a:solidFill>
              <a:schemeClr val="tx1"/>
            </a:solidFill>
          </a:ln>
        </p:spPr>
      </p:pic>
      <p:pic>
        <p:nvPicPr>
          <p:cNvPr id="9" name="Picture 8">
            <a:extLst>
              <a:ext uri="{FF2B5EF4-FFF2-40B4-BE49-F238E27FC236}">
                <a16:creationId xmlns:a16="http://schemas.microsoft.com/office/drawing/2014/main" id="{778CDF06-A808-47EE-9A44-ADEEE0BF93B0}"/>
              </a:ext>
            </a:extLst>
          </p:cNvPr>
          <p:cNvPicPr>
            <a:picLocks noChangeAspect="1"/>
          </p:cNvPicPr>
          <p:nvPr/>
        </p:nvPicPr>
        <p:blipFill>
          <a:blip r:embed="rId4"/>
          <a:stretch>
            <a:fillRect/>
          </a:stretch>
        </p:blipFill>
        <p:spPr>
          <a:xfrm>
            <a:off x="4760734" y="980728"/>
            <a:ext cx="4004850" cy="5422777"/>
          </a:xfrm>
          <a:prstGeom prst="rect">
            <a:avLst/>
          </a:prstGeom>
          <a:ln>
            <a:solidFill>
              <a:schemeClr val="accent1"/>
            </a:solidFill>
          </a:ln>
        </p:spPr>
      </p:pic>
      <p:sp>
        <p:nvSpPr>
          <p:cNvPr id="8" name="TextBox 7">
            <a:extLst>
              <a:ext uri="{FF2B5EF4-FFF2-40B4-BE49-F238E27FC236}">
                <a16:creationId xmlns:a16="http://schemas.microsoft.com/office/drawing/2014/main" id="{424D7E62-95E2-4E89-BCBC-ED4A7AE7A4CF}"/>
              </a:ext>
            </a:extLst>
          </p:cNvPr>
          <p:cNvSpPr txBox="1"/>
          <p:nvPr/>
        </p:nvSpPr>
        <p:spPr>
          <a:xfrm>
            <a:off x="6983180" y="6450568"/>
            <a:ext cx="1473160" cy="369332"/>
          </a:xfrm>
          <a:prstGeom prst="rect">
            <a:avLst/>
          </a:prstGeom>
          <a:noFill/>
        </p:spPr>
        <p:txBody>
          <a:bodyPr wrap="none" rtlCol="0">
            <a:spAutoFit/>
          </a:bodyPr>
          <a:lstStyle/>
          <a:p>
            <a:r>
              <a:rPr lang="en-US" dirty="0">
                <a:solidFill>
                  <a:srgbClr val="0070C0"/>
                </a:solidFill>
              </a:rPr>
              <a:t>Sample pages</a:t>
            </a:r>
          </a:p>
        </p:txBody>
      </p:sp>
    </p:spTree>
    <p:extLst>
      <p:ext uri="{BB962C8B-B14F-4D97-AF65-F5344CB8AC3E}">
        <p14:creationId xmlns:p14="http://schemas.microsoft.com/office/powerpoint/2010/main" val="137393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E463F-F907-410F-A881-7640E748EDBA}"/>
              </a:ext>
            </a:extLst>
          </p:cNvPr>
          <p:cNvSpPr>
            <a:spLocks noGrp="1"/>
          </p:cNvSpPr>
          <p:nvPr>
            <p:ph type="title"/>
          </p:nvPr>
        </p:nvSpPr>
        <p:spPr>
          <a:xfrm>
            <a:off x="1547664" y="110440"/>
            <a:ext cx="7144439" cy="699810"/>
          </a:xfrm>
        </p:spPr>
        <p:txBody>
          <a:bodyPr/>
          <a:lstStyle/>
          <a:p>
            <a:r>
              <a:rPr lang="en-US" dirty="0"/>
              <a:t>U.S. CMS Subproject QA Implementation</a:t>
            </a:r>
          </a:p>
        </p:txBody>
      </p:sp>
      <p:sp>
        <p:nvSpPr>
          <p:cNvPr id="5" name="Content Placeholder 1">
            <a:extLst>
              <a:ext uri="{FF2B5EF4-FFF2-40B4-BE49-F238E27FC236}">
                <a16:creationId xmlns:a16="http://schemas.microsoft.com/office/drawing/2014/main" id="{E7415431-E3A6-4F58-94D5-57B860969AF3}"/>
              </a:ext>
            </a:extLst>
          </p:cNvPr>
          <p:cNvSpPr>
            <a:spLocks noGrp="1"/>
          </p:cNvSpPr>
          <p:nvPr>
            <p:ph idx="1"/>
          </p:nvPr>
        </p:nvSpPr>
        <p:spPr>
          <a:xfrm>
            <a:off x="587219" y="926133"/>
            <a:ext cx="7935540" cy="5671219"/>
          </a:xfrm>
        </p:spPr>
        <p:txBody>
          <a:bodyPr>
            <a:normAutofit/>
          </a:bodyPr>
          <a:lstStyle/>
          <a:p>
            <a:pPr marL="0" indent="0">
              <a:buNone/>
            </a:pPr>
            <a:r>
              <a:rPr lang="en-US" dirty="0">
                <a:solidFill>
                  <a:srgbClr val="0070C0"/>
                </a:solidFill>
              </a:rPr>
              <a:t>Major components for U.S. CMS Subproject (L2) QAP implementation:</a:t>
            </a:r>
          </a:p>
          <a:p>
            <a:pPr marL="517525" indent="-233363"/>
            <a:r>
              <a:rPr lang="en-US" sz="2400" dirty="0"/>
              <a:t>Individual QA Implementation Plans (QAP Appendix </a:t>
            </a:r>
            <a:r>
              <a:rPr lang="en-US" sz="2400" dirty="0">
                <a:hlinkClick r:id="rId2"/>
              </a:rPr>
              <a:t>CMS-doc-13093</a:t>
            </a:r>
            <a:r>
              <a:rPr lang="en-US" sz="2400" dirty="0"/>
              <a:t>)</a:t>
            </a:r>
          </a:p>
          <a:p>
            <a:pPr marL="517525" indent="-233363"/>
            <a:r>
              <a:rPr lang="en-US" sz="2400" dirty="0"/>
              <a:t>QA Activities Spreadsheets (</a:t>
            </a:r>
            <a:r>
              <a:rPr lang="en-US" sz="2400" dirty="0">
                <a:hlinkClick r:id="rId2"/>
              </a:rPr>
              <a:t>CMS-doc-13093</a:t>
            </a:r>
            <a:r>
              <a:rPr lang="en-US" sz="2400" dirty="0"/>
              <a:t>)</a:t>
            </a:r>
          </a:p>
          <a:p>
            <a:pPr marL="933450" lvl="1" indent="-233363"/>
            <a:r>
              <a:rPr lang="en-US" sz="1800" dirty="0"/>
              <a:t>Summary list of QA/QA activities with links to Technical Requirements</a:t>
            </a:r>
          </a:p>
          <a:p>
            <a:pPr marL="517525" indent="-233363"/>
            <a:r>
              <a:rPr lang="en-US" sz="2400" dirty="0"/>
              <a:t>Detailed QA/QC procedures and plans at component level </a:t>
            </a:r>
          </a:p>
          <a:p>
            <a:pPr marL="517525" indent="-233363"/>
            <a:r>
              <a:rPr lang="en-US" sz="2400" dirty="0"/>
              <a:t>Experienced, dedicated, and pro-active technical leads</a:t>
            </a:r>
          </a:p>
          <a:p>
            <a:pPr marL="55563" indent="0" algn="ctr">
              <a:spcBef>
                <a:spcPts val="2400"/>
              </a:spcBef>
              <a:buNone/>
            </a:pPr>
            <a:r>
              <a:rPr lang="en-US" sz="1800" dirty="0">
                <a:solidFill>
                  <a:srgbClr val="0070C0"/>
                </a:solidFill>
              </a:rPr>
              <a:t>Charge #6 (Adequately mature QA) and Charge #8 (Response to reviews)</a:t>
            </a:r>
          </a:p>
        </p:txBody>
      </p:sp>
      <p:sp>
        <p:nvSpPr>
          <p:cNvPr id="6" name="Slide Number Placeholder 1">
            <a:extLst>
              <a:ext uri="{FF2B5EF4-FFF2-40B4-BE49-F238E27FC236}">
                <a16:creationId xmlns:a16="http://schemas.microsoft.com/office/drawing/2014/main" id="{B2E618A9-B25C-4438-94C7-5B266A1BF320}"/>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2</a:t>
            </a:fld>
            <a:endParaRPr lang="en-US" altLang="en-US" dirty="0"/>
          </a:p>
        </p:txBody>
      </p:sp>
      <p:sp>
        <p:nvSpPr>
          <p:cNvPr id="2" name="Slide Number Placeholder 1">
            <a:extLst>
              <a:ext uri="{FF2B5EF4-FFF2-40B4-BE49-F238E27FC236}">
                <a16:creationId xmlns:a16="http://schemas.microsoft.com/office/drawing/2014/main" id="{75F40881-0D9E-49CD-BC87-1A209F2750A0}"/>
              </a:ext>
            </a:extLst>
          </p:cNvPr>
          <p:cNvSpPr>
            <a:spLocks noGrp="1"/>
          </p:cNvSpPr>
          <p:nvPr>
            <p:ph type="sldNum" sz="quarter" idx="10"/>
          </p:nvPr>
        </p:nvSpPr>
        <p:spPr/>
        <p:txBody>
          <a:bodyPr/>
          <a:lstStyle/>
          <a:p>
            <a:pPr>
              <a:defRPr/>
            </a:pPr>
            <a:fld id="{C883AD5E-A665-8348-8FF9-D939EA7476B6}" type="slidenum">
              <a:rPr lang="en-US" altLang="en-US" smtClean="0"/>
              <a:pPr>
                <a:defRPr/>
              </a:pPr>
              <a:t>2</a:t>
            </a:fld>
            <a:endParaRPr lang="en-US" altLang="en-US" dirty="0"/>
          </a:p>
        </p:txBody>
      </p:sp>
      <p:sp>
        <p:nvSpPr>
          <p:cNvPr id="7" name="Footer Placeholder 4">
            <a:extLst>
              <a:ext uri="{FF2B5EF4-FFF2-40B4-BE49-F238E27FC236}">
                <a16:creationId xmlns:a16="http://schemas.microsoft.com/office/drawing/2014/main" id="{BAECBD1F-1C91-482A-9125-44803B46D341}"/>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
        <p:nvSpPr>
          <p:cNvPr id="8" name="TextBox 7">
            <a:extLst>
              <a:ext uri="{FF2B5EF4-FFF2-40B4-BE49-F238E27FC236}">
                <a16:creationId xmlns:a16="http://schemas.microsoft.com/office/drawing/2014/main" id="{6F485D4E-33F2-4552-ACAC-B64C407FADB9}"/>
              </a:ext>
            </a:extLst>
          </p:cNvPr>
          <p:cNvSpPr txBox="1"/>
          <p:nvPr/>
        </p:nvSpPr>
        <p:spPr>
          <a:xfrm>
            <a:off x="7983131" y="1115452"/>
            <a:ext cx="1125373" cy="369332"/>
          </a:xfrm>
          <a:prstGeom prst="rect">
            <a:avLst/>
          </a:prstGeom>
          <a:solidFill>
            <a:srgbClr val="960BF5"/>
          </a:solidFill>
        </p:spPr>
        <p:txBody>
          <a:bodyPr wrap="none" rtlCol="0">
            <a:spAutoFit/>
          </a:bodyPr>
          <a:lstStyle/>
          <a:p>
            <a:r>
              <a:rPr lang="en-US" dirty="0">
                <a:solidFill>
                  <a:schemeClr val="bg1"/>
                </a:solidFill>
              </a:rPr>
              <a:t>Charge #8</a:t>
            </a:r>
          </a:p>
        </p:txBody>
      </p:sp>
      <p:sp>
        <p:nvSpPr>
          <p:cNvPr id="9" name="TextBox 8">
            <a:extLst>
              <a:ext uri="{FF2B5EF4-FFF2-40B4-BE49-F238E27FC236}">
                <a16:creationId xmlns:a16="http://schemas.microsoft.com/office/drawing/2014/main" id="{EF62D91D-40BC-45C3-B9A4-A79CDCB2C9E8}"/>
              </a:ext>
            </a:extLst>
          </p:cNvPr>
          <p:cNvSpPr txBox="1"/>
          <p:nvPr/>
        </p:nvSpPr>
        <p:spPr>
          <a:xfrm>
            <a:off x="7983131" y="692696"/>
            <a:ext cx="1125373" cy="369332"/>
          </a:xfrm>
          <a:prstGeom prst="rect">
            <a:avLst/>
          </a:prstGeom>
          <a:solidFill>
            <a:srgbClr val="960BF5"/>
          </a:solidFill>
        </p:spPr>
        <p:txBody>
          <a:bodyPr wrap="none" rtlCol="0">
            <a:spAutoFit/>
          </a:bodyPr>
          <a:lstStyle/>
          <a:p>
            <a:r>
              <a:rPr lang="en-US" dirty="0">
                <a:solidFill>
                  <a:schemeClr val="bg1"/>
                </a:solidFill>
              </a:rPr>
              <a:t>Charge #6</a:t>
            </a:r>
          </a:p>
        </p:txBody>
      </p:sp>
    </p:spTree>
    <p:extLst>
      <p:ext uri="{BB962C8B-B14F-4D97-AF65-F5344CB8AC3E}">
        <p14:creationId xmlns:p14="http://schemas.microsoft.com/office/powerpoint/2010/main" val="791660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478A18-408D-4A16-922D-4CB56C862DE6}"/>
              </a:ext>
            </a:extLst>
          </p:cNvPr>
          <p:cNvSpPr>
            <a:spLocks noGrp="1"/>
          </p:cNvSpPr>
          <p:nvPr>
            <p:ph type="sldNum" sz="quarter" idx="10"/>
          </p:nvPr>
        </p:nvSpPr>
        <p:spPr/>
        <p:txBody>
          <a:bodyPr/>
          <a:lstStyle/>
          <a:p>
            <a:pPr>
              <a:defRPr/>
            </a:pPr>
            <a:fld id="{C883AD5E-A665-8348-8FF9-D939EA7476B6}" type="slidenum">
              <a:rPr lang="en-US" altLang="en-US" smtClean="0"/>
              <a:pPr>
                <a:defRPr/>
              </a:pPr>
              <a:t>20</a:t>
            </a:fld>
            <a:endParaRPr lang="en-US" altLang="en-US" dirty="0"/>
          </a:p>
        </p:txBody>
      </p:sp>
      <p:sp>
        <p:nvSpPr>
          <p:cNvPr id="4" name="Title 3">
            <a:extLst>
              <a:ext uri="{FF2B5EF4-FFF2-40B4-BE49-F238E27FC236}">
                <a16:creationId xmlns:a16="http://schemas.microsoft.com/office/drawing/2014/main" id="{766D0B81-C9B6-4207-872F-4B9AF0C8AC21}"/>
              </a:ext>
            </a:extLst>
          </p:cNvPr>
          <p:cNvSpPr>
            <a:spLocks noGrp="1"/>
          </p:cNvSpPr>
          <p:nvPr>
            <p:ph type="title"/>
          </p:nvPr>
        </p:nvSpPr>
        <p:spPr>
          <a:xfrm>
            <a:off x="1592262" y="111125"/>
            <a:ext cx="7504489" cy="698500"/>
          </a:xfrm>
        </p:spPr>
        <p:txBody>
          <a:bodyPr/>
          <a:lstStyle/>
          <a:p>
            <a:r>
              <a:rPr lang="en-US" sz="2400" dirty="0"/>
              <a:t>Ex 2: Endcap Cal Draft Subcomponent Procedure</a:t>
            </a:r>
          </a:p>
        </p:txBody>
      </p:sp>
      <p:sp>
        <p:nvSpPr>
          <p:cNvPr id="5" name="Footer Placeholder 4">
            <a:extLst>
              <a:ext uri="{FF2B5EF4-FFF2-40B4-BE49-F238E27FC236}">
                <a16:creationId xmlns:a16="http://schemas.microsoft.com/office/drawing/2014/main" id="{88456CF6-6A22-4A76-A28E-5A052FD1D56C}"/>
              </a:ext>
            </a:extLst>
          </p:cNvPr>
          <p:cNvSpPr>
            <a:spLocks noGrp="1"/>
          </p:cNvSpPr>
          <p:nvPr>
            <p:ph type="ftr" sz="quarter" idx="3"/>
          </p:nvPr>
        </p:nvSpPr>
        <p:spPr/>
        <p:txBody>
          <a:bodyPr/>
          <a:lstStyle/>
          <a:p>
            <a:pPr>
              <a:defRPr/>
            </a:pPr>
            <a:r>
              <a:rPr lang="en-US" sz="1400" dirty="0"/>
              <a:t>DOE CD-1 Director’s Review March 20, 2019</a:t>
            </a:r>
          </a:p>
        </p:txBody>
      </p:sp>
      <p:pic>
        <p:nvPicPr>
          <p:cNvPr id="6" name="Picture 5">
            <a:extLst>
              <a:ext uri="{FF2B5EF4-FFF2-40B4-BE49-F238E27FC236}">
                <a16:creationId xmlns:a16="http://schemas.microsoft.com/office/drawing/2014/main" id="{902424CB-E84B-4A47-9D06-F06494605A72}"/>
              </a:ext>
            </a:extLst>
          </p:cNvPr>
          <p:cNvPicPr>
            <a:picLocks noChangeAspect="1"/>
          </p:cNvPicPr>
          <p:nvPr/>
        </p:nvPicPr>
        <p:blipFill>
          <a:blip r:embed="rId2"/>
          <a:stretch>
            <a:fillRect/>
          </a:stretch>
        </p:blipFill>
        <p:spPr>
          <a:xfrm>
            <a:off x="47248" y="1019446"/>
            <a:ext cx="4576696" cy="5256584"/>
          </a:xfrm>
          <a:prstGeom prst="rect">
            <a:avLst/>
          </a:prstGeom>
          <a:ln>
            <a:solidFill>
              <a:schemeClr val="tx1"/>
            </a:solidFill>
          </a:ln>
        </p:spPr>
      </p:pic>
      <p:sp>
        <p:nvSpPr>
          <p:cNvPr id="7" name="Content Placeholder 1">
            <a:extLst>
              <a:ext uri="{FF2B5EF4-FFF2-40B4-BE49-F238E27FC236}">
                <a16:creationId xmlns:a16="http://schemas.microsoft.com/office/drawing/2014/main" id="{8F206DDA-5F69-47DD-AF65-22D90B83A4FA}"/>
              </a:ext>
            </a:extLst>
          </p:cNvPr>
          <p:cNvSpPr txBox="1">
            <a:spLocks/>
          </p:cNvSpPr>
          <p:nvPr/>
        </p:nvSpPr>
        <p:spPr bwMode="auto">
          <a:xfrm>
            <a:off x="4572000" y="710346"/>
            <a:ext cx="4501134" cy="111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tx1"/>
                </a:solidFill>
              </a:rPr>
              <a:t>Endcap Cal example: procedures currently in use at UCSB for the production of test beam silicon modules</a:t>
            </a:r>
          </a:p>
        </p:txBody>
      </p:sp>
      <p:pic>
        <p:nvPicPr>
          <p:cNvPr id="8" name="Picture 7">
            <a:extLst>
              <a:ext uri="{FF2B5EF4-FFF2-40B4-BE49-F238E27FC236}">
                <a16:creationId xmlns:a16="http://schemas.microsoft.com/office/drawing/2014/main" id="{DF2B4DBD-C632-4FCA-AC2F-8E26EBB2C3DD}"/>
              </a:ext>
            </a:extLst>
          </p:cNvPr>
          <p:cNvPicPr>
            <a:picLocks noChangeAspect="1"/>
          </p:cNvPicPr>
          <p:nvPr/>
        </p:nvPicPr>
        <p:blipFill>
          <a:blip r:embed="rId3"/>
          <a:stretch>
            <a:fillRect/>
          </a:stretch>
        </p:blipFill>
        <p:spPr>
          <a:xfrm>
            <a:off x="2339752" y="1979987"/>
            <a:ext cx="6757000" cy="4360469"/>
          </a:xfrm>
          <a:prstGeom prst="rect">
            <a:avLst/>
          </a:prstGeom>
          <a:ln>
            <a:solidFill>
              <a:schemeClr val="accent1"/>
            </a:solidFill>
          </a:ln>
        </p:spPr>
      </p:pic>
      <p:sp>
        <p:nvSpPr>
          <p:cNvPr id="9" name="TextBox 8">
            <a:extLst>
              <a:ext uri="{FF2B5EF4-FFF2-40B4-BE49-F238E27FC236}">
                <a16:creationId xmlns:a16="http://schemas.microsoft.com/office/drawing/2014/main" id="{17F362AA-F9B6-4BC9-A860-E083DA4280E8}"/>
              </a:ext>
            </a:extLst>
          </p:cNvPr>
          <p:cNvSpPr txBox="1"/>
          <p:nvPr/>
        </p:nvSpPr>
        <p:spPr>
          <a:xfrm>
            <a:off x="6876256" y="6450568"/>
            <a:ext cx="1473160" cy="369332"/>
          </a:xfrm>
          <a:prstGeom prst="rect">
            <a:avLst/>
          </a:prstGeom>
          <a:noFill/>
        </p:spPr>
        <p:txBody>
          <a:bodyPr wrap="none" rtlCol="0">
            <a:spAutoFit/>
          </a:bodyPr>
          <a:lstStyle/>
          <a:p>
            <a:r>
              <a:rPr lang="en-US" dirty="0">
                <a:solidFill>
                  <a:srgbClr val="0070C0"/>
                </a:solidFill>
              </a:rPr>
              <a:t>Sample pages</a:t>
            </a:r>
          </a:p>
        </p:txBody>
      </p:sp>
    </p:spTree>
    <p:extLst>
      <p:ext uri="{BB962C8B-B14F-4D97-AF65-F5344CB8AC3E}">
        <p14:creationId xmlns:p14="http://schemas.microsoft.com/office/powerpoint/2010/main" val="13970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CFC03-CEA0-40F1-BBE1-0B75E269853D}"/>
              </a:ext>
            </a:extLst>
          </p:cNvPr>
          <p:cNvSpPr>
            <a:spLocks noGrp="1"/>
          </p:cNvSpPr>
          <p:nvPr>
            <p:ph idx="1"/>
          </p:nvPr>
        </p:nvSpPr>
        <p:spPr>
          <a:xfrm>
            <a:off x="426836" y="972273"/>
            <a:ext cx="8002055" cy="5521124"/>
          </a:xfrm>
        </p:spPr>
        <p:txBody>
          <a:bodyPr>
            <a:normAutofit/>
          </a:bodyPr>
          <a:lstStyle/>
          <a:p>
            <a:r>
              <a:rPr lang="en-US" sz="2400" dirty="0">
                <a:solidFill>
                  <a:schemeClr val="tx1"/>
                </a:solidFill>
              </a:rPr>
              <a:t>U.S. CMS Project Managers and subproject leads responsible for ensuring that team members are adequately trained and qualified</a:t>
            </a:r>
          </a:p>
          <a:p>
            <a:pPr lvl="1"/>
            <a:r>
              <a:rPr lang="en-US" sz="1800" dirty="0">
                <a:solidFill>
                  <a:srgbClr val="0070C0"/>
                </a:solidFill>
              </a:rPr>
              <a:t>See Endcap Cal example next slide</a:t>
            </a:r>
          </a:p>
          <a:p>
            <a:r>
              <a:rPr lang="en-US" sz="2400" dirty="0">
                <a:solidFill>
                  <a:schemeClr val="tx1"/>
                </a:solidFill>
              </a:rPr>
              <a:t>U.S. CMS Leads and staff have varying level of experience and expertise with respect to QA</a:t>
            </a:r>
          </a:p>
          <a:p>
            <a:pPr lvl="1"/>
            <a:r>
              <a:rPr lang="en-US" sz="1800" dirty="0">
                <a:solidFill>
                  <a:srgbClr val="0070C0"/>
                </a:solidFill>
              </a:rPr>
              <a:t>Most are selected based on demonstrated technical skills and experience as well as past project management and CMS experience</a:t>
            </a:r>
          </a:p>
          <a:p>
            <a:pPr lvl="1"/>
            <a:r>
              <a:rPr lang="en-US" sz="1800" dirty="0">
                <a:solidFill>
                  <a:srgbClr val="0070C0"/>
                </a:solidFill>
              </a:rPr>
              <a:t>Some are already knowledgeable about formal QA</a:t>
            </a:r>
          </a:p>
          <a:p>
            <a:r>
              <a:rPr lang="en-US" sz="2400" dirty="0">
                <a:solidFill>
                  <a:schemeClr val="tx1"/>
                </a:solidFill>
              </a:rPr>
              <a:t>On-the-job training provided through interactions with the CMS QA Managers, U.S. QA Coordinator, and experienced senior leads</a:t>
            </a:r>
          </a:p>
        </p:txBody>
      </p:sp>
      <p:sp>
        <p:nvSpPr>
          <p:cNvPr id="3" name="Title 2">
            <a:extLst>
              <a:ext uri="{FF2B5EF4-FFF2-40B4-BE49-F238E27FC236}">
                <a16:creationId xmlns:a16="http://schemas.microsoft.com/office/drawing/2014/main" id="{D6543865-5A54-4AD4-A6A6-B77FC4E66DC1}"/>
              </a:ext>
            </a:extLst>
          </p:cNvPr>
          <p:cNvSpPr>
            <a:spLocks noGrp="1"/>
          </p:cNvSpPr>
          <p:nvPr>
            <p:ph type="title"/>
          </p:nvPr>
        </p:nvSpPr>
        <p:spPr>
          <a:xfrm>
            <a:off x="1774436" y="110440"/>
            <a:ext cx="7144439" cy="699810"/>
          </a:xfrm>
        </p:spPr>
        <p:txBody>
          <a:bodyPr>
            <a:normAutofit/>
          </a:bodyPr>
          <a:lstStyle/>
          <a:p>
            <a:r>
              <a:rPr lang="en-US" sz="3200" dirty="0"/>
              <a:t>Qualifications and Training</a:t>
            </a:r>
          </a:p>
        </p:txBody>
      </p:sp>
      <p:sp>
        <p:nvSpPr>
          <p:cNvPr id="5" name="Slide Number Placeholder 4">
            <a:extLst>
              <a:ext uri="{FF2B5EF4-FFF2-40B4-BE49-F238E27FC236}">
                <a16:creationId xmlns:a16="http://schemas.microsoft.com/office/drawing/2014/main" id="{E2500B1D-7F3D-49E1-8501-F32FD0EA052E}"/>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21</a:t>
            </a:fld>
            <a:endParaRPr lang="en-US" altLang="en-US" dirty="0"/>
          </a:p>
        </p:txBody>
      </p:sp>
      <p:sp>
        <p:nvSpPr>
          <p:cNvPr id="7" name="Slide Number Placeholder 6">
            <a:extLst>
              <a:ext uri="{FF2B5EF4-FFF2-40B4-BE49-F238E27FC236}">
                <a16:creationId xmlns:a16="http://schemas.microsoft.com/office/drawing/2014/main" id="{80983927-FC6D-4266-BAAF-E9CCDEC5C5A7}"/>
              </a:ext>
            </a:extLst>
          </p:cNvPr>
          <p:cNvSpPr>
            <a:spLocks noGrp="1"/>
          </p:cNvSpPr>
          <p:nvPr>
            <p:ph type="sldNum" sz="quarter" idx="10"/>
          </p:nvPr>
        </p:nvSpPr>
        <p:spPr/>
        <p:txBody>
          <a:bodyPr/>
          <a:lstStyle/>
          <a:p>
            <a:pPr>
              <a:defRPr/>
            </a:pPr>
            <a:fld id="{C883AD5E-A665-8348-8FF9-D939EA7476B6}" type="slidenum">
              <a:rPr lang="en-US" altLang="en-US" smtClean="0"/>
              <a:pPr>
                <a:defRPr/>
              </a:pPr>
              <a:t>21</a:t>
            </a:fld>
            <a:endParaRPr lang="en-US" altLang="en-US" dirty="0"/>
          </a:p>
        </p:txBody>
      </p:sp>
      <p:sp>
        <p:nvSpPr>
          <p:cNvPr id="8" name="Footer Placeholder 4">
            <a:extLst>
              <a:ext uri="{FF2B5EF4-FFF2-40B4-BE49-F238E27FC236}">
                <a16:creationId xmlns:a16="http://schemas.microsoft.com/office/drawing/2014/main" id="{A337AC48-72F9-4628-B24C-1C8EBDFC7674}"/>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Tree>
    <p:extLst>
      <p:ext uri="{BB962C8B-B14F-4D97-AF65-F5344CB8AC3E}">
        <p14:creationId xmlns:p14="http://schemas.microsoft.com/office/powerpoint/2010/main" val="324346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BBEC00-EBE1-485A-B35A-F3A741CF97AF}"/>
              </a:ext>
            </a:extLst>
          </p:cNvPr>
          <p:cNvSpPr>
            <a:spLocks noGrp="1"/>
          </p:cNvSpPr>
          <p:nvPr>
            <p:ph idx="1"/>
          </p:nvPr>
        </p:nvSpPr>
        <p:spPr>
          <a:xfrm>
            <a:off x="229673" y="891884"/>
            <a:ext cx="8771452" cy="365126"/>
          </a:xfrm>
        </p:spPr>
        <p:txBody>
          <a:bodyPr/>
          <a:lstStyle/>
          <a:p>
            <a:pPr marL="0" indent="0">
              <a:buNone/>
            </a:pPr>
            <a:r>
              <a:rPr lang="en-US" sz="2000" dirty="0">
                <a:solidFill>
                  <a:srgbClr val="0070C0"/>
                </a:solidFill>
              </a:rPr>
              <a:t>Aug 2018 Training Workshop for assembly of test beam modules for Endcap </a:t>
            </a:r>
            <a:r>
              <a:rPr lang="en-US" sz="2000" dirty="0">
                <a:solidFill>
                  <a:schemeClr val="tx2">
                    <a:lumMod val="60000"/>
                    <a:lumOff val="40000"/>
                  </a:schemeClr>
                </a:solidFill>
              </a:rPr>
              <a:t>Cal</a:t>
            </a:r>
          </a:p>
        </p:txBody>
      </p:sp>
      <p:sp>
        <p:nvSpPr>
          <p:cNvPr id="3" name="Slide Number Placeholder 2">
            <a:extLst>
              <a:ext uri="{FF2B5EF4-FFF2-40B4-BE49-F238E27FC236}">
                <a16:creationId xmlns:a16="http://schemas.microsoft.com/office/drawing/2014/main" id="{51233E2F-70F7-4D6E-8D71-10014EE78185}"/>
              </a:ext>
            </a:extLst>
          </p:cNvPr>
          <p:cNvSpPr>
            <a:spLocks noGrp="1"/>
          </p:cNvSpPr>
          <p:nvPr>
            <p:ph type="sldNum" sz="quarter" idx="10"/>
          </p:nvPr>
        </p:nvSpPr>
        <p:spPr/>
        <p:txBody>
          <a:bodyPr/>
          <a:lstStyle/>
          <a:p>
            <a:pPr>
              <a:defRPr/>
            </a:pPr>
            <a:fld id="{C883AD5E-A665-8348-8FF9-D939EA7476B6}" type="slidenum">
              <a:rPr lang="en-US" altLang="en-US" smtClean="0"/>
              <a:pPr>
                <a:defRPr/>
              </a:pPr>
              <a:t>22</a:t>
            </a:fld>
            <a:endParaRPr lang="en-US" altLang="en-US" dirty="0"/>
          </a:p>
        </p:txBody>
      </p:sp>
      <p:sp>
        <p:nvSpPr>
          <p:cNvPr id="4" name="Title 3">
            <a:extLst>
              <a:ext uri="{FF2B5EF4-FFF2-40B4-BE49-F238E27FC236}">
                <a16:creationId xmlns:a16="http://schemas.microsoft.com/office/drawing/2014/main" id="{43C06A58-B44C-4FC1-9A80-D16EA896517B}"/>
              </a:ext>
            </a:extLst>
          </p:cNvPr>
          <p:cNvSpPr>
            <a:spLocks noGrp="1"/>
          </p:cNvSpPr>
          <p:nvPr>
            <p:ph type="title"/>
          </p:nvPr>
        </p:nvSpPr>
        <p:spPr/>
        <p:txBody>
          <a:bodyPr/>
          <a:lstStyle/>
          <a:p>
            <a:r>
              <a:rPr lang="en-US" dirty="0"/>
              <a:t>Ex: Subproject QA Training</a:t>
            </a:r>
          </a:p>
        </p:txBody>
      </p:sp>
      <p:sp>
        <p:nvSpPr>
          <p:cNvPr id="5" name="Footer Placeholder 4">
            <a:extLst>
              <a:ext uri="{FF2B5EF4-FFF2-40B4-BE49-F238E27FC236}">
                <a16:creationId xmlns:a16="http://schemas.microsoft.com/office/drawing/2014/main" id="{37072065-129C-4BE6-AA6C-1845B9C38C93}"/>
              </a:ext>
            </a:extLst>
          </p:cNvPr>
          <p:cNvSpPr>
            <a:spLocks noGrp="1"/>
          </p:cNvSpPr>
          <p:nvPr>
            <p:ph type="ftr" sz="quarter" idx="3"/>
          </p:nvPr>
        </p:nvSpPr>
        <p:spPr/>
        <p:txBody>
          <a:bodyPr/>
          <a:lstStyle/>
          <a:p>
            <a:pPr>
              <a:defRPr/>
            </a:pPr>
            <a:r>
              <a:rPr lang="en-US" sz="1400" dirty="0"/>
              <a:t>DOE CD-1 Director’s Review March 20, 2019</a:t>
            </a:r>
          </a:p>
        </p:txBody>
      </p:sp>
      <p:pic>
        <p:nvPicPr>
          <p:cNvPr id="6" name="Picture 5">
            <a:extLst>
              <a:ext uri="{FF2B5EF4-FFF2-40B4-BE49-F238E27FC236}">
                <a16:creationId xmlns:a16="http://schemas.microsoft.com/office/drawing/2014/main" id="{0A46C6E1-558F-4126-A7C0-85F1E0C9F5DB}"/>
              </a:ext>
            </a:extLst>
          </p:cNvPr>
          <p:cNvPicPr>
            <a:picLocks noChangeAspect="1"/>
          </p:cNvPicPr>
          <p:nvPr/>
        </p:nvPicPr>
        <p:blipFill>
          <a:blip r:embed="rId2"/>
          <a:stretch>
            <a:fillRect/>
          </a:stretch>
        </p:blipFill>
        <p:spPr>
          <a:xfrm>
            <a:off x="63792" y="1315702"/>
            <a:ext cx="4254431" cy="2359027"/>
          </a:xfrm>
          <a:prstGeom prst="rect">
            <a:avLst/>
          </a:prstGeom>
          <a:ln>
            <a:solidFill>
              <a:schemeClr val="tx1"/>
            </a:solidFill>
          </a:ln>
        </p:spPr>
      </p:pic>
      <p:pic>
        <p:nvPicPr>
          <p:cNvPr id="7" name="Picture 6">
            <a:extLst>
              <a:ext uri="{FF2B5EF4-FFF2-40B4-BE49-F238E27FC236}">
                <a16:creationId xmlns:a16="http://schemas.microsoft.com/office/drawing/2014/main" id="{DA24D51D-F7C6-466C-8F45-E2A90261D095}"/>
              </a:ext>
            </a:extLst>
          </p:cNvPr>
          <p:cNvPicPr>
            <a:picLocks noChangeAspect="1"/>
          </p:cNvPicPr>
          <p:nvPr/>
        </p:nvPicPr>
        <p:blipFill>
          <a:blip r:embed="rId3"/>
          <a:stretch>
            <a:fillRect/>
          </a:stretch>
        </p:blipFill>
        <p:spPr>
          <a:xfrm>
            <a:off x="2089883" y="1451859"/>
            <a:ext cx="5647245" cy="2938973"/>
          </a:xfrm>
          <a:prstGeom prst="rect">
            <a:avLst/>
          </a:prstGeom>
          <a:ln>
            <a:solidFill>
              <a:schemeClr val="tx1"/>
            </a:solidFill>
          </a:ln>
        </p:spPr>
      </p:pic>
      <p:pic>
        <p:nvPicPr>
          <p:cNvPr id="8" name="Picture 7">
            <a:extLst>
              <a:ext uri="{FF2B5EF4-FFF2-40B4-BE49-F238E27FC236}">
                <a16:creationId xmlns:a16="http://schemas.microsoft.com/office/drawing/2014/main" id="{8BB6A2A9-1298-4AEB-9B0D-BFBC74579131}"/>
              </a:ext>
            </a:extLst>
          </p:cNvPr>
          <p:cNvPicPr>
            <a:picLocks noChangeAspect="1"/>
          </p:cNvPicPr>
          <p:nvPr/>
        </p:nvPicPr>
        <p:blipFill>
          <a:blip r:embed="rId4"/>
          <a:stretch>
            <a:fillRect/>
          </a:stretch>
        </p:blipFill>
        <p:spPr>
          <a:xfrm>
            <a:off x="3719363" y="2517926"/>
            <a:ext cx="4827737" cy="3165260"/>
          </a:xfrm>
          <a:prstGeom prst="rect">
            <a:avLst/>
          </a:prstGeom>
          <a:ln>
            <a:solidFill>
              <a:schemeClr val="tx1"/>
            </a:solidFill>
          </a:ln>
        </p:spPr>
      </p:pic>
      <p:pic>
        <p:nvPicPr>
          <p:cNvPr id="9" name="Picture 8">
            <a:extLst>
              <a:ext uri="{FF2B5EF4-FFF2-40B4-BE49-F238E27FC236}">
                <a16:creationId xmlns:a16="http://schemas.microsoft.com/office/drawing/2014/main" id="{9141E9D8-5B6B-4A8D-8A7A-D5EC1425A31C}"/>
              </a:ext>
            </a:extLst>
          </p:cNvPr>
          <p:cNvPicPr>
            <a:picLocks noChangeAspect="1"/>
          </p:cNvPicPr>
          <p:nvPr/>
        </p:nvPicPr>
        <p:blipFill rotWithShape="1">
          <a:blip r:embed="rId5"/>
          <a:srcRect r="2639"/>
          <a:stretch/>
        </p:blipFill>
        <p:spPr>
          <a:xfrm>
            <a:off x="5020885" y="3849527"/>
            <a:ext cx="4087619" cy="2607188"/>
          </a:xfrm>
          <a:prstGeom prst="rect">
            <a:avLst/>
          </a:prstGeom>
          <a:ln>
            <a:solidFill>
              <a:schemeClr val="accent1"/>
            </a:solidFill>
          </a:ln>
        </p:spPr>
      </p:pic>
      <p:sp>
        <p:nvSpPr>
          <p:cNvPr id="10" name="TextBox 9">
            <a:extLst>
              <a:ext uri="{FF2B5EF4-FFF2-40B4-BE49-F238E27FC236}">
                <a16:creationId xmlns:a16="http://schemas.microsoft.com/office/drawing/2014/main" id="{0D33D10B-9C68-4B19-99C4-3443A8283677}"/>
              </a:ext>
            </a:extLst>
          </p:cNvPr>
          <p:cNvSpPr txBox="1"/>
          <p:nvPr/>
        </p:nvSpPr>
        <p:spPr>
          <a:xfrm>
            <a:off x="858862" y="4580711"/>
            <a:ext cx="1473160" cy="369332"/>
          </a:xfrm>
          <a:prstGeom prst="rect">
            <a:avLst/>
          </a:prstGeom>
          <a:noFill/>
        </p:spPr>
        <p:txBody>
          <a:bodyPr wrap="none" rtlCol="0">
            <a:spAutoFit/>
          </a:bodyPr>
          <a:lstStyle/>
          <a:p>
            <a:r>
              <a:rPr lang="en-US" dirty="0">
                <a:solidFill>
                  <a:srgbClr val="0070C0"/>
                </a:solidFill>
              </a:rPr>
              <a:t>Sample pages</a:t>
            </a:r>
          </a:p>
        </p:txBody>
      </p:sp>
    </p:spTree>
    <p:extLst>
      <p:ext uri="{BB962C8B-B14F-4D97-AF65-F5344CB8AC3E}">
        <p14:creationId xmlns:p14="http://schemas.microsoft.com/office/powerpoint/2010/main" val="1102279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7A8AF-F163-41B4-9F22-56267D4DE483}"/>
              </a:ext>
            </a:extLst>
          </p:cNvPr>
          <p:cNvSpPr>
            <a:spLocks noGrp="1"/>
          </p:cNvSpPr>
          <p:nvPr>
            <p:ph idx="1"/>
          </p:nvPr>
        </p:nvSpPr>
        <p:spPr>
          <a:xfrm>
            <a:off x="457994" y="910432"/>
            <a:ext cx="8228012" cy="5456237"/>
          </a:xfrm>
        </p:spPr>
        <p:txBody>
          <a:bodyPr/>
          <a:lstStyle/>
          <a:p>
            <a:r>
              <a:rPr lang="en-US" dirty="0"/>
              <a:t>QAP implementation Plans captured in Appendix</a:t>
            </a:r>
          </a:p>
          <a:p>
            <a:pPr>
              <a:spcBef>
                <a:spcPts val="1200"/>
              </a:spcBef>
            </a:pPr>
            <a:r>
              <a:rPr lang="en-US" dirty="0"/>
              <a:t>QA Activity Spreadsheets drafted and standardized</a:t>
            </a:r>
          </a:p>
          <a:p>
            <a:pPr lvl="1"/>
            <a:r>
              <a:rPr lang="en-US" dirty="0">
                <a:solidFill>
                  <a:srgbClr val="0070C0"/>
                </a:solidFill>
              </a:rPr>
              <a:t>Initial activity identification with responsibilities, goals, related hardware</a:t>
            </a:r>
          </a:p>
          <a:p>
            <a:pPr lvl="1"/>
            <a:r>
              <a:rPr lang="en-US" dirty="0">
                <a:solidFill>
                  <a:srgbClr val="0070C0"/>
                </a:solidFill>
              </a:rPr>
              <a:t>Post-TDR cross walk to technical requirements in progress (3 out 4 done)</a:t>
            </a:r>
          </a:p>
          <a:p>
            <a:pPr>
              <a:spcBef>
                <a:spcPts val="1200"/>
              </a:spcBef>
            </a:pPr>
            <a:r>
              <a:rPr lang="en-US" dirty="0"/>
              <a:t>QA Activity Planning being finalized during ongoing design stage</a:t>
            </a:r>
          </a:p>
          <a:p>
            <a:pPr lvl="1"/>
            <a:r>
              <a:rPr lang="en-US" dirty="0">
                <a:solidFill>
                  <a:srgbClr val="0070C0"/>
                </a:solidFill>
              </a:rPr>
              <a:t>Technical requirements being finalized</a:t>
            </a:r>
          </a:p>
          <a:p>
            <a:pPr lvl="1"/>
            <a:r>
              <a:rPr lang="en-US" dirty="0">
                <a:solidFill>
                  <a:srgbClr val="0070C0"/>
                </a:solidFill>
              </a:rPr>
              <a:t>Actual QA/QC procedures being determined/defined</a:t>
            </a:r>
          </a:p>
          <a:p>
            <a:pPr lvl="1"/>
            <a:r>
              <a:rPr lang="en-US" dirty="0">
                <a:solidFill>
                  <a:srgbClr val="0070C0"/>
                </a:solidFill>
              </a:rPr>
              <a:t>Training being determined, defined, and implemented</a:t>
            </a:r>
          </a:p>
          <a:p>
            <a:pPr>
              <a:spcBef>
                <a:spcPts val="1200"/>
              </a:spcBef>
            </a:pPr>
            <a:r>
              <a:rPr lang="en-US" dirty="0"/>
              <a:t>Responses to June 2018 IPR recommendations completed (See back-up slides for details)</a:t>
            </a:r>
          </a:p>
        </p:txBody>
      </p:sp>
      <p:sp>
        <p:nvSpPr>
          <p:cNvPr id="3" name="Slide Number Placeholder 2">
            <a:extLst>
              <a:ext uri="{FF2B5EF4-FFF2-40B4-BE49-F238E27FC236}">
                <a16:creationId xmlns:a16="http://schemas.microsoft.com/office/drawing/2014/main" id="{072AAE46-F933-4CCB-98F5-AC8F40A88767}"/>
              </a:ext>
            </a:extLst>
          </p:cNvPr>
          <p:cNvSpPr>
            <a:spLocks noGrp="1"/>
          </p:cNvSpPr>
          <p:nvPr>
            <p:ph type="sldNum" sz="quarter" idx="10"/>
          </p:nvPr>
        </p:nvSpPr>
        <p:spPr/>
        <p:txBody>
          <a:bodyPr/>
          <a:lstStyle/>
          <a:p>
            <a:pPr>
              <a:defRPr/>
            </a:pPr>
            <a:fld id="{C883AD5E-A665-8348-8FF9-D939EA7476B6}" type="slidenum">
              <a:rPr lang="en-US" altLang="en-US" smtClean="0"/>
              <a:pPr>
                <a:defRPr/>
              </a:pPr>
              <a:t>23</a:t>
            </a:fld>
            <a:endParaRPr lang="en-US" altLang="en-US" dirty="0"/>
          </a:p>
        </p:txBody>
      </p:sp>
      <p:sp>
        <p:nvSpPr>
          <p:cNvPr id="4" name="Title 3">
            <a:extLst>
              <a:ext uri="{FF2B5EF4-FFF2-40B4-BE49-F238E27FC236}">
                <a16:creationId xmlns:a16="http://schemas.microsoft.com/office/drawing/2014/main" id="{42388AAF-572A-4C31-A331-199A94DA507C}"/>
              </a:ext>
            </a:extLst>
          </p:cNvPr>
          <p:cNvSpPr>
            <a:spLocks noGrp="1"/>
          </p:cNvSpPr>
          <p:nvPr>
            <p:ph type="title"/>
          </p:nvPr>
        </p:nvSpPr>
        <p:spPr/>
        <p:txBody>
          <a:bodyPr/>
          <a:lstStyle/>
          <a:p>
            <a:r>
              <a:rPr lang="en-US" dirty="0"/>
              <a:t>Subproject QA Planning Status</a:t>
            </a:r>
          </a:p>
        </p:txBody>
      </p:sp>
      <p:sp>
        <p:nvSpPr>
          <p:cNvPr id="5" name="Footer Placeholder 4">
            <a:extLst>
              <a:ext uri="{FF2B5EF4-FFF2-40B4-BE49-F238E27FC236}">
                <a16:creationId xmlns:a16="http://schemas.microsoft.com/office/drawing/2014/main" id="{2B24ED6A-EF10-4283-A709-EB1B2197F2A2}"/>
              </a:ext>
            </a:extLst>
          </p:cNvPr>
          <p:cNvSpPr>
            <a:spLocks noGrp="1"/>
          </p:cNvSpPr>
          <p:nvPr>
            <p:ph type="ftr" sz="quarter" idx="3"/>
          </p:nvPr>
        </p:nvSpPr>
        <p:spPr/>
        <p:txBody>
          <a:bodyPr/>
          <a:lstStyle/>
          <a:p>
            <a:pPr>
              <a:defRPr/>
            </a:pPr>
            <a:r>
              <a:rPr lang="en-US" sz="1400" dirty="0"/>
              <a:t>DOE CD-1 Director’s Review March 20, 2019</a:t>
            </a:r>
          </a:p>
        </p:txBody>
      </p:sp>
      <p:sp>
        <p:nvSpPr>
          <p:cNvPr id="6" name="TextBox 5">
            <a:extLst>
              <a:ext uri="{FF2B5EF4-FFF2-40B4-BE49-F238E27FC236}">
                <a16:creationId xmlns:a16="http://schemas.microsoft.com/office/drawing/2014/main" id="{1435D34E-2682-4788-8DC1-A013ED399455}"/>
              </a:ext>
            </a:extLst>
          </p:cNvPr>
          <p:cNvSpPr txBox="1"/>
          <p:nvPr/>
        </p:nvSpPr>
        <p:spPr>
          <a:xfrm>
            <a:off x="7225511" y="510322"/>
            <a:ext cx="1876604" cy="400110"/>
          </a:xfrm>
          <a:prstGeom prst="rect">
            <a:avLst/>
          </a:prstGeom>
          <a:solidFill>
            <a:srgbClr val="960BF5"/>
          </a:solidFill>
        </p:spPr>
        <p:txBody>
          <a:bodyPr wrap="none" rtlCol="0">
            <a:spAutoFit/>
          </a:bodyPr>
          <a:lstStyle/>
          <a:p>
            <a:r>
              <a:rPr lang="en-US" sz="2000" dirty="0">
                <a:solidFill>
                  <a:schemeClr val="bg1"/>
                </a:solidFill>
              </a:rPr>
              <a:t>Charges #6 &amp; #8</a:t>
            </a:r>
          </a:p>
        </p:txBody>
      </p:sp>
    </p:spTree>
    <p:extLst>
      <p:ext uri="{BB962C8B-B14F-4D97-AF65-F5344CB8AC3E}">
        <p14:creationId xmlns:p14="http://schemas.microsoft.com/office/powerpoint/2010/main" val="357511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B3D3-8A8E-462E-95F7-D49E65AEE490}"/>
              </a:ext>
            </a:extLst>
          </p:cNvPr>
          <p:cNvSpPr>
            <a:spLocks noGrp="1"/>
          </p:cNvSpPr>
          <p:nvPr>
            <p:ph type="title" idx="4294967295"/>
          </p:nvPr>
        </p:nvSpPr>
        <p:spPr>
          <a:xfrm>
            <a:off x="1619672" y="103664"/>
            <a:ext cx="7295728" cy="641739"/>
          </a:xfrm>
        </p:spPr>
        <p:txBody>
          <a:bodyPr/>
          <a:lstStyle/>
          <a:p>
            <a:r>
              <a:rPr lang="en-US" sz="3200" dirty="0"/>
              <a:t>Summary</a:t>
            </a:r>
          </a:p>
        </p:txBody>
      </p:sp>
      <p:sp>
        <p:nvSpPr>
          <p:cNvPr id="3" name="Content Placeholder 2">
            <a:extLst>
              <a:ext uri="{FF2B5EF4-FFF2-40B4-BE49-F238E27FC236}">
                <a16:creationId xmlns:a16="http://schemas.microsoft.com/office/drawing/2014/main" id="{AF57F288-FF92-4EA3-B94B-520E619D9313}"/>
              </a:ext>
            </a:extLst>
          </p:cNvPr>
          <p:cNvSpPr>
            <a:spLocks noGrp="1"/>
          </p:cNvSpPr>
          <p:nvPr>
            <p:ph idx="4294967295"/>
          </p:nvPr>
        </p:nvSpPr>
        <p:spPr>
          <a:xfrm>
            <a:off x="107504" y="836712"/>
            <a:ext cx="8928992" cy="5530177"/>
          </a:xfrm>
        </p:spPr>
        <p:txBody>
          <a:bodyPr/>
          <a:lstStyle/>
          <a:p>
            <a:pPr marL="461963" indent="-461963"/>
            <a:r>
              <a:rPr lang="en-US" dirty="0"/>
              <a:t>Subprojects have well defined QA implementation plans </a:t>
            </a:r>
          </a:p>
          <a:p>
            <a:pPr marL="877888" lvl="1" indent="-461963">
              <a:spcBef>
                <a:spcPts val="0"/>
              </a:spcBef>
            </a:pPr>
            <a:r>
              <a:rPr lang="en-US" dirty="0">
                <a:solidFill>
                  <a:srgbClr val="0070C0"/>
                </a:solidFill>
              </a:rPr>
              <a:t>Follow the CMS Quality Assurance Plan</a:t>
            </a:r>
          </a:p>
          <a:p>
            <a:pPr marL="877888" lvl="1" indent="-461963">
              <a:spcBef>
                <a:spcPts val="0"/>
              </a:spcBef>
            </a:pPr>
            <a:r>
              <a:rPr lang="en-US" dirty="0">
                <a:solidFill>
                  <a:srgbClr val="0070C0"/>
                </a:solidFill>
              </a:rPr>
              <a:t>Also satisfy CMS requirements and procedures</a:t>
            </a:r>
          </a:p>
          <a:p>
            <a:pPr marL="461963" indent="-461963">
              <a:spcBef>
                <a:spcPts val="1200"/>
              </a:spcBef>
            </a:pPr>
            <a:r>
              <a:rPr lang="en-US" dirty="0"/>
              <a:t>QA roles/responsibilities for each subproject are defined &amp; assigned, from CMS down to participating institutions </a:t>
            </a:r>
          </a:p>
          <a:p>
            <a:pPr marL="877888" lvl="1" indent="-461963">
              <a:spcBef>
                <a:spcPts val="0"/>
              </a:spcBef>
            </a:pPr>
            <a:r>
              <a:rPr lang="en-US" dirty="0">
                <a:solidFill>
                  <a:srgbClr val="0070C0"/>
                </a:solidFill>
              </a:rPr>
              <a:t>Subproject leads are knowledgeable and practice good QA</a:t>
            </a:r>
          </a:p>
          <a:p>
            <a:pPr marL="461963" indent="-461963">
              <a:spcBef>
                <a:spcPts val="1200"/>
              </a:spcBef>
            </a:pPr>
            <a:r>
              <a:rPr lang="en-US" dirty="0"/>
              <a:t>QA activities are identified and summarized in spreadsheets, linked to technical requirements </a:t>
            </a:r>
          </a:p>
          <a:p>
            <a:pPr marL="877888" lvl="1" indent="-461963">
              <a:spcBef>
                <a:spcPts val="0"/>
              </a:spcBef>
            </a:pPr>
            <a:r>
              <a:rPr lang="en-US" dirty="0">
                <a:solidFill>
                  <a:srgbClr val="0070C0"/>
                </a:solidFill>
              </a:rPr>
              <a:t>Finalizing details as design progresses</a:t>
            </a:r>
          </a:p>
          <a:p>
            <a:pPr marL="461963" indent="-461963">
              <a:spcBef>
                <a:spcPts val="1200"/>
              </a:spcBef>
            </a:pPr>
            <a:r>
              <a:rPr lang="en-US" dirty="0"/>
              <a:t>Detailed subcomponent QA/QC procedures are evolving</a:t>
            </a:r>
          </a:p>
          <a:p>
            <a:pPr marL="877888" lvl="1" indent="-461963">
              <a:spcBef>
                <a:spcPts val="0"/>
              </a:spcBef>
            </a:pPr>
            <a:r>
              <a:rPr lang="en-US" dirty="0">
                <a:solidFill>
                  <a:srgbClr val="0070C0"/>
                </a:solidFill>
              </a:rPr>
              <a:t>Based on maturing design efforts and previous construction work</a:t>
            </a:r>
          </a:p>
          <a:p>
            <a:pPr marL="0" indent="0" algn="ctr">
              <a:spcBef>
                <a:spcPts val="1200"/>
              </a:spcBef>
              <a:buNone/>
            </a:pPr>
            <a:r>
              <a:rPr lang="en-US" dirty="0">
                <a:solidFill>
                  <a:srgbClr val="C00000"/>
                </a:solidFill>
              </a:rPr>
              <a:t>QA planning well developed and sufficiently mature for project stage. Project on track to be ready for CD-1 review</a:t>
            </a:r>
          </a:p>
        </p:txBody>
      </p:sp>
      <p:sp>
        <p:nvSpPr>
          <p:cNvPr id="7" name="Slide Number Placeholder 6">
            <a:extLst>
              <a:ext uri="{FF2B5EF4-FFF2-40B4-BE49-F238E27FC236}">
                <a16:creationId xmlns:a16="http://schemas.microsoft.com/office/drawing/2014/main" id="{9578CE40-A0DA-4BB8-9D95-D3A9B0CA720F}"/>
              </a:ext>
            </a:extLst>
          </p:cNvPr>
          <p:cNvSpPr>
            <a:spLocks noGrp="1"/>
          </p:cNvSpPr>
          <p:nvPr>
            <p:ph type="sldNum" sz="quarter" idx="10"/>
          </p:nvPr>
        </p:nvSpPr>
        <p:spPr/>
        <p:txBody>
          <a:bodyPr/>
          <a:lstStyle/>
          <a:p>
            <a:pPr>
              <a:defRPr/>
            </a:pPr>
            <a:fld id="{C883AD5E-A665-8348-8FF9-D939EA7476B6}" type="slidenum">
              <a:rPr lang="en-US" altLang="en-US" smtClean="0"/>
              <a:pPr>
                <a:defRPr/>
              </a:pPr>
              <a:t>24</a:t>
            </a:fld>
            <a:endParaRPr lang="en-US" altLang="en-US" dirty="0"/>
          </a:p>
        </p:txBody>
      </p:sp>
      <p:sp>
        <p:nvSpPr>
          <p:cNvPr id="8" name="Footer Placeholder 4">
            <a:extLst>
              <a:ext uri="{FF2B5EF4-FFF2-40B4-BE49-F238E27FC236}">
                <a16:creationId xmlns:a16="http://schemas.microsoft.com/office/drawing/2014/main" id="{9050313D-DC2C-4E1C-B586-646E7B720DAB}"/>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
        <p:nvSpPr>
          <p:cNvPr id="9" name="TextBox 8">
            <a:extLst>
              <a:ext uri="{FF2B5EF4-FFF2-40B4-BE49-F238E27FC236}">
                <a16:creationId xmlns:a16="http://schemas.microsoft.com/office/drawing/2014/main" id="{9780057A-F4CF-48D1-AB78-E2EF73329D86}"/>
              </a:ext>
            </a:extLst>
          </p:cNvPr>
          <p:cNvSpPr txBox="1"/>
          <p:nvPr/>
        </p:nvSpPr>
        <p:spPr>
          <a:xfrm>
            <a:off x="7225511" y="510322"/>
            <a:ext cx="1876604" cy="400110"/>
          </a:xfrm>
          <a:prstGeom prst="rect">
            <a:avLst/>
          </a:prstGeom>
          <a:solidFill>
            <a:srgbClr val="960BF5"/>
          </a:solidFill>
        </p:spPr>
        <p:txBody>
          <a:bodyPr wrap="none" rtlCol="0">
            <a:spAutoFit/>
          </a:bodyPr>
          <a:lstStyle/>
          <a:p>
            <a:r>
              <a:rPr lang="en-US" sz="2000" dirty="0">
                <a:solidFill>
                  <a:schemeClr val="bg1"/>
                </a:solidFill>
              </a:rPr>
              <a:t>Charges #6 &amp; #8</a:t>
            </a:r>
          </a:p>
        </p:txBody>
      </p:sp>
    </p:spTree>
    <p:extLst>
      <p:ext uri="{BB962C8B-B14F-4D97-AF65-F5344CB8AC3E}">
        <p14:creationId xmlns:p14="http://schemas.microsoft.com/office/powerpoint/2010/main" val="148320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933E-F6B7-479A-94AF-68D721734449}"/>
              </a:ext>
            </a:extLst>
          </p:cNvPr>
          <p:cNvSpPr>
            <a:spLocks noGrp="1"/>
          </p:cNvSpPr>
          <p:nvPr>
            <p:ph type="ctrTitle"/>
          </p:nvPr>
        </p:nvSpPr>
        <p:spPr/>
        <p:txBody>
          <a:bodyPr/>
          <a:lstStyle/>
          <a:p>
            <a:r>
              <a:rPr lang="en-US" dirty="0"/>
              <a:t>Back-up slides</a:t>
            </a:r>
          </a:p>
        </p:txBody>
      </p:sp>
    </p:spTree>
    <p:extLst>
      <p:ext uri="{BB962C8B-B14F-4D97-AF65-F5344CB8AC3E}">
        <p14:creationId xmlns:p14="http://schemas.microsoft.com/office/powerpoint/2010/main" val="169389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C7265-6E2C-4F55-9DDA-EBEA3D06C683}"/>
              </a:ext>
            </a:extLst>
          </p:cNvPr>
          <p:cNvSpPr>
            <a:spLocks noGrp="1"/>
          </p:cNvSpPr>
          <p:nvPr>
            <p:ph idx="1"/>
          </p:nvPr>
        </p:nvSpPr>
        <p:spPr>
          <a:xfrm>
            <a:off x="185174" y="913976"/>
            <a:ext cx="8660376" cy="5449148"/>
          </a:xfrm>
        </p:spPr>
        <p:txBody>
          <a:bodyPr/>
          <a:lstStyle/>
          <a:p>
            <a:pPr marL="457200" indent="-457200">
              <a:buFont typeface="+mj-lt"/>
              <a:buAutoNum type="arabicPeriod" startAt="22"/>
            </a:pPr>
            <a:r>
              <a:rPr lang="en-US" sz="2400" dirty="0"/>
              <a:t>Revise the ISM and QAP to accurately document the process for receipt, review, concurrence, coordination, and oversight of project specific plans and activities prior to the issuance of any contract instrument.</a:t>
            </a:r>
          </a:p>
          <a:p>
            <a:pPr marL="688975" lvl="1" indent="0">
              <a:spcBef>
                <a:spcPts val="0"/>
              </a:spcBef>
              <a:buNone/>
            </a:pPr>
            <a:r>
              <a:rPr lang="en-US" sz="1800" dirty="0">
                <a:solidFill>
                  <a:srgbClr val="0070C0"/>
                </a:solidFill>
              </a:rPr>
              <a:t>Done. Covered in T.J. Sarlina talk on QAP. The QAP </a:t>
            </a:r>
            <a:r>
              <a:rPr lang="en-US" sz="1800" dirty="0">
                <a:solidFill>
                  <a:srgbClr val="3333FF"/>
                </a:solidFill>
              </a:rPr>
              <a:t>(</a:t>
            </a:r>
            <a:r>
              <a:rPr lang="en-US" sz="1800" dirty="0">
                <a:solidFill>
                  <a:srgbClr val="3333FF"/>
                </a:solidFill>
                <a:hlinkClick r:id="rId2">
                  <a:extLst>
                    <a:ext uri="{A12FA001-AC4F-418D-AE19-62706E023703}">
                      <ahyp:hlinkClr xmlns:ahyp="http://schemas.microsoft.com/office/drawing/2018/hyperlinkcolor" val="tx"/>
                    </a:ext>
                  </a:extLst>
                </a:hlinkClick>
              </a:rPr>
              <a:t>CMS-doc-13093) </a:t>
            </a:r>
            <a:r>
              <a:rPr lang="en-US" sz="1800" dirty="0">
                <a:solidFill>
                  <a:srgbClr val="0070C0"/>
                </a:solidFill>
              </a:rPr>
              <a:t>follows FNAL procurement guidelines for vendors (see Section 6.8) and QAP process for U.S. participating institutions (See Section 7). </a:t>
            </a:r>
          </a:p>
          <a:p>
            <a:pPr marL="688975" lvl="1" indent="0">
              <a:spcBef>
                <a:spcPts val="0"/>
              </a:spcBef>
              <a:buNone/>
            </a:pPr>
            <a:r>
              <a:rPr lang="en-US" sz="1800" dirty="0">
                <a:solidFill>
                  <a:srgbClr val="0070C0"/>
                </a:solidFill>
              </a:rPr>
              <a:t>Subproject implementation can be found on the OT subproject example on slide 12 of this talk and in the QAP Appendix </a:t>
            </a:r>
            <a:r>
              <a:rPr lang="en-US" sz="1800" dirty="0">
                <a:solidFill>
                  <a:srgbClr val="3333FF"/>
                </a:solidFill>
              </a:rPr>
              <a:t>(CMS-doc-13093). </a:t>
            </a:r>
            <a:r>
              <a:rPr lang="en-US" sz="1800" dirty="0">
                <a:solidFill>
                  <a:srgbClr val="0070C0"/>
                </a:solidFill>
              </a:rPr>
              <a:t>See section A.2.4.2 for OT or the corresponding section for other subsystems.</a:t>
            </a:r>
          </a:p>
          <a:p>
            <a:pPr marL="457200" indent="-457200">
              <a:buFont typeface="+mj-lt"/>
              <a:buAutoNum type="arabicPeriod" startAt="22"/>
            </a:pPr>
            <a:r>
              <a:rPr lang="en-US" sz="2400" dirty="0"/>
              <a:t>Develop a clear plan for identification and documentation of codes, standards, requirements, and timing for inclusion.</a:t>
            </a:r>
          </a:p>
          <a:p>
            <a:pPr marL="688975" lvl="1" indent="0">
              <a:spcBef>
                <a:spcPts val="0"/>
              </a:spcBef>
              <a:buNone/>
            </a:pPr>
            <a:r>
              <a:rPr lang="en-US" sz="1800" dirty="0">
                <a:solidFill>
                  <a:srgbClr val="0070C0"/>
                </a:solidFill>
              </a:rPr>
              <a:t>Done. Covered in T.J. Sarlina talk on QAP and found in the QAP, (</a:t>
            </a:r>
            <a:r>
              <a:rPr lang="en-US" sz="1800" dirty="0">
                <a:solidFill>
                  <a:srgbClr val="0070C0"/>
                </a:solidFill>
                <a:hlinkClick r:id="rId2">
                  <a:extLst>
                    <a:ext uri="{A12FA001-AC4F-418D-AE19-62706E023703}">
                      <ahyp:hlinkClr xmlns:ahyp="http://schemas.microsoft.com/office/drawing/2018/hyperlinkcolor" val="tx"/>
                    </a:ext>
                  </a:extLst>
                </a:hlinkClick>
              </a:rPr>
              <a:t>CMS-doc-13093)</a:t>
            </a:r>
            <a:r>
              <a:rPr lang="en-US" sz="1800" dirty="0">
                <a:solidFill>
                  <a:srgbClr val="0070C0"/>
                </a:solidFill>
              </a:rPr>
              <a:t>, Section 6.4.</a:t>
            </a:r>
          </a:p>
          <a:p>
            <a:pPr marL="0" indent="0">
              <a:buNone/>
            </a:pPr>
            <a:endParaRPr lang="en-US" dirty="0"/>
          </a:p>
        </p:txBody>
      </p:sp>
      <p:sp>
        <p:nvSpPr>
          <p:cNvPr id="5" name="Footer Placeholder 4">
            <a:extLst>
              <a:ext uri="{FF2B5EF4-FFF2-40B4-BE49-F238E27FC236}">
                <a16:creationId xmlns:a16="http://schemas.microsoft.com/office/drawing/2014/main" id="{61EB8F0F-6ED6-48D9-B2B4-A305483AB43D}"/>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
        <p:nvSpPr>
          <p:cNvPr id="6" name="Slide Number Placeholder 5">
            <a:extLst>
              <a:ext uri="{FF2B5EF4-FFF2-40B4-BE49-F238E27FC236}">
                <a16:creationId xmlns:a16="http://schemas.microsoft.com/office/drawing/2014/main" id="{843F12EA-73FC-433E-8136-530191DE0709}"/>
              </a:ext>
            </a:extLst>
          </p:cNvPr>
          <p:cNvSpPr>
            <a:spLocks noGrp="1"/>
          </p:cNvSpPr>
          <p:nvPr>
            <p:ph type="sldNum" sz="quarter" idx="10"/>
          </p:nvPr>
        </p:nvSpPr>
        <p:spPr/>
        <p:txBody>
          <a:bodyPr/>
          <a:lstStyle/>
          <a:p>
            <a:pPr>
              <a:defRPr/>
            </a:pPr>
            <a:fld id="{C883AD5E-A665-8348-8FF9-D939EA7476B6}" type="slidenum">
              <a:rPr lang="en-US" altLang="en-US" smtClean="0"/>
              <a:pPr>
                <a:defRPr/>
              </a:pPr>
              <a:t>26</a:t>
            </a:fld>
            <a:endParaRPr lang="en-US" altLang="en-US" dirty="0"/>
          </a:p>
        </p:txBody>
      </p:sp>
      <p:sp>
        <p:nvSpPr>
          <p:cNvPr id="8" name="Title 7">
            <a:extLst>
              <a:ext uri="{FF2B5EF4-FFF2-40B4-BE49-F238E27FC236}">
                <a16:creationId xmlns:a16="http://schemas.microsoft.com/office/drawing/2014/main" id="{E441A0D9-28D8-4836-AA77-47B771586EB8}"/>
              </a:ext>
            </a:extLst>
          </p:cNvPr>
          <p:cNvSpPr>
            <a:spLocks noGrp="1"/>
          </p:cNvSpPr>
          <p:nvPr>
            <p:ph type="title"/>
          </p:nvPr>
        </p:nvSpPr>
        <p:spPr/>
        <p:txBody>
          <a:bodyPr/>
          <a:lstStyle/>
          <a:p>
            <a:r>
              <a:rPr lang="en-US" sz="2400" dirty="0"/>
              <a:t>Response to June 2018 IPR Recommendations</a:t>
            </a:r>
          </a:p>
        </p:txBody>
      </p:sp>
      <p:sp>
        <p:nvSpPr>
          <p:cNvPr id="12" name="TextBox 11">
            <a:extLst>
              <a:ext uri="{FF2B5EF4-FFF2-40B4-BE49-F238E27FC236}">
                <a16:creationId xmlns:a16="http://schemas.microsoft.com/office/drawing/2014/main" id="{825C7934-9158-4698-AAAC-6E2E3708FBA6}"/>
              </a:ext>
            </a:extLst>
          </p:cNvPr>
          <p:cNvSpPr txBox="1"/>
          <p:nvPr/>
        </p:nvSpPr>
        <p:spPr>
          <a:xfrm>
            <a:off x="7865951" y="652626"/>
            <a:ext cx="1227387" cy="400110"/>
          </a:xfrm>
          <a:prstGeom prst="rect">
            <a:avLst/>
          </a:prstGeom>
          <a:solidFill>
            <a:srgbClr val="960BF5"/>
          </a:solidFill>
        </p:spPr>
        <p:txBody>
          <a:bodyPr wrap="none" rtlCol="0">
            <a:spAutoFit/>
          </a:bodyPr>
          <a:lstStyle/>
          <a:p>
            <a:r>
              <a:rPr lang="en-US" sz="2000" dirty="0">
                <a:solidFill>
                  <a:schemeClr val="bg1"/>
                </a:solidFill>
              </a:rPr>
              <a:t>Charge #8</a:t>
            </a:r>
          </a:p>
        </p:txBody>
      </p:sp>
      <p:sp>
        <p:nvSpPr>
          <p:cNvPr id="3" name="TextBox 2">
            <a:extLst>
              <a:ext uri="{FF2B5EF4-FFF2-40B4-BE49-F238E27FC236}">
                <a16:creationId xmlns:a16="http://schemas.microsoft.com/office/drawing/2014/main" id="{D10825AE-8E35-4214-8B70-1F7F4C8C3887}"/>
              </a:ext>
            </a:extLst>
          </p:cNvPr>
          <p:cNvSpPr txBox="1"/>
          <p:nvPr/>
        </p:nvSpPr>
        <p:spPr>
          <a:xfrm>
            <a:off x="564974" y="2348880"/>
            <a:ext cx="450574" cy="523220"/>
          </a:xfrm>
          <a:prstGeom prst="rect">
            <a:avLst/>
          </a:prstGeom>
          <a:noFill/>
        </p:spPr>
        <p:txBody>
          <a:bodyPr wrap="square" rtlCol="0">
            <a:spAutoFit/>
          </a:bodyPr>
          <a:lstStyle/>
          <a:p>
            <a:r>
              <a:rPr lang="en-US" sz="2800" b="1" dirty="0">
                <a:solidFill>
                  <a:srgbClr val="00B050"/>
                </a:solidFill>
                <a:sym typeface="Wingdings 2" panose="05020102010507070707" pitchFamily="18" charset="2"/>
              </a:rPr>
              <a:t></a:t>
            </a:r>
            <a:endParaRPr lang="en-US" sz="2800" dirty="0"/>
          </a:p>
        </p:txBody>
      </p:sp>
      <p:sp>
        <p:nvSpPr>
          <p:cNvPr id="10" name="TextBox 9">
            <a:extLst>
              <a:ext uri="{FF2B5EF4-FFF2-40B4-BE49-F238E27FC236}">
                <a16:creationId xmlns:a16="http://schemas.microsoft.com/office/drawing/2014/main" id="{29CE8D67-3451-4169-A92C-F5B7921D48F6}"/>
              </a:ext>
            </a:extLst>
          </p:cNvPr>
          <p:cNvSpPr txBox="1"/>
          <p:nvPr/>
        </p:nvSpPr>
        <p:spPr>
          <a:xfrm>
            <a:off x="564974" y="4941168"/>
            <a:ext cx="450574" cy="523220"/>
          </a:xfrm>
          <a:prstGeom prst="rect">
            <a:avLst/>
          </a:prstGeom>
          <a:noFill/>
        </p:spPr>
        <p:txBody>
          <a:bodyPr wrap="square" rtlCol="0">
            <a:spAutoFit/>
          </a:bodyPr>
          <a:lstStyle/>
          <a:p>
            <a:r>
              <a:rPr lang="en-US" sz="2800" b="1" dirty="0">
                <a:solidFill>
                  <a:srgbClr val="00B050"/>
                </a:solidFill>
                <a:sym typeface="Wingdings 2" panose="05020102010507070707" pitchFamily="18" charset="2"/>
              </a:rPr>
              <a:t></a:t>
            </a:r>
            <a:endParaRPr lang="en-US" sz="2800" dirty="0"/>
          </a:p>
        </p:txBody>
      </p:sp>
    </p:spTree>
    <p:extLst>
      <p:ext uri="{BB962C8B-B14F-4D97-AF65-F5344CB8AC3E}">
        <p14:creationId xmlns:p14="http://schemas.microsoft.com/office/powerpoint/2010/main" val="1996817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EEA0E-5453-C34E-9BBA-8727E489D813}"/>
              </a:ext>
            </a:extLst>
          </p:cNvPr>
          <p:cNvSpPr>
            <a:spLocks noGrp="1"/>
          </p:cNvSpPr>
          <p:nvPr>
            <p:ph type="title"/>
          </p:nvPr>
        </p:nvSpPr>
        <p:spPr>
          <a:xfrm>
            <a:off x="1774436" y="110440"/>
            <a:ext cx="7144439" cy="699810"/>
          </a:xfrm>
        </p:spPr>
        <p:txBody>
          <a:bodyPr>
            <a:normAutofit fontScale="90000"/>
          </a:bodyPr>
          <a:lstStyle/>
          <a:p>
            <a:r>
              <a:rPr lang="en-US" sz="3600" dirty="0"/>
              <a:t>Relationship with U.S. HL-LHC Project</a:t>
            </a:r>
          </a:p>
        </p:txBody>
      </p:sp>
      <p:pic>
        <p:nvPicPr>
          <p:cNvPr id="49" name="Picture 48">
            <a:extLst>
              <a:ext uri="{FF2B5EF4-FFF2-40B4-BE49-F238E27FC236}">
                <a16:creationId xmlns:a16="http://schemas.microsoft.com/office/drawing/2014/main" id="{E0E7CFC8-5928-8342-9E0E-D038F7BDCC88}"/>
              </a:ext>
            </a:extLst>
          </p:cNvPr>
          <p:cNvPicPr>
            <a:picLocks noChangeAspect="1"/>
          </p:cNvPicPr>
          <p:nvPr/>
        </p:nvPicPr>
        <p:blipFill>
          <a:blip r:embed="rId2"/>
          <a:stretch>
            <a:fillRect/>
          </a:stretch>
        </p:blipFill>
        <p:spPr>
          <a:xfrm>
            <a:off x="69898" y="1197970"/>
            <a:ext cx="4090955" cy="3086173"/>
          </a:xfrm>
          <a:prstGeom prst="rect">
            <a:avLst/>
          </a:prstGeom>
          <a:ln>
            <a:solidFill>
              <a:schemeClr val="tx1"/>
            </a:solidFill>
          </a:ln>
        </p:spPr>
      </p:pic>
      <p:sp>
        <p:nvSpPr>
          <p:cNvPr id="6" name="Content Placeholder 1">
            <a:extLst>
              <a:ext uri="{FF2B5EF4-FFF2-40B4-BE49-F238E27FC236}">
                <a16:creationId xmlns:a16="http://schemas.microsoft.com/office/drawing/2014/main" id="{C43F8F15-095C-7D46-AF97-5757EC4206BC}"/>
              </a:ext>
            </a:extLst>
          </p:cNvPr>
          <p:cNvSpPr txBox="1">
            <a:spLocks/>
          </p:cNvSpPr>
          <p:nvPr/>
        </p:nvSpPr>
        <p:spPr>
          <a:xfrm>
            <a:off x="220689" y="4510988"/>
            <a:ext cx="8768861" cy="185450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90000"/>
              <a:buFont typeface="Wingdings" charset="2"/>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6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US" sz="1700" dirty="0"/>
              <a:t>QA procedures for each CMS subdetector (e.g. L1 Trigger) established by relevant CMS subdetector PM</a:t>
            </a:r>
          </a:p>
          <a:p>
            <a:pPr>
              <a:spcBef>
                <a:spcPts val="600"/>
              </a:spcBef>
              <a:defRPr/>
            </a:pPr>
            <a:r>
              <a:rPr lang="en-US" sz="1700" dirty="0"/>
              <a:t>Corresponding U.S. CMS subproject L2 manager (e.g. 402.6) responsible for implementation, documentation, etc. within U.S. project to satisfy </a:t>
            </a:r>
            <a:r>
              <a:rPr lang="en-US" sz="1700" b="1" dirty="0"/>
              <a:t>both</a:t>
            </a:r>
            <a:r>
              <a:rPr lang="en-US" sz="1700" dirty="0"/>
              <a:t> CMS scrutiny </a:t>
            </a:r>
            <a:r>
              <a:rPr lang="en-US" sz="1700" b="1" dirty="0"/>
              <a:t>and</a:t>
            </a:r>
            <a:r>
              <a:rPr lang="en-US" sz="1700" dirty="0"/>
              <a:t> U.S. project/DOE requisites</a:t>
            </a:r>
          </a:p>
          <a:p>
            <a:pPr>
              <a:spcBef>
                <a:spcPts val="600"/>
              </a:spcBef>
              <a:defRPr/>
            </a:pPr>
            <a:r>
              <a:rPr lang="en-US" sz="1700" dirty="0"/>
              <a:t>Facilitated by the integration of U.S CMS with CMS management</a:t>
            </a:r>
          </a:p>
          <a:p>
            <a:pPr lvl="1">
              <a:spcBef>
                <a:spcPts val="600"/>
              </a:spcBef>
              <a:defRPr/>
            </a:pPr>
            <a:r>
              <a:rPr lang="en-US" sz="1600" dirty="0"/>
              <a:t>Sometimes, as for Trigger/DAQ, the CMs subdetector manager is the U.S. CMS L2 manager</a:t>
            </a:r>
          </a:p>
          <a:p>
            <a:pPr lvl="1">
              <a:spcBef>
                <a:spcPts val="600"/>
              </a:spcBef>
              <a:defRPr/>
            </a:pPr>
            <a:endParaRPr lang="en-US" sz="1200" dirty="0"/>
          </a:p>
          <a:p>
            <a:pPr>
              <a:spcBef>
                <a:spcPts val="600"/>
              </a:spcBef>
              <a:defRPr/>
            </a:pPr>
            <a:endParaRPr lang="en-US" sz="1700" dirty="0"/>
          </a:p>
        </p:txBody>
      </p:sp>
      <p:sp>
        <p:nvSpPr>
          <p:cNvPr id="7" name="TextBox 6"/>
          <p:cNvSpPr txBox="1"/>
          <p:nvPr/>
        </p:nvSpPr>
        <p:spPr>
          <a:xfrm>
            <a:off x="2466328" y="2297664"/>
            <a:ext cx="1425734" cy="307777"/>
          </a:xfrm>
          <a:prstGeom prst="rect">
            <a:avLst/>
          </a:prstGeom>
          <a:solidFill>
            <a:schemeClr val="bg2"/>
          </a:solidFill>
        </p:spPr>
        <p:txBody>
          <a:bodyPr wrap="square" rtlCol="0">
            <a:spAutoFit/>
          </a:bodyPr>
          <a:lstStyle/>
          <a:p>
            <a:r>
              <a:rPr lang="en-US" sz="1400" dirty="0">
                <a:solidFill>
                  <a:srgbClr val="FF0000"/>
                </a:solidFill>
              </a:rPr>
              <a:t>Subdetector PMs</a:t>
            </a:r>
          </a:p>
        </p:txBody>
      </p:sp>
      <p:sp>
        <p:nvSpPr>
          <p:cNvPr id="9" name="Slide Number Placeholder 8">
            <a:extLst>
              <a:ext uri="{FF2B5EF4-FFF2-40B4-BE49-F238E27FC236}">
                <a16:creationId xmlns:a16="http://schemas.microsoft.com/office/drawing/2014/main" id="{ABD32E70-3665-4620-BF63-22F7352A46BB}"/>
              </a:ext>
            </a:extLst>
          </p:cNvPr>
          <p:cNvSpPr>
            <a:spLocks noGrp="1"/>
          </p:cNvSpPr>
          <p:nvPr>
            <p:ph type="sldNum" sz="quarter" idx="10"/>
          </p:nvPr>
        </p:nvSpPr>
        <p:spPr/>
        <p:txBody>
          <a:bodyPr/>
          <a:lstStyle/>
          <a:p>
            <a:pPr>
              <a:defRPr/>
            </a:pPr>
            <a:fld id="{C883AD5E-A665-8348-8FF9-D939EA7476B6}" type="slidenum">
              <a:rPr lang="en-US" altLang="en-US" smtClean="0"/>
              <a:pPr>
                <a:defRPr/>
              </a:pPr>
              <a:t>27</a:t>
            </a:fld>
            <a:endParaRPr lang="en-US" altLang="en-US" dirty="0"/>
          </a:p>
        </p:txBody>
      </p:sp>
      <p:pic>
        <p:nvPicPr>
          <p:cNvPr id="11" name="Picture 10">
            <a:extLst>
              <a:ext uri="{FF2B5EF4-FFF2-40B4-BE49-F238E27FC236}">
                <a16:creationId xmlns:a16="http://schemas.microsoft.com/office/drawing/2014/main" id="{2696DCED-964A-43F2-987D-DA8E0A091F66}"/>
              </a:ext>
            </a:extLst>
          </p:cNvPr>
          <p:cNvPicPr>
            <a:picLocks noChangeAspect="1"/>
          </p:cNvPicPr>
          <p:nvPr/>
        </p:nvPicPr>
        <p:blipFill>
          <a:blip r:embed="rId3"/>
          <a:stretch>
            <a:fillRect/>
          </a:stretch>
        </p:blipFill>
        <p:spPr>
          <a:xfrm>
            <a:off x="4377895" y="1184965"/>
            <a:ext cx="4661684" cy="3180139"/>
          </a:xfrm>
          <a:prstGeom prst="rect">
            <a:avLst/>
          </a:prstGeom>
          <a:ln>
            <a:solidFill>
              <a:schemeClr val="tx1"/>
            </a:solidFill>
          </a:ln>
        </p:spPr>
      </p:pic>
      <p:sp>
        <p:nvSpPr>
          <p:cNvPr id="10" name="Donut 9"/>
          <p:cNvSpPr/>
          <p:nvPr/>
        </p:nvSpPr>
        <p:spPr>
          <a:xfrm>
            <a:off x="6658623" y="3467964"/>
            <a:ext cx="631561" cy="733508"/>
          </a:xfrm>
          <a:prstGeom prst="donut">
            <a:avLst>
              <a:gd name="adj" fmla="val 2151"/>
            </a:avLst>
          </a:prstGeom>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Donut 9">
            <a:extLst>
              <a:ext uri="{FF2B5EF4-FFF2-40B4-BE49-F238E27FC236}">
                <a16:creationId xmlns:a16="http://schemas.microsoft.com/office/drawing/2014/main" id="{A4EEF9C8-F3F0-4994-BABF-083FBC74289F}"/>
              </a:ext>
            </a:extLst>
          </p:cNvPr>
          <p:cNvSpPr/>
          <p:nvPr/>
        </p:nvSpPr>
        <p:spPr>
          <a:xfrm>
            <a:off x="4355976" y="3462884"/>
            <a:ext cx="631561" cy="733508"/>
          </a:xfrm>
          <a:prstGeom prst="donut">
            <a:avLst>
              <a:gd name="adj" fmla="val 2151"/>
            </a:avLst>
          </a:prstGeom>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2" name="Connector: Curved 61">
            <a:extLst>
              <a:ext uri="{FF2B5EF4-FFF2-40B4-BE49-F238E27FC236}">
                <a16:creationId xmlns:a16="http://schemas.microsoft.com/office/drawing/2014/main" id="{059DDF7B-8DB2-45DF-B066-B5D473BA7FA6}"/>
              </a:ext>
            </a:extLst>
          </p:cNvPr>
          <p:cNvCxnSpPr>
            <a:cxnSpLocks/>
            <a:stCxn id="10" idx="4"/>
          </p:cNvCxnSpPr>
          <p:nvPr/>
        </p:nvCxnSpPr>
        <p:spPr>
          <a:xfrm rot="5400000" flipH="1">
            <a:off x="5190582" y="2417650"/>
            <a:ext cx="356912" cy="3210733"/>
          </a:xfrm>
          <a:prstGeom prst="curvedConnector4">
            <a:avLst>
              <a:gd name="adj1" fmla="val -64049"/>
              <a:gd name="adj2" fmla="val 82572"/>
            </a:avLst>
          </a:prstGeom>
          <a:ln>
            <a:solidFill>
              <a:srgbClr val="CC0099"/>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D3A35BF-976E-4EB1-958D-C608070C0ED1}"/>
              </a:ext>
            </a:extLst>
          </p:cNvPr>
          <p:cNvSpPr txBox="1"/>
          <p:nvPr/>
        </p:nvSpPr>
        <p:spPr>
          <a:xfrm>
            <a:off x="1052887" y="836712"/>
            <a:ext cx="1944216" cy="369332"/>
          </a:xfrm>
          <a:prstGeom prst="rect">
            <a:avLst/>
          </a:prstGeom>
          <a:noFill/>
        </p:spPr>
        <p:txBody>
          <a:bodyPr wrap="square" rtlCol="0">
            <a:spAutoFit/>
          </a:bodyPr>
          <a:lstStyle/>
          <a:p>
            <a:r>
              <a:rPr lang="en-US" dirty="0">
                <a:solidFill>
                  <a:srgbClr val="CC0099"/>
                </a:solidFill>
              </a:rPr>
              <a:t>CMS Organization</a:t>
            </a:r>
          </a:p>
        </p:txBody>
      </p:sp>
      <p:sp>
        <p:nvSpPr>
          <p:cNvPr id="16" name="TextBox 15">
            <a:extLst>
              <a:ext uri="{FF2B5EF4-FFF2-40B4-BE49-F238E27FC236}">
                <a16:creationId xmlns:a16="http://schemas.microsoft.com/office/drawing/2014/main" id="{F48D252F-5DE1-4586-911C-FC9EB1ACE1FF}"/>
              </a:ext>
            </a:extLst>
          </p:cNvPr>
          <p:cNvSpPr txBox="1"/>
          <p:nvPr/>
        </p:nvSpPr>
        <p:spPr>
          <a:xfrm>
            <a:off x="5724128" y="827420"/>
            <a:ext cx="1944216" cy="369332"/>
          </a:xfrm>
          <a:prstGeom prst="rect">
            <a:avLst/>
          </a:prstGeom>
          <a:noFill/>
        </p:spPr>
        <p:txBody>
          <a:bodyPr wrap="square" rtlCol="0">
            <a:spAutoFit/>
          </a:bodyPr>
          <a:lstStyle/>
          <a:p>
            <a:r>
              <a:rPr lang="en-US" dirty="0">
                <a:solidFill>
                  <a:srgbClr val="CC0099"/>
                </a:solidFill>
              </a:rPr>
              <a:t>U.S. Organization</a:t>
            </a:r>
          </a:p>
        </p:txBody>
      </p:sp>
      <p:sp>
        <p:nvSpPr>
          <p:cNvPr id="18" name="Footer Placeholder 4">
            <a:extLst>
              <a:ext uri="{FF2B5EF4-FFF2-40B4-BE49-F238E27FC236}">
                <a16:creationId xmlns:a16="http://schemas.microsoft.com/office/drawing/2014/main" id="{4A74BDDA-BBCC-440A-B7F4-4A896B694D77}"/>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cxnSp>
        <p:nvCxnSpPr>
          <p:cNvPr id="21" name="Connector: Curved 20">
            <a:extLst>
              <a:ext uri="{FF2B5EF4-FFF2-40B4-BE49-F238E27FC236}">
                <a16:creationId xmlns:a16="http://schemas.microsoft.com/office/drawing/2014/main" id="{6D7238E2-84E9-405F-A9D5-0C5457205485}"/>
              </a:ext>
            </a:extLst>
          </p:cNvPr>
          <p:cNvCxnSpPr>
            <a:cxnSpLocks/>
          </p:cNvCxnSpPr>
          <p:nvPr/>
        </p:nvCxnSpPr>
        <p:spPr>
          <a:xfrm rot="10800000">
            <a:off x="3730645" y="4060607"/>
            <a:ext cx="647251" cy="163078"/>
          </a:xfrm>
          <a:prstGeom prst="curvedConnector3">
            <a:avLst>
              <a:gd name="adj1" fmla="val 50000"/>
            </a:avLst>
          </a:prstGeom>
          <a:ln>
            <a:solidFill>
              <a:srgbClr val="CC0099"/>
            </a:solidFill>
            <a:tailEnd type="triangle"/>
          </a:ln>
        </p:spPr>
        <p:style>
          <a:lnRef idx="2">
            <a:schemeClr val="accent1"/>
          </a:lnRef>
          <a:fillRef idx="0">
            <a:schemeClr val="accent1"/>
          </a:fillRef>
          <a:effectRef idx="1">
            <a:schemeClr val="accent1"/>
          </a:effectRef>
          <a:fontRef idx="minor">
            <a:schemeClr val="tx1"/>
          </a:fontRef>
        </p:style>
      </p:cxnSp>
      <p:sp>
        <p:nvSpPr>
          <p:cNvPr id="20" name="Donut 9">
            <a:extLst>
              <a:ext uri="{FF2B5EF4-FFF2-40B4-BE49-F238E27FC236}">
                <a16:creationId xmlns:a16="http://schemas.microsoft.com/office/drawing/2014/main" id="{E74C8E1C-E0BE-467D-B8FD-F20202FA6B27}"/>
              </a:ext>
            </a:extLst>
          </p:cNvPr>
          <p:cNvSpPr/>
          <p:nvPr/>
        </p:nvSpPr>
        <p:spPr>
          <a:xfrm>
            <a:off x="5461919" y="3443943"/>
            <a:ext cx="631561" cy="733508"/>
          </a:xfrm>
          <a:prstGeom prst="donut">
            <a:avLst>
              <a:gd name="adj" fmla="val 2151"/>
            </a:avLst>
          </a:prstGeom>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Donut 9">
            <a:extLst>
              <a:ext uri="{FF2B5EF4-FFF2-40B4-BE49-F238E27FC236}">
                <a16:creationId xmlns:a16="http://schemas.microsoft.com/office/drawing/2014/main" id="{B01FD842-99BA-4DD9-B479-155931F5F5E4}"/>
              </a:ext>
            </a:extLst>
          </p:cNvPr>
          <p:cNvSpPr/>
          <p:nvPr/>
        </p:nvSpPr>
        <p:spPr>
          <a:xfrm>
            <a:off x="7788199" y="3470096"/>
            <a:ext cx="631561" cy="733508"/>
          </a:xfrm>
          <a:prstGeom prst="donut">
            <a:avLst>
              <a:gd name="adj" fmla="val 2151"/>
            </a:avLst>
          </a:prstGeom>
          <a:ln w="190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8" name="Connector: Curved 27">
            <a:extLst>
              <a:ext uri="{FF2B5EF4-FFF2-40B4-BE49-F238E27FC236}">
                <a16:creationId xmlns:a16="http://schemas.microsoft.com/office/drawing/2014/main" id="{77D08221-3817-4A51-9645-FDBC92BF848F}"/>
              </a:ext>
            </a:extLst>
          </p:cNvPr>
          <p:cNvCxnSpPr>
            <a:cxnSpLocks/>
            <a:stCxn id="20" idx="0"/>
          </p:cNvCxnSpPr>
          <p:nvPr/>
        </p:nvCxnSpPr>
        <p:spPr>
          <a:xfrm rot="16200000" flipV="1">
            <a:off x="4680029" y="2346272"/>
            <a:ext cx="386498" cy="1808844"/>
          </a:xfrm>
          <a:prstGeom prst="curvedConnector2">
            <a:avLst/>
          </a:prstGeom>
          <a:ln>
            <a:solidFill>
              <a:srgbClr val="CC0099"/>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nector: Curved 34">
            <a:extLst>
              <a:ext uri="{FF2B5EF4-FFF2-40B4-BE49-F238E27FC236}">
                <a16:creationId xmlns:a16="http://schemas.microsoft.com/office/drawing/2014/main" id="{68FF2F70-002B-4820-96F2-2947733C64AE}"/>
              </a:ext>
            </a:extLst>
          </p:cNvPr>
          <p:cNvCxnSpPr>
            <a:cxnSpLocks/>
            <a:stCxn id="27" idx="0"/>
          </p:cNvCxnSpPr>
          <p:nvPr/>
        </p:nvCxnSpPr>
        <p:spPr>
          <a:xfrm rot="16200000" flipH="1" flipV="1">
            <a:off x="5992128" y="1370030"/>
            <a:ext cx="11786" cy="4211918"/>
          </a:xfrm>
          <a:prstGeom prst="curvedConnector4">
            <a:avLst>
              <a:gd name="adj1" fmla="val -1939589"/>
              <a:gd name="adj2" fmla="val 85842"/>
            </a:avLst>
          </a:prstGeom>
          <a:ln>
            <a:solidFill>
              <a:srgbClr val="CC0099"/>
            </a:solidFill>
            <a:tailEnd type="triangle"/>
          </a:ln>
        </p:spPr>
        <p:style>
          <a:lnRef idx="2">
            <a:schemeClr val="accent1"/>
          </a:lnRef>
          <a:fillRef idx="0">
            <a:schemeClr val="accent1"/>
          </a:fillRef>
          <a:effectRef idx="1">
            <a:schemeClr val="accent1"/>
          </a:effectRef>
          <a:fontRef idx="minor">
            <a:schemeClr val="tx1"/>
          </a:fontRef>
        </p:style>
      </p:cxnSp>
      <p:cxnSp>
        <p:nvCxnSpPr>
          <p:cNvPr id="44" name="Connector: Curved 43">
            <a:extLst>
              <a:ext uri="{FF2B5EF4-FFF2-40B4-BE49-F238E27FC236}">
                <a16:creationId xmlns:a16="http://schemas.microsoft.com/office/drawing/2014/main" id="{966594CF-597E-4C70-A934-15DC93C5A621}"/>
              </a:ext>
            </a:extLst>
          </p:cNvPr>
          <p:cNvCxnSpPr>
            <a:cxnSpLocks/>
          </p:cNvCxnSpPr>
          <p:nvPr/>
        </p:nvCxnSpPr>
        <p:spPr>
          <a:xfrm rot="10800000">
            <a:off x="3730644" y="2694767"/>
            <a:ext cx="899280" cy="783402"/>
          </a:xfrm>
          <a:prstGeom prst="curvedConnector3">
            <a:avLst>
              <a:gd name="adj1" fmla="val 11685"/>
            </a:avLst>
          </a:prstGeom>
          <a:ln>
            <a:solidFill>
              <a:srgbClr val="CC0099"/>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528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48AC89-3573-4657-AA41-D07C97938615}"/>
              </a:ext>
            </a:extLst>
          </p:cNvPr>
          <p:cNvSpPr>
            <a:spLocks noGrp="1"/>
          </p:cNvSpPr>
          <p:nvPr>
            <p:ph idx="1"/>
          </p:nvPr>
        </p:nvSpPr>
        <p:spPr>
          <a:xfrm>
            <a:off x="457993" y="910744"/>
            <a:ext cx="8460881" cy="5456237"/>
          </a:xfrm>
        </p:spPr>
        <p:txBody>
          <a:bodyPr/>
          <a:lstStyle/>
          <a:p>
            <a:pPr>
              <a:lnSpc>
                <a:spcPts val="2600"/>
              </a:lnSpc>
              <a:spcBef>
                <a:spcPts val="1200"/>
              </a:spcBef>
            </a:pPr>
            <a:r>
              <a:rPr lang="en-US" sz="2400" dirty="0"/>
              <a:t>CMS Subdetector Leads</a:t>
            </a:r>
          </a:p>
          <a:p>
            <a:pPr marL="744538" lvl="1" indent="-328613">
              <a:lnSpc>
                <a:spcPct val="107000"/>
              </a:lnSpc>
              <a:spcBef>
                <a:spcPts val="0"/>
              </a:spcBef>
            </a:pPr>
            <a:r>
              <a:rPr lang="en-US" dirty="0">
                <a:solidFill>
                  <a:srgbClr val="0070C0"/>
                </a:solidFill>
              </a:rPr>
              <a:t>Oversight and management of each integrated detector subsystem, including efforts from all contributors. </a:t>
            </a:r>
          </a:p>
          <a:p>
            <a:pPr>
              <a:lnSpc>
                <a:spcPts val="2600"/>
              </a:lnSpc>
              <a:spcBef>
                <a:spcPts val="1200"/>
              </a:spcBef>
            </a:pPr>
            <a:r>
              <a:rPr lang="en-US" sz="2400" dirty="0"/>
              <a:t>CMS Subdetector QA Managers (assigned by CMS)</a:t>
            </a:r>
          </a:p>
          <a:p>
            <a:pPr marL="744538" lvl="1" indent="-328613">
              <a:lnSpc>
                <a:spcPct val="107000"/>
              </a:lnSpc>
              <a:spcBef>
                <a:spcPts val="0"/>
              </a:spcBef>
            </a:pPr>
            <a:r>
              <a:rPr lang="en-US" dirty="0">
                <a:solidFill>
                  <a:srgbClr val="0070C0"/>
                </a:solidFill>
              </a:rPr>
              <a:t>Coordinate of QA processes across all collaborators.</a:t>
            </a:r>
          </a:p>
          <a:p>
            <a:pPr marL="744538" lvl="1" indent="-328613">
              <a:lnSpc>
                <a:spcPct val="107000"/>
              </a:lnSpc>
              <a:spcBef>
                <a:spcPts val="0"/>
              </a:spcBef>
            </a:pPr>
            <a:r>
              <a:rPr lang="en-US" dirty="0">
                <a:solidFill>
                  <a:srgbClr val="0070C0"/>
                </a:solidFill>
              </a:rPr>
              <a:t>Define/approve procedures for each component or subassembly </a:t>
            </a:r>
          </a:p>
          <a:p>
            <a:pPr>
              <a:lnSpc>
                <a:spcPts val="2600"/>
              </a:lnSpc>
              <a:spcBef>
                <a:spcPts val="1200"/>
              </a:spcBef>
            </a:pPr>
            <a:r>
              <a:rPr lang="en-US" sz="2400" dirty="0"/>
              <a:t>U.S. QA Coordinator</a:t>
            </a:r>
          </a:p>
          <a:p>
            <a:pPr marL="744538" lvl="1" indent="-328613">
              <a:lnSpc>
                <a:spcPct val="107000"/>
              </a:lnSpc>
              <a:spcBef>
                <a:spcPts val="0"/>
              </a:spcBef>
            </a:pPr>
            <a:r>
              <a:rPr lang="en-US" dirty="0">
                <a:solidFill>
                  <a:srgbClr val="0070C0"/>
                </a:solidFill>
              </a:rPr>
              <a:t>Provides planning support &amp; review/surveillance of participating institutions’ QA </a:t>
            </a:r>
          </a:p>
          <a:p>
            <a:pPr>
              <a:lnSpc>
                <a:spcPts val="2600"/>
              </a:lnSpc>
              <a:spcBef>
                <a:spcPts val="1200"/>
              </a:spcBef>
            </a:pPr>
            <a:r>
              <a:rPr lang="en-US" sz="2400" dirty="0"/>
              <a:t>U.S. CMS Subproject Leads (WBS L2, L3, L4) </a:t>
            </a:r>
          </a:p>
          <a:p>
            <a:pPr marL="744538" lvl="1" indent="-328613">
              <a:lnSpc>
                <a:spcPct val="107000"/>
              </a:lnSpc>
              <a:spcBef>
                <a:spcPts val="0"/>
              </a:spcBef>
            </a:pPr>
            <a:r>
              <a:rPr lang="en-US" dirty="0">
                <a:solidFill>
                  <a:srgbClr val="0070C0"/>
                </a:solidFill>
              </a:rPr>
              <a:t>Responsible for QA for their scope of work</a:t>
            </a:r>
          </a:p>
          <a:p>
            <a:pPr marL="269875" lvl="1" indent="-269875">
              <a:lnSpc>
                <a:spcPts val="2600"/>
              </a:lnSpc>
              <a:spcBef>
                <a:spcPts val="1200"/>
              </a:spcBef>
              <a:buClr>
                <a:schemeClr val="accent2"/>
              </a:buClr>
              <a:buSzPct val="100000"/>
            </a:pPr>
            <a:r>
              <a:rPr lang="en-US" sz="2400" dirty="0">
                <a:solidFill>
                  <a:srgbClr val="10253F"/>
                </a:solidFill>
              </a:rPr>
              <a:t>QA contact at participating institutions</a:t>
            </a:r>
          </a:p>
          <a:p>
            <a:pPr marL="744538" lvl="1" indent="-328613">
              <a:lnSpc>
                <a:spcPct val="107000"/>
              </a:lnSpc>
              <a:spcBef>
                <a:spcPts val="0"/>
              </a:spcBef>
            </a:pPr>
            <a:r>
              <a:rPr lang="en-US" dirty="0">
                <a:solidFill>
                  <a:srgbClr val="0070C0"/>
                </a:solidFill>
              </a:rPr>
              <a:t>Responsible for QA for their scope of work and communication with Subproject leads</a:t>
            </a:r>
          </a:p>
          <a:p>
            <a:pPr marL="744538" lvl="1" indent="-328613">
              <a:lnSpc>
                <a:spcPct val="107000"/>
              </a:lnSpc>
            </a:pPr>
            <a:endParaRPr lang="en-US" dirty="0">
              <a:solidFill>
                <a:srgbClr val="0070C0"/>
              </a:solidFill>
            </a:endParaRPr>
          </a:p>
        </p:txBody>
      </p:sp>
      <p:sp>
        <p:nvSpPr>
          <p:cNvPr id="3" name="Title 2">
            <a:extLst>
              <a:ext uri="{FF2B5EF4-FFF2-40B4-BE49-F238E27FC236}">
                <a16:creationId xmlns:a16="http://schemas.microsoft.com/office/drawing/2014/main" id="{29357D15-9A22-419F-ACAF-A2D54FA0B658}"/>
              </a:ext>
            </a:extLst>
          </p:cNvPr>
          <p:cNvSpPr>
            <a:spLocks noGrp="1"/>
          </p:cNvSpPr>
          <p:nvPr>
            <p:ph type="title"/>
          </p:nvPr>
        </p:nvSpPr>
        <p:spPr>
          <a:xfrm>
            <a:off x="1619672" y="110440"/>
            <a:ext cx="7299203" cy="699810"/>
          </a:xfrm>
        </p:spPr>
        <p:txBody>
          <a:bodyPr>
            <a:normAutofit fontScale="90000"/>
          </a:bodyPr>
          <a:lstStyle/>
          <a:p>
            <a:r>
              <a:rPr lang="en-US" dirty="0"/>
              <a:t>CMS Subdetector: QA Roles and Responsibilities</a:t>
            </a:r>
          </a:p>
        </p:txBody>
      </p:sp>
      <p:sp>
        <p:nvSpPr>
          <p:cNvPr id="5" name="Slide Number Placeholder 1">
            <a:extLst>
              <a:ext uri="{FF2B5EF4-FFF2-40B4-BE49-F238E27FC236}">
                <a16:creationId xmlns:a16="http://schemas.microsoft.com/office/drawing/2014/main" id="{BD543C42-6E1C-46CD-BB3B-AE3306A0DD9B}"/>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28</a:t>
            </a:fld>
            <a:endParaRPr lang="en-US" altLang="en-US" dirty="0"/>
          </a:p>
        </p:txBody>
      </p:sp>
      <p:sp>
        <p:nvSpPr>
          <p:cNvPr id="7" name="Slide Number Placeholder 6">
            <a:extLst>
              <a:ext uri="{FF2B5EF4-FFF2-40B4-BE49-F238E27FC236}">
                <a16:creationId xmlns:a16="http://schemas.microsoft.com/office/drawing/2014/main" id="{B95A9312-1770-4461-9427-2C526B5D1DA6}"/>
              </a:ext>
            </a:extLst>
          </p:cNvPr>
          <p:cNvSpPr>
            <a:spLocks noGrp="1"/>
          </p:cNvSpPr>
          <p:nvPr>
            <p:ph type="sldNum" sz="quarter" idx="10"/>
          </p:nvPr>
        </p:nvSpPr>
        <p:spPr/>
        <p:txBody>
          <a:bodyPr/>
          <a:lstStyle/>
          <a:p>
            <a:pPr>
              <a:defRPr/>
            </a:pPr>
            <a:fld id="{C883AD5E-A665-8348-8FF9-D939EA7476B6}" type="slidenum">
              <a:rPr lang="en-US" altLang="en-US" smtClean="0"/>
              <a:pPr>
                <a:defRPr/>
              </a:pPr>
              <a:t>28</a:t>
            </a:fld>
            <a:endParaRPr lang="en-US" altLang="en-US" dirty="0"/>
          </a:p>
        </p:txBody>
      </p:sp>
      <p:sp>
        <p:nvSpPr>
          <p:cNvPr id="8" name="Footer Placeholder 4">
            <a:extLst>
              <a:ext uri="{FF2B5EF4-FFF2-40B4-BE49-F238E27FC236}">
                <a16:creationId xmlns:a16="http://schemas.microsoft.com/office/drawing/2014/main" id="{46AE31C9-0AC7-4FBF-BF2C-CEC52AA8092E}"/>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Tree>
    <p:extLst>
      <p:ext uri="{BB962C8B-B14F-4D97-AF65-F5344CB8AC3E}">
        <p14:creationId xmlns:p14="http://schemas.microsoft.com/office/powerpoint/2010/main" val="1913568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894FE6-DC2C-42F4-8CD5-B73CA6E71C1F}"/>
              </a:ext>
            </a:extLst>
          </p:cNvPr>
          <p:cNvSpPr>
            <a:spLocks noGrp="1"/>
          </p:cNvSpPr>
          <p:nvPr>
            <p:ph idx="1"/>
          </p:nvPr>
        </p:nvSpPr>
        <p:spPr>
          <a:xfrm>
            <a:off x="426836" y="972273"/>
            <a:ext cx="8189625" cy="5521124"/>
          </a:xfrm>
        </p:spPr>
        <p:txBody>
          <a:bodyPr>
            <a:normAutofit fontScale="92500"/>
          </a:bodyPr>
          <a:lstStyle/>
          <a:p>
            <a:pPr marL="0" indent="0">
              <a:buNone/>
            </a:pPr>
            <a:r>
              <a:rPr lang="en-US" dirty="0">
                <a:solidFill>
                  <a:srgbClr val="0070C0"/>
                </a:solidFill>
              </a:rPr>
              <a:t>Participating U.S. CMS institutions must follow QA plans that satisfy CMS Subdetector requirements and the QAP.</a:t>
            </a:r>
          </a:p>
          <a:p>
            <a:r>
              <a:rPr lang="en-US" sz="2400" dirty="0"/>
              <a:t>QA plans and procedures created collaboratively</a:t>
            </a:r>
          </a:p>
          <a:p>
            <a:pPr lvl="1"/>
            <a:r>
              <a:rPr lang="en-US" dirty="0">
                <a:solidFill>
                  <a:srgbClr val="0070C0"/>
                </a:solidFill>
              </a:rPr>
              <a:t>U.S. L2, L3, L4 leads work with institutional technical and QA representatives and the US CMS QA Coordinator</a:t>
            </a:r>
          </a:p>
          <a:p>
            <a:pPr lvl="1"/>
            <a:r>
              <a:rPr lang="en-US" dirty="0">
                <a:solidFill>
                  <a:srgbClr val="0070C0"/>
                </a:solidFill>
              </a:rPr>
              <a:t>U.S. leads ensure adherence to CMS requirements and approved procedures, subject to CMS review and approval process</a:t>
            </a:r>
          </a:p>
          <a:p>
            <a:pPr lvl="1">
              <a:lnSpc>
                <a:spcPct val="100000"/>
              </a:lnSpc>
            </a:pPr>
            <a:r>
              <a:rPr lang="en-US" dirty="0">
                <a:solidFill>
                  <a:srgbClr val="0070C0"/>
                </a:solidFill>
              </a:rPr>
              <a:t>Includes work under subawards to vendors or other participating institutions. </a:t>
            </a:r>
          </a:p>
          <a:p>
            <a:pPr lvl="1">
              <a:lnSpc>
                <a:spcPct val="100000"/>
              </a:lnSpc>
            </a:pPr>
            <a:r>
              <a:rPr lang="en-US" dirty="0">
                <a:solidFill>
                  <a:srgbClr val="0070C0"/>
                </a:solidFill>
              </a:rPr>
              <a:t>Institution staff responsible for verifying compatibility of QA plans to local institutional QA programs</a:t>
            </a:r>
          </a:p>
          <a:p>
            <a:r>
              <a:rPr lang="en-US" sz="2400" dirty="0"/>
              <a:t>L2 lead and the US CMS QA Coordinator review and approve the QA plans and monitor/verify compliance.</a:t>
            </a:r>
          </a:p>
          <a:p>
            <a:pPr lvl="1"/>
            <a:r>
              <a:rPr lang="en-US" sz="2000" dirty="0">
                <a:solidFill>
                  <a:srgbClr val="0070C0"/>
                </a:solidFill>
              </a:rPr>
              <a:t>Site visits may be required for QA plan approval and surveillance</a:t>
            </a:r>
          </a:p>
        </p:txBody>
      </p:sp>
      <p:sp>
        <p:nvSpPr>
          <p:cNvPr id="3" name="Title 2">
            <a:extLst>
              <a:ext uri="{FF2B5EF4-FFF2-40B4-BE49-F238E27FC236}">
                <a16:creationId xmlns:a16="http://schemas.microsoft.com/office/drawing/2014/main" id="{D1EA90A3-8EA2-4DA4-9D38-79AC3082DCED}"/>
              </a:ext>
            </a:extLst>
          </p:cNvPr>
          <p:cNvSpPr>
            <a:spLocks noGrp="1"/>
          </p:cNvSpPr>
          <p:nvPr>
            <p:ph type="title"/>
          </p:nvPr>
        </p:nvSpPr>
        <p:spPr>
          <a:xfrm>
            <a:off x="1619672" y="110440"/>
            <a:ext cx="7299203" cy="699810"/>
          </a:xfrm>
        </p:spPr>
        <p:txBody>
          <a:bodyPr>
            <a:normAutofit/>
          </a:bodyPr>
          <a:lstStyle/>
          <a:p>
            <a:r>
              <a:rPr lang="en-US" dirty="0"/>
              <a:t>QA Oversight for Participating Organizations</a:t>
            </a:r>
          </a:p>
        </p:txBody>
      </p:sp>
      <p:sp>
        <p:nvSpPr>
          <p:cNvPr id="5" name="Slide Number Placeholder 1">
            <a:extLst>
              <a:ext uri="{FF2B5EF4-FFF2-40B4-BE49-F238E27FC236}">
                <a16:creationId xmlns:a16="http://schemas.microsoft.com/office/drawing/2014/main" id="{B8BB3CBE-83A6-4B53-8DF7-040B2A611885}"/>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29</a:t>
            </a:fld>
            <a:endParaRPr lang="en-US" altLang="en-US" dirty="0"/>
          </a:p>
        </p:txBody>
      </p:sp>
      <p:sp>
        <p:nvSpPr>
          <p:cNvPr id="7" name="Slide Number Placeholder 6">
            <a:extLst>
              <a:ext uri="{FF2B5EF4-FFF2-40B4-BE49-F238E27FC236}">
                <a16:creationId xmlns:a16="http://schemas.microsoft.com/office/drawing/2014/main" id="{17D6468B-43E3-49BB-B486-C382841CA6A3}"/>
              </a:ext>
            </a:extLst>
          </p:cNvPr>
          <p:cNvSpPr>
            <a:spLocks noGrp="1"/>
          </p:cNvSpPr>
          <p:nvPr>
            <p:ph type="sldNum" sz="quarter" idx="10"/>
          </p:nvPr>
        </p:nvSpPr>
        <p:spPr/>
        <p:txBody>
          <a:bodyPr/>
          <a:lstStyle/>
          <a:p>
            <a:pPr>
              <a:defRPr/>
            </a:pPr>
            <a:fld id="{C883AD5E-A665-8348-8FF9-D939EA7476B6}" type="slidenum">
              <a:rPr lang="en-US" altLang="en-US" smtClean="0"/>
              <a:pPr>
                <a:defRPr/>
              </a:pPr>
              <a:t>29</a:t>
            </a:fld>
            <a:endParaRPr lang="en-US" altLang="en-US" dirty="0"/>
          </a:p>
        </p:txBody>
      </p:sp>
      <p:sp>
        <p:nvSpPr>
          <p:cNvPr id="8" name="Footer Placeholder 4">
            <a:extLst>
              <a:ext uri="{FF2B5EF4-FFF2-40B4-BE49-F238E27FC236}">
                <a16:creationId xmlns:a16="http://schemas.microsoft.com/office/drawing/2014/main" id="{A59E590A-B7F6-44F7-9387-07D4BE890979}"/>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Tree>
    <p:extLst>
      <p:ext uri="{BB962C8B-B14F-4D97-AF65-F5344CB8AC3E}">
        <p14:creationId xmlns:p14="http://schemas.microsoft.com/office/powerpoint/2010/main" val="186187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460B0-0890-4B67-B685-BF0F456EC6FF}"/>
              </a:ext>
            </a:extLst>
          </p:cNvPr>
          <p:cNvSpPr>
            <a:spLocks noGrp="1"/>
          </p:cNvSpPr>
          <p:nvPr>
            <p:ph type="sldNum" sz="quarter" idx="10"/>
          </p:nvPr>
        </p:nvSpPr>
        <p:spPr/>
        <p:txBody>
          <a:bodyPr/>
          <a:lstStyle/>
          <a:p>
            <a:pPr>
              <a:defRPr/>
            </a:pPr>
            <a:fld id="{C883AD5E-A665-8348-8FF9-D939EA7476B6}" type="slidenum">
              <a:rPr lang="en-US" altLang="en-US" smtClean="0"/>
              <a:pPr>
                <a:defRPr/>
              </a:pPr>
              <a:t>3</a:t>
            </a:fld>
            <a:endParaRPr lang="en-US" altLang="en-US" dirty="0"/>
          </a:p>
        </p:txBody>
      </p:sp>
      <p:sp>
        <p:nvSpPr>
          <p:cNvPr id="3" name="Footer Placeholder 2">
            <a:extLst>
              <a:ext uri="{FF2B5EF4-FFF2-40B4-BE49-F238E27FC236}">
                <a16:creationId xmlns:a16="http://schemas.microsoft.com/office/drawing/2014/main" id="{40C8C288-1389-464B-A6E8-B15889166A08}"/>
              </a:ext>
            </a:extLst>
          </p:cNvPr>
          <p:cNvSpPr>
            <a:spLocks noGrp="1"/>
          </p:cNvSpPr>
          <p:nvPr>
            <p:ph type="ftr" sz="quarter" idx="3"/>
          </p:nvPr>
        </p:nvSpPr>
        <p:spPr/>
        <p:txBody>
          <a:bodyPr/>
          <a:lstStyle/>
          <a:p>
            <a:pPr>
              <a:defRPr/>
            </a:pPr>
            <a:r>
              <a:rPr lang="en-US" sz="1400" dirty="0"/>
              <a:t>DOE CD-1 Directors Review March 20, 2019</a:t>
            </a:r>
          </a:p>
        </p:txBody>
      </p:sp>
      <p:sp>
        <p:nvSpPr>
          <p:cNvPr id="4" name="Content Placeholder 1">
            <a:extLst>
              <a:ext uri="{FF2B5EF4-FFF2-40B4-BE49-F238E27FC236}">
                <a16:creationId xmlns:a16="http://schemas.microsoft.com/office/drawing/2014/main" id="{906430F2-8500-4AB8-9E5E-855B7C15CF1A}"/>
              </a:ext>
            </a:extLst>
          </p:cNvPr>
          <p:cNvSpPr>
            <a:spLocks noGrp="1"/>
          </p:cNvSpPr>
          <p:nvPr/>
        </p:nvSpPr>
        <p:spPr bwMode="auto">
          <a:xfrm>
            <a:off x="649358" y="980728"/>
            <a:ext cx="8228012"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269875" indent="-269875" algn="l" defTabSz="457200" rtl="0" eaLnBrk="1" fontAlgn="base" hangingPunct="1">
              <a:spcBef>
                <a:spcPts val="1800"/>
              </a:spcBef>
              <a:spcAft>
                <a:spcPct val="0"/>
              </a:spcAft>
              <a:buClr>
                <a:schemeClr val="accent2"/>
              </a:buClr>
              <a:buSzPct val="100000"/>
              <a:buFont typeface="Wingdings" charset="2"/>
              <a:buChar char="§"/>
              <a:defRPr sz="2600" kern="1200">
                <a:solidFill>
                  <a:srgbClr val="10253F"/>
                </a:solidFill>
                <a:latin typeface="Arial"/>
                <a:ea typeface="ヒラギノ角ゴ Pro W3" charset="0"/>
                <a:cs typeface="Arial"/>
              </a:defRPr>
            </a:lvl1pPr>
            <a:lvl2pPr marL="685800" indent="-228600" algn="l" defTabSz="457200" rtl="0" eaLnBrk="1" fontAlgn="base" hangingPunct="1">
              <a:spcBef>
                <a:spcPts val="600"/>
              </a:spcBef>
              <a:spcAft>
                <a:spcPct val="0"/>
              </a:spcAft>
              <a:buFont typeface="Wingdings" charset="2"/>
              <a:buChar char="§"/>
              <a:defRPr sz="2000" kern="1200">
                <a:solidFill>
                  <a:schemeClr val="tx2"/>
                </a:solidFill>
                <a:latin typeface="Arial"/>
                <a:ea typeface="ヒラギノ角ゴ Pro W3" charset="0"/>
                <a:cs typeface="Arial"/>
              </a:defRPr>
            </a:lvl2pPr>
            <a:lvl3pPr marL="1143000" indent="-228600" algn="l" defTabSz="457200" rtl="0" eaLnBrk="1" fontAlgn="base" hangingPunct="1">
              <a:spcBef>
                <a:spcPct val="20000"/>
              </a:spcBef>
              <a:spcAft>
                <a:spcPct val="0"/>
              </a:spcAft>
              <a:buFont typeface="Courier New" charset="0"/>
              <a:buChar char="o"/>
              <a:defRPr kern="1200">
                <a:solidFill>
                  <a:schemeClr val="tx2"/>
                </a:solidFill>
                <a:latin typeface="Arial"/>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Arial"/>
                <a:ea typeface="ヒラギノ角ゴ Pro W3" charset="0"/>
                <a:cs typeface="Arial"/>
              </a:defRPr>
            </a:lvl4pPr>
            <a:lvl5pPr marL="2057400" indent="-228600" algn="l" defTabSz="457200" rtl="0" eaLnBrk="1" fontAlgn="base" hangingPunct="1">
              <a:spcBef>
                <a:spcPct val="0"/>
              </a:spcBef>
              <a:spcAft>
                <a:spcPct val="0"/>
              </a:spcAft>
              <a:buFont typeface="Arial" charset="0"/>
              <a:buChar char="»"/>
              <a:defRPr sz="1200" kern="1200">
                <a:solidFill>
                  <a:schemeClr val="tx2"/>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Biographical Sketch</a:t>
            </a:r>
          </a:p>
          <a:p>
            <a:r>
              <a:rPr lang="en-US" sz="2400" dirty="0"/>
              <a:t>Overview  of Subproject QA Implementation</a:t>
            </a:r>
          </a:p>
          <a:p>
            <a:r>
              <a:rPr lang="en-US" sz="2400" dirty="0"/>
              <a:t>Subproject QA Plans (QAP Appendix)</a:t>
            </a:r>
          </a:p>
          <a:p>
            <a:pPr lvl="1"/>
            <a:r>
              <a:rPr lang="en-US" sz="1800" dirty="0">
                <a:solidFill>
                  <a:srgbClr val="0070C0"/>
                </a:solidFill>
              </a:rPr>
              <a:t>Outer Tracker example</a:t>
            </a:r>
          </a:p>
          <a:p>
            <a:r>
              <a:rPr lang="en-US" sz="2400" dirty="0"/>
              <a:t>Subproject QA Activities Spreadsheets</a:t>
            </a:r>
          </a:p>
          <a:p>
            <a:pPr lvl="1"/>
            <a:r>
              <a:rPr lang="en-US" sz="1800" dirty="0">
                <a:solidFill>
                  <a:srgbClr val="0070C0"/>
                </a:solidFill>
              </a:rPr>
              <a:t>Outer Tracker and MIP Timing Detector examples</a:t>
            </a:r>
          </a:p>
          <a:p>
            <a:r>
              <a:rPr lang="en-US" sz="2400" dirty="0"/>
              <a:t>Subcomponent QA Plans and Procedures</a:t>
            </a:r>
          </a:p>
          <a:p>
            <a:pPr lvl="1"/>
            <a:r>
              <a:rPr lang="en-US" sz="1800" dirty="0">
                <a:solidFill>
                  <a:srgbClr val="0070C0"/>
                </a:solidFill>
              </a:rPr>
              <a:t>MTD and Endcap Calorimeter examples</a:t>
            </a:r>
          </a:p>
          <a:p>
            <a:r>
              <a:rPr lang="en-US" sz="2400" dirty="0"/>
              <a:t>Qualifications and Training</a:t>
            </a:r>
          </a:p>
          <a:p>
            <a:pPr lvl="1"/>
            <a:r>
              <a:rPr lang="en-US" sz="1800" dirty="0">
                <a:solidFill>
                  <a:srgbClr val="0070C0"/>
                </a:solidFill>
              </a:rPr>
              <a:t>Endcap Calorimeter example</a:t>
            </a:r>
          </a:p>
          <a:p>
            <a:r>
              <a:rPr lang="en-US" sz="2400" dirty="0"/>
              <a:t>Status / Summary</a:t>
            </a:r>
          </a:p>
        </p:txBody>
      </p:sp>
      <p:sp>
        <p:nvSpPr>
          <p:cNvPr id="5" name="Title 2">
            <a:extLst>
              <a:ext uri="{FF2B5EF4-FFF2-40B4-BE49-F238E27FC236}">
                <a16:creationId xmlns:a16="http://schemas.microsoft.com/office/drawing/2014/main" id="{85847945-282E-4BC7-BAC7-BC11F11EAEFB}"/>
              </a:ext>
            </a:extLst>
          </p:cNvPr>
          <p:cNvSpPr>
            <a:spLocks noGrp="1"/>
          </p:cNvSpPr>
          <p:nvPr/>
        </p:nvSpPr>
        <p:spPr bwMode="auto">
          <a:xfrm>
            <a:off x="1676033" y="116632"/>
            <a:ext cx="7144439" cy="699810"/>
          </a:xfrm>
          <a:prstGeom prst="rect">
            <a:avLst/>
          </a:prstGeom>
          <a:gradFill flip="none" rotWithShape="1">
            <a:gsLst>
              <a:gs pos="100000">
                <a:srgbClr val="FFFFFF"/>
              </a:gs>
              <a:gs pos="0">
                <a:srgbClr val="00EEFF"/>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800" kern="1200">
                <a:solidFill>
                  <a:schemeClr val="accent2"/>
                </a:solidFill>
                <a:latin typeface="Arial"/>
                <a:ea typeface="ヒラギノ角ゴ Pro W3" charset="0"/>
                <a:cs typeface="Arial"/>
              </a:defRPr>
            </a:lvl1pPr>
            <a:lvl2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accent2"/>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accent2"/>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accent2"/>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accent2"/>
                </a:solidFill>
                <a:latin typeface="Arial" charset="0"/>
                <a:ea typeface="ヒラギノ角ゴ Pro W3" charset="0"/>
              </a:defRPr>
            </a:lvl9pPr>
          </a:lstStyle>
          <a:p>
            <a:r>
              <a:rPr lang="en-US" dirty="0"/>
              <a:t>Outline</a:t>
            </a:r>
          </a:p>
        </p:txBody>
      </p:sp>
    </p:spTree>
    <p:extLst>
      <p:ext uri="{BB962C8B-B14F-4D97-AF65-F5344CB8AC3E}">
        <p14:creationId xmlns:p14="http://schemas.microsoft.com/office/powerpoint/2010/main" val="137555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A2141-B055-461E-8DE1-09A2BF1F12AA}"/>
              </a:ext>
            </a:extLst>
          </p:cNvPr>
          <p:cNvSpPr>
            <a:spLocks noGrp="1"/>
          </p:cNvSpPr>
          <p:nvPr>
            <p:ph idx="1"/>
          </p:nvPr>
        </p:nvSpPr>
        <p:spPr/>
        <p:txBody>
          <a:bodyPr/>
          <a:lstStyle/>
          <a:p>
            <a:r>
              <a:rPr lang="en-US" dirty="0"/>
              <a:t>Standardized forms for Site Field Visit Audit Checklists and Reports</a:t>
            </a:r>
          </a:p>
        </p:txBody>
      </p:sp>
      <p:sp>
        <p:nvSpPr>
          <p:cNvPr id="3" name="Title 2">
            <a:extLst>
              <a:ext uri="{FF2B5EF4-FFF2-40B4-BE49-F238E27FC236}">
                <a16:creationId xmlns:a16="http://schemas.microsoft.com/office/drawing/2014/main" id="{0B1169C8-A6C4-43CC-B2F0-4ED825303F02}"/>
              </a:ext>
            </a:extLst>
          </p:cNvPr>
          <p:cNvSpPr>
            <a:spLocks noGrp="1"/>
          </p:cNvSpPr>
          <p:nvPr>
            <p:ph type="title"/>
          </p:nvPr>
        </p:nvSpPr>
        <p:spPr>
          <a:xfrm>
            <a:off x="1774436" y="110440"/>
            <a:ext cx="7144439" cy="699810"/>
          </a:xfrm>
        </p:spPr>
        <p:txBody>
          <a:bodyPr/>
          <a:lstStyle/>
          <a:p>
            <a:r>
              <a:rPr lang="en-US" dirty="0"/>
              <a:t>Site Review/Audit Forms</a:t>
            </a:r>
          </a:p>
        </p:txBody>
      </p:sp>
      <p:pic>
        <p:nvPicPr>
          <p:cNvPr id="6" name="Content Placeholder 5">
            <a:extLst>
              <a:ext uri="{FF2B5EF4-FFF2-40B4-BE49-F238E27FC236}">
                <a16:creationId xmlns:a16="http://schemas.microsoft.com/office/drawing/2014/main" id="{CF3EC69F-446E-4793-9771-B24704D78533}"/>
              </a:ext>
            </a:extLst>
          </p:cNvPr>
          <p:cNvPicPr>
            <a:picLocks noChangeAspect="1"/>
          </p:cNvPicPr>
          <p:nvPr/>
        </p:nvPicPr>
        <p:blipFill>
          <a:blip r:embed="rId2"/>
          <a:stretch>
            <a:fillRect/>
          </a:stretch>
        </p:blipFill>
        <p:spPr bwMode="auto">
          <a:xfrm>
            <a:off x="69894" y="1844824"/>
            <a:ext cx="4790138" cy="2767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pic>
        <p:nvPicPr>
          <p:cNvPr id="7" name="Content Placeholder 5">
            <a:extLst>
              <a:ext uri="{FF2B5EF4-FFF2-40B4-BE49-F238E27FC236}">
                <a16:creationId xmlns:a16="http://schemas.microsoft.com/office/drawing/2014/main" id="{1D151DA9-9DB1-4951-BD60-4D1A996BFCD8}"/>
              </a:ext>
            </a:extLst>
          </p:cNvPr>
          <p:cNvPicPr>
            <a:picLocks noChangeAspect="1"/>
          </p:cNvPicPr>
          <p:nvPr/>
        </p:nvPicPr>
        <p:blipFill rotWithShape="1">
          <a:blip r:embed="rId3"/>
          <a:srcRect b="15785"/>
          <a:stretch/>
        </p:blipFill>
        <p:spPr bwMode="auto">
          <a:xfrm>
            <a:off x="241472" y="4537177"/>
            <a:ext cx="4690568" cy="1855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pic>
        <p:nvPicPr>
          <p:cNvPr id="5" name="Content Placeholder 5">
            <a:extLst>
              <a:ext uri="{FF2B5EF4-FFF2-40B4-BE49-F238E27FC236}">
                <a16:creationId xmlns:a16="http://schemas.microsoft.com/office/drawing/2014/main" id="{F5AD5789-C859-4327-8946-197375BFDDB4}"/>
              </a:ext>
            </a:extLst>
          </p:cNvPr>
          <p:cNvPicPr>
            <a:picLocks noChangeAspect="1"/>
          </p:cNvPicPr>
          <p:nvPr/>
        </p:nvPicPr>
        <p:blipFill>
          <a:blip r:embed="rId4"/>
          <a:stretch>
            <a:fillRect/>
          </a:stretch>
        </p:blipFill>
        <p:spPr bwMode="auto">
          <a:xfrm>
            <a:off x="4608026" y="2276872"/>
            <a:ext cx="4362136" cy="38774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
        <p:nvSpPr>
          <p:cNvPr id="8" name="Slide Number Placeholder 4">
            <a:extLst>
              <a:ext uri="{FF2B5EF4-FFF2-40B4-BE49-F238E27FC236}">
                <a16:creationId xmlns:a16="http://schemas.microsoft.com/office/drawing/2014/main" id="{C2986A4E-BA2E-40FE-B52A-40C2AEE71D92}"/>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30</a:t>
            </a:fld>
            <a:endParaRPr lang="en-US" altLang="en-US" dirty="0"/>
          </a:p>
        </p:txBody>
      </p:sp>
      <p:sp>
        <p:nvSpPr>
          <p:cNvPr id="10" name="Slide Number Placeholder 9">
            <a:extLst>
              <a:ext uri="{FF2B5EF4-FFF2-40B4-BE49-F238E27FC236}">
                <a16:creationId xmlns:a16="http://schemas.microsoft.com/office/drawing/2014/main" id="{DA396D5D-3D4E-48BE-A984-CE7889243BDE}"/>
              </a:ext>
            </a:extLst>
          </p:cNvPr>
          <p:cNvSpPr>
            <a:spLocks noGrp="1"/>
          </p:cNvSpPr>
          <p:nvPr>
            <p:ph type="sldNum" sz="quarter" idx="10"/>
          </p:nvPr>
        </p:nvSpPr>
        <p:spPr/>
        <p:txBody>
          <a:bodyPr/>
          <a:lstStyle/>
          <a:p>
            <a:pPr>
              <a:defRPr/>
            </a:pPr>
            <a:fld id="{C883AD5E-A665-8348-8FF9-D939EA7476B6}" type="slidenum">
              <a:rPr lang="en-US" altLang="en-US" smtClean="0"/>
              <a:pPr>
                <a:defRPr/>
              </a:pPr>
              <a:t>30</a:t>
            </a:fld>
            <a:endParaRPr lang="en-US" altLang="en-US" dirty="0"/>
          </a:p>
        </p:txBody>
      </p:sp>
      <p:sp>
        <p:nvSpPr>
          <p:cNvPr id="11" name="Footer Placeholder 4">
            <a:extLst>
              <a:ext uri="{FF2B5EF4-FFF2-40B4-BE49-F238E27FC236}">
                <a16:creationId xmlns:a16="http://schemas.microsoft.com/office/drawing/2014/main" id="{4CC4F36B-F963-4CC1-867D-487C8642418F}"/>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Tree>
    <p:extLst>
      <p:ext uri="{BB962C8B-B14F-4D97-AF65-F5344CB8AC3E}">
        <p14:creationId xmlns:p14="http://schemas.microsoft.com/office/powerpoint/2010/main" val="2492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FE5E2E-2A23-49A3-B913-C15545C36F6A}"/>
              </a:ext>
            </a:extLst>
          </p:cNvPr>
          <p:cNvSpPr>
            <a:spLocks noGrp="1"/>
          </p:cNvSpPr>
          <p:nvPr>
            <p:ph idx="1"/>
          </p:nvPr>
        </p:nvSpPr>
        <p:spPr>
          <a:xfrm>
            <a:off x="201613" y="870744"/>
            <a:ext cx="8799511" cy="5586411"/>
          </a:xfrm>
        </p:spPr>
        <p:txBody>
          <a:bodyPr/>
          <a:lstStyle/>
          <a:p>
            <a:pPr marL="269875" lvl="1" indent="-269875">
              <a:spcBef>
                <a:spcPts val="1800"/>
              </a:spcBef>
              <a:buClr>
                <a:schemeClr val="accent2"/>
              </a:buClr>
              <a:buSzPct val="100000"/>
            </a:pPr>
            <a:r>
              <a:rPr lang="en-US" dirty="0">
                <a:solidFill>
                  <a:srgbClr val="10253F"/>
                </a:solidFill>
              </a:rPr>
              <a:t>Project Management Consultant for large scientific facilities</a:t>
            </a:r>
          </a:p>
          <a:p>
            <a:pPr marL="968375" lvl="2" indent="-285750">
              <a:buFont typeface="Wingdings" panose="05000000000000000000" pitchFamily="2" charset="2"/>
              <a:buChar char="§"/>
            </a:pPr>
            <a:r>
              <a:rPr lang="en-US" sz="1600" dirty="0">
                <a:solidFill>
                  <a:srgbClr val="0070C0"/>
                </a:solidFill>
              </a:rPr>
              <a:t>25+ years of experience in managing large scientific facilities for DOE and NSF.</a:t>
            </a:r>
          </a:p>
          <a:p>
            <a:pPr marL="968375" lvl="2" indent="-285750">
              <a:buFont typeface="Wingdings" panose="05000000000000000000" pitchFamily="2" charset="2"/>
              <a:buChar char="§"/>
            </a:pPr>
            <a:r>
              <a:rPr lang="en-US" sz="1600" dirty="0">
                <a:solidFill>
                  <a:srgbClr val="0070C0"/>
                </a:solidFill>
              </a:rPr>
              <a:t>Panelist for many external reviews of NSF and DOE facility construction / operations</a:t>
            </a:r>
          </a:p>
          <a:p>
            <a:pPr marL="269875" lvl="1" indent="-269875">
              <a:spcBef>
                <a:spcPts val="1800"/>
              </a:spcBef>
              <a:buClr>
                <a:schemeClr val="accent2"/>
              </a:buClr>
              <a:buSzPct val="100000"/>
            </a:pPr>
            <a:r>
              <a:rPr lang="en-US" dirty="0">
                <a:solidFill>
                  <a:srgbClr val="10253F"/>
                </a:solidFill>
              </a:rPr>
              <a:t>Caltech Science Research Manager (2003 – 2017)</a:t>
            </a:r>
          </a:p>
          <a:p>
            <a:pPr marL="968375" lvl="2" indent="-285750">
              <a:buFont typeface="Wingdings" panose="05000000000000000000" pitchFamily="2" charset="2"/>
              <a:buChar char="§"/>
            </a:pPr>
            <a:r>
              <a:rPr lang="en-US" sz="1600" dirty="0">
                <a:solidFill>
                  <a:srgbClr val="0070C0"/>
                </a:solidFill>
              </a:rPr>
              <a:t>Advanced LIGO Project Manager (2003 -2013)</a:t>
            </a:r>
          </a:p>
          <a:p>
            <a:pPr marL="968375" lvl="2" indent="-285750">
              <a:buFont typeface="Wingdings" panose="05000000000000000000" pitchFamily="2" charset="2"/>
              <a:buChar char="§"/>
            </a:pPr>
            <a:r>
              <a:rPr lang="en-US" sz="1600" dirty="0">
                <a:solidFill>
                  <a:srgbClr val="0070C0"/>
                </a:solidFill>
              </a:rPr>
              <a:t>Visiting Facility Advisor with NSF Large Facilities Office (2013-2016)</a:t>
            </a:r>
          </a:p>
          <a:p>
            <a:pPr marL="269875" lvl="1" indent="-269875">
              <a:spcBef>
                <a:spcPts val="1800"/>
              </a:spcBef>
              <a:buClr>
                <a:schemeClr val="accent2"/>
              </a:buClr>
              <a:buSzPct val="100000"/>
            </a:pPr>
            <a:r>
              <a:rPr lang="en-US" dirty="0">
                <a:solidFill>
                  <a:srgbClr val="10253F"/>
                </a:solidFill>
              </a:rPr>
              <a:t>Los Alamos Project Manager - Nuclear Weapons Hydrotesting Program (2002 – 2003)</a:t>
            </a:r>
          </a:p>
          <a:p>
            <a:pPr marL="269875" lvl="1" indent="-269875">
              <a:spcBef>
                <a:spcPts val="1800"/>
              </a:spcBef>
              <a:buClr>
                <a:schemeClr val="accent2"/>
              </a:buClr>
              <a:buSzPct val="100000"/>
            </a:pPr>
            <a:r>
              <a:rPr lang="en-US" dirty="0">
                <a:solidFill>
                  <a:srgbClr val="10253F"/>
                </a:solidFill>
              </a:rPr>
              <a:t>Los Alamos Group Leader – DAHRT Accelerator Operations; and Project Manager – DAHRT Facility Construction (1999-2002)</a:t>
            </a:r>
          </a:p>
          <a:p>
            <a:pPr marL="269875" lvl="1" indent="-269875">
              <a:spcBef>
                <a:spcPts val="1800"/>
              </a:spcBef>
              <a:buClr>
                <a:schemeClr val="accent2"/>
              </a:buClr>
              <a:buSzPct val="100000"/>
            </a:pPr>
            <a:r>
              <a:rPr lang="en-US" dirty="0">
                <a:solidFill>
                  <a:srgbClr val="10253F"/>
                </a:solidFill>
              </a:rPr>
              <a:t>Los Alamos Deputy Group Leader – DAHRT Accelerator Operations; and Deputy Project Manager– DAHRT Facility Construction(1998-1999)</a:t>
            </a:r>
          </a:p>
          <a:p>
            <a:pPr marL="269875" lvl="1" indent="-269875">
              <a:spcBef>
                <a:spcPts val="1800"/>
              </a:spcBef>
              <a:buClr>
                <a:schemeClr val="accent2"/>
              </a:buClr>
              <a:buSzPct val="100000"/>
            </a:pPr>
            <a:r>
              <a:rPr lang="en-US" dirty="0">
                <a:solidFill>
                  <a:srgbClr val="10253F"/>
                </a:solidFill>
              </a:rPr>
              <a:t>Los Alamos LAMPF Team Leader - Beam Line and Accelerator Physics (1989-1998)</a:t>
            </a:r>
          </a:p>
          <a:p>
            <a:endParaRPr lang="en-US" dirty="0"/>
          </a:p>
        </p:txBody>
      </p:sp>
      <p:sp>
        <p:nvSpPr>
          <p:cNvPr id="4" name="Slide Number Placeholder 3">
            <a:extLst>
              <a:ext uri="{FF2B5EF4-FFF2-40B4-BE49-F238E27FC236}">
                <a16:creationId xmlns:a16="http://schemas.microsoft.com/office/drawing/2014/main" id="{538A6EE6-1380-4AF0-8517-FE50EC2EFEA5}"/>
              </a:ext>
            </a:extLst>
          </p:cNvPr>
          <p:cNvSpPr>
            <a:spLocks noGrp="1"/>
          </p:cNvSpPr>
          <p:nvPr>
            <p:ph type="sldNum" sz="quarter" idx="10"/>
          </p:nvPr>
        </p:nvSpPr>
        <p:spPr/>
        <p:txBody>
          <a:bodyPr/>
          <a:lstStyle/>
          <a:p>
            <a:pPr>
              <a:defRPr/>
            </a:pPr>
            <a:fld id="{C883AD5E-A665-8348-8FF9-D939EA7476B6}" type="slidenum">
              <a:rPr lang="en-US" altLang="en-US" smtClean="0"/>
              <a:pPr>
                <a:defRPr/>
              </a:pPr>
              <a:t>4</a:t>
            </a:fld>
            <a:endParaRPr lang="en-US" altLang="en-US" dirty="0"/>
          </a:p>
        </p:txBody>
      </p:sp>
      <p:sp>
        <p:nvSpPr>
          <p:cNvPr id="5" name="Title 4">
            <a:extLst>
              <a:ext uri="{FF2B5EF4-FFF2-40B4-BE49-F238E27FC236}">
                <a16:creationId xmlns:a16="http://schemas.microsoft.com/office/drawing/2014/main" id="{5636F9B8-ED8E-491B-BE04-98BD7A71505F}"/>
              </a:ext>
            </a:extLst>
          </p:cNvPr>
          <p:cNvSpPr>
            <a:spLocks noGrp="1"/>
          </p:cNvSpPr>
          <p:nvPr>
            <p:ph type="title"/>
          </p:nvPr>
        </p:nvSpPr>
        <p:spPr/>
        <p:txBody>
          <a:bodyPr/>
          <a:lstStyle/>
          <a:p>
            <a:r>
              <a:rPr lang="en-US" sz="2400" dirty="0"/>
              <a:t>Biographical Sketch - Carol Wilkinson (Assoc. PM)</a:t>
            </a:r>
          </a:p>
        </p:txBody>
      </p:sp>
      <p:sp>
        <p:nvSpPr>
          <p:cNvPr id="6" name="Footer Placeholder 4">
            <a:extLst>
              <a:ext uri="{FF2B5EF4-FFF2-40B4-BE49-F238E27FC236}">
                <a16:creationId xmlns:a16="http://schemas.microsoft.com/office/drawing/2014/main" id="{42B96690-BA88-4CBD-8F60-A92C7BAD8F23}"/>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Tree>
    <p:extLst>
      <p:ext uri="{BB962C8B-B14F-4D97-AF65-F5344CB8AC3E}">
        <p14:creationId xmlns:p14="http://schemas.microsoft.com/office/powerpoint/2010/main" val="217058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92C6EED-0DF6-41CB-87AA-05265C7F23B3}"/>
              </a:ext>
            </a:extLst>
          </p:cNvPr>
          <p:cNvSpPr txBox="1">
            <a:spLocks/>
          </p:cNvSpPr>
          <p:nvPr/>
        </p:nvSpPr>
        <p:spPr bwMode="auto">
          <a:xfrm>
            <a:off x="1618488" y="116632"/>
            <a:ext cx="7273992" cy="980226"/>
          </a:xfrm>
          <a:prstGeom prst="rect">
            <a:avLst/>
          </a:prstGeom>
          <a:gradFill rotWithShape="1">
            <a:gsLst>
              <a:gs pos="0">
                <a:srgbClr val="00EE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004C97"/>
                </a:solidFill>
                <a:latin typeface="Arial"/>
                <a:ea typeface="ヒラギノ角ゴ Pro W3" charset="0"/>
                <a:cs typeface="Arial"/>
              </a:defRPr>
            </a:lvl1pPr>
            <a:lvl2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accent2"/>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accent2"/>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accent2"/>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accent2"/>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accent2"/>
                </a:solidFill>
                <a:latin typeface="Arial" charset="0"/>
                <a:ea typeface="ヒラギノ角ゴ Pro W3" charset="0"/>
              </a:defRPr>
            </a:lvl9pPr>
          </a:lstStyle>
          <a:p>
            <a:r>
              <a:rPr lang="en-US" sz="2800" dirty="0">
                <a:solidFill>
                  <a:schemeClr val="accent2"/>
                </a:solidFill>
              </a:rPr>
              <a:t>Subproject Implementation of the USCMS Quality Assurance Plan (Appendix)</a:t>
            </a:r>
          </a:p>
        </p:txBody>
      </p:sp>
      <p:sp>
        <p:nvSpPr>
          <p:cNvPr id="7" name="TextBox 6"/>
          <p:cNvSpPr txBox="1"/>
          <p:nvPr/>
        </p:nvSpPr>
        <p:spPr>
          <a:xfrm>
            <a:off x="4146240" y="1305341"/>
            <a:ext cx="4699310" cy="4401205"/>
          </a:xfrm>
          <a:prstGeom prst="rect">
            <a:avLst/>
          </a:prstGeom>
          <a:noFill/>
        </p:spPr>
        <p:txBody>
          <a:bodyPr wrap="square" rtlCol="0">
            <a:spAutoFit/>
          </a:bodyPr>
          <a:lstStyle/>
          <a:p>
            <a:pPr marL="630238" lvl="1" indent="-34290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The QAP defines general Quality Assurance expectations from international CMS through Fermilab to participating institutions in the U.S.</a:t>
            </a:r>
          </a:p>
          <a:p>
            <a:pPr marL="630238" lvl="1" indent="-342900">
              <a:spcBef>
                <a:spcPts val="1200"/>
              </a:spcBef>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Subproject appendices detail how each will implement the QAP given the different organizational structures and interactions within international CMS</a:t>
            </a:r>
          </a:p>
          <a:p>
            <a:pPr marL="630238" lvl="1" indent="-342900">
              <a:spcBef>
                <a:spcPts val="1200"/>
              </a:spcBef>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QA roles, responsibilities, and processes may vary in detail from subproject to subproject</a:t>
            </a:r>
          </a:p>
        </p:txBody>
      </p:sp>
      <p:sp>
        <p:nvSpPr>
          <p:cNvPr id="8" name="Slide Number Placeholder 5">
            <a:extLst>
              <a:ext uri="{FF2B5EF4-FFF2-40B4-BE49-F238E27FC236}">
                <a16:creationId xmlns:a16="http://schemas.microsoft.com/office/drawing/2014/main" id="{A864CC6A-54F3-4259-AF27-5BBAE1CD991D}"/>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5</a:t>
            </a:fld>
            <a:endParaRPr lang="en-US" altLang="en-US" dirty="0"/>
          </a:p>
        </p:txBody>
      </p:sp>
      <p:sp>
        <p:nvSpPr>
          <p:cNvPr id="4" name="Rectangle 3">
            <a:extLst>
              <a:ext uri="{FF2B5EF4-FFF2-40B4-BE49-F238E27FC236}">
                <a16:creationId xmlns:a16="http://schemas.microsoft.com/office/drawing/2014/main" id="{02131219-A2F3-46AF-B6E9-D36C45CA62C1}"/>
              </a:ext>
            </a:extLst>
          </p:cNvPr>
          <p:cNvSpPr/>
          <p:nvPr/>
        </p:nvSpPr>
        <p:spPr>
          <a:xfrm>
            <a:off x="1647088" y="3930303"/>
            <a:ext cx="1657368" cy="360040"/>
          </a:xfrm>
          <a:prstGeom prst="rect">
            <a:avLst/>
          </a:prstGeom>
          <a:solidFill>
            <a:srgbClr val="FFFF00">
              <a:alpha val="33725"/>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180AEA0-32C9-4122-836A-458AF4597413}"/>
              </a:ext>
            </a:extLst>
          </p:cNvPr>
          <p:cNvSpPr txBox="1"/>
          <p:nvPr/>
        </p:nvSpPr>
        <p:spPr>
          <a:xfrm>
            <a:off x="547242" y="5810877"/>
            <a:ext cx="3600400" cy="523220"/>
          </a:xfrm>
          <a:prstGeom prst="rect">
            <a:avLst/>
          </a:prstGeom>
          <a:solidFill>
            <a:srgbClr val="9FFFFF"/>
          </a:solidFill>
        </p:spPr>
        <p:txBody>
          <a:bodyPr wrap="square" rtlCol="0">
            <a:spAutoFit/>
          </a:bodyPr>
          <a:lstStyle/>
          <a:p>
            <a:r>
              <a:rPr lang="en-US" sz="1400" dirty="0"/>
              <a:t>Controlled document approved by U.S. CMS PM, Deputy PM, and QA Coordinator</a:t>
            </a:r>
          </a:p>
        </p:txBody>
      </p:sp>
      <p:sp>
        <p:nvSpPr>
          <p:cNvPr id="11" name="Slide Number Placeholder 10">
            <a:extLst>
              <a:ext uri="{FF2B5EF4-FFF2-40B4-BE49-F238E27FC236}">
                <a16:creationId xmlns:a16="http://schemas.microsoft.com/office/drawing/2014/main" id="{CBFF3208-C681-40C3-BEDC-8B434B945B70}"/>
              </a:ext>
            </a:extLst>
          </p:cNvPr>
          <p:cNvSpPr>
            <a:spLocks noGrp="1"/>
          </p:cNvSpPr>
          <p:nvPr>
            <p:ph type="sldNum" sz="quarter" idx="10"/>
          </p:nvPr>
        </p:nvSpPr>
        <p:spPr/>
        <p:txBody>
          <a:bodyPr/>
          <a:lstStyle/>
          <a:p>
            <a:pPr>
              <a:defRPr/>
            </a:pPr>
            <a:fld id="{C883AD5E-A665-8348-8FF9-D939EA7476B6}" type="slidenum">
              <a:rPr lang="en-US" altLang="en-US" smtClean="0"/>
              <a:pPr>
                <a:defRPr/>
              </a:pPr>
              <a:t>5</a:t>
            </a:fld>
            <a:endParaRPr lang="en-US" altLang="en-US" dirty="0"/>
          </a:p>
        </p:txBody>
      </p:sp>
      <p:sp>
        <p:nvSpPr>
          <p:cNvPr id="13" name="Footer Placeholder 4">
            <a:extLst>
              <a:ext uri="{FF2B5EF4-FFF2-40B4-BE49-F238E27FC236}">
                <a16:creationId xmlns:a16="http://schemas.microsoft.com/office/drawing/2014/main" id="{E1311734-80E3-45E8-BF00-3532F67CE05A}"/>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pic>
        <p:nvPicPr>
          <p:cNvPr id="5" name="Picture 4">
            <a:extLst>
              <a:ext uri="{FF2B5EF4-FFF2-40B4-BE49-F238E27FC236}">
                <a16:creationId xmlns:a16="http://schemas.microsoft.com/office/drawing/2014/main" id="{395F74CF-C380-4DEA-B5EF-10FEB07A38AD}"/>
              </a:ext>
            </a:extLst>
          </p:cNvPr>
          <p:cNvPicPr>
            <a:picLocks noChangeAspect="1"/>
          </p:cNvPicPr>
          <p:nvPr/>
        </p:nvPicPr>
        <p:blipFill>
          <a:blip r:embed="rId2"/>
          <a:stretch>
            <a:fillRect/>
          </a:stretch>
        </p:blipFill>
        <p:spPr>
          <a:xfrm>
            <a:off x="405233" y="1152570"/>
            <a:ext cx="3912857" cy="4566218"/>
          </a:xfrm>
          <a:prstGeom prst="rect">
            <a:avLst/>
          </a:prstGeom>
          <a:ln>
            <a:solidFill>
              <a:schemeClr val="tx1"/>
            </a:solidFill>
          </a:ln>
        </p:spPr>
      </p:pic>
      <p:sp>
        <p:nvSpPr>
          <p:cNvPr id="2" name="Rectangle 1">
            <a:extLst>
              <a:ext uri="{FF2B5EF4-FFF2-40B4-BE49-F238E27FC236}">
                <a16:creationId xmlns:a16="http://schemas.microsoft.com/office/drawing/2014/main" id="{4DDCA299-2A83-4BFA-B205-CFA46656626D}"/>
              </a:ext>
            </a:extLst>
          </p:cNvPr>
          <p:cNvSpPr/>
          <p:nvPr/>
        </p:nvSpPr>
        <p:spPr>
          <a:xfrm>
            <a:off x="2556952" y="1281036"/>
            <a:ext cx="1657368" cy="338554"/>
          </a:xfrm>
          <a:prstGeom prst="rect">
            <a:avLst/>
          </a:prstGeom>
          <a:solidFill>
            <a:schemeClr val="bg1"/>
          </a:solidFill>
        </p:spPr>
        <p:txBody>
          <a:bodyPr wrap="square">
            <a:spAutoFit/>
          </a:bodyPr>
          <a:lstStyle/>
          <a:p>
            <a:r>
              <a:rPr lang="en-US" sz="1600" dirty="0">
                <a:hlinkClick r:id="rId3"/>
              </a:rPr>
              <a:t>CMS-doc-13093</a:t>
            </a:r>
            <a:endParaRPr lang="en-US" sz="1600" dirty="0"/>
          </a:p>
        </p:txBody>
      </p:sp>
    </p:spTree>
    <p:extLst>
      <p:ext uri="{BB962C8B-B14F-4D97-AF65-F5344CB8AC3E}">
        <p14:creationId xmlns:p14="http://schemas.microsoft.com/office/powerpoint/2010/main" val="345043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348A8-1665-449F-A79F-72693AAF0E0C}"/>
              </a:ext>
            </a:extLst>
          </p:cNvPr>
          <p:cNvSpPr>
            <a:spLocks noGrp="1"/>
          </p:cNvSpPr>
          <p:nvPr>
            <p:ph idx="1"/>
          </p:nvPr>
        </p:nvSpPr>
        <p:spPr>
          <a:xfrm>
            <a:off x="457994" y="936144"/>
            <a:ext cx="8228012" cy="5556731"/>
          </a:xfrm>
        </p:spPr>
        <p:txBody>
          <a:bodyPr>
            <a:normAutofit fontScale="85000" lnSpcReduction="10000"/>
          </a:bodyPr>
          <a:lstStyle/>
          <a:p>
            <a:pPr marL="0" indent="0">
              <a:buNone/>
            </a:pPr>
            <a:r>
              <a:rPr lang="en-US" dirty="0">
                <a:solidFill>
                  <a:srgbClr val="0070C0"/>
                </a:solidFill>
              </a:rPr>
              <a:t>The QAP appendix contains high level descriptions of QA implementation for each L2 U.S. CMS subproject, including:</a:t>
            </a:r>
          </a:p>
          <a:p>
            <a:pPr marL="515938" indent="-398463"/>
            <a:r>
              <a:rPr lang="en-US" dirty="0"/>
              <a:t>Short description of the </a:t>
            </a:r>
            <a:r>
              <a:rPr lang="en-US" b="1" dirty="0"/>
              <a:t>scope of work </a:t>
            </a:r>
            <a:r>
              <a:rPr lang="en-US" dirty="0"/>
              <a:t>/ deliverables (designs, prototypes, hardware, software, test results, etc.)</a:t>
            </a:r>
          </a:p>
          <a:p>
            <a:pPr marL="515938" indent="-398463"/>
            <a:r>
              <a:rPr lang="en-US" dirty="0"/>
              <a:t>Subdetector </a:t>
            </a:r>
            <a:r>
              <a:rPr lang="en-US" b="1" dirty="0"/>
              <a:t>organization and communication </a:t>
            </a:r>
            <a:r>
              <a:rPr lang="en-US" dirty="0"/>
              <a:t>methods within CMS and U.S. CMS</a:t>
            </a:r>
          </a:p>
          <a:p>
            <a:pPr marL="515938" indent="-398463"/>
            <a:r>
              <a:rPr lang="en-US" dirty="0"/>
              <a:t>List of </a:t>
            </a:r>
            <a:r>
              <a:rPr lang="en-US" b="1" dirty="0"/>
              <a:t>participating institutions </a:t>
            </a:r>
            <a:r>
              <a:rPr lang="en-US" dirty="0"/>
              <a:t>within U.S. CMS</a:t>
            </a:r>
          </a:p>
          <a:p>
            <a:pPr marL="515938" indent="-398463"/>
            <a:r>
              <a:rPr lang="en-US" dirty="0"/>
              <a:t>Short description of the types of </a:t>
            </a:r>
            <a:r>
              <a:rPr lang="en-US" b="1" dirty="0"/>
              <a:t>QA activities </a:t>
            </a:r>
            <a:r>
              <a:rPr lang="en-US" dirty="0"/>
              <a:t>(electronic prototyping, simulations or other modeling, material testing, vendor validation, assembly, QC, performance testing, etc.)</a:t>
            </a:r>
          </a:p>
          <a:p>
            <a:pPr marL="515938" indent="-398463"/>
            <a:r>
              <a:rPr lang="en-US" dirty="0"/>
              <a:t>Management of </a:t>
            </a:r>
            <a:r>
              <a:rPr lang="en-US" b="1" dirty="0"/>
              <a:t>non-conforming parts</a:t>
            </a:r>
          </a:p>
          <a:p>
            <a:pPr marL="515938" indent="-398463"/>
            <a:r>
              <a:rPr lang="en-US" b="1" dirty="0"/>
              <a:t>Document and Record </a:t>
            </a:r>
            <a:r>
              <a:rPr lang="en-US" dirty="0"/>
              <a:t>keeping</a:t>
            </a:r>
          </a:p>
          <a:p>
            <a:pPr marL="117475" indent="0">
              <a:buNone/>
            </a:pPr>
            <a:endParaRPr lang="en-US" dirty="0"/>
          </a:p>
          <a:p>
            <a:pPr marL="515938" indent="-398463"/>
            <a:endParaRPr lang="en-US" dirty="0"/>
          </a:p>
        </p:txBody>
      </p:sp>
      <p:sp>
        <p:nvSpPr>
          <p:cNvPr id="3" name="Title 2">
            <a:extLst>
              <a:ext uri="{FF2B5EF4-FFF2-40B4-BE49-F238E27FC236}">
                <a16:creationId xmlns:a16="http://schemas.microsoft.com/office/drawing/2014/main" id="{BB1898E0-F281-4787-BF93-DD138BDB24B2}"/>
              </a:ext>
            </a:extLst>
          </p:cNvPr>
          <p:cNvSpPr>
            <a:spLocks noGrp="1"/>
          </p:cNvSpPr>
          <p:nvPr>
            <p:ph type="title"/>
          </p:nvPr>
        </p:nvSpPr>
        <p:spPr>
          <a:xfrm>
            <a:off x="1774436" y="110440"/>
            <a:ext cx="7144439" cy="699810"/>
          </a:xfrm>
        </p:spPr>
        <p:txBody>
          <a:bodyPr/>
          <a:lstStyle/>
          <a:p>
            <a:r>
              <a:rPr lang="en-US" dirty="0"/>
              <a:t>QAP Subproject Appendix Contents</a:t>
            </a:r>
          </a:p>
        </p:txBody>
      </p:sp>
      <p:sp>
        <p:nvSpPr>
          <p:cNvPr id="5" name="Slide Number Placeholder 4">
            <a:extLst>
              <a:ext uri="{FF2B5EF4-FFF2-40B4-BE49-F238E27FC236}">
                <a16:creationId xmlns:a16="http://schemas.microsoft.com/office/drawing/2014/main" id="{24A4AB14-BA2F-4382-8920-65E998A18463}"/>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6</a:t>
            </a:fld>
            <a:endParaRPr lang="en-US" altLang="en-US" dirty="0"/>
          </a:p>
        </p:txBody>
      </p:sp>
      <p:sp>
        <p:nvSpPr>
          <p:cNvPr id="7" name="Slide Number Placeholder 6">
            <a:extLst>
              <a:ext uri="{FF2B5EF4-FFF2-40B4-BE49-F238E27FC236}">
                <a16:creationId xmlns:a16="http://schemas.microsoft.com/office/drawing/2014/main" id="{6EF8E226-AC4C-465D-BED1-F1E02068CAC2}"/>
              </a:ext>
            </a:extLst>
          </p:cNvPr>
          <p:cNvSpPr>
            <a:spLocks noGrp="1"/>
          </p:cNvSpPr>
          <p:nvPr>
            <p:ph type="sldNum" sz="quarter" idx="10"/>
          </p:nvPr>
        </p:nvSpPr>
        <p:spPr/>
        <p:txBody>
          <a:bodyPr/>
          <a:lstStyle/>
          <a:p>
            <a:pPr>
              <a:defRPr/>
            </a:pPr>
            <a:fld id="{C883AD5E-A665-8348-8FF9-D939EA7476B6}" type="slidenum">
              <a:rPr lang="en-US" altLang="en-US" smtClean="0"/>
              <a:pPr>
                <a:defRPr/>
              </a:pPr>
              <a:t>6</a:t>
            </a:fld>
            <a:endParaRPr lang="en-US" altLang="en-US" dirty="0"/>
          </a:p>
        </p:txBody>
      </p:sp>
      <p:sp>
        <p:nvSpPr>
          <p:cNvPr id="8" name="Footer Placeholder 4">
            <a:extLst>
              <a:ext uri="{FF2B5EF4-FFF2-40B4-BE49-F238E27FC236}">
                <a16:creationId xmlns:a16="http://schemas.microsoft.com/office/drawing/2014/main" id="{3C53117C-D0F7-43B8-85A5-B3B81DEE9DAB}"/>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sp>
        <p:nvSpPr>
          <p:cNvPr id="9" name="Rectangle 8">
            <a:extLst>
              <a:ext uri="{FF2B5EF4-FFF2-40B4-BE49-F238E27FC236}">
                <a16:creationId xmlns:a16="http://schemas.microsoft.com/office/drawing/2014/main" id="{5D161F8F-4C66-48A4-8555-A5CAC02669F0}"/>
              </a:ext>
            </a:extLst>
          </p:cNvPr>
          <p:cNvSpPr/>
          <p:nvPr/>
        </p:nvSpPr>
        <p:spPr>
          <a:xfrm>
            <a:off x="7261507" y="593098"/>
            <a:ext cx="1657368" cy="338554"/>
          </a:xfrm>
          <a:prstGeom prst="rect">
            <a:avLst/>
          </a:prstGeom>
          <a:solidFill>
            <a:schemeClr val="bg1"/>
          </a:solidFill>
        </p:spPr>
        <p:txBody>
          <a:bodyPr wrap="square">
            <a:spAutoFit/>
          </a:bodyPr>
          <a:lstStyle/>
          <a:p>
            <a:r>
              <a:rPr lang="en-US" sz="1600" dirty="0">
                <a:solidFill>
                  <a:srgbClr val="3333FF"/>
                </a:solidFill>
                <a:hlinkClick r:id="rId2"/>
              </a:rPr>
              <a:t>CMS-doc-13093</a:t>
            </a:r>
            <a:endParaRPr lang="en-US" sz="1600" dirty="0">
              <a:solidFill>
                <a:srgbClr val="3333FF"/>
              </a:solidFill>
            </a:endParaRPr>
          </a:p>
        </p:txBody>
      </p:sp>
    </p:spTree>
    <p:extLst>
      <p:ext uri="{BB962C8B-B14F-4D97-AF65-F5344CB8AC3E}">
        <p14:creationId xmlns:p14="http://schemas.microsoft.com/office/powerpoint/2010/main" val="376364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671" y="59263"/>
            <a:ext cx="7263085" cy="731520"/>
          </a:xfrm>
        </p:spPr>
        <p:txBody>
          <a:bodyPr anchor="ctr" anchorCtr="0"/>
          <a:lstStyle/>
          <a:p>
            <a:r>
              <a:rPr lang="en-US" sz="3200" dirty="0"/>
              <a:t>Ex: Outer Tracker - Scope</a:t>
            </a:r>
          </a:p>
        </p:txBody>
      </p:sp>
      <p:sp>
        <p:nvSpPr>
          <p:cNvPr id="5" name="Slide Number Placeholder 5">
            <a:extLst>
              <a:ext uri="{FF2B5EF4-FFF2-40B4-BE49-F238E27FC236}">
                <a16:creationId xmlns:a16="http://schemas.microsoft.com/office/drawing/2014/main" id="{0C765099-CFF7-49FC-AA44-A1E9557E31D2}"/>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7</a:t>
            </a:fld>
            <a:endParaRPr lang="en-US" altLang="en-US" dirty="0"/>
          </a:p>
        </p:txBody>
      </p:sp>
      <p:sp>
        <p:nvSpPr>
          <p:cNvPr id="9" name="Slide Number Placeholder 8">
            <a:extLst>
              <a:ext uri="{FF2B5EF4-FFF2-40B4-BE49-F238E27FC236}">
                <a16:creationId xmlns:a16="http://schemas.microsoft.com/office/drawing/2014/main" id="{686F5BF6-E094-4D92-8CE5-6CB35CF91674}"/>
              </a:ext>
            </a:extLst>
          </p:cNvPr>
          <p:cNvSpPr>
            <a:spLocks noGrp="1"/>
          </p:cNvSpPr>
          <p:nvPr>
            <p:ph type="sldNum" sz="quarter" idx="10"/>
          </p:nvPr>
        </p:nvSpPr>
        <p:spPr/>
        <p:txBody>
          <a:bodyPr/>
          <a:lstStyle/>
          <a:p>
            <a:pPr>
              <a:defRPr/>
            </a:pPr>
            <a:fld id="{C883AD5E-A665-8348-8FF9-D939EA7476B6}" type="slidenum">
              <a:rPr lang="en-US" altLang="en-US" smtClean="0"/>
              <a:pPr>
                <a:defRPr/>
              </a:pPr>
              <a:t>7</a:t>
            </a:fld>
            <a:endParaRPr lang="en-US" altLang="en-US" dirty="0"/>
          </a:p>
        </p:txBody>
      </p:sp>
      <p:sp>
        <p:nvSpPr>
          <p:cNvPr id="7" name="Footer Placeholder 4">
            <a:extLst>
              <a:ext uri="{FF2B5EF4-FFF2-40B4-BE49-F238E27FC236}">
                <a16:creationId xmlns:a16="http://schemas.microsoft.com/office/drawing/2014/main" id="{50DFCD0A-3075-489F-974E-349707C8C6DD}"/>
              </a:ext>
            </a:extLst>
          </p:cNvPr>
          <p:cNvSpPr>
            <a:spLocks noGrp="1"/>
          </p:cNvSpPr>
          <p:nvPr>
            <p:ph type="ftr" sz="quarter" idx="3"/>
          </p:nvPr>
        </p:nvSpPr>
        <p:spPr>
          <a:xfrm>
            <a:off x="201613" y="6518275"/>
            <a:ext cx="5083175" cy="301625"/>
          </a:xfrm>
        </p:spPr>
        <p:txBody>
          <a:bodyPr/>
          <a:lstStyle/>
          <a:p>
            <a:pPr>
              <a:defRPr/>
            </a:pPr>
            <a:r>
              <a:rPr lang="en-US" sz="1400" dirty="0"/>
              <a:t>DOE CD-1 Director’s Review March 20, 2019</a:t>
            </a:r>
          </a:p>
        </p:txBody>
      </p:sp>
      <p:pic>
        <p:nvPicPr>
          <p:cNvPr id="10" name="Picture 9">
            <a:extLst>
              <a:ext uri="{FF2B5EF4-FFF2-40B4-BE49-F238E27FC236}">
                <a16:creationId xmlns:a16="http://schemas.microsoft.com/office/drawing/2014/main" id="{C1A75CDB-5A5E-49AE-82AE-F13A9A4F653C}"/>
              </a:ext>
            </a:extLst>
          </p:cNvPr>
          <p:cNvPicPr>
            <a:picLocks noChangeAspect="1"/>
          </p:cNvPicPr>
          <p:nvPr/>
        </p:nvPicPr>
        <p:blipFill rotWithShape="1">
          <a:blip r:embed="rId2"/>
          <a:srcRect l="-4485" r="349" b="8923"/>
          <a:stretch/>
        </p:blipFill>
        <p:spPr>
          <a:xfrm>
            <a:off x="199388" y="897902"/>
            <a:ext cx="5825428" cy="5188541"/>
          </a:xfrm>
          <a:prstGeom prst="rect">
            <a:avLst/>
          </a:prstGeom>
          <a:ln>
            <a:solidFill>
              <a:schemeClr val="accent1"/>
            </a:solidFill>
          </a:ln>
        </p:spPr>
      </p:pic>
      <p:sp>
        <p:nvSpPr>
          <p:cNvPr id="11" name="TextBox 10">
            <a:extLst>
              <a:ext uri="{FF2B5EF4-FFF2-40B4-BE49-F238E27FC236}">
                <a16:creationId xmlns:a16="http://schemas.microsoft.com/office/drawing/2014/main" id="{3F880608-6C82-49CF-8B10-4237ECF80601}"/>
              </a:ext>
            </a:extLst>
          </p:cNvPr>
          <p:cNvSpPr txBox="1"/>
          <p:nvPr/>
        </p:nvSpPr>
        <p:spPr>
          <a:xfrm>
            <a:off x="395536" y="980728"/>
            <a:ext cx="668516" cy="338554"/>
          </a:xfrm>
          <a:prstGeom prst="rect">
            <a:avLst/>
          </a:prstGeom>
          <a:solidFill>
            <a:schemeClr val="bg1"/>
          </a:solidFill>
        </p:spPr>
        <p:txBody>
          <a:bodyPr wrap="square" rtlCol="0">
            <a:spAutoFit/>
          </a:bodyPr>
          <a:lstStyle/>
          <a:p>
            <a:r>
              <a:rPr lang="en-US" sz="1600" dirty="0">
                <a:solidFill>
                  <a:schemeClr val="tx2">
                    <a:lumMod val="60000"/>
                    <a:lumOff val="40000"/>
                  </a:schemeClr>
                </a:solidFill>
                <a:latin typeface="Calibri" panose="020F0502020204030204" pitchFamily="34" charset="0"/>
                <a:cs typeface="Calibri" panose="020F0502020204030204" pitchFamily="34" charset="0"/>
              </a:rPr>
              <a:t>A.2.1</a:t>
            </a:r>
          </a:p>
        </p:txBody>
      </p:sp>
      <p:sp>
        <p:nvSpPr>
          <p:cNvPr id="3" name="TextBox 2">
            <a:extLst>
              <a:ext uri="{FF2B5EF4-FFF2-40B4-BE49-F238E27FC236}">
                <a16:creationId xmlns:a16="http://schemas.microsoft.com/office/drawing/2014/main" id="{6F777F77-A0E3-463F-86B7-BD4AE11E722E}"/>
              </a:ext>
            </a:extLst>
          </p:cNvPr>
          <p:cNvSpPr txBox="1"/>
          <p:nvPr/>
        </p:nvSpPr>
        <p:spPr>
          <a:xfrm>
            <a:off x="6205223" y="2090172"/>
            <a:ext cx="2831273" cy="3046988"/>
          </a:xfrm>
          <a:prstGeom prst="rect">
            <a:avLst/>
          </a:prstGeom>
          <a:solidFill>
            <a:schemeClr val="accent5">
              <a:lumMod val="40000"/>
              <a:lumOff val="60000"/>
            </a:schemeClr>
          </a:solidFill>
          <a:ln>
            <a:solidFill>
              <a:schemeClr val="accent1"/>
            </a:solidFill>
          </a:ln>
        </p:spPr>
        <p:txBody>
          <a:bodyPr wrap="square" rtlCol="0">
            <a:spAutoFit/>
          </a:bodyPr>
          <a:lstStyle/>
          <a:p>
            <a:r>
              <a:rPr lang="en-US" sz="2400" b="1" dirty="0">
                <a:latin typeface="Arial" panose="020B0604020202020204" pitchFamily="34" charset="0"/>
                <a:cs typeface="Arial" panose="020B0604020202020204" pitchFamily="34" charset="0"/>
              </a:rPr>
              <a:t>OT Scope: </a:t>
            </a:r>
            <a:r>
              <a:rPr lang="en-US" sz="2400" dirty="0">
                <a:latin typeface="Arial" panose="020B0604020202020204" pitchFamily="34" charset="0"/>
                <a:cs typeface="Arial" panose="020B0604020202020204" pitchFamily="34" charset="0"/>
              </a:rPr>
              <a:t>Participation in design, production, and performance testing of sensor modules, electronics, and assemblies.</a:t>
            </a:r>
          </a:p>
        </p:txBody>
      </p:sp>
      <p:sp>
        <p:nvSpPr>
          <p:cNvPr id="4" name="TextBox 3">
            <a:extLst>
              <a:ext uri="{FF2B5EF4-FFF2-40B4-BE49-F238E27FC236}">
                <a16:creationId xmlns:a16="http://schemas.microsoft.com/office/drawing/2014/main" id="{5A45A9EB-7931-4C80-9EED-153D155EEEFE}"/>
              </a:ext>
            </a:extLst>
          </p:cNvPr>
          <p:cNvSpPr txBox="1"/>
          <p:nvPr/>
        </p:nvSpPr>
        <p:spPr>
          <a:xfrm>
            <a:off x="4067944" y="6079747"/>
            <a:ext cx="1383392" cy="369332"/>
          </a:xfrm>
          <a:prstGeom prst="rect">
            <a:avLst/>
          </a:prstGeom>
          <a:noFill/>
        </p:spPr>
        <p:txBody>
          <a:bodyPr wrap="none" rtlCol="0">
            <a:spAutoFit/>
          </a:bodyPr>
          <a:lstStyle/>
          <a:p>
            <a:r>
              <a:rPr lang="en-US" dirty="0">
                <a:solidFill>
                  <a:srgbClr val="0070C0"/>
                </a:solidFill>
              </a:rPr>
              <a:t>Sample page</a:t>
            </a:r>
          </a:p>
        </p:txBody>
      </p:sp>
    </p:spTree>
    <p:extLst>
      <p:ext uri="{BB962C8B-B14F-4D97-AF65-F5344CB8AC3E}">
        <p14:creationId xmlns:p14="http://schemas.microsoft.com/office/powerpoint/2010/main" val="62860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7CE9C-DE93-437E-AF6D-A1886DF5364F}"/>
              </a:ext>
            </a:extLst>
          </p:cNvPr>
          <p:cNvSpPr>
            <a:spLocks noGrp="1"/>
          </p:cNvSpPr>
          <p:nvPr>
            <p:ph idx="1"/>
          </p:nvPr>
        </p:nvSpPr>
        <p:spPr>
          <a:xfrm>
            <a:off x="319039" y="1196753"/>
            <a:ext cx="8501433" cy="5289900"/>
          </a:xfrm>
        </p:spPr>
        <p:txBody>
          <a:bodyPr/>
          <a:lstStyle/>
          <a:p>
            <a:pPr marL="396875" indent="-396875" algn="l">
              <a:buFont typeface="Wingdings" panose="05000000000000000000" pitchFamily="2" charset="2"/>
              <a:buChar char="§"/>
            </a:pPr>
            <a:r>
              <a:rPr lang="en-US" sz="2400" dirty="0">
                <a:solidFill>
                  <a:schemeClr val="tx1"/>
                </a:solidFill>
              </a:rPr>
              <a:t>Roles defined within the specific CMS subdetector system</a:t>
            </a:r>
          </a:p>
          <a:p>
            <a:pPr marL="1257300" lvl="1" indent="-395288">
              <a:buFont typeface="Wingdings" panose="05000000000000000000" pitchFamily="2" charset="2"/>
              <a:buChar char="§"/>
            </a:pPr>
            <a:r>
              <a:rPr lang="en-US" dirty="0">
                <a:solidFill>
                  <a:srgbClr val="0070C0"/>
                </a:solidFill>
              </a:rPr>
              <a:t>U.S. leads report to one or more CMS subdetector leads</a:t>
            </a:r>
          </a:p>
          <a:p>
            <a:pPr marL="1257300" lvl="1" indent="-395288">
              <a:buFont typeface="Wingdings" panose="05000000000000000000" pitchFamily="2" charset="2"/>
              <a:buChar char="§"/>
            </a:pPr>
            <a:r>
              <a:rPr lang="en-US" dirty="0">
                <a:solidFill>
                  <a:srgbClr val="0070C0"/>
                </a:solidFill>
              </a:rPr>
              <a:t>Responsibilities may be held at CSM level or delegated to subproject leads</a:t>
            </a:r>
          </a:p>
          <a:p>
            <a:pPr marL="1257300" lvl="1" indent="-395288">
              <a:buFont typeface="Wingdings" panose="05000000000000000000" pitchFamily="2" charset="2"/>
              <a:buChar char="§"/>
            </a:pPr>
            <a:r>
              <a:rPr lang="en-US" dirty="0">
                <a:solidFill>
                  <a:srgbClr val="0070C0"/>
                </a:solidFill>
              </a:rPr>
              <a:t>Some U.S. leads also have lead roles in CMS organization</a:t>
            </a:r>
          </a:p>
          <a:p>
            <a:pPr marL="342900" indent="-342900" algn="l">
              <a:buFont typeface="Wingdings" panose="05000000000000000000" pitchFamily="2" charset="2"/>
              <a:buChar char="§"/>
            </a:pPr>
            <a:r>
              <a:rPr lang="en-US" sz="2400" dirty="0">
                <a:solidFill>
                  <a:schemeClr val="tx1"/>
                </a:solidFill>
              </a:rPr>
              <a:t>Subproject may be uniquely in charge of a subcomponent effort or may share tasks with other CMS collaborators.</a:t>
            </a:r>
          </a:p>
          <a:p>
            <a:pPr marL="1257300" lvl="1" indent="-395288">
              <a:buFont typeface="Wingdings" panose="05000000000000000000" pitchFamily="2" charset="2"/>
              <a:buChar char="§"/>
            </a:pPr>
            <a:r>
              <a:rPr lang="en-US" dirty="0">
                <a:solidFill>
                  <a:srgbClr val="0070C0"/>
                </a:solidFill>
              </a:rPr>
              <a:t>Responsibility for defining procedures will vary, although approval rests with CMS</a:t>
            </a:r>
          </a:p>
          <a:p>
            <a:pPr marL="396875" indent="-396875" algn="l">
              <a:buFont typeface="Wingdings" panose="05000000000000000000" pitchFamily="2" charset="2"/>
              <a:buChar char="§"/>
            </a:pPr>
            <a:r>
              <a:rPr lang="en-US" sz="2400" dirty="0">
                <a:solidFill>
                  <a:schemeClr val="tx1"/>
                </a:solidFill>
              </a:rPr>
              <a:t>Communication and decision-making varies by subdetector, although most rely on consensus of collaborators</a:t>
            </a:r>
          </a:p>
          <a:p>
            <a:pPr marL="1257300" lvl="1" indent="-571500">
              <a:buFont typeface="Arial" panose="020B0604020202020204" pitchFamily="34" charset="0"/>
              <a:buChar char="•"/>
            </a:pPr>
            <a:endParaRPr lang="en-US" sz="800" dirty="0">
              <a:solidFill>
                <a:schemeClr val="tx1"/>
              </a:solidFill>
            </a:endParaRPr>
          </a:p>
        </p:txBody>
      </p:sp>
      <p:sp>
        <p:nvSpPr>
          <p:cNvPr id="3" name="Title 2">
            <a:extLst>
              <a:ext uri="{FF2B5EF4-FFF2-40B4-BE49-F238E27FC236}">
                <a16:creationId xmlns:a16="http://schemas.microsoft.com/office/drawing/2014/main" id="{59947EB3-5FD2-49E1-8C45-D913715539AD}"/>
              </a:ext>
            </a:extLst>
          </p:cNvPr>
          <p:cNvSpPr>
            <a:spLocks noGrp="1"/>
          </p:cNvSpPr>
          <p:nvPr>
            <p:ph type="title"/>
          </p:nvPr>
        </p:nvSpPr>
        <p:spPr/>
        <p:txBody>
          <a:bodyPr/>
          <a:lstStyle/>
          <a:p>
            <a:r>
              <a:rPr lang="en-US" dirty="0"/>
              <a:t>Subproject Organization</a:t>
            </a:r>
          </a:p>
        </p:txBody>
      </p:sp>
      <p:sp>
        <p:nvSpPr>
          <p:cNvPr id="4" name="Slide Number Placeholder 3">
            <a:extLst>
              <a:ext uri="{FF2B5EF4-FFF2-40B4-BE49-F238E27FC236}">
                <a16:creationId xmlns:a16="http://schemas.microsoft.com/office/drawing/2014/main" id="{2E73A817-A8CA-449B-966F-ECE8392F33DF}"/>
              </a:ext>
            </a:extLst>
          </p:cNvPr>
          <p:cNvSpPr>
            <a:spLocks noGrp="1"/>
          </p:cNvSpPr>
          <p:nvPr>
            <p:ph type="sldNum" sz="quarter" idx="10"/>
          </p:nvPr>
        </p:nvSpPr>
        <p:spPr/>
        <p:txBody>
          <a:bodyPr/>
          <a:lstStyle/>
          <a:p>
            <a:pPr>
              <a:defRPr/>
            </a:pPr>
            <a:fld id="{C883AD5E-A665-8348-8FF9-D939EA7476B6}" type="slidenum">
              <a:rPr lang="en-US" altLang="en-US" smtClean="0"/>
              <a:pPr>
                <a:defRPr/>
              </a:pPr>
              <a:t>8</a:t>
            </a:fld>
            <a:endParaRPr lang="en-US" altLang="en-US" dirty="0"/>
          </a:p>
        </p:txBody>
      </p:sp>
      <p:sp>
        <p:nvSpPr>
          <p:cNvPr id="5" name="Footer Placeholder 4">
            <a:extLst>
              <a:ext uri="{FF2B5EF4-FFF2-40B4-BE49-F238E27FC236}">
                <a16:creationId xmlns:a16="http://schemas.microsoft.com/office/drawing/2014/main" id="{74285E09-C4B9-407A-BC5F-7FD028B61702}"/>
              </a:ext>
            </a:extLst>
          </p:cNvPr>
          <p:cNvSpPr>
            <a:spLocks noGrp="1"/>
          </p:cNvSpPr>
          <p:nvPr>
            <p:ph type="ftr" sz="quarter" idx="3"/>
          </p:nvPr>
        </p:nvSpPr>
        <p:spPr/>
        <p:txBody>
          <a:bodyPr/>
          <a:lstStyle/>
          <a:p>
            <a:pPr>
              <a:defRPr/>
            </a:pPr>
            <a:r>
              <a:rPr lang="en-US" sz="1400" dirty="0"/>
              <a:t>DOE CD-1 Director’s Review March 20, 2019</a:t>
            </a:r>
          </a:p>
        </p:txBody>
      </p:sp>
    </p:spTree>
    <p:extLst>
      <p:ext uri="{BB962C8B-B14F-4D97-AF65-F5344CB8AC3E}">
        <p14:creationId xmlns:p14="http://schemas.microsoft.com/office/powerpoint/2010/main" val="298351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460C0-FA73-4DA7-AA7D-E802F5C8E879}"/>
              </a:ext>
            </a:extLst>
          </p:cNvPr>
          <p:cNvSpPr>
            <a:spLocks noGrp="1"/>
          </p:cNvSpPr>
          <p:nvPr>
            <p:ph type="title"/>
          </p:nvPr>
        </p:nvSpPr>
        <p:spPr>
          <a:xfrm>
            <a:off x="1619672" y="110440"/>
            <a:ext cx="7299203" cy="699810"/>
          </a:xfrm>
        </p:spPr>
        <p:txBody>
          <a:bodyPr/>
          <a:lstStyle/>
          <a:p>
            <a:r>
              <a:rPr lang="en-US" dirty="0"/>
              <a:t>Ex: Outer Tracker– Organization &amp; Interfaces</a:t>
            </a:r>
          </a:p>
        </p:txBody>
      </p:sp>
      <p:sp>
        <p:nvSpPr>
          <p:cNvPr id="22" name="Slide Number Placeholder 1">
            <a:extLst>
              <a:ext uri="{FF2B5EF4-FFF2-40B4-BE49-F238E27FC236}">
                <a16:creationId xmlns:a16="http://schemas.microsoft.com/office/drawing/2014/main" id="{D6F679D8-D9E5-4712-B31F-13A83A2CC1AD}"/>
              </a:ext>
            </a:extLst>
          </p:cNvPr>
          <p:cNvSpPr txBox="1">
            <a:spLocks/>
          </p:cNvSpPr>
          <p:nvPr/>
        </p:nvSpPr>
        <p:spPr>
          <a:xfrm>
            <a:off x="8547100" y="6492875"/>
            <a:ext cx="5969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128"/>
                <a:cs typeface="+mn-cs"/>
              </a:defRPr>
            </a:lvl5pPr>
            <a:lvl6pPr marL="2286000" algn="l" defTabSz="914400" rtl="0" eaLnBrk="1" latinLnBrk="0" hangingPunct="1">
              <a:defRPr kern="1200">
                <a:solidFill>
                  <a:schemeClr val="tx1"/>
                </a:solidFill>
                <a:latin typeface="Calibri" charset="0"/>
                <a:ea typeface="ヒラギノ角ゴ Pro W3" charset="-128"/>
                <a:cs typeface="+mn-cs"/>
              </a:defRPr>
            </a:lvl6pPr>
            <a:lvl7pPr marL="2743200" algn="l" defTabSz="914400" rtl="0" eaLnBrk="1" latinLnBrk="0" hangingPunct="1">
              <a:defRPr kern="1200">
                <a:solidFill>
                  <a:schemeClr val="tx1"/>
                </a:solidFill>
                <a:latin typeface="Calibri" charset="0"/>
                <a:ea typeface="ヒラギノ角ゴ Pro W3" charset="-128"/>
                <a:cs typeface="+mn-cs"/>
              </a:defRPr>
            </a:lvl7pPr>
            <a:lvl8pPr marL="3200400" algn="l" defTabSz="914400" rtl="0" eaLnBrk="1" latinLnBrk="0" hangingPunct="1">
              <a:defRPr kern="1200">
                <a:solidFill>
                  <a:schemeClr val="tx1"/>
                </a:solidFill>
                <a:latin typeface="Calibri" charset="0"/>
                <a:ea typeface="ヒラギノ角ゴ Pro W3" charset="-128"/>
                <a:cs typeface="+mn-cs"/>
              </a:defRPr>
            </a:lvl8pPr>
            <a:lvl9pPr marL="3657600" algn="l" defTabSz="914400" rtl="0" eaLnBrk="1" latinLnBrk="0" hangingPunct="1">
              <a:defRPr kern="1200">
                <a:solidFill>
                  <a:schemeClr val="tx1"/>
                </a:solidFill>
                <a:latin typeface="Calibri" charset="0"/>
                <a:ea typeface="ヒラギノ角ゴ Pro W3" charset="-128"/>
                <a:cs typeface="+mn-cs"/>
              </a:defRPr>
            </a:lvl9pPr>
          </a:lstStyle>
          <a:p>
            <a:pPr>
              <a:defRPr/>
            </a:pPr>
            <a:fld id="{C883AD5E-A665-8348-8FF9-D939EA7476B6}" type="slidenum">
              <a:rPr lang="en-US" altLang="en-US" smtClean="0"/>
              <a:pPr>
                <a:defRPr/>
              </a:pPr>
              <a:t>9</a:t>
            </a:fld>
            <a:endParaRPr lang="en-US" altLang="en-US" dirty="0"/>
          </a:p>
        </p:txBody>
      </p:sp>
      <p:sp>
        <p:nvSpPr>
          <p:cNvPr id="5" name="Slide Number Placeholder 4">
            <a:extLst>
              <a:ext uri="{FF2B5EF4-FFF2-40B4-BE49-F238E27FC236}">
                <a16:creationId xmlns:a16="http://schemas.microsoft.com/office/drawing/2014/main" id="{F1860CD5-1C01-41B0-ADA8-5678C9247B37}"/>
              </a:ext>
            </a:extLst>
          </p:cNvPr>
          <p:cNvSpPr>
            <a:spLocks noGrp="1"/>
          </p:cNvSpPr>
          <p:nvPr>
            <p:ph type="sldNum" sz="quarter" idx="10"/>
          </p:nvPr>
        </p:nvSpPr>
        <p:spPr/>
        <p:txBody>
          <a:bodyPr/>
          <a:lstStyle/>
          <a:p>
            <a:pPr>
              <a:defRPr/>
            </a:pPr>
            <a:fld id="{C883AD5E-A665-8348-8FF9-D939EA7476B6}" type="slidenum">
              <a:rPr lang="en-US" altLang="en-US" smtClean="0"/>
              <a:pPr>
                <a:defRPr/>
              </a:pPr>
              <a:t>9</a:t>
            </a:fld>
            <a:endParaRPr lang="en-US" altLang="en-US" dirty="0"/>
          </a:p>
        </p:txBody>
      </p:sp>
      <p:sp>
        <p:nvSpPr>
          <p:cNvPr id="9" name="Footer Placeholder 4">
            <a:extLst>
              <a:ext uri="{FF2B5EF4-FFF2-40B4-BE49-F238E27FC236}">
                <a16:creationId xmlns:a16="http://schemas.microsoft.com/office/drawing/2014/main" id="{7BADDC9C-3265-4641-8270-8C45C2052456}"/>
              </a:ext>
            </a:extLst>
          </p:cNvPr>
          <p:cNvSpPr>
            <a:spLocks noGrp="1"/>
          </p:cNvSpPr>
          <p:nvPr>
            <p:ph type="ftr" sz="quarter" idx="3"/>
          </p:nvPr>
        </p:nvSpPr>
        <p:spPr>
          <a:xfrm>
            <a:off x="201613" y="6481703"/>
            <a:ext cx="5083175" cy="301625"/>
          </a:xfrm>
        </p:spPr>
        <p:txBody>
          <a:bodyPr/>
          <a:lstStyle/>
          <a:p>
            <a:pPr>
              <a:defRPr/>
            </a:pPr>
            <a:r>
              <a:rPr lang="en-US" sz="1400" dirty="0"/>
              <a:t>DOE CD-1 Director’s Review March 20, 2019</a:t>
            </a:r>
          </a:p>
        </p:txBody>
      </p:sp>
      <p:pic>
        <p:nvPicPr>
          <p:cNvPr id="4" name="Picture 3">
            <a:extLst>
              <a:ext uri="{FF2B5EF4-FFF2-40B4-BE49-F238E27FC236}">
                <a16:creationId xmlns:a16="http://schemas.microsoft.com/office/drawing/2014/main" id="{DE613BF1-6B81-4DA0-AE52-D327FAA40005}"/>
              </a:ext>
            </a:extLst>
          </p:cNvPr>
          <p:cNvPicPr>
            <a:picLocks noChangeAspect="1"/>
          </p:cNvPicPr>
          <p:nvPr/>
        </p:nvPicPr>
        <p:blipFill rotWithShape="1">
          <a:blip r:embed="rId2"/>
          <a:srcRect r="2403"/>
          <a:stretch/>
        </p:blipFill>
        <p:spPr>
          <a:xfrm>
            <a:off x="107504" y="1124744"/>
            <a:ext cx="6622175" cy="4968552"/>
          </a:xfrm>
          <a:prstGeom prst="rect">
            <a:avLst/>
          </a:prstGeom>
          <a:ln>
            <a:solidFill>
              <a:schemeClr val="accent1"/>
            </a:solidFill>
          </a:ln>
        </p:spPr>
      </p:pic>
      <p:sp>
        <p:nvSpPr>
          <p:cNvPr id="2" name="TextBox 1">
            <a:extLst>
              <a:ext uri="{FF2B5EF4-FFF2-40B4-BE49-F238E27FC236}">
                <a16:creationId xmlns:a16="http://schemas.microsoft.com/office/drawing/2014/main" id="{FF609B05-4AF2-4528-8125-8A366E98E714}"/>
              </a:ext>
            </a:extLst>
          </p:cNvPr>
          <p:cNvSpPr txBox="1"/>
          <p:nvPr/>
        </p:nvSpPr>
        <p:spPr>
          <a:xfrm>
            <a:off x="6588224" y="1767006"/>
            <a:ext cx="2448272" cy="3477875"/>
          </a:xfrm>
          <a:prstGeom prst="rect">
            <a:avLst/>
          </a:prstGeom>
          <a:solidFill>
            <a:schemeClr val="accent5">
              <a:lumMod val="40000"/>
              <a:lumOff val="60000"/>
            </a:schemeClr>
          </a:solidFill>
          <a:ln>
            <a:solidFill>
              <a:schemeClr val="accent1"/>
            </a:solidFill>
          </a:ln>
        </p:spPr>
        <p:txBody>
          <a:bodyPr wrap="square" rtlCol="0">
            <a:spAutoFit/>
          </a:bodyPr>
          <a:lstStyle/>
          <a:p>
            <a:pPr marL="460375" indent="-346075">
              <a:lnSpc>
                <a:spcPts val="1800"/>
              </a:lnSpc>
              <a:spcBef>
                <a:spcPts val="1200"/>
              </a:spcBef>
            </a:pPr>
            <a:r>
              <a:rPr lang="en-US" sz="2000" b="1" dirty="0">
                <a:latin typeface="Arial" panose="020B0604020202020204" pitchFamily="34" charset="0"/>
                <a:cs typeface="Arial" panose="020B0604020202020204" pitchFamily="34" charset="0"/>
              </a:rPr>
              <a:t>OT Organization:</a:t>
            </a:r>
            <a:r>
              <a:rPr lang="en-US" sz="2000" dirty="0">
                <a:latin typeface="Arial" panose="020B0604020202020204" pitchFamily="34" charset="0"/>
                <a:cs typeface="Arial" panose="020B0604020202020204" pitchFamily="34" charset="0"/>
              </a:rPr>
              <a:t> </a:t>
            </a:r>
          </a:p>
          <a:p>
            <a:pPr marL="112713" indent="1588">
              <a:lnSpc>
                <a:spcPts val="1800"/>
              </a:lnSpc>
              <a:spcBef>
                <a:spcPts val="1200"/>
              </a:spcBef>
            </a:pPr>
            <a:r>
              <a:rPr lang="en-US" sz="2000" dirty="0">
                <a:latin typeface="Arial" panose="020B0604020202020204" pitchFamily="34" charset="0"/>
                <a:cs typeface="Arial" panose="020B0604020202020204" pitchFamily="34" charset="0"/>
              </a:rPr>
              <a:t>One of 11 collaborators producing Outer Tracker deliverables</a:t>
            </a:r>
          </a:p>
          <a:p>
            <a:pPr marL="398462" lvl="1" indent="-285750">
              <a:lnSpc>
                <a:spcPts val="1800"/>
              </a:lnSpc>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Responsible for a percentage of modules</a:t>
            </a:r>
          </a:p>
          <a:p>
            <a:pPr marL="398462" lvl="1" indent="-285750">
              <a:lnSpc>
                <a:spcPts val="1800"/>
              </a:lnSpc>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Shared designs, procurements, and procedures</a:t>
            </a:r>
          </a:p>
          <a:p>
            <a:pPr marL="398462" lvl="1" indent="-285750">
              <a:lnSpc>
                <a:spcPts val="1800"/>
              </a:lnSpc>
              <a:spcBef>
                <a:spcPts val="600"/>
              </a:spcBef>
              <a:buFont typeface="Wingdings" panose="05000000000000000000" pitchFamily="2" charset="2"/>
              <a:buChar char="§"/>
            </a:pPr>
            <a:r>
              <a:rPr lang="en-US" dirty="0">
                <a:latin typeface="Arial" panose="020B0604020202020204" pitchFamily="34" charset="0"/>
                <a:cs typeface="Arial" panose="020B0604020202020204" pitchFamily="34" charset="0"/>
              </a:rPr>
              <a:t>Multiple interfaces</a:t>
            </a:r>
          </a:p>
        </p:txBody>
      </p:sp>
      <p:sp>
        <p:nvSpPr>
          <p:cNvPr id="8" name="TextBox 7">
            <a:extLst>
              <a:ext uri="{FF2B5EF4-FFF2-40B4-BE49-F238E27FC236}">
                <a16:creationId xmlns:a16="http://schemas.microsoft.com/office/drawing/2014/main" id="{72AEE648-D17D-4F1D-B6B8-E540B5EEA9AD}"/>
              </a:ext>
            </a:extLst>
          </p:cNvPr>
          <p:cNvSpPr txBox="1"/>
          <p:nvPr/>
        </p:nvSpPr>
        <p:spPr>
          <a:xfrm>
            <a:off x="4067944" y="6079747"/>
            <a:ext cx="1383392" cy="369332"/>
          </a:xfrm>
          <a:prstGeom prst="rect">
            <a:avLst/>
          </a:prstGeom>
          <a:noFill/>
        </p:spPr>
        <p:txBody>
          <a:bodyPr wrap="none" rtlCol="0">
            <a:spAutoFit/>
          </a:bodyPr>
          <a:lstStyle/>
          <a:p>
            <a:r>
              <a:rPr lang="en-US" dirty="0">
                <a:solidFill>
                  <a:srgbClr val="0070C0"/>
                </a:solidFill>
              </a:rPr>
              <a:t>Sample page</a:t>
            </a:r>
          </a:p>
        </p:txBody>
      </p:sp>
    </p:spTree>
    <p:extLst>
      <p:ext uri="{BB962C8B-B14F-4D97-AF65-F5344CB8AC3E}">
        <p14:creationId xmlns:p14="http://schemas.microsoft.com/office/powerpoint/2010/main" val="2340962377"/>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D50001"/>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SFPDR_ODell_v3" id="{CF1D9F96-1676-F741-8925-A87602752A34}" vid="{44298797-E118-3E43-A869-B6AE40E3C373}"/>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8946e33d-fd2f-4ae4-8ee9-d90c129cdf9e"/>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Template>
  <TotalTime>57576</TotalTime>
  <Words>2251</Words>
  <Application>Microsoft Office PowerPoint</Application>
  <PresentationFormat>On-screen Show (4:3)</PresentationFormat>
  <Paragraphs>286</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1_Office Theme</vt:lpstr>
      <vt:lpstr> B06: CMS Subproject QA Implementation  </vt:lpstr>
      <vt:lpstr>U.S. CMS Subproject QA Implementation</vt:lpstr>
      <vt:lpstr>PowerPoint Presentation</vt:lpstr>
      <vt:lpstr>Biographical Sketch - Carol Wilkinson (Assoc. PM)</vt:lpstr>
      <vt:lpstr>PowerPoint Presentation</vt:lpstr>
      <vt:lpstr>QAP Subproject Appendix Contents</vt:lpstr>
      <vt:lpstr>Ex: Outer Tracker - Scope</vt:lpstr>
      <vt:lpstr>Subproject Organization</vt:lpstr>
      <vt:lpstr>Ex: Outer Tracker– Organization &amp; Interfaces</vt:lpstr>
      <vt:lpstr>Ex: Outer Tracker Participating Institut’ns</vt:lpstr>
      <vt:lpstr>Ex: Outer Tracker– Design Validation</vt:lpstr>
      <vt:lpstr>Ex: Outer Tracker - Production Verification</vt:lpstr>
      <vt:lpstr>Ex: Outer Tracker – Documentation</vt:lpstr>
      <vt:lpstr>QA Activity Spreadsheets</vt:lpstr>
      <vt:lpstr>Ex: Outer Tracker QA Spreadsheet</vt:lpstr>
      <vt:lpstr>Ex: Outer Tracker QA Spreadsheet (cont.)</vt:lpstr>
      <vt:lpstr>Ex: QA Flowdown in Technical Requirements</vt:lpstr>
      <vt:lpstr>Subcomponent QA Plans and Procedures</vt:lpstr>
      <vt:lpstr>Ex 1: MTD Draft Subcomponent Procedures</vt:lpstr>
      <vt:lpstr>Ex 2: Endcap Cal Draft Subcomponent Procedure</vt:lpstr>
      <vt:lpstr>Qualifications and Training</vt:lpstr>
      <vt:lpstr>Ex: Subproject QA Training</vt:lpstr>
      <vt:lpstr>Subproject QA Planning Status</vt:lpstr>
      <vt:lpstr>Summary</vt:lpstr>
      <vt:lpstr>Back-up slides</vt:lpstr>
      <vt:lpstr>Response to June 2018 IPR Recommendations</vt:lpstr>
      <vt:lpstr>Relationship with U.S. HL-LHC Project</vt:lpstr>
      <vt:lpstr>CMS Subdetector: QA Roles and Responsibilities</vt:lpstr>
      <vt:lpstr>QA Oversight for Participating Organizations</vt:lpstr>
      <vt:lpstr>Site Review/Audit Forms</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carol wilkinson</cp:lastModifiedBy>
  <cp:revision>1573</cp:revision>
  <cp:lastPrinted>2017-06-06T14:35:23Z</cp:lastPrinted>
  <dcterms:created xsi:type="dcterms:W3CDTF">2016-03-23T12:58:39Z</dcterms:created>
  <dcterms:modified xsi:type="dcterms:W3CDTF">2019-03-18T18:27:48Z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