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handoutMasterIdLst>
    <p:handoutMasterId r:id="rId35"/>
  </p:handoutMasterIdLst>
  <p:sldIdLst>
    <p:sldId id="1113" r:id="rId2"/>
    <p:sldId id="1126" r:id="rId3"/>
    <p:sldId id="1136" r:id="rId4"/>
    <p:sldId id="1127" r:id="rId5"/>
    <p:sldId id="1137" r:id="rId6"/>
    <p:sldId id="1138" r:id="rId7"/>
    <p:sldId id="1114" r:id="rId8"/>
    <p:sldId id="1052" r:id="rId9"/>
    <p:sldId id="1065" r:id="rId10"/>
    <p:sldId id="1115" r:id="rId11"/>
    <p:sldId id="1117" r:id="rId12"/>
    <p:sldId id="1118" r:id="rId13"/>
    <p:sldId id="1119" r:id="rId14"/>
    <p:sldId id="1120" r:id="rId15"/>
    <p:sldId id="1122" r:id="rId16"/>
    <p:sldId id="1123" r:id="rId17"/>
    <p:sldId id="1124" r:id="rId18"/>
    <p:sldId id="1125" r:id="rId19"/>
    <p:sldId id="1129" r:id="rId20"/>
    <p:sldId id="1130" r:id="rId21"/>
    <p:sldId id="1139" r:id="rId22"/>
    <p:sldId id="1131" r:id="rId23"/>
    <p:sldId id="1132" r:id="rId24"/>
    <p:sldId id="1135" r:id="rId25"/>
    <p:sldId id="1133" r:id="rId26"/>
    <p:sldId id="1134" r:id="rId27"/>
    <p:sldId id="419" r:id="rId28"/>
    <p:sldId id="420" r:id="rId29"/>
    <p:sldId id="421" r:id="rId30"/>
    <p:sldId id="1142" r:id="rId31"/>
    <p:sldId id="1140" r:id="rId32"/>
    <p:sldId id="1141" r:id="rId33"/>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5pPr>
    <a:lvl6pPr marL="2286000" algn="l" defTabSz="914400" rtl="0" eaLnBrk="1" latinLnBrk="0" hangingPunct="1">
      <a:defRPr kern="1200">
        <a:solidFill>
          <a:schemeClr val="tx1"/>
        </a:solidFill>
        <a:latin typeface="Calibri" charset="0"/>
        <a:ea typeface="ヒラギノ角ゴ Pro W3" charset="-128"/>
        <a:cs typeface="+mn-cs"/>
      </a:defRPr>
    </a:lvl6pPr>
    <a:lvl7pPr marL="2743200" algn="l" defTabSz="914400" rtl="0" eaLnBrk="1" latinLnBrk="0" hangingPunct="1">
      <a:defRPr kern="1200">
        <a:solidFill>
          <a:schemeClr val="tx1"/>
        </a:solidFill>
        <a:latin typeface="Calibri" charset="0"/>
        <a:ea typeface="ヒラギノ角ゴ Pro W3" charset="-128"/>
        <a:cs typeface="+mn-cs"/>
      </a:defRPr>
    </a:lvl7pPr>
    <a:lvl8pPr marL="3200400" algn="l" defTabSz="914400" rtl="0" eaLnBrk="1" latinLnBrk="0" hangingPunct="1">
      <a:defRPr kern="1200">
        <a:solidFill>
          <a:schemeClr val="tx1"/>
        </a:solidFill>
        <a:latin typeface="Calibri" charset="0"/>
        <a:ea typeface="ヒラギノ角ゴ Pro W3" charset="-128"/>
        <a:cs typeface="+mn-cs"/>
      </a:defRPr>
    </a:lvl8pPr>
    <a:lvl9pPr marL="3657600" algn="l" defTabSz="914400" rtl="0" eaLnBrk="1" latinLnBrk="0" hangingPunct="1">
      <a:defRPr kern="1200">
        <a:solidFill>
          <a:schemeClr val="tx1"/>
        </a:solidFill>
        <a:latin typeface="Calibri"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EFFCD"/>
    <a:srgbClr val="00EEFF"/>
    <a:srgbClr val="FF24E0"/>
    <a:srgbClr val="BCFBFF"/>
    <a:srgbClr val="C3EB6F"/>
    <a:srgbClr val="FFD505"/>
    <a:srgbClr val="FE0001"/>
    <a:srgbClr val="FAE049"/>
    <a:srgbClr val="FAF5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439"/>
    <p:restoredTop sz="92772"/>
  </p:normalViewPr>
  <p:slideViewPr>
    <p:cSldViewPr snapToGrid="0" snapToObjects="1">
      <p:cViewPr>
        <p:scale>
          <a:sx n="171" d="100"/>
          <a:sy n="171" d="100"/>
        </p:scale>
        <p:origin x="1200" y="-248"/>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notesViewPr>
    <p:cSldViewPr snapToGrid="0" snapToObjects="1">
      <p:cViewPr varScale="1">
        <p:scale>
          <a:sx n="174" d="100"/>
          <a:sy n="174" d="100"/>
        </p:scale>
        <p:origin x="-455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39803388-AD75-0440-8AE7-EC911D0A102D}" type="datetime1">
              <a:rPr lang="en-US" altLang="en-US"/>
              <a:pPr>
                <a:defRPr/>
              </a:pPr>
              <a:t>3/20/19</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D793E50-9435-164A-AF61-7CA0250B6C52}" type="slidenum">
              <a:rPr lang="en-US" altLang="en-US"/>
              <a:pPr>
                <a:defRPr/>
              </a:pPr>
              <a:t>‹#›</a:t>
            </a:fld>
            <a:endParaRPr lang="en-US" altLang="en-US"/>
          </a:p>
        </p:txBody>
      </p:sp>
    </p:spTree>
    <p:extLst>
      <p:ext uri="{BB962C8B-B14F-4D97-AF65-F5344CB8AC3E}">
        <p14:creationId xmlns:p14="http://schemas.microsoft.com/office/powerpoint/2010/main" val="14413305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B132DE4E-FE81-D249-B120-E9647DDD051D}" type="datetime1">
              <a:rPr lang="en-US" altLang="en-US"/>
              <a:pPr>
                <a:defRPr/>
              </a:pPr>
              <a:t>3/20/19</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7EE8920-4C58-814E-98EC-A2276866882F}" type="slidenum">
              <a:rPr lang="en-US" altLang="en-US"/>
              <a:pPr>
                <a:defRPr/>
              </a:pPr>
              <a:t>‹#›</a:t>
            </a:fld>
            <a:endParaRPr lang="en-US" altLang="en-US"/>
          </a:p>
        </p:txBody>
      </p:sp>
    </p:spTree>
    <p:extLst>
      <p:ext uri="{BB962C8B-B14F-4D97-AF65-F5344CB8AC3E}">
        <p14:creationId xmlns:p14="http://schemas.microsoft.com/office/powerpoint/2010/main" val="182366442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ヒラギノ角ゴ Pro W3" charset="-128"/>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ヒラギノ角ゴ Pro W3" charset="-128"/>
              </a:defRPr>
            </a:lvl1pPr>
            <a:lvl2pPr marL="742950" indent="-285750">
              <a:spcBef>
                <a:spcPct val="30000"/>
              </a:spcBef>
              <a:defRPr sz="1200">
                <a:solidFill>
                  <a:schemeClr val="tx1"/>
                </a:solidFill>
                <a:latin typeface="Calibri" charset="0"/>
                <a:ea typeface="ヒラギノ角ゴ Pro W3" charset="-128"/>
              </a:defRPr>
            </a:lvl2pPr>
            <a:lvl3pPr marL="1143000" indent="-228600">
              <a:spcBef>
                <a:spcPct val="30000"/>
              </a:spcBef>
              <a:defRPr sz="1200">
                <a:solidFill>
                  <a:schemeClr val="tx1"/>
                </a:solidFill>
                <a:latin typeface="Calibri" charset="0"/>
                <a:ea typeface="ヒラギノ角ゴ Pro W3" charset="-128"/>
              </a:defRPr>
            </a:lvl3pPr>
            <a:lvl4pPr marL="1600200" indent="-228600">
              <a:spcBef>
                <a:spcPct val="30000"/>
              </a:spcBef>
              <a:defRPr sz="1200">
                <a:solidFill>
                  <a:schemeClr val="tx1"/>
                </a:solidFill>
                <a:latin typeface="Calibri" charset="0"/>
                <a:ea typeface="ヒラギノ角ゴ Pro W3" charset="-128"/>
              </a:defRPr>
            </a:lvl4pPr>
            <a:lvl5pPr marL="2057400" indent="-228600">
              <a:spcBef>
                <a:spcPct val="30000"/>
              </a:spcBef>
              <a:defRPr sz="1200">
                <a:solidFill>
                  <a:schemeClr val="tx1"/>
                </a:solidFill>
                <a:latin typeface="Calibri" charset="0"/>
                <a:ea typeface="ヒラギノ角ゴ Pro W3" charset="-128"/>
              </a:defRPr>
            </a:lvl5pPr>
            <a:lvl6pPr marL="2514600" indent="-228600" defTabSz="457200" eaLnBrk="0" fontAlgn="base" hangingPunct="0">
              <a:spcBef>
                <a:spcPct val="30000"/>
              </a:spcBef>
              <a:spcAft>
                <a:spcPct val="0"/>
              </a:spcAft>
              <a:defRPr sz="1200">
                <a:solidFill>
                  <a:schemeClr val="tx1"/>
                </a:solidFill>
                <a:latin typeface="Calibri" charset="0"/>
                <a:ea typeface="ヒラギノ角ゴ Pro W3" charset="-128"/>
              </a:defRPr>
            </a:lvl6pPr>
            <a:lvl7pPr marL="2971800" indent="-228600" defTabSz="457200" eaLnBrk="0" fontAlgn="base" hangingPunct="0">
              <a:spcBef>
                <a:spcPct val="30000"/>
              </a:spcBef>
              <a:spcAft>
                <a:spcPct val="0"/>
              </a:spcAft>
              <a:defRPr sz="1200">
                <a:solidFill>
                  <a:schemeClr val="tx1"/>
                </a:solidFill>
                <a:latin typeface="Calibri" charset="0"/>
                <a:ea typeface="ヒラギノ角ゴ Pro W3" charset="-128"/>
              </a:defRPr>
            </a:lvl7pPr>
            <a:lvl8pPr marL="3429000" indent="-228600" defTabSz="457200" eaLnBrk="0" fontAlgn="base" hangingPunct="0">
              <a:spcBef>
                <a:spcPct val="30000"/>
              </a:spcBef>
              <a:spcAft>
                <a:spcPct val="0"/>
              </a:spcAft>
              <a:defRPr sz="1200">
                <a:solidFill>
                  <a:schemeClr val="tx1"/>
                </a:solidFill>
                <a:latin typeface="Calibri" charset="0"/>
                <a:ea typeface="ヒラギノ角ゴ Pro W3" charset="-128"/>
              </a:defRPr>
            </a:lvl8pPr>
            <a:lvl9pPr marL="3886200" indent="-228600" defTabSz="457200" eaLnBrk="0" fontAlgn="base" hangingPunct="0">
              <a:spcBef>
                <a:spcPct val="30000"/>
              </a:spcBef>
              <a:spcAft>
                <a:spcPct val="0"/>
              </a:spcAft>
              <a:defRPr sz="1200">
                <a:solidFill>
                  <a:schemeClr val="tx1"/>
                </a:solidFill>
                <a:latin typeface="Calibri" charset="0"/>
                <a:ea typeface="ヒラギノ角ゴ Pro W3" charset="-128"/>
              </a:defRPr>
            </a:lvl9pPr>
          </a:lstStyle>
          <a:p>
            <a:pPr>
              <a:spcBef>
                <a:spcPct val="0"/>
              </a:spcBef>
            </a:pPr>
            <a:fld id="{87F6B2B3-D887-A742-9380-74714CB224CF}" type="slidenum">
              <a:rPr lang="en-US" altLang="en-US"/>
              <a:pPr>
                <a:spcBef>
                  <a:spcPct val="0"/>
                </a:spcBef>
              </a:pPr>
              <a:t>1</a:t>
            </a:fld>
            <a:endParaRPr lang="en-US" altLang="en-US"/>
          </a:p>
        </p:txBody>
      </p:sp>
    </p:spTree>
    <p:extLst>
      <p:ext uri="{BB962C8B-B14F-4D97-AF65-F5344CB8AC3E}">
        <p14:creationId xmlns:p14="http://schemas.microsoft.com/office/powerpoint/2010/main" val="3518130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7515" y="2445983"/>
            <a:ext cx="4664981" cy="1340580"/>
          </a:xfrm>
        </p:spPr>
        <p:txBody>
          <a:bodyPr lIns="0" tIns="0" rIns="0" bIns="0" anchor="ctr">
            <a:normAutofit/>
          </a:bodyPr>
          <a:lstStyle>
            <a:lvl1pPr marL="0" indent="0" algn="l">
              <a:spcBef>
                <a:spcPts val="600"/>
              </a:spcBef>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Title 1"/>
          <p:cNvSpPr>
            <a:spLocks noGrp="1"/>
          </p:cNvSpPr>
          <p:nvPr>
            <p:ph type="ctrTitle"/>
          </p:nvPr>
        </p:nvSpPr>
        <p:spPr>
          <a:xfrm>
            <a:off x="977515" y="970892"/>
            <a:ext cx="7473416" cy="1475091"/>
          </a:xfrm>
          <a:noFill/>
        </p:spPr>
        <p:txBody>
          <a:bodyPr lIns="0" tIns="0" rIns="0" bIns="0">
            <a:normAutofit/>
          </a:bodyPr>
          <a:lstStyle>
            <a:lvl1pPr algn="l">
              <a:defRPr sz="3600" b="0">
                <a:solidFill>
                  <a:schemeClr val="accent2"/>
                </a:solidFill>
              </a:defRPr>
            </a:lvl1pPr>
          </a:lstStyle>
          <a:p>
            <a:r>
              <a:rPr lang="en-US" dirty="0"/>
              <a:t>Click to edit Master title style</a:t>
            </a:r>
          </a:p>
        </p:txBody>
      </p:sp>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873500"/>
            <a:ext cx="91440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592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088" y="1030288"/>
            <a:ext cx="8228012" cy="5456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p:cNvSpPr>
            <a:spLocks noGrp="1"/>
          </p:cNvSpPr>
          <p:nvPr>
            <p:ph type="title"/>
          </p:nvPr>
        </p:nvSpPr>
        <p:spPr>
          <a:xfrm>
            <a:off x="1774436" y="110440"/>
            <a:ext cx="7144439" cy="699810"/>
          </a:xfrm>
          <a:prstGeom prst="rect">
            <a:avLst/>
          </a:prstGeom>
          <a:gradFill flip="none" rotWithShape="1">
            <a:gsLst>
              <a:gs pos="100000">
                <a:srgbClr val="FFFFFF"/>
              </a:gs>
              <a:gs pos="0">
                <a:srgbClr val="00EEFF"/>
              </a:gs>
            </a:gsLst>
            <a:lin ang="0" scaled="1"/>
            <a:tileRect/>
          </a:gradFill>
        </p:spPr>
        <p:txBody>
          <a:bodyPr rtlCol="0">
            <a:normAutofit/>
          </a:bodyPr>
          <a:lstStyle/>
          <a:p>
            <a:r>
              <a:rPr lang="en-US"/>
              <a:t>Click to edit Master title style</a:t>
            </a:r>
            <a:endParaRPr lang="en-US" dirty="0"/>
          </a:p>
        </p:txBody>
      </p:sp>
    </p:spTree>
    <p:extLst>
      <p:ext uri="{BB962C8B-B14F-4D97-AF65-F5344CB8AC3E}">
        <p14:creationId xmlns:p14="http://schemas.microsoft.com/office/powerpoint/2010/main" val="1577113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039" y="2690037"/>
            <a:ext cx="8228533" cy="3796615"/>
          </a:xfrm>
        </p:spPr>
        <p:txBody>
          <a:bodyPr/>
          <a:lstStyle>
            <a:lvl1pPr marL="0" indent="0" algn="ctr">
              <a:buNone/>
              <a:defRPr sz="4000">
                <a:solidFill>
                  <a:srgbClr val="FF000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
          <p:cNvSpPr>
            <a:spLocks noGrp="1"/>
          </p:cNvSpPr>
          <p:nvPr>
            <p:ph type="title"/>
          </p:nvPr>
        </p:nvSpPr>
        <p:spPr>
          <a:xfrm>
            <a:off x="1774436" y="110440"/>
            <a:ext cx="7144439" cy="699810"/>
          </a:xfrm>
          <a:prstGeom prst="rect">
            <a:avLst/>
          </a:prstGeom>
          <a:gradFill flip="none" rotWithShape="1">
            <a:gsLst>
              <a:gs pos="100000">
                <a:srgbClr val="FFFFFF"/>
              </a:gs>
              <a:gs pos="0">
                <a:srgbClr val="00EEFF"/>
              </a:gs>
            </a:gsLst>
            <a:lin ang="0" scaled="1"/>
            <a:tileRect/>
          </a:gradFill>
        </p:spPr>
        <p:txBody>
          <a:bodyPr rtlCol="0">
            <a:normAutofit/>
          </a:bodyPr>
          <a:lstStyle/>
          <a:p>
            <a:r>
              <a:rPr lang="en-US"/>
              <a:t>Click to edit Master title style</a:t>
            </a:r>
            <a:endParaRPr lang="en-US" dirty="0"/>
          </a:p>
        </p:txBody>
      </p:sp>
    </p:spTree>
    <p:extLst>
      <p:ext uri="{BB962C8B-B14F-4D97-AF65-F5344CB8AC3E}">
        <p14:creationId xmlns:p14="http://schemas.microsoft.com/office/powerpoint/2010/main" val="162780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0972479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92263" y="111125"/>
            <a:ext cx="7408862" cy="698500"/>
          </a:xfrm>
          <a:prstGeom prst="rect">
            <a:avLst/>
          </a:prstGeom>
          <a:gradFill rotWithShape="1">
            <a:gsLst>
              <a:gs pos="0">
                <a:srgbClr val="00EE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19088" y="1030288"/>
            <a:ext cx="8228012" cy="54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cxnSp>
        <p:nvCxnSpPr>
          <p:cNvPr id="8" name="Straight Connector 7"/>
          <p:cNvCxnSpPr/>
          <p:nvPr/>
        </p:nvCxnSpPr>
        <p:spPr>
          <a:xfrm>
            <a:off x="0" y="6486525"/>
            <a:ext cx="9144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4" name="Footer Placeholder 10"/>
          <p:cNvSpPr txBox="1">
            <a:spLocks/>
          </p:cNvSpPr>
          <p:nvPr userDrawn="1"/>
        </p:nvSpPr>
        <p:spPr>
          <a:xfrm>
            <a:off x="319088" y="6510338"/>
            <a:ext cx="3019425" cy="365125"/>
          </a:xfrm>
          <a:prstGeom prst="rect">
            <a:avLst/>
          </a:prstGeom>
        </p:spPr>
        <p:txBody>
          <a:bodyPr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p>
        </p:txBody>
      </p:sp>
      <p:pic>
        <p:nvPicPr>
          <p:cNvPr id="1031" name="Picture 3"/>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7313" y="53975"/>
            <a:ext cx="138747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6CB5C5CA-CC1F-7646-A1B9-4A7B9298120A}"/>
              </a:ext>
            </a:extLst>
          </p:cNvPr>
          <p:cNvSpPr txBox="1"/>
          <p:nvPr userDrawn="1"/>
        </p:nvSpPr>
        <p:spPr>
          <a:xfrm>
            <a:off x="172784" y="6546348"/>
            <a:ext cx="8912352" cy="307777"/>
          </a:xfrm>
          <a:prstGeom prst="rect">
            <a:avLst/>
          </a:prstGeom>
          <a:noFill/>
        </p:spPr>
        <p:txBody>
          <a:bodyPr wrap="square" rtlCol="0">
            <a:spAutoFit/>
          </a:bodyPr>
          <a:lstStyle/>
          <a:p>
            <a:r>
              <a:rPr lang="en-US" sz="1400" dirty="0">
                <a:solidFill>
                  <a:schemeClr val="bg1">
                    <a:lumMod val="65000"/>
                  </a:schemeClr>
                </a:solidFill>
              </a:rPr>
              <a:t>Vivian O’Dell             Project Overview  	</a:t>
            </a:r>
            <a:r>
              <a:rPr lang="en-US" sz="1400" baseline="0" dirty="0">
                <a:solidFill>
                  <a:schemeClr val="bg1">
                    <a:lumMod val="65000"/>
                  </a:schemeClr>
                </a:solidFill>
              </a:rPr>
              <a:t> </a:t>
            </a:r>
            <a:r>
              <a:rPr lang="en-US" sz="1400" dirty="0">
                <a:solidFill>
                  <a:schemeClr val="bg1">
                    <a:lumMod val="65000"/>
                  </a:schemeClr>
                </a:solidFill>
              </a:rPr>
              <a:t>               CD1</a:t>
            </a:r>
            <a:r>
              <a:rPr lang="en-US" sz="1400" baseline="0" dirty="0">
                <a:solidFill>
                  <a:schemeClr val="bg1">
                    <a:lumMod val="65000"/>
                  </a:schemeClr>
                </a:solidFill>
              </a:rPr>
              <a:t> Director’s Review</a:t>
            </a:r>
            <a:r>
              <a:rPr lang="en-US" sz="1400" dirty="0">
                <a:solidFill>
                  <a:schemeClr val="bg1">
                    <a:lumMod val="65000"/>
                  </a:schemeClr>
                </a:solidFill>
              </a:rPr>
              <a:t>  	</a:t>
            </a:r>
            <a:r>
              <a:rPr lang="en-US" sz="1400" baseline="0" dirty="0">
                <a:solidFill>
                  <a:schemeClr val="bg1">
                    <a:lumMod val="65000"/>
                  </a:schemeClr>
                </a:solidFill>
              </a:rPr>
              <a:t> March 19, 2019	p. </a:t>
            </a:r>
            <a:fld id="{B40EB3FD-ABD6-C248-9363-20936471848C}" type="slidenum">
              <a:rPr lang="en-US" sz="1400" baseline="0" smtClean="0">
                <a:solidFill>
                  <a:schemeClr val="bg1">
                    <a:lumMod val="65000"/>
                  </a:schemeClr>
                </a:solidFill>
              </a:rPr>
              <a:t>‹#›</a:t>
            </a:fld>
            <a:r>
              <a:rPr lang="en-US" sz="1400" baseline="0" dirty="0">
                <a:solidFill>
                  <a:schemeClr val="bg1">
                    <a:lumMod val="65000"/>
                  </a:schemeClr>
                </a:solidFill>
              </a:rPr>
              <a:t>       </a:t>
            </a:r>
            <a:endParaRPr lang="en-US" sz="1400" dirty="0">
              <a:solidFill>
                <a:schemeClr val="bg1">
                  <a:lumMod val="65000"/>
                </a:schemeClr>
              </a:solidFill>
            </a:endParaRPr>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Lst>
  <p:hf hdr="0"/>
  <p:txStyles>
    <p:titleStyle>
      <a:lvl1pPr algn="l" defTabSz="457200" rtl="0" eaLnBrk="1" fontAlgn="base" hangingPunct="1">
        <a:spcBef>
          <a:spcPct val="0"/>
        </a:spcBef>
        <a:spcAft>
          <a:spcPct val="0"/>
        </a:spcAft>
        <a:defRPr sz="2800" kern="1200">
          <a:solidFill>
            <a:schemeClr val="accent2"/>
          </a:solidFill>
          <a:latin typeface="Arial"/>
          <a:ea typeface="ヒラギノ角ゴ Pro W3" charset="0"/>
          <a:cs typeface="Arial"/>
        </a:defRPr>
      </a:lvl1pPr>
      <a:lvl2pPr algn="l" defTabSz="457200" rtl="0" eaLnBrk="1" fontAlgn="base" hangingPunct="1">
        <a:spcBef>
          <a:spcPct val="0"/>
        </a:spcBef>
        <a:spcAft>
          <a:spcPct val="0"/>
        </a:spcAft>
        <a:defRPr sz="2800">
          <a:solidFill>
            <a:schemeClr val="accent2"/>
          </a:solidFill>
          <a:latin typeface="Arial" charset="0"/>
          <a:ea typeface="ヒラギノ角ゴ Pro W3" charset="0"/>
          <a:cs typeface="Arial" charset="0"/>
        </a:defRPr>
      </a:lvl2pPr>
      <a:lvl3pPr algn="l" defTabSz="457200" rtl="0" eaLnBrk="1" fontAlgn="base" hangingPunct="1">
        <a:spcBef>
          <a:spcPct val="0"/>
        </a:spcBef>
        <a:spcAft>
          <a:spcPct val="0"/>
        </a:spcAft>
        <a:defRPr sz="2800">
          <a:solidFill>
            <a:schemeClr val="accent2"/>
          </a:solidFill>
          <a:latin typeface="Arial" charset="0"/>
          <a:ea typeface="ヒラギノ角ゴ Pro W3" charset="0"/>
          <a:cs typeface="Arial" charset="0"/>
        </a:defRPr>
      </a:lvl3pPr>
      <a:lvl4pPr algn="l" defTabSz="457200" rtl="0" eaLnBrk="1" fontAlgn="base" hangingPunct="1">
        <a:spcBef>
          <a:spcPct val="0"/>
        </a:spcBef>
        <a:spcAft>
          <a:spcPct val="0"/>
        </a:spcAft>
        <a:defRPr sz="2800">
          <a:solidFill>
            <a:schemeClr val="accent2"/>
          </a:solidFill>
          <a:latin typeface="Arial" charset="0"/>
          <a:ea typeface="ヒラギノ角ゴ Pro W3" charset="0"/>
          <a:cs typeface="Arial" charset="0"/>
        </a:defRPr>
      </a:lvl4pPr>
      <a:lvl5pPr algn="l" defTabSz="457200" rtl="0" eaLnBrk="1" fontAlgn="base" hangingPunct="1">
        <a:spcBef>
          <a:spcPct val="0"/>
        </a:spcBef>
        <a:spcAft>
          <a:spcPct val="0"/>
        </a:spcAft>
        <a:defRPr sz="2800">
          <a:solidFill>
            <a:schemeClr val="accent2"/>
          </a:solidFill>
          <a:latin typeface="Arial" charset="0"/>
          <a:ea typeface="ヒラギノ角ゴ Pro W3" charset="0"/>
          <a:cs typeface="Arial" charset="0"/>
        </a:defRPr>
      </a:lvl5pPr>
      <a:lvl6pPr marL="457200" algn="l" defTabSz="457200" rtl="0" eaLnBrk="1" fontAlgn="base" hangingPunct="1">
        <a:spcBef>
          <a:spcPct val="0"/>
        </a:spcBef>
        <a:spcAft>
          <a:spcPct val="0"/>
        </a:spcAft>
        <a:defRPr sz="2800">
          <a:solidFill>
            <a:schemeClr val="accent2"/>
          </a:solidFill>
          <a:latin typeface="Arial" charset="0"/>
          <a:ea typeface="ヒラギノ角ゴ Pro W3" charset="0"/>
        </a:defRPr>
      </a:lvl6pPr>
      <a:lvl7pPr marL="914400" algn="l" defTabSz="457200" rtl="0" eaLnBrk="1" fontAlgn="base" hangingPunct="1">
        <a:spcBef>
          <a:spcPct val="0"/>
        </a:spcBef>
        <a:spcAft>
          <a:spcPct val="0"/>
        </a:spcAft>
        <a:defRPr sz="2800">
          <a:solidFill>
            <a:schemeClr val="accent2"/>
          </a:solidFill>
          <a:latin typeface="Arial" charset="0"/>
          <a:ea typeface="ヒラギノ角ゴ Pro W3" charset="0"/>
        </a:defRPr>
      </a:lvl7pPr>
      <a:lvl8pPr marL="1371600" algn="l" defTabSz="457200" rtl="0" eaLnBrk="1" fontAlgn="base" hangingPunct="1">
        <a:spcBef>
          <a:spcPct val="0"/>
        </a:spcBef>
        <a:spcAft>
          <a:spcPct val="0"/>
        </a:spcAft>
        <a:defRPr sz="2800">
          <a:solidFill>
            <a:schemeClr val="accent2"/>
          </a:solidFill>
          <a:latin typeface="Arial" charset="0"/>
          <a:ea typeface="ヒラギノ角ゴ Pro W3" charset="0"/>
        </a:defRPr>
      </a:lvl8pPr>
      <a:lvl9pPr marL="1828800" algn="l" defTabSz="457200" rtl="0" eaLnBrk="1" fontAlgn="base" hangingPunct="1">
        <a:spcBef>
          <a:spcPct val="0"/>
        </a:spcBef>
        <a:spcAft>
          <a:spcPct val="0"/>
        </a:spcAft>
        <a:defRPr sz="2800">
          <a:solidFill>
            <a:schemeClr val="accent2"/>
          </a:solidFill>
          <a:latin typeface="Arial" charset="0"/>
          <a:ea typeface="ヒラギノ角ゴ Pro W3" charset="0"/>
        </a:defRPr>
      </a:lvl9pPr>
    </p:titleStyle>
    <p:bodyStyle>
      <a:lvl1pPr marL="269875" indent="-269875" algn="l" defTabSz="457200" rtl="0" eaLnBrk="1" fontAlgn="base" hangingPunct="1">
        <a:spcBef>
          <a:spcPts val="1800"/>
        </a:spcBef>
        <a:spcAft>
          <a:spcPct val="0"/>
        </a:spcAft>
        <a:buClr>
          <a:schemeClr val="accent2"/>
        </a:buClr>
        <a:buSzPct val="100000"/>
        <a:buFont typeface="Wingdings" charset="2"/>
        <a:buChar char="§"/>
        <a:defRPr sz="2600" kern="1200">
          <a:solidFill>
            <a:srgbClr val="10253F"/>
          </a:solidFill>
          <a:latin typeface="Arial"/>
          <a:ea typeface="ヒラギノ角ゴ Pro W3" charset="0"/>
          <a:cs typeface="Arial"/>
        </a:defRPr>
      </a:lvl1pPr>
      <a:lvl2pPr marL="685800" indent="-228600" algn="l" defTabSz="457200" rtl="0" eaLnBrk="1" fontAlgn="base" hangingPunct="1">
        <a:spcBef>
          <a:spcPts val="600"/>
        </a:spcBef>
        <a:spcAft>
          <a:spcPct val="0"/>
        </a:spcAft>
        <a:buFont typeface="Wingdings" charset="2"/>
        <a:buChar char="§"/>
        <a:defRPr sz="2000" kern="1200">
          <a:solidFill>
            <a:schemeClr val="tx2"/>
          </a:solidFill>
          <a:latin typeface="Arial"/>
          <a:ea typeface="ヒラギノ角ゴ Pro W3" charset="0"/>
          <a:cs typeface="Arial"/>
        </a:defRPr>
      </a:lvl2pPr>
      <a:lvl3pPr marL="1143000" indent="-228600" algn="l" defTabSz="457200" rtl="0" eaLnBrk="1" fontAlgn="base" hangingPunct="1">
        <a:spcBef>
          <a:spcPct val="20000"/>
        </a:spcBef>
        <a:spcAft>
          <a:spcPct val="0"/>
        </a:spcAft>
        <a:buFont typeface="Courier New" charset="0"/>
        <a:buChar char="o"/>
        <a:defRPr kern="1200">
          <a:solidFill>
            <a:schemeClr val="tx2"/>
          </a:solidFill>
          <a:latin typeface="Arial"/>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1600" kern="1200">
          <a:solidFill>
            <a:schemeClr val="tx2"/>
          </a:solidFill>
          <a:latin typeface="Arial"/>
          <a:ea typeface="ヒラギノ角ゴ Pro W3" charset="0"/>
          <a:cs typeface="Arial"/>
        </a:defRPr>
      </a:lvl4pPr>
      <a:lvl5pPr marL="2057400" indent="-228600" algn="l" defTabSz="457200" rtl="0" eaLnBrk="1" fontAlgn="base" hangingPunct="1">
        <a:spcBef>
          <a:spcPct val="0"/>
        </a:spcBef>
        <a:spcAft>
          <a:spcPct val="0"/>
        </a:spcAft>
        <a:buFont typeface="Arial" charset="0"/>
        <a:buChar char="»"/>
        <a:defRPr sz="1200" kern="1200">
          <a:solidFill>
            <a:schemeClr val="tx2"/>
          </a:solidFill>
          <a:latin typeface="Arial"/>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cms-docdb.cern.ch/cgi-bin/DocDB/ShowDocument?docid=13417"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ocs.google.com/spreadsheets/d/1ROm4CbpnrNQBmA9IRil_ci5fUM2keY72aiQrn0XeFBo/edit#gid=0"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ms-docdb.cern.ch/cgi-bin/DocDB/ShowDocument?docid=13357" TargetMode="External"/><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ms-docdb.cern.ch/cgi-bin/DocDB/ShowDocument?docid=13357" TargetMode="External"/><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5"/>
          <p:cNvSpPr>
            <a:spLocks noGrp="1"/>
          </p:cNvSpPr>
          <p:nvPr>
            <p:ph type="ctrTitle"/>
          </p:nvPr>
        </p:nvSpPr>
        <p:spPr>
          <a:xfrm>
            <a:off x="977900" y="971550"/>
            <a:ext cx="7944874" cy="1474788"/>
          </a:xfrm>
          <a:noFill/>
          <a:extLst>
            <a:ext uri="{909E8E84-426E-40DD-AFC4-6F175D3DCCD1}">
              <a14:hiddenFill xmlns:a14="http://schemas.microsoft.com/office/drawing/2010/main">
                <a:gradFill rotWithShape="1">
                  <a:gsLst>
                    <a:gs pos="0">
                      <a:srgbClr val="00EEFF"/>
                    </a:gs>
                    <a:gs pos="100000">
                      <a:srgbClr val="FFFFFF"/>
                    </a:gs>
                  </a:gsLst>
                  <a:lin ang="0" scaled="1"/>
                </a:gradFill>
              </a14:hiddenFill>
            </a:ext>
          </a:extLst>
        </p:spPr>
        <p:txBody>
          <a:bodyPr/>
          <a:lstStyle/>
          <a:p>
            <a:pPr eaLnBrk="1" hangingPunct="1"/>
            <a:r>
              <a:rPr lang="en-US" altLang="en-US" dirty="0">
                <a:latin typeface="Arial" charset="0"/>
                <a:ea typeface="ヒラギノ角ゴ Pro W3" charset="-128"/>
                <a:cs typeface="Arial" charset="0"/>
              </a:rPr>
              <a:t>Answers to Questions</a:t>
            </a:r>
          </a:p>
        </p:txBody>
      </p:sp>
      <p:sp>
        <p:nvSpPr>
          <p:cNvPr id="9218" name="Subtitle 6"/>
          <p:cNvSpPr>
            <a:spLocks noGrp="1"/>
          </p:cNvSpPr>
          <p:nvPr>
            <p:ph type="subTitle" idx="1"/>
          </p:nvPr>
        </p:nvSpPr>
        <p:spPr>
          <a:xfrm>
            <a:off x="977900" y="2446338"/>
            <a:ext cx="8420100" cy="1339850"/>
          </a:xfrm>
        </p:spPr>
        <p:txBody>
          <a:bodyPr/>
          <a:lstStyle/>
          <a:p>
            <a:pPr eaLnBrk="1" hangingPunct="1"/>
            <a:r>
              <a:rPr lang="en-US" altLang="en-US" dirty="0">
                <a:latin typeface="Arial" charset="0"/>
                <a:ea typeface="ヒラギノ角ゴ Pro W3" charset="-128"/>
                <a:cs typeface="Arial" charset="0"/>
              </a:rPr>
              <a:t>Vivian O’Dell</a:t>
            </a:r>
          </a:p>
          <a:p>
            <a:pPr eaLnBrk="1" hangingPunct="1"/>
            <a:r>
              <a:rPr lang="en-US" altLang="en-US" dirty="0">
                <a:latin typeface="Arial" charset="0"/>
                <a:ea typeface="ヒラギノ角ゴ Pro W3" charset="-128"/>
                <a:cs typeface="Arial" charset="0"/>
              </a:rPr>
              <a:t>DOE CD-1 Director’s Review</a:t>
            </a:r>
          </a:p>
          <a:p>
            <a:pPr eaLnBrk="1" hangingPunct="1"/>
            <a:r>
              <a:rPr lang="en-US" altLang="en-US" dirty="0">
                <a:latin typeface="Arial" charset="0"/>
                <a:ea typeface="ヒラギノ角ゴ Pro W3" charset="-128"/>
                <a:cs typeface="Arial" charset="0"/>
              </a:rPr>
              <a:t>March 19, 2019</a:t>
            </a:r>
          </a:p>
        </p:txBody>
      </p:sp>
      <p:sp>
        <p:nvSpPr>
          <p:cNvPr id="9219" name="Slide Number Placeholder 10"/>
          <p:cNvSpPr>
            <a:spLocks noGrp="1"/>
          </p:cNvSpPr>
          <p:nvPr>
            <p:ph type="sldNum" sz="quarter" idx="4294967295"/>
          </p:nvPr>
        </p:nvSpPr>
        <p:spPr bwMode="auto">
          <a:xfrm>
            <a:off x="8547100" y="6492875"/>
            <a:ext cx="5969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2"/>
              </a:buClr>
              <a:buSzPct val="100000"/>
              <a:buFont typeface="Wingdings" charset="2"/>
              <a:buChar char="§"/>
              <a:defRPr sz="2600">
                <a:solidFill>
                  <a:srgbClr val="10253F"/>
                </a:solidFill>
                <a:latin typeface="Arial" charset="0"/>
                <a:ea typeface="ヒラギノ角ゴ Pro W3" charset="-128"/>
                <a:cs typeface="Arial" charset="0"/>
              </a:defRPr>
            </a:lvl1pPr>
            <a:lvl2pPr marL="742950" indent="-285750">
              <a:spcBef>
                <a:spcPts val="600"/>
              </a:spcBef>
              <a:buFont typeface="Wingdings" charset="2"/>
              <a:buChar char="§"/>
              <a:defRPr sz="2000">
                <a:solidFill>
                  <a:schemeClr val="tx2"/>
                </a:solidFill>
                <a:latin typeface="Arial" charset="0"/>
                <a:ea typeface="ヒラギノ角ゴ Pro W3" charset="-128"/>
                <a:cs typeface="Arial" charset="0"/>
              </a:defRPr>
            </a:lvl2pPr>
            <a:lvl3pPr marL="1143000" indent="-228600">
              <a:spcBef>
                <a:spcPct val="20000"/>
              </a:spcBef>
              <a:buFont typeface="Courier New" charset="0"/>
              <a:buChar char="o"/>
              <a:defRPr>
                <a:solidFill>
                  <a:schemeClr val="tx2"/>
                </a:solidFill>
                <a:latin typeface="Arial" charset="0"/>
                <a:ea typeface="ヒラギノ角ゴ Pro W3" charset="-128"/>
                <a:cs typeface="Arial" charset="0"/>
              </a:defRPr>
            </a:lvl3pPr>
            <a:lvl4pPr marL="1600200" indent="-228600">
              <a:spcBef>
                <a:spcPct val="20000"/>
              </a:spcBef>
              <a:buFont typeface="Arial" charset="0"/>
              <a:buChar char="–"/>
              <a:defRPr sz="1600">
                <a:solidFill>
                  <a:schemeClr val="tx2"/>
                </a:solidFill>
                <a:latin typeface="Arial" charset="0"/>
                <a:ea typeface="ヒラギノ角ゴ Pro W3" charset="-128"/>
                <a:cs typeface="Arial" charset="0"/>
              </a:defRPr>
            </a:lvl4pPr>
            <a:lvl5pPr marL="2057400" indent="-228600">
              <a:buFont typeface="Arial" charset="0"/>
              <a:buChar char="»"/>
              <a:defRPr sz="1200">
                <a:solidFill>
                  <a:schemeClr val="tx2"/>
                </a:solidFill>
                <a:latin typeface="Arial" charset="0"/>
                <a:ea typeface="ヒラギノ角ゴ Pro W3" charset="-128"/>
                <a:cs typeface="Arial" charset="0"/>
              </a:defRPr>
            </a:lvl5pPr>
            <a:lvl6pPr marL="2514600" indent="-228600" defTabSz="457200" eaLnBrk="0" fontAlgn="base" hangingPunct="0">
              <a:spcBef>
                <a:spcPct val="0"/>
              </a:spcBef>
              <a:spcAft>
                <a:spcPct val="0"/>
              </a:spcAft>
              <a:buFont typeface="Arial" charset="0"/>
              <a:buChar char="»"/>
              <a:defRPr sz="1200">
                <a:solidFill>
                  <a:schemeClr val="tx2"/>
                </a:solidFill>
                <a:latin typeface="Arial" charset="0"/>
                <a:ea typeface="ヒラギノ角ゴ Pro W3" charset="-128"/>
                <a:cs typeface="Arial" charset="0"/>
              </a:defRPr>
            </a:lvl6pPr>
            <a:lvl7pPr marL="2971800" indent="-228600" defTabSz="457200" eaLnBrk="0" fontAlgn="base" hangingPunct="0">
              <a:spcBef>
                <a:spcPct val="0"/>
              </a:spcBef>
              <a:spcAft>
                <a:spcPct val="0"/>
              </a:spcAft>
              <a:buFont typeface="Arial" charset="0"/>
              <a:buChar char="»"/>
              <a:defRPr sz="1200">
                <a:solidFill>
                  <a:schemeClr val="tx2"/>
                </a:solidFill>
                <a:latin typeface="Arial" charset="0"/>
                <a:ea typeface="ヒラギノ角ゴ Pro W3" charset="-128"/>
                <a:cs typeface="Arial" charset="0"/>
              </a:defRPr>
            </a:lvl7pPr>
            <a:lvl8pPr marL="3429000" indent="-228600" defTabSz="457200" eaLnBrk="0" fontAlgn="base" hangingPunct="0">
              <a:spcBef>
                <a:spcPct val="0"/>
              </a:spcBef>
              <a:spcAft>
                <a:spcPct val="0"/>
              </a:spcAft>
              <a:buFont typeface="Arial" charset="0"/>
              <a:buChar char="»"/>
              <a:defRPr sz="1200">
                <a:solidFill>
                  <a:schemeClr val="tx2"/>
                </a:solidFill>
                <a:latin typeface="Arial" charset="0"/>
                <a:ea typeface="ヒラギノ角ゴ Pro W3" charset="-128"/>
                <a:cs typeface="Arial" charset="0"/>
              </a:defRPr>
            </a:lvl8pPr>
            <a:lvl9pPr marL="3886200" indent="-228600" defTabSz="457200" eaLnBrk="0" fontAlgn="base" hangingPunct="0">
              <a:spcBef>
                <a:spcPct val="0"/>
              </a:spcBef>
              <a:spcAft>
                <a:spcPct val="0"/>
              </a:spcAft>
              <a:buFont typeface="Arial" charset="0"/>
              <a:buChar char="»"/>
              <a:defRPr sz="1200">
                <a:solidFill>
                  <a:schemeClr val="tx2"/>
                </a:solidFill>
                <a:latin typeface="Arial" charset="0"/>
                <a:ea typeface="ヒラギノ角ゴ Pro W3" charset="-128"/>
                <a:cs typeface="Arial" charset="0"/>
              </a:defRPr>
            </a:lvl9pPr>
          </a:lstStyle>
          <a:p>
            <a:pPr>
              <a:spcBef>
                <a:spcPct val="0"/>
              </a:spcBef>
              <a:buClrTx/>
              <a:buSzTx/>
              <a:buFontTx/>
              <a:buNone/>
            </a:pPr>
            <a:fld id="{B913EE57-88B6-5049-874D-ED9C3DD6ACB3}" type="slidenum">
              <a:rPr lang="en-US" altLang="en-US" sz="1100">
                <a:solidFill>
                  <a:srgbClr val="A6A6A6"/>
                </a:solidFill>
                <a:latin typeface="Calibri" charset="0"/>
              </a:rPr>
              <a:pPr>
                <a:spcBef>
                  <a:spcPct val="0"/>
                </a:spcBef>
                <a:buClrTx/>
                <a:buSzTx/>
                <a:buFontTx/>
                <a:buNone/>
              </a:pPr>
              <a:t>1</a:t>
            </a:fld>
            <a:endParaRPr lang="en-US" altLang="en-US" sz="1100">
              <a:solidFill>
                <a:srgbClr val="A6A6A6"/>
              </a:solidFill>
              <a:latin typeface="Calibri" charset="0"/>
            </a:endParaRPr>
          </a:p>
        </p:txBody>
      </p:sp>
    </p:spTree>
    <p:extLst>
      <p:ext uri="{BB962C8B-B14F-4D97-AF65-F5344CB8AC3E}">
        <p14:creationId xmlns:p14="http://schemas.microsoft.com/office/powerpoint/2010/main" val="1232276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9088" y="853312"/>
            <a:ext cx="8228012" cy="4518788"/>
          </a:xfrm>
        </p:spPr>
        <p:txBody>
          <a:bodyPr/>
          <a:lstStyle/>
          <a:p>
            <a:pPr marL="0" indent="0">
              <a:lnSpc>
                <a:spcPct val="80000"/>
              </a:lnSpc>
              <a:buNone/>
            </a:pPr>
            <a:endParaRPr lang="en-US" altLang="en-US" sz="2400" dirty="0"/>
          </a:p>
          <a:p>
            <a:pPr>
              <a:lnSpc>
                <a:spcPct val="80000"/>
              </a:lnSpc>
            </a:pPr>
            <a:r>
              <a:rPr lang="en-US" dirty="0"/>
              <a:t>Can you provide the Schedule Risk Analysis for the overall Project or for each individual Sub-project ? What is the distribution of probability of finishing the project within the ~3.1 years between the last meaningful Project Milestone (Delivery of OT Barrel) and CD-4 ? </a:t>
            </a:r>
          </a:p>
          <a:p>
            <a:pPr>
              <a:lnSpc>
                <a:spcPct val="80000"/>
              </a:lnSpc>
            </a:pPr>
            <a:endParaRPr lang="en-US" altLang="en-US" sz="2400" dirty="0"/>
          </a:p>
          <a:p>
            <a:pPr>
              <a:lnSpc>
                <a:spcPct val="80000"/>
              </a:lnSpc>
            </a:pPr>
            <a:endParaRPr lang="en-US" altLang="en-US" sz="2400" dirty="0"/>
          </a:p>
          <a:p>
            <a:pPr>
              <a:lnSpc>
                <a:spcPct val="80000"/>
              </a:lnSpc>
            </a:pPr>
            <a:endParaRPr lang="en-US" altLang="en-US" dirty="0"/>
          </a:p>
          <a:p>
            <a:pPr lvl="1">
              <a:lnSpc>
                <a:spcPct val="80000"/>
              </a:lnSpc>
            </a:pPr>
            <a:endParaRPr lang="en-US" altLang="en-US" sz="1900" dirty="0"/>
          </a:p>
        </p:txBody>
      </p:sp>
      <p:sp>
        <p:nvSpPr>
          <p:cNvPr id="3" name="Title 2"/>
          <p:cNvSpPr>
            <a:spLocks noGrp="1"/>
          </p:cNvSpPr>
          <p:nvPr>
            <p:ph type="title"/>
          </p:nvPr>
        </p:nvSpPr>
        <p:spPr/>
        <p:txBody>
          <a:bodyPr>
            <a:normAutofit/>
          </a:bodyPr>
          <a:lstStyle/>
          <a:p>
            <a:r>
              <a:rPr lang="en-US" dirty="0"/>
              <a:t>Q5</a:t>
            </a:r>
          </a:p>
        </p:txBody>
      </p:sp>
    </p:spTree>
    <p:extLst>
      <p:ext uri="{BB962C8B-B14F-4D97-AF65-F5344CB8AC3E}">
        <p14:creationId xmlns:p14="http://schemas.microsoft.com/office/powerpoint/2010/main" val="2422698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AC9B2A-38CC-AE41-B52F-CB5155B2CB66}"/>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751161E5-5E1D-694D-8E08-0BDC6368306A}"/>
              </a:ext>
            </a:extLst>
          </p:cNvPr>
          <p:cNvSpPr>
            <a:spLocks noGrp="1"/>
          </p:cNvSpPr>
          <p:nvPr>
            <p:ph type="title"/>
          </p:nvPr>
        </p:nvSpPr>
        <p:spPr/>
        <p:txBody>
          <a:bodyPr/>
          <a:lstStyle/>
          <a:p>
            <a:r>
              <a:rPr lang="en-US" dirty="0"/>
              <a:t>Q5</a:t>
            </a:r>
          </a:p>
        </p:txBody>
      </p:sp>
      <p:sp>
        <p:nvSpPr>
          <p:cNvPr id="4" name="Content Placeholder 10">
            <a:extLst>
              <a:ext uri="{FF2B5EF4-FFF2-40B4-BE49-F238E27FC236}">
                <a16:creationId xmlns:a16="http://schemas.microsoft.com/office/drawing/2014/main" id="{914DB15A-3A07-524A-9E0F-B2CDC5E1C346}"/>
              </a:ext>
            </a:extLst>
          </p:cNvPr>
          <p:cNvSpPr txBox="1">
            <a:spLocks/>
          </p:cNvSpPr>
          <p:nvPr/>
        </p:nvSpPr>
        <p:spPr bwMode="auto">
          <a:xfrm>
            <a:off x="251303" y="1098011"/>
            <a:ext cx="8438545" cy="1639157"/>
          </a:xfrm>
          <a:prstGeom prst="rect">
            <a:avLst/>
          </a:prstGeom>
          <a:solidFill>
            <a:srgbClr val="FFFFB4"/>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269875" indent="-269875" algn="l" defTabSz="457200" rtl="0" eaLnBrk="1" fontAlgn="base" hangingPunct="1">
              <a:spcBef>
                <a:spcPts val="1800"/>
              </a:spcBef>
              <a:spcAft>
                <a:spcPct val="0"/>
              </a:spcAft>
              <a:buClr>
                <a:schemeClr val="accent2"/>
              </a:buClr>
              <a:buSzPct val="100000"/>
              <a:buFont typeface="Wingdings" charset="2"/>
              <a:buChar char="§"/>
              <a:defRPr sz="2600" kern="1200">
                <a:solidFill>
                  <a:srgbClr val="10253F"/>
                </a:solidFill>
                <a:latin typeface="Arial"/>
                <a:ea typeface="ヒラギノ角ゴ Pro W3" charset="0"/>
                <a:cs typeface="Arial"/>
              </a:defRPr>
            </a:lvl1pPr>
            <a:lvl2pPr marL="685800" indent="-228600" algn="l" defTabSz="457200" rtl="0" eaLnBrk="1" fontAlgn="base" hangingPunct="1">
              <a:spcBef>
                <a:spcPts val="600"/>
              </a:spcBef>
              <a:spcAft>
                <a:spcPct val="0"/>
              </a:spcAft>
              <a:buFont typeface="Wingdings" charset="2"/>
              <a:buChar char="§"/>
              <a:defRPr sz="2000" kern="1200">
                <a:solidFill>
                  <a:schemeClr val="tx2"/>
                </a:solidFill>
                <a:latin typeface="Arial"/>
                <a:ea typeface="ヒラギノ角ゴ Pro W3" charset="0"/>
                <a:cs typeface="Arial"/>
              </a:defRPr>
            </a:lvl2pPr>
            <a:lvl3pPr marL="1143000" indent="-228600" algn="l" defTabSz="457200" rtl="0" eaLnBrk="1" fontAlgn="base" hangingPunct="1">
              <a:spcBef>
                <a:spcPct val="20000"/>
              </a:spcBef>
              <a:spcAft>
                <a:spcPct val="0"/>
              </a:spcAft>
              <a:buFont typeface="Courier New" charset="0"/>
              <a:buChar char="o"/>
              <a:defRPr kern="1200">
                <a:solidFill>
                  <a:schemeClr val="tx2"/>
                </a:solidFill>
                <a:latin typeface="Arial"/>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1600" kern="1200">
                <a:solidFill>
                  <a:schemeClr val="tx2"/>
                </a:solidFill>
                <a:latin typeface="Arial"/>
                <a:ea typeface="ヒラギノ角ゴ Pro W3" charset="0"/>
                <a:cs typeface="Arial"/>
              </a:defRPr>
            </a:lvl4pPr>
            <a:lvl5pPr marL="2057400" indent="-228600" algn="l" defTabSz="457200" rtl="0" eaLnBrk="1" fontAlgn="base" hangingPunct="1">
              <a:spcBef>
                <a:spcPct val="0"/>
              </a:spcBef>
              <a:spcAft>
                <a:spcPct val="0"/>
              </a:spcAft>
              <a:buFont typeface="Arial" charset="0"/>
              <a:buChar char="»"/>
              <a:defRPr sz="1200" kern="1200">
                <a:solidFill>
                  <a:schemeClr val="tx2"/>
                </a:solidFill>
                <a:latin typeface="Arial"/>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a:t>Latest T-KPP is “Outer Tracker Flat Barrel T-KPP”</a:t>
            </a:r>
          </a:p>
          <a:p>
            <a:pPr lvl="1"/>
            <a:r>
              <a:rPr lang="en-US" sz="1600"/>
              <a:t>Early finish:	4 Sept 2024</a:t>
            </a:r>
          </a:p>
          <a:p>
            <a:pPr lvl="1"/>
            <a:r>
              <a:rPr lang="en-US" sz="1600"/>
              <a:t>Late finish:	23 April 2025  (i.e. at 90% C.L. including all risks)</a:t>
            </a:r>
          </a:p>
          <a:p>
            <a:pPr>
              <a:spcBef>
                <a:spcPts val="600"/>
              </a:spcBef>
            </a:pPr>
            <a:r>
              <a:rPr lang="en-US" sz="1800"/>
              <a:t>At 90% C.L. the project will finish the ultimate T-KPP more than 2.4 years before CD-4  (30 Sep 2027)</a:t>
            </a:r>
          </a:p>
          <a:p>
            <a:endParaRPr lang="en-US" sz="1800" dirty="0"/>
          </a:p>
        </p:txBody>
      </p:sp>
      <p:pic>
        <p:nvPicPr>
          <p:cNvPr id="5" name="Picture 4">
            <a:extLst>
              <a:ext uri="{FF2B5EF4-FFF2-40B4-BE49-F238E27FC236}">
                <a16:creationId xmlns:a16="http://schemas.microsoft.com/office/drawing/2014/main" id="{E3208D37-90DC-E14D-9464-4AF825DF93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6678" y="3236989"/>
            <a:ext cx="5349861" cy="3212265"/>
          </a:xfrm>
          <a:prstGeom prst="rect">
            <a:avLst/>
          </a:prstGeom>
        </p:spPr>
      </p:pic>
      <p:sp>
        <p:nvSpPr>
          <p:cNvPr id="6" name="TextBox 5">
            <a:extLst>
              <a:ext uri="{FF2B5EF4-FFF2-40B4-BE49-F238E27FC236}">
                <a16:creationId xmlns:a16="http://schemas.microsoft.com/office/drawing/2014/main" id="{70901513-3A0A-6A44-BD66-94A1FE79CBCE}"/>
              </a:ext>
            </a:extLst>
          </p:cNvPr>
          <p:cNvSpPr txBox="1"/>
          <p:nvPr/>
        </p:nvSpPr>
        <p:spPr>
          <a:xfrm>
            <a:off x="181990" y="3315857"/>
            <a:ext cx="3232419" cy="2719463"/>
          </a:xfrm>
          <a:prstGeom prst="rect">
            <a:avLst/>
          </a:prstGeom>
          <a:noFill/>
        </p:spPr>
        <p:txBody>
          <a:bodyPr wrap="square" rtlCol="0">
            <a:spAutoFit/>
          </a:bodyPr>
          <a:lstStyle/>
          <a:p>
            <a:pPr>
              <a:lnSpc>
                <a:spcPct val="95000"/>
              </a:lnSpc>
              <a:spcBef>
                <a:spcPts val="1200"/>
              </a:spcBef>
            </a:pPr>
            <a:r>
              <a:rPr lang="en-US" b="1" dirty="0">
                <a:solidFill>
                  <a:schemeClr val="accent2"/>
                </a:solidFill>
                <a:latin typeface="Arial"/>
                <a:cs typeface="Arial"/>
              </a:rPr>
              <a:t>T-KPP-OT-1: OT Flat Barrel construction complete</a:t>
            </a:r>
            <a:endParaRPr lang="en-US" dirty="0">
              <a:solidFill>
                <a:schemeClr val="accent2"/>
              </a:solidFill>
              <a:latin typeface="Arial"/>
              <a:cs typeface="Arial"/>
            </a:endParaRPr>
          </a:p>
          <a:p>
            <a:pPr>
              <a:lnSpc>
                <a:spcPct val="95000"/>
              </a:lnSpc>
              <a:spcBef>
                <a:spcPts val="1200"/>
              </a:spcBef>
            </a:pPr>
            <a:r>
              <a:rPr lang="en-US" sz="1400" dirty="0">
                <a:solidFill>
                  <a:srgbClr val="008000"/>
                </a:solidFill>
                <a:latin typeface="Arial"/>
                <a:cs typeface="Arial"/>
              </a:rPr>
              <a:t>Schedule has </a:t>
            </a:r>
            <a:r>
              <a:rPr lang="en-US" sz="1400" b="1" dirty="0">
                <a:solidFill>
                  <a:srgbClr val="008000"/>
                </a:solidFill>
                <a:latin typeface="Arial"/>
                <a:cs typeface="Arial"/>
              </a:rPr>
              <a:t>10.5 months </a:t>
            </a:r>
            <a:r>
              <a:rPr lang="en-US" sz="1400" dirty="0">
                <a:solidFill>
                  <a:srgbClr val="008000"/>
                </a:solidFill>
                <a:latin typeface="Arial"/>
                <a:cs typeface="Arial"/>
              </a:rPr>
              <a:t>of</a:t>
            </a:r>
            <a:r>
              <a:rPr lang="en-US" sz="1400" b="1" dirty="0">
                <a:solidFill>
                  <a:srgbClr val="008000"/>
                </a:solidFill>
                <a:latin typeface="Arial"/>
                <a:cs typeface="Arial"/>
              </a:rPr>
              <a:t> </a:t>
            </a:r>
            <a:r>
              <a:rPr lang="en-US" sz="1400" dirty="0">
                <a:solidFill>
                  <a:srgbClr val="008000"/>
                </a:solidFill>
                <a:latin typeface="Arial"/>
                <a:cs typeface="Arial"/>
              </a:rPr>
              <a:t>float</a:t>
            </a:r>
            <a:r>
              <a:rPr lang="en-US" sz="1400" b="1" dirty="0">
                <a:solidFill>
                  <a:srgbClr val="008000"/>
                </a:solidFill>
                <a:latin typeface="Arial"/>
                <a:cs typeface="Arial"/>
              </a:rPr>
              <a:t> </a:t>
            </a:r>
            <a:r>
              <a:rPr lang="en-US" sz="1400" dirty="0">
                <a:solidFill>
                  <a:srgbClr val="008000"/>
                </a:solidFill>
                <a:latin typeface="Arial"/>
                <a:cs typeface="Arial"/>
              </a:rPr>
              <a:t>to the CMS need-by date</a:t>
            </a:r>
          </a:p>
          <a:p>
            <a:pPr>
              <a:lnSpc>
                <a:spcPct val="95000"/>
              </a:lnSpc>
              <a:spcBef>
                <a:spcPts val="1200"/>
              </a:spcBef>
            </a:pPr>
            <a:r>
              <a:rPr lang="en-US" sz="1400" dirty="0">
                <a:solidFill>
                  <a:schemeClr val="accent2"/>
                </a:solidFill>
                <a:latin typeface="Arial"/>
                <a:cs typeface="Arial"/>
              </a:rPr>
              <a:t>Risks will delay T-KPP by </a:t>
            </a:r>
          </a:p>
          <a:p>
            <a:pPr>
              <a:lnSpc>
                <a:spcPct val="95000"/>
              </a:lnSpc>
            </a:pPr>
            <a:r>
              <a:rPr lang="en-US" sz="1400" b="1" dirty="0">
                <a:solidFill>
                  <a:schemeClr val="accent2"/>
                </a:solidFill>
                <a:latin typeface="Arial"/>
                <a:cs typeface="Arial"/>
              </a:rPr>
              <a:t>&lt; 7.6 months </a:t>
            </a:r>
            <a:r>
              <a:rPr lang="en-US" sz="1400" dirty="0">
                <a:solidFill>
                  <a:schemeClr val="accent2"/>
                </a:solidFill>
                <a:latin typeface="Arial"/>
                <a:cs typeface="Arial"/>
              </a:rPr>
              <a:t>(at 90%C.L.)</a:t>
            </a:r>
          </a:p>
          <a:p>
            <a:pPr>
              <a:lnSpc>
                <a:spcPct val="95000"/>
              </a:lnSpc>
              <a:spcBef>
                <a:spcPts val="1200"/>
              </a:spcBef>
            </a:pPr>
            <a:r>
              <a:rPr lang="en-US" sz="1400" dirty="0">
                <a:solidFill>
                  <a:schemeClr val="tx2"/>
                </a:solidFill>
                <a:latin typeface="Arial"/>
                <a:cs typeface="Arial"/>
              </a:rPr>
              <a:t>Integration &amp; commissioning after threshold KPP may offer additional float (</a:t>
            </a:r>
            <a:r>
              <a:rPr lang="en-US" sz="1400" b="1" dirty="0">
                <a:solidFill>
                  <a:schemeClr val="tx2"/>
                </a:solidFill>
                <a:latin typeface="Arial"/>
                <a:cs typeface="Arial"/>
              </a:rPr>
              <a:t>5.0 months</a:t>
            </a:r>
            <a:r>
              <a:rPr lang="en-US" sz="1400" dirty="0">
                <a:solidFill>
                  <a:schemeClr val="tx2"/>
                </a:solidFill>
                <a:latin typeface="Arial"/>
                <a:cs typeface="Arial"/>
              </a:rPr>
              <a:t> from T-KPP to OT installation complete)</a:t>
            </a:r>
          </a:p>
        </p:txBody>
      </p:sp>
      <p:sp>
        <p:nvSpPr>
          <p:cNvPr id="7" name="Rectangle 6">
            <a:extLst>
              <a:ext uri="{FF2B5EF4-FFF2-40B4-BE49-F238E27FC236}">
                <a16:creationId xmlns:a16="http://schemas.microsoft.com/office/drawing/2014/main" id="{2B1725F4-C0CE-7143-A177-7E78D34813BB}"/>
              </a:ext>
            </a:extLst>
          </p:cNvPr>
          <p:cNvSpPr/>
          <p:nvPr/>
        </p:nvSpPr>
        <p:spPr>
          <a:xfrm>
            <a:off x="6432332" y="3560845"/>
            <a:ext cx="873344" cy="157080"/>
          </a:xfrm>
          <a:prstGeom prst="rect">
            <a:avLst/>
          </a:prstGeom>
          <a:ln w="25400" cmpd="sng">
            <a:solidFill>
              <a:srgbClr val="C80005"/>
            </a:solidFill>
          </a:ln>
        </p:spPr>
        <p:txBody>
          <a:bodyPr wrap="square" rtlCol="0" anchor="ctr">
            <a:noAutofit/>
          </a:bodyPr>
          <a:lstStyle/>
          <a:p>
            <a:pPr algn="ctr"/>
            <a:endParaRPr lang="en-US" sz="2400" b="1" dirty="0">
              <a:solidFill>
                <a:srgbClr val="0000FF"/>
              </a:solidFill>
              <a:latin typeface="Arial"/>
              <a:cs typeface="Arial"/>
            </a:endParaRPr>
          </a:p>
        </p:txBody>
      </p:sp>
      <p:cxnSp>
        <p:nvCxnSpPr>
          <p:cNvPr id="8" name="Straight Arrow Connector 7">
            <a:extLst>
              <a:ext uri="{FF2B5EF4-FFF2-40B4-BE49-F238E27FC236}">
                <a16:creationId xmlns:a16="http://schemas.microsoft.com/office/drawing/2014/main" id="{DD4DBF64-8115-7449-8CBC-6B3780DB2B54}"/>
              </a:ext>
            </a:extLst>
          </p:cNvPr>
          <p:cNvCxnSpPr/>
          <p:nvPr/>
        </p:nvCxnSpPr>
        <p:spPr>
          <a:xfrm>
            <a:off x="4170775" y="3141459"/>
            <a:ext cx="0" cy="32784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893B68B9-589D-4C41-9714-17CCD744E11E}"/>
              </a:ext>
            </a:extLst>
          </p:cNvPr>
          <p:cNvSpPr txBox="1"/>
          <p:nvPr/>
        </p:nvSpPr>
        <p:spPr>
          <a:xfrm>
            <a:off x="3766350" y="2737168"/>
            <a:ext cx="808849" cy="430887"/>
          </a:xfrm>
          <a:prstGeom prst="rect">
            <a:avLst/>
          </a:prstGeom>
          <a:noFill/>
        </p:spPr>
        <p:txBody>
          <a:bodyPr wrap="square" rtlCol="0">
            <a:spAutoFit/>
          </a:bodyPr>
          <a:lstStyle/>
          <a:p>
            <a:pPr algn="ctr"/>
            <a:r>
              <a:rPr lang="en-US" sz="1100" dirty="0">
                <a:solidFill>
                  <a:srgbClr val="0000FF"/>
                </a:solidFill>
              </a:rPr>
              <a:t>Early finish</a:t>
            </a:r>
          </a:p>
          <a:p>
            <a:pPr algn="ctr"/>
            <a:r>
              <a:rPr lang="en-US" sz="1100" dirty="0">
                <a:solidFill>
                  <a:srgbClr val="0000FF"/>
                </a:solidFill>
              </a:rPr>
              <a:t>(no risks)</a:t>
            </a:r>
          </a:p>
        </p:txBody>
      </p:sp>
      <p:cxnSp>
        <p:nvCxnSpPr>
          <p:cNvPr id="10" name="Straight Arrow Connector 9">
            <a:extLst>
              <a:ext uri="{FF2B5EF4-FFF2-40B4-BE49-F238E27FC236}">
                <a16:creationId xmlns:a16="http://schemas.microsoft.com/office/drawing/2014/main" id="{95659098-25C1-5B43-85E3-5C7A5BD9C78F}"/>
              </a:ext>
            </a:extLst>
          </p:cNvPr>
          <p:cNvCxnSpPr/>
          <p:nvPr/>
        </p:nvCxnSpPr>
        <p:spPr>
          <a:xfrm>
            <a:off x="4980952" y="3141459"/>
            <a:ext cx="0" cy="327848"/>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1F1A6EDC-A64C-7844-95C3-A08CE99DBF38}"/>
              </a:ext>
            </a:extLst>
          </p:cNvPr>
          <p:cNvSpPr txBox="1"/>
          <p:nvPr/>
        </p:nvSpPr>
        <p:spPr>
          <a:xfrm>
            <a:off x="4574430" y="2737168"/>
            <a:ext cx="813043" cy="430887"/>
          </a:xfrm>
          <a:prstGeom prst="rect">
            <a:avLst/>
          </a:prstGeom>
          <a:noFill/>
        </p:spPr>
        <p:txBody>
          <a:bodyPr wrap="none" rtlCol="0">
            <a:spAutoFit/>
          </a:bodyPr>
          <a:lstStyle/>
          <a:p>
            <a:pPr algn="ctr"/>
            <a:r>
              <a:rPr lang="en-US" sz="1100" dirty="0">
                <a:solidFill>
                  <a:schemeClr val="accent2"/>
                </a:solidFill>
              </a:rPr>
              <a:t>90% C.L. </a:t>
            </a:r>
          </a:p>
          <a:p>
            <a:pPr algn="ctr"/>
            <a:r>
              <a:rPr lang="en-US" sz="1100" dirty="0">
                <a:solidFill>
                  <a:schemeClr val="accent2"/>
                </a:solidFill>
              </a:rPr>
              <a:t>(with risks)</a:t>
            </a:r>
          </a:p>
        </p:txBody>
      </p:sp>
      <p:sp>
        <p:nvSpPr>
          <p:cNvPr id="12" name="Rectangle 11">
            <a:extLst>
              <a:ext uri="{FF2B5EF4-FFF2-40B4-BE49-F238E27FC236}">
                <a16:creationId xmlns:a16="http://schemas.microsoft.com/office/drawing/2014/main" id="{3E9FC1B2-E497-0446-8916-3BF901798F44}"/>
              </a:ext>
            </a:extLst>
          </p:cNvPr>
          <p:cNvSpPr/>
          <p:nvPr/>
        </p:nvSpPr>
        <p:spPr>
          <a:xfrm>
            <a:off x="7530417" y="3886401"/>
            <a:ext cx="1496121" cy="157080"/>
          </a:xfrm>
          <a:prstGeom prst="rect">
            <a:avLst/>
          </a:prstGeom>
          <a:ln w="25400" cmpd="sng">
            <a:solidFill>
              <a:srgbClr val="0000FF"/>
            </a:solidFill>
          </a:ln>
        </p:spPr>
        <p:txBody>
          <a:bodyPr wrap="square" rtlCol="0" anchor="ctr">
            <a:noAutofit/>
          </a:bodyPr>
          <a:lstStyle/>
          <a:p>
            <a:pPr algn="ctr"/>
            <a:endParaRPr lang="en-US" sz="2400" b="1" dirty="0">
              <a:solidFill>
                <a:srgbClr val="0000FF"/>
              </a:solidFill>
              <a:latin typeface="Arial"/>
              <a:cs typeface="Arial"/>
            </a:endParaRPr>
          </a:p>
        </p:txBody>
      </p:sp>
    </p:spTree>
    <p:extLst>
      <p:ext uri="{BB962C8B-B14F-4D97-AF65-F5344CB8AC3E}">
        <p14:creationId xmlns:p14="http://schemas.microsoft.com/office/powerpoint/2010/main" val="286179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8E6B8B-10D0-7B4C-9767-B09743A5FC98}"/>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F3CF2DC9-6165-F040-8858-B2E8E9D40FEB}"/>
              </a:ext>
            </a:extLst>
          </p:cNvPr>
          <p:cNvSpPr>
            <a:spLocks noGrp="1"/>
          </p:cNvSpPr>
          <p:nvPr>
            <p:ph type="title"/>
          </p:nvPr>
        </p:nvSpPr>
        <p:spPr/>
        <p:txBody>
          <a:bodyPr>
            <a:normAutofit fontScale="90000"/>
          </a:bodyPr>
          <a:lstStyle/>
          <a:p>
            <a:r>
              <a:rPr lang="en-US" dirty="0"/>
              <a:t>Q5: schedule contingency for each subproject</a:t>
            </a:r>
          </a:p>
        </p:txBody>
      </p:sp>
      <p:pic>
        <p:nvPicPr>
          <p:cNvPr id="4" name="Picture 3">
            <a:extLst>
              <a:ext uri="{FF2B5EF4-FFF2-40B4-BE49-F238E27FC236}">
                <a16:creationId xmlns:a16="http://schemas.microsoft.com/office/drawing/2014/main" id="{95DC43BD-85F2-4C4A-A27C-403A4F5303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65863"/>
            <a:ext cx="9144000" cy="4902653"/>
          </a:xfrm>
          <a:prstGeom prst="rect">
            <a:avLst/>
          </a:prstGeom>
        </p:spPr>
      </p:pic>
      <p:sp>
        <p:nvSpPr>
          <p:cNvPr id="5" name="TextBox 4">
            <a:extLst>
              <a:ext uri="{FF2B5EF4-FFF2-40B4-BE49-F238E27FC236}">
                <a16:creationId xmlns:a16="http://schemas.microsoft.com/office/drawing/2014/main" id="{85C92893-A29D-1F46-89B9-083AC49DDB6A}"/>
              </a:ext>
            </a:extLst>
          </p:cNvPr>
          <p:cNvSpPr txBox="1"/>
          <p:nvPr/>
        </p:nvSpPr>
        <p:spPr>
          <a:xfrm>
            <a:off x="31438" y="6303043"/>
            <a:ext cx="1607511" cy="123111"/>
          </a:xfrm>
          <a:prstGeom prst="rect">
            <a:avLst/>
          </a:prstGeom>
          <a:solidFill>
            <a:schemeClr val="bg1"/>
          </a:solidFill>
        </p:spPr>
        <p:txBody>
          <a:bodyPr wrap="none" lIns="0" tIns="0" rIns="0" bIns="0" rtlCol="0">
            <a:spAutoFit/>
          </a:bodyPr>
          <a:lstStyle/>
          <a:p>
            <a:r>
              <a:rPr lang="en-US" sz="800" dirty="0">
                <a:solidFill>
                  <a:schemeClr val="accent1"/>
                </a:solidFill>
              </a:rPr>
              <a:t>Lucas Taylor (from P6: 15 March 2019) </a:t>
            </a:r>
          </a:p>
        </p:txBody>
      </p:sp>
      <p:sp>
        <p:nvSpPr>
          <p:cNvPr id="6" name="Rectangle 5">
            <a:extLst>
              <a:ext uri="{FF2B5EF4-FFF2-40B4-BE49-F238E27FC236}">
                <a16:creationId xmlns:a16="http://schemas.microsoft.com/office/drawing/2014/main" id="{B801739E-F767-8F4A-9F9C-930B5F758B81}"/>
              </a:ext>
            </a:extLst>
          </p:cNvPr>
          <p:cNvSpPr/>
          <p:nvPr/>
        </p:nvSpPr>
        <p:spPr>
          <a:xfrm>
            <a:off x="273389" y="1002237"/>
            <a:ext cx="8597222" cy="468158"/>
          </a:xfrm>
          <a:prstGeom prst="rect">
            <a:avLst/>
          </a:prstGeom>
          <a:solidFill>
            <a:schemeClr val="bg1">
              <a:lumMod val="95000"/>
            </a:schemeClr>
          </a:solidFill>
          <a:ln w="9525" cmpd="sng">
            <a:solidFill>
              <a:schemeClr val="bg1">
                <a:lumMod val="50000"/>
              </a:schemeClr>
            </a:solidFill>
          </a:ln>
          <a:effectLst>
            <a:outerShdw blurRad="50800" dist="38100" dir="18900000" algn="bl" rotWithShape="0">
              <a:prstClr val="black">
                <a:alpha val="40000"/>
              </a:prstClr>
            </a:outerShdw>
          </a:effectLst>
        </p:spPr>
        <p:txBody>
          <a:bodyPr wrap="square" rtlCol="0" anchor="ctr">
            <a:spAutoFit/>
          </a:bodyPr>
          <a:lstStyle/>
          <a:p>
            <a:pPr algn="ctr"/>
            <a:endParaRPr lang="en-US" sz="2400" b="1" dirty="0">
              <a:solidFill>
                <a:srgbClr val="0000FF"/>
              </a:solidFill>
              <a:latin typeface="Arial"/>
              <a:cs typeface="Arial"/>
            </a:endParaRPr>
          </a:p>
        </p:txBody>
      </p:sp>
      <p:sp>
        <p:nvSpPr>
          <p:cNvPr id="7" name="TextBox 6">
            <a:extLst>
              <a:ext uri="{FF2B5EF4-FFF2-40B4-BE49-F238E27FC236}">
                <a16:creationId xmlns:a16="http://schemas.microsoft.com/office/drawing/2014/main" id="{41F83341-EDD8-3249-966C-BD88AF94448F}"/>
              </a:ext>
            </a:extLst>
          </p:cNvPr>
          <p:cNvSpPr txBox="1"/>
          <p:nvPr/>
        </p:nvSpPr>
        <p:spPr>
          <a:xfrm>
            <a:off x="6504391" y="2409127"/>
            <a:ext cx="2366220" cy="439874"/>
          </a:xfrm>
          <a:prstGeom prst="rect">
            <a:avLst/>
          </a:prstGeom>
          <a:solidFill>
            <a:schemeClr val="bg1">
              <a:lumMod val="95000"/>
            </a:schemeClr>
          </a:solidFill>
          <a:ln>
            <a:solidFill>
              <a:schemeClr val="tx2"/>
            </a:solidFill>
          </a:ln>
          <a:effectLst>
            <a:outerShdw blurRad="63500" dist="50800" dir="18900000" algn="tl" rotWithShape="0">
              <a:srgbClr val="000000">
                <a:alpha val="43000"/>
              </a:srgbClr>
            </a:outerShdw>
          </a:effectLst>
        </p:spPr>
        <p:txBody>
          <a:bodyPr wrap="square" lIns="36000" tIns="0" rIns="36000" bIns="21600" rtlCol="0">
            <a:spAutoFit/>
          </a:bodyPr>
          <a:lstStyle/>
          <a:p>
            <a:pPr>
              <a:lnSpc>
                <a:spcPct val="90000"/>
              </a:lnSpc>
              <a:spcBef>
                <a:spcPts val="400"/>
              </a:spcBef>
            </a:pPr>
            <a:r>
              <a:rPr lang="en-US" sz="1000" b="1" dirty="0">
                <a:solidFill>
                  <a:srgbClr val="0001FF"/>
                </a:solidFill>
              </a:rPr>
              <a:t>Outer Tracker Flat Barrel T-KPP</a:t>
            </a:r>
          </a:p>
          <a:p>
            <a:pPr>
              <a:lnSpc>
                <a:spcPct val="90000"/>
              </a:lnSpc>
            </a:pPr>
            <a:r>
              <a:rPr lang="en-US" sz="1000" b="1" dirty="0">
                <a:solidFill>
                  <a:srgbClr val="008000"/>
                </a:solidFill>
              </a:rPr>
              <a:t>  10.5 months float </a:t>
            </a:r>
            <a:r>
              <a:rPr lang="en-US" sz="1000" dirty="0">
                <a:solidFill>
                  <a:schemeClr val="tx2"/>
                </a:solidFill>
              </a:rPr>
              <a:t>for flat barrel complete</a:t>
            </a:r>
            <a:endParaRPr lang="en-US" sz="1000" b="1" dirty="0">
              <a:solidFill>
                <a:srgbClr val="008000"/>
              </a:solidFill>
            </a:endParaRPr>
          </a:p>
          <a:p>
            <a:pPr>
              <a:lnSpc>
                <a:spcPct val="90000"/>
              </a:lnSpc>
            </a:pPr>
            <a:r>
              <a:rPr lang="en-US" sz="1000" dirty="0">
                <a:solidFill>
                  <a:srgbClr val="008000"/>
                </a:solidFill>
              </a:rPr>
              <a:t>+ </a:t>
            </a:r>
            <a:r>
              <a:rPr lang="en-US" sz="1000" b="1" dirty="0">
                <a:solidFill>
                  <a:srgbClr val="008000"/>
                </a:solidFill>
              </a:rPr>
              <a:t>5.0 more months </a:t>
            </a:r>
            <a:r>
              <a:rPr lang="en-US" sz="1000" dirty="0">
                <a:solidFill>
                  <a:schemeClr val="tx2"/>
                </a:solidFill>
              </a:rPr>
              <a:t>to OT installation</a:t>
            </a:r>
            <a:endParaRPr lang="en-US" sz="1000" b="1" dirty="0">
              <a:solidFill>
                <a:srgbClr val="D50001"/>
              </a:solidFill>
            </a:endParaRPr>
          </a:p>
        </p:txBody>
      </p:sp>
      <p:sp>
        <p:nvSpPr>
          <p:cNvPr id="8" name="TextBox 7">
            <a:extLst>
              <a:ext uri="{FF2B5EF4-FFF2-40B4-BE49-F238E27FC236}">
                <a16:creationId xmlns:a16="http://schemas.microsoft.com/office/drawing/2014/main" id="{E7A724FC-F39A-6B43-BC93-5A057083B556}"/>
              </a:ext>
            </a:extLst>
          </p:cNvPr>
          <p:cNvSpPr txBox="1"/>
          <p:nvPr/>
        </p:nvSpPr>
        <p:spPr>
          <a:xfrm>
            <a:off x="6514107" y="3133441"/>
            <a:ext cx="2369754" cy="491170"/>
          </a:xfrm>
          <a:prstGeom prst="rect">
            <a:avLst/>
          </a:prstGeom>
          <a:solidFill>
            <a:schemeClr val="bg1">
              <a:lumMod val="95000"/>
            </a:schemeClr>
          </a:solidFill>
          <a:ln>
            <a:solidFill>
              <a:schemeClr val="tx2"/>
            </a:solidFill>
          </a:ln>
          <a:effectLst>
            <a:outerShdw blurRad="63500" dist="50800" dir="18900000" algn="tl" rotWithShape="0">
              <a:srgbClr val="000000">
                <a:alpha val="43000"/>
              </a:srgbClr>
            </a:outerShdw>
          </a:effectLst>
        </p:spPr>
        <p:txBody>
          <a:bodyPr wrap="square" lIns="36000" tIns="0" rIns="36000" bIns="21600" rtlCol="0">
            <a:spAutoFit/>
          </a:bodyPr>
          <a:lstStyle/>
          <a:p>
            <a:r>
              <a:rPr lang="en-US" sz="1050" b="1" dirty="0">
                <a:solidFill>
                  <a:srgbClr val="0001FF"/>
                </a:solidFill>
              </a:rPr>
              <a:t>Calorimeter Endcap T-KPP</a:t>
            </a:r>
          </a:p>
          <a:p>
            <a:r>
              <a:rPr lang="en-US" sz="1000" b="1" dirty="0">
                <a:solidFill>
                  <a:srgbClr val="008000"/>
                </a:solidFill>
              </a:rPr>
              <a:t>     3.5 months float </a:t>
            </a:r>
            <a:r>
              <a:rPr lang="en-US" sz="1000" dirty="0">
                <a:solidFill>
                  <a:schemeClr val="tx2"/>
                </a:solidFill>
              </a:rPr>
              <a:t>for cassette delivery</a:t>
            </a:r>
            <a:endParaRPr lang="en-US" sz="1000" b="1" dirty="0">
              <a:solidFill>
                <a:srgbClr val="008000"/>
              </a:solidFill>
            </a:endParaRPr>
          </a:p>
          <a:p>
            <a:r>
              <a:rPr lang="en-US" sz="1000" b="1" dirty="0">
                <a:solidFill>
                  <a:srgbClr val="008000"/>
                </a:solidFill>
              </a:rPr>
              <a:t>+  8.6 more months</a:t>
            </a:r>
            <a:r>
              <a:rPr lang="en-US" sz="1000" dirty="0">
                <a:solidFill>
                  <a:schemeClr val="tx2"/>
                </a:solidFill>
              </a:rPr>
              <a:t> to HGCAL lowering</a:t>
            </a:r>
            <a:endParaRPr lang="en-US" sz="1100" dirty="0">
              <a:solidFill>
                <a:schemeClr val="tx2"/>
              </a:solidFill>
            </a:endParaRPr>
          </a:p>
        </p:txBody>
      </p:sp>
      <p:sp>
        <p:nvSpPr>
          <p:cNvPr id="9" name="TextBox 8">
            <a:extLst>
              <a:ext uri="{FF2B5EF4-FFF2-40B4-BE49-F238E27FC236}">
                <a16:creationId xmlns:a16="http://schemas.microsoft.com/office/drawing/2014/main" id="{DAA1CEC7-2616-B648-A363-150CC79B603D}"/>
              </a:ext>
            </a:extLst>
          </p:cNvPr>
          <p:cNvSpPr txBox="1"/>
          <p:nvPr/>
        </p:nvSpPr>
        <p:spPr>
          <a:xfrm>
            <a:off x="6514107" y="5019151"/>
            <a:ext cx="2375362" cy="308300"/>
          </a:xfrm>
          <a:prstGeom prst="rect">
            <a:avLst/>
          </a:prstGeom>
          <a:solidFill>
            <a:schemeClr val="bg1">
              <a:lumMod val="95000"/>
            </a:schemeClr>
          </a:solidFill>
          <a:ln>
            <a:solidFill>
              <a:schemeClr val="tx2"/>
            </a:solidFill>
          </a:ln>
          <a:effectLst>
            <a:outerShdw blurRad="63500" dist="50800" dir="18900000" algn="tl" rotWithShape="0">
              <a:srgbClr val="000000">
                <a:alpha val="43000"/>
              </a:srgbClr>
            </a:outerShdw>
          </a:effectLst>
        </p:spPr>
        <p:txBody>
          <a:bodyPr wrap="square" lIns="36000" tIns="0" rIns="36000" bIns="21600" rtlCol="0">
            <a:spAutoFit/>
          </a:bodyPr>
          <a:lstStyle/>
          <a:p>
            <a:pPr>
              <a:lnSpc>
                <a:spcPct val="90000"/>
              </a:lnSpc>
              <a:spcBef>
                <a:spcPts val="600"/>
              </a:spcBef>
            </a:pPr>
            <a:r>
              <a:rPr lang="en-US" sz="1050" b="1" dirty="0">
                <a:solidFill>
                  <a:srgbClr val="0001FF"/>
                </a:solidFill>
              </a:rPr>
              <a:t>DAQ T-KPP</a:t>
            </a:r>
          </a:p>
          <a:p>
            <a:pPr>
              <a:lnSpc>
                <a:spcPct val="90000"/>
              </a:lnSpc>
            </a:pPr>
            <a:r>
              <a:rPr lang="en-US" sz="1000" b="1" dirty="0">
                <a:solidFill>
                  <a:srgbClr val="008000"/>
                </a:solidFill>
              </a:rPr>
              <a:t>   3.9 months float</a:t>
            </a:r>
            <a:r>
              <a:rPr lang="en-US" sz="1000" dirty="0">
                <a:solidFill>
                  <a:schemeClr val="tx2"/>
                </a:solidFill>
              </a:rPr>
              <a:t> Commodity IT =&gt; buy late</a:t>
            </a:r>
          </a:p>
        </p:txBody>
      </p:sp>
      <p:sp>
        <p:nvSpPr>
          <p:cNvPr id="10" name="TextBox 9">
            <a:extLst>
              <a:ext uri="{FF2B5EF4-FFF2-40B4-BE49-F238E27FC236}">
                <a16:creationId xmlns:a16="http://schemas.microsoft.com/office/drawing/2014/main" id="{3D40754F-61B6-7E46-93BD-A9B8851A839C}"/>
              </a:ext>
            </a:extLst>
          </p:cNvPr>
          <p:cNvSpPr txBox="1"/>
          <p:nvPr/>
        </p:nvSpPr>
        <p:spPr>
          <a:xfrm>
            <a:off x="6514106" y="5470389"/>
            <a:ext cx="2375363" cy="337282"/>
          </a:xfrm>
          <a:prstGeom prst="rect">
            <a:avLst/>
          </a:prstGeom>
          <a:solidFill>
            <a:schemeClr val="bg1">
              <a:lumMod val="95000"/>
            </a:schemeClr>
          </a:solidFill>
          <a:ln>
            <a:solidFill>
              <a:schemeClr val="tx2"/>
            </a:solidFill>
          </a:ln>
          <a:effectLst>
            <a:outerShdw blurRad="63500" dist="50800" dir="18900000" algn="tl" rotWithShape="0">
              <a:srgbClr val="000000">
                <a:alpha val="43000"/>
              </a:srgbClr>
            </a:outerShdw>
          </a:effectLst>
        </p:spPr>
        <p:txBody>
          <a:bodyPr wrap="square" lIns="36000" tIns="0" rIns="36000" bIns="21600" rtlCol="0">
            <a:spAutoFit/>
          </a:bodyPr>
          <a:lstStyle/>
          <a:p>
            <a:r>
              <a:rPr lang="en-US" sz="1050" b="1" dirty="0">
                <a:solidFill>
                  <a:srgbClr val="0001FF"/>
                </a:solidFill>
              </a:rPr>
              <a:t>Barrel Timing Layer</a:t>
            </a:r>
          </a:p>
          <a:p>
            <a:r>
              <a:rPr lang="en-US" sz="1000" b="1" dirty="0">
                <a:solidFill>
                  <a:srgbClr val="008000"/>
                </a:solidFill>
              </a:rPr>
              <a:t>    8.7 months float </a:t>
            </a:r>
            <a:r>
              <a:rPr lang="en-US" sz="1000" dirty="0">
                <a:solidFill>
                  <a:schemeClr val="tx2"/>
                </a:solidFill>
              </a:rPr>
              <a:t>to CMS need by date</a:t>
            </a:r>
          </a:p>
        </p:txBody>
      </p:sp>
      <p:sp>
        <p:nvSpPr>
          <p:cNvPr id="11" name="Left-Right Arrow 10">
            <a:extLst>
              <a:ext uri="{FF2B5EF4-FFF2-40B4-BE49-F238E27FC236}">
                <a16:creationId xmlns:a16="http://schemas.microsoft.com/office/drawing/2014/main" id="{E8AC91CC-1708-F84D-9884-27ED2D9F3DF7}"/>
              </a:ext>
            </a:extLst>
          </p:cNvPr>
          <p:cNvSpPr/>
          <p:nvPr/>
        </p:nvSpPr>
        <p:spPr>
          <a:xfrm>
            <a:off x="3300171" y="3396903"/>
            <a:ext cx="1814769" cy="185198"/>
          </a:xfrm>
          <a:prstGeom prst="leftRightArrow">
            <a:avLst>
              <a:gd name="adj1" fmla="val 67341"/>
              <a:gd name="adj2" fmla="val 51401"/>
            </a:avLst>
          </a:prstGeom>
          <a:solidFill>
            <a:srgbClr val="E1FFD5"/>
          </a:solidFill>
          <a:ln w="12700" cmpd="sng">
            <a:solidFill>
              <a:srgbClr val="008000"/>
            </a:solidFill>
          </a:ln>
        </p:spPr>
        <p:txBody>
          <a:bodyPr wrap="none" lIns="0" tIns="0" rIns="0" bIns="0" rtlCol="0" anchor="t" anchorCtr="0">
            <a:noAutofit/>
          </a:bodyPr>
          <a:lstStyle/>
          <a:p>
            <a:pPr algn="ctr"/>
            <a:r>
              <a:rPr lang="en-US" sz="800" b="1" dirty="0">
                <a:solidFill>
                  <a:srgbClr val="008000"/>
                </a:solidFill>
                <a:latin typeface="Arial"/>
                <a:cs typeface="Arial"/>
              </a:rPr>
              <a:t>Long Shutdown 3</a:t>
            </a:r>
          </a:p>
        </p:txBody>
      </p:sp>
      <p:sp>
        <p:nvSpPr>
          <p:cNvPr id="12" name="TextBox 11">
            <a:extLst>
              <a:ext uri="{FF2B5EF4-FFF2-40B4-BE49-F238E27FC236}">
                <a16:creationId xmlns:a16="http://schemas.microsoft.com/office/drawing/2014/main" id="{B8A96352-712F-334B-B1EB-2BD9C1470CAA}"/>
              </a:ext>
            </a:extLst>
          </p:cNvPr>
          <p:cNvSpPr txBox="1"/>
          <p:nvPr/>
        </p:nvSpPr>
        <p:spPr>
          <a:xfrm>
            <a:off x="5815778" y="6069731"/>
            <a:ext cx="477461" cy="246221"/>
          </a:xfrm>
          <a:prstGeom prst="rect">
            <a:avLst/>
          </a:prstGeom>
          <a:solidFill>
            <a:srgbClr val="FFFFFF"/>
          </a:solidFill>
        </p:spPr>
        <p:txBody>
          <a:bodyPr wrap="none" lIns="36000" tIns="0" rIns="36000" bIns="0" rtlCol="0">
            <a:spAutoFit/>
          </a:bodyPr>
          <a:lstStyle/>
          <a:p>
            <a:r>
              <a:rPr lang="en-US" sz="1600" b="1" dirty="0">
                <a:solidFill>
                  <a:srgbClr val="008000"/>
                </a:solidFill>
              </a:rPr>
              <a:t>CD-4</a:t>
            </a:r>
          </a:p>
        </p:txBody>
      </p:sp>
      <p:cxnSp>
        <p:nvCxnSpPr>
          <p:cNvPr id="13" name="Straight Connector 12">
            <a:extLst>
              <a:ext uri="{FF2B5EF4-FFF2-40B4-BE49-F238E27FC236}">
                <a16:creationId xmlns:a16="http://schemas.microsoft.com/office/drawing/2014/main" id="{CFCAC018-2EB4-834D-95C1-FD52DFBEB0E3}"/>
              </a:ext>
            </a:extLst>
          </p:cNvPr>
          <p:cNvCxnSpPr/>
          <p:nvPr/>
        </p:nvCxnSpPr>
        <p:spPr>
          <a:xfrm flipH="1">
            <a:off x="3789864" y="2422023"/>
            <a:ext cx="0" cy="4060542"/>
          </a:xfrm>
          <a:prstGeom prst="line">
            <a:avLst/>
          </a:prstGeom>
          <a:ln w="12700" cmpd="sng">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4" name="Oval Callout 13">
            <a:extLst>
              <a:ext uri="{FF2B5EF4-FFF2-40B4-BE49-F238E27FC236}">
                <a16:creationId xmlns:a16="http://schemas.microsoft.com/office/drawing/2014/main" id="{16B935BB-8298-2740-BBAB-7562D0B75AED}"/>
              </a:ext>
            </a:extLst>
          </p:cNvPr>
          <p:cNvSpPr/>
          <p:nvPr/>
        </p:nvSpPr>
        <p:spPr>
          <a:xfrm>
            <a:off x="3676450" y="1921791"/>
            <a:ext cx="121606" cy="121606"/>
          </a:xfrm>
          <a:prstGeom prst="wedgeEllipseCallout">
            <a:avLst>
              <a:gd name="adj1" fmla="val -29332"/>
              <a:gd name="adj2" fmla="val 34424"/>
            </a:avLst>
          </a:prstGeom>
          <a:ln w="28575" cmpd="sng">
            <a:solidFill>
              <a:srgbClr val="0000FF"/>
            </a:solidFill>
          </a:ln>
        </p:spPr>
        <p:txBody>
          <a:bodyPr wrap="square" rtlCol="0" anchor="ctr">
            <a:spAutoFit/>
          </a:bodyPr>
          <a:lstStyle/>
          <a:p>
            <a:pPr algn="ctr"/>
            <a:endParaRPr lang="en-US" sz="2400" b="1" dirty="0">
              <a:solidFill>
                <a:srgbClr val="0000FF"/>
              </a:solidFill>
              <a:latin typeface="Arial"/>
              <a:cs typeface="Arial"/>
            </a:endParaRPr>
          </a:p>
        </p:txBody>
      </p:sp>
      <p:sp>
        <p:nvSpPr>
          <p:cNvPr id="15" name="Oval Callout 14">
            <a:extLst>
              <a:ext uri="{FF2B5EF4-FFF2-40B4-BE49-F238E27FC236}">
                <a16:creationId xmlns:a16="http://schemas.microsoft.com/office/drawing/2014/main" id="{91A8E7C0-3089-1B40-9C40-1847788239D0}"/>
              </a:ext>
            </a:extLst>
          </p:cNvPr>
          <p:cNvSpPr/>
          <p:nvPr/>
        </p:nvSpPr>
        <p:spPr>
          <a:xfrm>
            <a:off x="3733240" y="2346509"/>
            <a:ext cx="121606" cy="121606"/>
          </a:xfrm>
          <a:prstGeom prst="wedgeEllipseCallout">
            <a:avLst>
              <a:gd name="adj1" fmla="val -29332"/>
              <a:gd name="adj2" fmla="val 34424"/>
            </a:avLst>
          </a:prstGeom>
          <a:ln w="28575" cmpd="sng">
            <a:solidFill>
              <a:srgbClr val="0000FF"/>
            </a:solidFill>
          </a:ln>
        </p:spPr>
        <p:txBody>
          <a:bodyPr wrap="square" rtlCol="0" anchor="ctr">
            <a:spAutoFit/>
          </a:bodyPr>
          <a:lstStyle/>
          <a:p>
            <a:pPr algn="ctr"/>
            <a:endParaRPr lang="en-US" sz="2400" b="1" dirty="0">
              <a:solidFill>
                <a:srgbClr val="0000FF"/>
              </a:solidFill>
              <a:latin typeface="Arial"/>
              <a:cs typeface="Arial"/>
            </a:endParaRPr>
          </a:p>
        </p:txBody>
      </p:sp>
      <p:sp>
        <p:nvSpPr>
          <p:cNvPr id="16" name="Oval Callout 15">
            <a:extLst>
              <a:ext uri="{FF2B5EF4-FFF2-40B4-BE49-F238E27FC236}">
                <a16:creationId xmlns:a16="http://schemas.microsoft.com/office/drawing/2014/main" id="{49C22EB4-B003-5D40-A630-C5D0FC0B07FA}"/>
              </a:ext>
            </a:extLst>
          </p:cNvPr>
          <p:cNvSpPr/>
          <p:nvPr/>
        </p:nvSpPr>
        <p:spPr>
          <a:xfrm>
            <a:off x="2970187" y="3026722"/>
            <a:ext cx="121606" cy="121606"/>
          </a:xfrm>
          <a:prstGeom prst="wedgeEllipseCallout">
            <a:avLst>
              <a:gd name="adj1" fmla="val -29332"/>
              <a:gd name="adj2" fmla="val 34424"/>
            </a:avLst>
          </a:prstGeom>
          <a:ln w="28575" cmpd="sng">
            <a:solidFill>
              <a:srgbClr val="0000FF"/>
            </a:solidFill>
          </a:ln>
        </p:spPr>
        <p:txBody>
          <a:bodyPr wrap="square" rtlCol="0" anchor="ctr">
            <a:spAutoFit/>
          </a:bodyPr>
          <a:lstStyle/>
          <a:p>
            <a:pPr algn="ctr"/>
            <a:endParaRPr lang="en-US" sz="2400" b="1" dirty="0">
              <a:solidFill>
                <a:srgbClr val="0000FF"/>
              </a:solidFill>
              <a:latin typeface="Arial"/>
              <a:cs typeface="Arial"/>
            </a:endParaRPr>
          </a:p>
        </p:txBody>
      </p:sp>
      <p:sp>
        <p:nvSpPr>
          <p:cNvPr id="17" name="Oval Callout 16">
            <a:extLst>
              <a:ext uri="{FF2B5EF4-FFF2-40B4-BE49-F238E27FC236}">
                <a16:creationId xmlns:a16="http://schemas.microsoft.com/office/drawing/2014/main" id="{552706DD-C74E-5E42-B531-6190F8BBB164}"/>
              </a:ext>
            </a:extLst>
          </p:cNvPr>
          <p:cNvSpPr/>
          <p:nvPr/>
        </p:nvSpPr>
        <p:spPr>
          <a:xfrm>
            <a:off x="3234901" y="4034743"/>
            <a:ext cx="121606" cy="121606"/>
          </a:xfrm>
          <a:prstGeom prst="wedgeEllipseCallout">
            <a:avLst>
              <a:gd name="adj1" fmla="val -29332"/>
              <a:gd name="adj2" fmla="val 34424"/>
            </a:avLst>
          </a:prstGeom>
          <a:ln w="28575" cmpd="sng">
            <a:solidFill>
              <a:srgbClr val="0000FF"/>
            </a:solidFill>
          </a:ln>
        </p:spPr>
        <p:txBody>
          <a:bodyPr wrap="square" rtlCol="0" anchor="ctr">
            <a:spAutoFit/>
          </a:bodyPr>
          <a:lstStyle/>
          <a:p>
            <a:pPr algn="ctr"/>
            <a:endParaRPr lang="en-US" sz="2400" b="1" dirty="0">
              <a:solidFill>
                <a:srgbClr val="0000FF"/>
              </a:solidFill>
              <a:latin typeface="Arial"/>
              <a:cs typeface="Arial"/>
            </a:endParaRPr>
          </a:p>
        </p:txBody>
      </p:sp>
      <p:sp>
        <p:nvSpPr>
          <p:cNvPr id="18" name="Oval Callout 17">
            <a:extLst>
              <a:ext uri="{FF2B5EF4-FFF2-40B4-BE49-F238E27FC236}">
                <a16:creationId xmlns:a16="http://schemas.microsoft.com/office/drawing/2014/main" id="{AFDF44C2-5BB5-8448-8829-2D0C8DA9541D}"/>
              </a:ext>
            </a:extLst>
          </p:cNvPr>
          <p:cNvSpPr/>
          <p:nvPr/>
        </p:nvSpPr>
        <p:spPr>
          <a:xfrm>
            <a:off x="3237472" y="4458041"/>
            <a:ext cx="121606" cy="121606"/>
          </a:xfrm>
          <a:prstGeom prst="wedgeEllipseCallout">
            <a:avLst>
              <a:gd name="adj1" fmla="val -29332"/>
              <a:gd name="adj2" fmla="val 34424"/>
            </a:avLst>
          </a:prstGeom>
          <a:ln w="28575" cmpd="sng">
            <a:solidFill>
              <a:srgbClr val="0000FF"/>
            </a:solidFill>
          </a:ln>
        </p:spPr>
        <p:txBody>
          <a:bodyPr wrap="square" rtlCol="0" anchor="ctr">
            <a:spAutoFit/>
          </a:bodyPr>
          <a:lstStyle/>
          <a:p>
            <a:pPr algn="ctr"/>
            <a:endParaRPr lang="en-US" sz="2400" b="1" dirty="0">
              <a:solidFill>
                <a:srgbClr val="0000FF"/>
              </a:solidFill>
              <a:latin typeface="Arial"/>
              <a:cs typeface="Arial"/>
            </a:endParaRPr>
          </a:p>
        </p:txBody>
      </p:sp>
      <p:sp>
        <p:nvSpPr>
          <p:cNvPr id="19" name="Oval Callout 18">
            <a:extLst>
              <a:ext uri="{FF2B5EF4-FFF2-40B4-BE49-F238E27FC236}">
                <a16:creationId xmlns:a16="http://schemas.microsoft.com/office/drawing/2014/main" id="{4190AAB8-9249-D644-BF8A-46805E7C0B22}"/>
              </a:ext>
            </a:extLst>
          </p:cNvPr>
          <p:cNvSpPr/>
          <p:nvPr/>
        </p:nvSpPr>
        <p:spPr>
          <a:xfrm>
            <a:off x="4631383" y="4994483"/>
            <a:ext cx="121606" cy="121606"/>
          </a:xfrm>
          <a:prstGeom prst="wedgeEllipseCallout">
            <a:avLst>
              <a:gd name="adj1" fmla="val -29332"/>
              <a:gd name="adj2" fmla="val 34424"/>
            </a:avLst>
          </a:prstGeom>
          <a:ln w="28575" cmpd="sng">
            <a:solidFill>
              <a:srgbClr val="0000FF"/>
            </a:solidFill>
          </a:ln>
        </p:spPr>
        <p:txBody>
          <a:bodyPr wrap="square" rtlCol="0" anchor="ctr">
            <a:spAutoFit/>
          </a:bodyPr>
          <a:lstStyle/>
          <a:p>
            <a:pPr algn="ctr"/>
            <a:endParaRPr lang="en-US" sz="2400" b="1" dirty="0">
              <a:solidFill>
                <a:srgbClr val="0000FF"/>
              </a:solidFill>
              <a:latin typeface="Arial"/>
              <a:cs typeface="Arial"/>
            </a:endParaRPr>
          </a:p>
        </p:txBody>
      </p:sp>
      <p:sp>
        <p:nvSpPr>
          <p:cNvPr id="20" name="Oval Callout 19">
            <a:extLst>
              <a:ext uri="{FF2B5EF4-FFF2-40B4-BE49-F238E27FC236}">
                <a16:creationId xmlns:a16="http://schemas.microsoft.com/office/drawing/2014/main" id="{EF248715-60DB-AF45-BEE5-38BB4637F6D2}"/>
              </a:ext>
            </a:extLst>
          </p:cNvPr>
          <p:cNvSpPr/>
          <p:nvPr/>
        </p:nvSpPr>
        <p:spPr>
          <a:xfrm>
            <a:off x="5976300" y="6322303"/>
            <a:ext cx="121606" cy="121606"/>
          </a:xfrm>
          <a:prstGeom prst="wedgeEllipseCallout">
            <a:avLst>
              <a:gd name="adj1" fmla="val -29332"/>
              <a:gd name="adj2" fmla="val 34424"/>
            </a:avLst>
          </a:prstGeom>
          <a:ln w="28575" cmpd="sng">
            <a:solidFill>
              <a:srgbClr val="008000"/>
            </a:solidFill>
          </a:ln>
        </p:spPr>
        <p:txBody>
          <a:bodyPr wrap="square" rtlCol="0" anchor="ctr">
            <a:spAutoFit/>
          </a:bodyPr>
          <a:lstStyle/>
          <a:p>
            <a:pPr algn="ctr"/>
            <a:endParaRPr lang="en-US" sz="2400" b="1" dirty="0">
              <a:solidFill>
                <a:srgbClr val="0000FF"/>
              </a:solidFill>
              <a:latin typeface="Arial"/>
              <a:cs typeface="Arial"/>
            </a:endParaRPr>
          </a:p>
        </p:txBody>
      </p:sp>
      <p:sp>
        <p:nvSpPr>
          <p:cNvPr id="21" name="Rectangle 20">
            <a:extLst>
              <a:ext uri="{FF2B5EF4-FFF2-40B4-BE49-F238E27FC236}">
                <a16:creationId xmlns:a16="http://schemas.microsoft.com/office/drawing/2014/main" id="{97B3DA4A-0FD6-6A42-8613-0EEF860A76D1}"/>
              </a:ext>
            </a:extLst>
          </p:cNvPr>
          <p:cNvSpPr/>
          <p:nvPr/>
        </p:nvSpPr>
        <p:spPr>
          <a:xfrm>
            <a:off x="4013832" y="6243719"/>
            <a:ext cx="1688119" cy="260338"/>
          </a:xfrm>
          <a:prstGeom prst="rect">
            <a:avLst/>
          </a:prstGeom>
          <a:solidFill>
            <a:schemeClr val="bg1"/>
          </a:solidFill>
        </p:spPr>
        <p:txBody>
          <a:bodyPr wrap="square" lIns="36000" tIns="10800" rIns="36000" bIns="10800" anchor="ctr" anchorCtr="0">
            <a:spAutoFit/>
          </a:bodyPr>
          <a:lstStyle/>
          <a:p>
            <a:pPr algn="ctr">
              <a:spcBef>
                <a:spcPts val="300"/>
              </a:spcBef>
            </a:pPr>
            <a:r>
              <a:rPr lang="en-US" sz="700" b="1" dirty="0">
                <a:solidFill>
                  <a:schemeClr val="tx1">
                    <a:lumMod val="75000"/>
                    <a:lumOff val="25000"/>
                  </a:schemeClr>
                </a:solidFill>
                <a:latin typeface="Arial"/>
                <a:cs typeface="Arial"/>
              </a:rPr>
              <a:t>3.1 years float from last T-KPP to CD-4</a:t>
            </a:r>
          </a:p>
          <a:p>
            <a:pPr algn="ctr">
              <a:spcBef>
                <a:spcPts val="300"/>
              </a:spcBef>
            </a:pPr>
            <a:r>
              <a:rPr lang="en-US" sz="600" dirty="0">
                <a:solidFill>
                  <a:schemeClr val="bg1">
                    <a:lumMod val="50000"/>
                  </a:schemeClr>
                </a:solidFill>
                <a:latin typeface="Arial"/>
                <a:cs typeface="Arial"/>
              </a:rPr>
              <a:t>(not including commodity DAQ purchase)</a:t>
            </a:r>
          </a:p>
        </p:txBody>
      </p:sp>
      <p:sp>
        <p:nvSpPr>
          <p:cNvPr id="22" name="Oval Callout 21">
            <a:extLst>
              <a:ext uri="{FF2B5EF4-FFF2-40B4-BE49-F238E27FC236}">
                <a16:creationId xmlns:a16="http://schemas.microsoft.com/office/drawing/2014/main" id="{1AEAAD7A-0096-EA4E-A910-E3AEE6A942BF}"/>
              </a:ext>
            </a:extLst>
          </p:cNvPr>
          <p:cNvSpPr/>
          <p:nvPr/>
        </p:nvSpPr>
        <p:spPr>
          <a:xfrm>
            <a:off x="2718686" y="5465483"/>
            <a:ext cx="121606" cy="121606"/>
          </a:xfrm>
          <a:prstGeom prst="wedgeEllipseCallout">
            <a:avLst>
              <a:gd name="adj1" fmla="val -29332"/>
              <a:gd name="adj2" fmla="val 34424"/>
            </a:avLst>
          </a:prstGeom>
          <a:ln w="28575" cmpd="sng">
            <a:solidFill>
              <a:srgbClr val="0000FF"/>
            </a:solidFill>
          </a:ln>
        </p:spPr>
        <p:txBody>
          <a:bodyPr wrap="square" rtlCol="0" anchor="ctr">
            <a:spAutoFit/>
          </a:bodyPr>
          <a:lstStyle/>
          <a:p>
            <a:pPr algn="ctr"/>
            <a:endParaRPr lang="en-US" sz="2400" b="1" dirty="0">
              <a:solidFill>
                <a:srgbClr val="0000FF"/>
              </a:solidFill>
              <a:latin typeface="Arial"/>
              <a:cs typeface="Arial"/>
            </a:endParaRPr>
          </a:p>
        </p:txBody>
      </p:sp>
      <p:sp>
        <p:nvSpPr>
          <p:cNvPr id="23" name="Oval Callout 22">
            <a:extLst>
              <a:ext uri="{FF2B5EF4-FFF2-40B4-BE49-F238E27FC236}">
                <a16:creationId xmlns:a16="http://schemas.microsoft.com/office/drawing/2014/main" id="{B353BD43-7730-6643-95DD-7B6938D3DBE3}"/>
              </a:ext>
            </a:extLst>
          </p:cNvPr>
          <p:cNvSpPr/>
          <p:nvPr/>
        </p:nvSpPr>
        <p:spPr>
          <a:xfrm>
            <a:off x="3150496" y="5891093"/>
            <a:ext cx="121606" cy="121606"/>
          </a:xfrm>
          <a:prstGeom prst="wedgeEllipseCallout">
            <a:avLst>
              <a:gd name="adj1" fmla="val -29332"/>
              <a:gd name="adj2" fmla="val 34424"/>
            </a:avLst>
          </a:prstGeom>
          <a:ln w="28575" cmpd="sng">
            <a:solidFill>
              <a:srgbClr val="0000FF"/>
            </a:solidFill>
          </a:ln>
        </p:spPr>
        <p:txBody>
          <a:bodyPr wrap="square" rtlCol="0" anchor="ctr">
            <a:spAutoFit/>
          </a:bodyPr>
          <a:lstStyle/>
          <a:p>
            <a:pPr algn="ctr"/>
            <a:endParaRPr lang="en-US" sz="2400" b="1" dirty="0">
              <a:solidFill>
                <a:srgbClr val="0000FF"/>
              </a:solidFill>
              <a:latin typeface="Arial"/>
              <a:cs typeface="Arial"/>
            </a:endParaRPr>
          </a:p>
        </p:txBody>
      </p:sp>
      <p:cxnSp>
        <p:nvCxnSpPr>
          <p:cNvPr id="24" name="Straight Connector 23">
            <a:extLst>
              <a:ext uri="{FF2B5EF4-FFF2-40B4-BE49-F238E27FC236}">
                <a16:creationId xmlns:a16="http://schemas.microsoft.com/office/drawing/2014/main" id="{75C96516-521F-CA4B-9D49-C61214EC9393}"/>
              </a:ext>
            </a:extLst>
          </p:cNvPr>
          <p:cNvCxnSpPr/>
          <p:nvPr/>
        </p:nvCxnSpPr>
        <p:spPr>
          <a:xfrm>
            <a:off x="0" y="5000901"/>
            <a:ext cx="9144000" cy="0"/>
          </a:xfrm>
          <a:prstGeom prst="line">
            <a:avLst/>
          </a:prstGeom>
          <a:ln w="6350"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B04FC524-9CB7-BA4F-BCB8-04E73AA9DC94}"/>
              </a:ext>
            </a:extLst>
          </p:cNvPr>
          <p:cNvSpPr txBox="1"/>
          <p:nvPr/>
        </p:nvSpPr>
        <p:spPr>
          <a:xfrm>
            <a:off x="6504391" y="4219625"/>
            <a:ext cx="2375362" cy="446799"/>
          </a:xfrm>
          <a:prstGeom prst="rect">
            <a:avLst/>
          </a:prstGeom>
          <a:solidFill>
            <a:schemeClr val="bg1">
              <a:lumMod val="95000"/>
            </a:schemeClr>
          </a:solidFill>
          <a:ln>
            <a:solidFill>
              <a:schemeClr val="tx2"/>
            </a:solidFill>
          </a:ln>
          <a:effectLst>
            <a:outerShdw blurRad="63500" dist="50800" dir="18900000" algn="tl" rotWithShape="0">
              <a:srgbClr val="000000">
                <a:alpha val="43000"/>
              </a:srgbClr>
            </a:outerShdw>
          </a:effectLst>
        </p:spPr>
        <p:txBody>
          <a:bodyPr wrap="square" lIns="36000" tIns="0" rIns="36000" bIns="21600" rtlCol="0">
            <a:spAutoFit/>
          </a:bodyPr>
          <a:lstStyle/>
          <a:p>
            <a:pPr>
              <a:lnSpc>
                <a:spcPct val="90000"/>
              </a:lnSpc>
            </a:pPr>
            <a:r>
              <a:rPr lang="en-US" sz="1050" b="1" dirty="0">
                <a:solidFill>
                  <a:srgbClr val="0001FF"/>
                </a:solidFill>
              </a:rPr>
              <a:t>Trigger T-KPPs</a:t>
            </a:r>
          </a:p>
          <a:p>
            <a:pPr>
              <a:lnSpc>
                <a:spcPct val="90000"/>
              </a:lnSpc>
            </a:pPr>
            <a:r>
              <a:rPr lang="en-US" sz="1000" b="1" dirty="0">
                <a:solidFill>
                  <a:srgbClr val="008000"/>
                </a:solidFill>
              </a:rPr>
              <a:t>   9.2 months float </a:t>
            </a:r>
            <a:r>
              <a:rPr lang="en-US" sz="1000" dirty="0">
                <a:solidFill>
                  <a:schemeClr val="tx2"/>
                </a:solidFill>
              </a:rPr>
              <a:t>construction complete</a:t>
            </a:r>
            <a:endParaRPr lang="en-US" sz="1000" b="1" dirty="0">
              <a:solidFill>
                <a:srgbClr val="008000"/>
              </a:solidFill>
            </a:endParaRPr>
          </a:p>
          <a:p>
            <a:pPr>
              <a:lnSpc>
                <a:spcPct val="90000"/>
              </a:lnSpc>
            </a:pPr>
            <a:r>
              <a:rPr lang="en-US" sz="1000" b="1" dirty="0">
                <a:solidFill>
                  <a:srgbClr val="008000"/>
                </a:solidFill>
              </a:rPr>
              <a:t>+ 19.4 more months</a:t>
            </a:r>
            <a:r>
              <a:rPr lang="en-US" sz="1000" dirty="0">
                <a:solidFill>
                  <a:schemeClr val="tx2"/>
                </a:solidFill>
              </a:rPr>
              <a:t> to Trigger operations</a:t>
            </a:r>
          </a:p>
        </p:txBody>
      </p:sp>
      <p:sp>
        <p:nvSpPr>
          <p:cNvPr id="26" name="TextBox 25">
            <a:extLst>
              <a:ext uri="{FF2B5EF4-FFF2-40B4-BE49-F238E27FC236}">
                <a16:creationId xmlns:a16="http://schemas.microsoft.com/office/drawing/2014/main" id="{01DDC7AA-8645-504F-9E91-7CA2E8B20E00}"/>
              </a:ext>
            </a:extLst>
          </p:cNvPr>
          <p:cNvSpPr txBox="1"/>
          <p:nvPr/>
        </p:nvSpPr>
        <p:spPr>
          <a:xfrm>
            <a:off x="6504391" y="1861031"/>
            <a:ext cx="2366220" cy="439874"/>
          </a:xfrm>
          <a:prstGeom prst="rect">
            <a:avLst/>
          </a:prstGeom>
          <a:solidFill>
            <a:schemeClr val="bg1">
              <a:lumMod val="95000"/>
            </a:schemeClr>
          </a:solidFill>
          <a:ln>
            <a:solidFill>
              <a:schemeClr val="tx2"/>
            </a:solidFill>
          </a:ln>
          <a:effectLst>
            <a:outerShdw blurRad="63500" dist="50800" dir="18900000" algn="tl" rotWithShape="0">
              <a:srgbClr val="000000">
                <a:alpha val="43000"/>
              </a:srgbClr>
            </a:outerShdw>
          </a:effectLst>
        </p:spPr>
        <p:txBody>
          <a:bodyPr wrap="square" lIns="36000" tIns="0" rIns="36000" bIns="21600" rtlCol="0">
            <a:spAutoFit/>
          </a:bodyPr>
          <a:lstStyle/>
          <a:p>
            <a:pPr>
              <a:lnSpc>
                <a:spcPct val="90000"/>
              </a:lnSpc>
              <a:spcBef>
                <a:spcPts val="600"/>
              </a:spcBef>
            </a:pPr>
            <a:r>
              <a:rPr lang="en-US" sz="1000" b="1" dirty="0">
                <a:solidFill>
                  <a:srgbClr val="0001FF"/>
                </a:solidFill>
              </a:rPr>
              <a:t>Outer Tracker Modules T-KPP</a:t>
            </a:r>
            <a:endParaRPr lang="en-US" sz="1000" dirty="0">
              <a:solidFill>
                <a:srgbClr val="0001FF"/>
              </a:solidFill>
            </a:endParaRPr>
          </a:p>
          <a:p>
            <a:pPr>
              <a:lnSpc>
                <a:spcPct val="90000"/>
              </a:lnSpc>
            </a:pPr>
            <a:r>
              <a:rPr lang="en-US" sz="1000" b="1" dirty="0">
                <a:solidFill>
                  <a:srgbClr val="008000"/>
                </a:solidFill>
              </a:rPr>
              <a:t>   6.5 months float </a:t>
            </a:r>
            <a:r>
              <a:rPr lang="en-US" sz="1000" dirty="0">
                <a:solidFill>
                  <a:schemeClr val="tx2"/>
                </a:solidFill>
              </a:rPr>
              <a:t>for modules complete</a:t>
            </a:r>
            <a:endParaRPr lang="en-US" sz="1000" b="1" dirty="0">
              <a:solidFill>
                <a:srgbClr val="008000"/>
              </a:solidFill>
            </a:endParaRPr>
          </a:p>
          <a:p>
            <a:pPr>
              <a:lnSpc>
                <a:spcPct val="90000"/>
              </a:lnSpc>
            </a:pPr>
            <a:r>
              <a:rPr lang="en-US" sz="1000" dirty="0">
                <a:solidFill>
                  <a:srgbClr val="008000"/>
                </a:solidFill>
              </a:rPr>
              <a:t>+</a:t>
            </a:r>
            <a:r>
              <a:rPr lang="en-US" sz="1000" dirty="0">
                <a:solidFill>
                  <a:schemeClr val="tx2"/>
                </a:solidFill>
              </a:rPr>
              <a:t> </a:t>
            </a:r>
            <a:r>
              <a:rPr lang="en-US" sz="1000" b="1" dirty="0">
                <a:solidFill>
                  <a:srgbClr val="008000"/>
                </a:solidFill>
              </a:rPr>
              <a:t>9.9 more months</a:t>
            </a:r>
            <a:r>
              <a:rPr lang="en-US" sz="1000" dirty="0">
                <a:solidFill>
                  <a:schemeClr val="tx2"/>
                </a:solidFill>
              </a:rPr>
              <a:t> to OT installation  </a:t>
            </a:r>
          </a:p>
        </p:txBody>
      </p:sp>
      <p:sp>
        <p:nvSpPr>
          <p:cNvPr id="27" name="TextBox 26">
            <a:extLst>
              <a:ext uri="{FF2B5EF4-FFF2-40B4-BE49-F238E27FC236}">
                <a16:creationId xmlns:a16="http://schemas.microsoft.com/office/drawing/2014/main" id="{A265403A-9F0C-1C47-8F53-828A626AAD1E}"/>
              </a:ext>
            </a:extLst>
          </p:cNvPr>
          <p:cNvSpPr txBox="1"/>
          <p:nvPr/>
        </p:nvSpPr>
        <p:spPr>
          <a:xfrm>
            <a:off x="6514107" y="6018138"/>
            <a:ext cx="2375363" cy="329588"/>
          </a:xfrm>
          <a:prstGeom prst="rect">
            <a:avLst/>
          </a:prstGeom>
          <a:solidFill>
            <a:schemeClr val="bg1">
              <a:lumMod val="95000"/>
            </a:schemeClr>
          </a:solidFill>
          <a:ln>
            <a:solidFill>
              <a:schemeClr val="tx2"/>
            </a:solidFill>
          </a:ln>
          <a:effectLst>
            <a:outerShdw blurRad="63500" dist="50800" dir="18900000" algn="tl" rotWithShape="0">
              <a:srgbClr val="000000">
                <a:alpha val="43000"/>
              </a:srgbClr>
            </a:outerShdw>
          </a:effectLst>
        </p:spPr>
        <p:txBody>
          <a:bodyPr wrap="square" lIns="36000" tIns="0" rIns="36000" bIns="21600" rtlCol="0">
            <a:spAutoFit/>
          </a:bodyPr>
          <a:lstStyle/>
          <a:p>
            <a:pPr>
              <a:spcBef>
                <a:spcPts val="600"/>
              </a:spcBef>
            </a:pPr>
            <a:r>
              <a:rPr lang="en-US" sz="1000" b="1" dirty="0">
                <a:solidFill>
                  <a:srgbClr val="0001FF"/>
                </a:solidFill>
              </a:rPr>
              <a:t>Endcap Timing Layer</a:t>
            </a:r>
          </a:p>
          <a:p>
            <a:r>
              <a:rPr lang="en-US" sz="1000" b="1" dirty="0">
                <a:solidFill>
                  <a:srgbClr val="008000"/>
                </a:solidFill>
              </a:rPr>
              <a:t>   9.8 months float </a:t>
            </a:r>
            <a:r>
              <a:rPr lang="en-US" sz="1000" dirty="0">
                <a:solidFill>
                  <a:schemeClr val="tx2"/>
                </a:solidFill>
              </a:rPr>
              <a:t>to CMS need by date</a:t>
            </a:r>
          </a:p>
        </p:txBody>
      </p:sp>
      <p:sp>
        <p:nvSpPr>
          <p:cNvPr id="28" name="Oval Callout 27">
            <a:extLst>
              <a:ext uri="{FF2B5EF4-FFF2-40B4-BE49-F238E27FC236}">
                <a16:creationId xmlns:a16="http://schemas.microsoft.com/office/drawing/2014/main" id="{2012258D-9FCA-E44B-AF65-E595C7780DD6}"/>
              </a:ext>
            </a:extLst>
          </p:cNvPr>
          <p:cNvSpPr/>
          <p:nvPr/>
        </p:nvSpPr>
        <p:spPr>
          <a:xfrm>
            <a:off x="1350335" y="1192513"/>
            <a:ext cx="121606" cy="121606"/>
          </a:xfrm>
          <a:prstGeom prst="wedgeEllipseCallout">
            <a:avLst>
              <a:gd name="adj1" fmla="val -29332"/>
              <a:gd name="adj2" fmla="val 34424"/>
            </a:avLst>
          </a:prstGeom>
          <a:ln w="28575" cmpd="sng">
            <a:solidFill>
              <a:srgbClr val="0000FF"/>
            </a:solidFill>
          </a:ln>
        </p:spPr>
        <p:txBody>
          <a:bodyPr wrap="square" rtlCol="0" anchor="ctr">
            <a:spAutoFit/>
          </a:bodyPr>
          <a:lstStyle/>
          <a:p>
            <a:pPr algn="ctr"/>
            <a:endParaRPr lang="en-US" sz="2400" b="1" dirty="0">
              <a:solidFill>
                <a:srgbClr val="0000FF"/>
              </a:solidFill>
              <a:latin typeface="Arial"/>
              <a:cs typeface="Arial"/>
            </a:endParaRPr>
          </a:p>
        </p:txBody>
      </p:sp>
      <p:sp>
        <p:nvSpPr>
          <p:cNvPr id="29" name="TextBox 28">
            <a:extLst>
              <a:ext uri="{FF2B5EF4-FFF2-40B4-BE49-F238E27FC236}">
                <a16:creationId xmlns:a16="http://schemas.microsoft.com/office/drawing/2014/main" id="{AA4D3870-F6EC-8241-88B7-183B62B0AC40}"/>
              </a:ext>
            </a:extLst>
          </p:cNvPr>
          <p:cNvSpPr txBox="1"/>
          <p:nvPr/>
        </p:nvSpPr>
        <p:spPr>
          <a:xfrm>
            <a:off x="1532256" y="1074734"/>
            <a:ext cx="1032941" cy="323165"/>
          </a:xfrm>
          <a:prstGeom prst="rect">
            <a:avLst/>
          </a:prstGeom>
          <a:noFill/>
        </p:spPr>
        <p:txBody>
          <a:bodyPr wrap="square" lIns="0" tIns="0" rIns="0" bIns="0" rtlCol="0">
            <a:spAutoFit/>
          </a:bodyPr>
          <a:lstStyle/>
          <a:p>
            <a:r>
              <a:rPr lang="en-US" sz="1050" dirty="0">
                <a:solidFill>
                  <a:schemeClr val="tx2"/>
                </a:solidFill>
              </a:rPr>
              <a:t>Threshold KPP</a:t>
            </a:r>
          </a:p>
          <a:p>
            <a:r>
              <a:rPr lang="en-US" sz="1050" dirty="0">
                <a:solidFill>
                  <a:schemeClr val="tx2"/>
                </a:solidFill>
              </a:rPr>
              <a:t>(early finish)</a:t>
            </a:r>
          </a:p>
        </p:txBody>
      </p:sp>
      <p:sp>
        <p:nvSpPr>
          <p:cNvPr id="30" name="Oval Callout 29">
            <a:extLst>
              <a:ext uri="{FF2B5EF4-FFF2-40B4-BE49-F238E27FC236}">
                <a16:creationId xmlns:a16="http://schemas.microsoft.com/office/drawing/2014/main" id="{D39F4076-2674-3243-BD24-F9B14BE03F0B}"/>
              </a:ext>
            </a:extLst>
          </p:cNvPr>
          <p:cNvSpPr/>
          <p:nvPr/>
        </p:nvSpPr>
        <p:spPr>
          <a:xfrm>
            <a:off x="2706830" y="1192513"/>
            <a:ext cx="121606" cy="121606"/>
          </a:xfrm>
          <a:prstGeom prst="wedgeEllipseCallout">
            <a:avLst>
              <a:gd name="adj1" fmla="val -29332"/>
              <a:gd name="adj2" fmla="val 34424"/>
            </a:avLst>
          </a:prstGeom>
          <a:ln w="28575" cmpd="sng">
            <a:solidFill>
              <a:srgbClr val="D40101"/>
            </a:solidFill>
          </a:ln>
        </p:spPr>
        <p:txBody>
          <a:bodyPr wrap="square" rtlCol="0" anchor="ctr">
            <a:spAutoFit/>
          </a:bodyPr>
          <a:lstStyle/>
          <a:p>
            <a:pPr algn="ctr"/>
            <a:endParaRPr lang="en-US" sz="2400" b="1" dirty="0">
              <a:solidFill>
                <a:srgbClr val="0000FF"/>
              </a:solidFill>
              <a:latin typeface="Arial"/>
              <a:cs typeface="Arial"/>
            </a:endParaRPr>
          </a:p>
        </p:txBody>
      </p:sp>
      <p:sp>
        <p:nvSpPr>
          <p:cNvPr id="31" name="TextBox 30">
            <a:extLst>
              <a:ext uri="{FF2B5EF4-FFF2-40B4-BE49-F238E27FC236}">
                <a16:creationId xmlns:a16="http://schemas.microsoft.com/office/drawing/2014/main" id="{B528600E-B5D4-2341-929D-2A24A2866E48}"/>
              </a:ext>
            </a:extLst>
          </p:cNvPr>
          <p:cNvSpPr txBox="1"/>
          <p:nvPr/>
        </p:nvSpPr>
        <p:spPr>
          <a:xfrm>
            <a:off x="2892105" y="1074734"/>
            <a:ext cx="1416555" cy="323165"/>
          </a:xfrm>
          <a:prstGeom prst="rect">
            <a:avLst/>
          </a:prstGeom>
          <a:noFill/>
        </p:spPr>
        <p:txBody>
          <a:bodyPr wrap="square" lIns="0" tIns="0" rIns="0" bIns="0" rtlCol="0">
            <a:spAutoFit/>
          </a:bodyPr>
          <a:lstStyle/>
          <a:p>
            <a:r>
              <a:rPr lang="en-US" sz="1050" dirty="0">
                <a:solidFill>
                  <a:schemeClr val="tx2"/>
                </a:solidFill>
              </a:rPr>
              <a:t>Threshold KPP including risk (90% C.L. from MC)</a:t>
            </a:r>
          </a:p>
        </p:txBody>
      </p:sp>
      <p:sp>
        <p:nvSpPr>
          <p:cNvPr id="32" name="Rectangle 31">
            <a:extLst>
              <a:ext uri="{FF2B5EF4-FFF2-40B4-BE49-F238E27FC236}">
                <a16:creationId xmlns:a16="http://schemas.microsoft.com/office/drawing/2014/main" id="{77DA5DFE-A902-F44D-AD73-2F809EFB0B1D}"/>
              </a:ext>
            </a:extLst>
          </p:cNvPr>
          <p:cNvSpPr/>
          <p:nvPr/>
        </p:nvSpPr>
        <p:spPr>
          <a:xfrm>
            <a:off x="4645548" y="1117354"/>
            <a:ext cx="217477" cy="71060"/>
          </a:xfrm>
          <a:prstGeom prst="rect">
            <a:avLst/>
          </a:prstGeom>
          <a:solidFill>
            <a:srgbClr val="FFFF71"/>
          </a:solidFill>
          <a:ln w="9525" cmpd="sng">
            <a:solidFill>
              <a:schemeClr val="tx1"/>
            </a:solidFill>
          </a:ln>
        </p:spPr>
        <p:txBody>
          <a:bodyPr wrap="square" rtlCol="0" anchor="ctr">
            <a:spAutoFit/>
          </a:bodyPr>
          <a:lstStyle/>
          <a:p>
            <a:pPr algn="ctr"/>
            <a:endParaRPr lang="en-US" sz="2400" b="1" dirty="0">
              <a:solidFill>
                <a:srgbClr val="0000FF"/>
              </a:solidFill>
              <a:latin typeface="Arial"/>
              <a:cs typeface="Arial"/>
            </a:endParaRPr>
          </a:p>
        </p:txBody>
      </p:sp>
      <p:sp>
        <p:nvSpPr>
          <p:cNvPr id="33" name="TextBox 32">
            <a:extLst>
              <a:ext uri="{FF2B5EF4-FFF2-40B4-BE49-F238E27FC236}">
                <a16:creationId xmlns:a16="http://schemas.microsoft.com/office/drawing/2014/main" id="{1247CB8B-2988-8B43-98C6-CFA290EBC6CE}"/>
              </a:ext>
            </a:extLst>
          </p:cNvPr>
          <p:cNvSpPr txBox="1"/>
          <p:nvPr/>
        </p:nvSpPr>
        <p:spPr>
          <a:xfrm>
            <a:off x="4959165" y="1049086"/>
            <a:ext cx="3859481" cy="351378"/>
          </a:xfrm>
          <a:prstGeom prst="rect">
            <a:avLst/>
          </a:prstGeom>
          <a:noFill/>
        </p:spPr>
        <p:txBody>
          <a:bodyPr wrap="square" lIns="0" tIns="0" rIns="0" bIns="0" rtlCol="0">
            <a:spAutoFit/>
          </a:bodyPr>
          <a:lstStyle/>
          <a:p>
            <a:r>
              <a:rPr lang="en-US" sz="1050" dirty="0">
                <a:solidFill>
                  <a:srgbClr val="1F497D"/>
                </a:solidFill>
              </a:rPr>
              <a:t>Schedule contingency held by project before iCMS “requests by” date</a:t>
            </a:r>
          </a:p>
          <a:p>
            <a:pPr>
              <a:spcBef>
                <a:spcPts val="400"/>
              </a:spcBef>
            </a:pPr>
            <a:r>
              <a:rPr lang="en-US" sz="900" b="1" i="1" dirty="0">
                <a:solidFill>
                  <a:schemeClr val="accent1"/>
                </a:solidFill>
              </a:rPr>
              <a:t>             Note: iCMS also holds additional (shared) schedule contingency</a:t>
            </a:r>
          </a:p>
        </p:txBody>
      </p:sp>
      <p:sp>
        <p:nvSpPr>
          <p:cNvPr id="34" name="TextBox 33">
            <a:extLst>
              <a:ext uri="{FF2B5EF4-FFF2-40B4-BE49-F238E27FC236}">
                <a16:creationId xmlns:a16="http://schemas.microsoft.com/office/drawing/2014/main" id="{F59D7571-0CCA-0D45-A171-140B749E0037}"/>
              </a:ext>
            </a:extLst>
          </p:cNvPr>
          <p:cNvSpPr txBox="1"/>
          <p:nvPr/>
        </p:nvSpPr>
        <p:spPr>
          <a:xfrm>
            <a:off x="373636" y="1097817"/>
            <a:ext cx="739723" cy="276999"/>
          </a:xfrm>
          <a:prstGeom prst="rect">
            <a:avLst/>
          </a:prstGeom>
          <a:noFill/>
        </p:spPr>
        <p:txBody>
          <a:bodyPr wrap="none" lIns="0" tIns="0" rIns="0" bIns="0" rtlCol="0">
            <a:spAutoFit/>
          </a:bodyPr>
          <a:lstStyle/>
          <a:p>
            <a:r>
              <a:rPr lang="en-US" dirty="0">
                <a:solidFill>
                  <a:schemeClr val="tx2"/>
                </a:solidFill>
              </a:rPr>
              <a:t>Legend:</a:t>
            </a:r>
          </a:p>
        </p:txBody>
      </p:sp>
      <p:cxnSp>
        <p:nvCxnSpPr>
          <p:cNvPr id="35" name="Straight Arrow Connector 34">
            <a:extLst>
              <a:ext uri="{FF2B5EF4-FFF2-40B4-BE49-F238E27FC236}">
                <a16:creationId xmlns:a16="http://schemas.microsoft.com/office/drawing/2014/main" id="{8E455B2B-7C9E-EA4E-A432-7AA5E4238BF2}"/>
              </a:ext>
            </a:extLst>
          </p:cNvPr>
          <p:cNvCxnSpPr/>
          <p:nvPr/>
        </p:nvCxnSpPr>
        <p:spPr>
          <a:xfrm flipV="1">
            <a:off x="3789864" y="6389141"/>
            <a:ext cx="2163261" cy="5128"/>
          </a:xfrm>
          <a:prstGeom prst="straightConnector1">
            <a:avLst/>
          </a:prstGeom>
          <a:ln>
            <a:solidFill>
              <a:srgbClr val="7F7F7F"/>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A6F4C1CD-C604-C141-9A54-8ACDED68105B}"/>
              </a:ext>
            </a:extLst>
          </p:cNvPr>
          <p:cNvSpPr txBox="1"/>
          <p:nvPr/>
        </p:nvSpPr>
        <p:spPr>
          <a:xfrm>
            <a:off x="4243613" y="1869533"/>
            <a:ext cx="1856393" cy="175699"/>
          </a:xfrm>
          <a:prstGeom prst="rect">
            <a:avLst/>
          </a:prstGeom>
          <a:solidFill>
            <a:schemeClr val="bg1"/>
          </a:solidFill>
        </p:spPr>
        <p:txBody>
          <a:bodyPr wrap="square" lIns="36000" tIns="10800" rIns="36000" bIns="10800" rtlCol="0">
            <a:spAutoFit/>
          </a:bodyPr>
          <a:lstStyle/>
          <a:p>
            <a:r>
              <a:rPr lang="en-US" sz="1000" b="1" dirty="0">
                <a:solidFill>
                  <a:schemeClr val="tx2">
                    <a:lumMod val="60000"/>
                    <a:lumOff val="40000"/>
                  </a:schemeClr>
                </a:solidFill>
              </a:rPr>
              <a:t>Risk delay &lt; 8.1 months (90% C.L.)</a:t>
            </a:r>
          </a:p>
        </p:txBody>
      </p:sp>
      <p:sp>
        <p:nvSpPr>
          <p:cNvPr id="37" name="TextBox 36">
            <a:extLst>
              <a:ext uri="{FF2B5EF4-FFF2-40B4-BE49-F238E27FC236}">
                <a16:creationId xmlns:a16="http://schemas.microsoft.com/office/drawing/2014/main" id="{292A82D8-6BBE-E946-BDBB-E60E97F57354}"/>
              </a:ext>
            </a:extLst>
          </p:cNvPr>
          <p:cNvSpPr txBox="1"/>
          <p:nvPr/>
        </p:nvSpPr>
        <p:spPr>
          <a:xfrm>
            <a:off x="4277995" y="2302637"/>
            <a:ext cx="1856393" cy="175699"/>
          </a:xfrm>
          <a:prstGeom prst="rect">
            <a:avLst/>
          </a:prstGeom>
          <a:solidFill>
            <a:schemeClr val="bg1"/>
          </a:solidFill>
        </p:spPr>
        <p:txBody>
          <a:bodyPr wrap="square" lIns="36000" tIns="10800" rIns="36000" bIns="10800" rtlCol="0">
            <a:spAutoFit/>
          </a:bodyPr>
          <a:lstStyle/>
          <a:p>
            <a:r>
              <a:rPr lang="en-US" sz="1000" b="1" dirty="0">
                <a:solidFill>
                  <a:schemeClr val="tx2">
                    <a:lumMod val="60000"/>
                    <a:lumOff val="40000"/>
                  </a:schemeClr>
                </a:solidFill>
              </a:rPr>
              <a:t>Risk delay &lt; 7.6 months (90% C.L.)</a:t>
            </a:r>
          </a:p>
        </p:txBody>
      </p:sp>
      <p:sp>
        <p:nvSpPr>
          <p:cNvPr id="38" name="TextBox 37">
            <a:extLst>
              <a:ext uri="{FF2B5EF4-FFF2-40B4-BE49-F238E27FC236}">
                <a16:creationId xmlns:a16="http://schemas.microsoft.com/office/drawing/2014/main" id="{D57E36C8-F55B-5849-8604-D708C0204880}"/>
              </a:ext>
            </a:extLst>
          </p:cNvPr>
          <p:cNvSpPr txBox="1"/>
          <p:nvPr/>
        </p:nvSpPr>
        <p:spPr>
          <a:xfrm>
            <a:off x="3560534" y="2993325"/>
            <a:ext cx="1856393" cy="175699"/>
          </a:xfrm>
          <a:prstGeom prst="rect">
            <a:avLst/>
          </a:prstGeom>
          <a:solidFill>
            <a:schemeClr val="bg1"/>
          </a:solidFill>
        </p:spPr>
        <p:txBody>
          <a:bodyPr wrap="square" lIns="36000" tIns="10800" rIns="36000" bIns="10800" rtlCol="0">
            <a:spAutoFit/>
          </a:bodyPr>
          <a:lstStyle/>
          <a:p>
            <a:r>
              <a:rPr lang="en-US" sz="1000" b="1" dirty="0">
                <a:solidFill>
                  <a:schemeClr val="tx2">
                    <a:lumMod val="60000"/>
                    <a:lumOff val="40000"/>
                  </a:schemeClr>
                </a:solidFill>
              </a:rPr>
              <a:t>Risk delay &lt; 8.6 months (90% C.L.)</a:t>
            </a:r>
          </a:p>
        </p:txBody>
      </p:sp>
      <p:sp>
        <p:nvSpPr>
          <p:cNvPr id="39" name="TextBox 38">
            <a:extLst>
              <a:ext uri="{FF2B5EF4-FFF2-40B4-BE49-F238E27FC236}">
                <a16:creationId xmlns:a16="http://schemas.microsoft.com/office/drawing/2014/main" id="{CD7C6318-0E21-B64A-BB52-48A9586D5CD0}"/>
              </a:ext>
            </a:extLst>
          </p:cNvPr>
          <p:cNvSpPr txBox="1"/>
          <p:nvPr/>
        </p:nvSpPr>
        <p:spPr>
          <a:xfrm>
            <a:off x="3754439" y="3983150"/>
            <a:ext cx="1856393" cy="175699"/>
          </a:xfrm>
          <a:prstGeom prst="rect">
            <a:avLst/>
          </a:prstGeom>
          <a:solidFill>
            <a:schemeClr val="bg1"/>
          </a:solidFill>
        </p:spPr>
        <p:txBody>
          <a:bodyPr wrap="square" lIns="36000" tIns="10800" rIns="36000" bIns="10800" rtlCol="0">
            <a:spAutoFit/>
          </a:bodyPr>
          <a:lstStyle/>
          <a:p>
            <a:r>
              <a:rPr lang="en-US" sz="1000" b="1" dirty="0">
                <a:solidFill>
                  <a:schemeClr val="tx2">
                    <a:lumMod val="60000"/>
                    <a:lumOff val="40000"/>
                  </a:schemeClr>
                </a:solidFill>
              </a:rPr>
              <a:t>Risk delay &lt; 7.0 months (90% C.L.)</a:t>
            </a:r>
          </a:p>
        </p:txBody>
      </p:sp>
      <p:sp>
        <p:nvSpPr>
          <p:cNvPr id="40" name="TextBox 39">
            <a:extLst>
              <a:ext uri="{FF2B5EF4-FFF2-40B4-BE49-F238E27FC236}">
                <a16:creationId xmlns:a16="http://schemas.microsoft.com/office/drawing/2014/main" id="{B2F77EAE-1430-E04A-9634-48402C4A96D6}"/>
              </a:ext>
            </a:extLst>
          </p:cNvPr>
          <p:cNvSpPr txBox="1"/>
          <p:nvPr/>
        </p:nvSpPr>
        <p:spPr>
          <a:xfrm>
            <a:off x="3748089" y="4435816"/>
            <a:ext cx="1856393" cy="175699"/>
          </a:xfrm>
          <a:prstGeom prst="rect">
            <a:avLst/>
          </a:prstGeom>
          <a:solidFill>
            <a:schemeClr val="bg1"/>
          </a:solidFill>
        </p:spPr>
        <p:txBody>
          <a:bodyPr wrap="square" lIns="36000" tIns="10800" rIns="36000" bIns="10800" rtlCol="0">
            <a:spAutoFit/>
          </a:bodyPr>
          <a:lstStyle/>
          <a:p>
            <a:r>
              <a:rPr lang="en-US" sz="1000" b="1" dirty="0">
                <a:solidFill>
                  <a:schemeClr val="tx2">
                    <a:lumMod val="60000"/>
                    <a:lumOff val="40000"/>
                  </a:schemeClr>
                </a:solidFill>
              </a:rPr>
              <a:t>Risk delay &lt; 7.0 months (90% C.L.)</a:t>
            </a:r>
          </a:p>
        </p:txBody>
      </p:sp>
      <p:sp>
        <p:nvSpPr>
          <p:cNvPr id="41" name="TextBox 40">
            <a:extLst>
              <a:ext uri="{FF2B5EF4-FFF2-40B4-BE49-F238E27FC236}">
                <a16:creationId xmlns:a16="http://schemas.microsoft.com/office/drawing/2014/main" id="{59DF0FEE-9030-524D-9F51-6080629FD65F}"/>
              </a:ext>
            </a:extLst>
          </p:cNvPr>
          <p:cNvSpPr txBox="1"/>
          <p:nvPr/>
        </p:nvSpPr>
        <p:spPr>
          <a:xfrm>
            <a:off x="3157378" y="5413175"/>
            <a:ext cx="1856393" cy="175699"/>
          </a:xfrm>
          <a:prstGeom prst="rect">
            <a:avLst/>
          </a:prstGeom>
          <a:solidFill>
            <a:schemeClr val="bg1"/>
          </a:solidFill>
        </p:spPr>
        <p:txBody>
          <a:bodyPr wrap="square" lIns="36000" tIns="10800" rIns="36000" bIns="10800" rtlCol="0">
            <a:spAutoFit/>
          </a:bodyPr>
          <a:lstStyle/>
          <a:p>
            <a:r>
              <a:rPr lang="en-US" sz="1000" b="1" dirty="0">
                <a:solidFill>
                  <a:schemeClr val="tx2">
                    <a:lumMod val="60000"/>
                    <a:lumOff val="40000"/>
                  </a:schemeClr>
                </a:solidFill>
              </a:rPr>
              <a:t>Risk delay &lt; 5.8 months (90% C.L.)</a:t>
            </a:r>
          </a:p>
        </p:txBody>
      </p:sp>
      <p:sp>
        <p:nvSpPr>
          <p:cNvPr id="42" name="TextBox 41">
            <a:extLst>
              <a:ext uri="{FF2B5EF4-FFF2-40B4-BE49-F238E27FC236}">
                <a16:creationId xmlns:a16="http://schemas.microsoft.com/office/drawing/2014/main" id="{547B5052-DAEC-2A4C-A377-A3FE857DB516}"/>
              </a:ext>
            </a:extLst>
          </p:cNvPr>
          <p:cNvSpPr txBox="1"/>
          <p:nvPr/>
        </p:nvSpPr>
        <p:spPr>
          <a:xfrm>
            <a:off x="3800510" y="5885610"/>
            <a:ext cx="1856393" cy="175699"/>
          </a:xfrm>
          <a:prstGeom prst="rect">
            <a:avLst/>
          </a:prstGeom>
          <a:solidFill>
            <a:schemeClr val="bg1"/>
          </a:solidFill>
        </p:spPr>
        <p:txBody>
          <a:bodyPr wrap="square" lIns="36000" tIns="10800" rIns="36000" bIns="10800" rtlCol="0">
            <a:spAutoFit/>
          </a:bodyPr>
          <a:lstStyle/>
          <a:p>
            <a:r>
              <a:rPr lang="en-US" sz="1000" b="1" dirty="0">
                <a:solidFill>
                  <a:schemeClr val="tx2">
                    <a:lumMod val="60000"/>
                    <a:lumOff val="40000"/>
                  </a:schemeClr>
                </a:solidFill>
              </a:rPr>
              <a:t>Risk delay &lt; 8.3 months (90% C.L.)</a:t>
            </a:r>
          </a:p>
        </p:txBody>
      </p:sp>
      <p:cxnSp>
        <p:nvCxnSpPr>
          <p:cNvPr id="43" name="Elbow Connector 42">
            <a:extLst>
              <a:ext uri="{FF2B5EF4-FFF2-40B4-BE49-F238E27FC236}">
                <a16:creationId xmlns:a16="http://schemas.microsoft.com/office/drawing/2014/main" id="{12C6F579-454C-1140-BE91-BCC0EB4C3E87}"/>
              </a:ext>
            </a:extLst>
          </p:cNvPr>
          <p:cNvCxnSpPr>
            <a:stCxn id="14" idx="6"/>
            <a:endCxn id="56" idx="0"/>
          </p:cNvCxnSpPr>
          <p:nvPr/>
        </p:nvCxnSpPr>
        <p:spPr>
          <a:xfrm>
            <a:off x="3798056" y="1982594"/>
            <a:ext cx="426439" cy="51143"/>
          </a:xfrm>
          <a:prstGeom prst="bentConnector2">
            <a:avLst/>
          </a:prstGeom>
          <a:ln w="12700" cmpd="sng">
            <a:solidFill>
              <a:schemeClr val="accent1"/>
            </a:solidFill>
            <a:prstDash val="sysDash"/>
            <a:tailEnd type="none"/>
          </a:ln>
        </p:spPr>
        <p:style>
          <a:lnRef idx="2">
            <a:schemeClr val="accent1"/>
          </a:lnRef>
          <a:fillRef idx="0">
            <a:schemeClr val="accent1"/>
          </a:fillRef>
          <a:effectRef idx="1">
            <a:schemeClr val="accent1"/>
          </a:effectRef>
          <a:fontRef idx="minor">
            <a:schemeClr val="tx1"/>
          </a:fontRef>
        </p:style>
      </p:cxnSp>
      <p:cxnSp>
        <p:nvCxnSpPr>
          <p:cNvPr id="44" name="Elbow Connector 43">
            <a:extLst>
              <a:ext uri="{FF2B5EF4-FFF2-40B4-BE49-F238E27FC236}">
                <a16:creationId xmlns:a16="http://schemas.microsoft.com/office/drawing/2014/main" id="{FA8A4DDD-DE13-EF42-A566-A01175C74138}"/>
              </a:ext>
            </a:extLst>
          </p:cNvPr>
          <p:cNvCxnSpPr>
            <a:stCxn id="23" idx="6"/>
            <a:endCxn id="51" idx="0"/>
          </p:cNvCxnSpPr>
          <p:nvPr/>
        </p:nvCxnSpPr>
        <p:spPr>
          <a:xfrm>
            <a:off x="3272102" y="5951896"/>
            <a:ext cx="453679" cy="49925"/>
          </a:xfrm>
          <a:prstGeom prst="bentConnector2">
            <a:avLst/>
          </a:prstGeom>
          <a:ln w="12700" cmpd="sng">
            <a:solidFill>
              <a:schemeClr val="accent1"/>
            </a:solidFill>
            <a:prstDash val="sysDash"/>
            <a:tailEnd type="none"/>
          </a:ln>
        </p:spPr>
        <p:style>
          <a:lnRef idx="2">
            <a:schemeClr val="accent1"/>
          </a:lnRef>
          <a:fillRef idx="0">
            <a:schemeClr val="accent1"/>
          </a:fillRef>
          <a:effectRef idx="1">
            <a:schemeClr val="accent1"/>
          </a:effectRef>
          <a:fontRef idx="minor">
            <a:schemeClr val="tx1"/>
          </a:fontRef>
        </p:style>
      </p:cxnSp>
      <p:cxnSp>
        <p:nvCxnSpPr>
          <p:cNvPr id="45" name="Elbow Connector 44">
            <a:extLst>
              <a:ext uri="{FF2B5EF4-FFF2-40B4-BE49-F238E27FC236}">
                <a16:creationId xmlns:a16="http://schemas.microsoft.com/office/drawing/2014/main" id="{DA977A62-DDD5-314D-94A1-E625ACE78A79}"/>
              </a:ext>
            </a:extLst>
          </p:cNvPr>
          <p:cNvCxnSpPr>
            <a:stCxn id="22" idx="6"/>
            <a:endCxn id="50" idx="0"/>
          </p:cNvCxnSpPr>
          <p:nvPr/>
        </p:nvCxnSpPr>
        <p:spPr>
          <a:xfrm>
            <a:off x="2840292" y="5526286"/>
            <a:ext cx="300176" cy="42140"/>
          </a:xfrm>
          <a:prstGeom prst="bentConnector2">
            <a:avLst/>
          </a:prstGeom>
          <a:ln w="12700" cmpd="sng">
            <a:solidFill>
              <a:schemeClr val="accent1"/>
            </a:solidFill>
            <a:prstDash val="sysDash"/>
            <a:tailEnd type="none"/>
          </a:ln>
        </p:spPr>
        <p:style>
          <a:lnRef idx="2">
            <a:schemeClr val="accent1"/>
          </a:lnRef>
          <a:fillRef idx="0">
            <a:schemeClr val="accent1"/>
          </a:fillRef>
          <a:effectRef idx="1">
            <a:schemeClr val="accent1"/>
          </a:effectRef>
          <a:fontRef idx="minor">
            <a:schemeClr val="tx1"/>
          </a:fontRef>
        </p:style>
      </p:cxnSp>
      <p:cxnSp>
        <p:nvCxnSpPr>
          <p:cNvPr id="46" name="Elbow Connector 45">
            <a:extLst>
              <a:ext uri="{FF2B5EF4-FFF2-40B4-BE49-F238E27FC236}">
                <a16:creationId xmlns:a16="http://schemas.microsoft.com/office/drawing/2014/main" id="{2E5DEE20-9AC8-9045-A295-B79D5B97EEA4}"/>
              </a:ext>
            </a:extLst>
          </p:cNvPr>
          <p:cNvCxnSpPr>
            <a:stCxn id="16" idx="6"/>
            <a:endCxn id="54" idx="0"/>
          </p:cNvCxnSpPr>
          <p:nvPr/>
        </p:nvCxnSpPr>
        <p:spPr>
          <a:xfrm>
            <a:off x="3091793" y="3087525"/>
            <a:ext cx="459216" cy="164629"/>
          </a:xfrm>
          <a:prstGeom prst="bentConnector2">
            <a:avLst/>
          </a:prstGeom>
          <a:ln w="12700" cmpd="sng">
            <a:solidFill>
              <a:schemeClr val="accent1"/>
            </a:solidFill>
            <a:prstDash val="sysDash"/>
            <a:tailEnd type="none"/>
          </a:ln>
        </p:spPr>
        <p:style>
          <a:lnRef idx="2">
            <a:schemeClr val="accent1"/>
          </a:lnRef>
          <a:fillRef idx="0">
            <a:schemeClr val="accent1"/>
          </a:fillRef>
          <a:effectRef idx="1">
            <a:schemeClr val="accent1"/>
          </a:effectRef>
          <a:fontRef idx="minor">
            <a:schemeClr val="tx1"/>
          </a:fontRef>
        </p:style>
      </p:cxnSp>
      <p:cxnSp>
        <p:nvCxnSpPr>
          <p:cNvPr id="47" name="Elbow Connector 46">
            <a:extLst>
              <a:ext uri="{FF2B5EF4-FFF2-40B4-BE49-F238E27FC236}">
                <a16:creationId xmlns:a16="http://schemas.microsoft.com/office/drawing/2014/main" id="{2CC062BC-F958-CE4C-9627-0EF278DFED38}"/>
              </a:ext>
            </a:extLst>
          </p:cNvPr>
          <p:cNvCxnSpPr>
            <a:stCxn id="15" idx="6"/>
            <a:endCxn id="55" idx="0"/>
          </p:cNvCxnSpPr>
          <p:nvPr/>
        </p:nvCxnSpPr>
        <p:spPr>
          <a:xfrm>
            <a:off x="3854846" y="2407312"/>
            <a:ext cx="396779" cy="51332"/>
          </a:xfrm>
          <a:prstGeom prst="bentConnector2">
            <a:avLst/>
          </a:prstGeom>
          <a:ln w="12700" cmpd="sng">
            <a:solidFill>
              <a:schemeClr val="accent1"/>
            </a:solidFill>
            <a:prstDash val="sysDash"/>
            <a:tailEnd type="none"/>
          </a:ln>
        </p:spPr>
        <p:style>
          <a:lnRef idx="2">
            <a:schemeClr val="accent1"/>
          </a:lnRef>
          <a:fillRef idx="0">
            <a:schemeClr val="accent1"/>
          </a:fillRef>
          <a:effectRef idx="1">
            <a:schemeClr val="accent1"/>
          </a:effectRef>
          <a:fontRef idx="minor">
            <a:schemeClr val="tx1"/>
          </a:fontRef>
        </p:style>
      </p:cxnSp>
      <p:cxnSp>
        <p:nvCxnSpPr>
          <p:cNvPr id="48" name="Elbow Connector 47">
            <a:extLst>
              <a:ext uri="{FF2B5EF4-FFF2-40B4-BE49-F238E27FC236}">
                <a16:creationId xmlns:a16="http://schemas.microsoft.com/office/drawing/2014/main" id="{58279BD0-2B48-964A-80EC-C332A33FA8DD}"/>
              </a:ext>
            </a:extLst>
          </p:cNvPr>
          <p:cNvCxnSpPr>
            <a:endCxn id="52" idx="0"/>
          </p:cNvCxnSpPr>
          <p:nvPr/>
        </p:nvCxnSpPr>
        <p:spPr>
          <a:xfrm>
            <a:off x="3359078" y="4090050"/>
            <a:ext cx="366703" cy="51143"/>
          </a:xfrm>
          <a:prstGeom prst="bentConnector2">
            <a:avLst/>
          </a:prstGeom>
          <a:ln w="12700" cmpd="sng">
            <a:solidFill>
              <a:schemeClr val="accent1"/>
            </a:solidFill>
            <a:prstDash val="sysDash"/>
            <a:tailEnd type="none"/>
          </a:ln>
        </p:spPr>
        <p:style>
          <a:lnRef idx="2">
            <a:schemeClr val="accent1"/>
          </a:lnRef>
          <a:fillRef idx="0">
            <a:schemeClr val="accent1"/>
          </a:fillRef>
          <a:effectRef idx="1">
            <a:schemeClr val="accent1"/>
          </a:effectRef>
          <a:fontRef idx="minor">
            <a:schemeClr val="tx1"/>
          </a:fontRef>
        </p:style>
      </p:cxnSp>
      <p:cxnSp>
        <p:nvCxnSpPr>
          <p:cNvPr id="49" name="Elbow Connector 48">
            <a:extLst>
              <a:ext uri="{FF2B5EF4-FFF2-40B4-BE49-F238E27FC236}">
                <a16:creationId xmlns:a16="http://schemas.microsoft.com/office/drawing/2014/main" id="{42C85D93-F315-5547-A946-9663C4830AE6}"/>
              </a:ext>
            </a:extLst>
          </p:cNvPr>
          <p:cNvCxnSpPr>
            <a:stCxn id="18" idx="6"/>
            <a:endCxn id="53" idx="0"/>
          </p:cNvCxnSpPr>
          <p:nvPr/>
        </p:nvCxnSpPr>
        <p:spPr>
          <a:xfrm>
            <a:off x="3359078" y="4518844"/>
            <a:ext cx="360957" cy="49925"/>
          </a:xfrm>
          <a:prstGeom prst="bentConnector2">
            <a:avLst/>
          </a:prstGeom>
          <a:ln w="12700" cmpd="sng">
            <a:solidFill>
              <a:schemeClr val="accent1"/>
            </a:solidFill>
            <a:prstDash val="sysDash"/>
            <a:tailEnd type="none"/>
          </a:ln>
        </p:spPr>
        <p:style>
          <a:lnRef idx="2">
            <a:schemeClr val="accent1"/>
          </a:lnRef>
          <a:fillRef idx="0">
            <a:schemeClr val="accent1"/>
          </a:fillRef>
          <a:effectRef idx="1">
            <a:schemeClr val="accent1"/>
          </a:effectRef>
          <a:fontRef idx="minor">
            <a:schemeClr val="tx1"/>
          </a:fontRef>
        </p:style>
      </p:cxnSp>
      <p:sp>
        <p:nvSpPr>
          <p:cNvPr id="50" name="Oval Callout 49">
            <a:extLst>
              <a:ext uri="{FF2B5EF4-FFF2-40B4-BE49-F238E27FC236}">
                <a16:creationId xmlns:a16="http://schemas.microsoft.com/office/drawing/2014/main" id="{61937E7F-3789-F442-90A6-B7F913611E86}"/>
              </a:ext>
            </a:extLst>
          </p:cNvPr>
          <p:cNvSpPr/>
          <p:nvPr/>
        </p:nvSpPr>
        <p:spPr>
          <a:xfrm>
            <a:off x="3079665" y="5568426"/>
            <a:ext cx="121606" cy="121606"/>
          </a:xfrm>
          <a:prstGeom prst="wedgeEllipseCallout">
            <a:avLst>
              <a:gd name="adj1" fmla="val -29332"/>
              <a:gd name="adj2" fmla="val 34424"/>
            </a:avLst>
          </a:prstGeom>
          <a:ln w="28575" cmpd="sng">
            <a:solidFill>
              <a:srgbClr val="D50001"/>
            </a:solidFill>
          </a:ln>
        </p:spPr>
        <p:txBody>
          <a:bodyPr wrap="square" rtlCol="0" anchor="ctr">
            <a:spAutoFit/>
          </a:bodyPr>
          <a:lstStyle/>
          <a:p>
            <a:pPr algn="ctr"/>
            <a:endParaRPr lang="en-US" sz="2400" b="1" dirty="0">
              <a:solidFill>
                <a:srgbClr val="0000FF"/>
              </a:solidFill>
              <a:latin typeface="Arial"/>
              <a:cs typeface="Arial"/>
            </a:endParaRPr>
          </a:p>
        </p:txBody>
      </p:sp>
      <p:sp>
        <p:nvSpPr>
          <p:cNvPr id="51" name="Oval Callout 50">
            <a:extLst>
              <a:ext uri="{FF2B5EF4-FFF2-40B4-BE49-F238E27FC236}">
                <a16:creationId xmlns:a16="http://schemas.microsoft.com/office/drawing/2014/main" id="{B8480604-4629-7E4E-A886-DE5C35C67390}"/>
              </a:ext>
            </a:extLst>
          </p:cNvPr>
          <p:cNvSpPr/>
          <p:nvPr/>
        </p:nvSpPr>
        <p:spPr>
          <a:xfrm>
            <a:off x="3664978" y="6001821"/>
            <a:ext cx="121606" cy="121606"/>
          </a:xfrm>
          <a:prstGeom prst="wedgeEllipseCallout">
            <a:avLst>
              <a:gd name="adj1" fmla="val -29332"/>
              <a:gd name="adj2" fmla="val 34424"/>
            </a:avLst>
          </a:prstGeom>
          <a:ln w="28575" cmpd="sng">
            <a:solidFill>
              <a:srgbClr val="D50001"/>
            </a:solidFill>
          </a:ln>
        </p:spPr>
        <p:txBody>
          <a:bodyPr wrap="square" rtlCol="0" anchor="ctr">
            <a:spAutoFit/>
          </a:bodyPr>
          <a:lstStyle/>
          <a:p>
            <a:pPr algn="ctr"/>
            <a:endParaRPr lang="en-US" sz="2400" b="1" dirty="0">
              <a:solidFill>
                <a:srgbClr val="0000FF"/>
              </a:solidFill>
              <a:latin typeface="Arial"/>
              <a:cs typeface="Arial"/>
            </a:endParaRPr>
          </a:p>
        </p:txBody>
      </p:sp>
      <p:sp>
        <p:nvSpPr>
          <p:cNvPr id="52" name="Oval Callout 51">
            <a:extLst>
              <a:ext uri="{FF2B5EF4-FFF2-40B4-BE49-F238E27FC236}">
                <a16:creationId xmlns:a16="http://schemas.microsoft.com/office/drawing/2014/main" id="{8DC4D926-248E-A347-87F7-55485A3521C1}"/>
              </a:ext>
            </a:extLst>
          </p:cNvPr>
          <p:cNvSpPr/>
          <p:nvPr/>
        </p:nvSpPr>
        <p:spPr>
          <a:xfrm>
            <a:off x="3664978" y="4141193"/>
            <a:ext cx="121606" cy="121606"/>
          </a:xfrm>
          <a:prstGeom prst="wedgeEllipseCallout">
            <a:avLst>
              <a:gd name="adj1" fmla="val -29332"/>
              <a:gd name="adj2" fmla="val 34424"/>
            </a:avLst>
          </a:prstGeom>
          <a:ln w="28575" cmpd="sng">
            <a:solidFill>
              <a:srgbClr val="D50001"/>
            </a:solidFill>
          </a:ln>
        </p:spPr>
        <p:txBody>
          <a:bodyPr wrap="square" rtlCol="0" anchor="ctr">
            <a:spAutoFit/>
          </a:bodyPr>
          <a:lstStyle/>
          <a:p>
            <a:pPr algn="ctr"/>
            <a:endParaRPr lang="en-US" sz="2400" b="1" dirty="0">
              <a:solidFill>
                <a:srgbClr val="0000FF"/>
              </a:solidFill>
              <a:latin typeface="Arial"/>
              <a:cs typeface="Arial"/>
            </a:endParaRPr>
          </a:p>
        </p:txBody>
      </p:sp>
      <p:sp>
        <p:nvSpPr>
          <p:cNvPr id="53" name="Oval Callout 52">
            <a:extLst>
              <a:ext uri="{FF2B5EF4-FFF2-40B4-BE49-F238E27FC236}">
                <a16:creationId xmlns:a16="http://schemas.microsoft.com/office/drawing/2014/main" id="{FCE1990B-C54C-B349-B1C8-EDC963E6ABC3}"/>
              </a:ext>
            </a:extLst>
          </p:cNvPr>
          <p:cNvSpPr/>
          <p:nvPr/>
        </p:nvSpPr>
        <p:spPr>
          <a:xfrm>
            <a:off x="3659232" y="4568769"/>
            <a:ext cx="121606" cy="121606"/>
          </a:xfrm>
          <a:prstGeom prst="wedgeEllipseCallout">
            <a:avLst>
              <a:gd name="adj1" fmla="val -29332"/>
              <a:gd name="adj2" fmla="val 34424"/>
            </a:avLst>
          </a:prstGeom>
          <a:ln w="28575" cmpd="sng">
            <a:solidFill>
              <a:srgbClr val="D50001"/>
            </a:solidFill>
          </a:ln>
        </p:spPr>
        <p:txBody>
          <a:bodyPr wrap="square" rtlCol="0" anchor="ctr">
            <a:spAutoFit/>
          </a:bodyPr>
          <a:lstStyle/>
          <a:p>
            <a:pPr algn="ctr"/>
            <a:endParaRPr lang="en-US" sz="2400" b="1" dirty="0">
              <a:solidFill>
                <a:srgbClr val="0000FF"/>
              </a:solidFill>
              <a:latin typeface="Arial"/>
              <a:cs typeface="Arial"/>
            </a:endParaRPr>
          </a:p>
        </p:txBody>
      </p:sp>
      <p:sp>
        <p:nvSpPr>
          <p:cNvPr id="54" name="Oval Callout 53">
            <a:extLst>
              <a:ext uri="{FF2B5EF4-FFF2-40B4-BE49-F238E27FC236}">
                <a16:creationId xmlns:a16="http://schemas.microsoft.com/office/drawing/2014/main" id="{04166A39-9C8C-5C49-A871-33D5534F8FC8}"/>
              </a:ext>
            </a:extLst>
          </p:cNvPr>
          <p:cNvSpPr/>
          <p:nvPr/>
        </p:nvSpPr>
        <p:spPr>
          <a:xfrm>
            <a:off x="3490206" y="3252154"/>
            <a:ext cx="121606" cy="121606"/>
          </a:xfrm>
          <a:prstGeom prst="wedgeEllipseCallout">
            <a:avLst>
              <a:gd name="adj1" fmla="val -29332"/>
              <a:gd name="adj2" fmla="val 34424"/>
            </a:avLst>
          </a:prstGeom>
          <a:ln w="28575" cmpd="sng">
            <a:solidFill>
              <a:srgbClr val="D50001"/>
            </a:solidFill>
          </a:ln>
        </p:spPr>
        <p:txBody>
          <a:bodyPr wrap="square" rtlCol="0" anchor="ctr">
            <a:spAutoFit/>
          </a:bodyPr>
          <a:lstStyle/>
          <a:p>
            <a:pPr algn="ctr"/>
            <a:endParaRPr lang="en-US" sz="2400" b="1" dirty="0">
              <a:solidFill>
                <a:srgbClr val="0000FF"/>
              </a:solidFill>
              <a:latin typeface="Arial"/>
              <a:cs typeface="Arial"/>
            </a:endParaRPr>
          </a:p>
        </p:txBody>
      </p:sp>
      <p:sp>
        <p:nvSpPr>
          <p:cNvPr id="55" name="Oval Callout 54">
            <a:extLst>
              <a:ext uri="{FF2B5EF4-FFF2-40B4-BE49-F238E27FC236}">
                <a16:creationId xmlns:a16="http://schemas.microsoft.com/office/drawing/2014/main" id="{81D31967-99B9-B540-9442-38B43199F5E3}"/>
              </a:ext>
            </a:extLst>
          </p:cNvPr>
          <p:cNvSpPr/>
          <p:nvPr/>
        </p:nvSpPr>
        <p:spPr>
          <a:xfrm>
            <a:off x="4190822" y="2458644"/>
            <a:ext cx="121606" cy="121606"/>
          </a:xfrm>
          <a:prstGeom prst="wedgeEllipseCallout">
            <a:avLst>
              <a:gd name="adj1" fmla="val -29332"/>
              <a:gd name="adj2" fmla="val 34424"/>
            </a:avLst>
          </a:prstGeom>
          <a:ln w="28575" cmpd="sng">
            <a:solidFill>
              <a:srgbClr val="D50001"/>
            </a:solidFill>
          </a:ln>
        </p:spPr>
        <p:txBody>
          <a:bodyPr wrap="square" rtlCol="0" anchor="ctr">
            <a:spAutoFit/>
          </a:bodyPr>
          <a:lstStyle/>
          <a:p>
            <a:pPr algn="ctr"/>
            <a:endParaRPr lang="en-US" sz="2400" b="1" dirty="0">
              <a:solidFill>
                <a:srgbClr val="0000FF"/>
              </a:solidFill>
              <a:latin typeface="Arial"/>
              <a:cs typeface="Arial"/>
            </a:endParaRPr>
          </a:p>
        </p:txBody>
      </p:sp>
      <p:sp>
        <p:nvSpPr>
          <p:cNvPr id="56" name="Oval Callout 55">
            <a:extLst>
              <a:ext uri="{FF2B5EF4-FFF2-40B4-BE49-F238E27FC236}">
                <a16:creationId xmlns:a16="http://schemas.microsoft.com/office/drawing/2014/main" id="{7852342C-8485-9041-A7C3-8EEEC0FBA28B}"/>
              </a:ext>
            </a:extLst>
          </p:cNvPr>
          <p:cNvSpPr/>
          <p:nvPr/>
        </p:nvSpPr>
        <p:spPr>
          <a:xfrm>
            <a:off x="4163692" y="2033737"/>
            <a:ext cx="121606" cy="121606"/>
          </a:xfrm>
          <a:prstGeom prst="wedgeEllipseCallout">
            <a:avLst>
              <a:gd name="adj1" fmla="val -29332"/>
              <a:gd name="adj2" fmla="val 34424"/>
            </a:avLst>
          </a:prstGeom>
          <a:ln w="28575" cmpd="sng">
            <a:solidFill>
              <a:srgbClr val="D50001"/>
            </a:solidFill>
          </a:ln>
        </p:spPr>
        <p:txBody>
          <a:bodyPr wrap="square" rtlCol="0" anchor="ctr">
            <a:spAutoFit/>
          </a:bodyPr>
          <a:lstStyle/>
          <a:p>
            <a:pPr algn="ctr"/>
            <a:endParaRPr lang="en-US" sz="2400" b="1" dirty="0">
              <a:solidFill>
                <a:srgbClr val="0000FF"/>
              </a:solidFill>
              <a:latin typeface="Arial"/>
              <a:cs typeface="Arial"/>
            </a:endParaRPr>
          </a:p>
        </p:txBody>
      </p:sp>
      <p:cxnSp>
        <p:nvCxnSpPr>
          <p:cNvPr id="57" name="Straight Connector 56">
            <a:extLst>
              <a:ext uri="{FF2B5EF4-FFF2-40B4-BE49-F238E27FC236}">
                <a16:creationId xmlns:a16="http://schemas.microsoft.com/office/drawing/2014/main" id="{7D5A3C5B-6E68-E04C-ADC0-3CD196846960}"/>
              </a:ext>
            </a:extLst>
          </p:cNvPr>
          <p:cNvCxnSpPr/>
          <p:nvPr/>
        </p:nvCxnSpPr>
        <p:spPr>
          <a:xfrm>
            <a:off x="0" y="2343462"/>
            <a:ext cx="9144000" cy="0"/>
          </a:xfrm>
          <a:prstGeom prst="line">
            <a:avLst/>
          </a:prstGeom>
          <a:ln w="6350"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952A899A-1BC6-6D4A-84B3-11C208260C3D}"/>
              </a:ext>
            </a:extLst>
          </p:cNvPr>
          <p:cNvCxnSpPr/>
          <p:nvPr/>
        </p:nvCxnSpPr>
        <p:spPr>
          <a:xfrm>
            <a:off x="0" y="5905287"/>
            <a:ext cx="9144000" cy="0"/>
          </a:xfrm>
          <a:prstGeom prst="line">
            <a:avLst/>
          </a:prstGeom>
          <a:ln w="6350"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59" name="Content Placeholder 10">
            <a:extLst>
              <a:ext uri="{FF2B5EF4-FFF2-40B4-BE49-F238E27FC236}">
                <a16:creationId xmlns:a16="http://schemas.microsoft.com/office/drawing/2014/main" id="{1F1FE197-0CFC-E941-BF91-C2579B05C7F9}"/>
              </a:ext>
            </a:extLst>
          </p:cNvPr>
          <p:cNvSpPr txBox="1">
            <a:spLocks/>
          </p:cNvSpPr>
          <p:nvPr/>
        </p:nvSpPr>
        <p:spPr bwMode="auto">
          <a:xfrm>
            <a:off x="146386" y="2097718"/>
            <a:ext cx="2186878" cy="4032686"/>
          </a:xfrm>
          <a:prstGeom prst="rect">
            <a:avLst/>
          </a:prstGeom>
          <a:solidFill>
            <a:srgbClr val="FFFFFF"/>
          </a:solidFill>
          <a:ln>
            <a:solidFill>
              <a:schemeClr val="bg1">
                <a:lumMod val="50000"/>
              </a:schemeClr>
            </a:solidFill>
          </a:ln>
          <a:effectLst>
            <a:outerShdw blurRad="63500" dist="63500" dir="18900000" algn="tl" rotWithShape="0">
              <a:srgbClr val="000000">
                <a:alpha val="50000"/>
              </a:srgbClr>
            </a:outerShdw>
          </a:effectLst>
          <a:extLs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269875" indent="-269875" algn="l" defTabSz="457200" rtl="0" eaLnBrk="1" fontAlgn="base" hangingPunct="1">
              <a:spcBef>
                <a:spcPts val="1800"/>
              </a:spcBef>
              <a:spcAft>
                <a:spcPct val="0"/>
              </a:spcAft>
              <a:buClr>
                <a:schemeClr val="accent2"/>
              </a:buClr>
              <a:buSzPct val="100000"/>
              <a:buFont typeface="Wingdings" charset="2"/>
              <a:buChar char="§"/>
              <a:defRPr sz="2600" kern="1200">
                <a:solidFill>
                  <a:srgbClr val="10253F"/>
                </a:solidFill>
                <a:latin typeface="Arial"/>
                <a:ea typeface="ヒラギノ角ゴ Pro W3" charset="0"/>
                <a:cs typeface="Arial"/>
              </a:defRPr>
            </a:lvl1pPr>
            <a:lvl2pPr marL="685800" indent="-228600" algn="l" defTabSz="457200" rtl="0" eaLnBrk="1" fontAlgn="base" hangingPunct="1">
              <a:spcBef>
                <a:spcPts val="600"/>
              </a:spcBef>
              <a:spcAft>
                <a:spcPct val="0"/>
              </a:spcAft>
              <a:buFont typeface="Wingdings" charset="2"/>
              <a:buChar char="§"/>
              <a:defRPr sz="2000" kern="1200">
                <a:solidFill>
                  <a:schemeClr val="tx2"/>
                </a:solidFill>
                <a:latin typeface="Arial"/>
                <a:ea typeface="ヒラギノ角ゴ Pro W3" charset="0"/>
                <a:cs typeface="Arial"/>
              </a:defRPr>
            </a:lvl2pPr>
            <a:lvl3pPr marL="1143000" indent="-228600" algn="l" defTabSz="457200" rtl="0" eaLnBrk="1" fontAlgn="base" hangingPunct="1">
              <a:spcBef>
                <a:spcPct val="20000"/>
              </a:spcBef>
              <a:spcAft>
                <a:spcPct val="0"/>
              </a:spcAft>
              <a:buFont typeface="Courier New" charset="0"/>
              <a:buChar char="o"/>
              <a:defRPr kern="1200">
                <a:solidFill>
                  <a:schemeClr val="tx2"/>
                </a:solidFill>
                <a:latin typeface="Arial"/>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1600" kern="1200">
                <a:solidFill>
                  <a:schemeClr val="tx2"/>
                </a:solidFill>
                <a:latin typeface="Arial"/>
                <a:ea typeface="ヒラギノ角ゴ Pro W3" charset="0"/>
                <a:cs typeface="Arial"/>
              </a:defRPr>
            </a:lvl4pPr>
            <a:lvl5pPr marL="2057400" indent="-228600" algn="l" defTabSz="457200" rtl="0" eaLnBrk="1" fontAlgn="base" hangingPunct="1">
              <a:spcBef>
                <a:spcPct val="0"/>
              </a:spcBef>
              <a:spcAft>
                <a:spcPct val="0"/>
              </a:spcAft>
              <a:buFont typeface="Arial" charset="0"/>
              <a:buChar char="»"/>
              <a:defRPr sz="1200" kern="1200">
                <a:solidFill>
                  <a:schemeClr val="tx2"/>
                </a:solidFill>
                <a:latin typeface="Arial"/>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9388" indent="-179388"/>
            <a:r>
              <a:rPr lang="en-US" sz="1400"/>
              <a:t>US project carries schedule contingency to cover delays from risks </a:t>
            </a:r>
          </a:p>
          <a:p>
            <a:pPr marL="179388" indent="-179388"/>
            <a:r>
              <a:rPr lang="en-US" sz="1400"/>
              <a:t>iCMS has additional schedule contingency (which US may use, in agreement with iCMS)</a:t>
            </a:r>
          </a:p>
          <a:p>
            <a:pPr marL="179388" indent="-179388"/>
            <a:r>
              <a:rPr lang="en-US" sz="1400"/>
              <a:t>KPPs have adequate – but not luxurious –  schedule contingency (at 90% C.L.)</a:t>
            </a:r>
          </a:p>
          <a:p>
            <a:pPr marL="179388" indent="-179388"/>
            <a:r>
              <a:rPr lang="en-US" sz="1400"/>
              <a:t>For CD-2 we will work to increase schedule contingency further</a:t>
            </a:r>
            <a:endParaRPr lang="en-US" sz="1400" dirty="0"/>
          </a:p>
        </p:txBody>
      </p:sp>
    </p:spTree>
    <p:extLst>
      <p:ext uri="{BB962C8B-B14F-4D97-AF65-F5344CB8AC3E}">
        <p14:creationId xmlns:p14="http://schemas.microsoft.com/office/powerpoint/2010/main" val="2513290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9D2B87-2223-1A4D-AFC3-DA6AD7B87495}"/>
              </a:ext>
            </a:extLst>
          </p:cNvPr>
          <p:cNvSpPr>
            <a:spLocks noGrp="1"/>
          </p:cNvSpPr>
          <p:nvPr>
            <p:ph idx="1"/>
          </p:nvPr>
        </p:nvSpPr>
        <p:spPr/>
        <p:txBody>
          <a:bodyPr/>
          <a:lstStyle/>
          <a:p>
            <a:r>
              <a:rPr lang="en-US" dirty="0"/>
              <a:t>Project is tracking schedule float by subsystem and feels the L2 subsystems are almost independent. Is this true if you include installation and commissioning?</a:t>
            </a:r>
          </a:p>
          <a:p>
            <a:pPr lvl="1"/>
            <a:r>
              <a:rPr lang="en-US" dirty="0"/>
              <a:t>Integration above ground is independent with the exception of BTL / Tracker integration. </a:t>
            </a:r>
          </a:p>
          <a:p>
            <a:pPr lvl="1"/>
            <a:r>
              <a:rPr lang="en-US" dirty="0"/>
              <a:t>Integration/installation of the detector below ground is interlinked, following a well defined sequence managed by CMS technical coordination.</a:t>
            </a:r>
          </a:p>
          <a:p>
            <a:pPr lvl="1"/>
            <a:r>
              <a:rPr lang="en-US" dirty="0"/>
              <a:t>The Objective KPPs represent the U.S. contributions to the international integration, installation, and commissioning effort. </a:t>
            </a:r>
          </a:p>
        </p:txBody>
      </p:sp>
      <p:sp>
        <p:nvSpPr>
          <p:cNvPr id="3" name="Title 2">
            <a:extLst>
              <a:ext uri="{FF2B5EF4-FFF2-40B4-BE49-F238E27FC236}">
                <a16:creationId xmlns:a16="http://schemas.microsoft.com/office/drawing/2014/main" id="{6519ECE1-62E7-0C4F-9CCB-E4022BEF37EE}"/>
              </a:ext>
            </a:extLst>
          </p:cNvPr>
          <p:cNvSpPr>
            <a:spLocks noGrp="1"/>
          </p:cNvSpPr>
          <p:nvPr>
            <p:ph type="title"/>
          </p:nvPr>
        </p:nvSpPr>
        <p:spPr/>
        <p:txBody>
          <a:bodyPr/>
          <a:lstStyle/>
          <a:p>
            <a:r>
              <a:rPr lang="en-US" dirty="0"/>
              <a:t>Q6</a:t>
            </a:r>
          </a:p>
        </p:txBody>
      </p:sp>
    </p:spTree>
    <p:extLst>
      <p:ext uri="{BB962C8B-B14F-4D97-AF65-F5344CB8AC3E}">
        <p14:creationId xmlns:p14="http://schemas.microsoft.com/office/powerpoint/2010/main" val="1934098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9D2B87-2223-1A4D-AFC3-DA6AD7B87495}"/>
              </a:ext>
            </a:extLst>
          </p:cNvPr>
          <p:cNvSpPr>
            <a:spLocks noGrp="1"/>
          </p:cNvSpPr>
          <p:nvPr>
            <p:ph idx="1"/>
          </p:nvPr>
        </p:nvSpPr>
        <p:spPr/>
        <p:txBody>
          <a:bodyPr/>
          <a:lstStyle/>
          <a:p>
            <a:r>
              <a:rPr lang="en-US" dirty="0"/>
              <a:t>When does the project plan to implement change control and monthly </a:t>
            </a:r>
            <a:r>
              <a:rPr lang="en-US" dirty="0" err="1"/>
              <a:t>statusing</a:t>
            </a:r>
            <a:r>
              <a:rPr lang="en-US" dirty="0"/>
              <a:t>? </a:t>
            </a:r>
          </a:p>
          <a:p>
            <a:pPr lvl="1"/>
            <a:r>
              <a:rPr lang="en-US" dirty="0"/>
              <a:t>For the DOE scope, we will begin exercising monthly </a:t>
            </a:r>
            <a:r>
              <a:rPr lang="en-US" dirty="0" err="1"/>
              <a:t>statusing</a:t>
            </a:r>
            <a:r>
              <a:rPr lang="en-US" dirty="0"/>
              <a:t> / change control in Oct, 2019 with a view to having 3-6 months of project EV data by CD-2 in November 2020.</a:t>
            </a:r>
          </a:p>
        </p:txBody>
      </p:sp>
      <p:sp>
        <p:nvSpPr>
          <p:cNvPr id="3" name="Title 2">
            <a:extLst>
              <a:ext uri="{FF2B5EF4-FFF2-40B4-BE49-F238E27FC236}">
                <a16:creationId xmlns:a16="http://schemas.microsoft.com/office/drawing/2014/main" id="{6519ECE1-62E7-0C4F-9CCB-E4022BEF37EE}"/>
              </a:ext>
            </a:extLst>
          </p:cNvPr>
          <p:cNvSpPr>
            <a:spLocks noGrp="1"/>
          </p:cNvSpPr>
          <p:nvPr>
            <p:ph type="title"/>
          </p:nvPr>
        </p:nvSpPr>
        <p:spPr/>
        <p:txBody>
          <a:bodyPr/>
          <a:lstStyle/>
          <a:p>
            <a:r>
              <a:rPr lang="en-US" dirty="0"/>
              <a:t>Q7</a:t>
            </a:r>
          </a:p>
        </p:txBody>
      </p:sp>
    </p:spTree>
    <p:extLst>
      <p:ext uri="{BB962C8B-B14F-4D97-AF65-F5344CB8AC3E}">
        <p14:creationId xmlns:p14="http://schemas.microsoft.com/office/powerpoint/2010/main" val="1425487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9D2B87-2223-1A4D-AFC3-DA6AD7B87495}"/>
              </a:ext>
            </a:extLst>
          </p:cNvPr>
          <p:cNvSpPr>
            <a:spLocks noGrp="1"/>
          </p:cNvSpPr>
          <p:nvPr>
            <p:ph idx="1"/>
          </p:nvPr>
        </p:nvSpPr>
        <p:spPr/>
        <p:txBody>
          <a:bodyPr/>
          <a:lstStyle/>
          <a:p>
            <a:r>
              <a:rPr lang="en-US" dirty="0"/>
              <a:t>Are there options for dealing with potential changes in the funding profile (without changing scope)?  Are there outstanding contracts that must be funded?</a:t>
            </a:r>
          </a:p>
          <a:p>
            <a:pPr lvl="1"/>
            <a:r>
              <a:rPr lang="en-US" dirty="0"/>
              <a:t> </a:t>
            </a:r>
            <a:r>
              <a:rPr lang="en-US" sz="1600" dirty="0"/>
              <a:t>We do have some options for dealing with potential changes in the funding profile without changing scope. In particular, we can obligate the silicon procurement directly after CD-3a ESAAB approval, which will move the cost profile earlier. There is very little margin to move the project cost profile later without delaying our T_KPPs. We need the majority of our funding by FY23, given current LHC and CMS constraints. At the moment we have about $4M in open commitments which represents funding to University partners.</a:t>
            </a:r>
          </a:p>
        </p:txBody>
      </p:sp>
      <p:sp>
        <p:nvSpPr>
          <p:cNvPr id="3" name="Title 2">
            <a:extLst>
              <a:ext uri="{FF2B5EF4-FFF2-40B4-BE49-F238E27FC236}">
                <a16:creationId xmlns:a16="http://schemas.microsoft.com/office/drawing/2014/main" id="{6519ECE1-62E7-0C4F-9CCB-E4022BEF37EE}"/>
              </a:ext>
            </a:extLst>
          </p:cNvPr>
          <p:cNvSpPr>
            <a:spLocks noGrp="1"/>
          </p:cNvSpPr>
          <p:nvPr>
            <p:ph type="title"/>
          </p:nvPr>
        </p:nvSpPr>
        <p:spPr/>
        <p:txBody>
          <a:bodyPr/>
          <a:lstStyle/>
          <a:p>
            <a:r>
              <a:rPr lang="en-US" dirty="0"/>
              <a:t>Q8</a:t>
            </a:r>
          </a:p>
        </p:txBody>
      </p:sp>
      <p:pic>
        <p:nvPicPr>
          <p:cNvPr id="4" name="Picture 3">
            <a:extLst>
              <a:ext uri="{FF2B5EF4-FFF2-40B4-BE49-F238E27FC236}">
                <a16:creationId xmlns:a16="http://schemas.microsoft.com/office/drawing/2014/main" id="{A162EA18-7B81-7A4B-8AF7-8D31A5FE6677}"/>
              </a:ext>
            </a:extLst>
          </p:cNvPr>
          <p:cNvPicPr>
            <a:picLocks noChangeAspect="1"/>
          </p:cNvPicPr>
          <p:nvPr/>
        </p:nvPicPr>
        <p:blipFill>
          <a:blip r:embed="rId2"/>
          <a:stretch>
            <a:fillRect/>
          </a:stretch>
        </p:blipFill>
        <p:spPr>
          <a:xfrm>
            <a:off x="1079883" y="4380377"/>
            <a:ext cx="2929466" cy="1647359"/>
          </a:xfrm>
          <a:prstGeom prst="rect">
            <a:avLst/>
          </a:prstGeom>
        </p:spPr>
      </p:pic>
      <p:pic>
        <p:nvPicPr>
          <p:cNvPr id="5" name="Picture 4">
            <a:extLst>
              <a:ext uri="{FF2B5EF4-FFF2-40B4-BE49-F238E27FC236}">
                <a16:creationId xmlns:a16="http://schemas.microsoft.com/office/drawing/2014/main" id="{0F6DC7A8-0A52-E94B-8286-32E60D3F0D39}"/>
              </a:ext>
            </a:extLst>
          </p:cNvPr>
          <p:cNvPicPr>
            <a:picLocks noChangeAspect="1"/>
          </p:cNvPicPr>
          <p:nvPr/>
        </p:nvPicPr>
        <p:blipFill>
          <a:blip r:embed="rId3"/>
          <a:stretch>
            <a:fillRect/>
          </a:stretch>
        </p:blipFill>
        <p:spPr>
          <a:xfrm>
            <a:off x="4205673" y="4346566"/>
            <a:ext cx="2997199" cy="1681170"/>
          </a:xfrm>
          <a:prstGeom prst="rect">
            <a:avLst/>
          </a:prstGeom>
        </p:spPr>
      </p:pic>
    </p:spTree>
    <p:extLst>
      <p:ext uri="{BB962C8B-B14F-4D97-AF65-F5344CB8AC3E}">
        <p14:creationId xmlns:p14="http://schemas.microsoft.com/office/powerpoint/2010/main" val="687935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C3FFF1-F317-FC4A-9378-F1DA3F52B47F}"/>
              </a:ext>
            </a:extLst>
          </p:cNvPr>
          <p:cNvSpPr>
            <a:spLocks noGrp="1"/>
          </p:cNvSpPr>
          <p:nvPr>
            <p:ph idx="1"/>
          </p:nvPr>
        </p:nvSpPr>
        <p:spPr/>
        <p:txBody>
          <a:bodyPr/>
          <a:lstStyle/>
          <a:p>
            <a:r>
              <a:rPr lang="en-US" dirty="0"/>
              <a:t>Are the profiles that you showed obligations or cost?  If cost, does the obligations profile fit in the funding profile?</a:t>
            </a:r>
          </a:p>
          <a:p>
            <a:pPr lvl="1"/>
            <a:r>
              <a:rPr lang="en-US" dirty="0"/>
              <a:t>Yes, the profile tables were costs. If you advance the major procurements to obligation dates, we still fit comfortably within the current funding profile.</a:t>
            </a:r>
          </a:p>
        </p:txBody>
      </p:sp>
      <p:sp>
        <p:nvSpPr>
          <p:cNvPr id="3" name="Title 2">
            <a:extLst>
              <a:ext uri="{FF2B5EF4-FFF2-40B4-BE49-F238E27FC236}">
                <a16:creationId xmlns:a16="http://schemas.microsoft.com/office/drawing/2014/main" id="{F7810D3B-B50E-554F-B346-EA7F21A4DEB3}"/>
              </a:ext>
            </a:extLst>
          </p:cNvPr>
          <p:cNvSpPr>
            <a:spLocks noGrp="1"/>
          </p:cNvSpPr>
          <p:nvPr>
            <p:ph type="title"/>
          </p:nvPr>
        </p:nvSpPr>
        <p:spPr/>
        <p:txBody>
          <a:bodyPr/>
          <a:lstStyle/>
          <a:p>
            <a:r>
              <a:rPr lang="en-US" dirty="0"/>
              <a:t>Q9</a:t>
            </a:r>
          </a:p>
        </p:txBody>
      </p:sp>
      <p:pic>
        <p:nvPicPr>
          <p:cNvPr id="4" name="Picture 3">
            <a:extLst>
              <a:ext uri="{FF2B5EF4-FFF2-40B4-BE49-F238E27FC236}">
                <a16:creationId xmlns:a16="http://schemas.microsoft.com/office/drawing/2014/main" id="{8CFA9836-C38E-AF46-9258-BC6189100792}"/>
              </a:ext>
            </a:extLst>
          </p:cNvPr>
          <p:cNvPicPr>
            <a:picLocks noChangeAspect="1"/>
          </p:cNvPicPr>
          <p:nvPr/>
        </p:nvPicPr>
        <p:blipFill>
          <a:blip r:embed="rId2"/>
          <a:stretch>
            <a:fillRect/>
          </a:stretch>
        </p:blipFill>
        <p:spPr>
          <a:xfrm>
            <a:off x="1627365" y="3288962"/>
            <a:ext cx="4526097" cy="2538750"/>
          </a:xfrm>
          <a:prstGeom prst="rect">
            <a:avLst/>
          </a:prstGeom>
        </p:spPr>
      </p:pic>
    </p:spTree>
    <p:extLst>
      <p:ext uri="{BB962C8B-B14F-4D97-AF65-F5344CB8AC3E}">
        <p14:creationId xmlns:p14="http://schemas.microsoft.com/office/powerpoint/2010/main" val="2714250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0F0C78-DF7B-0C43-AC91-5F55039E1A65}"/>
              </a:ext>
            </a:extLst>
          </p:cNvPr>
          <p:cNvSpPr>
            <a:spLocks noGrp="1"/>
          </p:cNvSpPr>
          <p:nvPr>
            <p:ph idx="1"/>
          </p:nvPr>
        </p:nvSpPr>
        <p:spPr/>
        <p:txBody>
          <a:bodyPr/>
          <a:lstStyle/>
          <a:p>
            <a:r>
              <a:rPr lang="en-US" sz="1800" dirty="0"/>
              <a:t>Total Labor (</a:t>
            </a:r>
            <a:r>
              <a:rPr lang="en-US" sz="1800" dirty="0" err="1"/>
              <a:t>Costed+Uncosted</a:t>
            </a:r>
            <a:r>
              <a:rPr lang="en-US" sz="1800" dirty="0"/>
              <a:t>) appears to be underestimated and significantly lower than historical averages for large detector constructions similar to this Project. Historically we would have expected 2-3$ of FTEs to support 1$ of M&amp;S. Can you provide a justification for your FTEs estimate ?</a:t>
            </a:r>
          </a:p>
          <a:p>
            <a:pPr lvl="1"/>
            <a:r>
              <a:rPr lang="en-US" dirty="0"/>
              <a:t>Much engineering done for design work off project/internationally, lowers Labor/MS ratio</a:t>
            </a:r>
          </a:p>
          <a:p>
            <a:pPr lvl="1"/>
            <a:r>
              <a:rPr lang="en-US" dirty="0"/>
              <a:t>In Phase 1, the ratio of labor $ to M&amp;S $ varied depending on the details of the scope, with an average of 1:1.</a:t>
            </a:r>
          </a:p>
          <a:p>
            <a:pPr lvl="1"/>
            <a:endParaRPr lang="en-US" dirty="0"/>
          </a:p>
          <a:p>
            <a:pPr lvl="1"/>
            <a:endParaRPr lang="en-US" dirty="0"/>
          </a:p>
          <a:p>
            <a:pPr lvl="1"/>
            <a:endParaRPr lang="en-US" dirty="0"/>
          </a:p>
          <a:p>
            <a:pPr lvl="1"/>
            <a:endParaRPr lang="en-US" dirty="0"/>
          </a:p>
          <a:p>
            <a:pPr lvl="1"/>
            <a:endParaRPr lang="en-US" dirty="0"/>
          </a:p>
          <a:p>
            <a:pPr lvl="1"/>
            <a:r>
              <a:rPr lang="en-US" dirty="0"/>
              <a:t>The average labor$/M&amp;S$ for Phase 2 is .79</a:t>
            </a:r>
          </a:p>
          <a:p>
            <a:pPr lvl="1"/>
            <a:r>
              <a:rPr lang="en-US" dirty="0"/>
              <a:t>If you include contributed labor, the ratio is 1.5.</a:t>
            </a:r>
          </a:p>
          <a:p>
            <a:pPr lvl="1"/>
            <a:endParaRPr lang="en-US" dirty="0"/>
          </a:p>
          <a:p>
            <a:pPr lvl="1"/>
            <a:endParaRPr lang="en-US" sz="1200" dirty="0"/>
          </a:p>
        </p:txBody>
      </p:sp>
      <p:sp>
        <p:nvSpPr>
          <p:cNvPr id="3" name="Title 2">
            <a:extLst>
              <a:ext uri="{FF2B5EF4-FFF2-40B4-BE49-F238E27FC236}">
                <a16:creationId xmlns:a16="http://schemas.microsoft.com/office/drawing/2014/main" id="{5E3F5B9A-C641-7E4C-AF98-C1A54338702A}"/>
              </a:ext>
            </a:extLst>
          </p:cNvPr>
          <p:cNvSpPr>
            <a:spLocks noGrp="1"/>
          </p:cNvSpPr>
          <p:nvPr>
            <p:ph type="title"/>
          </p:nvPr>
        </p:nvSpPr>
        <p:spPr/>
        <p:txBody>
          <a:bodyPr/>
          <a:lstStyle/>
          <a:p>
            <a:r>
              <a:rPr lang="en-US" dirty="0"/>
              <a:t>Q10</a:t>
            </a:r>
          </a:p>
        </p:txBody>
      </p:sp>
      <p:pic>
        <p:nvPicPr>
          <p:cNvPr id="4" name="Picture 3">
            <a:extLst>
              <a:ext uri="{FF2B5EF4-FFF2-40B4-BE49-F238E27FC236}">
                <a16:creationId xmlns:a16="http://schemas.microsoft.com/office/drawing/2014/main" id="{EB07AC24-502C-4A45-A1A6-7EC3555650BD}"/>
              </a:ext>
            </a:extLst>
          </p:cNvPr>
          <p:cNvPicPr>
            <a:picLocks noChangeAspect="1"/>
          </p:cNvPicPr>
          <p:nvPr/>
        </p:nvPicPr>
        <p:blipFill>
          <a:blip r:embed="rId2"/>
          <a:stretch>
            <a:fillRect/>
          </a:stretch>
        </p:blipFill>
        <p:spPr>
          <a:xfrm>
            <a:off x="945651" y="3639872"/>
            <a:ext cx="6974886" cy="1922463"/>
          </a:xfrm>
          <a:prstGeom prst="rect">
            <a:avLst/>
          </a:prstGeom>
        </p:spPr>
      </p:pic>
    </p:spTree>
    <p:extLst>
      <p:ext uri="{BB962C8B-B14F-4D97-AF65-F5344CB8AC3E}">
        <p14:creationId xmlns:p14="http://schemas.microsoft.com/office/powerpoint/2010/main" val="1758440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0F0C78-DF7B-0C43-AC91-5F55039E1A65}"/>
              </a:ext>
            </a:extLst>
          </p:cNvPr>
          <p:cNvSpPr>
            <a:spLocks noGrp="1"/>
          </p:cNvSpPr>
          <p:nvPr>
            <p:ph idx="1"/>
          </p:nvPr>
        </p:nvSpPr>
        <p:spPr/>
        <p:txBody>
          <a:bodyPr/>
          <a:lstStyle/>
          <a:p>
            <a:r>
              <a:rPr lang="en-US" dirty="0"/>
              <a:t>Provide a list of milestones and how the forecast dates have changed since the June 2018 review</a:t>
            </a:r>
          </a:p>
          <a:p>
            <a:pPr lvl="1"/>
            <a:r>
              <a:rPr lang="en-US" sz="1800" dirty="0"/>
              <a:t>You will see these in detail in the L2 B/O sessions. The schedule is in rapid development, as we have not yet baselined. </a:t>
            </a:r>
          </a:p>
          <a:p>
            <a:pPr lvl="1"/>
            <a:r>
              <a:rPr lang="en-US" sz="1800" dirty="0"/>
              <a:t>For the trigger project, while there have been ~ 4 month delays on the R&amp;D plan since last June, this is a combination of vendor delays and additional functionality which will reduce the next design cycle time. </a:t>
            </a:r>
          </a:p>
          <a:p>
            <a:pPr lvl="1"/>
            <a:r>
              <a:rPr lang="en-US" sz="1800" dirty="0"/>
              <a:t>For the Outer Tracker, the delays are not on the critical path, and the T_KPP schedule has not been impacted. </a:t>
            </a:r>
          </a:p>
          <a:p>
            <a:pPr lvl="1"/>
            <a:r>
              <a:rPr lang="en-US" sz="1800" dirty="0"/>
              <a:t>For the Endcap Calorimeter, the major delay is in the concentrator ASIC (ECON) which has been delayed, but has been making rapid progress over the last few months, is now adequately resourced, and has a solid design and schedule (you will hear much more about this in the b/o session). For the mixed-cassette prototype, this was originally for a temporary mockup for mechanical &amp; thermal studies, but has now merged into the Major System Prototype effort, and is predicted to be ready this summer.</a:t>
            </a:r>
          </a:p>
          <a:p>
            <a:pPr lvl="1"/>
            <a:endParaRPr lang="en-US" dirty="0"/>
          </a:p>
          <a:p>
            <a:pPr lvl="1"/>
            <a:endParaRPr lang="en-US" sz="1200" dirty="0"/>
          </a:p>
        </p:txBody>
      </p:sp>
      <p:sp>
        <p:nvSpPr>
          <p:cNvPr id="3" name="Title 2">
            <a:extLst>
              <a:ext uri="{FF2B5EF4-FFF2-40B4-BE49-F238E27FC236}">
                <a16:creationId xmlns:a16="http://schemas.microsoft.com/office/drawing/2014/main" id="{5E3F5B9A-C641-7E4C-AF98-C1A54338702A}"/>
              </a:ext>
            </a:extLst>
          </p:cNvPr>
          <p:cNvSpPr>
            <a:spLocks noGrp="1"/>
          </p:cNvSpPr>
          <p:nvPr>
            <p:ph type="title"/>
          </p:nvPr>
        </p:nvSpPr>
        <p:spPr/>
        <p:txBody>
          <a:bodyPr/>
          <a:lstStyle/>
          <a:p>
            <a:r>
              <a:rPr lang="en-US" dirty="0"/>
              <a:t>Q11</a:t>
            </a:r>
          </a:p>
        </p:txBody>
      </p:sp>
    </p:spTree>
    <p:extLst>
      <p:ext uri="{BB962C8B-B14F-4D97-AF65-F5344CB8AC3E}">
        <p14:creationId xmlns:p14="http://schemas.microsoft.com/office/powerpoint/2010/main" val="1315734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0F0C78-DF7B-0C43-AC91-5F55039E1A65}"/>
              </a:ext>
            </a:extLst>
          </p:cNvPr>
          <p:cNvSpPr>
            <a:spLocks noGrp="1"/>
          </p:cNvSpPr>
          <p:nvPr>
            <p:ph idx="1"/>
          </p:nvPr>
        </p:nvSpPr>
        <p:spPr/>
        <p:txBody>
          <a:bodyPr/>
          <a:lstStyle/>
          <a:p>
            <a:r>
              <a:rPr lang="en-US" dirty="0"/>
              <a:t>We do not understand the overall strategy for CD-3 </a:t>
            </a:r>
            <a:r>
              <a:rPr lang="en-US" dirty="0" err="1"/>
              <a:t>a&amp;b</a:t>
            </a:r>
            <a:r>
              <a:rPr lang="en-US" dirty="0"/>
              <a:t>. Is there a way to consolidate Long Lead Item Procurements in a single CD-3, rather than fragmenting into difference CDs ?</a:t>
            </a:r>
          </a:p>
          <a:p>
            <a:pPr lvl="1"/>
            <a:r>
              <a:rPr lang="en-US" dirty="0"/>
              <a:t>Yes, we are working on a strategy to do so, which will combine CD-3a / CD-3b into one single CD step. We will have this strategy finalized by the time of CD-1.</a:t>
            </a:r>
          </a:p>
          <a:p>
            <a:pPr marL="457200" lvl="1" indent="0">
              <a:buNone/>
            </a:pPr>
            <a:endParaRPr lang="en-US" dirty="0"/>
          </a:p>
          <a:p>
            <a:pPr lvl="1"/>
            <a:endParaRPr lang="en-US" sz="1200" dirty="0"/>
          </a:p>
        </p:txBody>
      </p:sp>
      <p:sp>
        <p:nvSpPr>
          <p:cNvPr id="3" name="Title 2">
            <a:extLst>
              <a:ext uri="{FF2B5EF4-FFF2-40B4-BE49-F238E27FC236}">
                <a16:creationId xmlns:a16="http://schemas.microsoft.com/office/drawing/2014/main" id="{5E3F5B9A-C641-7E4C-AF98-C1A54338702A}"/>
              </a:ext>
            </a:extLst>
          </p:cNvPr>
          <p:cNvSpPr>
            <a:spLocks noGrp="1"/>
          </p:cNvSpPr>
          <p:nvPr>
            <p:ph type="title"/>
          </p:nvPr>
        </p:nvSpPr>
        <p:spPr/>
        <p:txBody>
          <a:bodyPr/>
          <a:lstStyle/>
          <a:p>
            <a:r>
              <a:rPr lang="en-US" dirty="0"/>
              <a:t>Q12</a:t>
            </a:r>
          </a:p>
        </p:txBody>
      </p:sp>
    </p:spTree>
    <p:extLst>
      <p:ext uri="{BB962C8B-B14F-4D97-AF65-F5344CB8AC3E}">
        <p14:creationId xmlns:p14="http://schemas.microsoft.com/office/powerpoint/2010/main" val="421181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FB1744-3656-AA40-B3F0-A783139883E5}"/>
              </a:ext>
            </a:extLst>
          </p:cNvPr>
          <p:cNvSpPr>
            <a:spLocks noGrp="1"/>
          </p:cNvSpPr>
          <p:nvPr>
            <p:ph idx="1"/>
          </p:nvPr>
        </p:nvSpPr>
        <p:spPr/>
        <p:txBody>
          <a:bodyPr/>
          <a:lstStyle/>
          <a:p>
            <a:r>
              <a:rPr lang="en-US" dirty="0"/>
              <a:t>The top of the cost range (183M$) is based AACEI/DOE estimate classes combined with design maturity estimates from the project and is above the DOE guidance (161.5M$).  Is there a path for additional cost/scope reductions totaling ~ 20M$ if the risks covered by the 183M$ estimate are realized?</a:t>
            </a:r>
          </a:p>
          <a:p>
            <a:r>
              <a:rPr lang="en-US" dirty="0"/>
              <a:t>Provide a list of up and down-scopes.  Include the estimated value of each one and when they could be implemented. </a:t>
            </a:r>
          </a:p>
        </p:txBody>
      </p:sp>
      <p:sp>
        <p:nvSpPr>
          <p:cNvPr id="3" name="Title 2">
            <a:extLst>
              <a:ext uri="{FF2B5EF4-FFF2-40B4-BE49-F238E27FC236}">
                <a16:creationId xmlns:a16="http://schemas.microsoft.com/office/drawing/2014/main" id="{BA2B2E56-E554-B549-9FB1-41212F80CC75}"/>
              </a:ext>
            </a:extLst>
          </p:cNvPr>
          <p:cNvSpPr>
            <a:spLocks noGrp="1"/>
          </p:cNvSpPr>
          <p:nvPr>
            <p:ph type="title"/>
          </p:nvPr>
        </p:nvSpPr>
        <p:spPr/>
        <p:txBody>
          <a:bodyPr/>
          <a:lstStyle/>
          <a:p>
            <a:r>
              <a:rPr lang="en-US" dirty="0"/>
              <a:t>Q1/3 (combined)</a:t>
            </a:r>
          </a:p>
        </p:txBody>
      </p:sp>
    </p:spTree>
    <p:extLst>
      <p:ext uri="{BB962C8B-B14F-4D97-AF65-F5344CB8AC3E}">
        <p14:creationId xmlns:p14="http://schemas.microsoft.com/office/powerpoint/2010/main" val="1610518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0F0C78-DF7B-0C43-AC91-5F55039E1A65}"/>
              </a:ext>
            </a:extLst>
          </p:cNvPr>
          <p:cNvSpPr>
            <a:spLocks noGrp="1"/>
          </p:cNvSpPr>
          <p:nvPr>
            <p:ph idx="1"/>
          </p:nvPr>
        </p:nvSpPr>
        <p:spPr/>
        <p:txBody>
          <a:bodyPr/>
          <a:lstStyle/>
          <a:p>
            <a:r>
              <a:rPr lang="en-US" dirty="0"/>
              <a:t>The design maturity for Endcap and DAQ had relatively small increases over the last 9 months.  Are they progressing fast enough to be done in time? Is there an overall project design maturity number?</a:t>
            </a:r>
          </a:p>
          <a:p>
            <a:pPr lvl="1"/>
            <a:r>
              <a:rPr lang="en-US" sz="1800" dirty="0"/>
              <a:t>There is an overall project design maturity number in </a:t>
            </a:r>
            <a:r>
              <a:rPr lang="en-US" sz="1800" dirty="0">
                <a:hlinkClick r:id="rId2"/>
              </a:rPr>
              <a:t>CMS-doc-13417</a:t>
            </a:r>
            <a:r>
              <a:rPr lang="en-US" sz="1800" dirty="0"/>
              <a:t>, which is 37%.</a:t>
            </a:r>
            <a:endParaRPr lang="en-US" dirty="0"/>
          </a:p>
          <a:p>
            <a:pPr lvl="1"/>
            <a:endParaRPr lang="en-US" dirty="0"/>
          </a:p>
          <a:p>
            <a:pPr lvl="1"/>
            <a:endParaRPr lang="en-US" dirty="0"/>
          </a:p>
          <a:p>
            <a:pPr lvl="1"/>
            <a:endParaRPr lang="en-US" dirty="0"/>
          </a:p>
          <a:p>
            <a:pPr lvl="1"/>
            <a:r>
              <a:rPr lang="en-US" sz="1800" dirty="0"/>
              <a:t>According to this rubric, 40% is the end of the preliminary design phase which is appropriate for CD-2.</a:t>
            </a:r>
          </a:p>
          <a:p>
            <a:pPr lvl="1"/>
            <a:r>
              <a:rPr lang="en-US" sz="1800" dirty="0"/>
              <a:t>Up to this point, the rubric has only been evaluated through preliminary design. An evaluation of the “final design” portion of the rubric would indicate significant progress (as for the CE sensors).</a:t>
            </a:r>
          </a:p>
          <a:p>
            <a:pPr lvl="1"/>
            <a:endParaRPr lang="en-US" dirty="0"/>
          </a:p>
          <a:p>
            <a:pPr marL="457200" lvl="1" indent="0">
              <a:buNone/>
            </a:pPr>
            <a:endParaRPr lang="en-US" dirty="0"/>
          </a:p>
          <a:p>
            <a:pPr lvl="1"/>
            <a:endParaRPr lang="en-US" sz="1200" dirty="0"/>
          </a:p>
          <a:p>
            <a:pPr lvl="1"/>
            <a:endParaRPr lang="en-US" sz="1200" dirty="0"/>
          </a:p>
        </p:txBody>
      </p:sp>
      <p:sp>
        <p:nvSpPr>
          <p:cNvPr id="3" name="Title 2">
            <a:extLst>
              <a:ext uri="{FF2B5EF4-FFF2-40B4-BE49-F238E27FC236}">
                <a16:creationId xmlns:a16="http://schemas.microsoft.com/office/drawing/2014/main" id="{5E3F5B9A-C641-7E4C-AF98-C1A54338702A}"/>
              </a:ext>
            </a:extLst>
          </p:cNvPr>
          <p:cNvSpPr>
            <a:spLocks noGrp="1"/>
          </p:cNvSpPr>
          <p:nvPr>
            <p:ph type="title"/>
          </p:nvPr>
        </p:nvSpPr>
        <p:spPr/>
        <p:txBody>
          <a:bodyPr/>
          <a:lstStyle/>
          <a:p>
            <a:r>
              <a:rPr lang="en-US" dirty="0"/>
              <a:t>Q13</a:t>
            </a:r>
          </a:p>
        </p:txBody>
      </p:sp>
      <p:graphicFrame>
        <p:nvGraphicFramePr>
          <p:cNvPr id="4" name="Table 3">
            <a:extLst>
              <a:ext uri="{FF2B5EF4-FFF2-40B4-BE49-F238E27FC236}">
                <a16:creationId xmlns:a16="http://schemas.microsoft.com/office/drawing/2014/main" id="{3C4F30F3-5645-4C44-A48B-6C66D1B2BB02}"/>
              </a:ext>
            </a:extLst>
          </p:cNvPr>
          <p:cNvGraphicFramePr>
            <a:graphicFrameLocks noGrp="1"/>
          </p:cNvGraphicFramePr>
          <p:nvPr>
            <p:extLst>
              <p:ext uri="{D42A27DB-BD31-4B8C-83A1-F6EECF244321}">
                <p14:modId xmlns:p14="http://schemas.microsoft.com/office/powerpoint/2010/main" val="2595376303"/>
              </p:ext>
            </p:extLst>
          </p:nvPr>
        </p:nvGraphicFramePr>
        <p:xfrm>
          <a:off x="1896796" y="3758406"/>
          <a:ext cx="4302760" cy="1107440"/>
        </p:xfrm>
        <a:graphic>
          <a:graphicData uri="http://schemas.openxmlformats.org/drawingml/2006/table">
            <a:tbl>
              <a:tblPr firstRow="1" firstCol="1" bandRow="1">
                <a:tableStyleId>{5C22544A-7EE6-4342-B048-85BDC9FD1C3A}</a:tableStyleId>
              </a:tblPr>
              <a:tblGrid>
                <a:gridCol w="2663190">
                  <a:extLst>
                    <a:ext uri="{9D8B030D-6E8A-4147-A177-3AD203B41FA5}">
                      <a16:colId xmlns:a16="http://schemas.microsoft.com/office/drawing/2014/main" val="287807081"/>
                    </a:ext>
                  </a:extLst>
                </a:gridCol>
                <a:gridCol w="1639570">
                  <a:extLst>
                    <a:ext uri="{9D8B030D-6E8A-4147-A177-3AD203B41FA5}">
                      <a16:colId xmlns:a16="http://schemas.microsoft.com/office/drawing/2014/main" val="1304249804"/>
                    </a:ext>
                  </a:extLst>
                </a:gridCol>
              </a:tblGrid>
              <a:tr h="0">
                <a:tc>
                  <a:txBody>
                    <a:bodyPr/>
                    <a:lstStyle/>
                    <a:p>
                      <a:pPr marL="0" marR="0">
                        <a:spcBef>
                          <a:spcPts val="0"/>
                        </a:spcBef>
                        <a:spcAft>
                          <a:spcPts val="0"/>
                        </a:spcAft>
                      </a:pPr>
                      <a:r>
                        <a:rPr lang="en-US" sz="1200" dirty="0">
                          <a:effectLst/>
                        </a:rPr>
                        <a:t>Subsystem</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Design Maturity</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53027649"/>
                  </a:ext>
                </a:extLst>
              </a:tr>
              <a:tr h="0">
                <a:tc>
                  <a:txBody>
                    <a:bodyPr/>
                    <a:lstStyle/>
                    <a:p>
                      <a:pPr marL="0" marR="0">
                        <a:spcBef>
                          <a:spcPts val="0"/>
                        </a:spcBef>
                        <a:spcAft>
                          <a:spcPts val="0"/>
                        </a:spcAft>
                      </a:pPr>
                      <a:r>
                        <a:rPr lang="en-US" sz="1200">
                          <a:effectLst/>
                        </a:rPr>
                        <a:t>402.2 Outer Tracker</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38%</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32317274"/>
                  </a:ext>
                </a:extLst>
              </a:tr>
              <a:tr h="0">
                <a:tc>
                  <a:txBody>
                    <a:bodyPr/>
                    <a:lstStyle/>
                    <a:p>
                      <a:pPr marL="0" marR="0">
                        <a:spcBef>
                          <a:spcPts val="0"/>
                        </a:spcBef>
                        <a:spcAft>
                          <a:spcPts val="0"/>
                        </a:spcAft>
                      </a:pPr>
                      <a:r>
                        <a:rPr lang="en-US" sz="1200">
                          <a:effectLst/>
                        </a:rPr>
                        <a:t>402.4 Endcap Calorimeter</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38%</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4212792"/>
                  </a:ext>
                </a:extLst>
              </a:tr>
              <a:tr h="187960">
                <a:tc>
                  <a:txBody>
                    <a:bodyPr/>
                    <a:lstStyle/>
                    <a:p>
                      <a:pPr marL="0" marR="0">
                        <a:spcBef>
                          <a:spcPts val="0"/>
                        </a:spcBef>
                        <a:spcAft>
                          <a:spcPts val="0"/>
                        </a:spcAft>
                      </a:pPr>
                      <a:r>
                        <a:rPr lang="en-US" sz="1200">
                          <a:effectLst/>
                        </a:rPr>
                        <a:t>402.6 Trigger/DAQ</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34%</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62573735"/>
                  </a:ext>
                </a:extLst>
              </a:tr>
              <a:tr h="187960">
                <a:tc>
                  <a:txBody>
                    <a:bodyPr/>
                    <a:lstStyle/>
                    <a:p>
                      <a:pPr marL="0" marR="0">
                        <a:spcBef>
                          <a:spcPts val="0"/>
                        </a:spcBef>
                        <a:spcAft>
                          <a:spcPts val="0"/>
                        </a:spcAft>
                      </a:pPr>
                      <a:r>
                        <a:rPr lang="en-US" sz="1200">
                          <a:effectLst/>
                        </a:rPr>
                        <a:t>402.8 MIP Timing Detector</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33%</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39858891"/>
                  </a:ext>
                </a:extLst>
              </a:tr>
              <a:tr h="0">
                <a:tc>
                  <a:txBody>
                    <a:bodyPr/>
                    <a:lstStyle/>
                    <a:p>
                      <a:pPr marL="0" marR="0">
                        <a:spcBef>
                          <a:spcPts val="0"/>
                        </a:spcBef>
                        <a:spcAft>
                          <a:spcPts val="0"/>
                        </a:spcAft>
                      </a:pPr>
                      <a:r>
                        <a:rPr lang="en-US" sz="1200">
                          <a:effectLst/>
                        </a:rPr>
                        <a:t>Overall design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37%</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24727587"/>
                  </a:ext>
                </a:extLst>
              </a:tr>
            </a:tbl>
          </a:graphicData>
        </a:graphic>
      </p:graphicFrame>
    </p:spTree>
    <p:extLst>
      <p:ext uri="{BB962C8B-B14F-4D97-AF65-F5344CB8AC3E}">
        <p14:creationId xmlns:p14="http://schemas.microsoft.com/office/powerpoint/2010/main" val="2692648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0F0C78-DF7B-0C43-AC91-5F55039E1A65}"/>
              </a:ext>
            </a:extLst>
          </p:cNvPr>
          <p:cNvSpPr>
            <a:spLocks noGrp="1"/>
          </p:cNvSpPr>
          <p:nvPr>
            <p:ph idx="1"/>
          </p:nvPr>
        </p:nvSpPr>
        <p:spPr/>
        <p:txBody>
          <a:bodyPr/>
          <a:lstStyle/>
          <a:p>
            <a:r>
              <a:rPr lang="en-US" sz="2400" dirty="0"/>
              <a:t>The design maturity for Endcap and DAQ had relatively small increases over the last 9 months.  Are they progressing fast enough to be done in time? Is there an overall project design maturity number?</a:t>
            </a:r>
          </a:p>
          <a:p>
            <a:pPr lvl="1"/>
            <a:r>
              <a:rPr lang="en-US" sz="1800" dirty="0"/>
              <a:t>In the case of the CD-3a scope, for the silicon sensors for the endcap calorimeter, the design maturity went from 38% -&gt; 56% in the last year. The design finalization of the rest of the endcap calorimeter project is expected to advance rapidly during the next twelve months due to the Major System Prototype 1.</a:t>
            </a:r>
          </a:p>
          <a:p>
            <a:pPr lvl="1"/>
            <a:r>
              <a:rPr lang="en-US" sz="1800" dirty="0"/>
              <a:t>The DAQ can be successfully purchased today and its procurement timing is a cost optimization.  There are two interesting milestones between now and 2024 that will inform the procurement choice: (1) the DAQ upgrade for Run 3 during LS2 (early 2021) and (2) the DAQ TDR in 2021.  Hence, the design will advance significantly after 2021.  Consequently, we expected no advancement in design maturity for 2019.  But by the end of 2021, we expect to have significantly advanced the design maturity.</a:t>
            </a:r>
          </a:p>
          <a:p>
            <a:pPr lvl="1"/>
            <a:endParaRPr lang="en-US" dirty="0"/>
          </a:p>
          <a:p>
            <a:pPr marL="457200" lvl="1" indent="0">
              <a:buNone/>
            </a:pPr>
            <a:endParaRPr lang="en-US" dirty="0"/>
          </a:p>
          <a:p>
            <a:pPr lvl="1"/>
            <a:endParaRPr lang="en-US" sz="1200" dirty="0"/>
          </a:p>
          <a:p>
            <a:pPr lvl="1"/>
            <a:endParaRPr lang="en-US" sz="1200" dirty="0"/>
          </a:p>
        </p:txBody>
      </p:sp>
      <p:sp>
        <p:nvSpPr>
          <p:cNvPr id="3" name="Title 2">
            <a:extLst>
              <a:ext uri="{FF2B5EF4-FFF2-40B4-BE49-F238E27FC236}">
                <a16:creationId xmlns:a16="http://schemas.microsoft.com/office/drawing/2014/main" id="{5E3F5B9A-C641-7E4C-AF98-C1A54338702A}"/>
              </a:ext>
            </a:extLst>
          </p:cNvPr>
          <p:cNvSpPr>
            <a:spLocks noGrp="1"/>
          </p:cNvSpPr>
          <p:nvPr>
            <p:ph type="title"/>
          </p:nvPr>
        </p:nvSpPr>
        <p:spPr/>
        <p:txBody>
          <a:bodyPr/>
          <a:lstStyle/>
          <a:p>
            <a:r>
              <a:rPr lang="en-US" dirty="0"/>
              <a:t>Q13</a:t>
            </a:r>
          </a:p>
        </p:txBody>
      </p:sp>
    </p:spTree>
    <p:extLst>
      <p:ext uri="{BB962C8B-B14F-4D97-AF65-F5344CB8AC3E}">
        <p14:creationId xmlns:p14="http://schemas.microsoft.com/office/powerpoint/2010/main" val="2818921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0F0C78-DF7B-0C43-AC91-5F55039E1A65}"/>
              </a:ext>
            </a:extLst>
          </p:cNvPr>
          <p:cNvSpPr>
            <a:spLocks noGrp="1"/>
          </p:cNvSpPr>
          <p:nvPr>
            <p:ph idx="1"/>
          </p:nvPr>
        </p:nvSpPr>
        <p:spPr>
          <a:xfrm>
            <a:off x="319087" y="833730"/>
            <a:ext cx="8599787" cy="5456237"/>
          </a:xfrm>
        </p:spPr>
        <p:txBody>
          <a:bodyPr/>
          <a:lstStyle/>
          <a:p>
            <a:r>
              <a:rPr lang="en-US" sz="2400" dirty="0"/>
              <a:t>What are your plans for implementing the constraints for adjusting to the May 2019 international schedule and estimating the impacts on the US-CMS schedule and costs ? How many months do you think are needed to do this work ? Would it be available on a timescale of a CD-1  review in June ?</a:t>
            </a:r>
          </a:p>
          <a:p>
            <a:pPr lvl="1"/>
            <a:r>
              <a:rPr lang="en-US" dirty="0"/>
              <a:t>Plan is to freeze the U.S. schedule on April 15</a:t>
            </a:r>
            <a:r>
              <a:rPr lang="en-US" baseline="30000" dirty="0"/>
              <a:t>th </a:t>
            </a:r>
            <a:r>
              <a:rPr lang="en-US" dirty="0"/>
              <a:t> for the June CD-1 review. The international schedule has been updated in preparation for the May P2UG, and the U.S. is aligning our schedule with the updates.</a:t>
            </a:r>
          </a:p>
          <a:p>
            <a:pPr lvl="1"/>
            <a:r>
              <a:rPr lang="en-US" dirty="0"/>
              <a:t>Updating schedule requires</a:t>
            </a:r>
          </a:p>
          <a:p>
            <a:pPr lvl="2"/>
            <a:r>
              <a:rPr lang="en-US" dirty="0"/>
              <a:t>Updating the milestones for availability of external components</a:t>
            </a:r>
          </a:p>
          <a:p>
            <a:pPr lvl="2"/>
            <a:r>
              <a:rPr lang="en-US" dirty="0"/>
              <a:t>Analyzing schedule changes and mitigating delays </a:t>
            </a:r>
          </a:p>
          <a:p>
            <a:pPr lvl="1"/>
            <a:r>
              <a:rPr lang="en-US" dirty="0"/>
              <a:t>This can be done before the CD-1 review</a:t>
            </a:r>
          </a:p>
          <a:p>
            <a:pPr lvl="1"/>
            <a:r>
              <a:rPr lang="en-US" dirty="0"/>
              <a:t>We expect to have to do this a few more times as we move towards baseline</a:t>
            </a:r>
          </a:p>
          <a:p>
            <a:pPr lvl="1"/>
            <a:endParaRPr lang="en-US" dirty="0"/>
          </a:p>
          <a:p>
            <a:pPr marL="457200" lvl="1" indent="0">
              <a:buNone/>
            </a:pPr>
            <a:endParaRPr lang="en-US" dirty="0"/>
          </a:p>
          <a:p>
            <a:pPr lvl="1"/>
            <a:endParaRPr lang="en-US" sz="1200" dirty="0"/>
          </a:p>
        </p:txBody>
      </p:sp>
      <p:sp>
        <p:nvSpPr>
          <p:cNvPr id="3" name="Title 2">
            <a:extLst>
              <a:ext uri="{FF2B5EF4-FFF2-40B4-BE49-F238E27FC236}">
                <a16:creationId xmlns:a16="http://schemas.microsoft.com/office/drawing/2014/main" id="{5E3F5B9A-C641-7E4C-AF98-C1A54338702A}"/>
              </a:ext>
            </a:extLst>
          </p:cNvPr>
          <p:cNvSpPr>
            <a:spLocks noGrp="1"/>
          </p:cNvSpPr>
          <p:nvPr>
            <p:ph type="title"/>
          </p:nvPr>
        </p:nvSpPr>
        <p:spPr/>
        <p:txBody>
          <a:bodyPr/>
          <a:lstStyle/>
          <a:p>
            <a:r>
              <a:rPr lang="en-US" dirty="0"/>
              <a:t>Q14</a:t>
            </a:r>
          </a:p>
        </p:txBody>
      </p:sp>
    </p:spTree>
    <p:extLst>
      <p:ext uri="{BB962C8B-B14F-4D97-AF65-F5344CB8AC3E}">
        <p14:creationId xmlns:p14="http://schemas.microsoft.com/office/powerpoint/2010/main" val="1134490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0F0C78-DF7B-0C43-AC91-5F55039E1A65}"/>
              </a:ext>
            </a:extLst>
          </p:cNvPr>
          <p:cNvSpPr>
            <a:spLocks noGrp="1"/>
          </p:cNvSpPr>
          <p:nvPr>
            <p:ph idx="1"/>
          </p:nvPr>
        </p:nvSpPr>
        <p:spPr/>
        <p:txBody>
          <a:bodyPr/>
          <a:lstStyle/>
          <a:p>
            <a:r>
              <a:rPr lang="en-US" dirty="0"/>
              <a:t>Moving toward CD-2 requires that the interfaces with international partners are properly defined. At the current stage it seems that a fairly complete list of interfaces has been identified, however their description is incomplete. What is the plan for reaching a full description of the interfaces, including sharing of engineering documents, and setting in place a process for document approval and monitoring ? How can US-CMS influence this process.</a:t>
            </a:r>
          </a:p>
          <a:p>
            <a:pPr marL="457200" lvl="1" indent="0">
              <a:buNone/>
            </a:pPr>
            <a:endParaRPr lang="en-US" dirty="0"/>
          </a:p>
          <a:p>
            <a:pPr lvl="1"/>
            <a:endParaRPr lang="en-US" sz="1200" dirty="0"/>
          </a:p>
        </p:txBody>
      </p:sp>
      <p:sp>
        <p:nvSpPr>
          <p:cNvPr id="3" name="Title 2">
            <a:extLst>
              <a:ext uri="{FF2B5EF4-FFF2-40B4-BE49-F238E27FC236}">
                <a16:creationId xmlns:a16="http://schemas.microsoft.com/office/drawing/2014/main" id="{5E3F5B9A-C641-7E4C-AF98-C1A54338702A}"/>
              </a:ext>
            </a:extLst>
          </p:cNvPr>
          <p:cNvSpPr>
            <a:spLocks noGrp="1"/>
          </p:cNvSpPr>
          <p:nvPr>
            <p:ph type="title"/>
          </p:nvPr>
        </p:nvSpPr>
        <p:spPr/>
        <p:txBody>
          <a:bodyPr/>
          <a:lstStyle/>
          <a:p>
            <a:r>
              <a:rPr lang="en-US" dirty="0"/>
              <a:t>Q15</a:t>
            </a:r>
          </a:p>
        </p:txBody>
      </p:sp>
    </p:spTree>
    <p:extLst>
      <p:ext uri="{BB962C8B-B14F-4D97-AF65-F5344CB8AC3E}">
        <p14:creationId xmlns:p14="http://schemas.microsoft.com/office/powerpoint/2010/main" val="167155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4574DF-1A98-D343-B6C7-C571E7FEF686}"/>
              </a:ext>
            </a:extLst>
          </p:cNvPr>
          <p:cNvSpPr>
            <a:spLocks noGrp="1"/>
          </p:cNvSpPr>
          <p:nvPr>
            <p:ph idx="1"/>
          </p:nvPr>
        </p:nvSpPr>
        <p:spPr/>
        <p:txBody>
          <a:bodyPr/>
          <a:lstStyle/>
          <a:p>
            <a:r>
              <a:rPr lang="en-US" sz="1600" dirty="0"/>
              <a:t>International CMS recognizes and fully supports formal documentation and approval of interfaces, including all engineering documents.</a:t>
            </a:r>
          </a:p>
          <a:p>
            <a:r>
              <a:rPr lang="en-US" sz="1600" dirty="0"/>
              <a:t>The process of implementing this has started under the oversight of the international CMS Upgrade Coordinator.</a:t>
            </a:r>
          </a:p>
          <a:p>
            <a:pPr lvl="1"/>
            <a:r>
              <a:rPr lang="en-US" sz="1600" dirty="0"/>
              <a:t>The standard CERN tool EDMS (Engineering &amp; Equipment Data Management Service) is used, including document approval and monitoring.</a:t>
            </a:r>
            <a:br>
              <a:rPr lang="en-US" sz="1600" dirty="0"/>
            </a:br>
            <a:r>
              <a:rPr lang="en-US" sz="1600" dirty="0"/>
              <a:t>Finalization of documentation usually follows experience with prototyping process.</a:t>
            </a:r>
          </a:p>
          <a:p>
            <a:r>
              <a:rPr lang="en-US" sz="1600" dirty="0"/>
              <a:t>This documentation is a requirement for the Engineering Design Review (EDR) for each project. The scheduled EDR dates are in most cases within a few months of CD2. For L1 trigger and DAQ, the EDR dates are significantly later than CD2. However, the interfaces with the other projects will already be defined in their EDR.</a:t>
            </a:r>
          </a:p>
          <a:p>
            <a:r>
              <a:rPr lang="en-US" sz="1600" dirty="0"/>
              <a:t>Regarding approving changes, a formal change control process of proposing, communicating, evaluating and approving changes has been put in place since October 2018 for changes that involve a change of technology, risk, cost or schedule, or may impact other (international) projects than the proponent project.</a:t>
            </a:r>
            <a:br>
              <a:rPr lang="en-US" sz="1600" dirty="0"/>
            </a:br>
            <a:r>
              <a:rPr lang="en-US" sz="1600" dirty="0"/>
              <a:t>Smaller changes remain within the responsibility of the international project management, and are reported at the weekly Upgrade Steering Group</a:t>
            </a:r>
            <a:r>
              <a:rPr lang="en-US" sz="1800" dirty="0"/>
              <a:t>.</a:t>
            </a:r>
            <a:br>
              <a:rPr lang="en-US" sz="1800" dirty="0"/>
            </a:br>
            <a:endParaRPr lang="en-US" sz="1800" dirty="0"/>
          </a:p>
        </p:txBody>
      </p:sp>
      <p:sp>
        <p:nvSpPr>
          <p:cNvPr id="3" name="Title 2">
            <a:extLst>
              <a:ext uri="{FF2B5EF4-FFF2-40B4-BE49-F238E27FC236}">
                <a16:creationId xmlns:a16="http://schemas.microsoft.com/office/drawing/2014/main" id="{6FD779B4-2522-CD4F-847B-8F4798BD8148}"/>
              </a:ext>
            </a:extLst>
          </p:cNvPr>
          <p:cNvSpPr>
            <a:spLocks noGrp="1"/>
          </p:cNvSpPr>
          <p:nvPr>
            <p:ph type="title"/>
          </p:nvPr>
        </p:nvSpPr>
        <p:spPr/>
        <p:txBody>
          <a:bodyPr/>
          <a:lstStyle/>
          <a:p>
            <a:r>
              <a:rPr lang="en-US" dirty="0"/>
              <a:t>Q15</a:t>
            </a:r>
          </a:p>
        </p:txBody>
      </p:sp>
    </p:spTree>
    <p:extLst>
      <p:ext uri="{BB962C8B-B14F-4D97-AF65-F5344CB8AC3E}">
        <p14:creationId xmlns:p14="http://schemas.microsoft.com/office/powerpoint/2010/main" val="1118782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0F0C78-DF7B-0C43-AC91-5F55039E1A65}"/>
              </a:ext>
            </a:extLst>
          </p:cNvPr>
          <p:cNvSpPr>
            <a:spLocks noGrp="1"/>
          </p:cNvSpPr>
          <p:nvPr>
            <p:ph idx="1"/>
          </p:nvPr>
        </p:nvSpPr>
        <p:spPr/>
        <p:txBody>
          <a:bodyPr/>
          <a:lstStyle/>
          <a:p>
            <a:r>
              <a:rPr lang="en-US" dirty="0"/>
              <a:t>Provide the full list of ASICs required for the CMS upgrade with DOE involvement such that the objective KPPs can be </a:t>
            </a:r>
            <a:r>
              <a:rPr lang="en-US" dirty="0" err="1"/>
              <a:t>realised</a:t>
            </a:r>
            <a:r>
              <a:rPr lang="en-US" dirty="0"/>
              <a:t>. Please include ASICs that are a responsibility of the US-CMS groups and those that are not, and discuss the development plan and the status.  </a:t>
            </a:r>
          </a:p>
          <a:p>
            <a:pPr lvl="1"/>
            <a:r>
              <a:rPr lang="en-US" dirty="0"/>
              <a:t>We have tabulated the list of ASICs needed for the DOE deliverables here, along with the responsible institution and development plans here:</a:t>
            </a:r>
          </a:p>
          <a:p>
            <a:pPr marL="457200" lvl="1" indent="0">
              <a:buNone/>
            </a:pPr>
            <a:r>
              <a:rPr lang="en-US" dirty="0">
                <a:hlinkClick r:id="rId2"/>
              </a:rPr>
              <a:t>https://docs.google.com/spreadsheets/d/1ROm4CbpnrNQBmA9IRil_ci5fUM2keY72aiQrn0XeFBo/edit#gid=0</a:t>
            </a:r>
            <a:endParaRPr lang="en-US" dirty="0"/>
          </a:p>
          <a:p>
            <a:pPr marL="457200" lvl="1" indent="0">
              <a:buNone/>
            </a:pPr>
            <a:r>
              <a:rPr lang="en-US" dirty="0"/>
              <a:t>We are monitoring closely the ASICs we are not responsible for but are reliant on.</a:t>
            </a:r>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lvl="1"/>
            <a:endParaRPr lang="en-US" sz="1200" dirty="0"/>
          </a:p>
        </p:txBody>
      </p:sp>
      <p:sp>
        <p:nvSpPr>
          <p:cNvPr id="3" name="Title 2">
            <a:extLst>
              <a:ext uri="{FF2B5EF4-FFF2-40B4-BE49-F238E27FC236}">
                <a16:creationId xmlns:a16="http://schemas.microsoft.com/office/drawing/2014/main" id="{5E3F5B9A-C641-7E4C-AF98-C1A54338702A}"/>
              </a:ext>
            </a:extLst>
          </p:cNvPr>
          <p:cNvSpPr>
            <a:spLocks noGrp="1"/>
          </p:cNvSpPr>
          <p:nvPr>
            <p:ph type="title"/>
          </p:nvPr>
        </p:nvSpPr>
        <p:spPr/>
        <p:txBody>
          <a:bodyPr/>
          <a:lstStyle/>
          <a:p>
            <a:r>
              <a:rPr lang="en-US" dirty="0"/>
              <a:t>Q16</a:t>
            </a:r>
          </a:p>
        </p:txBody>
      </p:sp>
    </p:spTree>
    <p:extLst>
      <p:ext uri="{BB962C8B-B14F-4D97-AF65-F5344CB8AC3E}">
        <p14:creationId xmlns:p14="http://schemas.microsoft.com/office/powerpoint/2010/main" val="411505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567569-06DF-7C48-9CED-1F7C7A3FB1AE}"/>
              </a:ext>
            </a:extLst>
          </p:cNvPr>
          <p:cNvSpPr>
            <a:spLocks noGrp="1"/>
          </p:cNvSpPr>
          <p:nvPr>
            <p:ph idx="1"/>
          </p:nvPr>
        </p:nvSpPr>
        <p:spPr>
          <a:xfrm>
            <a:off x="319088" y="906718"/>
            <a:ext cx="8228012" cy="5456237"/>
          </a:xfrm>
        </p:spPr>
        <p:txBody>
          <a:bodyPr/>
          <a:lstStyle/>
          <a:p>
            <a:r>
              <a:rPr lang="en-US" dirty="0" err="1"/>
              <a:t>EndCap</a:t>
            </a:r>
            <a:r>
              <a:rPr lang="en-US" dirty="0"/>
              <a:t> Calorimeter: Critical path for </a:t>
            </a:r>
            <a:r>
              <a:rPr lang="en-US" dirty="0" err="1"/>
              <a:t>HGCal</a:t>
            </a:r>
            <a:r>
              <a:rPr lang="en-US" dirty="0"/>
              <a:t> goes through the  ECON ASIC development at this time, with only 3.5 months float to need-by-date.  This part of the project is at least 1 year late based on the milestones in the Monthly report forecasts.  Given this history, what is the project plan to keep this section of the project from slipping more and threatening the need-by-date? What is to prevent additional delays? How will delays impact the rest of the schedule?</a:t>
            </a:r>
          </a:p>
          <a:p>
            <a:pPr lvl="1"/>
            <a:r>
              <a:rPr lang="en-US" dirty="0"/>
              <a:t>This is a topic that will be covered in detail in the Endcap Calorimeter breakout session. The current ECON ASIC plan is informed by a more complete design of the ASIC, and both project and Fermilab management is monitoring closely the progress.</a:t>
            </a:r>
          </a:p>
          <a:p>
            <a:pPr lvl="1"/>
            <a:endParaRPr lang="en-US" dirty="0"/>
          </a:p>
        </p:txBody>
      </p:sp>
      <p:sp>
        <p:nvSpPr>
          <p:cNvPr id="3" name="Title 2">
            <a:extLst>
              <a:ext uri="{FF2B5EF4-FFF2-40B4-BE49-F238E27FC236}">
                <a16:creationId xmlns:a16="http://schemas.microsoft.com/office/drawing/2014/main" id="{D38D324E-3971-AE46-A8B8-1DAA300C3A8C}"/>
              </a:ext>
            </a:extLst>
          </p:cNvPr>
          <p:cNvSpPr>
            <a:spLocks noGrp="1"/>
          </p:cNvSpPr>
          <p:nvPr>
            <p:ph type="title"/>
          </p:nvPr>
        </p:nvSpPr>
        <p:spPr/>
        <p:txBody>
          <a:bodyPr/>
          <a:lstStyle/>
          <a:p>
            <a:r>
              <a:rPr lang="en-US" dirty="0"/>
              <a:t>Q17</a:t>
            </a:r>
          </a:p>
        </p:txBody>
      </p:sp>
    </p:spTree>
    <p:extLst>
      <p:ext uri="{BB962C8B-B14F-4D97-AF65-F5344CB8AC3E}">
        <p14:creationId xmlns:p14="http://schemas.microsoft.com/office/powerpoint/2010/main" val="3857651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6836" y="972273"/>
            <a:ext cx="8717163" cy="5675160"/>
          </a:xfrm>
        </p:spPr>
        <p:txBody>
          <a:bodyPr>
            <a:normAutofit lnSpcReduction="10000"/>
          </a:bodyPr>
          <a:lstStyle/>
          <a:p>
            <a:r>
              <a:rPr lang="en-US" dirty="0"/>
              <a:t>8.7 Uncosted labor in MTD:</a:t>
            </a:r>
          </a:p>
          <a:p>
            <a:pPr marL="457200" lvl="1" indent="0">
              <a:buNone/>
            </a:pPr>
            <a:r>
              <a:rPr lang="en-US" dirty="0"/>
              <a:t>It was claimed that the large amount of MTD </a:t>
            </a:r>
            <a:r>
              <a:rPr lang="en-US" dirty="0" err="1"/>
              <a:t>uncosted</a:t>
            </a:r>
            <a:r>
              <a:rPr lang="en-US" dirty="0"/>
              <a:t> labor is only there for meeting objective and not for KPP. Can you give a breakdown of the </a:t>
            </a:r>
            <a:r>
              <a:rPr lang="en-US" dirty="0" err="1"/>
              <a:t>uncosted</a:t>
            </a:r>
            <a:r>
              <a:rPr lang="en-US" dirty="0"/>
              <a:t> labor that is only there for objective and if removed would have no impact at all on KPP? What FTE’s in what institutes and what years?</a:t>
            </a:r>
          </a:p>
          <a:p>
            <a:pPr lvl="1"/>
            <a:r>
              <a:rPr lang="en-US" dirty="0">
                <a:solidFill>
                  <a:srgbClr val="000000"/>
                </a:solidFill>
              </a:rPr>
              <a:t>There was a misunderstanding: </a:t>
            </a:r>
          </a:p>
          <a:p>
            <a:pPr lvl="2"/>
            <a:r>
              <a:rPr lang="en-US" dirty="0"/>
              <a:t>We have WBS areas which complement our work towards our </a:t>
            </a:r>
            <a:r>
              <a:rPr lang="en-US" dirty="0" err="1"/>
              <a:t>tKPPs</a:t>
            </a:r>
            <a:r>
              <a:rPr lang="en-US" dirty="0"/>
              <a:t> but are not essential to completing our deliverables</a:t>
            </a:r>
          </a:p>
          <a:p>
            <a:pPr lvl="3"/>
            <a:r>
              <a:rPr lang="en-US" dirty="0"/>
              <a:t>BTL LYSO, ETL LGADs, BTL and ETL System Testing</a:t>
            </a:r>
          </a:p>
          <a:p>
            <a:pPr lvl="2"/>
            <a:r>
              <a:rPr lang="en-US" dirty="0"/>
              <a:t>These are not strictly associated with </a:t>
            </a:r>
            <a:r>
              <a:rPr lang="en-US" dirty="0" err="1"/>
              <a:t>oKPPs</a:t>
            </a:r>
            <a:endParaRPr lang="en-US" dirty="0"/>
          </a:p>
          <a:p>
            <a:pPr lvl="2"/>
            <a:r>
              <a:rPr lang="en-US" dirty="0"/>
              <a:t>These areas are included in our WBS and labor estimates to reflect that we have participation in these areas but are </a:t>
            </a:r>
            <a:r>
              <a:rPr lang="en-US" b="1" dirty="0"/>
              <a:t>mostly </a:t>
            </a:r>
            <a:r>
              <a:rPr lang="en-US" b="1" dirty="0" err="1"/>
              <a:t>pd</a:t>
            </a:r>
            <a:r>
              <a:rPr lang="en-US" b="1" dirty="0"/>
              <a:t>/students by design</a:t>
            </a:r>
          </a:p>
          <a:p>
            <a:pPr lvl="3"/>
            <a:r>
              <a:rPr lang="en-US" dirty="0"/>
              <a:t>Participation in BTL LYSO QC for training of 1-2 </a:t>
            </a:r>
            <a:r>
              <a:rPr lang="en-US" dirty="0" err="1"/>
              <a:t>pd</a:t>
            </a:r>
            <a:r>
              <a:rPr lang="en-US" dirty="0"/>
              <a:t>/students from UVa, Caltech</a:t>
            </a:r>
          </a:p>
          <a:p>
            <a:pPr lvl="3"/>
            <a:r>
              <a:rPr lang="en-US" dirty="0" err="1"/>
              <a:t>Pd</a:t>
            </a:r>
            <a:r>
              <a:rPr lang="en-US" dirty="0"/>
              <a:t>/student participation in LGAD sensor R&amp;D in FY19,20 at Kansas</a:t>
            </a:r>
          </a:p>
          <a:p>
            <a:pPr lvl="3"/>
            <a:r>
              <a:rPr lang="en-US" dirty="0"/>
              <a:t>System Testing for both BTL and ETL, driven by </a:t>
            </a:r>
            <a:r>
              <a:rPr lang="en-US" dirty="0" err="1"/>
              <a:t>pd</a:t>
            </a:r>
            <a:r>
              <a:rPr lang="en-US" dirty="0"/>
              <a:t> and students</a:t>
            </a:r>
          </a:p>
        </p:txBody>
      </p:sp>
      <p:sp>
        <p:nvSpPr>
          <p:cNvPr id="3" name="Title 2"/>
          <p:cNvSpPr>
            <a:spLocks noGrp="1"/>
          </p:cNvSpPr>
          <p:nvPr>
            <p:ph type="title"/>
          </p:nvPr>
        </p:nvSpPr>
        <p:spPr/>
        <p:txBody>
          <a:bodyPr/>
          <a:lstStyle/>
          <a:p>
            <a:r>
              <a:rPr lang="en-US" dirty="0"/>
              <a:t>MTD - Question on Uncosted Labor</a:t>
            </a:r>
          </a:p>
        </p:txBody>
      </p:sp>
    </p:spTree>
    <p:extLst>
      <p:ext uri="{BB962C8B-B14F-4D97-AF65-F5344CB8AC3E}">
        <p14:creationId xmlns:p14="http://schemas.microsoft.com/office/powerpoint/2010/main" val="2053496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88422" y="958889"/>
            <a:ext cx="2055578" cy="5444227"/>
          </a:xfrm>
        </p:spPr>
        <p:txBody>
          <a:bodyPr>
            <a:normAutofit fontScale="40000" lnSpcReduction="20000"/>
          </a:bodyPr>
          <a:lstStyle/>
          <a:p>
            <a:r>
              <a:rPr lang="en-US" dirty="0" err="1"/>
              <a:t>oKPP</a:t>
            </a:r>
            <a:r>
              <a:rPr lang="en-US" dirty="0"/>
              <a:t> activities are strictly BTL and ETL I&amp;C</a:t>
            </a:r>
          </a:p>
          <a:p>
            <a:endParaRPr lang="en-US" dirty="0"/>
          </a:p>
          <a:p>
            <a:r>
              <a:rPr lang="en-US" dirty="0"/>
              <a:t>See the ratio for LYSO, LGADs, System Testing </a:t>
            </a:r>
            <a:r>
              <a:rPr lang="mr-IN" dirty="0"/>
              <a:t>–</a:t>
            </a:r>
            <a:r>
              <a:rPr lang="en-US" dirty="0"/>
              <a:t> consistent with the model described on the previous page</a:t>
            </a:r>
          </a:p>
          <a:p>
            <a:endParaRPr lang="en-US" dirty="0"/>
          </a:p>
          <a:p>
            <a:r>
              <a:rPr lang="en-US" dirty="0"/>
              <a:t>The ETL Assembly task stands out with a large amount of contributed labor. </a:t>
            </a:r>
          </a:p>
          <a:p>
            <a:r>
              <a:rPr lang="en-US" dirty="0"/>
              <a:t>Some of this is due to the physicist labor that is needed for the R&amp;D and prototyping</a:t>
            </a:r>
          </a:p>
          <a:p>
            <a:r>
              <a:rPr lang="en-US" dirty="0"/>
              <a:t>But we also identified an error in our estimate -- this contributed labor number includes senior faculty acting in a supervisory role over the assembly team at UNL, in both the prototyping and production phases, which were over estimated in the FTE appropriate for that supervision.</a:t>
            </a:r>
          </a:p>
          <a:p>
            <a:endParaRPr lang="en-US" dirty="0"/>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t>MTD - Question on Uncosted Labor</a:t>
            </a:r>
          </a:p>
        </p:txBody>
      </p:sp>
      <p:pic>
        <p:nvPicPr>
          <p:cNvPr id="4" name="Picture 3"/>
          <p:cNvPicPr>
            <a:picLocks noChangeAspect="1"/>
          </p:cNvPicPr>
          <p:nvPr/>
        </p:nvPicPr>
        <p:blipFill>
          <a:blip r:embed="rId2"/>
          <a:stretch>
            <a:fillRect/>
          </a:stretch>
        </p:blipFill>
        <p:spPr>
          <a:xfrm>
            <a:off x="-6" y="1139179"/>
            <a:ext cx="7097906" cy="5352760"/>
          </a:xfrm>
          <a:prstGeom prst="rect">
            <a:avLst/>
          </a:prstGeom>
        </p:spPr>
      </p:pic>
      <p:sp>
        <p:nvSpPr>
          <p:cNvPr id="5" name="TextBox 4"/>
          <p:cNvSpPr txBox="1"/>
          <p:nvPr/>
        </p:nvSpPr>
        <p:spPr>
          <a:xfrm>
            <a:off x="2232243" y="3984543"/>
            <a:ext cx="505267" cy="276999"/>
          </a:xfrm>
          <a:prstGeom prst="rect">
            <a:avLst/>
          </a:prstGeom>
          <a:noFill/>
        </p:spPr>
        <p:txBody>
          <a:bodyPr wrap="none" rtlCol="0">
            <a:spAutoFit/>
          </a:bodyPr>
          <a:lstStyle/>
          <a:p>
            <a:r>
              <a:rPr lang="en-US" sz="1200" dirty="0" err="1"/>
              <a:t>oKPP</a:t>
            </a:r>
            <a:endParaRPr lang="en-US" sz="1200" dirty="0"/>
          </a:p>
        </p:txBody>
      </p:sp>
      <p:sp>
        <p:nvSpPr>
          <p:cNvPr id="6" name="TextBox 5"/>
          <p:cNvSpPr txBox="1"/>
          <p:nvPr/>
        </p:nvSpPr>
        <p:spPr>
          <a:xfrm>
            <a:off x="2167448" y="5704856"/>
            <a:ext cx="505267" cy="276999"/>
          </a:xfrm>
          <a:prstGeom prst="rect">
            <a:avLst/>
          </a:prstGeom>
          <a:noFill/>
        </p:spPr>
        <p:txBody>
          <a:bodyPr wrap="none" rtlCol="0">
            <a:spAutoFit/>
          </a:bodyPr>
          <a:lstStyle/>
          <a:p>
            <a:r>
              <a:rPr lang="en-US" sz="1200" dirty="0" err="1"/>
              <a:t>oKPP</a:t>
            </a:r>
            <a:endParaRPr lang="en-US" sz="1200" dirty="0"/>
          </a:p>
        </p:txBody>
      </p:sp>
      <p:sp>
        <p:nvSpPr>
          <p:cNvPr id="7" name="TextBox 6"/>
          <p:cNvSpPr txBox="1"/>
          <p:nvPr/>
        </p:nvSpPr>
        <p:spPr>
          <a:xfrm>
            <a:off x="1202081" y="4329685"/>
            <a:ext cx="1567181" cy="276999"/>
          </a:xfrm>
          <a:prstGeom prst="rect">
            <a:avLst/>
          </a:prstGeom>
          <a:noFill/>
        </p:spPr>
        <p:txBody>
          <a:bodyPr wrap="none" rtlCol="0">
            <a:spAutoFit/>
          </a:bodyPr>
          <a:lstStyle/>
          <a:p>
            <a:r>
              <a:rPr lang="en-US" sz="1200" dirty="0"/>
              <a:t>all </a:t>
            </a:r>
            <a:r>
              <a:rPr lang="en-US" sz="1200" dirty="0" err="1"/>
              <a:t>uncosted</a:t>
            </a:r>
            <a:r>
              <a:rPr lang="en-US" sz="1200" dirty="0"/>
              <a:t> by design</a:t>
            </a:r>
          </a:p>
        </p:txBody>
      </p:sp>
      <p:sp>
        <p:nvSpPr>
          <p:cNvPr id="8" name="TextBox 7"/>
          <p:cNvSpPr txBox="1"/>
          <p:nvPr/>
        </p:nvSpPr>
        <p:spPr>
          <a:xfrm>
            <a:off x="1209206" y="2188526"/>
            <a:ext cx="1567181" cy="276999"/>
          </a:xfrm>
          <a:prstGeom prst="rect">
            <a:avLst/>
          </a:prstGeom>
          <a:noFill/>
        </p:spPr>
        <p:txBody>
          <a:bodyPr wrap="none" rtlCol="0">
            <a:spAutoFit/>
          </a:bodyPr>
          <a:lstStyle/>
          <a:p>
            <a:r>
              <a:rPr lang="en-US" sz="1200" dirty="0"/>
              <a:t>all </a:t>
            </a:r>
            <a:r>
              <a:rPr lang="en-US" sz="1200" dirty="0" err="1"/>
              <a:t>uncosted</a:t>
            </a:r>
            <a:r>
              <a:rPr lang="en-US" sz="1200" dirty="0"/>
              <a:t> by design</a:t>
            </a:r>
          </a:p>
        </p:txBody>
      </p:sp>
      <p:sp>
        <p:nvSpPr>
          <p:cNvPr id="9" name="TextBox 8"/>
          <p:cNvSpPr txBox="1"/>
          <p:nvPr/>
        </p:nvSpPr>
        <p:spPr>
          <a:xfrm>
            <a:off x="1815171" y="1872653"/>
            <a:ext cx="941283" cy="276999"/>
          </a:xfrm>
          <a:prstGeom prst="rect">
            <a:avLst/>
          </a:prstGeom>
          <a:noFill/>
        </p:spPr>
        <p:txBody>
          <a:bodyPr wrap="none" rtlCol="0">
            <a:spAutoFit/>
          </a:bodyPr>
          <a:lstStyle/>
          <a:p>
            <a:r>
              <a:rPr lang="en-US" sz="1200" dirty="0"/>
              <a:t>all </a:t>
            </a:r>
            <a:r>
              <a:rPr lang="en-US" sz="1200" dirty="0" err="1"/>
              <a:t>uncosted</a:t>
            </a:r>
            <a:endParaRPr lang="en-US" sz="1200" dirty="0"/>
          </a:p>
        </p:txBody>
      </p:sp>
      <p:sp>
        <p:nvSpPr>
          <p:cNvPr id="10" name="TextBox 9"/>
          <p:cNvSpPr txBox="1"/>
          <p:nvPr/>
        </p:nvSpPr>
        <p:spPr>
          <a:xfrm>
            <a:off x="1804609" y="4932518"/>
            <a:ext cx="942646" cy="461665"/>
          </a:xfrm>
          <a:prstGeom prst="rect">
            <a:avLst/>
          </a:prstGeom>
          <a:noFill/>
        </p:spPr>
        <p:txBody>
          <a:bodyPr wrap="square" rtlCol="0">
            <a:spAutoFit/>
          </a:bodyPr>
          <a:lstStyle/>
          <a:p>
            <a:r>
              <a:rPr lang="en-US" sz="1200" dirty="0"/>
              <a:t>all </a:t>
            </a:r>
            <a:r>
              <a:rPr lang="en-US" sz="1200" dirty="0" err="1"/>
              <a:t>uncosted</a:t>
            </a:r>
            <a:r>
              <a:rPr lang="en-US" sz="1200" dirty="0"/>
              <a:t> by design</a:t>
            </a:r>
          </a:p>
        </p:txBody>
      </p:sp>
      <p:sp>
        <p:nvSpPr>
          <p:cNvPr id="11" name="TextBox 10"/>
          <p:cNvSpPr txBox="1"/>
          <p:nvPr/>
        </p:nvSpPr>
        <p:spPr>
          <a:xfrm>
            <a:off x="1759204" y="3193056"/>
            <a:ext cx="1104673" cy="461665"/>
          </a:xfrm>
          <a:prstGeom prst="rect">
            <a:avLst/>
          </a:prstGeom>
          <a:noFill/>
        </p:spPr>
        <p:txBody>
          <a:bodyPr wrap="square" rtlCol="0">
            <a:spAutoFit/>
          </a:bodyPr>
          <a:lstStyle/>
          <a:p>
            <a:r>
              <a:rPr lang="en-US" sz="1200" dirty="0"/>
              <a:t>~all </a:t>
            </a:r>
            <a:r>
              <a:rPr lang="en-US" sz="1200" dirty="0" err="1"/>
              <a:t>uncosted</a:t>
            </a:r>
            <a:r>
              <a:rPr lang="en-US" sz="1200" dirty="0"/>
              <a:t> by design</a:t>
            </a:r>
          </a:p>
        </p:txBody>
      </p:sp>
      <p:sp>
        <p:nvSpPr>
          <p:cNvPr id="12" name="TextBox 11"/>
          <p:cNvSpPr txBox="1"/>
          <p:nvPr/>
        </p:nvSpPr>
        <p:spPr>
          <a:xfrm>
            <a:off x="51820" y="867061"/>
            <a:ext cx="2804524" cy="369332"/>
          </a:xfrm>
          <a:prstGeom prst="rect">
            <a:avLst/>
          </a:prstGeom>
          <a:noFill/>
        </p:spPr>
        <p:txBody>
          <a:bodyPr wrap="none" rtlCol="0">
            <a:spAutoFit/>
          </a:bodyPr>
          <a:lstStyle/>
          <a:p>
            <a:r>
              <a:rPr lang="en-US" dirty="0"/>
              <a:t>Labor summary down to L4:</a:t>
            </a:r>
          </a:p>
        </p:txBody>
      </p:sp>
    </p:spTree>
    <p:extLst>
      <p:ext uri="{BB962C8B-B14F-4D97-AF65-F5344CB8AC3E}">
        <p14:creationId xmlns:p14="http://schemas.microsoft.com/office/powerpoint/2010/main" val="2325522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5195" y="4859235"/>
            <a:ext cx="8856803" cy="1823588"/>
          </a:xfrm>
        </p:spPr>
        <p:txBody>
          <a:bodyPr>
            <a:noAutofit/>
          </a:bodyPr>
          <a:lstStyle/>
          <a:p>
            <a:r>
              <a:rPr lang="en-US" sz="1800" dirty="0"/>
              <a:t>We do not have the plot of the time profile of </a:t>
            </a:r>
            <a:r>
              <a:rPr lang="en-US" sz="1800" dirty="0" err="1"/>
              <a:t>uncosted</a:t>
            </a:r>
            <a:r>
              <a:rPr lang="en-US" sz="1800" dirty="0"/>
              <a:t> labor per institute at our fingertips but we can make it. </a:t>
            </a:r>
          </a:p>
          <a:p>
            <a:r>
              <a:rPr lang="en-US" sz="1800" dirty="0"/>
              <a:t>Instead here is the summary of the </a:t>
            </a:r>
            <a:r>
              <a:rPr lang="en-US" sz="1800" dirty="0" err="1"/>
              <a:t>uncosted</a:t>
            </a:r>
            <a:r>
              <a:rPr lang="en-US" sz="1800" dirty="0"/>
              <a:t> labor for each institute integrated over the project duration, and the overall labor profile </a:t>
            </a:r>
            <a:r>
              <a:rPr lang="en-US" sz="1800" dirty="0" err="1"/>
              <a:t>costed</a:t>
            </a:r>
            <a:r>
              <a:rPr lang="en-US" sz="1800" dirty="0"/>
              <a:t> and </a:t>
            </a:r>
            <a:r>
              <a:rPr lang="en-US" sz="1800" dirty="0" err="1"/>
              <a:t>uncosted</a:t>
            </a:r>
            <a:endParaRPr lang="en-US" sz="1800" dirty="0"/>
          </a:p>
        </p:txBody>
      </p:sp>
      <p:pic>
        <p:nvPicPr>
          <p:cNvPr id="4" name="Picture 3"/>
          <p:cNvPicPr>
            <a:picLocks noChangeAspect="1"/>
          </p:cNvPicPr>
          <p:nvPr/>
        </p:nvPicPr>
        <p:blipFill>
          <a:blip r:embed="rId2"/>
          <a:stretch>
            <a:fillRect/>
          </a:stretch>
        </p:blipFill>
        <p:spPr>
          <a:xfrm>
            <a:off x="0" y="775503"/>
            <a:ext cx="5642814" cy="4083732"/>
          </a:xfrm>
          <a:prstGeom prst="rect">
            <a:avLst/>
          </a:prstGeom>
        </p:spPr>
      </p:pic>
      <p:pic>
        <p:nvPicPr>
          <p:cNvPr id="5" name="Picture 4"/>
          <p:cNvPicPr>
            <a:picLocks noChangeAspect="1"/>
          </p:cNvPicPr>
          <p:nvPr/>
        </p:nvPicPr>
        <p:blipFill>
          <a:blip r:embed="rId3"/>
          <a:stretch>
            <a:fillRect/>
          </a:stretch>
        </p:blipFill>
        <p:spPr>
          <a:xfrm>
            <a:off x="5642814" y="1608981"/>
            <a:ext cx="3399184" cy="2492259"/>
          </a:xfrm>
          <a:prstGeom prst="rect">
            <a:avLst/>
          </a:prstGeom>
        </p:spPr>
      </p:pic>
      <p:sp>
        <p:nvSpPr>
          <p:cNvPr id="6" name="Title 5"/>
          <p:cNvSpPr>
            <a:spLocks noGrp="1"/>
          </p:cNvSpPr>
          <p:nvPr>
            <p:ph type="title"/>
          </p:nvPr>
        </p:nvSpPr>
        <p:spPr/>
        <p:txBody>
          <a:bodyPr/>
          <a:lstStyle/>
          <a:p>
            <a:r>
              <a:rPr lang="en-US" dirty="0"/>
              <a:t>MTD - Question on Uncosted Labor</a:t>
            </a:r>
          </a:p>
        </p:txBody>
      </p:sp>
    </p:spTree>
    <p:extLst>
      <p:ext uri="{BB962C8B-B14F-4D97-AF65-F5344CB8AC3E}">
        <p14:creationId xmlns:p14="http://schemas.microsoft.com/office/powerpoint/2010/main" val="3490343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1CAE4E-46FD-2947-B0FC-62E9C7B66F25}"/>
              </a:ext>
            </a:extLst>
          </p:cNvPr>
          <p:cNvSpPr>
            <a:spLocks noGrp="1"/>
          </p:cNvSpPr>
          <p:nvPr>
            <p:ph type="title"/>
          </p:nvPr>
        </p:nvSpPr>
        <p:spPr/>
        <p:txBody>
          <a:bodyPr/>
          <a:lstStyle/>
          <a:p>
            <a:r>
              <a:rPr lang="en-US" dirty="0"/>
              <a:t>Descope Options</a:t>
            </a:r>
          </a:p>
        </p:txBody>
      </p:sp>
      <p:sp>
        <p:nvSpPr>
          <p:cNvPr id="17" name="Slide Number Placeholder 3">
            <a:extLst>
              <a:ext uri="{FF2B5EF4-FFF2-40B4-BE49-F238E27FC236}">
                <a16:creationId xmlns:a16="http://schemas.microsoft.com/office/drawing/2014/main" id="{9DDCCADD-F8EC-C74C-A4E1-68957DDB5F47}"/>
              </a:ext>
            </a:extLst>
          </p:cNvPr>
          <p:cNvSpPr txBox="1">
            <a:spLocks/>
          </p:cNvSpPr>
          <p:nvPr/>
        </p:nvSpPr>
        <p:spPr>
          <a:xfrm>
            <a:off x="6740549" y="6400002"/>
            <a:ext cx="1774800" cy="321474"/>
          </a:xfrm>
          <a:prstGeom prst="rect">
            <a:avLst/>
          </a:prstGeom>
        </p:spPr>
        <p:txBody>
          <a:bodyPr/>
          <a:lstStyle>
            <a:defPPr>
              <a:defRPr lang="en-US"/>
            </a:defPPr>
            <a:lvl1pPr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5pPr>
            <a:lvl6pPr marL="2286000" algn="l" defTabSz="914400" rtl="0" eaLnBrk="1" latinLnBrk="0" hangingPunct="1">
              <a:defRPr kern="1200">
                <a:solidFill>
                  <a:schemeClr val="tx1"/>
                </a:solidFill>
                <a:latin typeface="Calibri" charset="0"/>
                <a:ea typeface="ヒラギノ角ゴ Pro W3" charset="-128"/>
                <a:cs typeface="+mn-cs"/>
              </a:defRPr>
            </a:lvl6pPr>
            <a:lvl7pPr marL="2743200" algn="l" defTabSz="914400" rtl="0" eaLnBrk="1" latinLnBrk="0" hangingPunct="1">
              <a:defRPr kern="1200">
                <a:solidFill>
                  <a:schemeClr val="tx1"/>
                </a:solidFill>
                <a:latin typeface="Calibri" charset="0"/>
                <a:ea typeface="ヒラギノ角ゴ Pro W3" charset="-128"/>
                <a:cs typeface="+mn-cs"/>
              </a:defRPr>
            </a:lvl7pPr>
            <a:lvl8pPr marL="3200400" algn="l" defTabSz="914400" rtl="0" eaLnBrk="1" latinLnBrk="0" hangingPunct="1">
              <a:defRPr kern="1200">
                <a:solidFill>
                  <a:schemeClr val="tx1"/>
                </a:solidFill>
                <a:latin typeface="Calibri" charset="0"/>
                <a:ea typeface="ヒラギノ角ゴ Pro W3" charset="-128"/>
                <a:cs typeface="+mn-cs"/>
              </a:defRPr>
            </a:lvl8pPr>
            <a:lvl9pPr marL="3657600" algn="l" defTabSz="914400" rtl="0" eaLnBrk="1" latinLnBrk="0" hangingPunct="1">
              <a:defRPr kern="1200">
                <a:solidFill>
                  <a:schemeClr val="tx1"/>
                </a:solidFill>
                <a:latin typeface="Calibri" charset="0"/>
                <a:ea typeface="ヒラギノ角ゴ Pro W3" charset="-128"/>
                <a:cs typeface="+mn-cs"/>
              </a:defRPr>
            </a:lvl9pPr>
          </a:lstStyle>
          <a:p>
            <a:fld id="{35A21F27-0E04-4855-B6C1-5BACFE9A8484}" type="slidenum">
              <a:rPr lang="en-US" smtClean="0"/>
              <a:pPr/>
              <a:t>3</a:t>
            </a:fld>
            <a:endParaRPr lang="en-US" dirty="0"/>
          </a:p>
        </p:txBody>
      </p:sp>
      <p:pic>
        <p:nvPicPr>
          <p:cNvPr id="35" name="Picture 34">
            <a:extLst>
              <a:ext uri="{FF2B5EF4-FFF2-40B4-BE49-F238E27FC236}">
                <a16:creationId xmlns:a16="http://schemas.microsoft.com/office/drawing/2014/main" id="{9CEF51B4-4226-8947-85DB-99F9E0542C46}"/>
              </a:ext>
            </a:extLst>
          </p:cNvPr>
          <p:cNvPicPr>
            <a:picLocks noChangeAspect="1"/>
          </p:cNvPicPr>
          <p:nvPr/>
        </p:nvPicPr>
        <p:blipFill>
          <a:blip r:embed="rId2"/>
          <a:stretch>
            <a:fillRect/>
          </a:stretch>
        </p:blipFill>
        <p:spPr>
          <a:xfrm>
            <a:off x="446647" y="813767"/>
            <a:ext cx="7612037" cy="5933793"/>
          </a:xfrm>
          <a:prstGeom prst="rect">
            <a:avLst/>
          </a:prstGeom>
        </p:spPr>
      </p:pic>
      <p:sp>
        <p:nvSpPr>
          <p:cNvPr id="36" name="TextBox 35">
            <a:extLst>
              <a:ext uri="{FF2B5EF4-FFF2-40B4-BE49-F238E27FC236}">
                <a16:creationId xmlns:a16="http://schemas.microsoft.com/office/drawing/2014/main" id="{1D1799C1-227E-D740-A17E-DFF0860610AA}"/>
              </a:ext>
            </a:extLst>
          </p:cNvPr>
          <p:cNvSpPr txBox="1"/>
          <p:nvPr/>
        </p:nvSpPr>
        <p:spPr>
          <a:xfrm>
            <a:off x="7019714" y="897308"/>
            <a:ext cx="1677639" cy="369332"/>
          </a:xfrm>
          <a:prstGeom prst="rect">
            <a:avLst/>
          </a:prstGeom>
          <a:noFill/>
        </p:spPr>
        <p:txBody>
          <a:bodyPr wrap="none" rtlCol="0">
            <a:spAutoFit/>
          </a:bodyPr>
          <a:lstStyle/>
          <a:p>
            <a:r>
              <a:rPr lang="en-US" dirty="0">
                <a:hlinkClick r:id="rId3"/>
              </a:rPr>
              <a:t>CMS-doc-13357</a:t>
            </a:r>
            <a:endParaRPr lang="en-US" dirty="0"/>
          </a:p>
        </p:txBody>
      </p:sp>
    </p:spTree>
    <p:extLst>
      <p:ext uri="{BB962C8B-B14F-4D97-AF65-F5344CB8AC3E}">
        <p14:creationId xmlns:p14="http://schemas.microsoft.com/office/powerpoint/2010/main" val="11910263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D3E22A-3392-1B4D-8F56-F28B48941A04}"/>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97542E23-3742-4644-B936-AF6F0F4DE03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91361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C351F4-B2D8-EF49-81E2-C5E672C06F5A}"/>
              </a:ext>
            </a:extLst>
          </p:cNvPr>
          <p:cNvSpPr>
            <a:spLocks noGrp="1"/>
          </p:cNvSpPr>
          <p:nvPr>
            <p:ph idx="1"/>
          </p:nvPr>
        </p:nvSpPr>
        <p:spPr/>
        <p:txBody>
          <a:bodyPr/>
          <a:lstStyle/>
          <a:p>
            <a:pPr marL="0" indent="0">
              <a:buNone/>
            </a:pPr>
            <a:r>
              <a:rPr lang="en-US" sz="1800" dirty="0"/>
              <a:t>3/18)  APd1 conceptual design complete:		Milestone completed (3/18)</a:t>
            </a:r>
            <a:br>
              <a:rPr lang="en-US" sz="1800" dirty="0"/>
            </a:br>
            <a:r>
              <a:rPr lang="en-US" sz="1800" dirty="0"/>
              <a:t>(7/18)  APd1 full design complete:				Milestone completed (10/18)</a:t>
            </a:r>
            <a:br>
              <a:rPr lang="en-US" sz="1800" dirty="0"/>
            </a:br>
            <a:r>
              <a:rPr lang="en-US" sz="1800" dirty="0"/>
              <a:t>(8/18)  Emulated e/g performance:				Milestone completed (8/18)</a:t>
            </a:r>
            <a:br>
              <a:rPr lang="en-US" sz="1800" dirty="0"/>
            </a:br>
            <a:r>
              <a:rPr lang="en-US" sz="1800" dirty="0"/>
              <a:t>(10/18) APd1 initial software release:			Milestone completed (02/19)</a:t>
            </a:r>
            <a:br>
              <a:rPr lang="en-US" sz="1800" dirty="0"/>
            </a:br>
            <a:r>
              <a:rPr lang="en-US" sz="1800" dirty="0"/>
              <a:t>(10/18) First fully assembled APd1 board:		Milestone completed (02/19)</a:t>
            </a:r>
            <a:br>
              <a:rPr lang="en-US" sz="1800" dirty="0"/>
            </a:br>
            <a:r>
              <a:rPr lang="en-US" sz="1800" dirty="0"/>
              <a:t>(10/18) Emulated perf. &amp; eff. for Jets/MET/HT:	Milestone completed (10/18)</a:t>
            </a:r>
            <a:br>
              <a:rPr lang="en-US" sz="1800" dirty="0"/>
            </a:br>
            <a:br>
              <a:rPr lang="en-US" sz="1800" dirty="0"/>
            </a:br>
            <a:r>
              <a:rPr lang="en-US" sz="1800" dirty="0"/>
              <a:t>We note that we are about 4 months behind on the initial prototype delivery due to advancing some features of the second prototype design and vendor delays.  We have a credible schedule to catch up by the end of 2019, which was presented in the plenary slides.</a:t>
            </a:r>
          </a:p>
          <a:p>
            <a:endParaRPr lang="en-US" dirty="0"/>
          </a:p>
        </p:txBody>
      </p:sp>
      <p:sp>
        <p:nvSpPr>
          <p:cNvPr id="3" name="Title 2">
            <a:extLst>
              <a:ext uri="{FF2B5EF4-FFF2-40B4-BE49-F238E27FC236}">
                <a16:creationId xmlns:a16="http://schemas.microsoft.com/office/drawing/2014/main" id="{64C8EA35-ECAF-C245-BDE1-029CBEF5A95B}"/>
              </a:ext>
            </a:extLst>
          </p:cNvPr>
          <p:cNvSpPr>
            <a:spLocks noGrp="1"/>
          </p:cNvSpPr>
          <p:nvPr>
            <p:ph type="title"/>
          </p:nvPr>
        </p:nvSpPr>
        <p:spPr/>
        <p:txBody>
          <a:bodyPr/>
          <a:lstStyle/>
          <a:p>
            <a:r>
              <a:rPr lang="en-US" dirty="0"/>
              <a:t>Trigger Milestones</a:t>
            </a:r>
          </a:p>
        </p:txBody>
      </p:sp>
    </p:spTree>
    <p:extLst>
      <p:ext uri="{BB962C8B-B14F-4D97-AF65-F5344CB8AC3E}">
        <p14:creationId xmlns:p14="http://schemas.microsoft.com/office/powerpoint/2010/main" val="3228360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C8EA35-ECAF-C245-BDE1-029CBEF5A95B}"/>
              </a:ext>
            </a:extLst>
          </p:cNvPr>
          <p:cNvSpPr>
            <a:spLocks noGrp="1"/>
          </p:cNvSpPr>
          <p:nvPr>
            <p:ph type="title"/>
          </p:nvPr>
        </p:nvSpPr>
        <p:spPr/>
        <p:txBody>
          <a:bodyPr/>
          <a:lstStyle/>
          <a:p>
            <a:r>
              <a:rPr lang="en-US" dirty="0"/>
              <a:t>Outer Tracker Milestones</a:t>
            </a:r>
          </a:p>
        </p:txBody>
      </p:sp>
      <p:sp>
        <p:nvSpPr>
          <p:cNvPr id="6" name="Content Placeholder 1">
            <a:extLst>
              <a:ext uri="{FF2B5EF4-FFF2-40B4-BE49-F238E27FC236}">
                <a16:creationId xmlns:a16="http://schemas.microsoft.com/office/drawing/2014/main" id="{59E88916-5EE6-CA4D-AECE-8843D0D7D45E}"/>
              </a:ext>
            </a:extLst>
          </p:cNvPr>
          <p:cNvSpPr txBox="1">
            <a:spLocks/>
          </p:cNvSpPr>
          <p:nvPr/>
        </p:nvSpPr>
        <p:spPr bwMode="auto">
          <a:xfrm>
            <a:off x="194466" y="1072428"/>
            <a:ext cx="3851552" cy="2356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fontScale="70000" lnSpcReduction="20000"/>
          </a:bodyPr>
          <a:lstStyle>
            <a:lvl1pPr marL="269875" indent="-269875" algn="l" defTabSz="457200" rtl="0" eaLnBrk="1" fontAlgn="base" hangingPunct="1">
              <a:spcBef>
                <a:spcPts val="1800"/>
              </a:spcBef>
              <a:spcAft>
                <a:spcPct val="0"/>
              </a:spcAft>
              <a:buClr>
                <a:schemeClr val="accent2"/>
              </a:buClr>
              <a:buSzPct val="100000"/>
              <a:buFont typeface="Wingdings" charset="2"/>
              <a:buChar char="§"/>
              <a:defRPr sz="2600" kern="1200">
                <a:solidFill>
                  <a:srgbClr val="10253F"/>
                </a:solidFill>
                <a:latin typeface="Arial"/>
                <a:ea typeface="ヒラギノ角ゴ Pro W3" charset="0"/>
                <a:cs typeface="Arial"/>
              </a:defRPr>
            </a:lvl1pPr>
            <a:lvl2pPr marL="685800" indent="-228600" algn="l" defTabSz="457200" rtl="0" eaLnBrk="1" fontAlgn="base" hangingPunct="1">
              <a:spcBef>
                <a:spcPts val="600"/>
              </a:spcBef>
              <a:spcAft>
                <a:spcPct val="0"/>
              </a:spcAft>
              <a:buFont typeface="Wingdings" charset="2"/>
              <a:buChar char="§"/>
              <a:defRPr sz="2000" kern="1200">
                <a:solidFill>
                  <a:schemeClr val="tx2"/>
                </a:solidFill>
                <a:latin typeface="Arial"/>
                <a:ea typeface="ヒラギノ角ゴ Pro W3" charset="0"/>
                <a:cs typeface="Arial"/>
              </a:defRPr>
            </a:lvl2pPr>
            <a:lvl3pPr marL="1143000" indent="-228600" algn="l" defTabSz="457200" rtl="0" eaLnBrk="1" fontAlgn="base" hangingPunct="1">
              <a:spcBef>
                <a:spcPct val="20000"/>
              </a:spcBef>
              <a:spcAft>
                <a:spcPct val="0"/>
              </a:spcAft>
              <a:buFont typeface="Courier New" charset="0"/>
              <a:buChar char="o"/>
              <a:defRPr kern="1200">
                <a:solidFill>
                  <a:schemeClr val="tx2"/>
                </a:solidFill>
                <a:latin typeface="Arial"/>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1600" kern="1200">
                <a:solidFill>
                  <a:schemeClr val="tx2"/>
                </a:solidFill>
                <a:latin typeface="Arial"/>
                <a:ea typeface="ヒラギノ角ゴ Pro W3" charset="0"/>
                <a:cs typeface="Arial"/>
              </a:defRPr>
            </a:lvl4pPr>
            <a:lvl5pPr marL="2057400" indent="-228600" algn="l" defTabSz="457200" rtl="0" eaLnBrk="1" fontAlgn="base" hangingPunct="1">
              <a:spcBef>
                <a:spcPct val="0"/>
              </a:spcBef>
              <a:spcAft>
                <a:spcPct val="0"/>
              </a:spcAft>
              <a:buFont typeface="Arial" charset="0"/>
              <a:buChar char="»"/>
              <a:defRPr sz="1200" kern="1200">
                <a:solidFill>
                  <a:schemeClr val="tx2"/>
                </a:solidFill>
                <a:latin typeface="Arial"/>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Only a subset of P6 milestones have been included in reporting yet as we have not baselined</a:t>
            </a:r>
          </a:p>
          <a:p>
            <a:r>
              <a:rPr lang="en-US" dirty="0"/>
              <a:t>On Right,  how the current working schedule milestones have changed between June 2018 IPR and now for the full project</a:t>
            </a:r>
          </a:p>
        </p:txBody>
      </p:sp>
      <p:pic>
        <p:nvPicPr>
          <p:cNvPr id="7" name="Picture 6">
            <a:extLst>
              <a:ext uri="{FF2B5EF4-FFF2-40B4-BE49-F238E27FC236}">
                <a16:creationId xmlns:a16="http://schemas.microsoft.com/office/drawing/2014/main" id="{EE80DABE-ECF5-8942-89DE-2320ABCAD929}"/>
              </a:ext>
            </a:extLst>
          </p:cNvPr>
          <p:cNvPicPr>
            <a:picLocks noChangeAspect="1"/>
          </p:cNvPicPr>
          <p:nvPr/>
        </p:nvPicPr>
        <p:blipFill>
          <a:blip r:embed="rId2"/>
          <a:stretch>
            <a:fillRect/>
          </a:stretch>
        </p:blipFill>
        <p:spPr>
          <a:xfrm>
            <a:off x="4355720" y="1149465"/>
            <a:ext cx="4092365" cy="2831299"/>
          </a:xfrm>
          <a:prstGeom prst="rect">
            <a:avLst/>
          </a:prstGeom>
        </p:spPr>
      </p:pic>
      <p:pic>
        <p:nvPicPr>
          <p:cNvPr id="8" name="Picture 7">
            <a:extLst>
              <a:ext uri="{FF2B5EF4-FFF2-40B4-BE49-F238E27FC236}">
                <a16:creationId xmlns:a16="http://schemas.microsoft.com/office/drawing/2014/main" id="{50107326-732F-2E40-9CB8-A33FAD65B165}"/>
              </a:ext>
            </a:extLst>
          </p:cNvPr>
          <p:cNvPicPr>
            <a:picLocks noChangeAspect="1"/>
          </p:cNvPicPr>
          <p:nvPr/>
        </p:nvPicPr>
        <p:blipFill rotWithShape="1">
          <a:blip r:embed="rId3"/>
          <a:srcRect t="20679"/>
          <a:stretch/>
        </p:blipFill>
        <p:spPr>
          <a:xfrm>
            <a:off x="4355720" y="4003283"/>
            <a:ext cx="4092365" cy="2185033"/>
          </a:xfrm>
          <a:prstGeom prst="rect">
            <a:avLst/>
          </a:prstGeom>
        </p:spPr>
      </p:pic>
      <p:graphicFrame>
        <p:nvGraphicFramePr>
          <p:cNvPr id="9" name="Table 8">
            <a:extLst>
              <a:ext uri="{FF2B5EF4-FFF2-40B4-BE49-F238E27FC236}">
                <a16:creationId xmlns:a16="http://schemas.microsoft.com/office/drawing/2014/main" id="{E560D32B-1FB7-C448-A023-70031F414F30}"/>
              </a:ext>
            </a:extLst>
          </p:cNvPr>
          <p:cNvGraphicFramePr>
            <a:graphicFrameLocks noGrp="1"/>
          </p:cNvGraphicFramePr>
          <p:nvPr>
            <p:extLst>
              <p:ext uri="{D42A27DB-BD31-4B8C-83A1-F6EECF244321}">
                <p14:modId xmlns:p14="http://schemas.microsoft.com/office/powerpoint/2010/main" val="2130915705"/>
              </p:ext>
            </p:extLst>
          </p:nvPr>
        </p:nvGraphicFramePr>
        <p:xfrm>
          <a:off x="194466" y="3181494"/>
          <a:ext cx="4878610" cy="3017520"/>
        </p:xfrm>
        <a:graphic>
          <a:graphicData uri="http://schemas.openxmlformats.org/drawingml/2006/table">
            <a:tbl>
              <a:tblPr firstRow="1" bandRow="1">
                <a:tableStyleId>{5C22544A-7EE6-4342-B048-85BDC9FD1C3A}</a:tableStyleId>
              </a:tblPr>
              <a:tblGrid>
                <a:gridCol w="1090007">
                  <a:extLst>
                    <a:ext uri="{9D8B030D-6E8A-4147-A177-3AD203B41FA5}">
                      <a16:colId xmlns:a16="http://schemas.microsoft.com/office/drawing/2014/main" val="1630219562"/>
                    </a:ext>
                  </a:extLst>
                </a:gridCol>
                <a:gridCol w="906992">
                  <a:extLst>
                    <a:ext uri="{9D8B030D-6E8A-4147-A177-3AD203B41FA5}">
                      <a16:colId xmlns:a16="http://schemas.microsoft.com/office/drawing/2014/main" val="746550031"/>
                    </a:ext>
                  </a:extLst>
                </a:gridCol>
                <a:gridCol w="847683">
                  <a:extLst>
                    <a:ext uri="{9D8B030D-6E8A-4147-A177-3AD203B41FA5}">
                      <a16:colId xmlns:a16="http://schemas.microsoft.com/office/drawing/2014/main" val="97093322"/>
                    </a:ext>
                  </a:extLst>
                </a:gridCol>
                <a:gridCol w="707464">
                  <a:extLst>
                    <a:ext uri="{9D8B030D-6E8A-4147-A177-3AD203B41FA5}">
                      <a16:colId xmlns:a16="http://schemas.microsoft.com/office/drawing/2014/main" val="1866265110"/>
                    </a:ext>
                  </a:extLst>
                </a:gridCol>
                <a:gridCol w="1326464">
                  <a:extLst>
                    <a:ext uri="{9D8B030D-6E8A-4147-A177-3AD203B41FA5}">
                      <a16:colId xmlns:a16="http://schemas.microsoft.com/office/drawing/2014/main" val="369306384"/>
                    </a:ext>
                  </a:extLst>
                </a:gridCol>
              </a:tblGrid>
              <a:tr h="428385">
                <a:tc>
                  <a:txBody>
                    <a:bodyPr/>
                    <a:lstStyle/>
                    <a:p>
                      <a:r>
                        <a:rPr lang="en-US" sz="1400" dirty="0"/>
                        <a:t>Activity</a:t>
                      </a:r>
                    </a:p>
                  </a:txBody>
                  <a:tcPr/>
                </a:tc>
                <a:tc>
                  <a:txBody>
                    <a:bodyPr/>
                    <a:lstStyle/>
                    <a:p>
                      <a:r>
                        <a:rPr lang="en-US" sz="1400" dirty="0"/>
                        <a:t>June 2018 IPR</a:t>
                      </a:r>
                    </a:p>
                  </a:txBody>
                  <a:tcPr/>
                </a:tc>
                <a:tc>
                  <a:txBody>
                    <a:bodyPr/>
                    <a:lstStyle/>
                    <a:p>
                      <a:r>
                        <a:rPr lang="en-US" sz="1400" dirty="0"/>
                        <a:t>Now</a:t>
                      </a:r>
                    </a:p>
                  </a:txBody>
                  <a:tcPr/>
                </a:tc>
                <a:tc>
                  <a:txBody>
                    <a:bodyPr/>
                    <a:lstStyle/>
                    <a:p>
                      <a:r>
                        <a:rPr lang="en-US" sz="1400" i="0" dirty="0">
                          <a:sym typeface="Symbol" panose="05050102010706020507" pitchFamily="18" charset="2"/>
                        </a:rPr>
                        <a:t></a:t>
                      </a:r>
                      <a:r>
                        <a:rPr lang="en-US" sz="1400" dirty="0"/>
                        <a:t> (wd)</a:t>
                      </a:r>
                    </a:p>
                  </a:txBody>
                  <a:tcPr/>
                </a:tc>
                <a:tc>
                  <a:txBody>
                    <a:bodyPr/>
                    <a:lstStyle/>
                    <a:p>
                      <a:r>
                        <a:rPr lang="en-US" sz="1400" dirty="0"/>
                        <a:t>Comment</a:t>
                      </a:r>
                    </a:p>
                  </a:txBody>
                  <a:tcPr/>
                </a:tc>
                <a:extLst>
                  <a:ext uri="{0D108BD9-81ED-4DB2-BD59-A6C34878D82A}">
                    <a16:rowId xmlns:a16="http://schemas.microsoft.com/office/drawing/2014/main" val="392256399"/>
                  </a:ext>
                </a:extLst>
              </a:tr>
              <a:tr h="428385">
                <a:tc>
                  <a:txBody>
                    <a:bodyPr/>
                    <a:lstStyle/>
                    <a:p>
                      <a:r>
                        <a:rPr lang="en-US" sz="1400" dirty="0"/>
                        <a:t>Jigs and Fixtures</a:t>
                      </a:r>
                    </a:p>
                  </a:txBody>
                  <a:tcPr/>
                </a:tc>
                <a:tc>
                  <a:txBody>
                    <a:bodyPr/>
                    <a:lstStyle/>
                    <a:p>
                      <a:r>
                        <a:rPr lang="en-US" sz="1400" dirty="0"/>
                        <a:t>30-Sep-19</a:t>
                      </a:r>
                    </a:p>
                  </a:txBody>
                  <a:tcPr/>
                </a:tc>
                <a:tc>
                  <a:txBody>
                    <a:bodyPr/>
                    <a:lstStyle/>
                    <a:p>
                      <a:r>
                        <a:rPr lang="en-US" sz="1400" dirty="0"/>
                        <a:t>30-Mar-20</a:t>
                      </a:r>
                    </a:p>
                  </a:txBody>
                  <a:tcPr/>
                </a:tc>
                <a:tc>
                  <a:txBody>
                    <a:bodyPr/>
                    <a:lstStyle/>
                    <a:p>
                      <a:r>
                        <a:rPr lang="en-US" sz="1400" dirty="0"/>
                        <a:t>129</a:t>
                      </a:r>
                    </a:p>
                  </a:txBody>
                  <a:tcPr/>
                </a:tc>
                <a:tc>
                  <a:txBody>
                    <a:bodyPr/>
                    <a:lstStyle/>
                    <a:p>
                      <a:r>
                        <a:rPr lang="en-US" sz="1400" dirty="0"/>
                        <a:t>Added support in FY20</a:t>
                      </a:r>
                    </a:p>
                  </a:txBody>
                  <a:tcPr/>
                </a:tc>
                <a:extLst>
                  <a:ext uri="{0D108BD9-81ED-4DB2-BD59-A6C34878D82A}">
                    <a16:rowId xmlns:a16="http://schemas.microsoft.com/office/drawing/2014/main" val="1806827255"/>
                  </a:ext>
                </a:extLst>
              </a:tr>
              <a:tr h="428385">
                <a:tc>
                  <a:txBody>
                    <a:bodyPr/>
                    <a:lstStyle/>
                    <a:p>
                      <a:r>
                        <a:rPr lang="en-US" sz="1400" dirty="0"/>
                        <a:t>Plank and Ring Production</a:t>
                      </a:r>
                    </a:p>
                  </a:txBody>
                  <a:tcPr/>
                </a:tc>
                <a:tc>
                  <a:txBody>
                    <a:bodyPr/>
                    <a:lstStyle/>
                    <a:p>
                      <a:r>
                        <a:rPr lang="en-US" sz="1400" dirty="0"/>
                        <a:t>27-Apr-20</a:t>
                      </a:r>
                    </a:p>
                  </a:txBody>
                  <a:tcPr/>
                </a:tc>
                <a:tc>
                  <a:txBody>
                    <a:bodyPr/>
                    <a:lstStyle/>
                    <a:p>
                      <a:r>
                        <a:rPr lang="en-US" sz="1400" dirty="0"/>
                        <a:t>17-Sep-20</a:t>
                      </a:r>
                    </a:p>
                  </a:txBody>
                  <a:tcPr/>
                </a:tc>
                <a:tc>
                  <a:txBody>
                    <a:bodyPr/>
                    <a:lstStyle/>
                    <a:p>
                      <a:r>
                        <a:rPr lang="en-US" sz="1400" dirty="0"/>
                        <a:t>100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CD-3 moved 1 year</a:t>
                      </a:r>
                    </a:p>
                  </a:txBody>
                  <a:tcPr/>
                </a:tc>
                <a:extLst>
                  <a:ext uri="{0D108BD9-81ED-4DB2-BD59-A6C34878D82A}">
                    <a16:rowId xmlns:a16="http://schemas.microsoft.com/office/drawing/2014/main" val="2575957280"/>
                  </a:ext>
                </a:extLst>
              </a:tr>
              <a:tr h="428385">
                <a:tc>
                  <a:txBody>
                    <a:bodyPr/>
                    <a:lstStyle/>
                    <a:p>
                      <a:r>
                        <a:rPr lang="en-US" sz="1400" dirty="0"/>
                        <a:t>Hybrid Delivery</a:t>
                      </a:r>
                    </a:p>
                  </a:txBody>
                  <a:tcPr/>
                </a:tc>
                <a:tc>
                  <a:txBody>
                    <a:bodyPr/>
                    <a:lstStyle/>
                    <a:p>
                      <a:r>
                        <a:rPr lang="en-US" sz="1400" dirty="0"/>
                        <a:t>03-Sep-19</a:t>
                      </a:r>
                    </a:p>
                  </a:txBody>
                  <a:tcPr/>
                </a:tc>
                <a:tc>
                  <a:txBody>
                    <a:bodyPr/>
                    <a:lstStyle/>
                    <a:p>
                      <a:r>
                        <a:rPr lang="en-US" sz="1400" dirty="0"/>
                        <a:t>17-Sep-20</a:t>
                      </a:r>
                    </a:p>
                  </a:txBody>
                  <a:tcPr/>
                </a:tc>
                <a:tc>
                  <a:txBody>
                    <a:bodyPr/>
                    <a:lstStyle/>
                    <a:p>
                      <a:r>
                        <a:rPr lang="en-US" sz="1400" dirty="0"/>
                        <a:t>262</a:t>
                      </a:r>
                    </a:p>
                  </a:txBody>
                  <a:tcPr/>
                </a:tc>
                <a:tc>
                  <a:txBody>
                    <a:bodyPr/>
                    <a:lstStyle/>
                    <a:p>
                      <a:r>
                        <a:rPr lang="en-US" sz="1400" dirty="0"/>
                        <a:t>CD-3 moved 1 year</a:t>
                      </a:r>
                    </a:p>
                  </a:txBody>
                  <a:tcPr/>
                </a:tc>
                <a:extLst>
                  <a:ext uri="{0D108BD9-81ED-4DB2-BD59-A6C34878D82A}">
                    <a16:rowId xmlns:a16="http://schemas.microsoft.com/office/drawing/2014/main" val="1016167595"/>
                  </a:ext>
                </a:extLst>
              </a:tr>
              <a:tr h="428385">
                <a:tc>
                  <a:txBody>
                    <a:bodyPr/>
                    <a:lstStyle/>
                    <a:p>
                      <a:r>
                        <a:rPr lang="en-US" sz="1400" dirty="0"/>
                        <a:t>2S preproduction</a:t>
                      </a:r>
                    </a:p>
                  </a:txBody>
                  <a:tcPr/>
                </a:tc>
                <a:tc>
                  <a:txBody>
                    <a:bodyPr/>
                    <a:lstStyle/>
                    <a:p>
                      <a:r>
                        <a:rPr lang="en-US" sz="1400" dirty="0"/>
                        <a:t>27-Feb-20</a:t>
                      </a:r>
                    </a:p>
                  </a:txBody>
                  <a:tcPr/>
                </a:tc>
                <a:tc>
                  <a:txBody>
                    <a:bodyPr/>
                    <a:lstStyle/>
                    <a:p>
                      <a:r>
                        <a:rPr lang="en-US" sz="1400" dirty="0"/>
                        <a:t>17-Sep-20</a:t>
                      </a:r>
                    </a:p>
                  </a:txBody>
                  <a:tcPr/>
                </a:tc>
                <a:tc>
                  <a:txBody>
                    <a:bodyPr/>
                    <a:lstStyle/>
                    <a:p>
                      <a:r>
                        <a:rPr lang="en-US" sz="1400" dirty="0"/>
                        <a:t>142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CD-3 moved 1 year</a:t>
                      </a:r>
                    </a:p>
                  </a:txBody>
                  <a:tcPr/>
                </a:tc>
                <a:extLst>
                  <a:ext uri="{0D108BD9-81ED-4DB2-BD59-A6C34878D82A}">
                    <a16:rowId xmlns:a16="http://schemas.microsoft.com/office/drawing/2014/main" val="4277643424"/>
                  </a:ext>
                </a:extLst>
              </a:tr>
            </a:tbl>
          </a:graphicData>
        </a:graphic>
      </p:graphicFrame>
    </p:spTree>
    <p:extLst>
      <p:ext uri="{BB962C8B-B14F-4D97-AF65-F5344CB8AC3E}">
        <p14:creationId xmlns:p14="http://schemas.microsoft.com/office/powerpoint/2010/main" val="2009113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9F8D4D-65D0-2E47-9B31-9B488F3D8EF6}"/>
              </a:ext>
            </a:extLst>
          </p:cNvPr>
          <p:cNvSpPr>
            <a:spLocks noGrp="1"/>
          </p:cNvSpPr>
          <p:nvPr>
            <p:ph type="title"/>
          </p:nvPr>
        </p:nvSpPr>
        <p:spPr/>
        <p:txBody>
          <a:bodyPr/>
          <a:lstStyle/>
          <a:p>
            <a:r>
              <a:rPr lang="en-US" dirty="0"/>
              <a:t>List of descopes and values </a:t>
            </a:r>
          </a:p>
        </p:txBody>
      </p:sp>
      <p:pic>
        <p:nvPicPr>
          <p:cNvPr id="5" name="Picture 4">
            <a:extLst>
              <a:ext uri="{FF2B5EF4-FFF2-40B4-BE49-F238E27FC236}">
                <a16:creationId xmlns:a16="http://schemas.microsoft.com/office/drawing/2014/main" id="{F16F7E3D-6511-C346-9BBD-A4185BF550E0}"/>
              </a:ext>
            </a:extLst>
          </p:cNvPr>
          <p:cNvPicPr>
            <a:picLocks noChangeAspect="1"/>
          </p:cNvPicPr>
          <p:nvPr/>
        </p:nvPicPr>
        <p:blipFill rotWithShape="1">
          <a:blip r:embed="rId2"/>
          <a:srcRect t="3805"/>
          <a:stretch/>
        </p:blipFill>
        <p:spPr>
          <a:xfrm>
            <a:off x="127908" y="639685"/>
            <a:ext cx="8888184" cy="6052707"/>
          </a:xfrm>
          <a:prstGeom prst="rect">
            <a:avLst/>
          </a:prstGeom>
        </p:spPr>
      </p:pic>
    </p:spTree>
    <p:extLst>
      <p:ext uri="{BB962C8B-B14F-4D97-AF65-F5344CB8AC3E}">
        <p14:creationId xmlns:p14="http://schemas.microsoft.com/office/powerpoint/2010/main" val="1329450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3AC689-FFAC-A04D-8887-4135ADFFB018}"/>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71F72094-D8BF-5242-87A6-5D0E56891401}"/>
              </a:ext>
            </a:extLst>
          </p:cNvPr>
          <p:cNvSpPr>
            <a:spLocks noGrp="1"/>
          </p:cNvSpPr>
          <p:nvPr>
            <p:ph type="title"/>
          </p:nvPr>
        </p:nvSpPr>
        <p:spPr/>
        <p:txBody>
          <a:bodyPr/>
          <a:lstStyle/>
          <a:p>
            <a:r>
              <a:rPr lang="en-US" dirty="0" err="1"/>
              <a:t>Upscopes</a:t>
            </a:r>
            <a:endParaRPr lang="en-US" dirty="0"/>
          </a:p>
        </p:txBody>
      </p:sp>
      <p:pic>
        <p:nvPicPr>
          <p:cNvPr id="4" name="Picture 3">
            <a:extLst>
              <a:ext uri="{FF2B5EF4-FFF2-40B4-BE49-F238E27FC236}">
                <a16:creationId xmlns:a16="http://schemas.microsoft.com/office/drawing/2014/main" id="{EF064E25-D81C-5048-8287-2B60A817D9E1}"/>
              </a:ext>
            </a:extLst>
          </p:cNvPr>
          <p:cNvPicPr>
            <a:picLocks noChangeAspect="1"/>
          </p:cNvPicPr>
          <p:nvPr/>
        </p:nvPicPr>
        <p:blipFill>
          <a:blip r:embed="rId2"/>
          <a:stretch>
            <a:fillRect/>
          </a:stretch>
        </p:blipFill>
        <p:spPr>
          <a:xfrm>
            <a:off x="319088" y="729306"/>
            <a:ext cx="7747421" cy="5876445"/>
          </a:xfrm>
          <a:prstGeom prst="rect">
            <a:avLst/>
          </a:prstGeom>
        </p:spPr>
      </p:pic>
      <p:sp>
        <p:nvSpPr>
          <p:cNvPr id="5" name="TextBox 4">
            <a:extLst>
              <a:ext uri="{FF2B5EF4-FFF2-40B4-BE49-F238E27FC236}">
                <a16:creationId xmlns:a16="http://schemas.microsoft.com/office/drawing/2014/main" id="{31E6B315-2F92-C04C-9D0D-69EEF3E93167}"/>
              </a:ext>
            </a:extLst>
          </p:cNvPr>
          <p:cNvSpPr txBox="1"/>
          <p:nvPr/>
        </p:nvSpPr>
        <p:spPr>
          <a:xfrm>
            <a:off x="6869461" y="741900"/>
            <a:ext cx="1677639" cy="369332"/>
          </a:xfrm>
          <a:prstGeom prst="rect">
            <a:avLst/>
          </a:prstGeom>
          <a:noFill/>
        </p:spPr>
        <p:txBody>
          <a:bodyPr wrap="none" rtlCol="0">
            <a:spAutoFit/>
          </a:bodyPr>
          <a:lstStyle/>
          <a:p>
            <a:r>
              <a:rPr lang="en-US" dirty="0">
                <a:hlinkClick r:id="rId3"/>
              </a:rPr>
              <a:t>CMS-doc-13357</a:t>
            </a:r>
            <a:endParaRPr lang="en-US" dirty="0"/>
          </a:p>
        </p:txBody>
      </p:sp>
    </p:spTree>
    <p:extLst>
      <p:ext uri="{BB962C8B-B14F-4D97-AF65-F5344CB8AC3E}">
        <p14:creationId xmlns:p14="http://schemas.microsoft.com/office/powerpoint/2010/main" val="393169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AD3276-37B0-0D4E-9E43-46E1BCBFB3C7}"/>
              </a:ext>
            </a:extLst>
          </p:cNvPr>
          <p:cNvSpPr>
            <a:spLocks noGrp="1"/>
          </p:cNvSpPr>
          <p:nvPr>
            <p:ph type="title"/>
          </p:nvPr>
        </p:nvSpPr>
        <p:spPr/>
        <p:txBody>
          <a:bodyPr/>
          <a:lstStyle/>
          <a:p>
            <a:r>
              <a:rPr lang="en-US" dirty="0" err="1"/>
              <a:t>Upscopes</a:t>
            </a:r>
            <a:endParaRPr lang="en-US" dirty="0"/>
          </a:p>
        </p:txBody>
      </p:sp>
      <p:pic>
        <p:nvPicPr>
          <p:cNvPr id="4" name="Picture 3">
            <a:extLst>
              <a:ext uri="{FF2B5EF4-FFF2-40B4-BE49-F238E27FC236}">
                <a16:creationId xmlns:a16="http://schemas.microsoft.com/office/drawing/2014/main" id="{0CC90A02-546D-E441-B5B7-30AF2D388D93}"/>
              </a:ext>
            </a:extLst>
          </p:cNvPr>
          <p:cNvPicPr>
            <a:picLocks noChangeAspect="1"/>
          </p:cNvPicPr>
          <p:nvPr/>
        </p:nvPicPr>
        <p:blipFill>
          <a:blip r:embed="rId2"/>
          <a:stretch>
            <a:fillRect/>
          </a:stretch>
        </p:blipFill>
        <p:spPr>
          <a:xfrm>
            <a:off x="112562" y="1070709"/>
            <a:ext cx="8918875" cy="5001863"/>
          </a:xfrm>
          <a:prstGeom prst="rect">
            <a:avLst/>
          </a:prstGeom>
        </p:spPr>
      </p:pic>
    </p:spTree>
    <p:extLst>
      <p:ext uri="{BB962C8B-B14F-4D97-AF65-F5344CB8AC3E}">
        <p14:creationId xmlns:p14="http://schemas.microsoft.com/office/powerpoint/2010/main" val="1557157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Monthly report shows a funding profile with 10M$ of OPC starting in 2022.  What is this for? Long shutdown 3 doesn’t start until 2024 so it seems offset from when installation and commissioning funding would be needed.</a:t>
            </a:r>
          </a:p>
          <a:p>
            <a:pPr lvl="1"/>
            <a:r>
              <a:rPr lang="en-US" dirty="0"/>
              <a:t>The funding profile has OPC starting in 2022. This is for the main  integration tasks for Tracker in the TIF and for the Endcap Calorimeter in the surface building @ P5. However, this split between OPC/TEC is based on an earlier scenario which has since been refined so that the integration, installation, commissioning tasks are less front loaded.</a:t>
            </a:r>
          </a:p>
          <a:p>
            <a:endParaRPr lang="en-US" dirty="0"/>
          </a:p>
        </p:txBody>
      </p:sp>
      <p:sp>
        <p:nvSpPr>
          <p:cNvPr id="3" name="Title 2"/>
          <p:cNvSpPr>
            <a:spLocks noGrp="1"/>
          </p:cNvSpPr>
          <p:nvPr>
            <p:ph type="title"/>
          </p:nvPr>
        </p:nvSpPr>
        <p:spPr/>
        <p:txBody>
          <a:bodyPr/>
          <a:lstStyle/>
          <a:p>
            <a:r>
              <a:rPr lang="en-US" dirty="0"/>
              <a:t>Q1B</a:t>
            </a:r>
          </a:p>
        </p:txBody>
      </p:sp>
    </p:spTree>
    <p:extLst>
      <p:ext uri="{BB962C8B-B14F-4D97-AF65-F5344CB8AC3E}">
        <p14:creationId xmlns:p14="http://schemas.microsoft.com/office/powerpoint/2010/main" val="341148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funding type is not mentioned, but it would be good to see what is MIE and what is OPC, etc. </a:t>
            </a:r>
          </a:p>
          <a:p>
            <a:pPr marL="457200" lvl="1" indent="0">
              <a:buNone/>
            </a:pPr>
            <a:endParaRPr lang="en-US" dirty="0"/>
          </a:p>
          <a:p>
            <a:endParaRPr lang="en-US" dirty="0"/>
          </a:p>
        </p:txBody>
      </p:sp>
      <p:sp>
        <p:nvSpPr>
          <p:cNvPr id="3" name="Title 2"/>
          <p:cNvSpPr>
            <a:spLocks noGrp="1"/>
          </p:cNvSpPr>
          <p:nvPr>
            <p:ph type="title"/>
          </p:nvPr>
        </p:nvSpPr>
        <p:spPr/>
        <p:txBody>
          <a:bodyPr/>
          <a:lstStyle/>
          <a:p>
            <a:r>
              <a:rPr lang="en-US" dirty="0"/>
              <a:t>Q2</a:t>
            </a:r>
          </a:p>
        </p:txBody>
      </p:sp>
      <p:pic>
        <p:nvPicPr>
          <p:cNvPr id="4" name="Picture 3">
            <a:extLst>
              <a:ext uri="{FF2B5EF4-FFF2-40B4-BE49-F238E27FC236}">
                <a16:creationId xmlns:a16="http://schemas.microsoft.com/office/drawing/2014/main" id="{F2AD65B5-9324-1740-AA9C-AB1A347DB764}"/>
              </a:ext>
            </a:extLst>
          </p:cNvPr>
          <p:cNvPicPr>
            <a:picLocks noChangeAspect="1"/>
          </p:cNvPicPr>
          <p:nvPr/>
        </p:nvPicPr>
        <p:blipFill>
          <a:blip r:embed="rId2"/>
          <a:stretch>
            <a:fillRect/>
          </a:stretch>
        </p:blipFill>
        <p:spPr>
          <a:xfrm>
            <a:off x="199700" y="2264137"/>
            <a:ext cx="8534400" cy="2329725"/>
          </a:xfrm>
          <a:prstGeom prst="rect">
            <a:avLst/>
          </a:prstGeom>
        </p:spPr>
      </p:pic>
    </p:spTree>
    <p:extLst>
      <p:ext uri="{BB962C8B-B14F-4D97-AF65-F5344CB8AC3E}">
        <p14:creationId xmlns:p14="http://schemas.microsoft.com/office/powerpoint/2010/main" val="3731287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9088" y="853312"/>
            <a:ext cx="8228012" cy="4518788"/>
          </a:xfrm>
        </p:spPr>
        <p:txBody>
          <a:bodyPr/>
          <a:lstStyle/>
          <a:p>
            <a:pPr marL="0" indent="0">
              <a:lnSpc>
                <a:spcPct val="80000"/>
              </a:lnSpc>
              <a:buNone/>
            </a:pPr>
            <a:endParaRPr lang="en-US" altLang="en-US" sz="2400" dirty="0"/>
          </a:p>
          <a:p>
            <a:pPr>
              <a:lnSpc>
                <a:spcPct val="80000"/>
              </a:lnSpc>
            </a:pPr>
            <a:r>
              <a:rPr lang="en-US" dirty="0"/>
              <a:t>What is the percent complete now?  How much money has the project spent to date? </a:t>
            </a:r>
          </a:p>
          <a:p>
            <a:pPr lvl="1">
              <a:lnSpc>
                <a:spcPct val="80000"/>
              </a:lnSpc>
            </a:pPr>
            <a:r>
              <a:rPr lang="en-US" dirty="0"/>
              <a:t>At the end of February, the project has spent $11.1M. </a:t>
            </a:r>
          </a:p>
          <a:p>
            <a:pPr lvl="1">
              <a:lnSpc>
                <a:spcPct val="80000"/>
              </a:lnSpc>
            </a:pPr>
            <a:r>
              <a:rPr lang="en-US" dirty="0"/>
              <a:t>The project is 7.4% complete. </a:t>
            </a:r>
          </a:p>
          <a:p>
            <a:pPr lvl="1">
              <a:lnSpc>
                <a:spcPct val="80000"/>
              </a:lnSpc>
            </a:pPr>
            <a:r>
              <a:rPr lang="en-US" dirty="0"/>
              <a:t>The information from P6 is consistent, although it lags behind the monthly reporting. </a:t>
            </a:r>
          </a:p>
          <a:p>
            <a:pPr>
              <a:lnSpc>
                <a:spcPct val="80000"/>
              </a:lnSpc>
            </a:pPr>
            <a:endParaRPr lang="en-US" altLang="en-US" sz="2400" dirty="0"/>
          </a:p>
          <a:p>
            <a:pPr>
              <a:lnSpc>
                <a:spcPct val="80000"/>
              </a:lnSpc>
            </a:pPr>
            <a:endParaRPr lang="en-US" altLang="en-US" sz="2400" dirty="0"/>
          </a:p>
          <a:p>
            <a:pPr>
              <a:lnSpc>
                <a:spcPct val="80000"/>
              </a:lnSpc>
            </a:pPr>
            <a:endParaRPr lang="en-US" altLang="en-US" dirty="0"/>
          </a:p>
          <a:p>
            <a:pPr lvl="1">
              <a:lnSpc>
                <a:spcPct val="80000"/>
              </a:lnSpc>
            </a:pPr>
            <a:endParaRPr lang="en-US" altLang="en-US" sz="1900" dirty="0"/>
          </a:p>
        </p:txBody>
      </p:sp>
      <p:sp>
        <p:nvSpPr>
          <p:cNvPr id="3" name="Title 2"/>
          <p:cNvSpPr>
            <a:spLocks noGrp="1"/>
          </p:cNvSpPr>
          <p:nvPr>
            <p:ph type="title"/>
          </p:nvPr>
        </p:nvSpPr>
        <p:spPr/>
        <p:txBody>
          <a:bodyPr>
            <a:normAutofit/>
          </a:bodyPr>
          <a:lstStyle/>
          <a:p>
            <a:r>
              <a:rPr lang="en-US" dirty="0"/>
              <a:t>Q4</a:t>
            </a:r>
          </a:p>
        </p:txBody>
      </p:sp>
    </p:spTree>
    <p:extLst>
      <p:ext uri="{BB962C8B-B14F-4D97-AF65-F5344CB8AC3E}">
        <p14:creationId xmlns:p14="http://schemas.microsoft.com/office/powerpoint/2010/main" val="2441672030"/>
      </p:ext>
    </p:extLst>
  </p:cSld>
  <p:clrMapOvr>
    <a:masterClrMapping/>
  </p:clrMapOvr>
</p:sld>
</file>

<file path=ppt/theme/theme1.xml><?xml version="1.0" encoding="utf-8"?>
<a:theme xmlns:a="http://schemas.openxmlformats.org/drawingml/2006/main" name="1_Office Theme">
  <a:themeElements>
    <a:clrScheme name="Custom 2">
      <a:dk1>
        <a:sysClr val="windowText" lastClr="000000"/>
      </a:dk1>
      <a:lt1>
        <a:sysClr val="window" lastClr="FFFFFF"/>
      </a:lt1>
      <a:dk2>
        <a:srgbClr val="1F497D"/>
      </a:dk2>
      <a:lt2>
        <a:srgbClr val="EEECE1"/>
      </a:lt2>
      <a:accent1>
        <a:srgbClr val="4F81BD"/>
      </a:accent1>
      <a:accent2>
        <a:srgbClr val="D50001"/>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SFPDR_ODell_v3" id="{CF1D9F96-1676-F741-8925-A87602752A34}" vid="{44298797-E118-3E43-A869-B6AE40E3C3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NSFPDR_ODell_v3</Template>
  <TotalTime>49149</TotalTime>
  <Words>1934</Words>
  <Application>Microsoft Macintosh PowerPoint</Application>
  <PresentationFormat>On-screen Show (4:3)</PresentationFormat>
  <Paragraphs>241</Paragraphs>
  <Slides>32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Courier New</vt:lpstr>
      <vt:lpstr>Symbol</vt:lpstr>
      <vt:lpstr>Times New Roman</vt:lpstr>
      <vt:lpstr>Wingdings</vt:lpstr>
      <vt:lpstr>1_Office Theme</vt:lpstr>
      <vt:lpstr>Answers to Questions</vt:lpstr>
      <vt:lpstr>Q1/3 (combined)</vt:lpstr>
      <vt:lpstr>Descope Options</vt:lpstr>
      <vt:lpstr>List of descopes and values </vt:lpstr>
      <vt:lpstr>Upscopes</vt:lpstr>
      <vt:lpstr>Upscopes</vt:lpstr>
      <vt:lpstr>Q1B</vt:lpstr>
      <vt:lpstr>Q2</vt:lpstr>
      <vt:lpstr>Q4</vt:lpstr>
      <vt:lpstr>Q5</vt:lpstr>
      <vt:lpstr>Q5</vt:lpstr>
      <vt:lpstr>Q5: schedule contingency for each subproject</vt:lpstr>
      <vt:lpstr>Q6</vt:lpstr>
      <vt:lpstr>Q7</vt:lpstr>
      <vt:lpstr>Q8</vt:lpstr>
      <vt:lpstr>Q9</vt:lpstr>
      <vt:lpstr>Q10</vt:lpstr>
      <vt:lpstr>Q11</vt:lpstr>
      <vt:lpstr>Q12</vt:lpstr>
      <vt:lpstr>Q13</vt:lpstr>
      <vt:lpstr>Q13</vt:lpstr>
      <vt:lpstr>Q14</vt:lpstr>
      <vt:lpstr>Q15</vt:lpstr>
      <vt:lpstr>Q15</vt:lpstr>
      <vt:lpstr>Q16</vt:lpstr>
      <vt:lpstr>Q17</vt:lpstr>
      <vt:lpstr>MTD - Question on Uncosted Labor</vt:lpstr>
      <vt:lpstr>MTD - Question on Uncosted Labor</vt:lpstr>
      <vt:lpstr>MTD - Question on Uncosted Labor</vt:lpstr>
      <vt:lpstr>PowerPoint Presentation</vt:lpstr>
      <vt:lpstr>Trigger Milestones</vt:lpstr>
      <vt:lpstr>Outer Tracker Milestones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 and U. S. CMS Upgrades</dc:title>
  <dc:creator>Vivian O'Dell</dc:creator>
  <cp:lastModifiedBy>Vivian O'Dell</cp:lastModifiedBy>
  <cp:revision>858</cp:revision>
  <cp:lastPrinted>2019-03-16T00:01:53Z</cp:lastPrinted>
  <dcterms:created xsi:type="dcterms:W3CDTF">2017-04-04T16:11:38Z</dcterms:created>
  <dcterms:modified xsi:type="dcterms:W3CDTF">2019-03-20T12:56:59Z</dcterms:modified>
</cp:coreProperties>
</file>