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11" r:id="rId3"/>
    <p:sldId id="308" r:id="rId4"/>
    <p:sldId id="300" r:id="rId5"/>
    <p:sldId id="298" r:id="rId6"/>
    <p:sldId id="299" r:id="rId7"/>
    <p:sldId id="307" r:id="rId8"/>
    <p:sldId id="313" r:id="rId9"/>
    <p:sldId id="30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68" userDrawn="1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7" autoAdjust="0"/>
    <p:restoredTop sz="94660"/>
  </p:normalViewPr>
  <p:slideViewPr>
    <p:cSldViewPr snapToGrid="0" snapToObjects="1" showGuides="1">
      <p:cViewPr varScale="1">
        <p:scale>
          <a:sx n="97" d="100"/>
          <a:sy n="97" d="100"/>
        </p:scale>
        <p:origin x="1074" y="90"/>
      </p:cViewPr>
      <p:guideLst>
        <p:guide orient="horz" pos="4142"/>
        <p:guide orient="horz" pos="4027"/>
        <p:guide orient="horz" pos="1698"/>
        <p:guide orient="horz" pos="168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6561324"/>
            <a:ext cx="2133600" cy="296676"/>
          </a:xfrm>
        </p:spPr>
        <p:txBody>
          <a:bodyPr/>
          <a:lstStyle/>
          <a:p>
            <a:r>
              <a:rPr kumimoji="1" lang="en-US" altLang="ja-JP"/>
              <a:t>1/14/2019 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561348"/>
            <a:ext cx="2895600" cy="296676"/>
          </a:xfrm>
        </p:spPr>
        <p:txBody>
          <a:bodyPr/>
          <a:lstStyle/>
          <a:p>
            <a:r>
              <a:rPr kumimoji="1" lang="en-US" altLang="ja-JP"/>
              <a:t>V.Nagaslaev | Introduction to the Collaboration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32" y="6561348"/>
            <a:ext cx="2133600" cy="296676"/>
          </a:xfrm>
        </p:spPr>
        <p:txBody>
          <a:bodyPr/>
          <a:lstStyle/>
          <a:p>
            <a:fld id="{1B0C3D1A-4ED4-410C-AB41-B4F3FB6EF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7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5899" y="5544436"/>
            <a:ext cx="8499231" cy="848427"/>
          </a:xfrm>
        </p:spPr>
        <p:txBody>
          <a:bodyPr/>
          <a:lstStyle/>
          <a:p>
            <a:r>
              <a:rPr lang="en-US" sz="1800" dirty="0"/>
              <a:t>Vladimir </a:t>
            </a:r>
            <a:r>
              <a:rPr lang="en-US" sz="1800" dirty="0" err="1"/>
              <a:t>Nagaslaev</a:t>
            </a:r>
            <a:r>
              <a:rPr lang="en-US" sz="1800" dirty="0"/>
              <a:t> (FNAL)</a:t>
            </a:r>
          </a:p>
          <a:p>
            <a:r>
              <a:rPr lang="en-US" sz="1800" dirty="0"/>
              <a:t>14 January,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/>
              <a:t>Introduction to the US/Japan Collaboration</a:t>
            </a:r>
          </a:p>
          <a:p>
            <a:pPr algn="ctr"/>
            <a:r>
              <a:rPr lang="en-US" sz="2400" dirty="0"/>
              <a:t>DEVELOPMENTS IN SLOW EXTRACTION FOR HIGHER INTENSITY BEAMS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4A2FD-91D2-4ADE-8CB0-14C4BE89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327DA-D43A-476E-808B-99276800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48C55-E360-4C29-AFF7-2B19375D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FC8FD-6024-44D6-8738-6ACB945E61C3}"/>
              </a:ext>
            </a:extLst>
          </p:cNvPr>
          <p:cNvSpPr txBox="1"/>
          <p:nvPr/>
        </p:nvSpPr>
        <p:spPr>
          <a:xfrm>
            <a:off x="358299" y="664250"/>
            <a:ext cx="6871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Collaboration is part of the US/Japan S&amp;T cooperation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 Collaborations are solicited through the DOE NLAs since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Total annual US funding around $2M</a:t>
            </a:r>
          </a:p>
          <a:p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8CC0A-18CF-42D1-8EF7-16A2C33DBAA4}"/>
              </a:ext>
            </a:extLst>
          </p:cNvPr>
          <p:cNvSpPr txBox="1"/>
          <p:nvPr/>
        </p:nvSpPr>
        <p:spPr>
          <a:xfrm>
            <a:off x="358299" y="1896749"/>
            <a:ext cx="825212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Proposals expected to:</a:t>
            </a:r>
          </a:p>
          <a:p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Enhance experiments currently supported by the HEP program or technology development.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Seed funding requests for new ideas to incubate and develop new accelerator and detector systems for application in this  time scale will also be considered.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800" dirty="0"/>
              <a:t>The research areas supported by this program include: </a:t>
            </a:r>
          </a:p>
          <a:p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Research and development (R&amp;D) to enhance the physics yield of existing or future HEP experiments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Development of accelerator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Development of detectors for high energy physics experiments.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Workshops, conferences and/or travel support to incubate and develop new accelerator, detector and experiment concepts.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141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D6A26-6724-4127-B399-E0C173ED91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A1EE-09D9-4D8D-99D6-D339ECB04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9B1A2-A7FB-4102-B36B-A3D119332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761F66-FF56-449F-A0CC-FE8C9007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DEVELOPMENTS IN SLOW EXTRACTION FOR HIGHER INTENSITY BEAMS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D64E4-B523-43DD-9AFD-BA175D7F371A}"/>
              </a:ext>
            </a:extLst>
          </p:cNvPr>
          <p:cNvSpPr txBox="1"/>
          <p:nvPr/>
        </p:nvSpPr>
        <p:spPr>
          <a:xfrm>
            <a:off x="710234" y="1363276"/>
            <a:ext cx="485748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Collaborators:</a:t>
            </a:r>
          </a:p>
          <a:p>
            <a:r>
              <a:rPr lang="en-US" dirty="0"/>
              <a:t>				</a:t>
            </a:r>
            <a:r>
              <a:rPr lang="en-US" sz="2800" b="1" dirty="0"/>
              <a:t>Brookhaven (2019)</a:t>
            </a:r>
          </a:p>
          <a:p>
            <a:r>
              <a:rPr lang="en-US" sz="2800" b="1" dirty="0"/>
              <a:t>				Fermilab</a:t>
            </a:r>
          </a:p>
          <a:p>
            <a:r>
              <a:rPr lang="en-US" sz="2800" b="1" dirty="0"/>
              <a:t>				J/PARC</a:t>
            </a:r>
          </a:p>
          <a:p>
            <a:endParaRPr lang="en-US" dirty="0"/>
          </a:p>
          <a:p>
            <a:r>
              <a:rPr lang="en-US" dirty="0"/>
              <a:t>Started in FY2014</a:t>
            </a:r>
          </a:p>
          <a:p>
            <a:endParaRPr lang="en-US" dirty="0"/>
          </a:p>
          <a:p>
            <a:r>
              <a:rPr lang="en-US" dirty="0"/>
              <a:t>Funded in FY2017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DA326-C0A5-4FE8-8DDB-4A9E00E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1098E-B3C9-4DB1-BB05-97633D65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D0367-3039-4E54-8577-AC3E5733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Placeholder 14">
            <a:extLst>
              <a:ext uri="{FF2B5EF4-FFF2-40B4-BE49-F238E27FC236}">
                <a16:creationId xmlns:a16="http://schemas.microsoft.com/office/drawing/2014/main" id="{9D0C995A-9CBA-4A6F-BA31-9529BE8154A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9836" b="9836"/>
          <a:stretch>
            <a:fillRect/>
          </a:stretch>
        </p:blipFill>
        <p:spPr>
          <a:xfrm>
            <a:off x="168437" y="868534"/>
            <a:ext cx="8686800" cy="4657725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6480DC9-39B3-49F3-9B4F-8C1616EC00B2}"/>
              </a:ext>
            </a:extLst>
          </p:cNvPr>
          <p:cNvSpPr/>
          <p:nvPr/>
        </p:nvSpPr>
        <p:spPr>
          <a:xfrm rot="288959">
            <a:off x="4879579" y="2415127"/>
            <a:ext cx="523209" cy="131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B0BCFB-36DE-4559-9EA1-94C15773B5C1}"/>
              </a:ext>
            </a:extLst>
          </p:cNvPr>
          <p:cNvSpPr/>
          <p:nvPr/>
        </p:nvSpPr>
        <p:spPr>
          <a:xfrm rot="288959">
            <a:off x="1066514" y="3054795"/>
            <a:ext cx="6395792" cy="1615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1356A-20C9-48C7-9A03-5FB0F386C9F6}"/>
              </a:ext>
            </a:extLst>
          </p:cNvPr>
          <p:cNvSpPr/>
          <p:nvPr/>
        </p:nvSpPr>
        <p:spPr>
          <a:xfrm rot="288959">
            <a:off x="1038160" y="2983911"/>
            <a:ext cx="6395792" cy="1615819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D30942-E59F-40A7-9F94-D7F2FEFA1E4B}"/>
              </a:ext>
            </a:extLst>
          </p:cNvPr>
          <p:cNvSpPr/>
          <p:nvPr/>
        </p:nvSpPr>
        <p:spPr>
          <a:xfrm>
            <a:off x="5361885" y="1919807"/>
            <a:ext cx="1602289" cy="1724792"/>
          </a:xfrm>
          <a:custGeom>
            <a:avLst/>
            <a:gdLst>
              <a:gd name="connsiteX0" fmla="*/ 1602289 w 1602289"/>
              <a:gd name="connsiteY0" fmla="*/ 1724792 h 1724792"/>
              <a:gd name="connsiteX1" fmla="*/ 1329270 w 1602289"/>
              <a:gd name="connsiteY1" fmla="*/ 1581782 h 1724792"/>
              <a:gd name="connsiteX2" fmla="*/ 848234 w 1602289"/>
              <a:gd name="connsiteY2" fmla="*/ 1365099 h 1724792"/>
              <a:gd name="connsiteX3" fmla="*/ 466873 w 1602289"/>
              <a:gd name="connsiteY3" fmla="*/ 1204754 h 1724792"/>
              <a:gd name="connsiteX4" fmla="*/ 254524 w 1602289"/>
              <a:gd name="connsiteY4" fmla="*/ 1100747 h 1724792"/>
              <a:gd name="connsiteX5" fmla="*/ 128849 w 1602289"/>
              <a:gd name="connsiteY5" fmla="*/ 1005406 h 1724792"/>
              <a:gd name="connsiteX6" fmla="*/ 16174 w 1602289"/>
              <a:gd name="connsiteY6" fmla="*/ 884064 h 1724792"/>
              <a:gd name="connsiteX7" fmla="*/ 7506 w 1602289"/>
              <a:gd name="connsiteY7" fmla="*/ 762722 h 1724792"/>
              <a:gd name="connsiteX8" fmla="*/ 81179 w 1602289"/>
              <a:gd name="connsiteY8" fmla="*/ 628379 h 1724792"/>
              <a:gd name="connsiteX9" fmla="*/ 202521 w 1602289"/>
              <a:gd name="connsiteY9" fmla="*/ 541706 h 1724792"/>
              <a:gd name="connsiteX10" fmla="*/ 466873 w 1602289"/>
              <a:gd name="connsiteY10" fmla="*/ 372693 h 1724792"/>
              <a:gd name="connsiteX11" fmla="*/ 1103920 w 1602289"/>
              <a:gd name="connsiteY11" fmla="*/ 0 h 1724792"/>
              <a:gd name="connsiteX12" fmla="*/ 1103920 w 1602289"/>
              <a:gd name="connsiteY12" fmla="*/ 0 h 172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2289" h="1724792">
                <a:moveTo>
                  <a:pt x="1602289" y="1724792"/>
                </a:moveTo>
                <a:cubicBezTo>
                  <a:pt x="1528617" y="1683261"/>
                  <a:pt x="1454946" y="1641731"/>
                  <a:pt x="1329270" y="1581782"/>
                </a:cubicBezTo>
                <a:cubicBezTo>
                  <a:pt x="1203594" y="1521833"/>
                  <a:pt x="991967" y="1427937"/>
                  <a:pt x="848234" y="1365099"/>
                </a:cubicBezTo>
                <a:cubicBezTo>
                  <a:pt x="704501" y="1302261"/>
                  <a:pt x="565825" y="1248813"/>
                  <a:pt x="466873" y="1204754"/>
                </a:cubicBezTo>
                <a:cubicBezTo>
                  <a:pt x="367921" y="1160695"/>
                  <a:pt x="310861" y="1133972"/>
                  <a:pt x="254524" y="1100747"/>
                </a:cubicBezTo>
                <a:cubicBezTo>
                  <a:pt x="198187" y="1067522"/>
                  <a:pt x="168574" y="1041520"/>
                  <a:pt x="128849" y="1005406"/>
                </a:cubicBezTo>
                <a:cubicBezTo>
                  <a:pt x="89124" y="969292"/>
                  <a:pt x="36398" y="924511"/>
                  <a:pt x="16174" y="884064"/>
                </a:cubicBezTo>
                <a:cubicBezTo>
                  <a:pt x="-4050" y="843617"/>
                  <a:pt x="-3328" y="805336"/>
                  <a:pt x="7506" y="762722"/>
                </a:cubicBezTo>
                <a:cubicBezTo>
                  <a:pt x="18340" y="720108"/>
                  <a:pt x="48677" y="665215"/>
                  <a:pt x="81179" y="628379"/>
                </a:cubicBezTo>
                <a:cubicBezTo>
                  <a:pt x="113681" y="591543"/>
                  <a:pt x="138239" y="584320"/>
                  <a:pt x="202521" y="541706"/>
                </a:cubicBezTo>
                <a:cubicBezTo>
                  <a:pt x="266803" y="499092"/>
                  <a:pt x="316640" y="462977"/>
                  <a:pt x="466873" y="372693"/>
                </a:cubicBezTo>
                <a:cubicBezTo>
                  <a:pt x="617106" y="282409"/>
                  <a:pt x="1103920" y="0"/>
                  <a:pt x="1103920" y="0"/>
                </a:cubicBezTo>
                <a:lnTo>
                  <a:pt x="1103920" y="0"/>
                </a:ln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4D6EAE-28C6-4C53-A4DC-38DDF0D36D76}"/>
              </a:ext>
            </a:extLst>
          </p:cNvPr>
          <p:cNvCxnSpPr>
            <a:cxnSpLocks/>
          </p:cNvCxnSpPr>
          <p:nvPr/>
        </p:nvCxnSpPr>
        <p:spPr>
          <a:xfrm flipV="1">
            <a:off x="6465805" y="1385576"/>
            <a:ext cx="1473440" cy="534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634442-CC60-43F1-8D79-4DC50C7AAB4E}"/>
              </a:ext>
            </a:extLst>
          </p:cNvPr>
          <p:cNvCxnSpPr>
            <a:cxnSpLocks/>
          </p:cNvCxnSpPr>
          <p:nvPr/>
        </p:nvCxnSpPr>
        <p:spPr>
          <a:xfrm flipV="1">
            <a:off x="6465805" y="1356281"/>
            <a:ext cx="550953" cy="563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474F50-9D2D-4BF5-8A64-63B45211AA68}"/>
              </a:ext>
            </a:extLst>
          </p:cNvPr>
          <p:cNvCxnSpPr>
            <a:cxnSpLocks/>
            <a:stCxn id="10" idx="11"/>
          </p:cNvCxnSpPr>
          <p:nvPr/>
        </p:nvCxnSpPr>
        <p:spPr>
          <a:xfrm flipV="1">
            <a:off x="6465805" y="1368154"/>
            <a:ext cx="843803" cy="551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453A2B-9E8F-46E8-9114-6EC62FC8C778}"/>
              </a:ext>
            </a:extLst>
          </p:cNvPr>
          <p:cNvSpPr/>
          <p:nvPr/>
        </p:nvSpPr>
        <p:spPr>
          <a:xfrm>
            <a:off x="4285800" y="2602572"/>
            <a:ext cx="678470" cy="169340"/>
          </a:xfrm>
          <a:custGeom>
            <a:avLst/>
            <a:gdLst>
              <a:gd name="connsiteX0" fmla="*/ 450356 w 695625"/>
              <a:gd name="connsiteY0" fmla="*/ 159678 h 169228"/>
              <a:gd name="connsiteX1" fmla="*/ 567038 w 695625"/>
              <a:gd name="connsiteY1" fmla="*/ 169203 h 169228"/>
              <a:gd name="connsiteX2" fmla="*/ 648000 w 695625"/>
              <a:gd name="connsiteY2" fmla="*/ 162059 h 169228"/>
              <a:gd name="connsiteX3" fmla="*/ 683719 w 695625"/>
              <a:gd name="connsiteY3" fmla="*/ 150153 h 169228"/>
              <a:gd name="connsiteX4" fmla="*/ 695625 w 695625"/>
              <a:gd name="connsiteY4" fmla="*/ 133484 h 169228"/>
              <a:gd name="connsiteX5" fmla="*/ 683719 w 695625"/>
              <a:gd name="connsiteY5" fmla="*/ 100147 h 169228"/>
              <a:gd name="connsiteX6" fmla="*/ 643238 w 695625"/>
              <a:gd name="connsiteY6" fmla="*/ 28709 h 169228"/>
              <a:gd name="connsiteX7" fmla="*/ 607519 w 695625"/>
              <a:gd name="connsiteY7" fmla="*/ 14422 h 169228"/>
              <a:gd name="connsiteX8" fmla="*/ 557513 w 695625"/>
              <a:gd name="connsiteY8" fmla="*/ 2516 h 169228"/>
              <a:gd name="connsiteX9" fmla="*/ 474169 w 695625"/>
              <a:gd name="connsiteY9" fmla="*/ 134 h 169228"/>
              <a:gd name="connsiteX10" fmla="*/ 400350 w 695625"/>
              <a:gd name="connsiteY10" fmla="*/ 4897 h 169228"/>
              <a:gd name="connsiteX11" fmla="*/ 200325 w 695625"/>
              <a:gd name="connsiteY11" fmla="*/ 21566 h 169228"/>
              <a:gd name="connsiteX12" fmla="*/ 112219 w 695625"/>
              <a:gd name="connsiteY12" fmla="*/ 31091 h 169228"/>
              <a:gd name="connsiteX13" fmla="*/ 21731 w 695625"/>
              <a:gd name="connsiteY13" fmla="*/ 50141 h 169228"/>
              <a:gd name="connsiteX14" fmla="*/ 300 w 695625"/>
              <a:gd name="connsiteY14" fmla="*/ 71572 h 169228"/>
              <a:gd name="connsiteX15" fmla="*/ 31256 w 695625"/>
              <a:gd name="connsiteY15" fmla="*/ 107291 h 169228"/>
              <a:gd name="connsiteX16" fmla="*/ 107456 w 695625"/>
              <a:gd name="connsiteY16" fmla="*/ 116816 h 169228"/>
              <a:gd name="connsiteX17" fmla="*/ 212231 w 695625"/>
              <a:gd name="connsiteY17" fmla="*/ 131103 h 169228"/>
              <a:gd name="connsiteX18" fmla="*/ 338438 w 695625"/>
              <a:gd name="connsiteY18" fmla="*/ 147772 h 169228"/>
              <a:gd name="connsiteX19" fmla="*/ 450356 w 695625"/>
              <a:gd name="connsiteY19" fmla="*/ 159678 h 169228"/>
              <a:gd name="connsiteX0" fmla="*/ 450356 w 688981"/>
              <a:gd name="connsiteY0" fmla="*/ 159678 h 169228"/>
              <a:gd name="connsiteX1" fmla="*/ 567038 w 688981"/>
              <a:gd name="connsiteY1" fmla="*/ 169203 h 169228"/>
              <a:gd name="connsiteX2" fmla="*/ 648000 w 688981"/>
              <a:gd name="connsiteY2" fmla="*/ 162059 h 169228"/>
              <a:gd name="connsiteX3" fmla="*/ 683719 w 688981"/>
              <a:gd name="connsiteY3" fmla="*/ 150153 h 169228"/>
              <a:gd name="connsiteX4" fmla="*/ 688482 w 688981"/>
              <a:gd name="connsiteY4" fmla="*/ 133484 h 169228"/>
              <a:gd name="connsiteX5" fmla="*/ 683719 w 688981"/>
              <a:gd name="connsiteY5" fmla="*/ 100147 h 169228"/>
              <a:gd name="connsiteX6" fmla="*/ 643238 w 688981"/>
              <a:gd name="connsiteY6" fmla="*/ 28709 h 169228"/>
              <a:gd name="connsiteX7" fmla="*/ 607519 w 688981"/>
              <a:gd name="connsiteY7" fmla="*/ 14422 h 169228"/>
              <a:gd name="connsiteX8" fmla="*/ 557513 w 688981"/>
              <a:gd name="connsiteY8" fmla="*/ 2516 h 169228"/>
              <a:gd name="connsiteX9" fmla="*/ 474169 w 688981"/>
              <a:gd name="connsiteY9" fmla="*/ 134 h 169228"/>
              <a:gd name="connsiteX10" fmla="*/ 400350 w 688981"/>
              <a:gd name="connsiteY10" fmla="*/ 4897 h 169228"/>
              <a:gd name="connsiteX11" fmla="*/ 200325 w 688981"/>
              <a:gd name="connsiteY11" fmla="*/ 21566 h 169228"/>
              <a:gd name="connsiteX12" fmla="*/ 112219 w 688981"/>
              <a:gd name="connsiteY12" fmla="*/ 31091 h 169228"/>
              <a:gd name="connsiteX13" fmla="*/ 21731 w 688981"/>
              <a:gd name="connsiteY13" fmla="*/ 50141 h 169228"/>
              <a:gd name="connsiteX14" fmla="*/ 300 w 688981"/>
              <a:gd name="connsiteY14" fmla="*/ 71572 h 169228"/>
              <a:gd name="connsiteX15" fmla="*/ 31256 w 688981"/>
              <a:gd name="connsiteY15" fmla="*/ 107291 h 169228"/>
              <a:gd name="connsiteX16" fmla="*/ 107456 w 688981"/>
              <a:gd name="connsiteY16" fmla="*/ 116816 h 169228"/>
              <a:gd name="connsiteX17" fmla="*/ 212231 w 688981"/>
              <a:gd name="connsiteY17" fmla="*/ 131103 h 169228"/>
              <a:gd name="connsiteX18" fmla="*/ 338438 w 688981"/>
              <a:gd name="connsiteY18" fmla="*/ 147772 h 169228"/>
              <a:gd name="connsiteX19" fmla="*/ 450356 w 688981"/>
              <a:gd name="connsiteY19" fmla="*/ 159678 h 169228"/>
              <a:gd name="connsiteX0" fmla="*/ 450356 w 690010"/>
              <a:gd name="connsiteY0" fmla="*/ 159678 h 169226"/>
              <a:gd name="connsiteX1" fmla="*/ 567038 w 690010"/>
              <a:gd name="connsiteY1" fmla="*/ 169203 h 169226"/>
              <a:gd name="connsiteX2" fmla="*/ 648000 w 690010"/>
              <a:gd name="connsiteY2" fmla="*/ 162059 h 169226"/>
              <a:gd name="connsiteX3" fmla="*/ 669431 w 690010"/>
              <a:gd name="connsiteY3" fmla="*/ 152534 h 169226"/>
              <a:gd name="connsiteX4" fmla="*/ 688482 w 690010"/>
              <a:gd name="connsiteY4" fmla="*/ 133484 h 169226"/>
              <a:gd name="connsiteX5" fmla="*/ 683719 w 690010"/>
              <a:gd name="connsiteY5" fmla="*/ 100147 h 169226"/>
              <a:gd name="connsiteX6" fmla="*/ 643238 w 690010"/>
              <a:gd name="connsiteY6" fmla="*/ 28709 h 169226"/>
              <a:gd name="connsiteX7" fmla="*/ 607519 w 690010"/>
              <a:gd name="connsiteY7" fmla="*/ 14422 h 169226"/>
              <a:gd name="connsiteX8" fmla="*/ 557513 w 690010"/>
              <a:gd name="connsiteY8" fmla="*/ 2516 h 169226"/>
              <a:gd name="connsiteX9" fmla="*/ 474169 w 690010"/>
              <a:gd name="connsiteY9" fmla="*/ 134 h 169226"/>
              <a:gd name="connsiteX10" fmla="*/ 400350 w 690010"/>
              <a:gd name="connsiteY10" fmla="*/ 4897 h 169226"/>
              <a:gd name="connsiteX11" fmla="*/ 200325 w 690010"/>
              <a:gd name="connsiteY11" fmla="*/ 21566 h 169226"/>
              <a:gd name="connsiteX12" fmla="*/ 112219 w 690010"/>
              <a:gd name="connsiteY12" fmla="*/ 31091 h 169226"/>
              <a:gd name="connsiteX13" fmla="*/ 21731 w 690010"/>
              <a:gd name="connsiteY13" fmla="*/ 50141 h 169226"/>
              <a:gd name="connsiteX14" fmla="*/ 300 w 690010"/>
              <a:gd name="connsiteY14" fmla="*/ 71572 h 169226"/>
              <a:gd name="connsiteX15" fmla="*/ 31256 w 690010"/>
              <a:gd name="connsiteY15" fmla="*/ 107291 h 169226"/>
              <a:gd name="connsiteX16" fmla="*/ 107456 w 690010"/>
              <a:gd name="connsiteY16" fmla="*/ 116816 h 169226"/>
              <a:gd name="connsiteX17" fmla="*/ 212231 w 690010"/>
              <a:gd name="connsiteY17" fmla="*/ 131103 h 169226"/>
              <a:gd name="connsiteX18" fmla="*/ 338438 w 690010"/>
              <a:gd name="connsiteY18" fmla="*/ 147772 h 169226"/>
              <a:gd name="connsiteX19" fmla="*/ 450356 w 690010"/>
              <a:gd name="connsiteY19" fmla="*/ 159678 h 169226"/>
              <a:gd name="connsiteX0" fmla="*/ 450356 w 690010"/>
              <a:gd name="connsiteY0" fmla="*/ 159678 h 169340"/>
              <a:gd name="connsiteX1" fmla="*/ 567038 w 690010"/>
              <a:gd name="connsiteY1" fmla="*/ 169203 h 169340"/>
              <a:gd name="connsiteX2" fmla="*/ 626569 w 690010"/>
              <a:gd name="connsiteY2" fmla="*/ 164441 h 169340"/>
              <a:gd name="connsiteX3" fmla="*/ 669431 w 690010"/>
              <a:gd name="connsiteY3" fmla="*/ 152534 h 169340"/>
              <a:gd name="connsiteX4" fmla="*/ 688482 w 690010"/>
              <a:gd name="connsiteY4" fmla="*/ 133484 h 169340"/>
              <a:gd name="connsiteX5" fmla="*/ 683719 w 690010"/>
              <a:gd name="connsiteY5" fmla="*/ 100147 h 169340"/>
              <a:gd name="connsiteX6" fmla="*/ 643238 w 690010"/>
              <a:gd name="connsiteY6" fmla="*/ 28709 h 169340"/>
              <a:gd name="connsiteX7" fmla="*/ 607519 w 690010"/>
              <a:gd name="connsiteY7" fmla="*/ 14422 h 169340"/>
              <a:gd name="connsiteX8" fmla="*/ 557513 w 690010"/>
              <a:gd name="connsiteY8" fmla="*/ 2516 h 169340"/>
              <a:gd name="connsiteX9" fmla="*/ 474169 w 690010"/>
              <a:gd name="connsiteY9" fmla="*/ 134 h 169340"/>
              <a:gd name="connsiteX10" fmla="*/ 400350 w 690010"/>
              <a:gd name="connsiteY10" fmla="*/ 4897 h 169340"/>
              <a:gd name="connsiteX11" fmla="*/ 200325 w 690010"/>
              <a:gd name="connsiteY11" fmla="*/ 21566 h 169340"/>
              <a:gd name="connsiteX12" fmla="*/ 112219 w 690010"/>
              <a:gd name="connsiteY12" fmla="*/ 31091 h 169340"/>
              <a:gd name="connsiteX13" fmla="*/ 21731 w 690010"/>
              <a:gd name="connsiteY13" fmla="*/ 50141 h 169340"/>
              <a:gd name="connsiteX14" fmla="*/ 300 w 690010"/>
              <a:gd name="connsiteY14" fmla="*/ 71572 h 169340"/>
              <a:gd name="connsiteX15" fmla="*/ 31256 w 690010"/>
              <a:gd name="connsiteY15" fmla="*/ 107291 h 169340"/>
              <a:gd name="connsiteX16" fmla="*/ 107456 w 690010"/>
              <a:gd name="connsiteY16" fmla="*/ 116816 h 169340"/>
              <a:gd name="connsiteX17" fmla="*/ 212231 w 690010"/>
              <a:gd name="connsiteY17" fmla="*/ 131103 h 169340"/>
              <a:gd name="connsiteX18" fmla="*/ 338438 w 690010"/>
              <a:gd name="connsiteY18" fmla="*/ 147772 h 169340"/>
              <a:gd name="connsiteX19" fmla="*/ 450356 w 690010"/>
              <a:gd name="connsiteY19" fmla="*/ 159678 h 169340"/>
              <a:gd name="connsiteX0" fmla="*/ 450356 w 687320"/>
              <a:gd name="connsiteY0" fmla="*/ 159678 h 169340"/>
              <a:gd name="connsiteX1" fmla="*/ 567038 w 687320"/>
              <a:gd name="connsiteY1" fmla="*/ 169203 h 169340"/>
              <a:gd name="connsiteX2" fmla="*/ 626569 w 687320"/>
              <a:gd name="connsiteY2" fmla="*/ 164441 h 169340"/>
              <a:gd name="connsiteX3" fmla="*/ 669431 w 687320"/>
              <a:gd name="connsiteY3" fmla="*/ 152534 h 169340"/>
              <a:gd name="connsiteX4" fmla="*/ 683720 w 687320"/>
              <a:gd name="connsiteY4" fmla="*/ 133484 h 169340"/>
              <a:gd name="connsiteX5" fmla="*/ 683719 w 687320"/>
              <a:gd name="connsiteY5" fmla="*/ 100147 h 169340"/>
              <a:gd name="connsiteX6" fmla="*/ 643238 w 687320"/>
              <a:gd name="connsiteY6" fmla="*/ 28709 h 169340"/>
              <a:gd name="connsiteX7" fmla="*/ 607519 w 687320"/>
              <a:gd name="connsiteY7" fmla="*/ 14422 h 169340"/>
              <a:gd name="connsiteX8" fmla="*/ 557513 w 687320"/>
              <a:gd name="connsiteY8" fmla="*/ 2516 h 169340"/>
              <a:gd name="connsiteX9" fmla="*/ 474169 w 687320"/>
              <a:gd name="connsiteY9" fmla="*/ 134 h 169340"/>
              <a:gd name="connsiteX10" fmla="*/ 400350 w 687320"/>
              <a:gd name="connsiteY10" fmla="*/ 4897 h 169340"/>
              <a:gd name="connsiteX11" fmla="*/ 200325 w 687320"/>
              <a:gd name="connsiteY11" fmla="*/ 21566 h 169340"/>
              <a:gd name="connsiteX12" fmla="*/ 112219 w 687320"/>
              <a:gd name="connsiteY12" fmla="*/ 31091 h 169340"/>
              <a:gd name="connsiteX13" fmla="*/ 21731 w 687320"/>
              <a:gd name="connsiteY13" fmla="*/ 50141 h 169340"/>
              <a:gd name="connsiteX14" fmla="*/ 300 w 687320"/>
              <a:gd name="connsiteY14" fmla="*/ 71572 h 169340"/>
              <a:gd name="connsiteX15" fmla="*/ 31256 w 687320"/>
              <a:gd name="connsiteY15" fmla="*/ 107291 h 169340"/>
              <a:gd name="connsiteX16" fmla="*/ 107456 w 687320"/>
              <a:gd name="connsiteY16" fmla="*/ 116816 h 169340"/>
              <a:gd name="connsiteX17" fmla="*/ 212231 w 687320"/>
              <a:gd name="connsiteY17" fmla="*/ 131103 h 169340"/>
              <a:gd name="connsiteX18" fmla="*/ 338438 w 687320"/>
              <a:gd name="connsiteY18" fmla="*/ 147772 h 169340"/>
              <a:gd name="connsiteX19" fmla="*/ 450356 w 687320"/>
              <a:gd name="connsiteY19" fmla="*/ 159678 h 169340"/>
              <a:gd name="connsiteX0" fmla="*/ 450356 w 687676"/>
              <a:gd name="connsiteY0" fmla="*/ 159678 h 169340"/>
              <a:gd name="connsiteX1" fmla="*/ 567038 w 687676"/>
              <a:gd name="connsiteY1" fmla="*/ 169203 h 169340"/>
              <a:gd name="connsiteX2" fmla="*/ 626569 w 687676"/>
              <a:gd name="connsiteY2" fmla="*/ 164441 h 169340"/>
              <a:gd name="connsiteX3" fmla="*/ 662287 w 687676"/>
              <a:gd name="connsiteY3" fmla="*/ 152534 h 169340"/>
              <a:gd name="connsiteX4" fmla="*/ 683720 w 687676"/>
              <a:gd name="connsiteY4" fmla="*/ 133484 h 169340"/>
              <a:gd name="connsiteX5" fmla="*/ 683719 w 687676"/>
              <a:gd name="connsiteY5" fmla="*/ 100147 h 169340"/>
              <a:gd name="connsiteX6" fmla="*/ 643238 w 687676"/>
              <a:gd name="connsiteY6" fmla="*/ 28709 h 169340"/>
              <a:gd name="connsiteX7" fmla="*/ 607519 w 687676"/>
              <a:gd name="connsiteY7" fmla="*/ 14422 h 169340"/>
              <a:gd name="connsiteX8" fmla="*/ 557513 w 687676"/>
              <a:gd name="connsiteY8" fmla="*/ 2516 h 169340"/>
              <a:gd name="connsiteX9" fmla="*/ 474169 w 687676"/>
              <a:gd name="connsiteY9" fmla="*/ 134 h 169340"/>
              <a:gd name="connsiteX10" fmla="*/ 400350 w 687676"/>
              <a:gd name="connsiteY10" fmla="*/ 4897 h 169340"/>
              <a:gd name="connsiteX11" fmla="*/ 200325 w 687676"/>
              <a:gd name="connsiteY11" fmla="*/ 21566 h 169340"/>
              <a:gd name="connsiteX12" fmla="*/ 112219 w 687676"/>
              <a:gd name="connsiteY12" fmla="*/ 31091 h 169340"/>
              <a:gd name="connsiteX13" fmla="*/ 21731 w 687676"/>
              <a:gd name="connsiteY13" fmla="*/ 50141 h 169340"/>
              <a:gd name="connsiteX14" fmla="*/ 300 w 687676"/>
              <a:gd name="connsiteY14" fmla="*/ 71572 h 169340"/>
              <a:gd name="connsiteX15" fmla="*/ 31256 w 687676"/>
              <a:gd name="connsiteY15" fmla="*/ 107291 h 169340"/>
              <a:gd name="connsiteX16" fmla="*/ 107456 w 687676"/>
              <a:gd name="connsiteY16" fmla="*/ 116816 h 169340"/>
              <a:gd name="connsiteX17" fmla="*/ 212231 w 687676"/>
              <a:gd name="connsiteY17" fmla="*/ 131103 h 169340"/>
              <a:gd name="connsiteX18" fmla="*/ 338438 w 687676"/>
              <a:gd name="connsiteY18" fmla="*/ 147772 h 169340"/>
              <a:gd name="connsiteX19" fmla="*/ 450356 w 687676"/>
              <a:gd name="connsiteY19" fmla="*/ 159678 h 169340"/>
              <a:gd name="connsiteX0" fmla="*/ 450866 w 688186"/>
              <a:gd name="connsiteY0" fmla="*/ 159678 h 169340"/>
              <a:gd name="connsiteX1" fmla="*/ 567548 w 688186"/>
              <a:gd name="connsiteY1" fmla="*/ 169203 h 169340"/>
              <a:gd name="connsiteX2" fmla="*/ 627079 w 688186"/>
              <a:gd name="connsiteY2" fmla="*/ 164441 h 169340"/>
              <a:gd name="connsiteX3" fmla="*/ 662797 w 688186"/>
              <a:gd name="connsiteY3" fmla="*/ 152534 h 169340"/>
              <a:gd name="connsiteX4" fmla="*/ 684230 w 688186"/>
              <a:gd name="connsiteY4" fmla="*/ 133484 h 169340"/>
              <a:gd name="connsiteX5" fmla="*/ 684229 w 688186"/>
              <a:gd name="connsiteY5" fmla="*/ 100147 h 169340"/>
              <a:gd name="connsiteX6" fmla="*/ 643748 w 688186"/>
              <a:gd name="connsiteY6" fmla="*/ 28709 h 169340"/>
              <a:gd name="connsiteX7" fmla="*/ 608029 w 688186"/>
              <a:gd name="connsiteY7" fmla="*/ 14422 h 169340"/>
              <a:gd name="connsiteX8" fmla="*/ 558023 w 688186"/>
              <a:gd name="connsiteY8" fmla="*/ 2516 h 169340"/>
              <a:gd name="connsiteX9" fmla="*/ 474679 w 688186"/>
              <a:gd name="connsiteY9" fmla="*/ 134 h 169340"/>
              <a:gd name="connsiteX10" fmla="*/ 400860 w 688186"/>
              <a:gd name="connsiteY10" fmla="*/ 4897 h 169340"/>
              <a:gd name="connsiteX11" fmla="*/ 200835 w 688186"/>
              <a:gd name="connsiteY11" fmla="*/ 21566 h 169340"/>
              <a:gd name="connsiteX12" fmla="*/ 112729 w 688186"/>
              <a:gd name="connsiteY12" fmla="*/ 31091 h 169340"/>
              <a:gd name="connsiteX13" fmla="*/ 22241 w 688186"/>
              <a:gd name="connsiteY13" fmla="*/ 50141 h 169340"/>
              <a:gd name="connsiteX14" fmla="*/ 810 w 688186"/>
              <a:gd name="connsiteY14" fmla="*/ 71572 h 169340"/>
              <a:gd name="connsiteX15" fmla="*/ 41291 w 688186"/>
              <a:gd name="connsiteY15" fmla="*/ 102529 h 169340"/>
              <a:gd name="connsiteX16" fmla="*/ 107966 w 688186"/>
              <a:gd name="connsiteY16" fmla="*/ 116816 h 169340"/>
              <a:gd name="connsiteX17" fmla="*/ 212741 w 688186"/>
              <a:gd name="connsiteY17" fmla="*/ 131103 h 169340"/>
              <a:gd name="connsiteX18" fmla="*/ 338948 w 688186"/>
              <a:gd name="connsiteY18" fmla="*/ 147772 h 169340"/>
              <a:gd name="connsiteX19" fmla="*/ 450866 w 688186"/>
              <a:gd name="connsiteY19" fmla="*/ 159678 h 169340"/>
              <a:gd name="connsiteX0" fmla="*/ 450866 w 688353"/>
              <a:gd name="connsiteY0" fmla="*/ 159678 h 169340"/>
              <a:gd name="connsiteX1" fmla="*/ 567548 w 688353"/>
              <a:gd name="connsiteY1" fmla="*/ 169203 h 169340"/>
              <a:gd name="connsiteX2" fmla="*/ 627079 w 688353"/>
              <a:gd name="connsiteY2" fmla="*/ 164441 h 169340"/>
              <a:gd name="connsiteX3" fmla="*/ 662797 w 688353"/>
              <a:gd name="connsiteY3" fmla="*/ 152534 h 169340"/>
              <a:gd name="connsiteX4" fmla="*/ 684230 w 688353"/>
              <a:gd name="connsiteY4" fmla="*/ 133484 h 169340"/>
              <a:gd name="connsiteX5" fmla="*/ 684229 w 688353"/>
              <a:gd name="connsiteY5" fmla="*/ 100147 h 169340"/>
              <a:gd name="connsiteX6" fmla="*/ 641367 w 688353"/>
              <a:gd name="connsiteY6" fmla="*/ 33471 h 169340"/>
              <a:gd name="connsiteX7" fmla="*/ 608029 w 688353"/>
              <a:gd name="connsiteY7" fmla="*/ 14422 h 169340"/>
              <a:gd name="connsiteX8" fmla="*/ 558023 w 688353"/>
              <a:gd name="connsiteY8" fmla="*/ 2516 h 169340"/>
              <a:gd name="connsiteX9" fmla="*/ 474679 w 688353"/>
              <a:gd name="connsiteY9" fmla="*/ 134 h 169340"/>
              <a:gd name="connsiteX10" fmla="*/ 400860 w 688353"/>
              <a:gd name="connsiteY10" fmla="*/ 4897 h 169340"/>
              <a:gd name="connsiteX11" fmla="*/ 200835 w 688353"/>
              <a:gd name="connsiteY11" fmla="*/ 21566 h 169340"/>
              <a:gd name="connsiteX12" fmla="*/ 112729 w 688353"/>
              <a:gd name="connsiteY12" fmla="*/ 31091 h 169340"/>
              <a:gd name="connsiteX13" fmla="*/ 22241 w 688353"/>
              <a:gd name="connsiteY13" fmla="*/ 50141 h 169340"/>
              <a:gd name="connsiteX14" fmla="*/ 810 w 688353"/>
              <a:gd name="connsiteY14" fmla="*/ 71572 h 169340"/>
              <a:gd name="connsiteX15" fmla="*/ 41291 w 688353"/>
              <a:gd name="connsiteY15" fmla="*/ 102529 h 169340"/>
              <a:gd name="connsiteX16" fmla="*/ 107966 w 688353"/>
              <a:gd name="connsiteY16" fmla="*/ 116816 h 169340"/>
              <a:gd name="connsiteX17" fmla="*/ 212741 w 688353"/>
              <a:gd name="connsiteY17" fmla="*/ 131103 h 169340"/>
              <a:gd name="connsiteX18" fmla="*/ 338948 w 688353"/>
              <a:gd name="connsiteY18" fmla="*/ 147772 h 169340"/>
              <a:gd name="connsiteX19" fmla="*/ 450866 w 688353"/>
              <a:gd name="connsiteY19" fmla="*/ 159678 h 169340"/>
              <a:gd name="connsiteX0" fmla="*/ 440983 w 678470"/>
              <a:gd name="connsiteY0" fmla="*/ 159678 h 169340"/>
              <a:gd name="connsiteX1" fmla="*/ 557665 w 678470"/>
              <a:gd name="connsiteY1" fmla="*/ 169203 h 169340"/>
              <a:gd name="connsiteX2" fmla="*/ 617196 w 678470"/>
              <a:gd name="connsiteY2" fmla="*/ 164441 h 169340"/>
              <a:gd name="connsiteX3" fmla="*/ 652914 w 678470"/>
              <a:gd name="connsiteY3" fmla="*/ 152534 h 169340"/>
              <a:gd name="connsiteX4" fmla="*/ 674347 w 678470"/>
              <a:gd name="connsiteY4" fmla="*/ 133484 h 169340"/>
              <a:gd name="connsiteX5" fmla="*/ 674346 w 678470"/>
              <a:gd name="connsiteY5" fmla="*/ 100147 h 169340"/>
              <a:gd name="connsiteX6" fmla="*/ 631484 w 678470"/>
              <a:gd name="connsiteY6" fmla="*/ 33471 h 169340"/>
              <a:gd name="connsiteX7" fmla="*/ 598146 w 678470"/>
              <a:gd name="connsiteY7" fmla="*/ 14422 h 169340"/>
              <a:gd name="connsiteX8" fmla="*/ 548140 w 678470"/>
              <a:gd name="connsiteY8" fmla="*/ 2516 h 169340"/>
              <a:gd name="connsiteX9" fmla="*/ 464796 w 678470"/>
              <a:gd name="connsiteY9" fmla="*/ 134 h 169340"/>
              <a:gd name="connsiteX10" fmla="*/ 390977 w 678470"/>
              <a:gd name="connsiteY10" fmla="*/ 4897 h 169340"/>
              <a:gd name="connsiteX11" fmla="*/ 190952 w 678470"/>
              <a:gd name="connsiteY11" fmla="*/ 21566 h 169340"/>
              <a:gd name="connsiteX12" fmla="*/ 102846 w 678470"/>
              <a:gd name="connsiteY12" fmla="*/ 31091 h 169340"/>
              <a:gd name="connsiteX13" fmla="*/ 12358 w 678470"/>
              <a:gd name="connsiteY13" fmla="*/ 50141 h 169340"/>
              <a:gd name="connsiteX14" fmla="*/ 2834 w 678470"/>
              <a:gd name="connsiteY14" fmla="*/ 78715 h 169340"/>
              <a:gd name="connsiteX15" fmla="*/ 31408 w 678470"/>
              <a:gd name="connsiteY15" fmla="*/ 102529 h 169340"/>
              <a:gd name="connsiteX16" fmla="*/ 98083 w 678470"/>
              <a:gd name="connsiteY16" fmla="*/ 116816 h 169340"/>
              <a:gd name="connsiteX17" fmla="*/ 202858 w 678470"/>
              <a:gd name="connsiteY17" fmla="*/ 131103 h 169340"/>
              <a:gd name="connsiteX18" fmla="*/ 329065 w 678470"/>
              <a:gd name="connsiteY18" fmla="*/ 147772 h 169340"/>
              <a:gd name="connsiteX19" fmla="*/ 440983 w 678470"/>
              <a:gd name="connsiteY19" fmla="*/ 159678 h 169340"/>
              <a:gd name="connsiteX0" fmla="*/ 440983 w 678470"/>
              <a:gd name="connsiteY0" fmla="*/ 159678 h 169340"/>
              <a:gd name="connsiteX1" fmla="*/ 557665 w 678470"/>
              <a:gd name="connsiteY1" fmla="*/ 169203 h 169340"/>
              <a:gd name="connsiteX2" fmla="*/ 617196 w 678470"/>
              <a:gd name="connsiteY2" fmla="*/ 164441 h 169340"/>
              <a:gd name="connsiteX3" fmla="*/ 652914 w 678470"/>
              <a:gd name="connsiteY3" fmla="*/ 152534 h 169340"/>
              <a:gd name="connsiteX4" fmla="*/ 674347 w 678470"/>
              <a:gd name="connsiteY4" fmla="*/ 133484 h 169340"/>
              <a:gd name="connsiteX5" fmla="*/ 674346 w 678470"/>
              <a:gd name="connsiteY5" fmla="*/ 100147 h 169340"/>
              <a:gd name="connsiteX6" fmla="*/ 631484 w 678470"/>
              <a:gd name="connsiteY6" fmla="*/ 33471 h 169340"/>
              <a:gd name="connsiteX7" fmla="*/ 598146 w 678470"/>
              <a:gd name="connsiteY7" fmla="*/ 14422 h 169340"/>
              <a:gd name="connsiteX8" fmla="*/ 548140 w 678470"/>
              <a:gd name="connsiteY8" fmla="*/ 2516 h 169340"/>
              <a:gd name="connsiteX9" fmla="*/ 464796 w 678470"/>
              <a:gd name="connsiteY9" fmla="*/ 134 h 169340"/>
              <a:gd name="connsiteX10" fmla="*/ 390977 w 678470"/>
              <a:gd name="connsiteY10" fmla="*/ 4897 h 169340"/>
              <a:gd name="connsiteX11" fmla="*/ 190952 w 678470"/>
              <a:gd name="connsiteY11" fmla="*/ 21566 h 169340"/>
              <a:gd name="connsiteX12" fmla="*/ 102846 w 678470"/>
              <a:gd name="connsiteY12" fmla="*/ 31091 h 169340"/>
              <a:gd name="connsiteX13" fmla="*/ 12358 w 678470"/>
              <a:gd name="connsiteY13" fmla="*/ 50141 h 169340"/>
              <a:gd name="connsiteX14" fmla="*/ 2834 w 678470"/>
              <a:gd name="connsiteY14" fmla="*/ 78715 h 169340"/>
              <a:gd name="connsiteX15" fmla="*/ 31408 w 678470"/>
              <a:gd name="connsiteY15" fmla="*/ 100148 h 169340"/>
              <a:gd name="connsiteX16" fmla="*/ 98083 w 678470"/>
              <a:gd name="connsiteY16" fmla="*/ 116816 h 169340"/>
              <a:gd name="connsiteX17" fmla="*/ 202858 w 678470"/>
              <a:gd name="connsiteY17" fmla="*/ 131103 h 169340"/>
              <a:gd name="connsiteX18" fmla="*/ 329065 w 678470"/>
              <a:gd name="connsiteY18" fmla="*/ 147772 h 169340"/>
              <a:gd name="connsiteX19" fmla="*/ 440983 w 678470"/>
              <a:gd name="connsiteY19" fmla="*/ 159678 h 16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8470" h="169340">
                <a:moveTo>
                  <a:pt x="440983" y="159678"/>
                </a:moveTo>
                <a:cubicBezTo>
                  <a:pt x="479083" y="163250"/>
                  <a:pt x="528296" y="168409"/>
                  <a:pt x="557665" y="169203"/>
                </a:cubicBezTo>
                <a:cubicBezTo>
                  <a:pt x="587034" y="169997"/>
                  <a:pt x="601321" y="167219"/>
                  <a:pt x="617196" y="164441"/>
                </a:cubicBezTo>
                <a:cubicBezTo>
                  <a:pt x="633071" y="161663"/>
                  <a:pt x="643389" y="157693"/>
                  <a:pt x="652914" y="152534"/>
                </a:cubicBezTo>
                <a:cubicBezTo>
                  <a:pt x="662439" y="147375"/>
                  <a:pt x="670775" y="142215"/>
                  <a:pt x="674347" y="133484"/>
                </a:cubicBezTo>
                <a:cubicBezTo>
                  <a:pt x="677919" y="124753"/>
                  <a:pt x="681490" y="116816"/>
                  <a:pt x="674346" y="100147"/>
                </a:cubicBezTo>
                <a:cubicBezTo>
                  <a:pt x="667202" y="83478"/>
                  <a:pt x="644184" y="47758"/>
                  <a:pt x="631484" y="33471"/>
                </a:cubicBezTo>
                <a:cubicBezTo>
                  <a:pt x="618784" y="19183"/>
                  <a:pt x="612037" y="19581"/>
                  <a:pt x="598146" y="14422"/>
                </a:cubicBezTo>
                <a:cubicBezTo>
                  <a:pt x="584255" y="9263"/>
                  <a:pt x="570365" y="4897"/>
                  <a:pt x="548140" y="2516"/>
                </a:cubicBezTo>
                <a:cubicBezTo>
                  <a:pt x="525915" y="135"/>
                  <a:pt x="490990" y="-263"/>
                  <a:pt x="464796" y="134"/>
                </a:cubicBezTo>
                <a:cubicBezTo>
                  <a:pt x="438602" y="531"/>
                  <a:pt x="390977" y="4897"/>
                  <a:pt x="390977" y="4897"/>
                </a:cubicBezTo>
                <a:lnTo>
                  <a:pt x="190952" y="21566"/>
                </a:lnTo>
                <a:cubicBezTo>
                  <a:pt x="142930" y="25932"/>
                  <a:pt x="132612" y="26329"/>
                  <a:pt x="102846" y="31091"/>
                </a:cubicBezTo>
                <a:cubicBezTo>
                  <a:pt x="73080" y="35853"/>
                  <a:pt x="29027" y="42204"/>
                  <a:pt x="12358" y="50141"/>
                </a:cubicBezTo>
                <a:cubicBezTo>
                  <a:pt x="-4311" y="58078"/>
                  <a:pt x="-341" y="70381"/>
                  <a:pt x="2834" y="78715"/>
                </a:cubicBezTo>
                <a:cubicBezTo>
                  <a:pt x="6009" y="87049"/>
                  <a:pt x="15533" y="93798"/>
                  <a:pt x="31408" y="100148"/>
                </a:cubicBezTo>
                <a:cubicBezTo>
                  <a:pt x="47283" y="106498"/>
                  <a:pt x="69508" y="111657"/>
                  <a:pt x="98083" y="116816"/>
                </a:cubicBezTo>
                <a:cubicBezTo>
                  <a:pt x="126658" y="121975"/>
                  <a:pt x="167933" y="126341"/>
                  <a:pt x="202858" y="131103"/>
                </a:cubicBezTo>
                <a:lnTo>
                  <a:pt x="329065" y="147772"/>
                </a:lnTo>
                <a:cubicBezTo>
                  <a:pt x="367959" y="152534"/>
                  <a:pt x="402883" y="156106"/>
                  <a:pt x="440983" y="15967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55899A-9D14-42F9-B6F6-8451CEC38A7F}"/>
              </a:ext>
            </a:extLst>
          </p:cNvPr>
          <p:cNvCxnSpPr>
            <a:cxnSpLocks/>
          </p:cNvCxnSpPr>
          <p:nvPr/>
        </p:nvCxnSpPr>
        <p:spPr>
          <a:xfrm flipH="1">
            <a:off x="4928427" y="2313151"/>
            <a:ext cx="263960" cy="10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21D903-F881-46E3-A5A8-B63657E72F98}"/>
              </a:ext>
            </a:extLst>
          </p:cNvPr>
          <p:cNvSpPr/>
          <p:nvPr/>
        </p:nvSpPr>
        <p:spPr>
          <a:xfrm>
            <a:off x="4928427" y="2653204"/>
            <a:ext cx="2075217" cy="944104"/>
          </a:xfrm>
          <a:custGeom>
            <a:avLst/>
            <a:gdLst>
              <a:gd name="connsiteX0" fmla="*/ 2114746 w 2114746"/>
              <a:gd name="connsiteY0" fmla="*/ 958392 h 958392"/>
              <a:gd name="connsiteX1" fmla="*/ 1857080 w 2114746"/>
              <a:gd name="connsiteY1" fmla="*/ 829559 h 958392"/>
              <a:gd name="connsiteX2" fmla="*/ 1649690 w 2114746"/>
              <a:gd name="connsiteY2" fmla="*/ 725864 h 958392"/>
              <a:gd name="connsiteX3" fmla="*/ 1423447 w 2114746"/>
              <a:gd name="connsiteY3" fmla="*/ 625311 h 958392"/>
              <a:gd name="connsiteX4" fmla="*/ 1256907 w 2114746"/>
              <a:gd name="connsiteY4" fmla="*/ 559324 h 958392"/>
              <a:gd name="connsiteX5" fmla="*/ 898688 w 2114746"/>
              <a:gd name="connsiteY5" fmla="*/ 424206 h 958392"/>
              <a:gd name="connsiteX6" fmla="*/ 672445 w 2114746"/>
              <a:gd name="connsiteY6" fmla="*/ 333080 h 958392"/>
              <a:gd name="connsiteX7" fmla="*/ 377072 w 2114746"/>
              <a:gd name="connsiteY7" fmla="*/ 179109 h 958392"/>
              <a:gd name="connsiteX8" fmla="*/ 182251 w 2114746"/>
              <a:gd name="connsiteY8" fmla="*/ 113122 h 958392"/>
              <a:gd name="connsiteX9" fmla="*/ 37707 w 2114746"/>
              <a:gd name="connsiteY9" fmla="*/ 56561 h 958392"/>
              <a:gd name="connsiteX10" fmla="*/ 9427 w 2114746"/>
              <a:gd name="connsiteY10" fmla="*/ 40849 h 958392"/>
              <a:gd name="connsiteX11" fmla="*/ 0 w 2114746"/>
              <a:gd name="connsiteY11" fmla="*/ 0 h 958392"/>
              <a:gd name="connsiteX12" fmla="*/ 0 w 2114746"/>
              <a:gd name="connsiteY12" fmla="*/ 0 h 958392"/>
              <a:gd name="connsiteX0" fmla="*/ 2117003 w 2117003"/>
              <a:gd name="connsiteY0" fmla="*/ 958392 h 958392"/>
              <a:gd name="connsiteX1" fmla="*/ 1859337 w 2117003"/>
              <a:gd name="connsiteY1" fmla="*/ 829559 h 958392"/>
              <a:gd name="connsiteX2" fmla="*/ 1651947 w 2117003"/>
              <a:gd name="connsiteY2" fmla="*/ 725864 h 958392"/>
              <a:gd name="connsiteX3" fmla="*/ 1425704 w 2117003"/>
              <a:gd name="connsiteY3" fmla="*/ 625311 h 958392"/>
              <a:gd name="connsiteX4" fmla="*/ 1259164 w 2117003"/>
              <a:gd name="connsiteY4" fmla="*/ 559324 h 958392"/>
              <a:gd name="connsiteX5" fmla="*/ 900945 w 2117003"/>
              <a:gd name="connsiteY5" fmla="*/ 424206 h 958392"/>
              <a:gd name="connsiteX6" fmla="*/ 674702 w 2117003"/>
              <a:gd name="connsiteY6" fmla="*/ 333080 h 958392"/>
              <a:gd name="connsiteX7" fmla="*/ 379329 w 2117003"/>
              <a:gd name="connsiteY7" fmla="*/ 179109 h 958392"/>
              <a:gd name="connsiteX8" fmla="*/ 184508 w 2117003"/>
              <a:gd name="connsiteY8" fmla="*/ 113122 h 958392"/>
              <a:gd name="connsiteX9" fmla="*/ 113783 w 2117003"/>
              <a:gd name="connsiteY9" fmla="*/ 82755 h 958392"/>
              <a:gd name="connsiteX10" fmla="*/ 11684 w 2117003"/>
              <a:gd name="connsiteY10" fmla="*/ 40849 h 958392"/>
              <a:gd name="connsiteX11" fmla="*/ 2257 w 2117003"/>
              <a:gd name="connsiteY11" fmla="*/ 0 h 958392"/>
              <a:gd name="connsiteX12" fmla="*/ 2257 w 2117003"/>
              <a:gd name="connsiteY12" fmla="*/ 0 h 958392"/>
              <a:gd name="connsiteX0" fmla="*/ 2114746 w 2114746"/>
              <a:gd name="connsiteY0" fmla="*/ 958392 h 958392"/>
              <a:gd name="connsiteX1" fmla="*/ 1857080 w 2114746"/>
              <a:gd name="connsiteY1" fmla="*/ 829559 h 958392"/>
              <a:gd name="connsiteX2" fmla="*/ 1649690 w 2114746"/>
              <a:gd name="connsiteY2" fmla="*/ 725864 h 958392"/>
              <a:gd name="connsiteX3" fmla="*/ 1423447 w 2114746"/>
              <a:gd name="connsiteY3" fmla="*/ 625311 h 958392"/>
              <a:gd name="connsiteX4" fmla="*/ 1256907 w 2114746"/>
              <a:gd name="connsiteY4" fmla="*/ 559324 h 958392"/>
              <a:gd name="connsiteX5" fmla="*/ 898688 w 2114746"/>
              <a:gd name="connsiteY5" fmla="*/ 424206 h 958392"/>
              <a:gd name="connsiteX6" fmla="*/ 672445 w 2114746"/>
              <a:gd name="connsiteY6" fmla="*/ 333080 h 958392"/>
              <a:gd name="connsiteX7" fmla="*/ 377072 w 2114746"/>
              <a:gd name="connsiteY7" fmla="*/ 179109 h 958392"/>
              <a:gd name="connsiteX8" fmla="*/ 182251 w 2114746"/>
              <a:gd name="connsiteY8" fmla="*/ 113122 h 958392"/>
              <a:gd name="connsiteX9" fmla="*/ 111526 w 2114746"/>
              <a:gd name="connsiteY9" fmla="*/ 82755 h 958392"/>
              <a:gd name="connsiteX10" fmla="*/ 97533 w 2114746"/>
              <a:gd name="connsiteY10" fmla="*/ 45612 h 958392"/>
              <a:gd name="connsiteX11" fmla="*/ 0 w 2114746"/>
              <a:gd name="connsiteY11" fmla="*/ 0 h 958392"/>
              <a:gd name="connsiteX12" fmla="*/ 0 w 2114746"/>
              <a:gd name="connsiteY12" fmla="*/ 0 h 958392"/>
              <a:gd name="connsiteX0" fmla="*/ 2114746 w 2114746"/>
              <a:gd name="connsiteY0" fmla="*/ 1001254 h 1001254"/>
              <a:gd name="connsiteX1" fmla="*/ 1857080 w 2114746"/>
              <a:gd name="connsiteY1" fmla="*/ 872421 h 1001254"/>
              <a:gd name="connsiteX2" fmla="*/ 1649690 w 2114746"/>
              <a:gd name="connsiteY2" fmla="*/ 768726 h 1001254"/>
              <a:gd name="connsiteX3" fmla="*/ 1423447 w 2114746"/>
              <a:gd name="connsiteY3" fmla="*/ 668173 h 1001254"/>
              <a:gd name="connsiteX4" fmla="*/ 1256907 w 2114746"/>
              <a:gd name="connsiteY4" fmla="*/ 602186 h 1001254"/>
              <a:gd name="connsiteX5" fmla="*/ 898688 w 2114746"/>
              <a:gd name="connsiteY5" fmla="*/ 467068 h 1001254"/>
              <a:gd name="connsiteX6" fmla="*/ 672445 w 2114746"/>
              <a:gd name="connsiteY6" fmla="*/ 375942 h 1001254"/>
              <a:gd name="connsiteX7" fmla="*/ 377072 w 2114746"/>
              <a:gd name="connsiteY7" fmla="*/ 221971 h 1001254"/>
              <a:gd name="connsiteX8" fmla="*/ 182251 w 2114746"/>
              <a:gd name="connsiteY8" fmla="*/ 155984 h 1001254"/>
              <a:gd name="connsiteX9" fmla="*/ 111526 w 2114746"/>
              <a:gd name="connsiteY9" fmla="*/ 125617 h 1001254"/>
              <a:gd name="connsiteX10" fmla="*/ 97533 w 2114746"/>
              <a:gd name="connsiteY10" fmla="*/ 88474 h 1001254"/>
              <a:gd name="connsiteX11" fmla="*/ 0 w 2114746"/>
              <a:gd name="connsiteY11" fmla="*/ 42862 h 1001254"/>
              <a:gd name="connsiteX12" fmla="*/ 54769 w 2114746"/>
              <a:gd name="connsiteY12" fmla="*/ 0 h 1001254"/>
              <a:gd name="connsiteX0" fmla="*/ 2059977 w 2059977"/>
              <a:gd name="connsiteY0" fmla="*/ 1001254 h 1001254"/>
              <a:gd name="connsiteX1" fmla="*/ 1802311 w 2059977"/>
              <a:gd name="connsiteY1" fmla="*/ 872421 h 1001254"/>
              <a:gd name="connsiteX2" fmla="*/ 1594921 w 2059977"/>
              <a:gd name="connsiteY2" fmla="*/ 768726 h 1001254"/>
              <a:gd name="connsiteX3" fmla="*/ 1368678 w 2059977"/>
              <a:gd name="connsiteY3" fmla="*/ 668173 h 1001254"/>
              <a:gd name="connsiteX4" fmla="*/ 1202138 w 2059977"/>
              <a:gd name="connsiteY4" fmla="*/ 602186 h 1001254"/>
              <a:gd name="connsiteX5" fmla="*/ 843919 w 2059977"/>
              <a:gd name="connsiteY5" fmla="*/ 467068 h 1001254"/>
              <a:gd name="connsiteX6" fmla="*/ 617676 w 2059977"/>
              <a:gd name="connsiteY6" fmla="*/ 375942 h 1001254"/>
              <a:gd name="connsiteX7" fmla="*/ 322303 w 2059977"/>
              <a:gd name="connsiteY7" fmla="*/ 221971 h 1001254"/>
              <a:gd name="connsiteX8" fmla="*/ 127482 w 2059977"/>
              <a:gd name="connsiteY8" fmla="*/ 155984 h 1001254"/>
              <a:gd name="connsiteX9" fmla="*/ 56757 w 2059977"/>
              <a:gd name="connsiteY9" fmla="*/ 125617 h 1001254"/>
              <a:gd name="connsiteX10" fmla="*/ 42764 w 2059977"/>
              <a:gd name="connsiteY10" fmla="*/ 88474 h 1001254"/>
              <a:gd name="connsiteX11" fmla="*/ 26193 w 2059977"/>
              <a:gd name="connsiteY11" fmla="*/ 28575 h 1001254"/>
              <a:gd name="connsiteX12" fmla="*/ 0 w 2059977"/>
              <a:gd name="connsiteY12" fmla="*/ 0 h 1001254"/>
              <a:gd name="connsiteX0" fmla="*/ 2059977 w 2059977"/>
              <a:gd name="connsiteY0" fmla="*/ 1001254 h 1001254"/>
              <a:gd name="connsiteX1" fmla="*/ 1802311 w 2059977"/>
              <a:gd name="connsiteY1" fmla="*/ 872421 h 1001254"/>
              <a:gd name="connsiteX2" fmla="*/ 1594921 w 2059977"/>
              <a:gd name="connsiteY2" fmla="*/ 768726 h 1001254"/>
              <a:gd name="connsiteX3" fmla="*/ 1368678 w 2059977"/>
              <a:gd name="connsiteY3" fmla="*/ 668173 h 1001254"/>
              <a:gd name="connsiteX4" fmla="*/ 1202138 w 2059977"/>
              <a:gd name="connsiteY4" fmla="*/ 602186 h 1001254"/>
              <a:gd name="connsiteX5" fmla="*/ 843919 w 2059977"/>
              <a:gd name="connsiteY5" fmla="*/ 467068 h 1001254"/>
              <a:gd name="connsiteX6" fmla="*/ 617676 w 2059977"/>
              <a:gd name="connsiteY6" fmla="*/ 375942 h 1001254"/>
              <a:gd name="connsiteX7" fmla="*/ 322303 w 2059977"/>
              <a:gd name="connsiteY7" fmla="*/ 221971 h 1001254"/>
              <a:gd name="connsiteX8" fmla="*/ 127482 w 2059977"/>
              <a:gd name="connsiteY8" fmla="*/ 155984 h 1001254"/>
              <a:gd name="connsiteX9" fmla="*/ 71044 w 2059977"/>
              <a:gd name="connsiteY9" fmla="*/ 125617 h 1001254"/>
              <a:gd name="connsiteX10" fmla="*/ 42764 w 2059977"/>
              <a:gd name="connsiteY10" fmla="*/ 88474 h 1001254"/>
              <a:gd name="connsiteX11" fmla="*/ 26193 w 2059977"/>
              <a:gd name="connsiteY11" fmla="*/ 28575 h 1001254"/>
              <a:gd name="connsiteX12" fmla="*/ 0 w 2059977"/>
              <a:gd name="connsiteY12" fmla="*/ 0 h 1001254"/>
              <a:gd name="connsiteX0" fmla="*/ 2059977 w 2059977"/>
              <a:gd name="connsiteY0" fmla="*/ 1001254 h 1001254"/>
              <a:gd name="connsiteX1" fmla="*/ 1802311 w 2059977"/>
              <a:gd name="connsiteY1" fmla="*/ 872421 h 1001254"/>
              <a:gd name="connsiteX2" fmla="*/ 1594921 w 2059977"/>
              <a:gd name="connsiteY2" fmla="*/ 768726 h 1001254"/>
              <a:gd name="connsiteX3" fmla="*/ 1368678 w 2059977"/>
              <a:gd name="connsiteY3" fmla="*/ 668173 h 1001254"/>
              <a:gd name="connsiteX4" fmla="*/ 1202138 w 2059977"/>
              <a:gd name="connsiteY4" fmla="*/ 602186 h 1001254"/>
              <a:gd name="connsiteX5" fmla="*/ 843919 w 2059977"/>
              <a:gd name="connsiteY5" fmla="*/ 467068 h 1001254"/>
              <a:gd name="connsiteX6" fmla="*/ 617676 w 2059977"/>
              <a:gd name="connsiteY6" fmla="*/ 375942 h 1001254"/>
              <a:gd name="connsiteX7" fmla="*/ 322303 w 2059977"/>
              <a:gd name="connsiteY7" fmla="*/ 221971 h 1001254"/>
              <a:gd name="connsiteX8" fmla="*/ 146532 w 2059977"/>
              <a:gd name="connsiteY8" fmla="*/ 151222 h 1001254"/>
              <a:gd name="connsiteX9" fmla="*/ 71044 w 2059977"/>
              <a:gd name="connsiteY9" fmla="*/ 125617 h 1001254"/>
              <a:gd name="connsiteX10" fmla="*/ 42764 w 2059977"/>
              <a:gd name="connsiteY10" fmla="*/ 88474 h 1001254"/>
              <a:gd name="connsiteX11" fmla="*/ 26193 w 2059977"/>
              <a:gd name="connsiteY11" fmla="*/ 28575 h 1001254"/>
              <a:gd name="connsiteX12" fmla="*/ 0 w 2059977"/>
              <a:gd name="connsiteY12" fmla="*/ 0 h 1001254"/>
              <a:gd name="connsiteX0" fmla="*/ 2059977 w 2059977"/>
              <a:gd name="connsiteY0" fmla="*/ 1001254 h 1001254"/>
              <a:gd name="connsiteX1" fmla="*/ 1802311 w 2059977"/>
              <a:gd name="connsiteY1" fmla="*/ 872421 h 1001254"/>
              <a:gd name="connsiteX2" fmla="*/ 1594921 w 2059977"/>
              <a:gd name="connsiteY2" fmla="*/ 768726 h 1001254"/>
              <a:gd name="connsiteX3" fmla="*/ 1368678 w 2059977"/>
              <a:gd name="connsiteY3" fmla="*/ 668173 h 1001254"/>
              <a:gd name="connsiteX4" fmla="*/ 1202138 w 2059977"/>
              <a:gd name="connsiteY4" fmla="*/ 602186 h 1001254"/>
              <a:gd name="connsiteX5" fmla="*/ 843919 w 2059977"/>
              <a:gd name="connsiteY5" fmla="*/ 467068 h 1001254"/>
              <a:gd name="connsiteX6" fmla="*/ 617676 w 2059977"/>
              <a:gd name="connsiteY6" fmla="*/ 375942 h 1001254"/>
              <a:gd name="connsiteX7" fmla="*/ 322303 w 2059977"/>
              <a:gd name="connsiteY7" fmla="*/ 221971 h 1001254"/>
              <a:gd name="connsiteX8" fmla="*/ 146532 w 2059977"/>
              <a:gd name="connsiteY8" fmla="*/ 151222 h 1001254"/>
              <a:gd name="connsiteX9" fmla="*/ 82950 w 2059977"/>
              <a:gd name="connsiteY9" fmla="*/ 123236 h 1001254"/>
              <a:gd name="connsiteX10" fmla="*/ 42764 w 2059977"/>
              <a:gd name="connsiteY10" fmla="*/ 88474 h 1001254"/>
              <a:gd name="connsiteX11" fmla="*/ 26193 w 2059977"/>
              <a:gd name="connsiteY11" fmla="*/ 28575 h 1001254"/>
              <a:gd name="connsiteX12" fmla="*/ 0 w 2059977"/>
              <a:gd name="connsiteY12" fmla="*/ 0 h 1001254"/>
              <a:gd name="connsiteX0" fmla="*/ 2075217 w 2075217"/>
              <a:gd name="connsiteY0" fmla="*/ 944104 h 944104"/>
              <a:gd name="connsiteX1" fmla="*/ 1802311 w 2075217"/>
              <a:gd name="connsiteY1" fmla="*/ 872421 h 944104"/>
              <a:gd name="connsiteX2" fmla="*/ 1594921 w 2075217"/>
              <a:gd name="connsiteY2" fmla="*/ 768726 h 944104"/>
              <a:gd name="connsiteX3" fmla="*/ 1368678 w 2075217"/>
              <a:gd name="connsiteY3" fmla="*/ 668173 h 944104"/>
              <a:gd name="connsiteX4" fmla="*/ 1202138 w 2075217"/>
              <a:gd name="connsiteY4" fmla="*/ 60218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6121 w 2075217"/>
              <a:gd name="connsiteY1" fmla="*/ 822891 h 944104"/>
              <a:gd name="connsiteX2" fmla="*/ 1594921 w 2075217"/>
              <a:gd name="connsiteY2" fmla="*/ 768726 h 944104"/>
              <a:gd name="connsiteX3" fmla="*/ 1368678 w 2075217"/>
              <a:gd name="connsiteY3" fmla="*/ 668173 h 944104"/>
              <a:gd name="connsiteX4" fmla="*/ 1202138 w 2075217"/>
              <a:gd name="connsiteY4" fmla="*/ 60218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6121 w 2075217"/>
              <a:gd name="connsiteY1" fmla="*/ 822891 h 944104"/>
              <a:gd name="connsiteX2" fmla="*/ 1594921 w 2075217"/>
              <a:gd name="connsiteY2" fmla="*/ 742056 h 944104"/>
              <a:gd name="connsiteX3" fmla="*/ 1368678 w 2075217"/>
              <a:gd name="connsiteY3" fmla="*/ 668173 h 944104"/>
              <a:gd name="connsiteX4" fmla="*/ 1202138 w 2075217"/>
              <a:gd name="connsiteY4" fmla="*/ 60218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6121 w 2075217"/>
              <a:gd name="connsiteY1" fmla="*/ 822891 h 944104"/>
              <a:gd name="connsiteX2" fmla="*/ 1594921 w 2075217"/>
              <a:gd name="connsiteY2" fmla="*/ 742056 h 944104"/>
              <a:gd name="connsiteX3" fmla="*/ 1372488 w 2075217"/>
              <a:gd name="connsiteY3" fmla="*/ 645313 h 944104"/>
              <a:gd name="connsiteX4" fmla="*/ 1202138 w 2075217"/>
              <a:gd name="connsiteY4" fmla="*/ 60218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6121 w 2075217"/>
              <a:gd name="connsiteY1" fmla="*/ 822891 h 944104"/>
              <a:gd name="connsiteX2" fmla="*/ 1594921 w 2075217"/>
              <a:gd name="connsiteY2" fmla="*/ 742056 h 944104"/>
              <a:gd name="connsiteX3" fmla="*/ 1372488 w 2075217"/>
              <a:gd name="connsiteY3" fmla="*/ 645313 h 944104"/>
              <a:gd name="connsiteX4" fmla="*/ 1202138 w 2075217"/>
              <a:gd name="connsiteY4" fmla="*/ 59456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6121 w 2075217"/>
              <a:gd name="connsiteY1" fmla="*/ 822891 h 944104"/>
              <a:gd name="connsiteX2" fmla="*/ 1594921 w 2075217"/>
              <a:gd name="connsiteY2" fmla="*/ 742056 h 944104"/>
              <a:gd name="connsiteX3" fmla="*/ 1372488 w 2075217"/>
              <a:gd name="connsiteY3" fmla="*/ 652933 h 944104"/>
              <a:gd name="connsiteX4" fmla="*/ 1202138 w 2075217"/>
              <a:gd name="connsiteY4" fmla="*/ 59456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6121 w 2075217"/>
              <a:gd name="connsiteY1" fmla="*/ 822891 h 944104"/>
              <a:gd name="connsiteX2" fmla="*/ 1594921 w 2075217"/>
              <a:gd name="connsiteY2" fmla="*/ 742056 h 944104"/>
              <a:gd name="connsiteX3" fmla="*/ 1368678 w 2075217"/>
              <a:gd name="connsiteY3" fmla="*/ 660553 h 944104"/>
              <a:gd name="connsiteX4" fmla="*/ 1202138 w 2075217"/>
              <a:gd name="connsiteY4" fmla="*/ 59456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2311 w 2075217"/>
              <a:gd name="connsiteY1" fmla="*/ 822891 h 944104"/>
              <a:gd name="connsiteX2" fmla="*/ 1594921 w 2075217"/>
              <a:gd name="connsiteY2" fmla="*/ 742056 h 944104"/>
              <a:gd name="connsiteX3" fmla="*/ 1368678 w 2075217"/>
              <a:gd name="connsiteY3" fmla="*/ 660553 h 944104"/>
              <a:gd name="connsiteX4" fmla="*/ 1202138 w 2075217"/>
              <a:gd name="connsiteY4" fmla="*/ 59456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2311 w 2075217"/>
              <a:gd name="connsiteY1" fmla="*/ 822891 h 944104"/>
              <a:gd name="connsiteX2" fmla="*/ 1591111 w 2075217"/>
              <a:gd name="connsiteY2" fmla="*/ 745866 h 944104"/>
              <a:gd name="connsiteX3" fmla="*/ 1368678 w 2075217"/>
              <a:gd name="connsiteY3" fmla="*/ 660553 h 944104"/>
              <a:gd name="connsiteX4" fmla="*/ 1202138 w 2075217"/>
              <a:gd name="connsiteY4" fmla="*/ 59456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02311 w 2075217"/>
              <a:gd name="connsiteY1" fmla="*/ 826701 h 944104"/>
              <a:gd name="connsiteX2" fmla="*/ 1591111 w 2075217"/>
              <a:gd name="connsiteY2" fmla="*/ 745866 h 944104"/>
              <a:gd name="connsiteX3" fmla="*/ 1368678 w 2075217"/>
              <a:gd name="connsiteY3" fmla="*/ 660553 h 944104"/>
              <a:gd name="connsiteX4" fmla="*/ 1202138 w 2075217"/>
              <a:gd name="connsiteY4" fmla="*/ 59456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798501 w 2075217"/>
              <a:gd name="connsiteY1" fmla="*/ 830511 h 944104"/>
              <a:gd name="connsiteX2" fmla="*/ 1591111 w 2075217"/>
              <a:gd name="connsiteY2" fmla="*/ 745866 h 944104"/>
              <a:gd name="connsiteX3" fmla="*/ 1368678 w 2075217"/>
              <a:gd name="connsiteY3" fmla="*/ 660553 h 944104"/>
              <a:gd name="connsiteX4" fmla="*/ 1202138 w 2075217"/>
              <a:gd name="connsiteY4" fmla="*/ 59456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798501 w 2075217"/>
              <a:gd name="connsiteY1" fmla="*/ 830511 h 944104"/>
              <a:gd name="connsiteX2" fmla="*/ 1606351 w 2075217"/>
              <a:gd name="connsiteY2" fmla="*/ 757296 h 944104"/>
              <a:gd name="connsiteX3" fmla="*/ 1368678 w 2075217"/>
              <a:gd name="connsiteY3" fmla="*/ 660553 h 944104"/>
              <a:gd name="connsiteX4" fmla="*/ 1202138 w 2075217"/>
              <a:gd name="connsiteY4" fmla="*/ 59456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798501 w 2075217"/>
              <a:gd name="connsiteY1" fmla="*/ 830511 h 944104"/>
              <a:gd name="connsiteX2" fmla="*/ 1606351 w 2075217"/>
              <a:gd name="connsiteY2" fmla="*/ 757296 h 944104"/>
              <a:gd name="connsiteX3" fmla="*/ 1368678 w 2075217"/>
              <a:gd name="connsiteY3" fmla="*/ 660553 h 944104"/>
              <a:gd name="connsiteX4" fmla="*/ 1194518 w 2075217"/>
              <a:gd name="connsiteY4" fmla="*/ 59837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798501 w 2075217"/>
              <a:gd name="connsiteY1" fmla="*/ 830511 h 944104"/>
              <a:gd name="connsiteX2" fmla="*/ 1606351 w 2075217"/>
              <a:gd name="connsiteY2" fmla="*/ 757296 h 944104"/>
              <a:gd name="connsiteX3" fmla="*/ 1364868 w 2075217"/>
              <a:gd name="connsiteY3" fmla="*/ 664363 h 944104"/>
              <a:gd name="connsiteX4" fmla="*/ 1194518 w 2075217"/>
              <a:gd name="connsiteY4" fmla="*/ 59837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  <a:gd name="connsiteX0" fmla="*/ 2075217 w 2075217"/>
              <a:gd name="connsiteY0" fmla="*/ 944104 h 944104"/>
              <a:gd name="connsiteX1" fmla="*/ 1813741 w 2075217"/>
              <a:gd name="connsiteY1" fmla="*/ 838131 h 944104"/>
              <a:gd name="connsiteX2" fmla="*/ 1606351 w 2075217"/>
              <a:gd name="connsiteY2" fmla="*/ 757296 h 944104"/>
              <a:gd name="connsiteX3" fmla="*/ 1364868 w 2075217"/>
              <a:gd name="connsiteY3" fmla="*/ 664363 h 944104"/>
              <a:gd name="connsiteX4" fmla="*/ 1194518 w 2075217"/>
              <a:gd name="connsiteY4" fmla="*/ 598376 h 944104"/>
              <a:gd name="connsiteX5" fmla="*/ 843919 w 2075217"/>
              <a:gd name="connsiteY5" fmla="*/ 467068 h 944104"/>
              <a:gd name="connsiteX6" fmla="*/ 617676 w 2075217"/>
              <a:gd name="connsiteY6" fmla="*/ 375942 h 944104"/>
              <a:gd name="connsiteX7" fmla="*/ 322303 w 2075217"/>
              <a:gd name="connsiteY7" fmla="*/ 221971 h 944104"/>
              <a:gd name="connsiteX8" fmla="*/ 146532 w 2075217"/>
              <a:gd name="connsiteY8" fmla="*/ 151222 h 944104"/>
              <a:gd name="connsiteX9" fmla="*/ 82950 w 2075217"/>
              <a:gd name="connsiteY9" fmla="*/ 123236 h 944104"/>
              <a:gd name="connsiteX10" fmla="*/ 42764 w 2075217"/>
              <a:gd name="connsiteY10" fmla="*/ 88474 h 944104"/>
              <a:gd name="connsiteX11" fmla="*/ 26193 w 2075217"/>
              <a:gd name="connsiteY11" fmla="*/ 28575 h 944104"/>
              <a:gd name="connsiteX12" fmla="*/ 0 w 2075217"/>
              <a:gd name="connsiteY12" fmla="*/ 0 h 94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5217" h="944104">
                <a:moveTo>
                  <a:pt x="2075217" y="944104"/>
                </a:moveTo>
                <a:cubicBezTo>
                  <a:pt x="1989328" y="901160"/>
                  <a:pt x="1899630" y="881075"/>
                  <a:pt x="1813741" y="838131"/>
                </a:cubicBezTo>
                <a:cubicBezTo>
                  <a:pt x="1736232" y="799376"/>
                  <a:pt x="1681163" y="786257"/>
                  <a:pt x="1606351" y="757296"/>
                </a:cubicBezTo>
                <a:lnTo>
                  <a:pt x="1364868" y="664363"/>
                </a:lnTo>
                <a:cubicBezTo>
                  <a:pt x="1296229" y="637876"/>
                  <a:pt x="1252571" y="619102"/>
                  <a:pt x="1194518" y="598376"/>
                </a:cubicBezTo>
                <a:lnTo>
                  <a:pt x="843919" y="467068"/>
                </a:lnTo>
                <a:cubicBezTo>
                  <a:pt x="746509" y="429361"/>
                  <a:pt x="704612" y="416791"/>
                  <a:pt x="617676" y="375942"/>
                </a:cubicBezTo>
                <a:cubicBezTo>
                  <a:pt x="530740" y="335093"/>
                  <a:pt x="400827" y="259424"/>
                  <a:pt x="322303" y="221971"/>
                </a:cubicBezTo>
                <a:cubicBezTo>
                  <a:pt x="243779" y="184518"/>
                  <a:pt x="186424" y="167678"/>
                  <a:pt x="146532" y="151222"/>
                </a:cubicBezTo>
                <a:cubicBezTo>
                  <a:pt x="106640" y="134766"/>
                  <a:pt x="100245" y="133694"/>
                  <a:pt x="82950" y="123236"/>
                </a:cubicBezTo>
                <a:cubicBezTo>
                  <a:pt x="65655" y="112778"/>
                  <a:pt x="52223" y="104251"/>
                  <a:pt x="42764" y="88474"/>
                </a:cubicBezTo>
                <a:cubicBezTo>
                  <a:pt x="33305" y="72697"/>
                  <a:pt x="26193" y="28575"/>
                  <a:pt x="26193" y="28575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CD9087-D545-447C-9B3A-E883CC47A133}"/>
              </a:ext>
            </a:extLst>
          </p:cNvPr>
          <p:cNvSpPr/>
          <p:nvPr/>
        </p:nvSpPr>
        <p:spPr>
          <a:xfrm>
            <a:off x="2816390" y="2480639"/>
            <a:ext cx="2324793" cy="474259"/>
          </a:xfrm>
          <a:custGeom>
            <a:avLst/>
            <a:gdLst>
              <a:gd name="connsiteX0" fmla="*/ 2081283 w 2321381"/>
              <a:gd name="connsiteY0" fmla="*/ 0 h 545910"/>
              <a:gd name="connsiteX1" fmla="*/ 2207525 w 2321381"/>
              <a:gd name="connsiteY1" fmla="*/ 116006 h 545910"/>
              <a:gd name="connsiteX2" fmla="*/ 2309883 w 2321381"/>
              <a:gd name="connsiteY2" fmla="*/ 208128 h 545910"/>
              <a:gd name="connsiteX3" fmla="*/ 2289412 w 2321381"/>
              <a:gd name="connsiteY3" fmla="*/ 296838 h 545910"/>
              <a:gd name="connsiteX4" fmla="*/ 2047164 w 2321381"/>
              <a:gd name="connsiteY4" fmla="*/ 351430 h 545910"/>
              <a:gd name="connsiteX5" fmla="*/ 1607024 w 2321381"/>
              <a:gd name="connsiteY5" fmla="*/ 433316 h 545910"/>
              <a:gd name="connsiteX6" fmla="*/ 989462 w 2321381"/>
              <a:gd name="connsiteY6" fmla="*/ 484495 h 545910"/>
              <a:gd name="connsiteX7" fmla="*/ 0 w 2321381"/>
              <a:gd name="connsiteY7" fmla="*/ 545910 h 545910"/>
              <a:gd name="connsiteX8" fmla="*/ 0 w 2321381"/>
              <a:gd name="connsiteY8" fmla="*/ 545910 h 545910"/>
              <a:gd name="connsiteX0" fmla="*/ 2084695 w 2324793"/>
              <a:gd name="connsiteY0" fmla="*/ 0 h 545910"/>
              <a:gd name="connsiteX1" fmla="*/ 2210937 w 2324793"/>
              <a:gd name="connsiteY1" fmla="*/ 116006 h 545910"/>
              <a:gd name="connsiteX2" fmla="*/ 2313295 w 2324793"/>
              <a:gd name="connsiteY2" fmla="*/ 208128 h 545910"/>
              <a:gd name="connsiteX3" fmla="*/ 2292824 w 2324793"/>
              <a:gd name="connsiteY3" fmla="*/ 296838 h 545910"/>
              <a:gd name="connsiteX4" fmla="*/ 2050576 w 2324793"/>
              <a:gd name="connsiteY4" fmla="*/ 351430 h 545910"/>
              <a:gd name="connsiteX5" fmla="*/ 1610436 w 2324793"/>
              <a:gd name="connsiteY5" fmla="*/ 433316 h 545910"/>
              <a:gd name="connsiteX6" fmla="*/ 992874 w 2324793"/>
              <a:gd name="connsiteY6" fmla="*/ 484495 h 545910"/>
              <a:gd name="connsiteX7" fmla="*/ 3412 w 2324793"/>
              <a:gd name="connsiteY7" fmla="*/ 545910 h 545910"/>
              <a:gd name="connsiteX8" fmla="*/ 0 w 2324793"/>
              <a:gd name="connsiteY8" fmla="*/ 474259 h 545910"/>
              <a:gd name="connsiteX0" fmla="*/ 2084695 w 2324793"/>
              <a:gd name="connsiteY0" fmla="*/ 0 h 545910"/>
              <a:gd name="connsiteX1" fmla="*/ 2210937 w 2324793"/>
              <a:gd name="connsiteY1" fmla="*/ 116006 h 545910"/>
              <a:gd name="connsiteX2" fmla="*/ 2313295 w 2324793"/>
              <a:gd name="connsiteY2" fmla="*/ 208128 h 545910"/>
              <a:gd name="connsiteX3" fmla="*/ 2292824 w 2324793"/>
              <a:gd name="connsiteY3" fmla="*/ 296838 h 545910"/>
              <a:gd name="connsiteX4" fmla="*/ 2050576 w 2324793"/>
              <a:gd name="connsiteY4" fmla="*/ 351430 h 545910"/>
              <a:gd name="connsiteX5" fmla="*/ 1610436 w 2324793"/>
              <a:gd name="connsiteY5" fmla="*/ 433316 h 545910"/>
              <a:gd name="connsiteX6" fmla="*/ 992874 w 2324793"/>
              <a:gd name="connsiteY6" fmla="*/ 477671 h 545910"/>
              <a:gd name="connsiteX7" fmla="*/ 3412 w 2324793"/>
              <a:gd name="connsiteY7" fmla="*/ 545910 h 545910"/>
              <a:gd name="connsiteX8" fmla="*/ 0 w 2324793"/>
              <a:gd name="connsiteY8" fmla="*/ 474259 h 545910"/>
              <a:gd name="connsiteX0" fmla="*/ 2084695 w 2324793"/>
              <a:gd name="connsiteY0" fmla="*/ 0 h 477671"/>
              <a:gd name="connsiteX1" fmla="*/ 2210937 w 2324793"/>
              <a:gd name="connsiteY1" fmla="*/ 116006 h 477671"/>
              <a:gd name="connsiteX2" fmla="*/ 2313295 w 2324793"/>
              <a:gd name="connsiteY2" fmla="*/ 208128 h 477671"/>
              <a:gd name="connsiteX3" fmla="*/ 2292824 w 2324793"/>
              <a:gd name="connsiteY3" fmla="*/ 296838 h 477671"/>
              <a:gd name="connsiteX4" fmla="*/ 2050576 w 2324793"/>
              <a:gd name="connsiteY4" fmla="*/ 351430 h 477671"/>
              <a:gd name="connsiteX5" fmla="*/ 1610436 w 2324793"/>
              <a:gd name="connsiteY5" fmla="*/ 433316 h 477671"/>
              <a:gd name="connsiteX6" fmla="*/ 992874 w 2324793"/>
              <a:gd name="connsiteY6" fmla="*/ 477671 h 477671"/>
              <a:gd name="connsiteX7" fmla="*/ 174009 w 2324793"/>
              <a:gd name="connsiteY7" fmla="*/ 467435 h 477671"/>
              <a:gd name="connsiteX8" fmla="*/ 0 w 2324793"/>
              <a:gd name="connsiteY8" fmla="*/ 474259 h 477671"/>
              <a:gd name="connsiteX0" fmla="*/ 2084695 w 2324793"/>
              <a:gd name="connsiteY0" fmla="*/ 0 h 474259"/>
              <a:gd name="connsiteX1" fmla="*/ 2210937 w 2324793"/>
              <a:gd name="connsiteY1" fmla="*/ 116006 h 474259"/>
              <a:gd name="connsiteX2" fmla="*/ 2313295 w 2324793"/>
              <a:gd name="connsiteY2" fmla="*/ 208128 h 474259"/>
              <a:gd name="connsiteX3" fmla="*/ 2292824 w 2324793"/>
              <a:gd name="connsiteY3" fmla="*/ 296838 h 474259"/>
              <a:gd name="connsiteX4" fmla="*/ 2050576 w 2324793"/>
              <a:gd name="connsiteY4" fmla="*/ 351430 h 474259"/>
              <a:gd name="connsiteX5" fmla="*/ 1610436 w 2324793"/>
              <a:gd name="connsiteY5" fmla="*/ 433316 h 474259"/>
              <a:gd name="connsiteX6" fmla="*/ 1003110 w 2324793"/>
              <a:gd name="connsiteY6" fmla="*/ 457200 h 474259"/>
              <a:gd name="connsiteX7" fmla="*/ 174009 w 2324793"/>
              <a:gd name="connsiteY7" fmla="*/ 467435 h 474259"/>
              <a:gd name="connsiteX8" fmla="*/ 0 w 2324793"/>
              <a:gd name="connsiteY8" fmla="*/ 474259 h 474259"/>
              <a:gd name="connsiteX0" fmla="*/ 2084695 w 2324793"/>
              <a:gd name="connsiteY0" fmla="*/ 0 h 474259"/>
              <a:gd name="connsiteX1" fmla="*/ 2210937 w 2324793"/>
              <a:gd name="connsiteY1" fmla="*/ 116006 h 474259"/>
              <a:gd name="connsiteX2" fmla="*/ 2313295 w 2324793"/>
              <a:gd name="connsiteY2" fmla="*/ 208128 h 474259"/>
              <a:gd name="connsiteX3" fmla="*/ 2292824 w 2324793"/>
              <a:gd name="connsiteY3" fmla="*/ 296838 h 474259"/>
              <a:gd name="connsiteX4" fmla="*/ 2050576 w 2324793"/>
              <a:gd name="connsiteY4" fmla="*/ 351430 h 474259"/>
              <a:gd name="connsiteX5" fmla="*/ 1613848 w 2324793"/>
              <a:gd name="connsiteY5" fmla="*/ 423080 h 474259"/>
              <a:gd name="connsiteX6" fmla="*/ 1003110 w 2324793"/>
              <a:gd name="connsiteY6" fmla="*/ 457200 h 474259"/>
              <a:gd name="connsiteX7" fmla="*/ 174009 w 2324793"/>
              <a:gd name="connsiteY7" fmla="*/ 467435 h 474259"/>
              <a:gd name="connsiteX8" fmla="*/ 0 w 2324793"/>
              <a:gd name="connsiteY8" fmla="*/ 474259 h 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793" h="474259">
                <a:moveTo>
                  <a:pt x="2084695" y="0"/>
                </a:moveTo>
                <a:lnTo>
                  <a:pt x="2210937" y="116006"/>
                </a:lnTo>
                <a:cubicBezTo>
                  <a:pt x="2249037" y="150694"/>
                  <a:pt x="2299647" y="177989"/>
                  <a:pt x="2313295" y="208128"/>
                </a:cubicBezTo>
                <a:cubicBezTo>
                  <a:pt x="2326943" y="238267"/>
                  <a:pt x="2336610" y="272954"/>
                  <a:pt x="2292824" y="296838"/>
                </a:cubicBezTo>
                <a:cubicBezTo>
                  <a:pt x="2249038" y="320722"/>
                  <a:pt x="2163739" y="330390"/>
                  <a:pt x="2050576" y="351430"/>
                </a:cubicBezTo>
                <a:cubicBezTo>
                  <a:pt x="1937413" y="372470"/>
                  <a:pt x="1788426" y="405452"/>
                  <a:pt x="1613848" y="423080"/>
                </a:cubicBezTo>
                <a:cubicBezTo>
                  <a:pt x="1439270" y="440708"/>
                  <a:pt x="1003110" y="457200"/>
                  <a:pt x="1003110" y="457200"/>
                </a:cubicBezTo>
                <a:lnTo>
                  <a:pt x="174009" y="467435"/>
                </a:lnTo>
                <a:lnTo>
                  <a:pt x="0" y="474259"/>
                </a:ln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52E10-C0ED-423A-8FFF-D88DDB7A3DC3}"/>
              </a:ext>
            </a:extLst>
          </p:cNvPr>
          <p:cNvSpPr txBox="1"/>
          <p:nvPr/>
        </p:nvSpPr>
        <p:spPr>
          <a:xfrm>
            <a:off x="3918536" y="1602549"/>
            <a:ext cx="1390765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Proton Source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95D31-29AF-42E2-96B2-AAAFE32E60D5}"/>
              </a:ext>
            </a:extLst>
          </p:cNvPr>
          <p:cNvSpPr txBox="1"/>
          <p:nvPr/>
        </p:nvSpPr>
        <p:spPr>
          <a:xfrm>
            <a:off x="2022641" y="3463704"/>
            <a:ext cx="893963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Recycler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9E0DD-E605-4C5F-A1F5-81E477C39BAA}"/>
              </a:ext>
            </a:extLst>
          </p:cNvPr>
          <p:cNvSpPr txBox="1"/>
          <p:nvPr/>
        </p:nvSpPr>
        <p:spPr>
          <a:xfrm>
            <a:off x="4152135" y="3959582"/>
            <a:ext cx="1332031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Main Injector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881FD8-DC20-4C49-812A-8DF7AEBF3FCD}"/>
              </a:ext>
            </a:extLst>
          </p:cNvPr>
          <p:cNvSpPr txBox="1"/>
          <p:nvPr/>
        </p:nvSpPr>
        <p:spPr>
          <a:xfrm>
            <a:off x="2873757" y="2163527"/>
            <a:ext cx="1422184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Muon Campus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7CAB2A-8E58-489B-8E0F-69308D1AAD51}"/>
              </a:ext>
            </a:extLst>
          </p:cNvPr>
          <p:cNvSpPr txBox="1"/>
          <p:nvPr/>
        </p:nvSpPr>
        <p:spPr>
          <a:xfrm>
            <a:off x="6449770" y="895614"/>
            <a:ext cx="1430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Ext. Beamlines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A6251-918D-45BD-93A7-F0F4DD576741}"/>
              </a:ext>
            </a:extLst>
          </p:cNvPr>
          <p:cNvSpPr txBox="1"/>
          <p:nvPr/>
        </p:nvSpPr>
        <p:spPr>
          <a:xfrm>
            <a:off x="3171616" y="165328"/>
            <a:ext cx="149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Fermilab</a:t>
            </a:r>
          </a:p>
        </p:txBody>
      </p:sp>
    </p:spTree>
    <p:extLst>
      <p:ext uri="{BB962C8B-B14F-4D97-AF65-F5344CB8AC3E}">
        <p14:creationId xmlns:p14="http://schemas.microsoft.com/office/powerpoint/2010/main" val="12356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9432B-339E-4503-9DE1-CEDD5ED4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2DE42-5955-4372-BEC1-632645B3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2D9C8-3D44-4092-B486-0E1EE31B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7A26C-73EB-40C7-B720-D7CEB459A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9" y="204783"/>
            <a:ext cx="7622801" cy="5935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D7613-F494-46CD-AF0A-252A393FD7A2}"/>
              </a:ext>
            </a:extLst>
          </p:cNvPr>
          <p:cNvSpPr txBox="1"/>
          <p:nvPr/>
        </p:nvSpPr>
        <p:spPr>
          <a:xfrm>
            <a:off x="5134606" y="453676"/>
            <a:ext cx="315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Brookhaven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F390E-6AF3-41A4-8E7A-56F99900E5C2}"/>
              </a:ext>
            </a:extLst>
          </p:cNvPr>
          <p:cNvSpPr txBox="1"/>
          <p:nvPr/>
        </p:nvSpPr>
        <p:spPr>
          <a:xfrm>
            <a:off x="6048304" y="860162"/>
            <a:ext cx="1531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(1968 - until 2002)</a:t>
            </a:r>
          </a:p>
        </p:txBody>
      </p:sp>
    </p:spTree>
    <p:extLst>
      <p:ext uri="{BB962C8B-B14F-4D97-AF65-F5344CB8AC3E}">
        <p14:creationId xmlns:p14="http://schemas.microsoft.com/office/powerpoint/2010/main" val="304234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542B1-4DCD-4F79-98A9-C2AD7F6B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1/14/2019 </a:t>
            </a:r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A9194-FFBC-4081-9DF1-96D484C7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V.Nagaslaev | Introduction to the Collaboration</a:t>
            </a:r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EDF5E-F688-4BC3-8EEB-E70071E9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D1A-4ED4-410C-AB41-B4F3FB6EF9C9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605FA-7AD9-4BEE-ACE8-615E83C1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45" y="3429000"/>
            <a:ext cx="3695145" cy="2609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6E2ED-EE5C-4962-BA4B-FFAAEFE56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91" y="266700"/>
            <a:ext cx="7137813" cy="283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5442C-B3CC-436E-AAB0-098C47008BA2}"/>
              </a:ext>
            </a:extLst>
          </p:cNvPr>
          <p:cNvSpPr/>
          <p:nvPr/>
        </p:nvSpPr>
        <p:spPr>
          <a:xfrm>
            <a:off x="4937760" y="640080"/>
            <a:ext cx="1940560" cy="17576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1AD8D9-10CE-47AD-B494-75E2B78837AB}"/>
              </a:ext>
            </a:extLst>
          </p:cNvPr>
          <p:cNvCxnSpPr>
            <a:stCxn id="7" idx="2"/>
          </p:cNvCxnSpPr>
          <p:nvPr/>
        </p:nvCxnSpPr>
        <p:spPr>
          <a:xfrm>
            <a:off x="5908040" y="2397760"/>
            <a:ext cx="584200" cy="1223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E6675E-4EE6-4B14-971B-82EDCCBEBE40}"/>
              </a:ext>
            </a:extLst>
          </p:cNvPr>
          <p:cNvSpPr txBox="1"/>
          <p:nvPr/>
        </p:nvSpPr>
        <p:spPr>
          <a:xfrm>
            <a:off x="441265" y="4013626"/>
            <a:ext cx="391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J/PARC Hadron Experimental Facility</a:t>
            </a:r>
          </a:p>
        </p:txBody>
      </p:sp>
    </p:spTree>
    <p:extLst>
      <p:ext uri="{BB962C8B-B14F-4D97-AF65-F5344CB8AC3E}">
        <p14:creationId xmlns:p14="http://schemas.microsoft.com/office/powerpoint/2010/main" val="345898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93524-5872-4EB4-B54A-830E21649E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3E365-E13A-4FF9-AF60-3888D0FCB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907E6-3737-4B30-B0ED-385197CAC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61ECEC-B90A-4D96-BB08-885EB6F7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9055"/>
            <a:ext cx="8686800" cy="427877"/>
          </a:xfrm>
        </p:spPr>
        <p:txBody>
          <a:bodyPr/>
          <a:lstStyle/>
          <a:p>
            <a:r>
              <a:rPr lang="en-US" dirty="0"/>
              <a:t>Mu2e Experiment at </a:t>
            </a:r>
            <a:r>
              <a:rPr lang="en-US" dirty="0" err="1"/>
              <a:t>Fermilab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645C9D-99DA-469D-9725-95C4C0B0806D}"/>
              </a:ext>
            </a:extLst>
          </p:cNvPr>
          <p:cNvGrpSpPr/>
          <p:nvPr/>
        </p:nvGrpSpPr>
        <p:grpSpPr>
          <a:xfrm>
            <a:off x="5080063" y="2613728"/>
            <a:ext cx="3960644" cy="1362268"/>
            <a:chOff x="152400" y="1569757"/>
            <a:chExt cx="6019800" cy="1935443"/>
          </a:xfrm>
          <a:effectLst/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C49611-1E8E-4819-9286-A8AD8B83CF60}"/>
                </a:ext>
              </a:extLst>
            </p:cNvPr>
            <p:cNvGrpSpPr/>
            <p:nvPr/>
          </p:nvGrpSpPr>
          <p:grpSpPr>
            <a:xfrm>
              <a:off x="152400" y="1569757"/>
              <a:ext cx="6019800" cy="1935443"/>
              <a:chOff x="152400" y="1569757"/>
              <a:chExt cx="6019800" cy="193544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0E30472-A96B-465E-83BD-4D78E152CBB9}"/>
                  </a:ext>
                </a:extLst>
              </p:cNvPr>
              <p:cNvGrpSpPr/>
              <p:nvPr/>
            </p:nvGrpSpPr>
            <p:grpSpPr>
              <a:xfrm>
                <a:off x="152400" y="1569757"/>
                <a:ext cx="6019800" cy="1935443"/>
                <a:chOff x="452437" y="3368483"/>
                <a:chExt cx="7606450" cy="2986560"/>
              </a:xfrm>
            </p:grpSpPr>
            <p:pic>
              <p:nvPicPr>
                <p:cNvPr id="17" name="Picture 2">
                  <a:extLst>
                    <a:ext uri="{FF2B5EF4-FFF2-40B4-BE49-F238E27FC236}">
                      <a16:creationId xmlns:a16="http://schemas.microsoft.com/office/drawing/2014/main" id="{D8269E67-A27C-403F-9E5F-6FF39E56FF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437" y="3368483"/>
                  <a:ext cx="7606450" cy="2986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3C01C3B5-FDE9-4194-A9AE-10342F185D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79987" y="4096825"/>
                  <a:ext cx="517354" cy="386151"/>
                </a:xfrm>
                <a:prstGeom prst="straightConnector1">
                  <a:avLst/>
                </a:prstGeom>
                <a:ln w="31750">
                  <a:solidFill>
                    <a:srgbClr val="000000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6CCCBD09-B4F1-4297-BBAE-11DB01E40BA2}"/>
                    </a:ext>
                  </a:extLst>
                </p:cNvPr>
                <p:cNvCxnSpPr/>
                <p:nvPr/>
              </p:nvCxnSpPr>
              <p:spPr>
                <a:xfrm flipH="1">
                  <a:off x="2949742" y="4791974"/>
                  <a:ext cx="517356" cy="417700"/>
                </a:xfrm>
                <a:prstGeom prst="straightConnector1">
                  <a:avLst/>
                </a:prstGeom>
                <a:ln w="31750">
                  <a:solidFill>
                    <a:srgbClr val="000000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F80C8FD-B04A-4690-B6AB-BC066225D1FE}"/>
                    </a:ext>
                  </a:extLst>
                </p:cNvPr>
                <p:cNvSpPr txBox="1"/>
                <p:nvPr/>
              </p:nvSpPr>
              <p:spPr>
                <a:xfrm>
                  <a:off x="2282827" y="3476223"/>
                  <a:ext cx="13338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accent6"/>
                      </a:solidFill>
                      <a:latin typeface="Arial Black" panose="020B0A04020102020204" pitchFamily="34" charset="0"/>
                    </a:rPr>
                    <a:t>Beam Flash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30B100F-5527-4E8D-BF9F-CC53B91E9307}"/>
                    </a:ext>
                  </a:extLst>
                </p:cNvPr>
                <p:cNvSpPr txBox="1"/>
                <p:nvPr/>
              </p:nvSpPr>
              <p:spPr>
                <a:xfrm>
                  <a:off x="3162605" y="3784000"/>
                  <a:ext cx="12602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accent6"/>
                      </a:solidFill>
                      <a:latin typeface="Arial Black" panose="020B0A04020102020204" pitchFamily="34" charset="0"/>
                    </a:rPr>
                    <a:t>Stopped </a:t>
                  </a:r>
                  <a:r>
                    <a:rPr lang="en-US" sz="2000" dirty="0">
                      <a:solidFill>
                        <a:schemeClr val="accent6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</a:t>
                  </a:r>
                  <a:r>
                    <a:rPr lang="en-US" sz="2000" baseline="20000" dirty="0">
                      <a:solidFill>
                        <a:schemeClr val="accent6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-</a:t>
                  </a:r>
                  <a:endParaRPr lang="en-US" sz="2000" baseline="20000" dirty="0">
                    <a:solidFill>
                      <a:schemeClr val="accent6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16" name="Freeform 21">
                <a:extLst>
                  <a:ext uri="{FF2B5EF4-FFF2-40B4-BE49-F238E27FC236}">
                    <a16:creationId xmlns:a16="http://schemas.microsoft.com/office/drawing/2014/main" id="{B97115E9-ACFC-4394-ABD8-3DAD34E21688}"/>
                  </a:ext>
                </a:extLst>
              </p:cNvPr>
              <p:cNvSpPr/>
              <p:nvPr/>
            </p:nvSpPr>
            <p:spPr>
              <a:xfrm>
                <a:off x="1092200" y="3124200"/>
                <a:ext cx="4536154" cy="142358"/>
              </a:xfrm>
              <a:custGeom>
                <a:avLst/>
                <a:gdLst>
                  <a:gd name="connsiteX0" fmla="*/ 0 w 4536154"/>
                  <a:gd name="connsiteY0" fmla="*/ 141418 h 142358"/>
                  <a:gd name="connsiteX1" fmla="*/ 965200 w 4536154"/>
                  <a:gd name="connsiteY1" fmla="*/ 1718 h 142358"/>
                  <a:gd name="connsiteX2" fmla="*/ 2032000 w 4536154"/>
                  <a:gd name="connsiteY2" fmla="*/ 65218 h 142358"/>
                  <a:gd name="connsiteX3" fmla="*/ 3060700 w 4536154"/>
                  <a:gd name="connsiteY3" fmla="*/ 90618 h 142358"/>
                  <a:gd name="connsiteX4" fmla="*/ 3721100 w 4536154"/>
                  <a:gd name="connsiteY4" fmla="*/ 128718 h 142358"/>
                  <a:gd name="connsiteX5" fmla="*/ 4330700 w 4536154"/>
                  <a:gd name="connsiteY5" fmla="*/ 128718 h 142358"/>
                  <a:gd name="connsiteX6" fmla="*/ 4533900 w 4536154"/>
                  <a:gd name="connsiteY6" fmla="*/ 141418 h 142358"/>
                  <a:gd name="connsiteX7" fmla="*/ 4445000 w 4536154"/>
                  <a:gd name="connsiteY7" fmla="*/ 141418 h 14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154" h="142358">
                    <a:moveTo>
                      <a:pt x="0" y="141418"/>
                    </a:moveTo>
                    <a:cubicBezTo>
                      <a:pt x="313266" y="77918"/>
                      <a:pt x="626533" y="14418"/>
                      <a:pt x="965200" y="1718"/>
                    </a:cubicBezTo>
                    <a:cubicBezTo>
                      <a:pt x="1303867" y="-10982"/>
                      <a:pt x="1682750" y="50401"/>
                      <a:pt x="2032000" y="65218"/>
                    </a:cubicBezTo>
                    <a:cubicBezTo>
                      <a:pt x="2381250" y="80035"/>
                      <a:pt x="2779183" y="80035"/>
                      <a:pt x="3060700" y="90618"/>
                    </a:cubicBezTo>
                    <a:cubicBezTo>
                      <a:pt x="3342217" y="101201"/>
                      <a:pt x="3509433" y="122368"/>
                      <a:pt x="3721100" y="128718"/>
                    </a:cubicBezTo>
                    <a:cubicBezTo>
                      <a:pt x="3932767" y="135068"/>
                      <a:pt x="4195233" y="126601"/>
                      <a:pt x="4330700" y="128718"/>
                    </a:cubicBezTo>
                    <a:cubicBezTo>
                      <a:pt x="4466167" y="130835"/>
                      <a:pt x="4514850" y="139301"/>
                      <a:pt x="4533900" y="141418"/>
                    </a:cubicBezTo>
                    <a:cubicBezTo>
                      <a:pt x="4552950" y="143535"/>
                      <a:pt x="4445000" y="141418"/>
                      <a:pt x="4445000" y="141418"/>
                    </a:cubicBezTo>
                  </a:path>
                </a:pathLst>
              </a:custGeom>
              <a:ln>
                <a:solidFill>
                  <a:srgbClr val="FF66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514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1D8487-DDA6-4A95-8668-D2B8663CA555}"/>
                </a:ext>
              </a:extLst>
            </p:cNvPr>
            <p:cNvSpPr txBox="1"/>
            <p:nvPr/>
          </p:nvSpPr>
          <p:spPr>
            <a:xfrm>
              <a:off x="4007457" y="2283023"/>
              <a:ext cx="7931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  <a:latin typeface="Arial Black" panose="020B0A04020102020204" pitchFamily="34" charset="0"/>
                </a:rPr>
                <a:t>Signal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81F707-9C8C-4E10-958D-99A0FBDB7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1" y="2688811"/>
              <a:ext cx="685799" cy="511590"/>
            </a:xfrm>
            <a:prstGeom prst="straightConnector1">
              <a:avLst/>
            </a:prstGeom>
            <a:ln w="317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1FE7C1FD-850B-428F-9015-A5CF5388CC37}"/>
              </a:ext>
            </a:extLst>
          </p:cNvPr>
          <p:cNvSpPr/>
          <p:nvPr/>
        </p:nvSpPr>
        <p:spPr>
          <a:xfrm>
            <a:off x="5048113" y="627672"/>
            <a:ext cx="4024545" cy="165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</a:rPr>
              <a:t>Mu2e proposes to measure the ratio of the rate of the </a:t>
            </a:r>
            <a:r>
              <a:rPr lang="en-US" sz="1600" dirty="0" err="1">
                <a:solidFill>
                  <a:schemeClr val="tx1"/>
                </a:solidFill>
              </a:rPr>
              <a:t>neutrinoless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rgbClr val="FF0000"/>
                </a:solidFill>
              </a:rPr>
              <a:t>coherent conversion of muons into electrons </a:t>
            </a:r>
            <a:r>
              <a:rPr lang="en-US" sz="1600" dirty="0">
                <a:solidFill>
                  <a:schemeClr val="tx1"/>
                </a:solidFill>
              </a:rPr>
              <a:t>in the field of a nucleus, relative to the rate of ordinary muon capture on the nucleus: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                      </a:t>
            </a:r>
            <a:r>
              <a:rPr lang="en-US" sz="1400" i="1" dirty="0">
                <a:solidFill>
                  <a:schemeClr val="tx1"/>
                </a:solidFill>
              </a:rPr>
              <a:t>Mu2e TDR,  </a:t>
            </a:r>
            <a:r>
              <a:rPr lang="en-US" sz="1400" dirty="0">
                <a:solidFill>
                  <a:srgbClr val="003BF6"/>
                </a:solidFill>
              </a:rPr>
              <a:t>arXiv:1501.05241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7DA158F5-0F7B-4D13-82B0-26BFCA1A0F93}"/>
              </a:ext>
            </a:extLst>
          </p:cNvPr>
          <p:cNvSpPr/>
          <p:nvPr/>
        </p:nvSpPr>
        <p:spPr>
          <a:xfrm>
            <a:off x="249667" y="4659652"/>
            <a:ext cx="4647453" cy="14356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Single event sensitivity ~ 3*10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</a:rPr>
              <a:t>-17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Improved sensitivity by ~4 orders of magnitude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Positive result = Evidence of new physics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3B5B0EF-70AD-47D1-A3A9-8D60450A0A3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" b="577"/>
          <a:stretch/>
        </p:blipFill>
        <p:spPr bwMode="auto">
          <a:xfrm>
            <a:off x="5188620" y="4239253"/>
            <a:ext cx="3541930" cy="19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4" name="Content Placeholder 11">
            <a:extLst>
              <a:ext uri="{FF2B5EF4-FFF2-40B4-BE49-F238E27FC236}">
                <a16:creationId xmlns:a16="http://schemas.microsoft.com/office/drawing/2014/main" id="{8DB24D87-818C-4C9C-BE26-2993082796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31" r="15651"/>
          <a:stretch/>
        </p:blipFill>
        <p:spPr>
          <a:xfrm>
            <a:off x="147063" y="679630"/>
            <a:ext cx="4833035" cy="38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D6A26-6724-4127-B399-E0C173ED91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A1EE-09D9-4D8D-99D6-D339ECB04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9B1A2-A7FB-4102-B36B-A3D119332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761F66-FF56-449F-A0CC-FE8C9007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DEVELOPMENTS IN SLOW EXTRACTION FOR HIGHER INTENSITY BEAMS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D64E4-B523-43DD-9AFD-BA175D7F371A}"/>
              </a:ext>
            </a:extLst>
          </p:cNvPr>
          <p:cNvSpPr txBox="1"/>
          <p:nvPr/>
        </p:nvSpPr>
        <p:spPr>
          <a:xfrm>
            <a:off x="636588" y="1209368"/>
            <a:ext cx="719850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Initially focused on viability of SX to higher power beam:</a:t>
            </a:r>
          </a:p>
          <a:p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	Radiation hard hardware: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sz="2000" dirty="0"/>
              <a:t>Radiation hard septum HV feedthrough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	Minimize exposure (geometry)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 Reduce losses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use of a diffuser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use of new materials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use of complex multipole fields</a:t>
            </a:r>
          </a:p>
        </p:txBody>
      </p:sp>
    </p:spTree>
    <p:extLst>
      <p:ext uri="{BB962C8B-B14F-4D97-AF65-F5344CB8AC3E}">
        <p14:creationId xmlns:p14="http://schemas.microsoft.com/office/powerpoint/2010/main" val="276500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D6A26-6724-4127-B399-E0C173ED91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1/14/2019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A1EE-09D9-4D8D-99D6-D339ECB04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| Introduction to the Collaboration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9B1A2-A7FB-4102-B36B-A3D119332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761F66-FF56-449F-A0CC-FE8C9007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DEVELOPMENTS IN SLOW EXTRACTION FOR HIGHER INTENSITY BEAMS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D64E4-B523-43DD-9AFD-BA175D7F371A}"/>
              </a:ext>
            </a:extLst>
          </p:cNvPr>
          <p:cNvSpPr txBox="1"/>
          <p:nvPr/>
        </p:nvSpPr>
        <p:spPr>
          <a:xfrm>
            <a:off x="429419" y="992361"/>
            <a:ext cx="82178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now extending the scope of collaboration R&amp;D:</a:t>
            </a:r>
          </a:p>
          <a:p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Addition of spill quality in the scope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sz="2000" dirty="0"/>
              <a:t>New approaches to the feedback regulation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	Direct monitoring of magnet ripples and feedforward regulation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	Use of Machine Learning in the spill regulation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0106D-91A9-4F30-A06A-5897CDCFB6EE}"/>
              </a:ext>
            </a:extLst>
          </p:cNvPr>
          <p:cNvSpPr txBox="1"/>
          <p:nvPr/>
        </p:nvSpPr>
        <p:spPr>
          <a:xfrm>
            <a:off x="441265" y="5419581"/>
            <a:ext cx="734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Looking forward for exploring new ideas!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E0A6A-D33B-48B3-A032-7410AB9F82DB}"/>
              </a:ext>
            </a:extLst>
          </p:cNvPr>
          <p:cNvSpPr txBox="1"/>
          <p:nvPr/>
        </p:nvSpPr>
        <p:spPr>
          <a:xfrm>
            <a:off x="441265" y="3603699"/>
            <a:ext cx="71096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Many  great ideas are coming from other areas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Advances in one area may trigger big progress in other</a:t>
            </a:r>
            <a:r>
              <a:rPr lang="en-US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196954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A332E88-FAC5-4DAA-B67C-975ADFE411D7}" vid="{5FBD605D-D508-4D67-B2B4-743EB48FC6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PresentationFNAL</Template>
  <TotalTime>2505</TotalTime>
  <Words>419</Words>
  <Application>Microsoft Office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Helvetica</vt:lpstr>
      <vt:lpstr>Wingdings</vt:lpstr>
      <vt:lpstr>Fermilab_PPT_090815</vt:lpstr>
      <vt:lpstr>PowerPoint Presentation</vt:lpstr>
      <vt:lpstr>PowerPoint Presentation</vt:lpstr>
      <vt:lpstr>DEVELOPMENTS IN SLOW EXTRACTION FOR HIGHER INTENSITY BEAMS</vt:lpstr>
      <vt:lpstr>PowerPoint Presentation</vt:lpstr>
      <vt:lpstr>PowerPoint Presentation</vt:lpstr>
      <vt:lpstr>PowerPoint Presentation</vt:lpstr>
      <vt:lpstr>Mu2e Experiment at Fermilab</vt:lpstr>
      <vt:lpstr>DEVELOPMENTS IN SLOW EXTRACTION FOR HIGHER INTENSITY BEAMS</vt:lpstr>
      <vt:lpstr>DEVELOPMENTS IN SLOW EXTRACTION FOR HIGHER INTENSITY BEAMS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P. Nagaslaev x4670 13469N</dc:creator>
  <cp:lastModifiedBy>Vladimir P. Nagaslaev x4670 13469N</cp:lastModifiedBy>
  <cp:revision>25</cp:revision>
  <cp:lastPrinted>2014-01-20T19:40:21Z</cp:lastPrinted>
  <dcterms:created xsi:type="dcterms:W3CDTF">2019-01-07T15:01:05Z</dcterms:created>
  <dcterms:modified xsi:type="dcterms:W3CDTF">2019-01-14T06:19:33Z</dcterms:modified>
</cp:coreProperties>
</file>