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 id="2147484125" r:id="rId2"/>
  </p:sldMasterIdLst>
  <p:notesMasterIdLst>
    <p:notesMasterId r:id="rId14"/>
  </p:notesMasterIdLst>
  <p:handoutMasterIdLst>
    <p:handoutMasterId r:id="rId15"/>
  </p:handoutMasterIdLst>
  <p:sldIdLst>
    <p:sldId id="294" r:id="rId3"/>
    <p:sldId id="295" r:id="rId4"/>
    <p:sldId id="271" r:id="rId5"/>
    <p:sldId id="1069" r:id="rId6"/>
    <p:sldId id="266" r:id="rId7"/>
    <p:sldId id="267" r:id="rId8"/>
    <p:sldId id="338" r:id="rId9"/>
    <p:sldId id="1070" r:id="rId10"/>
    <p:sldId id="296" r:id="rId11"/>
    <p:sldId id="273" r:id="rId12"/>
    <p:sldId id="272" r:id="rId13"/>
  </p:sldIdLst>
  <p:sldSz cx="9144000" cy="6858000" type="screen4x3"/>
  <p:notesSz cx="6950075" cy="9236075"/>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404040"/>
    <a:srgbClr val="50504E"/>
    <a:srgbClr val="4E4E4E"/>
    <a:srgbClr val="004C97"/>
    <a:srgbClr val="63666A"/>
    <a:srgbClr val="99D6EA"/>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76308" autoAdjust="0"/>
  </p:normalViewPr>
  <p:slideViewPr>
    <p:cSldViewPr snapToGrid="0" snapToObjects="1" showGuides="1">
      <p:cViewPr varScale="1">
        <p:scale>
          <a:sx n="84" d="100"/>
          <a:sy n="84" d="100"/>
        </p:scale>
        <p:origin x="1272" y="9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outlineViewPr>
    <p:cViewPr>
      <p:scale>
        <a:sx n="33" d="100"/>
        <a:sy n="33" d="100"/>
      </p:scale>
      <p:origin x="0" y="-727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98" d="100"/>
          <a:sy n="98" d="100"/>
        </p:scale>
        <p:origin x="271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wrap="square" lIns="92492" tIns="46246" rIns="92492" bIns="46246" numCol="1" anchor="t" anchorCtr="0" compatLnSpc="1">
            <a:prstTxWarp prst="textNoShape">
              <a:avLst/>
            </a:prstTxWarp>
          </a:bodyPr>
          <a:lstStyle>
            <a:lvl1pPr algn="r">
              <a:defRPr sz="1200" smtClean="0">
                <a:latin typeface="Helvetica" charset="0"/>
                <a:cs typeface="ＭＳ Ｐゴシック" charset="0"/>
              </a:defRPr>
            </a:lvl1pPr>
          </a:lstStyle>
          <a:p>
            <a:pPr>
              <a:defRPr/>
            </a:pPr>
            <a:r>
              <a:rPr lang="en-US"/>
              <a:t>10/11/2018</a:t>
            </a: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wrap="square" lIns="92492" tIns="46246" rIns="92492" bIns="46246"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wrap="square" lIns="92492" tIns="46246" rIns="92492" bIns="46246" numCol="1" anchor="t" anchorCtr="0" compatLnSpc="1">
            <a:prstTxWarp prst="textNoShape">
              <a:avLst/>
            </a:prstTxWarp>
          </a:bodyPr>
          <a:lstStyle>
            <a:lvl1pPr algn="r">
              <a:defRPr sz="1200" smtClean="0">
                <a:latin typeface="Helvetica" charset="0"/>
                <a:cs typeface="ＭＳ Ｐゴシック" charset="0"/>
              </a:defRPr>
            </a:lvl1pPr>
          </a:lstStyle>
          <a:p>
            <a:pPr>
              <a:defRPr/>
            </a:pPr>
            <a:r>
              <a:rPr lang="en-US"/>
              <a:t>10/11/2018</a:t>
            </a:r>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wrap="square" lIns="92492" tIns="46246" rIns="92492" bIns="46246"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mu2e.fnal.gov/public/project/reviews/ACCCRR/#RESCRR3"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Helvetica"/>
                <a:ea typeface="Geneva" charset="0"/>
                <a:cs typeface="ＭＳ Ｐゴシック" charset="0"/>
              </a:rPr>
              <a:t>10:00am on the </a:t>
            </a:r>
            <a:r>
              <a:rPr lang="en-US" sz="1200" kern="1200" dirty="0" err="1">
                <a:solidFill>
                  <a:schemeClr val="tx1"/>
                </a:solidFill>
                <a:effectLst/>
                <a:latin typeface="Helvetica"/>
                <a:ea typeface="Geneva" charset="0"/>
                <a:cs typeface="ＭＳ Ｐゴシック" charset="0"/>
              </a:rPr>
              <a:t>Conjectorium</a:t>
            </a:r>
            <a:r>
              <a:rPr lang="en-US" sz="1200" kern="1200" dirty="0">
                <a:solidFill>
                  <a:schemeClr val="tx1"/>
                </a:solidFill>
                <a:effectLst/>
                <a:latin typeface="Helvetica"/>
                <a:ea typeface="Geneva" charset="0"/>
                <a:cs typeface="ＭＳ Ｐゴシック" charset="0"/>
              </a:rPr>
              <a:t> meeting room (WH3E)</a:t>
            </a:r>
          </a:p>
          <a:p>
            <a:endParaRPr lang="en-US" sz="1200" kern="1200" dirty="0">
              <a:solidFill>
                <a:schemeClr val="tx1"/>
              </a:solidFill>
              <a:effectLst/>
              <a:latin typeface="Helvetica"/>
              <a:ea typeface="Geneva" charset="0"/>
              <a:cs typeface="ＭＳ Ｐゴシック" charset="0"/>
            </a:endParaRPr>
          </a:p>
          <a:p>
            <a:r>
              <a:rPr lang="en-US" sz="1200" kern="1200" dirty="0">
                <a:solidFill>
                  <a:schemeClr val="tx1"/>
                </a:solidFill>
                <a:effectLst/>
                <a:latin typeface="Helvetica"/>
                <a:ea typeface="Geneva" charset="0"/>
                <a:cs typeface="ＭＳ Ｐゴシック" charset="0"/>
              </a:rPr>
              <a:t>The web site for this review can be found here:</a:t>
            </a:r>
          </a:p>
          <a:p>
            <a:r>
              <a:rPr lang="en-US" sz="1200" u="sng" kern="1200" dirty="0">
                <a:solidFill>
                  <a:schemeClr val="tx1"/>
                </a:solidFill>
                <a:effectLst/>
                <a:latin typeface="Helvetica"/>
                <a:ea typeface="Geneva" charset="0"/>
                <a:cs typeface="ＭＳ Ｐゴシック" charset="0"/>
                <a:hlinkClick r:id="rId3"/>
              </a:rPr>
              <a:t>http://mu2e.fnal.gov/public/project/reviews/ACCCRR/#RESCRR3</a:t>
            </a:r>
            <a:endParaRPr lang="en-US" sz="1200" kern="1200" dirty="0">
              <a:solidFill>
                <a:schemeClr val="tx1"/>
              </a:solidFill>
              <a:effectLst/>
              <a:latin typeface="Helvetica"/>
              <a:ea typeface="Geneva" charset="0"/>
              <a:cs typeface="ＭＳ Ｐゴシック" charset="0"/>
            </a:endParaRPr>
          </a:p>
          <a:p>
            <a:endParaRPr lang="en-US" b="1"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957554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2582644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11</a:t>
            </a:fld>
            <a:endParaRPr lang="en-US"/>
          </a:p>
        </p:txBody>
      </p:sp>
    </p:spTree>
    <p:extLst>
      <p:ext uri="{BB962C8B-B14F-4D97-AF65-F5344CB8AC3E}">
        <p14:creationId xmlns:p14="http://schemas.microsoft.com/office/powerpoint/2010/main" val="2041343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279319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3016826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3218303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356128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dirty="0"/>
                  <a:t>A higher bandwidth feedback loop regulates the RFKO system, which fine-tunes the extraction rate by heating the beam in the horizontal plane, accelerating the diffusion of particles</a:t>
                </a:r>
              </a:p>
              <a:p>
                <a:endParaRPr lang="en-US" dirty="0"/>
              </a:p>
              <a:p>
                <a:r>
                  <a:rPr lang="en-US" dirty="0"/>
                  <a:t>There is a fraction of the beam that responds faster than 3kHz when particles initially reach the separatrix.  Since there is no way to “cool” the beam, feed-forward elements will be needed to anticipate these spikes. </a:t>
                </a:r>
              </a:p>
              <a:p>
                <a:endParaRPr lang="en-US" dirty="0"/>
              </a:p>
              <a:p>
                <a:pPr defTabSz="462458">
                  <a:defRPr/>
                </a:pPr>
                <a:r>
                  <a:rPr lang="en-US" dirty="0"/>
                  <a:t>The waveform is an FM signal with the carrier frequency tracking the current betatron sideband.  Sweep modulation gives an acceptable performance, but the “colored” noise modulation is a preferred choice.  </a:t>
                </a:r>
              </a:p>
              <a:p>
                <a:r>
                  <a:rPr lang="en-US" i="0">
                    <a:solidFill>
                      <a:schemeClr val="accent6"/>
                    </a:solidFill>
                    <a:latin typeface="Cambria Math" panose="02040503050406030204" pitchFamily="18" charset="0"/>
                  </a:rPr>
                  <a:t>𝑓_(𝑐 )</a:t>
                </a:r>
                <a:r>
                  <a:rPr lang="en-US" dirty="0">
                    <a:solidFill>
                      <a:schemeClr val="accent6"/>
                    </a:solidFill>
                  </a:rPr>
                  <a:t>     =  383.5 kHz  (at n=0)</a:t>
                </a:r>
              </a:p>
              <a:p>
                <a:r>
                  <a:rPr lang="en-US" i="0">
                    <a:solidFill>
                      <a:schemeClr val="accent6"/>
                    </a:solidFill>
                    <a:latin typeface="Cambria Math" panose="02040503050406030204" pitchFamily="18" charset="0"/>
                  </a:rPr>
                  <a:t>𝑓_𝑚𝑎𝑥</a:t>
                </a:r>
                <a:r>
                  <a:rPr lang="en-US" dirty="0">
                    <a:solidFill>
                      <a:schemeClr val="accent6"/>
                    </a:solidFill>
                  </a:rPr>
                  <a:t> =  385.5 kHz   (at n=0)</a:t>
                </a:r>
              </a:p>
              <a:p>
                <a:r>
                  <a:rPr lang="en-US" i="0">
                    <a:solidFill>
                      <a:schemeClr val="accent6"/>
                    </a:solidFill>
                    <a:latin typeface="Cambria Math" panose="02040503050406030204" pitchFamily="18" charset="0"/>
                  </a:rPr>
                  <a:t>𝑡_(𝑓𝑖𝑛𝑎𝑙 =)</a:t>
                </a:r>
                <a:r>
                  <a:rPr lang="en-US" dirty="0">
                    <a:solidFill>
                      <a:schemeClr val="accent6"/>
                    </a:solidFill>
                  </a:rPr>
                  <a:t>   1e-3 sec or </a:t>
                </a:r>
                <a:r>
                  <a:rPr lang="en-US" i="0">
                    <a:solidFill>
                      <a:schemeClr val="accent6"/>
                    </a:solidFill>
                    <a:latin typeface="Cambria Math" panose="02040503050406030204" pitchFamily="18" charset="0"/>
                  </a:rPr>
                  <a:t>𝑓_𝑚</a:t>
                </a:r>
                <a:r>
                  <a:rPr lang="en-US" dirty="0">
                    <a:solidFill>
                      <a:schemeClr val="accent6"/>
                    </a:solidFill>
                  </a:rPr>
                  <a:t> =  1 KHz</a:t>
                </a:r>
              </a:p>
              <a:p>
                <a:endParaRPr lang="en-US" dirty="0"/>
              </a:p>
            </p:txBody>
          </p:sp>
        </mc:Fallback>
      </mc:AlternateContent>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4104525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320849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8</a:t>
            </a:fld>
            <a:endParaRPr lang="en-US"/>
          </a:p>
        </p:txBody>
      </p:sp>
    </p:spTree>
    <p:extLst>
      <p:ext uri="{BB962C8B-B14F-4D97-AF65-F5344CB8AC3E}">
        <p14:creationId xmlns:p14="http://schemas.microsoft.com/office/powerpoint/2010/main" val="2977317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839981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75963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10-15-18</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SRS | Resonant Extraction System Electronics CRR-III</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635985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10-15-18</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SRS | Resonant Extraction System Electronics CRR-III</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302807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10-15-18</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SRS | Resonant Extraction System Electronics CRR-III</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9915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6" y="6504213"/>
            <a:ext cx="1326339"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10-15-18</a:t>
            </a:r>
            <a:endParaRPr lang="en-US" dirty="0"/>
          </a:p>
        </p:txBody>
      </p:sp>
      <p:sp>
        <p:nvSpPr>
          <p:cNvPr id="9" name="Footer Placeholder 4"/>
          <p:cNvSpPr>
            <a:spLocks noGrp="1"/>
          </p:cNvSpPr>
          <p:nvPr>
            <p:ph type="ftr" sz="quarter" idx="3"/>
          </p:nvPr>
        </p:nvSpPr>
        <p:spPr>
          <a:xfrm>
            <a:off x="2324423" y="6498625"/>
            <a:ext cx="4166812"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SRS | Resonant Extraction System Electronics CRR-III</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75136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10-15-18</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SRS | Resonant Extraction System Electronics CRR-III</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1342414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10-15-18</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SRS | Resonant Extraction System Electronics CRR-III</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3582267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10-15-18</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SRS | Resonant Extraction System Electronics CRR-III</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10-15-18</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SRS | Resonant Extraction System Electronics CRR-III</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10-15-18</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SRS | Resonant Extraction System Electronics CRR-III</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10-15-18</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SRS | Resonant Extraction System Electronics CRR-III</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10-15-18</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SRS | Resonant Extraction System Electronics CRR-III</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10-15-18</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SRS | Resonant Extraction System Electronics CRR-III</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2FE5F-D89E-455D-8A54-30208D70BA2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EA3F4C5-0C39-4B98-A8FE-1DEA7BE27E8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8F1459-4090-413D-9C99-66CBCE51C3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AEF1AB0-9E26-4C85-AA76-409F441F78C0}"/>
              </a:ext>
            </a:extLst>
          </p:cNvPr>
          <p:cNvSpPr>
            <a:spLocks noGrp="1"/>
          </p:cNvSpPr>
          <p:nvPr>
            <p:ph type="dt" sz="half" idx="10"/>
          </p:nvPr>
        </p:nvSpPr>
        <p:spPr/>
        <p:txBody>
          <a:bodyPr/>
          <a:lstStyle/>
          <a:p>
            <a:r>
              <a:rPr lang="en-US"/>
              <a:t>10-15-18</a:t>
            </a:r>
          </a:p>
        </p:txBody>
      </p:sp>
      <p:sp>
        <p:nvSpPr>
          <p:cNvPr id="6" name="Footer Placeholder 5">
            <a:extLst>
              <a:ext uri="{FF2B5EF4-FFF2-40B4-BE49-F238E27FC236}">
                <a16:creationId xmlns:a16="http://schemas.microsoft.com/office/drawing/2014/main" id="{BE2F1DD9-96FC-4694-A0AF-ADA9B8FA7594}"/>
              </a:ext>
            </a:extLst>
          </p:cNvPr>
          <p:cNvSpPr>
            <a:spLocks noGrp="1"/>
          </p:cNvSpPr>
          <p:nvPr>
            <p:ph type="ftr" sz="quarter" idx="11"/>
          </p:nvPr>
        </p:nvSpPr>
        <p:spPr/>
        <p:txBody>
          <a:bodyPr/>
          <a:lstStyle/>
          <a:p>
            <a:r>
              <a:rPr lang="en-US"/>
              <a:t>SRS | Resonant Extraction System Electronics CRR-III</a:t>
            </a:r>
          </a:p>
        </p:txBody>
      </p:sp>
      <p:sp>
        <p:nvSpPr>
          <p:cNvPr id="7" name="Slide Number Placeholder 6">
            <a:extLst>
              <a:ext uri="{FF2B5EF4-FFF2-40B4-BE49-F238E27FC236}">
                <a16:creationId xmlns:a16="http://schemas.microsoft.com/office/drawing/2014/main" id="{8A24F766-895C-45F7-A6C8-2146628A34CC}"/>
              </a:ext>
            </a:extLst>
          </p:cNvPr>
          <p:cNvSpPr>
            <a:spLocks noGrp="1"/>
          </p:cNvSpPr>
          <p:nvPr>
            <p:ph type="sldNum" sz="quarter" idx="12"/>
          </p:nvPr>
        </p:nvSpPr>
        <p:spPr/>
        <p:txBody>
          <a:bodyPr/>
          <a:lstStyle/>
          <a:p>
            <a:fld id="{A252A033-DC4D-49A8-AAFB-0C128B194C15}" type="slidenum">
              <a:rPr lang="en-US" smtClean="0"/>
              <a:t>‹#›</a:t>
            </a:fld>
            <a:endParaRPr lang="en-US"/>
          </a:p>
        </p:txBody>
      </p:sp>
    </p:spTree>
    <p:extLst>
      <p:ext uri="{BB962C8B-B14F-4D97-AF65-F5344CB8AC3E}">
        <p14:creationId xmlns:p14="http://schemas.microsoft.com/office/powerpoint/2010/main" val="154221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a:t>10-15-18</a:t>
            </a:r>
          </a:p>
        </p:txBody>
      </p:sp>
      <p:sp>
        <p:nvSpPr>
          <p:cNvPr id="6" name="Footer Placeholder 4"/>
          <p:cNvSpPr>
            <a:spLocks noGrp="1"/>
          </p:cNvSpPr>
          <p:nvPr>
            <p:ph type="ftr" sz="quarter" idx="11"/>
          </p:nvPr>
        </p:nvSpPr>
        <p:spPr/>
        <p:txBody>
          <a:bodyPr/>
          <a:lstStyle>
            <a:lvl1pPr>
              <a:defRPr sz="1200" dirty="0" smtClean="0"/>
            </a:lvl1pPr>
          </a:lstStyle>
          <a:p>
            <a:pPr>
              <a:defRPr/>
            </a:pPr>
            <a:r>
              <a:rPr lang="en-US"/>
              <a:t>SRS | Resonant Extraction System Electronics CRR-III</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71767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10-15-18</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SRS | Resonant Extraction System Electronics CRR-III</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4" r:id="rId8"/>
    <p:sldLayoutId id="2147484135" r:id="rId9"/>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10-15-18</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SRS | Resonant Extraction System Electronics CRR-III</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97862597"/>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P. Prieto and A. Ibrahim	</a:t>
            </a:r>
          </a:p>
          <a:p>
            <a:r>
              <a:rPr lang="en-US" dirty="0"/>
              <a:t>Resonant Extraction System Electronics CRR-III</a:t>
            </a:r>
          </a:p>
          <a:p>
            <a:r>
              <a:rPr lang="en-US" dirty="0"/>
              <a:t>15 October 2018</a:t>
            </a:r>
          </a:p>
          <a:p>
            <a:endParaRPr lang="en-US" dirty="0"/>
          </a:p>
        </p:txBody>
      </p:sp>
      <p:sp>
        <p:nvSpPr>
          <p:cNvPr id="3" name="Text Placeholder 2"/>
          <p:cNvSpPr>
            <a:spLocks noGrp="1"/>
          </p:cNvSpPr>
          <p:nvPr>
            <p:ph type="body" sz="quarter" idx="11"/>
          </p:nvPr>
        </p:nvSpPr>
        <p:spPr/>
        <p:txBody>
          <a:bodyPr>
            <a:noAutofit/>
          </a:bodyPr>
          <a:lstStyle/>
          <a:p>
            <a:r>
              <a:rPr lang="en-US" dirty="0"/>
              <a:t>Spill Regulation System (SRS)</a:t>
            </a:r>
          </a:p>
        </p:txBody>
      </p:sp>
      <p:sp>
        <p:nvSpPr>
          <p:cNvPr id="4" name="Title 3">
            <a:extLst>
              <a:ext uri="{FF2B5EF4-FFF2-40B4-BE49-F238E27FC236}">
                <a16:creationId xmlns:a16="http://schemas.microsoft.com/office/drawing/2014/main" id="{AE21A64B-C710-4D45-BA83-B426D7F6F6B9}"/>
              </a:ext>
            </a:extLst>
          </p:cNvPr>
          <p:cNvSpPr>
            <a:spLocks noGrp="1"/>
          </p:cNvSpPr>
          <p:nvPr>
            <p:ph type="title" idx="4294967295"/>
          </p:nvPr>
        </p:nvSpPr>
        <p:spPr>
          <a:xfrm>
            <a:off x="628650" y="365125"/>
            <a:ext cx="7886700" cy="1325563"/>
          </a:xfrm>
          <a:prstGeom prst="rect">
            <a:avLst/>
          </a:prstGeom>
        </p:spPr>
        <p:txBody>
          <a:bodyPr/>
          <a:lstStyle/>
          <a:p>
            <a:r>
              <a:rPr lang="en-US" dirty="0"/>
              <a:t>Spill Regulation</a:t>
            </a:r>
            <a:r>
              <a:rPr lang="en-US" baseline="0" dirty="0"/>
              <a:t> System (SRS)</a:t>
            </a:r>
            <a:endParaRPr lang="en-US" dirty="0"/>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0338903-400C-4FBD-AA56-78362889970D}"/>
              </a:ext>
            </a:extLst>
          </p:cNvPr>
          <p:cNvSpPr>
            <a:spLocks noGrp="1"/>
          </p:cNvSpPr>
          <p:nvPr>
            <p:ph type="body" sz="half" idx="2"/>
          </p:nvPr>
        </p:nvSpPr>
        <p:spPr>
          <a:xfrm>
            <a:off x="228600" y="958849"/>
            <a:ext cx="3550186" cy="5022676"/>
          </a:xfrm>
        </p:spPr>
        <p:txBody>
          <a:bodyPr/>
          <a:lstStyle/>
          <a:p>
            <a:pPr marL="285750" lvl="0" indent="-285750">
              <a:buFont typeface="Wingdings" panose="05000000000000000000" pitchFamily="2" charset="2"/>
              <a:buChar char="q"/>
            </a:pPr>
            <a:r>
              <a:rPr lang="en-US" sz="1200" dirty="0">
                <a:solidFill>
                  <a:srgbClr val="505050"/>
                </a:solidFill>
              </a:rPr>
              <a:t>Three remote SRS nodes control </a:t>
            </a:r>
            <a:r>
              <a:rPr lang="en-US" sz="1200" baseline="0" dirty="0">
                <a:solidFill>
                  <a:srgbClr val="505050"/>
                </a:solidFill>
              </a:rPr>
              <a:t>a family of th</a:t>
            </a:r>
            <a:r>
              <a:rPr lang="en-US" sz="1200" b="1" i="0" kern="1200" dirty="0">
                <a:solidFill>
                  <a:srgbClr val="505050"/>
                </a:solidFill>
                <a:effectLst/>
                <a:latin typeface="Helvetica"/>
                <a:ea typeface="Geneva" charset="0"/>
                <a:cs typeface="ＭＳ Ｐゴシック" charset="0"/>
              </a:rPr>
              <a:t>ree zero-harmonic quadrupoles magnets</a:t>
            </a:r>
            <a:r>
              <a:rPr lang="en-US" sz="1200" b="1" i="0" kern="1200" baseline="0" dirty="0">
                <a:solidFill>
                  <a:srgbClr val="505050"/>
                </a:solidFill>
                <a:effectLst/>
                <a:latin typeface="Helvetica"/>
                <a:ea typeface="Geneva" charset="0"/>
                <a:cs typeface="ＭＳ Ｐゴシック" charset="0"/>
              </a:rPr>
              <a:t> </a:t>
            </a:r>
            <a:r>
              <a:rPr lang="en-US" sz="1200" b="1" i="0" kern="1200" dirty="0">
                <a:solidFill>
                  <a:srgbClr val="505050"/>
                </a:solidFill>
                <a:effectLst/>
                <a:latin typeface="Helvetica"/>
                <a:ea typeface="Geneva" charset="0"/>
                <a:cs typeface="ＭＳ Ｐゴシック" charset="0"/>
              </a:rPr>
              <a:t>(tune ramp quad). </a:t>
            </a:r>
            <a:r>
              <a:rPr lang="en-US" sz="1200" dirty="0">
                <a:solidFill>
                  <a:srgbClr val="505050"/>
                </a:solidFill>
              </a:rPr>
              <a:t>	</a:t>
            </a:r>
          </a:p>
          <a:p>
            <a:pPr marL="285750" indent="-285750">
              <a:buFont typeface="Wingdings" panose="05000000000000000000" pitchFamily="2" charset="2"/>
              <a:buChar char="q"/>
            </a:pPr>
            <a:r>
              <a:rPr lang="en-US" sz="1200" dirty="0">
                <a:solidFill>
                  <a:srgbClr val="505050"/>
                </a:solidFill>
              </a:rPr>
              <a:t>Each magnet is a CQA type from e-Ring and is located in the center of each of the three straight sections: AP10 at D10Q, AP30 at DV301, and AP50 at DV401. </a:t>
            </a:r>
          </a:p>
          <a:p>
            <a:pPr marL="285750" indent="-285750">
              <a:buFont typeface="Wingdings" panose="05000000000000000000" pitchFamily="2" charset="2"/>
              <a:buChar char="q"/>
            </a:pPr>
            <a:r>
              <a:rPr lang="en-US" sz="1200" dirty="0">
                <a:solidFill>
                  <a:srgbClr val="505050"/>
                </a:solidFill>
              </a:rPr>
              <a:t>Each magnet two 65A switching power supplies (PS), to be run in parallel. </a:t>
            </a:r>
          </a:p>
          <a:p>
            <a:pPr marL="285750" indent="-285750">
              <a:buFont typeface="Wingdings" panose="05000000000000000000" pitchFamily="2" charset="2"/>
              <a:buChar char="q"/>
            </a:pPr>
            <a:r>
              <a:rPr lang="en-US" sz="1200" dirty="0">
                <a:solidFill>
                  <a:srgbClr val="505050"/>
                </a:solidFill>
              </a:rPr>
              <a:t>Each power supply will supply 8 status, while the PS controller will have 8 status bits. These 24bits will be monitored  by the SRS.</a:t>
            </a:r>
          </a:p>
          <a:p>
            <a:pPr marL="285750" indent="-285750">
              <a:buFont typeface="Wingdings" panose="05000000000000000000" pitchFamily="2" charset="2"/>
              <a:buChar char="q"/>
            </a:pPr>
            <a:r>
              <a:rPr lang="en-US" sz="1200" dirty="0">
                <a:solidFill>
                  <a:srgbClr val="505050"/>
                </a:solidFill>
              </a:rPr>
              <a:t>The Tune Quad Control Loop will update a set of 16bit values in reflective memory (256Kbyte, max), which presents a time slice of the ramping curve.</a:t>
            </a:r>
          </a:p>
          <a:p>
            <a:pPr marL="285750" indent="-285750">
              <a:buFont typeface="Wingdings" panose="05000000000000000000" pitchFamily="2" charset="2"/>
              <a:buChar char="q"/>
            </a:pPr>
            <a:r>
              <a:rPr lang="en-US" sz="1200" dirty="0">
                <a:solidFill>
                  <a:srgbClr val="505050"/>
                </a:solidFill>
              </a:rPr>
              <a:t>With 16bit DAC clocked at 1MHz, </a:t>
            </a:r>
            <a:r>
              <a:rPr lang="en-US" sz="1200" i="1" dirty="0">
                <a:solidFill>
                  <a:srgbClr val="505050"/>
                </a:solidFill>
              </a:rPr>
              <a:t>PMC66-16HSDI4AO4</a:t>
            </a:r>
            <a:r>
              <a:rPr lang="en-US" sz="1200" dirty="0">
                <a:solidFill>
                  <a:srgbClr val="505050"/>
                </a:solidFill>
              </a:rPr>
              <a:t> will use the shared data set to generate the reference, calibrated to 8A/V,  to the PS controller.</a:t>
            </a:r>
          </a:p>
          <a:p>
            <a:pPr marL="285750" indent="-285750">
              <a:buFont typeface="Wingdings" panose="05000000000000000000" pitchFamily="2" charset="2"/>
              <a:buChar char="q"/>
            </a:pPr>
            <a:r>
              <a:rPr lang="en-US" sz="1200" dirty="0">
                <a:solidFill>
                  <a:srgbClr val="505050"/>
                </a:solidFill>
              </a:rPr>
              <a:t>The PMC-UCD will be used to decode TCLK, allowing the remote node to remain synchronous as well as drive magnets to either near zero or 1A pedestal during reset periods.</a:t>
            </a:r>
          </a:p>
        </p:txBody>
      </p:sp>
      <p:pic>
        <p:nvPicPr>
          <p:cNvPr id="9" name="Content Placeholder 8">
            <a:extLst>
              <a:ext uri="{FF2B5EF4-FFF2-40B4-BE49-F238E27FC236}">
                <a16:creationId xmlns:a16="http://schemas.microsoft.com/office/drawing/2014/main" id="{AEBF8912-1857-491E-AAEA-408EA6585E17}"/>
              </a:ext>
            </a:extLst>
          </p:cNvPr>
          <p:cNvPicPr>
            <a:picLocks noGrp="1" noChangeAspect="1"/>
          </p:cNvPicPr>
          <p:nvPr>
            <p:ph sz="half" idx="15"/>
          </p:nvPr>
        </p:nvPicPr>
        <p:blipFill>
          <a:blip r:embed="rId3"/>
          <a:stretch>
            <a:fillRect/>
          </a:stretch>
        </p:blipFill>
        <p:spPr>
          <a:xfrm>
            <a:off x="3939064" y="1972019"/>
            <a:ext cx="4950935" cy="3256856"/>
          </a:xfrm>
        </p:spPr>
      </p:pic>
      <p:sp>
        <p:nvSpPr>
          <p:cNvPr id="3" name="Date Placeholder 2">
            <a:extLst>
              <a:ext uri="{FF2B5EF4-FFF2-40B4-BE49-F238E27FC236}">
                <a16:creationId xmlns:a16="http://schemas.microsoft.com/office/drawing/2014/main" id="{9EBE7EDD-DF59-4F30-B2BD-C88618A6939D}"/>
              </a:ext>
            </a:extLst>
          </p:cNvPr>
          <p:cNvSpPr>
            <a:spLocks noGrp="1"/>
          </p:cNvSpPr>
          <p:nvPr>
            <p:ph type="dt" sz="half" idx="16"/>
          </p:nvPr>
        </p:nvSpPr>
        <p:spPr/>
        <p:txBody>
          <a:bodyPr/>
          <a:lstStyle/>
          <a:p>
            <a:pPr>
              <a:defRPr/>
            </a:pPr>
            <a:r>
              <a:rPr lang="en-US"/>
              <a:t>10-15-18</a:t>
            </a:r>
            <a:endParaRPr lang="en-US" dirty="0"/>
          </a:p>
        </p:txBody>
      </p:sp>
      <p:sp>
        <p:nvSpPr>
          <p:cNvPr id="4" name="Footer Placeholder 3">
            <a:extLst>
              <a:ext uri="{FF2B5EF4-FFF2-40B4-BE49-F238E27FC236}">
                <a16:creationId xmlns:a16="http://schemas.microsoft.com/office/drawing/2014/main" id="{2C7EB60B-0C1A-450D-B118-675667638DB6}"/>
              </a:ext>
            </a:extLst>
          </p:cNvPr>
          <p:cNvSpPr>
            <a:spLocks noGrp="1"/>
          </p:cNvSpPr>
          <p:nvPr>
            <p:ph type="ftr" sz="quarter" idx="17"/>
          </p:nvPr>
        </p:nvSpPr>
        <p:spPr/>
        <p:txBody>
          <a:bodyPr/>
          <a:lstStyle/>
          <a:p>
            <a:pPr>
              <a:defRPr/>
            </a:pPr>
            <a:r>
              <a:rPr lang="en-US"/>
              <a:t>SRS | Resonant Extraction System Electronics CRR-III</a:t>
            </a:r>
            <a:endParaRPr lang="en-US" b="1" dirty="0"/>
          </a:p>
        </p:txBody>
      </p:sp>
      <p:sp>
        <p:nvSpPr>
          <p:cNvPr id="6" name="Slide Number Placeholder 5">
            <a:extLst>
              <a:ext uri="{FF2B5EF4-FFF2-40B4-BE49-F238E27FC236}">
                <a16:creationId xmlns:a16="http://schemas.microsoft.com/office/drawing/2014/main" id="{F0831F69-6974-414A-A0DE-E6C2BAF7D4BB}"/>
              </a:ext>
            </a:extLst>
          </p:cNvPr>
          <p:cNvSpPr>
            <a:spLocks noGrp="1"/>
          </p:cNvSpPr>
          <p:nvPr>
            <p:ph type="sldNum" sz="quarter" idx="18"/>
          </p:nvPr>
        </p:nvSpPr>
        <p:spPr/>
        <p:txBody>
          <a:bodyPr/>
          <a:lstStyle/>
          <a:p>
            <a:pPr>
              <a:defRPr/>
            </a:pPr>
            <a:fld id="{148C009B-CB69-E04A-B9B3-34B26D69E9CF}" type="slidenum">
              <a:rPr lang="en-US" smtClean="0"/>
              <a:pPr>
                <a:defRPr/>
              </a:pPr>
              <a:t>10</a:t>
            </a:fld>
            <a:endParaRPr lang="en-US" dirty="0"/>
          </a:p>
        </p:txBody>
      </p:sp>
      <p:sp>
        <p:nvSpPr>
          <p:cNvPr id="2" name="Title 1">
            <a:extLst>
              <a:ext uri="{FF2B5EF4-FFF2-40B4-BE49-F238E27FC236}">
                <a16:creationId xmlns:a16="http://schemas.microsoft.com/office/drawing/2014/main" id="{60726F02-1CC6-4DED-9A9E-35127E4F8CAD}"/>
              </a:ext>
            </a:extLst>
          </p:cNvPr>
          <p:cNvSpPr>
            <a:spLocks noGrp="1"/>
          </p:cNvSpPr>
          <p:nvPr>
            <p:ph type="title"/>
          </p:nvPr>
        </p:nvSpPr>
        <p:spPr/>
        <p:txBody>
          <a:bodyPr/>
          <a:lstStyle/>
          <a:p>
            <a:r>
              <a:rPr lang="en-US" dirty="0"/>
              <a:t>Driving the Tune Quadrupole</a:t>
            </a:r>
            <a:r>
              <a:rPr lang="en-US" baseline="0" dirty="0"/>
              <a:t> Magnets</a:t>
            </a:r>
            <a:endParaRPr lang="en-US" dirty="0"/>
          </a:p>
        </p:txBody>
      </p:sp>
    </p:spTree>
    <p:extLst>
      <p:ext uri="{BB962C8B-B14F-4D97-AF65-F5344CB8AC3E}">
        <p14:creationId xmlns:p14="http://schemas.microsoft.com/office/powerpoint/2010/main" val="182237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40E6095-41B8-408D-8245-438EFD509CCB}"/>
              </a:ext>
            </a:extLst>
          </p:cNvPr>
          <p:cNvPicPr>
            <a:picLocks noGrp="1" noChangeAspect="1"/>
          </p:cNvPicPr>
          <p:nvPr>
            <p:ph type="pic" idx="13"/>
          </p:nvPr>
        </p:nvPicPr>
        <p:blipFill>
          <a:blip r:embed="rId3"/>
          <a:stretch>
            <a:fillRect/>
          </a:stretch>
        </p:blipFill>
        <p:spPr>
          <a:xfrm>
            <a:off x="1947382" y="810996"/>
            <a:ext cx="4975887" cy="2943835"/>
          </a:xfrm>
        </p:spPr>
      </p:pic>
      <p:sp>
        <p:nvSpPr>
          <p:cNvPr id="8" name="Text Placeholder 7">
            <a:extLst>
              <a:ext uri="{FF2B5EF4-FFF2-40B4-BE49-F238E27FC236}">
                <a16:creationId xmlns:a16="http://schemas.microsoft.com/office/drawing/2014/main" id="{24C46A6B-FC37-4E0E-ADEC-95D0919A536D}"/>
              </a:ext>
            </a:extLst>
          </p:cNvPr>
          <p:cNvSpPr>
            <a:spLocks noGrp="1"/>
          </p:cNvSpPr>
          <p:nvPr>
            <p:ph type="body" sz="half" idx="2"/>
          </p:nvPr>
        </p:nvSpPr>
        <p:spPr>
          <a:xfrm>
            <a:off x="224073" y="3886198"/>
            <a:ext cx="8686800" cy="2292173"/>
          </a:xfrm>
        </p:spPr>
        <p:txBody>
          <a:bodyPr/>
          <a:lstStyle/>
          <a:p>
            <a:pPr marL="285750" indent="-285750" eaLnBrk="0" hangingPunct="0">
              <a:spcBef>
                <a:spcPct val="30000"/>
              </a:spcBef>
              <a:buFont typeface="Wingdings" panose="05000000000000000000" pitchFamily="2" charset="2"/>
              <a:buChar char="q"/>
              <a:defRPr/>
            </a:pPr>
            <a:r>
              <a:rPr lang="en-US" dirty="0">
                <a:solidFill>
                  <a:srgbClr val="505050"/>
                </a:solidFill>
              </a:rPr>
              <a:t>Using </a:t>
            </a:r>
            <a:r>
              <a:rPr lang="en-US" dirty="0" err="1">
                <a:solidFill>
                  <a:srgbClr val="505050"/>
                </a:solidFill>
              </a:rPr>
              <a:t>TomCo</a:t>
            </a:r>
            <a:r>
              <a:rPr lang="en-US" dirty="0">
                <a:solidFill>
                  <a:srgbClr val="505050"/>
                </a:solidFill>
              </a:rPr>
              <a:t> BT01000-AlphaS-CW and a stripline kicker, the RFKO system is used to fine tune the extraction rate and spill profile, by heating of the beam.  </a:t>
            </a:r>
          </a:p>
          <a:p>
            <a:pPr marL="742950" lvl="1" indent="-285750" eaLnBrk="0" hangingPunct="0">
              <a:spcBef>
                <a:spcPct val="30000"/>
              </a:spcBef>
              <a:buFont typeface="Arial" panose="020B0604020202020204" pitchFamily="34" charset="0"/>
              <a:buChar char="•"/>
              <a:defRPr/>
            </a:pPr>
            <a:r>
              <a:rPr lang="en-US" dirty="0">
                <a:solidFill>
                  <a:srgbClr val="505050"/>
                </a:solidFill>
              </a:rPr>
              <a:t>A 1.4m stripline kicker, previously used as a Tevatron damper kicker, will be used to provide 1uRad single pass kick @ 1kW power.  Depicted above is an assembly drawing of a stripline kicker.</a:t>
            </a:r>
          </a:p>
          <a:p>
            <a:pPr marL="742950" lvl="1" indent="-285750" eaLnBrk="0" hangingPunct="0">
              <a:spcBef>
                <a:spcPct val="30000"/>
              </a:spcBef>
              <a:buFont typeface="Arial" panose="020B0604020202020204" pitchFamily="34" charset="0"/>
              <a:buChar char="•"/>
              <a:defRPr/>
            </a:pPr>
            <a:r>
              <a:rPr lang="en-US" dirty="0">
                <a:solidFill>
                  <a:srgbClr val="505050"/>
                </a:solidFill>
              </a:rPr>
              <a:t>The SRS will generate an amplitude-regulated FM signal, whose carrier frequency is tracking the current betatron sideband.  This signal could either a sweep modulation (ex. chirp) or “colored” noise.</a:t>
            </a:r>
          </a:p>
          <a:p>
            <a:pPr marL="742950" lvl="1" indent="-285750" eaLnBrk="0" hangingPunct="0">
              <a:spcBef>
                <a:spcPct val="30000"/>
              </a:spcBef>
              <a:buFont typeface="Arial" panose="020B0604020202020204" pitchFamily="34" charset="0"/>
              <a:buChar char="•"/>
              <a:defRPr/>
            </a:pPr>
            <a:r>
              <a:rPr lang="en-US" dirty="0">
                <a:solidFill>
                  <a:srgbClr val="505050"/>
                </a:solidFill>
              </a:rPr>
              <a:t>This signal is amplified with a BT01000-AlphaS-CW, which is a 1200W solid state amplifier, linear between 100kHz to 30MHz. </a:t>
            </a:r>
          </a:p>
          <a:p>
            <a:pPr marL="742950" lvl="1" indent="-285750" eaLnBrk="0" hangingPunct="0">
              <a:spcBef>
                <a:spcPct val="30000"/>
              </a:spcBef>
              <a:buFont typeface="Arial" panose="020B0604020202020204" pitchFamily="34" charset="0"/>
              <a:buChar char="•"/>
              <a:defRPr/>
            </a:pPr>
            <a:r>
              <a:rPr lang="en-US" dirty="0">
                <a:solidFill>
                  <a:srgbClr val="505050"/>
                </a:solidFill>
              </a:rPr>
              <a:t>The excitation signal is applied to each of the </a:t>
            </a:r>
            <a:r>
              <a:rPr lang="en-US" dirty="0" err="1">
                <a:solidFill>
                  <a:srgbClr val="505050"/>
                </a:solidFill>
              </a:rPr>
              <a:t>stripline’s</a:t>
            </a:r>
            <a:r>
              <a:rPr lang="en-US" dirty="0">
                <a:solidFill>
                  <a:srgbClr val="505050"/>
                </a:solidFill>
              </a:rPr>
              <a:t> plates, which will be terminated with a high power 50Ohm terminator.</a:t>
            </a:r>
          </a:p>
        </p:txBody>
      </p:sp>
      <p:sp>
        <p:nvSpPr>
          <p:cNvPr id="2" name="Title 1">
            <a:extLst>
              <a:ext uri="{FF2B5EF4-FFF2-40B4-BE49-F238E27FC236}">
                <a16:creationId xmlns:a16="http://schemas.microsoft.com/office/drawing/2014/main" id="{C79AAE05-C22E-4CDC-9C5B-6F8802D434A2}"/>
              </a:ext>
            </a:extLst>
          </p:cNvPr>
          <p:cNvSpPr>
            <a:spLocks noGrp="1"/>
          </p:cNvSpPr>
          <p:nvPr>
            <p:ph type="title"/>
          </p:nvPr>
        </p:nvSpPr>
        <p:spPr/>
        <p:txBody>
          <a:bodyPr/>
          <a:lstStyle/>
          <a:p>
            <a:r>
              <a:rPr lang="en-US" dirty="0"/>
              <a:t>Driving the RFKO System</a:t>
            </a:r>
          </a:p>
        </p:txBody>
      </p:sp>
      <p:sp>
        <p:nvSpPr>
          <p:cNvPr id="3" name="Date Placeholder 2">
            <a:extLst>
              <a:ext uri="{FF2B5EF4-FFF2-40B4-BE49-F238E27FC236}">
                <a16:creationId xmlns:a16="http://schemas.microsoft.com/office/drawing/2014/main" id="{0BE2C2B3-1D1E-4E0E-971C-E1D8FB77AF9E}"/>
              </a:ext>
            </a:extLst>
          </p:cNvPr>
          <p:cNvSpPr>
            <a:spLocks noGrp="1"/>
          </p:cNvSpPr>
          <p:nvPr>
            <p:ph type="dt" sz="half" idx="14"/>
          </p:nvPr>
        </p:nvSpPr>
        <p:spPr/>
        <p:txBody>
          <a:bodyPr/>
          <a:lstStyle/>
          <a:p>
            <a:pPr>
              <a:defRPr/>
            </a:pPr>
            <a:r>
              <a:rPr lang="en-US"/>
              <a:t>10-15-18</a:t>
            </a:r>
            <a:endParaRPr lang="en-US" dirty="0"/>
          </a:p>
        </p:txBody>
      </p:sp>
      <p:sp>
        <p:nvSpPr>
          <p:cNvPr id="4" name="Footer Placeholder 3">
            <a:extLst>
              <a:ext uri="{FF2B5EF4-FFF2-40B4-BE49-F238E27FC236}">
                <a16:creationId xmlns:a16="http://schemas.microsoft.com/office/drawing/2014/main" id="{29B5E4A9-11EE-4075-B5F8-5891C0D2F927}"/>
              </a:ext>
            </a:extLst>
          </p:cNvPr>
          <p:cNvSpPr>
            <a:spLocks noGrp="1"/>
          </p:cNvSpPr>
          <p:nvPr>
            <p:ph type="ftr" sz="quarter" idx="3"/>
          </p:nvPr>
        </p:nvSpPr>
        <p:spPr/>
        <p:txBody>
          <a:bodyPr/>
          <a:lstStyle/>
          <a:p>
            <a:pPr>
              <a:defRPr/>
            </a:pPr>
            <a:r>
              <a:rPr lang="en-US"/>
              <a:t>SRS | Resonant Extraction System Electronics CRR-III</a:t>
            </a:r>
            <a:endParaRPr lang="en-US" b="1" dirty="0"/>
          </a:p>
        </p:txBody>
      </p:sp>
      <p:sp>
        <p:nvSpPr>
          <p:cNvPr id="5" name="Slide Number Placeholder 4">
            <a:extLst>
              <a:ext uri="{FF2B5EF4-FFF2-40B4-BE49-F238E27FC236}">
                <a16:creationId xmlns:a16="http://schemas.microsoft.com/office/drawing/2014/main" id="{7E41AB94-9498-424F-89CD-BB6564879573}"/>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1520382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1CC1EE6-3A60-46A9-B2AE-6A8F54ED5312}"/>
              </a:ext>
            </a:extLst>
          </p:cNvPr>
          <p:cNvSpPr>
            <a:spLocks noGrp="1"/>
          </p:cNvSpPr>
          <p:nvPr>
            <p:ph idx="1"/>
          </p:nvPr>
        </p:nvSpPr>
        <p:spPr/>
        <p:txBody>
          <a:bodyPr/>
          <a:lstStyle/>
          <a:p>
            <a:pPr>
              <a:buFont typeface="Wingdings" panose="05000000000000000000" pitchFamily="2" charset="2"/>
              <a:buChar char="q"/>
            </a:pPr>
            <a:r>
              <a:rPr lang="en-US" dirty="0"/>
              <a:t>The SRS’s objective is to maintain the intensity uniformity of a stream of ~25K pulses as 1E12 protons are extracted to the target at the Delivery Ring (DR) revolution frequency of 590.08kHz over a 43msec spill period. </a:t>
            </a:r>
          </a:p>
          <a:p>
            <a:pPr>
              <a:buFont typeface="Wingdings" panose="05000000000000000000" pitchFamily="2" charset="2"/>
              <a:buChar char="q"/>
            </a:pPr>
            <a:r>
              <a:rPr lang="en-US" dirty="0"/>
              <a:t>The SRS regulates extraction through 2 primary elements:</a:t>
            </a:r>
          </a:p>
          <a:p>
            <a:pPr lvl="1">
              <a:buFont typeface="Arial" panose="020B0604020202020204" pitchFamily="34" charset="0"/>
              <a:buChar char="•"/>
            </a:pPr>
            <a:r>
              <a:rPr lang="en-US" dirty="0"/>
              <a:t>a family of three zero-harmonic quadrupoles (tune ramp quads) </a:t>
            </a:r>
          </a:p>
          <a:p>
            <a:pPr lvl="1">
              <a:buFont typeface="Arial" panose="020B0604020202020204" pitchFamily="34" charset="0"/>
              <a:buChar char="•"/>
            </a:pPr>
            <a:r>
              <a:rPr lang="en-US" dirty="0"/>
              <a:t>a RF Knock-Out (RFKO) system using a power amplifier and a </a:t>
            </a:r>
            <a:r>
              <a:rPr lang="en-US" dirty="0" err="1"/>
              <a:t>stripline</a:t>
            </a:r>
            <a:r>
              <a:rPr lang="en-US" dirty="0"/>
              <a:t> kicker.</a:t>
            </a:r>
          </a:p>
          <a:p>
            <a:pPr>
              <a:buFont typeface="Wingdings" panose="05000000000000000000" pitchFamily="2" charset="2"/>
              <a:buChar char="q"/>
            </a:pPr>
            <a:r>
              <a:rPr lang="en-US" dirty="0"/>
              <a:t>Regulation is implemented through 2 simultaneous feedback loops. Each loop controls one of the regulation elements.</a:t>
            </a:r>
          </a:p>
          <a:p>
            <a:pPr>
              <a:buFont typeface="Wingdings" panose="05000000000000000000" pitchFamily="2" charset="2"/>
              <a:buChar char="q"/>
            </a:pPr>
            <a:r>
              <a:rPr lang="en-US" dirty="0"/>
              <a:t>The SRS will use inputs from the DR DC Current Transformer (DCCT), Wall Current Monitor (WCM), and the Extinction Monitor (EM).</a:t>
            </a:r>
          </a:p>
        </p:txBody>
      </p:sp>
      <p:sp>
        <p:nvSpPr>
          <p:cNvPr id="7" name="Title 6"/>
          <p:cNvSpPr>
            <a:spLocks noGrp="1"/>
          </p:cNvSpPr>
          <p:nvPr>
            <p:ph type="title"/>
          </p:nvPr>
        </p:nvSpPr>
        <p:spPr/>
        <p:txBody>
          <a:bodyPr/>
          <a:lstStyle/>
          <a:p>
            <a:r>
              <a:rPr lang="en-US" dirty="0"/>
              <a:t>SRS Overview</a:t>
            </a:r>
          </a:p>
        </p:txBody>
      </p:sp>
      <p:sp>
        <p:nvSpPr>
          <p:cNvPr id="5" name="Slide Number Placeholder 4"/>
          <p:cNvSpPr>
            <a:spLocks noGrp="1"/>
          </p:cNvSpPr>
          <p:nvPr>
            <p:ph type="sldNum" sz="quarter" idx="4"/>
          </p:nvPr>
        </p:nvSpPr>
        <p:spPr/>
        <p:txBody>
          <a:bodyPr/>
          <a:lstStyle/>
          <a:p>
            <a:fld id="{148C009B-CB69-E04A-B9B3-34B26D69E9CF}" type="slidenum">
              <a:rPr lang="en-US" smtClean="0"/>
              <a:pPr/>
              <a:t>2</a:t>
            </a:fld>
            <a:endParaRPr lang="en-US" dirty="0"/>
          </a:p>
        </p:txBody>
      </p:sp>
      <p:sp>
        <p:nvSpPr>
          <p:cNvPr id="2" name="Date Placeholder 1">
            <a:extLst>
              <a:ext uri="{FF2B5EF4-FFF2-40B4-BE49-F238E27FC236}">
                <a16:creationId xmlns:a16="http://schemas.microsoft.com/office/drawing/2014/main" id="{A49DFE3F-46C5-4377-B547-E093E487ED87}"/>
              </a:ext>
            </a:extLst>
          </p:cNvPr>
          <p:cNvSpPr>
            <a:spLocks noGrp="1"/>
          </p:cNvSpPr>
          <p:nvPr>
            <p:ph type="dt" sz="half" idx="2"/>
          </p:nvPr>
        </p:nvSpPr>
        <p:spPr/>
        <p:txBody>
          <a:bodyPr/>
          <a:lstStyle/>
          <a:p>
            <a:pPr>
              <a:defRPr/>
            </a:pPr>
            <a:r>
              <a:rPr lang="en-US"/>
              <a:t>10-15-18</a:t>
            </a:r>
            <a:endParaRPr lang="en-US" dirty="0"/>
          </a:p>
        </p:txBody>
      </p:sp>
      <p:sp>
        <p:nvSpPr>
          <p:cNvPr id="6" name="Footer Placeholder 5">
            <a:extLst>
              <a:ext uri="{FF2B5EF4-FFF2-40B4-BE49-F238E27FC236}">
                <a16:creationId xmlns:a16="http://schemas.microsoft.com/office/drawing/2014/main" id="{E0741FB4-88C9-4864-B978-06E68406DD5F}"/>
              </a:ext>
            </a:extLst>
          </p:cNvPr>
          <p:cNvSpPr>
            <a:spLocks noGrp="1"/>
          </p:cNvSpPr>
          <p:nvPr>
            <p:ph type="ftr" sz="quarter" idx="3"/>
          </p:nvPr>
        </p:nvSpPr>
        <p:spPr/>
        <p:txBody>
          <a:bodyPr/>
          <a:lstStyle/>
          <a:p>
            <a:pPr>
              <a:defRPr/>
            </a:pPr>
            <a:r>
              <a:rPr lang="en-US"/>
              <a:t>SRS | Resonant Extraction System Electronics CRR-III</a:t>
            </a:r>
            <a:endParaRPr lang="en-US" b="1" dirty="0"/>
          </a:p>
        </p:txBody>
      </p:sp>
    </p:spTree>
    <p:extLst>
      <p:ext uri="{BB962C8B-B14F-4D97-AF65-F5344CB8AC3E}">
        <p14:creationId xmlns:p14="http://schemas.microsoft.com/office/powerpoint/2010/main" val="192288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B006E03-576F-43B9-A092-CB07DBFA2E48}"/>
              </a:ext>
            </a:extLst>
          </p:cNvPr>
          <p:cNvSpPr>
            <a:spLocks noGrp="1"/>
          </p:cNvSpPr>
          <p:nvPr>
            <p:ph idx="1"/>
          </p:nvPr>
        </p:nvSpPr>
        <p:spPr/>
        <p:txBody>
          <a:bodyPr/>
          <a:lstStyle/>
          <a:p>
            <a:pPr>
              <a:buFont typeface="Wingdings" panose="05000000000000000000" pitchFamily="2" charset="2"/>
              <a:buChar char="q"/>
            </a:pPr>
            <a:r>
              <a:rPr lang="en-US" dirty="0"/>
              <a:t>It is critical to coordinate the SRS’ processes within the machine cycle and within each spill interval. To achieve this:</a:t>
            </a:r>
          </a:p>
          <a:p>
            <a:pPr lvl="1">
              <a:buFont typeface="Arial" panose="020B0604020202020204" pitchFamily="34" charset="0"/>
              <a:buChar char="•"/>
            </a:pPr>
            <a:r>
              <a:rPr lang="en-US" dirty="0"/>
              <a:t>A board, developed at Fermilab for the BPM system, will generate ADC and DAC clocks, that are derived from the 18.86 MHz clock from the Muon LLRF system. </a:t>
            </a:r>
          </a:p>
          <a:p>
            <a:pPr lvl="2">
              <a:buFont typeface="Helvetica" panose="020B0604020202020204" pitchFamily="34" charset="0"/>
              <a:buChar char="‒"/>
            </a:pPr>
            <a:r>
              <a:rPr lang="en-US" dirty="0"/>
              <a:t>Any derived clocks will be phase-locked to the LLRF and will reset anytime the LLRF turns off during RF manipulations.</a:t>
            </a:r>
          </a:p>
          <a:p>
            <a:pPr lvl="1">
              <a:buFont typeface="Arial" panose="020B0604020202020204" pitchFamily="34" charset="0"/>
              <a:buChar char="•"/>
            </a:pPr>
            <a:r>
              <a:rPr lang="en-US" dirty="0"/>
              <a:t>This timing board will also count the Muon turn marker, synchronized to bucket0, to keep track of the number of turns during extraction. </a:t>
            </a:r>
          </a:p>
          <a:p>
            <a:pPr lvl="1">
              <a:buFont typeface="Arial" panose="020B0604020202020204" pitchFamily="34" charset="0"/>
              <a:buChar char="•"/>
            </a:pPr>
            <a:r>
              <a:rPr lang="en-US" dirty="0"/>
              <a:t>TCLK and Beam Sync (BS) events will be decoded by the PMC-UCD card provided by Controls. </a:t>
            </a:r>
          </a:p>
          <a:p>
            <a:pPr lvl="2">
              <a:buFont typeface="Helvetica" panose="020B0604020202020204" pitchFamily="34" charset="0"/>
              <a:buChar char="‒"/>
            </a:pPr>
            <a:r>
              <a:rPr lang="en-US" dirty="0"/>
              <a:t>This allows the timing board to generate appropriate interrupts</a:t>
            </a:r>
          </a:p>
          <a:p>
            <a:pPr lvl="2">
              <a:buFont typeface="Helvetica" panose="020B0604020202020204" pitchFamily="34" charset="0"/>
              <a:buChar char="‒"/>
            </a:pPr>
            <a:r>
              <a:rPr lang="en-US" dirty="0"/>
              <a:t>This synchronizes all SRS components throughout the timeline.</a:t>
            </a:r>
          </a:p>
          <a:p>
            <a:pPr lvl="1"/>
            <a:endParaRPr lang="en-US" dirty="0"/>
          </a:p>
        </p:txBody>
      </p:sp>
      <p:sp>
        <p:nvSpPr>
          <p:cNvPr id="2" name="Title 1">
            <a:extLst>
              <a:ext uri="{FF2B5EF4-FFF2-40B4-BE49-F238E27FC236}">
                <a16:creationId xmlns:a16="http://schemas.microsoft.com/office/drawing/2014/main" id="{7F2F7286-9A16-49E5-ABA5-FC987DA1C866}"/>
              </a:ext>
            </a:extLst>
          </p:cNvPr>
          <p:cNvSpPr>
            <a:spLocks noGrp="1"/>
          </p:cNvSpPr>
          <p:nvPr>
            <p:ph type="title"/>
          </p:nvPr>
        </p:nvSpPr>
        <p:spPr/>
        <p:txBody>
          <a:bodyPr/>
          <a:lstStyle/>
          <a:p>
            <a:r>
              <a:rPr lang="en-US" dirty="0"/>
              <a:t>SRS Timing</a:t>
            </a:r>
          </a:p>
        </p:txBody>
      </p:sp>
      <p:sp>
        <p:nvSpPr>
          <p:cNvPr id="6" name="Date Placeholder 5">
            <a:extLst>
              <a:ext uri="{FF2B5EF4-FFF2-40B4-BE49-F238E27FC236}">
                <a16:creationId xmlns:a16="http://schemas.microsoft.com/office/drawing/2014/main" id="{A64C4982-D0C7-4A7B-8BD7-76011E64A2D0}"/>
              </a:ext>
            </a:extLst>
          </p:cNvPr>
          <p:cNvSpPr>
            <a:spLocks noGrp="1"/>
          </p:cNvSpPr>
          <p:nvPr>
            <p:ph type="dt" sz="half" idx="2"/>
          </p:nvPr>
        </p:nvSpPr>
        <p:spPr/>
        <p:txBody>
          <a:bodyPr/>
          <a:lstStyle/>
          <a:p>
            <a:pPr>
              <a:defRPr/>
            </a:pPr>
            <a:r>
              <a:rPr lang="en-US"/>
              <a:t>10-15-18</a:t>
            </a:r>
            <a:endParaRPr lang="en-US" dirty="0"/>
          </a:p>
        </p:txBody>
      </p:sp>
      <p:sp>
        <p:nvSpPr>
          <p:cNvPr id="7" name="Footer Placeholder 6">
            <a:extLst>
              <a:ext uri="{FF2B5EF4-FFF2-40B4-BE49-F238E27FC236}">
                <a16:creationId xmlns:a16="http://schemas.microsoft.com/office/drawing/2014/main" id="{1875D486-CAF9-423B-8448-C008B7EAE6C8}"/>
              </a:ext>
            </a:extLst>
          </p:cNvPr>
          <p:cNvSpPr>
            <a:spLocks noGrp="1"/>
          </p:cNvSpPr>
          <p:nvPr>
            <p:ph type="ftr" sz="quarter" idx="3"/>
          </p:nvPr>
        </p:nvSpPr>
        <p:spPr/>
        <p:txBody>
          <a:bodyPr/>
          <a:lstStyle/>
          <a:p>
            <a:pPr>
              <a:defRPr/>
            </a:pPr>
            <a:r>
              <a:rPr lang="en-US"/>
              <a:t>SRS | Resonant Extraction System Electronics CRR-III</a:t>
            </a:r>
            <a:endParaRPr lang="en-US" b="1" dirty="0"/>
          </a:p>
        </p:txBody>
      </p:sp>
      <p:sp>
        <p:nvSpPr>
          <p:cNvPr id="8" name="Slide Number Placeholder 7">
            <a:extLst>
              <a:ext uri="{FF2B5EF4-FFF2-40B4-BE49-F238E27FC236}">
                <a16:creationId xmlns:a16="http://schemas.microsoft.com/office/drawing/2014/main" id="{D8566153-6F67-42DE-B6BB-056BE22BE2A4}"/>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115377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809D46-DF4C-4CFE-A32F-45A0CD9B70E4}"/>
              </a:ext>
            </a:extLst>
          </p:cNvPr>
          <p:cNvSpPr>
            <a:spLocks noGrp="1"/>
          </p:cNvSpPr>
          <p:nvPr>
            <p:ph type="body" sz="half" idx="2"/>
          </p:nvPr>
        </p:nvSpPr>
        <p:spPr/>
        <p:txBody>
          <a:bodyPr/>
          <a:lstStyle/>
          <a:p>
            <a:pPr marL="342900" indent="-342900">
              <a:buFont typeface="+mj-lt"/>
              <a:buAutoNum type="arabicPeriod"/>
            </a:pPr>
            <a:r>
              <a:rPr lang="en-US" dirty="0">
                <a:solidFill>
                  <a:srgbClr val="505050"/>
                </a:solidFill>
              </a:rPr>
              <a:t>During the Mu2e part of the cycle, 2 proton batches are sent to the Recycler from the Booster.</a:t>
            </a:r>
          </a:p>
          <a:p>
            <a:pPr marL="342900" indent="-342900">
              <a:buFont typeface="+mj-lt"/>
              <a:buAutoNum type="arabicPeriod"/>
            </a:pPr>
            <a:r>
              <a:rPr lang="en-US" dirty="0">
                <a:solidFill>
                  <a:srgbClr val="505050"/>
                </a:solidFill>
              </a:rPr>
              <a:t>After the 2nd batch is injected, the beam is </a:t>
            </a:r>
            <a:r>
              <a:rPr lang="en-US" dirty="0" err="1">
                <a:solidFill>
                  <a:srgbClr val="505050"/>
                </a:solidFill>
              </a:rPr>
              <a:t>rebunched</a:t>
            </a:r>
            <a:r>
              <a:rPr lang="en-US" dirty="0">
                <a:solidFill>
                  <a:srgbClr val="505050"/>
                </a:solidFill>
              </a:rPr>
              <a:t> with 2.5 MHz RF (90 </a:t>
            </a:r>
            <a:r>
              <a:rPr lang="en-US" dirty="0" err="1">
                <a:solidFill>
                  <a:srgbClr val="505050"/>
                </a:solidFill>
              </a:rPr>
              <a:t>ms</a:t>
            </a:r>
            <a:r>
              <a:rPr lang="en-US" dirty="0">
                <a:solidFill>
                  <a:srgbClr val="505050"/>
                </a:solidFill>
              </a:rPr>
              <a:t>).</a:t>
            </a:r>
          </a:p>
          <a:p>
            <a:pPr marL="342900" indent="-342900">
              <a:buFont typeface="+mj-lt"/>
              <a:buAutoNum type="arabicPeriod"/>
            </a:pPr>
            <a:r>
              <a:rPr lang="en-US" dirty="0">
                <a:solidFill>
                  <a:srgbClr val="505050"/>
                </a:solidFill>
              </a:rPr>
              <a:t>Each of the resulting 8 bunches is transferred from the RR to the DR.</a:t>
            </a:r>
          </a:p>
          <a:p>
            <a:pPr marL="342900" indent="-342900">
              <a:buFont typeface="+mj-lt"/>
              <a:buAutoNum type="arabicPeriod"/>
            </a:pPr>
            <a:r>
              <a:rPr lang="en-US" dirty="0">
                <a:solidFill>
                  <a:srgbClr val="505050"/>
                </a:solidFill>
              </a:rPr>
              <a:t>Each bunch is slow spilled to the Mu2e proton target.</a:t>
            </a:r>
          </a:p>
          <a:p>
            <a:pPr marL="342900" indent="-342900">
              <a:buFont typeface="+mj-lt"/>
              <a:buAutoNum type="arabicPeriod"/>
            </a:pPr>
            <a:r>
              <a:rPr lang="en-US" dirty="0">
                <a:solidFill>
                  <a:srgbClr val="505050"/>
                </a:solidFill>
              </a:rPr>
              <a:t>Between each spill, there is a 5 </a:t>
            </a:r>
            <a:r>
              <a:rPr lang="en-US" dirty="0" err="1">
                <a:solidFill>
                  <a:srgbClr val="505050"/>
                </a:solidFill>
              </a:rPr>
              <a:t>msec</a:t>
            </a:r>
            <a:r>
              <a:rPr lang="en-US" dirty="0">
                <a:solidFill>
                  <a:srgbClr val="505050"/>
                </a:solidFill>
              </a:rPr>
              <a:t> reset period in which there is no beam.</a:t>
            </a:r>
          </a:p>
          <a:p>
            <a:pPr marL="342900" indent="-342900">
              <a:buFont typeface="+mj-lt"/>
              <a:buAutoNum type="arabicPeriod"/>
            </a:pPr>
            <a:r>
              <a:rPr lang="en-US" dirty="0">
                <a:solidFill>
                  <a:srgbClr val="505050"/>
                </a:solidFill>
              </a:rPr>
              <a:t>After the 8th spill, beam is “off” for 1.02 sec.</a:t>
            </a:r>
          </a:p>
          <a:p>
            <a:endParaRPr lang="en-US" dirty="0"/>
          </a:p>
        </p:txBody>
      </p:sp>
      <p:pic>
        <p:nvPicPr>
          <p:cNvPr id="11" name="Content Placeholder 10" descr="A close up of a map&#10;&#10;Description generated with very high confidence">
            <a:extLst>
              <a:ext uri="{FF2B5EF4-FFF2-40B4-BE49-F238E27FC236}">
                <a16:creationId xmlns:a16="http://schemas.microsoft.com/office/drawing/2014/main" id="{EE62B100-30D9-47A2-8B21-6BF0CE5035F5}"/>
              </a:ext>
            </a:extLst>
          </p:cNvPr>
          <p:cNvPicPr>
            <a:picLocks noGrp="1" noChangeAspect="1"/>
          </p:cNvPicPr>
          <p:nvPr>
            <p:ph sz="half" idx="15"/>
          </p:nvPr>
        </p:nvPicPr>
        <p:blipFill>
          <a:blip r:embed="rId3"/>
          <a:stretch>
            <a:fillRect/>
          </a:stretch>
        </p:blipFill>
        <p:spPr>
          <a:xfrm>
            <a:off x="3608009" y="958850"/>
            <a:ext cx="5217282" cy="5022850"/>
          </a:xfrm>
        </p:spPr>
      </p:pic>
      <p:sp>
        <p:nvSpPr>
          <p:cNvPr id="4" name="Date Placeholder 3">
            <a:extLst>
              <a:ext uri="{FF2B5EF4-FFF2-40B4-BE49-F238E27FC236}">
                <a16:creationId xmlns:a16="http://schemas.microsoft.com/office/drawing/2014/main" id="{5EEEEF41-9101-40BB-B76C-A6292888552C}"/>
              </a:ext>
            </a:extLst>
          </p:cNvPr>
          <p:cNvSpPr>
            <a:spLocks noGrp="1"/>
          </p:cNvSpPr>
          <p:nvPr>
            <p:ph type="dt" sz="half" idx="16"/>
          </p:nvPr>
        </p:nvSpPr>
        <p:spPr/>
        <p:txBody>
          <a:bodyPr/>
          <a:lstStyle/>
          <a:p>
            <a:r>
              <a:rPr lang="en-US" altLang="en-US"/>
              <a:t>10-15-18</a:t>
            </a:r>
          </a:p>
        </p:txBody>
      </p:sp>
      <p:sp>
        <p:nvSpPr>
          <p:cNvPr id="5" name="Footer Placeholder 4">
            <a:extLst>
              <a:ext uri="{FF2B5EF4-FFF2-40B4-BE49-F238E27FC236}">
                <a16:creationId xmlns:a16="http://schemas.microsoft.com/office/drawing/2014/main" id="{EF58CFDD-34CB-4477-BABA-C6667C068585}"/>
              </a:ext>
            </a:extLst>
          </p:cNvPr>
          <p:cNvSpPr>
            <a:spLocks noGrp="1"/>
          </p:cNvSpPr>
          <p:nvPr>
            <p:ph type="ftr" sz="quarter" idx="17"/>
          </p:nvPr>
        </p:nvSpPr>
        <p:spPr/>
        <p:txBody>
          <a:bodyPr/>
          <a:lstStyle/>
          <a:p>
            <a:pPr>
              <a:defRPr/>
            </a:pPr>
            <a:r>
              <a:rPr lang="en-US"/>
              <a:t>SRS | Resonant Extraction System Electronics CRR-III</a:t>
            </a:r>
            <a:endParaRPr lang="en-US" b="1"/>
          </a:p>
        </p:txBody>
      </p:sp>
      <p:sp>
        <p:nvSpPr>
          <p:cNvPr id="6" name="Slide Number Placeholder 5">
            <a:extLst>
              <a:ext uri="{FF2B5EF4-FFF2-40B4-BE49-F238E27FC236}">
                <a16:creationId xmlns:a16="http://schemas.microsoft.com/office/drawing/2014/main" id="{A2C6E96E-ABD1-4DCB-B46B-975D98074D18}"/>
              </a:ext>
            </a:extLst>
          </p:cNvPr>
          <p:cNvSpPr>
            <a:spLocks noGrp="1"/>
          </p:cNvSpPr>
          <p:nvPr>
            <p:ph type="sldNum" sz="quarter" idx="18"/>
          </p:nvPr>
        </p:nvSpPr>
        <p:spPr/>
        <p:txBody>
          <a:bodyPr/>
          <a:lstStyle/>
          <a:p>
            <a:fld id="{52E9C158-AEF1-41A2-A6CE-6F0BAB305EFD}" type="slidenum">
              <a:rPr lang="en-US" altLang="en-US" smtClean="0"/>
              <a:pPr/>
              <a:t>4</a:t>
            </a:fld>
            <a:endParaRPr lang="en-US" altLang="en-US"/>
          </a:p>
        </p:txBody>
      </p:sp>
      <p:sp>
        <p:nvSpPr>
          <p:cNvPr id="7" name="Title 6">
            <a:extLst>
              <a:ext uri="{FF2B5EF4-FFF2-40B4-BE49-F238E27FC236}">
                <a16:creationId xmlns:a16="http://schemas.microsoft.com/office/drawing/2014/main" id="{0FC88E86-E9EA-433E-BFE5-8A681D155A22}"/>
              </a:ext>
            </a:extLst>
          </p:cNvPr>
          <p:cNvSpPr>
            <a:spLocks noGrp="1"/>
          </p:cNvSpPr>
          <p:nvPr>
            <p:ph type="title"/>
          </p:nvPr>
        </p:nvSpPr>
        <p:spPr/>
        <p:txBody>
          <a:bodyPr/>
          <a:lstStyle/>
          <a:p>
            <a:r>
              <a:rPr lang="en-US" dirty="0"/>
              <a:t>Mu2E Part of Timeline</a:t>
            </a:r>
          </a:p>
        </p:txBody>
      </p:sp>
    </p:spTree>
    <p:extLst>
      <p:ext uri="{BB962C8B-B14F-4D97-AF65-F5344CB8AC3E}">
        <p14:creationId xmlns:p14="http://schemas.microsoft.com/office/powerpoint/2010/main" val="350851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E098E0BC-6F7E-44A1-8990-9C2836BD36DA}"/>
              </a:ext>
            </a:extLst>
          </p:cNvPr>
          <p:cNvPicPr>
            <a:picLocks noGrp="1" noChangeAspect="1"/>
          </p:cNvPicPr>
          <p:nvPr>
            <p:ph type="pic" idx="1"/>
          </p:nvPr>
        </p:nvPicPr>
        <p:blipFill>
          <a:blip r:embed="rId3"/>
          <a:stretch>
            <a:fillRect/>
          </a:stretch>
        </p:blipFill>
        <p:spPr>
          <a:xfrm>
            <a:off x="1704975" y="823735"/>
            <a:ext cx="6312629" cy="3536611"/>
          </a:xfrm>
        </p:spPr>
      </p:pic>
      <p:sp>
        <p:nvSpPr>
          <p:cNvPr id="5" name="Text Placeholder 4">
            <a:extLst>
              <a:ext uri="{FF2B5EF4-FFF2-40B4-BE49-F238E27FC236}">
                <a16:creationId xmlns:a16="http://schemas.microsoft.com/office/drawing/2014/main" id="{A9C17B3E-0239-415A-87C0-68F0F0E7484C}"/>
              </a:ext>
            </a:extLst>
          </p:cNvPr>
          <p:cNvSpPr>
            <a:spLocks noGrp="1"/>
          </p:cNvSpPr>
          <p:nvPr>
            <p:ph type="body" sz="half" idx="2"/>
          </p:nvPr>
        </p:nvSpPr>
        <p:spPr>
          <a:xfrm>
            <a:off x="214549" y="4500365"/>
            <a:ext cx="8700851" cy="1533899"/>
          </a:xfrm>
        </p:spPr>
        <p:txBody>
          <a:bodyPr/>
          <a:lstStyle/>
          <a:p>
            <a:pPr marL="342900" indent="-342900">
              <a:buFont typeface="Wingdings" panose="05000000000000000000" pitchFamily="2" charset="2"/>
              <a:buChar char="q"/>
            </a:pPr>
            <a:r>
              <a:rPr lang="en-US" sz="1400" b="1" dirty="0"/>
              <a:t>The primary input to this feedback loop is shown in the green. There are 3 possible inputs: DR DC Current Transformer (DCCT), the Wall Current Monitor (WCM) and the Extinction Monitor (EM).  They can be used individually or in combination with each other.</a:t>
            </a:r>
          </a:p>
          <a:p>
            <a:pPr marL="342900" indent="-342900">
              <a:buFont typeface="Wingdings" panose="05000000000000000000" pitchFamily="2" charset="2"/>
              <a:buChar char="q"/>
            </a:pPr>
            <a:r>
              <a:rPr lang="en-US" sz="1400" b="1"/>
              <a:t>The </a:t>
            </a:r>
            <a:r>
              <a:rPr lang="en-US" sz="1400" b="1" dirty="0"/>
              <a:t>processing within feedback loop is shown in the black box. It consists of 3 main elements: PID controller,  an adaptive filter to cancel 60Hz harmonics within the cycle, and a spill-to-spill filter to be applied with phase correction.</a:t>
            </a:r>
          </a:p>
          <a:p>
            <a:pPr marL="342900" indent="-342900">
              <a:buFont typeface="Wingdings" panose="05000000000000000000" pitchFamily="2" charset="2"/>
              <a:buChar char="q"/>
            </a:pPr>
            <a:r>
              <a:rPr lang="en-US" sz="1400" b="1" dirty="0"/>
              <a:t>It regulates the reference to the tune ramp quads’ controllers, depicted in the orange block. This reference determines the average shape of the beam intensity profile during the spill</a:t>
            </a:r>
            <a:r>
              <a:rPr lang="en-US" sz="1200" dirty="0"/>
              <a:t>. </a:t>
            </a:r>
          </a:p>
        </p:txBody>
      </p:sp>
      <p:sp>
        <p:nvSpPr>
          <p:cNvPr id="2" name="Title 1">
            <a:extLst>
              <a:ext uri="{FF2B5EF4-FFF2-40B4-BE49-F238E27FC236}">
                <a16:creationId xmlns:a16="http://schemas.microsoft.com/office/drawing/2014/main" id="{F43CCB4E-6A90-477A-9F6B-E099D16E0DF1}"/>
              </a:ext>
            </a:extLst>
          </p:cNvPr>
          <p:cNvSpPr>
            <a:spLocks noGrp="1"/>
          </p:cNvSpPr>
          <p:nvPr>
            <p:ph type="title"/>
          </p:nvPr>
        </p:nvSpPr>
        <p:spPr/>
        <p:txBody>
          <a:bodyPr/>
          <a:lstStyle/>
          <a:p>
            <a:r>
              <a:rPr lang="en-US" dirty="0"/>
              <a:t>Tune Quad Control Loop</a:t>
            </a:r>
          </a:p>
        </p:txBody>
      </p:sp>
      <p:sp>
        <p:nvSpPr>
          <p:cNvPr id="3" name="Date Placeholder 2">
            <a:extLst>
              <a:ext uri="{FF2B5EF4-FFF2-40B4-BE49-F238E27FC236}">
                <a16:creationId xmlns:a16="http://schemas.microsoft.com/office/drawing/2014/main" id="{F1C2039C-3A67-484C-BF0A-29D929A1D3A9}"/>
              </a:ext>
            </a:extLst>
          </p:cNvPr>
          <p:cNvSpPr>
            <a:spLocks noGrp="1"/>
          </p:cNvSpPr>
          <p:nvPr>
            <p:ph type="dt" sz="half" idx="10"/>
          </p:nvPr>
        </p:nvSpPr>
        <p:spPr/>
        <p:txBody>
          <a:bodyPr/>
          <a:lstStyle/>
          <a:p>
            <a:r>
              <a:rPr lang="en-US"/>
              <a:t>10-15-18</a:t>
            </a:r>
            <a:endParaRPr lang="en-US" dirty="0"/>
          </a:p>
        </p:txBody>
      </p:sp>
      <p:sp>
        <p:nvSpPr>
          <p:cNvPr id="4" name="Footer Placeholder 3">
            <a:extLst>
              <a:ext uri="{FF2B5EF4-FFF2-40B4-BE49-F238E27FC236}">
                <a16:creationId xmlns:a16="http://schemas.microsoft.com/office/drawing/2014/main" id="{39C4091E-2D5B-4085-80E9-A0E413BBE3C8}"/>
              </a:ext>
            </a:extLst>
          </p:cNvPr>
          <p:cNvSpPr>
            <a:spLocks noGrp="1"/>
          </p:cNvSpPr>
          <p:nvPr>
            <p:ph type="ftr" sz="quarter" idx="11"/>
          </p:nvPr>
        </p:nvSpPr>
        <p:spPr/>
        <p:txBody>
          <a:bodyPr/>
          <a:lstStyle/>
          <a:p>
            <a:r>
              <a:rPr lang="en-US"/>
              <a:t>SRS | Resonant Extraction System Electronics CRR-III</a:t>
            </a:r>
            <a:endParaRPr lang="en-US" dirty="0"/>
          </a:p>
        </p:txBody>
      </p:sp>
      <p:sp>
        <p:nvSpPr>
          <p:cNvPr id="6" name="Slide Number Placeholder 5">
            <a:extLst>
              <a:ext uri="{FF2B5EF4-FFF2-40B4-BE49-F238E27FC236}">
                <a16:creationId xmlns:a16="http://schemas.microsoft.com/office/drawing/2014/main" id="{B3D6D250-5539-4528-8D45-D0A980100427}"/>
              </a:ext>
            </a:extLst>
          </p:cNvPr>
          <p:cNvSpPr>
            <a:spLocks noGrp="1"/>
          </p:cNvSpPr>
          <p:nvPr>
            <p:ph type="sldNum" sz="quarter" idx="12"/>
          </p:nvPr>
        </p:nvSpPr>
        <p:spPr/>
        <p:txBody>
          <a:bodyPr/>
          <a:lstStyle/>
          <a:p>
            <a:fld id="{979A04A2-726F-2143-A443-7788AF27176E}" type="slidenum">
              <a:rPr lang="en-US" smtClean="0"/>
              <a:pPr/>
              <a:t>5</a:t>
            </a:fld>
            <a:endParaRPr lang="en-US" dirty="0"/>
          </a:p>
        </p:txBody>
      </p:sp>
    </p:spTree>
    <p:extLst>
      <p:ext uri="{BB962C8B-B14F-4D97-AF65-F5344CB8AC3E}">
        <p14:creationId xmlns:p14="http://schemas.microsoft.com/office/powerpoint/2010/main" val="3760547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8784DCE-4BE7-4B97-949B-901875BAFAEA}"/>
              </a:ext>
            </a:extLst>
          </p:cNvPr>
          <p:cNvSpPr>
            <a:spLocks noGrp="1"/>
          </p:cNvSpPr>
          <p:nvPr>
            <p:ph type="body" sz="half" idx="2"/>
          </p:nvPr>
        </p:nvSpPr>
        <p:spPr>
          <a:xfrm>
            <a:off x="214549" y="4668441"/>
            <a:ext cx="8700851" cy="1591887"/>
          </a:xfrm>
        </p:spPr>
        <p:txBody>
          <a:bodyPr/>
          <a:lstStyle/>
          <a:p>
            <a:pPr marL="342900" indent="-342900">
              <a:buFont typeface="Wingdings" panose="05000000000000000000" pitchFamily="2" charset="2"/>
              <a:buChar char="q"/>
            </a:pPr>
            <a:r>
              <a:rPr lang="en-US" sz="1200" b="1" dirty="0"/>
              <a:t>The primary input to this feedback loop is shown in the green. There are 2 possible inputs: the Wall Current Monitor (WCM) and the Extinction Monitor (EM).  Although the WCM will be the source used during commissioning, they can be used individually or in combination with each other.</a:t>
            </a:r>
          </a:p>
          <a:p>
            <a:pPr marL="342900" indent="-342900">
              <a:buFont typeface="Wingdings" panose="05000000000000000000" pitchFamily="2" charset="2"/>
              <a:buChar char="q"/>
            </a:pPr>
            <a:r>
              <a:rPr lang="en-US" sz="1200" b="1" dirty="0"/>
              <a:t>The processing within feedback loop is shown in the black box. It consists of 2 main elements: PID controller and a spill-to-spill filter to be applied with phase correction.</a:t>
            </a:r>
          </a:p>
          <a:p>
            <a:pPr marL="342900" indent="-342900">
              <a:buFont typeface="Wingdings" panose="05000000000000000000" pitchFamily="2" charset="2"/>
              <a:buChar char="q"/>
            </a:pPr>
            <a:r>
              <a:rPr lang="en-US" sz="1200" b="1" dirty="0"/>
              <a:t>The RFKO is represented by the orange block. The SRS will generate an FM excitation signal, which will track the </a:t>
            </a:r>
            <a:r>
              <a:rPr lang="en-US" sz="1200" b="1" dirty="0" err="1"/>
              <a:t>betratron</a:t>
            </a:r>
            <a:r>
              <a:rPr lang="en-US" sz="1200" b="1" dirty="0"/>
              <a:t> frequency based information provided by the Tune Quad Loop. The RFKO Control loop will regulate the amplitude of the excitation signal.</a:t>
            </a:r>
          </a:p>
          <a:p>
            <a:endParaRPr lang="en-US" sz="1100" dirty="0"/>
          </a:p>
        </p:txBody>
      </p:sp>
      <p:sp>
        <p:nvSpPr>
          <p:cNvPr id="2" name="Title 1">
            <a:extLst>
              <a:ext uri="{FF2B5EF4-FFF2-40B4-BE49-F238E27FC236}">
                <a16:creationId xmlns:a16="http://schemas.microsoft.com/office/drawing/2014/main" id="{C007E0EE-6514-492D-812E-DC35EEFA8937}"/>
              </a:ext>
            </a:extLst>
          </p:cNvPr>
          <p:cNvSpPr>
            <a:spLocks noGrp="1"/>
          </p:cNvSpPr>
          <p:nvPr>
            <p:ph type="title"/>
          </p:nvPr>
        </p:nvSpPr>
        <p:spPr/>
        <p:txBody>
          <a:bodyPr/>
          <a:lstStyle/>
          <a:p>
            <a:r>
              <a:rPr lang="en-US" dirty="0"/>
              <a:t>RFKO Control Loop</a:t>
            </a:r>
          </a:p>
        </p:txBody>
      </p:sp>
      <p:sp>
        <p:nvSpPr>
          <p:cNvPr id="3" name="Date Placeholder 2">
            <a:extLst>
              <a:ext uri="{FF2B5EF4-FFF2-40B4-BE49-F238E27FC236}">
                <a16:creationId xmlns:a16="http://schemas.microsoft.com/office/drawing/2014/main" id="{226D6B69-61B4-4F94-95A5-D324BEDEF811}"/>
              </a:ext>
            </a:extLst>
          </p:cNvPr>
          <p:cNvSpPr>
            <a:spLocks noGrp="1"/>
          </p:cNvSpPr>
          <p:nvPr>
            <p:ph type="dt" sz="half" idx="10"/>
          </p:nvPr>
        </p:nvSpPr>
        <p:spPr/>
        <p:txBody>
          <a:bodyPr/>
          <a:lstStyle/>
          <a:p>
            <a:r>
              <a:rPr lang="en-US"/>
              <a:t>10-15-18</a:t>
            </a:r>
            <a:endParaRPr lang="en-US" dirty="0"/>
          </a:p>
        </p:txBody>
      </p:sp>
      <p:sp>
        <p:nvSpPr>
          <p:cNvPr id="5" name="Footer Placeholder 4">
            <a:extLst>
              <a:ext uri="{FF2B5EF4-FFF2-40B4-BE49-F238E27FC236}">
                <a16:creationId xmlns:a16="http://schemas.microsoft.com/office/drawing/2014/main" id="{F91AD380-4542-4EB0-AB6A-BDE5FD143430}"/>
              </a:ext>
            </a:extLst>
          </p:cNvPr>
          <p:cNvSpPr>
            <a:spLocks noGrp="1"/>
          </p:cNvSpPr>
          <p:nvPr>
            <p:ph type="ftr" sz="quarter" idx="11"/>
          </p:nvPr>
        </p:nvSpPr>
        <p:spPr/>
        <p:txBody>
          <a:bodyPr/>
          <a:lstStyle/>
          <a:p>
            <a:r>
              <a:rPr lang="en-US"/>
              <a:t>SRS | Resonant Extraction System Electronics CRR-III</a:t>
            </a:r>
            <a:endParaRPr lang="en-US" dirty="0"/>
          </a:p>
        </p:txBody>
      </p:sp>
      <p:sp>
        <p:nvSpPr>
          <p:cNvPr id="6" name="Slide Number Placeholder 5">
            <a:extLst>
              <a:ext uri="{FF2B5EF4-FFF2-40B4-BE49-F238E27FC236}">
                <a16:creationId xmlns:a16="http://schemas.microsoft.com/office/drawing/2014/main" id="{7BD44989-3669-4CB5-993D-703C487788F9}"/>
              </a:ext>
            </a:extLst>
          </p:cNvPr>
          <p:cNvSpPr>
            <a:spLocks noGrp="1"/>
          </p:cNvSpPr>
          <p:nvPr>
            <p:ph type="sldNum" sz="quarter" idx="12"/>
          </p:nvPr>
        </p:nvSpPr>
        <p:spPr/>
        <p:txBody>
          <a:bodyPr/>
          <a:lstStyle/>
          <a:p>
            <a:fld id="{979A04A2-726F-2143-A443-7788AF27176E}" type="slidenum">
              <a:rPr lang="en-US" smtClean="0"/>
              <a:pPr/>
              <a:t>6</a:t>
            </a:fld>
            <a:endParaRPr lang="en-US" dirty="0"/>
          </a:p>
        </p:txBody>
      </p:sp>
      <p:pic>
        <p:nvPicPr>
          <p:cNvPr id="17" name="Picture Placeholder 16" descr="A screenshot of a video game&#10;&#10;Description generated with high confidence">
            <a:extLst>
              <a:ext uri="{FF2B5EF4-FFF2-40B4-BE49-F238E27FC236}">
                <a16:creationId xmlns:a16="http://schemas.microsoft.com/office/drawing/2014/main" id="{9EF917AD-0D44-4039-A731-C267FA5A4BCA}"/>
              </a:ext>
            </a:extLst>
          </p:cNvPr>
          <p:cNvPicPr>
            <a:picLocks noGrp="1" noChangeAspect="1"/>
          </p:cNvPicPr>
          <p:nvPr>
            <p:ph type="pic" idx="1"/>
          </p:nvPr>
        </p:nvPicPr>
        <p:blipFill>
          <a:blip r:embed="rId3"/>
          <a:stretch>
            <a:fillRect/>
          </a:stretch>
        </p:blipFill>
        <p:spPr>
          <a:xfrm>
            <a:off x="1608463" y="842160"/>
            <a:ext cx="6831415" cy="3729524"/>
          </a:xfrm>
        </p:spPr>
      </p:pic>
    </p:spTree>
    <p:extLst>
      <p:ext uri="{BB962C8B-B14F-4D97-AF65-F5344CB8AC3E}">
        <p14:creationId xmlns:p14="http://schemas.microsoft.com/office/powerpoint/2010/main" val="4054074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C805958E-0373-4B31-912B-588CE3317851}"/>
              </a:ext>
            </a:extLst>
          </p:cNvPr>
          <p:cNvPicPr>
            <a:picLocks noGrp="1" noChangeAspect="1"/>
          </p:cNvPicPr>
          <p:nvPr>
            <p:ph type="pic" idx="13"/>
          </p:nvPr>
        </p:nvPicPr>
        <p:blipFill>
          <a:blip r:embed="rId3"/>
          <a:stretch>
            <a:fillRect/>
          </a:stretch>
        </p:blipFill>
        <p:spPr>
          <a:xfrm>
            <a:off x="1118421" y="823736"/>
            <a:ext cx="6907157" cy="3824798"/>
          </a:xfrm>
        </p:spPr>
      </p:pic>
      <p:sp>
        <p:nvSpPr>
          <p:cNvPr id="2" name="Text Placeholder 1">
            <a:extLst>
              <a:ext uri="{FF2B5EF4-FFF2-40B4-BE49-F238E27FC236}">
                <a16:creationId xmlns:a16="http://schemas.microsoft.com/office/drawing/2014/main" id="{D9D82CCF-AD47-4EFF-9DB8-AA783911F5E2}"/>
              </a:ext>
            </a:extLst>
          </p:cNvPr>
          <p:cNvSpPr>
            <a:spLocks noGrp="1"/>
          </p:cNvSpPr>
          <p:nvPr>
            <p:ph type="body" sz="half" idx="2"/>
          </p:nvPr>
        </p:nvSpPr>
        <p:spPr>
          <a:xfrm>
            <a:off x="224073" y="4792641"/>
            <a:ext cx="8686800" cy="1498877"/>
          </a:xfrm>
        </p:spPr>
        <p:txBody>
          <a:bodyPr/>
          <a:lstStyle/>
          <a:p>
            <a:pPr marL="285750" indent="-285750">
              <a:buFont typeface="Wingdings" panose="05000000000000000000" pitchFamily="2" charset="2"/>
              <a:buChar char="q"/>
            </a:pPr>
            <a:r>
              <a:rPr lang="en-US" dirty="0">
                <a:solidFill>
                  <a:srgbClr val="505050"/>
                </a:solidFill>
              </a:rPr>
              <a:t>The SRS is composed of main VME node  and 3 remote VME nodes.</a:t>
            </a:r>
          </a:p>
          <a:p>
            <a:pPr marL="285750" indent="-285750">
              <a:buFont typeface="Wingdings" panose="05000000000000000000" pitchFamily="2" charset="2"/>
              <a:buChar char="q"/>
            </a:pPr>
            <a:r>
              <a:rPr lang="en-US" dirty="0">
                <a:solidFill>
                  <a:srgbClr val="505050"/>
                </a:solidFill>
              </a:rPr>
              <a:t>The main node is instrumented at AP10. The main node is the work engine of the SRS.</a:t>
            </a:r>
          </a:p>
          <a:p>
            <a:pPr marL="285750" indent="-285750">
              <a:buFont typeface="Wingdings" panose="05000000000000000000" pitchFamily="2" charset="2"/>
              <a:buChar char="q"/>
            </a:pPr>
            <a:r>
              <a:rPr lang="en-US" dirty="0">
                <a:solidFill>
                  <a:srgbClr val="505050"/>
                </a:solidFill>
              </a:rPr>
              <a:t>The 3 remotes nodes will be at AP10, AP30, and AP50. These serve as the front ends to the tune quad power supply (PS) controllers.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1" name="Date Placeholder 10">
            <a:extLst>
              <a:ext uri="{FF2B5EF4-FFF2-40B4-BE49-F238E27FC236}">
                <a16:creationId xmlns:a16="http://schemas.microsoft.com/office/drawing/2014/main" id="{F026EE63-E9BF-413C-876A-9BA688B3BFC8}"/>
              </a:ext>
            </a:extLst>
          </p:cNvPr>
          <p:cNvSpPr>
            <a:spLocks noGrp="1"/>
          </p:cNvSpPr>
          <p:nvPr>
            <p:ph type="dt" sz="half" idx="14"/>
          </p:nvPr>
        </p:nvSpPr>
        <p:spPr/>
        <p:txBody>
          <a:bodyPr/>
          <a:lstStyle/>
          <a:p>
            <a:pPr>
              <a:defRPr/>
            </a:pPr>
            <a:r>
              <a:rPr lang="en-US"/>
              <a:t>10-15-18</a:t>
            </a:r>
            <a:endParaRPr lang="en-US" dirty="0"/>
          </a:p>
        </p:txBody>
      </p:sp>
      <p:sp>
        <p:nvSpPr>
          <p:cNvPr id="12" name="Footer Placeholder 11">
            <a:extLst>
              <a:ext uri="{FF2B5EF4-FFF2-40B4-BE49-F238E27FC236}">
                <a16:creationId xmlns:a16="http://schemas.microsoft.com/office/drawing/2014/main" id="{E0CC0DD6-87FC-4D71-BF2A-9F31C6D1C5BD}"/>
              </a:ext>
            </a:extLst>
          </p:cNvPr>
          <p:cNvSpPr>
            <a:spLocks noGrp="1"/>
          </p:cNvSpPr>
          <p:nvPr>
            <p:ph type="ftr" sz="quarter" idx="3"/>
          </p:nvPr>
        </p:nvSpPr>
        <p:spPr/>
        <p:txBody>
          <a:bodyPr/>
          <a:lstStyle/>
          <a:p>
            <a:pPr>
              <a:defRPr/>
            </a:pPr>
            <a:r>
              <a:rPr lang="en-US"/>
              <a:t>SRS | Resonant Extraction System Electronics CRR-III</a:t>
            </a:r>
            <a:endParaRPr lang="en-US" b="1" dirty="0"/>
          </a:p>
        </p:txBody>
      </p:sp>
      <p:sp>
        <p:nvSpPr>
          <p:cNvPr id="6" name="Slide Number Placeholder 5">
            <a:extLst>
              <a:ext uri="{FF2B5EF4-FFF2-40B4-BE49-F238E27FC236}">
                <a16:creationId xmlns:a16="http://schemas.microsoft.com/office/drawing/2014/main" id="{D440C030-1F47-4B0F-8A62-04F966715F06}"/>
              </a:ext>
            </a:extLst>
          </p:cNvPr>
          <p:cNvSpPr>
            <a:spLocks noGrp="1"/>
          </p:cNvSpPr>
          <p:nvPr>
            <p:ph type="sldNum" sz="quarter" idx="4"/>
          </p:nvPr>
        </p:nvSpPr>
        <p:spPr/>
        <p:txBody>
          <a:bodyPr/>
          <a:lstStyle/>
          <a:p>
            <a:pPr>
              <a:defRPr/>
            </a:pPr>
            <a:fld id="{979A04A2-726F-2143-A443-7788AF27176E}" type="slidenum">
              <a:rPr lang="en-US" smtClean="0"/>
              <a:pPr>
                <a:defRPr/>
              </a:pPr>
              <a:t>7</a:t>
            </a:fld>
            <a:endParaRPr lang="en-US" dirty="0"/>
          </a:p>
        </p:txBody>
      </p:sp>
      <p:sp>
        <p:nvSpPr>
          <p:cNvPr id="7" name="Title 6">
            <a:extLst>
              <a:ext uri="{FF2B5EF4-FFF2-40B4-BE49-F238E27FC236}">
                <a16:creationId xmlns:a16="http://schemas.microsoft.com/office/drawing/2014/main" id="{34C48082-53F8-43A3-ADB9-C91D6C942132}"/>
              </a:ext>
            </a:extLst>
          </p:cNvPr>
          <p:cNvSpPr>
            <a:spLocks noGrp="1"/>
          </p:cNvSpPr>
          <p:nvPr>
            <p:ph type="title"/>
          </p:nvPr>
        </p:nvSpPr>
        <p:spPr/>
        <p:txBody>
          <a:bodyPr/>
          <a:lstStyle/>
          <a:p>
            <a:r>
              <a:rPr lang="en-US" dirty="0"/>
              <a:t>SRS Architecture</a:t>
            </a:r>
          </a:p>
        </p:txBody>
      </p:sp>
    </p:spTree>
    <p:extLst>
      <p:ext uri="{BB962C8B-B14F-4D97-AF65-F5344CB8AC3E}">
        <p14:creationId xmlns:p14="http://schemas.microsoft.com/office/powerpoint/2010/main" val="3292011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7510CD6-1CE6-4AEB-9F93-B2543AFD6DCD}"/>
              </a:ext>
            </a:extLst>
          </p:cNvPr>
          <p:cNvPicPr>
            <a:picLocks noGrp="1" noChangeAspect="1"/>
          </p:cNvPicPr>
          <p:nvPr>
            <p:ph type="pic" idx="1"/>
          </p:nvPr>
        </p:nvPicPr>
        <p:blipFill>
          <a:blip r:embed="rId3"/>
          <a:stretch>
            <a:fillRect/>
          </a:stretch>
        </p:blipFill>
        <p:spPr>
          <a:xfrm>
            <a:off x="1412195" y="816805"/>
            <a:ext cx="5609753" cy="3314854"/>
          </a:xfrm>
        </p:spPr>
      </p:pic>
      <p:sp>
        <p:nvSpPr>
          <p:cNvPr id="8" name="Text Placeholder 7">
            <a:extLst>
              <a:ext uri="{FF2B5EF4-FFF2-40B4-BE49-F238E27FC236}">
                <a16:creationId xmlns:a16="http://schemas.microsoft.com/office/drawing/2014/main" id="{122D6CDF-3218-44FE-9BE0-7DD567C46AE5}"/>
              </a:ext>
            </a:extLst>
          </p:cNvPr>
          <p:cNvSpPr>
            <a:spLocks noGrp="1"/>
          </p:cNvSpPr>
          <p:nvPr>
            <p:ph type="body" sz="half" idx="2"/>
          </p:nvPr>
        </p:nvSpPr>
        <p:spPr>
          <a:xfrm>
            <a:off x="224073" y="4203061"/>
            <a:ext cx="8700851" cy="1831203"/>
          </a:xfrm>
        </p:spPr>
        <p:txBody>
          <a:bodyPr/>
          <a:lstStyle/>
          <a:p>
            <a:pPr marL="171450" indent="-171450">
              <a:buFont typeface="Wingdings" panose="05000000000000000000" pitchFamily="2" charset="2"/>
              <a:buChar char="q"/>
            </a:pPr>
            <a:r>
              <a:rPr lang="en-US" sz="1200" b="1" dirty="0"/>
              <a:t>The main VME  node will use the MVME8100 processor, running on a Linux platform to communicate to ACNET. </a:t>
            </a:r>
          </a:p>
          <a:p>
            <a:pPr marL="171450" indent="-171450">
              <a:buFont typeface="Wingdings" panose="05000000000000000000" pitchFamily="2" charset="2"/>
              <a:buChar char="q"/>
            </a:pPr>
            <a:r>
              <a:rPr lang="en-US" sz="1200" b="1" dirty="0"/>
              <a:t>It also continually updates a data set in reflective memory, which is reflects adjusts to the quads’ ramping curve. Optical links are used to share this data with the remote nodes.</a:t>
            </a:r>
          </a:p>
          <a:p>
            <a:pPr marL="171450" indent="-171450">
              <a:buFont typeface="Wingdings" panose="05000000000000000000" pitchFamily="2" charset="2"/>
              <a:buChar char="q"/>
            </a:pPr>
            <a:r>
              <a:rPr lang="en-US" sz="1200" b="1" dirty="0"/>
              <a:t>It also controls 2 XMC boards: XA-160A and  XMC-7KF.</a:t>
            </a:r>
          </a:p>
          <a:p>
            <a:pPr marL="628650" lvl="1" indent="-171450">
              <a:buFont typeface="Arial" panose="020B0604020202020204" pitchFamily="34" charset="0"/>
              <a:buChar char="•"/>
            </a:pPr>
            <a:r>
              <a:rPr lang="en-US" sz="1100" dirty="0">
                <a:solidFill>
                  <a:srgbClr val="505050"/>
                </a:solidFill>
              </a:rPr>
              <a:t>The XMC-7KF has an Xilinx Kintex7 FPGA while the XA-160A has an Xilinx Artix7 FPGA. Together, they will programmed to implement both feedback loops.</a:t>
            </a:r>
          </a:p>
          <a:p>
            <a:pPr marL="628650" lvl="1" indent="-171450">
              <a:buFont typeface="Arial" panose="020B0604020202020204" pitchFamily="34" charset="0"/>
              <a:buChar char="•"/>
            </a:pPr>
            <a:r>
              <a:rPr lang="en-US" sz="1100" dirty="0">
                <a:solidFill>
                  <a:srgbClr val="505050"/>
                </a:solidFill>
              </a:rPr>
              <a:t>The XMC-7KF has the optical ports to receive the Extinction Monitor (EM) signals.</a:t>
            </a:r>
          </a:p>
          <a:p>
            <a:pPr marL="628650" lvl="1" indent="-171450">
              <a:buFont typeface="Arial" panose="020B0604020202020204" pitchFamily="34" charset="0"/>
              <a:buChar char="•"/>
            </a:pPr>
            <a:r>
              <a:rPr lang="en-US" sz="1100" dirty="0">
                <a:solidFill>
                  <a:srgbClr val="505050"/>
                </a:solidFill>
              </a:rPr>
              <a:t>The XA-160A digitizes the signals from the Wall Current Monitor (WCM) and DR DC Current Transformer (DCCT) at 150.88MHz.</a:t>
            </a:r>
          </a:p>
          <a:p>
            <a:pPr marL="628650" lvl="1" indent="-171450">
              <a:buFont typeface="Arial" panose="020B0604020202020204" pitchFamily="34" charset="0"/>
              <a:buChar char="•"/>
            </a:pPr>
            <a:r>
              <a:rPr lang="en-US" sz="1100" dirty="0">
                <a:solidFill>
                  <a:srgbClr val="505050"/>
                </a:solidFill>
              </a:rPr>
              <a:t>Using a DAC clocked at 603.52MHz, the XA-160A generates the excitation signal to the RFKO system.</a:t>
            </a:r>
          </a:p>
          <a:p>
            <a:pPr marL="628650" lvl="1" indent="-171450">
              <a:buFont typeface="Arial" panose="020B0604020202020204" pitchFamily="34" charset="0"/>
              <a:buChar char="•"/>
            </a:pPr>
            <a:r>
              <a:rPr lang="en-US" sz="1100" dirty="0">
                <a:solidFill>
                  <a:srgbClr val="505050"/>
                </a:solidFill>
              </a:rPr>
              <a:t>Together, XMC boards will communicate with each other over PCIe.</a:t>
            </a:r>
          </a:p>
          <a:p>
            <a:pPr lvl="1"/>
            <a:endParaRPr lang="en-US" sz="1100" dirty="0"/>
          </a:p>
        </p:txBody>
      </p:sp>
      <p:sp>
        <p:nvSpPr>
          <p:cNvPr id="2" name="Title 1">
            <a:extLst>
              <a:ext uri="{FF2B5EF4-FFF2-40B4-BE49-F238E27FC236}">
                <a16:creationId xmlns:a16="http://schemas.microsoft.com/office/drawing/2014/main" id="{48FB4012-009F-43B4-A0B6-DF3091A1569E}"/>
              </a:ext>
            </a:extLst>
          </p:cNvPr>
          <p:cNvSpPr>
            <a:spLocks noGrp="1"/>
          </p:cNvSpPr>
          <p:nvPr>
            <p:ph type="title"/>
          </p:nvPr>
        </p:nvSpPr>
        <p:spPr/>
        <p:txBody>
          <a:bodyPr/>
          <a:lstStyle/>
          <a:p>
            <a:r>
              <a:rPr lang="en-US" dirty="0"/>
              <a:t>SRS Main VME Node</a:t>
            </a:r>
          </a:p>
        </p:txBody>
      </p:sp>
      <p:sp>
        <p:nvSpPr>
          <p:cNvPr id="3" name="Date Placeholder 2">
            <a:extLst>
              <a:ext uri="{FF2B5EF4-FFF2-40B4-BE49-F238E27FC236}">
                <a16:creationId xmlns:a16="http://schemas.microsoft.com/office/drawing/2014/main" id="{C03B605C-00EF-433C-8880-042B2A829D46}"/>
              </a:ext>
            </a:extLst>
          </p:cNvPr>
          <p:cNvSpPr>
            <a:spLocks noGrp="1"/>
          </p:cNvSpPr>
          <p:nvPr>
            <p:ph type="dt" sz="half" idx="10"/>
          </p:nvPr>
        </p:nvSpPr>
        <p:spPr/>
        <p:txBody>
          <a:bodyPr/>
          <a:lstStyle/>
          <a:p>
            <a:pPr>
              <a:defRPr/>
            </a:pPr>
            <a:r>
              <a:rPr lang="en-US"/>
              <a:t>10-15-18</a:t>
            </a:r>
            <a:endParaRPr lang="en-US" dirty="0"/>
          </a:p>
        </p:txBody>
      </p:sp>
      <p:sp>
        <p:nvSpPr>
          <p:cNvPr id="5" name="Footer Placeholder 4">
            <a:extLst>
              <a:ext uri="{FF2B5EF4-FFF2-40B4-BE49-F238E27FC236}">
                <a16:creationId xmlns:a16="http://schemas.microsoft.com/office/drawing/2014/main" id="{9E82620E-A572-4FB7-9FC6-D93F37A430F6}"/>
              </a:ext>
            </a:extLst>
          </p:cNvPr>
          <p:cNvSpPr>
            <a:spLocks noGrp="1"/>
          </p:cNvSpPr>
          <p:nvPr>
            <p:ph type="ftr" sz="quarter" idx="11"/>
          </p:nvPr>
        </p:nvSpPr>
        <p:spPr/>
        <p:txBody>
          <a:bodyPr/>
          <a:lstStyle/>
          <a:p>
            <a:pPr>
              <a:defRPr/>
            </a:pPr>
            <a:r>
              <a:rPr lang="en-US"/>
              <a:t>SRS | Resonant Extraction System Electronics CRR-III</a:t>
            </a:r>
            <a:endParaRPr lang="en-US" b="1" dirty="0"/>
          </a:p>
        </p:txBody>
      </p:sp>
      <p:sp>
        <p:nvSpPr>
          <p:cNvPr id="6" name="Slide Number Placeholder 5">
            <a:extLst>
              <a:ext uri="{FF2B5EF4-FFF2-40B4-BE49-F238E27FC236}">
                <a16:creationId xmlns:a16="http://schemas.microsoft.com/office/drawing/2014/main" id="{635E25E5-181D-493D-B084-30E186DAE36F}"/>
              </a:ext>
            </a:extLst>
          </p:cNvPr>
          <p:cNvSpPr>
            <a:spLocks noGrp="1"/>
          </p:cNvSpPr>
          <p:nvPr>
            <p:ph type="sldNum" sz="quarter" idx="12"/>
          </p:nvPr>
        </p:nvSpPr>
        <p:spPr/>
        <p:txBody>
          <a:bodyPr/>
          <a:lstStyle/>
          <a:p>
            <a:pPr>
              <a:defRPr/>
            </a:pPr>
            <a:fld id="{979A04A2-726F-2143-A443-7788AF27176E}" type="slidenum">
              <a:rPr lang="en-US" smtClean="0"/>
              <a:pPr>
                <a:defRPr/>
              </a:pPr>
              <a:t>8</a:t>
            </a:fld>
            <a:endParaRPr lang="en-US" dirty="0"/>
          </a:p>
        </p:txBody>
      </p:sp>
    </p:spTree>
    <p:extLst>
      <p:ext uri="{BB962C8B-B14F-4D97-AF65-F5344CB8AC3E}">
        <p14:creationId xmlns:p14="http://schemas.microsoft.com/office/powerpoint/2010/main" val="301947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6D747A2-8AD4-49B3-A6D5-E0CF260BCB6C}"/>
              </a:ext>
            </a:extLst>
          </p:cNvPr>
          <p:cNvSpPr>
            <a:spLocks noGrp="1"/>
          </p:cNvSpPr>
          <p:nvPr>
            <p:ph type="body" sz="half" idx="2"/>
          </p:nvPr>
        </p:nvSpPr>
        <p:spPr>
          <a:xfrm>
            <a:off x="228599" y="958849"/>
            <a:ext cx="3905287" cy="5022676"/>
          </a:xfrm>
        </p:spPr>
        <p:txBody>
          <a:bodyPr/>
          <a:lstStyle/>
          <a:p>
            <a:pPr marL="342900" indent="-342900">
              <a:buFont typeface="Wingdings" panose="05000000000000000000" pitchFamily="2" charset="2"/>
              <a:buChar char="q"/>
            </a:pPr>
            <a:r>
              <a:rPr lang="en-US" dirty="0">
                <a:solidFill>
                  <a:srgbClr val="505050"/>
                </a:solidFill>
              </a:rPr>
              <a:t>Each of the 3 remote nodes are identical.</a:t>
            </a:r>
          </a:p>
          <a:p>
            <a:pPr marL="342900" indent="-342900">
              <a:buFont typeface="Wingdings" panose="05000000000000000000" pitchFamily="2" charset="2"/>
              <a:buChar char="q"/>
            </a:pPr>
            <a:r>
              <a:rPr lang="en-US" dirty="0">
                <a:solidFill>
                  <a:srgbClr val="505050"/>
                </a:solidFill>
              </a:rPr>
              <a:t>Each will instrumented in the same rack as its corresponding tune quad’s  PS controllers or in the neighboring rack.</a:t>
            </a:r>
          </a:p>
          <a:p>
            <a:pPr marL="342900" indent="-342900">
              <a:buFont typeface="Wingdings" panose="05000000000000000000" pitchFamily="2" charset="2"/>
              <a:buChar char="q"/>
            </a:pPr>
            <a:r>
              <a:rPr lang="en-US" dirty="0">
                <a:solidFill>
                  <a:srgbClr val="505050"/>
                </a:solidFill>
              </a:rPr>
              <a:t>Each will using an MVME2401, running </a:t>
            </a:r>
            <a:r>
              <a:rPr lang="en-US" dirty="0" err="1">
                <a:solidFill>
                  <a:srgbClr val="505050"/>
                </a:solidFill>
              </a:rPr>
              <a:t>VXWorks</a:t>
            </a:r>
            <a:r>
              <a:rPr lang="en-US" dirty="0">
                <a:solidFill>
                  <a:srgbClr val="505050"/>
                </a:solidFill>
              </a:rPr>
              <a:t> to communicate to ACNET.</a:t>
            </a:r>
          </a:p>
          <a:p>
            <a:pPr marL="342900" indent="-342900">
              <a:buFont typeface="Wingdings" panose="05000000000000000000" pitchFamily="2" charset="2"/>
              <a:buChar char="q"/>
            </a:pPr>
            <a:r>
              <a:rPr lang="en-US" dirty="0">
                <a:solidFill>
                  <a:srgbClr val="505050"/>
                </a:solidFill>
              </a:rPr>
              <a:t>Each share real-time 16bit data set about the tune quads’ references at a deterministic rate via reflective memory.</a:t>
            </a:r>
          </a:p>
          <a:p>
            <a:pPr marL="342900" indent="-342900">
              <a:buFont typeface="Wingdings" panose="05000000000000000000" pitchFamily="2" charset="2"/>
              <a:buChar char="q"/>
            </a:pPr>
            <a:r>
              <a:rPr lang="en-US" dirty="0">
                <a:solidFill>
                  <a:srgbClr val="505050"/>
                </a:solidFill>
              </a:rPr>
              <a:t>Each will control 2 PMC Modules: PMC-HPDI32A and PMC-HPDI32A</a:t>
            </a:r>
          </a:p>
          <a:p>
            <a:pPr marL="742950" lvl="1" indent="-285750">
              <a:buFont typeface="Arial" panose="020B0604020202020204" pitchFamily="34" charset="0"/>
              <a:buChar char="•"/>
            </a:pPr>
            <a:r>
              <a:rPr lang="en-US" dirty="0">
                <a:solidFill>
                  <a:srgbClr val="505050"/>
                </a:solidFill>
              </a:rPr>
              <a:t>PMC-HPDI32A will be used to generate the required 0-10V reference signal. The PS controller requires that the reference be calibrated to 8A/V. </a:t>
            </a:r>
          </a:p>
          <a:p>
            <a:pPr marL="742950" lvl="1" indent="-285750">
              <a:buFont typeface="Arial" panose="020B0604020202020204" pitchFamily="34" charset="0"/>
              <a:buChar char="•"/>
            </a:pPr>
            <a:r>
              <a:rPr lang="en-US" dirty="0">
                <a:solidFill>
                  <a:srgbClr val="505050"/>
                </a:solidFill>
              </a:rPr>
              <a:t>PMC-HPDI32A will be used to read 24 status bits from the tune quads’ PS controllers. </a:t>
            </a:r>
          </a:p>
        </p:txBody>
      </p:sp>
      <p:pic>
        <p:nvPicPr>
          <p:cNvPr id="10" name="Content Placeholder 9">
            <a:extLst>
              <a:ext uri="{FF2B5EF4-FFF2-40B4-BE49-F238E27FC236}">
                <a16:creationId xmlns:a16="http://schemas.microsoft.com/office/drawing/2014/main" id="{8AC066F8-CC83-4A53-B408-56E5E40C1432}"/>
              </a:ext>
            </a:extLst>
          </p:cNvPr>
          <p:cNvPicPr>
            <a:picLocks noGrp="1" noChangeAspect="1"/>
          </p:cNvPicPr>
          <p:nvPr>
            <p:ph sz="half" idx="15"/>
          </p:nvPr>
        </p:nvPicPr>
        <p:blipFill>
          <a:blip r:embed="rId3"/>
          <a:stretch>
            <a:fillRect/>
          </a:stretch>
        </p:blipFill>
        <p:spPr>
          <a:xfrm>
            <a:off x="4351663" y="467964"/>
            <a:ext cx="4335547" cy="5452831"/>
          </a:xfrm>
        </p:spPr>
      </p:pic>
      <p:sp>
        <p:nvSpPr>
          <p:cNvPr id="2" name="Date Placeholder 1">
            <a:extLst>
              <a:ext uri="{FF2B5EF4-FFF2-40B4-BE49-F238E27FC236}">
                <a16:creationId xmlns:a16="http://schemas.microsoft.com/office/drawing/2014/main" id="{4B501B7D-39D9-446A-8087-1463D05C387D}"/>
              </a:ext>
            </a:extLst>
          </p:cNvPr>
          <p:cNvSpPr>
            <a:spLocks noGrp="1"/>
          </p:cNvSpPr>
          <p:nvPr>
            <p:ph type="dt" sz="half" idx="16"/>
          </p:nvPr>
        </p:nvSpPr>
        <p:spPr/>
        <p:txBody>
          <a:bodyPr/>
          <a:lstStyle/>
          <a:p>
            <a:r>
              <a:rPr lang="en-US"/>
              <a:t>10-15-18</a:t>
            </a:r>
            <a:endParaRPr lang="en-US" dirty="0"/>
          </a:p>
        </p:txBody>
      </p:sp>
      <p:sp>
        <p:nvSpPr>
          <p:cNvPr id="3" name="Footer Placeholder 2">
            <a:extLst>
              <a:ext uri="{FF2B5EF4-FFF2-40B4-BE49-F238E27FC236}">
                <a16:creationId xmlns:a16="http://schemas.microsoft.com/office/drawing/2014/main" id="{A4C507C9-5994-4BAC-BE40-E0319910D34E}"/>
              </a:ext>
            </a:extLst>
          </p:cNvPr>
          <p:cNvSpPr>
            <a:spLocks noGrp="1"/>
          </p:cNvSpPr>
          <p:nvPr>
            <p:ph type="ftr" sz="quarter" idx="17"/>
          </p:nvPr>
        </p:nvSpPr>
        <p:spPr/>
        <p:txBody>
          <a:bodyPr/>
          <a:lstStyle/>
          <a:p>
            <a:r>
              <a:rPr lang="en-US"/>
              <a:t>SRS | Resonant Extraction System Electronics CRR-III</a:t>
            </a:r>
            <a:endParaRPr lang="en-US" dirty="0"/>
          </a:p>
        </p:txBody>
      </p:sp>
      <p:sp>
        <p:nvSpPr>
          <p:cNvPr id="6" name="Slide Number Placeholder 5">
            <a:extLst>
              <a:ext uri="{FF2B5EF4-FFF2-40B4-BE49-F238E27FC236}">
                <a16:creationId xmlns:a16="http://schemas.microsoft.com/office/drawing/2014/main" id="{948A8479-B2EF-45C7-8151-C32C733C7F78}"/>
              </a:ext>
            </a:extLst>
          </p:cNvPr>
          <p:cNvSpPr>
            <a:spLocks noGrp="1"/>
          </p:cNvSpPr>
          <p:nvPr>
            <p:ph type="sldNum" sz="quarter" idx="18"/>
          </p:nvPr>
        </p:nvSpPr>
        <p:spPr/>
        <p:txBody>
          <a:bodyPr/>
          <a:lstStyle/>
          <a:p>
            <a:fld id="{979A04A2-726F-2143-A443-7788AF27176E}" type="slidenum">
              <a:rPr lang="en-US" smtClean="0"/>
              <a:pPr/>
              <a:t>9</a:t>
            </a:fld>
            <a:endParaRPr lang="en-US" dirty="0"/>
          </a:p>
        </p:txBody>
      </p:sp>
      <p:sp>
        <p:nvSpPr>
          <p:cNvPr id="8" name="Title 7">
            <a:extLst>
              <a:ext uri="{FF2B5EF4-FFF2-40B4-BE49-F238E27FC236}">
                <a16:creationId xmlns:a16="http://schemas.microsoft.com/office/drawing/2014/main" id="{8C901211-7288-4E77-9A70-CA53F89BB35F}"/>
              </a:ext>
            </a:extLst>
          </p:cNvPr>
          <p:cNvSpPr>
            <a:spLocks noGrp="1"/>
          </p:cNvSpPr>
          <p:nvPr>
            <p:ph type="title"/>
          </p:nvPr>
        </p:nvSpPr>
        <p:spPr/>
        <p:txBody>
          <a:bodyPr/>
          <a:lstStyle/>
          <a:p>
            <a:r>
              <a:rPr lang="en-US" dirty="0"/>
              <a:t>SRS Remote VME Node</a:t>
            </a:r>
          </a:p>
        </p:txBody>
      </p:sp>
    </p:spTree>
    <p:extLst>
      <p:ext uri="{BB962C8B-B14F-4D97-AF65-F5344CB8AC3E}">
        <p14:creationId xmlns:p14="http://schemas.microsoft.com/office/powerpoint/2010/main" val="3083801732"/>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A332E88-FAC5-4DAA-B67C-975ADFE411D7}" vid="{5FBD605D-D508-4D67-B2B4-743EB48FC648}"/>
    </a:ext>
  </a:ext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A332E88-FAC5-4DAA-B67C-975ADFE411D7}" vid="{5FBD605D-D508-4D67-B2B4-743EB48FC6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PresentationFNAL</Template>
  <TotalTime>1501</TotalTime>
  <Words>1319</Words>
  <Application>Microsoft Office PowerPoint</Application>
  <PresentationFormat>On-screen Show (4:3)</PresentationFormat>
  <Paragraphs>115</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ＭＳ Ｐゴシック</vt:lpstr>
      <vt:lpstr>Arial</vt:lpstr>
      <vt:lpstr>Calibri</vt:lpstr>
      <vt:lpstr>Geneva</vt:lpstr>
      <vt:lpstr>Helvetica</vt:lpstr>
      <vt:lpstr>Wingdings</vt:lpstr>
      <vt:lpstr>Fermilab_PPT_090815</vt:lpstr>
      <vt:lpstr>1_Fermilab_PPT_090815</vt:lpstr>
      <vt:lpstr>Spill Regulation System (SRS)</vt:lpstr>
      <vt:lpstr>SRS Overview</vt:lpstr>
      <vt:lpstr>SRS Timing</vt:lpstr>
      <vt:lpstr>Mu2E Part of Timeline</vt:lpstr>
      <vt:lpstr>Tune Quad Control Loop</vt:lpstr>
      <vt:lpstr>RFKO Control Loop</vt:lpstr>
      <vt:lpstr>SRS Architecture</vt:lpstr>
      <vt:lpstr>SRS Main VME Node</vt:lpstr>
      <vt:lpstr>SRS Remote VME Node</vt:lpstr>
      <vt:lpstr>Driving the Tune Quadrupole Magnets</vt:lpstr>
      <vt:lpstr>Driving the RFKO System</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P. Nagaslaev x4670 13469N</dc:creator>
  <cp:lastModifiedBy>Aisha Ibrahim</cp:lastModifiedBy>
  <cp:revision>211</cp:revision>
  <cp:lastPrinted>2018-10-10T19:25:36Z</cp:lastPrinted>
  <dcterms:created xsi:type="dcterms:W3CDTF">2018-10-03T19:37:24Z</dcterms:created>
  <dcterms:modified xsi:type="dcterms:W3CDTF">2018-10-12T19:49:38Z</dcterms:modified>
</cp:coreProperties>
</file>