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56" r:id="rId2"/>
    <p:sldId id="258" r:id="rId3"/>
    <p:sldId id="257" r:id="rId4"/>
    <p:sldId id="357" r:id="rId5"/>
    <p:sldId id="342" r:id="rId6"/>
    <p:sldId id="624" r:id="rId7"/>
    <p:sldId id="628" r:id="rId8"/>
    <p:sldId id="336" r:id="rId9"/>
    <p:sldId id="263" r:id="rId10"/>
    <p:sldId id="347" r:id="rId11"/>
    <p:sldId id="592" r:id="rId12"/>
    <p:sldId id="621" r:id="rId13"/>
    <p:sldId id="414" r:id="rId14"/>
    <p:sldId id="437" r:id="rId15"/>
    <p:sldId id="629" r:id="rId16"/>
    <p:sldId id="627" r:id="rId17"/>
    <p:sldId id="260" r:id="rId18"/>
    <p:sldId id="264" r:id="rId19"/>
    <p:sldId id="332" r:id="rId20"/>
    <p:sldId id="265" r:id="rId21"/>
    <p:sldId id="266" r:id="rId22"/>
    <p:sldId id="272" r:id="rId23"/>
    <p:sldId id="333" r:id="rId24"/>
    <p:sldId id="273" r:id="rId25"/>
    <p:sldId id="338" r:id="rId26"/>
    <p:sldId id="625" r:id="rId27"/>
    <p:sldId id="593" r:id="rId2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4530A-CB14-4785-A728-A0DC7382F7A0}" type="datetimeFigureOut">
              <a:rPr kumimoji="1" lang="ja-JP" altLang="en-US" smtClean="0"/>
              <a:t>2019/1/14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06F50-4B87-4F39-9F8B-9134DF3FF9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4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スペック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6E7131-F903-425F-AA0A-E655EE0B9682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797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2C91DD6-15CE-4D31-AD03-854858184066}" type="slidenum">
              <a:rPr lang="ja-JP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8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214422"/>
            <a:ext cx="9144000" cy="147002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071810"/>
            <a:ext cx="6400800" cy="256699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71249-8237-412E-99B5-B912FC0C9705}" type="datetime1">
              <a:rPr kumimoji="1" lang="ja-JP" altLang="en-US" smtClean="0"/>
              <a:t>2019/1/14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60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noFill/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4282" y="728700"/>
            <a:ext cx="8715436" cy="572463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6561348"/>
            <a:ext cx="2133600" cy="296652"/>
          </a:xfrm>
        </p:spPr>
        <p:txBody>
          <a:bodyPr/>
          <a:lstStyle/>
          <a:p>
            <a:fld id="{760B628C-E5F8-4CDD-AF3E-FA6F35C83D59}" type="datetime1">
              <a:rPr kumimoji="1" lang="ja-JP" altLang="en-US" smtClean="0"/>
              <a:t>2019/1/14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561348"/>
            <a:ext cx="2895600" cy="29667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32" y="6561348"/>
            <a:ext cx="2133600" cy="296676"/>
          </a:xfrm>
        </p:spPr>
        <p:txBody>
          <a:bodyPr/>
          <a:lstStyle/>
          <a:p>
            <a:fld id="{1B0C3D1A-4ED4-410C-AB41-B4F3FB6EF9C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684EF93-2005-4256-BA3F-A0E9FCDDFC20}"/>
              </a:ext>
            </a:extLst>
          </p:cNvPr>
          <p:cNvCxnSpPr/>
          <p:nvPr/>
        </p:nvCxnSpPr>
        <p:spPr>
          <a:xfrm>
            <a:off x="214282" y="632481"/>
            <a:ext cx="87154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50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noFill/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4282" y="728700"/>
            <a:ext cx="8715436" cy="5760640"/>
          </a:xfrm>
        </p:spPr>
        <p:txBody>
          <a:bodyPr/>
          <a:lstStyle>
            <a:lvl1pPr>
              <a:defRPr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  <a:lvl2pPr>
              <a:defRPr>
                <a:latin typeface="游ゴシック" panose="020B0400000000000000" pitchFamily="50" charset="-128"/>
                <a:ea typeface="游ゴシック" panose="020B0400000000000000" pitchFamily="50" charset="-128"/>
              </a:defRPr>
            </a:lvl2pPr>
            <a:lvl3pPr>
              <a:defRPr>
                <a:latin typeface="游ゴシック" panose="020B0400000000000000" pitchFamily="50" charset="-128"/>
                <a:ea typeface="游ゴシック" panose="020B0400000000000000" pitchFamily="50" charset="-128"/>
              </a:defRPr>
            </a:lvl3pPr>
            <a:lvl4pPr>
              <a:defRPr>
                <a:latin typeface="游ゴシック" panose="020B0400000000000000" pitchFamily="50" charset="-128"/>
                <a:ea typeface="游ゴシック" panose="020B0400000000000000" pitchFamily="50" charset="-128"/>
              </a:defRPr>
            </a:lvl4pPr>
            <a:lvl5pPr>
              <a:defRPr>
                <a:latin typeface="游ゴシック" panose="020B0400000000000000" pitchFamily="50" charset="-128"/>
                <a:ea typeface="游ゴシック" panose="020B0400000000000000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6561348"/>
            <a:ext cx="2133600" cy="296652"/>
          </a:xfrm>
        </p:spPr>
        <p:txBody>
          <a:bodyPr/>
          <a:lstStyle/>
          <a:p>
            <a:fld id="{D5D95000-B875-411D-8A05-9BD93CC6D530}" type="datetime1">
              <a:rPr kumimoji="1" lang="ja-JP" altLang="en-US" smtClean="0"/>
              <a:t>2019/1/14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561348"/>
            <a:ext cx="2895600" cy="29667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32" y="6561348"/>
            <a:ext cx="2133600" cy="296676"/>
          </a:xfrm>
        </p:spPr>
        <p:txBody>
          <a:bodyPr/>
          <a:lstStyle/>
          <a:p>
            <a:fld id="{1B0C3D1A-4ED4-410C-AB41-B4F3FB6EF9C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14282" y="593550"/>
            <a:ext cx="8715436" cy="714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50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2672916"/>
            <a:ext cx="7772400" cy="707886"/>
          </a:xfrm>
          <a:solidFill>
            <a:schemeClr val="accent1">
              <a:lumMod val="75000"/>
            </a:schemeClr>
          </a:solidFill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0" y="6561324"/>
            <a:ext cx="2133600" cy="296676"/>
          </a:xfrm>
        </p:spPr>
        <p:txBody>
          <a:bodyPr/>
          <a:lstStyle/>
          <a:p>
            <a:fld id="{0D069A3E-F109-4E56-A080-4F7158B30976}" type="datetime1">
              <a:rPr kumimoji="1" lang="ja-JP" altLang="en-US" smtClean="0"/>
              <a:t>2019/1/14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561348"/>
            <a:ext cx="2895600" cy="29667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10432" y="6561348"/>
            <a:ext cx="2133600" cy="296676"/>
          </a:xfrm>
        </p:spPr>
        <p:txBody>
          <a:bodyPr/>
          <a:lstStyle/>
          <a:p>
            <a:fld id="{1B0C3D1A-4ED4-410C-AB41-B4F3FB6EF9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4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0" y="6561324"/>
            <a:ext cx="2133600" cy="296676"/>
          </a:xfrm>
        </p:spPr>
        <p:txBody>
          <a:bodyPr/>
          <a:lstStyle/>
          <a:p>
            <a:fld id="{911B1542-5A1C-4FB7-ADF8-091EE1057E07}" type="datetime1">
              <a:rPr kumimoji="1" lang="ja-JP" altLang="en-US" smtClean="0"/>
              <a:t>2019/1/14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561348"/>
            <a:ext cx="2895600" cy="296676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010432" y="6561348"/>
            <a:ext cx="2133600" cy="296676"/>
          </a:xfrm>
        </p:spPr>
        <p:txBody>
          <a:bodyPr/>
          <a:lstStyle/>
          <a:p>
            <a:fld id="{1B0C3D1A-4ED4-410C-AB41-B4F3FB6EF9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68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1406" y="714356"/>
            <a:ext cx="9001188" cy="571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0" y="6561324"/>
            <a:ext cx="2133600" cy="296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1pPr>
          </a:lstStyle>
          <a:p>
            <a:fld id="{BFB1E949-ADCE-4D45-94BE-976B4130AC72}" type="datetime1">
              <a:rPr lang="ja-JP" altLang="en-US" smtClean="0"/>
              <a:t>2019/1/14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561348"/>
            <a:ext cx="2895600" cy="296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10432" y="6561348"/>
            <a:ext cx="2133600" cy="296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1pPr>
          </a:lstStyle>
          <a:p>
            <a:fld id="{1B0C3D1A-4ED4-410C-AB41-B4F3FB6EF9C9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7955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ftr="0" dt="0"/>
  <p:txStyles>
    <p:titleStyle>
      <a:lvl1pPr marL="0" algn="ctr" defTabSz="914400" rtl="0" eaLnBrk="1" latinLnBrk="0" hangingPunct="1">
        <a:spcBef>
          <a:spcPct val="0"/>
        </a:spcBef>
        <a:buNone/>
        <a:defRPr kumimoji="1" lang="ja-JP" altLang="en-US" sz="3200" kern="1200">
          <a:solidFill>
            <a:schemeClr val="tx1"/>
          </a:solidFill>
          <a:latin typeface="游ゴシック Medium" panose="020B0500000000000000" pitchFamily="50" charset="-128"/>
          <a:ea typeface="游ゴシック Medium" panose="020B0500000000000000" pitchFamily="50" charset="-128"/>
          <a:cs typeface="+mn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游ゴシック" panose="020B0400000000000000" pitchFamily="50" charset="-128"/>
          <a:ea typeface="游ゴシック" panose="020B0400000000000000" pitchFamily="5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DA373A-D921-413D-BFCB-51192E936B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Spill Regulation</a:t>
            </a:r>
            <a:br>
              <a:rPr kumimoji="1" lang="en-US" altLang="ja-JP" dirty="0"/>
            </a:br>
            <a:r>
              <a:rPr kumimoji="1" lang="en-US" altLang="ja-JP" dirty="0"/>
              <a:t>at J-PARC Main Ring Slow Extraction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00536DC-7825-43A4-B618-3FDDD28ED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2019-1-14 US-Japan Meeting</a:t>
            </a:r>
          </a:p>
          <a:p>
            <a:r>
              <a:rPr lang="en-US" altLang="ja-JP" dirty="0"/>
              <a:t>Ryotaro Muto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295B59-B97C-4F33-BBDD-271379215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328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タイトル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84775"/>
          </a:xfrm>
          <a:noFill/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Correction quadrupole magnets</a:t>
            </a:r>
            <a:endParaRPr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CD5EB-0160-4076-98C1-227788D06063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pic>
        <p:nvPicPr>
          <p:cNvPr id="12" name="図 62" descr="CIMG04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025" y="1412776"/>
            <a:ext cx="242887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63" descr="CIMG04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025" y="3270151"/>
            <a:ext cx="243046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35" descr="R0012337_EQ1t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023" y="1268760"/>
            <a:ext cx="304482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図 137" descr="R0012343_RQt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9383" y="1268760"/>
            <a:ext cx="304482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15"/>
          <p:cNvSpPr txBox="1"/>
          <p:nvPr/>
        </p:nvSpPr>
        <p:spPr>
          <a:xfrm>
            <a:off x="1229186" y="5306155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EQ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5306154"/>
            <a:ext cx="61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+mn-ea"/>
              </a:rPr>
              <a:t>RQ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749417" y="5192988"/>
            <a:ext cx="195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t 0.1mm</a:t>
            </a:r>
          </a:p>
          <a:p>
            <a:r>
              <a:rPr kumimoji="1" lang="en-US" altLang="ja-JP" dirty="0">
                <a:latin typeface="+mn-ea"/>
              </a:rPr>
              <a:t> lamination steel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27784" y="4149080"/>
            <a:ext cx="1883849" cy="40011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+mn-ea"/>
              </a:rPr>
              <a:t>Ceramics duct</a:t>
            </a:r>
            <a:endParaRPr kumimoji="1" lang="ja-JP" altLang="en-US" sz="2000" dirty="0">
              <a:latin typeface="+mn-ea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16200000" flipV="1">
            <a:off x="2555776" y="3501008"/>
            <a:ext cx="792088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 flipH="1" flipV="1">
            <a:off x="4752020" y="3032956"/>
            <a:ext cx="1152128" cy="93610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68931" y="5791981"/>
            <a:ext cx="269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+mn-ea"/>
              </a:rPr>
              <a:t>≲100 Hz</a:t>
            </a:r>
          </a:p>
          <a:p>
            <a:pPr algn="ctr"/>
            <a:r>
              <a:rPr lang="en-US" altLang="ja-JP" sz="2000" dirty="0" err="1">
                <a:latin typeface="+mn-ea"/>
              </a:rPr>
              <a:t>Δhtune</a:t>
            </a:r>
            <a:r>
              <a:rPr lang="en-US" altLang="ja-JP" sz="2000" dirty="0">
                <a:latin typeface="+mn-ea"/>
              </a:rPr>
              <a:t> : 0.011/100A</a:t>
            </a:r>
            <a:endParaRPr kumimoji="1" lang="ja-JP" altLang="en-US" sz="2000" dirty="0">
              <a:latin typeface="+mn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396221-54BE-44E5-B13E-A7CF20250E20}"/>
              </a:ext>
            </a:extLst>
          </p:cNvPr>
          <p:cNvSpPr txBox="1"/>
          <p:nvPr/>
        </p:nvSpPr>
        <p:spPr>
          <a:xfrm>
            <a:off x="3476522" y="5791980"/>
            <a:ext cx="283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+mn-ea"/>
              </a:rPr>
              <a:t>≲1 kHz</a:t>
            </a:r>
          </a:p>
          <a:p>
            <a:pPr algn="ctr"/>
            <a:r>
              <a:rPr lang="en-US" altLang="ja-JP" sz="2000" dirty="0" err="1">
                <a:latin typeface="+mn-ea"/>
              </a:rPr>
              <a:t>Δhtune</a:t>
            </a:r>
            <a:r>
              <a:rPr lang="en-US" altLang="ja-JP" sz="2000" dirty="0">
                <a:latin typeface="+mn-ea"/>
              </a:rPr>
              <a:t> : 0.0014/100A</a:t>
            </a:r>
            <a:endParaRPr kumimoji="1" lang="ja-JP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8746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FE0BE3-194E-4818-873D-936080F2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Spill monitor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162DF1F-77D3-456D-A873-24416E90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023" r="1" b="9876"/>
          <a:stretch/>
        </p:blipFill>
        <p:spPr>
          <a:xfrm>
            <a:off x="849143" y="3052086"/>
            <a:ext cx="7445714" cy="3657600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63CE210-56A4-4EC9-899B-1298D0F2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FE04C5-CEA4-4098-A1C8-0933C5874776}"/>
              </a:ext>
            </a:extLst>
          </p:cNvPr>
          <p:cNvSpPr txBox="1"/>
          <p:nvPr/>
        </p:nvSpPr>
        <p:spPr>
          <a:xfrm rot="2075858">
            <a:off x="4403035" y="5327375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Near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D4C359-4EAD-4B6D-B702-02E3E52FDBE7}"/>
              </a:ext>
            </a:extLst>
          </p:cNvPr>
          <p:cNvSpPr txBox="1"/>
          <p:nvPr/>
        </p:nvSpPr>
        <p:spPr>
          <a:xfrm rot="20947060">
            <a:off x="1330664" y="444610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Far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D241346-3C25-40EB-94BE-435639B78FC8}"/>
              </a:ext>
            </a:extLst>
          </p:cNvPr>
          <p:cNvSpPr txBox="1"/>
          <p:nvPr/>
        </p:nvSpPr>
        <p:spPr>
          <a:xfrm>
            <a:off x="4790661" y="2532074"/>
            <a:ext cx="336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Vacuum partition</a:t>
            </a:r>
            <a:r>
              <a:rPr lang="en-US" altLang="ja-JP" dirty="0">
                <a:latin typeface="+mn-ea"/>
              </a:rPr>
              <a:t> (Al, 0.1 mm)</a:t>
            </a:r>
            <a:endParaRPr kumimoji="1" lang="ja-JP" altLang="en-US" dirty="0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CCBD95BF-DB3B-4548-A280-040FB96166DA}"/>
              </a:ext>
            </a:extLst>
          </p:cNvPr>
          <p:cNvSpPr/>
          <p:nvPr/>
        </p:nvSpPr>
        <p:spPr>
          <a:xfrm>
            <a:off x="5636878" y="2903748"/>
            <a:ext cx="217270" cy="397566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19C94B2-8E2F-4EFE-844F-AE2562B5014F}"/>
              </a:ext>
            </a:extLst>
          </p:cNvPr>
          <p:cNvCxnSpPr>
            <a:cxnSpLocks/>
          </p:cNvCxnSpPr>
          <p:nvPr/>
        </p:nvCxnSpPr>
        <p:spPr>
          <a:xfrm flipV="1">
            <a:off x="2176670" y="4150294"/>
            <a:ext cx="3460208" cy="726506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A6DF391-4270-4469-8613-E939A18EA49F}"/>
              </a:ext>
            </a:extLst>
          </p:cNvPr>
          <p:cNvSpPr txBox="1"/>
          <p:nvPr/>
        </p:nvSpPr>
        <p:spPr>
          <a:xfrm rot="20947060">
            <a:off x="3462082" y="4227295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~1m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C7FE21B-E356-42A7-B644-41145DA6F208}"/>
              </a:ext>
            </a:extLst>
          </p:cNvPr>
          <p:cNvCxnSpPr>
            <a:cxnSpLocks/>
          </p:cNvCxnSpPr>
          <p:nvPr/>
        </p:nvCxnSpPr>
        <p:spPr>
          <a:xfrm flipH="1" flipV="1">
            <a:off x="3101010" y="3102531"/>
            <a:ext cx="5193847" cy="205170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9D4B3B-740D-499F-8CFB-396A0A3CB93E}"/>
              </a:ext>
            </a:extLst>
          </p:cNvPr>
          <p:cNvSpPr txBox="1"/>
          <p:nvPr/>
        </p:nvSpPr>
        <p:spPr>
          <a:xfrm rot="1091097">
            <a:off x="6736296" y="4459117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2"/>
                </a:solidFill>
              </a:rPr>
              <a:t>Proton beam</a:t>
            </a:r>
            <a:endParaRPr kumimoji="1" lang="ja-JP" altLang="en-US" b="1" dirty="0">
              <a:solidFill>
                <a:schemeClr val="bg2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4A11049-56C8-43E4-BD10-9A794B5A8C71}"/>
              </a:ext>
            </a:extLst>
          </p:cNvPr>
          <p:cNvCxnSpPr>
            <a:cxnSpLocks/>
          </p:cNvCxnSpPr>
          <p:nvPr/>
        </p:nvCxnSpPr>
        <p:spPr>
          <a:xfrm flipV="1">
            <a:off x="5342282" y="4214651"/>
            <a:ext cx="294596" cy="113313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E2A8F1C-4345-4EDE-B46D-E6DC06F2028D}"/>
              </a:ext>
            </a:extLst>
          </p:cNvPr>
          <p:cNvSpPr txBox="1"/>
          <p:nvPr/>
        </p:nvSpPr>
        <p:spPr>
          <a:xfrm>
            <a:off x="4556813" y="4557913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~0.4 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DFE43A2-49B5-4776-A09B-AF049313BB36}"/>
              </a:ext>
            </a:extLst>
          </p:cNvPr>
          <p:cNvSpPr txBox="1">
            <a:spLocks/>
          </p:cNvSpPr>
          <p:nvPr/>
        </p:nvSpPr>
        <p:spPr>
          <a:xfrm>
            <a:off x="230505" y="1135776"/>
            <a:ext cx="8649727" cy="926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1800" kern="12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2400" kern="12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kumimoji="1" sz="2000" kern="120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Spill monitor : plastic scintillator + PMT</a:t>
            </a:r>
          </a:p>
          <a:p>
            <a:r>
              <a:rPr lang="en-US" altLang="ja-JP" dirty="0"/>
              <a:t>detects secondary particles generated at the vacuum partition in the beam duct </a:t>
            </a:r>
          </a:p>
        </p:txBody>
      </p:sp>
    </p:spTree>
    <p:extLst>
      <p:ext uri="{BB962C8B-B14F-4D97-AF65-F5344CB8AC3E}">
        <p14:creationId xmlns:p14="http://schemas.microsoft.com/office/powerpoint/2010/main" val="386962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4674D6F-F1AD-47FA-9E11-39DEF81E7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06553"/>
            <a:ext cx="6825256" cy="415404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B4F995-A65A-48E0-B6A7-E75859D6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E78C0-6708-46ED-81DA-E6E9508927AE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D4F8E808-2A54-4903-B1DE-91EA3BF0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95"/>
            <a:ext cx="9144000" cy="584775"/>
          </a:xfrm>
        </p:spPr>
        <p:txBody>
          <a:bodyPr/>
          <a:lstStyle/>
          <a:p>
            <a:r>
              <a:rPr lang="en-US" altLang="ja-JP" dirty="0"/>
              <a:t>Spill feedback block diagram</a:t>
            </a:r>
            <a:endParaRPr lang="ja-JP" altLang="en-US" dirty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8C6035F-B557-4289-B100-BBDAC916D2A7}"/>
              </a:ext>
            </a:extLst>
          </p:cNvPr>
          <p:cNvSpPr txBox="1">
            <a:spLocks/>
          </p:cNvSpPr>
          <p:nvPr/>
        </p:nvSpPr>
        <p:spPr bwMode="auto">
          <a:xfrm>
            <a:off x="1187624" y="5070001"/>
            <a:ext cx="6408712" cy="12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dirty="0"/>
              <a:t>Feedback Gain (Feb. 2018)</a:t>
            </a:r>
          </a:p>
          <a:p>
            <a:pPr lvl="1"/>
            <a:r>
              <a:rPr lang="en-US" altLang="ja-JP" sz="2000" dirty="0"/>
              <a:t>EQ: Ki= 62.89</a:t>
            </a:r>
          </a:p>
          <a:p>
            <a:pPr lvl="1"/>
            <a:r>
              <a:rPr lang="en-US" altLang="ja-JP" sz="2000" dirty="0"/>
              <a:t>RQ: </a:t>
            </a:r>
            <a:r>
              <a:rPr lang="en-US" altLang="ja-JP" sz="2000" dirty="0" err="1"/>
              <a:t>Kp</a:t>
            </a:r>
            <a:r>
              <a:rPr lang="en-US" altLang="ja-JP" sz="2000" dirty="0"/>
              <a:t>=1.0, Ki= 20000, </a:t>
            </a:r>
            <a:r>
              <a:rPr lang="en-US" altLang="ja-JP" sz="2000" dirty="0" err="1"/>
              <a:t>Kd</a:t>
            </a:r>
            <a:r>
              <a:rPr lang="en-US" altLang="ja-JP" sz="2000" dirty="0"/>
              <a:t>=0.00002, K=0.75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E18E14-CB94-45B9-8C22-A2407E55399D}"/>
              </a:ext>
            </a:extLst>
          </p:cNvPr>
          <p:cNvSpPr txBox="1"/>
          <p:nvPr/>
        </p:nvSpPr>
        <p:spPr>
          <a:xfrm>
            <a:off x="7010432" y="645267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by T. Kimura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8704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n-ea"/>
                <a:ea typeface="+mn-ea"/>
              </a:rPr>
              <a:t>Effect of the spill feedback</a:t>
            </a:r>
            <a:endParaRPr dirty="0">
              <a:latin typeface="+mn-ea"/>
              <a:ea typeface="+mn-ea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7B3F-5D06-4B46-AB3E-F4F4B1E5CBB6}" type="slidenum">
              <a:rPr lang="ja-JP" altLang="en-US" smtClean="0">
                <a:latin typeface="+mn-ea"/>
                <a:ea typeface="+mn-ea"/>
              </a:rPr>
              <a:pPr>
                <a:defRPr/>
              </a:pPr>
              <a:t>13</a:t>
            </a:fld>
            <a:endParaRPr lang="ja-JP" altLang="en-US">
              <a:latin typeface="+mn-ea"/>
              <a:ea typeface="+mn-ea"/>
            </a:endParaRPr>
          </a:p>
        </p:txBody>
      </p:sp>
      <p:pic>
        <p:nvPicPr>
          <p:cNvPr id="166916" name="Picture 4" descr="C:\Users\ryotarom\Desktop\run36shot66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4432"/>
            <a:ext cx="4499992" cy="4318784"/>
          </a:xfrm>
          <a:prstGeom prst="rect">
            <a:avLst/>
          </a:prstGeom>
          <a:noFill/>
        </p:spPr>
      </p:pic>
      <p:sp>
        <p:nvSpPr>
          <p:cNvPr id="12" name="テキスト ボックス 11"/>
          <p:cNvSpPr txBox="1"/>
          <p:nvPr/>
        </p:nvSpPr>
        <p:spPr>
          <a:xfrm>
            <a:off x="395536" y="1484784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75000"/>
                  </a:schemeClr>
                </a:solidFill>
                <a:latin typeface="+mn-ea"/>
                <a:cs typeface="メイリオ" pitchFamily="50" charset="-128"/>
              </a:rPr>
              <a:t>beam in ring</a:t>
            </a:r>
            <a:endParaRPr kumimoji="1" lang="ja-JP" altLang="en-US" b="1" dirty="0">
              <a:solidFill>
                <a:schemeClr val="accent3">
                  <a:lumMod val="75000"/>
                </a:schemeClr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19672" y="28299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+mn-ea"/>
                <a:cs typeface="メイリオ" pitchFamily="50" charset="-128"/>
              </a:rPr>
              <a:t>spill</a:t>
            </a:r>
            <a:endParaRPr kumimoji="1" lang="ja-JP" altLang="en-US" b="1" dirty="0">
              <a:solidFill>
                <a:srgbClr val="FF0000"/>
              </a:solidFill>
              <a:latin typeface="+mn-ea"/>
              <a:cs typeface="メイリオ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D7256E-6C6E-4039-A3E1-73DF691A55D7}"/>
              </a:ext>
            </a:extLst>
          </p:cNvPr>
          <p:cNvGrpSpPr/>
          <p:nvPr/>
        </p:nvGrpSpPr>
        <p:grpSpPr>
          <a:xfrm>
            <a:off x="4283968" y="1052736"/>
            <a:ext cx="4841426" cy="5553327"/>
            <a:chOff x="4283968" y="1052736"/>
            <a:chExt cx="4841426" cy="555332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580112" y="6021288"/>
              <a:ext cx="3456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>
                  <a:latin typeface="+mn-ea"/>
                  <a:cs typeface="メイリオ" pitchFamily="50" charset="-128"/>
                </a:rPr>
                <a:t>(Trim coils of B&amp;Q magnets are shorted in flat top)</a:t>
              </a:r>
            </a:p>
          </p:txBody>
        </p:sp>
        <p:pic>
          <p:nvPicPr>
            <p:cNvPr id="166917" name="Picture 5" descr="C:\Users\ryotarom\Desktop\run36shot666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3635" y="1052736"/>
              <a:ext cx="4501759" cy="4320480"/>
            </a:xfrm>
            <a:prstGeom prst="rect">
              <a:avLst/>
            </a:prstGeom>
            <a:noFill/>
          </p:spPr>
        </p:pic>
        <p:sp>
          <p:nvSpPr>
            <p:cNvPr id="21" name="右矢印 20"/>
            <p:cNvSpPr/>
            <p:nvPr/>
          </p:nvSpPr>
          <p:spPr>
            <a:xfrm>
              <a:off x="4283968" y="2636912"/>
              <a:ext cx="432048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507890" y="5445224"/>
              <a:ext cx="2533066" cy="461665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>
                  <a:latin typeface="+mn-ea"/>
                  <a:cs typeface="メイリオ" pitchFamily="50" charset="-128"/>
                </a:rPr>
                <a:t>Duty Factor 18%</a:t>
              </a:r>
              <a:endParaRPr kumimoji="1" lang="ja-JP" altLang="en-US" sz="2400" dirty="0">
                <a:latin typeface="+mn-ea"/>
                <a:cs typeface="メイリオ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48180" y="1475492"/>
              <a:ext cx="157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chemeClr val="accent3">
                      <a:lumMod val="75000"/>
                    </a:schemeClr>
                  </a:solidFill>
                  <a:latin typeface="+mn-ea"/>
                  <a:cs typeface="メイリオ" pitchFamily="50" charset="-128"/>
                </a:rPr>
                <a:t>b</a:t>
              </a:r>
              <a:r>
                <a:rPr kumimoji="1" lang="en-US" altLang="ja-JP" b="1" dirty="0">
                  <a:solidFill>
                    <a:schemeClr val="accent3">
                      <a:lumMod val="75000"/>
                    </a:schemeClr>
                  </a:solidFill>
                  <a:latin typeface="+mn-ea"/>
                  <a:cs typeface="メイリオ" pitchFamily="50" charset="-128"/>
                </a:rPr>
                <a:t>eam in ring</a:t>
              </a:r>
              <a:endParaRPr kumimoji="1" lang="ja-JP" altLang="en-US" b="1" dirty="0">
                <a:solidFill>
                  <a:schemeClr val="accent3">
                    <a:lumMod val="75000"/>
                  </a:schemeClr>
                </a:solidFill>
                <a:latin typeface="+mn-ea"/>
                <a:cs typeface="メイリオ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28184" y="282994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  <a:latin typeface="+mn-ea"/>
                  <a:cs typeface="メイリオ" pitchFamily="50" charset="-128"/>
                </a:rPr>
                <a:t>spill</a:t>
              </a:r>
              <a:endParaRPr kumimoji="1" lang="ja-JP" altLang="en-US" b="1" dirty="0">
                <a:solidFill>
                  <a:srgbClr val="FF0000"/>
                </a:solidFill>
                <a:latin typeface="+mn-ea"/>
                <a:cs typeface="メイリオ" pitchFamily="50" charset="-128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5132426" y="3356992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002060"/>
                  </a:solidFill>
                  <a:latin typeface="+mn-ea"/>
                  <a:cs typeface="メイリオ" pitchFamily="50" charset="-128"/>
                </a:rPr>
                <a:t>EQ</a:t>
              </a:r>
              <a:endParaRPr kumimoji="1" lang="ja-JP" altLang="en-US" b="1" dirty="0">
                <a:solidFill>
                  <a:srgbClr val="002060"/>
                </a:solidFill>
                <a:latin typeface="+mn-ea"/>
                <a:cs typeface="メイリオ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148064" y="4365104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B0F0"/>
                  </a:solidFill>
                  <a:latin typeface="+mn-ea"/>
                  <a:cs typeface="メイリオ" pitchFamily="50" charset="-128"/>
                </a:rPr>
                <a:t>R</a:t>
              </a:r>
              <a:r>
                <a:rPr kumimoji="1" lang="en-US" altLang="ja-JP" b="1" dirty="0">
                  <a:solidFill>
                    <a:srgbClr val="00B0F0"/>
                  </a:solidFill>
                  <a:latin typeface="+mn-ea"/>
                  <a:cs typeface="メイリオ" pitchFamily="50" charset="-128"/>
                </a:rPr>
                <a:t>Q</a:t>
              </a:r>
              <a:endParaRPr kumimoji="1" lang="ja-JP" altLang="en-US" b="1" dirty="0">
                <a:solidFill>
                  <a:srgbClr val="00B0F0"/>
                </a:solidFill>
                <a:latin typeface="+mn-ea"/>
                <a:cs typeface="メイリオ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971600" y="364502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+mn-ea"/>
                <a:cs typeface="メイリオ" pitchFamily="50" charset="-128"/>
              </a:rPr>
              <a:t>EQ</a:t>
            </a:r>
            <a:endParaRPr kumimoji="1" lang="ja-JP" altLang="en-US" b="1" dirty="0">
              <a:solidFill>
                <a:srgbClr val="002060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75656" y="36450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B0F0"/>
                </a:solidFill>
                <a:latin typeface="+mn-ea"/>
                <a:cs typeface="メイリオ" pitchFamily="50" charset="-128"/>
              </a:rPr>
              <a:t>R</a:t>
            </a:r>
            <a:r>
              <a:rPr kumimoji="1" lang="en-US" altLang="ja-JP" b="1" dirty="0">
                <a:solidFill>
                  <a:srgbClr val="00B0F0"/>
                </a:solidFill>
                <a:latin typeface="+mn-ea"/>
                <a:cs typeface="メイリオ" pitchFamily="50" charset="-128"/>
              </a:rPr>
              <a:t>Q</a:t>
            </a:r>
            <a:endParaRPr kumimoji="1" lang="ja-JP" altLang="en-US" b="1" dirty="0">
              <a:solidFill>
                <a:srgbClr val="00B0F0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979712" y="3615407"/>
            <a:ext cx="809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+mn-ea"/>
                <a:cs typeface="メイリオ" pitchFamily="50" charset="-128"/>
              </a:rPr>
              <a:t>OFF</a:t>
            </a:r>
            <a:endParaRPr kumimoji="1" lang="ja-JP" altLang="en-US" sz="2400" b="1" dirty="0">
              <a:latin typeface="+mn-ea"/>
              <a:cs typeface="メイリオ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5576" y="5445224"/>
            <a:ext cx="2361544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+mn-ea"/>
                <a:cs typeface="メイリオ" pitchFamily="50" charset="-128"/>
              </a:rPr>
              <a:t>Duty Factor 3%</a:t>
            </a:r>
            <a:endParaRPr kumimoji="1" lang="ja-JP" altLang="en-US" sz="2400" dirty="0">
              <a:latin typeface="+mn-ea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6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タイトル 1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Transverse RF</a:t>
            </a:r>
            <a:endParaRPr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7B3F-5D06-4B46-AB3E-F4F4B1E5CBB6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636528" y="5626985"/>
            <a:ext cx="425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By A. Schna</a:t>
            </a:r>
            <a:r>
              <a:rPr lang="en-US" altLang="ja-JP" dirty="0"/>
              <a:t>se, T. Toyama, 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M. Okada &amp; J-PARC RF group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5516" y="812902"/>
            <a:ext cx="86769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+mn-ea"/>
                <a:cs typeface="メイリオ" pitchFamily="50" charset="-128"/>
              </a:rPr>
              <a:t>Increase and smear the </a:t>
            </a:r>
            <a:r>
              <a:rPr lang="en-US" altLang="ja-JP" sz="2000" dirty="0" err="1">
                <a:latin typeface="+mn-ea"/>
                <a:cs typeface="メイリオ" pitchFamily="50" charset="-128"/>
              </a:rPr>
              <a:t>betatron</a:t>
            </a:r>
            <a:r>
              <a:rPr lang="en-US" altLang="ja-JP" sz="2000" dirty="0">
                <a:latin typeface="+mn-ea"/>
                <a:cs typeface="メイリオ" pitchFamily="50" charset="-128"/>
              </a:rPr>
              <a:t> oscillation amplitude of the beam</a:t>
            </a:r>
          </a:p>
          <a:p>
            <a:r>
              <a:rPr lang="en-US" altLang="ja-JP" sz="2000" dirty="0">
                <a:latin typeface="+mn-ea"/>
                <a:cs typeface="メイリオ" pitchFamily="50" charset="-128"/>
              </a:rPr>
              <a:t> by transverse RF on</a:t>
            </a:r>
            <a:r>
              <a:rPr lang="ja-JP" altLang="en-US" sz="2000" dirty="0">
                <a:latin typeface="+mn-ea"/>
                <a:cs typeface="メイリオ" pitchFamily="50" charset="-128"/>
              </a:rPr>
              <a:t> </a:t>
            </a:r>
            <a:r>
              <a:rPr kumimoji="1" lang="en-US" altLang="ja-JP" sz="2000" dirty="0" err="1">
                <a:latin typeface="+mn-ea"/>
                <a:cs typeface="メイリオ" pitchFamily="50" charset="-128"/>
              </a:rPr>
              <a:t>stripline</a:t>
            </a:r>
            <a:r>
              <a:rPr kumimoji="1" lang="en-US" altLang="ja-JP" sz="2000" dirty="0">
                <a:latin typeface="+mn-ea"/>
                <a:cs typeface="メイリオ" pitchFamily="50" charset="-128"/>
              </a:rPr>
              <a:t> kickers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39652" y="2091626"/>
            <a:ext cx="146290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RF noise</a:t>
            </a:r>
          </a:p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Generator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23815" y="1968515"/>
            <a:ext cx="830677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AMP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823815" y="2553871"/>
            <a:ext cx="830677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AMP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904148" y="2096852"/>
            <a:ext cx="45719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696236" y="2096852"/>
            <a:ext cx="45719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/>
          <p:nvPr/>
        </p:nvCxnSpPr>
        <p:spPr>
          <a:xfrm>
            <a:off x="5062911" y="2367464"/>
            <a:ext cx="4549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824028" y="1791400"/>
            <a:ext cx="23042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14" idx="3"/>
          </p:cNvCxnSpPr>
          <p:nvPr/>
        </p:nvCxnSpPr>
        <p:spPr>
          <a:xfrm>
            <a:off x="6741955" y="2366882"/>
            <a:ext cx="386329" cy="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7128284" y="1791400"/>
            <a:ext cx="0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4608004" y="2776655"/>
            <a:ext cx="4549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3527884" y="2193831"/>
            <a:ext cx="0" cy="60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527884" y="2193831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516598" y="2794749"/>
            <a:ext cx="2880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下矢印 39"/>
          <p:cNvSpPr/>
          <p:nvPr/>
        </p:nvSpPr>
        <p:spPr>
          <a:xfrm>
            <a:off x="6264188" y="1935416"/>
            <a:ext cx="144016" cy="2681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39171" y="4571836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Beam</a:t>
            </a:r>
            <a:endParaRPr kumimoji="1" lang="ja-JP" altLang="en-US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887924" y="1700808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3kW</a:t>
            </a:r>
            <a:endParaRPr lang="ja-JP" altLang="en-US" dirty="0"/>
          </a:p>
        </p:txBody>
      </p:sp>
      <p:sp>
        <p:nvSpPr>
          <p:cNvPr id="45" name="正方形/長方形 44"/>
          <p:cNvSpPr/>
          <p:nvPr/>
        </p:nvSpPr>
        <p:spPr>
          <a:xfrm>
            <a:off x="3887924" y="2996952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3kW</a:t>
            </a:r>
            <a:endParaRPr lang="ja-JP" altLang="en-US" dirty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5517819" y="2367464"/>
            <a:ext cx="3863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円弧 40"/>
          <p:cNvSpPr/>
          <p:nvPr/>
        </p:nvSpPr>
        <p:spPr>
          <a:xfrm rot="10800000">
            <a:off x="5652120" y="2528901"/>
            <a:ext cx="504056" cy="454838"/>
          </a:xfrm>
          <a:prstGeom prst="arc">
            <a:avLst>
              <a:gd name="adj1" fmla="val 16200000"/>
              <a:gd name="adj2" fmla="val 5410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2879812" y="2439472"/>
            <a:ext cx="6367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4824028" y="1787737"/>
            <a:ext cx="0" cy="4060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5062911" y="2367464"/>
            <a:ext cx="0" cy="409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4608003" y="2199347"/>
            <a:ext cx="21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図 36" descr="12mr0798.jpg"/>
          <p:cNvPicPr>
            <a:picLocks noChangeAspect="1"/>
          </p:cNvPicPr>
          <p:nvPr/>
        </p:nvPicPr>
        <p:blipFill>
          <a:blip r:embed="rId2"/>
          <a:srcRect l="31345" t="12152" r="12261" b="18056"/>
          <a:stretch>
            <a:fillRect/>
          </a:stretch>
        </p:blipFill>
        <p:spPr>
          <a:xfrm>
            <a:off x="719572" y="3356992"/>
            <a:ext cx="3420380" cy="3174736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1367644" y="1772816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0.1-100MHz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49801" y="3625860"/>
            <a:ext cx="3635932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accent6">
                    <a:lumMod val="75000"/>
                  </a:schemeClr>
                </a:solidFill>
              </a:rPr>
              <a:t>Solenoids to suppress </a:t>
            </a:r>
            <a:r>
              <a:rPr lang="en-US" altLang="ja-JP" sz="1400" dirty="0" err="1">
                <a:solidFill>
                  <a:schemeClr val="accent6">
                    <a:lumMod val="75000"/>
                  </a:schemeClr>
                </a:solidFill>
              </a:rPr>
              <a:t>multipactor</a:t>
            </a:r>
            <a:r>
              <a:rPr lang="en-US" altLang="ja-JP" sz="1400" dirty="0">
                <a:solidFill>
                  <a:schemeClr val="accent6">
                    <a:lumMod val="75000"/>
                  </a:schemeClr>
                </a:solidFill>
              </a:rPr>
              <a:t> effect</a:t>
            </a:r>
            <a:endParaRPr kumimoji="1" lang="ja-JP" alt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115616" y="4149080"/>
            <a:ext cx="432048" cy="64807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5904148" y="2888940"/>
            <a:ext cx="45719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6696236" y="2888940"/>
            <a:ext cx="45719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5904148" y="3681028"/>
            <a:ext cx="45719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6696236" y="3681028"/>
            <a:ext cx="45719" cy="5400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弧 58"/>
          <p:cNvSpPr/>
          <p:nvPr/>
        </p:nvSpPr>
        <p:spPr>
          <a:xfrm>
            <a:off x="6480212" y="2528900"/>
            <a:ext cx="504056" cy="454838"/>
          </a:xfrm>
          <a:prstGeom prst="arc">
            <a:avLst>
              <a:gd name="adj1" fmla="val 16200000"/>
              <a:gd name="adj2" fmla="val 5410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弧 59"/>
          <p:cNvSpPr/>
          <p:nvPr/>
        </p:nvSpPr>
        <p:spPr>
          <a:xfrm rot="10800000">
            <a:off x="5652120" y="3320989"/>
            <a:ext cx="504056" cy="454838"/>
          </a:xfrm>
          <a:prstGeom prst="arc">
            <a:avLst>
              <a:gd name="adj1" fmla="val 16200000"/>
              <a:gd name="adj2" fmla="val 5410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弧 60"/>
          <p:cNvSpPr/>
          <p:nvPr/>
        </p:nvSpPr>
        <p:spPr>
          <a:xfrm>
            <a:off x="6480212" y="3320988"/>
            <a:ext cx="504056" cy="454838"/>
          </a:xfrm>
          <a:prstGeom prst="arc">
            <a:avLst>
              <a:gd name="adj1" fmla="val 16200000"/>
              <a:gd name="adj2" fmla="val 541060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F3B32E-047B-44D3-8DBA-5B8A1FBDF5B1}"/>
              </a:ext>
            </a:extLst>
          </p:cNvPr>
          <p:cNvSpPr txBox="1"/>
          <p:nvPr/>
        </p:nvSpPr>
        <p:spPr>
          <a:xfrm>
            <a:off x="6876256" y="3998095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Stripline</a:t>
            </a:r>
            <a:r>
              <a:rPr kumimoji="1" lang="en-US" altLang="ja-JP" dirty="0"/>
              <a:t> kickers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278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9" name="テキスト ボックス 61448"/>
          <p:cNvSpPr txBox="1"/>
          <p:nvPr/>
        </p:nvSpPr>
        <p:spPr>
          <a:xfrm rot="5400000">
            <a:off x="4197809" y="2385211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separatrix</a:t>
            </a:r>
            <a:endParaRPr kumimoji="1" lang="ja-JP" altLang="en-US" sz="1600" dirty="0"/>
          </a:p>
        </p:txBody>
      </p:sp>
      <p:sp>
        <p:nvSpPr>
          <p:cNvPr id="61442" name="タイトル 1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Transverse RF</a:t>
            </a:r>
            <a:endParaRPr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7B3F-5D06-4B46-AB3E-F4F4B1E5CBB6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cxnSp>
        <p:nvCxnSpPr>
          <p:cNvPr id="50" name="直線矢印コネクタ 49"/>
          <p:cNvCxnSpPr>
            <a:cxnSpLocks/>
          </p:cNvCxnSpPr>
          <p:nvPr/>
        </p:nvCxnSpPr>
        <p:spPr>
          <a:xfrm>
            <a:off x="2097017" y="3031639"/>
            <a:ext cx="41546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 flipV="1">
            <a:off x="2205029" y="1807503"/>
            <a:ext cx="0" cy="1394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48" name="直線コネクタ 61447"/>
          <p:cNvCxnSpPr/>
          <p:nvPr/>
        </p:nvCxnSpPr>
        <p:spPr>
          <a:xfrm>
            <a:off x="4664154" y="1519471"/>
            <a:ext cx="0" cy="172819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0" name="右矢印 61449"/>
          <p:cNvSpPr/>
          <p:nvPr/>
        </p:nvSpPr>
        <p:spPr>
          <a:xfrm rot="10800000">
            <a:off x="4160098" y="1555475"/>
            <a:ext cx="468052" cy="46805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52" name="テキスト ボックス 61451"/>
          <p:cNvSpPr txBox="1"/>
          <p:nvPr/>
        </p:nvSpPr>
        <p:spPr>
          <a:xfrm>
            <a:off x="6339710" y="285161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Amplitude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3508" y="872716"/>
            <a:ext cx="25572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Without transverse RF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 rot="16200000">
            <a:off x="1345276" y="2217072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# of particles</a:t>
            </a:r>
            <a:endParaRPr kumimoji="1" lang="ja-JP" altLang="en-US" sz="1600" dirty="0"/>
          </a:p>
        </p:txBody>
      </p:sp>
      <p:cxnSp>
        <p:nvCxnSpPr>
          <p:cNvPr id="34" name="直線矢印コネクタ 33"/>
          <p:cNvCxnSpPr>
            <a:cxnSpLocks/>
          </p:cNvCxnSpPr>
          <p:nvPr/>
        </p:nvCxnSpPr>
        <p:spPr>
          <a:xfrm>
            <a:off x="2106310" y="6251650"/>
            <a:ext cx="41454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flipV="1">
            <a:off x="2214322" y="5027514"/>
            <a:ext cx="0" cy="1394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6DB29C7-96EA-41E7-938C-A13EB8EE011C}"/>
              </a:ext>
            </a:extLst>
          </p:cNvPr>
          <p:cNvGrpSpPr/>
          <p:nvPr/>
        </p:nvGrpSpPr>
        <p:grpSpPr>
          <a:xfrm>
            <a:off x="4219087" y="4739482"/>
            <a:ext cx="770604" cy="1728192"/>
            <a:chOff x="5004279" y="5007835"/>
            <a:chExt cx="770604" cy="1728192"/>
          </a:xfrm>
        </p:grpSpPr>
        <p:sp>
          <p:nvSpPr>
            <p:cNvPr id="33" name="テキスト ボックス 32"/>
            <p:cNvSpPr txBox="1"/>
            <p:nvPr/>
          </p:nvSpPr>
          <p:spPr>
            <a:xfrm rot="5400000">
              <a:off x="5041990" y="5873575"/>
              <a:ext cx="1127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separatrix</a:t>
              </a:r>
              <a:endParaRPr kumimoji="1" lang="ja-JP" altLang="en-US" sz="1600" dirty="0"/>
            </a:p>
          </p:txBody>
        </p:sp>
        <p:cxnSp>
          <p:nvCxnSpPr>
            <p:cNvPr id="38" name="直線コネクタ 37"/>
            <p:cNvCxnSpPr/>
            <p:nvPr/>
          </p:nvCxnSpPr>
          <p:spPr>
            <a:xfrm>
              <a:off x="5508335" y="5007835"/>
              <a:ext cx="0" cy="1728192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右矢印 38"/>
            <p:cNvSpPr/>
            <p:nvPr/>
          </p:nvSpPr>
          <p:spPr>
            <a:xfrm rot="10800000">
              <a:off x="5004279" y="5043839"/>
              <a:ext cx="468052" cy="468052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>
            <a:off x="6349003" y="607163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Amplitude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 rot="16200000">
            <a:off x="1354569" y="5437083"/>
            <a:ext cx="1422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# of particles</a:t>
            </a:r>
            <a:endParaRPr kumimoji="1" lang="ja-JP" altLang="en-US" sz="1600" dirty="0"/>
          </a:p>
        </p:txBody>
      </p:sp>
      <p:sp>
        <p:nvSpPr>
          <p:cNvPr id="14" name="右矢印 13"/>
          <p:cNvSpPr/>
          <p:nvPr/>
        </p:nvSpPr>
        <p:spPr>
          <a:xfrm>
            <a:off x="3919129" y="5648874"/>
            <a:ext cx="504056" cy="4320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23589" y="5544609"/>
            <a:ext cx="137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Transverse</a:t>
            </a:r>
          </a:p>
          <a:p>
            <a:pPr algn="r"/>
            <a:r>
              <a:rPr kumimoji="1" lang="en-US" altLang="ja-JP" dirty="0"/>
              <a:t>RF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3507" y="3909632"/>
            <a:ext cx="87221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Transverese</a:t>
            </a:r>
            <a:r>
              <a:rPr kumimoji="1" lang="en-US" altLang="ja-JP" dirty="0"/>
              <a:t> RF smear the amplitude distribution of the particles in ring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 Beam becomes less sensitive to the tune ripples</a:t>
            </a:r>
            <a:endParaRPr kumimoji="1" lang="en-US" altLang="ja-JP" dirty="0"/>
          </a:p>
        </p:txBody>
      </p:sp>
      <p:cxnSp>
        <p:nvCxnSpPr>
          <p:cNvPr id="4" name="コネクタ: 曲線 3">
            <a:extLst>
              <a:ext uri="{FF2B5EF4-FFF2-40B4-BE49-F238E27FC236}">
                <a16:creationId xmlns:a16="http://schemas.microsoft.com/office/drawing/2014/main" id="{10936A3D-6827-42B2-B77A-3575DE263D4B}"/>
              </a:ext>
            </a:extLst>
          </p:cNvPr>
          <p:cNvCxnSpPr>
            <a:cxnSpLocks/>
          </p:cNvCxnSpPr>
          <p:nvPr/>
        </p:nvCxnSpPr>
        <p:spPr>
          <a:xfrm>
            <a:off x="4234666" y="5423557"/>
            <a:ext cx="909671" cy="818802"/>
          </a:xfrm>
          <a:prstGeom prst="curved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9910468-7D33-485F-AA52-0DBFB8167C68}"/>
              </a:ext>
            </a:extLst>
          </p:cNvPr>
          <p:cNvCxnSpPr>
            <a:cxnSpLocks/>
          </p:cNvCxnSpPr>
          <p:nvPr/>
        </p:nvCxnSpPr>
        <p:spPr>
          <a:xfrm flipV="1">
            <a:off x="2574362" y="5423557"/>
            <a:ext cx="9293" cy="8280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95548223-850A-4BDB-936B-D656E39DA9FC}"/>
              </a:ext>
            </a:extLst>
          </p:cNvPr>
          <p:cNvCxnSpPr>
            <a:cxnSpLocks/>
          </p:cNvCxnSpPr>
          <p:nvPr/>
        </p:nvCxnSpPr>
        <p:spPr>
          <a:xfrm>
            <a:off x="2582534" y="5423556"/>
            <a:ext cx="16521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AB7B5967-D531-414B-B214-33D422679076}"/>
              </a:ext>
            </a:extLst>
          </p:cNvPr>
          <p:cNvCxnSpPr>
            <a:cxnSpLocks/>
          </p:cNvCxnSpPr>
          <p:nvPr/>
        </p:nvCxnSpPr>
        <p:spPr>
          <a:xfrm flipV="1">
            <a:off x="2566189" y="2209563"/>
            <a:ext cx="9293" cy="8280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485A5EFB-2483-477A-A624-AAD36BEA06BC}"/>
              </a:ext>
            </a:extLst>
          </p:cNvPr>
          <p:cNvCxnSpPr>
            <a:cxnSpLocks/>
          </p:cNvCxnSpPr>
          <p:nvPr/>
        </p:nvCxnSpPr>
        <p:spPr>
          <a:xfrm>
            <a:off x="2574361" y="2209562"/>
            <a:ext cx="20724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9A78109-C9B6-4B87-9EC2-2487DD4169D9}"/>
              </a:ext>
            </a:extLst>
          </p:cNvPr>
          <p:cNvCxnSpPr>
            <a:cxnSpLocks/>
          </p:cNvCxnSpPr>
          <p:nvPr/>
        </p:nvCxnSpPr>
        <p:spPr>
          <a:xfrm flipV="1">
            <a:off x="4646811" y="2197532"/>
            <a:ext cx="0" cy="8341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47CA27FE-5166-4FB1-9B14-B0DF2E9DAC0A}"/>
              </a:ext>
            </a:extLst>
          </p:cNvPr>
          <p:cNvCxnSpPr>
            <a:cxnSpLocks/>
          </p:cNvCxnSpPr>
          <p:nvPr/>
        </p:nvCxnSpPr>
        <p:spPr>
          <a:xfrm>
            <a:off x="4654984" y="2209562"/>
            <a:ext cx="1119899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F694A5F-1124-4952-8612-F170A66C4E03}"/>
              </a:ext>
            </a:extLst>
          </p:cNvPr>
          <p:cNvCxnSpPr>
            <a:cxnSpLocks/>
          </p:cNvCxnSpPr>
          <p:nvPr/>
        </p:nvCxnSpPr>
        <p:spPr>
          <a:xfrm>
            <a:off x="5774883" y="2209562"/>
            <a:ext cx="0" cy="822077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D6D02973-4CDF-4B16-AE56-19826338E51B}"/>
              </a:ext>
            </a:extLst>
          </p:cNvPr>
          <p:cNvCxnSpPr>
            <a:cxnSpLocks/>
          </p:cNvCxnSpPr>
          <p:nvPr/>
        </p:nvCxnSpPr>
        <p:spPr>
          <a:xfrm>
            <a:off x="4234666" y="5420282"/>
            <a:ext cx="1540217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C66BD0A-E80A-419C-938B-11AA7737C8C9}"/>
              </a:ext>
            </a:extLst>
          </p:cNvPr>
          <p:cNvCxnSpPr>
            <a:cxnSpLocks/>
          </p:cNvCxnSpPr>
          <p:nvPr/>
        </p:nvCxnSpPr>
        <p:spPr>
          <a:xfrm>
            <a:off x="5774883" y="5420282"/>
            <a:ext cx="0" cy="822077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413997-E99E-4EF3-BC67-55E7B8084ABC}"/>
              </a:ext>
            </a:extLst>
          </p:cNvPr>
          <p:cNvSpPr txBox="1"/>
          <p:nvPr/>
        </p:nvSpPr>
        <p:spPr>
          <a:xfrm>
            <a:off x="2775101" y="158973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stable</a:t>
            </a:r>
            <a:endParaRPr kumimoji="1" lang="ja-JP" altLang="en-US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DD45E9-CD3B-47ED-98EC-9A82D3E772F7}"/>
              </a:ext>
            </a:extLst>
          </p:cNvPr>
          <p:cNvSpPr txBox="1"/>
          <p:nvPr/>
        </p:nvSpPr>
        <p:spPr>
          <a:xfrm>
            <a:off x="4838232" y="1589735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unstable (extracted)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570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A939FD6A-981C-454C-A42B-72F2769DEF13}" type="slidenum">
              <a:rPr lang="ja-JP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ja-JP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5604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454" t="16578" r="1588" b="11989"/>
          <a:stretch/>
        </p:blipFill>
        <p:spPr>
          <a:xfrm>
            <a:off x="179387" y="1029135"/>
            <a:ext cx="4331068" cy="3446150"/>
          </a:xfrm>
        </p:spPr>
      </p:pic>
      <p:pic>
        <p:nvPicPr>
          <p:cNvPr id="25605" name="図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6" b="-430"/>
          <a:stretch/>
        </p:blipFill>
        <p:spPr bwMode="auto">
          <a:xfrm>
            <a:off x="4779266" y="702606"/>
            <a:ext cx="3488234" cy="252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コンテンツ プレースホルダー 4">
            <a:extLst>
              <a:ext uri="{FF2B5EF4-FFF2-40B4-BE49-F238E27FC236}">
                <a16:creationId xmlns:a16="http://schemas.microsoft.com/office/drawing/2014/main" id="{7CFBE58B-BD92-4FFA-BA7F-79A6DDFA43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8" t="56491" r="24142" b="14153"/>
          <a:stretch/>
        </p:blipFill>
        <p:spPr>
          <a:xfrm>
            <a:off x="4315466" y="3298738"/>
            <a:ext cx="4102977" cy="3422737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46AD3BBD-7239-452C-8B35-4C10A4EA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Transverse RF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100E35-D985-431B-BBE8-12204B024133}"/>
              </a:ext>
            </a:extLst>
          </p:cNvPr>
          <p:cNvSpPr txBox="1"/>
          <p:nvPr/>
        </p:nvSpPr>
        <p:spPr>
          <a:xfrm>
            <a:off x="708012" y="4542413"/>
            <a:ext cx="3259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 ~ 47.47 MHz</a:t>
            </a:r>
          </a:p>
          <a:p>
            <a:r>
              <a:rPr lang="en-US" altLang="ja-JP" dirty="0"/>
              <a:t>Fractional tune ~1/3</a:t>
            </a:r>
            <a:br>
              <a:rPr lang="en-US" altLang="ja-JP" dirty="0"/>
            </a:br>
            <a:r>
              <a:rPr lang="en-US" altLang="ja-JP" dirty="0"/>
              <a:t>Parameters are searched</a:t>
            </a:r>
          </a:p>
          <a:p>
            <a:r>
              <a:rPr lang="en-US" altLang="ja-JP" dirty="0"/>
              <a:t> to maximize spill duty factor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CF5C114-524C-41E6-957B-36BF016C94B3}"/>
              </a:ext>
            </a:extLst>
          </p:cNvPr>
          <p:cNvSpPr txBox="1"/>
          <p:nvPr/>
        </p:nvSpPr>
        <p:spPr>
          <a:xfrm>
            <a:off x="708012" y="6075144"/>
            <a:ext cx="3400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Spill duty factor was improved</a:t>
            </a:r>
          </a:p>
          <a:p>
            <a:r>
              <a:rPr lang="en-US" altLang="ja-JP" dirty="0"/>
              <a:t> to ~50% with 51 kW beam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8C7DE1C-3EF1-4F51-A0A0-09975DB4E67F}"/>
              </a:ext>
            </a:extLst>
          </p:cNvPr>
          <p:cNvSpPr txBox="1"/>
          <p:nvPr/>
        </p:nvSpPr>
        <p:spPr>
          <a:xfrm>
            <a:off x="3429000" y="2544420"/>
            <a:ext cx="8787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Time [s]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A14AB5-4A65-495C-8966-6F3B4C58B327}"/>
              </a:ext>
            </a:extLst>
          </p:cNvPr>
          <p:cNvSpPr txBox="1"/>
          <p:nvPr/>
        </p:nvSpPr>
        <p:spPr>
          <a:xfrm>
            <a:off x="3442254" y="4326838"/>
            <a:ext cx="8787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Time [s]</a:t>
            </a:r>
            <a:endParaRPr kumimoji="1"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EA94C6E-2A3B-4F7B-9E58-47968DB30BD8}"/>
              </a:ext>
            </a:extLst>
          </p:cNvPr>
          <p:cNvSpPr txBox="1"/>
          <p:nvPr/>
        </p:nvSpPr>
        <p:spPr>
          <a:xfrm rot="16200000">
            <a:off x="-293981" y="1279758"/>
            <a:ext cx="113524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Freq [MHz]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1059C7F-0F0E-4C0D-AA47-3AA0A0F10B10}"/>
              </a:ext>
            </a:extLst>
          </p:cNvPr>
          <p:cNvSpPr txBox="1"/>
          <p:nvPr/>
        </p:nvSpPr>
        <p:spPr>
          <a:xfrm rot="16200000">
            <a:off x="-445464" y="3475480"/>
            <a:ext cx="14382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Fractional tune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16660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D0EB84-D0A3-4F37-B3D8-1E03B8842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/>
          <a:lstStyle/>
          <a:p>
            <a:r>
              <a:rPr kumimoji="1" lang="en-US" altLang="ja-JP" dirty="0"/>
              <a:t>Ripple Canceller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AA8192-8E06-4C1C-A5CE-2A0B1ECAE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728700"/>
            <a:ext cx="8715436" cy="721728"/>
          </a:xfrm>
        </p:spPr>
        <p:txBody>
          <a:bodyPr/>
          <a:lstStyle/>
          <a:p>
            <a:r>
              <a:rPr kumimoji="1" lang="en-US" altLang="ja-JP" dirty="0"/>
              <a:t>We are now testing ripple canceller to correct tune ripples.</a:t>
            </a:r>
          </a:p>
          <a:p>
            <a:r>
              <a:rPr kumimoji="1" lang="en-US" altLang="ja-JP" dirty="0"/>
              <a:t>(developed by Y. Kurimoto, D. Naito (J-PARC main power supply group))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FED6FE-D6C3-41A1-99F9-29354E9D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674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F45DF7E5-4267-49AC-9675-336EA47F7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E6BB-898A-4679-9E18-750E57C8C2BD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49A2A1A-E3AE-4671-B99C-C317E4F175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6506"/>
            <a:ext cx="9144000" cy="99377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Real-time </a:t>
            </a:r>
            <a:r>
              <a:rPr kumimoji="1" lang="en-US" altLang="ja-JP" dirty="0">
                <a:latin typeface="Symbol" panose="05050102010706020507" pitchFamily="18" charset="2"/>
              </a:rPr>
              <a:t>n</a:t>
            </a:r>
            <a:r>
              <a:rPr kumimoji="1" lang="en-US" altLang="ja-JP" dirty="0"/>
              <a:t> correction with the magnet current 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73E37F7-84C2-4408-9CE9-1394D6537180}"/>
                  </a:ext>
                </a:extLst>
              </p:cNvPr>
              <p:cNvSpPr txBox="1"/>
              <p:nvPr/>
            </p:nvSpPr>
            <p:spPr>
              <a:xfrm>
                <a:off x="4023255" y="1905631"/>
                <a:ext cx="4949026" cy="1651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500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ja-JP" sz="1500" i="1">
                          <a:latin typeface="Cambria Math" panose="02040503050406030204" pitchFamily="18" charset="0"/>
                          <a:ea typeface="Cambria Math"/>
                        </a:rPr>
                        <m:t>𝑣</m:t>
                      </m:r>
                      <m:r>
                        <a:rPr lang="en-US" altLang="ja-JP" sz="1500" i="1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altLang="ja-JP" sz="1500" i="1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5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ja-JP" sz="15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𝑆𝑀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ja-JP" altLang="en-US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𝜋</m:t>
                          </m:r>
                          <m:func>
                            <m:funcPr>
                              <m:ctrlPr>
                                <a:rPr lang="en-US" altLang="ja-JP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5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ja-JP" altLang="en-US" sz="15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ja-JP" sz="15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func>
                        </m:den>
                      </m:f>
                      <m:nary>
                        <m:naryPr>
                          <m:chr m:val="∑"/>
                          <m:ctrlP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𝑘</m:t>
                          </m:r>
                          <m: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6</m:t>
                          </m:r>
                        </m:sup>
                        <m:e>
                          <m:r>
                            <a:rPr lang="en-US" altLang="ja-JP" sz="1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ja-JP" alt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BM</m:t>
                              </m:r>
                              <m: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, </m:t>
                              </m:r>
                              <m: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nary>
                        <m:naryPr>
                          <m:chr m:val="∑"/>
                          <m:ctrlP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altLang="ja-JP" sz="1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𝐵𝑀𝑘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1500" i="1"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1500" i="1">
                                  <a:latin typeface="Cambria Math"/>
                                </a:rPr>
                                <m:t>𝑆𝑀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ja-JP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500" i="1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altLang="ja-JP" sz="1500" i="1">
                                      <a:latin typeface="Cambria Math"/>
                                    </a:rPr>
                                    <m:t>2,</m:t>
                                  </m:r>
                                  <m:r>
                                    <a:rPr lang="en-US" altLang="ja-JP" sz="15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sSup>
                        <m:sSupPr>
                          <m:ctrlPr>
                            <a:rPr lang="en-US" altLang="ja-JP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5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5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5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ja-JP" sz="15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altLang="ja-JP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5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5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5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5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altLang="ja-JP" sz="15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50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altLang="ja-JP" sz="1500" i="1">
                              <a:latin typeface="Cambria Math"/>
                            </a:rPr>
                            <m:t>(</m:t>
                          </m:r>
                          <m:r>
                            <a:rPr lang="en-US" altLang="ja-JP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ja-JP" altLang="en-US" sz="1500" i="1">
                              <a:latin typeface="Cambria Math"/>
                            </a:rPr>
                            <m:t>𝜋</m:t>
                          </m:r>
                          <m:r>
                            <a:rPr lang="en-US" altLang="ja-JP" sz="1500" i="1">
                              <a:latin typeface="Cambria Math"/>
                            </a:rPr>
                            <m:t>𝑄</m:t>
                          </m:r>
                          <m:r>
                            <a:rPr lang="en-US" altLang="ja-JP" sz="1500" i="1">
                              <a:latin typeface="Cambria Math"/>
                            </a:rPr>
                            <m:t>+|</m:t>
                          </m:r>
                          <m:sSub>
                            <m:sSub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500" i="1">
                                  <a:latin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ja-JP" sz="15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sz="150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500" i="1">
                                  <a:latin typeface="Cambria Math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altLang="ja-JP" sz="15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sz="15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ja-JP" sz="1500" i="1">
                              <a:latin typeface="Cambria Math"/>
                            </a:rPr>
                            <m:t>) </m:t>
                          </m:r>
                        </m:e>
                      </m:func>
                    </m:oMath>
                  </m:oMathPara>
                </a14:m>
                <a:endParaRPr lang="en-US" altLang="ja-JP" sz="1500" i="1" dirty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5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5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500" i="1">
                              <a:latin typeface="Cambria Math"/>
                            </a:rPr>
                            <m:t>4</m:t>
                          </m:r>
                          <m:r>
                            <a:rPr lang="ja-JP" altLang="en-US" sz="15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ja-JP" altLang="en-US" sz="15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1500" i="1">
                              <a:latin typeface="Cambria Math"/>
                            </a:rPr>
                            <m:t>𝑖</m:t>
                          </m:r>
                          <m:r>
                            <a:rPr lang="en-US" altLang="ja-JP" sz="15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altLang="ja-JP" sz="1500" i="1">
                              <a:latin typeface="Cambria Math"/>
                            </a:rPr>
                            <m:t>11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ja-JP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500" i="1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ja-JP" sz="15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ja-JP" altLang="en-US" sz="1500" i="1">
                                  <a:latin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5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ja-JP" sz="15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1,</m:t>
                              </m:r>
                              <m:r>
                                <a:rPr lang="en-US" altLang="ja-JP" sz="15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5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5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ja-JP" sz="1500" i="1">
                                  <a:latin typeface="Cambria Math"/>
                                  <a:ea typeface="Cambria Math"/>
                                </a:rPr>
                                <m:t>𝑄𝑀</m:t>
                              </m:r>
                              <m:r>
                                <a:rPr lang="en-US" altLang="ja-JP" sz="15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US" altLang="ja-JP" sz="15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ja-JP" altLang="en-US" sz="15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973E37F7-84C2-4408-9CE9-1394D6537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255" y="1905631"/>
                <a:ext cx="4949026" cy="1651414"/>
              </a:xfrm>
              <a:prstGeom prst="rect">
                <a:avLst/>
              </a:prstGeom>
              <a:blipFill>
                <a:blip r:embed="rId2"/>
                <a:stretch>
                  <a:fillRect r="-16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図 4" descr="スクリーンショッ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8A996C75-192D-46FC-B3A1-5E0308CE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5" y="2684792"/>
            <a:ext cx="3710879" cy="187381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D8AB18D-A57B-4221-A575-20A8FB35D65E}"/>
              </a:ext>
            </a:extLst>
          </p:cNvPr>
          <p:cNvCxnSpPr/>
          <p:nvPr/>
        </p:nvCxnSpPr>
        <p:spPr>
          <a:xfrm flipV="1">
            <a:off x="3118531" y="2208575"/>
            <a:ext cx="0" cy="4762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40E0F026-8346-44A5-ACE1-3CD58D5E0EAA}"/>
              </a:ext>
            </a:extLst>
          </p:cNvPr>
          <p:cNvCxnSpPr>
            <a:cxnSpLocks/>
          </p:cNvCxnSpPr>
          <p:nvPr/>
        </p:nvCxnSpPr>
        <p:spPr>
          <a:xfrm>
            <a:off x="3118531" y="2208575"/>
            <a:ext cx="904724" cy="0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9A99D07-8CFF-46E2-BD89-5CCFC6250B8F}"/>
              </a:ext>
            </a:extLst>
          </p:cNvPr>
          <p:cNvSpPr/>
          <p:nvPr/>
        </p:nvSpPr>
        <p:spPr>
          <a:xfrm>
            <a:off x="4023256" y="1905631"/>
            <a:ext cx="5065457" cy="1773356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2D23AD8-2AF6-448E-88F5-268448B151D9}"/>
              </a:ext>
            </a:extLst>
          </p:cNvPr>
          <p:cNvCxnSpPr/>
          <p:nvPr/>
        </p:nvCxnSpPr>
        <p:spPr>
          <a:xfrm>
            <a:off x="4023256" y="2854041"/>
            <a:ext cx="506545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E7B2C5-6EC9-4C87-A9DC-4BA6EE3AACBB}"/>
              </a:ext>
            </a:extLst>
          </p:cNvPr>
          <p:cNvCxnSpPr>
            <a:cxnSpLocks/>
          </p:cNvCxnSpPr>
          <p:nvPr/>
        </p:nvCxnSpPr>
        <p:spPr>
          <a:xfrm>
            <a:off x="4256825" y="3499277"/>
            <a:ext cx="1760696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37F563D-8449-4D08-ABB5-12DCE365F251}"/>
              </a:ext>
            </a:extLst>
          </p:cNvPr>
          <p:cNvSpPr txBox="1"/>
          <p:nvPr/>
        </p:nvSpPr>
        <p:spPr>
          <a:xfrm>
            <a:off x="8705028" y="2893971"/>
            <a:ext cx="43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solidFill>
                  <a:srgbClr val="00B050"/>
                </a:solidFill>
              </a:rPr>
              <a:t>①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66A313E-89FE-4D04-84DB-30CCB2B0D8EF}"/>
              </a:ext>
            </a:extLst>
          </p:cNvPr>
          <p:cNvSpPr txBox="1"/>
          <p:nvPr/>
        </p:nvSpPr>
        <p:spPr>
          <a:xfrm>
            <a:off x="6042145" y="3437232"/>
            <a:ext cx="43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solidFill>
                  <a:srgbClr val="7030A0"/>
                </a:solidFill>
              </a:rPr>
              <a:t>②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368491E-6491-418E-AC30-FC826C15CEF5}"/>
              </a:ext>
            </a:extLst>
          </p:cNvPr>
          <p:cNvSpPr txBox="1"/>
          <p:nvPr/>
        </p:nvSpPr>
        <p:spPr>
          <a:xfrm>
            <a:off x="4023255" y="3969228"/>
            <a:ext cx="43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solidFill>
                  <a:srgbClr val="00B050"/>
                </a:solidFill>
              </a:rPr>
              <a:t>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DD425B0-051F-45E6-9C8C-F2AD18860E90}"/>
                  </a:ext>
                </a:extLst>
              </p:cNvPr>
              <p:cNvSpPr txBox="1"/>
              <p:nvPr/>
            </p:nvSpPr>
            <p:spPr>
              <a:xfrm>
                <a:off x="4538345" y="3969228"/>
                <a:ext cx="35500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500" dirty="0"/>
                  <a:t>Bend Error</a:t>
                </a:r>
                <a:r>
                  <a:rPr lang="ja-JP" altLang="en-US" sz="15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ja-JP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ja-JP" alt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BM</m:t>
                        </m:r>
                      </m:sub>
                    </m:sSub>
                    <m:r>
                      <a:rPr lang="en-US" altLang="ja-JP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endParaRPr lang="en-US" altLang="ja-JP" sz="1500" dirty="0"/>
              </a:p>
              <a:p>
                <a:r>
                  <a:rPr lang="ja-JP" altLang="en-US" sz="1500" dirty="0"/>
                  <a:t>→ </a:t>
                </a:r>
                <a:r>
                  <a:rPr lang="en-US" altLang="ja-JP" sz="1500" dirty="0" err="1"/>
                  <a:t>COD@Sext</a:t>
                </a:r>
                <a:r>
                  <a:rPr lang="en-US" altLang="ja-JP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500" i="1">
                            <a:latin typeface="Cambria Math"/>
                          </a:rPr>
                          <m:t>𝐾</m:t>
                        </m:r>
                      </m:e>
                      <m:sub>
                        <m:r>
                          <a:rPr lang="en-US" altLang="ja-JP" sz="15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ja-JP" sz="15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ja-JP" altLang="en-US" sz="1500" dirty="0"/>
                  <a:t>　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DD425B0-051F-45E6-9C8C-F2AD18860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345" y="3969228"/>
                <a:ext cx="3550024" cy="553998"/>
              </a:xfrm>
              <a:prstGeom prst="rect">
                <a:avLst/>
              </a:prstGeom>
              <a:blipFill>
                <a:blip r:embed="rId4"/>
                <a:stretch>
                  <a:fillRect l="-686" t="-2198" b="-109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2D831FD-134B-4E4B-B061-04F1B2B69097}"/>
              </a:ext>
            </a:extLst>
          </p:cNvPr>
          <p:cNvSpPr txBox="1"/>
          <p:nvPr/>
        </p:nvSpPr>
        <p:spPr>
          <a:xfrm>
            <a:off x="4023255" y="4585600"/>
            <a:ext cx="4389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solidFill>
                  <a:srgbClr val="7030A0"/>
                </a:solidFill>
              </a:rPr>
              <a:t>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A980ABB-4834-4CDF-9293-60955625AD51}"/>
                  </a:ext>
                </a:extLst>
              </p:cNvPr>
              <p:cNvSpPr txBox="1"/>
              <p:nvPr/>
            </p:nvSpPr>
            <p:spPr>
              <a:xfrm>
                <a:off x="4462228" y="4597142"/>
                <a:ext cx="355002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500" dirty="0"/>
                  <a:t>Quad Error</a:t>
                </a:r>
                <a:r>
                  <a:rPr lang="ja-JP" altLang="en-US" sz="15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5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ja-JP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ja-JP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𝐾</m:t>
                        </m:r>
                      </m:e>
                      <m:sub>
                        <m:r>
                          <a:rPr lang="en-US" altLang="ja-JP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altLang="ja-JP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ja-JP" altLang="en-US" sz="1500" dirty="0"/>
                  <a:t>　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A980ABB-4834-4CDF-9293-60955625A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228" y="4597142"/>
                <a:ext cx="3550024" cy="323165"/>
              </a:xfrm>
              <a:prstGeom prst="rect">
                <a:avLst/>
              </a:prstGeom>
              <a:blipFill>
                <a:blip r:embed="rId5"/>
                <a:stretch>
                  <a:fillRect l="-687" t="-3774" b="-207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1CD0797-74DB-4376-8F7B-2AD2C7DEE7DF}"/>
              </a:ext>
            </a:extLst>
          </p:cNvPr>
          <p:cNvSpPr txBox="1"/>
          <p:nvPr/>
        </p:nvSpPr>
        <p:spPr>
          <a:xfrm>
            <a:off x="286521" y="2177998"/>
            <a:ext cx="24339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u="sng" dirty="0"/>
              <a:t>Conceptual Setup </a:t>
            </a:r>
            <a:endParaRPr lang="ja-JP" altLang="en-US" sz="135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84C0AAEB-4D9E-4CEF-8259-FAAF4951A8CD}"/>
                  </a:ext>
                </a:extLst>
              </p:cNvPr>
              <p:cNvSpPr/>
              <p:nvPr/>
            </p:nvSpPr>
            <p:spPr>
              <a:xfrm>
                <a:off x="6956216" y="4355387"/>
                <a:ext cx="5774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𝒗</m:t>
                    </m:r>
                    <m:r>
                      <a:rPr lang="en-US" altLang="ja-JP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84C0AAEB-4D9E-4CEF-8259-FAAF4951A8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216" y="4355387"/>
                <a:ext cx="57740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39FC489-5853-42B4-AF47-6912ED27FD30}"/>
              </a:ext>
            </a:extLst>
          </p:cNvPr>
          <p:cNvSpPr txBox="1"/>
          <p:nvPr/>
        </p:nvSpPr>
        <p:spPr>
          <a:xfrm>
            <a:off x="124607" y="5053632"/>
            <a:ext cx="60925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sz="1500" dirty="0"/>
              <a:t>The correction quadrupole works</a:t>
            </a:r>
            <a:r>
              <a:rPr lang="ja-JP" altLang="en-US" sz="1500" dirty="0"/>
              <a:t> </a:t>
            </a:r>
            <a:r>
              <a:rPr lang="en-US" altLang="ja-JP" sz="1500" dirty="0"/>
              <a:t>up</a:t>
            </a:r>
            <a:r>
              <a:rPr lang="ja-JP" altLang="en-US" sz="1500" dirty="0"/>
              <a:t> </a:t>
            </a:r>
            <a:r>
              <a:rPr lang="en-US" altLang="ja-JP" sz="1500" dirty="0"/>
              <a:t>to </a:t>
            </a:r>
            <a:r>
              <a:rPr lang="en-US" altLang="ja-JP" sz="1500" b="1" dirty="0">
                <a:solidFill>
                  <a:srgbClr val="FF0000"/>
                </a:solidFill>
              </a:rPr>
              <a:t>~ kHz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sz="1500" dirty="0"/>
              <a:t>The </a:t>
            </a:r>
            <a:r>
              <a:rPr lang="en-US" altLang="ja-JP" sz="1500" dirty="0">
                <a:latin typeface="Symbol" panose="05050102010706020507" pitchFamily="18" charset="2"/>
              </a:rPr>
              <a:t>D</a:t>
            </a:r>
            <a:r>
              <a:rPr lang="en-US" altLang="ja-JP" sz="1500" dirty="0"/>
              <a:t>I</a:t>
            </a:r>
            <a:r>
              <a:rPr lang="ja-JP" altLang="en-US" sz="1500" dirty="0"/>
              <a:t>→</a:t>
            </a:r>
            <a:r>
              <a:rPr lang="en-US" altLang="ja-JP" sz="1500" dirty="0">
                <a:latin typeface="Symbol" panose="05050102010706020507" pitchFamily="18" charset="2"/>
              </a:rPr>
              <a:t>Dn</a:t>
            </a:r>
            <a:r>
              <a:rPr lang="en-US" altLang="ja-JP" sz="1500" dirty="0"/>
              <a:t> conversion is done by FPGA within </a:t>
            </a:r>
            <a:r>
              <a:rPr lang="en-US" altLang="ja-JP" sz="1500" b="1" dirty="0">
                <a:solidFill>
                  <a:srgbClr val="FF0000"/>
                </a:solidFill>
              </a:rPr>
              <a:t>10 us </a:t>
            </a:r>
            <a:r>
              <a:rPr lang="en-US" altLang="ja-JP" sz="1500" dirty="0"/>
              <a:t>(ignorable)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sz="1500" dirty="0"/>
              <a:t>Target frequencies of </a:t>
            </a:r>
            <a:r>
              <a:rPr lang="en-US" altLang="ja-JP" sz="1500" dirty="0">
                <a:latin typeface="Symbol" panose="05050102010706020507" pitchFamily="18" charset="2"/>
              </a:rPr>
              <a:t>n </a:t>
            </a:r>
            <a:r>
              <a:rPr lang="en-US" altLang="ja-JP" sz="1500" dirty="0"/>
              <a:t>correction are less than 200 Hz (</a:t>
            </a:r>
            <a:r>
              <a:rPr lang="en-US" altLang="ja-JP" sz="1500" b="1" dirty="0">
                <a:solidFill>
                  <a:srgbClr val="FF0000"/>
                </a:solidFill>
              </a:rPr>
              <a:t>5 </a:t>
            </a:r>
            <a:r>
              <a:rPr lang="en-US" altLang="ja-JP" sz="1500" b="1" dirty="0" err="1">
                <a:solidFill>
                  <a:srgbClr val="FF0000"/>
                </a:solidFill>
              </a:rPr>
              <a:t>ms</a:t>
            </a:r>
            <a:r>
              <a:rPr lang="en-US" altLang="ja-JP" sz="1500" dirty="0"/>
              <a:t>)  </a:t>
            </a:r>
            <a:endParaRPr lang="ja-JP" altLang="en-US" sz="1500" dirty="0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D16734EF-AFA4-4F59-B6D3-AF6A34EBB73C}"/>
              </a:ext>
            </a:extLst>
          </p:cNvPr>
          <p:cNvSpPr/>
          <p:nvPr/>
        </p:nvSpPr>
        <p:spPr>
          <a:xfrm>
            <a:off x="6273650" y="5325661"/>
            <a:ext cx="224118" cy="2203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79801F-98BB-4E37-B781-5AF55C085442}"/>
              </a:ext>
            </a:extLst>
          </p:cNvPr>
          <p:cNvSpPr txBox="1"/>
          <p:nvPr/>
        </p:nvSpPr>
        <p:spPr>
          <a:xfrm>
            <a:off x="2434906" y="2668090"/>
            <a:ext cx="1471913" cy="5078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50" b="1" dirty="0">
                <a:solidFill>
                  <a:srgbClr val="FF0000"/>
                </a:solidFill>
                <a:latin typeface="Symbol" panose="05050102010706020507" pitchFamily="18" charset="2"/>
              </a:rPr>
              <a:t>DI</a:t>
            </a:r>
            <a:r>
              <a:rPr lang="ja-JP" altLang="en-US" sz="1350" b="1" dirty="0">
                <a:solidFill>
                  <a:srgbClr val="FF0000"/>
                </a:solidFill>
              </a:rPr>
              <a:t>→</a:t>
            </a:r>
            <a:r>
              <a:rPr lang="en-US" altLang="ja-JP" sz="1350" b="1" dirty="0">
                <a:solidFill>
                  <a:srgbClr val="FF0000"/>
                </a:solidFill>
                <a:latin typeface="Symbol" panose="05050102010706020507" pitchFamily="18" charset="2"/>
              </a:rPr>
              <a:t>Dn</a:t>
            </a:r>
            <a:r>
              <a:rPr lang="en-US" altLang="ja-JP" sz="135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altLang="ja-JP" sz="1350" b="1" dirty="0">
                <a:solidFill>
                  <a:srgbClr val="FF0000"/>
                </a:solidFill>
              </a:rPr>
              <a:t>(Real-time !)</a:t>
            </a:r>
            <a:endParaRPr lang="ja-JP" altLang="en-US" sz="1350" b="1" dirty="0">
              <a:solidFill>
                <a:srgbClr val="FF0000"/>
              </a:solidFill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E6DAECB4-0997-43D5-B79F-7804029768AB}"/>
              </a:ext>
            </a:extLst>
          </p:cNvPr>
          <p:cNvSpPr/>
          <p:nvPr/>
        </p:nvSpPr>
        <p:spPr>
          <a:xfrm>
            <a:off x="6356409" y="4355386"/>
            <a:ext cx="282717" cy="300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689155A-6C74-40BB-BDF6-31834C8569A2}"/>
              </a:ext>
            </a:extLst>
          </p:cNvPr>
          <p:cNvSpPr txBox="1"/>
          <p:nvPr/>
        </p:nvSpPr>
        <p:spPr>
          <a:xfrm>
            <a:off x="6666826" y="5139579"/>
            <a:ext cx="2477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Real-time </a:t>
            </a:r>
            <a:r>
              <a:rPr lang="en-US" altLang="ja-JP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n </a:t>
            </a:r>
            <a:r>
              <a:rPr lang="en-US" altLang="ja-JP" sz="1600" b="1" dirty="0">
                <a:solidFill>
                  <a:srgbClr val="FF0000"/>
                </a:solidFill>
              </a:rPr>
              <a:t>correction is possible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07D0E1C-D595-4660-889A-B9B946A9F0D2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215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75DBFC-8AF1-4301-8A8C-625EC4A1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FC89-B589-4405-B733-2B2FA2931209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850900"/>
            <a:ext cx="9144000" cy="85725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Families and </a:t>
            </a:r>
            <a:r>
              <a:rPr lang="en-US" altLang="ja-JP" dirty="0"/>
              <a:t>Power</a:t>
            </a:r>
            <a:r>
              <a:rPr lang="ja-JP" altLang="en-US" dirty="0"/>
              <a:t> </a:t>
            </a:r>
            <a:r>
              <a:rPr lang="en-US" altLang="ja-JP" dirty="0"/>
              <a:t>Supplies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06" y="1883130"/>
            <a:ext cx="3509596" cy="34563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32651" y="1883131"/>
            <a:ext cx="46259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One power supply drives several magnets connected in series. These several magnets are collectively called “a Family”</a:t>
            </a:r>
            <a:endParaRPr lang="ja-JP" altLang="en-US" sz="13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45155" y="3013391"/>
            <a:ext cx="1936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Ex. Bending Magnets</a:t>
            </a:r>
          </a:p>
          <a:p>
            <a:r>
              <a:rPr lang="en-US" altLang="ja-JP" sz="1350" dirty="0"/>
              <a:t>#mags : 96</a:t>
            </a:r>
          </a:p>
          <a:p>
            <a:r>
              <a:rPr lang="en-US" altLang="ja-JP" sz="1350" dirty="0"/>
              <a:t>#families : 6</a:t>
            </a:r>
          </a:p>
          <a:p>
            <a:r>
              <a:rPr lang="en-US" altLang="ja-JP" sz="1350" dirty="0"/>
              <a:t>#power supplies : 6 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492013" y="3384305"/>
          <a:ext cx="3987708" cy="197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805">
                  <a:extLst>
                    <a:ext uri="{9D8B030D-6E8A-4147-A177-3AD203B41FA5}">
                      <a16:colId xmlns:a16="http://schemas.microsoft.com/office/drawing/2014/main" val="3407536087"/>
                    </a:ext>
                  </a:extLst>
                </a:gridCol>
                <a:gridCol w="567060">
                  <a:extLst>
                    <a:ext uri="{9D8B030D-6E8A-4147-A177-3AD203B41FA5}">
                      <a16:colId xmlns:a16="http://schemas.microsoft.com/office/drawing/2014/main" val="4135045937"/>
                    </a:ext>
                  </a:extLst>
                </a:gridCol>
                <a:gridCol w="733843">
                  <a:extLst>
                    <a:ext uri="{9D8B030D-6E8A-4147-A177-3AD203B41FA5}">
                      <a16:colId xmlns:a16="http://schemas.microsoft.com/office/drawing/2014/main" val="7043364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Family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Type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#mags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779303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BM1,BM2,BM3,BM4,BM5,BM6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B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16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7204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QFN,QDN,QFX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48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319091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QDX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27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75694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QFR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9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6880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QFP,QFS,QFT,QDR,QDS,QDT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Q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6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559673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SFA,SDA,SDB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S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27</a:t>
                      </a:r>
                      <a:endParaRPr kumimoji="1" lang="ja-JP" alt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0350796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32190" y="2709948"/>
            <a:ext cx="27689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#Families = #Power Supplies</a:t>
            </a:r>
            <a:endParaRPr lang="ja-JP" altLang="en-US" sz="1500" dirty="0">
              <a:solidFill>
                <a:srgbClr val="FF0000"/>
              </a:solidFill>
            </a:endParaRPr>
          </a:p>
        </p:txBody>
      </p:sp>
      <p:sp>
        <p:nvSpPr>
          <p:cNvPr id="11" name="矢印: 右 10"/>
          <p:cNvSpPr/>
          <p:nvPr/>
        </p:nvSpPr>
        <p:spPr>
          <a:xfrm>
            <a:off x="492013" y="2773820"/>
            <a:ext cx="162018" cy="162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32699" y="3107305"/>
            <a:ext cx="34023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u="sng" dirty="0"/>
              <a:t>Magnet Families in J-PARC MR</a:t>
            </a:r>
            <a:endParaRPr lang="ja-JP" altLang="en-US" sz="1350" u="sng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61452" y="3763504"/>
            <a:ext cx="1425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b="1" dirty="0">
                <a:solidFill>
                  <a:srgbClr val="FF0000"/>
                </a:solidFill>
              </a:rPr>
              <a:t>Used for the </a:t>
            </a:r>
            <a:r>
              <a:rPr lang="en-US" altLang="ja-JP" sz="1500" b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500" b="1" dirty="0">
                <a:solidFill>
                  <a:srgbClr val="FF0000"/>
                </a:solidFill>
              </a:rPr>
              <a:t> correction </a:t>
            </a:r>
            <a:endParaRPr lang="ja-JP" altLang="en-US" sz="1500" b="1" dirty="0">
              <a:solidFill>
                <a:srgbClr val="FF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 rot="8751048">
            <a:off x="7266074" y="4773235"/>
            <a:ext cx="1331574" cy="3764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 flipH="1" flipV="1">
            <a:off x="8318701" y="4961472"/>
            <a:ext cx="201967" cy="10801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8481929" y="4961472"/>
            <a:ext cx="5057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chemeClr val="accent6">
                    <a:lumMod val="50000"/>
                  </a:schemeClr>
                </a:solidFill>
              </a:rPr>
              <a:t>16</a:t>
            </a:r>
            <a:endParaRPr lang="ja-JP" altLang="en-US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07B1784B-AE83-43BB-93EA-E324FB9472E4}"/>
              </a:ext>
            </a:extLst>
          </p:cNvPr>
          <p:cNvSpPr/>
          <p:nvPr/>
        </p:nvSpPr>
        <p:spPr>
          <a:xfrm>
            <a:off x="4572001" y="3679963"/>
            <a:ext cx="178904" cy="7519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A2FC119-D8E5-4C3D-ACAC-82E651F77264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724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F67779-4C28-4DB1-B5A1-9BBA7F7B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945B7D-CAFA-4CC6-BAF7-FA0541940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・</a:t>
            </a:r>
            <a:r>
              <a:rPr lang="en-US" altLang="ja-JP" sz="2400" dirty="0"/>
              <a:t>Introduction : J-PARC MR slow extraction</a:t>
            </a:r>
          </a:p>
          <a:p>
            <a:r>
              <a:rPr lang="en-US" altLang="ja-JP" sz="2400" dirty="0"/>
              <a:t>    and purpose</a:t>
            </a:r>
            <a:r>
              <a:rPr lang="ja-JP" altLang="en-US" sz="2400" dirty="0"/>
              <a:t> </a:t>
            </a:r>
            <a:r>
              <a:rPr lang="en-US" altLang="ja-JP" sz="2400" dirty="0"/>
              <a:t>of the spill regulation system</a:t>
            </a:r>
          </a:p>
          <a:p>
            <a:endParaRPr lang="en-US" altLang="ja-JP" sz="2400" dirty="0"/>
          </a:p>
          <a:p>
            <a:r>
              <a:rPr lang="ja-JP" altLang="en-US" sz="2400" dirty="0"/>
              <a:t>・</a:t>
            </a:r>
            <a:r>
              <a:rPr lang="en-US" altLang="ja-JP" sz="2400" dirty="0"/>
              <a:t>Spill feedback system</a:t>
            </a:r>
          </a:p>
          <a:p>
            <a:endParaRPr kumimoji="1" lang="en-US" altLang="ja-JP" sz="2400" dirty="0"/>
          </a:p>
          <a:p>
            <a:r>
              <a:rPr lang="ja-JP" altLang="en-US" sz="2400" dirty="0"/>
              <a:t>・</a:t>
            </a:r>
            <a:r>
              <a:rPr lang="en-US" altLang="ja-JP" sz="2400" dirty="0"/>
              <a:t>Transverse RF system</a:t>
            </a:r>
            <a:endParaRPr kumimoji="1"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・</a:t>
            </a:r>
            <a:r>
              <a:rPr lang="en-US" altLang="ja-JP" sz="2400" dirty="0"/>
              <a:t>Another approach : Ripple canceller</a:t>
            </a:r>
          </a:p>
          <a:p>
            <a:endParaRPr lang="en-US" altLang="ja-JP" sz="2400" dirty="0"/>
          </a:p>
          <a:p>
            <a:r>
              <a:rPr lang="ja-JP" altLang="en-US" sz="2400" dirty="0"/>
              <a:t>・</a:t>
            </a:r>
            <a:r>
              <a:rPr lang="en-US" altLang="ja-JP" sz="2400" dirty="0"/>
              <a:t>Attempt for further improvement of spill regulation system</a:t>
            </a:r>
          </a:p>
          <a:p>
            <a:r>
              <a:rPr lang="ja-JP" altLang="en-US" sz="2400" dirty="0"/>
              <a:t>　</a:t>
            </a:r>
            <a:r>
              <a:rPr lang="en-US" altLang="ja-JP" sz="2400" dirty="0"/>
              <a:t>(with machine learning?)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E35A82-B7B8-4C0E-9F52-B729906C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898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CA478C-D69A-4528-844B-E484237E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E6BB-898A-4679-9E18-750E57C8C2BD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564D53-9DE1-41B2-851F-63593E90C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76640"/>
            <a:ext cx="9144000" cy="584200"/>
          </a:xfrm>
        </p:spPr>
        <p:txBody>
          <a:bodyPr/>
          <a:lstStyle/>
          <a:p>
            <a:r>
              <a:rPr kumimoji="1" lang="en-US" altLang="ja-JP" dirty="0"/>
              <a:t>Experimental Setup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F892918-31D0-4695-BFD0-77EF804F3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23" y="3733999"/>
            <a:ext cx="2720742" cy="204055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C02FF79-1838-47D5-A2A3-007FDC311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9551" r="8238" b="15102"/>
          <a:stretch/>
        </p:blipFill>
        <p:spPr>
          <a:xfrm rot="16200000">
            <a:off x="6773702" y="1673252"/>
            <a:ext cx="2376000" cy="1593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8EE0AF1-6609-4781-8A63-222336A230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23" y="2347799"/>
            <a:ext cx="3541928" cy="2977985"/>
          </a:xfrm>
          <a:prstGeom prst="rect">
            <a:avLst/>
          </a:prstGeom>
        </p:spPr>
      </p:pic>
      <p:pic>
        <p:nvPicPr>
          <p:cNvPr id="1028" name="Picture 4" descr="https://lh3.googleusercontent.com/-O4TXgVtJJm-bmsjKupcgltLvKBpb4ZDLTpSxzEOTCpNtwP4tl-iDbfWNJ2w-eEZtYEUn86Gq05hTpiUBZLBHGobtJBU5lwkVYasi4b9-d-62MLA0dKS6tpJeatn1_icW43wjYWLNgtJghH5BgMhILKvWNp6nIseC57bG6-nwsIQc-FipvvC3ITSH5XtZqNuwQQbUabd8Nv9N7byftdICsBiIKHpx5pKGPy8fbNHiiYXcsEnjAKOw3S-2ZqaJMTT6NC60RUAXjKoNNiAHO1mIphqPwKvf8tWWglBmFo8eLi-J2iwtLRcZobvNeD9yfe-_KlAkhEWiwmYJ7IQtuxW3ydjeeFz0k76omPovj-N0jKBGdHCSruYd1PG8tWfQMqfWkAXWL56ggAlbvPq4gQH6x0VDfY3Op5SbvJDNQWx3qFKfVM4CvKhUHInvspMMf3WGmXbwiWd4u-vdZGcCVOgSxXWpPmy5WOliTiowY6qxrHg-F1iz64dPjEo94w940bRINUeiMO-z7sH_72TeNRXAan6Iv-lBn5iBckqqwpeBigmJK5y7eCMcSEig2FoO6m3SPxJdqSUZ06kUAtAar-OxiJeh8ZAH5S8skem9Ig=w1808-h1355-no">
            <a:extLst>
              <a:ext uri="{FF2B5EF4-FFF2-40B4-BE49-F238E27FC236}">
                <a16:creationId xmlns:a16="http://schemas.microsoft.com/office/drawing/2014/main" id="{F31FD232-2E64-4C36-BA15-E0DB5B2E0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r="13894" b="13426"/>
          <a:stretch/>
        </p:blipFill>
        <p:spPr bwMode="auto">
          <a:xfrm>
            <a:off x="47635" y="3852583"/>
            <a:ext cx="2349000" cy="15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6D764D6-4036-4ECC-83AD-951A90B8D9F7}"/>
              </a:ext>
            </a:extLst>
          </p:cNvPr>
          <p:cNvSpPr/>
          <p:nvPr/>
        </p:nvSpPr>
        <p:spPr>
          <a:xfrm>
            <a:off x="3935896" y="2516028"/>
            <a:ext cx="983974" cy="309169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7CDEE78-0957-434C-8D5D-8FF2EA145990}"/>
              </a:ext>
            </a:extLst>
          </p:cNvPr>
          <p:cNvCxnSpPr/>
          <p:nvPr/>
        </p:nvCxnSpPr>
        <p:spPr>
          <a:xfrm flipV="1">
            <a:off x="4243388" y="2324251"/>
            <a:ext cx="0" cy="188595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D0C2DD5-6D15-4786-80EE-4FF8D0B79E68}"/>
              </a:ext>
            </a:extLst>
          </p:cNvPr>
          <p:cNvCxnSpPr/>
          <p:nvPr/>
        </p:nvCxnSpPr>
        <p:spPr>
          <a:xfrm>
            <a:off x="4243388" y="2324251"/>
            <a:ext cx="2524601" cy="0"/>
          </a:xfrm>
          <a:prstGeom prst="straightConnector1">
            <a:avLst/>
          </a:prstGeom>
          <a:ln w="31750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8E30A24-1E3B-483D-92E8-667509F69818}"/>
              </a:ext>
            </a:extLst>
          </p:cNvPr>
          <p:cNvSpPr txBox="1"/>
          <p:nvPr/>
        </p:nvSpPr>
        <p:spPr>
          <a:xfrm>
            <a:off x="4672497" y="1321609"/>
            <a:ext cx="24323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A/D</a:t>
            </a:r>
            <a:r>
              <a:rPr lang="ja-JP" altLang="en-US" sz="1350" dirty="0"/>
              <a:t> </a:t>
            </a:r>
            <a:r>
              <a:rPr lang="en-US" altLang="ja-JP" sz="1350" dirty="0"/>
              <a:t>Board @ each PS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106A0F9-F09D-4245-AB92-3E7A50EBD733}"/>
              </a:ext>
            </a:extLst>
          </p:cNvPr>
          <p:cNvSpPr/>
          <p:nvPr/>
        </p:nvSpPr>
        <p:spPr>
          <a:xfrm>
            <a:off x="4544168" y="4436270"/>
            <a:ext cx="706488" cy="411480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943DA50-3351-43B2-AC09-3F02955B531E}"/>
              </a:ext>
            </a:extLst>
          </p:cNvPr>
          <p:cNvCxnSpPr/>
          <p:nvPr/>
        </p:nvCxnSpPr>
        <p:spPr>
          <a:xfrm flipV="1">
            <a:off x="4889183" y="4847750"/>
            <a:ext cx="0" cy="188595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217C92F-7AA6-4CF1-A272-EC25BB32AD78}"/>
              </a:ext>
            </a:extLst>
          </p:cNvPr>
          <p:cNvCxnSpPr>
            <a:cxnSpLocks/>
          </p:cNvCxnSpPr>
          <p:nvPr/>
        </p:nvCxnSpPr>
        <p:spPr>
          <a:xfrm>
            <a:off x="4871558" y="5036345"/>
            <a:ext cx="1064898" cy="0"/>
          </a:xfrm>
          <a:prstGeom prst="straightConnector1">
            <a:avLst/>
          </a:prstGeom>
          <a:ln w="31750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3E580D9-30EB-4861-A0B6-BDB326159B90}"/>
              </a:ext>
            </a:extLst>
          </p:cNvPr>
          <p:cNvSpPr txBox="1"/>
          <p:nvPr/>
        </p:nvSpPr>
        <p:spPr>
          <a:xfrm>
            <a:off x="3154276" y="5352913"/>
            <a:ext cx="31801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FPGA /CPU Board @ Each</a:t>
            </a:r>
            <a:r>
              <a:rPr lang="ja-JP" altLang="en-US" sz="1350" dirty="0"/>
              <a:t> </a:t>
            </a:r>
            <a:r>
              <a:rPr lang="en-US" altLang="ja-JP" sz="1350" dirty="0"/>
              <a:t>building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350" dirty="0">
                <a:latin typeface="Symbol" panose="05050102010706020507" pitchFamily="18" charset="2"/>
              </a:rPr>
              <a:t>D</a:t>
            </a:r>
            <a:r>
              <a:rPr lang="en-US" altLang="ja-JP" sz="1350" dirty="0"/>
              <a:t>I s from each PS are collected and transferred to another building.</a:t>
            </a: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7B4188DC-D5B7-4DDB-9661-991719348469}"/>
              </a:ext>
            </a:extLst>
          </p:cNvPr>
          <p:cNvSpPr/>
          <p:nvPr/>
        </p:nvSpPr>
        <p:spPr>
          <a:xfrm>
            <a:off x="3171608" y="2805468"/>
            <a:ext cx="764288" cy="692498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1B2305C2-20A9-4465-9116-51D6F8B9EE08}"/>
              </a:ext>
            </a:extLst>
          </p:cNvPr>
          <p:cNvCxnSpPr>
            <a:cxnSpLocks/>
          </p:cNvCxnSpPr>
          <p:nvPr/>
        </p:nvCxnSpPr>
        <p:spPr>
          <a:xfrm>
            <a:off x="1818564" y="3199751"/>
            <a:ext cx="0" cy="652832"/>
          </a:xfrm>
          <a:prstGeom prst="straightConnector1">
            <a:avLst/>
          </a:prstGeom>
          <a:ln w="31750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7BC9977-28D8-48BE-8AD9-B5217E58A941}"/>
              </a:ext>
            </a:extLst>
          </p:cNvPr>
          <p:cNvSpPr txBox="1"/>
          <p:nvPr/>
        </p:nvSpPr>
        <p:spPr>
          <a:xfrm>
            <a:off x="47635" y="5463325"/>
            <a:ext cx="29409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latin typeface="+mn-ea"/>
              </a:rPr>
              <a:t>FPGA board for the real-time </a:t>
            </a:r>
            <a:r>
              <a:rPr lang="en-US" altLang="ja-JP" sz="1350" b="1" dirty="0">
                <a:latin typeface="Symbol" panose="05050102010706020507" pitchFamily="18" charset="2"/>
              </a:rPr>
              <a:t>D</a:t>
            </a:r>
            <a:r>
              <a:rPr lang="en-US" altLang="ja-JP" sz="1350" b="1" dirty="0"/>
              <a:t>I </a:t>
            </a:r>
            <a:r>
              <a:rPr lang="ja-JP" altLang="en-US" sz="1350" b="1" dirty="0"/>
              <a:t>→</a:t>
            </a:r>
            <a:r>
              <a:rPr lang="en-US" altLang="ja-JP" sz="1350" b="1" dirty="0"/>
              <a:t> </a:t>
            </a:r>
            <a:r>
              <a:rPr lang="en-US" altLang="ja-JP" sz="1350" b="1" dirty="0">
                <a:latin typeface="Symbol" panose="05050102010706020507" pitchFamily="18" charset="2"/>
              </a:rPr>
              <a:t>Dn</a:t>
            </a:r>
            <a:r>
              <a:rPr lang="en-US" altLang="ja-JP" sz="1350" b="1" dirty="0">
                <a:latin typeface="+mn-ea"/>
              </a:rPr>
              <a:t> conversion</a:t>
            </a:r>
            <a:r>
              <a:rPr lang="en-US" altLang="ja-JP" sz="1350" b="1" dirty="0">
                <a:latin typeface="Symbol" panose="05050102010706020507" pitchFamily="18" charset="2"/>
              </a:rPr>
              <a:t> </a:t>
            </a:r>
            <a:r>
              <a:rPr lang="ja-JP" altLang="en-US" sz="1350" b="1" dirty="0">
                <a:latin typeface="Symbol" panose="05050102010706020507" pitchFamily="18" charset="2"/>
              </a:rPr>
              <a:t> </a:t>
            </a:r>
            <a:endParaRPr lang="en-US" altLang="ja-JP" sz="135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30ADDEE-0BC3-4404-B7B6-18DF1E9B5925}"/>
              </a:ext>
            </a:extLst>
          </p:cNvPr>
          <p:cNvSpPr txBox="1"/>
          <p:nvPr/>
        </p:nvSpPr>
        <p:spPr>
          <a:xfrm>
            <a:off x="7184173" y="3397031"/>
            <a:ext cx="12125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FF0000"/>
                </a:solidFill>
              </a:rPr>
              <a:t>A/D board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A4EDAE2-CE37-4249-B59D-756979140206}"/>
              </a:ext>
            </a:extLst>
          </p:cNvPr>
          <p:cNvCxnSpPr/>
          <p:nvPr/>
        </p:nvCxnSpPr>
        <p:spPr>
          <a:xfrm flipV="1">
            <a:off x="7706310" y="2864573"/>
            <a:ext cx="129989" cy="5324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CEA565D-DE83-41A3-96C5-57B5CFEDDA7B}"/>
              </a:ext>
            </a:extLst>
          </p:cNvPr>
          <p:cNvCxnSpPr/>
          <p:nvPr/>
        </p:nvCxnSpPr>
        <p:spPr>
          <a:xfrm>
            <a:off x="1815354" y="3199751"/>
            <a:ext cx="1356254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96B6A38-45F3-4E0C-9DB2-3056CE336926}"/>
              </a:ext>
            </a:extLst>
          </p:cNvPr>
          <p:cNvSpPr txBox="1"/>
          <p:nvPr/>
        </p:nvSpPr>
        <p:spPr>
          <a:xfrm>
            <a:off x="200769" y="1780564"/>
            <a:ext cx="306403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u="sng" dirty="0"/>
              <a:t>Issues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350" dirty="0"/>
              <a:t>Several PSs are separately located at different buildings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350" dirty="0"/>
              <a:t>The PS of the corrector is located at only one building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ja-JP" altLang="en-US" sz="135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85F65F8-6F01-4772-8B39-FEE697B2B5C5}"/>
              </a:ext>
            </a:extLst>
          </p:cNvPr>
          <p:cNvSpPr txBox="1"/>
          <p:nvPr/>
        </p:nvSpPr>
        <p:spPr>
          <a:xfrm>
            <a:off x="4544168" y="1607735"/>
            <a:ext cx="25812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350" dirty="0"/>
              <a:t> </a:t>
            </a:r>
            <a:r>
              <a:rPr lang="en-US" altLang="ja-JP" sz="1350" dirty="0">
                <a:latin typeface="Symbol" panose="05050102010706020507" pitchFamily="18" charset="2"/>
              </a:rPr>
              <a:t>D</a:t>
            </a:r>
            <a:r>
              <a:rPr lang="en-US" altLang="ja-JP" sz="1350" dirty="0"/>
              <a:t>I</a:t>
            </a:r>
            <a:r>
              <a:rPr lang="ja-JP" altLang="en-US" sz="1350" dirty="0"/>
              <a:t>  </a:t>
            </a:r>
            <a:r>
              <a:rPr lang="en-US" altLang="ja-JP" sz="1350" dirty="0"/>
              <a:t>is digitized and converted  to optical signals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AA491C5-2238-4031-AC04-A277B7EFC494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1931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3563F80-D8BA-486D-8553-A397DDD21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93" y="3751366"/>
            <a:ext cx="4218714" cy="213483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9491B0-51B8-485C-8169-6BE6AF723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36" y="1678186"/>
            <a:ext cx="4227314" cy="214765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30A63A-F283-474C-8DB0-3C90B2CBE5DC}"/>
              </a:ext>
            </a:extLst>
          </p:cNvPr>
          <p:cNvSpPr txBox="1"/>
          <p:nvPr/>
        </p:nvSpPr>
        <p:spPr>
          <a:xfrm>
            <a:off x="4775410" y="1939529"/>
            <a:ext cx="3382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Real-time </a:t>
            </a:r>
            <a:r>
              <a:rPr lang="en-US" altLang="ja-JP" sz="1500" dirty="0" err="1">
                <a:latin typeface="Symbol" panose="05050102010706020507" pitchFamily="18" charset="2"/>
              </a:rPr>
              <a:t>Dn</a:t>
            </a:r>
            <a:r>
              <a:rPr lang="en-US" altLang="ja-JP" sz="1500" baseline="-25000" dirty="0" err="1"/>
              <a:t>x</a:t>
            </a:r>
            <a:r>
              <a:rPr lang="en-US" altLang="ja-JP" sz="1500" baseline="-25000" dirty="0"/>
              <a:t> </a:t>
            </a:r>
            <a:r>
              <a:rPr lang="en-US" altLang="ja-JP" sz="1500" dirty="0"/>
              <a:t>prediction 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B4A29E-E68C-46DF-9447-C4A8E45E1DFB}"/>
              </a:ext>
            </a:extLst>
          </p:cNvPr>
          <p:cNvSpPr txBox="1"/>
          <p:nvPr/>
        </p:nvSpPr>
        <p:spPr>
          <a:xfrm>
            <a:off x="7770061" y="3644354"/>
            <a:ext cx="8399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Time</a:t>
            </a:r>
            <a:r>
              <a:rPr lang="ja-JP" altLang="en-US" sz="1350" dirty="0"/>
              <a:t> </a:t>
            </a:r>
            <a:r>
              <a:rPr lang="en-US" altLang="ja-JP" sz="1350" dirty="0"/>
              <a:t>(s)</a:t>
            </a:r>
            <a:endParaRPr lang="ja-JP" altLang="en-US" sz="13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D402236-F38B-4668-8E72-8CFB081C1DD0}"/>
              </a:ext>
            </a:extLst>
          </p:cNvPr>
          <p:cNvSpPr txBox="1"/>
          <p:nvPr/>
        </p:nvSpPr>
        <p:spPr>
          <a:xfrm>
            <a:off x="7574115" y="5732827"/>
            <a:ext cx="9412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/>
              <a:t>Time</a:t>
            </a:r>
            <a:r>
              <a:rPr lang="ja-JP" altLang="en-US" sz="1350" dirty="0"/>
              <a:t> </a:t>
            </a:r>
            <a:r>
              <a:rPr lang="en-US" altLang="ja-JP" sz="1350" dirty="0"/>
              <a:t>(s)</a:t>
            </a:r>
            <a:endParaRPr lang="ja-JP" altLang="en-US" sz="1350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02A44D7-611A-439C-B213-8317041625D7}"/>
              </a:ext>
            </a:extLst>
          </p:cNvPr>
          <p:cNvSpPr/>
          <p:nvPr/>
        </p:nvSpPr>
        <p:spPr>
          <a:xfrm>
            <a:off x="493836" y="4007753"/>
            <a:ext cx="411705" cy="34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1" name="スライド番号プレースホルダー 30">
            <a:extLst>
              <a:ext uri="{FF2B5EF4-FFF2-40B4-BE49-F238E27FC236}">
                <a16:creationId xmlns:a16="http://schemas.microsoft.com/office/drawing/2014/main" id="{B9F0C5C2-362F-40A8-8E76-C35A0882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E6BB-898A-4679-9E18-750E57C8C2BD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BECE7B48-54AD-4D37-8B5D-523878148A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57647"/>
            <a:ext cx="9144000" cy="584200"/>
          </a:xfrm>
        </p:spPr>
        <p:txBody>
          <a:bodyPr/>
          <a:lstStyle/>
          <a:p>
            <a:r>
              <a:rPr kumimoji="1" lang="en-US" altLang="ja-JP" dirty="0"/>
              <a:t>Direct Measurement and Prediction</a:t>
            </a:r>
            <a:endParaRPr kumimoji="1" lang="ja-JP" altLang="en-US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2CD2EAA2-976C-4360-AE4C-147112F9AD34}"/>
              </a:ext>
            </a:extLst>
          </p:cNvPr>
          <p:cNvCxnSpPr/>
          <p:nvPr/>
        </p:nvCxnSpPr>
        <p:spPr>
          <a:xfrm flipH="1">
            <a:off x="8302824" y="4519045"/>
            <a:ext cx="3734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FA42A5D1-3277-495F-A20E-4C3BE47399C2}"/>
              </a:ext>
            </a:extLst>
          </p:cNvPr>
          <p:cNvCxnSpPr/>
          <p:nvPr/>
        </p:nvCxnSpPr>
        <p:spPr>
          <a:xfrm flipV="1">
            <a:off x="8676314" y="3153737"/>
            <a:ext cx="0" cy="13653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B2A69AB9-6933-48B3-998D-BBF16E2B384D}"/>
              </a:ext>
            </a:extLst>
          </p:cNvPr>
          <p:cNvCxnSpPr/>
          <p:nvPr/>
        </p:nvCxnSpPr>
        <p:spPr>
          <a:xfrm flipH="1">
            <a:off x="8302823" y="3153737"/>
            <a:ext cx="3734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2850F1D-F26B-4811-8B34-104F56AC601A}"/>
              </a:ext>
            </a:extLst>
          </p:cNvPr>
          <p:cNvSpPr txBox="1"/>
          <p:nvPr/>
        </p:nvSpPr>
        <p:spPr>
          <a:xfrm>
            <a:off x="8130241" y="2601978"/>
            <a:ext cx="9594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15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2EE2397-F926-4339-981A-8298DB4BDB66}"/>
              </a:ext>
            </a:extLst>
          </p:cNvPr>
          <p:cNvSpPr txBox="1"/>
          <p:nvPr/>
        </p:nvSpPr>
        <p:spPr>
          <a:xfrm>
            <a:off x="336286" y="4747328"/>
            <a:ext cx="3803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u="sng" dirty="0"/>
              <a:t>Reasons for the discrepancy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500" dirty="0"/>
              <a:t>Not all magnets are included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ja-JP" sz="1500" dirty="0"/>
              <a:t>Prediction</a:t>
            </a:r>
            <a:r>
              <a:rPr lang="ja-JP" altLang="en-US" sz="1500" dirty="0"/>
              <a:t> </a:t>
            </a:r>
            <a:r>
              <a:rPr lang="en-US" altLang="ja-JP" sz="1500" dirty="0"/>
              <a:t>is done by not magnetic field but magnet current</a:t>
            </a:r>
            <a:endParaRPr lang="ja-JP" altLang="en-US" sz="15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DE9C075-9746-454D-9B9E-B41133D95C44}"/>
              </a:ext>
            </a:extLst>
          </p:cNvPr>
          <p:cNvSpPr txBox="1"/>
          <p:nvPr/>
        </p:nvSpPr>
        <p:spPr>
          <a:xfrm>
            <a:off x="410638" y="2846704"/>
            <a:ext cx="4020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dn</a:t>
            </a:r>
            <a:r>
              <a:rPr lang="en-US" altLang="ja-JP" dirty="0">
                <a:solidFill>
                  <a:srgbClr val="FF0000"/>
                </a:solidFill>
              </a:rPr>
              <a:t>~0.008 (peak-to-peak) for both prediction and measurement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</a:rPr>
              <a:t>Similar time structure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1D13721-97C2-4A5B-9D09-C22BD677B87F}"/>
              </a:ext>
            </a:extLst>
          </p:cNvPr>
          <p:cNvSpPr txBox="1"/>
          <p:nvPr/>
        </p:nvSpPr>
        <p:spPr>
          <a:xfrm>
            <a:off x="452718" y="1990267"/>
            <a:ext cx="36584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Before correction, the real-time prediction was compared with the direct measurement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6ECF0AC-F43D-474E-B5F3-CEF8AF8FAB6A}"/>
              </a:ext>
            </a:extLst>
          </p:cNvPr>
          <p:cNvSpPr txBox="1"/>
          <p:nvPr/>
        </p:nvSpPr>
        <p:spPr>
          <a:xfrm>
            <a:off x="4795591" y="3972012"/>
            <a:ext cx="3382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Direct </a:t>
            </a:r>
            <a:r>
              <a:rPr lang="en-US" altLang="ja-JP" sz="1500" dirty="0" err="1">
                <a:latin typeface="Symbol" panose="05050102010706020507" pitchFamily="18" charset="2"/>
              </a:rPr>
              <a:t>n</a:t>
            </a:r>
            <a:r>
              <a:rPr lang="en-US" altLang="ja-JP" sz="1500" baseline="-25000" dirty="0" err="1"/>
              <a:t>x</a:t>
            </a:r>
            <a:r>
              <a:rPr lang="en-US" altLang="ja-JP" sz="1500" baseline="-25000" dirty="0"/>
              <a:t> </a:t>
            </a:r>
            <a:r>
              <a:rPr lang="en-US" altLang="ja-JP" sz="1500" dirty="0"/>
              <a:t> measurement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01620D-CF86-4B4F-A8E8-E6BA4EB55202}"/>
              </a:ext>
            </a:extLst>
          </p:cNvPr>
          <p:cNvSpPr/>
          <p:nvPr/>
        </p:nvSpPr>
        <p:spPr>
          <a:xfrm>
            <a:off x="8221539" y="2822581"/>
            <a:ext cx="79701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solidFill>
                  <a:schemeClr val="accent1">
                    <a:lumMod val="50000"/>
                  </a:schemeClr>
                </a:solidFill>
              </a:rPr>
              <a:t>Similar</a:t>
            </a:r>
            <a:endParaRPr lang="ja-JP" alt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A1F5F82-15D8-4CC4-A8DE-40712AA066C5}"/>
              </a:ext>
            </a:extLst>
          </p:cNvPr>
          <p:cNvSpPr txBox="1"/>
          <p:nvPr/>
        </p:nvSpPr>
        <p:spPr>
          <a:xfrm>
            <a:off x="1233556" y="3891280"/>
            <a:ext cx="278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50000"/>
                  </a:schemeClr>
                </a:solidFill>
              </a:rPr>
              <a:t>Correction can be safely done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B767D11-0A10-4632-8036-A0B446CC10B1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480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C0ACA3-70F5-46C1-A5C8-6CF81AD0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E6BB-898A-4679-9E18-750E57C8C2BD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492241-017E-4746-ABFC-0684CF429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7" y="2011866"/>
            <a:ext cx="2922716" cy="28254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DB9739-173B-4DFA-B3F5-75BF64395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916393"/>
            <a:ext cx="2984269" cy="2956215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123C6908-F897-493A-9F57-D4971FAB4131}"/>
              </a:ext>
            </a:extLst>
          </p:cNvPr>
          <p:cNvSpPr/>
          <p:nvPr/>
        </p:nvSpPr>
        <p:spPr>
          <a:xfrm>
            <a:off x="4384003" y="3233937"/>
            <a:ext cx="363338" cy="472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4E1CAE6-EF55-4EDB-9440-9882F7A39240}"/>
              </a:ext>
            </a:extLst>
          </p:cNvPr>
          <p:cNvSpPr/>
          <p:nvPr/>
        </p:nvSpPr>
        <p:spPr>
          <a:xfrm rot="16200000">
            <a:off x="6830670" y="3676620"/>
            <a:ext cx="222544" cy="1725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5FDF8A-B15A-453E-9EEF-012916335206}"/>
              </a:ext>
            </a:extLst>
          </p:cNvPr>
          <p:cNvSpPr txBox="1"/>
          <p:nvPr/>
        </p:nvSpPr>
        <p:spPr>
          <a:xfrm>
            <a:off x="4258346" y="2949497"/>
            <a:ext cx="81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FFT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B92515-507C-4104-8CD7-C1257ED4C8F3}"/>
              </a:ext>
            </a:extLst>
          </p:cNvPr>
          <p:cNvSpPr txBox="1"/>
          <p:nvPr/>
        </p:nvSpPr>
        <p:spPr>
          <a:xfrm>
            <a:off x="0" y="670123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300" dirty="0" err="1">
                <a:latin typeface="Symbol" panose="05050102010706020507" pitchFamily="18" charset="2"/>
              </a:rPr>
              <a:t>n</a:t>
            </a:r>
            <a:r>
              <a:rPr lang="en-US" altLang="ja-JP" sz="3300" baseline="-25000" dirty="0" err="1"/>
              <a:t>x</a:t>
            </a:r>
            <a:r>
              <a:rPr lang="en-US" altLang="ja-JP" sz="3300" baseline="-25000" dirty="0"/>
              <a:t> </a:t>
            </a:r>
            <a:r>
              <a:rPr lang="en-US" altLang="ja-JP" sz="3300" dirty="0"/>
              <a:t>correction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2D4DB8-9FBA-4AE7-9950-9A7074885B09}"/>
              </a:ext>
            </a:extLst>
          </p:cNvPr>
          <p:cNvSpPr txBox="1"/>
          <p:nvPr/>
        </p:nvSpPr>
        <p:spPr>
          <a:xfrm>
            <a:off x="672615" y="1617088"/>
            <a:ext cx="74227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" dirty="0" err="1">
                <a:latin typeface="Symbol" panose="05050102010706020507" pitchFamily="18" charset="2"/>
              </a:rPr>
              <a:t>n</a:t>
            </a:r>
            <a:r>
              <a:rPr lang="en-US" altLang="ja-JP" sz="1500" baseline="-25000" dirty="0" err="1"/>
              <a:t>x</a:t>
            </a:r>
            <a:r>
              <a:rPr lang="en-US" altLang="ja-JP" sz="1500" baseline="-25000" dirty="0"/>
              <a:t> </a:t>
            </a:r>
            <a:r>
              <a:rPr lang="en-US" altLang="ja-JP" sz="1500" dirty="0"/>
              <a:t>measurement with and without the real-time correction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045F53E-B998-4D80-80B9-B7B3E558A8BA}"/>
              </a:ext>
            </a:extLst>
          </p:cNvPr>
          <p:cNvSpPr txBox="1"/>
          <p:nvPr/>
        </p:nvSpPr>
        <p:spPr>
          <a:xfrm>
            <a:off x="1674825" y="5104373"/>
            <a:ext cx="667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 err="1">
                <a:solidFill>
                  <a:srgbClr val="FF0000"/>
                </a:solidFill>
                <a:latin typeface="Symbol" panose="05050102010706020507" pitchFamily="18" charset="2"/>
              </a:rPr>
              <a:t>dn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around f=100 Hz is by 1/3~1/2 reduced 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9FE415-0F7F-4769-8D28-9F23F5DC8B3E}"/>
              </a:ext>
            </a:extLst>
          </p:cNvPr>
          <p:cNvSpPr txBox="1"/>
          <p:nvPr/>
        </p:nvSpPr>
        <p:spPr>
          <a:xfrm>
            <a:off x="1674825" y="5435531"/>
            <a:ext cx="667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dirty="0" err="1">
                <a:latin typeface="Symbol" panose="05050102010706020507" pitchFamily="18" charset="2"/>
              </a:rPr>
              <a:t>dn</a:t>
            </a:r>
            <a:r>
              <a:rPr lang="en-US" altLang="ja-JP" dirty="0">
                <a:latin typeface="Symbol" panose="05050102010706020507" pitchFamily="18" charset="2"/>
              </a:rPr>
              <a:t> </a:t>
            </a:r>
            <a:r>
              <a:rPr lang="en-US" altLang="ja-JP" dirty="0"/>
              <a:t> @ f &gt; 200 Hz is increased  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17CC8C-92EE-4D85-8E5E-FB996E870E15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470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140527_FFT_less_1ppm.png"/>
          <p:cNvPicPr>
            <a:picLocks noChangeAspect="1"/>
          </p:cNvPicPr>
          <p:nvPr/>
        </p:nvPicPr>
        <p:blipFill>
          <a:blip r:embed="rId2" cstate="print"/>
          <a:srcRect t="6508" r="21759"/>
          <a:stretch>
            <a:fillRect/>
          </a:stretch>
        </p:blipFill>
        <p:spPr>
          <a:xfrm>
            <a:off x="4461936" y="962827"/>
            <a:ext cx="3465552" cy="2808313"/>
          </a:xfrm>
          <a:prstGeom prst="rect">
            <a:avLst/>
          </a:prstGeom>
        </p:spPr>
      </p:pic>
      <p:pic>
        <p:nvPicPr>
          <p:cNvPr id="27" name="図 26" descr="140611_Bfield_200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879" y="3753036"/>
            <a:ext cx="3145388" cy="2214246"/>
          </a:xfrm>
          <a:prstGeom prst="rect">
            <a:avLst/>
          </a:prstGeom>
        </p:spPr>
      </p:pic>
      <p:cxnSp>
        <p:nvCxnSpPr>
          <p:cNvPr id="34" name="直線コネクタ 33"/>
          <p:cNvCxnSpPr/>
          <p:nvPr/>
        </p:nvCxnSpPr>
        <p:spPr>
          <a:xfrm>
            <a:off x="5112060" y="4452971"/>
            <a:ext cx="25922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7704349" y="4284939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1x10</a:t>
            </a:r>
            <a:r>
              <a:rPr lang="en-US" altLang="ja-JP" baseline="30000" dirty="0">
                <a:solidFill>
                  <a:srgbClr val="FF0000"/>
                </a:solidFill>
              </a:rPr>
              <a:t>-6</a:t>
            </a:r>
            <a:endParaRPr lang="ja-JP" alt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>
            <a:off x="5152916" y="1813417"/>
            <a:ext cx="27543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7907223" y="1640292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1x10</a:t>
            </a:r>
            <a:r>
              <a:rPr lang="en-US" altLang="ja-JP" baseline="30000" dirty="0">
                <a:solidFill>
                  <a:srgbClr val="FF0000"/>
                </a:solidFill>
              </a:rPr>
              <a:t>-6</a:t>
            </a:r>
            <a:endParaRPr lang="ja-JP" altLang="en-US" baseline="30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08967" y="1070839"/>
            <a:ext cx="15921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Current Deviation</a:t>
            </a:r>
            <a:endParaRPr lang="ja-JP" altLang="en-US" sz="135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60428" y="3889540"/>
            <a:ext cx="2172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50" dirty="0"/>
              <a:t>Magnetic Field Deviation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5434044" y="893165"/>
            <a:ext cx="1782198" cy="1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309843E-7CBC-4955-9CF3-7503E8C3A040}"/>
              </a:ext>
            </a:extLst>
          </p:cNvPr>
          <p:cNvSpPr txBox="1"/>
          <p:nvPr/>
        </p:nvSpPr>
        <p:spPr>
          <a:xfrm>
            <a:off x="443801" y="1070839"/>
            <a:ext cx="32482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300" dirty="0" err="1">
                <a:latin typeface="Symbol" panose="05050102010706020507" pitchFamily="18" charset="2"/>
              </a:rPr>
              <a:t>d</a:t>
            </a:r>
            <a:r>
              <a:rPr lang="en-US" altLang="ja-JP" sz="3300" dirty="0" err="1"/>
              <a:t>I</a:t>
            </a:r>
            <a:r>
              <a:rPr lang="en-US" altLang="ja-JP" sz="3300" dirty="0"/>
              <a:t> vs </a:t>
            </a:r>
            <a:r>
              <a:rPr lang="en-US" altLang="ja-JP" sz="3300" dirty="0">
                <a:latin typeface="Symbol" panose="05050102010706020507" pitchFamily="18" charset="2"/>
              </a:rPr>
              <a:t>d</a:t>
            </a:r>
            <a:r>
              <a:rPr lang="en-US" altLang="ja-JP" sz="3300" dirty="0"/>
              <a:t>B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A5AE0C-9E3E-4018-B706-18904BD1095A}"/>
              </a:ext>
            </a:extLst>
          </p:cNvPr>
          <p:cNvSpPr txBox="1"/>
          <p:nvPr/>
        </p:nvSpPr>
        <p:spPr>
          <a:xfrm>
            <a:off x="297657" y="4128949"/>
            <a:ext cx="24417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/>
              <a:t>Magnetic field at f&gt;200 Hz is reduced by the eddy current </a:t>
            </a:r>
            <a:endParaRPr lang="ja-JP" altLang="en-US" sz="1500" dirty="0"/>
          </a:p>
        </p:txBody>
      </p:sp>
      <p:sp>
        <p:nvSpPr>
          <p:cNvPr id="38" name="矢印: 右 37">
            <a:extLst>
              <a:ext uri="{FF2B5EF4-FFF2-40B4-BE49-F238E27FC236}">
                <a16:creationId xmlns:a16="http://schemas.microsoft.com/office/drawing/2014/main" id="{BCBBF554-2FB2-4E29-B54E-05EB9164B5D1}"/>
              </a:ext>
            </a:extLst>
          </p:cNvPr>
          <p:cNvSpPr/>
          <p:nvPr/>
        </p:nvSpPr>
        <p:spPr>
          <a:xfrm>
            <a:off x="343716" y="5141381"/>
            <a:ext cx="411705" cy="3460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B05BF5-D4A3-4098-B54D-F5BF849F68F9}"/>
              </a:ext>
            </a:extLst>
          </p:cNvPr>
          <p:cNvSpPr/>
          <p:nvPr/>
        </p:nvSpPr>
        <p:spPr>
          <a:xfrm>
            <a:off x="942809" y="5214239"/>
            <a:ext cx="345639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500" dirty="0">
                <a:solidFill>
                  <a:srgbClr val="FF0000"/>
                </a:solidFill>
              </a:rPr>
              <a:t>Our system is effective below 200 Hz</a:t>
            </a:r>
          </a:p>
        </p:txBody>
      </p:sp>
      <p:pic>
        <p:nvPicPr>
          <p:cNvPr id="17" name="スクリーンショット 2017-11-12 19.06.45.png">
            <a:extLst>
              <a:ext uri="{FF2B5EF4-FFF2-40B4-BE49-F238E27FC236}">
                <a16:creationId xmlns:a16="http://schemas.microsoft.com/office/drawing/2014/main" id="{7210AA08-F82A-477D-8F4C-A565B719D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835" y="1682580"/>
            <a:ext cx="3175009" cy="207988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6A6704-74B9-4743-AE92-A41E8F904CA7}"/>
              </a:ext>
            </a:extLst>
          </p:cNvPr>
          <p:cNvSpPr txBox="1"/>
          <p:nvPr/>
        </p:nvSpPr>
        <p:spPr>
          <a:xfrm>
            <a:off x="309201" y="1848041"/>
            <a:ext cx="155744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Bending Magnet</a:t>
            </a:r>
            <a:endParaRPr lang="ja-JP" altLang="en-US" sz="135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DBB04B6-EF99-4850-9E7A-4CCF1CCAE6B8}"/>
              </a:ext>
            </a:extLst>
          </p:cNvPr>
          <p:cNvSpPr txBox="1"/>
          <p:nvPr/>
        </p:nvSpPr>
        <p:spPr>
          <a:xfrm>
            <a:off x="2006558" y="1838618"/>
            <a:ext cx="193683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Quadrupole Magnet</a:t>
            </a:r>
            <a:endParaRPr lang="ja-JP" altLang="en-US" sz="135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F087464-0B7B-443E-BFC9-FFC2309BF526}"/>
              </a:ext>
            </a:extLst>
          </p:cNvPr>
          <p:cNvSpPr txBox="1"/>
          <p:nvPr/>
        </p:nvSpPr>
        <p:spPr>
          <a:xfrm>
            <a:off x="1216512" y="2925751"/>
            <a:ext cx="77097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t=2mm</a:t>
            </a:r>
            <a:endParaRPr lang="ja-JP" altLang="en-US" sz="135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581F4F2-2F7B-4872-BB14-00073F5A6910}"/>
              </a:ext>
            </a:extLst>
          </p:cNvPr>
          <p:cNvSpPr txBox="1"/>
          <p:nvPr/>
        </p:nvSpPr>
        <p:spPr>
          <a:xfrm>
            <a:off x="2715340" y="2799030"/>
            <a:ext cx="77097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t=3mm</a:t>
            </a:r>
            <a:endParaRPr lang="ja-JP" altLang="en-US" sz="135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DDE4C3-F727-4384-A18C-5F6029CEDB39}"/>
              </a:ext>
            </a:extLst>
          </p:cNvPr>
          <p:cNvSpPr txBox="1"/>
          <p:nvPr/>
        </p:nvSpPr>
        <p:spPr>
          <a:xfrm>
            <a:off x="1099525" y="3174784"/>
            <a:ext cx="193683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FF0000"/>
                </a:solidFill>
              </a:rPr>
              <a:t>Stainless Duct</a:t>
            </a:r>
            <a:endParaRPr lang="ja-JP" altLang="en-US" sz="1350" b="1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AEBCC8-1403-4A2F-BE55-365FC4D50F20}"/>
              </a:ext>
            </a:extLst>
          </p:cNvPr>
          <p:cNvSpPr txBox="1"/>
          <p:nvPr/>
        </p:nvSpPr>
        <p:spPr>
          <a:xfrm>
            <a:off x="1108339" y="3468625"/>
            <a:ext cx="1936832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>
                <a:solidFill>
                  <a:srgbClr val="0000FF"/>
                </a:solidFill>
              </a:rPr>
              <a:t>Magnetic Pole</a:t>
            </a:r>
            <a:endParaRPr lang="ja-JP" altLang="en-US" sz="1350" b="1" dirty="0">
              <a:solidFill>
                <a:srgbClr val="0000FF"/>
              </a:solidFill>
            </a:endParaRPr>
          </a:p>
        </p:txBody>
      </p:sp>
      <p:sp>
        <p:nvSpPr>
          <p:cNvPr id="24" name="Shape 133">
            <a:extLst>
              <a:ext uri="{FF2B5EF4-FFF2-40B4-BE49-F238E27FC236}">
                <a16:creationId xmlns:a16="http://schemas.microsoft.com/office/drawing/2014/main" id="{BA226970-B4B5-495D-A04A-9B00AE152F61}"/>
              </a:ext>
            </a:extLst>
          </p:cNvPr>
          <p:cNvSpPr/>
          <p:nvPr/>
        </p:nvSpPr>
        <p:spPr>
          <a:xfrm>
            <a:off x="2931607" y="3275619"/>
            <a:ext cx="62837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400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/>
              <a:t>dB/dt</a:t>
            </a:r>
          </a:p>
        </p:txBody>
      </p:sp>
      <p:sp>
        <p:nvSpPr>
          <p:cNvPr id="25" name="Shape 134">
            <a:extLst>
              <a:ext uri="{FF2B5EF4-FFF2-40B4-BE49-F238E27FC236}">
                <a16:creationId xmlns:a16="http://schemas.microsoft.com/office/drawing/2014/main" id="{F7D84E12-1266-4AAC-A229-45D8985F7E4F}"/>
              </a:ext>
            </a:extLst>
          </p:cNvPr>
          <p:cNvSpPr/>
          <p:nvPr/>
        </p:nvSpPr>
        <p:spPr>
          <a:xfrm rot="21525176">
            <a:off x="2957107" y="3614484"/>
            <a:ext cx="1469947" cy="857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A6AAA9">
              <a:alpha val="30468"/>
            </a:srgbClr>
          </a:solidFill>
          <a:ln w="12700">
            <a:solidFill>
              <a:srgbClr val="000000">
                <a:alpha val="30468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 139">
            <a:extLst>
              <a:ext uri="{FF2B5EF4-FFF2-40B4-BE49-F238E27FC236}">
                <a16:creationId xmlns:a16="http://schemas.microsoft.com/office/drawing/2014/main" id="{BD17EFB4-6AEE-4B37-83DF-CEA75EA417EC}"/>
              </a:ext>
            </a:extLst>
          </p:cNvPr>
          <p:cNvSpPr/>
          <p:nvPr/>
        </p:nvSpPr>
        <p:spPr>
          <a:xfrm rot="4481490">
            <a:off x="3589391" y="3771697"/>
            <a:ext cx="258753" cy="448262"/>
          </a:xfrm>
          <a:prstGeom prst="ellipse">
            <a:avLst/>
          </a:prstGeom>
          <a:ln w="12700">
            <a:solidFill>
              <a:schemeClr val="accent5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Shape 140">
            <a:extLst>
              <a:ext uri="{FF2B5EF4-FFF2-40B4-BE49-F238E27FC236}">
                <a16:creationId xmlns:a16="http://schemas.microsoft.com/office/drawing/2014/main" id="{5D95C988-C16E-434F-BB93-2F5211E0443D}"/>
              </a:ext>
            </a:extLst>
          </p:cNvPr>
          <p:cNvSpPr/>
          <p:nvPr/>
        </p:nvSpPr>
        <p:spPr>
          <a:xfrm rot="5400000">
            <a:off x="3278493" y="3624406"/>
            <a:ext cx="804887" cy="130897"/>
          </a:xfrm>
          <a:prstGeom prst="rightArrow">
            <a:avLst>
              <a:gd name="adj1" fmla="val 32000"/>
              <a:gd name="adj2" fmla="val 137532"/>
            </a:avLst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Shape 141">
            <a:extLst>
              <a:ext uri="{FF2B5EF4-FFF2-40B4-BE49-F238E27FC236}">
                <a16:creationId xmlns:a16="http://schemas.microsoft.com/office/drawing/2014/main" id="{DDF7CBC1-2FC5-40FC-A303-72BAD1701666}"/>
              </a:ext>
            </a:extLst>
          </p:cNvPr>
          <p:cNvSpPr/>
          <p:nvPr/>
        </p:nvSpPr>
        <p:spPr>
          <a:xfrm rot="16200000">
            <a:off x="3425551" y="3587761"/>
            <a:ext cx="804883" cy="130896"/>
          </a:xfrm>
          <a:prstGeom prst="rightArrow">
            <a:avLst>
              <a:gd name="adj1" fmla="val 32000"/>
              <a:gd name="adj2" fmla="val 137532"/>
            </a:avLst>
          </a:prstGeom>
          <a:solidFill>
            <a:schemeClr val="accent4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hape 142">
            <a:extLst>
              <a:ext uri="{FF2B5EF4-FFF2-40B4-BE49-F238E27FC236}">
                <a16:creationId xmlns:a16="http://schemas.microsoft.com/office/drawing/2014/main" id="{113DA789-9B09-4DE2-AC90-342833C9F886}"/>
              </a:ext>
            </a:extLst>
          </p:cNvPr>
          <p:cNvSpPr/>
          <p:nvPr/>
        </p:nvSpPr>
        <p:spPr>
          <a:xfrm>
            <a:off x="3730602" y="2949657"/>
            <a:ext cx="1096454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400" b="1">
                <a:solidFill>
                  <a:schemeClr val="accent4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ja-JP" sz="1800" dirty="0"/>
              <a:t>Induced</a:t>
            </a:r>
            <a:r>
              <a:rPr lang="ja-JP" altLang="en-US" sz="1800" dirty="0"/>
              <a:t> </a:t>
            </a:r>
            <a:r>
              <a:rPr lang="en-US" altLang="ja-JP" sz="1800" dirty="0"/>
              <a:t>B</a:t>
            </a:r>
            <a:endParaRPr sz="1800" dirty="0"/>
          </a:p>
        </p:txBody>
      </p:sp>
      <p:sp>
        <p:nvSpPr>
          <p:cNvPr id="33" name="Shape 135">
            <a:extLst>
              <a:ext uri="{FF2B5EF4-FFF2-40B4-BE49-F238E27FC236}">
                <a16:creationId xmlns:a16="http://schemas.microsoft.com/office/drawing/2014/main" id="{0999D3C0-5039-4EEC-90C2-A9EA3AA628BD}"/>
              </a:ext>
            </a:extLst>
          </p:cNvPr>
          <p:cNvSpPr/>
          <p:nvPr/>
        </p:nvSpPr>
        <p:spPr>
          <a:xfrm flipV="1">
            <a:off x="3036358" y="4247844"/>
            <a:ext cx="122426" cy="8969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>
              <a:defRPr sz="2400"/>
            </a:pPr>
            <a:endParaRPr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E8C7BFF-1129-4D4E-881B-BC74EAF6C50F}"/>
              </a:ext>
            </a:extLst>
          </p:cNvPr>
          <p:cNvSpPr txBox="1"/>
          <p:nvPr/>
        </p:nvSpPr>
        <p:spPr>
          <a:xfrm>
            <a:off x="2660881" y="4349852"/>
            <a:ext cx="621013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350" b="1" dirty="0"/>
              <a:t> Duct</a:t>
            </a:r>
            <a:endParaRPr lang="ja-JP" altLang="en-US" sz="1350" b="1" dirty="0"/>
          </a:p>
        </p:txBody>
      </p:sp>
      <p:sp>
        <p:nvSpPr>
          <p:cNvPr id="40" name="Shape 146">
            <a:extLst>
              <a:ext uri="{FF2B5EF4-FFF2-40B4-BE49-F238E27FC236}">
                <a16:creationId xmlns:a16="http://schemas.microsoft.com/office/drawing/2014/main" id="{766DE5D1-190A-46E5-BAF6-4E8B97566A71}"/>
              </a:ext>
            </a:extLst>
          </p:cNvPr>
          <p:cNvSpPr/>
          <p:nvPr/>
        </p:nvSpPr>
        <p:spPr>
          <a:xfrm>
            <a:off x="3346267" y="4092452"/>
            <a:ext cx="1464183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>
              <a:defRPr sz="24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1800" dirty="0"/>
              <a:t>Eddy Current</a:t>
            </a:r>
            <a:endParaRPr sz="18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9A5E62-5728-4BB6-BF20-7C14EECC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148342C-182B-42B8-B7C7-52425A9816A1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5D6AE4-8C4F-4504-BF86-E3A4277C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E6BB-898A-4679-9E18-750E57C8C2B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30F52EA-490E-4067-90EB-4262282FB0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76325"/>
            <a:ext cx="9144000" cy="584200"/>
          </a:xfrm>
        </p:spPr>
        <p:txBody>
          <a:bodyPr/>
          <a:lstStyle/>
          <a:p>
            <a:pPr algn="ctr"/>
            <a:r>
              <a:rPr kumimoji="1" lang="en-US" altLang="ja-JP" dirty="0"/>
              <a:t>Spill Duty with the Correction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94BA1E4-4337-4BCD-91F0-DE2D8868CD18}"/>
                  </a:ext>
                </a:extLst>
              </p:cNvPr>
              <p:cNvSpPr txBox="1"/>
              <p:nvPr/>
            </p:nvSpPr>
            <p:spPr>
              <a:xfrm>
                <a:off x="409355" y="1767556"/>
                <a:ext cx="8534208" cy="684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ja-JP" sz="1500" dirty="0"/>
                  <a:t>To see the effect of the </a:t>
                </a:r>
                <a:r>
                  <a:rPr lang="en-US" altLang="ja-JP" sz="1500" dirty="0">
                    <a:latin typeface="Symbol" panose="05050102010706020507" pitchFamily="18" charset="2"/>
                  </a:rPr>
                  <a:t>n </a:t>
                </a:r>
                <a:r>
                  <a:rPr lang="en-US" altLang="ja-JP" sz="1500" dirty="0"/>
                  <a:t>correction, the spill feedback and transverse RF was turned off 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altLang="ja-JP" sz="1500" dirty="0"/>
                  <a:t>The spill duty</a:t>
                </a:r>
                <a:r>
                  <a:rPr lang="ja-JP" altLang="en-US" sz="1500" dirty="0"/>
                  <a:t> </a:t>
                </a:r>
                <a:r>
                  <a:rPr lang="en-US" altLang="ja-JP" sz="1500" dirty="0"/>
                  <a:t>is defined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1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500" i="1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altLang="ja-JP" sz="15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altLang="ja-JP" sz="1500" i="1">
                                <a:latin typeface="Cambria Math" panose="02040503050406030204" pitchFamily="18" charset="0"/>
                              </a:rPr>
                              <m:t>&gt;</m:t>
                            </m:r>
                          </m:e>
                          <m:sup>
                            <m:r>
                              <a:rPr lang="en-US" altLang="ja-JP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1500" i="1"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lang="en-US" altLang="ja-JP" sz="15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5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a:rPr lang="en-US" altLang="ja-JP" sz="1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500" i="1">
                            <a:latin typeface="Cambria Math" panose="02040503050406030204" pitchFamily="18" charset="0"/>
                          </a:rPr>
                          <m:t>&gt;</m:t>
                        </m:r>
                      </m:den>
                    </m:f>
                  </m:oMath>
                </a14:m>
                <a:r>
                  <a:rPr lang="en-US" altLang="ja-JP" sz="1500" dirty="0"/>
                  <a:t> (</a:t>
                </a:r>
                <a14:m>
                  <m:oMath xmlns:m="http://schemas.openxmlformats.org/officeDocument/2006/math">
                    <m:r>
                      <a:rPr lang="en-US" altLang="ja-JP" sz="15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ja-JP" sz="15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500" dirty="0"/>
                  <a:t>: beam intensity)</a:t>
                </a: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94BA1E4-4337-4BCD-91F0-DE2D8868C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55" y="1767556"/>
                <a:ext cx="8534208" cy="684098"/>
              </a:xfrm>
              <a:prstGeom prst="rect">
                <a:avLst/>
              </a:prstGeom>
              <a:blipFill>
                <a:blip r:embed="rId2"/>
                <a:stretch>
                  <a:fillRect l="-214" t="-2679" b="-17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4F2B20FF-30F8-46AA-97E5-6369E16D8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7" y="2549264"/>
            <a:ext cx="2843118" cy="24520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908846-B275-4FF5-BC0A-3C666D8A4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35" y="2514373"/>
            <a:ext cx="2703837" cy="2409683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53C0BB59-70DE-4A91-BE9F-866D0584E8C1}"/>
              </a:ext>
            </a:extLst>
          </p:cNvPr>
          <p:cNvSpPr/>
          <p:nvPr/>
        </p:nvSpPr>
        <p:spPr>
          <a:xfrm>
            <a:off x="4572000" y="3221618"/>
            <a:ext cx="363338" cy="472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8662E7-34B9-4EA7-A1B5-302B830B3F10}"/>
              </a:ext>
            </a:extLst>
          </p:cNvPr>
          <p:cNvSpPr txBox="1"/>
          <p:nvPr/>
        </p:nvSpPr>
        <p:spPr>
          <a:xfrm>
            <a:off x="4358262" y="2896523"/>
            <a:ext cx="81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FFT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033A0C-3D8E-406E-82A7-F800D7E7509C}"/>
              </a:ext>
            </a:extLst>
          </p:cNvPr>
          <p:cNvSpPr txBox="1"/>
          <p:nvPr/>
        </p:nvSpPr>
        <p:spPr>
          <a:xfrm>
            <a:off x="867092" y="4959453"/>
            <a:ext cx="7752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rgbClr val="FF0000"/>
                </a:solidFill>
              </a:rPr>
              <a:t>Duty 3.2 %</a:t>
            </a:r>
            <a:r>
              <a:rPr lang="ja-JP" altLang="en-US" b="1" dirty="0">
                <a:solidFill>
                  <a:srgbClr val="FF0000"/>
                </a:solidFill>
              </a:rPr>
              <a:t>→</a:t>
            </a:r>
            <a:r>
              <a:rPr lang="en-US" altLang="ja-JP" b="1" dirty="0">
                <a:solidFill>
                  <a:srgbClr val="FF0000"/>
                </a:solidFill>
              </a:rPr>
              <a:t>28.1 %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ja-JP" b="1" dirty="0">
                <a:solidFill>
                  <a:srgbClr val="FF0000"/>
                </a:solidFill>
              </a:rPr>
              <a:t>Spill intensity fluctuation is reduced at f &lt; 200 Hz </a:t>
            </a:r>
            <a:r>
              <a:rPr lang="en-US" altLang="ja-JP" b="1" dirty="0"/>
              <a:t>while enhanced at f &gt; 200 Hz (consistent with </a:t>
            </a:r>
            <a:r>
              <a:rPr lang="en-US" altLang="ja-JP" b="1" dirty="0">
                <a:latin typeface="Symbol" panose="05050102010706020507" pitchFamily="18" charset="2"/>
              </a:rPr>
              <a:t>n</a:t>
            </a:r>
            <a:r>
              <a:rPr lang="en-US" altLang="ja-JP" b="1" dirty="0"/>
              <a:t> measurement) 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F28789-2C55-4F3A-891A-D568325A832B}"/>
              </a:ext>
            </a:extLst>
          </p:cNvPr>
          <p:cNvSpPr txBox="1"/>
          <p:nvPr/>
        </p:nvSpPr>
        <p:spPr>
          <a:xfrm>
            <a:off x="5724939" y="6167194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1810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A0EE6A-E66C-4FB4-9CAB-3DD144A5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 improve the spill regulation system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AE32D7-1E02-4E27-883A-665387E06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Weak points in spill feedback : </a:t>
            </a:r>
          </a:p>
          <a:p>
            <a:r>
              <a:rPr lang="en-US" altLang="ja-JP" dirty="0"/>
              <a:t> </a:t>
            </a:r>
            <a:r>
              <a:rPr lang="ja-JP" altLang="en-US" dirty="0"/>
              <a:t>・</a:t>
            </a:r>
            <a:r>
              <a:rPr lang="en-US" altLang="ja-JP" dirty="0"/>
              <a:t>Spill signal cannot be negative</a:t>
            </a:r>
          </a:p>
          <a:p>
            <a:r>
              <a:rPr lang="en-US" altLang="ja-JP" dirty="0"/>
              <a:t>       </a:t>
            </a:r>
            <a:r>
              <a:rPr lang="en-US" altLang="ja-JP" dirty="0">
                <a:sym typeface="Wingdings" panose="05000000000000000000" pitchFamily="2" charset="2"/>
              </a:rPr>
              <a:t> appropriate spill feedback is difficult especially with large tune ripple</a:t>
            </a:r>
            <a:endParaRPr kumimoji="1" lang="en-US" altLang="ja-JP" dirty="0"/>
          </a:p>
          <a:p>
            <a:r>
              <a:rPr lang="ja-JP" altLang="en-US" dirty="0"/>
              <a:t> ・</a:t>
            </a:r>
            <a:r>
              <a:rPr lang="en-US" altLang="ja-JP" dirty="0"/>
              <a:t>Delay</a:t>
            </a:r>
            <a:r>
              <a:rPr lang="ja-JP" altLang="en-US" dirty="0"/>
              <a:t> </a:t>
            </a:r>
            <a:r>
              <a:rPr lang="en-US" altLang="ja-JP" dirty="0"/>
              <a:t>(~200us) from a ripple in tune to the correspondent beam extraction</a:t>
            </a:r>
          </a:p>
          <a:p>
            <a:endParaRPr lang="en-US" altLang="ja-JP" dirty="0"/>
          </a:p>
          <a:p>
            <a:r>
              <a:rPr kumimoji="1" lang="en-US" altLang="ja-JP" dirty="0"/>
              <a:t>Weak points in ripple canceller :</a:t>
            </a:r>
          </a:p>
          <a:p>
            <a:r>
              <a:rPr lang="en-US" altLang="ja-JP" dirty="0"/>
              <a:t>  not effective to the components which is not reproduced by the current ripples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e. g.</a:t>
            </a:r>
          </a:p>
          <a:p>
            <a:r>
              <a:rPr lang="ja-JP" altLang="en-US" dirty="0"/>
              <a:t>　・</a:t>
            </a:r>
            <a:r>
              <a:rPr lang="en-US" altLang="ja-JP" dirty="0"/>
              <a:t>Magnet field with high frequency</a:t>
            </a:r>
          </a:p>
          <a:p>
            <a:r>
              <a:rPr lang="ja-JP" altLang="en-US" dirty="0"/>
              <a:t>　・</a:t>
            </a:r>
            <a:r>
              <a:rPr lang="en-US" altLang="ja-JP" dirty="0"/>
              <a:t>Transverse RF</a:t>
            </a:r>
          </a:p>
          <a:p>
            <a:r>
              <a:rPr lang="ja-JP" altLang="en-US" dirty="0"/>
              <a:t>　　</a:t>
            </a:r>
            <a:r>
              <a:rPr lang="en-US" altLang="ja-JP" dirty="0"/>
              <a:t>Ripple canceller + </a:t>
            </a:r>
            <a:r>
              <a:rPr lang="en-US" altLang="ja-JP" dirty="0" err="1"/>
              <a:t>TrRF</a:t>
            </a:r>
            <a:r>
              <a:rPr lang="en-US" altLang="ja-JP" dirty="0"/>
              <a:t> is currently lower performance (~30%) than</a:t>
            </a:r>
          </a:p>
          <a:p>
            <a:r>
              <a:rPr lang="ja-JP" altLang="en-US" dirty="0"/>
              <a:t>　　</a:t>
            </a:r>
            <a:r>
              <a:rPr lang="en-US" altLang="ja-JP" dirty="0"/>
              <a:t>Spill feedback + </a:t>
            </a:r>
            <a:r>
              <a:rPr lang="en-US" altLang="ja-JP" dirty="0" err="1"/>
              <a:t>TrRF</a:t>
            </a:r>
            <a:r>
              <a:rPr lang="en-US" altLang="ja-JP" dirty="0"/>
              <a:t> (~50%)</a:t>
            </a:r>
          </a:p>
          <a:p>
            <a:endParaRPr lang="en-US" altLang="ja-JP" dirty="0"/>
          </a:p>
          <a:p>
            <a:r>
              <a:rPr lang="en-US" altLang="ja-JP" dirty="0"/>
              <a:t>F</a:t>
            </a:r>
            <a:r>
              <a:rPr kumimoji="1" lang="en-US" altLang="ja-JP" dirty="0"/>
              <a:t>urther improvement of the spill feedback system with the information of current ripples is possible ?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F58D8E-79D0-4F2D-93C0-5765620B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66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1CC0D-9531-4394-A143-0D576B40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Model to predict next value of spill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A6158F-C65D-435A-B7D4-50977CD4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0C42F5-5B75-42AB-9C1C-B8CF78C5EE48}"/>
              </a:ext>
            </a:extLst>
          </p:cNvPr>
          <p:cNvSpPr txBox="1"/>
          <p:nvPr/>
        </p:nvSpPr>
        <p:spPr>
          <a:xfrm>
            <a:off x="153628" y="3165109"/>
            <a:ext cx="40158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/>
              <a:t>Δtune</a:t>
            </a:r>
            <a:r>
              <a:rPr lang="en-US" altLang="ja-JP" dirty="0"/>
              <a:t> by </a:t>
            </a:r>
            <a:r>
              <a:rPr kumimoji="1" lang="en-US" altLang="ja-JP" dirty="0"/>
              <a:t>EQ ([t-1], [t-2],…[t-</a:t>
            </a:r>
            <a:r>
              <a:rPr kumimoji="1" lang="en-US" altLang="ja-JP" dirty="0" err="1"/>
              <a:t>n</a:t>
            </a:r>
            <a:r>
              <a:rPr kumimoji="1" lang="en-US" altLang="ja-JP" baseline="-25000" dirty="0" err="1"/>
              <a:t>EQ</a:t>
            </a:r>
            <a:r>
              <a:rPr kumimoji="1" lang="en-US" altLang="ja-JP" dirty="0"/>
              <a:t>])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3DB29F-2612-4A21-A727-BBABF2520DD5}"/>
              </a:ext>
            </a:extLst>
          </p:cNvPr>
          <p:cNvSpPr txBox="1"/>
          <p:nvPr/>
        </p:nvSpPr>
        <p:spPr>
          <a:xfrm>
            <a:off x="190496" y="4127332"/>
            <a:ext cx="39421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/>
              <a:t>Δtune</a:t>
            </a:r>
            <a:r>
              <a:rPr lang="en-US" altLang="ja-JP" dirty="0"/>
              <a:t> by R</a:t>
            </a:r>
            <a:r>
              <a:rPr kumimoji="1" lang="en-US" altLang="ja-JP" dirty="0"/>
              <a:t>Q ([t-1], [t-2],…[t-</a:t>
            </a:r>
            <a:r>
              <a:rPr kumimoji="1" lang="en-US" altLang="ja-JP" dirty="0" err="1"/>
              <a:t>n</a:t>
            </a:r>
            <a:r>
              <a:rPr lang="en-US" altLang="ja-JP" baseline="-25000" dirty="0" err="1"/>
              <a:t>R</a:t>
            </a:r>
            <a:r>
              <a:rPr kumimoji="1" lang="en-US" altLang="ja-JP" baseline="-25000" dirty="0" err="1"/>
              <a:t>Q</a:t>
            </a:r>
            <a:r>
              <a:rPr kumimoji="1" lang="en-US" altLang="ja-JP" dirty="0"/>
              <a:t>])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8A5E038-7A09-4C83-8DDF-1315AA0D28B8}"/>
              </a:ext>
            </a:extLst>
          </p:cNvPr>
          <p:cNvSpPr txBox="1"/>
          <p:nvPr/>
        </p:nvSpPr>
        <p:spPr>
          <a:xfrm>
            <a:off x="153628" y="1928192"/>
            <a:ext cx="52373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/>
              <a:t>Δtune</a:t>
            </a:r>
            <a:r>
              <a:rPr lang="en-US" altLang="ja-JP" dirty="0"/>
              <a:t> calculated by</a:t>
            </a:r>
          </a:p>
          <a:p>
            <a:r>
              <a:rPr lang="en-US" altLang="ja-JP" dirty="0"/>
              <a:t> Main Mag</a:t>
            </a:r>
            <a:r>
              <a:rPr kumimoji="1" lang="en-US" altLang="ja-JP" dirty="0"/>
              <a:t> current ripple ([t-1], [t-2],…[t-</a:t>
            </a:r>
            <a:r>
              <a:rPr kumimoji="1" lang="en-US" altLang="ja-JP" dirty="0" err="1"/>
              <a:t>n</a:t>
            </a:r>
            <a:r>
              <a:rPr kumimoji="1" lang="en-US" altLang="ja-JP" baseline="-25000" dirty="0" err="1"/>
              <a:t>MM</a:t>
            </a:r>
            <a:r>
              <a:rPr kumimoji="1" lang="en-US" altLang="ja-JP" dirty="0"/>
              <a:t>])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6F23DF-3586-49DF-93AA-5D436C63CA22}"/>
              </a:ext>
            </a:extLst>
          </p:cNvPr>
          <p:cNvSpPr txBox="1"/>
          <p:nvPr/>
        </p:nvSpPr>
        <p:spPr>
          <a:xfrm>
            <a:off x="153628" y="968274"/>
            <a:ext cx="39068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Spill monitor</a:t>
            </a:r>
            <a:r>
              <a:rPr kumimoji="1" lang="en-US" altLang="ja-JP" dirty="0"/>
              <a:t> ([t-1], [t-2],…[t-</a:t>
            </a:r>
            <a:r>
              <a:rPr kumimoji="1" lang="en-US" altLang="ja-JP" dirty="0" err="1"/>
              <a:t>n</a:t>
            </a:r>
            <a:r>
              <a:rPr kumimoji="1" lang="en-US" altLang="ja-JP" baseline="-25000" dirty="0" err="1"/>
              <a:t>SM</a:t>
            </a:r>
            <a:r>
              <a:rPr kumimoji="1" lang="en-US" altLang="ja-JP" dirty="0"/>
              <a:t>])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E802D6-9F60-47DD-9BC1-358AF7C106FD}"/>
              </a:ext>
            </a:extLst>
          </p:cNvPr>
          <p:cNvSpPr txBox="1"/>
          <p:nvPr/>
        </p:nvSpPr>
        <p:spPr>
          <a:xfrm>
            <a:off x="7241747" y="2546291"/>
            <a:ext cx="16321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model</a:t>
            </a:r>
            <a:endParaRPr kumimoji="1" lang="ja-JP" altLang="en-US" sz="4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A10901-D4D9-4986-83C3-F0E5779DA455}"/>
              </a:ext>
            </a:extLst>
          </p:cNvPr>
          <p:cNvSpPr txBox="1"/>
          <p:nvPr/>
        </p:nvSpPr>
        <p:spPr>
          <a:xfrm>
            <a:off x="4650302" y="5300685"/>
            <a:ext cx="43508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Predict </a:t>
            </a:r>
            <a:r>
              <a:rPr lang="en-US" altLang="ja-JP" sz="2400" dirty="0"/>
              <a:t>next value of spill</a:t>
            </a:r>
          </a:p>
          <a:p>
            <a:r>
              <a:rPr lang="en-US" altLang="ja-JP" sz="2400" dirty="0"/>
              <a:t> and determine EQ[t] &amp; RQ[t]</a:t>
            </a:r>
            <a:endParaRPr kumimoji="1" lang="ja-JP" altLang="en-US" sz="2400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B05536D-6399-4CDB-A7E0-77F908779C31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060467" y="1152940"/>
            <a:ext cx="3181280" cy="150617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1196135-B499-4E5A-B042-6AED92151394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390959" y="2251358"/>
            <a:ext cx="1850788" cy="53388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91C3F20-F713-4388-9402-B10066E001F1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4169471" y="2900234"/>
            <a:ext cx="3072276" cy="4495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506798F-B326-4BE5-A97C-64E967DFDA6D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132601" y="3048000"/>
            <a:ext cx="3109146" cy="126399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FCF3B2B-2EF1-4081-92A7-E3C3EE294EE3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825738" y="3254177"/>
            <a:ext cx="1232098" cy="204650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8722DD4-31FC-4345-9A21-A4A41834B0C0}"/>
              </a:ext>
            </a:extLst>
          </p:cNvPr>
          <p:cNvSpPr txBox="1"/>
          <p:nvPr/>
        </p:nvSpPr>
        <p:spPr>
          <a:xfrm>
            <a:off x="336331" y="5531517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Trial to make </a:t>
            </a:r>
            <a:r>
              <a:rPr lang="en-US" altLang="ja-JP" dirty="0"/>
              <a:t>a sufficient model</a:t>
            </a:r>
          </a:p>
          <a:p>
            <a:r>
              <a:rPr lang="en-US" altLang="ja-JP" dirty="0"/>
              <a:t> has just begun</a:t>
            </a:r>
          </a:p>
        </p:txBody>
      </p:sp>
    </p:spTree>
    <p:extLst>
      <p:ext uri="{BB962C8B-B14F-4D97-AF65-F5344CB8AC3E}">
        <p14:creationId xmlns:p14="http://schemas.microsoft.com/office/powerpoint/2010/main" val="341866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AC0801-C301-47A5-8A78-84E90672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FA9FB9-F59B-4306-B72E-BFB49CCD7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728700"/>
            <a:ext cx="8715436" cy="6018941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One of the main issues of J-PARC MR SE is the time structure of the extracted beam.</a:t>
            </a:r>
          </a:p>
          <a:p>
            <a:endParaRPr kumimoji="1" lang="en-US" altLang="ja-JP" sz="2400" dirty="0"/>
          </a:p>
          <a:p>
            <a:r>
              <a:rPr lang="en-US" altLang="ja-JP" sz="2400" dirty="0"/>
              <a:t>We currently use spill feedback system and transverse RF system to improve the time structure from ~3% to ~50% in spill duty factor.</a:t>
            </a:r>
          </a:p>
          <a:p>
            <a:endParaRPr lang="en-US" altLang="ja-JP" sz="2400" dirty="0"/>
          </a:p>
          <a:p>
            <a:r>
              <a:rPr lang="en-US" altLang="ja-JP" sz="2400" dirty="0"/>
              <a:t>We are now testing the ripple canceller, which corrects tune ripples using current ripples of the power supplies.</a:t>
            </a:r>
          </a:p>
          <a:p>
            <a:r>
              <a:rPr lang="en-US" altLang="ja-JP" sz="2400" dirty="0"/>
              <a:t>So far we obtain spill duty factor of ~30% with the ripple canceller.</a:t>
            </a:r>
          </a:p>
          <a:p>
            <a:endParaRPr lang="en-US" altLang="ja-JP" sz="2400" dirty="0"/>
          </a:p>
          <a:p>
            <a:r>
              <a:rPr lang="en-US" altLang="ja-JP" sz="2400" dirty="0"/>
              <a:t>Further improvement of the spill structure is desirable and we are now searching other possibilities.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B37F35-7EF3-47D6-B1E4-91024BDC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068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8E692-863C-4752-ABA3-91CD5890D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Purpose of the spill regulation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13E86D-09C3-4AD1-AB42-B231282A9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728700"/>
            <a:ext cx="8715436" cy="3639931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One of the main issues of slow extraction</a:t>
            </a:r>
          </a:p>
          <a:p>
            <a:r>
              <a:rPr lang="en-US" altLang="ja-JP" sz="2400" dirty="0"/>
              <a:t>  at J-PARC Main Ring</a:t>
            </a:r>
          </a:p>
          <a:p>
            <a:r>
              <a:rPr lang="en-US" altLang="ja-JP" sz="2400" dirty="0"/>
              <a:t>      : Improvement of the spill structure</a:t>
            </a:r>
          </a:p>
          <a:p>
            <a:endParaRPr lang="en-US" altLang="ja-JP" sz="2400" dirty="0"/>
          </a:p>
          <a:p>
            <a:r>
              <a:rPr lang="en-US" altLang="ja-JP" sz="2400" dirty="0"/>
              <a:t>Large current ripples of the main power supplies induce</a:t>
            </a:r>
          </a:p>
          <a:p>
            <a:r>
              <a:rPr lang="en-US" altLang="ja-JP" sz="2400" dirty="0"/>
              <a:t> spiky time structure of the extracted beam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altLang="ja-JP" sz="2400" dirty="0">
                <a:sym typeface="Wingdings" panose="05000000000000000000" pitchFamily="2" charset="2"/>
              </a:rPr>
              <a:t>We want to reduce the time structure</a:t>
            </a:r>
            <a:br>
              <a:rPr lang="en-US" altLang="ja-JP" sz="2400" dirty="0">
                <a:sym typeface="Wingdings" panose="05000000000000000000" pitchFamily="2" charset="2"/>
              </a:rPr>
            </a:br>
            <a:r>
              <a:rPr lang="en-US" altLang="ja-JP" sz="2400" dirty="0">
                <a:sym typeface="Wingdings" panose="05000000000000000000" pitchFamily="2" charset="2"/>
              </a:rPr>
              <a:t> and produce flat beam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AF39E37-CFE5-4A65-B6AF-27F351E356F9}"/>
              </a:ext>
            </a:extLst>
          </p:cNvPr>
          <p:cNvGrpSpPr/>
          <p:nvPr/>
        </p:nvGrpSpPr>
        <p:grpSpPr>
          <a:xfrm>
            <a:off x="2061183" y="4617106"/>
            <a:ext cx="4823724" cy="1614342"/>
            <a:chOff x="1862400" y="4289117"/>
            <a:chExt cx="4823724" cy="1614342"/>
          </a:xfrm>
        </p:grpSpPr>
        <p:pic>
          <p:nvPicPr>
            <p:cNvPr id="4" name="Picture 1" descr="H:\10_PURposes\00_ACC\00_SX\40_PREsentation\20_GENshikakuKenkyu\kiyo3_spillbeam.png">
              <a:extLst>
                <a:ext uri="{FF2B5EF4-FFF2-40B4-BE49-F238E27FC236}">
                  <a16:creationId xmlns:a16="http://schemas.microsoft.com/office/drawing/2014/main" id="{9299759A-4752-4C78-B2D4-A135658C0D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4762"/>
            <a:stretch/>
          </p:blipFill>
          <p:spPr bwMode="auto">
            <a:xfrm>
              <a:off x="1862400" y="4302213"/>
              <a:ext cx="4823724" cy="1376824"/>
            </a:xfrm>
            <a:prstGeom prst="rect">
              <a:avLst/>
            </a:prstGeom>
            <a:noFill/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9EC3D05-D8CE-4CE3-9DC4-3DD4F0B9C1DE}"/>
                </a:ext>
              </a:extLst>
            </p:cNvPr>
            <p:cNvSpPr/>
            <p:nvPr/>
          </p:nvSpPr>
          <p:spPr>
            <a:xfrm>
              <a:off x="3609954" y="4448143"/>
              <a:ext cx="150869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09E19A7-A067-4859-B508-7B0BD1E098B5}"/>
                </a:ext>
              </a:extLst>
            </p:cNvPr>
            <p:cNvSpPr txBox="1"/>
            <p:nvPr/>
          </p:nvSpPr>
          <p:spPr>
            <a:xfrm>
              <a:off x="3470809" y="5534127"/>
              <a:ext cx="735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time</a:t>
              </a:r>
              <a:endParaRPr kumimoji="1" lang="ja-JP" altLang="en-US" dirty="0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6BD72F28-2797-48AF-A99F-96A06BA549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6120" y="4632809"/>
              <a:ext cx="0" cy="10362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974363F-FFFA-45AF-88B6-95089C6CC076}"/>
                </a:ext>
              </a:extLst>
            </p:cNvPr>
            <p:cNvSpPr txBox="1"/>
            <p:nvPr/>
          </p:nvSpPr>
          <p:spPr>
            <a:xfrm rot="16200000">
              <a:off x="1454102" y="4711531"/>
              <a:ext cx="1214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intensity</a:t>
              </a:r>
              <a:endParaRPr kumimoji="1" lang="ja-JP" altLang="en-US" dirty="0"/>
            </a:p>
          </p:txBody>
        </p:sp>
      </p:grp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E896999-49E7-4FBD-B28C-05AFB2BCE632}"/>
              </a:ext>
            </a:extLst>
          </p:cNvPr>
          <p:cNvCxnSpPr>
            <a:cxnSpLocks/>
          </p:cNvCxnSpPr>
          <p:nvPr/>
        </p:nvCxnSpPr>
        <p:spPr>
          <a:xfrm>
            <a:off x="2617189" y="6195139"/>
            <a:ext cx="137327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C58589-841F-4D9A-87DE-F8E0CA38015A}"/>
              </a:ext>
            </a:extLst>
          </p:cNvPr>
          <p:cNvSpPr txBox="1"/>
          <p:nvPr/>
        </p:nvSpPr>
        <p:spPr>
          <a:xfrm>
            <a:off x="2983368" y="614437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~2s</a:t>
            </a:r>
            <a:endParaRPr kumimoji="1"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7CDB1502-16B1-49D3-B035-52D94111C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76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>
            <a:grpSpLocks noChangeAspect="1"/>
          </p:cNvGrpSpPr>
          <p:nvPr/>
        </p:nvGrpSpPr>
        <p:grpSpPr>
          <a:xfrm>
            <a:off x="215517" y="1016732"/>
            <a:ext cx="4651886" cy="4716524"/>
            <a:chOff x="-1" y="742115"/>
            <a:chExt cx="5356012" cy="5328590"/>
          </a:xfrm>
        </p:grpSpPr>
        <p:pic>
          <p:nvPicPr>
            <p:cNvPr id="25" name="Picture 7" descr="E:\10_PURposes\00_ACC\00_SX\40_PREsentation\00_OHO10\text\sepacon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" y="742115"/>
              <a:ext cx="5356012" cy="5328590"/>
            </a:xfrm>
            <a:prstGeom prst="rect">
              <a:avLst/>
            </a:prstGeom>
            <a:noFill/>
          </p:spPr>
        </p:pic>
        <p:sp>
          <p:nvSpPr>
            <p:cNvPr id="26" name="二等辺三角形 25"/>
            <p:cNvSpPr/>
            <p:nvPr/>
          </p:nvSpPr>
          <p:spPr>
            <a:xfrm rot="18601941">
              <a:off x="2650741" y="3128502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二等辺三角形 26"/>
            <p:cNvSpPr/>
            <p:nvPr/>
          </p:nvSpPr>
          <p:spPr>
            <a:xfrm rot="18137489">
              <a:off x="2795998" y="2840371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rot="18137489">
              <a:off x="2893629" y="2668921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/>
            <p:cNvSpPr/>
            <p:nvPr/>
          </p:nvSpPr>
          <p:spPr>
            <a:xfrm rot="18137489">
              <a:off x="2967447" y="2542716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/>
            <p:cNvSpPr/>
            <p:nvPr/>
          </p:nvSpPr>
          <p:spPr>
            <a:xfrm rot="18137489">
              <a:off x="3031743" y="2433178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/>
            <p:cNvSpPr/>
            <p:nvPr/>
          </p:nvSpPr>
          <p:spPr>
            <a:xfrm rot="18137489">
              <a:off x="3084131" y="2345072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/>
            <p:cNvSpPr/>
            <p:nvPr/>
          </p:nvSpPr>
          <p:spPr>
            <a:xfrm rot="14170232">
              <a:off x="313651" y="5531029"/>
              <a:ext cx="219337" cy="29190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二等辺三角形 32"/>
            <p:cNvSpPr/>
            <p:nvPr/>
          </p:nvSpPr>
          <p:spPr>
            <a:xfrm rot="3547169">
              <a:off x="2591209" y="4340554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二等辺三角形 33"/>
            <p:cNvSpPr/>
            <p:nvPr/>
          </p:nvSpPr>
          <p:spPr>
            <a:xfrm rot="3547169">
              <a:off x="2660265" y="4440567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二等辺三角形 34"/>
            <p:cNvSpPr/>
            <p:nvPr/>
          </p:nvSpPr>
          <p:spPr>
            <a:xfrm rot="3547169">
              <a:off x="2722176" y="4535817"/>
              <a:ext cx="114544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1263723" y="3335669"/>
              <a:ext cx="114545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/>
          </p:nvSpPr>
          <p:spPr>
            <a:xfrm rot="10800000">
              <a:off x="1147042" y="3335669"/>
              <a:ext cx="114545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二等辺三角形 37"/>
            <p:cNvSpPr/>
            <p:nvPr/>
          </p:nvSpPr>
          <p:spPr>
            <a:xfrm rot="10800000">
              <a:off x="1062071" y="3335669"/>
              <a:ext cx="114545" cy="10458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二等辺三角形 38"/>
            <p:cNvSpPr/>
            <p:nvPr/>
          </p:nvSpPr>
          <p:spPr>
            <a:xfrm>
              <a:off x="1320732" y="1063299"/>
              <a:ext cx="219337" cy="291903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二等辺三角形 39"/>
            <p:cNvSpPr/>
            <p:nvPr/>
          </p:nvSpPr>
          <p:spPr>
            <a:xfrm rot="7379352">
              <a:off x="4829130" y="3552100"/>
              <a:ext cx="219337" cy="29190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Slow extraction using 3rd-order resonance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20141-E032-44D2-BB30-24D847D89DB7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115615" y="5542603"/>
            <a:ext cx="302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Horizontal phase space</a:t>
            </a:r>
          </a:p>
          <a:p>
            <a:pPr algn="ctr"/>
            <a:r>
              <a:rPr kumimoji="1" lang="en-US" altLang="ja-JP" dirty="0"/>
              <a:t>at a certain position in ring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67403" y="666652"/>
            <a:ext cx="4061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+mn-ea"/>
                <a:cs typeface="メイリオ" pitchFamily="50" charset="-128"/>
              </a:rPr>
              <a:t>Excite 3rd-order resonance using </a:t>
            </a:r>
            <a:r>
              <a:rPr kumimoji="1" lang="en-US" altLang="ja-JP" sz="2000" dirty="0" err="1">
                <a:latin typeface="+mn-ea"/>
                <a:cs typeface="メイリオ" pitchFamily="50" charset="-128"/>
              </a:rPr>
              <a:t>sextupole</a:t>
            </a:r>
            <a:r>
              <a:rPr kumimoji="1" lang="en-US" altLang="ja-JP" sz="2000" dirty="0">
                <a:latin typeface="+mn-ea"/>
                <a:cs typeface="メイリオ" pitchFamily="50" charset="-128"/>
              </a:rPr>
              <a:t> magnets</a:t>
            </a:r>
            <a:br>
              <a:rPr kumimoji="1" lang="en-US" altLang="ja-JP" sz="2000" dirty="0">
                <a:latin typeface="+mn-ea"/>
                <a:cs typeface="メイリオ" pitchFamily="50" charset="-128"/>
              </a:rPr>
            </a:br>
            <a:r>
              <a:rPr kumimoji="1" lang="en-US" altLang="ja-JP" sz="2000" dirty="0">
                <a:latin typeface="+mn-ea"/>
                <a:cs typeface="メイリオ" pitchFamily="50" charset="-128"/>
                <a:sym typeface="Wingdings" panose="05000000000000000000" pitchFamily="2" charset="2"/>
              </a:rPr>
              <a:t>phase space is divided into </a:t>
            </a:r>
            <a:endParaRPr kumimoji="1" lang="en-US" altLang="ja-JP" sz="2000" dirty="0">
              <a:latin typeface="+mn-ea"/>
              <a:cs typeface="メイリオ" pitchFamily="50" charset="-128"/>
            </a:endParaRPr>
          </a:p>
          <a:p>
            <a:r>
              <a:rPr lang="en-US" altLang="ja-JP" sz="2000" b="1" dirty="0">
                <a:latin typeface="+mn-ea"/>
                <a:cs typeface="メイリオ" pitchFamily="50" charset="-128"/>
              </a:rPr>
              <a:t>   stable region</a:t>
            </a:r>
            <a:r>
              <a:rPr lang="en-US" altLang="ja-JP" sz="2000" dirty="0">
                <a:latin typeface="+mn-ea"/>
                <a:cs typeface="メイリオ" pitchFamily="50" charset="-128"/>
              </a:rPr>
              <a:t> and</a:t>
            </a:r>
            <a:endParaRPr kumimoji="1" lang="en-US" altLang="ja-JP" sz="2000" dirty="0">
              <a:latin typeface="+mn-ea"/>
              <a:cs typeface="メイリオ" pitchFamily="50" charset="-128"/>
            </a:endParaRPr>
          </a:p>
          <a:p>
            <a:r>
              <a:rPr kumimoji="1" lang="ja-JP" altLang="en-US" sz="2000" b="1" dirty="0">
                <a:latin typeface="+mn-ea"/>
                <a:cs typeface="メイリオ" pitchFamily="50" charset="-128"/>
              </a:rPr>
              <a:t>   </a:t>
            </a:r>
            <a:r>
              <a:rPr kumimoji="1" lang="en-US" altLang="ja-JP" sz="2000" b="1" dirty="0">
                <a:latin typeface="+mn-ea"/>
                <a:cs typeface="メイリオ" pitchFamily="50" charset="-128"/>
              </a:rPr>
              <a:t>unstable region</a:t>
            </a:r>
            <a:endParaRPr kumimoji="1" lang="en-US" altLang="ja-JP" sz="2000" dirty="0">
              <a:latin typeface="+mn-ea"/>
              <a:cs typeface="メイリオ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664220" y="4846501"/>
            <a:ext cx="4479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+mn-ea"/>
                <a:cs typeface="メイリオ" pitchFamily="50" charset="-128"/>
                <a:sym typeface="Wingdings" pitchFamily="2" charset="2"/>
              </a:rPr>
              <a:t>・</a:t>
            </a:r>
            <a:r>
              <a:rPr lang="en-US" altLang="ja-JP" dirty="0">
                <a:latin typeface="+mn-ea"/>
                <a:cs typeface="メイリオ" pitchFamily="50" charset="-128"/>
                <a:sym typeface="Wingdings" pitchFamily="2" charset="2"/>
              </a:rPr>
              <a:t>Particles with large amplitude become </a:t>
            </a:r>
          </a:p>
          <a:p>
            <a:r>
              <a:rPr lang="en-US" altLang="ja-JP" dirty="0">
                <a:latin typeface="+mn-ea"/>
                <a:cs typeface="メイリオ" pitchFamily="50" charset="-128"/>
                <a:sym typeface="Wingdings" pitchFamily="2" charset="2"/>
              </a:rPr>
              <a:t>    unstable and their amplitudes</a:t>
            </a:r>
          </a:p>
          <a:p>
            <a:r>
              <a:rPr lang="en-US" altLang="ja-JP" dirty="0">
                <a:latin typeface="+mn-ea"/>
                <a:cs typeface="メイリオ" pitchFamily="50" charset="-128"/>
                <a:sym typeface="Wingdings" pitchFamily="2" charset="2"/>
              </a:rPr>
              <a:t>    increase turn by turn until excess the</a:t>
            </a:r>
          </a:p>
          <a:p>
            <a:r>
              <a:rPr lang="en-US" altLang="ja-JP" dirty="0">
                <a:latin typeface="+mn-ea"/>
                <a:cs typeface="メイリオ" pitchFamily="50" charset="-128"/>
                <a:sym typeface="Wingdings" pitchFamily="2" charset="2"/>
              </a:rPr>
              <a:t>    septa of ESS and extracted</a:t>
            </a:r>
          </a:p>
          <a:p>
            <a:endParaRPr lang="en-US" altLang="ja-JP" dirty="0">
              <a:latin typeface="+mn-ea"/>
              <a:cs typeface="メイリオ" pitchFamily="50" charset="-128"/>
              <a:sym typeface="Wingdings" pitchFamily="2" charset="2"/>
            </a:endParaRPr>
          </a:p>
          <a:p>
            <a:r>
              <a:rPr lang="ja-JP" altLang="en-US" dirty="0">
                <a:latin typeface="+mn-ea"/>
                <a:cs typeface="メイリオ" pitchFamily="50" charset="-128"/>
                <a:sym typeface="Wingdings" pitchFamily="2" charset="2"/>
              </a:rPr>
              <a:t>・</a:t>
            </a:r>
            <a:r>
              <a:rPr lang="en-US" altLang="ja-JP" dirty="0">
                <a:latin typeface="+mn-ea"/>
                <a:cs typeface="メイリオ" pitchFamily="50" charset="-128"/>
              </a:rPr>
              <a:t>Gradually make </a:t>
            </a:r>
            <a:r>
              <a:rPr lang="en-US" altLang="ja-JP" dirty="0" err="1">
                <a:latin typeface="Symbol" panose="05050102010706020507" pitchFamily="18" charset="2"/>
                <a:cs typeface="メイリオ" pitchFamily="50" charset="-128"/>
              </a:rPr>
              <a:t>dn</a:t>
            </a:r>
            <a:r>
              <a:rPr lang="en-US" altLang="ja-JP" dirty="0">
                <a:latin typeface="+mn-ea"/>
                <a:cs typeface="メイリオ" pitchFamily="50" charset="-128"/>
              </a:rPr>
              <a:t> small</a:t>
            </a:r>
          </a:p>
          <a:p>
            <a:r>
              <a:rPr lang="en-US" altLang="ja-JP" dirty="0">
                <a:latin typeface="+mn-ea"/>
                <a:cs typeface="メイリオ" pitchFamily="50" charset="-128"/>
              </a:rPr>
              <a:t>    </a:t>
            </a:r>
            <a:r>
              <a:rPr lang="en-US" altLang="ja-JP" dirty="0">
                <a:latin typeface="+mn-ea"/>
                <a:cs typeface="メイリオ" pitchFamily="50" charset="-128"/>
                <a:sym typeface="Wingdings" panose="05000000000000000000" pitchFamily="2" charset="2"/>
              </a:rPr>
              <a:t> particles are slowly extracted </a:t>
            </a:r>
            <a:endParaRPr lang="en-US" altLang="ja-JP" dirty="0">
              <a:latin typeface="+mn-ea"/>
              <a:cs typeface="メイリオ" pitchFamily="50" charset="-128"/>
            </a:endParaRPr>
          </a:p>
        </p:txBody>
      </p:sp>
      <p:cxnSp>
        <p:nvCxnSpPr>
          <p:cNvPr id="50" name="直線コネクタ 49"/>
          <p:cNvCxnSpPr/>
          <p:nvPr/>
        </p:nvCxnSpPr>
        <p:spPr>
          <a:xfrm>
            <a:off x="791580" y="4473116"/>
            <a:ext cx="0" cy="104411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393368" y="5517232"/>
            <a:ext cx="794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accent6">
                    <a:lumMod val="75000"/>
                  </a:schemeClr>
                </a:solidFill>
              </a:rPr>
              <a:t>ESS</a:t>
            </a:r>
            <a:endParaRPr kumimoji="1" lang="ja-JP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275F546-9283-4C4B-B02E-CEC3C414BF2C}"/>
              </a:ext>
            </a:extLst>
          </p:cNvPr>
          <p:cNvGrpSpPr/>
          <p:nvPr/>
        </p:nvGrpSpPr>
        <p:grpSpPr>
          <a:xfrm>
            <a:off x="5652120" y="2232118"/>
            <a:ext cx="2520305" cy="2616968"/>
            <a:chOff x="5652120" y="2357502"/>
            <a:chExt cx="2520305" cy="2616968"/>
          </a:xfrm>
        </p:grpSpPr>
        <p:graphicFrame>
          <p:nvGraphicFramePr>
            <p:cNvPr id="44" name="オブジェクト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4000347"/>
                </p:ext>
              </p:extLst>
            </p:nvPr>
          </p:nvGraphicFramePr>
          <p:xfrm>
            <a:off x="5760132" y="2824956"/>
            <a:ext cx="1684277" cy="9851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数式" r:id="rId4" imgW="672840" imgH="393480" progId="Equation.3">
                    <p:embed/>
                  </p:oleObj>
                </mc:Choice>
                <mc:Fallback>
                  <p:oleObj name="数式" r:id="rId4" imgW="672840" imgH="393480" progId="Equation.3">
                    <p:embed/>
                    <p:pic>
                      <p:nvPicPr>
                        <p:cNvPr id="44" name="オブジェクト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0132" y="2824956"/>
                          <a:ext cx="1684277" cy="98514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6428657"/>
                </p:ext>
              </p:extLst>
            </p:nvPr>
          </p:nvGraphicFramePr>
          <p:xfrm>
            <a:off x="5709108" y="3791174"/>
            <a:ext cx="2232257" cy="4365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数式" r:id="rId6" imgW="1104840" imgH="215640" progId="Equation.3">
                    <p:embed/>
                  </p:oleObj>
                </mc:Choice>
                <mc:Fallback>
                  <p:oleObj name="数式" r:id="rId6" imgW="1104840" imgH="215640" progId="Equation.3">
                    <p:embed/>
                    <p:pic>
                      <p:nvPicPr>
                        <p:cNvPr id="4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09108" y="3791174"/>
                          <a:ext cx="2232257" cy="43652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テキスト ボックス 45"/>
            <p:cNvSpPr txBox="1"/>
            <p:nvPr/>
          </p:nvSpPr>
          <p:spPr>
            <a:xfrm>
              <a:off x="5700503" y="4253026"/>
              <a:ext cx="1970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i="1" dirty="0">
                  <a:latin typeface="+mn-ea"/>
                  <a:cs typeface="メイリオ" pitchFamily="50" charset="-128"/>
                </a:rPr>
                <a:t>S</a:t>
              </a:r>
              <a:r>
                <a:rPr kumimoji="1" lang="en-US" altLang="ja-JP" sz="2000" dirty="0">
                  <a:latin typeface="+mn-ea"/>
                  <a:cs typeface="メイリオ" pitchFamily="50" charset="-128"/>
                </a:rPr>
                <a:t> : strength of</a:t>
              </a:r>
            </a:p>
            <a:p>
              <a:r>
                <a:rPr lang="en-US" altLang="ja-JP" sz="2000" dirty="0">
                  <a:latin typeface="+mn-ea"/>
                  <a:cs typeface="メイリオ" pitchFamily="50" charset="-128"/>
                </a:rPr>
                <a:t>      </a:t>
              </a:r>
              <a:r>
                <a:rPr kumimoji="1" lang="en-US" altLang="ja-JP" sz="2000" dirty="0">
                  <a:latin typeface="+mn-ea"/>
                  <a:cs typeface="メイリオ" pitchFamily="50" charset="-128"/>
                </a:rPr>
                <a:t> </a:t>
              </a:r>
              <a:r>
                <a:rPr kumimoji="1" lang="en-US" altLang="ja-JP" sz="2000" dirty="0" err="1">
                  <a:latin typeface="+mn-ea"/>
                  <a:cs typeface="メイリオ" pitchFamily="50" charset="-128"/>
                </a:rPr>
                <a:t>sextupoles</a:t>
              </a:r>
              <a:endParaRPr kumimoji="1" lang="ja-JP" altLang="en-US" sz="2000" dirty="0">
                <a:latin typeface="+mn-ea"/>
                <a:cs typeface="メイリオ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706685" y="2357502"/>
              <a:ext cx="2465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/>
                <a:t>Size of stable region</a:t>
              </a:r>
              <a:endParaRPr kumimoji="1" lang="ja-JP" altLang="en-US" b="1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5652120" y="2384884"/>
              <a:ext cx="2520280" cy="25895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C9B933F-BA05-4DD4-AE94-83DDBBA3AF09}"/>
              </a:ext>
            </a:extLst>
          </p:cNvPr>
          <p:cNvSpPr txBox="1"/>
          <p:nvPr/>
        </p:nvSpPr>
        <p:spPr>
          <a:xfrm>
            <a:off x="2575983" y="1595594"/>
            <a:ext cx="19399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Unstable Region</a:t>
            </a:r>
            <a:endParaRPr kumimoji="1" lang="ja-JP" altLang="en-US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AACFCB4-660B-4A97-B53C-E06110A3F008}"/>
              </a:ext>
            </a:extLst>
          </p:cNvPr>
          <p:cNvSpPr txBox="1"/>
          <p:nvPr/>
        </p:nvSpPr>
        <p:spPr>
          <a:xfrm>
            <a:off x="3748442" y="4471319"/>
            <a:ext cx="1662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Stable Region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4664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DBF673-30A0-49A9-AD91-A04F6656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/>
          <a:lstStyle/>
          <a:p>
            <a:r>
              <a:rPr lang="en-US" altLang="ja-JP" dirty="0"/>
              <a:t>Slow extraction using 3rd-order resonance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DDE4AD-B11F-4735-B3E7-E6C70628C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dirty="0"/>
              <a:t>Instantaneous rate of the extraction beam is</a:t>
            </a:r>
          </a:p>
          <a:p>
            <a:r>
              <a:rPr lang="en-US" altLang="ja-JP" sz="2400" dirty="0"/>
              <a:t> roughly proportional to</a:t>
            </a:r>
          </a:p>
          <a:p>
            <a:endParaRPr lang="en-US" altLang="ja-JP" sz="2400" dirty="0"/>
          </a:p>
          <a:p>
            <a:r>
              <a:rPr lang="ja-JP" altLang="en-US" sz="2400" dirty="0"/>
              <a:t>        </a:t>
            </a:r>
            <a:r>
              <a:rPr lang="en-US" altLang="ja-JP" sz="2400" b="1" dirty="0"/>
              <a:t>(</a:t>
            </a:r>
            <a:r>
              <a:rPr lang="en-US" altLang="ja-JP" sz="2400" b="1" dirty="0" err="1"/>
              <a:t>d</a:t>
            </a:r>
            <a:r>
              <a:rPr lang="en-US" altLang="ja-JP" sz="2400" b="1" dirty="0" err="1">
                <a:latin typeface="Symbol" panose="05050102010706020507" pitchFamily="18" charset="2"/>
              </a:rPr>
              <a:t>dn</a:t>
            </a:r>
            <a:r>
              <a:rPr lang="en-US" altLang="ja-JP" sz="2400" b="1" dirty="0"/>
              <a:t>/dt) * (particle density around the separatrices)</a:t>
            </a:r>
          </a:p>
          <a:p>
            <a:endParaRPr lang="en-US" altLang="ja-JP" sz="2400" dirty="0">
              <a:latin typeface="Symbol" panose="05050102010706020507" pitchFamily="18" charset="2"/>
              <a:cs typeface="メイリオ" pitchFamily="50" charset="-128"/>
              <a:sym typeface="Wingdings" pitchFamily="2" charset="2"/>
            </a:endParaRPr>
          </a:p>
          <a:p>
            <a:r>
              <a:rPr lang="en-US" altLang="ja-JP" sz="2400" dirty="0">
                <a:latin typeface="+mn-ea"/>
                <a:cs typeface="メイリオ" pitchFamily="50" charset="-128"/>
                <a:sym typeface="Wingdings" pitchFamily="2" charset="2"/>
              </a:rPr>
              <a:t>The time structure of the extracted beam is determined by the time structure of the </a:t>
            </a:r>
            <a:r>
              <a:rPr lang="en-US" altLang="ja-JP" sz="2400" dirty="0" err="1">
                <a:latin typeface="Symbol" panose="05050102010706020507" pitchFamily="18" charset="2"/>
                <a:cs typeface="メイリオ" pitchFamily="50" charset="-128"/>
                <a:sym typeface="Wingdings" pitchFamily="2" charset="2"/>
              </a:rPr>
              <a:t>dn</a:t>
            </a:r>
            <a:endParaRPr lang="en-US" altLang="ja-JP" sz="2400" dirty="0">
              <a:latin typeface="+mn-ea"/>
              <a:ea typeface="+mn-ea"/>
              <a:cs typeface="メイリオ" pitchFamily="50" charset="-128"/>
              <a:sym typeface="Wingdings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altLang="ja-JP" sz="2400" dirty="0">
                <a:latin typeface="+mn-ea"/>
                <a:ea typeface="+mn-ea"/>
                <a:cs typeface="メイリオ" pitchFamily="50" charset="-128"/>
                <a:sym typeface="Wingdings" pitchFamily="2" charset="2"/>
              </a:rPr>
              <a:t>C</a:t>
            </a:r>
            <a:r>
              <a:rPr lang="en-US" altLang="ja-JP" sz="2400" dirty="0">
                <a:latin typeface="+mn-ea"/>
                <a:cs typeface="メイリオ" pitchFamily="50" charset="-128"/>
                <a:sym typeface="Wingdings" pitchFamily="2" charset="2"/>
              </a:rPr>
              <a:t>urrent ripples of the main magnet power supplies</a:t>
            </a:r>
          </a:p>
          <a:p>
            <a:r>
              <a:rPr lang="en-US" altLang="ja-JP" sz="2400" dirty="0">
                <a:latin typeface="+mn-ea"/>
                <a:cs typeface="メイリオ" pitchFamily="50" charset="-128"/>
                <a:sym typeface="Wingdings" pitchFamily="2" charset="2"/>
              </a:rPr>
              <a:t>    are harmful to the time structure of the extracted beam.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CAD3FB-DC2F-4F5D-840D-490A63AC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19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" y="645427"/>
            <a:ext cx="9144000" cy="8572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Current Ripple of the Magnet Power Supply (PS)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115" y="1487335"/>
            <a:ext cx="4120925" cy="32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円/楕円 13"/>
          <p:cNvSpPr/>
          <p:nvPr/>
        </p:nvSpPr>
        <p:spPr>
          <a:xfrm>
            <a:off x="7494924" y="2446251"/>
            <a:ext cx="162018" cy="16201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5" name="円/楕円 14"/>
          <p:cNvSpPr/>
          <p:nvPr/>
        </p:nvSpPr>
        <p:spPr>
          <a:xfrm>
            <a:off x="7766271" y="2130423"/>
            <a:ext cx="162018" cy="16201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6" name="円/楕円 15"/>
          <p:cNvSpPr/>
          <p:nvPr/>
        </p:nvSpPr>
        <p:spPr>
          <a:xfrm>
            <a:off x="7907043" y="2042832"/>
            <a:ext cx="162018" cy="16201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89530" y="2144125"/>
            <a:ext cx="763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0000FF"/>
                </a:solidFill>
              </a:rPr>
              <a:t>600 Hz</a:t>
            </a:r>
            <a:endParaRPr lang="ja-JP" altLang="en-US" sz="1350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61400" y="1807828"/>
            <a:ext cx="8953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0000FF"/>
                </a:solidFill>
              </a:rPr>
              <a:t>1.2 kHz</a:t>
            </a:r>
            <a:endParaRPr lang="ja-JP" altLang="en-US" sz="1350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54475" y="1863576"/>
            <a:ext cx="8953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>
                <a:solidFill>
                  <a:srgbClr val="0000FF"/>
                </a:solidFill>
              </a:rPr>
              <a:t>1.8 kHz</a:t>
            </a:r>
            <a:endParaRPr lang="ja-JP" altLang="en-US" sz="1350" dirty="0">
              <a:solidFill>
                <a:srgbClr val="0000FF"/>
              </a:solidFill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6038788" y="2107910"/>
            <a:ext cx="1014745" cy="5637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1" name="円/楕円 20"/>
          <p:cNvSpPr/>
          <p:nvPr/>
        </p:nvSpPr>
        <p:spPr>
          <a:xfrm>
            <a:off x="738878" y="4729987"/>
            <a:ext cx="162018" cy="16201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19075" y="4658397"/>
            <a:ext cx="6474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Ripples by the switching and rectification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658483" y="5251735"/>
            <a:ext cx="484827" cy="3522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1B530C5-DC22-4EB9-B007-073FB8EC5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0" y="1510660"/>
            <a:ext cx="4105546" cy="2788007"/>
          </a:xfrm>
          <a:prstGeom prst="rect">
            <a:avLst/>
          </a:prstGeom>
        </p:spPr>
      </p:pic>
      <p:sp useBgFill="1">
        <p:nvSpPr>
          <p:cNvPr id="28" name="テキスト ボックス 27">
            <a:extLst>
              <a:ext uri="{FF2B5EF4-FFF2-40B4-BE49-F238E27FC236}">
                <a16:creationId xmlns:a16="http://schemas.microsoft.com/office/drawing/2014/main" id="{9E3ABAF9-EF79-4D28-AC41-3A70226B09B4}"/>
              </a:ext>
            </a:extLst>
          </p:cNvPr>
          <p:cNvSpPr txBox="1"/>
          <p:nvPr/>
        </p:nvSpPr>
        <p:spPr>
          <a:xfrm>
            <a:off x="3468902" y="4131329"/>
            <a:ext cx="1084611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Time [s]</a:t>
            </a:r>
            <a:endParaRPr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5E7E400-F59A-496A-BFEC-059D5D488F19}"/>
              </a:ext>
            </a:extLst>
          </p:cNvPr>
          <p:cNvSpPr txBox="1"/>
          <p:nvPr/>
        </p:nvSpPr>
        <p:spPr>
          <a:xfrm rot="16200000">
            <a:off x="-37578" y="1942041"/>
            <a:ext cx="138568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Symbol" panose="05050102010706020507" pitchFamily="18" charset="2"/>
              </a:rPr>
              <a:t>D</a:t>
            </a:r>
            <a:r>
              <a:rPr lang="en-US" altLang="ja-JP" sz="1600" dirty="0"/>
              <a:t>I  </a:t>
            </a:r>
            <a:r>
              <a:rPr lang="ja-JP" altLang="en-US" sz="1600" dirty="0"/>
              <a:t> </a:t>
            </a:r>
            <a:r>
              <a:rPr lang="en-US" altLang="ja-JP" sz="1600" dirty="0"/>
              <a:t>(Amps)</a:t>
            </a:r>
          </a:p>
        </p:txBody>
      </p:sp>
      <p:sp useBgFill="1">
        <p:nvSpPr>
          <p:cNvPr id="30" name="テキスト ボックス 29">
            <a:extLst>
              <a:ext uri="{FF2B5EF4-FFF2-40B4-BE49-F238E27FC236}">
                <a16:creationId xmlns:a16="http://schemas.microsoft.com/office/drawing/2014/main" id="{F3C8288C-EA55-4D0A-9548-6929A49A4F30}"/>
              </a:ext>
            </a:extLst>
          </p:cNvPr>
          <p:cNvSpPr txBox="1"/>
          <p:nvPr/>
        </p:nvSpPr>
        <p:spPr>
          <a:xfrm>
            <a:off x="1665451" y="1448295"/>
            <a:ext cx="1740110" cy="300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50" b="1" dirty="0">
                <a:solidFill>
                  <a:srgbClr val="002060"/>
                </a:solidFill>
              </a:rPr>
              <a:t>Current</a:t>
            </a:r>
            <a:r>
              <a:rPr lang="ja-JP" altLang="en-US" sz="1350" b="1" dirty="0">
                <a:solidFill>
                  <a:srgbClr val="002060"/>
                </a:solidFill>
              </a:rPr>
              <a:t> </a:t>
            </a:r>
            <a:r>
              <a:rPr lang="en-US" altLang="ja-JP" sz="1350" b="1" dirty="0">
                <a:solidFill>
                  <a:srgbClr val="002060"/>
                </a:solidFill>
              </a:rPr>
              <a:t>Ripple</a:t>
            </a:r>
            <a:endParaRPr lang="ja-JP" altLang="en-US" sz="1350" b="1" dirty="0">
              <a:solidFill>
                <a:srgbClr val="002060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B9F99EDC-3B83-4430-92E2-6ED11E0711FF}"/>
              </a:ext>
            </a:extLst>
          </p:cNvPr>
          <p:cNvSpPr/>
          <p:nvPr/>
        </p:nvSpPr>
        <p:spPr>
          <a:xfrm>
            <a:off x="4624227" y="2579628"/>
            <a:ext cx="408755" cy="521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70F5993-AAF8-4609-AFC4-2E6E80ABB0E9}"/>
              </a:ext>
            </a:extLst>
          </p:cNvPr>
          <p:cNvSpPr txBox="1"/>
          <p:nvPr/>
        </p:nvSpPr>
        <p:spPr>
          <a:xfrm>
            <a:off x="1217594" y="5163326"/>
            <a:ext cx="715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Noise enhanced by the feedback properties of the PS system</a:t>
            </a:r>
            <a:r>
              <a:rPr lang="ja-JP" altLang="en-US" b="1" dirty="0">
                <a:solidFill>
                  <a:srgbClr val="FF0000"/>
                </a:solidFill>
              </a:rPr>
              <a:t>（</a:t>
            </a:r>
            <a:r>
              <a:rPr lang="en-US" altLang="ja-JP" b="1" dirty="0">
                <a:solidFill>
                  <a:srgbClr val="FF0000"/>
                </a:solidFill>
              </a:rPr>
              <a:t>&lt;200 Hz</a:t>
            </a:r>
            <a:r>
              <a:rPr lang="ja-JP" altLang="en-US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982BA26-7870-4DB1-9030-7DC5B20C1BAF}"/>
              </a:ext>
            </a:extLst>
          </p:cNvPr>
          <p:cNvSpPr txBox="1"/>
          <p:nvPr/>
        </p:nvSpPr>
        <p:spPr>
          <a:xfrm rot="16200000">
            <a:off x="5012576" y="1700224"/>
            <a:ext cx="7030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Symbol" panose="05050102010706020507" pitchFamily="18" charset="2"/>
              </a:rPr>
              <a:t>D</a:t>
            </a:r>
            <a:r>
              <a:rPr lang="en-US" altLang="ja-JP" sz="1600" dirty="0"/>
              <a:t>I / I </a:t>
            </a:r>
            <a:r>
              <a:rPr lang="ja-JP" altLang="en-US" sz="1600" dirty="0"/>
              <a:t> </a:t>
            </a:r>
            <a:endParaRPr lang="en-US" altLang="ja-JP" sz="16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9F45F7-3796-4EB8-99D4-945F86BD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CD0B77-CFB8-4235-BFEE-6E3FE3BC3B13}"/>
              </a:ext>
            </a:extLst>
          </p:cNvPr>
          <p:cNvSpPr txBox="1"/>
          <p:nvPr/>
        </p:nvSpPr>
        <p:spPr>
          <a:xfrm>
            <a:off x="5774635" y="6130673"/>
            <a:ext cx="281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From Y. Kurimoto</a:t>
            </a:r>
          </a:p>
          <a:p>
            <a:r>
              <a:rPr lang="en-US" altLang="ja-JP" dirty="0"/>
              <a:t> (J-PARC MR PS group)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19475" y="2178577"/>
            <a:ext cx="63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FFT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6247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BAEBFEF2-85A9-4B19-9857-CA0C59D52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Extraction without spill regulation</a:t>
            </a: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9F45F7-3796-4EB8-99D4-945F86BD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26" name="Picture 4" descr="C:\Users\ryotarom\Desktop\run36shot6605.png">
            <a:extLst>
              <a:ext uri="{FF2B5EF4-FFF2-40B4-BE49-F238E27FC236}">
                <a16:creationId xmlns:a16="http://schemas.microsoft.com/office/drawing/2014/main" id="{BD71FF87-963B-4E1B-8DD6-482F8977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5144"/>
          <a:stretch/>
        </p:blipFill>
        <p:spPr bwMode="auto">
          <a:xfrm>
            <a:off x="1732716" y="936229"/>
            <a:ext cx="5267739" cy="226776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オブジェクト 4">
                <a:extLst>
                  <a:ext uri="{FF2B5EF4-FFF2-40B4-BE49-F238E27FC236}">
                    <a16:creationId xmlns:a16="http://schemas.microsoft.com/office/drawing/2014/main" id="{B5DDAB3A-E867-4BF5-B294-7A0EC7DBDC6F}"/>
                  </a:ext>
                </a:extLst>
              </p:cNvPr>
              <p:cNvSpPr txBox="1"/>
              <p:nvPr/>
            </p:nvSpPr>
            <p:spPr bwMode="auto">
              <a:xfrm>
                <a:off x="2366824" y="3458819"/>
                <a:ext cx="654671" cy="877453"/>
              </a:xfrm>
              <a:prstGeom prst="rect">
                <a:avLst/>
              </a:prstGeom>
              <a:noFill/>
              <a:ex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ja-JP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sSup>
                            <m:sSupPr>
                              <m:ctrlPr>
                                <a:rPr lang="ja-JP" alt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⟩</m:t>
                              </m:r>
                            </m:e>
                            <m:sup>
                              <m:r>
                                <a:rPr lang="ja-JP" alt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ja-JP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sSup>
                            <m:sSupPr>
                              <m:ctrlPr>
                                <a:rPr lang="ja-JP" alt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ja-JP" alt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ja-JP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31" name="オブジェクト 4">
                <a:extLst>
                  <a:ext uri="{FF2B5EF4-FFF2-40B4-BE49-F238E27FC236}">
                    <a16:creationId xmlns:a16="http://schemas.microsoft.com/office/drawing/2014/main" id="{B5DDAB3A-E867-4BF5-B294-7A0EC7DB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6824" y="3458819"/>
                <a:ext cx="654671" cy="877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3980F42D-303C-4713-9823-67A3FFC9B8D4}"/>
              </a:ext>
            </a:extLst>
          </p:cNvPr>
          <p:cNvSpPr txBox="1"/>
          <p:nvPr/>
        </p:nvSpPr>
        <p:spPr>
          <a:xfrm>
            <a:off x="3438937" y="3603348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latin typeface="+mn-ea"/>
                <a:ea typeface="+mn-ea"/>
              </a:rPr>
              <a:t>  </a:t>
            </a:r>
            <a:r>
              <a:rPr kumimoji="1" lang="en-US" altLang="ja-JP" i="1" dirty="0">
                <a:latin typeface="+mn-ea"/>
                <a:ea typeface="+mn-ea"/>
              </a:rPr>
              <a:t>I</a:t>
            </a:r>
            <a:r>
              <a:rPr kumimoji="1" lang="en-US" altLang="ja-JP" dirty="0">
                <a:latin typeface="+mn-ea"/>
                <a:ea typeface="+mn-ea"/>
              </a:rPr>
              <a:t>   : beam intensity</a:t>
            </a:r>
          </a:p>
          <a:p>
            <a:r>
              <a:rPr kumimoji="1" lang="en-US" altLang="ja-JP" dirty="0">
                <a:latin typeface="+mn-ea"/>
                <a:ea typeface="+mn-ea"/>
              </a:rPr>
              <a:t>〈〉</a:t>
            </a:r>
            <a:r>
              <a:rPr lang="en-US" altLang="ja-JP" dirty="0">
                <a:latin typeface="+mn-ea"/>
                <a:ea typeface="+mn-ea"/>
              </a:rPr>
              <a:t>: </a:t>
            </a:r>
            <a:r>
              <a:rPr lang="en-US" altLang="ja-JP" dirty="0">
                <a:latin typeface="+mn-ea"/>
              </a:rPr>
              <a:t>mean during the extraction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A7DB6EB-B341-497B-B7A7-CD1B12109E83}"/>
              </a:ext>
            </a:extLst>
          </p:cNvPr>
          <p:cNvSpPr txBox="1"/>
          <p:nvPr/>
        </p:nvSpPr>
        <p:spPr>
          <a:xfrm>
            <a:off x="381804" y="3719558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Spill duty factor :</a:t>
            </a:r>
            <a:endParaRPr kumimoji="1"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A3CCC0F-05F9-4A36-9817-F70E0BFD04CD}"/>
              </a:ext>
            </a:extLst>
          </p:cNvPr>
          <p:cNvCxnSpPr/>
          <p:nvPr/>
        </p:nvCxnSpPr>
        <p:spPr>
          <a:xfrm rot="5400000" flipH="1" flipV="1">
            <a:off x="406535" y="5590550"/>
            <a:ext cx="15841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D7C310C9-19B2-4DE6-98F4-FF59AACAC421}"/>
              </a:ext>
            </a:extLst>
          </p:cNvPr>
          <p:cNvCxnSpPr/>
          <p:nvPr/>
        </p:nvCxnSpPr>
        <p:spPr>
          <a:xfrm>
            <a:off x="1054607" y="6238622"/>
            <a:ext cx="20882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11F0D65-4D65-489D-A568-965BFD8D8A65}"/>
              </a:ext>
            </a:extLst>
          </p:cNvPr>
          <p:cNvSpPr txBox="1"/>
          <p:nvPr/>
        </p:nvSpPr>
        <p:spPr>
          <a:xfrm>
            <a:off x="3117745" y="609814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time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EAFDB4D-69C8-4ECD-BB6B-5804806BF2C8}"/>
              </a:ext>
            </a:extLst>
          </p:cNvPr>
          <p:cNvSpPr txBox="1"/>
          <p:nvPr/>
        </p:nvSpPr>
        <p:spPr>
          <a:xfrm rot="16200000">
            <a:off x="197742" y="5283210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Beam intensity</a:t>
            </a:r>
            <a:endParaRPr kumimoji="1" lang="ja-JP" altLang="en-US" dirty="0">
              <a:latin typeface="+mn-ea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BDC506C-27CB-493B-B7EA-AD2780964EBC}"/>
              </a:ext>
            </a:extLst>
          </p:cNvPr>
          <p:cNvCxnSpPr/>
          <p:nvPr/>
        </p:nvCxnSpPr>
        <p:spPr>
          <a:xfrm rot="5400000" flipH="1" flipV="1">
            <a:off x="4735202" y="5590550"/>
            <a:ext cx="15841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AB1BAA9A-4BBD-4FC4-A3BF-6CA4E307CA75}"/>
              </a:ext>
            </a:extLst>
          </p:cNvPr>
          <p:cNvCxnSpPr/>
          <p:nvPr/>
        </p:nvCxnSpPr>
        <p:spPr>
          <a:xfrm>
            <a:off x="5383274" y="6238622"/>
            <a:ext cx="20882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4426565-9CBF-4253-BAB1-253B4754C7DD}"/>
              </a:ext>
            </a:extLst>
          </p:cNvPr>
          <p:cNvSpPr txBox="1"/>
          <p:nvPr/>
        </p:nvSpPr>
        <p:spPr>
          <a:xfrm>
            <a:off x="7446412" y="609814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time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7CF93D50-5844-4858-A0CD-5BBD220FFCAC}"/>
              </a:ext>
            </a:extLst>
          </p:cNvPr>
          <p:cNvSpPr txBox="1"/>
          <p:nvPr/>
        </p:nvSpPr>
        <p:spPr>
          <a:xfrm rot="16200000">
            <a:off x="4526409" y="5283210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Beam intensity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65B9C63-55F1-4E98-98AC-E121611EC6CB}"/>
              </a:ext>
            </a:extLst>
          </p:cNvPr>
          <p:cNvSpPr/>
          <p:nvPr/>
        </p:nvSpPr>
        <p:spPr>
          <a:xfrm>
            <a:off x="5671306" y="5230510"/>
            <a:ext cx="144016" cy="1008112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FD3FA739-C2BA-41A1-9D22-945063D6BE7E}"/>
              </a:ext>
            </a:extLst>
          </p:cNvPr>
          <p:cNvSpPr/>
          <p:nvPr/>
        </p:nvSpPr>
        <p:spPr>
          <a:xfrm>
            <a:off x="1342639" y="5734566"/>
            <a:ext cx="1440160" cy="504056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3CD418A-4EFF-444A-A068-FCC615F44CB2}"/>
              </a:ext>
            </a:extLst>
          </p:cNvPr>
          <p:cNvSpPr/>
          <p:nvPr/>
        </p:nvSpPr>
        <p:spPr>
          <a:xfrm>
            <a:off x="5959338" y="5230510"/>
            <a:ext cx="144016" cy="1008112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9A9AA55-81E8-4D38-ACF8-72F3B601ABF7}"/>
              </a:ext>
            </a:extLst>
          </p:cNvPr>
          <p:cNvSpPr/>
          <p:nvPr/>
        </p:nvSpPr>
        <p:spPr>
          <a:xfrm>
            <a:off x="6247370" y="5230510"/>
            <a:ext cx="144016" cy="1008112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4A6245B-FBCB-442D-86C7-E303890E34A4}"/>
              </a:ext>
            </a:extLst>
          </p:cNvPr>
          <p:cNvSpPr/>
          <p:nvPr/>
        </p:nvSpPr>
        <p:spPr>
          <a:xfrm>
            <a:off x="6535402" y="5230510"/>
            <a:ext cx="144016" cy="1008112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5116EEAB-2AB6-4539-97F6-007053F3FB02}"/>
              </a:ext>
            </a:extLst>
          </p:cNvPr>
          <p:cNvSpPr/>
          <p:nvPr/>
        </p:nvSpPr>
        <p:spPr>
          <a:xfrm>
            <a:off x="6823434" y="5230510"/>
            <a:ext cx="144016" cy="1008112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D1F4962-E878-4606-A943-D5EB54A0B195}"/>
              </a:ext>
            </a:extLst>
          </p:cNvPr>
          <p:cNvSpPr txBox="1"/>
          <p:nvPr/>
        </p:nvSpPr>
        <p:spPr>
          <a:xfrm>
            <a:off x="2350751" y="4870470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+mn-ea"/>
              </a:rPr>
              <a:t>F = 100%</a:t>
            </a:r>
            <a:endParaRPr kumimoji="1" lang="ja-JP" altLang="en-US" sz="2000" i="1" dirty="0">
              <a:latin typeface="+mn-ea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C528550-B728-45F3-9E66-2E1CF8FCF6E4}"/>
              </a:ext>
            </a:extLst>
          </p:cNvPr>
          <p:cNvSpPr txBox="1"/>
          <p:nvPr/>
        </p:nvSpPr>
        <p:spPr>
          <a:xfrm>
            <a:off x="7319303" y="4870470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>
                <a:latin typeface="+mn-ea"/>
              </a:rPr>
              <a:t>F = 50%</a:t>
            </a:r>
            <a:endParaRPr kumimoji="1" lang="ja-JP" altLang="en-US" sz="2000" i="1" dirty="0">
              <a:latin typeface="+mn-ea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4E515849-1DEB-4832-8D15-D0FD8D316980}"/>
              </a:ext>
            </a:extLst>
          </p:cNvPr>
          <p:cNvCxnSpPr/>
          <p:nvPr/>
        </p:nvCxnSpPr>
        <p:spPr>
          <a:xfrm rot="5400000">
            <a:off x="1211972" y="6439782"/>
            <a:ext cx="27395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7BE21A50-BC31-491E-9691-019FF0A07B14}"/>
              </a:ext>
            </a:extLst>
          </p:cNvPr>
          <p:cNvCxnSpPr/>
          <p:nvPr/>
        </p:nvCxnSpPr>
        <p:spPr>
          <a:xfrm>
            <a:off x="1349516" y="6434452"/>
            <a:ext cx="1441677" cy="2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6EC0087-25EF-4A64-BB2D-D559AF0167AB}"/>
              </a:ext>
            </a:extLst>
          </p:cNvPr>
          <p:cNvCxnSpPr/>
          <p:nvPr/>
        </p:nvCxnSpPr>
        <p:spPr>
          <a:xfrm rot="5400000">
            <a:off x="2650247" y="6439783"/>
            <a:ext cx="27395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08EB11A-CB8C-4B73-9211-EA33DAC02BEA}"/>
              </a:ext>
            </a:extLst>
          </p:cNvPr>
          <p:cNvSpPr txBox="1"/>
          <p:nvPr/>
        </p:nvSpPr>
        <p:spPr>
          <a:xfrm>
            <a:off x="1424848" y="6488668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n-ea"/>
              </a:rPr>
              <a:t>extraction</a:t>
            </a:r>
            <a:endParaRPr kumimoji="1" lang="ja-JP" altLang="en-US" dirty="0">
              <a:latin typeface="+mn-ea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9D3E2F6-BBC1-4BC6-8841-C0702E6C9378}"/>
              </a:ext>
            </a:extLst>
          </p:cNvPr>
          <p:cNvCxnSpPr/>
          <p:nvPr/>
        </p:nvCxnSpPr>
        <p:spPr>
          <a:xfrm rot="5400000">
            <a:off x="5541084" y="6420726"/>
            <a:ext cx="27395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209979BF-1AC9-452F-9FC8-A842C33C8A23}"/>
              </a:ext>
            </a:extLst>
          </p:cNvPr>
          <p:cNvCxnSpPr/>
          <p:nvPr/>
        </p:nvCxnSpPr>
        <p:spPr>
          <a:xfrm>
            <a:off x="5678628" y="6415396"/>
            <a:ext cx="1441677" cy="2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0E63FD8C-2EBB-47F7-9337-F2F1362B6FF7}"/>
              </a:ext>
            </a:extLst>
          </p:cNvPr>
          <p:cNvCxnSpPr/>
          <p:nvPr/>
        </p:nvCxnSpPr>
        <p:spPr>
          <a:xfrm rot="5400000">
            <a:off x="6979359" y="6420727"/>
            <a:ext cx="27395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C837D92-9F91-45D6-945E-DED5E8CC9154}"/>
              </a:ext>
            </a:extLst>
          </p:cNvPr>
          <p:cNvSpPr txBox="1"/>
          <p:nvPr/>
        </p:nvSpPr>
        <p:spPr>
          <a:xfrm>
            <a:off x="5745168" y="6469612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+mn-ea"/>
              </a:rPr>
              <a:t>extraction 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7824765E-E556-4206-8328-8D0C27930D00}"/>
              </a:ext>
            </a:extLst>
          </p:cNvPr>
          <p:cNvSpPr txBox="1"/>
          <p:nvPr/>
        </p:nvSpPr>
        <p:spPr>
          <a:xfrm>
            <a:off x="2220634" y="1416993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3">
                    <a:lumMod val="75000"/>
                  </a:schemeClr>
                </a:solidFill>
                <a:latin typeface="+mn-ea"/>
                <a:cs typeface="メイリオ" pitchFamily="50" charset="-128"/>
              </a:rPr>
              <a:t>beam in ring</a:t>
            </a:r>
            <a:endParaRPr kumimoji="1" lang="ja-JP" altLang="en-US" dirty="0">
              <a:solidFill>
                <a:schemeClr val="accent3">
                  <a:lumMod val="75000"/>
                </a:schemeClr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170DCA22-B90C-4C1B-ABEA-CBC6C8DC97A9}"/>
              </a:ext>
            </a:extLst>
          </p:cNvPr>
          <p:cNvSpPr txBox="1"/>
          <p:nvPr/>
        </p:nvSpPr>
        <p:spPr>
          <a:xfrm>
            <a:off x="2406783" y="2508146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n-ea"/>
                <a:cs typeface="メイリオ" pitchFamily="50" charset="-128"/>
              </a:rPr>
              <a:t>spill</a:t>
            </a:r>
            <a:endParaRPr kumimoji="1" lang="ja-JP" altLang="en-US" dirty="0">
              <a:solidFill>
                <a:srgbClr val="FF0000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93DB78B-9294-448E-835F-7CA2539D9A53}"/>
              </a:ext>
            </a:extLst>
          </p:cNvPr>
          <p:cNvSpPr txBox="1"/>
          <p:nvPr/>
        </p:nvSpPr>
        <p:spPr>
          <a:xfrm>
            <a:off x="5950774" y="984687"/>
            <a:ext cx="2472152" cy="3693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  <a:cs typeface="メイリオ" pitchFamily="50" charset="-128"/>
              </a:rPr>
              <a:t>Spill Duty Factor : 3%</a:t>
            </a:r>
            <a:endParaRPr kumimoji="1" lang="ja-JP" altLang="en-US" dirty="0">
              <a:latin typeface="+mn-ea"/>
              <a:cs typeface="メイリオ" pitchFamily="50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0DEE520-7A32-4DA9-A722-B40F6B1AC19F}"/>
              </a:ext>
            </a:extLst>
          </p:cNvPr>
          <p:cNvCxnSpPr>
            <a:cxnSpLocks/>
          </p:cNvCxnSpPr>
          <p:nvPr/>
        </p:nvCxnSpPr>
        <p:spPr>
          <a:xfrm>
            <a:off x="2932043" y="3317811"/>
            <a:ext cx="2883279" cy="0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B91E3CC-75F5-4BEF-BC6C-1E143ACED097}"/>
              </a:ext>
            </a:extLst>
          </p:cNvPr>
          <p:cNvSpPr txBox="1"/>
          <p:nvPr/>
        </p:nvSpPr>
        <p:spPr>
          <a:xfrm>
            <a:off x="4134678" y="3044966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39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DB03B-3709-46EE-A990-4BA3236F0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Correction to tune ripples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C37866-46C7-4D2E-BB24-BC2D43E28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82" y="1262271"/>
            <a:ext cx="8715436" cy="4870172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J-PARC MR has tune correction quadrupole magnets, </a:t>
            </a:r>
            <a:r>
              <a:rPr lang="en-US" altLang="ja-JP" sz="2000" b="1" dirty="0"/>
              <a:t>EQ (x2)</a:t>
            </a:r>
            <a:r>
              <a:rPr lang="en-US" altLang="ja-JP" sz="2000" dirty="0"/>
              <a:t> and </a:t>
            </a:r>
            <a:r>
              <a:rPr lang="en-US" altLang="ja-JP" sz="2000" b="1" dirty="0"/>
              <a:t>RQ</a:t>
            </a:r>
          </a:p>
          <a:p>
            <a:r>
              <a:rPr lang="en-US" altLang="ja-JP" sz="2000" dirty="0"/>
              <a:t>We want to cancel out the tune ripples using these correction magnets</a:t>
            </a:r>
          </a:p>
          <a:p>
            <a:endParaRPr kumimoji="1" lang="en-US" altLang="ja-JP" sz="2000" dirty="0"/>
          </a:p>
          <a:p>
            <a:r>
              <a:rPr lang="en-US" altLang="ja-JP" sz="2000" dirty="0"/>
              <a:t>We cannot measure the </a:t>
            </a:r>
            <a:r>
              <a:rPr lang="en-US" altLang="ja-JP" sz="2000" dirty="0" err="1"/>
              <a:t>betatron</a:t>
            </a:r>
            <a:r>
              <a:rPr lang="en-US" altLang="ja-JP" sz="2000" dirty="0"/>
              <a:t> tune directly during the extraction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ja-JP" sz="2000" dirty="0">
                <a:sym typeface="Wingdings" panose="05000000000000000000" pitchFamily="2" charset="2"/>
              </a:rPr>
              <a:t>Feedback control using extracted beam intensity</a:t>
            </a:r>
          </a:p>
          <a:p>
            <a:r>
              <a:rPr lang="en-US" altLang="ja-JP" sz="2000" dirty="0">
                <a:sym typeface="Wingdings" panose="05000000000000000000" pitchFamily="2" charset="2"/>
              </a:rPr>
              <a:t>    (Spill feedback system)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000" dirty="0">
                <a:sym typeface="Wingdings" panose="05000000000000000000" pitchFamily="2" charset="2"/>
              </a:rPr>
              <a:t>Calculate the tune ripple by the PS current ripple and make correction (Ripple canceller)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altLang="ja-JP" sz="20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kumimoji="1" lang="en-US" altLang="ja-JP" sz="2000" dirty="0">
                <a:sym typeface="Wingdings" panose="05000000000000000000" pitchFamily="2" charset="2"/>
              </a:rPr>
              <a:t>Another approach : Smear out the amplitude distribution</a:t>
            </a:r>
            <a:br>
              <a:rPr kumimoji="1" lang="en-US" altLang="ja-JP" sz="2000" dirty="0">
                <a:sym typeface="Wingdings" panose="05000000000000000000" pitchFamily="2" charset="2"/>
              </a:rPr>
            </a:br>
            <a:r>
              <a:rPr kumimoji="1" lang="en-US" altLang="ja-JP" sz="2000" dirty="0">
                <a:sym typeface="Wingdings" panose="05000000000000000000" pitchFamily="2" charset="2"/>
              </a:rPr>
              <a:t> of the particles</a:t>
            </a:r>
            <a:endParaRPr lang="en-US" altLang="ja-JP" sz="2000" dirty="0">
              <a:sym typeface="Wingdings" panose="05000000000000000000" pitchFamily="2" charset="2"/>
            </a:endParaRPr>
          </a:p>
          <a:p>
            <a:r>
              <a:rPr lang="en-US" altLang="ja-JP" sz="2000" dirty="0">
                <a:sym typeface="Wingdings" panose="05000000000000000000" pitchFamily="2" charset="2"/>
              </a:rPr>
              <a:t>    (Transverse RF)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BD4C18E-3BF6-4316-9395-4534B2A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C3D1A-4ED4-410C-AB41-B4F3FB6EF9C9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715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タイトル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584775"/>
          </a:xfrm>
          <a:noFill/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Spill feedback system</a:t>
            </a:r>
            <a:endParaRPr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D3F98-9526-4C2A-AAE3-2C1A90BA14C8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981200"/>
            <a:ext cx="2541588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609600" y="5265738"/>
            <a:ext cx="144463" cy="14446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55" name="Group 51"/>
          <p:cNvGrpSpPr>
            <a:grpSpLocks/>
          </p:cNvGrpSpPr>
          <p:nvPr/>
        </p:nvGrpSpPr>
        <p:grpSpPr bwMode="auto">
          <a:xfrm>
            <a:off x="2990850" y="4038600"/>
            <a:ext cx="1657350" cy="1439863"/>
            <a:chOff x="1896" y="2544"/>
            <a:chExt cx="1044" cy="907"/>
          </a:xfrm>
        </p:grpSpPr>
        <p:grpSp>
          <p:nvGrpSpPr>
            <p:cNvPr id="56" name="Group 52"/>
            <p:cNvGrpSpPr>
              <a:grpSpLocks/>
            </p:cNvGrpSpPr>
            <p:nvPr/>
          </p:nvGrpSpPr>
          <p:grpSpPr bwMode="auto">
            <a:xfrm>
              <a:off x="1896" y="2544"/>
              <a:ext cx="1044" cy="907"/>
              <a:chOff x="1896" y="2544"/>
              <a:chExt cx="1044" cy="907"/>
            </a:xfrm>
          </p:grpSpPr>
          <p:sp>
            <p:nvSpPr>
              <p:cNvPr id="58" name="Rectangle 53"/>
              <p:cNvSpPr>
                <a:spLocks noChangeArrowheads="1"/>
              </p:cNvSpPr>
              <p:nvPr/>
            </p:nvSpPr>
            <p:spPr bwMode="auto">
              <a:xfrm>
                <a:off x="1896" y="2544"/>
                <a:ext cx="1044" cy="9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 sz="1600">
                  <a:latin typeface="メイリオ" pitchFamily="50" charset="-128"/>
                  <a:ea typeface="メイリオ" pitchFamily="50" charset="-128"/>
                </a:endParaRPr>
              </a:p>
            </p:txBody>
          </p:sp>
          <p:pic>
            <p:nvPicPr>
              <p:cNvPr id="59" name="Picture 54" descr="HIMACスピル2信号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42" y="2635"/>
                <a:ext cx="952" cy="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7" name="Text Box 55"/>
            <p:cNvSpPr txBox="1">
              <a:spLocks noChangeArrowheads="1"/>
            </p:cNvSpPr>
            <p:nvPr/>
          </p:nvSpPr>
          <p:spPr bwMode="auto">
            <a:xfrm>
              <a:off x="1941" y="3179"/>
              <a:ext cx="95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600" dirty="0">
                  <a:latin typeface="メイリオ" pitchFamily="50" charset="-128"/>
                  <a:ea typeface="メイリオ" pitchFamily="50" charset="-128"/>
                </a:rPr>
                <a:t>Spill</a:t>
              </a:r>
              <a:endParaRPr lang="ja-JP" altLang="en-US" sz="1600" dirty="0">
                <a:latin typeface="メイリオ" pitchFamily="50" charset="-128"/>
                <a:ea typeface="メイリオ" pitchFamily="50" charset="-128"/>
              </a:endParaRPr>
            </a:p>
          </p:txBody>
        </p:sp>
      </p:grpSp>
      <p:grpSp>
        <p:nvGrpSpPr>
          <p:cNvPr id="60" name="Group 56"/>
          <p:cNvGrpSpPr>
            <a:grpSpLocks/>
          </p:cNvGrpSpPr>
          <p:nvPr/>
        </p:nvGrpSpPr>
        <p:grpSpPr bwMode="auto">
          <a:xfrm>
            <a:off x="2924175" y="2446338"/>
            <a:ext cx="1800225" cy="1439862"/>
            <a:chOff x="1851" y="1541"/>
            <a:chExt cx="1134" cy="907"/>
          </a:xfrm>
        </p:grpSpPr>
        <p:grpSp>
          <p:nvGrpSpPr>
            <p:cNvPr id="61" name="Group 57"/>
            <p:cNvGrpSpPr>
              <a:grpSpLocks/>
            </p:cNvGrpSpPr>
            <p:nvPr/>
          </p:nvGrpSpPr>
          <p:grpSpPr bwMode="auto">
            <a:xfrm>
              <a:off x="1897" y="1541"/>
              <a:ext cx="1044" cy="907"/>
              <a:chOff x="1897" y="1541"/>
              <a:chExt cx="1044" cy="907"/>
            </a:xfrm>
          </p:grpSpPr>
          <p:sp>
            <p:nvSpPr>
              <p:cNvPr id="63" name="Rectangle 58"/>
              <p:cNvSpPr>
                <a:spLocks noChangeArrowheads="1"/>
              </p:cNvSpPr>
              <p:nvPr/>
            </p:nvSpPr>
            <p:spPr bwMode="auto">
              <a:xfrm>
                <a:off x="1897" y="1541"/>
                <a:ext cx="1044" cy="90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ja-JP" altLang="en-US">
                  <a:latin typeface="メイリオ" pitchFamily="50" charset="-128"/>
                  <a:ea typeface="メイリオ" pitchFamily="50" charset="-128"/>
                </a:endParaRPr>
              </a:p>
            </p:txBody>
          </p:sp>
          <p:pic>
            <p:nvPicPr>
              <p:cNvPr id="64" name="Picture 59" descr="HIMACビーム強度信号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2" y="1587"/>
                <a:ext cx="953" cy="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2" name="Text Box 60"/>
            <p:cNvSpPr txBox="1">
              <a:spLocks noChangeArrowheads="1"/>
            </p:cNvSpPr>
            <p:nvPr/>
          </p:nvSpPr>
          <p:spPr bwMode="auto">
            <a:xfrm>
              <a:off x="1851" y="2222"/>
              <a:ext cx="11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600" dirty="0">
                  <a:latin typeface="メイリオ" pitchFamily="50" charset="-128"/>
                  <a:ea typeface="メイリオ" pitchFamily="50" charset="-128"/>
                </a:rPr>
                <a:t>Beam Intensity</a:t>
              </a:r>
              <a:endParaRPr lang="ja-JP" altLang="en-US" sz="1600" dirty="0">
                <a:latin typeface="メイリオ" pitchFamily="50" charset="-128"/>
                <a:ea typeface="メイリオ" pitchFamily="50" charset="-128"/>
              </a:endParaRPr>
            </a:p>
          </p:txBody>
        </p:sp>
      </p:grpSp>
      <p:grpSp>
        <p:nvGrpSpPr>
          <p:cNvPr id="65" name="Group 104"/>
          <p:cNvGrpSpPr>
            <a:grpSpLocks/>
          </p:cNvGrpSpPr>
          <p:nvPr/>
        </p:nvGrpSpPr>
        <p:grpSpPr bwMode="auto">
          <a:xfrm>
            <a:off x="2990850" y="898525"/>
            <a:ext cx="1657350" cy="1439863"/>
            <a:chOff x="1884" y="566"/>
            <a:chExt cx="1044" cy="907"/>
          </a:xfrm>
        </p:grpSpPr>
        <p:pic>
          <p:nvPicPr>
            <p:cNvPr id="66" name="Picture 63" descr="HIMACゲート信号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9" y="611"/>
              <a:ext cx="953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Rectangle 64"/>
            <p:cNvSpPr>
              <a:spLocks noChangeArrowheads="1"/>
            </p:cNvSpPr>
            <p:nvPr/>
          </p:nvSpPr>
          <p:spPr bwMode="auto">
            <a:xfrm>
              <a:off x="1884" y="566"/>
              <a:ext cx="1044" cy="907"/>
            </a:xfrm>
            <a:prstGeom prst="rect">
              <a:avLst/>
            </a:prstGeom>
            <a:noFill/>
            <a:ln w="28575">
              <a:solidFill>
                <a:srgbClr val="FF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68" name="Text Box 65"/>
            <p:cNvSpPr txBox="1">
              <a:spLocks noChangeArrowheads="1"/>
            </p:cNvSpPr>
            <p:nvPr/>
          </p:nvSpPr>
          <p:spPr bwMode="auto">
            <a:xfrm>
              <a:off x="1929" y="1201"/>
              <a:ext cx="95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1600" dirty="0">
                  <a:latin typeface="メイリオ" pitchFamily="50" charset="-128"/>
                  <a:ea typeface="メイリオ" pitchFamily="50" charset="-128"/>
                </a:rPr>
                <a:t>Gate</a:t>
              </a:r>
              <a:endParaRPr lang="ja-JP" altLang="en-US" sz="1600" dirty="0">
                <a:latin typeface="メイリオ" pitchFamily="50" charset="-128"/>
                <a:ea typeface="メイリオ" pitchFamily="50" charset="-128"/>
              </a:endParaRPr>
            </a:p>
          </p:txBody>
        </p:sp>
      </p:grpSp>
      <p:sp>
        <p:nvSpPr>
          <p:cNvPr id="70" name="AutoShape 67"/>
          <p:cNvSpPr>
            <a:spLocks noChangeArrowheads="1"/>
          </p:cNvSpPr>
          <p:nvPr/>
        </p:nvSpPr>
        <p:spPr bwMode="auto">
          <a:xfrm>
            <a:off x="5099050" y="762000"/>
            <a:ext cx="1225550" cy="838201"/>
          </a:xfrm>
          <a:prstGeom prst="wedgeRectCallout">
            <a:avLst>
              <a:gd name="adj1" fmla="val -86029"/>
              <a:gd name="adj2" fmla="val 64898"/>
            </a:avLst>
          </a:prstGeom>
          <a:solidFill>
            <a:srgbClr val="FFCC00">
              <a:alpha val="4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1600" dirty="0">
                <a:latin typeface="メイリオ" pitchFamily="50" charset="-128"/>
                <a:ea typeface="メイリオ" pitchFamily="50" charset="-128"/>
              </a:rPr>
              <a:t>Start and end of the extraction</a:t>
            </a:r>
            <a:endParaRPr lang="ja-JP" altLang="en-US" sz="16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72" name="Freeform 78"/>
          <p:cNvSpPr>
            <a:spLocks/>
          </p:cNvSpPr>
          <p:nvPr/>
        </p:nvSpPr>
        <p:spPr bwMode="auto">
          <a:xfrm>
            <a:off x="1371600" y="5486400"/>
            <a:ext cx="2514600" cy="990600"/>
          </a:xfrm>
          <a:custGeom>
            <a:avLst/>
            <a:gdLst>
              <a:gd name="T0" fmla="*/ 0 w 1296"/>
              <a:gd name="T1" fmla="*/ 2147483647 h 672"/>
              <a:gd name="T2" fmla="*/ 0 w 1296"/>
              <a:gd name="T3" fmla="*/ 2147483647 h 672"/>
              <a:gd name="T4" fmla="*/ 2147483647 w 1296"/>
              <a:gd name="T5" fmla="*/ 2147483647 h 672"/>
              <a:gd name="T6" fmla="*/ 2147483647 w 1296"/>
              <a:gd name="T7" fmla="*/ 0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96"/>
              <a:gd name="T13" fmla="*/ 0 h 672"/>
              <a:gd name="T14" fmla="*/ 1296 w 1296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6" h="672">
                <a:moveTo>
                  <a:pt x="0" y="240"/>
                </a:moveTo>
                <a:lnTo>
                  <a:pt x="0" y="672"/>
                </a:lnTo>
                <a:lnTo>
                  <a:pt x="1296" y="672"/>
                </a:lnTo>
                <a:lnTo>
                  <a:pt x="1296" y="0"/>
                </a:lnTo>
              </a:path>
            </a:pathLst>
          </a:cu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74" name="Freeform 82"/>
          <p:cNvSpPr>
            <a:spLocks/>
          </p:cNvSpPr>
          <p:nvPr/>
        </p:nvSpPr>
        <p:spPr bwMode="auto">
          <a:xfrm>
            <a:off x="228600" y="3200400"/>
            <a:ext cx="2743200" cy="2133600"/>
          </a:xfrm>
          <a:custGeom>
            <a:avLst/>
            <a:gdLst>
              <a:gd name="T0" fmla="*/ 2147483647 w 1728"/>
              <a:gd name="T1" fmla="*/ 2147483647 h 1344"/>
              <a:gd name="T2" fmla="*/ 0 w 1728"/>
              <a:gd name="T3" fmla="*/ 2147483647 h 1344"/>
              <a:gd name="T4" fmla="*/ 0 w 1728"/>
              <a:gd name="T5" fmla="*/ 0 h 1344"/>
              <a:gd name="T6" fmla="*/ 2147483647 w 1728"/>
              <a:gd name="T7" fmla="*/ 0 h 1344"/>
              <a:gd name="T8" fmla="*/ 0 60000 65536"/>
              <a:gd name="T9" fmla="*/ 0 60000 65536"/>
              <a:gd name="T10" fmla="*/ 0 60000 65536"/>
              <a:gd name="T11" fmla="*/ 0 60000 65536"/>
              <a:gd name="T12" fmla="*/ 0 w 1728"/>
              <a:gd name="T13" fmla="*/ 0 h 1344"/>
              <a:gd name="T14" fmla="*/ 1728 w 1728"/>
              <a:gd name="T15" fmla="*/ 1344 h 13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8" h="1344">
                <a:moveTo>
                  <a:pt x="240" y="1344"/>
                </a:moveTo>
                <a:lnTo>
                  <a:pt x="0" y="1344"/>
                </a:lnTo>
                <a:lnTo>
                  <a:pt x="0" y="0"/>
                </a:lnTo>
                <a:lnTo>
                  <a:pt x="1728" y="0"/>
                </a:lnTo>
              </a:path>
            </a:pathLst>
          </a:cu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2" name="AutoShape 91"/>
          <p:cNvSpPr>
            <a:spLocks noChangeArrowheads="1"/>
          </p:cNvSpPr>
          <p:nvPr/>
        </p:nvSpPr>
        <p:spPr bwMode="auto">
          <a:xfrm>
            <a:off x="5029200" y="4368224"/>
            <a:ext cx="1536700" cy="832426"/>
          </a:xfrm>
          <a:prstGeom prst="wedgeRectCallout">
            <a:avLst>
              <a:gd name="adj1" fmla="val -74959"/>
              <a:gd name="adj2" fmla="val 39032"/>
            </a:avLst>
          </a:prstGeom>
          <a:solidFill>
            <a:srgbClr val="3366FF">
              <a:alpha val="4196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1600" dirty="0">
                <a:latin typeface="メイリオ" pitchFamily="50" charset="-128"/>
                <a:ea typeface="メイリオ" pitchFamily="50" charset="-128"/>
              </a:rPr>
              <a:t>Extracted beam intensity</a:t>
            </a:r>
            <a:endParaRPr lang="ja-JP" altLang="en-US" sz="16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4" name="Freeform 96"/>
          <p:cNvSpPr>
            <a:spLocks/>
          </p:cNvSpPr>
          <p:nvPr/>
        </p:nvSpPr>
        <p:spPr bwMode="auto">
          <a:xfrm>
            <a:off x="4648200" y="1828800"/>
            <a:ext cx="2133600" cy="1295400"/>
          </a:xfrm>
          <a:custGeom>
            <a:avLst/>
            <a:gdLst>
              <a:gd name="T0" fmla="*/ 0 w 1344"/>
              <a:gd name="T1" fmla="*/ 0 h 816"/>
              <a:gd name="T2" fmla="*/ 2147483647 w 1344"/>
              <a:gd name="T3" fmla="*/ 0 h 816"/>
              <a:gd name="T4" fmla="*/ 2147483647 w 1344"/>
              <a:gd name="T5" fmla="*/ 2147483647 h 816"/>
              <a:gd name="T6" fmla="*/ 2147483647 w 1344"/>
              <a:gd name="T7" fmla="*/ 2147483647 h 816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816"/>
              <a:gd name="T14" fmla="*/ 1344 w 1344"/>
              <a:gd name="T15" fmla="*/ 816 h 8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816">
                <a:moveTo>
                  <a:pt x="0" y="0"/>
                </a:moveTo>
                <a:lnTo>
                  <a:pt x="144" y="0"/>
                </a:lnTo>
                <a:lnTo>
                  <a:pt x="144" y="816"/>
                </a:lnTo>
                <a:lnTo>
                  <a:pt x="1344" y="816"/>
                </a:lnTo>
              </a:path>
            </a:pathLst>
          </a:custGeom>
          <a:noFill/>
          <a:ln w="5715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5" name="Line 98"/>
          <p:cNvSpPr>
            <a:spLocks noChangeShapeType="1"/>
          </p:cNvSpPr>
          <p:nvPr/>
        </p:nvSpPr>
        <p:spPr bwMode="auto">
          <a:xfrm>
            <a:off x="4648200" y="3429000"/>
            <a:ext cx="2133600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6" name="Freeform 99"/>
          <p:cNvSpPr>
            <a:spLocks/>
          </p:cNvSpPr>
          <p:nvPr/>
        </p:nvSpPr>
        <p:spPr bwMode="auto">
          <a:xfrm flipV="1">
            <a:off x="4648200" y="3733800"/>
            <a:ext cx="2133600" cy="838200"/>
          </a:xfrm>
          <a:custGeom>
            <a:avLst/>
            <a:gdLst>
              <a:gd name="T0" fmla="*/ 0 w 1344"/>
              <a:gd name="T1" fmla="*/ 0 h 816"/>
              <a:gd name="T2" fmla="*/ 2147483647 w 1344"/>
              <a:gd name="T3" fmla="*/ 0 h 816"/>
              <a:gd name="T4" fmla="*/ 2147483647 w 1344"/>
              <a:gd name="T5" fmla="*/ 2147483647 h 816"/>
              <a:gd name="T6" fmla="*/ 2147483647 w 1344"/>
              <a:gd name="T7" fmla="*/ 2147483647 h 816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816"/>
              <a:gd name="T14" fmla="*/ 1344 w 1344"/>
              <a:gd name="T15" fmla="*/ 816 h 8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816">
                <a:moveTo>
                  <a:pt x="0" y="0"/>
                </a:moveTo>
                <a:lnTo>
                  <a:pt x="144" y="0"/>
                </a:lnTo>
                <a:lnTo>
                  <a:pt x="144" y="816"/>
                </a:lnTo>
                <a:lnTo>
                  <a:pt x="1344" y="816"/>
                </a:lnTo>
              </a:path>
            </a:pathLst>
          </a:cu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7" name="AutoShape 90"/>
          <p:cNvSpPr>
            <a:spLocks noChangeArrowheads="1"/>
          </p:cNvSpPr>
          <p:nvPr/>
        </p:nvSpPr>
        <p:spPr bwMode="auto">
          <a:xfrm>
            <a:off x="5105400" y="2057400"/>
            <a:ext cx="1219200" cy="844206"/>
          </a:xfrm>
          <a:prstGeom prst="wedgeRectCallout">
            <a:avLst>
              <a:gd name="adj1" fmla="val -88232"/>
              <a:gd name="adj2" fmla="val 66392"/>
            </a:avLst>
          </a:prstGeom>
          <a:solidFill>
            <a:schemeClr val="folHlink">
              <a:alpha val="4196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1600" dirty="0">
                <a:latin typeface="メイリオ" pitchFamily="50" charset="-128"/>
                <a:ea typeface="メイリオ" pitchFamily="50" charset="-128"/>
              </a:rPr>
              <a:t>Particle number in ring</a:t>
            </a:r>
            <a:endParaRPr lang="ja-JP" altLang="en-US" sz="1600" dirty="0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8" name="Freeform 103"/>
          <p:cNvSpPr>
            <a:spLocks/>
          </p:cNvSpPr>
          <p:nvPr/>
        </p:nvSpPr>
        <p:spPr bwMode="auto">
          <a:xfrm>
            <a:off x="3503613" y="3657600"/>
            <a:ext cx="5259387" cy="2279650"/>
          </a:xfrm>
          <a:custGeom>
            <a:avLst/>
            <a:gdLst>
              <a:gd name="T0" fmla="*/ 2147483647 w 3408"/>
              <a:gd name="T1" fmla="*/ 0 h 1440"/>
              <a:gd name="T2" fmla="*/ 2147483647 w 3408"/>
              <a:gd name="T3" fmla="*/ 0 h 1440"/>
              <a:gd name="T4" fmla="*/ 2147483647 w 3408"/>
              <a:gd name="T5" fmla="*/ 2147483647 h 1440"/>
              <a:gd name="T6" fmla="*/ 0 w 3408"/>
              <a:gd name="T7" fmla="*/ 2147483647 h 1440"/>
              <a:gd name="T8" fmla="*/ 0 60000 65536"/>
              <a:gd name="T9" fmla="*/ 0 60000 65536"/>
              <a:gd name="T10" fmla="*/ 0 60000 65536"/>
              <a:gd name="T11" fmla="*/ 0 60000 65536"/>
              <a:gd name="T12" fmla="*/ 0 w 3408"/>
              <a:gd name="T13" fmla="*/ 0 h 1440"/>
              <a:gd name="T14" fmla="*/ 3408 w 3408"/>
              <a:gd name="T15" fmla="*/ 1440 h 14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08" h="1440">
                <a:moveTo>
                  <a:pt x="3072" y="0"/>
                </a:moveTo>
                <a:lnTo>
                  <a:pt x="3408" y="0"/>
                </a:lnTo>
                <a:lnTo>
                  <a:pt x="3408" y="1440"/>
                </a:lnTo>
                <a:lnTo>
                  <a:pt x="0" y="144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89" name="Rectangle 81"/>
          <p:cNvSpPr>
            <a:spLocks noChangeArrowheads="1"/>
          </p:cNvSpPr>
          <p:nvPr/>
        </p:nvSpPr>
        <p:spPr bwMode="auto">
          <a:xfrm>
            <a:off x="5257802" y="5740400"/>
            <a:ext cx="2721672" cy="431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ja-JP" dirty="0">
                <a:latin typeface="メイリオ" pitchFamily="50" charset="-128"/>
                <a:ea typeface="メイリオ" pitchFamily="50" charset="-128"/>
              </a:rPr>
              <a:t>Magnet control signal</a:t>
            </a:r>
            <a:endParaRPr lang="ja-JP" altLang="en-US" dirty="0"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2A2355-293F-44C7-8CB2-2405A4234148}"/>
              </a:ext>
            </a:extLst>
          </p:cNvPr>
          <p:cNvGrpSpPr/>
          <p:nvPr/>
        </p:nvGrpSpPr>
        <p:grpSpPr>
          <a:xfrm>
            <a:off x="199296" y="5562600"/>
            <a:ext cx="1553304" cy="902732"/>
            <a:chOff x="199296" y="5562600"/>
            <a:chExt cx="1553304" cy="902732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990600" y="5562600"/>
              <a:ext cx="762000" cy="457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tIns="0" bIns="0" anchor="ctr" anchorCtr="1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1295400" y="5715000"/>
              <a:ext cx="144463" cy="14446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90" name="Text Box 105"/>
            <p:cNvSpPr txBox="1">
              <a:spLocks noChangeArrowheads="1"/>
            </p:cNvSpPr>
            <p:nvPr/>
          </p:nvSpPr>
          <p:spPr bwMode="auto">
            <a:xfrm>
              <a:off x="199296" y="6096000"/>
              <a:ext cx="1531188" cy="369332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+mn-ea"/>
                </a:rPr>
                <a:t>Spill monitor</a:t>
              </a: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54EC964-71F0-41F7-ADDB-04A580EF851D}"/>
              </a:ext>
            </a:extLst>
          </p:cNvPr>
          <p:cNvGrpSpPr/>
          <p:nvPr/>
        </p:nvGrpSpPr>
        <p:grpSpPr>
          <a:xfrm>
            <a:off x="6754813" y="724634"/>
            <a:ext cx="2166002" cy="4091295"/>
            <a:chOff x="6754813" y="724634"/>
            <a:chExt cx="2166002" cy="4091295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7162800" y="2514600"/>
              <a:ext cx="609600" cy="1524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6754813" y="2625725"/>
              <a:ext cx="1439862" cy="1584325"/>
              <a:chOff x="3742" y="845"/>
              <a:chExt cx="907" cy="998"/>
            </a:xfrm>
          </p:grpSpPr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3742" y="981"/>
                <a:ext cx="907" cy="86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メイリオ" pitchFamily="50" charset="-128"/>
                  <a:ea typeface="メイリオ" pitchFamily="50" charset="-128"/>
                </a:endParaRPr>
              </a:p>
            </p:txBody>
          </p:sp>
          <p:grpSp>
            <p:nvGrpSpPr>
              <p:cNvPr id="16" name="Group 12"/>
              <p:cNvGrpSpPr>
                <a:grpSpLocks/>
              </p:cNvGrpSpPr>
              <p:nvPr/>
            </p:nvGrpSpPr>
            <p:grpSpPr bwMode="auto">
              <a:xfrm>
                <a:off x="3878" y="1112"/>
                <a:ext cx="635" cy="629"/>
                <a:chOff x="2368" y="1793"/>
                <a:chExt cx="721" cy="717"/>
              </a:xfrm>
            </p:grpSpPr>
            <p:sp>
              <p:nvSpPr>
                <p:cNvPr id="18" name="AutoShape 13"/>
                <p:cNvSpPr>
                  <a:spLocks noChangeArrowheads="1"/>
                </p:cNvSpPr>
                <p:nvPr/>
              </p:nvSpPr>
              <p:spPr bwMode="auto">
                <a:xfrm>
                  <a:off x="2424" y="1849"/>
                  <a:ext cx="607" cy="607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chemeClr val="bg2"/>
                    </a:gs>
                    <a:gs pos="100000">
                      <a:srgbClr val="4D4D4D"/>
                    </a:gs>
                  </a:gsLst>
                  <a:path path="rect">
                    <a:fillToRect r="100000" b="100000"/>
                  </a:path>
                </a:gradFill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0" tIns="0" rIns="0" bIns="0"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ja-JP" sz="2000" b="1">
                      <a:solidFill>
                        <a:schemeClr val="bg1"/>
                      </a:solidFill>
                      <a:latin typeface="メイリオ" pitchFamily="50" charset="-128"/>
                      <a:ea typeface="メイリオ" pitchFamily="50" charset="-128"/>
                    </a:rPr>
                    <a:t>DSP</a:t>
                  </a:r>
                </a:p>
              </p:txBody>
            </p:sp>
            <p:grpSp>
              <p:nvGrpSpPr>
                <p:cNvPr id="19" name="Group 14"/>
                <p:cNvGrpSpPr>
                  <a:grpSpLocks/>
                </p:cNvGrpSpPr>
                <p:nvPr/>
              </p:nvGrpSpPr>
              <p:grpSpPr bwMode="auto">
                <a:xfrm>
                  <a:off x="2507" y="1793"/>
                  <a:ext cx="432" cy="70"/>
                  <a:chOff x="1837" y="2051"/>
                  <a:chExt cx="679" cy="109"/>
                </a:xfrm>
              </p:grpSpPr>
              <p:sp>
                <p:nvSpPr>
                  <p:cNvPr id="47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83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8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9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50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51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5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53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54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</p:grpSp>
            <p:grpSp>
              <p:nvGrpSpPr>
                <p:cNvPr id="20" name="Group 23"/>
                <p:cNvGrpSpPr>
                  <a:grpSpLocks/>
                </p:cNvGrpSpPr>
                <p:nvPr/>
              </p:nvGrpSpPr>
              <p:grpSpPr bwMode="auto">
                <a:xfrm rot="-5400000">
                  <a:off x="2187" y="2123"/>
                  <a:ext cx="432" cy="70"/>
                  <a:chOff x="1837" y="2051"/>
                  <a:chExt cx="679" cy="109"/>
                </a:xfrm>
              </p:grpSpPr>
              <p:sp>
                <p:nvSpPr>
                  <p:cNvPr id="39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83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0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1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2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3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4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5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46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</p:grpSp>
            <p:grpSp>
              <p:nvGrpSpPr>
                <p:cNvPr id="21" name="Group 32"/>
                <p:cNvGrpSpPr>
                  <a:grpSpLocks/>
                </p:cNvGrpSpPr>
                <p:nvPr/>
              </p:nvGrpSpPr>
              <p:grpSpPr bwMode="auto">
                <a:xfrm>
                  <a:off x="2507" y="2441"/>
                  <a:ext cx="432" cy="69"/>
                  <a:chOff x="1837" y="2051"/>
                  <a:chExt cx="679" cy="109"/>
                </a:xfrm>
              </p:grpSpPr>
              <p:sp>
                <p:nvSpPr>
                  <p:cNvPr id="31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83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2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3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4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5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6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7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</p:grpSp>
            <p:grpSp>
              <p:nvGrpSpPr>
                <p:cNvPr id="22" name="Group 41"/>
                <p:cNvGrpSpPr>
                  <a:grpSpLocks/>
                </p:cNvGrpSpPr>
                <p:nvPr/>
              </p:nvGrpSpPr>
              <p:grpSpPr bwMode="auto">
                <a:xfrm rot="-5400000">
                  <a:off x="2839" y="2123"/>
                  <a:ext cx="432" cy="69"/>
                  <a:chOff x="1837" y="2051"/>
                  <a:chExt cx="679" cy="109"/>
                </a:xfrm>
              </p:grpSpPr>
              <p:sp>
                <p:nvSpPr>
                  <p:cNvPr id="23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83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24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927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2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018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26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109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2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29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28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200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29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381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  <p:sp>
                <p:nvSpPr>
                  <p:cNvPr id="30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2051"/>
                    <a:ext cx="44" cy="109"/>
                  </a:xfrm>
                  <a:prstGeom prst="rect">
                    <a:avLst/>
                  </a:prstGeom>
                  <a:solidFill>
                    <a:srgbClr val="FFCC00"/>
                  </a:solidFill>
                  <a:ln w="317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tIns="0" bIns="0" anchor="ctr"/>
                  <a:lstStyle/>
                  <a:p>
                    <a:endParaRPr lang="ja-JP" altLang="en-US">
                      <a:latin typeface="メイリオ" pitchFamily="50" charset="-128"/>
                      <a:ea typeface="メイリオ" pitchFamily="50" charset="-128"/>
                    </a:endParaRPr>
                  </a:p>
                </p:txBody>
              </p:sp>
            </p:grpSp>
          </p:grpSp>
          <p:sp>
            <p:nvSpPr>
              <p:cNvPr id="17" name="Rectangle 50"/>
              <p:cNvSpPr>
                <a:spLocks noChangeArrowheads="1"/>
              </p:cNvSpPr>
              <p:nvPr/>
            </p:nvSpPr>
            <p:spPr bwMode="auto">
              <a:xfrm>
                <a:off x="3747" y="845"/>
                <a:ext cx="891" cy="22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ja-JP" dirty="0">
                    <a:latin typeface="メイリオ" pitchFamily="50" charset="-128"/>
                    <a:ea typeface="メイリオ" pitchFamily="50" charset="-128"/>
                  </a:rPr>
                  <a:t>Control Unit</a:t>
                </a:r>
                <a:endParaRPr lang="ja-JP" altLang="en-US" dirty="0">
                  <a:latin typeface="メイリオ" pitchFamily="50" charset="-128"/>
                  <a:ea typeface="メイリオ" pitchFamily="50" charset="-128"/>
                </a:endParaRPr>
              </a:p>
            </p:txBody>
          </p:sp>
        </p:grpSp>
        <p:sp>
          <p:nvSpPr>
            <p:cNvPr id="71" name="laptop"/>
            <p:cNvSpPr>
              <a:spLocks noEditPoints="1" noChangeArrowheads="1"/>
            </p:cNvSpPr>
            <p:nvPr/>
          </p:nvSpPr>
          <p:spPr bwMode="auto">
            <a:xfrm>
              <a:off x="6876256" y="826096"/>
              <a:ext cx="1162050" cy="874712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0 h 21600"/>
                <a:gd name="T6" fmla="*/ 2147483647 w 21600"/>
                <a:gd name="T7" fmla="*/ 2147483647 h 21600"/>
                <a:gd name="T8" fmla="*/ 2147483647 w 21600"/>
                <a:gd name="T9" fmla="*/ 0 h 21600"/>
                <a:gd name="T10" fmla="*/ 2147483647 w 21600"/>
                <a:gd name="T11" fmla="*/ 2147483647 h 21600"/>
                <a:gd name="T12" fmla="*/ 0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4445 w 21600"/>
                <a:gd name="T25" fmla="*/ 1858 h 21600"/>
                <a:gd name="T26" fmla="*/ 17311 w 21600"/>
                <a:gd name="T27" fmla="*/ 1232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3362" y="0"/>
                  </a:moveTo>
                  <a:lnTo>
                    <a:pt x="18327" y="0"/>
                  </a:lnTo>
                  <a:lnTo>
                    <a:pt x="18327" y="14347"/>
                  </a:lnTo>
                  <a:lnTo>
                    <a:pt x="3362" y="14347"/>
                  </a:lnTo>
                  <a:lnTo>
                    <a:pt x="3362" y="0"/>
                  </a:lnTo>
                  <a:close/>
                </a:path>
                <a:path w="21600" h="21600" extrusionOk="0">
                  <a:moveTo>
                    <a:pt x="3340" y="15068"/>
                  </a:moveTo>
                  <a:lnTo>
                    <a:pt x="0" y="19877"/>
                  </a:lnTo>
                  <a:lnTo>
                    <a:pt x="21600" y="19877"/>
                  </a:lnTo>
                  <a:lnTo>
                    <a:pt x="18327" y="15068"/>
                  </a:lnTo>
                  <a:lnTo>
                    <a:pt x="3340" y="15068"/>
                  </a:lnTo>
                  <a:close/>
                </a:path>
                <a:path w="21600" h="21600" extrusionOk="0">
                  <a:moveTo>
                    <a:pt x="0" y="19877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877"/>
                  </a:lnTo>
                  <a:lnTo>
                    <a:pt x="0" y="19877"/>
                  </a:lnTo>
                  <a:close/>
                </a:path>
                <a:path w="21600" h="21600" extrusionOk="0">
                  <a:moveTo>
                    <a:pt x="4186" y="1523"/>
                  </a:moveTo>
                  <a:lnTo>
                    <a:pt x="17547" y="1523"/>
                  </a:lnTo>
                  <a:lnTo>
                    <a:pt x="17547" y="12744"/>
                  </a:lnTo>
                  <a:lnTo>
                    <a:pt x="4186" y="12744"/>
                  </a:lnTo>
                  <a:lnTo>
                    <a:pt x="4186" y="1523"/>
                  </a:lnTo>
                  <a:close/>
                </a:path>
                <a:path w="21600" h="21600" extrusionOk="0">
                  <a:moveTo>
                    <a:pt x="3318" y="15549"/>
                  </a:moveTo>
                  <a:lnTo>
                    <a:pt x="2917" y="16110"/>
                  </a:lnTo>
                  <a:lnTo>
                    <a:pt x="18727" y="16110"/>
                  </a:lnTo>
                  <a:lnTo>
                    <a:pt x="18327" y="15549"/>
                  </a:lnTo>
                  <a:lnTo>
                    <a:pt x="3318" y="15549"/>
                  </a:lnTo>
                  <a:close/>
                </a:path>
                <a:path w="21600" h="21600" extrusionOk="0">
                  <a:moveTo>
                    <a:pt x="6213" y="18314"/>
                  </a:moveTo>
                  <a:lnTo>
                    <a:pt x="5946" y="18875"/>
                  </a:lnTo>
                  <a:lnTo>
                    <a:pt x="15766" y="18875"/>
                  </a:lnTo>
                  <a:lnTo>
                    <a:pt x="15499" y="18314"/>
                  </a:lnTo>
                  <a:lnTo>
                    <a:pt x="6213" y="18314"/>
                  </a:lnTo>
                  <a:close/>
                </a:path>
                <a:path w="21600" h="21600" extrusionOk="0">
                  <a:moveTo>
                    <a:pt x="2828" y="16471"/>
                  </a:moveTo>
                  <a:lnTo>
                    <a:pt x="2405" y="17072"/>
                  </a:lnTo>
                  <a:lnTo>
                    <a:pt x="19284" y="17072"/>
                  </a:lnTo>
                  <a:lnTo>
                    <a:pt x="18839" y="16471"/>
                  </a:lnTo>
                  <a:lnTo>
                    <a:pt x="2828" y="16471"/>
                  </a:lnTo>
                  <a:close/>
                </a:path>
                <a:path w="21600" h="21600" extrusionOk="0">
                  <a:moveTo>
                    <a:pt x="2316" y="17352"/>
                  </a:moveTo>
                  <a:lnTo>
                    <a:pt x="1871" y="17953"/>
                  </a:lnTo>
                  <a:lnTo>
                    <a:pt x="19863" y="17953"/>
                  </a:lnTo>
                  <a:lnTo>
                    <a:pt x="19395" y="17352"/>
                  </a:lnTo>
                  <a:lnTo>
                    <a:pt x="2316" y="1735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ja-JP" sz="2400" dirty="0">
                  <a:latin typeface="メイリオ" pitchFamily="50" charset="-128"/>
                  <a:ea typeface="メイリオ" pitchFamily="50" charset="-128"/>
                </a:rPr>
                <a:t>PC</a:t>
              </a:r>
            </a:p>
          </p:txBody>
        </p:sp>
        <p:sp>
          <p:nvSpPr>
            <p:cNvPr id="75" name="Line 83"/>
            <p:cNvSpPr>
              <a:spLocks noChangeShapeType="1"/>
            </p:cNvSpPr>
            <p:nvPr/>
          </p:nvSpPr>
          <p:spPr bwMode="auto">
            <a:xfrm flipH="1">
              <a:off x="8604448" y="1052736"/>
              <a:ext cx="0" cy="15121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6781800" y="1981200"/>
              <a:ext cx="1439863" cy="5175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ja-JP" sz="1050" dirty="0">
                  <a:latin typeface="メイリオ" pitchFamily="50" charset="-128"/>
                  <a:ea typeface="メイリオ" pitchFamily="50" charset="-128"/>
                </a:rPr>
                <a:t>Communication</a:t>
              </a:r>
            </a:p>
            <a:p>
              <a:pPr algn="ctr"/>
              <a:r>
                <a:rPr lang="en-US" altLang="ja-JP" sz="1050" dirty="0">
                  <a:latin typeface="メイリオ" pitchFamily="50" charset="-128"/>
                  <a:ea typeface="メイリオ" pitchFamily="50" charset="-128"/>
                </a:rPr>
                <a:t>Board</a:t>
              </a:r>
              <a:endParaRPr lang="ja-JP" altLang="en-US" sz="1050" dirty="0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>
              <a:off x="8077200" y="2133600"/>
              <a:ext cx="1524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79" name="Line 87"/>
            <p:cNvSpPr>
              <a:spLocks noChangeShapeType="1"/>
            </p:cNvSpPr>
            <p:nvPr/>
          </p:nvSpPr>
          <p:spPr bwMode="auto">
            <a:xfrm>
              <a:off x="8229600" y="2260600"/>
              <a:ext cx="381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80" name="Line 88"/>
            <p:cNvSpPr>
              <a:spLocks noChangeShapeType="1"/>
            </p:cNvSpPr>
            <p:nvPr/>
          </p:nvSpPr>
          <p:spPr bwMode="auto">
            <a:xfrm>
              <a:off x="8028384" y="1340768"/>
              <a:ext cx="582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81" name="Text Box 89"/>
            <p:cNvSpPr txBox="1">
              <a:spLocks noChangeArrowheads="1"/>
            </p:cNvSpPr>
            <p:nvPr/>
          </p:nvSpPr>
          <p:spPr bwMode="auto">
            <a:xfrm>
              <a:off x="8229600" y="724634"/>
              <a:ext cx="69121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>
                  <a:latin typeface="メイリオ" pitchFamily="50" charset="-128"/>
                  <a:ea typeface="メイリオ" pitchFamily="50" charset="-128"/>
                </a:rPr>
                <a:t>LAN</a:t>
              </a: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0E5CD32E-4403-4F16-AAF3-8ED4A774D1F8}"/>
                </a:ext>
              </a:extLst>
            </p:cNvPr>
            <p:cNvSpPr txBox="1"/>
            <p:nvPr/>
          </p:nvSpPr>
          <p:spPr>
            <a:xfrm>
              <a:off x="6869929" y="4169598"/>
              <a:ext cx="1277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sampling :</a:t>
              </a:r>
            </a:p>
            <a:p>
              <a:pPr algn="ctr"/>
              <a:r>
                <a:rPr kumimoji="1" lang="en-US" altLang="ja-JP" dirty="0"/>
                <a:t>100 kHz</a:t>
              </a:r>
              <a:endParaRPr kumimoji="1" lang="ja-JP" altLang="en-US" dirty="0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4083F49-77EE-40AC-9F14-7F58A20B8EC4}"/>
              </a:ext>
            </a:extLst>
          </p:cNvPr>
          <p:cNvGrpSpPr/>
          <p:nvPr/>
        </p:nvGrpSpPr>
        <p:grpSpPr>
          <a:xfrm>
            <a:off x="465137" y="5083176"/>
            <a:ext cx="3035301" cy="1215593"/>
            <a:chOff x="465137" y="5083176"/>
            <a:chExt cx="3035301" cy="1215593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1979712" y="5588000"/>
              <a:ext cx="1520726" cy="710769"/>
            </a:xfrm>
            <a:prstGeom prst="wedgeRectCallout">
              <a:avLst>
                <a:gd name="adj1" fmla="val -140430"/>
                <a:gd name="adj2" fmla="val -109727"/>
              </a:avLst>
            </a:prstGeom>
            <a:solidFill>
              <a:srgbClr val="FF99CC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>
                <a:spcBef>
                  <a:spcPct val="50000"/>
                </a:spcBef>
              </a:pPr>
              <a:r>
                <a:rPr lang="en-US" altLang="ja-JP" b="1" dirty="0">
                  <a:latin typeface="メイリオ" pitchFamily="50" charset="-128"/>
                  <a:ea typeface="メイリオ" pitchFamily="50" charset="-128"/>
                </a:rPr>
                <a:t>EQ,RQ magnet</a:t>
              </a:r>
              <a:endParaRPr lang="ja-JP" altLang="en-US" b="1" dirty="0">
                <a:latin typeface="メイリオ" pitchFamily="50" charset="-128"/>
                <a:ea typeface="メイリオ" pitchFamily="50" charset="-128"/>
              </a:endParaRPr>
            </a:p>
          </p:txBody>
        </p:sp>
        <p:sp>
          <p:nvSpPr>
            <p:cNvPr id="92" name="Oval 7">
              <a:extLst>
                <a:ext uri="{FF2B5EF4-FFF2-40B4-BE49-F238E27FC236}">
                  <a16:creationId xmlns:a16="http://schemas.microsoft.com/office/drawing/2014/main" id="{AFA290EB-482F-464A-9C84-E21559537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" y="5083176"/>
              <a:ext cx="144463" cy="14446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メイリオ" pitchFamily="50" charset="-128"/>
                <a:ea typeface="メイリオ" pitchFamily="50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F1201D-6DCF-47A4-B771-9E916D92DD78}"/>
              </a:ext>
            </a:extLst>
          </p:cNvPr>
          <p:cNvSpPr txBox="1"/>
          <p:nvPr/>
        </p:nvSpPr>
        <p:spPr>
          <a:xfrm>
            <a:off x="1004888" y="4644475"/>
            <a:ext cx="56618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MR</a:t>
            </a:r>
            <a:endParaRPr kumimoji="1" lang="ja-JP" altLang="en-US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99F294-4C30-43C3-866A-135DDAD06FD8}"/>
              </a:ext>
            </a:extLst>
          </p:cNvPr>
          <p:cNvSpPr txBox="1"/>
          <p:nvPr/>
        </p:nvSpPr>
        <p:spPr>
          <a:xfrm>
            <a:off x="41001" y="5407061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DCCT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8" grpId="0" animBg="1"/>
      <p:bldP spid="89" grpId="0" animBg="1"/>
    </p:bldLst>
  </p:timing>
</p:sld>
</file>

<file path=ppt/theme/theme1.xml><?xml version="1.0" encoding="utf-8"?>
<a:theme xmlns:a="http://schemas.openxmlformats.org/drawingml/2006/main" name="20181101_R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1101_RM" id="{1602E0A7-44AB-4B16-8823-D127A3EF7377}" vid="{D19E2C19-5879-42B8-B344-3CC73DDB354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2610</TotalTime>
  <Words>1596</Words>
  <Application>Microsoft Office PowerPoint</Application>
  <PresentationFormat>画面に合わせる (4:3)</PresentationFormat>
  <Paragraphs>374</Paragraphs>
  <Slides>27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9" baseType="lpstr">
      <vt:lpstr>メイリオ</vt:lpstr>
      <vt:lpstr>游ゴシック</vt:lpstr>
      <vt:lpstr>游ゴシック Light</vt:lpstr>
      <vt:lpstr>游ゴシック Medium</vt:lpstr>
      <vt:lpstr>Arial</vt:lpstr>
      <vt:lpstr>Calibri</vt:lpstr>
      <vt:lpstr>Cambria Math</vt:lpstr>
      <vt:lpstr>Symbol</vt:lpstr>
      <vt:lpstr>Times New Roman</vt:lpstr>
      <vt:lpstr>Wingdings</vt:lpstr>
      <vt:lpstr>20181101_RM</vt:lpstr>
      <vt:lpstr>数式</vt:lpstr>
      <vt:lpstr>Spill Regulation at J-PARC Main Ring Slow Extraction</vt:lpstr>
      <vt:lpstr>Contents</vt:lpstr>
      <vt:lpstr>Purpose of the spill regulation</vt:lpstr>
      <vt:lpstr>Slow extraction using 3rd-order resonance</vt:lpstr>
      <vt:lpstr>Slow extraction using 3rd-order resonance</vt:lpstr>
      <vt:lpstr>Current Ripple of the Magnet Power Supply (PS)</vt:lpstr>
      <vt:lpstr>Extraction without spill regulation</vt:lpstr>
      <vt:lpstr>Correction to tune ripples</vt:lpstr>
      <vt:lpstr>Spill feedback system</vt:lpstr>
      <vt:lpstr>Correction quadrupole magnets</vt:lpstr>
      <vt:lpstr>Spill monitor</vt:lpstr>
      <vt:lpstr>Spill feedback block diagram</vt:lpstr>
      <vt:lpstr>Effect of the spill feedback</vt:lpstr>
      <vt:lpstr>Transverse RF</vt:lpstr>
      <vt:lpstr>Transverse RF</vt:lpstr>
      <vt:lpstr>Transverse RF</vt:lpstr>
      <vt:lpstr>Ripple Canceller</vt:lpstr>
      <vt:lpstr>Real-time n correction with the magnet current  </vt:lpstr>
      <vt:lpstr>Families and Power Supplies</vt:lpstr>
      <vt:lpstr>Experimental Setup</vt:lpstr>
      <vt:lpstr>Direct Measurement and Prediction</vt:lpstr>
      <vt:lpstr>PowerPoint プレゼンテーション</vt:lpstr>
      <vt:lpstr>PowerPoint プレゼンテーション</vt:lpstr>
      <vt:lpstr>Spill Duty with the Correction</vt:lpstr>
      <vt:lpstr>To improve the spill regulation system</vt:lpstr>
      <vt:lpstr>Model to predict next value of spill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Spill Regulation</dc:title>
  <dc:creator>Ryotaro Muto</dc:creator>
  <cp:lastModifiedBy>Ryotaro Muto</cp:lastModifiedBy>
  <cp:revision>73</cp:revision>
  <dcterms:created xsi:type="dcterms:W3CDTF">2019-01-11T04:26:16Z</dcterms:created>
  <dcterms:modified xsi:type="dcterms:W3CDTF">2019-01-15T07:40:40Z</dcterms:modified>
</cp:coreProperties>
</file>