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9" r:id="rId4"/>
    <p:sldMasterId id="2147484044" r:id="rId5"/>
  </p:sldMasterIdLst>
  <p:notesMasterIdLst>
    <p:notesMasterId r:id="rId23"/>
  </p:notesMasterIdLst>
  <p:handoutMasterIdLst>
    <p:handoutMasterId r:id="rId24"/>
  </p:handoutMasterIdLst>
  <p:sldIdLst>
    <p:sldId id="919" r:id="rId6"/>
    <p:sldId id="952" r:id="rId7"/>
    <p:sldId id="930" r:id="rId8"/>
    <p:sldId id="977" r:id="rId9"/>
    <p:sldId id="982" r:id="rId10"/>
    <p:sldId id="972" r:id="rId11"/>
    <p:sldId id="980" r:id="rId12"/>
    <p:sldId id="973" r:id="rId13"/>
    <p:sldId id="978" r:id="rId14"/>
    <p:sldId id="979" r:id="rId15"/>
    <p:sldId id="981" r:id="rId16"/>
    <p:sldId id="974" r:id="rId17"/>
    <p:sldId id="975" r:id="rId18"/>
    <p:sldId id="976" r:id="rId19"/>
    <p:sldId id="971" r:id="rId20"/>
    <p:sldId id="957" r:id="rId21"/>
    <p:sldId id="958" r:id="rId22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1D"/>
    <a:srgbClr val="9A0000"/>
    <a:srgbClr val="FFCC99"/>
    <a:srgbClr val="9D3431"/>
    <a:srgbClr val="0000FF"/>
    <a:srgbClr val="FFFFCC"/>
    <a:srgbClr val="FF0000"/>
    <a:srgbClr val="FF9966"/>
    <a:srgbClr val="008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4" autoAdjust="0"/>
    <p:restoredTop sz="94465" autoAdjust="0"/>
  </p:normalViewPr>
  <p:slideViewPr>
    <p:cSldViewPr snapToGrid="0">
      <p:cViewPr varScale="1">
        <p:scale>
          <a:sx n="87" d="100"/>
          <a:sy n="87" d="100"/>
        </p:scale>
        <p:origin x="110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25680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95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10392"/>
            <a:ext cx="5586735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3358E-CE59-44A9-940C-F5E33043BB0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2368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01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01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01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eg"/><Relationship Id="rId5" Type="http://schemas.openxmlformats.org/officeDocument/2006/relationships/image" Target="../media/image4.gif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Harms - 3.9 GHz PDR/FDR Recommendations | 27 January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8108950" cy="4648200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Harms - 3.9 GHz PDR/FDR Recommendations | 27 January 2016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Harms - 3.9 GHz PDR/FDR Recommendations | 27 January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723840"/>
            <a:ext cx="2442340" cy="222421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4094034"/>
            <a:ext cx="2442340" cy="222421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723840"/>
            <a:ext cx="2442340" cy="459441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46088" y="1670050"/>
            <a:ext cx="3013075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Harms - 3.9 GHz PDR/FDR Recommendations | 27 January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670050"/>
            <a:ext cx="2667000" cy="46482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46088" y="1670050"/>
            <a:ext cx="5484812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61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Harms - 3.9 GHz PDR/FDR Recommendations | 27 January 2016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Harms - 3.9 GHz PDR/FDR Recommendations | 27 January 2016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Harms - 3.9 GHz PDR/FDR Recommendations | 27 January 2016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Harms - 3.9 GHz PDR/FDR Recommendations | 27 January 2016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Harms - 3.9 GHz PDR/FDR Recommendations | 27 January 2016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Harms - 3.9 GHz PDR/FDR Recommendations | 27 January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0C6A-7224-4661-B82E-C7C410903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77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9276" y="6196062"/>
            <a:ext cx="584812" cy="500014"/>
          </a:xfrm>
          <a:prstGeom prst="rect">
            <a:avLst/>
          </a:prstGeom>
          <a:noFill/>
        </p:spPr>
      </p:pic>
      <p:pic>
        <p:nvPicPr>
          <p:cNvPr id="2050" name="Picture 2" descr="C:\Users\boyce\Documents\fermilab_wd10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6222893"/>
            <a:ext cx="952500" cy="295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oyce\Documents\jlab_wd100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9847" y="6230571"/>
            <a:ext cx="952500" cy="314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Harms - 3.9 GHz PDR/FDR Recommendations | 27 January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50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473" y="1667866"/>
            <a:ext cx="8109919" cy="46503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472" y="6543674"/>
            <a:ext cx="4126528" cy="3143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Harms - 3.9 GHz PDR/FDR Recommendations | 27 January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8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1" r:id="rId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000" b="0" kern="1200" baseline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1pPr>
      <a:lvl2pPr marL="180000" indent="-180000" algn="l" defTabSz="914400" rtl="0" eaLnBrk="1" latinLnBrk="0" hangingPunct="1">
        <a:lnSpc>
          <a:spcPct val="120000"/>
        </a:lnSpc>
        <a:spcBef>
          <a:spcPts val="800"/>
        </a:spcBef>
        <a:spcAft>
          <a:spcPts val="0"/>
        </a:spcAft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2pPr>
      <a:lvl3pPr marL="504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3pPr>
      <a:lvl4pPr marL="828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19862" y="984750"/>
            <a:ext cx="8154987" cy="194845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3.9 GHz Cryomodule Testing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19862" y="2933204"/>
            <a:ext cx="5090204" cy="991591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Elvin Harms</a:t>
            </a:r>
          </a:p>
          <a:p>
            <a:r>
              <a:rPr lang="en-US" dirty="0">
                <a:solidFill>
                  <a:schemeClr val="bg2"/>
                </a:solidFill>
              </a:rPr>
              <a:t>LCLS-II 3.9 GHz CM Delta Final Design Review</a:t>
            </a:r>
          </a:p>
          <a:p>
            <a:r>
              <a:rPr lang="en-US" dirty="0">
                <a:solidFill>
                  <a:schemeClr val="bg2"/>
                </a:solidFill>
              </a:rPr>
              <a:t>29-30 January 2019</a:t>
            </a:r>
          </a:p>
        </p:txBody>
      </p:sp>
    </p:spTree>
    <p:extLst>
      <p:ext uri="{BB962C8B-B14F-4D97-AF65-F5344CB8AC3E}">
        <p14:creationId xmlns:p14="http://schemas.microsoft.com/office/powerpoint/2010/main" val="2521796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stand operation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45471" y="6400800"/>
            <a:ext cx="4933077" cy="265792"/>
          </a:xfrm>
        </p:spPr>
        <p:txBody>
          <a:bodyPr/>
          <a:lstStyle/>
          <a:p>
            <a:r>
              <a:rPr lang="en-US" dirty="0"/>
              <a:t>Harms </a:t>
            </a:r>
            <a:r>
              <a:rPr lang="nl-NL" dirty="0"/>
              <a:t>- LCLS-II 3.9 GHz CM Delta FDR | Jan 29-30 2019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DCFF1AD-E0D5-ED48-823E-502AA2112D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4587200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600" dirty="0"/>
              <a:t>1.3 GHz cryomodule testing has already demonstrated </a:t>
            </a:r>
            <a:r>
              <a:rPr lang="en-US" dirty="0"/>
              <a:t>m</a:t>
            </a:r>
            <a:r>
              <a:rPr lang="en-US" sz="2400" dirty="0"/>
              <a:t>ature and proven applications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/>
              <a:t>Adaptable for 3.9 GHz testing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/>
              <a:t>Techniques and test sequencing evolving for optimum throughput</a:t>
            </a:r>
          </a:p>
        </p:txBody>
      </p:sp>
    </p:spTree>
    <p:extLst>
      <p:ext uri="{BB962C8B-B14F-4D97-AF65-F5344CB8AC3E}">
        <p14:creationId xmlns:p14="http://schemas.microsoft.com/office/powerpoint/2010/main" val="2132785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differences/similarities with 1.3 GHz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45471" y="6400800"/>
            <a:ext cx="4933077" cy="265792"/>
          </a:xfrm>
        </p:spPr>
        <p:txBody>
          <a:bodyPr/>
          <a:lstStyle/>
          <a:p>
            <a:r>
              <a:rPr lang="en-US" dirty="0"/>
              <a:t>Harms </a:t>
            </a:r>
            <a:r>
              <a:rPr lang="nl-NL" dirty="0"/>
              <a:t>- LCLS-II 3.9 GHz CM Delta FDR | Jan 29-30 2019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DCFF1AD-E0D5-ED48-823E-502AA2112D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1822" y="1574004"/>
            <a:ext cx="3878826" cy="45872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2600" b="1" dirty="0">
                <a:solidFill>
                  <a:schemeClr val="accent6"/>
                </a:solidFill>
              </a:rPr>
              <a:t>Simplifications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/>
              <a:t>QL set, fixed couplers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/>
              <a:t>No magnet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/>
              <a:t>Flux expulsion not needed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/>
              <a:t>Fast cooldown not necessary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 err="1"/>
              <a:t>Cro</a:t>
            </a:r>
            <a:r>
              <a:rPr lang="en-US" sz="2600" dirty="0"/>
              <a:t> vacuum connections identical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/>
              <a:t>Radiation monitoring/faraday cups unchanged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09501B-6C5F-4047-9888-4FAC2C218BA2}"/>
              </a:ext>
            </a:extLst>
          </p:cNvPr>
          <p:cNvSpPr txBox="1">
            <a:spLocks/>
          </p:cNvSpPr>
          <p:nvPr/>
        </p:nvSpPr>
        <p:spPr>
          <a:xfrm>
            <a:off x="4924786" y="1611253"/>
            <a:ext cx="3767392" cy="4587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Potential Challenges</a:t>
            </a:r>
          </a:p>
          <a:p>
            <a:pPr marL="342900" indent="-342900" fontAlgn="auto">
              <a:buFont typeface="Arial"/>
              <a:buChar char="•"/>
            </a:pPr>
            <a:r>
              <a:rPr lang="en-US" sz="2200" dirty="0"/>
              <a:t>LLRF</a:t>
            </a:r>
          </a:p>
          <a:p>
            <a:pPr marL="342900" indent="-342900" fontAlgn="auto">
              <a:buFont typeface="Arial"/>
              <a:buChar char="•"/>
            </a:pPr>
            <a:r>
              <a:rPr lang="en-US" sz="2200" dirty="0"/>
              <a:t>Blade vs. end lever tuners</a:t>
            </a:r>
          </a:p>
          <a:p>
            <a:pPr marL="342900" indent="-342900" fontAlgn="auto">
              <a:buFont typeface="Arial"/>
              <a:buChar char="•"/>
            </a:pPr>
            <a:r>
              <a:rPr lang="en-US" sz="2200" dirty="0"/>
              <a:t>Microphonics </a:t>
            </a:r>
          </a:p>
        </p:txBody>
      </p:sp>
    </p:spTree>
    <p:extLst>
      <p:ext uri="{BB962C8B-B14F-4D97-AF65-F5344CB8AC3E}">
        <p14:creationId xmlns:p14="http://schemas.microsoft.com/office/powerpoint/2010/main" val="887003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45471" y="6400800"/>
            <a:ext cx="4933077" cy="265792"/>
          </a:xfrm>
        </p:spPr>
        <p:txBody>
          <a:bodyPr/>
          <a:lstStyle/>
          <a:p>
            <a:r>
              <a:rPr lang="en-US" dirty="0"/>
              <a:t>Harms </a:t>
            </a:r>
            <a:r>
              <a:rPr lang="nl-NL" dirty="0"/>
              <a:t>- LCLS-II 3.9 GHz CM Delta FDR | Jan 29-30 2019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DCFF1AD-E0D5-ED48-823E-502AA2112D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1822" y="1335277"/>
            <a:ext cx="8103570" cy="472630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CMTS1 is a proven, reliable test bed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Necessary modifications understood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Majority of the changes are mechanical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8-cavity cryomodule makes change-over simpler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Staff continuity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Learn from past experience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Test stand already commissioned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Alignment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err="1"/>
              <a:t>Cryo</a:t>
            </a:r>
            <a:r>
              <a:rPr lang="en-US" dirty="0"/>
              <a:t> heat exchanger failure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Microphonics mitigation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Post-test leak check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3.9 GHz for FLASH (and XFEL) experience</a:t>
            </a:r>
          </a:p>
          <a:p>
            <a:pPr marL="1033463" lvl="2" indent="-342900">
              <a:buFont typeface="Arial"/>
              <a:buChar char="•"/>
            </a:pPr>
            <a:r>
              <a:rPr lang="en-US" sz="2200" dirty="0"/>
              <a:t>don’t assume ‘success is in the bag’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6308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to charge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45471" y="6400800"/>
            <a:ext cx="4933077" cy="265792"/>
          </a:xfrm>
        </p:spPr>
        <p:txBody>
          <a:bodyPr/>
          <a:lstStyle/>
          <a:p>
            <a:r>
              <a:rPr lang="en-US" dirty="0"/>
              <a:t>Harms </a:t>
            </a:r>
            <a:r>
              <a:rPr lang="nl-NL" dirty="0"/>
              <a:t>- LCLS-II 3.9 GHz CM Delta FDR | Jan 29-30 2019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DCFF1AD-E0D5-ED48-823E-502AA2112D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5471" y="1411621"/>
            <a:ext cx="8098192" cy="2374490"/>
          </a:xfrm>
        </p:spPr>
        <p:txBody>
          <a:bodyPr>
            <a:normAutofit fontScale="92500" lnSpcReduction="20000"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1900" dirty="0"/>
              <a:t>Q5: Is the design likely to meet performance expectations?</a:t>
            </a:r>
          </a:p>
          <a:p>
            <a:pPr marL="1033463" lvl="2" indent="-342900">
              <a:buFont typeface="Arial"/>
              <a:buChar char="•"/>
            </a:pPr>
            <a:r>
              <a:rPr lang="en-US" sz="1900" dirty="0"/>
              <a:t>Early results from single cavity testing</a:t>
            </a:r>
          </a:p>
          <a:p>
            <a:pPr marL="1033463" lvl="2" indent="-342900">
              <a:buFont typeface="Arial"/>
              <a:buChar char="•"/>
            </a:pPr>
            <a:r>
              <a:rPr lang="en-US" sz="1900" dirty="0"/>
              <a:t>CMTS1 performance to date</a:t>
            </a:r>
          </a:p>
          <a:p>
            <a:pPr marL="1033463" lvl="2" indent="-342900">
              <a:buFont typeface="Arial"/>
              <a:buChar char="•"/>
            </a:pPr>
            <a:r>
              <a:rPr lang="en-US" sz="1900" dirty="0"/>
              <a:t>Strong, experienced team</a:t>
            </a:r>
          </a:p>
          <a:p>
            <a:pPr marL="800100" lvl="1" indent="-342900">
              <a:buFont typeface="Arial"/>
              <a:buChar char="•"/>
            </a:pPr>
            <a:r>
              <a:rPr lang="en-US" sz="1900" dirty="0"/>
              <a:t>Q8: Have lessons learned from the 1.3 GHz cryomodule quality assurance, assembly and test been applied?</a:t>
            </a:r>
          </a:p>
          <a:p>
            <a:pPr marL="1033463" lvl="2" indent="-342900">
              <a:buFont typeface="Arial"/>
              <a:buChar char="•"/>
            </a:pPr>
            <a:r>
              <a:rPr lang="en-US" sz="1900" dirty="0"/>
              <a:t>Following on to experience of testing 19 modules over 3 years already</a:t>
            </a:r>
            <a:endParaRPr lang="en-US" sz="2600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205C79-71EA-9B4E-A71E-C56DC5458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109" y="3717552"/>
            <a:ext cx="5180375" cy="268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05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45471" y="6400800"/>
            <a:ext cx="4933077" cy="265792"/>
          </a:xfrm>
        </p:spPr>
        <p:txBody>
          <a:bodyPr/>
          <a:lstStyle/>
          <a:p>
            <a:r>
              <a:rPr lang="en-US" dirty="0"/>
              <a:t>Harms </a:t>
            </a:r>
            <a:r>
              <a:rPr lang="nl-NL" dirty="0"/>
              <a:t>- LCLS-II 3.9 GHz CM Delta FDR | Jan 29-30 2019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DCFF1AD-E0D5-ED48-823E-502AA2112D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4818003"/>
          </a:xfrm>
        </p:spPr>
        <p:txBody>
          <a:bodyPr>
            <a:norm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600" dirty="0"/>
              <a:t>Preparation for testing 3.9 GHz cryomodules begun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Regular (at least bi-weekly) dialogue 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Test documents under development largely based on existing PRD and FRS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ESH&amp;Q already engaged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/>
              <a:t>RF hardware in hand and being assessed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1.3 GHz testing a valuable experience</a:t>
            </a:r>
          </a:p>
          <a:p>
            <a:pPr marL="800100" lvl="1" indent="-342900">
              <a:buFont typeface="Arial"/>
              <a:buChar char="•"/>
            </a:pPr>
            <a:r>
              <a:rPr lang="en-US" sz="2600" dirty="0"/>
              <a:t>Excellent results achievable on schedule</a:t>
            </a:r>
          </a:p>
          <a:p>
            <a:pPr marL="800100" lvl="1" indent="-342900">
              <a:buFont typeface="Arial"/>
              <a:buChar char="•"/>
            </a:pPr>
            <a:r>
              <a:rPr lang="en-US" sz="2600" dirty="0"/>
              <a:t>Production mindset being embraced</a:t>
            </a:r>
          </a:p>
        </p:txBody>
      </p:sp>
    </p:spTree>
    <p:extLst>
      <p:ext uri="{BB962C8B-B14F-4D97-AF65-F5344CB8AC3E}">
        <p14:creationId xmlns:p14="http://schemas.microsoft.com/office/powerpoint/2010/main" val="1468676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439439" y="1945147"/>
            <a:ext cx="8108950" cy="3161166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bg2"/>
                </a:solidFill>
              </a:rPr>
              <a:t>Thank you for your attention – Questions?</a:t>
            </a:r>
            <a:endParaRPr lang="en-US" dirty="0">
              <a:solidFill>
                <a:schemeClr val="bg2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45471" y="6400800"/>
            <a:ext cx="4933077" cy="265792"/>
          </a:xfrm>
        </p:spPr>
        <p:txBody>
          <a:bodyPr/>
          <a:lstStyle/>
          <a:p>
            <a:r>
              <a:rPr lang="en-US" dirty="0"/>
              <a:t>Harms </a:t>
            </a:r>
            <a:r>
              <a:rPr lang="nl-NL" dirty="0"/>
              <a:t>- LCLS-II 3.9 GHz CM Delta FDR | Jan 29-30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93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45471" y="6400800"/>
            <a:ext cx="4933077" cy="265792"/>
          </a:xfrm>
        </p:spPr>
        <p:txBody>
          <a:bodyPr/>
          <a:lstStyle/>
          <a:p>
            <a:r>
              <a:rPr lang="en-US" dirty="0"/>
              <a:t>Harms </a:t>
            </a:r>
            <a:r>
              <a:rPr lang="nl-NL" dirty="0"/>
              <a:t>- LCLS-II 3.9 GHz CM Delta FDR | Jan 29-30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989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up slides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45471" y="6400800"/>
            <a:ext cx="4933077" cy="265792"/>
          </a:xfrm>
        </p:spPr>
        <p:txBody>
          <a:bodyPr/>
          <a:lstStyle/>
          <a:p>
            <a:r>
              <a:rPr lang="en-US" dirty="0"/>
              <a:t>Harms </a:t>
            </a:r>
            <a:r>
              <a:rPr lang="nl-NL" dirty="0"/>
              <a:t>- LCLS-II 3.9 GHz CM Delta FDR | Jan 29-30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768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54FA34-BCD0-4674-B1B3-79E6B39EC6D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45471" y="6400800"/>
            <a:ext cx="4933077" cy="265792"/>
          </a:xfrm>
        </p:spPr>
        <p:txBody>
          <a:bodyPr/>
          <a:lstStyle/>
          <a:p>
            <a:r>
              <a:rPr lang="en-US" dirty="0"/>
              <a:t>Harms </a:t>
            </a:r>
            <a:r>
              <a:rPr lang="nl-NL" dirty="0"/>
              <a:t>- LCLS-II 3.9 GHz CM Delta FDR | Jan 29-30 2019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dirty="0"/>
              <a:t>Status of and plans for infrastructure modifications</a:t>
            </a:r>
          </a:p>
          <a:p>
            <a:pPr marL="342900" lvl="0" indent="-342900">
              <a:buFont typeface="Arial"/>
              <a:buChar char="•"/>
            </a:pPr>
            <a:r>
              <a:rPr lang="en-US" dirty="0"/>
              <a:t>Cryomodule handling at CMTS</a:t>
            </a:r>
          </a:p>
          <a:p>
            <a:pPr marL="342900" lvl="0" indent="-342900">
              <a:buFont typeface="Arial"/>
              <a:buChar char="•"/>
            </a:pPr>
            <a:r>
              <a:rPr lang="en-US" dirty="0"/>
              <a:t>Status of test plan and traveler </a:t>
            </a:r>
          </a:p>
          <a:p>
            <a:pPr marL="342900" lvl="0" indent="-342900">
              <a:buFont typeface="Arial"/>
              <a:buChar char="•"/>
            </a:pPr>
            <a:r>
              <a:rPr lang="en-US" dirty="0"/>
              <a:t>Lessons learned from 1.3 GHz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Respond to charge questions: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Q5: Is the design likely to meet performance expectations?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Q8: Have lessons learned from the 1.3 GHz cryomodule quality assurance, assembly and test been applied?</a:t>
            </a:r>
          </a:p>
          <a:p>
            <a:pPr marL="342900" lvl="0" indent="-34290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768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stand infrastructure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45471" y="6400800"/>
            <a:ext cx="4933077" cy="265792"/>
          </a:xfrm>
        </p:spPr>
        <p:txBody>
          <a:bodyPr/>
          <a:lstStyle/>
          <a:p>
            <a:r>
              <a:rPr lang="en-US" dirty="0"/>
              <a:t>Harms </a:t>
            </a:r>
            <a:r>
              <a:rPr lang="nl-NL" dirty="0"/>
              <a:t>- LCLS-II 3.9 GHz CM Delta FDR | Jan 29-30 2019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DCFF1AD-E0D5-ED48-823E-502AA2112D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8918" y="1385625"/>
            <a:ext cx="4218085" cy="493262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sz="2600" dirty="0"/>
              <a:t>Move end cap girder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~half the distance to the feed cap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/>
              <a:t>Replace cabling in cave as needed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 err="1"/>
              <a:t>Cryo</a:t>
            </a:r>
            <a:r>
              <a:rPr lang="en-US" sz="2600" dirty="0"/>
              <a:t> unchanged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/>
              <a:t>Reviewing/comparing instrumentation differences with 1.3 GHz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/>
              <a:t>6-8 week changeover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/>
              <a:t>Testing at ~1/month rate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1ECD74-CCE9-8B41-80C8-3483C7E5C8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997" y="2332236"/>
            <a:ext cx="4218085" cy="303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29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stand infrastructure – RF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45471" y="6400800"/>
            <a:ext cx="4933077" cy="265792"/>
          </a:xfrm>
        </p:spPr>
        <p:txBody>
          <a:bodyPr/>
          <a:lstStyle/>
          <a:p>
            <a:r>
              <a:rPr lang="en-US" dirty="0"/>
              <a:t>Harms </a:t>
            </a:r>
            <a:r>
              <a:rPr lang="nl-NL" dirty="0"/>
              <a:t>- LCLS-II 3.9 GHz CM Delta FDR | Jan 29-30 2019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DCFF1AD-E0D5-ED48-823E-502AA2112D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243583"/>
            <a:ext cx="4630994" cy="507466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sz="2600" dirty="0"/>
              <a:t>3.9 GHz Amplifiers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All SSA’s in hand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One at CMTF and getting prepped for testing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Acceptance data received from SLAC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/>
              <a:t>LLRF will be different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Use the LCLS-II production system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Commissioning time will be needed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Schedule, staff availability of some concern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DCCAA1-3EBC-564E-8F2F-2B4AEE1D8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117" y="1672291"/>
            <a:ext cx="3303033" cy="440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48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stand infrastructure – RF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45471" y="6400800"/>
            <a:ext cx="4933077" cy="265792"/>
          </a:xfrm>
        </p:spPr>
        <p:txBody>
          <a:bodyPr/>
          <a:lstStyle/>
          <a:p>
            <a:r>
              <a:rPr lang="en-US" dirty="0"/>
              <a:t>Harms </a:t>
            </a:r>
            <a:r>
              <a:rPr lang="nl-NL" dirty="0"/>
              <a:t>- LCLS-II 3.9 GHz CM Delta FDR | Jan 29-30 2019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DCFF1AD-E0D5-ED48-823E-502AA2112D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394853"/>
            <a:ext cx="4114800" cy="3003951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600" dirty="0"/>
              <a:t>All RF distribution hardware received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Characterization in progress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Waveguide through wall pre-installed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8B0102-B7FC-784C-BBD3-8F808C5A4D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935724" y="1675481"/>
            <a:ext cx="2227836" cy="16708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F66612-336B-8D4B-A601-2812AB3113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50259" y="1675480"/>
            <a:ext cx="2227839" cy="16708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CCAEFC-1CB1-6240-9305-6393059194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5525" y="3731889"/>
            <a:ext cx="2123211" cy="15094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FFE877-3F2D-054C-9540-CC41BF8627EB}"/>
              </a:ext>
            </a:extLst>
          </p:cNvPr>
          <p:cNvSpPr txBox="1"/>
          <p:nvPr/>
        </p:nvSpPr>
        <p:spPr>
          <a:xfrm>
            <a:off x="5093111" y="6359577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5"/>
                </a:solidFill>
              </a:rPr>
              <a:t>Courtesy Ding Sun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A9B753B-F5A8-794C-8BBE-3F726ACA7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743985"/>
              </p:ext>
            </p:extLst>
          </p:nvPr>
        </p:nvGraphicFramePr>
        <p:xfrm>
          <a:off x="444854" y="5354539"/>
          <a:ext cx="8110538" cy="930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263">
                  <a:extLst>
                    <a:ext uri="{9D8B030D-6E8A-4147-A177-3AD203B41FA5}">
                      <a16:colId xmlns:a16="http://schemas.microsoft.com/office/drawing/2014/main" val="3032410947"/>
                    </a:ext>
                  </a:extLst>
                </a:gridCol>
                <a:gridCol w="811770">
                  <a:extLst>
                    <a:ext uri="{9D8B030D-6E8A-4147-A177-3AD203B41FA5}">
                      <a16:colId xmlns:a16="http://schemas.microsoft.com/office/drawing/2014/main" val="3871158204"/>
                    </a:ext>
                  </a:extLst>
                </a:gridCol>
                <a:gridCol w="668516">
                  <a:extLst>
                    <a:ext uri="{9D8B030D-6E8A-4147-A177-3AD203B41FA5}">
                      <a16:colId xmlns:a16="http://schemas.microsoft.com/office/drawing/2014/main" val="3446351772"/>
                    </a:ext>
                  </a:extLst>
                </a:gridCol>
                <a:gridCol w="1002775">
                  <a:extLst>
                    <a:ext uri="{9D8B030D-6E8A-4147-A177-3AD203B41FA5}">
                      <a16:colId xmlns:a16="http://schemas.microsoft.com/office/drawing/2014/main" val="1296108921"/>
                    </a:ext>
                  </a:extLst>
                </a:gridCol>
                <a:gridCol w="1081565">
                  <a:extLst>
                    <a:ext uri="{9D8B030D-6E8A-4147-A177-3AD203B41FA5}">
                      <a16:colId xmlns:a16="http://schemas.microsoft.com/office/drawing/2014/main" val="250453803"/>
                    </a:ext>
                  </a:extLst>
                </a:gridCol>
                <a:gridCol w="754469">
                  <a:extLst>
                    <a:ext uri="{9D8B030D-6E8A-4147-A177-3AD203B41FA5}">
                      <a16:colId xmlns:a16="http://schemas.microsoft.com/office/drawing/2014/main" val="896886327"/>
                    </a:ext>
                  </a:extLst>
                </a:gridCol>
                <a:gridCol w="888172">
                  <a:extLst>
                    <a:ext uri="{9D8B030D-6E8A-4147-A177-3AD203B41FA5}">
                      <a16:colId xmlns:a16="http://schemas.microsoft.com/office/drawing/2014/main" val="1298269915"/>
                    </a:ext>
                  </a:extLst>
                </a:gridCol>
                <a:gridCol w="888172">
                  <a:extLst>
                    <a:ext uri="{9D8B030D-6E8A-4147-A177-3AD203B41FA5}">
                      <a16:colId xmlns:a16="http://schemas.microsoft.com/office/drawing/2014/main" val="2724927869"/>
                    </a:ext>
                  </a:extLst>
                </a:gridCol>
                <a:gridCol w="744918">
                  <a:extLst>
                    <a:ext uri="{9D8B030D-6E8A-4147-A177-3AD203B41FA5}">
                      <a16:colId xmlns:a16="http://schemas.microsoft.com/office/drawing/2014/main" val="1000198460"/>
                    </a:ext>
                  </a:extLst>
                </a:gridCol>
                <a:gridCol w="744918">
                  <a:extLst>
                    <a:ext uri="{9D8B030D-6E8A-4147-A177-3AD203B41FA5}">
                      <a16:colId xmlns:a16="http://schemas.microsoft.com/office/drawing/2014/main" val="3613406880"/>
                    </a:ext>
                  </a:extLst>
                </a:gridCol>
              </a:tblGrid>
              <a:tr h="61139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Part No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Insertion Loss (from Input to Output Port)   </a:t>
                      </a:r>
                      <a:r>
                        <a:rPr lang="en-US" sz="900" b="1" u="none" strike="noStrike" dirty="0" err="1">
                          <a:effectLst/>
                        </a:rPr>
                        <a:t>db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Return Loss  (Input Port)   </a:t>
                      </a:r>
                      <a:r>
                        <a:rPr lang="en-US" sz="900" b="1" u="none" strike="noStrike" dirty="0" err="1">
                          <a:effectLst/>
                        </a:rPr>
                        <a:t>db</a:t>
                      </a:r>
                      <a:r>
                        <a:rPr lang="en-US" sz="900" b="1" u="none" strike="noStrike" dirty="0">
                          <a:effectLst/>
                        </a:rPr>
                        <a:t>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Forward Coupling            </a:t>
                      </a:r>
                      <a:r>
                        <a:rPr lang="en-US" sz="900" b="1" u="none" strike="noStrike" dirty="0" err="1">
                          <a:effectLst/>
                        </a:rPr>
                        <a:t>db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Reflected Coupling            </a:t>
                      </a:r>
                      <a:r>
                        <a:rPr lang="en-US" sz="900" b="1" u="none" strike="noStrike" dirty="0" err="1">
                          <a:effectLst/>
                        </a:rPr>
                        <a:t>db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Return Loss (Output Port)   </a:t>
                      </a:r>
                      <a:r>
                        <a:rPr lang="en-US" sz="900" b="1" u="none" strike="noStrike" dirty="0" err="1">
                          <a:effectLst/>
                        </a:rPr>
                        <a:t>db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Return Loss (Forward Coupling Port) </a:t>
                      </a:r>
                      <a:r>
                        <a:rPr lang="en-US" sz="900" b="1" u="none" strike="noStrike" dirty="0" err="1">
                          <a:effectLst/>
                        </a:rPr>
                        <a:t>db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Return Loss (Reflected Coupling Port) </a:t>
                      </a:r>
                      <a:r>
                        <a:rPr lang="en-US" sz="900" b="1" u="none" strike="noStrike" dirty="0" err="1">
                          <a:effectLst/>
                        </a:rPr>
                        <a:t>db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Directivity at Forward Coupling Port        </a:t>
                      </a:r>
                      <a:r>
                        <a:rPr lang="en-US" sz="900" b="1" u="none" strike="noStrike" dirty="0" err="1">
                          <a:effectLst/>
                        </a:rPr>
                        <a:t>db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Directivity at Reflected Coupling Port        </a:t>
                      </a:r>
                      <a:r>
                        <a:rPr lang="en-US" sz="900" b="1" u="none" strike="noStrike" dirty="0" err="1">
                          <a:effectLst/>
                        </a:rPr>
                        <a:t>db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5" marR="7165" marT="7165" marB="0" anchor="b"/>
                </a:tc>
                <a:extLst>
                  <a:ext uri="{0D108BD9-81ED-4DB2-BD59-A6C34878D82A}">
                    <a16:rowId xmlns:a16="http://schemas.microsoft.com/office/drawing/2014/main" val="3583843646"/>
                  </a:ext>
                </a:extLst>
              </a:tr>
              <a:tr h="1432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1845196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41.720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40.196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40.498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41.065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22.789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22.003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34.117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38.064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5" marR="7165" marT="7165" marB="0" anchor="b"/>
                </a:tc>
                <a:extLst>
                  <a:ext uri="{0D108BD9-81ED-4DB2-BD59-A6C34878D82A}">
                    <a16:rowId xmlns:a16="http://schemas.microsoft.com/office/drawing/2014/main" val="1898916721"/>
                  </a:ext>
                </a:extLst>
              </a:tr>
              <a:tr h="1432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1845194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0.007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38.461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40.439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39.944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39.671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22.788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20.827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43.875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5" marR="7165" marT="71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48.447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5" marR="7165" marT="7165" marB="0" anchor="b"/>
                </a:tc>
                <a:extLst>
                  <a:ext uri="{0D108BD9-81ED-4DB2-BD59-A6C34878D82A}">
                    <a16:rowId xmlns:a16="http://schemas.microsoft.com/office/drawing/2014/main" val="124802171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891AD51-719A-7144-A0B3-37C39B485FD8}"/>
              </a:ext>
            </a:extLst>
          </p:cNvPr>
          <p:cNvSpPr txBox="1"/>
          <p:nvPr/>
        </p:nvSpPr>
        <p:spPr>
          <a:xfrm>
            <a:off x="598132" y="4595264"/>
            <a:ext cx="34576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1400" b="1" dirty="0"/>
              <a:t>Mega WR284 Dual Directional Coupler</a:t>
            </a:r>
          </a:p>
          <a:p>
            <a:pPr algn="ctr" fontAlgn="b"/>
            <a:r>
              <a:rPr lang="en-US" sz="1400" b="1" dirty="0"/>
              <a:t>Jan, 2019 --- Feb, 2019</a:t>
            </a:r>
          </a:p>
          <a:p>
            <a:pPr algn="ctr" fontAlgn="b"/>
            <a:r>
              <a:rPr lang="en-US" sz="1400" b="1" dirty="0"/>
              <a:t>Data @ 3.9 GHz</a:t>
            </a:r>
          </a:p>
        </p:txBody>
      </p:sp>
    </p:spTree>
    <p:extLst>
      <p:ext uri="{BB962C8B-B14F-4D97-AF65-F5344CB8AC3E}">
        <p14:creationId xmlns:p14="http://schemas.microsoft.com/office/powerpoint/2010/main" val="1350615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Cryomodule handling at CMTF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45471" y="6400800"/>
            <a:ext cx="4933077" cy="265792"/>
          </a:xfrm>
        </p:spPr>
        <p:txBody>
          <a:bodyPr/>
          <a:lstStyle/>
          <a:p>
            <a:r>
              <a:rPr lang="en-US" dirty="0"/>
              <a:t>Harms </a:t>
            </a:r>
            <a:r>
              <a:rPr lang="nl-NL" dirty="0"/>
              <a:t>- LCLS-II 3.9 GHz CM Delta FDR | Jan 29-30 2019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DCFF1AD-E0D5-ED48-823E-502AA2112D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00396" y="1222406"/>
            <a:ext cx="5178152" cy="5065522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Vacuum and cryogenics connections are identical to 1.3 GHz cryomodules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Use clean room practices where appropriate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/>
              <a:t>1.3 GHz experience valuable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Proven quality techniques and staff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All aspects</a:t>
            </a:r>
          </a:p>
          <a:p>
            <a:pPr marL="1033463" lvl="2" indent="-342900">
              <a:buFont typeface="Arial"/>
              <a:buChar char="•"/>
            </a:pPr>
            <a:r>
              <a:rPr lang="en-US" dirty="0"/>
              <a:t>Arrival</a:t>
            </a:r>
          </a:p>
          <a:p>
            <a:pPr marL="1033463" lvl="2" indent="-342900">
              <a:buFont typeface="Arial"/>
              <a:buChar char="•"/>
            </a:pPr>
            <a:r>
              <a:rPr lang="en-US" dirty="0"/>
              <a:t>Installation</a:t>
            </a:r>
          </a:p>
          <a:p>
            <a:pPr marL="1033463" lvl="2" indent="-342900">
              <a:buFont typeface="Arial"/>
              <a:buChar char="•"/>
            </a:pPr>
            <a:r>
              <a:rPr lang="en-US" dirty="0"/>
              <a:t>Prep for test</a:t>
            </a:r>
          </a:p>
          <a:p>
            <a:pPr marL="1033463" lvl="2" indent="-342900">
              <a:buFont typeface="Arial"/>
              <a:buChar char="•"/>
            </a:pPr>
            <a:r>
              <a:rPr lang="en-US" dirty="0"/>
              <a:t>Cooldown</a:t>
            </a:r>
          </a:p>
          <a:p>
            <a:pPr marL="1033463" lvl="2" indent="-342900">
              <a:buFont typeface="Arial"/>
              <a:buChar char="•"/>
            </a:pPr>
            <a:r>
              <a:rPr lang="en-US" dirty="0"/>
              <a:t>Cold testing</a:t>
            </a:r>
          </a:p>
          <a:p>
            <a:pPr marL="1033463" lvl="2" indent="-342900">
              <a:buFont typeface="Arial"/>
              <a:buChar char="•"/>
            </a:pPr>
            <a:r>
              <a:rPr lang="en-US" dirty="0"/>
              <a:t>Warmup &amp; removal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830855-3D09-BC40-97A5-97624D1EE6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5789" y="1722797"/>
            <a:ext cx="2709827" cy="2032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098FE9-5430-0B4C-83A2-EB7D0CA975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6921" y="3923448"/>
            <a:ext cx="2968695" cy="22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91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stand operation – ESH&amp;Q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45471" y="6400800"/>
            <a:ext cx="4933077" cy="265792"/>
          </a:xfrm>
        </p:spPr>
        <p:txBody>
          <a:bodyPr/>
          <a:lstStyle/>
          <a:p>
            <a:r>
              <a:rPr lang="en-US" dirty="0"/>
              <a:t>Harms </a:t>
            </a:r>
            <a:r>
              <a:rPr lang="nl-NL" dirty="0"/>
              <a:t>- LCLS-II 3.9 GHz CM Delta FDR | Jan 29-30 2019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DCFF1AD-E0D5-ED48-823E-502AA2112D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4933077" cy="4587200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/>
              <a:buChar char="•"/>
            </a:pPr>
            <a:r>
              <a:rPr lang="en-US" sz="2600" dirty="0"/>
              <a:t>ESH&amp;Q engaged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ORC for 3.9 GHz is being planned for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Existing shielding and detectors appear adequate</a:t>
            </a:r>
          </a:p>
          <a:p>
            <a:pPr marL="1033463" lvl="2" indent="-342900">
              <a:buFont typeface="Arial"/>
              <a:buChar char="•"/>
            </a:pPr>
            <a:r>
              <a:rPr lang="en-US" sz="2200" dirty="0"/>
              <a:t>Do due diligence and confirm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TLM detector already modified</a:t>
            </a:r>
          </a:p>
          <a:p>
            <a:pPr marL="1033463" lvl="2" indent="-342900">
              <a:buFont typeface="Arial"/>
              <a:buChar char="•"/>
            </a:pPr>
            <a:r>
              <a:rPr lang="en-US" sz="2200" dirty="0"/>
              <a:t>Runs the length of the cryomodule</a:t>
            </a:r>
          </a:p>
          <a:p>
            <a:pPr marL="1033463" lvl="2" indent="-342900">
              <a:buFont typeface="Arial"/>
              <a:buChar char="•"/>
            </a:pPr>
            <a:r>
              <a:rPr lang="en-US" sz="2200" dirty="0"/>
              <a:t>Split into 2 parts to ensure easy switchover for shorter length.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32B9B7-ADAB-E242-BC7D-E2AA9C48B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3891" y="1727335"/>
            <a:ext cx="2871191" cy="382825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D6F9B6D-02FB-AC40-A82D-97639A15A9B2}"/>
              </a:ext>
            </a:extLst>
          </p:cNvPr>
          <p:cNvSpPr/>
          <p:nvPr/>
        </p:nvSpPr>
        <p:spPr>
          <a:xfrm rot="20592470">
            <a:off x="6415547" y="2960556"/>
            <a:ext cx="1843549" cy="771993"/>
          </a:xfrm>
          <a:prstGeom prst="ellipse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121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test plan &amp; traveler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45471" y="6400800"/>
            <a:ext cx="4933077" cy="265792"/>
          </a:xfrm>
        </p:spPr>
        <p:txBody>
          <a:bodyPr/>
          <a:lstStyle/>
          <a:p>
            <a:r>
              <a:rPr lang="en-US" dirty="0"/>
              <a:t>Harms </a:t>
            </a:r>
            <a:r>
              <a:rPr lang="nl-NL" dirty="0"/>
              <a:t>- LCLS-II 3.9 GHz CM Delta FDR | Jan 29-30 2019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DCFF1AD-E0D5-ED48-823E-502AA2112D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600" dirty="0"/>
              <a:t>Acceptance criteria drafted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Under initial review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/>
              <a:t> Test plan under development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Based on 1.3 GHz plan with appropriate changes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/>
              <a:t>Traveler draft prepared and under review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Based on 1.3 GHz Test Traveler, # 464421</a:t>
            </a:r>
          </a:p>
          <a:p>
            <a:pPr marL="800100" lvl="1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517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Acceptance criteria (draft)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45471" y="6400800"/>
            <a:ext cx="4933077" cy="265792"/>
          </a:xfrm>
        </p:spPr>
        <p:txBody>
          <a:bodyPr/>
          <a:lstStyle/>
          <a:p>
            <a:r>
              <a:rPr lang="en-US" dirty="0"/>
              <a:t>Harms </a:t>
            </a:r>
            <a:r>
              <a:rPr lang="nl-NL" dirty="0"/>
              <a:t>- LCLS-II 3.9 GHz CM Delta FDR | Jan 29-30 2019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CBE9CC-B94A-F14E-8DCC-2C310E9FBC39}"/>
              </a:ext>
            </a:extLst>
          </p:cNvPr>
          <p:cNvSpPr txBox="1"/>
          <p:nvPr/>
        </p:nvSpPr>
        <p:spPr>
          <a:xfrm>
            <a:off x="4964760" y="4469607"/>
            <a:ext cx="37489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LCLSII-4.1-PR-0097-R2: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3.9 GHz Physics Requirements (4/7/2016)</a:t>
            </a:r>
          </a:p>
          <a:p>
            <a:endParaRPr lang="en-US" dirty="0"/>
          </a:p>
          <a:p>
            <a:r>
              <a:rPr lang="en-US" dirty="0"/>
              <a:t>LCLSII-4.1-FR-0096-R1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: 3.9 GHz Functional Requirements Specification (12/8/2016)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5D2FF9-1F4D-3844-A95D-BFB57BFF3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23" y="1438074"/>
            <a:ext cx="3955352" cy="48843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A2AAEF-1347-E844-9AB5-50E8BCF71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590" y="1664558"/>
            <a:ext cx="3846802" cy="221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9731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sign_Milestone_Review">
  <a:themeElements>
    <a:clrScheme name="Custom 4">
      <a:dk1>
        <a:srgbClr val="A4001D"/>
      </a:dk1>
      <a:lt1>
        <a:sysClr val="window" lastClr="FFFFFF"/>
      </a:lt1>
      <a:dk2>
        <a:srgbClr val="E17000"/>
      </a:dk2>
      <a:lt2>
        <a:srgbClr val="000000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lenary_x0020_Agenda_x0020_Session xmlns="f5d975f2-272d-43b7-a43d-337ed3c571b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A9D493809D8440A73C4154716CC209" ma:contentTypeVersion="9" ma:contentTypeDescription="Create a new document." ma:contentTypeScope="" ma:versionID="92dda910f6fb6ef5d48c49804839c4a4">
  <xsd:schema xmlns:xsd="http://www.w3.org/2001/XMLSchema" xmlns:xs="http://www.w3.org/2001/XMLSchema" xmlns:p="http://schemas.microsoft.com/office/2006/metadata/properties" xmlns:ns2="f5d975f2-272d-43b7-a43d-337ed3c571bd" targetNamespace="http://schemas.microsoft.com/office/2006/metadata/properties" ma:root="true" ma:fieldsID="fa1147da16d0696f045b3bacf36184c8" ns2:_="">
    <xsd:import namespace="f5d975f2-272d-43b7-a43d-337ed3c571bd"/>
    <xsd:element name="properties">
      <xsd:complexType>
        <xsd:sequence>
          <xsd:element name="documentManagement">
            <xsd:complexType>
              <xsd:all>
                <xsd:element ref="ns2:Plenary_x0020_Agenda_x0020_Ses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975f2-272d-43b7-a43d-337ed3c571bd" elementFormDefault="qualified">
    <xsd:import namespace="http://schemas.microsoft.com/office/2006/documentManagement/types"/>
    <xsd:import namespace="http://schemas.microsoft.com/office/infopath/2007/PartnerControls"/>
    <xsd:element name="Plenary_x0020_Agenda_x0020_Session" ma:index="8" nillable="true" ma:displayName="Agenda Session" ma:description="Select the plenary agend session where this will be presented" ma:list="{A0E5F691-0B11-4711-B7A9-825E9DB75858}" ma:internalName="Plenary_x0020_Agenda_x0020_Session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1B16AA-9221-46AE-B700-523442ABDABD}">
  <ds:schemaRefs>
    <ds:schemaRef ds:uri="http://schemas.microsoft.com/office/2006/metadata/properties"/>
    <ds:schemaRef ds:uri="f5d975f2-272d-43b7-a43d-337ed3c571bd"/>
  </ds:schemaRefs>
</ds:datastoreItem>
</file>

<file path=customXml/itemProps3.xml><?xml version="1.0" encoding="utf-8"?>
<ds:datastoreItem xmlns:ds="http://schemas.openxmlformats.org/officeDocument/2006/customXml" ds:itemID="{42D086A5-3ACF-47E9-B8C3-25D8A5B218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d975f2-272d-43b7-a43d-337ed3c571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122236</TotalTime>
  <Words>903</Words>
  <Application>Microsoft Macintosh PowerPoint</Application>
  <PresentationFormat>On-screen Show (4:3)</PresentationFormat>
  <Paragraphs>185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Blank</vt:lpstr>
      <vt:lpstr>Design_Milestone_Review</vt:lpstr>
      <vt:lpstr>3.9 GHz Cryomodule Testing</vt:lpstr>
      <vt:lpstr>Outline</vt:lpstr>
      <vt:lpstr>Test stand infrastructure</vt:lpstr>
      <vt:lpstr>Test stand infrastructure – RF</vt:lpstr>
      <vt:lpstr>Test stand infrastructure – RF</vt:lpstr>
      <vt:lpstr>Cryomodule handling at CMTF</vt:lpstr>
      <vt:lpstr>Test stand operation – ESH&amp;Q</vt:lpstr>
      <vt:lpstr>Status of test plan &amp; traveler</vt:lpstr>
      <vt:lpstr>Acceptance criteria (draft)</vt:lpstr>
      <vt:lpstr>Test stand operation</vt:lpstr>
      <vt:lpstr>Testing differences/similarities with 1.3 GHz</vt:lpstr>
      <vt:lpstr>Lessons learned</vt:lpstr>
      <vt:lpstr>Response to charge</vt:lpstr>
      <vt:lpstr>Summary</vt:lpstr>
      <vt:lpstr>PowerPoint Presentation</vt:lpstr>
      <vt:lpstr>PowerPoint Presentation</vt:lpstr>
      <vt:lpstr>Back up slides</vt:lpstr>
    </vt:vector>
  </TitlesOfParts>
  <Manager/>
  <Company>SLAC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LCLS-II ‘your title’</dc:title>
  <dc:subject/>
  <dc:creator>Peterson</dc:creator>
  <cp:keywords/>
  <dc:description/>
  <cp:lastModifiedBy>Elvin R Harms Jr</cp:lastModifiedBy>
  <cp:revision>2990</cp:revision>
  <cp:lastPrinted>2019-01-29T19:19:10Z</cp:lastPrinted>
  <dcterms:created xsi:type="dcterms:W3CDTF">2009-11-23T23:38:17Z</dcterms:created>
  <dcterms:modified xsi:type="dcterms:W3CDTF">2019-01-29T19:43:42Z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0x010100AEA9D493809D8440A73C4154716CC209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  <property fmtid="{D5CDD505-2E9C-101B-9397-08002B2CF9AE}" pid="7" name="Order">
    <vt:r8>3300</vt:r8>
  </property>
  <property fmtid="{D5CDD505-2E9C-101B-9397-08002B2CF9AE}" pid="8" name="xd_ProgID">
    <vt:lpwstr/>
  </property>
  <property fmtid="{D5CDD505-2E9C-101B-9397-08002B2CF9AE}" pid="9" name="_CopySource">
    <vt:lpwstr>https://slacspace.slac.stanford.edu/sites/reviews/lclsii/LCLS-II_DR_Aug2014/Presentations/Peterson-LCLS-II-CryomoduleDesign-20Aug2014.pptx</vt:lpwstr>
  </property>
  <property fmtid="{D5CDD505-2E9C-101B-9397-08002B2CF9AE}" pid="10" name="TemplateUrl">
    <vt:lpwstr/>
  </property>
  <property fmtid="{D5CDD505-2E9C-101B-9397-08002B2CF9AE}" pid="11" name="_SourceUrl">
    <vt:lpwstr/>
  </property>
  <property fmtid="{D5CDD505-2E9C-101B-9397-08002B2CF9AE}" pid="12" name="_SharedFileIndex">
    <vt:lpwstr/>
  </property>
</Properties>
</file>