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1" r:id="rId4"/>
  </p:sldMasterIdLst>
  <p:notesMasterIdLst>
    <p:notesMasterId r:id="rId32"/>
  </p:notesMasterIdLst>
  <p:handoutMasterIdLst>
    <p:handoutMasterId r:id="rId33"/>
  </p:handoutMasterIdLst>
  <p:sldIdLst>
    <p:sldId id="577" r:id="rId5"/>
    <p:sldId id="732" r:id="rId6"/>
    <p:sldId id="742" r:id="rId7"/>
    <p:sldId id="768" r:id="rId8"/>
    <p:sldId id="750" r:id="rId9"/>
    <p:sldId id="752" r:id="rId10"/>
    <p:sldId id="745" r:id="rId11"/>
    <p:sldId id="772" r:id="rId12"/>
    <p:sldId id="751" r:id="rId13"/>
    <p:sldId id="738" r:id="rId14"/>
    <p:sldId id="740" r:id="rId15"/>
    <p:sldId id="741" r:id="rId16"/>
    <p:sldId id="739" r:id="rId17"/>
    <p:sldId id="753" r:id="rId18"/>
    <p:sldId id="754" r:id="rId19"/>
    <p:sldId id="743" r:id="rId20"/>
    <p:sldId id="769" r:id="rId21"/>
    <p:sldId id="771" r:id="rId22"/>
    <p:sldId id="775" r:id="rId23"/>
    <p:sldId id="730" r:id="rId24"/>
    <p:sldId id="762" r:id="rId25"/>
    <p:sldId id="756" r:id="rId26"/>
    <p:sldId id="763" r:id="rId27"/>
    <p:sldId id="765" r:id="rId28"/>
    <p:sldId id="766" r:id="rId29"/>
    <p:sldId id="770" r:id="rId30"/>
    <p:sldId id="773" r:id="rId31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66"/>
    <a:srgbClr val="0033CC"/>
    <a:srgbClr val="99CCFF"/>
    <a:srgbClr val="6699FF"/>
    <a:srgbClr val="0000FF"/>
    <a:srgbClr val="9D3431"/>
    <a:srgbClr val="FFCC99"/>
    <a:srgbClr val="FFFFCC"/>
    <a:srgbClr val="008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32" autoAdjust="0"/>
    <p:restoredTop sz="94607" autoAdjust="0"/>
  </p:normalViewPr>
  <p:slideViewPr>
    <p:cSldViewPr snapToGrid="0">
      <p:cViewPr varScale="1">
        <p:scale>
          <a:sx n="88" d="100"/>
          <a:sy n="88" d="100"/>
        </p:scale>
        <p:origin x="1421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10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6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6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668684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2549" y="550642"/>
            <a:ext cx="8891451" cy="2246313"/>
          </a:xfrm>
        </p:spPr>
        <p:txBody>
          <a:bodyPr/>
          <a:lstStyle/>
          <a:p>
            <a:r>
              <a:rPr lang="en-US" sz="4000" dirty="0" smtClean="0"/>
              <a:t>3.9 GHz Design Verification (Cavities)</a:t>
            </a:r>
            <a:endParaRPr lang="en-US" sz="4000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564" y="2877317"/>
            <a:ext cx="7989887" cy="2652522"/>
          </a:xfrm>
        </p:spPr>
        <p:txBody>
          <a:bodyPr/>
          <a:lstStyle/>
          <a:p>
            <a:r>
              <a:rPr lang="en-US" sz="1800" dirty="0" smtClean="0"/>
              <a:t>Sebastian Aderhold</a:t>
            </a:r>
          </a:p>
          <a:p>
            <a:r>
              <a:rPr lang="en-US" sz="1800" dirty="0" smtClean="0"/>
              <a:t>LCLS-II 3.9 GHz CM Delta FDR</a:t>
            </a:r>
          </a:p>
          <a:p>
            <a:r>
              <a:rPr lang="en-US" sz="1800" dirty="0" smtClean="0"/>
              <a:t>Jan 29-30, 2019</a:t>
            </a:r>
          </a:p>
        </p:txBody>
      </p:sp>
    </p:spTree>
    <p:extLst>
      <p:ext uri="{BB962C8B-B14F-4D97-AF65-F5344CB8AC3E}">
        <p14:creationId xmlns:p14="http://schemas.microsoft.com/office/powerpoint/2010/main" val="222782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HTS: </a:t>
            </a:r>
            <a:r>
              <a:rPr lang="en-US" sz="2800" dirty="0" smtClean="0"/>
              <a:t>design verification cavity </a:t>
            </a:r>
            <a:r>
              <a:rPr lang="en-US" sz="2800" dirty="0" smtClean="0"/>
              <a:t>performance </a:t>
            </a:r>
            <a:endParaRPr lang="en-US" sz="2800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323242" y="5649331"/>
            <a:ext cx="8453240" cy="862991"/>
          </a:xfrm>
        </p:spPr>
        <p:txBody>
          <a:bodyPr>
            <a:normAutofit fontScale="92500" lnSpcReduction="10000"/>
          </a:bodyPr>
          <a:lstStyle/>
          <a:p>
            <a:pPr lvl="1">
              <a:lnSpc>
                <a:spcPct val="130000"/>
              </a:lnSpc>
            </a:pPr>
            <a:r>
              <a:rPr lang="en-US" sz="2400" dirty="0" smtClean="0"/>
              <a:t>Q in HTS matches VTS performance</a:t>
            </a:r>
          </a:p>
          <a:p>
            <a:pPr lvl="1">
              <a:lnSpc>
                <a:spcPct val="130000"/>
              </a:lnSpc>
            </a:pPr>
            <a:r>
              <a:rPr lang="en-US" sz="2400" dirty="0" smtClean="0"/>
              <a:t>Ultimate quench in HTS at 20.4 MV/m (FE present)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00" y="1284021"/>
            <a:ext cx="5765414" cy="436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6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Magnetic shielding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B89B7-6721-48F0-A9C9-B2C48A739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373" y="2834640"/>
            <a:ext cx="6918467" cy="3566160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0" y="1311005"/>
            <a:ext cx="8453240" cy="1523636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30000"/>
              </a:lnSpc>
            </a:pPr>
            <a:r>
              <a:rPr lang="en-US" sz="2400" dirty="0" smtClean="0"/>
              <a:t>Specification is &lt;15 </a:t>
            </a:r>
            <a:r>
              <a:rPr lang="en-US" sz="2400" dirty="0" err="1" smtClean="0"/>
              <a:t>mG</a:t>
            </a:r>
            <a:r>
              <a:rPr lang="en-US" sz="2400" dirty="0" smtClean="0"/>
              <a:t> average over cavity in </a:t>
            </a:r>
            <a:r>
              <a:rPr lang="en-US" sz="2400" dirty="0" err="1" smtClean="0"/>
              <a:t>cryomodule</a:t>
            </a:r>
            <a:endParaRPr lang="en-US" sz="2400" dirty="0" smtClean="0"/>
          </a:p>
          <a:p>
            <a:pPr lvl="1" fontAlgn="auto">
              <a:lnSpc>
                <a:spcPct val="130000"/>
              </a:lnSpc>
            </a:pPr>
            <a:r>
              <a:rPr lang="en-US" sz="2400" dirty="0" smtClean="0"/>
              <a:t>Hard/impossible to cover outside of helium vessel</a:t>
            </a:r>
          </a:p>
          <a:p>
            <a:pPr lvl="2" fontAlgn="auto">
              <a:lnSpc>
                <a:spcPct val="130000"/>
              </a:lnSpc>
            </a:pPr>
            <a:r>
              <a:rPr lang="en-US" dirty="0" smtClean="0"/>
              <a:t>hybrid shield approach</a:t>
            </a:r>
          </a:p>
          <a:p>
            <a:pPr lvl="2" fontAlgn="auto">
              <a:lnSpc>
                <a:spcPct val="130000"/>
              </a:lnSpc>
            </a:pPr>
            <a:r>
              <a:rPr lang="en-US" dirty="0" smtClean="0"/>
              <a:t>External magnetic shield </a:t>
            </a:r>
            <a:r>
              <a:rPr lang="mr-IN" dirty="0" smtClean="0"/>
              <a:t>–</a:t>
            </a:r>
            <a:r>
              <a:rPr lang="en-US" dirty="0" smtClean="0"/>
              <a:t> primarily “end caps” to shield beam tube and chimney openings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95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Magnetic shielding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0BBBA0-9C60-4FD1-BE93-5FC778A20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372" y="2752091"/>
            <a:ext cx="6422495" cy="3566160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0" y="1311004"/>
            <a:ext cx="8453240" cy="16893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30000"/>
              </a:lnSpc>
            </a:pPr>
            <a:r>
              <a:rPr lang="en-US" sz="2400" dirty="0" smtClean="0"/>
              <a:t>Internal magnetic shielding covering cavity</a:t>
            </a:r>
          </a:p>
          <a:p>
            <a:pPr lvl="1" fontAlgn="auto">
              <a:lnSpc>
                <a:spcPct val="130000"/>
              </a:lnSpc>
            </a:pPr>
            <a:r>
              <a:rPr lang="en-US" sz="2400" dirty="0" smtClean="0"/>
              <a:t>Small holes to allow liquid helium/heat transfer</a:t>
            </a:r>
          </a:p>
          <a:p>
            <a:pPr lvl="1" fontAlgn="auto">
              <a:lnSpc>
                <a:spcPct val="130000"/>
              </a:lnSpc>
            </a:pPr>
            <a:r>
              <a:rPr lang="en-US" sz="2400" dirty="0" smtClean="0"/>
              <a:t>3 big holes next to chimney</a:t>
            </a:r>
            <a:endParaRPr lang="en-US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6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Magnetic shielding: Cooldown data</a:t>
            </a:r>
            <a:endParaRPr lang="en-US" sz="2800" dirty="0"/>
          </a:p>
        </p:txBody>
      </p:sp>
      <p:pic>
        <p:nvPicPr>
          <p:cNvPr id="5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888"/>
            <a:ext cx="6109749" cy="5059363"/>
          </a:xfrm>
          <a:prstGeom prst="rect">
            <a:avLst/>
          </a:prstGeom>
        </p:spPr>
      </p:pic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6109748" y="1353856"/>
            <a:ext cx="2781033" cy="5038398"/>
          </a:xfrm>
        </p:spPr>
        <p:txBody>
          <a:bodyPr>
            <a:normAutofit/>
          </a:bodyPr>
          <a:lstStyle/>
          <a:p>
            <a:pPr lvl="1">
              <a:lnSpc>
                <a:spcPct val="130000"/>
              </a:lnSpc>
            </a:pPr>
            <a:r>
              <a:rPr lang="en-US" sz="2400" dirty="0" smtClean="0"/>
              <a:t>2 FGs on beam pipe</a:t>
            </a:r>
          </a:p>
          <a:p>
            <a:pPr lvl="1">
              <a:lnSpc>
                <a:spcPct val="130000"/>
              </a:lnSpc>
            </a:pPr>
            <a:r>
              <a:rPr lang="en-US" sz="2400" dirty="0" smtClean="0"/>
              <a:t>2 FGs inside He vessel on cell 1</a:t>
            </a:r>
          </a:p>
          <a:p>
            <a:pPr lvl="2">
              <a:lnSpc>
                <a:spcPct val="130000"/>
              </a:lnSpc>
            </a:pPr>
            <a:r>
              <a:rPr lang="en-US" dirty="0" smtClean="0"/>
              <a:t>Reading &lt;0.5 and &lt;1.5 </a:t>
            </a:r>
            <a:r>
              <a:rPr lang="en-US" dirty="0" err="1" smtClean="0"/>
              <a:t>mG</a:t>
            </a:r>
            <a:endParaRPr lang="en-US" dirty="0" smtClean="0"/>
          </a:p>
        </p:txBody>
      </p:sp>
      <p:sp>
        <p:nvSpPr>
          <p:cNvPr id="7" name="Oval 6"/>
          <p:cNvSpPr/>
          <p:nvPr/>
        </p:nvSpPr>
        <p:spPr>
          <a:xfrm>
            <a:off x="4273644" y="3472774"/>
            <a:ext cx="998748" cy="4236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45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Chimney </a:t>
            </a:r>
            <a:r>
              <a:rPr lang="en-US" sz="2800" dirty="0" err="1" smtClean="0"/>
              <a:t>heatload</a:t>
            </a:r>
            <a:r>
              <a:rPr lang="en-US" sz="2800" dirty="0" smtClean="0"/>
              <a:t> limit</a:t>
            </a:r>
            <a:endParaRPr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Heat load capacity limited by chimney size</a:t>
            </a:r>
          </a:p>
          <a:p>
            <a:r>
              <a:rPr lang="en-US" dirty="0" smtClean="0"/>
              <a:t>Limited area on helium vessel</a:t>
            </a:r>
          </a:p>
          <a:p>
            <a:r>
              <a:rPr lang="en-US" dirty="0" smtClean="0"/>
              <a:t>-&gt; stepwise diameter increase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0210719"/>
              </p:ext>
            </p:extLst>
          </p:nvPr>
        </p:nvGraphicFramePr>
        <p:xfrm>
          <a:off x="238479" y="2850279"/>
          <a:ext cx="443848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3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8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7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Gradient [MV/m]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Dynamic Heat Load [W]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2.0e9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  14.3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1.5e9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  23.6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4.0e9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 8.9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 descr="ChimneySizes-MattK-22Dec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780" y="1615043"/>
            <a:ext cx="3626302" cy="44648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1822" y="4753014"/>
            <a:ext cx="384396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Maximum heat load capacity is calculated ~ </a:t>
            </a:r>
            <a:r>
              <a:rPr lang="en-US" sz="1800"/>
              <a:t>36.2 </a:t>
            </a:r>
            <a:r>
              <a:rPr lang="en-US" sz="1800" smtClean="0"/>
              <a:t>W (50% margin)</a:t>
            </a:r>
            <a:endParaRPr lang="en-US" sz="18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438923" y="4628645"/>
            <a:ext cx="2261282" cy="465339"/>
          </a:xfrm>
          <a:prstGeom prst="straightConnector1">
            <a:avLst/>
          </a:prstGeom>
          <a:ln w="412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5675658"/>
            <a:ext cx="5605153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Heater (28 W) operated in parallel to cavity (12 W):</a:t>
            </a:r>
          </a:p>
          <a:p>
            <a:pPr algn="ctr"/>
            <a:r>
              <a:rPr lang="en-US" dirty="0" smtClean="0"/>
              <a:t>~40 W </a:t>
            </a:r>
            <a:r>
              <a:rPr lang="en-US" dirty="0" err="1" smtClean="0"/>
              <a:t>heatload</a:t>
            </a:r>
            <a:r>
              <a:rPr lang="en-US" dirty="0" smtClean="0"/>
              <a:t> capacity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25032" y="3593689"/>
            <a:ext cx="1458217" cy="227721"/>
          </a:xfrm>
          <a:prstGeom prst="rect">
            <a:avLst/>
          </a:prstGeom>
          <a:solidFill>
            <a:srgbClr val="FFC0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42316" y="3573844"/>
            <a:ext cx="1698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Nominal operation</a:t>
            </a:r>
          </a:p>
          <a:p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3039040" y="3944410"/>
            <a:ext cx="1458217" cy="227721"/>
          </a:xfrm>
          <a:prstGeom prst="rect">
            <a:avLst/>
          </a:prstGeom>
          <a:solidFill>
            <a:srgbClr val="FFC0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978789" y="3917191"/>
            <a:ext cx="1698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Max. operation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978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HTS: Achieved goals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37542" y="1353856"/>
            <a:ext cx="8453240" cy="5038398"/>
          </a:xfrm>
        </p:spPr>
        <p:txBody>
          <a:bodyPr>
            <a:normAutofit/>
          </a:bodyPr>
          <a:lstStyle/>
          <a:p>
            <a:pPr lvl="1">
              <a:lnSpc>
                <a:spcPct val="130000"/>
              </a:lnSpc>
            </a:pPr>
            <a:r>
              <a:rPr lang="en-US" dirty="0" smtClean="0"/>
              <a:t>Cavity Q and E performance surpasses specification</a:t>
            </a:r>
          </a:p>
          <a:p>
            <a:pPr lvl="1">
              <a:lnSpc>
                <a:spcPct val="130000"/>
              </a:lnSpc>
            </a:pPr>
            <a:endParaRPr lang="en-US" dirty="0" smtClean="0"/>
          </a:p>
          <a:p>
            <a:pPr lvl="1">
              <a:lnSpc>
                <a:spcPct val="130000"/>
              </a:lnSpc>
            </a:pPr>
            <a:endParaRPr lang="en-US" dirty="0" smtClean="0"/>
          </a:p>
          <a:p>
            <a:pPr lvl="1">
              <a:lnSpc>
                <a:spcPct val="130000"/>
              </a:lnSpc>
            </a:pPr>
            <a:r>
              <a:rPr lang="en-US" dirty="0" smtClean="0"/>
              <a:t>Magnetic shielding performs well and surpasses requirements</a:t>
            </a:r>
          </a:p>
          <a:p>
            <a:pPr lvl="1">
              <a:lnSpc>
                <a:spcPct val="130000"/>
              </a:lnSpc>
            </a:pPr>
            <a:endParaRPr lang="en-US" dirty="0" smtClean="0"/>
          </a:p>
          <a:p>
            <a:pPr lvl="1">
              <a:lnSpc>
                <a:spcPct val="130000"/>
              </a:lnSpc>
            </a:pPr>
            <a:endParaRPr lang="en-US" dirty="0"/>
          </a:p>
          <a:p>
            <a:pPr lvl="1">
              <a:lnSpc>
                <a:spcPct val="130000"/>
              </a:lnSpc>
            </a:pPr>
            <a:r>
              <a:rPr lang="en-US" dirty="0" smtClean="0"/>
              <a:t>Chimney </a:t>
            </a:r>
            <a:r>
              <a:rPr lang="en-US" dirty="0" err="1" smtClean="0"/>
              <a:t>heatload</a:t>
            </a:r>
            <a:r>
              <a:rPr lang="en-US" dirty="0" smtClean="0"/>
              <a:t> limit measured to be slightly above prediction</a:t>
            </a:r>
          </a:p>
          <a:p>
            <a:pPr lvl="1">
              <a:lnSpc>
                <a:spcPct val="130000"/>
              </a:lnSpc>
            </a:pPr>
            <a:endParaRPr lang="en-US" dirty="0"/>
          </a:p>
          <a:p>
            <a:pPr lvl="1">
              <a:lnSpc>
                <a:spcPct val="130000"/>
              </a:lnSpc>
            </a:pPr>
            <a:endParaRPr lang="en-US" dirty="0" smtClean="0"/>
          </a:p>
          <a:p>
            <a:pPr lvl="1">
              <a:lnSpc>
                <a:spcPct val="130000"/>
              </a:lnSpc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86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Cavity production</a:t>
            </a:r>
            <a:endParaRPr lang="en-US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395984"/>
            <a:ext cx="8108950" cy="50655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/>
            <a:r>
              <a:rPr lang="en-US" sz="2800" dirty="0" smtClean="0"/>
              <a:t>24 </a:t>
            </a:r>
            <a:r>
              <a:rPr lang="en-US" sz="2800" dirty="0" smtClean="0"/>
              <a:t>production cavities </a:t>
            </a:r>
            <a:r>
              <a:rPr lang="en-US" sz="2800" dirty="0" smtClean="0"/>
              <a:t>ordered</a:t>
            </a:r>
          </a:p>
          <a:p>
            <a:pPr lvl="2" fontAlgn="auto"/>
            <a:r>
              <a:rPr lang="en-US" sz="2600" dirty="0" smtClean="0"/>
              <a:t>Up to 4 cavities </a:t>
            </a:r>
            <a:r>
              <a:rPr lang="en-US" sz="2600" dirty="0" smtClean="0"/>
              <a:t>already on hand from design verification</a:t>
            </a:r>
          </a:p>
          <a:p>
            <a:pPr lvl="1" fontAlgn="auto"/>
            <a:r>
              <a:rPr lang="en-US" sz="2800" dirty="0" smtClean="0"/>
              <a:t>Cavities are delivered ready for acceptance testing</a:t>
            </a:r>
          </a:p>
          <a:p>
            <a:pPr lvl="1" fontAlgn="auto"/>
            <a:r>
              <a:rPr lang="en-US" sz="2800" dirty="0" smtClean="0"/>
              <a:t>First 4 cavities have been delivered</a:t>
            </a:r>
          </a:p>
          <a:p>
            <a:pPr lvl="1" fontAlgn="auto"/>
            <a:r>
              <a:rPr lang="en-US" sz="2800" dirty="0" smtClean="0"/>
              <a:t>Finish production of all 24 cavities by end of March according to schedule at vendor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6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Production hold point data</a:t>
            </a:r>
            <a:endParaRPr lang="en-US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395984"/>
            <a:ext cx="8108950" cy="50655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/>
            <a:r>
              <a:rPr lang="en-US" sz="2800" dirty="0" smtClean="0"/>
              <a:t>3 </a:t>
            </a:r>
            <a:r>
              <a:rPr lang="en-US" sz="2800" dirty="0" err="1" smtClean="0"/>
              <a:t>holdpoints</a:t>
            </a:r>
            <a:r>
              <a:rPr lang="en-US" sz="2800" dirty="0" smtClean="0"/>
              <a:t> throughout cavity production</a:t>
            </a:r>
          </a:p>
          <a:p>
            <a:pPr lvl="2" fontAlgn="auto"/>
            <a:r>
              <a:rPr lang="en-US" sz="2600" dirty="0" smtClean="0"/>
              <a:t>HP1: after mechanical completion of cavity</a:t>
            </a:r>
          </a:p>
          <a:p>
            <a:pPr lvl="2" fontAlgn="auto"/>
            <a:r>
              <a:rPr lang="en-US" sz="2600" dirty="0" smtClean="0"/>
              <a:t>HP2: after bulk BCP and 800C degassing</a:t>
            </a:r>
          </a:p>
          <a:p>
            <a:pPr lvl="2" fontAlgn="auto"/>
            <a:r>
              <a:rPr lang="en-US" sz="2600" dirty="0" smtClean="0"/>
              <a:t>HP3: after completion of cavity preparation for VTS test</a:t>
            </a:r>
          </a:p>
          <a:p>
            <a:pPr lvl="1" fontAlgn="auto"/>
            <a:r>
              <a:rPr lang="en-US" sz="2800" dirty="0" smtClean="0"/>
              <a:t>Data is uploaded by RI and reviewed by Fermilab/SLAC experts for release</a:t>
            </a:r>
          </a:p>
          <a:p>
            <a:pPr lvl="2" fontAlgn="auto"/>
            <a:r>
              <a:rPr lang="en-US" sz="2600" dirty="0" smtClean="0"/>
              <a:t>21 cavities past HP1</a:t>
            </a:r>
          </a:p>
          <a:p>
            <a:pPr lvl="2" fontAlgn="auto"/>
            <a:r>
              <a:rPr lang="en-US" sz="2600" dirty="0" smtClean="0"/>
              <a:t>9 cavities past HP2</a:t>
            </a:r>
          </a:p>
          <a:p>
            <a:pPr lvl="2" fontAlgn="auto"/>
            <a:r>
              <a:rPr lang="en-US" sz="2600" dirty="0" smtClean="0"/>
              <a:t>4 cavities past HP3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4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Production cavity incoming inspections</a:t>
            </a:r>
            <a:endParaRPr lang="en-US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599" y="1395984"/>
            <a:ext cx="8473441" cy="50655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/>
            <a:r>
              <a:rPr lang="en-US" sz="2800" dirty="0"/>
              <a:t>Visual inspection, leak check of He space, </a:t>
            </a:r>
            <a:br>
              <a:rPr lang="en-US" sz="2800" dirty="0"/>
            </a:br>
            <a:r>
              <a:rPr lang="en-US" sz="2800" dirty="0"/>
              <a:t>RF </a:t>
            </a:r>
            <a:r>
              <a:rPr lang="en-US" sz="2800" dirty="0" smtClean="0"/>
              <a:t>checks</a:t>
            </a:r>
            <a:endParaRPr lang="en-US" sz="2800" dirty="0" smtClean="0"/>
          </a:p>
          <a:p>
            <a:pPr lvl="1" fontAlgn="auto"/>
            <a:r>
              <a:rPr lang="en-US" sz="2800" dirty="0" smtClean="0"/>
              <a:t>4 </a:t>
            </a:r>
            <a:r>
              <a:rPr lang="en-US" sz="2800" dirty="0" smtClean="0"/>
              <a:t>cavities received to date at Fermilab (3HRI05, 3HRI06, 3HRI08, 3HRI12)</a:t>
            </a:r>
          </a:p>
          <a:p>
            <a:pPr lvl="1" fontAlgn="auto"/>
            <a:r>
              <a:rPr lang="en-US" sz="2800" dirty="0" smtClean="0"/>
              <a:t>No </a:t>
            </a:r>
            <a:r>
              <a:rPr lang="en-US" sz="2800" dirty="0" smtClean="0"/>
              <a:t>major non-conformances (1 burst disc position)</a:t>
            </a:r>
          </a:p>
          <a:p>
            <a:pPr lvl="1" fontAlgn="auto"/>
            <a:endParaRPr lang="en-US" sz="2800" dirty="0" smtClean="0"/>
          </a:p>
          <a:p>
            <a:pPr lvl="1" fontAlgn="auto"/>
            <a:endParaRPr lang="en-US" sz="2800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9" y="3938764"/>
            <a:ext cx="4619557" cy="2462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024" y="3959417"/>
            <a:ext cx="3227638" cy="242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3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Production cavity VTS results (</a:t>
            </a:r>
            <a:r>
              <a:rPr lang="en-US" sz="2800" dirty="0" smtClean="0"/>
              <a:t>3HRI05+3HRI08)</a:t>
            </a:r>
            <a:endParaRPr lang="en-US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395984"/>
            <a:ext cx="8108950" cy="50655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/>
            <a:endParaRPr lang="en-US" sz="2800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451822" y="6318251"/>
            <a:ext cx="6686848" cy="314326"/>
          </a:xfrm>
        </p:spPr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0393"/>
            <a:ext cx="6713462" cy="436192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252754" y="1395984"/>
            <a:ext cx="2830286" cy="50655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/>
            <a:r>
              <a:rPr lang="en-US" sz="2400" dirty="0" smtClean="0"/>
              <a:t>Both cavities show field emission and need to be </a:t>
            </a:r>
            <a:br>
              <a:rPr lang="en-US" sz="2400" dirty="0" smtClean="0"/>
            </a:br>
            <a:r>
              <a:rPr lang="en-US" sz="2400" dirty="0" smtClean="0"/>
              <a:t>re-rinsed</a:t>
            </a:r>
          </a:p>
          <a:p>
            <a:pPr lvl="1" fontAlgn="auto"/>
            <a:r>
              <a:rPr lang="en-US" sz="2400" dirty="0" smtClean="0"/>
              <a:t>3HRI05 meets specification for </a:t>
            </a:r>
            <a:r>
              <a:rPr lang="en-US" sz="2400" dirty="0" err="1" smtClean="0"/>
              <a:t>Eacc</a:t>
            </a:r>
            <a:r>
              <a:rPr lang="en-US" sz="2400" dirty="0" smtClean="0"/>
              <a:t> and Q0 despite strong radiation</a:t>
            </a:r>
          </a:p>
          <a:p>
            <a:pPr lvl="1" fontAlgn="auto"/>
            <a:endParaRPr lang="en-US" sz="2800" dirty="0" smtClean="0"/>
          </a:p>
          <a:p>
            <a:pPr lvl="1" fontAlgn="auto"/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1822" y="5939246"/>
            <a:ext cx="863121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Test results communicated to cavity vendor, implementing changes to HPR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71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Outline</a:t>
            </a:r>
            <a:endParaRPr lang="en-US" sz="32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dirty="0" smtClean="0"/>
              <a:t>Cavities for design verification</a:t>
            </a:r>
          </a:p>
          <a:p>
            <a:pPr lvl="2"/>
            <a:r>
              <a:rPr lang="en-US" sz="2400" dirty="0" smtClean="0"/>
              <a:t>Cavity processing work flow and test results</a:t>
            </a:r>
          </a:p>
          <a:p>
            <a:pPr lvl="1"/>
            <a:r>
              <a:rPr lang="en-US" sz="2600" dirty="0" smtClean="0"/>
              <a:t>Horizontal testing results</a:t>
            </a:r>
            <a:endParaRPr lang="en-US" sz="2600" dirty="0"/>
          </a:p>
          <a:p>
            <a:pPr lvl="2"/>
            <a:r>
              <a:rPr lang="en-US" sz="2400" dirty="0" smtClean="0"/>
              <a:t>Magnetic shielding</a:t>
            </a:r>
          </a:p>
          <a:p>
            <a:pPr lvl="2"/>
            <a:r>
              <a:rPr lang="en-US" sz="2400" dirty="0" smtClean="0"/>
              <a:t>Chimney heat load limit</a:t>
            </a:r>
          </a:p>
          <a:p>
            <a:pPr lvl="1"/>
            <a:r>
              <a:rPr lang="en-US" sz="2600" dirty="0" smtClean="0"/>
              <a:t>Cavity production</a:t>
            </a:r>
          </a:p>
          <a:p>
            <a:pPr lvl="2"/>
            <a:r>
              <a:rPr lang="en-US" sz="2400" dirty="0" smtClean="0"/>
              <a:t>Hold point data</a:t>
            </a:r>
          </a:p>
          <a:p>
            <a:pPr lvl="2"/>
            <a:r>
              <a:rPr lang="en-US" sz="2400" dirty="0" smtClean="0"/>
              <a:t>Incoming inspections</a:t>
            </a:r>
          </a:p>
          <a:p>
            <a:pPr lvl="2"/>
            <a:r>
              <a:rPr lang="en-US" sz="2400" dirty="0" smtClean="0"/>
              <a:t>First VTS results</a:t>
            </a:r>
          </a:p>
          <a:p>
            <a:pPr lvl="1"/>
            <a:r>
              <a:rPr lang="en-US" sz="2600" dirty="0" smtClean="0"/>
              <a:t>Summary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18110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Summary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427882" cy="5065522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Processing work flow and VTS performance verified with </a:t>
            </a:r>
            <a:br>
              <a:rPr lang="en-US" dirty="0" smtClean="0"/>
            </a:br>
            <a:r>
              <a:rPr lang="en-US" dirty="0" smtClean="0"/>
              <a:t>4 design verification cavities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BCP + 120C bake yields sufficient Q margin </a:t>
            </a:r>
          </a:p>
          <a:p>
            <a:pPr marL="800100" lvl="1" indent="-342900"/>
            <a:r>
              <a:rPr lang="en-US" dirty="0" smtClean="0"/>
              <a:t>In VTS: average Q = </a:t>
            </a:r>
            <a:r>
              <a:rPr lang="en-US" dirty="0" smtClean="0"/>
              <a:t>4.7E9 </a:t>
            </a:r>
            <a:r>
              <a:rPr lang="en-US" dirty="0" smtClean="0"/>
              <a:t>at 13.4 MV/m, </a:t>
            </a:r>
          </a:p>
          <a:p>
            <a:pPr marL="800100" lvl="1" indent="-342900"/>
            <a:r>
              <a:rPr lang="en-US" dirty="0" err="1" smtClean="0"/>
              <a:t>Avgerage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acc,max</a:t>
            </a:r>
            <a:r>
              <a:rPr lang="en-US" dirty="0" smtClean="0"/>
              <a:t> = </a:t>
            </a:r>
            <a:r>
              <a:rPr lang="en-US" dirty="0" smtClean="0"/>
              <a:t>20 </a:t>
            </a:r>
            <a:r>
              <a:rPr lang="en-US" dirty="0" smtClean="0"/>
              <a:t>MV/m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3HRI03 cavity performance in HTS matches VTS performance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Hybrid magnetic shielding approach works well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First 4 production cavities delivered and first 2 cavities VTS tested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lvl="2"/>
            <a:endParaRPr lang="en-US" sz="2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98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Acknowledgements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Many thanks to everyone who contributed to this talk, special thanks to </a:t>
            </a:r>
            <a:r>
              <a:rPr lang="en-US" dirty="0" smtClean="0"/>
              <a:t>S</a:t>
            </a:r>
            <a:r>
              <a:rPr lang="en-US" dirty="0"/>
              <a:t>. Chandrasekaran, </a:t>
            </a:r>
            <a:r>
              <a:rPr lang="en-US" dirty="0" smtClean="0"/>
              <a:t>C</a:t>
            </a:r>
            <a:r>
              <a:rPr lang="en-US" dirty="0"/>
              <a:t>. Ginsburg,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C. Grimm, Y. He, J. </a:t>
            </a:r>
            <a:r>
              <a:rPr lang="en-US" dirty="0" err="1" smtClean="0"/>
              <a:t>Kaluzny</a:t>
            </a:r>
            <a:r>
              <a:rPr lang="en-US" dirty="0" smtClean="0"/>
              <a:t>, Y. Orlov, T. Peterson, </a:t>
            </a:r>
            <a:br>
              <a:rPr lang="en-US" dirty="0" smtClean="0"/>
            </a:br>
            <a:r>
              <a:rPr lang="en-US" dirty="0" smtClean="0"/>
              <a:t>N</a:t>
            </a:r>
            <a:r>
              <a:rPr lang="en-US" dirty="0"/>
              <a:t>. </a:t>
            </a:r>
            <a:r>
              <a:rPr lang="en-US" dirty="0" err="1"/>
              <a:t>Solyak</a:t>
            </a:r>
            <a:r>
              <a:rPr lang="en-US" dirty="0"/>
              <a:t> and G. </a:t>
            </a:r>
            <a:r>
              <a:rPr lang="en-US" dirty="0" smtClean="0"/>
              <a:t>Wu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890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6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Cavity processing work flow (detailed)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4336" y="2710281"/>
            <a:ext cx="4650540" cy="2893014"/>
            <a:chOff x="104336" y="2162505"/>
            <a:chExt cx="4650540" cy="28930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336" y="2162505"/>
              <a:ext cx="4474029" cy="2349805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4196458" y="4512310"/>
              <a:ext cx="0" cy="306586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796933" y="4747742"/>
              <a:ext cx="9579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Continue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54876" y="2114778"/>
            <a:ext cx="4285852" cy="3878230"/>
            <a:chOff x="4754876" y="1547547"/>
            <a:chExt cx="4285852" cy="387823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54876" y="2162505"/>
              <a:ext cx="4242636" cy="243254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8572515" y="1855919"/>
              <a:ext cx="0" cy="306586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8082785" y="1547547"/>
              <a:ext cx="9579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Continue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8217474" y="4667125"/>
              <a:ext cx="0" cy="306586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340415" y="4902557"/>
              <a:ext cx="24354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Receiving at Fermilab as a ready to test dressed cavity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69349" y="5948919"/>
            <a:ext cx="828604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Cavity processing work flow validated </a:t>
            </a:r>
            <a:r>
              <a:rPr lang="en-US" dirty="0" smtClean="0">
                <a:solidFill>
                  <a:schemeClr val="bg1"/>
                </a:solidFill>
              </a:rPr>
              <a:t>and transferred to awarded cavity vendor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  <p:sp>
        <p:nvSpPr>
          <p:cNvPr id="19" name="Content Placeholder 4"/>
          <p:cNvSpPr txBox="1">
            <a:spLocks/>
          </p:cNvSpPr>
          <p:nvPr/>
        </p:nvSpPr>
        <p:spPr>
          <a:xfrm>
            <a:off x="0" y="1311005"/>
            <a:ext cx="8453240" cy="152363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30000"/>
              </a:lnSpc>
            </a:pPr>
            <a:r>
              <a:rPr lang="en-US" sz="2400" dirty="0" smtClean="0"/>
              <a:t>Difference from 1.3 GHz:</a:t>
            </a:r>
          </a:p>
          <a:p>
            <a:pPr lvl="2" fontAlgn="auto">
              <a:lnSpc>
                <a:spcPct val="130000"/>
              </a:lnSpc>
            </a:pPr>
            <a:r>
              <a:rPr lang="en-US" dirty="0" smtClean="0"/>
              <a:t>No N-doping, BCP + 120C bake yields sufficiently high Q for 3 CMs </a:t>
            </a:r>
          </a:p>
        </p:txBody>
      </p:sp>
    </p:spTree>
    <p:extLst>
      <p:ext uri="{BB962C8B-B14F-4D97-AF65-F5344CB8AC3E}">
        <p14:creationId xmlns:p14="http://schemas.microsoft.com/office/powerpoint/2010/main" val="101959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HTS: cavity performance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34" y="1287848"/>
            <a:ext cx="6270455" cy="4475783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81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Field emission in HTS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883" y="1373588"/>
            <a:ext cx="7177448" cy="453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75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Production cavity VTS results (3HRI05)</a:t>
            </a:r>
            <a:endParaRPr lang="en-US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395984"/>
            <a:ext cx="8108950" cy="50655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/>
            <a:endParaRPr lang="en-US" sz="2800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60" y="1384156"/>
            <a:ext cx="6549830" cy="476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6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Production cavity VTS results (3HRI08)</a:t>
            </a:r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7" y="1097278"/>
            <a:ext cx="7661267" cy="522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4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3.9 GHz </a:t>
            </a:r>
            <a:r>
              <a:rPr lang="en-US" sz="2800" dirty="0" err="1" smtClean="0"/>
              <a:t>Cryomodule</a:t>
            </a:r>
            <a:r>
              <a:rPr lang="en-US" sz="2800" dirty="0" smtClean="0"/>
              <a:t> Parameters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7255822" y="1243584"/>
            <a:ext cx="1310327" cy="506552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792" y="1165064"/>
            <a:ext cx="8229600" cy="49527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53022" y="3252486"/>
            <a:ext cx="3913127" cy="10038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3613" y="6093791"/>
            <a:ext cx="73739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Physics Requirement Document: SCRF 3.9 GHz Cryomodule LCLSII-4.1-PR-0097-R2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43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Cavity performance specification</a:t>
            </a:r>
            <a:endParaRPr lang="en-US" sz="2800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5955328" cy="314326"/>
          </a:xfrm>
        </p:spPr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51" y="1415386"/>
            <a:ext cx="6313224" cy="45950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2702" y="6080411"/>
            <a:ext cx="7913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From: 3.9GHz </a:t>
            </a:r>
            <a:r>
              <a:rPr lang="en-US" dirty="0" err="1" smtClean="0"/>
              <a:t>Cryomodule</a:t>
            </a:r>
            <a:r>
              <a:rPr lang="en-US" dirty="0" smtClean="0"/>
              <a:t> Technical Specification, LCLSII-4.5-ES-0879-R0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10789" y="2403566"/>
            <a:ext cx="6156960" cy="1306285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17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3.9 GHz cavities for design verification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3838074" y="1429321"/>
            <a:ext cx="5305926" cy="330435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buFont typeface="Arial" charset="0"/>
              <a:buChar char="•"/>
            </a:pPr>
            <a:r>
              <a:rPr lang="en-US" altLang="en-US" sz="2000" dirty="0" smtClean="0">
                <a:latin typeface="Helvetica" panose="020B0604020202020204" pitchFamily="34" charset="0"/>
                <a:ea typeface="Geneva" pitchFamily="121" charset="-128"/>
              </a:rPr>
              <a:t>Four </a:t>
            </a:r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b</a:t>
            </a:r>
            <a:r>
              <a:rPr lang="en-US" altLang="en-US" sz="2000" dirty="0" smtClean="0">
                <a:latin typeface="Helvetica" panose="020B0604020202020204" pitchFamily="34" charset="0"/>
                <a:ea typeface="Geneva" pitchFamily="121" charset="-128"/>
              </a:rPr>
              <a:t>are </a:t>
            </a:r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c</a:t>
            </a:r>
            <a:r>
              <a:rPr lang="en-US" altLang="en-US" sz="2000" dirty="0" smtClean="0">
                <a:latin typeface="Helvetica" panose="020B0604020202020204" pitchFamily="34" charset="0"/>
                <a:ea typeface="Geneva" pitchFamily="121" charset="-128"/>
              </a:rPr>
              <a:t>avities fabricated by RI </a:t>
            </a:r>
          </a:p>
          <a:p>
            <a:pPr marL="800100" lvl="1" indent="-342900" fontAlgn="auto">
              <a:buFont typeface="Arial" charset="0"/>
              <a:buChar char="•"/>
            </a:pPr>
            <a:r>
              <a:rPr lang="en-US" altLang="en-US" sz="1800" dirty="0" smtClean="0">
                <a:latin typeface="Helvetica" panose="020B0604020202020204" pitchFamily="34" charset="0"/>
                <a:ea typeface="Geneva" pitchFamily="121" charset="-128"/>
              </a:rPr>
              <a:t>All four cavities have been chemically processed and completed H-degas at ANL and Fermilab </a:t>
            </a:r>
          </a:p>
          <a:p>
            <a:pPr marL="800100" lvl="1" indent="-342900" fontAlgn="auto">
              <a:buFont typeface="Arial" charset="0"/>
              <a:buChar char="•"/>
            </a:pPr>
            <a:r>
              <a:rPr lang="en-US" altLang="en-US" sz="1800" dirty="0" smtClean="0">
                <a:latin typeface="Helvetica" panose="020B0604020202020204" pitchFamily="34" charset="0"/>
                <a:ea typeface="Geneva" pitchFamily="121" charset="-128"/>
              </a:rPr>
              <a:t>All four cavities VTS tested at Fermilab</a:t>
            </a:r>
          </a:p>
          <a:p>
            <a:pPr marL="342900" indent="-342900" fontAlgn="auto">
              <a:buFont typeface="Arial" charset="0"/>
              <a:buChar char="•"/>
            </a:pPr>
            <a:r>
              <a:rPr lang="en-US" altLang="en-US" sz="2000" dirty="0" smtClean="0">
                <a:latin typeface="Helvetica" panose="020B0604020202020204" pitchFamily="34" charset="0"/>
                <a:ea typeface="Geneva" pitchFamily="121" charset="-128"/>
              </a:rPr>
              <a:t>Three cavities were dressed at Fermilab</a:t>
            </a:r>
          </a:p>
          <a:p>
            <a:pPr marL="342900" indent="-342900" fontAlgn="auto">
              <a:buFont typeface="Arial" charset="0"/>
              <a:buChar char="•"/>
            </a:pPr>
            <a:r>
              <a:rPr lang="en-US" altLang="en-US" sz="2000" dirty="0" smtClean="0">
                <a:latin typeface="Helvetica" panose="020B0604020202020204" pitchFamily="34" charset="0"/>
                <a:ea typeface="Geneva" pitchFamily="121" charset="-128"/>
              </a:rPr>
              <a:t>One cavity has been tested in HTS </a:t>
            </a:r>
          </a:p>
          <a:p>
            <a:pPr marL="342900" indent="-342900" fontAlgn="auto"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84152" y="2749941"/>
            <a:ext cx="226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Niobium bare cavity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968" y="1429321"/>
            <a:ext cx="2983673" cy="1320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55" y="3203823"/>
            <a:ext cx="2019300" cy="2692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98668" y="5844015"/>
            <a:ext cx="1792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BCP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463" y="4033979"/>
            <a:ext cx="2482992" cy="18622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18415" y="5844015"/>
            <a:ext cx="2993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Dressing a cavity at </a:t>
            </a:r>
            <a:r>
              <a:rPr lang="en-US" dirty="0" err="1"/>
              <a:t>Sciaky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86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3.9 GHz helium vessel dressing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6816" y="4212341"/>
            <a:ext cx="3128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Helium vessel on a cavity in E-beam vacuum chamber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16" y="1962571"/>
            <a:ext cx="2811458" cy="21085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475" y="1962571"/>
            <a:ext cx="2801049" cy="21007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32011" y="4212341"/>
            <a:ext cx="247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Helium vessel Final TIG welding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095724" y="1962569"/>
            <a:ext cx="2789358" cy="210078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45641" y="4212340"/>
            <a:ext cx="247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Pressure test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37611" y="5713909"/>
            <a:ext cx="673199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3HRI01, 3HRI02 </a:t>
            </a:r>
            <a:r>
              <a:rPr lang="en-US" dirty="0"/>
              <a:t>and 3HRI03 </a:t>
            </a:r>
            <a:r>
              <a:rPr lang="en-US" dirty="0" smtClean="0"/>
              <a:t>fully dressed and pressure tested.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72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Cavity processing work flow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  <p:sp>
        <p:nvSpPr>
          <p:cNvPr id="19" name="Content Placeholder 4"/>
          <p:cNvSpPr txBox="1">
            <a:spLocks/>
          </p:cNvSpPr>
          <p:nvPr/>
        </p:nvSpPr>
        <p:spPr>
          <a:xfrm>
            <a:off x="0" y="1467417"/>
            <a:ext cx="8453240" cy="41753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30000"/>
              </a:lnSpc>
            </a:pPr>
            <a:r>
              <a:rPr lang="en-US" sz="2400" dirty="0" smtClean="0"/>
              <a:t>Major difference from 1.3 GHz cavities:</a:t>
            </a:r>
          </a:p>
          <a:p>
            <a:pPr lvl="2" fontAlgn="auto">
              <a:lnSpc>
                <a:spcPct val="130000"/>
              </a:lnSpc>
            </a:pPr>
            <a:r>
              <a:rPr lang="en-US" dirty="0" smtClean="0"/>
              <a:t>No N-doping</a:t>
            </a:r>
          </a:p>
          <a:p>
            <a:pPr lvl="3" fontAlgn="auto">
              <a:lnSpc>
                <a:spcPct val="130000"/>
              </a:lnSpc>
            </a:pPr>
            <a:r>
              <a:rPr lang="en-US" dirty="0" smtClean="0"/>
              <a:t>Not necessary</a:t>
            </a:r>
          </a:p>
          <a:p>
            <a:pPr lvl="3" fontAlgn="auto">
              <a:lnSpc>
                <a:spcPct val="130000"/>
              </a:lnSpc>
            </a:pPr>
            <a:r>
              <a:rPr lang="en-US" dirty="0" err="1" smtClean="0"/>
              <a:t>Electropolishing</a:t>
            </a:r>
            <a:r>
              <a:rPr lang="en-US" dirty="0" smtClean="0"/>
              <a:t> for 3.9 GHz 9-cell cavities would have to be established</a:t>
            </a:r>
          </a:p>
          <a:p>
            <a:pPr lvl="1" fontAlgn="auto">
              <a:lnSpc>
                <a:spcPct val="130000"/>
              </a:lnSpc>
            </a:pPr>
            <a:r>
              <a:rPr lang="en-US" dirty="0"/>
              <a:t>S</a:t>
            </a:r>
            <a:r>
              <a:rPr lang="en-US" dirty="0" smtClean="0"/>
              <a:t>ufficiently high Q for 3 CMs </a:t>
            </a:r>
            <a:r>
              <a:rPr lang="en-US" dirty="0"/>
              <a:t>reached by </a:t>
            </a:r>
            <a:r>
              <a:rPr lang="en-US" dirty="0" smtClean="0"/>
              <a:t>BCP </a:t>
            </a:r>
            <a:r>
              <a:rPr lang="en-US" dirty="0"/>
              <a:t>+ 120C </a:t>
            </a:r>
            <a:r>
              <a:rPr lang="en-US" dirty="0" smtClean="0"/>
              <a:t>bake</a:t>
            </a:r>
          </a:p>
          <a:p>
            <a:pPr lvl="1" fontAlgn="auto">
              <a:lnSpc>
                <a:spcPct val="130000"/>
              </a:lnSpc>
            </a:pPr>
            <a:endParaRPr lang="en-US" dirty="0"/>
          </a:p>
          <a:p>
            <a:pPr lvl="1" fontAlgn="auto">
              <a:lnSpc>
                <a:spcPct val="130000"/>
              </a:lnSpc>
            </a:pPr>
            <a:r>
              <a:rPr lang="en-US" dirty="0" smtClean="0"/>
              <a:t>Cavity processing work flow validated at </a:t>
            </a:r>
            <a:r>
              <a:rPr lang="en-US" dirty="0" err="1" smtClean="0"/>
              <a:t>Fermilab</a:t>
            </a:r>
            <a:r>
              <a:rPr lang="en-US" dirty="0" smtClean="0"/>
              <a:t> and transferred to awarded cavity vendor</a:t>
            </a:r>
          </a:p>
          <a:p>
            <a:pPr lvl="1" fontAlgn="auto">
              <a:lnSpc>
                <a:spcPct val="130000"/>
              </a:lnSpc>
            </a:pPr>
            <a:endParaRPr lang="en-US" dirty="0"/>
          </a:p>
          <a:p>
            <a:pPr lvl="1" fontAlgn="auto">
              <a:lnSpc>
                <a:spcPct val="13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6425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Design verification cavities: VTS results</a:t>
            </a:r>
            <a:endParaRPr lang="en-US" sz="2800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437542" y="5942193"/>
            <a:ext cx="8453240" cy="450060"/>
          </a:xfrm>
        </p:spPr>
        <p:txBody>
          <a:bodyPr>
            <a:normAutofit fontScale="92500"/>
          </a:bodyPr>
          <a:lstStyle/>
          <a:p>
            <a:pPr lvl="1">
              <a:lnSpc>
                <a:spcPct val="130000"/>
              </a:lnSpc>
            </a:pPr>
            <a:r>
              <a:rPr lang="en-US" sz="2400" dirty="0" smtClean="0"/>
              <a:t>BCP and 120 bake surpasses Q0 specification with big margin</a:t>
            </a:r>
            <a:endParaRPr lang="en-US" sz="2000" dirty="0" smtClean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609989" y="1862496"/>
            <a:ext cx="2200055" cy="36139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lnSpc>
                <a:spcPct val="130000"/>
              </a:lnSpc>
            </a:pPr>
            <a:r>
              <a:rPr lang="en-US" sz="2000" dirty="0" smtClean="0"/>
              <a:t>Post-120C bake test of 3HRI03 is the only one with field emission</a:t>
            </a:r>
            <a:endParaRPr lang="en-US" sz="1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8509"/>
            <a:ext cx="6710351" cy="481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0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Horizontal testing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329112" y="1353856"/>
            <a:ext cx="4561669" cy="5038398"/>
          </a:xfrm>
        </p:spPr>
        <p:txBody>
          <a:bodyPr>
            <a:normAutofit/>
          </a:bodyPr>
          <a:lstStyle/>
          <a:p>
            <a:pPr lvl="1">
              <a:lnSpc>
                <a:spcPct val="130000"/>
              </a:lnSpc>
            </a:pPr>
            <a:r>
              <a:rPr lang="en-US" sz="2400" dirty="0" smtClean="0"/>
              <a:t>Conditions similar to </a:t>
            </a:r>
            <a:r>
              <a:rPr lang="en-US" sz="2400" dirty="0" err="1" smtClean="0"/>
              <a:t>cryomodule</a:t>
            </a:r>
            <a:r>
              <a:rPr lang="en-US" sz="2400" dirty="0" smtClean="0"/>
              <a:t> operation</a:t>
            </a:r>
          </a:p>
          <a:p>
            <a:pPr lvl="1">
              <a:lnSpc>
                <a:spcPct val="130000"/>
              </a:lnSpc>
            </a:pPr>
            <a:r>
              <a:rPr lang="en-US" sz="2400" dirty="0" smtClean="0"/>
              <a:t>Integrated testing of all components</a:t>
            </a:r>
          </a:p>
          <a:p>
            <a:pPr lvl="2">
              <a:lnSpc>
                <a:spcPct val="130000"/>
              </a:lnSpc>
            </a:pPr>
            <a:r>
              <a:rPr lang="en-US" dirty="0" smtClean="0"/>
              <a:t>Including: Magnetic shielding, power coupler, tuner, HOM couplers</a:t>
            </a:r>
          </a:p>
          <a:p>
            <a:pPr lvl="1">
              <a:lnSpc>
                <a:spcPct val="130000"/>
              </a:lnSpc>
            </a:pPr>
            <a:r>
              <a:rPr lang="en-US" sz="2400" dirty="0" smtClean="0"/>
              <a:t>Resolve possible interference</a:t>
            </a: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0" y="1332891"/>
            <a:ext cx="3794522" cy="505936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LCLS-II 3.9 GHz CM Delta FDR | S. Aderhold: Design Verification (Cavities), Jan 29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9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A72852D6E73E428A7641CF5E6FE0A7" ma:contentTypeVersion="4" ma:contentTypeDescription="Create a new document." ma:contentTypeScope="" ma:versionID="9cb6f38eeba233b752bba87ad9f4375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11b5f35d88f7f6ebfe284b0f73f439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1B16AA-9221-46AE-B700-523442ABDAB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0B8E103-0CB1-452B-AC4D-68774D8B21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LastName_Title_DR201608</Template>
  <TotalTime>22256</TotalTime>
  <Words>1252</Words>
  <Application>Microsoft Office PowerPoint</Application>
  <PresentationFormat>On-screen Show (4:3)</PresentationFormat>
  <Paragraphs>199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ＭＳ Ｐゴシック</vt:lpstr>
      <vt:lpstr>Arial</vt:lpstr>
      <vt:lpstr>Geneva</vt:lpstr>
      <vt:lpstr>Helvetica</vt:lpstr>
      <vt:lpstr>LastName_Title_DR201608</vt:lpstr>
      <vt:lpstr>3.9 GHz Design Verification (Cavities)</vt:lpstr>
      <vt:lpstr>Outline</vt:lpstr>
      <vt:lpstr>3.9 GHz Cryomodule Parameters</vt:lpstr>
      <vt:lpstr>Cavity performance specification</vt:lpstr>
      <vt:lpstr>3.9 GHz cavities for design verification</vt:lpstr>
      <vt:lpstr>3.9 GHz helium vessel dressing</vt:lpstr>
      <vt:lpstr>Cavity processing work flow</vt:lpstr>
      <vt:lpstr>Design verification cavities: VTS results</vt:lpstr>
      <vt:lpstr>Horizontal testing</vt:lpstr>
      <vt:lpstr>HTS: design verification cavity performance </vt:lpstr>
      <vt:lpstr>Magnetic shielding</vt:lpstr>
      <vt:lpstr>Magnetic shielding</vt:lpstr>
      <vt:lpstr>Magnetic shielding: Cooldown data</vt:lpstr>
      <vt:lpstr>Chimney heatload limit</vt:lpstr>
      <vt:lpstr>HTS: Achieved goals</vt:lpstr>
      <vt:lpstr>Cavity production</vt:lpstr>
      <vt:lpstr>Production hold point data</vt:lpstr>
      <vt:lpstr>Production cavity incoming inspections</vt:lpstr>
      <vt:lpstr>Production cavity VTS results (3HRI05+3HRI08)</vt:lpstr>
      <vt:lpstr>Summary</vt:lpstr>
      <vt:lpstr>Acknowledgements</vt:lpstr>
      <vt:lpstr>Additional slides</vt:lpstr>
      <vt:lpstr>Cavity processing work flow (detailed)</vt:lpstr>
      <vt:lpstr>HTS: cavity performance </vt:lpstr>
      <vt:lpstr>Field emission in HTS</vt:lpstr>
      <vt:lpstr>Production cavity VTS results (3HRI05)</vt:lpstr>
      <vt:lpstr>Production cavity VTS results (3HRI08)</vt:lpstr>
    </vt:vector>
  </TitlesOfParts>
  <Company>SLAC National Accelerator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Aderhold_39GHzDesignVerficationCavities_DeltaFDR_201901</dc:title>
  <dc:creator>Smitherum, Stefanie</dc:creator>
  <cp:lastModifiedBy>Aderhold, Sebastian C.</cp:lastModifiedBy>
  <cp:revision>94</cp:revision>
  <cp:lastPrinted>2009-07-27T17:31:51Z</cp:lastPrinted>
  <dcterms:created xsi:type="dcterms:W3CDTF">2016-07-29T17:18:15Z</dcterms:created>
  <dcterms:modified xsi:type="dcterms:W3CDTF">2019-01-28T22:51:32Z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0x01010060A72852D6E73E428A7641CF5E6FE0A7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</Properties>
</file>