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 id="2147484044" r:id="rId5"/>
    <p:sldMasterId id="2147484064" r:id="rId6"/>
  </p:sldMasterIdLst>
  <p:notesMasterIdLst>
    <p:notesMasterId r:id="rId52"/>
  </p:notesMasterIdLst>
  <p:handoutMasterIdLst>
    <p:handoutMasterId r:id="rId53"/>
  </p:handoutMasterIdLst>
  <p:sldIdLst>
    <p:sldId id="826" r:id="rId7"/>
    <p:sldId id="865" r:id="rId8"/>
    <p:sldId id="877" r:id="rId9"/>
    <p:sldId id="820" r:id="rId10"/>
    <p:sldId id="821" r:id="rId11"/>
    <p:sldId id="948" r:id="rId12"/>
    <p:sldId id="838" r:id="rId13"/>
    <p:sldId id="949" r:id="rId14"/>
    <p:sldId id="950" r:id="rId15"/>
    <p:sldId id="946" r:id="rId16"/>
    <p:sldId id="947" r:id="rId17"/>
    <p:sldId id="787" r:id="rId18"/>
    <p:sldId id="867" r:id="rId19"/>
    <p:sldId id="841" r:id="rId20"/>
    <p:sldId id="842" r:id="rId21"/>
    <p:sldId id="843" r:id="rId22"/>
    <p:sldId id="954" r:id="rId23"/>
    <p:sldId id="921" r:id="rId24"/>
    <p:sldId id="922" r:id="rId25"/>
    <p:sldId id="923" r:id="rId26"/>
    <p:sldId id="924" r:id="rId27"/>
    <p:sldId id="925" r:id="rId28"/>
    <p:sldId id="926" r:id="rId29"/>
    <p:sldId id="951" r:id="rId30"/>
    <p:sldId id="955" r:id="rId31"/>
    <p:sldId id="927" r:id="rId32"/>
    <p:sldId id="929" r:id="rId33"/>
    <p:sldId id="939" r:id="rId34"/>
    <p:sldId id="930" r:id="rId35"/>
    <p:sldId id="952" r:id="rId36"/>
    <p:sldId id="931" r:id="rId37"/>
    <p:sldId id="956" r:id="rId38"/>
    <p:sldId id="932" r:id="rId39"/>
    <p:sldId id="941" r:id="rId40"/>
    <p:sldId id="940" r:id="rId41"/>
    <p:sldId id="942" r:id="rId42"/>
    <p:sldId id="957" r:id="rId43"/>
    <p:sldId id="933" r:id="rId44"/>
    <p:sldId id="958" r:id="rId45"/>
    <p:sldId id="934" r:id="rId46"/>
    <p:sldId id="959" r:id="rId47"/>
    <p:sldId id="936" r:id="rId48"/>
    <p:sldId id="953" r:id="rId49"/>
    <p:sldId id="937" r:id="rId50"/>
    <p:sldId id="858" r:id="rId51"/>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0000FF"/>
    <a:srgbClr val="FF0000"/>
    <a:srgbClr val="9A0000"/>
    <a:srgbClr val="FFFFCC"/>
    <a:srgbClr val="A4001D"/>
    <a:srgbClr val="9D3431"/>
    <a:srgbClr val="FF9966"/>
    <a:srgbClr val="008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4" autoAdjust="0"/>
    <p:restoredTop sz="94453" autoAdjust="0"/>
  </p:normalViewPr>
  <p:slideViewPr>
    <p:cSldViewPr snapToGrid="0">
      <p:cViewPr varScale="1">
        <p:scale>
          <a:sx n="49" d="100"/>
          <a:sy n="49" d="100"/>
        </p:scale>
        <p:origin x="1570" y="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0"/>
    </p:cViewPr>
  </p:sorterViewPr>
  <p:notesViewPr>
    <p:cSldViewPr snapToGrid="0">
      <p:cViewPr varScale="1">
        <p:scale>
          <a:sx n="80" d="100"/>
          <a:sy n="80" d="100"/>
        </p:scale>
        <p:origin x="-3498"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3934169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467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013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26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5244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636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24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741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755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4174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90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988912-92A8-4304-928E-BB13E01A1810}" type="slidenum">
              <a:rPr lang="en-US" smtClean="0"/>
              <a:t>5</a:t>
            </a:fld>
            <a:endParaRPr lang="en-US" dirty="0"/>
          </a:p>
        </p:txBody>
      </p:sp>
    </p:spTree>
    <p:extLst>
      <p:ext uri="{BB962C8B-B14F-4D97-AF65-F5344CB8AC3E}">
        <p14:creationId xmlns:p14="http://schemas.microsoft.com/office/powerpoint/2010/main" val="76826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11</a:t>
            </a:fld>
            <a:endParaRPr lang="en-US" dirty="0"/>
          </a:p>
        </p:txBody>
      </p:sp>
    </p:spTree>
    <p:extLst>
      <p:ext uri="{BB962C8B-B14F-4D97-AF65-F5344CB8AC3E}">
        <p14:creationId xmlns:p14="http://schemas.microsoft.com/office/powerpoint/2010/main" val="174498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13</a:t>
            </a:fld>
            <a:endParaRPr lang="en-US" altLang="en-US" dirty="0"/>
          </a:p>
        </p:txBody>
      </p:sp>
    </p:spTree>
    <p:extLst>
      <p:ext uri="{BB962C8B-B14F-4D97-AF65-F5344CB8AC3E}">
        <p14:creationId xmlns:p14="http://schemas.microsoft.com/office/powerpoint/2010/main" val="362644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15</a:t>
            </a:fld>
            <a:endParaRPr lang="en-US" altLang="en-US" dirty="0"/>
          </a:p>
        </p:txBody>
      </p:sp>
    </p:spTree>
    <p:extLst>
      <p:ext uri="{BB962C8B-B14F-4D97-AF65-F5344CB8AC3E}">
        <p14:creationId xmlns:p14="http://schemas.microsoft.com/office/powerpoint/2010/main" val="198407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16</a:t>
            </a:fld>
            <a:endParaRPr lang="en-US" altLang="en-US" dirty="0"/>
          </a:p>
        </p:txBody>
      </p:sp>
    </p:spTree>
    <p:extLst>
      <p:ext uri="{BB962C8B-B14F-4D97-AF65-F5344CB8AC3E}">
        <p14:creationId xmlns:p14="http://schemas.microsoft.com/office/powerpoint/2010/main" val="106582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1C09D7-2034-4A7F-959F-75165A7C71A3}" type="slidenum">
              <a:rPr lang="en-US" smtClean="0"/>
              <a:pPr>
                <a:defRPr/>
              </a:pPr>
              <a:t>21</a:t>
            </a:fld>
            <a:endParaRPr lang="en-US" dirty="0"/>
          </a:p>
        </p:txBody>
      </p:sp>
    </p:spTree>
    <p:extLst>
      <p:ext uri="{BB962C8B-B14F-4D97-AF65-F5344CB8AC3E}">
        <p14:creationId xmlns:p14="http://schemas.microsoft.com/office/powerpoint/2010/main" val="55285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80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BFE3-5476-4CAE-94AF-48467296D0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6960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4.gif"/><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4.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15.png"/><Relationship Id="rId9" Type="http://schemas.openxmlformats.org/officeDocument/2006/relationships/image" Target="../media/image8.gi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3503237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66964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59547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909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477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799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859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33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721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991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110" charset="-128"/>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D9FA-4F23-42AF-9AAB-187BBB0DC831}"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1325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477000"/>
            <a:ext cx="1905000" cy="304800"/>
          </a:xfrm>
          <a:prstGeom prst="rect">
            <a:avLst/>
          </a:prstGeom>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11982E6C-A6D9-4987-BA08-E10899E79DDA}" type="slidenum">
              <a:rPr lang="en-US" altLang="en-US"/>
              <a:pPr/>
              <a:t>‹#›</a:t>
            </a:fld>
            <a:endParaRPr lang="en-US" altLang="en-US" dirty="0">
              <a:solidFill>
                <a:schemeClr val="tx1"/>
              </a:solidFill>
              <a:latin typeface="Times" panose="02020603050405020304" pitchFamily="18" charset="0"/>
            </a:endParaRPr>
          </a:p>
        </p:txBody>
      </p:sp>
    </p:spTree>
    <p:extLst>
      <p:ext uri="{BB962C8B-B14F-4D97-AF65-F5344CB8AC3E}">
        <p14:creationId xmlns:p14="http://schemas.microsoft.com/office/powerpoint/2010/main" val="358547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LCLS-II FAC Review, March 6-7, 2018</a:t>
            </a: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283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51" r:id="rId8"/>
    <p:sldLayoutId id="2147484074" r:id="rId9"/>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Lst>
  <p:hf hdr="0" ft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ＭＳ Ｐゴシック" pitchFamily="-110" charset="-128"/>
              <a:cs typeface="+mn-cs"/>
            </a:endParaRPr>
          </a:p>
        </p:txBody>
      </p:sp>
    </p:spTree>
    <p:extLst>
      <p:ext uri="{BB962C8B-B14F-4D97-AF65-F5344CB8AC3E}">
        <p14:creationId xmlns:p14="http://schemas.microsoft.com/office/powerpoint/2010/main" val="211951284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tmp"/><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56.jpeg"/><Relationship Id="rId4" Type="http://schemas.openxmlformats.org/officeDocument/2006/relationships/image" Target="../media/image55.JP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9.JP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62.JPG"/><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72.gif"/><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75.tmp"/><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79.tm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8" Type="http://schemas.openxmlformats.org/officeDocument/2006/relationships/hyperlink" Target="https://vector-onsite.fnal.gov/Tools/TravelerWriter/TravelerWriterPreviewDocument.asp?qsSpecificationID=1698&amp;qsRevisionID=2" TargetMode="External"/><Relationship Id="rId13" Type="http://schemas.openxmlformats.org/officeDocument/2006/relationships/hyperlink" Target="https://vector-onsite.fnal.gov/Tools/TravelerWriter/DisplayDocumentRevisions.asp?qsSpecificationID=1759&amp;qsRevisionID=2" TargetMode="External"/><Relationship Id="rId18" Type="http://schemas.openxmlformats.org/officeDocument/2006/relationships/hyperlink" Target="https://vector-onsite.fnal.gov/Tools/TravelerWriter/TravelerWriterPreviewDocument.asp?qsSpecificationID=1760&amp;qsRevisionID=2" TargetMode="External"/><Relationship Id="rId3" Type="http://schemas.openxmlformats.org/officeDocument/2006/relationships/hyperlink" Target="https://vector-onsite.fnal.gov/Tools/TravelerWriter/DisplayDocumentRevisions.asp?qsSpecificationID=1822&amp;qsRevisionID=2" TargetMode="External"/><Relationship Id="rId21" Type="http://schemas.openxmlformats.org/officeDocument/2006/relationships/hyperlink" Target="https://vector-onsite.fnal.gov/Tools/TravelerWriter/DisplayDocumentRevisions.asp?qsSpecificationID=1757&amp;qsRevisionID=2" TargetMode="External"/><Relationship Id="rId7" Type="http://schemas.openxmlformats.org/officeDocument/2006/relationships/hyperlink" Target="https://vector-onsite.fnal.gov/Tools/TravelerWriter/DisplayDocumentRevisions.asp?qsSpecificationID=1823&amp;qsRevisionID=2" TargetMode="External"/><Relationship Id="rId12" Type="http://schemas.openxmlformats.org/officeDocument/2006/relationships/hyperlink" Target="https://vector-onsite.fnal.gov/Tools/TravelerWriter/TravelerWriterPreviewDocument.asp?qsSpecificationID=1759&amp;qsRevisionID=2" TargetMode="External"/><Relationship Id="rId17" Type="http://schemas.openxmlformats.org/officeDocument/2006/relationships/hyperlink" Target="https://vector-onsite.fnal.gov/Tools/TravelerWriter/DisplayDocumentRevisions.asp?qsSpecificationID=1762&amp;qsRevisionID=2" TargetMode="External"/><Relationship Id="rId2" Type="http://schemas.openxmlformats.org/officeDocument/2006/relationships/hyperlink" Target="https://vector-onsite.fnal.gov/Tools/TravelerWriter/TravelerWriterPreviewDocument.asp?qsSpecificationID=1822&amp;qsRevisionID=2" TargetMode="External"/><Relationship Id="rId16" Type="http://schemas.openxmlformats.org/officeDocument/2006/relationships/hyperlink" Target="https://vector-onsite.fnal.gov/Tools/TravelerWriter/TravelerWriterPreviewDocument.asp?qsSpecificationID=1762&amp;qsRevisionID=2" TargetMode="External"/><Relationship Id="rId20" Type="http://schemas.openxmlformats.org/officeDocument/2006/relationships/hyperlink" Target="https://vector-onsite.fnal.gov/Tools/TravelerWriter/TravelerWriterPreviewDocument.asp?qsSpecificationID=1757&amp;qsRevisionID=2" TargetMode="External"/><Relationship Id="rId1" Type="http://schemas.openxmlformats.org/officeDocument/2006/relationships/slideLayout" Target="../slideLayouts/slideLayout16.xml"/><Relationship Id="rId6" Type="http://schemas.openxmlformats.org/officeDocument/2006/relationships/hyperlink" Target="https://vector-onsite.fnal.gov/Tools/TravelerWriter/TravelerWriterPreviewDocument.asp?qsSpecificationID=1823&amp;qsRevisionID=2" TargetMode="External"/><Relationship Id="rId11" Type="http://schemas.openxmlformats.org/officeDocument/2006/relationships/hyperlink" Target="https://vector-onsite.fnal.gov/Tools/TravelerWriter/DisplayDocumentRevisions.asp?qsSpecificationID=1758&amp;qsRevisionID=2" TargetMode="External"/><Relationship Id="rId5" Type="http://schemas.openxmlformats.org/officeDocument/2006/relationships/hyperlink" Target="https://vector-onsite.fnal.gov/Tools/TravelerWriter/DisplayDocumentRevisions.asp?qsSpecificationID=1776&amp;qsRevisionID=3" TargetMode="External"/><Relationship Id="rId15" Type="http://schemas.openxmlformats.org/officeDocument/2006/relationships/hyperlink" Target="https://vector-onsite.fnal.gov/Tools/TravelerWriter/DisplayDocumentRevisions.asp?qsSpecificationID=1761&amp;qsRevisionID=2" TargetMode="External"/><Relationship Id="rId10" Type="http://schemas.openxmlformats.org/officeDocument/2006/relationships/hyperlink" Target="https://vector-onsite.fnal.gov/Tools/TravelerWriter/TravelerWriterPreviewDocument.asp?qsSpecificationID=1758&amp;qsRevisionID=2" TargetMode="External"/><Relationship Id="rId19" Type="http://schemas.openxmlformats.org/officeDocument/2006/relationships/hyperlink" Target="https://vector-onsite.fnal.gov/Tools/TravelerWriter/DisplayDocumentRevisions.asp?qsSpecificationID=1760&amp;qsRevisionID=2" TargetMode="External"/><Relationship Id="rId4" Type="http://schemas.openxmlformats.org/officeDocument/2006/relationships/hyperlink" Target="https://vector-onsite.fnal.gov/Tools/TravelerWriter/TravelerWriterPreviewDocument.asp?qsSpecificationID=1776&amp;qsRevisionID=3" TargetMode="External"/><Relationship Id="rId9" Type="http://schemas.openxmlformats.org/officeDocument/2006/relationships/hyperlink" Target="https://vector-onsite.fnal.gov/Tools/TravelerWriter/DisplayDocumentRevisions.asp?qsSpecificationID=1698&amp;qsRevisionID=2" TargetMode="External"/><Relationship Id="rId14" Type="http://schemas.openxmlformats.org/officeDocument/2006/relationships/hyperlink" Target="https://vector-onsite.fnal.gov/Tools/TravelerWriter/TravelerWriterPreviewDocument.asp?qsSpecificationID=1761&amp;qsRevisionID=2"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8.xml"/><Relationship Id="rId4" Type="http://schemas.openxmlformats.org/officeDocument/2006/relationships/image" Target="../media/image28.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a:xfrm>
            <a:off x="538163" y="1032963"/>
            <a:ext cx="8410527" cy="2246313"/>
          </a:xfrm>
        </p:spPr>
        <p:txBody>
          <a:bodyPr/>
          <a:lstStyle/>
          <a:p>
            <a:r>
              <a:rPr lang="en-US" altLang="en-US" dirty="0"/>
              <a:t>LCLS-II 3.9GHz Cryomodules Assembly at Fermilab</a:t>
            </a:r>
            <a:endParaRPr lang="en-US" dirty="0"/>
          </a:p>
        </p:txBody>
      </p:sp>
      <p:sp>
        <p:nvSpPr>
          <p:cNvPr id="5" name="Rectangle 5"/>
          <p:cNvSpPr>
            <a:spLocks noGrp="1" noChangeArrowheads="1"/>
          </p:cNvSpPr>
          <p:nvPr>
            <p:ph type="subTitle" idx="1"/>
          </p:nvPr>
        </p:nvSpPr>
        <p:spPr>
          <a:xfrm>
            <a:off x="3068496" y="3578725"/>
            <a:ext cx="5480050" cy="2187702"/>
          </a:xfrm>
        </p:spPr>
        <p:txBody>
          <a:bodyPr/>
          <a:lstStyle/>
          <a:p>
            <a:r>
              <a:rPr lang="en-US" dirty="0"/>
              <a:t>Tug Arkan / Chuck Grimm </a:t>
            </a:r>
          </a:p>
          <a:p>
            <a:r>
              <a:rPr lang="en-US" dirty="0"/>
              <a:t>LCLS-II 3.9 GHz CM Delta Final Design Review</a:t>
            </a:r>
          </a:p>
          <a:p>
            <a:r>
              <a:rPr lang="en-US" dirty="0"/>
              <a:t>January 29-30, 2019</a:t>
            </a:r>
          </a:p>
          <a:p>
            <a:endParaRPr lang="en-US" dirty="0"/>
          </a:p>
          <a:p>
            <a:endParaRPr lang="en-US" dirty="0"/>
          </a:p>
        </p:txBody>
      </p:sp>
    </p:spTree>
    <p:extLst>
      <p:ext uri="{BB962C8B-B14F-4D97-AF65-F5344CB8AC3E}">
        <p14:creationId xmlns:p14="http://schemas.microsoft.com/office/powerpoint/2010/main" val="222782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23" y="310619"/>
            <a:ext cx="8882580" cy="753033"/>
          </a:xfrm>
        </p:spPr>
        <p:txBody>
          <a:bodyPr/>
          <a:lstStyle/>
          <a:p>
            <a:r>
              <a:rPr lang="en-US" sz="3200" dirty="0"/>
              <a:t>String Assembly Workflow at CAF-MP9 Cleanroom</a:t>
            </a:r>
          </a:p>
        </p:txBody>
      </p:sp>
      <p:sp>
        <p:nvSpPr>
          <p:cNvPr id="8" name="Text Box 5"/>
          <p:cNvSpPr txBox="1">
            <a:spLocks noChangeArrowheads="1"/>
          </p:cNvSpPr>
          <p:nvPr/>
        </p:nvSpPr>
        <p:spPr bwMode="auto">
          <a:xfrm>
            <a:off x="2126594" y="1331923"/>
            <a:ext cx="1981200" cy="6463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sz="1800" dirty="0"/>
              <a:t>Receive dressed qualified Cavities</a:t>
            </a:r>
          </a:p>
        </p:txBody>
      </p:sp>
      <p:sp>
        <p:nvSpPr>
          <p:cNvPr id="9" name="Text Box 7"/>
          <p:cNvSpPr txBox="1">
            <a:spLocks noChangeArrowheads="1"/>
          </p:cNvSpPr>
          <p:nvPr/>
        </p:nvSpPr>
        <p:spPr bwMode="auto">
          <a:xfrm>
            <a:off x="4248140" y="1325770"/>
            <a:ext cx="3810000" cy="6463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sz="1800" dirty="0"/>
              <a:t>Receive/Clean peripheral parts/hardware</a:t>
            </a:r>
          </a:p>
        </p:txBody>
      </p:sp>
      <p:sp>
        <p:nvSpPr>
          <p:cNvPr id="10" name="Text Box 8"/>
          <p:cNvSpPr txBox="1">
            <a:spLocks noChangeArrowheads="1"/>
          </p:cNvSpPr>
          <p:nvPr/>
        </p:nvSpPr>
        <p:spPr bwMode="auto">
          <a:xfrm>
            <a:off x="2380976" y="2454227"/>
            <a:ext cx="3734328" cy="92333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sz="1800" dirty="0"/>
              <a:t>Assemble dressed Cavities with cold end FPC and then into a string at WS1</a:t>
            </a:r>
          </a:p>
        </p:txBody>
      </p:sp>
      <p:sp>
        <p:nvSpPr>
          <p:cNvPr id="29" name="Text Box 8"/>
          <p:cNvSpPr txBox="1">
            <a:spLocks noChangeArrowheads="1"/>
          </p:cNvSpPr>
          <p:nvPr/>
        </p:nvSpPr>
        <p:spPr bwMode="auto">
          <a:xfrm>
            <a:off x="3332329" y="3901793"/>
            <a:ext cx="2057400" cy="6463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sz="1800" dirty="0"/>
              <a:t>Leak Check &amp; Backfill</a:t>
            </a:r>
          </a:p>
        </p:txBody>
      </p:sp>
      <p:sp>
        <p:nvSpPr>
          <p:cNvPr id="30" name="Text Box 8"/>
          <p:cNvSpPr txBox="1">
            <a:spLocks noChangeArrowheads="1"/>
          </p:cNvSpPr>
          <p:nvPr/>
        </p:nvSpPr>
        <p:spPr bwMode="auto">
          <a:xfrm>
            <a:off x="3349448" y="5056814"/>
            <a:ext cx="2057400" cy="92333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sz="1800" dirty="0"/>
              <a:t>Roll the string out of the cleanroom to WS2</a:t>
            </a:r>
          </a:p>
        </p:txBody>
      </p:sp>
      <p:sp>
        <p:nvSpPr>
          <p:cNvPr id="34" name="AutoShape 4"/>
          <p:cNvSpPr>
            <a:spLocks noChangeArrowheads="1"/>
          </p:cNvSpPr>
          <p:nvPr/>
        </p:nvSpPr>
        <p:spPr bwMode="auto">
          <a:xfrm>
            <a:off x="4094139" y="2034747"/>
            <a:ext cx="228600" cy="381000"/>
          </a:xfrm>
          <a:prstGeom prst="downArrow">
            <a:avLst>
              <a:gd name="adj1" fmla="val 50000"/>
              <a:gd name="adj2" fmla="val 41667"/>
            </a:avLst>
          </a:prstGeom>
          <a:solidFill>
            <a:schemeClr val="accent1"/>
          </a:solidFill>
          <a:ln w="9525">
            <a:solidFill>
              <a:schemeClr val="tx1"/>
            </a:solidFill>
            <a:miter lim="800000"/>
            <a:headEnd/>
            <a:tailEnd/>
          </a:ln>
        </p:spPr>
        <p:txBody>
          <a:bodyPr vert="eaVert" wrap="none" anchor="ctr"/>
          <a:lstStyle/>
          <a:p>
            <a:endParaRPr lang="en-US" dirty="0"/>
          </a:p>
        </p:txBody>
      </p:sp>
      <p:sp>
        <p:nvSpPr>
          <p:cNvPr id="35" name="AutoShape 4"/>
          <p:cNvSpPr>
            <a:spLocks noChangeArrowheads="1"/>
          </p:cNvSpPr>
          <p:nvPr/>
        </p:nvSpPr>
        <p:spPr bwMode="auto">
          <a:xfrm>
            <a:off x="4246729" y="3480444"/>
            <a:ext cx="228600" cy="381000"/>
          </a:xfrm>
          <a:prstGeom prst="downArrow">
            <a:avLst>
              <a:gd name="adj1" fmla="val 50000"/>
              <a:gd name="adj2" fmla="val 41667"/>
            </a:avLst>
          </a:prstGeom>
          <a:solidFill>
            <a:schemeClr val="accent1"/>
          </a:solidFill>
          <a:ln w="9525">
            <a:solidFill>
              <a:schemeClr val="tx1"/>
            </a:solidFill>
            <a:miter lim="800000"/>
            <a:headEnd/>
            <a:tailEnd/>
          </a:ln>
        </p:spPr>
        <p:txBody>
          <a:bodyPr vert="eaVert" wrap="none" anchor="ctr"/>
          <a:lstStyle/>
          <a:p>
            <a:endParaRPr lang="en-US" dirty="0"/>
          </a:p>
        </p:txBody>
      </p:sp>
      <p:sp>
        <p:nvSpPr>
          <p:cNvPr id="36" name="AutoShape 4"/>
          <p:cNvSpPr>
            <a:spLocks noChangeArrowheads="1"/>
          </p:cNvSpPr>
          <p:nvPr/>
        </p:nvSpPr>
        <p:spPr bwMode="auto">
          <a:xfrm>
            <a:off x="4280967" y="4588474"/>
            <a:ext cx="194362" cy="374144"/>
          </a:xfrm>
          <a:prstGeom prst="downArrow">
            <a:avLst>
              <a:gd name="adj1" fmla="val 50000"/>
              <a:gd name="adj2" fmla="val 41667"/>
            </a:avLst>
          </a:prstGeom>
          <a:solidFill>
            <a:schemeClr val="accent1"/>
          </a:solidFill>
          <a:ln w="9525">
            <a:solidFill>
              <a:schemeClr val="tx1"/>
            </a:solidFill>
            <a:miter lim="800000"/>
            <a:headEnd/>
            <a:tailEnd/>
          </a:ln>
        </p:spPr>
        <p:txBody>
          <a:bodyPr vert="eaVert" wrap="none" anchor="ctr"/>
          <a:lstStyle/>
          <a:p>
            <a:endParaRPr lang="en-US" dirty="0"/>
          </a:p>
        </p:txBody>
      </p:sp>
      <p:sp>
        <p:nvSpPr>
          <p:cNvPr id="3" name="Slide Number Placeholder 2"/>
          <p:cNvSpPr>
            <a:spLocks noGrp="1"/>
          </p:cNvSpPr>
          <p:nvPr>
            <p:ph type="sldNum" sz="quarter" idx="11"/>
          </p:nvPr>
        </p:nvSpPr>
        <p:spPr>
          <a:xfrm>
            <a:off x="8555392" y="6546283"/>
            <a:ext cx="478108" cy="400494"/>
          </a:xfrm>
        </p:spPr>
        <p:txBody>
          <a:bodyPr/>
          <a:lstStyle/>
          <a:p>
            <a:fld id="{5BD36294-2849-48A8-8531-5354CF3095D2}" type="slidenum">
              <a:rPr lang="en-US" smtClean="0"/>
              <a:pPr/>
              <a:t>10</a:t>
            </a:fld>
            <a:endParaRPr lang="en-US" dirty="0"/>
          </a:p>
        </p:txBody>
      </p:sp>
    </p:spTree>
    <p:extLst>
      <p:ext uri="{BB962C8B-B14F-4D97-AF65-F5344CB8AC3E}">
        <p14:creationId xmlns:p14="http://schemas.microsoft.com/office/powerpoint/2010/main" val="65252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148862" y="222946"/>
            <a:ext cx="8408126" cy="749894"/>
          </a:xfrm>
        </p:spPr>
        <p:txBody>
          <a:bodyPr/>
          <a:lstStyle/>
          <a:p>
            <a:r>
              <a:rPr lang="en-US" altLang="en-US" sz="3200" dirty="0"/>
              <a:t>Parts / Fixtures / Hardware </a:t>
            </a:r>
            <a:br>
              <a:rPr lang="en-US" altLang="en-US" sz="3200" dirty="0"/>
            </a:br>
            <a:r>
              <a:rPr lang="en-US" altLang="en-US" sz="3200" dirty="0"/>
              <a:t>Entrance to Cleanroom Preparation</a:t>
            </a:r>
          </a:p>
        </p:txBody>
      </p:sp>
      <p:sp>
        <p:nvSpPr>
          <p:cNvPr id="18436" name="Rectangle 3"/>
          <p:cNvSpPr>
            <a:spLocks noGrp="1" noChangeArrowheads="1"/>
          </p:cNvSpPr>
          <p:nvPr>
            <p:ph type="body" idx="4294967295"/>
          </p:nvPr>
        </p:nvSpPr>
        <p:spPr>
          <a:xfrm>
            <a:off x="204788" y="2818031"/>
            <a:ext cx="3952875" cy="3162300"/>
          </a:xfrm>
          <a:prstGeom prst="rect">
            <a:avLst/>
          </a:prstGeom>
        </p:spPr>
        <p:txBody>
          <a:bodyPr>
            <a:noAutofit/>
          </a:bodyPr>
          <a:lstStyle/>
          <a:p>
            <a:pPr>
              <a:lnSpc>
                <a:spcPct val="90000"/>
              </a:lnSpc>
            </a:pPr>
            <a:r>
              <a:rPr lang="en-US" altLang="en-US" b="0" dirty="0"/>
              <a:t>Assembly hardware:</a:t>
            </a:r>
          </a:p>
          <a:p>
            <a:pPr lvl="1">
              <a:lnSpc>
                <a:spcPct val="90000"/>
              </a:lnSpc>
            </a:pPr>
            <a:r>
              <a:rPr lang="en-US" altLang="en-US" sz="2000" b="0" dirty="0"/>
              <a:t>Wash in the ultrasonic bath</a:t>
            </a:r>
          </a:p>
          <a:p>
            <a:pPr lvl="1">
              <a:lnSpc>
                <a:spcPct val="90000"/>
              </a:lnSpc>
            </a:pPr>
            <a:r>
              <a:rPr lang="en-US" altLang="en-US" sz="2000" b="0" dirty="0"/>
              <a:t>Dry under </a:t>
            </a:r>
            <a:r>
              <a:rPr lang="en-US" altLang="en-US" sz="2000" dirty="0"/>
              <a:t>ISO 4 </a:t>
            </a:r>
            <a:r>
              <a:rPr lang="en-US" altLang="en-US" sz="2000" b="0" dirty="0"/>
              <a:t>hood</a:t>
            </a:r>
          </a:p>
          <a:p>
            <a:pPr lvl="1">
              <a:lnSpc>
                <a:spcPct val="90000"/>
              </a:lnSpc>
            </a:pPr>
            <a:r>
              <a:rPr lang="en-US" altLang="en-US" sz="2000" b="0" dirty="0"/>
              <a:t>Move into the </a:t>
            </a:r>
            <a:r>
              <a:rPr lang="en-US" altLang="en-US" sz="2000" dirty="0"/>
              <a:t>ISO 6</a:t>
            </a:r>
            <a:r>
              <a:rPr lang="en-US" altLang="en-US" sz="2000" b="0" dirty="0"/>
              <a:t> ante clean room</a:t>
            </a:r>
          </a:p>
          <a:p>
            <a:pPr lvl="1">
              <a:lnSpc>
                <a:spcPct val="90000"/>
              </a:lnSpc>
            </a:pPr>
            <a:r>
              <a:rPr lang="en-US" altLang="en-US" sz="2000" b="0" dirty="0"/>
              <a:t>Blow clean with ionized nitrogen while monitoring the particle count in the sluice area (</a:t>
            </a:r>
            <a:r>
              <a:rPr lang="en-US" altLang="en-US" sz="2000" dirty="0"/>
              <a:t>ISO 4</a:t>
            </a:r>
            <a:r>
              <a:rPr lang="en-US" altLang="en-US" sz="2000" b="0" dirty="0"/>
              <a:t>)</a:t>
            </a:r>
          </a:p>
          <a:p>
            <a:pPr lvl="1">
              <a:lnSpc>
                <a:spcPct val="90000"/>
              </a:lnSpc>
            </a:pPr>
            <a:r>
              <a:rPr lang="en-US" altLang="en-US" sz="2000" b="0" dirty="0"/>
              <a:t>Transport into the </a:t>
            </a:r>
            <a:r>
              <a:rPr lang="en-US" altLang="en-US" sz="2000" dirty="0"/>
              <a:t>ISO 4</a:t>
            </a:r>
            <a:r>
              <a:rPr lang="en-US" altLang="en-US" sz="2000" b="0" dirty="0"/>
              <a:t> assembly area</a:t>
            </a:r>
            <a:endParaRPr lang="en-US" altLang="en-US" sz="2000" dirty="0"/>
          </a:p>
        </p:txBody>
      </p:sp>
      <p:pic>
        <p:nvPicPr>
          <p:cNvPr id="18437" name="Picture 4" descr="DSC009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DSC037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624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6"/>
          <p:cNvSpPr txBox="1">
            <a:spLocks noChangeArrowheads="1"/>
          </p:cNvSpPr>
          <p:nvPr/>
        </p:nvSpPr>
        <p:spPr bwMode="auto">
          <a:xfrm>
            <a:off x="7620000" y="241558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800" dirty="0"/>
              <a:t>ISO 4 Hood</a:t>
            </a:r>
          </a:p>
        </p:txBody>
      </p:sp>
      <p:sp>
        <p:nvSpPr>
          <p:cNvPr id="18440" name="Line 7"/>
          <p:cNvSpPr>
            <a:spLocks noChangeShapeType="1"/>
          </p:cNvSpPr>
          <p:nvPr/>
        </p:nvSpPr>
        <p:spPr bwMode="auto">
          <a:xfrm flipV="1">
            <a:off x="6858000" y="2580680"/>
            <a:ext cx="838200" cy="1011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1" name="Line 8"/>
          <p:cNvSpPr>
            <a:spLocks noChangeShapeType="1"/>
          </p:cNvSpPr>
          <p:nvPr/>
        </p:nvSpPr>
        <p:spPr bwMode="auto">
          <a:xfrm flipH="1">
            <a:off x="5334000" y="3352800"/>
            <a:ext cx="685800" cy="1371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2" name="Text Box 9"/>
          <p:cNvSpPr txBox="1">
            <a:spLocks noChangeArrowheads="1"/>
          </p:cNvSpPr>
          <p:nvPr/>
        </p:nvSpPr>
        <p:spPr bwMode="auto">
          <a:xfrm>
            <a:off x="4572000" y="44958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800" dirty="0"/>
              <a:t>US cleaners</a:t>
            </a:r>
          </a:p>
        </p:txBody>
      </p:sp>
      <p:sp>
        <p:nvSpPr>
          <p:cNvPr id="18443" name="Line 10"/>
          <p:cNvSpPr>
            <a:spLocks noChangeShapeType="1"/>
          </p:cNvSpPr>
          <p:nvPr/>
        </p:nvSpPr>
        <p:spPr bwMode="auto">
          <a:xfrm flipV="1">
            <a:off x="5334000" y="2895600"/>
            <a:ext cx="152400" cy="1828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4" name="Text Box 11"/>
          <p:cNvSpPr txBox="1">
            <a:spLocks noChangeArrowheads="1"/>
          </p:cNvSpPr>
          <p:nvPr/>
        </p:nvSpPr>
        <p:spPr bwMode="auto">
          <a:xfrm>
            <a:off x="148862" y="5980331"/>
            <a:ext cx="4956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000" dirty="0"/>
              <a:t>Electro-polished, rolled thread 316L stainless steel studs; silicon bronze nuts</a:t>
            </a:r>
          </a:p>
        </p:txBody>
      </p:sp>
      <p:sp>
        <p:nvSpPr>
          <p:cNvPr id="15" name="Text Box 6"/>
          <p:cNvSpPr txBox="1">
            <a:spLocks noChangeArrowheads="1"/>
          </p:cNvSpPr>
          <p:nvPr/>
        </p:nvSpPr>
        <p:spPr bwMode="auto">
          <a:xfrm>
            <a:off x="7543800" y="1171575"/>
            <a:ext cx="1447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800" dirty="0"/>
              <a:t>ISO 6 softwall cleanroom</a:t>
            </a:r>
          </a:p>
        </p:txBody>
      </p:sp>
      <p:sp>
        <p:nvSpPr>
          <p:cNvPr id="16" name="Line 7"/>
          <p:cNvSpPr>
            <a:spLocks noChangeShapeType="1"/>
          </p:cNvSpPr>
          <p:nvPr/>
        </p:nvSpPr>
        <p:spPr bwMode="auto">
          <a:xfrm flipV="1">
            <a:off x="6858000" y="1339850"/>
            <a:ext cx="762000" cy="304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12"/>
          <p:cNvSpPr>
            <a:spLocks noChangeShapeType="1"/>
          </p:cNvSpPr>
          <p:nvPr/>
        </p:nvSpPr>
        <p:spPr bwMode="auto">
          <a:xfrm flipV="1">
            <a:off x="4450080" y="6113759"/>
            <a:ext cx="3927566" cy="16382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 name="TextBox 1"/>
          <p:cNvSpPr txBox="1"/>
          <p:nvPr/>
        </p:nvSpPr>
        <p:spPr>
          <a:xfrm>
            <a:off x="110762" y="1171575"/>
            <a:ext cx="4613638" cy="1569660"/>
          </a:xfrm>
          <a:prstGeom prst="rect">
            <a:avLst/>
          </a:prstGeom>
          <a:noFill/>
        </p:spPr>
        <p:txBody>
          <a:bodyPr wrap="square" rtlCol="0">
            <a:spAutoFit/>
          </a:bodyPr>
          <a:lstStyle/>
          <a:p>
            <a:r>
              <a:rPr lang="en-US" sz="1600" i="1" dirty="0">
                <a:solidFill>
                  <a:srgbClr val="FF0000"/>
                </a:solidFill>
              </a:rPr>
              <a:t>Magnetic Hygiene Quality Control for every part, hardware, fixtures, tools that will be used in the cleanroom for assembly prior cleaning: Even though the cavities are not nitrogen doped, the same scrutiny will be followed for magnetic hygiene to achieve the highest Q0</a:t>
            </a:r>
          </a:p>
        </p:txBody>
      </p:sp>
      <p:sp>
        <p:nvSpPr>
          <p:cNvPr id="3" name="Slide Number Placeholder 2"/>
          <p:cNvSpPr>
            <a:spLocks noGrp="1"/>
          </p:cNvSpPr>
          <p:nvPr>
            <p:ph type="sldNum" sz="quarter" idx="11"/>
          </p:nvPr>
        </p:nvSpPr>
        <p:spPr/>
        <p:txBody>
          <a:bodyPr/>
          <a:lstStyle/>
          <a:p>
            <a:fld id="{5BD36294-2849-48A8-8531-5354CF3095D2}" type="slidenum">
              <a:rPr lang="en-US" smtClean="0"/>
              <a:pPr/>
              <a:t>11</a:t>
            </a:fld>
            <a:endParaRPr lang="en-US" dirty="0"/>
          </a:p>
        </p:txBody>
      </p:sp>
    </p:spTree>
    <p:extLst>
      <p:ext uri="{BB962C8B-B14F-4D97-AF65-F5344CB8AC3E}">
        <p14:creationId xmlns:p14="http://schemas.microsoft.com/office/powerpoint/2010/main" val="330543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3838-F31E-47A1-9A2E-D3D52721AABD}"/>
              </a:ext>
            </a:extLst>
          </p:cNvPr>
          <p:cNvSpPr>
            <a:spLocks noGrp="1"/>
          </p:cNvSpPr>
          <p:nvPr>
            <p:ph type="title"/>
          </p:nvPr>
        </p:nvSpPr>
        <p:spPr>
          <a:xfrm>
            <a:off x="105623" y="0"/>
            <a:ext cx="8770748" cy="643044"/>
          </a:xfrm>
        </p:spPr>
        <p:txBody>
          <a:bodyPr/>
          <a:lstStyle/>
          <a:p>
            <a:r>
              <a:rPr lang="en-US" sz="3200" dirty="0"/>
              <a:t>Cleanroom Audit Recommendation (S. Berry)</a:t>
            </a:r>
          </a:p>
        </p:txBody>
      </p:sp>
      <p:graphicFrame>
        <p:nvGraphicFramePr>
          <p:cNvPr id="5" name="Content Placeholder 6">
            <a:extLst>
              <a:ext uri="{FF2B5EF4-FFF2-40B4-BE49-F238E27FC236}">
                <a16:creationId xmlns:a16="http://schemas.microsoft.com/office/drawing/2014/main" id="{E8DB7CB5-DF09-41B3-ACB7-386583A84A1B}"/>
              </a:ext>
            </a:extLst>
          </p:cNvPr>
          <p:cNvGraphicFramePr>
            <a:graphicFrameLocks/>
          </p:cNvGraphicFramePr>
          <p:nvPr>
            <p:extLst>
              <p:ext uri="{D42A27DB-BD31-4B8C-83A1-F6EECF244321}">
                <p14:modId xmlns:p14="http://schemas.microsoft.com/office/powerpoint/2010/main" val="250420184"/>
              </p:ext>
            </p:extLst>
          </p:nvPr>
        </p:nvGraphicFramePr>
        <p:xfrm>
          <a:off x="105623" y="752378"/>
          <a:ext cx="8965581" cy="5826841"/>
        </p:xfrm>
        <a:graphic>
          <a:graphicData uri="http://schemas.openxmlformats.org/drawingml/2006/table">
            <a:tbl>
              <a:tblPr firstRow="1" bandRow="1">
                <a:tableStyleId>{5C22544A-7EE6-4342-B048-85BDC9FD1C3A}</a:tableStyleId>
              </a:tblPr>
              <a:tblGrid>
                <a:gridCol w="1918736">
                  <a:extLst>
                    <a:ext uri="{9D8B030D-6E8A-4147-A177-3AD203B41FA5}">
                      <a16:colId xmlns:a16="http://schemas.microsoft.com/office/drawing/2014/main" val="370931243"/>
                    </a:ext>
                  </a:extLst>
                </a:gridCol>
                <a:gridCol w="2844169">
                  <a:extLst>
                    <a:ext uri="{9D8B030D-6E8A-4147-A177-3AD203B41FA5}">
                      <a16:colId xmlns:a16="http://schemas.microsoft.com/office/drawing/2014/main" val="1404135236"/>
                    </a:ext>
                  </a:extLst>
                </a:gridCol>
                <a:gridCol w="1104857">
                  <a:extLst>
                    <a:ext uri="{9D8B030D-6E8A-4147-A177-3AD203B41FA5}">
                      <a16:colId xmlns:a16="http://schemas.microsoft.com/office/drawing/2014/main" val="2456922959"/>
                    </a:ext>
                  </a:extLst>
                </a:gridCol>
                <a:gridCol w="1520081">
                  <a:extLst>
                    <a:ext uri="{9D8B030D-6E8A-4147-A177-3AD203B41FA5}">
                      <a16:colId xmlns:a16="http://schemas.microsoft.com/office/drawing/2014/main" val="1693198986"/>
                    </a:ext>
                  </a:extLst>
                </a:gridCol>
                <a:gridCol w="1577738">
                  <a:extLst>
                    <a:ext uri="{9D8B030D-6E8A-4147-A177-3AD203B41FA5}">
                      <a16:colId xmlns:a16="http://schemas.microsoft.com/office/drawing/2014/main" val="3241674605"/>
                    </a:ext>
                  </a:extLst>
                </a:gridCol>
              </a:tblGrid>
              <a:tr h="322459">
                <a:tc>
                  <a:txBody>
                    <a:bodyPr/>
                    <a:lstStyle/>
                    <a:p>
                      <a:r>
                        <a:rPr lang="en-US" sz="1200" dirty="0"/>
                        <a:t>Recommendations</a:t>
                      </a:r>
                    </a:p>
                  </a:txBody>
                  <a:tcPr/>
                </a:tc>
                <a:tc>
                  <a:txBody>
                    <a:bodyPr/>
                    <a:lstStyle/>
                    <a:p>
                      <a:r>
                        <a:rPr lang="en-US" sz="1200" dirty="0"/>
                        <a:t>Description</a:t>
                      </a:r>
                    </a:p>
                  </a:txBody>
                  <a:tcPr/>
                </a:tc>
                <a:tc>
                  <a:txBody>
                    <a:bodyPr/>
                    <a:lstStyle/>
                    <a:p>
                      <a:r>
                        <a:rPr lang="en-US" sz="1200" dirty="0"/>
                        <a:t>Priority</a:t>
                      </a:r>
                    </a:p>
                  </a:txBody>
                  <a:tcPr/>
                </a:tc>
                <a:tc>
                  <a:txBody>
                    <a:bodyPr/>
                    <a:lstStyle/>
                    <a:p>
                      <a:r>
                        <a:rPr lang="en-US" sz="1200" dirty="0"/>
                        <a:t>Schedule Impact</a:t>
                      </a:r>
                    </a:p>
                  </a:txBody>
                  <a:tcPr/>
                </a:tc>
                <a:tc>
                  <a:txBody>
                    <a:bodyPr/>
                    <a:lstStyle/>
                    <a:p>
                      <a:r>
                        <a:rPr lang="en-US" sz="1200" dirty="0"/>
                        <a:t>Cost Impact</a:t>
                      </a:r>
                    </a:p>
                  </a:txBody>
                  <a:tcPr/>
                </a:tc>
                <a:extLst>
                  <a:ext uri="{0D108BD9-81ED-4DB2-BD59-A6C34878D82A}">
                    <a16:rowId xmlns:a16="http://schemas.microsoft.com/office/drawing/2014/main" val="3163102091"/>
                  </a:ext>
                </a:extLst>
              </a:tr>
              <a:tr h="698660">
                <a:tc>
                  <a:txBody>
                    <a:bodyPr/>
                    <a:lstStyle/>
                    <a:p>
                      <a:r>
                        <a:rPr lang="en-US" sz="1400" dirty="0"/>
                        <a:t>1 Implemented</a:t>
                      </a:r>
                    </a:p>
                  </a:txBody>
                  <a:tcPr/>
                </a:tc>
                <a:tc>
                  <a:txBody>
                    <a:bodyPr/>
                    <a:lstStyle/>
                    <a:p>
                      <a:r>
                        <a:rPr lang="en-US" sz="1400" dirty="0">
                          <a:solidFill>
                            <a:srgbClr val="0070C0"/>
                          </a:solidFill>
                        </a:rPr>
                        <a:t>Guarantee the inside cleanliness for inter-cavity bellow, spool piece, coupler… </a:t>
                      </a:r>
                    </a:p>
                  </a:txBody>
                  <a:tcPr/>
                </a:tc>
                <a:tc>
                  <a:txBody>
                    <a:bodyPr/>
                    <a:lstStyle/>
                    <a:p>
                      <a:r>
                        <a:rPr lang="en-US" sz="1400" dirty="0"/>
                        <a:t>High</a:t>
                      </a:r>
                    </a:p>
                  </a:txBody>
                  <a:tcPr/>
                </a:tc>
                <a:tc>
                  <a:txBody>
                    <a:bodyPr/>
                    <a:lstStyle/>
                    <a:p>
                      <a:r>
                        <a:rPr lang="en-US" sz="1400" dirty="0"/>
                        <a:t>No</a:t>
                      </a:r>
                    </a:p>
                  </a:txBody>
                  <a:tcPr/>
                </a:tc>
                <a:tc>
                  <a:txBody>
                    <a:bodyPr/>
                    <a:lstStyle/>
                    <a:p>
                      <a:r>
                        <a:rPr lang="en-US" sz="1400" dirty="0"/>
                        <a:t>No</a:t>
                      </a:r>
                    </a:p>
                  </a:txBody>
                  <a:tcPr/>
                </a:tc>
                <a:extLst>
                  <a:ext uri="{0D108BD9-81ED-4DB2-BD59-A6C34878D82A}">
                    <a16:rowId xmlns:a16="http://schemas.microsoft.com/office/drawing/2014/main" val="3203927325"/>
                  </a:ext>
                </a:extLst>
              </a:tr>
              <a:tr h="501602">
                <a:tc>
                  <a:txBody>
                    <a:bodyPr/>
                    <a:lstStyle/>
                    <a:p>
                      <a:r>
                        <a:rPr lang="en-US" sz="1400" dirty="0"/>
                        <a:t>2  Not implemented</a:t>
                      </a:r>
                    </a:p>
                  </a:txBody>
                  <a:tcPr/>
                </a:tc>
                <a:tc>
                  <a:txBody>
                    <a:bodyPr/>
                    <a:lstStyle/>
                    <a:p>
                      <a:r>
                        <a:rPr lang="en-US" sz="1400" dirty="0">
                          <a:solidFill>
                            <a:srgbClr val="0070C0"/>
                          </a:solidFill>
                        </a:rPr>
                        <a:t>Increase the purging rate to 3L/min instead of 1L/min</a:t>
                      </a:r>
                    </a:p>
                  </a:txBody>
                  <a:tcPr/>
                </a:tc>
                <a:tc>
                  <a:txBody>
                    <a:bodyPr/>
                    <a:lstStyle/>
                    <a:p>
                      <a:r>
                        <a:rPr lang="en-US" sz="1400" dirty="0"/>
                        <a:t>High</a:t>
                      </a:r>
                    </a:p>
                  </a:txBody>
                  <a:tcPr/>
                </a:tc>
                <a:tc>
                  <a:txBody>
                    <a:bodyPr/>
                    <a:lstStyle/>
                    <a:p>
                      <a:r>
                        <a:rPr lang="en-US" sz="1400" dirty="0"/>
                        <a:t>No</a:t>
                      </a:r>
                    </a:p>
                  </a:txBody>
                  <a:tcPr/>
                </a:tc>
                <a:tc>
                  <a:txBody>
                    <a:bodyPr/>
                    <a:lstStyle/>
                    <a:p>
                      <a:r>
                        <a:rPr lang="en-US" sz="1400" dirty="0"/>
                        <a:t>No</a:t>
                      </a:r>
                    </a:p>
                  </a:txBody>
                  <a:tcPr/>
                </a:tc>
                <a:extLst>
                  <a:ext uri="{0D108BD9-81ED-4DB2-BD59-A6C34878D82A}">
                    <a16:rowId xmlns:a16="http://schemas.microsoft.com/office/drawing/2014/main" val="2536748907"/>
                  </a:ext>
                </a:extLst>
              </a:tr>
              <a:tr h="325816">
                <a:tc>
                  <a:txBody>
                    <a:bodyPr/>
                    <a:lstStyle/>
                    <a:p>
                      <a:r>
                        <a:rPr lang="en-US" sz="1400" dirty="0"/>
                        <a:t>3 Implemented</a:t>
                      </a:r>
                    </a:p>
                  </a:txBody>
                  <a:tcPr/>
                </a:tc>
                <a:tc>
                  <a:txBody>
                    <a:bodyPr/>
                    <a:lstStyle/>
                    <a:p>
                      <a:r>
                        <a:rPr lang="en-US" sz="1400" dirty="0">
                          <a:solidFill>
                            <a:srgbClr val="0070C0"/>
                          </a:solidFill>
                        </a:rPr>
                        <a:t>Install the purge line closer to the cavity</a:t>
                      </a:r>
                    </a:p>
                  </a:txBody>
                  <a:tcPr/>
                </a:tc>
                <a:tc>
                  <a:txBody>
                    <a:bodyPr/>
                    <a:lstStyle/>
                    <a:p>
                      <a:r>
                        <a:rPr lang="en-US" sz="1400" dirty="0"/>
                        <a:t>High</a:t>
                      </a:r>
                    </a:p>
                  </a:txBody>
                  <a:tcPr/>
                </a:tc>
                <a:tc>
                  <a:txBody>
                    <a:bodyPr/>
                    <a:lstStyle/>
                    <a:p>
                      <a:r>
                        <a:rPr lang="en-US" sz="1400" dirty="0"/>
                        <a:t>5 days</a:t>
                      </a:r>
                    </a:p>
                  </a:txBody>
                  <a:tcPr/>
                </a:tc>
                <a:tc>
                  <a:txBody>
                    <a:bodyPr/>
                    <a:lstStyle/>
                    <a:p>
                      <a:r>
                        <a:rPr lang="en-US" sz="1400" dirty="0"/>
                        <a:t>120 Hours</a:t>
                      </a:r>
                    </a:p>
                  </a:txBody>
                  <a:tcPr/>
                </a:tc>
                <a:extLst>
                  <a:ext uri="{0D108BD9-81ED-4DB2-BD59-A6C34878D82A}">
                    <a16:rowId xmlns:a16="http://schemas.microsoft.com/office/drawing/2014/main" val="3801609066"/>
                  </a:ext>
                </a:extLst>
              </a:tr>
              <a:tr h="501602">
                <a:tc>
                  <a:txBody>
                    <a:bodyPr/>
                    <a:lstStyle/>
                    <a:p>
                      <a:r>
                        <a:rPr lang="en-US" sz="1400" dirty="0"/>
                        <a:t>4 Not implemented</a:t>
                      </a:r>
                    </a:p>
                  </a:txBody>
                  <a:tcPr/>
                </a:tc>
                <a:tc>
                  <a:txBody>
                    <a:bodyPr/>
                    <a:lstStyle/>
                    <a:p>
                      <a:r>
                        <a:rPr lang="en-US" sz="1400" dirty="0"/>
                        <a:t>Revise the Bellows Assembly Procedure</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4022683722"/>
                  </a:ext>
                </a:extLst>
              </a:tr>
              <a:tr h="501602">
                <a:tc>
                  <a:txBody>
                    <a:bodyPr/>
                    <a:lstStyle/>
                    <a:p>
                      <a:r>
                        <a:rPr lang="en-US" sz="1400" dirty="0"/>
                        <a:t>5 Implemented</a:t>
                      </a:r>
                    </a:p>
                  </a:txBody>
                  <a:tcPr/>
                </a:tc>
                <a:tc>
                  <a:txBody>
                    <a:bodyPr/>
                    <a:lstStyle/>
                    <a:p>
                      <a:r>
                        <a:rPr lang="en-US" sz="1400" dirty="0">
                          <a:solidFill>
                            <a:srgbClr val="0070C0"/>
                          </a:solidFill>
                        </a:rPr>
                        <a:t>Pump slowly 3 L/min (50 mbarL/s) and vent slowly</a:t>
                      </a:r>
                    </a:p>
                  </a:txBody>
                  <a:tcPr/>
                </a:tc>
                <a:tc>
                  <a:txBody>
                    <a:bodyPr/>
                    <a:lstStyle/>
                    <a:p>
                      <a:r>
                        <a:rPr lang="en-US" sz="1400" dirty="0"/>
                        <a:t>High</a:t>
                      </a:r>
                    </a:p>
                  </a:txBody>
                  <a:tcPr/>
                </a:tc>
                <a:tc>
                  <a:txBody>
                    <a:bodyPr/>
                    <a:lstStyle/>
                    <a:p>
                      <a:r>
                        <a:rPr lang="en-US" sz="1400" dirty="0"/>
                        <a:t>No</a:t>
                      </a:r>
                    </a:p>
                  </a:txBody>
                  <a:tcPr/>
                </a:tc>
                <a:tc>
                  <a:txBody>
                    <a:bodyPr/>
                    <a:lstStyle/>
                    <a:p>
                      <a:r>
                        <a:rPr lang="en-US" sz="1400" dirty="0"/>
                        <a:t>No</a:t>
                      </a:r>
                    </a:p>
                  </a:txBody>
                  <a:tcPr/>
                </a:tc>
                <a:extLst>
                  <a:ext uri="{0D108BD9-81ED-4DB2-BD59-A6C34878D82A}">
                    <a16:rowId xmlns:a16="http://schemas.microsoft.com/office/drawing/2014/main" val="3260864665"/>
                  </a:ext>
                </a:extLst>
              </a:tr>
              <a:tr h="695853">
                <a:tc>
                  <a:txBody>
                    <a:bodyPr/>
                    <a:lstStyle/>
                    <a:p>
                      <a:r>
                        <a:rPr lang="en-US" sz="1400" dirty="0"/>
                        <a:t>6 will be implemented for 3.9GHz</a:t>
                      </a:r>
                    </a:p>
                  </a:txBody>
                  <a:tcPr/>
                </a:tc>
                <a:tc>
                  <a:txBody>
                    <a:bodyPr/>
                    <a:lstStyle/>
                    <a:p>
                      <a:r>
                        <a:rPr lang="en-US" sz="1400" dirty="0"/>
                        <a:t>Move WS0 to WS1 location</a:t>
                      </a:r>
                    </a:p>
                  </a:txBody>
                  <a:tcPr/>
                </a:tc>
                <a:tc>
                  <a:txBody>
                    <a:bodyPr/>
                    <a:lstStyle/>
                    <a:p>
                      <a:r>
                        <a:rPr lang="en-US" sz="1400" dirty="0"/>
                        <a:t>Medium</a:t>
                      </a:r>
                    </a:p>
                  </a:txBody>
                  <a:tcPr/>
                </a:tc>
                <a:tc>
                  <a:txBody>
                    <a:bodyPr/>
                    <a:lstStyle/>
                    <a:p>
                      <a:r>
                        <a:rPr lang="en-US" sz="1400" dirty="0"/>
                        <a:t>5 days for every string assembly</a:t>
                      </a:r>
                    </a:p>
                  </a:txBody>
                  <a:tcPr/>
                </a:tc>
                <a:tc>
                  <a:txBody>
                    <a:bodyPr/>
                    <a:lstStyle/>
                    <a:p>
                      <a:r>
                        <a:rPr lang="en-US" sz="1400" dirty="0"/>
                        <a:t>No</a:t>
                      </a:r>
                    </a:p>
                  </a:txBody>
                  <a:tcPr/>
                </a:tc>
                <a:extLst>
                  <a:ext uri="{0D108BD9-81ED-4DB2-BD59-A6C34878D82A}">
                    <a16:rowId xmlns:a16="http://schemas.microsoft.com/office/drawing/2014/main" val="954938465"/>
                  </a:ext>
                </a:extLst>
              </a:tr>
              <a:tr h="695853">
                <a:tc>
                  <a:txBody>
                    <a:bodyPr/>
                    <a:lstStyle/>
                    <a:p>
                      <a:r>
                        <a:rPr lang="en-US" sz="1400" dirty="0"/>
                        <a:t>7 will be implemented for 3.9GHz</a:t>
                      </a:r>
                    </a:p>
                  </a:txBody>
                  <a:tcPr/>
                </a:tc>
                <a:tc>
                  <a:txBody>
                    <a:bodyPr/>
                    <a:lstStyle/>
                    <a:p>
                      <a:r>
                        <a:rPr lang="en-US" sz="1400" dirty="0"/>
                        <a:t>Reduce valve opening </a:t>
                      </a:r>
                    </a:p>
                  </a:txBody>
                  <a:tcPr/>
                </a:tc>
                <a:tc>
                  <a:txBody>
                    <a:bodyPr/>
                    <a:lstStyle/>
                    <a:p>
                      <a:r>
                        <a:rPr lang="en-US" sz="1400" dirty="0"/>
                        <a:t>Medium</a:t>
                      </a:r>
                    </a:p>
                  </a:txBody>
                  <a:tcPr/>
                </a:tc>
                <a:tc>
                  <a:txBody>
                    <a:bodyPr/>
                    <a:lstStyle/>
                    <a:p>
                      <a:r>
                        <a:rPr lang="en-US" sz="1400" dirty="0"/>
                        <a:t>-5 days</a:t>
                      </a:r>
                    </a:p>
                  </a:txBody>
                  <a:tcPr/>
                </a:tc>
                <a:tc>
                  <a:txBody>
                    <a:bodyPr/>
                    <a:lstStyle/>
                    <a:p>
                      <a:r>
                        <a:rPr lang="en-US" sz="1400" dirty="0"/>
                        <a:t>No</a:t>
                      </a:r>
                    </a:p>
                  </a:txBody>
                  <a:tcPr/>
                </a:tc>
                <a:extLst>
                  <a:ext uri="{0D108BD9-81ED-4DB2-BD59-A6C34878D82A}">
                    <a16:rowId xmlns:a16="http://schemas.microsoft.com/office/drawing/2014/main" val="3199641320"/>
                  </a:ext>
                </a:extLst>
              </a:tr>
              <a:tr h="304544">
                <a:tc>
                  <a:txBody>
                    <a:bodyPr/>
                    <a:lstStyle/>
                    <a:p>
                      <a:r>
                        <a:rPr lang="en-US" sz="1400" dirty="0"/>
                        <a:t>8 Implemented</a:t>
                      </a:r>
                    </a:p>
                  </a:txBody>
                  <a:tcPr/>
                </a:tc>
                <a:tc>
                  <a:txBody>
                    <a:bodyPr/>
                    <a:lstStyle/>
                    <a:p>
                      <a:r>
                        <a:rPr lang="en-US" sz="1400" dirty="0"/>
                        <a:t>WS5 Improvement</a:t>
                      </a:r>
                    </a:p>
                  </a:txBody>
                  <a:tcPr/>
                </a:tc>
                <a:tc>
                  <a:txBody>
                    <a:bodyPr/>
                    <a:lstStyle/>
                    <a:p>
                      <a:r>
                        <a:rPr lang="en-US" sz="1400" dirty="0"/>
                        <a:t>Medium</a:t>
                      </a:r>
                    </a:p>
                  </a:txBody>
                  <a:tcPr/>
                </a:tc>
                <a:tc>
                  <a:txBody>
                    <a:bodyPr/>
                    <a:lstStyle/>
                    <a:p>
                      <a:r>
                        <a:rPr lang="en-US" sz="1400" dirty="0"/>
                        <a:t>No</a:t>
                      </a:r>
                    </a:p>
                  </a:txBody>
                  <a:tcPr/>
                </a:tc>
                <a:tc>
                  <a:txBody>
                    <a:bodyPr/>
                    <a:lstStyle/>
                    <a:p>
                      <a:r>
                        <a:rPr lang="en-US" sz="1400" dirty="0"/>
                        <a:t>No</a:t>
                      </a:r>
                    </a:p>
                  </a:txBody>
                  <a:tcPr/>
                </a:tc>
                <a:extLst>
                  <a:ext uri="{0D108BD9-81ED-4DB2-BD59-A6C34878D82A}">
                    <a16:rowId xmlns:a16="http://schemas.microsoft.com/office/drawing/2014/main" val="4035849603"/>
                  </a:ext>
                </a:extLst>
              </a:tr>
              <a:tr h="304544">
                <a:tc>
                  <a:txBody>
                    <a:bodyPr/>
                    <a:lstStyle/>
                    <a:p>
                      <a:r>
                        <a:rPr lang="en-US" sz="1400" dirty="0"/>
                        <a:t>9 Implemented</a:t>
                      </a:r>
                    </a:p>
                  </a:txBody>
                  <a:tcPr/>
                </a:tc>
                <a:tc>
                  <a:txBody>
                    <a:bodyPr/>
                    <a:lstStyle/>
                    <a:p>
                      <a:r>
                        <a:rPr lang="en-US" sz="1400" dirty="0"/>
                        <a:t>CMTF Improvement</a:t>
                      </a:r>
                    </a:p>
                  </a:txBody>
                  <a:tcPr/>
                </a:tc>
                <a:tc>
                  <a:txBody>
                    <a:bodyPr/>
                    <a:lstStyle/>
                    <a:p>
                      <a:r>
                        <a:rPr lang="en-US" sz="1400" dirty="0"/>
                        <a:t>Medium</a:t>
                      </a:r>
                    </a:p>
                  </a:txBody>
                  <a:tcPr/>
                </a:tc>
                <a:tc>
                  <a:txBody>
                    <a:bodyPr/>
                    <a:lstStyle/>
                    <a:p>
                      <a:r>
                        <a:rPr lang="en-US" sz="1400" dirty="0"/>
                        <a:t>No</a:t>
                      </a:r>
                    </a:p>
                  </a:txBody>
                  <a:tcPr/>
                </a:tc>
                <a:tc>
                  <a:txBody>
                    <a:bodyPr/>
                    <a:lstStyle/>
                    <a:p>
                      <a:r>
                        <a:rPr lang="en-US" sz="1400" dirty="0"/>
                        <a:t>No</a:t>
                      </a:r>
                    </a:p>
                  </a:txBody>
                  <a:tcPr/>
                </a:tc>
                <a:extLst>
                  <a:ext uri="{0D108BD9-81ED-4DB2-BD59-A6C34878D82A}">
                    <a16:rowId xmlns:a16="http://schemas.microsoft.com/office/drawing/2014/main" val="2013905560"/>
                  </a:ext>
                </a:extLst>
              </a:tr>
              <a:tr h="304544">
                <a:tc>
                  <a:txBody>
                    <a:bodyPr/>
                    <a:lstStyle/>
                    <a:p>
                      <a:r>
                        <a:rPr lang="en-US" sz="1400" dirty="0"/>
                        <a:t>10 Implemented</a:t>
                      </a:r>
                    </a:p>
                  </a:txBody>
                  <a:tcPr/>
                </a:tc>
                <a:tc>
                  <a:txBody>
                    <a:bodyPr/>
                    <a:lstStyle/>
                    <a:p>
                      <a:r>
                        <a:rPr lang="en-US" sz="1400" dirty="0"/>
                        <a:t>Gowning Area Improvement</a:t>
                      </a:r>
                    </a:p>
                  </a:txBody>
                  <a:tcPr/>
                </a:tc>
                <a:tc>
                  <a:txBody>
                    <a:bodyPr/>
                    <a:lstStyle/>
                    <a:p>
                      <a:r>
                        <a:rPr lang="en-US" sz="1400" dirty="0"/>
                        <a:t>Medium</a:t>
                      </a:r>
                    </a:p>
                  </a:txBody>
                  <a:tcPr/>
                </a:tc>
                <a:tc>
                  <a:txBody>
                    <a:bodyPr/>
                    <a:lstStyle/>
                    <a:p>
                      <a:r>
                        <a:rPr lang="en-US" sz="1400" dirty="0"/>
                        <a:t>No</a:t>
                      </a:r>
                    </a:p>
                  </a:txBody>
                  <a:tcPr/>
                </a:tc>
                <a:tc>
                  <a:txBody>
                    <a:bodyPr/>
                    <a:lstStyle/>
                    <a:p>
                      <a:r>
                        <a:rPr lang="en-US" sz="1400" dirty="0"/>
                        <a:t>No</a:t>
                      </a:r>
                    </a:p>
                  </a:txBody>
                  <a:tcPr/>
                </a:tc>
                <a:extLst>
                  <a:ext uri="{0D108BD9-81ED-4DB2-BD59-A6C34878D82A}">
                    <a16:rowId xmlns:a16="http://schemas.microsoft.com/office/drawing/2014/main" val="3435104386"/>
                  </a:ext>
                </a:extLst>
              </a:tr>
              <a:tr h="394116">
                <a:tc>
                  <a:txBody>
                    <a:bodyPr/>
                    <a:lstStyle/>
                    <a:p>
                      <a:r>
                        <a:rPr lang="en-US" sz="1400" dirty="0"/>
                        <a:t>11 Implemented</a:t>
                      </a:r>
                    </a:p>
                  </a:txBody>
                  <a:tcPr/>
                </a:tc>
                <a:tc>
                  <a:txBody>
                    <a:bodyPr/>
                    <a:lstStyle/>
                    <a:p>
                      <a:r>
                        <a:rPr lang="en-US" sz="1400" dirty="0"/>
                        <a:t>Miscellaneous Improvement</a:t>
                      </a:r>
                    </a:p>
                  </a:txBody>
                  <a:tcPr/>
                </a:tc>
                <a:tc>
                  <a:txBody>
                    <a:bodyPr/>
                    <a:lstStyle/>
                    <a:p>
                      <a:r>
                        <a:rPr lang="en-US" sz="1400" dirty="0"/>
                        <a:t>Medium</a:t>
                      </a:r>
                    </a:p>
                  </a:txBody>
                  <a:tcPr/>
                </a:tc>
                <a:tc>
                  <a:txBody>
                    <a:bodyPr/>
                    <a:lstStyle/>
                    <a:p>
                      <a:r>
                        <a:rPr lang="en-US" sz="1400" dirty="0"/>
                        <a:t>No</a:t>
                      </a:r>
                    </a:p>
                  </a:txBody>
                  <a:tcPr/>
                </a:tc>
                <a:tc>
                  <a:txBody>
                    <a:bodyPr/>
                    <a:lstStyle/>
                    <a:p>
                      <a:r>
                        <a:rPr lang="en-US" sz="1400" dirty="0"/>
                        <a:t>No</a:t>
                      </a:r>
                    </a:p>
                  </a:txBody>
                  <a:tcPr/>
                </a:tc>
                <a:extLst>
                  <a:ext uri="{0D108BD9-81ED-4DB2-BD59-A6C34878D82A}">
                    <a16:rowId xmlns:a16="http://schemas.microsoft.com/office/drawing/2014/main" val="3964969302"/>
                  </a:ext>
                </a:extLst>
              </a:tr>
            </a:tbl>
          </a:graphicData>
        </a:graphic>
      </p:graphicFrame>
    </p:spTree>
    <p:extLst>
      <p:ext uri="{BB962C8B-B14F-4D97-AF65-F5344CB8AC3E}">
        <p14:creationId xmlns:p14="http://schemas.microsoft.com/office/powerpoint/2010/main" val="2589677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57051" y="174172"/>
            <a:ext cx="8001000" cy="762000"/>
          </a:xfrm>
        </p:spPr>
        <p:txBody>
          <a:bodyPr/>
          <a:lstStyle/>
          <a:p>
            <a:r>
              <a:rPr lang="en-US" altLang="en-US" sz="3200" dirty="0"/>
              <a:t>Cold End Coupler Assembly (WS1)</a:t>
            </a:r>
          </a:p>
        </p:txBody>
      </p:sp>
      <p:sp>
        <p:nvSpPr>
          <p:cNvPr id="3" name="Content Placeholder 2"/>
          <p:cNvSpPr>
            <a:spLocks noGrp="1"/>
          </p:cNvSpPr>
          <p:nvPr>
            <p:ph idx="4294967295"/>
          </p:nvPr>
        </p:nvSpPr>
        <p:spPr>
          <a:xfrm>
            <a:off x="74874" y="1213602"/>
            <a:ext cx="6840830" cy="4193177"/>
          </a:xfrm>
          <a:prstGeom prst="rect">
            <a:avLst/>
          </a:prstGeom>
        </p:spPr>
        <p:txBody>
          <a:bodyPr>
            <a:noAutofit/>
          </a:bodyPr>
          <a:lstStyle/>
          <a:p>
            <a:pPr marL="342900" indent="-342900">
              <a:buFont typeface="+mj-lt"/>
              <a:buAutoNum type="arabicPeriod"/>
              <a:defRPr/>
            </a:pPr>
            <a:r>
              <a:rPr lang="en-US" sz="1600" dirty="0"/>
              <a:t>Verify torque and tighten as needed all the fasteners for the cavity beamline(under vacuum) as received (lesson learned from 1.3GHz) </a:t>
            </a:r>
          </a:p>
          <a:p>
            <a:pPr marL="342900" indent="-342900">
              <a:buFont typeface="+mj-lt"/>
              <a:buAutoNum type="arabicPeriod"/>
              <a:defRPr/>
            </a:pPr>
            <a:r>
              <a:rPr lang="en-US" sz="1600" dirty="0">
                <a:solidFill>
                  <a:srgbClr val="FF0000"/>
                </a:solidFill>
              </a:rPr>
              <a:t>Assemble &amp; leak check new pump/backfill/purge flex hose with tee to the cavity</a:t>
            </a:r>
            <a:r>
              <a:rPr lang="en-US" sz="1600" dirty="0"/>
              <a:t> </a:t>
            </a:r>
            <a:r>
              <a:rPr lang="en-US" sz="1600" dirty="0">
                <a:solidFill>
                  <a:srgbClr val="FF0000"/>
                </a:solidFill>
              </a:rPr>
              <a:t>(Recommendation 3 needs to be implemented for WS1)</a:t>
            </a:r>
          </a:p>
          <a:p>
            <a:pPr marL="342900" indent="-342900">
              <a:buFont typeface="+mj-lt"/>
              <a:buAutoNum type="arabicPeriod"/>
              <a:defRPr/>
            </a:pPr>
            <a:r>
              <a:rPr lang="en-US" sz="1600" dirty="0"/>
              <a:t>Open cavity right angle valve (RAV)</a:t>
            </a:r>
          </a:p>
          <a:p>
            <a:pPr marL="342900" indent="-342900">
              <a:buFont typeface="+mj-lt"/>
              <a:buAutoNum type="arabicPeriod"/>
              <a:defRPr/>
            </a:pPr>
            <a:r>
              <a:rPr lang="en-US" sz="1600" dirty="0"/>
              <a:t>Record as received vacuum levels</a:t>
            </a:r>
          </a:p>
          <a:p>
            <a:pPr marL="342900" indent="-342900">
              <a:buFont typeface="+mj-lt"/>
              <a:buAutoNum type="arabicPeriod"/>
              <a:defRPr/>
            </a:pPr>
            <a:r>
              <a:rPr lang="en-US" sz="1600" dirty="0"/>
              <a:t>Leak check, RGA </a:t>
            </a:r>
          </a:p>
          <a:p>
            <a:pPr marL="342900" indent="-342900">
              <a:buFont typeface="+mj-lt"/>
              <a:buAutoNum type="arabicPeriod"/>
              <a:defRPr/>
            </a:pPr>
            <a:r>
              <a:rPr lang="en-US" sz="1600" dirty="0"/>
              <a:t>Backfill (vent) the cavity</a:t>
            </a:r>
          </a:p>
          <a:p>
            <a:pPr marL="342900" indent="-342900">
              <a:buFont typeface="+mj-lt"/>
              <a:buAutoNum type="arabicPeriod"/>
              <a:defRPr/>
            </a:pPr>
            <a:r>
              <a:rPr lang="en-US" sz="1600" dirty="0"/>
              <a:t>Remove a cold end coupler from the storage manifold</a:t>
            </a:r>
          </a:p>
          <a:p>
            <a:pPr marL="342900" indent="-342900">
              <a:buFont typeface="+mj-lt"/>
              <a:buAutoNum type="arabicPeriod"/>
              <a:defRPr/>
            </a:pPr>
            <a:r>
              <a:rPr lang="en-US" sz="1600" dirty="0"/>
              <a:t>Assemble cold end coupler to the cavity using  particle free flange assembly (PFFA) procedures with nitrogen purge of 1 liter / minute </a:t>
            </a:r>
            <a:r>
              <a:rPr lang="en-US" sz="1600" dirty="0">
                <a:solidFill>
                  <a:srgbClr val="FF0000"/>
                </a:solidFill>
              </a:rPr>
              <a:t>(Recommendation 2 is to increase to 3 liter / minute, not implemented based on the actual purge rates measured and recent good results of tested 1.3GHz CMs at CMTS)</a:t>
            </a:r>
          </a:p>
          <a:p>
            <a:pPr marL="342900" indent="-342900">
              <a:buFont typeface="+mj-lt"/>
              <a:buAutoNum type="arabicPeriod"/>
              <a:defRPr/>
            </a:pPr>
            <a:r>
              <a:rPr lang="en-US" sz="1600" strike="sngStrike" dirty="0">
                <a:solidFill>
                  <a:srgbClr val="FF0000"/>
                </a:solidFill>
              </a:rPr>
              <a:t>Pump down, leak check, RGA, Backfill </a:t>
            </a:r>
            <a:r>
              <a:rPr lang="en-US" sz="1600" dirty="0">
                <a:solidFill>
                  <a:srgbClr val="FF0000"/>
                </a:solidFill>
              </a:rPr>
              <a:t>(Recommendation 3)</a:t>
            </a:r>
            <a:endParaRPr lang="en-US" sz="1600" strike="sngStrike" dirty="0">
              <a:solidFill>
                <a:srgbClr val="FF0000"/>
              </a:solidFill>
            </a:endParaRPr>
          </a:p>
          <a:p>
            <a:pPr marL="342900" indent="-342900">
              <a:buFont typeface="+mj-lt"/>
              <a:buAutoNum type="arabicPeriod"/>
              <a:defRPr/>
            </a:pPr>
            <a:r>
              <a:rPr lang="en-US" sz="1600" dirty="0">
                <a:solidFill>
                  <a:srgbClr val="FF0000"/>
                </a:solidFill>
              </a:rPr>
              <a:t>Leave cavity RAV open  (Recommendation 7 will be implemented)</a:t>
            </a:r>
          </a:p>
          <a:p>
            <a:pPr marL="342900" indent="-342900">
              <a:buFont typeface="+mj-lt"/>
              <a:buAutoNum type="arabicPeriod"/>
              <a:defRPr/>
            </a:pPr>
            <a:r>
              <a:rPr lang="en-US" sz="1600" dirty="0">
                <a:solidFill>
                  <a:srgbClr val="FF0000"/>
                </a:solidFill>
              </a:rPr>
              <a:t>Leave the beamline vented with nitrogen until the cavity is ready be interconnected to the string (Recommendation 3)</a:t>
            </a:r>
            <a:endParaRPr lang="en-US" sz="1600" strike="sngStrike" dirty="0">
              <a:solidFill>
                <a:srgbClr val="FF0000"/>
              </a:solidFill>
            </a:endParaRPr>
          </a:p>
          <a:p>
            <a:pPr marL="0" indent="0">
              <a:buFontTx/>
              <a:buNone/>
              <a:defRPr/>
            </a:pPr>
            <a:endParaRPr lang="en-US" sz="1600" dirty="0">
              <a:solidFill>
                <a:srgbClr val="FF0000"/>
              </a:solidFill>
            </a:endParaRPr>
          </a:p>
          <a:p>
            <a:pPr marL="0" indent="0">
              <a:buFontTx/>
              <a:buNone/>
              <a:defRPr/>
            </a:pPr>
            <a:endParaRPr lang="en-US" sz="1600"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704" y="1738168"/>
            <a:ext cx="2153421" cy="4029668"/>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spTree>
    <p:extLst>
      <p:ext uri="{BB962C8B-B14F-4D97-AF65-F5344CB8AC3E}">
        <p14:creationId xmlns:p14="http://schemas.microsoft.com/office/powerpoint/2010/main" val="3509801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r>
              <a:rPr lang="en-US" altLang="en-US" sz="3200" dirty="0"/>
              <a:t>String Assembly-I (WS1)</a:t>
            </a:r>
          </a:p>
        </p:txBody>
      </p:sp>
      <p:sp>
        <p:nvSpPr>
          <p:cNvPr id="25604" name="Rectangle 3"/>
          <p:cNvSpPr>
            <a:spLocks noGrp="1" noChangeArrowheads="1"/>
          </p:cNvSpPr>
          <p:nvPr>
            <p:ph type="body" idx="4294967295"/>
          </p:nvPr>
        </p:nvSpPr>
        <p:spPr>
          <a:xfrm>
            <a:off x="353653" y="1415143"/>
            <a:ext cx="5104411" cy="5061857"/>
          </a:xfrm>
          <a:prstGeom prst="rect">
            <a:avLst/>
          </a:prstGeom>
        </p:spPr>
        <p:txBody>
          <a:bodyPr>
            <a:noAutofit/>
          </a:bodyPr>
          <a:lstStyle/>
          <a:p>
            <a:pPr marL="285750" indent="-285750">
              <a:buFont typeface="Arial" panose="020B0604020202020204" pitchFamily="34" charset="0"/>
              <a:buChar char="•"/>
            </a:pPr>
            <a:r>
              <a:rPr lang="en-US" altLang="en-US" sz="2100" dirty="0"/>
              <a:t>Rotational alignment of cavities</a:t>
            </a:r>
            <a:endParaRPr lang="en-US" altLang="en-US" sz="2100" b="0" dirty="0"/>
          </a:p>
          <a:p>
            <a:pPr marL="285750" indent="-285750">
              <a:buFont typeface="Arial" panose="020B0604020202020204" pitchFamily="34" charset="0"/>
              <a:buChar char="•"/>
            </a:pPr>
            <a:r>
              <a:rPr lang="en-US" altLang="en-US" sz="2100" b="0" dirty="0"/>
              <a:t>Gate Valve (GV1) to Cavity #1 Assembly: </a:t>
            </a:r>
            <a:endParaRPr lang="en-US" altLang="en-US" sz="2100" dirty="0">
              <a:solidFill>
                <a:srgbClr val="FF0000"/>
              </a:solidFill>
            </a:endParaRPr>
          </a:p>
          <a:p>
            <a:pPr lvl="1"/>
            <a:r>
              <a:rPr lang="en-US" altLang="en-US" sz="2100" b="0" dirty="0"/>
              <a:t>Check the particle free cleanliness of the GV and clean as needed</a:t>
            </a:r>
          </a:p>
          <a:p>
            <a:pPr lvl="1"/>
            <a:r>
              <a:rPr lang="en-US" altLang="en-US" sz="2100" b="0" dirty="0"/>
              <a:t>Sub-assembly of the GV peripherals</a:t>
            </a:r>
          </a:p>
          <a:p>
            <a:pPr lvl="1"/>
            <a:r>
              <a:rPr lang="en-US" altLang="en-US" sz="2100" b="0" dirty="0"/>
              <a:t>Installation to the support post and vacuum hose assembly</a:t>
            </a:r>
          </a:p>
          <a:p>
            <a:pPr lvl="1"/>
            <a:r>
              <a:rPr lang="en-US" altLang="en-US" sz="2100" b="0" dirty="0"/>
              <a:t>Alignment to the cavity beam line flange</a:t>
            </a:r>
          </a:p>
          <a:p>
            <a:pPr lvl="1"/>
            <a:r>
              <a:rPr lang="en-US" altLang="en-US" sz="2100" b="0" dirty="0"/>
              <a:t>Assemble the gate valve to the cavity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3095" y="1158844"/>
            <a:ext cx="3245865" cy="2870310"/>
          </a:xfrm>
          <a:prstGeom prst="rect">
            <a:avLst/>
          </a:prstGeom>
        </p:spPr>
      </p:pic>
      <p:pic>
        <p:nvPicPr>
          <p:cNvPr id="5" name="Picture 4"/>
          <p:cNvPicPr>
            <a:picLocks noChangeAspect="1"/>
          </p:cNvPicPr>
          <p:nvPr/>
        </p:nvPicPr>
        <p:blipFill>
          <a:blip r:embed="rId3"/>
          <a:stretch>
            <a:fillRect/>
          </a:stretch>
        </p:blipFill>
        <p:spPr>
          <a:xfrm>
            <a:off x="5393095" y="4154088"/>
            <a:ext cx="3245865" cy="2005481"/>
          </a:xfrm>
          <a:prstGeom prst="rect">
            <a:avLst/>
          </a:prstGeom>
        </p:spPr>
      </p:pic>
      <p:sp>
        <p:nvSpPr>
          <p:cNvPr id="3" name="Slide Number Placeholder 2"/>
          <p:cNvSpPr>
            <a:spLocks noGrp="1"/>
          </p:cNvSpPr>
          <p:nvPr>
            <p:ph type="sldNum" sz="quarter" idx="11"/>
          </p:nvPr>
        </p:nvSpPr>
        <p:spPr/>
        <p:txBody>
          <a:bodyPr/>
          <a:lstStyle/>
          <a:p>
            <a:fld id="{5BD36294-2849-48A8-8531-5354CF3095D2}" type="slidenum">
              <a:rPr lang="en-US" smtClean="0"/>
              <a:pPr/>
              <a:t>14</a:t>
            </a:fld>
            <a:endParaRPr lang="en-US" dirty="0"/>
          </a:p>
        </p:txBody>
      </p:sp>
    </p:spTree>
    <p:extLst>
      <p:ext uri="{BB962C8B-B14F-4D97-AF65-F5344CB8AC3E}">
        <p14:creationId xmlns:p14="http://schemas.microsoft.com/office/powerpoint/2010/main" val="1587868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r>
              <a:rPr lang="en-US" altLang="en-US" sz="3200" dirty="0"/>
              <a:t>String Assembly-II (WS1)</a:t>
            </a:r>
          </a:p>
        </p:txBody>
      </p:sp>
      <p:sp>
        <p:nvSpPr>
          <p:cNvPr id="26628" name="Rectangle 3"/>
          <p:cNvSpPr>
            <a:spLocks noGrp="1" noChangeArrowheads="1"/>
          </p:cNvSpPr>
          <p:nvPr>
            <p:ph type="body" idx="4294967295"/>
          </p:nvPr>
        </p:nvSpPr>
        <p:spPr>
          <a:xfrm>
            <a:off x="276437" y="1603725"/>
            <a:ext cx="4343400" cy="4549914"/>
          </a:xfrm>
          <a:prstGeom prst="rect">
            <a:avLst/>
          </a:prstGeom>
        </p:spPr>
        <p:txBody>
          <a:bodyPr>
            <a:normAutofit lnSpcReduction="10000"/>
          </a:bodyPr>
          <a:lstStyle/>
          <a:p>
            <a:r>
              <a:rPr lang="en-US" altLang="en-US" sz="2000" b="0" dirty="0"/>
              <a:t>Cavity to Cavity Assembly with the interconnect bellows:</a:t>
            </a:r>
          </a:p>
          <a:p>
            <a:pPr lvl="1"/>
            <a:r>
              <a:rPr lang="en-US" altLang="en-US" sz="2000" b="0" dirty="0"/>
              <a:t>Assemble </a:t>
            </a:r>
            <a:r>
              <a:rPr lang="en-US" altLang="en-US" sz="2000" dirty="0"/>
              <a:t>flex</a:t>
            </a:r>
            <a:r>
              <a:rPr lang="en-US" altLang="en-US" sz="2000" b="0" dirty="0"/>
              <a:t> hose to the cavity RAV</a:t>
            </a:r>
          </a:p>
          <a:p>
            <a:pPr lvl="1"/>
            <a:r>
              <a:rPr lang="en-US" altLang="en-US" sz="2000" b="0" dirty="0"/>
              <a:t>Pump down, leak check the hose connection to the RAV, backfill</a:t>
            </a:r>
          </a:p>
          <a:p>
            <a:pPr lvl="1"/>
            <a:r>
              <a:rPr lang="en-US" altLang="en-US" sz="2000" b="0" dirty="0"/>
              <a:t> Align the interconnect bellows to the cavity field probe end beampipe flange</a:t>
            </a:r>
          </a:p>
          <a:p>
            <a:pPr lvl="1"/>
            <a:r>
              <a:rPr lang="en-US" altLang="en-US" sz="2000" b="0" dirty="0"/>
              <a:t>Assemble with PFFA</a:t>
            </a:r>
          </a:p>
          <a:p>
            <a:pPr lvl="1"/>
            <a:r>
              <a:rPr lang="en-US" altLang="en-US" sz="2000" b="0" dirty="0"/>
              <a:t>Align the bellows to the cavity coupler end beampipe flange</a:t>
            </a:r>
          </a:p>
          <a:p>
            <a:pPr lvl="1"/>
            <a:r>
              <a:rPr lang="en-US" altLang="en-US" sz="2000" b="0" dirty="0"/>
              <a:t>Assemble with PFFA</a:t>
            </a:r>
          </a:p>
          <a:p>
            <a:pPr marL="457200" lvl="1" indent="0">
              <a:buNone/>
            </a:pPr>
            <a:endParaRPr lang="en-US" altLang="en-US" sz="2000" b="0" dirty="0"/>
          </a:p>
          <a:p>
            <a:pPr lvl="1">
              <a:buFontTx/>
              <a:buNone/>
            </a:pPr>
            <a:endParaRPr lang="en-US" altLang="en-US" sz="2000" b="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796" y="302436"/>
            <a:ext cx="3025596" cy="33518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7867" y="3662375"/>
            <a:ext cx="3437575" cy="2795769"/>
          </a:xfrm>
          <a:prstGeom prst="rect">
            <a:avLst/>
          </a:prstGeom>
        </p:spPr>
      </p:pic>
      <p:sp>
        <p:nvSpPr>
          <p:cNvPr id="3" name="Slide Number Placeholder 2"/>
          <p:cNvSpPr>
            <a:spLocks noGrp="1"/>
          </p:cNvSpPr>
          <p:nvPr>
            <p:ph type="sldNum" sz="quarter" idx="11"/>
          </p:nvPr>
        </p:nvSpPr>
        <p:spPr/>
        <p:txBody>
          <a:bodyPr/>
          <a:lstStyle/>
          <a:p>
            <a:fld id="{5BD36294-2849-48A8-8531-5354CF3095D2}" type="slidenum">
              <a:rPr lang="en-US" smtClean="0"/>
              <a:pPr/>
              <a:t>15</a:t>
            </a:fld>
            <a:endParaRPr lang="en-US" dirty="0"/>
          </a:p>
        </p:txBody>
      </p:sp>
    </p:spTree>
    <p:extLst>
      <p:ext uri="{BB962C8B-B14F-4D97-AF65-F5344CB8AC3E}">
        <p14:creationId xmlns:p14="http://schemas.microsoft.com/office/powerpoint/2010/main" val="3781726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z="3200" dirty="0"/>
              <a:t>String Assembly-III (WS1)</a:t>
            </a:r>
          </a:p>
        </p:txBody>
      </p:sp>
      <p:sp>
        <p:nvSpPr>
          <p:cNvPr id="27651" name="Content Placeholder 2"/>
          <p:cNvSpPr>
            <a:spLocks noGrp="1"/>
          </p:cNvSpPr>
          <p:nvPr>
            <p:ph idx="4294967295"/>
          </p:nvPr>
        </p:nvSpPr>
        <p:spPr>
          <a:xfrm>
            <a:off x="499245" y="1295400"/>
            <a:ext cx="3964113" cy="5181600"/>
          </a:xfrm>
          <a:prstGeom prst="rect">
            <a:avLst/>
          </a:prstGeom>
        </p:spPr>
        <p:txBody>
          <a:bodyPr>
            <a:normAutofit/>
          </a:bodyPr>
          <a:lstStyle/>
          <a:p>
            <a:pPr marL="342900" indent="-342900">
              <a:buFont typeface="Arial" panose="020B0604020202020204" pitchFamily="34" charset="0"/>
              <a:buChar char="•"/>
            </a:pPr>
            <a:r>
              <a:rPr lang="en-US" altLang="en-US" sz="2000" b="0" dirty="0"/>
              <a:t>BPM+GV2 assembly and leak check </a:t>
            </a:r>
            <a:endParaRPr lang="en-US" altLang="en-US" sz="2000" dirty="0">
              <a:solidFill>
                <a:srgbClr val="FF0000"/>
              </a:solidFill>
            </a:endParaRPr>
          </a:p>
          <a:p>
            <a:pPr marL="342900" indent="-342900">
              <a:buFont typeface="Arial" panose="020B0604020202020204" pitchFamily="34" charset="0"/>
              <a:buChar char="•"/>
            </a:pPr>
            <a:r>
              <a:rPr lang="en-US" altLang="en-US" sz="2000" b="0" dirty="0"/>
              <a:t>BPM/GV2 subassembly to the 8 cavity string </a:t>
            </a:r>
            <a:endParaRPr lang="en-US" altLang="en-US" sz="2000" dirty="0">
              <a:solidFill>
                <a:srgbClr val="FF0000"/>
              </a:solidFill>
            </a:endParaRPr>
          </a:p>
          <a:p>
            <a:pPr marL="342900" indent="-342900">
              <a:buFont typeface="Arial" panose="020B0604020202020204" pitchFamily="34" charset="0"/>
              <a:buChar char="•"/>
            </a:pPr>
            <a:r>
              <a:rPr lang="en-US" altLang="en-US" sz="2000" b="0" dirty="0"/>
              <a:t>Pump down fully assembled cavity string, bag the bellows, leak check. Backfill </a:t>
            </a:r>
            <a:endParaRPr lang="en-US" altLang="en-US" sz="2000" dirty="0">
              <a:solidFill>
                <a:srgbClr val="FF0000"/>
              </a:solidFill>
            </a:endParaRPr>
          </a:p>
          <a:p>
            <a:pPr marL="342900" indent="-342900">
              <a:buFont typeface="Arial" panose="020B0604020202020204" pitchFamily="34" charset="0"/>
              <a:buChar char="•"/>
            </a:pPr>
            <a:r>
              <a:rPr lang="en-US" altLang="en-US" sz="2000" b="0" dirty="0"/>
              <a:t>Roll out of the cleanroom to WS2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164" y="1140660"/>
            <a:ext cx="3286927" cy="3179236"/>
          </a:xfrm>
          <a:prstGeom prst="rect">
            <a:avLst/>
          </a:prstGeom>
        </p:spPr>
      </p:pic>
      <p:pic>
        <p:nvPicPr>
          <p:cNvPr id="5" name="Picture 4"/>
          <p:cNvPicPr>
            <a:picLocks noChangeAspect="1"/>
          </p:cNvPicPr>
          <p:nvPr/>
        </p:nvPicPr>
        <p:blipFill>
          <a:blip r:embed="rId4"/>
          <a:stretch>
            <a:fillRect/>
          </a:stretch>
        </p:blipFill>
        <p:spPr>
          <a:xfrm>
            <a:off x="2268031" y="4472296"/>
            <a:ext cx="5594247" cy="2157104"/>
          </a:xfrm>
          <a:prstGeom prst="rect">
            <a:avLst/>
          </a:prstGeom>
        </p:spPr>
      </p:pic>
      <p:sp>
        <p:nvSpPr>
          <p:cNvPr id="3" name="Slide Number Placeholder 2"/>
          <p:cNvSpPr>
            <a:spLocks noGrp="1"/>
          </p:cNvSpPr>
          <p:nvPr>
            <p:ph type="sldNum" sz="quarter" idx="11"/>
          </p:nvPr>
        </p:nvSpPr>
        <p:spPr/>
        <p:txBody>
          <a:bodyPr/>
          <a:lstStyle/>
          <a:p>
            <a:fld id="{5BD36294-2849-48A8-8531-5354CF3095D2}" type="slidenum">
              <a:rPr lang="en-US" smtClean="0"/>
              <a:pPr/>
              <a:t>16</a:t>
            </a:fld>
            <a:endParaRPr lang="en-US" dirty="0"/>
          </a:p>
        </p:txBody>
      </p:sp>
    </p:spTree>
    <p:extLst>
      <p:ext uri="{BB962C8B-B14F-4D97-AF65-F5344CB8AC3E}">
        <p14:creationId xmlns:p14="http://schemas.microsoft.com/office/powerpoint/2010/main" val="4158485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p:txBody>
          <a:bodyPr/>
          <a:lstStyle/>
          <a:p>
            <a:r>
              <a:rPr lang="en-US" dirty="0"/>
              <a:t>Lessons Learned that will be applied to 3.9GHz CM assembly in the cleanroom</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0" y="1288188"/>
            <a:ext cx="7025268" cy="5440721"/>
          </a:xfrm>
        </p:spPr>
        <p:txBody>
          <a:bodyPr>
            <a:normAutofit fontScale="92500" lnSpcReduction="10000"/>
          </a:bodyPr>
          <a:lstStyle/>
          <a:p>
            <a:pPr marL="342900" indent="-342900">
              <a:buFont typeface="Arial" panose="020B0604020202020204" pitchFamily="34" charset="0"/>
              <a:buChar char="•"/>
            </a:pPr>
            <a:r>
              <a:rPr lang="en-US" sz="2000" dirty="0"/>
              <a:t>Cavity fasteners torque check&amp; adjust post vertical test before starting the string assembly in the MP9 cleanroom</a:t>
            </a:r>
          </a:p>
          <a:p>
            <a:pPr marL="342900" indent="-342900">
              <a:buFont typeface="Arial" panose="020B0604020202020204" pitchFamily="34" charset="0"/>
              <a:buChar char="•"/>
            </a:pPr>
            <a:r>
              <a:rPr lang="en-US" sz="2000" dirty="0"/>
              <a:t>Al/Mg seals hardness certified by the vendor</a:t>
            </a:r>
          </a:p>
          <a:p>
            <a:pPr marL="342900" indent="-342900">
              <a:buFont typeface="Arial" panose="020B0604020202020204" pitchFamily="34" charset="0"/>
              <a:buChar char="•"/>
            </a:pPr>
            <a:r>
              <a:rPr lang="en-US" sz="2000" dirty="0"/>
              <a:t>Delrin holders for NW40 size (and smaller) Al/Mg seals: NW78 size seals can be slightly deformed and will not fall once placed in the flange during assembly, small size seals need holders.</a:t>
            </a:r>
          </a:p>
          <a:p>
            <a:pPr marL="342900" indent="-342900">
              <a:buFont typeface="Arial" panose="020B0604020202020204" pitchFamily="34" charset="0"/>
              <a:buChar char="•"/>
            </a:pPr>
            <a:r>
              <a:rPr lang="en-US" sz="2000" dirty="0"/>
              <a:t>BPM electrical feedthroughs titanium grade 5 fasteners</a:t>
            </a:r>
          </a:p>
          <a:p>
            <a:pPr marL="342900" indent="-342900">
              <a:buFont typeface="Arial" panose="020B0604020202020204" pitchFamily="34" charset="0"/>
              <a:buChar char="•"/>
            </a:pPr>
            <a:r>
              <a:rPr lang="en-US" sz="2000" dirty="0"/>
              <a:t>Bellows between Cav#1 and upstream end gate valve (microphonics optimization) </a:t>
            </a:r>
          </a:p>
          <a:p>
            <a:pPr marL="342900" indent="-342900">
              <a:buFont typeface="Arial" panose="020B0604020202020204" pitchFamily="34" charset="0"/>
              <a:buChar char="•"/>
            </a:pPr>
            <a:r>
              <a:rPr lang="en-US" sz="2000" dirty="0"/>
              <a:t>Gate valves and right angle valves leak check to verify that sealing through before assembling these valves to the cavity string </a:t>
            </a:r>
          </a:p>
          <a:p>
            <a:pPr marL="342900" indent="-342900">
              <a:buFont typeface="Arial" panose="020B0604020202020204" pitchFamily="34" charset="0"/>
              <a:buChar char="•"/>
            </a:pPr>
            <a:r>
              <a:rPr lang="en-US" sz="2000" dirty="0"/>
              <a:t>Reduce torque for M6 size hardware from 20 N-m to 13.5 N-m</a:t>
            </a:r>
          </a:p>
          <a:p>
            <a:pPr marL="342900" indent="-342900">
              <a:buFont typeface="Arial" panose="020B0604020202020204" pitchFamily="34" charset="0"/>
              <a:buChar char="•"/>
            </a:pPr>
            <a:r>
              <a:rPr lang="en-US" sz="2000" dirty="0"/>
              <a:t>Final torqueing and verification of the string assembly fasteners before string rolls out to WS2</a:t>
            </a:r>
          </a:p>
        </p:txBody>
      </p:sp>
      <p:pic>
        <p:nvPicPr>
          <p:cNvPr id="5" name="Content Placeholder 4">
            <a:extLst>
              <a:ext uri="{FF2B5EF4-FFF2-40B4-BE49-F238E27FC236}">
                <a16:creationId xmlns:a16="http://schemas.microsoft.com/office/drawing/2014/main" id="{43679845-A05B-491F-9DB4-CC2EC0079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268" y="1677697"/>
            <a:ext cx="2080883" cy="1565648"/>
          </a:xfrm>
          <a:prstGeom prst="rect">
            <a:avLst/>
          </a:prstGeom>
          <a:ln>
            <a:noFill/>
          </a:ln>
        </p:spPr>
      </p:pic>
    </p:spTree>
    <p:extLst>
      <p:ext uri="{BB962C8B-B14F-4D97-AF65-F5344CB8AC3E}">
        <p14:creationId xmlns:p14="http://schemas.microsoft.com/office/powerpoint/2010/main" val="2802920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1822" y="414988"/>
            <a:ext cx="8103570" cy="501124"/>
          </a:xfrm>
        </p:spPr>
        <p:txBody>
          <a:bodyPr/>
          <a:lstStyle/>
          <a:p>
            <a:r>
              <a:rPr lang="en-US" sz="3200" dirty="0"/>
              <a:t>Cold Mass Assembly at WS2</a:t>
            </a:r>
          </a:p>
        </p:txBody>
      </p:sp>
      <p:sp>
        <p:nvSpPr>
          <p:cNvPr id="22530" name="Content Placeholder 2"/>
          <p:cNvSpPr>
            <a:spLocks noGrp="1"/>
          </p:cNvSpPr>
          <p:nvPr>
            <p:ph sz="quarter" idx="14"/>
          </p:nvPr>
        </p:nvSpPr>
        <p:spPr>
          <a:xfrm>
            <a:off x="3363697" y="1536041"/>
            <a:ext cx="3124200" cy="722122"/>
          </a:xfrm>
        </p:spPr>
        <p:txBody>
          <a:bodyPr>
            <a:normAutofit/>
          </a:bodyPr>
          <a:lstStyle/>
          <a:p>
            <a:r>
              <a:rPr lang="en-US" sz="2000" dirty="0"/>
              <a:t>After Roll-Out at WS2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231" y="2173657"/>
            <a:ext cx="4752369" cy="3621278"/>
          </a:xfrm>
          <a:prstGeom prst="rect">
            <a:avLst/>
          </a:prstGeom>
        </p:spPr>
      </p:pic>
      <p:sp>
        <p:nvSpPr>
          <p:cNvPr id="6" name="Content Placeholder 2"/>
          <p:cNvSpPr txBox="1">
            <a:spLocks/>
          </p:cNvSpPr>
          <p:nvPr/>
        </p:nvSpPr>
        <p:spPr>
          <a:xfrm>
            <a:off x="2514600" y="6071490"/>
            <a:ext cx="4572000" cy="493521"/>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Dressed Cavity Ordered Without Tee</a:t>
            </a:r>
          </a:p>
        </p:txBody>
      </p:sp>
      <p:sp>
        <p:nvSpPr>
          <p:cNvPr id="3" name="Slide Number Placeholder 2"/>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7" name="Straight Arrow Connector 6">
            <a:extLst>
              <a:ext uri="{FF2B5EF4-FFF2-40B4-BE49-F238E27FC236}">
                <a16:creationId xmlns:a16="http://schemas.microsoft.com/office/drawing/2014/main" id="{711263AE-7B38-4FE1-BA00-85175DE8B34B}"/>
              </a:ext>
            </a:extLst>
          </p:cNvPr>
          <p:cNvCxnSpPr>
            <a:cxnSpLocks/>
          </p:cNvCxnSpPr>
          <p:nvPr/>
        </p:nvCxnSpPr>
        <p:spPr>
          <a:xfrm flipH="1" flipV="1">
            <a:off x="3009530" y="2623388"/>
            <a:ext cx="248575" cy="3448102"/>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250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247636" y="482077"/>
            <a:ext cx="8103570" cy="501124"/>
          </a:xfrm>
        </p:spPr>
        <p:txBody>
          <a:bodyPr/>
          <a:lstStyle/>
          <a:p>
            <a:r>
              <a:rPr lang="en-US" sz="3200" dirty="0"/>
              <a:t>2-Phase Line Welding at WS2</a:t>
            </a:r>
          </a:p>
        </p:txBody>
      </p:sp>
      <p:sp>
        <p:nvSpPr>
          <p:cNvPr id="6" name="Content Placeholder 2"/>
          <p:cNvSpPr txBox="1">
            <a:spLocks/>
          </p:cNvSpPr>
          <p:nvPr/>
        </p:nvSpPr>
        <p:spPr>
          <a:xfrm>
            <a:off x="142671" y="1327732"/>
            <a:ext cx="4222009" cy="501124"/>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Same welding configuration and parameters</a:t>
            </a:r>
          </a:p>
          <a:p>
            <a:pPr marL="0" marR="0" lvl="0" indent="0"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Tee will be added as part of the procedure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71" y="2518968"/>
            <a:ext cx="4360936" cy="314884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904" y="1260487"/>
            <a:ext cx="4222009" cy="32552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4569224"/>
            <a:ext cx="2743200" cy="1935420"/>
          </a:xfrm>
          <a:prstGeom prst="rect">
            <a:avLst/>
          </a:prstGeom>
        </p:spPr>
      </p:pic>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extBox 3">
            <a:extLst>
              <a:ext uri="{FF2B5EF4-FFF2-40B4-BE49-F238E27FC236}">
                <a16:creationId xmlns:a16="http://schemas.microsoft.com/office/drawing/2014/main" id="{16587A1B-AA93-4AC5-A31B-2D32484E8B27}"/>
              </a:ext>
            </a:extLst>
          </p:cNvPr>
          <p:cNvSpPr txBox="1"/>
          <p:nvPr/>
        </p:nvSpPr>
        <p:spPr>
          <a:xfrm>
            <a:off x="142671" y="5657671"/>
            <a:ext cx="5359414" cy="1200329"/>
          </a:xfrm>
          <a:prstGeom prst="rect">
            <a:avLst/>
          </a:prstGeom>
          <a:noFill/>
        </p:spPr>
        <p:txBody>
          <a:bodyPr wrap="square" rtlCol="0">
            <a:spAutoFit/>
          </a:bodyPr>
          <a:lstStyle/>
          <a:p>
            <a:r>
              <a:rPr lang="en-US" i="1" dirty="0"/>
              <a:t>Tack weld then majority of the welds are done with automatic orbital welding machine. Some welds are done manually. All the welders are qualified and certified to provide code compliant welds</a:t>
            </a:r>
          </a:p>
        </p:txBody>
      </p:sp>
    </p:spTree>
    <p:extLst>
      <p:ext uri="{BB962C8B-B14F-4D97-AF65-F5344CB8AC3E}">
        <p14:creationId xmlns:p14="http://schemas.microsoft.com/office/powerpoint/2010/main" val="418953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z="3200" dirty="0"/>
              <a:t>Outline</a:t>
            </a:r>
          </a:p>
        </p:txBody>
      </p:sp>
      <p:sp>
        <p:nvSpPr>
          <p:cNvPr id="14339" name="Content Placeholder 2"/>
          <p:cNvSpPr>
            <a:spLocks noGrp="1"/>
          </p:cNvSpPr>
          <p:nvPr>
            <p:ph idx="4294967295"/>
          </p:nvPr>
        </p:nvSpPr>
        <p:spPr>
          <a:xfrm>
            <a:off x="207917" y="1228099"/>
            <a:ext cx="8744494" cy="5181600"/>
          </a:xfrm>
          <a:prstGeom prst="rect">
            <a:avLst/>
          </a:prstGeom>
        </p:spPr>
        <p:txBody>
          <a:bodyPr>
            <a:normAutofit/>
          </a:bodyPr>
          <a:lstStyle/>
          <a:p>
            <a:pPr lvl="2"/>
            <a:r>
              <a:rPr lang="en-US" altLang="en-US" sz="2400" dirty="0"/>
              <a:t>Production Strategy </a:t>
            </a:r>
          </a:p>
          <a:p>
            <a:pPr lvl="2"/>
            <a:r>
              <a:rPr lang="en-US" altLang="en-US" sz="2400" dirty="0"/>
              <a:t>Fermilab Cryomodule Assembly Facility (CAF) infrastructure</a:t>
            </a:r>
          </a:p>
          <a:p>
            <a:pPr lvl="2"/>
            <a:r>
              <a:rPr lang="en-US" altLang="en-US" sz="2400" dirty="0"/>
              <a:t>Detailed CM Assembly Workflow at CAF</a:t>
            </a:r>
          </a:p>
          <a:p>
            <a:pPr lvl="2"/>
            <a:r>
              <a:rPr lang="en-US" altLang="en-US" sz="2400" dirty="0"/>
              <a:t>Travelers and Part kits</a:t>
            </a:r>
          </a:p>
          <a:p>
            <a:pPr lvl="2"/>
            <a:r>
              <a:rPr lang="en-US" altLang="en-US" sz="2400" dirty="0"/>
              <a:t>Summary</a:t>
            </a:r>
          </a:p>
          <a:p>
            <a:pPr marL="324000" lvl="2" indent="0">
              <a:buNone/>
            </a:pPr>
            <a:endParaRPr lang="en-US" altLang="en-US" sz="2400" b="0" dirty="0"/>
          </a:p>
          <a:p>
            <a:pPr lvl="1"/>
            <a:endParaRPr lang="en-US" altLang="en-US" sz="2800" b="0" dirty="0"/>
          </a:p>
          <a:p>
            <a:pPr lvl="2"/>
            <a:endParaRPr lang="en-US" altLang="en-US" sz="2400" b="0" dirty="0"/>
          </a:p>
          <a:p>
            <a:pPr lvl="1"/>
            <a:endParaRPr lang="en-US" altLang="en-US" sz="2800" b="0" dirty="0"/>
          </a:p>
        </p:txBody>
      </p:sp>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a:t>
            </a:fld>
            <a:endParaRPr lang="en-US" dirty="0">
              <a:solidFill>
                <a:srgbClr val="000000"/>
              </a:solidFill>
            </a:endParaRPr>
          </a:p>
        </p:txBody>
      </p:sp>
    </p:spTree>
    <p:extLst>
      <p:ext uri="{BB962C8B-B14F-4D97-AF65-F5344CB8AC3E}">
        <p14:creationId xmlns:p14="http://schemas.microsoft.com/office/powerpoint/2010/main" val="494458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1822" y="228600"/>
            <a:ext cx="8103570" cy="501124"/>
          </a:xfrm>
        </p:spPr>
        <p:txBody>
          <a:bodyPr/>
          <a:lstStyle/>
          <a:p>
            <a:r>
              <a:rPr lang="en-US" sz="3200" dirty="0"/>
              <a:t>Tank Heaters at WS2</a:t>
            </a:r>
          </a:p>
        </p:txBody>
      </p:sp>
      <p:sp>
        <p:nvSpPr>
          <p:cNvPr id="6" name="Content Placeholder 2"/>
          <p:cNvSpPr txBox="1">
            <a:spLocks/>
          </p:cNvSpPr>
          <p:nvPr/>
        </p:nvSpPr>
        <p:spPr>
          <a:xfrm>
            <a:off x="533400" y="6096001"/>
            <a:ext cx="3124200" cy="304800"/>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Heaters will be installed in this location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22" y="2209800"/>
            <a:ext cx="3013849" cy="3048000"/>
          </a:xfrm>
          <a:prstGeom prst="rect">
            <a:avLst/>
          </a:prstGeom>
        </p:spPr>
      </p:pic>
      <p:cxnSp>
        <p:nvCxnSpPr>
          <p:cNvPr id="8" name="Straight Arrow Connector 7"/>
          <p:cNvCxnSpPr>
            <a:endCxn id="6" idx="0"/>
          </p:cNvCxnSpPr>
          <p:nvPr/>
        </p:nvCxnSpPr>
        <p:spPr>
          <a:xfrm flipH="1">
            <a:off x="2095500" y="4497195"/>
            <a:ext cx="602554" cy="1598806"/>
          </a:xfrm>
          <a:prstGeom prst="straightConnector1">
            <a:avLst/>
          </a:prstGeom>
          <a:ln w="15875">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209800"/>
            <a:ext cx="3530600" cy="2647950"/>
          </a:xfrm>
          <a:prstGeom prst="rect">
            <a:avLst/>
          </a:prstGeom>
        </p:spPr>
      </p:pic>
      <p:sp>
        <p:nvSpPr>
          <p:cNvPr id="18" name="Content Placeholder 2"/>
          <p:cNvSpPr txBox="1">
            <a:spLocks/>
          </p:cNvSpPr>
          <p:nvPr/>
        </p:nvSpPr>
        <p:spPr>
          <a:xfrm>
            <a:off x="4114800" y="6096001"/>
            <a:ext cx="4873752" cy="304800"/>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Along with Kapton tape and Stycast, Ti shim material will keep</a:t>
            </a:r>
          </a:p>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heaters securely fastened to He tanks like 1.3GHz </a:t>
            </a:r>
          </a:p>
        </p:txBody>
      </p:sp>
      <p:cxnSp>
        <p:nvCxnSpPr>
          <p:cNvPr id="19" name="Straight Arrow Connector 18"/>
          <p:cNvCxnSpPr>
            <a:endCxn id="18" idx="0"/>
          </p:cNvCxnSpPr>
          <p:nvPr/>
        </p:nvCxnSpPr>
        <p:spPr>
          <a:xfrm>
            <a:off x="6172200" y="3429000"/>
            <a:ext cx="379476" cy="2667001"/>
          </a:xfrm>
          <a:prstGeom prst="straightConnector1">
            <a:avLst/>
          </a:prstGeom>
          <a:ln w="15875">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3" name="Content Placeholder 2">
            <a:extLst>
              <a:ext uri="{FF2B5EF4-FFF2-40B4-BE49-F238E27FC236}">
                <a16:creationId xmlns:a16="http://schemas.microsoft.com/office/drawing/2014/main" id="{A7F79348-BAC3-4880-9D43-2352C1E24D23}"/>
              </a:ext>
            </a:extLst>
          </p:cNvPr>
          <p:cNvSpPr txBox="1">
            <a:spLocks/>
          </p:cNvSpPr>
          <p:nvPr/>
        </p:nvSpPr>
        <p:spPr>
          <a:xfrm>
            <a:off x="1143000" y="1524000"/>
            <a:ext cx="1529378" cy="457200"/>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endParaRPr lang="en-US" sz="2000" dirty="0"/>
          </a:p>
        </p:txBody>
      </p:sp>
    </p:spTree>
    <p:extLst>
      <p:ext uri="{BB962C8B-B14F-4D97-AF65-F5344CB8AC3E}">
        <p14:creationId xmlns:p14="http://schemas.microsoft.com/office/powerpoint/2010/main" val="2663630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99" y="4529629"/>
            <a:ext cx="2919138" cy="1499919"/>
          </a:xfrm>
          <a:prstGeom prst="rect">
            <a:avLst/>
          </a:prstGeom>
        </p:spPr>
      </p:pic>
      <p:sp>
        <p:nvSpPr>
          <p:cNvPr id="22529" name="Title 1"/>
          <p:cNvSpPr>
            <a:spLocks noGrp="1"/>
          </p:cNvSpPr>
          <p:nvPr>
            <p:ph type="title"/>
          </p:nvPr>
        </p:nvSpPr>
        <p:spPr>
          <a:xfrm>
            <a:off x="462580" y="412307"/>
            <a:ext cx="8103570" cy="501124"/>
          </a:xfrm>
        </p:spPr>
        <p:txBody>
          <a:bodyPr/>
          <a:lstStyle/>
          <a:p>
            <a:r>
              <a:rPr lang="en-US" sz="3200" dirty="0"/>
              <a:t>Magnetic Shielding Assembly at WS2</a:t>
            </a:r>
          </a:p>
        </p:txBody>
      </p:sp>
      <p:sp>
        <p:nvSpPr>
          <p:cNvPr id="18" name="Content Placeholder 2"/>
          <p:cNvSpPr txBox="1">
            <a:spLocks/>
          </p:cNvSpPr>
          <p:nvPr/>
        </p:nvSpPr>
        <p:spPr>
          <a:xfrm>
            <a:off x="4076673" y="5727606"/>
            <a:ext cx="4898895" cy="30194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Shields installed on the upstream and downstream ends and up the chimney – not on the outside center section</a:t>
            </a:r>
          </a:p>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Internal He vessel shield will cover length of cavity end-to-end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32" y="2334230"/>
            <a:ext cx="2622098" cy="205952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1685" y="2328530"/>
            <a:ext cx="3028497" cy="206522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2334231"/>
            <a:ext cx="3033519" cy="2059521"/>
          </a:xfrm>
          <a:prstGeom prst="rect">
            <a:avLst/>
          </a:prstGeom>
        </p:spPr>
      </p:pic>
      <p:cxnSp>
        <p:nvCxnSpPr>
          <p:cNvPr id="19" name="Straight Arrow Connector 18"/>
          <p:cNvCxnSpPr>
            <a:endCxn id="18" idx="0"/>
          </p:cNvCxnSpPr>
          <p:nvPr/>
        </p:nvCxnSpPr>
        <p:spPr>
          <a:xfrm>
            <a:off x="3948657" y="3935382"/>
            <a:ext cx="2577464" cy="1792224"/>
          </a:xfrm>
          <a:prstGeom prst="straightConnector1">
            <a:avLst/>
          </a:prstGeom>
          <a:ln w="15875">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8" idx="0"/>
          </p:cNvCxnSpPr>
          <p:nvPr/>
        </p:nvCxnSpPr>
        <p:spPr>
          <a:xfrm flipV="1">
            <a:off x="6526121" y="3935382"/>
            <a:ext cx="1400176" cy="1792224"/>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0" name="Picture 9">
            <a:extLst>
              <a:ext uri="{FF2B5EF4-FFF2-40B4-BE49-F238E27FC236}">
                <a16:creationId xmlns:a16="http://schemas.microsoft.com/office/drawing/2014/main" id="{CFDA431C-47BC-4566-BD7C-8DF71284A546}"/>
              </a:ext>
            </a:extLst>
          </p:cNvPr>
          <p:cNvPicPr>
            <a:picLocks noChangeAspect="1"/>
          </p:cNvPicPr>
          <p:nvPr/>
        </p:nvPicPr>
        <p:blipFill>
          <a:blip r:embed="rId7"/>
          <a:stretch>
            <a:fillRect/>
          </a:stretch>
        </p:blipFill>
        <p:spPr>
          <a:xfrm>
            <a:off x="1637076" y="5685439"/>
            <a:ext cx="2375589" cy="1122642"/>
          </a:xfrm>
          <a:prstGeom prst="rect">
            <a:avLst/>
          </a:prstGeom>
        </p:spPr>
      </p:pic>
      <p:cxnSp>
        <p:nvCxnSpPr>
          <p:cNvPr id="13" name="Straight Arrow Connector 12">
            <a:extLst>
              <a:ext uri="{FF2B5EF4-FFF2-40B4-BE49-F238E27FC236}">
                <a16:creationId xmlns:a16="http://schemas.microsoft.com/office/drawing/2014/main" id="{4C69211D-E73C-45ED-AE3E-9B1ECF5819B4}"/>
              </a:ext>
            </a:extLst>
          </p:cNvPr>
          <p:cNvCxnSpPr>
            <a:endCxn id="10" idx="3"/>
          </p:cNvCxnSpPr>
          <p:nvPr/>
        </p:nvCxnSpPr>
        <p:spPr>
          <a:xfrm flipH="1" flipV="1">
            <a:off x="4012665" y="6246760"/>
            <a:ext cx="64008" cy="180673"/>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400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509" y="2039470"/>
            <a:ext cx="4291408" cy="29135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083" y="2068778"/>
            <a:ext cx="4186999" cy="2884222"/>
          </a:xfrm>
          <a:prstGeom prst="rect">
            <a:avLst/>
          </a:prstGeom>
        </p:spPr>
      </p:pic>
      <p:sp>
        <p:nvSpPr>
          <p:cNvPr id="22529" name="Title 1"/>
          <p:cNvSpPr>
            <a:spLocks noGrp="1"/>
          </p:cNvSpPr>
          <p:nvPr>
            <p:ph type="title"/>
          </p:nvPr>
        </p:nvSpPr>
        <p:spPr>
          <a:xfrm>
            <a:off x="454132" y="423657"/>
            <a:ext cx="8103570" cy="501124"/>
          </a:xfrm>
        </p:spPr>
        <p:txBody>
          <a:bodyPr/>
          <a:lstStyle/>
          <a:p>
            <a:r>
              <a:rPr lang="en-US" sz="3200" dirty="0"/>
              <a:t>Blade Tuner Installation at WS2</a:t>
            </a:r>
          </a:p>
        </p:txBody>
      </p:sp>
      <p:sp>
        <p:nvSpPr>
          <p:cNvPr id="18" name="Content Placeholder 2"/>
          <p:cNvSpPr txBox="1">
            <a:spLocks/>
          </p:cNvSpPr>
          <p:nvPr/>
        </p:nvSpPr>
        <p:spPr>
          <a:xfrm>
            <a:off x="692458" y="6013451"/>
            <a:ext cx="7824835" cy="287215"/>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Bladetuner and piezos installed at WS2 </a:t>
            </a:r>
            <a:r>
              <a:rPr kumimoji="0" lang="en-US" sz="16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(1.3 GHz lever tuner was installed at WS3)</a:t>
            </a:r>
          </a:p>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Bladetuner has safety rods for safe transport</a:t>
            </a:r>
          </a:p>
        </p:txBody>
      </p:sp>
      <p:sp>
        <p:nvSpPr>
          <p:cNvPr id="15" name="Content Placeholder 2"/>
          <p:cNvSpPr txBox="1">
            <a:spLocks/>
          </p:cNvSpPr>
          <p:nvPr/>
        </p:nvSpPr>
        <p:spPr>
          <a:xfrm>
            <a:off x="4038600" y="5490430"/>
            <a:ext cx="1630493" cy="27280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Safety rods</a:t>
            </a:r>
          </a:p>
        </p:txBody>
      </p:sp>
      <p:cxnSp>
        <p:nvCxnSpPr>
          <p:cNvPr id="16" name="Straight Arrow Connector 15"/>
          <p:cNvCxnSpPr>
            <a:stCxn id="15" idx="0"/>
          </p:cNvCxnSpPr>
          <p:nvPr/>
        </p:nvCxnSpPr>
        <p:spPr>
          <a:xfrm flipV="1">
            <a:off x="4853847" y="4378826"/>
            <a:ext cx="1394553" cy="1111604"/>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0"/>
          </p:cNvCxnSpPr>
          <p:nvPr/>
        </p:nvCxnSpPr>
        <p:spPr>
          <a:xfrm flipV="1">
            <a:off x="4853847" y="3510889"/>
            <a:ext cx="1394553" cy="1979541"/>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74667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1822" y="228599"/>
            <a:ext cx="8433260" cy="785949"/>
          </a:xfrm>
        </p:spPr>
        <p:txBody>
          <a:bodyPr/>
          <a:lstStyle/>
          <a:p>
            <a:r>
              <a:rPr lang="en-US" sz="3200" dirty="0"/>
              <a:t>Upper Cold Mass (UCM) to String Assembly at WS2</a:t>
            </a:r>
          </a:p>
        </p:txBody>
      </p:sp>
      <p:sp>
        <p:nvSpPr>
          <p:cNvPr id="18" name="Content Placeholder 2"/>
          <p:cNvSpPr txBox="1">
            <a:spLocks/>
          </p:cNvSpPr>
          <p:nvPr/>
        </p:nvSpPr>
        <p:spPr>
          <a:xfrm>
            <a:off x="2269171" y="5882543"/>
            <a:ext cx="6429011" cy="975457"/>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Due to a slight interference issue with the bearing block leg and 2-phase chimney, the cavity string will need to </a:t>
            </a:r>
            <a:r>
              <a:rPr lang="en-US" sz="1600" dirty="0">
                <a:solidFill>
                  <a:srgbClr val="000000"/>
                </a:solidFill>
              </a:rPr>
              <a:t>be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rolled upstream slightly on the lollipop stands than back downstream after clearing the chimney</a:t>
            </a:r>
          </a:p>
        </p:txBody>
      </p:sp>
      <p:sp>
        <p:nvSpPr>
          <p:cNvPr id="15" name="Content Placeholder 2"/>
          <p:cNvSpPr txBox="1">
            <a:spLocks/>
          </p:cNvSpPr>
          <p:nvPr/>
        </p:nvSpPr>
        <p:spPr>
          <a:xfrm>
            <a:off x="28486" y="5477522"/>
            <a:ext cx="4481370" cy="355107"/>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Warm-up/Cool-down welding same as 1.3 GHz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2338" y="2099883"/>
            <a:ext cx="4383180" cy="292931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32" y="2099882"/>
            <a:ext cx="4194643" cy="2929317"/>
          </a:xfrm>
          <a:prstGeom prst="rect">
            <a:avLst/>
          </a:prstGeom>
        </p:spPr>
      </p:pic>
      <p:cxnSp>
        <p:nvCxnSpPr>
          <p:cNvPr id="7" name="Straight Arrow Connector 6"/>
          <p:cNvCxnSpPr>
            <a:cxnSpLocks/>
            <a:stCxn id="15" idx="0"/>
          </p:cNvCxnSpPr>
          <p:nvPr/>
        </p:nvCxnSpPr>
        <p:spPr>
          <a:xfrm flipH="1" flipV="1">
            <a:off x="2112265" y="4976448"/>
            <a:ext cx="156906" cy="501074"/>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096847" y="3657600"/>
            <a:ext cx="981279" cy="2291497"/>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a:xfrm>
            <a:off x="8825068" y="6318250"/>
            <a:ext cx="318932" cy="5397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90168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A2DE92-8825-4461-B7EF-761A5671424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itle 2">
            <a:extLst>
              <a:ext uri="{FF2B5EF4-FFF2-40B4-BE49-F238E27FC236}">
                <a16:creationId xmlns:a16="http://schemas.microsoft.com/office/drawing/2014/main" id="{A1EDD1B0-B64F-475A-96CE-FD02D827AB9C}"/>
              </a:ext>
            </a:extLst>
          </p:cNvPr>
          <p:cNvSpPr>
            <a:spLocks noGrp="1"/>
          </p:cNvSpPr>
          <p:nvPr>
            <p:ph type="title"/>
          </p:nvPr>
        </p:nvSpPr>
        <p:spPr>
          <a:xfrm>
            <a:off x="329823" y="244501"/>
            <a:ext cx="8363704" cy="753033"/>
          </a:xfrm>
        </p:spPr>
        <p:txBody>
          <a:bodyPr/>
          <a:lstStyle/>
          <a:p>
            <a:r>
              <a:rPr lang="en-US" sz="3200" dirty="0"/>
              <a:t>Remaining tasks at WS2 before transport to WS3</a:t>
            </a:r>
          </a:p>
        </p:txBody>
      </p:sp>
      <p:sp>
        <p:nvSpPr>
          <p:cNvPr id="4" name="Content Placeholder 3">
            <a:extLst>
              <a:ext uri="{FF2B5EF4-FFF2-40B4-BE49-F238E27FC236}">
                <a16:creationId xmlns:a16="http://schemas.microsoft.com/office/drawing/2014/main" id="{04B32E9B-5BF9-4E0E-807C-46DA68181A42}"/>
              </a:ext>
            </a:extLst>
          </p:cNvPr>
          <p:cNvSpPr>
            <a:spLocks noGrp="1"/>
          </p:cNvSpPr>
          <p:nvPr>
            <p:ph sz="quarter" idx="14"/>
          </p:nvPr>
        </p:nvSpPr>
        <p:spPr/>
        <p:txBody>
          <a:bodyPr/>
          <a:lstStyle/>
          <a:p>
            <a:pPr marL="342900" indent="-342900">
              <a:buFont typeface="Arial" panose="020B0604020202020204" pitchFamily="34" charset="0"/>
              <a:buChar char="•"/>
            </a:pPr>
            <a:r>
              <a:rPr lang="en-US" dirty="0"/>
              <a:t>Leveling of the cold mass</a:t>
            </a:r>
          </a:p>
          <a:p>
            <a:pPr marL="342900" indent="-342900">
              <a:buFont typeface="Arial" panose="020B0604020202020204" pitchFamily="34" charset="0"/>
              <a:buChar char="•"/>
            </a:pPr>
            <a:r>
              <a:rPr lang="en-US" dirty="0"/>
              <a:t>Z alignment of the cavity string</a:t>
            </a:r>
          </a:p>
          <a:p>
            <a:pPr marL="342900" indent="-342900">
              <a:buFont typeface="Arial" panose="020B0604020202020204" pitchFamily="34" charset="0"/>
              <a:buChar char="•"/>
            </a:pPr>
            <a:r>
              <a:rPr lang="en-US" dirty="0"/>
              <a:t>Weld 2-phase pipe invar rod radial clamps (2-phase pipe end are closed)</a:t>
            </a:r>
          </a:p>
          <a:p>
            <a:pPr marL="342900" indent="-342900">
              <a:buFont typeface="Arial" panose="020B0604020202020204" pitchFamily="34" charset="0"/>
              <a:buChar char="•"/>
            </a:pPr>
            <a:r>
              <a:rPr lang="en-US" dirty="0"/>
              <a:t>Leak check 2-phase circuit (after blade-tuner is setup to specified configuration)</a:t>
            </a:r>
          </a:p>
          <a:p>
            <a:pPr marL="342900" indent="-342900">
              <a:buFont typeface="Arial" panose="020B0604020202020204" pitchFamily="34" charset="0"/>
              <a:buChar char="•"/>
            </a:pPr>
            <a:r>
              <a:rPr lang="en-US" dirty="0"/>
              <a:t>Prep for transport to WS3 </a:t>
            </a:r>
          </a:p>
        </p:txBody>
      </p:sp>
    </p:spTree>
    <p:extLst>
      <p:ext uri="{BB962C8B-B14F-4D97-AF65-F5344CB8AC3E}">
        <p14:creationId xmlns:p14="http://schemas.microsoft.com/office/powerpoint/2010/main" val="2037501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p:txBody>
          <a:bodyPr/>
          <a:lstStyle/>
          <a:p>
            <a:r>
              <a:rPr lang="en-US" dirty="0"/>
              <a:t>Lessons Learned that will be applied to 3.9GHz CM assembly at WS2</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258917" y="1243583"/>
            <a:ext cx="8760795" cy="5485326"/>
          </a:xfrm>
        </p:spPr>
        <p:txBody>
          <a:bodyPr>
            <a:normAutofit fontScale="77500" lnSpcReduction="20000"/>
          </a:bodyPr>
          <a:lstStyle/>
          <a:p>
            <a:pPr marL="342900" indent="-342900">
              <a:buFont typeface="Arial" panose="020B0604020202020204" pitchFamily="34" charset="0"/>
              <a:buChar char="•"/>
            </a:pPr>
            <a:r>
              <a:rPr lang="en-US" dirty="0"/>
              <a:t>Optimized orbital welding programs for 316L stainless steel welding (to compensate wall thickness variations, sulfur content etc.)</a:t>
            </a:r>
          </a:p>
          <a:p>
            <a:pPr marL="342900" indent="-342900">
              <a:buFont typeface="Arial" panose="020B0604020202020204" pitchFamily="34" charset="0"/>
              <a:buChar char="•"/>
            </a:pPr>
            <a:r>
              <a:rPr lang="en-US" dirty="0"/>
              <a:t>Welding of the warm/up-cool down capillaries, tee from 2-phase pipe to HGRP and 2-phase pipe invar rods radial clamps after Z longitudinal  of the cavities are done.</a:t>
            </a:r>
          </a:p>
          <a:p>
            <a:pPr marL="342900" indent="-342900">
              <a:buFont typeface="Arial" panose="020B0604020202020204" pitchFamily="34" charset="0"/>
              <a:buChar char="•"/>
            </a:pPr>
            <a:r>
              <a:rPr lang="en-US" dirty="0"/>
              <a:t>Shimming optimizations to ensure that the liquid level probes housing at the ends of the 2-phase pipe are welded and assembled leveled and free to allow HGRP contraction and expansion</a:t>
            </a:r>
          </a:p>
          <a:p>
            <a:pPr marL="342900" indent="-342900">
              <a:buFont typeface="Arial" panose="020B0604020202020204" pitchFamily="34" charset="0"/>
              <a:buChar char="•"/>
            </a:pPr>
            <a:r>
              <a:rPr lang="en-US" dirty="0"/>
              <a:t>Invar rod reinforced clamps for Cav#1 and Cav#8 where the reacted vacuum forces are highest</a:t>
            </a:r>
          </a:p>
          <a:p>
            <a:pPr marL="342900" indent="-342900">
              <a:buFont typeface="Arial" panose="020B0604020202020204" pitchFamily="34" charset="0"/>
              <a:buChar char="•"/>
            </a:pPr>
            <a:r>
              <a:rPr lang="en-US" dirty="0"/>
              <a:t>Leveling and alignment of the upper cold mass to the cavity string with the help of alignment group using laser tracker. Plumb bobs and mechanical means for alignment do not work well for CW CMs where the 2-phase pipe is connected to the HGRP</a:t>
            </a:r>
          </a:p>
          <a:p>
            <a:pPr marL="342900" indent="-342900">
              <a:buFont typeface="Arial" panose="020B0604020202020204" pitchFamily="34" charset="0"/>
              <a:buChar char="•"/>
            </a:pPr>
            <a:r>
              <a:rPr lang="en-US" dirty="0"/>
              <a:t>Increased attention for fasteners locking mechanism (at least two such as torqueing, lock washers, Belleville washers, Loctite etc. to prevent loosening during operation and transports</a:t>
            </a:r>
          </a:p>
          <a:p>
            <a:pPr marL="342900" indent="-342900">
              <a:buFont typeface="Arial" panose="020B0604020202020204" pitchFamily="34" charset="0"/>
              <a:buChar char="•"/>
            </a:pPr>
            <a:r>
              <a:rPr lang="en-US" dirty="0"/>
              <a:t>White gloves handling of the magnetic shielding parts</a:t>
            </a:r>
          </a:p>
        </p:txBody>
      </p:sp>
    </p:spTree>
    <p:extLst>
      <p:ext uri="{BB962C8B-B14F-4D97-AF65-F5344CB8AC3E}">
        <p14:creationId xmlns:p14="http://schemas.microsoft.com/office/powerpoint/2010/main" val="2834284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62580" y="462947"/>
            <a:ext cx="8103570" cy="501124"/>
          </a:xfrm>
        </p:spPr>
        <p:txBody>
          <a:bodyPr/>
          <a:lstStyle/>
          <a:p>
            <a:r>
              <a:rPr lang="en-US" sz="3200" dirty="0"/>
              <a:t>Transport to WS3 at CAF-ICB</a:t>
            </a:r>
          </a:p>
        </p:txBody>
      </p:sp>
      <p:sp>
        <p:nvSpPr>
          <p:cNvPr id="18" name="Content Placeholder 2"/>
          <p:cNvSpPr txBox="1">
            <a:spLocks/>
          </p:cNvSpPr>
          <p:nvPr/>
        </p:nvSpPr>
        <p:spPr>
          <a:xfrm>
            <a:off x="5991938" y="4428357"/>
            <a:ext cx="3019200" cy="1439930"/>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Modifications to red fixture allows to use for 3.9 GHz upper coldmass move (fixture is already modified, engineering note is updated, upper cold mass#1 </a:t>
            </a:r>
            <a:r>
              <a:rPr lang="en-US" sz="1600" dirty="0">
                <a:solidFill>
                  <a:srgbClr val="000000"/>
                </a:solidFill>
              </a:rPr>
              <a:t>incoming QC done using this modified fixture</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 name="Content Placeholder 2"/>
          <p:cNvSpPr txBox="1">
            <a:spLocks/>
          </p:cNvSpPr>
          <p:nvPr/>
        </p:nvSpPr>
        <p:spPr>
          <a:xfrm>
            <a:off x="102260" y="5334000"/>
            <a:ext cx="2616693" cy="27280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1.3 GHz upper coldmass fixture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97" y="2099883"/>
            <a:ext cx="4074570" cy="24966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3894" y="2099883"/>
            <a:ext cx="4782219" cy="1733453"/>
          </a:xfrm>
          <a:prstGeom prst="rect">
            <a:avLst/>
          </a:prstGeom>
        </p:spPr>
      </p:pic>
      <p:cxnSp>
        <p:nvCxnSpPr>
          <p:cNvPr id="7" name="Straight Arrow Connector 6"/>
          <p:cNvCxnSpPr>
            <a:stCxn id="15" idx="0"/>
          </p:cNvCxnSpPr>
          <p:nvPr/>
        </p:nvCxnSpPr>
        <p:spPr>
          <a:xfrm flipV="1">
            <a:off x="1410607" y="3048000"/>
            <a:ext cx="535716" cy="2286000"/>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18" idx="0"/>
          </p:cNvCxnSpPr>
          <p:nvPr/>
        </p:nvCxnSpPr>
        <p:spPr>
          <a:xfrm flipH="1" flipV="1">
            <a:off x="6692446" y="2613249"/>
            <a:ext cx="809092" cy="1815108"/>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4648200"/>
            <a:ext cx="2650672" cy="2100532"/>
          </a:xfrm>
          <a:prstGeom prst="rect">
            <a:avLst/>
          </a:prstGeom>
        </p:spPr>
      </p:pic>
      <p:sp>
        <p:nvSpPr>
          <p:cNvPr id="23" name="Content Placeholder 2"/>
          <p:cNvSpPr txBox="1">
            <a:spLocks/>
          </p:cNvSpPr>
          <p:nvPr/>
        </p:nvSpPr>
        <p:spPr>
          <a:xfrm>
            <a:off x="172379" y="6067632"/>
            <a:ext cx="2037422" cy="561767"/>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Same transport fixture will be used</a:t>
            </a:r>
          </a:p>
        </p:txBody>
      </p:sp>
      <p:cxnSp>
        <p:nvCxnSpPr>
          <p:cNvPr id="24" name="Straight Arrow Connector 23"/>
          <p:cNvCxnSpPr>
            <a:cxnSpLocks/>
          </p:cNvCxnSpPr>
          <p:nvPr/>
        </p:nvCxnSpPr>
        <p:spPr>
          <a:xfrm flipV="1">
            <a:off x="2209801" y="5966734"/>
            <a:ext cx="1447799" cy="265390"/>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7947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520215" y="486052"/>
            <a:ext cx="8103570" cy="501124"/>
          </a:xfrm>
        </p:spPr>
        <p:txBody>
          <a:bodyPr/>
          <a:lstStyle/>
          <a:p>
            <a:r>
              <a:rPr lang="en-US" sz="3200" dirty="0"/>
              <a:t>Cavity String Alignment at WS3</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53" y="2438399"/>
            <a:ext cx="3657599" cy="2743199"/>
          </a:xfrm>
          <a:prstGeom prst="rect">
            <a:avLst/>
          </a:prstGeom>
        </p:spPr>
      </p:pic>
      <p:sp>
        <p:nvSpPr>
          <p:cNvPr id="16" name="TextBox 15"/>
          <p:cNvSpPr txBox="1"/>
          <p:nvPr/>
        </p:nvSpPr>
        <p:spPr>
          <a:xfrm>
            <a:off x="443652" y="5161003"/>
            <a:ext cx="30644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Fiducials Glued on Beam Flanges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2438400"/>
            <a:ext cx="1679280" cy="272260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6480" y="2438399"/>
            <a:ext cx="2985422" cy="2735541"/>
          </a:xfrm>
          <a:prstGeom prst="rect">
            <a:avLst/>
          </a:prstGeom>
        </p:spPr>
      </p:pic>
      <p:sp>
        <p:nvSpPr>
          <p:cNvPr id="20" name="TextBox 19"/>
          <p:cNvSpPr txBox="1"/>
          <p:nvPr/>
        </p:nvSpPr>
        <p:spPr>
          <a:xfrm>
            <a:off x="4218939" y="5173940"/>
            <a:ext cx="13050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Laser Tracker</a:t>
            </a:r>
          </a:p>
        </p:txBody>
      </p:sp>
      <p:sp>
        <p:nvSpPr>
          <p:cNvPr id="21" name="TextBox 20"/>
          <p:cNvSpPr txBox="1"/>
          <p:nvPr/>
        </p:nvSpPr>
        <p:spPr>
          <a:xfrm>
            <a:off x="6532367" y="5120949"/>
            <a:ext cx="22476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Verify Z alignment then complete X-Y alignment</a:t>
            </a:r>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66899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27535" y="452613"/>
            <a:ext cx="8103570" cy="501124"/>
          </a:xfrm>
        </p:spPr>
        <p:txBody>
          <a:bodyPr/>
          <a:lstStyle/>
          <a:p>
            <a:r>
              <a:rPr lang="en-US" sz="3200" dirty="0"/>
              <a:t>Cavity String Alignment at WS3</a:t>
            </a:r>
          </a:p>
        </p:txBody>
      </p:sp>
      <p:sp>
        <p:nvSpPr>
          <p:cNvPr id="16" name="TextBox 15"/>
          <p:cNvSpPr txBox="1"/>
          <p:nvPr/>
        </p:nvSpPr>
        <p:spPr>
          <a:xfrm>
            <a:off x="157614" y="5066218"/>
            <a:ext cx="3064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Larger diameter</a:t>
            </a:r>
            <a:r>
              <a:rPr kumimoji="0" lang="en-US" sz="1400" b="0" i="0" u="none" strike="noStrike" kern="1200" cap="none" spc="0" normalizeH="0" noProof="0" dirty="0">
                <a:ln>
                  <a:noFill/>
                </a:ln>
                <a:solidFill>
                  <a:srgbClr val="000000"/>
                </a:solidFill>
                <a:effectLst/>
                <a:uLnTx/>
                <a:uFillTx/>
                <a:latin typeface="Arial"/>
                <a:ea typeface="+mn-ea"/>
                <a:cs typeface="+mn-cs"/>
              </a:rPr>
              <a:t> prisms are more desirable</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Box 19"/>
          <p:cNvSpPr txBox="1"/>
          <p:nvPr/>
        </p:nvSpPr>
        <p:spPr>
          <a:xfrm>
            <a:off x="3896001" y="4620049"/>
            <a:ext cx="13050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Cavity clamp to invar rod</a:t>
            </a:r>
          </a:p>
        </p:txBody>
      </p:sp>
      <p:sp>
        <p:nvSpPr>
          <p:cNvPr id="21" name="TextBox 20"/>
          <p:cNvSpPr txBox="1"/>
          <p:nvPr/>
        </p:nvSpPr>
        <p:spPr>
          <a:xfrm>
            <a:off x="6274022" y="4589505"/>
            <a:ext cx="261106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“Z”</a:t>
            </a:r>
            <a:r>
              <a:rPr kumimoji="0" lang="en-US" sz="1400" b="0" i="0" u="none" strike="noStrike" kern="1200" cap="none" spc="0" normalizeH="0" noProof="0" dirty="0">
                <a:ln>
                  <a:noFill/>
                </a:ln>
                <a:solidFill>
                  <a:srgbClr val="000000"/>
                </a:solidFill>
                <a:effectLst/>
                <a:uLnTx/>
                <a:uFillTx/>
                <a:latin typeface="Arial"/>
                <a:ea typeface="+mn-ea"/>
                <a:cs typeface="+mn-cs"/>
              </a:rPr>
              <a:t> tolerance</a:t>
            </a:r>
            <a:r>
              <a:rPr lang="en-US" sz="1400" dirty="0">
                <a:solidFill>
                  <a:srgbClr val="000000"/>
                </a:solidFill>
                <a:latin typeface="Arial"/>
                <a:ea typeface="+mn-ea"/>
              </a:rPr>
              <a:t> +/- 0.5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Relative</a:t>
            </a:r>
            <a:r>
              <a:rPr kumimoji="0" lang="en-US" sz="1400" b="0" i="0" u="none" strike="noStrike" kern="1200" cap="none" spc="0" normalizeH="0" noProof="0" dirty="0">
                <a:ln>
                  <a:noFill/>
                </a:ln>
                <a:solidFill>
                  <a:srgbClr val="000000"/>
                </a:solidFill>
                <a:effectLst/>
                <a:uLnTx/>
                <a:uFillTx/>
                <a:latin typeface="Arial"/>
                <a:ea typeface="+mn-ea"/>
                <a:cs typeface="+mn-cs"/>
              </a:rPr>
              <a:t> to FPC spacing</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“X” </a:t>
            </a:r>
            <a:r>
              <a:rPr lang="en-US" sz="1400" dirty="0">
                <a:solidFill>
                  <a:srgbClr val="000000"/>
                </a:solidFill>
                <a:latin typeface="Arial"/>
                <a:ea typeface="+mn-ea"/>
              </a:rPr>
              <a:t>tolerance +/- 0.150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“Y” tolerance +/- 0.150 mm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ea typeface="+mn-ea"/>
              </a:rPr>
              <a:t>Relative to electrical centerline of cavity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14" y="2135011"/>
            <a:ext cx="2992212" cy="28809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492" y="2709954"/>
            <a:ext cx="2572230" cy="19019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8771" y="1719072"/>
            <a:ext cx="3285229" cy="2724912"/>
          </a:xfrm>
          <a:prstGeom prst="rect">
            <a:avLst/>
          </a:prstGeom>
        </p:spPr>
      </p:pic>
      <p:sp>
        <p:nvSpPr>
          <p:cNvPr id="3" name="Slide Number Placeholder 2"/>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01879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 y="228600"/>
            <a:ext cx="9055222" cy="835368"/>
          </a:xfrm>
        </p:spPr>
        <p:txBody>
          <a:bodyPr/>
          <a:lstStyle/>
          <a:p>
            <a:r>
              <a:rPr lang="en-US" sz="3200" dirty="0"/>
              <a:t>Thermal Straps and Cables Installation at WS3</a:t>
            </a:r>
          </a:p>
        </p:txBody>
      </p:sp>
      <p:sp>
        <p:nvSpPr>
          <p:cNvPr id="21" name="TextBox 20"/>
          <p:cNvSpPr txBox="1"/>
          <p:nvPr/>
        </p:nvSpPr>
        <p:spPr>
          <a:xfrm>
            <a:off x="312234" y="1326996"/>
            <a:ext cx="85728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Follow all the requirements as it was done for 1.3GHz CMs: indium, torqueing fasteners</a:t>
            </a:r>
            <a:r>
              <a:rPr lang="en-US" dirty="0">
                <a:solidFill>
                  <a:srgbClr val="000000"/>
                </a:solidFill>
                <a:latin typeface="Arial"/>
                <a:ea typeface="+mn-ea"/>
              </a:rPr>
              <a:t> with intervals sequence, additional visual and manual verifications</a:t>
            </a: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7401"/>
            <a:ext cx="4864639" cy="23865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831677"/>
            <a:ext cx="2668607" cy="192688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799" y="4831677"/>
            <a:ext cx="2275743" cy="192688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4919" y="2057401"/>
            <a:ext cx="3664652" cy="2396119"/>
          </a:xfrm>
          <a:prstGeom prst="rect">
            <a:avLst/>
          </a:prstGeom>
        </p:spPr>
      </p:pic>
      <p:sp>
        <p:nvSpPr>
          <p:cNvPr id="6" name="Slide Number Placeholder 5"/>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3932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98418" y="228600"/>
            <a:ext cx="8001000" cy="762000"/>
          </a:xfrm>
        </p:spPr>
        <p:txBody>
          <a:bodyPr/>
          <a:lstStyle/>
          <a:p>
            <a:r>
              <a:rPr lang="en-US" altLang="en-US" sz="3200" dirty="0"/>
              <a:t>Planned LCLS-II Production CMs </a:t>
            </a:r>
            <a:br>
              <a:rPr lang="en-US" altLang="en-US" sz="3200" dirty="0"/>
            </a:br>
            <a:r>
              <a:rPr lang="en-US" altLang="en-US" sz="3200" dirty="0"/>
              <a:t>Workflow at Fermilab</a:t>
            </a:r>
          </a:p>
        </p:txBody>
      </p:sp>
      <p:sp>
        <p:nvSpPr>
          <p:cNvPr id="3" name="Content Placeholder 2"/>
          <p:cNvSpPr>
            <a:spLocks noGrp="1"/>
          </p:cNvSpPr>
          <p:nvPr>
            <p:ph idx="4294967295"/>
          </p:nvPr>
        </p:nvSpPr>
        <p:spPr>
          <a:xfrm>
            <a:off x="533399" y="1219199"/>
            <a:ext cx="8445138" cy="5381897"/>
          </a:xfrm>
          <a:prstGeom prst="rect">
            <a:avLst/>
          </a:prstGeom>
        </p:spPr>
        <p:txBody>
          <a:bodyPr>
            <a:noAutofit/>
          </a:bodyPr>
          <a:lstStyle/>
          <a:p>
            <a:pPr marL="514350" indent="-514350">
              <a:buFont typeface="+mj-lt"/>
              <a:buAutoNum type="arabicPeriod"/>
              <a:defRPr/>
            </a:pPr>
            <a:r>
              <a:rPr lang="en-US" sz="1600" dirty="0">
                <a:solidFill>
                  <a:schemeClr val="bg1">
                    <a:lumMod val="75000"/>
                  </a:schemeClr>
                </a:solidFill>
              </a:rPr>
              <a:t>Receive dressed, ready to be tested in VTS (vertical test stand) cavities from the vendors (Beamline under vacuum)</a:t>
            </a:r>
          </a:p>
          <a:p>
            <a:pPr marL="514350" indent="-514350">
              <a:buFont typeface="+mj-lt"/>
              <a:buAutoNum type="arabicPeriod"/>
              <a:defRPr/>
            </a:pPr>
            <a:r>
              <a:rPr lang="en-US" sz="1600" dirty="0">
                <a:solidFill>
                  <a:schemeClr val="bg1">
                    <a:lumMod val="75000"/>
                  </a:schemeClr>
                </a:solidFill>
              </a:rPr>
              <a:t>Incoming Inspection at IB4</a:t>
            </a:r>
          </a:p>
          <a:p>
            <a:pPr marL="514350" indent="-514350">
              <a:buFont typeface="+mj-lt"/>
              <a:buAutoNum type="arabicPeriod"/>
              <a:defRPr/>
            </a:pPr>
            <a:r>
              <a:rPr lang="en-US" sz="1600" dirty="0">
                <a:solidFill>
                  <a:schemeClr val="bg1">
                    <a:lumMod val="75000"/>
                  </a:schemeClr>
                </a:solidFill>
              </a:rPr>
              <a:t>Test cavities in VTS at IB1 </a:t>
            </a:r>
          </a:p>
          <a:p>
            <a:pPr marL="514350" indent="-514350">
              <a:buFont typeface="+mj-lt"/>
              <a:buAutoNum type="arabicPeriod"/>
              <a:defRPr/>
            </a:pPr>
            <a:r>
              <a:rPr lang="en-US" sz="1600" dirty="0"/>
              <a:t>Qualified Cavities go to CAF-MP9 cleanroom WS1. </a:t>
            </a:r>
            <a:r>
              <a:rPr lang="en-US" sz="1600" dirty="0">
                <a:solidFill>
                  <a:schemeClr val="bg1">
                    <a:lumMod val="75000"/>
                  </a:schemeClr>
                </a:solidFill>
              </a:rPr>
              <a:t>Non qualified cavities will be re-processed (HPR, light EP etc.) and re-tested.</a:t>
            </a:r>
          </a:p>
          <a:p>
            <a:pPr marL="514350" indent="-514350">
              <a:buFont typeface="+mj-lt"/>
              <a:buAutoNum type="arabicPeriod"/>
              <a:defRPr/>
            </a:pPr>
            <a:r>
              <a:rPr lang="en-US" sz="1600" dirty="0"/>
              <a:t>8 qualified cavities, Cold end FPCs, BPM, Gate Valves, Interconnecting Bellows/Spool: Cavity String Assembly at CAF-MP9 Cleanroom (WS1) </a:t>
            </a:r>
          </a:p>
          <a:p>
            <a:pPr marL="514350" indent="-514350">
              <a:buFont typeface="+mj-lt"/>
              <a:buAutoNum type="arabicPeriod"/>
              <a:defRPr/>
            </a:pPr>
            <a:r>
              <a:rPr lang="en-US" sz="1600" dirty="0"/>
              <a:t>Cold Mass Assembly at CAF-MP9 (WS2)</a:t>
            </a:r>
          </a:p>
          <a:p>
            <a:pPr marL="514350" indent="-514350">
              <a:buFont typeface="+mj-lt"/>
              <a:buAutoNum type="arabicPeriod"/>
              <a:defRPr/>
            </a:pPr>
            <a:r>
              <a:rPr lang="en-US" sz="1600" dirty="0"/>
              <a:t>Cold Mass Assembly at CAF-ICB (WS3 &amp; WS4)</a:t>
            </a:r>
          </a:p>
          <a:p>
            <a:pPr marL="514350" indent="-514350">
              <a:buFont typeface="+mj-lt"/>
              <a:buAutoNum type="arabicPeriod"/>
              <a:defRPr/>
            </a:pPr>
            <a:r>
              <a:rPr lang="en-US" sz="1600" dirty="0"/>
              <a:t>Final Assembly and QC checks (WS5) and prep for transport to CMTS at CAF-ICB (WS6)</a:t>
            </a:r>
          </a:p>
          <a:p>
            <a:pPr marL="514350" indent="-514350">
              <a:buFont typeface="+mj-lt"/>
              <a:buAutoNum type="arabicPeriod"/>
              <a:defRPr/>
            </a:pPr>
            <a:r>
              <a:rPr lang="en-US" sz="1600" dirty="0">
                <a:solidFill>
                  <a:schemeClr val="bg1">
                    <a:lumMod val="75000"/>
                  </a:schemeClr>
                </a:solidFill>
              </a:rPr>
              <a:t>Cryomodule Test at CMTS</a:t>
            </a:r>
          </a:p>
          <a:p>
            <a:pPr marL="514350" indent="-514350">
              <a:buFont typeface="+mj-lt"/>
              <a:buAutoNum type="arabicPeriod"/>
              <a:defRPr/>
            </a:pPr>
            <a:r>
              <a:rPr lang="en-US" sz="1600" dirty="0"/>
              <a:t>Transport the module back to CAF-ICB </a:t>
            </a:r>
          </a:p>
          <a:p>
            <a:pPr marL="514350" indent="-514350">
              <a:buFont typeface="+mj-lt"/>
              <a:buAutoNum type="arabicPeriod"/>
              <a:defRPr/>
            </a:pPr>
            <a:r>
              <a:rPr lang="en-US" sz="1600" dirty="0"/>
              <a:t>Prepare and Ship Module to SLAC (WS6)</a:t>
            </a:r>
          </a:p>
          <a:p>
            <a:pPr marL="514350" indent="-514350">
              <a:buFont typeface="+mj-lt"/>
              <a:buAutoNum type="arabicPeriod"/>
              <a:defRPr/>
            </a:pPr>
            <a:endParaRPr lang="en-US" sz="1600" b="0" dirty="0"/>
          </a:p>
        </p:txBody>
      </p:sp>
      <p:sp>
        <p:nvSpPr>
          <p:cNvPr id="4" name="Slide Number Placeholder 3"/>
          <p:cNvSpPr>
            <a:spLocks noGrp="1"/>
          </p:cNvSpPr>
          <p:nvPr>
            <p:ph type="sldNum" sz="quarter" idx="11"/>
          </p:nvPr>
        </p:nvSpPr>
        <p:spPr/>
        <p:txBody>
          <a:bodyPr/>
          <a:lstStyle/>
          <a:p>
            <a:fld id="{5BD36294-2849-48A8-8531-5354CF3095D2}" type="slidenum">
              <a:rPr lang="en-US" smtClean="0"/>
              <a:pPr/>
              <a:t>3</a:t>
            </a:fld>
            <a:endParaRPr lang="en-US" dirty="0"/>
          </a:p>
        </p:txBody>
      </p:sp>
    </p:spTree>
    <p:extLst>
      <p:ext uri="{BB962C8B-B14F-4D97-AF65-F5344CB8AC3E}">
        <p14:creationId xmlns:p14="http://schemas.microsoft.com/office/powerpoint/2010/main" val="676108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1061F9-0CBD-4D9C-A8C7-3739C632A5A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itle 2">
            <a:extLst>
              <a:ext uri="{FF2B5EF4-FFF2-40B4-BE49-F238E27FC236}">
                <a16:creationId xmlns:a16="http://schemas.microsoft.com/office/drawing/2014/main" id="{A5A6C112-000D-42F7-904E-0187B47838C1}"/>
              </a:ext>
            </a:extLst>
          </p:cNvPr>
          <p:cNvSpPr>
            <a:spLocks noGrp="1"/>
          </p:cNvSpPr>
          <p:nvPr>
            <p:ph type="title"/>
          </p:nvPr>
        </p:nvSpPr>
        <p:spPr>
          <a:xfrm>
            <a:off x="124287" y="262256"/>
            <a:ext cx="9019713" cy="753033"/>
          </a:xfrm>
        </p:spPr>
        <p:txBody>
          <a:bodyPr/>
          <a:lstStyle/>
          <a:p>
            <a:r>
              <a:rPr lang="en-US" sz="3200" dirty="0"/>
              <a:t>QC checks before proceeding to weld lower shields</a:t>
            </a:r>
          </a:p>
        </p:txBody>
      </p:sp>
      <p:sp>
        <p:nvSpPr>
          <p:cNvPr id="4" name="Content Placeholder 3">
            <a:extLst>
              <a:ext uri="{FF2B5EF4-FFF2-40B4-BE49-F238E27FC236}">
                <a16:creationId xmlns:a16="http://schemas.microsoft.com/office/drawing/2014/main" id="{567D4D38-7A04-4125-A833-C8BB8CCEED59}"/>
              </a:ext>
            </a:extLst>
          </p:cNvPr>
          <p:cNvSpPr>
            <a:spLocks noGrp="1"/>
          </p:cNvSpPr>
          <p:nvPr>
            <p:ph sz="quarter" idx="14"/>
          </p:nvPr>
        </p:nvSpPr>
        <p:spPr/>
        <p:txBody>
          <a:bodyPr/>
          <a:lstStyle/>
          <a:p>
            <a:pPr marL="342900" indent="-342900">
              <a:buFont typeface="Arial" panose="020B0604020202020204" pitchFamily="34" charset="0"/>
              <a:buChar char="•"/>
            </a:pPr>
            <a:r>
              <a:rPr lang="en-US" dirty="0"/>
              <a:t>Full electrical check</a:t>
            </a:r>
          </a:p>
          <a:p>
            <a:pPr marL="342900" indent="-342900">
              <a:buFont typeface="Arial" panose="020B0604020202020204" pitchFamily="34" charset="0"/>
              <a:buChar char="•"/>
            </a:pPr>
            <a:r>
              <a:rPr lang="en-US" dirty="0"/>
              <a:t>Full tuner system check</a:t>
            </a:r>
          </a:p>
          <a:p>
            <a:pPr marL="342900" indent="-342900">
              <a:buFont typeface="Arial" panose="020B0604020202020204" pitchFamily="34" charset="0"/>
              <a:buChar char="•"/>
            </a:pPr>
            <a:r>
              <a:rPr lang="en-US" dirty="0"/>
              <a:t>Full magnet and current leads check</a:t>
            </a:r>
          </a:p>
          <a:p>
            <a:pPr marL="342900" indent="-342900">
              <a:buFont typeface="Arial" panose="020B0604020202020204" pitchFamily="34" charset="0"/>
              <a:buChar char="•"/>
            </a:pPr>
            <a:r>
              <a:rPr lang="en-US" dirty="0"/>
              <a:t>Verify fasteners torque</a:t>
            </a:r>
          </a:p>
          <a:p>
            <a:pPr marL="342900" indent="-342900">
              <a:buFont typeface="Arial" panose="020B0604020202020204" pitchFamily="34" charset="0"/>
              <a:buChar char="•"/>
            </a:pPr>
            <a:r>
              <a:rPr lang="en-US" dirty="0"/>
              <a:t>HOM notch frequency tuning and final RF checks </a:t>
            </a:r>
            <a:r>
              <a:rPr lang="en-US" i="1" dirty="0"/>
              <a:t>(ensure that this is the last task done before proceeding to install lower heat shields)</a:t>
            </a:r>
          </a:p>
        </p:txBody>
      </p:sp>
    </p:spTree>
    <p:extLst>
      <p:ext uri="{BB962C8B-B14F-4D97-AF65-F5344CB8AC3E}">
        <p14:creationId xmlns:p14="http://schemas.microsoft.com/office/powerpoint/2010/main" val="2338809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94369" y="448003"/>
            <a:ext cx="8103570" cy="501124"/>
          </a:xfrm>
        </p:spPr>
        <p:txBody>
          <a:bodyPr/>
          <a:lstStyle/>
          <a:p>
            <a:r>
              <a:rPr lang="en-US" sz="3200" dirty="0"/>
              <a:t>Lower Thermal Shields at WS3</a:t>
            </a:r>
          </a:p>
        </p:txBody>
      </p:sp>
      <p:sp>
        <p:nvSpPr>
          <p:cNvPr id="21" name="TextBox 20"/>
          <p:cNvSpPr txBox="1"/>
          <p:nvPr/>
        </p:nvSpPr>
        <p:spPr>
          <a:xfrm>
            <a:off x="3331967" y="6073698"/>
            <a:ext cx="3200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Same setup as 1.3 GHz except coupler ports on opposite sides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37" y="2362199"/>
            <a:ext cx="8001000" cy="2694871"/>
          </a:xfrm>
          <a:prstGeom prst="rect">
            <a:avLst/>
          </a:prstGeom>
        </p:spPr>
      </p:pic>
      <p:sp>
        <p:nvSpPr>
          <p:cNvPr id="10" name="Content Placeholder 2"/>
          <p:cNvSpPr txBox="1">
            <a:spLocks/>
          </p:cNvSpPr>
          <p:nvPr/>
        </p:nvSpPr>
        <p:spPr>
          <a:xfrm>
            <a:off x="1066800" y="5462652"/>
            <a:ext cx="1676400" cy="252348"/>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Finger Welds</a:t>
            </a:r>
          </a:p>
        </p:txBody>
      </p:sp>
      <p:cxnSp>
        <p:nvCxnSpPr>
          <p:cNvPr id="11" name="Straight Arrow Connector 10"/>
          <p:cNvCxnSpPr>
            <a:stCxn id="10" idx="3"/>
          </p:cNvCxnSpPr>
          <p:nvPr/>
        </p:nvCxnSpPr>
        <p:spPr>
          <a:xfrm flipV="1">
            <a:off x="2743200" y="4114799"/>
            <a:ext cx="457200" cy="1474027"/>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3"/>
          </p:cNvCxnSpPr>
          <p:nvPr/>
        </p:nvCxnSpPr>
        <p:spPr>
          <a:xfrm flipV="1">
            <a:off x="2743200" y="4114799"/>
            <a:ext cx="1219200" cy="1474027"/>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01382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32</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p:txBody>
          <a:bodyPr/>
          <a:lstStyle/>
          <a:p>
            <a:r>
              <a:rPr lang="en-US" dirty="0"/>
              <a:t>Lessons Learned that will be applied to 3.9GHz CM assembly at WS3</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258918" y="1243583"/>
            <a:ext cx="8626164" cy="5352525"/>
          </a:xfrm>
        </p:spPr>
        <p:txBody>
          <a:bodyPr>
            <a:normAutofit fontScale="85000" lnSpcReduction="10000"/>
          </a:bodyPr>
          <a:lstStyle/>
          <a:p>
            <a:pPr marL="342900" indent="-342900">
              <a:buFont typeface="Arial" panose="020B0604020202020204" pitchFamily="34" charset="0"/>
              <a:buChar char="•"/>
            </a:pPr>
            <a:r>
              <a:rPr lang="en-US" dirty="0"/>
              <a:t>Increased attention for fasteners locking mechanism (at least two such as torqueing, lock washers, Belleville washers, Loctite etc. to prevent loosening during operation and transports</a:t>
            </a:r>
          </a:p>
          <a:p>
            <a:pPr marL="342900" indent="-342900">
              <a:buFont typeface="Arial" panose="020B0604020202020204" pitchFamily="34" charset="0"/>
              <a:buChar char="•"/>
            </a:pPr>
            <a:r>
              <a:rPr lang="en-US" dirty="0"/>
              <a:t>Additional scrutiny for thermal intercepts assembly hardware</a:t>
            </a:r>
          </a:p>
          <a:p>
            <a:pPr marL="342900" indent="-342900">
              <a:buFont typeface="Arial" panose="020B0604020202020204" pitchFamily="34" charset="0"/>
              <a:buChar char="•"/>
            </a:pPr>
            <a:r>
              <a:rPr lang="en-US" dirty="0"/>
              <a:t>RF group support during the RF cables 5K and 50K thermal intercepts installation </a:t>
            </a:r>
          </a:p>
          <a:p>
            <a:pPr marL="342900" indent="-342900">
              <a:buFont typeface="Arial" panose="020B0604020202020204" pitchFamily="34" charset="0"/>
              <a:buChar char="•"/>
            </a:pPr>
            <a:r>
              <a:rPr lang="en-US" dirty="0"/>
              <a:t>HOM notch frequency tuning as the last step before installation of the lower heat shields</a:t>
            </a:r>
          </a:p>
          <a:p>
            <a:pPr marL="342900" indent="-342900">
              <a:buFont typeface="Arial" panose="020B0604020202020204" pitchFamily="34" charset="0"/>
              <a:buChar char="•"/>
            </a:pPr>
            <a:r>
              <a:rPr lang="en-US" dirty="0"/>
              <a:t>Install lower heat shields one by one and inspect to ensure that shield does not have any contact with internals of the cavity string including RF cables. Weld lower heat shields and inspect again for any contact</a:t>
            </a:r>
          </a:p>
          <a:p>
            <a:pPr marL="342900" indent="-342900">
              <a:buFont typeface="Arial" panose="020B0604020202020204" pitchFamily="34" charset="0"/>
              <a:buChar char="•"/>
            </a:pPr>
            <a:r>
              <a:rPr lang="en-US" dirty="0"/>
              <a:t>Ensure that upper cold invar rod hole locations are measured during incoming QC. This will ensure that we can complete the vertical alignment of the cavities without any interference between invar rod and cavity helium vessel titanium pin</a:t>
            </a:r>
          </a:p>
        </p:txBody>
      </p:sp>
    </p:spTree>
    <p:extLst>
      <p:ext uri="{BB962C8B-B14F-4D97-AF65-F5344CB8AC3E}">
        <p14:creationId xmlns:p14="http://schemas.microsoft.com/office/powerpoint/2010/main" val="4083880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00902" y="119004"/>
            <a:ext cx="8675830" cy="859116"/>
          </a:xfrm>
        </p:spPr>
        <p:txBody>
          <a:bodyPr/>
          <a:lstStyle/>
          <a:p>
            <a:r>
              <a:rPr lang="en-US" sz="3200" dirty="0"/>
              <a:t>MLI and Vacuum Vessel Integration at WS4</a:t>
            </a:r>
          </a:p>
        </p:txBody>
      </p:sp>
      <p:sp>
        <p:nvSpPr>
          <p:cNvPr id="21" name="TextBox 20"/>
          <p:cNvSpPr txBox="1"/>
          <p:nvPr/>
        </p:nvSpPr>
        <p:spPr>
          <a:xfrm>
            <a:off x="5879390" y="4475320"/>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MLI blankets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9" y="1272174"/>
            <a:ext cx="4162698" cy="3093758"/>
          </a:xfrm>
          <a:prstGeom prst="rect">
            <a:avLst/>
          </a:prstGeom>
        </p:spPr>
      </p:pic>
      <p:sp>
        <p:nvSpPr>
          <p:cNvPr id="13" name="TextBox 12"/>
          <p:cNvSpPr txBox="1"/>
          <p:nvPr/>
        </p:nvSpPr>
        <p:spPr>
          <a:xfrm>
            <a:off x="-62144" y="4413191"/>
            <a:ext cx="4884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Setup on cantilever fixture same as 1.3 GHz</a:t>
            </a:r>
          </a:p>
        </p:txBody>
      </p:sp>
      <p:sp>
        <p:nvSpPr>
          <p:cNvPr id="15" name="TextBox 14"/>
          <p:cNvSpPr txBox="1"/>
          <p:nvPr/>
        </p:nvSpPr>
        <p:spPr>
          <a:xfrm>
            <a:off x="1477537" y="5200894"/>
            <a:ext cx="61889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Coldmass integration to vacuum vessel same as 1.3 GHz</a:t>
            </a:r>
          </a:p>
        </p:txBody>
      </p:sp>
      <p:sp>
        <p:nvSpPr>
          <p:cNvPr id="3" name="Slide Number Placeholder 2"/>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5823B62A-6EC6-461D-BD73-2FAE283BBDA4}"/>
              </a:ext>
            </a:extLst>
          </p:cNvPr>
          <p:cNvPicPr>
            <a:picLocks noChangeAspect="1"/>
          </p:cNvPicPr>
          <p:nvPr/>
        </p:nvPicPr>
        <p:blipFill>
          <a:blip r:embed="rId4"/>
          <a:stretch>
            <a:fillRect/>
          </a:stretch>
        </p:blipFill>
        <p:spPr>
          <a:xfrm>
            <a:off x="4443607" y="1272174"/>
            <a:ext cx="4122543" cy="3093758"/>
          </a:xfrm>
          <a:prstGeom prst="rect">
            <a:avLst/>
          </a:prstGeom>
        </p:spPr>
      </p:pic>
      <p:sp>
        <p:nvSpPr>
          <p:cNvPr id="2" name="TextBox 1">
            <a:extLst>
              <a:ext uri="{FF2B5EF4-FFF2-40B4-BE49-F238E27FC236}">
                <a16:creationId xmlns:a16="http://schemas.microsoft.com/office/drawing/2014/main" id="{F5AAFE70-1787-4853-B8CA-A612DBD69733}"/>
              </a:ext>
            </a:extLst>
          </p:cNvPr>
          <p:cNvSpPr txBox="1"/>
          <p:nvPr/>
        </p:nvSpPr>
        <p:spPr>
          <a:xfrm>
            <a:off x="2521520" y="5664796"/>
            <a:ext cx="4731798" cy="923330"/>
          </a:xfrm>
          <a:prstGeom prst="rect">
            <a:avLst/>
          </a:prstGeom>
          <a:noFill/>
        </p:spPr>
        <p:txBody>
          <a:bodyPr wrap="square" rtlCol="0">
            <a:spAutoFit/>
          </a:bodyPr>
          <a:lstStyle/>
          <a:p>
            <a:r>
              <a:rPr lang="en-US" dirty="0"/>
              <a:t>Cantilever fixtures does not need any modification to support 3.9GHz CM cold mass and vacuum vessel</a:t>
            </a:r>
          </a:p>
        </p:txBody>
      </p:sp>
    </p:spTree>
    <p:extLst>
      <p:ext uri="{BB962C8B-B14F-4D97-AF65-F5344CB8AC3E}">
        <p14:creationId xmlns:p14="http://schemas.microsoft.com/office/powerpoint/2010/main" val="3948499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1822" y="228600"/>
            <a:ext cx="8103570" cy="501124"/>
          </a:xfrm>
        </p:spPr>
        <p:txBody>
          <a:bodyPr/>
          <a:lstStyle/>
          <a:p>
            <a:r>
              <a:rPr lang="en-US" sz="3200" dirty="0"/>
              <a:t>Final Cavity Alignment at WS4</a:t>
            </a:r>
          </a:p>
        </p:txBody>
      </p:sp>
      <p:sp>
        <p:nvSpPr>
          <p:cNvPr id="21" name="TextBox 20"/>
          <p:cNvSpPr txBox="1"/>
          <p:nvPr/>
        </p:nvSpPr>
        <p:spPr>
          <a:xfrm>
            <a:off x="4790118" y="5114082"/>
            <a:ext cx="316488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Once the vacuum vessel and coldmass is leveled, the roll</a:t>
            </a:r>
            <a:r>
              <a:rPr kumimoji="0" lang="en-US" sz="1400" b="0" i="0" u="none" strike="noStrike" kern="1200" cap="none" spc="0" normalizeH="0" noProof="0" dirty="0">
                <a:ln>
                  <a:noFill/>
                </a:ln>
                <a:solidFill>
                  <a:srgbClr val="000000"/>
                </a:solidFill>
                <a:effectLst/>
                <a:uLnTx/>
                <a:uFillTx/>
                <a:latin typeface="Arial"/>
                <a:ea typeface="+mn-ea"/>
                <a:cs typeface="+mn-cs"/>
              </a:rPr>
              <a:t> is taken out by adjusting the support nuts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12"/>
          <p:cNvSpPr txBox="1"/>
          <p:nvPr/>
        </p:nvSpPr>
        <p:spPr>
          <a:xfrm>
            <a:off x="721723" y="5579326"/>
            <a:ext cx="30240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Setup on fixture same as 1.3 GHz</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087" y="2029036"/>
            <a:ext cx="3184658" cy="238849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071" y="2029036"/>
            <a:ext cx="3184657" cy="238849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071" y="4580719"/>
            <a:ext cx="3020224" cy="2208501"/>
          </a:xfrm>
          <a:prstGeom prst="rect">
            <a:avLst/>
          </a:prstGeom>
        </p:spPr>
      </p:pic>
      <p:cxnSp>
        <p:nvCxnSpPr>
          <p:cNvPr id="5" name="Straight Arrow Connector 4"/>
          <p:cNvCxnSpPr>
            <a:stCxn id="21" idx="1"/>
          </p:cNvCxnSpPr>
          <p:nvPr/>
        </p:nvCxnSpPr>
        <p:spPr>
          <a:xfrm flipH="1" flipV="1">
            <a:off x="557784" y="2962656"/>
            <a:ext cx="4232334" cy="2520758"/>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21" idx="1"/>
          </p:cNvCxnSpPr>
          <p:nvPr/>
        </p:nvCxnSpPr>
        <p:spPr>
          <a:xfrm flipH="1" flipV="1">
            <a:off x="841248" y="5184648"/>
            <a:ext cx="3948870" cy="298766"/>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63734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1822" y="228600"/>
            <a:ext cx="8103570" cy="501124"/>
          </a:xfrm>
        </p:spPr>
        <p:txBody>
          <a:bodyPr/>
          <a:lstStyle/>
          <a:p>
            <a:r>
              <a:rPr lang="en-US" sz="3200" dirty="0"/>
              <a:t>Final Cavity Alignment at WS4</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858" y="2158345"/>
            <a:ext cx="5092774" cy="3498852"/>
          </a:xfrm>
          <a:prstGeom prst="rect">
            <a:avLst/>
          </a:prstGeom>
        </p:spPr>
      </p:pic>
      <p:sp>
        <p:nvSpPr>
          <p:cNvPr id="17" name="TextBox 16"/>
          <p:cNvSpPr txBox="1"/>
          <p:nvPr/>
        </p:nvSpPr>
        <p:spPr>
          <a:xfrm>
            <a:off x="4019337" y="5886605"/>
            <a:ext cx="4299040" cy="738664"/>
          </a:xfrm>
          <a:prstGeom prst="rect">
            <a:avLst/>
          </a:prstGeom>
          <a:noFill/>
        </p:spPr>
        <p:txBody>
          <a:bodyPr wrap="square" rtlCol="0">
            <a:spAutoFit/>
          </a:bodyPr>
          <a:lstStyle/>
          <a:p>
            <a:r>
              <a:rPr lang="en-US" sz="1400" dirty="0"/>
              <a:t>Bring the cavity string beam axis to the designed z (longitudinal) position wrt.  vacuum vessel (VV)  by using the along the vessel push bolts. </a:t>
            </a:r>
          </a:p>
        </p:txBody>
      </p:sp>
      <p:cxnSp>
        <p:nvCxnSpPr>
          <p:cNvPr id="6" name="Straight Arrow Connector 5"/>
          <p:cNvCxnSpPr>
            <a:cxnSpLocks/>
            <a:stCxn id="17" idx="0"/>
          </p:cNvCxnSpPr>
          <p:nvPr/>
        </p:nvCxnSpPr>
        <p:spPr>
          <a:xfrm flipH="1" flipV="1">
            <a:off x="4019337" y="4251961"/>
            <a:ext cx="2149520" cy="1634644"/>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52992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B996E-A905-4F48-B673-31ED6F43471D}"/>
              </a:ext>
            </a:extLst>
          </p:cNvPr>
          <p:cNvPicPr>
            <a:picLocks noChangeAspect="1"/>
          </p:cNvPicPr>
          <p:nvPr/>
        </p:nvPicPr>
        <p:blipFill>
          <a:blip r:embed="rId3"/>
          <a:stretch>
            <a:fillRect/>
          </a:stretch>
        </p:blipFill>
        <p:spPr>
          <a:xfrm>
            <a:off x="178898" y="2535526"/>
            <a:ext cx="4139562" cy="2847187"/>
          </a:xfrm>
          <a:prstGeom prst="rect">
            <a:avLst/>
          </a:prstGeom>
        </p:spPr>
      </p:pic>
      <p:sp>
        <p:nvSpPr>
          <p:cNvPr id="22529" name="Title 1"/>
          <p:cNvSpPr>
            <a:spLocks noGrp="1"/>
          </p:cNvSpPr>
          <p:nvPr>
            <p:ph type="title"/>
          </p:nvPr>
        </p:nvSpPr>
        <p:spPr>
          <a:xfrm>
            <a:off x="451822" y="228600"/>
            <a:ext cx="8103570" cy="501124"/>
          </a:xfrm>
        </p:spPr>
        <p:txBody>
          <a:bodyPr/>
          <a:lstStyle/>
          <a:p>
            <a:r>
              <a:rPr lang="en-US" sz="3200" dirty="0"/>
              <a:t>Final Cavity Alignment at WS4</a:t>
            </a:r>
          </a:p>
        </p:txBody>
      </p:sp>
      <p:sp>
        <p:nvSpPr>
          <p:cNvPr id="22530" name="Content Placeholder 2"/>
          <p:cNvSpPr>
            <a:spLocks noGrp="1"/>
          </p:cNvSpPr>
          <p:nvPr>
            <p:ph sz="quarter" idx="14"/>
          </p:nvPr>
        </p:nvSpPr>
        <p:spPr>
          <a:xfrm>
            <a:off x="436367" y="1442125"/>
            <a:ext cx="6096000" cy="381000"/>
          </a:xfrm>
        </p:spPr>
        <p:txBody>
          <a:bodyPr>
            <a:normAutofit/>
          </a:bodyPr>
          <a:lstStyle/>
          <a:p>
            <a:r>
              <a:rPr lang="en-US" sz="2000" dirty="0"/>
              <a:t>Final Cavity Alignment and Cod Offset</a:t>
            </a:r>
          </a:p>
        </p:txBody>
      </p:sp>
      <p:cxnSp>
        <p:nvCxnSpPr>
          <p:cNvPr id="5" name="Straight Arrow Connector 4"/>
          <p:cNvCxnSpPr>
            <a:cxnSpLocks/>
          </p:cNvCxnSpPr>
          <p:nvPr/>
        </p:nvCxnSpPr>
        <p:spPr>
          <a:xfrm flipH="1">
            <a:off x="1285930" y="2535526"/>
            <a:ext cx="3712198" cy="631723"/>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flipH="1">
            <a:off x="1686757" y="2681056"/>
            <a:ext cx="3195031" cy="2353137"/>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81788" y="2278618"/>
            <a:ext cx="3911854" cy="1169551"/>
          </a:xfrm>
          <a:prstGeom prst="rect">
            <a:avLst/>
          </a:prstGeom>
          <a:noFill/>
        </p:spPr>
        <p:txBody>
          <a:bodyPr wrap="square" rtlCol="0">
            <a:spAutoFit/>
          </a:bodyPr>
          <a:lstStyle/>
          <a:p>
            <a:r>
              <a:rPr lang="en-US" sz="1400" dirty="0"/>
              <a:t>Bring the 2 posts into a plane normal to local gravity and at such a height that the cavity string beam axis is at the designed vertical offset from the VV center.  Use the up and down bolts.</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212" y="3448169"/>
            <a:ext cx="3824309" cy="3172048"/>
          </a:xfrm>
          <a:prstGeom prst="rect">
            <a:avLst/>
          </a:prstGeom>
        </p:spPr>
      </p:pic>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7077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37</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p:txBody>
          <a:bodyPr/>
          <a:lstStyle/>
          <a:p>
            <a:r>
              <a:rPr lang="en-US" dirty="0"/>
              <a:t>Lessons Learned that will be applied to 3.9GHz CM assembly at WS4</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258918" y="1243583"/>
            <a:ext cx="8626164" cy="5352525"/>
          </a:xfrm>
        </p:spPr>
        <p:txBody>
          <a:bodyPr>
            <a:normAutofit/>
          </a:bodyPr>
          <a:lstStyle/>
          <a:p>
            <a:pPr marL="342900" indent="-342900">
              <a:buFont typeface="Arial" panose="020B0604020202020204" pitchFamily="34" charset="0"/>
              <a:buChar char="•"/>
            </a:pPr>
            <a:r>
              <a:rPr lang="en-US" sz="1800" dirty="0"/>
              <a:t>MLI pre-made blankets</a:t>
            </a:r>
          </a:p>
          <a:p>
            <a:pPr marL="342900" indent="-342900">
              <a:buFont typeface="Arial" panose="020B0604020202020204" pitchFamily="34" charset="0"/>
              <a:buChar char="•"/>
            </a:pPr>
            <a:r>
              <a:rPr lang="en-US" sz="1800" dirty="0"/>
              <a:t>Full incoming QC of the vacuum vessel, especially sealing surfaces for the O-rings</a:t>
            </a:r>
          </a:p>
          <a:p>
            <a:pPr marL="342900" indent="-342900">
              <a:buFont typeface="Arial" panose="020B0604020202020204" pitchFamily="34" charset="0"/>
              <a:buChar char="•"/>
            </a:pPr>
            <a:r>
              <a:rPr lang="en-US" sz="1800" dirty="0"/>
              <a:t>RF measurements and full electrical checks after cold mass is inserted into the vacuum vessel before the alignment </a:t>
            </a:r>
          </a:p>
          <a:p>
            <a:pPr marL="342900" indent="-342900">
              <a:buFont typeface="Arial" panose="020B0604020202020204" pitchFamily="34" charset="0"/>
              <a:buChar char="•"/>
            </a:pPr>
            <a:r>
              <a:rPr lang="en-US" sz="1800" dirty="0"/>
              <a:t>Tightening and torqueing scheme and sequence of the cold mass support fasteners to ensure contraction/expansion and also secure the cold mass inside the vacuum during CM transport</a:t>
            </a:r>
          </a:p>
        </p:txBody>
      </p:sp>
      <p:pic>
        <p:nvPicPr>
          <p:cNvPr id="8" name="Picture 7">
            <a:extLst>
              <a:ext uri="{FF2B5EF4-FFF2-40B4-BE49-F238E27FC236}">
                <a16:creationId xmlns:a16="http://schemas.microsoft.com/office/drawing/2014/main" id="{84D12C4E-A794-484C-BD02-834AA1467FC8}"/>
              </a:ext>
            </a:extLst>
          </p:cNvPr>
          <p:cNvPicPr>
            <a:picLocks noChangeAspect="1"/>
          </p:cNvPicPr>
          <p:nvPr/>
        </p:nvPicPr>
        <p:blipFill>
          <a:blip r:embed="rId2"/>
          <a:stretch>
            <a:fillRect/>
          </a:stretch>
        </p:blipFill>
        <p:spPr>
          <a:xfrm>
            <a:off x="2388093" y="4053457"/>
            <a:ext cx="3719744" cy="2542651"/>
          </a:xfrm>
          <a:prstGeom prst="rect">
            <a:avLst/>
          </a:prstGeom>
        </p:spPr>
      </p:pic>
      <p:sp>
        <p:nvSpPr>
          <p:cNvPr id="9" name="TextBox 8">
            <a:extLst>
              <a:ext uri="{FF2B5EF4-FFF2-40B4-BE49-F238E27FC236}">
                <a16:creationId xmlns:a16="http://schemas.microsoft.com/office/drawing/2014/main" id="{6F9C8329-E5AE-41C4-A862-B354C0A9689D}"/>
              </a:ext>
            </a:extLst>
          </p:cNvPr>
          <p:cNvSpPr txBox="1"/>
          <p:nvPr/>
        </p:nvSpPr>
        <p:spPr>
          <a:xfrm>
            <a:off x="142044" y="4864963"/>
            <a:ext cx="1873188" cy="2031325"/>
          </a:xfrm>
          <a:prstGeom prst="rect">
            <a:avLst/>
          </a:prstGeom>
          <a:noFill/>
        </p:spPr>
        <p:txBody>
          <a:bodyPr wrap="square" rtlCol="0">
            <a:spAutoFit/>
          </a:bodyPr>
          <a:lstStyle/>
          <a:p>
            <a:r>
              <a:rPr lang="en-US" i="1" dirty="0"/>
              <a:t>Fixture support, all the fasteners (vertical &amp; horizontal) are in contact with vacuum vessel, torqued to spec</a:t>
            </a:r>
          </a:p>
        </p:txBody>
      </p:sp>
      <p:cxnSp>
        <p:nvCxnSpPr>
          <p:cNvPr id="11" name="Straight Arrow Connector 10">
            <a:extLst>
              <a:ext uri="{FF2B5EF4-FFF2-40B4-BE49-F238E27FC236}">
                <a16:creationId xmlns:a16="http://schemas.microsoft.com/office/drawing/2014/main" id="{EF815482-D5D9-4AD5-835A-4F77F7CE33A0}"/>
              </a:ext>
            </a:extLst>
          </p:cNvPr>
          <p:cNvCxnSpPr/>
          <p:nvPr/>
        </p:nvCxnSpPr>
        <p:spPr>
          <a:xfrm>
            <a:off x="2015231" y="5326602"/>
            <a:ext cx="1846557" cy="78111"/>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CF8E229-1C6C-4F50-8B4B-8286BDA6D908}"/>
              </a:ext>
            </a:extLst>
          </p:cNvPr>
          <p:cNvSpPr txBox="1"/>
          <p:nvPr/>
        </p:nvSpPr>
        <p:spPr>
          <a:xfrm>
            <a:off x="6586431" y="4962710"/>
            <a:ext cx="2059619" cy="1754326"/>
          </a:xfrm>
          <a:prstGeom prst="rect">
            <a:avLst/>
          </a:prstGeom>
          <a:noFill/>
        </p:spPr>
        <p:txBody>
          <a:bodyPr wrap="square" rtlCol="0">
            <a:spAutoFit/>
          </a:bodyPr>
          <a:lstStyle/>
          <a:p>
            <a:r>
              <a:rPr lang="en-US" i="1" dirty="0"/>
              <a:t>Sliding support horizontal fasteners have a 0.075 mm gap, not in contact with vacuum vessel</a:t>
            </a:r>
          </a:p>
        </p:txBody>
      </p:sp>
      <p:pic>
        <p:nvPicPr>
          <p:cNvPr id="17" name="Picture 16">
            <a:extLst>
              <a:ext uri="{FF2B5EF4-FFF2-40B4-BE49-F238E27FC236}">
                <a16:creationId xmlns:a16="http://schemas.microsoft.com/office/drawing/2014/main" id="{8A957F6F-1CDB-47A8-A33F-D185A29BC1F6}"/>
              </a:ext>
            </a:extLst>
          </p:cNvPr>
          <p:cNvPicPr>
            <a:picLocks noChangeAspect="1"/>
          </p:cNvPicPr>
          <p:nvPr/>
        </p:nvPicPr>
        <p:blipFill>
          <a:blip r:embed="rId3"/>
          <a:stretch>
            <a:fillRect/>
          </a:stretch>
        </p:blipFill>
        <p:spPr>
          <a:xfrm>
            <a:off x="7748292" y="4053457"/>
            <a:ext cx="1136790" cy="940038"/>
          </a:xfrm>
          <a:prstGeom prst="rect">
            <a:avLst/>
          </a:prstGeom>
        </p:spPr>
      </p:pic>
      <p:cxnSp>
        <p:nvCxnSpPr>
          <p:cNvPr id="18" name="Straight Arrow Connector 17">
            <a:extLst>
              <a:ext uri="{FF2B5EF4-FFF2-40B4-BE49-F238E27FC236}">
                <a16:creationId xmlns:a16="http://schemas.microsoft.com/office/drawing/2014/main" id="{1D35711C-57B4-4DCB-87F1-FCB914877DED}"/>
              </a:ext>
            </a:extLst>
          </p:cNvPr>
          <p:cNvCxnSpPr>
            <a:cxnSpLocks/>
          </p:cNvCxnSpPr>
          <p:nvPr/>
        </p:nvCxnSpPr>
        <p:spPr>
          <a:xfrm flipH="1" flipV="1">
            <a:off x="5505635" y="4786545"/>
            <a:ext cx="1119197" cy="538237"/>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0C91768-9370-4E70-887F-EAB343F16100}"/>
              </a:ext>
            </a:extLst>
          </p:cNvPr>
          <p:cNvCxnSpPr>
            <a:cxnSpLocks/>
          </p:cNvCxnSpPr>
          <p:nvPr/>
        </p:nvCxnSpPr>
        <p:spPr>
          <a:xfrm flipV="1">
            <a:off x="7480727" y="4418448"/>
            <a:ext cx="651219" cy="635511"/>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019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1822" y="228600"/>
            <a:ext cx="8103570" cy="501124"/>
          </a:xfrm>
        </p:spPr>
        <p:txBody>
          <a:bodyPr/>
          <a:lstStyle/>
          <a:p>
            <a:r>
              <a:rPr lang="en-US" sz="3200" dirty="0"/>
              <a:t>Cryogenics Valves Welding at WS5</a:t>
            </a:r>
          </a:p>
        </p:txBody>
      </p:sp>
      <p:sp>
        <p:nvSpPr>
          <p:cNvPr id="21" name="TextBox 20"/>
          <p:cNvSpPr txBox="1"/>
          <p:nvPr/>
        </p:nvSpPr>
        <p:spPr>
          <a:xfrm>
            <a:off x="3063335" y="5475799"/>
            <a:ext cx="13393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X-ray location</a:t>
            </a:r>
          </a:p>
        </p:txBody>
      </p:sp>
      <p:sp>
        <p:nvSpPr>
          <p:cNvPr id="15" name="TextBox 14"/>
          <p:cNvSpPr txBox="1"/>
          <p:nvPr/>
        </p:nvSpPr>
        <p:spPr>
          <a:xfrm>
            <a:off x="1959699" y="5934670"/>
            <a:ext cx="48860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000000"/>
                </a:solidFill>
                <a:effectLst/>
                <a:uLnTx/>
                <a:uFillTx/>
                <a:latin typeface="Arial"/>
                <a:ea typeface="+mn-ea"/>
                <a:cs typeface="+mn-cs"/>
              </a:rPr>
              <a:t>JT and CD valves assembly same as 1.3 GHz: Established procedures for welding, leak checks, pressure tests, X-ray QC</a:t>
            </a:r>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3" name="Picture 2">
            <a:extLst>
              <a:ext uri="{FF2B5EF4-FFF2-40B4-BE49-F238E27FC236}">
                <a16:creationId xmlns:a16="http://schemas.microsoft.com/office/drawing/2014/main" id="{CEF2F68A-5605-4F45-B6FC-50800392202D}"/>
              </a:ext>
            </a:extLst>
          </p:cNvPr>
          <p:cNvPicPr>
            <a:picLocks noChangeAspect="1"/>
          </p:cNvPicPr>
          <p:nvPr/>
        </p:nvPicPr>
        <p:blipFill>
          <a:blip r:embed="rId3"/>
          <a:stretch>
            <a:fillRect/>
          </a:stretch>
        </p:blipFill>
        <p:spPr>
          <a:xfrm>
            <a:off x="584554" y="1438076"/>
            <a:ext cx="4957562" cy="3718489"/>
          </a:xfrm>
          <a:prstGeom prst="rect">
            <a:avLst/>
          </a:prstGeom>
        </p:spPr>
      </p:pic>
      <p:cxnSp>
        <p:nvCxnSpPr>
          <p:cNvPr id="5" name="Straight Arrow Connector 4"/>
          <p:cNvCxnSpPr>
            <a:cxnSpLocks/>
          </p:cNvCxnSpPr>
          <p:nvPr/>
        </p:nvCxnSpPr>
        <p:spPr>
          <a:xfrm flipH="1" flipV="1">
            <a:off x="1752113" y="4267448"/>
            <a:ext cx="1410965" cy="1269903"/>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2C3EC15-9CC2-46B6-8A6C-4B0ED37FA6E8}"/>
              </a:ext>
            </a:extLst>
          </p:cNvPr>
          <p:cNvSpPr txBox="1"/>
          <p:nvPr/>
        </p:nvSpPr>
        <p:spPr>
          <a:xfrm>
            <a:off x="5980925" y="1615736"/>
            <a:ext cx="2904158" cy="4154984"/>
          </a:xfrm>
          <a:prstGeom prst="rect">
            <a:avLst/>
          </a:prstGeom>
          <a:noFill/>
        </p:spPr>
        <p:txBody>
          <a:bodyPr wrap="square" rtlCol="0">
            <a:spAutoFit/>
          </a:bodyPr>
          <a:lstStyle/>
          <a:p>
            <a:pPr marL="342900" indent="-342900">
              <a:buFont typeface="+mj-lt"/>
              <a:buAutoNum type="arabicPeriod"/>
            </a:pPr>
            <a:r>
              <a:rPr lang="en-US" sz="2400" dirty="0"/>
              <a:t>Welding Phase-I</a:t>
            </a:r>
          </a:p>
          <a:p>
            <a:pPr marL="342900" indent="-342900">
              <a:buFont typeface="+mj-lt"/>
              <a:buAutoNum type="arabicPeriod"/>
            </a:pPr>
            <a:r>
              <a:rPr lang="en-US" sz="2400" dirty="0"/>
              <a:t>Leak check</a:t>
            </a:r>
          </a:p>
          <a:p>
            <a:pPr marL="342900" indent="-342900">
              <a:buFont typeface="+mj-lt"/>
              <a:buAutoNum type="arabicPeriod"/>
            </a:pPr>
            <a:r>
              <a:rPr lang="en-US" sz="2400" dirty="0"/>
              <a:t>High Pressure Test</a:t>
            </a:r>
          </a:p>
          <a:p>
            <a:pPr marL="342900" indent="-342900">
              <a:buFont typeface="+mj-lt"/>
              <a:buAutoNum type="arabicPeriod"/>
            </a:pPr>
            <a:r>
              <a:rPr lang="en-US" sz="2400" dirty="0"/>
              <a:t>Welding Phase-II</a:t>
            </a:r>
          </a:p>
          <a:p>
            <a:pPr marL="342900" indent="-342900">
              <a:buFont typeface="+mj-lt"/>
              <a:buAutoNum type="arabicPeriod"/>
            </a:pPr>
            <a:r>
              <a:rPr lang="en-US" sz="2400" dirty="0"/>
              <a:t>Leak Check</a:t>
            </a:r>
          </a:p>
          <a:p>
            <a:pPr marL="342900" indent="-342900">
              <a:buFont typeface="+mj-lt"/>
              <a:buAutoNum type="arabicPeriod"/>
            </a:pPr>
            <a:r>
              <a:rPr lang="en-US" sz="2400" dirty="0"/>
              <a:t>X-ray QC</a:t>
            </a:r>
          </a:p>
          <a:p>
            <a:pPr marL="342900" indent="-342900">
              <a:buFont typeface="+mj-lt"/>
              <a:buAutoNum type="arabicPeriod"/>
            </a:pPr>
            <a:r>
              <a:rPr lang="en-US" sz="2400" dirty="0"/>
              <a:t>Low Pressure test</a:t>
            </a:r>
          </a:p>
          <a:p>
            <a:pPr marL="342900" indent="-342900">
              <a:buFont typeface="+mj-lt"/>
              <a:buAutoNum type="arabicPeriod"/>
            </a:pPr>
            <a:endParaRPr lang="en-US" sz="2400" dirty="0"/>
          </a:p>
          <a:p>
            <a:endParaRPr lang="en-US" sz="2400" dirty="0"/>
          </a:p>
        </p:txBody>
      </p:sp>
    </p:spTree>
    <p:extLst>
      <p:ext uri="{BB962C8B-B14F-4D97-AF65-F5344CB8AC3E}">
        <p14:creationId xmlns:p14="http://schemas.microsoft.com/office/powerpoint/2010/main" val="604572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39</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p:txBody>
          <a:bodyPr/>
          <a:lstStyle/>
          <a:p>
            <a:r>
              <a:rPr lang="en-US" dirty="0"/>
              <a:t>Lessons Learned that will be applied to 3.9GHz CM assembly at WS5</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258918" y="1243583"/>
            <a:ext cx="8626164" cy="5352525"/>
          </a:xfrm>
        </p:spPr>
        <p:txBody>
          <a:bodyPr>
            <a:normAutofit/>
          </a:bodyPr>
          <a:lstStyle/>
          <a:p>
            <a:pPr marL="342900" indent="-342900">
              <a:buFont typeface="Arial" panose="020B0604020202020204" pitchFamily="34" charset="0"/>
              <a:buChar char="•"/>
            </a:pPr>
            <a:r>
              <a:rPr lang="en-US" dirty="0"/>
              <a:t>Increased attention for fasteners locking mechanism (at least two such as torqueing, lock washers, Belleville washers, Loctite etc. to prevent loosening during operation and transport</a:t>
            </a:r>
          </a:p>
          <a:p>
            <a:pPr marL="342900" indent="-342900">
              <a:buFont typeface="Arial" panose="020B0604020202020204" pitchFamily="34" charset="0"/>
              <a:buChar char="•"/>
            </a:pPr>
            <a:r>
              <a:rPr lang="en-US" dirty="0"/>
              <a:t>N-type RF connectors (hermetically sealed) vacuum leak tightness reliability with proper torqueing of the connectors on the bench then during installation of the RF cables</a:t>
            </a:r>
          </a:p>
          <a:p>
            <a:pPr marL="342900" indent="-342900">
              <a:buFont typeface="Arial" panose="020B0604020202020204" pitchFamily="34" charset="0"/>
              <a:buChar char="•"/>
            </a:pPr>
            <a:r>
              <a:rPr lang="en-US" dirty="0"/>
              <a:t>Insulating vacuum leak check duration shortening with optimized pumps/purge setup and ICB production floor doors, exhaust/ceiling fans configuration to minimize helium background contamination negative effects</a:t>
            </a:r>
          </a:p>
        </p:txBody>
      </p:sp>
    </p:spTree>
    <p:extLst>
      <p:ext uri="{BB962C8B-B14F-4D97-AF65-F5344CB8AC3E}">
        <p14:creationId xmlns:p14="http://schemas.microsoft.com/office/powerpoint/2010/main" val="34777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89411" y="202102"/>
            <a:ext cx="8305800" cy="685800"/>
          </a:xfrm>
        </p:spPr>
        <p:txBody>
          <a:bodyPr>
            <a:normAutofit/>
          </a:bodyPr>
          <a:lstStyle/>
          <a:p>
            <a:r>
              <a:rPr lang="en-US" sz="3200" b="1" dirty="0"/>
              <a:t>CAF-MP9 during LCLS-II Production</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411" y="1639331"/>
            <a:ext cx="8738689" cy="360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6096000" y="3023928"/>
            <a:ext cx="1744613"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a:solidFill>
                  <a:srgbClr val="C00000"/>
                </a:solidFill>
              </a:rPr>
              <a:t>WS1</a:t>
            </a:r>
          </a:p>
        </p:txBody>
      </p:sp>
      <p:sp>
        <p:nvSpPr>
          <p:cNvPr id="7" name="TextBox 7"/>
          <p:cNvSpPr txBox="1">
            <a:spLocks noChangeArrowheads="1"/>
          </p:cNvSpPr>
          <p:nvPr/>
        </p:nvSpPr>
        <p:spPr bwMode="auto">
          <a:xfrm>
            <a:off x="2397369" y="3023928"/>
            <a:ext cx="174291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a:solidFill>
                  <a:srgbClr val="C00000"/>
                </a:solidFill>
              </a:rPr>
              <a:t>WS2</a:t>
            </a:r>
          </a:p>
        </p:txBody>
      </p:sp>
      <p:sp>
        <p:nvSpPr>
          <p:cNvPr id="8" name="TextBox 6"/>
          <p:cNvSpPr txBox="1">
            <a:spLocks noChangeArrowheads="1"/>
          </p:cNvSpPr>
          <p:nvPr/>
        </p:nvSpPr>
        <p:spPr bwMode="auto">
          <a:xfrm>
            <a:off x="6096000" y="3475277"/>
            <a:ext cx="174291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a:solidFill>
                  <a:srgbClr val="C00000"/>
                </a:solidFill>
              </a:rPr>
              <a:t>WS0</a:t>
            </a:r>
          </a:p>
        </p:txBody>
      </p:sp>
      <p:sp>
        <p:nvSpPr>
          <p:cNvPr id="2" name="TextBox 1"/>
          <p:cNvSpPr txBox="1"/>
          <p:nvPr/>
        </p:nvSpPr>
        <p:spPr>
          <a:xfrm>
            <a:off x="3026434" y="1605176"/>
            <a:ext cx="3429000" cy="369332"/>
          </a:xfrm>
          <a:prstGeom prst="rect">
            <a:avLst/>
          </a:prstGeom>
          <a:solidFill>
            <a:schemeClr val="bg1"/>
          </a:solid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1AC82B19-F291-4DB5-B530-68FFCA5EC822}"/>
              </a:ext>
            </a:extLst>
          </p:cNvPr>
          <p:cNvSpPr>
            <a:spLocks noGrp="1"/>
          </p:cNvSpPr>
          <p:nvPr>
            <p:ph type="sldNum" sz="quarter" idx="11"/>
          </p:nvPr>
        </p:nvSpPr>
        <p:spPr/>
        <p:txBody>
          <a:bodyPr/>
          <a:lstStyle/>
          <a:p>
            <a:fld id="{5BD36294-2849-48A8-8531-5354CF3095D2}" type="slidenum">
              <a:rPr lang="en-US" smtClean="0"/>
              <a:pPr/>
              <a:t>4</a:t>
            </a:fld>
            <a:endParaRPr lang="en-US" dirty="0"/>
          </a:p>
        </p:txBody>
      </p:sp>
      <p:sp>
        <p:nvSpPr>
          <p:cNvPr id="9" name="TextBox 8">
            <a:extLst>
              <a:ext uri="{FF2B5EF4-FFF2-40B4-BE49-F238E27FC236}">
                <a16:creationId xmlns:a16="http://schemas.microsoft.com/office/drawing/2014/main" id="{596C2595-60A1-4A95-8DD9-439D41DF9348}"/>
              </a:ext>
            </a:extLst>
          </p:cNvPr>
          <p:cNvSpPr txBox="1"/>
          <p:nvPr/>
        </p:nvSpPr>
        <p:spPr>
          <a:xfrm>
            <a:off x="2936147" y="2127294"/>
            <a:ext cx="1271245" cy="338554"/>
          </a:xfrm>
          <a:prstGeom prst="rect">
            <a:avLst/>
          </a:prstGeom>
          <a:solidFill>
            <a:schemeClr val="bg1"/>
          </a:solidFill>
        </p:spPr>
        <p:txBody>
          <a:bodyPr wrap="square" rtlCol="0">
            <a:spAutoFit/>
          </a:bodyPr>
          <a:lstStyle/>
          <a:p>
            <a:r>
              <a:rPr lang="en-US" sz="800" dirty="0"/>
              <a:t>Parts Staging &amp; Sub-assemblies Area</a:t>
            </a:r>
          </a:p>
        </p:txBody>
      </p:sp>
      <p:sp>
        <p:nvSpPr>
          <p:cNvPr id="10" name="TextBox 7">
            <a:extLst>
              <a:ext uri="{FF2B5EF4-FFF2-40B4-BE49-F238E27FC236}">
                <a16:creationId xmlns:a16="http://schemas.microsoft.com/office/drawing/2014/main" id="{C702BCA2-C4F2-47B3-9AD2-8614913E0B0B}"/>
              </a:ext>
            </a:extLst>
          </p:cNvPr>
          <p:cNvSpPr txBox="1">
            <a:spLocks noChangeArrowheads="1"/>
          </p:cNvSpPr>
          <p:nvPr/>
        </p:nvSpPr>
        <p:spPr bwMode="auto">
          <a:xfrm>
            <a:off x="2397369" y="3485049"/>
            <a:ext cx="174291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a:solidFill>
                  <a:srgbClr val="C00000"/>
                </a:solidFill>
              </a:rPr>
              <a:t>WS2 prime</a:t>
            </a:r>
          </a:p>
        </p:txBody>
      </p:sp>
      <p:sp>
        <p:nvSpPr>
          <p:cNvPr id="3" name="TextBox 2">
            <a:extLst>
              <a:ext uri="{FF2B5EF4-FFF2-40B4-BE49-F238E27FC236}">
                <a16:creationId xmlns:a16="http://schemas.microsoft.com/office/drawing/2014/main" id="{0BAD226D-D6AF-4DC2-90A2-E806BEA5041A}"/>
              </a:ext>
            </a:extLst>
          </p:cNvPr>
          <p:cNvSpPr txBox="1"/>
          <p:nvPr/>
        </p:nvSpPr>
        <p:spPr>
          <a:xfrm>
            <a:off x="5949505" y="5324931"/>
            <a:ext cx="2935577" cy="1477328"/>
          </a:xfrm>
          <a:prstGeom prst="rect">
            <a:avLst/>
          </a:prstGeom>
          <a:noFill/>
        </p:spPr>
        <p:txBody>
          <a:bodyPr wrap="square" rtlCol="0">
            <a:spAutoFit/>
          </a:bodyPr>
          <a:lstStyle/>
          <a:p>
            <a:r>
              <a:rPr lang="en-US" i="1" dirty="0"/>
              <a:t>WS0 will not be used during 3.9GHz CM cleanroom assembly, cold end FPC will be installed at WS1</a:t>
            </a:r>
          </a:p>
        </p:txBody>
      </p:sp>
      <p:cxnSp>
        <p:nvCxnSpPr>
          <p:cNvPr id="12" name="Straight Arrow Connector 11">
            <a:extLst>
              <a:ext uri="{FF2B5EF4-FFF2-40B4-BE49-F238E27FC236}">
                <a16:creationId xmlns:a16="http://schemas.microsoft.com/office/drawing/2014/main" id="{4C614613-C93F-42C9-A90B-04AA778BDBD9}"/>
              </a:ext>
            </a:extLst>
          </p:cNvPr>
          <p:cNvCxnSpPr/>
          <p:nvPr/>
        </p:nvCxnSpPr>
        <p:spPr>
          <a:xfrm flipH="1">
            <a:off x="6738151" y="3854381"/>
            <a:ext cx="79899" cy="1560998"/>
          </a:xfrm>
          <a:prstGeom prst="straightConnector1">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686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1822" y="228600"/>
            <a:ext cx="8103570" cy="501124"/>
          </a:xfrm>
        </p:spPr>
        <p:txBody>
          <a:bodyPr/>
          <a:lstStyle/>
          <a:p>
            <a:r>
              <a:rPr lang="en-US" sz="3200" dirty="0"/>
              <a:t>3.9 GHz Cryomodule Assembly at WS5</a:t>
            </a:r>
          </a:p>
        </p:txBody>
      </p:sp>
      <p:sp>
        <p:nvSpPr>
          <p:cNvPr id="22530" name="Content Placeholder 2"/>
          <p:cNvSpPr>
            <a:spLocks noGrp="1"/>
          </p:cNvSpPr>
          <p:nvPr>
            <p:ph sz="quarter" idx="14"/>
          </p:nvPr>
        </p:nvSpPr>
        <p:spPr>
          <a:xfrm>
            <a:off x="228600" y="1496524"/>
            <a:ext cx="8656482" cy="651872"/>
          </a:xfrm>
        </p:spPr>
        <p:txBody>
          <a:bodyPr>
            <a:normAutofit/>
          </a:bodyPr>
          <a:lstStyle/>
          <a:p>
            <a:r>
              <a:rPr lang="en-US" sz="1800" dirty="0"/>
              <a:t>Warm End Couplers , Waveguides, Coupler pumping lines, Instrumentation flanges installation</a:t>
            </a:r>
          </a:p>
        </p:txBody>
      </p:sp>
      <p:sp>
        <p:nvSpPr>
          <p:cNvPr id="21" name="TextBox 20"/>
          <p:cNvSpPr txBox="1"/>
          <p:nvPr/>
        </p:nvSpPr>
        <p:spPr>
          <a:xfrm>
            <a:off x="1978518" y="5394921"/>
            <a:ext cx="571842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ea typeface="+mn-ea"/>
              </a:rPr>
              <a:t>Insulating vacuum leak check, beamline leak check</a:t>
            </a:r>
            <a:r>
              <a:rPr kumimoji="0" lang="en-US" b="0" i="0" u="none" strike="noStrike" kern="1200" cap="none" spc="0" normalizeH="0" baseline="0" noProof="0" dirty="0">
                <a:ln>
                  <a:noFill/>
                </a:ln>
                <a:solidFill>
                  <a:srgbClr val="000000"/>
                </a:solidFill>
                <a:effectLst/>
                <a:uLnTx/>
                <a:uFillTx/>
                <a:latin typeface="Arial"/>
                <a:ea typeface="+mn-ea"/>
                <a:cs typeface="+mn-cs"/>
              </a:rPr>
              <a:t> are performed at this workstation prior </a:t>
            </a:r>
            <a:r>
              <a:rPr lang="en-US" dirty="0">
                <a:solidFill>
                  <a:srgbClr val="000000"/>
                </a:solidFill>
                <a:latin typeface="Arial"/>
                <a:ea typeface="+mn-ea"/>
              </a:rPr>
              <a:t>transporting completed CM</a:t>
            </a:r>
            <a:r>
              <a:rPr kumimoji="0" lang="en-US" b="0" i="0" u="none" strike="noStrike" kern="1200" cap="none" spc="0" normalizeH="0" baseline="0" noProof="0" dirty="0">
                <a:ln>
                  <a:noFill/>
                </a:ln>
                <a:solidFill>
                  <a:srgbClr val="000000"/>
                </a:solidFill>
                <a:effectLst/>
                <a:uLnTx/>
                <a:uFillTx/>
                <a:latin typeface="Arial"/>
                <a:ea typeface="+mn-ea"/>
                <a:cs typeface="+mn-cs"/>
              </a:rPr>
              <a:t> to CMTF for testing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362200"/>
            <a:ext cx="3617913" cy="2721439"/>
          </a:xfrm>
          <a:prstGeom prst="rect">
            <a:avLst/>
          </a:prstGeom>
        </p:spPr>
      </p:pic>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8" name="Picture 7">
            <a:extLst>
              <a:ext uri="{FF2B5EF4-FFF2-40B4-BE49-F238E27FC236}">
                <a16:creationId xmlns:a16="http://schemas.microsoft.com/office/drawing/2014/main" id="{229F23F1-9FED-4764-AC85-D8FDAB713C6E}"/>
              </a:ext>
            </a:extLst>
          </p:cNvPr>
          <p:cNvPicPr>
            <a:picLocks noChangeAspect="1"/>
          </p:cNvPicPr>
          <p:nvPr/>
        </p:nvPicPr>
        <p:blipFill>
          <a:blip r:embed="rId4"/>
          <a:stretch>
            <a:fillRect/>
          </a:stretch>
        </p:blipFill>
        <p:spPr>
          <a:xfrm>
            <a:off x="3968953" y="2617590"/>
            <a:ext cx="5088489" cy="2394112"/>
          </a:xfrm>
          <a:prstGeom prst="rect">
            <a:avLst/>
          </a:prstGeom>
        </p:spPr>
      </p:pic>
    </p:spTree>
    <p:extLst>
      <p:ext uri="{BB962C8B-B14F-4D97-AF65-F5344CB8AC3E}">
        <p14:creationId xmlns:p14="http://schemas.microsoft.com/office/powerpoint/2010/main" val="1694671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177FD1-9E9C-404A-8032-E339E3DB9D3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itle 2">
            <a:extLst>
              <a:ext uri="{FF2B5EF4-FFF2-40B4-BE49-F238E27FC236}">
                <a16:creationId xmlns:a16="http://schemas.microsoft.com/office/drawing/2014/main" id="{5F1073F9-3F30-4CB2-B391-3ADA8FE5C48A}"/>
              </a:ext>
            </a:extLst>
          </p:cNvPr>
          <p:cNvSpPr>
            <a:spLocks noGrp="1"/>
          </p:cNvSpPr>
          <p:nvPr>
            <p:ph type="title"/>
          </p:nvPr>
        </p:nvSpPr>
        <p:spPr/>
        <p:txBody>
          <a:bodyPr/>
          <a:lstStyle/>
          <a:p>
            <a:r>
              <a:rPr lang="en-US" dirty="0"/>
              <a:t>Assembly Drawings</a:t>
            </a:r>
          </a:p>
        </p:txBody>
      </p:sp>
      <p:sp>
        <p:nvSpPr>
          <p:cNvPr id="4" name="Content Placeholder 3">
            <a:extLst>
              <a:ext uri="{FF2B5EF4-FFF2-40B4-BE49-F238E27FC236}">
                <a16:creationId xmlns:a16="http://schemas.microsoft.com/office/drawing/2014/main" id="{46677508-7B40-46E8-83A2-44AB6156BFDE}"/>
              </a:ext>
            </a:extLst>
          </p:cNvPr>
          <p:cNvSpPr>
            <a:spLocks noGrp="1"/>
          </p:cNvSpPr>
          <p:nvPr>
            <p:ph sz="quarter" idx="14"/>
          </p:nvPr>
        </p:nvSpPr>
        <p:spPr>
          <a:xfrm>
            <a:off x="616666" y="1410852"/>
            <a:ext cx="8108950" cy="5065522"/>
          </a:xfrm>
        </p:spPr>
        <p:txBody>
          <a:bodyPr/>
          <a:lstStyle/>
          <a:p>
            <a:pPr marL="342900" indent="-342900">
              <a:buFont typeface="Arial" panose="020B0604020202020204" pitchFamily="34" charset="0"/>
              <a:buChar char="•"/>
            </a:pPr>
            <a:r>
              <a:rPr lang="en-US" dirty="0"/>
              <a:t>F10014812-D;1-ASSEMBLY, 3.9GHz CAVITY STRING</a:t>
            </a:r>
          </a:p>
          <a:p>
            <a:pPr marL="342900" indent="-342900">
              <a:buFont typeface="Arial" panose="020B0604020202020204" pitchFamily="34" charset="0"/>
              <a:buChar char="•"/>
            </a:pPr>
            <a:r>
              <a:rPr lang="en-US" dirty="0"/>
              <a:t>F10014819-B;1-ASSEMBLY, 3.9 COLDMASS</a:t>
            </a:r>
          </a:p>
          <a:p>
            <a:pPr marL="342900" indent="-342900">
              <a:buFont typeface="Arial" panose="020B0604020202020204" pitchFamily="34" charset="0"/>
              <a:buChar char="•"/>
            </a:pPr>
            <a:r>
              <a:rPr lang="en-US" dirty="0"/>
              <a:t>F10014857-C;1-ASSEMBLY, 3.9GHz CRYOMODULE LCLS-II</a:t>
            </a:r>
          </a:p>
          <a:p>
            <a:endParaRPr lang="en-US" dirty="0"/>
          </a:p>
        </p:txBody>
      </p:sp>
    </p:spTree>
    <p:extLst>
      <p:ext uri="{BB962C8B-B14F-4D97-AF65-F5344CB8AC3E}">
        <p14:creationId xmlns:p14="http://schemas.microsoft.com/office/powerpoint/2010/main" val="641785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257" y="129091"/>
            <a:ext cx="8294135" cy="753033"/>
          </a:xfrm>
        </p:spPr>
        <p:txBody>
          <a:bodyPr/>
          <a:lstStyle/>
          <a:p>
            <a:r>
              <a:rPr lang="en-US" sz="3200" dirty="0"/>
              <a:t>Travelers</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2" name="Picture 1">
            <a:extLst>
              <a:ext uri="{FF2B5EF4-FFF2-40B4-BE49-F238E27FC236}">
                <a16:creationId xmlns:a16="http://schemas.microsoft.com/office/drawing/2014/main" id="{55C0D1A0-3B10-4223-8837-E7B72437C17A}"/>
              </a:ext>
            </a:extLst>
          </p:cNvPr>
          <p:cNvPicPr>
            <a:picLocks noChangeAspect="1"/>
          </p:cNvPicPr>
          <p:nvPr/>
        </p:nvPicPr>
        <p:blipFill>
          <a:blip r:embed="rId2"/>
          <a:stretch>
            <a:fillRect/>
          </a:stretch>
        </p:blipFill>
        <p:spPr>
          <a:xfrm>
            <a:off x="478870" y="1273000"/>
            <a:ext cx="7687836" cy="5045251"/>
          </a:xfrm>
          <a:prstGeom prst="rect">
            <a:avLst/>
          </a:prstGeom>
        </p:spPr>
      </p:pic>
    </p:spTree>
    <p:extLst>
      <p:ext uri="{BB962C8B-B14F-4D97-AF65-F5344CB8AC3E}">
        <p14:creationId xmlns:p14="http://schemas.microsoft.com/office/powerpoint/2010/main" val="1513532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A6A8C6-AC38-4AB7-875F-53C66228002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itle 2">
            <a:extLst>
              <a:ext uri="{FF2B5EF4-FFF2-40B4-BE49-F238E27FC236}">
                <a16:creationId xmlns:a16="http://schemas.microsoft.com/office/drawing/2014/main" id="{D0E93CEF-1535-417A-8C12-26C1F927DC4C}"/>
              </a:ext>
            </a:extLst>
          </p:cNvPr>
          <p:cNvSpPr>
            <a:spLocks noGrp="1"/>
          </p:cNvSpPr>
          <p:nvPr>
            <p:ph type="title"/>
          </p:nvPr>
        </p:nvSpPr>
        <p:spPr/>
        <p:txBody>
          <a:bodyPr/>
          <a:lstStyle/>
          <a:p>
            <a:r>
              <a:rPr lang="en-US" dirty="0"/>
              <a:t>WS1 through WS5 master travelers (in progress)</a:t>
            </a:r>
          </a:p>
        </p:txBody>
      </p:sp>
      <p:sp>
        <p:nvSpPr>
          <p:cNvPr id="4" name="Content Placeholder 3">
            <a:extLst>
              <a:ext uri="{FF2B5EF4-FFF2-40B4-BE49-F238E27FC236}">
                <a16:creationId xmlns:a16="http://schemas.microsoft.com/office/drawing/2014/main" id="{ECF8CDA0-9EB8-4D34-9462-4CF355AA905D}"/>
              </a:ext>
            </a:extLst>
          </p:cNvPr>
          <p:cNvSpPr>
            <a:spLocks noGrp="1"/>
          </p:cNvSpPr>
          <p:nvPr>
            <p:ph sz="quarter" idx="14"/>
          </p:nvPr>
        </p:nvSpPr>
        <p:spPr>
          <a:xfrm>
            <a:off x="167210" y="1420695"/>
            <a:ext cx="8717872" cy="4897556"/>
          </a:xfrm>
        </p:spPr>
        <p:txBody>
          <a:bodyPr>
            <a:normAutofit/>
          </a:bodyPr>
          <a:lstStyle/>
          <a:p>
            <a:r>
              <a:rPr lang="en-US" sz="1600" dirty="0"/>
              <a:t> </a:t>
            </a:r>
            <a:r>
              <a:rPr lang="en-US" sz="1600" u="sng" dirty="0">
                <a:hlinkClick r:id="rId2" tooltip="Display Document"/>
              </a:rPr>
              <a:t>464480</a:t>
            </a:r>
            <a:r>
              <a:rPr lang="en-US" sz="1600" dirty="0"/>
              <a:t> - </a:t>
            </a:r>
            <a:r>
              <a:rPr lang="en-US" sz="1600" u="sng" dirty="0">
                <a:hlinkClick r:id="rId3" tooltip="Display Document Revision History"/>
              </a:rPr>
              <a:t>NONE</a:t>
            </a:r>
            <a:r>
              <a:rPr lang="en-US" sz="1600" dirty="0"/>
              <a:t> - LCLS-II 3.9 GHz Beamline Components - Leak Check and Visual Inspection Traveler (RFCH)</a:t>
            </a:r>
          </a:p>
          <a:p>
            <a:r>
              <a:rPr lang="en-US" sz="1600" dirty="0"/>
              <a:t> </a:t>
            </a:r>
            <a:r>
              <a:rPr lang="en-US" sz="1600" u="sng" dirty="0">
                <a:hlinkClick r:id="rId4" tooltip="Display Document"/>
              </a:rPr>
              <a:t>464434</a:t>
            </a:r>
            <a:r>
              <a:rPr lang="en-US" sz="1600" dirty="0"/>
              <a:t> - </a:t>
            </a:r>
            <a:r>
              <a:rPr lang="en-US" sz="1600" u="sng" dirty="0">
                <a:hlinkClick r:id="rId5" tooltip="Display Document Revision History"/>
              </a:rPr>
              <a:t>A</a:t>
            </a:r>
            <a:r>
              <a:rPr lang="en-US" sz="1600" dirty="0"/>
              <a:t> - LCLS-II 3.9 GHz Incoming Acceptance and Receiving for Cold End Couplers (RFCH) </a:t>
            </a:r>
          </a:p>
          <a:p>
            <a:r>
              <a:rPr lang="en-US" sz="1600" dirty="0"/>
              <a:t> </a:t>
            </a:r>
            <a:r>
              <a:rPr lang="en-US" sz="1600" u="sng" dirty="0">
                <a:hlinkClick r:id="rId6" tooltip="Display Document"/>
              </a:rPr>
              <a:t>464481</a:t>
            </a:r>
            <a:r>
              <a:rPr lang="en-US" sz="1600" dirty="0"/>
              <a:t> - </a:t>
            </a:r>
            <a:r>
              <a:rPr lang="en-US" sz="1600" u="sng" dirty="0">
                <a:hlinkClick r:id="rId7" tooltip="Display Document Revision History"/>
              </a:rPr>
              <a:t>NONE</a:t>
            </a:r>
            <a:r>
              <a:rPr lang="en-US" sz="1600" dirty="0"/>
              <a:t> - LCLS-II 3.9 GHz Cold End Coupler Assembly Traveler – WS1 (RFCH) </a:t>
            </a:r>
          </a:p>
          <a:p>
            <a:r>
              <a:rPr lang="en-US" sz="1600" dirty="0"/>
              <a:t> </a:t>
            </a:r>
            <a:r>
              <a:rPr lang="en-US" sz="1600" u="sng" dirty="0">
                <a:hlinkClick r:id="rId8" tooltip="Display Document"/>
              </a:rPr>
              <a:t>464356</a:t>
            </a:r>
            <a:r>
              <a:rPr lang="en-US" sz="1600" dirty="0"/>
              <a:t> - </a:t>
            </a:r>
            <a:r>
              <a:rPr lang="en-US" sz="1600" u="sng" dirty="0">
                <a:hlinkClick r:id="rId9" tooltip="Display Document Revision History"/>
              </a:rPr>
              <a:t>NONE</a:t>
            </a:r>
            <a:r>
              <a:rPr lang="en-US" sz="1600" dirty="0"/>
              <a:t> - LCLS-II 3.9 GHz Cavity String Assembly Traveler - WS1 (RFCH)</a:t>
            </a:r>
          </a:p>
          <a:p>
            <a:r>
              <a:rPr lang="en-US" sz="1600" dirty="0"/>
              <a:t> </a:t>
            </a:r>
          </a:p>
          <a:p>
            <a:r>
              <a:rPr lang="en-US" sz="1600" dirty="0"/>
              <a:t> </a:t>
            </a:r>
            <a:r>
              <a:rPr lang="en-US" sz="1600" u="sng" dirty="0">
                <a:hlinkClick r:id="rId10" tooltip="Display Document"/>
              </a:rPr>
              <a:t>464416</a:t>
            </a:r>
            <a:r>
              <a:rPr lang="en-US" sz="1600" dirty="0"/>
              <a:t> - </a:t>
            </a:r>
            <a:r>
              <a:rPr lang="en-US" sz="1600" u="sng" dirty="0">
                <a:hlinkClick r:id="rId11" tooltip="Display Document Revision History"/>
              </a:rPr>
              <a:t>NONE</a:t>
            </a:r>
            <a:r>
              <a:rPr lang="en-US" sz="1600" dirty="0"/>
              <a:t> - LCLS-II 3.9 GHz Cryomodule Cold Mass Assembly - WS2 (RFCH) </a:t>
            </a:r>
          </a:p>
          <a:p>
            <a:r>
              <a:rPr lang="en-US" sz="1600" u="sng" dirty="0">
                <a:hlinkClick r:id="rId12" tooltip="Display Document"/>
              </a:rPr>
              <a:t>464417</a:t>
            </a:r>
            <a:r>
              <a:rPr lang="en-US" sz="1600" dirty="0"/>
              <a:t> - </a:t>
            </a:r>
            <a:r>
              <a:rPr lang="en-US" sz="1600" u="sng" dirty="0">
                <a:hlinkClick r:id="rId13" tooltip="Display Document Revision History"/>
              </a:rPr>
              <a:t>NONE</a:t>
            </a:r>
            <a:r>
              <a:rPr lang="en-US" sz="1600" dirty="0"/>
              <a:t> - LCLS-II 3.9 GHz Cryomodule Cold Mass Assembly – WS3 (RFCH) </a:t>
            </a:r>
          </a:p>
          <a:p>
            <a:r>
              <a:rPr lang="en-US" sz="1600" u="sng" dirty="0">
                <a:hlinkClick r:id="rId14" tooltip="Display Document"/>
              </a:rPr>
              <a:t>464419</a:t>
            </a:r>
            <a:r>
              <a:rPr lang="en-US" sz="1600" dirty="0"/>
              <a:t> - </a:t>
            </a:r>
            <a:r>
              <a:rPr lang="en-US" sz="1600" u="sng" dirty="0">
                <a:hlinkClick r:id="rId15" tooltip="Display Document Revision History"/>
              </a:rPr>
              <a:t>NONE</a:t>
            </a:r>
            <a:r>
              <a:rPr lang="en-US" sz="1600" dirty="0"/>
              <a:t> - LCLS-II 3.9 GHz Cryomodule Vacuum Vessel Assembly - WS4 (RFCH) </a:t>
            </a:r>
          </a:p>
          <a:p>
            <a:r>
              <a:rPr lang="en-US" sz="1600" u="sng" dirty="0">
                <a:hlinkClick r:id="rId16" tooltip="Display Document"/>
              </a:rPr>
              <a:t>464420</a:t>
            </a:r>
            <a:r>
              <a:rPr lang="en-US" sz="1600" dirty="0"/>
              <a:t> - </a:t>
            </a:r>
            <a:r>
              <a:rPr lang="en-US" sz="1600" u="sng" dirty="0">
                <a:hlinkClick r:id="rId17" tooltip="Display Document Revision History"/>
              </a:rPr>
              <a:t>NONE</a:t>
            </a:r>
            <a:r>
              <a:rPr lang="en-US" sz="1600" dirty="0"/>
              <a:t> - LCLS-II 3.9 GHz Cryomodule Final Assembly – WS5 (RFCH) </a:t>
            </a:r>
          </a:p>
          <a:p>
            <a:r>
              <a:rPr lang="en-US" sz="1600" dirty="0"/>
              <a:t> </a:t>
            </a:r>
          </a:p>
          <a:p>
            <a:r>
              <a:rPr lang="en-US" sz="1600" u="sng" dirty="0">
                <a:hlinkClick r:id="rId18" tooltip="Display Document"/>
              </a:rPr>
              <a:t>464418</a:t>
            </a:r>
            <a:r>
              <a:rPr lang="en-US" sz="1600" dirty="0"/>
              <a:t> - </a:t>
            </a:r>
            <a:r>
              <a:rPr lang="en-US" sz="1600" u="sng" dirty="0">
                <a:hlinkClick r:id="rId19" tooltip="Display Document Revision History"/>
              </a:rPr>
              <a:t>NONE</a:t>
            </a:r>
            <a:r>
              <a:rPr lang="en-US" sz="1600" dirty="0"/>
              <a:t> - LCLS-II 3.9 GHz Cryomodule Vacuum Vessel Incoming Inspection (RFCH) </a:t>
            </a:r>
          </a:p>
          <a:p>
            <a:r>
              <a:rPr lang="en-US" sz="1600" u="sng" dirty="0">
                <a:hlinkClick r:id="rId20" tooltip="Display Document"/>
              </a:rPr>
              <a:t>464415</a:t>
            </a:r>
            <a:r>
              <a:rPr lang="en-US" sz="1600" dirty="0"/>
              <a:t> - </a:t>
            </a:r>
            <a:r>
              <a:rPr lang="en-US" sz="1600" u="sng" dirty="0">
                <a:hlinkClick r:id="rId21" tooltip="Display Document Revision History"/>
              </a:rPr>
              <a:t>NONE</a:t>
            </a:r>
            <a:r>
              <a:rPr lang="en-US" sz="1600" dirty="0"/>
              <a:t> - LCLS-II 3.9 GHz Upper Cold Mass Incoming Inspection Traveler (RFCH) </a:t>
            </a:r>
          </a:p>
        </p:txBody>
      </p:sp>
    </p:spTree>
    <p:extLst>
      <p:ext uri="{BB962C8B-B14F-4D97-AF65-F5344CB8AC3E}">
        <p14:creationId xmlns:p14="http://schemas.microsoft.com/office/powerpoint/2010/main" val="2431046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Parts Kit Lists (MBOM)</a:t>
            </a:r>
          </a:p>
        </p:txBody>
      </p:sp>
      <p:sp>
        <p:nvSpPr>
          <p:cNvPr id="4" name="Content Placeholder 3"/>
          <p:cNvSpPr>
            <a:spLocks noGrp="1"/>
          </p:cNvSpPr>
          <p:nvPr>
            <p:ph sz="quarter" idx="14"/>
          </p:nvPr>
        </p:nvSpPr>
        <p:spPr>
          <a:xfrm>
            <a:off x="0" y="1252729"/>
            <a:ext cx="4570534" cy="5343380"/>
          </a:xfrm>
        </p:spPr>
        <p:txBody>
          <a:bodyPr>
            <a:normAutofit fontScale="77500" lnSpcReduction="20000"/>
          </a:bodyPr>
          <a:lstStyle/>
          <a:p>
            <a:pPr marL="342900" indent="-342900">
              <a:buFont typeface="Arial" panose="020B0604020202020204" pitchFamily="34" charset="0"/>
              <a:buChar char="•"/>
            </a:pPr>
            <a:r>
              <a:rPr lang="en-US" dirty="0"/>
              <a:t>We are in process of checking/ verifying that all the parts/hardware are ordered, received and QC’ed.</a:t>
            </a:r>
          </a:p>
          <a:p>
            <a:pPr marL="342900" indent="-342900">
              <a:buFont typeface="Arial" panose="020B0604020202020204" pitchFamily="34" charset="0"/>
              <a:buChar char="•"/>
            </a:pPr>
            <a:r>
              <a:rPr lang="en-US" dirty="0"/>
              <a:t>Parts kit lists are being created</a:t>
            </a:r>
          </a:p>
          <a:p>
            <a:pPr marL="342900" indent="-342900">
              <a:buFont typeface="Arial" panose="020B0604020202020204" pitchFamily="34" charset="0"/>
              <a:buChar char="•"/>
            </a:pPr>
            <a:r>
              <a:rPr lang="en-US" dirty="0"/>
              <a:t>Parts/hardware are stored at Technical Division (TD) Storage Areas and are organized by the TD inventory management systems </a:t>
            </a:r>
          </a:p>
          <a:p>
            <a:pPr marL="342900" indent="-342900">
              <a:buFont typeface="Arial" panose="020B0604020202020204" pitchFamily="34" charset="0"/>
              <a:buChar char="•"/>
            </a:pPr>
            <a:r>
              <a:rPr lang="en-US" dirty="0"/>
              <a:t>When a kit is requested by the production floor, LCLS-II supply chain manager will ensure that the parts/hardware are kitted as specified and the kit is delivered to the specific work station</a:t>
            </a:r>
          </a:p>
          <a:p>
            <a:pPr marL="342900" indent="-342900">
              <a:buFont typeface="Arial" panose="020B0604020202020204" pitchFamily="34" charset="0"/>
              <a:buChar char="•"/>
            </a:pPr>
            <a:r>
              <a:rPr lang="en-US" dirty="0"/>
              <a:t>This system is established well and it currently works seamlessly for 1.3GHz CM production. </a:t>
            </a:r>
          </a:p>
          <a:p>
            <a:pPr marL="342900" indent="-342900">
              <a:buFont typeface="Arial" panose="020B0604020202020204" pitchFamily="34" charset="0"/>
              <a:buChar char="•"/>
            </a:pPr>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467" y="1582988"/>
            <a:ext cx="4434732" cy="3052782"/>
          </a:xfrm>
          <a:prstGeom prst="rect">
            <a:avLst/>
          </a:prstGeom>
        </p:spPr>
      </p:pic>
      <p:sp>
        <p:nvSpPr>
          <p:cNvPr id="8" name="TextBox 7"/>
          <p:cNvSpPr txBox="1"/>
          <p:nvPr/>
        </p:nvSpPr>
        <p:spPr>
          <a:xfrm>
            <a:off x="5749123" y="4523863"/>
            <a:ext cx="2734020" cy="1477328"/>
          </a:xfrm>
          <a:prstGeom prst="rect">
            <a:avLst/>
          </a:prstGeom>
          <a:noFill/>
        </p:spPr>
        <p:txBody>
          <a:bodyPr wrap="square" rtlCol="0">
            <a:spAutoFit/>
          </a:bodyPr>
          <a:lstStyle/>
          <a:p>
            <a:endParaRPr lang="en-US" dirty="0"/>
          </a:p>
          <a:p>
            <a:r>
              <a:rPr lang="en-US" dirty="0"/>
              <a:t>Excerpt from the 1.3GHz CM cavity string assembly at WS1 parts kit list</a:t>
            </a:r>
          </a:p>
        </p:txBody>
      </p:sp>
      <p:sp>
        <p:nvSpPr>
          <p:cNvPr id="5" name="Slide Number Placeholder 4"/>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81228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z="3200" dirty="0"/>
              <a:t>Summary</a:t>
            </a:r>
          </a:p>
        </p:txBody>
      </p:sp>
      <p:sp>
        <p:nvSpPr>
          <p:cNvPr id="36867" name="Content Placeholder 2"/>
          <p:cNvSpPr>
            <a:spLocks noGrp="1"/>
          </p:cNvSpPr>
          <p:nvPr>
            <p:ph idx="4294967295"/>
          </p:nvPr>
        </p:nvSpPr>
        <p:spPr>
          <a:xfrm>
            <a:off x="404170" y="1304109"/>
            <a:ext cx="8349213" cy="5477691"/>
          </a:xfrm>
          <a:prstGeom prst="rect">
            <a:avLst/>
          </a:prstGeom>
        </p:spPr>
        <p:txBody>
          <a:bodyPr>
            <a:noAutofit/>
          </a:bodyPr>
          <a:lstStyle/>
          <a:p>
            <a:pPr marL="285750" indent="-285750">
              <a:buFont typeface="Arial" panose="020B0604020202020204" pitchFamily="34" charset="0"/>
              <a:buChar char="•"/>
              <a:defRPr/>
            </a:pPr>
            <a:r>
              <a:rPr lang="en-US" sz="2000" dirty="0"/>
              <a:t>CAF infrastructure is a proven, fully operational facility to assemble 1.3GHz and 3.9GHz cryomodules. </a:t>
            </a:r>
          </a:p>
          <a:p>
            <a:pPr marL="285750" indent="-285750">
              <a:buFont typeface="Arial" panose="020B0604020202020204" pitchFamily="34" charset="0"/>
              <a:buChar char="•"/>
              <a:defRPr/>
            </a:pPr>
            <a:r>
              <a:rPr lang="en-US" sz="2000" dirty="0"/>
              <a:t>Each work station infrastructure is ready for the LCLS-II CMs assembly.</a:t>
            </a:r>
          </a:p>
          <a:p>
            <a:pPr marL="285750" indent="-285750">
              <a:buFont typeface="Arial" panose="020B0604020202020204" pitchFamily="34" charset="0"/>
              <a:buChar char="•"/>
              <a:defRPr/>
            </a:pPr>
            <a:r>
              <a:rPr lang="en-US" sz="2000" dirty="0"/>
              <a:t>To date, we have completed the assembly of 15 1.3GHz CM. 14 CMs are tested at CMTF. 2 CMs are delivered to SLAC successfully. 3 CMs are currently being assembled.</a:t>
            </a:r>
          </a:p>
          <a:p>
            <a:pPr marL="285750" indent="-285750">
              <a:buFont typeface="Arial" panose="020B0604020202020204" pitchFamily="34" charset="0"/>
              <a:buChar char="•"/>
              <a:defRPr/>
            </a:pPr>
            <a:r>
              <a:rPr lang="en-US" sz="2000" dirty="0"/>
              <a:t>3.9GHz CMs will be assembled when we complete the 1.3GHz Production CM assembly at CAF. Trained and experienced technician workforce is in place.</a:t>
            </a:r>
          </a:p>
          <a:p>
            <a:pPr marL="285750" indent="-285750">
              <a:buFont typeface="Arial" panose="020B0604020202020204" pitchFamily="34" charset="0"/>
              <a:buChar char="•"/>
              <a:defRPr/>
            </a:pPr>
            <a:r>
              <a:rPr lang="en-US" sz="2000" dirty="0"/>
              <a:t>We will use the same tooling/fixtures from the 1.3GHz CM for 3.9GHz CM with reconfiguration as needed. String assembly tooling is in house. We are in process for tooling shake down and verify the PFFA assembly procedures for cavity string assembly.</a:t>
            </a:r>
            <a:endParaRPr lang="en-US" sz="1800" dirty="0"/>
          </a:p>
          <a:p>
            <a:pPr marL="0" indent="0">
              <a:buFontTx/>
              <a:buNone/>
              <a:defRPr/>
            </a:pPr>
            <a:endParaRPr lang="en-US" sz="2000" b="0" dirty="0"/>
          </a:p>
          <a:p>
            <a:pPr>
              <a:defRPr/>
            </a:pPr>
            <a:endParaRPr lang="en-US" sz="2000" b="0"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45</a:t>
            </a:fld>
            <a:endParaRPr lang="en-US" dirty="0"/>
          </a:p>
        </p:txBody>
      </p:sp>
    </p:spTree>
    <p:extLst>
      <p:ext uri="{BB962C8B-B14F-4D97-AF65-F5344CB8AC3E}">
        <p14:creationId xmlns:p14="http://schemas.microsoft.com/office/powerpoint/2010/main" val="96743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19480" y="143551"/>
            <a:ext cx="8153400" cy="762000"/>
          </a:xfrm>
        </p:spPr>
        <p:txBody>
          <a:bodyPr/>
          <a:lstStyle/>
          <a:p>
            <a:r>
              <a:rPr lang="en-US" sz="3200" b="1" dirty="0"/>
              <a:t>CAF-ICB during LCLS-II Production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80" y="2256987"/>
            <a:ext cx="8648807" cy="2449455"/>
          </a:xfrm>
          <a:prstGeom prst="rect">
            <a:avLst/>
          </a:prstGeom>
        </p:spPr>
      </p:pic>
      <p:sp>
        <p:nvSpPr>
          <p:cNvPr id="17" name="TextBox 8"/>
          <p:cNvSpPr txBox="1">
            <a:spLocks noChangeArrowheads="1"/>
          </p:cNvSpPr>
          <p:nvPr/>
        </p:nvSpPr>
        <p:spPr bwMode="auto">
          <a:xfrm>
            <a:off x="1490678" y="2676109"/>
            <a:ext cx="1811842"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a:solidFill>
                  <a:srgbClr val="C00000"/>
                </a:solidFill>
              </a:rPr>
              <a:t>WS3 prime</a:t>
            </a:r>
          </a:p>
        </p:txBody>
      </p:sp>
      <p:sp>
        <p:nvSpPr>
          <p:cNvPr id="11" name="TextBox 9"/>
          <p:cNvSpPr txBox="1">
            <a:spLocks noChangeArrowheads="1"/>
          </p:cNvSpPr>
          <p:nvPr/>
        </p:nvSpPr>
        <p:spPr bwMode="auto">
          <a:xfrm>
            <a:off x="2067464" y="3418122"/>
            <a:ext cx="806365" cy="36988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a:solidFill>
                  <a:srgbClr val="C00000"/>
                </a:solidFill>
              </a:rPr>
              <a:t>WS4</a:t>
            </a:r>
          </a:p>
        </p:txBody>
      </p:sp>
      <p:sp>
        <p:nvSpPr>
          <p:cNvPr id="10" name="TextBox 8"/>
          <p:cNvSpPr txBox="1">
            <a:spLocks noChangeArrowheads="1"/>
          </p:cNvSpPr>
          <p:nvPr/>
        </p:nvSpPr>
        <p:spPr bwMode="auto">
          <a:xfrm>
            <a:off x="4199857" y="2683857"/>
            <a:ext cx="1129789"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a:solidFill>
                  <a:srgbClr val="C00000"/>
                </a:solidFill>
              </a:rPr>
              <a:t>WS3</a:t>
            </a:r>
          </a:p>
        </p:txBody>
      </p:sp>
      <p:sp>
        <p:nvSpPr>
          <p:cNvPr id="12" name="TextBox 10"/>
          <p:cNvSpPr txBox="1">
            <a:spLocks noChangeArrowheads="1"/>
          </p:cNvSpPr>
          <p:nvPr/>
        </p:nvSpPr>
        <p:spPr bwMode="auto">
          <a:xfrm>
            <a:off x="6385560" y="2676109"/>
            <a:ext cx="92093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a:solidFill>
                  <a:srgbClr val="C00000"/>
                </a:solidFill>
              </a:rPr>
              <a:t>WS5</a:t>
            </a:r>
          </a:p>
        </p:txBody>
      </p:sp>
      <p:sp>
        <p:nvSpPr>
          <p:cNvPr id="13" name="TextBox 9"/>
          <p:cNvSpPr txBox="1">
            <a:spLocks noChangeArrowheads="1"/>
          </p:cNvSpPr>
          <p:nvPr/>
        </p:nvSpPr>
        <p:spPr bwMode="auto">
          <a:xfrm>
            <a:off x="6062345" y="3718560"/>
            <a:ext cx="974182"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a:solidFill>
                  <a:srgbClr val="C00000"/>
                </a:solidFill>
              </a:rPr>
              <a:t>WS6</a:t>
            </a:r>
          </a:p>
        </p:txBody>
      </p:sp>
      <p:sp>
        <p:nvSpPr>
          <p:cNvPr id="3" name="TextBox 2"/>
          <p:cNvSpPr txBox="1"/>
          <p:nvPr/>
        </p:nvSpPr>
        <p:spPr>
          <a:xfrm>
            <a:off x="3470954" y="2078149"/>
            <a:ext cx="3135086" cy="369332"/>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4296180" y="3191967"/>
            <a:ext cx="1695317" cy="844391"/>
          </a:xfrm>
          <a:prstGeom prst="rect">
            <a:avLst/>
          </a:prstGeom>
          <a:solidFill>
            <a:schemeClr val="bg1"/>
          </a:solid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437E4DD3-EEAE-42EE-9408-A65903542EE1}"/>
              </a:ext>
            </a:extLst>
          </p:cNvPr>
          <p:cNvSpPr>
            <a:spLocks noGrp="1"/>
          </p:cNvSpPr>
          <p:nvPr>
            <p:ph type="sldNum" sz="quarter" idx="11"/>
          </p:nvPr>
        </p:nvSpPr>
        <p:spPr/>
        <p:txBody>
          <a:bodyPr/>
          <a:lstStyle/>
          <a:p>
            <a:fld id="{5BD36294-2849-48A8-8531-5354CF3095D2}" type="slidenum">
              <a:rPr lang="en-US" smtClean="0"/>
              <a:pPr/>
              <a:t>5</a:t>
            </a:fld>
            <a:endParaRPr lang="en-US" dirty="0"/>
          </a:p>
        </p:txBody>
      </p:sp>
    </p:spTree>
    <p:extLst>
      <p:ext uri="{BB962C8B-B14F-4D97-AF65-F5344CB8AC3E}">
        <p14:creationId xmlns:p14="http://schemas.microsoft.com/office/powerpoint/2010/main" val="256824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612750" y="6506255"/>
            <a:ext cx="455050" cy="2554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rgbClr val="000000"/>
              </a:solidFill>
              <a:effectLst/>
              <a:uLnTx/>
              <a:uFillTx/>
              <a:latin typeface="Arial"/>
              <a:ea typeface="+mn-ea"/>
              <a:cs typeface="Arial"/>
            </a:endParaRPr>
          </a:p>
        </p:txBody>
      </p:sp>
      <p:sp>
        <p:nvSpPr>
          <p:cNvPr id="3" name="Title 2"/>
          <p:cNvSpPr>
            <a:spLocks noGrp="1"/>
          </p:cNvSpPr>
          <p:nvPr>
            <p:ph type="title"/>
          </p:nvPr>
        </p:nvSpPr>
        <p:spPr>
          <a:xfrm>
            <a:off x="239970" y="420094"/>
            <a:ext cx="8664057" cy="492443"/>
          </a:xfrm>
        </p:spPr>
        <p:txBody>
          <a:bodyPr/>
          <a:lstStyle/>
          <a:p>
            <a:r>
              <a:rPr lang="en-US" sz="3200" dirty="0"/>
              <a:t>Supply Chain</a:t>
            </a:r>
          </a:p>
        </p:txBody>
      </p:sp>
      <p:sp>
        <p:nvSpPr>
          <p:cNvPr id="4" name="Content Placeholder 3"/>
          <p:cNvSpPr>
            <a:spLocks noGrp="1"/>
          </p:cNvSpPr>
          <p:nvPr>
            <p:ph sz="quarter" idx="14"/>
          </p:nvPr>
        </p:nvSpPr>
        <p:spPr>
          <a:xfrm>
            <a:off x="132952" y="1290706"/>
            <a:ext cx="8831498" cy="4521490"/>
          </a:xfrm>
        </p:spPr>
        <p:txBody>
          <a:bodyPr>
            <a:noAutofit/>
          </a:bodyPr>
          <a:lstStyle/>
          <a:p>
            <a:pPr marL="342900" indent="-342900">
              <a:buFont typeface="Arial" panose="020B0604020202020204" pitchFamily="34" charset="0"/>
              <a:buChar char="•"/>
            </a:pPr>
            <a:r>
              <a:rPr lang="en-US" sz="1700" dirty="0"/>
              <a:t>Dressed cavities (RI) delivered ready to be tested </a:t>
            </a:r>
          </a:p>
          <a:p>
            <a:pPr marL="342900" indent="-342900">
              <a:buFont typeface="Arial" panose="020B0604020202020204" pitchFamily="34" charset="0"/>
              <a:buChar char="•"/>
            </a:pPr>
            <a:r>
              <a:rPr lang="en-US" sz="1700" dirty="0"/>
              <a:t>Fundamental power couplers (CPI) delivered ready to be assembled at WS1 and WS5 </a:t>
            </a:r>
          </a:p>
          <a:p>
            <a:pPr marL="342900" indent="-342900">
              <a:buFont typeface="Arial" panose="020B0604020202020204" pitchFamily="34" charset="0"/>
              <a:buChar char="•"/>
            </a:pPr>
            <a:r>
              <a:rPr lang="en-US" sz="1700" dirty="0"/>
              <a:t>Gate valves (VAT) cleaned to Class 100 standard at the vendor </a:t>
            </a:r>
          </a:p>
          <a:p>
            <a:pPr marL="342900" indent="-342900">
              <a:buFont typeface="Arial" panose="020B0604020202020204" pitchFamily="34" charset="0"/>
              <a:buChar char="•"/>
            </a:pPr>
            <a:r>
              <a:rPr lang="en-US" sz="1700" dirty="0"/>
              <a:t>BPM cleaned to Class 10 standard at DESY</a:t>
            </a:r>
          </a:p>
          <a:p>
            <a:pPr marL="342900" indent="-342900">
              <a:buFont typeface="Arial" panose="020B0604020202020204" pitchFamily="34" charset="0"/>
              <a:buChar char="•"/>
            </a:pPr>
            <a:r>
              <a:rPr lang="en-US" sz="1700" dirty="0"/>
              <a:t>BPM electrical feedthroughs (Solcera)</a:t>
            </a:r>
          </a:p>
          <a:p>
            <a:pPr marL="342900" indent="-342900">
              <a:buFont typeface="Arial" panose="020B0604020202020204" pitchFamily="34" charset="0"/>
              <a:buChar char="•"/>
            </a:pPr>
            <a:r>
              <a:rPr lang="en-US" sz="1700" dirty="0"/>
              <a:t>Copper plated beamline components (Ameriflex, copper plated at SLAC) </a:t>
            </a:r>
          </a:p>
          <a:p>
            <a:pPr marL="342900" indent="-342900">
              <a:buFont typeface="Arial" panose="020B0604020202020204" pitchFamily="34" charset="0"/>
              <a:buChar char="•"/>
            </a:pPr>
            <a:r>
              <a:rPr lang="en-US" sz="1700" dirty="0"/>
              <a:t>Cavity String Assembly Hardware (JT industries) and Seals (Wepek)</a:t>
            </a:r>
          </a:p>
          <a:p>
            <a:pPr marL="342900" indent="-342900">
              <a:buFont typeface="Arial" panose="020B0604020202020204" pitchFamily="34" charset="0"/>
              <a:buChar char="•"/>
            </a:pPr>
            <a:r>
              <a:rPr lang="en-US" sz="1700" dirty="0"/>
              <a:t>Cold Mass Upper assembly (WXCX, China)</a:t>
            </a:r>
          </a:p>
          <a:p>
            <a:pPr marL="342900" indent="-342900">
              <a:buFont typeface="Arial" panose="020B0604020202020204" pitchFamily="34" charset="0"/>
              <a:buChar char="•"/>
            </a:pPr>
            <a:r>
              <a:rPr lang="en-US" sz="1700" dirty="0"/>
              <a:t>Cold Mass peripherals from various U.S. vendors</a:t>
            </a:r>
          </a:p>
          <a:p>
            <a:pPr marL="342900" indent="-342900">
              <a:buFont typeface="Arial" panose="020B0604020202020204" pitchFamily="34" charset="0"/>
              <a:buChar char="•"/>
            </a:pPr>
            <a:r>
              <a:rPr lang="en-US" sz="1700" dirty="0"/>
              <a:t>Instrumentation (U.S and International vendors)</a:t>
            </a:r>
          </a:p>
          <a:p>
            <a:pPr marL="342900" indent="-342900">
              <a:buFont typeface="Arial" panose="020B0604020202020204" pitchFamily="34" charset="0"/>
              <a:buChar char="•"/>
            </a:pPr>
            <a:r>
              <a:rPr lang="en-US" sz="1700" dirty="0"/>
              <a:t>Vacuum Vessel (WXCX, China)</a:t>
            </a:r>
          </a:p>
          <a:p>
            <a:pPr marL="342900" indent="-342900">
              <a:buFont typeface="Arial" panose="020B0604020202020204" pitchFamily="34" charset="0"/>
              <a:buChar char="•"/>
            </a:pPr>
            <a:r>
              <a:rPr lang="en-US" sz="1700" dirty="0"/>
              <a:t>Vacuum vessel peripherals from various U.S. vendors</a:t>
            </a:r>
          </a:p>
          <a:p>
            <a:pPr marL="342900" indent="-342900">
              <a:buFont typeface="Arial" panose="020B0604020202020204" pitchFamily="34" charset="0"/>
              <a:buChar char="•"/>
            </a:pPr>
            <a:endParaRPr lang="en-US" sz="1700" dirty="0"/>
          </a:p>
          <a:p>
            <a:endParaRPr lang="en-US" sz="1700" dirty="0"/>
          </a:p>
        </p:txBody>
      </p:sp>
      <p:sp>
        <p:nvSpPr>
          <p:cNvPr id="5" name="TextBox 4"/>
          <p:cNvSpPr txBox="1"/>
          <p:nvPr/>
        </p:nvSpPr>
        <p:spPr>
          <a:xfrm>
            <a:off x="179550" y="5786735"/>
            <a:ext cx="8386601" cy="923330"/>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Full or batch delivery       FNAL Supply Chain Manager working with SOTRs &amp; TD QMD for qualified parts storage in TD inventory system      Parts are kitted (MBOM) &amp; delivered to work stations      Sort, magnetic hygiene QC, clean and use </a:t>
            </a:r>
          </a:p>
        </p:txBody>
      </p:sp>
      <p:sp>
        <p:nvSpPr>
          <p:cNvPr id="6" name="Right Arrow 5"/>
          <p:cNvSpPr/>
          <p:nvPr/>
        </p:nvSpPr>
        <p:spPr>
          <a:xfrm>
            <a:off x="2337033" y="5913391"/>
            <a:ext cx="200297" cy="139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ight Arrow 6"/>
          <p:cNvSpPr/>
          <p:nvPr/>
        </p:nvSpPr>
        <p:spPr>
          <a:xfrm>
            <a:off x="4571999" y="6178731"/>
            <a:ext cx="200297" cy="139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ight Arrow 8"/>
          <p:cNvSpPr/>
          <p:nvPr/>
        </p:nvSpPr>
        <p:spPr>
          <a:xfrm>
            <a:off x="1586917" y="6436586"/>
            <a:ext cx="200297" cy="139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8481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5" descr="M:\Tug\cleanroompix\DSC04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213" y="3757613"/>
            <a:ext cx="34131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4" descr="M:\Tug\cleanroompix\DSC048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1108075"/>
            <a:ext cx="34131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C90C8A-03A1-4E7F-B844-C51DF140D837}" type="slidenum">
              <a:rPr kumimoji="0" lang="en-US" altLang="en-US" sz="1000" b="0" i="0" u="none" strike="noStrike" kern="1200" cap="none" spc="0" normalizeH="0" baseline="0" noProof="0">
                <a:ln>
                  <a:noFill/>
                </a:ln>
                <a:solidFill>
                  <a:srgbClr val="800000"/>
                </a:solidFill>
                <a:effectLst/>
                <a:uLnTx/>
                <a:uFillTx/>
                <a:latin typeface="Arial Rounded MT Bold" panose="020F0704030504030204" pitchFamily="34" charset="0"/>
                <a:ea typeface="ＭＳ Ｐゴシック" pitchFamily="-110"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0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pitchFamily="-110" charset="-128"/>
              <a:cs typeface="Arial" pitchFamily="34" charset="0"/>
            </a:endParaRPr>
          </a:p>
        </p:txBody>
      </p:sp>
      <p:sp>
        <p:nvSpPr>
          <p:cNvPr id="21509" name="Rectangle 2"/>
          <p:cNvSpPr>
            <a:spLocks noGrp="1" noChangeArrowheads="1"/>
          </p:cNvSpPr>
          <p:nvPr>
            <p:ph type="title"/>
          </p:nvPr>
        </p:nvSpPr>
        <p:spPr/>
        <p:txBody>
          <a:bodyPr/>
          <a:lstStyle/>
          <a:p>
            <a:r>
              <a:rPr lang="en-US" altLang="en-US" sz="3200" dirty="0"/>
              <a:t>MP9 Clean Room</a:t>
            </a:r>
          </a:p>
        </p:txBody>
      </p:sp>
      <p:sp>
        <p:nvSpPr>
          <p:cNvPr id="21510" name="Rectangle 3"/>
          <p:cNvSpPr>
            <a:spLocks noGrp="1" noChangeArrowheads="1"/>
          </p:cNvSpPr>
          <p:nvPr>
            <p:ph type="body" idx="4294967295"/>
          </p:nvPr>
        </p:nvSpPr>
        <p:spPr>
          <a:xfrm>
            <a:off x="220663" y="1331913"/>
            <a:ext cx="4572000" cy="5257800"/>
          </a:xfrm>
          <a:prstGeom prst="rect">
            <a:avLst/>
          </a:prstGeom>
        </p:spPr>
        <p:txBody>
          <a:bodyPr>
            <a:normAutofit/>
          </a:bodyPr>
          <a:lstStyle/>
          <a:p>
            <a:pPr>
              <a:lnSpc>
                <a:spcPct val="90000"/>
              </a:lnSpc>
            </a:pPr>
            <a:r>
              <a:rPr lang="en-US" altLang="en-US" b="0" dirty="0"/>
              <a:t>Cavity String Assembly Clean Room (WS0 &amp; WS1)</a:t>
            </a:r>
            <a:endParaRPr lang="en-US" altLang="en-US" b="0" dirty="0">
              <a:solidFill>
                <a:srgbClr val="FF0000"/>
              </a:solidFill>
            </a:endParaRPr>
          </a:p>
          <a:p>
            <a:pPr>
              <a:lnSpc>
                <a:spcPct val="90000"/>
              </a:lnSpc>
            </a:pPr>
            <a:r>
              <a:rPr lang="en-US" altLang="en-US" b="0" dirty="0"/>
              <a:t> A ~250 square-meter clean room: </a:t>
            </a:r>
          </a:p>
          <a:p>
            <a:pPr lvl="1">
              <a:lnSpc>
                <a:spcPct val="90000"/>
              </a:lnSpc>
            </a:pPr>
            <a:r>
              <a:rPr lang="en-US" altLang="en-US" sz="2000" b="0" dirty="0"/>
              <a:t>Class 1000 (ISO6) ante cleanroom area</a:t>
            </a:r>
          </a:p>
          <a:p>
            <a:pPr lvl="1">
              <a:lnSpc>
                <a:spcPct val="90000"/>
              </a:lnSpc>
            </a:pPr>
            <a:r>
              <a:rPr lang="en-US" altLang="en-US" sz="2000" b="0" dirty="0"/>
              <a:t>Class 100 (ISO5) sluice area</a:t>
            </a:r>
          </a:p>
          <a:p>
            <a:pPr lvl="1">
              <a:lnSpc>
                <a:spcPct val="90000"/>
              </a:lnSpc>
            </a:pPr>
            <a:r>
              <a:rPr lang="en-US" altLang="en-US" sz="2000" b="0" dirty="0"/>
              <a:t>Class 10 (ISO4) assembly area</a:t>
            </a:r>
          </a:p>
          <a:p>
            <a:pPr lvl="1">
              <a:lnSpc>
                <a:spcPct val="90000"/>
              </a:lnSpc>
            </a:pPr>
            <a:r>
              <a:rPr lang="en-US" altLang="en-US" sz="2000" dirty="0"/>
              <a:t>Class 100 (ISO5) staging/storage area</a:t>
            </a:r>
            <a:endParaRPr lang="en-US" altLang="en-US" sz="2000" b="0" dirty="0"/>
          </a:p>
          <a:p>
            <a:pPr>
              <a:lnSpc>
                <a:spcPct val="90000"/>
              </a:lnSpc>
            </a:pPr>
            <a:endParaRPr lang="en-US" altLang="en-US" b="0" dirty="0"/>
          </a:p>
        </p:txBody>
      </p:sp>
      <p:sp>
        <p:nvSpPr>
          <p:cNvPr id="21511" name="Text Box 6"/>
          <p:cNvSpPr txBox="1">
            <a:spLocks noChangeArrowheads="1"/>
          </p:cNvSpPr>
          <p:nvPr/>
        </p:nvSpPr>
        <p:spPr bwMode="auto">
          <a:xfrm>
            <a:off x="6400800" y="4325937"/>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mn-cs"/>
              </a:rPr>
              <a:t>Class 1000</a:t>
            </a:r>
          </a:p>
        </p:txBody>
      </p:sp>
      <p:sp>
        <p:nvSpPr>
          <p:cNvPr id="21512" name="Text Box 9"/>
          <p:cNvSpPr txBox="1">
            <a:spLocks noChangeArrowheads="1"/>
          </p:cNvSpPr>
          <p:nvPr/>
        </p:nvSpPr>
        <p:spPr bwMode="auto">
          <a:xfrm>
            <a:off x="7167563" y="1331913"/>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mn-cs"/>
              </a:rPr>
              <a:t>Class 10</a:t>
            </a:r>
          </a:p>
        </p:txBody>
      </p:sp>
      <p:sp>
        <p:nvSpPr>
          <p:cNvPr id="21513" name="Text Box 10"/>
          <p:cNvSpPr txBox="1">
            <a:spLocks noChangeArrowheads="1"/>
          </p:cNvSpPr>
          <p:nvPr/>
        </p:nvSpPr>
        <p:spPr bwMode="auto">
          <a:xfrm>
            <a:off x="6781800" y="5080000"/>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mn-cs"/>
              </a:rPr>
              <a:t>Rail</a:t>
            </a:r>
          </a:p>
        </p:txBody>
      </p:sp>
      <p:sp>
        <p:nvSpPr>
          <p:cNvPr id="21514" name="Line 12"/>
          <p:cNvSpPr>
            <a:spLocks noChangeShapeType="1"/>
          </p:cNvSpPr>
          <p:nvPr/>
        </p:nvSpPr>
        <p:spPr bwMode="auto">
          <a:xfrm>
            <a:off x="7200900" y="5334000"/>
            <a:ext cx="34290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endParaRPr>
          </a:p>
        </p:txBody>
      </p:sp>
      <p:sp>
        <p:nvSpPr>
          <p:cNvPr id="21515" name="Text Box 13"/>
          <p:cNvSpPr txBox="1">
            <a:spLocks noChangeArrowheads="1"/>
          </p:cNvSpPr>
          <p:nvPr/>
        </p:nvSpPr>
        <p:spPr bwMode="auto">
          <a:xfrm>
            <a:off x="5410200" y="1331913"/>
            <a:ext cx="125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mn-cs"/>
              </a:rPr>
              <a:t>Class 100</a:t>
            </a:r>
          </a:p>
        </p:txBody>
      </p:sp>
      <p:sp>
        <p:nvSpPr>
          <p:cNvPr id="14" name="Text Box 10"/>
          <p:cNvSpPr txBox="1">
            <a:spLocks noChangeArrowheads="1"/>
          </p:cNvSpPr>
          <p:nvPr/>
        </p:nvSpPr>
        <p:spPr bwMode="auto">
          <a:xfrm>
            <a:off x="6790509" y="5619146"/>
            <a:ext cx="978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mn-cs"/>
              </a:rPr>
              <a:t>Sluice Class 100</a:t>
            </a:r>
          </a:p>
        </p:txBody>
      </p:sp>
    </p:spTree>
    <p:extLst>
      <p:ext uri="{BB962C8B-B14F-4D97-AF65-F5344CB8AC3E}">
        <p14:creationId xmlns:p14="http://schemas.microsoft.com/office/powerpoint/2010/main" val="1784981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z="3200" dirty="0"/>
              <a:t>Cleanroom Infrastructure</a:t>
            </a:r>
          </a:p>
        </p:txBody>
      </p:sp>
      <p:sp>
        <p:nvSpPr>
          <p:cNvPr id="3" name="Slide Number Placeholder 2"/>
          <p:cNvSpPr>
            <a:spLocks noGrp="1"/>
          </p:cNvSpPr>
          <p:nvPr>
            <p:ph type="sldNum" sz="quarter" idx="12"/>
          </p:nvPr>
        </p:nvSpPr>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4EB9893-C1D6-4FEB-8B14-6A541AC90161}" type="slidenum">
              <a:rPr kumimoji="0" lang="en-US" altLang="en-US" sz="1000" b="0" i="0" u="none" strike="noStrike" kern="1200" cap="none" spc="0" normalizeH="0" baseline="0" noProof="0">
                <a:ln>
                  <a:noFill/>
                </a:ln>
                <a:solidFill>
                  <a:srgbClr val="800000"/>
                </a:solidFill>
                <a:effectLst/>
                <a:uLnTx/>
                <a:uFillTx/>
                <a:latin typeface="Arial Rounded MT Bold" panose="020F0704030504030204"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altLang="en-US" sz="10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pitchFamily="-110" charset="-128"/>
              <a:cs typeface="Arial" pitchFamily="34" charset="0"/>
            </a:endParaRPr>
          </a:p>
        </p:txBody>
      </p:sp>
      <p:pic>
        <p:nvPicPr>
          <p:cNvPr id="22532" name="Picture 2" descr="M:\Tug\cleanroompix\DSC048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M:\Tug\cleanroompix\DSC049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8" y="3644041"/>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1"/>
          <p:cNvSpPr txBox="1">
            <a:spLocks noChangeArrowheads="1"/>
          </p:cNvSpPr>
          <p:nvPr/>
        </p:nvSpPr>
        <p:spPr bwMode="auto">
          <a:xfrm>
            <a:off x="1752599" y="2917825"/>
            <a:ext cx="14065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mn-cs"/>
              </a:rPr>
              <a:t>Vacuum / Gas Manifold</a:t>
            </a:r>
          </a:p>
        </p:txBody>
      </p:sp>
      <p:cxnSp>
        <p:nvCxnSpPr>
          <p:cNvPr id="22537" name="Straight Arrow Connector 4"/>
          <p:cNvCxnSpPr>
            <a:cxnSpLocks noChangeShapeType="1"/>
          </p:cNvCxnSpPr>
          <p:nvPr/>
        </p:nvCxnSpPr>
        <p:spPr bwMode="auto">
          <a:xfrm flipH="1" flipV="1">
            <a:off x="1635123" y="2438400"/>
            <a:ext cx="193678" cy="4794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538" name="TextBox 5"/>
          <p:cNvSpPr txBox="1">
            <a:spLocks noChangeArrowheads="1"/>
          </p:cNvSpPr>
          <p:nvPr/>
        </p:nvSpPr>
        <p:spPr bwMode="auto">
          <a:xfrm>
            <a:off x="22516" y="6076949"/>
            <a:ext cx="32516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mn-cs"/>
              </a:rPr>
              <a:t>Class 1000 softwall cleanroom for dry cleaning before entry to ante cleanroom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604" y="1164431"/>
            <a:ext cx="2641600" cy="1981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752850"/>
            <a:ext cx="2641600" cy="1981200"/>
          </a:xfrm>
          <a:prstGeom prst="rect">
            <a:avLst/>
          </a:prstGeom>
        </p:spPr>
      </p:pic>
      <p:sp>
        <p:nvSpPr>
          <p:cNvPr id="8" name="TextBox 7"/>
          <p:cNvSpPr txBox="1"/>
          <p:nvPr/>
        </p:nvSpPr>
        <p:spPr>
          <a:xfrm>
            <a:off x="6223000" y="3120088"/>
            <a:ext cx="2590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Particle Free UHV Pumps System</a:t>
            </a:r>
          </a:p>
        </p:txBody>
      </p:sp>
      <p:sp>
        <p:nvSpPr>
          <p:cNvPr id="18" name="TextBox 17"/>
          <p:cNvSpPr txBox="1"/>
          <p:nvPr/>
        </p:nvSpPr>
        <p:spPr>
          <a:xfrm>
            <a:off x="6229604" y="5784562"/>
            <a:ext cx="2590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Boiled-off LN2 gas dewars and gas delivery panels</a:t>
            </a:r>
          </a:p>
        </p:txBody>
      </p:sp>
      <p:pic>
        <p:nvPicPr>
          <p:cNvPr id="20" name="Picture 9" descr="Q:\TD_SCRF\Cryomodule2\Assembly Pictures\Cold Mass Assembly\DSC043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2257" y="375285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475164" y="5803612"/>
            <a:ext cx="2590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Cavity Support Fix Rail System</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2257" y="1174886"/>
            <a:ext cx="2613720" cy="1960290"/>
          </a:xfrm>
          <a:prstGeom prst="rect">
            <a:avLst/>
          </a:prstGeom>
        </p:spPr>
      </p:pic>
      <p:sp>
        <p:nvSpPr>
          <p:cNvPr id="23" name="TextBox 22"/>
          <p:cNvSpPr txBox="1"/>
          <p:nvPr/>
        </p:nvSpPr>
        <p:spPr>
          <a:xfrm>
            <a:off x="3372719" y="3133294"/>
            <a:ext cx="268113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8 stations for pumping, purging and backfilling</a:t>
            </a:r>
          </a:p>
        </p:txBody>
      </p:sp>
    </p:spTree>
    <p:extLst>
      <p:ext uri="{BB962C8B-B14F-4D97-AF65-F5344CB8AC3E}">
        <p14:creationId xmlns:p14="http://schemas.microsoft.com/office/powerpoint/2010/main" val="381088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75FA-3F44-4E9F-AA37-EDECB1AA37A3}"/>
              </a:ext>
            </a:extLst>
          </p:cNvPr>
          <p:cNvSpPr>
            <a:spLocks noGrp="1"/>
          </p:cNvSpPr>
          <p:nvPr>
            <p:ph type="title"/>
          </p:nvPr>
        </p:nvSpPr>
        <p:spPr>
          <a:xfrm>
            <a:off x="462580" y="510831"/>
            <a:ext cx="8103570" cy="753033"/>
          </a:xfrm>
        </p:spPr>
        <p:txBody>
          <a:bodyPr/>
          <a:lstStyle/>
          <a:p>
            <a:r>
              <a:rPr lang="en-US" sz="3600" dirty="0"/>
              <a:t>Dressed cavities that will be delivered to CAF-MP9 cleanroom</a:t>
            </a:r>
          </a:p>
        </p:txBody>
      </p:sp>
      <p:sp>
        <p:nvSpPr>
          <p:cNvPr id="3" name="Slide Number Placeholder 2">
            <a:extLst>
              <a:ext uri="{FF2B5EF4-FFF2-40B4-BE49-F238E27FC236}">
                <a16:creationId xmlns:a16="http://schemas.microsoft.com/office/drawing/2014/main" id="{4FDFB9BA-A86C-4C05-B0ED-76F50E897775}"/>
              </a:ext>
            </a:extLst>
          </p:cNvPr>
          <p:cNvSpPr>
            <a:spLocks noGrp="1"/>
          </p:cNvSpPr>
          <p:nvPr>
            <p:ph type="sldNum" sz="quarter" idx="12"/>
          </p:nvPr>
        </p:nvSpPr>
        <p:spPr/>
        <p:txBody>
          <a:bodyPr/>
          <a:lstStyle/>
          <a:p>
            <a:fld id="{11982E6C-A6D9-4987-BA08-E10899E79DDA}" type="slidenum">
              <a:rPr lang="en-US" altLang="en-US" smtClean="0"/>
              <a:pPr/>
              <a:t>9</a:t>
            </a:fld>
            <a:endParaRPr lang="en-US" altLang="en-US" dirty="0">
              <a:solidFill>
                <a:schemeClr val="tx1"/>
              </a:solidFill>
              <a:latin typeface="Times" panose="02020603050405020304" pitchFamily="18" charset="0"/>
            </a:endParaRPr>
          </a:p>
        </p:txBody>
      </p:sp>
      <p:pic>
        <p:nvPicPr>
          <p:cNvPr id="7" name="Picture 6">
            <a:extLst>
              <a:ext uri="{FF2B5EF4-FFF2-40B4-BE49-F238E27FC236}">
                <a16:creationId xmlns:a16="http://schemas.microsoft.com/office/drawing/2014/main" id="{F82D15AE-F5C6-4CE4-A660-42D2D64E37DB}"/>
              </a:ext>
            </a:extLst>
          </p:cNvPr>
          <p:cNvPicPr>
            <a:picLocks noChangeAspect="1"/>
          </p:cNvPicPr>
          <p:nvPr/>
        </p:nvPicPr>
        <p:blipFill>
          <a:blip r:embed="rId2"/>
          <a:stretch>
            <a:fillRect/>
          </a:stretch>
        </p:blipFill>
        <p:spPr>
          <a:xfrm>
            <a:off x="4364403" y="1536090"/>
            <a:ext cx="4628933" cy="2558094"/>
          </a:xfrm>
          <a:prstGeom prst="rect">
            <a:avLst/>
          </a:prstGeom>
        </p:spPr>
      </p:pic>
      <p:sp>
        <p:nvSpPr>
          <p:cNvPr id="8" name="TextBox 7">
            <a:extLst>
              <a:ext uri="{FF2B5EF4-FFF2-40B4-BE49-F238E27FC236}">
                <a16:creationId xmlns:a16="http://schemas.microsoft.com/office/drawing/2014/main" id="{6CCFD7D7-89EE-4DBF-A5D8-D63F5618BDCA}"/>
              </a:ext>
            </a:extLst>
          </p:cNvPr>
          <p:cNvSpPr txBox="1"/>
          <p:nvPr/>
        </p:nvSpPr>
        <p:spPr>
          <a:xfrm>
            <a:off x="446193" y="4113236"/>
            <a:ext cx="3284738" cy="369332"/>
          </a:xfrm>
          <a:prstGeom prst="rect">
            <a:avLst/>
          </a:prstGeom>
          <a:noFill/>
        </p:spPr>
        <p:txBody>
          <a:bodyPr wrap="square" rtlCol="0">
            <a:spAutoFit/>
          </a:bodyPr>
          <a:lstStyle/>
          <a:p>
            <a:r>
              <a:rPr lang="en-US" dirty="0"/>
              <a:t>Dressed Cavity Type A</a:t>
            </a:r>
          </a:p>
        </p:txBody>
      </p:sp>
      <p:sp>
        <p:nvSpPr>
          <p:cNvPr id="10" name="TextBox 9">
            <a:extLst>
              <a:ext uri="{FF2B5EF4-FFF2-40B4-BE49-F238E27FC236}">
                <a16:creationId xmlns:a16="http://schemas.microsoft.com/office/drawing/2014/main" id="{22DD9F77-9E84-49E3-92DD-57A527031B9B}"/>
              </a:ext>
            </a:extLst>
          </p:cNvPr>
          <p:cNvSpPr txBox="1"/>
          <p:nvPr/>
        </p:nvSpPr>
        <p:spPr>
          <a:xfrm>
            <a:off x="6152229" y="4140667"/>
            <a:ext cx="3284738" cy="369332"/>
          </a:xfrm>
          <a:prstGeom prst="rect">
            <a:avLst/>
          </a:prstGeom>
          <a:noFill/>
        </p:spPr>
        <p:txBody>
          <a:bodyPr wrap="square" rtlCol="0">
            <a:spAutoFit/>
          </a:bodyPr>
          <a:lstStyle/>
          <a:p>
            <a:r>
              <a:rPr lang="en-US" dirty="0"/>
              <a:t>Dressed Cavity Type B</a:t>
            </a:r>
          </a:p>
        </p:txBody>
      </p:sp>
      <p:pic>
        <p:nvPicPr>
          <p:cNvPr id="12" name="Picture 11">
            <a:extLst>
              <a:ext uri="{FF2B5EF4-FFF2-40B4-BE49-F238E27FC236}">
                <a16:creationId xmlns:a16="http://schemas.microsoft.com/office/drawing/2014/main" id="{22892BBF-D8A3-40B2-9D14-723E3A456AB9}"/>
              </a:ext>
            </a:extLst>
          </p:cNvPr>
          <p:cNvPicPr>
            <a:picLocks noChangeAspect="1"/>
          </p:cNvPicPr>
          <p:nvPr/>
        </p:nvPicPr>
        <p:blipFill>
          <a:blip r:embed="rId3"/>
          <a:stretch>
            <a:fillRect/>
          </a:stretch>
        </p:blipFill>
        <p:spPr>
          <a:xfrm>
            <a:off x="186177" y="1536090"/>
            <a:ext cx="3995327" cy="2537248"/>
          </a:xfrm>
          <a:prstGeom prst="rect">
            <a:avLst/>
          </a:prstGeom>
        </p:spPr>
      </p:pic>
      <p:pic>
        <p:nvPicPr>
          <p:cNvPr id="19" name="Picture 18">
            <a:extLst>
              <a:ext uri="{FF2B5EF4-FFF2-40B4-BE49-F238E27FC236}">
                <a16:creationId xmlns:a16="http://schemas.microsoft.com/office/drawing/2014/main" id="{996DC45E-DA95-471B-A7D8-440C7A30E8AF}"/>
              </a:ext>
            </a:extLst>
          </p:cNvPr>
          <p:cNvPicPr>
            <a:picLocks noChangeAspect="1"/>
          </p:cNvPicPr>
          <p:nvPr/>
        </p:nvPicPr>
        <p:blipFill>
          <a:blip r:embed="rId4"/>
          <a:stretch>
            <a:fillRect/>
          </a:stretch>
        </p:blipFill>
        <p:spPr>
          <a:xfrm>
            <a:off x="2957769" y="4276312"/>
            <a:ext cx="3096805" cy="2390946"/>
          </a:xfrm>
          <a:prstGeom prst="rect">
            <a:avLst/>
          </a:prstGeom>
        </p:spPr>
      </p:pic>
      <p:cxnSp>
        <p:nvCxnSpPr>
          <p:cNvPr id="21" name="Straight Arrow Connector 20">
            <a:extLst>
              <a:ext uri="{FF2B5EF4-FFF2-40B4-BE49-F238E27FC236}">
                <a16:creationId xmlns:a16="http://schemas.microsoft.com/office/drawing/2014/main" id="{3B01CD1A-0A97-425A-9F30-B9BE9456AAEF}"/>
              </a:ext>
            </a:extLst>
          </p:cNvPr>
          <p:cNvCxnSpPr/>
          <p:nvPr/>
        </p:nvCxnSpPr>
        <p:spPr>
          <a:xfrm>
            <a:off x="3344350" y="4073338"/>
            <a:ext cx="188963" cy="224564"/>
          </a:xfrm>
          <a:prstGeom prst="straightConnector1">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A73130-4757-452C-8DFD-B8D308E431DA}"/>
              </a:ext>
            </a:extLst>
          </p:cNvPr>
          <p:cNvCxnSpPr/>
          <p:nvPr/>
        </p:nvCxnSpPr>
        <p:spPr>
          <a:xfrm flipH="1">
            <a:off x="5413071" y="4113236"/>
            <a:ext cx="188739" cy="184666"/>
          </a:xfrm>
          <a:prstGeom prst="straightConnector1">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924149"/>
      </p:ext>
    </p:extLst>
  </p:cSld>
  <p:clrMapOvr>
    <a:masterClrMapping/>
  </p:clrMapOvr>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Design_Milestone_Review">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non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A9D493809D8440A73C4154716CC209" ma:contentTypeVersion="9" ma:contentTypeDescription="Create a new document." ma:contentTypeScope="" ma:versionID="92dda910f6fb6ef5d48c49804839c4a4">
  <xsd:schema xmlns:xsd="http://www.w3.org/2001/XMLSchema" xmlns:xs="http://www.w3.org/2001/XMLSchema" xmlns:p="http://schemas.microsoft.com/office/2006/metadata/properties" xmlns:ns2="f5d975f2-272d-43b7-a43d-337ed3c571bd" targetNamespace="http://schemas.microsoft.com/office/2006/metadata/properties" ma:root="true" ma:fieldsID="fa1147da16d0696f045b3bacf36184c8" ns2:_="">
    <xsd:import namespace="f5d975f2-272d-43b7-a43d-337ed3c571bd"/>
    <xsd:element name="properties">
      <xsd:complexType>
        <xsd:sequence>
          <xsd:element name="documentManagement">
            <xsd:complexType>
              <xsd:all>
                <xsd:element ref="ns2:Plenary_x0020_Agenda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975f2-272d-43b7-a43d-337ed3c571bd" elementFormDefault="qualified">
    <xsd:import namespace="http://schemas.microsoft.com/office/2006/documentManagement/types"/>
    <xsd:import namespace="http://schemas.microsoft.com/office/infopath/2007/PartnerControls"/>
    <xsd:element name="Plenary_x0020_Agenda_x0020_Session" ma:index="8" nillable="true" ma:displayName="Agenda Session" ma:description="Select the plenary agend session where this will be presented" ma:list="{A0E5F691-0B11-4711-B7A9-825E9DB75858}" ma:internalName="Plenary_x0020_Agenda_x0020_Session"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lenary_x0020_Agenda_x0020_Session xmlns="f5d975f2-272d-43b7-a43d-337ed3c571bd" xsi:nil="true"/>
  </documentManagement>
</p:properties>
</file>

<file path=customXml/itemProps1.xml><?xml version="1.0" encoding="utf-8"?>
<ds:datastoreItem xmlns:ds="http://schemas.openxmlformats.org/officeDocument/2006/customXml" ds:itemID="{42D086A5-3ACF-47E9-B8C3-25D8A5B21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975f2-272d-43b7-a43d-337ed3c57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3.xml><?xml version="1.0" encoding="utf-8"?>
<ds:datastoreItem xmlns:ds="http://schemas.openxmlformats.org/officeDocument/2006/customXml" ds:itemID="{DC1B16AA-9221-46AE-B700-523442ABDABD}">
  <ds:schemaRefs>
    <ds:schemaRef ds:uri="http://purl.org/dc/terms/"/>
    <ds:schemaRef ds:uri="http://schemas.microsoft.com/office/2006/documentManagement/types"/>
    <ds:schemaRef ds:uri="f5d975f2-272d-43b7-a43d-337ed3c571bd"/>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112005</TotalTime>
  <Words>2984</Words>
  <Application>Microsoft Office PowerPoint</Application>
  <PresentationFormat>On-screen Show (4:3)</PresentationFormat>
  <Paragraphs>392</Paragraphs>
  <Slides>45</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45</vt:i4>
      </vt:variant>
    </vt:vector>
  </HeadingPairs>
  <TitlesOfParts>
    <vt:vector size="52" baseType="lpstr">
      <vt:lpstr>Arial</vt:lpstr>
      <vt:lpstr>Arial Rounded MT Bold</vt:lpstr>
      <vt:lpstr>Calibri</vt:lpstr>
      <vt:lpstr>Times</vt:lpstr>
      <vt:lpstr>Blank</vt:lpstr>
      <vt:lpstr>Design_Milestone_Review</vt:lpstr>
      <vt:lpstr>1_Blank</vt:lpstr>
      <vt:lpstr>LCLS-II 3.9GHz Cryomodules Assembly at Fermilab</vt:lpstr>
      <vt:lpstr>Outline</vt:lpstr>
      <vt:lpstr>Planned LCLS-II Production CMs  Workflow at Fermilab</vt:lpstr>
      <vt:lpstr>CAF-MP9 during LCLS-II Production</vt:lpstr>
      <vt:lpstr>CAF-ICB during LCLS-II Production</vt:lpstr>
      <vt:lpstr>Supply Chain</vt:lpstr>
      <vt:lpstr>MP9 Clean Room</vt:lpstr>
      <vt:lpstr>Cleanroom Infrastructure</vt:lpstr>
      <vt:lpstr>Dressed cavities that will be delivered to CAF-MP9 cleanroom</vt:lpstr>
      <vt:lpstr>String Assembly Workflow at CAF-MP9 Cleanroom</vt:lpstr>
      <vt:lpstr>Parts / Fixtures / Hardware  Entrance to Cleanroom Preparation</vt:lpstr>
      <vt:lpstr>Cleanroom Audit Recommendation (S. Berry)</vt:lpstr>
      <vt:lpstr>Cold End Coupler Assembly (WS1)</vt:lpstr>
      <vt:lpstr>String Assembly-I (WS1)</vt:lpstr>
      <vt:lpstr>String Assembly-II (WS1)</vt:lpstr>
      <vt:lpstr>String Assembly-III (WS1)</vt:lpstr>
      <vt:lpstr>Lessons Learned that will be applied to 3.9GHz CM assembly in the cleanroom</vt:lpstr>
      <vt:lpstr>Cold Mass Assembly at WS2</vt:lpstr>
      <vt:lpstr>2-Phase Line Welding at WS2</vt:lpstr>
      <vt:lpstr>Tank Heaters at WS2</vt:lpstr>
      <vt:lpstr>Magnetic Shielding Assembly at WS2</vt:lpstr>
      <vt:lpstr>Blade Tuner Installation at WS2</vt:lpstr>
      <vt:lpstr>Upper Cold Mass (UCM) to String Assembly at WS2</vt:lpstr>
      <vt:lpstr>Remaining tasks at WS2 before transport to WS3</vt:lpstr>
      <vt:lpstr>Lessons Learned that will be applied to 3.9GHz CM assembly at WS2</vt:lpstr>
      <vt:lpstr>Transport to WS3 at CAF-ICB</vt:lpstr>
      <vt:lpstr>Cavity String Alignment at WS3</vt:lpstr>
      <vt:lpstr>Cavity String Alignment at WS3</vt:lpstr>
      <vt:lpstr>Thermal Straps and Cables Installation at WS3</vt:lpstr>
      <vt:lpstr>QC checks before proceeding to weld lower shields</vt:lpstr>
      <vt:lpstr>Lower Thermal Shields at WS3</vt:lpstr>
      <vt:lpstr>Lessons Learned that will be applied to 3.9GHz CM assembly at WS3</vt:lpstr>
      <vt:lpstr>MLI and Vacuum Vessel Integration at WS4</vt:lpstr>
      <vt:lpstr>Final Cavity Alignment at WS4</vt:lpstr>
      <vt:lpstr>Final Cavity Alignment at WS4</vt:lpstr>
      <vt:lpstr>Final Cavity Alignment at WS4</vt:lpstr>
      <vt:lpstr>Lessons Learned that will be applied to 3.9GHz CM assembly at WS4</vt:lpstr>
      <vt:lpstr>Cryogenics Valves Welding at WS5</vt:lpstr>
      <vt:lpstr>Lessons Learned that will be applied to 3.9GHz CM assembly at WS5</vt:lpstr>
      <vt:lpstr>3.9 GHz Cryomodule Assembly at WS5</vt:lpstr>
      <vt:lpstr>Assembly Drawings</vt:lpstr>
      <vt:lpstr>Travelers</vt:lpstr>
      <vt:lpstr>WS1 through WS5 master travelers (in progress)</vt:lpstr>
      <vt:lpstr>Parts Kit Lists (MBOM)</vt:lpstr>
      <vt:lpstr>Summary</vt:lpstr>
    </vt:vector>
  </TitlesOfParts>
  <Company>SLAC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‘your title’</dc:title>
  <dc:creator>Peterson</dc:creator>
  <cp:lastModifiedBy>Tug T Arkan</cp:lastModifiedBy>
  <cp:revision>2854</cp:revision>
  <cp:lastPrinted>2013-05-01T00:31:17Z</cp:lastPrinted>
  <dcterms:created xsi:type="dcterms:W3CDTF">2009-11-23T23:38:17Z</dcterms:created>
  <dcterms:modified xsi:type="dcterms:W3CDTF">2019-01-29T16:42:53Z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0x010100AEA9D493809D8440A73C4154716CC209</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https://slacspace.slac.stanford.edu/sites/reviews/lclsii/LCLS-II_DR_Aug2014/Presentations/Peterson-LCLS-II-CryomoduleDesign-20Aug2014.pptx</vt:lpwstr>
  </property>
  <property fmtid="{D5CDD505-2E9C-101B-9397-08002B2CF9AE}" pid="10" name="TemplateUrl">
    <vt:lpwstr/>
  </property>
  <property fmtid="{D5CDD505-2E9C-101B-9397-08002B2CF9AE}" pid="11" name="_SourceUrl">
    <vt:lpwstr/>
  </property>
  <property fmtid="{D5CDD505-2E9C-101B-9397-08002B2CF9AE}" pid="12" name="_SharedFileIndex">
    <vt:lpwstr/>
  </property>
</Properties>
</file>