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86"/>
  </p:notesMasterIdLst>
  <p:handoutMasterIdLst>
    <p:handoutMasterId r:id="rId87"/>
  </p:handoutMasterIdLst>
  <p:sldIdLst>
    <p:sldId id="256" r:id="rId3"/>
    <p:sldId id="265" r:id="rId4"/>
    <p:sldId id="345" r:id="rId5"/>
    <p:sldId id="353" r:id="rId6"/>
    <p:sldId id="350" r:id="rId7"/>
    <p:sldId id="344" r:id="rId8"/>
    <p:sldId id="259" r:id="rId9"/>
    <p:sldId id="266" r:id="rId10"/>
    <p:sldId id="260" r:id="rId11"/>
    <p:sldId id="342" r:id="rId12"/>
    <p:sldId id="261" r:id="rId13"/>
    <p:sldId id="262" r:id="rId14"/>
    <p:sldId id="258" r:id="rId15"/>
    <p:sldId id="263" r:id="rId16"/>
    <p:sldId id="267" r:id="rId17"/>
    <p:sldId id="282" r:id="rId18"/>
    <p:sldId id="268" r:id="rId19"/>
    <p:sldId id="269" r:id="rId20"/>
    <p:sldId id="270" r:id="rId21"/>
    <p:sldId id="272" r:id="rId22"/>
    <p:sldId id="271" r:id="rId23"/>
    <p:sldId id="283" r:id="rId24"/>
    <p:sldId id="276" r:id="rId25"/>
    <p:sldId id="273" r:id="rId26"/>
    <p:sldId id="274" r:id="rId27"/>
    <p:sldId id="275" r:id="rId28"/>
    <p:sldId id="277" r:id="rId29"/>
    <p:sldId id="278" r:id="rId30"/>
    <p:sldId id="349" r:id="rId31"/>
    <p:sldId id="279" r:id="rId32"/>
    <p:sldId id="280" r:id="rId33"/>
    <p:sldId id="281" r:id="rId34"/>
    <p:sldId id="284" r:id="rId35"/>
    <p:sldId id="351" r:id="rId36"/>
    <p:sldId id="285" r:id="rId37"/>
    <p:sldId id="286" r:id="rId38"/>
    <p:sldId id="288" r:id="rId39"/>
    <p:sldId id="287" r:id="rId40"/>
    <p:sldId id="289" r:id="rId41"/>
    <p:sldId id="290" r:id="rId42"/>
    <p:sldId id="291" r:id="rId43"/>
    <p:sldId id="352" r:id="rId44"/>
    <p:sldId id="292" r:id="rId45"/>
    <p:sldId id="293" r:id="rId46"/>
    <p:sldId id="294" r:id="rId47"/>
    <p:sldId id="295" r:id="rId48"/>
    <p:sldId id="296" r:id="rId49"/>
    <p:sldId id="303" r:id="rId50"/>
    <p:sldId id="323" r:id="rId51"/>
    <p:sldId id="297" r:id="rId52"/>
    <p:sldId id="301" r:id="rId53"/>
    <p:sldId id="302" r:id="rId54"/>
    <p:sldId id="341" r:id="rId55"/>
    <p:sldId id="304" r:id="rId56"/>
    <p:sldId id="336" r:id="rId57"/>
    <p:sldId id="305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47" r:id="rId70"/>
    <p:sldId id="324" r:id="rId71"/>
    <p:sldId id="264" r:id="rId72"/>
    <p:sldId id="300" r:id="rId73"/>
    <p:sldId id="299" r:id="rId74"/>
    <p:sldId id="298" r:id="rId75"/>
    <p:sldId id="326" r:id="rId76"/>
    <p:sldId id="327" r:id="rId77"/>
    <p:sldId id="328" r:id="rId78"/>
    <p:sldId id="329" r:id="rId79"/>
    <p:sldId id="332" r:id="rId80"/>
    <p:sldId id="330" r:id="rId81"/>
    <p:sldId id="333" r:id="rId82"/>
    <p:sldId id="331" r:id="rId83"/>
    <p:sldId id="334" r:id="rId84"/>
    <p:sldId id="346" r:id="rId8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61A"/>
    <a:srgbClr val="F37C23"/>
    <a:srgbClr val="E95125"/>
    <a:srgbClr val="3C5A77"/>
    <a:srgbClr val="BC5F2B"/>
    <a:srgbClr val="32547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3" autoAdjust="0"/>
    <p:restoredTop sz="83356"/>
  </p:normalViewPr>
  <p:slideViewPr>
    <p:cSldViewPr snapToGrid="0" snapToObjects="1">
      <p:cViewPr varScale="1">
        <p:scale>
          <a:sx n="173" d="100"/>
          <a:sy n="173" d="100"/>
        </p:scale>
        <p:origin x="288" y="176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2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9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79" y="6022816"/>
            <a:ext cx="2196699" cy="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Eileen Berman | Intro to DUNE Computing at Fermi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Eileen Berman | Intro to DUNE Computing at Fermi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81" y="6489520"/>
            <a:ext cx="1122417" cy="2399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Eileen Berman | Intro to DUNE Computing at Fermi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isoft.fnal.gov/scisoft/bundles/larsof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dunescience.org/wiki/DUNE_LAr_Software_Releases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t.fnal.gov/art-workbook/" TargetMode="External"/><Relationship Id="rId2" Type="http://schemas.openxmlformats.org/officeDocument/2006/relationships/hyperlink" Target="https://indico.fnal.gov/getFile.py/access?contribId=1&amp;resId=0&amp;materialId=slides&amp;confId=1382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cvs.fnal.gov/redmine/projects/fhicl-cpp/wiki/Wiki" TargetMode="External"/><Relationship Id="rId4" Type="http://schemas.openxmlformats.org/officeDocument/2006/relationships/hyperlink" Target="https://cdcvs.fnal.gov/redmine/documents/32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fnal.gov/collaboration/DUNE/SitePages/Overview%20of%20DUNE%27s%20and%20LBNF%27s%20Collaborative%20Tools.aspx" TargetMode="External"/><Relationship Id="rId2" Type="http://schemas.openxmlformats.org/officeDocument/2006/relationships/hyperlink" Target="https://web.fnal.gov/collaboration/DUNE/SitePages/Getting%20Started%20in%20DUN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dunescience.org/wiki/DUNE_Computing/Getting_Started_with_DUNE_Computing#runsimreco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dcvs.fnal.gov/redmine/projects/studio/wik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fndca.fnal.gov/dcache/lifetime/PublicScratchPools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fndca.fnal.gov/dcache/lifetime/PublicScratchPool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.service-now.com/com.glideapp.servicecatalog_cat_item_view.do?v=1&amp;sysparm_id=d361073881218500bea3634b5c987c4c&amp;sysparm_link_parent=a5a8218af15014008638c2db58a72314&amp;sysparm_catalog=e0d08b13c3330100c8b837659bba8fb4&amp;sysparm_catalog_view=catalog_default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file:///%60pwd%60/basic_grid_env_test.sh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cdcvs.fnal.gov/redmine/projects/jobsub/wiki/Jobsub_submit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unescience.org/wiki/DUNE_Computing/Access_files_in_CVMF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rnvm.cern.ch/portal/filesystem/quickstart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ifemon.fnal.gov/monitor/dashboard/db/experiment-overview?var-experiment=dune&amp;orgId=1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cdcvs.fnal.gov/redmine/projects/fife/wiki/Information_about_job_submission_to_OSG_sites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cdcvs.fnal.gov/redmine/projects/fife/wiki/Using_'grid-like'_nodes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fifemon.fnal.gov/monitor/dashboard/db/why-are-my-jobs-held?orgId=1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unescience.org/wiki/DUNE_Computing/Computing_How-To_Documentation" TargetMode="External"/><Relationship Id="rId2" Type="http://schemas.openxmlformats.org/officeDocument/2006/relationships/hyperlink" Target="https://wiki.dunescience.org/wiki/DUNE_Computing/Getting_Started_with_DUNE_Comput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rvicedesk.fnal.gov/" TargetMode="External"/><Relationship Id="rId4" Type="http://schemas.openxmlformats.org/officeDocument/2006/relationships/hyperlink" Target="https://fermi.service-now.com/com.glideapp.servicecatalog_cat_item_view.do?v=1&amp;sysparm_id=481cf6b6db7636005b1aff621f961954&amp;sysparm_link_parent=f27f176ba9fb10408638daab111d547c&amp;sysparm_catalog=e0d08b13c3330100c8b837659bba8fb4&amp;sysparm_catalog_view=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fnal.gov/categoryDisplay.py?categId=233" TargetMode="External"/><Relationship Id="rId3" Type="http://schemas.openxmlformats.org/officeDocument/2006/relationships/hyperlink" Target="https://larsoft.org/" TargetMode="External"/><Relationship Id="rId7" Type="http://schemas.openxmlformats.org/officeDocument/2006/relationships/hyperlink" Target="mailto:larsoft@fnal.gov" TargetMode="External"/><Relationship Id="rId2" Type="http://schemas.openxmlformats.org/officeDocument/2006/relationships/hyperlink" Target="https://indico.fnal.gov/event/14943/other-view?view=stand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rforum.org/" TargetMode="External"/><Relationship Id="rId11" Type="http://schemas.openxmlformats.org/officeDocument/2006/relationships/hyperlink" Target="https://indico.fnal.gov/getFile.py/access?sessionId=14&amp;resId=0&amp;materialId=1&amp;confId=11857" TargetMode="External"/><Relationship Id="rId5" Type="http://schemas.openxmlformats.org/officeDocument/2006/relationships/hyperlink" Target="https://cdcvs.fnal.gov/redmine/projects/larsoft/wiki/Quick_Links" TargetMode="External"/><Relationship Id="rId10" Type="http://schemas.openxmlformats.org/officeDocument/2006/relationships/hyperlink" Target="https://indico.fnal.gov/conferenceTimeTable.py?confId=9928#20150807" TargetMode="External"/><Relationship Id="rId4" Type="http://schemas.openxmlformats.org/officeDocument/2006/relationships/hyperlink" Target="https://cdcvs.fnal.gov/redmine/projects/larsoft/wiki" TargetMode="External"/><Relationship Id="rId9" Type="http://schemas.openxmlformats.org/officeDocument/2006/relationships/hyperlink" Target="https://cdcvs.fnal.gov/redmine/projects/larsoft/issues/new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art.fnal.gov/gallery/" TargetMode="External"/><Relationship Id="rId2" Type="http://schemas.openxmlformats.org/officeDocument/2006/relationships/hyperlink" Target="https://indico.fnal.gov/event/14943/other-view?view=stand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rcpaterno/gallery-demo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unescience.org/wiki/DUNE_Computing/Using_DUNE%27s_dCache_Scratch_and_Persistent_Space_at_Fermilab" TargetMode="External"/><Relationship Id="rId2" Type="http://schemas.openxmlformats.org/officeDocument/2006/relationships/hyperlink" Target="https://indico.fnal.gov/event/14943/other-view?view=stand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cvs.fnal.gov/redmine/projects/sam/wiki/User_Guide_for_SAM" TargetMode="External"/><Relationship Id="rId5" Type="http://schemas.openxmlformats.org/officeDocument/2006/relationships/hyperlink" Target="https://cdcvs.fnal.gov/redmine/projects/sam/wiki/SAMLite_Guide" TargetMode="External"/><Relationship Id="rId4" Type="http://schemas.openxmlformats.org/officeDocument/2006/relationships/hyperlink" Target="https://cdcvs.fnal.gov/redmine/projects/fife/wiki/Understanding_storage_volumes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s://cdcvs.fnal.gov/redmine/projects/fife/wiki/Introduction_to_FIFE_and_Component_Services" TargetMode="External"/><Relationship Id="rId3" Type="http://schemas.openxmlformats.org/officeDocument/2006/relationships/hyperlink" Target="https://web.fnal.gov/project/FIFE/SitePages/Home.aspx" TargetMode="External"/><Relationship Id="rId7" Type="http://schemas.openxmlformats.org/officeDocument/2006/relationships/hyperlink" Target="https://cdcvs.fnal.gov/redmine/projects/fife/wiki/Wiki" TargetMode="External"/><Relationship Id="rId2" Type="http://schemas.openxmlformats.org/officeDocument/2006/relationships/hyperlink" Target="https://indico.fnal.gov/event/14943/other-view?view=stand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cvs.fnal.gov/redmine/projects/jobsub/wiki/Using_the_Client" TargetMode="External"/><Relationship Id="rId11" Type="http://schemas.openxmlformats.org/officeDocument/2006/relationships/hyperlink" Target="https://cdcvs.fnal.gov/redmine/projects/ifdhc/wiki" TargetMode="External"/><Relationship Id="rId5" Type="http://schemas.openxmlformats.org/officeDocument/2006/relationships/hyperlink" Target="https://cdcvs.fnal.gov/redmine/projects/jobsub/wiki/Jobsub_enviornment_variables" TargetMode="External"/><Relationship Id="rId10" Type="http://schemas.openxmlformats.org/officeDocument/2006/relationships/hyperlink" Target="https://cdcvs.fnal.gov/redmine/projects/jobsub/wiki#Client-User-Guide" TargetMode="External"/><Relationship Id="rId4" Type="http://schemas.openxmlformats.org/officeDocument/2006/relationships/hyperlink" Target="https://cdcvs.fnal.gov/redmine/projects/jobsub/wiki/Jobsub_submit" TargetMode="External"/><Relationship Id="rId9" Type="http://schemas.openxmlformats.org/officeDocument/2006/relationships/hyperlink" Target="https://cdcvs.fnal.gov/redmine/projects/fife/wiki/Advanced_Computing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dcvs.fnal.gov/projects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wilsonweb.fnal.gov/index.shtml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file:////home/s1/kherner/basicscript_GPU.sh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isoft.fnal.gov/scisoft/bundles/larsof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DUNE 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Eileen Berman (stealing from many people)</a:t>
            </a:r>
          </a:p>
          <a:p>
            <a:r>
              <a:rPr lang="en-GB" dirty="0"/>
              <a:t>DUNE Collaboration Meeting</a:t>
            </a:r>
          </a:p>
          <a:p>
            <a:r>
              <a:rPr lang="en-GB" dirty="0"/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LArSoft</a:t>
            </a:r>
            <a:r>
              <a:rPr lang="en-US" dirty="0"/>
              <a:t> Release?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30" y="1207770"/>
            <a:ext cx="5418112" cy="50703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1800" dirty="0"/>
              <a:t>A </a:t>
            </a:r>
            <a:r>
              <a:rPr lang="en-US" sz="1800" dirty="0" err="1">
                <a:solidFill>
                  <a:srgbClr val="CC0066"/>
                </a:solidFill>
              </a:rPr>
              <a:t>LArSoft</a:t>
            </a:r>
            <a:r>
              <a:rPr lang="en-US" sz="1800" dirty="0">
                <a:solidFill>
                  <a:srgbClr val="CC0066"/>
                </a:solidFill>
              </a:rPr>
              <a:t> release</a:t>
            </a:r>
            <a:r>
              <a:rPr lang="en-US" sz="1800" dirty="0"/>
              <a:t> is a </a:t>
            </a:r>
            <a:r>
              <a:rPr lang="en-US" sz="1800" b="1" dirty="0"/>
              <a:t>consistent set of </a:t>
            </a:r>
            <a:r>
              <a:rPr lang="en-US" sz="1800" b="1" dirty="0" err="1"/>
              <a:t>LArSoft</a:t>
            </a:r>
            <a:r>
              <a:rPr lang="en-US" sz="1800" b="1" dirty="0"/>
              <a:t> products </a:t>
            </a:r>
            <a:r>
              <a:rPr lang="en-US" sz="1800" dirty="0"/>
              <a:t>built from </a:t>
            </a:r>
            <a:r>
              <a:rPr lang="en-US" sz="1800" b="1" dirty="0"/>
              <a:t>tagged versions of code</a:t>
            </a:r>
            <a:r>
              <a:rPr lang="en-US" sz="1800" dirty="0"/>
              <a:t> in the repositories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Implicitly includes corresponding versions of all external dependencies used to build it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Each release of </a:t>
            </a:r>
            <a:r>
              <a:rPr lang="en-US" dirty="0" err="1"/>
              <a:t>LArSoft</a:t>
            </a:r>
            <a:r>
              <a:rPr lang="en-US" dirty="0"/>
              <a:t> has a</a:t>
            </a:r>
            <a:r>
              <a:rPr lang="en-US" b="1" dirty="0"/>
              <a:t> release notes</a:t>
            </a:r>
            <a:r>
              <a:rPr lang="en-US" dirty="0"/>
              <a:t> page on </a:t>
            </a:r>
            <a:r>
              <a:rPr lang="en-US" dirty="0" err="1"/>
              <a:t>scisoft.fnal.gov</a:t>
            </a:r>
            <a:endParaRPr lang="en-US" dirty="0"/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hlinkClick r:id="rId3"/>
              </a:rPr>
              <a:t>http://scisoft.fnal.gov/scisoft/bundles/larsoft/</a:t>
            </a:r>
            <a:r>
              <a:rPr lang="en-US" dirty="0"/>
              <a:t>&lt;version&gt;/</a:t>
            </a:r>
            <a:r>
              <a:rPr lang="en-US" dirty="0" err="1"/>
              <a:t>larsoft</a:t>
            </a:r>
            <a:r>
              <a:rPr lang="en-US" dirty="0"/>
              <a:t>-&lt;version&gt;.html</a:t>
            </a:r>
          </a:p>
          <a:p>
            <a:pPr lvl="0"/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larsoft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An umbrella </a:t>
            </a:r>
            <a:r>
              <a:rPr lang="en-US" sz="2100" dirty="0">
                <a:solidFill>
                  <a:srgbClr val="F37C23"/>
                </a:solidFill>
              </a:rPr>
              <a:t>ups product</a:t>
            </a:r>
            <a:r>
              <a:rPr lang="en-US" dirty="0"/>
              <a:t> that binds it all together under one version, one setup command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setup </a:t>
            </a:r>
            <a:r>
              <a:rPr lang="en-US" dirty="0" err="1"/>
              <a:t>larsoft</a:t>
            </a:r>
            <a:r>
              <a:rPr lang="en-US" dirty="0"/>
              <a:t> v06_06_00 -q …</a:t>
            </a:r>
          </a:p>
          <a:p>
            <a:pPr lvl="0"/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larsoft_data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A </a:t>
            </a:r>
            <a:r>
              <a:rPr lang="en-US" dirty="0">
                <a:solidFill>
                  <a:srgbClr val="F37C23"/>
                </a:solidFill>
              </a:rPr>
              <a:t>ups product </a:t>
            </a:r>
            <a:r>
              <a:rPr lang="en-US" dirty="0"/>
              <a:t>with large configuration files (photon propagation lookup libraries, radiological decay spectra, supernova spectra)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72140" y="1134766"/>
            <a:ext cx="3271860" cy="400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64905" y="5291080"/>
            <a:ext cx="288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37C23"/>
                </a:solidFill>
              </a:rPr>
              <a:t>UPS</a:t>
            </a:r>
            <a:r>
              <a:rPr lang="en-US" sz="1600" dirty="0"/>
              <a:t> is a tool that allows you to switch between using different versions of a product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835" y="2983416"/>
            <a:ext cx="7908390" cy="20287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342900" marR="0" lvl="0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</a:pPr>
            <a:r>
              <a:rPr lang="en-US" dirty="0" err="1">
                <a:latin typeface="Arial" pitchFamily="18"/>
                <a:ea typeface="SimSun" pitchFamily="2"/>
                <a:cs typeface="Lucida Sans" pitchFamily="2"/>
              </a:rPr>
              <a:t>d</a:t>
            </a:r>
            <a:r>
              <a:rPr lang="en-US" sz="1800" b="0" i="0" u="none" strike="noStrike" kern="1200" dirty="0" err="1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unetpc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 is DUNE’s experiment software built using </a:t>
            </a:r>
            <a:r>
              <a:rPr lang="en-US" sz="1800" b="0" i="0" u="none" strike="noStrike" kern="1200" dirty="0" err="1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LArSoft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/art</a:t>
            </a:r>
          </a:p>
          <a:p>
            <a:pPr marL="342900" marR="0" lvl="0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SimSun" pitchFamily="2"/>
                <a:cs typeface="Lucida Sans" pitchFamily="2"/>
              </a:rPr>
              <a:t>2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) A </a:t>
            </a:r>
            <a:r>
              <a:rPr lang="en-US" sz="1800" b="0" i="0" u="none" strike="noStrike" kern="1200" dirty="0" err="1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dunetpc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 release (and UPS product) is bound to a particular release of </a:t>
            </a:r>
            <a:r>
              <a:rPr lang="en-US" sz="1800" b="0" i="0" u="none" strike="noStrike" kern="1200" dirty="0" err="1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LArSoft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SimSun" pitchFamily="2"/>
                <a:cs typeface="Lucida Sans" pitchFamily="2"/>
              </a:rPr>
              <a:t>3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rPr>
              <a:t>) By convention, the version numbering is kept in sync, aside from possible patching of production releases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3230" y="2828014"/>
            <a:ext cx="8733600" cy="2448037"/>
            <a:chOff x="193230" y="2828014"/>
            <a:chExt cx="8733600" cy="2448037"/>
          </a:xfrm>
        </p:grpSpPr>
        <p:sp>
          <p:nvSpPr>
            <p:cNvPr id="13" name="Freeform: Shape 5"/>
            <p:cNvSpPr/>
            <p:nvPr/>
          </p:nvSpPr>
          <p:spPr>
            <a:xfrm>
              <a:off x="193230" y="2828014"/>
              <a:ext cx="8733600" cy="2448037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835" y="2983416"/>
              <a:ext cx="7908390" cy="22926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L="342900" lvl="0" indent="-342900" hangingPunct="0">
                <a:spcBef>
                  <a:spcPts val="0"/>
                </a:spcBef>
                <a:spcAft>
                  <a:spcPts val="0"/>
                </a:spcAft>
                <a:buAutoNum type="arabicParenR"/>
              </a:pPr>
              <a:r>
                <a:rPr lang="en-US" dirty="0" err="1">
                  <a:latin typeface="Arial" pitchFamily="18"/>
                  <a:ea typeface="SimSun" pitchFamily="2"/>
                  <a:cs typeface="Lucida Sans" pitchFamily="2"/>
                </a:rPr>
                <a:t>d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unetpc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 is DUNE’s experiment software built using 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LArSoft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/</a:t>
              </a:r>
              <a:r>
                <a:rPr lang="en-US" dirty="0">
                  <a:latin typeface="Arial" pitchFamily="18"/>
                  <a:ea typeface="SimSun" pitchFamily="2"/>
                  <a:cs typeface="Lucida Sans" pitchFamily="2"/>
                </a:rPr>
                <a:t>art - </a:t>
              </a:r>
              <a:r>
                <a:rPr lang="en-US" dirty="0">
                  <a:latin typeface="Arial" pitchFamily="18"/>
                  <a:ea typeface="SimSun" pitchFamily="2"/>
                  <a:cs typeface="Lucida Sans" pitchFamily="2"/>
                  <a:hlinkClick r:id="rId5"/>
                </a:rPr>
                <a:t>https://wiki.dunescience.org/wiki/DUNE_LAr_Software_Releases</a:t>
              </a:r>
              <a:r>
                <a:rPr lang="en-US" dirty="0">
                  <a:latin typeface="Arial" pitchFamily="18"/>
                  <a:ea typeface="SimSun" pitchFamily="2"/>
                  <a:cs typeface="Lucida Sans" pitchFamily="2"/>
                </a:rPr>
                <a:t> </a:t>
              </a: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342900" marR="0" lvl="0" indent="-34290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AutoNum type="arabicParenR"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dirty="0">
                  <a:latin typeface="Arial" pitchFamily="18"/>
                  <a:ea typeface="SimSun" pitchFamily="2"/>
                  <a:cs typeface="Lucida Sans" pitchFamily="2"/>
                </a:rPr>
                <a:t>2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) A 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dunetpc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 release (and UPS product) is bound to a particular release of 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LArSoft</a:t>
              </a: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rtl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dirty="0">
                  <a:latin typeface="Arial" pitchFamily="18"/>
                  <a:ea typeface="SimSun" pitchFamily="2"/>
                  <a:cs typeface="Lucida Sans" pitchFamily="2"/>
                </a:rPr>
                <a:t>3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) By convention, the version numbering is kept in sync, aside from possible patching of production releases</a:t>
              </a:r>
            </a:p>
          </p:txBody>
        </p:sp>
      </p:grp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D21F1303-E897-AB4D-88D0-E0D23F856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C8D8485-8111-CC4C-B88E-F79EF68B0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82275530-D953-224F-94CD-6A06BD5A0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67772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LArSoft</a:t>
            </a:r>
            <a:r>
              <a:rPr lang="en-US" dirty="0"/>
              <a:t> and the art Framework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LArSoft</a:t>
            </a:r>
            <a:r>
              <a:rPr lang="en-US" dirty="0"/>
              <a:t> is built on top of the </a:t>
            </a:r>
            <a:r>
              <a:rPr lang="en-US" i="1" dirty="0"/>
              <a:t>art</a:t>
            </a:r>
            <a:r>
              <a:rPr lang="en-US" dirty="0"/>
              <a:t> event processing framework</a:t>
            </a:r>
          </a:p>
          <a:p>
            <a:pPr lvl="0"/>
            <a:r>
              <a:rPr lang="en-US" dirty="0"/>
              <a:t>The </a:t>
            </a:r>
            <a:r>
              <a:rPr lang="en-US" i="1" dirty="0"/>
              <a:t>art</a:t>
            </a:r>
            <a:r>
              <a:rPr lang="en-US" dirty="0"/>
              <a:t> framework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Reads events from user-specified input sources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Invokes user-specified modules to perform reconstruction, simulation analysis, event-filtering tasks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May write results to one or more output files</a:t>
            </a:r>
          </a:p>
          <a:p>
            <a:pPr lvl="0"/>
            <a:r>
              <a:rPr lang="en-US" dirty="0"/>
              <a:t>Modules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Configurable, dynamically loaded, user-written units with entry points called at specific times within the event loop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Three types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Producer:  may modify the event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Filter:  like a Producer, but may alter flow of module processing within an event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Analyzer:  may read information from an event, but not change it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8D55EBC-FA50-DD4D-9816-0666F4B87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DD59B6-B38B-E34F-9760-6E20E77B1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74C092A8-C6E2-CD4E-9476-F0A621B07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64691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and the art Framework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Services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Configurable global utilities registered with framework, with entry points to event loop transitions and whose methods may be accessed within modules</a:t>
            </a:r>
          </a:p>
          <a:p>
            <a:pPr lvl="0"/>
            <a:r>
              <a:rPr lang="en-US" dirty="0"/>
              <a:t>Tools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Configurable, local utilities callable inside modules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See</a:t>
            </a:r>
            <a:r>
              <a:rPr lang="en-US" dirty="0">
                <a:solidFill>
                  <a:srgbClr val="009999"/>
                </a:solidFill>
                <a:latin typeface="Arial" pitchFamily="18"/>
                <a:ea typeface="SimSun" pitchFamily="2"/>
                <a:cs typeface="Lucida Sans" pitchFamily="2"/>
              </a:rPr>
              <a:t> </a:t>
            </a:r>
            <a:r>
              <a:rPr lang="en-US" dirty="0">
                <a:latin typeface="Arial" pitchFamily="18"/>
                <a:ea typeface="SimSun" pitchFamily="2"/>
                <a:cs typeface="Lucida Sans" pitchFamily="2"/>
                <a:hlinkClick r:id="rId2"/>
              </a:rPr>
              <a:t>this talk at LArSoft Coordination Meeting</a:t>
            </a:r>
            <a:r>
              <a:rPr lang="en-US" dirty="0">
                <a:latin typeface="Arial" pitchFamily="18"/>
                <a:ea typeface="SimSun" pitchFamily="2"/>
                <a:cs typeface="Lucida Sans" pitchFamily="2"/>
              </a:rPr>
              <a:t> </a:t>
            </a:r>
            <a:r>
              <a:rPr lang="en-US" dirty="0"/>
              <a:t>for details on tools</a:t>
            </a:r>
          </a:p>
          <a:p>
            <a:pPr lvl="0"/>
            <a:r>
              <a:rPr lang="en-US" dirty="0"/>
              <a:t>The run-time configuration of art, modules, services and tools specified in </a:t>
            </a:r>
            <a:r>
              <a:rPr lang="en-US" dirty="0" err="1"/>
              <a:t>FHiCL</a:t>
            </a:r>
            <a:r>
              <a:rPr lang="en-US" dirty="0"/>
              <a:t> (.</a:t>
            </a:r>
            <a:r>
              <a:rPr lang="en-US" dirty="0" err="1"/>
              <a:t>fcl</a:t>
            </a:r>
            <a:r>
              <a:rPr lang="en-US" dirty="0"/>
              <a:t> files)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art workbook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FHiCL quick-start guide</a:t>
            </a:r>
            <a:r>
              <a:rPr lang="en-US" dirty="0"/>
              <a:t> for more information on using </a:t>
            </a:r>
            <a:r>
              <a:rPr lang="en-US" dirty="0" err="1"/>
              <a:t>FHiCL</a:t>
            </a:r>
            <a:r>
              <a:rPr lang="en-US" dirty="0"/>
              <a:t> to configure </a:t>
            </a:r>
            <a:r>
              <a:rPr lang="en-US" i="1" dirty="0"/>
              <a:t>art</a:t>
            </a:r>
            <a:r>
              <a:rPr lang="en-US" dirty="0"/>
              <a:t> jobs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See </a:t>
            </a:r>
            <a:r>
              <a:rPr lang="en-US" dirty="0">
                <a:hlinkClick r:id="rId5"/>
              </a:rPr>
              <a:t>https://cdcvs.fnal.gov/redmine/projects/fhicl-cpp/wiki/Wiki</a:t>
            </a:r>
            <a:r>
              <a:rPr lang="en-US" dirty="0"/>
              <a:t> for C++ bindings and using </a:t>
            </a:r>
            <a:r>
              <a:rPr lang="en-US" dirty="0" err="1"/>
              <a:t>FHiCL</a:t>
            </a:r>
            <a:r>
              <a:rPr lang="en-US" dirty="0"/>
              <a:t> parameters inside programs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F8ED9EE-F4CD-764C-AF37-3A25E20F0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3CA5EB0-6FB8-0445-92B1-EC09BFB31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AB87625D-9720-C64A-AF13-6EF641813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63340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LArSoft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49758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    Don’t need to build code, use DUNE’s code</a:t>
            </a:r>
          </a:p>
          <a:p>
            <a:pPr marL="285306" lvl="1" indent="0" hangingPunct="0">
              <a:spcBef>
                <a:spcPts val="0"/>
              </a:spcBef>
              <a:buNone/>
            </a:pPr>
            <a:endParaRPr lang="en-US" sz="1800" dirty="0">
              <a:latin typeface="American Typewriter" pitchFamily="50"/>
              <a:ea typeface="SimSun" pitchFamily="2"/>
              <a:cs typeface="Lucida Sans" pitchFamily="2"/>
            </a:endParaRPr>
          </a:p>
          <a:p>
            <a:pPr marL="285306" lvl="1" indent="0" hangingPunct="0">
              <a:spcBef>
                <a:spcPts val="0"/>
              </a:spcBef>
              <a:buNone/>
            </a:pP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# setup the </a:t>
            </a:r>
            <a:r>
              <a:rPr lang="en-US" sz="1800" dirty="0" err="1">
                <a:latin typeface="American Typewriter" pitchFamily="50"/>
                <a:ea typeface="SimSun" pitchFamily="2"/>
                <a:cs typeface="Lucida Sans" pitchFamily="2"/>
              </a:rPr>
              <a:t>dunetpc</a:t>
            </a: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  environment </a:t>
            </a:r>
          </a:p>
          <a:p>
            <a:pPr marL="285306" lvl="1" indent="0" hangingPunct="0">
              <a:spcBef>
                <a:spcPts val="0"/>
              </a:spcBef>
              <a:buNone/>
            </a:pP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source /</a:t>
            </a:r>
            <a:r>
              <a:rPr lang="en-US" sz="1800" dirty="0" err="1">
                <a:latin typeface="American Typewriter" pitchFamily="50"/>
                <a:ea typeface="SimSun" pitchFamily="2"/>
                <a:cs typeface="Lucida Sans" pitchFamily="2"/>
              </a:rPr>
              <a:t>cvmfs</a:t>
            </a: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/</a:t>
            </a:r>
            <a:r>
              <a:rPr lang="en-US" sz="1800" dirty="0" err="1">
                <a:latin typeface="American Typewriter" pitchFamily="50"/>
                <a:ea typeface="SimSun" pitchFamily="2"/>
                <a:cs typeface="Lucida Sans" pitchFamily="2"/>
              </a:rPr>
              <a:t>dune.opensciencegrid.org</a:t>
            </a: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/products/dune/</a:t>
            </a:r>
            <a:r>
              <a:rPr lang="en-US" sz="1800" dirty="0" err="1">
                <a:latin typeface="American Typewriter" pitchFamily="50"/>
                <a:ea typeface="SimSun" pitchFamily="2"/>
                <a:cs typeface="Lucida Sans" pitchFamily="2"/>
              </a:rPr>
              <a:t>setup_dune.sh</a:t>
            </a:r>
            <a:endParaRPr lang="en-US" sz="1800" dirty="0">
              <a:latin typeface="American Typewriter" pitchFamily="50"/>
              <a:ea typeface="SimSun" pitchFamily="2"/>
              <a:cs typeface="Lucida Sans" pitchFamily="2"/>
            </a:endParaRPr>
          </a:p>
          <a:p>
            <a:pPr marL="285306" lvl="1" indent="0" hangingPunct="0">
              <a:spcBef>
                <a:spcPts val="0"/>
              </a:spcBef>
              <a:buNone/>
            </a:pP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setup –B </a:t>
            </a:r>
            <a:r>
              <a:rPr lang="en-US" sz="1800" dirty="0" err="1">
                <a:latin typeface="American Typewriter" pitchFamily="50"/>
                <a:ea typeface="SimSun" pitchFamily="2"/>
                <a:cs typeface="Lucida Sans" pitchFamily="2"/>
              </a:rPr>
              <a:t>dunetpc</a:t>
            </a: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 v06_63_00 -q e14:prof</a:t>
            </a:r>
          </a:p>
          <a:p>
            <a:pPr marL="285306" lvl="1" indent="0" hangingPunct="0">
              <a:spcBef>
                <a:spcPts val="0"/>
              </a:spcBef>
              <a:buNone/>
            </a:pPr>
            <a:r>
              <a:rPr lang="en-US" sz="1800" dirty="0">
                <a:latin typeface="American Typewriter" pitchFamily="50"/>
                <a:ea typeface="SimSun" pitchFamily="2"/>
                <a:cs typeface="Lucida Sans" pitchFamily="2"/>
              </a:rPr>
              <a:t>lar -n 1 -c prod_muminus_0.1-5.0GeV_isotropic_dune10kt_1x2x6.fcl</a:t>
            </a:r>
          </a:p>
          <a:p>
            <a:pPr marL="285306" lvl="1" indent="0" hangingPunct="0">
              <a:spcBef>
                <a:spcPts val="0"/>
              </a:spcBef>
              <a:buNone/>
            </a:pPr>
            <a:endParaRPr lang="en-US" sz="1800" dirty="0"/>
          </a:p>
          <a:p>
            <a:r>
              <a:rPr lang="en-US" dirty="0"/>
              <a:t>The ‘</a:t>
            </a:r>
            <a:r>
              <a:rPr lang="en-US" i="1" dirty="0">
                <a:solidFill>
                  <a:srgbClr val="C00000"/>
                </a:solidFill>
              </a:rPr>
              <a:t>source</a:t>
            </a:r>
            <a:r>
              <a:rPr lang="en-US" dirty="0"/>
              <a:t>’ line sets up versions of the software ups products and the environment needed to run the DUNE-specific code using </a:t>
            </a:r>
            <a:r>
              <a:rPr lang="en-US" dirty="0" err="1"/>
              <a:t>LArSoft</a:t>
            </a:r>
            <a:endParaRPr lang="en-US" dirty="0"/>
          </a:p>
          <a:p>
            <a:r>
              <a:rPr lang="en-US" dirty="0"/>
              <a:t>The ‘</a:t>
            </a:r>
            <a:r>
              <a:rPr lang="en-US" i="1" dirty="0">
                <a:solidFill>
                  <a:srgbClr val="C00000"/>
                </a:solidFill>
              </a:rPr>
              <a:t>setup</a:t>
            </a:r>
            <a:r>
              <a:rPr lang="en-US" dirty="0"/>
              <a:t>’ line says to use version 06_63_00 of the </a:t>
            </a:r>
            <a:r>
              <a:rPr lang="en-US" dirty="0" err="1"/>
              <a:t>dunetpc</a:t>
            </a:r>
            <a:r>
              <a:rPr lang="en-US" dirty="0"/>
              <a:t> software ups product. This release is bound to a particular release of </a:t>
            </a:r>
            <a:r>
              <a:rPr lang="en-US" dirty="0" err="1"/>
              <a:t>LArSoft</a:t>
            </a:r>
            <a:endParaRPr lang="en-US" dirty="0"/>
          </a:p>
          <a:p>
            <a:r>
              <a:rPr lang="en-US" dirty="0"/>
              <a:t>The ‘</a:t>
            </a:r>
            <a:r>
              <a:rPr lang="en-US" i="1" dirty="0">
                <a:solidFill>
                  <a:srgbClr val="C00000"/>
                </a:solidFill>
              </a:rPr>
              <a:t>lar</a:t>
            </a:r>
            <a:r>
              <a:rPr lang="en-US" dirty="0"/>
              <a:t>’ line runs the art framework using a DUNE ‘</a:t>
            </a:r>
            <a:r>
              <a:rPr lang="en-US" dirty="0" err="1"/>
              <a:t>fcl</a:t>
            </a:r>
            <a:r>
              <a:rPr lang="en-US" dirty="0"/>
              <a:t>’ file as input, which defines what the software is supposed to do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41C0E00-AC6C-9147-AF0D-F0AFC03B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ED9FCCB-6E1F-A64C-8A3A-B74647C9E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A9A12462-AE3E-C84A-B389-3D90CDF72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353FB93D-1568-F94B-BF7A-4EEA974C5B56}"/>
              </a:ext>
            </a:extLst>
          </p:cNvPr>
          <p:cNvSpPr/>
          <p:nvPr/>
        </p:nvSpPr>
        <p:spPr>
          <a:xfrm>
            <a:off x="666623" y="1207770"/>
            <a:ext cx="582562" cy="294967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65767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fcl</a:t>
            </a:r>
            <a:r>
              <a:rPr lang="en-US" dirty="0"/>
              <a:t> Files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does </a:t>
            </a:r>
            <a:r>
              <a:rPr lang="en-US" b="1" i="1" dirty="0"/>
              <a:t>art </a:t>
            </a:r>
            <a:r>
              <a:rPr lang="en-US" dirty="0"/>
              <a:t>find the </a:t>
            </a:r>
            <a:r>
              <a:rPr lang="en-US" dirty="0" err="1"/>
              <a:t>fcl</a:t>
            </a:r>
            <a:r>
              <a:rPr lang="en-US" dirty="0"/>
              <a:t> file?</a:t>
            </a:r>
          </a:p>
          <a:p>
            <a:pPr lvl="1"/>
            <a:r>
              <a:rPr lang="en-US" dirty="0"/>
              <a:t>FHICL_FILE_PATH environment variable</a:t>
            </a:r>
          </a:p>
          <a:p>
            <a:pPr lvl="1"/>
            <a:r>
              <a:rPr lang="en-US" dirty="0"/>
              <a:t>Defined by setup of </a:t>
            </a:r>
            <a:r>
              <a:rPr lang="en-US" dirty="0" err="1"/>
              <a:t>dunetpc</a:t>
            </a:r>
            <a:r>
              <a:rPr lang="en-US" dirty="0"/>
              <a:t> and other software products</a:t>
            </a:r>
          </a:p>
          <a:p>
            <a:pPr lvl="0"/>
            <a:r>
              <a:rPr lang="en-US" dirty="0"/>
              <a:t>How do I examine final parameter values for a given </a:t>
            </a:r>
            <a:r>
              <a:rPr lang="en-US" dirty="0" err="1"/>
              <a:t>fcl</a:t>
            </a:r>
            <a:r>
              <a:rPr lang="en-US" dirty="0"/>
              <a:t> file?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fhicl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-expand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Performs all “#include” directives, creates a single output with the result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fhicl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-dump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Parses the entire file hierarchy, </a:t>
            </a:r>
            <a:r>
              <a:rPr lang="en-US" b="1" dirty="0"/>
              <a:t>prints the final state </a:t>
            </a:r>
            <a:r>
              <a:rPr lang="en-US" dirty="0"/>
              <a:t>all </a:t>
            </a:r>
            <a:r>
              <a:rPr lang="en-US" dirty="0" err="1"/>
              <a:t>FHiCL</a:t>
            </a:r>
            <a:r>
              <a:rPr lang="en-US" dirty="0"/>
              <a:t> parameters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b="1" dirty="0"/>
              <a:t>Using the “--annotate” option, also lists the </a:t>
            </a:r>
            <a:r>
              <a:rPr lang="en-US" b="1" dirty="0" err="1"/>
              <a:t>fcl</a:t>
            </a:r>
            <a:r>
              <a:rPr lang="en-US" b="1" dirty="0"/>
              <a:t> file + line number</a:t>
            </a:r>
            <a:r>
              <a:rPr lang="en-US" dirty="0"/>
              <a:t> at which each parameter takes its final value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Requires FHICL_FILE_PATH to be defined</a:t>
            </a:r>
          </a:p>
          <a:p>
            <a:pPr lvl="0"/>
            <a:r>
              <a:rPr lang="en-US" dirty="0"/>
              <a:t>How can I tell what the </a:t>
            </a:r>
            <a:r>
              <a:rPr lang="en-US" dirty="0" err="1"/>
              <a:t>FHiCL</a:t>
            </a:r>
            <a:r>
              <a:rPr lang="en-US" dirty="0"/>
              <a:t> parameter values are for a processed file?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config_dumper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Prints the full configuration for the processes that created the file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6DCF22F-C3D2-BD4B-A3FB-D875872E4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C568139-9A09-654C-8A6A-431B2D840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F919ABC7-C455-A84F-84B6-A42294818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55253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Processing Chain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5432421" cy="5070302"/>
          </a:xfrm>
        </p:spPr>
        <p:txBody>
          <a:bodyPr/>
          <a:lstStyle/>
          <a:p>
            <a:r>
              <a:rPr lang="en-US" dirty="0"/>
              <a:t>Major processing steps are in a set of pre-defined </a:t>
            </a:r>
            <a:r>
              <a:rPr lang="en-US" dirty="0" err="1"/>
              <a:t>fcl</a:t>
            </a:r>
            <a:r>
              <a:rPr lang="en-US" dirty="0"/>
              <a:t> files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1311" y="2343241"/>
            <a:ext cx="5726430" cy="3533579"/>
            <a:chOff x="1005840" y="3108959"/>
            <a:chExt cx="5780160" cy="3967920"/>
          </a:xfrm>
        </p:grpSpPr>
        <p:sp>
          <p:nvSpPr>
            <p:cNvPr id="16" name="Freeform: Shape 1"/>
            <p:cNvSpPr/>
            <p:nvPr/>
          </p:nvSpPr>
          <p:spPr>
            <a:xfrm>
              <a:off x="1005840" y="3108959"/>
              <a:ext cx="5577840" cy="173735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7" name="Text Placeholder 11"/>
            <p:cNvSpPr txBox="1">
              <a:spLocks/>
            </p:cNvSpPr>
            <p:nvPr/>
          </p:nvSpPr>
          <p:spPr>
            <a:xfrm>
              <a:off x="1133280" y="3324959"/>
              <a:ext cx="5652720" cy="37519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First example was </a:t>
              </a:r>
              <a:r>
                <a:rPr lang="en-US" sz="2000" dirty="0" err="1"/>
                <a:t>SingleGen</a:t>
              </a:r>
              <a:r>
                <a:rPr lang="en-US" sz="2000" dirty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In </a:t>
              </a:r>
              <a:r>
                <a:rPr lang="en-US" sz="1800" dirty="0" err="1">
                  <a:solidFill>
                    <a:srgbClr val="C00000"/>
                  </a:solidFill>
                </a:rPr>
                <a:t>l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arsim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larsim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EventGenerator</a:t>
              </a:r>
              <a:endParaRPr lang="en-US" sz="1800" dirty="0">
                <a:solidFill>
                  <a:srgbClr val="CC0066"/>
                </a:solidFill>
                <a:latin typeface="American Typewriter" pitchFamily="50"/>
              </a:endParaRP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/>
                <a:t>fcl</a:t>
              </a:r>
              <a:r>
                <a:rPr lang="en-US" sz="1800" dirty="0"/>
                <a:t> was in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dunetpc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fcl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dunefd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/gen/single/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89066" y="1599300"/>
            <a:ext cx="2194560" cy="3896640"/>
            <a:chOff x="7115040" y="2993760"/>
            <a:chExt cx="2194560" cy="3896640"/>
          </a:xfrm>
        </p:grpSpPr>
        <p:sp>
          <p:nvSpPr>
            <p:cNvPr id="18" name="Freeform: Shape 4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9" name="Freeform: Shape 5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  <p:sp>
          <p:nvSpPr>
            <p:cNvPr id="20" name="Freeform: Shape 6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21" name="Freeform: Shape 7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8210160" y="354240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8210160" y="465372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8210160" y="576504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5" name="Freeform: Shape 12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26" name="Freeform: Shape 13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</p:grpSp>
      <p:sp>
        <p:nvSpPr>
          <p:cNvPr id="28" name="Footer Placeholder 8">
            <a:extLst>
              <a:ext uri="{FF2B5EF4-FFF2-40B4-BE49-F238E27FC236}">
                <a16:creationId xmlns:a16="http://schemas.microsoft.com/office/drawing/2014/main" id="{756959E2-286A-3A4F-BE28-852D00DA4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9F7F8B3F-04C4-3C44-90F0-8F10028A8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0" name="Date Placeholder 7">
            <a:extLst>
              <a:ext uri="{FF2B5EF4-FFF2-40B4-BE49-F238E27FC236}">
                <a16:creationId xmlns:a16="http://schemas.microsoft.com/office/drawing/2014/main" id="{4F7E20AA-83A6-EE4B-901A-111D38A31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01009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Processing Chain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5432421" cy="5070302"/>
          </a:xfrm>
        </p:spPr>
        <p:txBody>
          <a:bodyPr/>
          <a:lstStyle/>
          <a:p>
            <a:r>
              <a:rPr lang="en-US" dirty="0"/>
              <a:t>Major processing steps are in a set of pre-defined </a:t>
            </a:r>
            <a:r>
              <a:rPr lang="en-US" dirty="0" err="1"/>
              <a:t>fcl</a:t>
            </a:r>
            <a:r>
              <a:rPr lang="en-US" dirty="0"/>
              <a:t> files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83496" y="2112512"/>
            <a:ext cx="5694394" cy="4263710"/>
            <a:chOff x="1005840" y="3108959"/>
            <a:chExt cx="5943600" cy="4449240"/>
          </a:xfrm>
        </p:grpSpPr>
        <p:sp>
          <p:nvSpPr>
            <p:cNvPr id="18" name="Freeform: Shape 1"/>
            <p:cNvSpPr/>
            <p:nvPr/>
          </p:nvSpPr>
          <p:spPr>
            <a:xfrm>
              <a:off x="1005840" y="3108959"/>
              <a:ext cx="5943600" cy="42062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9" name="Text Placeholder 11"/>
            <p:cNvSpPr txBox="1">
              <a:spLocks/>
            </p:cNvSpPr>
            <p:nvPr/>
          </p:nvSpPr>
          <p:spPr>
            <a:xfrm>
              <a:off x="1133280" y="3324959"/>
              <a:ext cx="5744160" cy="42332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Other event generation options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GENIE: 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GENIEGen</a:t>
              </a:r>
              <a:r>
                <a:rPr lang="en-US" sz="1800" dirty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/>
                <a:t>NuWro</a:t>
              </a:r>
              <a:r>
                <a:rPr lang="en-US" sz="1800" dirty="0"/>
                <a:t>:  </a:t>
              </a:r>
              <a:r>
                <a:rPr lang="en-US" sz="1800" dirty="0" err="1">
                  <a:latin typeface="American Typewriter" pitchFamily="50"/>
                </a:rPr>
                <a:t>NuWroGen</a:t>
              </a:r>
              <a:r>
                <a:rPr lang="en-US" sz="1800" dirty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CORSIKA: 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CORSIKAGen</a:t>
              </a:r>
              <a:r>
                <a:rPr lang="en-US" sz="1800" dirty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CRY: 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CosmicsGen</a:t>
              </a:r>
              <a:r>
                <a:rPr lang="en-US" sz="1800" dirty="0"/>
                <a:t> module  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/>
                <a:t>NDk</a:t>
              </a:r>
              <a:r>
                <a:rPr lang="en-US" sz="1800" dirty="0"/>
                <a:t>: 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NDKGen</a:t>
              </a:r>
              <a:r>
                <a:rPr lang="en-US" sz="1800" dirty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TextFileGen</a:t>
              </a:r>
              <a:r>
                <a:rPr lang="en-US" sz="1800" dirty="0"/>
                <a:t> module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When all else fails...reads a text file, produces </a:t>
              </a:r>
              <a:r>
                <a:rPr lang="en-US" sz="1800" dirty="0" err="1"/>
                <a:t>simb</a:t>
              </a:r>
              <a:r>
                <a:rPr lang="en-US" sz="1800" dirty="0"/>
                <a:t>::</a:t>
              </a:r>
              <a:r>
                <a:rPr lang="en-US" sz="1800" dirty="0" err="1"/>
                <a:t>MCTruth</a:t>
              </a:r>
              <a:endParaRPr lang="en-US" sz="1800" dirty="0"/>
            </a:p>
            <a:p>
              <a:pPr>
                <a:buSzPct val="75000"/>
                <a:buFont typeface="StarSymbol"/>
                <a:buChar char="–"/>
              </a:pPr>
              <a:r>
                <a:rPr lang="en-US" sz="2200" dirty="0" err="1">
                  <a:solidFill>
                    <a:srgbClr val="CC0066"/>
                  </a:solidFill>
                </a:rPr>
                <a:t>larsim</a:t>
              </a:r>
              <a:r>
                <a:rPr lang="en-US" sz="2200" dirty="0">
                  <a:solidFill>
                    <a:srgbClr val="CC0066"/>
                  </a:solidFill>
                </a:rPr>
                <a:t>/</a:t>
              </a:r>
              <a:r>
                <a:rPr lang="en-US" sz="2200" dirty="0" err="1">
                  <a:solidFill>
                    <a:srgbClr val="CC0066"/>
                  </a:solidFill>
                </a:rPr>
                <a:t>larsim</a:t>
              </a:r>
              <a:r>
                <a:rPr lang="en-US" sz="2200" dirty="0">
                  <a:solidFill>
                    <a:srgbClr val="CC0066"/>
                  </a:solidFill>
                </a:rPr>
                <a:t>/</a:t>
              </a:r>
              <a:r>
                <a:rPr lang="en-US" sz="2200" dirty="0" err="1">
                  <a:solidFill>
                    <a:srgbClr val="CC0066"/>
                  </a:solidFill>
                </a:rPr>
                <a:t>EventGenerator</a:t>
              </a:r>
              <a:r>
                <a:rPr lang="en-US" sz="2200" dirty="0">
                  <a:solidFill>
                    <a:srgbClr val="CC0066"/>
                  </a:solidFill>
                </a:rPr>
                <a:t>/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>
                  <a:solidFill>
                    <a:srgbClr val="CC0066"/>
                  </a:solidFill>
                </a:rPr>
                <a:t>Others in </a:t>
              </a:r>
              <a:r>
                <a:rPr lang="en-US" sz="1800" dirty="0" err="1">
                  <a:solidFill>
                    <a:srgbClr val="CC0066"/>
                  </a:solidFill>
                </a:rPr>
                <a:t>larsim</a:t>
              </a:r>
              <a:r>
                <a:rPr lang="en-US" sz="1800" dirty="0">
                  <a:solidFill>
                    <a:srgbClr val="CC0066"/>
                  </a:solidFill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</a:rPr>
                <a:t>larsim</a:t>
              </a:r>
              <a:r>
                <a:rPr lang="en-US" sz="1800" dirty="0">
                  <a:solidFill>
                    <a:srgbClr val="CC0066"/>
                  </a:solidFill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</a:rPr>
                <a:t>EventGenerator</a:t>
              </a:r>
              <a:endParaRPr lang="en-US" sz="1800" dirty="0">
                <a:solidFill>
                  <a:srgbClr val="CC0066"/>
                </a:solidFill>
              </a:endParaRPr>
            </a:p>
            <a:p>
              <a:pPr lvl="1">
                <a:buSzPct val="75000"/>
                <a:buFont typeface="StarSymbol"/>
                <a:buChar char="–"/>
              </a:pPr>
              <a:endParaRPr lang="en-US" dirty="0">
                <a:solidFill>
                  <a:srgbClr val="CC0066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89066" y="1599300"/>
            <a:ext cx="2194560" cy="3896640"/>
            <a:chOff x="7115040" y="2993760"/>
            <a:chExt cx="2194560" cy="3896640"/>
          </a:xfrm>
        </p:grpSpPr>
        <p:sp>
          <p:nvSpPr>
            <p:cNvPr id="22" name="Freeform: Shape 4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23" name="Freeform: Shape 5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  <p:sp>
          <p:nvSpPr>
            <p:cNvPr id="24" name="Freeform: Shape 6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25" name="Freeform: Shape 7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8210160" y="354240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8210160" y="465372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8210160" y="576504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9" name="Freeform: Shape 12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30" name="Freeform: Shape 13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</p:grpSp>
      <p:sp>
        <p:nvSpPr>
          <p:cNvPr id="31" name="Footer Placeholder 8">
            <a:extLst>
              <a:ext uri="{FF2B5EF4-FFF2-40B4-BE49-F238E27FC236}">
                <a16:creationId xmlns:a16="http://schemas.microsoft.com/office/drawing/2014/main" id="{80A0541C-A05C-A145-8AC1-0C14E21CC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D34513F6-6A6F-2A40-85CC-C927D024F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3" name="Date Placeholder 7">
            <a:extLst>
              <a:ext uri="{FF2B5EF4-FFF2-40B4-BE49-F238E27FC236}">
                <a16:creationId xmlns:a16="http://schemas.microsoft.com/office/drawing/2014/main" id="{7583B664-2228-6043-A300-78E6AB9E0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112469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Processing Chain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89066" y="1595514"/>
            <a:ext cx="2194560" cy="3896640"/>
            <a:chOff x="7115040" y="2993760"/>
            <a:chExt cx="2194560" cy="3896640"/>
          </a:xfrm>
        </p:grpSpPr>
        <p:sp>
          <p:nvSpPr>
            <p:cNvPr id="7" name="Freeform: Shape 4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0" name="Freeform: Shape 5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8210160" y="354240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8210160" y="465372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210160" y="576504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6" name="Freeform: Shape 12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17" name="Freeform: Shape 13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18" name="Freeform: Shape 14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2880" y="1480224"/>
            <a:ext cx="5943600" cy="4297680"/>
            <a:chOff x="1005840" y="3108959"/>
            <a:chExt cx="5943600" cy="4297680"/>
          </a:xfrm>
        </p:grpSpPr>
        <p:sp>
          <p:nvSpPr>
            <p:cNvPr id="19" name="Freeform: Shape 1"/>
            <p:cNvSpPr/>
            <p:nvPr/>
          </p:nvSpPr>
          <p:spPr>
            <a:xfrm>
              <a:off x="1005840" y="3108959"/>
              <a:ext cx="5943600" cy="4297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0" name="Text Placeholder 11"/>
            <p:cNvSpPr txBox="1">
              <a:spLocks/>
            </p:cNvSpPr>
            <p:nvPr/>
          </p:nvSpPr>
          <p:spPr>
            <a:xfrm>
              <a:off x="1133280" y="3324959"/>
              <a:ext cx="5744160" cy="38995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Geant4 simulation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Traces energy deposition, secondary interactions within </a:t>
              </a:r>
              <a:r>
                <a:rPr lang="en-US" sz="1800" dirty="0" err="1"/>
                <a:t>LAr</a:t>
              </a:r>
              <a:endParaRPr lang="en-US" sz="1800" dirty="0"/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Also performs electron / photon transport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LArG4</a:t>
              </a:r>
              <a:r>
                <a:rPr lang="en-US" sz="1800" dirty="0"/>
                <a:t> module in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larsim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larsim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/LArG4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Note: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/>
                <a:t>Many generator / simulation interfaces are defined in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nutools</a:t>
              </a:r>
              <a:r>
                <a:rPr lang="en-US" sz="1800" dirty="0"/>
                <a:t> product.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Homework </a:t>
              </a:r>
              <a:r>
                <a:rPr lang="en-US" sz="1800" dirty="0" err="1"/>
                <a:t>fcl</a:t>
              </a:r>
              <a:r>
                <a:rPr lang="en-US" sz="1800" dirty="0"/>
                <a:t>:  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standard_g4_dune10kt_1x2x6.fcl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/>
                <a:t>In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dunetpc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fcl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dunefd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/g4/</a:t>
              </a:r>
            </a:p>
          </p:txBody>
        </p:sp>
      </p:grpSp>
      <p:sp>
        <p:nvSpPr>
          <p:cNvPr id="22" name="Footer Placeholder 8">
            <a:extLst>
              <a:ext uri="{FF2B5EF4-FFF2-40B4-BE49-F238E27FC236}">
                <a16:creationId xmlns:a16="http://schemas.microsoft.com/office/drawing/2014/main" id="{01330449-16D5-6E4B-AD10-CA531304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16340291-099F-0F4D-B6AC-9A12E7DC0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9FD090E7-82B1-9547-A4E2-E234B470D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C29FF520-6CD6-5645-B942-0D86EC4B0E9F}"/>
              </a:ext>
            </a:extLst>
          </p:cNvPr>
          <p:cNvSpPr/>
          <p:nvPr/>
        </p:nvSpPr>
        <p:spPr>
          <a:xfrm>
            <a:off x="2691580" y="4228670"/>
            <a:ext cx="582562" cy="294967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521093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Processing Chain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89066" y="1599300"/>
            <a:ext cx="2194560" cy="3896640"/>
            <a:chOff x="7115040" y="2993760"/>
            <a:chExt cx="2194560" cy="3896640"/>
          </a:xfrm>
        </p:grpSpPr>
        <p:sp>
          <p:nvSpPr>
            <p:cNvPr id="7" name="Freeform: Shape 4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0" name="Freeform: Shape 5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8210160" y="354240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8210160" y="465372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210160" y="576504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6" name="Freeform: Shape 12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17" name="Freeform: Shape 13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  <p:sp>
          <p:nvSpPr>
            <p:cNvPr id="18" name="Freeform: Shape 14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3496" y="1439820"/>
            <a:ext cx="5943600" cy="4320900"/>
            <a:chOff x="1005840" y="3108959"/>
            <a:chExt cx="5943600" cy="4206240"/>
          </a:xfrm>
        </p:grpSpPr>
        <p:sp>
          <p:nvSpPr>
            <p:cNvPr id="19" name="Freeform: Shape 1"/>
            <p:cNvSpPr/>
            <p:nvPr/>
          </p:nvSpPr>
          <p:spPr>
            <a:xfrm>
              <a:off x="1005840" y="3108959"/>
              <a:ext cx="5943600" cy="42062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0" name="Text Placeholder 11"/>
            <p:cNvSpPr txBox="1">
              <a:spLocks/>
            </p:cNvSpPr>
            <p:nvPr/>
          </p:nvSpPr>
          <p:spPr>
            <a:xfrm>
              <a:off x="1133280" y="3324959"/>
              <a:ext cx="5744160" cy="38264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Detector simulation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Detector and readout effects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Field response, electronics response, digitization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Historically, most of this code is experiment-specific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 err="1">
                  <a:latin typeface="American Typewriter" pitchFamily="50"/>
                </a:rPr>
                <a:t>dunetpc</a:t>
              </a:r>
              <a:endParaRPr lang="en-US" sz="1800" dirty="0">
                <a:latin typeface="American Typewriter" pitchFamily="50"/>
              </a:endParaRP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/>
                <a:t>More recently, the active development is part of wire-cell project with interfaces to </a:t>
              </a:r>
              <a:r>
                <a:rPr lang="en-US" sz="1800" dirty="0" err="1"/>
                <a:t>LArSoft</a:t>
              </a:r>
              <a:endParaRPr lang="en-US" sz="1800" dirty="0"/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Homework </a:t>
              </a:r>
              <a:r>
                <a:rPr lang="en-US" sz="1800" dirty="0" err="1"/>
                <a:t>fcl</a:t>
              </a:r>
              <a:r>
                <a:rPr lang="en-US" sz="1800" dirty="0"/>
                <a:t>: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standard_detsim_dune10kt_1x2x6.fcl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/>
                <a:t>In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dunetpc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fcl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dunefd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detsim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</a:p>
          </p:txBody>
        </p:sp>
      </p:grp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2FF2DFB0-86CF-2544-8ECD-302E21207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28FD74A-19AA-AD4F-B3E4-B179CAAAD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3" name="Date Placeholder 7">
            <a:extLst>
              <a:ext uri="{FF2B5EF4-FFF2-40B4-BE49-F238E27FC236}">
                <a16:creationId xmlns:a16="http://schemas.microsoft.com/office/drawing/2014/main" id="{6620DAC0-7C78-4441-BB93-F21394D59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C3488865-1C3B-AF46-9287-8F0D264DDB39}"/>
              </a:ext>
            </a:extLst>
          </p:cNvPr>
          <p:cNvSpPr/>
          <p:nvPr/>
        </p:nvSpPr>
        <p:spPr>
          <a:xfrm>
            <a:off x="2816941" y="4775708"/>
            <a:ext cx="582562" cy="294967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37127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Processing Chain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89066" y="1599300"/>
            <a:ext cx="2194560" cy="3896640"/>
            <a:chOff x="7115040" y="2993760"/>
            <a:chExt cx="2194560" cy="3896640"/>
          </a:xfrm>
        </p:grpSpPr>
        <p:sp>
          <p:nvSpPr>
            <p:cNvPr id="7" name="Freeform: Shape 4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0" name="Freeform: Shape 5"/>
            <p:cNvSpPr/>
            <p:nvPr/>
          </p:nvSpPr>
          <p:spPr>
            <a:xfrm>
              <a:off x="7115040" y="2993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Event generation</a:t>
              </a: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7115040" y="6341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Reconstruction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8210160" y="354240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8210160" y="465372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210160" y="5765040"/>
              <a:ext cx="0" cy="567360"/>
            </a:xfrm>
            <a:prstGeom prst="line">
              <a:avLst/>
            </a:prstGeom>
            <a:noFill/>
            <a:ln w="18360">
              <a:solidFill>
                <a:srgbClr val="009999"/>
              </a:solidFill>
              <a:prstDash val="solid"/>
              <a:tailEnd type="arrow"/>
            </a:ln>
          </p:spPr>
          <p:txBody>
            <a:bodyPr vert="horz" wrap="none" lIns="99000" tIns="54000" rIns="99000" bIns="54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6" name="Freeform: Shape 12"/>
            <p:cNvSpPr/>
            <p:nvPr/>
          </p:nvSpPr>
          <p:spPr>
            <a:xfrm>
              <a:off x="7115040" y="5225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Detector simulation</a:t>
              </a:r>
            </a:p>
          </p:txBody>
        </p:sp>
        <p:sp>
          <p:nvSpPr>
            <p:cNvPr id="17" name="Freeform: Shape 13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CFFFF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  <p:sp>
          <p:nvSpPr>
            <p:cNvPr id="18" name="Freeform: Shape 14"/>
            <p:cNvSpPr/>
            <p:nvPr/>
          </p:nvSpPr>
          <p:spPr>
            <a:xfrm>
              <a:off x="7115040" y="4109760"/>
              <a:ext cx="2194560" cy="548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EEEEE"/>
            </a:solidFill>
            <a:ln w="36720">
              <a:solidFill>
                <a:srgbClr val="999999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808080"/>
                  </a:solidFill>
                  <a:latin typeface="Arial" pitchFamily="18"/>
                  <a:ea typeface="SimSun" pitchFamily="2"/>
                  <a:cs typeface="Lucida Sans" pitchFamily="2"/>
                </a:rPr>
                <a:t>Geant4 simulation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7946" y="1599300"/>
            <a:ext cx="5943600" cy="4297680"/>
            <a:chOff x="1005840" y="3108959"/>
            <a:chExt cx="5943600" cy="4297680"/>
          </a:xfrm>
        </p:grpSpPr>
        <p:sp>
          <p:nvSpPr>
            <p:cNvPr id="19" name="Freeform: Shape 1"/>
            <p:cNvSpPr/>
            <p:nvPr/>
          </p:nvSpPr>
          <p:spPr>
            <a:xfrm>
              <a:off x="1005840" y="3108959"/>
              <a:ext cx="5943600" cy="4297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20" name="Text Placeholder 11"/>
            <p:cNvSpPr txBox="1">
              <a:spLocks/>
            </p:cNvSpPr>
            <p:nvPr/>
          </p:nvSpPr>
          <p:spPr>
            <a:xfrm>
              <a:off x="1133280" y="3324959"/>
              <a:ext cx="5744160" cy="38264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Reconstruction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Performs pattern recognition, extracts information about physical objects and processes in the event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May include signal processing, hit-finding, clustering of hits, view matching, track and shower finding, particle ID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/>
                <a:t>2D and 3D algorithms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/>
                <a:t>External RP interfaces for Pandora and Wire-cell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/>
                <a:t>Homework </a:t>
              </a:r>
              <a:r>
                <a:rPr lang="en-US" sz="1800" dirty="0" err="1"/>
                <a:t>fcl</a:t>
              </a:r>
              <a:r>
                <a:rPr lang="en-US" sz="1800" dirty="0"/>
                <a:t>: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standard_reco_dune10kt_1x2x6.fcl</a:t>
              </a:r>
            </a:p>
            <a:p>
              <a:pPr lvl="2">
                <a:buSzPct val="45000"/>
                <a:buFont typeface="StarSymbol"/>
                <a:buChar char="●"/>
              </a:pPr>
              <a:r>
                <a:rPr lang="en-US" sz="1800" dirty="0"/>
                <a:t>In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dunetpc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fcl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dunfd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reco</a:t>
              </a:r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/</a:t>
              </a:r>
            </a:p>
          </p:txBody>
        </p:sp>
      </p:grp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40D976E5-D680-5D45-A7A5-F8D087A02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DFBABDD6-A769-BA4B-89FE-FB0A28CC0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3" name="Date Placeholder 7">
            <a:extLst>
              <a:ext uri="{FF2B5EF4-FFF2-40B4-BE49-F238E27FC236}">
                <a16:creationId xmlns:a16="http://schemas.microsoft.com/office/drawing/2014/main" id="{D9DC3ADB-590C-694F-96AE-AD53966E8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8C42C175-90D9-934C-8316-99BCBF23FA22}"/>
              </a:ext>
            </a:extLst>
          </p:cNvPr>
          <p:cNvSpPr/>
          <p:nvPr/>
        </p:nvSpPr>
        <p:spPr>
          <a:xfrm>
            <a:off x="2809567" y="4859594"/>
            <a:ext cx="582562" cy="294967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7134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Include?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7BF785-AFAA-A042-A041-C812AAA8D8A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b="1" dirty="0"/>
              <a:t>Getting Started</a:t>
            </a:r>
          </a:p>
          <a:p>
            <a:r>
              <a:rPr lang="en-US" b="1" dirty="0" err="1"/>
              <a:t>LArSoft</a:t>
            </a:r>
            <a:r>
              <a:rPr lang="en-US" dirty="0"/>
              <a:t> </a:t>
            </a:r>
            <a:r>
              <a:rPr lang="en-US" sz="2400" dirty="0"/>
              <a:t>(thanks to Erica Snider)</a:t>
            </a:r>
          </a:p>
          <a:p>
            <a:r>
              <a:rPr lang="en-US" b="1" dirty="0"/>
              <a:t>Gallery</a:t>
            </a:r>
            <a:r>
              <a:rPr lang="en-US" dirty="0"/>
              <a:t> </a:t>
            </a:r>
            <a:r>
              <a:rPr lang="en-US" sz="2400" dirty="0"/>
              <a:t>(thanks to Marc </a:t>
            </a:r>
            <a:r>
              <a:rPr lang="en-US" sz="2400" dirty="0" err="1"/>
              <a:t>Paterno</a:t>
            </a:r>
            <a:r>
              <a:rPr lang="en-US" sz="2400" dirty="0"/>
              <a:t>)</a:t>
            </a:r>
          </a:p>
          <a:p>
            <a:r>
              <a:rPr lang="en-US" b="1" dirty="0"/>
              <a:t>Data Management (Storage) </a:t>
            </a:r>
            <a:r>
              <a:rPr lang="en-US" sz="2400" dirty="0"/>
              <a:t>(thanks to </a:t>
            </a:r>
            <a:r>
              <a:rPr lang="en-US" sz="2400" dirty="0" err="1"/>
              <a:t>Pengfei</a:t>
            </a:r>
            <a:r>
              <a:rPr lang="en-US" sz="2400" dirty="0"/>
              <a:t> Ding and Marc </a:t>
            </a:r>
            <a:r>
              <a:rPr lang="en-US" sz="2400" dirty="0" err="1"/>
              <a:t>Mengel</a:t>
            </a:r>
            <a:r>
              <a:rPr lang="en-US" sz="2400" dirty="0"/>
              <a:t>)</a:t>
            </a:r>
          </a:p>
          <a:p>
            <a:r>
              <a:rPr lang="en-US" b="1" dirty="0"/>
              <a:t>FIFE Tools (Grid Submission) </a:t>
            </a:r>
            <a:r>
              <a:rPr lang="en-US" sz="2400" dirty="0"/>
              <a:t>(thanks to Mike Kirby)</a:t>
            </a:r>
          </a:p>
          <a:p>
            <a:r>
              <a:rPr lang="en-US" b="1" dirty="0"/>
              <a:t>Best Practices </a:t>
            </a:r>
            <a:r>
              <a:rPr lang="en-US" sz="2400" dirty="0"/>
              <a:t>(thanks to Ken </a:t>
            </a:r>
            <a:r>
              <a:rPr lang="en-US" sz="2400" dirty="0" err="1"/>
              <a:t>Herner</a:t>
            </a:r>
            <a:r>
              <a:rPr lang="en-US" sz="2400" dirty="0"/>
              <a:t>)</a:t>
            </a:r>
          </a:p>
          <a:p>
            <a:r>
              <a:rPr lang="en-US" sz="2400" b="1" dirty="0"/>
              <a:t>Many Many Help Links</a:t>
            </a:r>
          </a:p>
          <a:p>
            <a:r>
              <a:rPr lang="en-US" sz="2400" b="1" dirty="0"/>
              <a:t>Extra – DAGs, GPUs </a:t>
            </a:r>
            <a:r>
              <a:rPr lang="en-US" sz="2400" dirty="0"/>
              <a:t>(thanks to Ken </a:t>
            </a:r>
            <a:r>
              <a:rPr lang="en-US" sz="2400" dirty="0" err="1"/>
              <a:t>Herner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dirty="0"/>
          </a:p>
        </p:txBody>
      </p:sp>
      <p:sp>
        <p:nvSpPr>
          <p:cNvPr id="75" name="Footer Placeholder 8">
            <a:extLst>
              <a:ext uri="{FF2B5EF4-FFF2-40B4-BE49-F238E27FC236}">
                <a16:creationId xmlns:a16="http://schemas.microsoft.com/office/drawing/2014/main" id="{497F2C96-813C-2447-92BD-71F4DBE4E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56922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76" name="Slide Number Placeholder 6">
            <a:extLst>
              <a:ext uri="{FF2B5EF4-FFF2-40B4-BE49-F238E27FC236}">
                <a16:creationId xmlns:a16="http://schemas.microsoft.com/office/drawing/2014/main" id="{B137EE20-EFC2-3E40-9CB9-5A6143B3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7" name="Date Placeholder 7">
            <a:extLst>
              <a:ext uri="{FF2B5EF4-FFF2-40B4-BE49-F238E27FC236}">
                <a16:creationId xmlns:a16="http://schemas.microsoft.com/office/drawing/2014/main" id="{792405D7-C831-1547-A3D7-EB7AF2BBA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8546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</a:t>
            </a:r>
            <a:r>
              <a:rPr lang="en-US" dirty="0" err="1"/>
              <a:t>Config</a:t>
            </a:r>
            <a:r>
              <a:rPr lang="en-US" dirty="0"/>
              <a:t> 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495661" cy="359283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Suppose you need to modify a parameter in a pre-defined job</a:t>
            </a:r>
          </a:p>
          <a:p>
            <a:pPr lvl="0"/>
            <a:r>
              <a:rPr lang="en-US" dirty="0"/>
              <a:t>Several options. Here are two.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Option 1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Copy the </a:t>
            </a:r>
            <a:r>
              <a:rPr lang="en-US" dirty="0" err="1"/>
              <a:t>fcl</a:t>
            </a:r>
            <a:r>
              <a:rPr lang="en-US" dirty="0"/>
              <a:t> file that </a:t>
            </a:r>
            <a:r>
              <a:rPr lang="en-US" i="1" dirty="0"/>
              <a:t>defines</a:t>
            </a:r>
            <a:r>
              <a:rPr lang="en-US" dirty="0"/>
              <a:t> the parameter to the “</a:t>
            </a:r>
            <a:r>
              <a:rPr lang="en-US" dirty="0" err="1"/>
              <a:t>pwd</a:t>
            </a:r>
            <a:r>
              <a:rPr lang="en-US" dirty="0"/>
              <a:t>” for the</a:t>
            </a:r>
            <a:r>
              <a:rPr lang="en-US" dirty="0">
                <a:latin typeface="American Typewriter" pitchFamily="50"/>
              </a:rPr>
              <a:t> lar</a:t>
            </a:r>
            <a:r>
              <a:rPr lang="en-US" dirty="0"/>
              <a:t> command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Modify the parameter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Run lar -c … as before</a:t>
            </a:r>
          </a:p>
          <a:p>
            <a:pPr lvl="3">
              <a:buSzPct val="75000"/>
              <a:buFont typeface="StarSymbol"/>
              <a:buChar char="–"/>
            </a:pPr>
            <a:r>
              <a:rPr lang="en-US" dirty="0"/>
              <a:t>The modified version will get picked because “.” is always first in FHICL_FILE_PATH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Option 2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Copy the top-level </a:t>
            </a:r>
            <a:r>
              <a:rPr lang="en-US" dirty="0" err="1"/>
              <a:t>fcl</a:t>
            </a:r>
            <a:r>
              <a:rPr lang="en-US" dirty="0"/>
              <a:t> file to the “</a:t>
            </a:r>
            <a:r>
              <a:rPr lang="en-US" dirty="0" err="1"/>
              <a:t>pwd</a:t>
            </a:r>
            <a:r>
              <a:rPr lang="en-US" dirty="0"/>
              <a:t>” for the </a:t>
            </a:r>
            <a:r>
              <a:rPr lang="en-US" dirty="0">
                <a:latin typeface="American Typewriter" pitchFamily="50"/>
              </a:rPr>
              <a:t>lar</a:t>
            </a:r>
            <a:r>
              <a:rPr lang="en-US" dirty="0"/>
              <a:t> command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Add an override line to the top-level </a:t>
            </a:r>
            <a:r>
              <a:rPr lang="en-US" dirty="0" err="1"/>
              <a:t>fcl</a:t>
            </a:r>
            <a:r>
              <a:rPr lang="en-US" dirty="0"/>
              <a:t> file</a:t>
            </a:r>
          </a:p>
          <a:p>
            <a:pPr lvl="3">
              <a:buSzPct val="45000"/>
              <a:buFont typeface="StarSymbol"/>
              <a:buChar char="●"/>
            </a:pPr>
            <a:r>
              <a:rPr lang="en-US" dirty="0"/>
              <a:t>E.g., in the homework generator job, all those lines at the bottom: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7797" y="4781751"/>
            <a:ext cx="8484593" cy="1761119"/>
            <a:chOff x="1978560" y="5910768"/>
            <a:chExt cx="6244200" cy="1761119"/>
          </a:xfrm>
        </p:grpSpPr>
        <p:sp>
          <p:nvSpPr>
            <p:cNvPr id="7" name="TextBox 6"/>
            <p:cNvSpPr txBox="1"/>
            <p:nvPr/>
          </p:nvSpPr>
          <p:spPr>
            <a:xfrm>
              <a:off x="2467080" y="5910768"/>
              <a:ext cx="5755680" cy="17611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...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 err="1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services.Geometry</a:t>
              </a: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: @local::dune10kt_1x2x6_geo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 err="1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source.firstRun</a:t>
              </a: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: 20000014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endParaRPr lang="en-US" sz="13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Menlo-Regular" pitchFamily="18"/>
                <a:ea typeface="Menlo-Regular" pitchFamily="2"/>
                <a:cs typeface="Menlo-Regular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 err="1">
                  <a:ln>
                    <a:noFill/>
                  </a:ln>
                  <a:solidFill>
                    <a:srgbClr val="CC0066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physics.producers.generator.PDG</a:t>
              </a: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CC0066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: [ 13 ]            # mu-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 err="1">
                  <a:ln>
                    <a:noFill/>
                  </a:ln>
                  <a:solidFill>
                    <a:srgbClr val="CC0066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physics.producers.generator.PosDist</a:t>
              </a: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CC0066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: 0             # Flat position dist.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55680" algn="l"/>
                  <a:tab pos="711360" algn="l"/>
                  <a:tab pos="1066680" algn="l"/>
                  <a:tab pos="1422359" algn="l"/>
                  <a:tab pos="1778040" algn="l"/>
                  <a:tab pos="2133720" algn="l"/>
                  <a:tab pos="2489040" algn="l"/>
                  <a:tab pos="2844720" algn="l"/>
                  <a:tab pos="3200400" algn="l"/>
                  <a:tab pos="3556080" algn="l"/>
                  <a:tab pos="3911760" algn="l"/>
                  <a:tab pos="4267080" algn="l"/>
                </a:tabLst>
              </a:pPr>
              <a:r>
                <a:rPr lang="en-US" sz="13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Menlo-Regular" pitchFamily="18"/>
                  <a:ea typeface="Menlo-Regular" pitchFamily="2"/>
                  <a:cs typeface="Menlo-Regular" pitchFamily="2"/>
                </a:rPr>
                <a:t>...</a:t>
              </a:r>
            </a:p>
          </p:txBody>
        </p:sp>
        <p:sp>
          <p:nvSpPr>
            <p:cNvPr id="10" name="Freeform: Shape 4"/>
            <p:cNvSpPr/>
            <p:nvPr/>
          </p:nvSpPr>
          <p:spPr>
            <a:xfrm>
              <a:off x="1978560" y="5943600"/>
              <a:ext cx="5852160" cy="146303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8360">
              <a:solidFill>
                <a:srgbClr val="009999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F5AAC71-8223-584C-81EC-0C71124EF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6B09178-F99E-B64F-832B-47113FCA5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5A73108-1EF7-CC44-BACF-44C4567E9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128986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Code 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>
                <a:solidFill>
                  <a:srgbClr val="0000FF"/>
                </a:solidFill>
              </a:rPr>
              <a:t>In cases where configuration changes will not be sufficient, you will need to modify, build, then run code:</a:t>
            </a:r>
          </a:p>
          <a:p>
            <a:pPr lvl="0"/>
            <a:r>
              <a:rPr lang="en-US" dirty="0"/>
              <a:t>Create a new working area from a fresh login + DUNE set-up</a:t>
            </a:r>
          </a:p>
          <a:p>
            <a:pPr lvl="1">
              <a:buNone/>
            </a:pPr>
            <a:endParaRPr lang="en-US" dirty="0"/>
          </a:p>
          <a:p>
            <a:pPr lvl="3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(Note, if </a:t>
            </a:r>
            <a:r>
              <a:rPr lang="en-US" dirty="0" err="1"/>
              <a:t>dunetpc</a:t>
            </a:r>
            <a:r>
              <a:rPr lang="en-US" dirty="0"/>
              <a:t>/</a:t>
            </a:r>
            <a:r>
              <a:rPr lang="en-US" dirty="0" err="1"/>
              <a:t>larsoft</a:t>
            </a:r>
            <a:r>
              <a:rPr lang="en-US" dirty="0"/>
              <a:t> is already set up, then only need “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mrb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newDev</a:t>
            </a:r>
            <a:r>
              <a:rPr lang="en-US" dirty="0"/>
              <a:t>”)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This creates the three following directories inside &lt;</a:t>
            </a:r>
            <a:r>
              <a:rPr lang="en-US" dirty="0" err="1"/>
              <a:t>working_dir</a:t>
            </a:r>
            <a:r>
              <a:rPr lang="en-US" dirty="0"/>
              <a:t>&gt;</a:t>
            </a:r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9330" y="2491739"/>
            <a:ext cx="4505760" cy="886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mkdir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cd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mrb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newDev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 -v &lt;version&gt; -q &lt;qualifiers&gt;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219" y="4708112"/>
            <a:ext cx="7970040" cy="115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&gt;/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merican Typewriter" pitchFamily="50"/>
                <a:ea typeface="SimSun" pitchFamily="2"/>
                <a:cs typeface="Lucida Sans" pitchFamily="2"/>
              </a:rPr>
              <a:t>localProducts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American Typewriter" pitchFamily="50"/>
                <a:ea typeface="SimSun" pitchFamily="2"/>
                <a:cs typeface="Lucida Sans" pitchFamily="2"/>
              </a:rPr>
              <a:t>_&lt;MRB_PROJECT&gt;_&lt;version&gt;_&lt;qualifiers&gt;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                           /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build_&lt;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os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 flavor&gt;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                           /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srcs</a:t>
            </a:r>
            <a:endParaRPr lang="en-US" sz="1800" b="0" i="0" u="none" strike="noStrike" kern="1200" dirty="0">
              <a:ln>
                <a:noFill/>
              </a:ln>
              <a:solidFill>
                <a:srgbClr val="CC0066"/>
              </a:solidFill>
              <a:latin typeface="American Typewriter" pitchFamily="50"/>
              <a:ea typeface="SimSun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solidFill>
                <a:srgbClr val="CC0066"/>
              </a:solidFill>
              <a:latin typeface="American Typewriter" pitchFamily="50"/>
              <a:ea typeface="SimSun" pitchFamily="2"/>
              <a:cs typeface="Lucida Sans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35359" y="4969269"/>
            <a:ext cx="5486400" cy="1199521"/>
            <a:chOff x="3795479" y="5486399"/>
            <a:chExt cx="5486400" cy="1199521"/>
          </a:xfrm>
        </p:grpSpPr>
        <p:sp>
          <p:nvSpPr>
            <p:cNvPr id="12" name="TextBox 11"/>
            <p:cNvSpPr txBox="1"/>
            <p:nvPr/>
          </p:nvSpPr>
          <p:spPr>
            <a:xfrm>
              <a:off x="6675119" y="5907600"/>
              <a:ext cx="26067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SimSun" pitchFamily="2"/>
                  <a:cs typeface="Lucida Sans" pitchFamily="2"/>
                </a:rPr>
                <a:t>Local products directory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5480" y="6339600"/>
              <a:ext cx="162863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9933"/>
                  </a:solidFill>
                  <a:latin typeface="Arial" pitchFamily="18"/>
                  <a:ea typeface="SimSun" pitchFamily="2"/>
                  <a:cs typeface="Lucida Sans" pitchFamily="2"/>
                </a:rPr>
                <a:t>Build directory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5479" y="6267600"/>
              <a:ext cx="184499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Source directory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 flipH="1" flipV="1">
              <a:off x="4095360" y="5943600"/>
              <a:ext cx="365760" cy="360000"/>
            </a:xfrm>
            <a:prstGeom prst="line">
              <a:avLst/>
            </a:prstGeom>
            <a:noFill/>
            <a:ln w="0">
              <a:solidFill>
                <a:srgbClr val="CC00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 flipH="1" flipV="1">
              <a:off x="5394960" y="5760720"/>
              <a:ext cx="560520" cy="578880"/>
            </a:xfrm>
            <a:prstGeom prst="line">
              <a:avLst/>
            </a:prstGeom>
            <a:noFill/>
            <a:ln w="0">
              <a:solidFill>
                <a:srgbClr val="009933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 flipH="1" flipV="1">
              <a:off x="6858000" y="5486399"/>
              <a:ext cx="365760" cy="42120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067FD30C-29FC-FC42-9252-85B5EC6D3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23458A2E-27E0-5241-BF8E-514895DFA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0" name="Date Placeholder 7">
            <a:extLst>
              <a:ext uri="{FF2B5EF4-FFF2-40B4-BE49-F238E27FC236}">
                <a16:creationId xmlns:a16="http://schemas.microsoft.com/office/drawing/2014/main" id="{C529ECFC-187C-E246-B585-B4C37E362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85223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Code 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>
                <a:solidFill>
                  <a:srgbClr val="0000FF"/>
                </a:solidFill>
              </a:rPr>
              <a:t>In cases where configuration changes will not be sufficient, you will need to modify, build, then run code:</a:t>
            </a:r>
          </a:p>
          <a:p>
            <a:pPr lvl="0"/>
            <a:r>
              <a:rPr lang="en-US" dirty="0"/>
              <a:t>Create a new working area from a fresh login + DUNE set-up</a:t>
            </a:r>
          </a:p>
          <a:p>
            <a:pPr lvl="1">
              <a:buNone/>
            </a:pPr>
            <a:endParaRPr lang="en-US" dirty="0"/>
          </a:p>
          <a:p>
            <a:pPr lvl="3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(Note, if </a:t>
            </a:r>
            <a:r>
              <a:rPr lang="en-US" dirty="0" err="1"/>
              <a:t>dunetpc</a:t>
            </a:r>
            <a:r>
              <a:rPr lang="en-US" dirty="0"/>
              <a:t>/</a:t>
            </a:r>
            <a:r>
              <a:rPr lang="en-US" dirty="0" err="1"/>
              <a:t>larsoft</a:t>
            </a:r>
            <a:r>
              <a:rPr lang="en-US" dirty="0"/>
              <a:t> is already set up, then only need “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mrb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newDev</a:t>
            </a:r>
            <a:r>
              <a:rPr lang="en-US" dirty="0"/>
              <a:t>”)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This creates the three following directories inside &lt;</a:t>
            </a:r>
            <a:r>
              <a:rPr lang="en-US" dirty="0" err="1"/>
              <a:t>working_dir</a:t>
            </a:r>
            <a:r>
              <a:rPr lang="en-US" dirty="0"/>
              <a:t>&gt;</a:t>
            </a:r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9330" y="2491739"/>
            <a:ext cx="4505760" cy="886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mkdir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cd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mrb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 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newDev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 -v &lt;version&gt; -q &lt;qualifiers&gt;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219" y="4708112"/>
            <a:ext cx="7970040" cy="1151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&lt;</a:t>
            </a:r>
            <a:r>
              <a:rPr lang="en-US" sz="1800" b="0" i="0" u="none" strike="noStrike" kern="1200" dirty="0" err="1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working_dir</a:t>
            </a: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&gt;/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American Typewriter" pitchFamily="50"/>
                <a:ea typeface="SimSun" pitchFamily="2"/>
                <a:cs typeface="Lucida Sans" pitchFamily="2"/>
              </a:rPr>
              <a:t>localProducts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00FF"/>
                </a:solidFill>
                <a:latin typeface="American Typewriter" pitchFamily="50"/>
                <a:ea typeface="SimSun" pitchFamily="2"/>
                <a:cs typeface="Lucida Sans" pitchFamily="2"/>
              </a:rPr>
              <a:t>_&lt;MRB_PROJECT&gt;_&lt;version&gt;_&lt;qualifiers&gt;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                           /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build_&lt;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os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9933"/>
                </a:solidFill>
                <a:latin typeface="American Typewriter" pitchFamily="50"/>
                <a:ea typeface="SimSun" pitchFamily="2"/>
                <a:cs typeface="Lucida Sans" pitchFamily="2"/>
              </a:rPr>
              <a:t> flavor&gt;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merican Typewriter" pitchFamily="50"/>
                <a:ea typeface="SimSun" pitchFamily="2"/>
                <a:cs typeface="Lucida Sans" pitchFamily="2"/>
              </a:rPr>
              <a:t>                            /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CC0066"/>
                </a:solidFill>
                <a:latin typeface="American Typewriter" pitchFamily="50"/>
                <a:ea typeface="SimSun" pitchFamily="2"/>
                <a:cs typeface="Lucida Sans" pitchFamily="2"/>
              </a:rPr>
              <a:t>srcs</a:t>
            </a:r>
            <a:endParaRPr lang="en-US" sz="1800" b="0" i="0" u="none" strike="noStrike" kern="1200" dirty="0">
              <a:ln>
                <a:noFill/>
              </a:ln>
              <a:solidFill>
                <a:srgbClr val="CC0066"/>
              </a:solidFill>
              <a:latin typeface="American Typewriter" pitchFamily="50"/>
              <a:ea typeface="SimSun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solidFill>
                <a:srgbClr val="CC0066"/>
              </a:solidFill>
              <a:latin typeface="American Typewriter" pitchFamily="50"/>
              <a:ea typeface="SimSun" pitchFamily="2"/>
              <a:cs typeface="Lucida Sans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35359" y="4969269"/>
            <a:ext cx="5486400" cy="1199521"/>
            <a:chOff x="3795479" y="5486399"/>
            <a:chExt cx="5486400" cy="1199521"/>
          </a:xfrm>
        </p:grpSpPr>
        <p:sp>
          <p:nvSpPr>
            <p:cNvPr id="12" name="TextBox 11"/>
            <p:cNvSpPr txBox="1"/>
            <p:nvPr/>
          </p:nvSpPr>
          <p:spPr>
            <a:xfrm>
              <a:off x="6675119" y="5907600"/>
              <a:ext cx="26067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SimSun" pitchFamily="2"/>
                  <a:cs typeface="Lucida Sans" pitchFamily="2"/>
                </a:rPr>
                <a:t>Local products directory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5480" y="6339600"/>
              <a:ext cx="162863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9933"/>
                  </a:solidFill>
                  <a:latin typeface="Arial" pitchFamily="18"/>
                  <a:ea typeface="SimSun" pitchFamily="2"/>
                  <a:cs typeface="Lucida Sans" pitchFamily="2"/>
                </a:rPr>
                <a:t>Build directory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5479" y="6267600"/>
              <a:ext cx="1844999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Source directory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 flipH="1" flipV="1">
              <a:off x="4095360" y="5943600"/>
              <a:ext cx="365760" cy="360000"/>
            </a:xfrm>
            <a:prstGeom prst="line">
              <a:avLst/>
            </a:prstGeom>
            <a:noFill/>
            <a:ln w="0">
              <a:solidFill>
                <a:srgbClr val="CC00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 flipH="1" flipV="1">
              <a:off x="5394960" y="5760720"/>
              <a:ext cx="560520" cy="578880"/>
            </a:xfrm>
            <a:prstGeom prst="line">
              <a:avLst/>
            </a:prstGeom>
            <a:noFill/>
            <a:ln w="0">
              <a:solidFill>
                <a:srgbClr val="009933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 flipH="1" flipV="1">
              <a:off x="6858000" y="5486399"/>
              <a:ext cx="365760" cy="42120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8306" y="1109621"/>
            <a:ext cx="8321040" cy="5820479"/>
            <a:chOff x="1188719" y="1741681"/>
            <a:chExt cx="8321040" cy="5820479"/>
          </a:xfrm>
        </p:grpSpPr>
        <p:sp>
          <p:nvSpPr>
            <p:cNvPr id="18" name="Freeform: Shape 12"/>
            <p:cNvSpPr/>
            <p:nvPr/>
          </p:nvSpPr>
          <p:spPr>
            <a:xfrm>
              <a:off x="1188719" y="1741681"/>
              <a:ext cx="8321040" cy="505917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36720">
              <a:solidFill>
                <a:srgbClr val="CC0066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9" name="Text Placeholder 13"/>
            <p:cNvSpPr txBox="1">
              <a:spLocks/>
            </p:cNvSpPr>
            <p:nvPr/>
          </p:nvSpPr>
          <p:spPr>
            <a:xfrm>
              <a:off x="1591200" y="2029680"/>
              <a:ext cx="7749360" cy="553248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en-US" sz="2200" b="1" dirty="0">
                  <a:solidFill>
                    <a:srgbClr val="CC0066"/>
                  </a:solidFill>
                </a:rPr>
                <a:t>An aside:</a:t>
              </a:r>
            </a:p>
            <a:p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mrb</a:t>
              </a:r>
              <a:r>
                <a:rPr lang="en-US" sz="1800" dirty="0"/>
                <a:t> : multi-repository build system</a:t>
              </a:r>
            </a:p>
            <a:p>
              <a:r>
                <a:rPr lang="en-US" sz="1800" dirty="0"/>
                <a:t>Purpose is to simplify building of multiple products pulled from separate repositories</a:t>
              </a:r>
            </a:p>
            <a:p>
              <a:r>
                <a:rPr lang="en-US" sz="1800" dirty="0">
                  <a:solidFill>
                    <a:srgbClr val="CC0066"/>
                  </a:solidFill>
                  <a:latin typeface="American Typewriter" pitchFamily="50"/>
                </a:rPr>
                <a:t>setup </a:t>
              </a:r>
              <a:r>
                <a:rPr lang="en-US" sz="1800" dirty="0" err="1">
                  <a:solidFill>
                    <a:srgbClr val="CC0066"/>
                  </a:solidFill>
                  <a:latin typeface="American Typewriter" pitchFamily="50"/>
                </a:rPr>
                <a:t>mrb</a:t>
              </a:r>
              <a:r>
                <a:rPr lang="en-US" sz="1800" dirty="0"/>
                <a:t> command executed in experiment setup</a:t>
              </a:r>
            </a:p>
            <a:p>
              <a:r>
                <a:rPr lang="en-US" sz="1800" dirty="0"/>
                <a:t>Most commonly used commands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>
                  <a:solidFill>
                    <a:srgbClr val="CC0066"/>
                  </a:solidFill>
                  <a:latin typeface="Courier" pitchFamily="50"/>
                </a:rPr>
                <a:t>mrb</a:t>
              </a:r>
              <a:r>
                <a:rPr lang="en-US" sz="1800" dirty="0">
                  <a:solidFill>
                    <a:srgbClr val="CC0066"/>
                  </a:solidFill>
                  <a:latin typeface="Courier" pitchFamily="50"/>
                </a:rPr>
                <a:t> --help</a:t>
              </a:r>
              <a:r>
                <a:rPr lang="en-US" sz="1800" dirty="0">
                  <a:latin typeface="Courier" pitchFamily="50"/>
                </a:rPr>
                <a:t> 	#</a:t>
              </a:r>
              <a:r>
                <a:rPr lang="en-US" sz="1800" dirty="0"/>
                <a:t>prints list of all commands with brief descriptions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>
                  <a:solidFill>
                    <a:srgbClr val="CC0066"/>
                  </a:solidFill>
                  <a:latin typeface="Courier" pitchFamily="50"/>
                </a:rPr>
                <a:t>mrb</a:t>
              </a:r>
              <a:r>
                <a:rPr lang="en-US" sz="1800" dirty="0">
                  <a:solidFill>
                    <a:srgbClr val="CC0066"/>
                  </a:solidFill>
                  <a:latin typeface="Courier" pitchFamily="50"/>
                </a:rPr>
                <a:t> &lt;command&gt; --help</a:t>
              </a:r>
              <a:r>
                <a:rPr lang="en-US" sz="1800" dirty="0">
                  <a:solidFill>
                    <a:srgbClr val="CC0066"/>
                  </a:solidFill>
                </a:rPr>
                <a:t> </a:t>
              </a:r>
              <a:r>
                <a:rPr lang="en-US" sz="1800" dirty="0"/>
                <a:t>  #displays help for that command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>
                  <a:solidFill>
                    <a:srgbClr val="CC0066"/>
                  </a:solidFill>
                  <a:latin typeface="Courier" pitchFamily="50"/>
                </a:rPr>
                <a:t>mrb</a:t>
              </a:r>
              <a:r>
                <a:rPr lang="en-US" sz="1800" dirty="0">
                  <a:solidFill>
                    <a:srgbClr val="CC0066"/>
                  </a:solidFill>
                  <a:latin typeface="Courier" pitchFamily="50"/>
                </a:rPr>
                <a:t> </a:t>
              </a:r>
              <a:r>
                <a:rPr lang="en-US" sz="1800" dirty="0" err="1">
                  <a:solidFill>
                    <a:srgbClr val="CC0066"/>
                  </a:solidFill>
                  <a:latin typeface="Courier" pitchFamily="50"/>
                </a:rPr>
                <a:t>gitCheckout</a:t>
              </a:r>
              <a:r>
                <a:rPr lang="en-US" sz="1800" dirty="0"/>
                <a:t>		#clone a repository into working area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>
                  <a:solidFill>
                    <a:srgbClr val="CC0066"/>
                  </a:solidFill>
                  <a:latin typeface="Courier" pitchFamily="50"/>
                </a:rPr>
                <a:t>mrbsetenv</a:t>
              </a:r>
              <a:r>
                <a:rPr lang="en-US" sz="1800" dirty="0"/>
                <a:t>			#set up build environment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>
                  <a:solidFill>
                    <a:srgbClr val="CC0066"/>
                  </a:solidFill>
                  <a:latin typeface="Courier" pitchFamily="50"/>
                </a:rPr>
                <a:t>mrb</a:t>
              </a:r>
              <a:r>
                <a:rPr lang="en-US" sz="1800" dirty="0">
                  <a:solidFill>
                    <a:srgbClr val="CC0066"/>
                  </a:solidFill>
                  <a:latin typeface="Courier" pitchFamily="50"/>
                </a:rPr>
                <a:t> build / install -</a:t>
              </a:r>
              <a:r>
                <a:rPr lang="en-US" sz="1800" dirty="0" err="1">
                  <a:solidFill>
                    <a:srgbClr val="CC0066"/>
                  </a:solidFill>
                  <a:latin typeface="Courier" pitchFamily="50"/>
                </a:rPr>
                <a:t>jN</a:t>
              </a:r>
              <a:r>
                <a:rPr lang="en-US" sz="1800" dirty="0"/>
                <a:t>	#build/install local code with N cores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>
                  <a:solidFill>
                    <a:srgbClr val="CC0066"/>
                  </a:solidFill>
                  <a:latin typeface="Courier" pitchFamily="50"/>
                </a:rPr>
                <a:t>mrbslp</a:t>
              </a:r>
              <a:r>
                <a:rPr lang="en-US" sz="1800" dirty="0"/>
                <a:t> 				#set up all products in </a:t>
              </a:r>
              <a:r>
                <a:rPr lang="en-US" sz="1800" dirty="0" err="1">
                  <a:latin typeface="American Typewriter" pitchFamily="50"/>
                </a:rPr>
                <a:t>localProducts</a:t>
              </a:r>
              <a:r>
                <a:rPr lang="en-US" sz="1800" dirty="0">
                  <a:latin typeface="American Typewriter" pitchFamily="50"/>
                </a:rPr>
                <a:t>..</a:t>
              </a:r>
              <a:r>
                <a:rPr lang="en-US" sz="1800" dirty="0"/>
                <a:t>.</a:t>
              </a:r>
            </a:p>
            <a:p>
              <a:pPr lvl="1">
                <a:buSzPct val="75000"/>
                <a:buFont typeface="StarSymbol"/>
                <a:buChar char="–"/>
              </a:pPr>
              <a:r>
                <a:rPr lang="en-US" sz="1800" dirty="0" err="1">
                  <a:solidFill>
                    <a:srgbClr val="CC0066"/>
                  </a:solidFill>
                  <a:latin typeface="Courier" pitchFamily="50"/>
                </a:rPr>
                <a:t>mrb</a:t>
              </a:r>
              <a:r>
                <a:rPr lang="en-US" sz="1800" dirty="0">
                  <a:solidFill>
                    <a:srgbClr val="CC0066"/>
                  </a:solidFill>
                  <a:latin typeface="Courier" pitchFamily="50"/>
                </a:rPr>
                <a:t> z</a:t>
              </a:r>
              <a:r>
                <a:rPr lang="en-US" sz="1800" dirty="0"/>
                <a:t>				#get rid of everything in build area</a:t>
              </a:r>
            </a:p>
          </p:txBody>
        </p:sp>
      </p:grp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08C233D3-343B-024F-A11F-844527112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C750F4D3-3955-2548-B99A-8EE8D863A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675F1E39-361E-6341-9FEA-4FDD80DC8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105453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Code 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Set up local products and development environment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American Typewriter" pitchFamily="50"/>
                <a:ea typeface="SimSun" pitchFamily="2"/>
                <a:cs typeface="Lucida Sans" pitchFamily="2"/>
              </a:rPr>
              <a:t>source </a:t>
            </a:r>
            <a:r>
              <a:rPr lang="en-US" dirty="0" err="1">
                <a:solidFill>
                  <a:srgbClr val="C00000"/>
                </a:solidFill>
                <a:latin typeface="American Typewriter" pitchFamily="50"/>
                <a:ea typeface="SimSun" pitchFamily="2"/>
                <a:cs typeface="Lucida Sans" pitchFamily="2"/>
              </a:rPr>
              <a:t>localProducts</a:t>
            </a:r>
            <a:r>
              <a:rPr lang="en-US" dirty="0">
                <a:solidFill>
                  <a:srgbClr val="C00000"/>
                </a:solidFill>
                <a:latin typeface="American Typewriter" pitchFamily="50"/>
                <a:ea typeface="SimSun" pitchFamily="2"/>
                <a:cs typeface="Lucida Sans" pitchFamily="2"/>
              </a:rPr>
              <a:t>_&lt;MRB_PROJECT&gt;_&lt;version&gt;_&lt;qualifiers&gt;/setup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Creates a number of new environment variables, including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MRB_SOURCE</a:t>
            </a:r>
            <a:r>
              <a:rPr lang="en-US" dirty="0"/>
              <a:t>		</a:t>
            </a:r>
            <a:r>
              <a:rPr lang="en-US" dirty="0">
                <a:solidFill>
                  <a:srgbClr val="009933"/>
                </a:solidFill>
              </a:rPr>
              <a:t>points to the </a:t>
            </a:r>
            <a:r>
              <a:rPr lang="en-US" dirty="0" err="1">
                <a:solidFill>
                  <a:srgbClr val="009933"/>
                </a:solidFill>
              </a:rPr>
              <a:t>srcs</a:t>
            </a:r>
            <a:r>
              <a:rPr lang="en-US" dirty="0">
                <a:solidFill>
                  <a:srgbClr val="009933"/>
                </a:solidFill>
              </a:rPr>
              <a:t> directory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MRB_BUILDDIR</a:t>
            </a:r>
            <a:r>
              <a:rPr lang="en-US" dirty="0"/>
              <a:t>		</a:t>
            </a:r>
            <a:r>
              <a:rPr lang="en-US" dirty="0">
                <a:solidFill>
                  <a:srgbClr val="009933"/>
                </a:solidFill>
              </a:rPr>
              <a:t>points to the build_... directory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Modifies 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PRODUCTS</a:t>
            </a:r>
            <a:r>
              <a:rPr lang="en-US" dirty="0"/>
              <a:t> to include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localProducts</a:t>
            </a:r>
            <a:r>
              <a:rPr lang="en-US" dirty="0"/>
              <a:t>... as the first entry</a:t>
            </a:r>
          </a:p>
          <a:p>
            <a:pPr lvl="0"/>
            <a:r>
              <a:rPr lang="en-US" dirty="0"/>
              <a:t>Check out the repository to be modified </a:t>
            </a:r>
            <a:r>
              <a:rPr lang="en-US" sz="1400" dirty="0">
                <a:solidFill>
                  <a:srgbClr val="009999"/>
                </a:solidFill>
              </a:rPr>
              <a:t>(and maybe others that depend on any header files to be modified)</a:t>
            </a:r>
          </a:p>
          <a:p>
            <a:pPr lvl="1"/>
            <a:r>
              <a:rPr lang="en-US" sz="1900" dirty="0">
                <a:solidFill>
                  <a:srgbClr val="C00000"/>
                </a:solidFill>
              </a:rPr>
              <a:t>cd $MRB_SOURCE</a:t>
            </a:r>
          </a:p>
          <a:p>
            <a:pPr lvl="1"/>
            <a:r>
              <a:rPr lang="en-US" sz="1900" dirty="0" err="1">
                <a:solidFill>
                  <a:srgbClr val="C00000"/>
                </a:solidFill>
              </a:rPr>
              <a:t>mrb</a:t>
            </a:r>
            <a:r>
              <a:rPr lang="en-US" sz="1900" dirty="0">
                <a:solidFill>
                  <a:srgbClr val="C00000"/>
                </a:solidFill>
              </a:rPr>
              <a:t> g </a:t>
            </a:r>
            <a:r>
              <a:rPr lang="en-US" sz="1900" dirty="0" err="1">
                <a:solidFill>
                  <a:srgbClr val="C00000"/>
                </a:solidFill>
              </a:rPr>
              <a:t>dunetpc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</a:rPr>
              <a:t>        # g is short for </a:t>
            </a:r>
            <a:r>
              <a:rPr lang="en-US" sz="1900" dirty="0" err="1">
                <a:solidFill>
                  <a:schemeClr val="accent4">
                    <a:lumMod val="75000"/>
                  </a:schemeClr>
                </a:solidFill>
              </a:rPr>
              <a:t>gitCheckout</a:t>
            </a:r>
            <a:endParaRPr lang="en-US" dirty="0"/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Clones </a:t>
            </a:r>
            <a:r>
              <a:rPr lang="en-US" dirty="0" err="1"/>
              <a:t>dunetpc</a:t>
            </a:r>
            <a:r>
              <a:rPr lang="en-US" dirty="0"/>
              <a:t> from current head of “develop” branch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Adds the repository to top-level build configuration file (</a:t>
            </a:r>
            <a:r>
              <a:rPr lang="en-US" dirty="0" err="1"/>
              <a:t>CMakeLists.txt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7AB9524-F865-CB4B-A184-2BAB84689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9085D6A-0C12-374E-8F7D-9A09E7E4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31E3ECC2-C8F8-9143-BDBE-C795F0609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143795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Code 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Make changes to the code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Look in </a:t>
            </a:r>
            <a:r>
              <a:rPr lang="en-US" dirty="0">
                <a:latin typeface="American Typewriter" pitchFamily="50"/>
              </a:rPr>
              <a:t>&lt;</a:t>
            </a:r>
            <a:r>
              <a:rPr lang="en-US" dirty="0" err="1">
                <a:latin typeface="American Typewriter" pitchFamily="50"/>
              </a:rPr>
              <a:t>working_dir</a:t>
            </a:r>
            <a:r>
              <a:rPr lang="en-US" dirty="0">
                <a:latin typeface="American Typewriter" pitchFamily="50"/>
              </a:rPr>
              <a:t>&gt;/</a:t>
            </a:r>
            <a:r>
              <a:rPr lang="en-US" dirty="0" err="1">
                <a:latin typeface="American Typewriter" pitchFamily="50"/>
              </a:rPr>
              <a:t>srcs</a:t>
            </a:r>
            <a:r>
              <a:rPr lang="en-US" dirty="0">
                <a:latin typeface="American Typewriter" pitchFamily="50"/>
              </a:rPr>
              <a:t>/&lt;repository-name&gt;</a:t>
            </a:r>
            <a:endParaRPr lang="en-US" dirty="0"/>
          </a:p>
          <a:p>
            <a:r>
              <a:rPr lang="en-US" dirty="0"/>
              <a:t>Go to the build </a:t>
            </a:r>
            <a:r>
              <a:rPr lang="en-US" dirty="0" err="1"/>
              <a:t>dir</a:t>
            </a:r>
            <a:r>
              <a:rPr lang="en-US" dirty="0"/>
              <a:t> and setup the development environment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cd $MRB_BUILDDIR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mrbsetenv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Build the code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mrb</a:t>
            </a:r>
            <a:r>
              <a:rPr lang="en-US" dirty="0">
                <a:solidFill>
                  <a:srgbClr val="C00000"/>
                </a:solidFill>
              </a:rPr>
              <a:t> b     # b is short for build</a:t>
            </a:r>
          </a:p>
          <a:p>
            <a:r>
              <a:rPr lang="en-US" dirty="0"/>
              <a:t>Install local ups products from the code you just built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mrb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     # 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is short for install. This will do a build also.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Files are re-organized and moved into </a:t>
            </a:r>
            <a:r>
              <a:rPr lang="en-US" dirty="0" err="1"/>
              <a:t>localProducts</a:t>
            </a:r>
            <a:r>
              <a:rPr lang="en-US" dirty="0"/>
              <a:t>... directory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All </a:t>
            </a:r>
            <a:r>
              <a:rPr lang="en-US" dirty="0" err="1"/>
              <a:t>fcl</a:t>
            </a:r>
            <a:r>
              <a:rPr lang="en-US" dirty="0"/>
              <a:t> files are put into a top-level “job” directory with no sub-structure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All header files are put into a top-level “include” directory with sub-directories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Other files are moved to various places, including source files, while some, such as build configuration files, are ignored and not put anywhere in the ups product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E3D560D-82EC-594E-B050-BF13F2F0D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7C6CD8C-F888-AA43-92D6-73F174832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27C788AA-C3A4-E748-90CD-BCCE6ED30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507259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Modify Code of a Job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Now set-up the local versions of the products just installed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cd $MRB_TOP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mrbslp</a:t>
            </a:r>
            <a:endParaRPr lang="en-US" dirty="0"/>
          </a:p>
          <a:p>
            <a:pPr lvl="0"/>
            <a:r>
              <a:rPr lang="en-US" dirty="0"/>
              <a:t>Run the code you just built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lar -c &lt;whatever </a:t>
            </a:r>
            <a:r>
              <a:rPr lang="en-US" dirty="0" err="1">
                <a:solidFill>
                  <a:srgbClr val="C00000"/>
                </a:solidFill>
              </a:rPr>
              <a:t>fcl</a:t>
            </a:r>
            <a:r>
              <a:rPr lang="en-US" dirty="0">
                <a:solidFill>
                  <a:srgbClr val="C00000"/>
                </a:solidFill>
              </a:rPr>
              <a:t> file you were using&gt; </a:t>
            </a:r>
            <a:r>
              <a:rPr lang="mr-IN" dirty="0">
                <a:solidFill>
                  <a:srgbClr val="C00000"/>
                </a:solidFill>
              </a:rPr>
              <a:t>…</a:t>
            </a:r>
            <a:endParaRPr lang="en-US" dirty="0"/>
          </a:p>
          <a:p>
            <a:pPr lvl="0"/>
            <a:r>
              <a:rPr lang="en-US" dirty="0"/>
              <a:t>Another useful command:  get rid of the code you just built so you can start over from a clean build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cd $MRB_BUILDER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mrb</a:t>
            </a:r>
            <a:r>
              <a:rPr lang="en-US" dirty="0">
                <a:solidFill>
                  <a:srgbClr val="C00000"/>
                </a:solidFill>
              </a:rPr>
              <a:t> z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3F24FFFC-6EDA-894D-8FA1-24AAA5136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7E00D70-AC3F-9346-BDB6-2E66718C9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27C2E77F-4F2A-B14E-B5DC-53E560C18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738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Navigating art/root files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112395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lar -c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eventdump.fcl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 -s &lt;file&gt;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Uses the </a:t>
            </a:r>
            <a:r>
              <a:rPr lang="en-US" dirty="0" err="1"/>
              <a:t>FileDumperOutput</a:t>
            </a:r>
            <a:r>
              <a:rPr lang="en-US" dirty="0"/>
              <a:t> module to produce this: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850" y="2429870"/>
            <a:ext cx="8630224" cy="35308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Begin processing the 1st record. run: 20000014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subRun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 0 event: 1 at 17-May-2017 01:59:11 CDT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PRINCIPAL TYPE: Event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PROCESS NAME | MODULE_LABEL.. | PRODUCT INSTANCE NAME | DATA PRODUCT TYPE.......................................... | SIZE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SinglesGen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 | generator.....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simb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MCTruth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&gt;................................. | ...1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SinglesGen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RNGsnapshot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 | ...1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SinglesGen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........................................ | ...-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::vector&lt;sim::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OpDetBacktrackerRecord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 | ..99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RNGsnapshot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 | ...2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........................................ | ...-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simb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MCParticle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 | ...8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::vector&lt;sim::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AuxDetSimChannel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 | ...0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Assns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simb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MCTruth,simb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MCParticle,void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 | ...8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::vector&lt;sim::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SimChannel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&gt;............................... | .684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G4..........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largeant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::vector&lt;sim::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SimPhotonsLite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 | ..99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Detsim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........................................ | ...-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Detsim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opdigi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::vector&lt;raw::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OpDetWaveform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 | .582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Detsim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daq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::vector&lt;raw::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RawDigit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&gt;................................. | 4148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Detsim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RNGsnapshot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 | ...1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TriggerResults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........................................ | ...-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trajcluster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::Vertex&gt;................................. | ...2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pmtrajfit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 | kink.................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::Vertex&gt;................................. | ...0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pandora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PCAxis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&gt;................................. | ...0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pmtrack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 | .....................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std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::vector&lt;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::Vertex&gt;................................. | ...2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pandoracalo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Assns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Track,anab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Calorimetry,void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&gt;............ | ...3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........ | 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pandora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....... | ..................... | art::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Assns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&lt;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PFParticle,recob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::</a:t>
            </a:r>
            <a:r>
              <a:rPr lang="en-US" sz="9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SpacePoint,void</a:t>
            </a: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&gt;....... | .581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80" algn="l"/>
                <a:tab pos="711360" algn="l"/>
                <a:tab pos="1066680" algn="l"/>
                <a:tab pos="1422359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en-US" sz="9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ourier" pitchFamily="50"/>
                <a:ea typeface="Menlo-Regular" pitchFamily="2"/>
                <a:cs typeface="Menlo-Regular" pitchFamily="2"/>
              </a:rPr>
              <a:t>...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12D18AFC-218D-0E46-A052-55FF6CA94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AD1291F-DDEC-5843-B54B-252E548D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E83D2F60-00E0-0840-9C97-540BFFA12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62981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Navigating art/root files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41020"/>
          </a:xfrm>
        </p:spPr>
        <p:txBody>
          <a:bodyPr/>
          <a:lstStyle/>
          <a:p>
            <a:r>
              <a:rPr lang="en-US" dirty="0"/>
              <a:t>Examine the file within a </a:t>
            </a:r>
            <a:r>
              <a:rPr lang="en-US" dirty="0" err="1"/>
              <a:t>Tbrowser</a:t>
            </a:r>
            <a:r>
              <a:rPr lang="en-US" dirty="0"/>
              <a:t> (in root)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350" y="1748790"/>
            <a:ext cx="8819536" cy="4306680"/>
            <a:chOff x="982426" y="2689200"/>
            <a:chExt cx="8980933" cy="43066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666520" y="2689200"/>
              <a:ext cx="7296839" cy="4306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982426" y="3425039"/>
              <a:ext cx="1261080" cy="602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The event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 err="1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TTree</a:t>
              </a:r>
              <a:endParaRPr lang="en-US" sz="1800" b="0" i="0" u="none" strike="noStrike" kern="1200" dirty="0">
                <a:ln>
                  <a:noFill/>
                </a:ln>
                <a:solidFill>
                  <a:srgbClr val="CC0066"/>
                </a:solidFill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1737359" y="3931920"/>
              <a:ext cx="1097281" cy="274320"/>
            </a:xfrm>
            <a:prstGeom prst="line">
              <a:avLst/>
            </a:prstGeom>
            <a:noFill/>
            <a:ln w="0">
              <a:solidFill>
                <a:srgbClr val="CC00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9657" y="4791660"/>
              <a:ext cx="1489680" cy="602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SimSun" pitchFamily="2"/>
                  <a:cs typeface="Lucida Sans" pitchFamily="2"/>
                </a:rPr>
                <a:t>Data product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00FF"/>
                  </a:solidFill>
                  <a:latin typeface="Arial" pitchFamily="18"/>
                  <a:ea typeface="SimSun" pitchFamily="2"/>
                  <a:cs typeface="Lucida Sans" pitchFamily="2"/>
                </a:rPr>
                <a:t>branches</a:t>
              </a:r>
            </a:p>
          </p:txBody>
        </p:sp>
        <p:sp>
          <p:nvSpPr>
            <p:cNvPr id="13" name="Straight Connector 12"/>
            <p:cNvSpPr/>
            <p:nvPr/>
          </p:nvSpPr>
          <p:spPr>
            <a:xfrm flipV="1">
              <a:off x="2229119" y="4937760"/>
              <a:ext cx="696960" cy="27432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2229119" y="5212440"/>
              <a:ext cx="605521" cy="9108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2229119" y="5227200"/>
              <a:ext cx="514080" cy="53352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A629BFA7-CF32-A044-9035-9E568D7D8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A1CDE6C-A98D-8D48-B6D9-1EA145FD8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8C521E4B-2E9D-DA4A-BC48-0D4154DA7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651045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Navigating art/root files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Dumping individual data products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ls $LARDATA_DIR/source/</a:t>
            </a:r>
            <a:r>
              <a:rPr lang="en-US" dirty="0" err="1">
                <a:solidFill>
                  <a:srgbClr val="C00000"/>
                </a:solidFill>
              </a:rPr>
              <a:t>lardata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ArtDataHelper</a:t>
            </a:r>
            <a:r>
              <a:rPr lang="en-US" dirty="0">
                <a:solidFill>
                  <a:srgbClr val="C00000"/>
                </a:solidFill>
              </a:rPr>
              <a:t>/Dumpers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ls $LARSIM_DIR/source/</a:t>
            </a:r>
            <a:r>
              <a:rPr lang="en-US" dirty="0" err="1">
                <a:solidFill>
                  <a:srgbClr val="C00000"/>
                </a:solidFill>
              </a:rPr>
              <a:t>larsim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MCDumpers</a:t>
            </a:r>
            <a:endParaRPr lang="en-US" dirty="0">
              <a:solidFill>
                <a:srgbClr val="C00000"/>
              </a:solidFill>
            </a:endParaRPr>
          </a:p>
          <a:p>
            <a:pPr lvl="2">
              <a:buNone/>
            </a:pPr>
            <a:endParaRPr lang="en-US" dirty="0"/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Dedicated modules named “</a:t>
            </a:r>
            <a:r>
              <a:rPr lang="en-US" dirty="0">
                <a:latin typeface="American Typewriter" pitchFamily="50"/>
              </a:rPr>
              <a:t>Dump&lt;data product&gt;</a:t>
            </a:r>
            <a:r>
              <a:rPr lang="en-US" dirty="0"/>
              <a:t>” produce formatted dump of contents of that data product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Run then with </a:t>
            </a:r>
            <a:r>
              <a:rPr lang="en-US" dirty="0" err="1"/>
              <a:t>fcl</a:t>
            </a:r>
            <a:r>
              <a:rPr lang="en-US" dirty="0"/>
              <a:t> files in those same directories:  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dump_&lt;data type&gt;.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fcl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E.g.:   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lar -c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dump_clusters.fcl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 -s &lt;file&gt;</a:t>
            </a:r>
          </a:p>
          <a:p>
            <a:pPr lvl="2">
              <a:buSzPct val="75000"/>
              <a:buFont typeface="StarSymbol"/>
              <a:buChar char="–"/>
            </a:pP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General </a:t>
            </a:r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fcl</a:t>
            </a:r>
            <a:r>
              <a:rPr lang="en-US" dirty="0">
                <a:solidFill>
                  <a:srgbClr val="CC0066"/>
                </a:solidFill>
                <a:latin typeface="American Typewriter" pitchFamily="50"/>
              </a:rPr>
              <a:t> files are in $LARDATA_DIR/job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AC182BB-DE55-DF43-88FD-032A88843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0CACFC5-D793-7C44-B679-7ABC1FE5D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D1C4CE17-5B53-7345-BF42-874FB3D64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493683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B13FC-30F3-3649-9792-9B5FA950ED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7488F-34A1-104E-A154-00B6AD663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3D6AA-B40F-CF47-8F3D-8D64B23F6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2EDEC-F870-254C-A56C-CC205156D368}"/>
              </a:ext>
            </a:extLst>
          </p:cNvPr>
          <p:cNvSpPr txBox="1"/>
          <p:nvPr/>
        </p:nvSpPr>
        <p:spPr>
          <a:xfrm>
            <a:off x="3093794" y="2389237"/>
            <a:ext cx="191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Gallery</a:t>
            </a:r>
          </a:p>
        </p:txBody>
      </p:sp>
    </p:spTree>
    <p:extLst>
      <p:ext uri="{BB962C8B-B14F-4D97-AF65-F5344CB8AC3E}">
        <p14:creationId xmlns:p14="http://schemas.microsoft.com/office/powerpoint/2010/main" val="267269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E42F-F395-9C42-AE2D-434C304D194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 (Joining DUNE, Computer Accounts, Mailing lists,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,…)</a:t>
            </a:r>
          </a:p>
          <a:p>
            <a:pPr lvl="1"/>
            <a:r>
              <a:rPr lang="en-US" dirty="0">
                <a:hlinkClick r:id="rId2"/>
              </a:rPr>
              <a:t>https://web.fnal.gov/collaboration/DUNE/SitePages/Getting%20Started%20in%20DUNE.aspx</a:t>
            </a:r>
            <a:r>
              <a:rPr lang="en-US" dirty="0"/>
              <a:t> </a:t>
            </a:r>
          </a:p>
          <a:p>
            <a:r>
              <a:rPr lang="en-US" dirty="0"/>
              <a:t>Information on: DUNE Approved Plots, DUNE Data Catalog, </a:t>
            </a:r>
            <a:r>
              <a:rPr lang="en-US" dirty="0" err="1"/>
              <a:t>DocDB</a:t>
            </a:r>
            <a:r>
              <a:rPr lang="en-US" dirty="0"/>
              <a:t>, </a:t>
            </a:r>
            <a:r>
              <a:rPr lang="en-US" dirty="0" err="1"/>
              <a:t>doxygen</a:t>
            </a:r>
            <a:r>
              <a:rPr lang="en-US" dirty="0"/>
              <a:t> for DUNE, </a:t>
            </a:r>
            <a:r>
              <a:rPr lang="en-US" dirty="0" err="1"/>
              <a:t>github</a:t>
            </a:r>
            <a:r>
              <a:rPr lang="en-US" dirty="0"/>
              <a:t>, </a:t>
            </a:r>
            <a:r>
              <a:rPr lang="en-US" dirty="0" err="1"/>
              <a:t>redmine</a:t>
            </a:r>
            <a:r>
              <a:rPr lang="en-US" dirty="0"/>
              <a:t>, DUNE Service Portal, </a:t>
            </a:r>
            <a:r>
              <a:rPr lang="en-US" dirty="0" err="1"/>
              <a:t>dunescience</a:t>
            </a:r>
            <a:r>
              <a:rPr lang="en-US" dirty="0"/>
              <a:t> Slack team, DUNE wiki,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,… -</a:t>
            </a:r>
          </a:p>
          <a:p>
            <a:pPr lvl="1"/>
            <a:r>
              <a:rPr lang="en-US" dirty="0">
                <a:hlinkClick r:id="rId3"/>
              </a:rPr>
              <a:t>https://web.fnal.gov/collaboration/DUNE/SitePages/Overview%20of%20DUNE%27s%20and%20LBNF%27s%20Collaborative%20Tools.aspx</a:t>
            </a:r>
            <a:r>
              <a:rPr lang="en-US" dirty="0"/>
              <a:t> </a:t>
            </a:r>
          </a:p>
          <a:p>
            <a:r>
              <a:rPr lang="en-US" dirty="0" err="1"/>
              <a:t>LArSoft</a:t>
            </a:r>
            <a:r>
              <a:rPr lang="en-US" dirty="0"/>
              <a:t> introduction refers to homework/exercises that are at –</a:t>
            </a:r>
          </a:p>
          <a:p>
            <a:pPr lvl="1"/>
            <a:r>
              <a:rPr lang="en-US" dirty="0">
                <a:hlinkClick r:id="rId4"/>
              </a:rPr>
              <a:t>https://wiki.dunescience.org/wiki/DUNE_Computing/Getting_Started_with_DUNE_Computing#runsimreco</a:t>
            </a:r>
            <a:r>
              <a:rPr lang="en-US" dirty="0"/>
              <a:t> </a:t>
            </a:r>
            <a:endParaRPr lang="en-US" sz="1600" spc="-1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2B9597DD-C0D1-3641-A077-392F4FAC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56922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4F16E81-E718-5A46-A7CC-C39954285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C7B91AF-F98F-E24E-A28C-83E27840D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BCFB9D5D-688E-074F-9B4E-3669B9FBD7E6}"/>
              </a:ext>
            </a:extLst>
          </p:cNvPr>
          <p:cNvSpPr/>
          <p:nvPr/>
        </p:nvSpPr>
        <p:spPr>
          <a:xfrm>
            <a:off x="5324167" y="5877233"/>
            <a:ext cx="582562" cy="294967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56229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Gallery </a:t>
            </a:r>
            <a:r>
              <a:rPr lang="mr-IN" sz="2800" dirty="0"/>
              <a:t>–</a:t>
            </a:r>
            <a:r>
              <a:rPr lang="en-US" sz="2800" dirty="0"/>
              <a:t> Reading Event Data Outside of art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i="1" dirty="0"/>
              <a:t>gallery </a:t>
            </a:r>
            <a:r>
              <a:rPr lang="en-US" dirty="0"/>
              <a:t>is a (UPS) </a:t>
            </a:r>
            <a:r>
              <a:rPr lang="en-US" dirty="0">
                <a:solidFill>
                  <a:srgbClr val="FF0000"/>
                </a:solidFill>
              </a:rPr>
              <a:t>product </a:t>
            </a:r>
            <a:r>
              <a:rPr lang="en-US" dirty="0"/>
              <a:t>that provides </a:t>
            </a:r>
            <a:r>
              <a:rPr lang="en-US" dirty="0">
                <a:solidFill>
                  <a:srgbClr val="FF0000"/>
                </a:solidFill>
              </a:rPr>
              <a:t>libraries</a:t>
            </a:r>
            <a:r>
              <a:rPr lang="en-US" dirty="0"/>
              <a:t> that support the </a:t>
            </a:r>
            <a:r>
              <a:rPr lang="en-US" dirty="0">
                <a:solidFill>
                  <a:srgbClr val="FF0000"/>
                </a:solidFill>
              </a:rPr>
              <a:t>reading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event data </a:t>
            </a:r>
            <a:r>
              <a:rPr lang="en-US" dirty="0"/>
              <a:t>from </a:t>
            </a:r>
            <a:r>
              <a:rPr lang="en-US" i="1" dirty="0">
                <a:solidFill>
                  <a:srgbClr val="FF0000"/>
                </a:solidFill>
              </a:rPr>
              <a:t>art</a:t>
            </a:r>
            <a:r>
              <a:rPr lang="en-US" dirty="0">
                <a:solidFill>
                  <a:srgbClr val="FF0000"/>
                </a:solidFill>
              </a:rPr>
              <a:t>/ROOT data files </a:t>
            </a:r>
            <a:r>
              <a:rPr lang="en-US" dirty="0"/>
              <a:t>outside of the </a:t>
            </a:r>
            <a:r>
              <a:rPr lang="en-US" i="1" dirty="0"/>
              <a:t>art </a:t>
            </a:r>
            <a:r>
              <a:rPr lang="en-US" dirty="0"/>
              <a:t>event-processing framework executable.</a:t>
            </a:r>
          </a:p>
          <a:p>
            <a:r>
              <a:rPr lang="en-US" i="1" dirty="0"/>
              <a:t>gallery </a:t>
            </a:r>
            <a:r>
              <a:rPr lang="en-US" dirty="0"/>
              <a:t>comes as a </a:t>
            </a:r>
            <a:r>
              <a:rPr lang="en-US" dirty="0">
                <a:solidFill>
                  <a:srgbClr val="FF0000"/>
                </a:solidFill>
              </a:rPr>
              <a:t>binary install</a:t>
            </a:r>
            <a:r>
              <a:rPr lang="en-US" dirty="0"/>
              <a:t>; you are not building it. </a:t>
            </a:r>
          </a:p>
          <a:p>
            <a:r>
              <a:rPr lang="en-US" i="1" dirty="0"/>
              <a:t>art </a:t>
            </a:r>
            <a:r>
              <a:rPr lang="en-US" dirty="0"/>
              <a:t>is a framework, </a:t>
            </a:r>
            <a:r>
              <a:rPr lang="en-US" i="1" dirty="0"/>
              <a:t>gallery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library</a:t>
            </a:r>
            <a:r>
              <a:rPr lang="en-US" dirty="0"/>
              <a:t>. </a:t>
            </a:r>
          </a:p>
          <a:p>
            <a:r>
              <a:rPr lang="en-US" dirty="0"/>
              <a:t>When using </a:t>
            </a:r>
            <a:r>
              <a:rPr lang="en-US" i="1" dirty="0"/>
              <a:t>art</a:t>
            </a:r>
            <a:r>
              <a:rPr lang="en-US" dirty="0"/>
              <a:t>, you write libraries that “plug into” the framework. When using </a:t>
            </a:r>
            <a:r>
              <a:rPr lang="en-US" i="1" dirty="0"/>
              <a:t>gallery</a:t>
            </a:r>
            <a:r>
              <a:rPr lang="en-US" dirty="0"/>
              <a:t>, you write a main program that uses libraries. </a:t>
            </a:r>
          </a:p>
          <a:p>
            <a:r>
              <a:rPr lang="en-US" dirty="0"/>
              <a:t>When using </a:t>
            </a:r>
            <a:r>
              <a:rPr lang="en-US" i="1" dirty="0"/>
              <a:t>art</a:t>
            </a:r>
            <a:r>
              <a:rPr lang="en-US" dirty="0"/>
              <a:t>, the framework provides the event loop. When using </a:t>
            </a:r>
            <a:r>
              <a:rPr lang="en-US" i="1" dirty="0"/>
              <a:t>gallery</a:t>
            </a:r>
            <a:r>
              <a:rPr lang="en-US" dirty="0"/>
              <a:t>, you write your own event loop. </a:t>
            </a:r>
          </a:p>
          <a:p>
            <a:r>
              <a:rPr lang="en-US" i="1" dirty="0"/>
              <a:t>art </a:t>
            </a:r>
            <a:r>
              <a:rPr lang="en-US" dirty="0"/>
              <a:t>comes with a powerful and safe (but complex) build system. With </a:t>
            </a:r>
            <a:r>
              <a:rPr lang="en-US" i="1" dirty="0"/>
              <a:t>gallery</a:t>
            </a:r>
            <a:r>
              <a:rPr lang="en-US" dirty="0"/>
              <a:t>, you provide your own build system.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80DC6CE-B745-FD47-A002-D5675D461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D303E86-7033-5445-A08D-129A11B58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DB34F003-1827-054F-87F9-E7910A9B4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60045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</a:t>
            </a:r>
            <a:r>
              <a:rPr lang="mr-IN" dirty="0"/>
              <a:t>–</a:t>
            </a:r>
            <a:r>
              <a:rPr lang="en-US" dirty="0"/>
              <a:t> What does it do?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gallery provides access to event data in </a:t>
            </a:r>
            <a:r>
              <a:rPr lang="en-US" i="1" dirty="0"/>
              <a:t>art</a:t>
            </a:r>
            <a:r>
              <a:rPr lang="en-US" dirty="0"/>
              <a:t>/ROOT files outside the </a:t>
            </a:r>
            <a:r>
              <a:rPr lang="en-US" i="1" dirty="0"/>
              <a:t>art </a:t>
            </a:r>
            <a:r>
              <a:rPr lang="en-US" dirty="0"/>
              <a:t>event processing framework executable: </a:t>
            </a:r>
          </a:p>
          <a:p>
            <a:pPr lvl="1"/>
            <a:r>
              <a:rPr lang="en-US" dirty="0"/>
              <a:t>without the use of </a:t>
            </a:r>
            <a:r>
              <a:rPr lang="en-US" dirty="0" err="1"/>
              <a:t>EDProducers</a:t>
            </a:r>
            <a:r>
              <a:rPr lang="en-US" dirty="0"/>
              <a:t>, </a:t>
            </a:r>
            <a:r>
              <a:rPr lang="en-US" dirty="0" err="1"/>
              <a:t>EDAnalyzers</a:t>
            </a:r>
            <a:r>
              <a:rPr lang="en-US" dirty="0"/>
              <a:t>, </a:t>
            </a:r>
            <a:r>
              <a:rPr lang="en-US" i="1" dirty="0"/>
              <a:t>etc.</a:t>
            </a:r>
            <a:r>
              <a:rPr lang="en-US" dirty="0"/>
              <a:t>, thus</a:t>
            </a:r>
          </a:p>
          <a:p>
            <a:pPr lvl="1"/>
            <a:r>
              <a:rPr lang="en-US" dirty="0"/>
              <a:t>without the facilities of the framework (</a:t>
            </a:r>
            <a:r>
              <a:rPr lang="en-US" i="1" dirty="0"/>
              <a:t>e.g. </a:t>
            </a:r>
            <a:r>
              <a:rPr lang="en-US" dirty="0"/>
              <a:t>callbacks for runs and </a:t>
            </a:r>
            <a:r>
              <a:rPr lang="en-US" dirty="0" err="1"/>
              <a:t>subruns</a:t>
            </a:r>
            <a:r>
              <a:rPr lang="en-US" dirty="0"/>
              <a:t>, </a:t>
            </a:r>
            <a:r>
              <a:rPr lang="en-US" i="1" dirty="0"/>
              <a:t>art </a:t>
            </a:r>
            <a:r>
              <a:rPr lang="en-US" dirty="0"/>
              <a:t>services, writing of </a:t>
            </a:r>
            <a:r>
              <a:rPr lang="en-US" i="1" dirty="0"/>
              <a:t>art</a:t>
            </a:r>
            <a:r>
              <a:rPr lang="en-US" dirty="0"/>
              <a:t>/ROOT files, access to non-event data). </a:t>
            </a:r>
          </a:p>
          <a:p>
            <a:r>
              <a:rPr lang="en-US" dirty="0"/>
              <a:t>You can use </a:t>
            </a:r>
            <a:r>
              <a:rPr lang="en-US" i="1" dirty="0"/>
              <a:t>gallery </a:t>
            </a:r>
            <a:r>
              <a:rPr lang="en-US" dirty="0"/>
              <a:t>to write: </a:t>
            </a:r>
          </a:p>
          <a:p>
            <a:pPr lvl="1"/>
            <a:r>
              <a:rPr lang="en-US" dirty="0"/>
              <a:t>compiled C++ programs, </a:t>
            </a:r>
          </a:p>
          <a:p>
            <a:pPr lvl="1"/>
            <a:r>
              <a:rPr lang="en-US" dirty="0"/>
              <a:t>ROOT macros,</a:t>
            </a:r>
          </a:p>
          <a:p>
            <a:pPr lvl="1"/>
            <a:r>
              <a:rPr lang="en-US" dirty="0"/>
              <a:t>(Using </a:t>
            </a:r>
            <a:r>
              <a:rPr lang="en-US" dirty="0" err="1"/>
              <a:t>PyROOT</a:t>
            </a:r>
            <a:r>
              <a:rPr lang="en-US" dirty="0"/>
              <a:t>) Python scripts. </a:t>
            </a:r>
          </a:p>
          <a:p>
            <a:r>
              <a:rPr lang="en-US" dirty="0"/>
              <a:t>You can invoke any code you want to compile against and link to. Be careful to avoid introducing binary incompatibilities. 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5D08640-7BA3-A246-8506-117523BA1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A3D4460-796A-3D47-8E63-83130C47F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FD32C714-BC71-8443-B395-32601042A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451715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</a:t>
            </a:r>
            <a:r>
              <a:rPr lang="mr-IN" dirty="0"/>
              <a:t>–</a:t>
            </a:r>
            <a:r>
              <a:rPr lang="en-US" dirty="0"/>
              <a:t> When should I Use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If you want to use either Python or interactive ROOT to access </a:t>
            </a:r>
            <a:r>
              <a:rPr lang="en-US" i="1" dirty="0"/>
              <a:t>art</a:t>
            </a:r>
            <a:r>
              <a:rPr lang="en-US" dirty="0"/>
              <a:t>/ROOT data files. </a:t>
            </a:r>
          </a:p>
          <a:p>
            <a:r>
              <a:rPr lang="en-US" dirty="0"/>
              <a:t>If you do not want to use framework facilities, because you do not need the abilities they provide, and only need to access event data. </a:t>
            </a:r>
          </a:p>
          <a:p>
            <a:r>
              <a:rPr lang="en-US" dirty="0"/>
              <a:t>If you want to create an interactive program that allows random navigation between events in an </a:t>
            </a:r>
            <a:r>
              <a:rPr lang="en-US" i="1" dirty="0"/>
              <a:t>art</a:t>
            </a:r>
            <a:r>
              <a:rPr lang="en-US" dirty="0"/>
              <a:t>/ROOT data file (e.g., an event display). 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037EB51-CB58-0049-B798-221FB1729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4CEE5C9-8FDF-1C47-A664-024CD87ED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6472C919-9B5B-F143-8B5E-FBDD1A769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624018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Gallery </a:t>
            </a:r>
            <a:r>
              <a:rPr lang="mr-IN" dirty="0"/>
              <a:t>–</a:t>
            </a:r>
            <a:r>
              <a:rPr lang="en-US" dirty="0"/>
              <a:t> When Should I NOT Use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need to use framework facilities (run data, </a:t>
            </a:r>
            <a:r>
              <a:rPr lang="en-US" dirty="0" err="1"/>
              <a:t>subrun</a:t>
            </a:r>
            <a:r>
              <a:rPr lang="en-US" dirty="0"/>
              <a:t> data, metadata, services, </a:t>
            </a:r>
            <a:r>
              <a:rPr lang="en-US" i="1" dirty="0"/>
              <a:t>etc.</a:t>
            </a:r>
            <a:r>
              <a:rPr lang="en-US" dirty="0"/>
              <a:t>) </a:t>
            </a:r>
          </a:p>
          <a:p>
            <a:r>
              <a:rPr lang="en-US" dirty="0"/>
              <a:t>When you want to put something into the Event. For the </a:t>
            </a:r>
            <a:r>
              <a:rPr lang="en-US" i="1" dirty="0"/>
              <a:t>gallery </a:t>
            </a:r>
            <a:r>
              <a:rPr lang="en-US" dirty="0"/>
              <a:t>Event, you can not do so. For the </a:t>
            </a:r>
            <a:r>
              <a:rPr lang="en-US" i="1" dirty="0"/>
              <a:t>art </a:t>
            </a:r>
            <a:r>
              <a:rPr lang="en-US" dirty="0"/>
              <a:t>Event, you do so to communicate the product to another module, or to write it to a file. In </a:t>
            </a:r>
            <a:r>
              <a:rPr lang="en-US" i="1" dirty="0"/>
              <a:t>gallery</a:t>
            </a:r>
            <a:r>
              <a:rPr lang="en-US" dirty="0"/>
              <a:t>, there are no (framework!) modules, and </a:t>
            </a:r>
            <a:r>
              <a:rPr lang="en-US" i="1" dirty="0"/>
              <a:t>gallery </a:t>
            </a:r>
            <a:r>
              <a:rPr lang="en-US" dirty="0"/>
              <a:t>can not write an </a:t>
            </a:r>
            <a:r>
              <a:rPr lang="en-US" i="1" dirty="0"/>
              <a:t>art</a:t>
            </a:r>
            <a:r>
              <a:rPr lang="en-US" dirty="0"/>
              <a:t>/ROOT file. </a:t>
            </a:r>
          </a:p>
          <a:p>
            <a:r>
              <a:rPr lang="en-US" dirty="0"/>
              <a:t>If your only goal is an ability to build a smaller system than your experiment’s infrastructure provides, you might be interested instead in using the build system </a:t>
            </a:r>
            <a:r>
              <a:rPr lang="en-US" i="1" dirty="0"/>
              <a:t>studio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cdcvs.fnal.gov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redmine</a:t>
            </a:r>
            <a:r>
              <a:rPr lang="en-US" dirty="0">
                <a:hlinkClick r:id="rId2"/>
              </a:rPr>
              <a:t>/projects/studio/wiki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You can use </a:t>
            </a:r>
            <a:r>
              <a:rPr lang="en-US" i="1" dirty="0"/>
              <a:t>studio </a:t>
            </a:r>
            <a:r>
              <a:rPr lang="en-US" dirty="0"/>
              <a:t>to write an </a:t>
            </a:r>
            <a:r>
              <a:rPr lang="en-US" i="1" dirty="0"/>
              <a:t>art </a:t>
            </a:r>
            <a:r>
              <a:rPr lang="en-US" dirty="0"/>
              <a:t>module, and compile and link it, without (re)building any other code.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83B8A8A-A2BA-0D4D-9114-61236B06B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112611C-9B6F-1D47-87D1-6173E0554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BBE1BE55-0A86-714B-A635-C0D15C49D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58242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BD605-F809-6548-8152-2654A91AA5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FE246-1AEC-1D44-BBBD-1C4D4B8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DDCF-5CDE-8140-AA0A-A57090177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5ECD0-8A0C-7144-BEF2-D3AABBB2EDE9}"/>
              </a:ext>
            </a:extLst>
          </p:cNvPr>
          <p:cNvSpPr txBox="1"/>
          <p:nvPr/>
        </p:nvSpPr>
        <p:spPr>
          <a:xfrm>
            <a:off x="1757382" y="2558844"/>
            <a:ext cx="4590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3364603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Storage volumes: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More volumes to be added (EOS at CERN, /</a:t>
            </a:r>
            <a:r>
              <a:rPr lang="en-US" dirty="0" err="1"/>
              <a:t>pnfs</a:t>
            </a:r>
            <a:r>
              <a:rPr lang="en-US" dirty="0"/>
              <a:t> at BNL etc.)</a:t>
            </a:r>
          </a:p>
          <a:p>
            <a:r>
              <a:rPr lang="en-US" dirty="0"/>
              <a:t>Data handling tools:</a:t>
            </a:r>
          </a:p>
          <a:p>
            <a:pPr lvl="1"/>
            <a:r>
              <a:rPr lang="en-US" i="1" dirty="0"/>
              <a:t>IFDH</a:t>
            </a:r>
          </a:p>
          <a:p>
            <a:pPr lvl="1"/>
            <a:r>
              <a:rPr lang="en-US" i="1" dirty="0"/>
              <a:t>SAM and SAM4Users</a:t>
            </a:r>
            <a:r>
              <a:rPr lang="en-US" dirty="0"/>
              <a:t>” 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718450"/>
              </p:ext>
            </p:extLst>
          </p:nvPr>
        </p:nvGraphicFramePr>
        <p:xfrm>
          <a:off x="1534297" y="1515247"/>
          <a:ext cx="7249486" cy="293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64">
                <a:tc>
                  <a:txBody>
                    <a:bodyPr/>
                    <a:lstStyle/>
                    <a:p>
                      <a:r>
                        <a:rPr lang="en-US" dirty="0"/>
                        <a:t>Storage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Path on GPVMs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 err="1"/>
                        <a:t>BlueArc</a:t>
                      </a:r>
                      <a:r>
                        <a:rPr lang="en-US" dirty="0"/>
                        <a:t>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/dune/app/users/${USER}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 err="1"/>
                        <a:t>BlueArc</a:t>
                      </a:r>
                      <a:r>
                        <a:rPr lang="en-US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/dune/data/users/${USER};</a:t>
                      </a:r>
                      <a:r>
                        <a:rPr lang="en-US" baseline="0" dirty="0"/>
                        <a:t> /dune/data2/users/${USER}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Scratch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B050"/>
                          </a:solidFill>
                        </a:rPr>
                        <a:t>dCache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pnfs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/dune/scratch/users/${USER}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Persistent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dCache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pnfs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/dune/persistent/users/${USER}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Tape-backed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B050"/>
                          </a:solidFill>
                        </a:rPr>
                        <a:t>dCache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pnfs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/dune/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tape_backed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/users/${USER}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259" y="1710812"/>
            <a:ext cx="1151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accessible on grid worker nodes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95172" y="2113935"/>
            <a:ext cx="3391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91583" y="2519562"/>
            <a:ext cx="44271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EDB0B459-A508-DE42-B53D-298FB59AD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1A8AEA3-B1C6-9644-AD86-7A39EA0C8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073D19D4-15B2-0D4F-A6AA-B7224F918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13616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- </a:t>
            </a:r>
            <a:r>
              <a:rPr lang="en-US" dirty="0" err="1"/>
              <a:t>BlueArc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Not mounted on grid nodes, only on interactive nodes </a:t>
            </a:r>
            <a:r>
              <a:rPr lang="en-US" sz="1700" b="1" dirty="0">
                <a:solidFill>
                  <a:srgbClr val="FF0000"/>
                </a:solidFill>
              </a:rPr>
              <a:t>(dunegpvm01.fnal.gov </a:t>
            </a:r>
            <a:r>
              <a:rPr lang="en-US" sz="1700" b="1" dirty="0" err="1">
                <a:solidFill>
                  <a:srgbClr val="FF0000"/>
                </a:solidFill>
              </a:rPr>
              <a:t>etc</a:t>
            </a:r>
            <a:r>
              <a:rPr lang="en-US" sz="1700" b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/>
              <a:t>a Network Attached Storage (NAS) system;</a:t>
            </a:r>
          </a:p>
          <a:p>
            <a:pPr lvl="1"/>
            <a:r>
              <a:rPr lang="en-US" dirty="0"/>
              <a:t>App area, /dune/app</a:t>
            </a:r>
          </a:p>
          <a:p>
            <a:pPr lvl="2"/>
            <a:r>
              <a:rPr lang="en-US" dirty="0"/>
              <a:t>used primarily for </a:t>
            </a:r>
            <a:r>
              <a:rPr lang="en-US" dirty="0">
                <a:solidFill>
                  <a:srgbClr val="0432FF"/>
                </a:solidFill>
              </a:rPr>
              <a:t>code and script development;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should not be used to store data</a:t>
            </a:r>
            <a:r>
              <a:rPr lang="en-US" dirty="0">
                <a:solidFill>
                  <a:srgbClr val="FF0000"/>
                </a:solidFill>
              </a:rPr>
              <a:t>;</a:t>
            </a:r>
            <a:endParaRPr lang="en-US" dirty="0"/>
          </a:p>
          <a:p>
            <a:pPr lvl="2"/>
            <a:r>
              <a:rPr lang="en-US" dirty="0"/>
              <a:t>slightly lower latency;</a:t>
            </a:r>
          </a:p>
          <a:p>
            <a:pPr lvl="2"/>
            <a:r>
              <a:rPr lang="en-US" dirty="0"/>
              <a:t>smaller total storage (</a:t>
            </a:r>
            <a:r>
              <a:rPr lang="en-US" dirty="0">
                <a:solidFill>
                  <a:srgbClr val="FF0000"/>
                </a:solidFill>
              </a:rPr>
              <a:t>200 GB/user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Data area, /dune/data or /dune/data2</a:t>
            </a:r>
          </a:p>
          <a:p>
            <a:pPr lvl="2"/>
            <a:r>
              <a:rPr lang="en-US" dirty="0"/>
              <a:t>used primarily for </a:t>
            </a:r>
            <a:r>
              <a:rPr lang="en-US" dirty="0">
                <a:solidFill>
                  <a:srgbClr val="0432FF"/>
                </a:solidFill>
              </a:rPr>
              <a:t>storing </a:t>
            </a:r>
            <a:r>
              <a:rPr lang="en-US" dirty="0" err="1">
                <a:solidFill>
                  <a:srgbClr val="0432FF"/>
                </a:solidFill>
              </a:rPr>
              <a:t>ntuples</a:t>
            </a:r>
            <a:r>
              <a:rPr lang="en-US" dirty="0">
                <a:solidFill>
                  <a:srgbClr val="0432FF"/>
                </a:solidFill>
              </a:rPr>
              <a:t> and small datasets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200 GB/user</a:t>
            </a:r>
            <a:r>
              <a:rPr lang="en-US" dirty="0"/>
              <a:t>);</a:t>
            </a:r>
          </a:p>
          <a:p>
            <a:pPr lvl="2"/>
            <a:r>
              <a:rPr lang="en-US" dirty="0"/>
              <a:t>higher latency than the app volumes;</a:t>
            </a:r>
          </a:p>
          <a:p>
            <a:pPr lvl="2"/>
            <a:r>
              <a:rPr lang="en-US" dirty="0"/>
              <a:t>full POSIX access (read/write/modify);</a:t>
            </a:r>
          </a:p>
          <a:p>
            <a:pPr lvl="2"/>
            <a:r>
              <a:rPr lang="en-US" dirty="0"/>
              <a:t>throttled to have </a:t>
            </a:r>
            <a:r>
              <a:rPr lang="en-US" dirty="0">
                <a:solidFill>
                  <a:srgbClr val="FF0000"/>
                </a:solidFill>
              </a:rPr>
              <a:t>a maximum of 5 transfers </a:t>
            </a:r>
            <a:r>
              <a:rPr lang="en-US" dirty="0"/>
              <a:t>at any given time.</a:t>
            </a:r>
          </a:p>
          <a:p>
            <a:pPr lvl="2"/>
            <a:r>
              <a:rPr lang="en-US" dirty="0"/>
              <a:t>Cannot </a:t>
            </a:r>
            <a:r>
              <a:rPr lang="en-US" dirty="0">
                <a:solidFill>
                  <a:srgbClr val="FF0000"/>
                </a:solidFill>
              </a:rPr>
              <a:t>copy to/from /dune/data areas </a:t>
            </a:r>
            <a:r>
              <a:rPr lang="en-US" dirty="0"/>
              <a:t>in a grid job.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321522AE-1874-764C-9AF1-F61E33084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FAE00-445A-6641-9154-0397FC369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F70F7EA0-8F2D-AF48-B938-6386C0C2B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809038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- </a:t>
            </a:r>
            <a:r>
              <a:rPr lang="en-US" dirty="0" err="1"/>
              <a:t>dCache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lot of data distributed among a large number of heterogeneous server nodes.</a:t>
            </a:r>
          </a:p>
          <a:p>
            <a:r>
              <a:rPr lang="en-US" dirty="0"/>
              <a:t>Although the data is highly distributed, </a:t>
            </a:r>
            <a:r>
              <a:rPr lang="en-US" dirty="0" err="1"/>
              <a:t>dCache</a:t>
            </a:r>
            <a:r>
              <a:rPr lang="en-US" dirty="0"/>
              <a:t> provides </a:t>
            </a:r>
            <a:r>
              <a:rPr lang="en-US" dirty="0">
                <a:solidFill>
                  <a:srgbClr val="0000FF"/>
                </a:solidFill>
              </a:rPr>
              <a:t>a file system tree view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of its data repository.</a:t>
            </a:r>
          </a:p>
          <a:p>
            <a:r>
              <a:rPr lang="en-US" dirty="0" err="1"/>
              <a:t>dCache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separates </a:t>
            </a:r>
            <a:r>
              <a:rPr lang="en-US" dirty="0"/>
              <a:t>the namespace of its data repository </a:t>
            </a:r>
            <a:r>
              <a:rPr lang="en-US" dirty="0">
                <a:solidFill>
                  <a:srgbClr val="B8561A"/>
                </a:solidFill>
              </a:rPr>
              <a:t>(</a:t>
            </a:r>
            <a:r>
              <a:rPr lang="en-US" dirty="0" err="1">
                <a:solidFill>
                  <a:srgbClr val="B8561A"/>
                </a:solidFill>
              </a:rPr>
              <a:t>pnfs</a:t>
            </a:r>
            <a:r>
              <a:rPr lang="en-US" dirty="0">
                <a:solidFill>
                  <a:srgbClr val="B8561A"/>
                </a:solidFill>
              </a:rPr>
              <a:t>) </a:t>
            </a:r>
            <a:r>
              <a:rPr lang="en-US" dirty="0"/>
              <a:t>from the actual physical location of the files;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minimum data unit </a:t>
            </a:r>
            <a:r>
              <a:rPr lang="en-US" dirty="0"/>
              <a:t>handled by </a:t>
            </a:r>
            <a:r>
              <a:rPr lang="en-US" dirty="0" err="1"/>
              <a:t>dCache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a file</a:t>
            </a:r>
            <a:r>
              <a:rPr lang="en-US" dirty="0"/>
              <a:t>. </a:t>
            </a:r>
          </a:p>
          <a:p>
            <a:r>
              <a:rPr lang="en-US" dirty="0"/>
              <a:t>files in </a:t>
            </a:r>
            <a:r>
              <a:rPr lang="en-US" dirty="0" err="1"/>
              <a:t>dCache</a:t>
            </a:r>
            <a:r>
              <a:rPr lang="en-US" dirty="0"/>
              <a:t> become </a:t>
            </a:r>
            <a:r>
              <a:rPr lang="en-US" i="1" dirty="0">
                <a:solidFill>
                  <a:srgbClr val="FF0000"/>
                </a:solidFill>
              </a:rPr>
              <a:t>immutable </a:t>
            </a:r>
            <a:r>
              <a:rPr lang="en-US" sz="1800" i="1" dirty="0">
                <a:solidFill>
                  <a:srgbClr val="FF0000"/>
                </a:solidFill>
              </a:rPr>
              <a:t>(they cannot be modified)</a:t>
            </a:r>
            <a:endParaRPr lang="en-US" sz="1800" i="1" dirty="0"/>
          </a:p>
          <a:p>
            <a:pPr lvl="1"/>
            <a:r>
              <a:rPr lang="en-US" dirty="0">
                <a:solidFill>
                  <a:srgbClr val="0432FF"/>
                </a:solidFill>
              </a:rPr>
              <a:t>Opening an existing file for write or update or append fails;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Opening an existing file for read works;</a:t>
            </a:r>
          </a:p>
          <a:p>
            <a:pPr lvl="1"/>
            <a:r>
              <a:rPr lang="en-US" dirty="0"/>
              <a:t>Opens can be queued until a </a:t>
            </a:r>
            <a:r>
              <a:rPr lang="en-US" dirty="0" err="1"/>
              <a:t>dCache</a:t>
            </a:r>
            <a:r>
              <a:rPr lang="en-US" dirty="0"/>
              <a:t> door (I/O protocols provided by I/O servers) is available  </a:t>
            </a:r>
            <a:r>
              <a:rPr lang="en-US" dirty="0">
                <a:solidFill>
                  <a:srgbClr val="0432FF"/>
                </a:solidFill>
              </a:rPr>
              <a:t>(good for batch throughput but annoying for interactive use).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DAC1710-5EB3-D445-9A70-5657D5474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DA80055-A532-6349-9453-9FED00C48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0A848272-754C-3E45-A909-CD70F589E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341775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- </a:t>
            </a:r>
            <a:r>
              <a:rPr lang="en-US" dirty="0" err="1"/>
              <a:t>dCache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90588"/>
              </p:ext>
            </p:extLst>
          </p:nvPr>
        </p:nvGraphicFramePr>
        <p:xfrm>
          <a:off x="154441" y="1166243"/>
          <a:ext cx="8835117" cy="485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3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9450">
                <a:tc>
                  <a:txBody>
                    <a:bodyPr/>
                    <a:lstStyle/>
                    <a:p>
                      <a:r>
                        <a:rPr lang="en-US" sz="1600" dirty="0"/>
                        <a:t>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Storage</a:t>
                      </a:r>
                      <a:r>
                        <a:rPr lang="en-US" sz="1600" baseline="0" dirty="0"/>
                        <a:t>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File</a:t>
                      </a:r>
                      <a:r>
                        <a:rPr lang="en-US" sz="1600" baseline="0" dirty="0"/>
                        <a:t> lifetime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When</a:t>
                      </a:r>
                      <a:r>
                        <a:rPr lang="en-US" sz="1600" baseline="0" dirty="0"/>
                        <a:t> disk/tape is full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120">
                <a:tc>
                  <a:txBody>
                    <a:bodyPr/>
                    <a:lstStyle/>
                    <a:p>
                      <a:r>
                        <a:rPr lang="en-US" sz="1600" dirty="0"/>
                        <a:t>Scratch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pnfs</a:t>
                      </a:r>
                      <a:r>
                        <a:rPr lang="en-US" sz="1600" dirty="0"/>
                        <a:t>/dune/scratch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No hard limit. Scratch area is shared by all experiments (&gt;1PB as of today).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refer to the scratch lifetime plot:</a:t>
                      </a:r>
                    </a:p>
                    <a:p>
                      <a:r>
                        <a:rPr lang="en-US" sz="1600" baseline="0" dirty="0">
                          <a:hlinkClick r:id="rId2"/>
                        </a:rPr>
                        <a:t>http://</a:t>
                      </a:r>
                      <a:r>
                        <a:rPr lang="en-US" sz="1600" baseline="0" dirty="0" err="1">
                          <a:hlinkClick r:id="rId2"/>
                        </a:rPr>
                        <a:t>fndca.fnal.gov</a:t>
                      </a:r>
                      <a:r>
                        <a:rPr lang="en-US" sz="1600" baseline="0" dirty="0">
                          <a:hlinkClick r:id="rId2"/>
                        </a:rPr>
                        <a:t>/</a:t>
                      </a:r>
                      <a:r>
                        <a:rPr lang="en-US" sz="1600" baseline="0" dirty="0" err="1">
                          <a:hlinkClick r:id="rId2"/>
                        </a:rPr>
                        <a:t>dcache</a:t>
                      </a:r>
                      <a:r>
                        <a:rPr lang="en-US" sz="1600" baseline="0" dirty="0">
                          <a:hlinkClick r:id="rId2"/>
                        </a:rPr>
                        <a:t>/lifetime/</a:t>
                      </a:r>
                      <a:r>
                        <a:rPr lang="en-US" sz="1600" baseline="0" dirty="0" err="1">
                          <a:hlinkClick r:id="rId2"/>
                        </a:rPr>
                        <a:t>PublicScratchPools.jpg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LRU</a:t>
                      </a:r>
                      <a:r>
                        <a:rPr lang="en-US" sz="1600" baseline="0" dirty="0"/>
                        <a:t> eviction policy, 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new files will overwrite LRU files.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120">
                <a:tc>
                  <a:txBody>
                    <a:bodyPr/>
                    <a:lstStyle/>
                    <a:p>
                      <a:r>
                        <a:rPr lang="en-US" sz="1600" dirty="0"/>
                        <a:t>Persistent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pnfs</a:t>
                      </a:r>
                      <a:r>
                        <a:rPr lang="en-US" sz="1600" dirty="0"/>
                        <a:t>/dune/persistent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190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dirty="0"/>
                        <a:t>&gt; 5</a:t>
                      </a:r>
                      <a:r>
                        <a:rPr lang="en-US" sz="1600" baseline="0" dirty="0"/>
                        <a:t> years,</a:t>
                      </a:r>
                    </a:p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600" dirty="0"/>
                        <a:t>Managed by 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No more data can be written when quota is reached.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450">
                <a:tc>
                  <a:txBody>
                    <a:bodyPr/>
                    <a:lstStyle/>
                    <a:p>
                      <a:r>
                        <a:rPr lang="en-US" sz="1600" dirty="0"/>
                        <a:t>Tape-backed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pnfs</a:t>
                      </a:r>
                      <a:r>
                        <a:rPr lang="en-US" sz="1600" dirty="0"/>
                        <a:t>/dune/</a:t>
                      </a:r>
                      <a:r>
                        <a:rPr lang="en-US" sz="1600" dirty="0" err="1"/>
                        <a:t>tape_backed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Pseudo</a:t>
                      </a:r>
                      <a:r>
                        <a:rPr lang="en-US" sz="1600" baseline="0" dirty="0"/>
                        <a:t>-infinite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&gt;10 years,</a:t>
                      </a:r>
                    </a:p>
                    <a:p>
                      <a:r>
                        <a:rPr lang="en-US" sz="1600" baseline="0" dirty="0"/>
                        <a:t>Permanent storage.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New</a:t>
                      </a:r>
                      <a:r>
                        <a:rPr lang="en-US" sz="1600" baseline="0" dirty="0">
                          <a:solidFill>
                            <a:srgbClr val="0432FF"/>
                          </a:solidFill>
                        </a:rPr>
                        <a:t> tape will be added.</a:t>
                      </a:r>
                      <a:endParaRPr lang="en-US" sz="1600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1169DC4-FE4F-A941-A00A-BC4145BC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6243FD0-849B-4445-B5A1-08BF29480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87D6B89E-3B7E-AB4B-B5B0-E67EB24C2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442813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Management </a:t>
            </a:r>
            <a:r>
              <a:rPr lang="mr-IN" dirty="0"/>
              <a:t>–</a:t>
            </a:r>
            <a:r>
              <a:rPr lang="en-US" dirty="0"/>
              <a:t> Scratch </a:t>
            </a:r>
            <a:r>
              <a:rPr lang="en-US" dirty="0" err="1"/>
              <a:t>dCache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Copy files needed on the grid to scratch </a:t>
            </a:r>
            <a:r>
              <a:rPr lang="en-US" dirty="0" err="1">
                <a:solidFill>
                  <a:schemeClr val="tx1"/>
                </a:solidFill>
              </a:rPr>
              <a:t>dCache</a:t>
            </a:r>
            <a:r>
              <a:rPr lang="en-US" dirty="0">
                <a:solidFill>
                  <a:schemeClr val="tx1"/>
                </a:solidFill>
              </a:rPr>
              <a:t>, and have jobs fetch from there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Least Recently Used (LRU) eviction policy applies in scratch </a:t>
            </a:r>
            <a:r>
              <a:rPr lang="en-US" dirty="0" err="1">
                <a:solidFill>
                  <a:schemeClr val="tx1"/>
                </a:solidFill>
              </a:rPr>
              <a:t>dCache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Scratch lifetime: </a:t>
            </a:r>
            <a:r>
              <a:rPr lang="en-US" dirty="0">
                <a:hlinkClick r:id="rId2"/>
              </a:rPr>
              <a:t>http://fndca.fnal.gov/dcache/lifetime/PublicScratchPools.jpg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NFS access is not as reliable as using </a:t>
            </a:r>
            <a:r>
              <a:rPr lang="en-US" dirty="0" err="1">
                <a:solidFill>
                  <a:schemeClr val="tx1"/>
                </a:solidFill>
              </a:rPr>
              <a:t>ifdh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xrootd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0432FF"/>
                </a:solidFill>
              </a:rPr>
              <a:t>Don’t put thousands of files into one directory in </a:t>
            </a:r>
            <a:r>
              <a:rPr lang="en-US" b="1" dirty="0" err="1">
                <a:solidFill>
                  <a:srgbClr val="0432FF"/>
                </a:solidFill>
              </a:rPr>
              <a:t>dCache</a:t>
            </a:r>
            <a:r>
              <a:rPr lang="en-US" b="1" dirty="0">
                <a:solidFill>
                  <a:srgbClr val="0432FF"/>
                </a:solidFill>
              </a:rPr>
              <a:t>;</a:t>
            </a:r>
          </a:p>
          <a:p>
            <a:pPr marL="171894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171894" indent="0">
              <a:buNone/>
            </a:pPr>
            <a:r>
              <a:rPr lang="en-US" b="1" dirty="0">
                <a:solidFill>
                  <a:srgbClr val="FF0000"/>
                </a:solidFill>
              </a:rPr>
              <a:t>Note: Do not use “</a:t>
            </a:r>
            <a:r>
              <a:rPr lang="en-US" b="1" dirty="0" err="1">
                <a:solidFill>
                  <a:srgbClr val="FF0000"/>
                </a:solidFill>
              </a:rPr>
              <a:t>rsync</a:t>
            </a:r>
            <a:r>
              <a:rPr lang="en-US" b="1" dirty="0">
                <a:solidFill>
                  <a:srgbClr val="FF0000"/>
                </a:solidFill>
              </a:rPr>
              <a:t>” with any </a:t>
            </a:r>
            <a:r>
              <a:rPr lang="en-US" b="1" dirty="0" err="1">
                <a:solidFill>
                  <a:srgbClr val="FF0000"/>
                </a:solidFill>
              </a:rPr>
              <a:t>dCache</a:t>
            </a:r>
            <a:r>
              <a:rPr lang="en-US" b="1" dirty="0">
                <a:solidFill>
                  <a:srgbClr val="FF0000"/>
                </a:solidFill>
              </a:rPr>
              <a:t> volumes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3FD41B56-8567-EF4B-A627-BB3C14B1F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BD27041-5C24-9347-AF4E-5933E72A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E2CBBAD7-1004-1B44-AF38-21BC478BE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49325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E2937B-EF0D-C945-BEE4-1AA76527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E9170E-AC46-5A47-9DA7-6B8134B83DA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IMPORTANT</a:t>
            </a:r>
            <a:r>
              <a:rPr lang="en-US" dirty="0"/>
              <a:t>: If you already have Fermi accounts from another experiment – </a:t>
            </a:r>
          </a:p>
          <a:p>
            <a:pPr lvl="1"/>
            <a:r>
              <a:rPr lang="en-US" dirty="0"/>
              <a:t>You still need to get authorized to use DUNE resources at –</a:t>
            </a:r>
          </a:p>
          <a:p>
            <a:pPr lvl="2"/>
            <a:r>
              <a:rPr lang="en-US" dirty="0">
                <a:hlinkClick r:id="rId2"/>
              </a:rPr>
              <a:t>request experiment affiliation</a:t>
            </a:r>
            <a:r>
              <a:rPr lang="en-US" dirty="0"/>
              <a:t>  (requires Services username/password)</a:t>
            </a:r>
          </a:p>
          <a:p>
            <a:pPr lvl="2"/>
            <a:r>
              <a:rPr lang="en-US" dirty="0"/>
              <a:t>Affiliation/Experiment - “E-1071 DUNE(Deep Underground Neutrino Experiment)”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2230C-1949-8842-B97C-2FE09264E1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D0789-0B00-F84B-B227-0111AA5AC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4CE6C-70C2-5144-A83B-EBF41F726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3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Data Management </a:t>
            </a:r>
            <a:r>
              <a:rPr lang="mr-IN" sz="2400" dirty="0"/>
              <a:t>–</a:t>
            </a:r>
            <a:r>
              <a:rPr lang="en-US" sz="2400" dirty="0"/>
              <a:t> Persistent/Tape-backed </a:t>
            </a:r>
            <a:r>
              <a:rPr lang="en-US" sz="2400" dirty="0" err="1"/>
              <a:t>dCache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Storing files into persistent or tape-backed area is </a:t>
            </a:r>
            <a:r>
              <a:rPr lang="en-US" dirty="0">
                <a:solidFill>
                  <a:srgbClr val="FF0000"/>
                </a:solidFill>
              </a:rPr>
              <a:t>only recommended </a:t>
            </a:r>
            <a:r>
              <a:rPr lang="en-US" dirty="0"/>
              <a:t>with “</a:t>
            </a:r>
            <a:r>
              <a:rPr lang="en-US" dirty="0" err="1"/>
              <a:t>sam_clone_dataset</a:t>
            </a:r>
            <a:r>
              <a:rPr lang="en-US" dirty="0"/>
              <a:t>” tool, or other tools that automatically declare locations to SAM.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Grid output files should be </a:t>
            </a:r>
            <a:r>
              <a:rPr lang="en-US" dirty="0">
                <a:solidFill>
                  <a:srgbClr val="FF0000"/>
                </a:solidFill>
              </a:rPr>
              <a:t>written to the scratch area first.</a:t>
            </a:r>
            <a:r>
              <a:rPr lang="en-US" dirty="0"/>
              <a:t> If finding those files is valuable for longer term storage, they can be put into the persistent or tape-backed area with SAM4users tool:</a:t>
            </a:r>
          </a:p>
          <a:p>
            <a:pPr lvl="1"/>
            <a:r>
              <a:rPr lang="en-US" sz="1900" dirty="0" err="1">
                <a:solidFill>
                  <a:srgbClr val="0432FF"/>
                </a:solidFill>
              </a:rPr>
              <a:t>sam_add_dataset</a:t>
            </a:r>
            <a:r>
              <a:rPr lang="en-US" sz="1900" dirty="0"/>
              <a:t>, create a SAM dataset for files in the scratch area;</a:t>
            </a:r>
          </a:p>
          <a:p>
            <a:pPr lvl="1"/>
            <a:r>
              <a:rPr lang="en-US" sz="1900" dirty="0" err="1">
                <a:solidFill>
                  <a:srgbClr val="0432FF"/>
                </a:solidFill>
              </a:rPr>
              <a:t>sam_clone_dataset</a:t>
            </a:r>
            <a:r>
              <a:rPr lang="en-US" sz="1900" dirty="0">
                <a:solidFill>
                  <a:srgbClr val="0432FF"/>
                </a:solidFill>
              </a:rPr>
              <a:t> </a:t>
            </a:r>
            <a:r>
              <a:rPr lang="en-US" sz="1900" dirty="0"/>
              <a:t>, clone the dataset to the persistent or tape-backed area;</a:t>
            </a:r>
          </a:p>
          <a:p>
            <a:pPr lvl="1"/>
            <a:r>
              <a:rPr lang="en-US" sz="1900" dirty="0" err="1">
                <a:solidFill>
                  <a:srgbClr val="0432FF"/>
                </a:solidFill>
              </a:rPr>
              <a:t>sam_unclone_dataset</a:t>
            </a:r>
            <a:r>
              <a:rPr lang="en-US" sz="1900" dirty="0">
                <a:solidFill>
                  <a:srgbClr val="0432FF"/>
                </a:solidFill>
              </a:rPr>
              <a:t> </a:t>
            </a:r>
            <a:r>
              <a:rPr lang="en-US" sz="1900" dirty="0"/>
              <a:t>, delete the replicas of the dataset files in the scratch area.</a:t>
            </a:r>
          </a:p>
          <a:p>
            <a:pPr lvl="1"/>
            <a:r>
              <a:rPr lang="en-US" sz="1900" dirty="0"/>
              <a:t>NOTE: SAM4users will change your filename to insure it is unique.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0F9F0BEA-2FDB-9C46-9BBE-3DD916052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659024B-BCAA-5340-B22A-E5ADD54C5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38311E7E-2101-754A-AE53-CFF80C3AA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816360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Management </a:t>
            </a:r>
            <a:r>
              <a:rPr lang="mr-IN" dirty="0"/>
              <a:t>–</a:t>
            </a:r>
            <a:r>
              <a:rPr lang="en-US" dirty="0"/>
              <a:t> Best Practices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Avoid using “</a:t>
            </a:r>
            <a:r>
              <a:rPr lang="en-US" dirty="0" err="1"/>
              <a:t>rsync</a:t>
            </a:r>
            <a:r>
              <a:rPr lang="en-US" dirty="0"/>
              <a:t>” on any </a:t>
            </a:r>
            <a:r>
              <a:rPr lang="en-US" dirty="0" err="1"/>
              <a:t>dCache</a:t>
            </a:r>
            <a:r>
              <a:rPr lang="en-US" dirty="0"/>
              <a:t> volumes;</a:t>
            </a:r>
          </a:p>
          <a:p>
            <a:r>
              <a:rPr lang="en-US" dirty="0"/>
              <a:t>Store files into </a:t>
            </a:r>
            <a:r>
              <a:rPr lang="en-US" dirty="0" err="1"/>
              <a:t>dCache</a:t>
            </a:r>
            <a:r>
              <a:rPr lang="en-US" dirty="0"/>
              <a:t> scratch area first;</a:t>
            </a:r>
          </a:p>
          <a:p>
            <a:r>
              <a:rPr lang="en-US" dirty="0"/>
              <a:t>Always use SAM to do bookkeeping for files under persistent or tape-backed areas;</a:t>
            </a:r>
          </a:p>
          <a:p>
            <a:r>
              <a:rPr lang="en-US" dirty="0"/>
              <a:t>For higher reliability, use “</a:t>
            </a:r>
            <a:r>
              <a:rPr lang="en-US" dirty="0" err="1"/>
              <a:t>ifdh</a:t>
            </a:r>
            <a:r>
              <a:rPr lang="en-US" dirty="0"/>
              <a:t>” or “</a:t>
            </a:r>
            <a:r>
              <a:rPr lang="en-US" dirty="0" err="1"/>
              <a:t>xrootd</a:t>
            </a:r>
            <a:r>
              <a:rPr lang="en-US" dirty="0"/>
              <a:t>” in preference to NFS for accessing files in </a:t>
            </a:r>
            <a:r>
              <a:rPr lang="en-US" dirty="0" err="1"/>
              <a:t>dCache</a:t>
            </a:r>
            <a:r>
              <a:rPr lang="en-US" dirty="0"/>
              <a:t>.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D93CBAD-FEF6-4646-A4C5-C54E3711F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EBB2D7A-181D-DA43-95E4-C716C3F24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62B49B50-855C-C646-BDA7-F2456E69A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303079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F5E4E-ABBB-DB44-83ED-BDB365E0BC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1B359-E565-0E4D-B98A-53480706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7E09E-6D48-3047-AC9E-C70F48B16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26A2E-F57E-E448-A07E-7F1460FE0D8E}"/>
              </a:ext>
            </a:extLst>
          </p:cNvPr>
          <p:cNvSpPr txBox="1"/>
          <p:nvPr/>
        </p:nvSpPr>
        <p:spPr>
          <a:xfrm>
            <a:off x="2834014" y="2367114"/>
            <a:ext cx="2436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FIFE Tools</a:t>
            </a:r>
          </a:p>
        </p:txBody>
      </p:sp>
    </p:spTree>
    <p:extLst>
      <p:ext uri="{BB962C8B-B14F-4D97-AF65-F5344CB8AC3E}">
        <p14:creationId xmlns:p14="http://schemas.microsoft.com/office/powerpoint/2010/main" val="2470783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(Grid Job Submission)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ym typeface="Helvetica Neue"/>
              </a:rPr>
              <a:t>The </a:t>
            </a:r>
            <a:r>
              <a:rPr lang="en-US" dirty="0" err="1">
                <a:sym typeface="Helvetica Neue"/>
              </a:rPr>
              <a:t>FabrIc</a:t>
            </a:r>
            <a:r>
              <a:rPr lang="en-US" dirty="0">
                <a:sym typeface="Helvetica Neue"/>
              </a:rPr>
              <a:t> for Frontier Experiments centralized services includes:</a:t>
            </a:r>
          </a:p>
          <a:p>
            <a:pPr lvl="1"/>
            <a:r>
              <a:rPr lang="en-US" sz="2200" dirty="0">
                <a:sym typeface="Arial"/>
              </a:rPr>
              <a:t>Submission to distributed computing – </a:t>
            </a:r>
            <a:r>
              <a:rPr lang="en-US" sz="2200" dirty="0" err="1">
                <a:sym typeface="Arial"/>
              </a:rPr>
              <a:t>JobSub</a:t>
            </a:r>
            <a:r>
              <a:rPr lang="en-US" sz="2200" dirty="0">
                <a:sym typeface="Arial"/>
              </a:rPr>
              <a:t>, </a:t>
            </a:r>
            <a:r>
              <a:rPr lang="en-US" sz="2200" dirty="0" err="1">
                <a:sym typeface="Arial"/>
              </a:rPr>
              <a:t>GlideinWMS</a:t>
            </a:r>
            <a:endParaRPr lang="en-US" sz="2200" dirty="0">
              <a:sym typeface="Arial"/>
            </a:endParaRPr>
          </a:p>
          <a:p>
            <a:pPr lvl="1"/>
            <a:r>
              <a:rPr lang="en-US" sz="2200" dirty="0">
                <a:sym typeface="Arial"/>
              </a:rPr>
              <a:t>Processing Monitors, Alarms, and Automated Submission</a:t>
            </a:r>
          </a:p>
          <a:p>
            <a:pPr lvl="1"/>
            <a:r>
              <a:rPr lang="en-US" sz="2200" dirty="0">
                <a:sym typeface="Arial"/>
              </a:rPr>
              <a:t>Data Handling and Distribution</a:t>
            </a:r>
          </a:p>
          <a:p>
            <a:pPr lvl="2"/>
            <a:r>
              <a:rPr lang="en-US" sz="1900" dirty="0">
                <a:sym typeface="Arial"/>
              </a:rPr>
              <a:t>Sequential Access Via Metadata (SAM) File Transfer Service</a:t>
            </a:r>
          </a:p>
          <a:p>
            <a:pPr lvl="2"/>
            <a:r>
              <a:rPr lang="en-US" sz="1900" dirty="0">
                <a:sym typeface="Arial"/>
              </a:rPr>
              <a:t>Interface to </a:t>
            </a:r>
            <a:r>
              <a:rPr lang="en-US" sz="1900" dirty="0" err="1">
                <a:sym typeface="Arial"/>
              </a:rPr>
              <a:t>dCache</a:t>
            </a:r>
            <a:r>
              <a:rPr lang="en-US" sz="1900" dirty="0">
                <a:sym typeface="Arial"/>
              </a:rPr>
              <a:t>/</a:t>
            </a:r>
            <a:r>
              <a:rPr lang="en-US" sz="1900" dirty="0" err="1">
                <a:sym typeface="Arial"/>
              </a:rPr>
              <a:t>enstore</a:t>
            </a:r>
            <a:r>
              <a:rPr lang="en-US" sz="1900" dirty="0">
                <a:sym typeface="Arial"/>
              </a:rPr>
              <a:t>/storage services</a:t>
            </a:r>
          </a:p>
          <a:p>
            <a:pPr lvl="2"/>
            <a:r>
              <a:rPr lang="en-US" sz="1900" dirty="0">
                <a:sym typeface="Arial"/>
              </a:rPr>
              <a:t>Intensity Frontier Data Handling Client (IFDHC)</a:t>
            </a:r>
          </a:p>
          <a:p>
            <a:pPr lvl="1"/>
            <a:r>
              <a:rPr lang="en-US" sz="2200" dirty="0">
                <a:sym typeface="Arial"/>
              </a:rPr>
              <a:t>Software stack distribution – CERN Virtual Machine File System (CVMFS)</a:t>
            </a:r>
          </a:p>
          <a:p>
            <a:pPr lvl="1"/>
            <a:r>
              <a:rPr lang="en-US" sz="2200" dirty="0">
                <a:sym typeface="Arial"/>
              </a:rPr>
              <a:t>User Authentication, Proxy generation, and security</a:t>
            </a:r>
          </a:p>
          <a:p>
            <a:pPr lvl="1"/>
            <a:r>
              <a:rPr lang="en-US" sz="2200" dirty="0">
                <a:sym typeface="Arial"/>
              </a:rPr>
              <a:t>Electronic Logbooks, Databases, and Beam information</a:t>
            </a:r>
            <a:endParaRPr lang="en-US" sz="2200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0DE72B3-336F-324F-A42B-7E30B97DD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D829C6E-AE49-6D4B-940E-5099581FC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781C0456-EC85-1F4C-B294-75EF90E0F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3811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</a:t>
            </a:r>
            <a:r>
              <a:rPr lang="mr-IN" dirty="0"/>
              <a:t>–</a:t>
            </a:r>
            <a:r>
              <a:rPr lang="en-US" dirty="0"/>
              <a:t> Job Submission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1078230"/>
          </a:xfrm>
        </p:spPr>
        <p:txBody>
          <a:bodyPr/>
          <a:lstStyle/>
          <a:p>
            <a:r>
              <a:rPr lang="en-US" dirty="0"/>
              <a:t>Users interface with 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batch </a:t>
            </a:r>
            <a:r>
              <a:rPr lang="en-US" dirty="0"/>
              <a:t>system via “</a:t>
            </a:r>
            <a:r>
              <a:rPr lang="en-US" dirty="0" err="1"/>
              <a:t>jobsub</a:t>
            </a:r>
            <a:r>
              <a:rPr lang="en-US" dirty="0"/>
              <a:t>” tool</a:t>
            </a:r>
          </a:p>
          <a:p>
            <a:r>
              <a:rPr lang="en-US" dirty="0"/>
              <a:t>Common monitoring provided by FIFEMON tools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9547" y="2628987"/>
            <a:ext cx="8927166" cy="2611946"/>
            <a:chOff x="109547" y="3474807"/>
            <a:chExt cx="8927166" cy="2611946"/>
          </a:xfrm>
        </p:grpSpPr>
        <p:pic>
          <p:nvPicPr>
            <p:cNvPr id="7" name="Shape 244" descr="rbs1_07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9547" y="3474807"/>
              <a:ext cx="882569" cy="1233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245"/>
            <p:cNvSpPr/>
            <p:nvPr/>
          </p:nvSpPr>
          <p:spPr>
            <a:xfrm>
              <a:off x="1311965" y="4048335"/>
              <a:ext cx="2004095" cy="573491"/>
            </a:xfrm>
            <a:prstGeom prst="roundRect">
              <a:avLst>
                <a:gd name="adj" fmla="val 16667"/>
              </a:avLst>
            </a:prstGeom>
            <a:solidFill>
              <a:srgbClr val="DF6C73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Jobsub</a:t>
              </a:r>
              <a:r>
                <a:rPr lang="en-US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client</a:t>
              </a:r>
            </a:p>
          </p:txBody>
        </p:sp>
        <p:sp>
          <p:nvSpPr>
            <p:cNvPr id="11" name="Shape 246"/>
            <p:cNvSpPr/>
            <p:nvPr/>
          </p:nvSpPr>
          <p:spPr>
            <a:xfrm>
              <a:off x="3765817" y="4048335"/>
              <a:ext cx="2209985" cy="573491"/>
            </a:xfrm>
            <a:prstGeom prst="roundRect">
              <a:avLst>
                <a:gd name="adj" fmla="val 16667"/>
              </a:avLst>
            </a:prstGeom>
            <a:solidFill>
              <a:srgbClr val="B5E696"/>
            </a:soli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dirty="0" err="1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Jobsub</a:t>
              </a:r>
              <a:r>
                <a:rPr lang="en-US" sz="2000" dirty="0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 server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dirty="0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Condor </a:t>
              </a:r>
              <a:r>
                <a:rPr lang="en-US" sz="2000" dirty="0" err="1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schedds</a:t>
              </a:r>
              <a:endParaRPr lang="en-US" sz="2000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47"/>
            <p:cNvSpPr/>
            <p:nvPr/>
          </p:nvSpPr>
          <p:spPr>
            <a:xfrm>
              <a:off x="6552489" y="3761589"/>
              <a:ext cx="2484224" cy="57349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CDCF6"/>
                </a:gs>
                <a:gs pos="100000">
                  <a:srgbClr val="A8FFFF"/>
                </a:gs>
              </a:gsLst>
              <a:lin ang="16200000" scaled="0"/>
            </a:gra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000090"/>
                  </a:solidFill>
                  <a:latin typeface="Calibri"/>
                  <a:ea typeface="Calibri"/>
                  <a:cs typeface="Calibri"/>
                  <a:sym typeface="Calibri"/>
                </a:rPr>
                <a:t>FNAL GPGrid</a:t>
              </a:r>
            </a:p>
          </p:txBody>
        </p:sp>
        <p:sp>
          <p:nvSpPr>
            <p:cNvPr id="13" name="Shape 248"/>
            <p:cNvSpPr/>
            <p:nvPr/>
          </p:nvSpPr>
          <p:spPr>
            <a:xfrm>
              <a:off x="2857919" y="5070271"/>
              <a:ext cx="3210432" cy="956607"/>
            </a:xfrm>
            <a:prstGeom prst="roundRect">
              <a:avLst>
                <a:gd name="adj" fmla="val 16667"/>
              </a:avLst>
            </a:prstGeom>
            <a:solidFill>
              <a:srgbClr val="B5E696"/>
            </a:soli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GlideinWMS pool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GlideinWMS frontend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rPr>
                <a:t>Condor negotiator</a:t>
              </a:r>
            </a:p>
          </p:txBody>
        </p:sp>
        <p:sp>
          <p:nvSpPr>
            <p:cNvPr id="14" name="Shape 249"/>
            <p:cNvSpPr/>
            <p:nvPr/>
          </p:nvSpPr>
          <p:spPr>
            <a:xfrm>
              <a:off x="6552489" y="4650719"/>
              <a:ext cx="2484224" cy="57349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CDCF6"/>
                </a:gs>
                <a:gs pos="100000">
                  <a:srgbClr val="A8FFFF"/>
                </a:gs>
              </a:gsLst>
              <a:lin ang="16200000" scaled="0"/>
            </a:gra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OSG Sites</a:t>
              </a:r>
            </a:p>
          </p:txBody>
        </p:sp>
        <p:sp>
          <p:nvSpPr>
            <p:cNvPr id="15" name="Shape 250"/>
            <p:cNvSpPr/>
            <p:nvPr/>
          </p:nvSpPr>
          <p:spPr>
            <a:xfrm>
              <a:off x="6542608" y="5513262"/>
              <a:ext cx="2484224" cy="57349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CDCF6"/>
                </a:gs>
                <a:gs pos="100000">
                  <a:srgbClr val="A8FFFF"/>
                </a:gs>
              </a:gsLst>
              <a:lin ang="16200000" scaled="0"/>
            </a:gra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AWS/HEPCloud</a:t>
              </a:r>
            </a:p>
          </p:txBody>
        </p:sp>
        <p:sp>
          <p:nvSpPr>
            <p:cNvPr id="16" name="Shape 251"/>
            <p:cNvSpPr/>
            <p:nvPr/>
          </p:nvSpPr>
          <p:spPr>
            <a:xfrm>
              <a:off x="150139" y="5111021"/>
              <a:ext cx="2265989" cy="573491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 cap="flat" cmpd="sng">
              <a:solidFill>
                <a:srgbClr val="93D2E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000090"/>
                  </a:solidFill>
                  <a:latin typeface="Calibri"/>
                  <a:ea typeface="Calibri"/>
                  <a:cs typeface="Calibri"/>
                  <a:sym typeface="Calibri"/>
                </a:rPr>
                <a:t>Monitoring (FIFEMON)</a:t>
              </a:r>
            </a:p>
          </p:txBody>
        </p:sp>
        <p:cxnSp>
          <p:nvCxnSpPr>
            <p:cNvPr id="17" name="Shape 252"/>
            <p:cNvCxnSpPr/>
            <p:nvPr/>
          </p:nvCxnSpPr>
          <p:spPr>
            <a:xfrm rot="10800000">
              <a:off x="3316117" y="4335080"/>
              <a:ext cx="4497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8" name="Shape 253"/>
            <p:cNvCxnSpPr/>
            <p:nvPr/>
          </p:nvCxnSpPr>
          <p:spPr>
            <a:xfrm>
              <a:off x="4870809" y="4621826"/>
              <a:ext cx="0" cy="489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9" name="Shape 254"/>
            <p:cNvCxnSpPr/>
            <p:nvPr/>
          </p:nvCxnSpPr>
          <p:spPr>
            <a:xfrm rot="10800000" flipH="1">
              <a:off x="6068352" y="4048275"/>
              <a:ext cx="484200" cy="1500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0" name="Shape 255"/>
            <p:cNvCxnSpPr/>
            <p:nvPr/>
          </p:nvCxnSpPr>
          <p:spPr>
            <a:xfrm rot="10800000" flipH="1">
              <a:off x="6068352" y="4937475"/>
              <a:ext cx="484200" cy="6111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" name="Shape 256"/>
            <p:cNvCxnSpPr/>
            <p:nvPr/>
          </p:nvCxnSpPr>
          <p:spPr>
            <a:xfrm>
              <a:off x="6068352" y="5548575"/>
              <a:ext cx="474300" cy="2514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" name="Shape 257"/>
            <p:cNvCxnSpPr/>
            <p:nvPr/>
          </p:nvCxnSpPr>
          <p:spPr>
            <a:xfrm>
              <a:off x="2416127" y="5528501"/>
              <a:ext cx="441792" cy="32436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" name="Shape 258"/>
            <p:cNvCxnSpPr/>
            <p:nvPr/>
          </p:nvCxnSpPr>
          <p:spPr>
            <a:xfrm rot="10800000" flipH="1">
              <a:off x="2416128" y="4335167"/>
              <a:ext cx="1349700" cy="10626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4" name="Shape 259"/>
            <p:cNvCxnSpPr/>
            <p:nvPr/>
          </p:nvCxnSpPr>
          <p:spPr>
            <a:xfrm>
              <a:off x="550833" y="4621826"/>
              <a:ext cx="0" cy="489195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5" name="Shape 260"/>
            <p:cNvCxnSpPr/>
            <p:nvPr/>
          </p:nvCxnSpPr>
          <p:spPr>
            <a:xfrm>
              <a:off x="819665" y="4335080"/>
              <a:ext cx="4923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26" name="Shape 261"/>
            <p:cNvSpPr txBox="1"/>
            <p:nvPr/>
          </p:nvSpPr>
          <p:spPr>
            <a:xfrm>
              <a:off x="992117" y="3474807"/>
              <a:ext cx="762948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User</a:t>
              </a:r>
            </a:p>
          </p:txBody>
        </p:sp>
      </p:grpSp>
      <p:sp>
        <p:nvSpPr>
          <p:cNvPr id="27" name="Footer Placeholder 8">
            <a:extLst>
              <a:ext uri="{FF2B5EF4-FFF2-40B4-BE49-F238E27FC236}">
                <a16:creationId xmlns:a16="http://schemas.microsoft.com/office/drawing/2014/main" id="{ED5F44F8-9559-BF47-80F6-A8BADA95A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C1A24996-5A72-A54F-BA91-486F9BF0E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9" name="Date Placeholder 7">
            <a:extLst>
              <a:ext uri="{FF2B5EF4-FFF2-40B4-BE49-F238E27FC236}">
                <a16:creationId xmlns:a16="http://schemas.microsoft.com/office/drawing/2014/main" id="{0DC1A59B-E244-9746-B3EA-3A443C346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765014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</a:t>
            </a:r>
            <a:r>
              <a:rPr lang="mr-IN" dirty="0"/>
              <a:t>–</a:t>
            </a:r>
            <a:r>
              <a:rPr lang="en-US" dirty="0"/>
              <a:t> Job Submission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What happens when you submit jobs to the grid?</a:t>
            </a:r>
          </a:p>
          <a:p>
            <a:pPr lvl="1"/>
            <a:r>
              <a:rPr lang="en-US" dirty="0"/>
              <a:t>You are authenticated and authorized to submit </a:t>
            </a:r>
          </a:p>
          <a:p>
            <a:pPr lvl="1"/>
            <a:r>
              <a:rPr lang="en-US" dirty="0"/>
              <a:t>Submission goes into batch queue (</a:t>
            </a:r>
            <a:r>
              <a:rPr lang="en-US" dirty="0" err="1"/>
              <a:t>HTCondor</a:t>
            </a:r>
            <a:r>
              <a:rPr lang="en-US" dirty="0"/>
              <a:t>) and waits in line</a:t>
            </a:r>
          </a:p>
          <a:p>
            <a:pPr lvl="1"/>
            <a:r>
              <a:rPr lang="en-US" dirty="0"/>
              <a:t>You (or your script) hand to </a:t>
            </a:r>
            <a:r>
              <a:rPr lang="en-US" dirty="0" err="1"/>
              <a:t>jobsub</a:t>
            </a:r>
            <a:r>
              <a:rPr lang="en-US" dirty="0"/>
              <a:t> an executable (script or binary)</a:t>
            </a:r>
          </a:p>
          <a:p>
            <a:pPr lvl="1"/>
            <a:r>
              <a:rPr lang="en-US" dirty="0"/>
              <a:t>Jobs are matched to a worker node </a:t>
            </a:r>
          </a:p>
          <a:p>
            <a:pPr lvl="1"/>
            <a:r>
              <a:rPr lang="en-US" dirty="0"/>
              <a:t>Server distributes your executable to the worker nodes</a:t>
            </a:r>
          </a:p>
          <a:p>
            <a:pPr lvl="1"/>
            <a:r>
              <a:rPr lang="en-US" dirty="0"/>
              <a:t>Executable runs on remote cluster and NOT as your user id – no home area, no NFS volume mounts, etc.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A910C54-4C38-2C47-BE7C-A760C3215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C503016-171E-7749-8811-4922189BB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0051CA7B-EDCE-384A-B482-E8ACB900C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614896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</a:t>
            </a:r>
            <a:r>
              <a:rPr lang="mr-IN" dirty="0"/>
              <a:t>–</a:t>
            </a:r>
            <a:r>
              <a:rPr lang="en-US" dirty="0"/>
              <a:t> Job Submission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kinit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err="1"/>
              <a:t>ssh</a:t>
            </a:r>
            <a:r>
              <a:rPr lang="en-US" dirty="0"/>
              <a:t> -K dunegpvm01.fnal.gov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#don't everyone use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duneand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use 02-10</a:t>
            </a:r>
          </a:p>
          <a:p>
            <a:pPr marL="152400" indent="0">
              <a:buNone/>
            </a:pPr>
            <a:r>
              <a:rPr lang="en-US" dirty="0">
                <a:solidFill>
                  <a:srgbClr val="FF0000"/>
                </a:solidFill>
              </a:rPr>
              <a:t>Now that you've logged into DUNE interactive node, create a working area and copy over some example scripts</a:t>
            </a:r>
          </a:p>
          <a:p>
            <a:pPr>
              <a:buFont typeface="Wingdings" charset="2"/>
              <a:buChar char="Ø"/>
            </a:pPr>
            <a:r>
              <a:rPr lang="en-US" dirty="0"/>
              <a:t> cd /dune/app/users/${USER}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dune_jobsub_tutorial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 cd </a:t>
            </a:r>
            <a:r>
              <a:rPr lang="en-US" dirty="0" err="1"/>
              <a:t>dune_jobsub_tutorial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err="1"/>
              <a:t>cp</a:t>
            </a:r>
            <a:r>
              <a:rPr lang="en-US" dirty="0"/>
              <a:t> /dune/app/users/</a:t>
            </a:r>
            <a:r>
              <a:rPr lang="en-US" dirty="0" err="1"/>
              <a:t>kirby</a:t>
            </a:r>
            <a:r>
              <a:rPr lang="en-US" dirty="0"/>
              <a:t>/dune_may2017_tutorial/*.</a:t>
            </a:r>
            <a:r>
              <a:rPr lang="en-US" dirty="0" err="1"/>
              <a:t>sh</a:t>
            </a:r>
            <a:r>
              <a:rPr lang="en-US" dirty="0"/>
              <a:t> `</a:t>
            </a:r>
            <a:r>
              <a:rPr lang="en-US" dirty="0" err="1"/>
              <a:t>pwd</a:t>
            </a:r>
            <a:r>
              <a:rPr lang="en-US" dirty="0"/>
              <a:t>`</a:t>
            </a:r>
          </a:p>
          <a:p>
            <a:pPr>
              <a:buFont typeface="Wingdings" charset="2"/>
              <a:buChar char="Ø"/>
            </a:pPr>
            <a:r>
              <a:rPr lang="en-US" dirty="0"/>
              <a:t> source </a:t>
            </a:r>
            <a:r>
              <a:rPr lang="en-US" sz="2400" dirty="0"/>
              <a:t>/</a:t>
            </a:r>
            <a:r>
              <a:rPr lang="en-US" sz="2400" dirty="0" err="1"/>
              <a:t>cvmfs</a:t>
            </a:r>
            <a:r>
              <a:rPr lang="en-US" sz="2400" dirty="0"/>
              <a:t>/</a:t>
            </a:r>
            <a:r>
              <a:rPr lang="en-US" sz="2400" dirty="0" err="1"/>
              <a:t>fermilab.opensciencegrid.org</a:t>
            </a:r>
            <a:r>
              <a:rPr lang="en-US" sz="2400" dirty="0"/>
              <a:t>/products/common/</a:t>
            </a:r>
            <a:r>
              <a:rPr lang="en-US" sz="2400" dirty="0" err="1"/>
              <a:t>etc</a:t>
            </a:r>
            <a:r>
              <a:rPr lang="en-US" sz="2400" dirty="0"/>
              <a:t>/setup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setup </a:t>
            </a:r>
            <a:r>
              <a:rPr lang="en-US" sz="2400" dirty="0" err="1"/>
              <a:t>jobsub_client</a:t>
            </a: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 err="1"/>
              <a:t>jobsub_submit</a:t>
            </a:r>
            <a:r>
              <a:rPr lang="en-US" sz="2400" dirty="0"/>
              <a:t> -N 2 -G dune --expected-lifetime=1h --memory=100MB --disk=2GB --resource-provides=</a:t>
            </a:r>
            <a:r>
              <a:rPr lang="en-US" sz="2400" dirty="0" err="1"/>
              <a:t>usage_model</a:t>
            </a:r>
            <a:r>
              <a:rPr lang="en-US" sz="2400" dirty="0"/>
              <a:t>=DEDICATED,OPPORTUNISTIC,OFFSITE file://`</a:t>
            </a:r>
            <a:r>
              <a:rPr lang="en-US" sz="2400" dirty="0" err="1"/>
              <a:t>pwd</a:t>
            </a:r>
            <a:r>
              <a:rPr lang="en-US" sz="2400" dirty="0"/>
              <a:t>`/</a:t>
            </a:r>
            <a:r>
              <a:rPr lang="en-US" sz="2400" dirty="0" err="1"/>
              <a:t>basic_grid_env_test.sh</a:t>
            </a:r>
            <a:endParaRPr lang="en-US" sz="2400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A6B0CFA-7E49-0649-875F-ECCAEE1B7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13AA177-6B82-4B4B-BCD5-F0802B28E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9D98CDBE-2BD1-6045-992D-ECBA79269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879880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FIFE Tools </a:t>
            </a:r>
            <a:r>
              <a:rPr lang="mr-IN" sz="3200" dirty="0"/>
              <a:t>–</a:t>
            </a:r>
            <a:r>
              <a:rPr lang="en-US" sz="3200" dirty="0"/>
              <a:t> Job Submission (</a:t>
            </a:r>
            <a:r>
              <a:rPr lang="en-US" sz="3200" dirty="0" err="1"/>
              <a:t>jobsub</a:t>
            </a:r>
            <a:r>
              <a:rPr lang="en-US" sz="3200" dirty="0"/>
              <a:t>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2000" dirty="0" err="1"/>
              <a:t>jobsub_submit</a:t>
            </a:r>
            <a:r>
              <a:rPr lang="en-US" sz="2000" dirty="0"/>
              <a:t> -N 2 -G dune --expected-lifetime=1h --memory=100MB --disk=2GB --resource-provides=</a:t>
            </a:r>
            <a:r>
              <a:rPr lang="en-US" sz="2000" dirty="0" err="1"/>
              <a:t>usage_model</a:t>
            </a:r>
            <a:r>
              <a:rPr lang="en-US" sz="2000" dirty="0"/>
              <a:t>=DEDICATED,OPPORTUNISTIC,OFFSITE </a:t>
            </a:r>
            <a:r>
              <a:rPr lang="en-US" sz="2000" dirty="0">
                <a:hlinkClick r:id="rId2" invalidUrl="file://`pwd`/basic_grid_env_test.sh"/>
              </a:rPr>
              <a:t>file://`pwd`/</a:t>
            </a:r>
            <a:r>
              <a:rPr lang="en-US" sz="2000" dirty="0">
                <a:hlinkClick r:id="rId2" invalidUrl="file://`pwd`/basic_grid_env_test.sh"/>
              </a:rPr>
              <a:t>basic_grid_env_test.sh</a:t>
            </a:r>
            <a:endParaRPr lang="en-US" sz="2000" dirty="0"/>
          </a:p>
          <a:p>
            <a:pPr lvl="1"/>
            <a:r>
              <a:rPr lang="en-US" sz="1800" i="1" dirty="0"/>
              <a:t>N</a:t>
            </a:r>
            <a:r>
              <a:rPr lang="en-US" sz="1800" dirty="0"/>
              <a:t> is the number of jobs in a cluster</a:t>
            </a:r>
          </a:p>
          <a:p>
            <a:pPr lvl="1"/>
            <a:r>
              <a:rPr lang="en-US" sz="2000" i="1" dirty="0"/>
              <a:t>G</a:t>
            </a:r>
            <a:r>
              <a:rPr lang="en-US" sz="2000" dirty="0"/>
              <a:t> is the experiment group</a:t>
            </a:r>
          </a:p>
          <a:p>
            <a:pPr lvl="1"/>
            <a:r>
              <a:rPr lang="en-US" sz="2000" i="1" dirty="0"/>
              <a:t>expected-lifetime</a:t>
            </a:r>
            <a:r>
              <a:rPr lang="en-US" sz="2000" dirty="0"/>
              <a:t> is how long it will take to run a single job in the cluster</a:t>
            </a:r>
          </a:p>
          <a:p>
            <a:pPr lvl="1"/>
            <a:r>
              <a:rPr lang="en-US" sz="2000" i="1" dirty="0"/>
              <a:t>memory</a:t>
            </a:r>
            <a:r>
              <a:rPr lang="en-US" sz="2000" dirty="0"/>
              <a:t> is the RAM footprint of a single job in the cluster</a:t>
            </a:r>
          </a:p>
          <a:p>
            <a:pPr lvl="1"/>
            <a:r>
              <a:rPr lang="en-US" sz="2000" i="1" dirty="0"/>
              <a:t>disk</a:t>
            </a:r>
            <a:r>
              <a:rPr lang="en-US" sz="2000" dirty="0"/>
              <a:t> is the scratch space need for a single job in the cluster</a:t>
            </a:r>
          </a:p>
          <a:p>
            <a:r>
              <a:rPr lang="en-US" dirty="0" err="1"/>
              <a:t>jobsub</a:t>
            </a:r>
            <a:r>
              <a:rPr lang="en-US" dirty="0"/>
              <a:t> command outputs </a:t>
            </a:r>
            <a:r>
              <a:rPr lang="en-US" dirty="0" err="1">
                <a:solidFill>
                  <a:srgbClr val="FF0000"/>
                </a:solidFill>
              </a:rPr>
              <a:t>jobid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needed to retrieve job output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EX</a:t>
            </a:r>
            <a:r>
              <a:rPr lang="en-US" dirty="0"/>
              <a:t>: </a:t>
            </a:r>
            <a:r>
              <a:rPr lang="en-US" dirty="0" err="1"/>
              <a:t>JobsubJobId</a:t>
            </a:r>
            <a:r>
              <a:rPr lang="en-US" dirty="0"/>
              <a:t> of first job: </a:t>
            </a:r>
            <a:r>
              <a:rPr lang="en-US" dirty="0">
                <a:solidFill>
                  <a:srgbClr val="FF0000"/>
                </a:solidFill>
              </a:rPr>
              <a:t>17067704.0@jobsub01.fnal.gov</a:t>
            </a:r>
          </a:p>
          <a:p>
            <a:pPr lvl="1"/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E31A232-4839-514B-9545-D61593C9C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55C2FB4-086B-8F43-A54F-3C8FC7842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03F5B1C8-7321-D941-9341-C31BA3C5C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579439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</a:t>
            </a:r>
            <a:r>
              <a:rPr lang="mr-IN" dirty="0"/>
              <a:t>–</a:t>
            </a:r>
            <a:r>
              <a:rPr lang="en-US" dirty="0"/>
              <a:t> Job Submission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What do I need to know to submit a job?</a:t>
            </a:r>
          </a:p>
          <a:p>
            <a:pPr lvl="1"/>
            <a:r>
              <a:rPr lang="en-US" dirty="0"/>
              <a:t>What number of CPUs does the job need?</a:t>
            </a:r>
          </a:p>
          <a:p>
            <a:pPr lvl="1"/>
            <a:r>
              <a:rPr lang="en-US" dirty="0"/>
              <a:t>How much total memory does the job need? Does it depend on the input? Have I tested the input?</a:t>
            </a:r>
          </a:p>
          <a:p>
            <a:pPr lvl="1"/>
            <a:r>
              <a:rPr lang="en-US" dirty="0"/>
              <a:t>How much scratch hard disk scratch space does the job need to use? staging input files from storage? writing output files before transferring back to storage?</a:t>
            </a:r>
          </a:p>
          <a:p>
            <a:pPr lvl="1"/>
            <a:r>
              <a:rPr lang="en-US" dirty="0"/>
              <a:t>How much wall time for completion of each section? Note that wall time includes transferring input files, transferring output files, and connecting to remote resources (Databases, websites, etc.)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D1D2C13-33A3-1E47-81C4-50D8FC33D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EA8DE05-5A67-C54D-8E5C-C0B194ED5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C78D5BD0-9492-934C-84B7-5C6AB0DA9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026208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FIFE Tools </a:t>
            </a:r>
            <a:r>
              <a:rPr lang="mr-IN" sz="3200" dirty="0"/>
              <a:t>–</a:t>
            </a:r>
            <a:r>
              <a:rPr lang="en-US" sz="3200" dirty="0"/>
              <a:t> Submitting Production Jobs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To submit Production jobs you need to add to the </a:t>
            </a:r>
            <a:r>
              <a:rPr lang="en-US" dirty="0" err="1"/>
              <a:t>jobsub_submit</a:t>
            </a:r>
            <a:r>
              <a:rPr lang="en-US" dirty="0"/>
              <a:t> command line </a:t>
            </a:r>
            <a:r>
              <a:rPr lang="mr-IN" dirty="0"/>
              <a:t>–</a:t>
            </a:r>
            <a:endParaRPr lang="en-US" dirty="0"/>
          </a:p>
          <a:p>
            <a:pPr lvl="1"/>
            <a:r>
              <a:rPr lang="en-US" dirty="0"/>
              <a:t>--role=Production</a:t>
            </a:r>
          </a:p>
          <a:p>
            <a:r>
              <a:rPr lang="en-US" dirty="0"/>
              <a:t>And you must be authorized for this role in DUNE</a:t>
            </a:r>
          </a:p>
          <a:p>
            <a:r>
              <a:rPr lang="en-US" dirty="0"/>
              <a:t>All subsequent </a:t>
            </a:r>
            <a:r>
              <a:rPr lang="en-US" dirty="0" err="1"/>
              <a:t>jobsub</a:t>
            </a:r>
            <a:r>
              <a:rPr lang="en-US" dirty="0"/>
              <a:t> commands you issue must also use the </a:t>
            </a:r>
          </a:p>
          <a:p>
            <a:pPr lvl="1"/>
            <a:r>
              <a:rPr lang="en-US" dirty="0"/>
              <a:t>--role=Production option. </a:t>
            </a:r>
          </a:p>
          <a:p>
            <a:pPr lvl="1"/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6B45860-F9A5-C74B-81DD-4C95006C4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411E2C9-3231-314E-80D4-2F61655DB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7246E3BD-FFC2-8840-B6EF-A6B63E68C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05273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A3F2A-8C63-8C4B-8D62-4F72F109E5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29, 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E4F4C-8746-404C-9141-A4A5D967E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Eileen Berman | Intro to DUNE Computing at Fermi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3FB8A-1400-F346-B4BE-72A01C269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05EB0-F8F1-E143-BEA0-C031D7A9DAAB}"/>
              </a:ext>
            </a:extLst>
          </p:cNvPr>
          <p:cNvSpPr txBox="1"/>
          <p:nvPr/>
        </p:nvSpPr>
        <p:spPr>
          <a:xfrm>
            <a:off x="3093794" y="2389237"/>
            <a:ext cx="191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LArSoft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42723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</a:t>
            </a:r>
            <a:r>
              <a:rPr lang="mr-IN" dirty="0"/>
              <a:t>–</a:t>
            </a:r>
            <a:r>
              <a:rPr lang="en-US" dirty="0"/>
              <a:t> Check on Jobs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/>
              <a:t> </a:t>
            </a:r>
            <a:r>
              <a:rPr lang="de-DE" sz="2400" dirty="0" err="1"/>
              <a:t>jobsub_q</a:t>
            </a:r>
            <a:r>
              <a:rPr lang="de-DE" sz="2400" dirty="0"/>
              <a:t> --user=${USER}</a:t>
            </a:r>
          </a:p>
          <a:p>
            <a:pPr lvl="1"/>
            <a:r>
              <a:rPr lang="de-DE" i="1" dirty="0"/>
              <a:t>USER</a:t>
            </a:r>
            <a:r>
              <a:rPr lang="de-DE" dirty="0"/>
              <a:t> </a:t>
            </a:r>
            <a:r>
              <a:rPr lang="de-DE" dirty="0" err="1"/>
              <a:t>specifies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uid</a:t>
            </a:r>
            <a:r>
              <a:rPr lang="de-DE" dirty="0"/>
              <a:t> </a:t>
            </a:r>
            <a:r>
              <a:rPr lang="de-DE" dirty="0" err="1"/>
              <a:t>whose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Job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endParaRPr lang="en-US" dirty="0"/>
          </a:p>
          <a:p>
            <a:pPr lvl="2"/>
            <a:r>
              <a:rPr lang="de-DE" sz="1200" dirty="0"/>
              <a:t>R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running</a:t>
            </a:r>
            <a:endParaRPr lang="de-DE" sz="1200" dirty="0"/>
          </a:p>
          <a:p>
            <a:pPr lvl="2"/>
            <a:r>
              <a:rPr lang="de-DE" sz="1400" dirty="0"/>
              <a:t>I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idle</a:t>
            </a:r>
            <a:r>
              <a:rPr lang="de-DE" sz="1400" dirty="0"/>
              <a:t> (</a:t>
            </a:r>
            <a:r>
              <a:rPr lang="de-DE" sz="1400" dirty="0" err="1"/>
              <a:t>a.k.a</a:t>
            </a:r>
            <a:r>
              <a:rPr lang="de-DE" sz="1400" dirty="0"/>
              <a:t>. </a:t>
            </a:r>
            <a:r>
              <a:rPr lang="de-DE" sz="1400" dirty="0" err="1"/>
              <a:t>waiting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a </a:t>
            </a:r>
            <a:r>
              <a:rPr lang="de-DE" sz="1400" dirty="0" err="1"/>
              <a:t>slot</a:t>
            </a:r>
            <a:r>
              <a:rPr lang="de-DE" sz="1400" dirty="0"/>
              <a:t>)</a:t>
            </a:r>
          </a:p>
          <a:p>
            <a:pPr lvl="2"/>
            <a:r>
              <a:rPr lang="de-DE" sz="1400" dirty="0"/>
              <a:t>H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held</a:t>
            </a:r>
            <a:r>
              <a:rPr lang="de-DE" sz="1400" dirty="0"/>
              <a:t> (</a:t>
            </a:r>
            <a:r>
              <a:rPr lang="de-DE" sz="1400" dirty="0" err="1"/>
              <a:t>job</a:t>
            </a:r>
            <a:r>
              <a:rPr lang="de-DE" sz="1400" dirty="0"/>
              <a:t> </a:t>
            </a:r>
            <a:r>
              <a:rPr lang="de-DE" sz="1400" dirty="0" err="1"/>
              <a:t>exceeded</a:t>
            </a:r>
            <a:r>
              <a:rPr lang="de-DE" sz="1400" dirty="0"/>
              <a:t> a </a:t>
            </a:r>
            <a:r>
              <a:rPr lang="de-DE" sz="1400" dirty="0" err="1"/>
              <a:t>resource</a:t>
            </a:r>
            <a:r>
              <a:rPr lang="de-DE" sz="1400" dirty="0"/>
              <a:t> </a:t>
            </a:r>
            <a:r>
              <a:rPr lang="de-DE" sz="1400" dirty="0" err="1"/>
              <a:t>allocation</a:t>
            </a:r>
            <a:r>
              <a:rPr lang="de-DE" sz="1400" dirty="0"/>
              <a:t>)</a:t>
            </a:r>
          </a:p>
          <a:p>
            <a:pPr lvl="1"/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i="1" dirty="0"/>
              <a:t>--held </a:t>
            </a:r>
            <a:r>
              <a:rPr lang="de-DE" sz="1600" dirty="0" err="1"/>
              <a:t>parameter</a:t>
            </a:r>
            <a:r>
              <a:rPr lang="de-DE" sz="1600" dirty="0"/>
              <a:t>, </a:t>
            </a:r>
            <a:r>
              <a:rPr lang="de-DE" sz="1600" dirty="0" err="1"/>
              <a:t>held</a:t>
            </a:r>
            <a:r>
              <a:rPr lang="de-DE" sz="1600" dirty="0"/>
              <a:t> </a:t>
            </a:r>
            <a:r>
              <a:rPr lang="de-DE" sz="1600" dirty="0" err="1"/>
              <a:t>reason</a:t>
            </a:r>
            <a:r>
              <a:rPr lang="de-DE" sz="1600" dirty="0"/>
              <a:t> </a:t>
            </a:r>
            <a:r>
              <a:rPr lang="de-DE" sz="1600" dirty="0" err="1"/>
              <a:t>codes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not </a:t>
            </a:r>
            <a:r>
              <a:rPr lang="de-DE" sz="1600" dirty="0" err="1"/>
              <a:t>printed</a:t>
            </a:r>
            <a:r>
              <a:rPr lang="de-DE" sz="1600" dirty="0"/>
              <a:t> out.  Need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FIFEMON.</a:t>
            </a:r>
          </a:p>
          <a:p>
            <a:r>
              <a:rPr lang="de-DE" sz="1800" dirty="0"/>
              <a:t>Additional </a:t>
            </a:r>
            <a:r>
              <a:rPr lang="de-DE" sz="1800" dirty="0" err="1"/>
              <a:t>commands</a:t>
            </a:r>
            <a:r>
              <a:rPr lang="de-DE" sz="1800" dirty="0"/>
              <a:t> </a:t>
            </a:r>
          </a:p>
          <a:p>
            <a:pPr lvl="1"/>
            <a:r>
              <a:rPr lang="en-US" dirty="0" err="1"/>
              <a:t>jobsub_history</a:t>
            </a:r>
            <a:r>
              <a:rPr lang="en-US" dirty="0"/>
              <a:t> – get history of submissions</a:t>
            </a:r>
          </a:p>
          <a:p>
            <a:pPr lvl="1"/>
            <a:r>
              <a:rPr lang="en-US" dirty="0" err="1"/>
              <a:t>jobsub_rm</a:t>
            </a:r>
            <a:r>
              <a:rPr lang="en-US" dirty="0"/>
              <a:t> – remove jobs/clusters from </a:t>
            </a:r>
            <a:r>
              <a:rPr lang="en-US" dirty="0" err="1"/>
              <a:t>jobsub</a:t>
            </a:r>
            <a:r>
              <a:rPr lang="en-US" dirty="0"/>
              <a:t> server</a:t>
            </a:r>
          </a:p>
          <a:p>
            <a:pPr lvl="1"/>
            <a:r>
              <a:rPr lang="en-US" dirty="0" err="1"/>
              <a:t>jobsub_hold</a:t>
            </a:r>
            <a:r>
              <a:rPr lang="en-US" dirty="0"/>
              <a:t> – set jobs/clusters to held status</a:t>
            </a:r>
          </a:p>
          <a:p>
            <a:pPr lvl="1"/>
            <a:r>
              <a:rPr lang="en-US" dirty="0" err="1"/>
              <a:t>jobsub_release</a:t>
            </a:r>
            <a:r>
              <a:rPr lang="en-US" dirty="0"/>
              <a:t> – release held jobs/clusters</a:t>
            </a:r>
          </a:p>
          <a:p>
            <a:pPr lvl="1"/>
            <a:r>
              <a:rPr lang="en-US" dirty="0" err="1"/>
              <a:t>jobsub_fetchlog</a:t>
            </a:r>
            <a:r>
              <a:rPr lang="en-US" dirty="0"/>
              <a:t> – get the condor logs from the server</a:t>
            </a:r>
          </a:p>
          <a:p>
            <a:pPr lvl="1"/>
            <a:endParaRPr lang="en-US" sz="1600" dirty="0"/>
          </a:p>
          <a:p>
            <a:pPr lvl="2"/>
            <a:endParaRPr lang="de-DE" dirty="0"/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37A0DB6B-6C85-5848-87AF-4B7E2C4F3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5156BA6-08D9-3941-91F3-40E3AF3F0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FE159C21-D944-4944-8676-C7621410C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943274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</a:t>
            </a:r>
            <a:r>
              <a:rPr lang="mr-IN" dirty="0"/>
              <a:t>–</a:t>
            </a:r>
            <a:r>
              <a:rPr lang="en-US" dirty="0"/>
              <a:t> Fetching Job Logs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Need your </a:t>
            </a:r>
            <a:r>
              <a:rPr lang="en-US" dirty="0" err="1"/>
              <a:t>jobid</a:t>
            </a:r>
            <a:endParaRPr lang="en-US" dirty="0"/>
          </a:p>
          <a:p>
            <a:r>
              <a:rPr lang="en-US" dirty="0" err="1"/>
              <a:t>jobsub_fetchlog</a:t>
            </a:r>
            <a:r>
              <a:rPr lang="en-US" dirty="0"/>
              <a:t> -G dune --</a:t>
            </a:r>
            <a:r>
              <a:rPr lang="en-US" dirty="0" err="1"/>
              <a:t>jobid</a:t>
            </a:r>
            <a:r>
              <a:rPr lang="en-US" dirty="0"/>
              <a:t>=</a:t>
            </a:r>
            <a:r>
              <a:rPr lang="en-US" dirty="0" err="1"/>
              <a:t>nnnnnn</a:t>
            </a:r>
            <a:endParaRPr lang="en-US" dirty="0"/>
          </a:p>
          <a:p>
            <a:r>
              <a:rPr lang="en-US" dirty="0"/>
              <a:t>Returns a </a:t>
            </a:r>
            <a:r>
              <a:rPr lang="en-US" dirty="0" err="1"/>
              <a:t>tarball</a:t>
            </a:r>
            <a:r>
              <a:rPr lang="en-US" dirty="0"/>
              <a:t> with the following in it </a:t>
            </a:r>
            <a:r>
              <a:rPr lang="mr-IN" dirty="0"/>
              <a:t>–</a:t>
            </a:r>
            <a:endParaRPr lang="en-US" dirty="0"/>
          </a:p>
          <a:p>
            <a:pPr lvl="1"/>
            <a:r>
              <a:rPr lang="en-US" dirty="0"/>
              <a:t>shell script sent to the </a:t>
            </a:r>
            <a:r>
              <a:rPr lang="en-US" dirty="0" err="1"/>
              <a:t>jobsub</a:t>
            </a:r>
            <a:r>
              <a:rPr lang="en-US" dirty="0"/>
              <a:t> server (.</a:t>
            </a:r>
            <a:r>
              <a:rPr lang="en-US" dirty="0" err="1"/>
              <a:t>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wrapper script created by </a:t>
            </a:r>
            <a:r>
              <a:rPr lang="en-US" dirty="0" err="1"/>
              <a:t>jobsub</a:t>
            </a:r>
            <a:r>
              <a:rPr lang="en-US" dirty="0"/>
              <a:t> server to set environment variables (.</a:t>
            </a:r>
            <a:r>
              <a:rPr lang="en-US" dirty="0" err="1"/>
              <a:t>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condor command file sent to condor to put job in queue (.</a:t>
            </a:r>
            <a:r>
              <a:rPr lang="en-US" dirty="0" err="1"/>
              <a:t>cmd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 empty file</a:t>
            </a:r>
          </a:p>
          <a:p>
            <a:pPr lvl="1"/>
            <a:r>
              <a:rPr lang="en-US" dirty="0" err="1"/>
              <a:t>stdout</a:t>
            </a:r>
            <a:r>
              <a:rPr lang="en-US" dirty="0"/>
              <a:t> of the bash shell run on the worker node (.out)</a:t>
            </a:r>
          </a:p>
          <a:p>
            <a:pPr lvl="1"/>
            <a:r>
              <a:rPr lang="en-US" dirty="0" err="1"/>
              <a:t>stderr</a:t>
            </a:r>
            <a:r>
              <a:rPr lang="en-US" dirty="0"/>
              <a:t> of the bash shell run on the worker node (.err)</a:t>
            </a:r>
          </a:p>
          <a:p>
            <a:pPr lvl="1"/>
            <a:r>
              <a:rPr lang="en-US" dirty="0"/>
              <a:t>condor log for the job (.log)</a:t>
            </a:r>
          </a:p>
          <a:p>
            <a:pPr lvl="1"/>
            <a:r>
              <a:rPr lang="en-US" dirty="0"/>
              <a:t>the original </a:t>
            </a:r>
            <a:r>
              <a:rPr lang="en-US" dirty="0" err="1"/>
              <a:t>fetchlog</a:t>
            </a:r>
            <a:r>
              <a:rPr lang="en-US" dirty="0"/>
              <a:t> </a:t>
            </a:r>
            <a:r>
              <a:rPr lang="en-US" dirty="0" err="1"/>
              <a:t>tarball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1F0BE65-E3A3-9640-8884-517F38B97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1BEC182-63FB-CE46-B521-5B9048452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E3232693-BFFB-4C41-B1CB-C295B461A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091866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FIFE Tools </a:t>
            </a:r>
            <a:r>
              <a:rPr lang="mr-IN" sz="3200" dirty="0"/>
              <a:t>–</a:t>
            </a:r>
            <a:r>
              <a:rPr lang="en-US" sz="3200" dirty="0"/>
              <a:t> Accessing Software/Libraries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standard repository for accessing software and libraries is </a:t>
            </a:r>
            <a:r>
              <a:rPr lang="en-US" dirty="0">
                <a:solidFill>
                  <a:srgbClr val="FF0000"/>
                </a:solidFill>
              </a:rPr>
              <a:t>CVMFS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ERN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irtual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achine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ile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ystem)</a:t>
            </a:r>
          </a:p>
          <a:p>
            <a:pPr lvl="1"/>
            <a:r>
              <a:rPr lang="en-US" dirty="0"/>
              <a:t>mounted on all worker nodes</a:t>
            </a:r>
          </a:p>
          <a:p>
            <a:pPr lvl="1"/>
            <a:r>
              <a:rPr lang="en-US" dirty="0"/>
              <a:t>mounted on all interactive nodes</a:t>
            </a:r>
          </a:p>
          <a:p>
            <a:pPr lvl="1"/>
            <a:r>
              <a:rPr lang="en-US" dirty="0"/>
              <a:t>can be mounted on your laptop</a:t>
            </a:r>
          </a:p>
          <a:p>
            <a:pPr lvl="1"/>
            <a:r>
              <a:rPr lang="en-US" dirty="0"/>
              <a:t>used for centralized distribution of packaged releases of experiment software – not your personal dev area</a:t>
            </a:r>
          </a:p>
          <a:p>
            <a:pPr lvl="1"/>
            <a:r>
              <a:rPr lang="en-US" dirty="0"/>
              <a:t>not to be used for distribution of data or reference files</a:t>
            </a:r>
          </a:p>
          <a:p>
            <a:r>
              <a:rPr lang="en-US" dirty="0"/>
              <a:t>locally built development code should be placed in a </a:t>
            </a:r>
            <a:r>
              <a:rPr lang="en-US" dirty="0" err="1"/>
              <a:t>tarball</a:t>
            </a:r>
            <a:r>
              <a:rPr lang="en-US" dirty="0"/>
              <a:t> on </a:t>
            </a:r>
            <a:r>
              <a:rPr lang="en-US" dirty="0" err="1"/>
              <a:t>dCache</a:t>
            </a:r>
            <a:r>
              <a:rPr lang="en-US" dirty="0"/>
              <a:t>, transferred to the worker nodes from </a:t>
            </a:r>
            <a:r>
              <a:rPr lang="en-US" dirty="0" err="1"/>
              <a:t>dCache</a:t>
            </a:r>
            <a:r>
              <a:rPr lang="en-US" dirty="0"/>
              <a:t>, and then unwound into the scratch area</a:t>
            </a:r>
          </a:p>
          <a:p>
            <a:r>
              <a:rPr lang="en-US" dirty="0"/>
              <a:t>details about </a:t>
            </a:r>
            <a:r>
              <a:rPr lang="en-US" dirty="0" err="1"/>
              <a:t>tarball</a:t>
            </a:r>
            <a:r>
              <a:rPr lang="en-US" dirty="0"/>
              <a:t> transfers available here:</a:t>
            </a:r>
          </a:p>
          <a:p>
            <a:pPr marL="152400" indent="0">
              <a:buNone/>
            </a:pPr>
            <a:r>
              <a:rPr lang="en-US" sz="1800" dirty="0">
                <a:hlinkClick r:id="rId2"/>
              </a:rPr>
              <a:t>https://cdcvs.fnal.gov/redmine/projects/jobsub/wiki/Jobsub_submit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9096F5-B2A4-8E41-A0FB-4816DC0F7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69DCDBF-4677-2046-A295-7278F4904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609BFCC2-7D09-124B-B722-D334078B7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746384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CVMFS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and </a:t>
            </a:r>
            <a:r>
              <a:rPr lang="en-US" dirty="0" err="1"/>
              <a:t>dunetpc</a:t>
            </a:r>
            <a:r>
              <a:rPr lang="en-US" dirty="0"/>
              <a:t> software versions are accessible at FNAL and remotely using CVMFS.</a:t>
            </a:r>
          </a:p>
          <a:p>
            <a:pPr lvl="1"/>
            <a:r>
              <a:rPr lang="en-US" dirty="0">
                <a:hlinkClick r:id="rId3"/>
              </a:rPr>
              <a:t>https://wiki.dunescience.org/wiki/DUNE_Computing/Access_files_in_CVMFS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Don’t miss the </a:t>
            </a:r>
            <a:r>
              <a:rPr lang="en-US" dirty="0">
                <a:hlinkClick r:id="rId4"/>
              </a:rPr>
              <a:t>Quick Start guide </a:t>
            </a:r>
            <a:r>
              <a:rPr lang="en-US" dirty="0"/>
              <a:t>at the bottom of the page</a:t>
            </a:r>
          </a:p>
          <a:p>
            <a:pPr lvl="1"/>
            <a:r>
              <a:rPr lang="en-US" dirty="0"/>
              <a:t>This tells you how to install CVMFS on your computer.</a:t>
            </a:r>
          </a:p>
          <a:p>
            <a:r>
              <a:rPr lang="en-US" dirty="0"/>
              <a:t>You will need two repositories </a:t>
            </a:r>
            <a:r>
              <a:rPr lang="mr-IN" dirty="0"/>
              <a:t>–</a:t>
            </a:r>
            <a:endParaRPr lang="en-US" dirty="0"/>
          </a:p>
          <a:p>
            <a:pPr lvl="1"/>
            <a:r>
              <a:rPr lang="en-US" dirty="0"/>
              <a:t>/</a:t>
            </a:r>
            <a:r>
              <a:rPr lang="en-US" dirty="0" err="1"/>
              <a:t>cvmfs</a:t>
            </a:r>
            <a:r>
              <a:rPr lang="en-US" dirty="0"/>
              <a:t>/</a:t>
            </a:r>
            <a:r>
              <a:rPr lang="en-US" dirty="0" err="1"/>
              <a:t>dune.opensciencegrid.org</a:t>
            </a:r>
            <a:r>
              <a:rPr lang="en-US" dirty="0"/>
              <a:t>. (to get DUNE software)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cvmfs</a:t>
            </a:r>
            <a:r>
              <a:rPr lang="en-US" dirty="0"/>
              <a:t>/</a:t>
            </a:r>
            <a:r>
              <a:rPr lang="en-US" dirty="0" err="1"/>
              <a:t>fermilab.opensciencegrid.org</a:t>
            </a:r>
            <a:r>
              <a:rPr lang="en-US" dirty="0"/>
              <a:t> (to get </a:t>
            </a:r>
            <a:r>
              <a:rPr lang="en-US" dirty="0" err="1"/>
              <a:t>LArSoft</a:t>
            </a:r>
            <a:r>
              <a:rPr lang="en-US" dirty="0"/>
              <a:t> and dependencies)</a:t>
            </a:r>
          </a:p>
          <a:p>
            <a:r>
              <a:rPr lang="en-US" dirty="0"/>
              <a:t>Adding files to CVMFS </a:t>
            </a:r>
            <a:r>
              <a:rPr lang="mr-IN" dirty="0"/>
              <a:t>–</a:t>
            </a:r>
            <a:r>
              <a:rPr lang="en-US" dirty="0"/>
              <a:t> you will need permission from the DUNE S&amp;C coordinators first.</a:t>
            </a:r>
          </a:p>
          <a:p>
            <a:pPr lvl="1"/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D87532E-8B5E-5C46-B876-1B2414982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5DCD2EA-2F09-7641-8D4E-5B85C9DA9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5EE94512-5D4D-F34D-8108-D7E46F649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6314427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Tools - Monitoring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2083431" cy="5070302"/>
          </a:xfrm>
        </p:spPr>
        <p:txBody>
          <a:bodyPr/>
          <a:lstStyle/>
          <a:p>
            <a:pPr lvl="0"/>
            <a:r>
              <a:rPr lang="en-US" dirty="0">
                <a:hlinkClick r:id="rId2"/>
              </a:rPr>
              <a:t>FIFEMON for DUNE </a:t>
            </a:r>
            <a:r>
              <a:rPr lang="mr-IN" dirty="0"/>
              <a:t>–</a:t>
            </a:r>
            <a:r>
              <a:rPr lang="en-US" sz="2000" dirty="0"/>
              <a:t> need services account to login</a:t>
            </a:r>
          </a:p>
          <a:p>
            <a:pPr lvl="0"/>
            <a:r>
              <a:rPr lang="en-US" sz="2000" dirty="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of what is monitored -&gt;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0" y="1044120"/>
            <a:ext cx="6540508" cy="5233952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C1477E6A-FC2C-6E4D-822B-1D8FABDE7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44AA7D6-95EE-8C4E-9E6A-8431BC186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4EE95486-786A-C144-9F91-350F62DF3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043947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0F73ED-4C9D-3042-B47A-41ACCCE4694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079896" y="2498254"/>
            <a:ext cx="3945087" cy="8127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Best Practices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49E2EE-431A-DE4D-A7E0-5BAD0BBD7C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F0EB7EA-5694-9F43-B556-3F0CB4207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A4DF0-97F7-A849-BE61-521AE220D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52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Best Practices </a:t>
            </a:r>
            <a:r>
              <a:rPr lang="mr-IN" sz="2800" dirty="0"/>
              <a:t>–</a:t>
            </a:r>
            <a:r>
              <a:rPr lang="en-US" sz="2800" dirty="0"/>
              <a:t> Common Complaints/Problems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48056" indent="-457200">
              <a:buFont typeface="+mj-lt"/>
              <a:buAutoNum type="arabicPeriod"/>
            </a:pPr>
            <a:r>
              <a:rPr lang="en-US" dirty="0"/>
              <a:t>Jobs are taking too long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Fewer jobs run simultaneously than expected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Jobs fail due to missing mount points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/>
              <a:t>Jobs run longer than expected or get held after exceeding resource requests (memory, local disk, run time)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E9E4EF1-A5D1-A44D-867E-C21B64C69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82E694F-332E-3142-8DEE-904E87892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0473B2F4-8B88-EF44-A123-A5A615778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685362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-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Most Likely Cause </a:t>
            </a:r>
            <a:r>
              <a:rPr lang="mr-IN" dirty="0"/>
              <a:t>–</a:t>
            </a:r>
            <a:r>
              <a:rPr lang="en-US" dirty="0"/>
              <a:t> there are no available slots that match your request.</a:t>
            </a:r>
          </a:p>
          <a:p>
            <a:endParaRPr lang="en-US" dirty="0"/>
          </a:p>
          <a:p>
            <a:r>
              <a:rPr lang="en-US" dirty="0"/>
              <a:t>Have you submitted to all available resources, including offsite?</a:t>
            </a:r>
          </a:p>
          <a:p>
            <a:pPr lvl="1"/>
            <a:r>
              <a:rPr lang="en-US" dirty="0"/>
              <a:t>There are potentially 1000’s of cores beyond </a:t>
            </a:r>
            <a:r>
              <a:rPr lang="en-US" dirty="0" err="1"/>
              <a:t>FermiGrid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Make your scripts OSG-ready from the beginning.</a:t>
            </a:r>
          </a:p>
          <a:p>
            <a:pPr lvl="1"/>
            <a:r>
              <a:rPr lang="en-US" dirty="0"/>
              <a:t>Recommend NOT choosing specific sites. </a:t>
            </a:r>
          </a:p>
          <a:p>
            <a:pPr lvl="1"/>
            <a:r>
              <a:rPr lang="en-US" b="1" dirty="0">
                <a:hlinkClick r:id="rId2"/>
              </a:rPr>
              <a:t>https://cdcvs.fnal.gov/redmine/projects/fife/wiki/Infor mation_about_job_submission_to_OSG_sites </a:t>
            </a:r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849931"/>
              </p:ext>
            </p:extLst>
          </p:nvPr>
        </p:nvGraphicFramePr>
        <p:xfrm>
          <a:off x="4408806" y="415229"/>
          <a:ext cx="4274820" cy="74168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7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Jobs are taking too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Fewer jobs run simultaneously than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3EC31CC-DD1D-7944-BFF6-F06974445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4E1D2AE-9811-3548-9C78-90BD7CFDF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BC84A3D3-6732-954E-ADBD-8F766F538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541369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Have you accurately specified your needed resources? The more you request, the harder it is to match.</a:t>
            </a:r>
          </a:p>
          <a:p>
            <a:pPr lvl="1"/>
            <a:r>
              <a:rPr lang="en-US" dirty="0"/>
              <a:t>Check memory, disk and run time</a:t>
            </a:r>
          </a:p>
          <a:p>
            <a:pPr lvl="1"/>
            <a:r>
              <a:rPr lang="en-US" dirty="0"/>
              <a:t>Request only what you need. Don’t just stick with the default, you can gain by requesting </a:t>
            </a:r>
            <a:r>
              <a:rPr lang="en-US" b="1" dirty="0"/>
              <a:t>less</a:t>
            </a:r>
            <a:r>
              <a:rPr lang="en-US" dirty="0"/>
              <a:t> than the default.</a:t>
            </a:r>
          </a:p>
          <a:p>
            <a:pPr lvl="1"/>
            <a:r>
              <a:rPr lang="en-US" dirty="0"/>
              <a:t>Jobs are matched to slots based on the resource requests.</a:t>
            </a:r>
          </a:p>
          <a:p>
            <a:pPr lvl="1"/>
            <a:r>
              <a:rPr lang="en-US" dirty="0"/>
              <a:t>Requesting too little isn’t good either.</a:t>
            </a:r>
          </a:p>
          <a:p>
            <a:pPr lvl="2"/>
            <a:r>
              <a:rPr lang="en-US" dirty="0"/>
              <a:t>Your job will be automatically </a:t>
            </a:r>
            <a:r>
              <a:rPr lang="en-US" b="1" dirty="0"/>
              <a:t>held</a:t>
            </a:r>
            <a:r>
              <a:rPr lang="en-US" dirty="0"/>
              <a:t> if it goes above the requested memory, local disk, or run time request.</a:t>
            </a:r>
          </a:p>
          <a:p>
            <a:pPr lvl="2"/>
            <a:r>
              <a:rPr lang="en-US" dirty="0"/>
              <a:t>Held = stopped and will restart from the beginning when manually released.</a:t>
            </a:r>
          </a:p>
          <a:p>
            <a:pPr lvl="1"/>
            <a:r>
              <a:rPr lang="en-US" dirty="0"/>
              <a:t>Memory/disk usage checks run every two minutes.</a:t>
            </a:r>
          </a:p>
          <a:p>
            <a:pPr lvl="2"/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39760"/>
              </p:ext>
            </p:extLst>
          </p:nvPr>
        </p:nvGraphicFramePr>
        <p:xfrm>
          <a:off x="4408806" y="415229"/>
          <a:ext cx="4274820" cy="74168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7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Jobs are taking too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Fewer jobs run simultaneously than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2A3D11B8-3CF9-D841-A96B-388BE54CB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A9D4F06-D186-8948-B766-D5CC5243E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56ADB6FB-C17F-FC40-93CC-21ACBBC31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699465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Best Practices </a:t>
            </a:r>
            <a:r>
              <a:rPr lang="mr-IN" sz="3200" dirty="0"/>
              <a:t>–</a:t>
            </a:r>
            <a:r>
              <a:rPr lang="en-US" sz="3200" dirty="0"/>
              <a:t> Requesting Resources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Jobsub</a:t>
            </a:r>
            <a:r>
              <a:rPr lang="en-US" dirty="0"/>
              <a:t> has --memory, --disk, --</a:t>
            </a:r>
            <a:r>
              <a:rPr lang="en-US" dirty="0" err="1"/>
              <a:t>cpu</a:t>
            </a:r>
            <a:r>
              <a:rPr lang="en-US" dirty="0"/>
              <a:t>, --expected-lifetime opts</a:t>
            </a:r>
          </a:p>
          <a:p>
            <a:r>
              <a:rPr lang="en-US" dirty="0"/>
              <a:t>--memory and --disk will take units of KB, MB, GB, TB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 GB = 1024 MB, not 1000 MB</a:t>
            </a:r>
          </a:p>
          <a:p>
            <a:r>
              <a:rPr lang="en-US" dirty="0"/>
              <a:t>Example of a well-formed request</a:t>
            </a:r>
          </a:p>
          <a:p>
            <a:pPr lvl="1"/>
            <a:r>
              <a:rPr lang="en-US" dirty="0"/>
              <a:t>--</a:t>
            </a:r>
            <a:r>
              <a:rPr lang="en-US" dirty="0" err="1"/>
              <a:t>cpu</a:t>
            </a:r>
            <a:r>
              <a:rPr lang="en-US" dirty="0"/>
              <a:t>=1 </a:t>
            </a:r>
            <a:r>
              <a:rPr lang="mr-IN" dirty="0"/>
              <a:t>–</a:t>
            </a:r>
            <a:r>
              <a:rPr lang="en-US" dirty="0"/>
              <a:t>memory=1800MB </a:t>
            </a:r>
            <a:r>
              <a:rPr lang="mr-IN" dirty="0"/>
              <a:t>–</a:t>
            </a:r>
            <a:r>
              <a:rPr lang="en-US" dirty="0"/>
              <a:t>disk=15GB </a:t>
            </a:r>
            <a:r>
              <a:rPr lang="mr-IN" dirty="0"/>
              <a:t>–</a:t>
            </a:r>
            <a:r>
              <a:rPr lang="en-US" dirty="0"/>
              <a:t>expected-lifetime=6h</a:t>
            </a:r>
          </a:p>
          <a:p>
            <a:r>
              <a:rPr lang="en-US" dirty="0">
                <a:solidFill>
                  <a:srgbClr val="FF0000"/>
                </a:solidFill>
              </a:rPr>
              <a:t>You might not be using </a:t>
            </a:r>
            <a:r>
              <a:rPr lang="en-US" dirty="0" err="1">
                <a:solidFill>
                  <a:srgbClr val="FF0000"/>
                </a:solidFill>
              </a:rPr>
              <a:t>jobsub</a:t>
            </a:r>
            <a:r>
              <a:rPr lang="en-US" dirty="0">
                <a:solidFill>
                  <a:srgbClr val="FF0000"/>
                </a:solidFill>
              </a:rPr>
              <a:t> directly, consult the documentation of whatever you are using to pass resource requests to </a:t>
            </a:r>
            <a:r>
              <a:rPr lang="en-US" dirty="0" err="1">
                <a:solidFill>
                  <a:srgbClr val="FF0000"/>
                </a:solidFill>
              </a:rPr>
              <a:t>jobsub_submit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A264E0A-7F70-BC49-B02E-142A624AB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1CEF22E-6C52-5842-919C-312238811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603C2264-A4E1-8149-8E2D-94A07B1A9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58786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LArSoft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is a collaboration of experiments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2"/>
          </p:nvPr>
        </p:nvSpPr>
        <p:spPr>
          <a:xfrm>
            <a:off x="4893270" y="2440347"/>
            <a:ext cx="3990750" cy="1288522"/>
          </a:xfrm>
        </p:spPr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is a body of code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63630" y="2144340"/>
            <a:ext cx="4332420" cy="2378308"/>
            <a:chOff x="563400" y="1527120"/>
            <a:chExt cx="9141120" cy="483565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4069440" y="2844360"/>
              <a:ext cx="1599840" cy="157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63400" y="2161800"/>
              <a:ext cx="1828080" cy="795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931800" y="4753440"/>
              <a:ext cx="914039" cy="1042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7197479" y="2144520"/>
              <a:ext cx="1188360" cy="1189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7309440" y="3738240"/>
              <a:ext cx="2395080" cy="914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4088160" y="1527120"/>
              <a:ext cx="2742480" cy="521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883080" y="3545640"/>
              <a:ext cx="1096920" cy="119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traight Connector 38"/>
            <p:cNvSpPr/>
            <p:nvPr/>
          </p:nvSpPr>
          <p:spPr>
            <a:xfrm>
              <a:off x="2577960" y="2766239"/>
              <a:ext cx="1384919" cy="398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 flipV="1">
              <a:off x="2127600" y="3683879"/>
              <a:ext cx="1765800" cy="4503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 flipV="1">
              <a:off x="2993400" y="4273200"/>
              <a:ext cx="865440" cy="6404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5763240" y="4463640"/>
              <a:ext cx="1059840" cy="6472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5884560" y="3978720"/>
              <a:ext cx="1424880" cy="2077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 flipV="1">
              <a:off x="5850000" y="2939400"/>
              <a:ext cx="1229400" cy="4849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 flipV="1">
              <a:off x="4811400" y="2077200"/>
              <a:ext cx="225000" cy="693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1910160" y="4913279"/>
              <a:ext cx="1828080" cy="804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Freeform: Shape 18"/>
            <p:cNvSpPr/>
            <p:nvPr/>
          </p:nvSpPr>
          <p:spPr>
            <a:xfrm>
              <a:off x="3858840" y="5252398"/>
              <a:ext cx="2542789" cy="87631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16993" y="5230439"/>
              <a:ext cx="3287935" cy="113233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182880" tIns="100440" rIns="182880" bIns="10044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External software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projects</a:t>
              </a:r>
            </a:p>
          </p:txBody>
        </p:sp>
        <p:sp>
          <p:nvSpPr>
            <p:cNvPr id="49" name="Straight Connector 48"/>
            <p:cNvSpPr/>
            <p:nvPr/>
          </p:nvSpPr>
          <p:spPr>
            <a:xfrm flipH="1">
              <a:off x="4781160" y="4618080"/>
              <a:ext cx="69120" cy="541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44233" y="3137104"/>
            <a:ext cx="4249807" cy="2808590"/>
            <a:chOff x="147240" y="1820880"/>
            <a:chExt cx="9362519" cy="4852081"/>
          </a:xfrm>
        </p:grpSpPr>
        <p:sp>
          <p:nvSpPr>
            <p:cNvPr id="51" name="Rectangle 50"/>
            <p:cNvSpPr/>
            <p:nvPr/>
          </p:nvSpPr>
          <p:spPr>
            <a:xfrm>
              <a:off x="6769800" y="5157000"/>
              <a:ext cx="1645920" cy="914039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1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art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framework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software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009679" y="3108959"/>
              <a:ext cx="1679039" cy="1280159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Shared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core </a:t>
              </a:r>
              <a:r>
                <a:rPr lang="en-US" sz="11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LArSoft</a:t>
              </a:r>
              <a:endParaRPr lang="en-US" sz="11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code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1" i="0" u="none" strike="noStrike" kern="1200" dirty="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lar*...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29039" y="5250961"/>
              <a:ext cx="1519919" cy="997560"/>
            </a:xfrm>
            <a:prstGeom prst="rect">
              <a:avLst/>
            </a:prstGeom>
            <a:solidFill>
              <a:srgbClr val="99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External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product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libraries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49040" y="2138040"/>
              <a:ext cx="1463039" cy="731519"/>
            </a:xfrm>
            <a:prstGeom prst="rect">
              <a:avLst/>
            </a:pr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Experiment-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specific code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8207279" y="5711400"/>
              <a:ext cx="457200" cy="52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Rectangle 55"/>
            <p:cNvSpPr/>
            <p:nvPr/>
          </p:nvSpPr>
          <p:spPr>
            <a:xfrm>
              <a:off x="1056959" y="2031119"/>
              <a:ext cx="1463039" cy="1077840"/>
            </a:xfrm>
            <a:prstGeom prst="rect">
              <a:avLst/>
            </a:pr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Experiment-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specific code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1" i="0" u="none" strike="noStrike" kern="1200" dirty="0" err="1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dunetpc</a:t>
              </a:r>
              <a:r>
                <a:rPr lang="en-US" sz="1800" b="1" i="0" u="none" strike="noStrike" kern="1200" dirty="0">
                  <a:ln>
                    <a:noFill/>
                  </a:ln>
                  <a:solidFill>
                    <a:srgbClr val="CC0066"/>
                  </a:solidFill>
                  <a:latin typeface="Arial" pitchFamily="18"/>
                  <a:ea typeface="SimSun" pitchFamily="2"/>
                  <a:cs typeface="Lucida Sans" pitchFamily="2"/>
                </a:rPr>
                <a:t>!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75120" y="1828800"/>
              <a:ext cx="914400" cy="398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7625519" y="1820880"/>
              <a:ext cx="594360" cy="595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Rectangle 58"/>
            <p:cNvSpPr/>
            <p:nvPr/>
          </p:nvSpPr>
          <p:spPr>
            <a:xfrm>
              <a:off x="584640" y="3722040"/>
              <a:ext cx="1463039" cy="731519"/>
            </a:xfrm>
            <a:prstGeom prst="rect">
              <a:avLst/>
            </a:pr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Experiment-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specific code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147240" y="3422160"/>
              <a:ext cx="548640" cy="599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Rectangle 60"/>
            <p:cNvSpPr/>
            <p:nvPr/>
          </p:nvSpPr>
          <p:spPr>
            <a:xfrm>
              <a:off x="1664639" y="4982040"/>
              <a:ext cx="1463039" cy="731519"/>
            </a:xfrm>
            <a:prstGeom prst="rect">
              <a:avLst/>
            </a:pr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Experiment-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specific code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1020959" y="5546880"/>
              <a:ext cx="914400" cy="40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Freeform: Shape 15"/>
            <p:cNvSpPr/>
            <p:nvPr/>
          </p:nvSpPr>
          <p:spPr>
            <a:xfrm>
              <a:off x="4987798" y="6150601"/>
              <a:ext cx="1550880" cy="5223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421040" y="3830039"/>
              <a:ext cx="1463039" cy="731519"/>
            </a:xfrm>
            <a:prstGeom prst="rect">
              <a:avLst/>
            </a:prstGeom>
            <a:solidFill>
              <a:srgbClr val="CFE7F5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Experiment-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specific code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8311679" y="4322880"/>
              <a:ext cx="1198080" cy="457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4486680" y="2483280"/>
              <a:ext cx="731519" cy="713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Straight Connector 66"/>
            <p:cNvSpPr/>
            <p:nvPr/>
          </p:nvSpPr>
          <p:spPr>
            <a:xfrm>
              <a:off x="2577960" y="2766600"/>
              <a:ext cx="1384919" cy="3981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 flipV="1">
              <a:off x="2127600" y="3684239"/>
              <a:ext cx="1765800" cy="4503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 flipV="1">
              <a:off x="2993400" y="4273560"/>
              <a:ext cx="865440" cy="6404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5763240" y="4464000"/>
              <a:ext cx="1059840" cy="6472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5884560" y="3979080"/>
              <a:ext cx="1424880" cy="2077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 flipV="1">
              <a:off x="5850000" y="2939760"/>
              <a:ext cx="1229400" cy="4849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 flipH="1">
              <a:off x="4781160" y="4618440"/>
              <a:ext cx="69120" cy="541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6541964" y="5572458"/>
            <a:ext cx="1294812" cy="42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itchFamily="18"/>
                <a:ea typeface="SimSun" pitchFamily="2"/>
                <a:cs typeface="Lucida Sans" pitchFamily="2"/>
              </a:rPr>
              <a:t>External software</a:t>
            </a:r>
          </a:p>
          <a:p>
            <a:pPr lvl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itchFamily="18"/>
                <a:ea typeface="SimSun" pitchFamily="2"/>
                <a:cs typeface="Lucida Sans" pitchFamily="2"/>
              </a:rPr>
              <a:t>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8252A-791D-4F4C-A887-2AB46C34C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B1AA2F-9E74-9A41-97DC-CE0562767E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1EB9A72-03D7-7D40-A7DB-CAA14B899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C53491B-0F1C-3748-B2B8-D8D02798BA9D}"/>
              </a:ext>
            </a:extLst>
          </p:cNvPr>
          <p:cNvSpPr/>
          <p:nvPr/>
        </p:nvSpPr>
        <p:spPr>
          <a:xfrm>
            <a:off x="6613979" y="1207770"/>
            <a:ext cx="332049" cy="12325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0D00D-8A91-4F43-9398-6D8D95394BC8}"/>
              </a:ext>
            </a:extLst>
          </p:cNvPr>
          <p:cNvSpPr txBox="1"/>
          <p:nvPr/>
        </p:nvSpPr>
        <p:spPr>
          <a:xfrm>
            <a:off x="6871685" y="1247395"/>
            <a:ext cx="153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8561A"/>
                </a:solidFill>
              </a:rPr>
              <a:t>This is what we will cover here.</a:t>
            </a:r>
          </a:p>
        </p:txBody>
      </p:sp>
    </p:spTree>
    <p:extLst>
      <p:ext uri="{BB962C8B-B14F-4D97-AF65-F5344CB8AC3E}">
        <p14:creationId xmlns:p14="http://schemas.microsoft.com/office/powerpoint/2010/main" val="23769595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Best Practices </a:t>
            </a:r>
            <a:r>
              <a:rPr lang="mr-IN" sz="3200" dirty="0"/>
              <a:t>–</a:t>
            </a:r>
            <a:r>
              <a:rPr lang="en-US" sz="3200" dirty="0"/>
              <a:t> Requesting Resources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224139430"/>
              </p:ext>
            </p:extLst>
          </p:nvPr>
        </p:nvGraphicFramePr>
        <p:xfrm>
          <a:off x="454025" y="1208088"/>
          <a:ext cx="8232775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Accepted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</a:t>
                      </a:r>
                    </a:p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 (</a:t>
                      </a:r>
                      <a:r>
                        <a:rPr lang="en-US" dirty="0" err="1"/>
                        <a:t>FermiGrid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--memory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KB, MB, GB,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16,000MB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  <a:r>
                        <a:rPr lang="en-US" dirty="0" err="1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--disk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KB, MB, GB,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35,000,000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--expected-lifetime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0" dirty="0"/>
                        <a:t> (hours), </a:t>
                      </a:r>
                    </a:p>
                    <a:p>
                      <a:r>
                        <a:rPr lang="en-US" baseline="0" dirty="0"/>
                        <a:t>m (minutes), </a:t>
                      </a:r>
                    </a:p>
                    <a:p>
                      <a:r>
                        <a:rPr lang="en-US" baseline="0" dirty="0"/>
                        <a:t>s (seconds)</a:t>
                      </a:r>
                    </a:p>
                    <a:p>
                      <a:endParaRPr lang="en-US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 also use -</a:t>
                      </a:r>
                      <a:endParaRPr lang="en-US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short</a:t>
                      </a:r>
                      <a:r>
                        <a:rPr lang="en-US" baseline="0" dirty="0"/>
                        <a:t> (3h), medium (8h), long (24h)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hours</a:t>
                      </a:r>
                      <a:r>
                        <a:rPr lang="en-US" baseline="0" dirty="0"/>
                        <a:t> max run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116B934-35A2-8F45-BD1D-6EAF7E33C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5C3AF7B-B1A4-2C4D-AA2C-EFC6FAF7F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01650D7F-EE17-5543-99BD-1794E98EC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8028331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Grid nodes do not have /</a:t>
            </a:r>
            <a:r>
              <a:rPr lang="en-US" dirty="0" err="1"/>
              <a:t>pnfs</a:t>
            </a:r>
            <a:r>
              <a:rPr lang="en-US" dirty="0"/>
              <a:t> directly mounted.</a:t>
            </a:r>
          </a:p>
          <a:p>
            <a:r>
              <a:rPr lang="en-US" dirty="0"/>
              <a:t>Non-</a:t>
            </a:r>
            <a:r>
              <a:rPr lang="en-US" dirty="0" err="1"/>
              <a:t>FermiGrid</a:t>
            </a:r>
            <a:r>
              <a:rPr lang="en-US" dirty="0"/>
              <a:t> nodes do not have any of the following mounted</a:t>
            </a:r>
          </a:p>
          <a:p>
            <a:pPr lvl="1"/>
            <a:r>
              <a:rPr lang="en-US" dirty="0"/>
              <a:t>/grid/</a:t>
            </a:r>
            <a:r>
              <a:rPr lang="en-US" dirty="0" err="1"/>
              <a:t>fermiapp</a:t>
            </a:r>
            <a:r>
              <a:rPr lang="en-US" dirty="0"/>
              <a:t>/anything</a:t>
            </a:r>
          </a:p>
          <a:p>
            <a:pPr lvl="1"/>
            <a:r>
              <a:rPr lang="en-US" dirty="0"/>
              <a:t>/experiment/anything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/</a:t>
            </a:r>
            <a:r>
              <a:rPr lang="en-US" dirty="0" err="1"/>
              <a:t>pnfs</a:t>
            </a:r>
            <a:r>
              <a:rPr lang="en-US" dirty="0"/>
              <a:t>/anything </a:t>
            </a:r>
          </a:p>
          <a:p>
            <a:pPr lvl="1"/>
            <a:r>
              <a:rPr lang="en-US" dirty="0"/>
              <a:t>Jobs fail due to missing mount points</a:t>
            </a:r>
          </a:p>
          <a:p>
            <a:r>
              <a:rPr lang="en-US" dirty="0"/>
              <a:t>Write scripts without using these mounts.</a:t>
            </a:r>
          </a:p>
          <a:p>
            <a:pPr lvl="1"/>
            <a:r>
              <a:rPr lang="en-US" dirty="0"/>
              <a:t>Get experiment software from CVMFS and/or </a:t>
            </a:r>
            <a:r>
              <a:rPr lang="en-US" dirty="0" err="1"/>
              <a:t>tarballs</a:t>
            </a:r>
            <a:r>
              <a:rPr lang="en-US" dirty="0"/>
              <a:t> copied from </a:t>
            </a:r>
            <a:r>
              <a:rPr lang="en-US" dirty="0" err="1"/>
              <a:t>dCache</a:t>
            </a:r>
            <a:endParaRPr lang="en-US" dirty="0"/>
          </a:p>
          <a:p>
            <a:pPr lvl="1"/>
            <a:r>
              <a:rPr lang="en-US" dirty="0"/>
              <a:t>Do not hardcode file paths (CVMFS is ok to hardcode)</a:t>
            </a:r>
          </a:p>
          <a:p>
            <a:r>
              <a:rPr lang="en-US" dirty="0"/>
              <a:t>You can test to make sure you don’t need these mounts by running your job script on fermicloud168.fnal.gov.  Follow these instructions </a:t>
            </a:r>
            <a:r>
              <a:rPr lang="mr-IN" dirty="0"/>
              <a:t>–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https://cdcvs.fnal.gov/redmine/projects/fife/wiki/Using_'grid-like'_nodes</a:t>
            </a:r>
            <a:r>
              <a:rPr lang="en-US" dirty="0"/>
              <a:t> </a:t>
            </a:r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69944"/>
              </p:ext>
            </p:extLst>
          </p:nvPr>
        </p:nvGraphicFramePr>
        <p:xfrm>
          <a:off x="4408806" y="615947"/>
          <a:ext cx="4274820" cy="3708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7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Jobs fail due to missing mount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03B01DA7-A7DC-6D4D-B522-06B326B5C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0301378-992A-FB4E-B656-81D1DAA5E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25796600-5CB0-2E42-AD3B-6E920F537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0536843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job could be stuck copying inputs/outputs</a:t>
            </a:r>
          </a:p>
          <a:p>
            <a:pPr lvl="1"/>
            <a:r>
              <a:rPr lang="en-US" dirty="0"/>
              <a:t>Did you use a /grid/</a:t>
            </a:r>
            <a:r>
              <a:rPr lang="mr-IN" dirty="0"/>
              <a:t>…</a:t>
            </a:r>
            <a:r>
              <a:rPr lang="en-US" dirty="0"/>
              <a:t> or /dune/</a:t>
            </a:r>
            <a:r>
              <a:rPr lang="mr-IN" dirty="0"/>
              <a:t>…</a:t>
            </a:r>
            <a:r>
              <a:rPr lang="en-US" dirty="0"/>
              <a:t> (</a:t>
            </a:r>
            <a:r>
              <a:rPr lang="en-US" dirty="0" err="1"/>
              <a:t>bluearc</a:t>
            </a:r>
            <a:r>
              <a:rPr lang="en-US" dirty="0"/>
              <a:t>) disk?</a:t>
            </a:r>
          </a:p>
          <a:p>
            <a:pPr lvl="1"/>
            <a:r>
              <a:rPr lang="en-US" dirty="0"/>
              <a:t>Did you allow enough time for file transfer from remote sites?</a:t>
            </a:r>
          </a:p>
          <a:p>
            <a:pPr lvl="1"/>
            <a:r>
              <a:rPr lang="en-US" dirty="0"/>
              <a:t>If you are running with a SAM dataset, did you pre-stage it? This is important as files may have to be fetched from tape which can take a while.</a:t>
            </a:r>
          </a:p>
          <a:p>
            <a:pPr lvl="1"/>
            <a:r>
              <a:rPr lang="en-US" dirty="0"/>
              <a:t>Did you spell your filename correct on an ‘</a:t>
            </a:r>
            <a:r>
              <a:rPr lang="en-US" dirty="0" err="1"/>
              <a:t>ifdh</a:t>
            </a:r>
            <a:r>
              <a:rPr lang="en-US" dirty="0"/>
              <a:t> </a:t>
            </a:r>
            <a:r>
              <a:rPr lang="en-US" dirty="0" err="1"/>
              <a:t>cp</a:t>
            </a:r>
            <a:r>
              <a:rPr lang="en-US" dirty="0"/>
              <a:t>’ line?</a:t>
            </a:r>
          </a:p>
          <a:p>
            <a:pPr lvl="2"/>
            <a:r>
              <a:rPr lang="en-US" dirty="0"/>
              <a:t>Pass </a:t>
            </a:r>
            <a:r>
              <a:rPr lang="mr-IN" i="1" dirty="0"/>
              <a:t>–</a:t>
            </a:r>
            <a:r>
              <a:rPr lang="en-US" i="1" dirty="0"/>
              <a:t>e IFDH_CP_MAXRETRIES=2 </a:t>
            </a:r>
            <a:r>
              <a:rPr lang="en-US" dirty="0"/>
              <a:t>to </a:t>
            </a:r>
            <a:r>
              <a:rPr lang="en-US" dirty="0" err="1"/>
              <a:t>jobsub</a:t>
            </a:r>
            <a:endParaRPr lang="en-US" dirty="0"/>
          </a:p>
          <a:p>
            <a:pPr lvl="2"/>
            <a:r>
              <a:rPr lang="en-US" dirty="0"/>
              <a:t>Use the </a:t>
            </a:r>
            <a:r>
              <a:rPr lang="mr-IN" i="1" dirty="0"/>
              <a:t>–</a:t>
            </a:r>
            <a:r>
              <a:rPr lang="en-US" i="1" dirty="0"/>
              <a:t>timeout self-destruct </a:t>
            </a:r>
            <a:r>
              <a:rPr lang="en-US" dirty="0"/>
              <a:t>timer option to </a:t>
            </a:r>
            <a:r>
              <a:rPr lang="en-US" dirty="0" err="1"/>
              <a:t>jobsub_submit</a:t>
            </a:r>
            <a:r>
              <a:rPr lang="en-US" dirty="0"/>
              <a:t> so the job self-destructs before being held</a:t>
            </a:r>
          </a:p>
          <a:p>
            <a:pPr lvl="1"/>
            <a:r>
              <a:rPr lang="en-US" dirty="0"/>
              <a:t>Was your job held for some reason? Check here </a:t>
            </a:r>
            <a:r>
              <a:rPr lang="mr-IN" dirty="0"/>
              <a:t>–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https://fifemon.fnal.gov/monitor/dashboard/db/why-are-my-jobs-held?orgId=1</a:t>
            </a:r>
            <a:r>
              <a:rPr lang="en-US" dirty="0"/>
              <a:t> (choose your username from the drop-down menu in the upper left corner)</a:t>
            </a:r>
          </a:p>
          <a:p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562327"/>
              </p:ext>
            </p:extLst>
          </p:nvPr>
        </p:nvGraphicFramePr>
        <p:xfrm>
          <a:off x="4408806" y="615947"/>
          <a:ext cx="4274820" cy="3708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7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/>
                        <a:t>Jobs run longer than expected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1AB547A9-8CE3-DF41-B3F9-ACD125152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B345A85-8700-454A-9329-2E353E2EC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1F530BD6-42D8-8B47-9510-F9885C233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9151916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Best Practices - A Common Denominator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All of following problems </a:t>
            </a:r>
            <a:r>
              <a:rPr lang="mr-IN" dirty="0"/>
              <a:t>–</a:t>
            </a:r>
            <a:endParaRPr lang="en-US" dirty="0"/>
          </a:p>
          <a:p>
            <a:pPr lvl="1"/>
            <a:r>
              <a:rPr lang="en-US" dirty="0"/>
              <a:t>Inability to use offsite resources</a:t>
            </a:r>
          </a:p>
          <a:p>
            <a:pPr lvl="1"/>
            <a:r>
              <a:rPr lang="en-US" dirty="0"/>
              <a:t>Slow run times and slow file transfer rates</a:t>
            </a:r>
          </a:p>
          <a:p>
            <a:pPr lvl="1"/>
            <a:r>
              <a:rPr lang="en-US" dirty="0"/>
              <a:t>Job failures due to missing mount points</a:t>
            </a:r>
          </a:p>
          <a:p>
            <a:pPr lvl="1"/>
            <a:r>
              <a:rPr lang="en-US" dirty="0"/>
              <a:t>Stuck in idle waiting for jobs to copy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083" y="3663188"/>
            <a:ext cx="842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Can be caused by using </a:t>
            </a:r>
            <a:r>
              <a:rPr lang="en-US" sz="3200" b="1" dirty="0" err="1">
                <a:solidFill>
                  <a:srgbClr val="C00000"/>
                </a:solidFill>
              </a:rPr>
              <a:t>BlueArc</a:t>
            </a:r>
            <a:r>
              <a:rPr lang="en-US" sz="3200" b="1" dirty="0">
                <a:solidFill>
                  <a:srgbClr val="C00000"/>
                </a:solidFill>
              </a:rPr>
              <a:t> areas in your job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0793" y="4622415"/>
            <a:ext cx="665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is OK to do a </a:t>
            </a:r>
            <a:r>
              <a:rPr lang="en-US" sz="2000" i="1" dirty="0" err="1"/>
              <a:t>jobsub_submit</a:t>
            </a:r>
            <a:r>
              <a:rPr lang="en-US" sz="2000" i="1" dirty="0"/>
              <a:t> &lt;options&gt; file:///dune/app/foo</a:t>
            </a:r>
          </a:p>
          <a:p>
            <a:r>
              <a:rPr lang="en-US" sz="2000" dirty="0"/>
              <a:t>But, /dune/app/foo should not use </a:t>
            </a:r>
            <a:r>
              <a:rPr lang="en-US" sz="2000" dirty="0" err="1"/>
              <a:t>BlueArc</a:t>
            </a:r>
            <a:r>
              <a:rPr lang="en-US" sz="2000" dirty="0"/>
              <a:t> inside of it.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D21D62AD-D51F-B14A-816C-649AC329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D21208E-00D8-0045-BE7D-0E4E4F15F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A3C361A2-66E9-2946-86C2-B78A06C6E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1412611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Best Practices - A Common Denominator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24704"/>
            <a:ext cx="8232771" cy="3931496"/>
          </a:xfrm>
        </p:spPr>
        <p:txBody>
          <a:bodyPr>
            <a:normAutofit/>
          </a:bodyPr>
          <a:lstStyle/>
          <a:p>
            <a:r>
              <a:rPr lang="en-US" dirty="0"/>
              <a:t>Get rid of </a:t>
            </a:r>
            <a:r>
              <a:rPr lang="en-US" dirty="0" err="1"/>
              <a:t>BlueArc</a:t>
            </a:r>
            <a:r>
              <a:rPr lang="en-US" dirty="0"/>
              <a:t>  - Change from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109613"/>
            <a:ext cx="9268435" cy="2416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dirty="0"/>
              <a:t>#</a:t>
            </a:r>
            <a:r>
              <a:rPr lang="en-US" b="1" dirty="0"/>
              <a:t>!/bin/bash</a:t>
            </a:r>
            <a:endParaRPr lang="en-US" b="1" dirty="0">
              <a:solidFill>
                <a:srgbClr val="505050"/>
              </a:solidFill>
              <a:latin typeface="Helvetica Neue" charset="0"/>
            </a:endParaRPr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>
                <a:solidFill>
                  <a:srgbClr val="505050"/>
                </a:solidFill>
                <a:latin typeface="Helvetica Neue" charset="0"/>
              </a:rPr>
              <a:t># setup SW</a:t>
            </a:r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. /grid/</a:t>
            </a:r>
            <a:r>
              <a:rPr lang="en-US" b="1" dirty="0" err="1">
                <a:solidFill>
                  <a:srgbClr val="C00000"/>
                </a:solidFill>
              </a:rPr>
              <a:t>fermiapp</a:t>
            </a:r>
            <a:r>
              <a:rPr lang="en-US" b="1" dirty="0">
                <a:solidFill>
                  <a:srgbClr val="C00000"/>
                </a:solidFill>
              </a:rPr>
              <a:t>/products/dune/</a:t>
            </a:r>
            <a:r>
              <a:rPr lang="en-US" b="1" dirty="0" err="1">
                <a:solidFill>
                  <a:srgbClr val="C00000"/>
                </a:solidFill>
              </a:rPr>
              <a:t>setup_dune.sh</a:t>
            </a:r>
            <a:endParaRPr lang="en-US" b="1" dirty="0">
              <a:solidFill>
                <a:srgbClr val="C00000"/>
              </a:solidFill>
            </a:endParaRPr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/>
              <a:t>setup </a:t>
            </a:r>
            <a:r>
              <a:rPr lang="en-US" b="1" dirty="0" err="1"/>
              <a:t>some_packages</a:t>
            </a:r>
            <a:endParaRPr lang="en-US" b="1" dirty="0"/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 err="1"/>
              <a:t>ifdh</a:t>
            </a:r>
            <a:r>
              <a:rPr lang="en-US" b="1" dirty="0"/>
              <a:t> </a:t>
            </a:r>
            <a:r>
              <a:rPr lang="en-US" b="1" dirty="0" err="1"/>
              <a:t>cp</a:t>
            </a:r>
            <a:r>
              <a:rPr lang="en-US" b="1" dirty="0"/>
              <a:t> -D /</a:t>
            </a:r>
            <a:r>
              <a:rPr lang="en-US" b="1" dirty="0" err="1"/>
              <a:t>pnfs</a:t>
            </a:r>
            <a:r>
              <a:rPr lang="en-US" b="1" dirty="0"/>
              <a:t>/dune/scratch/users/${GRID_USER}/</a:t>
            </a:r>
            <a:r>
              <a:rPr lang="en-US" b="1" dirty="0" err="1"/>
              <a:t>my_input_file</a:t>
            </a:r>
            <a:r>
              <a:rPr lang="en-US" b="1" dirty="0"/>
              <a:t> ./</a:t>
            </a:r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/dune/app/users/${GRID_USER}/</a:t>
            </a:r>
            <a:r>
              <a:rPr lang="en-US" b="1" dirty="0" err="1">
                <a:solidFill>
                  <a:srgbClr val="C00000"/>
                </a:solidFill>
              </a:rPr>
              <a:t>my_custom_code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en-US" b="1" dirty="0" err="1">
                <a:solidFill>
                  <a:srgbClr val="C00000"/>
                </a:solidFill>
              </a:rPr>
              <a:t>mycode</a:t>
            </a:r>
            <a:r>
              <a:rPr lang="en-US" b="1" dirty="0">
                <a:solidFill>
                  <a:srgbClr val="C00000"/>
                </a:solidFill>
              </a:rPr>
              <a:t> -</a:t>
            </a:r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my_input_file</a:t>
            </a:r>
            <a:r>
              <a:rPr lang="en-US" b="1" dirty="0">
                <a:solidFill>
                  <a:srgbClr val="C00000"/>
                </a:solidFill>
              </a:rPr>
              <a:t> -o </a:t>
            </a:r>
            <a:r>
              <a:rPr lang="en-US" b="1" dirty="0" err="1">
                <a:solidFill>
                  <a:srgbClr val="C00000"/>
                </a:solidFill>
              </a:rPr>
              <a:t>my_output_file</a:t>
            </a:r>
            <a:endParaRPr lang="en-US" b="1" dirty="0">
              <a:solidFill>
                <a:srgbClr val="C00000"/>
              </a:solidFill>
            </a:endParaRPr>
          </a:p>
          <a:p>
            <a:pPr marL="152400" indent="-190500">
              <a:spcBef>
                <a:spcPts val="480"/>
              </a:spcBef>
              <a:spcAft>
                <a:spcPts val="0"/>
              </a:spcAft>
            </a:pPr>
            <a:r>
              <a:rPr lang="en-US" b="1" dirty="0" err="1"/>
              <a:t>ifdh</a:t>
            </a:r>
            <a:r>
              <a:rPr lang="en-US" b="1" dirty="0"/>
              <a:t> </a:t>
            </a:r>
            <a:r>
              <a:rPr lang="en-US" b="1" dirty="0" err="1"/>
              <a:t>cp</a:t>
            </a:r>
            <a:r>
              <a:rPr lang="en-US" b="1" dirty="0"/>
              <a:t> -D </a:t>
            </a:r>
            <a:r>
              <a:rPr lang="en-US" b="1" dirty="0" err="1"/>
              <a:t>my_output_file</a:t>
            </a:r>
            <a:r>
              <a:rPr lang="en-US" b="1" dirty="0"/>
              <a:t> /</a:t>
            </a:r>
            <a:r>
              <a:rPr lang="en-US" b="1" dirty="0" err="1"/>
              <a:t>pnfs</a:t>
            </a:r>
            <a:r>
              <a:rPr lang="en-US" b="1" dirty="0"/>
              <a:t>/dune/scratch/users/${GRID_USER}/</a:t>
            </a:r>
            <a:r>
              <a:rPr lang="en-US" b="1" dirty="0" err="1"/>
              <a:t>some_dir</a:t>
            </a:r>
            <a:r>
              <a:rPr lang="en-US" b="1" dirty="0"/>
              <a:t>/ </a:t>
            </a:r>
            <a:endParaRPr lang="en-US" dirty="0">
              <a:effectLst/>
            </a:endParaRPr>
          </a:p>
        </p:txBody>
      </p:sp>
      <p:pic>
        <p:nvPicPr>
          <p:cNvPr id="3073" name="Picture 1" descr="age31image3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163CD9DE-3599-F24C-8BA1-D70942C88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09FEC42-42CF-DA43-8476-FFBA3E713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59B55244-8EC6-3E44-B890-DCBE4B9E1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645292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Best Practices - A Common Denominator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70230"/>
          </a:xfrm>
        </p:spPr>
        <p:txBody>
          <a:bodyPr/>
          <a:lstStyle/>
          <a:p>
            <a:r>
              <a:rPr lang="en-US" dirty="0"/>
              <a:t>Change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6304" y="5300722"/>
            <a:ext cx="66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Still needs error checking, dependency checking, </a:t>
            </a:r>
            <a:r>
              <a:rPr lang="mr-IN" sz="2400" b="1" dirty="0">
                <a:solidFill>
                  <a:srgbClr val="FF0000"/>
                </a:solidFill>
              </a:rPr>
              <a:t>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777" y="2064233"/>
            <a:ext cx="856497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505050"/>
                </a:solidFill>
                <a:latin typeface="Helvetica Neue" charset="0"/>
              </a:rPr>
              <a:t>#!/bin/bash</a:t>
            </a:r>
          </a:p>
          <a:p>
            <a:r>
              <a:rPr lang="en-US" sz="2000" b="1" dirty="0"/>
              <a:t># setup SW</a:t>
            </a:r>
            <a:endParaRPr lang="en-US" sz="2000" dirty="0"/>
          </a:p>
          <a:p>
            <a:r>
              <a:rPr lang="en-US" sz="2000" b="1" dirty="0">
                <a:solidFill>
                  <a:srgbClr val="00B050"/>
                </a:solidFill>
              </a:rPr>
              <a:t>. /</a:t>
            </a:r>
            <a:r>
              <a:rPr lang="en-US" sz="2000" b="1" dirty="0" err="1">
                <a:solidFill>
                  <a:srgbClr val="00B050"/>
                </a:solidFill>
              </a:rPr>
              <a:t>cvmfs</a:t>
            </a:r>
            <a:r>
              <a:rPr lang="en-US" sz="2000" b="1" dirty="0">
                <a:solidFill>
                  <a:srgbClr val="00B050"/>
                </a:solidFill>
              </a:rPr>
              <a:t>/</a:t>
            </a:r>
            <a:r>
              <a:rPr lang="en-US" sz="2000" b="1" dirty="0" err="1">
                <a:solidFill>
                  <a:srgbClr val="00B050"/>
                </a:solidFill>
              </a:rPr>
              <a:t>dune.opensciencegrid.org</a:t>
            </a:r>
            <a:r>
              <a:rPr lang="en-US" sz="2000" b="1" dirty="0">
                <a:solidFill>
                  <a:srgbClr val="00B050"/>
                </a:solidFill>
              </a:rPr>
              <a:t>/products/dune/</a:t>
            </a:r>
            <a:r>
              <a:rPr lang="en-US" sz="2000" b="1" dirty="0" err="1">
                <a:solidFill>
                  <a:srgbClr val="00B050"/>
                </a:solidFill>
              </a:rPr>
              <a:t>setup_dune.sh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b="1" dirty="0"/>
              <a:t>setup </a:t>
            </a:r>
            <a:r>
              <a:rPr lang="en-US" sz="2000" b="1" dirty="0" err="1"/>
              <a:t>some_packages</a:t>
            </a:r>
            <a:endParaRPr lang="en-US" sz="2000" b="1" dirty="0"/>
          </a:p>
          <a:p>
            <a:r>
              <a:rPr lang="en-US" sz="2000" b="1" dirty="0" err="1"/>
              <a:t>ifdh</a:t>
            </a:r>
            <a:r>
              <a:rPr lang="en-US" sz="2000" b="1" dirty="0"/>
              <a:t> </a:t>
            </a:r>
            <a:r>
              <a:rPr lang="en-US" sz="2000" b="1" dirty="0" err="1"/>
              <a:t>cp</a:t>
            </a:r>
            <a:r>
              <a:rPr lang="en-US" sz="2000" b="1" dirty="0"/>
              <a:t> -D /</a:t>
            </a:r>
            <a:r>
              <a:rPr lang="en-US" sz="2000" b="1" dirty="0" err="1"/>
              <a:t>pnfs</a:t>
            </a:r>
            <a:r>
              <a:rPr lang="en-US" sz="2000" b="1" dirty="0"/>
              <a:t>/dune/scratch/users/${GRID_USER}/</a:t>
            </a:r>
            <a:r>
              <a:rPr lang="en-US" sz="2000" b="1" dirty="0" err="1"/>
              <a:t>my_input_file</a:t>
            </a:r>
            <a:r>
              <a:rPr lang="en-US" sz="2000" b="1" dirty="0"/>
              <a:t> ./</a:t>
            </a:r>
          </a:p>
          <a:p>
            <a:r>
              <a:rPr lang="en-US" sz="2000" b="1" dirty="0" err="1">
                <a:solidFill>
                  <a:srgbClr val="00B050"/>
                </a:solidFill>
              </a:rPr>
              <a:t>ifdh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cp</a:t>
            </a:r>
            <a:r>
              <a:rPr lang="en-US" sz="2000" b="1" dirty="0">
                <a:solidFill>
                  <a:srgbClr val="00B050"/>
                </a:solidFill>
              </a:rPr>
              <a:t> -D /</a:t>
            </a:r>
            <a:r>
              <a:rPr lang="en-US" sz="2000" b="1" dirty="0" err="1">
                <a:solidFill>
                  <a:srgbClr val="00B050"/>
                </a:solidFill>
              </a:rPr>
              <a:t>pnfs</a:t>
            </a:r>
            <a:r>
              <a:rPr lang="en-US" sz="2000" b="1" dirty="0">
                <a:solidFill>
                  <a:srgbClr val="00B050"/>
                </a:solidFill>
              </a:rPr>
              <a:t>/dune/scratch/users/${GRID_USER}/</a:t>
            </a:r>
            <a:r>
              <a:rPr lang="en-US" sz="2000" b="1" dirty="0" err="1">
                <a:solidFill>
                  <a:srgbClr val="00B050"/>
                </a:solidFill>
              </a:rPr>
              <a:t>my_custom_code.tar.gz</a:t>
            </a:r>
            <a:r>
              <a:rPr lang="en-US" sz="2000" b="1" dirty="0">
                <a:solidFill>
                  <a:srgbClr val="00B050"/>
                </a:solidFill>
              </a:rPr>
              <a:t> ./</a:t>
            </a:r>
          </a:p>
          <a:p>
            <a:r>
              <a:rPr lang="en-US" sz="2000" b="1" dirty="0"/>
              <a:t>tar </a:t>
            </a:r>
            <a:r>
              <a:rPr lang="en-US" sz="2000" b="1" dirty="0" err="1"/>
              <a:t>zmfx</a:t>
            </a:r>
            <a:r>
              <a:rPr lang="en-US" sz="2000" b="1" dirty="0"/>
              <a:t> </a:t>
            </a:r>
            <a:r>
              <a:rPr lang="en-US" sz="2000" b="1" dirty="0" err="1"/>
              <a:t>my_custom_code.tar.gz</a:t>
            </a:r>
            <a:endParaRPr lang="en-US" sz="2000" b="1" dirty="0"/>
          </a:p>
          <a:p>
            <a:r>
              <a:rPr lang="en-US" sz="2000" b="1" dirty="0">
                <a:solidFill>
                  <a:srgbClr val="00B050"/>
                </a:solidFill>
              </a:rPr>
              <a:t>./</a:t>
            </a:r>
            <a:r>
              <a:rPr lang="en-US" sz="2000" b="1" dirty="0" err="1">
                <a:solidFill>
                  <a:srgbClr val="00B050"/>
                </a:solidFill>
              </a:rPr>
              <a:t>my_custom_code</a:t>
            </a:r>
            <a:r>
              <a:rPr lang="en-US" sz="2000" b="1" dirty="0">
                <a:solidFill>
                  <a:srgbClr val="00B050"/>
                </a:solidFill>
              </a:rPr>
              <a:t>/</a:t>
            </a:r>
            <a:r>
              <a:rPr lang="en-US" sz="2000" b="1" dirty="0" err="1">
                <a:solidFill>
                  <a:srgbClr val="00B050"/>
                </a:solidFill>
              </a:rPr>
              <a:t>mycode</a:t>
            </a:r>
            <a:r>
              <a:rPr lang="en-US" sz="2000" b="1" dirty="0">
                <a:solidFill>
                  <a:srgbClr val="00B050"/>
                </a:solidFill>
              </a:rPr>
              <a:t> -</a:t>
            </a:r>
            <a:r>
              <a:rPr lang="en-US" sz="2000" b="1" dirty="0" err="1">
                <a:solidFill>
                  <a:srgbClr val="00B050"/>
                </a:solidFill>
              </a:rPr>
              <a:t>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my_input_file</a:t>
            </a:r>
            <a:r>
              <a:rPr lang="en-US" sz="2000" b="1" dirty="0">
                <a:solidFill>
                  <a:srgbClr val="00B050"/>
                </a:solidFill>
              </a:rPr>
              <a:t> -o </a:t>
            </a:r>
            <a:r>
              <a:rPr lang="en-US" sz="2000" b="1" dirty="0" err="1">
                <a:solidFill>
                  <a:srgbClr val="00B050"/>
                </a:solidFill>
              </a:rPr>
              <a:t>my_output_file</a:t>
            </a:r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 err="1"/>
              <a:t>ifdh</a:t>
            </a:r>
            <a:r>
              <a:rPr lang="en-US" sz="2000" b="1" dirty="0"/>
              <a:t> </a:t>
            </a:r>
            <a:r>
              <a:rPr lang="en-US" sz="2000" b="1" dirty="0" err="1"/>
              <a:t>cp</a:t>
            </a:r>
            <a:r>
              <a:rPr lang="en-US" sz="2000" b="1" dirty="0"/>
              <a:t> -D </a:t>
            </a:r>
            <a:r>
              <a:rPr lang="en-US" sz="2000" b="1" dirty="0" err="1"/>
              <a:t>my_output_file</a:t>
            </a:r>
            <a:r>
              <a:rPr lang="en-US" sz="2000" b="1" dirty="0"/>
              <a:t> /</a:t>
            </a:r>
            <a:r>
              <a:rPr lang="en-US" sz="2000" b="1" dirty="0" err="1"/>
              <a:t>pnfs</a:t>
            </a:r>
            <a:r>
              <a:rPr lang="en-US" sz="2000" b="1" dirty="0"/>
              <a:t>/dune/scratch/users/${GRID_USER}/</a:t>
            </a:r>
            <a:r>
              <a:rPr lang="en-US" sz="2000" b="1" dirty="0" err="1"/>
              <a:t>some_dir</a:t>
            </a:r>
            <a:r>
              <a:rPr lang="en-US" sz="2000" b="1" dirty="0"/>
              <a:t>/</a:t>
            </a:r>
            <a:endParaRPr lang="en-US" sz="2000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2398DBBE-BF9C-A34D-ACED-97A4BD620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44C1A90-4775-9047-A471-F5EC3C384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F222DD4-6985-5742-B818-223E37447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DE53B41E-B383-4943-8EEE-21FCE95E4779}"/>
              </a:ext>
            </a:extLst>
          </p:cNvPr>
          <p:cNvSpPr/>
          <p:nvPr/>
        </p:nvSpPr>
        <p:spPr>
          <a:xfrm>
            <a:off x="538316" y="5383165"/>
            <a:ext cx="627988" cy="3244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58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Submit test jobs before any large submissions after changes</a:t>
            </a:r>
          </a:p>
          <a:p>
            <a:r>
              <a:rPr lang="en-US" dirty="0"/>
              <a:t>Test interactively (</a:t>
            </a:r>
            <a:r>
              <a:rPr lang="en-US" dirty="0" err="1"/>
              <a:t>gpgtest</a:t>
            </a:r>
            <a:r>
              <a:rPr lang="en-US" dirty="0"/>
              <a:t>, fermicloud168)</a:t>
            </a:r>
          </a:p>
          <a:p>
            <a:r>
              <a:rPr lang="en-US" dirty="0"/>
              <a:t>Consult with the DUNE S&amp;C Coordinators before submitting large jobs</a:t>
            </a:r>
          </a:p>
          <a:p>
            <a:r>
              <a:rPr lang="en-US" dirty="0"/>
              <a:t>If you have specific requirements the worker node must meet, put them in the job requirements via </a:t>
            </a:r>
            <a:r>
              <a:rPr lang="mr-IN" dirty="0"/>
              <a:t>–</a:t>
            </a:r>
            <a:endParaRPr lang="en-US" dirty="0"/>
          </a:p>
          <a:p>
            <a:pPr lvl="1"/>
            <a:r>
              <a:rPr lang="en-US" dirty="0"/>
              <a:t>--</a:t>
            </a:r>
            <a:r>
              <a:rPr lang="en-US" i="1" dirty="0" err="1"/>
              <a:t>append_condor_requirements</a:t>
            </a:r>
            <a:r>
              <a:rPr lang="en-US" dirty="0"/>
              <a:t> </a:t>
            </a:r>
            <a:r>
              <a:rPr lang="en-US" dirty="0" err="1"/>
              <a:t>jobsub</a:t>
            </a:r>
            <a:r>
              <a:rPr lang="en-US" dirty="0"/>
              <a:t> option</a:t>
            </a:r>
          </a:p>
          <a:p>
            <a:pPr lvl="1"/>
            <a:r>
              <a:rPr lang="en-US" dirty="0"/>
              <a:t>These might include, veto of a specific site, specific version of CVMFS you need,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 err="1"/>
              <a:t>Prestage</a:t>
            </a:r>
            <a:r>
              <a:rPr lang="en-US" dirty="0"/>
              <a:t> your input files</a:t>
            </a:r>
          </a:p>
          <a:p>
            <a:r>
              <a:rPr lang="en-US" dirty="0"/>
              <a:t>If you need to pass environment variables to your script to be evaluated on the worker node, preface them with a ‘\’ (variable will be expanded in the job, not during submission)</a:t>
            </a:r>
          </a:p>
          <a:p>
            <a:pPr lvl="1"/>
            <a:r>
              <a:rPr lang="en-US" dirty="0"/>
              <a:t>--source=\$CONDOR_DIR_INPUT/</a:t>
            </a:r>
            <a:r>
              <a:rPr lang="en-US" dirty="0" err="1"/>
              <a:t>script.sh</a:t>
            </a:r>
            <a:endParaRPr lang="en-US" dirty="0"/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EC6E3EC-81D7-0A49-9C14-161457539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3BDC2B8-0AC2-6047-ABD7-CD7C38F82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0DB82358-5458-3C46-9AED-1C319FA04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4211528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How many jobs can I submit at once?</a:t>
            </a:r>
          </a:p>
          <a:p>
            <a:pPr lvl="1"/>
            <a:r>
              <a:rPr lang="en-US" dirty="0"/>
              <a:t>Max in a single submission is </a:t>
            </a:r>
            <a:r>
              <a:rPr lang="en-US" b="1" dirty="0">
                <a:solidFill>
                  <a:srgbClr val="FF0000"/>
                </a:solidFill>
              </a:rPr>
              <a:t>10K </a:t>
            </a:r>
          </a:p>
          <a:p>
            <a:pPr lvl="1"/>
            <a:r>
              <a:rPr lang="en-US" dirty="0"/>
              <a:t>For multiple submissions, do not exceed </a:t>
            </a:r>
            <a:r>
              <a:rPr lang="en-US" dirty="0">
                <a:solidFill>
                  <a:srgbClr val="FF0000"/>
                </a:solidFill>
              </a:rPr>
              <a:t>1000 jobs/minute</a:t>
            </a:r>
          </a:p>
          <a:p>
            <a:r>
              <a:rPr lang="en-US" dirty="0"/>
              <a:t>How many jobs can I have queued?</a:t>
            </a:r>
          </a:p>
          <a:p>
            <a:pPr lvl="1"/>
            <a:r>
              <a:rPr lang="en-US" dirty="0"/>
              <a:t>No hard limit, but no more than you could run in a week using DUNE’s </a:t>
            </a:r>
            <a:r>
              <a:rPr lang="en-US" dirty="0" err="1"/>
              <a:t>FermiGrid</a:t>
            </a:r>
            <a:r>
              <a:rPr lang="en-US" dirty="0"/>
              <a:t> quota</a:t>
            </a:r>
          </a:p>
          <a:p>
            <a:r>
              <a:rPr lang="en-US" dirty="0"/>
              <a:t>Don’t forget to account for slot weight! For 4 GB memory jobs, again divide by 2.</a:t>
            </a:r>
          </a:p>
          <a:p>
            <a:pPr lvl="1"/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741EB71-5BA2-BB49-9C4B-E55296906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556FF11-F2C3-4147-AD5A-619466265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05617E2-393F-9F47-ADC6-1E641CA95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095973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0F73ED-4C9D-3042-B47A-41ACCCE4694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49558" y="2476132"/>
            <a:ext cx="6005764" cy="812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Many Many Help Links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49E2EE-431A-DE4D-A7E0-5BAD0BBD7C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F0EB7EA-5694-9F43-B556-3F0CB4207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A4DF0-97F7-A849-BE61-521AE220D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33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https://wiki.dunescience.org/wiki/DUNE_Computing/Getting_Started_with_DUNE_Computing</a:t>
            </a:r>
            <a:endParaRPr lang="en-US" dirty="0"/>
          </a:p>
          <a:p>
            <a:pPr lvl="1"/>
            <a:r>
              <a:rPr lang="en-US" dirty="0"/>
              <a:t>Getting Accounts and Logging in</a:t>
            </a:r>
          </a:p>
          <a:p>
            <a:pPr lvl="1"/>
            <a:r>
              <a:rPr lang="en-US" dirty="0"/>
              <a:t>Kerberos, UPS, General Overviews, </a:t>
            </a:r>
          </a:p>
          <a:p>
            <a:pPr lvl="1"/>
            <a:r>
              <a:rPr lang="en-US" dirty="0"/>
              <a:t>Getting Started Exercises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https://wiki.dunescience.org/wiki/DUNE_Computing/Computing_How-To_Documentation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List of DUNE &amp; Related Tutorials</a:t>
            </a:r>
          </a:p>
          <a:p>
            <a:pPr lvl="1"/>
            <a:r>
              <a:rPr lang="en-US" dirty="0"/>
              <a:t>DUNE Interactive Resources</a:t>
            </a:r>
          </a:p>
          <a:p>
            <a:pPr lvl="1"/>
            <a:r>
              <a:rPr lang="en-US" dirty="0"/>
              <a:t>Running Grid Jobs</a:t>
            </a:r>
          </a:p>
          <a:p>
            <a:pPr lvl="1"/>
            <a:r>
              <a:rPr lang="en-US" dirty="0"/>
              <a:t>Data Storage Resources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Databases</a:t>
            </a:r>
          </a:p>
          <a:p>
            <a:r>
              <a:rPr lang="en-US" dirty="0"/>
              <a:t>Use the </a:t>
            </a:r>
            <a:r>
              <a:rPr lang="en-US" dirty="0">
                <a:hlinkClick r:id="rId4"/>
              </a:rPr>
              <a:t>DUNE Service Portal</a:t>
            </a:r>
            <a:r>
              <a:rPr lang="en-US" dirty="0"/>
              <a:t>. (need Services username/password)</a:t>
            </a:r>
          </a:p>
          <a:p>
            <a:r>
              <a:rPr lang="en-US" dirty="0"/>
              <a:t>Issues with job submission, data movement, trouble with SAM,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Open a </a:t>
            </a:r>
            <a:r>
              <a:rPr lang="en-US" dirty="0">
                <a:hlinkClick r:id="rId5"/>
              </a:rPr>
              <a:t>service desk ticket</a:t>
            </a:r>
            <a:r>
              <a:rPr lang="en-US" dirty="0"/>
              <a:t>.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F58BED2-3E9F-1646-9EE3-1D30E286F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111F475-6825-9E45-BF03-5E7F4FD10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F5ECC07A-511F-0F4E-8DDB-282C2EA30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9448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LArSoft</a:t>
            </a:r>
            <a:r>
              <a:rPr lang="en-US" dirty="0"/>
              <a:t> Code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1950504" cy="2266950"/>
          </a:xfrm>
        </p:spPr>
        <p:txBody>
          <a:bodyPr>
            <a:normAutofit/>
          </a:bodyPr>
          <a:lstStyle/>
          <a:p>
            <a:r>
              <a:rPr lang="en-US"/>
              <a:t>The code </a:t>
            </a:r>
            <a:r>
              <a:rPr lang="en-US" dirty="0"/>
              <a:t>for each product lives in a set of </a:t>
            </a:r>
            <a:r>
              <a:rPr lang="en-US" dirty="0" err="1"/>
              <a:t>git</a:t>
            </a:r>
            <a:r>
              <a:rPr lang="en-US" dirty="0"/>
              <a:t> repositories at </a:t>
            </a:r>
            <a:r>
              <a:rPr lang="en-US" dirty="0" err="1"/>
              <a:t>Fermilab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8576" y="1063900"/>
            <a:ext cx="8229600" cy="522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larcore</a:t>
            </a:r>
            <a:r>
              <a:rPr lang="en-US" sz="1600" dirty="0">
                <a:latin typeface="Arial" pitchFamily="18"/>
                <a:ea typeface="SimSun" pitchFamily="2"/>
              </a:rPr>
              <a:t>			Low level utilities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larcoreobj</a:t>
            </a:r>
            <a:r>
              <a:rPr lang="en-US" sz="1600" dirty="0">
                <a:latin typeface="Arial" pitchFamily="18"/>
                <a:ea typeface="SimSun" pitchFamily="2"/>
              </a:rPr>
              <a:t>			Low level 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larcorealg</a:t>
            </a:r>
            <a:r>
              <a:rPr lang="en-US" sz="1600" dirty="0">
                <a:latin typeface="Arial" pitchFamily="18"/>
                <a:ea typeface="SimSun" pitchFamily="2"/>
              </a:rPr>
              <a:t>			Low level utilities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lardata</a:t>
            </a:r>
            <a:r>
              <a:rPr lang="en-US" sz="1600" dirty="0">
                <a:latin typeface="Arial" pitchFamily="18"/>
                <a:ea typeface="SimSun" pitchFamily="2"/>
              </a:rPr>
              <a:t>			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lardataobj</a:t>
            </a:r>
            <a:r>
              <a:rPr lang="en-US" sz="1600" dirty="0">
                <a:latin typeface="Arial" pitchFamily="18"/>
                <a:ea typeface="SimSun" pitchFamily="2"/>
              </a:rPr>
              <a:t>			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lartoolobj</a:t>
            </a:r>
            <a:r>
              <a:rPr lang="en-US" sz="1600" dirty="0">
                <a:latin typeface="Arial" pitchFamily="18"/>
                <a:ea typeface="SimSun" pitchFamily="2"/>
              </a:rPr>
              <a:t>			Low level art tool interfaces (new!)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larsimtool</a:t>
            </a:r>
            <a:r>
              <a:rPr lang="en-US" sz="1600" dirty="0">
                <a:latin typeface="Arial" pitchFamily="18"/>
                <a:ea typeface="SimSun" pitchFamily="2"/>
              </a:rPr>
              <a:t>			Low level simulation tool implementations (new!)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lardataalg</a:t>
            </a:r>
            <a:r>
              <a:rPr lang="en-US" sz="1600" dirty="0">
                <a:latin typeface="Arial" pitchFamily="18"/>
                <a:ea typeface="SimSun" pitchFamily="2"/>
              </a:rPr>
              <a:t>			Low level algorithms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larevt</a:t>
            </a:r>
            <a:r>
              <a:rPr lang="en-US" sz="1600" dirty="0">
                <a:latin typeface="Arial" pitchFamily="18"/>
                <a:ea typeface="SimSun" pitchFamily="2"/>
              </a:rPr>
              <a:t>			Low level algorithms that use 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larsim</a:t>
            </a:r>
            <a:r>
              <a:rPr lang="en-US" sz="1600" dirty="0">
                <a:latin typeface="Arial" pitchFamily="18"/>
                <a:ea typeface="SimSun" pitchFamily="2"/>
              </a:rPr>
              <a:t>			Simulation 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larreco</a:t>
            </a:r>
            <a:r>
              <a:rPr lang="en-US" sz="1600" dirty="0">
                <a:latin typeface="Arial" pitchFamily="18"/>
                <a:ea typeface="SimSun" pitchFamily="2"/>
              </a:rPr>
              <a:t>			Primary reconstruction 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larana</a:t>
            </a:r>
            <a:r>
              <a:rPr lang="en-US" sz="1600" dirty="0">
                <a:latin typeface="Arial" pitchFamily="18"/>
                <a:ea typeface="SimSun" pitchFamily="2"/>
              </a:rPr>
              <a:t>			Secondary reconstruction and analysis 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lareventdisplay</a:t>
            </a:r>
            <a:r>
              <a:rPr lang="en-US" sz="1600" dirty="0">
                <a:latin typeface="Arial" pitchFamily="18"/>
                <a:ea typeface="SimSun" pitchFamily="2"/>
              </a:rPr>
              <a:t>		</a:t>
            </a:r>
            <a:r>
              <a:rPr lang="en-US" sz="1600" dirty="0" err="1">
                <a:latin typeface="Arial" pitchFamily="18"/>
                <a:ea typeface="SimSun" pitchFamily="2"/>
              </a:rPr>
              <a:t>LArSoft</a:t>
            </a:r>
            <a:r>
              <a:rPr lang="en-US" sz="1600" dirty="0">
                <a:latin typeface="Arial" pitchFamily="18"/>
                <a:ea typeface="SimSun" pitchFamily="2"/>
              </a:rPr>
              <a:t>-based event display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larpandora</a:t>
            </a:r>
            <a:r>
              <a:rPr lang="en-US" sz="1600" dirty="0">
                <a:latin typeface="Arial" pitchFamily="18"/>
                <a:ea typeface="SimSun" pitchFamily="2"/>
              </a:rPr>
              <a:t>		</a:t>
            </a:r>
            <a:r>
              <a:rPr lang="en-US" sz="1600" dirty="0" err="1">
                <a:latin typeface="Arial" pitchFamily="18"/>
                <a:ea typeface="SimSun" pitchFamily="2"/>
              </a:rPr>
              <a:t>LArSoft</a:t>
            </a:r>
            <a:r>
              <a:rPr lang="en-US" sz="1600" dirty="0">
                <a:latin typeface="Arial" pitchFamily="18"/>
                <a:ea typeface="SimSun" pitchFamily="2"/>
              </a:rPr>
              <a:t> interface to Pandora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larexamples</a:t>
            </a:r>
            <a:r>
              <a:rPr lang="en-US" sz="1600" dirty="0">
                <a:latin typeface="Arial" pitchFamily="18"/>
                <a:ea typeface="SimSun" pitchFamily="2"/>
              </a:rPr>
              <a:t>		Placeholder for examples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04533" y="1397000"/>
            <a:ext cx="262467" cy="364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F012B61-152B-534F-9D38-8390DDFCE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56922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F841648-3E30-4342-9F03-220CA6C8D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0262C9A6-5AA9-954C-8C9D-E26FA79BE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895206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More Info On </a:t>
            </a:r>
            <a:r>
              <a:rPr lang="en-US" dirty="0" err="1"/>
              <a:t>LArSoft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These slides were taken from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DUNE S&amp;C Tutorial from Aug</a:t>
            </a:r>
            <a:endParaRPr lang="en-US" dirty="0"/>
          </a:p>
          <a:p>
            <a:r>
              <a:rPr lang="en-US" dirty="0"/>
              <a:t>Main public </a:t>
            </a:r>
            <a:r>
              <a:rPr lang="en-US" dirty="0" err="1"/>
              <a:t>LARSoft</a:t>
            </a:r>
            <a:r>
              <a:rPr lang="en-US" dirty="0"/>
              <a:t> web page 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larsoft.org</a:t>
            </a:r>
            <a:endParaRPr lang="en-US" dirty="0"/>
          </a:p>
          <a:p>
            <a:pPr marL="256032" lvl="1" indent="-265176">
              <a:buSzTx/>
              <a:buFont typeface="Arial"/>
              <a:buChar char="•"/>
            </a:pPr>
            <a:r>
              <a:rPr lang="en-US" dirty="0" err="1"/>
              <a:t>LArSoft</a:t>
            </a:r>
            <a:r>
              <a:rPr lang="en-US" dirty="0"/>
              <a:t> wiki - </a:t>
            </a:r>
            <a:r>
              <a:rPr lang="en-US" dirty="0">
                <a:hlinkClick r:id="rId4"/>
              </a:rPr>
              <a:t>https://cdcvs.fnal.gov/redmine/projects/larsoft/wiki</a:t>
            </a:r>
          </a:p>
          <a:p>
            <a:pPr marL="256032" lvl="2" indent="-265176">
              <a:buSzTx/>
            </a:pPr>
            <a:r>
              <a:rPr lang="en-US" dirty="0">
                <a:hlinkClick r:id="rId5"/>
              </a:rPr>
              <a:t>Quick page with links to quick-start guides by experiment</a:t>
            </a:r>
          </a:p>
          <a:p>
            <a:r>
              <a:rPr lang="en-US" dirty="0"/>
              <a:t>Forum to discuss </a:t>
            </a:r>
            <a:r>
              <a:rPr lang="en-US" dirty="0" err="1"/>
              <a:t>LArTPC</a:t>
            </a:r>
            <a:r>
              <a:rPr lang="en-US" dirty="0"/>
              <a:t> software - </a:t>
            </a:r>
            <a:r>
              <a:rPr lang="en-US" dirty="0">
                <a:hlinkClick r:id="rId6"/>
              </a:rPr>
              <a:t>http://www.larforum.org/</a:t>
            </a:r>
            <a:endParaRPr lang="en-US" dirty="0"/>
          </a:p>
          <a:p>
            <a:pPr marL="256032" lvl="1" indent="-265176">
              <a:buSzTx/>
              <a:buFont typeface="Arial"/>
              <a:buChar char="•"/>
            </a:pPr>
            <a:r>
              <a:rPr lang="en-US" dirty="0" err="1"/>
              <a:t>LArSoft</a:t>
            </a:r>
            <a:r>
              <a:rPr lang="en-US" dirty="0"/>
              <a:t> email list - </a:t>
            </a:r>
            <a:r>
              <a:rPr lang="en-US" dirty="0">
                <a:hlinkClick r:id="rId7"/>
              </a:rPr>
              <a:t>larsoft@fnal.gov</a:t>
            </a:r>
          </a:p>
          <a:p>
            <a:r>
              <a:rPr lang="en-US" dirty="0"/>
              <a:t>Bi-weekly meeting 9am Central in WH3NE - </a:t>
            </a:r>
            <a:r>
              <a:rPr lang="en-US" dirty="0">
                <a:hlinkClick r:id="rId8"/>
              </a:rPr>
              <a:t>LArSoft Indico site</a:t>
            </a:r>
            <a:endParaRPr lang="en-US" dirty="0"/>
          </a:p>
          <a:p>
            <a:pPr marL="256032" lvl="2" indent="-265176">
              <a:buSzTx/>
            </a:pPr>
            <a:r>
              <a:rPr lang="en-US" dirty="0" err="1"/>
              <a:t>LArSoft</a:t>
            </a:r>
            <a:r>
              <a:rPr lang="en-US" dirty="0"/>
              <a:t> issue tracker - </a:t>
            </a:r>
            <a:r>
              <a:rPr lang="en-US" dirty="0">
                <a:hlinkClick r:id="rId9"/>
              </a:rPr>
              <a:t>https://cdcvs.fnal.gov/redmine/projects/larsoft/issues/new</a:t>
            </a:r>
          </a:p>
          <a:p>
            <a:r>
              <a:rPr lang="en-US" dirty="0">
                <a:hlinkClick r:id="rId10"/>
              </a:rPr>
              <a:t>2015 LArSoft course material </a:t>
            </a:r>
            <a:endParaRPr lang="en-US" dirty="0"/>
          </a:p>
          <a:p>
            <a:r>
              <a:rPr lang="en-US" dirty="0">
                <a:hlinkClick r:id="rId11"/>
              </a:rPr>
              <a:t>Best practices for writing fcl files </a:t>
            </a:r>
            <a:r>
              <a:rPr lang="en-US" dirty="0"/>
              <a:t>explained by Kyle </a:t>
            </a:r>
            <a:r>
              <a:rPr lang="en-US" dirty="0" err="1"/>
              <a:t>Knoepfel</a:t>
            </a:r>
            <a:endParaRPr lang="en-US" dirty="0"/>
          </a:p>
          <a:p>
            <a:pPr lvl="1"/>
            <a:r>
              <a:rPr lang="en-US" dirty="0"/>
              <a:t>Not needed for typical user. Required for user who writes modules or production workflows.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C4F275B-B008-4445-A9FB-590262DBB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36E4C7B-52AF-2143-9C6F-CA746A7A8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861F32C1-CFBD-7843-92B2-BCF807F4B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5762582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More Info on Gallery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These slides were taken from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DUNE S&amp;C Tutorial from Aug</a:t>
            </a:r>
            <a:endParaRPr lang="en-US" dirty="0"/>
          </a:p>
          <a:p>
            <a:r>
              <a:rPr lang="en-US" dirty="0"/>
              <a:t>Gallery main web page - </a:t>
            </a:r>
            <a:r>
              <a:rPr lang="en-US" dirty="0">
                <a:hlinkClick r:id="rId3"/>
              </a:rPr>
              <a:t>http://art.fnal.gov/gallery/</a:t>
            </a:r>
            <a:endParaRPr lang="en-US" dirty="0"/>
          </a:p>
          <a:p>
            <a:r>
              <a:rPr lang="en-US" dirty="0"/>
              <a:t>Gallery demo - </a:t>
            </a: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github.com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marcpaterno</a:t>
            </a:r>
            <a:r>
              <a:rPr lang="en-US" dirty="0">
                <a:hlinkClick r:id="rId4"/>
              </a:rPr>
              <a:t>/gallery-demo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9A91ACAC-F82B-5F45-81B1-A5A2113AB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B335010-DD33-5248-B653-CEBEB41C1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05997E9F-008C-0348-9430-EDCC55C96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6366272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More Info on Data Management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slides were taken from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DUNE S&amp;C Tutorial from Aug</a:t>
            </a:r>
            <a:endParaRPr lang="en-US" dirty="0"/>
          </a:p>
          <a:p>
            <a:r>
              <a:rPr lang="en-US" dirty="0"/>
              <a:t>Using DUNE’s </a:t>
            </a:r>
            <a:r>
              <a:rPr lang="en-US" dirty="0" err="1"/>
              <a:t>dCache</a:t>
            </a:r>
            <a:r>
              <a:rPr lang="en-US" dirty="0"/>
              <a:t> - </a:t>
            </a:r>
            <a:r>
              <a:rPr lang="en-US" sz="1800" dirty="0">
                <a:hlinkClick r:id="rId3"/>
              </a:rPr>
              <a:t>https://wiki.dunescience.org/wiki/DUNE_Computing/Using_DUNE%27s_dCache_Scratch_and_Persistent_Space_at_Fermilab</a:t>
            </a:r>
            <a:r>
              <a:rPr lang="en-US" sz="1800" dirty="0"/>
              <a:t> </a:t>
            </a:r>
          </a:p>
          <a:p>
            <a:r>
              <a:rPr lang="en-US" dirty="0"/>
              <a:t>Understanding storage volumes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https://cdcvs.fnal.gov/redmine/projects/fife/wiki/Understanding_storage_volumes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/>
              <a:t>SAM4Users wiki </a:t>
            </a:r>
            <a:r>
              <a:rPr lang="en-US" sz="1800" dirty="0">
                <a:hlinkClick r:id="rId5"/>
              </a:rPr>
              <a:t>https://cdcvs.fnal.gov/redmine/projects/sam/wiki/SAMLite_Guide</a:t>
            </a:r>
            <a:endParaRPr lang="en-US" sz="1800" dirty="0"/>
          </a:p>
          <a:p>
            <a:r>
              <a:rPr lang="en-US" dirty="0"/>
              <a:t>SAM wiki </a:t>
            </a:r>
            <a:r>
              <a:rPr lang="en-US" sz="1800" dirty="0">
                <a:hlinkClick r:id="rId6"/>
              </a:rPr>
              <a:t>https://cdcvs.fnal.gov/redmine/projects/sam/wiki/User_Guide_for_SAM</a:t>
            </a:r>
            <a:endParaRPr lang="en-US" sz="1800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FDE74B-5EB2-1848-BED3-8AF54C6C7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F2939B9-B2DD-B94B-9145-599B4C90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FA252E90-F2B8-6848-B2A7-D8149FE56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5897233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More Info on FIFE Tools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These slides were taken from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DUNE S&amp;C Tutorial from Aug</a:t>
            </a:r>
            <a:endParaRPr lang="en-US" dirty="0"/>
          </a:p>
          <a:p>
            <a:pPr lvl="0"/>
            <a:r>
              <a:rPr lang="en-US" sz="2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https://web.fnal.gov/project/FIFE/SitePages/Home.aspx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https://cdcvs.fnal.gov/redmine/projects/jobsub/wiki/Jobsub_submit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/>
              <a:t>List of environment variables on worker nodes:</a:t>
            </a:r>
          </a:p>
          <a:p>
            <a:pPr lvl="1"/>
            <a:r>
              <a:rPr lang="en-US" dirty="0">
                <a:hlinkClick r:id="rId5"/>
              </a:rPr>
              <a:t>https://cdcvs.fnal.gov/redmine/projects/jobsub/wiki/Jobsub_enviornment_variables</a:t>
            </a:r>
            <a:endParaRPr lang="en-US" dirty="0"/>
          </a:p>
          <a:p>
            <a:r>
              <a:rPr lang="en-US" dirty="0"/>
              <a:t>Full documentation of the </a:t>
            </a:r>
            <a:r>
              <a:rPr lang="en-US" dirty="0" err="1"/>
              <a:t>jobsub</a:t>
            </a:r>
            <a:r>
              <a:rPr lang="en-US" dirty="0"/>
              <a:t> client here</a:t>
            </a:r>
          </a:p>
          <a:p>
            <a:pPr lvl="1"/>
            <a:r>
              <a:rPr lang="en-US" dirty="0">
                <a:hlinkClick r:id="rId6"/>
              </a:rPr>
              <a:t>https://cdcvs.fnal.gov/redmine/projects/jobsub/wiki/Using_the_Client</a:t>
            </a:r>
            <a:endParaRPr lang="en-US" dirty="0"/>
          </a:p>
          <a:p>
            <a:r>
              <a:rPr lang="en-US" dirty="0">
                <a:hlinkClick r:id="rId7"/>
              </a:rPr>
              <a:t>https://cdcvs.fnal.gov/redmine/projects/fife/wiki/Wiki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https://cdcvs.fnal.gov/redmine/projects/fife/wiki/Introduction_to_FIFE_and_Component_Services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https://cdcvs.fnal.gov/redmine/projects/fife/wiki/Advanced_Computing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https://cdcvs.fnal.gov/redmine/projects/jobsub/wiki#Client-User-Guide</a:t>
            </a:r>
            <a:r>
              <a:rPr lang="en-US" dirty="0"/>
              <a:t> </a:t>
            </a:r>
          </a:p>
          <a:p>
            <a:r>
              <a:rPr lang="en-US" dirty="0">
                <a:hlinkClick r:id="rId11"/>
              </a:rPr>
              <a:t>https://cdcvs.fnal.gov/redmine/projects/ifdhc/wiki</a:t>
            </a:r>
            <a:r>
              <a:rPr lang="en-US" dirty="0"/>
              <a:t> 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sz="2000" u="sng" dirty="0">
              <a:solidFill>
                <a:schemeClr val="hlink"/>
              </a:solidFill>
              <a:latin typeface="Helvetica Neue"/>
              <a:ea typeface="Helvetica Neue"/>
              <a:cs typeface="Helvetica Neue"/>
              <a:sym typeface="Helvetica Neue"/>
              <a:hlinkClick r:id="rId3"/>
            </a:endParaRP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49F4C0C-3A88-D043-8236-928FCE87B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4447EDF-D1C9-764D-BC86-7EBF88FB8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B87903FB-EDE5-074B-B7BE-A619C33D1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6864448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4026" y="2587652"/>
            <a:ext cx="8229600" cy="647102"/>
          </a:xfrm>
        </p:spPr>
        <p:txBody>
          <a:bodyPr/>
          <a:lstStyle/>
          <a:p>
            <a:r>
              <a:rPr lang="en-US" dirty="0"/>
              <a:t>Learn More About Running DAGs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BA9C2550-75DF-4E45-AA48-30B350EA3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1EAE5-F3D7-0646-B81A-E3C776502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491D1E5C-E675-084B-ACF5-B9E70C46C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3775161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on DAGs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Directed Acyclic Graphs (DAGs) are a way to run jobs that depend on other jobs (e.g. run geant4 on the output of the event generator step)</a:t>
            </a:r>
          </a:p>
          <a:p>
            <a:r>
              <a:rPr lang="en-US" dirty="0"/>
              <a:t>User can define structure and dependencies, but there is only a single submission (no babysitting required!) Later stage jobs start automatically after previous stage finished.</a:t>
            </a:r>
          </a:p>
          <a:p>
            <a:pPr marL="0" indent="0">
              <a:buNone/>
            </a:pPr>
            <a:r>
              <a:rPr lang="en-US" dirty="0"/>
              <a:t>    </a:t>
            </a:r>
            <a:r>
              <a:rPr lang="en-US" b="1" dirty="0"/>
              <a:t>Note: if parent job fails, dependent jobs will not run</a:t>
            </a:r>
            <a:endParaRPr lang="en-US" dirty="0"/>
          </a:p>
          <a:p>
            <a:r>
              <a:rPr lang="en-US" dirty="0"/>
              <a:t>Possible to create DAGs for </a:t>
            </a:r>
            <a:r>
              <a:rPr lang="en-US" dirty="0" err="1"/>
              <a:t>jobsub</a:t>
            </a:r>
            <a:r>
              <a:rPr lang="en-US" dirty="0"/>
              <a:t> with simple xml schema, and then submit with </a:t>
            </a:r>
            <a:r>
              <a:rPr lang="en-US" b="1" dirty="0" err="1"/>
              <a:t>jobsub_submit_dag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FAC61F1-EC67-074D-A782-2CFE670CC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F26C820-1926-724B-9EF1-2A6D789D7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03150ACF-FDB9-564A-9316-8DC2D0BB4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1310716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Schema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1704763"/>
          </a:xfrm>
        </p:spPr>
        <p:txBody>
          <a:bodyPr/>
          <a:lstStyle/>
          <a:p>
            <a:r>
              <a:rPr lang="en-US" dirty="0"/>
              <a:t>There are serial jobs, parallel jobs, and each section runs as a different stage (note ALL jobs in stage N must finish before stage N+1 starts)</a:t>
            </a:r>
          </a:p>
          <a:p>
            <a:r>
              <a:rPr lang="en-US" dirty="0"/>
              <a:t>Consider this simple workflow: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8826" y="3295707"/>
            <a:ext cx="416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Intro job does prep work (like starting a SAM project)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14359" y="5050135"/>
            <a:ext cx="3869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Finalize job looks at 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Outputs of analysis jobs and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Does something and/or ends project</a:t>
            </a:r>
            <a:endParaRPr lang="en-US" dirty="0">
              <a:effectLst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13566" y="3598039"/>
            <a:ext cx="1320800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Intro Job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868" y="4314835"/>
            <a:ext cx="1837267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Analysis Job 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637366" y="5031833"/>
            <a:ext cx="1473200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Finalize Job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55333" y="4314936"/>
            <a:ext cx="1837267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Job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450798" y="4314936"/>
            <a:ext cx="1837267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Job 3</a:t>
            </a:r>
          </a:p>
        </p:txBody>
      </p:sp>
      <p:cxnSp>
        <p:nvCxnSpPr>
          <p:cNvPr id="22" name="Straight Arrow Connector 21"/>
          <p:cNvCxnSpPr>
            <a:stCxn id="14" idx="1"/>
            <a:endCxn id="17" idx="0"/>
          </p:cNvCxnSpPr>
          <p:nvPr/>
        </p:nvCxnSpPr>
        <p:spPr>
          <a:xfrm flipH="1">
            <a:off x="1378502" y="3813939"/>
            <a:ext cx="1335064" cy="500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  <a:endCxn id="19" idx="0"/>
          </p:cNvCxnSpPr>
          <p:nvPr/>
        </p:nvCxnSpPr>
        <p:spPr>
          <a:xfrm>
            <a:off x="3373966" y="4029839"/>
            <a:ext cx="1" cy="285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20" idx="0"/>
          </p:cNvCxnSpPr>
          <p:nvPr/>
        </p:nvCxnSpPr>
        <p:spPr>
          <a:xfrm>
            <a:off x="4034366" y="3813939"/>
            <a:ext cx="1335066" cy="500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  <a:endCxn id="18" idx="1"/>
          </p:cNvCxnSpPr>
          <p:nvPr/>
        </p:nvCxnSpPr>
        <p:spPr>
          <a:xfrm>
            <a:off x="1378502" y="4746635"/>
            <a:ext cx="1258864" cy="501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2"/>
            <a:endCxn id="18" idx="0"/>
          </p:cNvCxnSpPr>
          <p:nvPr/>
        </p:nvCxnSpPr>
        <p:spPr>
          <a:xfrm flipH="1">
            <a:off x="3373966" y="4746736"/>
            <a:ext cx="1" cy="285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8" idx="3"/>
          </p:cNvCxnSpPr>
          <p:nvPr/>
        </p:nvCxnSpPr>
        <p:spPr>
          <a:xfrm flipH="1">
            <a:off x="4110566" y="4746535"/>
            <a:ext cx="1417064" cy="501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285497C3-BADF-1F43-BB7C-44EAF1546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6FF6F227-AB10-F648-8DE4-80E18BFCB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25" name="Date Placeholder 7">
            <a:extLst>
              <a:ext uri="{FF2B5EF4-FFF2-40B4-BE49-F238E27FC236}">
                <a16:creationId xmlns:a16="http://schemas.microsoft.com/office/drawing/2014/main" id="{22124307-7C46-B141-805E-FF5C877B1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3966337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Workflow XML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cat </a:t>
            </a:r>
            <a:r>
              <a:rPr lang="en-US" dirty="0" err="1"/>
              <a:t>mytoy.xml</a:t>
            </a:r>
            <a:endParaRPr lang="en-US" dirty="0"/>
          </a:p>
          <a:p>
            <a:pPr marL="285306" lvl="1" indent="0">
              <a:buNone/>
            </a:pPr>
            <a:r>
              <a:rPr lang="en-US" dirty="0"/>
              <a:t>&lt;serial&gt;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--memory=500MB --disk=1GB \ --expected-lifetime=1h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init_script.sh</a:t>
            </a:r>
            <a:r>
              <a:rPr lang="en-US" dirty="0"/>
              <a:t> ARGS0</a:t>
            </a:r>
          </a:p>
          <a:p>
            <a:pPr marL="285306" lvl="1" indent="0">
              <a:buNone/>
            </a:pPr>
            <a:r>
              <a:rPr lang="en-US" dirty="0"/>
              <a:t>&lt;/serial&gt;</a:t>
            </a:r>
          </a:p>
          <a:p>
            <a:pPr marL="285306" lvl="1" indent="0">
              <a:buNone/>
            </a:pPr>
            <a:r>
              <a:rPr lang="en-US" dirty="0"/>
              <a:t>&lt;parallel&gt;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/>
              <a:t>&lt;/parallel&gt;</a:t>
            </a:r>
          </a:p>
          <a:p>
            <a:pPr marL="285306" lvl="1" indent="0">
              <a:buNone/>
            </a:pPr>
            <a:r>
              <a:rPr lang="en-US" dirty="0"/>
              <a:t>&lt;serial&gt;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--memory=1000MB --disk=5GB \ --expected-lifetime=2h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finalize_script.sh</a:t>
            </a:r>
            <a:r>
              <a:rPr lang="en-US" dirty="0"/>
              <a:t> ARGS2</a:t>
            </a:r>
          </a:p>
          <a:p>
            <a:pPr marL="285306" lvl="1" indent="0">
              <a:buNone/>
            </a:pPr>
            <a:r>
              <a:rPr lang="en-US" dirty="0"/>
              <a:t>&lt;/serial&gt;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2B72630-E93F-B540-8926-8AC5B44FC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39BD9E2-21B5-1244-92A9-F2871D08D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8FC019B6-7487-DA46-8862-63B5D3FE3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4346833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Workflow XML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cat </a:t>
            </a:r>
            <a:r>
              <a:rPr lang="en-US" dirty="0" err="1"/>
              <a:t>mytoy.xml</a:t>
            </a:r>
            <a:endParaRPr lang="en-US" dirty="0"/>
          </a:p>
          <a:p>
            <a:pPr marL="285306" lvl="1" indent="0">
              <a:buNone/>
            </a:pPr>
            <a:r>
              <a:rPr lang="en-US" dirty="0"/>
              <a:t>&lt;serial&gt;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--memory=500MB --disk=1GB \ --expected-lifetime=1h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init_script.sh</a:t>
            </a:r>
            <a:r>
              <a:rPr lang="en-US" dirty="0"/>
              <a:t> ARGS0</a:t>
            </a:r>
          </a:p>
          <a:p>
            <a:pPr marL="285306" lvl="1" indent="0">
              <a:buNone/>
            </a:pPr>
            <a:r>
              <a:rPr lang="en-US" dirty="0"/>
              <a:t>&lt;/serial&gt;</a:t>
            </a:r>
          </a:p>
          <a:p>
            <a:pPr marL="285306" lvl="1" indent="0">
              <a:buNone/>
            </a:pPr>
            <a:r>
              <a:rPr lang="en-US" dirty="0"/>
              <a:t>&lt;parallel&gt;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--memory=2000MB --disk=1GB \ --expected-lifetime=3h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analysis_script.sh</a:t>
            </a:r>
            <a:r>
              <a:rPr lang="en-US" dirty="0"/>
              <a:t> ARGS</a:t>
            </a:r>
          </a:p>
          <a:p>
            <a:pPr marL="285306" lvl="1" indent="0">
              <a:buNone/>
            </a:pPr>
            <a:r>
              <a:rPr lang="en-US" dirty="0"/>
              <a:t>&lt;/parallel&gt;</a:t>
            </a:r>
          </a:p>
          <a:p>
            <a:pPr marL="285306" lvl="1" indent="0">
              <a:buNone/>
            </a:pPr>
            <a:r>
              <a:rPr lang="en-US" dirty="0"/>
              <a:t>&lt;serial&gt;</a:t>
            </a:r>
          </a:p>
          <a:p>
            <a:pPr marL="285306" lvl="1" indent="0">
              <a:buNone/>
            </a:pPr>
            <a:r>
              <a:rPr lang="en-US" dirty="0" err="1"/>
              <a:t>jobsub</a:t>
            </a:r>
            <a:r>
              <a:rPr lang="en-US" dirty="0"/>
              <a:t> -n --memory=1000MB --disk=5GB \ --expected-lifetime=2h \ --resource-provides=</a:t>
            </a:r>
            <a:r>
              <a:rPr lang="en-US" dirty="0" err="1"/>
              <a:t>usage_model</a:t>
            </a:r>
            <a:r>
              <a:rPr lang="en-US" dirty="0"/>
              <a:t>=DEDICATED,OPPORTUNISTIC,OFFSITE file://</a:t>
            </a:r>
            <a:r>
              <a:rPr lang="en-US" dirty="0" err="1"/>
              <a:t>finalize_script.sh</a:t>
            </a:r>
            <a:r>
              <a:rPr lang="en-US" dirty="0"/>
              <a:t> ARGS2</a:t>
            </a:r>
          </a:p>
          <a:p>
            <a:pPr marL="285306" lvl="1" indent="0">
              <a:buNone/>
            </a:pPr>
            <a:r>
              <a:rPr lang="en-US" dirty="0"/>
              <a:t>&lt;/serial&gt;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7333" y="2243667"/>
            <a:ext cx="7924799" cy="23537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Notes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You can put </a:t>
            </a:r>
            <a:r>
              <a:rPr lang="en-US" dirty="0" err="1">
                <a:solidFill>
                  <a:schemeClr val="tx1"/>
                </a:solidFill>
              </a:rPr>
              <a:t>jobsub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jobsub_submit</a:t>
            </a:r>
            <a:r>
              <a:rPr lang="en-US" dirty="0">
                <a:solidFill>
                  <a:schemeClr val="tx1"/>
                </a:solidFill>
              </a:rPr>
              <a:t>, inside the xml. </a:t>
            </a:r>
            <a:r>
              <a:rPr lang="en-US" b="1" dirty="0">
                <a:solidFill>
                  <a:schemeClr val="tx1"/>
                </a:solidFill>
              </a:rPr>
              <a:t>You also need a -n</a:t>
            </a:r>
            <a:r>
              <a:rPr lang="en-US" dirty="0">
                <a:solidFill>
                  <a:schemeClr val="tx1"/>
                </a:solidFill>
              </a:rPr>
              <a:t> after </a:t>
            </a:r>
            <a:r>
              <a:rPr lang="en-US" dirty="0" err="1">
                <a:solidFill>
                  <a:schemeClr val="tx1"/>
                </a:solidFill>
              </a:rPr>
              <a:t>jobsub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You do not specify group and role here; that is part of </a:t>
            </a:r>
            <a:r>
              <a:rPr lang="en-US" dirty="0" err="1">
                <a:solidFill>
                  <a:schemeClr val="tx1"/>
                </a:solidFill>
              </a:rPr>
              <a:t>jobsub_submit_dag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arguments to each job can be different. You can also switch resource requirements and arguments around from job to job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7CE46DB-CC94-2B46-9F43-0301C125F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3E8371D-389E-F84F-A885-73DFC98EC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8327C8D8-8F99-7A4A-9F99-1394571A9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9523292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Submitting a toy DAG; Fetching Logs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our example you would do</a:t>
            </a:r>
          </a:p>
          <a:p>
            <a:pPr lvl="1"/>
            <a:r>
              <a:rPr lang="en-US" b="1" dirty="0" err="1"/>
              <a:t>jobsub_submit_dag</a:t>
            </a:r>
            <a:r>
              <a:rPr lang="en-US" b="1" dirty="0"/>
              <a:t> -G </a:t>
            </a:r>
            <a:r>
              <a:rPr lang="en-US" b="1" dirty="0" err="1"/>
              <a:t>myexpt</a:t>
            </a:r>
            <a:r>
              <a:rPr lang="en-US" b="1" dirty="0"/>
              <a:t> file://</a:t>
            </a:r>
            <a:r>
              <a:rPr lang="en-US" b="1" dirty="0" err="1"/>
              <a:t>mytoy.xml</a:t>
            </a:r>
            <a:endParaRPr lang="en-US" dirty="0"/>
          </a:p>
          <a:p>
            <a:r>
              <a:rPr lang="en-US" dirty="0"/>
              <a:t>If you wanted to run as the production user, add --role=Production to </a:t>
            </a:r>
            <a:r>
              <a:rPr lang="en-US" dirty="0" err="1"/>
              <a:t>jobsub_submit_dag</a:t>
            </a:r>
            <a:r>
              <a:rPr lang="en-US" dirty="0"/>
              <a:t> (NOT inside the xml)</a:t>
            </a:r>
          </a:p>
          <a:p>
            <a:r>
              <a:rPr lang="en-US" dirty="0"/>
              <a:t>If any of the analyze jobs were to fail, the finalize job would not run. But: no need to monitor and submit each sage separately</a:t>
            </a:r>
          </a:p>
          <a:p>
            <a:r>
              <a:rPr lang="en-US" dirty="0"/>
              <a:t>Other notes:</a:t>
            </a:r>
          </a:p>
          <a:p>
            <a:pPr lvl="1"/>
            <a:r>
              <a:rPr lang="en-US" dirty="0"/>
              <a:t>The jobs do NOT share a cluster ID; each gets its own. There is a variable called JOBSUBPARENTJOBID (based on the control job) that is the same in all jobs in the DAG</a:t>
            </a:r>
          </a:p>
          <a:p>
            <a:pPr lvl="1"/>
            <a:r>
              <a:rPr lang="en-US" dirty="0"/>
              <a:t>If you do </a:t>
            </a:r>
            <a:r>
              <a:rPr lang="en-US" dirty="0" err="1"/>
              <a:t>jobsub_fetchlog</a:t>
            </a:r>
            <a:r>
              <a:rPr lang="en-US" dirty="0"/>
              <a:t> --</a:t>
            </a:r>
            <a:r>
              <a:rPr lang="en-US" dirty="0" err="1"/>
              <a:t>jobid</a:t>
            </a:r>
            <a:r>
              <a:rPr lang="en-US" dirty="0"/>
              <a:t>=&lt;job ID of submission&gt; you will get the logs for ALL jobs in the DAG. If you want them only for a specific job, do </a:t>
            </a:r>
            <a:r>
              <a:rPr lang="en-US" b="1" dirty="0" err="1"/>
              <a:t>jobsub_fetchlog</a:t>
            </a:r>
            <a:r>
              <a:rPr lang="en-US" b="1" dirty="0"/>
              <a:t> --</a:t>
            </a:r>
            <a:r>
              <a:rPr lang="en-US" b="1" dirty="0" err="1"/>
              <a:t>jobid</a:t>
            </a:r>
            <a:r>
              <a:rPr lang="en-US" b="1" dirty="0"/>
              <a:t>=&lt;job ID of particular job&gt;</a:t>
            </a:r>
            <a:r>
              <a:rPr lang="en-US" dirty="0"/>
              <a:t> </a:t>
            </a:r>
            <a:r>
              <a:rPr lang="en-US" b="1" dirty="0"/>
              <a:t>--partial </a:t>
            </a:r>
            <a:r>
              <a:rPr lang="en-US" dirty="0"/>
              <a:t>(the --partial option does the trick)</a:t>
            </a:r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354E8A9-28BB-B04C-B868-94291701E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14EDA6A-1AE9-384E-A293-6DAED1EC3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1A098405-F311-6548-AAAB-7952E379E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13143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LArSoft</a:t>
            </a:r>
            <a:r>
              <a:rPr lang="en-US" dirty="0"/>
              <a:t> Code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8576" y="1063900"/>
            <a:ext cx="8229600" cy="522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larcore</a:t>
            </a:r>
            <a:r>
              <a:rPr lang="en-US" sz="1600" dirty="0">
                <a:latin typeface="Arial" pitchFamily="18"/>
                <a:ea typeface="SimSun" pitchFamily="2"/>
              </a:rPr>
              <a:t>			Low level utilities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larcoreobj</a:t>
            </a:r>
            <a:r>
              <a:rPr lang="en-US" sz="1600" dirty="0">
                <a:latin typeface="Arial" pitchFamily="18"/>
                <a:ea typeface="SimSun" pitchFamily="2"/>
              </a:rPr>
              <a:t>			Low level 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larcorealg</a:t>
            </a:r>
            <a:r>
              <a:rPr lang="en-US" sz="1600" dirty="0">
                <a:latin typeface="Arial" pitchFamily="18"/>
                <a:ea typeface="SimSun" pitchFamily="2"/>
              </a:rPr>
              <a:t>			Low level utilities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lardata</a:t>
            </a:r>
            <a:r>
              <a:rPr lang="en-US" sz="1600" dirty="0">
                <a:latin typeface="Arial" pitchFamily="18"/>
                <a:ea typeface="SimSun" pitchFamily="2"/>
              </a:rPr>
              <a:t>			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lardataobj</a:t>
            </a:r>
            <a:r>
              <a:rPr lang="en-US" sz="1600" dirty="0">
                <a:latin typeface="Arial" pitchFamily="18"/>
                <a:ea typeface="SimSun" pitchFamily="2"/>
              </a:rPr>
              <a:t>			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lartoolobj</a:t>
            </a:r>
            <a:r>
              <a:rPr lang="en-US" sz="1600" dirty="0">
                <a:latin typeface="Arial" pitchFamily="18"/>
                <a:ea typeface="SimSun" pitchFamily="2"/>
              </a:rPr>
              <a:t>			Low level art tool interfaces (new!)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larsimtool</a:t>
            </a:r>
            <a:r>
              <a:rPr lang="en-US" sz="1600" dirty="0">
                <a:latin typeface="Arial" pitchFamily="18"/>
                <a:ea typeface="SimSun" pitchFamily="2"/>
              </a:rPr>
              <a:t>			Low level simulation tool implementations (new!)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lardataalg</a:t>
            </a:r>
            <a:r>
              <a:rPr lang="en-US" sz="1600" dirty="0">
                <a:latin typeface="Arial" pitchFamily="18"/>
                <a:ea typeface="SimSun" pitchFamily="2"/>
              </a:rPr>
              <a:t>			Low level algorithms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larevt</a:t>
            </a:r>
            <a:r>
              <a:rPr lang="en-US" sz="1600" dirty="0">
                <a:latin typeface="Arial" pitchFamily="18"/>
                <a:ea typeface="SimSun" pitchFamily="2"/>
              </a:rPr>
              <a:t>			Low level algorithms that use data products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larsim</a:t>
            </a:r>
            <a:r>
              <a:rPr lang="en-US" sz="1600" dirty="0">
                <a:latin typeface="Arial" pitchFamily="18"/>
                <a:ea typeface="SimSun" pitchFamily="2"/>
              </a:rPr>
              <a:t>			Simulation 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larreco</a:t>
            </a:r>
            <a:r>
              <a:rPr lang="en-US" sz="1600" dirty="0">
                <a:latin typeface="Arial" pitchFamily="18"/>
                <a:ea typeface="SimSun" pitchFamily="2"/>
              </a:rPr>
              <a:t>			Primary reconstruction 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larana</a:t>
            </a:r>
            <a:r>
              <a:rPr lang="en-US" sz="1600" dirty="0">
                <a:latin typeface="Arial" pitchFamily="18"/>
                <a:ea typeface="SimSun" pitchFamily="2"/>
              </a:rPr>
              <a:t>			Secondary reconstruction and analysis code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lareventdisplay</a:t>
            </a:r>
            <a:r>
              <a:rPr lang="en-US" sz="1600" dirty="0">
                <a:latin typeface="Arial" pitchFamily="18"/>
                <a:ea typeface="SimSun" pitchFamily="2"/>
              </a:rPr>
              <a:t>		</a:t>
            </a:r>
            <a:r>
              <a:rPr lang="en-US" sz="1600" dirty="0" err="1">
                <a:latin typeface="Arial" pitchFamily="18"/>
                <a:ea typeface="SimSun" pitchFamily="2"/>
              </a:rPr>
              <a:t>LArSoft</a:t>
            </a:r>
            <a:r>
              <a:rPr lang="en-US" sz="1600" dirty="0">
                <a:latin typeface="Arial" pitchFamily="18"/>
                <a:ea typeface="SimSun" pitchFamily="2"/>
              </a:rPr>
              <a:t>-based event display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larpandora</a:t>
            </a:r>
            <a:r>
              <a:rPr lang="en-US" sz="1600" dirty="0">
                <a:latin typeface="Arial" pitchFamily="18"/>
                <a:ea typeface="SimSun" pitchFamily="2"/>
              </a:rPr>
              <a:t>		</a:t>
            </a:r>
            <a:r>
              <a:rPr lang="en-US" sz="1600" dirty="0" err="1">
                <a:latin typeface="Arial" pitchFamily="18"/>
                <a:ea typeface="SimSun" pitchFamily="2"/>
              </a:rPr>
              <a:t>LArSoft</a:t>
            </a:r>
            <a:r>
              <a:rPr lang="en-US" sz="1600" dirty="0">
                <a:latin typeface="Arial" pitchFamily="18"/>
                <a:ea typeface="SimSun" pitchFamily="2"/>
              </a:rPr>
              <a:t> interface to Pandora</a:t>
            </a:r>
          </a:p>
          <a:p>
            <a:pPr lvl="0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Arial" pitchFamily="18"/>
                <a:ea typeface="SimSun" pitchFamily="2"/>
              </a:rPr>
              <a:t>larexamples</a:t>
            </a:r>
            <a:r>
              <a:rPr lang="en-US" sz="1600" dirty="0">
                <a:latin typeface="Arial" pitchFamily="18"/>
                <a:ea typeface="SimSun" pitchFamily="2"/>
              </a:rPr>
              <a:t>		Placeholder for examples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54029" y="1207770"/>
            <a:ext cx="1950504" cy="226695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code for each product lives in a set of git repositories at Fermilab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3230" y="2828014"/>
            <a:ext cx="8799410" cy="2184119"/>
            <a:chOff x="193230" y="2828014"/>
            <a:chExt cx="8799410" cy="2184119"/>
          </a:xfrm>
        </p:grpSpPr>
        <p:sp>
          <p:nvSpPr>
            <p:cNvPr id="10" name="Freeform: Shape 5"/>
            <p:cNvSpPr/>
            <p:nvPr/>
          </p:nvSpPr>
          <p:spPr>
            <a:xfrm>
              <a:off x="193230" y="2828014"/>
              <a:ext cx="8733600" cy="21841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CC"/>
            </a:solidFill>
            <a:ln w="36720">
              <a:solidFill>
                <a:srgbClr val="FF3333"/>
              </a:solidFill>
              <a:prstDash val="solid"/>
            </a:ln>
          </p:spPr>
          <p:txBody>
            <a:bodyPr vert="horz" wrap="none" lIns="108000" tIns="63000" rIns="108000" bIns="63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230" y="3193774"/>
              <a:ext cx="8511410" cy="153665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1) All publicly accessible at 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  <a:hlinkClick r:id="rId2"/>
                </a:rPr>
                <a:t>http://cdcvs.fnal.gov/projects/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&lt;repository name&gt;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  <a:p>
              <a:pPr marL="0" marR="0" lvl="0" indent="0" rtl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2) For read/write access:</a:t>
              </a:r>
            </a:p>
            <a:p>
              <a:pPr marL="0" marR="0" lvl="0" indent="0" rtl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    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ssh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://p-&lt;repository name&gt;@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cdcvs.fnal.gov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/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cvs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/projects/&lt;repository name&gt;</a:t>
              </a:r>
            </a:p>
            <a:p>
              <a:pPr marL="0" marR="0" lvl="0" indent="0" rtl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    (requires valid </a:t>
              </a:r>
              <a:r>
                <a:rPr lang="en-US" sz="1800" b="0" i="0" u="none" strike="noStrike" kern="1200" dirty="0" err="1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kerberos</a:t>
              </a:r>
              <a:r>
                <a:rPr lang="en-US" sz="18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 ticket – </a:t>
              </a:r>
              <a:r>
                <a:rPr lang="en-US" sz="16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Lucida Sans" pitchFamily="2"/>
                </a:rPr>
                <a:t>ge</a:t>
              </a:r>
              <a:r>
                <a:rPr lang="en-US" sz="1600" dirty="0">
                  <a:latin typeface="Arial" pitchFamily="18"/>
                  <a:ea typeface="SimSun" pitchFamily="2"/>
                  <a:cs typeface="Lucida Sans" pitchFamily="2"/>
                </a:rPr>
                <a:t>t Kerberos account with Fermi computing </a:t>
              </a:r>
              <a:r>
                <a:rPr lang="en-US" sz="1600" dirty="0" err="1">
                  <a:latin typeface="Arial" pitchFamily="18"/>
                  <a:ea typeface="SimSun" pitchFamily="2"/>
                  <a:cs typeface="Lucida Sans" pitchFamily="2"/>
                </a:rPr>
                <a:t>acounts</a:t>
              </a:r>
              <a:endParaRPr lang="en-US" sz="16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2404533" y="1397000"/>
            <a:ext cx="262467" cy="364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BC7F91E0-DBA9-F547-A454-F97DC53A0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0A9BD75-EA67-CA43-AE87-D9811A78E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BFD53446-CB60-254C-91A2-71A4AC5BB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8000530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97026" y="2655385"/>
            <a:ext cx="6006041" cy="647102"/>
          </a:xfrm>
        </p:spPr>
        <p:txBody>
          <a:bodyPr/>
          <a:lstStyle/>
          <a:p>
            <a:r>
              <a:rPr lang="en-US" dirty="0"/>
              <a:t>Learn More </a:t>
            </a:r>
            <a:r>
              <a:rPr lang="en-US"/>
              <a:t>About GPUs</a:t>
            </a:r>
            <a:endParaRPr lang="en-US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12ED564D-460A-A848-AF9F-6601AE9A9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68D47-44E7-0E42-86F2-7203D3AC2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635CE02F-7281-F248-8D6D-19FF4B23F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0722340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Access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Lots of (justified) excitement about GPUs. Some of you may be familiar with the</a:t>
            </a:r>
            <a:r>
              <a:rPr lang="en-US" dirty="0">
                <a:hlinkClick r:id="rId2"/>
              </a:rPr>
              <a:t> </a:t>
            </a:r>
            <a:r>
              <a:rPr lang="en-US" u="sng" dirty="0">
                <a:hlinkClick r:id="rId2"/>
              </a:rPr>
              <a:t>Wilson Cluster at Fermilab</a:t>
            </a:r>
            <a:r>
              <a:rPr lang="en-US" dirty="0"/>
              <a:t>; this requires a separate account</a:t>
            </a:r>
          </a:p>
          <a:p>
            <a:r>
              <a:rPr lang="en-US" dirty="0"/>
              <a:t>Other GPU clusters available via OSG and reachable via </a:t>
            </a:r>
            <a:r>
              <a:rPr lang="en-US" dirty="0" err="1"/>
              <a:t>jobsub</a:t>
            </a:r>
            <a:r>
              <a:rPr lang="en-US" dirty="0"/>
              <a:t>, with some extra options</a:t>
            </a:r>
          </a:p>
          <a:p>
            <a:r>
              <a:rPr lang="en-US" dirty="0"/>
              <a:t>I don't have a specific task set up for GPUs, but will instead offer general advice</a:t>
            </a:r>
          </a:p>
          <a:p>
            <a:r>
              <a:rPr lang="en-US" dirty="0"/>
              <a:t>First, get a test job running... 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A3AAD103-B773-C949-AC99-5239D1DA2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F14E679-FE56-CE47-8530-BBDD49993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795D5BC0-7C36-0F4C-ABFE-E4B2ED5AB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8047235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Test Job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In general you just have to add </a:t>
            </a:r>
          </a:p>
          <a:p>
            <a:pPr lvl="1"/>
            <a:r>
              <a:rPr lang="en-US" b="1" dirty="0"/>
              <a:t>--lines='+</a:t>
            </a:r>
            <a:r>
              <a:rPr lang="en-US" b="1" dirty="0" err="1"/>
              <a:t>RequestGPUs</a:t>
            </a:r>
            <a:r>
              <a:rPr lang="en-US" b="1" dirty="0"/>
              <a:t>=1' </a:t>
            </a:r>
            <a:r>
              <a:rPr lang="en-US" dirty="0"/>
              <a:t>to your </a:t>
            </a:r>
            <a:r>
              <a:rPr lang="en-US" dirty="0" err="1"/>
              <a:t>jobsub_submit</a:t>
            </a:r>
            <a:r>
              <a:rPr lang="en-US" dirty="0"/>
              <a:t> command</a:t>
            </a:r>
            <a:endParaRPr lang="en-US" sz="3000" dirty="0"/>
          </a:p>
          <a:p>
            <a:pPr lvl="1"/>
            <a:r>
              <a:rPr lang="en-US" dirty="0"/>
              <a:t>The FNAL frontend will see this and steer to you an appropriate site</a:t>
            </a:r>
            <a:endParaRPr lang="en-US" sz="3600" dirty="0"/>
          </a:p>
          <a:p>
            <a:pPr lvl="1"/>
            <a:r>
              <a:rPr lang="en-US" dirty="0"/>
              <a:t>Can request &gt;1 but no promises made about availability or fast start time. Could also add options for specific site if needed (not recommended)</a:t>
            </a:r>
            <a:endParaRPr lang="en-US" sz="3600" dirty="0"/>
          </a:p>
          <a:p>
            <a:r>
              <a:rPr lang="en-US" sz="2400" dirty="0"/>
              <a:t>So try the following:</a:t>
            </a:r>
            <a:endParaRPr lang="en-US" sz="3200" dirty="0"/>
          </a:p>
          <a:p>
            <a:pPr lvl="1"/>
            <a:r>
              <a:rPr lang="en-US" b="1" dirty="0"/>
              <a:t>$ </a:t>
            </a:r>
            <a:r>
              <a:rPr lang="en-US" b="1" dirty="0" err="1"/>
              <a:t>jobsub_submit</a:t>
            </a:r>
            <a:r>
              <a:rPr lang="en-US" b="1" dirty="0"/>
              <a:t> -G des -M --memory=1000MB --disk=1GB  --expected-lifetime=1h -N 8 \ --resource-provides=</a:t>
            </a:r>
            <a:r>
              <a:rPr lang="en-US" b="1" dirty="0" err="1"/>
              <a:t>usage_model</a:t>
            </a:r>
            <a:r>
              <a:rPr lang="en-US" b="1" dirty="0"/>
              <a:t>=OFFSITE --lines='+</a:t>
            </a:r>
            <a:r>
              <a:rPr lang="en-US" b="1" dirty="0" err="1"/>
              <a:t>RequestGPUs</a:t>
            </a:r>
            <a:r>
              <a:rPr lang="en-US" b="1" dirty="0"/>
              <a:t>=1' \ </a:t>
            </a:r>
            <a:r>
              <a:rPr lang="en-US" b="1" dirty="0">
                <a:hlinkClick r:id="rId2" action="ppaction://hlinkfile"/>
              </a:rPr>
              <a:t>file:///home/s1/kherner/basicscript_GPU.sh</a:t>
            </a:r>
            <a:endParaRPr lang="en-US" b="1" dirty="0"/>
          </a:p>
          <a:p>
            <a:pPr lvl="1"/>
            <a:r>
              <a:rPr lang="en-US" dirty="0"/>
              <a:t>-N 8 needed on the development server. N can be anything you want in production.</a:t>
            </a:r>
            <a:endParaRPr lang="en-US" b="1" dirty="0"/>
          </a:p>
          <a:p>
            <a:pPr lvl="1"/>
            <a:endParaRPr lang="en-US" sz="3800" dirty="0"/>
          </a:p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85F8749-B10C-BC47-A754-81BB2BC17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1CAB3DB-CB1C-C048-8244-DFEEE44B3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DD424E54-FC6E-264C-92E6-B719B8538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2791537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3951832" y="2885650"/>
            <a:ext cx="1037419" cy="1064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/>
              <a:t>😀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F0EB7EA-5694-9F43-B556-3F0CB4207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A4DF0-97F7-A849-BE61-521AE220D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49E2EE-431A-DE4D-A7E0-5BAD0BBD7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16494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LArSoft</a:t>
            </a:r>
            <a:r>
              <a:rPr lang="en-US" dirty="0"/>
              <a:t> Release?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30" y="1207770"/>
            <a:ext cx="5418112" cy="50703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1800" dirty="0"/>
              <a:t>A </a:t>
            </a:r>
            <a:r>
              <a:rPr lang="en-US" sz="1800" dirty="0" err="1">
                <a:solidFill>
                  <a:srgbClr val="CC0066"/>
                </a:solidFill>
              </a:rPr>
              <a:t>LArSoft</a:t>
            </a:r>
            <a:r>
              <a:rPr lang="en-US" sz="1800" dirty="0">
                <a:solidFill>
                  <a:srgbClr val="CC0066"/>
                </a:solidFill>
              </a:rPr>
              <a:t> release</a:t>
            </a:r>
            <a:r>
              <a:rPr lang="en-US" sz="1800" dirty="0"/>
              <a:t> is a </a:t>
            </a:r>
            <a:r>
              <a:rPr lang="en-US" sz="1800" b="1" dirty="0"/>
              <a:t>consistent set of </a:t>
            </a:r>
            <a:r>
              <a:rPr lang="en-US" sz="1800" b="1" dirty="0" err="1"/>
              <a:t>LArSoft</a:t>
            </a:r>
            <a:r>
              <a:rPr lang="en-US" sz="1800" b="1" dirty="0"/>
              <a:t> products </a:t>
            </a:r>
            <a:r>
              <a:rPr lang="en-US" sz="1800" dirty="0"/>
              <a:t>built from </a:t>
            </a:r>
            <a:r>
              <a:rPr lang="en-US" sz="1800" b="1" dirty="0"/>
              <a:t>tagged versions of code</a:t>
            </a:r>
            <a:r>
              <a:rPr lang="en-US" sz="1800" dirty="0"/>
              <a:t> in the repositories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Implicitly includes corresponding versions of all external dependencies used to build it</a:t>
            </a: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Each release of </a:t>
            </a:r>
            <a:r>
              <a:rPr lang="en-US" dirty="0" err="1"/>
              <a:t>LArSoft</a:t>
            </a:r>
            <a:r>
              <a:rPr lang="en-US" dirty="0"/>
              <a:t> has a</a:t>
            </a:r>
            <a:r>
              <a:rPr lang="en-US" b="1" dirty="0"/>
              <a:t> release notes</a:t>
            </a:r>
            <a:r>
              <a:rPr lang="en-US" dirty="0"/>
              <a:t> page on </a:t>
            </a:r>
            <a:r>
              <a:rPr lang="en-US" dirty="0" err="1"/>
              <a:t>scisoft.fnal.gov</a:t>
            </a:r>
            <a:endParaRPr lang="en-US" dirty="0"/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hlinkClick r:id="rId3"/>
              </a:rPr>
              <a:t>http://scisoft.fnal.gov/scisoft/bundles/larsoft/</a:t>
            </a:r>
            <a:r>
              <a:rPr lang="en-US" dirty="0"/>
              <a:t>&lt;version&gt;/</a:t>
            </a:r>
            <a:r>
              <a:rPr lang="en-US" dirty="0" err="1"/>
              <a:t>larsoft</a:t>
            </a:r>
            <a:r>
              <a:rPr lang="en-US" dirty="0"/>
              <a:t>-&lt;version&gt;.html</a:t>
            </a:r>
          </a:p>
          <a:p>
            <a:pPr lvl="0"/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larsoft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An umbrella </a:t>
            </a:r>
            <a:r>
              <a:rPr lang="en-US" sz="2100" dirty="0">
                <a:solidFill>
                  <a:srgbClr val="F37C23"/>
                </a:solidFill>
              </a:rPr>
              <a:t>ups product</a:t>
            </a:r>
            <a:r>
              <a:rPr lang="en-US" dirty="0"/>
              <a:t> that binds it all together under one version, one setup command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/>
              <a:t>setup </a:t>
            </a:r>
            <a:r>
              <a:rPr lang="en-US" dirty="0" err="1"/>
              <a:t>larsoft</a:t>
            </a:r>
            <a:r>
              <a:rPr lang="en-US" dirty="0"/>
              <a:t> v06_06_00 -q …</a:t>
            </a:r>
          </a:p>
          <a:p>
            <a:pPr lvl="0"/>
            <a:r>
              <a:rPr lang="en-US" dirty="0" err="1">
                <a:solidFill>
                  <a:srgbClr val="CC0066"/>
                </a:solidFill>
                <a:latin typeface="American Typewriter" pitchFamily="50"/>
              </a:rPr>
              <a:t>larsoft_data</a:t>
            </a:r>
            <a:endParaRPr lang="en-US" dirty="0">
              <a:solidFill>
                <a:srgbClr val="CC0066"/>
              </a:solidFill>
              <a:latin typeface="American Typewriter" pitchFamily="50"/>
            </a:endParaRPr>
          </a:p>
          <a:p>
            <a:pPr lvl="1">
              <a:buSzPct val="75000"/>
              <a:buFont typeface="StarSymbol"/>
              <a:buChar char="–"/>
            </a:pPr>
            <a:r>
              <a:rPr lang="en-US" dirty="0"/>
              <a:t>A </a:t>
            </a:r>
            <a:r>
              <a:rPr lang="en-US" dirty="0">
                <a:solidFill>
                  <a:srgbClr val="F37C23"/>
                </a:solidFill>
              </a:rPr>
              <a:t>ups product </a:t>
            </a:r>
            <a:r>
              <a:rPr lang="en-US" dirty="0"/>
              <a:t>with large configuration files (photon propagation lookup libraries, radiological decay spectra, supernova spectra)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72140" y="1134766"/>
            <a:ext cx="3271860" cy="400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64905" y="5291080"/>
            <a:ext cx="288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37C23"/>
                </a:solidFill>
              </a:rPr>
              <a:t>UPS</a:t>
            </a:r>
            <a:r>
              <a:rPr lang="en-US" sz="1600" dirty="0"/>
              <a:t> is a tool that allows you to switch between using different versions of a product</a:t>
            </a:r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9C709866-18B1-404F-9D77-D5E86F4CE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Eileen Berman | Intro to DUNE Computing at Fermi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066907B-31D6-4544-89AB-508BB805A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AE05859-6827-7D4D-A1F6-1714BC35E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Jan 29, 2018</a:t>
            </a:r>
          </a:p>
        </p:txBody>
      </p:sp>
    </p:spTree>
    <p:extLst>
      <p:ext uri="{BB962C8B-B14F-4D97-AF65-F5344CB8AC3E}">
        <p14:creationId xmlns:p14="http://schemas.microsoft.com/office/powerpoint/2010/main" val="468710474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25184</TotalTime>
  <Words>9477</Words>
  <Application>Microsoft Macintosh PowerPoint</Application>
  <PresentationFormat>On-screen Show (4:3)</PresentationFormat>
  <Paragraphs>1150</Paragraphs>
  <Slides>83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9" baseType="lpstr">
      <vt:lpstr>SimSun</vt:lpstr>
      <vt:lpstr>American Typewriter</vt:lpstr>
      <vt:lpstr>Arial</vt:lpstr>
      <vt:lpstr>Calibri</vt:lpstr>
      <vt:lpstr>Courier</vt:lpstr>
      <vt:lpstr>Geneva</vt:lpstr>
      <vt:lpstr>Helvetica</vt:lpstr>
      <vt:lpstr>Helvetica Neue</vt:lpstr>
      <vt:lpstr>Lucida Grande</vt:lpstr>
      <vt:lpstr>Lucida Sans</vt:lpstr>
      <vt:lpstr>Mangal</vt:lpstr>
      <vt:lpstr>Menlo-Regular</vt:lpstr>
      <vt:lpstr>StarSymbol</vt:lpstr>
      <vt:lpstr>Wingdings</vt:lpstr>
      <vt:lpstr>Dune Template_051215</vt:lpstr>
      <vt:lpstr>LBNF Content-Footer Theme</vt:lpstr>
      <vt:lpstr>Introduction to DUNE Computing</vt:lpstr>
      <vt:lpstr>What Does This Include?</vt:lpstr>
      <vt:lpstr>Getting Started</vt:lpstr>
      <vt:lpstr>Getting Started</vt:lpstr>
      <vt:lpstr>PowerPoint Presentation</vt:lpstr>
      <vt:lpstr>What is LArSoft?</vt:lpstr>
      <vt:lpstr>LArSoft Code</vt:lpstr>
      <vt:lpstr>LArSoft Code</vt:lpstr>
      <vt:lpstr>What is a LArSoft Release?</vt:lpstr>
      <vt:lpstr>What is a LArSoft Release?</vt:lpstr>
      <vt:lpstr>LArSoft and the art Framework</vt:lpstr>
      <vt:lpstr>LArSoft and the art Framework</vt:lpstr>
      <vt:lpstr>Running LArSoft</vt:lpstr>
      <vt:lpstr>Running LArSoft – fcl Files</vt:lpstr>
      <vt:lpstr>LArSoft – Processing Chain</vt:lpstr>
      <vt:lpstr>LArSoft – Processing Chain</vt:lpstr>
      <vt:lpstr>LArSoft – Processing Chain</vt:lpstr>
      <vt:lpstr>LArSoft – Processing Chain</vt:lpstr>
      <vt:lpstr>LArSoft – Processing Chain</vt:lpstr>
      <vt:lpstr>LArSoft – Modify Config of a Job</vt:lpstr>
      <vt:lpstr>LArSoft – Modify Code of a Job</vt:lpstr>
      <vt:lpstr>LArSoft – Modify Code of a Job</vt:lpstr>
      <vt:lpstr>LArSoft – Modify Code of a Job</vt:lpstr>
      <vt:lpstr>LArSoft – Modify Code of a Job</vt:lpstr>
      <vt:lpstr>LArSoft – Modify Code of a Job</vt:lpstr>
      <vt:lpstr>LArSoft – Navigating art/root files</vt:lpstr>
      <vt:lpstr>LArSoft – Navigating art/root files</vt:lpstr>
      <vt:lpstr>LArSoft – Navigating art/root files</vt:lpstr>
      <vt:lpstr>PowerPoint Presentation</vt:lpstr>
      <vt:lpstr>Gallery – Reading Event Data Outside of art</vt:lpstr>
      <vt:lpstr>Gallery – What does it do?</vt:lpstr>
      <vt:lpstr>Gallery – When should I Use It?</vt:lpstr>
      <vt:lpstr>Gallery – When Should I NOT Use IT?</vt:lpstr>
      <vt:lpstr>PowerPoint Presentation</vt:lpstr>
      <vt:lpstr>Data Management</vt:lpstr>
      <vt:lpstr>Data Management - BlueArc</vt:lpstr>
      <vt:lpstr>Data Management - dCache</vt:lpstr>
      <vt:lpstr>Data Management - dCache</vt:lpstr>
      <vt:lpstr>Data Management – Scratch dCache</vt:lpstr>
      <vt:lpstr>Data Management – Persistent/Tape-backed dCache </vt:lpstr>
      <vt:lpstr>Data Management – Best Practices</vt:lpstr>
      <vt:lpstr>PowerPoint Presentation</vt:lpstr>
      <vt:lpstr>FIFE Tools (Grid Job Submission)</vt:lpstr>
      <vt:lpstr>FIFE Tools – Job Submission</vt:lpstr>
      <vt:lpstr>FIFE Tools – Job Submission</vt:lpstr>
      <vt:lpstr>FIFE Tools – Job Submission</vt:lpstr>
      <vt:lpstr>FIFE Tools – Job Submission (jobsub)</vt:lpstr>
      <vt:lpstr>FIFE Tools – Job Submission</vt:lpstr>
      <vt:lpstr>FIFE Tools – Submitting Production Jobs</vt:lpstr>
      <vt:lpstr>FIFE Tools – Check on Jobs</vt:lpstr>
      <vt:lpstr>FIFE Tools – Fetching Job Logs</vt:lpstr>
      <vt:lpstr>FIFE Tools – Accessing Software/Libraries</vt:lpstr>
      <vt:lpstr>Accessing CVMFS</vt:lpstr>
      <vt:lpstr>FIFE Tools - Monitoring</vt:lpstr>
      <vt:lpstr>PowerPoint Presentation</vt:lpstr>
      <vt:lpstr>Best Practices – Common Complaints/Problems</vt:lpstr>
      <vt:lpstr>Best Practices - </vt:lpstr>
      <vt:lpstr>Best Practices</vt:lpstr>
      <vt:lpstr>Best Practices – Requesting Resources</vt:lpstr>
      <vt:lpstr>Best Practices – Requesting Resources</vt:lpstr>
      <vt:lpstr>Best Practices </vt:lpstr>
      <vt:lpstr>Best Practices</vt:lpstr>
      <vt:lpstr>Best Practices - A Common Denominator</vt:lpstr>
      <vt:lpstr>Best Practices - A Common Denominator</vt:lpstr>
      <vt:lpstr>Best Practices - A Common Denominator</vt:lpstr>
      <vt:lpstr>Best Practices</vt:lpstr>
      <vt:lpstr>Best Practices</vt:lpstr>
      <vt:lpstr>PowerPoint Presentation</vt:lpstr>
      <vt:lpstr>Getting Help</vt:lpstr>
      <vt:lpstr>Get More Info On LArSoft</vt:lpstr>
      <vt:lpstr>Get More Info on Gallery</vt:lpstr>
      <vt:lpstr>Get More Info on Data Management</vt:lpstr>
      <vt:lpstr>Get More Info on FIFE Tools</vt:lpstr>
      <vt:lpstr>Learn More About Running DAGs</vt:lpstr>
      <vt:lpstr>A bit on DAGs</vt:lpstr>
      <vt:lpstr>XML Schema</vt:lpstr>
      <vt:lpstr>Toy Workflow XML</vt:lpstr>
      <vt:lpstr>Toy Workflow XML</vt:lpstr>
      <vt:lpstr>Submitting a toy DAG; Fetching Logs</vt:lpstr>
      <vt:lpstr>Learn More About GPUs</vt:lpstr>
      <vt:lpstr>GPU Access</vt:lpstr>
      <vt:lpstr>GPU Test Job</vt:lpstr>
      <vt:lpstr>PowerPoint Presentation</vt:lpstr>
    </vt:vector>
  </TitlesOfParts>
  <Manager/>
  <Company>Sandbox Studio</Company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Eileen F Berman</cp:lastModifiedBy>
  <cp:revision>321</cp:revision>
  <cp:lastPrinted>2018-01-23T19:44:50Z</cp:lastPrinted>
  <dcterms:created xsi:type="dcterms:W3CDTF">2015-04-30T14:29:22Z</dcterms:created>
  <dcterms:modified xsi:type="dcterms:W3CDTF">2018-01-23T19:45:12Z</dcterms:modified>
  <cp:category/>
</cp:coreProperties>
</file>