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7" r:id="rId2"/>
    <p:sldId id="256" r:id="rId3"/>
    <p:sldId id="299" r:id="rId4"/>
    <p:sldId id="289" r:id="rId5"/>
    <p:sldId id="266" r:id="rId6"/>
    <p:sldId id="272" r:id="rId7"/>
    <p:sldId id="285" r:id="rId8"/>
    <p:sldId id="259" r:id="rId9"/>
    <p:sldId id="262" r:id="rId10"/>
    <p:sldId id="261" r:id="rId11"/>
    <p:sldId id="282" r:id="rId12"/>
    <p:sldId id="284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71" r:id="rId22"/>
    <p:sldId id="257" r:id="rId23"/>
    <p:sldId id="269" r:id="rId24"/>
    <p:sldId id="268" r:id="rId25"/>
    <p:sldId id="260" r:id="rId26"/>
    <p:sldId id="275" r:id="rId27"/>
    <p:sldId id="276" r:id="rId28"/>
    <p:sldId id="277" r:id="rId29"/>
    <p:sldId id="278" r:id="rId30"/>
    <p:sldId id="273" r:id="rId31"/>
    <p:sldId id="263" r:id="rId32"/>
    <p:sldId id="265" r:id="rId33"/>
    <p:sldId id="283" r:id="rId34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A. Andrews x4456,3567 00221N" initials="RAAx0" lastIdx="1" clrIdx="0">
    <p:extLst>
      <p:ext uri="{19B8F6BF-5375-455C-9EA6-DF929625EA0E}">
        <p15:presenceInfo xmlns:p15="http://schemas.microsoft.com/office/powerpoint/2012/main" userId="S-1-5-21-1644491937-1202660629-839522115-46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66"/>
    </p:cViewPr>
  </p:sorter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58E1324-B98E-4C6C-9908-E89AF7F7244E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3275D77-21DC-46D2-9A85-6DD871B17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1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154E-EFED-48F2-A492-522B711E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31C0A-2DB5-4787-887E-4D1464B97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omic Sans MS" panose="030F0702030302020204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5412-F70A-4E72-95C0-3CD83A1B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BD394-7AC2-488D-A752-2F4FEAD6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9C3D-3CFE-4B6E-BB55-EC0FE30E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4A33-0648-4935-831D-8F3C6CD9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18614-D957-4E0B-88DA-A833DA4BB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3B147-1F0C-4AC6-B711-12CAB91D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BE433-9264-448E-BA09-D17AC2C2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FFB18-A740-49F6-9A47-A912997E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C2A57-05F9-4BD6-B356-D979A6C61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6F0DC-5A67-4FD6-930A-7FA332B45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07459-C1D5-4B3B-9011-51FCCBC2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25F27-DA30-4C94-AC7C-17ACAD55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4C8C1-8869-4F92-A225-92906E84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B9C4-3247-43E3-93A4-370DA4D3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5C35C-EA1A-4EF1-9F00-BBEA7AFE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023D-08F5-45FF-A965-F29AA22D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1B857-1525-44CF-862B-6269B9EE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726E0-072D-4B1E-A3A9-FE6E4F60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5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5C22-1340-4B20-9192-C17D3AA63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837E6-38DC-4EA4-9A1E-65006A795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DE16-CDFF-4763-90B1-3FEAEC1C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5B760-EE8F-40A2-8739-804A5047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3EE2-747A-4852-A896-8CE311C6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9434-07FA-4CC6-A7A7-0EAB6BA0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9A8A-5A55-40C4-B058-090BC97F2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E7630-5FB6-4249-B521-D0C306E99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24A43-195C-4344-85C9-BF8F6AE4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E423B-7EF9-42EB-B358-E76866970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F7570-589C-430B-A228-BA91E66C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4226D-46F5-4879-B8A1-DDFB2830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7030A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96836-4AAC-4B5C-8097-6641D0025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anose="030F0702030302020204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388B8-0D3A-4E3D-B5A7-EAF658C7C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rgbClr val="0070C0"/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23733-3259-435D-87B6-A70832D4F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omic Sans MS" panose="030F0702030302020204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032163-E515-420D-9392-9008023D1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>
                <a:solidFill>
                  <a:srgbClr val="0070C0"/>
                </a:solidFill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702B52-C3F7-4C88-81DA-C8D3A730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259D5-AF76-49A2-9DDE-32839D4E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0B239-263F-41A5-A29D-7E22BF16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EA47-803A-4999-BB90-C29CBC26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B1B78-FE73-462A-991F-49F3F75F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1331C-C00B-4C4C-B291-4346459A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5D8AE-BA63-44DC-8BE7-9F835CEF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38AA3-3996-465C-B05E-B241CECE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0D843-58D8-481D-A45E-8647F007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08958-384F-4C2D-862A-80019C77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5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9040-D8A2-46BB-B71A-2A193BE65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4F023-82F6-454B-AB06-C76EB1E66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968E5-8AE0-4855-94E7-F8D988729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7BD25-3D66-4736-AD20-3F867ED7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9170B-CBCE-4CDF-8122-E21540EC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C1BDA-6B9D-4935-B8C7-41897B5B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64D0-F7CB-4785-B777-BBB21603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38658-93D6-4951-9D63-1F120F196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5203F-22C4-4E01-9FDB-54224962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7FFCE-02B0-4B6F-BA2A-066AEDE9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7ECF6-9460-4029-AE60-CB172A3D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76785-BF60-43B5-802C-30FA6532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9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1A996-F158-4148-86C9-4E89482C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4BF1-12B3-4ED7-9A47-179098E6E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9DD86-290B-4944-819C-0E83D0F29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676C3-4E0A-411D-8918-84D96765B20C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01978-52B5-407B-8C2D-267430DE3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4EC53-4085-4708-AA50-603F28BE5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B1D5-50A8-44B3-913C-91FBB0C9A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7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E539-5EF8-430D-9A5C-07A639B93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Plan For Installation Of The HEBT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497A0-F6D9-4093-A318-9819F2CF10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Rich Andrews</a:t>
            </a:r>
          </a:p>
        </p:txBody>
      </p:sp>
    </p:spTree>
    <p:extLst>
      <p:ext uri="{BB962C8B-B14F-4D97-AF65-F5344CB8AC3E}">
        <p14:creationId xmlns:p14="http://schemas.microsoft.com/office/powerpoint/2010/main" val="199274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CC398-6ABE-48C2-94BE-BA22D419F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45" y="365125"/>
            <a:ext cx="774481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672631-32BB-483A-B329-BD27A59C1A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Initial 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48414-F0BA-4535-A54B-80EC9DF76D3E}"/>
              </a:ext>
            </a:extLst>
          </p:cNvPr>
          <p:cNvSpPr txBox="1"/>
          <p:nvPr/>
        </p:nvSpPr>
        <p:spPr>
          <a:xfrm>
            <a:off x="3619500" y="515885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SSR-1 Prototype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CE736-4D9A-44A0-81D4-856E78FAB2F1}"/>
              </a:ext>
            </a:extLst>
          </p:cNvPr>
          <p:cNvSpPr txBox="1"/>
          <p:nvPr/>
        </p:nvSpPr>
        <p:spPr>
          <a:xfrm>
            <a:off x="7558581" y="1466850"/>
            <a:ext cx="25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Pumping Tee with Ion Pump and NEG 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3A8EE9-A213-4E74-9374-C745518AF0B2}"/>
              </a:ext>
            </a:extLst>
          </p:cNvPr>
          <p:cNvCxnSpPr>
            <a:cxnSpLocks/>
          </p:cNvCxnSpPr>
          <p:nvPr/>
        </p:nvCxnSpPr>
        <p:spPr>
          <a:xfrm flipH="1">
            <a:off x="9277350" y="2028825"/>
            <a:ext cx="352425" cy="18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14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4AB79A-39A7-4A66-9FF3-14A73635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5" y="0"/>
            <a:ext cx="774481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1A058-2EAE-4C08-B7A3-5716351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Beam Dump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995CA-C605-4A0F-9A54-FF74FFD21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44F31E1-AC7C-46E6-BD5F-3AD50F8B1972}"/>
              </a:ext>
            </a:extLst>
          </p:cNvPr>
          <p:cNvSpPr/>
          <p:nvPr/>
        </p:nvSpPr>
        <p:spPr>
          <a:xfrm rot="5400000">
            <a:off x="3514724" y="2733677"/>
            <a:ext cx="447673" cy="3305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10E8E2B-8B3B-4463-AC0E-EC3F7FAF6FB2}"/>
              </a:ext>
            </a:extLst>
          </p:cNvPr>
          <p:cNvSpPr/>
          <p:nvPr/>
        </p:nvSpPr>
        <p:spPr>
          <a:xfrm rot="16200000" flipH="1">
            <a:off x="6354190" y="3570862"/>
            <a:ext cx="150372" cy="20764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E2E5E-8A75-488C-B220-3B5B947B5158}"/>
              </a:ext>
            </a:extLst>
          </p:cNvPr>
          <p:cNvSpPr txBox="1"/>
          <p:nvPr/>
        </p:nvSpPr>
        <p:spPr>
          <a:xfrm>
            <a:off x="3228975" y="4745038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SSR1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0BB3-1A21-4AF5-AF8F-A1B715F7C1EF}"/>
              </a:ext>
            </a:extLst>
          </p:cNvPr>
          <p:cNvSpPr txBox="1"/>
          <p:nvPr/>
        </p:nvSpPr>
        <p:spPr>
          <a:xfrm>
            <a:off x="6096000" y="474503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HEBT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D2730-8BC4-46E2-A059-89E49A3206F2}"/>
              </a:ext>
            </a:extLst>
          </p:cNvPr>
          <p:cNvSpPr txBox="1"/>
          <p:nvPr/>
        </p:nvSpPr>
        <p:spPr>
          <a:xfrm>
            <a:off x="8286750" y="4684275"/>
            <a:ext cx="19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Beam Dump and Shielding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001E18-F419-4B02-ABAC-D546531ADA9C}"/>
              </a:ext>
            </a:extLst>
          </p:cNvPr>
          <p:cNvSpPr/>
          <p:nvPr/>
        </p:nvSpPr>
        <p:spPr>
          <a:xfrm>
            <a:off x="7655442" y="2232837"/>
            <a:ext cx="2892056" cy="309776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832602-66E1-4FBF-A1EB-217798B45C96}"/>
              </a:ext>
            </a:extLst>
          </p:cNvPr>
          <p:cNvCxnSpPr>
            <a:endCxn id="11" idx="1"/>
          </p:cNvCxnSpPr>
          <p:nvPr/>
        </p:nvCxnSpPr>
        <p:spPr>
          <a:xfrm>
            <a:off x="6396528" y="1286540"/>
            <a:ext cx="1682446" cy="139995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30EC4C-B6DB-4063-9C58-D3618412D4B6}"/>
              </a:ext>
            </a:extLst>
          </p:cNvPr>
          <p:cNvSpPr txBox="1"/>
          <p:nvPr/>
        </p:nvSpPr>
        <p:spPr>
          <a:xfrm>
            <a:off x="7467603" y="5330606"/>
            <a:ext cx="361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Plan to install Dump and shielding prior to HEBT install</a:t>
            </a:r>
          </a:p>
        </p:txBody>
      </p:sp>
    </p:spTree>
    <p:extLst>
      <p:ext uri="{BB962C8B-B14F-4D97-AF65-F5344CB8AC3E}">
        <p14:creationId xmlns:p14="http://schemas.microsoft.com/office/powerpoint/2010/main" val="19604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9DFF-8E69-4670-A6ED-1BD069F1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1) Install and Align Girder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5B496-3B3C-4111-B361-BF63582E4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8B7BD-D503-4CFD-BDB2-C0BEB3008D14}"/>
              </a:ext>
            </a:extLst>
          </p:cNvPr>
          <p:cNvSpPr txBox="1"/>
          <p:nvPr/>
        </p:nvSpPr>
        <p:spPr>
          <a:xfrm>
            <a:off x="6815470" y="5092995"/>
            <a:ext cx="273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Anchor to the floor</a:t>
            </a:r>
          </a:p>
        </p:txBody>
      </p:sp>
    </p:spTree>
    <p:extLst>
      <p:ext uri="{BB962C8B-B14F-4D97-AF65-F5344CB8AC3E}">
        <p14:creationId xmlns:p14="http://schemas.microsoft.com/office/powerpoint/2010/main" val="285539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5E92-3B56-409B-940B-A01F7A6B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2) Install and Align Beam Dump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FE5872-DC78-4938-9EBB-7D50C369C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</p:spTree>
    <p:extLst>
      <p:ext uri="{BB962C8B-B14F-4D97-AF65-F5344CB8AC3E}">
        <p14:creationId xmlns:p14="http://schemas.microsoft.com/office/powerpoint/2010/main" val="420076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ECE9-63E5-4DDB-8567-1812C9CC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3) Connect Tee and Spool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2300DA-FC79-4446-B2E0-E7CCE41E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D62C1-C61E-4C2A-A590-09EAC926C478}"/>
              </a:ext>
            </a:extLst>
          </p:cNvPr>
          <p:cNvSpPr txBox="1"/>
          <p:nvPr/>
        </p:nvSpPr>
        <p:spPr>
          <a:xfrm>
            <a:off x="7166344" y="5029200"/>
            <a:ext cx="262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Portable cleanroom will be required at this point</a:t>
            </a:r>
          </a:p>
        </p:txBody>
      </p:sp>
    </p:spTree>
    <p:extLst>
      <p:ext uri="{BB962C8B-B14F-4D97-AF65-F5344CB8AC3E}">
        <p14:creationId xmlns:p14="http://schemas.microsoft.com/office/powerpoint/2010/main" val="2888384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9B0B-E4B0-4141-94E8-E534AC1E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4) Begin addition of concrete shielding blocks</a:t>
            </a:r>
          </a:p>
        </p:txBody>
      </p:sp>
      <p:pic>
        <p:nvPicPr>
          <p:cNvPr id="5" name="Content Placeholder 4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6582F8C6-64DF-46D5-8396-34A458FC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</p:spTree>
    <p:extLst>
      <p:ext uri="{BB962C8B-B14F-4D97-AF65-F5344CB8AC3E}">
        <p14:creationId xmlns:p14="http://schemas.microsoft.com/office/powerpoint/2010/main" val="305904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4C99-F7E8-41CB-BF2C-BDFBD5F9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5) Surround beam pipe with steel bricks</a:t>
            </a:r>
          </a:p>
        </p:txBody>
      </p:sp>
      <p:pic>
        <p:nvPicPr>
          <p:cNvPr id="5" name="Content Placeholder 4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101F1291-F41C-418C-A4A1-5585AD906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</p:spTree>
    <p:extLst>
      <p:ext uri="{BB962C8B-B14F-4D97-AF65-F5344CB8AC3E}">
        <p14:creationId xmlns:p14="http://schemas.microsoft.com/office/powerpoint/2010/main" val="940957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8ACB-0E78-4D2C-A38B-0BB01B67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6) Continue construction with concrete shield blocks</a:t>
            </a:r>
          </a:p>
        </p:txBody>
      </p:sp>
      <p:pic>
        <p:nvPicPr>
          <p:cNvPr id="5" name="Content Placeholder 4" descr="A picture containing LEGO, toy&#10;&#10;Description generated with very high confidence">
            <a:extLst>
              <a:ext uri="{FF2B5EF4-FFF2-40B4-BE49-F238E27FC236}">
                <a16:creationId xmlns:a16="http://schemas.microsoft.com/office/drawing/2014/main" id="{A93CBE06-1CE3-4EF0-AA34-8C561436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01" y="1825625"/>
            <a:ext cx="5095198" cy="4351338"/>
          </a:xfrm>
        </p:spPr>
      </p:pic>
    </p:spTree>
    <p:extLst>
      <p:ext uri="{BB962C8B-B14F-4D97-AF65-F5344CB8AC3E}">
        <p14:creationId xmlns:p14="http://schemas.microsoft.com/office/powerpoint/2010/main" val="1790726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D60-0B2E-4A99-9CE1-D2FD89FC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7) Add 2.0” of steel around dump (4 sides)</a:t>
            </a:r>
          </a:p>
        </p:txBody>
      </p:sp>
      <p:pic>
        <p:nvPicPr>
          <p:cNvPr id="5" name="Content Placeholder 4" descr="A close up of a box&#10;&#10;Description generated with high confidence">
            <a:extLst>
              <a:ext uri="{FF2B5EF4-FFF2-40B4-BE49-F238E27FC236}">
                <a16:creationId xmlns:a16="http://schemas.microsoft.com/office/drawing/2014/main" id="{1E8DD13D-BFF9-4CC8-92C7-AF18DF988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07" y="1825625"/>
            <a:ext cx="512958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6AD93-A8E1-4B7C-8A77-3E04F1D160D4}"/>
              </a:ext>
            </a:extLst>
          </p:cNvPr>
          <p:cNvSpPr txBox="1"/>
          <p:nvPr/>
        </p:nvSpPr>
        <p:spPr>
          <a:xfrm>
            <a:off x="7559749" y="4837814"/>
            <a:ext cx="3519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 is conceptual for the steel.  It will need to be secured to the floor and adjacent pieces</a:t>
            </a:r>
          </a:p>
        </p:txBody>
      </p:sp>
    </p:spTree>
    <p:extLst>
      <p:ext uri="{BB962C8B-B14F-4D97-AF65-F5344CB8AC3E}">
        <p14:creationId xmlns:p14="http://schemas.microsoft.com/office/powerpoint/2010/main" val="2778942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E4EF3-FC81-4FC6-91D6-1C308C38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8) Add concrete blocks around sides</a:t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rgbClr val="7030A0"/>
                </a:solidFill>
              </a:rPr>
              <a:t>(1.5’ thick on East side &amp; 3’ thick on the West side)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A close up of a box&#10;&#10;Description generated with high confidence">
            <a:extLst>
              <a:ext uri="{FF2B5EF4-FFF2-40B4-BE49-F238E27FC236}">
                <a16:creationId xmlns:a16="http://schemas.microsoft.com/office/drawing/2014/main" id="{E9677756-4CCF-4638-A266-9AA73719C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07" y="1825625"/>
            <a:ext cx="5129586" cy="4351338"/>
          </a:xfrm>
        </p:spPr>
      </p:pic>
    </p:spTree>
    <p:extLst>
      <p:ext uri="{BB962C8B-B14F-4D97-AF65-F5344CB8AC3E}">
        <p14:creationId xmlns:p14="http://schemas.microsoft.com/office/powerpoint/2010/main" val="196677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B9D02F-CEBD-449F-94AD-D542E9F7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Outline of Presentation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D742E1-007A-45D5-B214-1AE0C66C87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1116" y="2110066"/>
            <a:ext cx="5181600" cy="35698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098894-3EC0-450B-92B0-BBD685406C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1) Status of HEBT Mechanical Design</a:t>
            </a:r>
          </a:p>
          <a:p>
            <a:pPr lvl="1"/>
            <a:r>
              <a:rPr lang="en-US" dirty="0"/>
              <a:t>a) Bill of Materials</a:t>
            </a:r>
          </a:p>
          <a:p>
            <a:pPr lvl="1"/>
            <a:r>
              <a:rPr lang="en-US" dirty="0"/>
              <a:t>b) Examples:</a:t>
            </a:r>
          </a:p>
          <a:p>
            <a:pPr lvl="2"/>
            <a:r>
              <a:rPr lang="en-US" dirty="0"/>
              <a:t>Photos of existing elements</a:t>
            </a:r>
          </a:p>
          <a:p>
            <a:pPr lvl="2"/>
            <a:r>
              <a:rPr lang="en-US" dirty="0"/>
              <a:t>Drawing number references </a:t>
            </a:r>
          </a:p>
          <a:p>
            <a:endParaRPr lang="en-US" dirty="0"/>
          </a:p>
          <a:p>
            <a:r>
              <a:rPr lang="en-US" dirty="0"/>
              <a:t>2) HEBT Installation Planning</a:t>
            </a:r>
          </a:p>
          <a:p>
            <a:pPr lvl="1"/>
            <a:r>
              <a:rPr lang="en-US" dirty="0"/>
              <a:t>a) HEBT Assembly Options</a:t>
            </a:r>
          </a:p>
          <a:p>
            <a:pPr lvl="1"/>
            <a:r>
              <a:rPr lang="en-US" dirty="0"/>
              <a:t>b) Sequence of Assembly</a:t>
            </a:r>
          </a:p>
          <a:p>
            <a:pPr lvl="1"/>
            <a:r>
              <a:rPr lang="en-US" dirty="0"/>
              <a:t>c) Particle Free Assembly and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5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F18E-7A4E-4563-BF5A-EE68E5F7C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9) Complete shielding on top and rear end </a:t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rgbClr val="7030A0"/>
                </a:solidFill>
              </a:rPr>
              <a:t>(3’ everywhere)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5" name="Content Placeholder 4" descr="A close up of a box&#10;&#10;Description generated with high confidence">
            <a:extLst>
              <a:ext uri="{FF2B5EF4-FFF2-40B4-BE49-F238E27FC236}">
                <a16:creationId xmlns:a16="http://schemas.microsoft.com/office/drawing/2014/main" id="{99005ABE-6296-4368-B048-4F29943519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7" y="1825625"/>
            <a:ext cx="5129586" cy="435133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34F17-668A-4609-8955-E876D3F197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assembly is conceptual and needs some further definition:</a:t>
            </a:r>
          </a:p>
          <a:p>
            <a:pPr lvl="1"/>
            <a:r>
              <a:rPr lang="en-US" dirty="0"/>
              <a:t>The design of the steel structure may be modified to require such large pieces</a:t>
            </a:r>
          </a:p>
          <a:p>
            <a:pPr lvl="1"/>
            <a:r>
              <a:rPr lang="en-US" dirty="0"/>
              <a:t>Some tuning of the block configuration may also be required</a:t>
            </a:r>
          </a:p>
          <a:p>
            <a:r>
              <a:rPr lang="en-US" dirty="0"/>
              <a:t>The duration of the assembly of the shielding is estimated to take between </a:t>
            </a:r>
            <a:r>
              <a:rPr lang="en-US" u="sng" dirty="0"/>
              <a:t>2 to 4 weeks</a:t>
            </a:r>
          </a:p>
          <a:p>
            <a:pPr lvl="1"/>
            <a:r>
              <a:rPr lang="en-US" dirty="0"/>
              <a:t>This does not include time required to collect materials</a:t>
            </a:r>
          </a:p>
          <a:p>
            <a:pPr lvl="1"/>
            <a:r>
              <a:rPr lang="en-US" dirty="0"/>
              <a:t>Most materials are located on site</a:t>
            </a:r>
          </a:p>
          <a:p>
            <a:pPr lvl="1"/>
            <a:r>
              <a:rPr lang="en-US" dirty="0"/>
              <a:t>There are some exceptions:</a:t>
            </a:r>
          </a:p>
          <a:p>
            <a:pPr lvl="2"/>
            <a:r>
              <a:rPr lang="en-US" dirty="0"/>
              <a:t>2” steel may need to be procured</a:t>
            </a:r>
          </a:p>
          <a:p>
            <a:pPr lvl="2"/>
            <a:r>
              <a:rPr lang="en-US" dirty="0"/>
              <a:t>“E” blocks are in short supply and may need to be procured as well</a:t>
            </a:r>
          </a:p>
        </p:txBody>
      </p:sp>
    </p:spTree>
    <p:extLst>
      <p:ext uri="{BB962C8B-B14F-4D97-AF65-F5344CB8AC3E}">
        <p14:creationId xmlns:p14="http://schemas.microsoft.com/office/powerpoint/2010/main" val="1938255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389581-ED11-40FD-9BDB-D266BA98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5" y="0"/>
            <a:ext cx="77448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A78E7-A9FA-437E-9852-543378E6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HEBT Installation Starting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E325-D3EB-42F4-894E-D541B0965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26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5D8B-4697-4F90-BFDC-878B6FB9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HEBT Assembly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7D4F-4678-4D82-881C-1165F5C6B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Plan A</a:t>
            </a:r>
          </a:p>
          <a:p>
            <a:pPr lvl="1"/>
            <a:r>
              <a:rPr lang="en-US" dirty="0"/>
              <a:t>Assemble complete girder in Class 10 Clean Room</a:t>
            </a:r>
          </a:p>
          <a:p>
            <a:pPr lvl="2"/>
            <a:r>
              <a:rPr lang="en-US" dirty="0"/>
              <a:t>Move to cave and connect to SSR-1 and Beam Dump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Plan B</a:t>
            </a:r>
          </a:p>
          <a:p>
            <a:pPr lvl="1"/>
            <a:r>
              <a:rPr lang="en-US" dirty="0"/>
              <a:t>Assemble components into sub-assemblies in Class 10 Clean Room</a:t>
            </a:r>
          </a:p>
          <a:p>
            <a:pPr lvl="2"/>
            <a:r>
              <a:rPr lang="en-US" dirty="0"/>
              <a:t>Locate sub-assemblies on a free standing girder </a:t>
            </a:r>
          </a:p>
          <a:p>
            <a:pPr lvl="3"/>
            <a:r>
              <a:rPr lang="en-US" dirty="0"/>
              <a:t>Rough align </a:t>
            </a:r>
          </a:p>
          <a:p>
            <a:pPr lvl="3"/>
            <a:r>
              <a:rPr lang="en-US" dirty="0"/>
              <a:t>Make interconnections using a portable clean room</a:t>
            </a:r>
          </a:p>
          <a:p>
            <a:pPr lvl="2"/>
            <a:r>
              <a:rPr lang="en-US" dirty="0"/>
              <a:t>Blank flanges on the ends</a:t>
            </a:r>
          </a:p>
          <a:p>
            <a:pPr lvl="2"/>
            <a:r>
              <a:rPr lang="en-US" dirty="0"/>
              <a:t>Move into position between the SSR-1 and the Beam Dump</a:t>
            </a:r>
          </a:p>
          <a:p>
            <a:pPr lvl="2"/>
            <a:r>
              <a:rPr lang="en-US" dirty="0"/>
              <a:t>Rough align assembly and anchor to the floor</a:t>
            </a:r>
          </a:p>
          <a:p>
            <a:pPr lvl="2"/>
            <a:r>
              <a:rPr lang="en-US" dirty="0"/>
              <a:t>Final align</a:t>
            </a:r>
          </a:p>
          <a:p>
            <a:r>
              <a:rPr lang="en-US" dirty="0"/>
              <a:t>Plan C</a:t>
            </a:r>
          </a:p>
          <a:p>
            <a:pPr lvl="1"/>
            <a:r>
              <a:rPr lang="en-US" dirty="0"/>
              <a:t>Move empty girder into position, align and anchor</a:t>
            </a:r>
          </a:p>
          <a:p>
            <a:pPr lvl="2"/>
            <a:r>
              <a:rPr lang="en-US" dirty="0"/>
              <a:t>Install sub-assemblies (initial work done in Class 10 Clean Room)</a:t>
            </a:r>
          </a:p>
          <a:p>
            <a:pPr lvl="3"/>
            <a:r>
              <a:rPr lang="en-US" dirty="0"/>
              <a:t>Rough align sub-assemblies</a:t>
            </a:r>
          </a:p>
          <a:p>
            <a:pPr lvl="2"/>
            <a:r>
              <a:rPr lang="en-US" dirty="0"/>
              <a:t>Using a Portable Clean Room, make the interconnections</a:t>
            </a:r>
          </a:p>
          <a:p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4D0501A-50C3-4905-8DD0-662B6DC46066}"/>
              </a:ext>
            </a:extLst>
          </p:cNvPr>
          <p:cNvSpPr/>
          <p:nvPr/>
        </p:nvSpPr>
        <p:spPr>
          <a:xfrm>
            <a:off x="8315325" y="2780635"/>
            <a:ext cx="200025" cy="276225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CE15-454C-4189-9B8A-49B98FE47C91}"/>
              </a:ext>
            </a:extLst>
          </p:cNvPr>
          <p:cNvSpPr txBox="1"/>
          <p:nvPr/>
        </p:nvSpPr>
        <p:spPr>
          <a:xfrm>
            <a:off x="9001125" y="3900150"/>
            <a:ext cx="2352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Will depend on the status of SSR1 testing</a:t>
            </a:r>
          </a:p>
        </p:txBody>
      </p:sp>
    </p:spTree>
    <p:extLst>
      <p:ext uri="{BB962C8B-B14F-4D97-AF65-F5344CB8AC3E}">
        <p14:creationId xmlns:p14="http://schemas.microsoft.com/office/powerpoint/2010/main" val="2438339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FA21-D4A7-4C26-B7C4-72F40391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Installation Planning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5AAE22-E7E5-4127-938C-8CD5A2BF6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1" y="1278732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Plan B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990109-7DDE-4A30-8EEC-60390347E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0" y="2505075"/>
            <a:ext cx="4161043" cy="36845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477DC4-76BF-403A-ACAF-2D3B253E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Plan C Location</a:t>
            </a:r>
          </a:p>
          <a:p>
            <a:pPr algn="ctr"/>
            <a:r>
              <a:rPr lang="en-US" sz="1400" dirty="0"/>
              <a:t>(in situ)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CA950E-AFEF-4D80-A0DB-FC3ED0F289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83272" y="2505075"/>
            <a:ext cx="4161043" cy="3684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EE3F71-49B1-4F23-8091-D13DFDBAD726}"/>
              </a:ext>
            </a:extLst>
          </p:cNvPr>
          <p:cNvSpPr/>
          <p:nvPr/>
        </p:nvSpPr>
        <p:spPr>
          <a:xfrm>
            <a:off x="8534400" y="4027714"/>
            <a:ext cx="968829" cy="82391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red chair in a room&#10;&#10;Description generated with high confidence">
            <a:extLst>
              <a:ext uri="{FF2B5EF4-FFF2-40B4-BE49-F238E27FC236}">
                <a16:creationId xmlns:a16="http://schemas.microsoft.com/office/drawing/2014/main" id="{DA3F7F65-D127-4E6F-84C2-63627CCFF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1" y="2102644"/>
            <a:ext cx="2534680" cy="2192909"/>
          </a:xfrm>
          <a:prstGeom prst="rect">
            <a:avLst/>
          </a:prstGeom>
        </p:spPr>
      </p:pic>
      <p:pic>
        <p:nvPicPr>
          <p:cNvPr id="13" name="Picture 12" descr="A large room&#10;&#10;Description generated with very high confidence">
            <a:extLst>
              <a:ext uri="{FF2B5EF4-FFF2-40B4-BE49-F238E27FC236}">
                <a16:creationId xmlns:a16="http://schemas.microsoft.com/office/drawing/2014/main" id="{F72930D5-CD64-4026-BB1E-861CBDEB8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98" y="4455877"/>
            <a:ext cx="2327423" cy="23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83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6B25F1-16E9-4AB0-9D29-587140724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00" b="157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976CE-2932-431A-8E82-752BA76E0824}"/>
              </a:ext>
            </a:extLst>
          </p:cNvPr>
          <p:cNvSpPr txBox="1"/>
          <p:nvPr/>
        </p:nvSpPr>
        <p:spPr>
          <a:xfrm>
            <a:off x="2466753" y="372140"/>
            <a:ext cx="683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Plan C is the preferred choice</a:t>
            </a:r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8598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B7F780-442C-487F-A4FF-574A8758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Sequence Of Assembly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8BC3BA-67FF-4934-A940-95D2617D19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9753"/>
            <a:ext cx="5257800" cy="478532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5B92-C83A-4BA4-B6F4-26B7F92A44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Pre-assembly Work:</a:t>
            </a:r>
          </a:p>
          <a:p>
            <a:pPr lvl="1"/>
            <a:r>
              <a:rPr lang="en-US" dirty="0"/>
              <a:t>SSR1 and Dump shall be installed and aligned first </a:t>
            </a:r>
          </a:p>
          <a:p>
            <a:pPr lvl="1"/>
            <a:r>
              <a:rPr lang="en-US" dirty="0"/>
              <a:t>Assemble all HEBT subcomponents in the Class 10 Clean Room:</a:t>
            </a:r>
          </a:p>
          <a:p>
            <a:pPr lvl="2"/>
            <a:r>
              <a:rPr lang="en-US" dirty="0"/>
              <a:t>Pumping Tees</a:t>
            </a:r>
          </a:p>
          <a:p>
            <a:pPr lvl="2"/>
            <a:r>
              <a:rPr lang="en-US" dirty="0"/>
              <a:t>Valves (Pneumatic and Fast)</a:t>
            </a:r>
          </a:p>
          <a:p>
            <a:pPr lvl="2"/>
            <a:r>
              <a:rPr lang="en-US" dirty="0"/>
              <a:t>Scrapers</a:t>
            </a:r>
          </a:p>
          <a:p>
            <a:pPr lvl="2"/>
            <a:r>
              <a:rPr lang="en-US" dirty="0"/>
              <a:t>BPM and spool subassemblies</a:t>
            </a:r>
          </a:p>
          <a:p>
            <a:pPr lvl="2"/>
            <a:r>
              <a:rPr lang="en-US" dirty="0"/>
              <a:t>All instrumentation</a:t>
            </a:r>
          </a:p>
          <a:p>
            <a:r>
              <a:rPr lang="en-US" dirty="0"/>
              <a:t>Mount sealed components and subassemblies on their respective girders</a:t>
            </a:r>
          </a:p>
          <a:p>
            <a:pPr lvl="1"/>
            <a:r>
              <a:rPr lang="en-US" dirty="0"/>
              <a:t>May be located in situ or in the CMTF Hi Bay</a:t>
            </a:r>
          </a:p>
          <a:p>
            <a:pPr lvl="1"/>
            <a:r>
              <a:rPr lang="en-US" dirty="0"/>
              <a:t>A portable clean rom will be required</a:t>
            </a:r>
          </a:p>
          <a:p>
            <a:pPr lvl="1"/>
            <a:r>
              <a:rPr lang="en-US" dirty="0"/>
              <a:t>Rough align on the girder (Alignment task)</a:t>
            </a:r>
          </a:p>
          <a:p>
            <a:r>
              <a:rPr lang="en-US" dirty="0"/>
              <a:t>Connect HEBT to SSR1 and the Dump:</a:t>
            </a:r>
          </a:p>
          <a:p>
            <a:pPr lvl="1"/>
            <a:r>
              <a:rPr lang="en-US" dirty="0"/>
              <a:t>Pumping Tee to HEBT Connection</a:t>
            </a:r>
          </a:p>
          <a:p>
            <a:pPr lvl="1"/>
            <a:r>
              <a:rPr lang="en-US" dirty="0"/>
              <a:t>HEBT to Dump Girder Connection	</a:t>
            </a:r>
          </a:p>
        </p:txBody>
      </p:sp>
    </p:spTree>
    <p:extLst>
      <p:ext uri="{BB962C8B-B14F-4D97-AF65-F5344CB8AC3E}">
        <p14:creationId xmlns:p14="http://schemas.microsoft.com/office/powerpoint/2010/main" val="368523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A20472A2-2A4E-47A9-9432-D4C22BFD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06" y="489098"/>
            <a:ext cx="803037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88D0652-CF78-4096-809A-05D78FC8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Starting Point:</a:t>
            </a:r>
            <a:br>
              <a:rPr lang="en-US" dirty="0"/>
            </a:br>
            <a:r>
              <a:rPr lang="en-US" sz="1800" dirty="0"/>
              <a:t>(for HEBT Installation)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91597-CF79-4627-B670-1BE0EA0B6C5F}"/>
              </a:ext>
            </a:extLst>
          </p:cNvPr>
          <p:cNvSpPr txBox="1"/>
          <p:nvPr/>
        </p:nvSpPr>
        <p:spPr>
          <a:xfrm>
            <a:off x="2551814" y="2188052"/>
            <a:ext cx="262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SSR1 Installed with Pumping 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59305E-E48E-40F5-83E0-70DFAD3212CD}"/>
              </a:ext>
            </a:extLst>
          </p:cNvPr>
          <p:cNvSpPr txBox="1"/>
          <p:nvPr/>
        </p:nvSpPr>
        <p:spPr>
          <a:xfrm>
            <a:off x="7676707" y="2030818"/>
            <a:ext cx="196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Dump Installed w/ Shielding</a:t>
            </a:r>
          </a:p>
        </p:txBody>
      </p:sp>
    </p:spTree>
    <p:extLst>
      <p:ext uri="{BB962C8B-B14F-4D97-AF65-F5344CB8AC3E}">
        <p14:creationId xmlns:p14="http://schemas.microsoft.com/office/powerpoint/2010/main" val="3302321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&#10;&#10;Description generated with high confidence">
            <a:extLst>
              <a:ext uri="{FF2B5EF4-FFF2-40B4-BE49-F238E27FC236}">
                <a16:creationId xmlns:a16="http://schemas.microsoft.com/office/drawing/2014/main" id="{B5385FE6-E5A8-4827-8FF6-0E1EBE56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3" y="0"/>
            <a:ext cx="80303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2F9BFD-89D3-4423-B230-97F47488C007}"/>
              </a:ext>
            </a:extLst>
          </p:cNvPr>
          <p:cNvSpPr txBox="1"/>
          <p:nvPr/>
        </p:nvSpPr>
        <p:spPr>
          <a:xfrm>
            <a:off x="3997842" y="871870"/>
            <a:ext cx="48484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2) Install Girders: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 Installed, Aligned and Anchored</a:t>
            </a:r>
          </a:p>
        </p:txBody>
      </p:sp>
    </p:spTree>
    <p:extLst>
      <p:ext uri="{BB962C8B-B14F-4D97-AF65-F5344CB8AC3E}">
        <p14:creationId xmlns:p14="http://schemas.microsoft.com/office/powerpoint/2010/main" val="397180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E215C66D-8FFD-4264-9727-5567E640D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3" y="0"/>
            <a:ext cx="80303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655A1-8DE4-4BA2-B5E9-F302D973AFE8}"/>
              </a:ext>
            </a:extLst>
          </p:cNvPr>
          <p:cNvSpPr txBox="1"/>
          <p:nvPr/>
        </p:nvSpPr>
        <p:spPr>
          <a:xfrm>
            <a:off x="864780" y="542261"/>
            <a:ext cx="104624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3) </a:t>
            </a:r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Install Major Devices </a:t>
            </a:r>
          </a:p>
          <a:p>
            <a:pPr lvl="0"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(Particle Free Cleaned and Blanked Off)</a:t>
            </a:r>
          </a:p>
          <a:p>
            <a:pPr lvl="0"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(Pumping T’s, ACCT, Fast Faraday Cup, RWCM, Time of Flight, Scrapers, Gate Valves, Magnet Bottom Halves)</a:t>
            </a:r>
            <a:endParaRPr lang="en-US" sz="1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1F585-3433-4204-B7A7-DB472D36270A}"/>
              </a:ext>
            </a:extLst>
          </p:cNvPr>
          <p:cNvSpPr txBox="1"/>
          <p:nvPr/>
        </p:nvSpPr>
        <p:spPr>
          <a:xfrm>
            <a:off x="5135526" y="4816549"/>
            <a:ext cx="318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Rough Align these devices</a:t>
            </a:r>
          </a:p>
        </p:txBody>
      </p:sp>
    </p:spTree>
    <p:extLst>
      <p:ext uri="{BB962C8B-B14F-4D97-AF65-F5344CB8AC3E}">
        <p14:creationId xmlns:p14="http://schemas.microsoft.com/office/powerpoint/2010/main" val="2290861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00045237-AD5B-43C2-B0EA-D170E9F07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13" y="0"/>
            <a:ext cx="80303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A2EDC-47A9-41DB-8607-C7C309A648FC}"/>
              </a:ext>
            </a:extLst>
          </p:cNvPr>
          <p:cNvSpPr txBox="1"/>
          <p:nvPr/>
        </p:nvSpPr>
        <p:spPr>
          <a:xfrm>
            <a:off x="1456660" y="1102980"/>
            <a:ext cx="9739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4) </a:t>
            </a:r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Install Spools Between Devices </a:t>
            </a:r>
          </a:p>
          <a:p>
            <a:pPr lvl="0" algn="ctr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(From US to DS)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(Portable Clean Room required for this step)</a:t>
            </a:r>
          </a:p>
          <a:p>
            <a:pPr lvl="0"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2B08D-5B85-4D09-B888-D9B23B6EF064}"/>
              </a:ext>
            </a:extLst>
          </p:cNvPr>
          <p:cNvSpPr txBox="1"/>
          <p:nvPr/>
        </p:nvSpPr>
        <p:spPr>
          <a:xfrm>
            <a:off x="5401340" y="4890977"/>
            <a:ext cx="5156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Comic Sans MS" panose="030F0702030302020204" pitchFamily="66" charset="0"/>
              </a:rPr>
              <a:t>Leak Check Assembly:</a:t>
            </a:r>
          </a:p>
          <a:p>
            <a:pPr lvl="1" algn="ctr"/>
            <a:r>
              <a:rPr lang="en-US" dirty="0">
                <a:latin typeface="Comic Sans MS" panose="030F0702030302020204" pitchFamily="66" charset="0"/>
              </a:rPr>
              <a:t>Low Particulate Vacuum Cart will be used</a:t>
            </a:r>
          </a:p>
          <a:p>
            <a:pPr lvl="1" algn="ctr"/>
            <a:r>
              <a:rPr lang="en-US" dirty="0">
                <a:latin typeface="Comic Sans MS" panose="030F0702030302020204" pitchFamily="66" charset="0"/>
              </a:rPr>
              <a:t>RGA scan of assembly after</a:t>
            </a:r>
          </a:p>
        </p:txBody>
      </p:sp>
    </p:spTree>
    <p:extLst>
      <p:ext uri="{BB962C8B-B14F-4D97-AF65-F5344CB8AC3E}">
        <p14:creationId xmlns:p14="http://schemas.microsoft.com/office/powerpoint/2010/main" val="422464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26D79F-4AB8-4185-80B9-9D406FCF8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921671"/>
              </p:ext>
            </p:extLst>
          </p:nvPr>
        </p:nvGraphicFramePr>
        <p:xfrm>
          <a:off x="1988288" y="1222744"/>
          <a:ext cx="7995684" cy="5433225"/>
        </p:xfrm>
        <a:graphic>
          <a:graphicData uri="http://schemas.openxmlformats.org/drawingml/2006/table">
            <a:tbl>
              <a:tblPr/>
              <a:tblGrid>
                <a:gridCol w="2049452">
                  <a:extLst>
                    <a:ext uri="{9D8B030D-6E8A-4147-A177-3AD203B41FA5}">
                      <a16:colId xmlns:a16="http://schemas.microsoft.com/office/drawing/2014/main" val="1227646027"/>
                    </a:ext>
                  </a:extLst>
                </a:gridCol>
                <a:gridCol w="1847328">
                  <a:extLst>
                    <a:ext uri="{9D8B030D-6E8A-4147-A177-3AD203B41FA5}">
                      <a16:colId xmlns:a16="http://schemas.microsoft.com/office/drawing/2014/main" val="3548366716"/>
                    </a:ext>
                  </a:extLst>
                </a:gridCol>
                <a:gridCol w="2049452">
                  <a:extLst>
                    <a:ext uri="{9D8B030D-6E8A-4147-A177-3AD203B41FA5}">
                      <a16:colId xmlns:a16="http://schemas.microsoft.com/office/drawing/2014/main" val="56213616"/>
                    </a:ext>
                  </a:extLst>
                </a:gridCol>
                <a:gridCol w="2049452">
                  <a:extLst>
                    <a:ext uri="{9D8B030D-6E8A-4147-A177-3AD203B41FA5}">
                      <a16:colId xmlns:a16="http://schemas.microsoft.com/office/drawing/2014/main" val="75489155"/>
                    </a:ext>
                  </a:extLst>
                </a:gridCol>
              </a:tblGrid>
              <a:tr h="217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Beamline Element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Structure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Drawing No.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432840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 Girder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photo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169352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 Girder Add On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in progress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819873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Dump Girder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in progress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85652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SSR-1 Isolation Valve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74046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Pump 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 elements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F10070746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566996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F10070746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436338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Quadrupole Magnet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Modify Existing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F10021417 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169557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F10018276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463639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Pump 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 elements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F10070746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098441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Quadrupole Magnet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Modify Existing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F10021417 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41626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Acting Valve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Modify Existing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858404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 Magnet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F10042979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24934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RWCM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F00484270-A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287489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F10018276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750741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Housing (wire &amp; slits)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 elements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324373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 Magnet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F10042979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569586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Ion Pump 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 elements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F10070746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988174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Pneumatic Valve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Modify Existing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246646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 Faraday Cup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F1003100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819887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of Flight Monitor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F10039331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809638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Housing (wire &amp; slits)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 elements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054671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Dipole Magnet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Complete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F10042979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7544371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Cross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Expansion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38945"/>
                  </a:ext>
                </a:extLst>
              </a:tr>
              <a:tr h="217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BPM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house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Need design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TC# F10018276</a:t>
                      </a:r>
                    </a:p>
                  </a:txBody>
                  <a:tcPr marL="8703" marR="8703" marT="87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7472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705309-44C6-4ADF-BF71-259AFEF7F9C9}"/>
              </a:ext>
            </a:extLst>
          </p:cNvPr>
          <p:cNvSpPr txBox="1"/>
          <p:nvPr/>
        </p:nvSpPr>
        <p:spPr>
          <a:xfrm>
            <a:off x="4635795" y="637953"/>
            <a:ext cx="378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Bill of Materials</a:t>
            </a:r>
          </a:p>
        </p:txBody>
      </p:sp>
    </p:spTree>
    <p:extLst>
      <p:ext uri="{BB962C8B-B14F-4D97-AF65-F5344CB8AC3E}">
        <p14:creationId xmlns:p14="http://schemas.microsoft.com/office/powerpoint/2010/main" val="2070766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DC843-5971-48A8-B5EF-3190B089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13" y="0"/>
            <a:ext cx="80303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51CDC-106D-47D9-8D24-70FFA04BC90B}"/>
              </a:ext>
            </a:extLst>
          </p:cNvPr>
          <p:cNvSpPr txBox="1"/>
          <p:nvPr/>
        </p:nvSpPr>
        <p:spPr>
          <a:xfrm>
            <a:off x="2850145" y="895527"/>
            <a:ext cx="649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5) </a:t>
            </a:r>
            <a:r>
              <a:rPr lang="en-US" sz="32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Install Magnets </a:t>
            </a:r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(top halves)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68CC5-6190-44AE-A23F-165F6CC2F156}"/>
              </a:ext>
            </a:extLst>
          </p:cNvPr>
          <p:cNvSpPr txBox="1"/>
          <p:nvPr/>
        </p:nvSpPr>
        <p:spPr>
          <a:xfrm>
            <a:off x="5816009" y="5209953"/>
            <a:ext cx="429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Comic Sans MS" panose="030F0702030302020204" pitchFamily="66" charset="0"/>
              </a:rPr>
              <a:t>Final Align Magnets and Devices</a:t>
            </a:r>
          </a:p>
          <a:p>
            <a:pPr lvl="0"/>
            <a:endParaRPr lang="en-US" dirty="0">
              <a:latin typeface="Comic Sans MS" panose="030F0702030302020204" pitchFamily="66" charset="0"/>
            </a:endParaRPr>
          </a:p>
          <a:p>
            <a:pPr lvl="0"/>
            <a:r>
              <a:rPr lang="en-US" dirty="0">
                <a:latin typeface="Comic Sans MS" panose="030F0702030302020204" pitchFamily="66" charset="0"/>
              </a:rPr>
              <a:t>This installation task is estimated to require between </a:t>
            </a:r>
            <a:r>
              <a:rPr lang="en-US" u="sng" dirty="0">
                <a:latin typeface="Comic Sans MS" panose="030F0702030302020204" pitchFamily="66" charset="0"/>
              </a:rPr>
              <a:t>4 to 6 weeks</a:t>
            </a:r>
          </a:p>
        </p:txBody>
      </p:sp>
    </p:spTree>
    <p:extLst>
      <p:ext uri="{BB962C8B-B14F-4D97-AF65-F5344CB8AC3E}">
        <p14:creationId xmlns:p14="http://schemas.microsoft.com/office/powerpoint/2010/main" val="1182063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0190-FC1A-4DB0-B79D-333DC8EB3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Particle Free Assembly and Service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347A-6064-473D-B00D-EC8E10F40C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The HEBT will be prepared for particle free  service using procedures developed here at Fermilab:</a:t>
            </a:r>
          </a:p>
          <a:p>
            <a:pPr lvl="1"/>
            <a:r>
              <a:rPr lang="en-US" dirty="0"/>
              <a:t>Slow Flow Pumping Cart will be used for both start-up and bringing the system back to atmospheric pressure</a:t>
            </a:r>
          </a:p>
          <a:p>
            <a:pPr lvl="2"/>
            <a:r>
              <a:rPr lang="en-US" dirty="0"/>
              <a:t>ED0000373 (Operation of the mass-flow vacuum cart)</a:t>
            </a:r>
          </a:p>
          <a:p>
            <a:r>
              <a:rPr lang="en-US" dirty="0"/>
              <a:t>Any newly procured items will be cleaned in a Class 10 Cleanroom:</a:t>
            </a:r>
          </a:p>
          <a:p>
            <a:pPr lvl="1"/>
            <a:r>
              <a:rPr lang="en-US" dirty="0"/>
              <a:t>All elements on the Pumping Tee</a:t>
            </a:r>
          </a:p>
          <a:p>
            <a:pPr lvl="1"/>
            <a:r>
              <a:rPr lang="en-US" dirty="0"/>
              <a:t>Beam Pipe (with bellows and BPM’s)</a:t>
            </a:r>
          </a:p>
          <a:p>
            <a:pPr lvl="1"/>
            <a:r>
              <a:rPr lang="en-US" dirty="0"/>
              <a:t>We will use the standard practices that have been developed here at Fermilab</a:t>
            </a:r>
          </a:p>
          <a:p>
            <a:pPr lvl="2"/>
            <a:r>
              <a:rPr lang="en-US" dirty="0"/>
              <a:t>ED0003571 (Cleaning for particle-free vacuum service)</a:t>
            </a:r>
          </a:p>
          <a:p>
            <a:r>
              <a:rPr lang="en-US" dirty="0"/>
              <a:t>Already installed items (that have been previously cleaned) will not be disassembled if:</a:t>
            </a:r>
          </a:p>
          <a:p>
            <a:pPr lvl="1"/>
            <a:r>
              <a:rPr lang="en-US" dirty="0"/>
              <a:t>We can do an RGA analysis to previously installed equipment to demonstrate their cleanliness:</a:t>
            </a:r>
          </a:p>
          <a:p>
            <a:pPr lvl="2"/>
            <a:r>
              <a:rPr lang="en-US" dirty="0"/>
              <a:t>Fast Faraday Cup</a:t>
            </a:r>
          </a:p>
          <a:p>
            <a:pPr lvl="2"/>
            <a:r>
              <a:rPr lang="en-US" dirty="0"/>
              <a:t>Time of Flight Monitor</a:t>
            </a:r>
          </a:p>
          <a:p>
            <a:pPr lvl="2"/>
            <a:r>
              <a:rPr lang="en-US" dirty="0"/>
              <a:t>Beam Dump </a:t>
            </a:r>
          </a:p>
          <a:p>
            <a:pPr marL="457200" lvl="1" indent="0">
              <a:buNone/>
            </a:pPr>
            <a:r>
              <a:rPr lang="en-US" dirty="0"/>
              <a:t>In all cases, these elements will be blown off to demonstrate that they are particle free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428EBB3-E266-49A9-98FD-3A5A047CA0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16392"/>
            <a:ext cx="5181600" cy="35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91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431C-C954-42E1-BB0B-7747DBE9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Particle Free Assembly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C112E8-70F2-4442-BA3A-09C9DA4C5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 example of a subcomponent built from newly procured elements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9A2660-622E-44D1-BD24-765579BCE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 example of a subcomponent built from elements already in use</a:t>
            </a:r>
          </a:p>
        </p:txBody>
      </p:sp>
      <p:pic>
        <p:nvPicPr>
          <p:cNvPr id="17" name="Content Placeholder 14">
            <a:extLst>
              <a:ext uri="{FF2B5EF4-FFF2-40B4-BE49-F238E27FC236}">
                <a16:creationId xmlns:a16="http://schemas.microsoft.com/office/drawing/2014/main" id="{0486D1AB-405C-4B56-9701-86B28923A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505075"/>
            <a:ext cx="4678593" cy="3684588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1B16A56-F62D-4579-9217-FD2F4F9C4A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0" y="2578476"/>
            <a:ext cx="4717047" cy="35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2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6D74C2-AF3B-4034-9A6F-5CF9393D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Summary</a:t>
            </a:r>
            <a:r>
              <a:rPr lang="en-US" sz="32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BE6895-8B49-48E2-AE0A-C51F492AC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Most of the HEBT elements are in house: </a:t>
            </a:r>
          </a:p>
          <a:p>
            <a:pPr lvl="1"/>
            <a:r>
              <a:rPr lang="en-US" dirty="0"/>
              <a:t>Magnets</a:t>
            </a:r>
          </a:p>
          <a:p>
            <a:pPr lvl="1"/>
            <a:r>
              <a:rPr lang="en-US" dirty="0"/>
              <a:t>Time of Flight monitor </a:t>
            </a:r>
          </a:p>
          <a:p>
            <a:pPr lvl="1"/>
            <a:r>
              <a:rPr lang="en-US" dirty="0"/>
              <a:t>Fast Faraday Cup </a:t>
            </a:r>
          </a:p>
          <a:p>
            <a:pPr lvl="1"/>
            <a:r>
              <a:rPr lang="en-US" dirty="0"/>
              <a:t>Fast Acting Valve </a:t>
            </a:r>
          </a:p>
          <a:p>
            <a:pPr lvl="1"/>
            <a:r>
              <a:rPr lang="en-US" dirty="0"/>
              <a:t>ACCT </a:t>
            </a:r>
          </a:p>
          <a:p>
            <a:pPr lvl="1"/>
            <a:r>
              <a:rPr lang="en-US" dirty="0"/>
              <a:t>RWCM</a:t>
            </a:r>
          </a:p>
          <a:p>
            <a:pPr lvl="1"/>
            <a:r>
              <a:rPr lang="en-US" dirty="0"/>
              <a:t>BPM’s </a:t>
            </a:r>
          </a:p>
          <a:p>
            <a:pPr lvl="2"/>
            <a:r>
              <a:rPr lang="en-US" dirty="0"/>
              <a:t>Will need some rework</a:t>
            </a:r>
          </a:p>
          <a:p>
            <a:pPr lvl="2"/>
            <a:r>
              <a:rPr lang="en-US" dirty="0"/>
              <a:t>Also need to consider how they will be mounted so the positioning is assured</a:t>
            </a:r>
          </a:p>
          <a:p>
            <a:r>
              <a:rPr lang="en-US" dirty="0"/>
              <a:t>Additional design work required:</a:t>
            </a:r>
          </a:p>
          <a:p>
            <a:pPr lvl="1"/>
            <a:r>
              <a:rPr lang="en-US" dirty="0"/>
              <a:t>Dump Shielding (securing the steel, fitting the blocks into the design)</a:t>
            </a:r>
          </a:p>
          <a:p>
            <a:pPr lvl="1"/>
            <a:r>
              <a:rPr lang="en-US" dirty="0"/>
              <a:t>Some of the support structures (most will be derivatives of existing designs)</a:t>
            </a:r>
          </a:p>
          <a:p>
            <a:pPr lvl="1"/>
            <a:r>
              <a:rPr lang="en-US" dirty="0"/>
              <a:t>Portable cleanroom</a:t>
            </a:r>
          </a:p>
          <a:p>
            <a:r>
              <a:rPr lang="en-US" dirty="0"/>
              <a:t>Procurement required:</a:t>
            </a:r>
          </a:p>
          <a:p>
            <a:pPr lvl="1"/>
            <a:r>
              <a:rPr lang="en-US" dirty="0"/>
              <a:t>Housings for Slits</a:t>
            </a:r>
          </a:p>
          <a:p>
            <a:pPr lvl="1"/>
            <a:r>
              <a:rPr lang="en-US" dirty="0"/>
              <a:t>Girders (3 required) need to be procured; one girder is in house</a:t>
            </a:r>
          </a:p>
          <a:p>
            <a:pPr lvl="1"/>
            <a:r>
              <a:rPr lang="en-US" dirty="0"/>
              <a:t>Hardware for spools (tubing, bellows and flanges)</a:t>
            </a:r>
          </a:p>
          <a:p>
            <a:pPr lvl="1"/>
            <a:r>
              <a:rPr lang="en-US" dirty="0"/>
              <a:t>Cleanroom components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8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377B-5496-4E0A-8BD5-B54B5FFD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Design of HEBT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B2824-184F-4379-8AD7-1F326D63A6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Elements in the HEBT chosen by the needs of the required beam measurements</a:t>
            </a:r>
          </a:p>
          <a:p>
            <a:r>
              <a:rPr lang="en-US" dirty="0"/>
              <a:t>Most of the components have been used in the various configurations of the MEBT</a:t>
            </a:r>
          </a:p>
          <a:p>
            <a:r>
              <a:rPr lang="en-US" dirty="0"/>
              <a:t>The Pumping T’s are a new design driven by the vacuum requirements of the HWR &amp; SSR1</a:t>
            </a:r>
          </a:p>
          <a:p>
            <a:r>
              <a:rPr lang="en-US" dirty="0"/>
              <a:t>The stand-alone quadrupole magnets incorporate a modification of the support and alignment structure used in the MEBT</a:t>
            </a:r>
          </a:p>
          <a:p>
            <a:r>
              <a:rPr lang="en-US" dirty="0"/>
              <a:t>Extensive particle free assembly experience:</a:t>
            </a:r>
          </a:p>
          <a:p>
            <a:pPr lvl="1"/>
            <a:r>
              <a:rPr lang="en-US" dirty="0"/>
              <a:t>In FAST</a:t>
            </a:r>
          </a:p>
          <a:p>
            <a:pPr lvl="2"/>
            <a:r>
              <a:rPr lang="en-US" dirty="0"/>
              <a:t>From CC1 to the Superconducting Cryo Module</a:t>
            </a:r>
          </a:p>
          <a:p>
            <a:pPr lvl="1"/>
            <a:r>
              <a:rPr lang="en-US" dirty="0"/>
              <a:t>In PIP2 IT</a:t>
            </a:r>
          </a:p>
          <a:p>
            <a:pPr lvl="2"/>
            <a:r>
              <a:rPr lang="en-US" dirty="0"/>
              <a:t>Connection of MEBT to the HWR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4AC70B32-2278-406F-9406-4DD47ABBBE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6" y="1690688"/>
            <a:ext cx="518159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2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81681-523C-45B4-B164-F0B19296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Pumping T</a:t>
            </a:r>
            <a:br>
              <a:rPr lang="en-US" sz="3200" dirty="0"/>
            </a:br>
            <a:r>
              <a:rPr lang="en-US" sz="2400" dirty="0"/>
              <a:t>(w/o Turbo Pump)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5ACC4B-37ED-4EB1-B68E-0F9038600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22" y="1690688"/>
            <a:ext cx="6209413" cy="488735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7F969-4C98-4457-A046-8410D0C9778A}"/>
              </a:ext>
            </a:extLst>
          </p:cNvPr>
          <p:cNvSpPr txBox="1"/>
          <p:nvPr/>
        </p:nvSpPr>
        <p:spPr>
          <a:xfrm>
            <a:off x="8452884" y="2690037"/>
            <a:ext cx="3455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This version shows one of the configurations that will be used in the HEBT. 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Additional Pumping T’s will not include a NEG Pump</a:t>
            </a:r>
          </a:p>
        </p:txBody>
      </p:sp>
    </p:spTree>
    <p:extLst>
      <p:ext uri="{BB962C8B-B14F-4D97-AF65-F5344CB8AC3E}">
        <p14:creationId xmlns:p14="http://schemas.microsoft.com/office/powerpoint/2010/main" val="410654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F66D3AC-E694-4C5B-948D-91D59E4C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Elements Already In Use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60E4EB-CCA4-47DD-88ED-CDEB46365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681163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Fast Faraday Cup</a:t>
            </a:r>
          </a:p>
          <a:p>
            <a:pPr algn="ctr"/>
            <a:r>
              <a:rPr lang="en-US" sz="1400" dirty="0"/>
              <a:t>(Team Center # F10031000)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F789B6-75B5-4221-AC1A-DB4DAEF0C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89" y="2505075"/>
            <a:ext cx="2764185" cy="3684588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CDADAC-B9E8-4CE7-947A-6692CA469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/>
              <a:t>Time of Flight</a:t>
            </a:r>
          </a:p>
          <a:p>
            <a:pPr algn="ctr"/>
            <a:r>
              <a:rPr lang="en-US" sz="1400" dirty="0"/>
              <a:t>(Team Center # F10039331)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53294AA-A0DF-4089-8701-84BED6D879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01" y="2505075"/>
            <a:ext cx="2764185" cy="3684588"/>
          </a:xfrm>
        </p:spPr>
      </p:pic>
    </p:spTree>
    <p:extLst>
      <p:ext uri="{BB962C8B-B14F-4D97-AF65-F5344CB8AC3E}">
        <p14:creationId xmlns:p14="http://schemas.microsoft.com/office/powerpoint/2010/main" val="322545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C8622D0D-6C99-4F62-816F-969847EAA049" descr="6120F9E0-55C9-4AE4-A159-2C629C619430@dhcp">
            <a:extLst>
              <a:ext uri="{FF2B5EF4-FFF2-40B4-BE49-F238E27FC236}">
                <a16:creationId xmlns:a16="http://schemas.microsoft.com/office/drawing/2014/main" id="{0A466163-96D3-4850-89E1-01275A3A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90" y="16049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8783F-B993-4539-BEA9-594171360546}"/>
              </a:ext>
            </a:extLst>
          </p:cNvPr>
          <p:cNvSpPr txBox="1"/>
          <p:nvPr/>
        </p:nvSpPr>
        <p:spPr>
          <a:xfrm>
            <a:off x="3221665" y="361507"/>
            <a:ext cx="6879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omic Sans MS" panose="030F0702030302020204" pitchFamily="66" charset="0"/>
              </a:rPr>
              <a:t>Portable Clean Room At NML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(this design will be replicated for HEBT Installation)</a:t>
            </a:r>
          </a:p>
        </p:txBody>
      </p:sp>
    </p:spTree>
    <p:extLst>
      <p:ext uri="{BB962C8B-B14F-4D97-AF65-F5344CB8AC3E}">
        <p14:creationId xmlns:p14="http://schemas.microsoft.com/office/powerpoint/2010/main" val="1092951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8DE511A-3F43-4C77-B5DD-3641CF88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HEBT Installation Planning</a:t>
            </a:r>
            <a:br>
              <a:rPr lang="en-US" sz="3200" u="sng" dirty="0">
                <a:solidFill>
                  <a:srgbClr val="7030A0"/>
                </a:solidFill>
              </a:rPr>
            </a:br>
            <a:r>
              <a:rPr lang="en-US" sz="1800" dirty="0">
                <a:solidFill>
                  <a:srgbClr val="7030A0"/>
                </a:solidFill>
              </a:rPr>
              <a:t>(this is what the final configuration will look like)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6853F27D-6F17-44BD-A917-B64E96370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68" y="1825625"/>
            <a:ext cx="6138579" cy="4351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1A13E-5795-4AB6-AEAB-F64F20945D00}"/>
              </a:ext>
            </a:extLst>
          </p:cNvPr>
          <p:cNvSpPr txBox="1"/>
          <p:nvPr/>
        </p:nvSpPr>
        <p:spPr>
          <a:xfrm>
            <a:off x="3221665" y="4819596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MEBT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2C0A4-2D58-4522-9323-2CEF548FBC12}"/>
              </a:ext>
            </a:extLst>
          </p:cNvPr>
          <p:cNvSpPr txBox="1"/>
          <p:nvPr/>
        </p:nvSpPr>
        <p:spPr>
          <a:xfrm>
            <a:off x="6372440" y="4236747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SSR1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9EDBDC-1FAF-4EB3-AC0E-4D29B5143D01}"/>
              </a:ext>
            </a:extLst>
          </p:cNvPr>
          <p:cNvSpPr txBox="1"/>
          <p:nvPr/>
        </p:nvSpPr>
        <p:spPr>
          <a:xfrm>
            <a:off x="4912255" y="4606079"/>
            <a:ext cx="95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HWR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95034-EBBA-41D2-9CC6-43E175B3B306}"/>
              </a:ext>
            </a:extLst>
          </p:cNvPr>
          <p:cNvSpPr txBox="1"/>
          <p:nvPr/>
        </p:nvSpPr>
        <p:spPr>
          <a:xfrm>
            <a:off x="7775937" y="3816628"/>
            <a:ext cx="87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HEBT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61AB5-E04F-426B-86BB-24B88AC5E12A}"/>
              </a:ext>
            </a:extLst>
          </p:cNvPr>
          <p:cNvSpPr txBox="1"/>
          <p:nvPr/>
        </p:nvSpPr>
        <p:spPr>
          <a:xfrm>
            <a:off x="8647807" y="3508329"/>
            <a:ext cx="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332140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4AB79A-39A7-4A66-9FF3-14A73635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5" y="0"/>
            <a:ext cx="774481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1A058-2EAE-4C08-B7A3-5716351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solidFill>
                  <a:srgbClr val="7030A0"/>
                </a:solidFill>
              </a:rPr>
              <a:t>HEBT Connection</a:t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(to SSR1 and Beam Dump)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995CA-C605-4A0F-9A54-FF74FFD21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44F31E1-AC7C-46E6-BD5F-3AD50F8B1972}"/>
              </a:ext>
            </a:extLst>
          </p:cNvPr>
          <p:cNvSpPr/>
          <p:nvPr/>
        </p:nvSpPr>
        <p:spPr>
          <a:xfrm rot="5400000">
            <a:off x="3514724" y="2733677"/>
            <a:ext cx="447673" cy="3305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10E8E2B-8B3B-4463-AC0E-EC3F7FAF6FB2}"/>
              </a:ext>
            </a:extLst>
          </p:cNvPr>
          <p:cNvSpPr/>
          <p:nvPr/>
        </p:nvSpPr>
        <p:spPr>
          <a:xfrm rot="16200000" flipH="1">
            <a:off x="6354190" y="3570862"/>
            <a:ext cx="150372" cy="20764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E2E5E-8A75-488C-B220-3B5B947B5158}"/>
              </a:ext>
            </a:extLst>
          </p:cNvPr>
          <p:cNvSpPr txBox="1"/>
          <p:nvPr/>
        </p:nvSpPr>
        <p:spPr>
          <a:xfrm>
            <a:off x="3228975" y="4745038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SSR1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0BB3-1A21-4AF5-AF8F-A1B715F7C1EF}"/>
              </a:ext>
            </a:extLst>
          </p:cNvPr>
          <p:cNvSpPr txBox="1"/>
          <p:nvPr/>
        </p:nvSpPr>
        <p:spPr>
          <a:xfrm>
            <a:off x="6096000" y="474503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HEBT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D2730-8BC4-46E2-A059-89E49A3206F2}"/>
              </a:ext>
            </a:extLst>
          </p:cNvPr>
          <p:cNvSpPr txBox="1"/>
          <p:nvPr/>
        </p:nvSpPr>
        <p:spPr>
          <a:xfrm>
            <a:off x="8286750" y="4684275"/>
            <a:ext cx="192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Beam Dump and Shielding</a:t>
            </a:r>
          </a:p>
        </p:txBody>
      </p:sp>
    </p:spTree>
    <p:extLst>
      <p:ext uri="{BB962C8B-B14F-4D97-AF65-F5344CB8AC3E}">
        <p14:creationId xmlns:p14="http://schemas.microsoft.com/office/powerpoint/2010/main" val="3955646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1320</Words>
  <Application>Microsoft Office PowerPoint</Application>
  <PresentationFormat>Widescreen</PresentationFormat>
  <Paragraphs>266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Office Theme</vt:lpstr>
      <vt:lpstr>Plan For Installation Of The HEBT</vt:lpstr>
      <vt:lpstr>Outline of Presentation</vt:lpstr>
      <vt:lpstr>PowerPoint Presentation</vt:lpstr>
      <vt:lpstr>Design of HEBT</vt:lpstr>
      <vt:lpstr>Pumping T (w/o Turbo Pump)</vt:lpstr>
      <vt:lpstr>Other Elements Already In Use</vt:lpstr>
      <vt:lpstr>PowerPoint Presentation</vt:lpstr>
      <vt:lpstr>HEBT Installation Planning (this is what the final configuration will look like)</vt:lpstr>
      <vt:lpstr>HEBT Connection (to SSR1 and Beam Dump)</vt:lpstr>
      <vt:lpstr>Initial Configuration</vt:lpstr>
      <vt:lpstr>Beam Dump:</vt:lpstr>
      <vt:lpstr>1) Install and Align Girder</vt:lpstr>
      <vt:lpstr>2) Install and Align Beam Dump</vt:lpstr>
      <vt:lpstr>3) Connect Tee and Spool</vt:lpstr>
      <vt:lpstr>4) Begin addition of concrete shielding blocks</vt:lpstr>
      <vt:lpstr>5) Surround beam pipe with steel bricks</vt:lpstr>
      <vt:lpstr>6) Continue construction with concrete shield blocks</vt:lpstr>
      <vt:lpstr>7) Add 2.0” of steel around dump (4 sides)</vt:lpstr>
      <vt:lpstr>8) Add concrete blocks around sides (1.5’ thick on East side &amp; 3’ thick on the West side)</vt:lpstr>
      <vt:lpstr>9) Complete shielding on top and rear end  (3’ everywhere)</vt:lpstr>
      <vt:lpstr>HEBT Installation Starting Configuration</vt:lpstr>
      <vt:lpstr>HEBT Assembly Options</vt:lpstr>
      <vt:lpstr>Installation Planning</vt:lpstr>
      <vt:lpstr>PowerPoint Presentation</vt:lpstr>
      <vt:lpstr>Sequence Of Assembly</vt:lpstr>
      <vt:lpstr>1) Starting Point: (for HEBT Installation)</vt:lpstr>
      <vt:lpstr>PowerPoint Presentation</vt:lpstr>
      <vt:lpstr>PowerPoint Presentation</vt:lpstr>
      <vt:lpstr>PowerPoint Presentation</vt:lpstr>
      <vt:lpstr>PowerPoint Presentation</vt:lpstr>
      <vt:lpstr>Particle Free Assembly and Service</vt:lpstr>
      <vt:lpstr>Particle Free Assembly</vt:lpstr>
      <vt:lpstr>Summary: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For Installation Of The HEBT</dc:title>
  <dc:creator>Richard A. Andrews x4456,3567 00221N</dc:creator>
  <cp:lastModifiedBy>Richard A. Andrews x4456,3567 00221N</cp:lastModifiedBy>
  <cp:revision>76</cp:revision>
  <cp:lastPrinted>2019-02-12T16:17:21Z</cp:lastPrinted>
  <dcterms:created xsi:type="dcterms:W3CDTF">2019-02-06T21:22:04Z</dcterms:created>
  <dcterms:modified xsi:type="dcterms:W3CDTF">2019-02-13T21:01:39Z</dcterms:modified>
</cp:coreProperties>
</file>