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2" r:id="rId1"/>
  </p:sldMasterIdLst>
  <p:notesMasterIdLst>
    <p:notesMasterId r:id="rId24"/>
  </p:notesMasterIdLst>
  <p:handoutMasterIdLst>
    <p:handoutMasterId r:id="rId25"/>
  </p:handoutMasterIdLst>
  <p:sldIdLst>
    <p:sldId id="581" r:id="rId2"/>
    <p:sldId id="582" r:id="rId3"/>
    <p:sldId id="603" r:id="rId4"/>
    <p:sldId id="584" r:id="rId5"/>
    <p:sldId id="585" r:id="rId6"/>
    <p:sldId id="587" r:id="rId7"/>
    <p:sldId id="606" r:id="rId8"/>
    <p:sldId id="588" r:id="rId9"/>
    <p:sldId id="602" r:id="rId10"/>
    <p:sldId id="589" r:id="rId11"/>
    <p:sldId id="591" r:id="rId12"/>
    <p:sldId id="593" r:id="rId13"/>
    <p:sldId id="607" r:id="rId14"/>
    <p:sldId id="596" r:id="rId15"/>
    <p:sldId id="598" r:id="rId16"/>
    <p:sldId id="599" r:id="rId17"/>
    <p:sldId id="604" r:id="rId18"/>
    <p:sldId id="594" r:id="rId19"/>
    <p:sldId id="595" r:id="rId20"/>
    <p:sldId id="600" r:id="rId21"/>
    <p:sldId id="605" r:id="rId22"/>
    <p:sldId id="601" r:id="rId2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04040"/>
    <a:srgbClr val="000000"/>
    <a:srgbClr val="008F8F"/>
    <a:srgbClr val="00FF00"/>
    <a:srgbClr val="F0F000"/>
    <a:srgbClr val="FC5454"/>
    <a:srgbClr val="00E1E1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9" autoAdjust="0"/>
    <p:restoredTop sz="9467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512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71" d="100"/>
          <a:sy n="71" d="100"/>
        </p:scale>
        <p:origin x="333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74658-8E70-4710-929C-2DD40F2FD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2/13/2019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6" y="6515100"/>
            <a:ext cx="4711151" cy="241300"/>
          </a:xfrm>
        </p:spPr>
        <p:txBody>
          <a:bodyPr/>
          <a:lstStyle>
            <a:lvl1pPr>
              <a:defRPr sz="1200" b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A.Shemyakin</a:t>
            </a:r>
            <a:r>
              <a:rPr lang="en-US" dirty="0"/>
              <a:t> | HEBT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9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12/4/2018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L. Prost | PIP-II IPR | SC2 WBS 121.04.02 Warm Front End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ccelconf.web.cern.ch/AccelConf/ipac2017/papers/tupva13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33319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HEBT beam line overview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5136368"/>
            <a:ext cx="4941110" cy="1529241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Shemyakin</a:t>
            </a:r>
            <a:endParaRPr lang="en-US" dirty="0"/>
          </a:p>
          <a:p>
            <a:r>
              <a:rPr lang="en-US" dirty="0"/>
              <a:t>PIP2IT HEBT Final Design Review</a:t>
            </a:r>
          </a:p>
          <a:p>
            <a:r>
              <a:rPr lang="en-US" dirty="0"/>
              <a:t>13 February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5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C4D9-9A72-4212-BD8F-35140C2D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high-power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D3FB-76A9-49FD-807B-EDEA51CB1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111038"/>
            <a:ext cx="8672513" cy="50928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with low-emittance mode</a:t>
            </a:r>
          </a:p>
          <a:p>
            <a:pPr lvl="1"/>
            <a:r>
              <a:rPr lang="en-US" dirty="0"/>
              <a:t>5 mA from the RFQ, 10 µs x (1 – 20) Hz; kickers off</a:t>
            </a:r>
          </a:p>
          <a:p>
            <a:pPr lvl="1"/>
            <a:r>
              <a:rPr lang="en-US" dirty="0"/>
              <a:t>The beam is heavily scraped in the MEBT </a:t>
            </a:r>
          </a:p>
          <a:p>
            <a:pPr lvl="2"/>
            <a:r>
              <a:rPr lang="en-US" dirty="0"/>
              <a:t>Decreasing the beam current by 2-10 times</a:t>
            </a:r>
          </a:p>
          <a:p>
            <a:pPr lvl="2"/>
            <a:r>
              <a:rPr lang="en-US" dirty="0"/>
              <a:t>It has been demonstrated at the MEBT. Scraping ~40% of the beam in one plane (“flat beam”) decreases the rms emittance by a factor of ~2.5</a:t>
            </a:r>
          </a:p>
          <a:p>
            <a:pPr lvl="1"/>
            <a:r>
              <a:rPr lang="en-US" dirty="0"/>
              <a:t>Pass the beam to the dump; correct large errors</a:t>
            </a:r>
          </a:p>
          <a:p>
            <a:pPr lvl="1"/>
            <a:r>
              <a:rPr lang="en-US" dirty="0"/>
              <a:t>Commission operation with the chopping system on</a:t>
            </a:r>
          </a:p>
          <a:p>
            <a:r>
              <a:rPr lang="en-US" dirty="0"/>
              <a:t>Full bunch charge, low duty factor (10 µs x 20 Hz); no big scraping; the MEBT chopping system removes 60% of bunches</a:t>
            </a:r>
          </a:p>
          <a:p>
            <a:pPr lvl="1"/>
            <a:r>
              <a:rPr lang="en-US" dirty="0"/>
              <a:t>Understand the transverse envelope</a:t>
            </a:r>
          </a:p>
          <a:p>
            <a:r>
              <a:rPr lang="en-US" dirty="0"/>
              <a:t>Turn off quads; increase the pulse length by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43374-38FC-4745-BAB4-92927EF6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5314E-625D-4043-9F24-84465518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53151-6CEC-4DE4-AA57-23E3923B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529" y="1056659"/>
            <a:ext cx="1466234" cy="12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D99-2BB7-4E19-B901-2888F5AF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FB64-51CA-40FD-A0A0-C4C69C99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917221"/>
          </a:xfrm>
        </p:spPr>
        <p:txBody>
          <a:bodyPr/>
          <a:lstStyle/>
          <a:p>
            <a:r>
              <a:rPr lang="en-US" dirty="0"/>
              <a:t>The plan is to use the dump used at SNS then HINS then PIP2IT MEBT</a:t>
            </a:r>
          </a:p>
          <a:p>
            <a:r>
              <a:rPr lang="en-US" dirty="0"/>
              <a:t>Was designed (and used at SNS) for 16 kW at 7.5 MeV</a:t>
            </a:r>
          </a:p>
          <a:p>
            <a:pPr lvl="1"/>
            <a:r>
              <a:rPr lang="en-US" dirty="0"/>
              <a:t>Used at up to 5 kW at MEBT</a:t>
            </a:r>
          </a:p>
          <a:p>
            <a:pPr lvl="2"/>
            <a:r>
              <a:rPr lang="en-US" dirty="0"/>
              <a:t>B. Hartsell simulation: can sustain up to 20 kW CW if beam is large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BD67E-283D-411A-A472-E3B38618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AD0B2-2EA0-4E5F-A249-0FEFC756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B32B2-FEA7-4171-8BF1-A36DB2DB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56" y="3489117"/>
            <a:ext cx="4355826" cy="26350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606BF7-3197-4FCE-9430-C726319345B2}"/>
              </a:ext>
            </a:extLst>
          </p:cNvPr>
          <p:cNvSpPr txBox="1">
            <a:spLocks/>
          </p:cNvSpPr>
          <p:nvPr/>
        </p:nvSpPr>
        <p:spPr>
          <a:xfrm>
            <a:off x="214313" y="2960267"/>
            <a:ext cx="4350543" cy="31639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C. </a:t>
            </a:r>
            <a:r>
              <a:rPr lang="en-US" dirty="0" err="1"/>
              <a:t>Baffes</a:t>
            </a:r>
            <a:r>
              <a:rPr lang="en-US" dirty="0"/>
              <a:t>: In-pulse thermal cycling should not have detrimental effect at expected </a:t>
            </a:r>
            <a:r>
              <a:rPr lang="el-GR" dirty="0"/>
              <a:t>σ</a:t>
            </a:r>
            <a:r>
              <a:rPr lang="en-US" dirty="0"/>
              <a:t>~6 mm</a:t>
            </a:r>
          </a:p>
          <a:p>
            <a:pPr lvl="1"/>
            <a:r>
              <a:rPr lang="en-US" dirty="0"/>
              <a:t>“Halo Scrapers” to indicate a too large or misplaced beam</a:t>
            </a:r>
          </a:p>
          <a:p>
            <a:pPr lvl="1"/>
            <a:r>
              <a:rPr lang="en-US" dirty="0"/>
              <a:t>O-ring seal is somewhat a concern because of radiation</a:t>
            </a:r>
          </a:p>
        </p:txBody>
      </p:sp>
    </p:spTree>
    <p:extLst>
      <p:ext uri="{BB962C8B-B14F-4D97-AF65-F5344CB8AC3E}">
        <p14:creationId xmlns:p14="http://schemas.microsoft.com/office/powerpoint/2010/main" val="317436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4EE8-0691-499A-944E-AD3F769E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baseline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2C8C-D3DB-430C-A81F-CEF72964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641740"/>
          </a:xfrm>
        </p:spPr>
        <p:txBody>
          <a:bodyPr/>
          <a:lstStyle/>
          <a:p>
            <a:r>
              <a:rPr lang="en-US" dirty="0"/>
              <a:t>ED0008280; details about diagnostics are in Vic’s talk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A8F09-41A6-46DE-8B1C-B7CB508B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A1CD7-1599-4838-901B-8B87D3E5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6057B3-F0A4-4CA0-9FE8-B2B7E5915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52189"/>
              </p:ext>
            </p:extLst>
          </p:nvPr>
        </p:nvGraphicFramePr>
        <p:xfrm>
          <a:off x="228601" y="1484555"/>
          <a:ext cx="8672513" cy="3424188"/>
        </p:xfrm>
        <a:graphic>
          <a:graphicData uri="http://schemas.openxmlformats.org/drawingml/2006/table">
            <a:tbl>
              <a:tblPr firstRow="1" firstCol="1" bandRow="1"/>
              <a:tblGrid>
                <a:gridCol w="4604656">
                  <a:extLst>
                    <a:ext uri="{9D8B030D-6E8A-4147-A177-3AD203B41FA5}">
                      <a16:colId xmlns:a16="http://schemas.microsoft.com/office/drawing/2014/main" val="4245131733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440575880"/>
                    </a:ext>
                  </a:extLst>
                </a:gridCol>
                <a:gridCol w="2195514">
                  <a:extLst>
                    <a:ext uri="{9D8B030D-6E8A-4147-A177-3AD203B41FA5}">
                      <a16:colId xmlns:a16="http://schemas.microsoft.com/office/drawing/2014/main" val="1204515528"/>
                    </a:ext>
                  </a:extLst>
                </a:gridCol>
              </a:tblGrid>
              <a:tr h="684836">
                <a:tc>
                  <a:txBody>
                    <a:bodyPr/>
                    <a:lstStyle/>
                    <a:p>
                      <a:pPr marL="0" marR="6489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parameter</a:t>
                      </a:r>
                      <a:endParaRPr lang="en-US" sz="18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Nominal value</a:t>
                      </a:r>
                      <a:endParaRPr lang="en-US" sz="18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Accuracy of the measurement</a:t>
                      </a:r>
                      <a:endParaRPr lang="en-US" sz="18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599780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64897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 MeV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±2 %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96190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64897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Current (averaged over 1 ms)</a:t>
                      </a:r>
                      <a:r>
                        <a:rPr lang="en-US" sz="1800" baseline="300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 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±1.5 %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292542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1778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Transmission through both cryomodules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±2 %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92797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1778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position (averaged over the macro-pulse)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±10 µm (relative)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201506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Transverse emittance (rms, normalized)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0.25 µm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±10 %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37444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Longitudinal emittance (rms, normalized)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 µm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±20 %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156546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64897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Bunch extinction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 5×10</a:t>
                      </a:r>
                      <a:r>
                        <a:rPr lang="en-US" sz="1800" baseline="300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</a:t>
                      </a:r>
                      <a:endParaRPr lang="en-US" sz="18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±10</a:t>
                      </a:r>
                      <a:r>
                        <a:rPr lang="en-US" sz="1800" baseline="300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</a:t>
                      </a:r>
                      <a:endParaRPr lang="en-US" sz="18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26411"/>
                  </a:ext>
                </a:extLst>
              </a:tr>
              <a:tr h="342419">
                <a:tc>
                  <a:txBody>
                    <a:bodyPr/>
                    <a:lstStyle/>
                    <a:p>
                      <a:pPr marL="0" marR="4318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Transverse phase space distributions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0.1% (relative)</a:t>
                      </a:r>
                      <a:r>
                        <a:rPr lang="en-US" sz="1800" baseline="30000" dirty="0">
                          <a:solidFill>
                            <a:srgbClr val="31849B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†</a:t>
                      </a:r>
                      <a:endParaRPr lang="en-US" sz="18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9042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0BCE46-4CD8-45B6-A4D6-24EC2AF45989}"/>
              </a:ext>
            </a:extLst>
          </p:cNvPr>
          <p:cNvSpPr txBox="1"/>
          <p:nvPr/>
        </p:nvSpPr>
        <p:spPr>
          <a:xfrm>
            <a:off x="239077" y="5056997"/>
            <a:ext cx="865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The beam current should be measured at the exit of the SSR1 cryomodule (to measure beam transmission) and at the end of the beam line (i.e. the beam dump).</a:t>
            </a:r>
          </a:p>
          <a:p>
            <a:r>
              <a:rPr lang="en-US" dirty="0"/>
              <a:t>†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phase space density at the tails of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2271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2E71-8142-405B-B5CC-497606FD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 in HEBT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499C2-EFDA-4D66-8E54-6A0257C2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5933661" cy="477641"/>
          </a:xfrm>
        </p:spPr>
        <p:txBody>
          <a:bodyPr/>
          <a:lstStyle/>
          <a:p>
            <a:r>
              <a:rPr lang="en-US" dirty="0"/>
              <a:t>Details are in Vic’s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08AA-F9ED-4AFF-A14F-3E250BDC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27948-D036-4033-B44F-0C45CD8C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9FB24-C095-433F-9B34-A34CEC0E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9" y="2863640"/>
            <a:ext cx="8855282" cy="329111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EFCB3C-69E3-42C9-956B-6FBEB5C7AE4F}"/>
              </a:ext>
            </a:extLst>
          </p:cNvPr>
          <p:cNvCxnSpPr>
            <a:cxnSpLocks/>
          </p:cNvCxnSpPr>
          <p:nvPr/>
        </p:nvCxnSpPr>
        <p:spPr>
          <a:xfrm>
            <a:off x="8005319" y="3877854"/>
            <a:ext cx="0" cy="47751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846B00-2E3C-4326-96E9-6EEED9A9DE7E}"/>
              </a:ext>
            </a:extLst>
          </p:cNvPr>
          <p:cNvSpPr txBox="1"/>
          <p:nvPr/>
        </p:nvSpPr>
        <p:spPr>
          <a:xfrm>
            <a:off x="7641635" y="3572608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63F09A-6D97-4AF1-ABC6-437C76F02E98}"/>
              </a:ext>
            </a:extLst>
          </p:cNvPr>
          <p:cNvCxnSpPr>
            <a:cxnSpLocks/>
          </p:cNvCxnSpPr>
          <p:nvPr/>
        </p:nvCxnSpPr>
        <p:spPr>
          <a:xfrm>
            <a:off x="4226894" y="4007119"/>
            <a:ext cx="0" cy="47751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677C52-28C7-47AB-8FD3-F96B917EDB8E}"/>
              </a:ext>
            </a:extLst>
          </p:cNvPr>
          <p:cNvSpPr txBox="1"/>
          <p:nvPr/>
        </p:nvSpPr>
        <p:spPr>
          <a:xfrm>
            <a:off x="3922871" y="3710982"/>
            <a:ext cx="56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FA3CAA-A41C-40EE-93F6-93D8F021AE2D}"/>
              </a:ext>
            </a:extLst>
          </p:cNvPr>
          <p:cNvCxnSpPr>
            <a:cxnSpLocks/>
          </p:cNvCxnSpPr>
          <p:nvPr/>
        </p:nvCxnSpPr>
        <p:spPr>
          <a:xfrm>
            <a:off x="3505705" y="4052639"/>
            <a:ext cx="211530" cy="2808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E199E1-644E-411B-A62B-8154E78CC1E1}"/>
              </a:ext>
            </a:extLst>
          </p:cNvPr>
          <p:cNvSpPr txBox="1"/>
          <p:nvPr/>
        </p:nvSpPr>
        <p:spPr>
          <a:xfrm>
            <a:off x="3142021" y="3747393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CA2128-77A2-4B29-903A-C5651B472ACA}"/>
              </a:ext>
            </a:extLst>
          </p:cNvPr>
          <p:cNvCxnSpPr>
            <a:cxnSpLocks/>
          </p:cNvCxnSpPr>
          <p:nvPr/>
        </p:nvCxnSpPr>
        <p:spPr>
          <a:xfrm>
            <a:off x="2227426" y="3932004"/>
            <a:ext cx="287174" cy="53075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2BC107-3870-4228-8DEA-9BA0401B319F}"/>
              </a:ext>
            </a:extLst>
          </p:cNvPr>
          <p:cNvSpPr txBox="1"/>
          <p:nvPr/>
        </p:nvSpPr>
        <p:spPr>
          <a:xfrm>
            <a:off x="1930751" y="3600794"/>
            <a:ext cx="1157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RWCM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806E6E-7988-4FF0-92A3-7712BD34C57F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695529" y="3598277"/>
            <a:ext cx="215346" cy="86447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108E103-22EC-4921-A640-577F92E5E220}"/>
              </a:ext>
            </a:extLst>
          </p:cNvPr>
          <p:cNvSpPr txBox="1"/>
          <p:nvPr/>
        </p:nvSpPr>
        <p:spPr>
          <a:xfrm>
            <a:off x="1547191" y="3259723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FFF1E8-253D-4A07-B85A-E3023F798805}"/>
              </a:ext>
            </a:extLst>
          </p:cNvPr>
          <p:cNvCxnSpPr>
            <a:cxnSpLocks/>
          </p:cNvCxnSpPr>
          <p:nvPr/>
        </p:nvCxnSpPr>
        <p:spPr>
          <a:xfrm>
            <a:off x="1567820" y="4164646"/>
            <a:ext cx="0" cy="23875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117157-FECF-461F-B5DE-58236031ECDA}"/>
              </a:ext>
            </a:extLst>
          </p:cNvPr>
          <p:cNvSpPr txBox="1"/>
          <p:nvPr/>
        </p:nvSpPr>
        <p:spPr>
          <a:xfrm>
            <a:off x="1194196" y="3824712"/>
            <a:ext cx="743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46FC2C-AABB-498B-95C6-3BD89E56BD20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692002" y="4187826"/>
            <a:ext cx="8437" cy="33361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AE81C0-B658-4929-89F3-1172627C0571}"/>
              </a:ext>
            </a:extLst>
          </p:cNvPr>
          <p:cNvSpPr txBox="1"/>
          <p:nvPr/>
        </p:nvSpPr>
        <p:spPr>
          <a:xfrm>
            <a:off x="2328318" y="3849272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BDC9D3-9F42-41E0-B347-471CDA3093C9}"/>
              </a:ext>
            </a:extLst>
          </p:cNvPr>
          <p:cNvCxnSpPr>
            <a:cxnSpLocks/>
          </p:cNvCxnSpPr>
          <p:nvPr/>
        </p:nvCxnSpPr>
        <p:spPr>
          <a:xfrm>
            <a:off x="4935684" y="4018549"/>
            <a:ext cx="0" cy="47751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AC82CA-D2C2-409A-8189-1E3B4DD11608}"/>
              </a:ext>
            </a:extLst>
          </p:cNvPr>
          <p:cNvSpPr txBox="1"/>
          <p:nvPr/>
        </p:nvSpPr>
        <p:spPr>
          <a:xfrm>
            <a:off x="4625502" y="3737046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F7A840-9F83-4318-B89A-8B58B7073ACB}"/>
              </a:ext>
            </a:extLst>
          </p:cNvPr>
          <p:cNvSpPr txBox="1"/>
          <p:nvPr/>
        </p:nvSpPr>
        <p:spPr>
          <a:xfrm>
            <a:off x="2671337" y="2639187"/>
            <a:ext cx="88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slits and Wire scanner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B96A49-F802-47A3-8301-76EBB76BC7BF}"/>
              </a:ext>
            </a:extLst>
          </p:cNvPr>
          <p:cNvCxnSpPr>
            <a:cxnSpLocks/>
          </p:cNvCxnSpPr>
          <p:nvPr/>
        </p:nvCxnSpPr>
        <p:spPr>
          <a:xfrm>
            <a:off x="2966121" y="3683725"/>
            <a:ext cx="0" cy="23294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B2816C9-5406-4EC8-8214-92EB3DD5972E}"/>
              </a:ext>
            </a:extLst>
          </p:cNvPr>
          <p:cNvSpPr txBox="1"/>
          <p:nvPr/>
        </p:nvSpPr>
        <p:spPr>
          <a:xfrm>
            <a:off x="4196990" y="2606507"/>
            <a:ext cx="88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slits and Wire scanner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C229D66-F280-48E9-B41E-DC10577EEC3C}"/>
              </a:ext>
            </a:extLst>
          </p:cNvPr>
          <p:cNvCxnSpPr>
            <a:cxnSpLocks/>
          </p:cNvCxnSpPr>
          <p:nvPr/>
        </p:nvCxnSpPr>
        <p:spPr>
          <a:xfrm>
            <a:off x="4517657" y="3626758"/>
            <a:ext cx="27583" cy="27400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4FDB5A0-1256-400B-AB8C-528778773F9E}"/>
              </a:ext>
            </a:extLst>
          </p:cNvPr>
          <p:cNvSpPr txBox="1"/>
          <p:nvPr/>
        </p:nvSpPr>
        <p:spPr>
          <a:xfrm>
            <a:off x="5352888" y="3683725"/>
            <a:ext cx="118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Insertable Faraday Cup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A4A1B9-3687-45B6-9777-CB25F2DD5C4C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5272626" y="4099224"/>
            <a:ext cx="80262" cy="35469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91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24B4-5C55-4972-A32F-681D8894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57EB-58A3-41E5-B05E-FDCEF6F3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180340"/>
          </a:xfrm>
        </p:spPr>
        <p:txBody>
          <a:bodyPr>
            <a:normAutofit/>
          </a:bodyPr>
          <a:lstStyle/>
          <a:p>
            <a:r>
              <a:rPr lang="en-US" dirty="0"/>
              <a:t>Initial measurement: Time-of-Flight monitor (</a:t>
            </a:r>
            <a:r>
              <a:rPr lang="en-US" dirty="0" err="1"/>
              <a:t>ToF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Was successfully used at the MEBT (0.3% accuracy)</a:t>
            </a:r>
          </a:p>
          <a:p>
            <a:pPr lvl="2"/>
            <a:r>
              <a:rPr lang="en-US" sz="1800" dirty="0">
                <a:hlinkClick r:id="rId2"/>
              </a:rPr>
              <a:t>http://accelconf.web.cern.ch/AccelConf/ipac2017/papers/tupva139.pdf</a:t>
            </a:r>
            <a:endParaRPr lang="en-US" sz="1800" dirty="0"/>
          </a:p>
          <a:p>
            <a:pPr lvl="1"/>
            <a:r>
              <a:rPr lang="en-US" dirty="0"/>
              <a:t>A capacitive pickup (BPM) precisely moved longitudinally</a:t>
            </a:r>
          </a:p>
          <a:p>
            <a:pPr lvl="1"/>
            <a:r>
              <a:rPr lang="en-US" dirty="0"/>
              <a:t>The slope of the recorded phase vs </a:t>
            </a:r>
            <a:r>
              <a:rPr lang="en-US" dirty="0" err="1"/>
              <a:t>ToF</a:t>
            </a:r>
            <a:r>
              <a:rPr lang="en-US" dirty="0"/>
              <a:t> position gives the bunch velocity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F4FAB-1915-4977-A0BF-E701A02B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3947A-1E18-44C5-BF53-18479430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C560A-0B39-48ED-80B2-FF0E98A5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89" y="2864214"/>
            <a:ext cx="1628424" cy="164815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9E476-C1A8-4499-8331-60F8916E83EC}"/>
                  </a:ext>
                </a:extLst>
              </p:cNvPr>
              <p:cNvSpPr txBox="1"/>
              <p:nvPr/>
            </p:nvSpPr>
            <p:spPr>
              <a:xfrm>
                <a:off x="4381531" y="2771820"/>
                <a:ext cx="1521250" cy="677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9E476-C1A8-4499-8331-60F8916E8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31" y="2771820"/>
                <a:ext cx="1521250" cy="677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111D98-6735-43CB-925C-A3D9732EBDDB}"/>
              </a:ext>
            </a:extLst>
          </p:cNvPr>
          <p:cNvSpPr txBox="1">
            <a:spLocks/>
          </p:cNvSpPr>
          <p:nvPr/>
        </p:nvSpPr>
        <p:spPr>
          <a:xfrm>
            <a:off x="216872" y="3223385"/>
            <a:ext cx="5289406" cy="2992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The slope decreases for higher energy</a:t>
            </a:r>
          </a:p>
          <a:p>
            <a:pPr lvl="2"/>
            <a:r>
              <a:rPr lang="en-US" dirty="0"/>
              <a:t>Expected  accuracy in HEBT is ~1%</a:t>
            </a:r>
          </a:p>
          <a:p>
            <a:r>
              <a:rPr lang="en-US" dirty="0"/>
              <a:t>For routine measurements, will use phases of 3 fixed-position BPMs </a:t>
            </a:r>
          </a:p>
          <a:p>
            <a:pPr lvl="1"/>
            <a:r>
              <a:rPr lang="en-US" dirty="0"/>
              <a:t>Also, for phasing the last SSR1 cavity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E1B99-6858-4D79-9602-0FCED7EB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530" y="4470416"/>
            <a:ext cx="2617760" cy="17451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1D6F23-5BBB-40DC-B9F6-13B8A4DCDCA9}"/>
              </a:ext>
            </a:extLst>
          </p:cNvPr>
          <p:cNvSpPr txBox="1"/>
          <p:nvPr/>
        </p:nvSpPr>
        <p:spPr>
          <a:xfrm>
            <a:off x="5773523" y="3302469"/>
            <a:ext cx="162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and example of a measurement in MEBT </a:t>
            </a:r>
          </a:p>
        </p:txBody>
      </p:sp>
    </p:spTree>
    <p:extLst>
      <p:ext uri="{BB962C8B-B14F-4D97-AF65-F5344CB8AC3E}">
        <p14:creationId xmlns:p14="http://schemas.microsoft.com/office/powerpoint/2010/main" val="10139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7639-423A-4369-B283-4A242355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14BEC-DA83-4AFB-9E73-4ABB88EF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067298"/>
          </a:xfrm>
        </p:spPr>
        <p:txBody>
          <a:bodyPr/>
          <a:lstStyle/>
          <a:p>
            <a:r>
              <a:rPr lang="en-US" dirty="0"/>
              <a:t>MEBT chopping system will produce an aperiodic bunch sequence within each pulse to mimic future optimization for Booster injection</a:t>
            </a:r>
          </a:p>
          <a:p>
            <a:r>
              <a:rPr lang="en-US" dirty="0"/>
              <a:t>Need to measure the amount of beam populating the “empty” buckets to 0.1%</a:t>
            </a:r>
          </a:p>
          <a:p>
            <a:pPr lvl="1"/>
            <a:r>
              <a:rPr lang="en-US" dirty="0"/>
              <a:t>Modified version of the RWCM used at MEBT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68C6-DA35-4390-9BF6-AB7363AA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0B8F-26F4-430C-A9AC-2F1AC5C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009DA-FE04-4B3F-868A-CD936B43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428999"/>
            <a:ext cx="5731135" cy="2766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17321-00F0-45A2-81C9-865F99EC197E}"/>
              </a:ext>
            </a:extLst>
          </p:cNvPr>
          <p:cNvSpPr txBox="1"/>
          <p:nvPr/>
        </p:nvSpPr>
        <p:spPr>
          <a:xfrm>
            <a:off x="6067313" y="3576695"/>
            <a:ext cx="28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MEBT RWCM signal recording the 0.55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Booster injection sequence (orange), superimposed over the signal when the kicker is off (blue).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http://accelconf.web.cern.ch/AccelConf/hb2018/papers/thp1wc03.pdf</a:t>
            </a:r>
          </a:p>
        </p:txBody>
      </p:sp>
    </p:spTree>
    <p:extLst>
      <p:ext uri="{BB962C8B-B14F-4D97-AF65-F5344CB8AC3E}">
        <p14:creationId xmlns:p14="http://schemas.microsoft.com/office/powerpoint/2010/main" val="17175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316D-96E6-4BB4-AF27-36EEFF25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measurements: FFC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9D28-F13A-4A47-A036-7A97B259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7297737" cy="3393458"/>
          </a:xfrm>
        </p:spPr>
        <p:txBody>
          <a:bodyPr/>
          <a:lstStyle/>
          <a:p>
            <a:r>
              <a:rPr lang="en-US" dirty="0"/>
              <a:t>Plan to use the Fast Faraday Cup from the MEBT</a:t>
            </a:r>
          </a:p>
          <a:p>
            <a:pPr lvl="1"/>
            <a:r>
              <a:rPr lang="en-US" dirty="0"/>
              <a:t>Measured beamlet rms length down to 0.1 ns</a:t>
            </a:r>
          </a:p>
          <a:p>
            <a:pPr lvl="1"/>
            <a:r>
              <a:rPr lang="en-US" dirty="0"/>
              <a:t>Found that the beamlet length depends on the radial position of the FFC</a:t>
            </a:r>
          </a:p>
          <a:p>
            <a:r>
              <a:rPr lang="en-US" dirty="0"/>
              <a:t>Unlike MEBT measurements, the fast scope needs to be outside of the cave because of radiation concerns</a:t>
            </a:r>
          </a:p>
          <a:p>
            <a:pPr lvl="1"/>
            <a:r>
              <a:rPr lang="en-US" dirty="0"/>
              <a:t>May significantly affect the resolution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674A-C385-4353-875C-FDB4D4E5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D90A8-7D6A-4095-AE4B-E8CE458D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997856B-A705-45EE-A681-67790746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4567" y="1740617"/>
            <a:ext cx="1621677" cy="1731414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7CCD618-6178-4FA0-AE91-CDAA8367DE21}"/>
              </a:ext>
            </a:extLst>
          </p:cNvPr>
          <p:cNvGrpSpPr/>
          <p:nvPr/>
        </p:nvGrpSpPr>
        <p:grpSpPr>
          <a:xfrm>
            <a:off x="346862" y="4200314"/>
            <a:ext cx="5548330" cy="1377816"/>
            <a:chOff x="346862" y="4613303"/>
            <a:chExt cx="5548330" cy="1377816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03AEE78-EDDE-4517-B170-51FD1CAB6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862" y="4613303"/>
              <a:ext cx="2901948" cy="137781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3AD5FA1-9CD4-41BE-886D-3C2DEB63F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7996" y="4697866"/>
              <a:ext cx="1527196" cy="1208690"/>
            </a:xfrm>
            <a:prstGeom prst="rect">
              <a:avLst/>
            </a:prstGeom>
          </p:spPr>
        </p:pic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4D4458AC-A9D9-4965-A08C-2446B2818BA1}"/>
                </a:ext>
              </a:extLst>
            </p:cNvPr>
            <p:cNvSpPr/>
            <p:nvPr/>
          </p:nvSpPr>
          <p:spPr>
            <a:xfrm>
              <a:off x="3316293" y="4810530"/>
              <a:ext cx="861478" cy="1180589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9931FDD-CE37-4573-9626-989B58553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36" y="3440838"/>
            <a:ext cx="2542702" cy="277813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FF1A1A9-0E75-4E7D-A60F-9EBF4B10A85B}"/>
              </a:ext>
            </a:extLst>
          </p:cNvPr>
          <p:cNvSpPr txBox="1"/>
          <p:nvPr/>
        </p:nvSpPr>
        <p:spPr>
          <a:xfrm>
            <a:off x="305638" y="5829792"/>
            <a:ext cx="602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FFC operation and its 3D model (D. Sun).</a:t>
            </a:r>
          </a:p>
        </p:txBody>
      </p:sp>
    </p:spTree>
    <p:extLst>
      <p:ext uri="{BB962C8B-B14F-4D97-AF65-F5344CB8AC3E}">
        <p14:creationId xmlns:p14="http://schemas.microsoft.com/office/powerpoint/2010/main" val="357787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316D-96E6-4BB4-AF27-36EEFF25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length and longitudinal emittance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9D28-F13A-4A47-A036-7A97B259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4870610" cy="33289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calculate the rms length of the entire bunch, FFC measurements are performed at various transverse locations</a:t>
            </a:r>
          </a:p>
          <a:p>
            <a:r>
              <a:rPr lang="en-US" dirty="0"/>
              <a:t>Longitudinal emittance is reconstructed from comparing the measurements of beamlet length vs settings of the last SSR1 cavity with simulations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674A-C385-4353-875C-FDB4D4E5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D90A8-7D6A-4095-AE4B-E8CE458D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A0E3D9-F977-4ABF-B642-6C17A3ED6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46" y="1966376"/>
            <a:ext cx="3793158" cy="181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D565A-5B2C-48BF-B5ED-F88713E5A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768" y="3779661"/>
            <a:ext cx="3796307" cy="1990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A640E3-E317-4B2C-88EA-CCD8F92DE2CE}"/>
              </a:ext>
            </a:extLst>
          </p:cNvPr>
          <p:cNvSpPr txBox="1"/>
          <p:nvPr/>
        </p:nvSpPr>
        <p:spPr>
          <a:xfrm>
            <a:off x="5101768" y="982729"/>
            <a:ext cx="3952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FFC measurements in the MEBT with simulations. J.-P. Carneiro et al., CPO-10/ICAP’18 conference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F58305-2193-47C5-A8F5-A44DA5FFE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4189040"/>
            <a:ext cx="3322691" cy="21303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E99AAF-9AA3-45D2-A755-68FD82CBCD6D}"/>
              </a:ext>
            </a:extLst>
          </p:cNvPr>
          <p:cNvSpPr txBox="1"/>
          <p:nvPr/>
        </p:nvSpPr>
        <p:spPr>
          <a:xfrm>
            <a:off x="3440422" y="5765280"/>
            <a:ext cx="332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length vs cavity phase. Simulation by A. Saini</a:t>
            </a:r>
          </a:p>
        </p:txBody>
      </p:sp>
    </p:spTree>
    <p:extLst>
      <p:ext uri="{BB962C8B-B14F-4D97-AF65-F5344CB8AC3E}">
        <p14:creationId xmlns:p14="http://schemas.microsoft.com/office/powerpoint/2010/main" val="168986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C56C-3C6E-4910-90C7-D6B97A26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ABD7C-B708-455C-BE80-1C9784A53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stationary BPMs (4-buttons capacitive pickups)</a:t>
            </a:r>
          </a:p>
          <a:p>
            <a:pPr lvl="1"/>
            <a:r>
              <a:rPr lang="en-US" dirty="0"/>
              <a:t>Possibility to use </a:t>
            </a:r>
            <a:r>
              <a:rPr lang="en-US" dirty="0" err="1"/>
              <a:t>ToF’s</a:t>
            </a:r>
            <a:r>
              <a:rPr lang="en-US" dirty="0"/>
              <a:t> pickup as well</a:t>
            </a:r>
          </a:p>
          <a:p>
            <a:r>
              <a:rPr lang="en-US" dirty="0"/>
              <a:t>To tune the beam through the HEBT into the dump</a:t>
            </a:r>
          </a:p>
          <a:p>
            <a:r>
              <a:rPr lang="en-US" dirty="0"/>
              <a:t>To help with transverse optics reconstruction</a:t>
            </a:r>
          </a:p>
          <a:p>
            <a:pPr lvl="1"/>
            <a:r>
              <a:rPr lang="en-US" dirty="0"/>
              <a:t>Differential trajectories method (as in the MEBT)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765C-1E9C-4A29-86F0-A47E726D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C61C-A168-4D86-B7EA-41F53DFC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39BA2-A440-42CB-AE3B-A1AFE6B17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" y="3324280"/>
            <a:ext cx="4783579" cy="28034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00789-6D9C-4749-A223-B90167149B39}"/>
              </a:ext>
            </a:extLst>
          </p:cNvPr>
          <p:cNvSpPr txBox="1"/>
          <p:nvPr/>
        </p:nvSpPr>
        <p:spPr>
          <a:xfrm>
            <a:off x="5140969" y="4373405"/>
            <a:ext cx="3694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of trajectories to changing the current in the first dipole correctors by 0.4 A: horizontal x (red) and vertical y (green). http://accelconf.web.cern.ch/AccelConf/hb2018/papers/MOP1WB03.pdf</a:t>
            </a:r>
          </a:p>
        </p:txBody>
      </p:sp>
    </p:spTree>
    <p:extLst>
      <p:ext uri="{BB962C8B-B14F-4D97-AF65-F5344CB8AC3E}">
        <p14:creationId xmlns:p14="http://schemas.microsoft.com/office/powerpoint/2010/main" val="182392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3750-85F2-4385-9E5C-EEF65FB9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 and transverse rms emittance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5ADA-2FB1-4FCB-B52F-02196FD49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151607" cy="5091446"/>
          </a:xfrm>
        </p:spPr>
        <p:txBody>
          <a:bodyPr/>
          <a:lstStyle/>
          <a:p>
            <a:r>
              <a:rPr lang="en-US" dirty="0"/>
              <a:t>The main tool is two Wire Scanners</a:t>
            </a:r>
          </a:p>
          <a:p>
            <a:pPr lvl="1"/>
            <a:r>
              <a:rPr lang="en-US" dirty="0"/>
              <a:t>A prototype was preliminary tested at MEBT</a:t>
            </a:r>
          </a:p>
          <a:p>
            <a:pPr lvl="1"/>
            <a:r>
              <a:rPr lang="en-US" dirty="0"/>
              <a:t>Measurement of two profiles (X/Y) in one pass</a:t>
            </a:r>
          </a:p>
          <a:p>
            <a:pPr lvl="1"/>
            <a:r>
              <a:rPr lang="en-US" dirty="0"/>
              <a:t>&lt;1% of beam is intercepted =&gt; low radiation</a:t>
            </a:r>
          </a:p>
          <a:p>
            <a:pPr lvl="1"/>
            <a:r>
              <a:rPr lang="en-US" dirty="0"/>
              <a:t>Can be biased positively or negatively</a:t>
            </a:r>
          </a:p>
          <a:p>
            <a:pPr lvl="2"/>
            <a:r>
              <a:rPr lang="en-US" dirty="0"/>
              <a:t>Signal amplitude vs cross-talk and intercepting stray particles</a:t>
            </a:r>
          </a:p>
          <a:p>
            <a:r>
              <a:rPr lang="en-US" dirty="0"/>
              <a:t>Emittance can be reconstructed from analysis of the beam size vs quadrupole current (quad scan)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DEDEB-4FF5-44F2-8AEC-4BCD4AB6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96B93-686C-48A7-BCD5-FC07D9DC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05D24-A6C1-4E1C-8DF4-828D0867C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4172081"/>
            <a:ext cx="4913715" cy="1962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BEB6A-3580-4017-9EFA-EF66630F9550}"/>
              </a:ext>
            </a:extLst>
          </p:cNvPr>
          <p:cNvSpPr txBox="1"/>
          <p:nvPr/>
        </p:nvSpPr>
        <p:spPr>
          <a:xfrm>
            <a:off x="5142316" y="4973569"/>
            <a:ext cx="369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Wire Scanner.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Scarpine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http://pip2-docdb.fnal.gov/cgi-bin/ShowDocument?docid=2249</a:t>
            </a:r>
          </a:p>
        </p:txBody>
      </p:sp>
    </p:spTree>
    <p:extLst>
      <p:ext uri="{BB962C8B-B14F-4D97-AF65-F5344CB8AC3E}">
        <p14:creationId xmlns:p14="http://schemas.microsoft.com/office/powerpoint/2010/main" val="37831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2/13/2019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Introduction: PIP2IT in its final configuration</a:t>
            </a:r>
          </a:p>
          <a:p>
            <a:r>
              <a:rPr lang="en-US" dirty="0"/>
              <a:t>HEBT specifications and scheme</a:t>
            </a:r>
          </a:p>
          <a:p>
            <a:r>
              <a:rPr lang="en-US" dirty="0"/>
              <a:t>HEBT in operation</a:t>
            </a:r>
          </a:p>
          <a:p>
            <a:r>
              <a:rPr lang="en-US" dirty="0"/>
              <a:t>Measurements to be carried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77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B232-4DB3-4056-936C-7DA4BD1A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transverse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4F62-23FE-4BF3-86D4-E54F35AE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00" y="2175186"/>
            <a:ext cx="4856260" cy="411696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pixel’s angle is defined by a deflecting electric field</a:t>
            </a:r>
          </a:p>
          <a:p>
            <a:r>
              <a:rPr lang="en-US" dirty="0"/>
              <a:t>Proposal: measure the beam transverse phase space in HEBT with a slit-slit emittance scanner</a:t>
            </a:r>
          </a:p>
          <a:p>
            <a:pPr lvl="1"/>
            <a:r>
              <a:rPr lang="en-US" dirty="0"/>
              <a:t>2 pairs (X/Y) of independently movable slits</a:t>
            </a:r>
          </a:p>
          <a:p>
            <a:pPr lvl="1"/>
            <a:r>
              <a:rPr lang="en-US" dirty="0"/>
              <a:t>Phase space pixels are defined by position of slits</a:t>
            </a:r>
          </a:p>
          <a:p>
            <a:pPr lvl="2"/>
            <a:r>
              <a:rPr lang="en-US" dirty="0"/>
              <a:t>E.g. front slit defines X </a:t>
            </a:r>
          </a:p>
          <a:p>
            <a:pPr lvl="2"/>
            <a:r>
              <a:rPr lang="en-US" dirty="0"/>
              <a:t>back slit defines X’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222E9-86A6-4584-A3C3-827D0422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55B54-7111-4518-A970-4EA87A89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42B571-45D4-4102-B91C-FF75CE3B664E}"/>
              </a:ext>
            </a:extLst>
          </p:cNvPr>
          <p:cNvGrpSpPr/>
          <p:nvPr/>
        </p:nvGrpSpPr>
        <p:grpSpPr>
          <a:xfrm>
            <a:off x="5062081" y="4245556"/>
            <a:ext cx="3626236" cy="1951071"/>
            <a:chOff x="5391385" y="1577038"/>
            <a:chExt cx="3626236" cy="195107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B883BAA-28EA-4786-8011-FF6A7B0E7EB4}"/>
                </a:ext>
              </a:extLst>
            </p:cNvPr>
            <p:cNvGrpSpPr/>
            <p:nvPr/>
          </p:nvGrpSpPr>
          <p:grpSpPr>
            <a:xfrm>
              <a:off x="5391385" y="1577038"/>
              <a:ext cx="3477690" cy="1409251"/>
              <a:chOff x="946673" y="4405702"/>
              <a:chExt cx="3477690" cy="140925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F86E72-AADE-488D-A3CD-934CC36B88F4}"/>
                  </a:ext>
                </a:extLst>
              </p:cNvPr>
              <p:cNvSpPr/>
              <p:nvPr/>
            </p:nvSpPr>
            <p:spPr>
              <a:xfrm>
                <a:off x="946673" y="4943584"/>
                <a:ext cx="1506071" cy="75796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980AE4C-CDF4-4603-BEA2-12A424BACC11}"/>
                  </a:ext>
                </a:extLst>
              </p:cNvPr>
              <p:cNvGrpSpPr/>
              <p:nvPr/>
            </p:nvGrpSpPr>
            <p:grpSpPr>
              <a:xfrm>
                <a:off x="2452744" y="4674643"/>
                <a:ext cx="107577" cy="1140310"/>
                <a:chOff x="2581835" y="4830184"/>
                <a:chExt cx="107577" cy="114031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0A0A958-5ABB-4F05-AED2-BA78F84761BB}"/>
                    </a:ext>
                  </a:extLst>
                </p:cNvPr>
                <p:cNvSpPr/>
                <p:nvPr/>
              </p:nvSpPr>
              <p:spPr>
                <a:xfrm>
                  <a:off x="2581835" y="4830184"/>
                  <a:ext cx="107577" cy="53788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661CB7-6B83-48B8-9FE2-F680A001C669}"/>
                    </a:ext>
                  </a:extLst>
                </p:cNvPr>
                <p:cNvSpPr/>
                <p:nvPr/>
              </p:nvSpPr>
              <p:spPr>
                <a:xfrm>
                  <a:off x="2581835" y="5432612"/>
                  <a:ext cx="107577" cy="53788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D5968C0-6DA2-45FF-9C0D-3C08E8D58D84}"/>
                  </a:ext>
                </a:extLst>
              </p:cNvPr>
              <p:cNvGrpSpPr/>
              <p:nvPr/>
            </p:nvGrpSpPr>
            <p:grpSpPr>
              <a:xfrm>
                <a:off x="3379694" y="4405702"/>
                <a:ext cx="107577" cy="1140310"/>
                <a:chOff x="2581835" y="4830184"/>
                <a:chExt cx="107577" cy="114031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A0685F7-935E-4331-B432-72998965E225}"/>
                    </a:ext>
                  </a:extLst>
                </p:cNvPr>
                <p:cNvSpPr/>
                <p:nvPr/>
              </p:nvSpPr>
              <p:spPr>
                <a:xfrm>
                  <a:off x="2581835" y="4830184"/>
                  <a:ext cx="107577" cy="53788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F747CDC-66E7-456B-ADBE-0A94DB562E89}"/>
                    </a:ext>
                  </a:extLst>
                </p:cNvPr>
                <p:cNvSpPr/>
                <p:nvPr/>
              </p:nvSpPr>
              <p:spPr>
                <a:xfrm>
                  <a:off x="2581835" y="5432612"/>
                  <a:ext cx="107577" cy="53788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FEB7E7F8-5E81-4A6D-9922-E5FEC524A8E8}"/>
                  </a:ext>
                </a:extLst>
              </p:cNvPr>
              <p:cNvSpPr/>
              <p:nvPr/>
            </p:nvSpPr>
            <p:spPr>
              <a:xfrm rot="15016824">
                <a:off x="2827078" y="4618095"/>
                <a:ext cx="248151" cy="901809"/>
              </a:xfrm>
              <a:prstGeom prst="trapezoi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6F9C879-3786-4599-A31E-87DF9DB0C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4724400"/>
                <a:ext cx="804863" cy="552671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B1D9142-3578-4551-8008-96E793099D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9500" y="5277072"/>
                <a:ext cx="804863" cy="490316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A5191F9-3FF1-442E-B2C8-D7A47F9A825A}"/>
                  </a:ext>
                </a:extLst>
              </p:cNvPr>
              <p:cNvCxnSpPr/>
              <p:nvPr/>
            </p:nvCxnSpPr>
            <p:spPr>
              <a:xfrm>
                <a:off x="3321844" y="4948455"/>
                <a:ext cx="595312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59BC152-8F26-4E1B-81BD-83B8A9883A81}"/>
                  </a:ext>
                </a:extLst>
              </p:cNvPr>
              <p:cNvCxnSpPr/>
              <p:nvPr/>
            </p:nvCxnSpPr>
            <p:spPr>
              <a:xfrm>
                <a:off x="1965009" y="5227030"/>
                <a:ext cx="595312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2E2F24-4366-4EEA-AB04-58F97CECCEF0}"/>
                </a:ext>
              </a:extLst>
            </p:cNvPr>
            <p:cNvSpPr txBox="1"/>
            <p:nvPr/>
          </p:nvSpPr>
          <p:spPr>
            <a:xfrm>
              <a:off x="5540044" y="2853901"/>
              <a:ext cx="94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260146-364F-4F22-80E0-0B329FCF7454}"/>
                </a:ext>
              </a:extLst>
            </p:cNvPr>
            <p:cNvSpPr txBox="1"/>
            <p:nvPr/>
          </p:nvSpPr>
          <p:spPr>
            <a:xfrm>
              <a:off x="6656389" y="2878839"/>
              <a:ext cx="697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 slit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F6DD87-F569-4475-8969-71D697F304ED}"/>
                </a:ext>
              </a:extLst>
            </p:cNvPr>
            <p:cNvSpPr txBox="1"/>
            <p:nvPr/>
          </p:nvSpPr>
          <p:spPr>
            <a:xfrm>
              <a:off x="7369991" y="2872889"/>
              <a:ext cx="697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 slit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59027B-3014-4EE2-B202-7068AAEB39D3}"/>
                </a:ext>
              </a:extLst>
            </p:cNvPr>
            <p:cNvSpPr txBox="1"/>
            <p:nvPr/>
          </p:nvSpPr>
          <p:spPr>
            <a:xfrm>
              <a:off x="8019484" y="2881778"/>
              <a:ext cx="998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Faraday Cup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C99ED68-62D9-4540-8F2C-E5BF8E7F86C7}"/>
              </a:ext>
            </a:extLst>
          </p:cNvPr>
          <p:cNvSpPr txBox="1">
            <a:spLocks/>
          </p:cNvSpPr>
          <p:nvPr/>
        </p:nvSpPr>
        <p:spPr>
          <a:xfrm>
            <a:off x="222250" y="984130"/>
            <a:ext cx="8678863" cy="11457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Allison scanners were extensively used in LEBT and MEBT </a:t>
            </a:r>
          </a:p>
          <a:p>
            <a:pPr lvl="1"/>
            <a:r>
              <a:rPr lang="en-US" dirty="0"/>
              <a:t>One scan gives a complete description of a plane</a:t>
            </a:r>
          </a:p>
          <a:p>
            <a:pPr lvl="1"/>
            <a:r>
              <a:rPr lang="en-US" dirty="0"/>
              <a:t>Rms parameters as well as tails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0F4A333-CE63-4291-B7D8-5EDD2518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045" y="1709282"/>
            <a:ext cx="1763705" cy="15435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E3C2ED-95EC-4D45-8593-FD823383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402" y="1709282"/>
            <a:ext cx="1763706" cy="155363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8B330DB-CE99-40BA-88B4-A8FC6E44725F}"/>
              </a:ext>
            </a:extLst>
          </p:cNvPr>
          <p:cNvSpPr txBox="1"/>
          <p:nvPr/>
        </p:nvSpPr>
        <p:spPr>
          <a:xfrm>
            <a:off x="5106259" y="3252797"/>
            <a:ext cx="381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two phase portraits recorded with MEBT Allison scanner, for a full beam and after cutting 10% with a scraper</a:t>
            </a:r>
          </a:p>
        </p:txBody>
      </p:sp>
    </p:spTree>
    <p:extLst>
      <p:ext uri="{BB962C8B-B14F-4D97-AF65-F5344CB8AC3E}">
        <p14:creationId xmlns:p14="http://schemas.microsoft.com/office/powerpoint/2010/main" val="304827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E822C-45C5-408C-B975-681049A49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338" y="4119328"/>
            <a:ext cx="5528776" cy="205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7B232-4DB3-4056-936C-7DA4BD1A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Slit-slit scanner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222E9-86A6-4584-A3C3-827D0422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55B54-7111-4518-A970-4EA87A89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50BEAAF-7249-4754-934B-9F9B8260A2E9}"/>
              </a:ext>
            </a:extLst>
          </p:cNvPr>
          <p:cNvSpPr txBox="1">
            <a:spLocks/>
          </p:cNvSpPr>
          <p:nvPr/>
        </p:nvSpPr>
        <p:spPr>
          <a:xfrm>
            <a:off x="319135" y="4119327"/>
            <a:ext cx="3121182" cy="22090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difficulty for resolving far tails: secondary electrons</a:t>
            </a:r>
          </a:p>
          <a:p>
            <a:pPr lvl="1"/>
            <a:r>
              <a:rPr lang="en-US" dirty="0"/>
              <a:t>Dipole correctors between slits should help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20E357-94C1-4CDA-9359-A1872D5AA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076281"/>
          </a:xfrm>
        </p:spPr>
        <p:txBody>
          <a:bodyPr/>
          <a:lstStyle/>
          <a:p>
            <a:r>
              <a:rPr lang="en-US" dirty="0"/>
              <a:t>Allows to understand growth of tails in the cryomodules and efficiency of scraping in the MEBT</a:t>
            </a:r>
          </a:p>
          <a:p>
            <a:pPr lvl="1"/>
            <a:r>
              <a:rPr lang="en-US" dirty="0"/>
              <a:t>Important to prepare a realistic distribution for PIP-II beam simulations</a:t>
            </a:r>
          </a:p>
          <a:p>
            <a:pPr lvl="1"/>
            <a:r>
              <a:rPr lang="en-US" dirty="0"/>
              <a:t>can measure correlations between transverse planes</a:t>
            </a:r>
          </a:p>
          <a:p>
            <a:r>
              <a:rPr lang="en-US" dirty="0"/>
              <a:t>Drawbacks</a:t>
            </a:r>
            <a:r>
              <a:rPr lang="en-US"/>
              <a:t>: slow; </a:t>
            </a:r>
            <a:r>
              <a:rPr lang="en-US" dirty="0"/>
              <a:t>intercepts the entire beam </a:t>
            </a:r>
          </a:p>
          <a:p>
            <a:pPr lvl="1"/>
            <a:r>
              <a:rPr lang="en-US" dirty="0"/>
              <a:t>Measurements speed and the amount might be limited by radiation issues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64B66F-51F0-4645-B559-0BB8436F2403}"/>
              </a:ext>
            </a:extLst>
          </p:cNvPr>
          <p:cNvCxnSpPr>
            <a:cxnSpLocks/>
          </p:cNvCxnSpPr>
          <p:nvPr/>
        </p:nvCxnSpPr>
        <p:spPr>
          <a:xfrm>
            <a:off x="6309672" y="4409407"/>
            <a:ext cx="0" cy="64961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B61BE3-1EAA-4F26-B8FD-4B1D564B3227}"/>
              </a:ext>
            </a:extLst>
          </p:cNvPr>
          <p:cNvSpPr txBox="1"/>
          <p:nvPr/>
        </p:nvSpPr>
        <p:spPr>
          <a:xfrm>
            <a:off x="6202342" y="4070853"/>
            <a:ext cx="80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442887-1DAE-46AC-8EA8-7A2BB25CF4D3}"/>
              </a:ext>
            </a:extLst>
          </p:cNvPr>
          <p:cNvCxnSpPr>
            <a:cxnSpLocks/>
          </p:cNvCxnSpPr>
          <p:nvPr/>
        </p:nvCxnSpPr>
        <p:spPr>
          <a:xfrm>
            <a:off x="5259324" y="4820478"/>
            <a:ext cx="0" cy="23537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80C5C2-528E-4E05-BB42-34C2D5AEBD7E}"/>
              </a:ext>
            </a:extLst>
          </p:cNvPr>
          <p:cNvSpPr txBox="1"/>
          <p:nvPr/>
        </p:nvSpPr>
        <p:spPr>
          <a:xfrm>
            <a:off x="5105657" y="4515833"/>
            <a:ext cx="80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9CE769-E438-443B-9CA4-5B14442705BE}"/>
              </a:ext>
            </a:extLst>
          </p:cNvPr>
          <p:cNvCxnSpPr>
            <a:cxnSpLocks/>
          </p:cNvCxnSpPr>
          <p:nvPr/>
        </p:nvCxnSpPr>
        <p:spPr>
          <a:xfrm>
            <a:off x="4826349" y="4820478"/>
            <a:ext cx="0" cy="23294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9E0446-370D-48E9-A868-F1A69EF4C341}"/>
              </a:ext>
            </a:extLst>
          </p:cNvPr>
          <p:cNvSpPr txBox="1"/>
          <p:nvPr/>
        </p:nvSpPr>
        <p:spPr>
          <a:xfrm>
            <a:off x="4195649" y="4510401"/>
            <a:ext cx="80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31C504-48E3-41AD-A59F-A9D7F898B1B1}"/>
              </a:ext>
            </a:extLst>
          </p:cNvPr>
          <p:cNvSpPr txBox="1"/>
          <p:nvPr/>
        </p:nvSpPr>
        <p:spPr>
          <a:xfrm>
            <a:off x="4797657" y="4054348"/>
            <a:ext cx="8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slits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FDF756-349B-4A1F-974C-357FD9DDB090}"/>
              </a:ext>
            </a:extLst>
          </p:cNvPr>
          <p:cNvCxnSpPr>
            <a:cxnSpLocks/>
          </p:cNvCxnSpPr>
          <p:nvPr/>
        </p:nvCxnSpPr>
        <p:spPr>
          <a:xfrm>
            <a:off x="5105657" y="4552130"/>
            <a:ext cx="0" cy="23294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23AFB9-D306-47E0-829F-3020E059DF67}"/>
              </a:ext>
            </a:extLst>
          </p:cNvPr>
          <p:cNvSpPr txBox="1"/>
          <p:nvPr/>
        </p:nvSpPr>
        <p:spPr>
          <a:xfrm>
            <a:off x="5685507" y="4047299"/>
            <a:ext cx="8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slits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6CC6B4-279E-4C5F-BB37-6D9CF6736DCE}"/>
              </a:ext>
            </a:extLst>
          </p:cNvPr>
          <p:cNvCxnSpPr>
            <a:cxnSpLocks/>
          </p:cNvCxnSpPr>
          <p:nvPr/>
        </p:nvCxnSpPr>
        <p:spPr>
          <a:xfrm>
            <a:off x="5993507" y="4545081"/>
            <a:ext cx="55167" cy="23294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29AF62-6960-41D2-A5FE-235B159B90F4}"/>
              </a:ext>
            </a:extLst>
          </p:cNvPr>
          <p:cNvSpPr txBox="1"/>
          <p:nvPr/>
        </p:nvSpPr>
        <p:spPr>
          <a:xfrm>
            <a:off x="6589962" y="4339686"/>
            <a:ext cx="118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Insertable Faraday Cup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10284A-A278-444B-98B4-7983264EDD87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509700" y="4755185"/>
            <a:ext cx="80262" cy="35469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0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C206-A373-4F4C-B649-A2090828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CCFD-C500-4768-98BF-19764CA1B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HEBT design allows for safe beam operation</a:t>
            </a:r>
          </a:p>
          <a:p>
            <a:r>
              <a:rPr lang="en-US" dirty="0"/>
              <a:t>Set of diagnostics is large enough to tune the beam and comprehensively characterize it in transverse planes</a:t>
            </a:r>
          </a:p>
          <a:p>
            <a:pPr lvl="1"/>
            <a:r>
              <a:rPr lang="en-US" dirty="0"/>
              <a:t>FFC measurements would catch a large deviation from expectations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6FD92-73D2-4E36-A563-2EFD285B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D6A8B-86A5-44CE-A110-66B215B1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9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16C1-6E48-48DE-B29E-FA3493D0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configuration of PIP2IT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52AD-E1A8-4CAA-B093-231799F1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5199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Expectations for state of PIP2IT in Spring 2020</a:t>
            </a:r>
          </a:p>
          <a:p>
            <a:pPr lvl="1"/>
            <a:r>
              <a:rPr lang="en-US" dirty="0"/>
              <a:t>Ion source, LEBT, RFQ, MEBT are in a working shape as they were in May 2018, plus:</a:t>
            </a:r>
          </a:p>
          <a:p>
            <a:pPr lvl="2"/>
            <a:r>
              <a:rPr lang="en-US" dirty="0"/>
              <a:t>MEBT chopping system is installed and ready to produce a bunch-by-bunch chopped beam </a:t>
            </a:r>
          </a:p>
          <a:p>
            <a:pPr lvl="2"/>
            <a:r>
              <a:rPr lang="en-US" dirty="0"/>
              <a:t>Downstream portion of the MEBT is assembled particle –free</a:t>
            </a:r>
          </a:p>
          <a:p>
            <a:pPr lvl="1"/>
            <a:r>
              <a:rPr lang="en-US" dirty="0"/>
              <a:t>Two cryomodules are assembled and RF-commissioned</a:t>
            </a:r>
          </a:p>
          <a:p>
            <a:pPr lvl="1"/>
            <a:r>
              <a:rPr lang="en-US" dirty="0"/>
              <a:t>HEBT is ready to accept the beam</a:t>
            </a:r>
          </a:p>
          <a:p>
            <a:r>
              <a:rPr lang="en-US" dirty="0"/>
              <a:t>The main goal: accelerate in the cryomodules a beam that is eventually suitable for Booster injection </a:t>
            </a:r>
          </a:p>
          <a:p>
            <a:pPr lvl="1"/>
            <a:r>
              <a:rPr lang="en-US" dirty="0"/>
              <a:t>22 MeV x 2 mA x 0.55 </a:t>
            </a:r>
            <a:r>
              <a:rPr lang="en-US" dirty="0" err="1"/>
              <a:t>ms</a:t>
            </a:r>
            <a:r>
              <a:rPr lang="en-US" dirty="0"/>
              <a:t> x 20 Hz to dump; aperiodic bunch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62429-A8F0-4933-A4E9-BFD4EC1E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BDC61-B355-46EC-9143-10E80025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1EABF5-40C3-4AF0-8C84-E80E3CFA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" y="5001141"/>
            <a:ext cx="9144000" cy="1075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82A07E-F504-472C-9A6E-CF37856C9680}"/>
              </a:ext>
            </a:extLst>
          </p:cNvPr>
          <p:cNvSpPr txBox="1"/>
          <p:nvPr/>
        </p:nvSpPr>
        <p:spPr>
          <a:xfrm>
            <a:off x="-270" y="4524448"/>
            <a:ext cx="120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source and LEBT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DDED7-440C-49B6-9B8E-0FED84A535FB}"/>
              </a:ext>
            </a:extLst>
          </p:cNvPr>
          <p:cNvSpPr txBox="1"/>
          <p:nvPr/>
        </p:nvSpPr>
        <p:spPr>
          <a:xfrm>
            <a:off x="1108192" y="4816475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43A80-BF53-4C6B-8753-3BA675A5939E}"/>
              </a:ext>
            </a:extLst>
          </p:cNvPr>
          <p:cNvSpPr txBox="1"/>
          <p:nvPr/>
        </p:nvSpPr>
        <p:spPr>
          <a:xfrm>
            <a:off x="2445545" y="4776763"/>
            <a:ext cx="107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MEBT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MeV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1D358B-E59B-4CB5-8FDA-0E80A58216D2}"/>
              </a:ext>
            </a:extLst>
          </p:cNvPr>
          <p:cNvSpPr txBox="1"/>
          <p:nvPr/>
        </p:nvSpPr>
        <p:spPr>
          <a:xfrm>
            <a:off x="4502332" y="4682848"/>
            <a:ext cx="76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HWR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21574-DBF7-450C-871F-CE1CC74634F3}"/>
              </a:ext>
            </a:extLst>
          </p:cNvPr>
          <p:cNvSpPr txBox="1"/>
          <p:nvPr/>
        </p:nvSpPr>
        <p:spPr>
          <a:xfrm>
            <a:off x="6052188" y="4662948"/>
            <a:ext cx="76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SSR1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C0D49-0FDC-415B-87CD-C4C58C750B8F}"/>
              </a:ext>
            </a:extLst>
          </p:cNvPr>
          <p:cNvSpPr txBox="1"/>
          <p:nvPr/>
        </p:nvSpPr>
        <p:spPr>
          <a:xfrm>
            <a:off x="7315200" y="4675808"/>
            <a:ext cx="76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A711A0-C1A0-4235-B13B-6EDD14CCA0D7}"/>
              </a:ext>
            </a:extLst>
          </p:cNvPr>
          <p:cNvSpPr txBox="1"/>
          <p:nvPr/>
        </p:nvSpPr>
        <p:spPr>
          <a:xfrm>
            <a:off x="8226028" y="4653809"/>
            <a:ext cx="76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E1D11B-BFFA-4E41-B541-2D7C14C74C20}"/>
              </a:ext>
            </a:extLst>
          </p:cNvPr>
          <p:cNvCxnSpPr>
            <a:cxnSpLocks/>
          </p:cNvCxnSpPr>
          <p:nvPr/>
        </p:nvCxnSpPr>
        <p:spPr>
          <a:xfrm flipV="1">
            <a:off x="5791200" y="4986113"/>
            <a:ext cx="0" cy="55291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C06D6A-22FA-451B-8349-C629A0CC38D7}"/>
              </a:ext>
            </a:extLst>
          </p:cNvPr>
          <p:cNvSpPr txBox="1"/>
          <p:nvPr/>
        </p:nvSpPr>
        <p:spPr>
          <a:xfrm>
            <a:off x="7305279" y="4981870"/>
            <a:ext cx="107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54041-C477-47F8-8869-82A893D7A99B}"/>
              </a:ext>
            </a:extLst>
          </p:cNvPr>
          <p:cNvSpPr txBox="1"/>
          <p:nvPr/>
        </p:nvSpPr>
        <p:spPr>
          <a:xfrm>
            <a:off x="5228826" y="4675517"/>
            <a:ext cx="107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MeV</a:t>
            </a:r>
          </a:p>
        </p:txBody>
      </p:sp>
    </p:spTree>
    <p:extLst>
      <p:ext uri="{BB962C8B-B14F-4D97-AF65-F5344CB8AC3E}">
        <p14:creationId xmlns:p14="http://schemas.microsoft.com/office/powerpoint/2010/main" val="39792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E78D-69E2-44D4-A014-D324F4C8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HEBT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A1CF-F4A5-4ABC-B409-C08DD32C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5035024"/>
          </a:xfrm>
        </p:spPr>
        <p:txBody>
          <a:bodyPr>
            <a:normAutofit/>
          </a:bodyPr>
          <a:lstStyle/>
          <a:p>
            <a:r>
              <a:rPr lang="en-US" dirty="0"/>
              <a:t>The main goal: safely accept the beam from cryomodules </a:t>
            </a:r>
          </a:p>
          <a:p>
            <a:pPr lvl="1"/>
            <a:r>
              <a:rPr lang="en-US" dirty="0"/>
              <a:t>No beam damage</a:t>
            </a:r>
          </a:p>
          <a:p>
            <a:pPr lvl="1"/>
            <a:r>
              <a:rPr lang="en-US" dirty="0"/>
              <a:t>No cryomodule contamination by dust or outgassing</a:t>
            </a:r>
          </a:p>
          <a:p>
            <a:r>
              <a:rPr lang="en-US" dirty="0"/>
              <a:t>Do not create difficulties for future conversion of the PIP2IT cave into PIP-II cryomodule test facility</a:t>
            </a:r>
          </a:p>
          <a:p>
            <a:r>
              <a:rPr lang="en-US" dirty="0"/>
              <a:t>Also, measure the beam properties to the level of ensuring that there are no large deviations from simulation predictions. While doing that, </a:t>
            </a:r>
          </a:p>
          <a:p>
            <a:pPr lvl="1"/>
            <a:r>
              <a:rPr lang="en-US" dirty="0"/>
              <a:t>Take into account budget and schedule constrains</a:t>
            </a:r>
          </a:p>
          <a:p>
            <a:pPr lvl="1"/>
            <a:r>
              <a:rPr lang="en-US" dirty="0"/>
              <a:t>Assume that more measurements will be made after installation of the front end into the PIP-II tunnel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31909-6768-407C-BCA4-554429B7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25123-A99A-4F4E-90F4-8E018CF0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85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9E48-A6B3-434C-9FE6-EA8C2A69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HEBT specifications (ED0008220)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B154-CA28-4F60-9DE4-AD5574BD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94224"/>
            <a:ext cx="8672513" cy="452267"/>
          </a:xfrm>
        </p:spPr>
        <p:txBody>
          <a:bodyPr>
            <a:normAutofit/>
          </a:bodyPr>
          <a:lstStyle/>
          <a:p>
            <a:r>
              <a:rPr lang="en-US" sz="2000" b="1" dirty="0"/>
              <a:t>Table 1:</a:t>
            </a:r>
            <a:r>
              <a:rPr lang="en-US" sz="2000" dirty="0"/>
              <a:t> Nominal beam parameters in the HEBT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61CB2-DF25-461E-916C-4366E638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858E8-0CC8-42DB-AE08-7C3B2619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94D420-AF1A-4816-96A0-77738E4B3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92842"/>
              </p:ext>
            </p:extLst>
          </p:nvPr>
        </p:nvGraphicFramePr>
        <p:xfrm>
          <a:off x="228601" y="1258144"/>
          <a:ext cx="8672512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6124528">
                  <a:extLst>
                    <a:ext uri="{9D8B030D-6E8A-4147-A177-3AD203B41FA5}">
                      <a16:colId xmlns:a16="http://schemas.microsoft.com/office/drawing/2014/main" val="3579786398"/>
                    </a:ext>
                  </a:extLst>
                </a:gridCol>
                <a:gridCol w="1548911">
                  <a:extLst>
                    <a:ext uri="{9D8B030D-6E8A-4147-A177-3AD203B41FA5}">
                      <a16:colId xmlns:a16="http://schemas.microsoft.com/office/drawing/2014/main" val="3014533478"/>
                    </a:ext>
                  </a:extLst>
                </a:gridCol>
                <a:gridCol w="999073">
                  <a:extLst>
                    <a:ext uri="{9D8B030D-6E8A-4147-A177-3AD203B41FA5}">
                      <a16:colId xmlns:a16="http://schemas.microsoft.com/office/drawing/2014/main" val="164213417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9576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Ion type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6229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(kinetic) energy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9847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 length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404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 repetition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146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of bunches (within macro-pulse)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421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(averaged over 1 µs)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5121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Nominal charge per bunch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1718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size (X/Y) at the exit of the SSR1 cryomodule (rms)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6389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Bunch length at the exit of the SSR1 cryomodule (rms), 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617627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D290D8-0133-41E2-BF40-EB0379ED9A73}"/>
              </a:ext>
            </a:extLst>
          </p:cNvPr>
          <p:cNvSpPr txBox="1">
            <a:spLocks/>
          </p:cNvSpPr>
          <p:nvPr/>
        </p:nvSpPr>
        <p:spPr>
          <a:xfrm>
            <a:off x="222250" y="4039642"/>
            <a:ext cx="8678863" cy="604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Table 2:</a:t>
            </a:r>
            <a:r>
              <a:rPr lang="en-US" sz="2000" dirty="0"/>
              <a:t> Range of beam parameters that the HEBT shall be able to accommodate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78F3942-7C5B-4197-83C6-4F3070501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46890"/>
              </p:ext>
            </p:extLst>
          </p:nvPr>
        </p:nvGraphicFramePr>
        <p:xfrm>
          <a:off x="242887" y="4624932"/>
          <a:ext cx="8651877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109955">
                  <a:extLst>
                    <a:ext uri="{9D8B030D-6E8A-4147-A177-3AD203B41FA5}">
                      <a16:colId xmlns:a16="http://schemas.microsoft.com/office/drawing/2014/main" val="727768552"/>
                    </a:ext>
                  </a:extLst>
                </a:gridCol>
                <a:gridCol w="1545226">
                  <a:extLst>
                    <a:ext uri="{9D8B030D-6E8A-4147-A177-3AD203B41FA5}">
                      <a16:colId xmlns:a16="http://schemas.microsoft.com/office/drawing/2014/main" val="3809372145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2917462562"/>
                    </a:ext>
                  </a:extLst>
                </a:gridCol>
              </a:tblGrid>
              <a:tr h="250581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00338"/>
                  </a:ext>
                </a:extLst>
              </a:tr>
              <a:tr h="250581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(kinetic) energy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320428"/>
                  </a:ext>
                </a:extLst>
              </a:tr>
              <a:tr h="250581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 length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5 - 550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967350"/>
                  </a:ext>
                </a:extLst>
              </a:tr>
              <a:tr h="250581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 repetition rate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28002"/>
                  </a:ext>
                </a:extLst>
              </a:tr>
              <a:tr h="250581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(averaged over 1 µs)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0.2 - 2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14260"/>
                  </a:ext>
                </a:extLst>
              </a:tr>
              <a:tr h="250581">
                <a:tc>
                  <a:txBody>
                    <a:bodyPr/>
                    <a:lstStyle/>
                    <a:p>
                      <a:pPr marL="5207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Charge per bunch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3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2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8EB6B1-654C-46C8-A61D-79A4054E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2" y="3429000"/>
            <a:ext cx="7602952" cy="2825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B828A-E8A6-4A85-94E3-3DE6EEE3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HEBT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E4A6-D80C-43DF-8137-1893BB1BC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6124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quadrupoles, 3 dipole correctors </a:t>
            </a:r>
          </a:p>
          <a:p>
            <a:pPr lvl="1"/>
            <a:r>
              <a:rPr lang="en-US" dirty="0"/>
              <a:t>On hand (made by BARC, India). Identical to MEBT magnets.</a:t>
            </a:r>
          </a:p>
          <a:p>
            <a:r>
              <a:rPr lang="en-US" dirty="0"/>
              <a:t>3 pumping stations; fast acting valve + 1 “slow” valve </a:t>
            </a:r>
          </a:p>
          <a:p>
            <a:r>
              <a:rPr lang="en-US" dirty="0"/>
              <a:t>Beam dump in a concrete “doghouse” </a:t>
            </a:r>
          </a:p>
          <a:p>
            <a:pPr lvl="1"/>
            <a:r>
              <a:rPr lang="en-US" dirty="0"/>
              <a:t>Moved as far as possible from SSR1 and diagnostics</a:t>
            </a:r>
          </a:p>
          <a:p>
            <a:r>
              <a:rPr lang="en-US" dirty="0"/>
              <a:t>Set of diagnostics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3B57E-6A30-4274-B00B-0738ACD2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2/13/2019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4DA5E-536B-463C-BD92-74A5BBE4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05616-5A0D-41A5-BBE4-A1AB5CD97443}"/>
              </a:ext>
            </a:extLst>
          </p:cNvPr>
          <p:cNvSpPr txBox="1"/>
          <p:nvPr/>
        </p:nvSpPr>
        <p:spPr>
          <a:xfrm>
            <a:off x="139632" y="3905020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SSR1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88761-6D4C-422B-AE13-A8E7ECD3F3FF}"/>
              </a:ext>
            </a:extLst>
          </p:cNvPr>
          <p:cNvSpPr txBox="1"/>
          <p:nvPr/>
        </p:nvSpPr>
        <p:spPr>
          <a:xfrm>
            <a:off x="2664224" y="3668084"/>
            <a:ext cx="112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Pumping station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64A044-F8F2-4F0B-AEBB-1D100D207808}"/>
              </a:ext>
            </a:extLst>
          </p:cNvPr>
          <p:cNvCxnSpPr>
            <a:cxnSpLocks/>
          </p:cNvCxnSpPr>
          <p:nvPr/>
        </p:nvCxnSpPr>
        <p:spPr>
          <a:xfrm>
            <a:off x="1257279" y="4243574"/>
            <a:ext cx="0" cy="47751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1EEBAD-CAF9-4457-AA92-0D8BD2604289}"/>
              </a:ext>
            </a:extLst>
          </p:cNvPr>
          <p:cNvCxnSpPr>
            <a:cxnSpLocks/>
          </p:cNvCxnSpPr>
          <p:nvPr/>
        </p:nvCxnSpPr>
        <p:spPr>
          <a:xfrm>
            <a:off x="1257279" y="4243574"/>
            <a:ext cx="581460" cy="47751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472863-298A-4A23-BD61-AE384CCEA9B9}"/>
              </a:ext>
            </a:extLst>
          </p:cNvPr>
          <p:cNvCxnSpPr>
            <a:cxnSpLocks/>
          </p:cNvCxnSpPr>
          <p:nvPr/>
        </p:nvCxnSpPr>
        <p:spPr>
          <a:xfrm>
            <a:off x="6906019" y="4243574"/>
            <a:ext cx="0" cy="47751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613105-8E66-4C3F-8A32-9B3B19EC6241}"/>
              </a:ext>
            </a:extLst>
          </p:cNvPr>
          <p:cNvCxnSpPr>
            <a:cxnSpLocks/>
          </p:cNvCxnSpPr>
          <p:nvPr/>
        </p:nvCxnSpPr>
        <p:spPr>
          <a:xfrm>
            <a:off x="3023132" y="4210009"/>
            <a:ext cx="0" cy="47751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F5EBDE-9CDD-4F06-B96F-033170977209}"/>
              </a:ext>
            </a:extLst>
          </p:cNvPr>
          <p:cNvSpPr txBox="1"/>
          <p:nvPr/>
        </p:nvSpPr>
        <p:spPr>
          <a:xfrm>
            <a:off x="954490" y="3905020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4A8B24-04B3-466C-8760-673E7CAF10C4}"/>
              </a:ext>
            </a:extLst>
          </p:cNvPr>
          <p:cNvSpPr txBox="1"/>
          <p:nvPr/>
        </p:nvSpPr>
        <p:spPr>
          <a:xfrm>
            <a:off x="6542335" y="3938328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B7A52-2F34-4B7A-B121-C1467DDC114B}"/>
              </a:ext>
            </a:extLst>
          </p:cNvPr>
          <p:cNvSpPr txBox="1"/>
          <p:nvPr/>
        </p:nvSpPr>
        <p:spPr>
          <a:xfrm>
            <a:off x="272904" y="5702883"/>
            <a:ext cx="72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FC2EF8-35FE-434D-81CD-27ED6E7642E0}"/>
              </a:ext>
            </a:extLst>
          </p:cNvPr>
          <p:cNvCxnSpPr>
            <a:cxnSpLocks/>
          </p:cNvCxnSpPr>
          <p:nvPr/>
        </p:nvCxnSpPr>
        <p:spPr>
          <a:xfrm flipV="1">
            <a:off x="636588" y="5227983"/>
            <a:ext cx="0" cy="4749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D0D6E1-1D7F-4F7C-ABAB-852AF7CE7BCF}"/>
              </a:ext>
            </a:extLst>
          </p:cNvPr>
          <p:cNvCxnSpPr>
            <a:cxnSpLocks/>
          </p:cNvCxnSpPr>
          <p:nvPr/>
        </p:nvCxnSpPr>
        <p:spPr>
          <a:xfrm flipV="1">
            <a:off x="256822" y="5025888"/>
            <a:ext cx="0" cy="101554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A98381-2A82-4827-AFFF-E8CA88BF66FA}"/>
              </a:ext>
            </a:extLst>
          </p:cNvPr>
          <p:cNvSpPr txBox="1"/>
          <p:nvPr/>
        </p:nvSpPr>
        <p:spPr>
          <a:xfrm>
            <a:off x="113749" y="5978780"/>
            <a:ext cx="104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</a:p>
        </p:txBody>
      </p:sp>
    </p:spTree>
    <p:extLst>
      <p:ext uri="{BB962C8B-B14F-4D97-AF65-F5344CB8AC3E}">
        <p14:creationId xmlns:p14="http://schemas.microsoft.com/office/powerpoint/2010/main" val="111905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FA00-123A-4056-92A3-8CA435A4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envelope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3C72-DDF3-4C6E-B1D8-8C56EFBF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1" cy="2957454"/>
          </a:xfrm>
        </p:spPr>
        <p:txBody>
          <a:bodyPr/>
          <a:lstStyle/>
          <a:p>
            <a:r>
              <a:rPr lang="en-US" dirty="0"/>
              <a:t>The beam envelope in the HEBT will  be heavily determined by settings of the last solenoid and cavity in the SSR1 cryomodules </a:t>
            </a:r>
          </a:p>
          <a:p>
            <a:pPr lvl="1"/>
            <a:r>
              <a:rPr lang="en-US" dirty="0"/>
              <a:t>Assuming that upstream elements’ settings are optimized for acceleration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7049-B30F-4484-8A09-9A81CD94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10F86-0953-4FDD-87A0-8ECB65E5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28BE7-A96D-4776-B06E-C81C48A76075}"/>
              </a:ext>
            </a:extLst>
          </p:cNvPr>
          <p:cNvSpPr txBox="1"/>
          <p:nvPr/>
        </p:nvSpPr>
        <p:spPr>
          <a:xfrm>
            <a:off x="222249" y="5787965"/>
            <a:ext cx="867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 transverse (left) and longitudinal (right) beam rms envelopes.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A.Saini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89C9EF-0931-40DF-BA59-0EEB97734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483" y="2846242"/>
            <a:ext cx="4096277" cy="296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97599B-9C8C-451B-B67F-501487A79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8" y="2846242"/>
            <a:ext cx="3723586" cy="29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6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E33B-541B-49CA-8EB9-50F0BAE6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considerations for the HEBT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BBF1-79FC-4A6B-86E6-24507EE4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990803"/>
            <a:ext cx="8672513" cy="2744819"/>
          </a:xfrm>
        </p:spPr>
        <p:txBody>
          <a:bodyPr>
            <a:normAutofit/>
          </a:bodyPr>
          <a:lstStyle/>
          <a:p>
            <a:r>
              <a:rPr lang="en-US" dirty="0"/>
              <a:t>The highest priority: do not damage the cryomodules</a:t>
            </a:r>
          </a:p>
          <a:p>
            <a:pPr lvl="1"/>
            <a:r>
              <a:rPr lang="en-US" dirty="0"/>
              <a:t>Proper positions for the pumping stations, fast acting valve,…</a:t>
            </a:r>
          </a:p>
          <a:p>
            <a:pPr lvl="1"/>
            <a:r>
              <a:rPr lang="en-US" dirty="0"/>
              <a:t>Quadrupoles are mainly for convenience of measurements; placed at the beginning so the beam can’t be focused  at the dump</a:t>
            </a:r>
          </a:p>
          <a:p>
            <a:r>
              <a:rPr lang="en-US" dirty="0"/>
              <a:t>Strong preference to use either existing parts or new ones that could be re-used at PIP-II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E826-008D-4B8F-AEF9-6B1BA161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AFAD2-8475-4CD1-AB1B-BEA3DFF0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58326C-C220-4CA9-B8B2-1964BF65B53F}"/>
              </a:ext>
            </a:extLst>
          </p:cNvPr>
          <p:cNvSpPr txBox="1">
            <a:spLocks/>
          </p:cNvSpPr>
          <p:nvPr/>
        </p:nvSpPr>
        <p:spPr>
          <a:xfrm>
            <a:off x="222250" y="3735622"/>
            <a:ext cx="3806825" cy="243875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In diagnostics lines</a:t>
            </a:r>
          </a:p>
          <a:p>
            <a:r>
              <a:rPr lang="en-US" dirty="0"/>
              <a:t>Will heavily rely on the experience gained with the MEBT</a:t>
            </a:r>
          </a:p>
          <a:p>
            <a:r>
              <a:rPr lang="en-US" dirty="0"/>
              <a:t>Extra attention to the high-power mode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229CA-B42C-4508-8159-EC0F1233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63" y="4094921"/>
            <a:ext cx="5113749" cy="19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2E67-FE8B-485F-A9B5-43BC263E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 damage by the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C0621-74B4-41EF-82B7-FFAA3FC0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013509"/>
          </a:xfrm>
        </p:spPr>
        <p:txBody>
          <a:bodyPr>
            <a:normAutofit/>
          </a:bodyPr>
          <a:lstStyle/>
          <a:p>
            <a:r>
              <a:rPr lang="en-US" dirty="0"/>
              <a:t>2 mA x 0.55 </a:t>
            </a:r>
            <a:r>
              <a:rPr lang="en-US" dirty="0" err="1"/>
              <a:t>ms</a:t>
            </a:r>
            <a:r>
              <a:rPr lang="en-US" dirty="0"/>
              <a:t> x 20 Hz x 22 MeV = 484 W</a:t>
            </a:r>
          </a:p>
          <a:p>
            <a:pPr lvl="1"/>
            <a:r>
              <a:rPr lang="en-US" dirty="0"/>
              <a:t>Instantaneous power density at the beam center ~2∙10</a:t>
            </a:r>
            <a:r>
              <a:rPr lang="en-US" baseline="30000" dirty="0"/>
              <a:t>7</a:t>
            </a:r>
            <a:r>
              <a:rPr lang="en-US" dirty="0"/>
              <a:t> W/cm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Passive measures</a:t>
            </a:r>
          </a:p>
          <a:p>
            <a:pPr lvl="1"/>
            <a:r>
              <a:rPr lang="en-US" dirty="0"/>
              <a:t>The dump is placed as far as possible from focusing elements</a:t>
            </a:r>
          </a:p>
          <a:p>
            <a:pPr lvl="2"/>
            <a:r>
              <a:rPr lang="en-US" dirty="0"/>
              <a:t>The beam can’t be focused tightly (details later)</a:t>
            </a:r>
          </a:p>
          <a:p>
            <a:pPr lvl="1"/>
            <a:r>
              <a:rPr lang="en-US" dirty="0"/>
              <a:t>Large-aperture pipe upstream of the dump</a:t>
            </a:r>
          </a:p>
          <a:p>
            <a:pPr lvl="1"/>
            <a:r>
              <a:rPr lang="en-US" dirty="0"/>
              <a:t>Quads are off for high-power operation</a:t>
            </a:r>
          </a:p>
          <a:p>
            <a:r>
              <a:rPr lang="en-US" dirty="0"/>
              <a:t>Active</a:t>
            </a:r>
          </a:p>
          <a:p>
            <a:pPr lvl="1"/>
            <a:r>
              <a:rPr lang="en-US" dirty="0"/>
              <a:t> Machine Protection System</a:t>
            </a:r>
          </a:p>
          <a:p>
            <a:pPr lvl="2"/>
            <a:r>
              <a:rPr lang="en-US" dirty="0"/>
              <a:t>Comparison of current readings</a:t>
            </a:r>
          </a:p>
          <a:p>
            <a:pPr lvl="3"/>
            <a:r>
              <a:rPr lang="en-US" dirty="0"/>
              <a:t>Dump vs ACCT</a:t>
            </a:r>
          </a:p>
          <a:p>
            <a:pPr lvl="2"/>
            <a:r>
              <a:rPr lang="en-US" dirty="0"/>
              <a:t>Loss monitors</a:t>
            </a:r>
          </a:p>
          <a:p>
            <a:r>
              <a:rPr lang="en-US" dirty="0"/>
              <a:t>Step-by-step path to high power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403A0-2511-46C8-B89D-3599E10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2/13/2019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DC20-2101-4B4E-8A8F-821287E2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767B5AE-99AB-429D-A855-797CEF2C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97" y="3772668"/>
            <a:ext cx="3603556" cy="2408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F71EA-7222-4500-9147-5E345BAE5575}"/>
              </a:ext>
            </a:extLst>
          </p:cNvPr>
          <p:cNvSpPr txBox="1"/>
          <p:nvPr/>
        </p:nvSpPr>
        <p:spPr>
          <a:xfrm>
            <a:off x="6551443" y="2921168"/>
            <a:ext cx="24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rms beam envelope with quads off.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A.Saini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0168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1906</Words>
  <Application>Microsoft Office PowerPoint</Application>
  <PresentationFormat>On-screen Show (4:3)</PresentationFormat>
  <Paragraphs>315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Mincho</vt:lpstr>
      <vt:lpstr>ＭＳ Ｐゴシック</vt:lpstr>
      <vt:lpstr>Arial</vt:lpstr>
      <vt:lpstr>Calibri</vt:lpstr>
      <vt:lpstr>Cambria Math</vt:lpstr>
      <vt:lpstr>Geneva</vt:lpstr>
      <vt:lpstr>Helvetica</vt:lpstr>
      <vt:lpstr>Times New Roman</vt:lpstr>
      <vt:lpstr>Fermilab_PPT_090815</vt:lpstr>
      <vt:lpstr>PowerPoint Presentation</vt:lpstr>
      <vt:lpstr>Outline</vt:lpstr>
      <vt:lpstr>Final configuration of PIP2IT </vt:lpstr>
      <vt:lpstr>The HEBT goals</vt:lpstr>
      <vt:lpstr>HEBT specifications (ED0008220)</vt:lpstr>
      <vt:lpstr>HEBT scheme</vt:lpstr>
      <vt:lpstr>Beam envelope</vt:lpstr>
      <vt:lpstr>Some of considerations for the HEBT scheme</vt:lpstr>
      <vt:lpstr>Preventing a damage by the beam</vt:lpstr>
      <vt:lpstr>Path to high-power operation</vt:lpstr>
      <vt:lpstr>Dump</vt:lpstr>
      <vt:lpstr>List of baseline measurements</vt:lpstr>
      <vt:lpstr>Diagnostics in HEBT line</vt:lpstr>
      <vt:lpstr>Energy</vt:lpstr>
      <vt:lpstr>Bunch structure</vt:lpstr>
      <vt:lpstr>Longitudinal measurements: FFC</vt:lpstr>
      <vt:lpstr>Bunch length and longitudinal emittance</vt:lpstr>
      <vt:lpstr>Trajectory</vt:lpstr>
      <vt:lpstr>Beam size and transverse rms emittance</vt:lpstr>
      <vt:lpstr>Beam transverse distribution</vt:lpstr>
      <vt:lpstr>Slit-slit scanner discussion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2019-01-25T16:17:45Z</dcterms:created>
  <dcterms:modified xsi:type="dcterms:W3CDTF">2019-02-12T22:21:32Z</dcterms:modified>
</cp:coreProperties>
</file>