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301" r:id="rId3"/>
    <p:sldId id="296" r:id="rId4"/>
    <p:sldId id="302" r:id="rId5"/>
    <p:sldId id="303" r:id="rId6"/>
    <p:sldId id="307" r:id="rId7"/>
    <p:sldId id="312" r:id="rId8"/>
    <p:sldId id="266" r:id="rId9"/>
    <p:sldId id="267" r:id="rId10"/>
    <p:sldId id="308" r:id="rId11"/>
    <p:sldId id="306" r:id="rId12"/>
    <p:sldId id="275" r:id="rId13"/>
    <p:sldId id="310" r:id="rId14"/>
    <p:sldId id="311" r:id="rId15"/>
    <p:sldId id="257" r:id="rId16"/>
    <p:sldId id="309" r:id="rId17"/>
    <p:sldId id="314" r:id="rId18"/>
    <p:sldId id="297" r:id="rId19"/>
    <p:sldId id="315" r:id="rId20"/>
    <p:sldId id="316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0432FF"/>
    <a:srgbClr val="000000"/>
    <a:srgbClr val="01FFFF"/>
    <a:srgbClr val="FFFB00"/>
    <a:srgbClr val="FF9300"/>
    <a:srgbClr val="4ACA75"/>
    <a:srgbClr val="E0E0E0"/>
    <a:srgbClr val="FF5350"/>
    <a:srgbClr val="FF5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53" autoAdjust="0"/>
    <p:restoredTop sz="50067" autoAdjust="0"/>
  </p:normalViewPr>
  <p:slideViewPr>
    <p:cSldViewPr snapToGrid="0" snapToObjects="1" showGuides="1">
      <p:cViewPr varScale="1">
        <p:scale>
          <a:sx n="153" d="100"/>
          <a:sy n="153" d="100"/>
        </p:scale>
        <p:origin x="176" y="63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6009502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Bright Muon Source, Yonehara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4633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72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Bright Muon Source, Yonehara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3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6/25/19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3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  <p:sldLayoutId id="2147484125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4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Katsuya Yonehara</a:t>
            </a:r>
          </a:p>
          <a:p>
            <a:r>
              <a:rPr lang="en-US" dirty="0"/>
              <a:t>Workshop on Beam Acceleration in Crystals and Nanostructures</a:t>
            </a:r>
          </a:p>
          <a:p>
            <a:r>
              <a:rPr lang="en-US" dirty="0"/>
              <a:t>06/25/2019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7844" y="3951841"/>
            <a:ext cx="8499232" cy="1003049"/>
          </a:xfrm>
        </p:spPr>
        <p:txBody>
          <a:bodyPr>
            <a:noAutofit/>
          </a:bodyPr>
          <a:lstStyle/>
          <a:p>
            <a:r>
              <a:rPr lang="en-US" dirty="0"/>
              <a:t>Design Bright Muon Source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74B085-99BC-DB44-94F3-53DB95B9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0EAD07-C88C-734F-A5B4-6EC0CBE82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39791-B0BC-1145-A063-703CB0AF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0396B-9484-A34B-9130-79CC54A7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B7F0-2508-8D45-804E-7FA7F6E5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D48DA-E685-4A4F-9522-6CB86F479919}"/>
              </a:ext>
            </a:extLst>
          </p:cNvPr>
          <p:cNvSpPr txBox="1"/>
          <p:nvPr/>
        </p:nvSpPr>
        <p:spPr>
          <a:xfrm>
            <a:off x="1074511" y="2844225"/>
            <a:ext cx="7197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Plasma beam focus in muon beam cooling</a:t>
            </a:r>
          </a:p>
        </p:txBody>
      </p:sp>
    </p:spTree>
    <p:extLst>
      <p:ext uri="{BB962C8B-B14F-4D97-AF65-F5344CB8AC3E}">
        <p14:creationId xmlns:p14="http://schemas.microsoft.com/office/powerpoint/2010/main" val="5757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77E77C-F878-404F-9080-B61641BDA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3612"/>
            <a:ext cx="8672513" cy="5059363"/>
          </a:xfrm>
        </p:spPr>
        <p:txBody>
          <a:bodyPr/>
          <a:lstStyle/>
          <a:p>
            <a:r>
              <a:rPr lang="en-US" dirty="0"/>
              <a:t>We studied beam-plasma interactions in a cooling channel</a:t>
            </a:r>
          </a:p>
          <a:p>
            <a:r>
              <a:rPr lang="en-US" dirty="0"/>
              <a:t>Operating hydrogen gas density </a:t>
            </a:r>
          </a:p>
          <a:p>
            <a:pPr lvl="1"/>
            <a:r>
              <a:rPr lang="en-US" dirty="0"/>
              <a:t>3-6 10</a:t>
            </a:r>
            <a:r>
              <a:rPr lang="en-US" baseline="30000" dirty="0"/>
              <a:t>21</a:t>
            </a:r>
            <a:r>
              <a:rPr lang="en-US" dirty="0"/>
              <a:t> molecules per cc</a:t>
            </a:r>
          </a:p>
          <a:p>
            <a:r>
              <a:rPr lang="en-US" dirty="0"/>
              <a:t>Plasma density induced by incident beam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16</a:t>
            </a:r>
            <a:r>
              <a:rPr lang="en-US" dirty="0"/>
              <a:t> - 10</a:t>
            </a:r>
            <a:r>
              <a:rPr lang="en-US" baseline="30000" dirty="0"/>
              <a:t>19</a:t>
            </a:r>
            <a:r>
              <a:rPr lang="en-US" dirty="0"/>
              <a:t> ions per cc</a:t>
            </a:r>
          </a:p>
          <a:p>
            <a:r>
              <a:rPr lang="en-US" dirty="0"/>
              <a:t>Activate plasma chemistry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B8FD68-8A04-E444-AE4B-8659214F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beam-plasma interactions in dense 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98FBF-C6C3-EB45-A6A4-D5D9FC6B8C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C5A90-CC54-CA48-B7EF-06D833666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A2C7D-E33A-704D-AC97-2504C251A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2" descr="C:\Users\frank\Documents\Muons Inc\Proposals\SBIR_Phase_I\2014\reentrantCav\figures\figure5.gif">
            <a:extLst>
              <a:ext uri="{FF2B5EF4-FFF2-40B4-BE49-F238E27FC236}">
                <a16:creationId xmlns:a16="http://schemas.microsoft.com/office/drawing/2014/main" id="{78EDF633-0EBC-F84C-A9A9-B84CECD76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2" y="4212204"/>
            <a:ext cx="8874718" cy="251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F3B2C1-B6CF-464E-8375-396F704D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81" y="4109732"/>
            <a:ext cx="1276520" cy="390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B3BD74-5606-B84C-B8F8-AF6538CC252C}"/>
              </a:ext>
            </a:extLst>
          </p:cNvPr>
          <p:cNvSpPr txBox="1"/>
          <p:nvPr/>
        </p:nvSpPr>
        <p:spPr>
          <a:xfrm>
            <a:off x="1074511" y="3655022"/>
            <a:ext cx="737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Helical beam path in a dense-hydrogen gas filled RF cavity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22A11-5E9E-9C4E-908F-193B20F1D345}"/>
              </a:ext>
            </a:extLst>
          </p:cNvPr>
          <p:cNvSpPr txBox="1"/>
          <p:nvPr/>
        </p:nvSpPr>
        <p:spPr>
          <a:xfrm>
            <a:off x="6296890" y="1571762"/>
            <a:ext cx="2847110" cy="16312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Looking plasma parameter quite different from conventional plasma focus and plasma wake field accelerators</a:t>
            </a:r>
          </a:p>
        </p:txBody>
      </p:sp>
    </p:spTree>
    <p:extLst>
      <p:ext uri="{BB962C8B-B14F-4D97-AF65-F5344CB8AC3E}">
        <p14:creationId xmlns:p14="http://schemas.microsoft.com/office/powerpoint/2010/main" val="3529474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3AA0655-1550-884B-88BF-BD2C784E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beam-plasma interactions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6/25/19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new_en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83" y="1159586"/>
            <a:ext cx="4176902" cy="2856166"/>
          </a:xfrm>
          <a:prstGeom prst="rect">
            <a:avLst/>
          </a:prstGeom>
        </p:spPr>
      </p:pic>
      <p:pic>
        <p:nvPicPr>
          <p:cNvPr id="7" name="Picture 6" descr="new_cavity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" y="1048918"/>
            <a:ext cx="4790357" cy="2705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5186" y="764438"/>
            <a:ext cx="3899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 Chung et al., PRL 111, 184802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3234" y="990309"/>
            <a:ext cx="2155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"/>
                <a:cs typeface="Times"/>
              </a:rPr>
              <a:t>DA: Dry Air (20 % O</a:t>
            </a:r>
            <a:r>
              <a:rPr lang="en-US" sz="1600" i="1" baseline="-25000" dirty="0">
                <a:latin typeface="Times"/>
                <a:cs typeface="Times"/>
              </a:rPr>
              <a:t>2</a:t>
            </a:r>
            <a:r>
              <a:rPr lang="en-US" sz="1600" i="1" dirty="0">
                <a:latin typeface="Times"/>
                <a:cs typeface="Times"/>
              </a:rPr>
              <a:t>)</a:t>
            </a:r>
          </a:p>
        </p:txBody>
      </p:sp>
      <p:pic>
        <p:nvPicPr>
          <p:cNvPr id="15" name="Picture Placeholder 6" descr="beamline.png">
            <a:extLst>
              <a:ext uri="{FF2B5EF4-FFF2-40B4-BE49-F238E27FC236}">
                <a16:creationId xmlns:a16="http://schemas.microsoft.com/office/drawing/2014/main" id="{6CD88B4F-5E92-DC4C-BBBC-440AB5393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 b="5418"/>
          <a:stretch>
            <a:fillRect/>
          </a:stretch>
        </p:blipFill>
        <p:spPr>
          <a:xfrm>
            <a:off x="160505" y="4035620"/>
            <a:ext cx="5508776" cy="2339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24D21-5DD6-1C4C-8D19-02D485887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001457" y="4153786"/>
            <a:ext cx="2804159" cy="210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988CF8-849F-3A47-9869-B370EEE9B106}"/>
              </a:ext>
            </a:extLst>
          </p:cNvPr>
          <p:cNvSpPr txBox="1"/>
          <p:nvPr/>
        </p:nvSpPr>
        <p:spPr>
          <a:xfrm>
            <a:off x="228600" y="5747146"/>
            <a:ext cx="510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MTA beam line and 800 MHz test cavity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059F4-1DF4-C24E-BFAF-40D8C0185507}"/>
              </a:ext>
            </a:extLst>
          </p:cNvPr>
          <p:cNvSpPr txBox="1"/>
          <p:nvPr/>
        </p:nvSpPr>
        <p:spPr>
          <a:xfrm>
            <a:off x="6162683" y="4495709"/>
            <a:ext cx="248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2.4 GHz test cavity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65278-3974-3447-967B-0E6DE701F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7938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2F9C44-8A15-FB47-B53F-B7DDB182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Observed Plasma Chemistry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A4EC-8322-E648-90D2-E1FEEC6B19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98379-8B3F-C74D-8E89-C8BDEC94B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B3603-2EC1-C746-8C3E-1C93557AD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B5993-31F1-4B48-9AC8-34E59E22E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508" y="3591921"/>
            <a:ext cx="3718723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502BB8-719C-0746-B1AC-EBDB03D6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93" y="679629"/>
            <a:ext cx="3789652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480444-81E5-9A44-B7C5-F6A7A15DB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55" y="848721"/>
            <a:ext cx="3925306" cy="2377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C1BE71-71AC-E044-B06B-D1C0BF389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" y="3493587"/>
            <a:ext cx="4049872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6526C-8257-704E-A844-1482C16783F5}"/>
              </a:ext>
            </a:extLst>
          </p:cNvPr>
          <p:cNvSpPr txBox="1"/>
          <p:nvPr/>
        </p:nvSpPr>
        <p:spPr>
          <a:xfrm>
            <a:off x="1256135" y="3355087"/>
            <a:ext cx="22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Electron capture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F6EC9E-FD8D-154E-947F-E08619F5FE9C}"/>
              </a:ext>
            </a:extLst>
          </p:cNvPr>
          <p:cNvSpPr txBox="1"/>
          <p:nvPr/>
        </p:nvSpPr>
        <p:spPr>
          <a:xfrm>
            <a:off x="5353272" y="321336"/>
            <a:ext cx="318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Electron-Ion recombination 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47E16F-D9ED-AB40-8807-65143C30BA4A}"/>
              </a:ext>
            </a:extLst>
          </p:cNvPr>
          <p:cNvSpPr txBox="1"/>
          <p:nvPr/>
        </p:nvSpPr>
        <p:spPr>
          <a:xfrm>
            <a:off x="5177251" y="3355087"/>
            <a:ext cx="271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Ion-Ion recombination rate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24878E-3936-8645-8975-C317F5CEF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18" y="4981569"/>
            <a:ext cx="1467919" cy="6400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56CDD2-F324-8845-B8BF-92C51E0F503F}"/>
              </a:ext>
            </a:extLst>
          </p:cNvPr>
          <p:cNvSpPr txBox="1"/>
          <p:nvPr/>
        </p:nvSpPr>
        <p:spPr>
          <a:xfrm>
            <a:off x="4661662" y="6436971"/>
            <a:ext cx="371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B. </a:t>
            </a:r>
            <a:r>
              <a:rPr lang="en-US" sz="1600" dirty="0" err="1"/>
              <a:t>Freemire</a:t>
            </a:r>
            <a:r>
              <a:rPr lang="en-US" sz="1600" dirty="0"/>
              <a:t> et al., PRAB 19, 062004 (2016)</a:t>
            </a:r>
          </a:p>
        </p:txBody>
      </p:sp>
    </p:spTree>
    <p:extLst>
      <p:ext uri="{BB962C8B-B14F-4D97-AF65-F5344CB8AC3E}">
        <p14:creationId xmlns:p14="http://schemas.microsoft.com/office/powerpoint/2010/main" val="100765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DEF821-182A-E74A-9A37-BCC37FFE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effect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208F0-CE30-7A43-9FED-0412B3F023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721F9-DCC5-884B-B3AE-5B2E16AD3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39CFD-33D6-2E45-B76F-C96E2E23C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668B4-F23B-C546-9789-611DD89ED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848721"/>
            <a:ext cx="3807502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1F8FEB-300C-1145-8B01-68156A8C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00" y="3591921"/>
            <a:ext cx="3750756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D8CFE1-C974-A342-91A4-C2BCBD1A1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695" y="1713244"/>
            <a:ext cx="3687624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669303-33E7-BB47-AEAB-05D30F5E625A}"/>
              </a:ext>
            </a:extLst>
          </p:cNvPr>
          <p:cNvSpPr txBox="1"/>
          <p:nvPr/>
        </p:nvSpPr>
        <p:spPr>
          <a:xfrm>
            <a:off x="4537611" y="1191446"/>
            <a:ext cx="452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RF power dissipation by beam induced plasma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DB2CD-1A3F-B141-A1FC-6BAB552FF6CC}"/>
              </a:ext>
            </a:extLst>
          </p:cNvPr>
          <p:cNvSpPr txBox="1"/>
          <p:nvPr/>
        </p:nvSpPr>
        <p:spPr>
          <a:xfrm>
            <a:off x="4821153" y="4023506"/>
            <a:ext cx="3958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Bottom plot shows the discrepancy between measurement and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Bigger discrepancy in denser gas due to a quantum effect (coherent)</a:t>
            </a:r>
          </a:p>
        </p:txBody>
      </p:sp>
    </p:spTree>
    <p:extLst>
      <p:ext uri="{BB962C8B-B14F-4D97-AF65-F5344CB8AC3E}">
        <p14:creationId xmlns:p14="http://schemas.microsoft.com/office/powerpoint/2010/main" val="103433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>
            <a:spLocks noChangeAspect="1"/>
          </p:cNvSpPr>
          <p:nvPr/>
        </p:nvSpPr>
        <p:spPr>
          <a:xfrm>
            <a:off x="3139440" y="1615440"/>
            <a:ext cx="1783080" cy="17830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052" y="228600"/>
            <a:ext cx="8331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Space-Charge Neutralization Can Take Place</a:t>
            </a:r>
          </a:p>
        </p:txBody>
      </p:sp>
      <p:sp>
        <p:nvSpPr>
          <p:cNvPr id="17" name="32-Point Star 16"/>
          <p:cNvSpPr>
            <a:spLocks noChangeAspect="1"/>
          </p:cNvSpPr>
          <p:nvPr/>
        </p:nvSpPr>
        <p:spPr>
          <a:xfrm>
            <a:off x="533400" y="1590749"/>
            <a:ext cx="1828800" cy="1828800"/>
          </a:xfrm>
          <a:prstGeom prst="star32">
            <a:avLst>
              <a:gd name="adj" fmla="val 4154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24840" y="1682189"/>
            <a:ext cx="1645920" cy="16459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3019" y="1805617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404" y="990600"/>
            <a:ext cx="2551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Space-charge of the </a:t>
            </a:r>
            <a:r>
              <a:rPr lang="en-US" sz="1400" dirty="0" err="1"/>
              <a:t>muon</a:t>
            </a:r>
            <a:r>
              <a:rPr lang="en-US" sz="1400" dirty="0"/>
              <a:t> beam</a:t>
            </a:r>
          </a:p>
          <a:p>
            <a:pPr algn="ctr"/>
            <a:r>
              <a:rPr lang="en-US" sz="1400" dirty="0"/>
              <a:t>pushes electron outward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91295" y="1510739"/>
          <a:ext cx="800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0" name="Equation" r:id="rId3" imgW="533160" imgH="228600" progId="Equation.3">
                  <p:embed/>
                </p:oleObj>
              </mc:Choice>
              <mc:Fallback>
                <p:oleObj name="Equation" r:id="rId3" imgW="533160" imgH="2286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295" y="1510739"/>
                        <a:ext cx="800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3"/>
          <p:cNvSpPr>
            <a:spLocks noChangeAspect="1"/>
          </p:cNvSpPr>
          <p:nvPr/>
        </p:nvSpPr>
        <p:spPr>
          <a:xfrm>
            <a:off x="3208020" y="1684020"/>
            <a:ext cx="1645920" cy="16459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46916" y="990600"/>
            <a:ext cx="293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Electron column expands slightly, making E-field inside the beam banish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1162050" y="2054225"/>
          <a:ext cx="571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" name="Equation" r:id="rId5" imgW="380880" imgH="177480" progId="Equation.3">
                  <p:embed/>
                </p:oleObj>
              </mc:Choice>
              <mc:Fallback>
                <p:oleObj name="Equation" r:id="rId5" imgW="380880" imgH="177480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2054225"/>
                        <a:ext cx="5715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3733800" y="2057400"/>
          <a:ext cx="571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" name="Equation" r:id="rId7" imgW="380880" imgH="177480" progId="Equation.3">
                  <p:embed/>
                </p:oleObj>
              </mc:Choice>
              <mc:Fallback>
                <p:oleObj name="Equation" r:id="rId7" imgW="380880" imgH="177480" progId="Equation.3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057400"/>
                        <a:ext cx="5715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948218" y="1344420"/>
          <a:ext cx="2209800" cy="830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" name="Equation" r:id="rId9" imgW="1892160" imgH="711000" progId="Equation.3">
                  <p:embed/>
                </p:oleObj>
              </mc:Choice>
              <mc:Fallback>
                <p:oleObj name="Equation" r:id="rId9" imgW="1892160" imgH="71100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218" y="1344420"/>
                        <a:ext cx="2209800" cy="830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5410200" y="2286000"/>
            <a:ext cx="358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Other time scales: </a:t>
            </a:r>
          </a:p>
          <a:p>
            <a:r>
              <a:rPr lang="en-US" sz="1200" dirty="0">
                <a:sym typeface="Wingdings" panose="05000000000000000000" pitchFamily="2" charset="2"/>
              </a:rPr>
              <a:t>- Bunch length ~ 100 </a:t>
            </a:r>
            <a:r>
              <a:rPr lang="en-US" sz="1200" dirty="0" err="1">
                <a:sym typeface="Wingdings" panose="05000000000000000000" pitchFamily="2" charset="2"/>
              </a:rPr>
              <a:t>ps</a:t>
            </a:r>
            <a:endParaRPr lang="en-US" sz="1200" dirty="0">
              <a:sym typeface="Wingdings" panose="05000000000000000000" pitchFamily="2" charset="2"/>
            </a:endParaRPr>
          </a:p>
          <a:p>
            <a:r>
              <a:rPr lang="en-US" sz="1200" dirty="0">
                <a:sym typeface="Wingdings" panose="05000000000000000000" pitchFamily="2" charset="2"/>
              </a:rPr>
              <a:t>- Electron removal by attachment to O</a:t>
            </a:r>
            <a:r>
              <a:rPr lang="en-US" sz="1200" baseline="-25000" dirty="0">
                <a:sym typeface="Wingdings" panose="05000000000000000000" pitchFamily="2" charset="2"/>
              </a:rPr>
              <a:t>2</a:t>
            </a:r>
            <a:r>
              <a:rPr lang="en-US" sz="1200" dirty="0">
                <a:sym typeface="Wingdings" panose="05000000000000000000" pitchFamily="2" charset="2"/>
              </a:rPr>
              <a:t> ~ 0.5 ns </a:t>
            </a:r>
          </a:p>
          <a:p>
            <a:r>
              <a:rPr lang="en-US" sz="1200" dirty="0">
                <a:sym typeface="Wingdings" panose="05000000000000000000" pitchFamily="2" charset="2"/>
              </a:rPr>
              <a:t>- Bunch spacing = 3.1 ns / Pulse length = 60 ns</a:t>
            </a:r>
          </a:p>
          <a:p>
            <a:r>
              <a:rPr lang="en-US" sz="1200" dirty="0">
                <a:sym typeface="Wingdings" panose="05000000000000000000" pitchFamily="2" charset="2"/>
              </a:rPr>
              <a:t>- Plasma removal by ion-ion recombination &gt; 100 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10200" y="990600"/>
            <a:ext cx="3403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scale for the neutralization process</a:t>
            </a:r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58127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159912" y="650480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 (m)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76200" y="6247141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-0.0075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81200" y="6247141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0.0075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19200" y="62471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261968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667000" y="624840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-0.0075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99994" y="6248400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0.0075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0" y="624840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33800" y="650480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 (m)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14818" y="3909536"/>
            <a:ext cx="23432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WARP simulation reproduces </a:t>
            </a:r>
          </a:p>
          <a:p>
            <a:r>
              <a:rPr lang="en-US" sz="1400" dirty="0"/>
              <a:t>the neutralization process:</a:t>
            </a:r>
          </a:p>
          <a:p>
            <a:endParaRPr lang="en-US" sz="1400" dirty="0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5963299" y="4495800"/>
          <a:ext cx="2179637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4" name="Equation" r:id="rId13" imgW="1866600" imgH="241200" progId="Equation.3">
                  <p:embed/>
                </p:oleObj>
              </mc:Choice>
              <mc:Fallback>
                <p:oleObj name="Equation" r:id="rId13" imgW="1866600" imgH="241200" progId="Equation.3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3299" y="4495800"/>
                        <a:ext cx="2179637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5414818" y="5029200"/>
            <a:ext cx="3729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Issues to be addressed: </a:t>
            </a:r>
          </a:p>
          <a:p>
            <a:r>
              <a:rPr lang="en-US" sz="1200" dirty="0">
                <a:sym typeface="Wingdings" panose="05000000000000000000" pitchFamily="2" charset="2"/>
              </a:rPr>
              <a:t>- Numerical noise</a:t>
            </a:r>
          </a:p>
          <a:p>
            <a:r>
              <a:rPr lang="en-US" sz="1200" dirty="0">
                <a:sym typeface="Wingdings" panose="05000000000000000000" pitchFamily="2" charset="2"/>
              </a:rPr>
              <a:t>- Any change in net focusing of the beam ?</a:t>
            </a:r>
          </a:p>
          <a:p>
            <a:r>
              <a:rPr lang="en-US" sz="1200" dirty="0">
                <a:sym typeface="Wingdings" panose="05000000000000000000" pitchFamily="2" charset="2"/>
              </a:rPr>
              <a:t>- Different neutralization degree between head and tail </a:t>
            </a:r>
          </a:p>
          <a:p>
            <a:r>
              <a:rPr lang="en-US" sz="1200" dirty="0">
                <a:sym typeface="Wingdings" panose="05000000000000000000" pitchFamily="2" charset="2"/>
              </a:rPr>
              <a:t>- Effect of electron attachment to O</a:t>
            </a:r>
            <a:r>
              <a:rPr lang="en-US" sz="1200" baseline="-25000" dirty="0">
                <a:sym typeface="Wingdings" panose="05000000000000000000" pitchFamily="2" charset="2"/>
              </a:rPr>
              <a:t>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787040-7536-FE4A-85D9-602FAA58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6/25/19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9DC41-27BB-584F-B069-818B2F99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Bright Muon Source, Yonehara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BE715-6267-0A46-8788-4D28B97B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E3C2F0A-E7FE-4608-B20C-74DC51F7C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906087"/>
            <a:ext cx="3314112" cy="5045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Simulated plasma beam focus, which is agreed with a plasma lens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Charge neutralization degree between head and tail is quite different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Add dispersion to mix the head tail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No instability found in the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Consider a proton beam/laser driven pre-form plasma</a:t>
            </a:r>
          </a:p>
          <a:p>
            <a:endParaRPr lang="en-US" sz="2000" b="0" dirty="0"/>
          </a:p>
        </p:txBody>
      </p:sp>
      <p:pic>
        <p:nvPicPr>
          <p:cNvPr id="10" name="Picture 9" descr="fig4.png">
            <a:extLst>
              <a:ext uri="{FF2B5EF4-FFF2-40B4-BE49-F238E27FC236}">
                <a16:creationId xmlns:a16="http://schemas.microsoft.com/office/drawing/2014/main" id="{17C07475-53B9-A240-8F24-6F42DDF95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12" y="900673"/>
            <a:ext cx="5347605" cy="2715364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3A578-BECF-574A-8D4C-2ECED977280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6/25/19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37024C1-092D-4550-99FB-BB115EF968D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b="1"/>
              <a:t>Bright Muon Source, Yonehara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96105-A3F4-1046-9EF3-B88D5BDD045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9FC849-33DB-2048-80C4-68E9D93F3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Simulate plasma beam focus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8B0940-194B-7A4A-A911-CE36A22CF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47" y="3962845"/>
            <a:ext cx="3094423" cy="21945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F4BB52-39B1-6B4D-84E7-B59F409562D7}"/>
              </a:ext>
            </a:extLst>
          </p:cNvPr>
          <p:cNvSpPr txBox="1"/>
          <p:nvPr/>
        </p:nvSpPr>
        <p:spPr>
          <a:xfrm>
            <a:off x="4572000" y="3579153"/>
            <a:ext cx="3427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plasma lens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86AD95-CF16-164B-8D07-C969DF2F1D3F}"/>
              </a:ext>
            </a:extLst>
          </p:cNvPr>
          <p:cNvSpPr txBox="1"/>
          <p:nvPr/>
        </p:nvSpPr>
        <p:spPr>
          <a:xfrm>
            <a:off x="5351120" y="545812"/>
            <a:ext cx="2327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A0DFA-B5AE-2D4A-9F4E-E9B90D9B7F5F}"/>
              </a:ext>
            </a:extLst>
          </p:cNvPr>
          <p:cNvSpPr txBox="1"/>
          <p:nvPr/>
        </p:nvSpPr>
        <p:spPr>
          <a:xfrm>
            <a:off x="7203798" y="2438760"/>
            <a:ext cx="1489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Red: muons</a:t>
            </a:r>
          </a:p>
          <a:p>
            <a:r>
              <a:rPr lang="en-US" sz="1600" dirty="0">
                <a:solidFill>
                  <a:srgbClr val="00FA00"/>
                </a:solidFill>
              </a:rPr>
              <a:t>Green: electron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E997A4-AD92-884D-A6EA-6FEDD1247B81}"/>
              </a:ext>
            </a:extLst>
          </p:cNvPr>
          <p:cNvSpPr txBox="1"/>
          <p:nvPr/>
        </p:nvSpPr>
        <p:spPr>
          <a:xfrm>
            <a:off x="313077" y="5347483"/>
            <a:ext cx="4258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 see the validation of plasma simulation with </a:t>
            </a:r>
          </a:p>
          <a:p>
            <a:r>
              <a:rPr lang="en-US" sz="1600" dirty="0"/>
              <a:t>the experimental result, </a:t>
            </a:r>
          </a:p>
          <a:p>
            <a:r>
              <a:rPr lang="en-US" sz="1600" dirty="0"/>
              <a:t>K. Yu et al., PRAB 20, 032002 (2017)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C58391-CA6E-5C49-9871-8389481B815A}"/>
              </a:ext>
            </a:extLst>
          </p:cNvPr>
          <p:cNvSpPr txBox="1"/>
          <p:nvPr/>
        </p:nvSpPr>
        <p:spPr>
          <a:xfrm>
            <a:off x="7551651" y="4764214"/>
            <a:ext cx="1459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f: form factor</a:t>
            </a:r>
          </a:p>
          <a:p>
            <a:r>
              <a:rPr lang="en-US" sz="1600" i="1" dirty="0">
                <a:latin typeface="Times" pitchFamily="2" charset="0"/>
              </a:rPr>
              <a:t>of electric and magnetic fields</a:t>
            </a:r>
          </a:p>
          <a:p>
            <a:r>
              <a:rPr lang="en-US" sz="1600" i="1" dirty="0">
                <a:latin typeface="Times" pitchFamily="2" charset="0"/>
              </a:rPr>
              <a:t>Ex) </a:t>
            </a:r>
            <a:r>
              <a:rPr lang="en-US" sz="1600" i="1" dirty="0" err="1">
                <a:latin typeface="Times" pitchFamily="2" charset="0"/>
              </a:rPr>
              <a:t>f</a:t>
            </a:r>
            <a:r>
              <a:rPr lang="en-US" sz="1600" i="1" baseline="-25000" dirty="0" err="1">
                <a:latin typeface="Times" pitchFamily="2" charset="0"/>
              </a:rPr>
              <a:t>m</a:t>
            </a:r>
            <a:r>
              <a:rPr lang="en-US" sz="1600" i="1" dirty="0">
                <a:latin typeface="Times" pitchFamily="2" charset="0"/>
              </a:rPr>
              <a:t> = 0, </a:t>
            </a:r>
            <a:r>
              <a:rPr lang="en-US" sz="1600" i="1" dirty="0" err="1">
                <a:latin typeface="Times" pitchFamily="2" charset="0"/>
              </a:rPr>
              <a:t>f</a:t>
            </a:r>
            <a:r>
              <a:rPr lang="en-US" sz="1600" i="1" baseline="-25000" dirty="0" err="1">
                <a:latin typeface="Times" pitchFamily="2" charset="0"/>
              </a:rPr>
              <a:t>q</a:t>
            </a:r>
            <a:r>
              <a:rPr lang="en-US" sz="1600" i="1" dirty="0">
                <a:latin typeface="Times" pitchFamily="2" charset="0"/>
              </a:rPr>
              <a:t> = 1, </a:t>
            </a:r>
            <a:r>
              <a:rPr lang="en-US" sz="1600" i="1" dirty="0">
                <a:latin typeface="Symbol" pitchFamily="2" charset="2"/>
              </a:rPr>
              <a:t>a</a:t>
            </a:r>
            <a:r>
              <a:rPr lang="en-US" sz="1600" i="1" dirty="0">
                <a:latin typeface="Times" pitchFamily="2" charset="0"/>
              </a:rPr>
              <a:t> = -1</a:t>
            </a:r>
          </a:p>
        </p:txBody>
      </p:sp>
    </p:spTree>
    <p:extLst>
      <p:ext uri="{BB962C8B-B14F-4D97-AF65-F5344CB8AC3E}">
        <p14:creationId xmlns:p14="http://schemas.microsoft.com/office/powerpoint/2010/main" val="2115837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74B085-99BC-DB44-94F3-53DB95B9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0EAD07-C88C-734F-A5B4-6EC0CBE82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39791-B0BC-1145-A063-703CB0AF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0396B-9484-A34B-9130-79CC54A7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B7F0-2508-8D45-804E-7FA7F6E5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D48DA-E685-4A4F-9522-6CB86F479919}"/>
              </a:ext>
            </a:extLst>
          </p:cNvPr>
          <p:cNvSpPr txBox="1"/>
          <p:nvPr/>
        </p:nvSpPr>
        <p:spPr>
          <a:xfrm>
            <a:off x="956806" y="2844225"/>
            <a:ext cx="740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Low </a:t>
            </a:r>
            <a:r>
              <a:rPr lang="en-US" sz="3200" dirty="0" err="1"/>
              <a:t>EMittance</a:t>
            </a:r>
            <a:r>
              <a:rPr lang="en-US" sz="3200" dirty="0"/>
              <a:t> Muon Accelerator (LEMMA)</a:t>
            </a:r>
          </a:p>
        </p:txBody>
      </p:sp>
    </p:spTree>
    <p:extLst>
      <p:ext uri="{BB962C8B-B14F-4D97-AF65-F5344CB8AC3E}">
        <p14:creationId xmlns:p14="http://schemas.microsoft.com/office/powerpoint/2010/main" val="2111510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9B38E2-B682-484B-996B-A76AA546D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muon pair production via e+ e-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+ </a:t>
            </a:r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-</a:t>
            </a:r>
          </a:p>
          <a:p>
            <a:pPr lvl="1"/>
            <a:r>
              <a:rPr lang="en-US" dirty="0">
                <a:sym typeface="Wingdings" pitchFamily="2" charset="2"/>
              </a:rPr>
              <a:t>45 GeV e+ accelerator and e- target (3-mm-thick Be) to create a 22 GeV </a:t>
            </a:r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+ </a:t>
            </a:r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- pair</a:t>
            </a:r>
          </a:p>
          <a:p>
            <a:pPr lvl="1"/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+ </a:t>
            </a:r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- are separated by their charges and captured in an accumulation ring</a:t>
            </a:r>
          </a:p>
          <a:p>
            <a:r>
              <a:rPr lang="en-US" dirty="0">
                <a:sym typeface="Wingdings" pitchFamily="2" charset="2"/>
              </a:rPr>
              <a:t>Efficiency</a:t>
            </a:r>
          </a:p>
          <a:p>
            <a:pPr lvl="1"/>
            <a:r>
              <a:rPr lang="en-US" dirty="0">
                <a:sym typeface="Wingdings" pitchFamily="2" charset="2"/>
              </a:rPr>
              <a:t>10</a:t>
            </a:r>
            <a:r>
              <a:rPr lang="en-US" baseline="30000" dirty="0">
                <a:sym typeface="Wingdings" pitchFamily="2" charset="2"/>
              </a:rPr>
              <a:t>18</a:t>
            </a:r>
            <a:r>
              <a:rPr lang="en-US" dirty="0">
                <a:sym typeface="Wingdings" pitchFamily="2" charset="2"/>
              </a:rPr>
              <a:t> e+/s to create 10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+ </a:t>
            </a:r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- pairs, </a:t>
            </a:r>
            <a:r>
              <a:rPr lang="en-US" b="1" dirty="0">
                <a:sym typeface="Wingdings" pitchFamily="2" charset="2"/>
              </a:rPr>
              <a:t>conversion rate is 10</a:t>
            </a:r>
            <a:r>
              <a:rPr lang="en-US" b="1" baseline="30000" dirty="0">
                <a:sym typeface="Wingdings" pitchFamily="2" charset="2"/>
              </a:rPr>
              <a:t>-6</a:t>
            </a:r>
            <a:endParaRPr lang="en-US" b="1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Nevertheless, there are many advantages</a:t>
            </a:r>
          </a:p>
          <a:p>
            <a:pPr lvl="1"/>
            <a:r>
              <a:rPr lang="en-US" dirty="0">
                <a:sym typeface="Wingdings" pitchFamily="2" charset="2"/>
              </a:rPr>
              <a:t>No cooling needed</a:t>
            </a:r>
          </a:p>
          <a:p>
            <a:pPr lvl="1"/>
            <a:r>
              <a:rPr lang="en-US" dirty="0">
                <a:sym typeface="Wingdings" pitchFamily="2" charset="2"/>
              </a:rPr>
              <a:t>Very low muon decay loss </a:t>
            </a:r>
          </a:p>
          <a:p>
            <a:pPr lvl="1"/>
            <a:r>
              <a:rPr lang="en-US" dirty="0">
                <a:sym typeface="Wingdings" pitchFamily="2" charset="2"/>
              </a:rPr>
              <a:t>Significantly reduce a radiological issue on target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0C48CC-906E-BD4E-8AA1-85FCF961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muon pair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8015D-A55D-494C-BBBA-8792F21D10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773AF-9504-AE40-9F25-D5C3C1CD6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D932-4915-694C-90F4-AFECD0290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181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B9C1E0-3FD0-2343-B236-597B2ED0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view of LEMMA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AE80F-C127-B847-BBEE-3325A42C68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DF03A-BA72-744A-B4C8-0A89D9737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30253-2405-3D4E-A8A7-DF2B2E5CD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288871-693D-3941-980E-060598D07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1" y="1034934"/>
            <a:ext cx="8237381" cy="5303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FBB01C-252C-B34B-BD36-043EB0030D71}"/>
              </a:ext>
            </a:extLst>
          </p:cNvPr>
          <p:cNvSpPr txBox="1"/>
          <p:nvPr/>
        </p:nvSpPr>
        <p:spPr>
          <a:xfrm>
            <a:off x="4771045" y="754123"/>
            <a:ext cx="42062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challenge: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e+ beam emittance growth during multiple-pass to the pair production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Too large energy spread for Higgs factory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C7A51C-1164-9948-80ED-852B362316CE}"/>
              </a:ext>
            </a:extLst>
          </p:cNvPr>
          <p:cNvSpPr txBox="1"/>
          <p:nvPr/>
        </p:nvSpPr>
        <p:spPr>
          <a:xfrm>
            <a:off x="3906982" y="5868785"/>
            <a:ext cx="4384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Ultimate goal emittance: 40 nm!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875B1-A926-FC46-898C-030A68C0FEED}"/>
              </a:ext>
            </a:extLst>
          </p:cNvPr>
          <p:cNvSpPr txBox="1"/>
          <p:nvPr/>
        </p:nvSpPr>
        <p:spPr>
          <a:xfrm>
            <a:off x="4686069" y="474802"/>
            <a:ext cx="439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Boscolo</a:t>
            </a:r>
            <a:r>
              <a:rPr lang="en-US" sz="1600" dirty="0"/>
              <a:t>, ARIES Muon Collider Workshop (2018)</a:t>
            </a:r>
          </a:p>
        </p:txBody>
      </p:sp>
    </p:spTree>
    <p:extLst>
      <p:ext uri="{BB962C8B-B14F-4D97-AF65-F5344CB8AC3E}">
        <p14:creationId xmlns:p14="http://schemas.microsoft.com/office/powerpoint/2010/main" val="203278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DF66C6-9DE5-3343-ABEF-8CC3167FE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Muon</a:t>
            </a:r>
          </a:p>
          <a:p>
            <a:pPr lvl="1"/>
            <a:r>
              <a:rPr lang="en-US" dirty="0"/>
              <a:t>Lifetime 2.2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sec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105 MeV/c</a:t>
            </a:r>
            <a:r>
              <a:rPr lang="en-US" baseline="30000" dirty="0"/>
              <a:t>2</a:t>
            </a:r>
            <a:r>
              <a:rPr lang="en-US" dirty="0"/>
              <a:t> which is 200 times heavier than electron</a:t>
            </a:r>
          </a:p>
          <a:p>
            <a:r>
              <a:rPr lang="en-US" dirty="0"/>
              <a:t>Bright muon source is attractive for high energy physics</a:t>
            </a:r>
          </a:p>
          <a:p>
            <a:pPr lvl="1"/>
            <a:r>
              <a:rPr lang="en-US" dirty="0"/>
              <a:t>Less synchrotron radiation than electron in acceleration and collision</a:t>
            </a:r>
          </a:p>
          <a:p>
            <a:pPr lvl="1"/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+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- collision events are much cleaner than p p (or pbar) collisions</a:t>
            </a:r>
          </a:p>
          <a:p>
            <a:r>
              <a:rPr lang="en-US" dirty="0"/>
              <a:t>How to create bright muon beam?</a:t>
            </a:r>
          </a:p>
          <a:p>
            <a:pPr lvl="1"/>
            <a:r>
              <a:rPr lang="en-US" dirty="0"/>
              <a:t>Many good ideas</a:t>
            </a:r>
          </a:p>
          <a:p>
            <a:pPr lvl="1"/>
            <a:r>
              <a:rPr lang="en-US" dirty="0"/>
              <a:t>Efficiency is matter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0029ED-E1BD-9745-AFD2-28F29506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A0191-FFA4-F349-844A-DC7CE890FE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5C56E-B5AB-D745-954A-A904740E3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53259-B0C4-1E45-91D8-740D39B05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B68CB0-529C-A04A-B38B-9FE96D026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182" y="146067"/>
            <a:ext cx="3301931" cy="1650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4057B9-C8AF-5B4F-AC82-9567CA50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970" y="4667145"/>
            <a:ext cx="1884925" cy="15376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29118B-0193-6847-A2CF-E18DBC0BCA03}"/>
              </a:ext>
            </a:extLst>
          </p:cNvPr>
          <p:cNvSpPr txBox="1"/>
          <p:nvPr/>
        </p:nvSpPr>
        <p:spPr>
          <a:xfrm>
            <a:off x="6340779" y="4541556"/>
            <a:ext cx="103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2190470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7C6ED7-C2E8-4644-A0ED-105C3559E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0B52-0669-2A47-8F98-254F0C14F5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EFB9A-1D72-2740-8E27-DEEB92B56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4DC41-ADAE-794E-A53E-D2344A4A9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E002AC-5D76-D44B-B5CA-A0DC27A76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05544"/>
            <a:ext cx="8672513" cy="5769948"/>
          </a:xfrm>
          <a:noFill/>
        </p:spPr>
        <p:txBody>
          <a:bodyPr/>
          <a:lstStyle/>
          <a:p>
            <a:r>
              <a:rPr lang="en-US" dirty="0"/>
              <a:t>CERN studies 14 </a:t>
            </a:r>
            <a:r>
              <a:rPr lang="en-US" dirty="0" err="1"/>
              <a:t>TeV</a:t>
            </a:r>
            <a:r>
              <a:rPr lang="en-US" dirty="0"/>
              <a:t> muon collider by using the LHC (CERN Muon Collider, CMC) after MAP</a:t>
            </a:r>
          </a:p>
          <a:p>
            <a:r>
              <a:rPr lang="en-US" dirty="0"/>
              <a:t>Two possible bright muon sources discussed</a:t>
            </a:r>
          </a:p>
          <a:p>
            <a:r>
              <a:rPr lang="en-US" dirty="0"/>
              <a:t>Tertiary muon production source</a:t>
            </a:r>
          </a:p>
          <a:p>
            <a:pPr lvl="1"/>
            <a:r>
              <a:rPr lang="en-US" dirty="0"/>
              <a:t>Studied PIC and plasma beam focus for extra cooling</a:t>
            </a:r>
          </a:p>
          <a:p>
            <a:pPr lvl="1"/>
            <a:r>
              <a:rPr lang="en-US" dirty="0"/>
              <a:t>Theoretical lowest beam emittance in PIC/REMEX is 3 micro-meter</a:t>
            </a:r>
          </a:p>
          <a:p>
            <a:pPr lvl="1"/>
            <a:r>
              <a:rPr lang="en-US" dirty="0"/>
              <a:t>Plasma beam focus channel has a potential to achieve a </a:t>
            </a:r>
            <a:r>
              <a:rPr lang="en-US" dirty="0" err="1"/>
              <a:t>nano</a:t>
            </a:r>
            <a:r>
              <a:rPr lang="en-US" dirty="0"/>
              <a:t>-scale muon beam</a:t>
            </a:r>
          </a:p>
          <a:p>
            <a:pPr lvl="1"/>
            <a:r>
              <a:rPr lang="en-US" dirty="0"/>
              <a:t>Fine plasma control is required to achieve </a:t>
            </a:r>
            <a:r>
              <a:rPr lang="en-US" dirty="0" err="1"/>
              <a:t>nano</a:t>
            </a:r>
            <a:r>
              <a:rPr lang="en-US" dirty="0"/>
              <a:t>-scale muon beam with plasma beam focus channel</a:t>
            </a:r>
          </a:p>
          <a:p>
            <a:r>
              <a:rPr lang="en-US" dirty="0"/>
              <a:t>Direct muon pair production muon source</a:t>
            </a:r>
          </a:p>
          <a:p>
            <a:pPr lvl="1"/>
            <a:r>
              <a:rPr lang="en-US" dirty="0"/>
              <a:t>Very cost effective if e+ beam exists</a:t>
            </a:r>
          </a:p>
          <a:p>
            <a:pPr lvl="1"/>
            <a:r>
              <a:rPr lang="en-US" dirty="0"/>
              <a:t>Goal emittance is 40 nm</a:t>
            </a:r>
          </a:p>
        </p:txBody>
      </p:sp>
    </p:spTree>
    <p:extLst>
      <p:ext uri="{BB962C8B-B14F-4D97-AF65-F5344CB8AC3E}">
        <p14:creationId xmlns:p14="http://schemas.microsoft.com/office/powerpoint/2010/main" val="234659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1C1270-0C92-3D4E-8A78-70EDAA12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schemes of muon source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64713-3807-C84E-A5C9-4324A4C647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19A6-626F-0146-8C46-DC61CE214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12B1D-C6E5-AA40-9274-B18E6BEB5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2093CC-495A-7248-B8CF-BA6AB167E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155700"/>
            <a:ext cx="8940800" cy="4546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750E32-78EE-5847-9E15-7E32AA346E71}"/>
              </a:ext>
            </a:extLst>
          </p:cNvPr>
          <p:cNvSpPr txBox="1"/>
          <p:nvPr/>
        </p:nvSpPr>
        <p:spPr>
          <a:xfrm>
            <a:off x="2318918" y="924867"/>
            <a:ext cx="443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Tertiary muon production Scheme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05130-578B-024D-A44F-01D7D68CAB4D}"/>
              </a:ext>
            </a:extLst>
          </p:cNvPr>
          <p:cNvSpPr txBox="1"/>
          <p:nvPr/>
        </p:nvSpPr>
        <p:spPr>
          <a:xfrm>
            <a:off x="2318917" y="5554170"/>
            <a:ext cx="4790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muon pair production Scheme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4E8A7-3BF9-C445-88AB-804A4FAC2360}"/>
              </a:ext>
            </a:extLst>
          </p:cNvPr>
          <p:cNvSpPr txBox="1"/>
          <p:nvPr/>
        </p:nvSpPr>
        <p:spPr>
          <a:xfrm>
            <a:off x="5016075" y="662231"/>
            <a:ext cx="404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J.P. </a:t>
            </a:r>
            <a:r>
              <a:rPr lang="en-US" sz="1600" dirty="0" err="1"/>
              <a:t>Delahaye</a:t>
            </a:r>
            <a:r>
              <a:rPr lang="en-US" sz="1600" dirty="0"/>
              <a:t> et al., arXiv:1901.06150v1 (2019)</a:t>
            </a:r>
          </a:p>
        </p:txBody>
      </p:sp>
    </p:spTree>
    <p:extLst>
      <p:ext uri="{BB962C8B-B14F-4D97-AF65-F5344CB8AC3E}">
        <p14:creationId xmlns:p14="http://schemas.microsoft.com/office/powerpoint/2010/main" val="130198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F16CBC-89A4-6E46-A575-4B80820CE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221432"/>
          </a:xfrm>
        </p:spPr>
        <p:txBody>
          <a:bodyPr/>
          <a:lstStyle/>
          <a:p>
            <a:r>
              <a:rPr lang="en-US" dirty="0"/>
              <a:t>“Conventional” scheme</a:t>
            </a:r>
          </a:p>
          <a:p>
            <a:pPr lvl="1"/>
            <a:r>
              <a:rPr lang="en-US" dirty="0"/>
              <a:t>High energy proton smashing on target to make fragments</a:t>
            </a:r>
          </a:p>
          <a:p>
            <a:pPr lvl="1"/>
            <a:r>
              <a:rPr lang="en-US" dirty="0"/>
              <a:t>Collect </a:t>
            </a:r>
            <a:r>
              <a:rPr lang="en-US" dirty="0" err="1"/>
              <a:t>pions</a:t>
            </a:r>
            <a:r>
              <a:rPr lang="en-US" dirty="0"/>
              <a:t>, which are decayed into muons (and neutrino)</a:t>
            </a:r>
          </a:p>
          <a:p>
            <a:pPr lvl="1"/>
            <a:r>
              <a:rPr lang="en-US" dirty="0"/>
              <a:t>Need ionization cooling to shrink a 6D muon phase space for high energy accelerations</a:t>
            </a:r>
          </a:p>
          <a:p>
            <a:pPr lvl="2"/>
            <a:r>
              <a:rPr lang="en-US" dirty="0"/>
              <a:t>Beam size changes from 0.01 meter to order of 100 micro-meter </a:t>
            </a:r>
          </a:p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Conversion ratio from protons to muons is</a:t>
            </a:r>
            <a:r>
              <a:rPr lang="en-US" b="1" dirty="0"/>
              <a:t> ~1 % or less</a:t>
            </a:r>
          </a:p>
          <a:p>
            <a:r>
              <a:rPr lang="en-US" dirty="0"/>
              <a:t>Require multi-MW proton beam and multi-MW target system </a:t>
            </a:r>
          </a:p>
          <a:p>
            <a:pPr lvl="1"/>
            <a:r>
              <a:rPr lang="en-US" dirty="0"/>
              <a:t>Expensive</a:t>
            </a:r>
          </a:p>
          <a:p>
            <a:pPr lvl="1"/>
            <a:r>
              <a:rPr lang="en-US" dirty="0"/>
              <a:t>Consider more energy-efficient method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641D56-079D-5443-A612-BF39F4CE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Tertiary muon production scheme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8393-3419-A54F-87DF-C965122E23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4195B-E121-2A4D-88DD-03D525C3E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0A145-FCA5-6549-860A-4894B0BC3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7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75C21D-DB7A-FE45-8212-5A75883A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cooling for final cooling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D415B-24DE-FF40-8359-925CE6FB93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6E06D-4CD1-1F44-A4D4-26E3F1035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39CFE-8D28-5945-8344-A11A162BE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D9B4D2E-08BD-E742-A49E-91170A4EBA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697226"/>
                <a:ext cx="8672513" cy="6044271"/>
              </a:xfrm>
              <a:solidFill>
                <a:schemeClr val="bg1"/>
              </a:solidFill>
            </p:spPr>
            <p:txBody>
              <a:bodyPr/>
              <a:lstStyle/>
              <a:p>
                <a:r>
                  <a:rPr lang="en-US" dirty="0"/>
                  <a:t>New goal of final cooling</a:t>
                </a:r>
              </a:p>
              <a:p>
                <a:pPr lvl="1"/>
                <a:r>
                  <a:rPr lang="en-US" dirty="0"/>
                  <a:t>Extra shrink beam size 100 micro-meter to 1 micro-meter or </a:t>
                </a:r>
                <a:r>
                  <a:rPr lang="en-US" dirty="0" err="1"/>
                  <a:t>nano</a:t>
                </a:r>
                <a:r>
                  <a:rPr lang="en-US" dirty="0"/>
                  <a:t> scale</a:t>
                </a:r>
              </a:p>
              <a:p>
                <a:pPr lvl="1"/>
                <a:r>
                  <a:rPr lang="en-US" dirty="0"/>
                  <a:t>Lower beam emittance makes lower initial proton beam power to reach the same collider luminosity</a:t>
                </a:r>
              </a:p>
              <a:p>
                <a:pPr lvl="1"/>
                <a:r>
                  <a:rPr lang="en-US" dirty="0"/>
                  <a:t>Lower emittance muon beam is less radiology issue due to hadronic neutrino interaction, thus shallower tunnel depth</a:t>
                </a:r>
              </a:p>
              <a:p>
                <a:r>
                  <a:rPr lang="en-US" dirty="0"/>
                  <a:t>Emittance evolution in non-Liouville channel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dirty="0"/>
                  <a:t>First term is cooling and second term is heating</a:t>
                </a:r>
              </a:p>
              <a:p>
                <a:pPr lvl="1"/>
                <a:r>
                  <a:rPr lang="en-US" dirty="0"/>
                  <a:t>Key to make a small beam size is how to induce a low </a:t>
                </a:r>
                <a:r>
                  <a:rPr lang="en-US" dirty="0" err="1"/>
                  <a:t>betatron</a:t>
                </a:r>
                <a:r>
                  <a:rPr lang="en-US" dirty="0"/>
                  <a:t> function </a:t>
                </a:r>
                <a:r>
                  <a:rPr lang="en-US" dirty="0" err="1">
                    <a:latin typeface="Symbol" pitchFamily="2" charset="2"/>
                  </a:rPr>
                  <a:t>b</a:t>
                </a:r>
                <a:r>
                  <a:rPr lang="en-US" baseline="-25000" dirty="0" err="1"/>
                  <a:t>r</a:t>
                </a:r>
                <a:r>
                  <a:rPr lang="en-US" dirty="0"/>
                  <a:t> and minimize low scattering </a:t>
                </a:r>
                <a:r>
                  <a:rPr lang="en-US" dirty="0" err="1">
                    <a:latin typeface="Symbol" pitchFamily="2" charset="2"/>
                  </a:rPr>
                  <a:t>s</a:t>
                </a:r>
                <a:r>
                  <a:rPr lang="en-US" baseline="-25000" dirty="0" err="1"/>
                  <a:t>r</a:t>
                </a:r>
                <a:endParaRPr lang="en-US" baseline="-25000" dirty="0"/>
              </a:p>
              <a:p>
                <a:r>
                  <a:rPr lang="en-US" dirty="0"/>
                  <a:t>Two possible schemes</a:t>
                </a:r>
              </a:p>
              <a:p>
                <a:pPr lvl="1"/>
                <a:r>
                  <a:rPr lang="en-US" dirty="0"/>
                  <a:t>Parametric Ionization Cooling (PIC)</a:t>
                </a:r>
              </a:p>
              <a:p>
                <a:pPr lvl="1"/>
                <a:r>
                  <a:rPr lang="en-US" dirty="0"/>
                  <a:t>Plasma beam focus in dense gas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D9B4D2E-08BD-E742-A49E-91170A4EBA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697226"/>
                <a:ext cx="8672513" cy="6044271"/>
              </a:xfrm>
              <a:blipFill>
                <a:blip r:embed="rId2"/>
                <a:stretch>
                  <a:fillRect l="-1901" t="-1468" r="-292" b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472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74B085-99BC-DB44-94F3-53DB95B9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0EAD07-C88C-734F-A5B4-6EC0CBE82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39791-B0BC-1145-A063-703CB0AF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0396B-9484-A34B-9130-79CC54A7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Bright Muon Source,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B7F0-2508-8D45-804E-7FA7F6E5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D48DA-E685-4A4F-9522-6CB86F479919}"/>
              </a:ext>
            </a:extLst>
          </p:cNvPr>
          <p:cNvSpPr txBox="1"/>
          <p:nvPr/>
        </p:nvSpPr>
        <p:spPr>
          <a:xfrm>
            <a:off x="1612668" y="2834639"/>
            <a:ext cx="5955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Parametric Ionization Cooling (PIC)</a:t>
            </a:r>
          </a:p>
        </p:txBody>
      </p:sp>
    </p:spTree>
    <p:extLst>
      <p:ext uri="{BB962C8B-B14F-4D97-AF65-F5344CB8AC3E}">
        <p14:creationId xmlns:p14="http://schemas.microsoft.com/office/powerpoint/2010/main" val="656543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Cooling: Skew 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Concept: 10x emittance reduction from Parametric-resonance Ionization Cooling (PIC) and 10x from Reverse Emittance Exchange (REMEX) combine for 100x luminosity increase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Bright Muon Source, Yonehara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516467" y="2276217"/>
            <a:ext cx="3886200" cy="1704299"/>
            <a:chOff x="443875" y="2088025"/>
            <a:chExt cx="3413434" cy="1405930"/>
          </a:xfrm>
        </p:grpSpPr>
        <p:grpSp>
          <p:nvGrpSpPr>
            <p:cNvPr id="7" name="Group 13"/>
            <p:cNvGrpSpPr>
              <a:grpSpLocks noChangeAspect="1"/>
            </p:cNvGrpSpPr>
            <p:nvPr/>
          </p:nvGrpSpPr>
          <p:grpSpPr bwMode="auto">
            <a:xfrm>
              <a:off x="443875" y="2092315"/>
              <a:ext cx="1223159" cy="1396557"/>
              <a:chOff x="432" y="1104"/>
              <a:chExt cx="1044" cy="1192"/>
            </a:xfrm>
          </p:grpSpPr>
          <p:grpSp>
            <p:nvGrpSpPr>
              <p:cNvPr id="60" name="Group 3"/>
              <p:cNvGrpSpPr>
                <a:grpSpLocks/>
              </p:cNvGrpSpPr>
              <p:nvPr/>
            </p:nvGrpSpPr>
            <p:grpSpPr bwMode="auto">
              <a:xfrm>
                <a:off x="432" y="1187"/>
                <a:ext cx="1030" cy="1109"/>
                <a:chOff x="2600" y="2025"/>
                <a:chExt cx="4672" cy="4660"/>
              </a:xfrm>
            </p:grpSpPr>
            <p:sp>
              <p:nvSpPr>
                <p:cNvPr id="63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050" y="2025"/>
                  <a:ext cx="1202" cy="10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" name="Oval 5"/>
                <p:cNvSpPr>
                  <a:spLocks noChangeArrowheads="1"/>
                </p:cNvSpPr>
                <p:nvPr/>
              </p:nvSpPr>
              <p:spPr bwMode="auto">
                <a:xfrm>
                  <a:off x="2785" y="3193"/>
                  <a:ext cx="3480" cy="323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5" name="Oval 6"/>
                <p:cNvSpPr>
                  <a:spLocks noChangeArrowheads="1"/>
                </p:cNvSpPr>
                <p:nvPr/>
              </p:nvSpPr>
              <p:spPr bwMode="auto">
                <a:xfrm flipV="1">
                  <a:off x="3271" y="3716"/>
                  <a:ext cx="2508" cy="217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6" name="Oval 7"/>
                <p:cNvSpPr>
                  <a:spLocks noChangeArrowheads="1"/>
                </p:cNvSpPr>
                <p:nvPr/>
              </p:nvSpPr>
              <p:spPr bwMode="auto">
                <a:xfrm>
                  <a:off x="3723" y="4260"/>
                  <a:ext cx="1604" cy="110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Line 8"/>
                <p:cNvSpPr>
                  <a:spLocks noChangeShapeType="1"/>
                </p:cNvSpPr>
                <p:nvPr/>
              </p:nvSpPr>
              <p:spPr bwMode="auto">
                <a:xfrm>
                  <a:off x="2600" y="4812"/>
                  <a:ext cx="391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4530" y="2830"/>
                  <a:ext cx="0" cy="385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543" y="3404"/>
                  <a:ext cx="126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702" y="3919"/>
                  <a:ext cx="103" cy="6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860" y="4427"/>
                  <a:ext cx="76" cy="5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510" y="4485"/>
                  <a:ext cx="762" cy="66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graphicFrame>
            <p:nvGraphicFramePr>
              <p:cNvPr id="61" name="Object 61"/>
              <p:cNvGraphicFramePr>
                <a:graphicFrameLocks noChangeAspect="1"/>
              </p:cNvGraphicFramePr>
              <p:nvPr/>
            </p:nvGraphicFramePr>
            <p:xfrm>
              <a:off x="768" y="1104"/>
              <a:ext cx="201" cy="2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" r:id="rId3" imgW="164814" imgH="177492" progId="Equation.DSMT4">
                      <p:embed/>
                    </p:oleObj>
                  </mc:Choice>
                  <mc:Fallback>
                    <p:oleObj r:id="rId3" imgW="164814" imgH="177492" progId="Equation.DSMT4">
                      <p:embed/>
                      <p:pic>
                        <p:nvPicPr>
                          <p:cNvPr id="61" name="Object 6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1104"/>
                            <a:ext cx="201" cy="22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2" name="Object 66"/>
              <p:cNvGraphicFramePr>
                <a:graphicFrameLocks noChangeAspect="1"/>
              </p:cNvGraphicFramePr>
              <p:nvPr/>
            </p:nvGraphicFramePr>
            <p:xfrm>
              <a:off x="1315" y="1835"/>
              <a:ext cx="161" cy="1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90" r:id="rId5" imgW="126835" imgH="139518" progId="Equation.DSMT4">
                      <p:embed/>
                    </p:oleObj>
                  </mc:Choice>
                  <mc:Fallback>
                    <p:oleObj r:id="rId5" imgW="126835" imgH="139518" progId="Equation.DSMT4">
                      <p:embed/>
                      <p:pic>
                        <p:nvPicPr>
                          <p:cNvPr id="62" name="Object 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5" y="1835"/>
                            <a:ext cx="161" cy="1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" name="Group 27"/>
            <p:cNvGrpSpPr>
              <a:grpSpLocks noChangeAspect="1"/>
            </p:cNvGrpSpPr>
            <p:nvPr/>
          </p:nvGrpSpPr>
          <p:grpSpPr bwMode="auto">
            <a:xfrm>
              <a:off x="2590800" y="2088025"/>
              <a:ext cx="1266509" cy="1405930"/>
              <a:chOff x="4343" y="1104"/>
              <a:chExt cx="1081" cy="1200"/>
            </a:xfrm>
          </p:grpSpPr>
          <p:grpSp>
            <p:nvGrpSpPr>
              <p:cNvPr id="10" name="Group 14"/>
              <p:cNvGrpSpPr>
                <a:grpSpLocks/>
              </p:cNvGrpSpPr>
              <p:nvPr/>
            </p:nvGrpSpPr>
            <p:grpSpPr bwMode="auto">
              <a:xfrm>
                <a:off x="4343" y="1187"/>
                <a:ext cx="1041" cy="1117"/>
                <a:chOff x="5917" y="5327"/>
                <a:chExt cx="5089" cy="5185"/>
              </a:xfrm>
            </p:grpSpPr>
            <p:grpSp>
              <p:nvGrpSpPr>
                <p:cNvPr id="14" name="Group 15"/>
                <p:cNvGrpSpPr>
                  <a:grpSpLocks/>
                </p:cNvGrpSpPr>
                <p:nvPr/>
              </p:nvGrpSpPr>
              <p:grpSpPr bwMode="auto">
                <a:xfrm>
                  <a:off x="5917" y="5327"/>
                  <a:ext cx="5025" cy="5185"/>
                  <a:chOff x="6525" y="6033"/>
                  <a:chExt cx="5025" cy="5185"/>
                </a:xfrm>
              </p:grpSpPr>
              <p:sp>
                <p:nvSpPr>
                  <p:cNvPr id="16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65" y="7333"/>
                    <a:ext cx="53" cy="2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60" y="7245"/>
                    <a:ext cx="8" cy="23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6525" y="6033"/>
                    <a:ext cx="5025" cy="5185"/>
                    <a:chOff x="6525" y="6033"/>
                    <a:chExt cx="5025" cy="5185"/>
                  </a:xfrm>
                </p:grpSpPr>
                <p:grpSp>
                  <p:nvGrpSpPr>
                    <p:cNvPr id="19" name="Group 19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8694" y="9269"/>
                      <a:ext cx="1817" cy="1934"/>
                      <a:chOff x="6525" y="6413"/>
                      <a:chExt cx="1817" cy="1934"/>
                    </a:xfrm>
                  </p:grpSpPr>
                  <p:sp>
                    <p:nvSpPr>
                      <p:cNvPr id="58" name="Line 2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8342" y="6413"/>
                        <a:ext cx="0" cy="29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" name="Freeform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525" y="6463"/>
                        <a:ext cx="1817" cy="1884"/>
                      </a:xfrm>
                      <a:custGeom>
                        <a:avLst/>
                        <a:gdLst>
                          <a:gd name="T0" fmla="*/ 0 w 2776"/>
                          <a:gd name="T1" fmla="*/ 363 h 2843"/>
                          <a:gd name="T2" fmla="*/ 67 w 2776"/>
                          <a:gd name="T3" fmla="*/ 360 h 2843"/>
                          <a:gd name="T4" fmla="*/ 185 w 2776"/>
                          <a:gd name="T5" fmla="*/ 349 h 2843"/>
                          <a:gd name="T6" fmla="*/ 252 w 2776"/>
                          <a:gd name="T7" fmla="*/ 330 h 2843"/>
                          <a:gd name="T8" fmla="*/ 297 w 2776"/>
                          <a:gd name="T9" fmla="*/ 291 h 2843"/>
                          <a:gd name="T10" fmla="*/ 318 w 2776"/>
                          <a:gd name="T11" fmla="*/ 227 h 2843"/>
                          <a:gd name="T12" fmla="*/ 327 w 2776"/>
                          <a:gd name="T13" fmla="*/ 157 h 2843"/>
                          <a:gd name="T14" fmla="*/ 333 w 2776"/>
                          <a:gd name="T15" fmla="*/ 72 h 2843"/>
                          <a:gd name="T16" fmla="*/ 333 w 2776"/>
                          <a:gd name="T17" fmla="*/ 0 h 284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776"/>
                          <a:gd name="T28" fmla="*/ 0 h 2843"/>
                          <a:gd name="T29" fmla="*/ 2776 w 2776"/>
                          <a:gd name="T30" fmla="*/ 2843 h 284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776" h="2843">
                            <a:moveTo>
                              <a:pt x="0" y="2843"/>
                            </a:moveTo>
                            <a:cubicBezTo>
                              <a:pt x="152" y="2840"/>
                              <a:pt x="304" y="2837"/>
                              <a:pt x="560" y="2819"/>
                            </a:cubicBezTo>
                            <a:cubicBezTo>
                              <a:pt x="816" y="2801"/>
                              <a:pt x="1279" y="2775"/>
                              <a:pt x="1535" y="2735"/>
                            </a:cubicBezTo>
                            <a:cubicBezTo>
                              <a:pt x="1791" y="2695"/>
                              <a:pt x="1943" y="2657"/>
                              <a:pt x="2099" y="2581"/>
                            </a:cubicBezTo>
                            <a:cubicBezTo>
                              <a:pt x="2255" y="2505"/>
                              <a:pt x="2378" y="2412"/>
                              <a:pt x="2470" y="2278"/>
                            </a:cubicBezTo>
                            <a:cubicBezTo>
                              <a:pt x="2562" y="2144"/>
                              <a:pt x="2608" y="1953"/>
                              <a:pt x="2649" y="1778"/>
                            </a:cubicBezTo>
                            <a:cubicBezTo>
                              <a:pt x="2690" y="1603"/>
                              <a:pt x="2698" y="1432"/>
                              <a:pt x="2717" y="1230"/>
                            </a:cubicBezTo>
                            <a:cubicBezTo>
                              <a:pt x="2736" y="1028"/>
                              <a:pt x="2756" y="768"/>
                              <a:pt x="2766" y="563"/>
                            </a:cubicBezTo>
                            <a:cubicBezTo>
                              <a:pt x="2776" y="358"/>
                              <a:pt x="2774" y="94"/>
                              <a:pt x="2775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10800000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525" y="6033"/>
                      <a:ext cx="5025" cy="5185"/>
                      <a:chOff x="6525" y="6033"/>
                      <a:chExt cx="5025" cy="5185"/>
                    </a:xfrm>
                  </p:grpSpPr>
                  <p:sp>
                    <p:nvSpPr>
                      <p:cNvPr id="28" name="Text Box 2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76" y="6033"/>
                        <a:ext cx="1202" cy="104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9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601" y="9149"/>
                        <a:ext cx="421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531" y="6812"/>
                        <a:ext cx="0" cy="421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0815" y="8787"/>
                        <a:ext cx="735" cy="66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4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32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525" y="7067"/>
                        <a:ext cx="1817" cy="1934"/>
                        <a:chOff x="6525" y="6413"/>
                        <a:chExt cx="1817" cy="1934"/>
                      </a:xfrm>
                    </p:grpSpPr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342" y="6413"/>
                          <a:ext cx="0" cy="29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525" y="6463"/>
                          <a:ext cx="1817" cy="1884"/>
                        </a:xfrm>
                        <a:custGeom>
                          <a:avLst/>
                          <a:gdLst>
                            <a:gd name="T0" fmla="*/ 0 w 2776"/>
                            <a:gd name="T1" fmla="*/ 363 h 2843"/>
                            <a:gd name="T2" fmla="*/ 67 w 2776"/>
                            <a:gd name="T3" fmla="*/ 360 h 2843"/>
                            <a:gd name="T4" fmla="*/ 185 w 2776"/>
                            <a:gd name="T5" fmla="*/ 349 h 2843"/>
                            <a:gd name="T6" fmla="*/ 252 w 2776"/>
                            <a:gd name="T7" fmla="*/ 330 h 2843"/>
                            <a:gd name="T8" fmla="*/ 297 w 2776"/>
                            <a:gd name="T9" fmla="*/ 291 h 2843"/>
                            <a:gd name="T10" fmla="*/ 318 w 2776"/>
                            <a:gd name="T11" fmla="*/ 227 h 2843"/>
                            <a:gd name="T12" fmla="*/ 327 w 2776"/>
                            <a:gd name="T13" fmla="*/ 157 h 2843"/>
                            <a:gd name="T14" fmla="*/ 333 w 2776"/>
                            <a:gd name="T15" fmla="*/ 72 h 2843"/>
                            <a:gd name="T16" fmla="*/ 333 w 2776"/>
                            <a:gd name="T17" fmla="*/ 0 h 2843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776"/>
                            <a:gd name="T28" fmla="*/ 0 h 2843"/>
                            <a:gd name="T29" fmla="*/ 2776 w 2776"/>
                            <a:gd name="T30" fmla="*/ 2843 h 2843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776" h="2843">
                              <a:moveTo>
                                <a:pt x="0" y="2843"/>
                              </a:moveTo>
                              <a:cubicBezTo>
                                <a:pt x="152" y="2840"/>
                                <a:pt x="304" y="2837"/>
                                <a:pt x="560" y="2819"/>
                              </a:cubicBezTo>
                              <a:cubicBezTo>
                                <a:pt x="816" y="2801"/>
                                <a:pt x="1279" y="2775"/>
                                <a:pt x="1535" y="2735"/>
                              </a:cubicBezTo>
                              <a:cubicBezTo>
                                <a:pt x="1791" y="2695"/>
                                <a:pt x="1943" y="2657"/>
                                <a:pt x="2099" y="2581"/>
                              </a:cubicBezTo>
                              <a:cubicBezTo>
                                <a:pt x="2255" y="2505"/>
                                <a:pt x="2378" y="2412"/>
                                <a:pt x="2470" y="2278"/>
                              </a:cubicBezTo>
                              <a:cubicBezTo>
                                <a:pt x="2562" y="2144"/>
                                <a:pt x="2608" y="1953"/>
                                <a:pt x="2649" y="1778"/>
                              </a:cubicBezTo>
                              <a:cubicBezTo>
                                <a:pt x="2690" y="1603"/>
                                <a:pt x="2698" y="1432"/>
                                <a:pt x="2717" y="1230"/>
                              </a:cubicBezTo>
                              <a:cubicBezTo>
                                <a:pt x="2736" y="1028"/>
                                <a:pt x="2756" y="768"/>
                                <a:pt x="2766" y="563"/>
                              </a:cubicBezTo>
                              <a:cubicBezTo>
                                <a:pt x="2776" y="358"/>
                                <a:pt x="2774" y="94"/>
                                <a:pt x="2775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3" name="Group 30"/>
                      <p:cNvGrpSpPr>
                        <a:grpSpLocks/>
                      </p:cNvGrpSpPr>
                      <p:nvPr/>
                    </p:nvGrpSpPr>
                    <p:grpSpPr bwMode="auto">
                      <a:xfrm flipV="1">
                        <a:off x="6540" y="9284"/>
                        <a:ext cx="1817" cy="1934"/>
                        <a:chOff x="6525" y="6413"/>
                        <a:chExt cx="1817" cy="1934"/>
                      </a:xfrm>
                    </p:grpSpPr>
                    <p:sp>
                      <p:nvSpPr>
                        <p:cNvPr id="54" name="Line 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342" y="6413"/>
                          <a:ext cx="0" cy="29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" name="Freeform 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525" y="6463"/>
                          <a:ext cx="1817" cy="1884"/>
                        </a:xfrm>
                        <a:custGeom>
                          <a:avLst/>
                          <a:gdLst>
                            <a:gd name="T0" fmla="*/ 0 w 2776"/>
                            <a:gd name="T1" fmla="*/ 363 h 2843"/>
                            <a:gd name="T2" fmla="*/ 67 w 2776"/>
                            <a:gd name="T3" fmla="*/ 360 h 2843"/>
                            <a:gd name="T4" fmla="*/ 185 w 2776"/>
                            <a:gd name="T5" fmla="*/ 349 h 2843"/>
                            <a:gd name="T6" fmla="*/ 252 w 2776"/>
                            <a:gd name="T7" fmla="*/ 330 h 2843"/>
                            <a:gd name="T8" fmla="*/ 297 w 2776"/>
                            <a:gd name="T9" fmla="*/ 291 h 2843"/>
                            <a:gd name="T10" fmla="*/ 318 w 2776"/>
                            <a:gd name="T11" fmla="*/ 227 h 2843"/>
                            <a:gd name="T12" fmla="*/ 327 w 2776"/>
                            <a:gd name="T13" fmla="*/ 157 h 2843"/>
                            <a:gd name="T14" fmla="*/ 333 w 2776"/>
                            <a:gd name="T15" fmla="*/ 72 h 2843"/>
                            <a:gd name="T16" fmla="*/ 333 w 2776"/>
                            <a:gd name="T17" fmla="*/ 0 h 2843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776"/>
                            <a:gd name="T28" fmla="*/ 0 h 2843"/>
                            <a:gd name="T29" fmla="*/ 2776 w 2776"/>
                            <a:gd name="T30" fmla="*/ 2843 h 2843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776" h="2843">
                              <a:moveTo>
                                <a:pt x="0" y="2843"/>
                              </a:moveTo>
                              <a:cubicBezTo>
                                <a:pt x="152" y="2840"/>
                                <a:pt x="304" y="2837"/>
                                <a:pt x="560" y="2819"/>
                              </a:cubicBezTo>
                              <a:cubicBezTo>
                                <a:pt x="816" y="2801"/>
                                <a:pt x="1279" y="2775"/>
                                <a:pt x="1535" y="2735"/>
                              </a:cubicBezTo>
                              <a:cubicBezTo>
                                <a:pt x="1791" y="2695"/>
                                <a:pt x="1943" y="2657"/>
                                <a:pt x="2099" y="2581"/>
                              </a:cubicBezTo>
                              <a:cubicBezTo>
                                <a:pt x="2255" y="2505"/>
                                <a:pt x="2378" y="2412"/>
                                <a:pt x="2470" y="2278"/>
                              </a:cubicBezTo>
                              <a:cubicBezTo>
                                <a:pt x="2562" y="2144"/>
                                <a:pt x="2608" y="1953"/>
                                <a:pt x="2649" y="1778"/>
                              </a:cubicBezTo>
                              <a:cubicBezTo>
                                <a:pt x="2690" y="1603"/>
                                <a:pt x="2698" y="1432"/>
                                <a:pt x="2717" y="1230"/>
                              </a:cubicBezTo>
                              <a:cubicBezTo>
                                <a:pt x="2736" y="1028"/>
                                <a:pt x="2756" y="768"/>
                                <a:pt x="2766" y="563"/>
                              </a:cubicBezTo>
                              <a:cubicBezTo>
                                <a:pt x="2776" y="358"/>
                                <a:pt x="2774" y="94"/>
                                <a:pt x="2775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10800000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4" name="Group 33"/>
                      <p:cNvGrpSpPr>
                        <a:grpSpLocks/>
                      </p:cNvGrpSpPr>
                      <p:nvPr/>
                    </p:nvGrpSpPr>
                    <p:grpSpPr bwMode="auto">
                      <a:xfrm flipH="1">
                        <a:off x="8694" y="7078"/>
                        <a:ext cx="1817" cy="1934"/>
                        <a:chOff x="6525" y="6413"/>
                        <a:chExt cx="1817" cy="1934"/>
                      </a:xfrm>
                    </p:grpSpPr>
                    <p:sp>
                      <p:nvSpPr>
                        <p:cNvPr id="52" name="Line 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342" y="6413"/>
                          <a:ext cx="0" cy="29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3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525" y="6463"/>
                          <a:ext cx="1817" cy="1884"/>
                        </a:xfrm>
                        <a:custGeom>
                          <a:avLst/>
                          <a:gdLst>
                            <a:gd name="T0" fmla="*/ 0 w 2776"/>
                            <a:gd name="T1" fmla="*/ 363 h 2843"/>
                            <a:gd name="T2" fmla="*/ 67 w 2776"/>
                            <a:gd name="T3" fmla="*/ 360 h 2843"/>
                            <a:gd name="T4" fmla="*/ 185 w 2776"/>
                            <a:gd name="T5" fmla="*/ 349 h 2843"/>
                            <a:gd name="T6" fmla="*/ 252 w 2776"/>
                            <a:gd name="T7" fmla="*/ 330 h 2843"/>
                            <a:gd name="T8" fmla="*/ 297 w 2776"/>
                            <a:gd name="T9" fmla="*/ 291 h 2843"/>
                            <a:gd name="T10" fmla="*/ 318 w 2776"/>
                            <a:gd name="T11" fmla="*/ 227 h 2843"/>
                            <a:gd name="T12" fmla="*/ 327 w 2776"/>
                            <a:gd name="T13" fmla="*/ 157 h 2843"/>
                            <a:gd name="T14" fmla="*/ 333 w 2776"/>
                            <a:gd name="T15" fmla="*/ 72 h 2843"/>
                            <a:gd name="T16" fmla="*/ 333 w 2776"/>
                            <a:gd name="T17" fmla="*/ 0 h 2843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776"/>
                            <a:gd name="T28" fmla="*/ 0 h 2843"/>
                            <a:gd name="T29" fmla="*/ 2776 w 2776"/>
                            <a:gd name="T30" fmla="*/ 2843 h 2843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776" h="2843">
                              <a:moveTo>
                                <a:pt x="0" y="2843"/>
                              </a:moveTo>
                              <a:cubicBezTo>
                                <a:pt x="152" y="2840"/>
                                <a:pt x="304" y="2837"/>
                                <a:pt x="560" y="2819"/>
                              </a:cubicBezTo>
                              <a:cubicBezTo>
                                <a:pt x="816" y="2801"/>
                                <a:pt x="1279" y="2775"/>
                                <a:pt x="1535" y="2735"/>
                              </a:cubicBezTo>
                              <a:cubicBezTo>
                                <a:pt x="1791" y="2695"/>
                                <a:pt x="1943" y="2657"/>
                                <a:pt x="2099" y="2581"/>
                              </a:cubicBezTo>
                              <a:cubicBezTo>
                                <a:pt x="2255" y="2505"/>
                                <a:pt x="2378" y="2412"/>
                                <a:pt x="2470" y="2278"/>
                              </a:cubicBezTo>
                              <a:cubicBezTo>
                                <a:pt x="2562" y="2144"/>
                                <a:pt x="2608" y="1953"/>
                                <a:pt x="2649" y="1778"/>
                              </a:cubicBezTo>
                              <a:cubicBezTo>
                                <a:pt x="2690" y="1603"/>
                                <a:pt x="2698" y="1432"/>
                                <a:pt x="2717" y="1230"/>
                              </a:cubicBezTo>
                              <a:cubicBezTo>
                                <a:pt x="2736" y="1028"/>
                                <a:pt x="2756" y="768"/>
                                <a:pt x="2766" y="563"/>
                              </a:cubicBezTo>
                              <a:cubicBezTo>
                                <a:pt x="2776" y="358"/>
                                <a:pt x="2774" y="94"/>
                                <a:pt x="2775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5" name="Group 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408" y="7245"/>
                        <a:ext cx="2002" cy="2024"/>
                        <a:chOff x="8408" y="7245"/>
                        <a:chExt cx="2002" cy="2024"/>
                      </a:xfrm>
                    </p:grpSpPr>
                    <p:sp>
                      <p:nvSpPr>
                        <p:cNvPr id="46" name="Line 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9030" y="7333"/>
                          <a:ext cx="53" cy="26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7" name="Line 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0" y="7245"/>
                          <a:ext cx="8" cy="23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8" name="Freeform 3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880" y="7391"/>
                          <a:ext cx="1530" cy="1497"/>
                        </a:xfrm>
                        <a:custGeom>
                          <a:avLst/>
                          <a:gdLst>
                            <a:gd name="T0" fmla="*/ 1530 w 1530"/>
                            <a:gd name="T1" fmla="*/ 1497 h 1497"/>
                            <a:gd name="T2" fmla="*/ 1238 w 1530"/>
                            <a:gd name="T3" fmla="*/ 1454 h 1497"/>
                            <a:gd name="T4" fmla="*/ 878 w 1530"/>
                            <a:gd name="T5" fmla="*/ 1370 h 1497"/>
                            <a:gd name="T6" fmla="*/ 533 w 1530"/>
                            <a:gd name="T7" fmla="*/ 1212 h 1497"/>
                            <a:gd name="T8" fmla="*/ 298 w 1530"/>
                            <a:gd name="T9" fmla="*/ 972 h 1497"/>
                            <a:gd name="T10" fmla="*/ 150 w 1530"/>
                            <a:gd name="T11" fmla="*/ 692 h 1497"/>
                            <a:gd name="T12" fmla="*/ 45 w 1530"/>
                            <a:gd name="T13" fmla="*/ 327 h 1497"/>
                            <a:gd name="T14" fmla="*/ 0 w 1530"/>
                            <a:gd name="T15" fmla="*/ 0 h 1497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530"/>
                            <a:gd name="T25" fmla="*/ 0 h 1497"/>
                            <a:gd name="T26" fmla="*/ 1530 w 1530"/>
                            <a:gd name="T27" fmla="*/ 1497 h 1497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530" h="1497">
                              <a:moveTo>
                                <a:pt x="1530" y="1497"/>
                              </a:moveTo>
                              <a:cubicBezTo>
                                <a:pt x="1438" y="1486"/>
                                <a:pt x="1347" y="1475"/>
                                <a:pt x="1238" y="1454"/>
                              </a:cubicBezTo>
                              <a:cubicBezTo>
                                <a:pt x="1129" y="1433"/>
                                <a:pt x="995" y="1410"/>
                                <a:pt x="878" y="1370"/>
                              </a:cubicBezTo>
                              <a:cubicBezTo>
                                <a:pt x="761" y="1330"/>
                                <a:pt x="630" y="1278"/>
                                <a:pt x="533" y="1212"/>
                              </a:cubicBezTo>
                              <a:cubicBezTo>
                                <a:pt x="436" y="1146"/>
                                <a:pt x="362" y="1059"/>
                                <a:pt x="298" y="972"/>
                              </a:cubicBezTo>
                              <a:cubicBezTo>
                                <a:pt x="234" y="885"/>
                                <a:pt x="192" y="799"/>
                                <a:pt x="150" y="692"/>
                              </a:cubicBezTo>
                              <a:cubicBezTo>
                                <a:pt x="108" y="585"/>
                                <a:pt x="70" y="442"/>
                                <a:pt x="45" y="327"/>
                              </a:cubicBezTo>
                              <a:cubicBezTo>
                                <a:pt x="20" y="212"/>
                                <a:pt x="7" y="54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9" name="Freeform 4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9030" y="7349"/>
                          <a:ext cx="1328" cy="1351"/>
                        </a:xfrm>
                        <a:custGeom>
                          <a:avLst/>
                          <a:gdLst>
                            <a:gd name="T0" fmla="*/ 1328 w 1328"/>
                            <a:gd name="T1" fmla="*/ 1351 h 1351"/>
                            <a:gd name="T2" fmla="*/ 1178 w 1328"/>
                            <a:gd name="T3" fmla="*/ 1321 h 1351"/>
                            <a:gd name="T4" fmla="*/ 923 w 1328"/>
                            <a:gd name="T5" fmla="*/ 1246 h 1351"/>
                            <a:gd name="T6" fmla="*/ 630 w 1328"/>
                            <a:gd name="T7" fmla="*/ 1096 h 1351"/>
                            <a:gd name="T8" fmla="*/ 420 w 1328"/>
                            <a:gd name="T9" fmla="*/ 920 h 1351"/>
                            <a:gd name="T10" fmla="*/ 270 w 1328"/>
                            <a:gd name="T11" fmla="*/ 711 h 1351"/>
                            <a:gd name="T12" fmla="*/ 90 w 1328"/>
                            <a:gd name="T13" fmla="*/ 385 h 1351"/>
                            <a:gd name="T14" fmla="*/ 0 w 1328"/>
                            <a:gd name="T15" fmla="*/ 0 h 1351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328"/>
                            <a:gd name="T25" fmla="*/ 0 h 1351"/>
                            <a:gd name="T26" fmla="*/ 1328 w 1328"/>
                            <a:gd name="T27" fmla="*/ 1351 h 1351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328" h="1351">
                              <a:moveTo>
                                <a:pt x="1328" y="1351"/>
                              </a:moveTo>
                              <a:cubicBezTo>
                                <a:pt x="1286" y="1344"/>
                                <a:pt x="1245" y="1338"/>
                                <a:pt x="1178" y="1321"/>
                              </a:cubicBezTo>
                              <a:cubicBezTo>
                                <a:pt x="1111" y="1304"/>
                                <a:pt x="1014" y="1283"/>
                                <a:pt x="923" y="1246"/>
                              </a:cubicBezTo>
                              <a:cubicBezTo>
                                <a:pt x="832" y="1209"/>
                                <a:pt x="714" y="1150"/>
                                <a:pt x="630" y="1096"/>
                              </a:cubicBezTo>
                              <a:cubicBezTo>
                                <a:pt x="546" y="1042"/>
                                <a:pt x="480" y="984"/>
                                <a:pt x="420" y="920"/>
                              </a:cubicBezTo>
                              <a:cubicBezTo>
                                <a:pt x="360" y="856"/>
                                <a:pt x="325" y="800"/>
                                <a:pt x="270" y="711"/>
                              </a:cubicBezTo>
                              <a:cubicBezTo>
                                <a:pt x="215" y="622"/>
                                <a:pt x="135" y="503"/>
                                <a:pt x="90" y="385"/>
                              </a:cubicBezTo>
                              <a:cubicBezTo>
                                <a:pt x="45" y="267"/>
                                <a:pt x="15" y="63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0" name="Line 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408" y="9060"/>
                          <a:ext cx="210" cy="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1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408" y="9060"/>
                          <a:ext cx="210" cy="2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6" name="Freeform 4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646" y="7391"/>
                        <a:ext cx="1530" cy="1497"/>
                      </a:xfrm>
                      <a:custGeom>
                        <a:avLst/>
                        <a:gdLst>
                          <a:gd name="T0" fmla="*/ 1530 w 1530"/>
                          <a:gd name="T1" fmla="*/ 1497 h 1497"/>
                          <a:gd name="T2" fmla="*/ 1238 w 1530"/>
                          <a:gd name="T3" fmla="*/ 1454 h 1497"/>
                          <a:gd name="T4" fmla="*/ 878 w 1530"/>
                          <a:gd name="T5" fmla="*/ 1370 h 1497"/>
                          <a:gd name="T6" fmla="*/ 533 w 1530"/>
                          <a:gd name="T7" fmla="*/ 1212 h 1497"/>
                          <a:gd name="T8" fmla="*/ 298 w 1530"/>
                          <a:gd name="T9" fmla="*/ 972 h 1497"/>
                          <a:gd name="T10" fmla="*/ 150 w 1530"/>
                          <a:gd name="T11" fmla="*/ 692 h 1497"/>
                          <a:gd name="T12" fmla="*/ 45 w 1530"/>
                          <a:gd name="T13" fmla="*/ 327 h 1497"/>
                          <a:gd name="T14" fmla="*/ 0 w 1530"/>
                          <a:gd name="T15" fmla="*/ 0 h 1497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30"/>
                          <a:gd name="T25" fmla="*/ 0 h 1497"/>
                          <a:gd name="T26" fmla="*/ 1530 w 1530"/>
                          <a:gd name="T27" fmla="*/ 1497 h 1497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30" h="1497">
                            <a:moveTo>
                              <a:pt x="1530" y="1497"/>
                            </a:moveTo>
                            <a:cubicBezTo>
                              <a:pt x="1438" y="1486"/>
                              <a:pt x="1347" y="1475"/>
                              <a:pt x="1238" y="1454"/>
                            </a:cubicBezTo>
                            <a:cubicBezTo>
                              <a:pt x="1129" y="1433"/>
                              <a:pt x="995" y="1410"/>
                              <a:pt x="878" y="1370"/>
                            </a:cubicBezTo>
                            <a:cubicBezTo>
                              <a:pt x="761" y="1330"/>
                              <a:pt x="630" y="1278"/>
                              <a:pt x="533" y="1212"/>
                            </a:cubicBezTo>
                            <a:cubicBezTo>
                              <a:pt x="436" y="1146"/>
                              <a:pt x="362" y="1059"/>
                              <a:pt x="298" y="972"/>
                            </a:cubicBezTo>
                            <a:cubicBezTo>
                              <a:pt x="234" y="885"/>
                              <a:pt x="192" y="799"/>
                              <a:pt x="150" y="692"/>
                            </a:cubicBezTo>
                            <a:cubicBezTo>
                              <a:pt x="108" y="585"/>
                              <a:pt x="70" y="442"/>
                              <a:pt x="45" y="327"/>
                            </a:cubicBezTo>
                            <a:cubicBezTo>
                              <a:pt x="20" y="212"/>
                              <a:pt x="7" y="54"/>
                              <a:pt x="0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" name="Freeform 4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698" y="7349"/>
                        <a:ext cx="1328" cy="1351"/>
                      </a:xfrm>
                      <a:custGeom>
                        <a:avLst/>
                        <a:gdLst>
                          <a:gd name="T0" fmla="*/ 1328 w 1328"/>
                          <a:gd name="T1" fmla="*/ 1351 h 1351"/>
                          <a:gd name="T2" fmla="*/ 1178 w 1328"/>
                          <a:gd name="T3" fmla="*/ 1321 h 1351"/>
                          <a:gd name="T4" fmla="*/ 923 w 1328"/>
                          <a:gd name="T5" fmla="*/ 1246 h 1351"/>
                          <a:gd name="T6" fmla="*/ 630 w 1328"/>
                          <a:gd name="T7" fmla="*/ 1096 h 1351"/>
                          <a:gd name="T8" fmla="*/ 420 w 1328"/>
                          <a:gd name="T9" fmla="*/ 920 h 1351"/>
                          <a:gd name="T10" fmla="*/ 270 w 1328"/>
                          <a:gd name="T11" fmla="*/ 711 h 1351"/>
                          <a:gd name="T12" fmla="*/ 90 w 1328"/>
                          <a:gd name="T13" fmla="*/ 385 h 1351"/>
                          <a:gd name="T14" fmla="*/ 0 w 1328"/>
                          <a:gd name="T15" fmla="*/ 0 h 135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328"/>
                          <a:gd name="T25" fmla="*/ 0 h 1351"/>
                          <a:gd name="T26" fmla="*/ 1328 w 1328"/>
                          <a:gd name="T27" fmla="*/ 1351 h 135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328" h="1351">
                            <a:moveTo>
                              <a:pt x="1328" y="1351"/>
                            </a:moveTo>
                            <a:cubicBezTo>
                              <a:pt x="1286" y="1344"/>
                              <a:pt x="1245" y="1338"/>
                              <a:pt x="1178" y="1321"/>
                            </a:cubicBezTo>
                            <a:cubicBezTo>
                              <a:pt x="1111" y="1304"/>
                              <a:pt x="1014" y="1283"/>
                              <a:pt x="923" y="1246"/>
                            </a:cubicBezTo>
                            <a:cubicBezTo>
                              <a:pt x="832" y="1209"/>
                              <a:pt x="714" y="1150"/>
                              <a:pt x="630" y="1096"/>
                            </a:cubicBezTo>
                            <a:cubicBezTo>
                              <a:pt x="546" y="1042"/>
                              <a:pt x="480" y="984"/>
                              <a:pt x="420" y="920"/>
                            </a:cubicBezTo>
                            <a:cubicBezTo>
                              <a:pt x="360" y="856"/>
                              <a:pt x="325" y="800"/>
                              <a:pt x="270" y="711"/>
                            </a:cubicBezTo>
                            <a:cubicBezTo>
                              <a:pt x="215" y="622"/>
                              <a:pt x="135" y="503"/>
                              <a:pt x="90" y="385"/>
                            </a:cubicBezTo>
                            <a:cubicBezTo>
                              <a:pt x="45" y="267"/>
                              <a:pt x="15" y="63"/>
                              <a:pt x="0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" name="Line 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438" y="9060"/>
                        <a:ext cx="210" cy="20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9" name="Group 46"/>
                      <p:cNvGrpSpPr>
                        <a:grpSpLocks/>
                      </p:cNvGrpSpPr>
                      <p:nvPr/>
                    </p:nvGrpSpPr>
                    <p:grpSpPr bwMode="auto">
                      <a:xfrm flipH="1" flipV="1">
                        <a:off x="6646" y="9044"/>
                        <a:ext cx="2002" cy="2024"/>
                        <a:chOff x="8408" y="7245"/>
                        <a:chExt cx="2002" cy="2024"/>
                      </a:xfrm>
                    </p:grpSpPr>
                    <p:sp>
                      <p:nvSpPr>
                        <p:cNvPr id="40" name="Line 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9030" y="7333"/>
                          <a:ext cx="53" cy="26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" name="Line 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0" y="7245"/>
                          <a:ext cx="8" cy="23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" name="Freeform 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880" y="7391"/>
                          <a:ext cx="1530" cy="1497"/>
                        </a:xfrm>
                        <a:custGeom>
                          <a:avLst/>
                          <a:gdLst>
                            <a:gd name="T0" fmla="*/ 1530 w 1530"/>
                            <a:gd name="T1" fmla="*/ 1497 h 1497"/>
                            <a:gd name="T2" fmla="*/ 1238 w 1530"/>
                            <a:gd name="T3" fmla="*/ 1454 h 1497"/>
                            <a:gd name="T4" fmla="*/ 878 w 1530"/>
                            <a:gd name="T5" fmla="*/ 1370 h 1497"/>
                            <a:gd name="T6" fmla="*/ 533 w 1530"/>
                            <a:gd name="T7" fmla="*/ 1212 h 1497"/>
                            <a:gd name="T8" fmla="*/ 298 w 1530"/>
                            <a:gd name="T9" fmla="*/ 972 h 1497"/>
                            <a:gd name="T10" fmla="*/ 150 w 1530"/>
                            <a:gd name="T11" fmla="*/ 692 h 1497"/>
                            <a:gd name="T12" fmla="*/ 45 w 1530"/>
                            <a:gd name="T13" fmla="*/ 327 h 1497"/>
                            <a:gd name="T14" fmla="*/ 0 w 1530"/>
                            <a:gd name="T15" fmla="*/ 0 h 1497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530"/>
                            <a:gd name="T25" fmla="*/ 0 h 1497"/>
                            <a:gd name="T26" fmla="*/ 1530 w 1530"/>
                            <a:gd name="T27" fmla="*/ 1497 h 1497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530" h="1497">
                              <a:moveTo>
                                <a:pt x="1530" y="1497"/>
                              </a:moveTo>
                              <a:cubicBezTo>
                                <a:pt x="1438" y="1486"/>
                                <a:pt x="1347" y="1475"/>
                                <a:pt x="1238" y="1454"/>
                              </a:cubicBezTo>
                              <a:cubicBezTo>
                                <a:pt x="1129" y="1433"/>
                                <a:pt x="995" y="1410"/>
                                <a:pt x="878" y="1370"/>
                              </a:cubicBezTo>
                              <a:cubicBezTo>
                                <a:pt x="761" y="1330"/>
                                <a:pt x="630" y="1278"/>
                                <a:pt x="533" y="1212"/>
                              </a:cubicBezTo>
                              <a:cubicBezTo>
                                <a:pt x="436" y="1146"/>
                                <a:pt x="362" y="1059"/>
                                <a:pt x="298" y="972"/>
                              </a:cubicBezTo>
                              <a:cubicBezTo>
                                <a:pt x="234" y="885"/>
                                <a:pt x="192" y="799"/>
                                <a:pt x="150" y="692"/>
                              </a:cubicBezTo>
                              <a:cubicBezTo>
                                <a:pt x="108" y="585"/>
                                <a:pt x="70" y="442"/>
                                <a:pt x="45" y="327"/>
                              </a:cubicBezTo>
                              <a:cubicBezTo>
                                <a:pt x="20" y="212"/>
                                <a:pt x="7" y="54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10800000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3" name="Freeform 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9030" y="7349"/>
                          <a:ext cx="1328" cy="1351"/>
                        </a:xfrm>
                        <a:custGeom>
                          <a:avLst/>
                          <a:gdLst>
                            <a:gd name="T0" fmla="*/ 1328 w 1328"/>
                            <a:gd name="T1" fmla="*/ 1351 h 1351"/>
                            <a:gd name="T2" fmla="*/ 1178 w 1328"/>
                            <a:gd name="T3" fmla="*/ 1321 h 1351"/>
                            <a:gd name="T4" fmla="*/ 923 w 1328"/>
                            <a:gd name="T5" fmla="*/ 1246 h 1351"/>
                            <a:gd name="T6" fmla="*/ 630 w 1328"/>
                            <a:gd name="T7" fmla="*/ 1096 h 1351"/>
                            <a:gd name="T8" fmla="*/ 420 w 1328"/>
                            <a:gd name="T9" fmla="*/ 920 h 1351"/>
                            <a:gd name="T10" fmla="*/ 270 w 1328"/>
                            <a:gd name="T11" fmla="*/ 711 h 1351"/>
                            <a:gd name="T12" fmla="*/ 90 w 1328"/>
                            <a:gd name="T13" fmla="*/ 385 h 1351"/>
                            <a:gd name="T14" fmla="*/ 0 w 1328"/>
                            <a:gd name="T15" fmla="*/ 0 h 1351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328"/>
                            <a:gd name="T25" fmla="*/ 0 h 1351"/>
                            <a:gd name="T26" fmla="*/ 1328 w 1328"/>
                            <a:gd name="T27" fmla="*/ 1351 h 1351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328" h="1351">
                              <a:moveTo>
                                <a:pt x="1328" y="1351"/>
                              </a:moveTo>
                              <a:cubicBezTo>
                                <a:pt x="1286" y="1344"/>
                                <a:pt x="1245" y="1338"/>
                                <a:pt x="1178" y="1321"/>
                              </a:cubicBezTo>
                              <a:cubicBezTo>
                                <a:pt x="1111" y="1304"/>
                                <a:pt x="1014" y="1283"/>
                                <a:pt x="923" y="1246"/>
                              </a:cubicBezTo>
                              <a:cubicBezTo>
                                <a:pt x="832" y="1209"/>
                                <a:pt x="714" y="1150"/>
                                <a:pt x="630" y="1096"/>
                              </a:cubicBezTo>
                              <a:cubicBezTo>
                                <a:pt x="546" y="1042"/>
                                <a:pt x="480" y="984"/>
                                <a:pt x="420" y="920"/>
                              </a:cubicBezTo>
                              <a:cubicBezTo>
                                <a:pt x="360" y="856"/>
                                <a:pt x="325" y="800"/>
                                <a:pt x="270" y="711"/>
                              </a:cubicBezTo>
                              <a:cubicBezTo>
                                <a:pt x="215" y="622"/>
                                <a:pt x="135" y="503"/>
                                <a:pt x="90" y="385"/>
                              </a:cubicBezTo>
                              <a:cubicBezTo>
                                <a:pt x="45" y="267"/>
                                <a:pt x="15" y="63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10800000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4" name="Line 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408" y="9060"/>
                          <a:ext cx="210" cy="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5" name="Line 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408" y="9060"/>
                          <a:ext cx="210" cy="2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1" name="Group 53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8408" y="9044"/>
                      <a:ext cx="2002" cy="2024"/>
                      <a:chOff x="8408" y="7245"/>
                      <a:chExt cx="2002" cy="2024"/>
                    </a:xfrm>
                  </p:grpSpPr>
                  <p:sp>
                    <p:nvSpPr>
                      <p:cNvPr id="22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9030" y="7333"/>
                        <a:ext cx="53" cy="26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8880" y="7245"/>
                        <a:ext cx="8" cy="2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880" y="7391"/>
                        <a:ext cx="1530" cy="1497"/>
                      </a:xfrm>
                      <a:custGeom>
                        <a:avLst/>
                        <a:gdLst>
                          <a:gd name="T0" fmla="*/ 1530 w 1530"/>
                          <a:gd name="T1" fmla="*/ 1497 h 1497"/>
                          <a:gd name="T2" fmla="*/ 1238 w 1530"/>
                          <a:gd name="T3" fmla="*/ 1454 h 1497"/>
                          <a:gd name="T4" fmla="*/ 878 w 1530"/>
                          <a:gd name="T5" fmla="*/ 1370 h 1497"/>
                          <a:gd name="T6" fmla="*/ 533 w 1530"/>
                          <a:gd name="T7" fmla="*/ 1212 h 1497"/>
                          <a:gd name="T8" fmla="*/ 298 w 1530"/>
                          <a:gd name="T9" fmla="*/ 972 h 1497"/>
                          <a:gd name="T10" fmla="*/ 150 w 1530"/>
                          <a:gd name="T11" fmla="*/ 692 h 1497"/>
                          <a:gd name="T12" fmla="*/ 45 w 1530"/>
                          <a:gd name="T13" fmla="*/ 327 h 1497"/>
                          <a:gd name="T14" fmla="*/ 0 w 1530"/>
                          <a:gd name="T15" fmla="*/ 0 h 1497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30"/>
                          <a:gd name="T25" fmla="*/ 0 h 1497"/>
                          <a:gd name="T26" fmla="*/ 1530 w 1530"/>
                          <a:gd name="T27" fmla="*/ 1497 h 1497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30" h="1497">
                            <a:moveTo>
                              <a:pt x="1530" y="1497"/>
                            </a:moveTo>
                            <a:cubicBezTo>
                              <a:pt x="1438" y="1486"/>
                              <a:pt x="1347" y="1475"/>
                              <a:pt x="1238" y="1454"/>
                            </a:cubicBezTo>
                            <a:cubicBezTo>
                              <a:pt x="1129" y="1433"/>
                              <a:pt x="995" y="1410"/>
                              <a:pt x="878" y="1370"/>
                            </a:cubicBezTo>
                            <a:cubicBezTo>
                              <a:pt x="761" y="1330"/>
                              <a:pt x="630" y="1278"/>
                              <a:pt x="533" y="1212"/>
                            </a:cubicBezTo>
                            <a:cubicBezTo>
                              <a:pt x="436" y="1146"/>
                              <a:pt x="362" y="1059"/>
                              <a:pt x="298" y="972"/>
                            </a:cubicBezTo>
                            <a:cubicBezTo>
                              <a:pt x="234" y="885"/>
                              <a:pt x="192" y="799"/>
                              <a:pt x="150" y="692"/>
                            </a:cubicBezTo>
                            <a:cubicBezTo>
                              <a:pt x="108" y="585"/>
                              <a:pt x="70" y="442"/>
                              <a:pt x="45" y="327"/>
                            </a:cubicBezTo>
                            <a:cubicBezTo>
                              <a:pt x="20" y="212"/>
                              <a:pt x="7" y="54"/>
                              <a:pt x="0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10800000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030" y="7349"/>
                        <a:ext cx="1328" cy="1351"/>
                      </a:xfrm>
                      <a:custGeom>
                        <a:avLst/>
                        <a:gdLst>
                          <a:gd name="T0" fmla="*/ 1328 w 1328"/>
                          <a:gd name="T1" fmla="*/ 1351 h 1351"/>
                          <a:gd name="T2" fmla="*/ 1178 w 1328"/>
                          <a:gd name="T3" fmla="*/ 1321 h 1351"/>
                          <a:gd name="T4" fmla="*/ 923 w 1328"/>
                          <a:gd name="T5" fmla="*/ 1246 h 1351"/>
                          <a:gd name="T6" fmla="*/ 630 w 1328"/>
                          <a:gd name="T7" fmla="*/ 1096 h 1351"/>
                          <a:gd name="T8" fmla="*/ 420 w 1328"/>
                          <a:gd name="T9" fmla="*/ 920 h 1351"/>
                          <a:gd name="T10" fmla="*/ 270 w 1328"/>
                          <a:gd name="T11" fmla="*/ 711 h 1351"/>
                          <a:gd name="T12" fmla="*/ 90 w 1328"/>
                          <a:gd name="T13" fmla="*/ 385 h 1351"/>
                          <a:gd name="T14" fmla="*/ 0 w 1328"/>
                          <a:gd name="T15" fmla="*/ 0 h 135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328"/>
                          <a:gd name="T25" fmla="*/ 0 h 1351"/>
                          <a:gd name="T26" fmla="*/ 1328 w 1328"/>
                          <a:gd name="T27" fmla="*/ 1351 h 135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328" h="1351">
                            <a:moveTo>
                              <a:pt x="1328" y="1351"/>
                            </a:moveTo>
                            <a:cubicBezTo>
                              <a:pt x="1286" y="1344"/>
                              <a:pt x="1245" y="1338"/>
                              <a:pt x="1178" y="1321"/>
                            </a:cubicBezTo>
                            <a:cubicBezTo>
                              <a:pt x="1111" y="1304"/>
                              <a:pt x="1014" y="1283"/>
                              <a:pt x="923" y="1246"/>
                            </a:cubicBezTo>
                            <a:cubicBezTo>
                              <a:pt x="832" y="1209"/>
                              <a:pt x="714" y="1150"/>
                              <a:pt x="630" y="1096"/>
                            </a:cubicBezTo>
                            <a:cubicBezTo>
                              <a:pt x="546" y="1042"/>
                              <a:pt x="480" y="984"/>
                              <a:pt x="420" y="920"/>
                            </a:cubicBezTo>
                            <a:cubicBezTo>
                              <a:pt x="360" y="856"/>
                              <a:pt x="325" y="800"/>
                              <a:pt x="270" y="711"/>
                            </a:cubicBezTo>
                            <a:cubicBezTo>
                              <a:pt x="215" y="622"/>
                              <a:pt x="135" y="503"/>
                              <a:pt x="90" y="385"/>
                            </a:cubicBezTo>
                            <a:cubicBezTo>
                              <a:pt x="45" y="267"/>
                              <a:pt x="15" y="63"/>
                              <a:pt x="0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10800000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408" y="9060"/>
                        <a:ext cx="210" cy="16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408" y="9060"/>
                        <a:ext cx="210" cy="20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5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8960" y="6685"/>
                  <a:ext cx="2046" cy="66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graphicFrame>
            <p:nvGraphicFramePr>
              <p:cNvPr id="11" name="Object 63"/>
              <p:cNvGraphicFramePr>
                <a:graphicFrameLocks noChangeAspect="1"/>
              </p:cNvGraphicFramePr>
              <p:nvPr/>
            </p:nvGraphicFramePr>
            <p:xfrm>
              <a:off x="4656" y="1104"/>
              <a:ext cx="201" cy="2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91" r:id="rId7" imgW="164814" imgH="177492" progId="Equation.DSMT4">
                      <p:embed/>
                    </p:oleObj>
                  </mc:Choice>
                  <mc:Fallback>
                    <p:oleObj r:id="rId7" imgW="164814" imgH="177492" progId="Equation.DSMT4">
                      <p:embed/>
                      <p:pic>
                        <p:nvPicPr>
                          <p:cNvPr id="11" name="Object 6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56" y="1104"/>
                            <a:ext cx="201" cy="22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64"/>
              <p:cNvGraphicFramePr>
                <a:graphicFrameLocks noChangeAspect="1"/>
              </p:cNvGraphicFramePr>
              <p:nvPr/>
            </p:nvGraphicFramePr>
            <p:xfrm>
              <a:off x="5263" y="1835"/>
              <a:ext cx="161" cy="1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92" r:id="rId8" imgW="126835" imgH="139518" progId="Equation.DSMT4">
                      <p:embed/>
                    </p:oleObj>
                  </mc:Choice>
                  <mc:Fallback>
                    <p:oleObj r:id="rId8" imgW="126835" imgH="139518" progId="Equation.DSMT4">
                      <p:embed/>
                      <p:pic>
                        <p:nvPicPr>
                          <p:cNvPr id="12" name="Object 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63" y="1835"/>
                            <a:ext cx="161" cy="1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68"/>
              <p:cNvGraphicFramePr>
                <a:graphicFrameLocks noChangeAspect="1"/>
              </p:cNvGraphicFramePr>
              <p:nvPr/>
            </p:nvGraphicFramePr>
            <p:xfrm>
              <a:off x="4902" y="1394"/>
              <a:ext cx="522" cy="1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93" r:id="rId9" imgW="710891" imgH="177723" progId="Equation.DSMT4">
                      <p:embed/>
                    </p:oleObj>
                  </mc:Choice>
                  <mc:Fallback>
                    <p:oleObj r:id="rId9" imgW="710891" imgH="177723" progId="Equation.DSMT4">
                      <p:embed/>
                      <p:pic>
                        <p:nvPicPr>
                          <p:cNvPr id="13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02" y="1394"/>
                            <a:ext cx="522" cy="1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" name="AutoShape 25"/>
            <p:cNvSpPr>
              <a:spLocks noChangeAspect="1" noChangeArrowheads="1"/>
            </p:cNvSpPr>
            <p:nvPr/>
          </p:nvSpPr>
          <p:spPr bwMode="auto">
            <a:xfrm>
              <a:off x="1752600" y="2707596"/>
              <a:ext cx="562373" cy="374915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73" name="Picture 2" descr="picprncpl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08" y="2152023"/>
            <a:ext cx="34258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" name="Group 94"/>
          <p:cNvGrpSpPr/>
          <p:nvPr/>
        </p:nvGrpSpPr>
        <p:grpSpPr>
          <a:xfrm>
            <a:off x="457200" y="4561988"/>
            <a:ext cx="8305800" cy="1879600"/>
            <a:chOff x="457200" y="4221163"/>
            <a:chExt cx="8305800" cy="1879600"/>
          </a:xfrm>
        </p:grpSpPr>
        <p:grpSp>
          <p:nvGrpSpPr>
            <p:cNvPr id="74" name="Group 97"/>
            <p:cNvGrpSpPr>
              <a:grpSpLocks noChangeAspect="1"/>
            </p:cNvGrpSpPr>
            <p:nvPr/>
          </p:nvGrpSpPr>
          <p:grpSpPr bwMode="auto">
            <a:xfrm>
              <a:off x="5029200" y="4221163"/>
              <a:ext cx="3733800" cy="1636712"/>
              <a:chOff x="3120" y="2488"/>
              <a:chExt cx="2940" cy="1288"/>
            </a:xfrm>
          </p:grpSpPr>
          <p:pic>
            <p:nvPicPr>
              <p:cNvPr id="75" name="Picture 4" descr="WithAbs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112"/>
                <a:ext cx="2640" cy="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" name="AutoShape 5"/>
              <p:cNvSpPr>
                <a:spLocks noChangeArrowheads="1"/>
              </p:cNvSpPr>
              <p:nvPr/>
            </p:nvSpPr>
            <p:spPr bwMode="auto">
              <a:xfrm rot="10800000">
                <a:off x="5184" y="3016"/>
                <a:ext cx="104" cy="760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77" name="AutoShape 6"/>
              <p:cNvSpPr>
                <a:spLocks noChangeArrowheads="1"/>
              </p:cNvSpPr>
              <p:nvPr/>
            </p:nvSpPr>
            <p:spPr bwMode="auto">
              <a:xfrm rot="10800000">
                <a:off x="5424" y="3016"/>
                <a:ext cx="144" cy="328"/>
              </a:xfrm>
              <a:prstGeom prst="triangle">
                <a:avLst>
                  <a:gd name="adj" fmla="val 50000"/>
                </a:avLst>
              </a:prstGeom>
              <a:solidFill>
                <a:srgbClr val="FFFF00">
                  <a:alpha val="50195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78" name="AutoShape 7"/>
              <p:cNvSpPr>
                <a:spLocks noChangeArrowheads="1"/>
              </p:cNvSpPr>
              <p:nvPr/>
            </p:nvSpPr>
            <p:spPr bwMode="auto">
              <a:xfrm>
                <a:off x="5424" y="3352"/>
                <a:ext cx="144" cy="328"/>
              </a:xfrm>
              <a:prstGeom prst="triangle">
                <a:avLst>
                  <a:gd name="adj" fmla="val 50000"/>
                </a:avLst>
              </a:prstGeom>
              <a:solidFill>
                <a:srgbClr val="FFFF00">
                  <a:alpha val="50195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79" name="Rectangle 3"/>
              <p:cNvSpPr>
                <a:spLocks noChangeArrowheads="1"/>
              </p:cNvSpPr>
              <p:nvPr/>
            </p:nvSpPr>
            <p:spPr bwMode="auto">
              <a:xfrm>
                <a:off x="3312" y="2488"/>
                <a:ext cx="1104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1400" b="1">
                    <a:latin typeface="Arial Narrow" panose="020B0606020202030204" pitchFamily="34" charset="0"/>
                  </a:rPr>
                  <a:t>Absorbers</a:t>
                </a:r>
                <a:endParaRPr lang="en-US" altLang="en-US" sz="1400" b="1">
                  <a:latin typeface="Arial Narrow" panose="020B0606020202030204" pitchFamily="34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80" name="Line 9"/>
              <p:cNvSpPr>
                <a:spLocks noChangeShapeType="1"/>
              </p:cNvSpPr>
              <p:nvPr/>
            </p:nvSpPr>
            <p:spPr bwMode="auto">
              <a:xfrm flipV="1">
                <a:off x="3552" y="2736"/>
                <a:ext cx="96" cy="2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10"/>
              <p:cNvSpPr>
                <a:spLocks noChangeShapeType="1"/>
              </p:cNvSpPr>
              <p:nvPr/>
            </p:nvSpPr>
            <p:spPr bwMode="auto">
              <a:xfrm flipH="1" flipV="1">
                <a:off x="3728" y="2728"/>
                <a:ext cx="24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3"/>
              <p:cNvSpPr>
                <a:spLocks noChangeArrowheads="1"/>
              </p:cNvSpPr>
              <p:nvPr/>
            </p:nvSpPr>
            <p:spPr bwMode="auto">
              <a:xfrm>
                <a:off x="4284" y="2500"/>
                <a:ext cx="177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1400" b="1">
                    <a:latin typeface="Arial Narrow" panose="020B0606020202030204" pitchFamily="34" charset="0"/>
                  </a:rPr>
                  <a:t>Optics to restore parallel beam envelope</a:t>
                </a:r>
                <a:endParaRPr lang="en-US" altLang="en-US" sz="1400" b="1">
                  <a:latin typeface="Arial Narrow" panose="020B0606020202030204" pitchFamily="34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83" name="Line 12"/>
              <p:cNvSpPr>
                <a:spLocks noChangeShapeType="1"/>
              </p:cNvSpPr>
              <p:nvPr/>
            </p:nvSpPr>
            <p:spPr bwMode="auto">
              <a:xfrm flipH="1" flipV="1">
                <a:off x="5315" y="2774"/>
                <a:ext cx="157" cy="2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AutoShape 79"/>
              <p:cNvSpPr>
                <a:spLocks noChangeArrowheads="1"/>
              </p:cNvSpPr>
              <p:nvPr/>
            </p:nvSpPr>
            <p:spPr bwMode="auto">
              <a:xfrm rot="10800000">
                <a:off x="4744" y="3016"/>
                <a:ext cx="104" cy="760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85" name="AutoShape 80"/>
              <p:cNvSpPr>
                <a:spLocks noChangeArrowheads="1"/>
              </p:cNvSpPr>
              <p:nvPr/>
            </p:nvSpPr>
            <p:spPr bwMode="auto">
              <a:xfrm rot="10800000">
                <a:off x="4328" y="3016"/>
                <a:ext cx="104" cy="760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86" name="AutoShape 81"/>
              <p:cNvSpPr>
                <a:spLocks noChangeArrowheads="1"/>
              </p:cNvSpPr>
              <p:nvPr/>
            </p:nvSpPr>
            <p:spPr bwMode="auto">
              <a:xfrm rot="10800000">
                <a:off x="3912" y="3016"/>
                <a:ext cx="104" cy="760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87" name="AutoShape 82"/>
              <p:cNvSpPr>
                <a:spLocks noChangeArrowheads="1"/>
              </p:cNvSpPr>
              <p:nvPr/>
            </p:nvSpPr>
            <p:spPr bwMode="auto">
              <a:xfrm rot="10800000">
                <a:off x="3504" y="3016"/>
                <a:ext cx="104" cy="760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195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88" name="Group 98"/>
            <p:cNvGrpSpPr>
              <a:grpSpLocks noChangeAspect="1"/>
            </p:cNvGrpSpPr>
            <p:nvPr/>
          </p:nvGrpSpPr>
          <p:grpSpPr bwMode="auto">
            <a:xfrm>
              <a:off x="457200" y="4384675"/>
              <a:ext cx="3419475" cy="1716088"/>
              <a:chOff x="-76" y="2584"/>
              <a:chExt cx="2692" cy="1352"/>
            </a:xfrm>
          </p:grpSpPr>
          <p:pic>
            <p:nvPicPr>
              <p:cNvPr id="89" name="Picture 3" descr="NoAbs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2742"/>
                <a:ext cx="2448" cy="1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Rectangle 3"/>
              <p:cNvSpPr>
                <a:spLocks noChangeArrowheads="1"/>
              </p:cNvSpPr>
              <p:nvPr/>
            </p:nvSpPr>
            <p:spPr bwMode="auto">
              <a:xfrm>
                <a:off x="-76" y="2584"/>
                <a:ext cx="2692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1400" b="1">
                    <a:latin typeface="Arial Narrow" panose="020B0606020202030204" pitchFamily="34" charset="0"/>
                  </a:rPr>
                  <a:t>Beam envelope without absorbers</a:t>
                </a:r>
                <a:endParaRPr lang="en-US" altLang="en-US" sz="1400" b="1">
                  <a:latin typeface="Arial Narrow" panose="020B0606020202030204" pitchFamily="34" charset="0"/>
                  <a:sym typeface="Symbol" panose="05050102010706020507" pitchFamily="18" charset="2"/>
                </a:endParaRPr>
              </a:p>
            </p:txBody>
          </p:sp>
        </p:grpSp>
        <p:sp>
          <p:nvSpPr>
            <p:cNvPr id="91" name="AutoShape 25"/>
            <p:cNvSpPr>
              <a:spLocks noChangeAspect="1" noChangeArrowheads="1"/>
            </p:cNvSpPr>
            <p:nvPr/>
          </p:nvSpPr>
          <p:spPr bwMode="auto">
            <a:xfrm>
              <a:off x="4191000" y="5160963"/>
              <a:ext cx="609600" cy="406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92" name="Rectangle 3"/>
          <p:cNvSpPr>
            <a:spLocks noChangeArrowheads="1"/>
          </p:cNvSpPr>
          <p:nvPr/>
        </p:nvSpPr>
        <p:spPr bwMode="auto">
          <a:xfrm>
            <a:off x="4741587" y="1875960"/>
            <a:ext cx="434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Correlated optics for periodic focusing at absorber positions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243016" y="1871319"/>
            <a:ext cx="449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Half-integer resonance at absorber positions drives reduction in x, growth in x’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4" name="Rectangle 3"/>
          <p:cNvSpPr>
            <a:spLocks noChangeArrowheads="1"/>
          </p:cNvSpPr>
          <p:nvPr/>
        </p:nvSpPr>
        <p:spPr bwMode="auto">
          <a:xfrm>
            <a:off x="265113" y="4258890"/>
            <a:ext cx="85740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Ionization cooling occurs at absorber plates, and RF cavities restore longitudinal momentum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2278" y="45001"/>
            <a:ext cx="1271934" cy="6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46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 PIC Status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PIC optics causes beam instability with any </a:t>
            </a:r>
            <a:r>
              <a:rPr lang="en-US" sz="1800" dirty="0" err="1"/>
              <a:t>octupole</a:t>
            </a:r>
            <a:r>
              <a:rPr lang="en-US" sz="1800" dirty="0"/>
              <a:t> harmonic</a:t>
            </a:r>
          </a:p>
          <a:p>
            <a:r>
              <a:rPr lang="en-US" sz="1800" dirty="0"/>
              <a:t>Skew PIC: add coupling to PIC for easier aberration compensation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Bright Muon Source, Yonehara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5" name="Rectangle 3"/>
          <p:cNvSpPr>
            <a:spLocks noChangeArrowheads="1"/>
          </p:cNvSpPr>
          <p:nvPr/>
        </p:nvSpPr>
        <p:spPr bwMode="auto">
          <a:xfrm>
            <a:off x="26408" y="1697182"/>
            <a:ext cx="49196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Induced parametric resonance in coupled channel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109538" y="1955911"/>
            <a:ext cx="4114800" cy="1428750"/>
            <a:chOff x="109538" y="2271799"/>
            <a:chExt cx="4114800" cy="1428750"/>
          </a:xfrm>
        </p:grpSpPr>
        <p:pic>
          <p:nvPicPr>
            <p:cNvPr id="9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8" y="2271799"/>
              <a:ext cx="1797050" cy="142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1" y="2271799"/>
              <a:ext cx="1646237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AutoShape 25"/>
            <p:cNvSpPr>
              <a:spLocks noChangeAspect="1" noChangeArrowheads="1"/>
            </p:cNvSpPr>
            <p:nvPr/>
          </p:nvSpPr>
          <p:spPr bwMode="auto">
            <a:xfrm>
              <a:off x="2016126" y="2687724"/>
              <a:ext cx="561975" cy="374650"/>
            </a:xfrm>
            <a:prstGeom prst="rightArrow">
              <a:avLst>
                <a:gd name="adj1" fmla="val 50000"/>
                <a:gd name="adj2" fmla="val 37521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09538" y="3719482"/>
            <a:ext cx="4648200" cy="1412875"/>
            <a:chOff x="215901" y="5134726"/>
            <a:chExt cx="4648200" cy="1412875"/>
          </a:xfrm>
        </p:grpSpPr>
        <p:pic>
          <p:nvPicPr>
            <p:cNvPr id="10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1" y="5134726"/>
              <a:ext cx="2306638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339" y="5134726"/>
              <a:ext cx="2290762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AutoShape 25"/>
            <p:cNvSpPr>
              <a:spLocks noChangeAspect="1" noChangeArrowheads="1"/>
            </p:cNvSpPr>
            <p:nvPr/>
          </p:nvSpPr>
          <p:spPr bwMode="auto">
            <a:xfrm>
              <a:off x="2084389" y="5938001"/>
              <a:ext cx="561975" cy="374650"/>
            </a:xfrm>
            <a:prstGeom prst="rightArrow">
              <a:avLst>
                <a:gd name="adj1" fmla="val 50000"/>
                <a:gd name="adj2" fmla="val 37521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07" name="Rectangle 3"/>
          <p:cNvSpPr>
            <a:spLocks noChangeArrowheads="1"/>
          </p:cNvSpPr>
          <p:nvPr/>
        </p:nvSpPr>
        <p:spPr bwMode="auto">
          <a:xfrm>
            <a:off x="4454662" y="2106825"/>
            <a:ext cx="408831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Fewer quad harmonics needed to excite the resonance due to coupling between x and y planes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9" name="Rectangle 3"/>
          <p:cNvSpPr>
            <a:spLocks noChangeArrowheads="1"/>
          </p:cNvSpPr>
          <p:nvPr/>
        </p:nvSpPr>
        <p:spPr bwMode="auto">
          <a:xfrm>
            <a:off x="26408" y="3445582"/>
            <a:ext cx="49196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Dynamic aperture optimization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0" name="Rectangle 3"/>
          <p:cNvSpPr>
            <a:spLocks noChangeArrowheads="1"/>
          </p:cNvSpPr>
          <p:nvPr/>
        </p:nvSpPr>
        <p:spPr bwMode="auto">
          <a:xfrm>
            <a:off x="4808538" y="3946761"/>
            <a:ext cx="408831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Particle distributions with </a:t>
            </a:r>
            <a:r>
              <a:rPr lang="el-G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82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controlled through 101 periods of the coupled channel with single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sextupole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octupole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decapole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harmonics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1007311" y="5472747"/>
            <a:ext cx="7148678" cy="1071463"/>
            <a:chOff x="152400" y="5105400"/>
            <a:chExt cx="7848600" cy="1298575"/>
          </a:xfrm>
        </p:grpSpPr>
        <p:pic>
          <p:nvPicPr>
            <p:cNvPr id="116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05400"/>
              <a:ext cx="3527425" cy="127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575" y="5114925"/>
              <a:ext cx="3527425" cy="12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AutoShape 25"/>
            <p:cNvSpPr>
              <a:spLocks noChangeAspect="1" noChangeArrowheads="1"/>
            </p:cNvSpPr>
            <p:nvPr/>
          </p:nvSpPr>
          <p:spPr bwMode="auto">
            <a:xfrm>
              <a:off x="3757613" y="5486400"/>
              <a:ext cx="563562" cy="374650"/>
            </a:xfrm>
            <a:prstGeom prst="rightArrow">
              <a:avLst>
                <a:gd name="adj1" fmla="val 50000"/>
                <a:gd name="adj2" fmla="val 3762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19" name="Rectangle 3"/>
          <p:cNvSpPr>
            <a:spLocks noChangeArrowheads="1"/>
          </p:cNvSpPr>
          <p:nvPr/>
        </p:nvSpPr>
        <p:spPr bwMode="auto">
          <a:xfrm>
            <a:off x="109538" y="5192148"/>
            <a:ext cx="49196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Damping with simple cooling model in coupled channel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2278" y="45001"/>
            <a:ext cx="1271934" cy="6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8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 PIC Status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Challenges remain:</a:t>
            </a:r>
          </a:p>
          <a:p>
            <a:pPr lvl="1"/>
            <a:r>
              <a:rPr lang="en-US" sz="1600" dirty="0"/>
              <a:t>Increased angular spread requires higher multipole orders that are difficult to optimize</a:t>
            </a:r>
          </a:p>
          <a:p>
            <a:pPr lvl="1"/>
            <a:r>
              <a:rPr lang="en-US" sz="1600" dirty="0"/>
              <a:t>Loss of parametric resonance behavior in the presence of RF cavities due to dispersion effects </a:t>
            </a:r>
          </a:p>
          <a:p>
            <a:pPr lvl="1"/>
            <a:endParaRPr lang="en-US" sz="1600" dirty="0"/>
          </a:p>
          <a:p>
            <a:r>
              <a:rPr lang="en-US" sz="1800" dirty="0"/>
              <a:t>Paths forward:</a:t>
            </a:r>
          </a:p>
          <a:p>
            <a:pPr lvl="1"/>
            <a:r>
              <a:rPr lang="en-US" sz="1600" dirty="0"/>
              <a:t>Advanced optimization routines (i.e. genetic algorithms, etc.) for aberration compensation</a:t>
            </a:r>
          </a:p>
          <a:p>
            <a:pPr lvl="1"/>
            <a:r>
              <a:rPr lang="en-US" sz="1600" dirty="0"/>
              <a:t>Development of 6D (previously 4D) PIC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Bright Muon Source, Yonehara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278" y="45001"/>
            <a:ext cx="1271934" cy="632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58771-B29A-C244-89E2-08E2EBA92263}"/>
              </a:ext>
            </a:extLst>
          </p:cNvPr>
          <p:cNvSpPr txBox="1"/>
          <p:nvPr/>
        </p:nvSpPr>
        <p:spPr>
          <a:xfrm>
            <a:off x="1321724" y="4663440"/>
            <a:ext cx="602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A. </a:t>
            </a:r>
            <a:r>
              <a:rPr lang="en-US" sz="1600" dirty="0" err="1"/>
              <a:t>Afanasev</a:t>
            </a:r>
            <a:r>
              <a:rPr lang="en-US" sz="1600" dirty="0"/>
              <a:t> et al., Proc. IPAC2015, Richmond, VA, TUPHA013.</a:t>
            </a:r>
          </a:p>
          <a:p>
            <a:r>
              <a:rPr lang="en-US" sz="1600" dirty="0"/>
              <a:t>A. Sy et al., Proc. IPAC2015, Richmond, VA, WEPJE015.</a:t>
            </a:r>
          </a:p>
          <a:p>
            <a:r>
              <a:rPr lang="en-US" sz="1600" dirty="0"/>
              <a:t>V. S. Morozov et al., Proc. COOL2015, Newport News, VA, TUWAUD04.</a:t>
            </a:r>
          </a:p>
          <a:p>
            <a:r>
              <a:rPr lang="en-US" sz="1600" dirty="0"/>
              <a:t>A. Sy et al., Proc. IPAC2017, Copenhagen, Denmark, WEPIK116.</a:t>
            </a:r>
          </a:p>
        </p:txBody>
      </p:sp>
    </p:spTree>
    <p:extLst>
      <p:ext uri="{BB962C8B-B14F-4D97-AF65-F5344CB8AC3E}">
        <p14:creationId xmlns:p14="http://schemas.microsoft.com/office/powerpoint/2010/main" val="197446871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1374</Words>
  <Application>Microsoft Macintosh PowerPoint</Application>
  <PresentationFormat>On-screen Show (4:3)</PresentationFormat>
  <Paragraphs>222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PingFangSC-Regular</vt:lpstr>
      <vt:lpstr>Arial</vt:lpstr>
      <vt:lpstr>Arial Narrow</vt:lpstr>
      <vt:lpstr>Calibri</vt:lpstr>
      <vt:lpstr>Cambria Math</vt:lpstr>
      <vt:lpstr>Helvetica</vt:lpstr>
      <vt:lpstr>Symbol</vt:lpstr>
      <vt:lpstr>Times</vt:lpstr>
      <vt:lpstr>Fermilab_PowerPoint_Template_090915</vt:lpstr>
      <vt:lpstr>Equation.DSMT4</vt:lpstr>
      <vt:lpstr>Equation</vt:lpstr>
      <vt:lpstr>PowerPoint Presentation</vt:lpstr>
      <vt:lpstr>Introduction</vt:lpstr>
      <vt:lpstr>Two schemes of muon source</vt:lpstr>
      <vt:lpstr>Tertiary muon production scheme</vt:lpstr>
      <vt:lpstr>Extra cooling for final cooling </vt:lpstr>
      <vt:lpstr>PowerPoint Presentation</vt:lpstr>
      <vt:lpstr>Extreme Cooling: Skew PIC</vt:lpstr>
      <vt:lpstr>Skew PIC Status and Challenges</vt:lpstr>
      <vt:lpstr>Skew PIC Status and Challenges</vt:lpstr>
      <vt:lpstr>PowerPoint Presentation</vt:lpstr>
      <vt:lpstr>Study beam-plasma interactions in dense gas</vt:lpstr>
      <vt:lpstr>Measure beam-plasma interactions</vt:lpstr>
      <vt:lpstr>Observed Plasma Chemistry</vt:lpstr>
      <vt:lpstr>Density effect</vt:lpstr>
      <vt:lpstr>PowerPoint Presentation</vt:lpstr>
      <vt:lpstr>Simulate plasma beam focus</vt:lpstr>
      <vt:lpstr>PowerPoint Presentation</vt:lpstr>
      <vt:lpstr>Direct muon pair production</vt:lpstr>
      <vt:lpstr>Schematic view of LEMMA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Katsuya Yonehara</dc:creator>
  <cp:lastModifiedBy>Katsuya Yonehara</cp:lastModifiedBy>
  <cp:revision>101</cp:revision>
  <dcterms:created xsi:type="dcterms:W3CDTF">2019-06-24T16:58:11Z</dcterms:created>
  <dcterms:modified xsi:type="dcterms:W3CDTF">2019-06-25T04:03:38Z</dcterms:modified>
</cp:coreProperties>
</file>