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275" r:id="rId3"/>
    <p:sldId id="298" r:id="rId4"/>
    <p:sldId id="299" r:id="rId5"/>
    <p:sldId id="300" r:id="rId6"/>
    <p:sldId id="301" r:id="rId7"/>
    <p:sldId id="302" r:id="rId8"/>
    <p:sldId id="303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1" autoAdjust="0"/>
    <p:restoredTop sz="94745"/>
  </p:normalViewPr>
  <p:slideViewPr>
    <p:cSldViewPr snapToGrid="0" snapToObjects="1" showGuides="1">
      <p:cViewPr varScale="1">
        <p:scale>
          <a:sx n="113" d="100"/>
          <a:sy n="113" d="100"/>
        </p:scale>
        <p:origin x="1710" y="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Mayling Wong-Squires	</a:t>
            </a:r>
          </a:p>
          <a:p>
            <a:r>
              <a:rPr lang="en-US" dirty="0"/>
              <a:t>2019 Engineering Retreat</a:t>
            </a:r>
          </a:p>
          <a:p>
            <a:r>
              <a:rPr lang="en-US" dirty="0"/>
              <a:t>21 February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Publications by Fermilab Engineers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Barriers for engineers</a:t>
            </a:r>
          </a:p>
          <a:p>
            <a:pPr lvl="1"/>
            <a:r>
              <a:rPr lang="en-US" dirty="0"/>
              <a:t>Method</a:t>
            </a:r>
          </a:p>
          <a:p>
            <a:pPr lvl="1"/>
            <a:r>
              <a:rPr lang="en-US" dirty="0"/>
              <a:t>Motivation</a:t>
            </a:r>
          </a:p>
          <a:p>
            <a:r>
              <a:rPr lang="en-US" dirty="0"/>
              <a:t>Providing assistance to the Method</a:t>
            </a:r>
          </a:p>
          <a:p>
            <a:r>
              <a:rPr lang="en-US" dirty="0"/>
              <a:t>Providing Motivations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900"/>
              <a:t>21 Feb 2019</a:t>
            </a:r>
            <a:endParaRPr lang="en-US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Wong-Squires | Publications by Fermilab Engineers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B4D0B8-0AD0-49B3-AF53-CA65BABA2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measure of lab’s success:  publishing of its research</a:t>
            </a:r>
          </a:p>
          <a:p>
            <a:r>
              <a:rPr lang="en-US" dirty="0"/>
              <a:t>Scientists publish their work starting early in their careers and training</a:t>
            </a:r>
          </a:p>
          <a:p>
            <a:r>
              <a:rPr lang="en-US" dirty="0"/>
              <a:t>Many engineers have not been trained in the same way </a:t>
            </a:r>
          </a:p>
          <a:p>
            <a:pPr lvl="1"/>
            <a:r>
              <a:rPr lang="en-US" dirty="0"/>
              <a:t>Yet much engineering at the lab is innovative and cutting edge</a:t>
            </a:r>
          </a:p>
          <a:p>
            <a:r>
              <a:rPr lang="en-US" dirty="0"/>
              <a:t>How can the lab help engineers become better writers?</a:t>
            </a:r>
          </a:p>
          <a:p>
            <a:pPr lvl="1"/>
            <a:r>
              <a:rPr lang="en-US" dirty="0"/>
              <a:t>Peer-reviewed journals</a:t>
            </a:r>
          </a:p>
          <a:p>
            <a:pPr lvl="2"/>
            <a:r>
              <a:rPr lang="en-US" dirty="0"/>
              <a:t>Articles with 20 or less co-authors</a:t>
            </a:r>
          </a:p>
          <a:p>
            <a:pPr lvl="2"/>
            <a:r>
              <a:rPr lang="en-US" dirty="0"/>
              <a:t>Not including conference proceedings or technical memos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333B71-C9CD-4938-9620-51FFC709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368E0-7346-4EE5-B99F-41072815A0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D4DBB-5F49-4097-85ED-0B6BC5B03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3D396-F108-4E36-815E-B812C8AB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2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AD5BE7-6989-41DD-88E0-648BB69AD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of 306 engineers and engineering physicists</a:t>
            </a:r>
          </a:p>
          <a:p>
            <a:pPr lvl="1"/>
            <a:r>
              <a:rPr lang="en-US" dirty="0"/>
              <a:t>229 engineers</a:t>
            </a:r>
          </a:p>
          <a:p>
            <a:pPr lvl="2"/>
            <a:r>
              <a:rPr lang="en-US" b="1" u="sng" dirty="0"/>
              <a:t>30</a:t>
            </a:r>
            <a:r>
              <a:rPr lang="en-US" dirty="0"/>
              <a:t> publications by engineers </a:t>
            </a:r>
          </a:p>
          <a:p>
            <a:pPr lvl="1"/>
            <a:r>
              <a:rPr lang="en-US" dirty="0"/>
              <a:t>77 engineering physicists</a:t>
            </a:r>
          </a:p>
          <a:p>
            <a:pPr lvl="2"/>
            <a:r>
              <a:rPr lang="en-US" b="1" u="sng" dirty="0"/>
              <a:t>21</a:t>
            </a:r>
            <a:r>
              <a:rPr lang="en-US" dirty="0"/>
              <a:t> publications by engineering physicists</a:t>
            </a:r>
          </a:p>
          <a:p>
            <a:r>
              <a:rPr lang="en-US" dirty="0"/>
              <a:t>Comparison:</a:t>
            </a:r>
          </a:p>
          <a:p>
            <a:pPr lvl="1"/>
            <a:r>
              <a:rPr lang="en-US" dirty="0"/>
              <a:t>Mu2e project:  18 publications by 32 project personnel</a:t>
            </a:r>
          </a:p>
          <a:p>
            <a:pPr lvl="1"/>
            <a:r>
              <a:rPr lang="en-US" dirty="0"/>
              <a:t>PPD/Theory Department:  35 publications by 26 personnel</a:t>
            </a:r>
          </a:p>
          <a:p>
            <a:r>
              <a:rPr lang="en-US" dirty="0"/>
              <a:t>Statistics pulled from INSPIRE (High-Energy Physics Literature Database)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52FBB1-4CA1-4114-8CC3-D31DB950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– from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ED203-6087-4BF0-80A9-C3EB0539F7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2D172-1FF3-40B1-A918-570E55252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1E7F6-052C-4E31-8662-F89764449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4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11608-2677-4CF5-9E95-B23902367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–or- How to write?</a:t>
            </a:r>
          </a:p>
          <a:p>
            <a:pPr lvl="1"/>
            <a:r>
              <a:rPr lang="en-US" dirty="0"/>
              <a:t>Too many details – want to include everything about the topic</a:t>
            </a:r>
          </a:p>
          <a:p>
            <a:pPr lvl="1"/>
            <a:r>
              <a:rPr lang="en-US" dirty="0"/>
              <a:t>Too little details – may not know how much to include</a:t>
            </a:r>
          </a:p>
          <a:p>
            <a:pPr lvl="1"/>
            <a:r>
              <a:rPr lang="en-US" dirty="0"/>
              <a:t>Focus on the “how” (the methodology of the topic) rather than the “why” (which should be stressed in the introduction and conclusion)</a:t>
            </a:r>
          </a:p>
          <a:p>
            <a:pPr lvl="1"/>
            <a:r>
              <a:rPr lang="en-US" dirty="0"/>
              <a:t>English is not one’s native language</a:t>
            </a:r>
          </a:p>
          <a:p>
            <a:r>
              <a:rPr lang="en-US" dirty="0"/>
              <a:t>Motivation –or- Why write?</a:t>
            </a:r>
          </a:p>
          <a:p>
            <a:pPr lvl="1"/>
            <a:r>
              <a:rPr lang="en-US" dirty="0"/>
              <a:t>May not be explicitly required for our jobs</a:t>
            </a:r>
          </a:p>
          <a:p>
            <a:pPr lvl="1"/>
            <a:r>
              <a:rPr lang="en-US" dirty="0"/>
              <a:t>May not be required by our supervisors</a:t>
            </a:r>
          </a:p>
          <a:p>
            <a:pPr lvl="1"/>
            <a:r>
              <a:rPr lang="en-US" dirty="0"/>
              <a:t>Our work not seen as novel or innovative enough</a:t>
            </a:r>
          </a:p>
          <a:p>
            <a:pPr lvl="1"/>
            <a:r>
              <a:rPr lang="en-US" dirty="0"/>
              <a:t>Often not given a task code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67E42D-055D-4FF8-976E-EA992ABD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that may prevent more publications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C96A5-62D7-44F4-B3DA-C1861891F5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0EBE9-4C1A-49D0-80C7-9410DC8B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8BCAB-B5AB-491C-9238-DFFC1B299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BC82B1-68C4-446A-B7D2-817359DA3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Lab’s Professional Organization and Development Group</a:t>
            </a:r>
          </a:p>
          <a:p>
            <a:pPr lvl="1"/>
            <a:r>
              <a:rPr lang="en-US" dirty="0"/>
              <a:t>Working with a lab Technical Writer and outside consultant/trainer </a:t>
            </a:r>
          </a:p>
          <a:p>
            <a:pPr lvl="1"/>
            <a:r>
              <a:rPr lang="en-US" dirty="0"/>
              <a:t>Reviewed writing samples from a few engineers (peer-reviewed articles, engineering notes,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Creating a template to help writers</a:t>
            </a:r>
          </a:p>
          <a:p>
            <a:pPr lvl="2"/>
            <a:r>
              <a:rPr lang="en-US" dirty="0"/>
              <a:t>Get started</a:t>
            </a:r>
          </a:p>
          <a:p>
            <a:pPr lvl="2"/>
            <a:r>
              <a:rPr lang="en-US" dirty="0"/>
              <a:t>Stay organized, especially on highly technical and complex topics</a:t>
            </a:r>
          </a:p>
          <a:p>
            <a:pPr lvl="1"/>
            <a:r>
              <a:rPr lang="en-US" dirty="0"/>
              <a:t>Create a training course</a:t>
            </a:r>
          </a:p>
          <a:p>
            <a:pPr lvl="2"/>
            <a:r>
              <a:rPr lang="en-US" dirty="0"/>
              <a:t>Introduce the template</a:t>
            </a:r>
          </a:p>
          <a:p>
            <a:pPr lvl="2"/>
            <a:r>
              <a:rPr lang="en-US" dirty="0"/>
              <a:t>Multiple, short classes with homework in between</a:t>
            </a:r>
          </a:p>
          <a:p>
            <a:r>
              <a:rPr lang="en-US" dirty="0"/>
              <a:t>Create a lab-wide review team?</a:t>
            </a:r>
          </a:p>
          <a:p>
            <a:pPr lvl="1"/>
            <a:r>
              <a:rPr lang="en-US" dirty="0"/>
              <a:t>Engineers reviewing articles written by engineers</a:t>
            </a:r>
          </a:p>
          <a:p>
            <a:pPr lvl="1"/>
            <a:r>
              <a:rPr lang="en-US" dirty="0"/>
              <a:t>Requires lab leadership buy-in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66ADAF-0951-4562-9AD6-166DAF98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assistance (addressing the “how”)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794DC-FFEA-4335-9DCE-E3AF875141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5CCB4-CA7B-4D80-A330-A601FF39D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B29A4-984E-4A42-8695-6214A560C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0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693284-4E7D-4D81-BEEA-2541EAB1D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Engineering promotion</a:t>
            </a:r>
          </a:p>
          <a:p>
            <a:pPr lvl="1"/>
            <a:r>
              <a:rPr lang="en-US" dirty="0"/>
              <a:t>Currently, it is implied that someone with many publications becomes a subject matter expert by colleagues within and outside of the lab</a:t>
            </a:r>
          </a:p>
          <a:p>
            <a:pPr lvl="1"/>
            <a:r>
              <a:rPr lang="en-US" dirty="0"/>
              <a:t>Consideration of explicitly listing “publications” as one of the accomplishments listed in each engineering job title</a:t>
            </a:r>
          </a:p>
          <a:p>
            <a:r>
              <a:rPr lang="en-US" dirty="0"/>
              <a:t>Recognition from lab leadership</a:t>
            </a:r>
          </a:p>
          <a:p>
            <a:pPr lvl="1"/>
            <a:r>
              <a:rPr lang="en-US" dirty="0"/>
              <a:t>Providing time to write</a:t>
            </a:r>
          </a:p>
          <a:p>
            <a:pPr lvl="1"/>
            <a:r>
              <a:rPr lang="en-US" dirty="0"/>
              <a:t>Providing more assistance (a lab-wide review committee)</a:t>
            </a:r>
          </a:p>
          <a:p>
            <a:pPr lvl="1"/>
            <a:r>
              <a:rPr lang="en-US" dirty="0"/>
              <a:t>Providing training for supervisors, department heads, and project leaders on how to encourage engineers to publish</a:t>
            </a:r>
          </a:p>
          <a:p>
            <a:r>
              <a:rPr lang="en-US" dirty="0"/>
              <a:t>Recognition from the engineering community</a:t>
            </a:r>
          </a:p>
          <a:p>
            <a:pPr lvl="1"/>
            <a:r>
              <a:rPr lang="en-US" dirty="0"/>
              <a:t>Engineering talks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D7FAD-41E3-4638-8E56-EE9B14E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motivations (addressing the “why”)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763D0-9CFF-4DF3-8DB4-31A6F6DFF3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95C82-71C0-4C29-9275-D9EB0F3CC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Wong-Squires | Publications by </a:t>
            </a:r>
            <a:r>
              <a:rPr lang="en-US" dirty="0" err="1"/>
              <a:t>Fermilab</a:t>
            </a:r>
            <a:r>
              <a:rPr lang="en-US" dirty="0"/>
              <a:t> Engineers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D609F-2944-4BAA-87B8-1674BE3FD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7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244E32-95DE-475E-88AC-B8ED7FF1A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Farah Fahim</a:t>
            </a:r>
          </a:p>
          <a:p>
            <a:r>
              <a:rPr lang="en-US"/>
              <a:t>Jim Hoff </a:t>
            </a:r>
          </a:p>
          <a:p>
            <a:r>
              <a:rPr lang="en-US"/>
              <a:t>Barbara </a:t>
            </a:r>
            <a:r>
              <a:rPr lang="en-US" dirty="0"/>
              <a:t>Brooks - Professional Organization and Development Group</a:t>
            </a:r>
          </a:p>
          <a:p>
            <a:r>
              <a:rPr lang="en-US" dirty="0"/>
              <a:t>Jane Curry</a:t>
            </a:r>
          </a:p>
          <a:p>
            <a:r>
              <a:rPr lang="en-US" dirty="0"/>
              <a:t>Anne Heavy</a:t>
            </a:r>
          </a:p>
          <a:p>
            <a:r>
              <a:rPr lang="en-US" dirty="0"/>
              <a:t>Sandra Lee</a:t>
            </a:r>
          </a:p>
          <a:p>
            <a:r>
              <a:rPr lang="en-US" dirty="0"/>
              <a:t>Melissa Clegg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D8668E-1290-4904-89A0-31ACB485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contributors to this topic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4F07F-3EBE-4C8C-9544-0FD59C00E8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 Feb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15F1-44F6-B139-7DB70A5AD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Publications by Fermilab Engineers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7984A-D933-4461-AD07-EC49E3135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3792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4941</TotalTime>
  <Words>545</Words>
  <Application>Microsoft Office PowerPoint</Application>
  <PresentationFormat>On-screen Show (4:3)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Fermilab_PPT_090815</vt:lpstr>
      <vt:lpstr>PowerPoint Presentation</vt:lpstr>
      <vt:lpstr>Agenda</vt:lpstr>
      <vt:lpstr>Introduction</vt:lpstr>
      <vt:lpstr>Statistics – from 2017</vt:lpstr>
      <vt:lpstr>Barriers that may prevent more publications</vt:lpstr>
      <vt:lpstr>Providing assistance (addressing the “how”)</vt:lpstr>
      <vt:lpstr>Providing motivations (addressing the “why”)</vt:lpstr>
      <vt:lpstr>Thanks to contributors to this topic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Mayling L Wong-Squires</cp:lastModifiedBy>
  <cp:revision>276</cp:revision>
  <cp:lastPrinted>2014-01-20T19:40:21Z</cp:lastPrinted>
  <dcterms:created xsi:type="dcterms:W3CDTF">2014-01-03T20:18:13Z</dcterms:created>
  <dcterms:modified xsi:type="dcterms:W3CDTF">2019-02-21T04:58:03Z</dcterms:modified>
</cp:coreProperties>
</file>