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9" r:id="rId3"/>
    <p:sldId id="298" r:id="rId4"/>
    <p:sldId id="305" r:id="rId5"/>
    <p:sldId id="275" r:id="rId6"/>
    <p:sldId id="301" r:id="rId7"/>
    <p:sldId id="303" r:id="rId8"/>
    <p:sldId id="302" r:id="rId9"/>
    <p:sldId id="304" r:id="rId10"/>
    <p:sldId id="30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151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1D070-1487-4F54-81CE-34AF8505FE57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A9E0EBC5-3285-48BB-B3E0-2211D3F4D9A8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Physicist I</a:t>
          </a:r>
        </a:p>
      </dgm:t>
    </dgm:pt>
    <dgm:pt modelId="{A58ABBAA-CBA4-4C34-BCF2-B09B36C39499}" type="parTrans" cxnId="{38D446AA-DDE1-4552-8D40-AF8475FD739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B9888F8-B43A-47B3-880A-A7D6C1DBD644}" type="sibTrans" cxnId="{38D446AA-DDE1-4552-8D40-AF8475FD739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AC0178A-EB39-48F3-8958-461007F6091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Physicist II</a:t>
          </a:r>
        </a:p>
      </dgm:t>
    </dgm:pt>
    <dgm:pt modelId="{24B6B690-2D43-486C-8348-720DD6A28099}" type="parTrans" cxnId="{A360A55F-03F6-4634-B111-675CDD7F9D6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D518F89-5AFC-4EB4-9FC5-F69B928C5CD3}" type="sibTrans" cxnId="{A360A55F-03F6-4634-B111-675CDD7F9D6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2B209BB-06EF-4893-88C8-4F2B695E3177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Physicist III</a:t>
          </a:r>
        </a:p>
      </dgm:t>
    </dgm:pt>
    <dgm:pt modelId="{4DEBF027-D6F0-4994-9BAA-738CB9213257}" type="parTrans" cxnId="{0B7478F1-D137-453B-808A-B283E6FBBE3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E78A51-D55D-4DAD-8B01-5A690DC3F24B}" type="sibTrans" cxnId="{0B7478F1-D137-453B-808A-B283E6FBBE3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C2CD777-B15C-4738-8DFF-3555C458D4D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Senior Engineering Physicist</a:t>
          </a:r>
        </a:p>
      </dgm:t>
    </dgm:pt>
    <dgm:pt modelId="{830931B0-FD74-4FC6-8670-E406CF6393CF}" type="parTrans" cxnId="{97B8D468-C4D1-4F70-A1DF-E1902700551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7EB32C1-52B8-42FF-A3E3-D4219116C437}" type="sibTrans" cxnId="{97B8D468-C4D1-4F70-A1DF-E1902700551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7696831-8958-4665-A7E6-D6FF86F874EB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Physicist Manager</a:t>
          </a:r>
        </a:p>
      </dgm:t>
    </dgm:pt>
    <dgm:pt modelId="{A1DA3D08-81E6-4A41-B1FD-E615607A162D}" type="parTrans" cxnId="{185A0447-C29C-42CD-A583-D23CDFF4097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6B7C6C-E1D8-4CF6-A0E9-5455094C1143}" type="sibTrans" cxnId="{185A0447-C29C-42CD-A583-D23CDFF4097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B0E628-33F1-4FBF-AA0E-790730608E27}" type="pres">
      <dgm:prSet presAssocID="{EDA1D070-1487-4F54-81CE-34AF8505FE57}" presName="Name0" presStyleCnt="0">
        <dgm:presLayoutVars>
          <dgm:dir/>
          <dgm:animLvl val="lvl"/>
          <dgm:resizeHandles val="exact"/>
        </dgm:presLayoutVars>
      </dgm:prSet>
      <dgm:spPr/>
    </dgm:pt>
    <dgm:pt modelId="{288C4201-F79C-4320-AE43-167296447FC7}" type="pres">
      <dgm:prSet presAssocID="{A9E0EBC5-3285-48BB-B3E0-2211D3F4D9A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FEFEFD4-44EE-43E4-988E-86A5F114D955}" type="pres">
      <dgm:prSet presAssocID="{2B9888F8-B43A-47B3-880A-A7D6C1DBD644}" presName="parTxOnlySpace" presStyleCnt="0"/>
      <dgm:spPr/>
    </dgm:pt>
    <dgm:pt modelId="{38BE5763-E018-4C48-B13C-9BD10CFAE77B}" type="pres">
      <dgm:prSet presAssocID="{5AC0178A-EB39-48F3-8958-461007F6091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F041891-2C45-4FFE-B39C-4C3176EB4977}" type="pres">
      <dgm:prSet presAssocID="{1D518F89-5AFC-4EB4-9FC5-F69B928C5CD3}" presName="parTxOnlySpace" presStyleCnt="0"/>
      <dgm:spPr/>
    </dgm:pt>
    <dgm:pt modelId="{D4EAC2E8-5082-488B-9155-0018B160BCF9}" type="pres">
      <dgm:prSet presAssocID="{52B209BB-06EF-4893-88C8-4F2B695E317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055CB60-A888-4D9F-BA94-25629E5A4670}" type="pres">
      <dgm:prSet presAssocID="{45E78A51-D55D-4DAD-8B01-5A690DC3F24B}" presName="parTxOnlySpace" presStyleCnt="0"/>
      <dgm:spPr/>
    </dgm:pt>
    <dgm:pt modelId="{8D7F352F-286E-4CEF-8A2E-BAB677AF6BCC}" type="pres">
      <dgm:prSet presAssocID="{9C2CD777-B15C-4738-8DFF-3555C458D4D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07DB610-B7CA-404B-9D32-F1362EBF0BCF}" type="pres">
      <dgm:prSet presAssocID="{07EB32C1-52B8-42FF-A3E3-D4219116C437}" presName="parTxOnlySpace" presStyleCnt="0"/>
      <dgm:spPr/>
    </dgm:pt>
    <dgm:pt modelId="{AAF278B0-152D-4DF6-87FC-0AC7A42D098B}" type="pres">
      <dgm:prSet presAssocID="{87696831-8958-4665-A7E6-D6FF86F874E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0DF8C23-8CF8-44C8-A1E0-179F2CF4215F}" type="presOf" srcId="{9C2CD777-B15C-4738-8DFF-3555C458D4DF}" destId="{8D7F352F-286E-4CEF-8A2E-BAB677AF6BCC}" srcOrd="0" destOrd="0" presId="urn:microsoft.com/office/officeart/2005/8/layout/chevron1"/>
    <dgm:cxn modelId="{A360A55F-03F6-4634-B111-675CDD7F9D68}" srcId="{EDA1D070-1487-4F54-81CE-34AF8505FE57}" destId="{5AC0178A-EB39-48F3-8958-461007F60919}" srcOrd="1" destOrd="0" parTransId="{24B6B690-2D43-486C-8348-720DD6A28099}" sibTransId="{1D518F89-5AFC-4EB4-9FC5-F69B928C5CD3}"/>
    <dgm:cxn modelId="{185A0447-C29C-42CD-A583-D23CDFF4097B}" srcId="{EDA1D070-1487-4F54-81CE-34AF8505FE57}" destId="{87696831-8958-4665-A7E6-D6FF86F874EB}" srcOrd="4" destOrd="0" parTransId="{A1DA3D08-81E6-4A41-B1FD-E615607A162D}" sibTransId="{456B7C6C-E1D8-4CF6-A0E9-5455094C1143}"/>
    <dgm:cxn modelId="{97B8D468-C4D1-4F70-A1DF-E1902700551F}" srcId="{EDA1D070-1487-4F54-81CE-34AF8505FE57}" destId="{9C2CD777-B15C-4738-8DFF-3555C458D4DF}" srcOrd="3" destOrd="0" parTransId="{830931B0-FD74-4FC6-8670-E406CF6393CF}" sibTransId="{07EB32C1-52B8-42FF-A3E3-D4219116C437}"/>
    <dgm:cxn modelId="{8A88528F-8516-4853-87CA-D7F1313FB9B8}" type="presOf" srcId="{A9E0EBC5-3285-48BB-B3E0-2211D3F4D9A8}" destId="{288C4201-F79C-4320-AE43-167296447FC7}" srcOrd="0" destOrd="0" presId="urn:microsoft.com/office/officeart/2005/8/layout/chevron1"/>
    <dgm:cxn modelId="{38D446AA-DDE1-4552-8D40-AF8475FD7393}" srcId="{EDA1D070-1487-4F54-81CE-34AF8505FE57}" destId="{A9E0EBC5-3285-48BB-B3E0-2211D3F4D9A8}" srcOrd="0" destOrd="0" parTransId="{A58ABBAA-CBA4-4C34-BCF2-B09B36C39499}" sibTransId="{2B9888F8-B43A-47B3-880A-A7D6C1DBD644}"/>
    <dgm:cxn modelId="{D0A996C2-CD66-4EB1-A137-362C9F2F7790}" type="presOf" srcId="{87696831-8958-4665-A7E6-D6FF86F874EB}" destId="{AAF278B0-152D-4DF6-87FC-0AC7A42D098B}" srcOrd="0" destOrd="0" presId="urn:microsoft.com/office/officeart/2005/8/layout/chevron1"/>
    <dgm:cxn modelId="{927701C7-3662-4AED-BB9B-9EA4615FB730}" type="presOf" srcId="{5AC0178A-EB39-48F3-8958-461007F60919}" destId="{38BE5763-E018-4C48-B13C-9BD10CFAE77B}" srcOrd="0" destOrd="0" presId="urn:microsoft.com/office/officeart/2005/8/layout/chevron1"/>
    <dgm:cxn modelId="{2C6AB4DC-E8F4-4492-99C9-0B4C28278B4E}" type="presOf" srcId="{52B209BB-06EF-4893-88C8-4F2B695E3177}" destId="{D4EAC2E8-5082-488B-9155-0018B160BCF9}" srcOrd="0" destOrd="0" presId="urn:microsoft.com/office/officeart/2005/8/layout/chevron1"/>
    <dgm:cxn modelId="{D82380E7-7401-4D55-8329-F7F9ED503E21}" type="presOf" srcId="{EDA1D070-1487-4F54-81CE-34AF8505FE57}" destId="{38B0E628-33F1-4FBF-AA0E-790730608E27}" srcOrd="0" destOrd="0" presId="urn:microsoft.com/office/officeart/2005/8/layout/chevron1"/>
    <dgm:cxn modelId="{0B7478F1-D137-453B-808A-B283E6FBBE32}" srcId="{EDA1D070-1487-4F54-81CE-34AF8505FE57}" destId="{52B209BB-06EF-4893-88C8-4F2B695E3177}" srcOrd="2" destOrd="0" parTransId="{4DEBF027-D6F0-4994-9BAA-738CB9213257}" sibTransId="{45E78A51-D55D-4DAD-8B01-5A690DC3F24B}"/>
    <dgm:cxn modelId="{AF9118E8-560E-468A-AF1C-8AB4582BB0CB}" type="presParOf" srcId="{38B0E628-33F1-4FBF-AA0E-790730608E27}" destId="{288C4201-F79C-4320-AE43-167296447FC7}" srcOrd="0" destOrd="0" presId="urn:microsoft.com/office/officeart/2005/8/layout/chevron1"/>
    <dgm:cxn modelId="{76561054-B618-4045-8E4A-BC2BAD9C0430}" type="presParOf" srcId="{38B0E628-33F1-4FBF-AA0E-790730608E27}" destId="{7FEFEFD4-44EE-43E4-988E-86A5F114D955}" srcOrd="1" destOrd="0" presId="urn:microsoft.com/office/officeart/2005/8/layout/chevron1"/>
    <dgm:cxn modelId="{9F401D60-2BD1-4EB2-B20D-5250854733F4}" type="presParOf" srcId="{38B0E628-33F1-4FBF-AA0E-790730608E27}" destId="{38BE5763-E018-4C48-B13C-9BD10CFAE77B}" srcOrd="2" destOrd="0" presId="urn:microsoft.com/office/officeart/2005/8/layout/chevron1"/>
    <dgm:cxn modelId="{07C1F45F-894E-4273-9F1F-F2E2065B6771}" type="presParOf" srcId="{38B0E628-33F1-4FBF-AA0E-790730608E27}" destId="{3F041891-2C45-4FFE-B39C-4C3176EB4977}" srcOrd="3" destOrd="0" presId="urn:microsoft.com/office/officeart/2005/8/layout/chevron1"/>
    <dgm:cxn modelId="{95B88F3D-D1BC-46D8-9900-F7B54153E87A}" type="presParOf" srcId="{38B0E628-33F1-4FBF-AA0E-790730608E27}" destId="{D4EAC2E8-5082-488B-9155-0018B160BCF9}" srcOrd="4" destOrd="0" presId="urn:microsoft.com/office/officeart/2005/8/layout/chevron1"/>
    <dgm:cxn modelId="{31B5F2A7-0486-4639-A443-C7F112E568EC}" type="presParOf" srcId="{38B0E628-33F1-4FBF-AA0E-790730608E27}" destId="{2055CB60-A888-4D9F-BA94-25629E5A4670}" srcOrd="5" destOrd="0" presId="urn:microsoft.com/office/officeart/2005/8/layout/chevron1"/>
    <dgm:cxn modelId="{344C02CA-5575-4D72-BA45-21A28DF433DD}" type="presParOf" srcId="{38B0E628-33F1-4FBF-AA0E-790730608E27}" destId="{8D7F352F-286E-4CEF-8A2E-BAB677AF6BCC}" srcOrd="6" destOrd="0" presId="urn:microsoft.com/office/officeart/2005/8/layout/chevron1"/>
    <dgm:cxn modelId="{BBC1DAF6-667F-404D-924C-8A3C0F6CFFE0}" type="presParOf" srcId="{38B0E628-33F1-4FBF-AA0E-790730608E27}" destId="{007DB610-B7CA-404B-9D32-F1362EBF0BCF}" srcOrd="7" destOrd="0" presId="urn:microsoft.com/office/officeart/2005/8/layout/chevron1"/>
    <dgm:cxn modelId="{7905D087-E8CD-43A5-9057-2491638159D3}" type="presParOf" srcId="{38B0E628-33F1-4FBF-AA0E-790730608E27}" destId="{AAF278B0-152D-4DF6-87FC-0AC7A42D098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B34EB-70E9-40E4-AA79-32200D60A1A4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E18F0147-4258-43D9-8E1C-F92B1FC7374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Associate</a:t>
          </a:r>
        </a:p>
      </dgm:t>
    </dgm:pt>
    <dgm:pt modelId="{CD644459-27BB-43D9-B811-1A2E9AC9D6CD}" type="parTrans" cxnId="{741C18BF-9CD6-4803-ACB7-4672D0B519B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FC44EE8-2155-459F-BC3C-C1D128055111}" type="sibTrans" cxnId="{741C18BF-9CD6-4803-ACB7-4672D0B519B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C5479F-63CE-4352-8CFB-4B4CACC1E033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Engineering Associate, Senior</a:t>
          </a:r>
        </a:p>
      </dgm:t>
    </dgm:pt>
    <dgm:pt modelId="{D65E8713-32BD-43AE-A67F-10A7D42163F5}" type="parTrans" cxnId="{71857474-FCAA-418B-A15B-7B4A24A52EE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FB1EA33-3C13-4EC6-8667-2212A425B475}" type="sibTrans" cxnId="{71857474-FCAA-418B-A15B-7B4A24A52EE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25D2088-5514-41FD-886A-9362C9233A66}" type="pres">
      <dgm:prSet presAssocID="{4D5B34EB-70E9-40E4-AA79-32200D60A1A4}" presName="Name0" presStyleCnt="0">
        <dgm:presLayoutVars>
          <dgm:dir/>
          <dgm:animLvl val="lvl"/>
          <dgm:resizeHandles val="exact"/>
        </dgm:presLayoutVars>
      </dgm:prSet>
      <dgm:spPr/>
    </dgm:pt>
    <dgm:pt modelId="{D9D07489-F6B9-4C61-9F62-8CC5159FA830}" type="pres">
      <dgm:prSet presAssocID="{E18F0147-4258-43D9-8E1C-F92B1FC7374F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31B17AA-50FB-408C-A401-634E4A77FC94}" type="pres">
      <dgm:prSet presAssocID="{6FC44EE8-2155-459F-BC3C-C1D128055111}" presName="parTxOnlySpace" presStyleCnt="0"/>
      <dgm:spPr/>
    </dgm:pt>
    <dgm:pt modelId="{F6208217-5B54-4D2B-8995-91B6B3D3119B}" type="pres">
      <dgm:prSet presAssocID="{69C5479F-63CE-4352-8CFB-4B4CACC1E03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1857474-FCAA-418B-A15B-7B4A24A52EE2}" srcId="{4D5B34EB-70E9-40E4-AA79-32200D60A1A4}" destId="{69C5479F-63CE-4352-8CFB-4B4CACC1E033}" srcOrd="1" destOrd="0" parTransId="{D65E8713-32BD-43AE-A67F-10A7D42163F5}" sibTransId="{6FB1EA33-3C13-4EC6-8667-2212A425B475}"/>
    <dgm:cxn modelId="{B679D2AD-745A-4DE1-BF9C-464839F203EC}" type="presOf" srcId="{69C5479F-63CE-4352-8CFB-4B4CACC1E033}" destId="{F6208217-5B54-4D2B-8995-91B6B3D3119B}" srcOrd="0" destOrd="0" presId="urn:microsoft.com/office/officeart/2005/8/layout/chevron1"/>
    <dgm:cxn modelId="{D46307BC-7E82-4321-8E03-FD804BB6D2F7}" type="presOf" srcId="{E18F0147-4258-43D9-8E1C-F92B1FC7374F}" destId="{D9D07489-F6B9-4C61-9F62-8CC5159FA830}" srcOrd="0" destOrd="0" presId="urn:microsoft.com/office/officeart/2005/8/layout/chevron1"/>
    <dgm:cxn modelId="{741C18BF-9CD6-4803-ACB7-4672D0B519B5}" srcId="{4D5B34EB-70E9-40E4-AA79-32200D60A1A4}" destId="{E18F0147-4258-43D9-8E1C-F92B1FC7374F}" srcOrd="0" destOrd="0" parTransId="{CD644459-27BB-43D9-B811-1A2E9AC9D6CD}" sibTransId="{6FC44EE8-2155-459F-BC3C-C1D128055111}"/>
    <dgm:cxn modelId="{5D396EE7-0AA6-4218-A762-46EAB9DB72F2}" type="presOf" srcId="{4D5B34EB-70E9-40E4-AA79-32200D60A1A4}" destId="{825D2088-5514-41FD-886A-9362C9233A66}" srcOrd="0" destOrd="0" presId="urn:microsoft.com/office/officeart/2005/8/layout/chevron1"/>
    <dgm:cxn modelId="{0C01E26C-30E1-482D-9F1B-A115F2EAB9EA}" type="presParOf" srcId="{825D2088-5514-41FD-886A-9362C9233A66}" destId="{D9D07489-F6B9-4C61-9F62-8CC5159FA830}" srcOrd="0" destOrd="0" presId="urn:microsoft.com/office/officeart/2005/8/layout/chevron1"/>
    <dgm:cxn modelId="{43A56861-BABB-4959-8D7D-5C0E1EE5C91A}" type="presParOf" srcId="{825D2088-5514-41FD-886A-9362C9233A66}" destId="{831B17AA-50FB-408C-A401-634E4A77FC94}" srcOrd="1" destOrd="0" presId="urn:microsoft.com/office/officeart/2005/8/layout/chevron1"/>
    <dgm:cxn modelId="{612F6BA1-1974-484D-AB10-982DDB4B927E}" type="presParOf" srcId="{825D2088-5514-41FD-886A-9362C9233A66}" destId="{F6208217-5B54-4D2B-8995-91B6B3D3119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C4201-F79C-4320-AE43-167296447FC7}">
      <dsp:nvSpPr>
        <dsp:cNvPr id="0" name=""/>
        <dsp:cNvSpPr/>
      </dsp:nvSpPr>
      <dsp:spPr>
        <a:xfrm>
          <a:off x="2120" y="329863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Physicist I</a:t>
          </a:r>
        </a:p>
      </dsp:txBody>
      <dsp:txXfrm>
        <a:off x="379623" y="329863"/>
        <a:ext cx="1132507" cy="755005"/>
      </dsp:txXfrm>
    </dsp:sp>
    <dsp:sp modelId="{38BE5763-E018-4C48-B13C-9BD10CFAE77B}">
      <dsp:nvSpPr>
        <dsp:cNvPr id="0" name=""/>
        <dsp:cNvSpPr/>
      </dsp:nvSpPr>
      <dsp:spPr>
        <a:xfrm>
          <a:off x="1700882" y="329863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Physicist II</a:t>
          </a:r>
        </a:p>
      </dsp:txBody>
      <dsp:txXfrm>
        <a:off x="2078385" y="329863"/>
        <a:ext cx="1132507" cy="755005"/>
      </dsp:txXfrm>
    </dsp:sp>
    <dsp:sp modelId="{D4EAC2E8-5082-488B-9155-0018B160BCF9}">
      <dsp:nvSpPr>
        <dsp:cNvPr id="0" name=""/>
        <dsp:cNvSpPr/>
      </dsp:nvSpPr>
      <dsp:spPr>
        <a:xfrm>
          <a:off x="3399643" y="329863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Physicist III</a:t>
          </a:r>
        </a:p>
      </dsp:txBody>
      <dsp:txXfrm>
        <a:off x="3777146" y="329863"/>
        <a:ext cx="1132507" cy="755005"/>
      </dsp:txXfrm>
    </dsp:sp>
    <dsp:sp modelId="{8D7F352F-286E-4CEF-8A2E-BAB677AF6BCC}">
      <dsp:nvSpPr>
        <dsp:cNvPr id="0" name=""/>
        <dsp:cNvSpPr/>
      </dsp:nvSpPr>
      <dsp:spPr>
        <a:xfrm>
          <a:off x="5098405" y="329863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Senior Engineering Physicist</a:t>
          </a:r>
        </a:p>
      </dsp:txBody>
      <dsp:txXfrm>
        <a:off x="5475908" y="329863"/>
        <a:ext cx="1132507" cy="755005"/>
      </dsp:txXfrm>
    </dsp:sp>
    <dsp:sp modelId="{AAF278B0-152D-4DF6-87FC-0AC7A42D098B}">
      <dsp:nvSpPr>
        <dsp:cNvPr id="0" name=""/>
        <dsp:cNvSpPr/>
      </dsp:nvSpPr>
      <dsp:spPr>
        <a:xfrm>
          <a:off x="6797166" y="329863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Physicist Manager</a:t>
          </a:r>
        </a:p>
      </dsp:txBody>
      <dsp:txXfrm>
        <a:off x="7174669" y="329863"/>
        <a:ext cx="1132507" cy="75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07489-F6B9-4C61-9F62-8CC5159FA830}">
      <dsp:nvSpPr>
        <dsp:cNvPr id="0" name=""/>
        <dsp:cNvSpPr/>
      </dsp:nvSpPr>
      <dsp:spPr>
        <a:xfrm>
          <a:off x="3157" y="393764"/>
          <a:ext cx="1887677" cy="75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Associate</a:t>
          </a:r>
        </a:p>
      </dsp:txBody>
      <dsp:txXfrm>
        <a:off x="380692" y="393764"/>
        <a:ext cx="1132607" cy="755070"/>
      </dsp:txXfrm>
    </dsp:sp>
    <dsp:sp modelId="{F6208217-5B54-4D2B-8995-91B6B3D3119B}">
      <dsp:nvSpPr>
        <dsp:cNvPr id="0" name=""/>
        <dsp:cNvSpPr/>
      </dsp:nvSpPr>
      <dsp:spPr>
        <a:xfrm>
          <a:off x="1702067" y="393764"/>
          <a:ext cx="1887677" cy="7550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Engineering Associate, Senior</a:t>
          </a:r>
        </a:p>
      </dsp:txBody>
      <dsp:txXfrm>
        <a:off x="2079602" y="393764"/>
        <a:ext cx="1132607" cy="75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Kim Overhage	</a:t>
            </a:r>
          </a:p>
          <a:p>
            <a:r>
              <a:rPr lang="en-US" dirty="0"/>
              <a:t>Engineering Retreat</a:t>
            </a:r>
          </a:p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February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Engineering Associate and Engineering Physicist Promotion Path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Stacey </a:t>
            </a:r>
            <a:r>
              <a:rPr lang="en-US" dirty="0" err="1"/>
              <a:t>Vassallo</a:t>
            </a:r>
            <a:endParaRPr lang="en-US" dirty="0"/>
          </a:p>
          <a:p>
            <a:pPr lvl="1"/>
            <a:r>
              <a:rPr lang="en-US" sz="1600" dirty="0"/>
              <a:t>CCD</a:t>
            </a:r>
          </a:p>
          <a:p>
            <a:pPr lvl="1"/>
            <a:r>
              <a:rPr lang="en-US" sz="1600" dirty="0"/>
              <a:t>SCD</a:t>
            </a:r>
          </a:p>
          <a:p>
            <a:pPr lvl="1"/>
            <a:r>
              <a:rPr lang="en-US" sz="1600" dirty="0"/>
              <a:t>Directorate</a:t>
            </a:r>
          </a:p>
          <a:p>
            <a:pPr lvl="1"/>
            <a:r>
              <a:rPr lang="en-US" sz="1600" dirty="0"/>
              <a:t>Finance</a:t>
            </a:r>
          </a:p>
          <a:p>
            <a:pPr lvl="1"/>
            <a:r>
              <a:rPr lang="en-US" sz="1600" dirty="0"/>
              <a:t>WDRS</a:t>
            </a:r>
          </a:p>
          <a:p>
            <a:r>
              <a:rPr lang="en-US" dirty="0">
                <a:solidFill>
                  <a:srgbClr val="50504E"/>
                </a:solidFill>
              </a:rPr>
              <a:t>Jeff </a:t>
            </a:r>
            <a:r>
              <a:rPr lang="en-US" dirty="0" err="1">
                <a:solidFill>
                  <a:srgbClr val="50504E"/>
                </a:solidFill>
              </a:rPr>
              <a:t>Artel</a:t>
            </a:r>
            <a:endParaRPr lang="en-US" dirty="0">
              <a:solidFill>
                <a:srgbClr val="50504E"/>
              </a:solidFill>
            </a:endParaRP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AD</a:t>
            </a: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ESH&amp;Q</a:t>
            </a: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APS-TD</a:t>
            </a:r>
          </a:p>
          <a:p>
            <a:r>
              <a:rPr lang="en-US" dirty="0">
                <a:solidFill>
                  <a:srgbClr val="50504E"/>
                </a:solidFill>
              </a:rPr>
              <a:t>Deanne </a:t>
            </a:r>
            <a:r>
              <a:rPr lang="en-US" dirty="0" err="1">
                <a:solidFill>
                  <a:srgbClr val="50504E"/>
                </a:solidFill>
              </a:rPr>
              <a:t>Randich</a:t>
            </a:r>
            <a:endParaRPr lang="en-US" dirty="0">
              <a:solidFill>
                <a:srgbClr val="50504E"/>
              </a:solidFill>
            </a:endParaRP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FESS</a:t>
            </a: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LBNF</a:t>
            </a: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ND</a:t>
            </a:r>
          </a:p>
          <a:p>
            <a:pPr lvl="1"/>
            <a:r>
              <a:rPr lang="en-US" sz="1600" dirty="0">
                <a:solidFill>
                  <a:srgbClr val="50504E"/>
                </a:solidFill>
              </a:rPr>
              <a:t>PPD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Partners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7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Adam Watts – Co-chair</a:t>
            </a:r>
          </a:p>
          <a:p>
            <a:r>
              <a:rPr lang="en-US" dirty="0">
                <a:solidFill>
                  <a:srgbClr val="50504E"/>
                </a:solidFill>
              </a:rPr>
              <a:t>Cindy Joe</a:t>
            </a:r>
          </a:p>
          <a:p>
            <a:r>
              <a:rPr lang="en-US" dirty="0">
                <a:solidFill>
                  <a:srgbClr val="50504E"/>
                </a:solidFill>
              </a:rPr>
              <a:t>Kyle </a:t>
            </a:r>
            <a:r>
              <a:rPr lang="en-US" dirty="0" err="1">
                <a:solidFill>
                  <a:srgbClr val="50504E"/>
                </a:solidFill>
              </a:rPr>
              <a:t>Kendziora</a:t>
            </a:r>
            <a:endParaRPr lang="en-US" dirty="0">
              <a:solidFill>
                <a:srgbClr val="50504E"/>
              </a:solidFill>
            </a:endParaRPr>
          </a:p>
          <a:p>
            <a:r>
              <a:rPr lang="en-US" dirty="0">
                <a:solidFill>
                  <a:srgbClr val="50504E"/>
                </a:solidFill>
              </a:rPr>
              <a:t>Ron </a:t>
            </a:r>
            <a:r>
              <a:rPr lang="en-US" dirty="0" err="1">
                <a:solidFill>
                  <a:srgbClr val="50504E"/>
                </a:solidFill>
              </a:rPr>
              <a:t>LeBeau</a:t>
            </a:r>
            <a:endParaRPr lang="en-US" dirty="0">
              <a:solidFill>
                <a:srgbClr val="50504E"/>
              </a:solidFill>
            </a:endParaRPr>
          </a:p>
          <a:p>
            <a:r>
              <a:rPr lang="en-US" dirty="0">
                <a:solidFill>
                  <a:srgbClr val="50504E"/>
                </a:solidFill>
              </a:rPr>
              <a:t>Karl Williams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0504E"/>
                </a:solidFill>
              </a:rPr>
              <a:t>    Heather </a:t>
            </a:r>
            <a:r>
              <a:rPr lang="en-US" dirty="0" err="1">
                <a:solidFill>
                  <a:srgbClr val="50504E"/>
                </a:solidFill>
              </a:rPr>
              <a:t>Sidman</a:t>
            </a:r>
            <a:r>
              <a:rPr lang="en-US" dirty="0">
                <a:solidFill>
                  <a:srgbClr val="50504E"/>
                </a:solidFill>
              </a:rPr>
              <a:t> - WDRS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Members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Statistics current as of 12/1/18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05261"/>
          </a:xfrm>
        </p:spPr>
        <p:txBody>
          <a:bodyPr/>
          <a:lstStyle/>
          <a:p>
            <a:r>
              <a:rPr lang="en-US" dirty="0"/>
              <a:t>Engineering Associates and Engineering Physicists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22599"/>
              </p:ext>
            </p:extLst>
          </p:nvPr>
        </p:nvGraphicFramePr>
        <p:xfrm>
          <a:off x="228598" y="1196609"/>
          <a:ext cx="86868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08">
                  <a:extLst>
                    <a:ext uri="{9D8B030D-6E8A-4147-A177-3AD203B41FA5}">
                      <a16:colId xmlns:a16="http://schemas.microsoft.com/office/drawing/2014/main" val="4143919459"/>
                    </a:ext>
                  </a:extLst>
                </a:gridCol>
                <a:gridCol w="1196677">
                  <a:extLst>
                    <a:ext uri="{9D8B030D-6E8A-4147-A177-3AD203B41FA5}">
                      <a16:colId xmlns:a16="http://schemas.microsoft.com/office/drawing/2014/main" val="2077586197"/>
                    </a:ext>
                  </a:extLst>
                </a:gridCol>
                <a:gridCol w="1526875">
                  <a:extLst>
                    <a:ext uri="{9D8B030D-6E8A-4147-A177-3AD203B41FA5}">
                      <a16:colId xmlns:a16="http://schemas.microsoft.com/office/drawing/2014/main" val="277671090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1819737822"/>
                    </a:ext>
                  </a:extLst>
                </a:gridCol>
                <a:gridCol w="1893497">
                  <a:extLst>
                    <a:ext uri="{9D8B030D-6E8A-4147-A177-3AD203B41FA5}">
                      <a16:colId xmlns:a16="http://schemas.microsoft.com/office/drawing/2014/main" val="14730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</a:t>
                      </a:r>
                      <a:r>
                        <a:rPr lang="en-US" baseline="0" dirty="0"/>
                        <a:t> of Job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Years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Time in Job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Years Since Last Degree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7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Engineering 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3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Engineering Associate 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6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Engineering Physicist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92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Engineering Physicist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Engineering Physicist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8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Senior Engineering Physicist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28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Engineering Physicist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6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Grand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4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5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Paths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F2409BF-AC08-4B1D-A59B-A7635E471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177260"/>
              </p:ext>
            </p:extLst>
          </p:nvPr>
        </p:nvGraphicFramePr>
        <p:xfrm>
          <a:off x="228600" y="1518248"/>
          <a:ext cx="8686800" cy="141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0C1E41AB-EE5D-49D7-99F6-920A118FCBCC}"/>
              </a:ext>
            </a:extLst>
          </p:cNvPr>
          <p:cNvGrpSpPr/>
          <p:nvPr/>
        </p:nvGrpSpPr>
        <p:grpSpPr>
          <a:xfrm>
            <a:off x="976851" y="4058539"/>
            <a:ext cx="1887512" cy="755005"/>
            <a:chOff x="3399643" y="329863"/>
            <a:chExt cx="1887512" cy="755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A07A1B85-7CDE-40CC-81A0-F1F40457D6CF}"/>
                </a:ext>
              </a:extLst>
            </p:cNvPr>
            <p:cNvSpPr/>
            <p:nvPr/>
          </p:nvSpPr>
          <p:spPr>
            <a:xfrm>
              <a:off x="3399643" y="329863"/>
              <a:ext cx="1887512" cy="755005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Chevron 4">
              <a:extLst>
                <a:ext uri="{FF2B5EF4-FFF2-40B4-BE49-F238E27FC236}">
                  <a16:creationId xmlns:a16="http://schemas.microsoft.com/office/drawing/2014/main" id="{9DE518C7-13C0-469E-BB8F-13B758B606D3}"/>
                </a:ext>
              </a:extLst>
            </p:cNvPr>
            <p:cNvSpPr txBox="1"/>
            <p:nvPr/>
          </p:nvSpPr>
          <p:spPr>
            <a:xfrm>
              <a:off x="3777146" y="329863"/>
              <a:ext cx="1132507" cy="755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2"/>
                  </a:solidFill>
                </a:rPr>
                <a:t>Engineering Technology</a:t>
              </a:r>
            </a:p>
          </p:txBody>
        </p:sp>
      </p:grp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EDE1DEB-DA6D-4990-9758-E750ED741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477930"/>
              </p:ext>
            </p:extLst>
          </p:nvPr>
        </p:nvGraphicFramePr>
        <p:xfrm>
          <a:off x="3603685" y="3664463"/>
          <a:ext cx="3592902" cy="154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3542FD9-E4D5-4F0E-A9A4-18A4794FB510}"/>
              </a:ext>
            </a:extLst>
          </p:cNvPr>
          <p:cNvGrpSpPr/>
          <p:nvPr/>
        </p:nvGrpSpPr>
        <p:grpSpPr>
          <a:xfrm>
            <a:off x="978500" y="3020289"/>
            <a:ext cx="1887512" cy="755005"/>
            <a:chOff x="3399643" y="329863"/>
            <a:chExt cx="1887512" cy="755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AAB6E229-3731-416C-8FF9-273BEFCD6A9B}"/>
                </a:ext>
              </a:extLst>
            </p:cNvPr>
            <p:cNvSpPr/>
            <p:nvPr/>
          </p:nvSpPr>
          <p:spPr>
            <a:xfrm>
              <a:off x="3399643" y="329863"/>
              <a:ext cx="1887512" cy="755005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Chevron 4">
              <a:extLst>
                <a:ext uri="{FF2B5EF4-FFF2-40B4-BE49-F238E27FC236}">
                  <a16:creationId xmlns:a16="http://schemas.microsoft.com/office/drawing/2014/main" id="{5B3ED87C-EBB2-43C4-801C-7C33EE0C3535}"/>
                </a:ext>
              </a:extLst>
            </p:cNvPr>
            <p:cNvSpPr txBox="1"/>
            <p:nvPr/>
          </p:nvSpPr>
          <p:spPr>
            <a:xfrm>
              <a:off x="3777146" y="329863"/>
              <a:ext cx="1132507" cy="755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2"/>
                  </a:solidFill>
                </a:rPr>
                <a:t>Technician </a:t>
              </a:r>
              <a:r>
                <a:rPr lang="en-US" sz="1600" dirty="0">
                  <a:solidFill>
                    <a:schemeClr val="tx2"/>
                  </a:solidFill>
                </a:rPr>
                <a:t>Track</a:t>
              </a:r>
              <a:endParaRPr lang="en-US" sz="16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43EB90-9C7E-4233-BE1D-33C7C2AAA119}"/>
              </a:ext>
            </a:extLst>
          </p:cNvPr>
          <p:cNvGrpSpPr/>
          <p:nvPr/>
        </p:nvGrpSpPr>
        <p:grpSpPr>
          <a:xfrm>
            <a:off x="975631" y="5096356"/>
            <a:ext cx="1887512" cy="755005"/>
            <a:chOff x="3399643" y="329863"/>
            <a:chExt cx="1887512" cy="75500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5B32563B-83C3-4ECE-B82A-4360874220A6}"/>
                </a:ext>
              </a:extLst>
            </p:cNvPr>
            <p:cNvSpPr/>
            <p:nvPr/>
          </p:nvSpPr>
          <p:spPr>
            <a:xfrm>
              <a:off x="3399643" y="329863"/>
              <a:ext cx="1887512" cy="755005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Chevron 4">
              <a:extLst>
                <a:ext uri="{FF2B5EF4-FFF2-40B4-BE49-F238E27FC236}">
                  <a16:creationId xmlns:a16="http://schemas.microsoft.com/office/drawing/2014/main" id="{7F03FE71-75B1-4792-B357-FEC348954199}"/>
                </a:ext>
              </a:extLst>
            </p:cNvPr>
            <p:cNvSpPr txBox="1"/>
            <p:nvPr/>
          </p:nvSpPr>
          <p:spPr>
            <a:xfrm>
              <a:off x="3777146" y="329863"/>
              <a:ext cx="1132507" cy="755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chemeClr val="tx2"/>
                  </a:solidFill>
                </a:rPr>
                <a:t>Other</a:t>
              </a:r>
              <a:endParaRPr lang="en-US" sz="1600" kern="12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3B5DB-08E4-42CE-8A0D-2A54F5E84862}"/>
              </a:ext>
            </a:extLst>
          </p:cNvPr>
          <p:cNvCxnSpPr/>
          <p:nvPr/>
        </p:nvCxnSpPr>
        <p:spPr>
          <a:xfrm>
            <a:off x="2866012" y="4435763"/>
            <a:ext cx="737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1FB931-8EAD-4BF6-AC24-EDA2FFE05021}"/>
              </a:ext>
            </a:extLst>
          </p:cNvPr>
          <p:cNvCxnSpPr/>
          <p:nvPr/>
        </p:nvCxnSpPr>
        <p:spPr>
          <a:xfrm>
            <a:off x="2866012" y="3397791"/>
            <a:ext cx="662192" cy="660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E19728-E34D-47C5-8D9E-B0C6A8171083}"/>
              </a:ext>
            </a:extLst>
          </p:cNvPr>
          <p:cNvCxnSpPr>
            <a:stCxn id="24" idx="3"/>
          </p:cNvCxnSpPr>
          <p:nvPr/>
        </p:nvCxnSpPr>
        <p:spPr>
          <a:xfrm flipV="1">
            <a:off x="2863143" y="4813544"/>
            <a:ext cx="665061" cy="660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2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54348"/>
            <a:ext cx="8672513" cy="4676566"/>
          </a:xfrm>
        </p:spPr>
        <p:txBody>
          <a:bodyPr/>
          <a:lstStyle/>
          <a:p>
            <a:r>
              <a:rPr lang="en-US" dirty="0"/>
              <a:t>Differences exist between divisions.</a:t>
            </a:r>
          </a:p>
          <a:p>
            <a:r>
              <a:rPr lang="en-US" dirty="0">
                <a:solidFill>
                  <a:srgbClr val="50504E"/>
                </a:solidFill>
              </a:rPr>
              <a:t>Differences exist between jobs.</a:t>
            </a:r>
          </a:p>
          <a:p>
            <a:r>
              <a:rPr lang="en-US" dirty="0">
                <a:solidFill>
                  <a:srgbClr val="50504E"/>
                </a:solidFill>
              </a:rPr>
              <a:t>Project work vs. maintenance and repair vs. professional development as a consideration.</a:t>
            </a:r>
          </a:p>
          <a:p>
            <a:r>
              <a:rPr lang="en-US" dirty="0">
                <a:solidFill>
                  <a:srgbClr val="50504E"/>
                </a:solidFill>
              </a:rPr>
              <a:t>What </a:t>
            </a:r>
            <a:r>
              <a:rPr lang="en-US" i="1" dirty="0">
                <a:solidFill>
                  <a:srgbClr val="50504E"/>
                </a:solidFill>
              </a:rPr>
              <a:t>is</a:t>
            </a:r>
            <a:r>
              <a:rPr lang="en-US" dirty="0">
                <a:solidFill>
                  <a:srgbClr val="50504E"/>
                </a:solidFill>
              </a:rPr>
              <a:t> the current procedure?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Recommendation: using input from Department Heads across the lab, produce more comprehensive job definitions to use when assessing for promotions. Create a uniform procedure for promotions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869682"/>
          </a:xfrm>
        </p:spPr>
        <p:txBody>
          <a:bodyPr/>
          <a:lstStyle/>
          <a:p>
            <a:r>
              <a:rPr lang="en-US" dirty="0"/>
              <a:t>Who &amp; How: Promotions, Transparency and Uniformity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62974"/>
            <a:ext cx="8672513" cy="4667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WDRS provides an Engineer promotion eligibility report to Division Heads.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Helps prevent people from “falling through the cracks.”</a:t>
            </a:r>
          </a:p>
          <a:p>
            <a:r>
              <a:rPr lang="en-US" dirty="0">
                <a:solidFill>
                  <a:srgbClr val="50504E"/>
                </a:solidFill>
              </a:rPr>
              <a:t>Criteria for Engineers: in current job profile for four years and have not received a Does Not Meet Expectations (0) or Meets Minimal/Improvement Opportunity (1) for the last four years.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Recommendation: a similar report be generated for Engineering Associates and Engineering Physicists.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36085"/>
            <a:ext cx="8686800" cy="895561"/>
          </a:xfrm>
        </p:spPr>
        <p:txBody>
          <a:bodyPr/>
          <a:lstStyle/>
          <a:p>
            <a:r>
              <a:rPr lang="en-US" dirty="0"/>
              <a:t>List of Engineering Associates and Engineering Physicists Eligible for Promotion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62974"/>
            <a:ext cx="8672513" cy="4667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Peer review might help even the field. Maybe a mixed committee should be used (not just Engineering Associates and Engineering Physicists).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pool of peers is small.</a:t>
            </a:r>
          </a:p>
          <a:p>
            <a:r>
              <a:rPr lang="en-US" dirty="0">
                <a:solidFill>
                  <a:srgbClr val="50504E"/>
                </a:solidFill>
              </a:rPr>
              <a:t>Jobs are so diverse, finding peers would be difficult.</a:t>
            </a:r>
          </a:p>
          <a:p>
            <a:r>
              <a:rPr lang="en-US" dirty="0">
                <a:solidFill>
                  <a:srgbClr val="50504E"/>
                </a:solidFill>
              </a:rPr>
              <a:t>A mixed committee would have its own problems.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Recommendation: this is not recommended at this time.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36085"/>
            <a:ext cx="8686800" cy="462655"/>
          </a:xfrm>
        </p:spPr>
        <p:txBody>
          <a:bodyPr/>
          <a:lstStyle/>
          <a:p>
            <a:r>
              <a:rPr lang="en-US" dirty="0"/>
              <a:t>Peer Review Panel for Promotions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62974"/>
            <a:ext cx="8672513" cy="4667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Promotion from an Engineering Associate to an Engineering Associate Senior can be extremely difficult.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is significant difference in skill levels.</a:t>
            </a:r>
          </a:p>
          <a:p>
            <a:r>
              <a:rPr lang="en-US" dirty="0">
                <a:solidFill>
                  <a:srgbClr val="50504E"/>
                </a:solidFill>
              </a:rPr>
              <a:t>The difference in pay scale deters promotion until an Engineering Associate has reached higher levels of pay.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Recommendation: add another level between Engineering Associate and Engineering Associate Senior. Additionally, use this track instead of the Technician track for those employees with Engineering Technology degrees.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36085"/>
            <a:ext cx="8686800" cy="895561"/>
          </a:xfrm>
        </p:spPr>
        <p:txBody>
          <a:bodyPr/>
          <a:lstStyle/>
          <a:p>
            <a:r>
              <a:rPr lang="en-US" dirty="0"/>
              <a:t>Engineering Associate Track Only Has Two Positions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8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62974"/>
            <a:ext cx="8672513" cy="4667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people are not informed that they are up for a promotion before it is approved. What happens to the documentation if the promotion is denied?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50504E"/>
                </a:solidFill>
              </a:rPr>
              <a:t>Different groups handle the documentation differently.</a:t>
            </a:r>
            <a:endParaRPr lang="en-US" dirty="0"/>
          </a:p>
          <a:p>
            <a:r>
              <a:rPr lang="en-US" dirty="0"/>
              <a:t>Having reference letters would be helpful if advocating for oneself.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Recommendation: Make it a policy that reference letters collected on an individual’s behalf be added to their personnel record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in Workday.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36085"/>
            <a:ext cx="8686800" cy="462655"/>
          </a:xfrm>
        </p:spPr>
        <p:txBody>
          <a:bodyPr/>
          <a:lstStyle/>
          <a:p>
            <a:r>
              <a:rPr lang="en-US" dirty="0"/>
              <a:t>Additional Comment - Documentation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Kim </a:t>
            </a:r>
            <a:r>
              <a:rPr lang="en-US" dirty="0" err="1"/>
              <a:t>Overhage</a:t>
            </a:r>
            <a:r>
              <a:rPr lang="en-US" dirty="0"/>
              <a:t> | Engineering Associate and Engineering Physicist Promotion Path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570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.potx" id="{3C166C4B-E0E5-4ECE-B88C-E002C399D58C}" vid="{53A86493-647D-4F99-B626-3300DCE74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EA_EP_PromotionPath</Template>
  <TotalTime>121</TotalTime>
  <Words>641</Words>
  <Application>Microsoft Office PowerPoint</Application>
  <PresentationFormat>On-screen Show (4:3)</PresentationFormat>
  <Paragraphs>150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Subcommittee Members</vt:lpstr>
      <vt:lpstr>Engineering Associates and Engineering Physicists</vt:lpstr>
      <vt:lpstr>Promotion Paths</vt:lpstr>
      <vt:lpstr>Who &amp; How: Promotions, Transparency and Uniformity</vt:lpstr>
      <vt:lpstr>List of Engineering Associates and Engineering Physicists Eligible for Promotion</vt:lpstr>
      <vt:lpstr>Peer Review Panel for Promotions</vt:lpstr>
      <vt:lpstr>Engineering Associate Track Only Has Two Positions</vt:lpstr>
      <vt:lpstr>Additional Comment - Documentation</vt:lpstr>
      <vt:lpstr>HR Partners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Overhage</dc:creator>
  <cp:lastModifiedBy>Kimberly Overhage</cp:lastModifiedBy>
  <cp:revision>19</cp:revision>
  <cp:lastPrinted>2014-01-20T19:40:21Z</cp:lastPrinted>
  <dcterms:created xsi:type="dcterms:W3CDTF">2018-12-04T17:06:27Z</dcterms:created>
  <dcterms:modified xsi:type="dcterms:W3CDTF">2019-02-21T14:02:39Z</dcterms:modified>
</cp:coreProperties>
</file>